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67" r:id="rId3"/>
    <p:sldId id="317" r:id="rId4"/>
    <p:sldId id="269" r:id="rId5"/>
    <p:sldId id="270" r:id="rId6"/>
    <p:sldId id="271" r:id="rId7"/>
    <p:sldId id="274" r:id="rId8"/>
    <p:sldId id="292" r:id="rId9"/>
    <p:sldId id="275" r:id="rId10"/>
    <p:sldId id="277" r:id="rId11"/>
    <p:sldId id="293" r:id="rId12"/>
    <p:sldId id="294" r:id="rId13"/>
    <p:sldId id="295" r:id="rId14"/>
    <p:sldId id="296" r:id="rId15"/>
    <p:sldId id="281" r:id="rId16"/>
    <p:sldId id="299" r:id="rId17"/>
    <p:sldId id="304" r:id="rId18"/>
    <p:sldId id="309" r:id="rId19"/>
    <p:sldId id="307" r:id="rId20"/>
    <p:sldId id="310" r:id="rId21"/>
    <p:sldId id="312" r:id="rId22"/>
    <p:sldId id="303" r:id="rId23"/>
    <p:sldId id="306" r:id="rId24"/>
    <p:sldId id="311" r:id="rId25"/>
    <p:sldId id="315" r:id="rId26"/>
    <p:sldId id="302" r:id="rId27"/>
    <p:sldId id="300" r:id="rId28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8/19/2020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84FAC-95DE-4E55-A46D-F79E592CABCF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C542A-784F-476F-90AE-50754022B1EB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98F8-A284-43EE-B028-805E8DE08683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4574D-8B5C-4EAC-A489-0BF5AB26B8A2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Shivshankar Sharma(Associate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DEAA18-A7D8-4C27-BE92-8C0DD6C21731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Shivshankar Sharma(Associate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F1614E-BF5F-471C-93EB-CDB77718ACEA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Dr.Shivshankar Sharma,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Shivshankar</a:t>
            </a:r>
            <a:r>
              <a:rPr lang="en-US" dirty="0" smtClean="0">
                <a:solidFill>
                  <a:schemeClr val="tx1"/>
                </a:solidFill>
              </a:rPr>
              <a:t> Sharma(Associate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7066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15900"/>
            <a:ext cx="14935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7828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7066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782800" cy="800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15900"/>
            <a:ext cx="14858999" cy="81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7066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6304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215900"/>
            <a:ext cx="14554199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0208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327150" y="8255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15900"/>
            <a:ext cx="14935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15900"/>
            <a:ext cx="14554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7066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7066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550" y="596900"/>
            <a:ext cx="13411199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292100"/>
            <a:ext cx="14249400" cy="754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Shivshankar</a:t>
            </a:r>
            <a:r>
              <a:rPr lang="en-US" dirty="0" smtClean="0">
                <a:solidFill>
                  <a:schemeClr val="tx1"/>
                </a:solidFill>
              </a:rPr>
              <a:t> Sharma(Associate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26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1.Higher Engineering Mathematics by B.V </a:t>
            </a:r>
            <a:r>
              <a:rPr lang="en-US" sz="3200" dirty="0" err="1" smtClean="0"/>
              <a:t>Ramana</a:t>
            </a:r>
            <a:r>
              <a:rPr lang="en-US" sz="3200" dirty="0" smtClean="0"/>
              <a:t> (Ch.21,page no.21.12-21.20)</a:t>
            </a:r>
          </a:p>
          <a:p>
            <a:r>
              <a:rPr lang="en-US" sz="3200" dirty="0" smtClean="0"/>
              <a:t>2. Advanced Engineering Mathematics by </a:t>
            </a:r>
            <a:r>
              <a:rPr lang="en-US" sz="3200" dirty="0" err="1" smtClean="0"/>
              <a:t>Prof.H.K</a:t>
            </a:r>
            <a:r>
              <a:rPr lang="en-US" sz="3200" dirty="0" smtClean="0"/>
              <a:t> </a:t>
            </a:r>
            <a:r>
              <a:rPr lang="en-US" sz="3200" dirty="0" err="1" smtClean="0"/>
              <a:t>Dass</a:t>
            </a:r>
            <a:r>
              <a:rPr lang="en-US" sz="3200" dirty="0" smtClean="0"/>
              <a:t> (Ch.19,page no.979-1012)</a:t>
            </a:r>
          </a:p>
          <a:p>
            <a:r>
              <a:rPr lang="en-US" sz="3200" dirty="0" smtClean="0"/>
              <a:t>3.Advanced Engineering Mathematics by Prof. </a:t>
            </a:r>
            <a:r>
              <a:rPr lang="en-US" sz="3200" dirty="0" err="1" smtClean="0"/>
              <a:t>Kantesh</a:t>
            </a:r>
            <a:r>
              <a:rPr lang="en-US" sz="3200" dirty="0" smtClean="0"/>
              <a:t> Gupta (Ch.7,page no.7.1-7.32)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http://www.infocobuild.com/education/audio-video-courses/mathematics/TransformTechniquesForEngineers-IIT-Madras/lecture-46.html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Shivshankar Sharma(Associate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27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Shivshankar</a:t>
            </a:r>
            <a:r>
              <a:rPr lang="en-US" dirty="0" smtClean="0"/>
              <a:t> Sharma(Associate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444500"/>
            <a:ext cx="142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6609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shankar</a:t>
            </a:r>
            <a:r>
              <a:rPr lang="en-US" dirty="0" smtClean="0">
                <a:solidFill>
                  <a:schemeClr val="tx1"/>
                </a:solidFill>
              </a:rPr>
              <a:t> Sharma 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4750" y="1435100"/>
            <a:ext cx="14401800" cy="6794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kern="0" dirty="0" smtClean="0">
                <a:latin typeface="Arial"/>
                <a:cs typeface="Arial"/>
              </a:rPr>
              <a:t>The Mechanical Engineering Department strives to be recognized globally for outcome based technical knowledge and to produce quality human resource, who can manage the advance technologies and contribute to society.</a:t>
            </a: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r>
              <a:rPr lang="en-US" sz="2800" b="1" dirty="0" smtClean="0"/>
              <a:t>M1</a:t>
            </a:r>
            <a:r>
              <a:rPr lang="en-US" sz="2800" dirty="0" smtClean="0"/>
              <a:t>. To impart quality technical knowledge to the learners to make them globally competitive mechanical engineers.</a:t>
            </a:r>
          </a:p>
          <a:p>
            <a:r>
              <a:rPr lang="en-US" sz="2800" b="1" dirty="0" smtClean="0"/>
              <a:t>M2</a:t>
            </a:r>
            <a:r>
              <a:rPr lang="en-US" sz="2800" dirty="0" smtClean="0"/>
              <a:t>. To provide the learners ethical guidelines along with excellent academic environment for a long productive career.</a:t>
            </a:r>
          </a:p>
          <a:p>
            <a:r>
              <a:rPr lang="en-US" sz="2800" b="1" dirty="0" smtClean="0"/>
              <a:t>M3</a:t>
            </a:r>
            <a:r>
              <a:rPr lang="en-US" sz="2800" dirty="0" smtClean="0"/>
              <a:t>. To promote industry-institute relationship</a:t>
            </a:r>
          </a:p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  <a:t/>
            </a:r>
            <a:b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</a:br>
            <a:endParaRPr lang="en-US" sz="2800" kern="0" dirty="0" smtClean="0">
              <a:solidFill>
                <a:srgbClr val="77B6D9"/>
              </a:solidFill>
              <a:latin typeface="Arial"/>
              <a:cs typeface="Arial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460750" y="2578100"/>
            <a:ext cx="11734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Applications of Z-Transform in solving difference equations with constant coefficients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7066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292100"/>
            <a:ext cx="143256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63040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7828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7828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2234</TotalTime>
  <Words>619</Words>
  <Application>Microsoft Office PowerPoint</Application>
  <PresentationFormat>Custom</PresentationFormat>
  <Paragraphs>114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187</cp:revision>
  <dcterms:created xsi:type="dcterms:W3CDTF">2020-05-30T11:11:36Z</dcterms:created>
  <dcterms:modified xsi:type="dcterms:W3CDTF">2020-08-19T08:11:02Z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