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67" r:id="rId3"/>
    <p:sldId id="319" r:id="rId4"/>
    <p:sldId id="269" r:id="rId5"/>
    <p:sldId id="270" r:id="rId6"/>
    <p:sldId id="271" r:id="rId7"/>
    <p:sldId id="315" r:id="rId8"/>
    <p:sldId id="314" r:id="rId9"/>
    <p:sldId id="274" r:id="rId10"/>
    <p:sldId id="292" r:id="rId11"/>
    <p:sldId id="275" r:id="rId12"/>
    <p:sldId id="276" r:id="rId13"/>
    <p:sldId id="280" r:id="rId14"/>
    <p:sldId id="293" r:id="rId15"/>
    <p:sldId id="294" r:id="rId16"/>
    <p:sldId id="295" r:id="rId17"/>
    <p:sldId id="281" r:id="rId18"/>
    <p:sldId id="299" r:id="rId19"/>
    <p:sldId id="297" r:id="rId20"/>
    <p:sldId id="313" r:id="rId21"/>
    <p:sldId id="300" r:id="rId22"/>
  </p:sldIdLst>
  <p:sldSz cx="16217900" cy="9118600"/>
  <p:notesSz cx="16217900" cy="91186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84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56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62" autoAdjust="0"/>
    <p:restoredTop sz="94660"/>
  </p:normalViewPr>
  <p:slideViewPr>
    <p:cSldViewPr>
      <p:cViewPr>
        <p:scale>
          <a:sx n="50" d="100"/>
          <a:sy n="50" d="100"/>
        </p:scale>
        <p:origin x="18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186863" y="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CB7461-02E2-4735-AA05-CA848A65A8CA}" type="datetimeFigureOut">
              <a:rPr lang="en-US"/>
              <a:pPr>
                <a:defRPr/>
              </a:pPr>
              <a:t>9/2/2020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68888" y="684213"/>
            <a:ext cx="6080125" cy="3419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2425" y="4330700"/>
            <a:ext cx="12973050" cy="410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6140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186863" y="866140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CB6AF-56B3-46B5-A20D-073E98B689C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337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01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67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341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6345" y="2826766"/>
            <a:ext cx="13785215" cy="6617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2685" y="5106416"/>
            <a:ext cx="11352530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BC590-D480-45B8-8434-F64A77DA0D2E}" type="datetime1">
              <a:rPr lang="en-US" smtClean="0"/>
              <a:pPr>
                <a:defRPr/>
              </a:pPr>
              <a:t>9/2/2020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6DAB4-859E-448C-9251-80DA0FB74DE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24900" y="3060700"/>
            <a:ext cx="6539866" cy="368306"/>
          </a:xfrm>
        </p:spPr>
        <p:txBody>
          <a:bodyPr/>
          <a:lstStyle>
            <a:lvl1pPr>
              <a:defRPr sz="2400" b="0" i="0">
                <a:solidFill>
                  <a:srgbClr val="6F2FA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5185E-60E3-43F2-97E7-55F2297ADB1F}" type="datetime1">
              <a:rPr lang="en-US" smtClean="0"/>
              <a:pPr>
                <a:defRPr/>
              </a:pPr>
              <a:t>9/2/2020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264F6-AFDA-4F4A-9313-F0ECF5A3169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120901" y="2811781"/>
            <a:ext cx="6071234" cy="415499"/>
          </a:xfrm>
          <a:prstGeom prst="rect">
            <a:avLst/>
          </a:prstGeom>
        </p:spPr>
        <p:txBody>
          <a:bodyPr/>
          <a:lstStyle>
            <a:lvl1pPr>
              <a:defRPr sz="2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52217" y="2097278"/>
            <a:ext cx="7054787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C8DDF-C4B5-4D6F-AAD5-A62C3399D3E3}" type="datetime1">
              <a:rPr lang="en-US" smtClean="0"/>
              <a:pPr>
                <a:defRPr/>
              </a:pPr>
              <a:t>9/2/2020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4FF31-69B7-4493-9D3B-A9590056EEB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5ADED-9D54-47C5-9525-02F683717872}" type="datetime1">
              <a:rPr lang="en-US" smtClean="0"/>
              <a:pPr>
                <a:defRPr/>
              </a:pPr>
              <a:t>9/2/2020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F9A1-D36E-47FB-A15B-BA5A651F6C2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8D7E7EA-788B-4AE2-9B05-87B980F6A2E0}" type="datetime1">
              <a:rPr lang="en-US" smtClean="0"/>
              <a:pPr>
                <a:defRPr/>
              </a:pPr>
              <a:t>9/2/2020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0FAEC9-154B-428A-885F-C9D7972D523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79500" y="8470900"/>
            <a:ext cx="558800" cy="457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81100" y="8559800"/>
            <a:ext cx="368300" cy="292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 bwMode="auto">
          <a:xfrm>
            <a:off x="7480300" y="1676400"/>
            <a:ext cx="7446963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24900" y="3060700"/>
            <a:ext cx="654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13388" y="8480425"/>
            <a:ext cx="5191125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1213" y="8480425"/>
            <a:ext cx="3729037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7FDEEF-F4B1-4E9A-909C-DAB6F6B8C790}" type="datetime1">
              <a:rPr lang="en-US" smtClean="0"/>
              <a:pPr>
                <a:defRPr/>
              </a:pPr>
              <a:t>9/2/2020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77650" y="8480425"/>
            <a:ext cx="3729038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5E47B6-8200-4C78-9503-0B05EF00658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5613" indent="158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2813" indent="1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68425" indent="31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5625" indent="317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670">
        <a:defRPr>
          <a:latin typeface="+mn-lt"/>
          <a:ea typeface="+mn-ea"/>
          <a:cs typeface="+mn-cs"/>
        </a:defRPr>
      </a:lvl2pPr>
      <a:lvl3pPr marL="913334">
        <a:defRPr>
          <a:latin typeface="+mn-lt"/>
          <a:ea typeface="+mn-ea"/>
          <a:cs typeface="+mn-cs"/>
        </a:defRPr>
      </a:lvl3pPr>
      <a:lvl4pPr marL="1370005">
        <a:defRPr>
          <a:latin typeface="+mn-lt"/>
          <a:ea typeface="+mn-ea"/>
          <a:cs typeface="+mn-cs"/>
        </a:defRPr>
      </a:lvl4pPr>
      <a:lvl5pPr marL="1826670">
        <a:defRPr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cobuild.com/education/audio-video-courses/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307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3082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3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1936750" y="4406900"/>
            <a:ext cx="13868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4" tIns="45674" rIns="91334" bIns="45674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Year &amp; Sem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 Year &amp; 3 Sem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– Advanced Engineering Mathematics-I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IV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Presented by –   (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Dr.Shivshankar Sharma, Associate Professor)</a:t>
            </a: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7350" y="520700"/>
            <a:ext cx="32527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61750" y="673100"/>
            <a:ext cx="26670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Box 12"/>
          <p:cNvSpPr txBox="1">
            <a:spLocks noChangeArrowheads="1"/>
          </p:cNvSpPr>
          <p:nvPr/>
        </p:nvSpPr>
        <p:spPr bwMode="auto">
          <a:xfrm>
            <a:off x="1327150" y="3111500"/>
            <a:ext cx="1424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JAIPUR ENGINEERING COLLEGE AND RESEARCH </a:t>
            </a:r>
            <a:r>
              <a:rPr lang="en-US" sz="3200" dirty="0" smtClean="0"/>
              <a:t>CENTRE</a:t>
            </a:r>
            <a:endParaRPr lang="en-IN" sz="32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56662-BCD1-4EE7-9470-F65D22AE3F85}" type="slidenum">
              <a:rPr lang="en-IN" smtClean="0"/>
              <a:pPr>
                <a:defRPr/>
              </a:pPr>
              <a:t>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10</a:t>
            </a:fld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292100"/>
            <a:ext cx="14935199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8550" y="6083300"/>
            <a:ext cx="14706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11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215900"/>
            <a:ext cx="14782800" cy="80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12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0"/>
            <a:ext cx="14782799" cy="821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13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215900"/>
            <a:ext cx="148590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14</a:t>
            </a:fld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292100"/>
            <a:ext cx="14706600" cy="807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15</a:t>
            </a:fld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215900"/>
            <a:ext cx="147828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16</a:t>
            </a:fld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92100"/>
            <a:ext cx="141732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17</a:t>
            </a:fld>
            <a:endParaRPr lang="en-IN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8947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1038225"/>
            <a:ext cx="16217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292100"/>
            <a:ext cx="14630399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18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215900"/>
            <a:ext cx="145542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19</a:t>
            </a:fld>
            <a:endParaRPr lang="en-IN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368300"/>
            <a:ext cx="14859000" cy="784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4099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4103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4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4101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</a:t>
            </a:r>
            <a:r>
              <a:rPr lang="en-US" sz="4800" dirty="0" smtClean="0"/>
              <a:t>INSTITUTE</a:t>
            </a:r>
            <a:endParaRPr lang="en-IN" sz="4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5D663-6BCF-42AE-B394-1863D8DE5BA1}" type="slidenum">
              <a:rPr lang="en-IN" smtClean="0"/>
              <a:pPr>
                <a:defRPr/>
              </a:pPr>
              <a:t>2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6106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27150" y="2349500"/>
            <a:ext cx="13868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u="sng" dirty="0" smtClean="0">
                <a:latin typeface="Times New Roman" pitchFamily="18" charset="0"/>
                <a:cs typeface="Times New Roman" pitchFamily="18" charset="0"/>
              </a:rPr>
              <a:t>VISION OF INSTITUTE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dirty="0" smtClean="0">
                <a:latin typeface="Arial Black" pitchFamily="34" charset="0"/>
                <a:cs typeface="Times New Roman" pitchFamily="18" charset="0"/>
              </a:rPr>
              <a:t> 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800" b="1" dirty="0" smtClean="0">
                <a:latin typeface="Arial Black" pitchFamily="34" charset="0"/>
                <a:cs typeface="Times New Roman" pitchFamily="18" charset="0"/>
              </a:rPr>
              <a:t> 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To became a renowned centre of outcome based learning and work towards academic professional, cultural and social enrichment of the lives of individuals and communities .</a:t>
            </a:r>
            <a:endParaRPr lang="en-I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I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3350" y="4787900"/>
            <a:ext cx="137318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tabLst>
                <a:tab pos="2971800" algn="ctr"/>
                <a:tab pos="5943600" algn="r"/>
              </a:tabLst>
              <a:defRPr/>
            </a:pPr>
            <a:r>
              <a:rPr lang="en-US" sz="28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MISSION OF  INSTITUTE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>
              <a:spcAft>
                <a:spcPts val="0"/>
              </a:spcAft>
              <a:buFont typeface="Arial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Focus on evaluation of learning, outcomes and motivate students to research aptitude </a:t>
            </a:r>
          </a:p>
          <a:p>
            <a:pPr algn="just" eaLnBrk="1" hangingPunct="1">
              <a:spcAft>
                <a:spcPts val="0"/>
              </a:spcAft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by  project based learning.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based on informed perception of Indian, regional and global needs, the area of focus and provide platform  to gain knowledge and solutions.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Offer opportunities for interaction between academic and industry 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human potential to its fullest extent so that intellectually capable and imaginatively gifted leaders may emerge.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u="sng" dirty="0" err="1" smtClean="0"/>
              <a:t>Refrences</a:t>
            </a:r>
            <a:r>
              <a:rPr lang="en-US" sz="4800" dirty="0" smtClean="0"/>
              <a:t> 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20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555750" y="2120900"/>
            <a:ext cx="14325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1.Advanced Engineering Mathematics by Prof.ERWIN KREYSZIG (Ch.10,page no.557-580)</a:t>
            </a:r>
          </a:p>
          <a:p>
            <a:r>
              <a:rPr lang="en-US" sz="3200" dirty="0" smtClean="0"/>
              <a:t>2. Advanced Engineering Mathematics by Prof.H.K Dass (Ch.14,page no.851-875)</a:t>
            </a:r>
          </a:p>
          <a:p>
            <a:r>
              <a:rPr lang="en-US" sz="3200" dirty="0" smtClean="0"/>
              <a:t>3.Advanced Engineering Mathematics by B.V RAMANA  (Ch.20,pageno.20.1.20.5)</a:t>
            </a:r>
          </a:p>
          <a:p>
            <a:r>
              <a:rPr lang="en-US" sz="3200" dirty="0" smtClean="0"/>
              <a:t>4.NPTEL Lectures available on</a:t>
            </a:r>
          </a:p>
          <a:p>
            <a:endParaRPr lang="en-US" sz="3200" dirty="0" smtClean="0"/>
          </a:p>
          <a:p>
            <a:pPr algn="ctr"/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2089150" y="5854700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hlinkClick r:id="rId3"/>
              </a:rPr>
              <a:t>http://www.infocobuild.com/education/audio-video-courses/m</a:t>
            </a:r>
            <a:endParaRPr lang="en-US" sz="3200" dirty="0" smtClean="0"/>
          </a:p>
          <a:p>
            <a:r>
              <a:rPr lang="en-US" sz="3200" dirty="0" smtClean="0"/>
              <a:t>athematics/</a:t>
            </a:r>
            <a:r>
              <a:rPr lang="en-US" sz="3200" dirty="0" err="1" smtClean="0"/>
              <a:t>TransformTechniquesForEngineers</a:t>
            </a:r>
            <a:r>
              <a:rPr lang="en-US" sz="3200" dirty="0" smtClean="0"/>
              <a:t>-IIT-Madras/lecture-47.html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/>
          </p:cNvGrpSpPr>
          <p:nvPr/>
        </p:nvGrpSpPr>
        <p:grpSpPr bwMode="auto">
          <a:xfrm>
            <a:off x="44450" y="-12700"/>
            <a:ext cx="16217900" cy="9118600"/>
            <a:chOff x="88900" y="0"/>
            <a:chExt cx="16217900" cy="9118600"/>
          </a:xfrm>
        </p:grpSpPr>
        <p:sp>
          <p:nvSpPr>
            <p:cNvPr id="9222" name="object 3"/>
            <p:cNvSpPr>
              <a:spLocks noChangeArrowheads="1"/>
            </p:cNvSpPr>
            <p:nvPr/>
          </p:nvSpPr>
          <p:spPr bwMode="auto">
            <a:xfrm>
              <a:off x="14998700" y="8890000"/>
              <a:ext cx="228600" cy="22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23" name="object 4"/>
            <p:cNvSpPr>
              <a:spLocks noChangeArrowheads="1"/>
            </p:cNvSpPr>
            <p:nvPr/>
          </p:nvSpPr>
          <p:spPr bwMode="auto">
            <a:xfrm>
              <a:off x="88900" y="0"/>
              <a:ext cx="16217900" cy="91186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230600" cy="911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0"/>
          <p:cNvSpPr>
            <a:spLocks noGrp="1"/>
          </p:cNvSpPr>
          <p:nvPr>
            <p:ph type="ftr" sz="quarter" idx="10"/>
          </p:nvPr>
        </p:nvSpPr>
        <p:spPr>
          <a:xfrm>
            <a:off x="5518150" y="8521700"/>
            <a:ext cx="5191125" cy="292100"/>
          </a:xfrm>
        </p:spPr>
        <p:txBody>
          <a:bodyPr/>
          <a:lstStyle/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9ECF4-B155-48F9-A641-862C6171185B}" type="slidenum">
              <a:rPr lang="en-IN" smtClean="0"/>
              <a:pPr>
                <a:defRPr/>
              </a:pPr>
              <a:t>21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6249650" cy="911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ooter Placeholder 20"/>
          <p:cNvSpPr txBox="1">
            <a:spLocks/>
          </p:cNvSpPr>
          <p:nvPr/>
        </p:nvSpPr>
        <p:spPr>
          <a:xfrm>
            <a:off x="5518150" y="8445500"/>
            <a:ext cx="5191125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dirty="0" smtClean="0"/>
              <a:t>Dr.Shivshankar Sharma (Associate Professor, </a:t>
            </a:r>
            <a:r>
              <a:rPr lang="en-US" dirty="0" err="1" smtClean="0"/>
              <a:t>Deptt</a:t>
            </a:r>
            <a:r>
              <a:rPr lang="en-US" dirty="0" smtClean="0"/>
              <a:t>. of Mathematics) , JECRC, JAIPUR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5127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28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5125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DEPARTMENT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69A1E-A026-4799-8593-3B0600F71384}" type="slidenum">
              <a:rPr lang="en-IN" smtClean="0"/>
              <a:pPr>
                <a:defRPr/>
              </a:pPr>
              <a:t>3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8150" y="8521700"/>
            <a:ext cx="5191125" cy="6609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46150" y="2044700"/>
            <a:ext cx="14859000" cy="502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75"/>
              </a:spcBef>
            </a:pPr>
            <a:r>
              <a:rPr lang="en-US" sz="2800" kern="0" dirty="0" smtClean="0">
                <a:latin typeface="Arial"/>
                <a:cs typeface="Arial"/>
              </a:rPr>
              <a:t>The Mechanical Engineering Department strives to be recognized globally for outcome based technical knowledge and to produce quality human resource, who can manage the advance technologies and contribute to society.</a:t>
            </a: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r>
              <a:rPr lang="en-US" sz="2800" b="1" dirty="0" smtClean="0"/>
              <a:t>M1</a:t>
            </a:r>
            <a:r>
              <a:rPr lang="en-US" sz="2800" dirty="0" smtClean="0"/>
              <a:t>. To impart quality technical knowledge to the learners to make them globally competitive mechanical engineers.</a:t>
            </a:r>
          </a:p>
          <a:p>
            <a:r>
              <a:rPr lang="en-US" sz="2800" b="1" dirty="0" smtClean="0"/>
              <a:t>M2</a:t>
            </a:r>
            <a:r>
              <a:rPr lang="en-US" sz="2800" dirty="0" smtClean="0"/>
              <a:t>. To provide the learners ethical guidelines along with excellent academic environment for a long productive career.</a:t>
            </a:r>
          </a:p>
          <a:p>
            <a:r>
              <a:rPr lang="en-US" sz="2800" b="1" dirty="0" smtClean="0"/>
              <a:t>M3</a:t>
            </a:r>
            <a:r>
              <a:rPr lang="en-US" sz="2800" dirty="0" smtClean="0"/>
              <a:t>. To promote industry-institute relationship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6147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/>
              <a:t>CONTENTS (TO BE COVERED)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4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3613150" y="2501901"/>
            <a:ext cx="9601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/>
              <a:t>Application of Fourier transforms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7171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5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368300"/>
            <a:ext cx="14477999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819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6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368300"/>
            <a:ext cx="14859000" cy="784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7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15900"/>
            <a:ext cx="14554200" cy="815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8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292100"/>
            <a:ext cx="14782800" cy="800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9</a:t>
            </a:fld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0"/>
            <a:ext cx="1463040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2350" y="2120900"/>
            <a:ext cx="14554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2206</TotalTime>
  <Words>548</Words>
  <Application>Microsoft Office PowerPoint</Application>
  <PresentationFormat>Custom</PresentationFormat>
  <Paragraphs>97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KAPILGYANPEETH</dc:title>
  <dc:creator>harsh bathija</dc:creator>
  <cp:lastModifiedBy>Shalini</cp:lastModifiedBy>
  <cp:revision>194</cp:revision>
  <dcterms:created xsi:type="dcterms:W3CDTF">2020-05-30T11:11:36Z</dcterms:created>
  <dcterms:modified xsi:type="dcterms:W3CDTF">2020-09-02T05:08:57Z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2020-05-30T00:00:00Z</vt:filetime>
  </property>
</Properties>
</file>