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61" r:id="rId5"/>
    <p:sldId id="265" r:id="rId6"/>
    <p:sldId id="262" r:id="rId7"/>
    <p:sldId id="263" r:id="rId8"/>
    <p:sldId id="269" r:id="rId9"/>
    <p:sldId id="270" r:id="rId10"/>
    <p:sldId id="264"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221560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94521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74674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156991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108424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325673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103502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247711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263428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7285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27CDD-7038-49A2-AC9F-D9B50CDA92B0}" type="datetimeFigureOut">
              <a:rPr lang="en-US" smtClean="0"/>
              <a:pPr/>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391937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27CDD-7038-49A2-AC9F-D9B50CDA92B0}" type="datetimeFigureOut">
              <a:rPr lang="en-US" smtClean="0"/>
              <a:pPr/>
              <a:t>12/26/2020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91DA9-95AE-4607-B5D4-06C71F852501}" type="slidenum">
              <a:rPr lang="en-US" smtClean="0"/>
              <a:pPr/>
              <a:t>‹#›</a:t>
            </a:fld>
            <a:endParaRPr lang="en-US"/>
          </a:p>
        </p:txBody>
      </p:sp>
    </p:spTree>
    <p:extLst>
      <p:ext uri="{BB962C8B-B14F-4D97-AF65-F5344CB8AC3E}">
        <p14:creationId xmlns:p14="http://schemas.microsoft.com/office/powerpoint/2010/main" xmlns="" val="193435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3075" name="object 5"/>
          <p:cNvGrpSpPr>
            <a:grpSpLocks/>
          </p:cNvGrpSpPr>
          <p:nvPr/>
        </p:nvGrpSpPr>
        <p:grpSpPr bwMode="auto">
          <a:xfrm>
            <a:off x="0" y="1492"/>
            <a:ext cx="12192000" cy="6855016"/>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3076" name="TextBox 8"/>
          <p:cNvSpPr txBox="1">
            <a:spLocks noChangeArrowheads="1"/>
          </p:cNvSpPr>
          <p:nvPr/>
        </p:nvSpPr>
        <p:spPr bwMode="auto">
          <a:xfrm>
            <a:off x="1455975" y="3314431"/>
            <a:ext cx="10425735" cy="2151323"/>
          </a:xfrm>
          <a:prstGeom prst="rect">
            <a:avLst/>
          </a:prstGeom>
          <a:noFill/>
          <a:ln w="9525">
            <a:noFill/>
            <a:miter lim="800000"/>
            <a:headEnd/>
            <a:tailEnd/>
          </a:ln>
        </p:spPr>
        <p:txBody>
          <a:bodyPr lIns="68661" tIns="34336" rIns="68661" bIns="34336">
            <a:spAutoFit/>
          </a:bodyPr>
          <a:lstStyle/>
          <a:p>
            <a:pPr algn="ctr"/>
            <a:r>
              <a:rPr lang="en-US" sz="2706" b="1" dirty="0">
                <a:latin typeface="Times New Roman" pitchFamily="18" charset="0"/>
                <a:cs typeface="Times New Roman" pitchFamily="18" charset="0"/>
              </a:rPr>
              <a:t>Year &amp; Sem. – B. Tech I year, Sem.-I</a:t>
            </a:r>
          </a:p>
          <a:p>
            <a:pPr algn="ctr"/>
            <a:r>
              <a:rPr lang="en-US" sz="2706" b="1" dirty="0">
                <a:latin typeface="Times New Roman" pitchFamily="18" charset="0"/>
                <a:cs typeface="Times New Roman" pitchFamily="18" charset="0"/>
              </a:rPr>
              <a:t>Subject </a:t>
            </a:r>
            <a:r>
              <a:rPr lang="en-US" sz="2706" b="1" dirty="0" smtClean="0">
                <a:latin typeface="Times New Roman" pitchFamily="18" charset="0"/>
                <a:cs typeface="Times New Roman" pitchFamily="18" charset="0"/>
              </a:rPr>
              <a:t>– Communication Skills</a:t>
            </a:r>
          </a:p>
          <a:p>
            <a:pPr algn="ctr"/>
            <a:r>
              <a:rPr lang="en-US" sz="2706" b="1" dirty="0" smtClean="0">
                <a:latin typeface="Times New Roman" pitchFamily="18" charset="0"/>
                <a:cs typeface="Times New Roman" pitchFamily="18" charset="0"/>
              </a:rPr>
              <a:t>Syllabus </a:t>
            </a:r>
            <a:r>
              <a:rPr lang="en-US" sz="2706" b="1" dirty="0">
                <a:latin typeface="Times New Roman" pitchFamily="18" charset="0"/>
                <a:cs typeface="Times New Roman" pitchFamily="18" charset="0"/>
              </a:rPr>
              <a:t>and Course Plan</a:t>
            </a:r>
          </a:p>
          <a:p>
            <a:pPr algn="ctr"/>
            <a:endParaRPr lang="en-US" sz="2706" b="1" dirty="0">
              <a:latin typeface="Times New Roman" pitchFamily="18" charset="0"/>
              <a:cs typeface="Times New Roman" pitchFamily="18" charset="0"/>
            </a:endParaRPr>
          </a:p>
          <a:p>
            <a:pPr algn="ctr"/>
            <a:r>
              <a:rPr lang="en-US" sz="2706" b="1" dirty="0">
                <a:latin typeface="Times New Roman" pitchFamily="18" charset="0"/>
                <a:cs typeface="Times New Roman" pitchFamily="18" charset="0"/>
              </a:rPr>
              <a:t>JAIPUR</a:t>
            </a:r>
            <a:endParaRPr lang="en-IN" sz="2706" b="1"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838200" y="6583432"/>
            <a:ext cx="2743200" cy="138043"/>
          </a:xfrm>
        </p:spPr>
        <p:txBody>
          <a:bodyPr/>
          <a:lstStyle/>
          <a:p>
            <a:pPr>
              <a:defRPr/>
            </a:pPr>
            <a:r>
              <a:rPr lang="en-IN" dirty="0" err="1" smtClean="0"/>
              <a:t>Dr.</a:t>
            </a:r>
            <a:r>
              <a:rPr lang="en-IN" dirty="0" smtClean="0"/>
              <a:t> NEELU </a:t>
            </a:r>
            <a:r>
              <a:rPr lang="en-IN" dirty="0"/>
              <a:t>JAIN, Asst. Prof, Dept. of E &amp; H.)  JECRC, JAIPUR</a:t>
            </a:r>
          </a:p>
          <a:p>
            <a:pPr>
              <a:defRPr/>
            </a:pPr>
            <a:endParaRPr lang="en-IN" dirty="0"/>
          </a:p>
        </p:txBody>
      </p:sp>
      <p:pic>
        <p:nvPicPr>
          <p:cNvPr id="3078" name="Picture 10"/>
          <p:cNvPicPr>
            <a:picLocks noChangeAspect="1" noChangeArrowheads="1"/>
          </p:cNvPicPr>
          <p:nvPr/>
        </p:nvPicPr>
        <p:blipFill>
          <a:blip r:embed="rId3"/>
          <a:srcRect/>
          <a:stretch>
            <a:fillRect/>
          </a:stretch>
        </p:blipFill>
        <p:spPr bwMode="auto">
          <a:xfrm>
            <a:off x="2200670" y="392934"/>
            <a:ext cx="2445322" cy="1260254"/>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8616507" y="507503"/>
            <a:ext cx="2004949" cy="1595606"/>
          </a:xfrm>
          <a:prstGeom prst="rect">
            <a:avLst/>
          </a:prstGeom>
          <a:noFill/>
          <a:ln w="9525">
            <a:noFill/>
            <a:miter lim="800000"/>
            <a:headEnd/>
            <a:tailEnd/>
          </a:ln>
        </p:spPr>
      </p:pic>
      <p:sp>
        <p:nvSpPr>
          <p:cNvPr id="3080" name="TextBox 12"/>
          <p:cNvSpPr txBox="1">
            <a:spLocks noChangeArrowheads="1"/>
          </p:cNvSpPr>
          <p:nvPr/>
        </p:nvSpPr>
        <p:spPr bwMode="auto">
          <a:xfrm>
            <a:off x="997701" y="2340600"/>
            <a:ext cx="10712157" cy="462563"/>
          </a:xfrm>
          <a:prstGeom prst="rect">
            <a:avLst/>
          </a:prstGeom>
          <a:noFill/>
          <a:ln w="9525">
            <a:noFill/>
            <a:miter lim="800000"/>
            <a:headEnd/>
            <a:tailEnd/>
          </a:ln>
        </p:spPr>
        <p:txBody>
          <a:bodyPr>
            <a:spAutoFit/>
          </a:bodyPr>
          <a:lstStyle/>
          <a:p>
            <a:pPr algn="ctr"/>
            <a:r>
              <a:rPr lang="en-US" sz="2406" b="1" dirty="0"/>
              <a:t>JAIPUR ENGINEERING COLLEGE AND RESEARCH CENTRE</a:t>
            </a:r>
            <a:endParaRPr lang="en-IN" sz="2406" b="1"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extLst>
      <p:ext uri="{BB962C8B-B14F-4D97-AF65-F5344CB8AC3E}">
        <p14:creationId xmlns:p14="http://schemas.microsoft.com/office/powerpoint/2010/main" xmlns="" val="75876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5125" name="TextBox 12"/>
          <p:cNvSpPr txBox="1">
            <a:spLocks noChangeArrowheads="1"/>
          </p:cNvSpPr>
          <p:nvPr/>
        </p:nvSpPr>
        <p:spPr bwMode="auto">
          <a:xfrm>
            <a:off x="940416" y="793924"/>
            <a:ext cx="10712157" cy="4164602"/>
          </a:xfrm>
          <a:prstGeom prst="rect">
            <a:avLst/>
          </a:prstGeom>
          <a:noFill/>
          <a:ln w="9525">
            <a:noFill/>
            <a:miter lim="800000"/>
            <a:headEnd/>
            <a:tailEnd/>
          </a:ln>
        </p:spPr>
        <p:txBody>
          <a:bodyPr>
            <a:spAutoFit/>
          </a:bodyPr>
          <a:lstStyle/>
          <a:p>
            <a:r>
              <a:rPr lang="en-US" sz="3007" b="1" dirty="0" smtClean="0">
                <a:latin typeface="Times New Roman" panose="02020603050405020304" pitchFamily="18" charset="0"/>
                <a:cs typeface="Times New Roman" panose="02020603050405020304" pitchFamily="18" charset="0"/>
              </a:rPr>
              <a:t>List of experiments of Language Lab</a:t>
            </a:r>
          </a:p>
          <a:p>
            <a:endParaRPr lang="en-US" sz="3007" b="1" dirty="0" smtClean="0">
              <a:latin typeface="Times New Roman" panose="02020603050405020304" pitchFamily="18" charset="0"/>
              <a:cs typeface="Times New Roman" panose="02020603050405020304" pitchFamily="18" charset="0"/>
            </a:endParaRPr>
          </a:p>
          <a:p>
            <a:pPr marL="514350" indent="-514350">
              <a:buAutoNum type="arabicPeriod"/>
            </a:pPr>
            <a:r>
              <a:rPr lang="en-US" sz="3007" dirty="0" smtClean="0">
                <a:latin typeface="Times New Roman" panose="02020603050405020304" pitchFamily="18" charset="0"/>
                <a:cs typeface="Times New Roman" panose="02020603050405020304" pitchFamily="18" charset="0"/>
              </a:rPr>
              <a:t>Phonetics symbols and transcriptions</a:t>
            </a:r>
          </a:p>
          <a:p>
            <a:pPr marL="514350" indent="-514350">
              <a:buAutoNum type="arabicPeriod"/>
            </a:pPr>
            <a:r>
              <a:rPr lang="en-US" sz="3007" dirty="0" smtClean="0">
                <a:latin typeface="Times New Roman" panose="02020603050405020304" pitchFamily="18" charset="0"/>
                <a:cs typeface="Times New Roman" panose="02020603050405020304" pitchFamily="18" charset="0"/>
              </a:rPr>
              <a:t>Extempore</a:t>
            </a:r>
          </a:p>
          <a:p>
            <a:pPr marL="514350" indent="-514350">
              <a:buAutoNum type="arabicPeriod"/>
            </a:pPr>
            <a:r>
              <a:rPr lang="en-US" sz="3007" dirty="0" smtClean="0">
                <a:latin typeface="Times New Roman" panose="02020603050405020304" pitchFamily="18" charset="0"/>
                <a:cs typeface="Times New Roman" panose="02020603050405020304" pitchFamily="18" charset="0"/>
              </a:rPr>
              <a:t>Group Discussion</a:t>
            </a:r>
          </a:p>
          <a:p>
            <a:pPr marL="514350" indent="-514350">
              <a:buAutoNum type="arabicPeriod"/>
            </a:pPr>
            <a:r>
              <a:rPr lang="en-US" sz="3007" dirty="0" smtClean="0">
                <a:latin typeface="Times New Roman" panose="02020603050405020304" pitchFamily="18" charset="0"/>
                <a:cs typeface="Times New Roman" panose="02020603050405020304" pitchFamily="18" charset="0"/>
              </a:rPr>
              <a:t>Dialog Writing</a:t>
            </a:r>
          </a:p>
          <a:p>
            <a:pPr marL="514350" indent="-514350">
              <a:buAutoNum type="arabicPeriod"/>
            </a:pPr>
            <a:r>
              <a:rPr lang="en-US" sz="3007" dirty="0" smtClean="0">
                <a:latin typeface="Times New Roman" panose="02020603050405020304" pitchFamily="18" charset="0"/>
                <a:cs typeface="Times New Roman" panose="02020603050405020304" pitchFamily="18" charset="0"/>
              </a:rPr>
              <a:t>Listening Comprehension</a:t>
            </a:r>
          </a:p>
          <a:p>
            <a:endParaRPr lang="en-US" sz="3007" dirty="0">
              <a:latin typeface="Times New Roman" panose="02020603050405020304" pitchFamily="18" charset="0"/>
              <a:cs typeface="Times New Roman" panose="02020603050405020304" pitchFamily="18" charset="0"/>
            </a:endParaRPr>
          </a:p>
          <a:p>
            <a:endParaRPr lang="en-IN" sz="2406"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10</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spTree>
    <p:extLst>
      <p:ext uri="{BB962C8B-B14F-4D97-AF65-F5344CB8AC3E}">
        <p14:creationId xmlns:p14="http://schemas.microsoft.com/office/powerpoint/2010/main" xmlns="" val="572587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33416" y="-8055"/>
            <a:ext cx="12192000" cy="6855016"/>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sz="1353">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1492"/>
            <a:ext cx="12201547" cy="6855016"/>
          </a:xfrm>
          <a:prstGeom prst="rect">
            <a:avLst/>
          </a:prstGeom>
          <a:noFill/>
          <a:ln w="9525">
            <a:noFill/>
            <a:miter lim="800000"/>
            <a:headEnd/>
            <a:tailEnd/>
          </a:ln>
        </p:spPr>
      </p:pic>
      <p:sp>
        <p:nvSpPr>
          <p:cNvPr id="8" name="Footer Placeholder 20"/>
          <p:cNvSpPr>
            <a:spLocks noGrp="1"/>
          </p:cNvSpPr>
          <p:nvPr>
            <p:ph type="ftr" sz="quarter" idx="10"/>
          </p:nvPr>
        </p:nvSpPr>
        <p:spPr>
          <a:xfrm>
            <a:off x="4148336" y="6407781"/>
            <a:ext cx="3902490" cy="219590"/>
          </a:xfrm>
        </p:spPr>
        <p:txBody>
          <a:bodyPr/>
          <a:lstStyle/>
          <a:p>
            <a:pPr>
              <a:defRPr/>
            </a:pPr>
            <a:r>
              <a:rPr lang="en-IN" smtClean="0"/>
              <a:t>NAME OF FACULTY (POST,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11</a:t>
            </a:fld>
            <a:endParaRPr lang="en-IN"/>
          </a:p>
        </p:txBody>
      </p:sp>
      <p:pic>
        <p:nvPicPr>
          <p:cNvPr id="1026" name="Picture 2"/>
          <p:cNvPicPr>
            <a:picLocks noChangeAspect="1" noChangeArrowheads="1"/>
          </p:cNvPicPr>
          <p:nvPr/>
        </p:nvPicPr>
        <p:blipFill>
          <a:blip r:embed="rId5"/>
          <a:srcRect/>
          <a:stretch>
            <a:fillRect/>
          </a:stretch>
        </p:blipFill>
        <p:spPr bwMode="auto">
          <a:xfrm>
            <a:off x="0" y="1492"/>
            <a:ext cx="12215868" cy="6855016"/>
          </a:xfrm>
          <a:prstGeom prst="rect">
            <a:avLst/>
          </a:prstGeom>
          <a:noFill/>
          <a:ln w="9525">
            <a:noFill/>
            <a:miter lim="800000"/>
            <a:headEnd/>
            <a:tailEnd/>
          </a:ln>
          <a:effectLst/>
        </p:spPr>
      </p:pic>
      <p:sp>
        <p:nvSpPr>
          <p:cNvPr id="10" name="Footer Placeholder 20"/>
          <p:cNvSpPr txBox="1">
            <a:spLocks/>
          </p:cNvSpPr>
          <p:nvPr/>
        </p:nvSpPr>
        <p:spPr>
          <a:xfrm>
            <a:off x="4262904" y="6522350"/>
            <a:ext cx="3902490" cy="439479"/>
          </a:xfrm>
          <a:prstGeom prst="rect">
            <a:avLst/>
          </a:prstGeom>
        </p:spPr>
        <p:txBody>
          <a:bodyPr wrap="square" lIns="0" tIns="0" rIns="0" bIns="0">
            <a:spAutoFit/>
          </a:bodyPr>
          <a:lstStyle/>
          <a:p>
            <a:pPr algn="ctr" defTabSz="686645">
              <a:defRPr/>
            </a:pPr>
            <a:r>
              <a:rPr lang="en-IN" sz="1428" dirty="0" smtClean="0">
                <a:solidFill>
                  <a:schemeClr val="tx1">
                    <a:tint val="75000"/>
                  </a:schemeClr>
                </a:solidFill>
              </a:rPr>
              <a:t>DR. NEELU JAIN, Asst. Prof, Dept. of E &amp; H.)  </a:t>
            </a:r>
            <a:r>
              <a:rPr lang="en-IN" sz="1428" dirty="0">
                <a:solidFill>
                  <a:schemeClr val="tx1">
                    <a:tint val="75000"/>
                  </a:schemeClr>
                </a:solidFill>
              </a:rPr>
              <a:t>JECRC, JAIPUR</a:t>
            </a:r>
          </a:p>
        </p:txBody>
      </p:sp>
    </p:spTree>
    <p:extLst>
      <p:ext uri="{BB962C8B-B14F-4D97-AF65-F5344CB8AC3E}">
        <p14:creationId xmlns:p14="http://schemas.microsoft.com/office/powerpoint/2010/main" xmlns="" val="141907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9908985"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10668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2229314" y="792778"/>
            <a:ext cx="8034117" cy="519973"/>
          </a:xfrm>
          <a:prstGeom prst="rect">
            <a:avLst/>
          </a:prstGeom>
          <a:noFill/>
          <a:ln w="9525">
            <a:noFill/>
            <a:miter lim="800000"/>
            <a:headEnd/>
            <a:tailEnd/>
          </a:ln>
        </p:spPr>
        <p:txBody>
          <a:bodyPr lIns="57744" tIns="28872" rIns="57744" bIns="28872">
            <a:spAutoFit/>
          </a:bodyPr>
          <a:lstStyle/>
          <a:p>
            <a:pPr algn="ctr"/>
            <a:r>
              <a:rPr lang="en-US" sz="3000" b="1" dirty="0" smtClean="0">
                <a:latin typeface="Times New Roman" pitchFamily="18" charset="0"/>
                <a:cs typeface="Times New Roman" pitchFamily="18" charset="0"/>
              </a:rPr>
              <a:t>VISION  </a:t>
            </a:r>
            <a:r>
              <a:rPr lang="en-US" sz="3000" b="1" dirty="0">
                <a:latin typeface="Times New Roman" pitchFamily="18" charset="0"/>
                <a:cs typeface="Times New Roman" pitchFamily="18" charset="0"/>
              </a:rPr>
              <a:t>OF </a:t>
            </a:r>
            <a:r>
              <a:rPr lang="en-US" sz="3000" b="1" dirty="0" smtClean="0">
                <a:latin typeface="Times New Roman" pitchFamily="18" charset="0"/>
                <a:cs typeface="Times New Roman" pitchFamily="18" charset="0"/>
              </a:rPr>
              <a:t>THE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dirty="0"/>
          </a:p>
        </p:txBody>
      </p:sp>
      <p:sp>
        <p:nvSpPr>
          <p:cNvPr id="10" name="Rectangle 9"/>
          <p:cNvSpPr/>
          <p:nvPr/>
        </p:nvSpPr>
        <p:spPr>
          <a:xfrm>
            <a:off x="2229372" y="2200364"/>
            <a:ext cx="7905228" cy="1938992"/>
          </a:xfrm>
          <a:prstGeom prst="rect">
            <a:avLst/>
          </a:prstGeom>
        </p:spPr>
        <p:txBody>
          <a:bodyPr wrap="square">
            <a:spAutoFit/>
          </a:bodyPr>
          <a:lstStyle/>
          <a:p>
            <a:pPr algn="just"/>
            <a:r>
              <a:rPr lang="en-US" sz="2400" b="1" dirty="0">
                <a:solidFill>
                  <a:schemeClr val="bg2">
                    <a:lumMod val="25000"/>
                  </a:schemeClr>
                </a:solidFill>
                <a:latin typeface="Times New Roman" pitchFamily="18" charset="0"/>
                <a:cs typeface="Times New Roman" pitchFamily="18" charset="0"/>
              </a:rPr>
              <a:t>To become a renowned centre of outcome based learning, and work towards   academic, professional, cultural and social enrichment of the lives of individuals and communities.</a:t>
            </a:r>
          </a:p>
          <a:p>
            <a:pPr algn="ctr"/>
            <a:r>
              <a:rPr lang="en-US" sz="2400" b="1" dirty="0">
                <a:ln w="11430">
                  <a:solidFill>
                    <a:schemeClr val="tx1"/>
                  </a:solidFill>
                </a:ln>
                <a:latin typeface="Georgia" pitchFamily="18" charset="0"/>
              </a:rPr>
              <a:t> </a:t>
            </a:r>
            <a:endParaRPr lang="en-US" sz="2400" dirty="0"/>
          </a:p>
        </p:txBody>
      </p:sp>
      <p:sp>
        <p:nvSpPr>
          <p:cNvPr id="12" name="Footer Placeholder 11"/>
          <p:cNvSpPr>
            <a:spLocks noGrp="1"/>
          </p:cNvSpPr>
          <p:nvPr>
            <p:ph type="ftr" sz="quarter" idx="10"/>
          </p:nvPr>
        </p:nvSpPr>
        <p:spPr>
          <a:xfrm>
            <a:off x="2048661" y="6361322"/>
            <a:ext cx="3066765" cy="496679"/>
          </a:xfrm>
        </p:spPr>
        <p:txBody>
          <a:bodyPr/>
          <a:lstStyle/>
          <a:p>
            <a:pPr>
              <a:defRPr/>
            </a:pPr>
            <a:r>
              <a:rPr lang="en-IN" dirty="0"/>
              <a:t>DR. NEELU JAIN, Asst. Prof, Dept. of E &amp; H.)  JECRC, JAIPUR</a:t>
            </a:r>
            <a:endParaRPr lang="en-IN" dirty="0" smtClean="0">
              <a:solidFill>
                <a:schemeClr val="tx1"/>
              </a:solidFill>
            </a:endParaRPr>
          </a:p>
        </p:txBody>
      </p:sp>
    </p:spTree>
    <p:extLst>
      <p:ext uri="{BB962C8B-B14F-4D97-AF65-F5344CB8AC3E}">
        <p14:creationId xmlns:p14="http://schemas.microsoft.com/office/powerpoint/2010/main" xmlns="" val="77691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9908985"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67607" y="0"/>
            <a:ext cx="10735607" cy="6858000"/>
            <a:chOff x="-102779" y="0"/>
            <a:chExt cx="16320679" cy="9118600"/>
          </a:xfrm>
        </p:grpSpPr>
        <p:sp>
          <p:nvSpPr>
            <p:cNvPr id="4103" name="object 6"/>
            <p:cNvSpPr>
              <a:spLocks noChangeArrowheads="1"/>
            </p:cNvSpPr>
            <p:nvPr/>
          </p:nvSpPr>
          <p:spPr bwMode="auto">
            <a:xfrm>
              <a:off x="-102779" y="0"/>
              <a:ext cx="155162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2229314" y="792778"/>
            <a:ext cx="8034117" cy="519973"/>
          </a:xfrm>
          <a:prstGeom prst="rect">
            <a:avLst/>
          </a:prstGeom>
          <a:noFill/>
          <a:ln w="9525">
            <a:noFill/>
            <a:miter lim="800000"/>
            <a:headEnd/>
            <a:tailEnd/>
          </a:ln>
        </p:spPr>
        <p:txBody>
          <a:bodyPr lIns="57744" tIns="28872" rIns="57744" bIns="28872">
            <a:spAutoFit/>
          </a:bodyPr>
          <a:lstStyle/>
          <a:p>
            <a:pPr algn="ctr"/>
            <a:r>
              <a:rPr lang="en-US" sz="3000" b="1" dirty="0">
                <a:latin typeface="Times New Roman" pitchFamily="18" charset="0"/>
                <a:cs typeface="Times New Roman" pitchFamily="18" charset="0"/>
              </a:rPr>
              <a:t>MISSION OF </a:t>
            </a:r>
            <a:r>
              <a:rPr lang="en-US" sz="3000" b="1" dirty="0" smtClean="0">
                <a:latin typeface="Times New Roman" pitchFamily="18" charset="0"/>
                <a:cs typeface="Times New Roman" pitchFamily="18" charset="0"/>
              </a:rPr>
              <a:t>THE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dirty="0"/>
          </a:p>
        </p:txBody>
      </p:sp>
      <p:sp>
        <p:nvSpPr>
          <p:cNvPr id="9" name="Footer Placeholder 11"/>
          <p:cNvSpPr>
            <a:spLocks noGrp="1"/>
          </p:cNvSpPr>
          <p:nvPr>
            <p:ph type="ftr" sz="quarter" idx="10"/>
          </p:nvPr>
        </p:nvSpPr>
        <p:spPr>
          <a:xfrm>
            <a:off x="2072981" y="6384471"/>
            <a:ext cx="2926868" cy="496679"/>
          </a:xfrm>
        </p:spPr>
        <p:txBody>
          <a:bodyPr/>
          <a:lstStyle/>
          <a:p>
            <a:pPr>
              <a:defRPr/>
            </a:pPr>
            <a:r>
              <a:rPr lang="en-IN" dirty="0"/>
              <a:t>DR. NEELU JAIN, Asst. Prof, Dept. of E &amp; H.)  JECRC, JAIPUR</a:t>
            </a:r>
            <a:endParaRPr lang="en-IN" dirty="0">
              <a:solidFill>
                <a:schemeClr val="tx1"/>
              </a:solidFill>
            </a:endParaRPr>
          </a:p>
        </p:txBody>
      </p:sp>
      <p:sp>
        <p:nvSpPr>
          <p:cNvPr id="10" name="Rectangle 9"/>
          <p:cNvSpPr/>
          <p:nvPr/>
        </p:nvSpPr>
        <p:spPr>
          <a:xfrm>
            <a:off x="2209800" y="1600201"/>
            <a:ext cx="8305800" cy="646331"/>
          </a:xfrm>
          <a:prstGeom prst="rect">
            <a:avLst/>
          </a:prstGeom>
        </p:spPr>
        <p:txBody>
          <a:bodyPr wrap="square">
            <a:spAutoFit/>
          </a:bodyPr>
          <a:lstStyle/>
          <a:p>
            <a:pPr algn="just"/>
            <a:r>
              <a:rPr lang="en-US" b="1" dirty="0">
                <a:solidFill>
                  <a:schemeClr val="bg1"/>
                </a:solidFill>
                <a:latin typeface="Georgia" pitchFamily="18" charset="0"/>
              </a:rPr>
              <a:t> </a:t>
            </a:r>
            <a:endParaRPr lang="en-US" b="1" dirty="0">
              <a:solidFill>
                <a:schemeClr val="bg2">
                  <a:lumMod val="25000"/>
                </a:schemeClr>
              </a:solidFill>
            </a:endParaRPr>
          </a:p>
          <a:p>
            <a:pPr algn="ctr"/>
            <a:r>
              <a:rPr lang="en-US" b="1" dirty="0">
                <a:ln w="11430">
                  <a:solidFill>
                    <a:schemeClr val="tx1"/>
                  </a:solidFill>
                </a:ln>
                <a:latin typeface="Georgia" pitchFamily="18" charset="0"/>
              </a:rPr>
              <a:t> </a:t>
            </a:r>
            <a:endParaRPr lang="en-US" dirty="0"/>
          </a:p>
        </p:txBody>
      </p:sp>
      <p:sp>
        <p:nvSpPr>
          <p:cNvPr id="12" name="Rectangle 11"/>
          <p:cNvSpPr/>
          <p:nvPr/>
        </p:nvSpPr>
        <p:spPr>
          <a:xfrm>
            <a:off x="2286000" y="1582340"/>
            <a:ext cx="8077200" cy="3416320"/>
          </a:xfrm>
          <a:prstGeom prst="rect">
            <a:avLst/>
          </a:prstGeom>
        </p:spPr>
        <p:txBody>
          <a:bodyPr wrap="square">
            <a:spAutoFit/>
          </a:bodyPr>
          <a:lstStyle/>
          <a:p>
            <a:pPr lvl="0" algn="just">
              <a:buFont typeface="Wingdings" pitchFamily="2" charset="2"/>
              <a:buChar char="v"/>
            </a:pPr>
            <a:r>
              <a:rPr lang="en-US" b="1" dirty="0">
                <a:solidFill>
                  <a:schemeClr val="bg2">
                    <a:lumMod val="25000"/>
                  </a:schemeClr>
                </a:solidFill>
                <a:latin typeface="Times New Roman" pitchFamily="18" charset="0"/>
                <a:cs typeface="Times New Roman" pitchFamily="18" charset="0"/>
              </a:rPr>
              <a:t>Focus on evaluation of learning outcomes and motivate students to inculcate research aptitude by project based learning.</a:t>
            </a:r>
          </a:p>
          <a:p>
            <a:pPr lvl="0" algn="just">
              <a:buFont typeface="Wingdings" pitchFamily="2" charset="2"/>
              <a:buChar char="v"/>
            </a:pPr>
            <a:endParaRPr lang="en-US" b="1" dirty="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a:solidFill>
                  <a:schemeClr val="bg2">
                    <a:lumMod val="25000"/>
                  </a:schemeClr>
                </a:solidFill>
                <a:latin typeface="Times New Roman" pitchFamily="18" charset="0"/>
                <a:cs typeface="Times New Roman" pitchFamily="18" charset="0"/>
              </a:rPr>
              <a:t>Identify, based on informed perception of Indian, regional and global needs, the areas of focus and provide platform to gain knowledge and solutions.</a:t>
            </a:r>
          </a:p>
          <a:p>
            <a:pPr lvl="0" algn="just">
              <a:buFont typeface="Wingdings" pitchFamily="2" charset="2"/>
              <a:buChar char="v"/>
            </a:pPr>
            <a:endParaRPr lang="en-US" b="1" dirty="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a:solidFill>
                  <a:schemeClr val="bg2">
                    <a:lumMod val="25000"/>
                  </a:schemeClr>
                </a:solidFill>
                <a:latin typeface="Times New Roman" pitchFamily="18" charset="0"/>
                <a:cs typeface="Times New Roman" pitchFamily="18" charset="0"/>
              </a:rPr>
              <a:t>Offer opportunities for interaction between academia and industry.</a:t>
            </a:r>
          </a:p>
          <a:p>
            <a:pPr lvl="0" algn="just">
              <a:buFont typeface="Wingdings" pitchFamily="2" charset="2"/>
              <a:buChar char="v"/>
            </a:pPr>
            <a:endParaRPr lang="en-US" b="1" dirty="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a:solidFill>
                  <a:schemeClr val="bg2">
                    <a:lumMod val="25000"/>
                  </a:schemeClr>
                </a:solidFill>
                <a:latin typeface="Times New Roman" pitchFamily="18" charset="0"/>
                <a:cs typeface="Times New Roman" pitchFamily="18" charset="0"/>
              </a:rPr>
              <a:t>Develop human potential to its fullest extent so that intellectually capable and imaginatively gifted leaders may emerge.</a:t>
            </a:r>
          </a:p>
          <a:p>
            <a:pPr lvl="0" algn="just"/>
            <a:endParaRPr lang="en-US" b="1" dirty="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4932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5125" name="TextBox 12"/>
          <p:cNvSpPr txBox="1">
            <a:spLocks noChangeArrowheads="1"/>
          </p:cNvSpPr>
          <p:nvPr/>
        </p:nvSpPr>
        <p:spPr bwMode="auto">
          <a:xfrm>
            <a:off x="940416" y="793924"/>
            <a:ext cx="10712157" cy="1388072"/>
          </a:xfrm>
          <a:prstGeom prst="rect">
            <a:avLst/>
          </a:prstGeom>
          <a:noFill/>
          <a:ln w="9525">
            <a:noFill/>
            <a:miter lim="800000"/>
            <a:headEnd/>
            <a:tailEnd/>
          </a:ln>
        </p:spPr>
        <p:txBody>
          <a:bodyPr>
            <a:spAutoFit/>
          </a:bodyPr>
          <a:lstStyle/>
          <a:p>
            <a:r>
              <a:rPr lang="en-US" sz="3007" b="1" dirty="0">
                <a:latin typeface="Times New Roman" panose="02020603050405020304" pitchFamily="18" charset="0"/>
                <a:cs typeface="Times New Roman" panose="02020603050405020304" pitchFamily="18" charset="0"/>
              </a:rPr>
              <a:t>Introduction to Communication Skills Syllabus</a:t>
            </a:r>
          </a:p>
          <a:p>
            <a:endParaRPr lang="en-US" sz="3007" b="1" dirty="0">
              <a:latin typeface="Times New Roman" panose="02020603050405020304" pitchFamily="18" charset="0"/>
              <a:cs typeface="Times New Roman" panose="02020603050405020304" pitchFamily="18" charset="0"/>
            </a:endParaRPr>
          </a:p>
          <a:p>
            <a:endParaRPr lang="en-IN" sz="2406"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4</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pic>
        <p:nvPicPr>
          <p:cNvPr id="2" name="Picture 1"/>
          <p:cNvPicPr>
            <a:picLocks noChangeAspect="1"/>
          </p:cNvPicPr>
          <p:nvPr/>
        </p:nvPicPr>
        <p:blipFill>
          <a:blip r:embed="rId3"/>
          <a:stretch>
            <a:fillRect/>
          </a:stretch>
        </p:blipFill>
        <p:spPr>
          <a:xfrm>
            <a:off x="706506" y="1417821"/>
            <a:ext cx="10716930" cy="4958932"/>
          </a:xfrm>
          <a:prstGeom prst="rect">
            <a:avLst/>
          </a:prstGeom>
        </p:spPr>
      </p:pic>
    </p:spTree>
    <p:extLst>
      <p:ext uri="{BB962C8B-B14F-4D97-AF65-F5344CB8AC3E}">
        <p14:creationId xmlns:p14="http://schemas.microsoft.com/office/powerpoint/2010/main" xmlns="" val="941350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5125" name="TextBox 12"/>
          <p:cNvSpPr txBox="1">
            <a:spLocks noChangeArrowheads="1"/>
          </p:cNvSpPr>
          <p:nvPr/>
        </p:nvSpPr>
        <p:spPr bwMode="auto">
          <a:xfrm>
            <a:off x="940416" y="793924"/>
            <a:ext cx="10712157" cy="1388072"/>
          </a:xfrm>
          <a:prstGeom prst="rect">
            <a:avLst/>
          </a:prstGeom>
          <a:noFill/>
          <a:ln w="9525">
            <a:noFill/>
            <a:miter lim="800000"/>
            <a:headEnd/>
            <a:tailEnd/>
          </a:ln>
        </p:spPr>
        <p:txBody>
          <a:bodyPr>
            <a:spAutoFit/>
          </a:bodyPr>
          <a:lstStyle/>
          <a:p>
            <a:r>
              <a:rPr lang="en-US" sz="3007" b="1" dirty="0" smtClean="0">
                <a:latin typeface="Times New Roman" panose="02020603050405020304" pitchFamily="18" charset="0"/>
                <a:cs typeface="Times New Roman" panose="02020603050405020304" pitchFamily="18" charset="0"/>
              </a:rPr>
              <a:t>Lecture plan Communication skills</a:t>
            </a:r>
            <a:endParaRPr lang="en-US" sz="3007" b="1" dirty="0">
              <a:latin typeface="Times New Roman" panose="02020603050405020304" pitchFamily="18" charset="0"/>
              <a:cs typeface="Times New Roman" panose="02020603050405020304" pitchFamily="18" charset="0"/>
            </a:endParaRPr>
          </a:p>
          <a:p>
            <a:endParaRPr lang="en-US" sz="3007" b="1" dirty="0">
              <a:latin typeface="Times New Roman" panose="02020603050405020304" pitchFamily="18" charset="0"/>
              <a:cs typeface="Times New Roman" panose="02020603050405020304" pitchFamily="18" charset="0"/>
            </a:endParaRPr>
          </a:p>
          <a:p>
            <a:endParaRPr lang="en-IN" sz="2406"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5</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pic>
        <p:nvPicPr>
          <p:cNvPr id="4" name="Picture 3"/>
          <p:cNvPicPr>
            <a:picLocks noChangeAspect="1"/>
          </p:cNvPicPr>
          <p:nvPr/>
        </p:nvPicPr>
        <p:blipFill>
          <a:blip r:embed="rId3"/>
          <a:stretch>
            <a:fillRect/>
          </a:stretch>
        </p:blipFill>
        <p:spPr>
          <a:xfrm>
            <a:off x="706506" y="1339402"/>
            <a:ext cx="10647294" cy="5049285"/>
          </a:xfrm>
          <a:prstGeom prst="rect">
            <a:avLst/>
          </a:prstGeom>
        </p:spPr>
      </p:pic>
    </p:spTree>
    <p:extLst>
      <p:ext uri="{BB962C8B-B14F-4D97-AF65-F5344CB8AC3E}">
        <p14:creationId xmlns:p14="http://schemas.microsoft.com/office/powerpoint/2010/main" xmlns="" val="4057457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5125" name="TextBox 12"/>
          <p:cNvSpPr txBox="1">
            <a:spLocks noChangeArrowheads="1"/>
          </p:cNvSpPr>
          <p:nvPr/>
        </p:nvSpPr>
        <p:spPr bwMode="auto">
          <a:xfrm>
            <a:off x="940416" y="793924"/>
            <a:ext cx="10712157" cy="4770537"/>
          </a:xfrm>
          <a:prstGeom prst="rect">
            <a:avLst/>
          </a:prstGeom>
          <a:noFill/>
          <a:ln w="9525">
            <a:noFill/>
            <a:miter lim="800000"/>
            <a:headEnd/>
            <a:tailEnd/>
          </a:ln>
        </p:spPr>
        <p:txBody>
          <a:bodyPr>
            <a:spAutoFit/>
          </a:bodyPr>
          <a:lstStyle/>
          <a:p>
            <a:pPr algn="ctr"/>
            <a:r>
              <a:rPr lang="en-US" sz="1600" b="1" dirty="0">
                <a:latin typeface="Times New Roman" panose="02020603050405020304" pitchFamily="18" charset="0"/>
                <a:cs typeface="Times New Roman" panose="02020603050405020304" pitchFamily="18" charset="0"/>
              </a:rPr>
              <a:t>Department of English &amp; Humanities</a:t>
            </a:r>
            <a:endParaRPr lang="en-US" sz="1600"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Subject: Communication Skills</a:t>
            </a:r>
            <a:endParaRPr lang="en-US" sz="1600"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2020-21</a:t>
            </a:r>
            <a:endParaRPr lang="en-US" sz="1600"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COURSE OUTCOMES </a:t>
            </a:r>
            <a:endParaRPr lang="en-US" sz="1600"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CO-PO MAPPING</a:t>
            </a:r>
            <a:endParaRPr lang="en-US" sz="1600"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Subject: Communication Skills (Theory)</a:t>
            </a:r>
            <a:endParaRPr lang="en-US" sz="1600"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COURSE OUTCOMES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Upon the successful completion of the course, the students will be:</a:t>
            </a:r>
          </a:p>
          <a:p>
            <a:endParaRPr lang="en-US" sz="1600" dirty="0">
              <a:latin typeface="Times New Roman" panose="02020603050405020304" pitchFamily="18" charset="0"/>
              <a:cs typeface="Times New Roman" panose="02020603050405020304" pitchFamily="18" charset="0"/>
            </a:endParaRPr>
          </a:p>
          <a:p>
            <a:pPr eaLnBrk="0" hangingPunct="0">
              <a:tabLst>
                <a:tab pos="1217352" algn="l"/>
              </a:tabLst>
            </a:pPr>
            <a:r>
              <a:rPr lang="en-US" sz="1600" b="1" dirty="0">
                <a:latin typeface="Times New Roman" pitchFamily="18" charset="0"/>
                <a:ea typeface="Times New Roman" pitchFamily="18" charset="0"/>
                <a:cs typeface="Times New Roman" pitchFamily="18" charset="0"/>
              </a:rPr>
              <a:t>CO-1</a:t>
            </a:r>
            <a:r>
              <a:rPr lang="en-US" sz="1600" dirty="0">
                <a:latin typeface="Times New Roman" pitchFamily="18" charset="0"/>
                <a:ea typeface="Times New Roman" pitchFamily="18" charset="0"/>
                <a:cs typeface="Times New Roman" pitchFamily="18" charset="0"/>
              </a:rPr>
              <a:t>.Able to express themselves better and use English for communicating in an effective manner both professionally and in real life situations.</a:t>
            </a:r>
          </a:p>
          <a:p>
            <a:pPr eaLnBrk="0" hangingPunct="0">
              <a:tabLst>
                <a:tab pos="1217352" algn="l"/>
              </a:tabLst>
            </a:pPr>
            <a:endParaRPr lang="en-US" sz="1600" dirty="0">
              <a:latin typeface="Times New Roman" panose="02020603050405020304" pitchFamily="18" charset="0"/>
              <a:cs typeface="Times New Roman" panose="02020603050405020304" pitchFamily="18" charset="0"/>
            </a:endParaRPr>
          </a:p>
          <a:p>
            <a:pPr eaLnBrk="0" hangingPunct="0">
              <a:tabLst>
                <a:tab pos="1217352" algn="l"/>
              </a:tabLst>
            </a:pPr>
            <a:r>
              <a:rPr lang="en-US" sz="1600" b="1" dirty="0">
                <a:latin typeface="Times New Roman" pitchFamily="18" charset="0"/>
                <a:ea typeface="Times New Roman" pitchFamily="18" charset="0"/>
                <a:cs typeface="Times New Roman" pitchFamily="18" charset="0"/>
              </a:rPr>
              <a:t>CO-2</a:t>
            </a:r>
            <a:r>
              <a:rPr lang="en-US" sz="1600" dirty="0">
                <a:latin typeface="Times New Roman" pitchFamily="18" charset="0"/>
                <a:ea typeface="Times New Roman" pitchFamily="18" charset="0"/>
                <a:cs typeface="Times New Roman" pitchFamily="18" charset="0"/>
              </a:rPr>
              <a:t>-Able to write formal letters ,reports and proposals ,as well as speak fluently through correct usage of the various parts of speech.</a:t>
            </a:r>
          </a:p>
          <a:p>
            <a:pPr eaLnBrk="0" hangingPunct="0">
              <a:tabLst>
                <a:tab pos="1217352" algn="l"/>
              </a:tabLst>
            </a:pPr>
            <a:endParaRPr lang="en-US" sz="1600" dirty="0">
              <a:latin typeface="Times New Roman" panose="02020603050405020304" pitchFamily="18" charset="0"/>
              <a:cs typeface="Times New Roman" panose="02020603050405020304" pitchFamily="18" charset="0"/>
            </a:endParaRPr>
          </a:p>
          <a:p>
            <a:pPr eaLnBrk="0" hangingPunct="0">
              <a:tabLst>
                <a:tab pos="1217352" algn="l"/>
              </a:tabLst>
            </a:pPr>
            <a:r>
              <a:rPr lang="en-US" sz="1600" b="1" dirty="0">
                <a:latin typeface="Times New Roman" pitchFamily="18" charset="0"/>
                <a:ea typeface="Times New Roman" pitchFamily="18" charset="0"/>
                <a:cs typeface="Times New Roman" pitchFamily="18" charset="0"/>
              </a:rPr>
              <a:t>CO-3</a:t>
            </a:r>
            <a:r>
              <a:rPr lang="en-US" sz="1600" dirty="0">
                <a:latin typeface="Times New Roman" pitchFamily="18" charset="0"/>
                <a:ea typeface="Times New Roman" pitchFamily="18" charset="0"/>
                <a:cs typeface="Times New Roman" pitchFamily="18" charset="0"/>
              </a:rPr>
              <a:t>.Able to get an exposure to the culture ,values, ethics and social norms reflected in the prose and poetry of authors from around the world and respond accordingly coupled with their imagination.</a:t>
            </a:r>
            <a:endParaRPr lang="en-US"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6</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spTree>
    <p:extLst>
      <p:ext uri="{BB962C8B-B14F-4D97-AF65-F5344CB8AC3E}">
        <p14:creationId xmlns:p14="http://schemas.microsoft.com/office/powerpoint/2010/main" xmlns="" val="559027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7</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graphicFrame>
        <p:nvGraphicFramePr>
          <p:cNvPr id="2" name="Table 1"/>
          <p:cNvGraphicFramePr>
            <a:graphicFrameLocks noGrp="1"/>
          </p:cNvGraphicFramePr>
          <p:nvPr>
            <p:extLst>
              <p:ext uri="{D42A27DB-BD31-4B8C-83A1-F6EECF244321}">
                <p14:modId xmlns:p14="http://schemas.microsoft.com/office/powerpoint/2010/main" xmlns="" val="2425938924"/>
              </p:ext>
            </p:extLst>
          </p:nvPr>
        </p:nvGraphicFramePr>
        <p:xfrm>
          <a:off x="1094702" y="978794"/>
          <a:ext cx="10085275" cy="4120605"/>
        </p:xfrm>
        <a:graphic>
          <a:graphicData uri="http://schemas.openxmlformats.org/drawingml/2006/table">
            <a:tbl>
              <a:tblPr firstRow="1" firstCol="1" bandRow="1">
                <a:tableStyleId>{5C22544A-7EE6-4342-B048-85BDC9FD1C3A}</a:tableStyleId>
              </a:tblPr>
              <a:tblGrid>
                <a:gridCol w="1126130"/>
                <a:gridCol w="741249"/>
                <a:gridCol w="741249"/>
                <a:gridCol w="742268"/>
                <a:gridCol w="742268"/>
                <a:gridCol w="743286"/>
                <a:gridCol w="743286"/>
                <a:gridCol w="758560"/>
                <a:gridCol w="743286"/>
                <a:gridCol w="743286"/>
                <a:gridCol w="753469"/>
                <a:gridCol w="753469"/>
                <a:gridCol w="753469"/>
              </a:tblGrid>
              <a:tr h="973466">
                <a:tc>
                  <a:txBody>
                    <a:bodyPr/>
                    <a:lstStyle/>
                    <a:p>
                      <a:pPr marL="0" marR="0">
                        <a:lnSpc>
                          <a:spcPct val="115000"/>
                        </a:lnSpc>
                        <a:spcBef>
                          <a:spcPts val="0"/>
                        </a:spcBef>
                        <a:spcAft>
                          <a:spcPts val="0"/>
                        </a:spcAft>
                      </a:pPr>
                      <a:r>
                        <a:rPr lang="en-US" sz="1100" dirty="0">
                          <a:effectLst/>
                        </a:rPr>
                        <a:t>COURSE OUTCOMES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12">
                  <a:txBody>
                    <a:bodyPr/>
                    <a:lstStyle/>
                    <a:p>
                      <a:pPr marL="0" marR="0" algn="ctr">
                        <a:lnSpc>
                          <a:spcPct val="115000"/>
                        </a:lnSpc>
                        <a:spcBef>
                          <a:spcPts val="0"/>
                        </a:spcBef>
                        <a:spcAft>
                          <a:spcPts val="0"/>
                        </a:spcAft>
                        <a:tabLst>
                          <a:tab pos="5377815" algn="l"/>
                        </a:tabLst>
                      </a:pPr>
                      <a:r>
                        <a:rPr lang="en-US" sz="2400" dirty="0" smtClean="0">
                          <a:effectLst/>
                          <a:latin typeface="+mn-lt"/>
                          <a:ea typeface="+mn-ea"/>
                          <a:cs typeface="+mn-cs"/>
                        </a:rPr>
                        <a:t>CO</a:t>
                      </a:r>
                      <a:r>
                        <a:rPr lang="en-US" sz="2400" baseline="0" dirty="0" smtClean="0">
                          <a:effectLst/>
                          <a:latin typeface="+mn-lt"/>
                          <a:ea typeface="+mn-ea"/>
                          <a:cs typeface="+mn-cs"/>
                        </a:rPr>
                        <a:t> PO MAPPING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451">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537781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5377815" algn="l"/>
                        </a:tabLst>
                      </a:pPr>
                      <a:r>
                        <a:rPr lang="en-US" sz="12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tabLst>
                          <a:tab pos="5377815" algn="l"/>
                        </a:tabLst>
                      </a:pPr>
                      <a:r>
                        <a:rPr lang="en-US" sz="12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22451">
                <a:tc>
                  <a:txBody>
                    <a:bodyPr/>
                    <a:lstStyle/>
                    <a:p>
                      <a:pPr marL="0" marR="0" algn="ctr">
                        <a:lnSpc>
                          <a:spcPct val="115000"/>
                        </a:lnSpc>
                        <a:spcBef>
                          <a:spcPts val="0"/>
                        </a:spcBef>
                        <a:spcAft>
                          <a:spcPts val="0"/>
                        </a:spcAft>
                        <a:tabLst>
                          <a:tab pos="5377815" algn="l"/>
                        </a:tabLst>
                      </a:pPr>
                      <a:r>
                        <a:rPr lang="en-US" sz="1200">
                          <a:effectLst/>
                        </a:rPr>
                        <a:t>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22451">
                <a:tc>
                  <a:txBody>
                    <a:bodyPr/>
                    <a:lstStyle/>
                    <a:p>
                      <a:pPr marL="0" marR="0" algn="ctr">
                        <a:spcBef>
                          <a:spcPts val="0"/>
                        </a:spcBef>
                        <a:spcAft>
                          <a:spcPts val="0"/>
                        </a:spcAft>
                        <a:tabLst>
                          <a:tab pos="571500" algn="l"/>
                        </a:tabLst>
                      </a:pPr>
                      <a:r>
                        <a:rPr lang="en-US" sz="1200">
                          <a:effectLst/>
                        </a:rPr>
                        <a:t>II</a:t>
                      </a:r>
                      <a:endParaRPr lang="en-US" sz="12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22451">
                <a:tc>
                  <a:txBody>
                    <a:bodyPr/>
                    <a:lstStyle/>
                    <a:p>
                      <a:pPr marL="0" marR="0" algn="ctr">
                        <a:spcBef>
                          <a:spcPts val="0"/>
                        </a:spcBef>
                        <a:spcAft>
                          <a:spcPts val="0"/>
                        </a:spcAft>
                        <a:tabLst>
                          <a:tab pos="571500" algn="l"/>
                        </a:tabLst>
                      </a:pPr>
                      <a:r>
                        <a:rPr lang="en-US" sz="1200">
                          <a:effectLst/>
                        </a:rPr>
                        <a:t>III</a:t>
                      </a:r>
                      <a:endParaRPr lang="en-US" sz="12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57335">
                <a:tc>
                  <a:txBody>
                    <a:bodyPr/>
                    <a:lstStyle/>
                    <a:p>
                      <a:pPr marL="0" marR="0" algn="ctr">
                        <a:spcBef>
                          <a:spcPts val="0"/>
                        </a:spcBef>
                        <a:spcAft>
                          <a:spcPts val="0"/>
                        </a:spcAft>
                        <a:tabLst>
                          <a:tab pos="571500" algn="l"/>
                        </a:tabLst>
                      </a:pPr>
                      <a:r>
                        <a:rPr lang="en-US" sz="1200">
                          <a:effectLst/>
                        </a:rPr>
                        <a:t>Average</a:t>
                      </a:r>
                      <a:endParaRPr lang="en-US" sz="12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tabLst>
                          <a:tab pos="942975" algn="l"/>
                        </a:tabLst>
                      </a:pPr>
                      <a:r>
                        <a:rPr lang="en-US" sz="12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3797648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8</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graphicFrame>
        <p:nvGraphicFramePr>
          <p:cNvPr id="3" name="Table 2"/>
          <p:cNvGraphicFramePr>
            <a:graphicFrameLocks noGrp="1"/>
          </p:cNvGraphicFramePr>
          <p:nvPr>
            <p:extLst>
              <p:ext uri="{D42A27DB-BD31-4B8C-83A1-F6EECF244321}">
                <p14:modId xmlns:p14="http://schemas.microsoft.com/office/powerpoint/2010/main" xmlns="" val="4254104250"/>
              </p:ext>
            </p:extLst>
          </p:nvPr>
        </p:nvGraphicFramePr>
        <p:xfrm>
          <a:off x="605306" y="785618"/>
          <a:ext cx="11346288" cy="5465025"/>
        </p:xfrm>
        <a:graphic>
          <a:graphicData uri="http://schemas.openxmlformats.org/drawingml/2006/table">
            <a:tbl>
              <a:tblPr>
                <a:tableStyleId>{5C22544A-7EE6-4342-B048-85BDC9FD1C3A}</a:tableStyleId>
              </a:tblPr>
              <a:tblGrid>
                <a:gridCol w="785607"/>
                <a:gridCol w="3093325"/>
                <a:gridCol w="2389554"/>
                <a:gridCol w="2389554"/>
                <a:gridCol w="1804440"/>
                <a:gridCol w="883808"/>
              </a:tblGrid>
              <a:tr h="317032">
                <a:tc>
                  <a:txBody>
                    <a:bodyPr/>
                    <a:lstStyle/>
                    <a:p>
                      <a:pPr algn="ctr" fontAlgn="b"/>
                      <a:r>
                        <a:rPr lang="en-US" sz="1000" u="none" strike="noStrike">
                          <a:effectLst/>
                        </a:rPr>
                        <a:t>S.No</a:t>
                      </a:r>
                      <a:endParaRPr lang="en-US"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Topic to be discussed</a:t>
                      </a:r>
                      <a:endParaRPr lang="en-US"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Objective of the Lecture</a:t>
                      </a:r>
                      <a:endParaRPr lang="en-US"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Outcome of the lecture</a:t>
                      </a:r>
                      <a:endParaRPr lang="en-US"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Books referred</a:t>
                      </a:r>
                      <a:endParaRPr lang="en-US"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From Page</a:t>
                      </a:r>
                      <a:endParaRPr lang="en-US" sz="1000" b="1"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Meaning &amp; importance of communication</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Focus on communication skills as per eng point</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Professional understanding of the subj</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1-Jul</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2</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Media and types of Communication</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To provide them knowledge of formal and informal</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exposure to practical use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Aug-13</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3</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Formal and informal Channels</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Giving them knowledge of the channels in org</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exposure to industry</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14-18</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4</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Barriers and qualities of comm</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to amke them proficient in communication</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practice for the practical use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19-28</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5</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Human comm verbal oral written and interpersonal</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helping them in effective communication</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practice for effective comm</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29-48</a:t>
                      </a:r>
                      <a:endParaRPr lang="en-US" sz="1000" b="0" i="0" u="none" strike="noStrike">
                        <a:solidFill>
                          <a:srgbClr val="000000"/>
                        </a:solidFill>
                        <a:effectLst/>
                        <a:latin typeface="Times New Roman" panose="02020603050405020304" pitchFamily="18" charset="0"/>
                      </a:endParaRPr>
                    </a:p>
                  </a:txBody>
                  <a:tcPr marL="9525" marR="9525" marT="9525" marB="0" anchor="b"/>
                </a:tc>
              </a:tr>
              <a:tr h="800129">
                <a:tc>
                  <a:txBody>
                    <a:bodyPr/>
                    <a:lstStyle/>
                    <a:p>
                      <a:pPr algn="ctr" fontAlgn="b"/>
                      <a:r>
                        <a:rPr lang="en-US" sz="1000" u="none" strike="noStrike">
                          <a:effectLst/>
                        </a:rPr>
                        <a:t>6</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Grammar Active and passive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000" u="none" strike="noStrike">
                          <a:effectLst/>
                        </a:rPr>
                        <a:t>Speak fluently through its usage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000" u="none" strike="noStrike">
                          <a:effectLst/>
                        </a:rPr>
                        <a:t>speak fluently through correct usage of the various parts of speech.</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51-60</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7</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Indirect Speech</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help them to communicate in an effective manner</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To teach them correct usage and structure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61-68</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8</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Conditional sentences</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help them to use the proper conditional</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To teach them correct usage and structure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69-72</a:t>
                      </a:r>
                      <a:endParaRPr lang="en-US" sz="1000" b="0" i="0" u="none" strike="noStrike">
                        <a:solidFill>
                          <a:srgbClr val="000000"/>
                        </a:solidFill>
                        <a:effectLst/>
                        <a:latin typeface="Times New Roman" panose="02020603050405020304" pitchFamily="18" charset="0"/>
                      </a:endParaRPr>
                    </a:p>
                  </a:txBody>
                  <a:tcPr marL="9525" marR="9525" marT="9525" marB="0" anchor="b"/>
                </a:tc>
              </a:tr>
              <a:tr h="543483">
                <a:tc>
                  <a:txBody>
                    <a:bodyPr/>
                    <a:lstStyle/>
                    <a:p>
                      <a:pPr algn="ctr" fontAlgn="b"/>
                      <a:r>
                        <a:rPr lang="en-US" sz="1000" u="none" strike="noStrike">
                          <a:effectLst/>
                        </a:rPr>
                        <a:t>9</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Modal verbs</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Define and identify the correct usage</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widens range of speaking in communication</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a:effectLst/>
                        </a:rPr>
                        <a:t>Comm skills by shalini Bhargava</a:t>
                      </a:r>
                      <a:endParaRPr lang="en-US"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000" u="none" strike="noStrike" dirty="0">
                          <a:effectLst/>
                        </a:rPr>
                        <a:t>73-82</a:t>
                      </a:r>
                      <a:endParaRPr lang="en-US"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xmlns="" val="992654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1179978" y="6388687"/>
            <a:ext cx="103828" cy="194745"/>
          </a:xfrm>
          <a:prstGeom prst="rect">
            <a:avLst/>
          </a:prstGeom>
          <a:noFill/>
          <a:ln w="9525">
            <a:noFill/>
            <a:miter lim="800000"/>
            <a:headEnd/>
            <a:tailEnd/>
          </a:ln>
        </p:spPr>
        <p:txBody>
          <a:bodyPr lIns="0" tIns="9537" rIns="0" bIns="0">
            <a:spAutoFit/>
          </a:bodyPr>
          <a:lstStyle/>
          <a:p>
            <a:pPr marL="8355">
              <a:spcBef>
                <a:spcPts val="75"/>
              </a:spcBef>
            </a:pPr>
            <a:r>
              <a:rPr lang="en-US" sz="1203">
                <a:solidFill>
                  <a:srgbClr val="898989"/>
                </a:solidFill>
              </a:rPr>
              <a:t>1</a:t>
            </a:r>
            <a:endParaRPr lang="en-US" sz="1203"/>
          </a:p>
        </p:txBody>
      </p:sp>
      <p:grpSp>
        <p:nvGrpSpPr>
          <p:cNvPr id="5123" name="object 5"/>
          <p:cNvGrpSpPr>
            <a:grpSpLocks/>
          </p:cNvGrpSpPr>
          <p:nvPr/>
        </p:nvGrpSpPr>
        <p:grpSpPr bwMode="auto">
          <a:xfrm>
            <a:off x="0" y="1492"/>
            <a:ext cx="12192000" cy="6855016"/>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sz="1353">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1353">
                <a:latin typeface="Calibri" pitchFamily="34" charset="0"/>
              </a:endParaRPr>
            </a:p>
          </p:txBody>
        </p:sp>
      </p:gr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9</a:t>
            </a:fld>
            <a:endParaRPr lang="en-IN"/>
          </a:p>
        </p:txBody>
      </p:sp>
      <p:sp>
        <p:nvSpPr>
          <p:cNvPr id="9" name="Footer Placeholder 11"/>
          <p:cNvSpPr>
            <a:spLocks noGrp="1"/>
          </p:cNvSpPr>
          <p:nvPr>
            <p:ph type="ftr" sz="quarter" idx="10"/>
          </p:nvPr>
        </p:nvSpPr>
        <p:spPr>
          <a:xfrm>
            <a:off x="4148336" y="6465066"/>
            <a:ext cx="3902490" cy="219590"/>
          </a:xfrm>
        </p:spPr>
        <p:txBody>
          <a:bodyPr/>
          <a:lstStyle/>
          <a:p>
            <a:pPr algn="ctr" defTabSz="686645">
              <a:defRPr/>
            </a:pPr>
            <a:r>
              <a:rPr lang="en-IN" dirty="0" err="1"/>
              <a:t>Dr.</a:t>
            </a:r>
            <a:r>
              <a:rPr lang="en-IN" dirty="0"/>
              <a:t> NEELU JAIN, Asst. Prof, Dept. of E &amp; H.)  JECRC, JAIPUR</a:t>
            </a:r>
          </a:p>
        </p:txBody>
      </p:sp>
      <p:graphicFrame>
        <p:nvGraphicFramePr>
          <p:cNvPr id="2" name="Table 1"/>
          <p:cNvGraphicFramePr>
            <a:graphicFrameLocks noGrp="1"/>
          </p:cNvGraphicFramePr>
          <p:nvPr>
            <p:extLst>
              <p:ext uri="{D42A27DB-BD31-4B8C-83A1-F6EECF244321}">
                <p14:modId xmlns:p14="http://schemas.microsoft.com/office/powerpoint/2010/main" xmlns="" val="1161178059"/>
              </p:ext>
            </p:extLst>
          </p:nvPr>
        </p:nvGraphicFramePr>
        <p:xfrm>
          <a:off x="754242" y="167421"/>
          <a:ext cx="11326142" cy="6221272"/>
        </p:xfrm>
        <a:graphic>
          <a:graphicData uri="http://schemas.openxmlformats.org/drawingml/2006/table">
            <a:tbl>
              <a:tblPr>
                <a:tableStyleId>{5C22544A-7EE6-4342-B048-85BDC9FD1C3A}</a:tableStyleId>
              </a:tblPr>
              <a:tblGrid>
                <a:gridCol w="784212"/>
                <a:gridCol w="3087834"/>
                <a:gridCol w="2385311"/>
                <a:gridCol w="2385311"/>
                <a:gridCol w="1801237"/>
                <a:gridCol w="882237"/>
              </a:tblGrid>
              <a:tr h="399226">
                <a:tc>
                  <a:txBody>
                    <a:bodyPr/>
                    <a:lstStyle/>
                    <a:p>
                      <a:pPr algn="ctr" fontAlgn="b"/>
                      <a:r>
                        <a:rPr lang="en-US" sz="800" u="none" strike="noStrike" dirty="0">
                          <a:effectLst/>
                        </a:rPr>
                        <a:t>10</a:t>
                      </a:r>
                      <a:endParaRPr lang="en-US" sz="800" b="0" i="0" u="none" strike="noStrike" dirty="0">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Linking words (conjunction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students will able to repair and run on sentences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The students will be more formal</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by shalini Bhargava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83-96</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11</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Cv /resume</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help them to write error free</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Its is an add on for their internship</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by shalini Bhargava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99-114</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12</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Composition Bussiness letter (leave, sales, joining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to teach them prof etiquetties of buss letter</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becomes easier for day to day working in industry</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by shalini Bhargava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115-128</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13</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Paragraph writing</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writing skills will be enhanced</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dirty="0" err="1">
                          <a:effectLst/>
                        </a:rPr>
                        <a:t>wthe</a:t>
                      </a:r>
                      <a:r>
                        <a:rPr lang="en-US" sz="800" u="none" strike="noStrike" dirty="0">
                          <a:effectLst/>
                        </a:rPr>
                        <a:t> students will learn to frame well structured text.</a:t>
                      </a:r>
                      <a:endParaRPr lang="en-US" sz="800" b="0" i="0" u="none" strike="noStrike" dirty="0">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by shalini Bhargava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129-137</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14</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Report Writing</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teach them how to write buss reports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help then to create organzational reports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by shalini Bhargava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138-148</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15</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Report Writing</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teach them how to write buss reports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help then to create organzational reports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by shalini Bhargava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138-148</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16</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Short stories -"The luncheon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l" fontAlgn="b"/>
                      <a:r>
                        <a:rPr lang="en-US" sz="800" u="none" strike="noStrike">
                          <a:effectLst/>
                        </a:rPr>
                        <a:t>an exposure to the culture, values, ethics and social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Know our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106-112</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17</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How Much Land Does a Man Need?</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Response to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Know our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113-125</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18</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dirty="0">
                          <a:effectLst/>
                        </a:rPr>
                        <a:t>How Much Land Does a Man Need?</a:t>
                      </a:r>
                      <a:endParaRPr lang="en-US" sz="800" b="0" i="0" u="none" strike="noStrike" dirty="0">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Response to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Know our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113-125</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19</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"The Night Train at Deoli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Giving them knowledge of thepast culture</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will enhance their reading skills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126-131</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20</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"The Night Train at Deoli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Giving them knowledge of thepast culture</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will enhance their reading skills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126-131</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21</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No men are Foreign</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enhance their vocabulary and generate interest</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will enhance their reading skills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132-135</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22</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If ' Kipling</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generate interest to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enhancement to explore our culture</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136-139</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23</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If ' Kipling</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generate interest to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enhancement to explore our culture</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136-139</a:t>
                      </a:r>
                      <a:endParaRPr lang="en-US" sz="800" b="0" i="0" u="none" strike="noStrike">
                        <a:solidFill>
                          <a:srgbClr val="000000"/>
                        </a:solidFill>
                        <a:effectLst/>
                        <a:latin typeface="Times New Roman" panose="02020603050405020304" pitchFamily="18" charset="0"/>
                      </a:endParaRPr>
                    </a:p>
                  </a:txBody>
                  <a:tcPr marL="7756" marR="7756" marT="7756" marB="0" anchor="b"/>
                </a:tc>
              </a:tr>
              <a:tr h="399226">
                <a:tc>
                  <a:txBody>
                    <a:bodyPr/>
                    <a:lstStyle/>
                    <a:p>
                      <a:pPr algn="ctr" fontAlgn="b"/>
                      <a:r>
                        <a:rPr lang="en-US" sz="800" u="none" strike="noStrike">
                          <a:effectLst/>
                        </a:rPr>
                        <a:t>24</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Where the Mind is without fear</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Response to culture and norms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motivate them by beatiful messg</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Comm Skills Rajesh K Lidiya</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140</a:t>
                      </a:r>
                      <a:endParaRPr lang="en-US" sz="800" b="0" i="0" u="none" strike="noStrike">
                        <a:solidFill>
                          <a:srgbClr val="000000"/>
                        </a:solidFill>
                        <a:effectLst/>
                        <a:latin typeface="Times New Roman" panose="02020603050405020304" pitchFamily="18" charset="0"/>
                      </a:endParaRPr>
                    </a:p>
                  </a:txBody>
                  <a:tcPr marL="7756" marR="7756" marT="7756" marB="0" anchor="b"/>
                </a:tc>
              </a:tr>
              <a:tr h="232882">
                <a:tc>
                  <a:txBody>
                    <a:bodyPr/>
                    <a:lstStyle/>
                    <a:p>
                      <a:pPr algn="ctr" fontAlgn="b"/>
                      <a:r>
                        <a:rPr lang="en-US" sz="800" u="none" strike="noStrike">
                          <a:effectLst/>
                        </a:rPr>
                        <a:t>25</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Revision of Syllabus</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7756" marR="7756" marT="7756" marB="0" anchor="b"/>
                </a:tc>
                <a:tc>
                  <a:txBody>
                    <a:bodyPr/>
                    <a:lstStyle/>
                    <a:p>
                      <a:pPr algn="ctr" fontAlgn="b"/>
                      <a:r>
                        <a:rPr lang="en-US" sz="800" u="none" strike="noStrike" dirty="0">
                          <a:effectLst/>
                        </a:rPr>
                        <a:t> </a:t>
                      </a:r>
                      <a:endParaRPr lang="en-US" sz="800" b="0" i="0" u="none" strike="noStrike" dirty="0">
                        <a:solidFill>
                          <a:srgbClr val="000000"/>
                        </a:solidFill>
                        <a:effectLst/>
                        <a:latin typeface="Times New Roman" panose="02020603050405020304" pitchFamily="18" charset="0"/>
                      </a:endParaRPr>
                    </a:p>
                  </a:txBody>
                  <a:tcPr marL="7756" marR="7756" marT="7756" marB="0" anchor="b"/>
                </a:tc>
              </a:tr>
            </a:tbl>
          </a:graphicData>
        </a:graphic>
      </p:graphicFrame>
    </p:spTree>
    <p:extLst>
      <p:ext uri="{BB962C8B-B14F-4D97-AF65-F5344CB8AC3E}">
        <p14:creationId xmlns:p14="http://schemas.microsoft.com/office/powerpoint/2010/main" xmlns="" val="172405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1104</Words>
  <Application>Microsoft Office PowerPoint</Application>
  <PresentationFormat>Custom</PresentationFormat>
  <Paragraphs>299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Ravi Jain</dc:creator>
  <cp:lastModifiedBy>VAIO</cp:lastModifiedBy>
  <cp:revision>6</cp:revision>
  <dcterms:created xsi:type="dcterms:W3CDTF">2020-12-23T10:13:15Z</dcterms:created>
  <dcterms:modified xsi:type="dcterms:W3CDTF">2020-12-26T08:37:58Z</dcterms:modified>
</cp:coreProperties>
</file>