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0" showSpecialPlsOnTitleSld="0">
  <p:sldMasterIdLst>
    <p:sldMasterId id="2147483648" r:id="rId1"/>
  </p:sldMasterIdLst>
  <p:notesMasterIdLst>
    <p:notesMasterId r:id="rId15"/>
  </p:notesMasterIdLst>
  <p:sldIdLst>
    <p:sldId id="256" r:id="rId2"/>
    <p:sldId id="291" r:id="rId3"/>
    <p:sldId id="287" r:id="rId4"/>
    <p:sldId id="293" r:id="rId5"/>
    <p:sldId id="285" r:id="rId6"/>
    <p:sldId id="294" r:id="rId7"/>
    <p:sldId id="296" r:id="rId8"/>
    <p:sldId id="297" r:id="rId9"/>
    <p:sldId id="295" r:id="rId10"/>
    <p:sldId id="299" r:id="rId11"/>
    <p:sldId id="300" r:id="rId12"/>
    <p:sldId id="298" r:id="rId13"/>
    <p:sldId id="284" r:id="rId14"/>
  </p:sldIdLst>
  <p:sldSz cx="16217900" cy="9118600"/>
  <p:notesSz cx="16217900" cy="9118600"/>
  <p:defaultTextStyle>
    <a:lvl1pPr marL="0" indent="0"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1pPr>
    <a:lvl2pPr marL="4556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2pPr>
    <a:lvl3pPr marL="9128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3pPr>
    <a:lvl4pPr marL="13684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4pPr>
    <a:lvl5pPr marL="18256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2" autoAdjust="0"/>
    <p:restoredTop sz="91344" autoAdjust="0"/>
  </p:normalViewPr>
  <p:slideViewPr>
    <p:cSldViewPr>
      <p:cViewPr>
        <p:scale>
          <a:sx n="50" d="100"/>
          <a:sy n="50" d="100"/>
        </p:scale>
        <p:origin x="-84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884" name="Header Placeholder 1048883"/>
          <p:cNvSpPr>
            <a:spLocks noGrp="1"/>
          </p:cNvSpPr>
          <p:nvPr>
            <p:ph type="hdr" sz="quarter"/>
          </p:nvPr>
        </p:nvSpPr>
        <p:spPr>
          <a:xfrm>
            <a:off x="0" y="0"/>
            <a:ext cx="7027862" cy="455612"/>
          </a:xfrm>
          <a:prstGeom prst="rect">
            <a:avLst/>
          </a:prstGeom>
          <a:noFill/>
          <a:ln>
            <a:noFill/>
          </a:ln>
        </p:spPr>
        <p:txBody>
          <a:bodyPr vert="horz" lIns="91440" tIns="45720" rIns="91440" bIns="45720" anchor="t"/>
          <a:lstStyle/>
          <a:p>
            <a:pPr lvl="0" eaLnBrk="1" latinLnBrk="1" hangingPunct="1"/>
            <a:endParaRPr lang="en-IN" altLang="en-US" sz="1200">
              <a:latin typeface="Calibri" pitchFamily="34" charset="0"/>
            </a:endParaRPr>
          </a:p>
        </p:txBody>
      </p:sp>
      <p:sp>
        <p:nvSpPr>
          <p:cNvPr id="1048885" name="Date Placeholder 1048884"/>
          <p:cNvSpPr>
            <a:spLocks noGrp="1"/>
          </p:cNvSpPr>
          <p:nvPr>
            <p:ph type="dt" idx="1"/>
          </p:nvPr>
        </p:nvSpPr>
        <p:spPr>
          <a:xfrm>
            <a:off x="9186862" y="0"/>
            <a:ext cx="7027862" cy="455612"/>
          </a:xfrm>
          <a:prstGeom prst="rect">
            <a:avLst/>
          </a:prstGeom>
          <a:noFill/>
          <a:ln>
            <a:noFill/>
          </a:ln>
        </p:spPr>
        <p:txBody>
          <a:bodyPr vert="horz" lIns="91440" tIns="45720" rIns="91440" bIns="45720" anchor="t"/>
          <a:lstStyle/>
          <a:p>
            <a:pPr lvl="0" algn="r" eaLnBrk="1" latinLnBrk="1" hangingPunct="1"/>
            <a:fld id="{566ABCEB-ACFC-4714-9973-3DA970169C29}" type="datetime1">
              <a:rPr lang="en-US" altLang="en-US" sz="1200">
                <a:latin typeface="Calibri" pitchFamily="34" charset="0"/>
              </a:rPr>
              <a:pPr lvl="0" algn="r" eaLnBrk="1" latinLnBrk="1" hangingPunct="1"/>
              <a:t>12/26/2020</a:t>
            </a:fld>
            <a:endParaRPr lang="en-US" altLang="en-US" sz="1200">
              <a:latin typeface="Calibri" pitchFamily="34" charset="0"/>
            </a:endParaRPr>
          </a:p>
        </p:txBody>
      </p:sp>
      <p:sp>
        <p:nvSpPr>
          <p:cNvPr id="1048886" name="Slide Image Placeholder 1048885"/>
          <p:cNvSpPr>
            <a:spLocks noGrp="1" noRot="1" noChangeAspect="1"/>
          </p:cNvSpPr>
          <p:nvPr>
            <p:ph type="sldImg" idx="2"/>
          </p:nvPr>
        </p:nvSpPr>
        <p:spPr>
          <a:xfrm>
            <a:off x="5068887" y="684212"/>
            <a:ext cx="6080125" cy="3419475"/>
          </a:xfrm>
          <a:prstGeom prst="rect">
            <a:avLst/>
          </a:prstGeom>
          <a:noFill/>
          <a:ln w="12700" cap="flat" cmpd="sng">
            <a:solidFill>
              <a:srgbClr val="000000">
                <a:alpha val="100000"/>
              </a:srgbClr>
            </a:solidFill>
            <a:prstDash val="solid"/>
            <a:round/>
          </a:ln>
        </p:spPr>
        <p:txBody>
          <a:bodyPr vert="horz" lIns="91440" tIns="45720" rIns="91440" bIns="45720" anchor="ctr"/>
          <a:lstStyle/>
          <a:p>
            <a:endParaRPr/>
          </a:p>
        </p:txBody>
      </p:sp>
      <p:sp>
        <p:nvSpPr>
          <p:cNvPr id="1048887" name="Notes Placeholder 1048886"/>
          <p:cNvSpPr>
            <a:spLocks noGrp="1"/>
          </p:cNvSpPr>
          <p:nvPr>
            <p:ph type="body" sz="quarter" idx="3"/>
          </p:nvPr>
        </p:nvSpPr>
        <p:spPr>
          <a:xfrm>
            <a:off x="1622425" y="4330700"/>
            <a:ext cx="12973050" cy="4103687"/>
          </a:xfrm>
          <a:prstGeom prst="rect">
            <a:avLst/>
          </a:prstGeom>
          <a:noFill/>
          <a:ln>
            <a:noFill/>
          </a:ln>
        </p:spPr>
        <p:txBody>
          <a:bodyPr vert="horz" lIns="91440" tIns="45720" rIns="91440" bIns="45720" anchor="t"/>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8888" name="Footer Placeholder 1048887"/>
          <p:cNvSpPr>
            <a:spLocks noGrp="1"/>
          </p:cNvSpPr>
          <p:nvPr>
            <p:ph type="ftr" sz="quarter" idx="4"/>
          </p:nvPr>
        </p:nvSpPr>
        <p:spPr>
          <a:xfrm>
            <a:off x="0" y="8661400"/>
            <a:ext cx="7027862" cy="455612"/>
          </a:xfrm>
          <a:prstGeom prst="rect">
            <a:avLst/>
          </a:prstGeom>
          <a:noFill/>
          <a:ln>
            <a:noFill/>
          </a:ln>
        </p:spPr>
        <p:txBody>
          <a:bodyPr vert="horz" lIns="91440" tIns="45720" rIns="91440" bIns="45720" anchor="b"/>
          <a:lstStyle/>
          <a:p>
            <a:pPr lvl="0" eaLnBrk="1" latinLnBrk="1" hangingPunct="1"/>
            <a:endParaRPr lang="en-IN" altLang="en-US" sz="1200">
              <a:latin typeface="Calibri" pitchFamily="34" charset="0"/>
            </a:endParaRPr>
          </a:p>
        </p:txBody>
      </p:sp>
      <p:sp>
        <p:nvSpPr>
          <p:cNvPr id="1048889" name="Slide Number Placeholder 1048888"/>
          <p:cNvSpPr>
            <a:spLocks noGrp="1"/>
          </p:cNvSpPr>
          <p:nvPr>
            <p:ph type="sldNum" sz="quarter" idx="5"/>
          </p:nvPr>
        </p:nvSpPr>
        <p:spPr>
          <a:xfrm>
            <a:off x="9186862" y="8661400"/>
            <a:ext cx="7027862" cy="455612"/>
          </a:xfrm>
          <a:prstGeom prst="rect">
            <a:avLst/>
          </a:prstGeom>
          <a:noFill/>
          <a:ln>
            <a:noFill/>
          </a:ln>
        </p:spPr>
        <p:txBody>
          <a:bodyPr vert="horz" lIns="91440" tIns="45720" rIns="91440" bIns="45720" anchor="b"/>
          <a:lstStyle/>
          <a:p>
            <a:pPr lvl="0" algn="r" eaLnBrk="1" latinLnBrk="1" hangingPunct="1"/>
            <a:fld id="{566ABCEB-ACFC-4714-9973-3DA970169C29}" type="slidenum">
              <a:rPr lang="en-IN" altLang="en-US" sz="1200">
                <a:latin typeface="Calibri" pitchFamily="34" charset="0"/>
              </a:rPr>
              <a:pPr lvl="0" algn="r" eaLnBrk="1" latinLnBrk="1" hangingPunct="1"/>
              <a:t>‹#›</a:t>
            </a:fld>
            <a:endParaRPr lang="en-IN" altLang="en-US" sz="1200">
              <a:latin typeface="Calibri" pitchFamily="34" charset="0"/>
            </a:endParaRPr>
          </a:p>
        </p:txBody>
      </p:sp>
    </p:spTree>
  </p:cSld>
  <p:clrMap bg1="dk1" tx1="dk1" bg2="dk1" tx2="dk1" accent1="dk1" accent2="dk1" accent3="dk1" accent4="dk1" accent5="dk1" accent6="dk1" hlink="dk1" folHlink="dk1"/>
  <p:notesStyle>
    <a:lvl1pPr marL="0" indent="0" algn="l" rtl="0" fontAlgn="base" latinLnBrk="1">
      <a:lnSpc>
        <a:spcPct val="100000"/>
      </a:lnSpc>
      <a:spcBef>
        <a:spcPct val="30000"/>
      </a:spcBef>
      <a:spcAft>
        <a:spcPct val="0"/>
      </a:spcAft>
      <a:buFontTx/>
      <a:buNone/>
      <a:defRPr sz="12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30000"/>
      </a:spcBef>
      <a:spcAft>
        <a:spcPct val="0"/>
      </a:spcAft>
      <a:buFontTx/>
      <a:buNone/>
      <a:defRPr sz="12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30000"/>
      </a:spcBef>
      <a:spcAft>
        <a:spcPct val="0"/>
      </a:spcAft>
      <a:buFontTx/>
      <a:buNone/>
      <a:defRPr sz="12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30000"/>
      </a:spcBef>
      <a:spcAft>
        <a:spcPct val="0"/>
      </a:spcAft>
      <a:buFontTx/>
      <a:buNone/>
      <a:defRPr sz="12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30000"/>
      </a:spcBef>
      <a:spcAft>
        <a:spcPct val="0"/>
      </a:spcAft>
      <a:buFontTx/>
      <a:buNone/>
      <a:defRPr sz="1200" b="0" i="0" u="none" baseline="0">
        <a:solidFill>
          <a:schemeClr val="dk1"/>
        </a:solidFill>
        <a:latin typeface="Calibri" pitchFamily="34" charset="0"/>
        <a:sym typeface="Arial" pitchFamily="34" charset="0"/>
      </a:defRPr>
    </a:lvl5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1048878" name="Holder 2"/>
          <p:cNvSpPr>
            <a:spLocks noGrp="1"/>
          </p:cNvSpPr>
          <p:nvPr>
            <p:ph type="ctrTitle"/>
          </p:nvPr>
        </p:nvSpPr>
        <p:spPr>
          <a:xfrm>
            <a:off x="1216345" y="2826766"/>
            <a:ext cx="13785215" cy="661720"/>
          </a:xfrm>
          <a:prstGeom prst="rect">
            <a:avLst/>
          </a:prstGeom>
        </p:spPr>
        <p:txBody>
          <a:bodyPr/>
          <a:lstStyle/>
          <a:p>
            <a:endParaRPr/>
          </a:p>
        </p:txBody>
      </p:sp>
      <p:sp>
        <p:nvSpPr>
          <p:cNvPr id="1048879" name="Holder 3"/>
          <p:cNvSpPr>
            <a:spLocks noGrp="1"/>
          </p:cNvSpPr>
          <p:nvPr>
            <p:ph type="subTitle" idx="4"/>
          </p:nvPr>
        </p:nvSpPr>
        <p:spPr>
          <a:xfrm>
            <a:off x="2432685" y="5106416"/>
            <a:ext cx="11352530" cy="369332"/>
          </a:xfrm>
          <a:prstGeom prst="rect">
            <a:avLst/>
          </a:prstGeom>
        </p:spPr>
        <p:txBody>
          <a:bodyPr/>
          <a:lstStyle/>
          <a:p>
            <a:endParaRPr/>
          </a:p>
        </p:txBody>
      </p:sp>
      <p:sp>
        <p:nvSpPr>
          <p:cNvPr id="1048581" name="Date Placeholder 1048580"/>
          <p:cNvSpPr>
            <a:spLocks noGrp="1"/>
          </p:cNvSpPr>
          <p:nvPr>
            <p:ph type="dt" sz="half" idx="6"/>
          </p:nvPr>
        </p:nvSpPr>
        <p:spPr>
          <a:xfrm>
            <a:off x="811212" y="8480425"/>
            <a:ext cx="3729037"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eaLnBrk="1" latinLnBrk="1" hangingPunct="1"/>
            <a:fld id="{94641B95-4FF1-4FB0-B05C-872A209D9B53}" type="datetime1">
              <a:rPr lang="en-US" altLang="en-US" smtClean="0">
                <a:solidFill>
                  <a:srgbClr val="898989"/>
                </a:solidFill>
                <a:latin typeface="Calibri" pitchFamily="34" charset="0"/>
              </a:rPr>
              <a:pPr lvl="0" eaLnBrk="1" latinLnBrk="1" hangingPunct="1"/>
              <a:t>12/26/2020</a:t>
            </a:fld>
            <a:endParaRPr lang="en-US" altLang="en-US">
              <a:solidFill>
                <a:srgbClr val="898989"/>
              </a:solidFill>
              <a:latin typeface="Calibri" pitchFamily="34" charset="0"/>
            </a:endParaRPr>
          </a:p>
        </p:txBody>
      </p:sp>
      <p:sp>
        <p:nvSpPr>
          <p:cNvPr id="1048582" name="Slide Number Placeholder 1048581"/>
          <p:cNvSpPr>
            <a:spLocks noGrp="1"/>
          </p:cNvSpPr>
          <p:nvPr>
            <p:ph type="sldNum" sz="quarter" idx="7"/>
          </p:nvPr>
        </p:nvSpPr>
        <p:spPr>
          <a:xfrm>
            <a:off x="11677650" y="8480425"/>
            <a:ext cx="3729037"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algn="r" eaLnBrk="1" latinLnBrk="1" hangingPunct="1"/>
            <a:fld id="{566ABCEB-ACFC-4714-9973-3DA970169C29}" type="slidenum">
              <a:rPr lang="en-US" altLang="en-US">
                <a:solidFill>
                  <a:srgbClr val="898989"/>
                </a:solidFill>
                <a:latin typeface="Calibri" pitchFamily="34" charset="0"/>
              </a:rPr>
              <a:pPr lvl="0" algn="r" eaLnBrk="1" latinLnBrk="1" hangingPunct="1"/>
              <a:t>‹#›</a:t>
            </a:fld>
            <a:endParaRPr lang="en-US" altLang="en-US">
              <a:solidFill>
                <a:srgbClr val="898989"/>
              </a:solidFill>
              <a:latin typeface="Calibri" pitchFamily="34" charset="0"/>
            </a:endParaRPr>
          </a:p>
        </p:txBody>
      </p:sp>
      <p:sp>
        <p:nvSpPr>
          <p:cNvPr id="1048580" name="Footer Placeholder 1048579"/>
          <p:cNvSpPr>
            <a:spLocks noGrp="1"/>
          </p:cNvSpPr>
          <p:nvPr>
            <p:ph type="ftr" sz="quarter" idx="5"/>
          </p:nvPr>
        </p:nvSpPr>
        <p:spPr>
          <a:xfrm>
            <a:off x="5513387" y="8480425"/>
            <a:ext cx="5191125"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algn="ctr" eaLnBrk="1" latinLnBrk="1" hangingPunct="1"/>
            <a:r>
              <a:rPr lang="en-IN" altLang="en-US">
                <a:solidFill>
                  <a:srgbClr val="898989"/>
                </a:solidFill>
                <a:latin typeface="Calibri" pitchFamily="34" charset="0"/>
              </a:rPr>
              <a:t>NAME OF FACULTY (POST) , JECRC, JAIPUR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0"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1048591" name="Holder 3"/>
          <p:cNvSpPr>
            <a:spLocks noGrp="1"/>
          </p:cNvSpPr>
          <p:nvPr>
            <p:ph type="body" idx="1"/>
          </p:nvPr>
        </p:nvSpPr>
        <p:spPr>
          <a:xfrm>
            <a:off x="8724900" y="3060700"/>
            <a:ext cx="6539866" cy="368306"/>
          </a:xfrm>
        </p:spPr>
        <p:txBody>
          <a:bodyPr/>
          <a:lstStyle>
            <a:lvl1pPr>
              <a:defRPr sz="2400" b="0" i="0">
                <a:solidFill>
                  <a:srgbClr val="6F2FA0"/>
                </a:solidFill>
                <a:latin typeface="Arial Black"/>
                <a:cs typeface="Arial Black"/>
              </a:defRPr>
            </a:lvl1pPr>
          </a:lstStyle>
          <a:p>
            <a:endParaRPr/>
          </a:p>
        </p:txBody>
      </p:sp>
      <p:sp>
        <p:nvSpPr>
          <p:cNvPr id="1048581" name="Date Placeholder 1048580"/>
          <p:cNvSpPr>
            <a:spLocks noGrp="1"/>
          </p:cNvSpPr>
          <p:nvPr>
            <p:ph type="dt" sz="half" idx="6"/>
          </p:nvPr>
        </p:nvSpPr>
        <p:spPr>
          <a:xfrm>
            <a:off x="811212" y="8480425"/>
            <a:ext cx="3729037"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eaLnBrk="1" latinLnBrk="1" hangingPunct="1"/>
            <a:fld id="{F6780372-AD5E-4F0B-ACFF-F8734F7BFBBB}" type="datetime1">
              <a:rPr lang="en-US" altLang="en-US" smtClean="0">
                <a:solidFill>
                  <a:srgbClr val="898989"/>
                </a:solidFill>
                <a:latin typeface="Calibri" pitchFamily="34" charset="0"/>
              </a:rPr>
              <a:pPr lvl="0" eaLnBrk="1" latinLnBrk="1" hangingPunct="1"/>
              <a:t>12/26/2020</a:t>
            </a:fld>
            <a:endParaRPr lang="en-US" altLang="en-US">
              <a:solidFill>
                <a:srgbClr val="898989"/>
              </a:solidFill>
              <a:latin typeface="Calibri" pitchFamily="34" charset="0"/>
            </a:endParaRPr>
          </a:p>
        </p:txBody>
      </p:sp>
      <p:sp>
        <p:nvSpPr>
          <p:cNvPr id="1048582" name="Slide Number Placeholder 1048581"/>
          <p:cNvSpPr>
            <a:spLocks noGrp="1"/>
          </p:cNvSpPr>
          <p:nvPr>
            <p:ph type="sldNum" sz="quarter" idx="7"/>
          </p:nvPr>
        </p:nvSpPr>
        <p:spPr>
          <a:xfrm>
            <a:off x="11677650" y="8480425"/>
            <a:ext cx="3729037"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algn="r" eaLnBrk="1" latinLnBrk="1" hangingPunct="1"/>
            <a:fld id="{566ABCEB-ACFC-4714-9973-3DA970169C29}" type="slidenum">
              <a:rPr lang="en-US" altLang="en-US">
                <a:solidFill>
                  <a:srgbClr val="898989"/>
                </a:solidFill>
                <a:latin typeface="Calibri" pitchFamily="34" charset="0"/>
              </a:rPr>
              <a:pPr lvl="0" algn="r" eaLnBrk="1" latinLnBrk="1" hangingPunct="1"/>
              <a:t>‹#›</a:t>
            </a:fld>
            <a:endParaRPr lang="en-US" altLang="en-US">
              <a:solidFill>
                <a:srgbClr val="898989"/>
              </a:solidFill>
              <a:latin typeface="Calibri" pitchFamily="34" charset="0"/>
            </a:endParaRPr>
          </a:p>
        </p:txBody>
      </p:sp>
      <p:sp>
        <p:nvSpPr>
          <p:cNvPr id="1048580" name="Footer Placeholder 1048579"/>
          <p:cNvSpPr>
            <a:spLocks noGrp="1"/>
          </p:cNvSpPr>
          <p:nvPr>
            <p:ph type="ftr" sz="quarter" idx="5"/>
          </p:nvPr>
        </p:nvSpPr>
        <p:spPr>
          <a:xfrm>
            <a:off x="5513387" y="8480425"/>
            <a:ext cx="5191125"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algn="ctr" eaLnBrk="1" latinLnBrk="1" hangingPunct="1"/>
            <a:r>
              <a:rPr lang="en-IN" altLang="en-US">
                <a:solidFill>
                  <a:srgbClr val="898989"/>
                </a:solidFill>
                <a:latin typeface="Calibri" pitchFamily="34" charset="0"/>
              </a:rPr>
              <a:t>NAME OF FACULTY (POST) , JECRC, JAIPUR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1048880"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1048881" name="Holder 3"/>
          <p:cNvSpPr>
            <a:spLocks noGrp="1"/>
          </p:cNvSpPr>
          <p:nvPr>
            <p:ph sz="half" idx="2"/>
          </p:nvPr>
        </p:nvSpPr>
        <p:spPr>
          <a:xfrm>
            <a:off x="2120901" y="2811781"/>
            <a:ext cx="6071234" cy="415499"/>
          </a:xfrm>
          <a:prstGeom prst="rect">
            <a:avLst/>
          </a:prstGeom>
        </p:spPr>
        <p:txBody>
          <a:bodyPr/>
          <a:lstStyle>
            <a:lvl1pPr>
              <a:defRPr sz="2700" b="0" i="0">
                <a:solidFill>
                  <a:schemeClr val="tx1"/>
                </a:solidFill>
                <a:latin typeface="Arial"/>
                <a:cs typeface="Arial"/>
              </a:defRPr>
            </a:lvl1pPr>
          </a:lstStyle>
          <a:p>
            <a:endParaRPr/>
          </a:p>
        </p:txBody>
      </p:sp>
      <p:sp>
        <p:nvSpPr>
          <p:cNvPr id="1048882" name="Holder 4"/>
          <p:cNvSpPr>
            <a:spLocks noGrp="1"/>
          </p:cNvSpPr>
          <p:nvPr>
            <p:ph sz="half" idx="3"/>
          </p:nvPr>
        </p:nvSpPr>
        <p:spPr>
          <a:xfrm>
            <a:off x="8352217" y="2097278"/>
            <a:ext cx="7054787" cy="369332"/>
          </a:xfrm>
          <a:prstGeom prst="rect">
            <a:avLst/>
          </a:prstGeom>
        </p:spPr>
        <p:txBody>
          <a:bodyPr/>
          <a:lstStyle/>
          <a:p>
            <a:endParaRPr/>
          </a:p>
        </p:txBody>
      </p:sp>
      <p:sp>
        <p:nvSpPr>
          <p:cNvPr id="1048581" name="Date Placeholder 1048580"/>
          <p:cNvSpPr>
            <a:spLocks noGrp="1"/>
          </p:cNvSpPr>
          <p:nvPr>
            <p:ph type="dt" sz="half" idx="6"/>
          </p:nvPr>
        </p:nvSpPr>
        <p:spPr>
          <a:xfrm>
            <a:off x="811212" y="8480425"/>
            <a:ext cx="3729037"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eaLnBrk="1" latinLnBrk="1" hangingPunct="1"/>
            <a:fld id="{B050F8C4-6DF3-4655-85E0-9CD414CB1303}" type="datetime1">
              <a:rPr lang="en-US" altLang="en-US" smtClean="0">
                <a:solidFill>
                  <a:srgbClr val="898989"/>
                </a:solidFill>
                <a:latin typeface="Calibri" pitchFamily="34" charset="0"/>
              </a:rPr>
              <a:pPr lvl="0" eaLnBrk="1" latinLnBrk="1" hangingPunct="1"/>
              <a:t>12/26/2020</a:t>
            </a:fld>
            <a:endParaRPr lang="en-US" altLang="en-US">
              <a:solidFill>
                <a:srgbClr val="898989"/>
              </a:solidFill>
              <a:latin typeface="Calibri" pitchFamily="34" charset="0"/>
            </a:endParaRPr>
          </a:p>
        </p:txBody>
      </p:sp>
      <p:sp>
        <p:nvSpPr>
          <p:cNvPr id="1048582" name="Slide Number Placeholder 1048581"/>
          <p:cNvSpPr>
            <a:spLocks noGrp="1"/>
          </p:cNvSpPr>
          <p:nvPr>
            <p:ph type="sldNum" sz="quarter" idx="7"/>
          </p:nvPr>
        </p:nvSpPr>
        <p:spPr>
          <a:xfrm>
            <a:off x="11677650" y="8480425"/>
            <a:ext cx="3729037"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algn="r" eaLnBrk="1" latinLnBrk="1" hangingPunct="1"/>
            <a:fld id="{566ABCEB-ACFC-4714-9973-3DA970169C29}" type="slidenum">
              <a:rPr lang="en-US" altLang="en-US">
                <a:solidFill>
                  <a:srgbClr val="898989"/>
                </a:solidFill>
                <a:latin typeface="Calibri" pitchFamily="34" charset="0"/>
              </a:rPr>
              <a:pPr lvl="0" algn="r" eaLnBrk="1" latinLnBrk="1" hangingPunct="1"/>
              <a:t>‹#›</a:t>
            </a:fld>
            <a:endParaRPr lang="en-US" altLang="en-US">
              <a:solidFill>
                <a:srgbClr val="898989"/>
              </a:solidFill>
              <a:latin typeface="Calibri" pitchFamily="34" charset="0"/>
            </a:endParaRPr>
          </a:p>
        </p:txBody>
      </p:sp>
      <p:sp>
        <p:nvSpPr>
          <p:cNvPr id="1048580" name="Footer Placeholder 1048579"/>
          <p:cNvSpPr>
            <a:spLocks noGrp="1"/>
          </p:cNvSpPr>
          <p:nvPr>
            <p:ph type="ftr" sz="quarter" idx="5"/>
          </p:nvPr>
        </p:nvSpPr>
        <p:spPr>
          <a:xfrm>
            <a:off x="5513387" y="8480425"/>
            <a:ext cx="5191125"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algn="ctr" eaLnBrk="1" latinLnBrk="1" hangingPunct="1"/>
            <a:r>
              <a:rPr lang="en-IN" altLang="en-US">
                <a:solidFill>
                  <a:srgbClr val="898989"/>
                </a:solidFill>
                <a:latin typeface="Calibri" pitchFamily="34" charset="0"/>
              </a:rPr>
              <a:t>NAME OF FACULTY (POST) , JECRC, JAIPUR</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1048883"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1048581" name="Date Placeholder 1048580"/>
          <p:cNvSpPr>
            <a:spLocks noGrp="1"/>
          </p:cNvSpPr>
          <p:nvPr>
            <p:ph type="dt" sz="half" idx="6"/>
          </p:nvPr>
        </p:nvSpPr>
        <p:spPr>
          <a:xfrm>
            <a:off x="811212" y="8480425"/>
            <a:ext cx="3729037"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eaLnBrk="1" latinLnBrk="1" hangingPunct="1"/>
            <a:fld id="{3786D5BB-1B41-40ED-AD97-320A8728A84F}" type="datetime1">
              <a:rPr lang="en-US" altLang="en-US" smtClean="0">
                <a:solidFill>
                  <a:srgbClr val="898989"/>
                </a:solidFill>
                <a:latin typeface="Calibri" pitchFamily="34" charset="0"/>
              </a:rPr>
              <a:pPr lvl="0" eaLnBrk="1" latinLnBrk="1" hangingPunct="1"/>
              <a:t>12/26/2020</a:t>
            </a:fld>
            <a:endParaRPr lang="en-US" altLang="en-US">
              <a:solidFill>
                <a:srgbClr val="898989"/>
              </a:solidFill>
              <a:latin typeface="Calibri" pitchFamily="34" charset="0"/>
            </a:endParaRPr>
          </a:p>
        </p:txBody>
      </p:sp>
      <p:sp>
        <p:nvSpPr>
          <p:cNvPr id="1048582" name="Slide Number Placeholder 1048581"/>
          <p:cNvSpPr>
            <a:spLocks noGrp="1"/>
          </p:cNvSpPr>
          <p:nvPr>
            <p:ph type="sldNum" sz="quarter" idx="7"/>
          </p:nvPr>
        </p:nvSpPr>
        <p:spPr>
          <a:xfrm>
            <a:off x="11677650" y="8480425"/>
            <a:ext cx="3729037"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algn="r" eaLnBrk="1" latinLnBrk="1" hangingPunct="1"/>
            <a:fld id="{566ABCEB-ACFC-4714-9973-3DA970169C29}" type="slidenum">
              <a:rPr lang="en-US" altLang="en-US">
                <a:solidFill>
                  <a:srgbClr val="898989"/>
                </a:solidFill>
                <a:latin typeface="Calibri" pitchFamily="34" charset="0"/>
              </a:rPr>
              <a:pPr lvl="0" algn="r" eaLnBrk="1" latinLnBrk="1" hangingPunct="1"/>
              <a:t>‹#›</a:t>
            </a:fld>
            <a:endParaRPr lang="en-US" altLang="en-US">
              <a:solidFill>
                <a:srgbClr val="898989"/>
              </a:solidFill>
              <a:latin typeface="Calibri" pitchFamily="34" charset="0"/>
            </a:endParaRPr>
          </a:p>
        </p:txBody>
      </p:sp>
      <p:sp>
        <p:nvSpPr>
          <p:cNvPr id="1048580" name="Footer Placeholder 1048579"/>
          <p:cNvSpPr>
            <a:spLocks noGrp="1"/>
          </p:cNvSpPr>
          <p:nvPr>
            <p:ph type="ftr" sz="quarter" idx="5"/>
          </p:nvPr>
        </p:nvSpPr>
        <p:spPr>
          <a:xfrm>
            <a:off x="5513387" y="8480425"/>
            <a:ext cx="5191125"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algn="ctr" eaLnBrk="1" latinLnBrk="1" hangingPunct="1"/>
            <a:r>
              <a:rPr lang="en-IN" altLang="en-US">
                <a:solidFill>
                  <a:srgbClr val="898989"/>
                </a:solidFill>
                <a:latin typeface="Calibri" pitchFamily="34" charset="0"/>
              </a:rPr>
              <a:t>NAME OF FACULTY (POST) , JECRC, JAIPUR</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p:bg>
      <p:bgPr>
        <a:solidFill>
          <a:schemeClr val="lt1"/>
        </a:solidFill>
        <a:effectLst/>
      </p:bgPr>
    </p:bg>
    <p:spTree>
      <p:nvGrpSpPr>
        <p:cNvPr id="1" name=""/>
        <p:cNvGrpSpPr/>
        <p:nvPr/>
      </p:nvGrpSpPr>
      <p:grpSpPr>
        <a:xfrm>
          <a:off x="0" y="0"/>
          <a:ext cx="0" cy="0"/>
          <a:chOff x="0" y="0"/>
          <a:chExt cx="0" cy="0"/>
        </a:xfrm>
      </p:grpSpPr>
      <p:sp>
        <p:nvSpPr>
          <p:cNvPr id="1048871" name="Footer Placeholder 1048870"/>
          <p:cNvSpPr>
            <a:spLocks noGrp="1"/>
          </p:cNvSpPr>
          <p:nvPr>
            <p:ph type="ftr" sz="quarter" idx="3"/>
          </p:nvPr>
        </p:nvSpPr>
        <p:spPr>
          <a:xfrm>
            <a:off x="5513387" y="8480425"/>
            <a:ext cx="5191125"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algn="ctr" eaLnBrk="1" latinLnBrk="1" hangingPunct="1"/>
            <a:r>
              <a:rPr lang="en-IN" altLang="en-US">
                <a:solidFill>
                  <a:srgbClr val="898989"/>
                </a:solidFill>
                <a:latin typeface="Calibri" pitchFamily="34" charset="0"/>
              </a:rPr>
              <a:t>NAME OF FACULTY (POST) , JECRC, JAIPUR</a:t>
            </a:r>
          </a:p>
        </p:txBody>
      </p:sp>
      <p:sp>
        <p:nvSpPr>
          <p:cNvPr id="1048872" name="Date Placeholder 1048871"/>
          <p:cNvSpPr>
            <a:spLocks noGrp="1"/>
          </p:cNvSpPr>
          <p:nvPr>
            <p:ph type="dt" sz="half" idx="2"/>
          </p:nvPr>
        </p:nvSpPr>
        <p:spPr>
          <a:xfrm>
            <a:off x="811212" y="8480425"/>
            <a:ext cx="3729037"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eaLnBrk="1" latinLnBrk="1" hangingPunct="1"/>
            <a:fld id="{63EDBEF7-84A8-4451-A04C-3BD484E89856}" type="datetime1">
              <a:rPr lang="en-US" altLang="en-US" smtClean="0">
                <a:solidFill>
                  <a:srgbClr val="898989"/>
                </a:solidFill>
                <a:latin typeface="Calibri" pitchFamily="34" charset="0"/>
              </a:rPr>
              <a:pPr lvl="0" eaLnBrk="1" latinLnBrk="1" hangingPunct="1"/>
              <a:t>12/26/2020</a:t>
            </a:fld>
            <a:endParaRPr lang="en-US" altLang="en-US">
              <a:solidFill>
                <a:srgbClr val="898989"/>
              </a:solidFill>
              <a:latin typeface="Calibri" pitchFamily="34" charset="0"/>
            </a:endParaRPr>
          </a:p>
        </p:txBody>
      </p:sp>
      <p:sp>
        <p:nvSpPr>
          <p:cNvPr id="1048873" name="Slide Number Placeholder 1048872"/>
          <p:cNvSpPr>
            <a:spLocks noGrp="1"/>
          </p:cNvSpPr>
          <p:nvPr>
            <p:ph type="sldNum" sz="quarter" idx="4"/>
          </p:nvPr>
        </p:nvSpPr>
        <p:spPr>
          <a:xfrm>
            <a:off x="11677650" y="8480425"/>
            <a:ext cx="3729037"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algn="r" eaLnBrk="1" latinLnBrk="1" hangingPunct="1"/>
            <a:fld id="{566ABCEB-ACFC-4714-9973-3DA970169C29}" type="slidenum">
              <a:rPr lang="en-US" altLang="en-US">
                <a:solidFill>
                  <a:srgbClr val="898989"/>
                </a:solidFill>
                <a:latin typeface="Calibri" pitchFamily="34" charset="0"/>
              </a:rPr>
              <a:pPr lvl="0" algn="r" eaLnBrk="1" latinLnBrk="1" hangingPunct="1"/>
              <a:t>‹#›</a:t>
            </a:fld>
            <a:endParaRPr lang="en-US" altLang="en-US">
              <a:solidFill>
                <a:srgbClr val="898989"/>
              </a:solidFill>
              <a:latin typeface="Calibri"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48576" name="Rectangle 1048575"/>
          <p:cNvSpPr/>
          <p:nvPr/>
        </p:nvSpPr>
        <p:spPr>
          <a:xfrm>
            <a:off x="1079500" y="8470900"/>
            <a:ext cx="558800" cy="457200"/>
          </a:xfrm>
          <a:prstGeom prst="rect">
            <a:avLst/>
          </a:prstGeom>
          <a:blipFill rotWithShape="1">
            <a:blip r:embed="rId7" cstate="print">
              <a:alphaModFix/>
            </a:blip>
            <a:srcRect/>
            <a:stretch>
              <a:fillRect/>
            </a:stretch>
          </a:blipFill>
          <a:ln>
            <a:noFill/>
          </a:ln>
        </p:spPr>
        <p:txBody>
          <a:bodyPr vert="horz" lIns="0" tIns="0" rIns="0" bIns="0" anchor="t"/>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eaLnBrk="1" latinLnBrk="1" hangingPunct="1"/>
            <a:endParaRPr lang="en-US" altLang="en-US">
              <a:latin typeface="Calibri" pitchFamily="34" charset="0"/>
            </a:endParaRPr>
          </a:p>
        </p:txBody>
      </p:sp>
      <p:sp>
        <p:nvSpPr>
          <p:cNvPr id="1048577" name="Rectangle 1048576"/>
          <p:cNvSpPr/>
          <p:nvPr/>
        </p:nvSpPr>
        <p:spPr>
          <a:xfrm>
            <a:off x="1181100" y="8559800"/>
            <a:ext cx="368300" cy="292100"/>
          </a:xfrm>
          <a:prstGeom prst="rect">
            <a:avLst/>
          </a:prstGeom>
          <a:blipFill rotWithShape="1">
            <a:blip r:embed="rId8" cstate="print">
              <a:alphaModFix/>
            </a:blip>
            <a:srcRect/>
            <a:stretch>
              <a:fillRect/>
            </a:stretch>
          </a:blipFill>
          <a:ln>
            <a:noFill/>
          </a:ln>
        </p:spPr>
        <p:txBody>
          <a:bodyPr vert="horz" lIns="0" tIns="0" rIns="0" bIns="0" anchor="t"/>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eaLnBrk="1" latinLnBrk="1" hangingPunct="1"/>
            <a:endParaRPr lang="en-US" altLang="en-US">
              <a:latin typeface="Calibri" pitchFamily="34" charset="0"/>
            </a:endParaRPr>
          </a:p>
        </p:txBody>
      </p:sp>
      <p:sp>
        <p:nvSpPr>
          <p:cNvPr id="1048578" name="Title Placeholder 1048577"/>
          <p:cNvSpPr>
            <a:spLocks noGrp="1"/>
          </p:cNvSpPr>
          <p:nvPr>
            <p:ph type="title"/>
          </p:nvPr>
        </p:nvSpPr>
        <p:spPr>
          <a:xfrm>
            <a:off x="7480300" y="1676400"/>
            <a:ext cx="7446962" cy="661987"/>
          </a:xfrm>
          <a:prstGeom prst="rect">
            <a:avLst/>
          </a:prstGeom>
          <a:noFill/>
          <a:ln>
            <a:noFill/>
          </a:ln>
        </p:spPr>
        <p:txBody>
          <a:bodyPr vert="horz" lIns="0" tIns="0" rIns="0" bIns="0" anchor="t">
            <a:spAutoFit/>
          </a:bodyPr>
          <a:lstStyle/>
          <a:p>
            <a:pPr lvl="0"/>
            <a:endParaRPr lang="en-US" altLang="en-US"/>
          </a:p>
        </p:txBody>
      </p:sp>
      <p:sp>
        <p:nvSpPr>
          <p:cNvPr id="1048579" name="Text Placeholder 1048578"/>
          <p:cNvSpPr>
            <a:spLocks noGrp="1"/>
          </p:cNvSpPr>
          <p:nvPr>
            <p:ph type="body" idx="1"/>
          </p:nvPr>
        </p:nvSpPr>
        <p:spPr>
          <a:xfrm>
            <a:off x="8724900" y="3060700"/>
            <a:ext cx="6540500" cy="369887"/>
          </a:xfrm>
          <a:prstGeom prst="rect">
            <a:avLst/>
          </a:prstGeom>
          <a:noFill/>
          <a:ln>
            <a:noFill/>
          </a:ln>
        </p:spPr>
        <p:txBody>
          <a:bodyPr vert="horz" lIns="0" tIns="0" rIns="0" bIns="0" anchor="t">
            <a:spAutoFit/>
          </a:bodyPr>
          <a:lstStyle/>
          <a:p>
            <a:pPr lvl="0"/>
            <a:endParaRPr lang="en-US" altLang="en-US"/>
          </a:p>
        </p:txBody>
      </p:sp>
      <p:sp>
        <p:nvSpPr>
          <p:cNvPr id="1048580" name="Footer Placeholder 1048579"/>
          <p:cNvSpPr>
            <a:spLocks noGrp="1"/>
          </p:cNvSpPr>
          <p:nvPr>
            <p:ph type="ftr" sz="quarter" idx="5"/>
          </p:nvPr>
        </p:nvSpPr>
        <p:spPr>
          <a:xfrm>
            <a:off x="5513387" y="8480425"/>
            <a:ext cx="5191125"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algn="ctr" eaLnBrk="1" latinLnBrk="1" hangingPunct="1"/>
            <a:r>
              <a:rPr lang="en-IN" altLang="en-US">
                <a:solidFill>
                  <a:srgbClr val="898989"/>
                </a:solidFill>
                <a:latin typeface="Calibri" pitchFamily="34" charset="0"/>
              </a:rPr>
              <a:t>NAME OF FACULTY (POST) , JECRC, JAIPUR</a:t>
            </a:r>
          </a:p>
        </p:txBody>
      </p:sp>
      <p:sp>
        <p:nvSpPr>
          <p:cNvPr id="1048581" name="Date Placeholder 1048580"/>
          <p:cNvSpPr>
            <a:spLocks noGrp="1"/>
          </p:cNvSpPr>
          <p:nvPr>
            <p:ph type="dt" sz="half" idx="6"/>
          </p:nvPr>
        </p:nvSpPr>
        <p:spPr>
          <a:xfrm>
            <a:off x="811212" y="8480425"/>
            <a:ext cx="3729037"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eaLnBrk="1" latinLnBrk="1" hangingPunct="1"/>
            <a:fld id="{E2C3FA6A-A19D-4238-AC6A-D7DA3774794A}" type="datetime1">
              <a:rPr lang="en-US" altLang="en-US" smtClean="0">
                <a:solidFill>
                  <a:srgbClr val="898989"/>
                </a:solidFill>
                <a:latin typeface="Calibri" pitchFamily="34" charset="0"/>
              </a:rPr>
              <a:pPr lvl="0" eaLnBrk="1" latinLnBrk="1" hangingPunct="1"/>
              <a:t>12/26/2020</a:t>
            </a:fld>
            <a:endParaRPr lang="en-US" altLang="en-US">
              <a:solidFill>
                <a:srgbClr val="898989"/>
              </a:solidFill>
              <a:latin typeface="Calibri" pitchFamily="34" charset="0"/>
            </a:endParaRPr>
          </a:p>
        </p:txBody>
      </p:sp>
      <p:sp>
        <p:nvSpPr>
          <p:cNvPr id="1048582" name="Slide Number Placeholder 1048581"/>
          <p:cNvSpPr>
            <a:spLocks noGrp="1"/>
          </p:cNvSpPr>
          <p:nvPr>
            <p:ph type="sldNum" sz="quarter" idx="7"/>
          </p:nvPr>
        </p:nvSpPr>
        <p:spPr>
          <a:xfrm>
            <a:off x="11677650" y="8480425"/>
            <a:ext cx="3729037" cy="292100"/>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1pPr>
            <a:lvl2pPr marL="4556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2pPr>
            <a:lvl3pPr marL="912812"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3pPr>
            <a:lvl4pPr marL="13684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4pPr>
            <a:lvl5pPr marL="1825625" indent="0" algn="l" rtl="0" fontAlgn="base" latinLnBrk="1">
              <a:lnSpc>
                <a:spcPct val="100000"/>
              </a:lnSpc>
              <a:spcBef>
                <a:spcPct val="0"/>
              </a:spcBef>
              <a:spcAft>
                <a:spcPct val="0"/>
              </a:spcAft>
              <a:buFontTx/>
              <a:buNone/>
              <a:defRPr sz="1800" b="0" i="0" u="none" baseline="0">
                <a:solidFill>
                  <a:schemeClr val="dk1"/>
                </a:solidFill>
                <a:latin typeface="Calibri" pitchFamily="34" charset="0"/>
                <a:sym typeface="Arial" pitchFamily="34" charset="0"/>
              </a:defRPr>
            </a:lvl5pPr>
          </a:lstStyle>
          <a:p>
            <a:pPr lvl="0" algn="r" eaLnBrk="1" latinLnBrk="1" hangingPunct="1"/>
            <a:fld id="{566ABCEB-ACFC-4714-9973-3DA970169C29}" type="slidenum">
              <a:rPr lang="en-US" altLang="en-US">
                <a:solidFill>
                  <a:srgbClr val="898989"/>
                </a:solidFill>
                <a:latin typeface="Calibri" pitchFamily="34" charset="0"/>
              </a:rPr>
              <a:pPr lvl="0" algn="r" eaLnBrk="1" latinLnBrk="1" hangingPunct="1"/>
              <a:t>‹#›</a:t>
            </a:fld>
            <a:endParaRPr lang="en-US" altLang="en-US">
              <a:solidFill>
                <a:srgbClr val="898989"/>
              </a:solidFill>
              <a:latin typeface="Calibri" pitchFamily="34" charset="0"/>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455613" indent="1588" algn="l" rtl="0" eaLnBrk="0" fontAlgn="base" hangingPunct="0">
        <a:spcBef>
          <a:spcPct val="20000"/>
        </a:spcBef>
        <a:spcAft>
          <a:spcPct val="0"/>
        </a:spcAft>
        <a:buChar char="–"/>
        <a:defRPr sz="2800">
          <a:solidFill>
            <a:schemeClr val="tx1"/>
          </a:solidFill>
          <a:latin typeface="+mn-lt"/>
          <a:ea typeface="+mn-ea"/>
          <a:cs typeface="+mn-cs"/>
        </a:defRPr>
      </a:lvl2pPr>
      <a:lvl3pPr marL="912813" indent="1588" algn="l" rtl="0" eaLnBrk="0" fontAlgn="base" hangingPunct="0">
        <a:spcBef>
          <a:spcPct val="20000"/>
        </a:spcBef>
        <a:spcAft>
          <a:spcPct val="0"/>
        </a:spcAft>
        <a:buChar char="•"/>
        <a:defRPr sz="2400">
          <a:solidFill>
            <a:schemeClr val="tx1"/>
          </a:solidFill>
          <a:latin typeface="+mn-lt"/>
          <a:ea typeface="+mn-ea"/>
          <a:cs typeface="+mn-cs"/>
        </a:defRPr>
      </a:lvl3pPr>
      <a:lvl4pPr marL="1368425" indent="3175" algn="l" rtl="0" eaLnBrk="0" fontAlgn="base" hangingPunct="0">
        <a:spcBef>
          <a:spcPct val="20000"/>
        </a:spcBef>
        <a:spcAft>
          <a:spcPct val="0"/>
        </a:spcAft>
        <a:buChar char="–"/>
        <a:defRPr sz="2000">
          <a:solidFill>
            <a:schemeClr val="tx1"/>
          </a:solidFill>
          <a:latin typeface="+mn-lt"/>
          <a:ea typeface="+mn-ea"/>
          <a:cs typeface="+mn-cs"/>
        </a:defRPr>
      </a:lvl4pPr>
      <a:lvl5pPr marL="1825625" indent="3175" algn="l" rtl="0" eaLnBrk="0" fontAlgn="base" hangingPunct="0">
        <a:spcBef>
          <a:spcPct val="20000"/>
        </a:spcBef>
        <a:spcAft>
          <a:spcPct val="0"/>
        </a:spcAft>
        <a:buChar char="»"/>
        <a:defRPr sz="2000">
          <a:solidFill>
            <a:schemeClr val="tx1"/>
          </a:solidFill>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bodyStyle>
    <p:otherStyle>
      <a:lvl1pPr marL="0">
        <a:defRPr>
          <a:latin typeface="+mn-lt"/>
          <a:ea typeface="+mn-ea"/>
          <a:cs typeface="+mn-cs"/>
        </a:defRPr>
      </a:lvl1pPr>
      <a:lvl2pPr marL="456670">
        <a:defRPr>
          <a:latin typeface="+mn-lt"/>
          <a:ea typeface="+mn-ea"/>
          <a:cs typeface="+mn-cs"/>
        </a:defRPr>
      </a:lvl2pPr>
      <a:lvl3pPr marL="913334">
        <a:defRPr>
          <a:latin typeface="+mn-lt"/>
          <a:ea typeface="+mn-ea"/>
          <a:cs typeface="+mn-cs"/>
        </a:defRPr>
      </a:lvl3pPr>
      <a:lvl4pPr marL="1370005">
        <a:defRPr>
          <a:latin typeface="+mn-lt"/>
          <a:ea typeface="+mn-ea"/>
          <a:cs typeface="+mn-cs"/>
        </a:defRPr>
      </a:lvl4pPr>
      <a:lvl5pPr marL="1826670">
        <a:defRPr>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8583" name="TextBox 1048582"/>
          <p:cNvSpPr txBox="1"/>
          <p:nvPr/>
        </p:nvSpPr>
        <p:spPr>
          <a:xfrm>
            <a:off x="14871700" y="8496300"/>
            <a:ext cx="138112" cy="258762"/>
          </a:xfrm>
          <a:prstGeom prst="rect">
            <a:avLst/>
          </a:prstGeom>
          <a:noFill/>
          <a:ln>
            <a:noFill/>
          </a:ln>
        </p:spPr>
        <p:txBody>
          <a:bodyPr vert="horz" lIns="0" tIns="12686"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11112" lvl="0" indent="0" eaLnBrk="1" latinLnBrk="1" hangingPunct="1">
              <a:spcBef>
                <a:spcPts val="100"/>
              </a:spcBef>
              <a:buFontTx/>
              <a:buNone/>
            </a:pPr>
            <a:r>
              <a:rPr lang="en-US" altLang="en-US" sz="1600">
                <a:solidFill>
                  <a:srgbClr val="898989"/>
                </a:solidFill>
                <a:latin typeface="Arial" pitchFamily="34" charset="0"/>
                <a:ea typeface="Arial" pitchFamily="34" charset="0"/>
              </a:rPr>
              <a:t>1</a:t>
            </a:r>
          </a:p>
        </p:txBody>
      </p:sp>
      <p:grpSp>
        <p:nvGrpSpPr>
          <p:cNvPr id="18" name="Group 17"/>
          <p:cNvGrpSpPr/>
          <p:nvPr/>
        </p:nvGrpSpPr>
        <p:grpSpPr>
          <a:xfrm>
            <a:off x="0" y="0"/>
            <a:ext cx="16217900" cy="9118600"/>
            <a:chOff x="0" y="0"/>
            <a:chExt cx="16217900" cy="9118600"/>
          </a:xfrm>
        </p:grpSpPr>
        <p:sp>
          <p:nvSpPr>
            <p:cNvPr id="1048584" name="Rectangle 1048583"/>
            <p:cNvSpPr/>
            <p:nvPr/>
          </p:nvSpPr>
          <p:spPr>
            <a:xfrm>
              <a:off x="0" y="0"/>
              <a:ext cx="1003300" cy="9118600"/>
            </a:xfrm>
            <a:prstGeom prst="rect">
              <a:avLst/>
            </a:prstGeom>
            <a:blipFill rotWithShape="1">
              <a:blip r:embed="rId2" cstate="print">
                <a:alphaModFix/>
              </a:blip>
              <a:srcRect/>
              <a:stretch>
                <a:fillRect/>
              </a:stretch>
            </a:blipFill>
            <a:ln>
              <a:noFill/>
            </a:ln>
          </p:spPr>
          <p:txBody>
            <a:bodyPr vert="horz" lIns="0" tIns="0" rIns="0" bIns="0" anchor="t"/>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eaLnBrk="1" latinLnBrk="1" hangingPunct="1">
                <a:spcBef>
                  <a:spcPct val="0"/>
                </a:spcBef>
                <a:buFontTx/>
                <a:buNone/>
              </a:pPr>
              <a:endParaRPr lang="en-US" altLang="en-US" sz="1900">
                <a:ea typeface="Arial" pitchFamily="34" charset="0"/>
              </a:endParaRPr>
            </a:p>
          </p:txBody>
        </p:sp>
        <p:sp>
          <p:nvSpPr>
            <p:cNvPr id="1048585" name="Freeform 1048584"/>
            <p:cNvSpPr/>
            <p:nvPr/>
          </p:nvSpPr>
          <p:spPr bwMode="auto">
            <a:xfrm>
              <a:off x="939800" y="8458200"/>
              <a:ext cx="15278100" cy="660400"/>
            </a:xfrm>
            <a:custGeom>
              <a:avLst/>
              <a:gdLst>
                <a:gd name="l" fmla="*/ 0 w 15278100"/>
                <a:gd name="t" fmla="*/ 0 h 660400"/>
                <a:gd name="r" fmla="*/ 15278100 w 15278100"/>
                <a:gd name="b" fmla="*/ 660400 h 660400"/>
              </a:gdLst>
              <a:ahLst/>
              <a:cxnLst/>
              <a:rect l="l" t="t" r="r" b="b"/>
              <a:pathLst>
                <a:path w="15278100" h="660400">
                  <a:moveTo>
                    <a:pt x="15278100" y="0"/>
                  </a:moveTo>
                  <a:lnTo>
                    <a:pt x="0" y="0"/>
                  </a:lnTo>
                  <a:lnTo>
                    <a:pt x="0" y="660400"/>
                  </a:lnTo>
                  <a:lnTo>
                    <a:pt x="15278100" y="660400"/>
                  </a:lnTo>
                  <a:lnTo>
                    <a:pt x="15278100" y="0"/>
                  </a:lnTo>
                </a:path>
              </a:pathLst>
            </a:custGeom>
            <a:solidFill>
              <a:srgbClr val="FFFF00">
                <a:alpha val="100000"/>
              </a:srgbClr>
            </a:solidFill>
            <a:ln>
              <a:noFill/>
            </a:ln>
          </p:spPr>
        </p:sp>
      </p:grpSp>
      <p:sp>
        <p:nvSpPr>
          <p:cNvPr id="1048586" name="TextBox 1048585"/>
          <p:cNvSpPr txBox="1"/>
          <p:nvPr/>
        </p:nvSpPr>
        <p:spPr>
          <a:xfrm>
            <a:off x="1936750" y="4406900"/>
            <a:ext cx="13868400" cy="1754234"/>
          </a:xfrm>
          <a:prstGeom prst="rect">
            <a:avLst/>
          </a:prstGeom>
          <a:noFill/>
          <a:ln>
            <a:noFill/>
          </a:ln>
        </p:spPr>
        <p:txBody>
          <a:bodyPr vert="horz" wrap="square" lIns="91334" tIns="45674" rIns="91334" bIns="45674"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eaLnBrk="1" latinLnBrk="1" hangingPunct="1">
              <a:spcBef>
                <a:spcPct val="0"/>
              </a:spcBef>
              <a:buFont typeface="Wingdings" pitchFamily="2" charset="2"/>
              <a:buChar char="v"/>
            </a:pPr>
            <a:endParaRPr lang="en-US" altLang="en-US" sz="3600" dirty="0" smtClean="0">
              <a:latin typeface="Times New Roman" pitchFamily="18" charset="0"/>
              <a:ea typeface="Times New Roman" pitchFamily="18" charset="0"/>
            </a:endParaRPr>
          </a:p>
          <a:p>
            <a:pPr marL="0" lvl="0" indent="0" eaLnBrk="1" latinLnBrk="1" hangingPunct="1">
              <a:spcBef>
                <a:spcPct val="0"/>
              </a:spcBef>
              <a:buFont typeface="Wingdings" pitchFamily="2" charset="2"/>
              <a:buChar char="v"/>
            </a:pPr>
            <a:r>
              <a:rPr lang="en-US" altLang="en-US" sz="3600" dirty="0" smtClean="0">
                <a:latin typeface="Times New Roman" pitchFamily="18" charset="0"/>
                <a:ea typeface="Times New Roman" pitchFamily="18" charset="0"/>
              </a:rPr>
              <a:t>Year </a:t>
            </a:r>
            <a:r>
              <a:rPr lang="en-US" altLang="en-US" sz="3600" dirty="0">
                <a:latin typeface="Times New Roman" pitchFamily="18" charset="0"/>
                <a:ea typeface="Times New Roman" pitchFamily="18" charset="0"/>
              </a:rPr>
              <a:t>&amp; Sem. – </a:t>
            </a:r>
            <a:r>
              <a:rPr lang="en-US" altLang="en-US" sz="3600" dirty="0" smtClean="0">
                <a:latin typeface="Times New Roman" pitchFamily="18" charset="0"/>
                <a:ea typeface="Times New Roman" pitchFamily="18" charset="0"/>
              </a:rPr>
              <a:t>I Year </a:t>
            </a:r>
            <a:r>
              <a:rPr lang="en-US" altLang="en-US" sz="3600" dirty="0">
                <a:latin typeface="Times New Roman" pitchFamily="18" charset="0"/>
                <a:ea typeface="Times New Roman" pitchFamily="18" charset="0"/>
              </a:rPr>
              <a:t>&amp; </a:t>
            </a:r>
            <a:r>
              <a:rPr lang="en-US" altLang="en-US" sz="3600" dirty="0" smtClean="0">
                <a:latin typeface="Times New Roman" pitchFamily="18" charset="0"/>
                <a:ea typeface="Times New Roman" pitchFamily="18" charset="0"/>
              </a:rPr>
              <a:t>I SEM </a:t>
            </a:r>
          </a:p>
          <a:p>
            <a:pPr marL="0" lvl="0" indent="0" eaLnBrk="1" latinLnBrk="1" hangingPunct="1">
              <a:spcBef>
                <a:spcPct val="0"/>
              </a:spcBef>
              <a:buFont typeface="Wingdings" pitchFamily="2" charset="2"/>
              <a:buChar char="v"/>
            </a:pPr>
            <a:endParaRPr lang="en-US" altLang="en-US" sz="3600" dirty="0" smtClean="0">
              <a:latin typeface="Times New Roman" pitchFamily="18" charset="0"/>
              <a:ea typeface="Times New Roman" pitchFamily="18" charset="0"/>
            </a:endParaRPr>
          </a:p>
        </p:txBody>
      </p:sp>
      <p:sp>
        <p:nvSpPr>
          <p:cNvPr id="1048587" name="TextBox 1048586"/>
          <p:cNvSpPr txBox="1"/>
          <p:nvPr/>
        </p:nvSpPr>
        <p:spPr>
          <a:xfrm>
            <a:off x="5513387" y="8480425"/>
            <a:ext cx="5191125" cy="292388"/>
          </a:xfrm>
          <a:prstGeom prst="rect">
            <a:avLst/>
          </a:prstGeom>
          <a:noFill/>
          <a:ln>
            <a:noFill/>
          </a:ln>
        </p:spPr>
        <p:txBody>
          <a:bodyPr vert="horz" lIns="0" tIns="0" rIns="0" bIns="0" anchor="t">
            <a:spAutoFit/>
          </a:bodyPr>
          <a:lstStyle>
            <a:lvl1pPr marL="0" indent="0"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1pPr>
            <a:lvl2pPr marL="4556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2pPr>
            <a:lvl3pPr marL="9128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3pPr>
            <a:lvl4pPr marL="13684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4pPr>
            <a:lvl5pPr marL="18256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5pPr>
          </a:lstStyle>
          <a:p>
            <a:pPr lvl="0" algn="ctr" eaLnBrk="1" latinLnBrk="1" hangingPunct="1"/>
            <a:r>
              <a:rPr lang="en-IN" altLang="en-US" dirty="0" err="1" smtClean="0">
                <a:solidFill>
                  <a:srgbClr val="898989"/>
                </a:solidFill>
                <a:latin typeface="Calibri" pitchFamily="34" charset="0"/>
              </a:rPr>
              <a:t>Nitin</a:t>
            </a:r>
            <a:r>
              <a:rPr lang="en-IN" altLang="en-US" dirty="0" smtClean="0">
                <a:solidFill>
                  <a:srgbClr val="898989"/>
                </a:solidFill>
                <a:latin typeface="Calibri" pitchFamily="34" charset="0"/>
              </a:rPr>
              <a:t> </a:t>
            </a:r>
            <a:r>
              <a:rPr lang="en-IN" altLang="en-US" dirty="0" err="1" smtClean="0">
                <a:solidFill>
                  <a:srgbClr val="898989"/>
                </a:solidFill>
                <a:latin typeface="Calibri" pitchFamily="34" charset="0"/>
              </a:rPr>
              <a:t>Chhabra</a:t>
            </a:r>
            <a:r>
              <a:rPr lang="en-IN" altLang="en-US" dirty="0" smtClean="0">
                <a:solidFill>
                  <a:srgbClr val="898989"/>
                </a:solidFill>
                <a:latin typeface="Calibri" pitchFamily="34" charset="0"/>
              </a:rPr>
              <a:t> </a:t>
            </a:r>
            <a:r>
              <a:rPr lang="en-IN" altLang="en-US" dirty="0">
                <a:solidFill>
                  <a:srgbClr val="898989"/>
                </a:solidFill>
                <a:latin typeface="Calibri" pitchFamily="34" charset="0"/>
              </a:rPr>
              <a:t>(Assistant Professor) , JECRC, JAIPUR</a:t>
            </a:r>
          </a:p>
        </p:txBody>
      </p:sp>
      <p:pic>
        <p:nvPicPr>
          <p:cNvPr id="2097152" name="Picture 2097151"/>
          <p:cNvPicPr>
            <a:picLocks/>
          </p:cNvPicPr>
          <p:nvPr/>
        </p:nvPicPr>
        <p:blipFill>
          <a:blip r:embed="rId3" cstate="print"/>
          <a:srcRect/>
          <a:stretch>
            <a:fillRect/>
          </a:stretch>
        </p:blipFill>
        <p:spPr>
          <a:xfrm>
            <a:off x="2927350" y="520700"/>
            <a:ext cx="3252787" cy="1676400"/>
          </a:xfrm>
          <a:prstGeom prst="rect">
            <a:avLst/>
          </a:prstGeom>
          <a:noFill/>
          <a:ln>
            <a:noFill/>
          </a:ln>
        </p:spPr>
      </p:pic>
      <p:pic>
        <p:nvPicPr>
          <p:cNvPr id="2097153" name="Picture 2097152"/>
          <p:cNvPicPr>
            <a:picLocks/>
          </p:cNvPicPr>
          <p:nvPr/>
        </p:nvPicPr>
        <p:blipFill>
          <a:blip r:embed="rId4" cstate="print"/>
          <a:srcRect/>
          <a:stretch>
            <a:fillRect/>
          </a:stretch>
        </p:blipFill>
        <p:spPr>
          <a:xfrm>
            <a:off x="11461750" y="673100"/>
            <a:ext cx="2667000" cy="2122487"/>
          </a:xfrm>
          <a:prstGeom prst="rect">
            <a:avLst/>
          </a:prstGeom>
          <a:noFill/>
          <a:ln>
            <a:noFill/>
          </a:ln>
        </p:spPr>
      </p:pic>
      <p:sp>
        <p:nvSpPr>
          <p:cNvPr id="1048588" name="TextBox 1048587"/>
          <p:cNvSpPr txBox="1"/>
          <p:nvPr/>
        </p:nvSpPr>
        <p:spPr>
          <a:xfrm>
            <a:off x="1454150" y="3017837"/>
            <a:ext cx="14249400" cy="1815882"/>
          </a:xfrm>
          <a:prstGeom prst="rect">
            <a:avLst/>
          </a:prstGeom>
          <a:noFill/>
          <a:ln>
            <a:noFill/>
          </a:ln>
        </p:spPr>
        <p:txBody>
          <a:bodyPr vert="horz" lIns="91440" tIns="45720" rIns="91440" bIns="4572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algn="ctr" eaLnBrk="1" latinLnBrk="1" hangingPunct="1">
              <a:spcBef>
                <a:spcPct val="0"/>
              </a:spcBef>
              <a:buFontTx/>
              <a:buNone/>
            </a:pPr>
            <a:r>
              <a:rPr lang="en-US" altLang="en-US" sz="3600" dirty="0">
                <a:latin typeface="Times New Roman" pitchFamily="18" charset="0"/>
                <a:ea typeface="Times New Roman" pitchFamily="18" charset="0"/>
              </a:rPr>
              <a:t>JAIPUR ENGINEERING COLLEGE AND RESEARCH </a:t>
            </a:r>
            <a:r>
              <a:rPr lang="en-US" altLang="en-US" sz="3600" dirty="0" smtClean="0">
                <a:latin typeface="Times New Roman" pitchFamily="18" charset="0"/>
                <a:ea typeface="Times New Roman" pitchFamily="18" charset="0"/>
              </a:rPr>
              <a:t>CENTRE</a:t>
            </a:r>
          </a:p>
          <a:p>
            <a:pPr marL="0" indent="0" algn="ctr">
              <a:spcBef>
                <a:spcPct val="0"/>
              </a:spcBef>
              <a:buNone/>
            </a:pPr>
            <a:r>
              <a:rPr lang="en-US" altLang="en-US" sz="3600" dirty="0" smtClean="0">
                <a:latin typeface="Times New Roman" pitchFamily="18" charset="0"/>
                <a:ea typeface="Times New Roman" pitchFamily="18" charset="0"/>
              </a:rPr>
              <a:t>DEPARTMENT OF MECHANICAL ENGINEERING</a:t>
            </a:r>
          </a:p>
          <a:p>
            <a:pPr marL="0" lvl="0" indent="0" algn="ctr" eaLnBrk="1" latinLnBrk="1" hangingPunct="1">
              <a:spcBef>
                <a:spcPct val="0"/>
              </a:spcBef>
              <a:buFontTx/>
              <a:buNone/>
            </a:pPr>
            <a:endParaRPr lang="en-US" altLang="en-US" sz="3600" dirty="0">
              <a:latin typeface="Times New Roman" pitchFamily="18" charset="0"/>
              <a:ea typeface="Times New Roman" pitchFamily="18" charset="0"/>
            </a:endParaRPr>
          </a:p>
        </p:txBody>
      </p:sp>
      <p:sp>
        <p:nvSpPr>
          <p:cNvPr id="1048589" name="TextBox 1048588"/>
          <p:cNvSpPr txBox="1"/>
          <p:nvPr/>
        </p:nvSpPr>
        <p:spPr>
          <a:xfrm>
            <a:off x="11677650" y="8480425"/>
            <a:ext cx="3729037" cy="292100"/>
          </a:xfrm>
          <a:prstGeom prst="rect">
            <a:avLst/>
          </a:prstGeom>
          <a:noFill/>
          <a:ln>
            <a:noFill/>
          </a:ln>
        </p:spPr>
        <p:txBody>
          <a:bodyPr vert="horz" lIns="0" tIns="0"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algn="r" eaLnBrk="1" latinLnBrk="1" hangingPunct="1">
              <a:spcBef>
                <a:spcPct val="0"/>
              </a:spcBef>
              <a:buFontTx/>
              <a:buNone/>
            </a:pPr>
            <a:fld id="{566ABCEB-ACFC-4714-9973-3DA970169C29}" type="slidenum">
              <a:rPr lang="en-IN" altLang="en-US" sz="1900">
                <a:solidFill>
                  <a:srgbClr val="898989"/>
                </a:solidFill>
                <a:ea typeface="Arial" pitchFamily="34" charset="0"/>
              </a:rPr>
              <a:pPr marL="0" lvl="0" indent="0" algn="r" eaLnBrk="1" latinLnBrk="1" hangingPunct="1">
                <a:spcBef>
                  <a:spcPct val="0"/>
                </a:spcBef>
                <a:buFontTx/>
                <a:buNone/>
              </a:pPr>
              <a:t>1</a:t>
            </a:fld>
            <a:endParaRPr lang="en-IN" altLang="en-US" sz="1900">
              <a:solidFill>
                <a:srgbClr val="898989"/>
              </a:solidFill>
              <a:ea typeface="Arial" pitchFamily="34" charset="0"/>
            </a:endParaRPr>
          </a:p>
        </p:txBody>
      </p:sp>
      <p:sp>
        <p:nvSpPr>
          <p:cNvPr id="12" name="Slide Number Placeholder 11"/>
          <p:cNvSpPr>
            <a:spLocks noGrp="1"/>
          </p:cNvSpPr>
          <p:nvPr>
            <p:ph type="sldNum" sz="quarter" idx="7"/>
          </p:nvPr>
        </p:nvSpPr>
        <p:spPr/>
        <p:txBody>
          <a:bodyPr/>
          <a:lstStyle/>
          <a:p>
            <a:pPr lvl="0" algn="r" eaLnBrk="1" latinLnBrk="1" hangingPunct="1"/>
            <a:fld id="{566ABCEB-ACFC-4714-9973-3DA970169C29}" type="slidenum">
              <a:rPr lang="en-US" altLang="en-US" smtClean="0">
                <a:solidFill>
                  <a:srgbClr val="898989"/>
                </a:solidFill>
                <a:latin typeface="Calibri" pitchFamily="34" charset="0"/>
              </a:rPr>
              <a:pPr lvl="0" algn="r" eaLnBrk="1" latinLnBrk="1" hangingPunct="1"/>
              <a:t>1</a:t>
            </a:fld>
            <a:endParaRPr lang="en-US" altLang="en-US">
              <a:solidFill>
                <a:srgbClr val="898989"/>
              </a:solidFill>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extBox 1048622"/>
          <p:cNvSpPr txBox="1"/>
          <p:nvPr/>
        </p:nvSpPr>
        <p:spPr>
          <a:xfrm>
            <a:off x="14871700" y="8496300"/>
            <a:ext cx="138112" cy="258762"/>
          </a:xfrm>
          <a:prstGeom prst="rect">
            <a:avLst/>
          </a:prstGeom>
          <a:noFill/>
          <a:ln>
            <a:noFill/>
          </a:ln>
        </p:spPr>
        <p:txBody>
          <a:bodyPr vert="horz" lIns="0" tIns="12686"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11112" lvl="0" indent="0" eaLnBrk="1" latinLnBrk="1" hangingPunct="1">
              <a:spcBef>
                <a:spcPts val="100"/>
              </a:spcBef>
              <a:buFontTx/>
              <a:buNone/>
            </a:pPr>
            <a:r>
              <a:rPr lang="en-US" altLang="en-US" sz="1600">
                <a:solidFill>
                  <a:srgbClr val="898989"/>
                </a:solidFill>
                <a:latin typeface="Arial" pitchFamily="34" charset="0"/>
                <a:ea typeface="Arial" pitchFamily="34" charset="0"/>
              </a:rPr>
              <a:t>1</a:t>
            </a:r>
          </a:p>
        </p:txBody>
      </p:sp>
      <p:grpSp>
        <p:nvGrpSpPr>
          <p:cNvPr id="2" name="Group 50"/>
          <p:cNvGrpSpPr/>
          <p:nvPr/>
        </p:nvGrpSpPr>
        <p:grpSpPr>
          <a:xfrm>
            <a:off x="0" y="0"/>
            <a:ext cx="16217900" cy="9118600"/>
            <a:chOff x="0" y="0"/>
            <a:chExt cx="16217900" cy="9118600"/>
          </a:xfrm>
        </p:grpSpPr>
        <p:sp>
          <p:nvSpPr>
            <p:cNvPr id="1048624" name="Rectangle 1048623"/>
            <p:cNvSpPr/>
            <p:nvPr/>
          </p:nvSpPr>
          <p:spPr>
            <a:xfrm>
              <a:off x="0" y="0"/>
              <a:ext cx="1003300" cy="9118600"/>
            </a:xfrm>
            <a:prstGeom prst="rect">
              <a:avLst/>
            </a:prstGeom>
            <a:blipFill rotWithShape="1">
              <a:blip r:embed="rId2" cstate="print">
                <a:alphaModFix/>
              </a:blip>
              <a:srcRect/>
              <a:stretch>
                <a:fillRect/>
              </a:stretch>
            </a:blipFill>
            <a:ln>
              <a:noFill/>
            </a:ln>
          </p:spPr>
          <p:txBody>
            <a:bodyPr vert="horz" lIns="0" tIns="0" rIns="0" bIns="0" anchor="t"/>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eaLnBrk="1" latinLnBrk="1" hangingPunct="1">
                <a:spcBef>
                  <a:spcPct val="0"/>
                </a:spcBef>
                <a:buFontTx/>
                <a:buNone/>
              </a:pPr>
              <a:endParaRPr lang="en-US" altLang="en-US" sz="1900">
                <a:ea typeface="Arial" pitchFamily="34" charset="0"/>
              </a:endParaRPr>
            </a:p>
          </p:txBody>
        </p:sp>
        <p:sp>
          <p:nvSpPr>
            <p:cNvPr id="1048625" name="Freeform 1048624"/>
            <p:cNvSpPr/>
            <p:nvPr/>
          </p:nvSpPr>
          <p:spPr bwMode="auto">
            <a:xfrm>
              <a:off x="939800" y="8458200"/>
              <a:ext cx="15278100" cy="660400"/>
            </a:xfrm>
            <a:custGeom>
              <a:avLst/>
              <a:gdLst>
                <a:gd name="l" fmla="*/ 0 w 15278100"/>
                <a:gd name="t" fmla="*/ 0 h 660400"/>
                <a:gd name="r" fmla="*/ 15278100 w 15278100"/>
                <a:gd name="b" fmla="*/ 660400 h 660400"/>
              </a:gdLst>
              <a:ahLst/>
              <a:cxnLst/>
              <a:rect l="l" t="t" r="r" b="b"/>
              <a:pathLst>
                <a:path w="15278100" h="660400">
                  <a:moveTo>
                    <a:pt x="15278100" y="0"/>
                  </a:moveTo>
                  <a:lnTo>
                    <a:pt x="0" y="0"/>
                  </a:lnTo>
                  <a:lnTo>
                    <a:pt x="0" y="660400"/>
                  </a:lnTo>
                  <a:lnTo>
                    <a:pt x="15278100" y="660400"/>
                  </a:lnTo>
                  <a:lnTo>
                    <a:pt x="15278100" y="0"/>
                  </a:lnTo>
                </a:path>
              </a:pathLst>
            </a:custGeom>
            <a:solidFill>
              <a:srgbClr val="FFFF00">
                <a:alpha val="100000"/>
              </a:srgbClr>
            </a:solidFill>
            <a:ln>
              <a:noFill/>
            </a:ln>
          </p:spPr>
        </p:sp>
      </p:grpSp>
      <p:sp>
        <p:nvSpPr>
          <p:cNvPr id="1048626" name="TextBox 1048625"/>
          <p:cNvSpPr txBox="1"/>
          <p:nvPr/>
        </p:nvSpPr>
        <p:spPr>
          <a:xfrm>
            <a:off x="5513387" y="8480425"/>
            <a:ext cx="5948363" cy="292388"/>
          </a:xfrm>
          <a:prstGeom prst="rect">
            <a:avLst/>
          </a:prstGeom>
          <a:noFill/>
          <a:ln>
            <a:noFill/>
          </a:ln>
        </p:spPr>
        <p:txBody>
          <a:bodyPr vert="horz" wrap="square" lIns="0" tIns="0" rIns="0" bIns="0" anchor="t">
            <a:spAutoFit/>
          </a:bodyPr>
          <a:lstStyle>
            <a:lvl1pPr marL="0" indent="0"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1pPr>
            <a:lvl2pPr marL="4556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2pPr>
            <a:lvl3pPr marL="9128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3pPr>
            <a:lvl4pPr marL="13684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4pPr>
            <a:lvl5pPr marL="18256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5pPr>
          </a:lstStyle>
          <a:p>
            <a:pPr lvl="0" algn="ctr"/>
            <a:r>
              <a:rPr lang="en-IN" altLang="en-US" dirty="0" err="1" smtClean="0">
                <a:solidFill>
                  <a:srgbClr val="898989"/>
                </a:solidFill>
                <a:latin typeface="Calibri" pitchFamily="34" charset="0"/>
              </a:rPr>
              <a:t>Nitin</a:t>
            </a:r>
            <a:r>
              <a:rPr lang="en-IN" altLang="en-US" dirty="0" smtClean="0">
                <a:solidFill>
                  <a:srgbClr val="898989"/>
                </a:solidFill>
                <a:latin typeface="Calibri" pitchFamily="34" charset="0"/>
              </a:rPr>
              <a:t> </a:t>
            </a:r>
            <a:r>
              <a:rPr lang="en-IN" altLang="en-US" dirty="0" err="1" smtClean="0">
                <a:solidFill>
                  <a:srgbClr val="898989"/>
                </a:solidFill>
                <a:latin typeface="Calibri" pitchFamily="34" charset="0"/>
              </a:rPr>
              <a:t>Chhabra</a:t>
            </a:r>
            <a:r>
              <a:rPr lang="en-IN" altLang="en-US" dirty="0" smtClean="0">
                <a:solidFill>
                  <a:srgbClr val="898989"/>
                </a:solidFill>
                <a:latin typeface="Calibri" pitchFamily="34" charset="0"/>
              </a:rPr>
              <a:t> (ASSISTANT </a:t>
            </a:r>
            <a:r>
              <a:rPr lang="en-IN" altLang="en-US" dirty="0">
                <a:solidFill>
                  <a:srgbClr val="898989"/>
                </a:solidFill>
                <a:latin typeface="Calibri" pitchFamily="34" charset="0"/>
              </a:rPr>
              <a:t>PROFESSOR) , JECRC, JAIPUR</a:t>
            </a:r>
          </a:p>
        </p:txBody>
      </p:sp>
      <p:sp>
        <p:nvSpPr>
          <p:cNvPr id="1048628" name="TextBox 1048627"/>
          <p:cNvSpPr txBox="1"/>
          <p:nvPr/>
        </p:nvSpPr>
        <p:spPr>
          <a:xfrm>
            <a:off x="11677650" y="8480425"/>
            <a:ext cx="3729037" cy="292100"/>
          </a:xfrm>
          <a:prstGeom prst="rect">
            <a:avLst/>
          </a:prstGeom>
          <a:noFill/>
          <a:ln>
            <a:noFill/>
          </a:ln>
        </p:spPr>
        <p:txBody>
          <a:bodyPr vert="horz" lIns="0" tIns="0"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algn="r" eaLnBrk="1" latinLnBrk="1" hangingPunct="1">
              <a:spcBef>
                <a:spcPct val="0"/>
              </a:spcBef>
              <a:buFontTx/>
              <a:buNone/>
            </a:pPr>
            <a:fld id="{566ABCEB-ACFC-4714-9973-3DA970169C29}" type="slidenum">
              <a:rPr lang="en-IN" altLang="en-US" sz="1900">
                <a:solidFill>
                  <a:srgbClr val="898989"/>
                </a:solidFill>
                <a:ea typeface="Arial" pitchFamily="34" charset="0"/>
              </a:rPr>
              <a:pPr marL="0" lvl="0" indent="0" algn="r" eaLnBrk="1" latinLnBrk="1" hangingPunct="1">
                <a:spcBef>
                  <a:spcPct val="0"/>
                </a:spcBef>
                <a:buFontTx/>
                <a:buNone/>
              </a:pPr>
              <a:t>10</a:t>
            </a:fld>
            <a:endParaRPr lang="en-IN" altLang="en-US" sz="1900">
              <a:solidFill>
                <a:srgbClr val="898989"/>
              </a:solidFill>
              <a:ea typeface="Arial" pitchFamily="34" charset="0"/>
            </a:endParaRPr>
          </a:p>
        </p:txBody>
      </p:sp>
      <p:sp>
        <p:nvSpPr>
          <p:cNvPr id="10" name="Slide Number Placeholder 9"/>
          <p:cNvSpPr>
            <a:spLocks noGrp="1"/>
          </p:cNvSpPr>
          <p:nvPr>
            <p:ph type="sldNum" sz="quarter" idx="7"/>
          </p:nvPr>
        </p:nvSpPr>
        <p:spPr/>
        <p:txBody>
          <a:bodyPr/>
          <a:lstStyle/>
          <a:p>
            <a:pPr lvl="0" algn="r" eaLnBrk="1" latinLnBrk="1" hangingPunct="1"/>
            <a:fld id="{566ABCEB-ACFC-4714-9973-3DA970169C29}" type="slidenum">
              <a:rPr lang="en-US" altLang="en-US" smtClean="0">
                <a:solidFill>
                  <a:srgbClr val="898989"/>
                </a:solidFill>
                <a:latin typeface="Calibri" pitchFamily="34" charset="0"/>
              </a:rPr>
              <a:pPr lvl="0" algn="r" eaLnBrk="1" latinLnBrk="1" hangingPunct="1"/>
              <a:t>10</a:t>
            </a:fld>
            <a:endParaRPr lang="en-US" altLang="en-US">
              <a:solidFill>
                <a:srgbClr val="898989"/>
              </a:solidFill>
              <a:latin typeface="Calibri" pitchFamily="34" charset="0"/>
            </a:endParaRPr>
          </a:p>
        </p:txBody>
      </p:sp>
      <p:graphicFrame>
        <p:nvGraphicFramePr>
          <p:cNvPr id="9" name="Table 8"/>
          <p:cNvGraphicFramePr>
            <a:graphicFrameLocks noGrp="1"/>
          </p:cNvGraphicFramePr>
          <p:nvPr/>
        </p:nvGraphicFramePr>
        <p:xfrm>
          <a:off x="1098550" y="215901"/>
          <a:ext cx="13639800" cy="838200"/>
        </p:xfrm>
        <a:graphic>
          <a:graphicData uri="http://schemas.openxmlformats.org/drawingml/2006/table">
            <a:tbl>
              <a:tblPr/>
              <a:tblGrid>
                <a:gridCol w="732358"/>
                <a:gridCol w="698686"/>
                <a:gridCol w="3322263"/>
                <a:gridCol w="968058"/>
                <a:gridCol w="1708833"/>
                <a:gridCol w="2247578"/>
                <a:gridCol w="1492774"/>
                <a:gridCol w="1234625"/>
                <a:gridCol w="1234625"/>
              </a:tblGrid>
              <a:tr h="838200">
                <a:tc>
                  <a:txBody>
                    <a:bodyPr/>
                    <a:lstStyle/>
                    <a:p>
                      <a:pPr algn="ctr" rtl="0" fontAlgn="ctr"/>
                      <a:r>
                        <a:rPr lang="en-US" sz="1400" b="1" i="0" u="none" strike="noStrike" dirty="0" err="1">
                          <a:solidFill>
                            <a:srgbClr val="000000"/>
                          </a:solidFill>
                          <a:latin typeface="Times New Roman" pitchFamily="18" charset="0"/>
                          <a:cs typeface="Times New Roman" pitchFamily="18" charset="0"/>
                        </a:rPr>
                        <a:t>S.No</a:t>
                      </a:r>
                      <a:r>
                        <a:rPr lang="en-US" sz="1400" b="1" i="0" u="none" strike="noStrike" dirty="0">
                          <a:solidFill>
                            <a:srgbClr val="000000"/>
                          </a:solidFill>
                          <a:latin typeface="Times New Roman" pitchFamily="18" charset="0"/>
                          <a:cs typeface="Times New Roman" pitchFamily="18" charset="0"/>
                        </a:rPr>
                        <a: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Lect. No.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Topics to be discussed</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smtClean="0">
                          <a:solidFill>
                            <a:srgbClr val="000000"/>
                          </a:solidFill>
                          <a:latin typeface="Times New Roman" pitchFamily="18" charset="0"/>
                          <a:cs typeface="Times New Roman" pitchFamily="18" charset="0"/>
                        </a:rPr>
                        <a:t>Relevant </a:t>
                      </a:r>
                      <a:r>
                        <a:rPr lang="en-US" sz="1400" b="1" i="0" u="none" strike="noStrike" dirty="0">
                          <a:solidFill>
                            <a:srgbClr val="000000"/>
                          </a:solidFill>
                          <a:latin typeface="Times New Roman" pitchFamily="18" charset="0"/>
                          <a:cs typeface="Times New Roman" pitchFamily="18" charset="0"/>
                        </a:rPr>
                        <a:t>CO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Objective of unit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Outcome of Lecture     (After completion of this lecture students will be able to)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en-US" sz="1400" b="1" i="0" u="none" strike="noStrike" dirty="0">
                          <a:solidFill>
                            <a:srgbClr val="000000"/>
                          </a:solidFill>
                          <a:latin typeface="Times New Roman" pitchFamily="18" charset="0"/>
                          <a:cs typeface="Times New Roman" pitchFamily="18" charset="0"/>
                        </a:rPr>
                        <a:t>Teaching </a:t>
                      </a:r>
                      <a:r>
                        <a:rPr lang="en-US" sz="1400" b="1" i="0" u="none" strike="noStrike" dirty="0" smtClean="0">
                          <a:solidFill>
                            <a:srgbClr val="000000"/>
                          </a:solidFill>
                          <a:latin typeface="Times New Roman" pitchFamily="18" charset="0"/>
                          <a:cs typeface="Times New Roman" pitchFamily="18" charset="0"/>
                        </a:rPr>
                        <a:t>Methods</a:t>
                      </a:r>
                      <a:endParaRPr lang="en-US" sz="1400" b="1"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Book </a:t>
                      </a:r>
                      <a:r>
                        <a:rPr lang="en-US" sz="1400" b="1" i="0" u="none" strike="noStrike" dirty="0" smtClean="0">
                          <a:solidFill>
                            <a:srgbClr val="000000"/>
                          </a:solidFill>
                          <a:latin typeface="Times New Roman" pitchFamily="18" charset="0"/>
                          <a:cs typeface="Times New Roman" pitchFamily="18" charset="0"/>
                        </a:rPr>
                        <a:t>referred</a:t>
                      </a:r>
                      <a:endParaRPr lang="en-US" sz="1400" b="1"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rtl="0" fontAlgn="ctr"/>
                      <a:r>
                        <a:rPr lang="en-US" sz="1400" b="1" i="0" u="none" strike="noStrike" dirty="0" smtClean="0">
                          <a:solidFill>
                            <a:srgbClr val="000000"/>
                          </a:solidFill>
                          <a:latin typeface="Times New Roman" pitchFamily="18" charset="0"/>
                          <a:cs typeface="Times New Roman" pitchFamily="18" charset="0"/>
                        </a:rPr>
                        <a:t>From </a:t>
                      </a:r>
                      <a:r>
                        <a:rPr lang="en-US" sz="1400" b="1" i="0" u="none" strike="noStrike" dirty="0">
                          <a:solidFill>
                            <a:srgbClr val="000000"/>
                          </a:solidFill>
                          <a:latin typeface="Times New Roman" pitchFamily="18" charset="0"/>
                          <a:cs typeface="Times New Roman" pitchFamily="18" charset="0"/>
                        </a:rPr>
                        <a:t>page to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r>
            </a:tbl>
          </a:graphicData>
        </a:graphic>
      </p:graphicFrame>
      <p:graphicFrame>
        <p:nvGraphicFramePr>
          <p:cNvPr id="11" name="Table 10"/>
          <p:cNvGraphicFramePr>
            <a:graphicFrameLocks noGrp="1"/>
          </p:cNvGraphicFramePr>
          <p:nvPr/>
        </p:nvGraphicFramePr>
        <p:xfrm>
          <a:off x="1098550" y="1130300"/>
          <a:ext cx="13639802" cy="6400797"/>
        </p:xfrm>
        <a:graphic>
          <a:graphicData uri="http://schemas.openxmlformats.org/drawingml/2006/table">
            <a:tbl>
              <a:tblPr/>
              <a:tblGrid>
                <a:gridCol w="685800"/>
                <a:gridCol w="762000"/>
                <a:gridCol w="3352800"/>
                <a:gridCol w="914400"/>
                <a:gridCol w="1752600"/>
                <a:gridCol w="2209800"/>
                <a:gridCol w="1524000"/>
                <a:gridCol w="1219200"/>
                <a:gridCol w="1219202"/>
              </a:tblGrid>
              <a:tr h="588772">
                <a:tc rowSpan="3">
                  <a:txBody>
                    <a:bodyPr/>
                    <a:lstStyle/>
                    <a:p>
                      <a:pPr algn="ctr" rtl="0" fontAlgn="ctr"/>
                      <a:r>
                        <a:rPr lang="en-US" sz="1400" b="0" i="0" u="none" strike="noStrike" dirty="0">
                          <a:solidFill>
                            <a:srgbClr val="000000"/>
                          </a:solidFill>
                          <a:latin typeface="Times New Roman" pitchFamily="18" charset="0"/>
                          <a:cs typeface="Times New Roman" pitchFamily="18" charset="0"/>
                        </a:rPr>
                        <a:t>18</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n-US" sz="1400" b="0" i="0" u="none" strike="noStrike" dirty="0">
                          <a:solidFill>
                            <a:srgbClr val="000000"/>
                          </a:solidFill>
                          <a:latin typeface="Times New Roman" pitchFamily="18" charset="0"/>
                          <a:cs typeface="Times New Roman" pitchFamily="18" charset="0"/>
                        </a:rPr>
                        <a:t>18</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21.Introduction</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ctr" fontAlgn="ctr"/>
                      <a:r>
                        <a:rPr lang="en-US" sz="1400" b="0" i="0" u="none" strike="noStrike" dirty="0">
                          <a:solidFill>
                            <a:srgbClr val="000000"/>
                          </a:solidFill>
                          <a:latin typeface="Times New Roman" pitchFamily="18" charset="0"/>
                          <a:cs typeface="Times New Roman" pitchFamily="18" charset="0"/>
                        </a:rPr>
                        <a:t>To provide the fundamental concepts of the theory of power transmission</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n-US" sz="1400" b="0" i="0" u="none" strike="noStrike" dirty="0">
                          <a:solidFill>
                            <a:srgbClr val="000000"/>
                          </a:solidFill>
                          <a:latin typeface="Times New Roman" pitchFamily="18" charset="0"/>
                          <a:cs typeface="Times New Roman" pitchFamily="18" charset="0"/>
                        </a:rPr>
                        <a:t>Have a basic knowledge of power transmission</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ctr" fontAlgn="ctr"/>
                      <a:r>
                        <a:rPr lang="en-US" sz="1400" b="0" i="0" u="none" strike="noStrike" dirty="0">
                          <a:solidFill>
                            <a:srgbClr val="000000"/>
                          </a:solidFill>
                          <a:latin typeface="Times New Roman" pitchFamily="18" charset="0"/>
                          <a:cs typeface="Times New Roman" pitchFamily="18" charset="0"/>
                        </a:rPr>
                        <a:t>G.Shanmugam      S Ravindran</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5.1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8772">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21a.Types of belt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ctr" fontAlgn="ctr"/>
                      <a:r>
                        <a:rPr lang="en-US" sz="1400" b="1" i="0" u="none" strike="noStrike">
                          <a:solidFill>
                            <a:srgbClr val="000000"/>
                          </a:solidFill>
                          <a:latin typeface="Times New Roman" pitchFamily="18" charset="0"/>
                          <a:cs typeface="Times New Roman" pitchFamily="18" charset="0"/>
                        </a:rPr>
                        <a:t>5.1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8772">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21b.Selection Criteria for belt drive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588772">
                <a:tc rowSpan="3">
                  <a:txBody>
                    <a:bodyPr/>
                    <a:lstStyle/>
                    <a:p>
                      <a:pPr algn="ctr" rtl="0" fontAlgn="ctr"/>
                      <a:r>
                        <a:rPr lang="en-US" sz="1400" b="0" i="0" u="none" strike="noStrike">
                          <a:solidFill>
                            <a:srgbClr val="000000"/>
                          </a:solidFill>
                          <a:latin typeface="Times New Roman" pitchFamily="18" charset="0"/>
                          <a:cs typeface="Times New Roman" pitchFamily="18" charset="0"/>
                        </a:rPr>
                        <a:t>19</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n-US" sz="1400" b="0" i="0" u="none" strike="noStrike">
                          <a:solidFill>
                            <a:srgbClr val="000000"/>
                          </a:solidFill>
                          <a:latin typeface="Times New Roman" pitchFamily="18" charset="0"/>
                          <a:cs typeface="Times New Roman" pitchFamily="18" charset="0"/>
                        </a:rPr>
                        <a:t>19</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22.Types of belt drive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rtl="0" fontAlgn="ctr"/>
                      <a:r>
                        <a:rPr lang="en-US" sz="1400" b="0" i="0" u="none" strike="noStrike" dirty="0">
                          <a:solidFill>
                            <a:srgbClr val="000000"/>
                          </a:solidFill>
                          <a:latin typeface="Times New Roman" pitchFamily="18" charset="0"/>
                          <a:cs typeface="Times New Roman" pitchFamily="18" charset="0"/>
                        </a:rPr>
                        <a:t>Understand the concepts of belt drive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b"/>
                      <a:r>
                        <a:rPr lang="en-US" sz="1400" b="0" i="0" u="none" strike="noStrike">
                          <a:solidFill>
                            <a:srgbClr val="000000"/>
                          </a:solidFill>
                          <a:latin typeface="Times New Roman" pitchFamily="18" charset="0"/>
                          <a:cs typeface="Times New Roman" pitchFamily="18" charset="0"/>
                        </a:rPr>
                        <a:t>5.2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8772">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23.Velocity ratio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b"/>
                      <a:r>
                        <a:rPr lang="en-US" sz="1400" b="0" i="0" u="none" strike="noStrike">
                          <a:solidFill>
                            <a:srgbClr val="000000"/>
                          </a:solidFill>
                          <a:latin typeface="Times New Roman" pitchFamily="18" charset="0"/>
                          <a:cs typeface="Times New Roman" pitchFamily="18" charset="0"/>
                        </a:rPr>
                        <a:t>5.3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8488">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24.Rope Drive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t"/>
                      <a:r>
                        <a:rPr lang="en-US" sz="1400" b="0" i="0" u="none" strike="noStrike">
                          <a:solidFill>
                            <a:srgbClr val="000000"/>
                          </a:solidFill>
                          <a:latin typeface="Times New Roman" pitchFamily="18" charset="0"/>
                          <a:cs typeface="Times New Roman" pitchFamily="18" charset="0"/>
                        </a:rPr>
                        <a:t>Chalk and Talk</a:t>
                      </a:r>
                      <a:br>
                        <a:rPr lang="en-US" sz="1400" b="0" i="0" u="none" strike="noStrike">
                          <a:solidFill>
                            <a:srgbClr val="000000"/>
                          </a:solidFill>
                          <a:latin typeface="Times New Roman" pitchFamily="18" charset="0"/>
                          <a:cs typeface="Times New Roman" pitchFamily="18" charset="0"/>
                        </a:rPr>
                      </a:br>
                      <a:endParaRPr lang="en-US" sz="1400" b="0" i="0" u="none" strike="noStrike">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5.3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8772">
                <a:tc rowSpan="2">
                  <a:txBody>
                    <a:bodyPr/>
                    <a:lstStyle/>
                    <a:p>
                      <a:pPr algn="ctr" rtl="0" fontAlgn="ctr"/>
                      <a:r>
                        <a:rPr lang="en-US" sz="1400" b="0" i="0" u="none" strike="noStrike" dirty="0">
                          <a:solidFill>
                            <a:srgbClr val="000000"/>
                          </a:solidFill>
                          <a:latin typeface="Times New Roman" pitchFamily="18" charset="0"/>
                          <a:cs typeface="Times New Roman" pitchFamily="18" charset="0"/>
                        </a:rPr>
                        <a:t>20</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sz="1400" b="0" i="0" u="none" strike="noStrike">
                          <a:solidFill>
                            <a:srgbClr val="000000"/>
                          </a:solidFill>
                          <a:latin typeface="Times New Roman" pitchFamily="18" charset="0"/>
                          <a:cs typeface="Times New Roman" pitchFamily="18" charset="0"/>
                        </a:rPr>
                        <a:t>20</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25.Gear</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ctr" rtl="0" fontAlgn="ctr"/>
                      <a:r>
                        <a:rPr lang="en-US" sz="1400" b="0" i="0" u="none" strike="noStrike">
                          <a:solidFill>
                            <a:srgbClr val="000000"/>
                          </a:solidFill>
                          <a:latin typeface="Times New Roman" pitchFamily="18" charset="0"/>
                          <a:cs typeface="Times New Roman" pitchFamily="18" charset="0"/>
                        </a:rPr>
                        <a:t>Understand the concepts of Gear</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5.4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8772">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25a.Gear Train</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5.5</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0905">
                <a:tc>
                  <a:txBody>
                    <a:bodyPr/>
                    <a:lstStyle/>
                    <a:p>
                      <a:pPr algn="ctr" fontAlgn="b"/>
                      <a:r>
                        <a:rPr lang="en-US" sz="1400" b="0" i="0" u="none" strike="noStrike">
                          <a:solidFill>
                            <a:srgbClr val="000000"/>
                          </a:solidFill>
                          <a:latin typeface="Times New Roman" pitchFamily="18" charset="0"/>
                          <a:cs typeface="Times New Roman" pitchFamily="18" charset="0"/>
                        </a:rPr>
                        <a:t>21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latin typeface="Times New Roman" pitchFamily="18" charset="0"/>
                          <a:cs typeface="Times New Roman" pitchFamily="18" charset="0"/>
                        </a:rPr>
                        <a:t>21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dirty="0">
                          <a:solidFill>
                            <a:srgbClr val="FF0000"/>
                          </a:solidFill>
                          <a:latin typeface="Times New Roman" pitchFamily="18" charset="0"/>
                          <a:cs typeface="Times New Roman" pitchFamily="18" charset="0"/>
                        </a:rPr>
                        <a:t>Length of belt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Have a basic knowledge of length of belt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dirty="0">
                          <a:solidFill>
                            <a:srgbClr val="000000"/>
                          </a:solidFill>
                          <a:latin typeface="Times New Roman" pitchFamily="18" charset="0"/>
                          <a:cs typeface="Times New Roman" pitchFamily="18" charset="0"/>
                        </a:rPr>
                        <a:t> </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bl>
          </a:graphicData>
        </a:graphic>
      </p:graphicFrame>
      <p:cxnSp>
        <p:nvCxnSpPr>
          <p:cNvPr id="13" name="Straight Connector 12"/>
          <p:cNvCxnSpPr/>
          <p:nvPr/>
        </p:nvCxnSpPr>
        <p:spPr>
          <a:xfrm>
            <a:off x="1098550" y="7531100"/>
            <a:ext cx="1447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3519150" y="7531100"/>
            <a:ext cx="121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784350" y="0"/>
            <a:ext cx="7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860550" y="215900"/>
            <a:ext cx="12877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extBox 1048622"/>
          <p:cNvSpPr txBox="1"/>
          <p:nvPr/>
        </p:nvSpPr>
        <p:spPr>
          <a:xfrm>
            <a:off x="14871700" y="8496300"/>
            <a:ext cx="138112" cy="258762"/>
          </a:xfrm>
          <a:prstGeom prst="rect">
            <a:avLst/>
          </a:prstGeom>
          <a:noFill/>
          <a:ln>
            <a:noFill/>
          </a:ln>
        </p:spPr>
        <p:txBody>
          <a:bodyPr vert="horz" lIns="0" tIns="12686"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11112" lvl="0" indent="0" eaLnBrk="1" latinLnBrk="1" hangingPunct="1">
              <a:spcBef>
                <a:spcPts val="100"/>
              </a:spcBef>
              <a:buFontTx/>
              <a:buNone/>
            </a:pPr>
            <a:r>
              <a:rPr lang="en-US" altLang="en-US" sz="1600">
                <a:solidFill>
                  <a:srgbClr val="898989"/>
                </a:solidFill>
                <a:latin typeface="Arial" pitchFamily="34" charset="0"/>
                <a:ea typeface="Arial" pitchFamily="34" charset="0"/>
              </a:rPr>
              <a:t>1</a:t>
            </a:r>
          </a:p>
        </p:txBody>
      </p:sp>
      <p:grpSp>
        <p:nvGrpSpPr>
          <p:cNvPr id="2" name="Group 50"/>
          <p:cNvGrpSpPr/>
          <p:nvPr/>
        </p:nvGrpSpPr>
        <p:grpSpPr>
          <a:xfrm>
            <a:off x="0" y="0"/>
            <a:ext cx="16217900" cy="9118600"/>
            <a:chOff x="0" y="0"/>
            <a:chExt cx="16217900" cy="9118600"/>
          </a:xfrm>
        </p:grpSpPr>
        <p:sp>
          <p:nvSpPr>
            <p:cNvPr id="1048624" name="Rectangle 1048623"/>
            <p:cNvSpPr/>
            <p:nvPr/>
          </p:nvSpPr>
          <p:spPr>
            <a:xfrm>
              <a:off x="0" y="0"/>
              <a:ext cx="1003300" cy="9118600"/>
            </a:xfrm>
            <a:prstGeom prst="rect">
              <a:avLst/>
            </a:prstGeom>
            <a:blipFill rotWithShape="1">
              <a:blip r:embed="rId2" cstate="print">
                <a:alphaModFix/>
              </a:blip>
              <a:srcRect/>
              <a:stretch>
                <a:fillRect/>
              </a:stretch>
            </a:blipFill>
            <a:ln>
              <a:noFill/>
            </a:ln>
          </p:spPr>
          <p:txBody>
            <a:bodyPr vert="horz" lIns="0" tIns="0" rIns="0" bIns="0" anchor="t"/>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eaLnBrk="1" latinLnBrk="1" hangingPunct="1">
                <a:spcBef>
                  <a:spcPct val="0"/>
                </a:spcBef>
                <a:buFontTx/>
                <a:buNone/>
              </a:pPr>
              <a:endParaRPr lang="en-US" altLang="en-US" sz="1900">
                <a:ea typeface="Arial" pitchFamily="34" charset="0"/>
              </a:endParaRPr>
            </a:p>
          </p:txBody>
        </p:sp>
        <p:sp>
          <p:nvSpPr>
            <p:cNvPr id="1048625" name="Freeform 1048624"/>
            <p:cNvSpPr/>
            <p:nvPr/>
          </p:nvSpPr>
          <p:spPr bwMode="auto">
            <a:xfrm>
              <a:off x="939800" y="8458200"/>
              <a:ext cx="15278100" cy="660400"/>
            </a:xfrm>
            <a:custGeom>
              <a:avLst/>
              <a:gdLst>
                <a:gd name="l" fmla="*/ 0 w 15278100"/>
                <a:gd name="t" fmla="*/ 0 h 660400"/>
                <a:gd name="r" fmla="*/ 15278100 w 15278100"/>
                <a:gd name="b" fmla="*/ 660400 h 660400"/>
              </a:gdLst>
              <a:ahLst/>
              <a:cxnLst/>
              <a:rect l="l" t="t" r="r" b="b"/>
              <a:pathLst>
                <a:path w="15278100" h="660400">
                  <a:moveTo>
                    <a:pt x="15278100" y="0"/>
                  </a:moveTo>
                  <a:lnTo>
                    <a:pt x="0" y="0"/>
                  </a:lnTo>
                  <a:lnTo>
                    <a:pt x="0" y="660400"/>
                  </a:lnTo>
                  <a:lnTo>
                    <a:pt x="15278100" y="660400"/>
                  </a:lnTo>
                  <a:lnTo>
                    <a:pt x="15278100" y="0"/>
                  </a:lnTo>
                </a:path>
              </a:pathLst>
            </a:custGeom>
            <a:solidFill>
              <a:srgbClr val="FFFF00">
                <a:alpha val="100000"/>
              </a:srgbClr>
            </a:solidFill>
            <a:ln>
              <a:noFill/>
            </a:ln>
          </p:spPr>
        </p:sp>
      </p:grpSp>
      <p:sp>
        <p:nvSpPr>
          <p:cNvPr id="1048626" name="TextBox 1048625"/>
          <p:cNvSpPr txBox="1"/>
          <p:nvPr/>
        </p:nvSpPr>
        <p:spPr>
          <a:xfrm>
            <a:off x="5513387" y="8480425"/>
            <a:ext cx="5948363" cy="292388"/>
          </a:xfrm>
          <a:prstGeom prst="rect">
            <a:avLst/>
          </a:prstGeom>
          <a:noFill/>
          <a:ln>
            <a:noFill/>
          </a:ln>
        </p:spPr>
        <p:txBody>
          <a:bodyPr vert="horz" wrap="square" lIns="0" tIns="0" rIns="0" bIns="0" anchor="t">
            <a:spAutoFit/>
          </a:bodyPr>
          <a:lstStyle>
            <a:lvl1pPr marL="0" indent="0"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1pPr>
            <a:lvl2pPr marL="4556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2pPr>
            <a:lvl3pPr marL="9128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3pPr>
            <a:lvl4pPr marL="13684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4pPr>
            <a:lvl5pPr marL="18256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5pPr>
          </a:lstStyle>
          <a:p>
            <a:pPr lvl="0" algn="ctr"/>
            <a:r>
              <a:rPr lang="en-IN" altLang="en-US" dirty="0" err="1" smtClean="0">
                <a:solidFill>
                  <a:srgbClr val="898989"/>
                </a:solidFill>
                <a:latin typeface="Calibri" pitchFamily="34" charset="0"/>
              </a:rPr>
              <a:t>Nitin</a:t>
            </a:r>
            <a:r>
              <a:rPr lang="en-IN" altLang="en-US" dirty="0" smtClean="0">
                <a:solidFill>
                  <a:srgbClr val="898989"/>
                </a:solidFill>
                <a:latin typeface="Calibri" pitchFamily="34" charset="0"/>
              </a:rPr>
              <a:t> </a:t>
            </a:r>
            <a:r>
              <a:rPr lang="en-IN" altLang="en-US" dirty="0" err="1" smtClean="0">
                <a:solidFill>
                  <a:srgbClr val="898989"/>
                </a:solidFill>
                <a:latin typeface="Calibri" pitchFamily="34" charset="0"/>
              </a:rPr>
              <a:t>Chhabra</a:t>
            </a:r>
            <a:r>
              <a:rPr lang="en-IN" altLang="en-US" dirty="0" smtClean="0">
                <a:solidFill>
                  <a:srgbClr val="898989"/>
                </a:solidFill>
                <a:latin typeface="Calibri" pitchFamily="34" charset="0"/>
              </a:rPr>
              <a:t> (ASSISTANT </a:t>
            </a:r>
            <a:r>
              <a:rPr lang="en-IN" altLang="en-US" dirty="0">
                <a:solidFill>
                  <a:srgbClr val="898989"/>
                </a:solidFill>
                <a:latin typeface="Calibri" pitchFamily="34" charset="0"/>
              </a:rPr>
              <a:t>PROFESSOR) , JECRC, JAIPUR</a:t>
            </a:r>
          </a:p>
        </p:txBody>
      </p:sp>
      <p:sp>
        <p:nvSpPr>
          <p:cNvPr id="1048628" name="TextBox 1048627"/>
          <p:cNvSpPr txBox="1"/>
          <p:nvPr/>
        </p:nvSpPr>
        <p:spPr>
          <a:xfrm>
            <a:off x="11677650" y="8480425"/>
            <a:ext cx="3729037" cy="292100"/>
          </a:xfrm>
          <a:prstGeom prst="rect">
            <a:avLst/>
          </a:prstGeom>
          <a:noFill/>
          <a:ln>
            <a:noFill/>
          </a:ln>
        </p:spPr>
        <p:txBody>
          <a:bodyPr vert="horz" lIns="0" tIns="0"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algn="r" eaLnBrk="1" latinLnBrk="1" hangingPunct="1">
              <a:spcBef>
                <a:spcPct val="0"/>
              </a:spcBef>
              <a:buFontTx/>
              <a:buNone/>
            </a:pPr>
            <a:fld id="{566ABCEB-ACFC-4714-9973-3DA970169C29}" type="slidenum">
              <a:rPr lang="en-IN" altLang="en-US" sz="1900">
                <a:solidFill>
                  <a:srgbClr val="898989"/>
                </a:solidFill>
                <a:ea typeface="Arial" pitchFamily="34" charset="0"/>
              </a:rPr>
              <a:pPr marL="0" lvl="0" indent="0" algn="r" eaLnBrk="1" latinLnBrk="1" hangingPunct="1">
                <a:spcBef>
                  <a:spcPct val="0"/>
                </a:spcBef>
                <a:buFontTx/>
                <a:buNone/>
              </a:pPr>
              <a:t>11</a:t>
            </a:fld>
            <a:endParaRPr lang="en-IN" altLang="en-US" sz="1900">
              <a:solidFill>
                <a:srgbClr val="898989"/>
              </a:solidFill>
              <a:ea typeface="Arial" pitchFamily="34" charset="0"/>
            </a:endParaRPr>
          </a:p>
        </p:txBody>
      </p:sp>
      <p:sp>
        <p:nvSpPr>
          <p:cNvPr id="10" name="Slide Number Placeholder 9"/>
          <p:cNvSpPr>
            <a:spLocks noGrp="1"/>
          </p:cNvSpPr>
          <p:nvPr>
            <p:ph type="sldNum" sz="quarter" idx="7"/>
          </p:nvPr>
        </p:nvSpPr>
        <p:spPr/>
        <p:txBody>
          <a:bodyPr/>
          <a:lstStyle/>
          <a:p>
            <a:pPr lvl="0" algn="r" eaLnBrk="1" latinLnBrk="1" hangingPunct="1"/>
            <a:fld id="{566ABCEB-ACFC-4714-9973-3DA970169C29}" type="slidenum">
              <a:rPr lang="en-US" altLang="en-US" smtClean="0">
                <a:solidFill>
                  <a:srgbClr val="898989"/>
                </a:solidFill>
                <a:latin typeface="Calibri" pitchFamily="34" charset="0"/>
              </a:rPr>
              <a:pPr lvl="0" algn="r" eaLnBrk="1" latinLnBrk="1" hangingPunct="1"/>
              <a:t>11</a:t>
            </a:fld>
            <a:endParaRPr lang="en-US" altLang="en-US">
              <a:solidFill>
                <a:srgbClr val="898989"/>
              </a:solidFill>
              <a:latin typeface="Calibri" pitchFamily="34" charset="0"/>
            </a:endParaRPr>
          </a:p>
        </p:txBody>
      </p:sp>
      <p:graphicFrame>
        <p:nvGraphicFramePr>
          <p:cNvPr id="9" name="Table 8"/>
          <p:cNvGraphicFramePr>
            <a:graphicFrameLocks noGrp="1"/>
          </p:cNvGraphicFramePr>
          <p:nvPr/>
        </p:nvGraphicFramePr>
        <p:xfrm>
          <a:off x="1555750" y="215901"/>
          <a:ext cx="13944600" cy="838200"/>
        </p:xfrm>
        <a:graphic>
          <a:graphicData uri="http://schemas.openxmlformats.org/drawingml/2006/table">
            <a:tbl>
              <a:tblPr/>
              <a:tblGrid>
                <a:gridCol w="744632"/>
                <a:gridCol w="710396"/>
                <a:gridCol w="3377943"/>
                <a:gridCol w="984283"/>
                <a:gridCol w="1737473"/>
                <a:gridCol w="2285247"/>
                <a:gridCol w="1517793"/>
                <a:gridCol w="1255317"/>
                <a:gridCol w="1331516"/>
              </a:tblGrid>
              <a:tr h="838200">
                <a:tc>
                  <a:txBody>
                    <a:bodyPr/>
                    <a:lstStyle/>
                    <a:p>
                      <a:pPr algn="ctr" rtl="0" fontAlgn="ctr"/>
                      <a:r>
                        <a:rPr lang="en-US" sz="1400" b="1" i="0" u="none" strike="noStrike" dirty="0" err="1">
                          <a:solidFill>
                            <a:srgbClr val="000000"/>
                          </a:solidFill>
                          <a:latin typeface="Times New Roman" pitchFamily="18" charset="0"/>
                          <a:cs typeface="Times New Roman" pitchFamily="18" charset="0"/>
                        </a:rPr>
                        <a:t>S.No</a:t>
                      </a:r>
                      <a:r>
                        <a:rPr lang="en-US" sz="1400" b="1" i="0" u="none" strike="noStrike" dirty="0">
                          <a:solidFill>
                            <a:srgbClr val="000000"/>
                          </a:solidFill>
                          <a:latin typeface="Times New Roman" pitchFamily="18" charset="0"/>
                          <a:cs typeface="Times New Roman" pitchFamily="18" charset="0"/>
                        </a:rPr>
                        <a: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Lect. No.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Topics to be discussed</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smtClean="0">
                          <a:solidFill>
                            <a:srgbClr val="000000"/>
                          </a:solidFill>
                          <a:latin typeface="Times New Roman" pitchFamily="18" charset="0"/>
                          <a:cs typeface="Times New Roman" pitchFamily="18" charset="0"/>
                        </a:rPr>
                        <a:t>Relevant </a:t>
                      </a:r>
                      <a:r>
                        <a:rPr lang="en-US" sz="1400" b="1" i="0" u="none" strike="noStrike" dirty="0">
                          <a:solidFill>
                            <a:srgbClr val="000000"/>
                          </a:solidFill>
                          <a:latin typeface="Times New Roman" pitchFamily="18" charset="0"/>
                          <a:cs typeface="Times New Roman" pitchFamily="18" charset="0"/>
                        </a:rPr>
                        <a:t>CO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Objective of unit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Outcome of Lecture     (After completion of this lecture students will be able to)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Teaching </a:t>
                      </a:r>
                      <a:r>
                        <a:rPr lang="en-US" sz="1400" b="1" i="0" u="none" strike="noStrike" dirty="0" smtClean="0">
                          <a:solidFill>
                            <a:srgbClr val="000000"/>
                          </a:solidFill>
                          <a:latin typeface="Times New Roman" pitchFamily="18" charset="0"/>
                          <a:cs typeface="Times New Roman" pitchFamily="18" charset="0"/>
                        </a:rPr>
                        <a:t>Methods</a:t>
                      </a:r>
                      <a:endParaRPr lang="en-US" sz="1400" b="1"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Book </a:t>
                      </a:r>
                      <a:r>
                        <a:rPr lang="en-US" sz="1400" b="1" i="0" u="none" strike="noStrike" dirty="0" smtClean="0">
                          <a:solidFill>
                            <a:srgbClr val="000000"/>
                          </a:solidFill>
                          <a:latin typeface="Times New Roman" pitchFamily="18" charset="0"/>
                          <a:cs typeface="Times New Roman" pitchFamily="18" charset="0"/>
                        </a:rPr>
                        <a:t>referred</a:t>
                      </a:r>
                      <a:endParaRPr lang="en-US" sz="1400" b="1"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rtl="0" fontAlgn="ctr"/>
                      <a:r>
                        <a:rPr lang="en-US" sz="1400" b="1" i="0" u="none" strike="noStrike" dirty="0" smtClean="0">
                          <a:solidFill>
                            <a:srgbClr val="000000"/>
                          </a:solidFill>
                          <a:latin typeface="Times New Roman" pitchFamily="18" charset="0"/>
                          <a:cs typeface="Times New Roman" pitchFamily="18" charset="0"/>
                        </a:rPr>
                        <a:t>From </a:t>
                      </a:r>
                      <a:r>
                        <a:rPr lang="en-US" sz="1400" b="1" i="0" u="none" strike="noStrike" dirty="0">
                          <a:solidFill>
                            <a:srgbClr val="000000"/>
                          </a:solidFill>
                          <a:latin typeface="Times New Roman" pitchFamily="18" charset="0"/>
                          <a:cs typeface="Times New Roman" pitchFamily="18" charset="0"/>
                        </a:rPr>
                        <a:t>page to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r>
            </a:tbl>
          </a:graphicData>
        </a:graphic>
      </p:graphicFrame>
      <p:graphicFrame>
        <p:nvGraphicFramePr>
          <p:cNvPr id="12" name="Table 11"/>
          <p:cNvGraphicFramePr>
            <a:graphicFrameLocks noGrp="1"/>
          </p:cNvGraphicFramePr>
          <p:nvPr/>
        </p:nvGraphicFramePr>
        <p:xfrm>
          <a:off x="1631950" y="1130300"/>
          <a:ext cx="13868400" cy="6857997"/>
        </p:xfrm>
        <a:graphic>
          <a:graphicData uri="http://schemas.openxmlformats.org/drawingml/2006/table">
            <a:tbl>
              <a:tblPr/>
              <a:tblGrid>
                <a:gridCol w="762000"/>
                <a:gridCol w="685800"/>
                <a:gridCol w="3352800"/>
                <a:gridCol w="990600"/>
                <a:gridCol w="1752600"/>
                <a:gridCol w="2286000"/>
                <a:gridCol w="1524000"/>
                <a:gridCol w="1219200"/>
                <a:gridCol w="1295400"/>
              </a:tblGrid>
              <a:tr h="284059">
                <a:tc rowSpan="2">
                  <a:txBody>
                    <a:bodyPr/>
                    <a:lstStyle/>
                    <a:p>
                      <a:pPr algn="ctr" rtl="0" fontAlgn="ctr"/>
                      <a:r>
                        <a:rPr lang="en-US" sz="1400" b="0" i="0" u="none" strike="noStrike" dirty="0">
                          <a:solidFill>
                            <a:srgbClr val="000000"/>
                          </a:solidFill>
                          <a:latin typeface="Times New Roman" pitchFamily="18" charset="0"/>
                          <a:cs typeface="Times New Roman" pitchFamily="18" charset="0"/>
                        </a:rPr>
                        <a:t>22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sz="1400" b="0" i="0" u="none" strike="noStrike" dirty="0">
                          <a:solidFill>
                            <a:srgbClr val="000000"/>
                          </a:solidFill>
                          <a:latin typeface="Times New Roman" pitchFamily="18" charset="0"/>
                          <a:cs typeface="Times New Roman" pitchFamily="18" charset="0"/>
                        </a:rPr>
                        <a:t>22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26.Introduction</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20">
                  <a:txBody>
                    <a:bodyPr/>
                    <a:lstStyle/>
                    <a:p>
                      <a:pPr algn="ctr" fontAlgn="ctr"/>
                      <a:r>
                        <a:rPr lang="en-US" sz="1400" b="0" i="0" u="none" strike="noStrike" dirty="0">
                          <a:solidFill>
                            <a:srgbClr val="000000"/>
                          </a:solidFill>
                          <a:latin typeface="Times New Roman" pitchFamily="18" charset="0"/>
                          <a:cs typeface="Times New Roman" pitchFamily="18" charset="0"/>
                        </a:rPr>
                        <a:t>To provide the basic knowledge of Casting and Joining Process</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sz="1400" b="0" i="0" u="none" strike="noStrike">
                          <a:solidFill>
                            <a:srgbClr val="000000"/>
                          </a:solidFill>
                          <a:latin typeface="Times New Roman" pitchFamily="18" charset="0"/>
                          <a:cs typeface="Times New Roman" pitchFamily="18" charset="0"/>
                        </a:rPr>
                        <a:t>Understand the concepts of Pattern</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22">
                  <a:txBody>
                    <a:bodyPr/>
                    <a:lstStyle/>
                    <a:p>
                      <a:pPr algn="ctr" fontAlgn="ctr"/>
                      <a:r>
                        <a:rPr lang="en-US" sz="1400" b="0" i="0" u="none" strike="noStrike" dirty="0">
                          <a:solidFill>
                            <a:srgbClr val="000000"/>
                          </a:solidFill>
                          <a:latin typeface="Times New Roman" pitchFamily="18" charset="0"/>
                          <a:cs typeface="Times New Roman" pitchFamily="18" charset="0"/>
                        </a:rPr>
                        <a:t>G.Shanmugam      S Ravindran</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400" b="1" i="0" u="none" strike="noStrike">
                          <a:solidFill>
                            <a:srgbClr val="000000"/>
                          </a:solidFill>
                          <a:latin typeface="Times New Roman" pitchFamily="18" charset="0"/>
                          <a:cs typeface="Times New Roman" pitchFamily="18" charset="0"/>
                        </a:rPr>
                        <a:t>7.1-7.6</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059">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27.Pattern</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284059">
                <a:tc rowSpan="2">
                  <a:txBody>
                    <a:bodyPr/>
                    <a:lstStyle/>
                    <a:p>
                      <a:pPr algn="ctr" rtl="0" fontAlgn="ctr"/>
                      <a:r>
                        <a:rPr lang="en-US" sz="1400" b="0" i="0" u="none" strike="noStrike" dirty="0">
                          <a:solidFill>
                            <a:srgbClr val="000000"/>
                          </a:solidFill>
                          <a:latin typeface="Times New Roman" pitchFamily="18" charset="0"/>
                          <a:cs typeface="Times New Roman" pitchFamily="18" charset="0"/>
                        </a:rPr>
                        <a:t>23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sz="1400" b="0" i="0" u="none" strike="noStrike">
                          <a:solidFill>
                            <a:srgbClr val="000000"/>
                          </a:solidFill>
                          <a:latin typeface="Times New Roman" pitchFamily="18" charset="0"/>
                          <a:cs typeface="Times New Roman" pitchFamily="18" charset="0"/>
                        </a:rPr>
                        <a:t>23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28.Moulding material</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ctr" rtl="0" fontAlgn="ctr"/>
                      <a:r>
                        <a:rPr lang="en-US" sz="1400" b="0" i="0" u="none" strike="noStrike">
                          <a:solidFill>
                            <a:srgbClr val="000000"/>
                          </a:solidFill>
                          <a:latin typeface="Times New Roman" pitchFamily="18" charset="0"/>
                          <a:cs typeface="Times New Roman" pitchFamily="18" charset="0"/>
                        </a:rPr>
                        <a:t>Have a theortical base of Moulding material</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ctr" fontAlgn="ctr"/>
                      <a:r>
                        <a:rPr lang="en-US" sz="1400" b="1" i="0" u="none" strike="noStrike">
                          <a:solidFill>
                            <a:srgbClr val="000000"/>
                          </a:solidFill>
                          <a:latin typeface="Times New Roman" pitchFamily="18" charset="0"/>
                          <a:cs typeface="Times New Roman" pitchFamily="18" charset="0"/>
                        </a:rPr>
                        <a:t>7.8</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059">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28a.Properties of </a:t>
                      </a:r>
                      <a:r>
                        <a:rPr lang="en-US" sz="1400" b="0" i="0" u="none" strike="noStrike" dirty="0" smtClean="0">
                          <a:solidFill>
                            <a:srgbClr val="000000"/>
                          </a:solidFill>
                          <a:latin typeface="Times New Roman" pitchFamily="18" charset="0"/>
                          <a:cs typeface="Times New Roman" pitchFamily="18" charset="0"/>
                        </a:rPr>
                        <a:t>molding </a:t>
                      </a:r>
                      <a:r>
                        <a:rPr lang="en-US" sz="1400" b="0" i="0" u="none" strike="noStrike" dirty="0">
                          <a:solidFill>
                            <a:srgbClr val="000000"/>
                          </a:solidFill>
                          <a:latin typeface="Times New Roman" pitchFamily="18" charset="0"/>
                          <a:cs typeface="Times New Roman" pitchFamily="18" charset="0"/>
                        </a:rPr>
                        <a:t>sand</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284059">
                <a:tc rowSpan="4">
                  <a:txBody>
                    <a:bodyPr/>
                    <a:lstStyle/>
                    <a:p>
                      <a:pPr algn="ctr" rtl="0" fontAlgn="ctr"/>
                      <a:r>
                        <a:rPr lang="en-US" sz="1400" b="0" i="0" u="none" strike="noStrike">
                          <a:solidFill>
                            <a:srgbClr val="000000"/>
                          </a:solidFill>
                          <a:latin typeface="Times New Roman" pitchFamily="18" charset="0"/>
                          <a:cs typeface="Times New Roman" pitchFamily="18" charset="0"/>
                        </a:rPr>
                        <a:t>24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rtl="0" fontAlgn="ctr"/>
                      <a:r>
                        <a:rPr lang="en-US" sz="1400" b="0" i="0" u="none" strike="noStrike">
                          <a:solidFill>
                            <a:srgbClr val="000000"/>
                          </a:solidFill>
                          <a:latin typeface="Times New Roman" pitchFamily="18" charset="0"/>
                          <a:cs typeface="Times New Roman" pitchFamily="18" charset="0"/>
                        </a:rPr>
                        <a:t>24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29.Furnace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4">
                  <a:txBody>
                    <a:bodyPr/>
                    <a:lstStyle/>
                    <a:p>
                      <a:pPr algn="ctr" rtl="0" fontAlgn="ctr"/>
                      <a:r>
                        <a:rPr lang="en-US" sz="1400" b="0" i="0" u="none" strike="noStrike">
                          <a:solidFill>
                            <a:srgbClr val="000000"/>
                          </a:solidFill>
                          <a:latin typeface="Times New Roman" pitchFamily="18" charset="0"/>
                          <a:cs typeface="Times New Roman" pitchFamily="18" charset="0"/>
                        </a:rPr>
                        <a:t>Have a basic knowledge of Furnace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4">
                  <a:txBody>
                    <a:bodyPr/>
                    <a:lstStyle/>
                    <a:p>
                      <a:pPr algn="ctr" fontAlgn="ctr"/>
                      <a:r>
                        <a:rPr lang="en-US" sz="1400" b="1" i="0" u="none" strike="noStrike" dirty="0">
                          <a:solidFill>
                            <a:srgbClr val="000000"/>
                          </a:solidFill>
                          <a:latin typeface="Times New Roman" pitchFamily="18" charset="0"/>
                          <a:cs typeface="Times New Roman" pitchFamily="18" charset="0"/>
                        </a:rPr>
                        <a:t>7.14-7.19</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059">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29a.Cupola</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284059">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29b Crucible </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284059">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30.Casting defects</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284059">
                <a:tc rowSpan="3">
                  <a:txBody>
                    <a:bodyPr/>
                    <a:lstStyle/>
                    <a:p>
                      <a:pPr algn="ctr" rtl="0" fontAlgn="ctr"/>
                      <a:r>
                        <a:rPr lang="en-US" sz="1400" b="0" i="0" u="none" strike="noStrike">
                          <a:solidFill>
                            <a:srgbClr val="000000"/>
                          </a:solidFill>
                          <a:latin typeface="Times New Roman" pitchFamily="18" charset="0"/>
                          <a:cs typeface="Times New Roman" pitchFamily="18" charset="0"/>
                        </a:rPr>
                        <a:t>25</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n-US" sz="1400" b="0" i="0" u="none" strike="noStrike">
                          <a:solidFill>
                            <a:srgbClr val="000000"/>
                          </a:solidFill>
                          <a:latin typeface="Times New Roman" pitchFamily="18" charset="0"/>
                          <a:cs typeface="Times New Roman" pitchFamily="18" charset="0"/>
                        </a:rPr>
                        <a:t>25</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31.Introduction</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rtl="0" fontAlgn="ctr"/>
                      <a:r>
                        <a:rPr lang="en-US" sz="1400" b="0" i="0" u="none" strike="noStrike">
                          <a:solidFill>
                            <a:srgbClr val="000000"/>
                          </a:solidFill>
                          <a:latin typeface="Times New Roman" pitchFamily="18" charset="0"/>
                          <a:cs typeface="Times New Roman" pitchFamily="18" charset="0"/>
                        </a:rPr>
                        <a:t>Understand the concepts of metal forming process</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8.1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059">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32.Forging</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8.1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059">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32 a.Types of Forging</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8.2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059">
                <a:tc rowSpan="3">
                  <a:txBody>
                    <a:bodyPr/>
                    <a:lstStyle/>
                    <a:p>
                      <a:pPr algn="ctr" rtl="0" fontAlgn="ctr"/>
                      <a:r>
                        <a:rPr lang="en-US" sz="1400" b="0" i="0" u="none" strike="noStrike">
                          <a:solidFill>
                            <a:srgbClr val="000000"/>
                          </a:solidFill>
                          <a:latin typeface="Times New Roman" pitchFamily="18" charset="0"/>
                          <a:cs typeface="Times New Roman" pitchFamily="18" charset="0"/>
                        </a:rPr>
                        <a:t>26</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n-US" sz="1400" b="0" i="0" u="none" strike="noStrike">
                          <a:solidFill>
                            <a:srgbClr val="000000"/>
                          </a:solidFill>
                          <a:latin typeface="Times New Roman" pitchFamily="18" charset="0"/>
                          <a:cs typeface="Times New Roman" pitchFamily="18" charset="0"/>
                        </a:rPr>
                        <a:t>26</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33.Rolling</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rtl="0" fontAlgn="ctr"/>
                      <a:r>
                        <a:rPr lang="en-US" sz="1400" b="0" i="0" u="none" strike="noStrike" dirty="0">
                          <a:solidFill>
                            <a:srgbClr val="000000"/>
                          </a:solidFill>
                          <a:latin typeface="Times New Roman" pitchFamily="18" charset="0"/>
                          <a:cs typeface="Times New Roman" pitchFamily="18" charset="0"/>
                        </a:rPr>
                        <a:t>Understand the concepts of metal forming process</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8.7</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059">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34.Extrusion</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rowSpan="2">
                  <a:txBody>
                    <a:bodyPr/>
                    <a:lstStyle/>
                    <a:p>
                      <a:pPr algn="ctr" fontAlgn="ctr"/>
                      <a:r>
                        <a:rPr lang="en-US" sz="1400" b="1" i="0" u="none" strike="noStrike">
                          <a:solidFill>
                            <a:srgbClr val="000000"/>
                          </a:solidFill>
                          <a:latin typeface="Times New Roman" pitchFamily="18" charset="0"/>
                          <a:cs typeface="Times New Roman" pitchFamily="18" charset="0"/>
                        </a:rPr>
                        <a:t>8.9-8.11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059">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35.Drawing</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284059">
                <a:tc rowSpan="3">
                  <a:txBody>
                    <a:bodyPr/>
                    <a:lstStyle/>
                    <a:p>
                      <a:pPr algn="ctr" rtl="0" fontAlgn="ctr"/>
                      <a:r>
                        <a:rPr lang="en-US" sz="1400" b="0" i="0" u="none" strike="noStrike">
                          <a:solidFill>
                            <a:srgbClr val="000000"/>
                          </a:solidFill>
                          <a:latin typeface="Times New Roman" pitchFamily="18" charset="0"/>
                          <a:cs typeface="Times New Roman" pitchFamily="18" charset="0"/>
                        </a:rPr>
                        <a:t>27</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n-US" sz="1400" b="0" i="0" u="none" strike="noStrike">
                          <a:solidFill>
                            <a:srgbClr val="000000"/>
                          </a:solidFill>
                          <a:latin typeface="Times New Roman" pitchFamily="18" charset="0"/>
                          <a:cs typeface="Times New Roman" pitchFamily="18" charset="0"/>
                        </a:rPr>
                        <a:t>27</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36.Introduction to welding</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fontAlgn="ctr"/>
                      <a:r>
                        <a:rPr lang="en-US" sz="1400" b="0" i="0" u="none" strike="noStrike">
                          <a:solidFill>
                            <a:srgbClr val="000000"/>
                          </a:solidFill>
                          <a:latin typeface="Times New Roman" pitchFamily="18" charset="0"/>
                          <a:cs typeface="Times New Roman" pitchFamily="18" charset="0"/>
                        </a:rPr>
                        <a:t>have a basic knowledge of welding</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b"/>
                      <a:r>
                        <a:rPr lang="en-US" sz="1400" b="0" i="0" u="none" strike="noStrike">
                          <a:solidFill>
                            <a:srgbClr val="000000"/>
                          </a:solidFill>
                          <a:latin typeface="Times New Roman" pitchFamily="18" charset="0"/>
                          <a:cs typeface="Times New Roman" pitchFamily="18" charset="0"/>
                        </a:rPr>
                        <a:t>9.1</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059">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36a.Gas Welding</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b"/>
                      <a:r>
                        <a:rPr lang="en-US" sz="1400" b="0" i="0" u="none" strike="noStrike">
                          <a:solidFill>
                            <a:srgbClr val="000000"/>
                          </a:solidFill>
                          <a:latin typeface="Times New Roman" pitchFamily="18" charset="0"/>
                          <a:cs typeface="Times New Roman" pitchFamily="18" charset="0"/>
                        </a:rPr>
                        <a:t>9.5</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059">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36b.Arc Welding</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b"/>
                      <a:r>
                        <a:rPr lang="en-US" sz="1400" b="0" i="0" u="none" strike="noStrike">
                          <a:solidFill>
                            <a:srgbClr val="000000"/>
                          </a:solidFill>
                          <a:latin typeface="Times New Roman" pitchFamily="18" charset="0"/>
                          <a:cs typeface="Times New Roman" pitchFamily="18" charset="0"/>
                        </a:rPr>
                        <a:t>9.3</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059">
                <a:tc rowSpan="3">
                  <a:txBody>
                    <a:bodyPr/>
                    <a:lstStyle/>
                    <a:p>
                      <a:pPr algn="ctr" rtl="0" fontAlgn="ctr"/>
                      <a:r>
                        <a:rPr lang="en-US" sz="1400" b="0" i="0" u="none" strike="noStrike">
                          <a:solidFill>
                            <a:srgbClr val="000000"/>
                          </a:solidFill>
                          <a:latin typeface="Times New Roman" pitchFamily="18" charset="0"/>
                          <a:cs typeface="Times New Roman" pitchFamily="18" charset="0"/>
                        </a:rPr>
                        <a:t>28</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n-US" sz="1400" b="0" i="0" u="none" strike="noStrike">
                          <a:solidFill>
                            <a:srgbClr val="000000"/>
                          </a:solidFill>
                          <a:latin typeface="Times New Roman" pitchFamily="18" charset="0"/>
                          <a:cs typeface="Times New Roman" pitchFamily="18" charset="0"/>
                        </a:rPr>
                        <a:t>28</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37.Soldering</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rtl="0" fontAlgn="ctr"/>
                      <a:r>
                        <a:rPr lang="en-US" sz="1400" b="0" i="0" u="none" strike="noStrike">
                          <a:solidFill>
                            <a:srgbClr val="000000"/>
                          </a:solidFill>
                          <a:latin typeface="Times New Roman" pitchFamily="18" charset="0"/>
                          <a:cs typeface="Times New Roman" pitchFamily="18" charset="0"/>
                        </a:rPr>
                        <a:t>have a basic knowledge of joining process</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9.10</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059">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38.Brazing</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9.9</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059">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38a.Difference between soldering and brazing</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9.11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7249">
                <a:tc rowSpan="2">
                  <a:txBody>
                    <a:bodyPr/>
                    <a:lstStyle/>
                    <a:p>
                      <a:pPr algn="ctr" rtl="0" fontAlgn="ctr"/>
                      <a:r>
                        <a:rPr lang="en-US" sz="1400" b="0" i="0" u="none" strike="noStrike">
                          <a:solidFill>
                            <a:srgbClr val="000000"/>
                          </a:solidFill>
                          <a:latin typeface="Times New Roman" pitchFamily="18" charset="0"/>
                          <a:cs typeface="Times New Roman" pitchFamily="18" charset="0"/>
                        </a:rPr>
                        <a:t>29</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sz="1400" b="0" i="0" u="none" strike="noStrike">
                          <a:solidFill>
                            <a:srgbClr val="000000"/>
                          </a:solidFill>
                          <a:latin typeface="Times New Roman" pitchFamily="18" charset="0"/>
                          <a:cs typeface="Times New Roman" pitchFamily="18" charset="0"/>
                        </a:rPr>
                        <a:t>29</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FF0000"/>
                          </a:solidFill>
                          <a:latin typeface="Times New Roman" pitchFamily="18" charset="0"/>
                          <a:cs typeface="Times New Roman" pitchFamily="18" charset="0"/>
                        </a:rPr>
                        <a:t>Lathe machine and its Parts</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400" b="0" i="0" u="none" strike="noStrike" dirty="0">
                          <a:solidFill>
                            <a:srgbClr val="000000"/>
                          </a:solidFill>
                          <a:latin typeface="Times New Roman" pitchFamily="18" charset="0"/>
                          <a:cs typeface="Times New Roman" pitchFamily="18" charset="0"/>
                        </a:rPr>
                        <a:t>To provide the basic knowledge of lathe machine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sz="1400" b="0" i="0" u="none" strike="noStrike" dirty="0">
                          <a:solidFill>
                            <a:srgbClr val="000000"/>
                          </a:solidFill>
                          <a:latin typeface="Times New Roman" pitchFamily="18" charset="0"/>
                          <a:cs typeface="Times New Roman" pitchFamily="18" charset="0"/>
                        </a:rPr>
                        <a:t>have a basic knowledge of lathe machine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10.1-10.2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9568">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FF0000"/>
                          </a:solidFill>
                          <a:latin typeface="Times New Roman" pitchFamily="18" charset="0"/>
                          <a:cs typeface="Times New Roman" pitchFamily="18" charset="0"/>
                        </a:rPr>
                        <a:t>Operations of lathe machine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dirty="0">
                          <a:solidFill>
                            <a:srgbClr val="000000"/>
                          </a:solidFill>
                          <a:latin typeface="Times New Roman" pitchFamily="18" charset="0"/>
                          <a:cs typeface="Times New Roman" pitchFamily="18" charset="0"/>
                        </a:rPr>
                        <a:t>10.4-10.5</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extBox 1048622"/>
          <p:cNvSpPr txBox="1"/>
          <p:nvPr/>
        </p:nvSpPr>
        <p:spPr>
          <a:xfrm>
            <a:off x="14871700" y="8496300"/>
            <a:ext cx="138112" cy="258762"/>
          </a:xfrm>
          <a:prstGeom prst="rect">
            <a:avLst/>
          </a:prstGeom>
          <a:noFill/>
          <a:ln>
            <a:noFill/>
          </a:ln>
        </p:spPr>
        <p:txBody>
          <a:bodyPr vert="horz" lIns="0" tIns="12686"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11112" lvl="0" indent="0" eaLnBrk="1" latinLnBrk="1" hangingPunct="1">
              <a:spcBef>
                <a:spcPts val="100"/>
              </a:spcBef>
              <a:buFontTx/>
              <a:buNone/>
            </a:pPr>
            <a:r>
              <a:rPr lang="en-US" altLang="en-US" sz="1600">
                <a:solidFill>
                  <a:srgbClr val="898989"/>
                </a:solidFill>
                <a:latin typeface="Arial" pitchFamily="34" charset="0"/>
                <a:ea typeface="Arial" pitchFamily="34" charset="0"/>
              </a:rPr>
              <a:t>1</a:t>
            </a:r>
          </a:p>
        </p:txBody>
      </p:sp>
      <p:grpSp>
        <p:nvGrpSpPr>
          <p:cNvPr id="2" name="Group 50"/>
          <p:cNvGrpSpPr/>
          <p:nvPr/>
        </p:nvGrpSpPr>
        <p:grpSpPr>
          <a:xfrm>
            <a:off x="0" y="0"/>
            <a:ext cx="16217900" cy="9118600"/>
            <a:chOff x="0" y="0"/>
            <a:chExt cx="16217900" cy="9118600"/>
          </a:xfrm>
        </p:grpSpPr>
        <p:sp>
          <p:nvSpPr>
            <p:cNvPr id="1048624" name="Rectangle 1048623"/>
            <p:cNvSpPr/>
            <p:nvPr/>
          </p:nvSpPr>
          <p:spPr>
            <a:xfrm>
              <a:off x="0" y="0"/>
              <a:ext cx="1003300" cy="9118600"/>
            </a:xfrm>
            <a:prstGeom prst="rect">
              <a:avLst/>
            </a:prstGeom>
            <a:blipFill rotWithShape="1">
              <a:blip r:embed="rId2" cstate="print">
                <a:alphaModFix/>
              </a:blip>
              <a:srcRect/>
              <a:stretch>
                <a:fillRect/>
              </a:stretch>
            </a:blipFill>
            <a:ln>
              <a:noFill/>
            </a:ln>
          </p:spPr>
          <p:txBody>
            <a:bodyPr vert="horz" lIns="0" tIns="0" rIns="0" bIns="0" anchor="t"/>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eaLnBrk="1" latinLnBrk="1" hangingPunct="1">
                <a:spcBef>
                  <a:spcPct val="0"/>
                </a:spcBef>
                <a:buFontTx/>
                <a:buNone/>
              </a:pPr>
              <a:endParaRPr lang="en-US" altLang="en-US" sz="1900">
                <a:ea typeface="Arial" pitchFamily="34" charset="0"/>
              </a:endParaRPr>
            </a:p>
          </p:txBody>
        </p:sp>
        <p:sp>
          <p:nvSpPr>
            <p:cNvPr id="1048625" name="Freeform 1048624"/>
            <p:cNvSpPr/>
            <p:nvPr/>
          </p:nvSpPr>
          <p:spPr bwMode="auto">
            <a:xfrm>
              <a:off x="939800" y="8458200"/>
              <a:ext cx="15278100" cy="660400"/>
            </a:xfrm>
            <a:custGeom>
              <a:avLst/>
              <a:gdLst>
                <a:gd name="l" fmla="*/ 0 w 15278100"/>
                <a:gd name="t" fmla="*/ 0 h 660400"/>
                <a:gd name="r" fmla="*/ 15278100 w 15278100"/>
                <a:gd name="b" fmla="*/ 660400 h 660400"/>
              </a:gdLst>
              <a:ahLst/>
              <a:cxnLst/>
              <a:rect l="l" t="t" r="r" b="b"/>
              <a:pathLst>
                <a:path w="15278100" h="660400">
                  <a:moveTo>
                    <a:pt x="15278100" y="0"/>
                  </a:moveTo>
                  <a:lnTo>
                    <a:pt x="0" y="0"/>
                  </a:lnTo>
                  <a:lnTo>
                    <a:pt x="0" y="660400"/>
                  </a:lnTo>
                  <a:lnTo>
                    <a:pt x="15278100" y="660400"/>
                  </a:lnTo>
                  <a:lnTo>
                    <a:pt x="15278100" y="0"/>
                  </a:lnTo>
                </a:path>
              </a:pathLst>
            </a:custGeom>
            <a:solidFill>
              <a:srgbClr val="FFFF00">
                <a:alpha val="100000"/>
              </a:srgbClr>
            </a:solidFill>
            <a:ln>
              <a:noFill/>
            </a:ln>
          </p:spPr>
        </p:sp>
      </p:grpSp>
      <p:sp>
        <p:nvSpPr>
          <p:cNvPr id="1048626" name="TextBox 1048625"/>
          <p:cNvSpPr txBox="1"/>
          <p:nvPr/>
        </p:nvSpPr>
        <p:spPr>
          <a:xfrm>
            <a:off x="5513387" y="8480425"/>
            <a:ext cx="5948363" cy="292388"/>
          </a:xfrm>
          <a:prstGeom prst="rect">
            <a:avLst/>
          </a:prstGeom>
          <a:noFill/>
          <a:ln>
            <a:noFill/>
          </a:ln>
        </p:spPr>
        <p:txBody>
          <a:bodyPr vert="horz" wrap="square" lIns="0" tIns="0" rIns="0" bIns="0" anchor="t">
            <a:spAutoFit/>
          </a:bodyPr>
          <a:lstStyle>
            <a:lvl1pPr marL="0" indent="0"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1pPr>
            <a:lvl2pPr marL="4556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2pPr>
            <a:lvl3pPr marL="9128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3pPr>
            <a:lvl4pPr marL="13684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4pPr>
            <a:lvl5pPr marL="18256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5pPr>
          </a:lstStyle>
          <a:p>
            <a:pPr lvl="0" algn="ctr"/>
            <a:r>
              <a:rPr lang="en-IN" altLang="en-US" dirty="0" err="1" smtClean="0">
                <a:solidFill>
                  <a:srgbClr val="898989"/>
                </a:solidFill>
                <a:latin typeface="Calibri" pitchFamily="34" charset="0"/>
              </a:rPr>
              <a:t>Nitin</a:t>
            </a:r>
            <a:r>
              <a:rPr lang="en-IN" altLang="en-US" dirty="0" smtClean="0">
                <a:solidFill>
                  <a:srgbClr val="898989"/>
                </a:solidFill>
                <a:latin typeface="Calibri" pitchFamily="34" charset="0"/>
              </a:rPr>
              <a:t> </a:t>
            </a:r>
            <a:r>
              <a:rPr lang="en-IN" altLang="en-US" dirty="0" err="1" smtClean="0">
                <a:solidFill>
                  <a:srgbClr val="898989"/>
                </a:solidFill>
                <a:latin typeface="Calibri" pitchFamily="34" charset="0"/>
              </a:rPr>
              <a:t>Chhabra</a:t>
            </a:r>
            <a:r>
              <a:rPr lang="en-IN" altLang="en-US" dirty="0" smtClean="0">
                <a:solidFill>
                  <a:srgbClr val="898989"/>
                </a:solidFill>
                <a:latin typeface="Calibri" pitchFamily="34" charset="0"/>
              </a:rPr>
              <a:t> (ASSISTANT </a:t>
            </a:r>
            <a:r>
              <a:rPr lang="en-IN" altLang="en-US" dirty="0">
                <a:solidFill>
                  <a:srgbClr val="898989"/>
                </a:solidFill>
                <a:latin typeface="Calibri" pitchFamily="34" charset="0"/>
              </a:rPr>
              <a:t>PROFESSOR) , JECRC, JAIPUR</a:t>
            </a:r>
          </a:p>
        </p:txBody>
      </p:sp>
      <p:sp>
        <p:nvSpPr>
          <p:cNvPr id="1048628" name="TextBox 1048627"/>
          <p:cNvSpPr txBox="1"/>
          <p:nvPr/>
        </p:nvSpPr>
        <p:spPr>
          <a:xfrm>
            <a:off x="11677650" y="8480425"/>
            <a:ext cx="3729037" cy="292100"/>
          </a:xfrm>
          <a:prstGeom prst="rect">
            <a:avLst/>
          </a:prstGeom>
          <a:noFill/>
          <a:ln>
            <a:noFill/>
          </a:ln>
        </p:spPr>
        <p:txBody>
          <a:bodyPr vert="horz" lIns="0" tIns="0"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algn="r" eaLnBrk="1" latinLnBrk="1" hangingPunct="1">
              <a:spcBef>
                <a:spcPct val="0"/>
              </a:spcBef>
              <a:buFontTx/>
              <a:buNone/>
            </a:pPr>
            <a:fld id="{566ABCEB-ACFC-4714-9973-3DA970169C29}" type="slidenum">
              <a:rPr lang="en-IN" altLang="en-US" sz="1900">
                <a:solidFill>
                  <a:srgbClr val="898989"/>
                </a:solidFill>
                <a:ea typeface="Arial" pitchFamily="34" charset="0"/>
              </a:rPr>
              <a:pPr marL="0" lvl="0" indent="0" algn="r" eaLnBrk="1" latinLnBrk="1" hangingPunct="1">
                <a:spcBef>
                  <a:spcPct val="0"/>
                </a:spcBef>
                <a:buFontTx/>
                <a:buNone/>
              </a:pPr>
              <a:t>12</a:t>
            </a:fld>
            <a:endParaRPr lang="en-IN" altLang="en-US" sz="1900">
              <a:solidFill>
                <a:srgbClr val="898989"/>
              </a:solidFill>
              <a:ea typeface="Arial" pitchFamily="34" charset="0"/>
            </a:endParaRPr>
          </a:p>
        </p:txBody>
      </p:sp>
      <p:sp>
        <p:nvSpPr>
          <p:cNvPr id="10" name="Slide Number Placeholder 9"/>
          <p:cNvSpPr>
            <a:spLocks noGrp="1"/>
          </p:cNvSpPr>
          <p:nvPr>
            <p:ph type="sldNum" sz="quarter" idx="7"/>
          </p:nvPr>
        </p:nvSpPr>
        <p:spPr/>
        <p:txBody>
          <a:bodyPr/>
          <a:lstStyle/>
          <a:p>
            <a:pPr lvl="0" algn="r" eaLnBrk="1" latinLnBrk="1" hangingPunct="1"/>
            <a:fld id="{566ABCEB-ACFC-4714-9973-3DA970169C29}" type="slidenum">
              <a:rPr lang="en-US" altLang="en-US" smtClean="0">
                <a:solidFill>
                  <a:srgbClr val="898989"/>
                </a:solidFill>
                <a:latin typeface="Calibri" pitchFamily="34" charset="0"/>
              </a:rPr>
              <a:pPr lvl="0" algn="r" eaLnBrk="1" latinLnBrk="1" hangingPunct="1"/>
              <a:t>12</a:t>
            </a:fld>
            <a:endParaRPr lang="en-US" altLang="en-US">
              <a:solidFill>
                <a:srgbClr val="898989"/>
              </a:solidFill>
              <a:latin typeface="Calibri" pitchFamily="34" charset="0"/>
            </a:endParaRPr>
          </a:p>
        </p:txBody>
      </p:sp>
      <p:graphicFrame>
        <p:nvGraphicFramePr>
          <p:cNvPr id="9" name="Table 8"/>
          <p:cNvGraphicFramePr>
            <a:graphicFrameLocks noGrp="1"/>
          </p:cNvGraphicFramePr>
          <p:nvPr/>
        </p:nvGraphicFramePr>
        <p:xfrm>
          <a:off x="1784348" y="215901"/>
          <a:ext cx="13563601" cy="990600"/>
        </p:xfrm>
        <a:graphic>
          <a:graphicData uri="http://schemas.openxmlformats.org/drawingml/2006/table">
            <a:tbl>
              <a:tblPr/>
              <a:tblGrid>
                <a:gridCol w="728267"/>
                <a:gridCol w="694782"/>
                <a:gridCol w="3303703"/>
                <a:gridCol w="962650"/>
                <a:gridCol w="1699287"/>
                <a:gridCol w="2235022"/>
                <a:gridCol w="1484434"/>
                <a:gridCol w="1227728"/>
                <a:gridCol w="1227728"/>
              </a:tblGrid>
              <a:tr h="990600">
                <a:tc>
                  <a:txBody>
                    <a:bodyPr/>
                    <a:lstStyle/>
                    <a:p>
                      <a:pPr algn="ctr" rtl="0" fontAlgn="ctr"/>
                      <a:r>
                        <a:rPr lang="en-US" sz="1400" b="1" i="0" u="none" strike="noStrike" dirty="0" err="1">
                          <a:solidFill>
                            <a:srgbClr val="000000"/>
                          </a:solidFill>
                          <a:latin typeface="Times New Roman" pitchFamily="18" charset="0"/>
                          <a:cs typeface="Times New Roman" pitchFamily="18" charset="0"/>
                        </a:rPr>
                        <a:t>S.No</a:t>
                      </a:r>
                      <a:r>
                        <a:rPr lang="en-US" sz="1400" b="1" i="0" u="none" strike="noStrike" dirty="0">
                          <a:solidFill>
                            <a:srgbClr val="000000"/>
                          </a:solidFill>
                          <a:latin typeface="Times New Roman" pitchFamily="18" charset="0"/>
                          <a:cs typeface="Times New Roman" pitchFamily="18" charset="0"/>
                        </a:rPr>
                        <a: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Lect. No.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Topics to be discussed</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smtClean="0">
                          <a:solidFill>
                            <a:srgbClr val="000000"/>
                          </a:solidFill>
                          <a:latin typeface="Times New Roman" pitchFamily="18" charset="0"/>
                          <a:cs typeface="Times New Roman" pitchFamily="18" charset="0"/>
                        </a:rPr>
                        <a:t>Relevant </a:t>
                      </a:r>
                      <a:r>
                        <a:rPr lang="en-US" sz="1400" b="1" i="0" u="none" strike="noStrike" dirty="0">
                          <a:solidFill>
                            <a:srgbClr val="000000"/>
                          </a:solidFill>
                          <a:latin typeface="Times New Roman" pitchFamily="18" charset="0"/>
                          <a:cs typeface="Times New Roman" pitchFamily="18" charset="0"/>
                        </a:rPr>
                        <a:t>CO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Objective of unit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Outcome of Lecture     (After completion of this lecture students will be able to)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en-US" sz="1400" b="1" i="0" u="none" strike="noStrike" dirty="0">
                          <a:solidFill>
                            <a:srgbClr val="000000"/>
                          </a:solidFill>
                          <a:latin typeface="Times New Roman" pitchFamily="18" charset="0"/>
                          <a:cs typeface="Times New Roman" pitchFamily="18" charset="0"/>
                        </a:rPr>
                        <a:t>Teaching </a:t>
                      </a:r>
                      <a:r>
                        <a:rPr lang="en-US" sz="1400" b="1" i="0" u="none" strike="noStrike" dirty="0" smtClean="0">
                          <a:solidFill>
                            <a:srgbClr val="000000"/>
                          </a:solidFill>
                          <a:latin typeface="Times New Roman" pitchFamily="18" charset="0"/>
                          <a:cs typeface="Times New Roman" pitchFamily="18" charset="0"/>
                        </a:rPr>
                        <a:t>Methods</a:t>
                      </a:r>
                      <a:endParaRPr lang="en-US" sz="1400" b="1"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Book </a:t>
                      </a:r>
                      <a:r>
                        <a:rPr lang="en-US" sz="1400" b="1" i="0" u="none" strike="noStrike" dirty="0" smtClean="0">
                          <a:solidFill>
                            <a:srgbClr val="000000"/>
                          </a:solidFill>
                          <a:latin typeface="Times New Roman" pitchFamily="18" charset="0"/>
                          <a:cs typeface="Times New Roman" pitchFamily="18" charset="0"/>
                        </a:rPr>
                        <a:t>referred</a:t>
                      </a:r>
                      <a:endParaRPr lang="en-US" sz="1400" b="1"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rtl="0" fontAlgn="ctr"/>
                      <a:r>
                        <a:rPr lang="en-US" sz="1400" b="1" i="0" u="none" strike="noStrike" dirty="0" smtClean="0">
                          <a:solidFill>
                            <a:srgbClr val="000000"/>
                          </a:solidFill>
                          <a:latin typeface="Times New Roman" pitchFamily="18" charset="0"/>
                          <a:cs typeface="Times New Roman" pitchFamily="18" charset="0"/>
                        </a:rPr>
                        <a:t>From </a:t>
                      </a:r>
                      <a:r>
                        <a:rPr lang="en-US" sz="1400" b="1" i="0" u="none" strike="noStrike" dirty="0">
                          <a:solidFill>
                            <a:srgbClr val="000000"/>
                          </a:solidFill>
                          <a:latin typeface="Times New Roman" pitchFamily="18" charset="0"/>
                          <a:cs typeface="Times New Roman" pitchFamily="18" charset="0"/>
                        </a:rPr>
                        <a:t>page to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r>
            </a:tbl>
          </a:graphicData>
        </a:graphic>
      </p:graphicFrame>
      <p:graphicFrame>
        <p:nvGraphicFramePr>
          <p:cNvPr id="11" name="Table 10"/>
          <p:cNvGraphicFramePr>
            <a:graphicFrameLocks noGrp="1"/>
          </p:cNvGraphicFramePr>
          <p:nvPr/>
        </p:nvGraphicFramePr>
        <p:xfrm>
          <a:off x="1784350" y="1206500"/>
          <a:ext cx="13563600" cy="6905178"/>
        </p:xfrm>
        <a:graphic>
          <a:graphicData uri="http://schemas.openxmlformats.org/drawingml/2006/table">
            <a:tbl>
              <a:tblPr/>
              <a:tblGrid>
                <a:gridCol w="779318"/>
                <a:gridCol w="701386"/>
                <a:gridCol w="1917467"/>
                <a:gridCol w="1326229"/>
                <a:gridCol w="990600"/>
                <a:gridCol w="1676400"/>
                <a:gridCol w="1076759"/>
                <a:gridCol w="1133041"/>
                <a:gridCol w="1524000"/>
                <a:gridCol w="503994"/>
                <a:gridCol w="715206"/>
                <a:gridCol w="1219200"/>
              </a:tblGrid>
              <a:tr h="389043">
                <a:tc rowSpan="2">
                  <a:txBody>
                    <a:bodyPr/>
                    <a:lstStyle/>
                    <a:p>
                      <a:pPr algn="ctr" rtl="0" fontAlgn="ctr"/>
                      <a:r>
                        <a:rPr lang="en-US" sz="1400" b="0" i="0" u="none" strike="noStrike" dirty="0">
                          <a:solidFill>
                            <a:srgbClr val="000000"/>
                          </a:solidFill>
                          <a:latin typeface="Times New Roman" pitchFamily="18" charset="0"/>
                          <a:cs typeface="Times New Roman" pitchFamily="18" charset="0"/>
                        </a:rPr>
                        <a:t>30</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sz="1400" b="0" i="0" u="none" strike="noStrike" dirty="0">
                          <a:solidFill>
                            <a:srgbClr val="000000"/>
                          </a:solidFill>
                          <a:latin typeface="Times New Roman" pitchFamily="18" charset="0"/>
                          <a:cs typeface="Times New Roman" pitchFamily="18" charset="0"/>
                        </a:rPr>
                        <a:t>30</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dirty="0">
                          <a:solidFill>
                            <a:srgbClr val="000000"/>
                          </a:solidFill>
                          <a:latin typeface="Times New Roman" pitchFamily="18" charset="0"/>
                          <a:cs typeface="Times New Roman" pitchFamily="18" charset="0"/>
                        </a:rPr>
                        <a:t>39.Introduction of material</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400" b="0" i="0" u="none" strike="noStrike">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0">
                  <a:txBody>
                    <a:bodyPr/>
                    <a:lstStyle/>
                    <a:p>
                      <a:pPr algn="ctr" fontAlgn="ctr"/>
                      <a:r>
                        <a:rPr lang="en-US" sz="1400" b="0" i="0" u="none" strike="noStrike" dirty="0">
                          <a:solidFill>
                            <a:srgbClr val="000000"/>
                          </a:solidFill>
                          <a:latin typeface="Times New Roman" pitchFamily="18" charset="0"/>
                          <a:cs typeface="Times New Roman" pitchFamily="18" charset="0"/>
                        </a:rPr>
                        <a:t>To provide the basic knowledge of Material and Heat treatment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rtl="0" fontAlgn="ctr"/>
                      <a:r>
                        <a:rPr lang="en-US" sz="1400" b="0" i="0" u="none" strike="noStrike" dirty="0">
                          <a:solidFill>
                            <a:srgbClr val="000000"/>
                          </a:solidFill>
                          <a:latin typeface="Times New Roman" pitchFamily="18" charset="0"/>
                          <a:cs typeface="Times New Roman" pitchFamily="18" charset="0"/>
                        </a:rPr>
                        <a:t>have a basic knowledge of material</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pPr algn="l" rtl="0" fontAlgn="ctr"/>
                      <a:endParaRPr lang="en-US" sz="1400" b="0" i="0" u="none" strike="noStrike">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0" gridSpan="2">
                  <a:txBody>
                    <a:bodyPr/>
                    <a:lstStyle/>
                    <a:p>
                      <a:pPr algn="ctr" fontAlgn="ctr"/>
                      <a:r>
                        <a:rPr lang="en-US" sz="1400" b="0" i="0" u="none" strike="noStrike" dirty="0">
                          <a:solidFill>
                            <a:srgbClr val="000000"/>
                          </a:solidFill>
                          <a:latin typeface="Times New Roman" pitchFamily="18" charset="0"/>
                          <a:cs typeface="Times New Roman" pitchFamily="18" charset="0"/>
                        </a:rPr>
                        <a:t>G.Shanmugam      S Ravindran</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10" hMerge="1">
                  <a:txBody>
                    <a:bodyPr/>
                    <a:lstStyle/>
                    <a:p>
                      <a:pPr algn="ctr" fontAlgn="ctr"/>
                      <a:endParaRPr lang="en-US" sz="1400" b="0" i="0" u="none" strike="noStrike">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dirty="0">
                          <a:solidFill>
                            <a:srgbClr val="000000"/>
                          </a:solidFill>
                          <a:latin typeface="Times New Roman" pitchFamily="18" charset="0"/>
                          <a:cs typeface="Times New Roman" pitchFamily="18" charset="0"/>
                        </a:rPr>
                        <a:t>11.1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461">
                <a:tc vMerge="1">
                  <a:txBody>
                    <a:bodyPr/>
                    <a:lstStyle/>
                    <a:p>
                      <a:endParaRPr lang="en-US"/>
                    </a:p>
                  </a:txBody>
                  <a:tcPr/>
                </a:tc>
                <a:tc vMerge="1">
                  <a:txBody>
                    <a:bodyPr/>
                    <a:lstStyle/>
                    <a:p>
                      <a:endParaRPr lang="en-US"/>
                    </a:p>
                  </a:txBody>
                  <a:tcPr/>
                </a:tc>
                <a:tc gridSpan="2">
                  <a:txBody>
                    <a:bodyPr/>
                    <a:lstStyle/>
                    <a:p>
                      <a:pPr algn="ctr" fontAlgn="ctr"/>
                      <a:r>
                        <a:rPr lang="en-US" sz="1400" b="0" i="0" u="none" strike="noStrike" dirty="0">
                          <a:solidFill>
                            <a:srgbClr val="000000"/>
                          </a:solidFill>
                          <a:latin typeface="Times New Roman" pitchFamily="18" charset="0"/>
                          <a:cs typeface="Times New Roman" pitchFamily="18" charset="0"/>
                        </a:rPr>
                        <a:t>39a.Properties of material</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400" b="0" i="0" u="none" strike="noStrike">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a:txBody>
                    <a:bodyPr/>
                    <a:lstStyle/>
                    <a:p>
                      <a:pPr algn="ctr" fontAlgn="ctr"/>
                      <a:r>
                        <a:rPr lang="en-US" sz="1400" b="1" i="0" u="none" strike="noStrike" dirty="0">
                          <a:solidFill>
                            <a:srgbClr val="000000"/>
                          </a:solidFill>
                          <a:latin typeface="Times New Roman" pitchFamily="18" charset="0"/>
                          <a:cs typeface="Times New Roman" pitchFamily="18" charset="0"/>
                        </a:rPr>
                        <a:t>11.1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006">
                <a:tc rowSpan="3">
                  <a:txBody>
                    <a:bodyPr/>
                    <a:lstStyle/>
                    <a:p>
                      <a:pPr algn="ctr" rtl="0" fontAlgn="ctr"/>
                      <a:r>
                        <a:rPr lang="en-US" sz="1400" b="0" i="0" u="none" strike="noStrike">
                          <a:solidFill>
                            <a:srgbClr val="000000"/>
                          </a:solidFill>
                          <a:latin typeface="Times New Roman" pitchFamily="18" charset="0"/>
                          <a:cs typeface="Times New Roman" pitchFamily="18" charset="0"/>
                        </a:rPr>
                        <a:t>31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n-US" sz="1400" b="0" i="0" u="none" strike="noStrike" dirty="0">
                          <a:solidFill>
                            <a:srgbClr val="000000"/>
                          </a:solidFill>
                          <a:latin typeface="Times New Roman" pitchFamily="18" charset="0"/>
                          <a:cs typeface="Times New Roman" pitchFamily="18" charset="0"/>
                        </a:rPr>
                        <a:t>31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dirty="0">
                          <a:solidFill>
                            <a:srgbClr val="000000"/>
                          </a:solidFill>
                          <a:latin typeface="Times New Roman" pitchFamily="18" charset="0"/>
                          <a:cs typeface="Times New Roman" pitchFamily="18" charset="0"/>
                        </a:rPr>
                        <a:t>40.Types of metal</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en-US" sz="1400" b="0" i="0" u="none" strike="noStrike">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3" gridSpan="2">
                  <a:txBody>
                    <a:bodyPr/>
                    <a:lstStyle/>
                    <a:p>
                      <a:pPr algn="ctr" rtl="0" fontAlgn="ctr"/>
                      <a:r>
                        <a:rPr lang="en-US" sz="1400" b="0" i="0" u="none" strike="noStrike" dirty="0">
                          <a:solidFill>
                            <a:srgbClr val="000000"/>
                          </a:solidFill>
                          <a:latin typeface="Times New Roman" pitchFamily="18" charset="0"/>
                          <a:cs typeface="Times New Roman" pitchFamily="18" charset="0"/>
                        </a:rPr>
                        <a:t>Understand the concepts of ferrous and non ferrous metal</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pPr algn="l" rtl="0" fontAlgn="ctr"/>
                      <a:endParaRPr lang="en-US" sz="1400" b="0"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11.2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006">
                <a:tc vMerge="1">
                  <a:txBody>
                    <a:bodyPr/>
                    <a:lstStyle/>
                    <a:p>
                      <a:endParaRPr lang="en-US"/>
                    </a:p>
                  </a:txBody>
                  <a:tcPr/>
                </a:tc>
                <a:tc vMerge="1">
                  <a:txBody>
                    <a:bodyPr/>
                    <a:lstStyle/>
                    <a:p>
                      <a:endParaRPr lang="en-US"/>
                    </a:p>
                  </a:txBody>
                  <a:tcPr/>
                </a:tc>
                <a:tc gridSpan="2">
                  <a:txBody>
                    <a:bodyPr/>
                    <a:lstStyle/>
                    <a:p>
                      <a:pPr algn="ctr" fontAlgn="ctr"/>
                      <a:r>
                        <a:rPr lang="en-US" sz="1400" b="0" i="0" u="none" strike="noStrike" dirty="0">
                          <a:solidFill>
                            <a:srgbClr val="000000"/>
                          </a:solidFill>
                          <a:latin typeface="Times New Roman" pitchFamily="18" charset="0"/>
                          <a:cs typeface="Times New Roman" pitchFamily="18" charset="0"/>
                        </a:rPr>
                        <a:t>41.Diff.between ferrous and Non ferrous metals</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en-US" sz="1400" b="0" i="0" u="none" strike="noStrike">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a:txBody>
                    <a:bodyPr/>
                    <a:lstStyle/>
                    <a:p>
                      <a:pPr algn="ctr" fontAlgn="ctr"/>
                      <a:r>
                        <a:rPr lang="en-US" sz="1400" b="1" i="0" u="none" strike="noStrike" dirty="0">
                          <a:solidFill>
                            <a:srgbClr val="000000"/>
                          </a:solidFill>
                          <a:latin typeface="Times New Roman" pitchFamily="18" charset="0"/>
                          <a:cs typeface="Times New Roman" pitchFamily="18" charset="0"/>
                        </a:rPr>
                        <a:t>11.3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006">
                <a:tc vMerge="1">
                  <a:txBody>
                    <a:bodyPr/>
                    <a:lstStyle/>
                    <a:p>
                      <a:endParaRPr lang="en-US"/>
                    </a:p>
                  </a:txBody>
                  <a:tcPr/>
                </a:tc>
                <a:tc vMerge="1">
                  <a:txBody>
                    <a:bodyPr/>
                    <a:lstStyle/>
                    <a:p>
                      <a:endParaRPr lang="en-US"/>
                    </a:p>
                  </a:txBody>
                  <a:tcPr/>
                </a:tc>
                <a:tc gridSpan="2">
                  <a:txBody>
                    <a:bodyPr/>
                    <a:lstStyle/>
                    <a:p>
                      <a:pPr algn="ctr" fontAlgn="ctr"/>
                      <a:r>
                        <a:rPr lang="en-US" sz="1400" b="0" i="0" u="none" strike="noStrike" dirty="0">
                          <a:solidFill>
                            <a:srgbClr val="000000"/>
                          </a:solidFill>
                          <a:latin typeface="Times New Roman" pitchFamily="18" charset="0"/>
                          <a:cs typeface="Times New Roman" pitchFamily="18" charset="0"/>
                        </a:rPr>
                        <a:t>42.Non Ferrous Alloys</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en-US" sz="1400" b="0"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11.7</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006">
                <a:tc rowSpan="3">
                  <a:txBody>
                    <a:bodyPr/>
                    <a:lstStyle/>
                    <a:p>
                      <a:pPr algn="ctr" rtl="0" fontAlgn="ctr"/>
                      <a:r>
                        <a:rPr lang="en-US" sz="1400" b="0" i="0" u="none" strike="noStrike">
                          <a:solidFill>
                            <a:srgbClr val="000000"/>
                          </a:solidFill>
                          <a:latin typeface="Times New Roman" pitchFamily="18" charset="0"/>
                          <a:cs typeface="Times New Roman" pitchFamily="18" charset="0"/>
                        </a:rPr>
                        <a:t>32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n-US" sz="1400" b="0" i="0" u="none" strike="noStrike">
                          <a:solidFill>
                            <a:srgbClr val="000000"/>
                          </a:solidFill>
                          <a:latin typeface="Times New Roman" pitchFamily="18" charset="0"/>
                          <a:cs typeface="Times New Roman" pitchFamily="18" charset="0"/>
                        </a:rPr>
                        <a:t>32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dirty="0">
                          <a:solidFill>
                            <a:srgbClr val="000000"/>
                          </a:solidFill>
                          <a:latin typeface="Times New Roman" pitchFamily="18" charset="0"/>
                          <a:cs typeface="Times New Roman" pitchFamily="18" charset="0"/>
                        </a:rPr>
                        <a:t>43.Introduction of Heat Treatment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en-US" sz="1400" b="0"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3" gridSpan="2">
                  <a:txBody>
                    <a:bodyPr/>
                    <a:lstStyle/>
                    <a:p>
                      <a:pPr algn="ctr" rtl="0" fontAlgn="ctr"/>
                      <a:r>
                        <a:rPr lang="en-US" sz="1400" b="0" i="0" u="none" strike="noStrike" dirty="0">
                          <a:solidFill>
                            <a:srgbClr val="000000"/>
                          </a:solidFill>
                          <a:latin typeface="Times New Roman" pitchFamily="18" charset="0"/>
                          <a:cs typeface="Times New Roman" pitchFamily="18" charset="0"/>
                        </a:rPr>
                        <a:t>understand about heat treatment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pPr algn="l" rtl="0" fontAlgn="ctr"/>
                      <a:endParaRPr lang="en-US" sz="1400" b="0"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12.1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006">
                <a:tc vMerge="1">
                  <a:txBody>
                    <a:bodyPr/>
                    <a:lstStyle/>
                    <a:p>
                      <a:endParaRPr lang="en-US"/>
                    </a:p>
                  </a:txBody>
                  <a:tcPr/>
                </a:tc>
                <a:tc vMerge="1">
                  <a:txBody>
                    <a:bodyPr/>
                    <a:lstStyle/>
                    <a:p>
                      <a:endParaRPr lang="en-US"/>
                    </a:p>
                  </a:txBody>
                  <a:tcPr/>
                </a:tc>
                <a:tc gridSpan="2">
                  <a:txBody>
                    <a:bodyPr/>
                    <a:lstStyle/>
                    <a:p>
                      <a:pPr algn="ctr" fontAlgn="ctr"/>
                      <a:r>
                        <a:rPr lang="en-US" sz="1400" b="0" i="0" u="none" strike="noStrike" dirty="0">
                          <a:solidFill>
                            <a:srgbClr val="000000"/>
                          </a:solidFill>
                          <a:latin typeface="Times New Roman" pitchFamily="18" charset="0"/>
                          <a:cs typeface="Times New Roman" pitchFamily="18" charset="0"/>
                        </a:rPr>
                        <a:t>44.Steel structure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en-US" sz="1400" b="0"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a:txBody>
                    <a:bodyPr/>
                    <a:lstStyle/>
                    <a:p>
                      <a:pPr algn="ctr" fontAlgn="ctr"/>
                      <a:r>
                        <a:rPr lang="en-US" sz="1400" b="1" i="0" u="none" strike="noStrike" dirty="0">
                          <a:solidFill>
                            <a:srgbClr val="000000"/>
                          </a:solidFill>
                          <a:latin typeface="Times New Roman" pitchFamily="18" charset="0"/>
                          <a:cs typeface="Times New Roman" pitchFamily="18" charset="0"/>
                        </a:rPr>
                        <a:t>12.2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006">
                <a:tc vMerge="1">
                  <a:txBody>
                    <a:bodyPr/>
                    <a:lstStyle/>
                    <a:p>
                      <a:endParaRPr lang="en-US"/>
                    </a:p>
                  </a:txBody>
                  <a:tcPr/>
                </a:tc>
                <a:tc vMerge="1">
                  <a:txBody>
                    <a:bodyPr/>
                    <a:lstStyle/>
                    <a:p>
                      <a:endParaRPr lang="en-US"/>
                    </a:p>
                  </a:txBody>
                  <a:tcPr/>
                </a:tc>
                <a:tc gridSpan="2">
                  <a:txBody>
                    <a:bodyPr/>
                    <a:lstStyle/>
                    <a:p>
                      <a:pPr algn="ctr" fontAlgn="ctr"/>
                      <a:r>
                        <a:rPr lang="en-US" sz="1400" b="0" i="0" u="none" strike="noStrike" dirty="0">
                          <a:solidFill>
                            <a:srgbClr val="000000"/>
                          </a:solidFill>
                          <a:latin typeface="Times New Roman" pitchFamily="18" charset="0"/>
                          <a:cs typeface="Times New Roman" pitchFamily="18" charset="0"/>
                        </a:rPr>
                        <a:t>45.Critical Temperature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400" b="0"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rowSpan="2">
                  <a:txBody>
                    <a:bodyPr/>
                    <a:lstStyle/>
                    <a:p>
                      <a:pPr algn="ctr" fontAlgn="ctr"/>
                      <a:r>
                        <a:rPr lang="en-US" sz="1400" b="1" i="0" u="none" strike="noStrike">
                          <a:solidFill>
                            <a:srgbClr val="000000"/>
                          </a:solidFill>
                          <a:latin typeface="Times New Roman" pitchFamily="18" charset="0"/>
                          <a:cs typeface="Times New Roman" pitchFamily="18" charset="0"/>
                        </a:rPr>
                        <a:t>12.4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8723">
                <a:tc>
                  <a:txBody>
                    <a:bodyPr/>
                    <a:lstStyle/>
                    <a:p>
                      <a:pPr algn="ctr" fontAlgn="ctr"/>
                      <a:r>
                        <a:rPr lang="en-US" sz="1400" b="0" i="0" u="none" strike="noStrike">
                          <a:solidFill>
                            <a:srgbClr val="000000"/>
                          </a:solidFill>
                          <a:latin typeface="Times New Roman" pitchFamily="18" charset="0"/>
                          <a:cs typeface="Times New Roman" pitchFamily="18" charset="0"/>
                        </a:rPr>
                        <a:t>33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33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dirty="0">
                          <a:solidFill>
                            <a:srgbClr val="000000"/>
                          </a:solidFill>
                          <a:latin typeface="Times New Roman" pitchFamily="18" charset="0"/>
                          <a:cs typeface="Times New Roman" pitchFamily="18" charset="0"/>
                        </a:rPr>
                        <a:t>46.Stages of Heat Treatment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400" b="0"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gridSpan="2">
                  <a:txBody>
                    <a:bodyPr/>
                    <a:lstStyle/>
                    <a:p>
                      <a:pPr algn="ctr" rtl="0" fontAlgn="ctr"/>
                      <a:r>
                        <a:rPr lang="en-US" sz="1400" b="0" i="0" u="none" strike="noStrike" dirty="0">
                          <a:solidFill>
                            <a:srgbClr val="000000"/>
                          </a:solidFill>
                          <a:latin typeface="Times New Roman" pitchFamily="18" charset="0"/>
                          <a:cs typeface="Times New Roman" pitchFamily="18" charset="0"/>
                        </a:rPr>
                        <a:t>understand stages of Heat treatment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pPr algn="l" rtl="0" fontAlgn="ctr"/>
                      <a:endParaRPr lang="en-US" sz="1400" b="0"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r>
              <a:tr h="648404">
                <a:tc>
                  <a:txBody>
                    <a:bodyPr/>
                    <a:lstStyle/>
                    <a:p>
                      <a:pPr algn="ctr" rtl="0" fontAlgn="ctr"/>
                      <a:r>
                        <a:rPr lang="en-US" sz="1400" b="0" i="0" u="none" strike="noStrike">
                          <a:solidFill>
                            <a:srgbClr val="000000"/>
                          </a:solidFill>
                          <a:latin typeface="Times New Roman" pitchFamily="18" charset="0"/>
                          <a:cs typeface="Times New Roman" pitchFamily="18" charset="0"/>
                        </a:rPr>
                        <a:t>34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Times New Roman" pitchFamily="18" charset="0"/>
                          <a:cs typeface="Times New Roman" pitchFamily="18" charset="0"/>
                        </a:rPr>
                        <a:t>34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dirty="0">
                          <a:solidFill>
                            <a:srgbClr val="000000"/>
                          </a:solidFill>
                          <a:latin typeface="Times New Roman" pitchFamily="18" charset="0"/>
                          <a:cs typeface="Times New Roman" pitchFamily="18" charset="0"/>
                        </a:rPr>
                        <a:t>47.Methods of Heat Treatment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400" b="0"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gridSpan="2">
                  <a:txBody>
                    <a:bodyPr/>
                    <a:lstStyle/>
                    <a:p>
                      <a:pPr algn="ctr" rtl="0" fontAlgn="ctr"/>
                      <a:r>
                        <a:rPr lang="en-US" sz="1400" b="0" i="0" u="none" strike="noStrike" dirty="0">
                          <a:solidFill>
                            <a:srgbClr val="000000"/>
                          </a:solidFill>
                          <a:latin typeface="Times New Roman" pitchFamily="18" charset="0"/>
                          <a:cs typeface="Times New Roman" pitchFamily="18" charset="0"/>
                        </a:rPr>
                        <a:t>understand methods of Heat treatment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pPr algn="l" rtl="0" fontAlgn="ctr"/>
                      <a:endParaRPr lang="en-US" sz="1400" b="0" i="0" u="none" strike="noStrike">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a:txBody>
                    <a:bodyPr/>
                    <a:lstStyle/>
                    <a:p>
                      <a:pPr algn="ctr" fontAlgn="ctr"/>
                      <a:r>
                        <a:rPr lang="en-US" sz="1400" b="1" i="0" u="none" strike="noStrike" dirty="0">
                          <a:solidFill>
                            <a:srgbClr val="000000"/>
                          </a:solidFill>
                          <a:latin typeface="Times New Roman" pitchFamily="18" charset="0"/>
                          <a:cs typeface="Times New Roman" pitchFamily="18" charset="0"/>
                        </a:rPr>
                        <a:t>12.3-12.6</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071">
                <a:tc rowSpan="2">
                  <a:txBody>
                    <a:bodyPr/>
                    <a:lstStyle/>
                    <a:p>
                      <a:pPr algn="ctr" rtl="0" fontAlgn="ctr"/>
                      <a:r>
                        <a:rPr lang="en-US" sz="1400" b="0" i="0" u="none" strike="noStrike">
                          <a:solidFill>
                            <a:srgbClr val="000000"/>
                          </a:solidFill>
                          <a:latin typeface="Times New Roman" pitchFamily="18" charset="0"/>
                          <a:cs typeface="Times New Roman" pitchFamily="18" charset="0"/>
                        </a:rPr>
                        <a:t>35</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sz="1400" b="0" i="0" u="none" strike="noStrike">
                          <a:solidFill>
                            <a:srgbClr val="000000"/>
                          </a:solidFill>
                          <a:latin typeface="Times New Roman" pitchFamily="18" charset="0"/>
                          <a:cs typeface="Times New Roman" pitchFamily="18" charset="0"/>
                        </a:rPr>
                        <a:t>35</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dirty="0">
                          <a:solidFill>
                            <a:srgbClr val="FF0000"/>
                          </a:solidFill>
                          <a:latin typeface="Times New Roman" pitchFamily="18" charset="0"/>
                          <a:cs typeface="Times New Roman" pitchFamily="18" charset="0"/>
                        </a:rPr>
                        <a:t>48.Introduction to CAD</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400" b="0" i="0" u="none" strike="noStrike" dirty="0">
                        <a:solidFill>
                          <a:srgbClr val="FF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r>
                        <a:rPr lang="en-US" sz="1400" b="0" i="0" u="none" strike="noStrike" dirty="0">
                          <a:solidFill>
                            <a:srgbClr val="000000"/>
                          </a:solidFill>
                          <a:latin typeface="Times New Roman" pitchFamily="18" charset="0"/>
                          <a:cs typeface="Times New Roman" pitchFamily="18" charset="0"/>
                        </a:rPr>
                        <a:t>To provide the basic knowledge of research and Software used </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rtl="0" fontAlgn="ctr"/>
                      <a:r>
                        <a:rPr lang="en-US" sz="1400" b="0" i="0" u="none" strike="noStrike" dirty="0">
                          <a:solidFill>
                            <a:srgbClr val="000000"/>
                          </a:solidFill>
                          <a:latin typeface="Times New Roman" pitchFamily="18" charset="0"/>
                          <a:cs typeface="Times New Roman" pitchFamily="18" charset="0"/>
                        </a:rPr>
                        <a:t>understand about computer software and research </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pPr algn="l" rtl="0" fontAlgn="ctr"/>
                      <a:endParaRPr lang="en-US" sz="1400" b="0" i="0" u="none" strike="noStrike">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gridSpan="2">
                  <a:txBody>
                    <a:bodyPr/>
                    <a:lstStyle/>
                    <a:p>
                      <a:pPr algn="ctr" fontAlgn="ctr"/>
                      <a:r>
                        <a:rPr lang="en-US" sz="1400" b="0" i="0" u="none" strike="noStrike" dirty="0">
                          <a:solidFill>
                            <a:srgbClr val="000000"/>
                          </a:solidFill>
                          <a:latin typeface="Times New Roman" pitchFamily="18" charset="0"/>
                          <a:cs typeface="Times New Roman" pitchFamily="18" charset="0"/>
                        </a:rPr>
                        <a:t>G.Shanmugam      S Ravindran</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6" hMerge="1">
                  <a:txBody>
                    <a:bodyPr/>
                    <a:lstStyle/>
                    <a:p>
                      <a:pPr algn="ctr" fontAlgn="ctr"/>
                      <a:endParaRPr lang="en-US" sz="1400" b="0" i="0" u="none" strike="noStrike">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2">
                  <a:txBody>
                    <a:bodyPr/>
                    <a:lstStyle/>
                    <a:p>
                      <a:pPr algn="ctr" fontAlgn="ctr"/>
                      <a:r>
                        <a:rPr lang="en-US" sz="1400" b="1" i="0" u="none" strike="noStrike">
                          <a:solidFill>
                            <a:srgbClr val="000000"/>
                          </a:solidFill>
                          <a:latin typeface="Times New Roman" pitchFamily="18" charset="0"/>
                          <a:cs typeface="Times New Roman" pitchFamily="18" charset="0"/>
                        </a:rPr>
                        <a:t>13.1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5496">
                <a:tc vMerge="1">
                  <a:txBody>
                    <a:bodyPr/>
                    <a:lstStyle/>
                    <a:p>
                      <a:endParaRPr lang="en-US"/>
                    </a:p>
                  </a:txBody>
                  <a:tcPr/>
                </a:tc>
                <a:tc vMerge="1">
                  <a:txBody>
                    <a:bodyPr/>
                    <a:lstStyle/>
                    <a:p>
                      <a:endParaRPr lang="en-US"/>
                    </a:p>
                  </a:txBody>
                  <a:tcPr/>
                </a:tc>
                <a:tc gridSpan="2">
                  <a:txBody>
                    <a:bodyPr/>
                    <a:lstStyle/>
                    <a:p>
                      <a:pPr algn="ctr" fontAlgn="ctr"/>
                      <a:r>
                        <a:rPr lang="en-US" sz="1400" b="0" i="0" u="none" strike="noStrike" dirty="0">
                          <a:solidFill>
                            <a:srgbClr val="FF0000"/>
                          </a:solidFill>
                          <a:latin typeface="Times New Roman" pitchFamily="18" charset="0"/>
                          <a:cs typeface="Times New Roman" pitchFamily="18" charset="0"/>
                        </a:rPr>
                        <a:t>48a.Advantage of CAD</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400" b="0" i="0" u="none" strike="noStrike" dirty="0">
                        <a:solidFill>
                          <a:srgbClr val="FF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r>
              <a:tr h="268006">
                <a:tc rowSpan="4">
                  <a:txBody>
                    <a:bodyPr/>
                    <a:lstStyle/>
                    <a:p>
                      <a:pPr algn="ctr" rtl="0" fontAlgn="ctr"/>
                      <a:r>
                        <a:rPr lang="en-US" sz="1400" b="0" i="0" u="none" strike="noStrike">
                          <a:solidFill>
                            <a:srgbClr val="000000"/>
                          </a:solidFill>
                          <a:latin typeface="Times New Roman" pitchFamily="18" charset="0"/>
                          <a:cs typeface="Times New Roman" pitchFamily="18" charset="0"/>
                        </a:rPr>
                        <a:t>36</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rtl="0" fontAlgn="ctr"/>
                      <a:r>
                        <a:rPr lang="en-US" sz="1400" b="0" i="0" u="none" strike="noStrike">
                          <a:solidFill>
                            <a:srgbClr val="000000"/>
                          </a:solidFill>
                          <a:latin typeface="Times New Roman" pitchFamily="18" charset="0"/>
                          <a:cs typeface="Times New Roman" pitchFamily="18" charset="0"/>
                        </a:rPr>
                        <a:t>36</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dirty="0">
                          <a:solidFill>
                            <a:srgbClr val="FF0000"/>
                          </a:solidFill>
                          <a:latin typeface="Times New Roman" pitchFamily="18" charset="0"/>
                          <a:cs typeface="Times New Roman" pitchFamily="18" charset="0"/>
                        </a:rPr>
                        <a:t>49.CAM</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400" b="0" i="0" u="none" strike="noStrike" dirty="0">
                        <a:solidFill>
                          <a:srgbClr val="FF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4" gridSpan="2">
                  <a:txBody>
                    <a:bodyPr/>
                    <a:lstStyle/>
                    <a:p>
                      <a:pPr algn="ctr" rtl="0" fontAlgn="ctr"/>
                      <a:r>
                        <a:rPr lang="en-US" sz="1400" b="0" i="0" u="none" strike="noStrike" dirty="0">
                          <a:solidFill>
                            <a:srgbClr val="000000"/>
                          </a:solidFill>
                          <a:latin typeface="Times New Roman" pitchFamily="18" charset="0"/>
                          <a:cs typeface="Times New Roman" pitchFamily="18" charset="0"/>
                        </a:rPr>
                        <a:t>understand the concept of modern manufacturing system</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hMerge="1">
                  <a:txBody>
                    <a:bodyPr/>
                    <a:lstStyle/>
                    <a:p>
                      <a:pPr algn="l" rtl="0" fontAlgn="ctr"/>
                      <a:endParaRPr lang="en-US" sz="1400" b="0" i="0" u="none" strike="noStrike">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13.2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006">
                <a:tc vMerge="1">
                  <a:txBody>
                    <a:bodyPr/>
                    <a:lstStyle/>
                    <a:p>
                      <a:endParaRPr lang="en-US"/>
                    </a:p>
                  </a:txBody>
                  <a:tcPr/>
                </a:tc>
                <a:tc vMerge="1">
                  <a:txBody>
                    <a:bodyPr/>
                    <a:lstStyle/>
                    <a:p>
                      <a:endParaRPr lang="en-US"/>
                    </a:p>
                  </a:txBody>
                  <a:tcPr/>
                </a:tc>
                <a:tc gridSpan="2">
                  <a:txBody>
                    <a:bodyPr/>
                    <a:lstStyle/>
                    <a:p>
                      <a:pPr algn="ctr" fontAlgn="ctr"/>
                      <a:r>
                        <a:rPr lang="en-US" sz="1400" b="0" i="0" u="none" strike="noStrike" dirty="0">
                          <a:solidFill>
                            <a:srgbClr val="FF0000"/>
                          </a:solidFill>
                          <a:latin typeface="Times New Roman" pitchFamily="18" charset="0"/>
                          <a:cs typeface="Times New Roman" pitchFamily="18" charset="0"/>
                        </a:rPr>
                        <a:t>50.CIM</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400" b="0" i="0" u="none" strike="noStrike" dirty="0">
                        <a:solidFill>
                          <a:srgbClr val="FF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13.4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006">
                <a:tc vMerge="1">
                  <a:txBody>
                    <a:bodyPr/>
                    <a:lstStyle/>
                    <a:p>
                      <a:endParaRPr lang="en-US"/>
                    </a:p>
                  </a:txBody>
                  <a:tcPr/>
                </a:tc>
                <a:tc vMerge="1">
                  <a:txBody>
                    <a:bodyPr/>
                    <a:lstStyle/>
                    <a:p>
                      <a:endParaRPr lang="en-US"/>
                    </a:p>
                  </a:txBody>
                  <a:tcPr/>
                </a:tc>
                <a:tc gridSpan="2">
                  <a:txBody>
                    <a:bodyPr/>
                    <a:lstStyle/>
                    <a:p>
                      <a:pPr algn="ctr" fontAlgn="ctr"/>
                      <a:r>
                        <a:rPr lang="en-US" sz="1400" b="0" i="0" u="none" strike="noStrike" dirty="0">
                          <a:solidFill>
                            <a:srgbClr val="FF0000"/>
                          </a:solidFill>
                          <a:latin typeface="Times New Roman" pitchFamily="18" charset="0"/>
                          <a:cs typeface="Times New Roman" pitchFamily="18" charset="0"/>
                        </a:rPr>
                        <a:t>51.FMS</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400" b="0" i="0" u="none" strike="noStrike">
                        <a:solidFill>
                          <a:srgbClr val="FF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13.4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006">
                <a:tc vMerge="1">
                  <a:txBody>
                    <a:bodyPr/>
                    <a:lstStyle/>
                    <a:p>
                      <a:endParaRPr lang="en-US"/>
                    </a:p>
                  </a:txBody>
                  <a:tcPr/>
                </a:tc>
                <a:tc vMerge="1">
                  <a:txBody>
                    <a:bodyPr/>
                    <a:lstStyle/>
                    <a:p>
                      <a:endParaRPr lang="en-US"/>
                    </a:p>
                  </a:txBody>
                  <a:tcPr/>
                </a:tc>
                <a:tc gridSpan="2">
                  <a:txBody>
                    <a:bodyPr/>
                    <a:lstStyle/>
                    <a:p>
                      <a:pPr algn="ctr" fontAlgn="ctr"/>
                      <a:r>
                        <a:rPr lang="en-US" sz="1400" b="0" i="0" u="none" strike="noStrike" dirty="0">
                          <a:solidFill>
                            <a:srgbClr val="FF0000"/>
                          </a:solidFill>
                          <a:latin typeface="Times New Roman" pitchFamily="18" charset="0"/>
                          <a:cs typeface="Times New Roman" pitchFamily="18" charset="0"/>
                        </a:rPr>
                        <a:t>52.MEMS</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400" b="0" i="0" u="none" strike="noStrike">
                        <a:solidFill>
                          <a:srgbClr val="FF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13.5</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490">
                <a:tc gridSpan="12">
                  <a:txBody>
                    <a:bodyPr/>
                    <a:lstStyle/>
                    <a:p>
                      <a:pPr algn="ctr" rtl="0" fontAlgn="ctr"/>
                      <a:r>
                        <a:rPr lang="en-US" sz="1400" b="1" i="0" u="none" strike="noStrike" dirty="0">
                          <a:solidFill>
                            <a:srgbClr val="000000"/>
                          </a:solidFill>
                          <a:latin typeface="Times New Roman" pitchFamily="18" charset="0"/>
                          <a:cs typeface="Times New Roman" pitchFamily="18" charset="0"/>
                        </a:rPr>
                        <a:t> </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9362">
                <a:tc gridSpan="3">
                  <a:txBody>
                    <a:bodyPr/>
                    <a:lstStyle/>
                    <a:p>
                      <a:pPr algn="ctr" fontAlgn="b"/>
                      <a:r>
                        <a:rPr lang="en-US" sz="1400" b="1" i="0" u="none" strike="noStrike">
                          <a:solidFill>
                            <a:srgbClr val="000000"/>
                          </a:solidFill>
                          <a:latin typeface="Times New Roman" pitchFamily="18" charset="0"/>
                          <a:cs typeface="Times New Roman" pitchFamily="18" charset="0"/>
                        </a:rPr>
                        <a:t>S.NO.</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b"/>
                      <a:r>
                        <a:rPr lang="en-US" sz="1400" b="1" i="0" u="none" strike="noStrike" dirty="0">
                          <a:solidFill>
                            <a:srgbClr val="000000"/>
                          </a:solidFill>
                          <a:latin typeface="Times New Roman" pitchFamily="18" charset="0"/>
                          <a:cs typeface="Times New Roman" pitchFamily="18" charset="0"/>
                        </a:rPr>
                        <a:t>Name of Books</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1400" b="1" i="0" u="none" strike="noStrike" dirty="0">
                          <a:solidFill>
                            <a:srgbClr val="000000"/>
                          </a:solidFill>
                          <a:latin typeface="Times New Roman" pitchFamily="18" charset="0"/>
                          <a:cs typeface="Times New Roman" pitchFamily="18" charset="0"/>
                        </a:rPr>
                        <a:t>Author</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b"/>
                      <a:r>
                        <a:rPr lang="en-US" sz="1400" b="1" i="0" u="none" strike="noStrike">
                          <a:solidFill>
                            <a:srgbClr val="000000"/>
                          </a:solidFill>
                          <a:latin typeface="Times New Roman" pitchFamily="18" charset="0"/>
                          <a:cs typeface="Times New Roman" pitchFamily="18" charset="0"/>
                        </a:rPr>
                        <a:t>Publication</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259362">
                <a:tc gridSpan="3">
                  <a:txBody>
                    <a:bodyPr/>
                    <a:lstStyle/>
                    <a:p>
                      <a:pPr algn="ctr" fontAlgn="b"/>
                      <a:r>
                        <a:rPr lang="en-US" sz="1400" b="0" i="0" u="none" strike="noStrike">
                          <a:solidFill>
                            <a:srgbClr val="000000"/>
                          </a:solidFill>
                          <a:latin typeface="Times New Roman" pitchFamily="18" charset="0"/>
                          <a:cs typeface="Times New Roman" pitchFamily="18" charset="0"/>
                        </a:rPr>
                        <a:t>1</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b"/>
                      <a:r>
                        <a:rPr lang="en-US" sz="1400" b="0" i="0" u="none" strike="noStrike">
                          <a:solidFill>
                            <a:srgbClr val="000000"/>
                          </a:solidFill>
                          <a:latin typeface="Times New Roman" pitchFamily="18" charset="0"/>
                          <a:cs typeface="Times New Roman" pitchFamily="18" charset="0"/>
                        </a:rPr>
                        <a:t>Basic Mechanical Engineering</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1400" b="0" i="0" u="none" strike="noStrike" dirty="0">
                          <a:solidFill>
                            <a:srgbClr val="000000"/>
                          </a:solidFill>
                          <a:latin typeface="Times New Roman" pitchFamily="18" charset="0"/>
                          <a:cs typeface="Times New Roman" pitchFamily="18" charset="0"/>
                        </a:rPr>
                        <a:t>G </a:t>
                      </a:r>
                      <a:r>
                        <a:rPr lang="en-US" sz="1400" b="0" i="0" u="none" strike="noStrike" dirty="0" err="1">
                          <a:solidFill>
                            <a:srgbClr val="000000"/>
                          </a:solidFill>
                          <a:latin typeface="Times New Roman" pitchFamily="18" charset="0"/>
                          <a:cs typeface="Times New Roman" pitchFamily="18" charset="0"/>
                        </a:rPr>
                        <a:t>Shanmugam</a:t>
                      </a:r>
                      <a:endParaRPr lang="en-US" sz="1400" b="0" i="0" u="none" strike="noStrike" dirty="0">
                        <a:solidFill>
                          <a:srgbClr val="000000"/>
                        </a:solidFill>
                        <a:latin typeface="Times New Roman" pitchFamily="18" charset="0"/>
                        <a:cs typeface="Times New Roman" pitchFamily="18" charset="0"/>
                      </a:endParaRP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b"/>
                      <a:r>
                        <a:rPr lang="en-US" sz="1400" b="0" i="0" u="none" strike="noStrike">
                          <a:solidFill>
                            <a:srgbClr val="000000"/>
                          </a:solidFill>
                          <a:latin typeface="Times New Roman" pitchFamily="18" charset="0"/>
                          <a:cs typeface="Times New Roman" pitchFamily="18" charset="0"/>
                        </a:rPr>
                        <a:t>TMH</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259362">
                <a:tc gridSpan="3">
                  <a:txBody>
                    <a:bodyPr/>
                    <a:lstStyle/>
                    <a:p>
                      <a:pPr algn="ctr" fontAlgn="b"/>
                      <a:r>
                        <a:rPr lang="en-US" sz="1400" b="0" i="0" u="none" strike="noStrike">
                          <a:solidFill>
                            <a:srgbClr val="000000"/>
                          </a:solidFill>
                          <a:latin typeface="Times New Roman" pitchFamily="18" charset="0"/>
                          <a:cs typeface="Times New Roman" pitchFamily="18" charset="0"/>
                        </a:rPr>
                        <a:t>2</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b"/>
                      <a:r>
                        <a:rPr lang="en-US" sz="1400" b="0" i="0" u="none" strike="noStrike">
                          <a:solidFill>
                            <a:srgbClr val="000000"/>
                          </a:solidFill>
                          <a:latin typeface="Times New Roman" pitchFamily="18" charset="0"/>
                          <a:cs typeface="Times New Roman" pitchFamily="18" charset="0"/>
                        </a:rPr>
                        <a:t>Basics of  Mechanical Engineering</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1400" b="0" i="0" u="none" strike="noStrike" dirty="0" err="1">
                          <a:solidFill>
                            <a:srgbClr val="000000"/>
                          </a:solidFill>
                          <a:latin typeface="Times New Roman" pitchFamily="18" charset="0"/>
                          <a:cs typeface="Times New Roman" pitchFamily="18" charset="0"/>
                        </a:rPr>
                        <a:t>R.K.Singhal</a:t>
                      </a:r>
                      <a:endParaRPr lang="en-US" sz="1400" b="0" i="0" u="none" strike="noStrike" dirty="0">
                        <a:solidFill>
                          <a:srgbClr val="000000"/>
                        </a:solidFill>
                        <a:latin typeface="Times New Roman" pitchFamily="18" charset="0"/>
                        <a:cs typeface="Times New Roman" pitchFamily="18" charset="0"/>
                      </a:endParaRP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b"/>
                      <a:r>
                        <a:rPr lang="en-US" sz="1400" b="0" i="0" u="none" strike="noStrike">
                          <a:solidFill>
                            <a:srgbClr val="000000"/>
                          </a:solidFill>
                          <a:latin typeface="Times New Roman" pitchFamily="18" charset="0"/>
                          <a:cs typeface="Times New Roman" pitchFamily="18" charset="0"/>
                        </a:rPr>
                        <a:t>I K Publishing House</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259362">
                <a:tc gridSpan="3">
                  <a:txBody>
                    <a:bodyPr/>
                    <a:lstStyle/>
                    <a:p>
                      <a:pPr algn="ctr" fontAlgn="b"/>
                      <a:r>
                        <a:rPr lang="en-US" sz="1400" b="0" i="0" u="none" strike="noStrike">
                          <a:solidFill>
                            <a:srgbClr val="000000"/>
                          </a:solidFill>
                          <a:latin typeface="Times New Roman" pitchFamily="18" charset="0"/>
                          <a:cs typeface="Times New Roman" pitchFamily="18" charset="0"/>
                        </a:rPr>
                        <a:t>3</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b"/>
                      <a:r>
                        <a:rPr lang="en-US" sz="1400" b="0" i="0" u="none" strike="noStrike">
                          <a:solidFill>
                            <a:srgbClr val="000000"/>
                          </a:solidFill>
                          <a:latin typeface="Times New Roman" pitchFamily="18" charset="0"/>
                          <a:cs typeface="Times New Roman" pitchFamily="18" charset="0"/>
                        </a:rPr>
                        <a:t>Basic Mechanical Engineering</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1400" b="0" i="0" u="none" strike="noStrike" dirty="0">
                          <a:solidFill>
                            <a:srgbClr val="000000"/>
                          </a:solidFill>
                          <a:latin typeface="Times New Roman" pitchFamily="18" charset="0"/>
                          <a:cs typeface="Times New Roman" pitchFamily="18" charset="0"/>
                        </a:rPr>
                        <a:t>K </a:t>
                      </a:r>
                      <a:r>
                        <a:rPr lang="en-US" sz="1400" b="0" i="0" u="none" strike="noStrike" dirty="0" err="1">
                          <a:solidFill>
                            <a:srgbClr val="000000"/>
                          </a:solidFill>
                          <a:latin typeface="Times New Roman" pitchFamily="18" charset="0"/>
                          <a:cs typeface="Times New Roman" pitchFamily="18" charset="0"/>
                        </a:rPr>
                        <a:t>venu</a:t>
                      </a:r>
                      <a:r>
                        <a:rPr lang="en-US" sz="1400" b="0" i="0" u="none" strike="noStrike" dirty="0">
                          <a:solidFill>
                            <a:srgbClr val="000000"/>
                          </a:solidFill>
                          <a:latin typeface="Times New Roman" pitchFamily="18" charset="0"/>
                          <a:cs typeface="Times New Roman" pitchFamily="18" charset="0"/>
                        </a:rPr>
                        <a:t> </a:t>
                      </a:r>
                      <a:r>
                        <a:rPr lang="en-US" sz="1400" b="0" i="0" u="none" strike="noStrike" dirty="0" err="1">
                          <a:solidFill>
                            <a:srgbClr val="000000"/>
                          </a:solidFill>
                          <a:latin typeface="Times New Roman" pitchFamily="18" charset="0"/>
                          <a:cs typeface="Times New Roman" pitchFamily="18" charset="0"/>
                        </a:rPr>
                        <a:t>Gopal</a:t>
                      </a:r>
                      <a:endParaRPr lang="en-US" sz="1400" b="0" i="0" u="none" strike="noStrike" dirty="0">
                        <a:solidFill>
                          <a:srgbClr val="000000"/>
                        </a:solidFill>
                        <a:latin typeface="Times New Roman" pitchFamily="18" charset="0"/>
                        <a:cs typeface="Times New Roman" pitchFamily="18" charset="0"/>
                      </a:endParaRP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1400" b="0" i="0" u="none" strike="noStrike" dirty="0" err="1">
                          <a:solidFill>
                            <a:srgbClr val="000000"/>
                          </a:solidFill>
                          <a:latin typeface="Times New Roman" pitchFamily="18" charset="0"/>
                          <a:cs typeface="Times New Roman" pitchFamily="18" charset="0"/>
                        </a:rPr>
                        <a:t>Anuradha</a:t>
                      </a:r>
                      <a:r>
                        <a:rPr lang="en-US" sz="1400" b="0" i="0" u="none" strike="noStrike" dirty="0">
                          <a:solidFill>
                            <a:srgbClr val="000000"/>
                          </a:solidFill>
                          <a:latin typeface="Times New Roman" pitchFamily="18" charset="0"/>
                          <a:cs typeface="Times New Roman" pitchFamily="18" charset="0"/>
                        </a:rPr>
                        <a:t> Agencies </a:t>
                      </a:r>
                      <a:r>
                        <a:rPr lang="en-US" sz="1400" b="0" i="0" u="none" strike="noStrike" dirty="0" err="1">
                          <a:solidFill>
                            <a:srgbClr val="000000"/>
                          </a:solidFill>
                          <a:latin typeface="Times New Roman" pitchFamily="18" charset="0"/>
                          <a:cs typeface="Times New Roman" pitchFamily="18" charset="0"/>
                        </a:rPr>
                        <a:t>pub,Chennai</a:t>
                      </a:r>
                      <a:endParaRPr lang="en-US" sz="1400" b="0"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16" name="Group 115"/>
          <p:cNvGrpSpPr/>
          <p:nvPr/>
        </p:nvGrpSpPr>
        <p:grpSpPr>
          <a:xfrm>
            <a:off x="44450" y="-12700"/>
            <a:ext cx="16217900" cy="9118600"/>
            <a:chOff x="88900" y="0"/>
            <a:chExt cx="16217900" cy="9118600"/>
          </a:xfrm>
        </p:grpSpPr>
        <p:sp>
          <p:nvSpPr>
            <p:cNvPr id="1048874" name="Rectangle 1048873"/>
            <p:cNvSpPr/>
            <p:nvPr/>
          </p:nvSpPr>
          <p:spPr>
            <a:xfrm>
              <a:off x="14998700" y="8890000"/>
              <a:ext cx="228600" cy="228600"/>
            </a:xfrm>
            <a:prstGeom prst="rect">
              <a:avLst/>
            </a:prstGeom>
            <a:blipFill rotWithShape="1">
              <a:blip r:embed="rId2" cstate="print">
                <a:alphaModFix/>
              </a:blip>
              <a:srcRect/>
              <a:stretch>
                <a:fillRect/>
              </a:stretch>
            </a:blipFill>
            <a:ln>
              <a:noFill/>
            </a:ln>
          </p:spPr>
          <p:txBody>
            <a:bodyPr vert="horz" lIns="0" tIns="0" rIns="0" bIns="0" anchor="t"/>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eaLnBrk="1" latinLnBrk="1" hangingPunct="1">
                <a:spcBef>
                  <a:spcPct val="0"/>
                </a:spcBef>
                <a:buFontTx/>
                <a:buNone/>
              </a:pPr>
              <a:endParaRPr lang="en-US" altLang="en-US" sz="1900">
                <a:ea typeface="Arial" pitchFamily="34" charset="0"/>
              </a:endParaRPr>
            </a:p>
          </p:txBody>
        </p:sp>
        <p:sp>
          <p:nvSpPr>
            <p:cNvPr id="1048875" name="Rectangle 1048874"/>
            <p:cNvSpPr/>
            <p:nvPr/>
          </p:nvSpPr>
          <p:spPr>
            <a:xfrm>
              <a:off x="88900" y="0"/>
              <a:ext cx="16217900" cy="9118600"/>
            </a:xfrm>
            <a:prstGeom prst="rect">
              <a:avLst/>
            </a:prstGeom>
            <a:blipFill rotWithShape="1">
              <a:blip r:embed="rId3" cstate="print">
                <a:alphaModFix/>
              </a:blip>
              <a:srcRect/>
              <a:stretch>
                <a:fillRect/>
              </a:stretch>
            </a:blipFill>
            <a:ln>
              <a:noFill/>
            </a:ln>
          </p:spPr>
          <p:txBody>
            <a:bodyPr vert="horz" lIns="0" tIns="0" rIns="0" bIns="0" anchor="t"/>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eaLnBrk="1" latinLnBrk="1" hangingPunct="1">
                <a:spcBef>
                  <a:spcPct val="0"/>
                </a:spcBef>
                <a:buFontTx/>
                <a:buNone/>
              </a:pPr>
              <a:endParaRPr lang="en-US" altLang="en-US" sz="1900">
                <a:ea typeface="Arial" pitchFamily="34" charset="0"/>
              </a:endParaRPr>
            </a:p>
          </p:txBody>
        </p:sp>
      </p:grpSp>
      <p:pic>
        <p:nvPicPr>
          <p:cNvPr id="2097154" name="Picture 2097153"/>
          <p:cNvPicPr>
            <a:picLocks/>
          </p:cNvPicPr>
          <p:nvPr/>
        </p:nvPicPr>
        <p:blipFill>
          <a:blip r:embed="rId4" cstate="print"/>
          <a:srcRect/>
          <a:stretch>
            <a:fillRect/>
          </a:stretch>
        </p:blipFill>
        <p:spPr>
          <a:xfrm>
            <a:off x="0" y="0"/>
            <a:ext cx="16230600" cy="9118600"/>
          </a:xfrm>
          <a:prstGeom prst="rect">
            <a:avLst/>
          </a:prstGeom>
          <a:noFill/>
          <a:ln>
            <a:noFill/>
          </a:ln>
        </p:spPr>
      </p:pic>
      <p:sp>
        <p:nvSpPr>
          <p:cNvPr id="1048876" name="TextBox 1048875"/>
          <p:cNvSpPr txBox="1"/>
          <p:nvPr/>
        </p:nvSpPr>
        <p:spPr>
          <a:xfrm>
            <a:off x="5518150" y="8521700"/>
            <a:ext cx="6248400" cy="292388"/>
          </a:xfrm>
          <a:prstGeom prst="rect">
            <a:avLst/>
          </a:prstGeom>
          <a:noFill/>
          <a:ln>
            <a:noFill/>
          </a:ln>
        </p:spPr>
        <p:txBody>
          <a:bodyPr vert="horz" wrap="square" lIns="0" tIns="0" rIns="0" bIns="0" anchor="t">
            <a:spAutoFit/>
          </a:bodyPr>
          <a:lstStyle>
            <a:lvl1pPr marL="0" indent="0"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1pPr>
            <a:lvl2pPr marL="4556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2pPr>
            <a:lvl3pPr marL="9128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3pPr>
            <a:lvl4pPr marL="13684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4pPr>
            <a:lvl5pPr marL="18256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5pPr>
          </a:lstStyle>
          <a:p>
            <a:pPr lvl="0" algn="ctr"/>
            <a:r>
              <a:rPr lang="en-IN" altLang="en-US" dirty="0" err="1" smtClean="0">
                <a:solidFill>
                  <a:srgbClr val="898989"/>
                </a:solidFill>
                <a:latin typeface="Calibri" pitchFamily="34" charset="0"/>
              </a:rPr>
              <a:t>Nitin</a:t>
            </a:r>
            <a:r>
              <a:rPr lang="en-IN" altLang="en-US" dirty="0" smtClean="0">
                <a:solidFill>
                  <a:srgbClr val="898989"/>
                </a:solidFill>
                <a:latin typeface="Calibri" pitchFamily="34" charset="0"/>
              </a:rPr>
              <a:t> </a:t>
            </a:r>
            <a:r>
              <a:rPr lang="en-IN" altLang="en-US" dirty="0" err="1" smtClean="0">
                <a:solidFill>
                  <a:srgbClr val="898989"/>
                </a:solidFill>
                <a:latin typeface="Calibri" pitchFamily="34" charset="0"/>
              </a:rPr>
              <a:t>Chhabra</a:t>
            </a:r>
            <a:r>
              <a:rPr lang="en-IN" altLang="en-US" dirty="0" smtClean="0">
                <a:solidFill>
                  <a:srgbClr val="898989"/>
                </a:solidFill>
                <a:latin typeface="Calibri" pitchFamily="34" charset="0"/>
              </a:rPr>
              <a:t> (ASSISTANT PROFESSOR) , JECRC, JAIPUR</a:t>
            </a:r>
            <a:endParaRPr lang="en-IN" altLang="en-US" dirty="0">
              <a:solidFill>
                <a:srgbClr val="898989"/>
              </a:solidFill>
              <a:latin typeface="Calibri" pitchFamily="34" charset="0"/>
            </a:endParaRPr>
          </a:p>
        </p:txBody>
      </p:sp>
      <p:sp>
        <p:nvSpPr>
          <p:cNvPr id="1048877" name="TextBox 1048876"/>
          <p:cNvSpPr txBox="1"/>
          <p:nvPr/>
        </p:nvSpPr>
        <p:spPr>
          <a:xfrm>
            <a:off x="11677650" y="8480425"/>
            <a:ext cx="3729037" cy="292100"/>
          </a:xfrm>
          <a:prstGeom prst="rect">
            <a:avLst/>
          </a:prstGeom>
          <a:noFill/>
          <a:ln>
            <a:noFill/>
          </a:ln>
        </p:spPr>
        <p:txBody>
          <a:bodyPr vert="horz" lIns="0" tIns="0"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algn="r" eaLnBrk="1" latinLnBrk="1" hangingPunct="1">
              <a:spcBef>
                <a:spcPct val="0"/>
              </a:spcBef>
              <a:buFontTx/>
              <a:buNone/>
            </a:pPr>
            <a:fld id="{566ABCEB-ACFC-4714-9973-3DA970169C29}" type="slidenum">
              <a:rPr lang="en-IN" altLang="en-US" sz="1900">
                <a:solidFill>
                  <a:srgbClr val="898989"/>
                </a:solidFill>
                <a:ea typeface="Arial" pitchFamily="34" charset="0"/>
              </a:rPr>
              <a:pPr marL="0" lvl="0" indent="0" algn="r" eaLnBrk="1" latinLnBrk="1" hangingPunct="1">
                <a:spcBef>
                  <a:spcPct val="0"/>
                </a:spcBef>
                <a:buFontTx/>
                <a:buNone/>
              </a:pPr>
              <a:t>13</a:t>
            </a:fld>
            <a:endParaRPr lang="en-IN" altLang="en-US" sz="1900">
              <a:solidFill>
                <a:srgbClr val="898989"/>
              </a:solidFill>
              <a:ea typeface="Arial" pitchFamily="34" charset="0"/>
            </a:endParaRPr>
          </a:p>
        </p:txBody>
      </p:sp>
      <p:sp>
        <p:nvSpPr>
          <p:cNvPr id="8" name="Slide Number Placeholder 7"/>
          <p:cNvSpPr>
            <a:spLocks noGrp="1"/>
          </p:cNvSpPr>
          <p:nvPr>
            <p:ph type="sldNum" sz="quarter" idx="4"/>
          </p:nvPr>
        </p:nvSpPr>
        <p:spPr/>
        <p:txBody>
          <a:bodyPr/>
          <a:lstStyle/>
          <a:p>
            <a:pPr lvl="0" algn="r" eaLnBrk="1" latinLnBrk="1" hangingPunct="1"/>
            <a:fld id="{566ABCEB-ACFC-4714-9973-3DA970169C29}" type="slidenum">
              <a:rPr lang="en-US" altLang="en-US" smtClean="0">
                <a:solidFill>
                  <a:srgbClr val="898989"/>
                </a:solidFill>
                <a:latin typeface="Calibri" pitchFamily="34" charset="0"/>
              </a:rPr>
              <a:pPr lvl="0" algn="r" eaLnBrk="1" latinLnBrk="1" hangingPunct="1"/>
              <a:t>13</a:t>
            </a:fld>
            <a:endParaRPr lang="en-US" altLang="en-US">
              <a:solidFill>
                <a:srgbClr val="898989"/>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extBox 1048622"/>
          <p:cNvSpPr txBox="1"/>
          <p:nvPr/>
        </p:nvSpPr>
        <p:spPr>
          <a:xfrm>
            <a:off x="14871700" y="8496300"/>
            <a:ext cx="138112" cy="258762"/>
          </a:xfrm>
          <a:prstGeom prst="rect">
            <a:avLst/>
          </a:prstGeom>
          <a:noFill/>
          <a:ln>
            <a:noFill/>
          </a:ln>
        </p:spPr>
        <p:txBody>
          <a:bodyPr vert="horz" lIns="0" tIns="12686"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11112" lvl="0" indent="0" eaLnBrk="1" latinLnBrk="1" hangingPunct="1">
              <a:spcBef>
                <a:spcPts val="100"/>
              </a:spcBef>
              <a:buFontTx/>
              <a:buNone/>
            </a:pPr>
            <a:r>
              <a:rPr lang="en-US" altLang="en-US" sz="1600">
                <a:solidFill>
                  <a:srgbClr val="898989"/>
                </a:solidFill>
                <a:latin typeface="Arial" pitchFamily="34" charset="0"/>
                <a:ea typeface="Arial" pitchFamily="34" charset="0"/>
              </a:rPr>
              <a:t>1</a:t>
            </a:r>
          </a:p>
        </p:txBody>
      </p:sp>
      <p:grpSp>
        <p:nvGrpSpPr>
          <p:cNvPr id="2" name="Group 50"/>
          <p:cNvGrpSpPr/>
          <p:nvPr/>
        </p:nvGrpSpPr>
        <p:grpSpPr>
          <a:xfrm>
            <a:off x="0" y="0"/>
            <a:ext cx="16217900" cy="9118600"/>
            <a:chOff x="0" y="0"/>
            <a:chExt cx="16217900" cy="9118600"/>
          </a:xfrm>
        </p:grpSpPr>
        <p:sp>
          <p:nvSpPr>
            <p:cNvPr id="1048624" name="Rectangle 1048623"/>
            <p:cNvSpPr/>
            <p:nvPr/>
          </p:nvSpPr>
          <p:spPr>
            <a:xfrm>
              <a:off x="0" y="0"/>
              <a:ext cx="1003300" cy="9118600"/>
            </a:xfrm>
            <a:prstGeom prst="rect">
              <a:avLst/>
            </a:prstGeom>
            <a:blipFill rotWithShape="1">
              <a:blip r:embed="rId2" cstate="print">
                <a:alphaModFix/>
              </a:blip>
              <a:srcRect/>
              <a:stretch>
                <a:fillRect/>
              </a:stretch>
            </a:blipFill>
            <a:ln>
              <a:noFill/>
            </a:ln>
          </p:spPr>
          <p:txBody>
            <a:bodyPr vert="horz" lIns="0" tIns="0" rIns="0" bIns="0" anchor="t"/>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eaLnBrk="1" latinLnBrk="1" hangingPunct="1">
                <a:spcBef>
                  <a:spcPct val="0"/>
                </a:spcBef>
                <a:buFontTx/>
                <a:buNone/>
              </a:pPr>
              <a:endParaRPr lang="en-US" altLang="en-US" sz="1900">
                <a:ea typeface="Arial" pitchFamily="34" charset="0"/>
              </a:endParaRPr>
            </a:p>
          </p:txBody>
        </p:sp>
        <p:sp>
          <p:nvSpPr>
            <p:cNvPr id="1048625" name="Freeform 1048624"/>
            <p:cNvSpPr/>
            <p:nvPr/>
          </p:nvSpPr>
          <p:spPr bwMode="auto">
            <a:xfrm>
              <a:off x="939800" y="8458200"/>
              <a:ext cx="15278100" cy="660400"/>
            </a:xfrm>
            <a:custGeom>
              <a:avLst/>
              <a:gdLst>
                <a:gd name="l" fmla="*/ 0 w 15278100"/>
                <a:gd name="t" fmla="*/ 0 h 660400"/>
                <a:gd name="r" fmla="*/ 15278100 w 15278100"/>
                <a:gd name="b" fmla="*/ 660400 h 660400"/>
              </a:gdLst>
              <a:ahLst/>
              <a:cxnLst/>
              <a:rect l="l" t="t" r="r" b="b"/>
              <a:pathLst>
                <a:path w="15278100" h="660400">
                  <a:moveTo>
                    <a:pt x="15278100" y="0"/>
                  </a:moveTo>
                  <a:lnTo>
                    <a:pt x="0" y="0"/>
                  </a:lnTo>
                  <a:lnTo>
                    <a:pt x="0" y="660400"/>
                  </a:lnTo>
                  <a:lnTo>
                    <a:pt x="15278100" y="660400"/>
                  </a:lnTo>
                  <a:lnTo>
                    <a:pt x="15278100" y="0"/>
                  </a:lnTo>
                </a:path>
              </a:pathLst>
            </a:custGeom>
            <a:solidFill>
              <a:srgbClr val="FFFF00">
                <a:alpha val="100000"/>
              </a:srgbClr>
            </a:solidFill>
            <a:ln>
              <a:noFill/>
            </a:ln>
          </p:spPr>
        </p:sp>
      </p:grpSp>
      <p:sp>
        <p:nvSpPr>
          <p:cNvPr id="1048626" name="TextBox 1048625"/>
          <p:cNvSpPr txBox="1"/>
          <p:nvPr/>
        </p:nvSpPr>
        <p:spPr>
          <a:xfrm>
            <a:off x="5513387" y="8480425"/>
            <a:ext cx="5948363" cy="292388"/>
          </a:xfrm>
          <a:prstGeom prst="rect">
            <a:avLst/>
          </a:prstGeom>
          <a:noFill/>
          <a:ln>
            <a:noFill/>
          </a:ln>
        </p:spPr>
        <p:txBody>
          <a:bodyPr vert="horz" wrap="square" lIns="0" tIns="0" rIns="0" bIns="0" anchor="t">
            <a:spAutoFit/>
          </a:bodyPr>
          <a:lstStyle>
            <a:lvl1pPr marL="0" indent="0"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1pPr>
            <a:lvl2pPr marL="4556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2pPr>
            <a:lvl3pPr marL="9128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3pPr>
            <a:lvl4pPr marL="13684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4pPr>
            <a:lvl5pPr marL="18256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5pPr>
          </a:lstStyle>
          <a:p>
            <a:pPr lvl="0" algn="ctr"/>
            <a:r>
              <a:rPr lang="en-IN" altLang="en-US" dirty="0" err="1" smtClean="0">
                <a:solidFill>
                  <a:srgbClr val="898989"/>
                </a:solidFill>
                <a:latin typeface="Calibri" pitchFamily="34" charset="0"/>
              </a:rPr>
              <a:t>Nitin</a:t>
            </a:r>
            <a:r>
              <a:rPr lang="en-IN" altLang="en-US" dirty="0" smtClean="0">
                <a:solidFill>
                  <a:srgbClr val="898989"/>
                </a:solidFill>
                <a:latin typeface="Calibri" pitchFamily="34" charset="0"/>
              </a:rPr>
              <a:t> </a:t>
            </a:r>
            <a:r>
              <a:rPr lang="en-IN" altLang="en-US" dirty="0" err="1" smtClean="0">
                <a:solidFill>
                  <a:srgbClr val="898989"/>
                </a:solidFill>
                <a:latin typeface="Calibri" pitchFamily="34" charset="0"/>
              </a:rPr>
              <a:t>Chhabra</a:t>
            </a:r>
            <a:r>
              <a:rPr lang="en-IN" altLang="en-US" dirty="0" smtClean="0">
                <a:solidFill>
                  <a:srgbClr val="898989"/>
                </a:solidFill>
                <a:latin typeface="Calibri" pitchFamily="34" charset="0"/>
              </a:rPr>
              <a:t> (ASSISTANT </a:t>
            </a:r>
            <a:r>
              <a:rPr lang="en-IN" altLang="en-US" dirty="0">
                <a:solidFill>
                  <a:srgbClr val="898989"/>
                </a:solidFill>
                <a:latin typeface="Calibri" pitchFamily="34" charset="0"/>
              </a:rPr>
              <a:t>PROFESSOR) , JECRC, JAIPUR</a:t>
            </a:r>
          </a:p>
        </p:txBody>
      </p:sp>
      <p:sp>
        <p:nvSpPr>
          <p:cNvPr id="1048628" name="TextBox 1048627"/>
          <p:cNvSpPr txBox="1"/>
          <p:nvPr/>
        </p:nvSpPr>
        <p:spPr>
          <a:xfrm>
            <a:off x="11677650" y="8480425"/>
            <a:ext cx="3729037" cy="292100"/>
          </a:xfrm>
          <a:prstGeom prst="rect">
            <a:avLst/>
          </a:prstGeom>
          <a:noFill/>
          <a:ln>
            <a:noFill/>
          </a:ln>
        </p:spPr>
        <p:txBody>
          <a:bodyPr vert="horz" lIns="0" tIns="0"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algn="r" eaLnBrk="1" latinLnBrk="1" hangingPunct="1">
              <a:spcBef>
                <a:spcPct val="0"/>
              </a:spcBef>
              <a:buFontTx/>
              <a:buNone/>
            </a:pPr>
            <a:fld id="{566ABCEB-ACFC-4714-9973-3DA970169C29}" type="slidenum">
              <a:rPr lang="en-IN" altLang="en-US" sz="1900">
                <a:solidFill>
                  <a:srgbClr val="898989"/>
                </a:solidFill>
                <a:ea typeface="Arial" pitchFamily="34" charset="0"/>
              </a:rPr>
              <a:pPr marL="0" lvl="0" indent="0" algn="r" eaLnBrk="1" latinLnBrk="1" hangingPunct="1">
                <a:spcBef>
                  <a:spcPct val="0"/>
                </a:spcBef>
                <a:buFontTx/>
                <a:buNone/>
              </a:pPr>
              <a:t>2</a:t>
            </a:fld>
            <a:endParaRPr lang="en-IN" altLang="en-US" sz="1900">
              <a:solidFill>
                <a:srgbClr val="898989"/>
              </a:solidFill>
              <a:ea typeface="Arial" pitchFamily="34" charset="0"/>
            </a:endParaRPr>
          </a:p>
        </p:txBody>
      </p:sp>
      <p:sp>
        <p:nvSpPr>
          <p:cNvPr id="8" name="TextBox 7"/>
          <p:cNvSpPr txBox="1"/>
          <p:nvPr/>
        </p:nvSpPr>
        <p:spPr>
          <a:xfrm>
            <a:off x="2165350" y="977900"/>
            <a:ext cx="11125200" cy="1446550"/>
          </a:xfrm>
          <a:prstGeom prst="rect">
            <a:avLst/>
          </a:prstGeom>
          <a:noFill/>
        </p:spPr>
        <p:txBody>
          <a:bodyPr wrap="square" rtlCol="0">
            <a:spAutoFit/>
          </a:bodyPr>
          <a:lstStyle/>
          <a:p>
            <a:pPr algn="ctr"/>
            <a:r>
              <a:rPr lang="en-US" sz="4400" dirty="0" smtClean="0">
                <a:latin typeface="Times New Roman" pitchFamily="18" charset="0"/>
                <a:cs typeface="Times New Roman" pitchFamily="18" charset="0"/>
              </a:rPr>
              <a:t>SUBJECTS INCLUDED IN FIRST YEAR       SYLLABUS </a:t>
            </a:r>
            <a:endParaRPr lang="en-US" dirty="0"/>
          </a:p>
        </p:txBody>
      </p:sp>
      <p:sp>
        <p:nvSpPr>
          <p:cNvPr id="9" name="TextBox 8"/>
          <p:cNvSpPr txBox="1"/>
          <p:nvPr/>
        </p:nvSpPr>
        <p:spPr>
          <a:xfrm>
            <a:off x="2241550" y="2578100"/>
            <a:ext cx="10972800" cy="4616648"/>
          </a:xfrm>
          <a:prstGeom prst="rect">
            <a:avLst/>
          </a:prstGeom>
          <a:noFill/>
        </p:spPr>
        <p:txBody>
          <a:bodyPr wrap="square" rtlCol="0">
            <a:spAutoFit/>
          </a:bodyPr>
          <a:lstStyle/>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sz="3200" dirty="0" smtClean="0">
              <a:latin typeface="Times New Roman" pitchFamily="18" charset="0"/>
              <a:cs typeface="Times New Roman" pitchFamily="18" charset="0"/>
            </a:endParaRPr>
          </a:p>
          <a:p>
            <a:pPr>
              <a:buFont typeface="Wingdings" pitchFamily="2" charset="2"/>
              <a:buChar char="Ø"/>
            </a:pPr>
            <a:r>
              <a:rPr lang="en-US" sz="3200" dirty="0" smtClean="0">
                <a:latin typeface="Times New Roman" pitchFamily="18" charset="0"/>
                <a:cs typeface="Times New Roman" pitchFamily="18" charset="0"/>
              </a:rPr>
              <a:t>BASIC MECHANICAL ENGINEERING (BME)</a:t>
            </a:r>
          </a:p>
          <a:p>
            <a:pPr>
              <a:buFont typeface="Wingdings" pitchFamily="2" charset="2"/>
              <a:buChar char="Ø"/>
            </a:pPr>
            <a:endParaRPr lang="en-US" sz="3200" dirty="0" smtClean="0">
              <a:latin typeface="Times New Roman" pitchFamily="18" charset="0"/>
              <a:cs typeface="Times New Roman" pitchFamily="18" charset="0"/>
            </a:endParaRPr>
          </a:p>
          <a:p>
            <a:pPr>
              <a:buFont typeface="Wingdings" pitchFamily="2" charset="2"/>
              <a:buChar char="Ø"/>
            </a:pPr>
            <a:endParaRPr lang="en-US" sz="3200" dirty="0" smtClean="0">
              <a:latin typeface="Times New Roman" pitchFamily="18" charset="0"/>
              <a:cs typeface="Times New Roman" pitchFamily="18" charset="0"/>
            </a:endParaRPr>
          </a:p>
          <a:p>
            <a:pPr>
              <a:buFont typeface="Wingdings" pitchFamily="2" charset="2"/>
              <a:buChar char="Ø"/>
            </a:pPr>
            <a:r>
              <a:rPr lang="en-US" sz="3200" dirty="0" smtClean="0">
                <a:latin typeface="Times New Roman" pitchFamily="18" charset="0"/>
                <a:cs typeface="Times New Roman" pitchFamily="18" charset="0"/>
              </a:rPr>
              <a:t>COMPUTER AIDED MACHINE DRAWING (CAMD)</a:t>
            </a:r>
          </a:p>
          <a:p>
            <a:pPr>
              <a:buFont typeface="Wingdings" pitchFamily="2" charset="2"/>
              <a:buChar char="Ø"/>
            </a:pPr>
            <a:endParaRPr lang="en-US" sz="3200" dirty="0" smtClean="0">
              <a:latin typeface="Times New Roman" pitchFamily="18" charset="0"/>
              <a:cs typeface="Times New Roman" pitchFamily="18" charset="0"/>
            </a:endParaRPr>
          </a:p>
          <a:p>
            <a:pPr>
              <a:buFont typeface="Wingdings" pitchFamily="2" charset="2"/>
              <a:buChar char="Ø"/>
            </a:pPr>
            <a:endParaRPr lang="en-US" sz="3200" dirty="0" smtClean="0">
              <a:latin typeface="Times New Roman" pitchFamily="18" charset="0"/>
              <a:cs typeface="Times New Roman" pitchFamily="18" charset="0"/>
            </a:endParaRPr>
          </a:p>
          <a:p>
            <a:pPr>
              <a:buFont typeface="Wingdings" pitchFamily="2" charset="2"/>
              <a:buChar char="Ø"/>
            </a:pPr>
            <a:r>
              <a:rPr lang="en-US" sz="3200" dirty="0" smtClean="0">
                <a:latin typeface="Times New Roman" pitchFamily="18" charset="0"/>
                <a:cs typeface="Times New Roman" pitchFamily="18" charset="0"/>
              </a:rPr>
              <a:t>MANUFACTURING PRACTICES WORKSHOP (MPWS)</a:t>
            </a:r>
            <a:endParaRPr lang="en-US" sz="3200" dirty="0">
              <a:latin typeface="Times New Roman" pitchFamily="18" charset="0"/>
              <a:cs typeface="Times New Roman" pitchFamily="18" charset="0"/>
            </a:endParaRPr>
          </a:p>
        </p:txBody>
      </p:sp>
      <p:sp>
        <p:nvSpPr>
          <p:cNvPr id="10" name="Slide Number Placeholder 9"/>
          <p:cNvSpPr>
            <a:spLocks noGrp="1"/>
          </p:cNvSpPr>
          <p:nvPr>
            <p:ph type="sldNum" sz="quarter" idx="7"/>
          </p:nvPr>
        </p:nvSpPr>
        <p:spPr/>
        <p:txBody>
          <a:bodyPr/>
          <a:lstStyle/>
          <a:p>
            <a:pPr lvl="0" algn="r" eaLnBrk="1" latinLnBrk="1" hangingPunct="1"/>
            <a:fld id="{566ABCEB-ACFC-4714-9973-3DA970169C29}" type="slidenum">
              <a:rPr lang="en-US" altLang="en-US" smtClean="0">
                <a:solidFill>
                  <a:srgbClr val="898989"/>
                </a:solidFill>
                <a:latin typeface="Calibri" pitchFamily="34" charset="0"/>
              </a:rPr>
              <a:pPr lvl="0" algn="r" eaLnBrk="1" latinLnBrk="1" hangingPunct="1"/>
              <a:t>2</a:t>
            </a:fld>
            <a:endParaRPr lang="en-US" altLang="en-US">
              <a:solidFill>
                <a:srgbClr val="898989"/>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extBox 1048622"/>
          <p:cNvSpPr txBox="1"/>
          <p:nvPr/>
        </p:nvSpPr>
        <p:spPr>
          <a:xfrm>
            <a:off x="14871700" y="8496300"/>
            <a:ext cx="138112" cy="258762"/>
          </a:xfrm>
          <a:prstGeom prst="rect">
            <a:avLst/>
          </a:prstGeom>
          <a:noFill/>
          <a:ln>
            <a:noFill/>
          </a:ln>
        </p:spPr>
        <p:txBody>
          <a:bodyPr vert="horz" lIns="0" tIns="12686"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11112" lvl="0" indent="0" eaLnBrk="1" latinLnBrk="1" hangingPunct="1">
              <a:spcBef>
                <a:spcPts val="100"/>
              </a:spcBef>
              <a:buFontTx/>
              <a:buNone/>
            </a:pPr>
            <a:r>
              <a:rPr lang="en-US" altLang="en-US" sz="1600">
                <a:solidFill>
                  <a:srgbClr val="898989"/>
                </a:solidFill>
                <a:latin typeface="Arial" pitchFamily="34" charset="0"/>
                <a:ea typeface="Arial" pitchFamily="34" charset="0"/>
              </a:rPr>
              <a:t>1</a:t>
            </a:r>
          </a:p>
        </p:txBody>
      </p:sp>
      <p:grpSp>
        <p:nvGrpSpPr>
          <p:cNvPr id="2" name="Group 50"/>
          <p:cNvGrpSpPr/>
          <p:nvPr/>
        </p:nvGrpSpPr>
        <p:grpSpPr>
          <a:xfrm>
            <a:off x="0" y="0"/>
            <a:ext cx="16217900" cy="9118600"/>
            <a:chOff x="0" y="0"/>
            <a:chExt cx="16217900" cy="9118600"/>
          </a:xfrm>
        </p:grpSpPr>
        <p:sp>
          <p:nvSpPr>
            <p:cNvPr id="1048624" name="Rectangle 1048623"/>
            <p:cNvSpPr/>
            <p:nvPr/>
          </p:nvSpPr>
          <p:spPr>
            <a:xfrm>
              <a:off x="0" y="0"/>
              <a:ext cx="1003300" cy="9118600"/>
            </a:xfrm>
            <a:prstGeom prst="rect">
              <a:avLst/>
            </a:prstGeom>
            <a:blipFill rotWithShape="1">
              <a:blip r:embed="rId2" cstate="print">
                <a:alphaModFix/>
              </a:blip>
              <a:srcRect/>
              <a:stretch>
                <a:fillRect/>
              </a:stretch>
            </a:blipFill>
            <a:ln>
              <a:noFill/>
            </a:ln>
          </p:spPr>
          <p:txBody>
            <a:bodyPr vert="horz" lIns="0" tIns="0" rIns="0" bIns="0" anchor="t"/>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eaLnBrk="1" latinLnBrk="1" hangingPunct="1">
                <a:spcBef>
                  <a:spcPct val="0"/>
                </a:spcBef>
                <a:buFontTx/>
                <a:buNone/>
              </a:pPr>
              <a:endParaRPr lang="en-US" altLang="en-US" sz="1900">
                <a:ea typeface="Arial" pitchFamily="34" charset="0"/>
              </a:endParaRPr>
            </a:p>
          </p:txBody>
        </p:sp>
        <p:sp>
          <p:nvSpPr>
            <p:cNvPr id="1048625" name="Freeform 1048624"/>
            <p:cNvSpPr/>
            <p:nvPr/>
          </p:nvSpPr>
          <p:spPr bwMode="auto">
            <a:xfrm>
              <a:off x="939800" y="8458200"/>
              <a:ext cx="15278100" cy="660400"/>
            </a:xfrm>
            <a:custGeom>
              <a:avLst/>
              <a:gdLst>
                <a:gd name="l" fmla="*/ 0 w 15278100"/>
                <a:gd name="t" fmla="*/ 0 h 660400"/>
                <a:gd name="r" fmla="*/ 15278100 w 15278100"/>
                <a:gd name="b" fmla="*/ 660400 h 660400"/>
              </a:gdLst>
              <a:ahLst/>
              <a:cxnLst/>
              <a:rect l="l" t="t" r="r" b="b"/>
              <a:pathLst>
                <a:path w="15278100" h="660400">
                  <a:moveTo>
                    <a:pt x="15278100" y="0"/>
                  </a:moveTo>
                  <a:lnTo>
                    <a:pt x="0" y="0"/>
                  </a:lnTo>
                  <a:lnTo>
                    <a:pt x="0" y="660400"/>
                  </a:lnTo>
                  <a:lnTo>
                    <a:pt x="15278100" y="660400"/>
                  </a:lnTo>
                  <a:lnTo>
                    <a:pt x="15278100" y="0"/>
                  </a:lnTo>
                </a:path>
              </a:pathLst>
            </a:custGeom>
            <a:solidFill>
              <a:srgbClr val="FFFF00">
                <a:alpha val="100000"/>
              </a:srgbClr>
            </a:solidFill>
            <a:ln>
              <a:noFill/>
            </a:ln>
          </p:spPr>
        </p:sp>
      </p:grpSp>
      <p:sp>
        <p:nvSpPr>
          <p:cNvPr id="1048626" name="TextBox 1048625"/>
          <p:cNvSpPr txBox="1"/>
          <p:nvPr/>
        </p:nvSpPr>
        <p:spPr>
          <a:xfrm>
            <a:off x="5513387" y="8480425"/>
            <a:ext cx="5948363" cy="292388"/>
          </a:xfrm>
          <a:prstGeom prst="rect">
            <a:avLst/>
          </a:prstGeom>
          <a:noFill/>
          <a:ln>
            <a:noFill/>
          </a:ln>
        </p:spPr>
        <p:txBody>
          <a:bodyPr vert="horz" wrap="square" lIns="0" tIns="0" rIns="0" bIns="0" anchor="t">
            <a:spAutoFit/>
          </a:bodyPr>
          <a:lstStyle>
            <a:lvl1pPr marL="0" indent="0"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1pPr>
            <a:lvl2pPr marL="4556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2pPr>
            <a:lvl3pPr marL="9128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3pPr>
            <a:lvl4pPr marL="13684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4pPr>
            <a:lvl5pPr marL="18256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5pPr>
          </a:lstStyle>
          <a:p>
            <a:pPr lvl="0" algn="ctr"/>
            <a:r>
              <a:rPr lang="en-IN" altLang="en-US" dirty="0" err="1" smtClean="0">
                <a:solidFill>
                  <a:srgbClr val="898989"/>
                </a:solidFill>
                <a:latin typeface="Calibri" pitchFamily="34" charset="0"/>
              </a:rPr>
              <a:t>Nitin</a:t>
            </a:r>
            <a:r>
              <a:rPr lang="en-IN" altLang="en-US" dirty="0" smtClean="0">
                <a:solidFill>
                  <a:srgbClr val="898989"/>
                </a:solidFill>
                <a:latin typeface="Calibri" pitchFamily="34" charset="0"/>
              </a:rPr>
              <a:t> </a:t>
            </a:r>
            <a:r>
              <a:rPr lang="en-IN" altLang="en-US" dirty="0" err="1" smtClean="0">
                <a:solidFill>
                  <a:srgbClr val="898989"/>
                </a:solidFill>
                <a:latin typeface="Calibri" pitchFamily="34" charset="0"/>
              </a:rPr>
              <a:t>Chhabra</a:t>
            </a:r>
            <a:r>
              <a:rPr lang="en-IN" altLang="en-US" dirty="0" smtClean="0">
                <a:solidFill>
                  <a:srgbClr val="898989"/>
                </a:solidFill>
                <a:latin typeface="Calibri" pitchFamily="34" charset="0"/>
              </a:rPr>
              <a:t> (ASSISTANT </a:t>
            </a:r>
            <a:r>
              <a:rPr lang="en-IN" altLang="en-US" dirty="0">
                <a:solidFill>
                  <a:srgbClr val="898989"/>
                </a:solidFill>
                <a:latin typeface="Calibri" pitchFamily="34" charset="0"/>
              </a:rPr>
              <a:t>PROFESSOR) , JECRC, JAIPUR</a:t>
            </a:r>
          </a:p>
        </p:txBody>
      </p:sp>
      <p:sp>
        <p:nvSpPr>
          <p:cNvPr id="1048628" name="TextBox 1048627"/>
          <p:cNvSpPr txBox="1"/>
          <p:nvPr/>
        </p:nvSpPr>
        <p:spPr>
          <a:xfrm>
            <a:off x="11677650" y="8480425"/>
            <a:ext cx="3729037" cy="292100"/>
          </a:xfrm>
          <a:prstGeom prst="rect">
            <a:avLst/>
          </a:prstGeom>
          <a:noFill/>
          <a:ln>
            <a:noFill/>
          </a:ln>
        </p:spPr>
        <p:txBody>
          <a:bodyPr vert="horz" lIns="0" tIns="0"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algn="r" eaLnBrk="1" latinLnBrk="1" hangingPunct="1">
              <a:spcBef>
                <a:spcPct val="0"/>
              </a:spcBef>
              <a:buFontTx/>
              <a:buNone/>
            </a:pPr>
            <a:fld id="{566ABCEB-ACFC-4714-9973-3DA970169C29}" type="slidenum">
              <a:rPr lang="en-IN" altLang="en-US" sz="1900">
                <a:solidFill>
                  <a:srgbClr val="898989"/>
                </a:solidFill>
                <a:ea typeface="Arial" pitchFamily="34" charset="0"/>
              </a:rPr>
              <a:pPr marL="0" lvl="0" indent="0" algn="r" eaLnBrk="1" latinLnBrk="1" hangingPunct="1">
                <a:spcBef>
                  <a:spcPct val="0"/>
                </a:spcBef>
                <a:buFontTx/>
                <a:buNone/>
              </a:pPr>
              <a:t>3</a:t>
            </a:fld>
            <a:endParaRPr lang="en-IN" altLang="en-US" sz="1900">
              <a:solidFill>
                <a:srgbClr val="898989"/>
              </a:solidFill>
              <a:ea typeface="Arial" pitchFamily="34" charset="0"/>
            </a:endParaRPr>
          </a:p>
        </p:txBody>
      </p:sp>
      <p:sp>
        <p:nvSpPr>
          <p:cNvPr id="9" name="TextBox 8"/>
          <p:cNvSpPr txBox="1"/>
          <p:nvPr/>
        </p:nvSpPr>
        <p:spPr>
          <a:xfrm>
            <a:off x="3155950" y="2501900"/>
            <a:ext cx="9753600" cy="3477875"/>
          </a:xfrm>
          <a:prstGeom prst="rect">
            <a:avLst/>
          </a:prstGeom>
          <a:noFill/>
        </p:spPr>
        <p:txBody>
          <a:bodyPr wrap="square" rtlCol="0">
            <a:spAutoFit/>
          </a:bodyPr>
          <a:lstStyle/>
          <a:p>
            <a:pPr algn="ctr"/>
            <a:r>
              <a:rPr lang="en-US" sz="11000" dirty="0" smtClean="0">
                <a:latin typeface="Times New Roman" pitchFamily="18" charset="0"/>
                <a:cs typeface="Times New Roman" pitchFamily="18" charset="0"/>
              </a:rPr>
              <a:t>BME </a:t>
            </a:r>
          </a:p>
          <a:p>
            <a:pPr algn="ctr"/>
            <a:r>
              <a:rPr lang="en-US" sz="11000" dirty="0" smtClean="0">
                <a:latin typeface="Times New Roman" pitchFamily="18" charset="0"/>
                <a:cs typeface="Times New Roman" pitchFamily="18" charset="0"/>
              </a:rPr>
              <a:t>(1FY3-07)</a:t>
            </a:r>
            <a:endParaRPr lang="en-US" sz="11000" dirty="0">
              <a:latin typeface="Times New Roman" pitchFamily="18" charset="0"/>
              <a:cs typeface="Times New Roman" pitchFamily="18" charset="0"/>
            </a:endParaRPr>
          </a:p>
        </p:txBody>
      </p:sp>
      <p:sp>
        <p:nvSpPr>
          <p:cNvPr id="10" name="Slide Number Placeholder 9"/>
          <p:cNvSpPr>
            <a:spLocks noGrp="1"/>
          </p:cNvSpPr>
          <p:nvPr>
            <p:ph type="sldNum" sz="quarter" idx="7"/>
          </p:nvPr>
        </p:nvSpPr>
        <p:spPr/>
        <p:txBody>
          <a:bodyPr/>
          <a:lstStyle/>
          <a:p>
            <a:pPr lvl="0" algn="r" eaLnBrk="1" latinLnBrk="1" hangingPunct="1"/>
            <a:fld id="{566ABCEB-ACFC-4714-9973-3DA970169C29}" type="slidenum">
              <a:rPr lang="en-US" altLang="en-US" smtClean="0">
                <a:solidFill>
                  <a:srgbClr val="898989"/>
                </a:solidFill>
                <a:latin typeface="Calibri" pitchFamily="34" charset="0"/>
              </a:rPr>
              <a:pPr lvl="0" algn="r" eaLnBrk="1" latinLnBrk="1" hangingPunct="1"/>
              <a:t>3</a:t>
            </a:fld>
            <a:endParaRPr lang="en-US" altLang="en-US">
              <a:solidFill>
                <a:srgbClr val="898989"/>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750" y="1676404"/>
            <a:ext cx="13371195" cy="430887"/>
          </a:xfrm>
        </p:spPr>
        <p:txBody>
          <a:bodyPr/>
          <a:lstStyle/>
          <a:p>
            <a:r>
              <a:rPr lang="en-US" sz="2800" b="1" dirty="0" smtClean="0">
                <a:latin typeface="Times New Roman" pitchFamily="18" charset="0"/>
                <a:cs typeface="Times New Roman" pitchFamily="18" charset="0"/>
              </a:rPr>
              <a:t>COURSE OUTCOMES</a:t>
            </a:r>
            <a:endParaRPr lang="en-US" sz="2800" b="1" dirty="0">
              <a:latin typeface="Times New Roman" pitchFamily="18" charset="0"/>
              <a:cs typeface="Times New Roman" pitchFamily="18" charset="0"/>
            </a:endParaRPr>
          </a:p>
        </p:txBody>
      </p:sp>
      <p:sp>
        <p:nvSpPr>
          <p:cNvPr id="3" name="Text Placeholder 2"/>
          <p:cNvSpPr>
            <a:spLocks noGrp="1"/>
          </p:cNvSpPr>
          <p:nvPr>
            <p:ph type="body" idx="1"/>
          </p:nvPr>
        </p:nvSpPr>
        <p:spPr>
          <a:xfrm>
            <a:off x="1403350" y="3060701"/>
            <a:ext cx="13861416" cy="4875181"/>
          </a:xfrm>
        </p:spPr>
        <p:txBody>
          <a:bodyPr/>
          <a:lstStyle/>
          <a:p>
            <a:pPr>
              <a:lnSpc>
                <a:spcPct val="150000"/>
              </a:lnSpc>
            </a:pPr>
            <a:r>
              <a:rPr lang="en-US" dirty="0" smtClean="0">
                <a:solidFill>
                  <a:srgbClr val="000000"/>
                </a:solidFill>
                <a:latin typeface="Times New Roman"/>
              </a:rPr>
              <a:t>CO1: Students will be able to understand the various machines and power transmission related to it.</a:t>
            </a:r>
          </a:p>
          <a:p>
            <a:pPr>
              <a:lnSpc>
                <a:spcPct val="150000"/>
              </a:lnSpc>
            </a:pPr>
            <a:r>
              <a:rPr lang="en-US" dirty="0" smtClean="0">
                <a:solidFill>
                  <a:srgbClr val="000000"/>
                </a:solidFill>
                <a:latin typeface="Times New Roman"/>
              </a:rPr>
              <a:t>CO2: Students will be able to </a:t>
            </a:r>
            <a:r>
              <a:rPr lang="en-US" b="1" dirty="0" smtClean="0">
                <a:solidFill>
                  <a:srgbClr val="000000"/>
                </a:solidFill>
                <a:latin typeface="Times New Roman"/>
              </a:rPr>
              <a:t>describe</a:t>
            </a:r>
            <a:r>
              <a:rPr lang="en-US" dirty="0" smtClean="0">
                <a:solidFill>
                  <a:srgbClr val="000000"/>
                </a:solidFill>
                <a:latin typeface="Times New Roman"/>
              </a:rPr>
              <a:t> the importance of mechanical engineering in any industry and to relate with various concepts in thermal based industry.</a:t>
            </a:r>
          </a:p>
          <a:p>
            <a:pPr>
              <a:lnSpc>
                <a:spcPct val="150000"/>
              </a:lnSpc>
            </a:pPr>
            <a:r>
              <a:rPr lang="en-US" dirty="0" smtClean="0">
                <a:solidFill>
                  <a:srgbClr val="000000"/>
                </a:solidFill>
                <a:latin typeface="Times New Roman"/>
              </a:rPr>
              <a:t>CO3: Students will be able to </a:t>
            </a:r>
            <a:r>
              <a:rPr lang="en-US" b="1" dirty="0" smtClean="0">
                <a:solidFill>
                  <a:srgbClr val="000000"/>
                </a:solidFill>
                <a:latin typeface="Times New Roman"/>
              </a:rPr>
              <a:t>understand</a:t>
            </a:r>
            <a:r>
              <a:rPr lang="en-US" dirty="0" smtClean="0">
                <a:solidFill>
                  <a:srgbClr val="000000"/>
                </a:solidFill>
                <a:latin typeface="Times New Roman"/>
              </a:rPr>
              <a:t> the refrigeration system and manufacturing process.</a:t>
            </a:r>
          </a:p>
          <a:p>
            <a:pPr>
              <a:lnSpc>
                <a:spcPct val="150000"/>
              </a:lnSpc>
            </a:pPr>
            <a:r>
              <a:rPr lang="en-US" dirty="0" smtClean="0">
                <a:solidFill>
                  <a:srgbClr val="000000"/>
                </a:solidFill>
                <a:latin typeface="Times New Roman"/>
              </a:rPr>
              <a:t>CO4: Students will be able to relate the industrial issues with the environment and to consider key concepts in engineering materials.</a:t>
            </a:r>
          </a:p>
          <a:p>
            <a:endParaRPr lang="en-US" dirty="0" smtClean="0">
              <a:solidFill>
                <a:srgbClr val="000000"/>
              </a:solidFill>
              <a:latin typeface="Times New Roman"/>
            </a:endParaRPr>
          </a:p>
          <a:p>
            <a:endParaRPr lang="en-US" dirty="0" smtClean="0">
              <a:solidFill>
                <a:srgbClr val="000000"/>
              </a:solidFill>
              <a:latin typeface="Times New Roman"/>
            </a:endParaRPr>
          </a:p>
          <a:p>
            <a:endParaRPr lang="en-US" dirty="0"/>
          </a:p>
        </p:txBody>
      </p:sp>
      <p:sp>
        <p:nvSpPr>
          <p:cNvPr id="4" name="Slide Number Placeholder 3"/>
          <p:cNvSpPr>
            <a:spLocks noGrp="1"/>
          </p:cNvSpPr>
          <p:nvPr>
            <p:ph type="sldNum" sz="quarter" idx="7"/>
          </p:nvPr>
        </p:nvSpPr>
        <p:spPr/>
        <p:txBody>
          <a:bodyPr/>
          <a:lstStyle/>
          <a:p>
            <a:pPr lvl="0" algn="r" eaLnBrk="1" latinLnBrk="1" hangingPunct="1"/>
            <a:fld id="{566ABCEB-ACFC-4714-9973-3DA970169C29}" type="slidenum">
              <a:rPr lang="en-US" altLang="en-US" smtClean="0">
                <a:solidFill>
                  <a:srgbClr val="898989"/>
                </a:solidFill>
                <a:latin typeface="Calibri" pitchFamily="34" charset="0"/>
              </a:rPr>
              <a:pPr lvl="0" algn="r" eaLnBrk="1" latinLnBrk="1" hangingPunct="1"/>
              <a:t>4</a:t>
            </a:fld>
            <a:endParaRPr lang="en-US" altLang="en-US">
              <a:solidFill>
                <a:srgbClr val="898989"/>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extBox 1048622"/>
          <p:cNvSpPr txBox="1"/>
          <p:nvPr/>
        </p:nvSpPr>
        <p:spPr>
          <a:xfrm>
            <a:off x="14871700" y="8496300"/>
            <a:ext cx="138112" cy="258762"/>
          </a:xfrm>
          <a:prstGeom prst="rect">
            <a:avLst/>
          </a:prstGeom>
          <a:noFill/>
          <a:ln>
            <a:noFill/>
          </a:ln>
        </p:spPr>
        <p:txBody>
          <a:bodyPr vert="horz" lIns="0" tIns="12686"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11112" lvl="0" indent="0" eaLnBrk="1" latinLnBrk="1" hangingPunct="1">
              <a:spcBef>
                <a:spcPts val="100"/>
              </a:spcBef>
              <a:buFontTx/>
              <a:buNone/>
            </a:pPr>
            <a:r>
              <a:rPr lang="en-US" altLang="en-US" sz="1600">
                <a:solidFill>
                  <a:srgbClr val="898989"/>
                </a:solidFill>
                <a:latin typeface="Arial" pitchFamily="34" charset="0"/>
                <a:ea typeface="Arial" pitchFamily="34" charset="0"/>
              </a:rPr>
              <a:t>1</a:t>
            </a:r>
          </a:p>
        </p:txBody>
      </p:sp>
      <p:grpSp>
        <p:nvGrpSpPr>
          <p:cNvPr id="2" name="Group 50"/>
          <p:cNvGrpSpPr/>
          <p:nvPr/>
        </p:nvGrpSpPr>
        <p:grpSpPr>
          <a:xfrm>
            <a:off x="0" y="0"/>
            <a:ext cx="16217900" cy="9118600"/>
            <a:chOff x="0" y="0"/>
            <a:chExt cx="16217900" cy="9118600"/>
          </a:xfrm>
        </p:grpSpPr>
        <p:sp>
          <p:nvSpPr>
            <p:cNvPr id="1048624" name="Rectangle 1048623"/>
            <p:cNvSpPr/>
            <p:nvPr/>
          </p:nvSpPr>
          <p:spPr>
            <a:xfrm>
              <a:off x="0" y="0"/>
              <a:ext cx="1003300" cy="9118600"/>
            </a:xfrm>
            <a:prstGeom prst="rect">
              <a:avLst/>
            </a:prstGeom>
            <a:blipFill rotWithShape="1">
              <a:blip r:embed="rId2" cstate="print">
                <a:alphaModFix/>
              </a:blip>
              <a:srcRect/>
              <a:stretch>
                <a:fillRect/>
              </a:stretch>
            </a:blipFill>
            <a:ln>
              <a:noFill/>
            </a:ln>
          </p:spPr>
          <p:txBody>
            <a:bodyPr vert="horz" lIns="0" tIns="0" rIns="0" bIns="0" anchor="t"/>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eaLnBrk="1" latinLnBrk="1" hangingPunct="1">
                <a:spcBef>
                  <a:spcPct val="0"/>
                </a:spcBef>
                <a:buFontTx/>
                <a:buNone/>
              </a:pPr>
              <a:endParaRPr lang="en-US" altLang="en-US" sz="1900">
                <a:ea typeface="Arial" pitchFamily="34" charset="0"/>
              </a:endParaRPr>
            </a:p>
          </p:txBody>
        </p:sp>
        <p:sp>
          <p:nvSpPr>
            <p:cNvPr id="1048625" name="Freeform 1048624"/>
            <p:cNvSpPr/>
            <p:nvPr/>
          </p:nvSpPr>
          <p:spPr bwMode="auto">
            <a:xfrm>
              <a:off x="939800" y="8458200"/>
              <a:ext cx="15278100" cy="660400"/>
            </a:xfrm>
            <a:custGeom>
              <a:avLst/>
              <a:gdLst>
                <a:gd name="l" fmla="*/ 0 w 15278100"/>
                <a:gd name="t" fmla="*/ 0 h 660400"/>
                <a:gd name="r" fmla="*/ 15278100 w 15278100"/>
                <a:gd name="b" fmla="*/ 660400 h 660400"/>
              </a:gdLst>
              <a:ahLst/>
              <a:cxnLst/>
              <a:rect l="l" t="t" r="r" b="b"/>
              <a:pathLst>
                <a:path w="15278100" h="660400">
                  <a:moveTo>
                    <a:pt x="15278100" y="0"/>
                  </a:moveTo>
                  <a:lnTo>
                    <a:pt x="0" y="0"/>
                  </a:lnTo>
                  <a:lnTo>
                    <a:pt x="0" y="660400"/>
                  </a:lnTo>
                  <a:lnTo>
                    <a:pt x="15278100" y="660400"/>
                  </a:lnTo>
                  <a:lnTo>
                    <a:pt x="15278100" y="0"/>
                  </a:lnTo>
                </a:path>
              </a:pathLst>
            </a:custGeom>
            <a:solidFill>
              <a:srgbClr val="FFFF00">
                <a:alpha val="100000"/>
              </a:srgbClr>
            </a:solidFill>
            <a:ln>
              <a:noFill/>
            </a:ln>
          </p:spPr>
        </p:sp>
      </p:grpSp>
      <p:sp>
        <p:nvSpPr>
          <p:cNvPr id="1048626" name="TextBox 1048625"/>
          <p:cNvSpPr txBox="1"/>
          <p:nvPr/>
        </p:nvSpPr>
        <p:spPr>
          <a:xfrm>
            <a:off x="5513387" y="8480425"/>
            <a:ext cx="5948363" cy="292388"/>
          </a:xfrm>
          <a:prstGeom prst="rect">
            <a:avLst/>
          </a:prstGeom>
          <a:noFill/>
          <a:ln>
            <a:noFill/>
          </a:ln>
        </p:spPr>
        <p:txBody>
          <a:bodyPr vert="horz" wrap="square" lIns="0" tIns="0" rIns="0" bIns="0" anchor="t">
            <a:spAutoFit/>
          </a:bodyPr>
          <a:lstStyle>
            <a:lvl1pPr marL="0" indent="0"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1pPr>
            <a:lvl2pPr marL="4556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2pPr>
            <a:lvl3pPr marL="9128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3pPr>
            <a:lvl4pPr marL="13684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4pPr>
            <a:lvl5pPr marL="18256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5pPr>
          </a:lstStyle>
          <a:p>
            <a:pPr lvl="0" algn="ctr"/>
            <a:r>
              <a:rPr lang="en-IN" altLang="en-US" dirty="0" err="1" smtClean="0">
                <a:solidFill>
                  <a:srgbClr val="898989"/>
                </a:solidFill>
                <a:latin typeface="Calibri" pitchFamily="34" charset="0"/>
              </a:rPr>
              <a:t>Nitin</a:t>
            </a:r>
            <a:r>
              <a:rPr lang="en-IN" altLang="en-US" dirty="0" smtClean="0">
                <a:solidFill>
                  <a:srgbClr val="898989"/>
                </a:solidFill>
                <a:latin typeface="Calibri" pitchFamily="34" charset="0"/>
              </a:rPr>
              <a:t> </a:t>
            </a:r>
            <a:r>
              <a:rPr lang="en-IN" altLang="en-US" dirty="0" err="1" smtClean="0">
                <a:solidFill>
                  <a:srgbClr val="898989"/>
                </a:solidFill>
                <a:latin typeface="Calibri" pitchFamily="34" charset="0"/>
              </a:rPr>
              <a:t>Chhabra</a:t>
            </a:r>
            <a:r>
              <a:rPr lang="en-IN" altLang="en-US" dirty="0" smtClean="0">
                <a:solidFill>
                  <a:srgbClr val="898989"/>
                </a:solidFill>
                <a:latin typeface="Calibri" pitchFamily="34" charset="0"/>
              </a:rPr>
              <a:t> (ASSISTANT </a:t>
            </a:r>
            <a:r>
              <a:rPr lang="en-IN" altLang="en-US" dirty="0">
                <a:solidFill>
                  <a:srgbClr val="898989"/>
                </a:solidFill>
                <a:latin typeface="Calibri" pitchFamily="34" charset="0"/>
              </a:rPr>
              <a:t>PROFESSOR) , JECRC, JAIPUR</a:t>
            </a:r>
          </a:p>
        </p:txBody>
      </p:sp>
      <p:sp>
        <p:nvSpPr>
          <p:cNvPr id="1048628" name="TextBox 1048627"/>
          <p:cNvSpPr txBox="1"/>
          <p:nvPr/>
        </p:nvSpPr>
        <p:spPr>
          <a:xfrm>
            <a:off x="11677650" y="8480425"/>
            <a:ext cx="3729037" cy="292100"/>
          </a:xfrm>
          <a:prstGeom prst="rect">
            <a:avLst/>
          </a:prstGeom>
          <a:noFill/>
          <a:ln>
            <a:noFill/>
          </a:ln>
        </p:spPr>
        <p:txBody>
          <a:bodyPr vert="horz" lIns="0" tIns="0"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algn="r" eaLnBrk="1" latinLnBrk="1" hangingPunct="1">
              <a:spcBef>
                <a:spcPct val="0"/>
              </a:spcBef>
              <a:buFontTx/>
              <a:buNone/>
            </a:pPr>
            <a:fld id="{566ABCEB-ACFC-4714-9973-3DA970169C29}" type="slidenum">
              <a:rPr lang="en-IN" altLang="en-US" sz="1900">
                <a:solidFill>
                  <a:srgbClr val="898989"/>
                </a:solidFill>
                <a:ea typeface="Arial" pitchFamily="34" charset="0"/>
              </a:rPr>
              <a:pPr marL="0" lvl="0" indent="0" algn="r" eaLnBrk="1" latinLnBrk="1" hangingPunct="1">
                <a:spcBef>
                  <a:spcPct val="0"/>
                </a:spcBef>
                <a:buFontTx/>
                <a:buNone/>
              </a:pPr>
              <a:t>5</a:t>
            </a:fld>
            <a:endParaRPr lang="en-IN" altLang="en-US" sz="1900">
              <a:solidFill>
                <a:srgbClr val="898989"/>
              </a:solidFill>
              <a:ea typeface="Arial" pitchFamily="34" charset="0"/>
            </a:endParaRPr>
          </a:p>
        </p:txBody>
      </p:sp>
      <p:sp>
        <p:nvSpPr>
          <p:cNvPr id="10" name="Slide Number Placeholder 9"/>
          <p:cNvSpPr>
            <a:spLocks noGrp="1"/>
          </p:cNvSpPr>
          <p:nvPr>
            <p:ph type="sldNum" sz="quarter" idx="7"/>
          </p:nvPr>
        </p:nvSpPr>
        <p:spPr/>
        <p:txBody>
          <a:bodyPr/>
          <a:lstStyle/>
          <a:p>
            <a:pPr lvl="0" algn="r" eaLnBrk="1" latinLnBrk="1" hangingPunct="1"/>
            <a:fld id="{566ABCEB-ACFC-4714-9973-3DA970169C29}" type="slidenum">
              <a:rPr lang="en-US" altLang="en-US" smtClean="0">
                <a:solidFill>
                  <a:srgbClr val="898989"/>
                </a:solidFill>
                <a:latin typeface="Calibri" pitchFamily="34" charset="0"/>
              </a:rPr>
              <a:pPr lvl="0" algn="r" eaLnBrk="1" latinLnBrk="1" hangingPunct="1"/>
              <a:t>5</a:t>
            </a:fld>
            <a:endParaRPr lang="en-US" altLang="en-US">
              <a:solidFill>
                <a:srgbClr val="898989"/>
              </a:solidFill>
              <a:latin typeface="Calibri" pitchFamily="34" charset="0"/>
            </a:endParaRPr>
          </a:p>
        </p:txBody>
      </p:sp>
      <p:graphicFrame>
        <p:nvGraphicFramePr>
          <p:cNvPr id="11" name="Table 10"/>
          <p:cNvGraphicFramePr>
            <a:graphicFrameLocks noGrp="1"/>
          </p:cNvGraphicFramePr>
          <p:nvPr/>
        </p:nvGraphicFramePr>
        <p:xfrm>
          <a:off x="1479550" y="368300"/>
          <a:ext cx="14020799" cy="7814576"/>
        </p:xfrm>
        <a:graphic>
          <a:graphicData uri="http://schemas.openxmlformats.org/drawingml/2006/table">
            <a:tbl>
              <a:tblPr/>
              <a:tblGrid>
                <a:gridCol w="1018277"/>
                <a:gridCol w="4068918"/>
                <a:gridCol w="744467"/>
                <a:gridCol w="744467"/>
                <a:gridCol w="744467"/>
                <a:gridCol w="744467"/>
                <a:gridCol w="744467"/>
                <a:gridCol w="744467"/>
                <a:gridCol w="744467"/>
                <a:gridCol w="744467"/>
                <a:gridCol w="744467"/>
                <a:gridCol w="744467"/>
                <a:gridCol w="744467"/>
                <a:gridCol w="744467"/>
              </a:tblGrid>
              <a:tr h="348572">
                <a:tc gridSpan="14">
                  <a:txBody>
                    <a:bodyPr/>
                    <a:lstStyle/>
                    <a:p>
                      <a:pPr algn="ctr" fontAlgn="ctr"/>
                      <a:r>
                        <a:rPr lang="en-US" sz="1200" b="1" i="0" u="none" strike="noStrike" dirty="0">
                          <a:solidFill>
                            <a:srgbClr val="000000"/>
                          </a:solidFill>
                          <a:latin typeface="Times New Roman"/>
                        </a:rPr>
                        <a:t>                                                                                                      COs mapping with Pos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24192">
                <a:tc rowSpan="2">
                  <a:txBody>
                    <a:bodyPr/>
                    <a:lstStyle/>
                    <a:p>
                      <a:pPr algn="ctr" fontAlgn="ctr"/>
                      <a:r>
                        <a:rPr lang="en-US" sz="1200" b="1" i="0" u="none" strike="noStrike">
                          <a:solidFill>
                            <a:srgbClr val="000000"/>
                          </a:solidFill>
                          <a:latin typeface="Times New Roman"/>
                        </a:rPr>
                        <a:t>SUBJECT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1" i="0" u="none" strike="noStrike">
                          <a:solidFill>
                            <a:srgbClr val="000000"/>
                          </a:solidFill>
                          <a:latin typeface="Times New Roman"/>
                        </a:rPr>
                        <a:t>Course Outcome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Times New Roman"/>
                        </a:rPr>
                        <a:t>Engineering Knowledge</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latin typeface="Times New Roman"/>
                        </a:rPr>
                        <a:t>Problem analysis</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latin typeface="Times New Roman"/>
                        </a:rPr>
                        <a:t>Design/Development of Solution</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latin typeface="Times New Roman"/>
                        </a:rPr>
                        <a:t>Conduct Investigation of complex Problems</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latin typeface="Times New Roman"/>
                        </a:rPr>
                        <a:t>Modern Tool Usage</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latin typeface="Times New Roman"/>
                        </a:rPr>
                        <a:t>The engineer and society</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latin typeface="Times New Roman"/>
                        </a:rPr>
                        <a:t>Environment and Sustainability</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latin typeface="Times New Roman"/>
                        </a:rPr>
                        <a:t>Ethics</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latin typeface="Times New Roman"/>
                        </a:rPr>
                        <a:t>Individual and Team Work</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latin typeface="Times New Roman"/>
                        </a:rPr>
                        <a:t>Communication</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latin typeface="Times New Roman"/>
                        </a:rPr>
                        <a:t>Project Management and Finance</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latin typeface="Times New Roman"/>
                        </a:rPr>
                        <a:t>Life-long Learning</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1904">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latin typeface="Times New Roman"/>
                        </a:rPr>
                        <a:t>PO  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PO2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PO 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PO4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PO  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PO6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PO7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PO8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PO9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PO10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PO11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PO12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3962">
                <a:tc rowSpan="5">
                  <a:txBody>
                    <a:bodyPr/>
                    <a:lstStyle/>
                    <a:p>
                      <a:pPr algn="ctr" fontAlgn="ctr"/>
                      <a:r>
                        <a:rPr lang="en-US" sz="1200" b="1" i="0" u="none" strike="noStrike">
                          <a:solidFill>
                            <a:srgbClr val="000000"/>
                          </a:solidFill>
                          <a:latin typeface="Times New Roman"/>
                        </a:rPr>
                        <a:t>BME               (1FY3-07)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0" i="0" u="none" strike="noStrike">
                          <a:solidFill>
                            <a:srgbClr val="000000"/>
                          </a:solidFill>
                          <a:latin typeface="Times New Roman"/>
                        </a:rPr>
                        <a:t>Students will be able to understand the various machines and power transmission related to it.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Times New Roman"/>
                        </a:rPr>
                        <a: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0134">
                <a:tc vMerge="1">
                  <a:txBody>
                    <a:bodyPr/>
                    <a:lstStyle/>
                    <a:p>
                      <a:endParaRPr lang="en-US"/>
                    </a:p>
                  </a:txBody>
                  <a:tcPr/>
                </a:tc>
                <a:tc>
                  <a:txBody>
                    <a:bodyPr/>
                    <a:lstStyle/>
                    <a:p>
                      <a:pPr algn="ctr" fontAlgn="t"/>
                      <a:r>
                        <a:rPr lang="en-US" sz="1200" b="0" i="0" u="none" strike="noStrike" dirty="0">
                          <a:solidFill>
                            <a:srgbClr val="000000"/>
                          </a:solidFill>
                          <a:latin typeface="Times New Roman"/>
                        </a:rPr>
                        <a:t>Students will be able to </a:t>
                      </a:r>
                      <a:r>
                        <a:rPr lang="en-US" sz="1200" b="1" i="0" u="none" strike="noStrike" dirty="0">
                          <a:solidFill>
                            <a:srgbClr val="000000"/>
                          </a:solidFill>
                          <a:latin typeface="Times New Roman"/>
                        </a:rPr>
                        <a:t>describe</a:t>
                      </a:r>
                      <a:r>
                        <a:rPr lang="en-US" sz="1200" b="0" i="0" u="none" strike="noStrike" dirty="0">
                          <a:solidFill>
                            <a:srgbClr val="000000"/>
                          </a:solidFill>
                          <a:latin typeface="Times New Roman"/>
                        </a:rPr>
                        <a:t> the importance of mechanical engineering in any industry and to relate with various concepts in thermal based industry.</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Times New Roman"/>
                        </a:rPr>
                        <a:t>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7620">
                <a:tc vMerge="1">
                  <a:txBody>
                    <a:bodyPr/>
                    <a:lstStyle/>
                    <a:p>
                      <a:endParaRPr lang="en-US"/>
                    </a:p>
                  </a:txBody>
                  <a:tcPr/>
                </a:tc>
                <a:tc>
                  <a:txBody>
                    <a:bodyPr/>
                    <a:lstStyle/>
                    <a:p>
                      <a:pPr algn="ctr" fontAlgn="t"/>
                      <a:r>
                        <a:rPr lang="en-US" sz="1200" b="0" i="0" u="none" strike="noStrike">
                          <a:solidFill>
                            <a:srgbClr val="000000"/>
                          </a:solidFill>
                          <a:latin typeface="Times New Roman"/>
                        </a:rPr>
                        <a:t>Students will be able to </a:t>
                      </a:r>
                      <a:r>
                        <a:rPr lang="en-US" sz="1200" b="1" i="0" u="none" strike="noStrike">
                          <a:solidFill>
                            <a:srgbClr val="000000"/>
                          </a:solidFill>
                          <a:latin typeface="Times New Roman"/>
                        </a:rPr>
                        <a:t>understand</a:t>
                      </a:r>
                      <a:r>
                        <a:rPr lang="en-US" sz="1200" b="0" i="0" u="none" strike="noStrike">
                          <a:solidFill>
                            <a:srgbClr val="000000"/>
                          </a:solidFill>
                          <a:latin typeface="Times New Roman"/>
                        </a:rPr>
                        <a:t> the refrigeration system and manufacturing process.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7049">
                <a:tc vMerge="1">
                  <a:txBody>
                    <a:bodyPr/>
                    <a:lstStyle/>
                    <a:p>
                      <a:endParaRPr lang="en-US"/>
                    </a:p>
                  </a:txBody>
                  <a:tcPr/>
                </a:tc>
                <a:tc>
                  <a:txBody>
                    <a:bodyPr/>
                    <a:lstStyle/>
                    <a:p>
                      <a:pPr algn="ctr" fontAlgn="t"/>
                      <a:r>
                        <a:rPr lang="en-US" sz="1200" b="0" i="0" u="none" strike="noStrike" dirty="0">
                          <a:solidFill>
                            <a:srgbClr val="000000"/>
                          </a:solidFill>
                          <a:latin typeface="Times New Roman"/>
                        </a:rPr>
                        <a:t>Students will be able to relate the industrial issues with the environment and to consider key concepts in engineering materials.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762">
                <a:tc vMerge="1">
                  <a:txBody>
                    <a:bodyPr/>
                    <a:lstStyle/>
                    <a:p>
                      <a:endParaRPr lang="en-US"/>
                    </a:p>
                  </a:txBody>
                  <a:tcPr/>
                </a:tc>
                <a:tc>
                  <a:txBody>
                    <a:bodyPr/>
                    <a:lstStyle/>
                    <a:p>
                      <a:pPr algn="ctr" fontAlgn="ctr"/>
                      <a:r>
                        <a:rPr lang="en-US" sz="1200" b="1" i="0" u="none" strike="noStrike">
                          <a:solidFill>
                            <a:srgbClr val="000000"/>
                          </a:solidFill>
                          <a:latin typeface="Calibri"/>
                        </a:rPr>
                        <a:t>Avg.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381">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44000">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ctr"/>
                      <a:r>
                        <a:rPr lang="en-US" sz="1200" b="1" i="0" u="none" strike="noStrike">
                          <a:solidFill>
                            <a:srgbClr val="000000"/>
                          </a:solidFill>
                          <a:latin typeface="Calibri"/>
                        </a:rPr>
                        <a:t>H=3</a:t>
                      </a:r>
                    </a:p>
                  </a:txBody>
                  <a:tcPr marL="9525" marR="9525" marT="9525" marB="0" anchor="ctr">
                    <a:lnL>
                      <a:noFill/>
                    </a:lnL>
                    <a:lnR>
                      <a:noFill/>
                    </a:lnR>
                    <a:lnT>
                      <a:noFill/>
                    </a:lnT>
                    <a:lnB>
                      <a:noFill/>
                    </a:lnB>
                  </a:tcPr>
                </a:tc>
                <a:tc>
                  <a:txBody>
                    <a:bodyPr/>
                    <a:lstStyle/>
                    <a:p>
                      <a:pPr algn="ctr" fontAlgn="ctr"/>
                      <a:r>
                        <a:rPr lang="en-US" sz="1200" b="1" i="0" u="none" strike="noStrike">
                          <a:solidFill>
                            <a:srgbClr val="000000"/>
                          </a:solidFill>
                          <a:latin typeface="Calibri"/>
                        </a:rPr>
                        <a:t>M=2</a:t>
                      </a:r>
                    </a:p>
                  </a:txBody>
                  <a:tcPr marL="9525" marR="9525" marT="9525" marB="0" anchor="ctr">
                    <a:lnL>
                      <a:noFill/>
                    </a:lnL>
                    <a:lnR>
                      <a:noFill/>
                    </a:lnR>
                    <a:lnT>
                      <a:noFill/>
                    </a:lnT>
                    <a:lnB>
                      <a:noFill/>
                    </a:lnB>
                  </a:tcPr>
                </a:tc>
                <a:tc>
                  <a:txBody>
                    <a:bodyPr/>
                    <a:lstStyle/>
                    <a:p>
                      <a:pPr algn="ctr" fontAlgn="ctr"/>
                      <a:r>
                        <a:rPr lang="en-US" sz="1200" b="1" i="0" u="none" strike="noStrike" dirty="0">
                          <a:solidFill>
                            <a:srgbClr val="000000"/>
                          </a:solidFill>
                          <a:latin typeface="Calibri"/>
                        </a:rPr>
                        <a:t>L=1</a:t>
                      </a:r>
                    </a:p>
                  </a:txBody>
                  <a:tcPr marL="9525" marR="9525" marT="9525" marB="0" anchor="ctr">
                    <a:lnL>
                      <a:noFill/>
                    </a:lnL>
                    <a:lnR>
                      <a:noFill/>
                    </a:lnR>
                    <a:lnT>
                      <a:noFill/>
                    </a:lnT>
                    <a:lnB>
                      <a:noFill/>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extBox 1048622"/>
          <p:cNvSpPr txBox="1"/>
          <p:nvPr/>
        </p:nvSpPr>
        <p:spPr>
          <a:xfrm>
            <a:off x="14871700" y="8496300"/>
            <a:ext cx="138112" cy="258762"/>
          </a:xfrm>
          <a:prstGeom prst="rect">
            <a:avLst/>
          </a:prstGeom>
          <a:noFill/>
          <a:ln>
            <a:noFill/>
          </a:ln>
        </p:spPr>
        <p:txBody>
          <a:bodyPr vert="horz" lIns="0" tIns="12686"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11112" lvl="0" indent="0" eaLnBrk="1" latinLnBrk="1" hangingPunct="1">
              <a:spcBef>
                <a:spcPts val="100"/>
              </a:spcBef>
              <a:buFontTx/>
              <a:buNone/>
            </a:pPr>
            <a:r>
              <a:rPr lang="en-US" altLang="en-US" sz="1600">
                <a:solidFill>
                  <a:srgbClr val="898989"/>
                </a:solidFill>
                <a:latin typeface="Arial" pitchFamily="34" charset="0"/>
                <a:ea typeface="Arial" pitchFamily="34" charset="0"/>
              </a:rPr>
              <a:t>1</a:t>
            </a:r>
          </a:p>
        </p:txBody>
      </p:sp>
      <p:grpSp>
        <p:nvGrpSpPr>
          <p:cNvPr id="2" name="Group 50"/>
          <p:cNvGrpSpPr/>
          <p:nvPr/>
        </p:nvGrpSpPr>
        <p:grpSpPr>
          <a:xfrm>
            <a:off x="0" y="0"/>
            <a:ext cx="16217900" cy="9118600"/>
            <a:chOff x="0" y="0"/>
            <a:chExt cx="16217900" cy="9118600"/>
          </a:xfrm>
        </p:grpSpPr>
        <p:sp>
          <p:nvSpPr>
            <p:cNvPr id="1048624" name="Rectangle 1048623"/>
            <p:cNvSpPr/>
            <p:nvPr/>
          </p:nvSpPr>
          <p:spPr>
            <a:xfrm>
              <a:off x="0" y="0"/>
              <a:ext cx="1003300" cy="9118600"/>
            </a:xfrm>
            <a:prstGeom prst="rect">
              <a:avLst/>
            </a:prstGeom>
            <a:blipFill rotWithShape="1">
              <a:blip r:embed="rId2" cstate="print">
                <a:alphaModFix/>
              </a:blip>
              <a:srcRect/>
              <a:stretch>
                <a:fillRect/>
              </a:stretch>
            </a:blipFill>
            <a:ln>
              <a:noFill/>
            </a:ln>
          </p:spPr>
          <p:txBody>
            <a:bodyPr vert="horz" lIns="0" tIns="0" rIns="0" bIns="0" anchor="t"/>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eaLnBrk="1" latinLnBrk="1" hangingPunct="1">
                <a:spcBef>
                  <a:spcPct val="0"/>
                </a:spcBef>
                <a:buFontTx/>
                <a:buNone/>
              </a:pPr>
              <a:endParaRPr lang="en-US" altLang="en-US" sz="1900">
                <a:ea typeface="Arial" pitchFamily="34" charset="0"/>
              </a:endParaRPr>
            </a:p>
          </p:txBody>
        </p:sp>
        <p:sp>
          <p:nvSpPr>
            <p:cNvPr id="1048625" name="Freeform 1048624"/>
            <p:cNvSpPr/>
            <p:nvPr/>
          </p:nvSpPr>
          <p:spPr bwMode="auto">
            <a:xfrm>
              <a:off x="939800" y="8458200"/>
              <a:ext cx="15278100" cy="660400"/>
            </a:xfrm>
            <a:custGeom>
              <a:avLst/>
              <a:gdLst>
                <a:gd name="l" fmla="*/ 0 w 15278100"/>
                <a:gd name="t" fmla="*/ 0 h 660400"/>
                <a:gd name="r" fmla="*/ 15278100 w 15278100"/>
                <a:gd name="b" fmla="*/ 660400 h 660400"/>
              </a:gdLst>
              <a:ahLst/>
              <a:cxnLst/>
              <a:rect l="l" t="t" r="r" b="b"/>
              <a:pathLst>
                <a:path w="15278100" h="660400">
                  <a:moveTo>
                    <a:pt x="15278100" y="0"/>
                  </a:moveTo>
                  <a:lnTo>
                    <a:pt x="0" y="0"/>
                  </a:lnTo>
                  <a:lnTo>
                    <a:pt x="0" y="660400"/>
                  </a:lnTo>
                  <a:lnTo>
                    <a:pt x="15278100" y="660400"/>
                  </a:lnTo>
                  <a:lnTo>
                    <a:pt x="15278100" y="0"/>
                  </a:lnTo>
                </a:path>
              </a:pathLst>
            </a:custGeom>
            <a:solidFill>
              <a:srgbClr val="FFFF00">
                <a:alpha val="100000"/>
              </a:srgbClr>
            </a:solidFill>
            <a:ln>
              <a:noFill/>
            </a:ln>
          </p:spPr>
        </p:sp>
      </p:grpSp>
      <p:sp>
        <p:nvSpPr>
          <p:cNvPr id="1048626" name="TextBox 1048625"/>
          <p:cNvSpPr txBox="1"/>
          <p:nvPr/>
        </p:nvSpPr>
        <p:spPr>
          <a:xfrm>
            <a:off x="5513387" y="8480425"/>
            <a:ext cx="5948363" cy="292388"/>
          </a:xfrm>
          <a:prstGeom prst="rect">
            <a:avLst/>
          </a:prstGeom>
          <a:noFill/>
          <a:ln>
            <a:noFill/>
          </a:ln>
        </p:spPr>
        <p:txBody>
          <a:bodyPr vert="horz" wrap="square" lIns="0" tIns="0" rIns="0" bIns="0" anchor="t">
            <a:spAutoFit/>
          </a:bodyPr>
          <a:lstStyle>
            <a:lvl1pPr marL="0" indent="0"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1pPr>
            <a:lvl2pPr marL="4556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2pPr>
            <a:lvl3pPr marL="9128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3pPr>
            <a:lvl4pPr marL="13684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4pPr>
            <a:lvl5pPr marL="18256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5pPr>
          </a:lstStyle>
          <a:p>
            <a:pPr lvl="0" algn="ctr"/>
            <a:r>
              <a:rPr lang="en-IN" altLang="en-US" dirty="0" err="1" smtClean="0">
                <a:solidFill>
                  <a:srgbClr val="898989"/>
                </a:solidFill>
                <a:latin typeface="Calibri" pitchFamily="34" charset="0"/>
              </a:rPr>
              <a:t>Nitin</a:t>
            </a:r>
            <a:r>
              <a:rPr lang="en-IN" altLang="en-US" dirty="0" smtClean="0">
                <a:solidFill>
                  <a:srgbClr val="898989"/>
                </a:solidFill>
                <a:latin typeface="Calibri" pitchFamily="34" charset="0"/>
              </a:rPr>
              <a:t> </a:t>
            </a:r>
            <a:r>
              <a:rPr lang="en-IN" altLang="en-US" dirty="0" err="1" smtClean="0">
                <a:solidFill>
                  <a:srgbClr val="898989"/>
                </a:solidFill>
                <a:latin typeface="Calibri" pitchFamily="34" charset="0"/>
              </a:rPr>
              <a:t>Chhabra</a:t>
            </a:r>
            <a:r>
              <a:rPr lang="en-IN" altLang="en-US" dirty="0" smtClean="0">
                <a:solidFill>
                  <a:srgbClr val="898989"/>
                </a:solidFill>
                <a:latin typeface="Calibri" pitchFamily="34" charset="0"/>
              </a:rPr>
              <a:t> (ASSISTANT </a:t>
            </a:r>
            <a:r>
              <a:rPr lang="en-IN" altLang="en-US" dirty="0">
                <a:solidFill>
                  <a:srgbClr val="898989"/>
                </a:solidFill>
                <a:latin typeface="Calibri" pitchFamily="34" charset="0"/>
              </a:rPr>
              <a:t>PROFESSOR) , JECRC, JAIPUR</a:t>
            </a:r>
          </a:p>
        </p:txBody>
      </p:sp>
      <p:sp>
        <p:nvSpPr>
          <p:cNvPr id="1048628" name="TextBox 1048627"/>
          <p:cNvSpPr txBox="1"/>
          <p:nvPr/>
        </p:nvSpPr>
        <p:spPr>
          <a:xfrm>
            <a:off x="11677650" y="8480425"/>
            <a:ext cx="3729037" cy="292100"/>
          </a:xfrm>
          <a:prstGeom prst="rect">
            <a:avLst/>
          </a:prstGeom>
          <a:noFill/>
          <a:ln>
            <a:noFill/>
          </a:ln>
        </p:spPr>
        <p:txBody>
          <a:bodyPr vert="horz" lIns="0" tIns="0"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algn="r" eaLnBrk="1" latinLnBrk="1" hangingPunct="1">
              <a:spcBef>
                <a:spcPct val="0"/>
              </a:spcBef>
              <a:buFontTx/>
              <a:buNone/>
            </a:pPr>
            <a:fld id="{566ABCEB-ACFC-4714-9973-3DA970169C29}" type="slidenum">
              <a:rPr lang="en-IN" altLang="en-US" sz="1900">
                <a:solidFill>
                  <a:srgbClr val="898989"/>
                </a:solidFill>
                <a:ea typeface="Arial" pitchFamily="34" charset="0"/>
              </a:rPr>
              <a:pPr marL="0" lvl="0" indent="0" algn="r" eaLnBrk="1" latinLnBrk="1" hangingPunct="1">
                <a:spcBef>
                  <a:spcPct val="0"/>
                </a:spcBef>
                <a:buFontTx/>
                <a:buNone/>
              </a:pPr>
              <a:t>6</a:t>
            </a:fld>
            <a:endParaRPr lang="en-IN" altLang="en-US" sz="1900">
              <a:solidFill>
                <a:srgbClr val="898989"/>
              </a:solidFill>
              <a:ea typeface="Arial" pitchFamily="34" charset="0"/>
            </a:endParaRPr>
          </a:p>
        </p:txBody>
      </p:sp>
      <p:sp>
        <p:nvSpPr>
          <p:cNvPr id="10" name="Slide Number Placeholder 9"/>
          <p:cNvSpPr>
            <a:spLocks noGrp="1"/>
          </p:cNvSpPr>
          <p:nvPr>
            <p:ph type="sldNum" sz="quarter" idx="7"/>
          </p:nvPr>
        </p:nvSpPr>
        <p:spPr/>
        <p:txBody>
          <a:bodyPr/>
          <a:lstStyle/>
          <a:p>
            <a:pPr lvl="0" algn="r" eaLnBrk="1" latinLnBrk="1" hangingPunct="1"/>
            <a:fld id="{566ABCEB-ACFC-4714-9973-3DA970169C29}" type="slidenum">
              <a:rPr lang="en-US" altLang="en-US" smtClean="0">
                <a:solidFill>
                  <a:srgbClr val="898989"/>
                </a:solidFill>
                <a:latin typeface="Calibri" pitchFamily="34" charset="0"/>
              </a:rPr>
              <a:pPr lvl="0" algn="r" eaLnBrk="1" latinLnBrk="1" hangingPunct="1"/>
              <a:t>6</a:t>
            </a:fld>
            <a:endParaRPr lang="en-US" altLang="en-US">
              <a:solidFill>
                <a:srgbClr val="898989"/>
              </a:solidFill>
              <a:latin typeface="Calibri" pitchFamily="34" charset="0"/>
            </a:endParaRPr>
          </a:p>
        </p:txBody>
      </p:sp>
      <p:graphicFrame>
        <p:nvGraphicFramePr>
          <p:cNvPr id="13" name="Table 12"/>
          <p:cNvGraphicFramePr>
            <a:graphicFrameLocks noGrp="1"/>
          </p:cNvGraphicFramePr>
          <p:nvPr/>
        </p:nvGraphicFramePr>
        <p:xfrm>
          <a:off x="1784350" y="673100"/>
          <a:ext cx="13106399" cy="7088305"/>
        </p:xfrm>
        <a:graphic>
          <a:graphicData uri="http://schemas.openxmlformats.org/drawingml/2006/table">
            <a:tbl>
              <a:tblPr/>
              <a:tblGrid>
                <a:gridCol w="704731"/>
                <a:gridCol w="3863877"/>
                <a:gridCol w="8537791"/>
              </a:tblGrid>
              <a:tr h="394447">
                <a:tc gridSpan="3">
                  <a:txBody>
                    <a:bodyPr/>
                    <a:lstStyle/>
                    <a:p>
                      <a:pPr algn="ctr" fontAlgn="b"/>
                      <a:r>
                        <a:rPr lang="en-US" sz="2800" b="1" i="0" u="none" strike="noStrike" dirty="0">
                          <a:solidFill>
                            <a:srgbClr val="000000"/>
                          </a:solidFill>
                          <a:latin typeface="Times New Roman"/>
                        </a:rPr>
                        <a:t>Course Plan</a:t>
                      </a:r>
                    </a:p>
                  </a:txBody>
                  <a:tcPr marL="6680" marR="6680" marT="668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94447">
                <a:tc gridSpan="2">
                  <a:txBody>
                    <a:bodyPr/>
                    <a:lstStyle/>
                    <a:p>
                      <a:pPr algn="l" fontAlgn="b"/>
                      <a:r>
                        <a:rPr lang="en-US" sz="2400" b="1" i="0" u="none" strike="noStrike" dirty="0">
                          <a:solidFill>
                            <a:srgbClr val="000000"/>
                          </a:solidFill>
                          <a:latin typeface="Times New Roman"/>
                        </a:rPr>
                        <a:t>Subject- Basic Mechanical Engineering</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b"/>
                      <a:r>
                        <a:rPr lang="en-US" sz="2400" b="1" i="0" u="none" strike="noStrike" dirty="0">
                          <a:solidFill>
                            <a:srgbClr val="000000"/>
                          </a:solidFill>
                          <a:latin typeface="Times New Roman"/>
                        </a:rPr>
                        <a:t>Subject Code: </a:t>
                      </a:r>
                      <a:r>
                        <a:rPr lang="en-US" sz="2400" b="1" i="0" u="none" strike="noStrike" dirty="0" smtClean="0">
                          <a:solidFill>
                            <a:srgbClr val="000000"/>
                          </a:solidFill>
                          <a:latin typeface="Times New Roman"/>
                        </a:rPr>
                        <a:t>1FY3-07</a:t>
                      </a:r>
                      <a:endParaRPr lang="en-US" sz="2400" b="1" i="0" u="none" strike="noStrike" dirty="0">
                        <a:solidFill>
                          <a:srgbClr val="000000"/>
                        </a:solidFill>
                        <a:latin typeface="Times New Roman"/>
                      </a:endParaRP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2479">
                <a:tc gridSpan="3">
                  <a:txBody>
                    <a:bodyPr/>
                    <a:lstStyle/>
                    <a:p>
                      <a:pPr algn="l" fontAlgn="ctr"/>
                      <a:r>
                        <a:rPr lang="en-US" sz="1600" b="1" i="0" u="sng" strike="noStrike" dirty="0">
                          <a:solidFill>
                            <a:srgbClr val="000000"/>
                          </a:solidFill>
                          <a:latin typeface="Times New Roman"/>
                        </a:rPr>
                        <a:t>Vision and Mission of Institute:</a:t>
                      </a:r>
                      <a:r>
                        <a:rPr lang="en-US" sz="1600" b="1" i="0" u="none" strike="noStrike" dirty="0">
                          <a:solidFill>
                            <a:srgbClr val="000000"/>
                          </a:solidFill>
                          <a:latin typeface="Times New Roman"/>
                        </a:rPr>
                        <a:t/>
                      </a:r>
                      <a:br>
                        <a:rPr lang="en-US" sz="1600" b="1" i="0" u="none" strike="noStrike" dirty="0">
                          <a:solidFill>
                            <a:srgbClr val="000000"/>
                          </a:solidFill>
                          <a:latin typeface="Times New Roman"/>
                        </a:rPr>
                      </a:br>
                      <a:r>
                        <a:rPr lang="en-US" sz="1600" b="0" i="0" u="none" strike="noStrike" dirty="0">
                          <a:solidFill>
                            <a:srgbClr val="000000"/>
                          </a:solidFill>
                          <a:latin typeface="Times New Roman"/>
                        </a:rPr>
                        <a:t>Vision: To become a renowned center of outcome based learning, and work towards academic, professional, cultural and social enrichment of the lives of individuals and communities.</a:t>
                      </a:r>
                      <a:br>
                        <a:rPr lang="en-US" sz="1600" b="0" i="0" u="none" strike="noStrike" dirty="0">
                          <a:solidFill>
                            <a:srgbClr val="000000"/>
                          </a:solidFill>
                          <a:latin typeface="Times New Roman"/>
                        </a:rPr>
                      </a:br>
                      <a:r>
                        <a:rPr lang="en-US" sz="1600" b="0" i="0" u="none" strike="noStrike" dirty="0">
                          <a:solidFill>
                            <a:srgbClr val="000000"/>
                          </a:solidFill>
                          <a:latin typeface="Times New Roman"/>
                        </a:rPr>
                        <a:t>Mission:</a:t>
                      </a:r>
                      <a:br>
                        <a:rPr lang="en-US" sz="1600" b="0" i="0" u="none" strike="noStrike" dirty="0">
                          <a:solidFill>
                            <a:srgbClr val="000000"/>
                          </a:solidFill>
                          <a:latin typeface="Times New Roman"/>
                        </a:rPr>
                      </a:br>
                      <a:r>
                        <a:rPr lang="en-US" sz="1600" b="0" i="0" u="none" strike="noStrike" dirty="0">
                          <a:solidFill>
                            <a:srgbClr val="000000"/>
                          </a:solidFill>
                          <a:latin typeface="Times New Roman"/>
                        </a:rPr>
                        <a:t>M1: Focus on evaluation of learning outcomes and motivate students to inculcate research aptitude by project based learning.</a:t>
                      </a:r>
                      <a:br>
                        <a:rPr lang="en-US" sz="1600" b="0" i="0" u="none" strike="noStrike" dirty="0">
                          <a:solidFill>
                            <a:srgbClr val="000000"/>
                          </a:solidFill>
                          <a:latin typeface="Times New Roman"/>
                        </a:rPr>
                      </a:br>
                      <a:r>
                        <a:rPr lang="en-US" sz="1600" b="0" i="0" u="none" strike="noStrike" dirty="0">
                          <a:solidFill>
                            <a:srgbClr val="000000"/>
                          </a:solidFill>
                          <a:latin typeface="Times New Roman"/>
                        </a:rPr>
                        <a:t>M2: Identify, based on informed perception of Indian, regional and global needs, areas of focus and provide platform to gain knowledge and solutions. </a:t>
                      </a:r>
                      <a:br>
                        <a:rPr lang="en-US" sz="1600" b="0" i="0" u="none" strike="noStrike" dirty="0">
                          <a:solidFill>
                            <a:srgbClr val="000000"/>
                          </a:solidFill>
                          <a:latin typeface="Times New Roman"/>
                        </a:rPr>
                      </a:br>
                      <a:r>
                        <a:rPr lang="en-US" sz="1600" b="0" i="0" u="none" strike="noStrike" dirty="0">
                          <a:solidFill>
                            <a:srgbClr val="000000"/>
                          </a:solidFill>
                          <a:latin typeface="Times New Roman"/>
                        </a:rPr>
                        <a:t>M3: Offer opportunities for interaction between academia and industry.</a:t>
                      </a:r>
                      <a:br>
                        <a:rPr lang="en-US" sz="1600" b="0" i="0" u="none" strike="noStrike" dirty="0">
                          <a:solidFill>
                            <a:srgbClr val="000000"/>
                          </a:solidFill>
                          <a:latin typeface="Times New Roman"/>
                        </a:rPr>
                      </a:br>
                      <a:r>
                        <a:rPr lang="en-US" sz="1600" b="0" i="0" u="none" strike="noStrike" dirty="0">
                          <a:solidFill>
                            <a:srgbClr val="000000"/>
                          </a:solidFill>
                          <a:latin typeface="Times New Roman"/>
                        </a:rPr>
                        <a:t>M4: Develop human potential to its fullest extent so that intellectually capable and imaginatively gifted leaders can emerge in a range of professions.</a:t>
                      </a:r>
                      <a:endParaRPr lang="en-US" sz="1600" b="1" i="0" u="none" strike="noStrike" dirty="0">
                        <a:solidFill>
                          <a:srgbClr val="000000"/>
                        </a:solidFill>
                        <a:latin typeface="Times New Roman"/>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935256">
                <a:tc gridSpan="3">
                  <a:txBody>
                    <a:bodyPr/>
                    <a:lstStyle/>
                    <a:p>
                      <a:pPr algn="l" fontAlgn="ctr"/>
                      <a:r>
                        <a:rPr lang="en-US" sz="1600" b="1" i="0" u="sng" strike="noStrike">
                          <a:solidFill>
                            <a:srgbClr val="000000"/>
                          </a:solidFill>
                          <a:latin typeface="Times New Roman"/>
                        </a:rPr>
                        <a:t>Vision and Mission of Department:</a:t>
                      </a:r>
                      <a:r>
                        <a:rPr lang="en-US" sz="1600" b="1" i="0" u="none" strike="noStrike">
                          <a:solidFill>
                            <a:srgbClr val="000000"/>
                          </a:solidFill>
                          <a:latin typeface="Times New Roman"/>
                        </a:rPr>
                        <a:t/>
                      </a:r>
                      <a:br>
                        <a:rPr lang="en-US" sz="1600" b="1" i="0" u="none" strike="noStrike">
                          <a:solidFill>
                            <a:srgbClr val="000000"/>
                          </a:solidFill>
                          <a:latin typeface="Times New Roman"/>
                        </a:rPr>
                      </a:br>
                      <a:r>
                        <a:rPr lang="en-US" sz="1600" b="0" i="0" u="none" strike="noStrike">
                          <a:solidFill>
                            <a:srgbClr val="000000"/>
                          </a:solidFill>
                          <a:latin typeface="Times New Roman"/>
                        </a:rPr>
                        <a:t>Vision: The Mechanical Engineering Department strives to be recognized globally for excellent technical knowledge and to produce quality human resource, who can manage the advance technologies and contribute to society through entrepreneurship and leadership.</a:t>
                      </a:r>
                      <a:br>
                        <a:rPr lang="en-US" sz="1600" b="0" i="0" u="none" strike="noStrike">
                          <a:solidFill>
                            <a:srgbClr val="000000"/>
                          </a:solidFill>
                          <a:latin typeface="Times New Roman"/>
                        </a:rPr>
                      </a:br>
                      <a:r>
                        <a:rPr lang="en-US" sz="1600" b="0" i="0" u="none" strike="noStrike">
                          <a:solidFill>
                            <a:srgbClr val="000000"/>
                          </a:solidFill>
                          <a:latin typeface="Times New Roman"/>
                        </a:rPr>
                        <a:t>Mission:</a:t>
                      </a:r>
                      <a:br>
                        <a:rPr lang="en-US" sz="1600" b="0" i="0" u="none" strike="noStrike">
                          <a:solidFill>
                            <a:srgbClr val="000000"/>
                          </a:solidFill>
                          <a:latin typeface="Times New Roman"/>
                        </a:rPr>
                      </a:br>
                      <a:r>
                        <a:rPr lang="en-US" sz="1600" b="0" i="0" u="none" strike="noStrike">
                          <a:solidFill>
                            <a:srgbClr val="000000"/>
                          </a:solidFill>
                          <a:latin typeface="Times New Roman"/>
                        </a:rPr>
                        <a:t>M1: To impart highest quality technical knowledge to the learners to make them globally competitive mechanical engineers.</a:t>
                      </a:r>
                      <a:br>
                        <a:rPr lang="en-US" sz="1600" b="0" i="0" u="none" strike="noStrike">
                          <a:solidFill>
                            <a:srgbClr val="000000"/>
                          </a:solidFill>
                          <a:latin typeface="Times New Roman"/>
                        </a:rPr>
                      </a:br>
                      <a:r>
                        <a:rPr lang="en-US" sz="1600" b="0" i="0" u="none" strike="noStrike">
                          <a:solidFill>
                            <a:srgbClr val="000000"/>
                          </a:solidFill>
                          <a:latin typeface="Times New Roman"/>
                        </a:rPr>
                        <a:t>M2: To provide the learners ethical guidelines along with excellent academic environment for a long productive career.</a:t>
                      </a:r>
                      <a:br>
                        <a:rPr lang="en-US" sz="1600" b="0" i="0" u="none" strike="noStrike">
                          <a:solidFill>
                            <a:srgbClr val="000000"/>
                          </a:solidFill>
                          <a:latin typeface="Times New Roman"/>
                        </a:rPr>
                      </a:br>
                      <a:r>
                        <a:rPr lang="en-US" sz="1600" b="0" i="0" u="none" strike="noStrike">
                          <a:solidFill>
                            <a:srgbClr val="000000"/>
                          </a:solidFill>
                          <a:latin typeface="Times New Roman"/>
                        </a:rPr>
                        <a:t>M3: To promote industry-institute linkage.</a:t>
                      </a:r>
                      <a:endParaRPr lang="en-US" sz="1600" b="1" i="0" u="none" strike="noStrike">
                        <a:solidFill>
                          <a:srgbClr val="000000"/>
                        </a:solidFill>
                        <a:latin typeface="Times New Roman"/>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69794">
                <a:tc gridSpan="3">
                  <a:txBody>
                    <a:bodyPr/>
                    <a:lstStyle/>
                    <a:p>
                      <a:pPr algn="l" fontAlgn="ctr"/>
                      <a:r>
                        <a:rPr lang="en-US" sz="1600" b="1" i="0" u="sng" strike="noStrike">
                          <a:solidFill>
                            <a:srgbClr val="000000"/>
                          </a:solidFill>
                          <a:latin typeface="Times New Roman"/>
                        </a:rPr>
                        <a:t>Course outcomes </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69794">
                <a:tc>
                  <a:txBody>
                    <a:bodyPr/>
                    <a:lstStyle/>
                    <a:p>
                      <a:pPr algn="l" fontAlgn="b"/>
                      <a:r>
                        <a:rPr lang="en-US" sz="1800" b="0" i="0" u="none" strike="noStrike">
                          <a:solidFill>
                            <a:srgbClr val="000000"/>
                          </a:solidFill>
                          <a:latin typeface="Times New Roman" pitchFamily="18" charset="0"/>
                          <a:cs typeface="Times New Roman" pitchFamily="18" charset="0"/>
                        </a:rPr>
                        <a:t>CO-1</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1600" b="0" i="0" u="none" strike="noStrike">
                          <a:solidFill>
                            <a:srgbClr val="000000"/>
                          </a:solidFill>
                          <a:latin typeface="Times New Roman"/>
                        </a:rPr>
                        <a:t> To describe the importance of mechanical engineering in any industry and to apply the various concepts in thermal based industry.</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69794">
                <a:tc>
                  <a:txBody>
                    <a:bodyPr/>
                    <a:lstStyle/>
                    <a:p>
                      <a:pPr algn="l" fontAlgn="b"/>
                      <a:r>
                        <a:rPr lang="en-US" sz="1800" b="0" i="0" u="none" strike="noStrike">
                          <a:solidFill>
                            <a:srgbClr val="000000"/>
                          </a:solidFill>
                          <a:latin typeface="Times New Roman" pitchFamily="18" charset="0"/>
                          <a:cs typeface="Times New Roman" pitchFamily="18" charset="0"/>
                        </a:rPr>
                        <a:t>CO-2</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1600" b="0" i="0" u="none" strike="noStrike">
                          <a:solidFill>
                            <a:srgbClr val="000000"/>
                          </a:solidFill>
                          <a:latin typeface="Times New Roman"/>
                        </a:rPr>
                        <a:t> To understand the various machines and power transmission related to it and also the effect of parameters on a job.</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69794">
                <a:tc>
                  <a:txBody>
                    <a:bodyPr/>
                    <a:lstStyle/>
                    <a:p>
                      <a:pPr algn="l" fontAlgn="b"/>
                      <a:r>
                        <a:rPr lang="en-US" sz="1800" b="0" i="0" u="none" strike="noStrike">
                          <a:solidFill>
                            <a:srgbClr val="000000"/>
                          </a:solidFill>
                          <a:latin typeface="Times New Roman" pitchFamily="18" charset="0"/>
                          <a:cs typeface="Times New Roman" pitchFamily="18" charset="0"/>
                        </a:rPr>
                        <a:t>CO-3</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1600" b="0" i="0" u="none" strike="noStrike">
                          <a:solidFill>
                            <a:srgbClr val="000000"/>
                          </a:solidFill>
                          <a:latin typeface="Times New Roman"/>
                        </a:rPr>
                        <a:t> To relate the industrial issues with the environment and to consider key concepts in in engineering materials.</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69794">
                <a:tc>
                  <a:txBody>
                    <a:bodyPr/>
                    <a:lstStyle/>
                    <a:p>
                      <a:pPr algn="l" fontAlgn="b"/>
                      <a:r>
                        <a:rPr lang="en-US" sz="1800" b="0" i="0" u="none" strike="noStrike" dirty="0">
                          <a:solidFill>
                            <a:srgbClr val="000000"/>
                          </a:solidFill>
                          <a:latin typeface="Times New Roman" pitchFamily="18" charset="0"/>
                          <a:cs typeface="Times New Roman" pitchFamily="18" charset="0"/>
                        </a:rPr>
                        <a:t>CO-4</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l" fontAlgn="ctr"/>
                      <a:r>
                        <a:rPr lang="en-US" sz="1600" b="0" i="0" u="none" strike="noStrike" dirty="0">
                          <a:solidFill>
                            <a:srgbClr val="000000"/>
                          </a:solidFill>
                          <a:latin typeface="Times New Roman"/>
                        </a:rPr>
                        <a:t>To come across new practices and researches going in mechanical engineering line CAD, CAM etc.</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extBox 1048622"/>
          <p:cNvSpPr txBox="1"/>
          <p:nvPr/>
        </p:nvSpPr>
        <p:spPr>
          <a:xfrm>
            <a:off x="14871700" y="8496300"/>
            <a:ext cx="138112" cy="258762"/>
          </a:xfrm>
          <a:prstGeom prst="rect">
            <a:avLst/>
          </a:prstGeom>
          <a:noFill/>
          <a:ln>
            <a:noFill/>
          </a:ln>
        </p:spPr>
        <p:txBody>
          <a:bodyPr vert="horz" lIns="0" tIns="12686"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11112" lvl="0" indent="0" eaLnBrk="1" latinLnBrk="1" hangingPunct="1">
              <a:spcBef>
                <a:spcPts val="100"/>
              </a:spcBef>
              <a:buFontTx/>
              <a:buNone/>
            </a:pPr>
            <a:r>
              <a:rPr lang="en-US" altLang="en-US" sz="1600">
                <a:solidFill>
                  <a:srgbClr val="898989"/>
                </a:solidFill>
                <a:latin typeface="Arial" pitchFamily="34" charset="0"/>
                <a:ea typeface="Arial" pitchFamily="34" charset="0"/>
              </a:rPr>
              <a:t>1</a:t>
            </a:r>
          </a:p>
        </p:txBody>
      </p:sp>
      <p:grpSp>
        <p:nvGrpSpPr>
          <p:cNvPr id="2" name="Group 50"/>
          <p:cNvGrpSpPr/>
          <p:nvPr/>
        </p:nvGrpSpPr>
        <p:grpSpPr>
          <a:xfrm>
            <a:off x="0" y="0"/>
            <a:ext cx="16217900" cy="9118600"/>
            <a:chOff x="0" y="0"/>
            <a:chExt cx="16217900" cy="9118600"/>
          </a:xfrm>
        </p:grpSpPr>
        <p:sp>
          <p:nvSpPr>
            <p:cNvPr id="1048624" name="Rectangle 1048623"/>
            <p:cNvSpPr/>
            <p:nvPr/>
          </p:nvSpPr>
          <p:spPr>
            <a:xfrm>
              <a:off x="0" y="0"/>
              <a:ext cx="1003300" cy="9118600"/>
            </a:xfrm>
            <a:prstGeom prst="rect">
              <a:avLst/>
            </a:prstGeom>
            <a:blipFill rotWithShape="1">
              <a:blip r:embed="rId2" cstate="print">
                <a:alphaModFix/>
              </a:blip>
              <a:srcRect/>
              <a:stretch>
                <a:fillRect/>
              </a:stretch>
            </a:blipFill>
            <a:ln>
              <a:noFill/>
            </a:ln>
          </p:spPr>
          <p:txBody>
            <a:bodyPr vert="horz" lIns="0" tIns="0" rIns="0" bIns="0" anchor="t"/>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eaLnBrk="1" latinLnBrk="1" hangingPunct="1">
                <a:spcBef>
                  <a:spcPct val="0"/>
                </a:spcBef>
                <a:buFontTx/>
                <a:buNone/>
              </a:pPr>
              <a:endParaRPr lang="en-US" altLang="en-US" sz="1900">
                <a:ea typeface="Arial" pitchFamily="34" charset="0"/>
              </a:endParaRPr>
            </a:p>
          </p:txBody>
        </p:sp>
        <p:sp>
          <p:nvSpPr>
            <p:cNvPr id="1048625" name="Freeform 1048624"/>
            <p:cNvSpPr/>
            <p:nvPr/>
          </p:nvSpPr>
          <p:spPr bwMode="auto">
            <a:xfrm>
              <a:off x="939800" y="8458200"/>
              <a:ext cx="15278100" cy="660400"/>
            </a:xfrm>
            <a:custGeom>
              <a:avLst/>
              <a:gdLst>
                <a:gd name="l" fmla="*/ 0 w 15278100"/>
                <a:gd name="t" fmla="*/ 0 h 660400"/>
                <a:gd name="r" fmla="*/ 15278100 w 15278100"/>
                <a:gd name="b" fmla="*/ 660400 h 660400"/>
              </a:gdLst>
              <a:ahLst/>
              <a:cxnLst/>
              <a:rect l="l" t="t" r="r" b="b"/>
              <a:pathLst>
                <a:path w="15278100" h="660400">
                  <a:moveTo>
                    <a:pt x="15278100" y="0"/>
                  </a:moveTo>
                  <a:lnTo>
                    <a:pt x="0" y="0"/>
                  </a:lnTo>
                  <a:lnTo>
                    <a:pt x="0" y="660400"/>
                  </a:lnTo>
                  <a:lnTo>
                    <a:pt x="15278100" y="660400"/>
                  </a:lnTo>
                  <a:lnTo>
                    <a:pt x="15278100" y="0"/>
                  </a:lnTo>
                </a:path>
              </a:pathLst>
            </a:custGeom>
            <a:solidFill>
              <a:srgbClr val="FFFF00">
                <a:alpha val="100000"/>
              </a:srgbClr>
            </a:solidFill>
            <a:ln>
              <a:noFill/>
            </a:ln>
          </p:spPr>
        </p:sp>
      </p:grpSp>
      <p:sp>
        <p:nvSpPr>
          <p:cNvPr id="1048626" name="TextBox 1048625"/>
          <p:cNvSpPr txBox="1"/>
          <p:nvPr/>
        </p:nvSpPr>
        <p:spPr>
          <a:xfrm>
            <a:off x="5513387" y="8480425"/>
            <a:ext cx="5948363" cy="292388"/>
          </a:xfrm>
          <a:prstGeom prst="rect">
            <a:avLst/>
          </a:prstGeom>
          <a:noFill/>
          <a:ln>
            <a:noFill/>
          </a:ln>
        </p:spPr>
        <p:txBody>
          <a:bodyPr vert="horz" wrap="square" lIns="0" tIns="0" rIns="0" bIns="0" anchor="t">
            <a:spAutoFit/>
          </a:bodyPr>
          <a:lstStyle>
            <a:lvl1pPr marL="0" indent="0"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1pPr>
            <a:lvl2pPr marL="4556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2pPr>
            <a:lvl3pPr marL="9128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3pPr>
            <a:lvl4pPr marL="13684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4pPr>
            <a:lvl5pPr marL="18256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5pPr>
          </a:lstStyle>
          <a:p>
            <a:pPr lvl="0" algn="ctr"/>
            <a:r>
              <a:rPr lang="en-IN" altLang="en-US" dirty="0" err="1" smtClean="0">
                <a:solidFill>
                  <a:srgbClr val="898989"/>
                </a:solidFill>
                <a:latin typeface="Calibri" pitchFamily="34" charset="0"/>
              </a:rPr>
              <a:t>Nitin</a:t>
            </a:r>
            <a:r>
              <a:rPr lang="en-IN" altLang="en-US" dirty="0" smtClean="0">
                <a:solidFill>
                  <a:srgbClr val="898989"/>
                </a:solidFill>
                <a:latin typeface="Calibri" pitchFamily="34" charset="0"/>
              </a:rPr>
              <a:t> </a:t>
            </a:r>
            <a:r>
              <a:rPr lang="en-IN" altLang="en-US" dirty="0" err="1" smtClean="0">
                <a:solidFill>
                  <a:srgbClr val="898989"/>
                </a:solidFill>
                <a:latin typeface="Calibri" pitchFamily="34" charset="0"/>
              </a:rPr>
              <a:t>Chhabra</a:t>
            </a:r>
            <a:r>
              <a:rPr lang="en-IN" altLang="en-US" dirty="0" smtClean="0">
                <a:solidFill>
                  <a:srgbClr val="898989"/>
                </a:solidFill>
                <a:latin typeface="Calibri" pitchFamily="34" charset="0"/>
              </a:rPr>
              <a:t> (ASSISTANT </a:t>
            </a:r>
            <a:r>
              <a:rPr lang="en-IN" altLang="en-US" dirty="0">
                <a:solidFill>
                  <a:srgbClr val="898989"/>
                </a:solidFill>
                <a:latin typeface="Calibri" pitchFamily="34" charset="0"/>
              </a:rPr>
              <a:t>PROFESSOR) , JECRC, JAIPUR</a:t>
            </a:r>
          </a:p>
        </p:txBody>
      </p:sp>
      <p:sp>
        <p:nvSpPr>
          <p:cNvPr id="1048628" name="TextBox 1048627"/>
          <p:cNvSpPr txBox="1"/>
          <p:nvPr/>
        </p:nvSpPr>
        <p:spPr>
          <a:xfrm>
            <a:off x="11677650" y="8480425"/>
            <a:ext cx="3729037" cy="292100"/>
          </a:xfrm>
          <a:prstGeom prst="rect">
            <a:avLst/>
          </a:prstGeom>
          <a:noFill/>
          <a:ln>
            <a:noFill/>
          </a:ln>
        </p:spPr>
        <p:txBody>
          <a:bodyPr vert="horz" lIns="0" tIns="0"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algn="r" eaLnBrk="1" latinLnBrk="1" hangingPunct="1">
              <a:spcBef>
                <a:spcPct val="0"/>
              </a:spcBef>
              <a:buFontTx/>
              <a:buNone/>
            </a:pPr>
            <a:fld id="{566ABCEB-ACFC-4714-9973-3DA970169C29}" type="slidenum">
              <a:rPr lang="en-IN" altLang="en-US" sz="1900">
                <a:solidFill>
                  <a:srgbClr val="898989"/>
                </a:solidFill>
                <a:ea typeface="Arial" pitchFamily="34" charset="0"/>
              </a:rPr>
              <a:pPr marL="0" lvl="0" indent="0" algn="r" eaLnBrk="1" latinLnBrk="1" hangingPunct="1">
                <a:spcBef>
                  <a:spcPct val="0"/>
                </a:spcBef>
                <a:buFontTx/>
                <a:buNone/>
              </a:pPr>
              <a:t>7</a:t>
            </a:fld>
            <a:endParaRPr lang="en-IN" altLang="en-US" sz="1900">
              <a:solidFill>
                <a:srgbClr val="898989"/>
              </a:solidFill>
              <a:ea typeface="Arial" pitchFamily="34" charset="0"/>
            </a:endParaRPr>
          </a:p>
        </p:txBody>
      </p:sp>
      <p:sp>
        <p:nvSpPr>
          <p:cNvPr id="10" name="Slide Number Placeholder 9"/>
          <p:cNvSpPr>
            <a:spLocks noGrp="1"/>
          </p:cNvSpPr>
          <p:nvPr>
            <p:ph type="sldNum" sz="quarter" idx="7"/>
          </p:nvPr>
        </p:nvSpPr>
        <p:spPr/>
        <p:txBody>
          <a:bodyPr/>
          <a:lstStyle/>
          <a:p>
            <a:pPr lvl="0" algn="r" eaLnBrk="1" latinLnBrk="1" hangingPunct="1"/>
            <a:fld id="{566ABCEB-ACFC-4714-9973-3DA970169C29}" type="slidenum">
              <a:rPr lang="en-US" altLang="en-US" smtClean="0">
                <a:solidFill>
                  <a:srgbClr val="898989"/>
                </a:solidFill>
                <a:latin typeface="Calibri" pitchFamily="34" charset="0"/>
              </a:rPr>
              <a:pPr lvl="0" algn="r" eaLnBrk="1" latinLnBrk="1" hangingPunct="1"/>
              <a:t>7</a:t>
            </a:fld>
            <a:endParaRPr lang="en-US" altLang="en-US">
              <a:solidFill>
                <a:srgbClr val="898989"/>
              </a:solidFill>
              <a:latin typeface="Calibri" pitchFamily="34" charset="0"/>
            </a:endParaRPr>
          </a:p>
        </p:txBody>
      </p:sp>
      <p:graphicFrame>
        <p:nvGraphicFramePr>
          <p:cNvPr id="11" name="Table 10"/>
          <p:cNvGraphicFramePr>
            <a:graphicFrameLocks noGrp="1"/>
          </p:cNvGraphicFramePr>
          <p:nvPr/>
        </p:nvGraphicFramePr>
        <p:xfrm>
          <a:off x="1555749" y="292097"/>
          <a:ext cx="13258802" cy="7239003"/>
        </p:xfrm>
        <a:graphic>
          <a:graphicData uri="http://schemas.openxmlformats.org/drawingml/2006/table">
            <a:tbl>
              <a:tblPr/>
              <a:tblGrid>
                <a:gridCol w="914401"/>
                <a:gridCol w="838200"/>
                <a:gridCol w="3124200"/>
                <a:gridCol w="1219200"/>
                <a:gridCol w="1447800"/>
                <a:gridCol w="2895600"/>
                <a:gridCol w="1066800"/>
                <a:gridCol w="914400"/>
                <a:gridCol w="838201"/>
              </a:tblGrid>
              <a:tr h="515866">
                <a:tc>
                  <a:txBody>
                    <a:bodyPr/>
                    <a:lstStyle/>
                    <a:p>
                      <a:pPr algn="ctr" rtl="0" fontAlgn="ctr"/>
                      <a:r>
                        <a:rPr lang="en-US" sz="1300" b="1" i="0" u="none" strike="noStrike" dirty="0" err="1">
                          <a:solidFill>
                            <a:srgbClr val="000000"/>
                          </a:solidFill>
                          <a:latin typeface="Times New Roman" pitchFamily="18" charset="0"/>
                          <a:cs typeface="Times New Roman" pitchFamily="18" charset="0"/>
                        </a:rPr>
                        <a:t>S.No</a:t>
                      </a:r>
                      <a:r>
                        <a:rPr lang="en-US" sz="1300" b="1" i="0" u="none" strike="noStrike" dirty="0">
                          <a:solidFill>
                            <a:srgbClr val="000000"/>
                          </a:solidFill>
                          <a:latin typeface="Times New Roman" pitchFamily="18" charset="0"/>
                          <a:cs typeface="Times New Roman" pitchFamily="18" charset="0"/>
                        </a:rPr>
                        <a: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300" b="1" i="0" u="none" strike="noStrike" dirty="0">
                          <a:solidFill>
                            <a:srgbClr val="000000"/>
                          </a:solidFill>
                          <a:latin typeface="Times New Roman" pitchFamily="18" charset="0"/>
                          <a:cs typeface="Times New Roman" pitchFamily="18" charset="0"/>
                        </a:rPr>
                        <a:t>Lect. No.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300" b="1" i="0" u="none" strike="noStrike" dirty="0">
                          <a:solidFill>
                            <a:srgbClr val="000000"/>
                          </a:solidFill>
                          <a:latin typeface="Times New Roman" pitchFamily="18" charset="0"/>
                          <a:cs typeface="Times New Roman" pitchFamily="18" charset="0"/>
                        </a:rPr>
                        <a:t>Topics to be discussed</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300" b="1" i="0" u="none" strike="noStrike" dirty="0" smtClean="0">
                          <a:solidFill>
                            <a:srgbClr val="000000"/>
                          </a:solidFill>
                          <a:latin typeface="Times New Roman" pitchFamily="18" charset="0"/>
                          <a:cs typeface="Times New Roman" pitchFamily="18" charset="0"/>
                        </a:rPr>
                        <a:t>Relevant </a:t>
                      </a:r>
                      <a:r>
                        <a:rPr lang="en-US" sz="1300" b="1" i="0" u="none" strike="noStrike" dirty="0">
                          <a:solidFill>
                            <a:srgbClr val="000000"/>
                          </a:solidFill>
                          <a:latin typeface="Times New Roman" pitchFamily="18" charset="0"/>
                          <a:cs typeface="Times New Roman" pitchFamily="18" charset="0"/>
                        </a:rPr>
                        <a:t>CO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pitchFamily="18" charset="0"/>
                          <a:cs typeface="Times New Roman" pitchFamily="18" charset="0"/>
                        </a:rPr>
                        <a:t>Objective of unit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300" b="1" i="0" u="none" strike="noStrike" dirty="0">
                          <a:solidFill>
                            <a:srgbClr val="000000"/>
                          </a:solidFill>
                          <a:latin typeface="Times New Roman" pitchFamily="18" charset="0"/>
                          <a:cs typeface="Times New Roman" pitchFamily="18" charset="0"/>
                        </a:rPr>
                        <a:t>Outcome of Lecture     (After completion of this lecture students will be able to)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en-US" sz="1300" b="1" i="0" u="none" strike="noStrike" dirty="0">
                          <a:solidFill>
                            <a:srgbClr val="000000"/>
                          </a:solidFill>
                          <a:latin typeface="Times New Roman" pitchFamily="18" charset="0"/>
                          <a:cs typeface="Times New Roman" pitchFamily="18" charset="0"/>
                        </a:rPr>
                        <a:t>Teaching </a:t>
                      </a:r>
                      <a:r>
                        <a:rPr lang="en-US" sz="1300" b="1" i="0" u="none" strike="noStrike" dirty="0" smtClean="0">
                          <a:solidFill>
                            <a:srgbClr val="000000"/>
                          </a:solidFill>
                          <a:latin typeface="Times New Roman" pitchFamily="18" charset="0"/>
                          <a:cs typeface="Times New Roman" pitchFamily="18" charset="0"/>
                        </a:rPr>
                        <a:t>Methods</a:t>
                      </a:r>
                      <a:endParaRPr lang="en-US" sz="1300" b="1"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300" b="1" i="0" u="none" strike="noStrike" dirty="0">
                          <a:solidFill>
                            <a:srgbClr val="000000"/>
                          </a:solidFill>
                          <a:latin typeface="Times New Roman" pitchFamily="18" charset="0"/>
                          <a:cs typeface="Times New Roman" pitchFamily="18" charset="0"/>
                        </a:rPr>
                        <a:t>Book </a:t>
                      </a:r>
                      <a:r>
                        <a:rPr lang="en-US" sz="1300" b="1" i="0" u="none" strike="noStrike" dirty="0" smtClean="0">
                          <a:solidFill>
                            <a:srgbClr val="000000"/>
                          </a:solidFill>
                          <a:latin typeface="Times New Roman" pitchFamily="18" charset="0"/>
                          <a:cs typeface="Times New Roman" pitchFamily="18" charset="0"/>
                        </a:rPr>
                        <a:t>referred</a:t>
                      </a:r>
                      <a:endParaRPr lang="en-US" sz="1300" b="1"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300" b="1" i="0" u="none" strike="noStrike" dirty="0" smtClean="0">
                          <a:solidFill>
                            <a:srgbClr val="000000"/>
                          </a:solidFill>
                          <a:latin typeface="Times New Roman" pitchFamily="18" charset="0"/>
                          <a:cs typeface="Times New Roman" pitchFamily="18" charset="0"/>
                        </a:rPr>
                        <a:t>From </a:t>
                      </a:r>
                      <a:r>
                        <a:rPr lang="en-US" sz="1300" b="1" i="0" u="none" strike="noStrike" dirty="0">
                          <a:solidFill>
                            <a:srgbClr val="000000"/>
                          </a:solidFill>
                          <a:latin typeface="Times New Roman" pitchFamily="18" charset="0"/>
                          <a:cs typeface="Times New Roman" pitchFamily="18" charset="0"/>
                        </a:rPr>
                        <a:t>page to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r>
              <a:tr h="306983">
                <a:tc rowSpan="2">
                  <a:txBody>
                    <a:bodyPr/>
                    <a:lstStyle/>
                    <a:p>
                      <a:pPr algn="ctr" rtl="0" fontAlgn="ctr"/>
                      <a:r>
                        <a:rPr lang="en-US" sz="1300" b="0" i="0" u="none" strike="noStrike">
                          <a:solidFill>
                            <a:srgbClr val="000000"/>
                          </a:solidFill>
                          <a:latin typeface="Times New Roman" pitchFamily="18" charset="0"/>
                          <a:cs typeface="Times New Roman" pitchFamily="18" charset="0"/>
                        </a:rPr>
                        <a:t>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rtl="0" fontAlgn="ctr"/>
                      <a:r>
                        <a:rPr lang="en-US" sz="1300" b="0" i="0" u="none" strike="noStrike">
                          <a:solidFill>
                            <a:srgbClr val="000000"/>
                          </a:solidFill>
                          <a:latin typeface="Times New Roman" pitchFamily="18" charset="0"/>
                          <a:cs typeface="Times New Roman" pitchFamily="18" charset="0"/>
                        </a:rPr>
                        <a:t>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1. Introduction to mechanical engineering</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1">
                  <a:txBody>
                    <a:bodyPr/>
                    <a:lstStyle/>
                    <a:p>
                      <a:pPr algn="ctr" fontAlgn="ctr"/>
                      <a:r>
                        <a:rPr lang="en-US" sz="1300" b="0" i="0" u="none" strike="noStrike" dirty="0">
                          <a:solidFill>
                            <a:srgbClr val="000000"/>
                          </a:solidFill>
                          <a:latin typeface="Times New Roman" pitchFamily="18" charset="0"/>
                          <a:cs typeface="Times New Roman" pitchFamily="18" charset="0"/>
                        </a:rPr>
                        <a:t>To provide the fundamental concepts of the theory of the </a:t>
                      </a:r>
                      <a:r>
                        <a:rPr lang="en-US" sz="1300" b="0" i="0" u="none" strike="noStrike" dirty="0" smtClean="0">
                          <a:solidFill>
                            <a:srgbClr val="000000"/>
                          </a:solidFill>
                          <a:latin typeface="Times New Roman" pitchFamily="18" charset="0"/>
                          <a:cs typeface="Times New Roman" pitchFamily="18" charset="0"/>
                        </a:rPr>
                        <a:t>Boiler, steam </a:t>
                      </a:r>
                      <a:r>
                        <a:rPr lang="en-US" sz="1300" b="0" i="0" u="none" strike="noStrike" dirty="0">
                          <a:solidFill>
                            <a:srgbClr val="000000"/>
                          </a:solidFill>
                          <a:latin typeface="Times New Roman" pitchFamily="18" charset="0"/>
                          <a:cs typeface="Times New Roman" pitchFamily="18" charset="0"/>
                        </a:rPr>
                        <a:t>turbine and power plant .</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rtl="0" fontAlgn="t"/>
                      <a:r>
                        <a:rPr lang="en-US" sz="1300" b="0" i="0" u="none" strike="noStrike" dirty="0">
                          <a:solidFill>
                            <a:srgbClr val="000000"/>
                          </a:solidFill>
                          <a:latin typeface="Times New Roman" pitchFamily="18" charset="0"/>
                          <a:cs typeface="Times New Roman" pitchFamily="18" charset="0"/>
                        </a:rPr>
                        <a:t> Have a basic understanding of the principles and concepts related to Mechanical engineering .</a:t>
                      </a:r>
                    </a:p>
                  </a:txBody>
                  <a:tcPr marL="6680" marR="6680" marT="66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300" b="0" i="0" u="none" strike="noStrike">
                          <a:solidFill>
                            <a:srgbClr val="000000"/>
                          </a:solidFill>
                          <a:latin typeface="Times New Roman" pitchFamily="18" charset="0"/>
                          <a:cs typeface="Times New Roman" pitchFamily="18" charset="0"/>
                        </a:rPr>
                        <a:t>Dr.Arun kumar          Arya</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1" i="0" u="none" strike="noStrike" dirty="0">
                          <a:solidFill>
                            <a:srgbClr val="000000"/>
                          </a:solidFill>
                          <a:latin typeface="Times New Roman" pitchFamily="18" charset="0"/>
                          <a:cs typeface="Times New Roman" pitchFamily="18" charset="0"/>
                        </a:rPr>
                        <a:t>1-2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2351">
                <a:tc vMerge="1">
                  <a:txBody>
                    <a:bodyPr/>
                    <a:lstStyle/>
                    <a:p>
                      <a:endParaRPr lang="en-US"/>
                    </a:p>
                  </a:txBody>
                  <a:tcPr/>
                </a:tc>
                <a:tc vMerge="1">
                  <a:txBody>
                    <a:bodyPr/>
                    <a:lstStyle/>
                    <a:p>
                      <a:endParaRPr lang="en-US"/>
                    </a:p>
                  </a:txBody>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2.concept of </a:t>
                      </a:r>
                      <a:r>
                        <a:rPr lang="en-US" sz="1300" b="0" i="0" u="none" strike="noStrike" dirty="0" smtClean="0">
                          <a:solidFill>
                            <a:srgbClr val="000000"/>
                          </a:solidFill>
                          <a:latin typeface="Times New Roman" pitchFamily="18" charset="0"/>
                          <a:cs typeface="Times New Roman" pitchFamily="18" charset="0"/>
                        </a:rPr>
                        <a:t>thermal, industrial </a:t>
                      </a:r>
                      <a:r>
                        <a:rPr lang="en-US" sz="1300" b="0" i="0" u="none" strike="noStrike" dirty="0">
                          <a:solidFill>
                            <a:srgbClr val="000000"/>
                          </a:solidFill>
                          <a:latin typeface="Times New Roman" pitchFamily="18" charset="0"/>
                          <a:cs typeface="Times New Roman" pitchFamily="18" charset="0"/>
                        </a:rPr>
                        <a:t>and manufacturing engineering </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b"/>
                      <a:r>
                        <a:rPr lang="en-US" sz="1300" b="1" i="0" u="none" strike="noStrike">
                          <a:solidFill>
                            <a:srgbClr val="000000"/>
                          </a:solidFill>
                          <a:latin typeface="Times New Roman" pitchFamily="18" charset="0"/>
                          <a:cs typeface="Times New Roman" pitchFamily="18" charset="0"/>
                        </a:rPr>
                        <a:t>2-7</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983">
                <a:tc rowSpan="3">
                  <a:txBody>
                    <a:bodyPr/>
                    <a:lstStyle/>
                    <a:p>
                      <a:pPr algn="ctr" rtl="0" fontAlgn="ctr"/>
                      <a:r>
                        <a:rPr lang="en-US" sz="1300" b="0" i="0" u="none" strike="noStrike">
                          <a:solidFill>
                            <a:srgbClr val="000000"/>
                          </a:solidFill>
                          <a:latin typeface="Times New Roman" pitchFamily="18" charset="0"/>
                          <a:cs typeface="Times New Roman" pitchFamily="18" charset="0"/>
                        </a:rPr>
                        <a:t>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rtl="0" fontAlgn="ctr"/>
                      <a:r>
                        <a:rPr lang="en-US" sz="1300" b="0" i="0" u="none" strike="noStrike">
                          <a:solidFill>
                            <a:srgbClr val="000000"/>
                          </a:solidFill>
                          <a:latin typeface="Times New Roman" pitchFamily="18" charset="0"/>
                          <a:cs typeface="Times New Roman" pitchFamily="18" charset="0"/>
                        </a:rPr>
                        <a:t>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3. Introduction of boilers</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rtl="0" fontAlgn="ctr"/>
                      <a:r>
                        <a:rPr lang="en-US" sz="1300" b="0" i="0" u="none" strike="noStrike" dirty="0">
                          <a:solidFill>
                            <a:srgbClr val="000000"/>
                          </a:solidFill>
                          <a:latin typeface="Times New Roman" pitchFamily="18" charset="0"/>
                          <a:cs typeface="Times New Roman" pitchFamily="18" charset="0"/>
                        </a:rPr>
                        <a:t> Understand application</a:t>
                      </a:r>
                      <a:r>
                        <a:rPr lang="en-US" sz="1300" b="0" i="0" u="none" strike="noStrike" dirty="0" smtClean="0">
                          <a:solidFill>
                            <a:srgbClr val="000000"/>
                          </a:solidFill>
                          <a:latin typeface="Times New Roman" pitchFamily="18" charset="0"/>
                          <a:cs typeface="Times New Roman" pitchFamily="18" charset="0"/>
                        </a:rPr>
                        <a:t>, </a:t>
                      </a:r>
                      <a:r>
                        <a:rPr lang="en-US" sz="1300" b="0" i="0" u="none" strike="noStrike" dirty="0" err="1" smtClean="0">
                          <a:solidFill>
                            <a:srgbClr val="000000"/>
                          </a:solidFill>
                          <a:latin typeface="Times New Roman" pitchFamily="18" charset="0"/>
                          <a:cs typeface="Times New Roman" pitchFamily="18" charset="0"/>
                        </a:rPr>
                        <a:t>adavantage</a:t>
                      </a:r>
                      <a:r>
                        <a:rPr lang="en-US" sz="1300" b="0" i="0" u="none" strike="noStrike" dirty="0" smtClean="0">
                          <a:solidFill>
                            <a:srgbClr val="000000"/>
                          </a:solidFill>
                          <a:latin typeface="Times New Roman" pitchFamily="18" charset="0"/>
                          <a:cs typeface="Times New Roman" pitchFamily="18" charset="0"/>
                        </a:rPr>
                        <a:t> </a:t>
                      </a:r>
                      <a:r>
                        <a:rPr lang="en-US" sz="1300" b="0" i="0" u="none" strike="noStrike" dirty="0">
                          <a:solidFill>
                            <a:srgbClr val="000000"/>
                          </a:solidFill>
                          <a:latin typeface="Times New Roman" pitchFamily="18" charset="0"/>
                          <a:cs typeface="Times New Roman" pitchFamily="18" charset="0"/>
                        </a:rPr>
                        <a:t>of </a:t>
                      </a:r>
                      <a:r>
                        <a:rPr lang="en-US" sz="1300" b="0" i="0" u="none" strike="noStrike" dirty="0" err="1">
                          <a:solidFill>
                            <a:srgbClr val="000000"/>
                          </a:solidFill>
                          <a:latin typeface="Times New Roman" pitchFamily="18" charset="0"/>
                          <a:cs typeface="Times New Roman" pitchFamily="18" charset="0"/>
                        </a:rPr>
                        <a:t>Bolier</a:t>
                      </a:r>
                      <a:r>
                        <a:rPr lang="en-US" sz="1300" b="0" i="0" u="none" strike="noStrike" dirty="0">
                          <a:solidFill>
                            <a:srgbClr val="000000"/>
                          </a:solidFill>
                          <a:latin typeface="Times New Roman" pitchFamily="18" charset="0"/>
                          <a:cs typeface="Times New Roman" pitchFamily="18" charset="0"/>
                        </a:rPr>
                        <a: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9">
                  <a:txBody>
                    <a:bodyPr/>
                    <a:lstStyle/>
                    <a:p>
                      <a:pPr algn="ctr" fontAlgn="ctr"/>
                      <a:r>
                        <a:rPr lang="en-US" sz="1300" b="0" i="0" u="none" strike="noStrike" dirty="0">
                          <a:solidFill>
                            <a:srgbClr val="000000"/>
                          </a:solidFill>
                          <a:latin typeface="Times New Roman" pitchFamily="18" charset="0"/>
                          <a:cs typeface="Times New Roman" pitchFamily="18" charset="0"/>
                        </a:rPr>
                        <a:t>G</a:t>
                      </a:r>
                      <a:r>
                        <a:rPr lang="en-US" sz="1300" b="0" i="0" u="none" strike="noStrike" dirty="0" smtClean="0">
                          <a:solidFill>
                            <a:srgbClr val="000000"/>
                          </a:solidFill>
                          <a:latin typeface="Times New Roman" pitchFamily="18" charset="0"/>
                          <a:cs typeface="Times New Roman" pitchFamily="18" charset="0"/>
                        </a:rPr>
                        <a:t>. </a:t>
                      </a:r>
                      <a:r>
                        <a:rPr lang="en-US" sz="1300" b="0" i="0" u="none" strike="noStrike" dirty="0" err="1" smtClean="0">
                          <a:solidFill>
                            <a:srgbClr val="000000"/>
                          </a:solidFill>
                          <a:latin typeface="Times New Roman" pitchFamily="18" charset="0"/>
                          <a:cs typeface="Times New Roman" pitchFamily="18" charset="0"/>
                        </a:rPr>
                        <a:t>Shanmugam</a:t>
                      </a:r>
                      <a:r>
                        <a:rPr lang="en-US" sz="1300" b="0" i="0" u="none" strike="noStrike" dirty="0" smtClean="0">
                          <a:solidFill>
                            <a:srgbClr val="000000"/>
                          </a:solidFill>
                          <a:latin typeface="Times New Roman" pitchFamily="18" charset="0"/>
                          <a:cs typeface="Times New Roman" pitchFamily="18" charset="0"/>
                        </a:rPr>
                        <a:t>      </a:t>
                      </a:r>
                    </a:p>
                    <a:p>
                      <a:pPr algn="ctr" fontAlgn="ctr"/>
                      <a:endParaRPr lang="en-US" sz="1300" b="0" i="0" u="none" strike="noStrike" dirty="0" smtClean="0">
                        <a:solidFill>
                          <a:srgbClr val="000000"/>
                        </a:solidFill>
                        <a:latin typeface="Times New Roman" pitchFamily="18" charset="0"/>
                        <a:cs typeface="Times New Roman" pitchFamily="18" charset="0"/>
                      </a:endParaRPr>
                    </a:p>
                    <a:p>
                      <a:pPr algn="ctr" fontAlgn="ctr"/>
                      <a:r>
                        <a:rPr lang="en-US" sz="1300" b="0" i="0" u="none" strike="noStrike" dirty="0" smtClean="0">
                          <a:solidFill>
                            <a:srgbClr val="000000"/>
                          </a:solidFill>
                          <a:latin typeface="Times New Roman" pitchFamily="18" charset="0"/>
                          <a:cs typeface="Times New Roman" pitchFamily="18" charset="0"/>
                        </a:rPr>
                        <a:t>S </a:t>
                      </a:r>
                      <a:r>
                        <a:rPr lang="en-US" sz="1300" b="0" i="0" u="none" strike="noStrike" dirty="0">
                          <a:solidFill>
                            <a:srgbClr val="000000"/>
                          </a:solidFill>
                          <a:latin typeface="Times New Roman" pitchFamily="18" charset="0"/>
                          <a:cs typeface="Times New Roman" pitchFamily="18" charset="0"/>
                        </a:rPr>
                        <a:t>Ravindran</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300" b="1" i="0" u="none" strike="noStrike">
                          <a:solidFill>
                            <a:srgbClr val="000000"/>
                          </a:solidFill>
                          <a:latin typeface="Times New Roman" pitchFamily="18" charset="0"/>
                          <a:cs typeface="Times New Roman" pitchFamily="18" charset="0"/>
                        </a:rPr>
                        <a:t>1.1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983">
                <a:tc vMerge="1">
                  <a:txBody>
                    <a:bodyPr/>
                    <a:lstStyle/>
                    <a:p>
                      <a:endParaRPr lang="en-US"/>
                    </a:p>
                  </a:txBody>
                  <a:tcPr/>
                </a:tc>
                <a:tc vMerge="1">
                  <a:txBody>
                    <a:bodyPr/>
                    <a:lstStyle/>
                    <a:p>
                      <a:endParaRPr lang="en-US"/>
                    </a:p>
                  </a:txBody>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3a.Formation of steam</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ctr" fontAlgn="ctr"/>
                      <a:r>
                        <a:rPr lang="en-US" sz="1300" b="1" i="0" u="none" strike="noStrike">
                          <a:solidFill>
                            <a:srgbClr val="000000"/>
                          </a:solidFill>
                          <a:latin typeface="Times New Roman" pitchFamily="18" charset="0"/>
                          <a:cs typeface="Times New Roman" pitchFamily="18" charset="0"/>
                        </a:rPr>
                        <a:t>1.1-1.3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983">
                <a:tc vMerge="1">
                  <a:txBody>
                    <a:bodyPr/>
                    <a:lstStyle/>
                    <a:p>
                      <a:endParaRPr lang="en-US"/>
                    </a:p>
                  </a:txBody>
                  <a:tcPr/>
                </a:tc>
                <a:tc vMerge="1">
                  <a:txBody>
                    <a:bodyPr/>
                    <a:lstStyle/>
                    <a:p>
                      <a:endParaRPr lang="en-US"/>
                    </a:p>
                  </a:txBody>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3b. Boiler Mountings</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306983">
                <a:tc rowSpan="3">
                  <a:txBody>
                    <a:bodyPr/>
                    <a:lstStyle/>
                    <a:p>
                      <a:pPr algn="ctr" rtl="0" fontAlgn="ctr"/>
                      <a:r>
                        <a:rPr lang="en-US" sz="1300" b="0" i="0" u="none" strike="noStrike">
                          <a:solidFill>
                            <a:srgbClr val="000000"/>
                          </a:solidFill>
                          <a:latin typeface="Times New Roman" pitchFamily="18" charset="0"/>
                          <a:cs typeface="Times New Roman" pitchFamily="18" charset="0"/>
                        </a:rPr>
                        <a:t>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rtl="0" fontAlgn="ctr"/>
                      <a:r>
                        <a:rPr lang="en-US" sz="1300" b="0" i="0" u="none" strike="noStrike">
                          <a:solidFill>
                            <a:srgbClr val="000000"/>
                          </a:solidFill>
                          <a:latin typeface="Times New Roman" pitchFamily="18" charset="0"/>
                          <a:cs typeface="Times New Roman" pitchFamily="18" charset="0"/>
                        </a:rPr>
                        <a:t>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4.Fire tube boiler</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rtl="0" fontAlgn="ctr"/>
                      <a:r>
                        <a:rPr lang="en-US" sz="1300" b="0" i="0" u="none" strike="noStrike" dirty="0">
                          <a:solidFill>
                            <a:srgbClr val="000000"/>
                          </a:solidFill>
                          <a:latin typeface="Times New Roman" pitchFamily="18" charset="0"/>
                          <a:cs typeface="Times New Roman" pitchFamily="18" charset="0"/>
                        </a:rPr>
                        <a:t>Have a basic knowledge about Fire tube boiler</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300" b="1" i="0" u="none" strike="noStrike">
                          <a:solidFill>
                            <a:srgbClr val="000000"/>
                          </a:solidFill>
                          <a:latin typeface="Times New Roman" pitchFamily="18" charset="0"/>
                          <a:cs typeface="Times New Roman" pitchFamily="18" charset="0"/>
                        </a:rPr>
                        <a:t>1.2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8109">
                <a:tc vMerge="1">
                  <a:txBody>
                    <a:bodyPr/>
                    <a:lstStyle/>
                    <a:p>
                      <a:endParaRPr lang="en-US"/>
                    </a:p>
                  </a:txBody>
                  <a:tcPr/>
                </a:tc>
                <a:tc vMerge="1">
                  <a:txBody>
                    <a:bodyPr/>
                    <a:lstStyle/>
                    <a:p>
                      <a:endParaRPr lang="en-US"/>
                    </a:p>
                  </a:txBody>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4a.Cochran Boiler </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t"/>
                      <a:r>
                        <a:rPr lang="en-US" sz="1300" b="0" i="0" u="none" strike="noStrike">
                          <a:solidFill>
                            <a:srgbClr val="000000"/>
                          </a:solidFill>
                          <a:latin typeface="Times New Roman" pitchFamily="18" charset="0"/>
                          <a:cs typeface="Times New Roman" pitchFamily="18" charset="0"/>
                        </a:rPr>
                        <a:t>Chalk and Talk</a:t>
                      </a:r>
                      <a:br>
                        <a:rPr lang="en-US" sz="1300" b="0" i="0" u="none" strike="noStrike">
                          <a:solidFill>
                            <a:srgbClr val="000000"/>
                          </a:solidFill>
                          <a:latin typeface="Times New Roman" pitchFamily="18" charset="0"/>
                          <a:cs typeface="Times New Roman" pitchFamily="18" charset="0"/>
                        </a:rPr>
                      </a:br>
                      <a:endParaRPr lang="en-US" sz="1300" b="0" i="0" u="none" strike="noStrike">
                        <a:solidFill>
                          <a:srgbClr val="000000"/>
                        </a:solidFill>
                        <a:latin typeface="Times New Roman" pitchFamily="18" charset="0"/>
                        <a:cs typeface="Times New Roman" pitchFamily="18" charset="0"/>
                      </a:endParaRPr>
                    </a:p>
                  </a:txBody>
                  <a:tcPr marL="6680" marR="6680" marT="66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300" b="1" i="0" u="none" strike="noStrike">
                          <a:solidFill>
                            <a:srgbClr val="000000"/>
                          </a:solidFill>
                          <a:latin typeface="Times New Roman" pitchFamily="18" charset="0"/>
                          <a:cs typeface="Times New Roman" pitchFamily="18" charset="0"/>
                        </a:rPr>
                        <a:t>1.2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983">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4b. Locomotive boiler</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300" b="1" i="0" u="none" strike="noStrike">
                          <a:solidFill>
                            <a:srgbClr val="000000"/>
                          </a:solidFill>
                          <a:latin typeface="Times New Roman" pitchFamily="18" charset="0"/>
                          <a:cs typeface="Times New Roman" pitchFamily="18" charset="0"/>
                        </a:rPr>
                        <a:t>1.6</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983">
                <a:tc rowSpan="5">
                  <a:txBody>
                    <a:bodyPr/>
                    <a:lstStyle/>
                    <a:p>
                      <a:pPr algn="ctr" rtl="0" fontAlgn="ctr"/>
                      <a:r>
                        <a:rPr lang="en-US" sz="1300" b="0" i="0" u="none" strike="noStrike">
                          <a:solidFill>
                            <a:srgbClr val="000000"/>
                          </a:solidFill>
                          <a:latin typeface="Times New Roman" pitchFamily="18" charset="0"/>
                          <a:cs typeface="Times New Roman" pitchFamily="18" charset="0"/>
                        </a:rPr>
                        <a:t>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a:txBody>
                    <a:bodyPr/>
                    <a:lstStyle/>
                    <a:p>
                      <a:pPr algn="ctr" rtl="0" fontAlgn="ctr"/>
                      <a:r>
                        <a:rPr lang="en-US" sz="1300" b="0" i="0" u="none" strike="noStrike">
                          <a:solidFill>
                            <a:srgbClr val="000000"/>
                          </a:solidFill>
                          <a:latin typeface="Times New Roman" pitchFamily="18" charset="0"/>
                          <a:cs typeface="Times New Roman" pitchFamily="18" charset="0"/>
                        </a:rPr>
                        <a:t>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latin typeface="Times New Roman" pitchFamily="18" charset="0"/>
                          <a:cs typeface="Times New Roman" pitchFamily="18" charset="0"/>
                        </a:rPr>
                        <a:t>5.Water tube boiler</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5">
                  <a:txBody>
                    <a:bodyPr/>
                    <a:lstStyle/>
                    <a:p>
                      <a:pPr algn="ctr" rtl="0" fontAlgn="ctr"/>
                      <a:r>
                        <a:rPr lang="en-US" sz="1300" b="0" i="0" u="none" strike="noStrike" dirty="0">
                          <a:solidFill>
                            <a:srgbClr val="000000"/>
                          </a:solidFill>
                          <a:latin typeface="Times New Roman" pitchFamily="18" charset="0"/>
                          <a:cs typeface="Times New Roman" pitchFamily="18" charset="0"/>
                        </a:rPr>
                        <a:t>Have a basic knowledge about water tube boiler and high pressure boiler</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ctr" fontAlgn="ctr"/>
                      <a:r>
                        <a:rPr lang="en-US" sz="1300" b="1" i="0" u="none" strike="noStrike">
                          <a:solidFill>
                            <a:srgbClr val="000000"/>
                          </a:solidFill>
                          <a:latin typeface="Times New Roman" pitchFamily="18" charset="0"/>
                          <a:cs typeface="Times New Roman" pitchFamily="18" charset="0"/>
                        </a:rPr>
                        <a:t>1.7</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983">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5a.Babcock and Wilcox boiler</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306983">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6.High pressure boiler</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b"/>
                      <a:r>
                        <a:rPr lang="en-US" sz="1300" b="0" i="0" u="none" strike="noStrike">
                          <a:solidFill>
                            <a:srgbClr val="000000"/>
                          </a:solidFill>
                          <a:latin typeface="Times New Roman" pitchFamily="18" charset="0"/>
                          <a:cs typeface="Times New Roman" pitchFamily="18" charset="0"/>
                        </a:rPr>
                        <a:t>1.8</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983">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6a.Lamont boiler</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b"/>
                      <a:r>
                        <a:rPr lang="en-US" sz="1300" b="0" i="0" u="none" strike="noStrike">
                          <a:solidFill>
                            <a:srgbClr val="000000"/>
                          </a:solidFill>
                          <a:latin typeface="Times New Roman" pitchFamily="18" charset="0"/>
                          <a:cs typeface="Times New Roman" pitchFamily="18" charset="0"/>
                        </a:rPr>
                        <a:t>1.8</a:t>
                      </a:r>
                    </a:p>
                  </a:txBody>
                  <a:tcPr marL="6680" marR="6680" marT="66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983">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6b.Benson Boiler</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300" b="1" i="0" u="none" strike="noStrike">
                          <a:solidFill>
                            <a:srgbClr val="000000"/>
                          </a:solidFill>
                          <a:latin typeface="Times New Roman" pitchFamily="18" charset="0"/>
                          <a:cs typeface="Times New Roman" pitchFamily="18" charset="0"/>
                        </a:rPr>
                        <a:t>1.9</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983">
                <a:tc rowSpan="3">
                  <a:txBody>
                    <a:bodyPr/>
                    <a:lstStyle/>
                    <a:p>
                      <a:pPr algn="ctr" rtl="0" fontAlgn="ctr"/>
                      <a:r>
                        <a:rPr lang="en-US" sz="1300" b="0" i="0" u="none" strike="noStrike">
                          <a:solidFill>
                            <a:srgbClr val="000000"/>
                          </a:solidFill>
                          <a:latin typeface="Times New Roman" pitchFamily="18" charset="0"/>
                          <a:cs typeface="Times New Roman" pitchFamily="18" charset="0"/>
                        </a:rPr>
                        <a:t>5</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rtl="0" fontAlgn="ctr"/>
                      <a:r>
                        <a:rPr lang="en-US" sz="1300" b="0" i="0" u="none" strike="noStrike">
                          <a:solidFill>
                            <a:srgbClr val="000000"/>
                          </a:solidFill>
                          <a:latin typeface="Times New Roman" pitchFamily="18" charset="0"/>
                          <a:cs typeface="Times New Roman" pitchFamily="18" charset="0"/>
                        </a:rPr>
                        <a:t>5</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latin typeface="Times New Roman" pitchFamily="18" charset="0"/>
                          <a:cs typeface="Times New Roman" pitchFamily="18" charset="0"/>
                        </a:rPr>
                        <a:t>7. Introduction to steam Turbine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rtl="0" fontAlgn="ctr"/>
                      <a:r>
                        <a:rPr lang="en-US" sz="1300" b="0" i="0" u="none" strike="noStrike" dirty="0">
                          <a:solidFill>
                            <a:srgbClr val="000000"/>
                          </a:solidFill>
                          <a:latin typeface="Times New Roman" pitchFamily="18" charset="0"/>
                          <a:cs typeface="Times New Roman" pitchFamily="18" charset="0"/>
                        </a:rPr>
                        <a:t>Have a </a:t>
                      </a:r>
                      <a:r>
                        <a:rPr lang="en-US" sz="1300" b="0" i="0" u="none" strike="noStrike" dirty="0" err="1">
                          <a:solidFill>
                            <a:srgbClr val="000000"/>
                          </a:solidFill>
                          <a:latin typeface="Times New Roman" pitchFamily="18" charset="0"/>
                          <a:cs typeface="Times New Roman" pitchFamily="18" charset="0"/>
                        </a:rPr>
                        <a:t>theortical</a:t>
                      </a:r>
                      <a:r>
                        <a:rPr lang="en-US" sz="1300" b="0" i="0" u="none" strike="noStrike" dirty="0">
                          <a:solidFill>
                            <a:srgbClr val="000000"/>
                          </a:solidFill>
                          <a:latin typeface="Times New Roman" pitchFamily="18" charset="0"/>
                          <a:cs typeface="Times New Roman" pitchFamily="18" charset="0"/>
                        </a:rPr>
                        <a:t> base of steam turbine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300" b="1" i="0" u="none" strike="noStrike">
                          <a:solidFill>
                            <a:srgbClr val="000000"/>
                          </a:solidFill>
                          <a:latin typeface="Times New Roman" pitchFamily="18" charset="0"/>
                          <a:cs typeface="Times New Roman" pitchFamily="18" charset="0"/>
                        </a:rPr>
                        <a:t>1.12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983">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7a. Impulse turbine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300" b="1" i="0" u="none" strike="noStrike">
                          <a:solidFill>
                            <a:srgbClr val="000000"/>
                          </a:solidFill>
                          <a:latin typeface="Times New Roman" pitchFamily="18" charset="0"/>
                          <a:cs typeface="Times New Roman" pitchFamily="18" charset="0"/>
                        </a:rPr>
                        <a:t>1.13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983">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7b.Reaction turbine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300" b="1" i="0" u="none" strike="noStrike">
                          <a:solidFill>
                            <a:srgbClr val="000000"/>
                          </a:solidFill>
                          <a:latin typeface="Times New Roman" pitchFamily="18" charset="0"/>
                          <a:cs typeface="Times New Roman" pitchFamily="18" charset="0"/>
                        </a:rPr>
                        <a:t>1.15</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983">
                <a:tc rowSpan="3">
                  <a:txBody>
                    <a:bodyPr/>
                    <a:lstStyle/>
                    <a:p>
                      <a:pPr algn="ctr" rtl="0" fontAlgn="ctr"/>
                      <a:r>
                        <a:rPr lang="en-US" sz="1300" b="0" i="0" u="none" strike="noStrike" dirty="0">
                          <a:solidFill>
                            <a:srgbClr val="000000"/>
                          </a:solidFill>
                          <a:latin typeface="Times New Roman" pitchFamily="18" charset="0"/>
                          <a:cs typeface="Times New Roman" pitchFamily="18" charset="0"/>
                        </a:rPr>
                        <a:t>6</a:t>
                      </a:r>
                    </a:p>
                  </a:txBody>
                  <a:tcPr marL="6680" marR="6680" marT="668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rtl="0" fontAlgn="ctr"/>
                      <a:r>
                        <a:rPr lang="en-US" sz="1300" b="0" i="0" u="none" strike="noStrike">
                          <a:solidFill>
                            <a:srgbClr val="000000"/>
                          </a:solidFill>
                          <a:latin typeface="Times New Roman" pitchFamily="18" charset="0"/>
                          <a:cs typeface="Times New Roman" pitchFamily="18" charset="0"/>
                        </a:rPr>
                        <a:t>6</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latin typeface="Times New Roman" pitchFamily="18" charset="0"/>
                          <a:cs typeface="Times New Roman" pitchFamily="18" charset="0"/>
                        </a:rPr>
                        <a:t>8.Introduction to power plant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rtl="0" fontAlgn="ctr"/>
                      <a:r>
                        <a:rPr lang="en-US" sz="1300" b="0" i="0" u="none" strike="noStrike" dirty="0">
                          <a:solidFill>
                            <a:srgbClr val="000000"/>
                          </a:solidFill>
                          <a:latin typeface="Times New Roman" pitchFamily="18" charset="0"/>
                          <a:cs typeface="Times New Roman" pitchFamily="18" charset="0"/>
                        </a:rPr>
                        <a:t>Have a </a:t>
                      </a:r>
                      <a:r>
                        <a:rPr lang="en-US" sz="1300" b="0" i="0" u="none" strike="noStrike" dirty="0" smtClean="0">
                          <a:solidFill>
                            <a:srgbClr val="000000"/>
                          </a:solidFill>
                          <a:latin typeface="Times New Roman" pitchFamily="18" charset="0"/>
                          <a:cs typeface="Times New Roman" pitchFamily="18" charset="0"/>
                        </a:rPr>
                        <a:t>theoretical </a:t>
                      </a:r>
                      <a:r>
                        <a:rPr lang="en-US" sz="1300" b="0" i="0" u="none" strike="noStrike" dirty="0">
                          <a:solidFill>
                            <a:srgbClr val="000000"/>
                          </a:solidFill>
                          <a:latin typeface="Times New Roman" pitchFamily="18" charset="0"/>
                          <a:cs typeface="Times New Roman" pitchFamily="18" charset="0"/>
                        </a:rPr>
                        <a:t>base of Power plant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300" b="1" i="0" u="none" strike="noStrike">
                          <a:solidFill>
                            <a:srgbClr val="000000"/>
                          </a:solidFill>
                          <a:latin typeface="Times New Roman" pitchFamily="18" charset="0"/>
                          <a:cs typeface="Times New Roman" pitchFamily="18" charset="0"/>
                        </a:rPr>
                        <a:t>2.1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983">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8a. Steam power plant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300" b="1" i="0" u="none" strike="noStrike">
                          <a:solidFill>
                            <a:srgbClr val="000000"/>
                          </a:solidFill>
                          <a:latin typeface="Times New Roman" pitchFamily="18" charset="0"/>
                          <a:cs typeface="Times New Roman" pitchFamily="18" charset="0"/>
                        </a:rPr>
                        <a:t>2.1-2.2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983">
                <a:tc vMerge="1">
                  <a:txBody>
                    <a:bodyPr/>
                    <a:lstStyle/>
                    <a:p>
                      <a:endParaRPr lang="en-US"/>
                    </a:p>
                  </a:txBody>
                  <a:tcPr/>
                </a:tc>
                <a:tc vMerge="1">
                  <a:txBody>
                    <a:bodyPr/>
                    <a:lstStyle/>
                    <a:p>
                      <a:endParaRPr lang="en-US"/>
                    </a:p>
                  </a:txBody>
                  <a:tcPr/>
                </a:tc>
                <a:tc>
                  <a:txBody>
                    <a:bodyPr/>
                    <a:lstStyle/>
                    <a:p>
                      <a:pPr algn="ctr" fontAlgn="ctr"/>
                      <a:r>
                        <a:rPr lang="en-US" sz="1300" b="0" i="0" u="none" strike="noStrike">
                          <a:solidFill>
                            <a:srgbClr val="000000"/>
                          </a:solidFill>
                          <a:latin typeface="Times New Roman" pitchFamily="18" charset="0"/>
                          <a:cs typeface="Times New Roman" pitchFamily="18" charset="0"/>
                        </a:rPr>
                        <a:t>8b. Nuclear power plant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300" b="1" i="0" u="none" strike="noStrike" dirty="0">
                          <a:solidFill>
                            <a:srgbClr val="000000"/>
                          </a:solidFill>
                          <a:latin typeface="Times New Roman" pitchFamily="18" charset="0"/>
                          <a:cs typeface="Times New Roman" pitchFamily="18" charset="0"/>
                        </a:rPr>
                        <a:t>2.4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983">
                <a:tc rowSpan="2">
                  <a:txBody>
                    <a:bodyPr/>
                    <a:lstStyle/>
                    <a:p>
                      <a:pPr algn="ctr" rtl="0" fontAlgn="ctr"/>
                      <a:r>
                        <a:rPr lang="en-US" sz="1300" b="0" i="0" u="none" strike="noStrike">
                          <a:solidFill>
                            <a:srgbClr val="000000"/>
                          </a:solidFill>
                          <a:latin typeface="Times New Roman" pitchFamily="18" charset="0"/>
                          <a:cs typeface="Times New Roman" pitchFamily="18" charset="0"/>
                        </a:rPr>
                        <a:t>7</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rtl="0" fontAlgn="ctr"/>
                      <a:r>
                        <a:rPr lang="en-US" sz="1300" b="0" i="0" u="none" strike="noStrike">
                          <a:solidFill>
                            <a:srgbClr val="000000"/>
                          </a:solidFill>
                          <a:latin typeface="Times New Roman" pitchFamily="18" charset="0"/>
                          <a:cs typeface="Times New Roman" pitchFamily="18" charset="0"/>
                        </a:rPr>
                        <a:t>7</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latin typeface="Times New Roman" pitchFamily="18" charset="0"/>
                          <a:cs typeface="Times New Roman" pitchFamily="18" charset="0"/>
                        </a:rPr>
                        <a:t>8c. Gas turbine power plant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ctr" rtl="0" fontAlgn="ctr"/>
                      <a:r>
                        <a:rPr lang="en-US" sz="1300" b="0" i="0" u="none" strike="noStrike" dirty="0">
                          <a:solidFill>
                            <a:srgbClr val="000000"/>
                          </a:solidFill>
                          <a:latin typeface="Times New Roman" pitchFamily="18" charset="0"/>
                          <a:cs typeface="Times New Roman" pitchFamily="18" charset="0"/>
                        </a:rPr>
                        <a:t>Have a basic knowledge of various Power plant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300" b="1" i="0" u="none" strike="noStrike" dirty="0">
                          <a:solidFill>
                            <a:srgbClr val="000000"/>
                          </a:solidFill>
                          <a:latin typeface="Times New Roman" pitchFamily="18" charset="0"/>
                          <a:cs typeface="Times New Roman" pitchFamily="18" charset="0"/>
                        </a:rPr>
                        <a:t>2.8</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983">
                <a:tc vMerge="1">
                  <a:txBody>
                    <a:bodyPr/>
                    <a:lstStyle/>
                    <a:p>
                      <a:endParaRPr lang="en-US"/>
                    </a:p>
                  </a:txBody>
                  <a:tcPr/>
                </a:tc>
                <a:tc vMerge="1">
                  <a:txBody>
                    <a:bodyPr/>
                    <a:lstStyle/>
                    <a:p>
                      <a:endParaRPr lang="en-US"/>
                    </a:p>
                  </a:txBody>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8d.Hydro electric power plant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latin typeface="Times New Roman" pitchFamily="18" charset="0"/>
                          <a:cs typeface="Times New Roman" pitchFamily="18" charset="0"/>
                        </a:rPr>
                        <a:t>CO1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300" b="0" i="0" u="none" strike="noStrike" dirty="0">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300" b="1" i="0" u="none" strike="noStrike" dirty="0">
                          <a:solidFill>
                            <a:srgbClr val="000000"/>
                          </a:solidFill>
                          <a:latin typeface="Times New Roman" pitchFamily="18" charset="0"/>
                          <a:cs typeface="Times New Roman" pitchFamily="18" charset="0"/>
                        </a:rPr>
                        <a:t>2.12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3" name="Straight Connector 12"/>
          <p:cNvCxnSpPr/>
          <p:nvPr/>
        </p:nvCxnSpPr>
        <p:spPr>
          <a:xfrm>
            <a:off x="1555750" y="60071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393950" y="292100"/>
            <a:ext cx="541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804150" y="7531100"/>
            <a:ext cx="1447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804150" y="292100"/>
            <a:ext cx="7010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2909550" y="7531100"/>
            <a:ext cx="99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extBox 1048622"/>
          <p:cNvSpPr txBox="1"/>
          <p:nvPr/>
        </p:nvSpPr>
        <p:spPr>
          <a:xfrm>
            <a:off x="14871700" y="8496300"/>
            <a:ext cx="138112" cy="258762"/>
          </a:xfrm>
          <a:prstGeom prst="rect">
            <a:avLst/>
          </a:prstGeom>
          <a:noFill/>
          <a:ln>
            <a:noFill/>
          </a:ln>
        </p:spPr>
        <p:txBody>
          <a:bodyPr vert="horz" lIns="0" tIns="12686"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11112" lvl="0" indent="0" eaLnBrk="1" latinLnBrk="1" hangingPunct="1">
              <a:spcBef>
                <a:spcPts val="100"/>
              </a:spcBef>
              <a:buFontTx/>
              <a:buNone/>
            </a:pPr>
            <a:r>
              <a:rPr lang="en-US" altLang="en-US" sz="1600">
                <a:solidFill>
                  <a:srgbClr val="898989"/>
                </a:solidFill>
                <a:latin typeface="Arial" pitchFamily="34" charset="0"/>
                <a:ea typeface="Arial" pitchFamily="34" charset="0"/>
              </a:rPr>
              <a:t>1</a:t>
            </a:r>
          </a:p>
        </p:txBody>
      </p:sp>
      <p:grpSp>
        <p:nvGrpSpPr>
          <p:cNvPr id="2" name="Group 50"/>
          <p:cNvGrpSpPr/>
          <p:nvPr/>
        </p:nvGrpSpPr>
        <p:grpSpPr>
          <a:xfrm>
            <a:off x="0" y="0"/>
            <a:ext cx="16217900" cy="9118600"/>
            <a:chOff x="0" y="0"/>
            <a:chExt cx="16217900" cy="9118600"/>
          </a:xfrm>
        </p:grpSpPr>
        <p:sp>
          <p:nvSpPr>
            <p:cNvPr id="1048624" name="Rectangle 1048623"/>
            <p:cNvSpPr/>
            <p:nvPr/>
          </p:nvSpPr>
          <p:spPr>
            <a:xfrm>
              <a:off x="0" y="0"/>
              <a:ext cx="1003300" cy="9118600"/>
            </a:xfrm>
            <a:prstGeom prst="rect">
              <a:avLst/>
            </a:prstGeom>
            <a:blipFill rotWithShape="1">
              <a:blip r:embed="rId2" cstate="print">
                <a:alphaModFix/>
              </a:blip>
              <a:srcRect/>
              <a:stretch>
                <a:fillRect/>
              </a:stretch>
            </a:blipFill>
            <a:ln>
              <a:noFill/>
            </a:ln>
          </p:spPr>
          <p:txBody>
            <a:bodyPr vert="horz" lIns="0" tIns="0" rIns="0" bIns="0" anchor="t"/>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eaLnBrk="1" latinLnBrk="1" hangingPunct="1">
                <a:spcBef>
                  <a:spcPct val="0"/>
                </a:spcBef>
                <a:buFontTx/>
                <a:buNone/>
              </a:pPr>
              <a:endParaRPr lang="en-US" altLang="en-US" sz="1900">
                <a:ea typeface="Arial" pitchFamily="34" charset="0"/>
              </a:endParaRPr>
            </a:p>
          </p:txBody>
        </p:sp>
        <p:sp>
          <p:nvSpPr>
            <p:cNvPr id="1048625" name="Freeform 1048624"/>
            <p:cNvSpPr/>
            <p:nvPr/>
          </p:nvSpPr>
          <p:spPr bwMode="auto">
            <a:xfrm>
              <a:off x="939800" y="8458200"/>
              <a:ext cx="15278100" cy="660400"/>
            </a:xfrm>
            <a:custGeom>
              <a:avLst/>
              <a:gdLst>
                <a:gd name="l" fmla="*/ 0 w 15278100"/>
                <a:gd name="t" fmla="*/ 0 h 660400"/>
                <a:gd name="r" fmla="*/ 15278100 w 15278100"/>
                <a:gd name="b" fmla="*/ 660400 h 660400"/>
              </a:gdLst>
              <a:ahLst/>
              <a:cxnLst/>
              <a:rect l="l" t="t" r="r" b="b"/>
              <a:pathLst>
                <a:path w="15278100" h="660400">
                  <a:moveTo>
                    <a:pt x="15278100" y="0"/>
                  </a:moveTo>
                  <a:lnTo>
                    <a:pt x="0" y="0"/>
                  </a:lnTo>
                  <a:lnTo>
                    <a:pt x="0" y="660400"/>
                  </a:lnTo>
                  <a:lnTo>
                    <a:pt x="15278100" y="660400"/>
                  </a:lnTo>
                  <a:lnTo>
                    <a:pt x="15278100" y="0"/>
                  </a:lnTo>
                </a:path>
              </a:pathLst>
            </a:custGeom>
            <a:solidFill>
              <a:srgbClr val="FFFF00">
                <a:alpha val="100000"/>
              </a:srgbClr>
            </a:solidFill>
            <a:ln>
              <a:noFill/>
            </a:ln>
          </p:spPr>
        </p:sp>
      </p:grpSp>
      <p:sp>
        <p:nvSpPr>
          <p:cNvPr id="1048626" name="TextBox 1048625"/>
          <p:cNvSpPr txBox="1"/>
          <p:nvPr/>
        </p:nvSpPr>
        <p:spPr>
          <a:xfrm>
            <a:off x="5513387" y="8480425"/>
            <a:ext cx="5948363" cy="292388"/>
          </a:xfrm>
          <a:prstGeom prst="rect">
            <a:avLst/>
          </a:prstGeom>
          <a:noFill/>
          <a:ln>
            <a:noFill/>
          </a:ln>
        </p:spPr>
        <p:txBody>
          <a:bodyPr vert="horz" wrap="square" lIns="0" tIns="0" rIns="0" bIns="0" anchor="t">
            <a:spAutoFit/>
          </a:bodyPr>
          <a:lstStyle>
            <a:lvl1pPr marL="0" indent="0"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1pPr>
            <a:lvl2pPr marL="4556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2pPr>
            <a:lvl3pPr marL="9128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3pPr>
            <a:lvl4pPr marL="13684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4pPr>
            <a:lvl5pPr marL="18256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5pPr>
          </a:lstStyle>
          <a:p>
            <a:pPr lvl="0" algn="ctr"/>
            <a:r>
              <a:rPr lang="en-IN" altLang="en-US" dirty="0" err="1" smtClean="0">
                <a:solidFill>
                  <a:srgbClr val="898989"/>
                </a:solidFill>
                <a:latin typeface="Calibri" pitchFamily="34" charset="0"/>
              </a:rPr>
              <a:t>Nitin</a:t>
            </a:r>
            <a:r>
              <a:rPr lang="en-IN" altLang="en-US" dirty="0" smtClean="0">
                <a:solidFill>
                  <a:srgbClr val="898989"/>
                </a:solidFill>
                <a:latin typeface="Calibri" pitchFamily="34" charset="0"/>
              </a:rPr>
              <a:t> </a:t>
            </a:r>
            <a:r>
              <a:rPr lang="en-IN" altLang="en-US" dirty="0" err="1" smtClean="0">
                <a:solidFill>
                  <a:srgbClr val="898989"/>
                </a:solidFill>
                <a:latin typeface="Calibri" pitchFamily="34" charset="0"/>
              </a:rPr>
              <a:t>Chhabra</a:t>
            </a:r>
            <a:r>
              <a:rPr lang="en-IN" altLang="en-US" dirty="0" smtClean="0">
                <a:solidFill>
                  <a:srgbClr val="898989"/>
                </a:solidFill>
                <a:latin typeface="Calibri" pitchFamily="34" charset="0"/>
              </a:rPr>
              <a:t> (ASSISTANT </a:t>
            </a:r>
            <a:r>
              <a:rPr lang="en-IN" altLang="en-US" dirty="0">
                <a:solidFill>
                  <a:srgbClr val="898989"/>
                </a:solidFill>
                <a:latin typeface="Calibri" pitchFamily="34" charset="0"/>
              </a:rPr>
              <a:t>PROFESSOR) , JECRC, JAIPUR</a:t>
            </a:r>
          </a:p>
        </p:txBody>
      </p:sp>
      <p:sp>
        <p:nvSpPr>
          <p:cNvPr id="1048628" name="TextBox 1048627"/>
          <p:cNvSpPr txBox="1"/>
          <p:nvPr/>
        </p:nvSpPr>
        <p:spPr>
          <a:xfrm>
            <a:off x="11677650" y="8480425"/>
            <a:ext cx="3729037" cy="292100"/>
          </a:xfrm>
          <a:prstGeom prst="rect">
            <a:avLst/>
          </a:prstGeom>
          <a:noFill/>
          <a:ln>
            <a:noFill/>
          </a:ln>
        </p:spPr>
        <p:txBody>
          <a:bodyPr vert="horz" lIns="0" tIns="0"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algn="r" eaLnBrk="1" latinLnBrk="1" hangingPunct="1">
              <a:spcBef>
                <a:spcPct val="0"/>
              </a:spcBef>
              <a:buFontTx/>
              <a:buNone/>
            </a:pPr>
            <a:fld id="{566ABCEB-ACFC-4714-9973-3DA970169C29}" type="slidenum">
              <a:rPr lang="en-IN" altLang="en-US" sz="1900">
                <a:solidFill>
                  <a:srgbClr val="898989"/>
                </a:solidFill>
                <a:ea typeface="Arial" pitchFamily="34" charset="0"/>
              </a:rPr>
              <a:pPr marL="0" lvl="0" indent="0" algn="r" eaLnBrk="1" latinLnBrk="1" hangingPunct="1">
                <a:spcBef>
                  <a:spcPct val="0"/>
                </a:spcBef>
                <a:buFontTx/>
                <a:buNone/>
              </a:pPr>
              <a:t>8</a:t>
            </a:fld>
            <a:endParaRPr lang="en-IN" altLang="en-US" sz="1900">
              <a:solidFill>
                <a:srgbClr val="898989"/>
              </a:solidFill>
              <a:ea typeface="Arial" pitchFamily="34" charset="0"/>
            </a:endParaRPr>
          </a:p>
        </p:txBody>
      </p:sp>
      <p:sp>
        <p:nvSpPr>
          <p:cNvPr id="10" name="Slide Number Placeholder 9"/>
          <p:cNvSpPr>
            <a:spLocks noGrp="1"/>
          </p:cNvSpPr>
          <p:nvPr>
            <p:ph type="sldNum" sz="quarter" idx="7"/>
          </p:nvPr>
        </p:nvSpPr>
        <p:spPr/>
        <p:txBody>
          <a:bodyPr/>
          <a:lstStyle/>
          <a:p>
            <a:pPr lvl="0" algn="r" eaLnBrk="1" latinLnBrk="1" hangingPunct="1"/>
            <a:fld id="{566ABCEB-ACFC-4714-9973-3DA970169C29}" type="slidenum">
              <a:rPr lang="en-US" altLang="en-US" smtClean="0">
                <a:solidFill>
                  <a:srgbClr val="898989"/>
                </a:solidFill>
                <a:latin typeface="Calibri" pitchFamily="34" charset="0"/>
              </a:rPr>
              <a:pPr lvl="0" algn="r" eaLnBrk="1" latinLnBrk="1" hangingPunct="1"/>
              <a:t>8</a:t>
            </a:fld>
            <a:endParaRPr lang="en-US" altLang="en-US">
              <a:solidFill>
                <a:srgbClr val="898989"/>
              </a:solidFill>
              <a:latin typeface="Calibri" pitchFamily="34" charset="0"/>
            </a:endParaRPr>
          </a:p>
        </p:txBody>
      </p:sp>
      <p:graphicFrame>
        <p:nvGraphicFramePr>
          <p:cNvPr id="9" name="Table 8"/>
          <p:cNvGraphicFramePr>
            <a:graphicFrameLocks noGrp="1"/>
          </p:cNvGraphicFramePr>
          <p:nvPr/>
        </p:nvGraphicFramePr>
        <p:xfrm>
          <a:off x="1250950" y="596900"/>
          <a:ext cx="14097000" cy="1447800"/>
        </p:xfrm>
        <a:graphic>
          <a:graphicData uri="http://schemas.openxmlformats.org/drawingml/2006/table">
            <a:tbl>
              <a:tblPr/>
              <a:tblGrid>
                <a:gridCol w="829015"/>
                <a:gridCol w="718203"/>
                <a:gridCol w="3415063"/>
                <a:gridCol w="995098"/>
                <a:gridCol w="1756565"/>
                <a:gridCol w="2344456"/>
                <a:gridCol w="1500376"/>
                <a:gridCol w="1269112"/>
                <a:gridCol w="1269112"/>
              </a:tblGrid>
              <a:tr h="1447800">
                <a:tc>
                  <a:txBody>
                    <a:bodyPr/>
                    <a:lstStyle/>
                    <a:p>
                      <a:pPr algn="ctr" rtl="0" fontAlgn="ctr"/>
                      <a:r>
                        <a:rPr lang="en-US" sz="1400" b="1" i="0" u="none" strike="noStrike" dirty="0">
                          <a:solidFill>
                            <a:srgbClr val="000000"/>
                          </a:solidFill>
                          <a:latin typeface="Times New Roman" pitchFamily="18" charset="0"/>
                          <a:cs typeface="Times New Roman" pitchFamily="18" charset="0"/>
                        </a:rPr>
                        <a:t>S</a:t>
                      </a:r>
                      <a:r>
                        <a:rPr lang="en-US" sz="1400" b="1" i="0" u="none" strike="noStrike" dirty="0" smtClean="0">
                          <a:solidFill>
                            <a:srgbClr val="000000"/>
                          </a:solidFill>
                          <a:latin typeface="Times New Roman" pitchFamily="18" charset="0"/>
                          <a:cs typeface="Times New Roman" pitchFamily="18" charset="0"/>
                        </a:rPr>
                        <a:t>. No</a:t>
                      </a:r>
                      <a:r>
                        <a:rPr lang="en-US" sz="1400" b="1" i="0" u="none" strike="noStrike" dirty="0">
                          <a:solidFill>
                            <a:srgbClr val="000000"/>
                          </a:solidFill>
                          <a:latin typeface="Times New Roman" pitchFamily="18" charset="0"/>
                          <a:cs typeface="Times New Roman" pitchFamily="18" charset="0"/>
                        </a:rPr>
                        <a: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Lect. No.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Topics to be discussed</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smtClean="0">
                          <a:solidFill>
                            <a:srgbClr val="000000"/>
                          </a:solidFill>
                          <a:latin typeface="Times New Roman" pitchFamily="18" charset="0"/>
                          <a:cs typeface="Times New Roman" pitchFamily="18" charset="0"/>
                        </a:rPr>
                        <a:t>Relevant </a:t>
                      </a:r>
                      <a:r>
                        <a:rPr lang="en-US" sz="1400" b="1" i="0" u="none" strike="noStrike" dirty="0">
                          <a:solidFill>
                            <a:srgbClr val="000000"/>
                          </a:solidFill>
                          <a:latin typeface="Times New Roman" pitchFamily="18" charset="0"/>
                          <a:cs typeface="Times New Roman" pitchFamily="18" charset="0"/>
                        </a:rPr>
                        <a:t>CO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Objective of unit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Outcome of Lecture     (After completion of this lecture students will be able to)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Teaching </a:t>
                      </a:r>
                      <a:r>
                        <a:rPr lang="en-US" sz="1400" b="1" i="0" u="none" strike="noStrike" dirty="0" smtClean="0">
                          <a:solidFill>
                            <a:srgbClr val="000000"/>
                          </a:solidFill>
                          <a:latin typeface="Times New Roman" pitchFamily="18" charset="0"/>
                          <a:cs typeface="Times New Roman" pitchFamily="18" charset="0"/>
                        </a:rPr>
                        <a:t>Methods</a:t>
                      </a:r>
                      <a:endParaRPr lang="en-US" sz="1400" b="1"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Book </a:t>
                      </a:r>
                      <a:r>
                        <a:rPr lang="en-US" sz="1400" b="1" i="0" u="none" strike="noStrike" dirty="0" smtClean="0">
                          <a:solidFill>
                            <a:srgbClr val="000000"/>
                          </a:solidFill>
                          <a:latin typeface="Times New Roman" pitchFamily="18" charset="0"/>
                          <a:cs typeface="Times New Roman" pitchFamily="18" charset="0"/>
                        </a:rPr>
                        <a:t>referred</a:t>
                      </a:r>
                      <a:endParaRPr lang="en-US" sz="1400" b="1"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rtl="0" fontAlgn="ctr"/>
                      <a:r>
                        <a:rPr lang="en-US" sz="1400" b="1" i="0" u="none" strike="noStrike" dirty="0" smtClean="0">
                          <a:solidFill>
                            <a:srgbClr val="000000"/>
                          </a:solidFill>
                          <a:latin typeface="Times New Roman" pitchFamily="18" charset="0"/>
                          <a:cs typeface="Times New Roman" pitchFamily="18" charset="0"/>
                        </a:rPr>
                        <a:t>From </a:t>
                      </a:r>
                      <a:r>
                        <a:rPr lang="en-US" sz="1400" b="1" i="0" u="none" strike="noStrike" dirty="0">
                          <a:solidFill>
                            <a:srgbClr val="000000"/>
                          </a:solidFill>
                          <a:latin typeface="Times New Roman" pitchFamily="18" charset="0"/>
                          <a:cs typeface="Times New Roman" pitchFamily="18" charset="0"/>
                        </a:rPr>
                        <a:t>page to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r>
            </a:tbl>
          </a:graphicData>
        </a:graphic>
      </p:graphicFrame>
      <p:graphicFrame>
        <p:nvGraphicFramePr>
          <p:cNvPr id="12" name="Table 11"/>
          <p:cNvGraphicFramePr>
            <a:graphicFrameLocks noGrp="1"/>
          </p:cNvGraphicFramePr>
          <p:nvPr/>
        </p:nvGraphicFramePr>
        <p:xfrm>
          <a:off x="1250952" y="2044698"/>
          <a:ext cx="14096998" cy="5562601"/>
        </p:xfrm>
        <a:graphic>
          <a:graphicData uri="http://schemas.openxmlformats.org/drawingml/2006/table">
            <a:tbl>
              <a:tblPr/>
              <a:tblGrid>
                <a:gridCol w="838198"/>
                <a:gridCol w="685800"/>
                <a:gridCol w="3429000"/>
                <a:gridCol w="990600"/>
                <a:gridCol w="1752600"/>
                <a:gridCol w="2362200"/>
                <a:gridCol w="1524000"/>
                <a:gridCol w="1219200"/>
                <a:gridCol w="1295400"/>
              </a:tblGrid>
              <a:tr h="378041">
                <a:tc rowSpan="2">
                  <a:txBody>
                    <a:bodyPr/>
                    <a:lstStyle/>
                    <a:p>
                      <a:pPr algn="ctr" rtl="0" fontAlgn="ctr"/>
                      <a:r>
                        <a:rPr lang="en-US" sz="1400" b="0" i="0" u="none" strike="noStrike" dirty="0">
                          <a:solidFill>
                            <a:srgbClr val="000000"/>
                          </a:solidFill>
                          <a:latin typeface="Times New Roman" pitchFamily="18" charset="0"/>
                          <a:cs typeface="Times New Roman" pitchFamily="18" charset="0"/>
                        </a:rPr>
                        <a:t>8</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rtl="0" fontAlgn="ctr"/>
                      <a:r>
                        <a:rPr lang="en-US" sz="1400" b="0" i="0" u="none" strike="noStrike" dirty="0">
                          <a:solidFill>
                            <a:srgbClr val="000000"/>
                          </a:solidFill>
                          <a:latin typeface="Times New Roman" pitchFamily="18" charset="0"/>
                          <a:cs typeface="Times New Roman" pitchFamily="18" charset="0"/>
                        </a:rPr>
                        <a:t>8</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9.Introduction to pump</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4">
                  <a:txBody>
                    <a:bodyPr/>
                    <a:lstStyle/>
                    <a:p>
                      <a:pPr algn="ctr" fontAlgn="ctr"/>
                      <a:r>
                        <a:rPr lang="en-US" sz="1400" b="0" i="0" u="none" strike="noStrike" dirty="0">
                          <a:solidFill>
                            <a:srgbClr val="000000"/>
                          </a:solidFill>
                          <a:latin typeface="Times New Roman" pitchFamily="18" charset="0"/>
                          <a:cs typeface="Times New Roman" pitchFamily="18" charset="0"/>
                        </a:rPr>
                        <a:t>To provide the fundamental  theory of the Pump and Engine </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rtl="0" fontAlgn="ctr"/>
                      <a:r>
                        <a:rPr lang="en-US" sz="1400" b="0" i="0" u="none" strike="noStrike" dirty="0">
                          <a:solidFill>
                            <a:srgbClr val="000000"/>
                          </a:solidFill>
                          <a:latin typeface="Times New Roman" pitchFamily="18" charset="0"/>
                          <a:cs typeface="Times New Roman" pitchFamily="18" charset="0"/>
                        </a:rPr>
                        <a:t>Have a </a:t>
                      </a:r>
                      <a:r>
                        <a:rPr lang="en-US" sz="1400" b="0" i="0" u="none" strike="noStrike" dirty="0" smtClean="0">
                          <a:solidFill>
                            <a:srgbClr val="000000"/>
                          </a:solidFill>
                          <a:latin typeface="Times New Roman" pitchFamily="18" charset="0"/>
                          <a:cs typeface="Times New Roman" pitchFamily="18" charset="0"/>
                        </a:rPr>
                        <a:t>theoretical </a:t>
                      </a:r>
                      <a:r>
                        <a:rPr lang="en-US" sz="1400" b="0" i="0" u="none" strike="noStrike" dirty="0">
                          <a:solidFill>
                            <a:srgbClr val="000000"/>
                          </a:solidFill>
                          <a:latin typeface="Times New Roman" pitchFamily="18" charset="0"/>
                          <a:cs typeface="Times New Roman" pitchFamily="18" charset="0"/>
                        </a:rPr>
                        <a:t>base of pump</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4">
                  <a:txBody>
                    <a:bodyPr/>
                    <a:lstStyle/>
                    <a:p>
                      <a:pPr algn="ctr" fontAlgn="ctr"/>
                      <a:r>
                        <a:rPr lang="en-US" sz="1400" b="0" i="0" u="none" strike="noStrike" dirty="0">
                          <a:solidFill>
                            <a:srgbClr val="000000"/>
                          </a:solidFill>
                          <a:latin typeface="Times New Roman" pitchFamily="18" charset="0"/>
                          <a:cs typeface="Times New Roman" pitchFamily="18" charset="0"/>
                        </a:rPr>
                        <a:t>G.Shanmugam      S Ravindran</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pitchFamily="18" charset="0"/>
                          <a:cs typeface="Times New Roman" pitchFamily="18" charset="0"/>
                        </a:rPr>
                        <a:t>3.1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041">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10.Centrifugal pump</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dirty="0">
                          <a:solidFill>
                            <a:srgbClr val="000000"/>
                          </a:solidFill>
                          <a:latin typeface="Times New Roman" pitchFamily="18" charset="0"/>
                          <a:cs typeface="Times New Roman" pitchFamily="18" charset="0"/>
                        </a:rPr>
                        <a:t>3.4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041">
                <a:tc rowSpan="3">
                  <a:txBody>
                    <a:bodyPr/>
                    <a:lstStyle/>
                    <a:p>
                      <a:pPr algn="ctr" rtl="0" fontAlgn="ctr"/>
                      <a:r>
                        <a:rPr lang="en-US" sz="1400" b="0" i="0" u="none" strike="noStrike">
                          <a:solidFill>
                            <a:srgbClr val="000000"/>
                          </a:solidFill>
                          <a:latin typeface="Times New Roman" pitchFamily="18" charset="0"/>
                          <a:cs typeface="Times New Roman" pitchFamily="18" charset="0"/>
                        </a:rPr>
                        <a:t>9</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n-US" sz="1400" b="0" i="0" u="none" strike="noStrike">
                          <a:solidFill>
                            <a:srgbClr val="000000"/>
                          </a:solidFill>
                          <a:latin typeface="Times New Roman" pitchFamily="18" charset="0"/>
                          <a:cs typeface="Times New Roman" pitchFamily="18" charset="0"/>
                        </a:rPr>
                        <a:t>9</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11. Reciprocating pump</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rtl="0" fontAlgn="ctr"/>
                      <a:r>
                        <a:rPr lang="en-US" sz="1400" b="0" i="0" u="none" strike="noStrike" dirty="0">
                          <a:solidFill>
                            <a:srgbClr val="000000"/>
                          </a:solidFill>
                          <a:latin typeface="Times New Roman" pitchFamily="18" charset="0"/>
                          <a:cs typeface="Times New Roman" pitchFamily="18" charset="0"/>
                        </a:rPr>
                        <a:t>Have a </a:t>
                      </a:r>
                      <a:r>
                        <a:rPr lang="en-US" sz="1400" b="0" i="0" u="none" strike="noStrike" dirty="0" smtClean="0">
                          <a:solidFill>
                            <a:srgbClr val="000000"/>
                          </a:solidFill>
                          <a:latin typeface="Times New Roman" pitchFamily="18" charset="0"/>
                          <a:cs typeface="Times New Roman" pitchFamily="18" charset="0"/>
                        </a:rPr>
                        <a:t>theoretical </a:t>
                      </a:r>
                      <a:r>
                        <a:rPr lang="en-US" sz="1400" b="0" i="0" u="none" strike="noStrike" dirty="0">
                          <a:solidFill>
                            <a:srgbClr val="000000"/>
                          </a:solidFill>
                          <a:latin typeface="Times New Roman" pitchFamily="18" charset="0"/>
                          <a:cs typeface="Times New Roman" pitchFamily="18" charset="0"/>
                        </a:rPr>
                        <a:t>base of pump</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400" b="1" i="0" u="none" strike="noStrike" dirty="0">
                          <a:solidFill>
                            <a:srgbClr val="000000"/>
                          </a:solidFill>
                          <a:latin typeface="Times New Roman" pitchFamily="18" charset="0"/>
                          <a:cs typeface="Times New Roman" pitchFamily="18" charset="0"/>
                        </a:rPr>
                        <a:t>3.2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041">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11a. Single acting reciprocating pump</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3.2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041">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11b.double acting reciprocating pump</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3.3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041">
                <a:tc rowSpan="3">
                  <a:txBody>
                    <a:bodyPr/>
                    <a:lstStyle/>
                    <a:p>
                      <a:pPr algn="ctr" rtl="0" fontAlgn="ctr"/>
                      <a:r>
                        <a:rPr lang="en-US" sz="1400" b="0" i="0" u="none" strike="noStrike">
                          <a:solidFill>
                            <a:srgbClr val="000000"/>
                          </a:solidFill>
                          <a:latin typeface="Times New Roman" pitchFamily="18" charset="0"/>
                          <a:cs typeface="Times New Roman" pitchFamily="18" charset="0"/>
                        </a:rPr>
                        <a:t>10</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n-US" sz="1400" b="0" i="0" u="none" strike="noStrike">
                          <a:solidFill>
                            <a:srgbClr val="000000"/>
                          </a:solidFill>
                          <a:latin typeface="Times New Roman" pitchFamily="18" charset="0"/>
                          <a:cs typeface="Times New Roman" pitchFamily="18" charset="0"/>
                        </a:rPr>
                        <a:t>10</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12.Introduction of I.C.Engine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rtl="0" fontAlgn="ctr"/>
                      <a:r>
                        <a:rPr lang="en-US" sz="1400" b="0" i="0" u="none" strike="noStrike" dirty="0">
                          <a:solidFill>
                            <a:srgbClr val="000000"/>
                          </a:solidFill>
                          <a:latin typeface="Times New Roman" pitchFamily="18" charset="0"/>
                          <a:cs typeface="Times New Roman" pitchFamily="18" charset="0"/>
                        </a:rPr>
                        <a:t>Have a </a:t>
                      </a:r>
                      <a:r>
                        <a:rPr lang="en-US" sz="1400" b="0" i="0" u="none" strike="noStrike" dirty="0" smtClean="0">
                          <a:solidFill>
                            <a:srgbClr val="000000"/>
                          </a:solidFill>
                          <a:latin typeface="Times New Roman" pitchFamily="18" charset="0"/>
                          <a:cs typeface="Times New Roman" pitchFamily="18" charset="0"/>
                        </a:rPr>
                        <a:t>theoretical </a:t>
                      </a:r>
                      <a:r>
                        <a:rPr lang="en-US" sz="1400" b="0" i="0" u="none" strike="noStrike" dirty="0">
                          <a:solidFill>
                            <a:srgbClr val="000000"/>
                          </a:solidFill>
                          <a:latin typeface="Times New Roman" pitchFamily="18" charset="0"/>
                          <a:cs typeface="Times New Roman" pitchFamily="18" charset="0"/>
                        </a:rPr>
                        <a:t>base of IC Engine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4.1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041">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12a.Engine Component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dirty="0">
                          <a:solidFill>
                            <a:srgbClr val="000000"/>
                          </a:solidFill>
                          <a:latin typeface="Times New Roman" pitchFamily="18" charset="0"/>
                          <a:cs typeface="Times New Roman" pitchFamily="18" charset="0"/>
                        </a:rPr>
                        <a:t>4.2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041">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12b.Nomenclature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4.2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041">
                <a:tc rowSpan="2">
                  <a:txBody>
                    <a:bodyPr/>
                    <a:lstStyle/>
                    <a:p>
                      <a:pPr algn="ctr" rtl="0" fontAlgn="ctr"/>
                      <a:r>
                        <a:rPr lang="en-US" sz="1400" b="0" i="0" u="none" strike="noStrike">
                          <a:solidFill>
                            <a:srgbClr val="000000"/>
                          </a:solidFill>
                          <a:latin typeface="Times New Roman" pitchFamily="18" charset="0"/>
                          <a:cs typeface="Times New Roman" pitchFamily="18" charset="0"/>
                        </a:rPr>
                        <a:t>11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sz="1400" b="0" i="0" u="none" strike="noStrike">
                          <a:solidFill>
                            <a:srgbClr val="000000"/>
                          </a:solidFill>
                          <a:latin typeface="Times New Roman" pitchFamily="18" charset="0"/>
                          <a:cs typeface="Times New Roman" pitchFamily="18" charset="0"/>
                        </a:rPr>
                        <a:t>11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13.Classification of I.C.Engine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ctr" rtl="0" fontAlgn="ctr"/>
                      <a:r>
                        <a:rPr lang="en-US" sz="1400" b="0" i="0" u="none" strike="noStrike" dirty="0">
                          <a:solidFill>
                            <a:srgbClr val="000000"/>
                          </a:solidFill>
                          <a:latin typeface="Times New Roman" pitchFamily="18" charset="0"/>
                          <a:cs typeface="Times New Roman" pitchFamily="18" charset="0"/>
                        </a:rPr>
                        <a:t>classify  IC engine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4.1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041">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13a.Four stroke I.C.Engine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4.4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041">
                <a:tc rowSpan="2">
                  <a:txBody>
                    <a:bodyPr/>
                    <a:lstStyle/>
                    <a:p>
                      <a:pPr algn="ctr" rtl="0" fontAlgn="ctr"/>
                      <a:r>
                        <a:rPr lang="en-US" sz="1400" b="0" i="0" u="none" strike="noStrike">
                          <a:solidFill>
                            <a:srgbClr val="000000"/>
                          </a:solidFill>
                          <a:latin typeface="Times New Roman" pitchFamily="18" charset="0"/>
                          <a:cs typeface="Times New Roman" pitchFamily="18" charset="0"/>
                        </a:rPr>
                        <a:t>12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sz="1400" b="0" i="0" u="none" strike="noStrike">
                          <a:solidFill>
                            <a:srgbClr val="000000"/>
                          </a:solidFill>
                          <a:latin typeface="Times New Roman" pitchFamily="18" charset="0"/>
                          <a:cs typeface="Times New Roman" pitchFamily="18" charset="0"/>
                        </a:rPr>
                        <a:t>12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13b.Two stroke I.C.Engine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ctr" rtl="0" fontAlgn="ctr"/>
                      <a:r>
                        <a:rPr lang="en-US" sz="1400" b="0" i="0" u="none" strike="noStrike" dirty="0">
                          <a:solidFill>
                            <a:srgbClr val="000000"/>
                          </a:solidFill>
                          <a:latin typeface="Times New Roman" pitchFamily="18" charset="0"/>
                          <a:cs typeface="Times New Roman" pitchFamily="18" charset="0"/>
                        </a:rPr>
                        <a:t>classify four stroke and two stroke IC engine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4.8</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8068">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14.Comparison between Two stroke and Four stroke engine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dirty="0">
                          <a:solidFill>
                            <a:srgbClr val="000000"/>
                          </a:solidFill>
                          <a:latin typeface="Times New Roman" pitchFamily="18" charset="0"/>
                          <a:cs typeface="Times New Roman" pitchFamily="18" charset="0"/>
                        </a:rPr>
                        <a:t>4.10</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041">
                <a:tc rowSpan="2">
                  <a:txBody>
                    <a:bodyPr/>
                    <a:lstStyle/>
                    <a:p>
                      <a:pPr algn="ctr" rtl="0" fontAlgn="ctr"/>
                      <a:r>
                        <a:rPr lang="en-US" sz="1400" b="0" i="0" u="none" strike="noStrike">
                          <a:solidFill>
                            <a:srgbClr val="000000"/>
                          </a:solidFill>
                          <a:latin typeface="Times New Roman" pitchFamily="18" charset="0"/>
                          <a:cs typeface="Times New Roman" pitchFamily="18" charset="0"/>
                        </a:rPr>
                        <a:t>13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sz="1400" b="0" i="0" u="none" strike="noStrike">
                          <a:solidFill>
                            <a:srgbClr val="000000"/>
                          </a:solidFill>
                          <a:latin typeface="Times New Roman" pitchFamily="18" charset="0"/>
                          <a:cs typeface="Times New Roman" pitchFamily="18" charset="0"/>
                        </a:rPr>
                        <a:t>13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15. Comparison between S.I. and C.I. Engine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ctr" rtl="0" fontAlgn="ctr"/>
                      <a:r>
                        <a:rPr lang="en-US" sz="1400" b="0" i="0" u="none" strike="noStrike" dirty="0" smtClean="0">
                          <a:solidFill>
                            <a:srgbClr val="000000"/>
                          </a:solidFill>
                          <a:latin typeface="Times New Roman" pitchFamily="18" charset="0"/>
                          <a:cs typeface="Times New Roman" pitchFamily="18" charset="0"/>
                        </a:rPr>
                        <a:t>classify </a:t>
                      </a:r>
                      <a:r>
                        <a:rPr lang="en-US" sz="1400" b="0" i="0" u="none" strike="noStrike" dirty="0">
                          <a:solidFill>
                            <a:srgbClr val="000000"/>
                          </a:solidFill>
                          <a:latin typeface="Times New Roman" pitchFamily="18" charset="0"/>
                          <a:cs typeface="Times New Roman" pitchFamily="18" charset="0"/>
                        </a:rPr>
                        <a:t>S.I and C.I. Engine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dirty="0">
                          <a:solidFill>
                            <a:srgbClr val="000000"/>
                          </a:solidFill>
                          <a:latin typeface="Times New Roman" pitchFamily="18" charset="0"/>
                          <a:cs typeface="Times New Roman" pitchFamily="18" charset="0"/>
                        </a:rPr>
                        <a:t>4.7</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041">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16.Cooling and lubrication of IC Engine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000000"/>
                          </a:solidFill>
                          <a:latin typeface="Times New Roman" pitchFamily="18" charset="0"/>
                          <a:cs typeface="Times New Roman" pitchFamily="18" charset="0"/>
                        </a:rPr>
                        <a:t>CO2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dirty="0">
                          <a:solidFill>
                            <a:srgbClr val="000000"/>
                          </a:solidFill>
                          <a:latin typeface="Times New Roman" pitchFamily="18" charset="0"/>
                          <a:cs typeface="Times New Roman" pitchFamily="18" charset="0"/>
                        </a:rPr>
                        <a:t>4.15-4.17</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3" name="Straight Connector 12"/>
          <p:cNvCxnSpPr/>
          <p:nvPr/>
        </p:nvCxnSpPr>
        <p:spPr>
          <a:xfrm>
            <a:off x="2774950" y="7607300"/>
            <a:ext cx="3429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89150" y="596900"/>
            <a:ext cx="132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extBox 1048622"/>
          <p:cNvSpPr txBox="1"/>
          <p:nvPr/>
        </p:nvSpPr>
        <p:spPr>
          <a:xfrm>
            <a:off x="14871700" y="8496300"/>
            <a:ext cx="138112" cy="258762"/>
          </a:xfrm>
          <a:prstGeom prst="rect">
            <a:avLst/>
          </a:prstGeom>
          <a:noFill/>
          <a:ln>
            <a:noFill/>
          </a:ln>
        </p:spPr>
        <p:txBody>
          <a:bodyPr vert="horz" lIns="0" tIns="12686"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11112" lvl="0" indent="0" eaLnBrk="1" latinLnBrk="1" hangingPunct="1">
              <a:spcBef>
                <a:spcPts val="100"/>
              </a:spcBef>
              <a:buFontTx/>
              <a:buNone/>
            </a:pPr>
            <a:r>
              <a:rPr lang="en-US" altLang="en-US" sz="1600">
                <a:solidFill>
                  <a:srgbClr val="898989"/>
                </a:solidFill>
                <a:latin typeface="Arial" pitchFamily="34" charset="0"/>
                <a:ea typeface="Arial" pitchFamily="34" charset="0"/>
              </a:rPr>
              <a:t>1</a:t>
            </a:r>
          </a:p>
        </p:txBody>
      </p:sp>
      <p:grpSp>
        <p:nvGrpSpPr>
          <p:cNvPr id="2" name="Group 50"/>
          <p:cNvGrpSpPr/>
          <p:nvPr/>
        </p:nvGrpSpPr>
        <p:grpSpPr>
          <a:xfrm>
            <a:off x="0" y="0"/>
            <a:ext cx="16217900" cy="9118600"/>
            <a:chOff x="0" y="0"/>
            <a:chExt cx="16217900" cy="9118600"/>
          </a:xfrm>
        </p:grpSpPr>
        <p:sp>
          <p:nvSpPr>
            <p:cNvPr id="1048624" name="Rectangle 1048623"/>
            <p:cNvSpPr/>
            <p:nvPr/>
          </p:nvSpPr>
          <p:spPr>
            <a:xfrm>
              <a:off x="0" y="0"/>
              <a:ext cx="1003300" cy="9118600"/>
            </a:xfrm>
            <a:prstGeom prst="rect">
              <a:avLst/>
            </a:prstGeom>
            <a:blipFill rotWithShape="1">
              <a:blip r:embed="rId2" cstate="print">
                <a:alphaModFix/>
              </a:blip>
              <a:srcRect/>
              <a:stretch>
                <a:fillRect/>
              </a:stretch>
            </a:blipFill>
            <a:ln>
              <a:noFill/>
            </a:ln>
          </p:spPr>
          <p:txBody>
            <a:bodyPr vert="horz" lIns="0" tIns="0" rIns="0" bIns="0" anchor="t"/>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eaLnBrk="1" latinLnBrk="1" hangingPunct="1">
                <a:spcBef>
                  <a:spcPct val="0"/>
                </a:spcBef>
                <a:buFontTx/>
                <a:buNone/>
              </a:pPr>
              <a:endParaRPr lang="en-US" altLang="en-US" sz="1900">
                <a:ea typeface="Arial" pitchFamily="34" charset="0"/>
              </a:endParaRPr>
            </a:p>
          </p:txBody>
        </p:sp>
        <p:sp>
          <p:nvSpPr>
            <p:cNvPr id="1048625" name="Freeform 1048624"/>
            <p:cNvSpPr/>
            <p:nvPr/>
          </p:nvSpPr>
          <p:spPr bwMode="auto">
            <a:xfrm>
              <a:off x="939800" y="8458200"/>
              <a:ext cx="15278100" cy="660400"/>
            </a:xfrm>
            <a:custGeom>
              <a:avLst/>
              <a:gdLst>
                <a:gd name="l" fmla="*/ 0 w 15278100"/>
                <a:gd name="t" fmla="*/ 0 h 660400"/>
                <a:gd name="r" fmla="*/ 15278100 w 15278100"/>
                <a:gd name="b" fmla="*/ 660400 h 660400"/>
              </a:gdLst>
              <a:ahLst/>
              <a:cxnLst/>
              <a:rect l="l" t="t" r="r" b="b"/>
              <a:pathLst>
                <a:path w="15278100" h="660400">
                  <a:moveTo>
                    <a:pt x="15278100" y="0"/>
                  </a:moveTo>
                  <a:lnTo>
                    <a:pt x="0" y="0"/>
                  </a:lnTo>
                  <a:lnTo>
                    <a:pt x="0" y="660400"/>
                  </a:lnTo>
                  <a:lnTo>
                    <a:pt x="15278100" y="660400"/>
                  </a:lnTo>
                  <a:lnTo>
                    <a:pt x="15278100" y="0"/>
                  </a:lnTo>
                </a:path>
              </a:pathLst>
            </a:custGeom>
            <a:solidFill>
              <a:srgbClr val="FFFF00">
                <a:alpha val="100000"/>
              </a:srgbClr>
            </a:solidFill>
            <a:ln>
              <a:noFill/>
            </a:ln>
          </p:spPr>
        </p:sp>
      </p:grpSp>
      <p:sp>
        <p:nvSpPr>
          <p:cNvPr id="1048626" name="TextBox 1048625"/>
          <p:cNvSpPr txBox="1"/>
          <p:nvPr/>
        </p:nvSpPr>
        <p:spPr>
          <a:xfrm>
            <a:off x="5513387" y="8480425"/>
            <a:ext cx="5948363" cy="292388"/>
          </a:xfrm>
          <a:prstGeom prst="rect">
            <a:avLst/>
          </a:prstGeom>
          <a:noFill/>
          <a:ln>
            <a:noFill/>
          </a:ln>
        </p:spPr>
        <p:txBody>
          <a:bodyPr vert="horz" wrap="square" lIns="0" tIns="0" rIns="0" bIns="0" anchor="t">
            <a:spAutoFit/>
          </a:bodyPr>
          <a:lstStyle>
            <a:lvl1pPr marL="0" indent="0"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1pPr>
            <a:lvl2pPr marL="4556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2pPr>
            <a:lvl3pPr marL="912812" indent="1588"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3pPr>
            <a:lvl4pPr marL="13684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4pPr>
            <a:lvl5pPr marL="1825625" indent="3175" algn="l" rtl="0" fontAlgn="base" latinLnBrk="1">
              <a:lnSpc>
                <a:spcPct val="100000"/>
              </a:lnSpc>
              <a:spcBef>
                <a:spcPct val="0"/>
              </a:spcBef>
              <a:spcAft>
                <a:spcPct val="0"/>
              </a:spcAft>
              <a:buFontTx/>
              <a:buNone/>
              <a:defRPr sz="1900" b="0" i="0" u="none" baseline="0">
                <a:solidFill>
                  <a:schemeClr val="dk1"/>
                </a:solidFill>
                <a:latin typeface="Arial" pitchFamily="34" charset="0"/>
                <a:ea typeface="Arial" pitchFamily="34" charset="0"/>
                <a:sym typeface="Arial" pitchFamily="34" charset="0"/>
              </a:defRPr>
            </a:lvl5pPr>
          </a:lstStyle>
          <a:p>
            <a:pPr lvl="0" algn="ctr"/>
            <a:r>
              <a:rPr lang="en-IN" altLang="en-US" dirty="0" err="1" smtClean="0">
                <a:solidFill>
                  <a:srgbClr val="898989"/>
                </a:solidFill>
                <a:latin typeface="Calibri" pitchFamily="34" charset="0"/>
              </a:rPr>
              <a:t>Nitin</a:t>
            </a:r>
            <a:r>
              <a:rPr lang="en-IN" altLang="en-US" dirty="0" smtClean="0">
                <a:solidFill>
                  <a:srgbClr val="898989"/>
                </a:solidFill>
                <a:latin typeface="Calibri" pitchFamily="34" charset="0"/>
              </a:rPr>
              <a:t> </a:t>
            </a:r>
            <a:r>
              <a:rPr lang="en-IN" altLang="en-US" dirty="0" err="1" smtClean="0">
                <a:solidFill>
                  <a:srgbClr val="898989"/>
                </a:solidFill>
                <a:latin typeface="Calibri" pitchFamily="34" charset="0"/>
              </a:rPr>
              <a:t>Chhabra</a:t>
            </a:r>
            <a:r>
              <a:rPr lang="en-IN" altLang="en-US" dirty="0" smtClean="0">
                <a:solidFill>
                  <a:srgbClr val="898989"/>
                </a:solidFill>
                <a:latin typeface="Calibri" pitchFamily="34" charset="0"/>
              </a:rPr>
              <a:t> (ASSISTANT </a:t>
            </a:r>
            <a:r>
              <a:rPr lang="en-IN" altLang="en-US" dirty="0">
                <a:solidFill>
                  <a:srgbClr val="898989"/>
                </a:solidFill>
                <a:latin typeface="Calibri" pitchFamily="34" charset="0"/>
              </a:rPr>
              <a:t>PROFESSOR) , JECRC, JAIPUR</a:t>
            </a:r>
          </a:p>
        </p:txBody>
      </p:sp>
      <p:sp>
        <p:nvSpPr>
          <p:cNvPr id="1048628" name="TextBox 1048627"/>
          <p:cNvSpPr txBox="1"/>
          <p:nvPr/>
        </p:nvSpPr>
        <p:spPr>
          <a:xfrm>
            <a:off x="11677650" y="8480425"/>
            <a:ext cx="3729037" cy="292100"/>
          </a:xfrm>
          <a:prstGeom prst="rect">
            <a:avLst/>
          </a:prstGeom>
          <a:noFill/>
          <a:ln>
            <a:noFill/>
          </a:ln>
        </p:spPr>
        <p:txBody>
          <a:bodyPr vert="horz" lIns="0" tIns="0" rIns="0" bIns="0" anchor="t">
            <a:spAutoFit/>
          </a:bodyPr>
          <a:lstStyle>
            <a:lvl1pPr marL="342900" indent="-342900" algn="l" rtl="0" fontAlgn="base" latinLnBrk="1">
              <a:lnSpc>
                <a:spcPct val="100000"/>
              </a:lnSpc>
              <a:spcBef>
                <a:spcPct val="20000"/>
              </a:spcBef>
              <a:spcAft>
                <a:spcPct val="0"/>
              </a:spcAft>
              <a:buSzPct val="100000"/>
              <a:buFontTx/>
              <a:buChar char="•"/>
              <a:defRPr sz="3200" b="0" i="0" u="none" baseline="0">
                <a:solidFill>
                  <a:schemeClr val="dk1"/>
                </a:solidFill>
                <a:latin typeface="Calibri" pitchFamily="34" charset="0"/>
                <a:sym typeface="Arial" pitchFamily="34" charset="0"/>
              </a:defRPr>
            </a:lvl1pPr>
            <a:lvl2pPr marL="455612" indent="1588" algn="l" rtl="0" fontAlgn="base" latinLnBrk="1">
              <a:lnSpc>
                <a:spcPct val="100000"/>
              </a:lnSpc>
              <a:spcBef>
                <a:spcPct val="20000"/>
              </a:spcBef>
              <a:spcAft>
                <a:spcPct val="0"/>
              </a:spcAft>
              <a:buSzPct val="100000"/>
              <a:buFontTx/>
              <a:buChar char="–"/>
              <a:defRPr sz="2800" b="0" i="0" u="none" baseline="0">
                <a:solidFill>
                  <a:schemeClr val="dk1"/>
                </a:solidFill>
                <a:latin typeface="Calibri" pitchFamily="34" charset="0"/>
                <a:sym typeface="Arial" pitchFamily="34" charset="0"/>
              </a:defRPr>
            </a:lvl2pPr>
            <a:lvl3pPr marL="912812" indent="1588" algn="l" rtl="0" fontAlgn="base" latinLnBrk="1">
              <a:lnSpc>
                <a:spcPct val="100000"/>
              </a:lnSpc>
              <a:spcBef>
                <a:spcPct val="20000"/>
              </a:spcBef>
              <a:spcAft>
                <a:spcPct val="0"/>
              </a:spcAft>
              <a:buSzPct val="100000"/>
              <a:buFontTx/>
              <a:buChar char="•"/>
              <a:defRPr sz="2400" b="0" i="0" u="none" baseline="0">
                <a:solidFill>
                  <a:schemeClr val="dk1"/>
                </a:solidFill>
                <a:latin typeface="Calibri" pitchFamily="34" charset="0"/>
                <a:sym typeface="Arial" pitchFamily="34" charset="0"/>
              </a:defRPr>
            </a:lvl3pPr>
            <a:lvl4pPr marL="13684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4pPr>
            <a:lvl5pPr marL="1825625" indent="3175" algn="l" rtl="0" fontAlgn="base" latinLnBrk="1">
              <a:lnSpc>
                <a:spcPct val="100000"/>
              </a:lnSpc>
              <a:spcBef>
                <a:spcPct val="20000"/>
              </a:spcBef>
              <a:spcAft>
                <a:spcPct val="0"/>
              </a:spcAft>
              <a:buSzPct val="100000"/>
              <a:buFontTx/>
              <a:buChar char="»"/>
              <a:defRPr sz="2000" b="0" i="0" u="none" baseline="0">
                <a:solidFill>
                  <a:schemeClr val="dk1"/>
                </a:solidFill>
                <a:latin typeface="Calibri" pitchFamily="34" charset="0"/>
                <a:sym typeface="Arial" pitchFamily="34" charset="0"/>
              </a:defRPr>
            </a:lvl5pPr>
          </a:lstStyle>
          <a:p>
            <a:pPr marL="0" lvl="0" indent="0" algn="r" eaLnBrk="1" latinLnBrk="1" hangingPunct="1">
              <a:spcBef>
                <a:spcPct val="0"/>
              </a:spcBef>
              <a:buFontTx/>
              <a:buNone/>
            </a:pPr>
            <a:fld id="{566ABCEB-ACFC-4714-9973-3DA970169C29}" type="slidenum">
              <a:rPr lang="en-IN" altLang="en-US" sz="1900">
                <a:solidFill>
                  <a:srgbClr val="898989"/>
                </a:solidFill>
                <a:ea typeface="Arial" pitchFamily="34" charset="0"/>
              </a:rPr>
              <a:pPr marL="0" lvl="0" indent="0" algn="r" eaLnBrk="1" latinLnBrk="1" hangingPunct="1">
                <a:spcBef>
                  <a:spcPct val="0"/>
                </a:spcBef>
                <a:buFontTx/>
                <a:buNone/>
              </a:pPr>
              <a:t>9</a:t>
            </a:fld>
            <a:endParaRPr lang="en-IN" altLang="en-US" sz="1900">
              <a:solidFill>
                <a:srgbClr val="898989"/>
              </a:solidFill>
              <a:ea typeface="Arial" pitchFamily="34" charset="0"/>
            </a:endParaRPr>
          </a:p>
        </p:txBody>
      </p:sp>
      <p:sp>
        <p:nvSpPr>
          <p:cNvPr id="10" name="Slide Number Placeholder 9"/>
          <p:cNvSpPr>
            <a:spLocks noGrp="1"/>
          </p:cNvSpPr>
          <p:nvPr>
            <p:ph type="sldNum" sz="quarter" idx="7"/>
          </p:nvPr>
        </p:nvSpPr>
        <p:spPr/>
        <p:txBody>
          <a:bodyPr/>
          <a:lstStyle/>
          <a:p>
            <a:pPr lvl="0" algn="r" eaLnBrk="1" latinLnBrk="1" hangingPunct="1"/>
            <a:fld id="{566ABCEB-ACFC-4714-9973-3DA970169C29}" type="slidenum">
              <a:rPr lang="en-US" altLang="en-US" smtClean="0">
                <a:solidFill>
                  <a:srgbClr val="898989"/>
                </a:solidFill>
                <a:latin typeface="Calibri" pitchFamily="34" charset="0"/>
              </a:rPr>
              <a:pPr lvl="0" algn="r" eaLnBrk="1" latinLnBrk="1" hangingPunct="1"/>
              <a:t>9</a:t>
            </a:fld>
            <a:endParaRPr lang="en-US" altLang="en-US">
              <a:solidFill>
                <a:srgbClr val="898989"/>
              </a:solidFill>
              <a:latin typeface="Calibri" pitchFamily="34" charset="0"/>
            </a:endParaRPr>
          </a:p>
        </p:txBody>
      </p:sp>
      <p:graphicFrame>
        <p:nvGraphicFramePr>
          <p:cNvPr id="9" name="Table 8"/>
          <p:cNvGraphicFramePr>
            <a:graphicFrameLocks noGrp="1"/>
          </p:cNvGraphicFramePr>
          <p:nvPr/>
        </p:nvGraphicFramePr>
        <p:xfrm>
          <a:off x="1327150" y="215901"/>
          <a:ext cx="13563601" cy="838200"/>
        </p:xfrm>
        <a:graphic>
          <a:graphicData uri="http://schemas.openxmlformats.org/drawingml/2006/table">
            <a:tbl>
              <a:tblPr/>
              <a:tblGrid>
                <a:gridCol w="728266"/>
                <a:gridCol w="694783"/>
                <a:gridCol w="3303703"/>
                <a:gridCol w="962650"/>
                <a:gridCol w="1699287"/>
                <a:gridCol w="2235022"/>
                <a:gridCol w="1484434"/>
                <a:gridCol w="1227728"/>
                <a:gridCol w="1227728"/>
              </a:tblGrid>
              <a:tr h="838200">
                <a:tc>
                  <a:txBody>
                    <a:bodyPr/>
                    <a:lstStyle/>
                    <a:p>
                      <a:pPr algn="ctr" rtl="0" fontAlgn="ctr"/>
                      <a:r>
                        <a:rPr lang="en-US" sz="1400" b="1" i="0" u="none" strike="noStrike" dirty="0">
                          <a:solidFill>
                            <a:srgbClr val="000000"/>
                          </a:solidFill>
                          <a:latin typeface="Times New Roman" pitchFamily="18" charset="0"/>
                          <a:cs typeface="Times New Roman" pitchFamily="18" charset="0"/>
                        </a:rPr>
                        <a:t>S</a:t>
                      </a:r>
                      <a:r>
                        <a:rPr lang="en-US" sz="1400" b="1" i="0" u="none" strike="noStrike" dirty="0" smtClean="0">
                          <a:solidFill>
                            <a:srgbClr val="000000"/>
                          </a:solidFill>
                          <a:latin typeface="Times New Roman" pitchFamily="18" charset="0"/>
                          <a:cs typeface="Times New Roman" pitchFamily="18" charset="0"/>
                        </a:rPr>
                        <a:t>. No</a:t>
                      </a:r>
                      <a:r>
                        <a:rPr lang="en-US" sz="1400" b="1" i="0" u="none" strike="noStrike" dirty="0">
                          <a:solidFill>
                            <a:srgbClr val="000000"/>
                          </a:solidFill>
                          <a:latin typeface="Times New Roman" pitchFamily="18" charset="0"/>
                          <a:cs typeface="Times New Roman" pitchFamily="18" charset="0"/>
                        </a:rPr>
                        <a: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Lect. No.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Topics to be discussed</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smtClean="0">
                          <a:solidFill>
                            <a:srgbClr val="000000"/>
                          </a:solidFill>
                          <a:latin typeface="Times New Roman" pitchFamily="18" charset="0"/>
                          <a:cs typeface="Times New Roman" pitchFamily="18" charset="0"/>
                        </a:rPr>
                        <a:t>Relevant </a:t>
                      </a:r>
                      <a:r>
                        <a:rPr lang="en-US" sz="1400" b="1" i="0" u="none" strike="noStrike" dirty="0">
                          <a:solidFill>
                            <a:srgbClr val="000000"/>
                          </a:solidFill>
                          <a:latin typeface="Times New Roman" pitchFamily="18" charset="0"/>
                          <a:cs typeface="Times New Roman" pitchFamily="18" charset="0"/>
                        </a:rPr>
                        <a:t>CO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Objective of unit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Outcome of Lecture     (After completion of this lecture students will be able to)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en-US" sz="1400" b="1" i="0" u="none" strike="noStrike" dirty="0">
                          <a:solidFill>
                            <a:srgbClr val="000000"/>
                          </a:solidFill>
                          <a:latin typeface="Times New Roman" pitchFamily="18" charset="0"/>
                          <a:cs typeface="Times New Roman" pitchFamily="18" charset="0"/>
                        </a:rPr>
                        <a:t>Teaching </a:t>
                      </a:r>
                      <a:r>
                        <a:rPr lang="en-US" sz="1400" b="1" i="0" u="none" strike="noStrike" dirty="0" smtClean="0">
                          <a:solidFill>
                            <a:srgbClr val="000000"/>
                          </a:solidFill>
                          <a:latin typeface="Times New Roman" pitchFamily="18" charset="0"/>
                          <a:cs typeface="Times New Roman" pitchFamily="18" charset="0"/>
                        </a:rPr>
                        <a:t>Methods</a:t>
                      </a:r>
                      <a:endParaRPr lang="en-US" sz="1400" b="1"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Times New Roman" pitchFamily="18" charset="0"/>
                          <a:cs typeface="Times New Roman" pitchFamily="18" charset="0"/>
                        </a:rPr>
                        <a:t>Book </a:t>
                      </a:r>
                      <a:r>
                        <a:rPr lang="en-US" sz="1400" b="1" i="0" u="none" strike="noStrike" dirty="0" smtClean="0">
                          <a:solidFill>
                            <a:srgbClr val="000000"/>
                          </a:solidFill>
                          <a:latin typeface="Times New Roman" pitchFamily="18" charset="0"/>
                          <a:cs typeface="Times New Roman" pitchFamily="18" charset="0"/>
                        </a:rPr>
                        <a:t>referred</a:t>
                      </a:r>
                      <a:endParaRPr lang="en-US" sz="1400" b="1" i="0" u="none" strike="noStrike" dirty="0">
                        <a:solidFill>
                          <a:srgbClr val="000000"/>
                        </a:solidFill>
                        <a:latin typeface="Times New Roman" pitchFamily="18" charset="0"/>
                        <a:cs typeface="Times New Roman" pitchFamily="18" charset="0"/>
                      </a:endParaRP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ctr" rtl="0" fontAlgn="ctr"/>
                      <a:r>
                        <a:rPr lang="en-US" sz="1400" b="1" i="0" u="none" strike="noStrike" dirty="0" smtClean="0">
                          <a:solidFill>
                            <a:srgbClr val="000000"/>
                          </a:solidFill>
                          <a:latin typeface="Times New Roman" pitchFamily="18" charset="0"/>
                          <a:cs typeface="Times New Roman" pitchFamily="18" charset="0"/>
                        </a:rPr>
                        <a:t>From </a:t>
                      </a:r>
                      <a:r>
                        <a:rPr lang="en-US" sz="1400" b="1" i="0" u="none" strike="noStrike" dirty="0">
                          <a:solidFill>
                            <a:srgbClr val="000000"/>
                          </a:solidFill>
                          <a:latin typeface="Times New Roman" pitchFamily="18" charset="0"/>
                          <a:cs typeface="Times New Roman" pitchFamily="18" charset="0"/>
                        </a:rPr>
                        <a:t>page to</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r>
            </a:tbl>
          </a:graphicData>
        </a:graphic>
      </p:graphicFrame>
      <p:graphicFrame>
        <p:nvGraphicFramePr>
          <p:cNvPr id="13" name="Table 12"/>
          <p:cNvGraphicFramePr>
            <a:graphicFrameLocks noGrp="1"/>
          </p:cNvGraphicFramePr>
          <p:nvPr/>
        </p:nvGraphicFramePr>
        <p:xfrm>
          <a:off x="1327149" y="1130300"/>
          <a:ext cx="13563600" cy="6781799"/>
        </p:xfrm>
        <a:graphic>
          <a:graphicData uri="http://schemas.openxmlformats.org/drawingml/2006/table">
            <a:tbl>
              <a:tblPr/>
              <a:tblGrid>
                <a:gridCol w="2776505"/>
                <a:gridCol w="583909"/>
                <a:gridCol w="2776505"/>
                <a:gridCol w="809032"/>
                <a:gridCol w="1428117"/>
                <a:gridCol w="1878362"/>
                <a:gridCol w="1247550"/>
                <a:gridCol w="1031810"/>
                <a:gridCol w="1031810"/>
              </a:tblGrid>
              <a:tr h="2058061">
                <a:tc>
                  <a:txBody>
                    <a:bodyPr/>
                    <a:lstStyle/>
                    <a:p>
                      <a:pPr algn="ctr" rtl="0" fontAlgn="ctr"/>
                      <a:r>
                        <a:rPr lang="en-US" sz="1400" b="0" i="0" u="none" strike="noStrike" dirty="0">
                          <a:solidFill>
                            <a:srgbClr val="000000"/>
                          </a:solidFill>
                          <a:latin typeface="Times New Roman" pitchFamily="18" charset="0"/>
                          <a:cs typeface="Times New Roman" pitchFamily="18" charset="0"/>
                        </a:rPr>
                        <a:t>14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Times New Roman" pitchFamily="18" charset="0"/>
                          <a:cs typeface="Times New Roman" pitchFamily="18" charset="0"/>
                        </a:rPr>
                        <a:t>14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Times New Roman" pitchFamily="18" charset="0"/>
                          <a:cs typeface="Times New Roman" pitchFamily="18" charset="0"/>
                        </a:rPr>
                        <a:t>17.Introduction of Refrigeration system</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CO2 &amp; 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ctr"/>
                      <a:r>
                        <a:rPr lang="en-US" sz="1400" b="0" i="0" u="none" strike="noStrike">
                          <a:solidFill>
                            <a:srgbClr val="000000"/>
                          </a:solidFill>
                          <a:latin typeface="Times New Roman" pitchFamily="18" charset="0"/>
                          <a:cs typeface="Times New Roman" pitchFamily="18" charset="0"/>
                        </a:rPr>
                        <a:t>To provide the fundamental concepts of the theory of the Refrigeration and Air Conditioning</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en-US" sz="1400" b="0" i="0" u="none" strike="noStrike">
                          <a:solidFill>
                            <a:srgbClr val="000000"/>
                          </a:solidFill>
                          <a:latin typeface="Times New Roman" pitchFamily="18" charset="0"/>
                          <a:cs typeface="Times New Roman" pitchFamily="18" charset="0"/>
                        </a:rPr>
                        <a:t>Understand the funtion and their application of refrigeration system</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ctr"/>
                      <a:r>
                        <a:rPr lang="en-US" sz="1400" b="0" i="0" u="none" strike="noStrike" dirty="0">
                          <a:solidFill>
                            <a:srgbClr val="000000"/>
                          </a:solidFill>
                          <a:latin typeface="Times New Roman" pitchFamily="18" charset="0"/>
                          <a:cs typeface="Times New Roman" pitchFamily="18" charset="0"/>
                        </a:rPr>
                        <a:t>G.Shanmugam      S Ravindran</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Times New Roman" pitchFamily="18" charset="0"/>
                          <a:cs typeface="Times New Roman" pitchFamily="18" charset="0"/>
                        </a:rPr>
                        <a:t>6.1</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8816">
                <a:tc rowSpan="2">
                  <a:txBody>
                    <a:bodyPr/>
                    <a:lstStyle/>
                    <a:p>
                      <a:pPr algn="ctr" rtl="0" fontAlgn="ctr"/>
                      <a:r>
                        <a:rPr lang="en-US" sz="1400" b="0" i="0" u="none" strike="noStrike" dirty="0">
                          <a:solidFill>
                            <a:srgbClr val="000000"/>
                          </a:solidFill>
                          <a:latin typeface="Times New Roman" pitchFamily="18" charset="0"/>
                          <a:cs typeface="Times New Roman" pitchFamily="18" charset="0"/>
                        </a:rPr>
                        <a:t>15</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sz="1400" b="0" i="0" u="none" strike="noStrike">
                          <a:solidFill>
                            <a:srgbClr val="000000"/>
                          </a:solidFill>
                          <a:latin typeface="Times New Roman" pitchFamily="18" charset="0"/>
                          <a:cs typeface="Times New Roman" pitchFamily="18" charset="0"/>
                        </a:rPr>
                        <a:t>15</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Times New Roman" pitchFamily="18" charset="0"/>
                          <a:cs typeface="Times New Roman" pitchFamily="18" charset="0"/>
                        </a:rPr>
                        <a:t>17a.Vapour compression refrigeration system</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CO2 &amp; 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l" rtl="0" fontAlgn="ctr"/>
                      <a:r>
                        <a:rPr lang="en-US" sz="1400" b="0" i="0" u="none" strike="noStrike">
                          <a:solidFill>
                            <a:srgbClr val="000000"/>
                          </a:solidFill>
                          <a:latin typeface="Times New Roman" pitchFamily="18" charset="0"/>
                          <a:cs typeface="Times New Roman" pitchFamily="18" charset="0"/>
                        </a:rPr>
                        <a:t>have a basic knowledge of refrigeration cycle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6.4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628">
                <a:tc vMerge="1">
                  <a:txBody>
                    <a:bodyPr/>
                    <a:lstStyle/>
                    <a:p>
                      <a:endParaRPr lang="en-US"/>
                    </a:p>
                  </a:txBody>
                  <a:tcPr/>
                </a:tc>
                <a:tc vMerge="1">
                  <a:txBody>
                    <a:bodyPr/>
                    <a:lstStyle/>
                    <a:p>
                      <a:endParaRPr lang="en-US"/>
                    </a:p>
                  </a:txBody>
                  <a:tcPr/>
                </a:tc>
                <a:tc>
                  <a:txBody>
                    <a:bodyPr/>
                    <a:lstStyle/>
                    <a:p>
                      <a:pPr algn="l" fontAlgn="ctr"/>
                      <a:r>
                        <a:rPr lang="en-US" sz="1400" b="0" i="0" u="none" strike="noStrike">
                          <a:solidFill>
                            <a:srgbClr val="000000"/>
                          </a:solidFill>
                          <a:latin typeface="Times New Roman" pitchFamily="18" charset="0"/>
                          <a:cs typeface="Times New Roman" pitchFamily="18" charset="0"/>
                        </a:rPr>
                        <a:t>17b.Vapour compression refrigeration cycle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CO2 &amp; 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6.4</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8816">
                <a:tc rowSpan="2">
                  <a:txBody>
                    <a:bodyPr/>
                    <a:lstStyle/>
                    <a:p>
                      <a:pPr algn="ctr" fontAlgn="ctr"/>
                      <a:r>
                        <a:rPr lang="en-US" sz="1400" b="0" i="0" u="none" strike="noStrike">
                          <a:solidFill>
                            <a:srgbClr val="000000"/>
                          </a:solidFill>
                          <a:latin typeface="Times New Roman" pitchFamily="18" charset="0"/>
                          <a:cs typeface="Times New Roman" pitchFamily="18" charset="0"/>
                        </a:rPr>
                        <a:t>16</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400" b="0" i="0" u="none" strike="noStrike">
                          <a:solidFill>
                            <a:srgbClr val="000000"/>
                          </a:solidFill>
                          <a:latin typeface="Times New Roman" pitchFamily="18" charset="0"/>
                          <a:cs typeface="Times New Roman" pitchFamily="18" charset="0"/>
                        </a:rPr>
                        <a:t>16</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pitchFamily="18" charset="0"/>
                          <a:cs typeface="Times New Roman" pitchFamily="18" charset="0"/>
                        </a:rPr>
                        <a:t>18.Vapour absorption refrigeration system</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CO2 &amp; 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l" rtl="0" fontAlgn="ctr"/>
                      <a:r>
                        <a:rPr lang="en-US" sz="1400" b="0" i="0" u="none" strike="noStrike">
                          <a:solidFill>
                            <a:srgbClr val="000000"/>
                          </a:solidFill>
                          <a:latin typeface="Times New Roman" pitchFamily="18" charset="0"/>
                          <a:cs typeface="Times New Roman" pitchFamily="18" charset="0"/>
                        </a:rPr>
                        <a:t>have a basic knowledge of refrigeration cycle</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6.5</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80030">
                <a:tc vMerge="1">
                  <a:txBody>
                    <a:bodyPr/>
                    <a:lstStyle/>
                    <a:p>
                      <a:endParaRPr lang="en-US"/>
                    </a:p>
                  </a:txBody>
                  <a:tcPr/>
                </a:tc>
                <a:tc vMerge="1">
                  <a:txBody>
                    <a:bodyPr/>
                    <a:lstStyle/>
                    <a:p>
                      <a:endParaRPr lang="en-US"/>
                    </a:p>
                  </a:txBody>
                  <a:tcPr/>
                </a:tc>
                <a:tc>
                  <a:txBody>
                    <a:bodyPr/>
                    <a:lstStyle/>
                    <a:p>
                      <a:pPr algn="l" fontAlgn="ctr"/>
                      <a:r>
                        <a:rPr lang="en-US" sz="1400" b="0" i="0" u="none" strike="noStrike">
                          <a:solidFill>
                            <a:srgbClr val="000000"/>
                          </a:solidFill>
                          <a:latin typeface="Times New Roman" pitchFamily="18" charset="0"/>
                          <a:cs typeface="Times New Roman" pitchFamily="18" charset="0"/>
                        </a:rPr>
                        <a:t>19.Refrigerant</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CO2 &amp; 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400" b="1" i="0" u="none" strike="noStrike">
                          <a:solidFill>
                            <a:srgbClr val="000000"/>
                          </a:solidFill>
                          <a:latin typeface="Times New Roman" pitchFamily="18" charset="0"/>
                          <a:cs typeface="Times New Roman" pitchFamily="18" charset="0"/>
                        </a:rPr>
                        <a:t>6.2</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8816">
                <a:tc rowSpan="2">
                  <a:txBody>
                    <a:bodyPr/>
                    <a:lstStyle/>
                    <a:p>
                      <a:pPr algn="ctr" rtl="0" fontAlgn="ctr"/>
                      <a:r>
                        <a:rPr lang="en-US" sz="1400" b="0" i="0" u="none" strike="noStrike">
                          <a:solidFill>
                            <a:srgbClr val="000000"/>
                          </a:solidFill>
                          <a:latin typeface="Times New Roman" pitchFamily="18" charset="0"/>
                          <a:cs typeface="Times New Roman" pitchFamily="18" charset="0"/>
                        </a:rPr>
                        <a:t>17</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rtl="0" fontAlgn="ctr"/>
                      <a:r>
                        <a:rPr lang="en-US" sz="1400" b="0" i="0" u="none" strike="noStrike">
                          <a:solidFill>
                            <a:srgbClr val="000000"/>
                          </a:solidFill>
                          <a:latin typeface="Times New Roman" pitchFamily="18" charset="0"/>
                          <a:cs typeface="Times New Roman" pitchFamily="18" charset="0"/>
                        </a:rPr>
                        <a:t>17</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latin typeface="Times New Roman" pitchFamily="18" charset="0"/>
                          <a:cs typeface="Times New Roman" pitchFamily="18" charset="0"/>
                        </a:rPr>
                        <a:t>20.Air conditioning</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CO2 &amp; 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l" rtl="0" fontAlgn="ctr"/>
                      <a:r>
                        <a:rPr lang="en-US" sz="1400" b="0" i="0" u="none" strike="noStrike">
                          <a:solidFill>
                            <a:srgbClr val="000000"/>
                          </a:solidFill>
                          <a:latin typeface="Times New Roman" pitchFamily="18" charset="0"/>
                          <a:cs typeface="Times New Roman" pitchFamily="18" charset="0"/>
                        </a:rPr>
                        <a:t>have a basic knowledge of Air conditioning</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ctr" fontAlgn="ctr"/>
                      <a:r>
                        <a:rPr lang="en-US" sz="1400" b="1" i="0" u="none" strike="noStrike">
                          <a:solidFill>
                            <a:srgbClr val="000000"/>
                          </a:solidFill>
                          <a:latin typeface="Times New Roman" pitchFamily="18" charset="0"/>
                          <a:cs typeface="Times New Roman" pitchFamily="18" charset="0"/>
                        </a:rPr>
                        <a:t>6.7-6.8</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097632">
                <a:tc vMerge="1">
                  <a:txBody>
                    <a:bodyPr/>
                    <a:lstStyle/>
                    <a:p>
                      <a:endParaRPr lang="en-US"/>
                    </a:p>
                  </a:txBody>
                  <a:tcPr/>
                </a:tc>
                <a:tc vMerge="1">
                  <a:txBody>
                    <a:bodyPr/>
                    <a:lstStyle/>
                    <a:p>
                      <a:endParaRPr lang="en-US"/>
                    </a:p>
                  </a:txBody>
                  <a:tcPr/>
                </a:tc>
                <a:tc>
                  <a:txBody>
                    <a:bodyPr/>
                    <a:lstStyle/>
                    <a:p>
                      <a:pPr algn="l" fontAlgn="ctr"/>
                      <a:r>
                        <a:rPr lang="en-US" sz="1400" b="0" i="0" u="none" strike="noStrike">
                          <a:solidFill>
                            <a:srgbClr val="000000"/>
                          </a:solidFill>
                          <a:latin typeface="Times New Roman" pitchFamily="18" charset="0"/>
                          <a:cs typeface="Times New Roman" pitchFamily="18" charset="0"/>
                        </a:rPr>
                        <a:t>20a.Window Air conditioning</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CO2 &amp; CO3</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dirty="0">
                          <a:solidFill>
                            <a:srgbClr val="000000"/>
                          </a:solidFill>
                          <a:latin typeface="Times New Roman" pitchFamily="18" charset="0"/>
                          <a:cs typeface="Times New Roman" pitchFamily="18" charset="0"/>
                        </a:rPr>
                        <a:t>Chalk and Talk</a:t>
                      </a:r>
                    </a:p>
                  </a:txBody>
                  <a:tcPr marL="6680" marR="6680" marT="6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bl>
          </a:graphicData>
        </a:graphic>
      </p:graphicFrame>
      <p:cxnSp>
        <p:nvCxnSpPr>
          <p:cNvPr id="12" name="Straight Connector 11"/>
          <p:cNvCxnSpPr/>
          <p:nvPr/>
        </p:nvCxnSpPr>
        <p:spPr>
          <a:xfrm>
            <a:off x="1327150" y="7912100"/>
            <a:ext cx="1356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089150" y="215900"/>
            <a:ext cx="12801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主题">
  <a:themeElements>
    <a:clrScheme name="Default Color Scheme">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Color Scheme 1">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1265</TotalTime>
  <Words>2023</Words>
  <Application>Microsoft Office PowerPoint</Application>
  <PresentationFormat>Custom</PresentationFormat>
  <Paragraphs>722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主题</vt:lpstr>
      <vt:lpstr>Slide 1</vt:lpstr>
      <vt:lpstr>Slide 2</vt:lpstr>
      <vt:lpstr>Slide 3</vt:lpstr>
      <vt:lpstr>COURSE OUTCOMES</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KAPILGYANPEETH</dc:title>
  <dc:creator>harsh bathija</dc:creator>
  <cp:lastModifiedBy>VAIO</cp:lastModifiedBy>
  <cp:revision>185</cp:revision>
  <dcterms:created xsi:type="dcterms:W3CDTF">2020-05-30T05:41:36Z</dcterms:created>
  <dcterms:modified xsi:type="dcterms:W3CDTF">2020-12-26T08:52:29Z</dcterms:modified>
</cp:coreProperties>
</file>