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9" r:id="rId22"/>
    <p:sldId id="278" r:id="rId23"/>
    <p:sldId id="281" r:id="rId24"/>
    <p:sldId id="280" r:id="rId25"/>
    <p:sldId id="275" r:id="rId26"/>
  </p:sldIdLst>
  <p:sldSz cx="9144000" cy="6858000" type="screen4x3"/>
  <p:notesSz cx="9144000" cy="6858000"/>
  <p:embeddedFontLs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0057" y="437133"/>
            <a:ext cx="832388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21105" y="3864707"/>
            <a:ext cx="7701788" cy="1781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heavy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heavy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625549"/>
            <a:ext cx="3825240" cy="3957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heavy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51628" y="1625549"/>
            <a:ext cx="3921125" cy="3957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heavy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heavy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572" y="210438"/>
            <a:ext cx="7702854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 u="heavy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22170"/>
            <a:ext cx="8072119" cy="431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572" y="210438"/>
            <a:ext cx="7702854" cy="984885"/>
          </a:xfrm>
        </p:spPr>
        <p:txBody>
          <a:bodyPr/>
          <a:lstStyle/>
          <a:p>
            <a:pPr algn="ctr"/>
            <a:r>
              <a:rPr lang="en-US" sz="3200" dirty="0" smtClean="0"/>
              <a:t>JAIPUR ENGINEERING COLLEGE AND RESEARCH CENTRE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522170"/>
            <a:ext cx="8072119" cy="5047536"/>
          </a:xfrm>
        </p:spPr>
        <p:txBody>
          <a:bodyPr/>
          <a:lstStyle/>
          <a:p>
            <a:pPr algn="ctr"/>
            <a:r>
              <a:rPr lang="en-US" sz="4000" dirty="0" smtClean="0"/>
              <a:t>Presentation on types of boilers</a:t>
            </a:r>
          </a:p>
          <a:p>
            <a:pPr algn="ctr"/>
            <a:r>
              <a:rPr lang="en-US" sz="3200" dirty="0" smtClean="0"/>
              <a:t>Subject: Basic Mechanical Engineering</a:t>
            </a:r>
          </a:p>
          <a:p>
            <a:pPr algn="ctr"/>
            <a:r>
              <a:rPr lang="en-US" sz="3200" dirty="0" smtClean="0"/>
              <a:t>Second Semester(2019-20)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                                                  Prepared by :</a:t>
            </a:r>
          </a:p>
          <a:p>
            <a:pPr algn="ctr"/>
            <a:r>
              <a:rPr lang="en-US" sz="3200" dirty="0" smtClean="0"/>
              <a:t>                                                 </a:t>
            </a:r>
            <a:r>
              <a:rPr lang="en-US" sz="3200" dirty="0" err="1" smtClean="0"/>
              <a:t>Dilip</a:t>
            </a:r>
            <a:r>
              <a:rPr lang="en-US" sz="3200" dirty="0" smtClean="0"/>
              <a:t> Kumar </a:t>
            </a:r>
            <a:r>
              <a:rPr lang="en-US" sz="3200" dirty="0" err="1" smtClean="0"/>
              <a:t>Prajapati</a:t>
            </a:r>
            <a:endParaRPr lang="en-US" sz="3200" dirty="0" smtClean="0"/>
          </a:p>
          <a:p>
            <a:pPr algn="ctr"/>
            <a:r>
              <a:rPr lang="en-US" sz="3200" dirty="0" smtClean="0"/>
              <a:t>                                            Mechanical Department</a:t>
            </a:r>
          </a:p>
        </p:txBody>
      </p:sp>
      <p:pic>
        <p:nvPicPr>
          <p:cNvPr id="4" name="Picture 2" descr="C:\Users\test\Desktop\logo_jec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1242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0" y="533908"/>
            <a:ext cx="7879715" cy="519811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393700" indent="-343535">
              <a:lnSpc>
                <a:spcPct val="100000"/>
              </a:lnSpc>
              <a:spcBef>
                <a:spcPts val="489"/>
              </a:spcBef>
              <a:buFont typeface="Wingdings"/>
              <a:buChar char=""/>
              <a:tabLst>
                <a:tab pos="394335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Advantages of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water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tube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boiler</a:t>
            </a:r>
            <a:r>
              <a:rPr sz="3000" b="1" dirty="0">
                <a:latin typeface="Times New Roman"/>
                <a:cs typeface="Times New Roman"/>
              </a:rPr>
              <a:t>:-</a:t>
            </a:r>
            <a:endParaRPr sz="3000">
              <a:latin typeface="Times New Roman"/>
              <a:cs typeface="Times New Roman"/>
            </a:endParaRPr>
          </a:p>
          <a:p>
            <a:pPr marL="50800" marR="850900" lvl="1" indent="69850">
              <a:lnSpc>
                <a:spcPts val="2590"/>
              </a:lnSpc>
              <a:spcBef>
                <a:spcPts val="640"/>
              </a:spcBef>
              <a:buSzPct val="91666"/>
              <a:buAutoNum type="arabicParenR"/>
              <a:tabLst>
                <a:tab pos="439420" algn="l"/>
              </a:tabLst>
            </a:pPr>
            <a:r>
              <a:rPr sz="2400" spc="-10" dirty="0">
                <a:latin typeface="Times New Roman"/>
                <a:cs typeface="Times New Roman"/>
              </a:rPr>
              <a:t>Larger </a:t>
            </a:r>
            <a:r>
              <a:rPr sz="2400" dirty="0">
                <a:latin typeface="Times New Roman"/>
                <a:cs typeface="Times New Roman"/>
              </a:rPr>
              <a:t>heating surface can be achieved by using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more  numbers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water</a:t>
            </a:r>
            <a:r>
              <a:rPr sz="2400" dirty="0">
                <a:latin typeface="Times New Roman"/>
                <a:cs typeface="Times New Roman"/>
              </a:rPr>
              <a:t> tubes.</a:t>
            </a:r>
            <a:endParaRPr sz="2400">
              <a:latin typeface="Times New Roman"/>
              <a:cs typeface="Times New Roman"/>
            </a:endParaRPr>
          </a:p>
          <a:p>
            <a:pPr marL="457200" lvl="1" indent="-330835">
              <a:lnSpc>
                <a:spcPts val="2415"/>
              </a:lnSpc>
              <a:buAutoNum type="arabicParenR"/>
              <a:tabLst>
                <a:tab pos="457834" algn="l"/>
              </a:tabLst>
            </a:pPr>
            <a:r>
              <a:rPr sz="2400" dirty="0">
                <a:latin typeface="Times New Roman"/>
                <a:cs typeface="Times New Roman"/>
              </a:rPr>
              <a:t>Due to convectional </a:t>
            </a:r>
            <a:r>
              <a:rPr sz="2400" spc="-35" dirty="0">
                <a:latin typeface="Times New Roman"/>
                <a:cs typeface="Times New Roman"/>
              </a:rPr>
              <a:t>flow, </a:t>
            </a:r>
            <a:r>
              <a:rPr sz="2400" spc="-5" dirty="0">
                <a:latin typeface="Times New Roman"/>
                <a:cs typeface="Times New Roman"/>
              </a:rPr>
              <a:t>movement </a:t>
            </a:r>
            <a:r>
              <a:rPr sz="2400" dirty="0">
                <a:latin typeface="Times New Roman"/>
                <a:cs typeface="Times New Roman"/>
              </a:rPr>
              <a:t>of water is </a:t>
            </a:r>
            <a:r>
              <a:rPr sz="2400" spc="-10" dirty="0">
                <a:latin typeface="Times New Roman"/>
                <a:cs typeface="Times New Roman"/>
              </a:rPr>
              <a:t>much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faster</a:t>
            </a:r>
            <a:endParaRPr sz="2400">
              <a:latin typeface="Times New Roman"/>
              <a:cs typeface="Times New Roman"/>
            </a:endParaRPr>
          </a:p>
          <a:p>
            <a:pPr marL="50800" marR="333375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latin typeface="Times New Roman"/>
                <a:cs typeface="Times New Roman"/>
              </a:rPr>
              <a:t>than that of </a:t>
            </a:r>
            <a:r>
              <a:rPr sz="2400" spc="-5" dirty="0">
                <a:latin typeface="Times New Roman"/>
                <a:cs typeface="Times New Roman"/>
              </a:rPr>
              <a:t>fire </a:t>
            </a:r>
            <a:r>
              <a:rPr sz="2400" dirty="0">
                <a:latin typeface="Times New Roman"/>
                <a:cs typeface="Times New Roman"/>
              </a:rPr>
              <a:t>tube boiler; hence rate of heat transfer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high  which results into higher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efficiency.</a:t>
            </a:r>
            <a:endParaRPr sz="2400">
              <a:latin typeface="Times New Roman"/>
              <a:cs typeface="Times New Roman"/>
            </a:endParaRPr>
          </a:p>
          <a:p>
            <a:pPr marL="50800" marR="310515" lvl="1" indent="76200">
              <a:lnSpc>
                <a:spcPts val="2590"/>
              </a:lnSpc>
              <a:spcBef>
                <a:spcPts val="5"/>
              </a:spcBef>
              <a:buAutoNum type="arabicParenR" startAt="3"/>
              <a:tabLst>
                <a:tab pos="452120" algn="l"/>
              </a:tabLst>
            </a:pPr>
            <a:r>
              <a:rPr sz="2400" spc="-70" dirty="0">
                <a:latin typeface="Times New Roman"/>
                <a:cs typeface="Times New Roman"/>
              </a:rPr>
              <a:t>Very </a:t>
            </a:r>
            <a:r>
              <a:rPr sz="2400" dirty="0">
                <a:latin typeface="Times New Roman"/>
                <a:cs typeface="Times New Roman"/>
              </a:rPr>
              <a:t>high pressure in order of 140 kg/cm</a:t>
            </a:r>
            <a:r>
              <a:rPr sz="2400" baseline="24305" dirty="0">
                <a:latin typeface="Times New Roman"/>
                <a:cs typeface="Times New Roman"/>
              </a:rPr>
              <a:t>2 </a:t>
            </a:r>
            <a:r>
              <a:rPr sz="2400" dirty="0">
                <a:latin typeface="Times New Roman"/>
                <a:cs typeface="Times New Roman"/>
              </a:rPr>
              <a:t>can be obtained  </a:t>
            </a:r>
            <a:r>
              <a:rPr sz="2400" spc="-20" dirty="0">
                <a:latin typeface="Times New Roman"/>
                <a:cs typeface="Times New Roman"/>
              </a:rPr>
              <a:t>smoothly.</a:t>
            </a:r>
            <a:endParaRPr sz="2400">
              <a:latin typeface="Times New Roman"/>
              <a:cs typeface="Times New Roman"/>
            </a:endParaRPr>
          </a:p>
          <a:p>
            <a:pPr marL="393700" indent="-343535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394335" algn="l"/>
              </a:tabLst>
            </a:pPr>
            <a:r>
              <a:rPr sz="3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Disadvantage </a:t>
            </a:r>
            <a:r>
              <a:rPr sz="3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water </a:t>
            </a:r>
            <a:r>
              <a:rPr sz="3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tube</a:t>
            </a:r>
            <a:r>
              <a:rPr sz="30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boiler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"/>
            </a:pPr>
            <a:endParaRPr sz="2700">
              <a:latin typeface="Times New Roman"/>
              <a:cs typeface="Times New Roman"/>
            </a:endParaRPr>
          </a:p>
          <a:p>
            <a:pPr marL="50800" marR="347345" lvl="1" indent="60960">
              <a:lnSpc>
                <a:spcPts val="2590"/>
              </a:lnSpc>
              <a:spcBef>
                <a:spcPts val="5"/>
              </a:spcBef>
              <a:buSzPct val="79166"/>
              <a:buAutoNum type="arabicParenR"/>
              <a:tabLst>
                <a:tab pos="433705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main </a:t>
            </a:r>
            <a:r>
              <a:rPr sz="2400" dirty="0">
                <a:latin typeface="Times New Roman"/>
                <a:cs typeface="Times New Roman"/>
              </a:rPr>
              <a:t>disadvantage of </a:t>
            </a:r>
            <a:r>
              <a:rPr sz="2400" spc="-5" dirty="0">
                <a:latin typeface="Times New Roman"/>
                <a:cs typeface="Times New Roman"/>
              </a:rPr>
              <a:t>water </a:t>
            </a:r>
            <a:r>
              <a:rPr sz="2400" dirty="0">
                <a:latin typeface="Times New Roman"/>
                <a:cs typeface="Times New Roman"/>
              </a:rPr>
              <a:t>tube boiler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that it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  </a:t>
            </a:r>
            <a:r>
              <a:rPr sz="2400" spc="-5" dirty="0">
                <a:latin typeface="Times New Roman"/>
                <a:cs typeface="Times New Roman"/>
              </a:rPr>
              <a:t>compact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construction.</a:t>
            </a:r>
            <a:endParaRPr sz="2400">
              <a:latin typeface="Times New Roman"/>
              <a:cs typeface="Times New Roman"/>
            </a:endParaRPr>
          </a:p>
          <a:p>
            <a:pPr marL="532765" lvl="1" indent="-406400">
              <a:lnSpc>
                <a:spcPts val="2735"/>
              </a:lnSpc>
              <a:spcBef>
                <a:spcPts val="254"/>
              </a:spcBef>
              <a:buAutoNum type="arabicParenR"/>
              <a:tabLst>
                <a:tab pos="532765" algn="l"/>
                <a:tab pos="533400" algn="l"/>
              </a:tabLst>
            </a:pPr>
            <a:r>
              <a:rPr sz="2400" dirty="0">
                <a:latin typeface="Times New Roman"/>
                <a:cs typeface="Times New Roman"/>
              </a:rPr>
              <a:t>Its cost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cheap.</a:t>
            </a:r>
            <a:endParaRPr sz="2400">
              <a:latin typeface="Times New Roman"/>
              <a:cs typeface="Times New Roman"/>
            </a:endParaRPr>
          </a:p>
          <a:p>
            <a:pPr marL="532765" lvl="1" indent="-406400">
              <a:lnSpc>
                <a:spcPts val="2735"/>
              </a:lnSpc>
              <a:buAutoNum type="arabicParenR"/>
              <a:tabLst>
                <a:tab pos="532765" algn="l"/>
                <a:tab pos="533400" algn="l"/>
              </a:tabLst>
            </a:pPr>
            <a:r>
              <a:rPr sz="2400" dirty="0">
                <a:latin typeface="Times New Roman"/>
                <a:cs typeface="Times New Roman"/>
              </a:rPr>
              <a:t>Size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difficulty </a:t>
            </a:r>
            <a:r>
              <a:rPr sz="2400" dirty="0">
                <a:latin typeface="Times New Roman"/>
                <a:cs typeface="Times New Roman"/>
              </a:rPr>
              <a:t>for transportation and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construction.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2775" marR="5080" indent="-452755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COMPARISON </a:t>
            </a:r>
            <a:r>
              <a:rPr spc="-5" dirty="0"/>
              <a:t>BETWEEN FIRE </a:t>
            </a:r>
            <a:r>
              <a:rPr u="none" spc="-5" dirty="0"/>
              <a:t> </a:t>
            </a:r>
            <a:r>
              <a:rPr spc="-5" dirty="0"/>
              <a:t>AND </a:t>
            </a:r>
            <a:r>
              <a:rPr spc="-95" dirty="0"/>
              <a:t>WATER </a:t>
            </a:r>
            <a:r>
              <a:rPr spc="-10" dirty="0"/>
              <a:t>TUBE</a:t>
            </a:r>
            <a:r>
              <a:rPr spc="-5" dirty="0"/>
              <a:t> BOILER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4114800" cy="4876800"/>
          </a:xfrm>
          <a:custGeom>
            <a:avLst/>
            <a:gdLst/>
            <a:ahLst/>
            <a:cxnLst/>
            <a:rect l="l" t="t" r="r" b="b"/>
            <a:pathLst>
              <a:path w="4114800" h="4876800">
                <a:moveTo>
                  <a:pt x="4114800" y="0"/>
                </a:moveTo>
                <a:lnTo>
                  <a:pt x="0" y="0"/>
                </a:lnTo>
                <a:lnTo>
                  <a:pt x="0" y="4876800"/>
                </a:lnTo>
                <a:lnTo>
                  <a:pt x="4114800" y="4876800"/>
                </a:lnTo>
                <a:lnTo>
                  <a:pt x="4114800" y="0"/>
                </a:lnTo>
                <a:close/>
              </a:path>
            </a:pathLst>
          </a:custGeom>
          <a:solidFill>
            <a:srgbClr val="CEB8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1600200"/>
            <a:ext cx="4114800" cy="4876800"/>
          </a:xfrm>
          <a:custGeom>
            <a:avLst/>
            <a:gdLst/>
            <a:ahLst/>
            <a:cxnLst/>
            <a:rect l="l" t="t" r="r" b="b"/>
            <a:pathLst>
              <a:path w="4114800" h="4876800">
                <a:moveTo>
                  <a:pt x="4114800" y="0"/>
                </a:moveTo>
                <a:lnTo>
                  <a:pt x="0" y="0"/>
                </a:lnTo>
                <a:lnTo>
                  <a:pt x="0" y="4876800"/>
                </a:lnTo>
                <a:lnTo>
                  <a:pt x="4114800" y="4876800"/>
                </a:lnTo>
                <a:lnTo>
                  <a:pt x="4114800" y="0"/>
                </a:lnTo>
                <a:close/>
              </a:path>
            </a:pathLst>
          </a:custGeom>
          <a:solidFill>
            <a:srgbClr val="CEB8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593850"/>
            <a:ext cx="0" cy="4902200"/>
          </a:xfrm>
          <a:custGeom>
            <a:avLst/>
            <a:gdLst/>
            <a:ahLst/>
            <a:cxnLst/>
            <a:rect l="l" t="t" r="r" b="b"/>
            <a:pathLst>
              <a:path h="4902200">
                <a:moveTo>
                  <a:pt x="0" y="0"/>
                </a:moveTo>
                <a:lnTo>
                  <a:pt x="0" y="4902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1593850"/>
            <a:ext cx="0" cy="4902200"/>
          </a:xfrm>
          <a:custGeom>
            <a:avLst/>
            <a:gdLst/>
            <a:ahLst/>
            <a:cxnLst/>
            <a:rect l="l" t="t" r="r" b="b"/>
            <a:pathLst>
              <a:path h="4902200">
                <a:moveTo>
                  <a:pt x="0" y="0"/>
                </a:moveTo>
                <a:lnTo>
                  <a:pt x="0" y="4902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86800" y="1593850"/>
            <a:ext cx="0" cy="4902200"/>
          </a:xfrm>
          <a:custGeom>
            <a:avLst/>
            <a:gdLst/>
            <a:ahLst/>
            <a:cxnLst/>
            <a:rect l="l" t="t" r="r" b="b"/>
            <a:pathLst>
              <a:path h="4902200">
                <a:moveTo>
                  <a:pt x="0" y="0"/>
                </a:moveTo>
                <a:lnTo>
                  <a:pt x="0" y="4902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850" y="1600200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477000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ts val="2160"/>
              </a:lnSpc>
              <a:spcBef>
                <a:spcPts val="100"/>
              </a:spcBef>
            </a:pPr>
            <a:r>
              <a:rPr spc="-5" dirty="0"/>
              <a:t>FIRE TUBE</a:t>
            </a:r>
            <a:r>
              <a:rPr spc="-40" dirty="0"/>
              <a:t> </a:t>
            </a:r>
            <a:r>
              <a:rPr spc="-5" dirty="0"/>
              <a:t>BOILER</a:t>
            </a:r>
          </a:p>
          <a:p>
            <a:pPr marL="299085" marR="367030" indent="-287020">
              <a:lnSpc>
                <a:spcPts val="2400"/>
              </a:lnSpc>
              <a:spcBef>
                <a:spcPts val="80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u="none" dirty="0">
                <a:solidFill>
                  <a:srgbClr val="69676C"/>
                </a:solidFill>
              </a:rPr>
              <a:t>Hot gases </a:t>
            </a:r>
            <a:r>
              <a:rPr sz="2000" u="none" spc="-5" dirty="0">
                <a:solidFill>
                  <a:srgbClr val="69676C"/>
                </a:solidFill>
              </a:rPr>
              <a:t>inside </a:t>
            </a:r>
            <a:r>
              <a:rPr sz="2000" u="none" dirty="0">
                <a:solidFill>
                  <a:srgbClr val="69676C"/>
                </a:solidFill>
              </a:rPr>
              <a:t>the tube</a:t>
            </a:r>
            <a:r>
              <a:rPr sz="2000" u="none" spc="-125" dirty="0">
                <a:solidFill>
                  <a:srgbClr val="69676C"/>
                </a:solidFill>
              </a:rPr>
              <a:t> </a:t>
            </a:r>
            <a:r>
              <a:rPr sz="2000" u="none" dirty="0">
                <a:solidFill>
                  <a:srgbClr val="69676C"/>
                </a:solidFill>
              </a:rPr>
              <a:t>and  water outside the</a:t>
            </a:r>
            <a:r>
              <a:rPr sz="2000" u="none" spc="-110" dirty="0">
                <a:solidFill>
                  <a:srgbClr val="69676C"/>
                </a:solidFill>
              </a:rPr>
              <a:t> </a:t>
            </a:r>
            <a:r>
              <a:rPr sz="2000" u="none" dirty="0">
                <a:solidFill>
                  <a:srgbClr val="69676C"/>
                </a:solidFill>
              </a:rPr>
              <a:t>tubes.</a:t>
            </a:r>
            <a:endParaRPr sz="2000"/>
          </a:p>
          <a:p>
            <a:pPr marL="299085" indent="-287020">
              <a:lnSpc>
                <a:spcPts val="232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u="none" dirty="0">
                <a:solidFill>
                  <a:srgbClr val="69676C"/>
                </a:solidFill>
              </a:rPr>
              <a:t>Generally internally </a:t>
            </a:r>
            <a:r>
              <a:rPr sz="2000" u="none" spc="-10" dirty="0">
                <a:solidFill>
                  <a:srgbClr val="69676C"/>
                </a:solidFill>
              </a:rPr>
              <a:t>fired</a:t>
            </a:r>
            <a:r>
              <a:rPr sz="2000" u="none" spc="-110" dirty="0">
                <a:solidFill>
                  <a:srgbClr val="69676C"/>
                </a:solidFill>
              </a:rPr>
              <a:t> </a:t>
            </a:r>
            <a:r>
              <a:rPr sz="2000" u="none" dirty="0">
                <a:solidFill>
                  <a:srgbClr val="69676C"/>
                </a:solidFill>
              </a:rPr>
              <a:t>.</a:t>
            </a:r>
            <a:endParaRPr sz="2000"/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u="none" dirty="0">
                <a:solidFill>
                  <a:srgbClr val="69676C"/>
                </a:solidFill>
              </a:rPr>
              <a:t>Operating </a:t>
            </a:r>
            <a:r>
              <a:rPr sz="2000" u="none" spc="-10" dirty="0">
                <a:solidFill>
                  <a:srgbClr val="69676C"/>
                </a:solidFill>
              </a:rPr>
              <a:t>pressure </a:t>
            </a:r>
            <a:r>
              <a:rPr sz="2000" u="none" spc="-5" dirty="0">
                <a:solidFill>
                  <a:srgbClr val="69676C"/>
                </a:solidFill>
              </a:rPr>
              <a:t>limited </a:t>
            </a:r>
            <a:r>
              <a:rPr sz="2000" u="none" dirty="0">
                <a:solidFill>
                  <a:srgbClr val="69676C"/>
                </a:solidFill>
              </a:rPr>
              <a:t>to</a:t>
            </a:r>
            <a:r>
              <a:rPr sz="2000" u="none" spc="-114" dirty="0">
                <a:solidFill>
                  <a:srgbClr val="69676C"/>
                </a:solidFill>
              </a:rPr>
              <a:t> </a:t>
            </a:r>
            <a:r>
              <a:rPr sz="2000" u="none" dirty="0">
                <a:solidFill>
                  <a:srgbClr val="69676C"/>
                </a:solidFill>
              </a:rPr>
              <a:t>16</a:t>
            </a:r>
            <a:endParaRPr sz="2000"/>
          </a:p>
          <a:p>
            <a:pPr marL="299085">
              <a:lnSpc>
                <a:spcPct val="100000"/>
              </a:lnSpc>
            </a:pPr>
            <a:r>
              <a:rPr sz="2000" u="none" spc="-45" dirty="0">
                <a:solidFill>
                  <a:srgbClr val="69676C"/>
                </a:solidFill>
              </a:rPr>
              <a:t>bar.</a:t>
            </a:r>
            <a:endParaRPr sz="2000"/>
          </a:p>
          <a:p>
            <a:pPr marL="299085" marR="54737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u="none" dirty="0">
                <a:solidFill>
                  <a:srgbClr val="69676C"/>
                </a:solidFill>
              </a:rPr>
              <a:t>Rate of steam </a:t>
            </a:r>
            <a:r>
              <a:rPr sz="2000" u="none" spc="-5" dirty="0">
                <a:solidFill>
                  <a:srgbClr val="69676C"/>
                </a:solidFill>
              </a:rPr>
              <a:t>production</a:t>
            </a:r>
            <a:r>
              <a:rPr sz="2000" u="none" spc="-130" dirty="0">
                <a:solidFill>
                  <a:srgbClr val="69676C"/>
                </a:solidFill>
              </a:rPr>
              <a:t> </a:t>
            </a:r>
            <a:r>
              <a:rPr sz="2000" u="none" dirty="0">
                <a:solidFill>
                  <a:srgbClr val="69676C"/>
                </a:solidFill>
              </a:rPr>
              <a:t>is  </a:t>
            </a:r>
            <a:r>
              <a:rPr sz="2000" u="none" spc="-35" dirty="0">
                <a:solidFill>
                  <a:srgbClr val="69676C"/>
                </a:solidFill>
              </a:rPr>
              <a:t>lower.</a:t>
            </a:r>
            <a:endParaRPr sz="2000"/>
          </a:p>
          <a:p>
            <a:pPr marL="299085" marR="47752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u="none" spc="5" dirty="0">
                <a:solidFill>
                  <a:srgbClr val="69676C"/>
                </a:solidFill>
              </a:rPr>
              <a:t>Not </a:t>
            </a:r>
            <a:r>
              <a:rPr sz="2000" u="none" dirty="0">
                <a:solidFill>
                  <a:srgbClr val="69676C"/>
                </a:solidFill>
              </a:rPr>
              <a:t>suitable for large</a:t>
            </a:r>
            <a:r>
              <a:rPr sz="2000" u="none" spc="-200" dirty="0">
                <a:solidFill>
                  <a:srgbClr val="69676C"/>
                </a:solidFill>
              </a:rPr>
              <a:t> </a:t>
            </a:r>
            <a:r>
              <a:rPr sz="2000" u="none" dirty="0">
                <a:solidFill>
                  <a:srgbClr val="69676C"/>
                </a:solidFill>
              </a:rPr>
              <a:t>power  plant.</a:t>
            </a:r>
            <a:endParaRPr sz="2000"/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u="none" dirty="0">
                <a:solidFill>
                  <a:srgbClr val="69676C"/>
                </a:solidFill>
              </a:rPr>
              <a:t>It occupies </a:t>
            </a:r>
            <a:r>
              <a:rPr sz="2000" u="none" spc="-10" dirty="0">
                <a:solidFill>
                  <a:srgbClr val="69676C"/>
                </a:solidFill>
              </a:rPr>
              <a:t>more </a:t>
            </a:r>
            <a:r>
              <a:rPr sz="2000" u="none" dirty="0">
                <a:solidFill>
                  <a:srgbClr val="69676C"/>
                </a:solidFill>
              </a:rPr>
              <a:t>floor</a:t>
            </a:r>
            <a:r>
              <a:rPr sz="2000" u="none" spc="-140" dirty="0">
                <a:solidFill>
                  <a:srgbClr val="69676C"/>
                </a:solidFill>
              </a:rPr>
              <a:t> </a:t>
            </a:r>
            <a:r>
              <a:rPr sz="2000" u="none" spc="-5" dirty="0">
                <a:solidFill>
                  <a:srgbClr val="69676C"/>
                </a:solidFill>
              </a:rPr>
              <a:t>area.</a:t>
            </a:r>
            <a:endParaRPr sz="2000"/>
          </a:p>
          <a:p>
            <a:pPr marL="299085" marR="78041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u="none" spc="-20" dirty="0">
                <a:solidFill>
                  <a:srgbClr val="69676C"/>
                </a:solidFill>
              </a:rPr>
              <a:t>Water </a:t>
            </a:r>
            <a:r>
              <a:rPr sz="2000" u="none" spc="-5" dirty="0">
                <a:solidFill>
                  <a:srgbClr val="69676C"/>
                </a:solidFill>
              </a:rPr>
              <a:t>treatment </a:t>
            </a:r>
            <a:r>
              <a:rPr sz="2000" u="none" dirty="0">
                <a:solidFill>
                  <a:srgbClr val="69676C"/>
                </a:solidFill>
              </a:rPr>
              <a:t>is not</a:t>
            </a:r>
            <a:r>
              <a:rPr sz="2000" u="none" spc="-170" dirty="0">
                <a:solidFill>
                  <a:srgbClr val="69676C"/>
                </a:solidFill>
              </a:rPr>
              <a:t> </a:t>
            </a:r>
            <a:r>
              <a:rPr sz="2000" u="none" dirty="0">
                <a:solidFill>
                  <a:srgbClr val="69676C"/>
                </a:solidFill>
              </a:rPr>
              <a:t>so  </a:t>
            </a:r>
            <a:r>
              <a:rPr sz="2000" u="none" spc="-10" dirty="0">
                <a:solidFill>
                  <a:srgbClr val="69676C"/>
                </a:solidFill>
              </a:rPr>
              <a:t>necessary.</a:t>
            </a:r>
            <a:endParaRPr sz="2000"/>
          </a:p>
        </p:txBody>
      </p:sp>
      <p:sp>
        <p:nvSpPr>
          <p:cNvPr id="11" name="object 11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0440">
              <a:lnSpc>
                <a:spcPts val="2160"/>
              </a:lnSpc>
              <a:spcBef>
                <a:spcPts val="100"/>
              </a:spcBef>
            </a:pPr>
            <a:r>
              <a:rPr spc="-70" dirty="0"/>
              <a:t>WATER </a:t>
            </a:r>
            <a:r>
              <a:rPr spc="-5" dirty="0"/>
              <a:t>TUBE</a:t>
            </a:r>
            <a:r>
              <a:rPr spc="15" dirty="0"/>
              <a:t> </a:t>
            </a:r>
            <a:r>
              <a:rPr spc="-5" dirty="0"/>
              <a:t>BOILER</a:t>
            </a:r>
          </a:p>
          <a:p>
            <a:pPr marL="299085" marR="248920" indent="-287020">
              <a:lnSpc>
                <a:spcPts val="2400"/>
              </a:lnSpc>
              <a:spcBef>
                <a:spcPts val="80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u="none" spc="-20" dirty="0">
                <a:solidFill>
                  <a:srgbClr val="69676C"/>
                </a:solidFill>
              </a:rPr>
              <a:t>Water </a:t>
            </a:r>
            <a:r>
              <a:rPr sz="2000" u="none" spc="-5" dirty="0">
                <a:solidFill>
                  <a:srgbClr val="69676C"/>
                </a:solidFill>
              </a:rPr>
              <a:t>inside </a:t>
            </a:r>
            <a:r>
              <a:rPr sz="2000" u="none" dirty="0">
                <a:solidFill>
                  <a:srgbClr val="69676C"/>
                </a:solidFill>
              </a:rPr>
              <a:t>the tubes and hot  gases outside the</a:t>
            </a:r>
            <a:r>
              <a:rPr sz="2000" u="none" spc="-90" dirty="0">
                <a:solidFill>
                  <a:srgbClr val="69676C"/>
                </a:solidFill>
              </a:rPr>
              <a:t> </a:t>
            </a:r>
            <a:r>
              <a:rPr sz="2000" u="none" dirty="0">
                <a:solidFill>
                  <a:srgbClr val="69676C"/>
                </a:solidFill>
              </a:rPr>
              <a:t>tubes.</a:t>
            </a:r>
            <a:endParaRPr sz="2000"/>
          </a:p>
          <a:p>
            <a:pPr marL="299085" indent="-287020">
              <a:lnSpc>
                <a:spcPts val="232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u="none" dirty="0">
                <a:solidFill>
                  <a:srgbClr val="69676C"/>
                </a:solidFill>
              </a:rPr>
              <a:t>Externally</a:t>
            </a:r>
            <a:r>
              <a:rPr sz="2000" u="none" spc="-35" dirty="0">
                <a:solidFill>
                  <a:srgbClr val="69676C"/>
                </a:solidFill>
              </a:rPr>
              <a:t> </a:t>
            </a:r>
            <a:r>
              <a:rPr sz="2000" u="none" spc="-10" dirty="0">
                <a:solidFill>
                  <a:srgbClr val="69676C"/>
                </a:solidFill>
              </a:rPr>
              <a:t>fired.</a:t>
            </a:r>
            <a:endParaRPr sz="2000"/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u="none" spc="5" dirty="0">
                <a:solidFill>
                  <a:srgbClr val="69676C"/>
                </a:solidFill>
              </a:rPr>
              <a:t>Can </a:t>
            </a:r>
            <a:r>
              <a:rPr sz="2000" u="none" spc="-5" dirty="0">
                <a:solidFill>
                  <a:srgbClr val="69676C"/>
                </a:solidFill>
              </a:rPr>
              <a:t>work </a:t>
            </a:r>
            <a:r>
              <a:rPr sz="2000" u="none" dirty="0">
                <a:solidFill>
                  <a:srgbClr val="69676C"/>
                </a:solidFill>
              </a:rPr>
              <a:t>under as high</a:t>
            </a:r>
            <a:r>
              <a:rPr sz="2000" u="none" spc="-125" dirty="0">
                <a:solidFill>
                  <a:srgbClr val="69676C"/>
                </a:solidFill>
              </a:rPr>
              <a:t> </a:t>
            </a:r>
            <a:r>
              <a:rPr sz="2000" u="none" spc="-10" dirty="0">
                <a:solidFill>
                  <a:srgbClr val="69676C"/>
                </a:solidFill>
              </a:rPr>
              <a:t>pressure</a:t>
            </a:r>
            <a:endParaRPr sz="2000"/>
          </a:p>
          <a:p>
            <a:pPr marL="299085">
              <a:lnSpc>
                <a:spcPct val="100000"/>
              </a:lnSpc>
            </a:pPr>
            <a:r>
              <a:rPr sz="2000" u="none" dirty="0">
                <a:solidFill>
                  <a:srgbClr val="69676C"/>
                </a:solidFill>
              </a:rPr>
              <a:t>as 100</a:t>
            </a:r>
            <a:r>
              <a:rPr sz="2000" u="none" spc="-30" dirty="0">
                <a:solidFill>
                  <a:srgbClr val="69676C"/>
                </a:solidFill>
              </a:rPr>
              <a:t> </a:t>
            </a:r>
            <a:r>
              <a:rPr sz="2000" u="none" spc="-45" dirty="0">
                <a:solidFill>
                  <a:srgbClr val="69676C"/>
                </a:solidFill>
              </a:rPr>
              <a:t>bar.</a:t>
            </a:r>
            <a:endParaRPr sz="2000"/>
          </a:p>
          <a:p>
            <a:pPr marL="299085" marR="64389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u="none" dirty="0">
                <a:solidFill>
                  <a:srgbClr val="69676C"/>
                </a:solidFill>
              </a:rPr>
              <a:t>Rate of steam </a:t>
            </a:r>
            <a:r>
              <a:rPr sz="2000" u="none" spc="-5" dirty="0">
                <a:solidFill>
                  <a:srgbClr val="69676C"/>
                </a:solidFill>
              </a:rPr>
              <a:t>production</a:t>
            </a:r>
            <a:r>
              <a:rPr sz="2000" u="none" spc="-130" dirty="0">
                <a:solidFill>
                  <a:srgbClr val="69676C"/>
                </a:solidFill>
              </a:rPr>
              <a:t> </a:t>
            </a:r>
            <a:r>
              <a:rPr sz="2000" u="none" dirty="0">
                <a:solidFill>
                  <a:srgbClr val="69676C"/>
                </a:solidFill>
              </a:rPr>
              <a:t>is  </a:t>
            </a:r>
            <a:r>
              <a:rPr sz="2000" u="none" spc="-25" dirty="0">
                <a:solidFill>
                  <a:srgbClr val="69676C"/>
                </a:solidFill>
              </a:rPr>
              <a:t>higher.</a:t>
            </a:r>
            <a:endParaRPr sz="2000"/>
          </a:p>
          <a:p>
            <a:pPr marL="299085" marR="491490" indent="-287020">
              <a:lnSpc>
                <a:spcPct val="100000"/>
              </a:lnSpc>
              <a:buClr>
                <a:srgbClr val="69676C"/>
              </a:buClr>
              <a:buFont typeface="Wingdings"/>
              <a:buChar char=""/>
              <a:tabLst>
                <a:tab pos="362585" algn="l"/>
                <a:tab pos="363220" algn="l"/>
              </a:tabLst>
            </a:pPr>
            <a:r>
              <a:rPr b="0" u="none" dirty="0">
                <a:solidFill>
                  <a:srgbClr val="000000"/>
                </a:solidFill>
              </a:rPr>
              <a:t>	</a:t>
            </a:r>
            <a:r>
              <a:rPr sz="2000" u="none" dirty="0">
                <a:solidFill>
                  <a:srgbClr val="69676C"/>
                </a:solidFill>
              </a:rPr>
              <a:t>It is suitable for large</a:t>
            </a:r>
            <a:r>
              <a:rPr sz="2000" u="none" spc="-204" dirty="0">
                <a:solidFill>
                  <a:srgbClr val="69676C"/>
                </a:solidFill>
              </a:rPr>
              <a:t> </a:t>
            </a:r>
            <a:r>
              <a:rPr sz="2000" u="none" dirty="0">
                <a:solidFill>
                  <a:srgbClr val="69676C"/>
                </a:solidFill>
              </a:rPr>
              <a:t>power  plant.</a:t>
            </a:r>
            <a:endParaRPr sz="2000"/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u="none" dirty="0">
                <a:solidFill>
                  <a:srgbClr val="69676C"/>
                </a:solidFill>
              </a:rPr>
              <a:t>It occupies </a:t>
            </a:r>
            <a:r>
              <a:rPr sz="2000" u="none" spc="-5" dirty="0">
                <a:solidFill>
                  <a:srgbClr val="69676C"/>
                </a:solidFill>
              </a:rPr>
              <a:t>less </a:t>
            </a:r>
            <a:r>
              <a:rPr sz="2000" u="none" dirty="0">
                <a:solidFill>
                  <a:srgbClr val="69676C"/>
                </a:solidFill>
              </a:rPr>
              <a:t>floor</a:t>
            </a:r>
            <a:r>
              <a:rPr sz="2000" u="none" spc="-135" dirty="0">
                <a:solidFill>
                  <a:srgbClr val="69676C"/>
                </a:solidFill>
              </a:rPr>
              <a:t> </a:t>
            </a:r>
            <a:r>
              <a:rPr sz="2000" u="none" spc="-5" dirty="0">
                <a:solidFill>
                  <a:srgbClr val="69676C"/>
                </a:solidFill>
              </a:rPr>
              <a:t>area.</a:t>
            </a:r>
            <a:endParaRPr sz="2000"/>
          </a:p>
          <a:p>
            <a:pPr marL="299085" marR="95821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u="none" spc="-20" dirty="0">
                <a:solidFill>
                  <a:srgbClr val="69676C"/>
                </a:solidFill>
              </a:rPr>
              <a:t>Water </a:t>
            </a:r>
            <a:r>
              <a:rPr sz="2000" u="none" spc="-5" dirty="0">
                <a:solidFill>
                  <a:srgbClr val="69676C"/>
                </a:solidFill>
              </a:rPr>
              <a:t>treatment </a:t>
            </a:r>
            <a:r>
              <a:rPr sz="2000" u="none" dirty="0">
                <a:solidFill>
                  <a:srgbClr val="69676C"/>
                </a:solidFill>
              </a:rPr>
              <a:t>is</a:t>
            </a:r>
            <a:r>
              <a:rPr sz="2000" u="none" spc="-150" dirty="0">
                <a:solidFill>
                  <a:srgbClr val="69676C"/>
                </a:solidFill>
              </a:rPr>
              <a:t> </a:t>
            </a:r>
            <a:r>
              <a:rPr sz="2000" u="none" spc="-10" dirty="0">
                <a:solidFill>
                  <a:srgbClr val="69676C"/>
                </a:solidFill>
              </a:rPr>
              <a:t>more  </a:t>
            </a:r>
            <a:r>
              <a:rPr sz="2000" u="none" dirty="0">
                <a:solidFill>
                  <a:srgbClr val="69676C"/>
                </a:solidFill>
              </a:rPr>
              <a:t>necessary</a:t>
            </a:r>
            <a:r>
              <a:rPr u="none" dirty="0">
                <a:solidFill>
                  <a:srgbClr val="69676C"/>
                </a:solidFill>
              </a:rPr>
              <a:t>.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89910" marR="5080" indent="-306832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EXTERNALLY </a:t>
            </a:r>
            <a:r>
              <a:rPr spc="-5" dirty="0"/>
              <a:t>AND</a:t>
            </a:r>
            <a:r>
              <a:rPr spc="-295" dirty="0"/>
              <a:t> </a:t>
            </a:r>
            <a:r>
              <a:rPr spc="-35" dirty="0"/>
              <a:t>INTERNALLY </a:t>
            </a:r>
            <a:r>
              <a:rPr u="none" spc="-35" dirty="0"/>
              <a:t> </a:t>
            </a:r>
            <a:r>
              <a:rPr spc="-5" dirty="0"/>
              <a:t>FIRED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9452"/>
            <a:ext cx="7755255" cy="3636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The boiler is known as externally fired if the  fired is outside the shell. For ex-Babcock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  </a:t>
            </a:r>
            <a:r>
              <a:rPr sz="3200" spc="-25" dirty="0">
                <a:latin typeface="Times New Roman"/>
                <a:cs typeface="Times New Roman"/>
              </a:rPr>
              <a:t>Wilcox </a:t>
            </a:r>
            <a:r>
              <a:rPr sz="3200" spc="-20" dirty="0">
                <a:latin typeface="Times New Roman"/>
                <a:cs typeface="Times New Roman"/>
              </a:rPr>
              <a:t>boiler, </a:t>
            </a:r>
            <a:r>
              <a:rPr sz="3200" dirty="0">
                <a:latin typeface="Times New Roman"/>
                <a:cs typeface="Times New Roman"/>
              </a:rPr>
              <a:t>Stirling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boiler.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4650">
              <a:latin typeface="Times New Roman"/>
              <a:cs typeface="Times New Roman"/>
            </a:endParaRPr>
          </a:p>
          <a:p>
            <a:pPr marL="355600" marR="43815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In case of internally fired boilers, the furnace  is located inside the boiler shell. For </a:t>
            </a:r>
            <a:r>
              <a:rPr sz="3200" spc="10" dirty="0">
                <a:latin typeface="Times New Roman"/>
                <a:cs typeface="Times New Roman"/>
              </a:rPr>
              <a:t>ex-  </a:t>
            </a:r>
            <a:r>
              <a:rPr sz="3200" dirty="0">
                <a:latin typeface="Times New Roman"/>
                <a:cs typeface="Times New Roman"/>
              </a:rPr>
              <a:t>cochran, lancashire boiler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1380" marR="5080" indent="-118935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FORCED </a:t>
            </a:r>
            <a:r>
              <a:rPr spc="-5" dirty="0"/>
              <a:t>AND</a:t>
            </a:r>
            <a:r>
              <a:rPr spc="-235" dirty="0"/>
              <a:t> </a:t>
            </a:r>
            <a:r>
              <a:rPr spc="-55" dirty="0"/>
              <a:t>NATURAL </a:t>
            </a:r>
            <a:r>
              <a:rPr u="none" spc="-55" dirty="0"/>
              <a:t> </a:t>
            </a:r>
            <a:r>
              <a:rPr spc="-35" dirty="0"/>
              <a:t>CIRCULATION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9452"/>
            <a:ext cx="8013065" cy="402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2395" indent="-34353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In forced circulation type of </a:t>
            </a:r>
            <a:r>
              <a:rPr sz="3200" spc="-20" dirty="0">
                <a:latin typeface="Times New Roman"/>
                <a:cs typeface="Times New Roman"/>
              </a:rPr>
              <a:t>boiler,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circulation  of water is done by a forced pump. For </a:t>
            </a:r>
            <a:r>
              <a:rPr sz="3200" spc="10" dirty="0">
                <a:latin typeface="Times New Roman"/>
                <a:cs typeface="Times New Roman"/>
              </a:rPr>
              <a:t>ex-  </a:t>
            </a:r>
            <a:r>
              <a:rPr sz="3200" spc="-60" dirty="0">
                <a:latin typeface="Times New Roman"/>
                <a:cs typeface="Times New Roman"/>
              </a:rPr>
              <a:t>Velox, </a:t>
            </a:r>
            <a:r>
              <a:rPr sz="3200" dirty="0">
                <a:latin typeface="Times New Roman"/>
                <a:cs typeface="Times New Roman"/>
              </a:rPr>
              <a:t>Lamont, Benson boiler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7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In natural circulation type of </a:t>
            </a:r>
            <a:r>
              <a:rPr sz="3200" spc="-20" dirty="0">
                <a:latin typeface="Times New Roman"/>
                <a:cs typeface="Times New Roman"/>
              </a:rPr>
              <a:t>boiler, </a:t>
            </a:r>
            <a:r>
              <a:rPr sz="3200" dirty="0">
                <a:latin typeface="Times New Roman"/>
                <a:cs typeface="Times New Roman"/>
              </a:rPr>
              <a:t>circulation  of water in the boiler takes place due to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natural  convention currents produce by application of  heat. For ex- Lancashire, Babcock and </a:t>
            </a:r>
            <a:r>
              <a:rPr sz="3200" spc="-25" dirty="0">
                <a:latin typeface="Times New Roman"/>
                <a:cs typeface="Times New Roman"/>
              </a:rPr>
              <a:t>Wilcox  </a:t>
            </a:r>
            <a:r>
              <a:rPr sz="3200" dirty="0">
                <a:latin typeface="Times New Roman"/>
                <a:cs typeface="Times New Roman"/>
              </a:rPr>
              <a:t>boiler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52090" marR="5080" indent="-22440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HIGH AND LOW</a:t>
            </a:r>
            <a:r>
              <a:rPr spc="-235" dirty="0"/>
              <a:t> </a:t>
            </a:r>
            <a:r>
              <a:rPr spc="-10" dirty="0"/>
              <a:t>PRESSURE </a:t>
            </a:r>
            <a:r>
              <a:rPr u="none" spc="-10" dirty="0"/>
              <a:t> </a:t>
            </a:r>
            <a:r>
              <a:rPr spc="-5" dirty="0"/>
              <a:t>BOILERS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9452"/>
            <a:ext cx="8057515" cy="402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The boilers which produce steam at pressure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 80 bar and above are called high pressure  boilers. For ex- Babcock and </a:t>
            </a:r>
            <a:r>
              <a:rPr sz="3200" spc="-20" dirty="0">
                <a:latin typeface="Times New Roman"/>
                <a:cs typeface="Times New Roman"/>
              </a:rPr>
              <a:t>Wilcox, </a:t>
            </a:r>
            <a:r>
              <a:rPr sz="3200" spc="-60" dirty="0">
                <a:latin typeface="Times New Roman"/>
                <a:cs typeface="Times New Roman"/>
              </a:rPr>
              <a:t>Velox,  </a:t>
            </a:r>
            <a:r>
              <a:rPr sz="3200" dirty="0">
                <a:latin typeface="Times New Roman"/>
                <a:cs typeface="Times New Roman"/>
              </a:rPr>
              <a:t>Lamount, Benson boilers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 marL="355600" marR="28575" indent="-343535">
              <a:lnSpc>
                <a:spcPct val="100000"/>
              </a:lnSpc>
              <a:spcBef>
                <a:spcPts val="77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The boiler which produce steam at pressure  below 80 bar are called low pressure </a:t>
            </a:r>
            <a:r>
              <a:rPr sz="3200" spc="-25" dirty="0">
                <a:latin typeface="Times New Roman"/>
                <a:cs typeface="Times New Roman"/>
              </a:rPr>
              <a:t>boiler.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  </a:t>
            </a:r>
            <a:r>
              <a:rPr sz="3200" spc="5" dirty="0">
                <a:latin typeface="Times New Roman"/>
                <a:cs typeface="Times New Roman"/>
              </a:rPr>
              <a:t>ex- </a:t>
            </a:r>
            <a:r>
              <a:rPr sz="3200" dirty="0">
                <a:latin typeface="Times New Roman"/>
                <a:cs typeface="Times New Roman"/>
              </a:rPr>
              <a:t>Cochran, Cornish, Lancashire and  locomotive boilers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989" y="483234"/>
            <a:ext cx="78911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0" dirty="0"/>
              <a:t>STATIONARY </a:t>
            </a:r>
            <a:r>
              <a:rPr sz="4400" dirty="0"/>
              <a:t>AND</a:t>
            </a:r>
            <a:r>
              <a:rPr sz="4400" spc="-335" dirty="0"/>
              <a:t> </a:t>
            </a:r>
            <a:r>
              <a:rPr sz="4400" spc="-50" dirty="0"/>
              <a:t>PORTABLE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9452"/>
            <a:ext cx="7593330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Stationary boilers are used for power plant  steam, for central station utility power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plant,  for plant process steam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Portable boiler include locomotive type,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  other small units for temporary use at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sites.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1000" marR="5080" indent="-236156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SINGLE AND </a:t>
            </a:r>
            <a:r>
              <a:rPr spc="-65" dirty="0"/>
              <a:t>MULTI </a:t>
            </a:r>
            <a:r>
              <a:rPr spc="-5" dirty="0"/>
              <a:t>–</a:t>
            </a:r>
            <a:r>
              <a:rPr spc="-245" dirty="0"/>
              <a:t> </a:t>
            </a:r>
            <a:r>
              <a:rPr spc="-10" dirty="0"/>
              <a:t>TUBE </a:t>
            </a:r>
            <a:r>
              <a:rPr u="none" spc="-10" dirty="0"/>
              <a:t> </a:t>
            </a:r>
            <a:r>
              <a:rPr spc="-5" dirty="0"/>
              <a:t>BOILER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522133"/>
            <a:ext cx="8060690" cy="373380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These are basically types of fire </a:t>
            </a:r>
            <a:r>
              <a:rPr sz="3200" spc="-5" dirty="0">
                <a:latin typeface="Times New Roman"/>
                <a:cs typeface="Times New Roman"/>
              </a:rPr>
              <a:t>tube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boilers.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If single tube is used to pass hot gases then it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  called single tube </a:t>
            </a:r>
            <a:r>
              <a:rPr sz="3200" spc="-25" dirty="0">
                <a:latin typeface="Times New Roman"/>
                <a:cs typeface="Times New Roman"/>
              </a:rPr>
              <a:t>boiler. </a:t>
            </a:r>
            <a:r>
              <a:rPr sz="3200" dirty="0">
                <a:latin typeface="Times New Roman"/>
                <a:cs typeface="Times New Roman"/>
              </a:rPr>
              <a:t>For </a:t>
            </a:r>
            <a:r>
              <a:rPr sz="3200" spc="10" dirty="0">
                <a:latin typeface="Times New Roman"/>
                <a:cs typeface="Times New Roman"/>
              </a:rPr>
              <a:t>ex- </a:t>
            </a:r>
            <a:r>
              <a:rPr sz="3200" dirty="0">
                <a:latin typeface="Times New Roman"/>
                <a:cs typeface="Times New Roman"/>
              </a:rPr>
              <a:t>Cornish  </a:t>
            </a:r>
            <a:r>
              <a:rPr sz="3200" spc="-25" dirty="0">
                <a:latin typeface="Times New Roman"/>
                <a:cs typeface="Times New Roman"/>
              </a:rPr>
              <a:t>boiler.</a:t>
            </a:r>
            <a:endParaRPr sz="3200">
              <a:latin typeface="Times New Roman"/>
              <a:cs typeface="Times New Roman"/>
            </a:endParaRPr>
          </a:p>
          <a:p>
            <a:pPr marL="355600" marR="50165" indent="-343535" algn="just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If many tubes are used to pass hot gases then </a:t>
            </a:r>
            <a:r>
              <a:rPr sz="3200" spc="-10" dirty="0">
                <a:latin typeface="Times New Roman"/>
                <a:cs typeface="Times New Roman"/>
              </a:rPr>
              <a:t>it  </a:t>
            </a:r>
            <a:r>
              <a:rPr sz="3200" dirty="0">
                <a:latin typeface="Times New Roman"/>
                <a:cs typeface="Times New Roman"/>
              </a:rPr>
              <a:t>is called multi-tube </a:t>
            </a:r>
            <a:r>
              <a:rPr sz="3200" spc="-25" dirty="0">
                <a:latin typeface="Times New Roman"/>
                <a:cs typeface="Times New Roman"/>
              </a:rPr>
              <a:t>boiler. </a:t>
            </a:r>
            <a:r>
              <a:rPr sz="3200" dirty="0">
                <a:latin typeface="Times New Roman"/>
                <a:cs typeface="Times New Roman"/>
              </a:rPr>
              <a:t>For ex-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Lancashire,  Babcock and </a:t>
            </a:r>
            <a:r>
              <a:rPr sz="3200" spc="-25" dirty="0">
                <a:latin typeface="Times New Roman"/>
                <a:cs typeface="Times New Roman"/>
              </a:rPr>
              <a:t>Wilcox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483234"/>
            <a:ext cx="64255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FLUIDIZED BED</a:t>
            </a:r>
            <a:r>
              <a:rPr sz="4400" spc="-75" dirty="0"/>
              <a:t> </a:t>
            </a:r>
            <a:r>
              <a:rPr sz="4400" dirty="0"/>
              <a:t>BOILER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7879080" cy="417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32410" indent="-34353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5" dirty="0">
                <a:latin typeface="Arial"/>
                <a:cs typeface="Arial"/>
              </a:rPr>
              <a:t>Particles </a:t>
            </a:r>
            <a:r>
              <a:rPr sz="3200" b="1" dirty="0">
                <a:latin typeface="Arial"/>
                <a:cs typeface="Arial"/>
              </a:rPr>
              <a:t>(e.g. sand) are </a:t>
            </a:r>
            <a:r>
              <a:rPr sz="3200" b="1" spc="-5" dirty="0">
                <a:latin typeface="Arial"/>
                <a:cs typeface="Arial"/>
              </a:rPr>
              <a:t>suspended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in  high </a:t>
            </a:r>
            <a:r>
              <a:rPr sz="3200" b="1" spc="-5" dirty="0">
                <a:latin typeface="Arial"/>
                <a:cs typeface="Arial"/>
              </a:rPr>
              <a:t>velocity </a:t>
            </a:r>
            <a:r>
              <a:rPr sz="3200" b="1" dirty="0">
                <a:latin typeface="Arial"/>
                <a:cs typeface="Arial"/>
              </a:rPr>
              <a:t>air </a:t>
            </a:r>
            <a:r>
              <a:rPr sz="3200" b="1" spc="-5" dirty="0">
                <a:latin typeface="Arial"/>
                <a:cs typeface="Arial"/>
              </a:rPr>
              <a:t>stream: </a:t>
            </a:r>
            <a:r>
              <a:rPr sz="3200" b="1" dirty="0">
                <a:latin typeface="Arial"/>
                <a:cs typeface="Arial"/>
              </a:rPr>
              <a:t>bubbling  fluidized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bed</a:t>
            </a:r>
            <a:r>
              <a:rPr sz="3200" b="1" i="1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91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dirty="0">
                <a:latin typeface="Arial"/>
                <a:cs typeface="Arial"/>
              </a:rPr>
              <a:t>Combustion at </a:t>
            </a:r>
            <a:r>
              <a:rPr sz="3200" b="1" spc="-5" dirty="0">
                <a:latin typeface="Arial"/>
                <a:cs typeface="Arial"/>
              </a:rPr>
              <a:t>840</a:t>
            </a:r>
            <a:r>
              <a:rPr sz="3200" b="1" spc="-5" dirty="0">
                <a:latin typeface="Times New Roman"/>
                <a:cs typeface="Times New Roman"/>
              </a:rPr>
              <a:t>° </a:t>
            </a:r>
            <a:r>
              <a:rPr sz="3200" b="1" dirty="0">
                <a:latin typeface="Arial"/>
                <a:cs typeface="Arial"/>
              </a:rPr>
              <a:t>– </a:t>
            </a:r>
            <a:r>
              <a:rPr sz="3200" b="1" spc="-10" dirty="0">
                <a:latin typeface="Arial"/>
                <a:cs typeface="Arial"/>
              </a:rPr>
              <a:t>950</a:t>
            </a:r>
            <a:r>
              <a:rPr sz="3200" b="1" spc="-10" dirty="0">
                <a:latin typeface="Times New Roman"/>
                <a:cs typeface="Times New Roman"/>
              </a:rPr>
              <a:t>°</a:t>
            </a:r>
            <a:r>
              <a:rPr sz="3200" b="1" spc="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Arial"/>
                <a:cs typeface="Arial"/>
              </a:rPr>
              <a:t>C.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93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dirty="0">
                <a:latin typeface="Arial"/>
                <a:cs typeface="Arial"/>
              </a:rPr>
              <a:t>Capacity range 0.5 T/hr to </a:t>
            </a:r>
            <a:r>
              <a:rPr sz="3200" b="1" spc="-5" dirty="0">
                <a:latin typeface="Arial"/>
                <a:cs typeface="Arial"/>
              </a:rPr>
              <a:t>100</a:t>
            </a:r>
            <a:r>
              <a:rPr sz="3200" b="1" spc="-140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T/hr.</a:t>
            </a:r>
            <a:endParaRPr sz="32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92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5" dirty="0">
                <a:latin typeface="Arial"/>
                <a:cs typeface="Arial"/>
              </a:rPr>
              <a:t>Fuels: coal, washery rejects, </a:t>
            </a:r>
            <a:r>
              <a:rPr sz="3200" b="1" dirty="0">
                <a:latin typeface="Arial"/>
                <a:cs typeface="Arial"/>
              </a:rPr>
              <a:t>rice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husk,  bagasse </a:t>
            </a:r>
            <a:r>
              <a:rPr sz="3200" b="1" dirty="0">
                <a:latin typeface="Arial"/>
                <a:cs typeface="Arial"/>
              </a:rPr>
              <a:t>and agricultural</a:t>
            </a:r>
            <a:r>
              <a:rPr sz="3200" b="1" spc="-10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wastes.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5034" y="469137"/>
            <a:ext cx="6714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none" spc="-35" dirty="0">
                <a:latin typeface="Arial"/>
                <a:cs typeface="Arial"/>
              </a:rPr>
              <a:t>PULVERIZED </a:t>
            </a:r>
            <a:r>
              <a:rPr b="1" u="none" spc="-10" dirty="0">
                <a:latin typeface="Arial"/>
                <a:cs typeface="Arial"/>
              </a:rPr>
              <a:t>FUEL</a:t>
            </a:r>
            <a:r>
              <a:rPr b="1" u="none" spc="-100" dirty="0">
                <a:latin typeface="Arial"/>
                <a:cs typeface="Arial"/>
              </a:rPr>
              <a:t> </a:t>
            </a:r>
            <a:r>
              <a:rPr b="1" u="none" spc="-5" dirty="0">
                <a:latin typeface="Arial"/>
                <a:cs typeface="Arial"/>
              </a:rPr>
              <a:t>BOILER</a:t>
            </a:r>
          </a:p>
        </p:txBody>
      </p:sp>
      <p:sp>
        <p:nvSpPr>
          <p:cNvPr id="3" name="object 3"/>
          <p:cNvSpPr/>
          <p:nvPr/>
        </p:nvSpPr>
        <p:spPr>
          <a:xfrm>
            <a:off x="1227480" y="1042416"/>
            <a:ext cx="6689090" cy="53340"/>
          </a:xfrm>
          <a:custGeom>
            <a:avLst/>
            <a:gdLst/>
            <a:ahLst/>
            <a:cxnLst/>
            <a:rect l="l" t="t" r="r" b="b"/>
            <a:pathLst>
              <a:path w="6689090" h="53340">
                <a:moveTo>
                  <a:pt x="6688810" y="0"/>
                </a:moveTo>
                <a:lnTo>
                  <a:pt x="0" y="0"/>
                </a:lnTo>
                <a:lnTo>
                  <a:pt x="0" y="53339"/>
                </a:lnTo>
                <a:lnTo>
                  <a:pt x="6688810" y="53339"/>
                </a:lnTo>
                <a:lnTo>
                  <a:pt x="668881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88973"/>
            <a:ext cx="3756660" cy="41598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39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dirty="0">
                <a:latin typeface="Arial"/>
                <a:cs typeface="Arial"/>
              </a:rPr>
              <a:t>Pulverized </a:t>
            </a:r>
            <a:r>
              <a:rPr sz="2400" b="1" spc="-5" dirty="0">
                <a:latin typeface="Arial"/>
                <a:cs typeface="Arial"/>
              </a:rPr>
              <a:t>coal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powder  blown </a:t>
            </a:r>
            <a:r>
              <a:rPr sz="2400" b="1" spc="5" dirty="0">
                <a:latin typeface="Arial"/>
                <a:cs typeface="Arial"/>
              </a:rPr>
              <a:t>with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combustion  air </a:t>
            </a:r>
            <a:r>
              <a:rPr sz="2400" b="1" dirty="0">
                <a:latin typeface="Arial"/>
                <a:cs typeface="Arial"/>
              </a:rPr>
              <a:t>into </a:t>
            </a:r>
            <a:r>
              <a:rPr sz="2400" b="1" spc="-5" dirty="0">
                <a:latin typeface="Arial"/>
                <a:cs typeface="Arial"/>
              </a:rPr>
              <a:t>boiler </a:t>
            </a:r>
            <a:r>
              <a:rPr sz="2400" b="1" dirty="0">
                <a:latin typeface="Arial"/>
                <a:cs typeface="Arial"/>
              </a:rPr>
              <a:t>through  </a:t>
            </a:r>
            <a:r>
              <a:rPr sz="2400" b="1" spc="-5" dirty="0">
                <a:latin typeface="Arial"/>
                <a:cs typeface="Arial"/>
              </a:rPr>
              <a:t>burner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nozzles.</a:t>
            </a:r>
            <a:endParaRPr sz="2400">
              <a:latin typeface="Arial"/>
              <a:cs typeface="Arial"/>
            </a:endParaRPr>
          </a:p>
          <a:p>
            <a:pPr marL="355600" marR="323215" indent="-343535">
              <a:lnSpc>
                <a:spcPct val="9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Combustion  temperature at 1300 </a:t>
            </a:r>
            <a:r>
              <a:rPr sz="2400" b="1" dirty="0">
                <a:latin typeface="Arial"/>
                <a:cs typeface="Arial"/>
              </a:rPr>
              <a:t>-  </a:t>
            </a:r>
            <a:r>
              <a:rPr sz="2400" b="1" spc="-5" dirty="0">
                <a:latin typeface="Arial"/>
                <a:cs typeface="Arial"/>
              </a:rPr>
              <a:t>1700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°C.</a:t>
            </a:r>
            <a:endParaRPr sz="2400">
              <a:latin typeface="Arial"/>
              <a:cs typeface="Arial"/>
            </a:endParaRPr>
          </a:p>
          <a:p>
            <a:pPr marL="355600" marR="144780" indent="-343535">
              <a:lnSpc>
                <a:spcPct val="9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Benefits: </a:t>
            </a:r>
            <a:r>
              <a:rPr sz="2400" b="1" spc="-10" dirty="0">
                <a:latin typeface="Arial"/>
                <a:cs typeface="Arial"/>
              </a:rPr>
              <a:t>varying </a:t>
            </a:r>
            <a:r>
              <a:rPr sz="2400" b="1" spc="-5" dirty="0">
                <a:latin typeface="Arial"/>
                <a:cs typeface="Arial"/>
              </a:rPr>
              <a:t>coal  </a:t>
            </a:r>
            <a:r>
              <a:rPr sz="2400" b="1" dirty="0">
                <a:latin typeface="Arial"/>
                <a:cs typeface="Arial"/>
              </a:rPr>
              <a:t>quality </a:t>
            </a:r>
            <a:r>
              <a:rPr sz="2400" b="1" spc="-5" dirty="0">
                <a:latin typeface="Arial"/>
                <a:cs typeface="Arial"/>
              </a:rPr>
              <a:t>coal, quick  response </a:t>
            </a:r>
            <a:r>
              <a:rPr sz="2400" b="1" dirty="0">
                <a:latin typeface="Arial"/>
                <a:cs typeface="Arial"/>
              </a:rPr>
              <a:t>to load  </a:t>
            </a:r>
            <a:r>
              <a:rPr sz="2400" b="1" spc="-5" dirty="0">
                <a:latin typeface="Arial"/>
                <a:cs typeface="Arial"/>
              </a:rPr>
              <a:t>changes and high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pre-  heat air temperatures.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2209800"/>
            <a:ext cx="3363467" cy="3194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961" y="2215133"/>
            <a:ext cx="3385185" cy="3195955"/>
          </a:xfrm>
          <a:custGeom>
            <a:avLst/>
            <a:gdLst/>
            <a:ahLst/>
            <a:cxnLst/>
            <a:rect l="l" t="t" r="r" b="b"/>
            <a:pathLst>
              <a:path w="3385184" h="3195954">
                <a:moveTo>
                  <a:pt x="0" y="3195828"/>
                </a:moveTo>
                <a:lnTo>
                  <a:pt x="3384803" y="3195828"/>
                </a:lnTo>
                <a:lnTo>
                  <a:pt x="3384803" y="0"/>
                </a:lnTo>
                <a:lnTo>
                  <a:pt x="0" y="0"/>
                </a:lnTo>
                <a:lnTo>
                  <a:pt x="0" y="3195828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362" y="483234"/>
            <a:ext cx="68002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SELECTION OF A</a:t>
            </a:r>
            <a:r>
              <a:rPr sz="4400" spc="-560" dirty="0"/>
              <a:t> </a:t>
            </a:r>
            <a:r>
              <a:rPr sz="4400" dirty="0"/>
              <a:t>BOILER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22170"/>
            <a:ext cx="6859905" cy="431863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50215" indent="-438150">
              <a:lnSpc>
                <a:spcPct val="100000"/>
              </a:lnSpc>
              <a:spcBef>
                <a:spcPts val="484"/>
              </a:spcBef>
              <a:buFont typeface="Wingdings"/>
              <a:buChar char=""/>
              <a:tabLst>
                <a:tab pos="450850" algn="l"/>
              </a:tabLst>
            </a:pPr>
            <a:r>
              <a:rPr sz="3200" spc="-35" dirty="0">
                <a:latin typeface="Times New Roman"/>
                <a:cs typeface="Times New Roman"/>
              </a:rPr>
              <a:t>Working </a:t>
            </a:r>
            <a:r>
              <a:rPr sz="3200" dirty="0">
                <a:latin typeface="Times New Roman"/>
                <a:cs typeface="Times New Roman"/>
              </a:rPr>
              <a:t>pressure and quality of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steam.</a:t>
            </a:r>
            <a:endParaRPr sz="3200">
              <a:latin typeface="Times New Roman"/>
              <a:cs typeface="Times New Roman"/>
            </a:endParaRPr>
          </a:p>
          <a:p>
            <a:pPr marL="457834" indent="-445770">
              <a:lnSpc>
                <a:spcPct val="100000"/>
              </a:lnSpc>
              <a:spcBef>
                <a:spcPts val="390"/>
              </a:spcBef>
              <a:buFont typeface="Wingdings"/>
              <a:buChar char=""/>
              <a:tabLst>
                <a:tab pos="458470" algn="l"/>
              </a:tabLst>
            </a:pPr>
            <a:r>
              <a:rPr sz="3200" dirty="0">
                <a:latin typeface="Times New Roman"/>
                <a:cs typeface="Times New Roman"/>
              </a:rPr>
              <a:t>Steam generation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rate.</a:t>
            </a:r>
            <a:endParaRPr sz="3200">
              <a:latin typeface="Times New Roman"/>
              <a:cs typeface="Times New Roman"/>
            </a:endParaRPr>
          </a:p>
          <a:p>
            <a:pPr marL="457834" indent="-445770">
              <a:lnSpc>
                <a:spcPct val="100000"/>
              </a:lnSpc>
              <a:spcBef>
                <a:spcPts val="384"/>
              </a:spcBef>
              <a:buFont typeface="Wingdings"/>
              <a:buChar char=""/>
              <a:tabLst>
                <a:tab pos="458470" algn="l"/>
              </a:tabLst>
            </a:pPr>
            <a:r>
              <a:rPr sz="3200" dirty="0">
                <a:latin typeface="Times New Roman"/>
                <a:cs typeface="Times New Roman"/>
              </a:rPr>
              <a:t>Floor area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available</a:t>
            </a:r>
            <a:endParaRPr sz="3200">
              <a:latin typeface="Times New Roman"/>
              <a:cs typeface="Times New Roman"/>
            </a:endParaRPr>
          </a:p>
          <a:p>
            <a:pPr marL="434975" indent="-422909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435609" algn="l"/>
              </a:tabLst>
            </a:pPr>
            <a:r>
              <a:rPr sz="3200" dirty="0">
                <a:latin typeface="Times New Roman"/>
                <a:cs typeface="Times New Roman"/>
              </a:rPr>
              <a:t>Accessibility for repair and inspection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457834" indent="-445770">
              <a:lnSpc>
                <a:spcPct val="100000"/>
              </a:lnSpc>
              <a:spcBef>
                <a:spcPts val="384"/>
              </a:spcBef>
              <a:buFont typeface="Wingdings"/>
              <a:buChar char=""/>
              <a:tabLst>
                <a:tab pos="458470" algn="l"/>
              </a:tabLst>
            </a:pPr>
            <a:r>
              <a:rPr sz="3200" dirty="0">
                <a:latin typeface="Times New Roman"/>
                <a:cs typeface="Times New Roman"/>
              </a:rPr>
              <a:t>Comparative initial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cost.</a:t>
            </a:r>
            <a:endParaRPr sz="3200">
              <a:latin typeface="Times New Roman"/>
              <a:cs typeface="Times New Roman"/>
            </a:endParaRPr>
          </a:p>
          <a:p>
            <a:pPr marL="457834" indent="-445770">
              <a:lnSpc>
                <a:spcPct val="100000"/>
              </a:lnSpc>
              <a:spcBef>
                <a:spcPts val="380"/>
              </a:spcBef>
              <a:buFont typeface="Wingdings"/>
              <a:buChar char=""/>
              <a:tabLst>
                <a:tab pos="458470" algn="l"/>
              </a:tabLst>
            </a:pPr>
            <a:r>
              <a:rPr sz="3200" dirty="0">
                <a:latin typeface="Times New Roman"/>
                <a:cs typeface="Times New Roman"/>
              </a:rPr>
              <a:t>Probable load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factor.</a:t>
            </a:r>
            <a:endParaRPr sz="3200">
              <a:latin typeface="Times New Roman"/>
              <a:cs typeface="Times New Roman"/>
            </a:endParaRPr>
          </a:p>
          <a:p>
            <a:pPr marL="450215" indent="-438150">
              <a:lnSpc>
                <a:spcPct val="100000"/>
              </a:lnSpc>
              <a:spcBef>
                <a:spcPts val="390"/>
              </a:spcBef>
              <a:buFont typeface="Wingdings"/>
              <a:buChar char=""/>
              <a:tabLst>
                <a:tab pos="450850" algn="l"/>
              </a:tabLst>
            </a:pPr>
            <a:r>
              <a:rPr sz="3200" dirty="0">
                <a:latin typeface="Times New Roman"/>
                <a:cs typeface="Times New Roman"/>
              </a:rPr>
              <a:t>The fuel and water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available.</a:t>
            </a:r>
            <a:endParaRPr sz="3200">
              <a:latin typeface="Times New Roman"/>
              <a:cs typeface="Times New Roman"/>
            </a:endParaRPr>
          </a:p>
          <a:p>
            <a:pPr marL="457834" indent="-445770">
              <a:lnSpc>
                <a:spcPct val="100000"/>
              </a:lnSpc>
              <a:spcBef>
                <a:spcPts val="384"/>
              </a:spcBef>
              <a:buFont typeface="Wingdings"/>
              <a:buChar char=""/>
              <a:tabLst>
                <a:tab pos="458470" algn="l"/>
              </a:tabLst>
            </a:pPr>
            <a:r>
              <a:rPr sz="3200" dirty="0">
                <a:latin typeface="Times New Roman"/>
                <a:cs typeface="Times New Roman"/>
              </a:rPr>
              <a:t>Operating and maintenance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cost.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7144" y="298704"/>
            <a:ext cx="2906268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8697" y="404876"/>
            <a:ext cx="23971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Introdu</a:t>
            </a:r>
            <a:r>
              <a:rPr sz="3200" b="1" u="heavy" spc="-1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c</a:t>
            </a:r>
            <a:r>
              <a:rPr sz="3200" b="1" u="heavy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00984" y="858011"/>
            <a:ext cx="2418588" cy="91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044" y="1392377"/>
            <a:ext cx="6473190" cy="4260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663300"/>
                </a:solidFill>
                <a:latin typeface="Arial"/>
                <a:cs typeface="Arial"/>
              </a:rPr>
              <a:t>What is a</a:t>
            </a:r>
            <a:r>
              <a:rPr sz="3200" b="1" spc="-4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63300"/>
                </a:solidFill>
                <a:latin typeface="Arial"/>
                <a:cs typeface="Arial"/>
              </a:rPr>
              <a:t>Boiler?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00">
              <a:latin typeface="Arial"/>
              <a:cs typeface="Arial"/>
            </a:endParaRPr>
          </a:p>
          <a:p>
            <a:pPr marL="469265" marR="201930" indent="-469265">
              <a:lnSpc>
                <a:spcPct val="12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b="1" spc="-30" dirty="0">
                <a:solidFill>
                  <a:srgbClr val="0D0D0D"/>
                </a:solidFill>
                <a:latin typeface="Arial"/>
                <a:cs typeface="Arial"/>
              </a:rPr>
              <a:t>Vessel </a:t>
            </a:r>
            <a:r>
              <a:rPr sz="2800" b="1" spc="-5" dirty="0">
                <a:solidFill>
                  <a:srgbClr val="0D0D0D"/>
                </a:solidFill>
                <a:latin typeface="Arial"/>
                <a:cs typeface="Arial"/>
              </a:rPr>
              <a:t>that heats water </a:t>
            </a:r>
            <a:r>
              <a:rPr sz="2800" b="1" dirty="0">
                <a:solidFill>
                  <a:srgbClr val="0D0D0D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0D0D0D"/>
                </a:solidFill>
                <a:latin typeface="Arial"/>
                <a:cs typeface="Arial"/>
              </a:rPr>
              <a:t>become  </a:t>
            </a:r>
            <a:r>
              <a:rPr sz="2800" b="1" spc="-10" dirty="0">
                <a:solidFill>
                  <a:srgbClr val="0D0D0D"/>
                </a:solidFill>
                <a:latin typeface="Arial"/>
                <a:cs typeface="Arial"/>
              </a:rPr>
              <a:t>hot </a:t>
            </a:r>
            <a:r>
              <a:rPr sz="2800" b="1" spc="-5" dirty="0">
                <a:solidFill>
                  <a:srgbClr val="0D0D0D"/>
                </a:solidFill>
                <a:latin typeface="Arial"/>
                <a:cs typeface="Arial"/>
              </a:rPr>
              <a:t>water or</a:t>
            </a:r>
            <a:r>
              <a:rPr sz="2800" b="1" spc="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D0D0D"/>
                </a:solidFill>
                <a:latin typeface="Arial"/>
                <a:cs typeface="Arial"/>
              </a:rPr>
              <a:t>steam</a:t>
            </a:r>
            <a:endParaRPr sz="2800">
              <a:latin typeface="Arial"/>
              <a:cs typeface="Arial"/>
            </a:endParaRPr>
          </a:p>
          <a:p>
            <a:pPr marL="469265" marR="774065" indent="-457200">
              <a:lnSpc>
                <a:spcPct val="100000"/>
              </a:lnSpc>
              <a:spcBef>
                <a:spcPts val="168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0D0D0D"/>
                </a:solidFill>
                <a:latin typeface="Arial"/>
                <a:cs typeface="Arial"/>
              </a:rPr>
              <a:t>At atmospheric pressure water  volume increases 1,600</a:t>
            </a:r>
            <a:r>
              <a:rPr sz="2800" b="1" spc="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D0D0D"/>
                </a:solidFill>
                <a:latin typeface="Arial"/>
                <a:cs typeface="Arial"/>
              </a:rPr>
              <a:t>times</a:t>
            </a:r>
            <a:endParaRPr sz="2800">
              <a:latin typeface="Arial"/>
              <a:cs typeface="Arial"/>
            </a:endParaRPr>
          </a:p>
          <a:p>
            <a:pPr marL="469265" marR="5080" indent="-457200">
              <a:lnSpc>
                <a:spcPct val="100000"/>
              </a:lnSpc>
              <a:spcBef>
                <a:spcPts val="168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0D0D0D"/>
                </a:solidFill>
                <a:latin typeface="Arial"/>
                <a:cs typeface="Arial"/>
              </a:rPr>
              <a:t>Hot water or steam used to transfer  heat to a</a:t>
            </a:r>
            <a:r>
              <a:rPr sz="2800" b="1" spc="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D0D0D"/>
                </a:solidFill>
                <a:latin typeface="Arial"/>
                <a:cs typeface="Arial"/>
              </a:rPr>
              <a:t>process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572" y="210438"/>
            <a:ext cx="7702854" cy="615553"/>
          </a:xfrm>
        </p:spPr>
        <p:txBody>
          <a:bodyPr/>
          <a:lstStyle/>
          <a:p>
            <a:pPr algn="ctr"/>
            <a:r>
              <a:rPr lang="en-US" dirty="0" smtClean="0"/>
              <a:t>Simple Vertical Boiler</a:t>
            </a:r>
            <a:endParaRPr lang="en-US" dirty="0"/>
          </a:p>
        </p:txBody>
      </p:sp>
      <p:pic>
        <p:nvPicPr>
          <p:cNvPr id="4" name="Picture 3" descr="Image result for simple vertical boiler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0776" y="1447800"/>
            <a:ext cx="424442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572" y="210438"/>
            <a:ext cx="7702854" cy="615553"/>
          </a:xfrm>
        </p:spPr>
        <p:txBody>
          <a:bodyPr/>
          <a:lstStyle/>
          <a:p>
            <a:pPr algn="ctr"/>
            <a:r>
              <a:rPr lang="en-US" dirty="0" smtClean="0"/>
              <a:t>Lamont Boiler</a:t>
            </a:r>
            <a:endParaRPr lang="en-US" dirty="0"/>
          </a:p>
        </p:txBody>
      </p:sp>
      <p:pic>
        <p:nvPicPr>
          <p:cNvPr id="4" name="Picture 3" descr="https://www.engineeringenotes.com/wp-content/uploads/2018/09/clip_image002-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066800"/>
            <a:ext cx="624605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572" y="210438"/>
            <a:ext cx="7702854" cy="615553"/>
          </a:xfrm>
        </p:spPr>
        <p:txBody>
          <a:bodyPr/>
          <a:lstStyle/>
          <a:p>
            <a:pPr algn="ctr"/>
            <a:r>
              <a:rPr lang="en-US" dirty="0" smtClean="0"/>
              <a:t>Cochran Boiler</a:t>
            </a:r>
            <a:endParaRPr lang="en-US" dirty="0"/>
          </a:p>
        </p:txBody>
      </p:sp>
      <p:pic>
        <p:nvPicPr>
          <p:cNvPr id="4" name="Picture 3" descr="Image result for types of boiler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5243" y="1143000"/>
            <a:ext cx="607724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572" y="210438"/>
            <a:ext cx="7702854" cy="615553"/>
          </a:xfrm>
        </p:spPr>
        <p:txBody>
          <a:bodyPr/>
          <a:lstStyle/>
          <a:p>
            <a:pPr algn="ctr"/>
            <a:r>
              <a:rPr lang="en-US" dirty="0" smtClean="0"/>
              <a:t>Babcock and Wilcox Boiler</a:t>
            </a:r>
            <a:endParaRPr lang="en-US" dirty="0"/>
          </a:p>
        </p:txBody>
      </p:sp>
      <p:pic>
        <p:nvPicPr>
          <p:cNvPr id="4" name="Picture 3" descr="http://www.engineeringenotes.com/wp-content/uploads/2018/01/clip_image008-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1280160"/>
            <a:ext cx="7835705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572" y="210438"/>
            <a:ext cx="7702854" cy="615553"/>
          </a:xfrm>
        </p:spPr>
        <p:txBody>
          <a:bodyPr/>
          <a:lstStyle/>
          <a:p>
            <a:pPr algn="ctr"/>
            <a:r>
              <a:rPr lang="en-US" dirty="0" smtClean="0"/>
              <a:t>Locomotive Boiler</a:t>
            </a:r>
            <a:endParaRPr lang="en-US" dirty="0"/>
          </a:p>
        </p:txBody>
      </p:sp>
      <p:pic>
        <p:nvPicPr>
          <p:cNvPr id="4" name="Picture 3" descr="http://www.engineeringenotes.com/wp-content/uploads/2018/01/clip_image006-3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386" y="1822767"/>
            <a:ext cx="7754814" cy="450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6266" y="2628722"/>
            <a:ext cx="71170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u="none" dirty="0">
                <a:solidFill>
                  <a:srgbClr val="000000"/>
                </a:solidFill>
              </a:rPr>
              <a:t>THANK</a:t>
            </a:r>
            <a:r>
              <a:rPr sz="9600" u="none" spc="-270" dirty="0">
                <a:solidFill>
                  <a:srgbClr val="000000"/>
                </a:solidFill>
              </a:rPr>
              <a:t> </a:t>
            </a:r>
            <a:r>
              <a:rPr sz="9600" u="none" dirty="0">
                <a:solidFill>
                  <a:srgbClr val="000000"/>
                </a:solidFill>
              </a:rPr>
              <a:t>YOU</a:t>
            </a:r>
            <a:endParaRPr sz="9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282" y="483234"/>
            <a:ext cx="73177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PRINCIPLE OF</a:t>
            </a:r>
            <a:r>
              <a:rPr sz="4400" spc="-75" dirty="0"/>
              <a:t> </a:t>
            </a:r>
            <a:r>
              <a:rPr sz="4400" spc="-35" dirty="0"/>
              <a:t>OPERATION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7977505" cy="361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41605" indent="-34353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boiler </a:t>
            </a:r>
            <a:r>
              <a:rPr sz="2800" spc="-5" dirty="0">
                <a:latin typeface="Times New Roman"/>
                <a:cs typeface="Times New Roman"/>
              </a:rPr>
              <a:t>is essentially a closed vessel </a:t>
            </a:r>
            <a:r>
              <a:rPr sz="2800" dirty="0">
                <a:latin typeface="Times New Roman"/>
                <a:cs typeface="Times New Roman"/>
              </a:rPr>
              <a:t>inside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which  water is stored. Fuel (generally coal) is </a:t>
            </a:r>
            <a:r>
              <a:rPr sz="2800" dirty="0">
                <a:latin typeface="Times New Roman"/>
                <a:cs typeface="Times New Roman"/>
              </a:rPr>
              <a:t>bunt </a:t>
            </a:r>
            <a:r>
              <a:rPr sz="2800" spc="-5" dirty="0">
                <a:latin typeface="Times New Roman"/>
                <a:cs typeface="Times New Roman"/>
              </a:rPr>
              <a:t>in a  furnace and </a:t>
            </a:r>
            <a:r>
              <a:rPr sz="2800" dirty="0">
                <a:latin typeface="Times New Roman"/>
                <a:cs typeface="Times New Roman"/>
              </a:rPr>
              <a:t>hot </a:t>
            </a:r>
            <a:r>
              <a:rPr sz="2800" spc="-5" dirty="0">
                <a:latin typeface="Times New Roman"/>
                <a:cs typeface="Times New Roman"/>
              </a:rPr>
              <a:t>gasses are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produced.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These </a:t>
            </a:r>
            <a:r>
              <a:rPr sz="2800" dirty="0">
                <a:latin typeface="Times New Roman"/>
                <a:cs typeface="Times New Roman"/>
              </a:rPr>
              <a:t>hot </a:t>
            </a:r>
            <a:r>
              <a:rPr sz="2800" spc="-5" dirty="0">
                <a:latin typeface="Times New Roman"/>
                <a:cs typeface="Times New Roman"/>
              </a:rPr>
              <a:t>gasses </a:t>
            </a:r>
            <a:r>
              <a:rPr sz="2800" spc="-10" dirty="0">
                <a:latin typeface="Times New Roman"/>
                <a:cs typeface="Times New Roman"/>
              </a:rPr>
              <a:t>come </a:t>
            </a:r>
            <a:r>
              <a:rPr sz="2800" spc="-5" dirty="0">
                <a:latin typeface="Times New Roman"/>
                <a:cs typeface="Times New Roman"/>
              </a:rPr>
              <a:t>in contact with water </a:t>
            </a:r>
            <a:r>
              <a:rPr sz="2800" dirty="0">
                <a:latin typeface="Times New Roman"/>
                <a:cs typeface="Times New Roman"/>
              </a:rPr>
              <a:t>vessel  </a:t>
            </a:r>
            <a:r>
              <a:rPr sz="2800" spc="-5" dirty="0">
                <a:latin typeface="Times New Roman"/>
                <a:cs typeface="Times New Roman"/>
              </a:rPr>
              <a:t>where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heat of these </a:t>
            </a:r>
            <a:r>
              <a:rPr sz="2800" dirty="0">
                <a:latin typeface="Times New Roman"/>
                <a:cs typeface="Times New Roman"/>
              </a:rPr>
              <a:t>hot </a:t>
            </a:r>
            <a:r>
              <a:rPr sz="2800" spc="-5" dirty="0">
                <a:latin typeface="Times New Roman"/>
                <a:cs typeface="Times New Roman"/>
              </a:rPr>
              <a:t>gases transfer to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water  and consequently steam is produced in the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boiler.</a:t>
            </a:r>
            <a:endParaRPr sz="2800">
              <a:latin typeface="Times New Roman"/>
              <a:cs typeface="Times New Roman"/>
            </a:endParaRPr>
          </a:p>
          <a:p>
            <a:pPr marL="355600" marR="262255" indent="-343535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437515" algn="l"/>
                <a:tab pos="438784" algn="l"/>
              </a:tabLst>
            </a:pPr>
            <a:r>
              <a:rPr dirty="0"/>
              <a:t>	</a:t>
            </a:r>
            <a:r>
              <a:rPr sz="2800" spc="-5" dirty="0">
                <a:latin typeface="Times New Roman"/>
                <a:cs typeface="Times New Roman"/>
              </a:rPr>
              <a:t>This steam is </a:t>
            </a:r>
            <a:r>
              <a:rPr sz="2800" dirty="0">
                <a:latin typeface="Times New Roman"/>
                <a:cs typeface="Times New Roman"/>
              </a:rPr>
              <a:t>piped </a:t>
            </a:r>
            <a:r>
              <a:rPr sz="2800" spc="-5" dirty="0">
                <a:latin typeface="Times New Roman"/>
                <a:cs typeface="Times New Roman"/>
              </a:rPr>
              <a:t>to the </a:t>
            </a:r>
            <a:r>
              <a:rPr sz="2800" dirty="0">
                <a:latin typeface="Times New Roman"/>
                <a:cs typeface="Times New Roman"/>
              </a:rPr>
              <a:t>turbine </a:t>
            </a:r>
            <a:r>
              <a:rPr sz="2800" spc="-5" dirty="0">
                <a:latin typeface="Times New Roman"/>
                <a:cs typeface="Times New Roman"/>
              </a:rPr>
              <a:t>of thermal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power  </a:t>
            </a:r>
            <a:r>
              <a:rPr sz="2800" spc="-5" dirty="0">
                <a:latin typeface="Times New Roman"/>
                <a:cs typeface="Times New Roman"/>
              </a:rPr>
              <a:t>plant.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569" y="483234"/>
            <a:ext cx="53733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TYPES OF</a:t>
            </a:r>
            <a:r>
              <a:rPr sz="4400" spc="-55" dirty="0"/>
              <a:t> </a:t>
            </a:r>
            <a:r>
              <a:rPr sz="4400" dirty="0"/>
              <a:t>BOILERS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27656"/>
            <a:ext cx="6678930" cy="455358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65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spc="-5" dirty="0">
                <a:latin typeface="Times New Roman"/>
                <a:cs typeface="Times New Roman"/>
              </a:rPr>
              <a:t>Horizontal, vertical </a:t>
            </a:r>
            <a:r>
              <a:rPr sz="3000" dirty="0">
                <a:latin typeface="Times New Roman"/>
                <a:cs typeface="Times New Roman"/>
              </a:rPr>
              <a:t>or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inclined</a:t>
            </a:r>
            <a:endParaRPr sz="3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60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spc="-5" dirty="0">
                <a:latin typeface="Times New Roman"/>
                <a:cs typeface="Times New Roman"/>
              </a:rPr>
              <a:t>Fire </a:t>
            </a:r>
            <a:r>
              <a:rPr sz="3000" dirty="0">
                <a:latin typeface="Times New Roman"/>
                <a:cs typeface="Times New Roman"/>
              </a:rPr>
              <a:t>tube and </a:t>
            </a:r>
            <a:r>
              <a:rPr sz="3000" spc="-50" dirty="0">
                <a:latin typeface="Times New Roman"/>
                <a:cs typeface="Times New Roman"/>
              </a:rPr>
              <a:t>Water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tube</a:t>
            </a:r>
            <a:endParaRPr sz="3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60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spc="-5" dirty="0">
                <a:latin typeface="Times New Roman"/>
                <a:cs typeface="Times New Roman"/>
              </a:rPr>
              <a:t>Externally fired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internally</a:t>
            </a:r>
            <a:r>
              <a:rPr sz="3000" spc="10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fired</a:t>
            </a:r>
            <a:endParaRPr sz="3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60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dirty="0">
                <a:latin typeface="Times New Roman"/>
                <a:cs typeface="Times New Roman"/>
              </a:rPr>
              <a:t>Forced </a:t>
            </a:r>
            <a:r>
              <a:rPr sz="3000" spc="-5" dirty="0">
                <a:latin typeface="Times New Roman"/>
                <a:cs typeface="Times New Roman"/>
              </a:rPr>
              <a:t>circulation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natural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circulation</a:t>
            </a:r>
            <a:endParaRPr sz="3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65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dirty="0">
                <a:latin typeface="Times New Roman"/>
                <a:cs typeface="Times New Roman"/>
              </a:rPr>
              <a:t>High </a:t>
            </a:r>
            <a:r>
              <a:rPr sz="3000" spc="-5" dirty="0">
                <a:latin typeface="Times New Roman"/>
                <a:cs typeface="Times New Roman"/>
              </a:rPr>
              <a:t>pressure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low pressure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boilers</a:t>
            </a:r>
            <a:endParaRPr sz="3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60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spc="-5" dirty="0">
                <a:latin typeface="Times New Roman"/>
                <a:cs typeface="Times New Roman"/>
              </a:rPr>
              <a:t>Stationary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portable</a:t>
            </a:r>
            <a:endParaRPr sz="3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60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spc="-5" dirty="0">
                <a:latin typeface="Times New Roman"/>
                <a:cs typeface="Times New Roman"/>
              </a:rPr>
              <a:t>Single </a:t>
            </a:r>
            <a:r>
              <a:rPr sz="3000" dirty="0">
                <a:latin typeface="Times New Roman"/>
                <a:cs typeface="Times New Roman"/>
              </a:rPr>
              <a:t>tube and </a:t>
            </a:r>
            <a:r>
              <a:rPr sz="3000" spc="-5" dirty="0">
                <a:latin typeface="Times New Roman"/>
                <a:cs typeface="Times New Roman"/>
              </a:rPr>
              <a:t>multi-tube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boilers</a:t>
            </a:r>
            <a:endParaRPr sz="3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60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spc="-5" dirty="0">
                <a:latin typeface="Times New Roman"/>
                <a:cs typeface="Times New Roman"/>
              </a:rPr>
              <a:t>Fluidized </a:t>
            </a:r>
            <a:r>
              <a:rPr sz="3000" dirty="0">
                <a:latin typeface="Times New Roman"/>
                <a:cs typeface="Times New Roman"/>
              </a:rPr>
              <a:t>bed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boiler</a:t>
            </a:r>
            <a:endParaRPr sz="3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60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spc="-5" dirty="0">
                <a:latin typeface="Times New Roman"/>
                <a:cs typeface="Times New Roman"/>
              </a:rPr>
              <a:t>Pulverized </a:t>
            </a:r>
            <a:r>
              <a:rPr sz="3000" dirty="0">
                <a:latin typeface="Times New Roman"/>
                <a:cs typeface="Times New Roman"/>
              </a:rPr>
              <a:t>fuel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boiler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647446"/>
            <a:ext cx="7499984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" dirty="0">
                <a:latin typeface="Times New Roman"/>
                <a:cs typeface="Times New Roman"/>
              </a:rPr>
              <a:t>Horizontal, vertical or inclined</a:t>
            </a:r>
            <a:r>
              <a:rPr sz="3700" spc="5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boilers:-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879219"/>
            <a:ext cx="7869555" cy="313499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80" indent="-343535">
              <a:lnSpc>
                <a:spcPts val="3240"/>
              </a:lnSpc>
              <a:spcBef>
                <a:spcPts val="505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dirty="0">
                <a:latin typeface="Times New Roman"/>
                <a:cs typeface="Times New Roman"/>
              </a:rPr>
              <a:t>If the axis of </a:t>
            </a:r>
            <a:r>
              <a:rPr sz="3000" spc="-5" dirty="0">
                <a:latin typeface="Times New Roman"/>
                <a:cs typeface="Times New Roman"/>
              </a:rPr>
              <a:t>the boiler is horizontal, </a:t>
            </a:r>
            <a:r>
              <a:rPr sz="3000" dirty="0">
                <a:latin typeface="Times New Roman"/>
                <a:cs typeface="Times New Roman"/>
              </a:rPr>
              <a:t>the </a:t>
            </a:r>
            <a:r>
              <a:rPr sz="3000" spc="-5" dirty="0">
                <a:latin typeface="Times New Roman"/>
                <a:cs typeface="Times New Roman"/>
              </a:rPr>
              <a:t>boiler is  called horizontal, </a:t>
            </a:r>
            <a:r>
              <a:rPr sz="3000" dirty="0">
                <a:latin typeface="Times New Roman"/>
                <a:cs typeface="Times New Roman"/>
              </a:rPr>
              <a:t>if the axis </a:t>
            </a:r>
            <a:r>
              <a:rPr sz="3000" spc="-5" dirty="0">
                <a:latin typeface="Times New Roman"/>
                <a:cs typeface="Times New Roman"/>
              </a:rPr>
              <a:t>is vertical </a:t>
            </a:r>
            <a:r>
              <a:rPr sz="3000" dirty="0">
                <a:latin typeface="Times New Roman"/>
                <a:cs typeface="Times New Roman"/>
              </a:rPr>
              <a:t>it </a:t>
            </a:r>
            <a:r>
              <a:rPr sz="3000" spc="-5" dirty="0">
                <a:latin typeface="Times New Roman"/>
                <a:cs typeface="Times New Roman"/>
              </a:rPr>
              <a:t>is </a:t>
            </a:r>
            <a:r>
              <a:rPr sz="3000" dirty="0">
                <a:latin typeface="Times New Roman"/>
                <a:cs typeface="Times New Roman"/>
              </a:rPr>
              <a:t>called  </a:t>
            </a:r>
            <a:r>
              <a:rPr sz="3000" spc="-5" dirty="0">
                <a:latin typeface="Times New Roman"/>
                <a:cs typeface="Times New Roman"/>
              </a:rPr>
              <a:t>vertical boiler </a:t>
            </a:r>
            <a:r>
              <a:rPr sz="3000" dirty="0">
                <a:latin typeface="Times New Roman"/>
                <a:cs typeface="Times New Roman"/>
              </a:rPr>
              <a:t>and if the axis </a:t>
            </a:r>
            <a:r>
              <a:rPr sz="3000" spc="-5" dirty="0">
                <a:latin typeface="Times New Roman"/>
                <a:cs typeface="Times New Roman"/>
              </a:rPr>
              <a:t>is inclined </a:t>
            </a:r>
            <a:r>
              <a:rPr sz="3000" dirty="0">
                <a:latin typeface="Times New Roman"/>
                <a:cs typeface="Times New Roman"/>
              </a:rPr>
              <a:t>it </a:t>
            </a:r>
            <a:r>
              <a:rPr sz="3000" spc="-5" dirty="0">
                <a:latin typeface="Times New Roman"/>
                <a:cs typeface="Times New Roman"/>
              </a:rPr>
              <a:t>is  called inclined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Times New Roman"/>
                <a:cs typeface="Times New Roman"/>
              </a:rPr>
              <a:t>boiler.</a:t>
            </a:r>
            <a:endParaRPr sz="3000">
              <a:latin typeface="Times New Roman"/>
              <a:cs typeface="Times New Roman"/>
            </a:endParaRPr>
          </a:p>
          <a:p>
            <a:pPr marL="355600" marR="26670" indent="-343535">
              <a:lnSpc>
                <a:spcPts val="3240"/>
              </a:lnSpc>
              <a:spcBef>
                <a:spcPts val="725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dirty="0">
                <a:latin typeface="Times New Roman"/>
                <a:cs typeface="Times New Roman"/>
              </a:rPr>
              <a:t>Part of </a:t>
            </a:r>
            <a:r>
              <a:rPr sz="3000" spc="-5" dirty="0">
                <a:latin typeface="Times New Roman"/>
                <a:cs typeface="Times New Roman"/>
              </a:rPr>
              <a:t>the horizontal boiler </a:t>
            </a:r>
            <a:r>
              <a:rPr sz="3000" dirty="0">
                <a:latin typeface="Times New Roman"/>
                <a:cs typeface="Times New Roman"/>
              </a:rPr>
              <a:t>can be </a:t>
            </a:r>
            <a:r>
              <a:rPr sz="3000" spc="-5" dirty="0">
                <a:latin typeface="Times New Roman"/>
                <a:cs typeface="Times New Roman"/>
              </a:rPr>
              <a:t>inspected </a:t>
            </a:r>
            <a:r>
              <a:rPr sz="3000" dirty="0">
                <a:latin typeface="Times New Roman"/>
                <a:cs typeface="Times New Roman"/>
              </a:rPr>
              <a:t>and  repair </a:t>
            </a:r>
            <a:r>
              <a:rPr sz="3000" spc="-5" dirty="0">
                <a:latin typeface="Times New Roman"/>
                <a:cs typeface="Times New Roman"/>
              </a:rPr>
              <a:t>easily </a:t>
            </a:r>
            <a:r>
              <a:rPr sz="3000" dirty="0">
                <a:latin typeface="Times New Roman"/>
                <a:cs typeface="Times New Roman"/>
              </a:rPr>
              <a:t>but it occupies </a:t>
            </a:r>
            <a:r>
              <a:rPr sz="3000" spc="-5" dirty="0">
                <a:latin typeface="Times New Roman"/>
                <a:cs typeface="Times New Roman"/>
              </a:rPr>
              <a:t>more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space.</a:t>
            </a:r>
            <a:endParaRPr sz="3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10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dirty="0">
                <a:latin typeface="Times New Roman"/>
                <a:cs typeface="Times New Roman"/>
              </a:rPr>
              <a:t>The </a:t>
            </a:r>
            <a:r>
              <a:rPr sz="3000" spc="-5" dirty="0">
                <a:latin typeface="Times New Roman"/>
                <a:cs typeface="Times New Roman"/>
              </a:rPr>
              <a:t>vertical boiler occupies less floor</a:t>
            </a:r>
            <a:r>
              <a:rPr sz="3000" spc="10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area.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697" y="483234"/>
            <a:ext cx="79927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FIRE TUBE AND </a:t>
            </a:r>
            <a:r>
              <a:rPr sz="4400" spc="-100" dirty="0"/>
              <a:t>WATER</a:t>
            </a:r>
            <a:r>
              <a:rPr sz="4400" spc="-445" dirty="0"/>
              <a:t> </a:t>
            </a:r>
            <a:r>
              <a:rPr sz="4400" dirty="0"/>
              <a:t>TUBE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9452"/>
            <a:ext cx="8068309" cy="3538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4935" indent="-343535" algn="just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In the fire </a:t>
            </a:r>
            <a:r>
              <a:rPr sz="3200" spc="-5" dirty="0">
                <a:latin typeface="Times New Roman"/>
                <a:cs typeface="Times New Roman"/>
              </a:rPr>
              <a:t>tube </a:t>
            </a:r>
            <a:r>
              <a:rPr sz="3200" dirty="0">
                <a:latin typeface="Times New Roman"/>
                <a:cs typeface="Times New Roman"/>
              </a:rPr>
              <a:t>boilers, the hot gases are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inside  the tube and water surrounds the tubes. for </a:t>
            </a:r>
            <a:r>
              <a:rPr sz="3200" spc="10" dirty="0">
                <a:latin typeface="Times New Roman"/>
                <a:cs typeface="Times New Roman"/>
              </a:rPr>
              <a:t>ex-  </a:t>
            </a:r>
            <a:r>
              <a:rPr sz="3200" dirty="0">
                <a:latin typeface="Times New Roman"/>
                <a:cs typeface="Times New Roman"/>
              </a:rPr>
              <a:t>cochran, lancashire </a:t>
            </a:r>
            <a:r>
              <a:rPr sz="3200" spc="5" dirty="0">
                <a:latin typeface="Times New Roman"/>
                <a:cs typeface="Times New Roman"/>
              </a:rPr>
              <a:t>and </a:t>
            </a:r>
            <a:r>
              <a:rPr sz="3200" dirty="0">
                <a:latin typeface="Times New Roman"/>
                <a:cs typeface="Times New Roman"/>
              </a:rPr>
              <a:t>locomotive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boilers.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7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In the water tube boilers, the water is inside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  tubes and hot gases surrounds them. For </a:t>
            </a:r>
            <a:r>
              <a:rPr sz="3200" spc="15" dirty="0">
                <a:latin typeface="Times New Roman"/>
                <a:cs typeface="Times New Roman"/>
              </a:rPr>
              <a:t>ex-  </a:t>
            </a:r>
            <a:r>
              <a:rPr sz="3200" dirty="0">
                <a:latin typeface="Times New Roman"/>
                <a:cs typeface="Times New Roman"/>
              </a:rPr>
              <a:t>Babcock and </a:t>
            </a:r>
            <a:r>
              <a:rPr sz="3200" spc="-20" dirty="0">
                <a:latin typeface="Times New Roman"/>
                <a:cs typeface="Times New Roman"/>
              </a:rPr>
              <a:t>Wilcox, </a:t>
            </a:r>
            <a:r>
              <a:rPr sz="3200" dirty="0">
                <a:latin typeface="Times New Roman"/>
                <a:cs typeface="Times New Roman"/>
              </a:rPr>
              <a:t>Stirling, </a:t>
            </a:r>
            <a:r>
              <a:rPr sz="3200" spc="-55" dirty="0">
                <a:latin typeface="Times New Roman"/>
                <a:cs typeface="Times New Roman"/>
              </a:rPr>
              <a:t>Yarrow </a:t>
            </a:r>
            <a:r>
              <a:rPr sz="3200" dirty="0">
                <a:latin typeface="Times New Roman"/>
                <a:cs typeface="Times New Roman"/>
              </a:rPr>
              <a:t>boiler  etc.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1392" y="483234"/>
            <a:ext cx="51435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FIRE TUBE</a:t>
            </a:r>
            <a:r>
              <a:rPr sz="4400" spc="-150" dirty="0"/>
              <a:t> </a:t>
            </a:r>
            <a:r>
              <a:rPr sz="4400" dirty="0"/>
              <a:t>BOILER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466" y="1854834"/>
            <a:ext cx="367474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461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Relatively small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steam  </a:t>
            </a:r>
            <a:r>
              <a:rPr sz="2400" b="1" dirty="0">
                <a:latin typeface="Arial"/>
                <a:cs typeface="Arial"/>
              </a:rPr>
              <a:t>capacities (12,000  </a:t>
            </a:r>
            <a:r>
              <a:rPr sz="2400" b="1" spc="-5" dirty="0">
                <a:latin typeface="Arial"/>
                <a:cs typeface="Arial"/>
              </a:rPr>
              <a:t>kg/hour).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Low to </a:t>
            </a:r>
            <a:r>
              <a:rPr sz="2400" b="1" spc="-5" dirty="0">
                <a:latin typeface="Arial"/>
                <a:cs typeface="Arial"/>
              </a:rPr>
              <a:t>medium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steam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pressures </a:t>
            </a:r>
            <a:r>
              <a:rPr sz="2400" b="1" spc="-5" dirty="0">
                <a:latin typeface="Arial"/>
                <a:cs typeface="Arial"/>
              </a:rPr>
              <a:t>(18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kg/cm2).</a:t>
            </a:r>
            <a:endParaRPr sz="2400">
              <a:latin typeface="Arial"/>
              <a:cs typeface="Arial"/>
            </a:endParaRPr>
          </a:p>
          <a:p>
            <a:pPr marL="355600" marR="164465" indent="-34290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Operates </a:t>
            </a:r>
            <a:r>
              <a:rPr sz="2400" b="1" spc="5" dirty="0">
                <a:latin typeface="Arial"/>
                <a:cs typeface="Arial"/>
              </a:rPr>
              <a:t>with </a:t>
            </a:r>
            <a:r>
              <a:rPr sz="2400" b="1" dirty="0">
                <a:latin typeface="Arial"/>
                <a:cs typeface="Arial"/>
              </a:rPr>
              <a:t>oil,</a:t>
            </a:r>
            <a:r>
              <a:rPr sz="2400" b="1" spc="-1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gas  or </a:t>
            </a:r>
            <a:r>
              <a:rPr sz="2400" b="1" dirty="0">
                <a:latin typeface="Arial"/>
                <a:cs typeface="Arial"/>
              </a:rPr>
              <a:t>solid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fuels.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1905000"/>
            <a:ext cx="4315967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3494" y="1895094"/>
            <a:ext cx="4335780" cy="3982720"/>
          </a:xfrm>
          <a:custGeom>
            <a:avLst/>
            <a:gdLst/>
            <a:ahLst/>
            <a:cxnLst/>
            <a:rect l="l" t="t" r="r" b="b"/>
            <a:pathLst>
              <a:path w="4335780" h="3982720">
                <a:moveTo>
                  <a:pt x="0" y="3982211"/>
                </a:moveTo>
                <a:lnTo>
                  <a:pt x="4335780" y="3982211"/>
                </a:lnTo>
                <a:lnTo>
                  <a:pt x="4335780" y="0"/>
                </a:lnTo>
                <a:lnTo>
                  <a:pt x="0" y="0"/>
                </a:lnTo>
                <a:lnTo>
                  <a:pt x="0" y="398221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60805"/>
            <a:ext cx="7570470" cy="4826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advantage of </a:t>
            </a:r>
            <a:r>
              <a:rPr sz="25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fire 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tube</a:t>
            </a:r>
            <a:r>
              <a:rPr sz="25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boiler:-</a:t>
            </a:r>
            <a:endParaRPr sz="25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AutoNum type="arabicParenR"/>
              <a:tabLst>
                <a:tab pos="357505" algn="l"/>
              </a:tabLst>
            </a:pPr>
            <a:r>
              <a:rPr sz="2500" spc="-5" dirty="0">
                <a:latin typeface="Times New Roman"/>
                <a:cs typeface="Times New Roman"/>
              </a:rPr>
              <a:t>It is quite </a:t>
            </a:r>
            <a:r>
              <a:rPr sz="2500" spc="-10" dirty="0">
                <a:latin typeface="Times New Roman"/>
                <a:cs typeface="Times New Roman"/>
              </a:rPr>
              <a:t>compact </a:t>
            </a:r>
            <a:r>
              <a:rPr sz="2500" spc="-5" dirty="0">
                <a:latin typeface="Times New Roman"/>
                <a:cs typeface="Times New Roman"/>
              </a:rPr>
              <a:t>in</a:t>
            </a:r>
            <a:r>
              <a:rPr sz="2500" spc="1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construction.</a:t>
            </a:r>
            <a:endParaRPr sz="2500">
              <a:latin typeface="Times New Roman"/>
              <a:cs typeface="Times New Roman"/>
            </a:endParaRPr>
          </a:p>
          <a:p>
            <a:pPr marL="356870" indent="-344805">
              <a:lnSpc>
                <a:spcPts val="2700"/>
              </a:lnSpc>
              <a:buAutoNum type="arabicParenR"/>
              <a:tabLst>
                <a:tab pos="357505" algn="l"/>
              </a:tabLst>
            </a:pPr>
            <a:r>
              <a:rPr sz="2500" dirty="0">
                <a:latin typeface="Times New Roman"/>
                <a:cs typeface="Times New Roman"/>
              </a:rPr>
              <a:t>Fluctuation </a:t>
            </a:r>
            <a:r>
              <a:rPr sz="2500" spc="-5" dirty="0">
                <a:latin typeface="Times New Roman"/>
                <a:cs typeface="Times New Roman"/>
              </a:rPr>
              <a:t>of steam demand can be </a:t>
            </a:r>
            <a:r>
              <a:rPr sz="2500" spc="-10" dirty="0">
                <a:latin typeface="Times New Roman"/>
                <a:cs typeface="Times New Roman"/>
              </a:rPr>
              <a:t>met</a:t>
            </a:r>
            <a:r>
              <a:rPr sz="2500" spc="19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easily.</a:t>
            </a:r>
            <a:endParaRPr sz="2500">
              <a:latin typeface="Times New Roman"/>
              <a:cs typeface="Times New Roman"/>
            </a:endParaRPr>
          </a:p>
          <a:p>
            <a:pPr marL="356870" indent="-344805">
              <a:lnSpc>
                <a:spcPts val="2700"/>
              </a:lnSpc>
              <a:buAutoNum type="arabicParenR"/>
              <a:tabLst>
                <a:tab pos="357505" algn="l"/>
              </a:tabLst>
            </a:pPr>
            <a:r>
              <a:rPr sz="2500" spc="-5" dirty="0">
                <a:latin typeface="Times New Roman"/>
                <a:cs typeface="Times New Roman"/>
              </a:rPr>
              <a:t>It is also quite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cheap.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disadvantage of </a:t>
            </a:r>
            <a:r>
              <a:rPr sz="25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fire 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tube</a:t>
            </a:r>
            <a:r>
              <a:rPr sz="25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boiler:-</a:t>
            </a:r>
            <a:endParaRPr sz="2500">
              <a:latin typeface="Times New Roman"/>
              <a:cs typeface="Times New Roman"/>
            </a:endParaRPr>
          </a:p>
          <a:p>
            <a:pPr marL="12700" marR="106680">
              <a:lnSpc>
                <a:spcPct val="90000"/>
              </a:lnSpc>
              <a:spcBef>
                <a:spcPts val="300"/>
              </a:spcBef>
              <a:buAutoNum type="arabicParenR"/>
              <a:tabLst>
                <a:tab pos="340995" algn="l"/>
              </a:tabLst>
            </a:pPr>
            <a:r>
              <a:rPr sz="2500" spc="-5" dirty="0">
                <a:latin typeface="Times New Roman"/>
                <a:cs typeface="Times New Roman"/>
              </a:rPr>
              <a:t>As the water required for operation of </a:t>
            </a:r>
            <a:r>
              <a:rPr sz="2500" dirty="0">
                <a:latin typeface="Times New Roman"/>
                <a:cs typeface="Times New Roman"/>
              </a:rPr>
              <a:t>the </a:t>
            </a:r>
            <a:r>
              <a:rPr sz="2500" spc="-5" dirty="0">
                <a:latin typeface="Times New Roman"/>
                <a:cs typeface="Times New Roman"/>
              </a:rPr>
              <a:t>boiler is quite  </a:t>
            </a:r>
            <a:r>
              <a:rPr sz="2500" spc="-15" dirty="0">
                <a:latin typeface="Times New Roman"/>
                <a:cs typeface="Times New Roman"/>
              </a:rPr>
              <a:t>large, </a:t>
            </a:r>
            <a:r>
              <a:rPr sz="2500" spc="-5" dirty="0">
                <a:latin typeface="Times New Roman"/>
                <a:cs typeface="Times New Roman"/>
              </a:rPr>
              <a:t>it requires long </a:t>
            </a:r>
            <a:r>
              <a:rPr sz="2500" spc="-10" dirty="0">
                <a:latin typeface="Times New Roman"/>
                <a:cs typeface="Times New Roman"/>
              </a:rPr>
              <a:t>time </a:t>
            </a:r>
            <a:r>
              <a:rPr sz="2500" spc="-5" dirty="0">
                <a:latin typeface="Times New Roman"/>
                <a:cs typeface="Times New Roman"/>
              </a:rPr>
              <a:t>for rising steam at desired  pressure.</a:t>
            </a:r>
            <a:endParaRPr sz="2500">
              <a:latin typeface="Times New Roman"/>
              <a:cs typeface="Times New Roman"/>
            </a:endParaRPr>
          </a:p>
          <a:p>
            <a:pPr marL="12700" marR="38100" indent="78740">
              <a:lnSpc>
                <a:spcPts val="2400"/>
              </a:lnSpc>
              <a:spcBef>
                <a:spcPts val="2380"/>
              </a:spcBef>
              <a:buAutoNum type="arabicParenR"/>
              <a:tabLst>
                <a:tab pos="420370" algn="l"/>
              </a:tabLst>
            </a:pPr>
            <a:r>
              <a:rPr sz="2500" spc="-5" dirty="0">
                <a:latin typeface="Times New Roman"/>
                <a:cs typeface="Times New Roman"/>
              </a:rPr>
              <a:t>As the water and steam are in </a:t>
            </a:r>
            <a:r>
              <a:rPr sz="2500" spc="-10" dirty="0">
                <a:latin typeface="Times New Roman"/>
                <a:cs typeface="Times New Roman"/>
              </a:rPr>
              <a:t>same </a:t>
            </a:r>
            <a:r>
              <a:rPr sz="2500" spc="-5" dirty="0">
                <a:latin typeface="Times New Roman"/>
                <a:cs typeface="Times New Roman"/>
              </a:rPr>
              <a:t>vessel the very high  pressure of steam is not</a:t>
            </a:r>
            <a:r>
              <a:rPr sz="2500" spc="1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possible</a:t>
            </a:r>
            <a:endParaRPr sz="2500">
              <a:latin typeface="Times New Roman"/>
              <a:cs typeface="Times New Roman"/>
            </a:endParaRPr>
          </a:p>
          <a:p>
            <a:pPr marL="429895" indent="-339090">
              <a:lnSpc>
                <a:spcPct val="100000"/>
              </a:lnSpc>
              <a:spcBef>
                <a:spcPts val="1820"/>
              </a:spcBef>
              <a:buAutoNum type="arabicParenR"/>
              <a:tabLst>
                <a:tab pos="430530" algn="l"/>
              </a:tabLst>
            </a:pPr>
            <a:r>
              <a:rPr sz="2500" spc="-5" dirty="0">
                <a:latin typeface="Times New Roman"/>
                <a:cs typeface="Times New Roman"/>
              </a:rPr>
              <a:t>The steam received from fire tube boiler is not very</a:t>
            </a:r>
            <a:r>
              <a:rPr sz="2500" spc="285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Times New Roman"/>
                <a:cs typeface="Times New Roman"/>
              </a:rPr>
              <a:t>dry.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0017" y="483234"/>
            <a:ext cx="58248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0" dirty="0"/>
              <a:t>WATER </a:t>
            </a:r>
            <a:r>
              <a:rPr sz="4400" dirty="0"/>
              <a:t>TUBE</a:t>
            </a:r>
            <a:r>
              <a:rPr sz="4400" spc="-60" dirty="0"/>
              <a:t> </a:t>
            </a:r>
            <a:r>
              <a:rPr sz="4400" dirty="0"/>
              <a:t>BOILER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25549"/>
            <a:ext cx="3771265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43840" indent="-34353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Used </a:t>
            </a:r>
            <a:r>
              <a:rPr sz="2400" b="1" dirty="0">
                <a:latin typeface="Arial"/>
                <a:cs typeface="Arial"/>
              </a:rPr>
              <a:t>for </a:t>
            </a:r>
            <a:r>
              <a:rPr sz="2400" b="1" spc="-5" dirty="0">
                <a:latin typeface="Arial"/>
                <a:cs typeface="Arial"/>
              </a:rPr>
              <a:t>high </a:t>
            </a:r>
            <a:r>
              <a:rPr sz="2400" b="1" dirty="0">
                <a:latin typeface="Arial"/>
                <a:cs typeface="Arial"/>
              </a:rPr>
              <a:t>steam  </a:t>
            </a:r>
            <a:r>
              <a:rPr sz="2400" b="1" spc="-5" dirty="0">
                <a:latin typeface="Arial"/>
                <a:cs typeface="Arial"/>
              </a:rPr>
              <a:t>demand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pressure  requirements.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Capacity range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4,500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– </a:t>
            </a:r>
            <a:r>
              <a:rPr sz="2400" b="1" spc="-5" dirty="0">
                <a:latin typeface="Arial"/>
                <a:cs typeface="Arial"/>
              </a:rPr>
              <a:t>120,000 </a:t>
            </a:r>
            <a:r>
              <a:rPr sz="2400" b="1" spc="-20" dirty="0">
                <a:latin typeface="Arial"/>
                <a:cs typeface="Arial"/>
              </a:rPr>
              <a:t>kg/hour.</a:t>
            </a:r>
            <a:endParaRPr sz="2400">
              <a:latin typeface="Arial"/>
              <a:cs typeface="Arial"/>
            </a:endParaRPr>
          </a:p>
          <a:p>
            <a:pPr marL="355600" marR="140335" indent="-34353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Combustion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efficiency  enhanced by induced  draft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provisions.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9871" y="1680194"/>
            <a:ext cx="3546075" cy="4243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7925" y="5744071"/>
            <a:ext cx="896619" cy="175260"/>
          </a:xfrm>
          <a:custGeom>
            <a:avLst/>
            <a:gdLst/>
            <a:ahLst/>
            <a:cxnLst/>
            <a:rect l="l" t="t" r="r" b="b"/>
            <a:pathLst>
              <a:path w="896620" h="175260">
                <a:moveTo>
                  <a:pt x="0" y="174996"/>
                </a:moveTo>
                <a:lnTo>
                  <a:pt x="896566" y="174996"/>
                </a:lnTo>
                <a:lnTo>
                  <a:pt x="896566" y="0"/>
                </a:lnTo>
                <a:lnTo>
                  <a:pt x="0" y="0"/>
                </a:lnTo>
                <a:lnTo>
                  <a:pt x="0" y="174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3761" y="1677161"/>
            <a:ext cx="3573779" cy="4267200"/>
          </a:xfrm>
          <a:custGeom>
            <a:avLst/>
            <a:gdLst/>
            <a:ahLst/>
            <a:cxnLst/>
            <a:rect l="l" t="t" r="r" b="b"/>
            <a:pathLst>
              <a:path w="3573779" h="4267200">
                <a:moveTo>
                  <a:pt x="0" y="4267200"/>
                </a:moveTo>
                <a:lnTo>
                  <a:pt x="3573780" y="4267200"/>
                </a:lnTo>
                <a:lnTo>
                  <a:pt x="3573780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1083</Words>
  <Application>Microsoft Office PowerPoint</Application>
  <PresentationFormat>On-screen Show (4:3)</PresentationFormat>
  <Paragraphs>128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Wingdings</vt:lpstr>
      <vt:lpstr>Times New Roman</vt:lpstr>
      <vt:lpstr>Office Theme</vt:lpstr>
      <vt:lpstr>JAIPUR ENGINEERING COLLEGE AND RESEARCH CENTRE</vt:lpstr>
      <vt:lpstr>Introduction</vt:lpstr>
      <vt:lpstr>PRINCIPLE OF OPERATION</vt:lpstr>
      <vt:lpstr>TYPES OF BOILERS</vt:lpstr>
      <vt:lpstr>Horizontal, vertical or inclined boilers:-</vt:lpstr>
      <vt:lpstr>FIRE TUBE AND WATER TUBE</vt:lpstr>
      <vt:lpstr>FIRE TUBE BOILER</vt:lpstr>
      <vt:lpstr>Slide 8</vt:lpstr>
      <vt:lpstr>WATER TUBE BOILER</vt:lpstr>
      <vt:lpstr>Slide 10</vt:lpstr>
      <vt:lpstr>COMPARISON BETWEEN FIRE  AND WATER TUBE BOILER</vt:lpstr>
      <vt:lpstr>EXTERNALLY AND INTERNALLY  FIRED</vt:lpstr>
      <vt:lpstr>FORCED AND NATURAL  CIRCULATION</vt:lpstr>
      <vt:lpstr>HIGH AND LOW PRESSURE  BOILERS</vt:lpstr>
      <vt:lpstr>STATIONARY AND PORTABLE</vt:lpstr>
      <vt:lpstr>SINGLE AND MULTI – TUBE  BOILER</vt:lpstr>
      <vt:lpstr>FLUIDIZED BED BOILER</vt:lpstr>
      <vt:lpstr>PULVERIZED FUEL BOILER</vt:lpstr>
      <vt:lpstr>SELECTION OF A BOILER</vt:lpstr>
      <vt:lpstr>Simple Vertical Boiler</vt:lpstr>
      <vt:lpstr>Lamont Boiler</vt:lpstr>
      <vt:lpstr>Cochran Boiler</vt:lpstr>
      <vt:lpstr>Babcock and Wilcox Boiler</vt:lpstr>
      <vt:lpstr>Locomotive Boiler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df</cp:lastModifiedBy>
  <cp:revision>12</cp:revision>
  <dcterms:created xsi:type="dcterms:W3CDTF">2019-11-28T23:08:16Z</dcterms:created>
  <dcterms:modified xsi:type="dcterms:W3CDTF">2020-03-17T06:18:55Z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2015-06-16T00:00:00Z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2019-11-28T00:00:00Z</vt:filetime>
  </property>
</Properties>
</file>