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0" showSpecialPlsOnTitleSld="0">
  <p:sldMasterIdLst>
    <p:sldMasterId id="2147483648" r:id="rId1"/>
  </p:sldMasterIdLst>
  <p:notesMasterIdLst>
    <p:notesMasterId r:id="rId92"/>
  </p:notesMasterIdLst>
  <p:sldIdLst>
    <p:sldId id="256" r:id="rId2"/>
    <p:sldId id="257" r:id="rId3"/>
    <p:sldId id="258" r:id="rId4"/>
    <p:sldId id="259" r:id="rId5"/>
    <p:sldId id="343" r:id="rId6"/>
    <p:sldId id="352" r:id="rId7"/>
    <p:sldId id="353" r:id="rId8"/>
    <p:sldId id="354" r:id="rId9"/>
    <p:sldId id="360" r:id="rId10"/>
    <p:sldId id="361" r:id="rId11"/>
    <p:sldId id="362" r:id="rId12"/>
    <p:sldId id="363" r:id="rId13"/>
    <p:sldId id="364" r:id="rId14"/>
    <p:sldId id="365" r:id="rId15"/>
    <p:sldId id="437" r:id="rId16"/>
    <p:sldId id="366" r:id="rId17"/>
    <p:sldId id="367" r:id="rId18"/>
    <p:sldId id="440" r:id="rId19"/>
    <p:sldId id="445" r:id="rId20"/>
    <p:sldId id="444" r:id="rId21"/>
    <p:sldId id="443" r:id="rId22"/>
    <p:sldId id="442" r:id="rId23"/>
    <p:sldId id="447" r:id="rId24"/>
    <p:sldId id="446" r:id="rId25"/>
    <p:sldId id="453" r:id="rId26"/>
    <p:sldId id="452" r:id="rId27"/>
    <p:sldId id="451" r:id="rId28"/>
    <p:sldId id="438" r:id="rId29"/>
    <p:sldId id="375" r:id="rId30"/>
    <p:sldId id="403" r:id="rId31"/>
    <p:sldId id="402" r:id="rId32"/>
    <p:sldId id="369" r:id="rId33"/>
    <p:sldId id="370" r:id="rId34"/>
    <p:sldId id="405" r:id="rId35"/>
    <p:sldId id="406" r:id="rId36"/>
    <p:sldId id="357" r:id="rId37"/>
    <p:sldId id="358" r:id="rId38"/>
    <p:sldId id="359" r:id="rId39"/>
    <p:sldId id="388" r:id="rId40"/>
    <p:sldId id="387" r:id="rId41"/>
    <p:sldId id="386" r:id="rId42"/>
    <p:sldId id="385" r:id="rId43"/>
    <p:sldId id="384" r:id="rId44"/>
    <p:sldId id="383" r:id="rId45"/>
    <p:sldId id="382" r:id="rId46"/>
    <p:sldId id="381" r:id="rId47"/>
    <p:sldId id="380" r:id="rId48"/>
    <p:sldId id="379" r:id="rId49"/>
    <p:sldId id="378" r:id="rId50"/>
    <p:sldId id="393" r:id="rId51"/>
    <p:sldId id="392" r:id="rId52"/>
    <p:sldId id="391" r:id="rId53"/>
    <p:sldId id="390" r:id="rId54"/>
    <p:sldId id="399" r:id="rId55"/>
    <p:sldId id="454" r:id="rId56"/>
    <p:sldId id="459" r:id="rId57"/>
    <p:sldId id="458" r:id="rId58"/>
    <p:sldId id="461" r:id="rId59"/>
    <p:sldId id="465" r:id="rId60"/>
    <p:sldId id="464" r:id="rId61"/>
    <p:sldId id="463" r:id="rId62"/>
    <p:sldId id="462" r:id="rId63"/>
    <p:sldId id="407" r:id="rId64"/>
    <p:sldId id="410" r:id="rId65"/>
    <p:sldId id="409" r:id="rId66"/>
    <p:sldId id="424" r:id="rId67"/>
    <p:sldId id="420" r:id="rId68"/>
    <p:sldId id="422" r:id="rId69"/>
    <p:sldId id="423" r:id="rId70"/>
    <p:sldId id="425" r:id="rId71"/>
    <p:sldId id="421" r:id="rId72"/>
    <p:sldId id="426" r:id="rId73"/>
    <p:sldId id="419" r:id="rId74"/>
    <p:sldId id="418" r:id="rId75"/>
    <p:sldId id="417" r:id="rId76"/>
    <p:sldId id="429" r:id="rId77"/>
    <p:sldId id="428" r:id="rId78"/>
    <p:sldId id="415" r:id="rId79"/>
    <p:sldId id="414" r:id="rId80"/>
    <p:sldId id="432" r:id="rId81"/>
    <p:sldId id="431" r:id="rId82"/>
    <p:sldId id="430" r:id="rId83"/>
    <p:sldId id="408" r:id="rId84"/>
    <p:sldId id="413" r:id="rId85"/>
    <p:sldId id="412" r:id="rId86"/>
    <p:sldId id="436" r:id="rId87"/>
    <p:sldId id="435" r:id="rId88"/>
    <p:sldId id="411" r:id="rId89"/>
    <p:sldId id="398" r:id="rId90"/>
    <p:sldId id="284" r:id="rId91"/>
  </p:sldIdLst>
  <p:sldSz cx="16217900" cy="9118600"/>
  <p:notesSz cx="16217900" cy="9118600"/>
  <p:defaultTex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62" autoAdjust="0"/>
    <p:restoredTop sz="91344" autoAdjust="0"/>
  </p:normalViewPr>
  <p:slideViewPr>
    <p:cSldViewPr>
      <p:cViewPr>
        <p:scale>
          <a:sx n="48" d="100"/>
          <a:sy n="48" d="100"/>
        </p:scale>
        <p:origin x="-948" y="-156"/>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84" name="Header Placeholder 1048883"/>
          <p:cNvSpPr>
            <a:spLocks noGrp="1"/>
          </p:cNvSpPr>
          <p:nvPr>
            <p:ph type="hdr" sz="quarter"/>
          </p:nvPr>
        </p:nvSpPr>
        <p:spPr>
          <a:xfrm>
            <a:off x="0" y="0"/>
            <a:ext cx="7027862" cy="455612"/>
          </a:xfrm>
          <a:prstGeom prst="rect">
            <a:avLst/>
          </a:prstGeom>
          <a:noFill/>
          <a:ln>
            <a:noFill/>
          </a:ln>
        </p:spPr>
        <p:txBody>
          <a:bodyPr vert="horz" lIns="91440" tIns="45720" rIns="91440" bIns="45720" anchor="t"/>
          <a:lstStyle/>
          <a:p>
            <a:pPr lvl="0" eaLnBrk="1" latinLnBrk="1" hangingPunct="1"/>
            <a:endParaRPr lang="en-IN" altLang="en-US" sz="1200">
              <a:latin typeface="Calibri" pitchFamily="34" charset="0"/>
            </a:endParaRPr>
          </a:p>
        </p:txBody>
      </p:sp>
      <p:sp>
        <p:nvSpPr>
          <p:cNvPr id="1048885" name="Date Placeholder 1048884"/>
          <p:cNvSpPr>
            <a:spLocks noGrp="1"/>
          </p:cNvSpPr>
          <p:nvPr>
            <p:ph type="dt" idx="1"/>
          </p:nvPr>
        </p:nvSpPr>
        <p:spPr>
          <a:xfrm>
            <a:off x="9186862" y="0"/>
            <a:ext cx="7027862" cy="455612"/>
          </a:xfrm>
          <a:prstGeom prst="rect">
            <a:avLst/>
          </a:prstGeom>
          <a:noFill/>
          <a:ln>
            <a:noFill/>
          </a:ln>
        </p:spPr>
        <p:txBody>
          <a:bodyPr vert="horz" lIns="91440" tIns="45720" rIns="91440" bIns="45720" anchor="t"/>
          <a:lstStyle/>
          <a:p>
            <a:pPr lvl="0" algn="r" eaLnBrk="1" latinLnBrk="1" hangingPunct="1"/>
            <a:fld id="{566ABCEB-ACFC-4714-9973-3DA970169C29}" type="datetime1">
              <a:rPr lang="en-US" altLang="en-US" sz="1200">
                <a:latin typeface="Calibri" pitchFamily="34" charset="0"/>
              </a:rPr>
              <a:pPr lvl="0" algn="r" eaLnBrk="1" latinLnBrk="1" hangingPunct="1"/>
              <a:t>31-Aug-20</a:t>
            </a:fld>
            <a:endParaRPr lang="en-US" altLang="en-US" sz="1200">
              <a:latin typeface="Calibri" pitchFamily="34" charset="0"/>
            </a:endParaRPr>
          </a:p>
        </p:txBody>
      </p:sp>
      <p:sp>
        <p:nvSpPr>
          <p:cNvPr id="1048886" name="Slide Image Placeholder 1048885"/>
          <p:cNvSpPr>
            <a:spLocks noGrp="1" noRot="1" noChangeAspect="1"/>
          </p:cNvSpPr>
          <p:nvPr>
            <p:ph type="sldImg" idx="2"/>
          </p:nvPr>
        </p:nvSpPr>
        <p:spPr>
          <a:xfrm>
            <a:off x="5068887" y="684212"/>
            <a:ext cx="6080125" cy="3419475"/>
          </a:xfrm>
          <a:prstGeom prst="rect">
            <a:avLst/>
          </a:prstGeom>
          <a:noFill/>
          <a:ln w="12700" cap="flat" cmpd="sng">
            <a:solidFill>
              <a:srgbClr val="000000">
                <a:alpha val="100000"/>
              </a:srgbClr>
            </a:solidFill>
            <a:prstDash val="solid"/>
            <a:round/>
          </a:ln>
        </p:spPr>
        <p:txBody>
          <a:bodyPr vert="horz" lIns="91440" tIns="45720" rIns="91440" bIns="45720" anchor="ctr"/>
          <a:lstStyle/>
          <a:p>
            <a:endParaRPr/>
          </a:p>
        </p:txBody>
      </p:sp>
      <p:sp>
        <p:nvSpPr>
          <p:cNvPr id="1048887" name="Notes Placeholder 1048886"/>
          <p:cNvSpPr>
            <a:spLocks noGrp="1"/>
          </p:cNvSpPr>
          <p:nvPr>
            <p:ph type="body" sz="quarter" idx="3"/>
          </p:nvPr>
        </p:nvSpPr>
        <p:spPr>
          <a:xfrm>
            <a:off x="1622425" y="4330700"/>
            <a:ext cx="12973050" cy="4103687"/>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888" name="Footer Placeholder 1048887"/>
          <p:cNvSpPr>
            <a:spLocks noGrp="1"/>
          </p:cNvSpPr>
          <p:nvPr>
            <p:ph type="ftr" sz="quarter" idx="4"/>
          </p:nvPr>
        </p:nvSpPr>
        <p:spPr>
          <a:xfrm>
            <a:off x="0" y="8661400"/>
            <a:ext cx="7027862" cy="455612"/>
          </a:xfrm>
          <a:prstGeom prst="rect">
            <a:avLst/>
          </a:prstGeom>
          <a:noFill/>
          <a:ln>
            <a:noFill/>
          </a:ln>
        </p:spPr>
        <p:txBody>
          <a:bodyPr vert="horz" lIns="91440" tIns="45720" rIns="91440" bIns="45720" anchor="b"/>
          <a:lstStyle/>
          <a:p>
            <a:pPr lvl="0" eaLnBrk="1" latinLnBrk="1" hangingPunct="1"/>
            <a:endParaRPr lang="en-IN" altLang="en-US" sz="1200">
              <a:latin typeface="Calibri" pitchFamily="34" charset="0"/>
            </a:endParaRPr>
          </a:p>
        </p:txBody>
      </p:sp>
      <p:sp>
        <p:nvSpPr>
          <p:cNvPr id="1048889" name="Slide Number Placeholder 1048888"/>
          <p:cNvSpPr>
            <a:spLocks noGrp="1"/>
          </p:cNvSpPr>
          <p:nvPr>
            <p:ph type="sldNum" sz="quarter" idx="5"/>
          </p:nvPr>
        </p:nvSpPr>
        <p:spPr>
          <a:xfrm>
            <a:off x="9186862" y="8661400"/>
            <a:ext cx="7027862" cy="455612"/>
          </a:xfrm>
          <a:prstGeom prst="rect">
            <a:avLst/>
          </a:prstGeom>
          <a:noFill/>
          <a:ln>
            <a:noFill/>
          </a:ln>
        </p:spPr>
        <p:txBody>
          <a:bodyPr vert="horz" lIns="91440" tIns="45720" rIns="91440" bIns="45720" anchor="b"/>
          <a:lstStyle/>
          <a:p>
            <a:pPr lvl="0" algn="r" eaLnBrk="1" latinLnBrk="1" hangingPunct="1"/>
            <a:fld id="{566ABCEB-ACFC-4714-9973-3DA970169C29}" type="slidenum">
              <a:rPr lang="en-IN" altLang="en-US" sz="1200">
                <a:latin typeface="Calibri" pitchFamily="34" charset="0"/>
              </a:rPr>
              <a:pPr lvl="0" algn="r" eaLnBrk="1" latinLnBrk="1" hangingPunct="1"/>
              <a:t>‹#›</a:t>
            </a:fld>
            <a:endParaRPr lang="en-IN" altLang="en-US" sz="1200">
              <a:latin typeface="Calibri" pitchFamily="34" charset="0"/>
            </a:endParaRPr>
          </a:p>
        </p:txBody>
      </p:sp>
    </p:spTree>
  </p:cSld>
  <p:clrMap bg1="dk1" tx1="dk1" bg2="dk1" tx2="dk1" accent1="dk1" accent2="dk1" accent3="dk1" accent4="dk1" accent5="dk1" accent6="dk1" hlink="dk1" folHlink="dk1"/>
  <p:notesStyle>
    <a:lvl1pPr marL="0" indent="0" algn="l" rtl="0" fontAlgn="base" latinLnBrk="1">
      <a:lnSpc>
        <a:spcPct val="100000"/>
      </a:lnSpc>
      <a:spcBef>
        <a:spcPct val="30000"/>
      </a:spcBef>
      <a:spcAft>
        <a:spcPct val="0"/>
      </a:spcAft>
      <a:buFontTx/>
      <a:buNone/>
      <a:defRPr sz="12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30000"/>
      </a:spcBef>
      <a:spcAft>
        <a:spcPct val="0"/>
      </a:spcAft>
      <a:buFontTx/>
      <a:buNone/>
      <a:defRPr sz="12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30000"/>
      </a:spcBef>
      <a:spcAft>
        <a:spcPct val="0"/>
      </a:spcAft>
      <a:buFontTx/>
      <a:buNone/>
      <a:defRPr sz="12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30000"/>
      </a:spcBef>
      <a:spcAft>
        <a:spcPct val="0"/>
      </a:spcAft>
      <a:buFontTx/>
      <a:buNone/>
      <a:defRPr sz="12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30000"/>
      </a:spcBef>
      <a:spcAft>
        <a:spcPct val="0"/>
      </a:spcAft>
      <a:buFontTx/>
      <a:buNone/>
      <a:defRPr sz="1200" b="0" i="0" u="none" baseline="0">
        <a:solidFill>
          <a:schemeClr val="dk1"/>
        </a:solidFill>
        <a:latin typeface="Calibri" pitchFamily="34" charset="0"/>
        <a:sym typeface="Arial" pitchFamily="34" charset="0"/>
      </a:defRPr>
    </a:lvl5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Slide Image Placeholder 1048599"/>
          <p:cNvSpPr>
            <a:spLocks noGrp="1" noRot="1" noChangeAspect="1"/>
          </p:cNvSpPr>
          <p:nvPr>
            <p:ph type="sldImg"/>
          </p:nvPr>
        </p:nvSpPr>
        <p:spPr bwMode="auto">
          <a:xfrm>
            <a:off x="5068888" y="684213"/>
            <a:ext cx="6080125" cy="3419475"/>
          </a:xfrm>
          <a:prstGeom prst="rect">
            <a:avLst/>
          </a:prstGeom>
          <a:noFill/>
          <a:ln w="9525" cap="flat" cmpd="sng">
            <a:solidFill>
              <a:srgbClr val="000000">
                <a:alpha val="100000"/>
              </a:srgbClr>
            </a:solidFill>
            <a:prstDash val="solid"/>
            <a:miter/>
          </a:ln>
        </p:spPr>
        <p:txBody>
          <a:bodyPr vert="horz" lIns="91440" tIns="45720" rIns="91440" bIns="45720" anchor="ctr"/>
          <a:lstStyle/>
          <a:p>
            <a:endParaRPr/>
          </a:p>
        </p:txBody>
      </p:sp>
      <p:sp>
        <p:nvSpPr>
          <p:cNvPr id="1048601" name="Notes Placeholder 1048600"/>
          <p:cNvSpPr>
            <a:spLocks noGrp="1"/>
          </p:cNvSpPr>
          <p:nvPr>
            <p:ph type="body" idx="1"/>
          </p:nvPr>
        </p:nvSpPr>
        <p:spPr bwMode="auto">
          <a:xfrm>
            <a:off x="1622425" y="4330700"/>
            <a:ext cx="12973050" cy="4103687"/>
          </a:xfrm>
          <a:prstGeom prst="rect">
            <a:avLst/>
          </a:prstGeom>
          <a:noFill/>
          <a:ln>
            <a:noFill/>
          </a:ln>
        </p:spPr>
        <p:txBody>
          <a:bodyPr vert="horz" lIns="91440" tIns="45720" rIns="91440" bIns="45720" anchor="t"/>
          <a:lstStyle/>
          <a:p>
            <a:endParaRPr lang="en-IN" altLang="en-US"/>
          </a:p>
        </p:txBody>
      </p:sp>
      <p:sp>
        <p:nvSpPr>
          <p:cNvPr id="1048602" name="TextBox 1048601"/>
          <p:cNvSpPr txBox="1"/>
          <p:nvPr/>
        </p:nvSpPr>
        <p:spPr>
          <a:xfrm>
            <a:off x="9186862" y="8661400"/>
            <a:ext cx="7027862" cy="455612"/>
          </a:xfrm>
          <a:prstGeom prst="rect">
            <a:avLst/>
          </a:prstGeom>
          <a:noFill/>
          <a:ln>
            <a:noFill/>
          </a:ln>
        </p:spPr>
        <p:txBody>
          <a:bodyPr vert="horz" lIns="91440" tIns="45720" rIns="91440" bIns="45720" anchor="b"/>
          <a:lstStyle/>
          <a:p>
            <a:pPr lvl="0" algn="r" eaLnBrk="1" latinLnBrk="1" hangingPunct="1"/>
            <a:fld id="{566ABCEB-ACFC-4714-9973-3DA970169C29}" type="slidenum">
              <a:rPr lang="en-IN" altLang="en-US" sz="1200">
                <a:latin typeface="Calibri" pitchFamily="34" charset="0"/>
              </a:rPr>
              <a:pPr lvl="0" algn="r" eaLnBrk="1" latinLnBrk="1" hangingPunct="1"/>
              <a:t>2</a:t>
            </a:fld>
            <a:endParaRPr lang="en-IN" altLang="en-U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Slide Image Placeholder 1048619"/>
          <p:cNvSpPr>
            <a:spLocks noGrp="1" noRot="1" noChangeAspect="1"/>
          </p:cNvSpPr>
          <p:nvPr>
            <p:ph type="sldImg"/>
          </p:nvPr>
        </p:nvSpPr>
        <p:spPr bwMode="auto">
          <a:xfrm>
            <a:off x="5068888" y="684213"/>
            <a:ext cx="6080125" cy="3419475"/>
          </a:xfrm>
          <a:prstGeom prst="rect">
            <a:avLst/>
          </a:prstGeom>
          <a:noFill/>
          <a:ln w="9525" cap="flat" cmpd="sng">
            <a:solidFill>
              <a:srgbClr val="000000">
                <a:alpha val="100000"/>
              </a:srgbClr>
            </a:solidFill>
            <a:prstDash val="solid"/>
            <a:miter/>
          </a:ln>
        </p:spPr>
        <p:txBody>
          <a:bodyPr vert="horz" lIns="91440" tIns="45720" rIns="91440" bIns="45720" anchor="ctr"/>
          <a:lstStyle/>
          <a:p>
            <a:endParaRPr/>
          </a:p>
        </p:txBody>
      </p:sp>
      <p:sp>
        <p:nvSpPr>
          <p:cNvPr id="1048621" name="Notes Placeholder 1048620"/>
          <p:cNvSpPr>
            <a:spLocks noGrp="1"/>
          </p:cNvSpPr>
          <p:nvPr>
            <p:ph type="body" idx="1"/>
          </p:nvPr>
        </p:nvSpPr>
        <p:spPr bwMode="auto">
          <a:xfrm>
            <a:off x="1622425" y="4330700"/>
            <a:ext cx="12973050" cy="4103687"/>
          </a:xfrm>
          <a:prstGeom prst="rect">
            <a:avLst/>
          </a:prstGeom>
          <a:noFill/>
          <a:ln>
            <a:noFill/>
          </a:ln>
        </p:spPr>
        <p:txBody>
          <a:bodyPr vert="horz" lIns="91440" tIns="45720" rIns="91440" bIns="45720" anchor="t"/>
          <a:lstStyle/>
          <a:p>
            <a:endParaRPr lang="en-IN" altLang="en-US"/>
          </a:p>
        </p:txBody>
      </p:sp>
      <p:sp>
        <p:nvSpPr>
          <p:cNvPr id="1048622" name="TextBox 1048621"/>
          <p:cNvSpPr txBox="1"/>
          <p:nvPr/>
        </p:nvSpPr>
        <p:spPr>
          <a:xfrm>
            <a:off x="9186862" y="8661400"/>
            <a:ext cx="7027862" cy="455612"/>
          </a:xfrm>
          <a:prstGeom prst="rect">
            <a:avLst/>
          </a:prstGeom>
          <a:noFill/>
          <a:ln>
            <a:noFill/>
          </a:ln>
        </p:spPr>
        <p:txBody>
          <a:bodyPr vert="horz" lIns="91440" tIns="45720" rIns="91440" bIns="45720" anchor="b"/>
          <a:lstStyle/>
          <a:p>
            <a:pPr lvl="0" algn="r" eaLnBrk="1" latinLnBrk="1" hangingPunct="1"/>
            <a:fld id="{566ABCEB-ACFC-4714-9973-3DA970169C29}" type="slidenum">
              <a:rPr lang="en-IN" altLang="en-US" sz="1200">
                <a:latin typeface="Calibri" pitchFamily="34" charset="0"/>
              </a:rPr>
              <a:pPr lvl="0" algn="r" eaLnBrk="1" latinLnBrk="1" hangingPunct="1"/>
              <a:t>4</a:t>
            </a:fld>
            <a:endParaRPr lang="en-IN" alt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048878" name="Holder 2"/>
          <p:cNvSpPr>
            <a:spLocks noGrp="1"/>
          </p:cNvSpPr>
          <p:nvPr>
            <p:ph type="ctrTitle"/>
          </p:nvPr>
        </p:nvSpPr>
        <p:spPr>
          <a:xfrm>
            <a:off x="1216345" y="2826766"/>
            <a:ext cx="13785215" cy="661720"/>
          </a:xfrm>
          <a:prstGeom prst="rect">
            <a:avLst/>
          </a:prstGeom>
        </p:spPr>
        <p:txBody>
          <a:bodyPr/>
          <a:lstStyle/>
          <a:p>
            <a:endParaRPr/>
          </a:p>
        </p:txBody>
      </p:sp>
      <p:sp>
        <p:nvSpPr>
          <p:cNvPr id="1048879" name="Holder 3"/>
          <p:cNvSpPr>
            <a:spLocks noGrp="1"/>
          </p:cNvSpPr>
          <p:nvPr>
            <p:ph type="subTitle" idx="4"/>
          </p:nvPr>
        </p:nvSpPr>
        <p:spPr>
          <a:xfrm>
            <a:off x="2432685" y="5106416"/>
            <a:ext cx="11352530" cy="369332"/>
          </a:xfrm>
          <a:prstGeom prst="rect">
            <a:avLst/>
          </a:prstGeom>
        </p:spPr>
        <p:txBody>
          <a:bodyPr/>
          <a:lstStyle/>
          <a:p>
            <a:endParaRPr/>
          </a:p>
        </p:txBody>
      </p:sp>
      <p:sp>
        <p:nvSpPr>
          <p:cNvPr id="1048581" name="Date Placeholder 1048580"/>
          <p:cNvSpPr>
            <a:spLocks noGrp="1"/>
          </p:cNvSpPr>
          <p:nvPr>
            <p:ph type="dt" sz="half" idx="6"/>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31-Aug-20</a:t>
            </a:fld>
            <a:endParaRPr lang="en-US" altLang="en-US">
              <a:solidFill>
                <a:srgbClr val="898989"/>
              </a:solidFill>
              <a:latin typeface="Calibri" pitchFamily="34" charset="0"/>
            </a:endParaRPr>
          </a:p>
        </p:txBody>
      </p:sp>
      <p:sp>
        <p:nvSpPr>
          <p:cNvPr id="1048582" name="Slide Number Placeholder 1048581"/>
          <p:cNvSpPr>
            <a:spLocks noGrp="1"/>
          </p:cNvSpPr>
          <p:nvPr>
            <p:ph type="sldNum" sz="quarter" idx="7"/>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
        <p:nvSpPr>
          <p:cNvPr id="1048580" name="Footer Placeholder 1048579"/>
          <p:cNvSpPr>
            <a:spLocks noGrp="1"/>
          </p:cNvSpPr>
          <p:nvPr>
            <p:ph type="ftr" sz="quarter" idx="5"/>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0" name="Holder 2"/>
          <p:cNvSpPr>
            <a:spLocks noGrp="1"/>
          </p:cNvSpPr>
          <p:nvPr>
            <p:ph type="title"/>
          </p:nvPr>
        </p:nvSpPr>
        <p:spPr>
          <a:xfrm>
            <a:off x="7480300" y="1676404"/>
            <a:ext cx="7446645" cy="661719"/>
          </a:xfrm>
        </p:spPr>
        <p:txBody>
          <a:bodyPr/>
          <a:lstStyle>
            <a:lvl1pPr>
              <a:defRPr sz="4300" b="0" i="0">
                <a:solidFill>
                  <a:srgbClr val="77B6D9"/>
                </a:solidFill>
                <a:latin typeface="Arial"/>
                <a:cs typeface="Arial"/>
              </a:defRPr>
            </a:lvl1pPr>
          </a:lstStyle>
          <a:p>
            <a:endParaRPr/>
          </a:p>
        </p:txBody>
      </p:sp>
      <p:sp>
        <p:nvSpPr>
          <p:cNvPr id="1048591" name="Holder 3"/>
          <p:cNvSpPr>
            <a:spLocks noGrp="1"/>
          </p:cNvSpPr>
          <p:nvPr>
            <p:ph type="body" idx="1"/>
          </p:nvPr>
        </p:nvSpPr>
        <p:spPr>
          <a:xfrm>
            <a:off x="8724900" y="3060700"/>
            <a:ext cx="6539866" cy="368306"/>
          </a:xfrm>
        </p:spPr>
        <p:txBody>
          <a:bodyPr/>
          <a:lstStyle>
            <a:lvl1pPr>
              <a:defRPr sz="2400" b="0" i="0">
                <a:solidFill>
                  <a:srgbClr val="6F2FA0"/>
                </a:solidFill>
                <a:latin typeface="Arial Black"/>
                <a:cs typeface="Arial Black"/>
              </a:defRPr>
            </a:lvl1pPr>
          </a:lstStyle>
          <a:p>
            <a:endParaRPr/>
          </a:p>
        </p:txBody>
      </p:sp>
      <p:sp>
        <p:nvSpPr>
          <p:cNvPr id="1048581" name="Date Placeholder 1048580"/>
          <p:cNvSpPr>
            <a:spLocks noGrp="1"/>
          </p:cNvSpPr>
          <p:nvPr>
            <p:ph type="dt" sz="half" idx="6"/>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31-Aug-20</a:t>
            </a:fld>
            <a:endParaRPr lang="en-US" altLang="en-US">
              <a:solidFill>
                <a:srgbClr val="898989"/>
              </a:solidFill>
              <a:latin typeface="Calibri" pitchFamily="34" charset="0"/>
            </a:endParaRPr>
          </a:p>
        </p:txBody>
      </p:sp>
      <p:sp>
        <p:nvSpPr>
          <p:cNvPr id="1048582" name="Slide Number Placeholder 1048581"/>
          <p:cNvSpPr>
            <a:spLocks noGrp="1"/>
          </p:cNvSpPr>
          <p:nvPr>
            <p:ph type="sldNum" sz="quarter" idx="7"/>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
        <p:nvSpPr>
          <p:cNvPr id="1048580" name="Footer Placeholder 1048579"/>
          <p:cNvSpPr>
            <a:spLocks noGrp="1"/>
          </p:cNvSpPr>
          <p:nvPr>
            <p:ph type="ftr" sz="quarter" idx="5"/>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1048880" name="Holder 2"/>
          <p:cNvSpPr>
            <a:spLocks noGrp="1"/>
          </p:cNvSpPr>
          <p:nvPr>
            <p:ph type="title"/>
          </p:nvPr>
        </p:nvSpPr>
        <p:spPr>
          <a:xfrm>
            <a:off x="7480300" y="1676404"/>
            <a:ext cx="7446645" cy="661719"/>
          </a:xfrm>
        </p:spPr>
        <p:txBody>
          <a:bodyPr/>
          <a:lstStyle>
            <a:lvl1pPr>
              <a:defRPr sz="4300" b="0" i="0">
                <a:solidFill>
                  <a:srgbClr val="77B6D9"/>
                </a:solidFill>
                <a:latin typeface="Arial"/>
                <a:cs typeface="Arial"/>
              </a:defRPr>
            </a:lvl1pPr>
          </a:lstStyle>
          <a:p>
            <a:endParaRPr/>
          </a:p>
        </p:txBody>
      </p:sp>
      <p:sp>
        <p:nvSpPr>
          <p:cNvPr id="1048881" name="Holder 3"/>
          <p:cNvSpPr>
            <a:spLocks noGrp="1"/>
          </p:cNvSpPr>
          <p:nvPr>
            <p:ph sz="half" idx="2"/>
          </p:nvPr>
        </p:nvSpPr>
        <p:spPr>
          <a:xfrm>
            <a:off x="2120901" y="2811781"/>
            <a:ext cx="6071234" cy="415499"/>
          </a:xfrm>
          <a:prstGeom prst="rect">
            <a:avLst/>
          </a:prstGeom>
        </p:spPr>
        <p:txBody>
          <a:bodyPr/>
          <a:lstStyle>
            <a:lvl1pPr>
              <a:defRPr sz="2700" b="0" i="0">
                <a:solidFill>
                  <a:schemeClr val="tx1"/>
                </a:solidFill>
                <a:latin typeface="Arial"/>
                <a:cs typeface="Arial"/>
              </a:defRPr>
            </a:lvl1pPr>
          </a:lstStyle>
          <a:p>
            <a:endParaRPr/>
          </a:p>
        </p:txBody>
      </p:sp>
      <p:sp>
        <p:nvSpPr>
          <p:cNvPr id="1048882" name="Holder 4"/>
          <p:cNvSpPr>
            <a:spLocks noGrp="1"/>
          </p:cNvSpPr>
          <p:nvPr>
            <p:ph sz="half" idx="3"/>
          </p:nvPr>
        </p:nvSpPr>
        <p:spPr>
          <a:xfrm>
            <a:off x="8352217" y="2097278"/>
            <a:ext cx="7054787" cy="369332"/>
          </a:xfrm>
          <a:prstGeom prst="rect">
            <a:avLst/>
          </a:prstGeom>
        </p:spPr>
        <p:txBody>
          <a:bodyPr/>
          <a:lstStyle/>
          <a:p>
            <a:endParaRPr/>
          </a:p>
        </p:txBody>
      </p:sp>
      <p:sp>
        <p:nvSpPr>
          <p:cNvPr id="1048581" name="Date Placeholder 1048580"/>
          <p:cNvSpPr>
            <a:spLocks noGrp="1"/>
          </p:cNvSpPr>
          <p:nvPr>
            <p:ph type="dt" sz="half" idx="6"/>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31-Aug-20</a:t>
            </a:fld>
            <a:endParaRPr lang="en-US" altLang="en-US">
              <a:solidFill>
                <a:srgbClr val="898989"/>
              </a:solidFill>
              <a:latin typeface="Calibri" pitchFamily="34" charset="0"/>
            </a:endParaRPr>
          </a:p>
        </p:txBody>
      </p:sp>
      <p:sp>
        <p:nvSpPr>
          <p:cNvPr id="1048582" name="Slide Number Placeholder 1048581"/>
          <p:cNvSpPr>
            <a:spLocks noGrp="1"/>
          </p:cNvSpPr>
          <p:nvPr>
            <p:ph type="sldNum" sz="quarter" idx="7"/>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
        <p:nvSpPr>
          <p:cNvPr id="1048580" name="Footer Placeholder 1048579"/>
          <p:cNvSpPr>
            <a:spLocks noGrp="1"/>
          </p:cNvSpPr>
          <p:nvPr>
            <p:ph type="ftr" sz="quarter" idx="5"/>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1048883" name="Holder 2"/>
          <p:cNvSpPr>
            <a:spLocks noGrp="1"/>
          </p:cNvSpPr>
          <p:nvPr>
            <p:ph type="title"/>
          </p:nvPr>
        </p:nvSpPr>
        <p:spPr>
          <a:xfrm>
            <a:off x="7480300" y="1676404"/>
            <a:ext cx="7446645" cy="661719"/>
          </a:xfrm>
        </p:spPr>
        <p:txBody>
          <a:bodyPr/>
          <a:lstStyle>
            <a:lvl1pPr>
              <a:defRPr sz="4300" b="0" i="0">
                <a:solidFill>
                  <a:srgbClr val="77B6D9"/>
                </a:solidFill>
                <a:latin typeface="Arial"/>
                <a:cs typeface="Arial"/>
              </a:defRPr>
            </a:lvl1pPr>
          </a:lstStyle>
          <a:p>
            <a:endParaRPr/>
          </a:p>
        </p:txBody>
      </p:sp>
      <p:sp>
        <p:nvSpPr>
          <p:cNvPr id="1048581" name="Date Placeholder 1048580"/>
          <p:cNvSpPr>
            <a:spLocks noGrp="1"/>
          </p:cNvSpPr>
          <p:nvPr>
            <p:ph type="dt" sz="half" idx="6"/>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31-Aug-20</a:t>
            </a:fld>
            <a:endParaRPr lang="en-US" altLang="en-US">
              <a:solidFill>
                <a:srgbClr val="898989"/>
              </a:solidFill>
              <a:latin typeface="Calibri" pitchFamily="34" charset="0"/>
            </a:endParaRPr>
          </a:p>
        </p:txBody>
      </p:sp>
      <p:sp>
        <p:nvSpPr>
          <p:cNvPr id="1048582" name="Slide Number Placeholder 1048581"/>
          <p:cNvSpPr>
            <a:spLocks noGrp="1"/>
          </p:cNvSpPr>
          <p:nvPr>
            <p:ph type="sldNum" sz="quarter" idx="7"/>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
        <p:nvSpPr>
          <p:cNvPr id="1048580" name="Footer Placeholder 1048579"/>
          <p:cNvSpPr>
            <a:spLocks noGrp="1"/>
          </p:cNvSpPr>
          <p:nvPr>
            <p:ph type="ftr" sz="quarter" idx="5"/>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1048871" name="Footer Placeholder 1048870"/>
          <p:cNvSpPr>
            <a:spLocks noGrp="1"/>
          </p:cNvSpPr>
          <p:nvPr>
            <p:ph type="ftr" sz="quarter" idx="3"/>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
        <p:nvSpPr>
          <p:cNvPr id="1048872" name="Date Placeholder 1048871"/>
          <p:cNvSpPr>
            <a:spLocks noGrp="1"/>
          </p:cNvSpPr>
          <p:nvPr>
            <p:ph type="dt" sz="half" idx="2"/>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31-Aug-20</a:t>
            </a:fld>
            <a:endParaRPr lang="en-US" altLang="en-US">
              <a:solidFill>
                <a:srgbClr val="898989"/>
              </a:solidFill>
              <a:latin typeface="Calibri" pitchFamily="34" charset="0"/>
            </a:endParaRPr>
          </a:p>
        </p:txBody>
      </p:sp>
      <p:sp>
        <p:nvSpPr>
          <p:cNvPr id="1048873" name="Slide Number Placeholder 1048872"/>
          <p:cNvSpPr>
            <a:spLocks noGrp="1"/>
          </p:cNvSpPr>
          <p:nvPr>
            <p:ph type="sldNum" sz="quarter" idx="4"/>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48576" name="Rectangle 1048575"/>
          <p:cNvSpPr/>
          <p:nvPr/>
        </p:nvSpPr>
        <p:spPr>
          <a:xfrm>
            <a:off x="1079500" y="8470900"/>
            <a:ext cx="558800" cy="457200"/>
          </a:xfrm>
          <a:prstGeom prst="rect">
            <a:avLst/>
          </a:prstGeom>
          <a:blipFill rotWithShape="1">
            <a:blip r:embed="rId7" cstate="print">
              <a:alphaModFix/>
            </a:blip>
            <a:srcRect/>
            <a:stretch>
              <a:fillRect/>
            </a:stretch>
          </a:blipFill>
          <a:ln>
            <a:noFill/>
          </a:ln>
        </p:spPr>
        <p:txBody>
          <a:bodyPr vert="horz" lIns="0" tIns="0" rIns="0" bIns="0" anchor="t"/>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endParaRPr lang="en-US" altLang="en-US">
              <a:latin typeface="Calibri" pitchFamily="34" charset="0"/>
            </a:endParaRPr>
          </a:p>
        </p:txBody>
      </p:sp>
      <p:sp>
        <p:nvSpPr>
          <p:cNvPr id="1048577" name="Rectangle 1048576"/>
          <p:cNvSpPr/>
          <p:nvPr/>
        </p:nvSpPr>
        <p:spPr>
          <a:xfrm>
            <a:off x="1181100" y="8559800"/>
            <a:ext cx="368300" cy="292100"/>
          </a:xfrm>
          <a:prstGeom prst="rect">
            <a:avLst/>
          </a:prstGeom>
          <a:blipFill rotWithShape="1">
            <a:blip r:embed="rId8" cstate="print">
              <a:alphaModFix/>
            </a:blip>
            <a:srcRect/>
            <a:stretch>
              <a:fillRect/>
            </a:stretch>
          </a:blipFill>
          <a:ln>
            <a:noFill/>
          </a:ln>
        </p:spPr>
        <p:txBody>
          <a:bodyPr vert="horz" lIns="0" tIns="0" rIns="0" bIns="0" anchor="t"/>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endParaRPr lang="en-US" altLang="en-US">
              <a:latin typeface="Calibri" pitchFamily="34" charset="0"/>
            </a:endParaRPr>
          </a:p>
        </p:txBody>
      </p:sp>
      <p:sp>
        <p:nvSpPr>
          <p:cNvPr id="1048578" name="Title Placeholder 1048577"/>
          <p:cNvSpPr>
            <a:spLocks noGrp="1"/>
          </p:cNvSpPr>
          <p:nvPr>
            <p:ph type="title"/>
          </p:nvPr>
        </p:nvSpPr>
        <p:spPr>
          <a:xfrm>
            <a:off x="7480300" y="1676400"/>
            <a:ext cx="7446962" cy="661987"/>
          </a:xfrm>
          <a:prstGeom prst="rect">
            <a:avLst/>
          </a:prstGeom>
          <a:noFill/>
          <a:ln>
            <a:noFill/>
          </a:ln>
        </p:spPr>
        <p:txBody>
          <a:bodyPr vert="horz" lIns="0" tIns="0" rIns="0" bIns="0" anchor="t">
            <a:spAutoFit/>
          </a:bodyPr>
          <a:lstStyle/>
          <a:p>
            <a:pPr lvl="0"/>
            <a:endParaRPr lang="en-US" altLang="en-US"/>
          </a:p>
        </p:txBody>
      </p:sp>
      <p:sp>
        <p:nvSpPr>
          <p:cNvPr id="1048579" name="Text Placeholder 1048578"/>
          <p:cNvSpPr>
            <a:spLocks noGrp="1"/>
          </p:cNvSpPr>
          <p:nvPr>
            <p:ph type="body" idx="1"/>
          </p:nvPr>
        </p:nvSpPr>
        <p:spPr>
          <a:xfrm>
            <a:off x="8724900" y="3060700"/>
            <a:ext cx="6540500" cy="369887"/>
          </a:xfrm>
          <a:prstGeom prst="rect">
            <a:avLst/>
          </a:prstGeom>
          <a:noFill/>
          <a:ln>
            <a:noFill/>
          </a:ln>
        </p:spPr>
        <p:txBody>
          <a:bodyPr vert="horz" lIns="0" tIns="0" rIns="0" bIns="0" anchor="t">
            <a:spAutoFit/>
          </a:bodyPr>
          <a:lstStyle/>
          <a:p>
            <a:pPr lvl="0"/>
            <a:endParaRPr lang="en-US" altLang="en-US"/>
          </a:p>
        </p:txBody>
      </p:sp>
      <p:sp>
        <p:nvSpPr>
          <p:cNvPr id="1048580" name="Footer Placeholder 1048579"/>
          <p:cNvSpPr>
            <a:spLocks noGrp="1"/>
          </p:cNvSpPr>
          <p:nvPr>
            <p:ph type="ftr" sz="quarter" idx="5"/>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
        <p:nvSpPr>
          <p:cNvPr id="1048581" name="Date Placeholder 1048580"/>
          <p:cNvSpPr>
            <a:spLocks noGrp="1"/>
          </p:cNvSpPr>
          <p:nvPr>
            <p:ph type="dt" sz="half" idx="6"/>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31-Aug-20</a:t>
            </a:fld>
            <a:endParaRPr lang="en-US" altLang="en-US">
              <a:solidFill>
                <a:srgbClr val="898989"/>
              </a:solidFill>
              <a:latin typeface="Calibri" pitchFamily="34" charset="0"/>
            </a:endParaRPr>
          </a:p>
        </p:txBody>
      </p:sp>
      <p:sp>
        <p:nvSpPr>
          <p:cNvPr id="1048582" name="Slide Number Placeholder 1048581"/>
          <p:cNvSpPr>
            <a:spLocks noGrp="1"/>
          </p:cNvSpPr>
          <p:nvPr>
            <p:ph type="sldNum" sz="quarter" idx="7"/>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eaLnBrk="0" fontAlgn="base" hangingPunct="0">
        <a:spcBef>
          <a:spcPct val="0"/>
        </a:spcBef>
        <a:spcAft>
          <a:spcPct val="0"/>
        </a:spcAft>
        <a:defRPr sz="4400">
          <a:solidFill>
            <a:schemeClr val="tx2"/>
          </a:solidFill>
          <a:latin typeface="Calibri" pitchFamily="34" charset="0"/>
        </a:defRPr>
      </a:lvl6pPr>
      <a:lvl7pPr marL="914400" algn="ctr" rtl="0" eaLnBrk="0" fontAlgn="base" hangingPunct="0">
        <a:spcBef>
          <a:spcPct val="0"/>
        </a:spcBef>
        <a:spcAft>
          <a:spcPct val="0"/>
        </a:spcAft>
        <a:defRPr sz="4400">
          <a:solidFill>
            <a:schemeClr val="tx2"/>
          </a:solidFill>
          <a:latin typeface="Calibri" pitchFamily="34" charset="0"/>
        </a:defRPr>
      </a:lvl7pPr>
      <a:lvl8pPr marL="1371600" algn="ctr" rtl="0" eaLnBrk="0" fontAlgn="base" hangingPunct="0">
        <a:spcBef>
          <a:spcPct val="0"/>
        </a:spcBef>
        <a:spcAft>
          <a:spcPct val="0"/>
        </a:spcAft>
        <a:defRPr sz="4400">
          <a:solidFill>
            <a:schemeClr val="tx2"/>
          </a:solidFill>
          <a:latin typeface="Calibri" pitchFamily="34" charset="0"/>
        </a:defRPr>
      </a:lvl8pPr>
      <a:lvl9pPr marL="1828800" algn="ctr" rtl="0" eaLnBrk="0" fontAlgn="base" hangingPunct="0">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455613" indent="1588" algn="l" rtl="0" eaLnBrk="0" fontAlgn="base" hangingPunct="0">
        <a:spcBef>
          <a:spcPct val="20000"/>
        </a:spcBef>
        <a:spcAft>
          <a:spcPct val="0"/>
        </a:spcAft>
        <a:buChar char="–"/>
        <a:defRPr sz="2800">
          <a:solidFill>
            <a:schemeClr val="tx1"/>
          </a:solidFill>
          <a:latin typeface="+mn-lt"/>
          <a:ea typeface="+mn-ea"/>
          <a:cs typeface="+mn-cs"/>
        </a:defRPr>
      </a:lvl2pPr>
      <a:lvl3pPr marL="912813" indent="1588" algn="l" rtl="0" eaLnBrk="0" fontAlgn="base" hangingPunct="0">
        <a:spcBef>
          <a:spcPct val="20000"/>
        </a:spcBef>
        <a:spcAft>
          <a:spcPct val="0"/>
        </a:spcAft>
        <a:buChar char="•"/>
        <a:defRPr sz="2400">
          <a:solidFill>
            <a:schemeClr val="tx1"/>
          </a:solidFill>
          <a:latin typeface="+mn-lt"/>
          <a:ea typeface="+mn-ea"/>
          <a:cs typeface="+mn-cs"/>
        </a:defRPr>
      </a:lvl3pPr>
      <a:lvl4pPr marL="1368425" indent="3175" algn="l" rtl="0" eaLnBrk="0" fontAlgn="base" hangingPunct="0">
        <a:spcBef>
          <a:spcPct val="20000"/>
        </a:spcBef>
        <a:spcAft>
          <a:spcPct val="0"/>
        </a:spcAft>
        <a:buChar char="–"/>
        <a:defRPr sz="2000">
          <a:solidFill>
            <a:schemeClr val="tx1"/>
          </a:solidFill>
          <a:latin typeface="+mn-lt"/>
          <a:ea typeface="+mn-ea"/>
          <a:cs typeface="+mn-cs"/>
        </a:defRPr>
      </a:lvl4pPr>
      <a:lvl5pPr marL="1825625" indent="3175" algn="l" rtl="0" eaLnBrk="0" fontAlgn="base" hangingPunct="0">
        <a:spcBef>
          <a:spcPct val="20000"/>
        </a:spcBef>
        <a:spcAft>
          <a:spcPct val="0"/>
        </a:spcAft>
        <a:buChar char="»"/>
        <a:defRPr sz="2000">
          <a:solidFill>
            <a:schemeClr val="tx1"/>
          </a:solidFill>
          <a:latin typeface="+mn-lt"/>
          <a:ea typeface="+mn-ea"/>
          <a:cs typeface="+mn-cs"/>
        </a:defRPr>
      </a:lvl5pPr>
      <a:lvl6pPr marL="2283337">
        <a:defRPr>
          <a:latin typeface="+mn-lt"/>
          <a:ea typeface="+mn-ea"/>
          <a:cs typeface="+mn-cs"/>
        </a:defRPr>
      </a:lvl6pPr>
      <a:lvl7pPr marL="2740010">
        <a:defRPr>
          <a:latin typeface="+mn-lt"/>
          <a:ea typeface="+mn-ea"/>
          <a:cs typeface="+mn-cs"/>
        </a:defRPr>
      </a:lvl7pPr>
      <a:lvl8pPr marL="3196670">
        <a:defRPr>
          <a:latin typeface="+mn-lt"/>
          <a:ea typeface="+mn-ea"/>
          <a:cs typeface="+mn-cs"/>
        </a:defRPr>
      </a:lvl8pPr>
      <a:lvl9pPr marL="3653341">
        <a:defRPr>
          <a:latin typeface="+mn-lt"/>
          <a:ea typeface="+mn-ea"/>
          <a:cs typeface="+mn-cs"/>
        </a:defRPr>
      </a:lvl9pPr>
    </p:bodyStyle>
    <p:otherStyle>
      <a:lvl1pPr marL="0">
        <a:defRPr>
          <a:latin typeface="+mn-lt"/>
          <a:ea typeface="+mn-ea"/>
          <a:cs typeface="+mn-cs"/>
        </a:defRPr>
      </a:lvl1pPr>
      <a:lvl2pPr marL="456670">
        <a:defRPr>
          <a:latin typeface="+mn-lt"/>
          <a:ea typeface="+mn-ea"/>
          <a:cs typeface="+mn-cs"/>
        </a:defRPr>
      </a:lvl2pPr>
      <a:lvl3pPr marL="913334">
        <a:defRPr>
          <a:latin typeface="+mn-lt"/>
          <a:ea typeface="+mn-ea"/>
          <a:cs typeface="+mn-cs"/>
        </a:defRPr>
      </a:lvl3pPr>
      <a:lvl4pPr marL="1370005">
        <a:defRPr>
          <a:latin typeface="+mn-lt"/>
          <a:ea typeface="+mn-ea"/>
          <a:cs typeface="+mn-cs"/>
        </a:defRPr>
      </a:lvl4pPr>
      <a:lvl5pPr marL="1826670">
        <a:defRPr>
          <a:latin typeface="+mn-lt"/>
          <a:ea typeface="+mn-ea"/>
          <a:cs typeface="+mn-cs"/>
        </a:defRPr>
      </a:lvl5pPr>
      <a:lvl6pPr marL="2283337">
        <a:defRPr>
          <a:latin typeface="+mn-lt"/>
          <a:ea typeface="+mn-ea"/>
          <a:cs typeface="+mn-cs"/>
        </a:defRPr>
      </a:lvl6pPr>
      <a:lvl7pPr marL="2740010">
        <a:defRPr>
          <a:latin typeface="+mn-lt"/>
          <a:ea typeface="+mn-ea"/>
          <a:cs typeface="+mn-cs"/>
        </a:defRPr>
      </a:lvl7pPr>
      <a:lvl8pPr marL="3196670">
        <a:defRPr>
          <a:latin typeface="+mn-lt"/>
          <a:ea typeface="+mn-ea"/>
          <a:cs typeface="+mn-cs"/>
        </a:defRPr>
      </a:lvl8pPr>
      <a:lvl9pPr marL="365334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5.xml"/><Relationship Id="rId4"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583" name="TextBox 104858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18" name="Group 17"/>
          <p:cNvGrpSpPr/>
          <p:nvPr/>
        </p:nvGrpSpPr>
        <p:grpSpPr>
          <a:xfrm>
            <a:off x="0" y="0"/>
            <a:ext cx="16217900" cy="9118600"/>
            <a:chOff x="0" y="0"/>
            <a:chExt cx="16217900" cy="9118600"/>
          </a:xfrm>
        </p:grpSpPr>
        <p:sp>
          <p:nvSpPr>
            <p:cNvPr id="1048584" name="Rectangle 104858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585" name="Freeform 104858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586" name="TextBox 1048585"/>
          <p:cNvSpPr txBox="1"/>
          <p:nvPr/>
        </p:nvSpPr>
        <p:spPr>
          <a:xfrm>
            <a:off x="1936750" y="4406900"/>
            <a:ext cx="13868400" cy="2308231"/>
          </a:xfrm>
          <a:prstGeom prst="rect">
            <a:avLst/>
          </a:prstGeom>
          <a:noFill/>
          <a:ln>
            <a:noFill/>
          </a:ln>
        </p:spPr>
        <p:txBody>
          <a:bodyPr vert="horz" lIns="91334" tIns="45674" rIns="91334" bIns="45674"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r>
              <a:rPr lang="en-US" altLang="en-US" sz="3600" dirty="0">
                <a:latin typeface="Times New Roman" pitchFamily="18" charset="0"/>
                <a:ea typeface="Times New Roman" pitchFamily="18" charset="0"/>
              </a:rPr>
              <a:t>Year &amp; Sem. – </a:t>
            </a:r>
            <a:r>
              <a:rPr lang="en-US" altLang="en-US" sz="3600" dirty="0" smtClean="0">
                <a:latin typeface="Times New Roman" pitchFamily="18" charset="0"/>
                <a:ea typeface="Times New Roman" pitchFamily="18" charset="0"/>
              </a:rPr>
              <a:t>I Year </a:t>
            </a:r>
            <a:r>
              <a:rPr lang="en-US" altLang="en-US" sz="3600" dirty="0">
                <a:latin typeface="Times New Roman" pitchFamily="18" charset="0"/>
                <a:ea typeface="Times New Roman" pitchFamily="18" charset="0"/>
              </a:rPr>
              <a:t>&amp; </a:t>
            </a:r>
            <a:r>
              <a:rPr lang="en-US" altLang="en-US" sz="3600" dirty="0" smtClean="0">
                <a:latin typeface="Times New Roman" pitchFamily="18" charset="0"/>
                <a:ea typeface="Times New Roman" pitchFamily="18" charset="0"/>
              </a:rPr>
              <a:t>I SEM </a:t>
            </a:r>
            <a:endParaRPr lang="zh-CN" altLang="en-US" dirty="0"/>
          </a:p>
          <a:p>
            <a:pPr marL="0" lvl="0" indent="0" eaLnBrk="1" latinLnBrk="1" hangingPunct="1">
              <a:spcBef>
                <a:spcPct val="0"/>
              </a:spcBef>
              <a:buFontTx/>
              <a:buNone/>
            </a:pPr>
            <a:r>
              <a:rPr lang="en-US" altLang="en-US" sz="3600" dirty="0">
                <a:latin typeface="Times New Roman" pitchFamily="18" charset="0"/>
                <a:ea typeface="Times New Roman" pitchFamily="18" charset="0"/>
              </a:rPr>
              <a:t>Subject </a:t>
            </a:r>
            <a:r>
              <a:rPr lang="en-US" altLang="en-US" sz="3600" dirty="0" smtClean="0">
                <a:latin typeface="Times New Roman" pitchFamily="18" charset="0"/>
                <a:ea typeface="Times New Roman" pitchFamily="18" charset="0"/>
              </a:rPr>
              <a:t>–Basic Mechanical Engineering ( 1FY3-07)</a:t>
            </a:r>
            <a:endParaRPr lang="en-US" altLang="en-US" sz="3600" dirty="0">
              <a:latin typeface="Times New Roman" pitchFamily="18" charset="0"/>
              <a:ea typeface="Times New Roman" pitchFamily="18" charset="0"/>
            </a:endParaRPr>
          </a:p>
          <a:p>
            <a:pPr marL="0" lvl="0" indent="0" eaLnBrk="1" latinLnBrk="1" hangingPunct="1">
              <a:spcBef>
                <a:spcPct val="0"/>
              </a:spcBef>
              <a:buFontTx/>
              <a:buNone/>
            </a:pPr>
            <a:r>
              <a:rPr lang="en-US" altLang="en-US" sz="3600" dirty="0">
                <a:latin typeface="Times New Roman" pitchFamily="18" charset="0"/>
                <a:ea typeface="Times New Roman" pitchFamily="18" charset="0"/>
              </a:rPr>
              <a:t>Unit– </a:t>
            </a:r>
            <a:r>
              <a:rPr lang="en-US" altLang="en-US" sz="3600" dirty="0" smtClean="0">
                <a:latin typeface="Times New Roman" pitchFamily="18" charset="0"/>
                <a:ea typeface="Times New Roman" pitchFamily="18" charset="0"/>
              </a:rPr>
              <a:t>4</a:t>
            </a:r>
            <a:endParaRPr lang="zh-CN" altLang="en-US" dirty="0"/>
          </a:p>
          <a:p>
            <a:pPr marL="0" lvl="0" indent="0" eaLnBrk="1" latinLnBrk="1" hangingPunct="1">
              <a:spcBef>
                <a:spcPct val="0"/>
              </a:spcBef>
              <a:buFontTx/>
              <a:buNone/>
            </a:pPr>
            <a:r>
              <a:rPr lang="en-US" altLang="en-US" sz="3600" dirty="0">
                <a:latin typeface="Times New Roman" pitchFamily="18" charset="0"/>
                <a:ea typeface="Times New Roman" pitchFamily="18" charset="0"/>
              </a:rPr>
              <a:t>Presented by –  </a:t>
            </a:r>
            <a:r>
              <a:rPr lang="en-US" altLang="en-US" sz="3600" dirty="0" err="1" smtClean="0">
                <a:latin typeface="Times New Roman" pitchFamily="18" charset="0"/>
                <a:ea typeface="Times New Roman" pitchFamily="18" charset="0"/>
              </a:rPr>
              <a:t>Jitendra</a:t>
            </a:r>
            <a:r>
              <a:rPr lang="en-US" altLang="en-US" sz="3600" dirty="0" smtClean="0">
                <a:latin typeface="Times New Roman" pitchFamily="18" charset="0"/>
                <a:ea typeface="Times New Roman" pitchFamily="18" charset="0"/>
              </a:rPr>
              <a:t> Kumar Gupta (Assistant </a:t>
            </a:r>
            <a:r>
              <a:rPr lang="en-US" altLang="en-US" sz="3600" dirty="0">
                <a:latin typeface="Times New Roman" pitchFamily="18" charset="0"/>
                <a:ea typeface="Times New Roman" pitchFamily="18" charset="0"/>
              </a:rPr>
              <a:t>Professor)</a:t>
            </a:r>
          </a:p>
        </p:txBody>
      </p:sp>
      <p:sp>
        <p:nvSpPr>
          <p:cNvPr id="1048587" name="TextBox 1048586"/>
          <p:cNvSpPr txBox="1"/>
          <p:nvPr/>
        </p:nvSpPr>
        <p:spPr>
          <a:xfrm>
            <a:off x="5518150" y="8597900"/>
            <a:ext cx="61007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a:t>
            </a:r>
            <a:r>
              <a:rPr lang="en-IN" altLang="en-US" dirty="0">
                <a:solidFill>
                  <a:srgbClr val="898989"/>
                </a:solidFill>
                <a:latin typeface="Calibri" pitchFamily="34" charset="0"/>
              </a:rPr>
              <a:t>Professor) , JECRC, JAIPUR</a:t>
            </a:r>
          </a:p>
        </p:txBody>
      </p:sp>
      <p:pic>
        <p:nvPicPr>
          <p:cNvPr id="2097152" name="Picture 2097151"/>
          <p:cNvPicPr>
            <a:picLocks/>
          </p:cNvPicPr>
          <p:nvPr/>
        </p:nvPicPr>
        <p:blipFill>
          <a:blip r:embed="rId3" cstate="print"/>
          <a:srcRect/>
          <a:stretch>
            <a:fillRect/>
          </a:stretch>
        </p:blipFill>
        <p:spPr>
          <a:xfrm>
            <a:off x="2927350" y="520700"/>
            <a:ext cx="3252787" cy="1676400"/>
          </a:xfrm>
          <a:prstGeom prst="rect">
            <a:avLst/>
          </a:prstGeom>
          <a:noFill/>
          <a:ln>
            <a:noFill/>
          </a:ln>
        </p:spPr>
      </p:pic>
      <p:pic>
        <p:nvPicPr>
          <p:cNvPr id="2097153" name="Picture 2097152"/>
          <p:cNvPicPr>
            <a:picLocks/>
          </p:cNvPicPr>
          <p:nvPr/>
        </p:nvPicPr>
        <p:blipFill>
          <a:blip r:embed="rId4" cstate="print"/>
          <a:srcRect/>
          <a:stretch>
            <a:fillRect/>
          </a:stretch>
        </p:blipFill>
        <p:spPr>
          <a:xfrm>
            <a:off x="11461750" y="673100"/>
            <a:ext cx="2667000" cy="2122487"/>
          </a:xfrm>
          <a:prstGeom prst="rect">
            <a:avLst/>
          </a:prstGeom>
          <a:noFill/>
          <a:ln>
            <a:noFill/>
          </a:ln>
        </p:spPr>
      </p:pic>
      <p:sp>
        <p:nvSpPr>
          <p:cNvPr id="1048588" name="TextBox 1048587"/>
          <p:cNvSpPr txBox="1"/>
          <p:nvPr/>
        </p:nvSpPr>
        <p:spPr>
          <a:xfrm>
            <a:off x="1454150" y="3017837"/>
            <a:ext cx="14249400" cy="646112"/>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ctr" eaLnBrk="1" latinLnBrk="1" hangingPunct="1">
              <a:spcBef>
                <a:spcPct val="0"/>
              </a:spcBef>
              <a:buFontTx/>
              <a:buNone/>
            </a:pPr>
            <a:r>
              <a:rPr lang="en-US" altLang="en-US" sz="3600">
                <a:latin typeface="Times New Roman" pitchFamily="18" charset="0"/>
                <a:ea typeface="Times New Roman" pitchFamily="18" charset="0"/>
              </a:rPr>
              <a:t>JAIPUR ENGINEERING COLLEGE AND RESEARCH CENTER</a:t>
            </a:r>
          </a:p>
        </p:txBody>
      </p:sp>
      <p:sp>
        <p:nvSpPr>
          <p:cNvPr id="1048589" name="TextBox 1048588"/>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a:t>
            </a:fld>
            <a:endParaRPr lang="en-IN" altLang="en-US" sz="1900">
              <a:solidFill>
                <a:srgbClr val="898989"/>
              </a:solidFill>
              <a:ea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10</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641350" y="444500"/>
            <a:ext cx="13785215" cy="677108"/>
          </a:xfrm>
        </p:spPr>
        <p:txBody>
          <a:bodyPr/>
          <a:lstStyle/>
          <a:p>
            <a:pPr algn="l"/>
            <a:r>
              <a:rPr lang="en-US" b="1" spc="-30" dirty="0" smtClean="0">
                <a:latin typeface="Carlito"/>
                <a:cs typeface="Carlito"/>
              </a:rPr>
              <a:t>Terminology </a:t>
            </a:r>
            <a:r>
              <a:rPr lang="en-US" b="1" dirty="0" smtClean="0">
                <a:latin typeface="Carlito"/>
                <a:cs typeface="Carlito"/>
              </a:rPr>
              <a:t>of a belt</a:t>
            </a:r>
            <a:r>
              <a:rPr lang="en-US" b="1" spc="-70" dirty="0" smtClean="0">
                <a:latin typeface="Carlito"/>
                <a:cs typeface="Carlito"/>
              </a:rPr>
              <a:t> </a:t>
            </a:r>
            <a:r>
              <a:rPr lang="en-US" b="1" spc="-10" dirty="0" smtClean="0">
                <a:latin typeface="Carlito"/>
                <a:cs typeface="Carlito"/>
              </a:rPr>
              <a:t>drive</a:t>
            </a:r>
            <a:endParaRPr lang="en-US" b="1" dirty="0"/>
          </a:p>
        </p:txBody>
      </p:sp>
      <p:sp>
        <p:nvSpPr>
          <p:cNvPr id="9" name="Subtitle 8"/>
          <p:cNvSpPr>
            <a:spLocks noGrp="1"/>
          </p:cNvSpPr>
          <p:nvPr>
            <p:ph type="subTitle" idx="4"/>
          </p:nvPr>
        </p:nvSpPr>
        <p:spPr>
          <a:xfrm>
            <a:off x="1403350" y="1968500"/>
            <a:ext cx="13258800" cy="5367623"/>
          </a:xfrm>
        </p:spPr>
        <p:txBody>
          <a:bodyPr/>
          <a:lstStyle/>
          <a:p>
            <a:pPr marL="427990" marR="452755" indent="-377190">
              <a:lnSpc>
                <a:spcPct val="80000"/>
              </a:lnSpc>
              <a:spcBef>
                <a:spcPts val="890"/>
              </a:spcBef>
              <a:buFont typeface="Arial"/>
              <a:buChar char="•"/>
              <a:tabLst>
                <a:tab pos="427355" algn="l"/>
                <a:tab pos="427990" algn="l"/>
              </a:tabLst>
            </a:pPr>
            <a:r>
              <a:rPr lang="en-US" sz="3600" spc="-10" dirty="0" smtClean="0">
                <a:latin typeface="Carlito"/>
                <a:cs typeface="Carlito"/>
              </a:rPr>
              <a:t>Driver </a:t>
            </a:r>
            <a:r>
              <a:rPr lang="en-US" sz="3600" dirty="0" smtClean="0">
                <a:latin typeface="Carlito"/>
                <a:cs typeface="Carlito"/>
              </a:rPr>
              <a:t>: </a:t>
            </a:r>
            <a:r>
              <a:rPr lang="en-US" sz="3600" spc="-5" dirty="0" smtClean="0">
                <a:latin typeface="Carlito"/>
                <a:cs typeface="Carlito"/>
              </a:rPr>
              <a:t>in </a:t>
            </a:r>
            <a:r>
              <a:rPr lang="en-US" sz="3600" dirty="0" smtClean="0">
                <a:latin typeface="Carlito"/>
                <a:cs typeface="Carlito"/>
              </a:rPr>
              <a:t>a </a:t>
            </a:r>
            <a:r>
              <a:rPr lang="en-US" sz="3600" spc="-10" dirty="0" smtClean="0">
                <a:latin typeface="Carlito"/>
                <a:cs typeface="Carlito"/>
              </a:rPr>
              <a:t>transmission </a:t>
            </a:r>
            <a:r>
              <a:rPr lang="en-US" sz="3600" spc="-30" dirty="0" smtClean="0">
                <a:latin typeface="Carlito"/>
                <a:cs typeface="Carlito"/>
              </a:rPr>
              <a:t>system </a:t>
            </a:r>
            <a:r>
              <a:rPr lang="en-US" sz="3600" spc="-5" dirty="0" smtClean="0">
                <a:latin typeface="Carlito"/>
                <a:cs typeface="Carlito"/>
              </a:rPr>
              <a:t>the one </a:t>
            </a:r>
            <a:r>
              <a:rPr lang="en-US" sz="3600" dirty="0" smtClean="0">
                <a:latin typeface="Carlito"/>
                <a:cs typeface="Carlito"/>
              </a:rPr>
              <a:t>which  </a:t>
            </a:r>
            <a:r>
              <a:rPr lang="en-US" sz="3600" spc="-10" dirty="0" smtClean="0">
                <a:latin typeface="Carlito"/>
                <a:cs typeface="Carlito"/>
              </a:rPr>
              <a:t>drives </a:t>
            </a:r>
            <a:r>
              <a:rPr lang="en-US" sz="3600" spc="-5" dirty="0" smtClean="0">
                <a:latin typeface="Carlito"/>
                <a:cs typeface="Carlito"/>
              </a:rPr>
              <a:t>or supplies </a:t>
            </a:r>
            <a:r>
              <a:rPr lang="en-US" sz="3600" spc="-10" dirty="0" smtClean="0">
                <a:latin typeface="Carlito"/>
                <a:cs typeface="Carlito"/>
              </a:rPr>
              <a:t>power </a:t>
            </a:r>
            <a:r>
              <a:rPr lang="en-US" sz="3600" spc="-20" dirty="0" smtClean="0">
                <a:latin typeface="Carlito"/>
                <a:cs typeface="Carlito"/>
              </a:rPr>
              <a:t>to </a:t>
            </a:r>
            <a:r>
              <a:rPr lang="en-US" sz="3600" spc="-5" dirty="0" smtClean="0">
                <a:latin typeface="Carlito"/>
                <a:cs typeface="Carlito"/>
              </a:rPr>
              <a:t>other mechanical  element.</a:t>
            </a:r>
            <a:endParaRPr lang="en-US" sz="3600" dirty="0" smtClean="0">
              <a:latin typeface="Carlito"/>
              <a:cs typeface="Carlito"/>
            </a:endParaRPr>
          </a:p>
          <a:p>
            <a:pPr marL="427990" marR="267335" indent="-377190">
              <a:lnSpc>
                <a:spcPct val="80000"/>
              </a:lnSpc>
              <a:spcBef>
                <a:spcPts val="795"/>
              </a:spcBef>
              <a:buFont typeface="Arial"/>
              <a:buChar char="•"/>
              <a:tabLst>
                <a:tab pos="427355" algn="l"/>
                <a:tab pos="427990" algn="l"/>
              </a:tabLst>
            </a:pPr>
            <a:r>
              <a:rPr lang="en-US" sz="3600" spc="-10" dirty="0" smtClean="0">
                <a:latin typeface="Carlito"/>
                <a:cs typeface="Carlito"/>
              </a:rPr>
              <a:t>Driven </a:t>
            </a:r>
            <a:r>
              <a:rPr lang="en-US" sz="3600" dirty="0" smtClean="0">
                <a:latin typeface="Carlito"/>
                <a:cs typeface="Carlito"/>
              </a:rPr>
              <a:t>: </a:t>
            </a:r>
            <a:r>
              <a:rPr lang="en-US" sz="3600" spc="-5" dirty="0" smtClean="0">
                <a:latin typeface="Carlito"/>
                <a:cs typeface="Carlito"/>
              </a:rPr>
              <a:t>in </a:t>
            </a:r>
            <a:r>
              <a:rPr lang="en-US" sz="3600" dirty="0" smtClean="0">
                <a:latin typeface="Carlito"/>
                <a:cs typeface="Carlito"/>
              </a:rPr>
              <a:t>a </a:t>
            </a:r>
            <a:r>
              <a:rPr lang="en-US" sz="3600" spc="-10" dirty="0" smtClean="0">
                <a:latin typeface="Carlito"/>
                <a:cs typeface="Carlito"/>
              </a:rPr>
              <a:t>transmission </a:t>
            </a:r>
            <a:r>
              <a:rPr lang="en-US" sz="3600" spc="-30" dirty="0" smtClean="0">
                <a:latin typeface="Carlito"/>
                <a:cs typeface="Carlito"/>
              </a:rPr>
              <a:t>system </a:t>
            </a:r>
            <a:r>
              <a:rPr lang="en-US" sz="3600" dirty="0" smtClean="0">
                <a:latin typeface="Carlito"/>
                <a:cs typeface="Carlito"/>
              </a:rPr>
              <a:t>the </a:t>
            </a:r>
            <a:r>
              <a:rPr lang="en-US" sz="3600" spc="-5" dirty="0" smtClean="0">
                <a:latin typeface="Carlito"/>
                <a:cs typeface="Carlito"/>
              </a:rPr>
              <a:t>one </a:t>
            </a:r>
            <a:r>
              <a:rPr lang="en-US" sz="3600" dirty="0" smtClean="0">
                <a:latin typeface="Carlito"/>
                <a:cs typeface="Carlito"/>
              </a:rPr>
              <a:t>which  </a:t>
            </a:r>
            <a:r>
              <a:rPr lang="en-US" sz="3600" spc="-20" dirty="0" smtClean="0">
                <a:latin typeface="Carlito"/>
                <a:cs typeface="Carlito"/>
              </a:rPr>
              <a:t>follows </a:t>
            </a:r>
            <a:r>
              <a:rPr lang="en-US" sz="3600" spc="-5" dirty="0" smtClean="0">
                <a:latin typeface="Carlito"/>
                <a:cs typeface="Carlito"/>
              </a:rPr>
              <a:t>the </a:t>
            </a:r>
            <a:r>
              <a:rPr lang="en-US" sz="3600" spc="-10" dirty="0" smtClean="0">
                <a:latin typeface="Carlito"/>
                <a:cs typeface="Carlito"/>
              </a:rPr>
              <a:t>driver </a:t>
            </a:r>
            <a:r>
              <a:rPr lang="en-US" sz="3600" spc="-5" dirty="0" smtClean="0">
                <a:latin typeface="Carlito"/>
                <a:cs typeface="Carlito"/>
              </a:rPr>
              <a:t>or </a:t>
            </a:r>
            <a:r>
              <a:rPr lang="en-US" sz="3600" spc="-10" dirty="0" smtClean="0">
                <a:latin typeface="Carlito"/>
                <a:cs typeface="Carlito"/>
              </a:rPr>
              <a:t>receives power </a:t>
            </a:r>
            <a:r>
              <a:rPr lang="en-US" sz="3600" spc="-20" dirty="0" smtClean="0">
                <a:latin typeface="Carlito"/>
                <a:cs typeface="Carlito"/>
              </a:rPr>
              <a:t>from</a:t>
            </a:r>
            <a:r>
              <a:rPr lang="en-US" sz="3600" spc="-30" dirty="0" smtClean="0">
                <a:latin typeface="Carlito"/>
                <a:cs typeface="Carlito"/>
              </a:rPr>
              <a:t> </a:t>
            </a:r>
            <a:r>
              <a:rPr lang="en-US" sz="3600" spc="-55" dirty="0" smtClean="0">
                <a:latin typeface="Carlito"/>
                <a:cs typeface="Carlito"/>
              </a:rPr>
              <a:t>driver.</a:t>
            </a:r>
            <a:endParaRPr lang="en-US" sz="3600" dirty="0" smtClean="0">
              <a:latin typeface="Carlito"/>
              <a:cs typeface="Carlito"/>
            </a:endParaRPr>
          </a:p>
          <a:p>
            <a:pPr marL="427990" marR="522605" indent="-377190">
              <a:lnSpc>
                <a:spcPct val="80000"/>
              </a:lnSpc>
              <a:spcBef>
                <a:spcPts val="790"/>
              </a:spcBef>
              <a:buFont typeface="Arial"/>
              <a:buChar char="•"/>
              <a:tabLst>
                <a:tab pos="427355" algn="l"/>
                <a:tab pos="427990" algn="l"/>
              </a:tabLst>
            </a:pPr>
            <a:r>
              <a:rPr lang="en-US" sz="3600" spc="-10" dirty="0" smtClean="0">
                <a:latin typeface="Carlito"/>
                <a:cs typeface="Carlito"/>
              </a:rPr>
              <a:t>Tight </a:t>
            </a:r>
            <a:r>
              <a:rPr lang="en-US" sz="3600" spc="-5" dirty="0" smtClean="0">
                <a:latin typeface="Carlito"/>
                <a:cs typeface="Carlito"/>
              </a:rPr>
              <a:t>side </a:t>
            </a:r>
            <a:r>
              <a:rPr lang="en-US" sz="3600" dirty="0" smtClean="0">
                <a:latin typeface="Carlito"/>
                <a:cs typeface="Carlito"/>
              </a:rPr>
              <a:t>: </a:t>
            </a:r>
            <a:r>
              <a:rPr lang="en-US" sz="3600" spc="-5" dirty="0" smtClean="0">
                <a:latin typeface="Carlito"/>
                <a:cs typeface="Carlito"/>
              </a:rPr>
              <a:t>the portion of the belt in</a:t>
            </a:r>
            <a:r>
              <a:rPr lang="en-US" sz="3600" spc="-120" dirty="0" smtClean="0">
                <a:latin typeface="Carlito"/>
                <a:cs typeface="Carlito"/>
              </a:rPr>
              <a:t> </a:t>
            </a:r>
            <a:r>
              <a:rPr lang="en-US" sz="3600" spc="-10" dirty="0" smtClean="0">
                <a:latin typeface="Carlito"/>
                <a:cs typeface="Carlito"/>
              </a:rPr>
              <a:t>maximum  tension. Denoted by </a:t>
            </a:r>
            <a:r>
              <a:rPr lang="en-US" sz="3600" spc="10" dirty="0" smtClean="0">
                <a:latin typeface="Carlito"/>
                <a:cs typeface="Carlito"/>
              </a:rPr>
              <a:t>T</a:t>
            </a:r>
            <a:r>
              <a:rPr lang="en-US" sz="3600" spc="15" baseline="-20202" dirty="0" smtClean="0">
                <a:latin typeface="Carlito"/>
                <a:cs typeface="Carlito"/>
              </a:rPr>
              <a:t>1</a:t>
            </a:r>
            <a:r>
              <a:rPr lang="en-US" sz="3600" spc="352" baseline="-20202" dirty="0" smtClean="0">
                <a:latin typeface="Carlito"/>
                <a:cs typeface="Carlito"/>
              </a:rPr>
              <a:t> </a:t>
            </a:r>
            <a:r>
              <a:rPr lang="en-US" sz="3600" spc="-10" dirty="0" smtClean="0">
                <a:latin typeface="Carlito"/>
                <a:cs typeface="Carlito"/>
              </a:rPr>
              <a:t>Newton.</a:t>
            </a:r>
            <a:endParaRPr lang="en-US" sz="3600" dirty="0" smtClean="0">
              <a:latin typeface="Carlito"/>
              <a:cs typeface="Carlito"/>
            </a:endParaRPr>
          </a:p>
          <a:p>
            <a:pPr marL="427990" marR="584200" indent="-377190">
              <a:lnSpc>
                <a:spcPct val="80000"/>
              </a:lnSpc>
              <a:spcBef>
                <a:spcPts val="790"/>
              </a:spcBef>
              <a:buFont typeface="Arial"/>
              <a:buChar char="•"/>
              <a:tabLst>
                <a:tab pos="427355" algn="l"/>
                <a:tab pos="427990" algn="l"/>
              </a:tabLst>
            </a:pPr>
            <a:r>
              <a:rPr lang="en-US" sz="3600" spc="-5" dirty="0" smtClean="0">
                <a:latin typeface="Carlito"/>
                <a:cs typeface="Carlito"/>
              </a:rPr>
              <a:t>Slack side </a:t>
            </a:r>
            <a:r>
              <a:rPr lang="en-US" sz="3600" dirty="0" smtClean="0">
                <a:latin typeface="Carlito"/>
                <a:cs typeface="Carlito"/>
              </a:rPr>
              <a:t>: </a:t>
            </a:r>
            <a:r>
              <a:rPr lang="en-US" sz="3600" spc="-5" dirty="0" smtClean="0">
                <a:latin typeface="Carlito"/>
                <a:cs typeface="Carlito"/>
              </a:rPr>
              <a:t>the portion of the belt in</a:t>
            </a:r>
            <a:r>
              <a:rPr lang="en-US" sz="3600" spc="-155" dirty="0" smtClean="0">
                <a:latin typeface="Carlito"/>
                <a:cs typeface="Carlito"/>
              </a:rPr>
              <a:t> </a:t>
            </a:r>
            <a:r>
              <a:rPr lang="en-US" sz="3600" dirty="0" smtClean="0">
                <a:latin typeface="Carlito"/>
                <a:cs typeface="Carlito"/>
              </a:rPr>
              <a:t>minimum  </a:t>
            </a:r>
            <a:r>
              <a:rPr lang="en-US" sz="3600" spc="-10" dirty="0" smtClean="0">
                <a:latin typeface="Carlito"/>
                <a:cs typeface="Carlito"/>
              </a:rPr>
              <a:t>tension. Denoted by </a:t>
            </a:r>
            <a:r>
              <a:rPr lang="en-US" sz="3600" spc="10" dirty="0" smtClean="0">
                <a:latin typeface="Carlito"/>
                <a:cs typeface="Carlito"/>
              </a:rPr>
              <a:t>T</a:t>
            </a:r>
            <a:r>
              <a:rPr lang="en-US" sz="3600" spc="15" baseline="-20202" dirty="0" smtClean="0">
                <a:latin typeface="Carlito"/>
                <a:cs typeface="Carlito"/>
              </a:rPr>
              <a:t>2</a:t>
            </a:r>
            <a:r>
              <a:rPr lang="en-US" sz="3600" spc="352" baseline="-20202" dirty="0" smtClean="0">
                <a:latin typeface="Carlito"/>
                <a:cs typeface="Carlito"/>
              </a:rPr>
              <a:t> </a:t>
            </a:r>
            <a:r>
              <a:rPr lang="en-US" sz="3600" spc="-10" dirty="0" smtClean="0">
                <a:latin typeface="Carlito"/>
                <a:cs typeface="Carlito"/>
              </a:rPr>
              <a:t>Newton</a:t>
            </a:r>
            <a:endParaRPr lang="en-US" sz="3600" dirty="0" smtClean="0">
              <a:latin typeface="Carlito"/>
              <a:cs typeface="Carlito"/>
            </a:endParaRPr>
          </a:p>
          <a:p>
            <a:pPr marL="427355" marR="43180" indent="-377190">
              <a:lnSpc>
                <a:spcPts val="3170"/>
              </a:lnSpc>
              <a:spcBef>
                <a:spcPts val="765"/>
              </a:spcBef>
              <a:buFont typeface="Arial"/>
              <a:buChar char="•"/>
              <a:tabLst>
                <a:tab pos="427355" algn="l"/>
                <a:tab pos="427990" algn="l"/>
              </a:tabLst>
            </a:pPr>
            <a:r>
              <a:rPr lang="en-US" sz="3600" spc="-20" dirty="0" smtClean="0">
                <a:latin typeface="Carlito"/>
                <a:cs typeface="Carlito"/>
              </a:rPr>
              <a:t>Arc </a:t>
            </a:r>
            <a:r>
              <a:rPr lang="en-US" sz="3600" dirty="0" smtClean="0">
                <a:latin typeface="Carlito"/>
                <a:cs typeface="Carlito"/>
              </a:rPr>
              <a:t>/ </a:t>
            </a:r>
            <a:r>
              <a:rPr lang="en-US" sz="3600" spc="-5" dirty="0" smtClean="0">
                <a:latin typeface="Carlito"/>
                <a:cs typeface="Carlito"/>
              </a:rPr>
              <a:t>angle of </a:t>
            </a:r>
            <a:r>
              <a:rPr lang="en-US" sz="3600" spc="-20" dirty="0" smtClean="0">
                <a:latin typeface="Carlito"/>
                <a:cs typeface="Carlito"/>
              </a:rPr>
              <a:t>contact </a:t>
            </a:r>
            <a:r>
              <a:rPr lang="en-US" sz="3600" dirty="0" smtClean="0">
                <a:latin typeface="Carlito"/>
                <a:cs typeface="Carlito"/>
              </a:rPr>
              <a:t>: </a:t>
            </a:r>
            <a:r>
              <a:rPr lang="en-US" sz="3600" spc="-5" dirty="0" smtClean="0">
                <a:latin typeface="Carlito"/>
                <a:cs typeface="Carlito"/>
              </a:rPr>
              <a:t>it is the portion of the belt  which is in </a:t>
            </a:r>
            <a:r>
              <a:rPr lang="en-US" sz="3600" spc="-20" dirty="0" smtClean="0">
                <a:latin typeface="Carlito"/>
                <a:cs typeface="Carlito"/>
              </a:rPr>
              <a:t>contact </a:t>
            </a:r>
            <a:r>
              <a:rPr lang="en-US" sz="3600" dirty="0" smtClean="0">
                <a:latin typeface="Carlito"/>
                <a:cs typeface="Carlito"/>
              </a:rPr>
              <a:t>with </a:t>
            </a:r>
            <a:r>
              <a:rPr lang="en-US" sz="3600" spc="-5" dirty="0" smtClean="0">
                <a:latin typeface="Carlito"/>
                <a:cs typeface="Carlito"/>
              </a:rPr>
              <a:t>pulley </a:t>
            </a:r>
            <a:r>
              <a:rPr lang="en-US" sz="3600" spc="-15" dirty="0" smtClean="0">
                <a:latin typeface="Carlito"/>
                <a:cs typeface="Carlito"/>
              </a:rPr>
              <a:t>surface. </a:t>
            </a:r>
            <a:r>
              <a:rPr lang="en-US" sz="3600" spc="-10" dirty="0" smtClean="0">
                <a:latin typeface="Carlito"/>
                <a:cs typeface="Carlito"/>
              </a:rPr>
              <a:t>Denoted  </a:t>
            </a:r>
            <a:r>
              <a:rPr lang="en-US" sz="3600" spc="-20" dirty="0" smtClean="0">
                <a:latin typeface="Carlito"/>
                <a:cs typeface="Carlito"/>
              </a:rPr>
              <a:t>by</a:t>
            </a:r>
            <a:endParaRPr lang="en-US" sz="3600" dirty="0" smtClean="0">
              <a:latin typeface="Carlito"/>
              <a:cs typeface="Carlito"/>
            </a:endParaRP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11</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793750" y="520700"/>
            <a:ext cx="13785215" cy="677108"/>
          </a:xfrm>
        </p:spPr>
        <p:txBody>
          <a:bodyPr/>
          <a:lstStyle/>
          <a:p>
            <a:pPr algn="l"/>
            <a:r>
              <a:rPr lang="en-US" b="1" dirty="0" smtClean="0">
                <a:latin typeface="Carlito"/>
                <a:cs typeface="Carlito"/>
              </a:rPr>
              <a:t>Belt</a:t>
            </a:r>
            <a:r>
              <a:rPr lang="en-US" b="1" spc="-65" dirty="0" smtClean="0">
                <a:latin typeface="Carlito"/>
                <a:cs typeface="Carlito"/>
              </a:rPr>
              <a:t> </a:t>
            </a:r>
            <a:r>
              <a:rPr lang="en-US" b="1" spc="-15" dirty="0" smtClean="0">
                <a:latin typeface="Carlito"/>
                <a:cs typeface="Carlito"/>
              </a:rPr>
              <a:t>material</a:t>
            </a:r>
            <a:endParaRPr lang="en-US" b="1" dirty="0"/>
          </a:p>
        </p:txBody>
      </p:sp>
      <p:sp>
        <p:nvSpPr>
          <p:cNvPr id="9" name="Subtitle 8"/>
          <p:cNvSpPr>
            <a:spLocks noGrp="1"/>
          </p:cNvSpPr>
          <p:nvPr>
            <p:ph type="subTitle" idx="4"/>
          </p:nvPr>
        </p:nvSpPr>
        <p:spPr>
          <a:xfrm>
            <a:off x="1860550" y="1892300"/>
            <a:ext cx="2552065" cy="5126915"/>
          </a:xfrm>
        </p:spPr>
        <p:txBody>
          <a:bodyPr/>
          <a:lstStyle/>
          <a:p>
            <a:pPr marL="389890" indent="-377825">
              <a:spcBef>
                <a:spcPts val="965"/>
              </a:spcBef>
              <a:buFont typeface="Arial"/>
              <a:buChar char="•"/>
              <a:tabLst>
                <a:tab pos="389255" algn="l"/>
                <a:tab pos="390525" algn="l"/>
              </a:tabLst>
            </a:pPr>
            <a:r>
              <a:rPr lang="en-US" sz="4800" spc="5" dirty="0" smtClean="0">
                <a:latin typeface="Carlito"/>
                <a:cs typeface="Carlito"/>
              </a:rPr>
              <a:t>Rubber</a:t>
            </a:r>
            <a:endParaRPr lang="en-US" sz="4800" dirty="0" smtClean="0">
              <a:latin typeface="Carlito"/>
              <a:cs typeface="Carlito"/>
            </a:endParaRPr>
          </a:p>
          <a:p>
            <a:pPr marL="389890" indent="-377825">
              <a:spcBef>
                <a:spcPts val="869"/>
              </a:spcBef>
              <a:buFont typeface="Arial"/>
              <a:buChar char="•"/>
              <a:tabLst>
                <a:tab pos="389255" algn="l"/>
                <a:tab pos="390525" algn="l"/>
              </a:tabLst>
            </a:pPr>
            <a:r>
              <a:rPr lang="en-US" sz="4800" spc="5" dirty="0" smtClean="0">
                <a:latin typeface="Carlito"/>
                <a:cs typeface="Carlito"/>
              </a:rPr>
              <a:t>Le</a:t>
            </a:r>
            <a:r>
              <a:rPr lang="en-US" sz="4800" spc="-25" dirty="0" smtClean="0">
                <a:latin typeface="Carlito"/>
                <a:cs typeface="Carlito"/>
              </a:rPr>
              <a:t>a</a:t>
            </a:r>
            <a:r>
              <a:rPr lang="en-US" sz="4800" spc="5" dirty="0" smtClean="0">
                <a:latin typeface="Carlito"/>
                <a:cs typeface="Carlito"/>
              </a:rPr>
              <a:t>ther</a:t>
            </a:r>
            <a:endParaRPr lang="en-US" sz="4800" dirty="0" smtClean="0">
              <a:latin typeface="Carlito"/>
              <a:cs typeface="Carlito"/>
            </a:endParaRPr>
          </a:p>
          <a:p>
            <a:pPr marL="389890" indent="-377190">
              <a:spcBef>
                <a:spcPts val="869"/>
              </a:spcBef>
              <a:buFont typeface="Arial"/>
              <a:buChar char="•"/>
              <a:tabLst>
                <a:tab pos="389255" algn="l"/>
                <a:tab pos="389890" algn="l"/>
              </a:tabLst>
            </a:pPr>
            <a:r>
              <a:rPr lang="en-US" sz="4800" spc="-15" dirty="0" smtClean="0">
                <a:latin typeface="Carlito"/>
                <a:cs typeface="Carlito"/>
              </a:rPr>
              <a:t>Canvas</a:t>
            </a:r>
            <a:endParaRPr lang="en-US" sz="4800" dirty="0" smtClean="0">
              <a:latin typeface="Carlito"/>
              <a:cs typeface="Carlito"/>
            </a:endParaRPr>
          </a:p>
          <a:p>
            <a:pPr marL="389890" indent="-377825">
              <a:spcBef>
                <a:spcPts val="865"/>
              </a:spcBef>
              <a:buFont typeface="Arial"/>
              <a:buChar char="•"/>
              <a:tabLst>
                <a:tab pos="389255" algn="l"/>
                <a:tab pos="390525" algn="l"/>
              </a:tabLst>
            </a:pPr>
            <a:r>
              <a:rPr lang="en-US" sz="4800" spc="-10" dirty="0" smtClean="0">
                <a:latin typeface="Carlito"/>
                <a:cs typeface="Carlito"/>
              </a:rPr>
              <a:t>Cotton</a:t>
            </a:r>
            <a:endParaRPr lang="en-US" sz="4800" dirty="0" smtClean="0">
              <a:latin typeface="Carlito"/>
              <a:cs typeface="Carlito"/>
            </a:endParaRPr>
          </a:p>
          <a:p>
            <a:pPr marL="389890" indent="-377825">
              <a:spcBef>
                <a:spcPts val="870"/>
              </a:spcBef>
              <a:buFont typeface="Arial"/>
              <a:buChar char="•"/>
              <a:tabLst>
                <a:tab pos="389255" algn="l"/>
                <a:tab pos="390525" algn="l"/>
              </a:tabLst>
            </a:pPr>
            <a:r>
              <a:rPr lang="en-US" sz="4800" spc="-5" dirty="0" smtClean="0">
                <a:latin typeface="Carlito"/>
                <a:cs typeface="Carlito"/>
              </a:rPr>
              <a:t>Steel</a:t>
            </a:r>
            <a:endParaRPr lang="en-US" sz="4800" dirty="0" smtClean="0">
              <a:latin typeface="Carlito"/>
              <a:cs typeface="Carlito"/>
            </a:endParaRPr>
          </a:p>
          <a:p>
            <a:endParaRPr lang="en-US" dirty="0"/>
          </a:p>
        </p:txBody>
      </p:sp>
      <p:grpSp>
        <p:nvGrpSpPr>
          <p:cNvPr id="10" name="object 3"/>
          <p:cNvGrpSpPr/>
          <p:nvPr/>
        </p:nvGrpSpPr>
        <p:grpSpPr>
          <a:xfrm>
            <a:off x="4527550" y="444500"/>
            <a:ext cx="10591800" cy="4191000"/>
            <a:chOff x="380" y="1056894"/>
            <a:chExt cx="10058400" cy="2828290"/>
          </a:xfrm>
        </p:grpSpPr>
        <p:sp>
          <p:nvSpPr>
            <p:cNvPr id="11" name="object 4"/>
            <p:cNvSpPr/>
            <p:nvPr/>
          </p:nvSpPr>
          <p:spPr>
            <a:xfrm>
              <a:off x="380" y="1056894"/>
              <a:ext cx="10058400" cy="942975"/>
            </a:xfrm>
            <a:custGeom>
              <a:avLst/>
              <a:gdLst/>
              <a:ahLst/>
              <a:cxnLst/>
              <a:rect l="l" t="t" r="r" b="b"/>
              <a:pathLst>
                <a:path w="10058400" h="942975">
                  <a:moveTo>
                    <a:pt x="10058019" y="942594"/>
                  </a:moveTo>
                  <a:lnTo>
                    <a:pt x="10058019" y="0"/>
                  </a:lnTo>
                  <a:lnTo>
                    <a:pt x="0" y="0"/>
                  </a:lnTo>
                  <a:lnTo>
                    <a:pt x="0" y="942594"/>
                  </a:lnTo>
                  <a:lnTo>
                    <a:pt x="10058019" y="942594"/>
                  </a:lnTo>
                  <a:close/>
                </a:path>
              </a:pathLst>
            </a:custGeom>
            <a:solidFill>
              <a:srgbClr val="FFFFFF"/>
            </a:solidFill>
          </p:spPr>
          <p:txBody>
            <a:bodyPr wrap="square" lIns="0" tIns="0" rIns="0" bIns="0" rtlCol="0"/>
            <a:lstStyle/>
            <a:p>
              <a:endParaRPr/>
            </a:p>
          </p:txBody>
        </p:sp>
        <p:sp>
          <p:nvSpPr>
            <p:cNvPr id="12" name="object 5"/>
            <p:cNvSpPr/>
            <p:nvPr/>
          </p:nvSpPr>
          <p:spPr>
            <a:xfrm>
              <a:off x="380" y="1186434"/>
              <a:ext cx="10058400" cy="13970"/>
            </a:xfrm>
            <a:custGeom>
              <a:avLst/>
              <a:gdLst/>
              <a:ahLst/>
              <a:cxnLst/>
              <a:rect l="l" t="t" r="r" b="b"/>
              <a:pathLst>
                <a:path w="10058400" h="13969">
                  <a:moveTo>
                    <a:pt x="10058019" y="13715"/>
                  </a:moveTo>
                  <a:lnTo>
                    <a:pt x="10058019" y="0"/>
                  </a:lnTo>
                  <a:lnTo>
                    <a:pt x="0" y="0"/>
                  </a:lnTo>
                  <a:lnTo>
                    <a:pt x="0" y="13716"/>
                  </a:lnTo>
                  <a:lnTo>
                    <a:pt x="10058019" y="13715"/>
                  </a:lnTo>
                  <a:close/>
                </a:path>
              </a:pathLst>
            </a:custGeom>
            <a:solidFill>
              <a:srgbClr val="4A7EBB"/>
            </a:solidFill>
          </p:spPr>
          <p:txBody>
            <a:bodyPr wrap="square" lIns="0" tIns="0" rIns="0" bIns="0" rtlCol="0"/>
            <a:lstStyle/>
            <a:p>
              <a:endParaRPr/>
            </a:p>
          </p:txBody>
        </p:sp>
        <p:sp>
          <p:nvSpPr>
            <p:cNvPr id="13" name="object 6"/>
            <p:cNvSpPr/>
            <p:nvPr/>
          </p:nvSpPr>
          <p:spPr>
            <a:xfrm>
              <a:off x="6491478" y="1450848"/>
              <a:ext cx="3566159" cy="548639"/>
            </a:xfrm>
            <a:prstGeom prst="rect">
              <a:avLst/>
            </a:prstGeom>
            <a:blipFill>
              <a:blip r:embed="rId3" cstate="print"/>
              <a:stretch>
                <a:fillRect/>
              </a:stretch>
            </a:blipFill>
          </p:spPr>
          <p:txBody>
            <a:bodyPr wrap="square" lIns="0" tIns="0" rIns="0" bIns="0" rtlCol="0"/>
            <a:lstStyle/>
            <a:p>
              <a:endParaRPr/>
            </a:p>
          </p:txBody>
        </p:sp>
        <p:sp>
          <p:nvSpPr>
            <p:cNvPr id="14" name="object 7"/>
            <p:cNvSpPr/>
            <p:nvPr/>
          </p:nvSpPr>
          <p:spPr>
            <a:xfrm>
              <a:off x="3693414" y="1214627"/>
              <a:ext cx="2855214" cy="784860"/>
            </a:xfrm>
            <a:prstGeom prst="rect">
              <a:avLst/>
            </a:prstGeom>
            <a:blipFill>
              <a:blip r:embed="rId4" cstate="print"/>
              <a:stretch>
                <a:fillRect/>
              </a:stretch>
            </a:blipFill>
          </p:spPr>
          <p:txBody>
            <a:bodyPr wrap="square" lIns="0" tIns="0" rIns="0" bIns="0" rtlCol="0"/>
            <a:lstStyle/>
            <a:p>
              <a:endParaRPr/>
            </a:p>
          </p:txBody>
        </p:sp>
        <p:sp>
          <p:nvSpPr>
            <p:cNvPr id="15" name="object 8"/>
            <p:cNvSpPr/>
            <p:nvPr/>
          </p:nvSpPr>
          <p:spPr>
            <a:xfrm>
              <a:off x="6569201" y="1999488"/>
              <a:ext cx="3479291" cy="942594"/>
            </a:xfrm>
            <a:prstGeom prst="rect">
              <a:avLst/>
            </a:prstGeom>
            <a:blipFill>
              <a:blip r:embed="rId5" cstate="print"/>
              <a:stretch>
                <a:fillRect/>
              </a:stretch>
            </a:blipFill>
          </p:spPr>
          <p:txBody>
            <a:bodyPr wrap="square" lIns="0" tIns="0" rIns="0" bIns="0" rtlCol="0"/>
            <a:lstStyle/>
            <a:p>
              <a:endParaRPr/>
            </a:p>
          </p:txBody>
        </p:sp>
        <p:sp>
          <p:nvSpPr>
            <p:cNvPr id="16" name="object 9"/>
            <p:cNvSpPr/>
            <p:nvPr/>
          </p:nvSpPr>
          <p:spPr>
            <a:xfrm>
              <a:off x="3693414" y="1999488"/>
              <a:ext cx="2855214" cy="942594"/>
            </a:xfrm>
            <a:prstGeom prst="rect">
              <a:avLst/>
            </a:prstGeom>
            <a:blipFill>
              <a:blip r:embed="rId6" cstate="print"/>
              <a:stretch>
                <a:fillRect/>
              </a:stretch>
            </a:blipFill>
          </p:spPr>
          <p:txBody>
            <a:bodyPr wrap="square" lIns="0" tIns="0" rIns="0" bIns="0" rtlCol="0"/>
            <a:lstStyle/>
            <a:p>
              <a:endParaRPr/>
            </a:p>
          </p:txBody>
        </p:sp>
        <p:sp>
          <p:nvSpPr>
            <p:cNvPr id="17" name="object 10"/>
            <p:cNvSpPr/>
            <p:nvPr/>
          </p:nvSpPr>
          <p:spPr>
            <a:xfrm>
              <a:off x="380" y="2942082"/>
              <a:ext cx="10058400" cy="942975"/>
            </a:xfrm>
            <a:custGeom>
              <a:avLst/>
              <a:gdLst/>
              <a:ahLst/>
              <a:cxnLst/>
              <a:rect l="l" t="t" r="r" b="b"/>
              <a:pathLst>
                <a:path w="10058400" h="942975">
                  <a:moveTo>
                    <a:pt x="10058019" y="942593"/>
                  </a:moveTo>
                  <a:lnTo>
                    <a:pt x="10058019" y="0"/>
                  </a:lnTo>
                  <a:lnTo>
                    <a:pt x="0" y="0"/>
                  </a:lnTo>
                  <a:lnTo>
                    <a:pt x="0" y="942594"/>
                  </a:lnTo>
                  <a:lnTo>
                    <a:pt x="10058019" y="942593"/>
                  </a:lnTo>
                  <a:close/>
                </a:path>
              </a:pathLst>
            </a:custGeom>
            <a:solidFill>
              <a:srgbClr val="FFFFFF"/>
            </a:solidFill>
          </p:spPr>
          <p:txBody>
            <a:bodyPr wrap="square" lIns="0" tIns="0" rIns="0" bIns="0" rtlCol="0"/>
            <a:lstStyle/>
            <a:p>
              <a:endParaRPr/>
            </a:p>
          </p:txBody>
        </p:sp>
        <p:sp>
          <p:nvSpPr>
            <p:cNvPr id="18" name="object 11"/>
            <p:cNvSpPr/>
            <p:nvPr/>
          </p:nvSpPr>
          <p:spPr>
            <a:xfrm>
              <a:off x="6491478" y="2942082"/>
              <a:ext cx="3566159" cy="803909"/>
            </a:xfrm>
            <a:prstGeom prst="rect">
              <a:avLst/>
            </a:prstGeom>
            <a:blipFill>
              <a:blip r:embed="rId7" cstate="print"/>
              <a:stretch>
                <a:fillRect/>
              </a:stretch>
            </a:blipFill>
          </p:spPr>
          <p:txBody>
            <a:bodyPr wrap="square" lIns="0" tIns="0" rIns="0" bIns="0" rtlCol="0"/>
            <a:lstStyle/>
            <a:p>
              <a:endParaRPr/>
            </a:p>
          </p:txBody>
        </p:sp>
        <p:sp>
          <p:nvSpPr>
            <p:cNvPr id="19" name="object 12"/>
            <p:cNvSpPr/>
            <p:nvPr/>
          </p:nvSpPr>
          <p:spPr>
            <a:xfrm>
              <a:off x="3693414" y="2942082"/>
              <a:ext cx="2855214" cy="842010"/>
            </a:xfrm>
            <a:prstGeom prst="rect">
              <a:avLst/>
            </a:prstGeom>
            <a:blipFill>
              <a:blip r:embed="rId8" cstate="print"/>
              <a:stretch>
                <a:fillRect/>
              </a:stretch>
            </a:blipFill>
          </p:spPr>
          <p:txBody>
            <a:bodyPr wrap="square" lIns="0" tIns="0" rIns="0" bIns="0" rtlCol="0"/>
            <a:lstStyle/>
            <a:p>
              <a:endParaRPr/>
            </a:p>
          </p:txBody>
        </p:sp>
      </p:grpSp>
      <p:sp>
        <p:nvSpPr>
          <p:cNvPr id="24" name="object 15"/>
          <p:cNvSpPr/>
          <p:nvPr/>
        </p:nvSpPr>
        <p:spPr>
          <a:xfrm>
            <a:off x="10242550" y="5245100"/>
            <a:ext cx="4724399" cy="2590800"/>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12</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793750" y="520700"/>
            <a:ext cx="13785215" cy="677108"/>
          </a:xfrm>
        </p:spPr>
        <p:txBody>
          <a:bodyPr/>
          <a:lstStyle/>
          <a:p>
            <a:pPr algn="l"/>
            <a:r>
              <a:rPr lang="en-US" b="1" spc="-25" dirty="0" smtClean="0">
                <a:latin typeface="Carlito"/>
                <a:cs typeface="Carlito"/>
              </a:rPr>
              <a:t>Power </a:t>
            </a:r>
            <a:r>
              <a:rPr lang="en-US" b="1" spc="-10" dirty="0" smtClean="0">
                <a:latin typeface="Carlito"/>
                <a:cs typeface="Carlito"/>
              </a:rPr>
              <a:t>transmission</a:t>
            </a:r>
            <a:r>
              <a:rPr lang="en-US" b="1" spc="-5" dirty="0" smtClean="0">
                <a:latin typeface="Carlito"/>
                <a:cs typeface="Carlito"/>
              </a:rPr>
              <a:t> </a:t>
            </a:r>
            <a:r>
              <a:rPr lang="en-US" b="1" spc="-30" dirty="0" smtClean="0">
                <a:latin typeface="Carlito"/>
                <a:cs typeface="Carlito"/>
              </a:rPr>
              <a:t>systems</a:t>
            </a:r>
            <a:endParaRPr lang="en-US" b="1" dirty="0"/>
          </a:p>
        </p:txBody>
      </p:sp>
      <p:sp>
        <p:nvSpPr>
          <p:cNvPr id="9" name="Subtitle 8"/>
          <p:cNvSpPr>
            <a:spLocks noGrp="1"/>
          </p:cNvSpPr>
          <p:nvPr>
            <p:ph type="subTitle" idx="4"/>
          </p:nvPr>
        </p:nvSpPr>
        <p:spPr>
          <a:xfrm>
            <a:off x="1098550" y="1435100"/>
            <a:ext cx="13487400" cy="3200876"/>
          </a:xfrm>
        </p:spPr>
        <p:txBody>
          <a:bodyPr/>
          <a:lstStyle/>
          <a:p>
            <a:r>
              <a:rPr lang="en-US" sz="4000" spc="5" dirty="0" smtClean="0">
                <a:latin typeface="Carlito"/>
                <a:cs typeface="Carlito"/>
              </a:rPr>
              <a:t>In </a:t>
            </a:r>
            <a:r>
              <a:rPr lang="en-US" sz="4000" spc="-5" dirty="0" smtClean="0">
                <a:latin typeface="Carlito"/>
                <a:cs typeface="Carlito"/>
              </a:rPr>
              <a:t>factories, </a:t>
            </a:r>
            <a:r>
              <a:rPr lang="en-US" sz="4000" spc="10" dirty="0" smtClean="0">
                <a:latin typeface="Carlito"/>
                <a:cs typeface="Carlito"/>
              </a:rPr>
              <a:t>the </a:t>
            </a:r>
            <a:r>
              <a:rPr lang="en-US" sz="4000" dirty="0" smtClean="0">
                <a:latin typeface="Carlito"/>
                <a:cs typeface="Carlito"/>
              </a:rPr>
              <a:t>power </a:t>
            </a:r>
            <a:r>
              <a:rPr lang="en-US" sz="4000" spc="5" dirty="0" smtClean="0">
                <a:latin typeface="Carlito"/>
                <a:cs typeface="Carlito"/>
              </a:rPr>
              <a:t>or </a:t>
            </a:r>
            <a:r>
              <a:rPr lang="en-US" sz="4000" spc="-5" dirty="0" smtClean="0">
                <a:latin typeface="Carlito"/>
                <a:cs typeface="Carlito"/>
              </a:rPr>
              <a:t>rotary </a:t>
            </a:r>
            <a:r>
              <a:rPr lang="en-US" sz="4000" spc="10" dirty="0" smtClean="0">
                <a:latin typeface="Carlito"/>
                <a:cs typeface="Carlito"/>
              </a:rPr>
              <a:t>motion, </a:t>
            </a:r>
            <a:r>
              <a:rPr lang="en-US" sz="4000" spc="-10" dirty="0" smtClean="0">
                <a:latin typeface="Carlito"/>
                <a:cs typeface="Carlito"/>
              </a:rPr>
              <a:t>from  </a:t>
            </a:r>
            <a:r>
              <a:rPr lang="en-US" sz="4000" spc="5" dirty="0" smtClean="0">
                <a:latin typeface="Carlito"/>
                <a:cs typeface="Carlito"/>
              </a:rPr>
              <a:t>one </a:t>
            </a:r>
            <a:r>
              <a:rPr lang="en-US" sz="4000" dirty="0" smtClean="0">
                <a:latin typeface="Carlito"/>
                <a:cs typeface="Carlito"/>
              </a:rPr>
              <a:t>shaft </a:t>
            </a:r>
            <a:r>
              <a:rPr lang="en-US" sz="4000" spc="-10" dirty="0" smtClean="0">
                <a:latin typeface="Carlito"/>
                <a:cs typeface="Carlito"/>
              </a:rPr>
              <a:t>to </a:t>
            </a:r>
            <a:r>
              <a:rPr lang="en-US" sz="4000" spc="5" dirty="0" smtClean="0">
                <a:latin typeface="Carlito"/>
                <a:cs typeface="Carlito"/>
              </a:rPr>
              <a:t>another </a:t>
            </a:r>
            <a:r>
              <a:rPr lang="en-US" sz="4000" spc="-10" dirty="0" smtClean="0">
                <a:latin typeface="Carlito"/>
                <a:cs typeface="Carlito"/>
              </a:rPr>
              <a:t>at </a:t>
            </a:r>
            <a:r>
              <a:rPr lang="en-US" sz="4000" spc="10" dirty="0" smtClean="0">
                <a:latin typeface="Carlito"/>
                <a:cs typeface="Carlito"/>
              </a:rPr>
              <a:t>a </a:t>
            </a:r>
            <a:r>
              <a:rPr lang="en-US" sz="4000" spc="-5" dirty="0" smtClean="0">
                <a:latin typeface="Carlito"/>
                <a:cs typeface="Carlito"/>
              </a:rPr>
              <a:t>considerable  distance </a:t>
            </a:r>
            <a:r>
              <a:rPr lang="en-US" sz="4000" spc="5" dirty="0" smtClean="0">
                <a:latin typeface="Carlito"/>
                <a:cs typeface="Carlito"/>
              </a:rPr>
              <a:t>is, </a:t>
            </a:r>
            <a:r>
              <a:rPr lang="en-US" sz="4000" spc="-25" dirty="0" smtClean="0">
                <a:latin typeface="Carlito"/>
                <a:cs typeface="Carlito"/>
              </a:rPr>
              <a:t>usually, </a:t>
            </a:r>
            <a:r>
              <a:rPr lang="en-US" sz="4000" spc="-5" dirty="0" smtClean="0">
                <a:latin typeface="Carlito"/>
                <a:cs typeface="Carlito"/>
              </a:rPr>
              <a:t>transmitted by </a:t>
            </a:r>
            <a:r>
              <a:rPr lang="en-US" sz="4000" spc="10" dirty="0" smtClean="0">
                <a:latin typeface="Carlito"/>
                <a:cs typeface="Carlito"/>
              </a:rPr>
              <a:t>means </a:t>
            </a:r>
            <a:r>
              <a:rPr lang="en-US" sz="4000" spc="5" dirty="0" smtClean="0">
                <a:latin typeface="Carlito"/>
                <a:cs typeface="Carlito"/>
              </a:rPr>
              <a:t>of  </a:t>
            </a:r>
            <a:r>
              <a:rPr lang="en-US" sz="4000" dirty="0" smtClean="0">
                <a:latin typeface="Carlito"/>
                <a:cs typeface="Carlito"/>
              </a:rPr>
              <a:t>belts, </a:t>
            </a:r>
            <a:r>
              <a:rPr lang="en-US" sz="4000" spc="-5" dirty="0" smtClean="0">
                <a:latin typeface="Carlito"/>
                <a:cs typeface="Carlito"/>
              </a:rPr>
              <a:t>ropes </a:t>
            </a:r>
            <a:r>
              <a:rPr lang="en-US" sz="4000" spc="5" dirty="0" smtClean="0">
                <a:latin typeface="Carlito"/>
                <a:cs typeface="Carlito"/>
              </a:rPr>
              <a:t>and</a:t>
            </a:r>
            <a:r>
              <a:rPr lang="en-US" sz="4000" spc="10" dirty="0" smtClean="0">
                <a:latin typeface="Carlito"/>
                <a:cs typeface="Carlito"/>
              </a:rPr>
              <a:t> </a:t>
            </a:r>
            <a:r>
              <a:rPr lang="en-US" sz="4000" spc="-10" dirty="0" smtClean="0">
                <a:latin typeface="Carlito"/>
                <a:cs typeface="Carlito"/>
              </a:rPr>
              <a:t>gears.</a:t>
            </a:r>
            <a:endParaRPr lang="en-US" sz="4000" dirty="0" smtClean="0">
              <a:latin typeface="Carlito"/>
              <a:cs typeface="Carlito"/>
            </a:endParaRPr>
          </a:p>
          <a:p>
            <a:endParaRPr lang="en-US" sz="4000" dirty="0"/>
          </a:p>
        </p:txBody>
      </p:sp>
      <p:sp>
        <p:nvSpPr>
          <p:cNvPr id="10" name="object 8"/>
          <p:cNvSpPr/>
          <p:nvPr/>
        </p:nvSpPr>
        <p:spPr>
          <a:xfrm>
            <a:off x="1327150" y="3949700"/>
            <a:ext cx="7239509" cy="4330700"/>
          </a:xfrm>
          <a:prstGeom prst="rect">
            <a:avLst/>
          </a:prstGeom>
          <a:blipFill>
            <a:blip r:embed="rId3" cstate="print"/>
            <a:stretch>
              <a:fillRect/>
            </a:stretch>
          </a:blipFill>
        </p:spPr>
        <p:txBody>
          <a:bodyPr wrap="square" lIns="0" tIns="0" rIns="0" bIns="0" rtlCol="0"/>
          <a:lstStyle/>
          <a:p>
            <a:endParaRPr/>
          </a:p>
        </p:txBody>
      </p:sp>
      <p:sp>
        <p:nvSpPr>
          <p:cNvPr id="11" name="object 7"/>
          <p:cNvSpPr/>
          <p:nvPr/>
        </p:nvSpPr>
        <p:spPr>
          <a:xfrm>
            <a:off x="9556750" y="3873500"/>
            <a:ext cx="5715000" cy="42672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13</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336550" y="215900"/>
            <a:ext cx="13785215" cy="677108"/>
          </a:xfrm>
        </p:spPr>
        <p:txBody>
          <a:bodyPr/>
          <a:lstStyle/>
          <a:p>
            <a:pPr algn="l"/>
            <a:r>
              <a:rPr lang="en-US" b="1" dirty="0" smtClean="0">
                <a:latin typeface="Carlito"/>
                <a:cs typeface="Carlito"/>
              </a:rPr>
              <a:t>Belt</a:t>
            </a:r>
            <a:r>
              <a:rPr lang="en-US" b="1" spc="-75" dirty="0" smtClean="0">
                <a:latin typeface="Carlito"/>
                <a:cs typeface="Carlito"/>
              </a:rPr>
              <a:t> </a:t>
            </a:r>
            <a:r>
              <a:rPr lang="en-US" b="1" spc="-10" dirty="0" smtClean="0">
                <a:latin typeface="Carlito"/>
                <a:cs typeface="Carlito"/>
              </a:rPr>
              <a:t>Drives</a:t>
            </a:r>
            <a:endParaRPr lang="en-US" b="1" dirty="0"/>
          </a:p>
        </p:txBody>
      </p:sp>
      <p:grpSp>
        <p:nvGrpSpPr>
          <p:cNvPr id="10" name="object 3"/>
          <p:cNvGrpSpPr>
            <a:grpSpLocks noGrp="1"/>
          </p:cNvGrpSpPr>
          <p:nvPr>
            <p:ph type="subTitle" idx="4"/>
          </p:nvPr>
        </p:nvGrpSpPr>
        <p:grpSpPr>
          <a:xfrm>
            <a:off x="2012951" y="749300"/>
            <a:ext cx="13030200" cy="7543800"/>
            <a:chOff x="368" y="1056894"/>
            <a:chExt cx="10058412" cy="6103619"/>
          </a:xfrm>
        </p:grpSpPr>
        <p:sp>
          <p:nvSpPr>
            <p:cNvPr id="11" name="object 4"/>
            <p:cNvSpPr/>
            <p:nvPr/>
          </p:nvSpPr>
          <p:spPr>
            <a:xfrm>
              <a:off x="380" y="1056894"/>
              <a:ext cx="10058400" cy="942975"/>
            </a:xfrm>
            <a:custGeom>
              <a:avLst/>
              <a:gdLst/>
              <a:ahLst/>
              <a:cxnLst/>
              <a:rect l="l" t="t" r="r" b="b"/>
              <a:pathLst>
                <a:path w="10058400" h="942975">
                  <a:moveTo>
                    <a:pt x="10058019" y="942594"/>
                  </a:moveTo>
                  <a:lnTo>
                    <a:pt x="10058019" y="0"/>
                  </a:lnTo>
                  <a:lnTo>
                    <a:pt x="0" y="0"/>
                  </a:lnTo>
                  <a:lnTo>
                    <a:pt x="0" y="942594"/>
                  </a:lnTo>
                  <a:lnTo>
                    <a:pt x="10058019" y="942594"/>
                  </a:lnTo>
                  <a:close/>
                </a:path>
              </a:pathLst>
            </a:custGeom>
            <a:solidFill>
              <a:srgbClr val="FFFFFF"/>
            </a:solidFill>
          </p:spPr>
          <p:txBody>
            <a:bodyPr wrap="square" lIns="0" tIns="0" rIns="0" bIns="0" rtlCol="0"/>
            <a:lstStyle/>
            <a:p>
              <a:endParaRPr/>
            </a:p>
          </p:txBody>
        </p:sp>
        <p:sp>
          <p:nvSpPr>
            <p:cNvPr id="12" name="object 5"/>
            <p:cNvSpPr/>
            <p:nvPr/>
          </p:nvSpPr>
          <p:spPr>
            <a:xfrm>
              <a:off x="380" y="1186434"/>
              <a:ext cx="10058400" cy="13970"/>
            </a:xfrm>
            <a:custGeom>
              <a:avLst/>
              <a:gdLst/>
              <a:ahLst/>
              <a:cxnLst/>
              <a:rect l="l" t="t" r="r" b="b"/>
              <a:pathLst>
                <a:path w="10058400" h="13969">
                  <a:moveTo>
                    <a:pt x="10058019" y="13715"/>
                  </a:moveTo>
                  <a:lnTo>
                    <a:pt x="10058019" y="0"/>
                  </a:lnTo>
                  <a:lnTo>
                    <a:pt x="0" y="0"/>
                  </a:lnTo>
                  <a:lnTo>
                    <a:pt x="0" y="13716"/>
                  </a:lnTo>
                  <a:lnTo>
                    <a:pt x="10058019" y="13715"/>
                  </a:lnTo>
                  <a:close/>
                </a:path>
              </a:pathLst>
            </a:custGeom>
            <a:solidFill>
              <a:srgbClr val="4A7EBB"/>
            </a:solidFill>
          </p:spPr>
          <p:txBody>
            <a:bodyPr wrap="square" lIns="0" tIns="0" rIns="0" bIns="0" rtlCol="0"/>
            <a:lstStyle/>
            <a:p>
              <a:endParaRPr/>
            </a:p>
          </p:txBody>
        </p:sp>
        <p:sp>
          <p:nvSpPr>
            <p:cNvPr id="13" name="object 6"/>
            <p:cNvSpPr/>
            <p:nvPr/>
          </p:nvSpPr>
          <p:spPr>
            <a:xfrm>
              <a:off x="5108446" y="1293114"/>
              <a:ext cx="4891511" cy="2815590"/>
            </a:xfrm>
            <a:prstGeom prst="rect">
              <a:avLst/>
            </a:prstGeom>
            <a:blipFill>
              <a:blip r:embed="rId3" cstate="print"/>
              <a:stretch>
                <a:fillRect/>
              </a:stretch>
            </a:blipFill>
          </p:spPr>
          <p:txBody>
            <a:bodyPr wrap="square" lIns="0" tIns="0" rIns="0" bIns="0" rtlCol="0"/>
            <a:lstStyle/>
            <a:p>
              <a:endParaRPr/>
            </a:p>
          </p:txBody>
        </p:sp>
        <p:sp>
          <p:nvSpPr>
            <p:cNvPr id="14" name="object 7"/>
            <p:cNvSpPr/>
            <p:nvPr/>
          </p:nvSpPr>
          <p:spPr>
            <a:xfrm>
              <a:off x="471677" y="1293119"/>
              <a:ext cx="3874175" cy="2782770"/>
            </a:xfrm>
            <a:prstGeom prst="rect">
              <a:avLst/>
            </a:prstGeom>
            <a:blipFill>
              <a:blip r:embed="rId4" cstate="print"/>
              <a:stretch>
                <a:fillRect/>
              </a:stretch>
            </a:blipFill>
          </p:spPr>
          <p:txBody>
            <a:bodyPr wrap="square" lIns="0" tIns="0" rIns="0" bIns="0" rtlCol="0"/>
            <a:lstStyle/>
            <a:p>
              <a:endParaRPr/>
            </a:p>
          </p:txBody>
        </p:sp>
        <p:sp>
          <p:nvSpPr>
            <p:cNvPr id="15" name="object 8"/>
            <p:cNvSpPr/>
            <p:nvPr/>
          </p:nvSpPr>
          <p:spPr>
            <a:xfrm>
              <a:off x="1965198" y="4122420"/>
              <a:ext cx="5132832" cy="704850"/>
            </a:xfrm>
            <a:prstGeom prst="rect">
              <a:avLst/>
            </a:prstGeom>
            <a:blipFill>
              <a:blip r:embed="rId5" cstate="print"/>
              <a:stretch>
                <a:fillRect/>
              </a:stretch>
            </a:blipFill>
          </p:spPr>
          <p:txBody>
            <a:bodyPr wrap="square" lIns="0" tIns="0" rIns="0" bIns="0" rtlCol="0"/>
            <a:lstStyle/>
            <a:p>
              <a:endParaRPr/>
            </a:p>
          </p:txBody>
        </p:sp>
        <p:sp>
          <p:nvSpPr>
            <p:cNvPr id="17" name="object 10"/>
            <p:cNvSpPr/>
            <p:nvPr/>
          </p:nvSpPr>
          <p:spPr>
            <a:xfrm>
              <a:off x="368" y="7040879"/>
              <a:ext cx="10058400" cy="28575"/>
            </a:xfrm>
            <a:custGeom>
              <a:avLst/>
              <a:gdLst/>
              <a:ahLst/>
              <a:cxnLst/>
              <a:rect l="l" t="t" r="r" b="b"/>
              <a:pathLst>
                <a:path w="10058400" h="28575">
                  <a:moveTo>
                    <a:pt x="10058019" y="0"/>
                  </a:moveTo>
                  <a:lnTo>
                    <a:pt x="0" y="0"/>
                  </a:lnTo>
                  <a:lnTo>
                    <a:pt x="0" y="28194"/>
                  </a:lnTo>
                  <a:lnTo>
                    <a:pt x="10058019" y="28194"/>
                  </a:lnTo>
                  <a:lnTo>
                    <a:pt x="10058019" y="0"/>
                  </a:lnTo>
                  <a:close/>
                </a:path>
              </a:pathLst>
            </a:custGeom>
            <a:solidFill>
              <a:srgbClr val="0070C0"/>
            </a:solidFill>
          </p:spPr>
          <p:txBody>
            <a:bodyPr wrap="square" lIns="0" tIns="0" rIns="0" bIns="0" rtlCol="0"/>
            <a:lstStyle/>
            <a:p>
              <a:endParaRPr/>
            </a:p>
          </p:txBody>
        </p:sp>
        <p:sp>
          <p:nvSpPr>
            <p:cNvPr id="18" name="object 11"/>
            <p:cNvSpPr/>
            <p:nvPr/>
          </p:nvSpPr>
          <p:spPr>
            <a:xfrm>
              <a:off x="1965198" y="4827270"/>
              <a:ext cx="5132832" cy="2333243"/>
            </a:xfrm>
            <a:prstGeom prst="rect">
              <a:avLst/>
            </a:prstGeom>
            <a:blipFill>
              <a:blip r:embed="rId6" cstate="print"/>
              <a:stretch>
                <a:fillRect/>
              </a:stretch>
            </a:blipFill>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14</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641350" y="368300"/>
            <a:ext cx="13785215" cy="677108"/>
          </a:xfrm>
        </p:spPr>
        <p:txBody>
          <a:bodyPr/>
          <a:lstStyle/>
          <a:p>
            <a:pPr algn="l"/>
            <a:r>
              <a:rPr lang="en-US" b="1" dirty="0" smtClean="0">
                <a:latin typeface="Carlito"/>
                <a:cs typeface="Carlito"/>
              </a:rPr>
              <a:t>Belt</a:t>
            </a:r>
            <a:r>
              <a:rPr lang="en-US" b="1" spc="-75" dirty="0" smtClean="0">
                <a:latin typeface="Carlito"/>
                <a:cs typeface="Carlito"/>
              </a:rPr>
              <a:t> </a:t>
            </a:r>
            <a:r>
              <a:rPr lang="en-US" b="1" spc="-10" dirty="0" smtClean="0">
                <a:latin typeface="Carlito"/>
                <a:cs typeface="Carlito"/>
              </a:rPr>
              <a:t>Drives</a:t>
            </a:r>
            <a:endParaRPr lang="en-US" b="1" dirty="0"/>
          </a:p>
        </p:txBody>
      </p:sp>
      <p:grpSp>
        <p:nvGrpSpPr>
          <p:cNvPr id="10" name="object 3"/>
          <p:cNvGrpSpPr>
            <a:grpSpLocks noGrp="1"/>
          </p:cNvGrpSpPr>
          <p:nvPr>
            <p:ph type="subTitle" idx="4"/>
          </p:nvPr>
        </p:nvGrpSpPr>
        <p:grpSpPr>
          <a:xfrm>
            <a:off x="260350" y="1435100"/>
            <a:ext cx="15697200" cy="4876088"/>
            <a:chOff x="380" y="1056894"/>
            <a:chExt cx="10058400" cy="3483101"/>
          </a:xfrm>
        </p:grpSpPr>
        <p:sp>
          <p:nvSpPr>
            <p:cNvPr id="11" name="object 4"/>
            <p:cNvSpPr/>
            <p:nvPr/>
          </p:nvSpPr>
          <p:spPr>
            <a:xfrm>
              <a:off x="380" y="1056894"/>
              <a:ext cx="10058400" cy="942975"/>
            </a:xfrm>
            <a:custGeom>
              <a:avLst/>
              <a:gdLst/>
              <a:ahLst/>
              <a:cxnLst/>
              <a:rect l="l" t="t" r="r" b="b"/>
              <a:pathLst>
                <a:path w="10058400" h="942975">
                  <a:moveTo>
                    <a:pt x="10058019" y="942594"/>
                  </a:moveTo>
                  <a:lnTo>
                    <a:pt x="10058019" y="0"/>
                  </a:lnTo>
                  <a:lnTo>
                    <a:pt x="0" y="0"/>
                  </a:lnTo>
                  <a:lnTo>
                    <a:pt x="0" y="942594"/>
                  </a:lnTo>
                  <a:lnTo>
                    <a:pt x="10058019" y="942594"/>
                  </a:lnTo>
                  <a:close/>
                </a:path>
              </a:pathLst>
            </a:custGeom>
            <a:solidFill>
              <a:srgbClr val="FFFFFF"/>
            </a:solidFill>
          </p:spPr>
          <p:txBody>
            <a:bodyPr wrap="square" lIns="0" tIns="0" rIns="0" bIns="0" rtlCol="0"/>
            <a:lstStyle/>
            <a:p>
              <a:endParaRPr/>
            </a:p>
          </p:txBody>
        </p:sp>
        <p:sp>
          <p:nvSpPr>
            <p:cNvPr id="12" name="object 5"/>
            <p:cNvSpPr/>
            <p:nvPr/>
          </p:nvSpPr>
          <p:spPr>
            <a:xfrm>
              <a:off x="380" y="1186434"/>
              <a:ext cx="10058400" cy="13970"/>
            </a:xfrm>
            <a:custGeom>
              <a:avLst/>
              <a:gdLst/>
              <a:ahLst/>
              <a:cxnLst/>
              <a:rect l="l" t="t" r="r" b="b"/>
              <a:pathLst>
                <a:path w="10058400" h="13969">
                  <a:moveTo>
                    <a:pt x="10058019" y="13715"/>
                  </a:moveTo>
                  <a:lnTo>
                    <a:pt x="10058019" y="0"/>
                  </a:lnTo>
                  <a:lnTo>
                    <a:pt x="0" y="0"/>
                  </a:lnTo>
                  <a:lnTo>
                    <a:pt x="0" y="13716"/>
                  </a:lnTo>
                  <a:lnTo>
                    <a:pt x="10058019" y="13715"/>
                  </a:lnTo>
                  <a:close/>
                </a:path>
              </a:pathLst>
            </a:custGeom>
            <a:solidFill>
              <a:srgbClr val="4A7EBB"/>
            </a:solidFill>
          </p:spPr>
          <p:txBody>
            <a:bodyPr wrap="square" lIns="0" tIns="0" rIns="0" bIns="0" rtlCol="0"/>
            <a:lstStyle/>
            <a:p>
              <a:endParaRPr/>
            </a:p>
          </p:txBody>
        </p:sp>
        <p:sp>
          <p:nvSpPr>
            <p:cNvPr id="13" name="object 6"/>
            <p:cNvSpPr/>
            <p:nvPr/>
          </p:nvSpPr>
          <p:spPr>
            <a:xfrm>
              <a:off x="272795" y="1624584"/>
              <a:ext cx="3027426" cy="374903"/>
            </a:xfrm>
            <a:prstGeom prst="rect">
              <a:avLst/>
            </a:prstGeom>
            <a:blipFill>
              <a:blip r:embed="rId3" cstate="print"/>
              <a:stretch>
                <a:fillRect/>
              </a:stretch>
            </a:blipFill>
          </p:spPr>
          <p:txBody>
            <a:bodyPr wrap="square" lIns="0" tIns="0" rIns="0" bIns="0" rtlCol="0"/>
            <a:lstStyle/>
            <a:p>
              <a:endParaRPr/>
            </a:p>
          </p:txBody>
        </p:sp>
        <p:sp>
          <p:nvSpPr>
            <p:cNvPr id="14" name="object 7"/>
            <p:cNvSpPr/>
            <p:nvPr/>
          </p:nvSpPr>
          <p:spPr>
            <a:xfrm>
              <a:off x="3336035" y="1472945"/>
              <a:ext cx="3723894" cy="526542"/>
            </a:xfrm>
            <a:prstGeom prst="rect">
              <a:avLst/>
            </a:prstGeom>
            <a:blipFill>
              <a:blip r:embed="rId4" cstate="print"/>
              <a:stretch>
                <a:fillRect/>
              </a:stretch>
            </a:blipFill>
          </p:spPr>
          <p:txBody>
            <a:bodyPr wrap="square" lIns="0" tIns="0" rIns="0" bIns="0" rtlCol="0"/>
            <a:lstStyle/>
            <a:p>
              <a:endParaRPr/>
            </a:p>
          </p:txBody>
        </p:sp>
        <p:sp>
          <p:nvSpPr>
            <p:cNvPr id="15" name="object 8"/>
            <p:cNvSpPr/>
            <p:nvPr/>
          </p:nvSpPr>
          <p:spPr>
            <a:xfrm>
              <a:off x="272795" y="1999488"/>
              <a:ext cx="3027426" cy="942593"/>
            </a:xfrm>
            <a:prstGeom prst="rect">
              <a:avLst/>
            </a:prstGeom>
            <a:blipFill>
              <a:blip r:embed="rId5" cstate="print"/>
              <a:stretch>
                <a:fillRect/>
              </a:stretch>
            </a:blipFill>
          </p:spPr>
          <p:txBody>
            <a:bodyPr wrap="square" lIns="0" tIns="0" rIns="0" bIns="0" rtlCol="0"/>
            <a:lstStyle/>
            <a:p>
              <a:endParaRPr/>
            </a:p>
          </p:txBody>
        </p:sp>
        <p:sp>
          <p:nvSpPr>
            <p:cNvPr id="16" name="object 9"/>
            <p:cNvSpPr/>
            <p:nvPr/>
          </p:nvSpPr>
          <p:spPr>
            <a:xfrm>
              <a:off x="3336035" y="1999488"/>
              <a:ext cx="3723894" cy="942594"/>
            </a:xfrm>
            <a:prstGeom prst="rect">
              <a:avLst/>
            </a:prstGeom>
            <a:blipFill>
              <a:blip r:embed="rId6" cstate="print"/>
              <a:stretch>
                <a:fillRect/>
              </a:stretch>
            </a:blipFill>
          </p:spPr>
          <p:txBody>
            <a:bodyPr wrap="square" lIns="0" tIns="0" rIns="0" bIns="0" rtlCol="0"/>
            <a:lstStyle/>
            <a:p>
              <a:endParaRPr/>
            </a:p>
          </p:txBody>
        </p:sp>
        <p:sp>
          <p:nvSpPr>
            <p:cNvPr id="17" name="object 10"/>
            <p:cNvSpPr/>
            <p:nvPr/>
          </p:nvSpPr>
          <p:spPr>
            <a:xfrm>
              <a:off x="272795" y="2942082"/>
              <a:ext cx="6787134" cy="953262"/>
            </a:xfrm>
            <a:prstGeom prst="rect">
              <a:avLst/>
            </a:prstGeom>
            <a:blipFill>
              <a:blip r:embed="rId7" cstate="print"/>
              <a:stretch>
                <a:fillRect/>
              </a:stretch>
            </a:blipFill>
          </p:spPr>
          <p:txBody>
            <a:bodyPr wrap="square" lIns="0" tIns="0" rIns="0" bIns="0" rtlCol="0"/>
            <a:lstStyle/>
            <a:p>
              <a:endParaRPr/>
            </a:p>
          </p:txBody>
        </p:sp>
        <p:sp>
          <p:nvSpPr>
            <p:cNvPr id="18" name="object 11"/>
            <p:cNvSpPr/>
            <p:nvPr/>
          </p:nvSpPr>
          <p:spPr>
            <a:xfrm>
              <a:off x="7175753" y="1214630"/>
              <a:ext cx="2700527" cy="3325365"/>
            </a:xfrm>
            <a:prstGeom prst="rect">
              <a:avLst/>
            </a:prstGeom>
            <a:blipFill>
              <a:blip r:embed="rId8" cstate="print"/>
              <a:stretch>
                <a:fillRect/>
              </a:stretch>
            </a:blipFill>
          </p:spPr>
          <p:txBody>
            <a:bodyPr wrap="square" lIns="0" tIns="0" rIns="0" bIns="0" rtlCol="0"/>
            <a:lstStyle/>
            <a:p>
              <a:endParaRPr/>
            </a:p>
          </p:txBody>
        </p:sp>
      </p:grpSp>
      <p:sp>
        <p:nvSpPr>
          <p:cNvPr id="19" name="Rectangle 18"/>
          <p:cNvSpPr/>
          <p:nvPr/>
        </p:nvSpPr>
        <p:spPr>
          <a:xfrm>
            <a:off x="946151" y="5473700"/>
            <a:ext cx="4267200" cy="815223"/>
          </a:xfrm>
          <a:prstGeom prst="rect">
            <a:avLst/>
          </a:prstGeom>
        </p:spPr>
        <p:txBody>
          <a:bodyPr wrap="square">
            <a:spAutoFit/>
          </a:bodyPr>
          <a:lstStyle/>
          <a:p>
            <a:pPr marL="12700" marR="5080">
              <a:lnSpc>
                <a:spcPct val="101499"/>
              </a:lnSpc>
              <a:spcBef>
                <a:spcPts val="95"/>
              </a:spcBef>
            </a:pPr>
            <a:r>
              <a:rPr lang="en-US" sz="2400" spc="5" dirty="0" smtClean="0">
                <a:latin typeface="Carlito"/>
                <a:cs typeface="Carlito"/>
              </a:rPr>
              <a:t>Drilling </a:t>
            </a:r>
            <a:r>
              <a:rPr lang="en-US" sz="2400" spc="10" dirty="0" smtClean="0">
                <a:latin typeface="Carlito"/>
                <a:cs typeface="Carlito"/>
              </a:rPr>
              <a:t>machine with  speed </a:t>
            </a:r>
            <a:r>
              <a:rPr lang="en-US" sz="2400" spc="5" dirty="0" smtClean="0">
                <a:latin typeface="Carlito"/>
                <a:cs typeface="Carlito"/>
              </a:rPr>
              <a:t>cone</a:t>
            </a:r>
            <a:r>
              <a:rPr lang="en-US" sz="2400" spc="15" dirty="0" smtClean="0">
                <a:latin typeface="Carlito"/>
                <a:cs typeface="Carlito"/>
              </a:rPr>
              <a:t> </a:t>
            </a:r>
            <a:r>
              <a:rPr lang="en-US" sz="2400" dirty="0" smtClean="0">
                <a:latin typeface="Carlito"/>
                <a:cs typeface="Carlito"/>
              </a:rPr>
              <a:t>pulleys</a:t>
            </a:r>
            <a:endParaRPr lang="en-US" sz="2400" dirty="0">
              <a:latin typeface="Carlito"/>
              <a:cs typeface="Carlito"/>
            </a:endParaRPr>
          </a:p>
        </p:txBody>
      </p:sp>
      <p:sp>
        <p:nvSpPr>
          <p:cNvPr id="20" name="Rectangle 19"/>
          <p:cNvSpPr/>
          <p:nvPr/>
        </p:nvSpPr>
        <p:spPr>
          <a:xfrm>
            <a:off x="5594350" y="5626100"/>
            <a:ext cx="5181600" cy="815223"/>
          </a:xfrm>
          <a:prstGeom prst="rect">
            <a:avLst/>
          </a:prstGeom>
        </p:spPr>
        <p:txBody>
          <a:bodyPr wrap="square">
            <a:spAutoFit/>
          </a:bodyPr>
          <a:lstStyle/>
          <a:p>
            <a:pPr marL="12700" marR="5080">
              <a:lnSpc>
                <a:spcPct val="101499"/>
              </a:lnSpc>
              <a:spcBef>
                <a:spcPts val="95"/>
              </a:spcBef>
            </a:pPr>
            <a:r>
              <a:rPr lang="en-US" sz="2400" spc="15" dirty="0" smtClean="0">
                <a:latin typeface="Carlito"/>
                <a:cs typeface="Carlito"/>
              </a:rPr>
              <a:t>A </a:t>
            </a:r>
            <a:r>
              <a:rPr lang="en-US" sz="2400" spc="10" dirty="0" smtClean="0">
                <a:latin typeface="Carlito"/>
                <a:cs typeface="Carlito"/>
              </a:rPr>
              <a:t>open </a:t>
            </a:r>
            <a:r>
              <a:rPr lang="en-US" sz="2400" spc="5" dirty="0" smtClean="0">
                <a:latin typeface="Carlito"/>
                <a:cs typeface="Carlito"/>
              </a:rPr>
              <a:t>belt drive in </a:t>
            </a:r>
            <a:r>
              <a:rPr lang="en-US" sz="2400" spc="10" dirty="0" smtClean="0">
                <a:latin typeface="Carlito"/>
                <a:cs typeface="Carlito"/>
              </a:rPr>
              <a:t>a </a:t>
            </a:r>
            <a:r>
              <a:rPr lang="en-US" sz="2400" spc="5" dirty="0" smtClean="0">
                <a:latin typeface="Carlito"/>
                <a:cs typeface="Carlito"/>
              </a:rPr>
              <a:t>jig-saw </a:t>
            </a:r>
            <a:br>
              <a:rPr lang="en-US" sz="2400" spc="5" dirty="0" smtClean="0">
                <a:latin typeface="Carlito"/>
                <a:cs typeface="Carlito"/>
              </a:rPr>
            </a:br>
            <a:r>
              <a:rPr lang="en-US" sz="2400" spc="10" dirty="0" smtClean="0">
                <a:latin typeface="Carlito"/>
                <a:cs typeface="Carlito"/>
              </a:rPr>
              <a:t>machine</a:t>
            </a:r>
            <a:endParaRPr lang="en-US" sz="2400" dirty="0">
              <a:latin typeface="Carlito"/>
              <a:cs typeface="Carlito"/>
            </a:endParaRPr>
          </a:p>
        </p:txBody>
      </p:sp>
      <p:sp>
        <p:nvSpPr>
          <p:cNvPr id="21" name="Rectangle 20"/>
          <p:cNvSpPr/>
          <p:nvPr/>
        </p:nvSpPr>
        <p:spPr>
          <a:xfrm>
            <a:off x="11309350" y="6540500"/>
            <a:ext cx="3962400" cy="1120820"/>
          </a:xfrm>
          <a:prstGeom prst="rect">
            <a:avLst/>
          </a:prstGeom>
        </p:spPr>
        <p:txBody>
          <a:bodyPr wrap="square">
            <a:spAutoFit/>
          </a:bodyPr>
          <a:lstStyle/>
          <a:p>
            <a:pPr marL="12700">
              <a:spcBef>
                <a:spcPts val="130"/>
              </a:spcBef>
            </a:pPr>
            <a:r>
              <a:rPr lang="en-US" sz="2400" spc="5" dirty="0" smtClean="0">
                <a:latin typeface="Carlito"/>
                <a:cs typeface="Carlito"/>
              </a:rPr>
              <a:t>Lathe </a:t>
            </a:r>
            <a:r>
              <a:rPr lang="en-US" sz="2400" spc="10" dirty="0" smtClean="0">
                <a:latin typeface="Carlito"/>
                <a:cs typeface="Carlito"/>
              </a:rPr>
              <a:t>machine</a:t>
            </a:r>
            <a:r>
              <a:rPr lang="en-US" sz="2400" spc="5" dirty="0" smtClean="0">
                <a:latin typeface="Carlito"/>
                <a:cs typeface="Carlito"/>
              </a:rPr>
              <a:t> </a:t>
            </a:r>
            <a:r>
              <a:rPr lang="en-US" sz="2400" spc="10" dirty="0" smtClean="0">
                <a:latin typeface="Carlito"/>
                <a:cs typeface="Carlito"/>
              </a:rPr>
              <a:t>with  speed </a:t>
            </a:r>
            <a:r>
              <a:rPr lang="en-US" sz="2400" spc="5" dirty="0" smtClean="0">
                <a:latin typeface="Carlito"/>
                <a:cs typeface="Carlito"/>
              </a:rPr>
              <a:t>cones </a:t>
            </a:r>
            <a:r>
              <a:rPr lang="en-US" sz="2400" spc="10" dirty="0" smtClean="0">
                <a:latin typeface="Carlito"/>
                <a:cs typeface="Carlito"/>
              </a:rPr>
              <a:t>and </a:t>
            </a:r>
            <a:r>
              <a:rPr lang="en-US" sz="2400" spc="5" dirty="0" smtClean="0">
                <a:latin typeface="Carlito"/>
                <a:cs typeface="Carlito"/>
              </a:rPr>
              <a:t>timing  belt</a:t>
            </a:r>
            <a:endParaRPr lang="en-US" sz="2400" dirty="0" smtClean="0">
              <a:latin typeface="Carlito"/>
              <a:cs typeface="Carlito"/>
            </a:endParaRPr>
          </a:p>
          <a:p>
            <a:pPr marL="12700">
              <a:spcBef>
                <a:spcPts val="130"/>
              </a:spcBef>
            </a:pPr>
            <a:endParaRPr lang="en-US" sz="1800" dirty="0">
              <a:latin typeface="Carlito"/>
              <a:cs typeface="Carlito"/>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15</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641350" y="368300"/>
            <a:ext cx="13785215" cy="677108"/>
          </a:xfrm>
        </p:spPr>
        <p:txBody>
          <a:bodyPr/>
          <a:lstStyle/>
          <a:p>
            <a:pPr algn="l"/>
            <a:endParaRPr lang="en-US" b="1" dirty="0"/>
          </a:p>
        </p:txBody>
      </p:sp>
      <p:pic>
        <p:nvPicPr>
          <p:cNvPr id="89090" name="Picture 2" descr="Selection of a Belt Drive&#10; Following are the various important factors upon which the selection of a belt&#10;depends:&#10; 1. S..."/>
          <p:cNvPicPr>
            <a:picLocks noChangeAspect="1" noChangeArrowheads="1"/>
          </p:cNvPicPr>
          <p:nvPr/>
        </p:nvPicPr>
        <p:blipFill>
          <a:blip r:embed="rId3"/>
          <a:srcRect/>
          <a:stretch>
            <a:fillRect/>
          </a:stretch>
        </p:blipFill>
        <p:spPr bwMode="auto">
          <a:xfrm>
            <a:off x="1250950" y="215900"/>
            <a:ext cx="14966950" cy="82296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16</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677108"/>
          </a:xfrm>
        </p:spPr>
        <p:txBody>
          <a:bodyPr/>
          <a:lstStyle/>
          <a:p>
            <a:pPr algn="l"/>
            <a:r>
              <a:rPr lang="en-US" b="1" spc="-35" dirty="0" smtClean="0">
                <a:latin typeface="Carlito"/>
                <a:cs typeface="Carlito"/>
              </a:rPr>
              <a:t>Types </a:t>
            </a:r>
            <a:r>
              <a:rPr lang="en-US" b="1" dirty="0" smtClean="0">
                <a:latin typeface="Carlito"/>
                <a:cs typeface="Carlito"/>
              </a:rPr>
              <a:t>of</a:t>
            </a:r>
            <a:r>
              <a:rPr lang="en-US" b="1" spc="-45" dirty="0" smtClean="0">
                <a:latin typeface="Carlito"/>
                <a:cs typeface="Carlito"/>
              </a:rPr>
              <a:t> </a:t>
            </a:r>
            <a:r>
              <a:rPr lang="en-US" b="1" spc="-5" dirty="0" smtClean="0">
                <a:latin typeface="Carlito"/>
                <a:cs typeface="Carlito"/>
              </a:rPr>
              <a:t>Belts</a:t>
            </a:r>
            <a:endParaRPr lang="en-US" b="1" dirty="0"/>
          </a:p>
        </p:txBody>
      </p:sp>
      <p:grpSp>
        <p:nvGrpSpPr>
          <p:cNvPr id="10" name="object 3"/>
          <p:cNvGrpSpPr>
            <a:grpSpLocks noGrp="1"/>
          </p:cNvGrpSpPr>
          <p:nvPr>
            <p:ph type="subTitle" idx="4"/>
          </p:nvPr>
        </p:nvGrpSpPr>
        <p:grpSpPr>
          <a:xfrm>
            <a:off x="946150" y="901700"/>
            <a:ext cx="13868400" cy="4419600"/>
            <a:chOff x="380" y="1056894"/>
            <a:chExt cx="10058400" cy="3647440"/>
          </a:xfrm>
        </p:grpSpPr>
        <p:sp>
          <p:nvSpPr>
            <p:cNvPr id="11" name="object 4"/>
            <p:cNvSpPr/>
            <p:nvPr/>
          </p:nvSpPr>
          <p:spPr>
            <a:xfrm>
              <a:off x="380" y="1056894"/>
              <a:ext cx="10058400" cy="942975"/>
            </a:xfrm>
            <a:custGeom>
              <a:avLst/>
              <a:gdLst/>
              <a:ahLst/>
              <a:cxnLst/>
              <a:rect l="l" t="t" r="r" b="b"/>
              <a:pathLst>
                <a:path w="10058400" h="942975">
                  <a:moveTo>
                    <a:pt x="10058019" y="942594"/>
                  </a:moveTo>
                  <a:lnTo>
                    <a:pt x="10058019" y="0"/>
                  </a:lnTo>
                  <a:lnTo>
                    <a:pt x="0" y="0"/>
                  </a:lnTo>
                  <a:lnTo>
                    <a:pt x="0" y="942594"/>
                  </a:lnTo>
                  <a:lnTo>
                    <a:pt x="10058019" y="942594"/>
                  </a:lnTo>
                  <a:close/>
                </a:path>
              </a:pathLst>
            </a:custGeom>
            <a:solidFill>
              <a:srgbClr val="FFFFFF"/>
            </a:solidFill>
          </p:spPr>
          <p:txBody>
            <a:bodyPr wrap="square" lIns="0" tIns="0" rIns="0" bIns="0" rtlCol="0"/>
            <a:lstStyle/>
            <a:p>
              <a:endParaRPr/>
            </a:p>
          </p:txBody>
        </p:sp>
        <p:sp>
          <p:nvSpPr>
            <p:cNvPr id="12" name="object 5"/>
            <p:cNvSpPr/>
            <p:nvPr/>
          </p:nvSpPr>
          <p:spPr>
            <a:xfrm>
              <a:off x="380" y="1186434"/>
              <a:ext cx="10058400" cy="13970"/>
            </a:xfrm>
            <a:custGeom>
              <a:avLst/>
              <a:gdLst/>
              <a:ahLst/>
              <a:cxnLst/>
              <a:rect l="l" t="t" r="r" b="b"/>
              <a:pathLst>
                <a:path w="10058400" h="13969">
                  <a:moveTo>
                    <a:pt x="10058019" y="13715"/>
                  </a:moveTo>
                  <a:lnTo>
                    <a:pt x="10058019" y="0"/>
                  </a:lnTo>
                  <a:lnTo>
                    <a:pt x="0" y="0"/>
                  </a:lnTo>
                  <a:lnTo>
                    <a:pt x="0" y="13716"/>
                  </a:lnTo>
                  <a:lnTo>
                    <a:pt x="10058019" y="13715"/>
                  </a:lnTo>
                  <a:close/>
                </a:path>
              </a:pathLst>
            </a:custGeom>
            <a:solidFill>
              <a:srgbClr val="4A7EBB"/>
            </a:solidFill>
          </p:spPr>
          <p:txBody>
            <a:bodyPr wrap="square" lIns="0" tIns="0" rIns="0" bIns="0" rtlCol="0"/>
            <a:lstStyle/>
            <a:p>
              <a:endParaRPr/>
            </a:p>
          </p:txBody>
        </p:sp>
        <p:sp>
          <p:nvSpPr>
            <p:cNvPr id="13" name="object 6"/>
            <p:cNvSpPr/>
            <p:nvPr/>
          </p:nvSpPr>
          <p:spPr>
            <a:xfrm>
              <a:off x="707898" y="1371600"/>
              <a:ext cx="2105405" cy="3310889"/>
            </a:xfrm>
            <a:prstGeom prst="rect">
              <a:avLst/>
            </a:prstGeom>
            <a:blipFill>
              <a:blip r:embed="rId3" cstate="print"/>
              <a:stretch>
                <a:fillRect/>
              </a:stretch>
            </a:blipFill>
          </p:spPr>
          <p:txBody>
            <a:bodyPr wrap="square" lIns="0" tIns="0" rIns="0" bIns="0" rtlCol="0"/>
            <a:lstStyle/>
            <a:p>
              <a:endParaRPr/>
            </a:p>
          </p:txBody>
        </p:sp>
        <p:sp>
          <p:nvSpPr>
            <p:cNvPr id="14" name="object 7"/>
            <p:cNvSpPr/>
            <p:nvPr/>
          </p:nvSpPr>
          <p:spPr>
            <a:xfrm>
              <a:off x="4008120" y="1686306"/>
              <a:ext cx="1990344" cy="2902458"/>
            </a:xfrm>
            <a:prstGeom prst="rect">
              <a:avLst/>
            </a:prstGeom>
            <a:blipFill>
              <a:blip r:embed="rId4" cstate="print"/>
              <a:stretch>
                <a:fillRect/>
              </a:stretch>
            </a:blipFill>
          </p:spPr>
          <p:txBody>
            <a:bodyPr wrap="square" lIns="0" tIns="0" rIns="0" bIns="0" rtlCol="0"/>
            <a:lstStyle/>
            <a:p>
              <a:endParaRPr/>
            </a:p>
          </p:txBody>
        </p:sp>
        <p:sp>
          <p:nvSpPr>
            <p:cNvPr id="15" name="object 8"/>
            <p:cNvSpPr/>
            <p:nvPr/>
          </p:nvSpPr>
          <p:spPr>
            <a:xfrm>
              <a:off x="6978396" y="1686306"/>
              <a:ext cx="2032254" cy="3017519"/>
            </a:xfrm>
            <a:prstGeom prst="rect">
              <a:avLst/>
            </a:prstGeom>
            <a:blipFill>
              <a:blip r:embed="rId5" cstate="print"/>
              <a:stretch>
                <a:fillRect/>
              </a:stretch>
            </a:blipFill>
          </p:spPr>
          <p:txBody>
            <a:bodyPr wrap="square" lIns="0" tIns="0" rIns="0" bIns="0" rtlCol="0"/>
            <a:lstStyle/>
            <a:p>
              <a:endParaRPr/>
            </a:p>
          </p:txBody>
        </p:sp>
      </p:grpSp>
      <p:sp>
        <p:nvSpPr>
          <p:cNvPr id="16" name="Rectangle 15"/>
          <p:cNvSpPr/>
          <p:nvPr/>
        </p:nvSpPr>
        <p:spPr>
          <a:xfrm>
            <a:off x="1098550" y="5549900"/>
            <a:ext cx="4495800" cy="1982659"/>
          </a:xfrm>
          <a:prstGeom prst="rect">
            <a:avLst/>
          </a:prstGeom>
        </p:spPr>
        <p:txBody>
          <a:bodyPr wrap="square">
            <a:spAutoFit/>
          </a:bodyPr>
          <a:lstStyle/>
          <a:p>
            <a:pPr marL="679450" algn="just">
              <a:spcBef>
                <a:spcPts val="1300"/>
              </a:spcBef>
            </a:pPr>
            <a:r>
              <a:rPr lang="en-US" sz="2800" b="1" spc="10" dirty="0" smtClean="0">
                <a:solidFill>
                  <a:srgbClr val="0070C0"/>
                </a:solidFill>
                <a:latin typeface="Carlito"/>
                <a:cs typeface="Carlito"/>
              </a:rPr>
              <a:t>(a) </a:t>
            </a:r>
            <a:r>
              <a:rPr lang="en-US" sz="2800" b="1" spc="5" dirty="0" smtClean="0">
                <a:solidFill>
                  <a:srgbClr val="0070C0"/>
                </a:solidFill>
                <a:latin typeface="Carlito"/>
                <a:cs typeface="Carlito"/>
              </a:rPr>
              <a:t>Flat</a:t>
            </a:r>
            <a:r>
              <a:rPr lang="en-US" sz="2800" b="1" spc="-20" dirty="0" smtClean="0">
                <a:solidFill>
                  <a:srgbClr val="0070C0"/>
                </a:solidFill>
                <a:latin typeface="Carlito"/>
                <a:cs typeface="Carlito"/>
              </a:rPr>
              <a:t> </a:t>
            </a:r>
            <a:r>
              <a:rPr lang="en-US" sz="2800" b="1" spc="15" dirty="0" smtClean="0">
                <a:solidFill>
                  <a:srgbClr val="0070C0"/>
                </a:solidFill>
                <a:latin typeface="Carlito"/>
                <a:cs typeface="Carlito"/>
              </a:rPr>
              <a:t>Belt</a:t>
            </a:r>
            <a:endParaRPr lang="en-US" sz="2800" dirty="0" smtClean="0">
              <a:latin typeface="Carlito"/>
              <a:cs typeface="Carlito"/>
            </a:endParaRPr>
          </a:p>
          <a:p>
            <a:pPr marL="12700" marR="5080">
              <a:lnSpc>
                <a:spcPct val="101499"/>
              </a:lnSpc>
              <a:spcBef>
                <a:spcPts val="1170"/>
              </a:spcBef>
            </a:pPr>
            <a:r>
              <a:rPr lang="en-US" sz="2800" b="1" dirty="0" smtClean="0">
                <a:solidFill>
                  <a:srgbClr val="0070C0"/>
                </a:solidFill>
                <a:latin typeface="Carlito"/>
                <a:cs typeface="Carlito"/>
              </a:rPr>
              <a:t>Moderate </a:t>
            </a:r>
            <a:r>
              <a:rPr lang="en-US" sz="2800" b="1" spc="10" dirty="0" smtClean="0">
                <a:solidFill>
                  <a:srgbClr val="0070C0"/>
                </a:solidFill>
                <a:latin typeface="Carlito"/>
                <a:cs typeface="Carlito"/>
              </a:rPr>
              <a:t>amount of  </a:t>
            </a:r>
            <a:br>
              <a:rPr lang="en-US" sz="2800" b="1" spc="10" dirty="0" smtClean="0">
                <a:solidFill>
                  <a:srgbClr val="0070C0"/>
                </a:solidFill>
                <a:latin typeface="Carlito"/>
                <a:cs typeface="Carlito"/>
              </a:rPr>
            </a:br>
            <a:r>
              <a:rPr lang="en-US" sz="2800" b="1" spc="15" dirty="0" smtClean="0">
                <a:solidFill>
                  <a:srgbClr val="0070C0"/>
                </a:solidFill>
                <a:latin typeface="Carlito"/>
                <a:cs typeface="Carlito"/>
              </a:rPr>
              <a:t>power </a:t>
            </a:r>
            <a:r>
              <a:rPr lang="en-US" sz="2800" b="1" spc="10" dirty="0" smtClean="0">
                <a:solidFill>
                  <a:srgbClr val="0070C0"/>
                </a:solidFill>
                <a:latin typeface="Carlito"/>
                <a:cs typeface="Carlito"/>
              </a:rPr>
              <a:t>two  </a:t>
            </a:r>
            <a:r>
              <a:rPr lang="en-US" sz="2800" b="1" spc="5" dirty="0" smtClean="0">
                <a:solidFill>
                  <a:srgbClr val="0070C0"/>
                </a:solidFill>
                <a:latin typeface="Carlito"/>
                <a:cs typeface="Carlito"/>
              </a:rPr>
              <a:t>pulleys  are</a:t>
            </a:r>
            <a:br>
              <a:rPr lang="en-US" sz="2800" b="1" spc="5" dirty="0" smtClean="0">
                <a:solidFill>
                  <a:srgbClr val="0070C0"/>
                </a:solidFill>
                <a:latin typeface="Carlito"/>
                <a:cs typeface="Carlito"/>
              </a:rPr>
            </a:br>
            <a:r>
              <a:rPr lang="en-US" sz="2800" b="1" spc="15" dirty="0" smtClean="0">
                <a:solidFill>
                  <a:srgbClr val="0070C0"/>
                </a:solidFill>
                <a:latin typeface="Carlito"/>
                <a:cs typeface="Carlito"/>
              </a:rPr>
              <a:t>not </a:t>
            </a:r>
            <a:r>
              <a:rPr lang="en-US" sz="2800" b="1" spc="10" dirty="0" smtClean="0">
                <a:solidFill>
                  <a:srgbClr val="0070C0"/>
                </a:solidFill>
                <a:latin typeface="Carlito"/>
                <a:cs typeface="Carlito"/>
              </a:rPr>
              <a:t>more </a:t>
            </a:r>
            <a:r>
              <a:rPr lang="en-US" sz="2800" b="1" spc="15" dirty="0" smtClean="0">
                <a:solidFill>
                  <a:srgbClr val="0070C0"/>
                </a:solidFill>
                <a:latin typeface="Carlito"/>
                <a:cs typeface="Carlito"/>
              </a:rPr>
              <a:t>than</a:t>
            </a:r>
            <a:r>
              <a:rPr lang="en-US" sz="2800" b="1" spc="20" dirty="0" smtClean="0">
                <a:solidFill>
                  <a:srgbClr val="0070C0"/>
                </a:solidFill>
                <a:latin typeface="Carlito"/>
                <a:cs typeface="Carlito"/>
              </a:rPr>
              <a:t>10 </a:t>
            </a:r>
            <a:r>
              <a:rPr lang="en-US" sz="2800" b="1" spc="30" dirty="0" smtClean="0">
                <a:solidFill>
                  <a:srgbClr val="0070C0"/>
                </a:solidFill>
                <a:latin typeface="Carlito"/>
                <a:cs typeface="Carlito"/>
              </a:rPr>
              <a:t>m</a:t>
            </a:r>
            <a:r>
              <a:rPr lang="en-US" sz="2800" b="1" spc="-45" dirty="0" smtClean="0">
                <a:solidFill>
                  <a:srgbClr val="0070C0"/>
                </a:solidFill>
                <a:latin typeface="Carlito"/>
                <a:cs typeface="Carlito"/>
              </a:rPr>
              <a:t> </a:t>
            </a:r>
            <a:r>
              <a:rPr lang="en-US" sz="2800" b="1" spc="10" dirty="0" smtClean="0">
                <a:solidFill>
                  <a:srgbClr val="0070C0"/>
                </a:solidFill>
                <a:latin typeface="Carlito"/>
                <a:cs typeface="Carlito"/>
              </a:rPr>
              <a:t>apart.</a:t>
            </a:r>
            <a:endParaRPr lang="en-US" sz="2800" dirty="0">
              <a:latin typeface="Carlito"/>
              <a:cs typeface="Carlito"/>
            </a:endParaRPr>
          </a:p>
        </p:txBody>
      </p:sp>
      <p:sp>
        <p:nvSpPr>
          <p:cNvPr id="17" name="Rectangle 16"/>
          <p:cNvSpPr/>
          <p:nvPr/>
        </p:nvSpPr>
        <p:spPr>
          <a:xfrm>
            <a:off x="6051550" y="6007100"/>
            <a:ext cx="3733800" cy="2281074"/>
          </a:xfrm>
          <a:prstGeom prst="rect">
            <a:avLst/>
          </a:prstGeom>
        </p:spPr>
        <p:txBody>
          <a:bodyPr wrap="square">
            <a:spAutoFit/>
          </a:bodyPr>
          <a:lstStyle/>
          <a:p>
            <a:pPr marL="12700" marR="5080" algn="just">
              <a:lnSpc>
                <a:spcPct val="101499"/>
              </a:lnSpc>
              <a:spcBef>
                <a:spcPts val="90"/>
              </a:spcBef>
            </a:pPr>
            <a:r>
              <a:rPr lang="en-US" sz="2800" b="1" dirty="0" smtClean="0">
                <a:solidFill>
                  <a:srgbClr val="FF0000"/>
                </a:solidFill>
                <a:latin typeface="Carlito"/>
                <a:cs typeface="Carlito"/>
              </a:rPr>
              <a:t>Great </a:t>
            </a:r>
            <a:r>
              <a:rPr lang="en-US" sz="2800" b="1" spc="10" dirty="0" smtClean="0">
                <a:solidFill>
                  <a:srgbClr val="FF0000"/>
                </a:solidFill>
                <a:latin typeface="Carlito"/>
                <a:cs typeface="Carlito"/>
              </a:rPr>
              <a:t>amount </a:t>
            </a:r>
            <a:r>
              <a:rPr lang="en-US" sz="2800" b="1" spc="15" dirty="0" smtClean="0">
                <a:solidFill>
                  <a:srgbClr val="FF0000"/>
                </a:solidFill>
                <a:latin typeface="Carlito"/>
                <a:cs typeface="Carlito"/>
              </a:rPr>
              <a:t>of  </a:t>
            </a:r>
            <a:br>
              <a:rPr lang="en-US" sz="2800" b="1" spc="15" dirty="0" smtClean="0">
                <a:solidFill>
                  <a:srgbClr val="FF0000"/>
                </a:solidFill>
                <a:latin typeface="Carlito"/>
                <a:cs typeface="Carlito"/>
              </a:rPr>
            </a:br>
            <a:r>
              <a:rPr lang="en-US" sz="2800" b="1" spc="15" dirty="0" smtClean="0">
                <a:solidFill>
                  <a:srgbClr val="FF0000"/>
                </a:solidFill>
                <a:latin typeface="Carlito"/>
                <a:cs typeface="Carlito"/>
              </a:rPr>
              <a:t>power </a:t>
            </a:r>
            <a:r>
              <a:rPr lang="en-US" sz="2800" b="1" spc="10" dirty="0" smtClean="0">
                <a:solidFill>
                  <a:srgbClr val="FF0000"/>
                </a:solidFill>
                <a:latin typeface="Carlito"/>
                <a:cs typeface="Carlito"/>
              </a:rPr>
              <a:t>two </a:t>
            </a:r>
            <a:r>
              <a:rPr lang="en-US" sz="2800" b="1" spc="5" dirty="0" smtClean="0">
                <a:solidFill>
                  <a:srgbClr val="FF0000"/>
                </a:solidFill>
                <a:latin typeface="Carlito"/>
                <a:cs typeface="Carlito"/>
              </a:rPr>
              <a:t>pulleys   a</a:t>
            </a:r>
            <a:r>
              <a:rPr lang="en-US" sz="2800" b="1" spc="-25" dirty="0" smtClean="0">
                <a:solidFill>
                  <a:srgbClr val="FF0000"/>
                </a:solidFill>
                <a:latin typeface="Carlito"/>
                <a:cs typeface="Carlito"/>
              </a:rPr>
              <a:t>r</a:t>
            </a:r>
            <a:r>
              <a:rPr lang="en-US" sz="2800" b="1" spc="20" dirty="0" smtClean="0">
                <a:solidFill>
                  <a:srgbClr val="FF0000"/>
                </a:solidFill>
                <a:latin typeface="Carlito"/>
                <a:cs typeface="Carlito"/>
              </a:rPr>
              <a:t>e</a:t>
            </a:r>
            <a:r>
              <a:rPr lang="en-US" sz="2800" b="1" dirty="0" smtClean="0">
                <a:solidFill>
                  <a:srgbClr val="FF0000"/>
                </a:solidFill>
                <a:latin typeface="Carlito"/>
                <a:cs typeface="Carlito"/>
              </a:rPr>
              <a:t>	</a:t>
            </a:r>
            <a:r>
              <a:rPr lang="en-US" sz="2800" b="1" spc="-15" dirty="0" smtClean="0">
                <a:solidFill>
                  <a:srgbClr val="FF0000"/>
                </a:solidFill>
                <a:latin typeface="Carlito"/>
                <a:cs typeface="Carlito"/>
              </a:rPr>
              <a:t>v</a:t>
            </a:r>
            <a:r>
              <a:rPr lang="en-US" sz="2800" b="1" spc="15" dirty="0" smtClean="0">
                <a:solidFill>
                  <a:srgbClr val="FF0000"/>
                </a:solidFill>
                <a:latin typeface="Carlito"/>
                <a:cs typeface="Carlito"/>
              </a:rPr>
              <a:t>ery</a:t>
            </a:r>
            <a:r>
              <a:rPr lang="en-US" sz="2800" b="1" dirty="0" smtClean="0">
                <a:solidFill>
                  <a:srgbClr val="FF0000"/>
                </a:solidFill>
                <a:latin typeface="Carlito"/>
                <a:cs typeface="Carlito"/>
              </a:rPr>
              <a:t>	</a:t>
            </a:r>
            <a:r>
              <a:rPr lang="en-US" sz="2800" b="1" spc="20" dirty="0" smtClean="0">
                <a:solidFill>
                  <a:srgbClr val="FF0000"/>
                </a:solidFill>
                <a:latin typeface="Carlito"/>
                <a:cs typeface="Carlito"/>
              </a:rPr>
              <a:t>nea</a:t>
            </a:r>
            <a:r>
              <a:rPr lang="en-US" sz="2800" b="1" spc="-25" dirty="0" smtClean="0">
                <a:solidFill>
                  <a:srgbClr val="FF0000"/>
                </a:solidFill>
                <a:latin typeface="Carlito"/>
                <a:cs typeface="Carlito"/>
              </a:rPr>
              <a:t>rer </a:t>
            </a:r>
            <a:r>
              <a:rPr lang="en-US" sz="2800" b="1" spc="-15" dirty="0" smtClean="0">
                <a:solidFill>
                  <a:srgbClr val="FF0000"/>
                </a:solidFill>
                <a:latin typeface="Carlito"/>
                <a:cs typeface="Carlito"/>
              </a:rPr>
              <a:t>t</a:t>
            </a:r>
            <a:r>
              <a:rPr lang="en-US" sz="2800" b="1" spc="10" dirty="0" smtClean="0">
                <a:solidFill>
                  <a:srgbClr val="FF0000"/>
                </a:solidFill>
                <a:latin typeface="Carlito"/>
                <a:cs typeface="Carlito"/>
              </a:rPr>
              <a:t>o   </a:t>
            </a:r>
            <a:r>
              <a:rPr lang="en-US" sz="2800" b="1" spc="15" dirty="0" smtClean="0">
                <a:solidFill>
                  <a:srgbClr val="FF0000"/>
                </a:solidFill>
                <a:latin typeface="Carlito"/>
                <a:cs typeface="Carlito"/>
              </a:rPr>
              <a:t>each</a:t>
            </a:r>
            <a:r>
              <a:rPr lang="en-US" sz="2800" b="1" spc="-5" dirty="0" smtClean="0">
                <a:solidFill>
                  <a:srgbClr val="FF0000"/>
                </a:solidFill>
                <a:latin typeface="Carlito"/>
                <a:cs typeface="Carlito"/>
              </a:rPr>
              <a:t> </a:t>
            </a:r>
            <a:r>
              <a:rPr lang="en-US" sz="2800" b="1" spc="-25" dirty="0" smtClean="0">
                <a:solidFill>
                  <a:srgbClr val="FF0000"/>
                </a:solidFill>
                <a:latin typeface="Carlito"/>
                <a:cs typeface="Carlito"/>
              </a:rPr>
              <a:t>other.</a:t>
            </a:r>
            <a:endParaRPr lang="en-US" sz="2800" dirty="0" smtClean="0">
              <a:solidFill>
                <a:srgbClr val="FF0000"/>
              </a:solidFill>
              <a:latin typeface="Carlito"/>
              <a:cs typeface="Carlito"/>
            </a:endParaRPr>
          </a:p>
          <a:p>
            <a:pPr marL="12700" marR="5080" algn="just">
              <a:lnSpc>
                <a:spcPct val="101499"/>
              </a:lnSpc>
              <a:spcBef>
                <a:spcPts val="90"/>
              </a:spcBef>
            </a:pPr>
            <a:endParaRPr lang="en-US" sz="2800" dirty="0">
              <a:latin typeface="Carlito"/>
              <a:cs typeface="Carlito"/>
            </a:endParaRPr>
          </a:p>
        </p:txBody>
      </p:sp>
      <p:sp>
        <p:nvSpPr>
          <p:cNvPr id="18" name="Rectangle 17"/>
          <p:cNvSpPr/>
          <p:nvPr/>
        </p:nvSpPr>
        <p:spPr>
          <a:xfrm>
            <a:off x="6813550" y="5549900"/>
            <a:ext cx="1903406" cy="523220"/>
          </a:xfrm>
          <a:prstGeom prst="rect">
            <a:avLst/>
          </a:prstGeom>
        </p:spPr>
        <p:txBody>
          <a:bodyPr wrap="none">
            <a:spAutoFit/>
          </a:bodyPr>
          <a:lstStyle/>
          <a:p>
            <a:r>
              <a:rPr lang="en-US" sz="2800" b="1" spc="15" dirty="0" smtClean="0">
                <a:solidFill>
                  <a:srgbClr val="FF0000"/>
                </a:solidFill>
                <a:latin typeface="Carlito"/>
                <a:cs typeface="Carlito"/>
              </a:rPr>
              <a:t>(b) V-Belt </a:t>
            </a:r>
            <a:endParaRPr lang="en-US" sz="2800" dirty="0"/>
          </a:p>
        </p:txBody>
      </p:sp>
      <p:sp>
        <p:nvSpPr>
          <p:cNvPr id="19" name="Rectangle 18"/>
          <p:cNvSpPr/>
          <p:nvPr/>
        </p:nvSpPr>
        <p:spPr>
          <a:xfrm>
            <a:off x="10928350" y="5626100"/>
            <a:ext cx="2183290" cy="523220"/>
          </a:xfrm>
          <a:prstGeom prst="rect">
            <a:avLst/>
          </a:prstGeom>
        </p:spPr>
        <p:txBody>
          <a:bodyPr wrap="none">
            <a:spAutoFit/>
          </a:bodyPr>
          <a:lstStyle/>
          <a:p>
            <a:r>
              <a:rPr lang="en-US" sz="2800" b="1" spc="10" dirty="0" smtClean="0">
                <a:solidFill>
                  <a:srgbClr val="7030A0"/>
                </a:solidFill>
                <a:latin typeface="Carlito"/>
                <a:cs typeface="Carlito"/>
              </a:rPr>
              <a:t>(c) </a:t>
            </a:r>
            <a:r>
              <a:rPr lang="en-US" sz="2800" b="1" spc="5" dirty="0" smtClean="0">
                <a:solidFill>
                  <a:srgbClr val="7030A0"/>
                </a:solidFill>
                <a:latin typeface="Carlito"/>
                <a:cs typeface="Carlito"/>
              </a:rPr>
              <a:t>Circular</a:t>
            </a:r>
            <a:r>
              <a:rPr lang="en-US" sz="2800" b="1" spc="-70" dirty="0" smtClean="0">
                <a:solidFill>
                  <a:srgbClr val="7030A0"/>
                </a:solidFill>
                <a:latin typeface="Carlito"/>
                <a:cs typeface="Carlito"/>
              </a:rPr>
              <a:t> </a:t>
            </a:r>
            <a:endParaRPr lang="en-US" sz="2800" dirty="0"/>
          </a:p>
        </p:txBody>
      </p:sp>
      <p:sp>
        <p:nvSpPr>
          <p:cNvPr id="20" name="Rectangle 19"/>
          <p:cNvSpPr/>
          <p:nvPr/>
        </p:nvSpPr>
        <p:spPr>
          <a:xfrm>
            <a:off x="10013950" y="6159500"/>
            <a:ext cx="5105400" cy="1397883"/>
          </a:xfrm>
          <a:prstGeom prst="rect">
            <a:avLst/>
          </a:prstGeom>
        </p:spPr>
        <p:txBody>
          <a:bodyPr wrap="square">
            <a:spAutoFit/>
          </a:bodyPr>
          <a:lstStyle/>
          <a:p>
            <a:pPr marL="12700" marR="5080" algn="just">
              <a:lnSpc>
                <a:spcPct val="101499"/>
              </a:lnSpc>
              <a:spcBef>
                <a:spcPts val="90"/>
              </a:spcBef>
            </a:pPr>
            <a:r>
              <a:rPr lang="en-US" sz="2800" b="1" dirty="0" smtClean="0">
                <a:solidFill>
                  <a:srgbClr val="7030A0"/>
                </a:solidFill>
                <a:latin typeface="Carlito"/>
                <a:cs typeface="Carlito"/>
              </a:rPr>
              <a:t>Great </a:t>
            </a:r>
            <a:r>
              <a:rPr lang="en-US" sz="2800" b="1" spc="10" dirty="0" smtClean="0">
                <a:solidFill>
                  <a:srgbClr val="7030A0"/>
                </a:solidFill>
                <a:latin typeface="Carlito"/>
                <a:cs typeface="Carlito"/>
              </a:rPr>
              <a:t>amount </a:t>
            </a:r>
            <a:r>
              <a:rPr lang="en-US" sz="2800" b="1" spc="15" dirty="0" smtClean="0">
                <a:solidFill>
                  <a:srgbClr val="7030A0"/>
                </a:solidFill>
                <a:latin typeface="Carlito"/>
                <a:cs typeface="Carlito"/>
              </a:rPr>
              <a:t>of  power </a:t>
            </a:r>
            <a:r>
              <a:rPr lang="en-US" sz="2800" b="1" spc="10" dirty="0" smtClean="0">
                <a:solidFill>
                  <a:srgbClr val="7030A0"/>
                </a:solidFill>
                <a:latin typeface="Carlito"/>
                <a:cs typeface="Carlito"/>
              </a:rPr>
              <a:t>two  </a:t>
            </a:r>
            <a:r>
              <a:rPr lang="en-US" sz="2800" b="1" spc="5" dirty="0" smtClean="0">
                <a:solidFill>
                  <a:srgbClr val="7030A0"/>
                </a:solidFill>
                <a:latin typeface="Carlito"/>
                <a:cs typeface="Carlito"/>
              </a:rPr>
              <a:t>pulleys  </a:t>
            </a:r>
            <a:r>
              <a:rPr lang="en-US" sz="2800" b="1" spc="15" dirty="0" smtClean="0">
                <a:solidFill>
                  <a:srgbClr val="7030A0"/>
                </a:solidFill>
                <a:latin typeface="Carlito"/>
                <a:cs typeface="Carlito"/>
              </a:rPr>
              <a:t>not </a:t>
            </a:r>
            <a:r>
              <a:rPr lang="en-US" sz="2800" b="1" spc="10" dirty="0" smtClean="0">
                <a:solidFill>
                  <a:srgbClr val="7030A0"/>
                </a:solidFill>
                <a:latin typeface="Carlito"/>
                <a:cs typeface="Carlito"/>
              </a:rPr>
              <a:t>more </a:t>
            </a:r>
            <a:r>
              <a:rPr lang="en-US" sz="2800" b="1" spc="15" dirty="0" smtClean="0">
                <a:solidFill>
                  <a:srgbClr val="7030A0"/>
                </a:solidFill>
                <a:latin typeface="Carlito"/>
                <a:cs typeface="Carlito"/>
              </a:rPr>
              <a:t>than </a:t>
            </a:r>
            <a:r>
              <a:rPr lang="en-US" sz="2800" b="1" spc="20" dirty="0" smtClean="0">
                <a:solidFill>
                  <a:srgbClr val="7030A0"/>
                </a:solidFill>
                <a:latin typeface="Carlito"/>
                <a:cs typeface="Carlito"/>
              </a:rPr>
              <a:t>5 </a:t>
            </a:r>
            <a:r>
              <a:rPr lang="en-US" sz="2800" b="1" spc="30" dirty="0" smtClean="0">
                <a:solidFill>
                  <a:srgbClr val="7030A0"/>
                </a:solidFill>
                <a:latin typeface="Carlito"/>
                <a:cs typeface="Carlito"/>
              </a:rPr>
              <a:t>m  </a:t>
            </a:r>
            <a:r>
              <a:rPr lang="en-US" sz="2800" b="1" spc="10" dirty="0" smtClean="0">
                <a:solidFill>
                  <a:srgbClr val="7030A0"/>
                </a:solidFill>
                <a:latin typeface="Carlito"/>
                <a:cs typeface="Carlito"/>
              </a:rPr>
              <a:t>apart.</a:t>
            </a:r>
            <a:endParaRPr lang="en-US" sz="2800" dirty="0">
              <a:latin typeface="Carlito"/>
              <a:cs typeface="Carlito"/>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17</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endParaRPr lang="en-US" sz="4800" dirty="0"/>
          </a:p>
        </p:txBody>
      </p:sp>
      <p:pic>
        <p:nvPicPr>
          <p:cNvPr id="49154" name="Picture 2" descr="Types of Belt Drives&#10;Belts are classified in many types according to usage,position,shape like flat, v-belt,&#10;round ropes e..."/>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18</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endParaRPr lang="en-US" sz="4800" dirty="0"/>
          </a:p>
        </p:txBody>
      </p:sp>
      <p:pic>
        <p:nvPicPr>
          <p:cNvPr id="90114" name="Picture 2" descr="1.Open belt drives&#10; An open belt drive is used to rotate the driven pulley in the same&#10;of driving pulley. In the motion o..."/>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19</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endParaRPr lang="en-US" sz="4800" dirty="0"/>
          </a:p>
        </p:txBody>
      </p:sp>
      <p:pic>
        <p:nvPicPr>
          <p:cNvPr id="93186" name="Picture 2" descr=" Example of Industry&#10; "/>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TextBox 1048591"/>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40" name="Group 39"/>
          <p:cNvGrpSpPr/>
          <p:nvPr/>
        </p:nvGrpSpPr>
        <p:grpSpPr>
          <a:xfrm>
            <a:off x="0" y="0"/>
            <a:ext cx="16217900" cy="9118600"/>
            <a:chOff x="0" y="0"/>
            <a:chExt cx="16217900" cy="9118600"/>
          </a:xfrm>
        </p:grpSpPr>
        <p:sp>
          <p:nvSpPr>
            <p:cNvPr id="1048593" name="Rectangle 1048592"/>
            <p:cNvSpPr/>
            <p:nvPr/>
          </p:nvSpPr>
          <p:spPr>
            <a:xfrm>
              <a:off x="0" y="0"/>
              <a:ext cx="1003300" cy="9118600"/>
            </a:xfrm>
            <a:prstGeom prst="rect">
              <a:avLst/>
            </a:prstGeom>
            <a:blipFill rotWithShape="1">
              <a:blip r:embed="rId3"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594" name="Freeform 1048593"/>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595" name="TextBox 1048594"/>
          <p:cNvSpPr txBox="1"/>
          <p:nvPr/>
        </p:nvSpPr>
        <p:spPr>
          <a:xfrm>
            <a:off x="5518150" y="8597900"/>
            <a:ext cx="6329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 </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596" name="TextBox 1048595"/>
          <p:cNvSpPr txBox="1"/>
          <p:nvPr/>
        </p:nvSpPr>
        <p:spPr>
          <a:xfrm>
            <a:off x="1250950" y="1054100"/>
            <a:ext cx="14249400" cy="830262"/>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ctr" eaLnBrk="1" latinLnBrk="1" hangingPunct="1">
              <a:spcBef>
                <a:spcPct val="0"/>
              </a:spcBef>
              <a:buFontTx/>
              <a:buNone/>
            </a:pPr>
            <a:r>
              <a:rPr lang="en-US" altLang="en-US" sz="4800">
                <a:latin typeface="Arial" pitchFamily="34" charset="0"/>
                <a:ea typeface="Arial" pitchFamily="34" charset="0"/>
              </a:rPr>
              <a:t>VISION AND MISSION OF INSTITUTE</a:t>
            </a:r>
          </a:p>
        </p:txBody>
      </p:sp>
      <p:sp>
        <p:nvSpPr>
          <p:cNvPr id="1048597" name="TextBox 1048596"/>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a:t>
            </a:fld>
            <a:endParaRPr lang="en-IN" altLang="en-US" sz="1900">
              <a:solidFill>
                <a:srgbClr val="898989"/>
              </a:solidFill>
              <a:ea typeface="Arial" pitchFamily="34" charset="0"/>
            </a:endParaRPr>
          </a:p>
        </p:txBody>
      </p:sp>
      <p:sp>
        <p:nvSpPr>
          <p:cNvPr id="1048598" name="Rectangle 1048597"/>
          <p:cNvSpPr/>
          <p:nvPr/>
        </p:nvSpPr>
        <p:spPr>
          <a:xfrm>
            <a:off x="1250950" y="2425700"/>
            <a:ext cx="13182600" cy="2123658"/>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tabLst>
                <a:tab pos="2971800" algn="ctr"/>
                <a:tab pos="5943600" algn="r"/>
              </a:tabLst>
            </a:pPr>
            <a:r>
              <a:rPr lang="en-US" altLang="en-US" sz="2800" b="1" u="sng" dirty="0">
                <a:latin typeface="Times New Roman" pitchFamily="18" charset="0"/>
                <a:ea typeface="Times New Roman" pitchFamily="18" charset="0"/>
              </a:rPr>
              <a:t>VISION OF INSTITUTE</a:t>
            </a:r>
          </a:p>
          <a:p>
            <a:pPr lvl="0" algn="ctr" eaLnBrk="1" latinLnBrk="1" hangingPunct="1">
              <a:tabLst>
                <a:tab pos="2971800" algn="ctr"/>
                <a:tab pos="5943600" algn="r"/>
              </a:tabLst>
            </a:pPr>
            <a:r>
              <a:rPr lang="en-US" altLang="en-US" sz="2800" b="1" dirty="0">
                <a:latin typeface="Arial Black" pitchFamily="34" charset="0"/>
                <a:ea typeface="Times New Roman" pitchFamily="18" charset="0"/>
              </a:rPr>
              <a:t> </a:t>
            </a:r>
          </a:p>
          <a:p>
            <a:pPr lvl="0" algn="just" eaLnBrk="1" latinLnBrk="1" hangingPunct="1"/>
            <a:r>
              <a:rPr lang="en-US" altLang="en-US" sz="2800" b="1" dirty="0">
                <a:latin typeface="Arial Black" pitchFamily="34" charset="0"/>
                <a:ea typeface="Times New Roman" pitchFamily="18" charset="0"/>
              </a:rPr>
              <a:t> </a:t>
            </a:r>
            <a:r>
              <a:rPr lang="en-IN" altLang="en-US" sz="2400" dirty="0">
                <a:latin typeface="Times New Roman" pitchFamily="18" charset="0"/>
                <a:ea typeface="Times New Roman" pitchFamily="18" charset="0"/>
              </a:rPr>
              <a:t>To became a renowned centre of outcome based learning and work towards academic professional ,cultural and social enrichment of the lives of </a:t>
            </a:r>
            <a:r>
              <a:rPr lang="en-IN" altLang="en-US" sz="2400" dirty="0" smtClean="0">
                <a:latin typeface="Times New Roman" pitchFamily="18" charset="0"/>
                <a:ea typeface="Times New Roman" pitchFamily="18" charset="0"/>
              </a:rPr>
              <a:t>individuals </a:t>
            </a:r>
            <a:r>
              <a:rPr lang="en-IN" altLang="en-US" sz="2400" dirty="0">
                <a:latin typeface="Times New Roman" pitchFamily="18" charset="0"/>
                <a:ea typeface="Times New Roman" pitchFamily="18" charset="0"/>
              </a:rPr>
              <a:t>and communities </a:t>
            </a:r>
            <a:r>
              <a:rPr lang="en-IN" altLang="en-US" sz="2400" dirty="0" smtClean="0">
                <a:latin typeface="Times New Roman" pitchFamily="18" charset="0"/>
                <a:ea typeface="Times New Roman" pitchFamily="18" charset="0"/>
              </a:rPr>
              <a:t>.</a:t>
            </a:r>
            <a:endParaRPr lang="en-IN" altLang="en-US" sz="2400" dirty="0">
              <a:latin typeface="Times New Roman" pitchFamily="18" charset="0"/>
              <a:ea typeface="Times New Roman" pitchFamily="18" charset="0"/>
            </a:endParaRPr>
          </a:p>
          <a:p>
            <a:pPr lvl="0" algn="just" eaLnBrk="1" latinLnBrk="1" hangingPunct="1"/>
            <a:r>
              <a:rPr lang="en-US" altLang="en-US" sz="2400" dirty="0">
                <a:latin typeface="Times New Roman" pitchFamily="18" charset="0"/>
                <a:ea typeface="Times New Roman" pitchFamily="18" charset="0"/>
              </a:rPr>
              <a:t> </a:t>
            </a:r>
          </a:p>
        </p:txBody>
      </p:sp>
      <p:sp>
        <p:nvSpPr>
          <p:cNvPr id="1048599" name="Rectangle 1048598"/>
          <p:cNvSpPr/>
          <p:nvPr/>
        </p:nvSpPr>
        <p:spPr>
          <a:xfrm>
            <a:off x="1479550" y="4254500"/>
            <a:ext cx="12801600" cy="4154984"/>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tabLst>
                <a:tab pos="2971800" algn="ctr"/>
                <a:tab pos="5943600" algn="r"/>
              </a:tabLst>
            </a:pPr>
            <a:r>
              <a:rPr lang="en-US" altLang="en-US" sz="2400" b="1" u="sng" dirty="0">
                <a:latin typeface="Times New Roman" pitchFamily="18" charset="0"/>
                <a:ea typeface="Times New Roman" pitchFamily="18" charset="0"/>
              </a:rPr>
              <a:t>MISSION OF INSTITUTE</a:t>
            </a:r>
          </a:p>
          <a:p>
            <a:pPr lvl="0" algn="ctr" eaLnBrk="1" latinLnBrk="1" hangingPunct="1">
              <a:tabLst>
                <a:tab pos="2971800" algn="ctr"/>
                <a:tab pos="5943600" algn="r"/>
              </a:tabLst>
            </a:pPr>
            <a:r>
              <a:rPr lang="en-US" altLang="en-US" sz="2400" dirty="0">
                <a:latin typeface="Times New Roman" pitchFamily="18" charset="0"/>
                <a:ea typeface="Times New Roman" pitchFamily="18" charset="0"/>
              </a:rPr>
              <a:t> </a:t>
            </a:r>
          </a:p>
          <a:p>
            <a:pPr lvl="0" algn="just" eaLnBrk="1" latinLnBrk="1" hangingPunct="1"/>
            <a:r>
              <a:rPr lang="en-US" altLang="en-US" sz="2400" dirty="0">
                <a:latin typeface="Times New Roman" pitchFamily="18" charset="0"/>
                <a:ea typeface="Times New Roman" pitchFamily="18" charset="0"/>
              </a:rPr>
              <a:t>Focus on evaluation of </a:t>
            </a:r>
            <a:r>
              <a:rPr lang="en-US" altLang="en-US" sz="2400" dirty="0" smtClean="0">
                <a:latin typeface="Times New Roman" pitchFamily="18" charset="0"/>
                <a:ea typeface="Times New Roman" pitchFamily="18" charset="0"/>
              </a:rPr>
              <a:t>learning </a:t>
            </a:r>
            <a:r>
              <a:rPr lang="en-US" altLang="en-US" sz="2400" dirty="0">
                <a:latin typeface="Times New Roman" pitchFamily="18" charset="0"/>
                <a:ea typeface="Times New Roman" pitchFamily="18" charset="0"/>
              </a:rPr>
              <a:t>,outcomes and motivate students to  research </a:t>
            </a:r>
            <a:r>
              <a:rPr lang="en-US" altLang="en-US" sz="2400" dirty="0" smtClean="0">
                <a:latin typeface="Times New Roman" pitchFamily="18" charset="0"/>
                <a:ea typeface="Times New Roman" pitchFamily="18" charset="0"/>
              </a:rPr>
              <a:t>aptitude </a:t>
            </a:r>
            <a:r>
              <a:rPr lang="en-US" altLang="en-US" sz="2400" dirty="0">
                <a:latin typeface="Times New Roman" pitchFamily="18" charset="0"/>
                <a:ea typeface="Times New Roman" pitchFamily="18" charset="0"/>
              </a:rPr>
              <a:t>by project based learning. </a:t>
            </a:r>
          </a:p>
          <a:p>
            <a:pPr lvl="0" algn="just" eaLnBrk="1" latinLnBrk="1" hangingPunct="1"/>
            <a:r>
              <a:rPr lang="en-US" altLang="en-US" sz="2400" dirty="0">
                <a:latin typeface="Times New Roman" pitchFamily="18" charset="0"/>
                <a:ea typeface="Times New Roman" pitchFamily="18" charset="0"/>
              </a:rPr>
              <a:t> </a:t>
            </a:r>
          </a:p>
          <a:p>
            <a:pPr lvl="0" algn="just" eaLnBrk="1" latinLnBrk="1" hangingPunct="1">
              <a:buChar char="•"/>
            </a:pPr>
            <a:r>
              <a:rPr lang="en-US" altLang="en-US" sz="2400" dirty="0">
                <a:latin typeface="Times New Roman" pitchFamily="18" charset="0"/>
                <a:ea typeface="Times New Roman" pitchFamily="18" charset="0"/>
              </a:rPr>
              <a:t>Identify based on informed perception of </a:t>
            </a:r>
            <a:r>
              <a:rPr lang="en-US" altLang="en-US" sz="2400" dirty="0" smtClean="0">
                <a:latin typeface="Times New Roman" pitchFamily="18" charset="0"/>
                <a:ea typeface="Times New Roman" pitchFamily="18" charset="0"/>
              </a:rPr>
              <a:t>Indian </a:t>
            </a:r>
            <a:r>
              <a:rPr lang="en-US" altLang="en-US" sz="2400" dirty="0">
                <a:latin typeface="Times New Roman" pitchFamily="18" charset="0"/>
                <a:ea typeface="Times New Roman" pitchFamily="18" charset="0"/>
              </a:rPr>
              <a:t>,regional and global needs ,the area of focus and provide </a:t>
            </a:r>
            <a:r>
              <a:rPr lang="en-US" altLang="en-US" sz="2400" dirty="0" smtClean="0">
                <a:latin typeface="Times New Roman" pitchFamily="18" charset="0"/>
                <a:ea typeface="Times New Roman" pitchFamily="18" charset="0"/>
              </a:rPr>
              <a:t>platform  </a:t>
            </a:r>
            <a:r>
              <a:rPr lang="en-US" altLang="en-US" sz="2400" dirty="0">
                <a:latin typeface="Times New Roman" pitchFamily="18" charset="0"/>
                <a:ea typeface="Times New Roman" pitchFamily="18" charset="0"/>
              </a:rPr>
              <a:t>to gain knowledge and solutions.</a:t>
            </a:r>
          </a:p>
          <a:p>
            <a:pPr lvl="0" algn="just" eaLnBrk="1" latinLnBrk="1" hangingPunct="1">
              <a:buChar char="•"/>
            </a:pPr>
            <a:r>
              <a:rPr lang="en-US" altLang="en-US" sz="2400" dirty="0">
                <a:latin typeface="Times New Roman" pitchFamily="18" charset="0"/>
                <a:ea typeface="Times New Roman" pitchFamily="18" charset="0"/>
              </a:rPr>
              <a:t> </a:t>
            </a:r>
          </a:p>
          <a:p>
            <a:pPr lvl="0" algn="just" eaLnBrk="1" latinLnBrk="1" hangingPunct="1">
              <a:buChar char="•"/>
            </a:pPr>
            <a:r>
              <a:rPr lang="en-US" altLang="en-US" sz="2400" dirty="0">
                <a:latin typeface="Times New Roman" pitchFamily="18" charset="0"/>
                <a:ea typeface="Times New Roman" pitchFamily="18" charset="0"/>
              </a:rPr>
              <a:t>Offer </a:t>
            </a:r>
            <a:r>
              <a:rPr lang="en-US" altLang="en-US" sz="2400" dirty="0" smtClean="0">
                <a:latin typeface="Times New Roman" pitchFamily="18" charset="0"/>
                <a:ea typeface="Times New Roman" pitchFamily="18" charset="0"/>
              </a:rPr>
              <a:t>opportunities </a:t>
            </a:r>
            <a:r>
              <a:rPr lang="en-US" altLang="en-US" sz="2400" dirty="0">
                <a:latin typeface="Times New Roman" pitchFamily="18" charset="0"/>
                <a:ea typeface="Times New Roman" pitchFamily="18" charset="0"/>
              </a:rPr>
              <a:t>for interaction between academic and industry .</a:t>
            </a:r>
          </a:p>
          <a:p>
            <a:pPr lvl="0" algn="just" eaLnBrk="1" latinLnBrk="1" hangingPunct="1">
              <a:buChar char="•"/>
            </a:pPr>
            <a:r>
              <a:rPr lang="en-US" altLang="en-US" sz="2400" dirty="0">
                <a:latin typeface="Times New Roman" pitchFamily="18" charset="0"/>
                <a:ea typeface="Times New Roman" pitchFamily="18" charset="0"/>
              </a:rPr>
              <a:t>Develop human potential to its fullest extent so that intellectually capable and imaginatively gifted leaders may emerge.</a:t>
            </a:r>
            <a:r>
              <a:rPr lang="en-US" altLang="en-US" sz="2400" b="1" dirty="0">
                <a:latin typeface="Times New Roman" pitchFamily="18" charset="0"/>
                <a:ea typeface="Calibri" pitchFamily="34"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20</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endParaRPr lang="en-US" sz="4800" dirty="0"/>
          </a:p>
        </p:txBody>
      </p:sp>
      <p:pic>
        <p:nvPicPr>
          <p:cNvPr id="94210" name="Picture 2" descr="2.Crossed belt drives&#10; A crossed belt drive is used to rotate driven pulley in the opposite&#10;direction of driving pulley. ..."/>
          <p:cNvPicPr>
            <a:picLocks noChangeAspect="1" noChangeArrowheads="1"/>
          </p:cNvPicPr>
          <p:nvPr/>
        </p:nvPicPr>
        <p:blipFill>
          <a:blip r:embed="rId3"/>
          <a:srcRect/>
          <a:stretch>
            <a:fillRect/>
          </a:stretch>
        </p:blipFill>
        <p:spPr bwMode="auto">
          <a:xfrm>
            <a:off x="869950" y="0"/>
            <a:ext cx="15347950" cy="85217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21</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endParaRPr lang="en-US" sz="4800" dirty="0"/>
          </a:p>
        </p:txBody>
      </p:sp>
      <p:pic>
        <p:nvPicPr>
          <p:cNvPr id="95234" name="Picture 2" descr="3. Quarter Turn Belt Drive&#10; The quarter turn belt drive (also known as right angle belt drive) as shown in&#10;is used with s..."/>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22</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endParaRPr lang="en-US" sz="4800" dirty="0"/>
          </a:p>
        </p:txBody>
      </p:sp>
      <p:pic>
        <p:nvPicPr>
          <p:cNvPr id="96258" name="Picture 2" descr="4. Belt drive with idler pulleys&#10; Belt drive with an idler pulley (also known as jockey pulley drive) as shown in&#10;is used..."/>
          <p:cNvPicPr>
            <a:picLocks noChangeAspect="1" noChangeArrowheads="1"/>
          </p:cNvPicPr>
          <p:nvPr/>
        </p:nvPicPr>
        <p:blipFill>
          <a:blip r:embed="rId3"/>
          <a:srcRect/>
          <a:stretch>
            <a:fillRect/>
          </a:stretch>
        </p:blipFill>
        <p:spPr bwMode="auto">
          <a:xfrm>
            <a:off x="869950" y="0"/>
            <a:ext cx="15347950" cy="85217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23</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endParaRPr lang="en-US" sz="4800" dirty="0"/>
          </a:p>
        </p:txBody>
      </p:sp>
      <p:pic>
        <p:nvPicPr>
          <p:cNvPr id="98306" name="Picture 2" descr=" Examples of Industry&#10; "/>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24</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endParaRPr lang="en-US" sz="4800" dirty="0"/>
          </a:p>
        </p:txBody>
      </p:sp>
      <p:pic>
        <p:nvPicPr>
          <p:cNvPr id="99330" name="Picture 2" descr="5. Compound belt drive&#10; A compound belt drive as shown in figure, is used when power is transmitted&#10;one shaft to another ..."/>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25</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endParaRPr lang="en-US" sz="4800" dirty="0"/>
          </a:p>
        </p:txBody>
      </p:sp>
      <p:pic>
        <p:nvPicPr>
          <p:cNvPr id="100354" name="Picture 2" descr="6. Stepped or cone pulley drive&#10; A stepped or cone pulley drive, as shown in figure, is used for changing the&#10;of the driv..."/>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26</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endParaRPr lang="en-US" sz="4800" dirty="0"/>
          </a:p>
        </p:txBody>
      </p:sp>
      <p:pic>
        <p:nvPicPr>
          <p:cNvPr id="101378" name="Picture 2" descr="7. Fast and loose pulley drive&#10; Fast and loose pulley drive, as shown in figure, is used when the driven or&#10;shaft is to b..."/>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27</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endParaRPr lang="en-US" sz="4800" dirty="0"/>
          </a:p>
        </p:txBody>
      </p:sp>
      <p:pic>
        <p:nvPicPr>
          <p:cNvPr id="102402" name="Picture 2" descr="Automobile Timing Belt:&#10;The classic example of a real life timing belt drive system is&#10;the timing belt/cam belt system tha..."/>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28</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565150" y="292100"/>
            <a:ext cx="13785215" cy="738664"/>
          </a:xfrm>
        </p:spPr>
        <p:txBody>
          <a:bodyPr/>
          <a:lstStyle/>
          <a:p>
            <a:pPr algn="l"/>
            <a:r>
              <a:rPr lang="en-US" sz="4800" spc="-35" dirty="0" smtClean="0">
                <a:latin typeface="Carlito"/>
                <a:cs typeface="Carlito"/>
              </a:rPr>
              <a:t>Difference b/n </a:t>
            </a:r>
            <a:r>
              <a:rPr lang="en-US" sz="4800" spc="-35" dirty="0" err="1" smtClean="0">
                <a:latin typeface="Carlito"/>
                <a:cs typeface="Carlito"/>
              </a:rPr>
              <a:t>Open</a:t>
            </a:r>
            <a:r>
              <a:rPr lang="en-US" sz="4800" dirty="0" err="1" smtClean="0">
                <a:latin typeface="Carlito"/>
                <a:cs typeface="Carlito"/>
              </a:rPr>
              <a:t>Belt</a:t>
            </a:r>
            <a:r>
              <a:rPr lang="en-US" sz="4800" dirty="0" smtClean="0">
                <a:latin typeface="Carlito"/>
                <a:cs typeface="Carlito"/>
              </a:rPr>
              <a:t> &amp; Cross belt Drive</a:t>
            </a:r>
            <a:endParaRPr lang="en-US" sz="4800" dirty="0"/>
          </a:p>
        </p:txBody>
      </p:sp>
      <p:grpSp>
        <p:nvGrpSpPr>
          <p:cNvPr id="3" name="object 8"/>
          <p:cNvGrpSpPr>
            <a:grpSpLocks noGrp="1"/>
          </p:cNvGrpSpPr>
          <p:nvPr>
            <p:ph type="subTitle" idx="4"/>
          </p:nvPr>
        </p:nvGrpSpPr>
        <p:grpSpPr>
          <a:xfrm>
            <a:off x="793750" y="2120900"/>
            <a:ext cx="14173200" cy="6019800"/>
            <a:chOff x="380" y="1921764"/>
            <a:chExt cx="10058400" cy="4791075"/>
          </a:xfrm>
        </p:grpSpPr>
        <p:sp>
          <p:nvSpPr>
            <p:cNvPr id="11" name="object 9"/>
            <p:cNvSpPr/>
            <p:nvPr/>
          </p:nvSpPr>
          <p:spPr>
            <a:xfrm>
              <a:off x="550163" y="2013204"/>
              <a:ext cx="4430267" cy="2816351"/>
            </a:xfrm>
            <a:prstGeom prst="rect">
              <a:avLst/>
            </a:prstGeom>
            <a:blipFill>
              <a:blip r:embed="rId3" cstate="print"/>
              <a:stretch>
                <a:fillRect/>
              </a:stretch>
            </a:blipFill>
          </p:spPr>
          <p:txBody>
            <a:bodyPr wrap="square" lIns="0" tIns="0" rIns="0" bIns="0" rtlCol="0"/>
            <a:lstStyle/>
            <a:p>
              <a:endParaRPr/>
            </a:p>
          </p:txBody>
        </p:sp>
        <p:sp>
          <p:nvSpPr>
            <p:cNvPr id="12" name="object 10"/>
            <p:cNvSpPr/>
            <p:nvPr/>
          </p:nvSpPr>
          <p:spPr>
            <a:xfrm>
              <a:off x="5250179" y="1921764"/>
              <a:ext cx="4180332" cy="2816352"/>
            </a:xfrm>
            <a:prstGeom prst="rect">
              <a:avLst/>
            </a:prstGeom>
            <a:blipFill>
              <a:blip r:embed="rId4" cstate="print"/>
              <a:stretch>
                <a:fillRect/>
              </a:stretch>
            </a:blipFill>
          </p:spPr>
          <p:txBody>
            <a:bodyPr wrap="square" lIns="0" tIns="0" rIns="0" bIns="0" rtlCol="0"/>
            <a:lstStyle/>
            <a:p>
              <a:endParaRPr/>
            </a:p>
          </p:txBody>
        </p:sp>
        <p:sp>
          <p:nvSpPr>
            <p:cNvPr id="13" name="object 11"/>
            <p:cNvSpPr/>
            <p:nvPr/>
          </p:nvSpPr>
          <p:spPr>
            <a:xfrm>
              <a:off x="380" y="5769864"/>
              <a:ext cx="10058400" cy="942975"/>
            </a:xfrm>
            <a:custGeom>
              <a:avLst/>
              <a:gdLst/>
              <a:ahLst/>
              <a:cxnLst/>
              <a:rect l="l" t="t" r="r" b="b"/>
              <a:pathLst>
                <a:path w="10058400" h="942975">
                  <a:moveTo>
                    <a:pt x="10058019" y="942594"/>
                  </a:moveTo>
                  <a:lnTo>
                    <a:pt x="10058019" y="0"/>
                  </a:lnTo>
                  <a:lnTo>
                    <a:pt x="0" y="0"/>
                  </a:lnTo>
                  <a:lnTo>
                    <a:pt x="0" y="942594"/>
                  </a:lnTo>
                  <a:lnTo>
                    <a:pt x="10058019" y="942594"/>
                  </a:lnTo>
                  <a:close/>
                </a:path>
              </a:pathLst>
            </a:custGeom>
            <a:solidFill>
              <a:srgbClr val="FFFFFF"/>
            </a:solidFill>
          </p:spPr>
          <p:txBody>
            <a:bodyPr wrap="square" lIns="0" tIns="0" rIns="0" bIns="0" rtlCol="0"/>
            <a:lstStyle/>
            <a:p>
              <a:endParaRPr/>
            </a:p>
          </p:txBody>
        </p:sp>
      </p:grpSp>
      <p:sp>
        <p:nvSpPr>
          <p:cNvPr id="14" name="Rectangle 13"/>
          <p:cNvSpPr/>
          <p:nvPr/>
        </p:nvSpPr>
        <p:spPr>
          <a:xfrm>
            <a:off x="2470150" y="1358900"/>
            <a:ext cx="3098605" cy="584775"/>
          </a:xfrm>
          <a:prstGeom prst="rect">
            <a:avLst/>
          </a:prstGeom>
        </p:spPr>
        <p:txBody>
          <a:bodyPr wrap="none">
            <a:spAutoFit/>
          </a:bodyPr>
          <a:lstStyle/>
          <a:p>
            <a:pPr marL="12700">
              <a:spcBef>
                <a:spcPts val="140"/>
              </a:spcBef>
            </a:pPr>
            <a:r>
              <a:rPr lang="en-US" sz="3200" spc="15" dirty="0" smtClean="0">
                <a:solidFill>
                  <a:srgbClr val="FF0000"/>
                </a:solidFill>
                <a:latin typeface="Carlito"/>
                <a:cs typeface="Carlito"/>
              </a:rPr>
              <a:t>Open </a:t>
            </a:r>
            <a:r>
              <a:rPr lang="en-US" sz="3200" spc="10" dirty="0" smtClean="0">
                <a:solidFill>
                  <a:srgbClr val="FF0000"/>
                </a:solidFill>
                <a:latin typeface="Carlito"/>
                <a:cs typeface="Carlito"/>
              </a:rPr>
              <a:t>Belt</a:t>
            </a:r>
            <a:r>
              <a:rPr lang="en-US" sz="3200" spc="-80" dirty="0" smtClean="0">
                <a:solidFill>
                  <a:srgbClr val="FF0000"/>
                </a:solidFill>
                <a:latin typeface="Carlito"/>
                <a:cs typeface="Carlito"/>
              </a:rPr>
              <a:t> </a:t>
            </a:r>
            <a:r>
              <a:rPr lang="en-US" sz="3200" spc="5" dirty="0" smtClean="0">
                <a:solidFill>
                  <a:srgbClr val="FF0000"/>
                </a:solidFill>
                <a:latin typeface="Carlito"/>
                <a:cs typeface="Carlito"/>
              </a:rPr>
              <a:t>Drive</a:t>
            </a:r>
            <a:endParaRPr lang="en-US" sz="3200" dirty="0">
              <a:latin typeface="Carlito"/>
              <a:cs typeface="Carlito"/>
            </a:endParaRPr>
          </a:p>
        </p:txBody>
      </p:sp>
      <p:sp>
        <p:nvSpPr>
          <p:cNvPr id="15" name="Rectangle 14"/>
          <p:cNvSpPr/>
          <p:nvPr/>
        </p:nvSpPr>
        <p:spPr>
          <a:xfrm>
            <a:off x="8870950" y="1358900"/>
            <a:ext cx="3162404" cy="584775"/>
          </a:xfrm>
          <a:prstGeom prst="rect">
            <a:avLst/>
          </a:prstGeom>
        </p:spPr>
        <p:txBody>
          <a:bodyPr wrap="none">
            <a:spAutoFit/>
          </a:bodyPr>
          <a:lstStyle/>
          <a:p>
            <a:pPr marL="12700">
              <a:spcBef>
                <a:spcPts val="140"/>
              </a:spcBef>
            </a:pPr>
            <a:r>
              <a:rPr lang="en-US" sz="3200" spc="5" dirty="0" smtClean="0">
                <a:solidFill>
                  <a:srgbClr val="FF0000"/>
                </a:solidFill>
                <a:latin typeface="Carlito"/>
                <a:cs typeface="Carlito"/>
              </a:rPr>
              <a:t>Cross </a:t>
            </a:r>
            <a:r>
              <a:rPr lang="en-US" sz="3200" spc="10" dirty="0" smtClean="0">
                <a:solidFill>
                  <a:srgbClr val="FF0000"/>
                </a:solidFill>
                <a:latin typeface="Carlito"/>
                <a:cs typeface="Carlito"/>
              </a:rPr>
              <a:t>Belt</a:t>
            </a:r>
            <a:r>
              <a:rPr lang="en-US" sz="3200" spc="-75" dirty="0" smtClean="0">
                <a:solidFill>
                  <a:srgbClr val="FF0000"/>
                </a:solidFill>
                <a:latin typeface="Carlito"/>
                <a:cs typeface="Carlito"/>
              </a:rPr>
              <a:t> </a:t>
            </a:r>
            <a:r>
              <a:rPr lang="en-US" sz="3200" spc="5" dirty="0" smtClean="0">
                <a:solidFill>
                  <a:srgbClr val="FF0000"/>
                </a:solidFill>
                <a:latin typeface="Carlito"/>
                <a:cs typeface="Carlito"/>
              </a:rPr>
              <a:t>Drive</a:t>
            </a:r>
            <a:endParaRPr lang="en-US" sz="3200" dirty="0">
              <a:latin typeface="Carlito"/>
              <a:cs typeface="Carlito"/>
            </a:endParaRPr>
          </a:p>
        </p:txBody>
      </p:sp>
      <p:sp>
        <p:nvSpPr>
          <p:cNvPr id="16" name="Rectangle 15"/>
          <p:cNvSpPr/>
          <p:nvPr/>
        </p:nvSpPr>
        <p:spPr>
          <a:xfrm>
            <a:off x="1936750" y="6007100"/>
            <a:ext cx="5715000" cy="1856919"/>
          </a:xfrm>
          <a:prstGeom prst="rect">
            <a:avLst/>
          </a:prstGeom>
        </p:spPr>
        <p:txBody>
          <a:bodyPr wrap="square">
            <a:spAutoFit/>
          </a:bodyPr>
          <a:lstStyle/>
          <a:p>
            <a:pPr marL="389890" marR="6985" indent="-377825">
              <a:lnSpc>
                <a:spcPts val="2380"/>
              </a:lnSpc>
              <a:spcBef>
                <a:spcPts val="395"/>
              </a:spcBef>
              <a:buFont typeface="Arial"/>
              <a:buChar char="•"/>
              <a:tabLst>
                <a:tab pos="389255" algn="l"/>
                <a:tab pos="390525" algn="l"/>
                <a:tab pos="975360" algn="l"/>
                <a:tab pos="1917700" algn="l"/>
                <a:tab pos="2759075" algn="l"/>
                <a:tab pos="3118485" algn="l"/>
                <a:tab pos="3646804" algn="l"/>
              </a:tabLst>
            </a:pPr>
            <a:r>
              <a:rPr lang="en-US" sz="2800" spc="-5" dirty="0" smtClean="0">
                <a:latin typeface="Carlito"/>
                <a:cs typeface="Carlito"/>
              </a:rPr>
              <a:t>T</a:t>
            </a:r>
            <a:r>
              <a:rPr lang="en-US" sz="2800" spc="-30" dirty="0" smtClean="0">
                <a:latin typeface="Carlito"/>
                <a:cs typeface="Carlito"/>
              </a:rPr>
              <a:t>w</a:t>
            </a:r>
            <a:r>
              <a:rPr lang="en-US" sz="2800" dirty="0" smtClean="0">
                <a:latin typeface="Carlito"/>
                <a:cs typeface="Carlito"/>
              </a:rPr>
              <a:t>o </a:t>
            </a:r>
            <a:r>
              <a:rPr lang="en-US" sz="2800" spc="-10" dirty="0" smtClean="0">
                <a:latin typeface="Carlito"/>
                <a:cs typeface="Carlito"/>
              </a:rPr>
              <a:t>p</a:t>
            </a:r>
            <a:r>
              <a:rPr lang="en-US" sz="2800" spc="-5" dirty="0" smtClean="0">
                <a:latin typeface="Carlito"/>
                <a:cs typeface="Carlito"/>
              </a:rPr>
              <a:t>ulle</a:t>
            </a:r>
            <a:r>
              <a:rPr lang="en-US" sz="2800" spc="-20" dirty="0" smtClean="0">
                <a:latin typeface="Carlito"/>
                <a:cs typeface="Carlito"/>
              </a:rPr>
              <a:t>y</a:t>
            </a:r>
            <a:r>
              <a:rPr lang="en-US" sz="2800" dirty="0" smtClean="0">
                <a:latin typeface="Carlito"/>
                <a:cs typeface="Carlito"/>
              </a:rPr>
              <a:t>s </a:t>
            </a:r>
            <a:r>
              <a:rPr lang="en-US" sz="2800" spc="-45" dirty="0" smtClean="0">
                <a:latin typeface="Carlito"/>
                <a:cs typeface="Carlito"/>
              </a:rPr>
              <a:t>r</a:t>
            </a:r>
            <a:r>
              <a:rPr lang="en-US" sz="2800" dirty="0" smtClean="0">
                <a:latin typeface="Carlito"/>
                <a:cs typeface="Carlito"/>
              </a:rPr>
              <a:t>o</a:t>
            </a:r>
            <a:r>
              <a:rPr lang="en-US" sz="2800" spc="-25" dirty="0" smtClean="0">
                <a:latin typeface="Carlito"/>
                <a:cs typeface="Carlito"/>
              </a:rPr>
              <a:t>t</a:t>
            </a:r>
            <a:r>
              <a:rPr lang="en-US" sz="2800" spc="-20" dirty="0" smtClean="0">
                <a:latin typeface="Carlito"/>
                <a:cs typeface="Carlito"/>
              </a:rPr>
              <a:t>a</a:t>
            </a:r>
            <a:r>
              <a:rPr lang="en-US" sz="2800" spc="-25" dirty="0" smtClean="0">
                <a:latin typeface="Carlito"/>
                <a:cs typeface="Carlito"/>
              </a:rPr>
              <a:t>t</a:t>
            </a:r>
            <a:r>
              <a:rPr lang="en-US" sz="2800" dirty="0" smtClean="0">
                <a:latin typeface="Carlito"/>
                <a:cs typeface="Carlito"/>
              </a:rPr>
              <a:t>e </a:t>
            </a:r>
            <a:r>
              <a:rPr lang="en-US" sz="2800" spc="-5" dirty="0" smtClean="0">
                <a:latin typeface="Carlito"/>
                <a:cs typeface="Carlito"/>
              </a:rPr>
              <a:t>i</a:t>
            </a:r>
            <a:r>
              <a:rPr lang="en-US" sz="2800" dirty="0" smtClean="0">
                <a:latin typeface="Carlito"/>
                <a:cs typeface="Carlito"/>
              </a:rPr>
              <a:t>n	</a:t>
            </a:r>
            <a:r>
              <a:rPr lang="en-US" sz="2800" spc="-5" dirty="0" smtClean="0">
                <a:latin typeface="Carlito"/>
                <a:cs typeface="Carlito"/>
              </a:rPr>
              <a:t>th</a:t>
            </a:r>
            <a:r>
              <a:rPr lang="en-US" sz="2800" dirty="0" smtClean="0">
                <a:latin typeface="Carlito"/>
                <a:cs typeface="Carlito"/>
              </a:rPr>
              <a:t>e s</a:t>
            </a:r>
            <a:r>
              <a:rPr lang="en-US" sz="2800" spc="-5" dirty="0" smtClean="0">
                <a:latin typeface="Carlito"/>
                <a:cs typeface="Carlito"/>
              </a:rPr>
              <a:t>ame   direction</a:t>
            </a:r>
            <a:endParaRPr lang="en-US" sz="2800" dirty="0" smtClean="0">
              <a:latin typeface="Carlito"/>
              <a:cs typeface="Carlito"/>
            </a:endParaRPr>
          </a:p>
          <a:p>
            <a:pPr marL="389890" indent="-377190">
              <a:spcBef>
                <a:spcPts val="225"/>
              </a:spcBef>
              <a:buFont typeface="Arial"/>
              <a:buChar char="•"/>
              <a:tabLst>
                <a:tab pos="389255" algn="l"/>
                <a:tab pos="389890" algn="l"/>
              </a:tabLst>
            </a:pPr>
            <a:r>
              <a:rPr lang="en-US" sz="2800" spc="-10" dirty="0" smtClean="0">
                <a:latin typeface="Carlito"/>
                <a:cs typeface="Carlito"/>
              </a:rPr>
              <a:t>Length </a:t>
            </a:r>
            <a:r>
              <a:rPr lang="en-US" sz="2800" dirty="0" smtClean="0">
                <a:latin typeface="Carlito"/>
                <a:cs typeface="Carlito"/>
              </a:rPr>
              <a:t>of the </a:t>
            </a:r>
            <a:r>
              <a:rPr lang="en-US" sz="2800" spc="-5" dirty="0" smtClean="0">
                <a:latin typeface="Carlito"/>
                <a:cs typeface="Carlito"/>
              </a:rPr>
              <a:t>belt is</a:t>
            </a:r>
            <a:r>
              <a:rPr lang="en-US" sz="2800" spc="-15" dirty="0" smtClean="0">
                <a:latin typeface="Carlito"/>
                <a:cs typeface="Carlito"/>
              </a:rPr>
              <a:t> </a:t>
            </a:r>
            <a:r>
              <a:rPr lang="en-US" sz="2800" dirty="0" smtClean="0">
                <a:latin typeface="Carlito"/>
                <a:cs typeface="Carlito"/>
              </a:rPr>
              <a:t>smaller</a:t>
            </a:r>
          </a:p>
          <a:p>
            <a:pPr marL="389890" marR="5080" indent="-377825">
              <a:lnSpc>
                <a:spcPts val="2380"/>
              </a:lnSpc>
              <a:spcBef>
                <a:spcPts val="560"/>
              </a:spcBef>
              <a:buFont typeface="Arial"/>
              <a:buChar char="•"/>
              <a:tabLst>
                <a:tab pos="389255" algn="l"/>
                <a:tab pos="390525" algn="l"/>
              </a:tabLst>
            </a:pPr>
            <a:r>
              <a:rPr lang="en-US" sz="2800" dirty="0" smtClean="0">
                <a:latin typeface="Carlito"/>
                <a:cs typeface="Carlito"/>
              </a:rPr>
              <a:t>Angle of </a:t>
            </a:r>
            <a:r>
              <a:rPr lang="en-US" sz="2800" spc="-5" dirty="0" smtClean="0">
                <a:latin typeface="Carlito"/>
                <a:cs typeface="Carlito"/>
              </a:rPr>
              <a:t>lap </a:t>
            </a:r>
            <a:r>
              <a:rPr lang="en-US" sz="2800" dirty="0" smtClean="0">
                <a:latin typeface="Carlito"/>
                <a:cs typeface="Carlito"/>
              </a:rPr>
              <a:t>is </a:t>
            </a:r>
            <a:r>
              <a:rPr lang="en-US" sz="2800" spc="-15" dirty="0" smtClean="0">
                <a:latin typeface="Carlito"/>
                <a:cs typeface="Carlito"/>
              </a:rPr>
              <a:t>different </a:t>
            </a:r>
            <a:r>
              <a:rPr lang="en-US" sz="2800" spc="-20" dirty="0" smtClean="0">
                <a:latin typeface="Carlito"/>
                <a:cs typeface="Carlito"/>
              </a:rPr>
              <a:t>for </a:t>
            </a:r>
            <a:r>
              <a:rPr lang="en-US" sz="2800" spc="-5" dirty="0" smtClean="0">
                <a:latin typeface="Carlito"/>
                <a:cs typeface="Carlito"/>
              </a:rPr>
              <a:t>driver</a:t>
            </a:r>
            <a:br>
              <a:rPr lang="en-US" sz="2800" spc="-5" dirty="0" smtClean="0">
                <a:latin typeface="Carlito"/>
                <a:cs typeface="Carlito"/>
              </a:rPr>
            </a:br>
            <a:r>
              <a:rPr lang="en-US" sz="2800" spc="-5" dirty="0" smtClean="0">
                <a:latin typeface="Carlito"/>
                <a:cs typeface="Carlito"/>
              </a:rPr>
              <a:t>and driven</a:t>
            </a:r>
            <a:r>
              <a:rPr lang="en-US" sz="2800" spc="-30" dirty="0" smtClean="0">
                <a:latin typeface="Carlito"/>
                <a:cs typeface="Carlito"/>
              </a:rPr>
              <a:t> </a:t>
            </a:r>
            <a:r>
              <a:rPr lang="en-US" sz="2800" spc="-5" dirty="0" smtClean="0">
                <a:latin typeface="Carlito"/>
                <a:cs typeface="Carlito"/>
              </a:rPr>
              <a:t>pulley</a:t>
            </a:r>
            <a:endParaRPr lang="en-US" sz="2800" dirty="0">
              <a:latin typeface="Carlito"/>
              <a:cs typeface="Carlito"/>
            </a:endParaRPr>
          </a:p>
        </p:txBody>
      </p:sp>
      <p:sp>
        <p:nvSpPr>
          <p:cNvPr id="17" name="Rectangle 16"/>
          <p:cNvSpPr/>
          <p:nvPr/>
        </p:nvSpPr>
        <p:spPr>
          <a:xfrm>
            <a:off x="8794750" y="5778500"/>
            <a:ext cx="5791200" cy="1856919"/>
          </a:xfrm>
          <a:prstGeom prst="rect">
            <a:avLst/>
          </a:prstGeom>
        </p:spPr>
        <p:txBody>
          <a:bodyPr wrap="square">
            <a:spAutoFit/>
          </a:bodyPr>
          <a:lstStyle/>
          <a:p>
            <a:pPr marL="389890" marR="7620" indent="-377825">
              <a:lnSpc>
                <a:spcPts val="2380"/>
              </a:lnSpc>
              <a:spcBef>
                <a:spcPts val="395"/>
              </a:spcBef>
              <a:buFont typeface="Arial"/>
              <a:buChar char="•"/>
              <a:tabLst>
                <a:tab pos="389255" algn="l"/>
                <a:tab pos="390525" algn="l"/>
                <a:tab pos="1381760" algn="l"/>
                <a:tab pos="2273935" algn="l"/>
                <a:tab pos="2683510" algn="l"/>
                <a:tab pos="3262629" algn="l"/>
              </a:tabLst>
            </a:pPr>
            <a:r>
              <a:rPr lang="en-US" sz="2800" spc="-5" dirty="0" smtClean="0">
                <a:latin typeface="Carlito"/>
                <a:cs typeface="Carlito"/>
              </a:rPr>
              <a:t>Pulle</a:t>
            </a:r>
            <a:r>
              <a:rPr lang="en-US" sz="2800" spc="-30" dirty="0" smtClean="0">
                <a:latin typeface="Carlito"/>
                <a:cs typeface="Carlito"/>
              </a:rPr>
              <a:t>y</a:t>
            </a:r>
            <a:r>
              <a:rPr lang="en-US" sz="2800" dirty="0" smtClean="0">
                <a:latin typeface="Carlito"/>
                <a:cs typeface="Carlito"/>
              </a:rPr>
              <a:t>s </a:t>
            </a:r>
            <a:r>
              <a:rPr lang="en-US" sz="2800" spc="-35" dirty="0" smtClean="0">
                <a:latin typeface="Carlito"/>
                <a:cs typeface="Carlito"/>
              </a:rPr>
              <a:t>r</a:t>
            </a:r>
            <a:r>
              <a:rPr lang="en-US" sz="2800" dirty="0" smtClean="0">
                <a:latin typeface="Carlito"/>
                <a:cs typeface="Carlito"/>
              </a:rPr>
              <a:t>o</a:t>
            </a:r>
            <a:r>
              <a:rPr lang="en-US" sz="2800" spc="-25" dirty="0" smtClean="0">
                <a:latin typeface="Carlito"/>
                <a:cs typeface="Carlito"/>
              </a:rPr>
              <a:t>tat</a:t>
            </a:r>
            <a:r>
              <a:rPr lang="en-US" sz="2800" dirty="0" smtClean="0">
                <a:latin typeface="Carlito"/>
                <a:cs typeface="Carlito"/>
              </a:rPr>
              <a:t>e </a:t>
            </a:r>
            <a:r>
              <a:rPr lang="en-US" sz="2800" spc="-5" dirty="0" smtClean="0">
                <a:latin typeface="Carlito"/>
                <a:cs typeface="Carlito"/>
              </a:rPr>
              <a:t>i</a:t>
            </a:r>
            <a:r>
              <a:rPr lang="en-US" sz="2800" dirty="0" smtClean="0">
                <a:latin typeface="Carlito"/>
                <a:cs typeface="Carlito"/>
              </a:rPr>
              <a:t>n </a:t>
            </a:r>
            <a:r>
              <a:rPr lang="en-US" sz="2800" spc="-5" dirty="0" smtClean="0">
                <a:latin typeface="Carlito"/>
                <a:cs typeface="Carlito"/>
              </a:rPr>
              <a:t>th</a:t>
            </a:r>
            <a:r>
              <a:rPr lang="en-US" sz="2800" dirty="0" smtClean="0">
                <a:latin typeface="Carlito"/>
                <a:cs typeface="Carlito"/>
              </a:rPr>
              <a:t>e </a:t>
            </a:r>
            <a:r>
              <a:rPr lang="en-US" sz="2800" spc="-5" dirty="0" smtClean="0">
                <a:latin typeface="Carlito"/>
                <a:cs typeface="Carlito"/>
              </a:rPr>
              <a:t>opposi</a:t>
            </a:r>
            <a:r>
              <a:rPr lang="en-US" sz="2800" spc="-20" dirty="0" smtClean="0">
                <a:latin typeface="Carlito"/>
                <a:cs typeface="Carlito"/>
              </a:rPr>
              <a:t>t</a:t>
            </a:r>
            <a:r>
              <a:rPr lang="en-US" sz="2800" dirty="0" smtClean="0">
                <a:latin typeface="Carlito"/>
                <a:cs typeface="Carlito"/>
              </a:rPr>
              <a:t>e</a:t>
            </a:r>
            <a:br>
              <a:rPr lang="en-US" sz="2800" dirty="0" smtClean="0">
                <a:latin typeface="Carlito"/>
                <a:cs typeface="Carlito"/>
              </a:rPr>
            </a:br>
            <a:r>
              <a:rPr lang="en-US" sz="2800" spc="-5" dirty="0" smtClean="0">
                <a:latin typeface="Carlito"/>
                <a:cs typeface="Carlito"/>
              </a:rPr>
              <a:t>directions</a:t>
            </a:r>
            <a:endParaRPr lang="en-US" sz="2800" dirty="0" smtClean="0">
              <a:latin typeface="Carlito"/>
              <a:cs typeface="Carlito"/>
            </a:endParaRPr>
          </a:p>
          <a:p>
            <a:pPr marL="389890" indent="-377190">
              <a:spcBef>
                <a:spcPts val="225"/>
              </a:spcBef>
              <a:buFont typeface="Arial"/>
              <a:buChar char="•"/>
              <a:tabLst>
                <a:tab pos="389255" algn="l"/>
                <a:tab pos="389890" algn="l"/>
              </a:tabLst>
            </a:pPr>
            <a:r>
              <a:rPr lang="en-US" sz="2800" spc="-10" dirty="0" smtClean="0">
                <a:latin typeface="Carlito"/>
                <a:cs typeface="Carlito"/>
              </a:rPr>
              <a:t>Length </a:t>
            </a:r>
            <a:r>
              <a:rPr lang="en-US" sz="2800" dirty="0" smtClean="0">
                <a:latin typeface="Carlito"/>
                <a:cs typeface="Carlito"/>
              </a:rPr>
              <a:t>of the </a:t>
            </a:r>
            <a:r>
              <a:rPr lang="en-US" sz="2800" spc="-5" dirty="0" smtClean="0">
                <a:latin typeface="Carlito"/>
                <a:cs typeface="Carlito"/>
              </a:rPr>
              <a:t>belt is</a:t>
            </a:r>
            <a:r>
              <a:rPr lang="en-US" sz="2800" spc="-15" dirty="0" smtClean="0">
                <a:latin typeface="Carlito"/>
                <a:cs typeface="Carlito"/>
              </a:rPr>
              <a:t> </a:t>
            </a:r>
            <a:r>
              <a:rPr lang="en-US" sz="2800" spc="-10" dirty="0" smtClean="0">
                <a:latin typeface="Carlito"/>
                <a:cs typeface="Carlito"/>
              </a:rPr>
              <a:t>larger</a:t>
            </a:r>
            <a:endParaRPr lang="en-US" sz="2800" dirty="0" smtClean="0">
              <a:latin typeface="Carlito"/>
              <a:cs typeface="Carlito"/>
            </a:endParaRPr>
          </a:p>
          <a:p>
            <a:pPr marL="389890" marR="5080" indent="-377825">
              <a:lnSpc>
                <a:spcPts val="2380"/>
              </a:lnSpc>
              <a:spcBef>
                <a:spcPts val="560"/>
              </a:spcBef>
              <a:buFont typeface="Arial"/>
              <a:buChar char="•"/>
              <a:tabLst>
                <a:tab pos="389255" algn="l"/>
                <a:tab pos="390525" algn="l"/>
                <a:tab pos="1179830" algn="l"/>
                <a:tab pos="1557020" algn="l"/>
                <a:tab pos="2047239" algn="l"/>
                <a:tab pos="2366010" algn="l"/>
                <a:tab pos="3117215" algn="l"/>
                <a:tab pos="3586479" algn="l"/>
              </a:tabLst>
            </a:pPr>
            <a:r>
              <a:rPr lang="en-US" sz="2800" dirty="0" smtClean="0">
                <a:latin typeface="Carlito"/>
                <a:cs typeface="Carlito"/>
              </a:rPr>
              <a:t>Angle	of	</a:t>
            </a:r>
            <a:r>
              <a:rPr lang="en-US" sz="2800" spc="-5" dirty="0" smtClean="0">
                <a:latin typeface="Carlito"/>
                <a:cs typeface="Carlito"/>
              </a:rPr>
              <a:t>l</a:t>
            </a:r>
            <a:r>
              <a:rPr lang="en-US" sz="2800" dirty="0" smtClean="0">
                <a:latin typeface="Carlito"/>
                <a:cs typeface="Carlito"/>
              </a:rPr>
              <a:t>ap is same </a:t>
            </a:r>
            <a:r>
              <a:rPr lang="en-US" sz="2800" spc="-45" dirty="0" smtClean="0">
                <a:latin typeface="Carlito"/>
                <a:cs typeface="Carlito"/>
              </a:rPr>
              <a:t>f</a:t>
            </a:r>
            <a:r>
              <a:rPr lang="en-US" sz="2800" dirty="0" smtClean="0">
                <a:latin typeface="Carlito"/>
                <a:cs typeface="Carlito"/>
              </a:rPr>
              <a:t>or dri</a:t>
            </a:r>
            <a:r>
              <a:rPr lang="en-US" sz="2800" spc="-25" dirty="0" smtClean="0">
                <a:latin typeface="Carlito"/>
                <a:cs typeface="Carlito"/>
              </a:rPr>
              <a:t>v</a:t>
            </a:r>
            <a:r>
              <a:rPr lang="en-US" sz="2800" dirty="0" smtClean="0">
                <a:latin typeface="Carlito"/>
                <a:cs typeface="Carlito"/>
              </a:rPr>
              <a:t>er  </a:t>
            </a:r>
            <a:r>
              <a:rPr lang="en-US" sz="2800" spc="-5" dirty="0" smtClean="0">
                <a:latin typeface="Carlito"/>
                <a:cs typeface="Carlito"/>
              </a:rPr>
              <a:t>and driven</a:t>
            </a:r>
            <a:r>
              <a:rPr lang="en-US" sz="2800" spc="-30" dirty="0" smtClean="0">
                <a:latin typeface="Carlito"/>
                <a:cs typeface="Carlito"/>
              </a:rPr>
              <a:t> </a:t>
            </a:r>
            <a:r>
              <a:rPr lang="en-US" sz="2800" spc="-5" dirty="0" smtClean="0">
                <a:latin typeface="Carlito"/>
                <a:cs typeface="Carlito"/>
              </a:rPr>
              <a:t>pulley</a:t>
            </a:r>
            <a:endParaRPr lang="en-US" sz="2800" dirty="0">
              <a:latin typeface="Carlito"/>
              <a:cs typeface="Carlito"/>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29</a:t>
            </a:fld>
            <a:endParaRPr lang="en-IN" altLang="en-US" sz="1900">
              <a:solidFill>
                <a:srgbClr val="898989"/>
              </a:solidFill>
              <a:ea typeface="Arial" pitchFamily="34" charset="0"/>
            </a:endParaRPr>
          </a:p>
        </p:txBody>
      </p:sp>
      <p:pic>
        <p:nvPicPr>
          <p:cNvPr id="23555" name="Picture 3"/>
          <p:cNvPicPr>
            <a:picLocks noChangeAspect="1" noChangeArrowheads="1"/>
          </p:cNvPicPr>
          <p:nvPr/>
        </p:nvPicPr>
        <p:blipFill>
          <a:blip r:embed="rId3"/>
          <a:srcRect/>
          <a:stretch>
            <a:fillRect/>
          </a:stretch>
        </p:blipFill>
        <p:spPr bwMode="auto">
          <a:xfrm>
            <a:off x="946149" y="0"/>
            <a:ext cx="15146841" cy="8521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extBox 104860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44" name="Group 43"/>
          <p:cNvGrpSpPr/>
          <p:nvPr/>
        </p:nvGrpSpPr>
        <p:grpSpPr>
          <a:xfrm>
            <a:off x="0" y="0"/>
            <a:ext cx="16217900" cy="9118600"/>
            <a:chOff x="0" y="0"/>
            <a:chExt cx="16217900" cy="9118600"/>
          </a:xfrm>
        </p:grpSpPr>
        <p:sp>
          <p:nvSpPr>
            <p:cNvPr id="1048604" name="Rectangle 104860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05" name="Freeform 104860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06" name="TextBox 1048605"/>
          <p:cNvSpPr txBox="1"/>
          <p:nvPr/>
        </p:nvSpPr>
        <p:spPr>
          <a:xfrm>
            <a:off x="5518150" y="8597900"/>
            <a:ext cx="6329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 </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07" name="TextBox 1048606"/>
          <p:cNvSpPr txBox="1"/>
          <p:nvPr/>
        </p:nvSpPr>
        <p:spPr>
          <a:xfrm>
            <a:off x="1250950" y="1054100"/>
            <a:ext cx="14249400" cy="830262"/>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ctr" eaLnBrk="1" latinLnBrk="1" hangingPunct="1">
              <a:spcBef>
                <a:spcPct val="0"/>
              </a:spcBef>
              <a:buFontTx/>
              <a:buNone/>
            </a:pPr>
            <a:r>
              <a:rPr lang="en-US" altLang="en-US" sz="4800">
                <a:latin typeface="Times New Roman" pitchFamily="18" charset="0"/>
                <a:ea typeface="Times New Roman" pitchFamily="18" charset="0"/>
              </a:rPr>
              <a:t>VISION AND MISSION OF DEPARTMENT</a:t>
            </a:r>
          </a:p>
        </p:txBody>
      </p:sp>
      <p:sp>
        <p:nvSpPr>
          <p:cNvPr id="1048608" name="TextBox 104860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a:t>
            </a:fld>
            <a:endParaRPr lang="en-IN" altLang="en-US" sz="1900">
              <a:solidFill>
                <a:srgbClr val="898989"/>
              </a:solidFill>
              <a:ea typeface="Arial" pitchFamily="34" charset="0"/>
            </a:endParaRPr>
          </a:p>
        </p:txBody>
      </p:sp>
      <p:sp>
        <p:nvSpPr>
          <p:cNvPr id="1048609" name="Rectangle 1048608"/>
          <p:cNvSpPr/>
          <p:nvPr/>
        </p:nvSpPr>
        <p:spPr>
          <a:xfrm>
            <a:off x="412750" y="1739901"/>
            <a:ext cx="14782800" cy="2896690"/>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eaLnBrk="1" latinLnBrk="1" hangingPunct="1">
              <a:lnSpc>
                <a:spcPct val="115000"/>
              </a:lnSpc>
              <a:spcAft>
                <a:spcPts val="1000"/>
              </a:spcAft>
            </a:pPr>
            <a:r>
              <a:rPr lang="en-US" altLang="en-US" sz="2000" b="1" dirty="0">
                <a:latin typeface="Times New Roman" pitchFamily="18" charset="0"/>
                <a:ea typeface="Calibri" pitchFamily="34" charset="0"/>
              </a:rPr>
              <a:t> </a:t>
            </a:r>
          </a:p>
          <a:p>
            <a:pPr lvl="0" algn="ctr" eaLnBrk="1" latinLnBrk="1" hangingPunct="1">
              <a:lnSpc>
                <a:spcPct val="115000"/>
              </a:lnSpc>
              <a:spcAft>
                <a:spcPts val="1000"/>
              </a:spcAft>
            </a:pPr>
            <a:r>
              <a:rPr lang="ru-RU" altLang="en-US" sz="3200" b="1" dirty="0">
                <a:latin typeface="Times New Roman" pitchFamily="18" charset="0"/>
                <a:ea typeface="Calibri" pitchFamily="34" charset="0"/>
              </a:rPr>
              <a:t>Vision</a:t>
            </a:r>
          </a:p>
          <a:p>
            <a:pPr lvl="0" algn="just">
              <a:lnSpc>
                <a:spcPct val="115000"/>
              </a:lnSpc>
              <a:spcBef>
                <a:spcPts val="1075"/>
              </a:spcBef>
            </a:pPr>
            <a:r>
              <a:rPr lang="en-US" altLang="en-US" sz="2800" dirty="0" smtClean="0">
                <a:latin typeface="Times New Roman" pitchFamily="18" charset="0"/>
                <a:ea typeface="Calibri" pitchFamily="34" charset="0"/>
              </a:rPr>
              <a:t>The Mechanical Engineering Department strives to be recognized globally for excellent technical knowledge and to produce quality human resource, who can manage the advance technologies and contribute to society through entrepreneurship and leadership.</a:t>
            </a:r>
            <a:endParaRPr lang="ru-RU" altLang="en-US" sz="2800" dirty="0">
              <a:latin typeface="Times New Roman" pitchFamily="18" charset="0"/>
              <a:ea typeface="Calibri" pitchFamily="34" charset="0"/>
            </a:endParaRPr>
          </a:p>
        </p:txBody>
      </p:sp>
      <p:sp>
        <p:nvSpPr>
          <p:cNvPr id="1048610" name="Rectangle 1048609"/>
          <p:cNvSpPr/>
          <p:nvPr/>
        </p:nvSpPr>
        <p:spPr>
          <a:xfrm>
            <a:off x="793750" y="4406901"/>
            <a:ext cx="14782800" cy="292746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lnSpc>
                <a:spcPct val="115000"/>
              </a:lnSpc>
              <a:spcAft>
                <a:spcPts val="1000"/>
              </a:spcAft>
            </a:pPr>
            <a:r>
              <a:rPr lang="ru-RU" altLang="en-US" sz="3200" b="1" dirty="0">
                <a:latin typeface="Times New Roman" pitchFamily="18" charset="0"/>
                <a:ea typeface="Calibri" pitchFamily="34" charset="0"/>
              </a:rPr>
              <a:t>Mission</a:t>
            </a:r>
          </a:p>
          <a:p>
            <a:pPr lvl="0" algn="just">
              <a:lnSpc>
                <a:spcPts val="1700"/>
              </a:lnSpc>
            </a:pPr>
            <a:r>
              <a:rPr lang="en-US" altLang="en-US" sz="2400" dirty="0" smtClean="0">
                <a:solidFill>
                  <a:srgbClr val="000000"/>
                </a:solidFill>
                <a:latin typeface="Times New Roman" pitchFamily="18" charset="0"/>
                <a:ea typeface="Times New Roman" pitchFamily="18" charset="0"/>
              </a:rPr>
              <a:t> </a:t>
            </a:r>
            <a:r>
              <a:rPr lang="en-US" altLang="en-US" sz="2800" dirty="0" smtClean="0">
                <a:solidFill>
                  <a:srgbClr val="000000"/>
                </a:solidFill>
                <a:latin typeface="Times New Roman" pitchFamily="18" charset="0"/>
                <a:ea typeface="Times New Roman" pitchFamily="18" charset="0"/>
              </a:rPr>
              <a:t>1) To impart highest quality technical knowledge to the learners to make them globally competitive </a:t>
            </a:r>
          </a:p>
          <a:p>
            <a:pPr lvl="0" algn="just">
              <a:lnSpc>
                <a:spcPts val="1700"/>
              </a:lnSpc>
            </a:pPr>
            <a:endParaRPr lang="en-US" altLang="en-US" sz="2800" dirty="0" smtClean="0">
              <a:solidFill>
                <a:srgbClr val="000000"/>
              </a:solidFill>
              <a:latin typeface="Times New Roman" pitchFamily="18" charset="0"/>
              <a:ea typeface="Times New Roman" pitchFamily="18" charset="0"/>
            </a:endParaRPr>
          </a:p>
          <a:p>
            <a:pPr lvl="0" algn="just">
              <a:lnSpc>
                <a:spcPts val="1700"/>
              </a:lnSpc>
            </a:pPr>
            <a:r>
              <a:rPr lang="en-US" altLang="en-US" sz="2800" dirty="0" smtClean="0">
                <a:solidFill>
                  <a:srgbClr val="000000"/>
                </a:solidFill>
                <a:latin typeface="Times New Roman" pitchFamily="18" charset="0"/>
                <a:ea typeface="Times New Roman" pitchFamily="18" charset="0"/>
              </a:rPr>
              <a:t>mechanical engineers.</a:t>
            </a:r>
            <a:r>
              <a:rPr lang="en-US" altLang="en-US" sz="2800" dirty="0">
                <a:solidFill>
                  <a:srgbClr val="000000"/>
                </a:solidFill>
                <a:latin typeface="Times New Roman" pitchFamily="18" charset="0"/>
                <a:ea typeface="Times New Roman" pitchFamily="18" charset="0"/>
              </a:rPr>
              <a:t> </a:t>
            </a:r>
          </a:p>
          <a:p>
            <a:pPr lvl="0" algn="just">
              <a:lnSpc>
                <a:spcPct val="115000"/>
              </a:lnSpc>
            </a:pPr>
            <a:r>
              <a:rPr lang="en-US" altLang="en-US" sz="2800" dirty="0" smtClean="0">
                <a:solidFill>
                  <a:srgbClr val="000000"/>
                </a:solidFill>
                <a:latin typeface="Times New Roman" pitchFamily="18" charset="0"/>
                <a:ea typeface="Times New Roman" pitchFamily="18" charset="0"/>
              </a:rPr>
              <a:t>2) To provide the learners ethical guidelines along with excellent academic environment for a long productive career.</a:t>
            </a:r>
            <a:r>
              <a:rPr lang="en-US" altLang="en-US" sz="2800" dirty="0">
                <a:latin typeface="Times New Roman" pitchFamily="18" charset="0"/>
                <a:ea typeface="Times New Roman" pitchFamily="18" charset="0"/>
              </a:rPr>
              <a:t> </a:t>
            </a:r>
          </a:p>
          <a:p>
            <a:pPr lvl="0" algn="just">
              <a:lnSpc>
                <a:spcPct val="115000"/>
              </a:lnSpc>
              <a:spcAft>
                <a:spcPts val="1000"/>
              </a:spcAft>
            </a:pPr>
            <a:r>
              <a:rPr lang="en-US" altLang="en-US" sz="2800" dirty="0" smtClean="0">
                <a:latin typeface="Times New Roman" pitchFamily="18" charset="0"/>
                <a:ea typeface="Times New Roman" pitchFamily="18" charset="0"/>
              </a:rPr>
              <a:t>3)To promote industry-institute linkage.</a:t>
            </a:r>
            <a:r>
              <a:rPr lang="en-US" altLang="en-US" sz="2800" dirty="0">
                <a:latin typeface="Times New Roman" pitchFamily="18" charset="0"/>
                <a:ea typeface="Times New Roman" pitchFamily="18" charset="0"/>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30</a:t>
            </a:fld>
            <a:endParaRPr lang="en-IN" altLang="en-US" sz="1900">
              <a:solidFill>
                <a:srgbClr val="898989"/>
              </a:solidFill>
              <a:ea typeface="Arial" pitchFamily="34" charset="0"/>
            </a:endParaRPr>
          </a:p>
        </p:txBody>
      </p:sp>
      <p:pic>
        <p:nvPicPr>
          <p:cNvPr id="24578" name="Picture 2"/>
          <p:cNvPicPr>
            <a:picLocks noChangeAspect="1" noChangeArrowheads="1"/>
          </p:cNvPicPr>
          <p:nvPr/>
        </p:nvPicPr>
        <p:blipFill>
          <a:blip r:embed="rId3"/>
          <a:srcRect/>
          <a:stretch>
            <a:fillRect/>
          </a:stretch>
        </p:blipFill>
        <p:spPr bwMode="auto">
          <a:xfrm>
            <a:off x="1022350" y="0"/>
            <a:ext cx="14935200" cy="8445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31</a:t>
            </a:fld>
            <a:endParaRPr lang="en-IN" altLang="en-US" sz="1900">
              <a:solidFill>
                <a:srgbClr val="898989"/>
              </a:solidFill>
              <a:ea typeface="Arial" pitchFamily="34" charset="0"/>
            </a:endParaRPr>
          </a:p>
        </p:txBody>
      </p:sp>
      <p:pic>
        <p:nvPicPr>
          <p:cNvPr id="26626" name="Picture 2"/>
          <p:cNvPicPr>
            <a:picLocks noChangeAspect="1" noChangeArrowheads="1"/>
          </p:cNvPicPr>
          <p:nvPr/>
        </p:nvPicPr>
        <p:blipFill>
          <a:blip r:embed="rId3"/>
          <a:srcRect/>
          <a:stretch>
            <a:fillRect/>
          </a:stretch>
        </p:blipFill>
        <p:spPr bwMode="auto">
          <a:xfrm>
            <a:off x="946150" y="0"/>
            <a:ext cx="15011400" cy="8521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32</a:t>
            </a:fld>
            <a:endParaRPr lang="en-IN" altLang="en-US" sz="1900">
              <a:solidFill>
                <a:srgbClr val="898989"/>
              </a:solidFill>
              <a:ea typeface="Arial" pitchFamily="34" charset="0"/>
            </a:endParaRPr>
          </a:p>
        </p:txBody>
      </p:sp>
      <p:sp>
        <p:nvSpPr>
          <p:cNvPr id="8" name="Rectangle 7"/>
          <p:cNvSpPr/>
          <p:nvPr/>
        </p:nvSpPr>
        <p:spPr>
          <a:xfrm>
            <a:off x="1098550" y="520700"/>
            <a:ext cx="8458200" cy="707886"/>
          </a:xfrm>
          <a:prstGeom prst="rect">
            <a:avLst/>
          </a:prstGeom>
        </p:spPr>
        <p:txBody>
          <a:bodyPr wrap="square">
            <a:spAutoFit/>
          </a:bodyPr>
          <a:lstStyle/>
          <a:p>
            <a:r>
              <a:rPr lang="en-US" sz="4000" b="1" spc="-10" dirty="0" smtClean="0">
                <a:latin typeface="Carlito"/>
                <a:cs typeface="Carlito"/>
              </a:rPr>
              <a:t>Limitations </a:t>
            </a:r>
            <a:r>
              <a:rPr lang="en-US" sz="4000" b="1" dirty="0" smtClean="0">
                <a:latin typeface="Carlito"/>
                <a:cs typeface="Carlito"/>
              </a:rPr>
              <a:t>of </a:t>
            </a:r>
            <a:r>
              <a:rPr lang="en-US" sz="4000" b="1" spc="5" dirty="0" smtClean="0">
                <a:latin typeface="Carlito"/>
                <a:cs typeface="Carlito"/>
              </a:rPr>
              <a:t>simple </a:t>
            </a:r>
            <a:r>
              <a:rPr lang="en-US" sz="4000" b="1" spc="-5" dirty="0" smtClean="0">
                <a:latin typeface="Carlito"/>
                <a:cs typeface="Carlito"/>
              </a:rPr>
              <a:t>belt</a:t>
            </a:r>
            <a:r>
              <a:rPr lang="en-US" sz="4000" b="1" spc="-95" dirty="0" smtClean="0">
                <a:latin typeface="Carlito"/>
                <a:cs typeface="Carlito"/>
              </a:rPr>
              <a:t> </a:t>
            </a:r>
            <a:r>
              <a:rPr lang="en-US" sz="4000" b="1" spc="-10" dirty="0" smtClean="0">
                <a:latin typeface="Carlito"/>
                <a:cs typeface="Carlito"/>
              </a:rPr>
              <a:t>drive</a:t>
            </a:r>
            <a:endParaRPr lang="en-US" sz="4000" b="1" dirty="0"/>
          </a:p>
        </p:txBody>
      </p:sp>
      <p:sp>
        <p:nvSpPr>
          <p:cNvPr id="9" name="Rectangle 8"/>
          <p:cNvSpPr/>
          <p:nvPr/>
        </p:nvSpPr>
        <p:spPr>
          <a:xfrm>
            <a:off x="1479550" y="1968500"/>
            <a:ext cx="13563600" cy="5485220"/>
          </a:xfrm>
          <a:prstGeom prst="rect">
            <a:avLst/>
          </a:prstGeom>
        </p:spPr>
        <p:txBody>
          <a:bodyPr wrap="square">
            <a:spAutoFit/>
          </a:bodyPr>
          <a:lstStyle/>
          <a:p>
            <a:pPr marL="389890" marR="5080" indent="-377190">
              <a:lnSpc>
                <a:spcPct val="100600"/>
              </a:lnSpc>
              <a:spcBef>
                <a:spcPts val="95"/>
              </a:spcBef>
              <a:buFont typeface="Arial"/>
              <a:buChar char="•"/>
              <a:tabLst>
                <a:tab pos="389255" algn="l"/>
                <a:tab pos="390525" algn="l"/>
              </a:tabLst>
            </a:pPr>
            <a:r>
              <a:rPr lang="en-US" sz="3600" spc="5" dirty="0" smtClean="0">
                <a:latin typeface="Carlito"/>
                <a:cs typeface="Carlito"/>
              </a:rPr>
              <a:t>Higher </a:t>
            </a:r>
            <a:r>
              <a:rPr lang="en-US" sz="3600" spc="-20" dirty="0" smtClean="0">
                <a:latin typeface="Carlito"/>
                <a:cs typeface="Carlito"/>
              </a:rPr>
              <a:t>Velocity </a:t>
            </a:r>
            <a:r>
              <a:rPr lang="en-US" sz="3600" spc="-10" dirty="0" smtClean="0">
                <a:latin typeface="Carlito"/>
                <a:cs typeface="Carlito"/>
              </a:rPr>
              <a:t>ratios </a:t>
            </a:r>
            <a:r>
              <a:rPr lang="en-US" sz="3600" spc="-10" dirty="0" err="1" smtClean="0">
                <a:latin typeface="Carlito"/>
                <a:cs typeface="Carlito"/>
              </a:rPr>
              <a:t>ratios</a:t>
            </a:r>
            <a:r>
              <a:rPr lang="en-US" sz="3600" spc="-10" dirty="0" smtClean="0">
                <a:latin typeface="Carlito"/>
                <a:cs typeface="Carlito"/>
              </a:rPr>
              <a:t>, </a:t>
            </a:r>
            <a:r>
              <a:rPr lang="en-US" sz="3600" spc="5" dirty="0" smtClean="0">
                <a:latin typeface="Carlito"/>
                <a:cs typeface="Carlito"/>
              </a:rPr>
              <a:t>lessen </a:t>
            </a:r>
            <a:r>
              <a:rPr lang="en-US" sz="3600" spc="10" dirty="0" smtClean="0">
                <a:latin typeface="Carlito"/>
                <a:cs typeface="Carlito"/>
              </a:rPr>
              <a:t>the </a:t>
            </a:r>
            <a:r>
              <a:rPr lang="en-US" sz="3600" spc="-10" dirty="0" smtClean="0">
                <a:latin typeface="Carlito"/>
                <a:cs typeface="Carlito"/>
              </a:rPr>
              <a:t>arc </a:t>
            </a:r>
            <a:r>
              <a:rPr lang="en-US" sz="3600" dirty="0" smtClean="0">
                <a:latin typeface="Carlito"/>
                <a:cs typeface="Carlito"/>
              </a:rPr>
              <a:t>of  </a:t>
            </a:r>
            <a:r>
              <a:rPr lang="en-US" sz="3600" spc="-10" dirty="0" smtClean="0">
                <a:latin typeface="Carlito"/>
                <a:cs typeface="Carlito"/>
              </a:rPr>
              <a:t>contact, </a:t>
            </a:r>
            <a:r>
              <a:rPr lang="en-US" sz="3600" dirty="0" smtClean="0">
                <a:latin typeface="Carlito"/>
                <a:cs typeface="Carlito"/>
              </a:rPr>
              <a:t>causing slippage </a:t>
            </a:r>
            <a:r>
              <a:rPr lang="en-US" sz="3600" spc="5" dirty="0" smtClean="0">
                <a:latin typeface="Carlito"/>
                <a:cs typeface="Carlito"/>
              </a:rPr>
              <a:t>and loss </a:t>
            </a:r>
            <a:r>
              <a:rPr lang="en-US" sz="3600" spc="10" dirty="0" smtClean="0">
                <a:latin typeface="Carlito"/>
                <a:cs typeface="Carlito"/>
              </a:rPr>
              <a:t>of</a:t>
            </a:r>
            <a:r>
              <a:rPr lang="en-US" sz="3600" spc="90" dirty="0" smtClean="0">
                <a:latin typeface="Carlito"/>
                <a:cs typeface="Carlito"/>
              </a:rPr>
              <a:t> </a:t>
            </a:r>
            <a:r>
              <a:rPr lang="en-US" sz="3600" spc="-60" dirty="0" smtClean="0">
                <a:latin typeface="Carlito"/>
                <a:cs typeface="Carlito"/>
              </a:rPr>
              <a:t>power.</a:t>
            </a:r>
            <a:endParaRPr lang="en-US" sz="3600" dirty="0" smtClean="0">
              <a:latin typeface="Carlito"/>
              <a:cs typeface="Carlito"/>
            </a:endParaRPr>
          </a:p>
          <a:p>
            <a:pPr marL="389890" marR="120650" indent="-377190">
              <a:lnSpc>
                <a:spcPct val="100600"/>
              </a:lnSpc>
              <a:spcBef>
                <a:spcPts val="844"/>
              </a:spcBef>
              <a:buFont typeface="Arial"/>
              <a:buChar char="•"/>
              <a:tabLst>
                <a:tab pos="389255" algn="l"/>
                <a:tab pos="390525" algn="l"/>
              </a:tabLst>
            </a:pPr>
            <a:r>
              <a:rPr lang="en-US" sz="3600" spc="-10" dirty="0" smtClean="0">
                <a:latin typeface="Carlito"/>
                <a:cs typeface="Carlito"/>
              </a:rPr>
              <a:t>For </a:t>
            </a:r>
            <a:r>
              <a:rPr lang="en-US" sz="3600" dirty="0" smtClean="0">
                <a:latin typeface="Carlito"/>
                <a:cs typeface="Carlito"/>
              </a:rPr>
              <a:t>maximum power </a:t>
            </a:r>
            <a:r>
              <a:rPr lang="en-US" sz="3600" spc="-20" dirty="0" smtClean="0">
                <a:latin typeface="Carlito"/>
                <a:cs typeface="Carlito"/>
              </a:rPr>
              <a:t>transfer </a:t>
            </a:r>
            <a:r>
              <a:rPr lang="en-US" sz="3600" spc="5" dirty="0" smtClean="0">
                <a:latin typeface="Carlito"/>
                <a:cs typeface="Carlito"/>
              </a:rPr>
              <a:t>on the </a:t>
            </a:r>
            <a:r>
              <a:rPr lang="en-US" sz="3600" dirty="0" smtClean="0">
                <a:latin typeface="Carlito"/>
                <a:cs typeface="Carlito"/>
              </a:rPr>
              <a:t>belts  </a:t>
            </a:r>
            <a:r>
              <a:rPr lang="en-US" sz="3600" spc="10" dirty="0" smtClean="0">
                <a:latin typeface="Carlito"/>
                <a:cs typeface="Carlito"/>
              </a:rPr>
              <a:t>and </a:t>
            </a:r>
            <a:r>
              <a:rPr lang="en-US" sz="3600" spc="-5" dirty="0" smtClean="0">
                <a:latin typeface="Carlito"/>
                <a:cs typeface="Carlito"/>
              </a:rPr>
              <a:t>pulleys, </a:t>
            </a:r>
            <a:r>
              <a:rPr lang="en-US" sz="3600" spc="10" dirty="0" smtClean="0">
                <a:latin typeface="Carlito"/>
                <a:cs typeface="Carlito"/>
              </a:rPr>
              <a:t>the </a:t>
            </a:r>
            <a:r>
              <a:rPr lang="en-US" sz="3600" dirty="0" smtClean="0">
                <a:latin typeface="Carlito"/>
                <a:cs typeface="Carlito"/>
              </a:rPr>
              <a:t>pulley </a:t>
            </a:r>
            <a:r>
              <a:rPr lang="en-US" sz="3600" spc="-15" dirty="0" smtClean="0">
                <a:latin typeface="Carlito"/>
                <a:cs typeface="Carlito"/>
              </a:rPr>
              <a:t>ratio </a:t>
            </a:r>
            <a:r>
              <a:rPr lang="en-US" sz="3600" spc="5" dirty="0" smtClean="0">
                <a:latin typeface="Carlito"/>
                <a:cs typeface="Carlito"/>
              </a:rPr>
              <a:t>should be </a:t>
            </a:r>
            <a:r>
              <a:rPr lang="en-US" sz="3600" spc="10" dirty="0" smtClean="0">
                <a:latin typeface="Carlito"/>
                <a:cs typeface="Carlito"/>
              </a:rPr>
              <a:t>3 </a:t>
            </a:r>
            <a:r>
              <a:rPr lang="en-US" sz="3600" spc="-10" dirty="0" smtClean="0">
                <a:latin typeface="Carlito"/>
                <a:cs typeface="Carlito"/>
              </a:rPr>
              <a:t>to </a:t>
            </a:r>
            <a:r>
              <a:rPr lang="en-US" sz="3600" spc="10" dirty="0" smtClean="0">
                <a:latin typeface="Carlito"/>
                <a:cs typeface="Carlito"/>
              </a:rPr>
              <a:t>1  </a:t>
            </a:r>
            <a:r>
              <a:rPr lang="en-US" sz="3600" spc="5" dirty="0" smtClean="0">
                <a:latin typeface="Carlito"/>
                <a:cs typeface="Carlito"/>
              </a:rPr>
              <a:t>or</a:t>
            </a:r>
            <a:r>
              <a:rPr lang="en-US" sz="3600" spc="-20" dirty="0" smtClean="0">
                <a:latin typeface="Carlito"/>
                <a:cs typeface="Carlito"/>
              </a:rPr>
              <a:t> </a:t>
            </a:r>
            <a:r>
              <a:rPr lang="en-US" sz="3600" spc="5" dirty="0" smtClean="0">
                <a:latin typeface="Carlito"/>
                <a:cs typeface="Carlito"/>
              </a:rPr>
              <a:t>less</a:t>
            </a:r>
            <a:endParaRPr lang="en-US" sz="3600" dirty="0" smtClean="0">
              <a:latin typeface="Carlito"/>
              <a:cs typeface="Carlito"/>
            </a:endParaRPr>
          </a:p>
          <a:p>
            <a:pPr marL="389890" marR="1215390" indent="-377825">
              <a:lnSpc>
                <a:spcPct val="100600"/>
              </a:lnSpc>
              <a:spcBef>
                <a:spcPts val="844"/>
              </a:spcBef>
              <a:buFont typeface="Arial"/>
              <a:buChar char="•"/>
              <a:tabLst>
                <a:tab pos="389255" algn="l"/>
                <a:tab pos="390525" algn="l"/>
              </a:tabLst>
            </a:pPr>
            <a:r>
              <a:rPr lang="en-US" sz="3600" spc="-150" dirty="0" smtClean="0">
                <a:latin typeface="Carlito"/>
                <a:cs typeface="Carlito"/>
              </a:rPr>
              <a:t>To </a:t>
            </a:r>
            <a:r>
              <a:rPr lang="en-US" sz="3600" spc="-15" dirty="0" smtClean="0">
                <a:latin typeface="Carlito"/>
                <a:cs typeface="Carlito"/>
              </a:rPr>
              <a:t>avoid excessive </a:t>
            </a:r>
            <a:r>
              <a:rPr lang="en-US" sz="3600" spc="-5" dirty="0" smtClean="0">
                <a:latin typeface="Carlito"/>
                <a:cs typeface="Carlito"/>
              </a:rPr>
              <a:t>single-step </a:t>
            </a:r>
            <a:r>
              <a:rPr lang="en-US" sz="3600" spc="-10" dirty="0" smtClean="0">
                <a:latin typeface="Carlito"/>
                <a:cs typeface="Carlito"/>
              </a:rPr>
              <a:t>ratios </a:t>
            </a:r>
            <a:r>
              <a:rPr lang="en-US" sz="3600" dirty="0" smtClean="0">
                <a:latin typeface="Carlito"/>
                <a:cs typeface="Carlito"/>
              </a:rPr>
              <a:t>or  </a:t>
            </a:r>
            <a:r>
              <a:rPr lang="en-US" sz="3600" spc="-10" dirty="0" smtClean="0">
                <a:latin typeface="Carlito"/>
                <a:cs typeface="Carlito"/>
              </a:rPr>
              <a:t>undersize</a:t>
            </a:r>
            <a:r>
              <a:rPr lang="en-US" sz="3600" spc="-5" dirty="0" smtClean="0">
                <a:latin typeface="Carlito"/>
                <a:cs typeface="Carlito"/>
              </a:rPr>
              <a:t> pulleys.</a:t>
            </a:r>
            <a:endParaRPr lang="en-US" sz="3600" dirty="0" smtClean="0">
              <a:latin typeface="Carlito"/>
              <a:cs typeface="Carlito"/>
            </a:endParaRPr>
          </a:p>
          <a:p>
            <a:pPr marL="829944" lvl="1" indent="-314960">
              <a:spcBef>
                <a:spcPts val="800"/>
              </a:spcBef>
              <a:buFont typeface="Arial"/>
              <a:buChar char="–"/>
              <a:tabLst>
                <a:tab pos="830580" algn="l"/>
              </a:tabLst>
            </a:pPr>
            <a:r>
              <a:rPr lang="en-US" sz="3600" spc="10" dirty="0" smtClean="0">
                <a:latin typeface="Carlito"/>
                <a:cs typeface="Carlito"/>
              </a:rPr>
              <a:t>The </a:t>
            </a:r>
            <a:r>
              <a:rPr lang="en-US" sz="3600" spc="-5" dirty="0" smtClean="0">
                <a:latin typeface="Carlito"/>
                <a:cs typeface="Carlito"/>
              </a:rPr>
              <a:t>central </a:t>
            </a:r>
            <a:r>
              <a:rPr lang="en-US" sz="3600" dirty="0" smtClean="0">
                <a:latin typeface="Carlito"/>
                <a:cs typeface="Carlito"/>
              </a:rPr>
              <a:t>distance </a:t>
            </a:r>
            <a:r>
              <a:rPr lang="en-US" sz="3600" spc="5" dirty="0" smtClean="0">
                <a:latin typeface="Carlito"/>
                <a:cs typeface="Carlito"/>
              </a:rPr>
              <a:t>can </a:t>
            </a:r>
            <a:r>
              <a:rPr lang="en-US" sz="3600" spc="10" dirty="0" smtClean="0">
                <a:latin typeface="Carlito"/>
                <a:cs typeface="Carlito"/>
              </a:rPr>
              <a:t>be</a:t>
            </a:r>
            <a:r>
              <a:rPr lang="en-US" sz="3600" dirty="0" smtClean="0">
                <a:latin typeface="Carlito"/>
                <a:cs typeface="Carlito"/>
              </a:rPr>
              <a:t> </a:t>
            </a:r>
            <a:r>
              <a:rPr lang="en-US" sz="3600" spc="5" dirty="0" smtClean="0">
                <a:latin typeface="Carlito"/>
                <a:cs typeface="Carlito"/>
              </a:rPr>
              <a:t>increased</a:t>
            </a:r>
            <a:endParaRPr lang="en-US" sz="3600" dirty="0" smtClean="0">
              <a:latin typeface="Carlito"/>
              <a:cs typeface="Carlito"/>
            </a:endParaRPr>
          </a:p>
          <a:p>
            <a:pPr marL="829944" marR="46355" lvl="1" indent="-314960">
              <a:lnSpc>
                <a:spcPct val="101000"/>
              </a:lnSpc>
              <a:spcBef>
                <a:spcPts val="740"/>
              </a:spcBef>
              <a:buFont typeface="Arial"/>
              <a:buChar char="–"/>
              <a:tabLst>
                <a:tab pos="830580" algn="l"/>
              </a:tabLst>
            </a:pPr>
            <a:r>
              <a:rPr lang="en-US" sz="3600" spc="15" dirty="0" smtClean="0">
                <a:latin typeface="Carlito"/>
                <a:cs typeface="Carlito"/>
              </a:rPr>
              <a:t>Compound </a:t>
            </a:r>
            <a:r>
              <a:rPr lang="en-US" sz="3600" spc="5" dirty="0" smtClean="0">
                <a:latin typeface="Carlito"/>
                <a:cs typeface="Carlito"/>
              </a:rPr>
              <a:t>drive </a:t>
            </a:r>
            <a:r>
              <a:rPr lang="en-US" sz="3600" dirty="0" smtClean="0">
                <a:latin typeface="Carlito"/>
                <a:cs typeface="Carlito"/>
              </a:rPr>
              <a:t>/two-step </a:t>
            </a:r>
            <a:r>
              <a:rPr lang="en-US" sz="3600" spc="5" dirty="0" smtClean="0">
                <a:latin typeface="Carlito"/>
                <a:cs typeface="Carlito"/>
              </a:rPr>
              <a:t>drive </a:t>
            </a:r>
            <a:r>
              <a:rPr lang="en-US" sz="3600" spc="-5" dirty="0" smtClean="0">
                <a:latin typeface="Carlito"/>
                <a:cs typeface="Carlito"/>
              </a:rPr>
              <a:t>/counter-shaft)  </a:t>
            </a:r>
            <a:r>
              <a:rPr lang="en-US" sz="3600" spc="5" dirty="0" smtClean="0">
                <a:latin typeface="Carlito"/>
                <a:cs typeface="Carlito"/>
              </a:rPr>
              <a:t>can </a:t>
            </a:r>
            <a:r>
              <a:rPr lang="en-US" sz="3600" spc="10" dirty="0" smtClean="0">
                <a:latin typeface="Carlito"/>
                <a:cs typeface="Carlito"/>
              </a:rPr>
              <a:t>be used</a:t>
            </a:r>
            <a:r>
              <a:rPr lang="en-US" sz="3600" spc="5" dirty="0" smtClean="0">
                <a:latin typeface="Carlito"/>
                <a:cs typeface="Carlito"/>
              </a:rPr>
              <a:t> </a:t>
            </a:r>
            <a:r>
              <a:rPr lang="en-US" sz="3600" spc="-5" dirty="0" smtClean="0">
                <a:latin typeface="Carlito"/>
                <a:cs typeface="Carlito"/>
              </a:rPr>
              <a:t>to</a:t>
            </a:r>
            <a:endParaRPr lang="en-US" sz="3600" dirty="0">
              <a:latin typeface="Carlito"/>
              <a:cs typeface="Carlito"/>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33</a:t>
            </a:fld>
            <a:endParaRPr lang="en-IN" altLang="en-US" sz="1900">
              <a:solidFill>
                <a:srgbClr val="898989"/>
              </a:solidFill>
              <a:ea typeface="Arial" pitchFamily="34" charset="0"/>
            </a:endParaRPr>
          </a:p>
        </p:txBody>
      </p:sp>
      <p:sp>
        <p:nvSpPr>
          <p:cNvPr id="8" name="object 2"/>
          <p:cNvSpPr txBox="1">
            <a:spLocks noGrp="1"/>
          </p:cNvSpPr>
          <p:nvPr>
            <p:ph type="title"/>
          </p:nvPr>
        </p:nvSpPr>
        <p:spPr>
          <a:xfrm>
            <a:off x="590804" y="465836"/>
            <a:ext cx="8432546" cy="629285"/>
          </a:xfrm>
          <a:prstGeom prst="rect">
            <a:avLst/>
          </a:prstGeom>
        </p:spPr>
        <p:txBody>
          <a:bodyPr vert="horz" wrap="square" lIns="0" tIns="13970" rIns="0" bIns="0" rtlCol="0">
            <a:spAutoFit/>
          </a:bodyPr>
          <a:lstStyle/>
          <a:p>
            <a:pPr marL="12700" algn="l">
              <a:lnSpc>
                <a:spcPct val="100000"/>
              </a:lnSpc>
              <a:spcBef>
                <a:spcPts val="110"/>
              </a:spcBef>
            </a:pPr>
            <a:r>
              <a:rPr lang="en-US" sz="4000" b="1" dirty="0" smtClean="0">
                <a:latin typeface="Carlito"/>
                <a:cs typeface="Carlito"/>
              </a:rPr>
              <a:t>Compound belt</a:t>
            </a:r>
            <a:r>
              <a:rPr lang="en-US" sz="4000" b="1" spc="-100" dirty="0" smtClean="0">
                <a:latin typeface="Carlito"/>
                <a:cs typeface="Carlito"/>
              </a:rPr>
              <a:t> </a:t>
            </a:r>
            <a:r>
              <a:rPr lang="en-US" sz="4000" b="1" spc="-10" dirty="0" smtClean="0">
                <a:latin typeface="Carlito"/>
                <a:cs typeface="Carlito"/>
              </a:rPr>
              <a:t>drive</a:t>
            </a:r>
            <a:endParaRPr sz="4000" b="1">
              <a:latin typeface="Carlito"/>
              <a:cs typeface="Carlito"/>
            </a:endParaRPr>
          </a:p>
        </p:txBody>
      </p:sp>
      <p:grpSp>
        <p:nvGrpSpPr>
          <p:cNvPr id="9" name="object 3"/>
          <p:cNvGrpSpPr/>
          <p:nvPr/>
        </p:nvGrpSpPr>
        <p:grpSpPr>
          <a:xfrm>
            <a:off x="1936750" y="1358900"/>
            <a:ext cx="13639800" cy="5486024"/>
            <a:chOff x="380" y="1056894"/>
            <a:chExt cx="10058400" cy="3694176"/>
          </a:xfrm>
        </p:grpSpPr>
        <p:sp>
          <p:nvSpPr>
            <p:cNvPr id="10" name="object 4"/>
            <p:cNvSpPr/>
            <p:nvPr/>
          </p:nvSpPr>
          <p:spPr>
            <a:xfrm>
              <a:off x="380" y="1056894"/>
              <a:ext cx="10058400" cy="942975"/>
            </a:xfrm>
            <a:custGeom>
              <a:avLst/>
              <a:gdLst/>
              <a:ahLst/>
              <a:cxnLst/>
              <a:rect l="l" t="t" r="r" b="b"/>
              <a:pathLst>
                <a:path w="10058400" h="942975">
                  <a:moveTo>
                    <a:pt x="10058019" y="942594"/>
                  </a:moveTo>
                  <a:lnTo>
                    <a:pt x="10058019" y="0"/>
                  </a:lnTo>
                  <a:lnTo>
                    <a:pt x="0" y="0"/>
                  </a:lnTo>
                  <a:lnTo>
                    <a:pt x="0" y="942594"/>
                  </a:lnTo>
                  <a:lnTo>
                    <a:pt x="10058019" y="942594"/>
                  </a:lnTo>
                  <a:close/>
                </a:path>
              </a:pathLst>
            </a:custGeom>
            <a:solidFill>
              <a:srgbClr val="FFFFFF"/>
            </a:solidFill>
          </p:spPr>
          <p:txBody>
            <a:bodyPr wrap="square" lIns="0" tIns="0" rIns="0" bIns="0" rtlCol="0"/>
            <a:lstStyle/>
            <a:p>
              <a:endParaRPr/>
            </a:p>
          </p:txBody>
        </p:sp>
        <p:sp>
          <p:nvSpPr>
            <p:cNvPr id="12" name="object 6"/>
            <p:cNvSpPr/>
            <p:nvPr/>
          </p:nvSpPr>
          <p:spPr>
            <a:xfrm>
              <a:off x="380" y="1999488"/>
              <a:ext cx="10058400" cy="942975"/>
            </a:xfrm>
            <a:custGeom>
              <a:avLst/>
              <a:gdLst/>
              <a:ahLst/>
              <a:cxnLst/>
              <a:rect l="l" t="t" r="r" b="b"/>
              <a:pathLst>
                <a:path w="10058400" h="942975">
                  <a:moveTo>
                    <a:pt x="10058019" y="942594"/>
                  </a:moveTo>
                  <a:lnTo>
                    <a:pt x="10058019" y="0"/>
                  </a:lnTo>
                  <a:lnTo>
                    <a:pt x="0" y="0"/>
                  </a:lnTo>
                  <a:lnTo>
                    <a:pt x="0" y="942594"/>
                  </a:lnTo>
                  <a:lnTo>
                    <a:pt x="10058019" y="942594"/>
                  </a:lnTo>
                  <a:close/>
                </a:path>
              </a:pathLst>
            </a:custGeom>
            <a:solidFill>
              <a:srgbClr val="FFFFFF"/>
            </a:solidFill>
          </p:spPr>
          <p:txBody>
            <a:bodyPr wrap="square" lIns="0" tIns="0" rIns="0" bIns="0" rtlCol="0"/>
            <a:lstStyle/>
            <a:p>
              <a:endParaRPr/>
            </a:p>
          </p:txBody>
        </p:sp>
        <p:sp>
          <p:nvSpPr>
            <p:cNvPr id="13" name="object 7"/>
            <p:cNvSpPr/>
            <p:nvPr/>
          </p:nvSpPr>
          <p:spPr>
            <a:xfrm>
              <a:off x="4683252" y="2000250"/>
              <a:ext cx="5123688" cy="941832"/>
            </a:xfrm>
            <a:prstGeom prst="rect">
              <a:avLst/>
            </a:prstGeom>
            <a:blipFill>
              <a:blip r:embed="rId3" cstate="print"/>
              <a:stretch>
                <a:fillRect/>
              </a:stretch>
            </a:blipFill>
          </p:spPr>
          <p:txBody>
            <a:bodyPr wrap="square" lIns="0" tIns="0" rIns="0" bIns="0" rtlCol="0"/>
            <a:lstStyle/>
            <a:p>
              <a:endParaRPr/>
            </a:p>
          </p:txBody>
        </p:sp>
        <p:sp>
          <p:nvSpPr>
            <p:cNvPr id="14" name="object 8"/>
            <p:cNvSpPr/>
            <p:nvPr/>
          </p:nvSpPr>
          <p:spPr>
            <a:xfrm>
              <a:off x="380" y="2942082"/>
              <a:ext cx="10058400" cy="942975"/>
            </a:xfrm>
            <a:custGeom>
              <a:avLst/>
              <a:gdLst/>
              <a:ahLst/>
              <a:cxnLst/>
              <a:rect l="l" t="t" r="r" b="b"/>
              <a:pathLst>
                <a:path w="10058400" h="942975">
                  <a:moveTo>
                    <a:pt x="10058019" y="942593"/>
                  </a:moveTo>
                  <a:lnTo>
                    <a:pt x="10058019" y="0"/>
                  </a:lnTo>
                  <a:lnTo>
                    <a:pt x="0" y="0"/>
                  </a:lnTo>
                  <a:lnTo>
                    <a:pt x="0" y="942594"/>
                  </a:lnTo>
                  <a:lnTo>
                    <a:pt x="10058019" y="942593"/>
                  </a:lnTo>
                  <a:close/>
                </a:path>
              </a:pathLst>
            </a:custGeom>
            <a:solidFill>
              <a:srgbClr val="FFFFFF"/>
            </a:solidFill>
          </p:spPr>
          <p:txBody>
            <a:bodyPr wrap="square" lIns="0" tIns="0" rIns="0" bIns="0" rtlCol="0"/>
            <a:lstStyle/>
            <a:p>
              <a:endParaRPr/>
            </a:p>
          </p:txBody>
        </p:sp>
        <p:sp>
          <p:nvSpPr>
            <p:cNvPr id="15" name="object 9"/>
            <p:cNvSpPr/>
            <p:nvPr/>
          </p:nvSpPr>
          <p:spPr>
            <a:xfrm>
              <a:off x="4683252" y="2942082"/>
              <a:ext cx="5123688" cy="1808988"/>
            </a:xfrm>
            <a:prstGeom prst="rect">
              <a:avLst/>
            </a:prstGeom>
            <a:blipFill>
              <a:blip r:embed="rId4" cstate="print"/>
              <a:stretch>
                <a:fillRect/>
              </a:stretch>
            </a:blipFill>
          </p:spPr>
          <p:txBody>
            <a:bodyPr wrap="square" lIns="0" tIns="0" rIns="0" bIns="0" rtlCol="0"/>
            <a:lstStyle/>
            <a:p>
              <a:endParaRPr/>
            </a:p>
          </p:txBody>
        </p:sp>
      </p:grpSp>
      <p:sp>
        <p:nvSpPr>
          <p:cNvPr id="19" name="object 13"/>
          <p:cNvSpPr/>
          <p:nvPr/>
        </p:nvSpPr>
        <p:spPr>
          <a:xfrm>
            <a:off x="10060" y="121071"/>
            <a:ext cx="16196780" cy="8317555"/>
          </a:xfrm>
          <a:custGeom>
            <a:avLst/>
            <a:gdLst/>
            <a:ahLst/>
            <a:cxnLst/>
            <a:rect l="l" t="t" r="r" b="b"/>
            <a:pathLst>
              <a:path w="10045700" h="7531100">
                <a:moveTo>
                  <a:pt x="10045446" y="7530846"/>
                </a:moveTo>
                <a:lnTo>
                  <a:pt x="10045446" y="0"/>
                </a:lnTo>
                <a:lnTo>
                  <a:pt x="0" y="0"/>
                </a:lnTo>
                <a:lnTo>
                  <a:pt x="0" y="7530846"/>
                </a:lnTo>
                <a:lnTo>
                  <a:pt x="10045446" y="7530846"/>
                </a:lnTo>
                <a:close/>
              </a:path>
            </a:pathLst>
          </a:custGeom>
          <a:ln w="12954">
            <a:solidFill>
              <a:srgbClr val="000000"/>
            </a:solidFill>
          </a:ln>
        </p:spPr>
        <p:txBody>
          <a:bodyPr wrap="square" lIns="0" tIns="0" rIns="0" bIns="0" rtlCol="0"/>
          <a:lstStyle/>
          <a:p>
            <a:endParaRPr/>
          </a:p>
        </p:txBody>
      </p:sp>
      <p:sp>
        <p:nvSpPr>
          <p:cNvPr id="23" name="Rectangle 22"/>
          <p:cNvSpPr/>
          <p:nvPr/>
        </p:nvSpPr>
        <p:spPr>
          <a:xfrm>
            <a:off x="565150" y="1358900"/>
            <a:ext cx="8108950" cy="935705"/>
          </a:xfrm>
          <a:prstGeom prst="rect">
            <a:avLst/>
          </a:prstGeom>
        </p:spPr>
        <p:txBody>
          <a:bodyPr wrap="square">
            <a:spAutoFit/>
          </a:bodyPr>
          <a:lstStyle/>
          <a:p>
            <a:pPr marL="432434" marR="5080" indent="-377190">
              <a:lnSpc>
                <a:spcPct val="101499"/>
              </a:lnSpc>
              <a:spcBef>
                <a:spcPts val="90"/>
              </a:spcBef>
              <a:buFont typeface="Arial"/>
              <a:buChar char="•"/>
              <a:tabLst>
                <a:tab pos="432434" algn="l"/>
                <a:tab pos="433070" algn="l"/>
              </a:tabLst>
            </a:pPr>
            <a:r>
              <a:rPr lang="en-US" sz="2800" spc="10" dirty="0" smtClean="0">
                <a:latin typeface="Carlito"/>
                <a:cs typeface="Carlito"/>
              </a:rPr>
              <a:t>power </a:t>
            </a:r>
            <a:r>
              <a:rPr lang="en-US" sz="2800" spc="5" dirty="0" smtClean="0">
                <a:latin typeface="Carlito"/>
                <a:cs typeface="Carlito"/>
              </a:rPr>
              <a:t>is </a:t>
            </a:r>
            <a:r>
              <a:rPr lang="en-US" sz="2800" dirty="0" smtClean="0">
                <a:latin typeface="Carlito"/>
                <a:cs typeface="Carlito"/>
              </a:rPr>
              <a:t>transmitted, </a:t>
            </a:r>
            <a:r>
              <a:rPr lang="en-US" sz="2800" spc="5" dirty="0" smtClean="0">
                <a:latin typeface="Carlito"/>
                <a:cs typeface="Carlito"/>
              </a:rPr>
              <a:t>from </a:t>
            </a:r>
            <a:r>
              <a:rPr lang="en-US" sz="2800" spc="15" dirty="0" smtClean="0">
                <a:latin typeface="Carlito"/>
                <a:cs typeface="Carlito"/>
              </a:rPr>
              <a:t>one </a:t>
            </a:r>
            <a:r>
              <a:rPr lang="en-US" sz="2800" spc="5" dirty="0" smtClean="0">
                <a:latin typeface="Carlito"/>
                <a:cs typeface="Carlito"/>
              </a:rPr>
              <a:t>shaft </a:t>
            </a:r>
            <a:r>
              <a:rPr lang="en-US" sz="2800" dirty="0" smtClean="0">
                <a:latin typeface="Carlito"/>
                <a:cs typeface="Carlito"/>
              </a:rPr>
              <a:t>to </a:t>
            </a:r>
            <a:r>
              <a:rPr lang="en-US" sz="2800" spc="-20" dirty="0" smtClean="0">
                <a:latin typeface="Carlito"/>
                <a:cs typeface="Carlito"/>
              </a:rPr>
              <a:t>another, </a:t>
            </a:r>
            <a:r>
              <a:rPr lang="en-US" sz="2800" spc="5" dirty="0" smtClean="0">
                <a:latin typeface="Carlito"/>
                <a:cs typeface="Carlito"/>
              </a:rPr>
              <a:t>through </a:t>
            </a:r>
            <a:r>
              <a:rPr lang="en-US" sz="2800" spc="15" dirty="0" smtClean="0">
                <a:latin typeface="Carlito"/>
                <a:cs typeface="Carlito"/>
              </a:rPr>
              <a:t>a  number </a:t>
            </a:r>
            <a:r>
              <a:rPr lang="en-US" sz="2800" spc="10" dirty="0" smtClean="0">
                <a:latin typeface="Carlito"/>
                <a:cs typeface="Carlito"/>
              </a:rPr>
              <a:t>of</a:t>
            </a:r>
            <a:r>
              <a:rPr lang="en-US" sz="2800" spc="-15" dirty="0" smtClean="0">
                <a:latin typeface="Carlito"/>
                <a:cs typeface="Carlito"/>
              </a:rPr>
              <a:t> </a:t>
            </a:r>
            <a:r>
              <a:rPr lang="en-US" sz="2800" spc="5" dirty="0" smtClean="0">
                <a:latin typeface="Carlito"/>
                <a:cs typeface="Carlito"/>
              </a:rPr>
              <a:t>pulleys</a:t>
            </a:r>
            <a:endParaRPr lang="en-US" sz="2800" dirty="0">
              <a:latin typeface="Carlito"/>
              <a:cs typeface="Carlito"/>
            </a:endParaRPr>
          </a:p>
        </p:txBody>
      </p:sp>
      <p:sp>
        <p:nvSpPr>
          <p:cNvPr id="25" name="Rectangle 24"/>
          <p:cNvSpPr/>
          <p:nvPr/>
        </p:nvSpPr>
        <p:spPr>
          <a:xfrm>
            <a:off x="717550" y="2730500"/>
            <a:ext cx="7782156" cy="523220"/>
          </a:xfrm>
          <a:prstGeom prst="rect">
            <a:avLst/>
          </a:prstGeom>
        </p:spPr>
        <p:txBody>
          <a:bodyPr wrap="square">
            <a:spAutoFit/>
          </a:bodyPr>
          <a:lstStyle/>
          <a:p>
            <a:pPr>
              <a:buFont typeface="Arial" pitchFamily="34" charset="0"/>
              <a:buChar char="•"/>
            </a:pPr>
            <a:r>
              <a:rPr lang="en-US" sz="2800" dirty="0" smtClean="0"/>
              <a:t> Consists of more number of simple belt drives</a:t>
            </a:r>
            <a:endParaRPr lang="en-US" sz="2800" dirty="0"/>
          </a:p>
        </p:txBody>
      </p:sp>
      <p:sp>
        <p:nvSpPr>
          <p:cNvPr id="28" name="Rectangle 27"/>
          <p:cNvSpPr/>
          <p:nvPr/>
        </p:nvSpPr>
        <p:spPr>
          <a:xfrm>
            <a:off x="717550" y="3568700"/>
            <a:ext cx="7565659" cy="954107"/>
          </a:xfrm>
          <a:prstGeom prst="rect">
            <a:avLst/>
          </a:prstGeom>
        </p:spPr>
        <p:txBody>
          <a:bodyPr wrap="square">
            <a:spAutoFit/>
          </a:bodyPr>
          <a:lstStyle/>
          <a:p>
            <a:pPr>
              <a:buFont typeface="Arial" pitchFamily="34" charset="0"/>
              <a:buChar char="•"/>
            </a:pPr>
            <a:r>
              <a:rPr lang="en-US" sz="2800" spc="5" dirty="0" smtClean="0">
                <a:latin typeface="Carlito"/>
                <a:cs typeface="Carlito"/>
              </a:rPr>
              <a:t>  Pulleys </a:t>
            </a:r>
            <a:r>
              <a:rPr lang="en-US" sz="2800" spc="20" dirty="0" smtClean="0">
                <a:latin typeface="Carlito"/>
                <a:cs typeface="Carlito"/>
              </a:rPr>
              <a:t>2 and 3 </a:t>
            </a:r>
            <a:r>
              <a:rPr lang="en-US" sz="2800" dirty="0" smtClean="0">
                <a:latin typeface="Carlito"/>
                <a:cs typeface="Carlito"/>
              </a:rPr>
              <a:t>are</a:t>
            </a:r>
            <a:r>
              <a:rPr lang="en-US" sz="2800" spc="-85" dirty="0" smtClean="0">
                <a:latin typeface="Carlito"/>
                <a:cs typeface="Carlito"/>
              </a:rPr>
              <a:t> </a:t>
            </a:r>
            <a:r>
              <a:rPr lang="en-US" sz="2800" spc="-10" dirty="0" smtClean="0">
                <a:latin typeface="Carlito"/>
                <a:cs typeface="Carlito"/>
              </a:rPr>
              <a:t>keyed to the same that </a:t>
            </a:r>
            <a:endParaRPr lang="en-US" sz="2800" dirty="0" smtClean="0">
              <a:latin typeface="Carlito"/>
              <a:cs typeface="Carlito"/>
            </a:endParaRPr>
          </a:p>
          <a:p>
            <a:r>
              <a:rPr lang="en-US" sz="2800" dirty="0" smtClean="0">
                <a:latin typeface="Carlito"/>
                <a:cs typeface="Carlito"/>
              </a:rPr>
              <a:t>    to </a:t>
            </a:r>
            <a:r>
              <a:rPr lang="en-US" sz="2800" spc="10" dirty="0" smtClean="0">
                <a:latin typeface="Carlito"/>
                <a:cs typeface="Carlito"/>
              </a:rPr>
              <a:t>the </a:t>
            </a:r>
            <a:r>
              <a:rPr lang="en-US" sz="2800" spc="15" dirty="0" smtClean="0">
                <a:latin typeface="Carlito"/>
                <a:cs typeface="Carlito"/>
              </a:rPr>
              <a:t>same</a:t>
            </a:r>
            <a:r>
              <a:rPr lang="en-US" sz="2800" spc="-25" dirty="0" smtClean="0">
                <a:latin typeface="Carlito"/>
                <a:cs typeface="Carlito"/>
              </a:rPr>
              <a:t> </a:t>
            </a:r>
            <a:r>
              <a:rPr lang="en-US" sz="2800" spc="5" dirty="0" smtClean="0">
                <a:latin typeface="Carlito"/>
                <a:cs typeface="Carlito"/>
              </a:rPr>
              <a:t>shat</a:t>
            </a:r>
            <a:endParaRPr lang="en-US" sz="2800" dirty="0"/>
          </a:p>
        </p:txBody>
      </p:sp>
      <p:sp>
        <p:nvSpPr>
          <p:cNvPr id="30" name="Rectangle 29"/>
          <p:cNvSpPr/>
          <p:nvPr/>
        </p:nvSpPr>
        <p:spPr>
          <a:xfrm>
            <a:off x="641350" y="4940300"/>
            <a:ext cx="6477000" cy="1231106"/>
          </a:xfrm>
          <a:prstGeom prst="rect">
            <a:avLst/>
          </a:prstGeom>
        </p:spPr>
        <p:txBody>
          <a:bodyPr wrap="square">
            <a:spAutoFit/>
          </a:bodyPr>
          <a:lstStyle/>
          <a:p>
            <a:pPr>
              <a:buFont typeface="Arial" pitchFamily="34" charset="0"/>
              <a:buChar char="•"/>
            </a:pPr>
            <a:r>
              <a:rPr lang="en-US" sz="2800" spc="10" dirty="0" smtClean="0">
                <a:latin typeface="Carlito"/>
                <a:cs typeface="Carlito"/>
              </a:rPr>
              <a:t>   Pulley </a:t>
            </a:r>
            <a:r>
              <a:rPr lang="en-US" sz="2800" spc="20" dirty="0" smtClean="0">
                <a:latin typeface="Carlito"/>
                <a:cs typeface="Carlito"/>
              </a:rPr>
              <a:t>1 </a:t>
            </a:r>
            <a:r>
              <a:rPr lang="en-US" sz="2800" spc="15" dirty="0" smtClean="0">
                <a:latin typeface="Carlito"/>
                <a:cs typeface="Carlito"/>
              </a:rPr>
              <a:t>and </a:t>
            </a:r>
            <a:r>
              <a:rPr lang="en-US" sz="2800" spc="20" dirty="0" smtClean="0">
                <a:latin typeface="Carlito"/>
                <a:cs typeface="Carlito"/>
              </a:rPr>
              <a:t>2 </a:t>
            </a:r>
            <a:r>
              <a:rPr lang="en-US" sz="2800" dirty="0" smtClean="0">
                <a:latin typeface="Carlito"/>
                <a:cs typeface="Carlito"/>
              </a:rPr>
              <a:t>forms</a:t>
            </a:r>
            <a:r>
              <a:rPr lang="en-US" sz="2800" spc="-114" dirty="0" smtClean="0">
                <a:latin typeface="Carlito"/>
                <a:cs typeface="Carlito"/>
              </a:rPr>
              <a:t> </a:t>
            </a:r>
            <a:r>
              <a:rPr lang="en-US" sz="2800" spc="15" dirty="0" smtClean="0">
                <a:latin typeface="Carlito"/>
                <a:cs typeface="Carlito"/>
              </a:rPr>
              <a:t>one  </a:t>
            </a:r>
            <a:r>
              <a:rPr lang="en-US" sz="2800" spc="10" dirty="0" smtClean="0">
                <a:latin typeface="Carlito"/>
                <a:cs typeface="Carlito"/>
              </a:rPr>
              <a:t>belt </a:t>
            </a:r>
            <a:r>
              <a:rPr lang="en-US" sz="2800" spc="5" dirty="0" smtClean="0">
                <a:latin typeface="Carlito"/>
                <a:cs typeface="Carlito"/>
              </a:rPr>
              <a:t>drive</a:t>
            </a:r>
            <a:br>
              <a:rPr lang="en-US" sz="2800" spc="5" dirty="0" smtClean="0">
                <a:latin typeface="Carlito"/>
                <a:cs typeface="Carlito"/>
              </a:rPr>
            </a:br>
            <a:r>
              <a:rPr lang="en-US" sz="2800" spc="5" dirty="0" smtClean="0">
                <a:latin typeface="Carlito"/>
                <a:cs typeface="Carlito"/>
              </a:rPr>
              <a:t>   </a:t>
            </a:r>
            <a:r>
              <a:rPr lang="en-US" sz="2800" spc="15" dirty="0" smtClean="0">
                <a:latin typeface="Carlito"/>
                <a:cs typeface="Carlito"/>
              </a:rPr>
              <a:t>  and </a:t>
            </a:r>
            <a:r>
              <a:rPr lang="en-US" sz="2800" spc="10" dirty="0" smtClean="0">
                <a:latin typeface="Carlito"/>
                <a:cs typeface="Carlito"/>
              </a:rPr>
              <a:t>Pulley </a:t>
            </a:r>
            <a:r>
              <a:rPr lang="en-US" sz="2800" spc="20" dirty="0" smtClean="0">
                <a:latin typeface="Carlito"/>
                <a:cs typeface="Carlito"/>
              </a:rPr>
              <a:t>3  </a:t>
            </a:r>
            <a:r>
              <a:rPr lang="en-US" sz="2800" spc="15" dirty="0" smtClean="0">
                <a:latin typeface="Carlito"/>
                <a:cs typeface="Carlito"/>
              </a:rPr>
              <a:t>and </a:t>
            </a:r>
            <a:r>
              <a:rPr lang="en-US" sz="2800" spc="20" dirty="0" smtClean="0">
                <a:latin typeface="Carlito"/>
                <a:cs typeface="Carlito"/>
              </a:rPr>
              <a:t>4</a:t>
            </a:r>
            <a:r>
              <a:rPr lang="en-US" sz="2800" spc="-30" dirty="0" smtClean="0">
                <a:latin typeface="Carlito"/>
                <a:cs typeface="Carlito"/>
              </a:rPr>
              <a:t> </a:t>
            </a:r>
            <a:r>
              <a:rPr lang="en-US" sz="2800" spc="10" dirty="0" smtClean="0">
                <a:latin typeface="Carlito"/>
                <a:cs typeface="Carlito"/>
              </a:rPr>
              <a:t>another</a:t>
            </a:r>
            <a:endParaRPr lang="en-US" sz="2800" dirty="0" smtClean="0">
              <a:latin typeface="Carlito"/>
              <a:cs typeface="Carlito"/>
            </a:endParaRPr>
          </a:p>
          <a:p>
            <a:r>
              <a:rPr lang="en-US" sz="1800" spc="15" dirty="0" smtClean="0">
                <a:latin typeface="Carlito"/>
                <a:cs typeface="Carlito"/>
              </a:rPr>
              <a:t>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34</a:t>
            </a:fld>
            <a:endParaRPr lang="en-IN" altLang="en-US" sz="1900">
              <a:solidFill>
                <a:srgbClr val="898989"/>
              </a:solidFill>
              <a:ea typeface="Arial" pitchFamily="34" charset="0"/>
            </a:endParaRPr>
          </a:p>
        </p:txBody>
      </p:sp>
      <p:pic>
        <p:nvPicPr>
          <p:cNvPr id="27650" name="Picture 2"/>
          <p:cNvPicPr>
            <a:picLocks noChangeAspect="1" noChangeArrowheads="1"/>
          </p:cNvPicPr>
          <p:nvPr/>
        </p:nvPicPr>
        <p:blipFill>
          <a:blip r:embed="rId3"/>
          <a:srcRect/>
          <a:stretch>
            <a:fillRect/>
          </a:stretch>
        </p:blipFill>
        <p:spPr bwMode="auto">
          <a:xfrm>
            <a:off x="1022350" y="0"/>
            <a:ext cx="14935200" cy="8445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35</a:t>
            </a:fld>
            <a:endParaRPr lang="en-IN" altLang="en-US" sz="1900">
              <a:solidFill>
                <a:srgbClr val="898989"/>
              </a:solidFill>
              <a:ea typeface="Arial" pitchFamily="34" charset="0"/>
            </a:endParaRPr>
          </a:p>
        </p:txBody>
      </p:sp>
      <p:pic>
        <p:nvPicPr>
          <p:cNvPr id="28674" name="Picture 2"/>
          <p:cNvPicPr>
            <a:picLocks noChangeAspect="1" noChangeArrowheads="1"/>
          </p:cNvPicPr>
          <p:nvPr/>
        </p:nvPicPr>
        <p:blipFill>
          <a:blip r:embed="rId3"/>
          <a:srcRect/>
          <a:stretch>
            <a:fillRect/>
          </a:stretch>
        </p:blipFill>
        <p:spPr bwMode="auto">
          <a:xfrm>
            <a:off x="946150" y="0"/>
            <a:ext cx="15011400" cy="8521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36</a:t>
            </a:fld>
            <a:endParaRPr lang="en-IN" altLang="en-US" sz="1900">
              <a:solidFill>
                <a:srgbClr val="898989"/>
              </a:solidFill>
              <a:ea typeface="Arial" pitchFamily="34" charset="0"/>
            </a:endParaRPr>
          </a:p>
        </p:txBody>
      </p:sp>
      <p:pic>
        <p:nvPicPr>
          <p:cNvPr id="2052" name="Picture 4"/>
          <p:cNvPicPr>
            <a:picLocks noChangeAspect="1" noChangeArrowheads="1"/>
          </p:cNvPicPr>
          <p:nvPr/>
        </p:nvPicPr>
        <p:blipFill>
          <a:blip r:embed="rId3"/>
          <a:srcRect/>
          <a:stretch>
            <a:fillRect/>
          </a:stretch>
        </p:blipFill>
        <p:spPr bwMode="auto">
          <a:xfrm>
            <a:off x="946150" y="-1"/>
            <a:ext cx="15011400" cy="83994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37</a:t>
            </a:fld>
            <a:endParaRPr lang="en-IN" altLang="en-US" sz="1900">
              <a:solidFill>
                <a:srgbClr val="898989"/>
              </a:solidFill>
              <a:ea typeface="Arial" pitchFamily="34" charset="0"/>
            </a:endParaRPr>
          </a:p>
        </p:txBody>
      </p:sp>
      <p:pic>
        <p:nvPicPr>
          <p:cNvPr id="3074" name="Picture 2"/>
          <p:cNvPicPr>
            <a:picLocks noChangeAspect="1" noChangeArrowheads="1"/>
          </p:cNvPicPr>
          <p:nvPr/>
        </p:nvPicPr>
        <p:blipFill>
          <a:blip r:embed="rId3"/>
          <a:srcRect/>
          <a:stretch>
            <a:fillRect/>
          </a:stretch>
        </p:blipFill>
        <p:spPr bwMode="auto">
          <a:xfrm>
            <a:off x="1174750" y="0"/>
            <a:ext cx="14782800" cy="84710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38</a:t>
            </a:fld>
            <a:endParaRPr lang="en-IN" altLang="en-US" sz="1900">
              <a:solidFill>
                <a:srgbClr val="898989"/>
              </a:solidFill>
              <a:ea typeface="Arial" pitchFamily="34" charset="0"/>
            </a:endParaRPr>
          </a:p>
        </p:txBody>
      </p:sp>
      <p:pic>
        <p:nvPicPr>
          <p:cNvPr id="4098" name="Picture 2" descr="C:\Users\hp\Desktop\2bpowertransmissionbybelts-150209125937-conversion-gate01\2bpowertransmissionbybelts-150209125937-conversion-gate01-page-022.jpg"/>
          <p:cNvPicPr>
            <a:picLocks noChangeAspect="1" noChangeArrowheads="1"/>
          </p:cNvPicPr>
          <p:nvPr/>
        </p:nvPicPr>
        <p:blipFill>
          <a:blip r:embed="rId3"/>
          <a:srcRect/>
          <a:stretch>
            <a:fillRect/>
          </a:stretch>
        </p:blipFill>
        <p:spPr bwMode="auto">
          <a:xfrm>
            <a:off x="946150" y="0"/>
            <a:ext cx="14859000" cy="84455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39</a:t>
            </a:fld>
            <a:endParaRPr lang="en-IN" altLang="en-US" sz="1900">
              <a:solidFill>
                <a:srgbClr val="898989"/>
              </a:solidFill>
              <a:ea typeface="Arial" pitchFamily="34" charset="0"/>
            </a:endParaRPr>
          </a:p>
        </p:txBody>
      </p:sp>
      <p:pic>
        <p:nvPicPr>
          <p:cNvPr id="5122" name="Picture 2" descr="C:\Users\hp\Desktop\2bpowertransmissionbybelts-150209125937-conversion-gate01\2bpowertransmissionbybelts-150209125937-conversion-gate01-page-023.jpg"/>
          <p:cNvPicPr>
            <a:picLocks noChangeAspect="1" noChangeArrowheads="1"/>
          </p:cNvPicPr>
          <p:nvPr/>
        </p:nvPicPr>
        <p:blipFill>
          <a:blip r:embed="rId3"/>
          <a:srcRect/>
          <a:stretch>
            <a:fillRect/>
          </a:stretch>
        </p:blipFill>
        <p:spPr bwMode="auto">
          <a:xfrm>
            <a:off x="946150" y="0"/>
            <a:ext cx="15011400" cy="85217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TextBox 104861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46" name="Group 45"/>
          <p:cNvGrpSpPr/>
          <p:nvPr/>
        </p:nvGrpSpPr>
        <p:grpSpPr>
          <a:xfrm>
            <a:off x="0" y="0"/>
            <a:ext cx="16217900" cy="9118600"/>
            <a:chOff x="0" y="0"/>
            <a:chExt cx="16217900" cy="9118600"/>
          </a:xfrm>
        </p:grpSpPr>
        <p:sp>
          <p:nvSpPr>
            <p:cNvPr id="1048612" name="Rectangle 1048611"/>
            <p:cNvSpPr/>
            <p:nvPr/>
          </p:nvSpPr>
          <p:spPr>
            <a:xfrm>
              <a:off x="0" y="0"/>
              <a:ext cx="1003300" cy="9118600"/>
            </a:xfrm>
            <a:prstGeom prst="rect">
              <a:avLst/>
            </a:prstGeom>
            <a:blipFill rotWithShape="1">
              <a:blip r:embed="rId3"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13" name="Freeform 104861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14" name="TextBox 1048613"/>
          <p:cNvSpPr txBox="1"/>
          <p:nvPr/>
        </p:nvSpPr>
        <p:spPr>
          <a:xfrm>
            <a:off x="55181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 </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15" name="TextBox 1048614"/>
          <p:cNvSpPr txBox="1"/>
          <p:nvPr/>
        </p:nvSpPr>
        <p:spPr>
          <a:xfrm>
            <a:off x="1250950" y="1054100"/>
            <a:ext cx="14249400" cy="830262"/>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ctr" eaLnBrk="1" latinLnBrk="1" hangingPunct="1">
              <a:spcBef>
                <a:spcPct val="0"/>
              </a:spcBef>
              <a:buFontTx/>
              <a:buNone/>
            </a:pPr>
            <a:r>
              <a:rPr lang="en-US" altLang="en-US" sz="4400" dirty="0" smtClean="0">
                <a:latin typeface="Times New Roman" pitchFamily="18" charset="0"/>
                <a:ea typeface="Times New Roman" pitchFamily="18" charset="0"/>
              </a:rPr>
              <a:t>Course</a:t>
            </a:r>
            <a:r>
              <a:rPr lang="en-IN" altLang="en-US" sz="4800" dirty="0" smtClean="0">
                <a:latin typeface="Times New Roman" pitchFamily="18" charset="0"/>
                <a:ea typeface="Times New Roman" pitchFamily="18" charset="0"/>
              </a:rPr>
              <a:t> Outcomes of BME </a:t>
            </a:r>
            <a:endParaRPr lang="en-IN" altLang="en-US" sz="4800" dirty="0">
              <a:latin typeface="Times New Roman" pitchFamily="18" charset="0"/>
              <a:ea typeface="Times New Roman" pitchFamily="18" charset="0"/>
            </a:endParaRPr>
          </a:p>
        </p:txBody>
      </p:sp>
      <p:sp>
        <p:nvSpPr>
          <p:cNvPr id="1048616" name="TextBox 104861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a:t>
            </a:fld>
            <a:endParaRPr lang="en-IN" altLang="en-US" sz="1900">
              <a:solidFill>
                <a:srgbClr val="898989"/>
              </a:solidFill>
              <a:ea typeface="Arial" pitchFamily="34" charset="0"/>
            </a:endParaRPr>
          </a:p>
        </p:txBody>
      </p:sp>
      <p:graphicFrame>
        <p:nvGraphicFramePr>
          <p:cNvPr id="4194304" name="Table 4194303"/>
          <p:cNvGraphicFramePr>
            <a:graphicFrameLocks/>
          </p:cNvGraphicFramePr>
          <p:nvPr/>
        </p:nvGraphicFramePr>
        <p:xfrm>
          <a:off x="7864475" y="3073400"/>
          <a:ext cx="6019800" cy="5095875"/>
        </p:xfrm>
        <a:graphic>
          <a:graphicData uri="http://schemas.openxmlformats.org/drawingml/2006/table">
            <a:tbl>
              <a:tblPr/>
              <a:tblGrid>
                <a:gridCol w="6019800"/>
              </a:tblGrid>
              <a:tr h="5095875">
                <a:tc>
                  <a:txBody>
                    <a:bodyPr/>
                    <a:lstStyle/>
                    <a:p>
                      <a:pPr lvl="0" algn="l" eaLnBrk="1" latinLnBrk="1" hangingPunct="1"/>
                      <a:r>
                        <a:t/>
                      </a:r>
                      <a:br/>
                      <a:endParaRPr lang="en-IN" altLang="en-US" sz="1000" dirty="0">
                        <a:latin typeface="Calibri" pitchFamily="34" charset="0"/>
                      </a:endParaRPr>
                    </a:p>
                  </a:txBody>
                  <a:tcPr marL="52831" marR="52831" marT="26415" marB="26415" anchor="ctr">
                    <a:lnL>
                      <a:noFill/>
                    </a:lnL>
                    <a:lnR>
                      <a:noFill/>
                    </a:lnR>
                    <a:lnT>
                      <a:noFill/>
                    </a:lnT>
                    <a:lnB>
                      <a:noFill/>
                    </a:lnB>
                    <a:noFill/>
                  </a:tcPr>
                </a:tc>
              </a:tr>
            </a:tbl>
          </a:graphicData>
        </a:graphic>
      </p:graphicFrame>
      <p:sp>
        <p:nvSpPr>
          <p:cNvPr id="1048619" name="Rectangle 1048618"/>
          <p:cNvSpPr/>
          <p:nvPr/>
        </p:nvSpPr>
        <p:spPr>
          <a:xfrm>
            <a:off x="800100" y="2120900"/>
            <a:ext cx="14209712" cy="4909036"/>
          </a:xfrm>
          <a:prstGeom prst="rect">
            <a:avLst/>
          </a:prstGeom>
          <a:noFill/>
          <a:ln>
            <a:noFill/>
          </a:ln>
        </p:spPr>
        <p:txBody>
          <a:bodyPr vert="horz" wrap="square" lIns="91440" tIns="45720" rIns="91440" bIns="45720" anchor="ctr">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r>
              <a:rPr lang="en-US" altLang="en-US" sz="2800" b="1" dirty="0">
                <a:latin typeface="Times New Roman" pitchFamily="18" charset="0"/>
                <a:ea typeface="Times New Roman" pitchFamily="18" charset="0"/>
              </a:rPr>
              <a:t>       </a:t>
            </a:r>
          </a:p>
          <a:p>
            <a:pPr lvl="0"/>
            <a:r>
              <a:rPr lang="en-US" altLang="en-US" sz="2800" b="1" dirty="0">
                <a:latin typeface="Times New Roman" pitchFamily="18" charset="0"/>
                <a:ea typeface="Times New Roman" pitchFamily="18" charset="0"/>
              </a:rPr>
              <a:t> </a:t>
            </a:r>
            <a:r>
              <a:rPr lang="en-US" altLang="en-US" sz="2800" b="1" dirty="0" smtClean="0">
                <a:latin typeface="Times New Roman" pitchFamily="18" charset="0"/>
                <a:ea typeface="Times New Roman" pitchFamily="18" charset="0"/>
              </a:rPr>
              <a:t> </a:t>
            </a:r>
            <a:endParaRPr lang="en-US" altLang="en-US" sz="2800" b="1" dirty="0">
              <a:latin typeface="Times New Roman" pitchFamily="18" charset="0"/>
              <a:ea typeface="Times New Roman" pitchFamily="18" charset="0"/>
            </a:endParaRPr>
          </a:p>
          <a:p>
            <a:pPr lvl="0"/>
            <a:r>
              <a:rPr lang="en-US" altLang="en-US" sz="1400" dirty="0"/>
              <a:t>          </a:t>
            </a:r>
          </a:p>
          <a:p>
            <a:pPr lvl="0">
              <a:buFont typeface="Wingdings" pitchFamily="2" charset="2"/>
              <a:buChar char="Ø"/>
            </a:pPr>
            <a:r>
              <a:rPr lang="en-US" altLang="en-US" sz="2800" dirty="0">
                <a:latin typeface="Times New Roman" pitchFamily="18" charset="0"/>
                <a:ea typeface="Times New Roman" pitchFamily="18" charset="0"/>
              </a:rPr>
              <a:t> </a:t>
            </a:r>
            <a:r>
              <a:rPr lang="en-US" altLang="en-US" sz="2800" dirty="0" smtClean="0">
                <a:latin typeface="Times New Roman" pitchFamily="18" charset="0"/>
                <a:ea typeface="Times New Roman" pitchFamily="18" charset="0"/>
              </a:rPr>
              <a:t> To describe the importance of mechanical engineering in any industry and to apply the various concepts in thermal based industry.</a:t>
            </a:r>
            <a:endParaRPr lang="en-US" altLang="en-US" sz="2800" dirty="0">
              <a:latin typeface="Times New Roman" pitchFamily="18" charset="0"/>
              <a:ea typeface="Times New Roman" pitchFamily="18" charset="0"/>
            </a:endParaRPr>
          </a:p>
          <a:p>
            <a:pPr lvl="0">
              <a:buFont typeface="Wingdings" pitchFamily="2" charset="2"/>
              <a:buChar char="Ø"/>
            </a:pPr>
            <a:r>
              <a:rPr lang="en-US" altLang="en-US" sz="2800" dirty="0">
                <a:latin typeface="Times New Roman" pitchFamily="18" charset="0"/>
                <a:ea typeface="Times New Roman" pitchFamily="18" charset="0"/>
              </a:rPr>
              <a:t> </a:t>
            </a:r>
            <a:r>
              <a:rPr lang="en-US" altLang="en-US" sz="2800" dirty="0" smtClean="0">
                <a:latin typeface="Times New Roman" pitchFamily="18" charset="0"/>
                <a:ea typeface="Times New Roman" pitchFamily="18" charset="0"/>
              </a:rPr>
              <a:t> To understand the various machines and power transmission related to it and also the effect of parameters on a job.</a:t>
            </a:r>
            <a:endParaRPr lang="en-US" altLang="en-US" sz="2800" dirty="0">
              <a:latin typeface="Times New Roman" pitchFamily="18" charset="0"/>
              <a:ea typeface="Times New Roman" pitchFamily="18" charset="0"/>
            </a:endParaRPr>
          </a:p>
          <a:p>
            <a:pPr lvl="0">
              <a:buFont typeface="Wingdings" pitchFamily="2" charset="2"/>
              <a:buChar char="Ø"/>
            </a:pPr>
            <a:r>
              <a:rPr lang="en-US" altLang="en-US" sz="2800" dirty="0" smtClean="0">
                <a:latin typeface="Times New Roman" pitchFamily="18" charset="0"/>
                <a:ea typeface="Times New Roman" pitchFamily="18" charset="0"/>
              </a:rPr>
              <a:t> To relate the industrial issues with the environment and to consider key concepts in in engineering materials.</a:t>
            </a:r>
            <a:endParaRPr lang="en-US" altLang="en-US" sz="2800" dirty="0">
              <a:latin typeface="Times New Roman" pitchFamily="18" charset="0"/>
              <a:ea typeface="Times New Roman" pitchFamily="18" charset="0"/>
            </a:endParaRPr>
          </a:p>
          <a:p>
            <a:pPr lvl="0">
              <a:buFont typeface="Wingdings" pitchFamily="2" charset="2"/>
              <a:buChar char="Ø"/>
            </a:pPr>
            <a:r>
              <a:rPr lang="en-US" altLang="en-US" sz="2800" dirty="0">
                <a:latin typeface="Times New Roman" pitchFamily="18" charset="0"/>
                <a:ea typeface="Times New Roman" pitchFamily="18" charset="0"/>
              </a:rPr>
              <a:t> </a:t>
            </a:r>
            <a:r>
              <a:rPr lang="en-US" altLang="en-US" sz="2800" dirty="0" smtClean="0">
                <a:latin typeface="Times New Roman" pitchFamily="18" charset="0"/>
                <a:ea typeface="Times New Roman" pitchFamily="18" charset="0"/>
              </a:rPr>
              <a:t>To come across new practices and researches going in mechanical engineering line CAD, CAM etc.</a:t>
            </a:r>
            <a:endParaRPr lang="en-US" altLang="en-US" sz="2800" dirty="0">
              <a:latin typeface="Times New Roman" pitchFamily="18" charset="0"/>
              <a:ea typeface="Times New Roman" pitchFamily="18" charset="0"/>
            </a:endParaRPr>
          </a:p>
          <a:p>
            <a:pPr lvl="0"/>
            <a:endParaRPr lang="en-US"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40</a:t>
            </a:fld>
            <a:endParaRPr lang="en-IN" altLang="en-US" sz="1900">
              <a:solidFill>
                <a:srgbClr val="898989"/>
              </a:solidFill>
              <a:ea typeface="Arial" pitchFamily="34" charset="0"/>
            </a:endParaRPr>
          </a:p>
        </p:txBody>
      </p:sp>
      <p:pic>
        <p:nvPicPr>
          <p:cNvPr id="6146" name="Picture 2"/>
          <p:cNvPicPr>
            <a:picLocks noChangeAspect="1" noChangeArrowheads="1"/>
          </p:cNvPicPr>
          <p:nvPr/>
        </p:nvPicPr>
        <p:blipFill>
          <a:blip r:embed="rId3"/>
          <a:srcRect/>
          <a:stretch>
            <a:fillRect/>
          </a:stretch>
        </p:blipFill>
        <p:spPr bwMode="auto">
          <a:xfrm>
            <a:off x="1022350" y="0"/>
            <a:ext cx="14859000" cy="8445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41</a:t>
            </a:fld>
            <a:endParaRPr lang="en-IN" altLang="en-US" sz="1900">
              <a:solidFill>
                <a:srgbClr val="898989"/>
              </a:solidFill>
              <a:ea typeface="Arial" pitchFamily="34" charset="0"/>
            </a:endParaRPr>
          </a:p>
        </p:txBody>
      </p:sp>
      <p:pic>
        <p:nvPicPr>
          <p:cNvPr id="7170" name="Picture 2" descr="C:\Users\hp\Desktop\2bpowertransmissionbybelts-150209125937-conversion-gate01\2bpowertransmissionbybelts-150209125937-conversion-gate01-page-025.jpg"/>
          <p:cNvPicPr>
            <a:picLocks noChangeAspect="1" noChangeArrowheads="1"/>
          </p:cNvPicPr>
          <p:nvPr/>
        </p:nvPicPr>
        <p:blipFill>
          <a:blip r:embed="rId3"/>
          <a:srcRect/>
          <a:stretch>
            <a:fillRect/>
          </a:stretch>
        </p:blipFill>
        <p:spPr bwMode="auto">
          <a:xfrm>
            <a:off x="946150" y="0"/>
            <a:ext cx="15011400" cy="84455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42</a:t>
            </a:fld>
            <a:endParaRPr lang="en-IN" altLang="en-US" sz="1900">
              <a:solidFill>
                <a:srgbClr val="898989"/>
              </a:solidFill>
              <a:ea typeface="Arial" pitchFamily="34" charset="0"/>
            </a:endParaRPr>
          </a:p>
        </p:txBody>
      </p:sp>
      <p:pic>
        <p:nvPicPr>
          <p:cNvPr id="8194" name="Picture 2" descr="C:\Users\hp\Desktop\2bpowertransmissionbybelts-150209125937-conversion-gate01\2bpowertransmissionbybelts-150209125937-conversion-gate01-page-026.jpg"/>
          <p:cNvPicPr>
            <a:picLocks noChangeAspect="1" noChangeArrowheads="1"/>
          </p:cNvPicPr>
          <p:nvPr/>
        </p:nvPicPr>
        <p:blipFill>
          <a:blip r:embed="rId3"/>
          <a:srcRect/>
          <a:stretch>
            <a:fillRect/>
          </a:stretch>
        </p:blipFill>
        <p:spPr bwMode="auto">
          <a:xfrm>
            <a:off x="1022350" y="76200"/>
            <a:ext cx="14935200" cy="84455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43</a:t>
            </a:fld>
            <a:endParaRPr lang="en-IN" altLang="en-US" sz="1900">
              <a:solidFill>
                <a:srgbClr val="898989"/>
              </a:solidFill>
              <a:ea typeface="Arial" pitchFamily="34" charset="0"/>
            </a:endParaRPr>
          </a:p>
        </p:txBody>
      </p:sp>
      <p:pic>
        <p:nvPicPr>
          <p:cNvPr id="9218" name="Picture 2" descr="C:\Users\hp\Desktop\2bpowertransmissionbybelts-150209125937-conversion-gate01\2bpowertransmissionbybelts-150209125937-conversion-gate01-page-027.jpg"/>
          <p:cNvPicPr>
            <a:picLocks noChangeAspect="1" noChangeArrowheads="1"/>
          </p:cNvPicPr>
          <p:nvPr/>
        </p:nvPicPr>
        <p:blipFill>
          <a:blip r:embed="rId3"/>
          <a:srcRect/>
          <a:stretch>
            <a:fillRect/>
          </a:stretch>
        </p:blipFill>
        <p:spPr bwMode="auto">
          <a:xfrm>
            <a:off x="946150" y="0"/>
            <a:ext cx="15011400" cy="84455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44</a:t>
            </a:fld>
            <a:endParaRPr lang="en-IN" altLang="en-US" sz="1900">
              <a:solidFill>
                <a:srgbClr val="898989"/>
              </a:solidFill>
              <a:ea typeface="Arial" pitchFamily="34" charset="0"/>
            </a:endParaRPr>
          </a:p>
        </p:txBody>
      </p:sp>
      <p:pic>
        <p:nvPicPr>
          <p:cNvPr id="10242" name="Picture 2" descr="C:\Users\hp\Desktop\2bpowertransmissionbybelts-150209125937-conversion-gate01\2bpowertransmissionbybelts-150209125937-conversion-gate01-page-028.jpg"/>
          <p:cNvPicPr>
            <a:picLocks noChangeAspect="1" noChangeArrowheads="1"/>
          </p:cNvPicPr>
          <p:nvPr/>
        </p:nvPicPr>
        <p:blipFill>
          <a:blip r:embed="rId3"/>
          <a:srcRect/>
          <a:stretch>
            <a:fillRect/>
          </a:stretch>
        </p:blipFill>
        <p:spPr bwMode="auto">
          <a:xfrm>
            <a:off x="1098550" y="0"/>
            <a:ext cx="14782800" cy="8500364"/>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45</a:t>
            </a:fld>
            <a:endParaRPr lang="en-IN" altLang="en-US" sz="1900">
              <a:solidFill>
                <a:srgbClr val="898989"/>
              </a:solidFill>
              <a:ea typeface="Arial" pitchFamily="34" charset="0"/>
            </a:endParaRPr>
          </a:p>
        </p:txBody>
      </p:sp>
      <p:pic>
        <p:nvPicPr>
          <p:cNvPr id="11266" name="Picture 2"/>
          <p:cNvPicPr>
            <a:picLocks noChangeAspect="1" noChangeArrowheads="1"/>
          </p:cNvPicPr>
          <p:nvPr/>
        </p:nvPicPr>
        <p:blipFill>
          <a:blip r:embed="rId3"/>
          <a:srcRect/>
          <a:stretch>
            <a:fillRect/>
          </a:stretch>
        </p:blipFill>
        <p:spPr bwMode="auto">
          <a:xfrm>
            <a:off x="1250950" y="0"/>
            <a:ext cx="14706600" cy="8521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46</a:t>
            </a:fld>
            <a:endParaRPr lang="en-IN" altLang="en-US" sz="1900">
              <a:solidFill>
                <a:srgbClr val="898989"/>
              </a:solidFill>
              <a:ea typeface="Arial" pitchFamily="34" charset="0"/>
            </a:endParaRPr>
          </a:p>
        </p:txBody>
      </p:sp>
      <p:pic>
        <p:nvPicPr>
          <p:cNvPr id="12290" name="Picture 2"/>
          <p:cNvPicPr>
            <a:picLocks noChangeAspect="1" noChangeArrowheads="1"/>
          </p:cNvPicPr>
          <p:nvPr/>
        </p:nvPicPr>
        <p:blipFill>
          <a:blip r:embed="rId3"/>
          <a:srcRect/>
          <a:stretch>
            <a:fillRect/>
          </a:stretch>
        </p:blipFill>
        <p:spPr bwMode="auto">
          <a:xfrm>
            <a:off x="1098550" y="0"/>
            <a:ext cx="14859000" cy="8445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47</a:t>
            </a:fld>
            <a:endParaRPr lang="en-IN" altLang="en-US" sz="1900">
              <a:solidFill>
                <a:srgbClr val="898989"/>
              </a:solidFill>
              <a:ea typeface="Arial" pitchFamily="34" charset="0"/>
            </a:endParaRPr>
          </a:p>
        </p:txBody>
      </p:sp>
      <p:pic>
        <p:nvPicPr>
          <p:cNvPr id="13314" name="Picture 2" descr="C:\Users\hp\Desktop\2bpowertransmissionbybelts-150209125937-conversion-gate01\2bpowertransmissionbybelts-150209125937-conversion-gate01-page-031.jpg"/>
          <p:cNvPicPr>
            <a:picLocks noChangeAspect="1" noChangeArrowheads="1"/>
          </p:cNvPicPr>
          <p:nvPr/>
        </p:nvPicPr>
        <p:blipFill>
          <a:blip r:embed="rId3"/>
          <a:srcRect/>
          <a:stretch>
            <a:fillRect/>
          </a:stretch>
        </p:blipFill>
        <p:spPr bwMode="auto">
          <a:xfrm>
            <a:off x="1098550" y="76200"/>
            <a:ext cx="14859000" cy="84455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48</a:t>
            </a:fld>
            <a:endParaRPr lang="en-IN" altLang="en-US" sz="1900">
              <a:solidFill>
                <a:srgbClr val="898989"/>
              </a:solidFill>
              <a:ea typeface="Arial" pitchFamily="34" charset="0"/>
            </a:endParaRPr>
          </a:p>
        </p:txBody>
      </p:sp>
      <p:pic>
        <p:nvPicPr>
          <p:cNvPr id="14338" name="Picture 2"/>
          <p:cNvPicPr>
            <a:picLocks noChangeAspect="1" noChangeArrowheads="1"/>
          </p:cNvPicPr>
          <p:nvPr/>
        </p:nvPicPr>
        <p:blipFill>
          <a:blip r:embed="rId3"/>
          <a:srcRect/>
          <a:stretch>
            <a:fillRect/>
          </a:stretch>
        </p:blipFill>
        <p:spPr bwMode="auto">
          <a:xfrm>
            <a:off x="1174750" y="0"/>
            <a:ext cx="14782800" cy="8445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49</a:t>
            </a:fld>
            <a:endParaRPr lang="en-IN" altLang="en-US" sz="1900">
              <a:solidFill>
                <a:srgbClr val="898989"/>
              </a:solidFill>
              <a:ea typeface="Arial" pitchFamily="34" charset="0"/>
            </a:endParaRPr>
          </a:p>
        </p:txBody>
      </p:sp>
      <p:pic>
        <p:nvPicPr>
          <p:cNvPr id="15362" name="Picture 2"/>
          <p:cNvPicPr>
            <a:picLocks noChangeAspect="1" noChangeArrowheads="1"/>
          </p:cNvPicPr>
          <p:nvPr/>
        </p:nvPicPr>
        <p:blipFill>
          <a:blip r:embed="rId3"/>
          <a:srcRect/>
          <a:stretch>
            <a:fillRect/>
          </a:stretch>
        </p:blipFill>
        <p:spPr bwMode="auto">
          <a:xfrm>
            <a:off x="1022350" y="0"/>
            <a:ext cx="14935200" cy="84325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7" name="TextBox 1048626"/>
          <p:cNvSpPr txBox="1"/>
          <p:nvPr/>
        </p:nvSpPr>
        <p:spPr>
          <a:xfrm>
            <a:off x="1454150" y="1206500"/>
            <a:ext cx="14249400" cy="830262"/>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2700" lvl="0" indent="882650" algn="ctr">
              <a:spcBef>
                <a:spcPts val="100"/>
              </a:spcBef>
              <a:buFontTx/>
              <a:buNone/>
            </a:pPr>
            <a:r>
              <a:rPr lang="en-IN" altLang="en-US" sz="4800" dirty="0" smtClean="0">
                <a:latin typeface="Times New Roman" pitchFamily="18" charset="0"/>
                <a:ea typeface="Times New Roman" pitchFamily="18" charset="0"/>
              </a:rPr>
              <a:t> </a:t>
            </a:r>
            <a:r>
              <a:rPr lang="en-IN" altLang="en-US" sz="4800" b="1" dirty="0" smtClean="0">
                <a:latin typeface="Times New Roman" pitchFamily="18" charset="0"/>
                <a:ea typeface="Times New Roman" pitchFamily="18" charset="0"/>
              </a:rPr>
              <a:t>Contents of UNIT-4</a:t>
            </a:r>
            <a:endParaRPr lang="en-IN" altLang="en-US" sz="4800" b="1" dirty="0">
              <a:latin typeface="Times New Roman" pitchFamily="18" charset="0"/>
              <a:ea typeface="Times New Roman" pitchFamily="18"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a:t>
            </a:fld>
            <a:endParaRPr lang="en-IN" altLang="en-US" sz="1900">
              <a:solidFill>
                <a:srgbClr val="898989"/>
              </a:solidFill>
              <a:ea typeface="Arial" pitchFamily="34" charset="0"/>
            </a:endParaRPr>
          </a:p>
        </p:txBody>
      </p:sp>
      <p:sp>
        <p:nvSpPr>
          <p:cNvPr id="1048630" name="Rectangle 1048629"/>
          <p:cNvSpPr/>
          <p:nvPr/>
        </p:nvSpPr>
        <p:spPr>
          <a:xfrm>
            <a:off x="1327150" y="2273300"/>
            <a:ext cx="12496800" cy="2554545"/>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342900" lvl="0" indent="-342900" eaLnBrk="1" latinLnBrk="1" hangingPunct="1">
              <a:buFont typeface="Wingdings" pitchFamily="2" charset="2"/>
              <a:buChar char="Ø"/>
            </a:pPr>
            <a:endParaRPr lang="en-IN" altLang="en-US" sz="3200" dirty="0">
              <a:latin typeface="Times New Roman" pitchFamily="18" charset="0"/>
              <a:ea typeface="Times New Roman" pitchFamily="18" charset="0"/>
            </a:endParaRPr>
          </a:p>
          <a:p>
            <a:pPr marL="342900" lvl="0" indent="-342900">
              <a:buFont typeface="Wingdings" pitchFamily="2" charset="2"/>
              <a:buChar char="Ø"/>
            </a:pPr>
            <a:r>
              <a:rPr lang="en-US" sz="3200" dirty="0" smtClean="0">
                <a:latin typeface="Times New Roman" pitchFamily="18" charset="0"/>
                <a:cs typeface="Times New Roman" pitchFamily="18" charset="0"/>
              </a:rPr>
              <a:t>Introduction.</a:t>
            </a:r>
            <a:endParaRPr lang="en-IN" altLang="en-US" sz="3200" dirty="0" smtClean="0">
              <a:latin typeface="Times New Roman" pitchFamily="18" charset="0"/>
              <a:ea typeface="Times New Roman" pitchFamily="18" charset="0"/>
              <a:cs typeface="Times New Roman" pitchFamily="18" charset="0"/>
            </a:endParaRPr>
          </a:p>
          <a:p>
            <a:pPr marL="342900" lvl="0" indent="-342900">
              <a:buFont typeface="Wingdings" pitchFamily="2" charset="2"/>
              <a:buChar char="Ø"/>
            </a:pPr>
            <a:r>
              <a:rPr lang="en-US" sz="3200" dirty="0" smtClean="0">
                <a:latin typeface="Times New Roman" pitchFamily="18" charset="0"/>
                <a:cs typeface="Times New Roman" pitchFamily="18" charset="0"/>
              </a:rPr>
              <a:t>Types of Belts.</a:t>
            </a:r>
          </a:p>
          <a:p>
            <a:pPr marL="342900" lvl="0" indent="-342900">
              <a:buFont typeface="Wingdings" pitchFamily="2" charset="2"/>
              <a:buChar char="Ø"/>
            </a:pPr>
            <a:r>
              <a:rPr lang="en-US" sz="32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Rope </a:t>
            </a:r>
            <a:r>
              <a:rPr lang="en-US" sz="3200" dirty="0" smtClean="0">
                <a:latin typeface="Times New Roman" pitchFamily="18" charset="0"/>
                <a:cs typeface="Times New Roman" pitchFamily="18" charset="0"/>
              </a:rPr>
              <a:t>Drives.</a:t>
            </a:r>
            <a:endParaRPr lang="en-US" sz="3200" dirty="0" smtClean="0">
              <a:latin typeface="Times New Roman" pitchFamily="18" charset="0"/>
              <a:cs typeface="Times New Roman" pitchFamily="18" charset="0"/>
            </a:endParaRPr>
          </a:p>
          <a:p>
            <a:pPr marL="342900" lvl="0" indent="-342900">
              <a:buFont typeface="Wingdings" pitchFamily="2" charset="2"/>
              <a:buChar char="Ø"/>
            </a:pPr>
            <a:r>
              <a:rPr lang="en-US" sz="3200" dirty="0" smtClean="0">
                <a:latin typeface="Times New Roman" pitchFamily="18" charset="0"/>
                <a:cs typeface="Times New Roman" pitchFamily="18" charset="0"/>
              </a:rPr>
              <a:t> Gears.</a:t>
            </a:r>
            <a:endParaRPr lang="en-US" sz="32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50</a:t>
            </a:fld>
            <a:endParaRPr lang="en-IN" altLang="en-US" sz="1900">
              <a:solidFill>
                <a:srgbClr val="898989"/>
              </a:solidFill>
              <a:ea typeface="Arial" pitchFamily="34" charset="0"/>
            </a:endParaRPr>
          </a:p>
        </p:txBody>
      </p:sp>
      <p:pic>
        <p:nvPicPr>
          <p:cNvPr id="16386" name="Picture 2"/>
          <p:cNvPicPr>
            <a:picLocks noChangeAspect="1" noChangeArrowheads="1"/>
          </p:cNvPicPr>
          <p:nvPr/>
        </p:nvPicPr>
        <p:blipFill>
          <a:blip r:embed="rId3"/>
          <a:srcRect/>
          <a:stretch>
            <a:fillRect/>
          </a:stretch>
        </p:blipFill>
        <p:spPr bwMode="auto">
          <a:xfrm>
            <a:off x="1098550" y="0"/>
            <a:ext cx="14782800" cy="84174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51</a:t>
            </a:fld>
            <a:endParaRPr lang="en-IN" altLang="en-US" sz="1900">
              <a:solidFill>
                <a:srgbClr val="898989"/>
              </a:solidFill>
              <a:ea typeface="Arial" pitchFamily="34" charset="0"/>
            </a:endParaRPr>
          </a:p>
        </p:txBody>
      </p:sp>
      <p:pic>
        <p:nvPicPr>
          <p:cNvPr id="17410" name="Picture 2"/>
          <p:cNvPicPr>
            <a:picLocks noChangeAspect="1" noChangeArrowheads="1"/>
          </p:cNvPicPr>
          <p:nvPr/>
        </p:nvPicPr>
        <p:blipFill>
          <a:blip r:embed="rId3"/>
          <a:srcRect/>
          <a:stretch>
            <a:fillRect/>
          </a:stretch>
        </p:blipFill>
        <p:spPr bwMode="auto">
          <a:xfrm>
            <a:off x="1098550" y="0"/>
            <a:ext cx="14782800" cy="8445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52</a:t>
            </a:fld>
            <a:endParaRPr lang="en-IN" altLang="en-US" sz="1900">
              <a:solidFill>
                <a:srgbClr val="898989"/>
              </a:solidFill>
              <a:ea typeface="Arial" pitchFamily="34" charset="0"/>
            </a:endParaRPr>
          </a:p>
        </p:txBody>
      </p:sp>
      <p:pic>
        <p:nvPicPr>
          <p:cNvPr id="18434" name="Picture 2"/>
          <p:cNvPicPr>
            <a:picLocks noChangeAspect="1" noChangeArrowheads="1"/>
          </p:cNvPicPr>
          <p:nvPr/>
        </p:nvPicPr>
        <p:blipFill>
          <a:blip r:embed="rId3"/>
          <a:srcRect/>
          <a:stretch>
            <a:fillRect/>
          </a:stretch>
        </p:blipFill>
        <p:spPr bwMode="auto">
          <a:xfrm>
            <a:off x="869950" y="0"/>
            <a:ext cx="15087600" cy="8445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53</a:t>
            </a:fld>
            <a:endParaRPr lang="en-IN" altLang="en-US" sz="1900">
              <a:solidFill>
                <a:srgbClr val="898989"/>
              </a:solidFill>
              <a:ea typeface="Arial" pitchFamily="34" charset="0"/>
            </a:endParaRPr>
          </a:p>
        </p:txBody>
      </p:sp>
      <p:pic>
        <p:nvPicPr>
          <p:cNvPr id="20482" name="Picture 2"/>
          <p:cNvPicPr>
            <a:picLocks noChangeAspect="1" noChangeArrowheads="1"/>
          </p:cNvPicPr>
          <p:nvPr/>
        </p:nvPicPr>
        <p:blipFill>
          <a:blip r:embed="rId3"/>
          <a:srcRect/>
          <a:stretch>
            <a:fillRect/>
          </a:stretch>
        </p:blipFill>
        <p:spPr bwMode="auto">
          <a:xfrm>
            <a:off x="946150" y="0"/>
            <a:ext cx="15011400" cy="8521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54</a:t>
            </a:fld>
            <a:endParaRPr lang="en-IN" altLang="en-US" sz="1900">
              <a:solidFill>
                <a:srgbClr val="898989"/>
              </a:solidFill>
              <a:ea typeface="Arial" pitchFamily="34" charset="0"/>
            </a:endParaRPr>
          </a:p>
        </p:txBody>
      </p:sp>
      <p:pic>
        <p:nvPicPr>
          <p:cNvPr id="21506" name="Picture 2"/>
          <p:cNvPicPr>
            <a:picLocks noChangeAspect="1" noChangeArrowheads="1"/>
          </p:cNvPicPr>
          <p:nvPr/>
        </p:nvPicPr>
        <p:blipFill>
          <a:blip r:embed="rId3"/>
          <a:srcRect/>
          <a:stretch>
            <a:fillRect/>
          </a:stretch>
        </p:blipFill>
        <p:spPr bwMode="auto">
          <a:xfrm>
            <a:off x="1022350" y="0"/>
            <a:ext cx="14935200" cy="8386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55</a:t>
            </a:fld>
            <a:endParaRPr lang="en-IN" altLang="en-US" sz="1900">
              <a:solidFill>
                <a:srgbClr val="898989"/>
              </a:solidFill>
              <a:ea typeface="Arial" pitchFamily="34" charset="0"/>
            </a:endParaRPr>
          </a:p>
        </p:txBody>
      </p:sp>
      <p:pic>
        <p:nvPicPr>
          <p:cNvPr id="112642" name="Picture 2" descr="Wire rope is made with two types of winding:&#10; "/>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56</a:t>
            </a:fld>
            <a:endParaRPr lang="en-IN" altLang="en-US" sz="1900">
              <a:solidFill>
                <a:srgbClr val="898989"/>
              </a:solidFill>
              <a:ea typeface="Arial" pitchFamily="34" charset="0"/>
            </a:endParaRPr>
          </a:p>
        </p:txBody>
      </p:sp>
      <p:pic>
        <p:nvPicPr>
          <p:cNvPr id="106498" name="Picture 2" descr="Advantages of the rope drives&#10; Significant power transmission.&#10; It can be used for long distance.&#10; Ropes are strong and..."/>
          <p:cNvPicPr>
            <a:picLocks noChangeAspect="1" noChangeArrowheads="1"/>
          </p:cNvPicPr>
          <p:nvPr/>
        </p:nvPicPr>
        <p:blipFill>
          <a:blip r:embed="rId3"/>
          <a:srcRect/>
          <a:stretch>
            <a:fillRect/>
          </a:stretch>
        </p:blipFill>
        <p:spPr bwMode="auto">
          <a:xfrm>
            <a:off x="869950" y="0"/>
            <a:ext cx="15347950" cy="85217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57</a:t>
            </a:fld>
            <a:endParaRPr lang="en-IN" altLang="en-US" sz="1900">
              <a:solidFill>
                <a:srgbClr val="898989"/>
              </a:solidFill>
              <a:ea typeface="Arial" pitchFamily="34" charset="0"/>
            </a:endParaRPr>
          </a:p>
        </p:txBody>
      </p:sp>
      <p:pic>
        <p:nvPicPr>
          <p:cNvPr id="107522" name="Picture 2" descr="Disadvantages of the rope drive&#10; Internal failure of the rope has no sign on external, so it if&#10;often get unnoticed.&#10; Co..."/>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58</a:t>
            </a:fld>
            <a:endParaRPr lang="en-IN" altLang="en-US" sz="1900">
              <a:solidFill>
                <a:srgbClr val="898989"/>
              </a:solidFill>
              <a:ea typeface="Arial" pitchFamily="34" charset="0"/>
            </a:endParaRPr>
          </a:p>
        </p:txBody>
      </p:sp>
      <p:pic>
        <p:nvPicPr>
          <p:cNvPr id="113666" name="Picture 2" descr=" When a wire rope passes around a sheave, there is a certain amount of readjustment of&#10;the elements. Each of the wires an..."/>
          <p:cNvPicPr>
            <a:picLocks noChangeAspect="1" noChangeArrowheads="1"/>
          </p:cNvPicPr>
          <p:nvPr/>
        </p:nvPicPr>
        <p:blipFill>
          <a:blip r:embed="rId3"/>
          <a:srcRect/>
          <a:stretch>
            <a:fillRect/>
          </a:stretch>
        </p:blipFill>
        <p:spPr bwMode="auto">
          <a:xfrm>
            <a:off x="946150" y="0"/>
            <a:ext cx="15271750" cy="84455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59</a:t>
            </a:fld>
            <a:endParaRPr lang="en-IN" altLang="en-US" sz="1900">
              <a:solidFill>
                <a:srgbClr val="898989"/>
              </a:solidFill>
              <a:ea typeface="Arial" pitchFamily="34" charset="0"/>
            </a:endParaRPr>
          </a:p>
        </p:txBody>
      </p:sp>
      <p:pic>
        <p:nvPicPr>
          <p:cNvPr id="115714" name="Picture 2" descr=" 2. Bending stress when the rope winds round the sheave or&#10;drum.&#10;When a wire rope is wound over the sheave,&#10;then the bend..."/>
          <p:cNvPicPr>
            <a:picLocks noChangeAspect="1" noChangeArrowheads="1"/>
          </p:cNvPicPr>
          <p:nvPr/>
        </p:nvPicPr>
        <p:blipFill>
          <a:blip r:embed="rId3"/>
          <a:srcRect/>
          <a:stretch>
            <a:fillRect/>
          </a:stretch>
        </p:blipFill>
        <p:spPr bwMode="auto">
          <a:xfrm>
            <a:off x="869950" y="0"/>
            <a:ext cx="15347950" cy="83693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717550" y="520700"/>
            <a:ext cx="13785215" cy="677108"/>
          </a:xfrm>
        </p:spPr>
        <p:txBody>
          <a:bodyPr/>
          <a:lstStyle/>
          <a:p>
            <a:r>
              <a:rPr lang="en-US" b="1" spc="-10" dirty="0" smtClean="0">
                <a:cs typeface="Carlito"/>
              </a:rPr>
              <a:t>Introduction</a:t>
            </a:r>
            <a:endParaRPr lang="en-US" b="1" dirty="0"/>
          </a:p>
        </p:txBody>
      </p:sp>
      <p:sp>
        <p:nvSpPr>
          <p:cNvPr id="9" name="Subtitle 8"/>
          <p:cNvSpPr>
            <a:spLocks noGrp="1"/>
          </p:cNvSpPr>
          <p:nvPr>
            <p:ph type="subTitle" idx="4"/>
          </p:nvPr>
        </p:nvSpPr>
        <p:spPr>
          <a:xfrm>
            <a:off x="1555750" y="2273300"/>
            <a:ext cx="12649200" cy="3023135"/>
          </a:xfrm>
        </p:spPr>
        <p:txBody>
          <a:bodyPr/>
          <a:lstStyle/>
          <a:p>
            <a:pPr marL="389890" marR="5080" indent="-377190" algn="just">
              <a:lnSpc>
                <a:spcPct val="100600"/>
              </a:lnSpc>
              <a:spcBef>
                <a:spcPts val="95"/>
              </a:spcBef>
              <a:buFont typeface="Arial"/>
              <a:buChar char="•"/>
              <a:tabLst>
                <a:tab pos="390525" algn="l"/>
              </a:tabLst>
            </a:pPr>
            <a:r>
              <a:rPr lang="en-US" sz="3600" spc="-10" dirty="0" smtClean="0">
                <a:latin typeface="+mj-lt"/>
                <a:cs typeface="Carlito"/>
              </a:rPr>
              <a:t>Rotating </a:t>
            </a:r>
            <a:r>
              <a:rPr lang="en-US" sz="3600" spc="5" dirty="0" smtClean="0">
                <a:latin typeface="+mj-lt"/>
                <a:cs typeface="Carlito"/>
              </a:rPr>
              <a:t>elements </a:t>
            </a:r>
            <a:r>
              <a:rPr lang="en-US" sz="3600" spc="10" dirty="0" smtClean="0">
                <a:latin typeface="+mj-lt"/>
                <a:cs typeface="Carlito"/>
              </a:rPr>
              <a:t>which </a:t>
            </a:r>
            <a:r>
              <a:rPr lang="en-US" sz="3600" spc="5" dirty="0" smtClean="0">
                <a:latin typeface="+mj-lt"/>
                <a:cs typeface="Carlito"/>
              </a:rPr>
              <a:t>possess mechanical </a:t>
            </a:r>
            <a:r>
              <a:rPr lang="en-US" sz="3600" dirty="0" smtClean="0">
                <a:latin typeface="+mj-lt"/>
                <a:cs typeface="Carlito"/>
              </a:rPr>
              <a:t>energy </a:t>
            </a:r>
            <a:r>
              <a:rPr lang="en-US" sz="3600" spc="5" dirty="0" smtClean="0">
                <a:latin typeface="+mj-lt"/>
                <a:cs typeface="Carlito"/>
              </a:rPr>
              <a:t>has </a:t>
            </a:r>
            <a:r>
              <a:rPr lang="en-US" sz="3600" spc="-10" dirty="0" smtClean="0">
                <a:latin typeface="+mj-lt"/>
                <a:cs typeface="Carlito"/>
              </a:rPr>
              <a:t>to </a:t>
            </a:r>
            <a:r>
              <a:rPr lang="en-US" sz="3600" spc="5" dirty="0" smtClean="0">
                <a:latin typeface="+mj-lt"/>
                <a:cs typeface="Carlito"/>
              </a:rPr>
              <a:t>be </a:t>
            </a:r>
            <a:r>
              <a:rPr lang="en-US" sz="3600" spc="-5" dirty="0" smtClean="0">
                <a:latin typeface="+mj-lt"/>
                <a:cs typeface="Carlito"/>
              </a:rPr>
              <a:t>utilized </a:t>
            </a:r>
            <a:r>
              <a:rPr lang="en-US" sz="3600" spc="-15" dirty="0" smtClean="0">
                <a:latin typeface="+mj-lt"/>
                <a:cs typeface="Carlito"/>
              </a:rPr>
              <a:t>at </a:t>
            </a:r>
            <a:r>
              <a:rPr lang="en-US" sz="3600" spc="-5" dirty="0" smtClean="0">
                <a:latin typeface="+mj-lt"/>
                <a:cs typeface="Carlito"/>
              </a:rPr>
              <a:t>required </a:t>
            </a:r>
            <a:r>
              <a:rPr lang="en-US" sz="3600" spc="5" dirty="0" smtClean="0">
                <a:latin typeface="+mj-lt"/>
                <a:cs typeface="Carlito"/>
              </a:rPr>
              <a:t>place </a:t>
            </a:r>
            <a:r>
              <a:rPr lang="en-US" sz="3600" spc="-5" dirty="0" smtClean="0">
                <a:latin typeface="+mj-lt"/>
                <a:cs typeface="Carlito"/>
              </a:rPr>
              <a:t>by  transmitting.</a:t>
            </a:r>
            <a:endParaRPr lang="en-US" sz="3600" dirty="0" smtClean="0">
              <a:latin typeface="+mj-lt"/>
              <a:cs typeface="Carlito"/>
            </a:endParaRPr>
          </a:p>
          <a:p>
            <a:pPr marL="829944" lvl="1" indent="-314960" algn="just">
              <a:spcBef>
                <a:spcPts val="805"/>
              </a:spcBef>
              <a:buFont typeface="Arial"/>
              <a:buChar char="–"/>
              <a:tabLst>
                <a:tab pos="830580" algn="l"/>
              </a:tabLst>
            </a:pPr>
            <a:r>
              <a:rPr lang="en-US" sz="3600" spc="-5" dirty="0" smtClean="0">
                <a:latin typeface="+mj-lt"/>
                <a:cs typeface="Carlito"/>
              </a:rPr>
              <a:t>From </a:t>
            </a:r>
            <a:r>
              <a:rPr lang="en-US" sz="3600" spc="5" dirty="0" smtClean="0">
                <a:latin typeface="+mj-lt"/>
                <a:cs typeface="Carlito"/>
              </a:rPr>
              <a:t>prime mover </a:t>
            </a:r>
            <a:r>
              <a:rPr lang="en-US" sz="3600" spc="-5" dirty="0" smtClean="0">
                <a:latin typeface="+mj-lt"/>
                <a:cs typeface="Carlito"/>
              </a:rPr>
              <a:t>to</a:t>
            </a:r>
            <a:r>
              <a:rPr lang="en-US" sz="3600" spc="-15" dirty="0" smtClean="0">
                <a:latin typeface="+mj-lt"/>
                <a:cs typeface="Carlito"/>
              </a:rPr>
              <a:t> </a:t>
            </a:r>
            <a:r>
              <a:rPr lang="en-US" sz="3600" spc="10" dirty="0" smtClean="0">
                <a:latin typeface="+mj-lt"/>
                <a:cs typeface="Carlito"/>
              </a:rPr>
              <a:t>machine</a:t>
            </a:r>
            <a:endParaRPr lang="en-US" sz="3600" dirty="0" smtClean="0">
              <a:latin typeface="+mj-lt"/>
              <a:cs typeface="Carlito"/>
            </a:endParaRPr>
          </a:p>
          <a:p>
            <a:pPr marL="829944" lvl="1" indent="-314960" algn="just">
              <a:spcBef>
                <a:spcPts val="775"/>
              </a:spcBef>
              <a:buFont typeface="Arial"/>
              <a:buChar char="–"/>
              <a:tabLst>
                <a:tab pos="830580" algn="l"/>
              </a:tabLst>
            </a:pPr>
            <a:r>
              <a:rPr lang="en-US" sz="3600" dirty="0" smtClean="0">
                <a:latin typeface="+mj-lt"/>
                <a:cs typeface="Carlito"/>
              </a:rPr>
              <a:t>From </a:t>
            </a:r>
            <a:r>
              <a:rPr lang="en-US" sz="3600" spc="10" dirty="0" smtClean="0">
                <a:latin typeface="+mj-lt"/>
                <a:cs typeface="Carlito"/>
              </a:rPr>
              <a:t>one </a:t>
            </a:r>
            <a:r>
              <a:rPr lang="en-US" sz="3600" spc="5" dirty="0" smtClean="0">
                <a:latin typeface="+mj-lt"/>
                <a:cs typeface="Carlito"/>
              </a:rPr>
              <a:t>shaft </a:t>
            </a:r>
            <a:r>
              <a:rPr lang="en-US" sz="3600" spc="-5" dirty="0" smtClean="0">
                <a:latin typeface="+mj-lt"/>
                <a:cs typeface="Carlito"/>
              </a:rPr>
              <a:t>to</a:t>
            </a:r>
            <a:r>
              <a:rPr lang="en-US" sz="3600" spc="-10" dirty="0" smtClean="0">
                <a:latin typeface="+mj-lt"/>
                <a:cs typeface="Carlito"/>
              </a:rPr>
              <a:t> </a:t>
            </a:r>
            <a:r>
              <a:rPr lang="en-US" sz="3600" spc="10" dirty="0" smtClean="0">
                <a:latin typeface="+mj-lt"/>
                <a:cs typeface="Carlito"/>
              </a:rPr>
              <a:t>another</a:t>
            </a:r>
            <a:endParaRPr lang="en-US" sz="3600" dirty="0" smtClean="0">
              <a:latin typeface="+mj-lt"/>
              <a:cs typeface="Carlito"/>
            </a:endParaRPr>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60</a:t>
            </a:fld>
            <a:endParaRPr lang="en-IN" altLang="en-US" sz="1900">
              <a:solidFill>
                <a:srgbClr val="898989"/>
              </a:solidFill>
              <a:ea typeface="Arial" pitchFamily="34" charset="0"/>
            </a:endParaRPr>
          </a:p>
        </p:txBody>
      </p:sp>
      <p:pic>
        <p:nvPicPr>
          <p:cNvPr id="116738" name="Picture 2" descr=" 3. Stresses during starting and stopping.&#10;During starting and stopping,&#10;The rope and the supported load are to be accele..."/>
          <p:cNvPicPr>
            <a:picLocks noChangeAspect="1" noChangeArrowheads="1"/>
          </p:cNvPicPr>
          <p:nvPr/>
        </p:nvPicPr>
        <p:blipFill>
          <a:blip r:embed="rId3"/>
          <a:srcRect/>
          <a:stretch>
            <a:fillRect/>
          </a:stretch>
        </p:blipFill>
        <p:spPr bwMode="auto">
          <a:xfrm>
            <a:off x="946150" y="0"/>
            <a:ext cx="15271750" cy="84455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61</a:t>
            </a:fld>
            <a:endParaRPr lang="en-IN" altLang="en-US" sz="1900">
              <a:solidFill>
                <a:srgbClr val="898989"/>
              </a:solidFill>
              <a:ea typeface="Arial" pitchFamily="34" charset="0"/>
            </a:endParaRPr>
          </a:p>
        </p:txBody>
      </p:sp>
      <p:pic>
        <p:nvPicPr>
          <p:cNvPr id="117762" name="Picture 2" descr="Ratio of Driving Tensions for Fibre Rope:&#10; The fibre ropes are designed in the similar&#10;way as V-belts.&#10; The ratio of dri..."/>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62</a:t>
            </a:fld>
            <a:endParaRPr lang="en-IN" altLang="en-US" sz="1900">
              <a:solidFill>
                <a:srgbClr val="898989"/>
              </a:solidFill>
              <a:ea typeface="Arial" pitchFamily="34" charset="0"/>
            </a:endParaRPr>
          </a:p>
        </p:txBody>
      </p:sp>
      <p:pic>
        <p:nvPicPr>
          <p:cNvPr id="118786" name="Picture 2" descr="Example&#10; A rope drive is to transmit 250 kW&#10; from a pulley of 1.2 m diameter, running at a speed of 300 r.p.m.&#10; The ang..."/>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63</a:t>
            </a:fld>
            <a:endParaRPr lang="en-IN" altLang="en-US" sz="1900">
              <a:solidFill>
                <a:srgbClr val="898989"/>
              </a:solidFill>
              <a:ea typeface="Arial" pitchFamily="34" charset="0"/>
            </a:endParaRPr>
          </a:p>
        </p:txBody>
      </p:sp>
      <p:pic>
        <p:nvPicPr>
          <p:cNvPr id="19458" name="Picture 2" descr="GEAR…..&#10;• Power transmission is the movement of energy&#10;from its place of generation to a location where&#10;it is applied to p..."/>
          <p:cNvPicPr>
            <a:picLocks noChangeAspect="1" noChangeArrowheads="1"/>
          </p:cNvPicPr>
          <p:nvPr/>
        </p:nvPicPr>
        <p:blipFill>
          <a:blip r:embed="rId3"/>
          <a:srcRect/>
          <a:stretch>
            <a:fillRect/>
          </a:stretch>
        </p:blipFill>
        <p:spPr bwMode="auto">
          <a:xfrm>
            <a:off x="1022350" y="215900"/>
            <a:ext cx="14782800" cy="81534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64</a:t>
            </a:fld>
            <a:endParaRPr lang="en-IN" altLang="en-US" sz="1900">
              <a:solidFill>
                <a:srgbClr val="898989"/>
              </a:solidFill>
              <a:ea typeface="Arial" pitchFamily="34" charset="0"/>
            </a:endParaRPr>
          </a:p>
        </p:txBody>
      </p:sp>
      <p:pic>
        <p:nvPicPr>
          <p:cNvPr id="16386" name="Picture 2" descr="TYPESOFGEARS&#10;1.Accordingtothepositionofaxesoftheshafts.&#10;a. Parallel&#10;1.SpurGear&#10;2.HelicalGear&#10;3.RackandPinion&#10;b.Intersectin..."/>
          <p:cNvPicPr>
            <a:picLocks noChangeAspect="1" noChangeArrowheads="1"/>
          </p:cNvPicPr>
          <p:nvPr/>
        </p:nvPicPr>
        <p:blipFill>
          <a:blip r:embed="rId3"/>
          <a:srcRect/>
          <a:stretch>
            <a:fillRect/>
          </a:stretch>
        </p:blipFill>
        <p:spPr bwMode="auto">
          <a:xfrm>
            <a:off x="1174750" y="0"/>
            <a:ext cx="15043150" cy="84455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65</a:t>
            </a:fld>
            <a:endParaRPr lang="en-IN" altLang="en-US" sz="1900">
              <a:solidFill>
                <a:srgbClr val="898989"/>
              </a:solidFill>
              <a:ea typeface="Arial" pitchFamily="34" charset="0"/>
            </a:endParaRPr>
          </a:p>
        </p:txBody>
      </p:sp>
      <p:pic>
        <p:nvPicPr>
          <p:cNvPr id="17410" name="Picture 2" descr="SPUR GEAR&#10;• Teethisparalleltoaxisofrotation&#10;• Transmitpowerfromoneshaftto&#10;anotherparallelshaft&#10;• UsedinElectricscrewdriver..."/>
          <p:cNvPicPr>
            <a:picLocks noChangeAspect="1" noChangeArrowheads="1"/>
          </p:cNvPicPr>
          <p:nvPr/>
        </p:nvPicPr>
        <p:blipFill>
          <a:blip r:embed="rId3"/>
          <a:srcRect/>
          <a:stretch>
            <a:fillRect/>
          </a:stretch>
        </p:blipFill>
        <p:spPr bwMode="auto">
          <a:xfrm>
            <a:off x="869950" y="0"/>
            <a:ext cx="15347950" cy="84455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66</a:t>
            </a:fld>
            <a:endParaRPr lang="en-IN" altLang="en-US" sz="1900">
              <a:solidFill>
                <a:srgbClr val="898989"/>
              </a:solidFill>
              <a:ea typeface="Arial" pitchFamily="34" charset="0"/>
            </a:endParaRPr>
          </a:p>
        </p:txBody>
      </p:sp>
      <p:pic>
        <p:nvPicPr>
          <p:cNvPr id="1026" name="Picture 2" descr="External and Internal spur Gear…&#10; "/>
          <p:cNvPicPr>
            <a:picLocks noChangeAspect="1" noChangeArrowheads="1"/>
          </p:cNvPicPr>
          <p:nvPr/>
        </p:nvPicPr>
        <p:blipFill>
          <a:blip r:embed="rId3"/>
          <a:srcRect/>
          <a:stretch>
            <a:fillRect/>
          </a:stretch>
        </p:blipFill>
        <p:spPr bwMode="auto">
          <a:xfrm>
            <a:off x="1022350" y="292100"/>
            <a:ext cx="14782800" cy="81534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67</a:t>
            </a:fld>
            <a:endParaRPr lang="en-IN" altLang="en-US" sz="1900">
              <a:solidFill>
                <a:srgbClr val="898989"/>
              </a:solidFill>
              <a:ea typeface="Arial" pitchFamily="34" charset="0"/>
            </a:endParaRPr>
          </a:p>
        </p:txBody>
      </p:sp>
      <p:pic>
        <p:nvPicPr>
          <p:cNvPr id="6146" name="Picture 2" descr="Helical Gear&#10;• The teeth on helical gears are cut at an angle&#10;to the face of the gear&#10;• This gradual engagement makes heli..."/>
          <p:cNvPicPr>
            <a:picLocks noChangeAspect="1" noChangeArrowheads="1"/>
          </p:cNvPicPr>
          <p:nvPr/>
        </p:nvPicPr>
        <p:blipFill>
          <a:blip r:embed="rId3"/>
          <a:srcRect/>
          <a:stretch>
            <a:fillRect/>
          </a:stretch>
        </p:blipFill>
        <p:spPr bwMode="auto">
          <a:xfrm>
            <a:off x="1022350" y="292100"/>
            <a:ext cx="14935200" cy="80772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68</a:t>
            </a:fld>
            <a:endParaRPr lang="en-IN" altLang="en-US" sz="1900">
              <a:solidFill>
                <a:srgbClr val="898989"/>
              </a:solidFill>
              <a:ea typeface="Arial" pitchFamily="34" charset="0"/>
            </a:endParaRPr>
          </a:p>
        </p:txBody>
      </p:sp>
      <p:pic>
        <p:nvPicPr>
          <p:cNvPr id="3074" name="Picture 2" descr="Helical Gear…&#10; "/>
          <p:cNvPicPr>
            <a:picLocks noChangeAspect="1" noChangeArrowheads="1"/>
          </p:cNvPicPr>
          <p:nvPr/>
        </p:nvPicPr>
        <p:blipFill>
          <a:blip r:embed="rId3"/>
          <a:srcRect/>
          <a:stretch>
            <a:fillRect/>
          </a:stretch>
        </p:blipFill>
        <p:spPr bwMode="auto">
          <a:xfrm>
            <a:off x="946150" y="0"/>
            <a:ext cx="14706600" cy="83693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69</a:t>
            </a:fld>
            <a:endParaRPr lang="en-IN" altLang="en-US" sz="1900">
              <a:solidFill>
                <a:srgbClr val="898989"/>
              </a:solidFill>
              <a:ea typeface="Arial" pitchFamily="34" charset="0"/>
            </a:endParaRPr>
          </a:p>
        </p:txBody>
      </p:sp>
      <p:pic>
        <p:nvPicPr>
          <p:cNvPr id="2050" name="Picture 2" descr="Herringbone gears&#10;• To avoid axial thrust, two&#10;helical gears of opposite&#10;hand can be mounted side&#10;by side, to cancel resul..."/>
          <p:cNvPicPr>
            <a:picLocks noChangeAspect="1" noChangeArrowheads="1"/>
          </p:cNvPicPr>
          <p:nvPr/>
        </p:nvPicPr>
        <p:blipFill>
          <a:blip r:embed="rId3"/>
          <a:srcRect/>
          <a:stretch>
            <a:fillRect/>
          </a:stretch>
        </p:blipFill>
        <p:spPr bwMode="auto">
          <a:xfrm>
            <a:off x="1327150" y="292100"/>
            <a:ext cx="14478000" cy="82296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946150" y="673100"/>
            <a:ext cx="13785215" cy="677108"/>
          </a:xfrm>
        </p:spPr>
        <p:txBody>
          <a:bodyPr/>
          <a:lstStyle/>
          <a:p>
            <a:pPr algn="l"/>
            <a:r>
              <a:rPr lang="en-US" b="1" spc="-30" dirty="0" smtClean="0">
                <a:latin typeface="Carlito"/>
                <a:cs typeface="Carlito"/>
              </a:rPr>
              <a:t>Transmission system </a:t>
            </a:r>
            <a:r>
              <a:rPr lang="en-US" b="1" dirty="0" smtClean="0">
                <a:latin typeface="Carlito"/>
                <a:cs typeface="Carlito"/>
              </a:rPr>
              <a:t>and</a:t>
            </a:r>
            <a:r>
              <a:rPr lang="en-US" b="1" spc="-5" dirty="0" smtClean="0">
                <a:latin typeface="Carlito"/>
                <a:cs typeface="Carlito"/>
              </a:rPr>
              <a:t> </a:t>
            </a:r>
            <a:r>
              <a:rPr lang="en-US" b="1" spc="-35" dirty="0" smtClean="0">
                <a:latin typeface="Carlito"/>
                <a:cs typeface="Carlito"/>
              </a:rPr>
              <a:t>Types</a:t>
            </a:r>
            <a:endParaRPr lang="en-US" b="1" dirty="0"/>
          </a:p>
        </p:txBody>
      </p:sp>
      <p:sp>
        <p:nvSpPr>
          <p:cNvPr id="9" name="Subtitle 8"/>
          <p:cNvSpPr>
            <a:spLocks noGrp="1"/>
          </p:cNvSpPr>
          <p:nvPr>
            <p:ph type="subTitle" idx="4"/>
          </p:nvPr>
        </p:nvSpPr>
        <p:spPr>
          <a:xfrm>
            <a:off x="1174750" y="1739900"/>
            <a:ext cx="11352530" cy="5079596"/>
          </a:xfrm>
        </p:spPr>
        <p:txBody>
          <a:bodyPr/>
          <a:lstStyle/>
          <a:p>
            <a:pPr marL="389890" marR="5080" indent="-377190">
              <a:lnSpc>
                <a:spcPct val="100600"/>
              </a:lnSpc>
              <a:spcBef>
                <a:spcPts val="95"/>
              </a:spcBef>
              <a:buFont typeface="Arial"/>
              <a:buChar char="•"/>
              <a:tabLst>
                <a:tab pos="389255" algn="l"/>
                <a:tab pos="390525" algn="l"/>
              </a:tabLst>
            </a:pPr>
            <a:r>
              <a:rPr lang="en-US" sz="3600" spc="5" dirty="0" smtClean="0">
                <a:latin typeface="Carlito"/>
                <a:cs typeface="Carlito"/>
              </a:rPr>
              <a:t>The </a:t>
            </a:r>
            <a:r>
              <a:rPr lang="en-US" sz="3600" spc="-20" dirty="0" smtClean="0">
                <a:latin typeface="Carlito"/>
                <a:cs typeface="Carlito"/>
              </a:rPr>
              <a:t>system </a:t>
            </a:r>
            <a:r>
              <a:rPr lang="en-US" sz="3600" dirty="0" smtClean="0">
                <a:latin typeface="Carlito"/>
                <a:cs typeface="Carlito"/>
              </a:rPr>
              <a:t>that is </a:t>
            </a:r>
            <a:r>
              <a:rPr lang="en-US" sz="3600" spc="5" dirty="0" smtClean="0">
                <a:latin typeface="Carlito"/>
                <a:cs typeface="Carlito"/>
              </a:rPr>
              <a:t>used </a:t>
            </a:r>
            <a:r>
              <a:rPr lang="en-US" sz="3600" spc="-10" dirty="0" smtClean="0">
                <a:latin typeface="Carlito"/>
                <a:cs typeface="Carlito"/>
              </a:rPr>
              <a:t>to </a:t>
            </a:r>
            <a:r>
              <a:rPr lang="en-US" sz="3600" dirty="0" smtClean="0">
                <a:latin typeface="Carlito"/>
                <a:cs typeface="Carlito"/>
              </a:rPr>
              <a:t>transmit power  </a:t>
            </a:r>
            <a:r>
              <a:rPr lang="en-US" sz="3600" spc="-5" dirty="0" smtClean="0">
                <a:latin typeface="Carlito"/>
                <a:cs typeface="Carlito"/>
              </a:rPr>
              <a:t>from </a:t>
            </a:r>
            <a:r>
              <a:rPr lang="en-US" sz="3600" spc="5" dirty="0" smtClean="0">
                <a:latin typeface="Carlito"/>
                <a:cs typeface="Carlito"/>
              </a:rPr>
              <a:t>one </a:t>
            </a:r>
            <a:r>
              <a:rPr lang="en-US" sz="3600" dirty="0" smtClean="0">
                <a:latin typeface="Carlito"/>
                <a:cs typeface="Carlito"/>
              </a:rPr>
              <a:t>mechanical element </a:t>
            </a:r>
            <a:r>
              <a:rPr lang="en-US" sz="3600" spc="-10" dirty="0" smtClean="0">
                <a:latin typeface="Carlito"/>
                <a:cs typeface="Carlito"/>
              </a:rPr>
              <a:t>to </a:t>
            </a:r>
            <a:r>
              <a:rPr lang="en-US" sz="3600" spc="5" dirty="0" smtClean="0">
                <a:latin typeface="Carlito"/>
                <a:cs typeface="Carlito"/>
              </a:rPr>
              <a:t>another  mechanical</a:t>
            </a:r>
            <a:r>
              <a:rPr lang="en-US" sz="3600" spc="15" dirty="0" smtClean="0">
                <a:latin typeface="Carlito"/>
                <a:cs typeface="Carlito"/>
              </a:rPr>
              <a:t> </a:t>
            </a:r>
            <a:r>
              <a:rPr lang="en-US" sz="3600" spc="5" dirty="0" smtClean="0">
                <a:latin typeface="Carlito"/>
                <a:cs typeface="Carlito"/>
              </a:rPr>
              <a:t>element</a:t>
            </a:r>
            <a:endParaRPr lang="en-US" sz="3600" dirty="0" smtClean="0">
              <a:latin typeface="Carlito"/>
              <a:cs typeface="Carlito"/>
            </a:endParaRPr>
          </a:p>
          <a:p>
            <a:pPr marL="389890" indent="-377825">
              <a:spcBef>
                <a:spcPts val="869"/>
              </a:spcBef>
              <a:buFont typeface="Arial"/>
              <a:buChar char="•"/>
              <a:tabLst>
                <a:tab pos="389255" algn="l"/>
                <a:tab pos="390525" algn="l"/>
              </a:tabLst>
            </a:pPr>
            <a:r>
              <a:rPr lang="en-US" sz="3600" spc="-25" dirty="0" smtClean="0">
                <a:latin typeface="Carlito"/>
                <a:cs typeface="Carlito"/>
              </a:rPr>
              <a:t>Types</a:t>
            </a:r>
            <a:endParaRPr lang="en-US" sz="3600" dirty="0" smtClean="0">
              <a:latin typeface="Carlito"/>
              <a:cs typeface="Carlito"/>
            </a:endParaRPr>
          </a:p>
          <a:p>
            <a:pPr marL="829944" lvl="1" indent="-314960">
              <a:spcBef>
                <a:spcPts val="805"/>
              </a:spcBef>
              <a:buFont typeface="Arial"/>
              <a:buChar char="–"/>
              <a:tabLst>
                <a:tab pos="830580" algn="l"/>
              </a:tabLst>
            </a:pPr>
            <a:r>
              <a:rPr lang="en-US" sz="3600" spc="10" dirty="0" smtClean="0">
                <a:latin typeface="Carlito"/>
                <a:cs typeface="Carlito"/>
              </a:rPr>
              <a:t>Belt</a:t>
            </a:r>
            <a:r>
              <a:rPr lang="en-US" sz="3600" spc="-10" dirty="0" smtClean="0">
                <a:latin typeface="Carlito"/>
                <a:cs typeface="Carlito"/>
              </a:rPr>
              <a:t> </a:t>
            </a:r>
            <a:r>
              <a:rPr lang="en-US" sz="3600" dirty="0" smtClean="0">
                <a:latin typeface="Carlito"/>
                <a:cs typeface="Carlito"/>
              </a:rPr>
              <a:t>drives</a:t>
            </a:r>
          </a:p>
          <a:p>
            <a:pPr marL="829944" lvl="1" indent="-314960">
              <a:spcBef>
                <a:spcPts val="775"/>
              </a:spcBef>
              <a:buFont typeface="Arial"/>
              <a:buChar char="–"/>
              <a:tabLst>
                <a:tab pos="830580" algn="l"/>
              </a:tabLst>
            </a:pPr>
            <a:r>
              <a:rPr lang="en-US" sz="3600" spc="-5" dirty="0" smtClean="0">
                <a:latin typeface="Carlito"/>
                <a:cs typeface="Carlito"/>
              </a:rPr>
              <a:t>Rope </a:t>
            </a:r>
            <a:r>
              <a:rPr lang="en-US" sz="3600" dirty="0" smtClean="0">
                <a:latin typeface="Carlito"/>
                <a:cs typeface="Carlito"/>
              </a:rPr>
              <a:t>drives</a:t>
            </a:r>
          </a:p>
          <a:p>
            <a:pPr marL="829944" lvl="1" indent="-314960">
              <a:spcBef>
                <a:spcPts val="770"/>
              </a:spcBef>
              <a:buFont typeface="Arial"/>
              <a:buChar char="–"/>
              <a:tabLst>
                <a:tab pos="830580" algn="l"/>
              </a:tabLst>
            </a:pPr>
            <a:r>
              <a:rPr lang="en-US" sz="3600" spc="5" dirty="0" smtClean="0">
                <a:latin typeface="Carlito"/>
                <a:cs typeface="Carlito"/>
              </a:rPr>
              <a:t>Chain</a:t>
            </a:r>
            <a:r>
              <a:rPr lang="en-US" sz="3600" spc="-15" dirty="0" smtClean="0">
                <a:latin typeface="Carlito"/>
                <a:cs typeface="Carlito"/>
              </a:rPr>
              <a:t> </a:t>
            </a:r>
            <a:r>
              <a:rPr lang="en-US" sz="3600" dirty="0" smtClean="0">
                <a:latin typeface="Carlito"/>
                <a:cs typeface="Carlito"/>
              </a:rPr>
              <a:t>drives</a:t>
            </a:r>
          </a:p>
          <a:p>
            <a:pPr marL="829944" lvl="1" indent="-314960">
              <a:spcBef>
                <a:spcPts val="775"/>
              </a:spcBef>
              <a:buFont typeface="Arial"/>
              <a:buChar char="–"/>
              <a:tabLst>
                <a:tab pos="830580" algn="l"/>
              </a:tabLst>
            </a:pPr>
            <a:r>
              <a:rPr lang="en-US" sz="3600" spc="10" dirty="0" smtClean="0">
                <a:latin typeface="Carlito"/>
                <a:cs typeface="Carlito"/>
              </a:rPr>
              <a:t>Gear</a:t>
            </a:r>
            <a:r>
              <a:rPr lang="en-US" sz="3600" spc="-20" dirty="0" smtClean="0">
                <a:latin typeface="Carlito"/>
                <a:cs typeface="Carlito"/>
              </a:rPr>
              <a:t> </a:t>
            </a:r>
            <a:r>
              <a:rPr lang="en-US" sz="3600" dirty="0" smtClean="0">
                <a:latin typeface="Carlito"/>
                <a:cs typeface="Carlito"/>
              </a:rPr>
              <a:t>drives</a:t>
            </a:r>
          </a:p>
          <a:p>
            <a:endParaRPr lang="en-US" sz="36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70</a:t>
            </a:fld>
            <a:endParaRPr lang="en-IN" altLang="en-US" sz="1900">
              <a:solidFill>
                <a:srgbClr val="898989"/>
              </a:solidFill>
              <a:ea typeface="Arial" pitchFamily="34" charset="0"/>
            </a:endParaRPr>
          </a:p>
        </p:txBody>
      </p:sp>
      <p:pic>
        <p:nvPicPr>
          <p:cNvPr id="75778" name="Picture 2" descr="Rack and pinion&#10;• Rack and pinion gears&#10;are used to convert&#10;rotation (From the&#10;pinion) into linear&#10;motion (of the rack)&#10;• ..."/>
          <p:cNvPicPr>
            <a:picLocks noChangeAspect="1" noChangeArrowheads="1"/>
          </p:cNvPicPr>
          <p:nvPr/>
        </p:nvPicPr>
        <p:blipFill>
          <a:blip r:embed="rId3"/>
          <a:srcRect/>
          <a:stretch>
            <a:fillRect/>
          </a:stretch>
        </p:blipFill>
        <p:spPr bwMode="auto">
          <a:xfrm>
            <a:off x="1022350" y="292100"/>
            <a:ext cx="14935200" cy="81534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71</a:t>
            </a:fld>
            <a:endParaRPr lang="en-IN" altLang="en-US" sz="1900">
              <a:solidFill>
                <a:srgbClr val="898989"/>
              </a:solidFill>
              <a:ea typeface="Arial" pitchFamily="34" charset="0"/>
            </a:endParaRPr>
          </a:p>
        </p:txBody>
      </p:sp>
      <p:pic>
        <p:nvPicPr>
          <p:cNvPr id="4098" name="Picture 2" descr="Bevel gears&#10;• Bevel gears are useful when the direction of a shaft's&#10;rotation needs to be changed&#10;• They are usually mount..."/>
          <p:cNvPicPr>
            <a:picLocks noChangeAspect="1" noChangeArrowheads="1"/>
          </p:cNvPicPr>
          <p:nvPr/>
        </p:nvPicPr>
        <p:blipFill>
          <a:blip r:embed="rId3"/>
          <a:srcRect/>
          <a:stretch>
            <a:fillRect/>
          </a:stretch>
        </p:blipFill>
        <p:spPr bwMode="auto">
          <a:xfrm>
            <a:off x="1098550" y="0"/>
            <a:ext cx="15119350" cy="84455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72</a:t>
            </a:fld>
            <a:endParaRPr lang="en-IN" altLang="en-US" sz="1900">
              <a:solidFill>
                <a:srgbClr val="898989"/>
              </a:solidFill>
              <a:ea typeface="Arial" pitchFamily="34" charset="0"/>
            </a:endParaRPr>
          </a:p>
        </p:txBody>
      </p:sp>
      <p:pic>
        <p:nvPicPr>
          <p:cNvPr id="74754" name="Picture 2" descr="Straight and Spiral Bevel Gears&#10; "/>
          <p:cNvPicPr>
            <a:picLocks noChangeAspect="1" noChangeArrowheads="1"/>
          </p:cNvPicPr>
          <p:nvPr/>
        </p:nvPicPr>
        <p:blipFill>
          <a:blip r:embed="rId3"/>
          <a:srcRect/>
          <a:stretch>
            <a:fillRect/>
          </a:stretch>
        </p:blipFill>
        <p:spPr bwMode="auto">
          <a:xfrm>
            <a:off x="946150" y="0"/>
            <a:ext cx="14706600" cy="85217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73</a:t>
            </a:fld>
            <a:endParaRPr lang="en-IN" altLang="en-US" sz="1900">
              <a:solidFill>
                <a:srgbClr val="898989"/>
              </a:solidFill>
              <a:ea typeface="Arial" pitchFamily="34" charset="0"/>
            </a:endParaRPr>
          </a:p>
        </p:txBody>
      </p:sp>
      <p:pic>
        <p:nvPicPr>
          <p:cNvPr id="7170" name="Picture 2" descr="WORM AND WORM GEAR&#10;• Worm gears are used when large gear reductions are&#10;needed. It is common for worm gears to have&#10;reduct..."/>
          <p:cNvPicPr>
            <a:picLocks noChangeAspect="1" noChangeArrowheads="1"/>
          </p:cNvPicPr>
          <p:nvPr/>
        </p:nvPicPr>
        <p:blipFill>
          <a:blip r:embed="rId3"/>
          <a:srcRect/>
          <a:stretch>
            <a:fillRect/>
          </a:stretch>
        </p:blipFill>
        <p:spPr bwMode="auto">
          <a:xfrm>
            <a:off x="1022350" y="0"/>
            <a:ext cx="15195550" cy="85217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74</a:t>
            </a:fld>
            <a:endParaRPr lang="en-IN" altLang="en-US" sz="1900">
              <a:solidFill>
                <a:srgbClr val="898989"/>
              </a:solidFill>
              <a:ea typeface="Arial" pitchFamily="34" charset="0"/>
            </a:endParaRPr>
          </a:p>
        </p:txBody>
      </p:sp>
      <p:pic>
        <p:nvPicPr>
          <p:cNvPr id="8194" name="Picture 2" descr="WORM AND WORM GEAR&#10; "/>
          <p:cNvPicPr>
            <a:picLocks noChangeAspect="1" noChangeArrowheads="1"/>
          </p:cNvPicPr>
          <p:nvPr/>
        </p:nvPicPr>
        <p:blipFill>
          <a:blip r:embed="rId3"/>
          <a:srcRect/>
          <a:stretch>
            <a:fillRect/>
          </a:stretch>
        </p:blipFill>
        <p:spPr bwMode="auto">
          <a:xfrm>
            <a:off x="1098550" y="215900"/>
            <a:ext cx="14630400" cy="82296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75</a:t>
            </a:fld>
            <a:endParaRPr lang="en-IN" altLang="en-US" sz="1900">
              <a:solidFill>
                <a:srgbClr val="898989"/>
              </a:solidFill>
              <a:ea typeface="Arial" pitchFamily="34" charset="0"/>
            </a:endParaRPr>
          </a:p>
        </p:txBody>
      </p:sp>
      <p:pic>
        <p:nvPicPr>
          <p:cNvPr id="9218" name="Picture 2" descr="NOMENCLATURE OF SPUR&#10;GEARS&#10; "/>
          <p:cNvPicPr>
            <a:picLocks noChangeAspect="1" noChangeArrowheads="1"/>
          </p:cNvPicPr>
          <p:nvPr/>
        </p:nvPicPr>
        <p:blipFill>
          <a:blip r:embed="rId3"/>
          <a:srcRect/>
          <a:stretch>
            <a:fillRect/>
          </a:stretch>
        </p:blipFill>
        <p:spPr bwMode="auto">
          <a:xfrm>
            <a:off x="946150" y="292100"/>
            <a:ext cx="15011400" cy="81534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76</a:t>
            </a:fld>
            <a:endParaRPr lang="en-IN" altLang="en-US" sz="1900">
              <a:solidFill>
                <a:srgbClr val="898989"/>
              </a:solidFill>
              <a:ea typeface="Arial" pitchFamily="34" charset="0"/>
            </a:endParaRPr>
          </a:p>
        </p:txBody>
      </p:sp>
      <p:pic>
        <p:nvPicPr>
          <p:cNvPr id="76802" name="Picture 2" descr="NOMENCLATURE….&#10;• Pitch surface: The surface of the imaginary rolling cylinder&#10;(cone, etc.) that the toothed gear may be co..."/>
          <p:cNvPicPr>
            <a:picLocks noChangeAspect="1" noChangeArrowheads="1"/>
          </p:cNvPicPr>
          <p:nvPr/>
        </p:nvPicPr>
        <p:blipFill>
          <a:blip r:embed="rId3"/>
          <a:srcRect/>
          <a:stretch>
            <a:fillRect/>
          </a:stretch>
        </p:blipFill>
        <p:spPr bwMode="auto">
          <a:xfrm>
            <a:off x="1098550" y="292100"/>
            <a:ext cx="14782800" cy="81534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77</a:t>
            </a:fld>
            <a:endParaRPr lang="en-IN" altLang="en-US" sz="1900">
              <a:solidFill>
                <a:srgbClr val="898989"/>
              </a:solidFill>
              <a:ea typeface="Arial" pitchFamily="34" charset="0"/>
            </a:endParaRPr>
          </a:p>
        </p:txBody>
      </p:sp>
      <p:pic>
        <p:nvPicPr>
          <p:cNvPr id="77826" name="Picture 2" descr="NOMENCLATURE….&#10;• Face of a tooth: That part of the tooth surface lying outside&#10;the pitch surface.&#10;• Flank of a tooth: The ..."/>
          <p:cNvPicPr>
            <a:picLocks noChangeAspect="1" noChangeArrowheads="1"/>
          </p:cNvPicPr>
          <p:nvPr/>
        </p:nvPicPr>
        <p:blipFill>
          <a:blip r:embed="rId3"/>
          <a:srcRect/>
          <a:stretch>
            <a:fillRect/>
          </a:stretch>
        </p:blipFill>
        <p:spPr bwMode="auto">
          <a:xfrm>
            <a:off x="1174750" y="215900"/>
            <a:ext cx="14782800" cy="82296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78</a:t>
            </a:fld>
            <a:endParaRPr lang="en-IN" altLang="en-US" sz="1900">
              <a:solidFill>
                <a:srgbClr val="898989"/>
              </a:solidFill>
              <a:ea typeface="Arial" pitchFamily="34" charset="0"/>
            </a:endParaRPr>
          </a:p>
        </p:txBody>
      </p:sp>
      <p:pic>
        <p:nvPicPr>
          <p:cNvPr id="11266" name="Picture 2" descr="NOMENCLATURE….&#10;• Diametral pitch (Pd): The number of teeth of a gear unit pitch&#10;diameter. The diametral pitch is, by defin..."/>
          <p:cNvPicPr>
            <a:picLocks noChangeAspect="1" noChangeArrowheads="1"/>
          </p:cNvPicPr>
          <p:nvPr/>
        </p:nvPicPr>
        <p:blipFill>
          <a:blip r:embed="rId3"/>
          <a:srcRect/>
          <a:stretch>
            <a:fillRect/>
          </a:stretch>
        </p:blipFill>
        <p:spPr bwMode="auto">
          <a:xfrm>
            <a:off x="1098550" y="292100"/>
            <a:ext cx="14782800" cy="81534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79</a:t>
            </a:fld>
            <a:endParaRPr lang="en-IN" altLang="en-US" sz="1900">
              <a:solidFill>
                <a:srgbClr val="898989"/>
              </a:solidFill>
              <a:ea typeface="Arial" pitchFamily="34" charset="0"/>
            </a:endParaRPr>
          </a:p>
        </p:txBody>
      </p:sp>
      <p:sp>
        <p:nvSpPr>
          <p:cNvPr id="12290" name="AutoShape 2" descr="VELOCITY RATIO OF GEAR&#10;DRIVE&#10;d = Diameter of the wheel&#10;N =Speed of the wheel&#10;ω = Angular speed&#10;velocity ratio (n) =&#10;2&#10;1&#10;1&#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2" name="AutoShape 4" descr="VELOCITY RATIO OF GEAR&#10;DRIVE&#10;d = Diameter of the wheel&#10;N =Speed of the wheel&#10;ω = Angular speed&#10;velocity ratio (n) =&#10;2&#10;1&#10;1&#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4" name="Picture 6" descr="VELOCITY RATIO OF GEAR&#10;DRIVE&#10;d = Diameter of the wheel&#10;N =Speed of the wheel&#10;ω = Angular speed&#10;velocity ratio (n) =&#10;2&#10;1&#10;1&#10;..."/>
          <p:cNvPicPr>
            <a:picLocks noChangeAspect="1" noChangeArrowheads="1"/>
          </p:cNvPicPr>
          <p:nvPr/>
        </p:nvPicPr>
        <p:blipFill>
          <a:blip r:embed="rId3"/>
          <a:srcRect/>
          <a:stretch>
            <a:fillRect/>
          </a:stretch>
        </p:blipFill>
        <p:spPr bwMode="auto">
          <a:xfrm>
            <a:off x="946150" y="292100"/>
            <a:ext cx="15011400" cy="81534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717550" y="596900"/>
            <a:ext cx="13785215" cy="677108"/>
          </a:xfrm>
        </p:spPr>
        <p:txBody>
          <a:bodyPr/>
          <a:lstStyle/>
          <a:p>
            <a:pPr algn="l"/>
            <a:r>
              <a:rPr lang="en-US" b="1" spc="-35" dirty="0" smtClean="0">
                <a:latin typeface="Carlito"/>
                <a:cs typeface="Carlito"/>
              </a:rPr>
              <a:t>Factors </a:t>
            </a:r>
            <a:r>
              <a:rPr lang="en-US" b="1" spc="-20" dirty="0" smtClean="0">
                <a:latin typeface="Carlito"/>
                <a:cs typeface="Carlito"/>
              </a:rPr>
              <a:t>to </a:t>
            </a:r>
            <a:r>
              <a:rPr lang="en-US" b="1" spc="-5" dirty="0" smtClean="0">
                <a:latin typeface="Carlito"/>
                <a:cs typeface="Carlito"/>
              </a:rPr>
              <a:t>select </a:t>
            </a:r>
            <a:r>
              <a:rPr lang="en-US" b="1" spc="-10" dirty="0" smtClean="0">
                <a:latin typeface="Carlito"/>
                <a:cs typeface="Carlito"/>
              </a:rPr>
              <a:t>transmission</a:t>
            </a:r>
            <a:r>
              <a:rPr lang="en-US" b="1" spc="60" dirty="0" smtClean="0">
                <a:latin typeface="Carlito"/>
                <a:cs typeface="Carlito"/>
              </a:rPr>
              <a:t> </a:t>
            </a:r>
            <a:r>
              <a:rPr lang="en-US" b="1" spc="-30" dirty="0" smtClean="0">
                <a:latin typeface="Carlito"/>
                <a:cs typeface="Carlito"/>
              </a:rPr>
              <a:t>system</a:t>
            </a:r>
            <a:endParaRPr lang="en-US" b="1" dirty="0"/>
          </a:p>
        </p:txBody>
      </p:sp>
      <p:sp>
        <p:nvSpPr>
          <p:cNvPr id="9" name="Subtitle 8"/>
          <p:cNvSpPr>
            <a:spLocks noGrp="1"/>
          </p:cNvSpPr>
          <p:nvPr>
            <p:ph type="subTitle" idx="4"/>
          </p:nvPr>
        </p:nvSpPr>
        <p:spPr>
          <a:xfrm>
            <a:off x="1174750" y="2044700"/>
            <a:ext cx="13258800" cy="2674578"/>
          </a:xfrm>
        </p:spPr>
        <p:txBody>
          <a:bodyPr/>
          <a:lstStyle/>
          <a:p>
            <a:pPr marL="389890" marR="5080" indent="-377190">
              <a:lnSpc>
                <a:spcPct val="100600"/>
              </a:lnSpc>
              <a:spcBef>
                <a:spcPts val="95"/>
              </a:spcBef>
              <a:buFont typeface="Arial"/>
              <a:buChar char="•"/>
              <a:tabLst>
                <a:tab pos="389255" algn="l"/>
                <a:tab pos="390525" algn="l"/>
              </a:tabLst>
            </a:pPr>
            <a:r>
              <a:rPr lang="en-US" sz="4000" spc="-5" dirty="0" smtClean="0">
                <a:latin typeface="Carlito"/>
                <a:cs typeface="Carlito"/>
              </a:rPr>
              <a:t>Distance </a:t>
            </a:r>
            <a:r>
              <a:rPr lang="en-US" sz="4000" dirty="0" smtClean="0">
                <a:latin typeface="Carlito"/>
                <a:cs typeface="Carlito"/>
              </a:rPr>
              <a:t>between </a:t>
            </a:r>
            <a:r>
              <a:rPr lang="en-US" sz="4000" spc="-5" dirty="0" smtClean="0">
                <a:latin typeface="Carlito"/>
                <a:cs typeface="Carlito"/>
              </a:rPr>
              <a:t>driver </a:t>
            </a:r>
            <a:r>
              <a:rPr lang="en-US" sz="4000" spc="5" dirty="0" smtClean="0">
                <a:latin typeface="Carlito"/>
                <a:cs typeface="Carlito"/>
              </a:rPr>
              <a:t>and </a:t>
            </a:r>
            <a:r>
              <a:rPr lang="en-US" sz="4000" dirty="0" smtClean="0">
                <a:latin typeface="Carlito"/>
                <a:cs typeface="Carlito"/>
              </a:rPr>
              <a:t>driven pulley  shaft.</a:t>
            </a:r>
          </a:p>
          <a:p>
            <a:pPr marL="389890" indent="-377825">
              <a:spcBef>
                <a:spcPts val="869"/>
              </a:spcBef>
              <a:buFont typeface="Arial"/>
              <a:buChar char="•"/>
              <a:tabLst>
                <a:tab pos="389255" algn="l"/>
                <a:tab pos="390525" algn="l"/>
              </a:tabLst>
            </a:pPr>
            <a:r>
              <a:rPr lang="en-US" sz="4000" spc="-5" dirty="0" smtClean="0">
                <a:latin typeface="Carlito"/>
                <a:cs typeface="Carlito"/>
              </a:rPr>
              <a:t>Operational</a:t>
            </a:r>
            <a:r>
              <a:rPr lang="en-US" sz="4000" dirty="0" smtClean="0">
                <a:latin typeface="Carlito"/>
                <a:cs typeface="Carlito"/>
              </a:rPr>
              <a:t> </a:t>
            </a:r>
            <a:r>
              <a:rPr lang="en-US" sz="4000" spc="10" dirty="0" smtClean="0">
                <a:latin typeface="Carlito"/>
                <a:cs typeface="Carlito"/>
              </a:rPr>
              <a:t>speed.</a:t>
            </a:r>
            <a:endParaRPr lang="en-US" sz="4000" dirty="0" smtClean="0">
              <a:latin typeface="Carlito"/>
              <a:cs typeface="Carlito"/>
            </a:endParaRPr>
          </a:p>
          <a:p>
            <a:pPr marL="389890" indent="-377825">
              <a:spcBef>
                <a:spcPts val="869"/>
              </a:spcBef>
              <a:buFont typeface="Arial"/>
              <a:buChar char="•"/>
              <a:tabLst>
                <a:tab pos="389255" algn="l"/>
                <a:tab pos="390525" algn="l"/>
              </a:tabLst>
            </a:pPr>
            <a:r>
              <a:rPr lang="en-US" sz="4000" spc="-15" dirty="0" smtClean="0">
                <a:latin typeface="Carlito"/>
                <a:cs typeface="Carlito"/>
              </a:rPr>
              <a:t>Power </a:t>
            </a:r>
            <a:r>
              <a:rPr lang="en-US" sz="4000" spc="-10" dirty="0" smtClean="0">
                <a:latin typeface="Carlito"/>
                <a:cs typeface="Carlito"/>
              </a:rPr>
              <a:t>to </a:t>
            </a:r>
            <a:r>
              <a:rPr lang="en-US" sz="4000" spc="5" dirty="0" smtClean="0">
                <a:latin typeface="Carlito"/>
                <a:cs typeface="Carlito"/>
              </a:rPr>
              <a:t>be </a:t>
            </a:r>
            <a:r>
              <a:rPr lang="en-US" sz="4000" spc="-5" dirty="0" smtClean="0">
                <a:latin typeface="Carlito"/>
                <a:cs typeface="Carlito"/>
              </a:rPr>
              <a:t>transmitted</a:t>
            </a:r>
            <a:endParaRPr lang="en-US" sz="4000" dirty="0" smtClean="0">
              <a:latin typeface="Carlito"/>
              <a:cs typeface="Carlito"/>
            </a:endParaRPr>
          </a:p>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80</a:t>
            </a:fld>
            <a:endParaRPr lang="en-IN" altLang="en-US" sz="1900">
              <a:solidFill>
                <a:srgbClr val="898989"/>
              </a:solidFill>
              <a:ea typeface="Arial" pitchFamily="34" charset="0"/>
            </a:endParaRPr>
          </a:p>
        </p:txBody>
      </p:sp>
      <p:pic>
        <p:nvPicPr>
          <p:cNvPr id="79874" name="Picture 2" descr="GEAR TRAINS&#10;• A gear train is two or more gear working&#10;together by meshing their teeth and turning&#10;each other in a system ..."/>
          <p:cNvPicPr>
            <a:picLocks noChangeAspect="1" noChangeArrowheads="1"/>
          </p:cNvPicPr>
          <p:nvPr/>
        </p:nvPicPr>
        <p:blipFill>
          <a:blip r:embed="rId3"/>
          <a:srcRect/>
          <a:stretch>
            <a:fillRect/>
          </a:stretch>
        </p:blipFill>
        <p:spPr bwMode="auto">
          <a:xfrm>
            <a:off x="1022350" y="292100"/>
            <a:ext cx="14935200" cy="80772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81</a:t>
            </a:fld>
            <a:endParaRPr lang="en-IN" altLang="en-US" sz="1900">
              <a:solidFill>
                <a:srgbClr val="898989"/>
              </a:solidFill>
              <a:ea typeface="Arial" pitchFamily="34" charset="0"/>
            </a:endParaRPr>
          </a:p>
        </p:txBody>
      </p:sp>
      <p:pic>
        <p:nvPicPr>
          <p:cNvPr id="80898" name="Picture 2" descr="Types of Gear Trains&#10;• Simple gear train&#10;• Compound gear train&#10;• Planetary gear train&#10;Simple Gear Train&#10;• The most common ..."/>
          <p:cNvPicPr>
            <a:picLocks noChangeAspect="1" noChangeArrowheads="1"/>
          </p:cNvPicPr>
          <p:nvPr/>
        </p:nvPicPr>
        <p:blipFill>
          <a:blip r:embed="rId3"/>
          <a:srcRect/>
          <a:stretch>
            <a:fillRect/>
          </a:stretch>
        </p:blipFill>
        <p:spPr bwMode="auto">
          <a:xfrm>
            <a:off x="1098550" y="215900"/>
            <a:ext cx="14706600" cy="81534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82</a:t>
            </a:fld>
            <a:endParaRPr lang="en-IN" altLang="en-US" sz="1900">
              <a:solidFill>
                <a:srgbClr val="898989"/>
              </a:solidFill>
              <a:ea typeface="Arial" pitchFamily="34" charset="0"/>
            </a:endParaRPr>
          </a:p>
        </p:txBody>
      </p:sp>
      <p:pic>
        <p:nvPicPr>
          <p:cNvPr id="81922" name="Picture 2" descr="Simple Gear Train&#10; "/>
          <p:cNvPicPr>
            <a:picLocks noChangeAspect="1" noChangeArrowheads="1"/>
          </p:cNvPicPr>
          <p:nvPr/>
        </p:nvPicPr>
        <p:blipFill>
          <a:blip r:embed="rId3"/>
          <a:srcRect/>
          <a:stretch>
            <a:fillRect/>
          </a:stretch>
        </p:blipFill>
        <p:spPr bwMode="auto">
          <a:xfrm>
            <a:off x="1098550" y="0"/>
            <a:ext cx="14859000" cy="84455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83</a:t>
            </a:fld>
            <a:endParaRPr lang="en-IN" altLang="en-US" sz="1900">
              <a:solidFill>
                <a:srgbClr val="898989"/>
              </a:solidFill>
              <a:ea typeface="Arial" pitchFamily="34" charset="0"/>
            </a:endParaRPr>
          </a:p>
        </p:txBody>
      </p:sp>
      <p:pic>
        <p:nvPicPr>
          <p:cNvPr id="18434" name="Picture 2" descr="Compound Gear Train&#10;• For large velocities,&#10;compound&#10;arrangement is&#10;preferred&#10;• Two or more gears&#10;may rotate about a&#10;singl..."/>
          <p:cNvPicPr>
            <a:picLocks noChangeAspect="1" noChangeArrowheads="1"/>
          </p:cNvPicPr>
          <p:nvPr/>
        </p:nvPicPr>
        <p:blipFill>
          <a:blip r:embed="rId3"/>
          <a:srcRect/>
          <a:stretch>
            <a:fillRect/>
          </a:stretch>
        </p:blipFill>
        <p:spPr bwMode="auto">
          <a:xfrm>
            <a:off x="1098550" y="292100"/>
            <a:ext cx="14782800" cy="8180514"/>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84</a:t>
            </a:fld>
            <a:endParaRPr lang="en-IN" altLang="en-US" sz="1900">
              <a:solidFill>
                <a:srgbClr val="898989"/>
              </a:solidFill>
              <a:ea typeface="Arial" pitchFamily="34" charset="0"/>
            </a:endParaRPr>
          </a:p>
        </p:txBody>
      </p:sp>
      <p:pic>
        <p:nvPicPr>
          <p:cNvPr id="13314" name="Picture 2" descr="Planetary Gear Train (Epicyclic Gear Train)&#10; "/>
          <p:cNvPicPr>
            <a:picLocks noChangeAspect="1" noChangeArrowheads="1"/>
          </p:cNvPicPr>
          <p:nvPr/>
        </p:nvPicPr>
        <p:blipFill>
          <a:blip r:embed="rId3"/>
          <a:srcRect/>
          <a:stretch>
            <a:fillRect/>
          </a:stretch>
        </p:blipFill>
        <p:spPr bwMode="auto">
          <a:xfrm>
            <a:off x="1022350" y="292100"/>
            <a:ext cx="14859000" cy="81534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85</a:t>
            </a:fld>
            <a:endParaRPr lang="en-IN" altLang="en-US" sz="1900">
              <a:solidFill>
                <a:srgbClr val="898989"/>
              </a:solidFill>
              <a:ea typeface="Arial" pitchFamily="34" charset="0"/>
            </a:endParaRPr>
          </a:p>
        </p:txBody>
      </p:sp>
      <p:pic>
        <p:nvPicPr>
          <p:cNvPr id="14338" name="Picture 2" descr="Planetary Gear Train…&#10;• In this train, the blue gear has six times the diameter&#10;of the yellow gear&#10;• The size of the red g..."/>
          <p:cNvPicPr>
            <a:picLocks noChangeAspect="1" noChangeArrowheads="1"/>
          </p:cNvPicPr>
          <p:nvPr/>
        </p:nvPicPr>
        <p:blipFill>
          <a:blip r:embed="rId3"/>
          <a:srcRect/>
          <a:stretch>
            <a:fillRect/>
          </a:stretch>
        </p:blipFill>
        <p:spPr bwMode="auto">
          <a:xfrm>
            <a:off x="1022350" y="215900"/>
            <a:ext cx="14706600" cy="822960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86</a:t>
            </a:fld>
            <a:endParaRPr lang="en-IN" altLang="en-US" sz="1900">
              <a:solidFill>
                <a:srgbClr val="898989"/>
              </a:solidFill>
              <a:ea typeface="Arial" pitchFamily="34" charset="0"/>
            </a:endParaRPr>
          </a:p>
        </p:txBody>
      </p:sp>
      <p:pic>
        <p:nvPicPr>
          <p:cNvPr id="82946" name="Picture 2" descr="Planetary Gear Train…&#10;• Because there are three red gears instead of&#10;one, this gear train is extremely rugged.&#10;• planetary..."/>
          <p:cNvPicPr>
            <a:picLocks noChangeAspect="1" noChangeArrowheads="1"/>
          </p:cNvPicPr>
          <p:nvPr/>
        </p:nvPicPr>
        <p:blipFill>
          <a:blip r:embed="rId3"/>
          <a:srcRect/>
          <a:stretch>
            <a:fillRect/>
          </a:stretch>
        </p:blipFill>
        <p:spPr bwMode="auto">
          <a:xfrm>
            <a:off x="1010242" y="292100"/>
            <a:ext cx="14871107" cy="80772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87</a:t>
            </a:fld>
            <a:endParaRPr lang="en-IN" altLang="en-US" sz="1900">
              <a:solidFill>
                <a:srgbClr val="898989"/>
              </a:solidFill>
              <a:ea typeface="Arial" pitchFamily="34" charset="0"/>
            </a:endParaRPr>
          </a:p>
        </p:txBody>
      </p:sp>
      <p:pic>
        <p:nvPicPr>
          <p:cNvPr id="83970" name="Picture 2" descr="Planetary Gear Train…&#10;• They have higher gear ratios.&#10;• They are popular for automatic transmissions&#10;in automobiles.&#10;• The..."/>
          <p:cNvPicPr>
            <a:picLocks noChangeAspect="1" noChangeArrowheads="1"/>
          </p:cNvPicPr>
          <p:nvPr/>
        </p:nvPicPr>
        <p:blipFill>
          <a:blip r:embed="rId3"/>
          <a:srcRect/>
          <a:stretch>
            <a:fillRect/>
          </a:stretch>
        </p:blipFill>
        <p:spPr bwMode="auto">
          <a:xfrm>
            <a:off x="1022350" y="215900"/>
            <a:ext cx="14935200" cy="80772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88</a:t>
            </a:fld>
            <a:endParaRPr lang="en-IN" altLang="en-US" sz="1900">
              <a:solidFill>
                <a:srgbClr val="898989"/>
              </a:solidFill>
              <a:ea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89</a:t>
            </a:fld>
            <a:endParaRPr lang="en-IN" altLang="en-US" sz="1900">
              <a:solidFill>
                <a:srgbClr val="898989"/>
              </a:solidFill>
              <a:ea typeface="Arial" pitchFamily="34" charset="0"/>
            </a:endParaRPr>
          </a:p>
        </p:txBody>
      </p:sp>
      <p:pic>
        <p:nvPicPr>
          <p:cNvPr id="22530" name="Picture 2"/>
          <p:cNvPicPr>
            <a:picLocks noChangeAspect="1" noChangeArrowheads="1"/>
          </p:cNvPicPr>
          <p:nvPr/>
        </p:nvPicPr>
        <p:blipFill>
          <a:blip r:embed="rId3"/>
          <a:srcRect/>
          <a:stretch>
            <a:fillRect/>
          </a:stretch>
        </p:blipFill>
        <p:spPr bwMode="auto">
          <a:xfrm>
            <a:off x="946150" y="0"/>
            <a:ext cx="14935200" cy="8445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441950" y="8597900"/>
            <a:ext cx="5948363"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9</a:t>
            </a:fld>
            <a:endParaRPr lang="en-IN" altLang="en-US" sz="1900">
              <a:solidFill>
                <a:srgbClr val="898989"/>
              </a:solidFill>
              <a:ea typeface="Arial" pitchFamily="34" charset="0"/>
            </a:endParaRPr>
          </a:p>
        </p:txBody>
      </p:sp>
      <p:sp>
        <p:nvSpPr>
          <p:cNvPr id="8" name="Title 7"/>
          <p:cNvSpPr>
            <a:spLocks noGrp="1"/>
          </p:cNvSpPr>
          <p:nvPr>
            <p:ph type="ctrTitle"/>
          </p:nvPr>
        </p:nvSpPr>
        <p:spPr>
          <a:xfrm>
            <a:off x="869950" y="749300"/>
            <a:ext cx="13785215" cy="677108"/>
          </a:xfrm>
        </p:spPr>
        <p:txBody>
          <a:bodyPr/>
          <a:lstStyle/>
          <a:p>
            <a:pPr algn="l"/>
            <a:r>
              <a:rPr lang="en-US" b="1" dirty="0" smtClean="0">
                <a:latin typeface="Carlito"/>
                <a:cs typeface="Carlito"/>
              </a:rPr>
              <a:t>Belt</a:t>
            </a:r>
            <a:r>
              <a:rPr lang="en-US" b="1" spc="-80" dirty="0" smtClean="0">
                <a:latin typeface="Carlito"/>
                <a:cs typeface="Carlito"/>
              </a:rPr>
              <a:t> </a:t>
            </a:r>
            <a:r>
              <a:rPr lang="en-US" b="1" spc="-10" dirty="0" smtClean="0">
                <a:latin typeface="Carlito"/>
                <a:cs typeface="Carlito"/>
              </a:rPr>
              <a:t>drives</a:t>
            </a:r>
            <a:endParaRPr lang="en-US" b="1" dirty="0"/>
          </a:p>
        </p:txBody>
      </p:sp>
      <p:sp>
        <p:nvSpPr>
          <p:cNvPr id="9" name="Subtitle 8"/>
          <p:cNvSpPr>
            <a:spLocks noGrp="1"/>
          </p:cNvSpPr>
          <p:nvPr>
            <p:ph type="subTitle" idx="4"/>
          </p:nvPr>
        </p:nvSpPr>
        <p:spPr>
          <a:xfrm>
            <a:off x="1174750" y="1892301"/>
            <a:ext cx="11277600" cy="3335272"/>
          </a:xfrm>
        </p:spPr>
        <p:txBody>
          <a:bodyPr/>
          <a:lstStyle/>
          <a:p>
            <a:pPr marL="389890" marR="494665" indent="-377190">
              <a:lnSpc>
                <a:spcPts val="3320"/>
              </a:lnSpc>
              <a:spcBef>
                <a:spcPts val="520"/>
              </a:spcBef>
              <a:buFont typeface="Arial"/>
              <a:buChar char="•"/>
              <a:tabLst>
                <a:tab pos="389255" algn="l"/>
                <a:tab pos="390525" algn="l"/>
              </a:tabLst>
            </a:pPr>
            <a:r>
              <a:rPr lang="en-US" sz="3600" spc="-10" dirty="0" smtClean="0">
                <a:latin typeface="Carlito"/>
                <a:cs typeface="Carlito"/>
              </a:rPr>
              <a:t>Power </a:t>
            </a:r>
            <a:r>
              <a:rPr lang="en-US" sz="3600" spc="5" dirty="0" smtClean="0">
                <a:latin typeface="Carlito"/>
                <a:cs typeface="Carlito"/>
              </a:rPr>
              <a:t>is </a:t>
            </a:r>
            <a:r>
              <a:rPr lang="en-US" sz="3600" spc="-5" dirty="0" smtClean="0">
                <a:latin typeface="Carlito"/>
                <a:cs typeface="Carlito"/>
              </a:rPr>
              <a:t>to </a:t>
            </a:r>
            <a:r>
              <a:rPr lang="en-US" sz="3600" spc="10" dirty="0" smtClean="0">
                <a:latin typeface="Carlito"/>
                <a:cs typeface="Carlito"/>
              </a:rPr>
              <a:t>be </a:t>
            </a:r>
            <a:r>
              <a:rPr lang="en-US" sz="3600" spc="-5" dirty="0" smtClean="0">
                <a:latin typeface="Carlito"/>
                <a:cs typeface="Carlito"/>
              </a:rPr>
              <a:t>transmitted </a:t>
            </a:r>
            <a:r>
              <a:rPr lang="en-US" sz="3600" spc="5" dirty="0" smtClean="0">
                <a:latin typeface="Carlito"/>
                <a:cs typeface="Carlito"/>
              </a:rPr>
              <a:t>between </a:t>
            </a:r>
            <a:r>
              <a:rPr lang="en-US" sz="3600" spc="10" dirty="0" smtClean="0">
                <a:latin typeface="Carlito"/>
                <a:cs typeface="Carlito"/>
              </a:rPr>
              <a:t>the </a:t>
            </a:r>
            <a:r>
              <a:rPr lang="en-US" sz="3600" dirty="0" smtClean="0">
                <a:latin typeface="Carlito"/>
                <a:cs typeface="Carlito"/>
              </a:rPr>
              <a:t>parallel  </a:t>
            </a:r>
            <a:r>
              <a:rPr lang="en-US" sz="3600" spc="5" dirty="0" smtClean="0">
                <a:latin typeface="Carlito"/>
                <a:cs typeface="Carlito"/>
              </a:rPr>
              <a:t>shaft.</a:t>
            </a:r>
            <a:endParaRPr lang="en-US" sz="3600" dirty="0" smtClean="0">
              <a:latin typeface="Carlito"/>
              <a:cs typeface="Carlito"/>
            </a:endParaRPr>
          </a:p>
          <a:p>
            <a:pPr marL="389890" marR="20320" indent="-377825">
              <a:lnSpc>
                <a:spcPts val="3320"/>
              </a:lnSpc>
              <a:spcBef>
                <a:spcPts val="750"/>
              </a:spcBef>
              <a:buFont typeface="Arial"/>
              <a:buChar char="•"/>
              <a:tabLst>
                <a:tab pos="389255" algn="l"/>
                <a:tab pos="389890" algn="l"/>
              </a:tabLst>
            </a:pPr>
            <a:r>
              <a:rPr lang="en-US" sz="3600" spc="5" dirty="0" smtClean="0">
                <a:latin typeface="Carlito"/>
                <a:cs typeface="Carlito"/>
              </a:rPr>
              <a:t>Consists of </a:t>
            </a:r>
            <a:r>
              <a:rPr lang="en-US" sz="3600" dirty="0" smtClean="0">
                <a:latin typeface="Carlito"/>
                <a:cs typeface="Carlito"/>
              </a:rPr>
              <a:t>two pulleys over </a:t>
            </a:r>
            <a:r>
              <a:rPr lang="en-US" sz="3600" spc="10" dirty="0" smtClean="0">
                <a:latin typeface="Carlito"/>
                <a:cs typeface="Carlito"/>
              </a:rPr>
              <a:t>which a endless </a:t>
            </a:r>
            <a:r>
              <a:rPr lang="en-US" sz="3600" spc="5" dirty="0" smtClean="0">
                <a:latin typeface="Carlito"/>
                <a:cs typeface="Carlito"/>
              </a:rPr>
              <a:t>belt </a:t>
            </a:r>
            <a:r>
              <a:rPr lang="en-US" sz="3600" dirty="0" smtClean="0">
                <a:latin typeface="Carlito"/>
                <a:cs typeface="Carlito"/>
              </a:rPr>
              <a:t>is  </a:t>
            </a:r>
            <a:r>
              <a:rPr lang="en-US" sz="3600" spc="10" dirty="0" smtClean="0">
                <a:latin typeface="Carlito"/>
                <a:cs typeface="Carlito"/>
              </a:rPr>
              <a:t>passed </a:t>
            </a:r>
            <a:r>
              <a:rPr lang="en-US" sz="3600" spc="5" dirty="0" smtClean="0">
                <a:latin typeface="Carlito"/>
                <a:cs typeface="Carlito"/>
              </a:rPr>
              <a:t>encircling </a:t>
            </a:r>
            <a:r>
              <a:rPr lang="en-US" sz="3600" spc="10" dirty="0" smtClean="0">
                <a:latin typeface="Carlito"/>
                <a:cs typeface="Carlito"/>
              </a:rPr>
              <a:t>the</a:t>
            </a:r>
            <a:r>
              <a:rPr lang="en-US" sz="3600" spc="-15" dirty="0" smtClean="0">
                <a:latin typeface="Carlito"/>
                <a:cs typeface="Carlito"/>
              </a:rPr>
              <a:t> </a:t>
            </a:r>
            <a:r>
              <a:rPr lang="en-US" sz="3600" spc="15" dirty="0" smtClean="0">
                <a:latin typeface="Carlito"/>
                <a:cs typeface="Carlito"/>
              </a:rPr>
              <a:t>both.</a:t>
            </a:r>
            <a:endParaRPr lang="en-US" sz="3600" dirty="0" smtClean="0">
              <a:latin typeface="Carlito"/>
              <a:cs typeface="Carlito"/>
            </a:endParaRPr>
          </a:p>
          <a:p>
            <a:pPr marL="389890" marR="5080" indent="-377825">
              <a:lnSpc>
                <a:spcPts val="3320"/>
              </a:lnSpc>
              <a:spcBef>
                <a:spcPts val="755"/>
              </a:spcBef>
              <a:buFont typeface="Arial"/>
              <a:buChar char="•"/>
              <a:tabLst>
                <a:tab pos="389255" algn="l"/>
                <a:tab pos="390525" algn="l"/>
              </a:tabLst>
            </a:pPr>
            <a:r>
              <a:rPr lang="en-US" sz="3600" spc="-5" dirty="0" smtClean="0">
                <a:latin typeface="Carlito"/>
                <a:cs typeface="Carlito"/>
              </a:rPr>
              <a:t>Rotary </a:t>
            </a:r>
            <a:r>
              <a:rPr lang="en-US" sz="3600" spc="10" dirty="0" smtClean="0">
                <a:latin typeface="Carlito"/>
                <a:cs typeface="Carlito"/>
              </a:rPr>
              <a:t>motion </a:t>
            </a:r>
            <a:r>
              <a:rPr lang="en-US" sz="3600" spc="5" dirty="0" smtClean="0">
                <a:latin typeface="Carlito"/>
                <a:cs typeface="Carlito"/>
              </a:rPr>
              <a:t>is </a:t>
            </a:r>
            <a:r>
              <a:rPr lang="en-US" sz="3600" spc="-5" dirty="0" smtClean="0">
                <a:latin typeface="Carlito"/>
                <a:cs typeface="Carlito"/>
              </a:rPr>
              <a:t>transmitted </a:t>
            </a:r>
            <a:r>
              <a:rPr lang="en-US" sz="3600" dirty="0" smtClean="0">
                <a:latin typeface="Carlito"/>
                <a:cs typeface="Carlito"/>
              </a:rPr>
              <a:t>from </a:t>
            </a:r>
            <a:r>
              <a:rPr lang="en-US" sz="3600" spc="5" dirty="0" smtClean="0">
                <a:latin typeface="Carlito"/>
                <a:cs typeface="Carlito"/>
              </a:rPr>
              <a:t>driving pulley </a:t>
            </a:r>
            <a:r>
              <a:rPr lang="en-US" sz="3600" spc="-5" dirty="0" smtClean="0">
                <a:latin typeface="Carlito"/>
                <a:cs typeface="Carlito"/>
              </a:rPr>
              <a:t>to  </a:t>
            </a:r>
            <a:r>
              <a:rPr lang="en-US" sz="3600" spc="5" dirty="0" smtClean="0">
                <a:latin typeface="Carlito"/>
                <a:cs typeface="Carlito"/>
              </a:rPr>
              <a:t>driven</a:t>
            </a:r>
            <a:r>
              <a:rPr lang="en-US" sz="3600" spc="-10" dirty="0" smtClean="0">
                <a:latin typeface="Carlito"/>
                <a:cs typeface="Carlito"/>
              </a:rPr>
              <a:t> </a:t>
            </a:r>
            <a:r>
              <a:rPr lang="en-US" sz="3600" spc="-25" dirty="0" smtClean="0">
                <a:latin typeface="Carlito"/>
                <a:cs typeface="Carlito"/>
              </a:rPr>
              <a:t>pulley.</a:t>
            </a:r>
            <a:endParaRPr lang="en-US" sz="3600" dirty="0" smtClean="0">
              <a:latin typeface="Carlito"/>
              <a:cs typeface="Carlito"/>
            </a:endParaRPr>
          </a:p>
          <a:p>
            <a:endParaRPr lang="en-US" dirty="0"/>
          </a:p>
        </p:txBody>
      </p:sp>
      <p:sp>
        <p:nvSpPr>
          <p:cNvPr id="10" name="object 10"/>
          <p:cNvSpPr/>
          <p:nvPr/>
        </p:nvSpPr>
        <p:spPr>
          <a:xfrm>
            <a:off x="5060950" y="4406900"/>
            <a:ext cx="9372600" cy="38862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6" name="Group 115"/>
          <p:cNvGrpSpPr/>
          <p:nvPr/>
        </p:nvGrpSpPr>
        <p:grpSpPr>
          <a:xfrm>
            <a:off x="44450" y="-12700"/>
            <a:ext cx="16217900" cy="9118600"/>
            <a:chOff x="88900" y="0"/>
            <a:chExt cx="16217900" cy="9118600"/>
          </a:xfrm>
        </p:grpSpPr>
        <p:sp>
          <p:nvSpPr>
            <p:cNvPr id="1048874" name="Rectangle 1048873"/>
            <p:cNvSpPr/>
            <p:nvPr/>
          </p:nvSpPr>
          <p:spPr>
            <a:xfrm>
              <a:off x="14998700" y="8890000"/>
              <a:ext cx="228600" cy="22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875" name="Rectangle 1048874"/>
            <p:cNvSpPr/>
            <p:nvPr/>
          </p:nvSpPr>
          <p:spPr>
            <a:xfrm>
              <a:off x="88900" y="0"/>
              <a:ext cx="16217900" cy="9118600"/>
            </a:xfrm>
            <a:prstGeom prst="rect">
              <a:avLst/>
            </a:prstGeom>
            <a:blipFill rotWithShape="1">
              <a:blip r:embed="rId3"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grpSp>
      <p:pic>
        <p:nvPicPr>
          <p:cNvPr id="2097154" name="Picture 2097153"/>
          <p:cNvPicPr>
            <a:picLocks/>
          </p:cNvPicPr>
          <p:nvPr/>
        </p:nvPicPr>
        <p:blipFill>
          <a:blip r:embed="rId4" cstate="print"/>
          <a:srcRect/>
          <a:stretch>
            <a:fillRect/>
          </a:stretch>
        </p:blipFill>
        <p:spPr>
          <a:xfrm>
            <a:off x="0" y="0"/>
            <a:ext cx="16230600" cy="9118600"/>
          </a:xfrm>
          <a:prstGeom prst="rect">
            <a:avLst/>
          </a:prstGeom>
          <a:noFill/>
          <a:ln>
            <a:noFill/>
          </a:ln>
        </p:spPr>
      </p:pic>
      <p:sp>
        <p:nvSpPr>
          <p:cNvPr id="1048876" name="TextBox 1048875"/>
          <p:cNvSpPr txBox="1"/>
          <p:nvPr/>
        </p:nvSpPr>
        <p:spPr>
          <a:xfrm>
            <a:off x="5518150" y="8521700"/>
            <a:ext cx="6248400" cy="307777"/>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US" altLang="en-US" sz="2000" dirty="0" err="1" smtClean="0">
                <a:latin typeface="Times New Roman" pitchFamily="18" charset="0"/>
                <a:ea typeface="Times New Roman" pitchFamily="18" charset="0"/>
              </a:rPr>
              <a:t>Jitendra</a:t>
            </a:r>
            <a:r>
              <a:rPr lang="en-US" altLang="en-US" sz="2000" dirty="0" smtClean="0">
                <a:latin typeface="Times New Roman" pitchFamily="18" charset="0"/>
                <a:ea typeface="Times New Roman" pitchFamily="18" charset="0"/>
              </a:rPr>
              <a:t> Kumar Gupta </a:t>
            </a:r>
            <a:r>
              <a:rPr lang="en-IN" altLang="en-US" dirty="0" smtClean="0">
                <a:solidFill>
                  <a:srgbClr val="898989"/>
                </a:solidFill>
                <a:latin typeface="Calibri" pitchFamily="34" charset="0"/>
              </a:rPr>
              <a:t>(Assistant Professor) , JECRC, JAIPUR</a:t>
            </a:r>
            <a:endParaRPr lang="en-IN" altLang="en-US" dirty="0">
              <a:solidFill>
                <a:srgbClr val="898989"/>
              </a:solidFill>
              <a:latin typeface="Calibri" pitchFamily="34" charset="0"/>
            </a:endParaRPr>
          </a:p>
        </p:txBody>
      </p:sp>
      <p:sp>
        <p:nvSpPr>
          <p:cNvPr id="1048877" name="TextBox 1048876"/>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90</a:t>
            </a:fld>
            <a:endParaRPr lang="en-IN" altLang="en-US" sz="1900">
              <a:solidFill>
                <a:srgbClr val="898989"/>
              </a:solidFill>
              <a:ea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Default Color Scheme">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1485</TotalTime>
  <Words>1639</Words>
  <Application>Microsoft Office PowerPoint</Application>
  <PresentationFormat>Custom</PresentationFormat>
  <Paragraphs>381</Paragraphs>
  <Slides>90</Slides>
  <Notes>2</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主题</vt:lpstr>
      <vt:lpstr>Slide 1</vt:lpstr>
      <vt:lpstr>Slide 2</vt:lpstr>
      <vt:lpstr>Slide 3</vt:lpstr>
      <vt:lpstr>Slide 4</vt:lpstr>
      <vt:lpstr>Slide 5</vt:lpstr>
      <vt:lpstr>Introduction</vt:lpstr>
      <vt:lpstr>Transmission system and Types</vt:lpstr>
      <vt:lpstr>Factors to select transmission system</vt:lpstr>
      <vt:lpstr>Belt drives</vt:lpstr>
      <vt:lpstr>Terminology of a belt drive</vt:lpstr>
      <vt:lpstr>Belt material</vt:lpstr>
      <vt:lpstr>Power transmission systems</vt:lpstr>
      <vt:lpstr>Belt Drives</vt:lpstr>
      <vt:lpstr>Belt Drives</vt:lpstr>
      <vt:lpstr>Slide 15</vt:lpstr>
      <vt:lpstr>Types of Belts</vt:lpstr>
      <vt:lpstr>Slide 17</vt:lpstr>
      <vt:lpstr>Slide 18</vt:lpstr>
      <vt:lpstr>Slide 19</vt:lpstr>
      <vt:lpstr>Slide 20</vt:lpstr>
      <vt:lpstr>Slide 21</vt:lpstr>
      <vt:lpstr>Slide 22</vt:lpstr>
      <vt:lpstr>Slide 23</vt:lpstr>
      <vt:lpstr>Slide 24</vt:lpstr>
      <vt:lpstr>Slide 25</vt:lpstr>
      <vt:lpstr>Slide 26</vt:lpstr>
      <vt:lpstr>Slide 27</vt:lpstr>
      <vt:lpstr>Difference b/n OpenBelt &amp; Cross belt Drive</vt:lpstr>
      <vt:lpstr>Slide 29</vt:lpstr>
      <vt:lpstr>Slide 30</vt:lpstr>
      <vt:lpstr>Slide 31</vt:lpstr>
      <vt:lpstr>Slide 32</vt:lpstr>
      <vt:lpstr>Compound belt drive</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KAPILGYANPEETH</dc:title>
  <dc:creator>harsh bathija</dc:creator>
  <cp:lastModifiedBy>hp</cp:lastModifiedBy>
  <cp:revision>214</cp:revision>
  <dcterms:created xsi:type="dcterms:W3CDTF">2020-05-30T05:41:36Z</dcterms:created>
  <dcterms:modified xsi:type="dcterms:W3CDTF">2020-08-31T08:51:08Z</dcterms:modified>
</cp:coreProperties>
</file>