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showSpecialPlsOnTitleSld="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7" r:id="rId31"/>
    <p:sldId id="286" r:id="rId32"/>
    <p:sldId id="288" r:id="rId33"/>
    <p:sldId id="284" r:id="rId34"/>
  </p:sldIdLst>
  <p:sldSz cx="16217900" cy="9118600"/>
  <p:notesSz cx="16217900" cy="9118600"/>
  <p:defaultTex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2" autoAdjust="0"/>
    <p:restoredTop sz="91344" autoAdjust="0"/>
  </p:normalViewPr>
  <p:slideViewPr>
    <p:cSldViewPr>
      <p:cViewPr>
        <p:scale>
          <a:sx n="48" d="100"/>
          <a:sy n="48" d="100"/>
        </p:scale>
        <p:origin x="-948" y="-15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4" name="Header Placeholder 1048883"/>
          <p:cNvSpPr>
            <a:spLocks noGrp="1"/>
          </p:cNvSpPr>
          <p:nvPr>
            <p:ph type="hdr" sz="quarter"/>
          </p:nvPr>
        </p:nvSpPr>
        <p:spPr>
          <a:xfrm>
            <a:off x="0" y="0"/>
            <a:ext cx="7027862" cy="455612"/>
          </a:xfrm>
          <a:prstGeom prst="rect">
            <a:avLst/>
          </a:prstGeom>
          <a:noFill/>
          <a:ln>
            <a:noFill/>
          </a:ln>
        </p:spPr>
        <p:txBody>
          <a:bodyPr vert="horz" lIns="91440" tIns="45720" rIns="91440" bIns="45720" anchor="t"/>
          <a:lstStyle/>
          <a:p>
            <a:pPr lvl="0" eaLnBrk="1" latinLnBrk="1" hangingPunct="1"/>
            <a:endParaRPr lang="en-IN" altLang="en-US" sz="1200">
              <a:latin typeface="Calibri" pitchFamily="34" charset="0"/>
            </a:endParaRPr>
          </a:p>
        </p:txBody>
      </p:sp>
      <p:sp>
        <p:nvSpPr>
          <p:cNvPr id="1048885" name="Date Placeholder 1048884"/>
          <p:cNvSpPr>
            <a:spLocks noGrp="1"/>
          </p:cNvSpPr>
          <p:nvPr>
            <p:ph type="dt" idx="1"/>
          </p:nvPr>
        </p:nvSpPr>
        <p:spPr>
          <a:xfrm>
            <a:off x="9186862" y="0"/>
            <a:ext cx="7027862" cy="455612"/>
          </a:xfrm>
          <a:prstGeom prst="rect">
            <a:avLst/>
          </a:prstGeom>
          <a:noFill/>
          <a:ln>
            <a:noFill/>
          </a:ln>
        </p:spPr>
        <p:txBody>
          <a:bodyPr vert="horz" lIns="91440" tIns="45720" rIns="91440" bIns="45720" anchor="t"/>
          <a:lstStyle/>
          <a:p>
            <a:pPr lvl="0" algn="r" eaLnBrk="1" latinLnBrk="1" hangingPunct="1"/>
            <a:fld id="{566ABCEB-ACFC-4714-9973-3DA970169C29}" type="datetime1">
              <a:rPr lang="en-US" altLang="en-US" sz="1200">
                <a:latin typeface="Calibri" pitchFamily="34" charset="0"/>
              </a:rPr>
              <a:pPr lvl="0" algn="r" eaLnBrk="1" latinLnBrk="1" hangingPunct="1"/>
              <a:t>07-Jul-20</a:t>
            </a:fld>
            <a:endParaRPr lang="en-US" altLang="en-US" sz="1200">
              <a:latin typeface="Calibri" pitchFamily="34" charset="0"/>
            </a:endParaRPr>
          </a:p>
        </p:txBody>
      </p:sp>
      <p:sp>
        <p:nvSpPr>
          <p:cNvPr id="1048886" name="Slide Image Placeholder 1048885"/>
          <p:cNvSpPr>
            <a:spLocks noGrp="1" noRot="1" noChangeAspect="1"/>
          </p:cNvSpPr>
          <p:nvPr>
            <p:ph type="sldImg" idx="2"/>
          </p:nvPr>
        </p:nvSpPr>
        <p:spPr>
          <a:xfrm>
            <a:off x="5068887" y="684212"/>
            <a:ext cx="6080125" cy="3419475"/>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48887" name="Notes Placeholder 1048886"/>
          <p:cNvSpPr>
            <a:spLocks noGrp="1"/>
          </p:cNvSpPr>
          <p:nvPr>
            <p:ph type="body" sz="quarter" idx="3"/>
          </p:nvPr>
        </p:nvSpPr>
        <p:spPr>
          <a:xfrm>
            <a:off x="1622425" y="4330700"/>
            <a:ext cx="12973050" cy="4103687"/>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88" name="Footer Placeholder 1048887"/>
          <p:cNvSpPr>
            <a:spLocks noGrp="1"/>
          </p:cNvSpPr>
          <p:nvPr>
            <p:ph type="ftr" sz="quarter" idx="4"/>
          </p:nvPr>
        </p:nvSpPr>
        <p:spPr>
          <a:xfrm>
            <a:off x="0" y="8661400"/>
            <a:ext cx="7027862" cy="455612"/>
          </a:xfrm>
          <a:prstGeom prst="rect">
            <a:avLst/>
          </a:prstGeom>
          <a:noFill/>
          <a:ln>
            <a:noFill/>
          </a:ln>
        </p:spPr>
        <p:txBody>
          <a:bodyPr vert="horz" lIns="91440" tIns="45720" rIns="91440" bIns="45720" anchor="b"/>
          <a:lstStyle/>
          <a:p>
            <a:pPr lvl="0" eaLnBrk="1" latinLnBrk="1" hangingPunct="1"/>
            <a:endParaRPr lang="en-IN" altLang="en-US" sz="1200">
              <a:latin typeface="Calibri" pitchFamily="34" charset="0"/>
            </a:endParaRPr>
          </a:p>
        </p:txBody>
      </p:sp>
      <p:sp>
        <p:nvSpPr>
          <p:cNvPr id="1048889" name="Slide Number Placeholder 1048888"/>
          <p:cNvSpPr>
            <a:spLocks noGrp="1"/>
          </p:cNvSpPr>
          <p:nvPr>
            <p:ph type="sldNum" sz="quarter" idx="5"/>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a:t>
            </a:fld>
            <a:endParaRPr lang="en-IN" altLang="en-US" sz="1200">
              <a:latin typeface="Calibri" pitchFamily="34" charset="0"/>
            </a:endParaRPr>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048599"/>
          <p:cNvSpPr>
            <a:spLocks noGrp="1" noRot="1" noChangeAspect="1"/>
          </p:cNvSpPr>
          <p:nvPr>
            <p:ph type="sldImg"/>
          </p:nvPr>
        </p:nvSpPr>
        <p:spPr bwMode="auto">
          <a:xfrm>
            <a:off x="5068888" y="684213"/>
            <a:ext cx="6080125" cy="3419475"/>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601" name="Notes Placeholder 1048600"/>
          <p:cNvSpPr>
            <a:spLocks noGrp="1"/>
          </p:cNvSpPr>
          <p:nvPr>
            <p:ph type="body" idx="1"/>
          </p:nvPr>
        </p:nvSpPr>
        <p:spPr bwMode="auto">
          <a:xfrm>
            <a:off x="1622425" y="4330700"/>
            <a:ext cx="12973050" cy="4103687"/>
          </a:xfrm>
          <a:prstGeom prst="rect">
            <a:avLst/>
          </a:prstGeom>
          <a:noFill/>
          <a:ln>
            <a:noFill/>
          </a:ln>
        </p:spPr>
        <p:txBody>
          <a:bodyPr vert="horz" lIns="91440" tIns="45720" rIns="91440" bIns="45720" anchor="t"/>
          <a:lstStyle/>
          <a:p>
            <a:endParaRPr lang="en-IN" altLang="en-US"/>
          </a:p>
        </p:txBody>
      </p:sp>
      <p:sp>
        <p:nvSpPr>
          <p:cNvPr id="1048602" name="TextBox 104860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a:t>
            </a:fld>
            <a:endParaRPr lang="en-IN"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Slide Image Placeholder 1048865"/>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67" name="Notes Placeholder 1048866"/>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68" name="TextBox 1048867"/>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30</a:t>
            </a:fld>
            <a:endParaRPr lang="en-IN"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Slide Image Placeholder 1048865"/>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67" name="Notes Placeholder 1048866"/>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68" name="TextBox 1048867"/>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31</a:t>
            </a:fld>
            <a:endParaRPr lang="en-IN"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Slide Image Placeholder 1048865"/>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67" name="Notes Placeholder 1048866"/>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68" name="TextBox 1048867"/>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32</a:t>
            </a:fld>
            <a:endParaRPr lang="en-IN"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bwMode="auto">
          <a:xfrm>
            <a:off x="5068888" y="684213"/>
            <a:ext cx="6080125" cy="3419475"/>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621" name="Notes Placeholder 1048620"/>
          <p:cNvSpPr>
            <a:spLocks noGrp="1"/>
          </p:cNvSpPr>
          <p:nvPr>
            <p:ph type="body" idx="1"/>
          </p:nvPr>
        </p:nvSpPr>
        <p:spPr bwMode="auto">
          <a:xfrm>
            <a:off x="1622425" y="4330700"/>
            <a:ext cx="12973050" cy="4103687"/>
          </a:xfrm>
          <a:prstGeom prst="rect">
            <a:avLst/>
          </a:prstGeom>
          <a:noFill/>
          <a:ln>
            <a:noFill/>
          </a:ln>
        </p:spPr>
        <p:txBody>
          <a:bodyPr vert="horz" lIns="91440" tIns="45720" rIns="91440" bIns="45720" anchor="t"/>
          <a:lstStyle/>
          <a:p>
            <a:endParaRPr lang="en-IN" altLang="en-US"/>
          </a:p>
        </p:txBody>
      </p:sp>
      <p:sp>
        <p:nvSpPr>
          <p:cNvPr id="1048622" name="TextBox 104862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4</a:t>
            </a:fld>
            <a:endParaRPr lang="en-IN"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Slide Image Placeholder 1048799"/>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01" name="Notes Placeholder 1048800"/>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02" name="TextBox 104880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23</a:t>
            </a:fld>
            <a:endParaRPr lang="en-IN"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Slide Image Placeholder 1048813"/>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15" name="Notes Placeholder 1048814"/>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16" name="TextBox 1048815"/>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24</a:t>
            </a:fld>
            <a:endParaRPr lang="en-IN"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Slide Image Placeholder 1048826"/>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28" name="Notes Placeholder 1048827"/>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29" name="TextBox 1048828"/>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25</a:t>
            </a:fld>
            <a:endParaRPr lang="en-IN"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Slide Image Placeholder 1048839"/>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41" name="Notes Placeholder 1048840"/>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42" name="TextBox 1048841"/>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26</a:t>
            </a:fld>
            <a:endParaRPr lang="en-IN"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Slide Image Placeholder 1048852"/>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54" name="Notes Placeholder 1048853"/>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55" name="TextBox 1048854"/>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27</a:t>
            </a:fld>
            <a:endParaRPr lang="en-IN"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Slide Image Placeholder 1048865"/>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67" name="Notes Placeholder 1048866"/>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68" name="TextBox 1048867"/>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28</a:t>
            </a:fld>
            <a:endParaRPr lang="en-IN"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Slide Image Placeholder 1048865"/>
          <p:cNvSpPr>
            <a:spLocks noGrp="1" noRot="1" noChangeAspect="1"/>
          </p:cNvSpPr>
          <p:nvPr>
            <p:ph type="sldImg"/>
          </p:nvPr>
        </p:nvSpPr>
        <p:spPr>
          <a:xfrm>
            <a:off x="5068888" y="684213"/>
            <a:ext cx="6080125" cy="3419475"/>
          </a:xfrm>
          <a:prstGeom prst="rect">
            <a:avLst/>
          </a:prstGeom>
        </p:spPr>
        <p:txBody>
          <a:bodyPr vert="horz" lIns="91440" tIns="45720" rIns="91440" bIns="45720" anchor="ctr"/>
          <a:lstStyle/>
          <a:p>
            <a:endParaRPr/>
          </a:p>
        </p:txBody>
      </p:sp>
      <p:sp>
        <p:nvSpPr>
          <p:cNvPr id="1048867" name="Notes Placeholder 1048866"/>
          <p:cNvSpPr>
            <a:spLocks noGrp="1"/>
          </p:cNvSpPr>
          <p:nvPr>
            <p:ph type="body" idx="1"/>
          </p:nvPr>
        </p:nvSpPr>
        <p:spPr>
          <a:xfrm>
            <a:off x="1622425" y="4330700"/>
            <a:ext cx="12973050" cy="4103687"/>
          </a:xfrm>
          <a:prstGeom prst="rect">
            <a:avLst/>
          </a:prstGeom>
        </p:spPr>
        <p:txBody>
          <a:bodyPr vert="horz" lIns="91440" tIns="45720" rIns="91440" bIns="45720" anchor="t"/>
          <a:lstStyle/>
          <a:p>
            <a:endParaRPr lang="en-IN" altLang="en-US"/>
          </a:p>
        </p:txBody>
      </p:sp>
      <p:sp>
        <p:nvSpPr>
          <p:cNvPr id="1048868" name="TextBox 1048867"/>
          <p:cNvSpPr txBox="1"/>
          <p:nvPr/>
        </p:nvSpPr>
        <p:spPr>
          <a:xfrm>
            <a:off x="9186862" y="8661400"/>
            <a:ext cx="7027862" cy="455612"/>
          </a:xfrm>
          <a:prstGeom prst="rect">
            <a:avLst/>
          </a:prstGeom>
          <a:noFill/>
          <a:ln>
            <a:noFill/>
          </a:ln>
        </p:spPr>
        <p:txBody>
          <a:bodyPr vert="horz" lIns="91440" tIns="45720" rIns="91440" bIns="45720" anchor="b"/>
          <a:lstStyle/>
          <a:p>
            <a:pPr lvl="0" algn="r" eaLnBrk="1" latinLnBrk="1" hangingPunct="1"/>
            <a:fld id="{566ABCEB-ACFC-4714-9973-3DA970169C29}" type="slidenum">
              <a:rPr lang="en-IN" altLang="en-US" sz="1200">
                <a:latin typeface="Calibri" pitchFamily="34" charset="0"/>
              </a:rPr>
              <a:pPr lvl="0" algn="r" eaLnBrk="1" latinLnBrk="1" hangingPunct="1"/>
              <a:t>29</a:t>
            </a:fld>
            <a:endParaRPr lang="en-IN"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8878" name="Holder 2"/>
          <p:cNvSpPr>
            <a:spLocks noGrp="1"/>
          </p:cNvSpPr>
          <p:nvPr>
            <p:ph type="ctrTitle"/>
          </p:nvPr>
        </p:nvSpPr>
        <p:spPr>
          <a:xfrm>
            <a:off x="1216345" y="2826766"/>
            <a:ext cx="13785215" cy="661720"/>
          </a:xfrm>
          <a:prstGeom prst="rect">
            <a:avLst/>
          </a:prstGeom>
        </p:spPr>
        <p:txBody>
          <a:bodyPr/>
          <a:lstStyle/>
          <a:p>
            <a:endParaRPr/>
          </a:p>
        </p:txBody>
      </p:sp>
      <p:sp>
        <p:nvSpPr>
          <p:cNvPr id="1048879" name="Holder 3"/>
          <p:cNvSpPr>
            <a:spLocks noGrp="1"/>
          </p:cNvSpPr>
          <p:nvPr>
            <p:ph type="subTitle" idx="4"/>
          </p:nvPr>
        </p:nvSpPr>
        <p:spPr>
          <a:xfrm>
            <a:off x="2432685" y="5106416"/>
            <a:ext cx="11352530" cy="369332"/>
          </a:xfrm>
          <a:prstGeom prst="rect">
            <a:avLst/>
          </a:prstGeom>
        </p:spPr>
        <p:txBody>
          <a:body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0"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591"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8880"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881"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1048882" name="Holder 4"/>
          <p:cNvSpPr>
            <a:spLocks noGrp="1"/>
          </p:cNvSpPr>
          <p:nvPr>
            <p:ph sz="half" idx="3"/>
          </p:nvPr>
        </p:nvSpPr>
        <p:spPr>
          <a:xfrm>
            <a:off x="8352217" y="2097278"/>
            <a:ext cx="7054787" cy="369332"/>
          </a:xfrm>
          <a:prstGeom prst="rect">
            <a:avLst/>
          </a:prstGeom>
        </p:spPr>
        <p:txBody>
          <a:body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048883"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1048871" name="Footer Placeholder 1048870"/>
          <p:cNvSpPr>
            <a:spLocks noGrp="1"/>
          </p:cNvSpPr>
          <p:nvPr>
            <p:ph type="ftr" sz="quarter" idx="3"/>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
        <p:nvSpPr>
          <p:cNvPr id="1048872" name="Date Placeholder 1048871"/>
          <p:cNvSpPr>
            <a:spLocks noGrp="1"/>
          </p:cNvSpPr>
          <p:nvPr>
            <p:ph type="dt" sz="half" idx="2"/>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873" name="Slide Number Placeholder 1048872"/>
          <p:cNvSpPr>
            <a:spLocks noGrp="1"/>
          </p:cNvSpPr>
          <p:nvPr>
            <p:ph type="sldNum" sz="quarter" idx="4"/>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Rectangle 1048575"/>
          <p:cNvSpPr/>
          <p:nvPr/>
        </p:nvSpPr>
        <p:spPr>
          <a:xfrm>
            <a:off x="1079500" y="8470900"/>
            <a:ext cx="558800" cy="457200"/>
          </a:xfrm>
          <a:prstGeom prst="rect">
            <a:avLst/>
          </a:prstGeom>
          <a:blipFill rotWithShape="1">
            <a:blip r:embed="rId7">
              <a:alphaModFix/>
            </a:blip>
            <a:srcRect/>
            <a:stretch>
              <a:fillRect/>
            </a:stretch>
          </a:blipFill>
          <a:ln>
            <a:noFill/>
          </a:ln>
        </p:spPr>
        <p:txBody>
          <a:bodyPr vert="horz" lIns="0" tIns="0" rIns="0" bIns="0" anchor="t"/>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endParaRPr lang="en-US" altLang="en-US">
              <a:latin typeface="Calibri" pitchFamily="34" charset="0"/>
            </a:endParaRPr>
          </a:p>
        </p:txBody>
      </p:sp>
      <p:sp>
        <p:nvSpPr>
          <p:cNvPr id="1048577" name="Rectangle 1048576"/>
          <p:cNvSpPr/>
          <p:nvPr/>
        </p:nvSpPr>
        <p:spPr>
          <a:xfrm>
            <a:off x="1181100" y="8559800"/>
            <a:ext cx="368300" cy="292100"/>
          </a:xfrm>
          <a:prstGeom prst="rect">
            <a:avLst/>
          </a:prstGeom>
          <a:blipFill rotWithShape="1">
            <a:blip r:embed="rId8">
              <a:alphaModFix/>
            </a:blip>
            <a:srcRect/>
            <a:stretch>
              <a:fillRect/>
            </a:stretch>
          </a:blipFill>
          <a:ln>
            <a:noFill/>
          </a:ln>
        </p:spPr>
        <p:txBody>
          <a:bodyPr vert="horz" lIns="0" tIns="0" rIns="0" bIns="0" anchor="t"/>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endParaRPr lang="en-US" altLang="en-US">
              <a:latin typeface="Calibri" pitchFamily="34" charset="0"/>
            </a:endParaRPr>
          </a:p>
        </p:txBody>
      </p:sp>
      <p:sp>
        <p:nvSpPr>
          <p:cNvPr id="1048578" name="Title Placeholder 1048577"/>
          <p:cNvSpPr>
            <a:spLocks noGrp="1"/>
          </p:cNvSpPr>
          <p:nvPr>
            <p:ph type="title"/>
          </p:nvPr>
        </p:nvSpPr>
        <p:spPr>
          <a:xfrm>
            <a:off x="7480300" y="1676400"/>
            <a:ext cx="7446962" cy="661987"/>
          </a:xfrm>
          <a:prstGeom prst="rect">
            <a:avLst/>
          </a:prstGeom>
          <a:noFill/>
          <a:ln>
            <a:noFill/>
          </a:ln>
        </p:spPr>
        <p:txBody>
          <a:bodyPr vert="horz" lIns="0" tIns="0" rIns="0" bIns="0" anchor="t">
            <a:spAutoFit/>
          </a:bodyPr>
          <a:lstStyle/>
          <a:p>
            <a:pPr lvl="0"/>
            <a:endParaRPr lang="en-US" altLang="en-US"/>
          </a:p>
        </p:txBody>
      </p:sp>
      <p:sp>
        <p:nvSpPr>
          <p:cNvPr id="1048579" name="Text Placeholder 1048578"/>
          <p:cNvSpPr>
            <a:spLocks noGrp="1"/>
          </p:cNvSpPr>
          <p:nvPr>
            <p:ph type="body" idx="1"/>
          </p:nvPr>
        </p:nvSpPr>
        <p:spPr>
          <a:xfrm>
            <a:off x="8724900" y="3060700"/>
            <a:ext cx="6540500" cy="369887"/>
          </a:xfrm>
          <a:prstGeom prst="rect">
            <a:avLst/>
          </a:prstGeom>
          <a:noFill/>
          <a:ln>
            <a:noFill/>
          </a:ln>
        </p:spPr>
        <p:txBody>
          <a:bodyPr vert="horz" lIns="0" tIns="0" rIns="0" bIns="0" anchor="t">
            <a:spAutoFit/>
          </a:bodyPr>
          <a:lstStyle/>
          <a:p>
            <a:pPr lvl="0"/>
            <a:endParaRPr lang="en-US" altLang="en-US"/>
          </a:p>
        </p:txBody>
      </p:sp>
      <p:sp>
        <p:nvSpPr>
          <p:cNvPr id="1048580" name="Footer Placeholder 1048579"/>
          <p:cNvSpPr>
            <a:spLocks noGrp="1"/>
          </p:cNvSpPr>
          <p:nvPr>
            <p:ph type="ftr" sz="quarter" idx="5"/>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ctr" eaLnBrk="1" latinLnBrk="1" hangingPunct="1"/>
            <a:r>
              <a:rPr lang="en-IN" altLang="en-US">
                <a:solidFill>
                  <a:srgbClr val="898989"/>
                </a:solidFill>
                <a:latin typeface="Calibri" pitchFamily="34" charset="0"/>
              </a:rPr>
              <a:t>NAME OF FACULTY (POST) , JECRC, JAIPUR</a:t>
            </a:r>
          </a:p>
        </p:txBody>
      </p:sp>
      <p:sp>
        <p:nvSpPr>
          <p:cNvPr id="1048581" name="Date Placeholder 1048580"/>
          <p:cNvSpPr>
            <a:spLocks noGrp="1"/>
          </p:cNvSpPr>
          <p:nvPr>
            <p:ph type="dt" sz="half" idx="6"/>
          </p:nvPr>
        </p:nvSpPr>
        <p:spPr>
          <a:xfrm>
            <a:off x="811212"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eaLnBrk="1" latinLnBrk="1" hangingPunct="1"/>
            <a:fld id="{566ABCEB-ACFC-4714-9973-3DA970169C29}" type="datetime1">
              <a:rPr lang="en-US" altLang="en-US">
                <a:solidFill>
                  <a:srgbClr val="898989"/>
                </a:solidFill>
                <a:latin typeface="Calibri" pitchFamily="34" charset="0"/>
              </a:rPr>
              <a:pPr lvl="0" eaLnBrk="1" latinLnBrk="1" hangingPunct="1"/>
              <a:t>07-Jul-20</a:t>
            </a:fld>
            <a:endParaRPr lang="en-US" altLang="en-US">
              <a:solidFill>
                <a:srgbClr val="898989"/>
              </a:solidFill>
              <a:latin typeface="Calibri" pitchFamily="34" charset="0"/>
            </a:endParaRPr>
          </a:p>
        </p:txBody>
      </p:sp>
      <p:sp>
        <p:nvSpPr>
          <p:cNvPr id="1048582" name="Slide Number Placeholder 1048581"/>
          <p:cNvSpPr>
            <a:spLocks noGrp="1"/>
          </p:cNvSpPr>
          <p:nvPr>
            <p:ph type="sldNum" sz="quarter" idx="7"/>
          </p:nvPr>
        </p:nvSpPr>
        <p:spPr>
          <a:xfrm>
            <a:off x="11677650" y="8480425"/>
            <a:ext cx="3729037"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1pPr>
            <a:lvl2pPr marL="4556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2pPr>
            <a:lvl3pPr marL="912812"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3pPr>
            <a:lvl4pPr marL="13684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4pPr>
            <a:lvl5pPr marL="1825625"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Arial" pitchFamily="34" charset="0"/>
              </a:defRPr>
            </a:lvl5pPr>
          </a:lstStyle>
          <a:p>
            <a:pPr lvl="0" algn="r" eaLnBrk="1" latinLnBrk="1" hangingPunct="1"/>
            <a:fld id="{566ABCEB-ACFC-4714-9973-3DA970169C29}" type="slidenum">
              <a:rPr lang="en-US" altLang="en-US">
                <a:solidFill>
                  <a:srgbClr val="898989"/>
                </a:solidFill>
                <a:latin typeface="Calibri" pitchFamily="34" charset="0"/>
              </a:rPr>
              <a:pPr lvl="0" algn="r" eaLnBrk="1" latinLnBrk="1" hangingPunct="1"/>
              <a:t>‹#›</a:t>
            </a:fld>
            <a:endParaRPr lang="en-US" altLang="en-US">
              <a:solidFill>
                <a:srgbClr val="898989"/>
              </a:solidFill>
              <a:latin typeface="Calibri"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Heat_engine" TargetMode="External"/><Relationship Id="rId3" Type="http://schemas.openxmlformats.org/officeDocument/2006/relationships/hyperlink" Target="https://en.wikipedia.org/wiki/Second_law_of_thermodynamics" TargetMode="External"/><Relationship Id="rId7" Type="http://schemas.openxmlformats.org/officeDocument/2006/relationships/hyperlink" Target="https://en.wikipedia.org/wiki/Work_(physic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Heat_reservoir" TargetMode="External"/><Relationship Id="rId5" Type="http://schemas.openxmlformats.org/officeDocument/2006/relationships/hyperlink" Target="https://en.wikipedia.org/wiki/Energy" TargetMode="External"/><Relationship Id="rId10" Type="http://schemas.openxmlformats.org/officeDocument/2006/relationships/hyperlink" Target="https://en.wikipedia.org/wiki/Carnot_heat_engine" TargetMode="External"/><Relationship Id="rId4" Type="http://schemas.openxmlformats.org/officeDocument/2006/relationships/hyperlink" Target="https://en.wikipedia.org/wiki/Thermodynamic_cycle" TargetMode="External"/><Relationship Id="rId9" Type="http://schemas.openxmlformats.org/officeDocument/2006/relationships/hyperlink" Target="https://en.wikipedia.org/wiki/Thermal_efficienc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byjus.com/physics/various-processes-in-a-thermodynamic-system/"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Organizations" TargetMode="External"/><Relationship Id="rId5" Type="http://schemas.openxmlformats.org/officeDocument/2006/relationships/hyperlink" Target="https://en.wikipedia.org/wiki/System" TargetMode="External"/><Relationship Id="rId4" Type="http://schemas.openxmlformats.org/officeDocument/2006/relationships/hyperlink" Target="https://en.wikipedia.org/wiki/Process_(enginee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Manufacturing_engineer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en.wikipedia.org/wiki/Industrial_engineer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yjus.com/physics/differences-between-enthalpy-and-entropy/" TargetMode="External"/><Relationship Id="rId5" Type="http://schemas.openxmlformats.org/officeDocument/2006/relationships/hyperlink" Target="https://en.wikipedia.org/wiki/Mechanical_engineering" TargetMode="External"/><Relationship Id="rId4" Type="http://schemas.openxmlformats.org/officeDocument/2006/relationships/hyperlink" Target="https://nptel.ac.in/courses/112/108/11210814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echanical_system" TargetMode="External"/><Relationship Id="rId13" Type="http://schemas.openxmlformats.org/officeDocument/2006/relationships/hyperlink" Target="https://en.wikipedia.org/wiki/Electricity" TargetMode="External"/><Relationship Id="rId18" Type="http://schemas.openxmlformats.org/officeDocument/2006/relationships/hyperlink" Target="https://en.wikipedia.org/wiki/Industrial_equipment" TargetMode="External"/><Relationship Id="rId26" Type="http://schemas.openxmlformats.org/officeDocument/2006/relationships/hyperlink" Target="https://en.wikipedia.org/wiki/Weapons" TargetMode="External"/><Relationship Id="rId3" Type="http://schemas.openxmlformats.org/officeDocument/2006/relationships/hyperlink" Target="https://en.wikipedia.org/wiki/Engineering" TargetMode="External"/><Relationship Id="rId21" Type="http://schemas.openxmlformats.org/officeDocument/2006/relationships/hyperlink" Target="https://en.wikipedia.org/wiki/Transport" TargetMode="External"/><Relationship Id="rId7" Type="http://schemas.openxmlformats.org/officeDocument/2006/relationships/hyperlink" Target="https://en.wikipedia.org/wiki/Design" TargetMode="External"/><Relationship Id="rId12" Type="http://schemas.openxmlformats.org/officeDocument/2006/relationships/hyperlink" Target="https://en.wikipedia.org/wiki/Structural_analysis" TargetMode="External"/><Relationship Id="rId17" Type="http://schemas.openxmlformats.org/officeDocument/2006/relationships/hyperlink" Target="https://en.wikipedia.org/wiki/Manufacturing_plants" TargetMode="External"/><Relationship Id="rId25" Type="http://schemas.openxmlformats.org/officeDocument/2006/relationships/hyperlink" Target="https://en.wikipedia.org/wiki/Medical_devices" TargetMode="External"/><Relationship Id="rId2" Type="http://schemas.openxmlformats.org/officeDocument/2006/relationships/image" Target="../media/image3.png"/><Relationship Id="rId16" Type="http://schemas.openxmlformats.org/officeDocument/2006/relationships/hyperlink" Target="https://en.wikipedia.org/wiki/Product_lifecycle" TargetMode="External"/><Relationship Id="rId20" Type="http://schemas.openxmlformats.org/officeDocument/2006/relationships/hyperlink" Target="https://en.wikipedia.org/wiki/HVAC" TargetMode="External"/><Relationship Id="rId1" Type="http://schemas.openxmlformats.org/officeDocument/2006/relationships/slideLayout" Target="../slideLayouts/slideLayout2.xml"/><Relationship Id="rId6" Type="http://schemas.openxmlformats.org/officeDocument/2006/relationships/hyperlink" Target="https://en.wikipedia.org/wiki/Materials_science" TargetMode="External"/><Relationship Id="rId11" Type="http://schemas.openxmlformats.org/officeDocument/2006/relationships/hyperlink" Target="https://en.wikipedia.org/wiki/Thermodynamics" TargetMode="External"/><Relationship Id="rId24" Type="http://schemas.openxmlformats.org/officeDocument/2006/relationships/hyperlink" Target="https://en.wikipedia.org/wiki/Robotics" TargetMode="External"/><Relationship Id="rId5" Type="http://schemas.openxmlformats.org/officeDocument/2006/relationships/hyperlink" Target="https://en.wikipedia.org/wiki/Engineering_mathematics" TargetMode="External"/><Relationship Id="rId15" Type="http://schemas.openxmlformats.org/officeDocument/2006/relationships/hyperlink" Target="https://en.wikipedia.org/wiki/Computer-aided_manufacturing" TargetMode="External"/><Relationship Id="rId23" Type="http://schemas.openxmlformats.org/officeDocument/2006/relationships/hyperlink" Target="https://en.wikipedia.org/wiki/Watercraft" TargetMode="External"/><Relationship Id="rId10" Type="http://schemas.openxmlformats.org/officeDocument/2006/relationships/hyperlink" Target="https://en.wikipedia.org/wiki/Analytical_dynamics" TargetMode="External"/><Relationship Id="rId19" Type="http://schemas.openxmlformats.org/officeDocument/2006/relationships/hyperlink" Target="https://en.wikipedia.org/wiki/Industrial_machinery" TargetMode="External"/><Relationship Id="rId4" Type="http://schemas.openxmlformats.org/officeDocument/2006/relationships/hyperlink" Target="https://en.wikipedia.org/wiki/Engineering_physics" TargetMode="External"/><Relationship Id="rId9" Type="http://schemas.openxmlformats.org/officeDocument/2006/relationships/hyperlink" Target="https://en.wikipedia.org/wiki/Mechanics" TargetMode="External"/><Relationship Id="rId14" Type="http://schemas.openxmlformats.org/officeDocument/2006/relationships/hyperlink" Target="https://en.wikipedia.org/wiki/Computer-aided_design" TargetMode="External"/><Relationship Id="rId22" Type="http://schemas.openxmlformats.org/officeDocument/2006/relationships/hyperlink" Target="https://en.wikipedia.org/wiki/Aircraf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3" name="TextBox 104858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18" name="Group 17"/>
          <p:cNvGrpSpPr/>
          <p:nvPr/>
        </p:nvGrpSpPr>
        <p:grpSpPr>
          <a:xfrm>
            <a:off x="0" y="0"/>
            <a:ext cx="16217900" cy="9118600"/>
            <a:chOff x="0" y="0"/>
            <a:chExt cx="16217900" cy="9118600"/>
          </a:xfrm>
        </p:grpSpPr>
        <p:sp>
          <p:nvSpPr>
            <p:cNvPr id="1048584" name="Rectangle 1048583"/>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585" name="Freeform 104858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586" name="TextBox 1048585"/>
          <p:cNvSpPr txBox="1"/>
          <p:nvPr/>
        </p:nvSpPr>
        <p:spPr>
          <a:xfrm>
            <a:off x="1936750" y="4406900"/>
            <a:ext cx="13868400" cy="2308231"/>
          </a:xfrm>
          <a:prstGeom prst="rect">
            <a:avLst/>
          </a:prstGeom>
          <a:noFill/>
          <a:ln>
            <a:noFill/>
          </a:ln>
        </p:spPr>
        <p:txBody>
          <a:bodyPr vert="horz" lIns="91334" tIns="45674" rIns="91334" bIns="45674"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r>
              <a:rPr lang="en-US" altLang="en-US" sz="3600" dirty="0">
                <a:latin typeface="Times New Roman" pitchFamily="18" charset="0"/>
                <a:ea typeface="Times New Roman" pitchFamily="18" charset="0"/>
              </a:rPr>
              <a:t>Year &amp; Sem. – </a:t>
            </a:r>
            <a:r>
              <a:rPr lang="en-US" altLang="en-US" sz="3600" dirty="0" smtClean="0">
                <a:latin typeface="Times New Roman" pitchFamily="18" charset="0"/>
                <a:ea typeface="Times New Roman" pitchFamily="18" charset="0"/>
              </a:rPr>
              <a:t>I Year </a:t>
            </a:r>
            <a:r>
              <a:rPr lang="en-US" altLang="en-US" sz="3600" dirty="0">
                <a:latin typeface="Times New Roman" pitchFamily="18" charset="0"/>
                <a:ea typeface="Times New Roman" pitchFamily="18" charset="0"/>
              </a:rPr>
              <a:t>&amp; </a:t>
            </a:r>
            <a:r>
              <a:rPr lang="en-US" altLang="en-US" sz="3600" dirty="0" smtClean="0">
                <a:latin typeface="Times New Roman" pitchFamily="18" charset="0"/>
                <a:ea typeface="Times New Roman" pitchFamily="18" charset="0"/>
              </a:rPr>
              <a:t>I SEM </a:t>
            </a:r>
            <a:endParaRPr lang="zh-CN" altLang="en-US" dirty="0"/>
          </a:p>
          <a:p>
            <a:pPr marL="0" lvl="0" indent="0" eaLnBrk="1" latinLnBrk="1" hangingPunct="1">
              <a:spcBef>
                <a:spcPct val="0"/>
              </a:spcBef>
              <a:buFontTx/>
              <a:buNone/>
            </a:pPr>
            <a:r>
              <a:rPr lang="en-US" altLang="en-US" sz="3600" dirty="0">
                <a:latin typeface="Times New Roman" pitchFamily="18" charset="0"/>
                <a:ea typeface="Times New Roman" pitchFamily="18" charset="0"/>
              </a:rPr>
              <a:t>Subject </a:t>
            </a:r>
            <a:r>
              <a:rPr lang="en-US" altLang="en-US" sz="3600" dirty="0" smtClean="0">
                <a:latin typeface="Times New Roman" pitchFamily="18" charset="0"/>
                <a:ea typeface="Times New Roman" pitchFamily="18" charset="0"/>
              </a:rPr>
              <a:t>–Basic Mechanical Engineering ( 1FY3-07)</a:t>
            </a:r>
            <a:endParaRPr lang="en-US" altLang="en-US" sz="3600" dirty="0">
              <a:latin typeface="Times New Roman" pitchFamily="18" charset="0"/>
              <a:ea typeface="Times New Roman" pitchFamily="18" charset="0"/>
            </a:endParaRPr>
          </a:p>
          <a:p>
            <a:pPr marL="0" lvl="0" indent="0" eaLnBrk="1" latinLnBrk="1" hangingPunct="1">
              <a:spcBef>
                <a:spcPct val="0"/>
              </a:spcBef>
              <a:buFontTx/>
              <a:buNone/>
            </a:pPr>
            <a:r>
              <a:rPr lang="en-US" altLang="en-US" sz="3600" dirty="0">
                <a:latin typeface="Times New Roman" pitchFamily="18" charset="0"/>
                <a:ea typeface="Times New Roman" pitchFamily="18" charset="0"/>
              </a:rPr>
              <a:t>Unit– 1</a:t>
            </a:r>
            <a:endParaRPr lang="zh-CN" altLang="en-US" dirty="0"/>
          </a:p>
          <a:p>
            <a:pPr marL="0" lvl="0" indent="0" eaLnBrk="1" latinLnBrk="1" hangingPunct="1">
              <a:spcBef>
                <a:spcPct val="0"/>
              </a:spcBef>
              <a:buFontTx/>
              <a:buNone/>
            </a:pPr>
            <a:r>
              <a:rPr lang="en-US" altLang="en-US" sz="3600" dirty="0">
                <a:latin typeface="Times New Roman" pitchFamily="18" charset="0"/>
                <a:ea typeface="Times New Roman" pitchFamily="18" charset="0"/>
              </a:rPr>
              <a:t>Presented by –  </a:t>
            </a:r>
            <a:r>
              <a:rPr lang="en-US" altLang="en-US" sz="3600" dirty="0" err="1" smtClean="0">
                <a:latin typeface="Times New Roman" pitchFamily="18" charset="0"/>
                <a:ea typeface="Times New Roman" pitchFamily="18" charset="0"/>
              </a:rPr>
              <a:t>Dilip</a:t>
            </a:r>
            <a:r>
              <a:rPr lang="en-US" altLang="en-US" sz="3600" dirty="0" smtClean="0">
                <a:latin typeface="Times New Roman" pitchFamily="18" charset="0"/>
                <a:ea typeface="Times New Roman" pitchFamily="18" charset="0"/>
              </a:rPr>
              <a:t> </a:t>
            </a:r>
            <a:r>
              <a:rPr lang="en-US" altLang="en-US" sz="3600" dirty="0" err="1" smtClean="0">
                <a:latin typeface="Times New Roman" pitchFamily="18" charset="0"/>
                <a:ea typeface="Times New Roman" pitchFamily="18" charset="0"/>
              </a:rPr>
              <a:t>kumar</a:t>
            </a:r>
            <a:r>
              <a:rPr lang="en-US" altLang="en-US" sz="3600" dirty="0" smtClean="0">
                <a:latin typeface="Times New Roman" pitchFamily="18" charset="0"/>
                <a:ea typeface="Times New Roman" pitchFamily="18" charset="0"/>
              </a:rPr>
              <a:t> </a:t>
            </a:r>
            <a:r>
              <a:rPr lang="en-US" altLang="en-US" sz="3600" dirty="0" err="1" smtClean="0">
                <a:latin typeface="Times New Roman" pitchFamily="18" charset="0"/>
                <a:ea typeface="Times New Roman" pitchFamily="18" charset="0"/>
              </a:rPr>
              <a:t>Prajapati</a:t>
            </a:r>
            <a:r>
              <a:rPr lang="en-US" altLang="en-US" sz="3600" dirty="0" smtClean="0">
                <a:latin typeface="Times New Roman" pitchFamily="18" charset="0"/>
                <a:ea typeface="Times New Roman" pitchFamily="18" charset="0"/>
              </a:rPr>
              <a:t> </a:t>
            </a:r>
            <a:r>
              <a:rPr lang="en-US" altLang="en-US" sz="3600" dirty="0">
                <a:latin typeface="Times New Roman" pitchFamily="18" charset="0"/>
                <a:ea typeface="Times New Roman" pitchFamily="18" charset="0"/>
              </a:rPr>
              <a:t>(Assistant Professor)</a:t>
            </a:r>
          </a:p>
        </p:txBody>
      </p:sp>
      <p:sp>
        <p:nvSpPr>
          <p:cNvPr id="1048587" name="TextBox 1048586"/>
          <p:cNvSpPr txBox="1"/>
          <p:nvPr/>
        </p:nvSpPr>
        <p:spPr>
          <a:xfrm>
            <a:off x="5513387" y="8480425"/>
            <a:ext cx="5191125" cy="292388"/>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pic>
        <p:nvPicPr>
          <p:cNvPr id="2097152" name="Picture 2097151"/>
          <p:cNvPicPr>
            <a:picLocks/>
          </p:cNvPicPr>
          <p:nvPr/>
        </p:nvPicPr>
        <p:blipFill>
          <a:blip r:embed="rId3"/>
          <a:srcRect/>
          <a:stretch>
            <a:fillRect/>
          </a:stretch>
        </p:blipFill>
        <p:spPr>
          <a:xfrm>
            <a:off x="2927350" y="520700"/>
            <a:ext cx="3252787" cy="1676400"/>
          </a:xfrm>
          <a:prstGeom prst="rect">
            <a:avLst/>
          </a:prstGeom>
          <a:noFill/>
          <a:ln>
            <a:noFill/>
          </a:ln>
        </p:spPr>
      </p:pic>
      <p:pic>
        <p:nvPicPr>
          <p:cNvPr id="2097153" name="Picture 2097152"/>
          <p:cNvPicPr>
            <a:picLocks/>
          </p:cNvPicPr>
          <p:nvPr/>
        </p:nvPicPr>
        <p:blipFill>
          <a:blip r:embed="rId4"/>
          <a:srcRect/>
          <a:stretch>
            <a:fillRect/>
          </a:stretch>
        </p:blipFill>
        <p:spPr>
          <a:xfrm>
            <a:off x="11461750" y="673100"/>
            <a:ext cx="2667000" cy="2122487"/>
          </a:xfrm>
          <a:prstGeom prst="rect">
            <a:avLst/>
          </a:prstGeom>
          <a:noFill/>
          <a:ln>
            <a:noFill/>
          </a:ln>
        </p:spPr>
      </p:pic>
      <p:sp>
        <p:nvSpPr>
          <p:cNvPr id="1048588" name="TextBox 1048587"/>
          <p:cNvSpPr txBox="1"/>
          <p:nvPr/>
        </p:nvSpPr>
        <p:spPr>
          <a:xfrm>
            <a:off x="1454150" y="3017837"/>
            <a:ext cx="14249400" cy="64611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3600">
                <a:latin typeface="Times New Roman" pitchFamily="18" charset="0"/>
                <a:ea typeface="Times New Roman" pitchFamily="18" charset="0"/>
              </a:rPr>
              <a:t>JAIPUR ENGINEERING COLLEGE AND RESEARCH CENTER</a:t>
            </a:r>
          </a:p>
        </p:txBody>
      </p:sp>
      <p:sp>
        <p:nvSpPr>
          <p:cNvPr id="1048589" name="TextBox 1048588"/>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a:t>
            </a:fld>
            <a:endParaRPr lang="en-IN" altLang="en-US" sz="1900">
              <a:solidFill>
                <a:srgbClr val="898989"/>
              </a:solidFill>
              <a:ea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extBox 1048658"/>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61" name="Group 60"/>
          <p:cNvGrpSpPr/>
          <p:nvPr/>
        </p:nvGrpSpPr>
        <p:grpSpPr>
          <a:xfrm>
            <a:off x="0" y="0"/>
            <a:ext cx="16217900" cy="9118600"/>
            <a:chOff x="0" y="0"/>
            <a:chExt cx="16217900" cy="9118600"/>
          </a:xfrm>
        </p:grpSpPr>
        <p:sp>
          <p:nvSpPr>
            <p:cNvPr id="1048660" name="Rectangle 1048659"/>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61" name="Freeform 1048660"/>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62" name="TextBox 1048661"/>
          <p:cNvSpPr txBox="1"/>
          <p:nvPr/>
        </p:nvSpPr>
        <p:spPr>
          <a:xfrm>
            <a:off x="5513387" y="8480425"/>
            <a:ext cx="57197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664" name="TextBox 1048663"/>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10</a:t>
            </a:fld>
            <a:endParaRPr lang="en-IN" altLang="en-US" sz="1900">
              <a:solidFill>
                <a:srgbClr val="898989"/>
              </a:solidFill>
              <a:ea typeface="Arial" pitchFamily="34" charset="0"/>
            </a:endParaRPr>
          </a:p>
        </p:txBody>
      </p:sp>
      <p:pic>
        <p:nvPicPr>
          <p:cNvPr id="10" name="Picture 9" descr="https://upload.wikimedia.org/wikipedia/commons/8/8f/Diagram_Systems.png"/>
          <p:cNvPicPr/>
          <p:nvPr/>
        </p:nvPicPr>
        <p:blipFill>
          <a:blip r:embed="rId3"/>
          <a:srcRect/>
          <a:stretch>
            <a:fillRect/>
          </a:stretch>
        </p:blipFill>
        <p:spPr bwMode="auto">
          <a:xfrm>
            <a:off x="2089150" y="901700"/>
            <a:ext cx="11658599" cy="4694237"/>
          </a:xfrm>
          <a:prstGeom prst="rect">
            <a:avLst/>
          </a:prstGeom>
          <a:noFill/>
          <a:ln w="9525">
            <a:noFill/>
            <a:miter lim="800000"/>
            <a:headEnd/>
            <a:tailEnd/>
          </a:ln>
        </p:spPr>
      </p:pic>
      <p:sp>
        <p:nvSpPr>
          <p:cNvPr id="11" name="TextBox 10"/>
          <p:cNvSpPr txBox="1"/>
          <p:nvPr/>
        </p:nvSpPr>
        <p:spPr>
          <a:xfrm>
            <a:off x="3308350" y="6692900"/>
            <a:ext cx="101346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Fig- Closed System, Open System and Isolated System</a:t>
            </a:r>
            <a:endParaRPr lang="en-US" sz="3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extBox 104866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63" name="Group 62"/>
          <p:cNvGrpSpPr/>
          <p:nvPr/>
        </p:nvGrpSpPr>
        <p:grpSpPr>
          <a:xfrm>
            <a:off x="0" y="0"/>
            <a:ext cx="16217900" cy="9118600"/>
            <a:chOff x="0" y="0"/>
            <a:chExt cx="16217900" cy="9118600"/>
          </a:xfrm>
        </p:grpSpPr>
        <p:sp>
          <p:nvSpPr>
            <p:cNvPr id="1048667" name="Rectangle 1048666"/>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68" name="Freeform 104866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69" name="TextBox 1048668"/>
          <p:cNvSpPr txBox="1"/>
          <p:nvPr/>
        </p:nvSpPr>
        <p:spPr>
          <a:xfrm>
            <a:off x="5513387" y="8480425"/>
            <a:ext cx="5191125" cy="584775"/>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71" name="TextBox 1048670"/>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11</a:t>
            </a:fld>
            <a:endParaRPr lang="en-IN" altLang="en-US" sz="1900">
              <a:solidFill>
                <a:srgbClr val="898989"/>
              </a:solidFill>
              <a:ea typeface="Arial" pitchFamily="34" charset="0"/>
            </a:endParaRPr>
          </a:p>
        </p:txBody>
      </p:sp>
      <p:sp>
        <p:nvSpPr>
          <p:cNvPr id="1048672" name="Rectangle 1048671"/>
          <p:cNvSpPr/>
          <p:nvPr/>
        </p:nvSpPr>
        <p:spPr>
          <a:xfrm>
            <a:off x="1250950" y="977900"/>
            <a:ext cx="14155738" cy="7794441"/>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5600" lvl="0" indent="-342900" eaLnBrk="1" latinLnBrk="1" hangingPunct="1">
              <a:spcBef>
                <a:spcPts val="100"/>
              </a:spcBef>
              <a:tabLst>
                <a:tab pos="354012" algn="l"/>
                <a:tab pos="355600" algn="l"/>
              </a:tabLst>
            </a:pPr>
            <a:endParaRPr lang="en-IN" altLang="en-US" sz="3200" dirty="0">
              <a:latin typeface="Times New Roman" pitchFamily="18" charset="0"/>
              <a:ea typeface="Times New Roman" pitchFamily="18" charset="0"/>
            </a:endParaRPr>
          </a:p>
          <a:p>
            <a:pPr marL="355600" lvl="0" indent="-342900">
              <a:spcBef>
                <a:spcPts val="100"/>
              </a:spcBef>
              <a:tabLst>
                <a:tab pos="354012" algn="l"/>
                <a:tab pos="355600" algn="l"/>
              </a:tabLst>
            </a:pPr>
            <a:r>
              <a:rPr lang="en-US" sz="3600" b="1" dirty="0" smtClean="0">
                <a:latin typeface="Times New Roman" pitchFamily="18" charset="0"/>
                <a:cs typeface="Times New Roman" pitchFamily="18" charset="0"/>
              </a:rPr>
              <a:t>Macroscopic and Microscopic Approaches</a:t>
            </a:r>
          </a:p>
          <a:p>
            <a:pPr marL="355600" lvl="0" indent="-342900">
              <a:spcBef>
                <a:spcPts val="100"/>
              </a:spcBef>
              <a:tabLst>
                <a:tab pos="354012" algn="l"/>
                <a:tab pos="355600" algn="l"/>
              </a:tabLst>
            </a:pPr>
            <a:endParaRPr lang="en-US" sz="3600" b="1" dirty="0" smtClean="0">
              <a:latin typeface="Times New Roman" pitchFamily="18" charset="0"/>
              <a:cs typeface="Times New Roman" pitchFamily="18" charset="0"/>
            </a:endParaRPr>
          </a:p>
          <a:p>
            <a:pPr marL="355600" lvl="0" indent="-342900">
              <a:spcBef>
                <a:spcPts val="100"/>
              </a:spcBef>
              <a:buFont typeface="Wingdings" pitchFamily="2" charset="2"/>
              <a:buChar char="Ø"/>
              <a:tabLst>
                <a:tab pos="354012" algn="l"/>
                <a:tab pos="355600" algn="l"/>
              </a:tabLst>
            </a:pPr>
            <a:r>
              <a:rPr lang="en-US" sz="3200" b="1" dirty="0" smtClean="0">
                <a:latin typeface="Times New Roman" pitchFamily="18" charset="0"/>
                <a:cs typeface="Times New Roman" pitchFamily="18" charset="0"/>
              </a:rPr>
              <a:t>In macroscopic approach</a:t>
            </a:r>
            <a:r>
              <a:rPr lang="en-US" sz="3200" dirty="0" smtClean="0">
                <a:latin typeface="Times New Roman" pitchFamily="18" charset="0"/>
                <a:cs typeface="Times New Roman" pitchFamily="18" charset="0"/>
              </a:rPr>
              <a:t>, certain quantity of matter is considered, without a concern on the events occurring at the molecular level. These effects can be perceived by human senses or measured by instruments.</a:t>
            </a:r>
            <a:r>
              <a:rPr lang="en-US" sz="3200" dirty="0" smtClean="0"/>
              <a:t> (</a:t>
            </a:r>
            <a:r>
              <a:rPr lang="en-US" sz="3200" dirty="0" smtClean="0">
                <a:latin typeface="Times New Roman" pitchFamily="18" charset="0"/>
                <a:cs typeface="Times New Roman" pitchFamily="18" charset="0"/>
              </a:rPr>
              <a:t>e.g.: pressure, temperature)</a:t>
            </a:r>
          </a:p>
          <a:p>
            <a:pPr marL="355600" lvl="0" indent="-342900">
              <a:spcBef>
                <a:spcPts val="100"/>
              </a:spcBef>
              <a:tabLst>
                <a:tab pos="354012" algn="l"/>
                <a:tab pos="355600" algn="l"/>
              </a:tabLst>
            </a:pPr>
            <a:endParaRPr lang="en-US" sz="3200" dirty="0" smtClean="0">
              <a:latin typeface="Times New Roman" pitchFamily="18" charset="0"/>
              <a:cs typeface="Times New Roman" pitchFamily="18" charset="0"/>
            </a:endParaRPr>
          </a:p>
          <a:p>
            <a:pPr marL="355600" lvl="0" indent="-342900">
              <a:spcBef>
                <a:spcPts val="100"/>
              </a:spcBef>
              <a:buFont typeface="Wingdings" pitchFamily="2" charset="2"/>
              <a:buChar char="Ø"/>
              <a:tabLst>
                <a:tab pos="354012" algn="l"/>
                <a:tab pos="355600" algn="l"/>
              </a:tabLst>
            </a:pPr>
            <a:r>
              <a:rPr lang="en-US" sz="3200" b="1" dirty="0" smtClean="0">
                <a:latin typeface="Times New Roman" pitchFamily="18" charset="0"/>
                <a:cs typeface="Times New Roman" pitchFamily="18" charset="0"/>
              </a:rPr>
              <a:t>In microscopic approach</a:t>
            </a:r>
            <a:r>
              <a:rPr lang="en-US" sz="3200" dirty="0" smtClean="0">
                <a:latin typeface="Times New Roman" pitchFamily="18" charset="0"/>
                <a:cs typeface="Times New Roman" pitchFamily="18" charset="0"/>
              </a:rPr>
              <a:t>, the effect of molecular motion is Considered.</a:t>
            </a:r>
          </a:p>
          <a:p>
            <a:pPr marL="355600" lvl="0" indent="-342900">
              <a:spcBef>
                <a:spcPts val="100"/>
              </a:spcBef>
              <a:buChar char="•"/>
              <a:tabLst>
                <a:tab pos="354012" algn="l"/>
                <a:tab pos="355600" algn="l"/>
              </a:tabLst>
            </a:pPr>
            <a:endParaRPr lang="en-US" sz="3200" dirty="0" smtClean="0">
              <a:latin typeface="Times New Roman" pitchFamily="18" charset="0"/>
              <a:cs typeface="Times New Roman" pitchFamily="18" charset="0"/>
            </a:endParaRPr>
          </a:p>
          <a:p>
            <a:pPr marL="355600" lvl="0" indent="-342900">
              <a:spcBef>
                <a:spcPts val="100"/>
              </a:spcBef>
              <a:tabLst>
                <a:tab pos="354012" algn="l"/>
                <a:tab pos="355600" algn="l"/>
              </a:tabLst>
            </a:pPr>
            <a:r>
              <a:rPr lang="en-US" sz="3200" dirty="0" smtClean="0">
                <a:latin typeface="Times New Roman" pitchFamily="18" charset="0"/>
                <a:cs typeface="Times New Roman" pitchFamily="18" charset="0"/>
              </a:rPr>
              <a:t> e.g. At microscopic level the pressure of a gas is not constant, the temperature of a gas is a function of the velocity of molecules.</a:t>
            </a:r>
          </a:p>
          <a:p>
            <a:pPr marL="355600" lvl="0" indent="-342900">
              <a:spcBef>
                <a:spcPts val="100"/>
              </a:spcBef>
              <a:tabLst>
                <a:tab pos="354012" algn="l"/>
                <a:tab pos="355600" algn="l"/>
              </a:tabLst>
            </a:pPr>
            <a:r>
              <a:rPr lang="en-US" sz="3200" dirty="0" smtClean="0">
                <a:latin typeface="Times New Roman" pitchFamily="18" charset="0"/>
                <a:cs typeface="Times New Roman" pitchFamily="18" charset="0"/>
              </a:rPr>
              <a:t> Most microscopic properties cannot be measured with common instruments nor can be perceived by human senses.</a:t>
            </a:r>
            <a:endParaRPr lang="en-IN" altLang="en-US" sz="3200" dirty="0" smtClean="0">
              <a:latin typeface="Times New Roman" pitchFamily="18" charset="0"/>
              <a:ea typeface="Times New Roman" pitchFamily="18" charset="0"/>
              <a:cs typeface="Times New Roman" pitchFamily="18" charset="0"/>
            </a:endParaRPr>
          </a:p>
          <a:p>
            <a:pPr marL="882650" lvl="1" indent="-514350" eaLnBrk="1" latinLnBrk="1" hangingPunct="1"/>
            <a:endParaRPr lang="en-IN" altLang="en-US" sz="3200" dirty="0" smtClean="0">
              <a:latin typeface="Times New Roman" pitchFamily="18" charset="0"/>
              <a:ea typeface="Times New Roman" pitchFamily="18" charset="0"/>
            </a:endParaRPr>
          </a:p>
          <a:p>
            <a:pPr marL="882650" lvl="1" indent="-514350" eaLnBrk="1" latinLnBrk="1" hangingPunct="1">
              <a:spcBef>
                <a:spcPts val="725"/>
              </a:spcBef>
            </a:pPr>
            <a:endParaRPr lang="en-IN" altLang="en-US" sz="3200" dirty="0">
              <a:latin typeface="Times New Roman" pitchFamily="18" charset="0"/>
              <a:ea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extBox 104867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65" name="Group 64"/>
          <p:cNvGrpSpPr/>
          <p:nvPr/>
        </p:nvGrpSpPr>
        <p:grpSpPr>
          <a:xfrm>
            <a:off x="0" y="0"/>
            <a:ext cx="16217900" cy="9118600"/>
            <a:chOff x="0" y="0"/>
            <a:chExt cx="16217900" cy="9118600"/>
          </a:xfrm>
        </p:grpSpPr>
        <p:sp>
          <p:nvSpPr>
            <p:cNvPr id="1048674" name="Rectangle 1048673"/>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75" name="Freeform 104867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76" name="TextBox 1048675"/>
          <p:cNvSpPr txBox="1"/>
          <p:nvPr/>
        </p:nvSpPr>
        <p:spPr>
          <a:xfrm>
            <a:off x="5513387" y="8480425"/>
            <a:ext cx="5872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78" name="TextBox 104867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12</a:t>
            </a:fld>
            <a:endParaRPr lang="en-IN" altLang="en-US" sz="1900">
              <a:solidFill>
                <a:srgbClr val="898989"/>
              </a:solidFill>
              <a:ea typeface="Arial" pitchFamily="34" charset="0"/>
            </a:endParaRPr>
          </a:p>
        </p:txBody>
      </p:sp>
      <p:sp>
        <p:nvSpPr>
          <p:cNvPr id="1048679" name="Rectangle 1048678"/>
          <p:cNvSpPr/>
          <p:nvPr/>
        </p:nvSpPr>
        <p:spPr>
          <a:xfrm>
            <a:off x="1250950" y="444500"/>
            <a:ext cx="14155738" cy="7725192"/>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lgn="just">
              <a:spcBef>
                <a:spcPts val="725"/>
              </a:spcBef>
              <a:tabLst>
                <a:tab pos="355600" algn="l"/>
              </a:tabLst>
            </a:pPr>
            <a:r>
              <a:rPr lang="en-US" sz="3600" b="1" dirty="0" smtClean="0">
                <a:latin typeface="Times New Roman" pitchFamily="18" charset="0"/>
                <a:cs typeface="Times New Roman" pitchFamily="18" charset="0"/>
              </a:rPr>
              <a:t>Property</a:t>
            </a:r>
            <a:endParaRPr lang="en-IN" altLang="en-US" sz="3600" b="1" dirty="0">
              <a:latin typeface="Times New Roman" pitchFamily="18" charset="0"/>
              <a:ea typeface="Times New Roman" pitchFamily="18" charset="0"/>
              <a:cs typeface="Times New Roman" pitchFamily="18" charset="0"/>
            </a:endParaRPr>
          </a:p>
          <a:p>
            <a:pPr marL="12700" lvl="0" algn="just">
              <a:spcBef>
                <a:spcPts val="625"/>
              </a:spcBef>
              <a:buFont typeface="Wingdings" pitchFamily="2" charset="2"/>
              <a:buChar char="Ø"/>
            </a:pPr>
            <a:r>
              <a:rPr lang="en-US" sz="3200" dirty="0" smtClean="0">
                <a:latin typeface="Times New Roman" pitchFamily="18" charset="0"/>
                <a:cs typeface="Times New Roman" pitchFamily="18" charset="0"/>
              </a:rPr>
              <a:t>It is some characteristic of the system to which some physically meaningful numbers can be assigned without knowing the history behind it.</a:t>
            </a:r>
          </a:p>
          <a:p>
            <a:pPr marL="12700" lvl="0" algn="just">
              <a:spcBef>
                <a:spcPts val="625"/>
              </a:spcBef>
              <a:buFont typeface="Wingdings" pitchFamily="2" charset="2"/>
              <a:buChar char="Ø"/>
            </a:pPr>
            <a:r>
              <a:rPr lang="en-US" sz="3200" dirty="0" smtClean="0">
                <a:latin typeface="Times New Roman" pitchFamily="18" charset="0"/>
                <a:cs typeface="Times New Roman" pitchFamily="18" charset="0"/>
              </a:rPr>
              <a:t>These are macroscopic in nature.</a:t>
            </a:r>
          </a:p>
          <a:p>
            <a:pPr marL="12700" lvl="0" algn="just">
              <a:spcBef>
                <a:spcPts val="625"/>
              </a:spcBef>
              <a:buFont typeface="Wingdings" pitchFamily="2" charset="2"/>
              <a:buChar char="Ø"/>
            </a:pPr>
            <a:r>
              <a:rPr lang="en-US" sz="3200" dirty="0" smtClean="0">
                <a:latin typeface="Times New Roman" pitchFamily="18" charset="0"/>
                <a:cs typeface="Times New Roman" pitchFamily="18" charset="0"/>
              </a:rPr>
              <a:t>Invariably the properties must enable us to identify the system.</a:t>
            </a:r>
          </a:p>
          <a:p>
            <a:pPr marL="12700" lvl="0" algn="just">
              <a:spcBef>
                <a:spcPts val="625"/>
              </a:spcBef>
              <a:buFont typeface="Wingdings" pitchFamily="2" charset="2"/>
              <a:buChar char="Ø"/>
            </a:pP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Anand</a:t>
            </a:r>
            <a:r>
              <a:rPr lang="en-US" sz="3200" dirty="0" smtClean="0">
                <a:latin typeface="Times New Roman" pitchFamily="18" charset="0"/>
                <a:cs typeface="Times New Roman" pitchFamily="18" charset="0"/>
              </a:rPr>
              <a:t> weighs 72 kg and is 1.75 m tall. We are not concerned how he got to that stage. We are not interested what he ate!!.</a:t>
            </a:r>
          </a:p>
          <a:p>
            <a:pPr marL="12700" lvl="0" algn="just">
              <a:spcBef>
                <a:spcPts val="625"/>
              </a:spcBef>
            </a:pPr>
            <a:endParaRPr lang="en-US" altLang="en-US" sz="3200" dirty="0" smtClean="0">
              <a:latin typeface="Times New Roman" pitchFamily="18" charset="0"/>
              <a:ea typeface="Times New Roman" pitchFamily="18" charset="0"/>
              <a:cs typeface="Times New Roman" pitchFamily="18" charset="0"/>
            </a:endParaRPr>
          </a:p>
          <a:p>
            <a:pPr marL="12700" lvl="0" algn="just">
              <a:spcBef>
                <a:spcPts val="625"/>
              </a:spcBef>
            </a:pPr>
            <a:r>
              <a:rPr lang="en-US" sz="3600" dirty="0" smtClean="0">
                <a:latin typeface="Times New Roman" pitchFamily="18" charset="0"/>
                <a:cs typeface="Times New Roman" pitchFamily="18" charset="0"/>
              </a:rPr>
              <a:t>Categories of Properties</a:t>
            </a:r>
          </a:p>
          <a:p>
            <a:pPr marL="12700" lvl="0" algn="just">
              <a:spcBef>
                <a:spcPts val="625"/>
              </a:spcBef>
              <a:buChar char="•"/>
            </a:pPr>
            <a:r>
              <a:rPr lang="en-US" sz="3200" b="1" dirty="0" smtClean="0">
                <a:latin typeface="Times New Roman" pitchFamily="18" charset="0"/>
                <a:cs typeface="Times New Roman" pitchFamily="18" charset="0"/>
              </a:rPr>
              <a:t>Extensive property:</a:t>
            </a:r>
            <a:r>
              <a:rPr lang="en-US" sz="3200" dirty="0" smtClean="0">
                <a:latin typeface="Times New Roman" pitchFamily="18" charset="0"/>
                <a:cs typeface="Times New Roman" pitchFamily="18" charset="0"/>
              </a:rPr>
              <a:t> whose value depends on the size or extent of the system (upper case letters as the symbols).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Volume, Mass (V,M). If mass is increased, the value of extensive property also increases.</a:t>
            </a:r>
          </a:p>
          <a:p>
            <a:pPr marL="12700" lvl="0" algn="just">
              <a:spcBef>
                <a:spcPts val="625"/>
              </a:spcBef>
              <a:buChar char="•"/>
            </a:pPr>
            <a:r>
              <a:rPr lang="en-US" sz="3200" b="1" dirty="0" smtClean="0">
                <a:latin typeface="Times New Roman" pitchFamily="18" charset="0"/>
                <a:cs typeface="Times New Roman" pitchFamily="18" charset="0"/>
              </a:rPr>
              <a:t>Intensive property :</a:t>
            </a:r>
            <a:r>
              <a:rPr lang="en-US" sz="3200" dirty="0" smtClean="0">
                <a:latin typeface="Times New Roman" pitchFamily="18" charset="0"/>
                <a:cs typeface="Times New Roman" pitchFamily="18" charset="0"/>
              </a:rPr>
              <a:t> whose value is independent of the size or extent of the system.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pressure, temperature (p, T).</a:t>
            </a:r>
            <a:endParaRPr lang="en-IN" altLang="en-US" sz="3200" dirty="0">
              <a:latin typeface="Times New Roman" pitchFamily="18" charset="0"/>
              <a:ea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extBox 1048679"/>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67" name="Group 66"/>
          <p:cNvGrpSpPr/>
          <p:nvPr/>
        </p:nvGrpSpPr>
        <p:grpSpPr>
          <a:xfrm>
            <a:off x="0" y="0"/>
            <a:ext cx="16217900" cy="9118600"/>
            <a:chOff x="0" y="0"/>
            <a:chExt cx="16217900" cy="9118600"/>
          </a:xfrm>
        </p:grpSpPr>
        <p:sp>
          <p:nvSpPr>
            <p:cNvPr id="1048681" name="Rectangle 1048680"/>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82" name="Freeform 1048681"/>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83" name="TextBox 1048682"/>
          <p:cNvSpPr txBox="1"/>
          <p:nvPr/>
        </p:nvSpPr>
        <p:spPr>
          <a:xfrm>
            <a:off x="5513387" y="8480425"/>
            <a:ext cx="59483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685" name="TextBox 1048684"/>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13</a:t>
            </a:fld>
            <a:endParaRPr lang="en-IN" altLang="en-US" sz="1900">
              <a:solidFill>
                <a:srgbClr val="898989"/>
              </a:solidFill>
              <a:ea typeface="Arial" pitchFamily="34" charset="0"/>
            </a:endParaRPr>
          </a:p>
        </p:txBody>
      </p:sp>
      <p:sp>
        <p:nvSpPr>
          <p:cNvPr id="1048686" name="Rectangle 1048685"/>
          <p:cNvSpPr/>
          <p:nvPr/>
        </p:nvSpPr>
        <p:spPr>
          <a:xfrm>
            <a:off x="1250950" y="-698500"/>
            <a:ext cx="14155738" cy="8840882"/>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indent="0" algn="just" eaLnBrk="1" latinLnBrk="1" hangingPunct="1">
              <a:spcBef>
                <a:spcPts val="825"/>
              </a:spcBef>
              <a:tabLst>
                <a:tab pos="355600" algn="l"/>
              </a:tabLst>
            </a:pPr>
            <a:endParaRPr lang="en-IN" altLang="en-US" sz="3600" b="1" dirty="0">
              <a:latin typeface="Times New Roman" pitchFamily="18" charset="0"/>
              <a:ea typeface="Times New Roman" pitchFamily="18" charset="0"/>
            </a:endParaRPr>
          </a:p>
          <a:p>
            <a:pPr marL="12700" lvl="0" indent="0" algn="just" eaLnBrk="1" latinLnBrk="1" hangingPunct="1">
              <a:spcBef>
                <a:spcPts val="675"/>
              </a:spcBef>
              <a:buChar char="•"/>
            </a:pPr>
            <a:endParaRPr lang="en-IN" altLang="en-US" sz="3200" dirty="0">
              <a:latin typeface="Times New Roman" pitchFamily="18" charset="0"/>
              <a:ea typeface="Times New Roman" pitchFamily="18" charset="0"/>
            </a:endParaRPr>
          </a:p>
          <a:p>
            <a:pPr marL="12700" lvl="0" algn="just">
              <a:spcBef>
                <a:spcPts val="675"/>
              </a:spcBef>
              <a:buFont typeface="Wingdings" pitchFamily="2" charset="2"/>
              <a:buChar char="Ø"/>
            </a:pPr>
            <a:r>
              <a:rPr lang="en-US" sz="3200" b="1" dirty="0" smtClean="0">
                <a:latin typeface="Times New Roman" pitchFamily="18" charset="0"/>
                <a:cs typeface="Times New Roman" pitchFamily="18" charset="0"/>
              </a:rPr>
              <a:t>Specific property: </a:t>
            </a:r>
            <a:r>
              <a:rPr lang="en-US" sz="3200" dirty="0" smtClean="0">
                <a:latin typeface="Times New Roman" pitchFamily="18" charset="0"/>
                <a:cs typeface="Times New Roman" pitchFamily="18" charset="0"/>
              </a:rPr>
              <a:t>It is the value of an extensive property per unit mass of system. (lower case letters as symbols)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specific volume, density (v, ρ).</a:t>
            </a:r>
          </a:p>
          <a:p>
            <a:pPr marL="12700" lvl="0" algn="just">
              <a:spcBef>
                <a:spcPts val="675"/>
              </a:spcBef>
            </a:pPr>
            <a:r>
              <a:rPr lang="en-US" sz="3200" dirty="0" smtClean="0">
                <a:latin typeface="Times New Roman" pitchFamily="18" charset="0"/>
                <a:cs typeface="Times New Roman" pitchFamily="18" charset="0"/>
              </a:rPr>
              <a:t>It is a special case of an intensive property.</a:t>
            </a:r>
            <a:r>
              <a:rPr lang="en-US" sz="3200" dirty="0" smtClean="0"/>
              <a:t> </a:t>
            </a:r>
            <a:endParaRPr lang="en-IN" altLang="en-US" sz="3200" dirty="0">
              <a:latin typeface="Times New Roman" pitchFamily="18" charset="0"/>
              <a:ea typeface="Times New Roman" pitchFamily="18" charset="0"/>
            </a:endParaRPr>
          </a:p>
          <a:p>
            <a:pPr marL="12700" lvl="0" algn="just">
              <a:spcBef>
                <a:spcPts val="675"/>
              </a:spcBef>
            </a:pPr>
            <a:r>
              <a:rPr lang="en-US" sz="3200" dirty="0" smtClean="0">
                <a:latin typeface="Times New Roman" pitchFamily="18" charset="0"/>
                <a:cs typeface="Times New Roman" pitchFamily="18" charset="0"/>
              </a:rPr>
              <a:t>Most widely referred properties in thermodynamics: Pressure; Volume; Temperature; Entropy; Enthalpy; Internal energy.</a:t>
            </a:r>
          </a:p>
          <a:p>
            <a:pPr marL="12700" lvl="0" algn="just">
              <a:spcBef>
                <a:spcPts val="675"/>
              </a:spcBef>
            </a:pPr>
            <a:endParaRPr lang="en-US" sz="3200" dirty="0" smtClean="0">
              <a:latin typeface="Times New Roman" pitchFamily="18" charset="0"/>
              <a:cs typeface="Times New Roman" pitchFamily="18" charset="0"/>
            </a:endParaRPr>
          </a:p>
          <a:p>
            <a:pPr marL="12700" lvl="0" algn="just">
              <a:spcBef>
                <a:spcPts val="675"/>
              </a:spcBef>
            </a:pPr>
            <a:r>
              <a:rPr lang="en-US" sz="3200" b="1" dirty="0" smtClean="0">
                <a:latin typeface="Times New Roman" pitchFamily="18" charset="0"/>
                <a:cs typeface="Times New Roman" pitchFamily="18" charset="0"/>
              </a:rPr>
              <a:t>State: </a:t>
            </a:r>
            <a:r>
              <a:rPr lang="en-US" sz="3200" dirty="0" smtClean="0">
                <a:latin typeface="Times New Roman" pitchFamily="18" charset="0"/>
                <a:cs typeface="Times New Roman" pitchFamily="18" charset="0"/>
              </a:rPr>
              <a:t>It is the condition of a system as defined by the values of all its properties. It gives a complete description of the system. Any operation in which one or more properties of a system change is called a change of state.</a:t>
            </a:r>
          </a:p>
          <a:p>
            <a:pPr marL="12700" lvl="0" algn="just">
              <a:spcBef>
                <a:spcPts val="675"/>
              </a:spcBef>
            </a:pPr>
            <a:endParaRPr lang="en-US" sz="3200" dirty="0" smtClean="0">
              <a:latin typeface="Times New Roman" pitchFamily="18" charset="0"/>
              <a:cs typeface="Times New Roman" pitchFamily="18" charset="0"/>
            </a:endParaRPr>
          </a:p>
          <a:p>
            <a:pPr marL="12700" lvl="0" algn="just">
              <a:spcBef>
                <a:spcPts val="675"/>
              </a:spcBef>
            </a:pPr>
            <a:r>
              <a:rPr lang="en-US" sz="3200" b="1" dirty="0" smtClean="0">
                <a:latin typeface="Times New Roman" pitchFamily="18" charset="0"/>
                <a:cs typeface="Times New Roman" pitchFamily="18" charset="0"/>
              </a:rPr>
              <a:t>Phase:</a:t>
            </a:r>
            <a:r>
              <a:rPr lang="en-US" sz="3200" dirty="0" smtClean="0">
                <a:latin typeface="Times New Roman" pitchFamily="18" charset="0"/>
                <a:cs typeface="Times New Roman" pitchFamily="18" charset="0"/>
              </a:rPr>
              <a:t> It is a quantity of mass that is homogeneous throughout in chemical composition and physical structure. e.g. solid, liquid, </a:t>
            </a:r>
            <a:r>
              <a:rPr lang="en-US" sz="3200" dirty="0" err="1" smtClean="0">
                <a:latin typeface="Times New Roman" pitchFamily="18" charset="0"/>
                <a:cs typeface="Times New Roman" pitchFamily="18" charset="0"/>
              </a:rPr>
              <a:t>vapour</a:t>
            </a:r>
            <a:r>
              <a:rPr lang="en-US" sz="3200" dirty="0" smtClean="0">
                <a:latin typeface="Times New Roman" pitchFamily="18" charset="0"/>
                <a:cs typeface="Times New Roman" pitchFamily="18" charset="0"/>
              </a:rPr>
              <a:t>, gas. Phase consisting of more than one phase is known as </a:t>
            </a:r>
            <a:r>
              <a:rPr lang="en-US" sz="3200" dirty="0" err="1" smtClean="0">
                <a:latin typeface="Times New Roman" pitchFamily="18" charset="0"/>
                <a:cs typeface="Times New Roman" pitchFamily="18" charset="0"/>
              </a:rPr>
              <a:t>heterogenous</a:t>
            </a:r>
            <a:r>
              <a:rPr lang="en-US" sz="3200" dirty="0" smtClean="0">
                <a:latin typeface="Times New Roman" pitchFamily="18" charset="0"/>
                <a:cs typeface="Times New Roman" pitchFamily="18" charset="0"/>
              </a:rPr>
              <a:t> system . </a:t>
            </a:r>
            <a:endParaRPr lang="en-IN" altLang="en-US" sz="3200" dirty="0">
              <a:latin typeface="Times New Roman" pitchFamily="18" charset="0"/>
              <a:ea typeface="Times New Roman" pitchFamily="18" charset="0"/>
              <a:cs typeface="Times New Roman" pitchFamily="18" charset="0"/>
            </a:endParaRPr>
          </a:p>
          <a:p>
            <a:pPr marL="12700" lvl="0" indent="0" algn="just" eaLnBrk="1" latinLnBrk="1" hangingPunct="1">
              <a:spcBef>
                <a:spcPts val="675"/>
              </a:spcBef>
            </a:pPr>
            <a:endParaRPr lang="en-IN" altLang="en-US" sz="3200" dirty="0">
              <a:latin typeface="Times New Roman" pitchFamily="18" charset="0"/>
              <a:ea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extBox 1048686"/>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69" name="Group 68"/>
          <p:cNvGrpSpPr/>
          <p:nvPr/>
        </p:nvGrpSpPr>
        <p:grpSpPr>
          <a:xfrm>
            <a:off x="0" y="0"/>
            <a:ext cx="16217900" cy="9118600"/>
            <a:chOff x="0" y="0"/>
            <a:chExt cx="16217900" cy="9118600"/>
          </a:xfrm>
        </p:grpSpPr>
        <p:sp>
          <p:nvSpPr>
            <p:cNvPr id="1048688" name="Rectangle 1048687"/>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89" name="Freeform 1048688"/>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90" name="TextBox 1048689"/>
          <p:cNvSpPr txBox="1"/>
          <p:nvPr/>
        </p:nvSpPr>
        <p:spPr>
          <a:xfrm>
            <a:off x="5513387" y="8480425"/>
            <a:ext cx="59483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92" name="TextBox 1048691"/>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14</a:t>
            </a:fld>
            <a:endParaRPr lang="en-IN" altLang="en-US" sz="1900">
              <a:solidFill>
                <a:srgbClr val="898989"/>
              </a:solidFill>
              <a:ea typeface="Arial" pitchFamily="34" charset="0"/>
            </a:endParaRPr>
          </a:p>
        </p:txBody>
      </p:sp>
      <p:sp>
        <p:nvSpPr>
          <p:cNvPr id="1048693" name="Rectangle 1048692"/>
          <p:cNvSpPr/>
          <p:nvPr/>
        </p:nvSpPr>
        <p:spPr>
          <a:xfrm>
            <a:off x="1250950" y="0"/>
            <a:ext cx="14155738" cy="4229876"/>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lgn="just">
              <a:spcBef>
                <a:spcPts val="462"/>
              </a:spcBef>
              <a:tabLst>
                <a:tab pos="355600" algn="l"/>
              </a:tabLst>
            </a:pPr>
            <a:r>
              <a:rPr lang="en-US" sz="3600" b="1" dirty="0" smtClean="0">
                <a:latin typeface="Times New Roman" pitchFamily="18" charset="0"/>
                <a:cs typeface="Times New Roman" pitchFamily="18" charset="0"/>
              </a:rPr>
              <a:t>Path And Process</a:t>
            </a:r>
          </a:p>
          <a:p>
            <a:pPr marL="12700" lvl="0" algn="just">
              <a:spcBef>
                <a:spcPts val="462"/>
              </a:spcBef>
              <a:tabLst>
                <a:tab pos="355600" algn="l"/>
              </a:tabLst>
            </a:pPr>
            <a:r>
              <a:rPr lang="en-US" sz="3200" dirty="0" smtClean="0">
                <a:latin typeface="Times New Roman" pitchFamily="18" charset="0"/>
                <a:cs typeface="Times New Roman" pitchFamily="18" charset="0"/>
              </a:rPr>
              <a:t>The succession of states passed through during a change of state is called the path of the system. A system is said to go through a process, if it goes through a series of changes in state. Consequently: </a:t>
            </a:r>
            <a:endParaRPr lang="en-IN" altLang="en-US" sz="3600" dirty="0">
              <a:latin typeface="Times New Roman" pitchFamily="18" charset="0"/>
              <a:ea typeface="Times New Roman" pitchFamily="18" charset="0"/>
            </a:endParaRP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A system may undergo changes in some or all of its properties.</a:t>
            </a:r>
            <a:endParaRPr lang="en-IN" altLang="en-US" sz="3200" dirty="0">
              <a:latin typeface="Times New Roman" pitchFamily="18" charset="0"/>
              <a:ea typeface="Times New Roman" pitchFamily="18" charset="0"/>
              <a:cs typeface="Times New Roman" pitchFamily="18" charset="0"/>
            </a:endParaRP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A process can be construed to be the locus of changes of state.</a:t>
            </a: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Processes in thermodynamics are like streets in a city.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we have north to south; east to west; roundabouts; crescents.</a:t>
            </a:r>
            <a:endParaRPr lang="en-IN" altLang="en-US" sz="3200" dirty="0">
              <a:latin typeface="Times New Roman" pitchFamily="18" charset="0"/>
              <a:ea typeface="Times New Roman" pitchFamily="18" charset="0"/>
              <a:cs typeface="Times New Roman" pitchFamily="18" charset="0"/>
            </a:endParaRPr>
          </a:p>
        </p:txBody>
      </p:sp>
      <p:pic>
        <p:nvPicPr>
          <p:cNvPr id="10" name="Picture 9" descr="https://ecourses.ou.edu/ebook/thermodynamics/ch01/sec011/media/th010107p.gif"/>
          <p:cNvPicPr/>
          <p:nvPr/>
        </p:nvPicPr>
        <p:blipFill>
          <a:blip r:embed="rId3"/>
          <a:srcRect/>
          <a:stretch>
            <a:fillRect/>
          </a:stretch>
        </p:blipFill>
        <p:spPr bwMode="auto">
          <a:xfrm>
            <a:off x="5822950" y="4178300"/>
            <a:ext cx="4800600" cy="4343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extBox 1048693"/>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71" name="Group 70"/>
          <p:cNvGrpSpPr/>
          <p:nvPr/>
        </p:nvGrpSpPr>
        <p:grpSpPr>
          <a:xfrm>
            <a:off x="0" y="0"/>
            <a:ext cx="16217900" cy="9118600"/>
            <a:chOff x="0" y="0"/>
            <a:chExt cx="16217900" cy="9118600"/>
          </a:xfrm>
        </p:grpSpPr>
        <p:sp>
          <p:nvSpPr>
            <p:cNvPr id="1048695" name="Rectangle 1048694"/>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96" name="Freeform 1048695"/>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97" name="TextBox 1048696"/>
          <p:cNvSpPr txBox="1"/>
          <p:nvPr/>
        </p:nvSpPr>
        <p:spPr>
          <a:xfrm>
            <a:off x="5513387" y="8480425"/>
            <a:ext cx="5872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99" name="TextBox 1048698"/>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15</a:t>
            </a:fld>
            <a:endParaRPr lang="en-IN" altLang="en-US" sz="1900">
              <a:solidFill>
                <a:srgbClr val="898989"/>
              </a:solidFill>
              <a:ea typeface="Arial" pitchFamily="34" charset="0"/>
            </a:endParaRPr>
          </a:p>
        </p:txBody>
      </p:sp>
      <p:sp>
        <p:nvSpPr>
          <p:cNvPr id="1048700" name="Rectangle 1048699"/>
          <p:cNvSpPr/>
          <p:nvPr/>
        </p:nvSpPr>
        <p:spPr>
          <a:xfrm>
            <a:off x="1250950" y="444500"/>
            <a:ext cx="14155738" cy="8626464"/>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lgn="just">
              <a:spcBef>
                <a:spcPts val="462"/>
              </a:spcBef>
              <a:tabLst>
                <a:tab pos="355600" algn="l"/>
              </a:tabLst>
            </a:pPr>
            <a:r>
              <a:rPr lang="en-US" sz="3600" b="1" dirty="0" smtClean="0">
                <a:latin typeface="Times New Roman" pitchFamily="18" charset="0"/>
                <a:cs typeface="Times New Roman" pitchFamily="18" charset="0"/>
              </a:rPr>
              <a:t>Types of Processes</a:t>
            </a:r>
            <a:endParaRPr lang="en-IN" altLang="en-US" sz="3600" b="1" dirty="0">
              <a:latin typeface="Times New Roman" pitchFamily="18" charset="0"/>
              <a:ea typeface="Times New Roman" pitchFamily="18" charset="0"/>
              <a:cs typeface="Times New Roman" pitchFamily="18" charset="0"/>
            </a:endParaRP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As a matter of rule we allow one of the properties to remain a constant during a process.</a:t>
            </a: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Construe as many processes as we can (with a different property kept constant during each of them).</a:t>
            </a:r>
          </a:p>
          <a:p>
            <a:pPr marL="12700" lvl="0" algn="just">
              <a:lnSpc>
                <a:spcPct val="90000"/>
              </a:lnSpc>
              <a:spcBef>
                <a:spcPts val="725"/>
              </a:spcBef>
              <a:buFont typeface="Wingdings" pitchFamily="2" charset="2"/>
              <a:buChar char="Ø"/>
            </a:pPr>
            <a:r>
              <a:rPr lang="en-US" sz="3200" dirty="0" smtClean="0">
                <a:latin typeface="Times New Roman" pitchFamily="18" charset="0"/>
                <a:cs typeface="Times New Roman" pitchFamily="18" charset="0"/>
              </a:rPr>
              <a:t>Complete the cycle by regaining the initial state.</a:t>
            </a:r>
          </a:p>
          <a:p>
            <a:pPr marL="12700" lvl="0" algn="just">
              <a:lnSpc>
                <a:spcPct val="90000"/>
              </a:lnSpc>
              <a:spcBef>
                <a:spcPts val="725"/>
              </a:spcBef>
            </a:pPr>
            <a:r>
              <a:rPr lang="en-US" sz="3200" dirty="0" smtClean="0">
                <a:latin typeface="Times New Roman" pitchFamily="18" charset="0"/>
                <a:cs typeface="Times New Roman" pitchFamily="18" charset="0"/>
              </a:rPr>
              <a:t>There are following processes used in thermodynamics</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Isothermal (T)</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Isobaric (p)</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Isochoric (v)</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Isentropic (s) </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Isenthalpic (h)</a:t>
            </a:r>
          </a:p>
          <a:p>
            <a:pPr marL="12700" lvl="0" algn="just">
              <a:lnSpc>
                <a:spcPct val="90000"/>
              </a:lnSpc>
              <a:spcBef>
                <a:spcPts val="725"/>
              </a:spcBef>
              <a:buFont typeface="Arial" pitchFamily="34" charset="0"/>
              <a:buChar char="•"/>
            </a:pPr>
            <a:r>
              <a:rPr lang="en-US" sz="3200" dirty="0" err="1" smtClean="0">
                <a:latin typeface="Times New Roman" pitchFamily="18" charset="0"/>
                <a:cs typeface="Times New Roman" pitchFamily="18" charset="0"/>
              </a:rPr>
              <a:t>Isosteric</a:t>
            </a:r>
            <a:r>
              <a:rPr lang="en-US" sz="3200" dirty="0" smtClean="0">
                <a:latin typeface="Times New Roman" pitchFamily="18" charset="0"/>
                <a:cs typeface="Times New Roman" pitchFamily="18" charset="0"/>
              </a:rPr>
              <a:t> (concentration) </a:t>
            </a:r>
          </a:p>
          <a:p>
            <a:pPr marL="12700" lvl="0" algn="just">
              <a:lnSpc>
                <a:spcPct val="90000"/>
              </a:lnSpc>
              <a:spcBef>
                <a:spcPts val="725"/>
              </a:spcBef>
              <a:buFont typeface="Arial" pitchFamily="34" charset="0"/>
              <a:buChar char="•"/>
            </a:pPr>
            <a:r>
              <a:rPr lang="en-US" sz="3200" dirty="0" smtClean="0">
                <a:latin typeface="Times New Roman" pitchFamily="18" charset="0"/>
                <a:cs typeface="Times New Roman" pitchFamily="18" charset="0"/>
              </a:rPr>
              <a:t>Adiabatic (no heat addition or removal</a:t>
            </a:r>
            <a:endParaRPr lang="en-IN" altLang="en-US" sz="3200" dirty="0">
              <a:latin typeface="Times New Roman" pitchFamily="18" charset="0"/>
              <a:ea typeface="Times New Roman" pitchFamily="18" charset="0"/>
              <a:cs typeface="Times New Roman" pitchFamily="18" charset="0"/>
            </a:endParaRPr>
          </a:p>
          <a:p>
            <a:pPr marL="12700" lvl="0" indent="0" eaLnBrk="1" latinLnBrk="1" hangingPunct="1"/>
            <a:endParaRPr lang="en-IN" altLang="en-US" sz="4400" dirty="0">
              <a:latin typeface="Times New Roman" pitchFamily="18" charset="0"/>
              <a:ea typeface="Times New Roman" pitchFamily="18" charset="0"/>
            </a:endParaRPr>
          </a:p>
          <a:p>
            <a:pPr marL="12700" lvl="0" indent="0" algn="just" eaLnBrk="1" latinLnBrk="1" hangingPunct="1"/>
            <a:endParaRPr lang="en-IN" altLang="en-US" sz="3600" b="1" dirty="0">
              <a:latin typeface="Times New Roman" pitchFamily="18" charset="0"/>
              <a:ea typeface="Times New Roman" pitchFamily="18" charset="0"/>
            </a:endParaRPr>
          </a:p>
        </p:txBody>
      </p:sp>
      <p:pic>
        <p:nvPicPr>
          <p:cNvPr id="10" name="Picture 9" descr="File:Imgres.jpeg"/>
          <p:cNvPicPr/>
          <p:nvPr/>
        </p:nvPicPr>
        <p:blipFill>
          <a:blip r:embed="rId3"/>
          <a:srcRect/>
          <a:stretch>
            <a:fillRect/>
          </a:stretch>
        </p:blipFill>
        <p:spPr bwMode="auto">
          <a:xfrm>
            <a:off x="9556750" y="4102100"/>
            <a:ext cx="6019800"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extBox 1048700"/>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73" name="Group 72"/>
          <p:cNvGrpSpPr/>
          <p:nvPr/>
        </p:nvGrpSpPr>
        <p:grpSpPr>
          <a:xfrm>
            <a:off x="0" y="0"/>
            <a:ext cx="16217900" cy="9118600"/>
            <a:chOff x="0" y="0"/>
            <a:chExt cx="16217900" cy="9118600"/>
          </a:xfrm>
        </p:grpSpPr>
        <p:sp>
          <p:nvSpPr>
            <p:cNvPr id="1048702" name="Rectangle 1048701"/>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03" name="Freeform 1048702"/>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04" name="TextBox 1048703"/>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06" name="TextBox 1048705"/>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16</a:t>
            </a:fld>
            <a:endParaRPr lang="en-IN" altLang="en-US" sz="1900">
              <a:solidFill>
                <a:srgbClr val="898989"/>
              </a:solidFill>
              <a:ea typeface="Arial" pitchFamily="34" charset="0"/>
            </a:endParaRPr>
          </a:p>
        </p:txBody>
      </p:sp>
      <p:sp>
        <p:nvSpPr>
          <p:cNvPr id="1048707" name="Rectangle 1048706"/>
          <p:cNvSpPr/>
          <p:nvPr/>
        </p:nvSpPr>
        <p:spPr>
          <a:xfrm>
            <a:off x="1250950" y="749300"/>
            <a:ext cx="14155738" cy="7040389"/>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5600" lvl="0" indent="-342900" algn="just">
              <a:lnSpc>
                <a:spcPct val="90000"/>
              </a:lnSpc>
              <a:spcBef>
                <a:spcPts val="462"/>
              </a:spcBef>
              <a:tabLst>
                <a:tab pos="355600" algn="l"/>
              </a:tabLst>
            </a:pPr>
            <a:r>
              <a:rPr lang="en-US" sz="3600" b="1" dirty="0" smtClean="0">
                <a:latin typeface="Times New Roman" pitchFamily="18" charset="0"/>
                <a:cs typeface="Times New Roman" pitchFamily="18" charset="0"/>
              </a:rPr>
              <a:t>Quasi-static Processes</a:t>
            </a:r>
          </a:p>
          <a:p>
            <a:pPr marL="355600" lvl="0" indent="-342900" algn="just">
              <a:lnSpc>
                <a:spcPct val="90000"/>
              </a:lnSpc>
              <a:spcBef>
                <a:spcPts val="462"/>
              </a:spcBef>
              <a:tabLst>
                <a:tab pos="355600" algn="l"/>
              </a:tabLst>
            </a:pPr>
            <a:endParaRPr lang="en-US" sz="3600" b="1" dirty="0" smtClean="0">
              <a:latin typeface="Times New Roman" pitchFamily="18" charset="0"/>
              <a:cs typeface="Times New Roman" pitchFamily="18" charset="0"/>
            </a:endParaRPr>
          </a:p>
          <a:p>
            <a:pPr marL="355600" lvl="0" indent="-342900" algn="just">
              <a:lnSpc>
                <a:spcPct val="90000"/>
              </a:lnSpc>
              <a:spcBef>
                <a:spcPts val="462"/>
              </a:spcBef>
              <a:tabLst>
                <a:tab pos="355600" algn="l"/>
              </a:tabLst>
            </a:pPr>
            <a:r>
              <a:rPr lang="en-US" sz="3200" dirty="0" smtClean="0">
                <a:latin typeface="Times New Roman" pitchFamily="18" charset="0"/>
                <a:cs typeface="Times New Roman" pitchFamily="18" charset="0"/>
              </a:rPr>
              <a:t>A quasi-static process is one in which</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The deviation from thermodynamic equilibrium is infinitesimal.</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All states of the system passes through are equilibrium states.</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If we remove the weights slowly one by one the pressure of the gas will displace the piston gradually. It is </a:t>
            </a:r>
            <a:r>
              <a:rPr lang="en-US" sz="3200" dirty="0" err="1" smtClean="0">
                <a:latin typeface="Times New Roman" pitchFamily="18" charset="0"/>
                <a:cs typeface="Times New Roman" pitchFamily="18" charset="0"/>
              </a:rPr>
              <a:t>quasistatic</a:t>
            </a:r>
            <a:r>
              <a:rPr lang="en-US" sz="3200" dirty="0" smtClean="0">
                <a:latin typeface="Times New Roman" pitchFamily="18" charset="0"/>
                <a:cs typeface="Times New Roman" pitchFamily="18" charset="0"/>
              </a:rPr>
              <a:t>.</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On the other hand if we remove all the weights at once the piston will be kicked up by the gas pressure.(This is unrestrained expansion) but we don’t consider that the work is done - because it is not in a sustained manner</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In both cases the systems have undergone a change of state. </a:t>
            </a:r>
          </a:p>
          <a:p>
            <a:pPr marL="355600" lvl="0" indent="-342900" algn="just">
              <a:lnSpc>
                <a:spcPct val="90000"/>
              </a:lnSpc>
              <a:spcBef>
                <a:spcPts val="462"/>
              </a:spcBef>
              <a:buFont typeface="Wingdings" pitchFamily="2" charset="2"/>
              <a:buChar char="Ø"/>
              <a:tabLst>
                <a:tab pos="355600" algn="l"/>
              </a:tabLst>
            </a:pPr>
            <a:r>
              <a:rPr lang="en-US" sz="3200" dirty="0" smtClean="0">
                <a:latin typeface="Times New Roman" pitchFamily="18" charset="0"/>
                <a:cs typeface="Times New Roman" pitchFamily="18" charset="0"/>
              </a:rPr>
              <a:t>Another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if a person climbs down a ladder from roof to ground, it is a </a:t>
            </a:r>
            <a:r>
              <a:rPr lang="en-US" sz="3200" dirty="0" err="1" smtClean="0">
                <a:latin typeface="Times New Roman" pitchFamily="18" charset="0"/>
                <a:cs typeface="Times New Roman" pitchFamily="18" charset="0"/>
              </a:rPr>
              <a:t>quasistatic</a:t>
            </a:r>
            <a:r>
              <a:rPr lang="en-US" sz="3200" dirty="0" smtClean="0">
                <a:latin typeface="Times New Roman" pitchFamily="18" charset="0"/>
                <a:cs typeface="Times New Roman" pitchFamily="18" charset="0"/>
              </a:rPr>
              <a:t> process. On the other hand if he jumps then it is not a </a:t>
            </a:r>
            <a:r>
              <a:rPr lang="en-US" sz="3200" dirty="0" err="1" smtClean="0">
                <a:latin typeface="Times New Roman" pitchFamily="18" charset="0"/>
                <a:cs typeface="Times New Roman" pitchFamily="18" charset="0"/>
              </a:rPr>
              <a:t>quasistatic</a:t>
            </a:r>
            <a:r>
              <a:rPr lang="en-US" sz="3200" dirty="0" smtClean="0">
                <a:latin typeface="Times New Roman" pitchFamily="18" charset="0"/>
                <a:cs typeface="Times New Roman" pitchFamily="18" charset="0"/>
              </a:rPr>
              <a:t> process. </a:t>
            </a:r>
          </a:p>
          <a:p>
            <a:pPr marL="355600" lvl="0" indent="-342900" algn="just">
              <a:lnSpc>
                <a:spcPct val="90000"/>
              </a:lnSpc>
              <a:spcBef>
                <a:spcPts val="462"/>
              </a:spcBef>
              <a:buChar char="•"/>
              <a:tabLst>
                <a:tab pos="355600" algn="l"/>
              </a:tabLst>
            </a:pPr>
            <a:endParaRPr lang="en-IN" altLang="en-US" sz="3600" dirty="0">
              <a:latin typeface="Times New Roman" pitchFamily="18" charset="0"/>
              <a:ea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extBox 1048708"/>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75" name="Group 74"/>
          <p:cNvGrpSpPr/>
          <p:nvPr/>
        </p:nvGrpSpPr>
        <p:grpSpPr>
          <a:xfrm>
            <a:off x="0" y="0"/>
            <a:ext cx="16217900" cy="9118600"/>
            <a:chOff x="0" y="0"/>
            <a:chExt cx="16217900" cy="9118600"/>
          </a:xfrm>
        </p:grpSpPr>
        <p:sp>
          <p:nvSpPr>
            <p:cNvPr id="1048710" name="Rectangle 1048709"/>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11" name="Freeform 1048710"/>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12" name="TextBox 1048711"/>
          <p:cNvSpPr txBox="1"/>
          <p:nvPr/>
        </p:nvSpPr>
        <p:spPr>
          <a:xfrm>
            <a:off x="5513387" y="8480425"/>
            <a:ext cx="6253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14" name="TextBox 1048713"/>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17</a:t>
            </a:fld>
            <a:endParaRPr lang="en-IN" altLang="en-US" sz="1900">
              <a:solidFill>
                <a:srgbClr val="898989"/>
              </a:solidFill>
              <a:ea typeface="Arial" pitchFamily="34" charset="0"/>
            </a:endParaRPr>
          </a:p>
        </p:txBody>
      </p:sp>
      <p:pic>
        <p:nvPicPr>
          <p:cNvPr id="10" name="Picture 9" descr="https://1.bp.blogspot.com/-eB_oCtuc294/V2v1PrvbVOI/AAAAAAAAAyY/OZJHNmohShUR2wqTJzXoss7kbnMwm_n8gCLcB/s1600/Quasi-static%2Bprocess.jpg"/>
          <p:cNvPicPr/>
          <p:nvPr/>
        </p:nvPicPr>
        <p:blipFill>
          <a:blip r:embed="rId3"/>
          <a:srcRect/>
          <a:stretch>
            <a:fillRect/>
          </a:stretch>
        </p:blipFill>
        <p:spPr bwMode="auto">
          <a:xfrm>
            <a:off x="2241550" y="977900"/>
            <a:ext cx="11887200" cy="5638799"/>
          </a:xfrm>
          <a:prstGeom prst="rect">
            <a:avLst/>
          </a:prstGeom>
          <a:noFill/>
          <a:ln w="9525">
            <a:noFill/>
            <a:miter lim="800000"/>
            <a:headEnd/>
            <a:tailEnd/>
          </a:ln>
        </p:spPr>
      </p:pic>
      <p:sp>
        <p:nvSpPr>
          <p:cNvPr id="11" name="TextBox 10"/>
          <p:cNvSpPr txBox="1"/>
          <p:nvPr/>
        </p:nvSpPr>
        <p:spPr>
          <a:xfrm>
            <a:off x="5441950" y="6997700"/>
            <a:ext cx="62484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Fig. Quasistatic Process</a:t>
            </a:r>
            <a:endParaRPr lang="en-US"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extBox 104871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77" name="Group 76"/>
          <p:cNvGrpSpPr/>
          <p:nvPr/>
        </p:nvGrpSpPr>
        <p:grpSpPr>
          <a:xfrm>
            <a:off x="0" y="0"/>
            <a:ext cx="16217900" cy="9118600"/>
            <a:chOff x="0" y="0"/>
            <a:chExt cx="16217900" cy="9118600"/>
          </a:xfrm>
        </p:grpSpPr>
        <p:sp>
          <p:nvSpPr>
            <p:cNvPr id="1048717" name="Rectangle 1048716"/>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18" name="Freeform 104871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19" name="TextBox 104871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21" name="TextBox 1048720"/>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18</a:t>
            </a:fld>
            <a:endParaRPr lang="en-IN" altLang="en-US" sz="1900">
              <a:solidFill>
                <a:srgbClr val="898989"/>
              </a:solidFill>
              <a:ea typeface="Arial" pitchFamily="34" charset="0"/>
            </a:endParaRPr>
          </a:p>
        </p:txBody>
      </p:sp>
      <p:sp>
        <p:nvSpPr>
          <p:cNvPr id="1048722" name="Rectangle 1048721"/>
          <p:cNvSpPr/>
          <p:nvPr/>
        </p:nvSpPr>
        <p:spPr>
          <a:xfrm>
            <a:off x="1250950" y="368300"/>
            <a:ext cx="14155738" cy="2654573"/>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5600" lvl="0" indent="-342900">
              <a:spcBef>
                <a:spcPts val="100"/>
              </a:spcBef>
              <a:tabLst>
                <a:tab pos="354012" algn="l"/>
                <a:tab pos="355600" algn="l"/>
              </a:tabLst>
            </a:pPr>
            <a:r>
              <a:rPr lang="en-US" sz="3600" b="1" dirty="0" smtClean="0">
                <a:latin typeface="Times New Roman" pitchFamily="18" charset="0"/>
                <a:cs typeface="Times New Roman" pitchFamily="18" charset="0"/>
              </a:rPr>
              <a:t>Equilibrium State</a:t>
            </a:r>
          </a:p>
          <a:p>
            <a:pPr marL="355600" lvl="0" indent="-34290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A system is said to be in an equilibrium state if its properties will not change without some perceivable effect in the surroundings.</a:t>
            </a:r>
          </a:p>
          <a:p>
            <a:pPr marL="355600" lvl="0" indent="-34290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Equilibrium generally requires all properties to be uniform throughout the system.</a:t>
            </a:r>
          </a:p>
          <a:p>
            <a:pPr marL="355600" lvl="0" indent="-34290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There are mechanical, thermal, phase, and chemical </a:t>
            </a:r>
            <a:r>
              <a:rPr lang="en-US" sz="3200" dirty="0" err="1" smtClean="0">
                <a:latin typeface="Times New Roman" pitchFamily="18" charset="0"/>
                <a:cs typeface="Times New Roman" pitchFamily="18" charset="0"/>
              </a:rPr>
              <a:t>equilibria</a:t>
            </a:r>
            <a:r>
              <a:rPr lang="en-US" sz="3200" dirty="0" smtClean="0">
                <a:latin typeface="Times New Roman" pitchFamily="18" charset="0"/>
                <a:cs typeface="Times New Roman" pitchFamily="18" charset="0"/>
              </a:rPr>
              <a:t>.</a:t>
            </a:r>
            <a:endParaRPr lang="en-IN" altLang="en-US" sz="3200" b="1" dirty="0">
              <a:latin typeface="Times New Roman" pitchFamily="18" charset="0"/>
              <a:ea typeface="Times New Roman" pitchFamily="18" charset="0"/>
              <a:cs typeface="Times New Roman" pitchFamily="18" charset="0"/>
            </a:endParaRPr>
          </a:p>
        </p:txBody>
      </p:sp>
      <p:pic>
        <p:nvPicPr>
          <p:cNvPr id="11" name="Picture 10" descr="https://player.slideplayer.com/86/14108797/slides/slide_1.jpg"/>
          <p:cNvPicPr/>
          <p:nvPr/>
        </p:nvPicPr>
        <p:blipFill>
          <a:blip r:embed="rId3"/>
          <a:srcRect/>
          <a:stretch>
            <a:fillRect/>
          </a:stretch>
        </p:blipFill>
        <p:spPr bwMode="auto">
          <a:xfrm>
            <a:off x="3613150" y="2959100"/>
            <a:ext cx="94488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extBox 1048747"/>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80" name="Group 79"/>
          <p:cNvGrpSpPr/>
          <p:nvPr/>
        </p:nvGrpSpPr>
        <p:grpSpPr>
          <a:xfrm>
            <a:off x="0" y="0"/>
            <a:ext cx="16217900" cy="9118600"/>
            <a:chOff x="0" y="0"/>
            <a:chExt cx="16217900" cy="9118600"/>
          </a:xfrm>
        </p:grpSpPr>
        <p:sp>
          <p:nvSpPr>
            <p:cNvPr id="1048749" name="Rectangle 1048748"/>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50" name="Freeform 1048749"/>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51" name="TextBox 1048750"/>
          <p:cNvSpPr txBox="1"/>
          <p:nvPr/>
        </p:nvSpPr>
        <p:spPr>
          <a:xfrm>
            <a:off x="5513387" y="8480425"/>
            <a:ext cx="60245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753" name="TextBox 1048752"/>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19</a:t>
            </a:fld>
            <a:endParaRPr lang="en-IN" altLang="en-US" sz="1900">
              <a:solidFill>
                <a:srgbClr val="898989"/>
              </a:solidFill>
              <a:ea typeface="Arial" pitchFamily="34" charset="0"/>
            </a:endParaRPr>
          </a:p>
        </p:txBody>
      </p:sp>
      <p:sp>
        <p:nvSpPr>
          <p:cNvPr id="1048755" name="Rectangle 1048754"/>
          <p:cNvSpPr/>
          <p:nvPr/>
        </p:nvSpPr>
        <p:spPr>
          <a:xfrm>
            <a:off x="1250950" y="-317500"/>
            <a:ext cx="12954000" cy="4196020"/>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4012" lvl="0" indent="-342899">
              <a:lnSpc>
                <a:spcPts val="3637"/>
              </a:lnSpc>
              <a:spcBef>
                <a:spcPts val="387"/>
              </a:spcBef>
              <a:tabLst>
                <a:tab pos="354012" algn="l"/>
                <a:tab pos="355600" algn="l"/>
              </a:tabLst>
            </a:pPr>
            <a:endParaRPr lang="en-IN" altLang="en-US" sz="3200" dirty="0">
              <a:latin typeface="Times New Roman" pitchFamily="18" charset="0"/>
              <a:ea typeface="Times New Roman" pitchFamily="18" charset="0"/>
            </a:endParaRPr>
          </a:p>
          <a:p>
            <a:pPr marL="354012" lvl="0" indent="-342899">
              <a:lnSpc>
                <a:spcPts val="3637"/>
              </a:lnSpc>
              <a:spcBef>
                <a:spcPts val="812"/>
              </a:spcBef>
              <a:buFontTx/>
              <a:buChar char="•"/>
            </a:pPr>
            <a:endParaRPr lang="en-IN" altLang="en-US" sz="3200" dirty="0">
              <a:latin typeface="Times New Roman" pitchFamily="18" charset="0"/>
              <a:ea typeface="Times New Roman" pitchFamily="18" charset="0"/>
            </a:endParaRPr>
          </a:p>
          <a:p>
            <a:pPr marL="354012" lvl="0" indent="-342899">
              <a:lnSpc>
                <a:spcPts val="3637"/>
              </a:lnSpc>
              <a:spcBef>
                <a:spcPts val="812"/>
              </a:spcBef>
            </a:pPr>
            <a:r>
              <a:rPr lang="en-US" sz="3600" b="1" dirty="0" err="1" smtClean="0">
                <a:latin typeface="Times New Roman" pitchFamily="18" charset="0"/>
                <a:cs typeface="Times New Roman" pitchFamily="18" charset="0"/>
              </a:rPr>
              <a:t>Zeroth</a:t>
            </a:r>
            <a:r>
              <a:rPr lang="en-US" sz="3600" b="1" dirty="0" smtClean="0">
                <a:latin typeface="Times New Roman" pitchFamily="18" charset="0"/>
                <a:cs typeface="Times New Roman" pitchFamily="18" charset="0"/>
              </a:rPr>
              <a:t> Law of thermodynamics</a:t>
            </a:r>
          </a:p>
          <a:p>
            <a:pPr marL="354012" lvl="0" indent="-342899">
              <a:lnSpc>
                <a:spcPts val="3637"/>
              </a:lnSpc>
              <a:spcBef>
                <a:spcPts val="812"/>
              </a:spcBef>
              <a:buFont typeface="Wingdings" pitchFamily="2" charset="2"/>
              <a:buChar char="Ø"/>
            </a:pPr>
            <a:r>
              <a:rPr lang="en-US" sz="3200" dirty="0" smtClean="0">
                <a:latin typeface="Times New Roman" pitchFamily="18" charset="0"/>
                <a:cs typeface="Times New Roman" pitchFamily="18" charset="0"/>
              </a:rPr>
              <a:t>If two systems (say A and B) are in thermal equilibrium with a third system (say C) separately (that is A and C are in thermal equilibrium; B and C are in thermal equilibrium) then they are in thermal equilibrium themselves (that is A and B will be in thermal equilibrium.</a:t>
            </a:r>
          </a:p>
          <a:p>
            <a:pPr marL="354012" lvl="0" indent="-342899">
              <a:lnSpc>
                <a:spcPts val="3637"/>
              </a:lnSpc>
              <a:spcBef>
                <a:spcPts val="812"/>
              </a:spcBef>
              <a:buFont typeface="Wingdings" pitchFamily="2" charset="2"/>
              <a:buChar char="Ø"/>
            </a:pPr>
            <a:r>
              <a:rPr lang="en-US" sz="3200" dirty="0" smtClean="0">
                <a:latin typeface="Times New Roman" pitchFamily="18" charset="0"/>
                <a:cs typeface="Times New Roman" pitchFamily="18" charset="0"/>
              </a:rPr>
              <a:t>All temperature measurements are based on this LAW.</a:t>
            </a:r>
            <a:endParaRPr lang="en-IN" altLang="en-US" sz="3200" b="1" dirty="0">
              <a:latin typeface="Times New Roman" pitchFamily="18" charset="0"/>
              <a:ea typeface="Times New Roman" pitchFamily="18" charset="0"/>
              <a:cs typeface="Times New Roman" pitchFamily="18" charset="0"/>
            </a:endParaRPr>
          </a:p>
        </p:txBody>
      </p:sp>
      <p:pic>
        <p:nvPicPr>
          <p:cNvPr id="11" name="Picture 10" descr="www.ExamHill.com"/>
          <p:cNvPicPr/>
          <p:nvPr/>
        </p:nvPicPr>
        <p:blipFill>
          <a:blip r:embed="rId3"/>
          <a:srcRect/>
          <a:stretch>
            <a:fillRect/>
          </a:stretch>
        </p:blipFill>
        <p:spPr bwMode="auto">
          <a:xfrm>
            <a:off x="4756150" y="4102100"/>
            <a:ext cx="6477000" cy="419481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extBox 1048591"/>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0" name="Group 39"/>
          <p:cNvGrpSpPr/>
          <p:nvPr/>
        </p:nvGrpSpPr>
        <p:grpSpPr>
          <a:xfrm>
            <a:off x="0" y="0"/>
            <a:ext cx="16217900" cy="9118600"/>
            <a:chOff x="0" y="0"/>
            <a:chExt cx="16217900" cy="9118600"/>
          </a:xfrm>
        </p:grpSpPr>
        <p:sp>
          <p:nvSpPr>
            <p:cNvPr id="1048593" name="Rectangle 1048592"/>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594" name="Freeform 1048593"/>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595" name="TextBox 1048594"/>
          <p:cNvSpPr txBox="1"/>
          <p:nvPr/>
        </p:nvSpPr>
        <p:spPr>
          <a:xfrm>
            <a:off x="5513387" y="8480425"/>
            <a:ext cx="5191125" cy="292388"/>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JECRC JAIPUR</a:t>
            </a:r>
          </a:p>
        </p:txBody>
      </p:sp>
      <p:sp>
        <p:nvSpPr>
          <p:cNvPr id="1048596" name="TextBox 1048595"/>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800">
                <a:latin typeface="Arial" pitchFamily="34" charset="0"/>
                <a:ea typeface="Arial" pitchFamily="34" charset="0"/>
              </a:rPr>
              <a:t>VISION AND MISSION OF INSTITUTE</a:t>
            </a:r>
          </a:p>
        </p:txBody>
      </p:sp>
      <p:sp>
        <p:nvSpPr>
          <p:cNvPr id="1048597" name="TextBox 104859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a:t>
            </a:fld>
            <a:endParaRPr lang="en-IN" altLang="en-US" sz="1900">
              <a:solidFill>
                <a:srgbClr val="898989"/>
              </a:solidFill>
              <a:ea typeface="Arial" pitchFamily="34" charset="0"/>
            </a:endParaRPr>
          </a:p>
        </p:txBody>
      </p:sp>
      <p:sp>
        <p:nvSpPr>
          <p:cNvPr id="1048598" name="Rectangle 1048597"/>
          <p:cNvSpPr/>
          <p:nvPr/>
        </p:nvSpPr>
        <p:spPr>
          <a:xfrm>
            <a:off x="1250950" y="2425700"/>
            <a:ext cx="13182600" cy="2123658"/>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tabLst>
                <a:tab pos="2971800" algn="ctr"/>
                <a:tab pos="5943600" algn="r"/>
              </a:tabLst>
            </a:pPr>
            <a:r>
              <a:rPr lang="en-US" altLang="en-US" sz="2800" b="1" u="sng" dirty="0">
                <a:latin typeface="Times New Roman" pitchFamily="18" charset="0"/>
                <a:ea typeface="Times New Roman" pitchFamily="18" charset="0"/>
              </a:rPr>
              <a:t>VISION OF INSTITUTE</a:t>
            </a:r>
          </a:p>
          <a:p>
            <a:pPr lvl="0" algn="ctr" eaLnBrk="1" latinLnBrk="1" hangingPunct="1">
              <a:tabLst>
                <a:tab pos="2971800" algn="ctr"/>
                <a:tab pos="5943600" algn="r"/>
              </a:tabLst>
            </a:pPr>
            <a:r>
              <a:rPr lang="en-US" altLang="en-US" sz="2800" b="1" dirty="0">
                <a:latin typeface="Arial Black" pitchFamily="34" charset="0"/>
                <a:ea typeface="Times New Roman" pitchFamily="18" charset="0"/>
              </a:rPr>
              <a:t> </a:t>
            </a:r>
          </a:p>
          <a:p>
            <a:pPr lvl="0" algn="just" eaLnBrk="1" latinLnBrk="1" hangingPunct="1"/>
            <a:r>
              <a:rPr lang="en-US" altLang="en-US" sz="2800" b="1" dirty="0">
                <a:latin typeface="Arial Black" pitchFamily="34" charset="0"/>
                <a:ea typeface="Times New Roman" pitchFamily="18" charset="0"/>
              </a:rPr>
              <a:t> </a:t>
            </a:r>
            <a:r>
              <a:rPr lang="en-IN" altLang="en-US" sz="2400" dirty="0">
                <a:latin typeface="Times New Roman" pitchFamily="18" charset="0"/>
                <a:ea typeface="Times New Roman" pitchFamily="18" charset="0"/>
              </a:rPr>
              <a:t>To became a renowned centre of outcome based learning and work towards academic professional ,cultural and social enrichment of the lives of </a:t>
            </a:r>
            <a:r>
              <a:rPr lang="en-IN" altLang="en-US" sz="2400" dirty="0" smtClean="0">
                <a:latin typeface="Times New Roman" pitchFamily="18" charset="0"/>
                <a:ea typeface="Times New Roman" pitchFamily="18" charset="0"/>
              </a:rPr>
              <a:t>individuals </a:t>
            </a:r>
            <a:r>
              <a:rPr lang="en-IN" altLang="en-US" sz="2400" dirty="0">
                <a:latin typeface="Times New Roman" pitchFamily="18" charset="0"/>
                <a:ea typeface="Times New Roman" pitchFamily="18" charset="0"/>
              </a:rPr>
              <a:t>and communities </a:t>
            </a:r>
            <a:r>
              <a:rPr lang="en-IN" altLang="en-US" sz="2400" dirty="0" smtClean="0">
                <a:latin typeface="Times New Roman" pitchFamily="18" charset="0"/>
                <a:ea typeface="Times New Roman" pitchFamily="18" charset="0"/>
              </a:rPr>
              <a:t>.</a:t>
            </a:r>
            <a:endParaRPr lang="en-IN" altLang="en-US" sz="2400" dirty="0">
              <a:latin typeface="Times New Roman" pitchFamily="18" charset="0"/>
              <a:ea typeface="Times New Roman" pitchFamily="18" charset="0"/>
            </a:endParaRPr>
          </a:p>
          <a:p>
            <a:pPr lvl="0" algn="just" eaLnBrk="1" latinLnBrk="1" hangingPunct="1"/>
            <a:r>
              <a:rPr lang="en-US" altLang="en-US" sz="2400" dirty="0">
                <a:latin typeface="Times New Roman" pitchFamily="18" charset="0"/>
                <a:ea typeface="Times New Roman" pitchFamily="18" charset="0"/>
              </a:rPr>
              <a:t> </a:t>
            </a:r>
          </a:p>
        </p:txBody>
      </p:sp>
      <p:sp>
        <p:nvSpPr>
          <p:cNvPr id="1048599" name="Rectangle 1048598"/>
          <p:cNvSpPr/>
          <p:nvPr/>
        </p:nvSpPr>
        <p:spPr>
          <a:xfrm>
            <a:off x="1479550" y="4254500"/>
            <a:ext cx="12801600" cy="4154984"/>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tabLst>
                <a:tab pos="2971800" algn="ctr"/>
                <a:tab pos="5943600" algn="r"/>
              </a:tabLst>
            </a:pPr>
            <a:r>
              <a:rPr lang="en-US" altLang="en-US" sz="2400" b="1" u="sng" dirty="0">
                <a:latin typeface="Times New Roman" pitchFamily="18" charset="0"/>
                <a:ea typeface="Times New Roman" pitchFamily="18" charset="0"/>
              </a:rPr>
              <a:t>MISSION OF INSTITUTE</a:t>
            </a:r>
          </a:p>
          <a:p>
            <a:pPr lvl="0" algn="ctr" eaLnBrk="1" latinLnBrk="1" hangingPunct="1">
              <a:tabLst>
                <a:tab pos="2971800" algn="ctr"/>
                <a:tab pos="5943600" algn="r"/>
              </a:tabLst>
            </a:pPr>
            <a:r>
              <a:rPr lang="en-US" altLang="en-US" sz="2400" dirty="0">
                <a:latin typeface="Times New Roman" pitchFamily="18" charset="0"/>
                <a:ea typeface="Times New Roman" pitchFamily="18" charset="0"/>
              </a:rPr>
              <a:t> </a:t>
            </a:r>
          </a:p>
          <a:p>
            <a:pPr lvl="0" algn="just" eaLnBrk="1" latinLnBrk="1" hangingPunct="1"/>
            <a:r>
              <a:rPr lang="en-US" altLang="en-US" sz="2400" dirty="0">
                <a:latin typeface="Times New Roman" pitchFamily="18" charset="0"/>
                <a:ea typeface="Times New Roman" pitchFamily="18" charset="0"/>
              </a:rPr>
              <a:t>Focus on evaluation of </a:t>
            </a:r>
            <a:r>
              <a:rPr lang="en-US" altLang="en-US" sz="2400" dirty="0" smtClean="0">
                <a:latin typeface="Times New Roman" pitchFamily="18" charset="0"/>
                <a:ea typeface="Times New Roman" pitchFamily="18" charset="0"/>
              </a:rPr>
              <a:t>learning </a:t>
            </a:r>
            <a:r>
              <a:rPr lang="en-US" altLang="en-US" sz="2400" dirty="0">
                <a:latin typeface="Times New Roman" pitchFamily="18" charset="0"/>
                <a:ea typeface="Times New Roman" pitchFamily="18" charset="0"/>
              </a:rPr>
              <a:t>,outcomes and motivate students to  research </a:t>
            </a:r>
            <a:r>
              <a:rPr lang="en-US" altLang="en-US" sz="2400" dirty="0" smtClean="0">
                <a:latin typeface="Times New Roman" pitchFamily="18" charset="0"/>
                <a:ea typeface="Times New Roman" pitchFamily="18" charset="0"/>
              </a:rPr>
              <a:t>aptitude </a:t>
            </a:r>
            <a:r>
              <a:rPr lang="en-US" altLang="en-US" sz="2400" dirty="0">
                <a:latin typeface="Times New Roman" pitchFamily="18" charset="0"/>
                <a:ea typeface="Times New Roman" pitchFamily="18" charset="0"/>
              </a:rPr>
              <a:t>by project based learning. </a:t>
            </a:r>
          </a:p>
          <a:p>
            <a:pPr lvl="0" algn="just" eaLnBrk="1" latinLnBrk="1" hangingPunct="1"/>
            <a:r>
              <a:rPr lang="en-US" altLang="en-US" sz="2400" dirty="0">
                <a:latin typeface="Times New Roman" pitchFamily="18" charset="0"/>
                <a:ea typeface="Times New Roman" pitchFamily="18" charset="0"/>
              </a:rPr>
              <a:t> </a:t>
            </a:r>
          </a:p>
          <a:p>
            <a:pPr lvl="0" algn="just" eaLnBrk="1" latinLnBrk="1" hangingPunct="1">
              <a:buChar char="•"/>
            </a:pPr>
            <a:r>
              <a:rPr lang="en-US" altLang="en-US" sz="2400" dirty="0">
                <a:latin typeface="Times New Roman" pitchFamily="18" charset="0"/>
                <a:ea typeface="Times New Roman" pitchFamily="18" charset="0"/>
              </a:rPr>
              <a:t>Identify based on informed perception of </a:t>
            </a:r>
            <a:r>
              <a:rPr lang="en-US" altLang="en-US" sz="2400" dirty="0" smtClean="0">
                <a:latin typeface="Times New Roman" pitchFamily="18" charset="0"/>
                <a:ea typeface="Times New Roman" pitchFamily="18" charset="0"/>
              </a:rPr>
              <a:t>Indian </a:t>
            </a:r>
            <a:r>
              <a:rPr lang="en-US" altLang="en-US" sz="2400" dirty="0">
                <a:latin typeface="Times New Roman" pitchFamily="18" charset="0"/>
                <a:ea typeface="Times New Roman" pitchFamily="18" charset="0"/>
              </a:rPr>
              <a:t>,regional and global needs ,the area of focus and provide </a:t>
            </a:r>
            <a:r>
              <a:rPr lang="en-US" altLang="en-US" sz="2400" dirty="0" smtClean="0">
                <a:latin typeface="Times New Roman" pitchFamily="18" charset="0"/>
                <a:ea typeface="Times New Roman" pitchFamily="18" charset="0"/>
              </a:rPr>
              <a:t>platform  </a:t>
            </a:r>
            <a:r>
              <a:rPr lang="en-US" altLang="en-US" sz="2400" dirty="0">
                <a:latin typeface="Times New Roman" pitchFamily="18" charset="0"/>
                <a:ea typeface="Times New Roman" pitchFamily="18" charset="0"/>
              </a:rPr>
              <a:t>to gain knowledge and solutions.</a:t>
            </a:r>
          </a:p>
          <a:p>
            <a:pPr lvl="0" algn="just" eaLnBrk="1" latinLnBrk="1" hangingPunct="1">
              <a:buChar char="•"/>
            </a:pPr>
            <a:r>
              <a:rPr lang="en-US" altLang="en-US" sz="2400" dirty="0">
                <a:latin typeface="Times New Roman" pitchFamily="18" charset="0"/>
                <a:ea typeface="Times New Roman" pitchFamily="18" charset="0"/>
              </a:rPr>
              <a:t> </a:t>
            </a:r>
          </a:p>
          <a:p>
            <a:pPr lvl="0" algn="just" eaLnBrk="1" latinLnBrk="1" hangingPunct="1">
              <a:buChar char="•"/>
            </a:pPr>
            <a:r>
              <a:rPr lang="en-US" altLang="en-US" sz="2400" dirty="0">
                <a:latin typeface="Times New Roman" pitchFamily="18" charset="0"/>
                <a:ea typeface="Times New Roman" pitchFamily="18" charset="0"/>
              </a:rPr>
              <a:t>Offer </a:t>
            </a:r>
            <a:r>
              <a:rPr lang="en-US" altLang="en-US" sz="2400" dirty="0" smtClean="0">
                <a:latin typeface="Times New Roman" pitchFamily="18" charset="0"/>
                <a:ea typeface="Times New Roman" pitchFamily="18" charset="0"/>
              </a:rPr>
              <a:t>opportunities </a:t>
            </a:r>
            <a:r>
              <a:rPr lang="en-US" altLang="en-US" sz="2400" dirty="0">
                <a:latin typeface="Times New Roman" pitchFamily="18" charset="0"/>
                <a:ea typeface="Times New Roman" pitchFamily="18" charset="0"/>
              </a:rPr>
              <a:t>for interaction between academic and industry .</a:t>
            </a:r>
          </a:p>
          <a:p>
            <a:pPr lvl="0" algn="just" eaLnBrk="1" latinLnBrk="1" hangingPunct="1">
              <a:buChar char="•"/>
            </a:pPr>
            <a:r>
              <a:rPr lang="en-US" altLang="en-US" sz="2400" dirty="0">
                <a:latin typeface="Times New Roman" pitchFamily="18" charset="0"/>
                <a:ea typeface="Times New Roman" pitchFamily="18" charset="0"/>
              </a:rPr>
              <a:t>Develop human potential to its fullest extent so that intellectually capable and imaginatively gifted leaders may emerge.</a:t>
            </a:r>
            <a:r>
              <a:rPr lang="en-US" altLang="en-US" sz="2400" b="1" dirty="0">
                <a:latin typeface="Times New Roman" pitchFamily="18" charset="0"/>
                <a:ea typeface="Calibri"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TextBox 10487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82" name="Group 81"/>
          <p:cNvGrpSpPr/>
          <p:nvPr/>
        </p:nvGrpSpPr>
        <p:grpSpPr>
          <a:xfrm>
            <a:off x="0" y="0"/>
            <a:ext cx="16217900" cy="9118600"/>
            <a:chOff x="0" y="0"/>
            <a:chExt cx="16217900" cy="9118600"/>
          </a:xfrm>
        </p:grpSpPr>
        <p:sp>
          <p:nvSpPr>
            <p:cNvPr id="1048757" name="Rectangle 1048756"/>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58" name="Freeform 10487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59" name="TextBox 1048758"/>
          <p:cNvSpPr txBox="1"/>
          <p:nvPr/>
        </p:nvSpPr>
        <p:spPr>
          <a:xfrm>
            <a:off x="5513387" y="8480425"/>
            <a:ext cx="59483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61" name="TextBox 1048760"/>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20</a:t>
            </a:fld>
            <a:endParaRPr lang="en-IN" altLang="en-US" sz="1900">
              <a:solidFill>
                <a:srgbClr val="898989"/>
              </a:solidFill>
              <a:ea typeface="Arial" pitchFamily="34" charset="0"/>
            </a:endParaRPr>
          </a:p>
        </p:txBody>
      </p:sp>
      <p:sp>
        <p:nvSpPr>
          <p:cNvPr id="1048763" name="Rectangle 1048762"/>
          <p:cNvSpPr/>
          <p:nvPr/>
        </p:nvSpPr>
        <p:spPr>
          <a:xfrm>
            <a:off x="1250950" y="0"/>
            <a:ext cx="13868400" cy="8371523"/>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indent="0">
              <a:spcBef>
                <a:spcPts val="625"/>
              </a:spcBef>
            </a:pPr>
            <a:endParaRPr lang="en-IN" altLang="en-US" sz="3600" b="1" dirty="0" smtClean="0">
              <a:latin typeface="Times New Roman" pitchFamily="18" charset="0"/>
              <a:ea typeface="Times New Roman" pitchFamily="18" charset="0"/>
              <a:cs typeface="Times New Roman" pitchFamily="18" charset="0"/>
            </a:endParaRPr>
          </a:p>
          <a:p>
            <a:pPr marL="12700" lvl="0">
              <a:spcBef>
                <a:spcPts val="525"/>
              </a:spcBef>
            </a:pPr>
            <a:r>
              <a:rPr lang="en-US" sz="3600" b="1" dirty="0" smtClean="0">
                <a:latin typeface="Times New Roman" pitchFamily="18" charset="0"/>
                <a:cs typeface="Times New Roman" pitchFamily="18" charset="0"/>
              </a:rPr>
              <a:t>Work and Heat</a:t>
            </a:r>
            <a:endParaRPr lang="en-IN" altLang="en-US" sz="3200" dirty="0">
              <a:latin typeface="Times New Roman" pitchFamily="18" charset="0"/>
              <a:ea typeface="Times New Roman" pitchFamily="18" charset="0"/>
            </a:endParaRPr>
          </a:p>
          <a:p>
            <a:pPr marL="12700" lvl="0">
              <a:spcBef>
                <a:spcPts val="512"/>
              </a:spcBef>
            </a:pPr>
            <a:r>
              <a:rPr lang="en-US" sz="3200" b="1" dirty="0" smtClean="0">
                <a:latin typeface="Times New Roman" pitchFamily="18" charset="0"/>
                <a:cs typeface="Times New Roman" pitchFamily="18" charset="0"/>
              </a:rPr>
              <a:t>Thermodynamic definition of work: </a:t>
            </a:r>
            <a:r>
              <a:rPr lang="en-US" sz="3200" dirty="0" smtClean="0">
                <a:latin typeface="Times New Roman" pitchFamily="18" charset="0"/>
                <a:cs typeface="Times New Roman" pitchFamily="18" charset="0"/>
              </a:rPr>
              <a:t>Positive work is done by a system when the sole effect external to the system could be reduced to the rise of a weight.</a:t>
            </a:r>
          </a:p>
          <a:p>
            <a:pPr marL="12700" lvl="0">
              <a:spcBef>
                <a:spcPts val="512"/>
              </a:spcBef>
            </a:pPr>
            <a:r>
              <a:rPr lang="en-US" sz="3200" b="1" dirty="0" smtClean="0">
                <a:latin typeface="Times New Roman" pitchFamily="18" charset="0"/>
                <a:cs typeface="Times New Roman" pitchFamily="18" charset="0"/>
              </a:rPr>
              <a:t>Thermodynamic definition of heat: </a:t>
            </a:r>
            <a:r>
              <a:rPr lang="en-US" sz="3200" dirty="0" smtClean="0">
                <a:latin typeface="Times New Roman" pitchFamily="18" charset="0"/>
                <a:cs typeface="Times New Roman" pitchFamily="18" charset="0"/>
              </a:rPr>
              <a:t>It is the energy in transition between the system and the surroundings by virtue of the difference in temperature.</a:t>
            </a:r>
            <a:endParaRPr lang="en-US" altLang="en-US" sz="3200" dirty="0" smtClean="0">
              <a:latin typeface="Times New Roman" pitchFamily="18" charset="0"/>
              <a:ea typeface="Times New Roman" pitchFamily="18" charset="0"/>
              <a:cs typeface="Times New Roman" pitchFamily="18" charset="0"/>
            </a:endParaRPr>
          </a:p>
          <a:p>
            <a:pPr marL="12700" lvl="0">
              <a:spcBef>
                <a:spcPts val="512"/>
              </a:spcBef>
            </a:pPr>
            <a:r>
              <a:rPr lang="en-US" sz="3200" b="1" dirty="0" smtClean="0">
                <a:latin typeface="Times New Roman" pitchFamily="18" charset="0"/>
                <a:cs typeface="Times New Roman" pitchFamily="18" charset="0"/>
              </a:rPr>
              <a:t>All our efforts are oriented towards how to convert heat to work or vice versa:</a:t>
            </a:r>
          </a:p>
          <a:p>
            <a:pPr marL="12700" lvl="0">
              <a:spcBef>
                <a:spcPts val="512"/>
              </a:spcBef>
            </a:pPr>
            <a:r>
              <a:rPr lang="en-US" sz="3200" dirty="0" smtClean="0">
                <a:latin typeface="Times New Roman" pitchFamily="18" charset="0"/>
                <a:cs typeface="Times New Roman" pitchFamily="18" charset="0"/>
              </a:rPr>
              <a:t> Heat to work→ Thermal power plant</a:t>
            </a:r>
          </a:p>
          <a:p>
            <a:pPr marL="12700" lvl="0">
              <a:spcBef>
                <a:spcPts val="512"/>
              </a:spcBef>
            </a:pPr>
            <a:r>
              <a:rPr lang="en-US" sz="3200" dirty="0" smtClean="0">
                <a:latin typeface="Times New Roman" pitchFamily="18" charset="0"/>
                <a:cs typeface="Times New Roman" pitchFamily="18" charset="0"/>
              </a:rPr>
              <a:t> Work to heat→ Refrigeration</a:t>
            </a:r>
          </a:p>
          <a:p>
            <a:pPr marL="12700" lvl="0">
              <a:spcBef>
                <a:spcPts val="512"/>
              </a:spcBef>
            </a:pPr>
            <a:r>
              <a:rPr lang="en-US" sz="3200" b="1" dirty="0" smtClean="0">
                <a:latin typeface="Times New Roman" pitchFamily="18" charset="0"/>
                <a:cs typeface="Times New Roman" pitchFamily="18" charset="0"/>
              </a:rPr>
              <a:t>Sign Conventions:</a:t>
            </a:r>
          </a:p>
          <a:p>
            <a:pPr marL="12700" lvl="0">
              <a:spcBef>
                <a:spcPts val="512"/>
              </a:spcBef>
              <a:buFont typeface="Arial" pitchFamily="34" charset="0"/>
              <a:buChar char="•"/>
            </a:pPr>
            <a:r>
              <a:rPr lang="en-US" sz="3200" dirty="0" smtClean="0">
                <a:latin typeface="Times New Roman" pitchFamily="18" charset="0"/>
                <a:cs typeface="Times New Roman" pitchFamily="18" charset="0"/>
              </a:rPr>
              <a:t>Work done BY the system is +</a:t>
            </a:r>
            <a:r>
              <a:rPr lang="en-US" sz="3200" dirty="0" err="1" smtClean="0">
                <a:latin typeface="Times New Roman" pitchFamily="18" charset="0"/>
                <a:cs typeface="Times New Roman" pitchFamily="18" charset="0"/>
              </a:rPr>
              <a:t>ve</a:t>
            </a:r>
            <a:r>
              <a:rPr lang="en-US" sz="3200" dirty="0" smtClean="0">
                <a:latin typeface="Times New Roman" pitchFamily="18" charset="0"/>
                <a:cs typeface="Times New Roman" pitchFamily="18" charset="0"/>
              </a:rPr>
              <a:t>.</a:t>
            </a:r>
          </a:p>
          <a:p>
            <a:pPr marL="12700" lvl="0">
              <a:spcBef>
                <a:spcPts val="512"/>
              </a:spcBef>
              <a:buFont typeface="Arial" pitchFamily="34" charset="0"/>
              <a:buChar char="•"/>
            </a:pPr>
            <a:r>
              <a:rPr lang="en-US" sz="3200" dirty="0" smtClean="0">
                <a:latin typeface="Times New Roman" pitchFamily="18" charset="0"/>
                <a:cs typeface="Times New Roman" pitchFamily="18" charset="0"/>
              </a:rPr>
              <a:t>Obviously work done ON the system is –</a:t>
            </a:r>
            <a:r>
              <a:rPr lang="en-US" sz="3200" dirty="0" err="1" smtClean="0">
                <a:latin typeface="Times New Roman" pitchFamily="18" charset="0"/>
                <a:cs typeface="Times New Roman" pitchFamily="18" charset="0"/>
              </a:rPr>
              <a:t>ve</a:t>
            </a:r>
            <a:r>
              <a:rPr lang="en-US" sz="3200" dirty="0" smtClean="0">
                <a:latin typeface="Times New Roman" pitchFamily="18" charset="0"/>
                <a:cs typeface="Times New Roman" pitchFamily="18" charset="0"/>
              </a:rPr>
              <a:t>.</a:t>
            </a:r>
          </a:p>
          <a:p>
            <a:pPr marL="12700" lvl="0">
              <a:spcBef>
                <a:spcPts val="512"/>
              </a:spcBef>
              <a:buFont typeface="Arial" pitchFamily="34" charset="0"/>
              <a:buChar char="•"/>
            </a:pPr>
            <a:r>
              <a:rPr lang="en-US" sz="3200" dirty="0" smtClean="0">
                <a:latin typeface="Times New Roman" pitchFamily="18" charset="0"/>
                <a:cs typeface="Times New Roman" pitchFamily="18" charset="0"/>
              </a:rPr>
              <a:t>Heat given TO the system is +</a:t>
            </a:r>
            <a:r>
              <a:rPr lang="en-US" sz="3200" dirty="0" err="1" smtClean="0">
                <a:latin typeface="Times New Roman" pitchFamily="18" charset="0"/>
                <a:cs typeface="Times New Roman" pitchFamily="18" charset="0"/>
              </a:rPr>
              <a:t>ve</a:t>
            </a:r>
            <a:r>
              <a:rPr lang="en-US" sz="3200" dirty="0" smtClean="0">
                <a:latin typeface="Times New Roman" pitchFamily="18" charset="0"/>
                <a:cs typeface="Times New Roman" pitchFamily="18" charset="0"/>
              </a:rPr>
              <a:t>.</a:t>
            </a:r>
          </a:p>
          <a:p>
            <a:pPr marL="12700" lvl="0">
              <a:spcBef>
                <a:spcPts val="512"/>
              </a:spcBef>
              <a:buFont typeface="Arial" pitchFamily="34" charset="0"/>
              <a:buChar char="•"/>
            </a:pPr>
            <a:r>
              <a:rPr lang="en-US" sz="3200" dirty="0" smtClean="0">
                <a:latin typeface="Times New Roman" pitchFamily="18" charset="0"/>
                <a:cs typeface="Times New Roman" pitchFamily="18" charset="0"/>
              </a:rPr>
              <a:t>Obviously Heat rejected by the system is -</a:t>
            </a:r>
            <a:r>
              <a:rPr lang="en-US" sz="3200" dirty="0" err="1" smtClean="0">
                <a:latin typeface="Times New Roman" pitchFamily="18" charset="0"/>
                <a:cs typeface="Times New Roman" pitchFamily="18" charset="0"/>
              </a:rPr>
              <a:t>ve</a:t>
            </a:r>
            <a:r>
              <a:rPr lang="en-US" sz="3200" dirty="0" smtClean="0">
                <a:latin typeface="Times New Roman" pitchFamily="18" charset="0"/>
                <a:cs typeface="Times New Roman" pitchFamily="18" charset="0"/>
              </a:rPr>
              <a:t> .</a:t>
            </a:r>
          </a:p>
          <a:p>
            <a:pPr marL="12700" lvl="0">
              <a:spcBef>
                <a:spcPts val="512"/>
              </a:spcBef>
              <a:buFont typeface="Arial" pitchFamily="34" charset="0"/>
              <a:buChar char="•"/>
            </a:pPr>
            <a:endParaRPr lang="en-IN" altLang="en-US" sz="3200" b="1" dirty="0">
              <a:latin typeface="Times New Roman" pitchFamily="18" charset="0"/>
              <a:ea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extBox 1048764"/>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84" name="Group 83"/>
          <p:cNvGrpSpPr/>
          <p:nvPr/>
        </p:nvGrpSpPr>
        <p:grpSpPr>
          <a:xfrm>
            <a:off x="0" y="0"/>
            <a:ext cx="16217900" cy="9118600"/>
            <a:chOff x="0" y="0"/>
            <a:chExt cx="16217900" cy="9118600"/>
          </a:xfrm>
        </p:grpSpPr>
        <p:sp>
          <p:nvSpPr>
            <p:cNvPr id="1048766" name="Rectangle 1048765"/>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67" name="Freeform 1048766"/>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68" name="TextBox 1048767"/>
          <p:cNvSpPr txBox="1"/>
          <p:nvPr/>
        </p:nvSpPr>
        <p:spPr>
          <a:xfrm>
            <a:off x="5513387" y="8480425"/>
            <a:ext cx="6253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69" name="TextBox 1048768"/>
          <p:cNvSpPr txBox="1"/>
          <p:nvPr/>
        </p:nvSpPr>
        <p:spPr>
          <a:xfrm>
            <a:off x="1157287" y="292100"/>
            <a:ext cx="14249400" cy="646331"/>
          </a:xfrm>
          <a:prstGeom prst="rect">
            <a:avLst/>
          </a:prstGeom>
          <a:noFill/>
          <a:ln>
            <a:noFill/>
          </a:ln>
        </p:spPr>
        <p:txBody>
          <a:bodyPr vert="horz" wrap="square"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spcBef>
                <a:spcPct val="0"/>
              </a:spcBef>
              <a:buNone/>
            </a:pPr>
            <a:r>
              <a:rPr lang="en-US" sz="3600" b="1" dirty="0" smtClean="0">
                <a:latin typeface="Times New Roman" pitchFamily="18" charset="0"/>
                <a:cs typeface="Times New Roman" pitchFamily="18" charset="0"/>
              </a:rPr>
              <a:t>First law of thermodynamics</a:t>
            </a:r>
            <a:endParaRPr lang="en-IN" altLang="en-US" sz="3600" b="1" dirty="0">
              <a:latin typeface="Times New Roman" pitchFamily="18" charset="0"/>
              <a:ea typeface="Times New Roman" pitchFamily="18" charset="0"/>
              <a:cs typeface="Times New Roman" pitchFamily="18" charset="0"/>
            </a:endParaRPr>
          </a:p>
        </p:txBody>
      </p:sp>
      <p:sp>
        <p:nvSpPr>
          <p:cNvPr id="1048770" name="TextBox 104876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21</a:t>
            </a:fld>
            <a:endParaRPr lang="en-IN" altLang="en-US" sz="1900">
              <a:solidFill>
                <a:srgbClr val="898989"/>
              </a:solidFill>
              <a:ea typeface="Arial" pitchFamily="34" charset="0"/>
            </a:endParaRPr>
          </a:p>
        </p:txBody>
      </p:sp>
      <p:sp>
        <p:nvSpPr>
          <p:cNvPr id="1048772" name="Rectangle 1048771"/>
          <p:cNvSpPr/>
          <p:nvPr/>
        </p:nvSpPr>
        <p:spPr>
          <a:xfrm>
            <a:off x="1250950" y="749300"/>
            <a:ext cx="14401800" cy="7263527"/>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spcBef>
                <a:spcPts val="625"/>
              </a:spcBef>
            </a:pPr>
            <a:r>
              <a:rPr lang="en-US" sz="3200" b="1" dirty="0" smtClean="0">
                <a:latin typeface="Times New Roman" pitchFamily="18" charset="0"/>
                <a:cs typeface="Times New Roman" pitchFamily="18" charset="0"/>
              </a:rPr>
              <a:t>Statement:</a:t>
            </a:r>
          </a:p>
          <a:p>
            <a:pPr marL="12700" lvl="0">
              <a:spcBef>
                <a:spcPts val="625"/>
              </a:spcBef>
            </a:pPr>
            <a:r>
              <a:rPr lang="en-US" sz="3200" dirty="0" smtClean="0">
                <a:latin typeface="Times New Roman" pitchFamily="18" charset="0"/>
                <a:cs typeface="Times New Roman" pitchFamily="18" charset="0"/>
              </a:rPr>
              <a:t>When a closed system executes a complete cycle the sum of heat interactions is equal to the sum of work interactions. </a:t>
            </a:r>
          </a:p>
          <a:p>
            <a:pPr marL="12700" lvl="0">
              <a:spcBef>
                <a:spcPts val="625"/>
              </a:spcBef>
            </a:pPr>
            <a:r>
              <a:rPr lang="en-US" sz="3200" dirty="0" smtClean="0">
                <a:latin typeface="Times New Roman" pitchFamily="18" charset="0"/>
                <a:cs typeface="Times New Roman" pitchFamily="18" charset="0"/>
              </a:rPr>
              <a:t>Mathematically </a:t>
            </a:r>
          </a:p>
          <a:p>
            <a:pPr marL="12700" lvl="0">
              <a:spcBef>
                <a:spcPts val="625"/>
              </a:spcBef>
            </a:pPr>
            <a:r>
              <a:rPr lang="en-US" sz="3200" dirty="0" smtClean="0">
                <a:latin typeface="Times New Roman" pitchFamily="18" charset="0"/>
                <a:cs typeface="Times New Roman" pitchFamily="18" charset="0"/>
              </a:rPr>
              <a:t> Σ Q=Σ W</a:t>
            </a:r>
          </a:p>
          <a:p>
            <a:pPr marL="12700" lvl="0">
              <a:spcBef>
                <a:spcPts val="625"/>
              </a:spcBef>
            </a:pPr>
            <a:r>
              <a:rPr lang="en-US" sz="3200" dirty="0" smtClean="0">
                <a:latin typeface="Times New Roman" pitchFamily="18" charset="0"/>
                <a:cs typeface="Times New Roman" pitchFamily="18" charset="0"/>
              </a:rPr>
              <a:t> The summations being over the entire cycle</a:t>
            </a:r>
          </a:p>
          <a:p>
            <a:pPr marL="12700" lvl="0">
              <a:spcBef>
                <a:spcPts val="625"/>
              </a:spcBef>
            </a:pPr>
            <a:r>
              <a:rPr lang="en-US" sz="3200" b="1" dirty="0" smtClean="0">
                <a:latin typeface="Times New Roman" pitchFamily="18" charset="0"/>
                <a:cs typeface="Times New Roman" pitchFamily="18" charset="0"/>
              </a:rPr>
              <a:t>Alternate statement:</a:t>
            </a:r>
          </a:p>
          <a:p>
            <a:pPr marL="12700" lvl="0">
              <a:spcBef>
                <a:spcPts val="625"/>
              </a:spcBef>
            </a:pPr>
            <a:r>
              <a:rPr lang="en-US" sz="3200" dirty="0" smtClean="0">
                <a:latin typeface="Times New Roman" pitchFamily="18" charset="0"/>
                <a:cs typeface="Times New Roman" pitchFamily="18" charset="0"/>
              </a:rPr>
              <a:t> When a closed system undergoes a cycle the cyclic integral of heat is equal to the cyclic integral of work.</a:t>
            </a:r>
          </a:p>
          <a:p>
            <a:pPr marL="12700" lvl="0">
              <a:spcBef>
                <a:spcPts val="625"/>
              </a:spcBef>
            </a:pPr>
            <a:r>
              <a:rPr lang="en-US" sz="3200" dirty="0" smtClean="0">
                <a:latin typeface="Times New Roman" pitchFamily="18" charset="0"/>
                <a:cs typeface="Times New Roman" pitchFamily="18" charset="0"/>
              </a:rPr>
              <a:t> Mathematically</a:t>
            </a:r>
          </a:p>
          <a:p>
            <a:pPr marL="12700" lvl="0">
              <a:spcBef>
                <a:spcPts val="625"/>
              </a:spcBef>
            </a:pPr>
            <a:r>
              <a:rPr lang="en-US" sz="3200" dirty="0" smtClean="0">
                <a:latin typeface="Times New Roman" pitchFamily="18" charset="0"/>
                <a:cs typeface="Times New Roman" pitchFamily="18" charset="0"/>
              </a:rPr>
              <a:t>ɠ δQ = ɠ δW0</a:t>
            </a:r>
          </a:p>
          <a:p>
            <a:pPr marL="12700" lvl="0">
              <a:spcBef>
                <a:spcPts val="625"/>
              </a:spcBef>
              <a:buFont typeface="Arial" pitchFamily="34" charset="0"/>
              <a:buChar char="•"/>
            </a:pPr>
            <a:r>
              <a:rPr lang="en-US" sz="3200" dirty="0" smtClean="0">
                <a:latin typeface="Times New Roman" pitchFamily="18" charset="0"/>
                <a:cs typeface="Times New Roman" pitchFamily="18" charset="0"/>
              </a:rPr>
              <a:t>HEAT and WORK are not properties because they depend on the path and end states.</a:t>
            </a:r>
          </a:p>
          <a:p>
            <a:pPr marL="12700" lvl="0">
              <a:spcBef>
                <a:spcPts val="625"/>
              </a:spcBef>
              <a:buFont typeface="Arial" pitchFamily="34" charset="0"/>
              <a:buChar char="•"/>
            </a:pPr>
            <a:r>
              <a:rPr lang="en-US" sz="3200" dirty="0" smtClean="0">
                <a:latin typeface="Times New Roman" pitchFamily="18" charset="0"/>
                <a:cs typeface="Times New Roman" pitchFamily="18" charset="0"/>
              </a:rPr>
              <a:t>HEAT and WORK are not properties because their net change in a cycle is not zero.</a:t>
            </a:r>
            <a:endParaRPr lang="en-IN" altLang="en-US" sz="3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TextBox 104877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86" name="Group 85"/>
          <p:cNvGrpSpPr/>
          <p:nvPr/>
        </p:nvGrpSpPr>
        <p:grpSpPr>
          <a:xfrm>
            <a:off x="0" y="0"/>
            <a:ext cx="16217900" cy="9118600"/>
            <a:chOff x="0" y="0"/>
            <a:chExt cx="16217900" cy="9118600"/>
          </a:xfrm>
        </p:grpSpPr>
        <p:sp>
          <p:nvSpPr>
            <p:cNvPr id="1048777" name="Rectangle 1048776"/>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78" name="Freeform 104877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79" name="TextBox 1048778"/>
          <p:cNvSpPr txBox="1"/>
          <p:nvPr/>
        </p:nvSpPr>
        <p:spPr>
          <a:xfrm>
            <a:off x="5513387" y="8480425"/>
            <a:ext cx="6253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80" name="TextBox 104877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22</a:t>
            </a:fld>
            <a:endParaRPr lang="en-IN" altLang="en-US" sz="1900">
              <a:solidFill>
                <a:srgbClr val="898989"/>
              </a:solidFill>
              <a:ea typeface="Arial" pitchFamily="34" charset="0"/>
            </a:endParaRPr>
          </a:p>
        </p:txBody>
      </p:sp>
      <p:sp>
        <p:nvSpPr>
          <p:cNvPr id="1048782" name="Rectangle 1048781"/>
          <p:cNvSpPr/>
          <p:nvPr/>
        </p:nvSpPr>
        <p:spPr>
          <a:xfrm>
            <a:off x="811212" y="1206500"/>
            <a:ext cx="14993938" cy="7650812"/>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spcBef>
                <a:spcPts val="100"/>
              </a:spcBef>
              <a:buFont typeface="Wingdings" pitchFamily="2" charset="2"/>
              <a:buChar char="Ø"/>
            </a:pPr>
            <a:r>
              <a:rPr lang="en-US" sz="3200" dirty="0" smtClean="0">
                <a:latin typeface="Times New Roman" pitchFamily="18" charset="0"/>
                <a:cs typeface="Times New Roman" pitchFamily="18" charset="0"/>
              </a:rPr>
              <a:t> The </a:t>
            </a:r>
            <a:r>
              <a:rPr lang="en-US" sz="3200" b="1" dirty="0" smtClean="0">
                <a:latin typeface="Times New Roman" pitchFamily="18" charset="0"/>
                <a:cs typeface="Times New Roman" pitchFamily="18" charset="0"/>
              </a:rPr>
              <a:t>Kelvin–Planck statement</a:t>
            </a:r>
            <a:r>
              <a:rPr lang="en-US" sz="3200" dirty="0" smtClean="0">
                <a:latin typeface="Times New Roman" pitchFamily="18" charset="0"/>
                <a:cs typeface="Times New Roman" pitchFamily="18" charset="0"/>
              </a:rPr>
              <a:t> (or the </a:t>
            </a:r>
            <a:r>
              <a:rPr lang="en-US" sz="3200" b="1" dirty="0" smtClean="0">
                <a:latin typeface="Times New Roman" pitchFamily="18" charset="0"/>
                <a:cs typeface="Times New Roman" pitchFamily="18" charset="0"/>
              </a:rPr>
              <a:t>Heat Engine Statement</a:t>
            </a:r>
            <a:r>
              <a:rPr lang="en-US" sz="3200" dirty="0" smtClean="0">
                <a:latin typeface="Times New Roman" pitchFamily="18" charset="0"/>
                <a:cs typeface="Times New Roman" pitchFamily="18" charset="0"/>
              </a:rPr>
              <a:t>) of the </a:t>
            </a:r>
            <a:r>
              <a:rPr lang="en-US" sz="3200" dirty="0" smtClean="0">
                <a:latin typeface="Times New Roman" pitchFamily="18" charset="0"/>
                <a:cs typeface="Times New Roman" pitchFamily="18" charset="0"/>
                <a:hlinkClick r:id="rId3" tooltip="Second law of thermodynamics"/>
              </a:rPr>
              <a:t>second law of thermodynamics</a:t>
            </a:r>
            <a:r>
              <a:rPr lang="en-US" sz="3200" dirty="0" smtClean="0">
                <a:latin typeface="Times New Roman" pitchFamily="18" charset="0"/>
                <a:cs typeface="Times New Roman" pitchFamily="18" charset="0"/>
              </a:rPr>
              <a:t> states that </a:t>
            </a:r>
            <a:r>
              <a:rPr lang="en-US" sz="3200" i="1" dirty="0" smtClean="0">
                <a:latin typeface="Times New Roman" pitchFamily="18" charset="0"/>
                <a:cs typeface="Times New Roman" pitchFamily="18" charset="0"/>
              </a:rPr>
              <a:t>it is impossible to devise a </a:t>
            </a:r>
            <a:r>
              <a:rPr lang="en-US" sz="3200" i="1" dirty="0" smtClean="0">
                <a:latin typeface="Times New Roman" pitchFamily="18" charset="0"/>
                <a:cs typeface="Times New Roman" pitchFamily="18" charset="0"/>
                <a:hlinkClick r:id="rId4" tooltip="Thermodynamic cycle"/>
              </a:rPr>
              <a:t>cyclically</a:t>
            </a:r>
            <a:r>
              <a:rPr lang="en-US" sz="3200" i="1" dirty="0" smtClean="0">
                <a:latin typeface="Times New Roman" pitchFamily="18" charset="0"/>
                <a:cs typeface="Times New Roman" pitchFamily="18" charset="0"/>
              </a:rPr>
              <a:t> operating heat engine, the effect of which is to absorb </a:t>
            </a:r>
            <a:r>
              <a:rPr lang="en-US" sz="3200" i="1" dirty="0" smtClean="0">
                <a:latin typeface="Times New Roman" pitchFamily="18" charset="0"/>
                <a:cs typeface="Times New Roman" pitchFamily="18" charset="0"/>
                <a:hlinkClick r:id="rId5" tooltip="Energy"/>
              </a:rPr>
              <a:t>energy</a:t>
            </a:r>
            <a:r>
              <a:rPr lang="en-US" sz="3200" i="1" dirty="0" smtClean="0">
                <a:latin typeface="Times New Roman" pitchFamily="18" charset="0"/>
                <a:cs typeface="Times New Roman" pitchFamily="18" charset="0"/>
              </a:rPr>
              <a:t> in the form of heat from a single </a:t>
            </a:r>
            <a:r>
              <a:rPr lang="en-US" sz="3200" i="1" dirty="0" smtClean="0">
                <a:latin typeface="Times New Roman" pitchFamily="18" charset="0"/>
                <a:cs typeface="Times New Roman" pitchFamily="18" charset="0"/>
                <a:hlinkClick r:id="rId6" tooltip="Heat reservoir"/>
              </a:rPr>
              <a:t>thermal reservoir</a:t>
            </a:r>
            <a:r>
              <a:rPr lang="en-US" sz="3200" i="1" dirty="0" smtClean="0">
                <a:latin typeface="Times New Roman" pitchFamily="18" charset="0"/>
                <a:cs typeface="Times New Roman" pitchFamily="18" charset="0"/>
              </a:rPr>
              <a:t> and to deliver an equivalent amount of </a:t>
            </a:r>
            <a:r>
              <a:rPr lang="en-US" sz="3200" i="1" dirty="0" smtClean="0">
                <a:latin typeface="Times New Roman" pitchFamily="18" charset="0"/>
                <a:cs typeface="Times New Roman" pitchFamily="18" charset="0"/>
                <a:hlinkClick r:id="rId7" tooltip="Work (physics)"/>
              </a:rPr>
              <a:t>work</a:t>
            </a:r>
            <a:r>
              <a:rPr lang="en-US" sz="3200" dirty="0" smtClean="0">
                <a:latin typeface="Times New Roman" pitchFamily="18" charset="0"/>
                <a:cs typeface="Times New Roman" pitchFamily="18" charset="0"/>
              </a:rPr>
              <a:t>.</a:t>
            </a:r>
          </a:p>
          <a:p>
            <a:pPr marL="12700" lvl="0">
              <a:spcBef>
                <a:spcPts val="100"/>
              </a:spcBef>
            </a:pPr>
            <a:endParaRPr lang="en-US" sz="3200" baseline="30000" dirty="0" smtClean="0">
              <a:latin typeface="Times New Roman" pitchFamily="18" charset="0"/>
              <a:cs typeface="Times New Roman" pitchFamily="18" charset="0"/>
            </a:endParaRPr>
          </a:p>
          <a:p>
            <a:pPr marL="12700" lvl="0">
              <a:spcBef>
                <a:spcPts val="100"/>
              </a:spcBef>
            </a:pPr>
            <a:r>
              <a:rPr lang="en-US" sz="3200" dirty="0" smtClean="0">
                <a:latin typeface="Times New Roman" pitchFamily="18" charset="0"/>
                <a:cs typeface="Times New Roman" pitchFamily="18" charset="0"/>
              </a:rPr>
              <a:t>This implies that it is impossible to build a </a:t>
            </a:r>
            <a:r>
              <a:rPr lang="en-US" sz="3200" dirty="0" smtClean="0">
                <a:latin typeface="Times New Roman" pitchFamily="18" charset="0"/>
                <a:cs typeface="Times New Roman" pitchFamily="18" charset="0"/>
                <a:hlinkClick r:id="rId8" tooltip="Heat engine"/>
              </a:rPr>
              <a:t>heat engine</a:t>
            </a:r>
            <a:r>
              <a:rPr lang="en-US" sz="3200" dirty="0" smtClean="0">
                <a:latin typeface="Times New Roman" pitchFamily="18" charset="0"/>
                <a:cs typeface="Times New Roman" pitchFamily="18" charset="0"/>
              </a:rPr>
              <a:t> that has 100% </a:t>
            </a:r>
            <a:r>
              <a:rPr lang="en-US" sz="3200" dirty="0" smtClean="0">
                <a:latin typeface="Times New Roman" pitchFamily="18" charset="0"/>
                <a:cs typeface="Times New Roman" pitchFamily="18" charset="0"/>
                <a:hlinkClick r:id="rId9" tooltip="Thermal efficiency"/>
              </a:rPr>
              <a:t>thermal efficiency</a:t>
            </a:r>
            <a:r>
              <a:rPr lang="en-US" sz="3200" dirty="0" smtClean="0">
                <a:latin typeface="Times New Roman" pitchFamily="18" charset="0"/>
                <a:cs typeface="Times New Roman" pitchFamily="18" charset="0"/>
              </a:rPr>
              <a:t>.</a:t>
            </a:r>
          </a:p>
          <a:p>
            <a:pPr marL="12700" lvl="0">
              <a:spcBef>
                <a:spcPts val="100"/>
              </a:spcBef>
            </a:pPr>
            <a:endParaRPr lang="en-US" sz="3200" dirty="0" smtClean="0">
              <a:latin typeface="Times New Roman" pitchFamily="18" charset="0"/>
              <a:cs typeface="Times New Roman" pitchFamily="18" charset="0"/>
            </a:endParaRPr>
          </a:p>
          <a:p>
            <a:pPr marL="12700" lvl="0">
              <a:spcBef>
                <a:spcPts val="100"/>
              </a:spcBef>
              <a:buFont typeface="Wingdings" pitchFamily="2" charset="2"/>
              <a:buChar char="Ø"/>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Clausius</a:t>
            </a:r>
            <a:r>
              <a:rPr lang="en-US" sz="3200" b="1" dirty="0" smtClean="0">
                <a:latin typeface="Times New Roman" pitchFamily="18" charset="0"/>
                <a:cs typeface="Times New Roman" pitchFamily="18" charset="0"/>
              </a:rPr>
              <a:t> Statement: </a:t>
            </a:r>
            <a:r>
              <a:rPr lang="en-US" sz="3200" dirty="0" smtClean="0">
                <a:latin typeface="Times New Roman" pitchFamily="18" charset="0"/>
                <a:cs typeface="Times New Roman" pitchFamily="18" charset="0"/>
              </a:rPr>
              <a:t>It is impossible to construct a device which operates in a cycle and produces no effect other than the transfer of heat from a cooler body to a hotter body.</a:t>
            </a:r>
          </a:p>
          <a:p>
            <a:pPr marL="12700" lvl="0">
              <a:spcBef>
                <a:spcPts val="100"/>
              </a:spcBef>
            </a:pPr>
            <a:endParaRPr lang="en-US" sz="3200" dirty="0" smtClean="0">
              <a:latin typeface="Times New Roman" pitchFamily="18" charset="0"/>
              <a:cs typeface="Times New Roman" pitchFamily="18" charset="0"/>
            </a:endParaRPr>
          </a:p>
          <a:p>
            <a:pPr marL="12700" lvl="0">
              <a:spcBef>
                <a:spcPts val="100"/>
              </a:spcBef>
            </a:pPr>
            <a:r>
              <a:rPr lang="en-US" sz="3200" b="1" dirty="0" smtClean="0">
                <a:latin typeface="Times New Roman" pitchFamily="18" charset="0"/>
                <a:cs typeface="Times New Roman" pitchFamily="18" charset="0"/>
              </a:rPr>
              <a:t>Carnot's theorem: </a:t>
            </a:r>
            <a:r>
              <a:rPr lang="en-US" sz="3200" dirty="0" smtClean="0">
                <a:latin typeface="Times New Roman" pitchFamily="18" charset="0"/>
                <a:cs typeface="Times New Roman" pitchFamily="18" charset="0"/>
              </a:rPr>
              <a:t>Carnot's theorem states that all heat engines between two heat reservoirs are less efficient than a </a:t>
            </a:r>
            <a:r>
              <a:rPr lang="en-US" sz="3200" dirty="0" smtClean="0">
                <a:latin typeface="Times New Roman" pitchFamily="18" charset="0"/>
                <a:cs typeface="Times New Roman" pitchFamily="18" charset="0"/>
                <a:hlinkClick r:id="rId10" tooltip="Carnot heat engine"/>
              </a:rPr>
              <a:t>Carnot heat engine</a:t>
            </a:r>
            <a:r>
              <a:rPr lang="en-US" sz="3200" dirty="0" smtClean="0">
                <a:latin typeface="Times New Roman" pitchFamily="18" charset="0"/>
                <a:cs typeface="Times New Roman" pitchFamily="18" charset="0"/>
              </a:rPr>
              <a:t> operating between the same reservoirs. Every Carnot heat engine between a pair of heat reservoirs is equally efficient, regardless of the working substance employed or the operation details.</a:t>
            </a:r>
            <a:endParaRPr lang="en-US" sz="3200" b="1" dirty="0" smtClean="0">
              <a:latin typeface="Times New Roman" pitchFamily="18" charset="0"/>
              <a:cs typeface="Times New Roman" pitchFamily="18" charset="0"/>
            </a:endParaRPr>
          </a:p>
          <a:p>
            <a:pPr marL="12700" lvl="0">
              <a:lnSpc>
                <a:spcPct val="150000"/>
              </a:lnSpc>
              <a:spcBef>
                <a:spcPts val="100"/>
              </a:spcBef>
            </a:pPr>
            <a:endParaRPr lang="en-IN" altLang="en-US" sz="3200" dirty="0">
              <a:latin typeface="Times New Roman" pitchFamily="18" charset="0"/>
              <a:ea typeface="Times New Roman" pitchFamily="18" charset="0"/>
            </a:endParaRPr>
          </a:p>
        </p:txBody>
      </p:sp>
      <p:sp>
        <p:nvSpPr>
          <p:cNvPr id="1048783" name="Rectangle 104878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4" name="TextBox 13"/>
          <p:cNvSpPr txBox="1"/>
          <p:nvPr/>
        </p:nvSpPr>
        <p:spPr>
          <a:xfrm>
            <a:off x="869950" y="368300"/>
            <a:ext cx="97536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Second Law of Thermodynamics</a:t>
            </a:r>
            <a:endParaRPr lang="en-US" sz="36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TextBox 1048786"/>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88" name="Group 87"/>
          <p:cNvGrpSpPr/>
          <p:nvPr/>
        </p:nvGrpSpPr>
        <p:grpSpPr>
          <a:xfrm>
            <a:off x="0" y="0"/>
            <a:ext cx="16217900" cy="9118600"/>
            <a:chOff x="0" y="0"/>
            <a:chExt cx="16217900" cy="9118600"/>
          </a:xfrm>
        </p:grpSpPr>
        <p:sp>
          <p:nvSpPr>
            <p:cNvPr id="1048788" name="Rectangle 1048787"/>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789" name="Freeform 1048788"/>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790" name="TextBox 1048789"/>
          <p:cNvSpPr txBox="1"/>
          <p:nvPr/>
        </p:nvSpPr>
        <p:spPr>
          <a:xfrm>
            <a:off x="5513387" y="8480425"/>
            <a:ext cx="63293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791" name="TextBox 1048790"/>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23</a:t>
            </a:fld>
            <a:endParaRPr lang="en-IN" altLang="en-US" sz="1900">
              <a:solidFill>
                <a:srgbClr val="898989"/>
              </a:solidFill>
              <a:ea typeface="Arial" pitchFamily="34" charset="0"/>
            </a:endParaRPr>
          </a:p>
        </p:txBody>
      </p:sp>
      <p:sp>
        <p:nvSpPr>
          <p:cNvPr id="1048794" name="Rectangle 1048793"/>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048797" name="Rectangle 1048796"/>
          <p:cNvSpPr/>
          <p:nvPr/>
        </p:nvSpPr>
        <p:spPr>
          <a:xfrm>
            <a:off x="1377950" y="749300"/>
            <a:ext cx="12750800" cy="3134191"/>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spcBef>
                <a:spcPts val="100"/>
              </a:spcBef>
            </a:pPr>
            <a:r>
              <a:rPr lang="en-US" sz="3600" b="1" dirty="0" smtClean="0">
                <a:latin typeface="Times New Roman" pitchFamily="18" charset="0"/>
                <a:cs typeface="Times New Roman" pitchFamily="18" charset="0"/>
              </a:rPr>
              <a:t>Entropy</a:t>
            </a:r>
          </a:p>
          <a:p>
            <a:pPr marL="12700" lvl="0">
              <a:spcBef>
                <a:spcPts val="100"/>
              </a:spcBef>
              <a:buFont typeface="Wingdings" pitchFamily="2" charset="2"/>
              <a:buChar char="Ø"/>
            </a:pPr>
            <a:r>
              <a:rPr lang="en-US" sz="3200" b="1" dirty="0" smtClean="0">
                <a:latin typeface="Times New Roman" pitchFamily="18" charset="0"/>
                <a:cs typeface="Times New Roman" pitchFamily="18" charset="0"/>
              </a:rPr>
              <a:t> Entropy</a:t>
            </a:r>
            <a:r>
              <a:rPr lang="en-US" sz="3200" dirty="0" smtClean="0">
                <a:latin typeface="Times New Roman" pitchFamily="18" charset="0"/>
                <a:cs typeface="Times New Roman" pitchFamily="18" charset="0"/>
              </a:rPr>
              <a:t> is the loss of energy available to do work. Another form of the second law of </a:t>
            </a:r>
            <a:r>
              <a:rPr lang="en-US" sz="3200" b="1" dirty="0" smtClean="0">
                <a:latin typeface="Times New Roman" pitchFamily="18" charset="0"/>
                <a:cs typeface="Times New Roman" pitchFamily="18" charset="0"/>
              </a:rPr>
              <a:t>thermodynamics</a:t>
            </a:r>
            <a:r>
              <a:rPr lang="en-US" sz="3200" dirty="0" smtClean="0">
                <a:latin typeface="Times New Roman" pitchFamily="18" charset="0"/>
                <a:cs typeface="Times New Roman" pitchFamily="18" charset="0"/>
              </a:rPr>
              <a:t> states that the total </a:t>
            </a:r>
            <a:r>
              <a:rPr lang="en-US" sz="3200" b="1" dirty="0" smtClean="0">
                <a:latin typeface="Times New Roman" pitchFamily="18" charset="0"/>
                <a:cs typeface="Times New Roman" pitchFamily="18" charset="0"/>
              </a:rPr>
              <a:t>entropy</a:t>
            </a:r>
            <a:r>
              <a:rPr lang="en-US" sz="3200" dirty="0" smtClean="0">
                <a:latin typeface="Times New Roman" pitchFamily="18" charset="0"/>
                <a:cs typeface="Times New Roman" pitchFamily="18" charset="0"/>
              </a:rPr>
              <a:t> of a system either increases or remains constant; it never decreases.</a:t>
            </a:r>
          </a:p>
          <a:p>
            <a:pPr marL="12700" lvl="0">
              <a:spcBef>
                <a:spcPts val="100"/>
              </a:spcBef>
              <a:buFont typeface="Wingdings" pitchFamily="2" charset="2"/>
              <a:buChar char="Ø"/>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Entropy</a:t>
            </a:r>
            <a:r>
              <a:rPr lang="en-US" sz="3200" dirty="0" smtClean="0">
                <a:latin typeface="Times New Roman" pitchFamily="18" charset="0"/>
                <a:cs typeface="Times New Roman" pitchFamily="18" charset="0"/>
              </a:rPr>
              <a:t> is zero in a reversible process; it increases in an irreversible process.</a:t>
            </a:r>
            <a:endParaRPr lang="en-IN" altLang="en-US" sz="3200" dirty="0">
              <a:latin typeface="Times New Roman" pitchFamily="18" charset="0"/>
              <a:ea typeface="Times New Roman" pitchFamily="18" charset="0"/>
              <a:cs typeface="Times New Roman" pitchFamily="18" charset="0"/>
            </a:endParaRPr>
          </a:p>
        </p:txBody>
      </p:sp>
      <p:pic>
        <p:nvPicPr>
          <p:cNvPr id="17" name="Picture 16" descr="Energy Entropy the second Law of Thermodynamics&#10;"/>
          <p:cNvPicPr/>
          <p:nvPr/>
        </p:nvPicPr>
        <p:blipFill>
          <a:blip r:embed="rId4"/>
          <a:srcRect/>
          <a:stretch>
            <a:fillRect/>
          </a:stretch>
        </p:blipFill>
        <p:spPr bwMode="auto">
          <a:xfrm>
            <a:off x="3460750" y="3644900"/>
            <a:ext cx="9906000" cy="4648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extBox 104880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93" name="Group 92"/>
          <p:cNvGrpSpPr/>
          <p:nvPr/>
        </p:nvGrpSpPr>
        <p:grpSpPr>
          <a:xfrm>
            <a:off x="0" y="0"/>
            <a:ext cx="16217900" cy="9118600"/>
            <a:chOff x="0" y="0"/>
            <a:chExt cx="16217900" cy="9118600"/>
          </a:xfrm>
        </p:grpSpPr>
        <p:sp>
          <p:nvSpPr>
            <p:cNvPr id="1048804" name="Rectangle 1048803"/>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05" name="Freeform 104880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06" name="TextBox 1048805"/>
          <p:cNvSpPr txBox="1"/>
          <p:nvPr/>
        </p:nvSpPr>
        <p:spPr>
          <a:xfrm>
            <a:off x="5513387" y="8480425"/>
            <a:ext cx="64817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807" name="TextBox 104880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24</a:t>
            </a:fld>
            <a:endParaRPr lang="en-IN" altLang="en-US" sz="1900">
              <a:solidFill>
                <a:srgbClr val="898989"/>
              </a:solidFill>
              <a:ea typeface="Arial" pitchFamily="34" charset="0"/>
            </a:endParaRPr>
          </a:p>
        </p:txBody>
      </p:sp>
      <p:sp>
        <p:nvSpPr>
          <p:cNvPr id="1048810" name="Rectangle 1048809"/>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pic>
        <p:nvPicPr>
          <p:cNvPr id="14" name="Picture 13" descr="Difference Between Enthalpy and Entropy"/>
          <p:cNvPicPr/>
          <p:nvPr/>
        </p:nvPicPr>
        <p:blipFill>
          <a:blip r:embed="rId4"/>
          <a:srcRect/>
          <a:stretch>
            <a:fillRect/>
          </a:stretch>
        </p:blipFill>
        <p:spPr bwMode="auto">
          <a:xfrm>
            <a:off x="3689350" y="825500"/>
            <a:ext cx="9753600" cy="4953000"/>
          </a:xfrm>
          <a:prstGeom prst="rect">
            <a:avLst/>
          </a:prstGeom>
          <a:noFill/>
          <a:ln w="9525">
            <a:noFill/>
            <a:miter lim="800000"/>
            <a:headEnd/>
            <a:tailEnd/>
          </a:ln>
        </p:spPr>
      </p:pic>
      <p:sp>
        <p:nvSpPr>
          <p:cNvPr id="15" name="TextBox 14"/>
          <p:cNvSpPr txBox="1"/>
          <p:nvPr/>
        </p:nvSpPr>
        <p:spPr>
          <a:xfrm>
            <a:off x="946150" y="215900"/>
            <a:ext cx="12402016" cy="938719"/>
          </a:xfrm>
          <a:prstGeom prst="rect">
            <a:avLst/>
          </a:prstGeom>
          <a:noFill/>
        </p:spPr>
        <p:txBody>
          <a:bodyPr wrap="square" rtlCol="0">
            <a:spAutoFit/>
          </a:bodyPr>
          <a:lstStyle/>
          <a:p>
            <a:r>
              <a:rPr lang="en-US" sz="3600" dirty="0" smtClean="0">
                <a:latin typeface="Times New Roman" pitchFamily="18" charset="0"/>
                <a:cs typeface="Times New Roman" pitchFamily="18" charset="0"/>
              </a:rPr>
              <a:t>Difference Between Enthalpy and Entropy</a:t>
            </a:r>
          </a:p>
          <a:p>
            <a:endParaRPr lang="en-US" dirty="0"/>
          </a:p>
        </p:txBody>
      </p:sp>
      <p:sp>
        <p:nvSpPr>
          <p:cNvPr id="16" name="TextBox 15"/>
          <p:cNvSpPr txBox="1"/>
          <p:nvPr/>
        </p:nvSpPr>
        <p:spPr>
          <a:xfrm>
            <a:off x="1098550" y="5702300"/>
            <a:ext cx="14097000" cy="2846933"/>
          </a:xfrm>
          <a:prstGeom prst="rect">
            <a:avLst/>
          </a:prstGeom>
          <a:noFill/>
        </p:spPr>
        <p:txBody>
          <a:bodyPr wrap="square" rtlCol="0">
            <a:spAutoFit/>
          </a:bodyPr>
          <a:lstStyle/>
          <a:p>
            <a:pPr>
              <a:buFont typeface="Wingdings" pitchFamily="2" charset="2"/>
              <a:buChar char="Ø"/>
            </a:pPr>
            <a:r>
              <a:rPr lang="en-US" sz="3200" dirty="0" smtClean="0">
                <a:latin typeface="Times New Roman" pitchFamily="18" charset="0"/>
                <a:cs typeface="Times New Roman" pitchFamily="18" charset="0"/>
              </a:rPr>
              <a:t> Enthalpy is the measure of total heat present in the thermodynamic system where the pressure is constant.</a:t>
            </a:r>
          </a:p>
          <a:p>
            <a:r>
              <a:rPr lang="en-US" sz="3200" dirty="0" smtClean="0">
                <a:latin typeface="Times New Roman" pitchFamily="18" charset="0"/>
                <a:cs typeface="Times New Roman" pitchFamily="18" charset="0"/>
              </a:rPr>
              <a:t>It is represented as ΔH=ΔE+PΔV where, E is the internal energy.</a:t>
            </a:r>
          </a:p>
          <a:p>
            <a:pPr>
              <a:buFont typeface="Wingdings" pitchFamily="2" charset="2"/>
              <a:buChar char="Ø"/>
            </a:pPr>
            <a:r>
              <a:rPr lang="en-US" sz="3200" dirty="0" smtClean="0">
                <a:latin typeface="Times New Roman" pitchFamily="18" charset="0"/>
                <a:cs typeface="Times New Roman" pitchFamily="18" charset="0"/>
              </a:rPr>
              <a:t> Entropy is the measure of disorder in a </a:t>
            </a:r>
            <a:r>
              <a:rPr lang="en-US" sz="3200" dirty="0" smtClean="0">
                <a:latin typeface="Times New Roman" pitchFamily="18" charset="0"/>
                <a:cs typeface="Times New Roman" pitchFamily="18" charset="0"/>
                <a:hlinkClick r:id="rId5"/>
              </a:rPr>
              <a:t>thermodynamic system</a:t>
            </a:r>
            <a:r>
              <a:rPr lang="en-US" sz="3200" dirty="0" smtClean="0">
                <a:latin typeface="Times New Roman" pitchFamily="18" charset="0"/>
                <a:cs typeface="Times New Roman" pitchFamily="18" charset="0"/>
              </a:rPr>
              <a:t>. It is represented as ΔS=ΔQ/T where, Q is the heat content and T is the temperature.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extBox 1048816"/>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97" name="Group 96"/>
          <p:cNvGrpSpPr/>
          <p:nvPr/>
        </p:nvGrpSpPr>
        <p:grpSpPr>
          <a:xfrm>
            <a:off x="0" y="0"/>
            <a:ext cx="16217900" cy="9118600"/>
            <a:chOff x="0" y="0"/>
            <a:chExt cx="16217900" cy="9118600"/>
          </a:xfrm>
        </p:grpSpPr>
        <p:sp>
          <p:nvSpPr>
            <p:cNvPr id="1048818" name="Rectangle 1048817"/>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19" name="Freeform 1048818"/>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20" name="TextBox 1048819"/>
          <p:cNvSpPr txBox="1"/>
          <p:nvPr/>
        </p:nvSpPr>
        <p:spPr>
          <a:xfrm>
            <a:off x="5513387" y="8480425"/>
            <a:ext cx="5191125" cy="584775"/>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821" name="TextBox 1048820"/>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25</a:t>
            </a:fld>
            <a:endParaRPr lang="en-IN" altLang="en-US" sz="1900">
              <a:solidFill>
                <a:srgbClr val="898989"/>
              </a:solidFill>
              <a:ea typeface="Arial" pitchFamily="34" charset="0"/>
            </a:endParaRPr>
          </a:p>
        </p:txBody>
      </p:sp>
      <p:sp>
        <p:nvSpPr>
          <p:cNvPr id="1048822" name="Rectangle 1048821"/>
          <p:cNvSpPr/>
          <p:nvPr/>
        </p:nvSpPr>
        <p:spPr>
          <a:xfrm>
            <a:off x="946150" y="673100"/>
            <a:ext cx="14460538" cy="8378805"/>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12700" lvl="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 Mechanical Design or Machine Design is one of the important branches of Engineering Design. </a:t>
            </a:r>
          </a:p>
          <a:p>
            <a:pPr marL="12700" lvl="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To understand what exactly machine design or mechanical design is let us consider the example of the gear box of the car. </a:t>
            </a:r>
          </a:p>
          <a:p>
            <a:pPr marL="12700" lvl="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The gear box transmits the motion and the power of the engine to the wheels of the vehicle.</a:t>
            </a:r>
          </a:p>
          <a:p>
            <a:pPr marL="12700" lvl="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 The gearbox comprises group of gears which are subjected to not only motion but also the load of the vehicle.</a:t>
            </a:r>
          </a:p>
          <a:p>
            <a:pPr marL="12700" lvl="0">
              <a:spcBef>
                <a:spcPts val="100"/>
              </a:spcBef>
              <a:buFont typeface="Wingdings" pitchFamily="2" charset="2"/>
              <a:buChar char="Ø"/>
              <a:tabLst>
                <a:tab pos="354012" algn="l"/>
                <a:tab pos="355600" algn="l"/>
              </a:tabLst>
            </a:pPr>
            <a:r>
              <a:rPr lang="en-US" sz="3200" dirty="0" smtClean="0">
                <a:latin typeface="Times New Roman" pitchFamily="18" charset="0"/>
                <a:cs typeface="Times New Roman" pitchFamily="18" charset="0"/>
              </a:rPr>
              <a:t> For the gears to run at desired speeds and take desired loads it is important that they should be designed.</a:t>
            </a:r>
          </a:p>
          <a:p>
            <a:pPr marL="12700" lvl="0">
              <a:spcBef>
                <a:spcPts val="100"/>
              </a:spcBef>
              <a:tabLst>
                <a:tab pos="354012" algn="l"/>
                <a:tab pos="355600" algn="l"/>
              </a:tabLst>
            </a:pPr>
            <a:r>
              <a:rPr lang="en-US" sz="3200" b="1" dirty="0" smtClean="0">
                <a:latin typeface="Times New Roman" pitchFamily="18" charset="0"/>
                <a:cs typeface="Times New Roman" pitchFamily="18" charset="0"/>
              </a:rPr>
              <a:t>The knowledge of machine design helps the designers as follows:</a:t>
            </a:r>
          </a:p>
          <a:p>
            <a:pPr marL="527050" lvl="0" indent="-514350">
              <a:spcBef>
                <a:spcPts val="100"/>
              </a:spcBef>
              <a:buFont typeface="+mj-lt"/>
              <a:buAutoNum type="arabicPeriod"/>
              <a:tabLst>
                <a:tab pos="354012" algn="l"/>
                <a:tab pos="355600" algn="l"/>
              </a:tabLst>
            </a:pPr>
            <a:r>
              <a:rPr lang="en-US" sz="3200" dirty="0" smtClean="0">
                <a:latin typeface="Times New Roman" pitchFamily="18" charset="0"/>
                <a:cs typeface="Times New Roman" pitchFamily="18" charset="0"/>
              </a:rPr>
              <a:t>To select proper materials and best suited shapes,</a:t>
            </a:r>
          </a:p>
          <a:p>
            <a:pPr marL="527050" lvl="0" indent="-514350">
              <a:spcBef>
                <a:spcPts val="100"/>
              </a:spcBef>
              <a:buFont typeface="+mj-lt"/>
              <a:buAutoNum type="arabicPeriod"/>
              <a:tabLst>
                <a:tab pos="354012" algn="l"/>
                <a:tab pos="355600" algn="l"/>
              </a:tabLst>
            </a:pPr>
            <a:r>
              <a:rPr lang="en-US" sz="3200" dirty="0" smtClean="0">
                <a:latin typeface="Times New Roman" pitchFamily="18" charset="0"/>
                <a:cs typeface="Times New Roman" pitchFamily="18" charset="0"/>
              </a:rPr>
              <a:t>To calculate the dimensions based on the loads on machines and strength of the material,</a:t>
            </a:r>
          </a:p>
          <a:p>
            <a:pPr marL="527050" lvl="0" indent="-514350">
              <a:spcBef>
                <a:spcPts val="100"/>
              </a:spcBef>
              <a:buFont typeface="+mj-lt"/>
              <a:buAutoNum type="arabicPeriod"/>
              <a:tabLst>
                <a:tab pos="354012" algn="l"/>
                <a:tab pos="355600" algn="l"/>
              </a:tabLst>
            </a:pPr>
            <a:r>
              <a:rPr lang="en-US" sz="3200" dirty="0" smtClean="0">
                <a:latin typeface="Times New Roman" pitchFamily="18" charset="0"/>
                <a:cs typeface="Times New Roman" pitchFamily="18" charset="0"/>
              </a:rPr>
              <a:t>Specify the manufacturing process for the manufacture of the designed component of the machine or the whole machine.</a:t>
            </a:r>
            <a:endParaRPr lang="en-IN" altLang="en-US" sz="3200" dirty="0">
              <a:latin typeface="Times New Roman" pitchFamily="18" charset="0"/>
              <a:ea typeface="Times New Roman" pitchFamily="18" charset="0"/>
              <a:cs typeface="Times New Roman" pitchFamily="18" charset="0"/>
            </a:endParaRPr>
          </a:p>
        </p:txBody>
      </p:sp>
      <p:sp>
        <p:nvSpPr>
          <p:cNvPr id="1048824" name="Rectangle 1048823"/>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048825" name="Rectangle 1048824"/>
          <p:cNvSpPr/>
          <p:nvPr/>
        </p:nvSpPr>
        <p:spPr>
          <a:xfrm>
            <a:off x="2851150" y="0"/>
            <a:ext cx="9525000" cy="769441"/>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IN" altLang="en-US" sz="4400" dirty="0"/>
              <a:t> </a:t>
            </a:r>
            <a:r>
              <a:rPr lang="en-US" sz="4400"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Mechanical machine design</a:t>
            </a:r>
            <a:r>
              <a:rPr lang="en-IN" altLang="en-US" sz="4400" b="1" dirty="0" smtClean="0"/>
              <a:t> </a:t>
            </a:r>
            <a:endParaRPr lang="en-IN" altLang="en-US" sz="4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TextBox 1048829"/>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101" name="Group 100"/>
          <p:cNvGrpSpPr/>
          <p:nvPr/>
        </p:nvGrpSpPr>
        <p:grpSpPr>
          <a:xfrm>
            <a:off x="0" y="0"/>
            <a:ext cx="16217900" cy="9118600"/>
            <a:chOff x="0" y="0"/>
            <a:chExt cx="16217900" cy="9118600"/>
          </a:xfrm>
        </p:grpSpPr>
        <p:sp>
          <p:nvSpPr>
            <p:cNvPr id="1048831" name="Rectangle 1048830"/>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32" name="Freeform 1048831"/>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33" name="TextBox 1048832"/>
          <p:cNvSpPr txBox="1"/>
          <p:nvPr/>
        </p:nvSpPr>
        <p:spPr>
          <a:xfrm>
            <a:off x="5513387" y="8480425"/>
            <a:ext cx="6253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834" name="TextBox 1048833"/>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26</a:t>
            </a:fld>
            <a:endParaRPr lang="en-IN" altLang="en-US" sz="1900">
              <a:solidFill>
                <a:srgbClr val="898989"/>
              </a:solidFill>
              <a:ea typeface="Arial" pitchFamily="34" charset="0"/>
            </a:endParaRPr>
          </a:p>
        </p:txBody>
      </p:sp>
      <p:sp>
        <p:nvSpPr>
          <p:cNvPr id="1048837" name="Rectangle 1048836"/>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pic>
        <p:nvPicPr>
          <p:cNvPr id="7170" name="Picture 2" descr="The Engineering Design Process"/>
          <p:cNvPicPr>
            <a:picLocks noChangeAspect="1" noChangeArrowheads="1"/>
          </p:cNvPicPr>
          <p:nvPr/>
        </p:nvPicPr>
        <p:blipFill>
          <a:blip r:embed="rId4"/>
          <a:srcRect/>
          <a:stretch>
            <a:fillRect/>
          </a:stretch>
        </p:blipFill>
        <p:spPr bwMode="auto">
          <a:xfrm>
            <a:off x="2774950" y="0"/>
            <a:ext cx="8382000" cy="7683500"/>
          </a:xfrm>
          <a:prstGeom prst="rect">
            <a:avLst/>
          </a:prstGeom>
          <a:noFill/>
        </p:spPr>
      </p:pic>
      <p:sp>
        <p:nvSpPr>
          <p:cNvPr id="14" name="TextBox 13"/>
          <p:cNvSpPr txBox="1"/>
          <p:nvPr/>
        </p:nvSpPr>
        <p:spPr>
          <a:xfrm>
            <a:off x="3994150" y="7759700"/>
            <a:ext cx="9204764"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Fig. Steps of Mechanical Engineering Machine Design</a:t>
            </a:r>
            <a:endParaRPr lang="en-US" sz="3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TextBox 104884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105" name="Group 104"/>
          <p:cNvGrpSpPr/>
          <p:nvPr/>
        </p:nvGrpSpPr>
        <p:grpSpPr>
          <a:xfrm>
            <a:off x="0" y="0"/>
            <a:ext cx="16217900" cy="9118600"/>
            <a:chOff x="0" y="0"/>
            <a:chExt cx="16217900" cy="9118600"/>
          </a:xfrm>
        </p:grpSpPr>
        <p:sp>
          <p:nvSpPr>
            <p:cNvPr id="1048844" name="Rectangle 1048843"/>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45" name="Freeform 104884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46" name="TextBox 1048845"/>
          <p:cNvSpPr txBox="1"/>
          <p:nvPr/>
        </p:nvSpPr>
        <p:spPr>
          <a:xfrm>
            <a:off x="5513387" y="8480425"/>
            <a:ext cx="62531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847" name="TextBox 104884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27</a:t>
            </a:fld>
            <a:endParaRPr lang="en-IN" altLang="en-US" sz="1900">
              <a:solidFill>
                <a:srgbClr val="898989"/>
              </a:solidFill>
              <a:ea typeface="Arial" pitchFamily="34" charset="0"/>
            </a:endParaRPr>
          </a:p>
        </p:txBody>
      </p:sp>
      <p:sp>
        <p:nvSpPr>
          <p:cNvPr id="1048850" name="Rectangle 1048849"/>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048851" name="Rectangle 1048850"/>
          <p:cNvSpPr/>
          <p:nvPr/>
        </p:nvSpPr>
        <p:spPr>
          <a:xfrm>
            <a:off x="3155950" y="368300"/>
            <a:ext cx="9220200" cy="769441"/>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IN" altLang="en-US" sz="4400"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Industrial Engineering</a:t>
            </a:r>
            <a:endParaRPr lang="en-IN" altLang="en-US" sz="4400" b="1" dirty="0">
              <a:latin typeface="Times New Roman" pitchFamily="18" charset="0"/>
              <a:cs typeface="Times New Roman" pitchFamily="18" charset="0"/>
            </a:endParaRPr>
          </a:p>
        </p:txBody>
      </p:sp>
      <p:sp>
        <p:nvSpPr>
          <p:cNvPr id="10" name="TextBox 9"/>
          <p:cNvSpPr txBox="1"/>
          <p:nvPr/>
        </p:nvSpPr>
        <p:spPr>
          <a:xfrm>
            <a:off x="793750" y="1511300"/>
            <a:ext cx="14478000" cy="6001643"/>
          </a:xfrm>
          <a:prstGeom prst="rect">
            <a:avLst/>
          </a:prstGeom>
          <a:noFill/>
        </p:spPr>
        <p:txBody>
          <a:bodyPr wrap="square" rtlCol="0">
            <a:spAutoFit/>
          </a:bodyPr>
          <a:lstStyle/>
          <a:p>
            <a:pPr>
              <a:buFont typeface="Wingdings" pitchFamily="2" charset="2"/>
              <a:buChar char="Ø"/>
            </a:pPr>
            <a:r>
              <a:rPr lang="en-US" sz="3200" b="1" dirty="0" smtClean="0">
                <a:latin typeface="Times New Roman" pitchFamily="18" charset="0"/>
                <a:cs typeface="Times New Roman" pitchFamily="18" charset="0"/>
              </a:rPr>
              <a:t>Industrial engineering</a:t>
            </a:r>
            <a:r>
              <a:rPr lang="en-US" sz="3200" dirty="0" smtClean="0">
                <a:latin typeface="Times New Roman" pitchFamily="18" charset="0"/>
                <a:cs typeface="Times New Roman" pitchFamily="18" charset="0"/>
              </a:rPr>
              <a:t> is an engineering profession that is concerned with the optimization of complex </a:t>
            </a:r>
            <a:r>
              <a:rPr lang="en-US" sz="3200" dirty="0" smtClean="0">
                <a:latin typeface="Times New Roman" pitchFamily="18" charset="0"/>
                <a:cs typeface="Times New Roman" pitchFamily="18" charset="0"/>
                <a:hlinkClick r:id="rId4" tooltip="Process (engineering)"/>
              </a:rPr>
              <a:t>processes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5" tooltip="System"/>
              </a:rPr>
              <a:t>systems</a:t>
            </a:r>
            <a:r>
              <a:rPr lang="en-US" sz="3200" dirty="0" smtClean="0">
                <a:latin typeface="Times New Roman" pitchFamily="18" charset="0"/>
                <a:cs typeface="Times New Roman" pitchFamily="18" charset="0"/>
              </a:rPr>
              <a:t>, or </a:t>
            </a:r>
            <a:r>
              <a:rPr lang="en-US" sz="3200" dirty="0" smtClean="0">
                <a:latin typeface="Times New Roman" pitchFamily="18" charset="0"/>
                <a:cs typeface="Times New Roman" pitchFamily="18" charset="0"/>
                <a:hlinkClick r:id="rId6" tooltip="Organizations"/>
              </a:rPr>
              <a:t>organizations</a:t>
            </a:r>
            <a:r>
              <a:rPr lang="en-US" sz="3200" dirty="0" smtClean="0">
                <a:latin typeface="Times New Roman" pitchFamily="18" charset="0"/>
                <a:cs typeface="Times New Roman" pitchFamily="18" charset="0"/>
              </a:rPr>
              <a:t> by developing, improving and implementing integrated systems of people, money, knowledge, information, equipment, energy and materials</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The focus of Industrial Engineering is how to improve processes or design things that are more efficient and waste less money, time, raw resources, man-power and energy while following safety standards and regulations</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Industrial engineers may use knowledge of </a:t>
            </a:r>
            <a:r>
              <a:rPr lang="en-US" sz="3200" dirty="0" err="1" smtClean="0">
                <a:latin typeface="Times New Roman" pitchFamily="18" charset="0"/>
                <a:cs typeface="Times New Roman" pitchFamily="18" charset="0"/>
              </a:rPr>
              <a:t>Maths</a:t>
            </a:r>
            <a:r>
              <a:rPr lang="en-US" sz="3200" dirty="0" smtClean="0">
                <a:latin typeface="Times New Roman" pitchFamily="18" charset="0"/>
                <a:cs typeface="Times New Roman" pitchFamily="18" charset="0"/>
              </a:rPr>
              <a:t>, Physics but also Social Sciences to </a:t>
            </a:r>
            <a:r>
              <a:rPr lang="en-US" sz="3200" dirty="0" err="1" smtClean="0">
                <a:latin typeface="Times New Roman" pitchFamily="18" charset="0"/>
                <a:cs typeface="Times New Roman" pitchFamily="18" charset="0"/>
              </a:rPr>
              <a:t>analyse</a:t>
            </a:r>
            <a:r>
              <a:rPr lang="en-US" sz="3200" dirty="0" smtClean="0">
                <a:latin typeface="Times New Roman" pitchFamily="18" charset="0"/>
                <a:cs typeface="Times New Roman" pitchFamily="18" charset="0"/>
              </a:rPr>
              <a:t>, design, predict and evaluate the results and roadblocks of processes and devices. </a:t>
            </a:r>
            <a:endParaRPr lang="en-US" sz="32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extBox 10488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109" name="Group 108"/>
          <p:cNvGrpSpPr/>
          <p:nvPr/>
        </p:nvGrpSpPr>
        <p:grpSpPr>
          <a:xfrm>
            <a:off x="0" y="0"/>
            <a:ext cx="16217900" cy="9118600"/>
            <a:chOff x="0" y="0"/>
            <a:chExt cx="16217900" cy="9118600"/>
          </a:xfrm>
        </p:grpSpPr>
        <p:sp>
          <p:nvSpPr>
            <p:cNvPr id="1048857" name="Rectangle 1048856"/>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58" name="Freeform 10488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59" name="TextBox 104885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860" name="TextBox 104885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28</a:t>
            </a:fld>
            <a:endParaRPr lang="en-IN" altLang="en-US" sz="1900">
              <a:solidFill>
                <a:srgbClr val="898989"/>
              </a:solidFill>
              <a:ea typeface="Arial" pitchFamily="34" charset="0"/>
            </a:endParaRPr>
          </a:p>
        </p:txBody>
      </p:sp>
      <p:sp>
        <p:nvSpPr>
          <p:cNvPr id="1048863" name="Rectangle 104886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pic>
        <p:nvPicPr>
          <p:cNvPr id="3074" name="Picture 2" descr="https://4.bp.blogspot.com/-EPobZ14IOOc/WXdbTEjOVPI/AAAAAAAAECQ/w2Y5MGf-uHIyqgm_Ys1FbkSBysPJ1BcRQCEwYBhgL/s640/functions-ie-fig.jpg"/>
          <p:cNvPicPr>
            <a:picLocks noChangeAspect="1" noChangeArrowheads="1"/>
          </p:cNvPicPr>
          <p:nvPr/>
        </p:nvPicPr>
        <p:blipFill>
          <a:blip r:embed="rId4"/>
          <a:srcRect/>
          <a:stretch>
            <a:fillRect/>
          </a:stretch>
        </p:blipFill>
        <p:spPr bwMode="auto">
          <a:xfrm>
            <a:off x="1098550" y="0"/>
            <a:ext cx="14401800" cy="7835900"/>
          </a:xfrm>
          <a:prstGeom prst="rect">
            <a:avLst/>
          </a:prstGeom>
          <a:noFill/>
        </p:spPr>
      </p:pic>
      <p:sp>
        <p:nvSpPr>
          <p:cNvPr id="14" name="TextBox 13"/>
          <p:cNvSpPr txBox="1"/>
          <p:nvPr/>
        </p:nvSpPr>
        <p:spPr>
          <a:xfrm>
            <a:off x="5441950" y="7759700"/>
            <a:ext cx="7446958"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Fig. Function of industrial engineering</a:t>
            </a:r>
            <a:endParaRPr lang="en-US" sz="3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extBox 10488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108"/>
          <p:cNvGrpSpPr/>
          <p:nvPr/>
        </p:nvGrpSpPr>
        <p:grpSpPr>
          <a:xfrm>
            <a:off x="0" y="0"/>
            <a:ext cx="16217900" cy="9118600"/>
            <a:chOff x="0" y="0"/>
            <a:chExt cx="16217900" cy="9118600"/>
          </a:xfrm>
        </p:grpSpPr>
        <p:sp>
          <p:nvSpPr>
            <p:cNvPr id="1048857" name="Rectangle 1048856"/>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58" name="Freeform 10488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59" name="TextBox 104885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860" name="TextBox 104885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29</a:t>
            </a:fld>
            <a:endParaRPr lang="en-IN" altLang="en-US" sz="1900">
              <a:solidFill>
                <a:srgbClr val="898989"/>
              </a:solidFill>
              <a:ea typeface="Arial" pitchFamily="34" charset="0"/>
            </a:endParaRPr>
          </a:p>
        </p:txBody>
      </p:sp>
      <p:sp>
        <p:nvSpPr>
          <p:cNvPr id="1048863" name="Rectangle 104886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0" name="TextBox 9"/>
          <p:cNvSpPr txBox="1"/>
          <p:nvPr/>
        </p:nvSpPr>
        <p:spPr>
          <a:xfrm>
            <a:off x="4298950" y="368300"/>
            <a:ext cx="8119075"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Manufacturing technology</a:t>
            </a:r>
            <a:endParaRPr lang="en-US" sz="4400" b="1" dirty="0"/>
          </a:p>
        </p:txBody>
      </p:sp>
      <p:sp>
        <p:nvSpPr>
          <p:cNvPr id="11" name="TextBox 10"/>
          <p:cNvSpPr txBox="1"/>
          <p:nvPr/>
        </p:nvSpPr>
        <p:spPr>
          <a:xfrm>
            <a:off x="1174751" y="1282700"/>
            <a:ext cx="13868400" cy="5016758"/>
          </a:xfrm>
          <a:prstGeom prst="rect">
            <a:avLst/>
          </a:prstGeom>
          <a:noFill/>
        </p:spPr>
        <p:txBody>
          <a:bodyPr wrap="square" rtlCol="0">
            <a:spAutoFit/>
          </a:bodyPr>
          <a:lstStyle/>
          <a:p>
            <a:pPr>
              <a:buFont typeface="Wingdings" pitchFamily="2" charset="2"/>
              <a:buChar char="Ø"/>
            </a:pPr>
            <a:r>
              <a:rPr lang="en-US" sz="3200" u="sng" dirty="0" smtClean="0">
                <a:latin typeface="Times New Roman" pitchFamily="18" charset="0"/>
                <a:cs typeface="Times New Roman" pitchFamily="18" charset="0"/>
                <a:hlinkClick r:id="rId4"/>
              </a:rPr>
              <a:t>Manufacturing engineering</a:t>
            </a:r>
            <a:r>
              <a:rPr lang="en-US" sz="3200" dirty="0" smtClean="0">
                <a:latin typeface="Times New Roman" pitchFamily="18" charset="0"/>
                <a:cs typeface="Times New Roman" pitchFamily="18" charset="0"/>
              </a:rPr>
              <a:t> or </a:t>
            </a:r>
            <a:r>
              <a:rPr lang="en-US" sz="3200" b="1" dirty="0" smtClean="0">
                <a:latin typeface="Times New Roman" pitchFamily="18" charset="0"/>
                <a:cs typeface="Times New Roman" pitchFamily="18" charset="0"/>
              </a:rPr>
              <a:t>manufacturing process</a:t>
            </a:r>
            <a:r>
              <a:rPr lang="en-US" sz="3200" dirty="0" smtClean="0">
                <a:latin typeface="Times New Roman" pitchFamily="18" charset="0"/>
                <a:cs typeface="Times New Roman" pitchFamily="18" charset="0"/>
              </a:rPr>
              <a:t> are the steps through which raw materials are transformed into a final product. </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The </a:t>
            </a:r>
            <a:r>
              <a:rPr lang="en-US" sz="3200" dirty="0" smtClean="0">
                <a:latin typeface="Times New Roman" pitchFamily="18" charset="0"/>
                <a:cs typeface="Times New Roman" pitchFamily="18" charset="0"/>
              </a:rPr>
              <a:t>manufacturing process begins with the product design, and materials specification from which the product is made</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These materials are then modified through manufacturing processes to become the required part</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Use of CAD and CAM play an important role in manufacturing technology.</a:t>
            </a:r>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extBox 104860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4" name="Group 43"/>
          <p:cNvGrpSpPr/>
          <p:nvPr/>
        </p:nvGrpSpPr>
        <p:grpSpPr>
          <a:xfrm>
            <a:off x="0" y="0"/>
            <a:ext cx="16217900" cy="9118600"/>
            <a:chOff x="0" y="0"/>
            <a:chExt cx="16217900" cy="9118600"/>
          </a:xfrm>
        </p:grpSpPr>
        <p:sp>
          <p:nvSpPr>
            <p:cNvPr id="1048604" name="Rectangle 1048603"/>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05" name="Freeform 104860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06" name="TextBox 1048605"/>
          <p:cNvSpPr txBox="1"/>
          <p:nvPr/>
        </p:nvSpPr>
        <p:spPr>
          <a:xfrm>
            <a:off x="5513387" y="8480425"/>
            <a:ext cx="5191125" cy="292100"/>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JECRC </a:t>
            </a:r>
            <a:r>
              <a:rPr lang="en-IN" altLang="en-US" dirty="0" err="1">
                <a:solidFill>
                  <a:srgbClr val="898989"/>
                </a:solidFill>
                <a:latin typeface="Calibri" pitchFamily="34" charset="0"/>
              </a:rPr>
              <a:t>Jaipur</a:t>
            </a:r>
            <a:endParaRPr lang="en-IN" altLang="en-US" dirty="0">
              <a:solidFill>
                <a:srgbClr val="898989"/>
              </a:solidFill>
              <a:latin typeface="Calibri" pitchFamily="34" charset="0"/>
            </a:endParaRPr>
          </a:p>
        </p:txBody>
      </p:sp>
      <p:sp>
        <p:nvSpPr>
          <p:cNvPr id="1048607" name="TextBox 1048606"/>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800">
                <a:latin typeface="Times New Roman" pitchFamily="18" charset="0"/>
                <a:ea typeface="Times New Roman" pitchFamily="18" charset="0"/>
              </a:rPr>
              <a:t>VISION AND MISSION OF DEPARTMENT</a:t>
            </a:r>
          </a:p>
        </p:txBody>
      </p:sp>
      <p:sp>
        <p:nvSpPr>
          <p:cNvPr id="1048608" name="TextBox 104860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a:t>
            </a:fld>
            <a:endParaRPr lang="en-IN" altLang="en-US" sz="1900">
              <a:solidFill>
                <a:srgbClr val="898989"/>
              </a:solidFill>
              <a:ea typeface="Arial" pitchFamily="34" charset="0"/>
            </a:endParaRPr>
          </a:p>
        </p:txBody>
      </p:sp>
      <p:sp>
        <p:nvSpPr>
          <p:cNvPr id="1048609" name="Rectangle 1048608"/>
          <p:cNvSpPr/>
          <p:nvPr/>
        </p:nvSpPr>
        <p:spPr>
          <a:xfrm>
            <a:off x="412750" y="1739901"/>
            <a:ext cx="14782800" cy="2896690"/>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eaLnBrk="1" latinLnBrk="1" hangingPunct="1">
              <a:lnSpc>
                <a:spcPct val="115000"/>
              </a:lnSpc>
              <a:spcAft>
                <a:spcPts val="1000"/>
              </a:spcAft>
            </a:pPr>
            <a:r>
              <a:rPr lang="en-US" altLang="en-US" sz="2000" b="1" dirty="0">
                <a:latin typeface="Times New Roman" pitchFamily="18" charset="0"/>
                <a:ea typeface="Calibri" pitchFamily="34" charset="0"/>
              </a:rPr>
              <a:t> </a:t>
            </a:r>
          </a:p>
          <a:p>
            <a:pPr lvl="0" algn="ctr" eaLnBrk="1" latinLnBrk="1" hangingPunct="1">
              <a:lnSpc>
                <a:spcPct val="115000"/>
              </a:lnSpc>
              <a:spcAft>
                <a:spcPts val="1000"/>
              </a:spcAft>
            </a:pPr>
            <a:r>
              <a:rPr lang="ru-RU" altLang="en-US" sz="3200" b="1" dirty="0">
                <a:latin typeface="Times New Roman" pitchFamily="18" charset="0"/>
                <a:ea typeface="Calibri" pitchFamily="34" charset="0"/>
              </a:rPr>
              <a:t>Vision</a:t>
            </a:r>
          </a:p>
          <a:p>
            <a:pPr lvl="0" algn="just">
              <a:lnSpc>
                <a:spcPct val="115000"/>
              </a:lnSpc>
              <a:spcBef>
                <a:spcPts val="1075"/>
              </a:spcBef>
            </a:pPr>
            <a:r>
              <a:rPr lang="en-US" altLang="en-US" sz="2800" dirty="0" smtClean="0">
                <a:latin typeface="Times New Roman" pitchFamily="18" charset="0"/>
                <a:ea typeface="Calibri" pitchFamily="34" charset="0"/>
              </a:rPr>
              <a:t>The Mechanical Engineering Department strives to be recognized globally for excellent technical knowledge and to produce quality human resource, who can manage the advance technologies and contribute to society through entrepreneurship and leadership.</a:t>
            </a:r>
            <a:endParaRPr lang="ru-RU" altLang="en-US" sz="2800" dirty="0">
              <a:latin typeface="Times New Roman" pitchFamily="18" charset="0"/>
              <a:ea typeface="Calibri" pitchFamily="34" charset="0"/>
            </a:endParaRPr>
          </a:p>
        </p:txBody>
      </p:sp>
      <p:sp>
        <p:nvSpPr>
          <p:cNvPr id="1048610" name="Rectangle 1048609"/>
          <p:cNvSpPr/>
          <p:nvPr/>
        </p:nvSpPr>
        <p:spPr>
          <a:xfrm>
            <a:off x="793750" y="4406901"/>
            <a:ext cx="14782800" cy="2927468"/>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lnSpc>
                <a:spcPct val="115000"/>
              </a:lnSpc>
              <a:spcAft>
                <a:spcPts val="1000"/>
              </a:spcAft>
            </a:pPr>
            <a:r>
              <a:rPr lang="ru-RU" altLang="en-US" sz="3200" b="1" dirty="0">
                <a:latin typeface="Times New Roman" pitchFamily="18" charset="0"/>
                <a:ea typeface="Calibri" pitchFamily="34" charset="0"/>
              </a:rPr>
              <a:t>Mission</a:t>
            </a:r>
          </a:p>
          <a:p>
            <a:pPr lvl="0" algn="just">
              <a:lnSpc>
                <a:spcPts val="1700"/>
              </a:lnSpc>
            </a:pPr>
            <a:r>
              <a:rPr lang="en-US" altLang="en-US" sz="2400" dirty="0" smtClean="0">
                <a:solidFill>
                  <a:srgbClr val="000000"/>
                </a:solidFill>
                <a:latin typeface="Times New Roman" pitchFamily="18" charset="0"/>
                <a:ea typeface="Times New Roman" pitchFamily="18" charset="0"/>
              </a:rPr>
              <a:t> </a:t>
            </a:r>
            <a:r>
              <a:rPr lang="en-US" altLang="en-US" sz="2800" dirty="0" smtClean="0">
                <a:solidFill>
                  <a:srgbClr val="000000"/>
                </a:solidFill>
                <a:latin typeface="Times New Roman" pitchFamily="18" charset="0"/>
                <a:ea typeface="Times New Roman" pitchFamily="18" charset="0"/>
              </a:rPr>
              <a:t>1) To impart highest quality technical knowledge to the learners to make them globally competitive </a:t>
            </a:r>
          </a:p>
          <a:p>
            <a:pPr lvl="0" algn="just">
              <a:lnSpc>
                <a:spcPts val="1700"/>
              </a:lnSpc>
            </a:pPr>
            <a:endParaRPr lang="en-US" altLang="en-US" sz="2800" dirty="0" smtClean="0">
              <a:solidFill>
                <a:srgbClr val="000000"/>
              </a:solidFill>
              <a:latin typeface="Times New Roman" pitchFamily="18" charset="0"/>
              <a:ea typeface="Times New Roman" pitchFamily="18" charset="0"/>
            </a:endParaRPr>
          </a:p>
          <a:p>
            <a:pPr lvl="0" algn="just">
              <a:lnSpc>
                <a:spcPts val="1700"/>
              </a:lnSpc>
            </a:pPr>
            <a:r>
              <a:rPr lang="en-US" altLang="en-US" sz="2800" dirty="0" smtClean="0">
                <a:solidFill>
                  <a:srgbClr val="000000"/>
                </a:solidFill>
                <a:latin typeface="Times New Roman" pitchFamily="18" charset="0"/>
                <a:ea typeface="Times New Roman" pitchFamily="18" charset="0"/>
              </a:rPr>
              <a:t>mechanical engineers.</a:t>
            </a:r>
            <a:r>
              <a:rPr lang="en-US" altLang="en-US" sz="2800" dirty="0">
                <a:solidFill>
                  <a:srgbClr val="000000"/>
                </a:solidFill>
                <a:latin typeface="Times New Roman" pitchFamily="18" charset="0"/>
                <a:ea typeface="Times New Roman" pitchFamily="18" charset="0"/>
              </a:rPr>
              <a:t> </a:t>
            </a:r>
          </a:p>
          <a:p>
            <a:pPr lvl="0" algn="just">
              <a:lnSpc>
                <a:spcPct val="115000"/>
              </a:lnSpc>
            </a:pPr>
            <a:r>
              <a:rPr lang="en-US" altLang="en-US" sz="2800" dirty="0" smtClean="0">
                <a:solidFill>
                  <a:srgbClr val="000000"/>
                </a:solidFill>
                <a:latin typeface="Times New Roman" pitchFamily="18" charset="0"/>
                <a:ea typeface="Times New Roman" pitchFamily="18" charset="0"/>
              </a:rPr>
              <a:t>2) To provide the learners ethical guidelines along with excellent academic environment for a long productive career.</a:t>
            </a:r>
            <a:r>
              <a:rPr lang="en-US" altLang="en-US" sz="2800" dirty="0">
                <a:latin typeface="Times New Roman" pitchFamily="18" charset="0"/>
                <a:ea typeface="Times New Roman" pitchFamily="18" charset="0"/>
              </a:rPr>
              <a:t> </a:t>
            </a:r>
          </a:p>
          <a:p>
            <a:pPr lvl="0" algn="just">
              <a:lnSpc>
                <a:spcPct val="115000"/>
              </a:lnSpc>
              <a:spcAft>
                <a:spcPts val="1000"/>
              </a:spcAft>
            </a:pPr>
            <a:r>
              <a:rPr lang="en-US" altLang="en-US" sz="2800" dirty="0" smtClean="0">
                <a:latin typeface="Times New Roman" pitchFamily="18" charset="0"/>
                <a:ea typeface="Times New Roman" pitchFamily="18" charset="0"/>
              </a:rPr>
              <a:t>3)To promote industry-institute linkage.</a:t>
            </a:r>
            <a:r>
              <a:rPr lang="en-US" altLang="en-US" sz="2800" dirty="0">
                <a:latin typeface="Times New Roman" pitchFamily="18" charset="0"/>
                <a:ea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extBox 10488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108"/>
          <p:cNvGrpSpPr/>
          <p:nvPr/>
        </p:nvGrpSpPr>
        <p:grpSpPr>
          <a:xfrm>
            <a:off x="0" y="0"/>
            <a:ext cx="16217900" cy="9118600"/>
            <a:chOff x="0" y="0"/>
            <a:chExt cx="16217900" cy="9118600"/>
          </a:xfrm>
        </p:grpSpPr>
        <p:sp>
          <p:nvSpPr>
            <p:cNvPr id="1048857" name="Rectangle 1048856"/>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58" name="Freeform 10488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59" name="TextBox 104885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860" name="TextBox 104885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30</a:t>
            </a:fld>
            <a:endParaRPr lang="en-IN" altLang="en-US" sz="1900">
              <a:solidFill>
                <a:srgbClr val="898989"/>
              </a:solidFill>
              <a:ea typeface="Arial" pitchFamily="34" charset="0"/>
            </a:endParaRPr>
          </a:p>
        </p:txBody>
      </p:sp>
      <p:sp>
        <p:nvSpPr>
          <p:cNvPr id="1048863" name="Rectangle 104886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pic>
        <p:nvPicPr>
          <p:cNvPr id="51202" name="Picture 2" descr="Computer-Aided Manufacturing | SpringerLink"/>
          <p:cNvPicPr>
            <a:picLocks noChangeAspect="1" noChangeArrowheads="1"/>
          </p:cNvPicPr>
          <p:nvPr/>
        </p:nvPicPr>
        <p:blipFill>
          <a:blip r:embed="rId4"/>
          <a:srcRect/>
          <a:stretch>
            <a:fillRect/>
          </a:stretch>
        </p:blipFill>
        <p:spPr bwMode="auto">
          <a:xfrm>
            <a:off x="1098550" y="292100"/>
            <a:ext cx="14321632" cy="7239000"/>
          </a:xfrm>
          <a:prstGeom prst="rect">
            <a:avLst/>
          </a:prstGeom>
          <a:noFill/>
        </p:spPr>
      </p:pic>
      <p:sp>
        <p:nvSpPr>
          <p:cNvPr id="12" name="TextBox 11"/>
          <p:cNvSpPr txBox="1"/>
          <p:nvPr/>
        </p:nvSpPr>
        <p:spPr>
          <a:xfrm>
            <a:off x="3917950" y="7759701"/>
            <a:ext cx="11809132"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Fig. Use of CAD &amp; CAM in manufacturing technology</a:t>
            </a:r>
            <a:endParaRPr lang="en-US" sz="3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extBox 10488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108"/>
          <p:cNvGrpSpPr/>
          <p:nvPr/>
        </p:nvGrpSpPr>
        <p:grpSpPr>
          <a:xfrm>
            <a:off x="0" y="0"/>
            <a:ext cx="16217900" cy="9118600"/>
            <a:chOff x="0" y="0"/>
            <a:chExt cx="16217900" cy="9118600"/>
          </a:xfrm>
        </p:grpSpPr>
        <p:sp>
          <p:nvSpPr>
            <p:cNvPr id="1048857" name="Rectangle 1048856"/>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58" name="Freeform 10488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59" name="TextBox 104885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860" name="TextBox 104885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31</a:t>
            </a:fld>
            <a:endParaRPr lang="en-IN" altLang="en-US" sz="1900">
              <a:solidFill>
                <a:srgbClr val="898989"/>
              </a:solidFill>
              <a:ea typeface="Arial" pitchFamily="34" charset="0"/>
            </a:endParaRPr>
          </a:p>
        </p:txBody>
      </p:sp>
      <p:sp>
        <p:nvSpPr>
          <p:cNvPr id="1048863" name="Rectangle 104886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pic>
        <p:nvPicPr>
          <p:cNvPr id="47106" name="Picture 2" descr="Introduction to CAD CAM in industries"/>
          <p:cNvPicPr>
            <a:picLocks noChangeAspect="1" noChangeArrowheads="1"/>
          </p:cNvPicPr>
          <p:nvPr/>
        </p:nvPicPr>
        <p:blipFill>
          <a:blip r:embed="rId4"/>
          <a:srcRect/>
          <a:stretch>
            <a:fillRect/>
          </a:stretch>
        </p:blipFill>
        <p:spPr bwMode="auto">
          <a:xfrm>
            <a:off x="1631950" y="368300"/>
            <a:ext cx="13411200" cy="6553200"/>
          </a:xfrm>
          <a:prstGeom prst="rect">
            <a:avLst/>
          </a:prstGeom>
          <a:noFill/>
        </p:spPr>
      </p:pic>
      <p:sp>
        <p:nvSpPr>
          <p:cNvPr id="12" name="TextBox 11"/>
          <p:cNvSpPr txBox="1"/>
          <p:nvPr/>
        </p:nvSpPr>
        <p:spPr>
          <a:xfrm>
            <a:off x="4603750" y="7683500"/>
            <a:ext cx="6295313"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Fig. CAM manufacturing technology</a:t>
            </a:r>
            <a:endParaRPr lang="en-US" sz="3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extBox 1048855"/>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2" name="Group 108"/>
          <p:cNvGrpSpPr/>
          <p:nvPr/>
        </p:nvGrpSpPr>
        <p:grpSpPr>
          <a:xfrm>
            <a:off x="0" y="0"/>
            <a:ext cx="16217900" cy="9118600"/>
            <a:chOff x="0" y="0"/>
            <a:chExt cx="16217900" cy="9118600"/>
          </a:xfrm>
        </p:grpSpPr>
        <p:sp>
          <p:nvSpPr>
            <p:cNvPr id="1048857" name="Rectangle 1048856"/>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58" name="Freeform 1048857"/>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859" name="TextBox 1048858"/>
          <p:cNvSpPr txBox="1"/>
          <p:nvPr/>
        </p:nvSpPr>
        <p:spPr>
          <a:xfrm>
            <a:off x="5513387" y="8480425"/>
            <a:ext cx="61769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860" name="TextBox 104885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32</a:t>
            </a:fld>
            <a:endParaRPr lang="en-IN" altLang="en-US" sz="1900">
              <a:solidFill>
                <a:srgbClr val="898989"/>
              </a:solidFill>
              <a:ea typeface="Arial" pitchFamily="34" charset="0"/>
            </a:endParaRPr>
          </a:p>
        </p:txBody>
      </p:sp>
      <p:sp>
        <p:nvSpPr>
          <p:cNvPr id="1048863" name="Rectangle 1048862"/>
          <p:cNvSpPr/>
          <p:nvPr/>
        </p:nvSpPr>
        <p:spPr>
          <a:xfrm>
            <a:off x="3003550" y="5159375"/>
            <a:ext cx="8674100" cy="101600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a:p>
            <a:pPr lvl="0"/>
            <a:endParaRPr lang="en-IN" altLang="en-US" sz="2000">
              <a:latin typeface="Georgia" pitchFamily="18" charset="0"/>
              <a:ea typeface="Georgia" pitchFamily="18" charset="0"/>
            </a:endParaRPr>
          </a:p>
        </p:txBody>
      </p:sp>
      <p:sp>
        <p:nvSpPr>
          <p:cNvPr id="11" name="TextBox 10"/>
          <p:cNvSpPr txBox="1"/>
          <p:nvPr/>
        </p:nvSpPr>
        <p:spPr>
          <a:xfrm>
            <a:off x="5746750" y="596900"/>
            <a:ext cx="5638800" cy="769441"/>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References</a:t>
            </a:r>
            <a:endParaRPr lang="en-US" sz="4400" dirty="0">
              <a:latin typeface="Times New Roman" pitchFamily="18" charset="0"/>
              <a:cs typeface="Times New Roman" pitchFamily="18" charset="0"/>
            </a:endParaRPr>
          </a:p>
        </p:txBody>
      </p:sp>
      <p:sp>
        <p:nvSpPr>
          <p:cNvPr id="13" name="TextBox 12"/>
          <p:cNvSpPr txBox="1"/>
          <p:nvPr/>
        </p:nvSpPr>
        <p:spPr>
          <a:xfrm>
            <a:off x="1555750" y="1892300"/>
            <a:ext cx="11921853" cy="3339376"/>
          </a:xfrm>
          <a:prstGeom prst="rect">
            <a:avLst/>
          </a:prstGeom>
          <a:noFill/>
        </p:spPr>
        <p:txBody>
          <a:bodyPr wrap="none" rtlCol="0">
            <a:spAutoFit/>
          </a:bodyPr>
          <a:lstStyle/>
          <a:p>
            <a:pPr>
              <a:buFont typeface="Wingdings" pitchFamily="2" charset="2"/>
              <a:buChar char="Ø"/>
            </a:pPr>
            <a:r>
              <a:rPr lang="en-US" sz="3200" u="sng" dirty="0" smtClean="0">
                <a:latin typeface="Times New Roman" pitchFamily="18" charset="0"/>
                <a:cs typeface="Times New Roman" pitchFamily="18" charset="0"/>
                <a:hlinkClick r:id="rId4"/>
              </a:rPr>
              <a:t>https://nptel.ac.in/courses/112/108/112108148</a:t>
            </a:r>
            <a:r>
              <a:rPr lang="en-US" sz="3200" u="sng" dirty="0" smtClean="0">
                <a:latin typeface="Times New Roman" pitchFamily="18" charset="0"/>
                <a:cs typeface="Times New Roman" pitchFamily="18" charset="0"/>
                <a:hlinkClick r:id="rId4"/>
              </a:rPr>
              <a:t>/</a:t>
            </a:r>
            <a:endParaRPr lang="en-US" sz="3200" u="sng" dirty="0" smtClean="0">
              <a:latin typeface="Times New Roman" pitchFamily="18" charset="0"/>
              <a:cs typeface="Times New Roman" pitchFamily="18" charset="0"/>
            </a:endParaRPr>
          </a:p>
          <a:p>
            <a:pPr>
              <a:buFont typeface="Wingdings" pitchFamily="2" charset="2"/>
              <a:buChar char="Ø"/>
            </a:pPr>
            <a:r>
              <a:rPr lang="en-US" sz="3200" u="sng" dirty="0" smtClean="0">
                <a:latin typeface="Times New Roman" pitchFamily="18" charset="0"/>
                <a:cs typeface="Times New Roman" pitchFamily="18" charset="0"/>
                <a:hlinkClick r:id="rId5"/>
              </a:rPr>
              <a:t>https://</a:t>
            </a:r>
            <a:r>
              <a:rPr lang="en-US" sz="3200" u="sng" dirty="0" smtClean="0">
                <a:latin typeface="Times New Roman" pitchFamily="18" charset="0"/>
                <a:cs typeface="Times New Roman" pitchFamily="18" charset="0"/>
                <a:hlinkClick r:id="rId5"/>
              </a:rPr>
              <a:t>en.wikipedia.org/wiki/Mechanical_engineering</a:t>
            </a:r>
            <a:endParaRPr lang="en-US" sz="3200" u="sng" dirty="0" smtClean="0">
              <a:latin typeface="Times New Roman" pitchFamily="18" charset="0"/>
              <a:cs typeface="Times New Roman" pitchFamily="18" charset="0"/>
            </a:endParaRPr>
          </a:p>
          <a:p>
            <a:pPr>
              <a:buFont typeface="Wingdings" pitchFamily="2" charset="2"/>
              <a:buChar char="Ø"/>
            </a:pPr>
            <a:r>
              <a:rPr lang="en-US" sz="3200" u="sng" dirty="0" smtClean="0">
                <a:latin typeface="Times New Roman" pitchFamily="18" charset="0"/>
                <a:cs typeface="Times New Roman" pitchFamily="18" charset="0"/>
                <a:hlinkClick r:id="rId6"/>
              </a:rPr>
              <a:t>https://byjus.com/physics/differences-between-enthalpy-and-entropy</a:t>
            </a:r>
            <a:r>
              <a:rPr lang="en-US" sz="3200" u="sng" dirty="0" smtClean="0">
                <a:latin typeface="Times New Roman" pitchFamily="18" charset="0"/>
                <a:cs typeface="Times New Roman" pitchFamily="18" charset="0"/>
                <a:hlinkClick r:id="rId6"/>
              </a:rPr>
              <a:t>/</a:t>
            </a:r>
            <a:endParaRPr lang="en-US" sz="3200" u="sng"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hlinkClick r:id="rId7"/>
              </a:rPr>
              <a:t>https://en.wikipedia.org/wiki/Industrial_engineering</a:t>
            </a:r>
            <a:endParaRPr lang="en-US" sz="3200" dirty="0" smtClean="0">
              <a:latin typeface="Times New Roman" pitchFamily="18" charset="0"/>
              <a:cs typeface="Times New Roman" pitchFamily="18" charset="0"/>
            </a:endParaRPr>
          </a:p>
          <a:p>
            <a:pPr>
              <a:buFont typeface="Wingdings" pitchFamily="2" charset="2"/>
              <a:buChar char="Ø"/>
            </a:pPr>
            <a:endParaRPr lang="en-US" sz="3200" dirty="0" smtClean="0">
              <a:latin typeface="Times New Roman" pitchFamily="18" charset="0"/>
              <a:cs typeface="Times New Roman" pitchFamily="18" charset="0"/>
            </a:endParaRPr>
          </a:p>
          <a:p>
            <a:pPr>
              <a:buFont typeface="Wingdings" pitchFamily="2" charset="2"/>
              <a:buChar char="Ø"/>
            </a:pPr>
            <a:endParaRPr lang="en-US" sz="3200" dirty="0" smtClean="0">
              <a:latin typeface="Times New Roman" pitchFamily="18" charset="0"/>
              <a:cs typeface="Times New Roman" pitchFamily="18"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 name="Group 115"/>
          <p:cNvGrpSpPr/>
          <p:nvPr/>
        </p:nvGrpSpPr>
        <p:grpSpPr>
          <a:xfrm>
            <a:off x="44450" y="-12700"/>
            <a:ext cx="16217900" cy="9118600"/>
            <a:chOff x="88900" y="0"/>
            <a:chExt cx="16217900" cy="9118600"/>
          </a:xfrm>
        </p:grpSpPr>
        <p:sp>
          <p:nvSpPr>
            <p:cNvPr id="1048874" name="Rectangle 1048873"/>
            <p:cNvSpPr/>
            <p:nvPr/>
          </p:nvSpPr>
          <p:spPr>
            <a:xfrm>
              <a:off x="14998700" y="8890000"/>
              <a:ext cx="228600" cy="22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875" name="Rectangle 1048874"/>
            <p:cNvSpPr/>
            <p:nvPr/>
          </p:nvSpPr>
          <p:spPr>
            <a:xfrm>
              <a:off x="88900" y="0"/>
              <a:ext cx="162179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grpSp>
      <p:pic>
        <p:nvPicPr>
          <p:cNvPr id="2097154" name="Picture 2097153"/>
          <p:cNvPicPr>
            <a:picLocks/>
          </p:cNvPicPr>
          <p:nvPr/>
        </p:nvPicPr>
        <p:blipFill>
          <a:blip r:embed="rId4"/>
          <a:srcRect/>
          <a:stretch>
            <a:fillRect/>
          </a:stretch>
        </p:blipFill>
        <p:spPr>
          <a:xfrm>
            <a:off x="0" y="0"/>
            <a:ext cx="16230600" cy="9118600"/>
          </a:xfrm>
          <a:prstGeom prst="rect">
            <a:avLst/>
          </a:prstGeom>
          <a:noFill/>
          <a:ln>
            <a:noFill/>
          </a:ln>
        </p:spPr>
      </p:pic>
      <p:sp>
        <p:nvSpPr>
          <p:cNvPr id="1048876" name="TextBox 1048875"/>
          <p:cNvSpPr txBox="1"/>
          <p:nvPr/>
        </p:nvSpPr>
        <p:spPr>
          <a:xfrm>
            <a:off x="5518150" y="8521700"/>
            <a:ext cx="6248400"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877" name="TextBox 104887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33</a:t>
            </a:fld>
            <a:endParaRPr lang="en-IN" altLang="en-US" sz="1900">
              <a:solidFill>
                <a:srgbClr val="898989"/>
              </a:solidFill>
              <a:ea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extBox 1048610"/>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46" name="Group 45"/>
          <p:cNvGrpSpPr/>
          <p:nvPr/>
        </p:nvGrpSpPr>
        <p:grpSpPr>
          <a:xfrm>
            <a:off x="0" y="0"/>
            <a:ext cx="16217900" cy="9118600"/>
            <a:chOff x="0" y="0"/>
            <a:chExt cx="16217900" cy="9118600"/>
          </a:xfrm>
        </p:grpSpPr>
        <p:sp>
          <p:nvSpPr>
            <p:cNvPr id="1048612" name="Rectangle 1048611"/>
            <p:cNvSpPr/>
            <p:nvPr/>
          </p:nvSpPr>
          <p:spPr>
            <a:xfrm>
              <a:off x="0" y="0"/>
              <a:ext cx="1003300" cy="9118600"/>
            </a:xfrm>
            <a:prstGeom prst="rect">
              <a:avLst/>
            </a:prstGeom>
            <a:blipFill rotWithShape="1">
              <a:blip r:embed="rId3">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13" name="Freeform 1048612"/>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14" name="TextBox 1048613"/>
          <p:cNvSpPr txBox="1"/>
          <p:nvPr/>
        </p:nvSpPr>
        <p:spPr>
          <a:xfrm>
            <a:off x="5513387" y="8480425"/>
            <a:ext cx="5191125" cy="292388"/>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)JECRC </a:t>
            </a:r>
            <a:r>
              <a:rPr lang="en-IN" altLang="en-US" dirty="0" err="1">
                <a:solidFill>
                  <a:srgbClr val="898989"/>
                </a:solidFill>
                <a:latin typeface="Calibri" pitchFamily="34" charset="0"/>
              </a:rPr>
              <a:t>Jaipur</a:t>
            </a:r>
            <a:endParaRPr lang="en-IN" altLang="en-US" dirty="0">
              <a:solidFill>
                <a:srgbClr val="898989"/>
              </a:solidFill>
              <a:latin typeface="Calibri" pitchFamily="34" charset="0"/>
            </a:endParaRPr>
          </a:p>
        </p:txBody>
      </p:sp>
      <p:sp>
        <p:nvSpPr>
          <p:cNvPr id="1048615" name="TextBox 1048614"/>
          <p:cNvSpPr txBox="1"/>
          <p:nvPr/>
        </p:nvSpPr>
        <p:spPr>
          <a:xfrm>
            <a:off x="1250950" y="10541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US" altLang="en-US" sz="4400" dirty="0" smtClean="0">
                <a:latin typeface="Times New Roman" pitchFamily="18" charset="0"/>
                <a:ea typeface="Times New Roman" pitchFamily="18" charset="0"/>
              </a:rPr>
              <a:t>Course</a:t>
            </a:r>
            <a:r>
              <a:rPr lang="en-IN" altLang="en-US" sz="4800" dirty="0" smtClean="0">
                <a:latin typeface="Times New Roman" pitchFamily="18" charset="0"/>
                <a:ea typeface="Times New Roman" pitchFamily="18" charset="0"/>
              </a:rPr>
              <a:t> Outcomes of BME </a:t>
            </a:r>
            <a:endParaRPr lang="en-IN" altLang="en-US" sz="4800" dirty="0">
              <a:latin typeface="Times New Roman" pitchFamily="18" charset="0"/>
              <a:ea typeface="Times New Roman" pitchFamily="18" charset="0"/>
            </a:endParaRPr>
          </a:p>
        </p:txBody>
      </p:sp>
      <p:sp>
        <p:nvSpPr>
          <p:cNvPr id="1048616" name="TextBox 1048615"/>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4</a:t>
            </a:fld>
            <a:endParaRPr lang="en-IN" altLang="en-US" sz="1900">
              <a:solidFill>
                <a:srgbClr val="898989"/>
              </a:solidFill>
              <a:ea typeface="Arial" pitchFamily="34" charset="0"/>
            </a:endParaRPr>
          </a:p>
        </p:txBody>
      </p:sp>
      <p:graphicFrame>
        <p:nvGraphicFramePr>
          <p:cNvPr id="4194304" name="Table 4194303"/>
          <p:cNvGraphicFramePr>
            <a:graphicFrameLocks/>
          </p:cNvGraphicFramePr>
          <p:nvPr/>
        </p:nvGraphicFramePr>
        <p:xfrm>
          <a:off x="7864475" y="3073400"/>
          <a:ext cx="6019800" cy="5095875"/>
        </p:xfrm>
        <a:graphic>
          <a:graphicData uri="http://schemas.openxmlformats.org/drawingml/2006/table">
            <a:tbl>
              <a:tblPr/>
              <a:tblGrid>
                <a:gridCol w="6019800"/>
              </a:tblGrid>
              <a:tr h="5095875">
                <a:tc>
                  <a:txBody>
                    <a:bodyPr/>
                    <a:lstStyle/>
                    <a:p>
                      <a:pPr lvl="0" algn="l" eaLnBrk="1" latinLnBrk="1" hangingPunct="1"/>
                      <a:r>
                        <a:t/>
                      </a:r>
                      <a:br/>
                      <a:endParaRPr lang="en-IN" altLang="en-US" sz="1000" dirty="0">
                        <a:latin typeface="Calibri" pitchFamily="34" charset="0"/>
                      </a:endParaRPr>
                    </a:p>
                  </a:txBody>
                  <a:tcPr marL="52831" marR="52831" marT="26415" marB="26415" anchor="ctr">
                    <a:lnL>
                      <a:noFill/>
                    </a:lnL>
                    <a:lnR>
                      <a:noFill/>
                    </a:lnR>
                    <a:lnT>
                      <a:noFill/>
                    </a:lnT>
                    <a:lnB>
                      <a:noFill/>
                    </a:lnB>
                    <a:noFill/>
                  </a:tcPr>
                </a:tc>
              </a:tr>
            </a:tbl>
          </a:graphicData>
        </a:graphic>
      </p:graphicFrame>
      <p:sp>
        <p:nvSpPr>
          <p:cNvPr id="1048619" name="Rectangle 1048618"/>
          <p:cNvSpPr/>
          <p:nvPr/>
        </p:nvSpPr>
        <p:spPr>
          <a:xfrm>
            <a:off x="800100" y="2120900"/>
            <a:ext cx="14209712" cy="4909036"/>
          </a:xfrm>
          <a:prstGeom prst="rect">
            <a:avLst/>
          </a:prstGeom>
          <a:noFill/>
          <a:ln>
            <a:noFill/>
          </a:ln>
        </p:spPr>
        <p:txBody>
          <a:bodyPr vert="horz" wrap="square" lIns="91440" tIns="45720" rIns="91440" bIns="45720" anchor="ctr">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r>
              <a:rPr lang="en-US" altLang="en-US" sz="2800" b="1" dirty="0">
                <a:latin typeface="Times New Roman" pitchFamily="18" charset="0"/>
                <a:ea typeface="Times New Roman" pitchFamily="18" charset="0"/>
              </a:rPr>
              <a:t>       </a:t>
            </a:r>
          </a:p>
          <a:p>
            <a:pPr lvl="0"/>
            <a:r>
              <a:rPr lang="en-US" altLang="en-US" sz="2800" b="1" dirty="0">
                <a:latin typeface="Times New Roman" pitchFamily="18" charset="0"/>
                <a:ea typeface="Times New Roman" pitchFamily="18" charset="0"/>
              </a:rPr>
              <a:t> </a:t>
            </a:r>
            <a:r>
              <a:rPr lang="en-US" altLang="en-US" sz="2800" b="1" dirty="0" smtClean="0">
                <a:latin typeface="Times New Roman" pitchFamily="18" charset="0"/>
                <a:ea typeface="Times New Roman" pitchFamily="18" charset="0"/>
              </a:rPr>
              <a:t> </a:t>
            </a:r>
            <a:endParaRPr lang="en-US" altLang="en-US" sz="2800" b="1" dirty="0">
              <a:latin typeface="Times New Roman" pitchFamily="18" charset="0"/>
              <a:ea typeface="Times New Roman" pitchFamily="18" charset="0"/>
            </a:endParaRPr>
          </a:p>
          <a:p>
            <a:pPr lvl="0"/>
            <a:r>
              <a:rPr lang="en-US" altLang="en-US" sz="1400" dirty="0"/>
              <a:t>          </a:t>
            </a: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 To describe the importance of mechanical engineering in any industry and to apply the various concepts in thermal based industry.</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 To understand the various machines and power transmission related to it and also the effect of parameters on a job.</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smtClean="0">
                <a:latin typeface="Times New Roman" pitchFamily="18" charset="0"/>
                <a:ea typeface="Times New Roman" pitchFamily="18" charset="0"/>
              </a:rPr>
              <a:t> To relate the industrial issues with the environment and to consider key concepts in in engineering materials.</a:t>
            </a:r>
            <a:endParaRPr lang="en-US" altLang="en-US" sz="2800" dirty="0">
              <a:latin typeface="Times New Roman" pitchFamily="18" charset="0"/>
              <a:ea typeface="Times New Roman" pitchFamily="18" charset="0"/>
            </a:endParaRPr>
          </a:p>
          <a:p>
            <a:pPr lvl="0">
              <a:buFont typeface="Wingdings" pitchFamily="2" charset="2"/>
              <a:buChar char="Ø"/>
            </a:pPr>
            <a:r>
              <a:rPr lang="en-US" altLang="en-US" sz="2800" dirty="0">
                <a:latin typeface="Times New Roman" pitchFamily="18" charset="0"/>
                <a:ea typeface="Times New Roman" pitchFamily="18" charset="0"/>
              </a:rPr>
              <a:t> </a:t>
            </a:r>
            <a:r>
              <a:rPr lang="en-US" altLang="en-US" sz="2800" dirty="0" smtClean="0">
                <a:latin typeface="Times New Roman" pitchFamily="18" charset="0"/>
                <a:ea typeface="Times New Roman" pitchFamily="18" charset="0"/>
              </a:rPr>
              <a:t>To come across new practices and researches going in mechanical engineering line CAD, CAM etc.</a:t>
            </a:r>
            <a:endParaRPr lang="en-US" altLang="en-US" sz="2800" dirty="0">
              <a:latin typeface="Times New Roman" pitchFamily="18" charset="0"/>
              <a:ea typeface="Times New Roman" pitchFamily="18" charset="0"/>
            </a:endParaRPr>
          </a:p>
          <a:p>
            <a:pPr lvl="0"/>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extBox 1048622"/>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51" name="Group 50"/>
          <p:cNvGrpSpPr/>
          <p:nvPr/>
        </p:nvGrpSpPr>
        <p:grpSpPr>
          <a:xfrm>
            <a:off x="0" y="0"/>
            <a:ext cx="16217900" cy="9118600"/>
            <a:chOff x="0" y="0"/>
            <a:chExt cx="16217900" cy="9118600"/>
          </a:xfrm>
        </p:grpSpPr>
        <p:sp>
          <p:nvSpPr>
            <p:cNvPr id="1048624" name="Rectangle 1048623"/>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25" name="Freeform 1048624"/>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26" name="TextBox 1048625"/>
          <p:cNvSpPr txBox="1"/>
          <p:nvPr/>
        </p:nvSpPr>
        <p:spPr>
          <a:xfrm>
            <a:off x="5513387" y="8480425"/>
            <a:ext cx="59483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627" name="TextBox 1048626"/>
          <p:cNvSpPr txBox="1"/>
          <p:nvPr/>
        </p:nvSpPr>
        <p:spPr>
          <a:xfrm>
            <a:off x="1454150" y="1206500"/>
            <a:ext cx="14249400" cy="830262"/>
          </a:xfrm>
          <a:prstGeom prst="rect">
            <a:avLst/>
          </a:prstGeom>
          <a:noFill/>
          <a:ln>
            <a:noFill/>
          </a:ln>
        </p:spPr>
        <p:txBody>
          <a:bodyPr vert="horz"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2700" lvl="0" indent="882650" algn="ctr">
              <a:spcBef>
                <a:spcPts val="100"/>
              </a:spcBef>
              <a:buFontTx/>
              <a:buNone/>
            </a:pPr>
            <a:r>
              <a:rPr lang="en-IN" altLang="en-US" sz="4800" dirty="0" smtClean="0">
                <a:latin typeface="Times New Roman" pitchFamily="18" charset="0"/>
                <a:ea typeface="Times New Roman" pitchFamily="18" charset="0"/>
              </a:rPr>
              <a:t> </a:t>
            </a:r>
            <a:r>
              <a:rPr lang="en-IN" altLang="en-US" sz="4800" b="1" dirty="0" smtClean="0">
                <a:latin typeface="Times New Roman" pitchFamily="18" charset="0"/>
                <a:ea typeface="Times New Roman" pitchFamily="18" charset="0"/>
              </a:rPr>
              <a:t>Contents of UNIT-1</a:t>
            </a:r>
            <a:endParaRPr lang="en-IN" altLang="en-US" sz="4800" b="1" dirty="0">
              <a:latin typeface="Times New Roman" pitchFamily="18" charset="0"/>
              <a:ea typeface="Times New Roman" pitchFamily="18" charset="0"/>
            </a:endParaRPr>
          </a:p>
        </p:txBody>
      </p:sp>
      <p:sp>
        <p:nvSpPr>
          <p:cNvPr id="1048628" name="TextBox 1048627"/>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5</a:t>
            </a:fld>
            <a:endParaRPr lang="en-IN" altLang="en-US" sz="1900">
              <a:solidFill>
                <a:srgbClr val="898989"/>
              </a:solidFill>
              <a:ea typeface="Arial" pitchFamily="34" charset="0"/>
            </a:endParaRPr>
          </a:p>
        </p:txBody>
      </p:sp>
      <p:sp>
        <p:nvSpPr>
          <p:cNvPr id="1048630" name="Rectangle 1048629"/>
          <p:cNvSpPr/>
          <p:nvPr/>
        </p:nvSpPr>
        <p:spPr>
          <a:xfrm>
            <a:off x="1327150" y="2273300"/>
            <a:ext cx="12496800" cy="3046988"/>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42900" lvl="0" indent="-342900" eaLnBrk="1" latinLnBrk="1" hangingPunct="1">
              <a:buFont typeface="Wingdings" pitchFamily="2" charset="2"/>
              <a:buChar char="Ø"/>
            </a:pPr>
            <a:endParaRPr lang="en-IN" altLang="en-US" sz="3200" dirty="0">
              <a:latin typeface="Times New Roman" pitchFamily="18" charset="0"/>
              <a:ea typeface="Times New Roman" pitchFamily="18" charset="0"/>
            </a:endParaRPr>
          </a:p>
          <a:p>
            <a:pPr marL="342900" lvl="0" indent="-342900">
              <a:buFont typeface="Wingdings" pitchFamily="2" charset="2"/>
              <a:buChar char="Ø"/>
            </a:pPr>
            <a:r>
              <a:rPr lang="en-US" sz="3200" dirty="0" smtClean="0">
                <a:latin typeface="Times New Roman" pitchFamily="18" charset="0"/>
                <a:cs typeface="Times New Roman" pitchFamily="18" charset="0"/>
              </a:rPr>
              <a:t>Introduction to mechanical engineering.</a:t>
            </a:r>
            <a:endParaRPr lang="en-IN" altLang="en-US" sz="3200" dirty="0" smtClean="0">
              <a:latin typeface="Times New Roman" pitchFamily="18" charset="0"/>
              <a:ea typeface="Times New Roman" pitchFamily="18" charset="0"/>
            </a:endParaRPr>
          </a:p>
          <a:p>
            <a:pPr marL="342900" lvl="0" indent="-342900">
              <a:buFont typeface="Wingdings" pitchFamily="2" charset="2"/>
              <a:buChar char="Ø"/>
            </a:pPr>
            <a:r>
              <a:rPr lang="en-US" sz="3200" dirty="0" smtClean="0">
                <a:latin typeface="Times New Roman" pitchFamily="18" charset="0"/>
                <a:cs typeface="Times New Roman" pitchFamily="18" charset="0"/>
              </a:rPr>
              <a:t>Concepts of thermal engineering.</a:t>
            </a:r>
          </a:p>
          <a:p>
            <a:pPr marL="342900" lvl="0" indent="-342900">
              <a:buFont typeface="Wingdings" pitchFamily="2" charset="2"/>
              <a:buChar char="Ø"/>
            </a:pPr>
            <a:r>
              <a:rPr lang="en-US" sz="3200" dirty="0" smtClean="0">
                <a:latin typeface="Times New Roman" pitchFamily="18" charset="0"/>
                <a:cs typeface="Times New Roman" pitchFamily="18" charset="0"/>
              </a:rPr>
              <a:t>Mechanical machine design.</a:t>
            </a:r>
          </a:p>
          <a:p>
            <a:pPr marL="342900" lvl="0" indent="-342900">
              <a:buFont typeface="Wingdings" pitchFamily="2" charset="2"/>
              <a:buChar char="Ø"/>
            </a:pPr>
            <a:r>
              <a:rPr lang="en-US" sz="3200" dirty="0" smtClean="0">
                <a:latin typeface="Times New Roman" pitchFamily="18" charset="0"/>
                <a:cs typeface="Times New Roman" pitchFamily="18" charset="0"/>
              </a:rPr>
              <a:t>Industrial engineering.</a:t>
            </a:r>
          </a:p>
          <a:p>
            <a:pPr marL="342900" lvl="0" indent="-342900">
              <a:buFont typeface="Wingdings" pitchFamily="2" charset="2"/>
              <a:buChar char="Ø"/>
            </a:pPr>
            <a:r>
              <a:rPr lang="en-US" sz="3200" dirty="0" smtClean="0">
                <a:latin typeface="Times New Roman" pitchFamily="18" charset="0"/>
                <a:cs typeface="Times New Roman" pitchFamily="18" charset="0"/>
              </a:rPr>
              <a:t>Manufacturing technology.</a:t>
            </a:r>
            <a:endParaRPr lang="en-IN" altLang="en-US" sz="3200" dirty="0">
              <a:latin typeface="Times New Roman" pitchFamily="18" charset="0"/>
              <a:ea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extBox 1048630"/>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53" name="Group 52"/>
          <p:cNvGrpSpPr/>
          <p:nvPr/>
        </p:nvGrpSpPr>
        <p:grpSpPr>
          <a:xfrm>
            <a:off x="0" y="0"/>
            <a:ext cx="16217900" cy="9118600"/>
            <a:chOff x="0" y="0"/>
            <a:chExt cx="16217900" cy="9118600"/>
          </a:xfrm>
        </p:grpSpPr>
        <p:sp>
          <p:nvSpPr>
            <p:cNvPr id="1048632" name="Rectangle 1048631"/>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33" name="Freeform 1048632"/>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34" name="TextBox 1048633"/>
          <p:cNvSpPr txBox="1"/>
          <p:nvPr/>
        </p:nvSpPr>
        <p:spPr>
          <a:xfrm>
            <a:off x="5513387" y="8480425"/>
            <a:ext cx="5191125" cy="584775"/>
          </a:xfrm>
          <a:prstGeom prst="rect">
            <a:avLst/>
          </a:prstGeom>
          <a:noFill/>
          <a:ln>
            <a:noFill/>
          </a:ln>
        </p:spPr>
        <p:txBody>
          <a:bodyPr vert="horz"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(ASSISTANT </a:t>
            </a:r>
            <a:r>
              <a:rPr lang="en-IN" altLang="en-US" dirty="0">
                <a:solidFill>
                  <a:srgbClr val="898989"/>
                </a:solidFill>
                <a:latin typeface="Calibri" pitchFamily="34" charset="0"/>
              </a:rPr>
              <a:t>PROFESSOR) , JECRC, JAIPUR</a:t>
            </a:r>
          </a:p>
        </p:txBody>
      </p:sp>
      <p:sp>
        <p:nvSpPr>
          <p:cNvPr id="1048635" name="TextBox 1048634"/>
          <p:cNvSpPr txBox="1"/>
          <p:nvPr/>
        </p:nvSpPr>
        <p:spPr>
          <a:xfrm>
            <a:off x="1250950" y="520700"/>
            <a:ext cx="14249400" cy="830997"/>
          </a:xfrm>
          <a:prstGeom prst="rect">
            <a:avLst/>
          </a:prstGeom>
          <a:noFill/>
          <a:ln>
            <a:noFill/>
          </a:ln>
        </p:spPr>
        <p:txBody>
          <a:bodyPr vert="horz" wrap="square"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a:spcBef>
                <a:spcPct val="0"/>
              </a:spcBef>
              <a:buNone/>
            </a:pPr>
            <a:r>
              <a:rPr lang="en-US" sz="4800" b="1" dirty="0" smtClean="0">
                <a:latin typeface="Times New Roman" pitchFamily="18" charset="0"/>
                <a:cs typeface="Times New Roman" pitchFamily="18" charset="0"/>
              </a:rPr>
              <a:t>Introduction to mechanical engineering</a:t>
            </a:r>
            <a:endParaRPr lang="en-IN" altLang="en-US" sz="4800" b="1" dirty="0">
              <a:latin typeface="Times New Roman" pitchFamily="18" charset="0"/>
              <a:ea typeface="Times New Roman" pitchFamily="18" charset="0"/>
            </a:endParaRPr>
          </a:p>
        </p:txBody>
      </p:sp>
      <p:sp>
        <p:nvSpPr>
          <p:cNvPr id="1048636" name="TextBox 1048635"/>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6</a:t>
            </a:fld>
            <a:endParaRPr lang="en-IN" altLang="en-US" sz="1900">
              <a:solidFill>
                <a:srgbClr val="898989"/>
              </a:solidFill>
              <a:ea typeface="Arial" pitchFamily="34" charset="0"/>
            </a:endParaRPr>
          </a:p>
        </p:txBody>
      </p:sp>
      <p:sp>
        <p:nvSpPr>
          <p:cNvPr id="1048637" name="Rectangle 1048636"/>
          <p:cNvSpPr/>
          <p:nvPr/>
        </p:nvSpPr>
        <p:spPr>
          <a:xfrm>
            <a:off x="1403350" y="1587500"/>
            <a:ext cx="13468350" cy="7745710"/>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5600" lvl="0" indent="-342900" algn="just">
              <a:spcBef>
                <a:spcPts val="100"/>
              </a:spcBef>
              <a:buFont typeface="Wingdings" pitchFamily="2" charset="2"/>
              <a:buChar char="Ø"/>
              <a:tabLst>
                <a:tab pos="355600" algn="l"/>
              </a:tabLst>
            </a:pPr>
            <a:r>
              <a:rPr lang="en-US" sz="3200" b="1" dirty="0" smtClean="0">
                <a:latin typeface="Times New Roman" pitchFamily="18" charset="0"/>
                <a:cs typeface="Times New Roman" pitchFamily="18" charset="0"/>
              </a:rPr>
              <a:t>Mechanical engineering</a:t>
            </a:r>
            <a:r>
              <a:rPr lang="en-US" sz="3200" dirty="0" smtClean="0">
                <a:latin typeface="Times New Roman" pitchFamily="18" charset="0"/>
                <a:cs typeface="Times New Roman" pitchFamily="18" charset="0"/>
              </a:rPr>
              <a:t> is an </a:t>
            </a:r>
            <a:r>
              <a:rPr lang="en-US" sz="3200" dirty="0" smtClean="0">
                <a:latin typeface="Times New Roman" pitchFamily="18" charset="0"/>
                <a:cs typeface="Times New Roman" pitchFamily="18" charset="0"/>
                <a:hlinkClick r:id="rId3" tooltip="Engineering"/>
              </a:rPr>
              <a:t>engineering</a:t>
            </a:r>
            <a:r>
              <a:rPr lang="en-US" sz="3200" dirty="0" smtClean="0">
                <a:latin typeface="Times New Roman" pitchFamily="18" charset="0"/>
                <a:cs typeface="Times New Roman" pitchFamily="18" charset="0"/>
              </a:rPr>
              <a:t> branch that combines </a:t>
            </a:r>
            <a:r>
              <a:rPr lang="en-US" sz="3200" dirty="0" smtClean="0">
                <a:latin typeface="Times New Roman" pitchFamily="18" charset="0"/>
                <a:cs typeface="Times New Roman" pitchFamily="18" charset="0"/>
                <a:hlinkClick r:id="rId4" tooltip="Engineering physics"/>
              </a:rPr>
              <a:t>engineering physics</a:t>
            </a:r>
            <a:r>
              <a:rPr lang="en-US" sz="3200" dirty="0" smtClean="0">
                <a:latin typeface="Times New Roman" pitchFamily="18" charset="0"/>
                <a:cs typeface="Times New Roman" pitchFamily="18" charset="0"/>
              </a:rPr>
              <a:t> and </a:t>
            </a:r>
            <a:r>
              <a:rPr lang="en-US" sz="3200" dirty="0" smtClean="0">
                <a:latin typeface="Times New Roman" pitchFamily="18" charset="0"/>
                <a:cs typeface="Times New Roman" pitchFamily="18" charset="0"/>
                <a:hlinkClick r:id="rId5" tooltip="Engineering mathematics"/>
              </a:rPr>
              <a:t>mathematics</a:t>
            </a:r>
            <a:r>
              <a:rPr lang="en-US" sz="3200" dirty="0" smtClean="0">
                <a:latin typeface="Times New Roman" pitchFamily="18" charset="0"/>
                <a:cs typeface="Times New Roman" pitchFamily="18" charset="0"/>
              </a:rPr>
              <a:t> principles with </a:t>
            </a:r>
            <a:r>
              <a:rPr lang="en-US" sz="3200" dirty="0" smtClean="0">
                <a:latin typeface="Times New Roman" pitchFamily="18" charset="0"/>
                <a:cs typeface="Times New Roman" pitchFamily="18" charset="0"/>
                <a:hlinkClick r:id="rId6" tooltip="Materials science"/>
              </a:rPr>
              <a:t>materials science</a:t>
            </a:r>
            <a:r>
              <a:rPr lang="en-US" sz="3200" dirty="0" smtClean="0">
                <a:latin typeface="Times New Roman" pitchFamily="18" charset="0"/>
                <a:cs typeface="Times New Roman" pitchFamily="18" charset="0"/>
              </a:rPr>
              <a:t> to </a:t>
            </a:r>
            <a:r>
              <a:rPr lang="en-US" sz="3200" dirty="0" smtClean="0">
                <a:latin typeface="Times New Roman" pitchFamily="18" charset="0"/>
                <a:cs typeface="Times New Roman" pitchFamily="18" charset="0"/>
                <a:hlinkClick r:id="rId7" tooltip="Design"/>
              </a:rPr>
              <a:t>design</a:t>
            </a:r>
            <a:r>
              <a:rPr lang="en-US" sz="3200" dirty="0" smtClean="0">
                <a:latin typeface="Times New Roman" pitchFamily="18" charset="0"/>
                <a:cs typeface="Times New Roman" pitchFamily="18" charset="0"/>
              </a:rPr>
              <a:t>, analyze, manufacture, and maintain </a:t>
            </a:r>
            <a:r>
              <a:rPr lang="en-US" sz="3200" dirty="0" smtClean="0">
                <a:latin typeface="Times New Roman" pitchFamily="18" charset="0"/>
                <a:cs typeface="Times New Roman" pitchFamily="18" charset="0"/>
                <a:hlinkClick r:id="rId8" tooltip="Mechanical system"/>
              </a:rPr>
              <a:t>mechanical systems</a:t>
            </a:r>
            <a:r>
              <a:rPr lang="en-US" sz="3200" dirty="0" smtClean="0">
                <a:latin typeface="Times New Roman" pitchFamily="18" charset="0"/>
                <a:cs typeface="Times New Roman" pitchFamily="18" charset="0"/>
              </a:rPr>
              <a:t>.</a:t>
            </a:r>
          </a:p>
          <a:p>
            <a:pPr marL="355600" lvl="0" indent="-342900" algn="just">
              <a:spcBef>
                <a:spcPts val="100"/>
              </a:spcBef>
              <a:tabLst>
                <a:tab pos="355600" algn="l"/>
              </a:tabLst>
            </a:pPr>
            <a:endParaRPr lang="en-US" sz="3200" dirty="0" smtClean="0">
              <a:latin typeface="Times New Roman" pitchFamily="18" charset="0"/>
              <a:cs typeface="Times New Roman" pitchFamily="18" charset="0"/>
            </a:endParaRPr>
          </a:p>
          <a:p>
            <a:pPr marL="355600" lvl="0" indent="-342900" algn="just">
              <a:spcBef>
                <a:spcPts val="100"/>
              </a:spcBef>
              <a:buFont typeface="Wingdings" pitchFamily="2" charset="2"/>
              <a:buChar char="Ø"/>
              <a:tabLst>
                <a:tab pos="355600" algn="l"/>
              </a:tabLst>
            </a:pPr>
            <a:r>
              <a:rPr lang="en-US" sz="3200" dirty="0" smtClean="0">
                <a:latin typeface="Times New Roman" pitchFamily="18" charset="0"/>
                <a:cs typeface="Times New Roman" pitchFamily="18" charset="0"/>
              </a:rPr>
              <a:t>The mechanical engineering field requires an understanding of core areas including </a:t>
            </a:r>
            <a:r>
              <a:rPr lang="en-US" sz="3200" dirty="0" smtClean="0">
                <a:latin typeface="Times New Roman" pitchFamily="18" charset="0"/>
                <a:cs typeface="Times New Roman" pitchFamily="18" charset="0"/>
                <a:hlinkClick r:id="rId9" tooltip="Mechanics"/>
              </a:rPr>
              <a:t>mechanics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10" tooltip="Analytical dynamics"/>
              </a:rPr>
              <a:t>dynamics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11" tooltip="Thermodynamics"/>
              </a:rPr>
              <a:t>thermodynamics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6" tooltip="Materials science"/>
              </a:rPr>
              <a:t>materials science</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12" tooltip="Structural analysis"/>
              </a:rPr>
              <a:t>structural analysis</a:t>
            </a:r>
            <a:r>
              <a:rPr lang="en-US" sz="3200" dirty="0" smtClean="0">
                <a:latin typeface="Times New Roman" pitchFamily="18" charset="0"/>
                <a:cs typeface="Times New Roman" pitchFamily="18" charset="0"/>
              </a:rPr>
              <a:t>, and </a:t>
            </a:r>
            <a:r>
              <a:rPr lang="en-US" sz="3200" dirty="0" smtClean="0">
                <a:latin typeface="Times New Roman" pitchFamily="18" charset="0"/>
                <a:cs typeface="Times New Roman" pitchFamily="18" charset="0"/>
                <a:hlinkClick r:id="rId13" tooltip="Electricity"/>
              </a:rPr>
              <a:t>electricity</a:t>
            </a:r>
            <a:r>
              <a:rPr lang="en-US" sz="3200" dirty="0" smtClean="0">
                <a:latin typeface="Times New Roman" pitchFamily="18" charset="0"/>
                <a:cs typeface="Times New Roman" pitchFamily="18" charset="0"/>
              </a:rPr>
              <a:t>.</a:t>
            </a:r>
          </a:p>
          <a:p>
            <a:pPr marL="355600" lvl="0" indent="-342900" algn="just">
              <a:spcBef>
                <a:spcPts val="100"/>
              </a:spcBef>
              <a:tabLst>
                <a:tab pos="355600" algn="l"/>
              </a:tabLst>
            </a:pPr>
            <a:endParaRPr lang="en-US" sz="3200" dirty="0" smtClean="0">
              <a:latin typeface="Times New Roman" pitchFamily="18" charset="0"/>
              <a:cs typeface="Times New Roman" pitchFamily="18" charset="0"/>
            </a:endParaRPr>
          </a:p>
          <a:p>
            <a:pPr marL="355600" lvl="0" indent="-342900" algn="just">
              <a:spcBef>
                <a:spcPts val="100"/>
              </a:spcBef>
              <a:buFont typeface="Wingdings" pitchFamily="2" charset="2"/>
              <a:buChar char="Ø"/>
              <a:tabLst>
                <a:tab pos="355600" algn="l"/>
              </a:tabLst>
            </a:pPr>
            <a:r>
              <a:rPr lang="en-US" sz="3200" dirty="0" smtClean="0">
                <a:latin typeface="Times New Roman" pitchFamily="18" charset="0"/>
                <a:cs typeface="Times New Roman" pitchFamily="18" charset="0"/>
              </a:rPr>
              <a:t>In addition to these core principles, mechanical engineers use tools such as </a:t>
            </a:r>
            <a:r>
              <a:rPr lang="en-US" sz="3200" dirty="0" smtClean="0">
                <a:latin typeface="Times New Roman" pitchFamily="18" charset="0"/>
                <a:cs typeface="Times New Roman" pitchFamily="18" charset="0"/>
                <a:hlinkClick r:id="rId14" tooltip="Computer-aided design"/>
              </a:rPr>
              <a:t>computer-aided design</a:t>
            </a:r>
            <a:r>
              <a:rPr lang="en-US" sz="3200" dirty="0" smtClean="0">
                <a:latin typeface="Times New Roman" pitchFamily="18" charset="0"/>
                <a:cs typeface="Times New Roman" pitchFamily="18" charset="0"/>
              </a:rPr>
              <a:t> (CAD), </a:t>
            </a:r>
            <a:r>
              <a:rPr lang="en-US" sz="3200" dirty="0" smtClean="0">
                <a:latin typeface="Times New Roman" pitchFamily="18" charset="0"/>
                <a:cs typeface="Times New Roman" pitchFamily="18" charset="0"/>
                <a:hlinkClick r:id="rId15" tooltip="Computer-aided manufacturing"/>
              </a:rPr>
              <a:t>computer-aided manufacturing</a:t>
            </a:r>
            <a:r>
              <a:rPr lang="en-US" sz="3200" dirty="0" smtClean="0">
                <a:latin typeface="Times New Roman" pitchFamily="18" charset="0"/>
                <a:cs typeface="Times New Roman" pitchFamily="18" charset="0"/>
              </a:rPr>
              <a:t> (CAM), and </a:t>
            </a:r>
            <a:r>
              <a:rPr lang="en-US" sz="3200" dirty="0" smtClean="0">
                <a:latin typeface="Times New Roman" pitchFamily="18" charset="0"/>
                <a:cs typeface="Times New Roman" pitchFamily="18" charset="0"/>
                <a:hlinkClick r:id="rId16" tooltip="Product lifecycle"/>
              </a:rPr>
              <a:t>product lifecycle</a:t>
            </a:r>
            <a:r>
              <a:rPr lang="en-US" sz="3200" dirty="0" smtClean="0">
                <a:latin typeface="Times New Roman" pitchFamily="18" charset="0"/>
                <a:cs typeface="Times New Roman" pitchFamily="18" charset="0"/>
              </a:rPr>
              <a:t> management to design and analyze </a:t>
            </a:r>
            <a:r>
              <a:rPr lang="en-US" sz="3200" dirty="0" smtClean="0">
                <a:latin typeface="Times New Roman" pitchFamily="18" charset="0"/>
                <a:cs typeface="Times New Roman" pitchFamily="18" charset="0"/>
                <a:hlinkClick r:id="rId17" tooltip="Manufacturing plants"/>
              </a:rPr>
              <a:t>manufacturing plants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18" tooltip="Industrial equipment"/>
              </a:rPr>
              <a:t>industrial equipment</a:t>
            </a:r>
            <a:r>
              <a:rPr lang="en-US" sz="3200" dirty="0" smtClean="0">
                <a:latin typeface="Times New Roman" pitchFamily="18" charset="0"/>
                <a:cs typeface="Times New Roman" pitchFamily="18" charset="0"/>
              </a:rPr>
              <a:t> and </a:t>
            </a:r>
            <a:r>
              <a:rPr lang="en-US" sz="3200" dirty="0" smtClean="0">
                <a:latin typeface="Times New Roman" pitchFamily="18" charset="0"/>
                <a:cs typeface="Times New Roman" pitchFamily="18" charset="0"/>
                <a:hlinkClick r:id="rId19" tooltip="Industrial machinery"/>
              </a:rPr>
              <a:t>machinery</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0" tooltip="HVAC"/>
              </a:rPr>
              <a:t>heating and cooling systems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1" tooltip="Transport"/>
              </a:rPr>
              <a:t>transport</a:t>
            </a:r>
            <a:r>
              <a:rPr lang="en-US" sz="3200" dirty="0" smtClean="0">
                <a:latin typeface="Times New Roman" pitchFamily="18" charset="0"/>
                <a:cs typeface="Times New Roman" pitchFamily="18" charset="0"/>
              </a:rPr>
              <a:t> systems, </a:t>
            </a:r>
            <a:r>
              <a:rPr lang="en-US" sz="3200" dirty="0" smtClean="0">
                <a:latin typeface="Times New Roman" pitchFamily="18" charset="0"/>
                <a:cs typeface="Times New Roman" pitchFamily="18" charset="0"/>
                <a:hlinkClick r:id="rId22" tooltip="Aircraft"/>
              </a:rPr>
              <a:t>aircraft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3" tooltip="Watercraft"/>
              </a:rPr>
              <a:t>watercraft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4" tooltip="Robotics"/>
              </a:rPr>
              <a:t>robotics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5" tooltip="Medical devices"/>
              </a:rPr>
              <a:t>medical devices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26" tooltip="Weapons"/>
              </a:rPr>
              <a:t>weapons</a:t>
            </a:r>
            <a:r>
              <a:rPr lang="en-US" sz="3200" dirty="0" smtClean="0">
                <a:latin typeface="Times New Roman" pitchFamily="18" charset="0"/>
                <a:cs typeface="Times New Roman" pitchFamily="18" charset="0"/>
              </a:rPr>
              <a:t>, and others.</a:t>
            </a:r>
            <a:endParaRPr lang="en-IN" altLang="en-US" sz="3200" dirty="0">
              <a:latin typeface="Times New Roman" pitchFamily="18" charset="0"/>
              <a:ea typeface="Times New Roman" pitchFamily="18" charset="0"/>
              <a:cs typeface="Times New Roman" pitchFamily="18" charset="0"/>
            </a:endParaRPr>
          </a:p>
          <a:p>
            <a:pPr marL="882650" lvl="1" indent="-514350" eaLnBrk="1" latinLnBrk="1" hangingPunct="1">
              <a:spcBef>
                <a:spcPts val="25"/>
              </a:spcBef>
              <a:buFont typeface="Times New Roman" pitchFamily="18" charset="0"/>
              <a:buAutoNum type="romanLcPeriod"/>
            </a:pPr>
            <a:endParaRPr lang="en-IN" altLang="en-US" sz="4600" dirty="0">
              <a:latin typeface="Times New Roman" pitchFamily="18" charset="0"/>
              <a:ea typeface="Times New Roman" pitchFamily="18" charset="0"/>
            </a:endParaRPr>
          </a:p>
          <a:p>
            <a:pPr marL="355600" lvl="0" indent="-342900" algn="just" eaLnBrk="1" latinLnBrk="1" hangingPunct="1"/>
            <a:endParaRPr lang="en-IN" altLang="en-US" sz="3200" dirty="0">
              <a:latin typeface="Times New Roman" pitchFamily="18" charset="0"/>
              <a:ea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extBox 1048637"/>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55" name="Group 54"/>
          <p:cNvGrpSpPr/>
          <p:nvPr/>
        </p:nvGrpSpPr>
        <p:grpSpPr>
          <a:xfrm>
            <a:off x="0" y="0"/>
            <a:ext cx="16217900" cy="9118600"/>
            <a:chOff x="0" y="0"/>
            <a:chExt cx="16217900" cy="9118600"/>
          </a:xfrm>
        </p:grpSpPr>
        <p:sp>
          <p:nvSpPr>
            <p:cNvPr id="1048639" name="Rectangle 1048638"/>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40" name="Freeform 1048639"/>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41" name="TextBox 1048640"/>
          <p:cNvSpPr txBox="1"/>
          <p:nvPr/>
        </p:nvSpPr>
        <p:spPr>
          <a:xfrm>
            <a:off x="5513387" y="8480425"/>
            <a:ext cx="64055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42" name="TextBox 1048641"/>
          <p:cNvSpPr txBox="1"/>
          <p:nvPr/>
        </p:nvSpPr>
        <p:spPr>
          <a:xfrm>
            <a:off x="1250950" y="0"/>
            <a:ext cx="14249400" cy="830997"/>
          </a:xfrm>
          <a:prstGeom prst="rect">
            <a:avLst/>
          </a:prstGeom>
          <a:noFill/>
          <a:ln>
            <a:noFill/>
          </a:ln>
        </p:spPr>
        <p:txBody>
          <a:bodyPr vert="horz" wrap="square" lIns="91440" tIns="45720" rIns="91440" bIns="4572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ctr" eaLnBrk="1" latinLnBrk="1" hangingPunct="1">
              <a:spcBef>
                <a:spcPct val="0"/>
              </a:spcBef>
              <a:buFontTx/>
              <a:buNone/>
            </a:pPr>
            <a:r>
              <a:rPr lang="en-IN" altLang="en-US" sz="4800" b="1" dirty="0" smtClean="0">
                <a:latin typeface="Times New Roman" pitchFamily="18" charset="0"/>
                <a:ea typeface="Times New Roman" pitchFamily="18" charset="0"/>
              </a:rPr>
              <a:t>Concepts of thermal Engineering</a:t>
            </a:r>
            <a:endParaRPr lang="en-IN" altLang="en-US" sz="4800" b="1" dirty="0">
              <a:latin typeface="Times New Roman" pitchFamily="18" charset="0"/>
              <a:ea typeface="Times New Roman" pitchFamily="18" charset="0"/>
            </a:endParaRPr>
          </a:p>
        </p:txBody>
      </p:sp>
      <p:sp>
        <p:nvSpPr>
          <p:cNvPr id="1048643" name="TextBox 1048642"/>
          <p:cNvSpPr txBox="1"/>
          <p:nvPr/>
        </p:nvSpPr>
        <p:spPr>
          <a:xfrm>
            <a:off x="6584950" y="8521700"/>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7</a:t>
            </a:fld>
            <a:endParaRPr lang="en-IN" altLang="en-US" sz="1900">
              <a:solidFill>
                <a:srgbClr val="898989"/>
              </a:solidFill>
              <a:ea typeface="Arial" pitchFamily="34" charset="0"/>
            </a:endParaRPr>
          </a:p>
        </p:txBody>
      </p:sp>
      <p:sp>
        <p:nvSpPr>
          <p:cNvPr id="1048644" name="Rectangle 1048643"/>
          <p:cNvSpPr/>
          <p:nvPr/>
        </p:nvSpPr>
        <p:spPr>
          <a:xfrm>
            <a:off x="1250950" y="1130300"/>
            <a:ext cx="13944600" cy="8912696"/>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4012" lvl="0" indent="-342899" algn="just">
              <a:spcBef>
                <a:spcPts val="100"/>
              </a:spcBef>
              <a:buFont typeface="Wingdings" pitchFamily="2" charset="2"/>
              <a:buChar char="Ø"/>
              <a:tabLst>
                <a:tab pos="355600" algn="l"/>
              </a:tabLst>
            </a:pPr>
            <a:r>
              <a:rPr lang="en-US" sz="3200" b="1" dirty="0" smtClean="0">
                <a:latin typeface="Times New Roman" pitchFamily="18" charset="0"/>
                <a:cs typeface="Times New Roman" pitchFamily="18" charset="0"/>
              </a:rPr>
              <a:t>THERMODYNAMICS: </a:t>
            </a:r>
            <a:r>
              <a:rPr lang="en-US" sz="3200" dirty="0" smtClean="0">
                <a:latin typeface="Times New Roman" pitchFamily="18" charset="0"/>
                <a:cs typeface="Times New Roman" pitchFamily="18" charset="0"/>
              </a:rPr>
              <a:t>It is the science of the relations between heat, Work and the properties of the systems.</a:t>
            </a:r>
          </a:p>
          <a:p>
            <a:pPr marL="354012" lvl="0" indent="-342899" algn="just">
              <a:spcBef>
                <a:spcPts val="100"/>
              </a:spcBef>
              <a:tabLst>
                <a:tab pos="355600" algn="l"/>
              </a:tabLst>
            </a:pPr>
            <a:endParaRPr lang="en-US" sz="3200" dirty="0" smtClean="0">
              <a:latin typeface="Times New Roman" pitchFamily="18" charset="0"/>
              <a:cs typeface="Times New Roman" pitchFamily="18" charset="0"/>
            </a:endParaRPr>
          </a:p>
          <a:p>
            <a:pPr marL="354012" lvl="0" indent="-342899" algn="just">
              <a:spcBef>
                <a:spcPts val="100"/>
              </a:spcBef>
              <a:buFont typeface="Wingdings" pitchFamily="2" charset="2"/>
              <a:buChar char="Ø"/>
              <a:tabLst>
                <a:tab pos="355600" algn="l"/>
              </a:tabLst>
            </a:pPr>
            <a:r>
              <a:rPr lang="en-US" sz="3200" dirty="0" smtClean="0">
                <a:latin typeface="Times New Roman" pitchFamily="18" charset="0"/>
                <a:cs typeface="Times New Roman" pitchFamily="18" charset="0"/>
              </a:rPr>
              <a:t>In our study of thermodynamics, we will choose a small part of the universe to which we will apply the laws of thermodynamics. We call this subset a SYSTEM.</a:t>
            </a:r>
          </a:p>
          <a:p>
            <a:pPr marL="354012" lvl="0" indent="-342899" algn="just">
              <a:spcBef>
                <a:spcPts val="100"/>
              </a:spcBef>
              <a:tabLst>
                <a:tab pos="355600" algn="l"/>
              </a:tabLst>
            </a:pPr>
            <a:endParaRPr lang="en-US" sz="3200" dirty="0" smtClean="0">
              <a:latin typeface="Times New Roman" pitchFamily="18" charset="0"/>
              <a:cs typeface="Times New Roman" pitchFamily="18" charset="0"/>
            </a:endParaRPr>
          </a:p>
          <a:p>
            <a:pPr marL="354012" lvl="0" indent="-342899" algn="just">
              <a:spcBef>
                <a:spcPts val="100"/>
              </a:spcBef>
              <a:buFont typeface="Wingdings" pitchFamily="2" charset="2"/>
              <a:buChar char="Ø"/>
              <a:tabLst>
                <a:tab pos="355600" algn="l"/>
              </a:tabLst>
            </a:pPr>
            <a:r>
              <a:rPr lang="en-US" sz="3200" dirty="0" smtClean="0">
                <a:latin typeface="Times New Roman" pitchFamily="18" charset="0"/>
                <a:cs typeface="Times New Roman" pitchFamily="18" charset="0"/>
              </a:rPr>
              <a:t>The system is a macroscopically identifiable collection of matter on which we focus our attention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the water kettle or the aircraft engine).</a:t>
            </a:r>
          </a:p>
          <a:p>
            <a:pPr marL="354012" lvl="0" indent="-342899" algn="just">
              <a:spcBef>
                <a:spcPts val="100"/>
              </a:spcBef>
              <a:tabLst>
                <a:tab pos="355600" algn="l"/>
              </a:tabLst>
            </a:pPr>
            <a:endParaRPr lang="en-US" sz="3200" dirty="0" smtClean="0">
              <a:latin typeface="Times New Roman" pitchFamily="18" charset="0"/>
              <a:cs typeface="Times New Roman" pitchFamily="18" charset="0"/>
            </a:endParaRPr>
          </a:p>
          <a:p>
            <a:pPr marL="354012" lvl="0" indent="-342899" algn="just">
              <a:spcBef>
                <a:spcPts val="100"/>
              </a:spcBef>
              <a:buFont typeface="Wingdings" pitchFamily="2" charset="2"/>
              <a:buChar char="Ø"/>
              <a:tabLst>
                <a:tab pos="355600" algn="l"/>
              </a:tabLst>
            </a:pPr>
            <a:r>
              <a:rPr lang="en-US" sz="3200" dirty="0" smtClean="0">
                <a:latin typeface="Times New Roman" pitchFamily="18" charset="0"/>
                <a:cs typeface="Times New Roman" pitchFamily="18" charset="0"/>
              </a:rPr>
              <a:t>The rest of the universe outside the system close enough to the system to have some perceptible effect on the system is called the surroundings.</a:t>
            </a:r>
          </a:p>
          <a:p>
            <a:pPr marL="354012" lvl="0" indent="-342899" algn="just">
              <a:spcBef>
                <a:spcPts val="100"/>
              </a:spcBef>
              <a:tabLst>
                <a:tab pos="355600" algn="l"/>
              </a:tabLst>
            </a:pPr>
            <a:endParaRPr lang="en-IN" altLang="en-US" sz="3200" dirty="0" smtClean="0">
              <a:latin typeface="Times New Roman" pitchFamily="18" charset="0"/>
              <a:ea typeface="Times New Roman" pitchFamily="18" charset="0"/>
              <a:cs typeface="Times New Roman" pitchFamily="18" charset="0"/>
            </a:endParaRPr>
          </a:p>
          <a:p>
            <a:pPr marL="354012" lvl="0" indent="-342899" algn="just">
              <a:spcBef>
                <a:spcPts val="675"/>
              </a:spcBef>
              <a:buFont typeface="Wingdings" pitchFamily="2" charset="2"/>
              <a:buChar char="Ø"/>
            </a:pPr>
            <a:r>
              <a:rPr lang="en-US" sz="3200" dirty="0" smtClean="0">
                <a:latin typeface="Times New Roman" pitchFamily="18" charset="0"/>
                <a:cs typeface="Times New Roman" pitchFamily="18" charset="0"/>
              </a:rPr>
              <a:t>The surfaces which separates the system from the surroundings are called the boundaries as shown in fig below (</a:t>
            </a:r>
            <a:r>
              <a:rPr lang="en-US" sz="3200" dirty="0" err="1" smtClean="0">
                <a:latin typeface="Times New Roman" pitchFamily="18" charset="0"/>
                <a:cs typeface="Times New Roman" pitchFamily="18" charset="0"/>
              </a:rPr>
              <a:t>e.g</a:t>
            </a:r>
            <a:r>
              <a:rPr lang="en-US" sz="3200" dirty="0" smtClean="0">
                <a:latin typeface="Times New Roman" pitchFamily="18" charset="0"/>
                <a:cs typeface="Times New Roman" pitchFamily="18" charset="0"/>
              </a:rPr>
              <a:t>: walls of the kettle, the housing of the engine)</a:t>
            </a:r>
            <a:endParaRPr lang="en-IN" altLang="en-US" sz="3200" dirty="0" smtClean="0">
              <a:latin typeface="Times New Roman" pitchFamily="18" charset="0"/>
              <a:ea typeface="Times New Roman" pitchFamily="18" charset="0"/>
              <a:cs typeface="Times New Roman" pitchFamily="18" charset="0"/>
            </a:endParaRPr>
          </a:p>
          <a:p>
            <a:pPr marL="354012" lvl="0" indent="-342899" algn="just" eaLnBrk="1" latinLnBrk="1" hangingPunct="1">
              <a:spcBef>
                <a:spcPts val="675"/>
              </a:spcBef>
            </a:pPr>
            <a:endParaRPr lang="en-IN" altLang="en-US" sz="3200" dirty="0" smtClean="0">
              <a:latin typeface="Times New Roman" pitchFamily="18" charset="0"/>
              <a:ea typeface="Times New Roman" pitchFamily="18" charset="0"/>
            </a:endParaRPr>
          </a:p>
          <a:p>
            <a:pPr marL="354012" lvl="0" indent="-342899" algn="just" eaLnBrk="1" latinLnBrk="1" hangingPunct="1">
              <a:spcBef>
                <a:spcPts val="675"/>
              </a:spcBef>
              <a:buChar char="•"/>
            </a:pPr>
            <a:endParaRPr lang="en-IN" altLang="en-US" sz="3200" dirty="0">
              <a:latin typeface="Times New Roman" pitchFamily="18" charset="0"/>
              <a:ea typeface="Times New Roman" pitchFamily="18" charset="0"/>
            </a:endParaRPr>
          </a:p>
          <a:p>
            <a:pPr marL="354012" lvl="0" indent="-342899" algn="just" eaLnBrk="1" latinLnBrk="1" hangingPunct="1">
              <a:spcBef>
                <a:spcPts val="675"/>
              </a:spcBef>
            </a:pPr>
            <a:endParaRPr lang="en-IN" altLang="en-US" sz="3200" dirty="0">
              <a:latin typeface="Times New Roman" pitchFamily="18" charset="0"/>
              <a:ea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extBox 1048644"/>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57" name="Group 56"/>
          <p:cNvGrpSpPr/>
          <p:nvPr/>
        </p:nvGrpSpPr>
        <p:grpSpPr>
          <a:xfrm>
            <a:off x="0" y="0"/>
            <a:ext cx="16217900" cy="9118600"/>
            <a:chOff x="0" y="0"/>
            <a:chExt cx="16217900" cy="9118600"/>
          </a:xfrm>
        </p:grpSpPr>
        <p:sp>
          <p:nvSpPr>
            <p:cNvPr id="1048646" name="Rectangle 1048645"/>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47" name="Freeform 1048646"/>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48" name="TextBox 1048647"/>
          <p:cNvSpPr txBox="1"/>
          <p:nvPr/>
        </p:nvSpPr>
        <p:spPr>
          <a:xfrm>
            <a:off x="5513387" y="8480425"/>
            <a:ext cx="57197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50" name="TextBox 1048649"/>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8</a:t>
            </a:fld>
            <a:endParaRPr lang="en-IN" altLang="en-US" sz="1900">
              <a:solidFill>
                <a:srgbClr val="898989"/>
              </a:solidFill>
              <a:ea typeface="Arial" pitchFamily="34" charset="0"/>
            </a:endParaRPr>
          </a:p>
        </p:txBody>
      </p:sp>
      <p:pic>
        <p:nvPicPr>
          <p:cNvPr id="10" name="Picture 9" descr="Figure a illustrates the concept of a system. A boundary separates the system, inside the boundary, from the surroundings, outside the boundary. Figure b is a schematic illustration of an engine cylinder as an example of a specific system. The system is the gas inside the piston. The boundary consists of the cylinder body containing the gas and the piston that caps the cylinder at the top. The surroundings consist of everything outside the cylinder and above the piston."/>
          <p:cNvPicPr/>
          <p:nvPr/>
        </p:nvPicPr>
        <p:blipFill>
          <a:blip r:embed="rId3"/>
          <a:srcRect/>
          <a:stretch>
            <a:fillRect/>
          </a:stretch>
        </p:blipFill>
        <p:spPr bwMode="auto">
          <a:xfrm>
            <a:off x="1327150" y="1511300"/>
            <a:ext cx="12268200" cy="5791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extBox 1048651"/>
          <p:cNvSpPr txBox="1"/>
          <p:nvPr/>
        </p:nvSpPr>
        <p:spPr>
          <a:xfrm>
            <a:off x="14871700" y="8496300"/>
            <a:ext cx="138112" cy="258762"/>
          </a:xfrm>
          <a:prstGeom prst="rect">
            <a:avLst/>
          </a:prstGeom>
          <a:noFill/>
          <a:ln>
            <a:noFill/>
          </a:ln>
        </p:spPr>
        <p:txBody>
          <a:bodyPr vert="horz" lIns="0" tIns="12686"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11112" lvl="0" indent="0" eaLnBrk="1" latinLnBrk="1" hangingPunct="1">
              <a:spcBef>
                <a:spcPts val="100"/>
              </a:spcBef>
              <a:buFontTx/>
              <a:buNone/>
            </a:pPr>
            <a:r>
              <a:rPr lang="en-US" altLang="en-US" sz="1600">
                <a:solidFill>
                  <a:srgbClr val="898989"/>
                </a:solidFill>
                <a:latin typeface="Arial" pitchFamily="34" charset="0"/>
                <a:ea typeface="Arial" pitchFamily="34" charset="0"/>
              </a:rPr>
              <a:t>1</a:t>
            </a:r>
          </a:p>
        </p:txBody>
      </p:sp>
      <p:grpSp>
        <p:nvGrpSpPr>
          <p:cNvPr id="59" name="Group 58"/>
          <p:cNvGrpSpPr/>
          <p:nvPr/>
        </p:nvGrpSpPr>
        <p:grpSpPr>
          <a:xfrm>
            <a:off x="0" y="0"/>
            <a:ext cx="16217900" cy="9118600"/>
            <a:chOff x="0" y="0"/>
            <a:chExt cx="16217900" cy="9118600"/>
          </a:xfrm>
        </p:grpSpPr>
        <p:sp>
          <p:nvSpPr>
            <p:cNvPr id="1048653" name="Rectangle 1048652"/>
            <p:cNvSpPr/>
            <p:nvPr/>
          </p:nvSpPr>
          <p:spPr>
            <a:xfrm>
              <a:off x="0" y="0"/>
              <a:ext cx="1003300" cy="9118600"/>
            </a:xfrm>
            <a:prstGeom prst="rect">
              <a:avLst/>
            </a:prstGeom>
            <a:blipFill rotWithShape="1">
              <a:blip r:embed="rId2">
                <a:alphaModFix/>
              </a:blip>
              <a:srcRect/>
              <a:stretch>
                <a:fillRect/>
              </a:stretch>
            </a:blipFill>
            <a:ln>
              <a:noFill/>
            </a:ln>
          </p:spPr>
          <p:txBody>
            <a:bodyPr vert="horz" lIns="0" tIns="0" rIns="0" bIns="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eaLnBrk="1" latinLnBrk="1" hangingPunct="1">
                <a:spcBef>
                  <a:spcPct val="0"/>
                </a:spcBef>
                <a:buFontTx/>
                <a:buNone/>
              </a:pPr>
              <a:endParaRPr lang="en-US" altLang="en-US" sz="1900">
                <a:ea typeface="Arial" pitchFamily="34" charset="0"/>
              </a:endParaRPr>
            </a:p>
          </p:txBody>
        </p:sp>
        <p:sp>
          <p:nvSpPr>
            <p:cNvPr id="1048654" name="Freeform 1048653"/>
            <p:cNvSpPr/>
            <p:nvPr/>
          </p:nvSpPr>
          <p:spPr bwMode="auto">
            <a:xfrm>
              <a:off x="939800" y="8458200"/>
              <a:ext cx="15278100" cy="660400"/>
            </a:xfrm>
            <a:custGeom>
              <a:avLst/>
              <a:gdLst>
                <a:gd name="l" fmla="*/ 0 w 15278100"/>
                <a:gd name="t" fmla="*/ 0 h 660400"/>
                <a:gd name="r" fmla="*/ 15278100 w 15278100"/>
                <a:gd name="b" fmla="*/ 660400 h 660400"/>
              </a:gdLst>
              <a:ahLst/>
              <a:cxnLst/>
              <a:rect l="l" t="t" r="r" b="b"/>
              <a:pathLst>
                <a:path w="15278100" h="660400">
                  <a:moveTo>
                    <a:pt x="15278100" y="0"/>
                  </a:moveTo>
                  <a:lnTo>
                    <a:pt x="0" y="0"/>
                  </a:lnTo>
                  <a:lnTo>
                    <a:pt x="0" y="660400"/>
                  </a:lnTo>
                  <a:lnTo>
                    <a:pt x="15278100" y="660400"/>
                  </a:lnTo>
                  <a:lnTo>
                    <a:pt x="15278100" y="0"/>
                  </a:lnTo>
                </a:path>
              </a:pathLst>
            </a:custGeom>
            <a:solidFill>
              <a:srgbClr val="FFFF00">
                <a:alpha val="100000"/>
              </a:srgbClr>
            </a:solidFill>
            <a:ln>
              <a:noFill/>
            </a:ln>
          </p:spPr>
        </p:sp>
      </p:grpSp>
      <p:sp>
        <p:nvSpPr>
          <p:cNvPr id="1048655" name="TextBox 1048654"/>
          <p:cNvSpPr txBox="1"/>
          <p:nvPr/>
        </p:nvSpPr>
        <p:spPr>
          <a:xfrm>
            <a:off x="5513387" y="8480425"/>
            <a:ext cx="5643563" cy="292388"/>
          </a:xfrm>
          <a:prstGeom prst="rect">
            <a:avLst/>
          </a:prstGeom>
          <a:noFill/>
          <a:ln>
            <a:noFill/>
          </a:ln>
        </p:spPr>
        <p:txBody>
          <a:bodyPr vert="horz" wrap="square" lIns="0" tIns="0" rIns="0" bIns="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lvl="0" algn="ctr" eaLnBrk="1" latinLnBrk="1" hangingPunct="1"/>
            <a:r>
              <a:rPr lang="en-IN" altLang="en-US" dirty="0" err="1" smtClean="0">
                <a:solidFill>
                  <a:srgbClr val="898989"/>
                </a:solidFill>
                <a:latin typeface="Calibri" pitchFamily="34" charset="0"/>
              </a:rPr>
              <a:t>Dilip</a:t>
            </a:r>
            <a:r>
              <a:rPr lang="en-IN" altLang="en-US" dirty="0" smtClean="0">
                <a:solidFill>
                  <a:srgbClr val="898989"/>
                </a:solidFill>
                <a:latin typeface="Calibri" pitchFamily="34" charset="0"/>
              </a:rPr>
              <a:t> </a:t>
            </a:r>
            <a:r>
              <a:rPr lang="en-IN" altLang="en-US" dirty="0" err="1" smtClean="0">
                <a:solidFill>
                  <a:srgbClr val="898989"/>
                </a:solidFill>
                <a:latin typeface="Calibri" pitchFamily="34" charset="0"/>
              </a:rPr>
              <a:t>Prajapati</a:t>
            </a:r>
            <a:r>
              <a:rPr lang="en-IN" altLang="en-US" dirty="0" smtClean="0">
                <a:solidFill>
                  <a:srgbClr val="898989"/>
                </a:solidFill>
                <a:latin typeface="Calibri" pitchFamily="34" charset="0"/>
              </a:rPr>
              <a:t> </a:t>
            </a:r>
            <a:r>
              <a:rPr lang="en-IN" altLang="en-US" dirty="0">
                <a:solidFill>
                  <a:srgbClr val="898989"/>
                </a:solidFill>
                <a:latin typeface="Calibri" pitchFamily="34" charset="0"/>
              </a:rPr>
              <a:t>(ASSISTANT PROFESSOR) , JECRC, JAIPUR</a:t>
            </a:r>
          </a:p>
        </p:txBody>
      </p:sp>
      <p:sp>
        <p:nvSpPr>
          <p:cNvPr id="1048657" name="TextBox 1048656"/>
          <p:cNvSpPr txBox="1"/>
          <p:nvPr/>
        </p:nvSpPr>
        <p:spPr>
          <a:xfrm>
            <a:off x="11677650" y="8480425"/>
            <a:ext cx="3729037" cy="292100"/>
          </a:xfrm>
          <a:prstGeom prst="rect">
            <a:avLst/>
          </a:prstGeom>
          <a:noFill/>
          <a:ln>
            <a:noFill/>
          </a:ln>
        </p:spPr>
        <p:txBody>
          <a:bodyPr vert="horz" lIns="0" tIns="0" rIns="0" bIns="0" anchor="t">
            <a:spAutoFit/>
          </a:bodyPr>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Calibri" pitchFamily="34" charset="0"/>
                <a:sym typeface="Arial" pitchFamily="34" charset="0"/>
              </a:defRPr>
            </a:lvl1pPr>
            <a:lvl2pPr marL="455612" indent="1588" algn="l" rtl="0" fontAlgn="base" latinLnBrk="1">
              <a:lnSpc>
                <a:spcPct val="100000"/>
              </a:lnSpc>
              <a:spcBef>
                <a:spcPct val="20000"/>
              </a:spcBef>
              <a:spcAft>
                <a:spcPct val="0"/>
              </a:spcAft>
              <a:buSzPct val="100000"/>
              <a:buFontTx/>
              <a:buChar char="–"/>
              <a:defRPr sz="2800" b="0" i="0" u="none" baseline="0">
                <a:solidFill>
                  <a:schemeClr val="dk1"/>
                </a:solidFill>
                <a:latin typeface="Calibri" pitchFamily="34" charset="0"/>
                <a:sym typeface="Arial" pitchFamily="34" charset="0"/>
              </a:defRPr>
            </a:lvl2pPr>
            <a:lvl3pPr marL="912812" indent="1588" algn="l" rtl="0" fontAlgn="base" latinLnBrk="1">
              <a:lnSpc>
                <a:spcPct val="100000"/>
              </a:lnSpc>
              <a:spcBef>
                <a:spcPct val="20000"/>
              </a:spcBef>
              <a:spcAft>
                <a:spcPct val="0"/>
              </a:spcAft>
              <a:buSzPct val="100000"/>
              <a:buFontTx/>
              <a:buChar char="•"/>
              <a:defRPr sz="2400" b="0" i="0" u="none" baseline="0">
                <a:solidFill>
                  <a:schemeClr val="dk1"/>
                </a:solidFill>
                <a:latin typeface="Calibri" pitchFamily="34" charset="0"/>
                <a:sym typeface="Arial" pitchFamily="34" charset="0"/>
              </a:defRPr>
            </a:lvl3pPr>
            <a:lvl4pPr marL="13684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4pPr>
            <a:lvl5pPr marL="1825625" indent="3175" algn="l" rtl="0" fontAlgn="base" latinLnBrk="1">
              <a:lnSpc>
                <a:spcPct val="100000"/>
              </a:lnSpc>
              <a:spcBef>
                <a:spcPct val="20000"/>
              </a:spcBef>
              <a:spcAft>
                <a:spcPct val="0"/>
              </a:spcAft>
              <a:buSzPct val="100000"/>
              <a:buFontTx/>
              <a:buChar char="»"/>
              <a:defRPr sz="2000" b="0" i="0" u="none" baseline="0">
                <a:solidFill>
                  <a:schemeClr val="dk1"/>
                </a:solidFill>
                <a:latin typeface="Calibri" pitchFamily="34" charset="0"/>
                <a:sym typeface="Arial" pitchFamily="34" charset="0"/>
              </a:defRPr>
            </a:lvl5pPr>
          </a:lstStyle>
          <a:p>
            <a:pPr marL="0" lvl="0" indent="0" algn="r" eaLnBrk="1" latinLnBrk="1" hangingPunct="1">
              <a:spcBef>
                <a:spcPct val="0"/>
              </a:spcBef>
              <a:buFontTx/>
              <a:buNone/>
            </a:pPr>
            <a:fld id="{566ABCEB-ACFC-4714-9973-3DA970169C29}" type="slidenum">
              <a:rPr lang="en-IN" altLang="en-US" sz="1900">
                <a:solidFill>
                  <a:srgbClr val="898989"/>
                </a:solidFill>
                <a:ea typeface="Arial" pitchFamily="34" charset="0"/>
              </a:rPr>
              <a:pPr marL="0" lvl="0" indent="0" algn="r" eaLnBrk="1" latinLnBrk="1" hangingPunct="1">
                <a:spcBef>
                  <a:spcPct val="0"/>
                </a:spcBef>
                <a:buFontTx/>
                <a:buNone/>
              </a:pPr>
              <a:t>9</a:t>
            </a:fld>
            <a:endParaRPr lang="en-IN" altLang="en-US" sz="1900">
              <a:solidFill>
                <a:srgbClr val="898989"/>
              </a:solidFill>
              <a:ea typeface="Arial" pitchFamily="34" charset="0"/>
            </a:endParaRPr>
          </a:p>
        </p:txBody>
      </p:sp>
      <p:sp>
        <p:nvSpPr>
          <p:cNvPr id="1048658" name="Rectangle 1048657"/>
          <p:cNvSpPr/>
          <p:nvPr/>
        </p:nvSpPr>
        <p:spPr>
          <a:xfrm>
            <a:off x="1250950" y="901700"/>
            <a:ext cx="14155738" cy="6332503"/>
          </a:xfrm>
          <a:prstGeom prst="rect">
            <a:avLst/>
          </a:prstGeom>
          <a:noFill/>
          <a:ln>
            <a:noFill/>
          </a:ln>
        </p:spPr>
        <p:txBody>
          <a:bodyPr vert="horz" wrap="square" lIns="91440" tIns="45720" rIns="91440" bIns="45720" anchor="t">
            <a:spAutoFit/>
          </a:bodyPr>
          <a:lstStyle>
            <a:lvl1pPr marL="0" indent="0"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1pPr>
            <a:lvl2pPr marL="4556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2pPr>
            <a:lvl3pPr marL="912812" indent="1588"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3pPr>
            <a:lvl4pPr marL="13684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4pPr>
            <a:lvl5pPr marL="1825625" indent="3175" algn="l" rtl="0" fontAlgn="base" latinLnBrk="1">
              <a:lnSpc>
                <a:spcPct val="100000"/>
              </a:lnSpc>
              <a:spcBef>
                <a:spcPct val="0"/>
              </a:spcBef>
              <a:spcAft>
                <a:spcPct val="0"/>
              </a:spcAft>
              <a:buFontTx/>
              <a:buNone/>
              <a:defRPr sz="1900" b="0" i="0" u="none" baseline="0">
                <a:solidFill>
                  <a:schemeClr val="dk1"/>
                </a:solidFill>
                <a:latin typeface="Arial" pitchFamily="34" charset="0"/>
                <a:ea typeface="Arial" pitchFamily="34" charset="0"/>
                <a:sym typeface="Arial" pitchFamily="34" charset="0"/>
              </a:defRPr>
            </a:lvl5pPr>
          </a:lstStyle>
          <a:p>
            <a:pPr marL="355600" lvl="0" indent="-342900" eaLnBrk="1" latinLnBrk="1" hangingPunct="1">
              <a:spcBef>
                <a:spcPts val="825"/>
              </a:spcBef>
              <a:tabLst>
                <a:tab pos="354012" algn="l"/>
                <a:tab pos="355600" algn="l"/>
              </a:tabLst>
            </a:pPr>
            <a:r>
              <a:rPr lang="en-IN" altLang="en-US" sz="3600" b="1" dirty="0" smtClean="0">
                <a:latin typeface="Times New Roman" pitchFamily="18" charset="0"/>
                <a:ea typeface="Times New Roman" pitchFamily="18" charset="0"/>
              </a:rPr>
              <a:t>Types of system</a:t>
            </a:r>
            <a:endParaRPr lang="en-IN" altLang="en-US" sz="3600" b="1" dirty="0">
              <a:latin typeface="Times New Roman" pitchFamily="18" charset="0"/>
              <a:ea typeface="Times New Roman" pitchFamily="18" charset="0"/>
            </a:endParaRPr>
          </a:p>
          <a:p>
            <a:pPr marL="355600" lvl="0" indent="-342900">
              <a:spcBef>
                <a:spcPts val="725"/>
              </a:spcBef>
              <a:buFont typeface="Wingdings" pitchFamily="2" charset="2"/>
              <a:buChar char="Ø"/>
            </a:pPr>
            <a:r>
              <a:rPr lang="en-US" altLang="en-US" sz="3200" b="1" dirty="0" smtClean="0">
                <a:latin typeface="Times New Roman" pitchFamily="18" charset="0"/>
                <a:ea typeface="Times New Roman" pitchFamily="18" charset="0"/>
              </a:rPr>
              <a:t>Closed system </a:t>
            </a:r>
            <a:r>
              <a:rPr lang="en-US" altLang="en-US" sz="3200" dirty="0" smtClean="0">
                <a:latin typeface="Times New Roman" pitchFamily="18" charset="0"/>
                <a:ea typeface="Times New Roman" pitchFamily="18" charset="0"/>
              </a:rPr>
              <a:t>- in which no mass is permitted to cross the system boundary i.e. we would always consider a system of constant mass. We do permit heat and work to enter or leave but not mass. system Boundary Heat/work in Heat/work Out No mass entry or exit.</a:t>
            </a:r>
          </a:p>
          <a:p>
            <a:pPr marL="355600" indent="-342900">
              <a:spcBef>
                <a:spcPts val="725"/>
              </a:spcBef>
              <a:buFont typeface="Wingdings" pitchFamily="2" charset="2"/>
              <a:buChar char="Ø"/>
            </a:pPr>
            <a:r>
              <a:rPr lang="en-US" altLang="en-US" sz="3200" b="1" dirty="0" smtClean="0">
                <a:latin typeface="Times New Roman" pitchFamily="18" charset="0"/>
                <a:ea typeface="Times New Roman" pitchFamily="18" charset="0"/>
              </a:rPr>
              <a:t>Open system- </a:t>
            </a:r>
            <a:r>
              <a:rPr lang="en-US" altLang="en-US" sz="3200" dirty="0" smtClean="0">
                <a:latin typeface="Times New Roman" pitchFamily="18" charset="0"/>
                <a:ea typeface="Times New Roman" pitchFamily="18" charset="0"/>
              </a:rPr>
              <a:t>in which we permit mass to cross the system boundary in either direction (from the system to surroundings or vice versa). In </a:t>
            </a:r>
            <a:r>
              <a:rPr lang="en-US" altLang="en-US" sz="3200" dirty="0" err="1" smtClean="0">
                <a:latin typeface="Times New Roman" pitchFamily="18" charset="0"/>
                <a:ea typeface="Times New Roman" pitchFamily="18" charset="0"/>
              </a:rPr>
              <a:t>analysing</a:t>
            </a:r>
            <a:r>
              <a:rPr lang="en-US" altLang="en-US" sz="3200" dirty="0" smtClean="0">
                <a:latin typeface="Times New Roman" pitchFamily="18" charset="0"/>
                <a:ea typeface="Times New Roman" pitchFamily="18" charset="0"/>
              </a:rPr>
              <a:t> open systems, we typically look at a specified region of space, and observe what happens at the boundaries of that region.</a:t>
            </a:r>
          </a:p>
          <a:p>
            <a:pPr marL="355600" indent="-342900">
              <a:spcBef>
                <a:spcPts val="725"/>
              </a:spcBef>
              <a:buFont typeface="Wingdings" pitchFamily="2" charset="2"/>
              <a:buChar char="Ø"/>
            </a:pPr>
            <a:r>
              <a:rPr lang="en-US" sz="3200" b="1" dirty="0" smtClean="0">
                <a:latin typeface="Times New Roman" pitchFamily="18" charset="0"/>
                <a:cs typeface="Times New Roman" pitchFamily="18" charset="0"/>
              </a:rPr>
              <a:t>Isolated System </a:t>
            </a:r>
            <a:r>
              <a:rPr lang="en-US" sz="3200" dirty="0" smtClean="0">
                <a:latin typeface="Times New Roman" pitchFamily="18" charset="0"/>
                <a:cs typeface="Times New Roman" pitchFamily="18" charset="0"/>
              </a:rPr>
              <a:t>- in which there is no interaction between system and the surroundings. It is of fixed mass and energy, and hence there is no mass and energy transfer across the system boundary.</a:t>
            </a:r>
            <a:endParaRPr lang="en-IN" altLang="en-US" sz="3200" dirty="0">
              <a:latin typeface="Times New Roman" pitchFamily="18" charset="0"/>
              <a:ea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2116</Words>
  <PresentationFormat>Custom</PresentationFormat>
  <Paragraphs>323</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hp</cp:lastModifiedBy>
  <cp:revision>134</cp:revision>
  <dcterms:created xsi:type="dcterms:W3CDTF">2020-05-30T05:41:36Z</dcterms:created>
  <dcterms:modified xsi:type="dcterms:W3CDTF">2020-07-07T08:14:55Z</dcterms:modified>
</cp:coreProperties>
</file>