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showSpecialPlsOnTitleSld="0">
  <p:sldMasterIdLst>
    <p:sldMasterId id="2147483648" r:id="rId1"/>
  </p:sldMasterIdLst>
  <p:notesMasterIdLst>
    <p:notesMasterId r:id="rId106"/>
  </p:notesMasterIdLst>
  <p:sldIdLst>
    <p:sldId id="256" r:id="rId2"/>
    <p:sldId id="257" r:id="rId3"/>
    <p:sldId id="258" r:id="rId4"/>
    <p:sldId id="259" r:id="rId5"/>
    <p:sldId id="343" r:id="rId6"/>
    <p:sldId id="503" r:id="rId7"/>
    <p:sldId id="502" r:id="rId8"/>
    <p:sldId id="504" r:id="rId9"/>
    <p:sldId id="501" r:id="rId10"/>
    <p:sldId id="500" r:id="rId11"/>
    <p:sldId id="499" r:id="rId12"/>
    <p:sldId id="498" r:id="rId13"/>
    <p:sldId id="497" r:id="rId14"/>
    <p:sldId id="496" r:id="rId15"/>
    <p:sldId id="494" r:id="rId16"/>
    <p:sldId id="493" r:id="rId17"/>
    <p:sldId id="492" r:id="rId18"/>
    <p:sldId id="491" r:id="rId19"/>
    <p:sldId id="490" r:id="rId20"/>
    <p:sldId id="488" r:id="rId21"/>
    <p:sldId id="489" r:id="rId22"/>
    <p:sldId id="487" r:id="rId23"/>
    <p:sldId id="486" r:id="rId24"/>
    <p:sldId id="485" r:id="rId25"/>
    <p:sldId id="484" r:id="rId26"/>
    <p:sldId id="483" r:id="rId27"/>
    <p:sldId id="482" r:id="rId28"/>
    <p:sldId id="481" r:id="rId29"/>
    <p:sldId id="480" r:id="rId30"/>
    <p:sldId id="479" r:id="rId31"/>
    <p:sldId id="478" r:id="rId32"/>
    <p:sldId id="477" r:id="rId33"/>
    <p:sldId id="476" r:id="rId34"/>
    <p:sldId id="475" r:id="rId35"/>
    <p:sldId id="474" r:id="rId36"/>
    <p:sldId id="473" r:id="rId37"/>
    <p:sldId id="472" r:id="rId38"/>
    <p:sldId id="471" r:id="rId39"/>
    <p:sldId id="505" r:id="rId40"/>
    <p:sldId id="511" r:id="rId41"/>
    <p:sldId id="510" r:id="rId42"/>
    <p:sldId id="509" r:id="rId43"/>
    <p:sldId id="508" r:id="rId44"/>
    <p:sldId id="507" r:id="rId45"/>
    <p:sldId id="516" r:id="rId46"/>
    <p:sldId id="515" r:id="rId47"/>
    <p:sldId id="514" r:id="rId48"/>
    <p:sldId id="517" r:id="rId49"/>
    <p:sldId id="518" r:id="rId50"/>
    <p:sldId id="519" r:id="rId51"/>
    <p:sldId id="520" r:id="rId52"/>
    <p:sldId id="513" r:id="rId53"/>
    <p:sldId id="526" r:id="rId54"/>
    <p:sldId id="525" r:id="rId55"/>
    <p:sldId id="524" r:id="rId56"/>
    <p:sldId id="523" r:id="rId57"/>
    <p:sldId id="522" r:id="rId58"/>
    <p:sldId id="512" r:id="rId59"/>
    <p:sldId id="470" r:id="rId60"/>
    <p:sldId id="469" r:id="rId61"/>
    <p:sldId id="467" r:id="rId62"/>
    <p:sldId id="552" r:id="rId63"/>
    <p:sldId id="551" r:id="rId64"/>
    <p:sldId id="550" r:id="rId65"/>
    <p:sldId id="549" r:id="rId66"/>
    <p:sldId id="548" r:id="rId67"/>
    <p:sldId id="554" r:id="rId68"/>
    <p:sldId id="553" r:id="rId69"/>
    <p:sldId id="555" r:id="rId70"/>
    <p:sldId id="547" r:id="rId71"/>
    <p:sldId id="546" r:id="rId72"/>
    <p:sldId id="556" r:id="rId73"/>
    <p:sldId id="545" r:id="rId74"/>
    <p:sldId id="544" r:id="rId75"/>
    <p:sldId id="543" r:id="rId76"/>
    <p:sldId id="542" r:id="rId77"/>
    <p:sldId id="541" r:id="rId78"/>
    <p:sldId id="540" r:id="rId79"/>
    <p:sldId id="539" r:id="rId80"/>
    <p:sldId id="538" r:id="rId81"/>
    <p:sldId id="537" r:id="rId82"/>
    <p:sldId id="536" r:id="rId83"/>
    <p:sldId id="535" r:id="rId84"/>
    <p:sldId id="534" r:id="rId85"/>
    <p:sldId id="533" r:id="rId86"/>
    <p:sldId id="532" r:id="rId87"/>
    <p:sldId id="531" r:id="rId88"/>
    <p:sldId id="530" r:id="rId89"/>
    <p:sldId id="529" r:id="rId90"/>
    <p:sldId id="528" r:id="rId91"/>
    <p:sldId id="527" r:id="rId92"/>
    <p:sldId id="466" r:id="rId93"/>
    <p:sldId id="411" r:id="rId94"/>
    <p:sldId id="562" r:id="rId95"/>
    <p:sldId id="561" r:id="rId96"/>
    <p:sldId id="560" r:id="rId97"/>
    <p:sldId id="559" r:id="rId98"/>
    <p:sldId id="558" r:id="rId99"/>
    <p:sldId id="567" r:id="rId100"/>
    <p:sldId id="566" r:id="rId101"/>
    <p:sldId id="565" r:id="rId102"/>
    <p:sldId id="564" r:id="rId103"/>
    <p:sldId id="563" r:id="rId104"/>
    <p:sldId id="284" r:id="rId105"/>
  </p:sldIdLst>
  <p:sldSz cx="16217900" cy="9118600"/>
  <p:notesSz cx="16217900" cy="9118600"/>
  <p:defaultTex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62" autoAdjust="0"/>
    <p:restoredTop sz="91344" autoAdjust="0"/>
  </p:normalViewPr>
  <p:slideViewPr>
    <p:cSldViewPr>
      <p:cViewPr>
        <p:scale>
          <a:sx n="50" d="100"/>
          <a:sy n="50" d="100"/>
        </p:scale>
        <p:origin x="-8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84" name="Header Placeholder 1048883"/>
          <p:cNvSpPr>
            <a:spLocks noGrp="1"/>
          </p:cNvSpPr>
          <p:nvPr>
            <p:ph type="hdr" sz="quarter"/>
          </p:nvPr>
        </p:nvSpPr>
        <p:spPr>
          <a:xfrm>
            <a:off x="0" y="0"/>
            <a:ext cx="7027862" cy="455612"/>
          </a:xfrm>
          <a:prstGeom prst="rect">
            <a:avLst/>
          </a:prstGeom>
          <a:noFill/>
          <a:ln>
            <a:noFill/>
          </a:ln>
        </p:spPr>
        <p:txBody>
          <a:bodyPr vert="horz" lIns="91440" tIns="45720" rIns="91440" bIns="45720" anchor="t"/>
          <a:lstStyle/>
          <a:p>
            <a:pPr lvl="0" eaLnBrk="1" latinLnBrk="1" hangingPunct="1"/>
            <a:endParaRPr lang="en-IN" altLang="en-US" sz="1200">
              <a:latin typeface="Calibri" pitchFamily="34" charset="0"/>
            </a:endParaRPr>
          </a:p>
        </p:txBody>
      </p:sp>
      <p:sp>
        <p:nvSpPr>
          <p:cNvPr id="1048885" name="Date Placeholder 1048884"/>
          <p:cNvSpPr>
            <a:spLocks noGrp="1"/>
          </p:cNvSpPr>
          <p:nvPr>
            <p:ph type="dt" idx="1"/>
          </p:nvPr>
        </p:nvSpPr>
        <p:spPr>
          <a:xfrm>
            <a:off x="9186862" y="0"/>
            <a:ext cx="7027862" cy="455612"/>
          </a:xfrm>
          <a:prstGeom prst="rect">
            <a:avLst/>
          </a:prstGeom>
          <a:noFill/>
          <a:ln>
            <a:noFill/>
          </a:ln>
        </p:spPr>
        <p:txBody>
          <a:bodyPr vert="horz" lIns="91440" tIns="45720" rIns="91440" bIns="45720" anchor="t"/>
          <a:lstStyle/>
          <a:p>
            <a:pPr lvl="0" algn="r" eaLnBrk="1" latinLnBrk="1" hangingPunct="1"/>
            <a:fld id="{566ABCEB-ACFC-4714-9973-3DA970169C29}" type="datetime1">
              <a:rPr lang="en-US" altLang="en-US" sz="1200">
                <a:latin typeface="Calibri" pitchFamily="34" charset="0"/>
              </a:rPr>
              <a:pPr lvl="0" algn="r" eaLnBrk="1" latinLnBrk="1" hangingPunct="1"/>
              <a:t>9/14/2020</a:t>
            </a:fld>
            <a:endParaRPr lang="en-US" altLang="en-US" sz="1200">
              <a:latin typeface="Calibri" pitchFamily="34" charset="0"/>
            </a:endParaRPr>
          </a:p>
        </p:txBody>
      </p:sp>
      <p:sp>
        <p:nvSpPr>
          <p:cNvPr id="1048886" name="Slide Image Placeholder 1048885"/>
          <p:cNvSpPr>
            <a:spLocks noGrp="1" noRot="1" noChangeAspect="1"/>
          </p:cNvSpPr>
          <p:nvPr>
            <p:ph type="sldImg" idx="2"/>
          </p:nvPr>
        </p:nvSpPr>
        <p:spPr>
          <a:xfrm>
            <a:off x="5068887" y="684212"/>
            <a:ext cx="6080125" cy="3419475"/>
          </a:xfrm>
          <a:prstGeom prst="rect">
            <a:avLst/>
          </a:prstGeom>
          <a:noFill/>
          <a:ln w="12700" cap="flat" cmpd="sng">
            <a:solidFill>
              <a:srgbClr val="000000">
                <a:alpha val="100000"/>
              </a:srgbClr>
            </a:solidFill>
            <a:prstDash val="solid"/>
            <a:round/>
          </a:ln>
        </p:spPr>
        <p:txBody>
          <a:bodyPr vert="horz" lIns="91440" tIns="45720" rIns="91440" bIns="45720" anchor="ctr"/>
          <a:lstStyle/>
          <a:p>
            <a:endParaRPr/>
          </a:p>
        </p:txBody>
      </p:sp>
      <p:sp>
        <p:nvSpPr>
          <p:cNvPr id="1048887" name="Notes Placeholder 1048886"/>
          <p:cNvSpPr>
            <a:spLocks noGrp="1"/>
          </p:cNvSpPr>
          <p:nvPr>
            <p:ph type="body" sz="quarter" idx="3"/>
          </p:nvPr>
        </p:nvSpPr>
        <p:spPr>
          <a:xfrm>
            <a:off x="1622425" y="4330700"/>
            <a:ext cx="12973050" cy="4103687"/>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888" name="Footer Placeholder 1048887"/>
          <p:cNvSpPr>
            <a:spLocks noGrp="1"/>
          </p:cNvSpPr>
          <p:nvPr>
            <p:ph type="ftr" sz="quarter" idx="4"/>
          </p:nvPr>
        </p:nvSpPr>
        <p:spPr>
          <a:xfrm>
            <a:off x="0" y="8661400"/>
            <a:ext cx="7027862" cy="455612"/>
          </a:xfrm>
          <a:prstGeom prst="rect">
            <a:avLst/>
          </a:prstGeom>
          <a:noFill/>
          <a:ln>
            <a:noFill/>
          </a:ln>
        </p:spPr>
        <p:txBody>
          <a:bodyPr vert="horz" lIns="91440" tIns="45720" rIns="91440" bIns="45720" anchor="b"/>
          <a:lstStyle/>
          <a:p>
            <a:pPr lvl="0" eaLnBrk="1" latinLnBrk="1" hangingPunct="1"/>
            <a:endParaRPr lang="en-IN" altLang="en-US" sz="1200">
              <a:latin typeface="Calibri" pitchFamily="34" charset="0"/>
            </a:endParaRPr>
          </a:p>
        </p:txBody>
      </p:sp>
      <p:sp>
        <p:nvSpPr>
          <p:cNvPr id="1048889" name="Slide Number Placeholder 1048888"/>
          <p:cNvSpPr>
            <a:spLocks noGrp="1"/>
          </p:cNvSpPr>
          <p:nvPr>
            <p:ph type="sldNum" sz="quarter" idx="5"/>
          </p:nvPr>
        </p:nvSpPr>
        <p:spPr>
          <a:xfrm>
            <a:off x="9186862" y="8661400"/>
            <a:ext cx="7027862" cy="455612"/>
          </a:xfrm>
          <a:prstGeom prst="rect">
            <a:avLst/>
          </a:prstGeom>
          <a:noFill/>
          <a:ln>
            <a:noFill/>
          </a:ln>
        </p:spPr>
        <p:txBody>
          <a:bodyPr vert="horz" lIns="91440" tIns="45720" rIns="91440" bIns="45720" anchor="b"/>
          <a:lstStyle/>
          <a:p>
            <a:pPr lvl="0" algn="r" eaLnBrk="1" latinLnBrk="1" hangingPunct="1"/>
            <a:fld id="{566ABCEB-ACFC-4714-9973-3DA970169C29}" type="slidenum">
              <a:rPr lang="en-IN" altLang="en-US" sz="1200">
                <a:latin typeface="Calibri" pitchFamily="34" charset="0"/>
              </a:rPr>
              <a:pPr lvl="0" algn="r" eaLnBrk="1" latinLnBrk="1" hangingPunct="1"/>
              <a:t>‹#›</a:t>
            </a:fld>
            <a:endParaRPr lang="en-IN" altLang="en-US" sz="1200">
              <a:latin typeface="Calibri" pitchFamily="34" charset="0"/>
            </a:endParaRPr>
          </a:p>
        </p:txBody>
      </p:sp>
    </p:spTree>
  </p:cSld>
  <p:clrMap bg1="dk1" tx1="dk1" bg2="dk1" tx2="dk1" accent1="dk1" accent2="dk1" accent3="dk1" accent4="dk1" accent5="dk1" accent6="dk1" hlink="dk1" folHlink="dk1"/>
  <p:notesStyle>
    <a:lvl1pPr marL="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Arial" pitchFamily="34" charset="0"/>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Slide Image Placeholder 1048599"/>
          <p:cNvSpPr>
            <a:spLocks noGrp="1" noRot="1" noChangeAspect="1"/>
          </p:cNvSpPr>
          <p:nvPr>
            <p:ph type="sldImg"/>
          </p:nvPr>
        </p:nvSpPr>
        <p:spPr bwMode="auto">
          <a:xfrm>
            <a:off x="5068888" y="684213"/>
            <a:ext cx="6080125" cy="3419475"/>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601" name="Notes Placeholder 1048600"/>
          <p:cNvSpPr>
            <a:spLocks noGrp="1"/>
          </p:cNvSpPr>
          <p:nvPr>
            <p:ph type="body" idx="1"/>
          </p:nvPr>
        </p:nvSpPr>
        <p:spPr bwMode="auto">
          <a:xfrm>
            <a:off x="1622425" y="4330700"/>
            <a:ext cx="12973050" cy="4103687"/>
          </a:xfrm>
          <a:prstGeom prst="rect">
            <a:avLst/>
          </a:prstGeom>
          <a:noFill/>
          <a:ln>
            <a:noFill/>
          </a:ln>
        </p:spPr>
        <p:txBody>
          <a:bodyPr vert="horz" lIns="91440" tIns="45720" rIns="91440" bIns="45720" anchor="t"/>
          <a:lstStyle/>
          <a:p>
            <a:endParaRPr lang="en-IN" altLang="en-US"/>
          </a:p>
        </p:txBody>
      </p:sp>
      <p:sp>
        <p:nvSpPr>
          <p:cNvPr id="1048602" name="TextBox 1048601"/>
          <p:cNvSpPr txBox="1"/>
          <p:nvPr/>
        </p:nvSpPr>
        <p:spPr>
          <a:xfrm>
            <a:off x="9186862" y="8661400"/>
            <a:ext cx="7027862" cy="455612"/>
          </a:xfrm>
          <a:prstGeom prst="rect">
            <a:avLst/>
          </a:prstGeom>
          <a:noFill/>
          <a:ln>
            <a:noFill/>
          </a:ln>
        </p:spPr>
        <p:txBody>
          <a:bodyPr vert="horz" lIns="91440" tIns="45720" rIns="91440" bIns="45720" anchor="b"/>
          <a:lstStyle/>
          <a:p>
            <a:pPr lvl="0" algn="r" eaLnBrk="1" latinLnBrk="1" hangingPunct="1"/>
            <a:fld id="{566ABCEB-ACFC-4714-9973-3DA970169C29}" type="slidenum">
              <a:rPr lang="en-IN" altLang="en-US" sz="1200">
                <a:latin typeface="Calibri" pitchFamily="34" charset="0"/>
              </a:rPr>
              <a:pPr lvl="0" algn="r" eaLnBrk="1" latinLnBrk="1" hangingPunct="1"/>
              <a:t>2</a:t>
            </a:fld>
            <a:endParaRPr lang="en-IN" alt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Slide Image Placeholder 1048619"/>
          <p:cNvSpPr>
            <a:spLocks noGrp="1" noRot="1" noChangeAspect="1"/>
          </p:cNvSpPr>
          <p:nvPr>
            <p:ph type="sldImg"/>
          </p:nvPr>
        </p:nvSpPr>
        <p:spPr bwMode="auto">
          <a:xfrm>
            <a:off x="5068888" y="684213"/>
            <a:ext cx="6080125" cy="3419475"/>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621" name="Notes Placeholder 1048620"/>
          <p:cNvSpPr>
            <a:spLocks noGrp="1"/>
          </p:cNvSpPr>
          <p:nvPr>
            <p:ph type="body" idx="1"/>
          </p:nvPr>
        </p:nvSpPr>
        <p:spPr bwMode="auto">
          <a:xfrm>
            <a:off x="1622425" y="4330700"/>
            <a:ext cx="12973050" cy="4103687"/>
          </a:xfrm>
          <a:prstGeom prst="rect">
            <a:avLst/>
          </a:prstGeom>
          <a:noFill/>
          <a:ln>
            <a:noFill/>
          </a:ln>
        </p:spPr>
        <p:txBody>
          <a:bodyPr vert="horz" lIns="91440" tIns="45720" rIns="91440" bIns="45720" anchor="t"/>
          <a:lstStyle/>
          <a:p>
            <a:endParaRPr lang="en-IN" altLang="en-US"/>
          </a:p>
        </p:txBody>
      </p:sp>
      <p:sp>
        <p:nvSpPr>
          <p:cNvPr id="1048622" name="TextBox 1048621"/>
          <p:cNvSpPr txBox="1"/>
          <p:nvPr/>
        </p:nvSpPr>
        <p:spPr>
          <a:xfrm>
            <a:off x="9186862" y="8661400"/>
            <a:ext cx="7027862" cy="455612"/>
          </a:xfrm>
          <a:prstGeom prst="rect">
            <a:avLst/>
          </a:prstGeom>
          <a:noFill/>
          <a:ln>
            <a:noFill/>
          </a:ln>
        </p:spPr>
        <p:txBody>
          <a:bodyPr vert="horz" lIns="91440" tIns="45720" rIns="91440" bIns="45720" anchor="b"/>
          <a:lstStyle/>
          <a:p>
            <a:pPr lvl="0" algn="r" eaLnBrk="1" latinLnBrk="1" hangingPunct="1"/>
            <a:fld id="{566ABCEB-ACFC-4714-9973-3DA970169C29}" type="slidenum">
              <a:rPr lang="en-IN" altLang="en-US" sz="1200">
                <a:latin typeface="Calibri" pitchFamily="34" charset="0"/>
              </a:rPr>
              <a:pPr lvl="0" algn="r" eaLnBrk="1" latinLnBrk="1" hangingPunct="1"/>
              <a:t>4</a:t>
            </a:fld>
            <a:endParaRPr lang="en-IN" alt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048878" name="Holder 2"/>
          <p:cNvSpPr>
            <a:spLocks noGrp="1"/>
          </p:cNvSpPr>
          <p:nvPr>
            <p:ph type="ctrTitle"/>
          </p:nvPr>
        </p:nvSpPr>
        <p:spPr>
          <a:xfrm>
            <a:off x="1216345" y="2826766"/>
            <a:ext cx="13785215" cy="661720"/>
          </a:xfrm>
          <a:prstGeom prst="rect">
            <a:avLst/>
          </a:prstGeom>
        </p:spPr>
        <p:txBody>
          <a:bodyPr/>
          <a:lstStyle/>
          <a:p>
            <a:endParaRPr/>
          </a:p>
        </p:txBody>
      </p:sp>
      <p:sp>
        <p:nvSpPr>
          <p:cNvPr id="1048879" name="Holder 3"/>
          <p:cNvSpPr>
            <a:spLocks noGrp="1"/>
          </p:cNvSpPr>
          <p:nvPr>
            <p:ph type="subTitle" idx="4"/>
          </p:nvPr>
        </p:nvSpPr>
        <p:spPr>
          <a:xfrm>
            <a:off x="2432685" y="5106416"/>
            <a:ext cx="11352530" cy="369332"/>
          </a:xfrm>
          <a:prstGeom prst="rect">
            <a:avLst/>
          </a:prstGeom>
        </p:spPr>
        <p:txBody>
          <a:bodyPr/>
          <a:lstStyle/>
          <a:p>
            <a:endParaRPr/>
          </a:p>
        </p:txBody>
      </p:sp>
      <p:sp>
        <p:nvSpPr>
          <p:cNvPr id="1048581" name="Date Placeholder 1048580"/>
          <p:cNvSpPr>
            <a:spLocks noGrp="1"/>
          </p:cNvSpPr>
          <p:nvPr>
            <p:ph type="dt" sz="half" idx="6"/>
          </p:nvPr>
        </p:nvSpPr>
        <p:spPr>
          <a:xfrm>
            <a:off x="811212"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eaLnBrk="1" latinLnBrk="1" hangingPunct="1"/>
            <a:fld id="{566ABCEB-ACFC-4714-9973-3DA970169C29}" type="datetime1">
              <a:rPr lang="en-US" altLang="en-US">
                <a:solidFill>
                  <a:srgbClr val="898989"/>
                </a:solidFill>
                <a:latin typeface="Calibri" pitchFamily="34" charset="0"/>
              </a:rPr>
              <a:pPr lvl="0" eaLnBrk="1" latinLnBrk="1" hangingPunct="1"/>
              <a:t>9/14/2020</a:t>
            </a:fld>
            <a:endParaRPr lang="en-US" altLang="en-US">
              <a:solidFill>
                <a:srgbClr val="898989"/>
              </a:solidFill>
              <a:latin typeface="Calibri" pitchFamily="34" charset="0"/>
            </a:endParaRPr>
          </a:p>
        </p:txBody>
      </p:sp>
      <p:sp>
        <p:nvSpPr>
          <p:cNvPr id="1048582" name="Slide Number Placeholder 1048581"/>
          <p:cNvSpPr>
            <a:spLocks noGrp="1"/>
          </p:cNvSpPr>
          <p:nvPr>
            <p:ph type="sldNum" sz="quarter" idx="7"/>
          </p:nvPr>
        </p:nvSpPr>
        <p:spPr>
          <a:xfrm>
            <a:off x="11677650"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r" eaLnBrk="1" latinLnBrk="1" hangingPunct="1"/>
            <a:fld id="{566ABCEB-ACFC-4714-9973-3DA970169C29}" type="slidenum">
              <a:rPr lang="en-US" altLang="en-US">
                <a:solidFill>
                  <a:srgbClr val="898989"/>
                </a:solidFill>
                <a:latin typeface="Calibri" pitchFamily="34" charset="0"/>
              </a:rPr>
              <a:pPr lvl="0" algn="r" eaLnBrk="1" latinLnBrk="1" hangingPunct="1"/>
              <a:t>‹#›</a:t>
            </a:fld>
            <a:endParaRPr lang="en-US" altLang="en-US">
              <a:solidFill>
                <a:srgbClr val="898989"/>
              </a:solidFill>
              <a:latin typeface="Calibri" pitchFamily="34" charset="0"/>
            </a:endParaRPr>
          </a:p>
        </p:txBody>
      </p:sp>
      <p:sp>
        <p:nvSpPr>
          <p:cNvPr id="1048580" name="Footer Placeholder 1048579"/>
          <p:cNvSpPr>
            <a:spLocks noGrp="1"/>
          </p:cNvSpPr>
          <p:nvPr>
            <p:ph type="ftr" sz="quarter" idx="5"/>
          </p:nvPr>
        </p:nvSpPr>
        <p:spPr>
          <a:xfrm>
            <a:off x="5513387" y="8480425"/>
            <a:ext cx="5191125"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ctr" eaLnBrk="1" latinLnBrk="1" hangingPunct="1"/>
            <a:r>
              <a:rPr lang="en-IN" altLang="en-US">
                <a:solidFill>
                  <a:srgbClr val="898989"/>
                </a:solidFill>
                <a:latin typeface="Calibri" pitchFamily="34" charset="0"/>
              </a:rPr>
              <a:t>NAME OF FACULTY (POST) , JECRC, JAIPUR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0"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1048591" name="Holder 3"/>
          <p:cNvSpPr>
            <a:spLocks noGrp="1"/>
          </p:cNvSpPr>
          <p:nvPr>
            <p:ph type="body" idx="1"/>
          </p:nvPr>
        </p:nvSpPr>
        <p:spPr>
          <a:xfrm>
            <a:off x="8724900" y="3060700"/>
            <a:ext cx="6539866" cy="368306"/>
          </a:xfrm>
        </p:spPr>
        <p:txBody>
          <a:bodyPr/>
          <a:lstStyle>
            <a:lvl1pPr>
              <a:defRPr sz="2400" b="0" i="0">
                <a:solidFill>
                  <a:srgbClr val="6F2FA0"/>
                </a:solidFill>
                <a:latin typeface="Arial Black"/>
                <a:cs typeface="Arial Black"/>
              </a:defRPr>
            </a:lvl1pPr>
          </a:lstStyle>
          <a:p>
            <a:endParaRPr/>
          </a:p>
        </p:txBody>
      </p:sp>
      <p:sp>
        <p:nvSpPr>
          <p:cNvPr id="1048581" name="Date Placeholder 1048580"/>
          <p:cNvSpPr>
            <a:spLocks noGrp="1"/>
          </p:cNvSpPr>
          <p:nvPr>
            <p:ph type="dt" sz="half" idx="6"/>
          </p:nvPr>
        </p:nvSpPr>
        <p:spPr>
          <a:xfrm>
            <a:off x="811212"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eaLnBrk="1" latinLnBrk="1" hangingPunct="1"/>
            <a:fld id="{566ABCEB-ACFC-4714-9973-3DA970169C29}" type="datetime1">
              <a:rPr lang="en-US" altLang="en-US">
                <a:solidFill>
                  <a:srgbClr val="898989"/>
                </a:solidFill>
                <a:latin typeface="Calibri" pitchFamily="34" charset="0"/>
              </a:rPr>
              <a:pPr lvl="0" eaLnBrk="1" latinLnBrk="1" hangingPunct="1"/>
              <a:t>9/14/2020</a:t>
            </a:fld>
            <a:endParaRPr lang="en-US" altLang="en-US">
              <a:solidFill>
                <a:srgbClr val="898989"/>
              </a:solidFill>
              <a:latin typeface="Calibri" pitchFamily="34" charset="0"/>
            </a:endParaRPr>
          </a:p>
        </p:txBody>
      </p:sp>
      <p:sp>
        <p:nvSpPr>
          <p:cNvPr id="1048582" name="Slide Number Placeholder 1048581"/>
          <p:cNvSpPr>
            <a:spLocks noGrp="1"/>
          </p:cNvSpPr>
          <p:nvPr>
            <p:ph type="sldNum" sz="quarter" idx="7"/>
          </p:nvPr>
        </p:nvSpPr>
        <p:spPr>
          <a:xfrm>
            <a:off x="11677650"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r" eaLnBrk="1" latinLnBrk="1" hangingPunct="1"/>
            <a:fld id="{566ABCEB-ACFC-4714-9973-3DA970169C29}" type="slidenum">
              <a:rPr lang="en-US" altLang="en-US">
                <a:solidFill>
                  <a:srgbClr val="898989"/>
                </a:solidFill>
                <a:latin typeface="Calibri" pitchFamily="34" charset="0"/>
              </a:rPr>
              <a:pPr lvl="0" algn="r" eaLnBrk="1" latinLnBrk="1" hangingPunct="1"/>
              <a:t>‹#›</a:t>
            </a:fld>
            <a:endParaRPr lang="en-US" altLang="en-US">
              <a:solidFill>
                <a:srgbClr val="898989"/>
              </a:solidFill>
              <a:latin typeface="Calibri" pitchFamily="34" charset="0"/>
            </a:endParaRPr>
          </a:p>
        </p:txBody>
      </p:sp>
      <p:sp>
        <p:nvSpPr>
          <p:cNvPr id="1048580" name="Footer Placeholder 1048579"/>
          <p:cNvSpPr>
            <a:spLocks noGrp="1"/>
          </p:cNvSpPr>
          <p:nvPr>
            <p:ph type="ftr" sz="quarter" idx="5"/>
          </p:nvPr>
        </p:nvSpPr>
        <p:spPr>
          <a:xfrm>
            <a:off x="5513387" y="8480425"/>
            <a:ext cx="5191125"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ctr" eaLnBrk="1" latinLnBrk="1" hangingPunct="1"/>
            <a:r>
              <a:rPr lang="en-IN" altLang="en-US">
                <a:solidFill>
                  <a:srgbClr val="898989"/>
                </a:solidFill>
                <a:latin typeface="Calibri" pitchFamily="34" charset="0"/>
              </a:rPr>
              <a:t>NAME OF FACULTY (POST) , JECRC, JAIPUR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048880"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1048881" name="Holder 3"/>
          <p:cNvSpPr>
            <a:spLocks noGrp="1"/>
          </p:cNvSpPr>
          <p:nvPr>
            <p:ph sz="half" idx="2"/>
          </p:nvPr>
        </p:nvSpPr>
        <p:spPr>
          <a:xfrm>
            <a:off x="2120901" y="2811781"/>
            <a:ext cx="6071234" cy="415499"/>
          </a:xfrm>
          <a:prstGeom prst="rect">
            <a:avLst/>
          </a:prstGeom>
        </p:spPr>
        <p:txBody>
          <a:bodyPr/>
          <a:lstStyle>
            <a:lvl1pPr>
              <a:defRPr sz="2700" b="0" i="0">
                <a:solidFill>
                  <a:schemeClr val="tx1"/>
                </a:solidFill>
                <a:latin typeface="Arial"/>
                <a:cs typeface="Arial"/>
              </a:defRPr>
            </a:lvl1pPr>
          </a:lstStyle>
          <a:p>
            <a:endParaRPr/>
          </a:p>
        </p:txBody>
      </p:sp>
      <p:sp>
        <p:nvSpPr>
          <p:cNvPr id="1048882" name="Holder 4"/>
          <p:cNvSpPr>
            <a:spLocks noGrp="1"/>
          </p:cNvSpPr>
          <p:nvPr>
            <p:ph sz="half" idx="3"/>
          </p:nvPr>
        </p:nvSpPr>
        <p:spPr>
          <a:xfrm>
            <a:off x="8352217" y="2097278"/>
            <a:ext cx="7054787" cy="369332"/>
          </a:xfrm>
          <a:prstGeom prst="rect">
            <a:avLst/>
          </a:prstGeom>
        </p:spPr>
        <p:txBody>
          <a:bodyPr/>
          <a:lstStyle/>
          <a:p>
            <a:endParaRPr/>
          </a:p>
        </p:txBody>
      </p:sp>
      <p:sp>
        <p:nvSpPr>
          <p:cNvPr id="1048581" name="Date Placeholder 1048580"/>
          <p:cNvSpPr>
            <a:spLocks noGrp="1"/>
          </p:cNvSpPr>
          <p:nvPr>
            <p:ph type="dt" sz="half" idx="6"/>
          </p:nvPr>
        </p:nvSpPr>
        <p:spPr>
          <a:xfrm>
            <a:off x="811212"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eaLnBrk="1" latinLnBrk="1" hangingPunct="1"/>
            <a:fld id="{566ABCEB-ACFC-4714-9973-3DA970169C29}" type="datetime1">
              <a:rPr lang="en-US" altLang="en-US">
                <a:solidFill>
                  <a:srgbClr val="898989"/>
                </a:solidFill>
                <a:latin typeface="Calibri" pitchFamily="34" charset="0"/>
              </a:rPr>
              <a:pPr lvl="0" eaLnBrk="1" latinLnBrk="1" hangingPunct="1"/>
              <a:t>9/14/2020</a:t>
            </a:fld>
            <a:endParaRPr lang="en-US" altLang="en-US">
              <a:solidFill>
                <a:srgbClr val="898989"/>
              </a:solidFill>
              <a:latin typeface="Calibri" pitchFamily="34" charset="0"/>
            </a:endParaRPr>
          </a:p>
        </p:txBody>
      </p:sp>
      <p:sp>
        <p:nvSpPr>
          <p:cNvPr id="1048582" name="Slide Number Placeholder 1048581"/>
          <p:cNvSpPr>
            <a:spLocks noGrp="1"/>
          </p:cNvSpPr>
          <p:nvPr>
            <p:ph type="sldNum" sz="quarter" idx="7"/>
          </p:nvPr>
        </p:nvSpPr>
        <p:spPr>
          <a:xfrm>
            <a:off x="11677650"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r" eaLnBrk="1" latinLnBrk="1" hangingPunct="1"/>
            <a:fld id="{566ABCEB-ACFC-4714-9973-3DA970169C29}" type="slidenum">
              <a:rPr lang="en-US" altLang="en-US">
                <a:solidFill>
                  <a:srgbClr val="898989"/>
                </a:solidFill>
                <a:latin typeface="Calibri" pitchFamily="34" charset="0"/>
              </a:rPr>
              <a:pPr lvl="0" algn="r" eaLnBrk="1" latinLnBrk="1" hangingPunct="1"/>
              <a:t>‹#›</a:t>
            </a:fld>
            <a:endParaRPr lang="en-US" altLang="en-US">
              <a:solidFill>
                <a:srgbClr val="898989"/>
              </a:solidFill>
              <a:latin typeface="Calibri" pitchFamily="34" charset="0"/>
            </a:endParaRPr>
          </a:p>
        </p:txBody>
      </p:sp>
      <p:sp>
        <p:nvSpPr>
          <p:cNvPr id="1048580" name="Footer Placeholder 1048579"/>
          <p:cNvSpPr>
            <a:spLocks noGrp="1"/>
          </p:cNvSpPr>
          <p:nvPr>
            <p:ph type="ftr" sz="quarter" idx="5"/>
          </p:nvPr>
        </p:nvSpPr>
        <p:spPr>
          <a:xfrm>
            <a:off x="5513387" y="8480425"/>
            <a:ext cx="5191125"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ctr" eaLnBrk="1" latinLnBrk="1" hangingPunct="1"/>
            <a:r>
              <a:rPr lang="en-IN" altLang="en-US">
                <a:solidFill>
                  <a:srgbClr val="898989"/>
                </a:solidFill>
                <a:latin typeface="Calibri" pitchFamily="34" charset="0"/>
              </a:rPr>
              <a:t>NAME OF FACULTY (POST) , JECRC, JAIPUR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048883"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1048581" name="Date Placeholder 1048580"/>
          <p:cNvSpPr>
            <a:spLocks noGrp="1"/>
          </p:cNvSpPr>
          <p:nvPr>
            <p:ph type="dt" sz="half" idx="6"/>
          </p:nvPr>
        </p:nvSpPr>
        <p:spPr>
          <a:xfrm>
            <a:off x="811212"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eaLnBrk="1" latinLnBrk="1" hangingPunct="1"/>
            <a:fld id="{566ABCEB-ACFC-4714-9973-3DA970169C29}" type="datetime1">
              <a:rPr lang="en-US" altLang="en-US">
                <a:solidFill>
                  <a:srgbClr val="898989"/>
                </a:solidFill>
                <a:latin typeface="Calibri" pitchFamily="34" charset="0"/>
              </a:rPr>
              <a:pPr lvl="0" eaLnBrk="1" latinLnBrk="1" hangingPunct="1"/>
              <a:t>9/14/2020</a:t>
            </a:fld>
            <a:endParaRPr lang="en-US" altLang="en-US">
              <a:solidFill>
                <a:srgbClr val="898989"/>
              </a:solidFill>
              <a:latin typeface="Calibri" pitchFamily="34" charset="0"/>
            </a:endParaRPr>
          </a:p>
        </p:txBody>
      </p:sp>
      <p:sp>
        <p:nvSpPr>
          <p:cNvPr id="1048582" name="Slide Number Placeholder 1048581"/>
          <p:cNvSpPr>
            <a:spLocks noGrp="1"/>
          </p:cNvSpPr>
          <p:nvPr>
            <p:ph type="sldNum" sz="quarter" idx="7"/>
          </p:nvPr>
        </p:nvSpPr>
        <p:spPr>
          <a:xfrm>
            <a:off x="11677650"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r" eaLnBrk="1" latinLnBrk="1" hangingPunct="1"/>
            <a:fld id="{566ABCEB-ACFC-4714-9973-3DA970169C29}" type="slidenum">
              <a:rPr lang="en-US" altLang="en-US">
                <a:solidFill>
                  <a:srgbClr val="898989"/>
                </a:solidFill>
                <a:latin typeface="Calibri" pitchFamily="34" charset="0"/>
              </a:rPr>
              <a:pPr lvl="0" algn="r" eaLnBrk="1" latinLnBrk="1" hangingPunct="1"/>
              <a:t>‹#›</a:t>
            </a:fld>
            <a:endParaRPr lang="en-US" altLang="en-US">
              <a:solidFill>
                <a:srgbClr val="898989"/>
              </a:solidFill>
              <a:latin typeface="Calibri" pitchFamily="34" charset="0"/>
            </a:endParaRPr>
          </a:p>
        </p:txBody>
      </p:sp>
      <p:sp>
        <p:nvSpPr>
          <p:cNvPr id="1048580" name="Footer Placeholder 1048579"/>
          <p:cNvSpPr>
            <a:spLocks noGrp="1"/>
          </p:cNvSpPr>
          <p:nvPr>
            <p:ph type="ftr" sz="quarter" idx="5"/>
          </p:nvPr>
        </p:nvSpPr>
        <p:spPr>
          <a:xfrm>
            <a:off x="5513387" y="8480425"/>
            <a:ext cx="5191125"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ctr" eaLnBrk="1" latinLnBrk="1" hangingPunct="1"/>
            <a:r>
              <a:rPr lang="en-IN" altLang="en-US">
                <a:solidFill>
                  <a:srgbClr val="898989"/>
                </a:solidFill>
                <a:latin typeface="Calibri" pitchFamily="34" charset="0"/>
              </a:rPr>
              <a:t>NAME OF FACULTY (POST) , JECRC, JAIPUR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1048871" name="Footer Placeholder 1048870"/>
          <p:cNvSpPr>
            <a:spLocks noGrp="1"/>
          </p:cNvSpPr>
          <p:nvPr>
            <p:ph type="ftr" sz="quarter" idx="3"/>
          </p:nvPr>
        </p:nvSpPr>
        <p:spPr>
          <a:xfrm>
            <a:off x="5513387" y="8480425"/>
            <a:ext cx="5191125"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ctr" eaLnBrk="1" latinLnBrk="1" hangingPunct="1"/>
            <a:r>
              <a:rPr lang="en-IN" altLang="en-US">
                <a:solidFill>
                  <a:srgbClr val="898989"/>
                </a:solidFill>
                <a:latin typeface="Calibri" pitchFamily="34" charset="0"/>
              </a:rPr>
              <a:t>NAME OF FACULTY (POST) , JECRC, JAIPUR</a:t>
            </a:r>
          </a:p>
        </p:txBody>
      </p:sp>
      <p:sp>
        <p:nvSpPr>
          <p:cNvPr id="1048872" name="Date Placeholder 1048871"/>
          <p:cNvSpPr>
            <a:spLocks noGrp="1"/>
          </p:cNvSpPr>
          <p:nvPr>
            <p:ph type="dt" sz="half" idx="2"/>
          </p:nvPr>
        </p:nvSpPr>
        <p:spPr>
          <a:xfrm>
            <a:off x="811212"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eaLnBrk="1" latinLnBrk="1" hangingPunct="1"/>
            <a:fld id="{566ABCEB-ACFC-4714-9973-3DA970169C29}" type="datetime1">
              <a:rPr lang="en-US" altLang="en-US">
                <a:solidFill>
                  <a:srgbClr val="898989"/>
                </a:solidFill>
                <a:latin typeface="Calibri" pitchFamily="34" charset="0"/>
              </a:rPr>
              <a:pPr lvl="0" eaLnBrk="1" latinLnBrk="1" hangingPunct="1"/>
              <a:t>9/14/2020</a:t>
            </a:fld>
            <a:endParaRPr lang="en-US" altLang="en-US">
              <a:solidFill>
                <a:srgbClr val="898989"/>
              </a:solidFill>
              <a:latin typeface="Calibri" pitchFamily="34" charset="0"/>
            </a:endParaRPr>
          </a:p>
        </p:txBody>
      </p:sp>
      <p:sp>
        <p:nvSpPr>
          <p:cNvPr id="1048873" name="Slide Number Placeholder 1048872"/>
          <p:cNvSpPr>
            <a:spLocks noGrp="1"/>
          </p:cNvSpPr>
          <p:nvPr>
            <p:ph type="sldNum" sz="quarter" idx="4"/>
          </p:nvPr>
        </p:nvSpPr>
        <p:spPr>
          <a:xfrm>
            <a:off x="11677650"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r" eaLnBrk="1" latinLnBrk="1" hangingPunct="1"/>
            <a:fld id="{566ABCEB-ACFC-4714-9973-3DA970169C29}" type="slidenum">
              <a:rPr lang="en-US" altLang="en-US">
                <a:solidFill>
                  <a:srgbClr val="898989"/>
                </a:solidFill>
                <a:latin typeface="Calibri" pitchFamily="34" charset="0"/>
              </a:rPr>
              <a:pPr lvl="0" algn="r" eaLnBrk="1" latinLnBrk="1" hangingPunct="1"/>
              <a:t>‹#›</a:t>
            </a:fld>
            <a:endParaRPr lang="en-US" altLang="en-US">
              <a:solidFill>
                <a:srgbClr val="898989"/>
              </a:solidFill>
              <a:latin typeface="Calibr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576" name="Rectangle 1048575"/>
          <p:cNvSpPr/>
          <p:nvPr/>
        </p:nvSpPr>
        <p:spPr>
          <a:xfrm>
            <a:off x="1079500" y="8470900"/>
            <a:ext cx="558800" cy="457200"/>
          </a:xfrm>
          <a:prstGeom prst="rect">
            <a:avLst/>
          </a:prstGeom>
          <a:blipFill rotWithShape="1">
            <a:blip r:embed="rId7" cstate="print">
              <a:alphaModFix/>
            </a:blip>
            <a:srcRect/>
            <a:stretch>
              <a:fillRect/>
            </a:stretch>
          </a:blipFill>
          <a:ln>
            <a:noFill/>
          </a:ln>
        </p:spPr>
        <p:txBody>
          <a:bodyPr vert="horz" lIns="0" tIns="0" rIns="0" bIns="0" anchor="t"/>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eaLnBrk="1" latinLnBrk="1" hangingPunct="1"/>
            <a:endParaRPr lang="en-US" altLang="en-US">
              <a:latin typeface="Calibri" pitchFamily="34" charset="0"/>
            </a:endParaRPr>
          </a:p>
        </p:txBody>
      </p:sp>
      <p:sp>
        <p:nvSpPr>
          <p:cNvPr id="1048577" name="Rectangle 1048576"/>
          <p:cNvSpPr/>
          <p:nvPr/>
        </p:nvSpPr>
        <p:spPr>
          <a:xfrm>
            <a:off x="1181100" y="8559800"/>
            <a:ext cx="368300" cy="292100"/>
          </a:xfrm>
          <a:prstGeom prst="rect">
            <a:avLst/>
          </a:prstGeom>
          <a:blipFill rotWithShape="1">
            <a:blip r:embed="rId8" cstate="print">
              <a:alphaModFix/>
            </a:blip>
            <a:srcRect/>
            <a:stretch>
              <a:fillRect/>
            </a:stretch>
          </a:blipFill>
          <a:ln>
            <a:noFill/>
          </a:ln>
        </p:spPr>
        <p:txBody>
          <a:bodyPr vert="horz" lIns="0" tIns="0" rIns="0" bIns="0" anchor="t"/>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eaLnBrk="1" latinLnBrk="1" hangingPunct="1"/>
            <a:endParaRPr lang="en-US" altLang="en-US">
              <a:latin typeface="Calibri" pitchFamily="34" charset="0"/>
            </a:endParaRPr>
          </a:p>
        </p:txBody>
      </p:sp>
      <p:sp>
        <p:nvSpPr>
          <p:cNvPr id="1048578" name="Title Placeholder 1048577"/>
          <p:cNvSpPr>
            <a:spLocks noGrp="1"/>
          </p:cNvSpPr>
          <p:nvPr>
            <p:ph type="title"/>
          </p:nvPr>
        </p:nvSpPr>
        <p:spPr>
          <a:xfrm>
            <a:off x="7480300" y="1676400"/>
            <a:ext cx="7446962" cy="661987"/>
          </a:xfrm>
          <a:prstGeom prst="rect">
            <a:avLst/>
          </a:prstGeom>
          <a:noFill/>
          <a:ln>
            <a:noFill/>
          </a:ln>
        </p:spPr>
        <p:txBody>
          <a:bodyPr vert="horz" lIns="0" tIns="0" rIns="0" bIns="0" anchor="t">
            <a:spAutoFit/>
          </a:bodyPr>
          <a:lstStyle/>
          <a:p>
            <a:pPr lvl="0"/>
            <a:endParaRPr lang="en-US" altLang="en-US"/>
          </a:p>
        </p:txBody>
      </p:sp>
      <p:sp>
        <p:nvSpPr>
          <p:cNvPr id="1048579" name="Text Placeholder 1048578"/>
          <p:cNvSpPr>
            <a:spLocks noGrp="1"/>
          </p:cNvSpPr>
          <p:nvPr>
            <p:ph type="body" idx="1"/>
          </p:nvPr>
        </p:nvSpPr>
        <p:spPr>
          <a:xfrm>
            <a:off x="8724900" y="3060700"/>
            <a:ext cx="6540500" cy="369887"/>
          </a:xfrm>
          <a:prstGeom prst="rect">
            <a:avLst/>
          </a:prstGeom>
          <a:noFill/>
          <a:ln>
            <a:noFill/>
          </a:ln>
        </p:spPr>
        <p:txBody>
          <a:bodyPr vert="horz" lIns="0" tIns="0" rIns="0" bIns="0" anchor="t">
            <a:spAutoFit/>
          </a:bodyPr>
          <a:lstStyle/>
          <a:p>
            <a:pPr lvl="0"/>
            <a:endParaRPr lang="en-US" altLang="en-US"/>
          </a:p>
        </p:txBody>
      </p:sp>
      <p:sp>
        <p:nvSpPr>
          <p:cNvPr id="1048580" name="Footer Placeholder 1048579"/>
          <p:cNvSpPr>
            <a:spLocks noGrp="1"/>
          </p:cNvSpPr>
          <p:nvPr>
            <p:ph type="ftr" sz="quarter" idx="5"/>
          </p:nvPr>
        </p:nvSpPr>
        <p:spPr>
          <a:xfrm>
            <a:off x="5513387" y="8480425"/>
            <a:ext cx="5191125"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ctr" eaLnBrk="1" latinLnBrk="1" hangingPunct="1"/>
            <a:r>
              <a:rPr lang="en-IN" altLang="en-US">
                <a:solidFill>
                  <a:srgbClr val="898989"/>
                </a:solidFill>
                <a:latin typeface="Calibri" pitchFamily="34" charset="0"/>
              </a:rPr>
              <a:t>NAME OF FACULTY (POST) , JECRC, JAIPUR</a:t>
            </a:r>
          </a:p>
        </p:txBody>
      </p:sp>
      <p:sp>
        <p:nvSpPr>
          <p:cNvPr id="1048581" name="Date Placeholder 1048580"/>
          <p:cNvSpPr>
            <a:spLocks noGrp="1"/>
          </p:cNvSpPr>
          <p:nvPr>
            <p:ph type="dt" sz="half" idx="6"/>
          </p:nvPr>
        </p:nvSpPr>
        <p:spPr>
          <a:xfrm>
            <a:off x="811212"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eaLnBrk="1" latinLnBrk="1" hangingPunct="1"/>
            <a:fld id="{566ABCEB-ACFC-4714-9973-3DA970169C29}" type="datetime1">
              <a:rPr lang="en-US" altLang="en-US">
                <a:solidFill>
                  <a:srgbClr val="898989"/>
                </a:solidFill>
                <a:latin typeface="Calibri" pitchFamily="34" charset="0"/>
              </a:rPr>
              <a:pPr lvl="0" eaLnBrk="1" latinLnBrk="1" hangingPunct="1"/>
              <a:t>9/14/2020</a:t>
            </a:fld>
            <a:endParaRPr lang="en-US" altLang="en-US">
              <a:solidFill>
                <a:srgbClr val="898989"/>
              </a:solidFill>
              <a:latin typeface="Calibri" pitchFamily="34" charset="0"/>
            </a:endParaRPr>
          </a:p>
        </p:txBody>
      </p:sp>
      <p:sp>
        <p:nvSpPr>
          <p:cNvPr id="1048582" name="Slide Number Placeholder 1048581"/>
          <p:cNvSpPr>
            <a:spLocks noGrp="1"/>
          </p:cNvSpPr>
          <p:nvPr>
            <p:ph type="sldNum" sz="quarter" idx="7"/>
          </p:nvPr>
        </p:nvSpPr>
        <p:spPr>
          <a:xfrm>
            <a:off x="11677650"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r" eaLnBrk="1" latinLnBrk="1" hangingPunct="1"/>
            <a:fld id="{566ABCEB-ACFC-4714-9973-3DA970169C29}" type="slidenum">
              <a:rPr lang="en-US" altLang="en-US">
                <a:solidFill>
                  <a:srgbClr val="898989"/>
                </a:solidFill>
                <a:latin typeface="Calibri" pitchFamily="34" charset="0"/>
              </a:rPr>
              <a:pPr lvl="0" algn="r" eaLnBrk="1" latinLnBrk="1" hangingPunct="1"/>
              <a:t>‹#›</a:t>
            </a:fld>
            <a:endParaRPr lang="en-US" altLang="en-US">
              <a:solidFill>
                <a:srgbClr val="898989"/>
              </a:solidFill>
              <a:latin typeface="Calibri"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bodyStyle>
    <p:otherStyle>
      <a:lvl1pPr marL="0">
        <a:defRPr>
          <a:latin typeface="+mn-lt"/>
          <a:ea typeface="+mn-ea"/>
          <a:cs typeface="+mn-cs"/>
        </a:defRPr>
      </a:lvl1pPr>
      <a:lvl2pPr marL="456670">
        <a:defRPr>
          <a:latin typeface="+mn-lt"/>
          <a:ea typeface="+mn-ea"/>
          <a:cs typeface="+mn-cs"/>
        </a:defRPr>
      </a:lvl2pPr>
      <a:lvl3pPr marL="913334">
        <a:defRPr>
          <a:latin typeface="+mn-lt"/>
          <a:ea typeface="+mn-ea"/>
          <a:cs typeface="+mn-cs"/>
        </a:defRPr>
      </a:lvl3pPr>
      <a:lvl4pPr marL="1370005">
        <a:defRPr>
          <a:latin typeface="+mn-lt"/>
          <a:ea typeface="+mn-ea"/>
          <a:cs typeface="+mn-cs"/>
        </a:defRPr>
      </a:lvl4pPr>
      <a:lvl5pPr marL="1826670">
        <a:defRPr>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83" name="TextBox 104858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18" name="Group 17"/>
          <p:cNvGrpSpPr/>
          <p:nvPr/>
        </p:nvGrpSpPr>
        <p:grpSpPr>
          <a:xfrm>
            <a:off x="0" y="0"/>
            <a:ext cx="16217900" cy="9118600"/>
            <a:chOff x="0" y="0"/>
            <a:chExt cx="16217900" cy="9118600"/>
          </a:xfrm>
        </p:grpSpPr>
        <p:sp>
          <p:nvSpPr>
            <p:cNvPr id="1048584" name="Rectangle 104858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585" name="Freeform 104858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586" name="TextBox 1048585"/>
          <p:cNvSpPr txBox="1"/>
          <p:nvPr/>
        </p:nvSpPr>
        <p:spPr>
          <a:xfrm>
            <a:off x="1936750" y="4406900"/>
            <a:ext cx="13868400" cy="2308231"/>
          </a:xfrm>
          <a:prstGeom prst="rect">
            <a:avLst/>
          </a:prstGeom>
          <a:noFill/>
          <a:ln>
            <a:noFill/>
          </a:ln>
        </p:spPr>
        <p:txBody>
          <a:bodyPr vert="horz" lIns="91334" tIns="45674" rIns="91334" bIns="45674"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r>
              <a:rPr lang="en-US" altLang="en-US" sz="3600" dirty="0">
                <a:latin typeface="Times New Roman" pitchFamily="18" charset="0"/>
                <a:ea typeface="Times New Roman" pitchFamily="18" charset="0"/>
              </a:rPr>
              <a:t>Year &amp; Sem. – </a:t>
            </a:r>
            <a:r>
              <a:rPr lang="en-US" altLang="en-US" sz="3600" dirty="0" smtClean="0">
                <a:latin typeface="Times New Roman" pitchFamily="18" charset="0"/>
                <a:ea typeface="Times New Roman" pitchFamily="18" charset="0"/>
              </a:rPr>
              <a:t>I Year </a:t>
            </a:r>
            <a:r>
              <a:rPr lang="en-US" altLang="en-US" sz="3600" dirty="0">
                <a:latin typeface="Times New Roman" pitchFamily="18" charset="0"/>
                <a:ea typeface="Times New Roman" pitchFamily="18" charset="0"/>
              </a:rPr>
              <a:t>&amp; </a:t>
            </a:r>
            <a:r>
              <a:rPr lang="en-US" altLang="en-US" sz="3600" dirty="0" smtClean="0">
                <a:latin typeface="Times New Roman" pitchFamily="18" charset="0"/>
                <a:ea typeface="Times New Roman" pitchFamily="18" charset="0"/>
              </a:rPr>
              <a:t>I SEM </a:t>
            </a:r>
            <a:endParaRPr lang="zh-CN" altLang="en-US" dirty="0"/>
          </a:p>
          <a:p>
            <a:pPr marL="0" lvl="0" indent="0" eaLnBrk="1" latinLnBrk="1" hangingPunct="1">
              <a:spcBef>
                <a:spcPct val="0"/>
              </a:spcBef>
              <a:buFontTx/>
              <a:buNone/>
            </a:pPr>
            <a:r>
              <a:rPr lang="en-US" altLang="en-US" sz="3600" dirty="0">
                <a:latin typeface="Times New Roman" pitchFamily="18" charset="0"/>
                <a:ea typeface="Times New Roman" pitchFamily="18" charset="0"/>
              </a:rPr>
              <a:t>Subject </a:t>
            </a:r>
            <a:r>
              <a:rPr lang="en-US" altLang="en-US" sz="3600" dirty="0" smtClean="0">
                <a:latin typeface="Times New Roman" pitchFamily="18" charset="0"/>
                <a:ea typeface="Times New Roman" pitchFamily="18" charset="0"/>
              </a:rPr>
              <a:t>–Basic Mechanical Engineering ( 1FY3-07)</a:t>
            </a:r>
            <a:endParaRPr lang="en-US" altLang="en-US" sz="3600" dirty="0">
              <a:latin typeface="Times New Roman" pitchFamily="18" charset="0"/>
              <a:ea typeface="Times New Roman" pitchFamily="18" charset="0"/>
            </a:endParaRPr>
          </a:p>
          <a:p>
            <a:pPr marL="0" lvl="0" indent="0" eaLnBrk="1" latinLnBrk="1" hangingPunct="1">
              <a:spcBef>
                <a:spcPct val="0"/>
              </a:spcBef>
              <a:buFontTx/>
              <a:buNone/>
            </a:pPr>
            <a:r>
              <a:rPr lang="en-US" altLang="en-US" sz="3600" dirty="0">
                <a:latin typeface="Times New Roman" pitchFamily="18" charset="0"/>
                <a:ea typeface="Times New Roman" pitchFamily="18" charset="0"/>
              </a:rPr>
              <a:t>Unit– </a:t>
            </a:r>
            <a:r>
              <a:rPr lang="en-US" altLang="en-US" sz="3600" dirty="0" smtClean="0">
                <a:latin typeface="Times New Roman" pitchFamily="18" charset="0"/>
                <a:ea typeface="Times New Roman" pitchFamily="18" charset="0"/>
              </a:rPr>
              <a:t>2</a:t>
            </a:r>
            <a:endParaRPr lang="zh-CN" altLang="en-US" dirty="0"/>
          </a:p>
          <a:p>
            <a:pPr marL="0" lvl="0" indent="0" eaLnBrk="1" latinLnBrk="1" hangingPunct="1">
              <a:spcBef>
                <a:spcPct val="0"/>
              </a:spcBef>
              <a:buFontTx/>
              <a:buNone/>
            </a:pPr>
            <a:r>
              <a:rPr lang="en-US" altLang="en-US" sz="3600" dirty="0">
                <a:latin typeface="Times New Roman" pitchFamily="18" charset="0"/>
                <a:ea typeface="Times New Roman" pitchFamily="18" charset="0"/>
              </a:rPr>
              <a:t>Presented by –  </a:t>
            </a:r>
            <a:r>
              <a:rPr lang="en-US" altLang="en-US" sz="3600" dirty="0" err="1" smtClean="0">
                <a:latin typeface="Times New Roman" pitchFamily="18" charset="0"/>
                <a:ea typeface="Times New Roman" pitchFamily="18" charset="0"/>
              </a:rPr>
              <a:t>Jitendra</a:t>
            </a:r>
            <a:r>
              <a:rPr lang="en-US" altLang="en-US" sz="3600" dirty="0" smtClean="0">
                <a:latin typeface="Times New Roman" pitchFamily="18" charset="0"/>
                <a:ea typeface="Times New Roman" pitchFamily="18" charset="0"/>
              </a:rPr>
              <a:t> Kumar Gupta (Assistant </a:t>
            </a:r>
            <a:r>
              <a:rPr lang="en-US" altLang="en-US" sz="3600" dirty="0">
                <a:latin typeface="Times New Roman" pitchFamily="18" charset="0"/>
                <a:ea typeface="Times New Roman" pitchFamily="18" charset="0"/>
              </a:rPr>
              <a:t>Professor)</a:t>
            </a:r>
          </a:p>
        </p:txBody>
      </p:sp>
      <p:sp>
        <p:nvSpPr>
          <p:cNvPr id="1048587" name="TextBox 1048586"/>
          <p:cNvSpPr txBox="1"/>
          <p:nvPr/>
        </p:nvSpPr>
        <p:spPr>
          <a:xfrm>
            <a:off x="5518150" y="8597900"/>
            <a:ext cx="61007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pic>
        <p:nvPicPr>
          <p:cNvPr id="2097152" name="Picture 2097151"/>
          <p:cNvPicPr>
            <a:picLocks/>
          </p:cNvPicPr>
          <p:nvPr/>
        </p:nvPicPr>
        <p:blipFill>
          <a:blip r:embed="rId3" cstate="print"/>
          <a:srcRect/>
          <a:stretch>
            <a:fillRect/>
          </a:stretch>
        </p:blipFill>
        <p:spPr>
          <a:xfrm>
            <a:off x="2927350" y="520700"/>
            <a:ext cx="3252787" cy="1676400"/>
          </a:xfrm>
          <a:prstGeom prst="rect">
            <a:avLst/>
          </a:prstGeom>
          <a:noFill/>
          <a:ln>
            <a:noFill/>
          </a:ln>
        </p:spPr>
      </p:pic>
      <p:pic>
        <p:nvPicPr>
          <p:cNvPr id="2097153" name="Picture 2097152"/>
          <p:cNvPicPr>
            <a:picLocks/>
          </p:cNvPicPr>
          <p:nvPr/>
        </p:nvPicPr>
        <p:blipFill>
          <a:blip r:embed="rId4" cstate="print"/>
          <a:srcRect/>
          <a:stretch>
            <a:fillRect/>
          </a:stretch>
        </p:blipFill>
        <p:spPr>
          <a:xfrm>
            <a:off x="11461750" y="673100"/>
            <a:ext cx="2667000" cy="2122487"/>
          </a:xfrm>
          <a:prstGeom prst="rect">
            <a:avLst/>
          </a:prstGeom>
          <a:noFill/>
          <a:ln>
            <a:noFill/>
          </a:ln>
        </p:spPr>
      </p:pic>
      <p:sp>
        <p:nvSpPr>
          <p:cNvPr id="1048588" name="TextBox 1048587"/>
          <p:cNvSpPr txBox="1"/>
          <p:nvPr/>
        </p:nvSpPr>
        <p:spPr>
          <a:xfrm>
            <a:off x="1454150" y="3017837"/>
            <a:ext cx="14249400" cy="646112"/>
          </a:xfrm>
          <a:prstGeom prst="rect">
            <a:avLst/>
          </a:prstGeom>
          <a:noFill/>
          <a:ln>
            <a:noFill/>
          </a:ln>
        </p:spPr>
        <p:txBody>
          <a:bodyPr vert="horz" lIns="91440" tIns="45720" rIns="91440" bIns="4572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ctr" eaLnBrk="1" latinLnBrk="1" hangingPunct="1">
              <a:spcBef>
                <a:spcPct val="0"/>
              </a:spcBef>
              <a:buFontTx/>
              <a:buNone/>
            </a:pPr>
            <a:r>
              <a:rPr lang="en-US" altLang="en-US" sz="3600">
                <a:latin typeface="Times New Roman" pitchFamily="18" charset="0"/>
                <a:ea typeface="Times New Roman" pitchFamily="18" charset="0"/>
              </a:rPr>
              <a:t>JAIPUR ENGINEERING COLLEGE AND RESEARCH CENTER</a:t>
            </a:r>
          </a:p>
        </p:txBody>
      </p:sp>
      <p:sp>
        <p:nvSpPr>
          <p:cNvPr id="1048589" name="TextBox 1048588"/>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a:t>
            </a:fld>
            <a:endParaRPr lang="en-IN" altLang="en-US" sz="1900">
              <a:solidFill>
                <a:srgbClr val="898989"/>
              </a:solidFill>
              <a:ea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10</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endParaRPr lang="en-US" b="1" dirty="0"/>
          </a:p>
        </p:txBody>
      </p:sp>
      <p:sp>
        <p:nvSpPr>
          <p:cNvPr id="9" name="Subtitle 8"/>
          <p:cNvSpPr>
            <a:spLocks noGrp="1"/>
          </p:cNvSpPr>
          <p:nvPr>
            <p:ph type="subTitle" idx="4"/>
          </p:nvPr>
        </p:nvSpPr>
        <p:spPr>
          <a:xfrm>
            <a:off x="1555750" y="1435100"/>
            <a:ext cx="14249400" cy="6858000"/>
          </a:xfrm>
        </p:spPr>
        <p:txBody>
          <a:bodyPr/>
          <a:lstStyle/>
          <a:p>
            <a:pPr>
              <a:buNone/>
            </a:pPr>
            <a:r>
              <a:rPr lang="en-US" b="1" u="heavy" dirty="0" smtClean="0">
                <a:solidFill>
                  <a:srgbClr val="0000FF"/>
                </a:solidFill>
                <a:uFill>
                  <a:solidFill>
                    <a:srgbClr val="0000FF"/>
                  </a:solidFill>
                </a:uFill>
                <a:latin typeface="Times New Roman"/>
                <a:cs typeface="Times New Roman"/>
              </a:rPr>
              <a:t>(3) </a:t>
            </a:r>
            <a:r>
              <a:rPr lang="en-US" b="1" u="heavy" spc="-10" dirty="0" smtClean="0">
                <a:solidFill>
                  <a:srgbClr val="0000FF"/>
                </a:solidFill>
                <a:uFill>
                  <a:solidFill>
                    <a:srgbClr val="0000FF"/>
                  </a:solidFill>
                </a:uFill>
                <a:latin typeface="Times New Roman"/>
                <a:cs typeface="Times New Roman"/>
              </a:rPr>
              <a:t>Types </a:t>
            </a:r>
            <a:r>
              <a:rPr lang="en-US" b="1" u="heavy" dirty="0" smtClean="0">
                <a:solidFill>
                  <a:srgbClr val="0000FF"/>
                </a:solidFill>
                <a:uFill>
                  <a:solidFill>
                    <a:srgbClr val="0000FF"/>
                  </a:solidFill>
                </a:uFill>
                <a:latin typeface="Times New Roman"/>
                <a:cs typeface="Times New Roman"/>
              </a:rPr>
              <a:t>of </a:t>
            </a:r>
            <a:r>
              <a:rPr lang="en-US" b="1" u="heavy" spc="-10" dirty="0" smtClean="0">
                <a:solidFill>
                  <a:srgbClr val="0000FF"/>
                </a:solidFill>
                <a:uFill>
                  <a:solidFill>
                    <a:srgbClr val="0000FF"/>
                  </a:solidFill>
                </a:uFill>
                <a:latin typeface="Times New Roman"/>
                <a:cs typeface="Times New Roman"/>
              </a:rPr>
              <a:t>Fuel Used</a:t>
            </a:r>
            <a:r>
              <a:rPr lang="en-US" b="1" spc="-50" dirty="0" smtClean="0">
                <a:solidFill>
                  <a:srgbClr val="0000FF"/>
                </a:solidFill>
                <a:latin typeface="Times New Roman"/>
                <a:cs typeface="Times New Roman"/>
              </a:rPr>
              <a:t> </a:t>
            </a:r>
            <a:r>
              <a:rPr lang="en-US" b="1" spc="25" dirty="0" smtClean="0">
                <a:solidFill>
                  <a:srgbClr val="0000FF"/>
                </a:solidFill>
                <a:uFill>
                  <a:solidFill>
                    <a:srgbClr val="0000FF"/>
                  </a:solidFill>
                </a:uFill>
                <a:latin typeface="Times New Roman"/>
                <a:cs typeface="Times New Roman"/>
              </a:rPr>
              <a:t>:</a:t>
            </a:r>
            <a:r>
              <a:rPr lang="en-US" dirty="0" smtClean="0">
                <a:solidFill>
                  <a:srgbClr val="0000FF"/>
                </a:solidFill>
                <a:uFill>
                  <a:solidFill>
                    <a:srgbClr val="0000FF"/>
                  </a:solidFill>
                </a:uFill>
                <a:latin typeface="Times New Roman"/>
                <a:cs typeface="Times New Roman"/>
              </a:rPr>
              <a:t> </a:t>
            </a:r>
            <a:r>
              <a:rPr lang="en-US" spc="-25" dirty="0" smtClean="0">
                <a:solidFill>
                  <a:srgbClr val="0000FF"/>
                </a:solidFill>
                <a:uFill>
                  <a:solidFill>
                    <a:srgbClr val="0000FF"/>
                  </a:solidFill>
                </a:uFill>
                <a:latin typeface="Times New Roman"/>
                <a:cs typeface="Times New Roman"/>
              </a:rPr>
              <a:t> -</a:t>
            </a:r>
          </a:p>
          <a:p>
            <a:r>
              <a:rPr lang="en-US" b="1" spc="-10" dirty="0" smtClean="0">
                <a:latin typeface="Times New Roman"/>
                <a:cs typeface="Times New Roman"/>
              </a:rPr>
              <a:t>Petrol</a:t>
            </a:r>
            <a:r>
              <a:rPr lang="en-US" b="1" spc="-75" dirty="0" smtClean="0">
                <a:latin typeface="Times New Roman"/>
                <a:cs typeface="Times New Roman"/>
              </a:rPr>
              <a:t> </a:t>
            </a:r>
            <a:r>
              <a:rPr lang="en-US" b="1" spc="-5" dirty="0" smtClean="0">
                <a:latin typeface="Times New Roman"/>
                <a:cs typeface="Times New Roman"/>
              </a:rPr>
              <a:t>Engines </a:t>
            </a:r>
          </a:p>
          <a:p>
            <a:r>
              <a:rPr lang="en-US" b="1" spc="-5" dirty="0" smtClean="0">
                <a:latin typeface="Times New Roman"/>
                <a:cs typeface="Times New Roman"/>
              </a:rPr>
              <a:t>Diesel Engines </a:t>
            </a:r>
          </a:p>
          <a:p>
            <a:r>
              <a:rPr lang="en-US" b="1" spc="-5" dirty="0" smtClean="0">
                <a:latin typeface="Times New Roman"/>
                <a:cs typeface="Times New Roman"/>
              </a:rPr>
              <a:t>Gas</a:t>
            </a:r>
            <a:r>
              <a:rPr lang="en-US" b="1" spc="-25" dirty="0" smtClean="0">
                <a:latin typeface="Times New Roman"/>
                <a:cs typeface="Times New Roman"/>
              </a:rPr>
              <a:t> </a:t>
            </a:r>
            <a:r>
              <a:rPr lang="en-US" b="1" spc="-5" dirty="0" smtClean="0">
                <a:latin typeface="Times New Roman"/>
                <a:cs typeface="Times New Roman"/>
              </a:rPr>
              <a:t>Engines </a:t>
            </a:r>
            <a:endParaRPr lang="en-US" dirty="0" smtClean="0">
              <a:latin typeface="Times New Roman"/>
              <a:cs typeface="Times New Roman"/>
            </a:endParaRPr>
          </a:p>
          <a:p>
            <a:pPr>
              <a:buNone/>
            </a:pPr>
            <a:r>
              <a:rPr lang="en-US" b="1" u="heavy" dirty="0" smtClean="0">
                <a:solidFill>
                  <a:srgbClr val="0000FF"/>
                </a:solidFill>
                <a:uFill>
                  <a:solidFill>
                    <a:srgbClr val="0000FF"/>
                  </a:solidFill>
                </a:uFill>
                <a:latin typeface="Times New Roman"/>
                <a:cs typeface="Times New Roman"/>
              </a:rPr>
              <a:t>(4) </a:t>
            </a:r>
            <a:r>
              <a:rPr lang="en-US" b="1" u="heavy" spc="-5" dirty="0" smtClean="0">
                <a:solidFill>
                  <a:srgbClr val="0000FF"/>
                </a:solidFill>
                <a:uFill>
                  <a:solidFill>
                    <a:srgbClr val="0000FF"/>
                  </a:solidFill>
                </a:uFill>
                <a:latin typeface="Times New Roman"/>
                <a:cs typeface="Times New Roman"/>
              </a:rPr>
              <a:t>Ignition Method</a:t>
            </a:r>
            <a:r>
              <a:rPr lang="en-US" b="1" u="heavy" spc="-65" dirty="0" smtClean="0">
                <a:solidFill>
                  <a:srgbClr val="0000FF"/>
                </a:solidFill>
                <a:uFill>
                  <a:solidFill>
                    <a:srgbClr val="0000FF"/>
                  </a:solidFill>
                </a:uFill>
                <a:latin typeface="Times New Roman"/>
                <a:cs typeface="Times New Roman"/>
              </a:rPr>
              <a:t> </a:t>
            </a:r>
            <a:r>
              <a:rPr lang="en-US" b="1" u="heavy" dirty="0" smtClean="0">
                <a:solidFill>
                  <a:srgbClr val="0000FF"/>
                </a:solidFill>
                <a:uFill>
                  <a:solidFill>
                    <a:srgbClr val="0000FF"/>
                  </a:solidFill>
                </a:uFill>
                <a:latin typeface="Times New Roman"/>
                <a:cs typeface="Times New Roman"/>
              </a:rPr>
              <a:t>:-</a:t>
            </a:r>
          </a:p>
          <a:p>
            <a:r>
              <a:rPr lang="en-US" b="1" spc="-5" dirty="0" smtClean="0">
                <a:latin typeface="Times New Roman"/>
                <a:cs typeface="Times New Roman"/>
              </a:rPr>
              <a:t>Spark Ignition (SI) </a:t>
            </a:r>
          </a:p>
          <a:p>
            <a:r>
              <a:rPr lang="en-US" b="1" spc="-5" dirty="0" smtClean="0">
                <a:latin typeface="Times New Roman"/>
                <a:cs typeface="Times New Roman"/>
              </a:rPr>
              <a:t>Compression Ignition</a:t>
            </a:r>
            <a:r>
              <a:rPr lang="en-US" b="1" spc="-55" dirty="0" smtClean="0">
                <a:latin typeface="Times New Roman"/>
                <a:cs typeface="Times New Roman"/>
              </a:rPr>
              <a:t> </a:t>
            </a:r>
            <a:r>
              <a:rPr lang="en-US" b="1" spc="-5" dirty="0" smtClean="0">
                <a:latin typeface="Times New Roman"/>
                <a:cs typeface="Times New Roman"/>
              </a:rPr>
              <a:t>(CI)</a:t>
            </a:r>
          </a:p>
          <a:p>
            <a:pPr>
              <a:buNone/>
            </a:pPr>
            <a:r>
              <a:rPr lang="en-US" b="1" u="heavy" dirty="0" smtClean="0">
                <a:solidFill>
                  <a:srgbClr val="0000FF"/>
                </a:solidFill>
                <a:uFill>
                  <a:solidFill>
                    <a:srgbClr val="0000FF"/>
                  </a:solidFill>
                </a:uFill>
                <a:latin typeface="Times New Roman"/>
                <a:cs typeface="Times New Roman"/>
              </a:rPr>
              <a:t>(5) </a:t>
            </a:r>
            <a:r>
              <a:rPr lang="en-US" b="1" u="heavy" spc="-5" dirty="0" smtClean="0">
                <a:solidFill>
                  <a:srgbClr val="0000FF"/>
                </a:solidFill>
                <a:uFill>
                  <a:solidFill>
                    <a:srgbClr val="0000FF"/>
                  </a:solidFill>
                </a:uFill>
                <a:latin typeface="Times New Roman"/>
                <a:cs typeface="Times New Roman"/>
              </a:rPr>
              <a:t>Cooling</a:t>
            </a:r>
            <a:r>
              <a:rPr lang="en-US" b="1" u="heavy" dirty="0" smtClean="0">
                <a:solidFill>
                  <a:srgbClr val="0000FF"/>
                </a:solidFill>
                <a:uFill>
                  <a:solidFill>
                    <a:srgbClr val="0000FF"/>
                  </a:solidFill>
                </a:uFill>
                <a:latin typeface="Times New Roman"/>
                <a:cs typeface="Times New Roman"/>
              </a:rPr>
              <a:t> </a:t>
            </a:r>
            <a:r>
              <a:rPr lang="en-US" b="1" u="heavy" spc="-5" dirty="0" smtClean="0">
                <a:solidFill>
                  <a:srgbClr val="0000FF"/>
                </a:solidFill>
                <a:uFill>
                  <a:solidFill>
                    <a:srgbClr val="0000FF"/>
                  </a:solidFill>
                </a:uFill>
                <a:latin typeface="Times New Roman"/>
                <a:cs typeface="Times New Roman"/>
              </a:rPr>
              <a:t>System:-</a:t>
            </a:r>
            <a:endParaRPr lang="en-US" dirty="0" smtClean="0">
              <a:latin typeface="Times New Roman"/>
              <a:cs typeface="Times New Roman"/>
            </a:endParaRPr>
          </a:p>
          <a:p>
            <a:pPr>
              <a:buSzPct val="95833"/>
              <a:tabLst>
                <a:tab pos="120650" algn="l"/>
              </a:tabLst>
            </a:pPr>
            <a:r>
              <a:rPr lang="en-US" b="1" spc="-5" dirty="0" smtClean="0">
                <a:latin typeface="Times New Roman"/>
                <a:cs typeface="Times New Roman"/>
              </a:rPr>
              <a:t>Air cooled Engines</a:t>
            </a:r>
          </a:p>
          <a:p>
            <a:pPr>
              <a:buSzPct val="95833"/>
              <a:tabLst>
                <a:tab pos="120650" algn="l"/>
              </a:tabLst>
            </a:pPr>
            <a:r>
              <a:rPr lang="en-US" b="1" spc="-5" dirty="0" smtClean="0">
                <a:latin typeface="Times New Roman"/>
                <a:cs typeface="Times New Roman"/>
              </a:rPr>
              <a:t>Water Cooled Engines</a:t>
            </a:r>
          </a:p>
          <a:p>
            <a:endParaRPr lang="en-US" b="1" u="heavy" dirty="0" smtClean="0">
              <a:solidFill>
                <a:srgbClr val="0000FF"/>
              </a:solidFill>
              <a:uFill>
                <a:solidFill>
                  <a:srgbClr val="0000FF"/>
                </a:solidFill>
              </a:uFill>
              <a:latin typeface="Times New Roman"/>
              <a:cs typeface="Times New Roman"/>
            </a:endParaRPr>
          </a:p>
          <a:p>
            <a:pPr>
              <a:buNone/>
            </a:pPr>
            <a:r>
              <a:rPr lang="en-US" b="1" u="heavy" dirty="0" smtClean="0">
                <a:solidFill>
                  <a:srgbClr val="0000FF"/>
                </a:solidFill>
                <a:uFill>
                  <a:solidFill>
                    <a:srgbClr val="0000FF"/>
                  </a:solidFill>
                </a:uFill>
                <a:latin typeface="Times New Roman"/>
                <a:cs typeface="Times New Roman"/>
              </a:rPr>
              <a:t/>
            </a:r>
            <a:br>
              <a:rPr lang="en-US" b="1" u="heavy" dirty="0" smtClean="0">
                <a:solidFill>
                  <a:srgbClr val="0000FF"/>
                </a:solidFill>
                <a:uFill>
                  <a:solidFill>
                    <a:srgbClr val="0000FF"/>
                  </a:solidFill>
                </a:uFill>
                <a:latin typeface="Times New Roman"/>
                <a:cs typeface="Times New Roman"/>
              </a:rPr>
            </a:br>
            <a:endParaRPr lang="en-US" dirty="0" smtClean="0">
              <a:latin typeface="Times New Roman"/>
              <a:cs typeface="Times New Roman"/>
            </a:endParaRPr>
          </a:p>
          <a:p>
            <a:pPr>
              <a:buNone/>
            </a:pPr>
            <a:endParaRPr lang="en-US" dirty="0" smtClean="0">
              <a:latin typeface="Times New Roman"/>
              <a:cs typeface="Times New Roman"/>
            </a:endParaRPr>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100</a:t>
            </a:fld>
            <a:endParaRPr lang="en-IN" altLang="en-US" sz="1900">
              <a:solidFill>
                <a:srgbClr val="898989"/>
              </a:solidFill>
              <a:ea typeface="Arial" pitchFamily="34" charset="0"/>
            </a:endParaRPr>
          </a:p>
        </p:txBody>
      </p:sp>
      <p:sp>
        <p:nvSpPr>
          <p:cNvPr id="8" name="Rectangle 7"/>
          <p:cNvSpPr/>
          <p:nvPr/>
        </p:nvSpPr>
        <p:spPr>
          <a:xfrm>
            <a:off x="2241550" y="520700"/>
            <a:ext cx="10122002" cy="707886"/>
          </a:xfrm>
          <a:prstGeom prst="rect">
            <a:avLst/>
          </a:prstGeom>
        </p:spPr>
        <p:txBody>
          <a:bodyPr wrap="none">
            <a:spAutoFit/>
          </a:bodyPr>
          <a:lstStyle/>
          <a:p>
            <a:r>
              <a:rPr lang="en-IN" sz="4000" b="1" spc="-5" dirty="0" smtClean="0">
                <a:latin typeface="Calibri" pitchFamily="34" charset="0"/>
                <a:cs typeface="Calibri" pitchFamily="34" charset="0"/>
              </a:rPr>
              <a:t>SPLASH AND </a:t>
            </a:r>
            <a:r>
              <a:rPr lang="en-IN" sz="4000" b="1" dirty="0" smtClean="0">
                <a:latin typeface="Calibri" pitchFamily="34" charset="0"/>
                <a:cs typeface="Calibri" pitchFamily="34" charset="0"/>
              </a:rPr>
              <a:t>PRESSURE</a:t>
            </a:r>
            <a:r>
              <a:rPr lang="en-IN" sz="4000" b="1" spc="-30" dirty="0" smtClean="0">
                <a:latin typeface="Calibri" pitchFamily="34" charset="0"/>
                <a:cs typeface="Calibri" pitchFamily="34" charset="0"/>
              </a:rPr>
              <a:t> </a:t>
            </a:r>
            <a:r>
              <a:rPr lang="en-IN" sz="4000" b="1" dirty="0" smtClean="0">
                <a:latin typeface="Calibri" pitchFamily="34" charset="0"/>
                <a:cs typeface="Calibri" pitchFamily="34" charset="0"/>
              </a:rPr>
              <a:t>LUBRICATION  SYSTEM</a:t>
            </a:r>
            <a:endParaRPr lang="en-IN" sz="4000" dirty="0"/>
          </a:p>
        </p:txBody>
      </p:sp>
      <p:sp>
        <p:nvSpPr>
          <p:cNvPr id="9" name="Rectangle 8"/>
          <p:cNvSpPr/>
          <p:nvPr/>
        </p:nvSpPr>
        <p:spPr>
          <a:xfrm>
            <a:off x="1936750" y="1892300"/>
            <a:ext cx="13792200" cy="4657685"/>
          </a:xfrm>
          <a:prstGeom prst="rect">
            <a:avLst/>
          </a:prstGeom>
        </p:spPr>
        <p:txBody>
          <a:bodyPr wrap="square">
            <a:spAutoFit/>
          </a:bodyPr>
          <a:lstStyle/>
          <a:p>
            <a:pPr marL="355600" marR="5080" indent="-342900" algn="just">
              <a:spcBef>
                <a:spcPts val="95"/>
              </a:spcBef>
              <a:buClr>
                <a:srgbClr val="999999"/>
              </a:buClr>
              <a:buSzPct val="80357"/>
              <a:buFont typeface="Segoe UI Symbol"/>
              <a:buChar char="➢"/>
              <a:tabLst>
                <a:tab pos="355600" algn="l"/>
              </a:tabLst>
            </a:pPr>
            <a:r>
              <a:rPr lang="en-IN" sz="4000" spc="-5" dirty="0" smtClean="0">
                <a:solidFill>
                  <a:schemeClr val="tx1"/>
                </a:solidFill>
                <a:latin typeface="Calibri" pitchFamily="34" charset="0"/>
                <a:cs typeface="Calibri" pitchFamily="34" charset="0"/>
              </a:rPr>
              <a:t>Splash system </a:t>
            </a:r>
            <a:r>
              <a:rPr lang="en-IN" sz="4000" spc="-10" dirty="0" smtClean="0">
                <a:solidFill>
                  <a:schemeClr val="tx1"/>
                </a:solidFill>
                <a:latin typeface="Calibri" pitchFamily="34" charset="0"/>
                <a:cs typeface="Calibri" pitchFamily="34" charset="0"/>
              </a:rPr>
              <a:t>is </a:t>
            </a:r>
            <a:r>
              <a:rPr lang="en-IN" sz="4000" spc="-5" dirty="0" smtClean="0">
                <a:solidFill>
                  <a:schemeClr val="tx1"/>
                </a:solidFill>
                <a:latin typeface="Calibri" pitchFamily="34" charset="0"/>
                <a:cs typeface="Calibri" pitchFamily="34" charset="0"/>
              </a:rPr>
              <a:t>not </a:t>
            </a:r>
            <a:r>
              <a:rPr lang="en-IN" sz="4000" spc="-10" dirty="0" smtClean="0">
                <a:solidFill>
                  <a:schemeClr val="tx1"/>
                </a:solidFill>
                <a:latin typeface="Calibri" pitchFamily="34" charset="0"/>
                <a:cs typeface="Calibri" pitchFamily="34" charset="0"/>
              </a:rPr>
              <a:t>sufficient </a:t>
            </a:r>
            <a:r>
              <a:rPr lang="en-IN" sz="4000" spc="-5" dirty="0" smtClean="0">
                <a:solidFill>
                  <a:schemeClr val="tx1"/>
                </a:solidFill>
                <a:latin typeface="Calibri" pitchFamily="34" charset="0"/>
                <a:cs typeface="Calibri" pitchFamily="34" charset="0"/>
              </a:rPr>
              <a:t>when bearing </a:t>
            </a:r>
            <a:r>
              <a:rPr lang="en-IN" sz="4000" spc="-10" dirty="0" smtClean="0">
                <a:solidFill>
                  <a:schemeClr val="tx1"/>
                </a:solidFill>
                <a:latin typeface="Calibri" pitchFamily="34" charset="0"/>
                <a:cs typeface="Calibri" pitchFamily="34" charset="0"/>
              </a:rPr>
              <a:t>A</a:t>
            </a:r>
            <a:r>
              <a:rPr lang="en-IN" sz="4000" dirty="0" smtClean="0">
                <a:solidFill>
                  <a:schemeClr val="tx1"/>
                </a:solidFill>
                <a:latin typeface="Calibri" pitchFamily="34" charset="0"/>
                <a:cs typeface="Calibri" pitchFamily="34" charset="0"/>
              </a:rPr>
              <a:t>are </a:t>
            </a:r>
            <a:r>
              <a:rPr lang="en-IN" sz="4000" spc="-10" dirty="0" smtClean="0">
                <a:solidFill>
                  <a:schemeClr val="tx1"/>
                </a:solidFill>
                <a:latin typeface="Calibri" pitchFamily="34" charset="0"/>
                <a:cs typeface="Calibri" pitchFamily="34" charset="0"/>
              </a:rPr>
              <a:t>higher  hence lubricating </a:t>
            </a:r>
            <a:r>
              <a:rPr lang="en-IN" sz="4000" spc="-5" dirty="0" smtClean="0">
                <a:solidFill>
                  <a:schemeClr val="tx1"/>
                </a:solidFill>
                <a:latin typeface="Calibri" pitchFamily="34" charset="0"/>
                <a:cs typeface="Calibri" pitchFamily="34" charset="0"/>
              </a:rPr>
              <a:t>oil under pressure </a:t>
            </a:r>
            <a:r>
              <a:rPr lang="en-IN" sz="4000" spc="-10" dirty="0" smtClean="0">
                <a:solidFill>
                  <a:schemeClr val="tx1"/>
                </a:solidFill>
                <a:latin typeface="Calibri" pitchFamily="34" charset="0"/>
                <a:cs typeface="Calibri" pitchFamily="34" charset="0"/>
              </a:rPr>
              <a:t>is </a:t>
            </a:r>
            <a:r>
              <a:rPr lang="en-IN" sz="4000" spc="-5" dirty="0" smtClean="0">
                <a:solidFill>
                  <a:schemeClr val="tx1"/>
                </a:solidFill>
                <a:latin typeface="Calibri" pitchFamily="34" charset="0"/>
                <a:cs typeface="Calibri" pitchFamily="34" charset="0"/>
              </a:rPr>
              <a:t>supplied by oil </a:t>
            </a:r>
            <a:r>
              <a:rPr lang="en-IN" sz="4000" spc="-10" dirty="0" smtClean="0">
                <a:solidFill>
                  <a:schemeClr val="tx1"/>
                </a:solidFill>
                <a:latin typeface="Calibri" pitchFamily="34" charset="0"/>
                <a:cs typeface="Calibri" pitchFamily="34" charset="0"/>
              </a:rPr>
              <a:t>pump </a:t>
            </a:r>
            <a:r>
              <a:rPr lang="en-IN" sz="4000" spc="5" dirty="0" smtClean="0">
                <a:solidFill>
                  <a:schemeClr val="tx1"/>
                </a:solidFill>
                <a:latin typeface="Calibri" pitchFamily="34" charset="0"/>
                <a:cs typeface="Calibri" pitchFamily="34" charset="0"/>
              </a:rPr>
              <a:t>to  </a:t>
            </a:r>
            <a:r>
              <a:rPr lang="en-IN" sz="4000" spc="-10" dirty="0" smtClean="0">
                <a:solidFill>
                  <a:schemeClr val="tx1"/>
                </a:solidFill>
                <a:latin typeface="Calibri" pitchFamily="34" charset="0"/>
                <a:cs typeface="Calibri" pitchFamily="34" charset="0"/>
              </a:rPr>
              <a:t>main </a:t>
            </a:r>
            <a:r>
              <a:rPr lang="en-IN" sz="4000" spc="-5" dirty="0" smtClean="0">
                <a:solidFill>
                  <a:schemeClr val="tx1"/>
                </a:solidFill>
                <a:latin typeface="Calibri" pitchFamily="34" charset="0"/>
                <a:cs typeface="Calibri" pitchFamily="34" charset="0"/>
              </a:rPr>
              <a:t>and crankshaft</a:t>
            </a:r>
            <a:r>
              <a:rPr lang="en-IN" sz="4000" spc="35" dirty="0" smtClean="0">
                <a:solidFill>
                  <a:schemeClr val="tx1"/>
                </a:solidFill>
                <a:latin typeface="Calibri" pitchFamily="34" charset="0"/>
                <a:cs typeface="Calibri" pitchFamily="34" charset="0"/>
              </a:rPr>
              <a:t> </a:t>
            </a:r>
            <a:r>
              <a:rPr lang="en-IN" sz="4000" spc="-5" dirty="0" smtClean="0">
                <a:solidFill>
                  <a:schemeClr val="tx1"/>
                </a:solidFill>
                <a:latin typeface="Calibri" pitchFamily="34" charset="0"/>
                <a:cs typeface="Calibri" pitchFamily="34" charset="0"/>
              </a:rPr>
              <a:t>bearings</a:t>
            </a:r>
            <a:endParaRPr lang="en-IN" sz="4000" dirty="0" smtClean="0">
              <a:solidFill>
                <a:schemeClr val="tx1"/>
              </a:solidFill>
              <a:latin typeface="Calibri" pitchFamily="34" charset="0"/>
              <a:cs typeface="Calibri" pitchFamily="34" charset="0"/>
            </a:endParaRPr>
          </a:p>
          <a:p>
            <a:pPr marL="355600" marR="5080" indent="-342900" algn="just">
              <a:spcBef>
                <a:spcPts val="994"/>
              </a:spcBef>
              <a:buClr>
                <a:srgbClr val="999999"/>
              </a:buClr>
              <a:buSzPct val="80357"/>
              <a:buFont typeface="Segoe UI Symbol"/>
              <a:buChar char="➢"/>
              <a:tabLst>
                <a:tab pos="355600" algn="l"/>
              </a:tabLst>
            </a:pPr>
            <a:r>
              <a:rPr lang="en-IN" sz="4000" spc="-5" dirty="0" smtClean="0">
                <a:solidFill>
                  <a:schemeClr val="tx1"/>
                </a:solidFill>
                <a:latin typeface="Calibri" pitchFamily="34" charset="0"/>
                <a:cs typeface="Calibri" pitchFamily="34" charset="0"/>
              </a:rPr>
              <a:t>Oil </a:t>
            </a:r>
            <a:r>
              <a:rPr lang="en-IN" sz="4000" spc="-10" dirty="0" smtClean="0">
                <a:solidFill>
                  <a:schemeClr val="tx1"/>
                </a:solidFill>
                <a:latin typeface="Calibri" pitchFamily="34" charset="0"/>
                <a:cs typeface="Calibri" pitchFamily="34" charset="0"/>
              </a:rPr>
              <a:t>pump </a:t>
            </a:r>
            <a:r>
              <a:rPr lang="en-IN" sz="4000" spc="-5" dirty="0" smtClean="0">
                <a:solidFill>
                  <a:schemeClr val="tx1"/>
                </a:solidFill>
                <a:latin typeface="Calibri" pitchFamily="34" charset="0"/>
                <a:cs typeface="Calibri" pitchFamily="34" charset="0"/>
              </a:rPr>
              <a:t>also supplies oil </a:t>
            </a:r>
            <a:r>
              <a:rPr lang="en-IN" sz="4000" spc="-10" dirty="0" smtClean="0">
                <a:solidFill>
                  <a:schemeClr val="tx1"/>
                </a:solidFill>
                <a:latin typeface="Calibri" pitchFamily="34" charset="0"/>
                <a:cs typeface="Calibri" pitchFamily="34" charset="0"/>
              </a:rPr>
              <a:t>under </a:t>
            </a:r>
            <a:r>
              <a:rPr lang="en-IN" sz="4000" spc="-5" dirty="0" smtClean="0">
                <a:solidFill>
                  <a:schemeClr val="tx1"/>
                </a:solidFill>
                <a:latin typeface="Calibri" pitchFamily="34" charset="0"/>
                <a:cs typeface="Calibri" pitchFamily="34" charset="0"/>
              </a:rPr>
              <a:t>pressure to </a:t>
            </a:r>
            <a:r>
              <a:rPr lang="en-IN" sz="4000" spc="-10" dirty="0" smtClean="0">
                <a:solidFill>
                  <a:schemeClr val="tx1"/>
                </a:solidFill>
                <a:latin typeface="Calibri" pitchFamily="34" charset="0"/>
                <a:cs typeface="Calibri" pitchFamily="34" charset="0"/>
              </a:rPr>
              <a:t>pipes </a:t>
            </a:r>
            <a:r>
              <a:rPr lang="en-IN" sz="4000" spc="-5" dirty="0" smtClean="0">
                <a:solidFill>
                  <a:schemeClr val="tx1"/>
                </a:solidFill>
                <a:latin typeface="Calibri" pitchFamily="34" charset="0"/>
                <a:cs typeface="Calibri" pitchFamily="34" charset="0"/>
              </a:rPr>
              <a:t>which </a:t>
            </a:r>
            <a:r>
              <a:rPr lang="en-IN" sz="4000" spc="-10" dirty="0" smtClean="0">
                <a:solidFill>
                  <a:schemeClr val="tx1"/>
                </a:solidFill>
                <a:latin typeface="Calibri" pitchFamily="34" charset="0"/>
                <a:cs typeface="Calibri" pitchFamily="34" charset="0"/>
              </a:rPr>
              <a:t>directs </a:t>
            </a:r>
            <a:r>
              <a:rPr lang="en-IN" sz="4000" spc="-5" dirty="0" smtClean="0">
                <a:solidFill>
                  <a:schemeClr val="tx1"/>
                </a:solidFill>
                <a:latin typeface="Calibri" pitchFamily="34" charset="0"/>
                <a:cs typeface="Calibri" pitchFamily="34" charset="0"/>
              </a:rPr>
              <a:t>a  stream of oil </a:t>
            </a:r>
            <a:r>
              <a:rPr lang="en-IN" sz="4000" spc="-10" dirty="0" smtClean="0">
                <a:solidFill>
                  <a:schemeClr val="tx1"/>
                </a:solidFill>
                <a:latin typeface="Calibri" pitchFamily="34" charset="0"/>
                <a:cs typeface="Calibri" pitchFamily="34" charset="0"/>
              </a:rPr>
              <a:t>against </a:t>
            </a:r>
            <a:r>
              <a:rPr lang="en-IN" sz="4000" spc="-5" dirty="0" smtClean="0">
                <a:solidFill>
                  <a:schemeClr val="tx1"/>
                </a:solidFill>
                <a:latin typeface="Calibri" pitchFamily="34" charset="0"/>
                <a:cs typeface="Calibri" pitchFamily="34" charset="0"/>
              </a:rPr>
              <a:t>the </a:t>
            </a:r>
            <a:r>
              <a:rPr lang="en-IN" sz="4000" spc="-10" dirty="0" smtClean="0">
                <a:solidFill>
                  <a:schemeClr val="tx1"/>
                </a:solidFill>
                <a:latin typeface="Calibri" pitchFamily="34" charset="0"/>
                <a:cs typeface="Calibri" pitchFamily="34" charset="0"/>
              </a:rPr>
              <a:t>dippers </a:t>
            </a:r>
            <a:r>
              <a:rPr lang="en-IN" sz="4000" spc="-5" dirty="0" smtClean="0">
                <a:solidFill>
                  <a:schemeClr val="tx1"/>
                </a:solidFill>
                <a:latin typeface="Calibri" pitchFamily="34" charset="0"/>
                <a:cs typeface="Calibri" pitchFamily="34" charset="0"/>
              </a:rPr>
              <a:t>(scoop) </a:t>
            </a:r>
            <a:r>
              <a:rPr lang="en-IN" sz="4000" spc="-15" dirty="0" smtClean="0">
                <a:solidFill>
                  <a:schemeClr val="tx1"/>
                </a:solidFill>
                <a:latin typeface="Calibri" pitchFamily="34" charset="0"/>
                <a:cs typeface="Calibri" pitchFamily="34" charset="0"/>
              </a:rPr>
              <a:t>on </a:t>
            </a:r>
            <a:r>
              <a:rPr lang="en-IN" sz="4000" spc="-5" dirty="0" smtClean="0">
                <a:solidFill>
                  <a:schemeClr val="tx1"/>
                </a:solidFill>
                <a:latin typeface="Calibri" pitchFamily="34" charset="0"/>
                <a:cs typeface="Calibri" pitchFamily="34" charset="0"/>
              </a:rPr>
              <a:t>the </a:t>
            </a:r>
            <a:r>
              <a:rPr lang="en-IN" sz="4000" spc="-10" dirty="0" smtClean="0">
                <a:solidFill>
                  <a:schemeClr val="tx1"/>
                </a:solidFill>
                <a:latin typeface="Calibri" pitchFamily="34" charset="0"/>
                <a:cs typeface="Calibri" pitchFamily="34" charset="0"/>
              </a:rPr>
              <a:t>connecting </a:t>
            </a:r>
            <a:r>
              <a:rPr lang="en-IN" sz="4000" spc="-10" dirty="0" smtClean="0">
                <a:solidFill>
                  <a:schemeClr val="tx1"/>
                </a:solidFill>
                <a:latin typeface="Calibri" pitchFamily="34" charset="0"/>
                <a:cs typeface="Calibri" pitchFamily="34" charset="0"/>
              </a:rPr>
              <a:t/>
            </a:r>
            <a:br>
              <a:rPr lang="en-IN" sz="4000" spc="-10" dirty="0" smtClean="0">
                <a:solidFill>
                  <a:schemeClr val="tx1"/>
                </a:solidFill>
                <a:latin typeface="Calibri" pitchFamily="34" charset="0"/>
                <a:cs typeface="Calibri" pitchFamily="34" charset="0"/>
              </a:rPr>
            </a:br>
            <a:r>
              <a:rPr lang="en-IN" sz="4000" dirty="0" smtClean="0">
                <a:solidFill>
                  <a:schemeClr val="tx1"/>
                </a:solidFill>
                <a:latin typeface="Calibri" pitchFamily="34" charset="0"/>
                <a:cs typeface="Calibri" pitchFamily="34" charset="0"/>
              </a:rPr>
              <a:t>rod  </a:t>
            </a:r>
            <a:r>
              <a:rPr lang="en-IN" sz="4000" spc="-5" dirty="0" smtClean="0">
                <a:solidFill>
                  <a:schemeClr val="tx1"/>
                </a:solidFill>
                <a:latin typeface="Calibri" pitchFamily="34" charset="0"/>
                <a:cs typeface="Calibri" pitchFamily="34" charset="0"/>
              </a:rPr>
              <a:t>bearing</a:t>
            </a:r>
            <a:r>
              <a:rPr lang="en-IN" sz="4000" spc="10" dirty="0" smtClean="0">
                <a:solidFill>
                  <a:schemeClr val="tx1"/>
                </a:solidFill>
                <a:latin typeface="Calibri" pitchFamily="34" charset="0"/>
                <a:cs typeface="Calibri" pitchFamily="34" charset="0"/>
              </a:rPr>
              <a:t> </a:t>
            </a:r>
            <a:r>
              <a:rPr lang="en-IN" sz="4000" spc="-10" dirty="0" smtClean="0">
                <a:solidFill>
                  <a:schemeClr val="tx1"/>
                </a:solidFill>
                <a:latin typeface="Calibri" pitchFamily="34" charset="0"/>
                <a:cs typeface="Calibri" pitchFamily="34" charset="0"/>
              </a:rPr>
              <a:t>cups</a:t>
            </a:r>
            <a:endParaRPr lang="en-IN" sz="4000" dirty="0" smtClean="0">
              <a:solidFill>
                <a:schemeClr val="tx1"/>
              </a:solidFill>
              <a:latin typeface="Calibri" pitchFamily="34" charset="0"/>
              <a:cs typeface="Calibri" pitchFamily="34" charset="0"/>
            </a:endParaRPr>
          </a:p>
          <a:p>
            <a:pPr marL="355600" indent="-342900" algn="just">
              <a:spcBef>
                <a:spcPts val="1015"/>
              </a:spcBef>
              <a:buClr>
                <a:srgbClr val="999999"/>
              </a:buClr>
              <a:buSzPct val="80357"/>
              <a:buFont typeface="Segoe UI Symbol"/>
              <a:buChar char="➢"/>
              <a:tabLst>
                <a:tab pos="355600" algn="l"/>
              </a:tabLst>
            </a:pPr>
            <a:r>
              <a:rPr lang="en-IN" sz="4000" spc="-10" dirty="0" smtClean="0">
                <a:solidFill>
                  <a:schemeClr val="tx1"/>
                </a:solidFill>
                <a:latin typeface="Calibri" pitchFamily="34" charset="0"/>
                <a:cs typeface="Calibri" pitchFamily="34" charset="0"/>
              </a:rPr>
              <a:t>Other parts </a:t>
            </a:r>
            <a:r>
              <a:rPr lang="en-IN" sz="4000" spc="-5" dirty="0" smtClean="0">
                <a:solidFill>
                  <a:schemeClr val="tx1"/>
                </a:solidFill>
                <a:latin typeface="Calibri" pitchFamily="34" charset="0"/>
                <a:cs typeface="Calibri" pitchFamily="34" charset="0"/>
              </a:rPr>
              <a:t>are lubricated by </a:t>
            </a:r>
            <a:r>
              <a:rPr lang="en-IN" sz="4000" spc="-10" dirty="0" smtClean="0">
                <a:solidFill>
                  <a:schemeClr val="tx1"/>
                </a:solidFill>
                <a:latin typeface="Calibri" pitchFamily="34" charset="0"/>
                <a:cs typeface="Calibri" pitchFamily="34" charset="0"/>
              </a:rPr>
              <a:t>splash </a:t>
            </a:r>
            <a:r>
              <a:rPr lang="en-IN" sz="4000" spc="-5" dirty="0" smtClean="0">
                <a:solidFill>
                  <a:schemeClr val="tx1"/>
                </a:solidFill>
                <a:latin typeface="Calibri" pitchFamily="34" charset="0"/>
                <a:cs typeface="Calibri" pitchFamily="34" charset="0"/>
              </a:rPr>
              <a:t>of oil by</a:t>
            </a:r>
            <a:r>
              <a:rPr lang="en-IN" sz="4000" spc="90" dirty="0" smtClean="0">
                <a:solidFill>
                  <a:schemeClr val="tx1"/>
                </a:solidFill>
                <a:latin typeface="Calibri" pitchFamily="34" charset="0"/>
                <a:cs typeface="Calibri" pitchFamily="34" charset="0"/>
              </a:rPr>
              <a:t> </a:t>
            </a:r>
            <a:r>
              <a:rPr lang="en-IN" sz="4000" spc="-5" dirty="0" smtClean="0">
                <a:solidFill>
                  <a:schemeClr val="tx1"/>
                </a:solidFill>
                <a:latin typeface="Calibri" pitchFamily="34" charset="0"/>
                <a:cs typeface="Calibri" pitchFamily="34" charset="0"/>
              </a:rPr>
              <a:t>scoop.</a:t>
            </a:r>
            <a:endParaRPr lang="en-IN" sz="40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101</a:t>
            </a:fld>
            <a:endParaRPr lang="en-IN" altLang="en-US" sz="1900">
              <a:solidFill>
                <a:srgbClr val="898989"/>
              </a:solidFill>
              <a:ea typeface="Arial" pitchFamily="34" charset="0"/>
            </a:endParaRPr>
          </a:p>
        </p:txBody>
      </p:sp>
      <p:sp>
        <p:nvSpPr>
          <p:cNvPr id="8" name="Rectangle 7"/>
          <p:cNvSpPr/>
          <p:nvPr/>
        </p:nvSpPr>
        <p:spPr>
          <a:xfrm>
            <a:off x="2089150" y="749300"/>
            <a:ext cx="8753678" cy="830997"/>
          </a:xfrm>
          <a:prstGeom prst="rect">
            <a:avLst/>
          </a:prstGeom>
        </p:spPr>
        <p:txBody>
          <a:bodyPr wrap="none">
            <a:spAutoFit/>
          </a:bodyPr>
          <a:lstStyle/>
          <a:p>
            <a:r>
              <a:rPr lang="en-IN" sz="4800" b="1" spc="-5" dirty="0" smtClean="0">
                <a:latin typeface="Calibri" pitchFamily="34" charset="0"/>
                <a:cs typeface="Calibri" pitchFamily="34" charset="0"/>
              </a:rPr>
              <a:t>DRY SUMP LUBRICATION</a:t>
            </a:r>
            <a:r>
              <a:rPr lang="en-IN" sz="4800" b="1" dirty="0" smtClean="0">
                <a:latin typeface="Calibri" pitchFamily="34" charset="0"/>
                <a:cs typeface="Calibri" pitchFamily="34" charset="0"/>
              </a:rPr>
              <a:t> </a:t>
            </a:r>
            <a:r>
              <a:rPr lang="en-IN" sz="4800" b="1" spc="-5" dirty="0" smtClean="0">
                <a:latin typeface="Calibri" pitchFamily="34" charset="0"/>
                <a:cs typeface="Calibri" pitchFamily="34" charset="0"/>
              </a:rPr>
              <a:t>SYSTEM</a:t>
            </a:r>
            <a:endParaRPr lang="en-IN" sz="4800" b="1" dirty="0"/>
          </a:p>
        </p:txBody>
      </p:sp>
      <p:grpSp>
        <p:nvGrpSpPr>
          <p:cNvPr id="9" name="object 4"/>
          <p:cNvGrpSpPr/>
          <p:nvPr/>
        </p:nvGrpSpPr>
        <p:grpSpPr>
          <a:xfrm>
            <a:off x="9556750" y="2425700"/>
            <a:ext cx="6172200" cy="5334000"/>
            <a:chOff x="5705855" y="1895855"/>
            <a:chExt cx="6268720" cy="3830320"/>
          </a:xfrm>
        </p:grpSpPr>
        <p:pic>
          <p:nvPicPr>
            <p:cNvPr id="10" name="object 5"/>
            <p:cNvPicPr/>
            <p:nvPr/>
          </p:nvPicPr>
          <p:blipFill>
            <a:blip r:embed="rId3" cstate="print"/>
            <a:stretch>
              <a:fillRect/>
            </a:stretch>
          </p:blipFill>
          <p:spPr>
            <a:xfrm>
              <a:off x="5715761" y="1905761"/>
              <a:ext cx="6248399" cy="3810000"/>
            </a:xfrm>
            <a:prstGeom prst="rect">
              <a:avLst/>
            </a:prstGeom>
          </p:spPr>
        </p:pic>
        <p:sp>
          <p:nvSpPr>
            <p:cNvPr id="11" name="object 6"/>
            <p:cNvSpPr/>
            <p:nvPr/>
          </p:nvSpPr>
          <p:spPr>
            <a:xfrm>
              <a:off x="5715761" y="1905761"/>
              <a:ext cx="6248400" cy="3810000"/>
            </a:xfrm>
            <a:custGeom>
              <a:avLst/>
              <a:gdLst/>
              <a:ahLst/>
              <a:cxnLst/>
              <a:rect l="l" t="t" r="r" b="b"/>
              <a:pathLst>
                <a:path w="6248400" h="3810000">
                  <a:moveTo>
                    <a:pt x="0" y="3810000"/>
                  </a:moveTo>
                  <a:lnTo>
                    <a:pt x="6248399" y="3810000"/>
                  </a:lnTo>
                  <a:lnTo>
                    <a:pt x="6248399" y="0"/>
                  </a:lnTo>
                  <a:lnTo>
                    <a:pt x="0" y="0"/>
                  </a:lnTo>
                  <a:lnTo>
                    <a:pt x="0" y="3810000"/>
                  </a:lnTo>
                  <a:close/>
                </a:path>
              </a:pathLst>
            </a:custGeom>
            <a:ln w="19812">
              <a:solidFill>
                <a:srgbClr val="A0A0A0"/>
              </a:solidFill>
            </a:ln>
          </p:spPr>
          <p:txBody>
            <a:bodyPr wrap="square" lIns="0" tIns="0" rIns="0" bIns="0" rtlCol="0"/>
            <a:lstStyle/>
            <a:p>
              <a:endParaRPr/>
            </a:p>
          </p:txBody>
        </p:sp>
      </p:grpSp>
      <p:sp>
        <p:nvSpPr>
          <p:cNvPr id="12" name="Rectangle 11"/>
          <p:cNvSpPr/>
          <p:nvPr/>
        </p:nvSpPr>
        <p:spPr>
          <a:xfrm>
            <a:off x="1174750" y="1816100"/>
            <a:ext cx="8108950" cy="6571030"/>
          </a:xfrm>
          <a:prstGeom prst="rect">
            <a:avLst/>
          </a:prstGeom>
        </p:spPr>
        <p:txBody>
          <a:bodyPr wrap="square">
            <a:spAutoFit/>
          </a:bodyPr>
          <a:lstStyle/>
          <a:p>
            <a:pPr marL="355600" indent="-342900" algn="just">
              <a:spcBef>
                <a:spcPts val="95"/>
              </a:spcBef>
              <a:buClr>
                <a:srgbClr val="999999"/>
              </a:buClr>
              <a:buSzPct val="79545"/>
              <a:buFont typeface="Segoe UI Symbol"/>
              <a:buChar char="➢"/>
              <a:tabLst>
                <a:tab pos="355600" algn="l"/>
              </a:tabLst>
            </a:pPr>
            <a:r>
              <a:rPr lang="en-IN" sz="3600" spc="-5" dirty="0" smtClean="0">
                <a:solidFill>
                  <a:schemeClr val="tx1"/>
                </a:solidFill>
                <a:latin typeface="Calibri" pitchFamily="34" charset="0"/>
                <a:cs typeface="Calibri" pitchFamily="34" charset="0"/>
              </a:rPr>
              <a:t>In </a:t>
            </a:r>
            <a:r>
              <a:rPr lang="en-IN" sz="3600" spc="-10" dirty="0" smtClean="0">
                <a:solidFill>
                  <a:schemeClr val="tx1"/>
                </a:solidFill>
                <a:latin typeface="Calibri" pitchFamily="34" charset="0"/>
                <a:cs typeface="Calibri" pitchFamily="34" charset="0"/>
              </a:rPr>
              <a:t>dry sump </a:t>
            </a:r>
            <a:r>
              <a:rPr lang="en-IN" sz="3600" spc="-5" dirty="0" smtClean="0">
                <a:solidFill>
                  <a:schemeClr val="tx1"/>
                </a:solidFill>
                <a:latin typeface="Calibri" pitchFamily="34" charset="0"/>
                <a:cs typeface="Calibri" pitchFamily="34" charset="0"/>
              </a:rPr>
              <a:t>, </a:t>
            </a:r>
            <a:r>
              <a:rPr lang="en-IN" sz="3600" spc="-10" dirty="0" smtClean="0">
                <a:solidFill>
                  <a:schemeClr val="tx1"/>
                </a:solidFill>
                <a:latin typeface="Calibri" pitchFamily="34" charset="0"/>
                <a:cs typeface="Calibri" pitchFamily="34" charset="0"/>
              </a:rPr>
              <a:t>extra oil </a:t>
            </a:r>
            <a:r>
              <a:rPr lang="en-IN" sz="3600" spc="-5" dirty="0" smtClean="0">
                <a:solidFill>
                  <a:schemeClr val="tx1"/>
                </a:solidFill>
                <a:latin typeface="Calibri" pitchFamily="34" charset="0"/>
                <a:cs typeface="Calibri" pitchFamily="34" charset="0"/>
              </a:rPr>
              <a:t>is </a:t>
            </a:r>
            <a:r>
              <a:rPr lang="en-IN" sz="3600" spc="-10" dirty="0" smtClean="0">
                <a:solidFill>
                  <a:schemeClr val="tx1"/>
                </a:solidFill>
                <a:latin typeface="Calibri" pitchFamily="34" charset="0"/>
                <a:cs typeface="Calibri" pitchFamily="34" charset="0"/>
              </a:rPr>
              <a:t>stored </a:t>
            </a:r>
            <a:r>
              <a:rPr lang="en-IN" sz="3600" spc="-5" dirty="0" smtClean="0">
                <a:solidFill>
                  <a:schemeClr val="tx1"/>
                </a:solidFill>
                <a:latin typeface="Calibri" pitchFamily="34" charset="0"/>
                <a:cs typeface="Calibri" pitchFamily="34" charset="0"/>
              </a:rPr>
              <a:t>in a</a:t>
            </a:r>
            <a:r>
              <a:rPr lang="en-IN" sz="3600" spc="175" dirty="0" smtClean="0">
                <a:solidFill>
                  <a:schemeClr val="tx1"/>
                </a:solidFill>
                <a:latin typeface="Calibri" pitchFamily="34" charset="0"/>
                <a:cs typeface="Calibri" pitchFamily="34" charset="0"/>
              </a:rPr>
              <a:t> </a:t>
            </a:r>
            <a:r>
              <a:rPr lang="en-IN" sz="3600" spc="-10" dirty="0" smtClean="0">
                <a:solidFill>
                  <a:schemeClr val="tx1"/>
                </a:solidFill>
                <a:latin typeface="Calibri" pitchFamily="34" charset="0"/>
                <a:cs typeface="Calibri" pitchFamily="34" charset="0"/>
              </a:rPr>
              <a:t>tank</a:t>
            </a:r>
            <a:endParaRPr lang="en-IN" sz="3600" dirty="0" smtClean="0">
              <a:solidFill>
                <a:schemeClr val="tx1"/>
              </a:solidFill>
              <a:latin typeface="Calibri" pitchFamily="34" charset="0"/>
              <a:cs typeface="Calibri" pitchFamily="34" charset="0"/>
            </a:endParaRPr>
          </a:p>
          <a:p>
            <a:pPr marL="355600" algn="just">
              <a:spcBef>
                <a:spcPts val="5"/>
              </a:spcBef>
            </a:pPr>
            <a:r>
              <a:rPr lang="en-IN" sz="3600" spc="-10" dirty="0" smtClean="0">
                <a:solidFill>
                  <a:schemeClr val="tx1"/>
                </a:solidFill>
                <a:latin typeface="Calibri" pitchFamily="34" charset="0"/>
                <a:cs typeface="Calibri" pitchFamily="34" charset="0"/>
              </a:rPr>
              <a:t>outside </a:t>
            </a:r>
            <a:r>
              <a:rPr lang="en-IN" sz="3600" spc="-5" dirty="0" smtClean="0">
                <a:solidFill>
                  <a:schemeClr val="tx1"/>
                </a:solidFill>
                <a:latin typeface="Calibri" pitchFamily="34" charset="0"/>
                <a:cs typeface="Calibri" pitchFamily="34" charset="0"/>
              </a:rPr>
              <a:t>the </a:t>
            </a:r>
            <a:r>
              <a:rPr lang="en-IN" sz="3600" spc="-10" dirty="0" smtClean="0">
                <a:solidFill>
                  <a:schemeClr val="tx1"/>
                </a:solidFill>
                <a:latin typeface="Calibri" pitchFamily="34" charset="0"/>
                <a:cs typeface="Calibri" pitchFamily="34" charset="0"/>
              </a:rPr>
              <a:t>engine </a:t>
            </a:r>
            <a:r>
              <a:rPr lang="en-IN" sz="3600" spc="-5" dirty="0" smtClean="0">
                <a:solidFill>
                  <a:schemeClr val="tx1"/>
                </a:solidFill>
                <a:latin typeface="Calibri" pitchFamily="34" charset="0"/>
                <a:cs typeface="Calibri" pitchFamily="34" charset="0"/>
              </a:rPr>
              <a:t>rather </a:t>
            </a:r>
            <a:r>
              <a:rPr lang="en-IN" sz="3600" spc="-10" dirty="0" smtClean="0">
                <a:solidFill>
                  <a:schemeClr val="tx1"/>
                </a:solidFill>
                <a:latin typeface="Calibri" pitchFamily="34" charset="0"/>
                <a:cs typeface="Calibri" pitchFamily="34" charset="0"/>
              </a:rPr>
              <a:t>than oil</a:t>
            </a:r>
            <a:r>
              <a:rPr lang="en-IN" sz="3600" spc="35" dirty="0" smtClean="0">
                <a:solidFill>
                  <a:schemeClr val="tx1"/>
                </a:solidFill>
                <a:latin typeface="Calibri" pitchFamily="34" charset="0"/>
                <a:cs typeface="Calibri" pitchFamily="34" charset="0"/>
              </a:rPr>
              <a:t> </a:t>
            </a:r>
            <a:r>
              <a:rPr lang="en-IN" sz="3600" spc="-15" dirty="0" smtClean="0">
                <a:solidFill>
                  <a:schemeClr val="tx1"/>
                </a:solidFill>
                <a:latin typeface="Calibri" pitchFamily="34" charset="0"/>
                <a:cs typeface="Calibri" pitchFamily="34" charset="0"/>
              </a:rPr>
              <a:t>pan</a:t>
            </a:r>
            <a:endParaRPr lang="en-IN" sz="3600" dirty="0" smtClean="0">
              <a:solidFill>
                <a:schemeClr val="tx1"/>
              </a:solidFill>
              <a:latin typeface="Calibri" pitchFamily="34" charset="0"/>
              <a:cs typeface="Calibri" pitchFamily="34" charset="0"/>
            </a:endParaRPr>
          </a:p>
          <a:p>
            <a:pPr marL="355600" marR="7620" indent="-342900" algn="just">
              <a:spcBef>
                <a:spcPts val="994"/>
              </a:spcBef>
              <a:buClr>
                <a:srgbClr val="999999"/>
              </a:buClr>
              <a:buSzPct val="79545"/>
              <a:buFont typeface="Segoe UI Symbol"/>
              <a:buChar char="➢"/>
              <a:tabLst>
                <a:tab pos="355600" algn="l"/>
              </a:tabLst>
            </a:pPr>
            <a:r>
              <a:rPr lang="en-IN" sz="3600" spc="-5" dirty="0" smtClean="0">
                <a:solidFill>
                  <a:schemeClr val="tx1"/>
                </a:solidFill>
                <a:latin typeface="Calibri" pitchFamily="34" charset="0"/>
                <a:cs typeface="Calibri" pitchFamily="34" charset="0"/>
              </a:rPr>
              <a:t>In this </a:t>
            </a:r>
            <a:r>
              <a:rPr lang="en-IN" sz="3600" spc="-10" dirty="0" smtClean="0">
                <a:solidFill>
                  <a:schemeClr val="tx1"/>
                </a:solidFill>
                <a:latin typeface="Calibri" pitchFamily="34" charset="0"/>
                <a:cs typeface="Calibri" pitchFamily="34" charset="0"/>
              </a:rPr>
              <a:t>system </a:t>
            </a:r>
            <a:r>
              <a:rPr lang="en-IN" sz="3600" spc="-5" dirty="0" smtClean="0">
                <a:solidFill>
                  <a:schemeClr val="tx1"/>
                </a:solidFill>
                <a:latin typeface="Calibri" pitchFamily="34" charset="0"/>
                <a:cs typeface="Calibri" pitchFamily="34" charset="0"/>
              </a:rPr>
              <a:t>,the </a:t>
            </a:r>
            <a:r>
              <a:rPr lang="en-IN" sz="3600" spc="-10" dirty="0" smtClean="0">
                <a:solidFill>
                  <a:schemeClr val="tx1"/>
                </a:solidFill>
                <a:latin typeface="Calibri" pitchFamily="34" charset="0"/>
                <a:cs typeface="Calibri" pitchFamily="34" charset="0"/>
              </a:rPr>
              <a:t>lubrication oil </a:t>
            </a:r>
            <a:r>
              <a:rPr lang="en-IN" sz="3600" spc="-5" dirty="0" smtClean="0">
                <a:solidFill>
                  <a:schemeClr val="tx1"/>
                </a:solidFill>
                <a:latin typeface="Calibri" pitchFamily="34" charset="0"/>
                <a:cs typeface="Calibri" pitchFamily="34" charset="0"/>
              </a:rPr>
              <a:t>is </a:t>
            </a:r>
            <a:r>
              <a:rPr lang="en-IN" sz="3600" spc="-10" dirty="0" smtClean="0">
                <a:solidFill>
                  <a:schemeClr val="tx1"/>
                </a:solidFill>
                <a:latin typeface="Calibri" pitchFamily="34" charset="0"/>
                <a:cs typeface="Calibri" pitchFamily="34" charset="0"/>
              </a:rPr>
              <a:t>passed  through </a:t>
            </a:r>
            <a:r>
              <a:rPr lang="en-IN" sz="3600" spc="-5" dirty="0" smtClean="0">
                <a:solidFill>
                  <a:schemeClr val="tx1"/>
                </a:solidFill>
                <a:latin typeface="Calibri" pitchFamily="34" charset="0"/>
                <a:cs typeface="Calibri" pitchFamily="34" charset="0"/>
              </a:rPr>
              <a:t>the </a:t>
            </a:r>
            <a:r>
              <a:rPr lang="en-IN" sz="3600" spc="-10" dirty="0" smtClean="0">
                <a:solidFill>
                  <a:schemeClr val="tx1"/>
                </a:solidFill>
                <a:latin typeface="Calibri" pitchFamily="34" charset="0"/>
                <a:cs typeface="Calibri" pitchFamily="34" charset="0"/>
              </a:rPr>
              <a:t>pipes using scavenging</a:t>
            </a:r>
            <a:r>
              <a:rPr lang="en-IN" sz="3600" spc="40" dirty="0" smtClean="0">
                <a:solidFill>
                  <a:schemeClr val="tx1"/>
                </a:solidFill>
                <a:latin typeface="Calibri" pitchFamily="34" charset="0"/>
                <a:cs typeface="Calibri" pitchFamily="34" charset="0"/>
              </a:rPr>
              <a:t> </a:t>
            </a:r>
            <a:r>
              <a:rPr lang="en-IN" sz="3600" spc="-10" dirty="0" smtClean="0">
                <a:solidFill>
                  <a:schemeClr val="tx1"/>
                </a:solidFill>
                <a:latin typeface="Calibri" pitchFamily="34" charset="0"/>
                <a:cs typeface="Calibri" pitchFamily="34" charset="0"/>
              </a:rPr>
              <a:t>pumps</a:t>
            </a:r>
            <a:endParaRPr lang="en-IN" sz="3600" dirty="0" smtClean="0">
              <a:solidFill>
                <a:schemeClr val="tx1"/>
              </a:solidFill>
              <a:latin typeface="Calibri" pitchFamily="34" charset="0"/>
              <a:cs typeface="Calibri" pitchFamily="34" charset="0"/>
            </a:endParaRPr>
          </a:p>
          <a:p>
            <a:pPr marL="355600" marR="5080" indent="-342900" algn="just">
              <a:spcBef>
                <a:spcPts val="1010"/>
              </a:spcBef>
              <a:buClr>
                <a:srgbClr val="999999"/>
              </a:buClr>
              <a:buSzPct val="79545"/>
              <a:buFont typeface="Segoe UI Symbol"/>
              <a:buChar char="➢"/>
              <a:tabLst>
                <a:tab pos="355600" algn="l"/>
              </a:tabLst>
            </a:pPr>
            <a:r>
              <a:rPr lang="en-IN" sz="3600" spc="-5" dirty="0" smtClean="0">
                <a:solidFill>
                  <a:schemeClr val="tx1"/>
                </a:solidFill>
                <a:latin typeface="Calibri" pitchFamily="34" charset="0"/>
                <a:cs typeface="Calibri" pitchFamily="34" charset="0"/>
              </a:rPr>
              <a:t>After </a:t>
            </a:r>
            <a:r>
              <a:rPr lang="en-IN" sz="3600" spc="-10" dirty="0" smtClean="0">
                <a:solidFill>
                  <a:schemeClr val="tx1"/>
                </a:solidFill>
                <a:latin typeface="Calibri" pitchFamily="34" charset="0"/>
                <a:cs typeface="Calibri" pitchFamily="34" charset="0"/>
              </a:rPr>
              <a:t>lubrication </a:t>
            </a:r>
            <a:r>
              <a:rPr lang="en-IN" sz="3600" spc="-5" dirty="0" smtClean="0">
                <a:solidFill>
                  <a:schemeClr val="tx1"/>
                </a:solidFill>
                <a:latin typeface="Calibri" pitchFamily="34" charset="0"/>
                <a:cs typeface="Calibri" pitchFamily="34" charset="0"/>
              </a:rPr>
              <a:t>,the </a:t>
            </a:r>
            <a:r>
              <a:rPr lang="en-IN" sz="3600" spc="-10" dirty="0" smtClean="0">
                <a:solidFill>
                  <a:schemeClr val="tx1"/>
                </a:solidFill>
                <a:latin typeface="Calibri" pitchFamily="34" charset="0"/>
                <a:cs typeface="Calibri" pitchFamily="34" charset="0"/>
              </a:rPr>
              <a:t>oil </a:t>
            </a:r>
            <a:r>
              <a:rPr lang="en-IN" sz="3600" spc="-5" dirty="0" smtClean="0">
                <a:solidFill>
                  <a:schemeClr val="tx1"/>
                </a:solidFill>
                <a:latin typeface="Calibri" pitchFamily="34" charset="0"/>
                <a:cs typeface="Calibri" pitchFamily="34" charset="0"/>
              </a:rPr>
              <a:t>is </a:t>
            </a:r>
            <a:r>
              <a:rPr lang="en-IN" sz="3600" spc="-10" dirty="0" smtClean="0">
                <a:solidFill>
                  <a:schemeClr val="tx1"/>
                </a:solidFill>
                <a:latin typeface="Calibri" pitchFamily="34" charset="0"/>
                <a:cs typeface="Calibri" pitchFamily="34" charset="0"/>
              </a:rPr>
              <a:t>again collected </a:t>
            </a:r>
            <a:r>
              <a:rPr lang="en-IN" sz="3600" dirty="0" smtClean="0">
                <a:solidFill>
                  <a:schemeClr val="tx1"/>
                </a:solidFill>
                <a:latin typeface="Calibri" pitchFamily="34" charset="0"/>
                <a:cs typeface="Calibri" pitchFamily="34" charset="0"/>
              </a:rPr>
              <a:t>by  </a:t>
            </a:r>
            <a:r>
              <a:rPr lang="en-IN" sz="3600" spc="-10" dirty="0" smtClean="0">
                <a:solidFill>
                  <a:schemeClr val="tx1"/>
                </a:solidFill>
                <a:latin typeface="Calibri" pitchFamily="34" charset="0"/>
                <a:cs typeface="Calibri" pitchFamily="34" charset="0"/>
              </a:rPr>
              <a:t>special connecting sections and passed </a:t>
            </a:r>
            <a:r>
              <a:rPr lang="en-IN" sz="3600" spc="-5" dirty="0" smtClean="0">
                <a:solidFill>
                  <a:schemeClr val="tx1"/>
                </a:solidFill>
                <a:latin typeface="Calibri" pitchFamily="34" charset="0"/>
                <a:cs typeface="Calibri" pitchFamily="34" charset="0"/>
              </a:rPr>
              <a:t>to  </a:t>
            </a:r>
            <a:r>
              <a:rPr lang="en-IN" sz="3600" spc="-10" dirty="0" smtClean="0">
                <a:solidFill>
                  <a:schemeClr val="tx1"/>
                </a:solidFill>
                <a:latin typeface="Calibri" pitchFamily="34" charset="0"/>
                <a:cs typeface="Calibri" pitchFamily="34" charset="0"/>
              </a:rPr>
              <a:t>heat exchanger </a:t>
            </a:r>
            <a:r>
              <a:rPr lang="en-IN" sz="3600" spc="-5" dirty="0" smtClean="0">
                <a:solidFill>
                  <a:schemeClr val="tx1"/>
                </a:solidFill>
                <a:latin typeface="Calibri" pitchFamily="34" charset="0"/>
                <a:cs typeface="Calibri" pitchFamily="34" charset="0"/>
              </a:rPr>
              <a:t>for</a:t>
            </a:r>
            <a:r>
              <a:rPr lang="en-IN" sz="3600" spc="40" dirty="0" smtClean="0">
                <a:solidFill>
                  <a:schemeClr val="tx1"/>
                </a:solidFill>
                <a:latin typeface="Calibri" pitchFamily="34" charset="0"/>
                <a:cs typeface="Calibri" pitchFamily="34" charset="0"/>
              </a:rPr>
              <a:t> </a:t>
            </a:r>
            <a:r>
              <a:rPr lang="en-IN" sz="3600" spc="-10" dirty="0" smtClean="0">
                <a:solidFill>
                  <a:schemeClr val="tx1"/>
                </a:solidFill>
                <a:latin typeface="Calibri" pitchFamily="34" charset="0"/>
                <a:cs typeface="Calibri" pitchFamily="34" charset="0"/>
              </a:rPr>
              <a:t>cooling</a:t>
            </a:r>
            <a:endParaRPr lang="en-IN" sz="3600" dirty="0" smtClean="0">
              <a:solidFill>
                <a:schemeClr val="tx1"/>
              </a:solidFill>
              <a:latin typeface="Calibri" pitchFamily="34" charset="0"/>
              <a:cs typeface="Calibri" pitchFamily="34" charset="0"/>
            </a:endParaRPr>
          </a:p>
          <a:p>
            <a:pPr marL="355600" marR="5080" indent="-342900" algn="just">
              <a:spcBef>
                <a:spcPts val="994"/>
              </a:spcBef>
              <a:buClr>
                <a:srgbClr val="999999"/>
              </a:buClr>
              <a:buSzPct val="79545"/>
              <a:buFont typeface="Segoe UI Symbol"/>
              <a:buChar char="➢"/>
              <a:tabLst>
                <a:tab pos="355600" algn="l"/>
              </a:tabLst>
            </a:pPr>
            <a:r>
              <a:rPr lang="en-IN" sz="3600" spc="-10" dirty="0" smtClean="0">
                <a:solidFill>
                  <a:schemeClr val="tx1"/>
                </a:solidFill>
                <a:latin typeface="Calibri" pitchFamily="34" charset="0"/>
                <a:cs typeface="Calibri" pitchFamily="34" charset="0"/>
              </a:rPr>
              <a:t>Scavenging </a:t>
            </a:r>
            <a:r>
              <a:rPr lang="en-IN" sz="3600" spc="-5" dirty="0" smtClean="0">
                <a:solidFill>
                  <a:schemeClr val="tx1"/>
                </a:solidFill>
                <a:latin typeface="Calibri" pitchFamily="34" charset="0"/>
                <a:cs typeface="Calibri" pitchFamily="34" charset="0"/>
              </a:rPr>
              <a:t>pump </a:t>
            </a:r>
            <a:r>
              <a:rPr lang="en-IN" sz="3600" spc="-10" dirty="0" smtClean="0">
                <a:solidFill>
                  <a:schemeClr val="tx1"/>
                </a:solidFill>
                <a:latin typeface="Calibri" pitchFamily="34" charset="0"/>
                <a:cs typeface="Calibri" pitchFamily="34" charset="0"/>
              </a:rPr>
              <a:t>has greater capacity than  oil feed </a:t>
            </a:r>
            <a:r>
              <a:rPr lang="en-IN" sz="3600" spc="-5" dirty="0" smtClean="0">
                <a:solidFill>
                  <a:schemeClr val="tx1"/>
                </a:solidFill>
                <a:latin typeface="Calibri" pitchFamily="34" charset="0"/>
                <a:cs typeface="Calibri" pitchFamily="34" charset="0"/>
              </a:rPr>
              <a:t>pump </a:t>
            </a:r>
            <a:r>
              <a:rPr lang="en-IN" sz="3600" spc="-10" dirty="0" smtClean="0">
                <a:solidFill>
                  <a:schemeClr val="tx1"/>
                </a:solidFill>
                <a:latin typeface="Calibri" pitchFamily="34" charset="0"/>
                <a:cs typeface="Calibri" pitchFamily="34" charset="0"/>
              </a:rPr>
              <a:t>and </a:t>
            </a:r>
            <a:r>
              <a:rPr lang="en-IN" sz="3600" spc="-5" dirty="0" smtClean="0">
                <a:solidFill>
                  <a:schemeClr val="tx1"/>
                </a:solidFill>
                <a:latin typeface="Calibri" pitchFamily="34" charset="0"/>
                <a:cs typeface="Calibri" pitchFamily="34" charset="0"/>
              </a:rPr>
              <a:t>it is </a:t>
            </a:r>
            <a:r>
              <a:rPr lang="en-IN" sz="3600" spc="-10" dirty="0" smtClean="0">
                <a:solidFill>
                  <a:schemeClr val="tx1"/>
                </a:solidFill>
                <a:latin typeface="Calibri" pitchFamily="34" charset="0"/>
                <a:cs typeface="Calibri" pitchFamily="34" charset="0"/>
              </a:rPr>
              <a:t>placed externally </a:t>
            </a:r>
            <a:r>
              <a:rPr lang="en-IN" sz="3600" spc="-5" dirty="0" smtClean="0">
                <a:solidFill>
                  <a:schemeClr val="tx1"/>
                </a:solidFill>
                <a:latin typeface="Calibri" pitchFamily="34" charset="0"/>
                <a:cs typeface="Calibri" pitchFamily="34" charset="0"/>
              </a:rPr>
              <a:t>to  </a:t>
            </a:r>
            <a:r>
              <a:rPr lang="en-IN" sz="3600" spc="-10" dirty="0" smtClean="0">
                <a:solidFill>
                  <a:schemeClr val="tx1"/>
                </a:solidFill>
                <a:latin typeface="Calibri" pitchFamily="34" charset="0"/>
                <a:cs typeface="Calibri" pitchFamily="34" charset="0"/>
              </a:rPr>
              <a:t>sump</a:t>
            </a:r>
            <a:endParaRPr lang="en-IN" sz="36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102</a:t>
            </a:fld>
            <a:endParaRPr lang="en-IN" altLang="en-US" sz="1900">
              <a:solidFill>
                <a:srgbClr val="898989"/>
              </a:solidFill>
              <a:ea typeface="Arial" pitchFamily="34" charset="0"/>
            </a:endParaRPr>
          </a:p>
        </p:txBody>
      </p:sp>
      <p:sp>
        <p:nvSpPr>
          <p:cNvPr id="8" name="Rectangle 7"/>
          <p:cNvSpPr/>
          <p:nvPr/>
        </p:nvSpPr>
        <p:spPr>
          <a:xfrm>
            <a:off x="1555750" y="520700"/>
            <a:ext cx="12319719" cy="769441"/>
          </a:xfrm>
          <a:prstGeom prst="rect">
            <a:avLst/>
          </a:prstGeom>
        </p:spPr>
        <p:txBody>
          <a:bodyPr wrap="none">
            <a:spAutoFit/>
          </a:bodyPr>
          <a:lstStyle/>
          <a:p>
            <a:r>
              <a:rPr lang="en-IN" sz="4400" b="1" spc="-5" dirty="0" smtClean="0">
                <a:latin typeface="Calibri" pitchFamily="34" charset="0"/>
                <a:cs typeface="Calibri" pitchFamily="34" charset="0"/>
              </a:rPr>
              <a:t>ADVANTAGES </a:t>
            </a:r>
            <a:r>
              <a:rPr lang="en-IN" sz="4400" b="1" dirty="0" smtClean="0">
                <a:latin typeface="Calibri" pitchFamily="34" charset="0"/>
                <a:cs typeface="Calibri" pitchFamily="34" charset="0"/>
              </a:rPr>
              <a:t>OF </a:t>
            </a:r>
            <a:r>
              <a:rPr lang="en-IN" sz="4400" b="1" spc="-5" dirty="0" smtClean="0">
                <a:latin typeface="Calibri" pitchFamily="34" charset="0"/>
                <a:cs typeface="Calibri" pitchFamily="34" charset="0"/>
              </a:rPr>
              <a:t>DRY</a:t>
            </a:r>
            <a:r>
              <a:rPr lang="en-IN" sz="4400" b="1" spc="-70" dirty="0" smtClean="0">
                <a:latin typeface="Calibri" pitchFamily="34" charset="0"/>
                <a:cs typeface="Calibri" pitchFamily="34" charset="0"/>
              </a:rPr>
              <a:t> </a:t>
            </a:r>
            <a:r>
              <a:rPr lang="en-IN" sz="4400" b="1" dirty="0" smtClean="0">
                <a:latin typeface="Calibri" pitchFamily="34" charset="0"/>
                <a:cs typeface="Calibri" pitchFamily="34" charset="0"/>
              </a:rPr>
              <a:t>SUMP  LUBRICATION</a:t>
            </a:r>
            <a:r>
              <a:rPr lang="en-IN" sz="4400" b="1" spc="-15" dirty="0" smtClean="0">
                <a:latin typeface="Calibri" pitchFamily="34" charset="0"/>
                <a:cs typeface="Calibri" pitchFamily="34" charset="0"/>
              </a:rPr>
              <a:t> </a:t>
            </a:r>
            <a:r>
              <a:rPr lang="en-IN" sz="4400" b="1" spc="-5" dirty="0" smtClean="0">
                <a:latin typeface="Calibri" pitchFamily="34" charset="0"/>
                <a:cs typeface="Calibri" pitchFamily="34" charset="0"/>
              </a:rPr>
              <a:t>SYSTEM</a:t>
            </a:r>
            <a:endParaRPr lang="en-IN" sz="4400" dirty="0"/>
          </a:p>
        </p:txBody>
      </p:sp>
      <p:sp>
        <p:nvSpPr>
          <p:cNvPr id="9" name="Rectangle 8"/>
          <p:cNvSpPr/>
          <p:nvPr/>
        </p:nvSpPr>
        <p:spPr>
          <a:xfrm>
            <a:off x="1479550" y="1358900"/>
            <a:ext cx="13639800" cy="6571030"/>
          </a:xfrm>
          <a:prstGeom prst="rect">
            <a:avLst/>
          </a:prstGeom>
        </p:spPr>
        <p:txBody>
          <a:bodyPr wrap="square">
            <a:spAutoFit/>
          </a:bodyPr>
          <a:lstStyle/>
          <a:p>
            <a:pPr marL="355600" marR="5080" indent="-342900" algn="just">
              <a:spcBef>
                <a:spcPts val="100"/>
              </a:spcBef>
              <a:buClr>
                <a:srgbClr val="999999"/>
              </a:buClr>
              <a:buSzPct val="79166"/>
              <a:buFont typeface="Segoe UI Symbol"/>
              <a:buChar char="➢"/>
              <a:tabLst>
                <a:tab pos="355600" algn="l"/>
              </a:tabLst>
            </a:pPr>
            <a:r>
              <a:rPr lang="en-IN" sz="3600" spc="-5" dirty="0" smtClean="0">
                <a:solidFill>
                  <a:schemeClr val="tx1"/>
                </a:solidFill>
                <a:latin typeface="Calibri" pitchFamily="34" charset="0"/>
                <a:cs typeface="Calibri" pitchFamily="34" charset="0"/>
              </a:rPr>
              <a:t>Improvements </a:t>
            </a:r>
            <a:r>
              <a:rPr lang="en-IN" sz="3600" dirty="0" smtClean="0">
                <a:solidFill>
                  <a:schemeClr val="tx1"/>
                </a:solidFill>
                <a:latin typeface="Calibri" pitchFamily="34" charset="0"/>
                <a:cs typeface="Calibri" pitchFamily="34" charset="0"/>
              </a:rPr>
              <a:t>to </a:t>
            </a:r>
            <a:r>
              <a:rPr lang="en-IN" sz="3600" spc="-5" dirty="0" smtClean="0">
                <a:solidFill>
                  <a:schemeClr val="tx1"/>
                </a:solidFill>
                <a:latin typeface="Calibri" pitchFamily="34" charset="0"/>
                <a:cs typeface="Calibri" pitchFamily="34" charset="0"/>
              </a:rPr>
              <a:t>vehicle handling </a:t>
            </a:r>
            <a:r>
              <a:rPr lang="en-IN" sz="3600" dirty="0" smtClean="0">
                <a:solidFill>
                  <a:schemeClr val="tx1"/>
                </a:solidFill>
                <a:latin typeface="Calibri" pitchFamily="34" charset="0"/>
                <a:cs typeface="Calibri" pitchFamily="34" charset="0"/>
              </a:rPr>
              <a:t>and </a:t>
            </a:r>
            <a:r>
              <a:rPr lang="en-IN" sz="3600" spc="-5" dirty="0" smtClean="0">
                <a:solidFill>
                  <a:schemeClr val="tx1"/>
                </a:solidFill>
                <a:latin typeface="Calibri" pitchFamily="34" charset="0"/>
                <a:cs typeface="Calibri" pitchFamily="34" charset="0"/>
              </a:rPr>
              <a:t>stability. </a:t>
            </a:r>
            <a:r>
              <a:rPr lang="en-IN" sz="3600" dirty="0" smtClean="0">
                <a:solidFill>
                  <a:schemeClr val="tx1"/>
                </a:solidFill>
                <a:latin typeface="Calibri" pitchFamily="34" charset="0"/>
                <a:cs typeface="Calibri" pitchFamily="34" charset="0"/>
              </a:rPr>
              <a:t>The </a:t>
            </a:r>
            <a:r>
              <a:rPr lang="en-IN" sz="3600" spc="-5" dirty="0" smtClean="0">
                <a:solidFill>
                  <a:schemeClr val="tx1"/>
                </a:solidFill>
                <a:latin typeface="Calibri" pitchFamily="34" charset="0"/>
                <a:cs typeface="Calibri" pitchFamily="34" charset="0"/>
              </a:rPr>
              <a:t>vehicle's center of  gravity </a:t>
            </a:r>
            <a:r>
              <a:rPr lang="en-IN" sz="3600" dirty="0" smtClean="0">
                <a:solidFill>
                  <a:schemeClr val="tx1"/>
                </a:solidFill>
                <a:latin typeface="Calibri" pitchFamily="34" charset="0"/>
                <a:cs typeface="Calibri" pitchFamily="34" charset="0"/>
              </a:rPr>
              <a:t>can be lowered </a:t>
            </a:r>
            <a:r>
              <a:rPr lang="en-IN" sz="3600" spc="-5" dirty="0" smtClean="0">
                <a:solidFill>
                  <a:schemeClr val="tx1"/>
                </a:solidFill>
                <a:latin typeface="Calibri" pitchFamily="34" charset="0"/>
                <a:cs typeface="Calibri" pitchFamily="34" charset="0"/>
              </a:rPr>
              <a:t>by mounting </a:t>
            </a:r>
            <a:r>
              <a:rPr lang="en-IN" sz="3600" dirty="0" smtClean="0">
                <a:solidFill>
                  <a:schemeClr val="tx1"/>
                </a:solidFill>
                <a:latin typeface="Calibri" pitchFamily="34" charset="0"/>
                <a:cs typeface="Calibri" pitchFamily="34" charset="0"/>
              </a:rPr>
              <a:t>the </a:t>
            </a:r>
            <a:r>
              <a:rPr lang="en-IN" sz="3600" spc="-5" dirty="0" smtClean="0">
                <a:solidFill>
                  <a:schemeClr val="tx1"/>
                </a:solidFill>
                <a:latin typeface="Calibri" pitchFamily="34" charset="0"/>
                <a:cs typeface="Calibri" pitchFamily="34" charset="0"/>
              </a:rPr>
              <a:t>engine </a:t>
            </a:r>
            <a:r>
              <a:rPr lang="en-IN" sz="3600" dirty="0" smtClean="0">
                <a:solidFill>
                  <a:schemeClr val="tx1"/>
                </a:solidFill>
                <a:latin typeface="Calibri" pitchFamily="34" charset="0"/>
                <a:cs typeface="Calibri" pitchFamily="34" charset="0"/>
              </a:rPr>
              <a:t>lower </a:t>
            </a:r>
            <a:r>
              <a:rPr lang="en-IN" sz="3600" spc="-5" dirty="0" smtClean="0">
                <a:solidFill>
                  <a:schemeClr val="tx1"/>
                </a:solidFill>
                <a:latin typeface="Calibri" pitchFamily="34" charset="0"/>
                <a:cs typeface="Calibri" pitchFamily="34" charset="0"/>
              </a:rPr>
              <a:t>in </a:t>
            </a:r>
            <a:r>
              <a:rPr lang="en-IN" sz="3600" dirty="0" smtClean="0">
                <a:solidFill>
                  <a:schemeClr val="tx1"/>
                </a:solidFill>
                <a:latin typeface="Calibri" pitchFamily="34" charset="0"/>
                <a:cs typeface="Calibri" pitchFamily="34" charset="0"/>
              </a:rPr>
              <a:t>the </a:t>
            </a:r>
            <a:r>
              <a:rPr lang="en-IN" sz="3600" spc="-5" dirty="0" smtClean="0">
                <a:solidFill>
                  <a:schemeClr val="tx1"/>
                </a:solidFill>
                <a:latin typeface="Calibri" pitchFamily="34" charset="0"/>
                <a:cs typeface="Calibri" pitchFamily="34" charset="0"/>
              </a:rPr>
              <a:t>chassis </a:t>
            </a:r>
            <a:r>
              <a:rPr lang="en-IN" sz="3600" spc="-5" dirty="0" smtClean="0">
                <a:solidFill>
                  <a:schemeClr val="tx1"/>
                </a:solidFill>
                <a:latin typeface="Calibri" pitchFamily="34" charset="0"/>
                <a:cs typeface="Calibri" pitchFamily="34" charset="0"/>
              </a:rPr>
              <a:t/>
            </a:r>
            <a:br>
              <a:rPr lang="en-IN" sz="3600" spc="-5" dirty="0" smtClean="0">
                <a:solidFill>
                  <a:schemeClr val="tx1"/>
                </a:solidFill>
                <a:latin typeface="Calibri" pitchFamily="34" charset="0"/>
                <a:cs typeface="Calibri" pitchFamily="34" charset="0"/>
              </a:rPr>
            </a:br>
            <a:r>
              <a:rPr lang="en-IN" sz="3600" spc="-5" dirty="0" smtClean="0">
                <a:solidFill>
                  <a:schemeClr val="tx1"/>
                </a:solidFill>
                <a:latin typeface="Calibri" pitchFamily="34" charset="0"/>
                <a:cs typeface="Calibri" pitchFamily="34" charset="0"/>
              </a:rPr>
              <a:t>due </a:t>
            </a:r>
            <a:r>
              <a:rPr lang="en-IN" sz="3600" spc="15" dirty="0" smtClean="0">
                <a:solidFill>
                  <a:schemeClr val="tx1"/>
                </a:solidFill>
                <a:latin typeface="Calibri" pitchFamily="34" charset="0"/>
                <a:cs typeface="Calibri" pitchFamily="34" charset="0"/>
              </a:rPr>
              <a:t>to  </a:t>
            </a:r>
            <a:r>
              <a:rPr lang="en-IN" sz="3600" dirty="0" smtClean="0">
                <a:solidFill>
                  <a:schemeClr val="tx1"/>
                </a:solidFill>
                <a:latin typeface="Calibri" pitchFamily="34" charset="0"/>
                <a:cs typeface="Calibri" pitchFamily="34" charset="0"/>
              </a:rPr>
              <a:t>a shallow sump </a:t>
            </a:r>
            <a:r>
              <a:rPr lang="en-IN" sz="3600" spc="-5" dirty="0" smtClean="0">
                <a:solidFill>
                  <a:schemeClr val="tx1"/>
                </a:solidFill>
                <a:latin typeface="Calibri" pitchFamily="34" charset="0"/>
                <a:cs typeface="Calibri" pitchFamily="34" charset="0"/>
              </a:rPr>
              <a:t>profile. </a:t>
            </a:r>
            <a:r>
              <a:rPr lang="en-IN" sz="3600" dirty="0" smtClean="0">
                <a:solidFill>
                  <a:schemeClr val="tx1"/>
                </a:solidFill>
                <a:latin typeface="Calibri" pitchFamily="34" charset="0"/>
                <a:cs typeface="Calibri" pitchFamily="34" charset="0"/>
              </a:rPr>
              <a:t>A </a:t>
            </a:r>
            <a:r>
              <a:rPr lang="en-IN" sz="3600" spc="-5" dirty="0" smtClean="0">
                <a:solidFill>
                  <a:schemeClr val="tx1"/>
                </a:solidFill>
                <a:latin typeface="Calibri" pitchFamily="34" charset="0"/>
                <a:cs typeface="Calibri" pitchFamily="34" charset="0"/>
              </a:rPr>
              <a:t>vehicle's overall </a:t>
            </a:r>
            <a:r>
              <a:rPr lang="en-IN" sz="3600" dirty="0" smtClean="0">
                <a:solidFill>
                  <a:schemeClr val="tx1"/>
                </a:solidFill>
                <a:latin typeface="Calibri" pitchFamily="34" charset="0"/>
                <a:cs typeface="Calibri" pitchFamily="34" charset="0"/>
              </a:rPr>
              <a:t>weight </a:t>
            </a:r>
            <a:r>
              <a:rPr lang="en-IN" sz="3600" spc="-5" dirty="0" smtClean="0">
                <a:solidFill>
                  <a:schemeClr val="tx1"/>
                </a:solidFill>
                <a:latin typeface="Calibri" pitchFamily="34" charset="0"/>
                <a:cs typeface="Calibri" pitchFamily="34" charset="0"/>
              </a:rPr>
              <a:t>distribution </a:t>
            </a:r>
            <a:r>
              <a:rPr lang="en-IN" sz="3600" dirty="0" smtClean="0">
                <a:solidFill>
                  <a:schemeClr val="tx1"/>
                </a:solidFill>
                <a:latin typeface="Calibri" pitchFamily="34" charset="0"/>
                <a:cs typeface="Calibri" pitchFamily="34" charset="0"/>
              </a:rPr>
              <a:t>can </a:t>
            </a:r>
            <a:r>
              <a:rPr lang="en-IN" sz="3600" spc="5" dirty="0" smtClean="0">
                <a:solidFill>
                  <a:schemeClr val="tx1"/>
                </a:solidFill>
                <a:latin typeface="Calibri" pitchFamily="34" charset="0"/>
                <a:cs typeface="Calibri" pitchFamily="34" charset="0"/>
              </a:rPr>
              <a:t>be  </a:t>
            </a:r>
            <a:r>
              <a:rPr lang="en-IN" sz="3600" spc="-5" dirty="0" smtClean="0">
                <a:solidFill>
                  <a:schemeClr val="tx1"/>
                </a:solidFill>
                <a:latin typeface="Calibri" pitchFamily="34" charset="0"/>
                <a:cs typeface="Calibri" pitchFamily="34" charset="0"/>
              </a:rPr>
              <a:t>modified by locating the external oil </a:t>
            </a:r>
            <a:r>
              <a:rPr lang="en-IN" sz="3600" dirty="0" smtClean="0">
                <a:solidFill>
                  <a:schemeClr val="tx1"/>
                </a:solidFill>
                <a:latin typeface="Calibri" pitchFamily="34" charset="0"/>
                <a:cs typeface="Calibri" pitchFamily="34" charset="0"/>
              </a:rPr>
              <a:t>reservoir </a:t>
            </a:r>
            <a:r>
              <a:rPr lang="en-IN" sz="3600" spc="-5" dirty="0" smtClean="0">
                <a:solidFill>
                  <a:schemeClr val="tx1"/>
                </a:solidFill>
                <a:latin typeface="Calibri" pitchFamily="34" charset="0"/>
                <a:cs typeface="Calibri" pitchFamily="34" charset="0"/>
              </a:rPr>
              <a:t>away from the</a:t>
            </a:r>
            <a:r>
              <a:rPr lang="en-IN" sz="3600" spc="200" dirty="0" smtClean="0">
                <a:solidFill>
                  <a:schemeClr val="tx1"/>
                </a:solidFill>
                <a:latin typeface="Calibri" pitchFamily="34" charset="0"/>
                <a:cs typeface="Calibri" pitchFamily="34" charset="0"/>
              </a:rPr>
              <a:t> </a:t>
            </a:r>
            <a:r>
              <a:rPr lang="en-IN" sz="3600" spc="200" dirty="0" smtClean="0">
                <a:solidFill>
                  <a:schemeClr val="tx1"/>
                </a:solidFill>
                <a:latin typeface="Calibri" pitchFamily="34" charset="0"/>
                <a:cs typeface="Calibri" pitchFamily="34" charset="0"/>
              </a:rPr>
              <a:t/>
            </a:r>
            <a:br>
              <a:rPr lang="en-IN" sz="3600" spc="200" dirty="0" smtClean="0">
                <a:solidFill>
                  <a:schemeClr val="tx1"/>
                </a:solidFill>
                <a:latin typeface="Calibri" pitchFamily="34" charset="0"/>
                <a:cs typeface="Calibri" pitchFamily="34" charset="0"/>
              </a:rPr>
            </a:br>
            <a:r>
              <a:rPr lang="en-IN" sz="3600" spc="-10" dirty="0" smtClean="0">
                <a:solidFill>
                  <a:schemeClr val="tx1"/>
                </a:solidFill>
                <a:latin typeface="Calibri" pitchFamily="34" charset="0"/>
                <a:cs typeface="Calibri" pitchFamily="34" charset="0"/>
              </a:rPr>
              <a:t>engine</a:t>
            </a:r>
            <a:endParaRPr lang="en-IN" sz="3600" dirty="0" smtClean="0">
              <a:solidFill>
                <a:schemeClr val="tx1"/>
              </a:solidFill>
              <a:latin typeface="Calibri" pitchFamily="34" charset="0"/>
              <a:cs typeface="Calibri" pitchFamily="34" charset="0"/>
            </a:endParaRPr>
          </a:p>
          <a:p>
            <a:pPr marL="355600" marR="7620" indent="-342900" algn="just">
              <a:spcBef>
                <a:spcPts val="1010"/>
              </a:spcBef>
              <a:buClr>
                <a:srgbClr val="999999"/>
              </a:buClr>
              <a:buSzPct val="79166"/>
              <a:buFont typeface="Segoe UI Symbol"/>
              <a:buChar char="➢"/>
              <a:tabLst>
                <a:tab pos="355600" algn="l"/>
              </a:tabLst>
            </a:pPr>
            <a:r>
              <a:rPr lang="en-IN" sz="3600" spc="-5" dirty="0" smtClean="0">
                <a:solidFill>
                  <a:schemeClr val="tx1"/>
                </a:solidFill>
                <a:latin typeface="Calibri" pitchFamily="34" charset="0"/>
                <a:cs typeface="Calibri" pitchFamily="34" charset="0"/>
              </a:rPr>
              <a:t>Improved engine reliability due </a:t>
            </a:r>
            <a:r>
              <a:rPr lang="en-IN" sz="3600" spc="5" dirty="0" smtClean="0">
                <a:solidFill>
                  <a:schemeClr val="tx1"/>
                </a:solidFill>
                <a:latin typeface="Calibri" pitchFamily="34" charset="0"/>
                <a:cs typeface="Calibri" pitchFamily="34" charset="0"/>
              </a:rPr>
              <a:t>to </a:t>
            </a:r>
            <a:r>
              <a:rPr lang="en-IN" sz="3600" spc="-5" dirty="0" smtClean="0">
                <a:solidFill>
                  <a:schemeClr val="tx1"/>
                </a:solidFill>
                <a:latin typeface="Calibri" pitchFamily="34" charset="0"/>
                <a:cs typeface="Calibri" pitchFamily="34" charset="0"/>
              </a:rPr>
              <a:t>consistent oil </a:t>
            </a:r>
            <a:r>
              <a:rPr lang="en-IN" sz="3600" dirty="0" smtClean="0">
                <a:solidFill>
                  <a:schemeClr val="tx1"/>
                </a:solidFill>
                <a:latin typeface="Calibri" pitchFamily="34" charset="0"/>
                <a:cs typeface="Calibri" pitchFamily="34" charset="0"/>
              </a:rPr>
              <a:t>pressure. </a:t>
            </a:r>
            <a:r>
              <a:rPr lang="en-IN" sz="3600" spc="-5" dirty="0" smtClean="0">
                <a:solidFill>
                  <a:schemeClr val="tx1"/>
                </a:solidFill>
                <a:latin typeface="Calibri" pitchFamily="34" charset="0"/>
                <a:cs typeface="Calibri" pitchFamily="34" charset="0"/>
              </a:rPr>
              <a:t>This is </a:t>
            </a:r>
            <a:r>
              <a:rPr lang="en-IN" sz="3600" dirty="0" smtClean="0">
                <a:solidFill>
                  <a:schemeClr val="tx1"/>
                </a:solidFill>
                <a:latin typeface="Calibri" pitchFamily="34" charset="0"/>
                <a:cs typeface="Calibri" pitchFamily="34" charset="0"/>
              </a:rPr>
              <a:t>the </a:t>
            </a:r>
            <a:r>
              <a:rPr lang="en-IN" sz="3600" dirty="0" smtClean="0">
                <a:solidFill>
                  <a:schemeClr val="tx1"/>
                </a:solidFill>
                <a:latin typeface="Calibri" pitchFamily="34" charset="0"/>
                <a:cs typeface="Calibri" pitchFamily="34" charset="0"/>
              </a:rPr>
              <a:t/>
            </a:r>
            <a:br>
              <a:rPr lang="en-IN" sz="3600" dirty="0" smtClean="0">
                <a:solidFill>
                  <a:schemeClr val="tx1"/>
                </a:solidFill>
                <a:latin typeface="Calibri" pitchFamily="34" charset="0"/>
                <a:cs typeface="Calibri" pitchFamily="34" charset="0"/>
              </a:rPr>
            </a:br>
            <a:r>
              <a:rPr lang="en-IN" sz="3600" dirty="0" smtClean="0">
                <a:solidFill>
                  <a:schemeClr val="tx1"/>
                </a:solidFill>
                <a:latin typeface="Calibri" pitchFamily="34" charset="0"/>
                <a:cs typeface="Calibri" pitchFamily="34" charset="0"/>
              </a:rPr>
              <a:t>reason  </a:t>
            </a:r>
            <a:r>
              <a:rPr lang="en-IN" sz="3600" dirty="0" smtClean="0">
                <a:solidFill>
                  <a:schemeClr val="tx1"/>
                </a:solidFill>
                <a:latin typeface="Calibri" pitchFamily="34" charset="0"/>
                <a:cs typeface="Calibri" pitchFamily="34" charset="0"/>
              </a:rPr>
              <a:t>why </a:t>
            </a:r>
            <a:r>
              <a:rPr lang="en-IN" sz="3600" spc="-5" dirty="0" smtClean="0">
                <a:solidFill>
                  <a:schemeClr val="tx1"/>
                </a:solidFill>
                <a:latin typeface="Calibri" pitchFamily="34" charset="0"/>
                <a:cs typeface="Calibri" pitchFamily="34" charset="0"/>
              </a:rPr>
              <a:t>dry-sumps </a:t>
            </a:r>
            <a:r>
              <a:rPr lang="en-IN" sz="3600" dirty="0" smtClean="0">
                <a:solidFill>
                  <a:schemeClr val="tx1"/>
                </a:solidFill>
                <a:latin typeface="Calibri" pitchFamily="34" charset="0"/>
                <a:cs typeface="Calibri" pitchFamily="34" charset="0"/>
              </a:rPr>
              <a:t>were</a:t>
            </a:r>
            <a:r>
              <a:rPr lang="en-IN" sz="3600" spc="35" dirty="0" smtClean="0">
                <a:solidFill>
                  <a:schemeClr val="tx1"/>
                </a:solidFill>
                <a:latin typeface="Calibri" pitchFamily="34" charset="0"/>
                <a:cs typeface="Calibri" pitchFamily="34" charset="0"/>
              </a:rPr>
              <a:t> </a:t>
            </a:r>
            <a:r>
              <a:rPr lang="en-IN" sz="3600" spc="-10" dirty="0" smtClean="0">
                <a:solidFill>
                  <a:schemeClr val="tx1"/>
                </a:solidFill>
                <a:latin typeface="Calibri" pitchFamily="34" charset="0"/>
                <a:cs typeface="Calibri" pitchFamily="34" charset="0"/>
              </a:rPr>
              <a:t>invented</a:t>
            </a:r>
            <a:endParaRPr lang="en-IN" sz="3600" dirty="0" smtClean="0">
              <a:solidFill>
                <a:schemeClr val="tx1"/>
              </a:solidFill>
              <a:latin typeface="Calibri" pitchFamily="34" charset="0"/>
              <a:cs typeface="Calibri" pitchFamily="34" charset="0"/>
            </a:endParaRPr>
          </a:p>
          <a:p>
            <a:pPr marL="355600" indent="-342900" algn="just">
              <a:spcBef>
                <a:spcPts val="994"/>
              </a:spcBef>
              <a:buClr>
                <a:srgbClr val="999999"/>
              </a:buClr>
              <a:buSzPct val="79166"/>
              <a:buFont typeface="Segoe UI Symbol"/>
              <a:buChar char="➢"/>
              <a:tabLst>
                <a:tab pos="355600" algn="l"/>
              </a:tabLst>
            </a:pPr>
            <a:r>
              <a:rPr lang="en-IN" sz="3600" spc="-5" dirty="0" smtClean="0">
                <a:solidFill>
                  <a:schemeClr val="tx1"/>
                </a:solidFill>
                <a:latin typeface="Calibri" pitchFamily="34" charset="0"/>
                <a:cs typeface="Calibri" pitchFamily="34" charset="0"/>
              </a:rPr>
              <a:t>Increased</a:t>
            </a:r>
            <a:r>
              <a:rPr lang="en-IN" sz="3600" spc="285" dirty="0" smtClean="0">
                <a:solidFill>
                  <a:schemeClr val="tx1"/>
                </a:solidFill>
                <a:latin typeface="Calibri" pitchFamily="34" charset="0"/>
                <a:cs typeface="Calibri" pitchFamily="34" charset="0"/>
              </a:rPr>
              <a:t> </a:t>
            </a:r>
            <a:r>
              <a:rPr lang="en-IN" sz="3600" spc="-5" dirty="0" smtClean="0">
                <a:solidFill>
                  <a:schemeClr val="tx1"/>
                </a:solidFill>
                <a:latin typeface="Calibri" pitchFamily="34" charset="0"/>
                <a:cs typeface="Calibri" pitchFamily="34" charset="0"/>
              </a:rPr>
              <a:t>oil</a:t>
            </a:r>
            <a:r>
              <a:rPr lang="en-IN" sz="3600" spc="280" dirty="0" smtClean="0">
                <a:solidFill>
                  <a:schemeClr val="tx1"/>
                </a:solidFill>
                <a:latin typeface="Calibri" pitchFamily="34" charset="0"/>
                <a:cs typeface="Calibri" pitchFamily="34" charset="0"/>
              </a:rPr>
              <a:t> </a:t>
            </a:r>
            <a:r>
              <a:rPr lang="en-IN" sz="3600" spc="-5" dirty="0" smtClean="0">
                <a:solidFill>
                  <a:schemeClr val="tx1"/>
                </a:solidFill>
                <a:latin typeface="Calibri" pitchFamily="34" charset="0"/>
                <a:cs typeface="Calibri" pitchFamily="34" charset="0"/>
              </a:rPr>
              <a:t>capacity,</a:t>
            </a:r>
            <a:r>
              <a:rPr lang="en-IN" sz="3600" spc="300" dirty="0" smtClean="0">
                <a:solidFill>
                  <a:schemeClr val="tx1"/>
                </a:solidFill>
                <a:latin typeface="Calibri" pitchFamily="34" charset="0"/>
                <a:cs typeface="Calibri" pitchFamily="34" charset="0"/>
              </a:rPr>
              <a:t> </a:t>
            </a:r>
            <a:r>
              <a:rPr lang="en-IN" sz="3600" spc="-5" dirty="0" smtClean="0">
                <a:solidFill>
                  <a:schemeClr val="tx1"/>
                </a:solidFill>
                <a:latin typeface="Calibri" pitchFamily="34" charset="0"/>
                <a:cs typeface="Calibri" pitchFamily="34" charset="0"/>
              </a:rPr>
              <a:t>by</a:t>
            </a:r>
            <a:r>
              <a:rPr lang="en-IN" sz="3600" spc="280" dirty="0" smtClean="0">
                <a:solidFill>
                  <a:schemeClr val="tx1"/>
                </a:solidFill>
                <a:latin typeface="Calibri" pitchFamily="34" charset="0"/>
                <a:cs typeface="Calibri" pitchFamily="34" charset="0"/>
              </a:rPr>
              <a:t> </a:t>
            </a:r>
            <a:r>
              <a:rPr lang="en-IN" sz="3600" spc="-5" dirty="0" smtClean="0">
                <a:solidFill>
                  <a:schemeClr val="tx1"/>
                </a:solidFill>
                <a:latin typeface="Calibri" pitchFamily="34" charset="0"/>
                <a:cs typeface="Calibri" pitchFamily="34" charset="0"/>
              </a:rPr>
              <a:t>using</a:t>
            </a:r>
            <a:r>
              <a:rPr lang="en-IN" sz="3600" spc="285" dirty="0" smtClean="0">
                <a:solidFill>
                  <a:schemeClr val="tx1"/>
                </a:solidFill>
                <a:latin typeface="Calibri" pitchFamily="34" charset="0"/>
                <a:cs typeface="Calibri" pitchFamily="34" charset="0"/>
              </a:rPr>
              <a:t> </a:t>
            </a:r>
            <a:r>
              <a:rPr lang="en-IN" sz="3600" dirty="0" smtClean="0">
                <a:solidFill>
                  <a:schemeClr val="tx1"/>
                </a:solidFill>
                <a:latin typeface="Calibri" pitchFamily="34" charset="0"/>
                <a:cs typeface="Calibri" pitchFamily="34" charset="0"/>
              </a:rPr>
              <a:t>a</a:t>
            </a:r>
            <a:r>
              <a:rPr lang="en-IN" sz="3600" spc="270" dirty="0" smtClean="0">
                <a:solidFill>
                  <a:schemeClr val="tx1"/>
                </a:solidFill>
                <a:latin typeface="Calibri" pitchFamily="34" charset="0"/>
                <a:cs typeface="Calibri" pitchFamily="34" charset="0"/>
              </a:rPr>
              <a:t> </a:t>
            </a:r>
            <a:r>
              <a:rPr lang="en-IN" sz="3600" spc="-5" dirty="0" smtClean="0">
                <a:solidFill>
                  <a:schemeClr val="tx1"/>
                </a:solidFill>
                <a:latin typeface="Calibri" pitchFamily="34" charset="0"/>
                <a:cs typeface="Calibri" pitchFamily="34" charset="0"/>
              </a:rPr>
              <a:t>larger</a:t>
            </a:r>
            <a:r>
              <a:rPr lang="en-IN" sz="3600" spc="280" dirty="0" smtClean="0">
                <a:solidFill>
                  <a:schemeClr val="tx1"/>
                </a:solidFill>
                <a:latin typeface="Calibri" pitchFamily="34" charset="0"/>
                <a:cs typeface="Calibri" pitchFamily="34" charset="0"/>
              </a:rPr>
              <a:t> </a:t>
            </a:r>
            <a:r>
              <a:rPr lang="en-IN" sz="3600" spc="-5" dirty="0" smtClean="0">
                <a:solidFill>
                  <a:schemeClr val="tx1"/>
                </a:solidFill>
                <a:latin typeface="Calibri" pitchFamily="34" charset="0"/>
                <a:cs typeface="Calibri" pitchFamily="34" charset="0"/>
              </a:rPr>
              <a:t>external</a:t>
            </a:r>
            <a:r>
              <a:rPr lang="en-IN" sz="3600" spc="275" dirty="0" smtClean="0">
                <a:solidFill>
                  <a:schemeClr val="tx1"/>
                </a:solidFill>
                <a:latin typeface="Calibri" pitchFamily="34" charset="0"/>
                <a:cs typeface="Calibri" pitchFamily="34" charset="0"/>
              </a:rPr>
              <a:t> </a:t>
            </a:r>
            <a:r>
              <a:rPr lang="en-IN" sz="3600" dirty="0" smtClean="0">
                <a:solidFill>
                  <a:schemeClr val="tx1"/>
                </a:solidFill>
                <a:latin typeface="Calibri" pitchFamily="34" charset="0"/>
                <a:cs typeface="Calibri" pitchFamily="34" charset="0"/>
              </a:rPr>
              <a:t>reservoir</a:t>
            </a:r>
            <a:r>
              <a:rPr lang="en-IN" sz="3600" spc="270" dirty="0" smtClean="0">
                <a:solidFill>
                  <a:schemeClr val="tx1"/>
                </a:solidFill>
                <a:latin typeface="Calibri" pitchFamily="34" charset="0"/>
                <a:cs typeface="Calibri" pitchFamily="34" charset="0"/>
              </a:rPr>
              <a:t> </a:t>
            </a:r>
            <a:r>
              <a:rPr lang="en-IN" sz="3600" spc="-5" dirty="0" smtClean="0">
                <a:solidFill>
                  <a:schemeClr val="tx1"/>
                </a:solidFill>
                <a:latin typeface="Calibri" pitchFamily="34" charset="0"/>
                <a:cs typeface="Calibri" pitchFamily="34" charset="0"/>
              </a:rPr>
              <a:t>than</a:t>
            </a:r>
            <a:r>
              <a:rPr lang="en-IN" sz="3600" spc="280" dirty="0" smtClean="0">
                <a:solidFill>
                  <a:schemeClr val="tx1"/>
                </a:solidFill>
                <a:latin typeface="Calibri" pitchFamily="34" charset="0"/>
                <a:cs typeface="Calibri" pitchFamily="34" charset="0"/>
              </a:rPr>
              <a:t> </a:t>
            </a:r>
            <a:r>
              <a:rPr lang="en-IN" sz="3600" spc="280" dirty="0" smtClean="0">
                <a:solidFill>
                  <a:schemeClr val="tx1"/>
                </a:solidFill>
                <a:latin typeface="Calibri" pitchFamily="34" charset="0"/>
                <a:cs typeface="Calibri" pitchFamily="34" charset="0"/>
              </a:rPr>
              <a:t/>
            </a:r>
            <a:br>
              <a:rPr lang="en-IN" sz="3600" spc="280" dirty="0" smtClean="0">
                <a:solidFill>
                  <a:schemeClr val="tx1"/>
                </a:solidFill>
                <a:latin typeface="Calibri" pitchFamily="34" charset="0"/>
                <a:cs typeface="Calibri" pitchFamily="34" charset="0"/>
              </a:rPr>
            </a:br>
            <a:r>
              <a:rPr lang="en-IN" sz="3600" dirty="0" smtClean="0">
                <a:solidFill>
                  <a:schemeClr val="tx1"/>
                </a:solidFill>
                <a:latin typeface="Calibri" pitchFamily="34" charset="0"/>
                <a:cs typeface="Calibri" pitchFamily="34" charset="0"/>
              </a:rPr>
              <a:t>would</a:t>
            </a:r>
            <a:r>
              <a:rPr lang="en-IN" sz="3600" spc="280" dirty="0" smtClean="0">
                <a:solidFill>
                  <a:schemeClr val="tx1"/>
                </a:solidFill>
                <a:latin typeface="Calibri" pitchFamily="34" charset="0"/>
                <a:cs typeface="Calibri" pitchFamily="34" charset="0"/>
              </a:rPr>
              <a:t> </a:t>
            </a:r>
            <a:r>
              <a:rPr lang="en-IN" sz="3600" spc="5" dirty="0" smtClean="0">
                <a:solidFill>
                  <a:schemeClr val="tx1"/>
                </a:solidFill>
                <a:latin typeface="Calibri" pitchFamily="34" charset="0"/>
                <a:cs typeface="Calibri" pitchFamily="34" charset="0"/>
              </a:rPr>
              <a:t>be </a:t>
            </a:r>
            <a:r>
              <a:rPr lang="en-IN" sz="3600" spc="-5" dirty="0" smtClean="0">
                <a:solidFill>
                  <a:schemeClr val="tx1"/>
                </a:solidFill>
                <a:latin typeface="Calibri" pitchFamily="34" charset="0"/>
                <a:cs typeface="Calibri" pitchFamily="34" charset="0"/>
              </a:rPr>
              <a:t>practical </a:t>
            </a:r>
            <a:r>
              <a:rPr lang="en-IN" sz="3600" spc="-5" dirty="0" smtClean="0">
                <a:solidFill>
                  <a:schemeClr val="tx1"/>
                </a:solidFill>
                <a:latin typeface="Calibri" pitchFamily="34" charset="0"/>
                <a:cs typeface="Calibri" pitchFamily="34" charset="0"/>
              </a:rPr>
              <a:t>in </a:t>
            </a:r>
            <a:r>
              <a:rPr lang="en-IN" sz="3600" dirty="0" smtClean="0">
                <a:solidFill>
                  <a:schemeClr val="tx1"/>
                </a:solidFill>
                <a:latin typeface="Calibri" pitchFamily="34" charset="0"/>
                <a:cs typeface="Calibri" pitchFamily="34" charset="0"/>
              </a:rPr>
              <a:t>a </a:t>
            </a:r>
            <a:r>
              <a:rPr lang="en-IN" sz="3600" spc="-5" dirty="0" smtClean="0">
                <a:solidFill>
                  <a:schemeClr val="tx1"/>
                </a:solidFill>
                <a:latin typeface="Calibri" pitchFamily="34" charset="0"/>
                <a:cs typeface="Calibri" pitchFamily="34" charset="0"/>
              </a:rPr>
              <a:t>wet-sump</a:t>
            </a:r>
            <a:r>
              <a:rPr lang="en-IN" sz="3600" spc="65" dirty="0" smtClean="0">
                <a:solidFill>
                  <a:schemeClr val="tx1"/>
                </a:solidFill>
                <a:latin typeface="Calibri" pitchFamily="34" charset="0"/>
                <a:cs typeface="Calibri" pitchFamily="34" charset="0"/>
              </a:rPr>
              <a:t> </a:t>
            </a:r>
            <a:r>
              <a:rPr lang="en-IN" sz="3600" spc="-5" dirty="0" smtClean="0">
                <a:solidFill>
                  <a:schemeClr val="tx1"/>
                </a:solidFill>
                <a:latin typeface="Calibri" pitchFamily="34" charset="0"/>
                <a:cs typeface="Calibri" pitchFamily="34" charset="0"/>
              </a:rPr>
              <a:t>system</a:t>
            </a:r>
            <a:endParaRPr lang="en-IN" sz="3600" dirty="0" smtClean="0">
              <a:solidFill>
                <a:schemeClr val="tx1"/>
              </a:solidFill>
              <a:latin typeface="Calibri" pitchFamily="34" charset="0"/>
              <a:cs typeface="Calibri" pitchFamily="34" charset="0"/>
            </a:endParaRPr>
          </a:p>
          <a:p>
            <a:pPr marL="355600" marR="8255" indent="-342900" algn="just">
              <a:spcBef>
                <a:spcPts val="995"/>
              </a:spcBef>
              <a:buClr>
                <a:srgbClr val="999999"/>
              </a:buClr>
              <a:buSzPct val="79166"/>
              <a:buFont typeface="Segoe UI Symbol"/>
              <a:buChar char="➢"/>
              <a:tabLst>
                <a:tab pos="355600" algn="l"/>
              </a:tabLst>
            </a:pPr>
            <a:r>
              <a:rPr lang="en-IN" sz="3600" dirty="0" smtClean="0">
                <a:solidFill>
                  <a:schemeClr val="tx1"/>
                </a:solidFill>
                <a:latin typeface="Calibri" pitchFamily="34" charset="0"/>
                <a:cs typeface="Calibri" pitchFamily="34" charset="0"/>
              </a:rPr>
              <a:t>Having the </a:t>
            </a:r>
            <a:r>
              <a:rPr lang="en-IN" sz="3600" spc="-5" dirty="0" smtClean="0">
                <a:solidFill>
                  <a:schemeClr val="tx1"/>
                </a:solidFill>
                <a:latin typeface="Calibri" pitchFamily="34" charset="0"/>
                <a:cs typeface="Calibri" pitchFamily="34" charset="0"/>
              </a:rPr>
              <a:t>pumps external </a:t>
            </a:r>
            <a:r>
              <a:rPr lang="en-IN" sz="3600" dirty="0" smtClean="0">
                <a:solidFill>
                  <a:schemeClr val="tx1"/>
                </a:solidFill>
                <a:latin typeface="Calibri" pitchFamily="34" charset="0"/>
                <a:cs typeface="Calibri" pitchFamily="34" charset="0"/>
              </a:rPr>
              <a:t>to the </a:t>
            </a:r>
            <a:r>
              <a:rPr lang="en-IN" sz="3600" spc="-5" dirty="0" smtClean="0">
                <a:solidFill>
                  <a:schemeClr val="tx1"/>
                </a:solidFill>
                <a:latin typeface="Calibri" pitchFamily="34" charset="0"/>
                <a:cs typeface="Calibri" pitchFamily="34" charset="0"/>
              </a:rPr>
              <a:t>engine makes </a:t>
            </a:r>
            <a:r>
              <a:rPr lang="en-IN" sz="3600" dirty="0" smtClean="0">
                <a:solidFill>
                  <a:schemeClr val="tx1"/>
                </a:solidFill>
                <a:latin typeface="Calibri" pitchFamily="34" charset="0"/>
                <a:cs typeface="Calibri" pitchFamily="34" charset="0"/>
              </a:rPr>
              <a:t>them </a:t>
            </a:r>
            <a:r>
              <a:rPr lang="en-IN" sz="3600" spc="-5" dirty="0" smtClean="0">
                <a:solidFill>
                  <a:schemeClr val="tx1"/>
                </a:solidFill>
                <a:latin typeface="Calibri" pitchFamily="34" charset="0"/>
                <a:cs typeface="Calibri" pitchFamily="34" charset="0"/>
              </a:rPr>
              <a:t>easier </a:t>
            </a:r>
            <a:r>
              <a:rPr lang="en-IN" sz="3600" dirty="0" smtClean="0">
                <a:solidFill>
                  <a:schemeClr val="tx1"/>
                </a:solidFill>
                <a:latin typeface="Calibri" pitchFamily="34" charset="0"/>
                <a:cs typeface="Calibri" pitchFamily="34" charset="0"/>
              </a:rPr>
              <a:t>to </a:t>
            </a:r>
            <a:r>
              <a:rPr lang="en-IN" sz="3600" dirty="0" smtClean="0">
                <a:solidFill>
                  <a:schemeClr val="tx1"/>
                </a:solidFill>
                <a:latin typeface="Calibri" pitchFamily="34" charset="0"/>
                <a:cs typeface="Calibri" pitchFamily="34" charset="0"/>
              </a:rPr>
              <a:t/>
            </a:r>
            <a:br>
              <a:rPr lang="en-IN" sz="3600" dirty="0" smtClean="0">
                <a:solidFill>
                  <a:schemeClr val="tx1"/>
                </a:solidFill>
                <a:latin typeface="Calibri" pitchFamily="34" charset="0"/>
                <a:cs typeface="Calibri" pitchFamily="34" charset="0"/>
              </a:rPr>
            </a:br>
            <a:r>
              <a:rPr lang="en-IN" sz="3600" spc="-5" dirty="0" smtClean="0">
                <a:solidFill>
                  <a:schemeClr val="tx1"/>
                </a:solidFill>
                <a:latin typeface="Calibri" pitchFamily="34" charset="0"/>
                <a:cs typeface="Calibri" pitchFamily="34" charset="0"/>
              </a:rPr>
              <a:t>maintain </a:t>
            </a:r>
            <a:r>
              <a:rPr lang="en-IN" sz="3600" spc="-5" dirty="0" smtClean="0">
                <a:solidFill>
                  <a:schemeClr val="tx1"/>
                </a:solidFill>
                <a:latin typeface="Calibri" pitchFamily="34" charset="0"/>
                <a:cs typeface="Calibri" pitchFamily="34" charset="0"/>
              </a:rPr>
              <a:t>or  </a:t>
            </a:r>
            <a:r>
              <a:rPr lang="en-IN" sz="3600" spc="-5" dirty="0" smtClean="0">
                <a:solidFill>
                  <a:schemeClr val="tx1"/>
                </a:solidFill>
                <a:latin typeface="Calibri" pitchFamily="34" charset="0"/>
                <a:cs typeface="Calibri" pitchFamily="34" charset="0"/>
              </a:rPr>
              <a:t>replace.</a:t>
            </a:r>
            <a:endParaRPr lang="en-IN" sz="36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103</a:t>
            </a:fld>
            <a:endParaRPr lang="en-IN" altLang="en-US" sz="1900">
              <a:solidFill>
                <a:srgbClr val="898989"/>
              </a:solidFill>
              <a:ea typeface="Arial" pitchFamily="34" charset="0"/>
            </a:endParaRPr>
          </a:p>
        </p:txBody>
      </p:sp>
      <p:sp>
        <p:nvSpPr>
          <p:cNvPr id="8" name="Rectangle 7"/>
          <p:cNvSpPr/>
          <p:nvPr/>
        </p:nvSpPr>
        <p:spPr>
          <a:xfrm>
            <a:off x="1784350" y="444500"/>
            <a:ext cx="13099420" cy="769441"/>
          </a:xfrm>
          <a:prstGeom prst="rect">
            <a:avLst/>
          </a:prstGeom>
        </p:spPr>
        <p:txBody>
          <a:bodyPr wrap="none">
            <a:spAutoFit/>
          </a:bodyPr>
          <a:lstStyle/>
          <a:p>
            <a:r>
              <a:rPr lang="en-IN" sz="4400" b="1" dirty="0" smtClean="0">
                <a:latin typeface="Calibri" pitchFamily="34" charset="0"/>
                <a:cs typeface="Calibri" pitchFamily="34" charset="0"/>
              </a:rPr>
              <a:t>DISADVANTAGES OF </a:t>
            </a:r>
            <a:r>
              <a:rPr lang="en-IN" sz="4400" b="1" spc="-5" dirty="0" smtClean="0">
                <a:latin typeface="Calibri" pitchFamily="34" charset="0"/>
                <a:cs typeface="Calibri" pitchFamily="34" charset="0"/>
              </a:rPr>
              <a:t>DRY</a:t>
            </a:r>
            <a:r>
              <a:rPr lang="en-IN" sz="4400" b="1" spc="-70" dirty="0" smtClean="0">
                <a:latin typeface="Calibri" pitchFamily="34" charset="0"/>
                <a:cs typeface="Calibri" pitchFamily="34" charset="0"/>
              </a:rPr>
              <a:t> </a:t>
            </a:r>
            <a:r>
              <a:rPr lang="en-IN" sz="4400" b="1" dirty="0" smtClean="0">
                <a:latin typeface="Calibri" pitchFamily="34" charset="0"/>
                <a:cs typeface="Calibri" pitchFamily="34" charset="0"/>
              </a:rPr>
              <a:t>SUMP  LUBRICATION</a:t>
            </a:r>
            <a:r>
              <a:rPr lang="en-IN" sz="4400" b="1" spc="-15" dirty="0" smtClean="0">
                <a:latin typeface="Calibri" pitchFamily="34" charset="0"/>
                <a:cs typeface="Calibri" pitchFamily="34" charset="0"/>
              </a:rPr>
              <a:t> </a:t>
            </a:r>
            <a:r>
              <a:rPr lang="en-IN" sz="4400" b="1" spc="-5" dirty="0" smtClean="0">
                <a:latin typeface="Calibri" pitchFamily="34" charset="0"/>
                <a:cs typeface="Calibri" pitchFamily="34" charset="0"/>
              </a:rPr>
              <a:t>SYSTEM</a:t>
            </a:r>
            <a:endParaRPr lang="en-IN" sz="4400" dirty="0"/>
          </a:p>
        </p:txBody>
      </p:sp>
      <p:sp>
        <p:nvSpPr>
          <p:cNvPr id="9" name="Rectangle 8"/>
          <p:cNvSpPr/>
          <p:nvPr/>
        </p:nvSpPr>
        <p:spPr>
          <a:xfrm>
            <a:off x="1403350" y="2044700"/>
            <a:ext cx="13868400" cy="5401479"/>
          </a:xfrm>
          <a:prstGeom prst="rect">
            <a:avLst/>
          </a:prstGeom>
        </p:spPr>
        <p:txBody>
          <a:bodyPr wrap="square">
            <a:spAutoFit/>
          </a:bodyPr>
          <a:lstStyle/>
          <a:p>
            <a:pPr marL="355600" indent="-342900">
              <a:spcBef>
                <a:spcPts val="1095"/>
              </a:spcBef>
              <a:buClr>
                <a:srgbClr val="999999"/>
              </a:buClr>
              <a:buSzPct val="80357"/>
              <a:buFont typeface="Segoe UI Symbol"/>
              <a:buChar char="➢"/>
              <a:tabLst>
                <a:tab pos="355600" algn="l"/>
              </a:tabLst>
            </a:pPr>
            <a:r>
              <a:rPr lang="en-IN" sz="4000" spc="-5" dirty="0" smtClean="0">
                <a:solidFill>
                  <a:schemeClr val="tx1"/>
                </a:solidFill>
                <a:latin typeface="Calibri" pitchFamily="34" charset="0"/>
                <a:cs typeface="Calibri" pitchFamily="34" charset="0"/>
              </a:rPr>
              <a:t>Dry-sump systems </a:t>
            </a:r>
            <a:r>
              <a:rPr lang="en-IN" sz="4000" spc="-10" dirty="0" smtClean="0">
                <a:solidFill>
                  <a:schemeClr val="tx1"/>
                </a:solidFill>
                <a:latin typeface="Calibri" pitchFamily="34" charset="0"/>
                <a:cs typeface="Calibri" pitchFamily="34" charset="0"/>
              </a:rPr>
              <a:t>add cost, complexity, and</a:t>
            </a:r>
            <a:r>
              <a:rPr lang="en-IN" sz="4000" spc="55" dirty="0" smtClean="0">
                <a:solidFill>
                  <a:schemeClr val="tx1"/>
                </a:solidFill>
                <a:latin typeface="Calibri" pitchFamily="34" charset="0"/>
                <a:cs typeface="Calibri" pitchFamily="34" charset="0"/>
              </a:rPr>
              <a:t> </a:t>
            </a:r>
            <a:r>
              <a:rPr lang="en-IN" sz="4000" spc="-10" dirty="0" smtClean="0">
                <a:solidFill>
                  <a:schemeClr val="tx1"/>
                </a:solidFill>
                <a:latin typeface="Calibri" pitchFamily="34" charset="0"/>
                <a:cs typeface="Calibri" pitchFamily="34" charset="0"/>
              </a:rPr>
              <a:t>weight.</a:t>
            </a:r>
            <a:endParaRPr lang="en-IN" sz="4000" dirty="0" smtClean="0">
              <a:solidFill>
                <a:schemeClr val="tx1"/>
              </a:solidFill>
              <a:latin typeface="Calibri" pitchFamily="34" charset="0"/>
              <a:cs typeface="Calibri" pitchFamily="34" charset="0"/>
            </a:endParaRPr>
          </a:p>
          <a:p>
            <a:pPr marL="355600" marR="1085850" indent="-342900">
              <a:spcBef>
                <a:spcPts val="994"/>
              </a:spcBef>
              <a:buClr>
                <a:srgbClr val="999999"/>
              </a:buClr>
              <a:buSzPct val="80357"/>
              <a:buFont typeface="Segoe UI Symbol"/>
              <a:buChar char="➢"/>
              <a:tabLst>
                <a:tab pos="355600" algn="l"/>
              </a:tabLst>
            </a:pPr>
            <a:r>
              <a:rPr lang="en-IN" sz="4000" spc="-5" dirty="0" smtClean="0">
                <a:solidFill>
                  <a:schemeClr val="tx1"/>
                </a:solidFill>
                <a:latin typeface="Calibri" pitchFamily="34" charset="0"/>
                <a:cs typeface="Calibri" pitchFamily="34" charset="0"/>
              </a:rPr>
              <a:t>The </a:t>
            </a:r>
            <a:r>
              <a:rPr lang="en-IN" sz="4000" spc="-10" dirty="0" smtClean="0">
                <a:solidFill>
                  <a:schemeClr val="tx1"/>
                </a:solidFill>
                <a:latin typeface="Calibri" pitchFamily="34" charset="0"/>
                <a:cs typeface="Calibri" pitchFamily="34" charset="0"/>
              </a:rPr>
              <a:t>extra pumps and lines </a:t>
            </a:r>
            <a:r>
              <a:rPr lang="en-IN" sz="4000" spc="-5" dirty="0" smtClean="0">
                <a:solidFill>
                  <a:schemeClr val="tx1"/>
                </a:solidFill>
                <a:latin typeface="Calibri" pitchFamily="34" charset="0"/>
                <a:cs typeface="Calibri" pitchFamily="34" charset="0"/>
              </a:rPr>
              <a:t>in dry-sump </a:t>
            </a:r>
            <a:r>
              <a:rPr lang="en-IN" sz="4000" spc="-10" dirty="0" smtClean="0">
                <a:solidFill>
                  <a:schemeClr val="tx1"/>
                </a:solidFill>
                <a:latin typeface="Calibri" pitchFamily="34" charset="0"/>
                <a:cs typeface="Calibri" pitchFamily="34" charset="0"/>
              </a:rPr>
              <a:t>engines </a:t>
            </a:r>
            <a:r>
              <a:rPr lang="en-IN" sz="4000" spc="-5" dirty="0" smtClean="0">
                <a:solidFill>
                  <a:schemeClr val="tx1"/>
                </a:solidFill>
                <a:latin typeface="Calibri" pitchFamily="34" charset="0"/>
                <a:cs typeface="Calibri" pitchFamily="34" charset="0"/>
              </a:rPr>
              <a:t>require  </a:t>
            </a:r>
            <a:r>
              <a:rPr lang="en-IN" sz="4000" spc="-5" dirty="0" smtClean="0">
                <a:solidFill>
                  <a:schemeClr val="tx1"/>
                </a:solidFill>
                <a:latin typeface="Calibri" pitchFamily="34" charset="0"/>
                <a:cs typeface="Calibri" pitchFamily="34" charset="0"/>
              </a:rPr>
              <a:t/>
            </a:r>
            <a:br>
              <a:rPr lang="en-IN" sz="4000" spc="-5" dirty="0" smtClean="0">
                <a:solidFill>
                  <a:schemeClr val="tx1"/>
                </a:solidFill>
                <a:latin typeface="Calibri" pitchFamily="34" charset="0"/>
                <a:cs typeface="Calibri" pitchFamily="34" charset="0"/>
              </a:rPr>
            </a:br>
            <a:r>
              <a:rPr lang="en-IN" sz="4000" spc="-10" dirty="0" smtClean="0">
                <a:solidFill>
                  <a:schemeClr val="tx1"/>
                </a:solidFill>
                <a:latin typeface="Calibri" pitchFamily="34" charset="0"/>
                <a:cs typeface="Calibri" pitchFamily="34" charset="0"/>
              </a:rPr>
              <a:t>additional </a:t>
            </a:r>
            <a:r>
              <a:rPr lang="en-IN" sz="4000" spc="-10" dirty="0" smtClean="0">
                <a:solidFill>
                  <a:schemeClr val="tx1"/>
                </a:solidFill>
                <a:latin typeface="Calibri" pitchFamily="34" charset="0"/>
                <a:cs typeface="Calibri" pitchFamily="34" charset="0"/>
              </a:rPr>
              <a:t>oil </a:t>
            </a:r>
            <a:r>
              <a:rPr lang="en-IN" sz="4000" spc="-5" dirty="0" smtClean="0">
                <a:solidFill>
                  <a:schemeClr val="tx1"/>
                </a:solidFill>
                <a:latin typeface="Calibri" pitchFamily="34" charset="0"/>
                <a:cs typeface="Calibri" pitchFamily="34" charset="0"/>
              </a:rPr>
              <a:t>and</a:t>
            </a:r>
            <a:r>
              <a:rPr lang="en-IN" sz="4000" spc="55" dirty="0" smtClean="0">
                <a:solidFill>
                  <a:schemeClr val="tx1"/>
                </a:solidFill>
                <a:latin typeface="Calibri" pitchFamily="34" charset="0"/>
                <a:cs typeface="Calibri" pitchFamily="34" charset="0"/>
              </a:rPr>
              <a:t> </a:t>
            </a:r>
            <a:r>
              <a:rPr lang="en-IN" sz="4000" spc="-10" dirty="0" smtClean="0">
                <a:solidFill>
                  <a:schemeClr val="tx1"/>
                </a:solidFill>
                <a:latin typeface="Calibri" pitchFamily="34" charset="0"/>
                <a:cs typeface="Calibri" pitchFamily="34" charset="0"/>
              </a:rPr>
              <a:t>maintenance.</a:t>
            </a:r>
            <a:endParaRPr lang="en-IN" sz="4000" dirty="0" smtClean="0">
              <a:solidFill>
                <a:schemeClr val="tx1"/>
              </a:solidFill>
              <a:latin typeface="Calibri" pitchFamily="34" charset="0"/>
              <a:cs typeface="Calibri" pitchFamily="34" charset="0"/>
            </a:endParaRPr>
          </a:p>
          <a:p>
            <a:pPr marL="355600" marR="5080" indent="-342900">
              <a:spcBef>
                <a:spcPts val="1010"/>
              </a:spcBef>
              <a:buClr>
                <a:srgbClr val="999999"/>
              </a:buClr>
              <a:buSzPct val="80357"/>
              <a:buFont typeface="Segoe UI Symbol"/>
              <a:buChar char="➢"/>
              <a:tabLst>
                <a:tab pos="355600" algn="l"/>
              </a:tabLst>
            </a:pPr>
            <a:r>
              <a:rPr lang="en-IN" sz="4000" spc="-5" dirty="0" smtClean="0">
                <a:solidFill>
                  <a:schemeClr val="tx1"/>
                </a:solidFill>
                <a:latin typeface="Calibri" pitchFamily="34" charset="0"/>
                <a:cs typeface="Calibri" pitchFamily="34" charset="0"/>
              </a:rPr>
              <a:t>The </a:t>
            </a:r>
            <a:r>
              <a:rPr lang="en-IN" sz="4000" spc="-10" dirty="0" smtClean="0">
                <a:solidFill>
                  <a:schemeClr val="tx1"/>
                </a:solidFill>
                <a:latin typeface="Calibri" pitchFamily="34" charset="0"/>
                <a:cs typeface="Calibri" pitchFamily="34" charset="0"/>
              </a:rPr>
              <a:t>large </a:t>
            </a:r>
            <a:r>
              <a:rPr lang="en-IN" sz="4000" spc="-5" dirty="0" smtClean="0">
                <a:solidFill>
                  <a:schemeClr val="tx1"/>
                </a:solidFill>
                <a:latin typeface="Calibri" pitchFamily="34" charset="0"/>
                <a:cs typeface="Calibri" pitchFamily="34" charset="0"/>
              </a:rPr>
              <a:t>external reservoir </a:t>
            </a:r>
            <a:r>
              <a:rPr lang="en-IN" sz="4000" spc="-10" dirty="0" smtClean="0">
                <a:solidFill>
                  <a:schemeClr val="tx1"/>
                </a:solidFill>
                <a:latin typeface="Calibri" pitchFamily="34" charset="0"/>
                <a:cs typeface="Calibri" pitchFamily="34" charset="0"/>
              </a:rPr>
              <a:t>and pumps </a:t>
            </a:r>
            <a:r>
              <a:rPr lang="en-IN" sz="4000" spc="-5" dirty="0" smtClean="0">
                <a:solidFill>
                  <a:schemeClr val="tx1"/>
                </a:solidFill>
                <a:latin typeface="Calibri" pitchFamily="34" charset="0"/>
                <a:cs typeface="Calibri" pitchFamily="34" charset="0"/>
              </a:rPr>
              <a:t>can </a:t>
            </a:r>
            <a:r>
              <a:rPr lang="en-IN" sz="4000" spc="-10" dirty="0" smtClean="0">
                <a:solidFill>
                  <a:schemeClr val="tx1"/>
                </a:solidFill>
                <a:latin typeface="Calibri" pitchFamily="34" charset="0"/>
                <a:cs typeface="Calibri" pitchFamily="34" charset="0"/>
              </a:rPr>
              <a:t>be </a:t>
            </a:r>
            <a:r>
              <a:rPr lang="en-IN" sz="4000" spc="-5" dirty="0" smtClean="0">
                <a:solidFill>
                  <a:schemeClr val="tx1"/>
                </a:solidFill>
                <a:latin typeface="Calibri" pitchFamily="34" charset="0"/>
                <a:cs typeface="Calibri" pitchFamily="34" charset="0"/>
              </a:rPr>
              <a:t>tricky to </a:t>
            </a:r>
            <a:r>
              <a:rPr lang="en-IN" sz="4000" spc="-10" dirty="0" smtClean="0">
                <a:solidFill>
                  <a:schemeClr val="tx1"/>
                </a:solidFill>
                <a:latin typeface="Calibri" pitchFamily="34" charset="0"/>
                <a:cs typeface="Calibri" pitchFamily="34" charset="0"/>
              </a:rPr>
              <a:t>position  around </a:t>
            </a:r>
            <a:r>
              <a:rPr lang="en-IN" sz="4000" spc="-5" dirty="0" smtClean="0">
                <a:solidFill>
                  <a:schemeClr val="tx1"/>
                </a:solidFill>
                <a:latin typeface="Calibri" pitchFamily="34" charset="0"/>
                <a:cs typeface="Calibri" pitchFamily="34" charset="0"/>
              </a:rPr>
              <a:t>the </a:t>
            </a:r>
            <a:r>
              <a:rPr lang="en-IN" sz="4000" spc="-10" dirty="0" smtClean="0">
                <a:solidFill>
                  <a:schemeClr val="tx1"/>
                </a:solidFill>
                <a:latin typeface="Calibri" pitchFamily="34" charset="0"/>
                <a:cs typeface="Calibri" pitchFamily="34" charset="0"/>
              </a:rPr>
              <a:t>engine and </a:t>
            </a:r>
            <a:r>
              <a:rPr lang="en-IN" sz="4000" spc="-5" dirty="0" smtClean="0">
                <a:solidFill>
                  <a:schemeClr val="tx1"/>
                </a:solidFill>
                <a:latin typeface="Calibri" pitchFamily="34" charset="0"/>
                <a:cs typeface="Calibri" pitchFamily="34" charset="0"/>
              </a:rPr>
              <a:t>within the </a:t>
            </a:r>
            <a:r>
              <a:rPr lang="en-IN" sz="4000" spc="-10" dirty="0" smtClean="0">
                <a:solidFill>
                  <a:schemeClr val="tx1"/>
                </a:solidFill>
                <a:latin typeface="Calibri" pitchFamily="34" charset="0"/>
                <a:cs typeface="Calibri" pitchFamily="34" charset="0"/>
              </a:rPr>
              <a:t>engine bay due </a:t>
            </a:r>
            <a:r>
              <a:rPr lang="en-IN" sz="4000" spc="-5" dirty="0" smtClean="0">
                <a:solidFill>
                  <a:schemeClr val="tx1"/>
                </a:solidFill>
                <a:latin typeface="Calibri" pitchFamily="34" charset="0"/>
                <a:cs typeface="Calibri" pitchFamily="34" charset="0"/>
              </a:rPr>
              <a:t>to </a:t>
            </a:r>
            <a:r>
              <a:rPr lang="en-IN" sz="4000" spc="-10" dirty="0" smtClean="0">
                <a:solidFill>
                  <a:schemeClr val="tx1"/>
                </a:solidFill>
                <a:latin typeface="Calibri" pitchFamily="34" charset="0"/>
                <a:cs typeface="Calibri" pitchFamily="34" charset="0"/>
              </a:rPr>
              <a:t>their</a:t>
            </a:r>
            <a:r>
              <a:rPr lang="en-IN" sz="4000" spc="95" dirty="0" smtClean="0">
                <a:solidFill>
                  <a:schemeClr val="tx1"/>
                </a:solidFill>
                <a:latin typeface="Calibri" pitchFamily="34" charset="0"/>
                <a:cs typeface="Calibri" pitchFamily="34" charset="0"/>
              </a:rPr>
              <a:t> </a:t>
            </a:r>
            <a:r>
              <a:rPr lang="en-IN" sz="4000" spc="-5" dirty="0" smtClean="0">
                <a:solidFill>
                  <a:schemeClr val="tx1"/>
                </a:solidFill>
                <a:latin typeface="Calibri" pitchFamily="34" charset="0"/>
                <a:cs typeface="Calibri" pitchFamily="34" charset="0"/>
              </a:rPr>
              <a:t>size.</a:t>
            </a:r>
            <a:endParaRPr lang="en-IN" sz="4000" dirty="0" smtClean="0">
              <a:solidFill>
                <a:schemeClr val="tx1"/>
              </a:solidFill>
              <a:latin typeface="Calibri" pitchFamily="34" charset="0"/>
              <a:cs typeface="Calibri" pitchFamily="34" charset="0"/>
            </a:endParaRPr>
          </a:p>
          <a:p>
            <a:pPr marL="355600" marR="339090" indent="-342900">
              <a:spcBef>
                <a:spcPts val="994"/>
              </a:spcBef>
              <a:buClr>
                <a:srgbClr val="999999"/>
              </a:buClr>
              <a:buSzPct val="80357"/>
              <a:buFont typeface="Segoe UI Symbol"/>
              <a:buChar char="➢"/>
              <a:tabLst>
                <a:tab pos="355600" algn="l"/>
                <a:tab pos="2799715" algn="l"/>
                <a:tab pos="4210050" algn="l"/>
              </a:tabLst>
            </a:pPr>
            <a:r>
              <a:rPr lang="en-IN" sz="4000" spc="-10" dirty="0" smtClean="0">
                <a:solidFill>
                  <a:schemeClr val="tx1"/>
                </a:solidFill>
                <a:latin typeface="Calibri" pitchFamily="34" charset="0"/>
                <a:cs typeface="Calibri" pitchFamily="34" charset="0"/>
              </a:rPr>
              <a:t>Inadequate</a:t>
            </a:r>
            <a:r>
              <a:rPr lang="en-IN" sz="4000" spc="20" dirty="0" smtClean="0">
                <a:solidFill>
                  <a:schemeClr val="tx1"/>
                </a:solidFill>
                <a:latin typeface="Calibri" pitchFamily="34" charset="0"/>
                <a:cs typeface="Calibri" pitchFamily="34" charset="0"/>
              </a:rPr>
              <a:t> </a:t>
            </a:r>
            <a:r>
              <a:rPr lang="en-IN" sz="4000" spc="-10" dirty="0" smtClean="0">
                <a:solidFill>
                  <a:schemeClr val="tx1"/>
                </a:solidFill>
                <a:latin typeface="Calibri" pitchFamily="34" charset="0"/>
                <a:cs typeface="Calibri" pitchFamily="34" charset="0"/>
              </a:rPr>
              <a:t>upper	</a:t>
            </a:r>
            <a:r>
              <a:rPr lang="en-IN" sz="4000" spc="-10" dirty="0" err="1" smtClean="0">
                <a:solidFill>
                  <a:schemeClr val="tx1"/>
                </a:solidFill>
                <a:latin typeface="Calibri" pitchFamily="34" charset="0"/>
                <a:cs typeface="Calibri" pitchFamily="34" charset="0"/>
              </a:rPr>
              <a:t>valvetrain</a:t>
            </a:r>
            <a:r>
              <a:rPr lang="en-IN" sz="4000" spc="-10" dirty="0" smtClean="0">
                <a:solidFill>
                  <a:schemeClr val="tx1"/>
                </a:solidFill>
                <a:latin typeface="Calibri" pitchFamily="34" charset="0"/>
                <a:cs typeface="Calibri" pitchFamily="34" charset="0"/>
              </a:rPr>
              <a:t>	lubrication </a:t>
            </a:r>
            <a:r>
              <a:rPr lang="en-IN" sz="4000" spc="-5" dirty="0" smtClean="0">
                <a:solidFill>
                  <a:schemeClr val="tx1"/>
                </a:solidFill>
                <a:latin typeface="Calibri" pitchFamily="34" charset="0"/>
                <a:cs typeface="Calibri" pitchFamily="34" charset="0"/>
              </a:rPr>
              <a:t>can also become </a:t>
            </a:r>
            <a:r>
              <a:rPr lang="en-IN" sz="4000" spc="-10" dirty="0" smtClean="0">
                <a:solidFill>
                  <a:schemeClr val="tx1"/>
                </a:solidFill>
                <a:latin typeface="Calibri" pitchFamily="34" charset="0"/>
                <a:cs typeface="Calibri" pitchFamily="34" charset="0"/>
              </a:rPr>
              <a:t>an  issue </a:t>
            </a:r>
            <a:r>
              <a:rPr lang="en-IN" sz="4000" spc="-5" dirty="0" smtClean="0">
                <a:solidFill>
                  <a:schemeClr val="tx1"/>
                </a:solidFill>
                <a:latin typeface="Calibri" pitchFamily="34" charset="0"/>
                <a:cs typeface="Calibri" pitchFamily="34" charset="0"/>
              </a:rPr>
              <a:t>if too </a:t>
            </a:r>
            <a:r>
              <a:rPr lang="en-IN" sz="4000" spc="-10" dirty="0" smtClean="0">
                <a:solidFill>
                  <a:schemeClr val="tx1"/>
                </a:solidFill>
                <a:latin typeface="Calibri" pitchFamily="34" charset="0"/>
                <a:cs typeface="Calibri" pitchFamily="34" charset="0"/>
              </a:rPr>
              <a:t>much </a:t>
            </a:r>
            <a:r>
              <a:rPr lang="en-IN" sz="4000" spc="-5" dirty="0" smtClean="0">
                <a:solidFill>
                  <a:schemeClr val="tx1"/>
                </a:solidFill>
                <a:latin typeface="Calibri" pitchFamily="34" charset="0"/>
                <a:cs typeface="Calibri" pitchFamily="34" charset="0"/>
              </a:rPr>
              <a:t>oil </a:t>
            </a:r>
            <a:r>
              <a:rPr lang="en-IN" sz="4000" spc="-10" dirty="0" err="1" smtClean="0">
                <a:solidFill>
                  <a:schemeClr val="tx1"/>
                </a:solidFill>
                <a:latin typeface="Calibri" pitchFamily="34" charset="0"/>
                <a:cs typeface="Calibri" pitchFamily="34" charset="0"/>
              </a:rPr>
              <a:t>vapor</a:t>
            </a:r>
            <a:r>
              <a:rPr lang="en-IN" sz="4000" spc="-10" dirty="0" smtClean="0">
                <a:solidFill>
                  <a:schemeClr val="tx1"/>
                </a:solidFill>
                <a:latin typeface="Calibri" pitchFamily="34" charset="0"/>
                <a:cs typeface="Calibri" pitchFamily="34" charset="0"/>
              </a:rPr>
              <a:t> </a:t>
            </a:r>
            <a:r>
              <a:rPr lang="en-IN" sz="4000" spc="-5" dirty="0" smtClean="0">
                <a:solidFill>
                  <a:schemeClr val="tx1"/>
                </a:solidFill>
                <a:latin typeface="Calibri" pitchFamily="34" charset="0"/>
                <a:cs typeface="Calibri" pitchFamily="34" charset="0"/>
              </a:rPr>
              <a:t>is </a:t>
            </a:r>
            <a:r>
              <a:rPr lang="en-IN" sz="4000" spc="-10" dirty="0" smtClean="0">
                <a:solidFill>
                  <a:schemeClr val="tx1"/>
                </a:solidFill>
                <a:latin typeface="Calibri" pitchFamily="34" charset="0"/>
                <a:cs typeface="Calibri" pitchFamily="34" charset="0"/>
              </a:rPr>
              <a:t>being pulled </a:t>
            </a:r>
            <a:r>
              <a:rPr lang="en-IN" sz="4000" spc="-5" dirty="0" smtClean="0">
                <a:solidFill>
                  <a:schemeClr val="tx1"/>
                </a:solidFill>
                <a:latin typeface="Calibri" pitchFamily="34" charset="0"/>
                <a:cs typeface="Calibri" pitchFamily="34" charset="0"/>
              </a:rPr>
              <a:t>out </a:t>
            </a:r>
            <a:r>
              <a:rPr lang="en-IN" sz="4000" spc="-10" dirty="0" smtClean="0">
                <a:solidFill>
                  <a:schemeClr val="tx1"/>
                </a:solidFill>
                <a:latin typeface="Calibri" pitchFamily="34" charset="0"/>
                <a:cs typeface="Calibri" pitchFamily="34" charset="0"/>
              </a:rPr>
              <a:t>from </a:t>
            </a:r>
            <a:r>
              <a:rPr lang="en-IN" sz="4000" spc="-5" dirty="0" smtClean="0">
                <a:solidFill>
                  <a:schemeClr val="tx1"/>
                </a:solidFill>
                <a:latin typeface="Calibri" pitchFamily="34" charset="0"/>
                <a:cs typeface="Calibri" pitchFamily="34" charset="0"/>
              </a:rPr>
              <a:t>the </a:t>
            </a:r>
            <a:r>
              <a:rPr lang="en-IN" sz="4000" spc="-10" dirty="0" smtClean="0">
                <a:solidFill>
                  <a:schemeClr val="tx1"/>
                </a:solidFill>
                <a:latin typeface="Calibri" pitchFamily="34" charset="0"/>
                <a:cs typeface="Calibri" pitchFamily="34" charset="0"/>
              </a:rPr>
              <a:t>area,  </a:t>
            </a:r>
            <a:r>
              <a:rPr lang="en-IN" sz="4000" spc="-10" dirty="0" smtClean="0">
                <a:solidFill>
                  <a:schemeClr val="tx1"/>
                </a:solidFill>
                <a:latin typeface="Calibri" pitchFamily="34" charset="0"/>
                <a:cs typeface="Calibri" pitchFamily="34" charset="0"/>
              </a:rPr>
              <a:t/>
            </a:r>
            <a:br>
              <a:rPr lang="en-IN" sz="4000" spc="-10" dirty="0" smtClean="0">
                <a:solidFill>
                  <a:schemeClr val="tx1"/>
                </a:solidFill>
                <a:latin typeface="Calibri" pitchFamily="34" charset="0"/>
                <a:cs typeface="Calibri" pitchFamily="34" charset="0"/>
              </a:rPr>
            </a:br>
            <a:r>
              <a:rPr lang="en-IN" sz="4000" spc="-10" dirty="0" smtClean="0">
                <a:solidFill>
                  <a:schemeClr val="tx1"/>
                </a:solidFill>
                <a:latin typeface="Calibri" pitchFamily="34" charset="0"/>
                <a:cs typeface="Calibri" pitchFamily="34" charset="0"/>
              </a:rPr>
              <a:t>especially </a:t>
            </a:r>
            <a:r>
              <a:rPr lang="en-IN" sz="4000" spc="-5" dirty="0" smtClean="0">
                <a:solidFill>
                  <a:schemeClr val="tx1"/>
                </a:solidFill>
                <a:latin typeface="Calibri" pitchFamily="34" charset="0"/>
                <a:cs typeface="Calibri" pitchFamily="34" charset="0"/>
              </a:rPr>
              <a:t>with </a:t>
            </a:r>
            <a:r>
              <a:rPr lang="en-IN" sz="4000" spc="-10" dirty="0" smtClean="0">
                <a:solidFill>
                  <a:schemeClr val="tx1"/>
                </a:solidFill>
                <a:latin typeface="Calibri" pitchFamily="34" charset="0"/>
                <a:cs typeface="Calibri" pitchFamily="34" charset="0"/>
              </a:rPr>
              <a:t>multi-staged</a:t>
            </a:r>
            <a:r>
              <a:rPr lang="en-IN" sz="4000" spc="60" dirty="0" smtClean="0">
                <a:solidFill>
                  <a:schemeClr val="tx1"/>
                </a:solidFill>
                <a:latin typeface="Calibri" pitchFamily="34" charset="0"/>
                <a:cs typeface="Calibri" pitchFamily="34" charset="0"/>
              </a:rPr>
              <a:t> </a:t>
            </a:r>
            <a:r>
              <a:rPr lang="en-IN" sz="4000" spc="-10" dirty="0" smtClean="0">
                <a:solidFill>
                  <a:schemeClr val="tx1"/>
                </a:solidFill>
                <a:latin typeface="Calibri" pitchFamily="34" charset="0"/>
                <a:cs typeface="Calibri" pitchFamily="34" charset="0"/>
              </a:rPr>
              <a:t>pumps.</a:t>
            </a:r>
            <a:endParaRPr lang="en-IN" sz="40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6" name="Group 115"/>
          <p:cNvGrpSpPr/>
          <p:nvPr/>
        </p:nvGrpSpPr>
        <p:grpSpPr>
          <a:xfrm>
            <a:off x="44450" y="-12700"/>
            <a:ext cx="16217900" cy="9118600"/>
            <a:chOff x="88900" y="0"/>
            <a:chExt cx="16217900" cy="9118600"/>
          </a:xfrm>
        </p:grpSpPr>
        <p:sp>
          <p:nvSpPr>
            <p:cNvPr id="1048874" name="Rectangle 1048873"/>
            <p:cNvSpPr/>
            <p:nvPr/>
          </p:nvSpPr>
          <p:spPr>
            <a:xfrm>
              <a:off x="14998700" y="8890000"/>
              <a:ext cx="228600" cy="22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875" name="Rectangle 1048874"/>
            <p:cNvSpPr/>
            <p:nvPr/>
          </p:nvSpPr>
          <p:spPr>
            <a:xfrm>
              <a:off x="88900" y="0"/>
              <a:ext cx="16217900" cy="9118600"/>
            </a:xfrm>
            <a:prstGeom prst="rect">
              <a:avLst/>
            </a:prstGeom>
            <a:blipFill rotWithShape="1">
              <a:blip r:embed="rId3"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grpSp>
      <p:pic>
        <p:nvPicPr>
          <p:cNvPr id="2097154" name="Picture 2097153"/>
          <p:cNvPicPr>
            <a:picLocks/>
          </p:cNvPicPr>
          <p:nvPr/>
        </p:nvPicPr>
        <p:blipFill>
          <a:blip r:embed="rId4" cstate="print"/>
          <a:srcRect/>
          <a:stretch>
            <a:fillRect/>
          </a:stretch>
        </p:blipFill>
        <p:spPr>
          <a:xfrm>
            <a:off x="0" y="0"/>
            <a:ext cx="16230600" cy="9118600"/>
          </a:xfrm>
          <a:prstGeom prst="rect">
            <a:avLst/>
          </a:prstGeom>
          <a:noFill/>
          <a:ln>
            <a:noFill/>
          </a:ln>
        </p:spPr>
      </p:pic>
      <p:sp>
        <p:nvSpPr>
          <p:cNvPr id="1048876" name="TextBox 1048875"/>
          <p:cNvSpPr txBox="1"/>
          <p:nvPr/>
        </p:nvSpPr>
        <p:spPr>
          <a:xfrm>
            <a:off x="5518150" y="8521700"/>
            <a:ext cx="6248400"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 </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877" name="TextBox 1048876"/>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104</a:t>
            </a:fld>
            <a:endParaRPr lang="en-IN" altLang="en-US" sz="1900">
              <a:solidFill>
                <a:srgbClr val="898989"/>
              </a:solidFill>
              <a:ea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11</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endParaRPr lang="en-US" b="1" dirty="0"/>
          </a:p>
        </p:txBody>
      </p:sp>
      <p:sp>
        <p:nvSpPr>
          <p:cNvPr id="9" name="Subtitle 8"/>
          <p:cNvSpPr>
            <a:spLocks noGrp="1"/>
          </p:cNvSpPr>
          <p:nvPr>
            <p:ph type="subTitle" idx="4"/>
          </p:nvPr>
        </p:nvSpPr>
        <p:spPr>
          <a:xfrm>
            <a:off x="1555750" y="2273300"/>
            <a:ext cx="12649200" cy="4284250"/>
          </a:xfrm>
        </p:spPr>
        <p:txBody>
          <a:bodyPr/>
          <a:lstStyle/>
          <a:p>
            <a:pPr marL="12700">
              <a:lnSpc>
                <a:spcPct val="100000"/>
              </a:lnSpc>
              <a:spcBef>
                <a:spcPts val="590"/>
              </a:spcBef>
              <a:buNone/>
            </a:pPr>
            <a:r>
              <a:rPr lang="en-US" sz="4400" b="1" u="heavy" dirty="0" smtClean="0">
                <a:solidFill>
                  <a:srgbClr val="0000FF"/>
                </a:solidFill>
                <a:uFill>
                  <a:solidFill>
                    <a:srgbClr val="0000FF"/>
                  </a:solidFill>
                </a:uFill>
                <a:latin typeface="Times New Roman"/>
                <a:cs typeface="Times New Roman"/>
              </a:rPr>
              <a:t>(6) </a:t>
            </a:r>
            <a:r>
              <a:rPr lang="en-US" sz="4400" b="1" u="heavy" spc="-5" dirty="0" smtClean="0">
                <a:solidFill>
                  <a:srgbClr val="0000FF"/>
                </a:solidFill>
                <a:uFill>
                  <a:solidFill>
                    <a:srgbClr val="0000FF"/>
                  </a:solidFill>
                </a:uFill>
                <a:latin typeface="Times New Roman"/>
                <a:cs typeface="Times New Roman"/>
              </a:rPr>
              <a:t>Valves Location</a:t>
            </a:r>
            <a:r>
              <a:rPr lang="en-US" sz="4400" b="1" u="heavy" dirty="0" smtClean="0">
                <a:solidFill>
                  <a:srgbClr val="0000FF"/>
                </a:solidFill>
                <a:uFill>
                  <a:solidFill>
                    <a:srgbClr val="0000FF"/>
                  </a:solidFill>
                </a:uFill>
                <a:latin typeface="Times New Roman"/>
                <a:cs typeface="Times New Roman"/>
              </a:rPr>
              <a:t> :</a:t>
            </a:r>
            <a:endParaRPr lang="en-US" sz="4400" b="1" dirty="0" smtClean="0">
              <a:latin typeface="Times New Roman"/>
              <a:cs typeface="Times New Roman"/>
            </a:endParaRPr>
          </a:p>
          <a:p>
            <a:pPr marL="120014" indent="-107950">
              <a:spcBef>
                <a:spcPts val="600"/>
              </a:spcBef>
              <a:buSzPct val="95833"/>
              <a:tabLst>
                <a:tab pos="120650" algn="l"/>
              </a:tabLst>
            </a:pPr>
            <a:r>
              <a:rPr lang="en-US" sz="4400" b="1" dirty="0" smtClean="0">
                <a:latin typeface="Times New Roman"/>
                <a:cs typeface="Times New Roman"/>
              </a:rPr>
              <a:t>  L </a:t>
            </a:r>
            <a:r>
              <a:rPr lang="en-US" sz="4400" b="1" spc="-5" dirty="0" smtClean="0">
                <a:latin typeface="Times New Roman"/>
                <a:cs typeface="Times New Roman"/>
              </a:rPr>
              <a:t>head (Side </a:t>
            </a:r>
            <a:r>
              <a:rPr lang="en-US" sz="4400" b="1" dirty="0" smtClean="0">
                <a:latin typeface="Times New Roman"/>
                <a:cs typeface="Times New Roman"/>
              </a:rPr>
              <a:t>valve) engine</a:t>
            </a:r>
          </a:p>
          <a:p>
            <a:pPr marL="120014" indent="-107950">
              <a:spcBef>
                <a:spcPts val="600"/>
              </a:spcBef>
              <a:buSzPct val="95833"/>
              <a:tabLst>
                <a:tab pos="120650" algn="l"/>
              </a:tabLst>
            </a:pPr>
            <a:r>
              <a:rPr lang="en-US" sz="4400" b="1" dirty="0" smtClean="0">
                <a:latin typeface="Times New Roman"/>
                <a:cs typeface="Times New Roman"/>
              </a:rPr>
              <a:t>  T </a:t>
            </a:r>
            <a:r>
              <a:rPr lang="en-US" sz="4400" b="1" spc="-5" dirty="0" smtClean="0">
                <a:latin typeface="Times New Roman"/>
                <a:cs typeface="Times New Roman"/>
              </a:rPr>
              <a:t>Head (Side </a:t>
            </a:r>
            <a:r>
              <a:rPr lang="en-US" sz="4400" b="1" dirty="0" smtClean="0">
                <a:latin typeface="Times New Roman"/>
                <a:cs typeface="Times New Roman"/>
              </a:rPr>
              <a:t>valve)</a:t>
            </a:r>
            <a:r>
              <a:rPr lang="en-US" sz="4400" b="1" spc="5" dirty="0" smtClean="0">
                <a:latin typeface="Times New Roman"/>
                <a:cs typeface="Times New Roman"/>
              </a:rPr>
              <a:t> </a:t>
            </a:r>
            <a:r>
              <a:rPr lang="en-US" sz="4400" b="1" dirty="0" smtClean="0">
                <a:latin typeface="Times New Roman"/>
                <a:cs typeface="Times New Roman"/>
              </a:rPr>
              <a:t>engine</a:t>
            </a:r>
          </a:p>
          <a:p>
            <a:pPr marL="193040" indent="-180340">
              <a:spcBef>
                <a:spcPts val="600"/>
              </a:spcBef>
              <a:buSzPct val="95833"/>
              <a:tabLst>
                <a:tab pos="193040" algn="l"/>
              </a:tabLst>
            </a:pPr>
            <a:r>
              <a:rPr lang="en-US" sz="4400" b="1" dirty="0" smtClean="0">
                <a:latin typeface="Times New Roman"/>
                <a:cs typeface="Times New Roman"/>
              </a:rPr>
              <a:t>  I </a:t>
            </a:r>
            <a:r>
              <a:rPr lang="en-US" sz="4400" b="1" spc="-5" dirty="0" smtClean="0">
                <a:latin typeface="Times New Roman"/>
                <a:cs typeface="Times New Roman"/>
              </a:rPr>
              <a:t>head </a:t>
            </a:r>
            <a:r>
              <a:rPr lang="en-US" sz="4400" b="1" dirty="0" smtClean="0">
                <a:latin typeface="Times New Roman"/>
                <a:cs typeface="Times New Roman"/>
              </a:rPr>
              <a:t>(over head valve)</a:t>
            </a:r>
            <a:r>
              <a:rPr lang="en-US" sz="4400" b="1" spc="-10" dirty="0" smtClean="0">
                <a:latin typeface="Times New Roman"/>
                <a:cs typeface="Times New Roman"/>
              </a:rPr>
              <a:t> </a:t>
            </a:r>
            <a:r>
              <a:rPr lang="en-US" sz="4400" b="1" dirty="0" smtClean="0">
                <a:latin typeface="Times New Roman"/>
                <a:cs typeface="Times New Roman"/>
              </a:rPr>
              <a:t>engine</a:t>
            </a:r>
          </a:p>
          <a:p>
            <a:pPr marL="120014" indent="-107950">
              <a:spcBef>
                <a:spcPts val="600"/>
              </a:spcBef>
              <a:buSzPct val="95833"/>
              <a:tabLst>
                <a:tab pos="120650" algn="l"/>
              </a:tabLst>
            </a:pPr>
            <a:r>
              <a:rPr lang="en-US" sz="4400" b="1" dirty="0" smtClean="0">
                <a:latin typeface="Times New Roman"/>
                <a:cs typeface="Times New Roman"/>
              </a:rPr>
              <a:t>  F </a:t>
            </a:r>
            <a:r>
              <a:rPr lang="en-US" sz="4400" b="1" spc="-5" dirty="0" smtClean="0">
                <a:latin typeface="Times New Roman"/>
                <a:cs typeface="Times New Roman"/>
              </a:rPr>
              <a:t>head </a:t>
            </a:r>
            <a:r>
              <a:rPr lang="en-US" sz="4400" b="1" dirty="0" smtClean="0">
                <a:latin typeface="Times New Roman"/>
                <a:cs typeface="Times New Roman"/>
              </a:rPr>
              <a:t>(over </a:t>
            </a:r>
            <a:r>
              <a:rPr lang="en-US" sz="4400" b="1" spc="-5" dirty="0" smtClean="0">
                <a:latin typeface="Times New Roman"/>
                <a:cs typeface="Times New Roman"/>
              </a:rPr>
              <a:t>head </a:t>
            </a:r>
            <a:r>
              <a:rPr lang="en-US" sz="4400" b="1" dirty="0" smtClean="0">
                <a:latin typeface="Times New Roman"/>
                <a:cs typeface="Times New Roman"/>
              </a:rPr>
              <a:t>inlet and </a:t>
            </a:r>
            <a:r>
              <a:rPr lang="en-US" sz="4400" b="1" spc="-5" dirty="0" smtClean="0">
                <a:latin typeface="Times New Roman"/>
                <a:cs typeface="Times New Roman"/>
              </a:rPr>
              <a:t>side </a:t>
            </a:r>
            <a:r>
              <a:rPr lang="en-US" sz="4400" b="1" dirty="0" smtClean="0">
                <a:latin typeface="Times New Roman"/>
                <a:cs typeface="Times New Roman"/>
              </a:rPr>
              <a:t>exhaust)</a:t>
            </a:r>
            <a:r>
              <a:rPr lang="en-US" sz="4400" b="1" spc="-35" dirty="0" smtClean="0">
                <a:latin typeface="Times New Roman"/>
                <a:cs typeface="Times New Roman"/>
              </a:rPr>
              <a:t> </a:t>
            </a:r>
            <a:r>
              <a:rPr lang="en-US" sz="4400" b="1" dirty="0" smtClean="0">
                <a:latin typeface="Times New Roman"/>
                <a:cs typeface="Times New Roman"/>
              </a:rPr>
              <a:t>engine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12</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pPr algn="l"/>
            <a:r>
              <a:rPr lang="en-US" b="1" spc="-5" dirty="0" smtClean="0"/>
              <a:t>I.C </a:t>
            </a:r>
            <a:r>
              <a:rPr lang="en-US" b="1" spc="-10" dirty="0" smtClean="0"/>
              <a:t>ENGINE</a:t>
            </a:r>
            <a:r>
              <a:rPr lang="en-US" b="1" spc="-45" dirty="0" smtClean="0"/>
              <a:t> </a:t>
            </a:r>
            <a:r>
              <a:rPr lang="en-US" b="1" spc="-10" dirty="0" smtClean="0"/>
              <a:t>TERMINOLGOGY</a:t>
            </a:r>
            <a:endParaRPr lang="en-US" b="1" dirty="0"/>
          </a:p>
        </p:txBody>
      </p:sp>
      <p:sp>
        <p:nvSpPr>
          <p:cNvPr id="9" name="Subtitle 8"/>
          <p:cNvSpPr>
            <a:spLocks noGrp="1"/>
          </p:cNvSpPr>
          <p:nvPr>
            <p:ph type="subTitle" idx="4"/>
          </p:nvPr>
        </p:nvSpPr>
        <p:spPr>
          <a:xfrm>
            <a:off x="1098550" y="1435101"/>
            <a:ext cx="14401800" cy="7086600"/>
          </a:xfrm>
        </p:spPr>
        <p:txBody>
          <a:bodyPr/>
          <a:lstStyle/>
          <a:p>
            <a:pPr marL="12700" algn="just">
              <a:lnSpc>
                <a:spcPct val="100000"/>
              </a:lnSpc>
              <a:spcBef>
                <a:spcPts val="800"/>
              </a:spcBef>
            </a:pPr>
            <a:r>
              <a:rPr lang="en-US" sz="3600" b="1" spc="-5" dirty="0" smtClean="0">
                <a:latin typeface="Times New Roman"/>
                <a:cs typeface="Times New Roman"/>
              </a:rPr>
              <a:t>The standard terms </a:t>
            </a:r>
            <a:r>
              <a:rPr lang="en-US" sz="3600" b="1" spc="-10" dirty="0" smtClean="0">
                <a:latin typeface="Times New Roman"/>
                <a:cs typeface="Times New Roman"/>
              </a:rPr>
              <a:t>used </a:t>
            </a:r>
            <a:r>
              <a:rPr lang="en-US" sz="3600" b="1" dirty="0" smtClean="0">
                <a:latin typeface="Times New Roman"/>
                <a:cs typeface="Times New Roman"/>
              </a:rPr>
              <a:t>in </a:t>
            </a:r>
            <a:r>
              <a:rPr lang="en-US" sz="3600" b="1" spc="-10" dirty="0" smtClean="0">
                <a:latin typeface="Times New Roman"/>
                <a:cs typeface="Times New Roman"/>
              </a:rPr>
              <a:t>I.C </a:t>
            </a:r>
            <a:r>
              <a:rPr lang="en-US" sz="3600" b="1" spc="-5" dirty="0" smtClean="0">
                <a:latin typeface="Times New Roman"/>
                <a:cs typeface="Times New Roman"/>
              </a:rPr>
              <a:t>Engines</a:t>
            </a:r>
            <a:r>
              <a:rPr lang="en-US" sz="3600" b="1" spc="-25" dirty="0" smtClean="0">
                <a:latin typeface="Times New Roman"/>
                <a:cs typeface="Times New Roman"/>
              </a:rPr>
              <a:t> </a:t>
            </a:r>
            <a:r>
              <a:rPr lang="en-US" sz="3600" b="1" spc="-5" dirty="0" smtClean="0">
                <a:latin typeface="Times New Roman"/>
                <a:cs typeface="Times New Roman"/>
              </a:rPr>
              <a:t>are</a:t>
            </a:r>
            <a:endParaRPr lang="en-US" sz="3600" dirty="0" smtClean="0">
              <a:latin typeface="Times New Roman"/>
              <a:cs typeface="Times New Roman"/>
            </a:endParaRPr>
          </a:p>
          <a:p>
            <a:pPr marL="355600" marR="129539" algn="just">
              <a:spcBef>
                <a:spcPts val="700"/>
              </a:spcBef>
              <a:buAutoNum type="arabicPeriod"/>
              <a:tabLst>
                <a:tab pos="367030" algn="l"/>
              </a:tabLst>
            </a:pPr>
            <a:r>
              <a:rPr lang="en-US" sz="3600" b="1" spc="-5" dirty="0" smtClean="0">
                <a:solidFill>
                  <a:srgbClr val="FF0000"/>
                </a:solidFill>
                <a:latin typeface="Times New Roman"/>
                <a:cs typeface="Times New Roman"/>
              </a:rPr>
              <a:t>Bore</a:t>
            </a:r>
            <a:r>
              <a:rPr lang="en-US" sz="3600" spc="-5" dirty="0" smtClean="0">
                <a:solidFill>
                  <a:srgbClr val="FF0000"/>
                </a:solidFill>
                <a:latin typeface="Times New Roman"/>
                <a:cs typeface="Times New Roman"/>
              </a:rPr>
              <a:t>: </a:t>
            </a:r>
            <a:r>
              <a:rPr lang="en-US" sz="3600" spc="-5" dirty="0" smtClean="0">
                <a:latin typeface="Times New Roman"/>
                <a:cs typeface="Times New Roman"/>
              </a:rPr>
              <a:t>Inside diameter </a:t>
            </a:r>
            <a:r>
              <a:rPr lang="en-US" sz="3600" dirty="0" smtClean="0">
                <a:latin typeface="Times New Roman"/>
                <a:cs typeface="Times New Roman"/>
              </a:rPr>
              <a:t>of </a:t>
            </a:r>
            <a:r>
              <a:rPr lang="en-US" sz="3600" spc="-5" dirty="0" smtClean="0">
                <a:latin typeface="Times New Roman"/>
                <a:cs typeface="Times New Roman"/>
              </a:rPr>
              <a:t>the </a:t>
            </a:r>
            <a:r>
              <a:rPr lang="en-US" sz="3600" dirty="0" smtClean="0">
                <a:latin typeface="Times New Roman"/>
                <a:cs typeface="Times New Roman"/>
              </a:rPr>
              <a:t>cylinder is </a:t>
            </a:r>
            <a:r>
              <a:rPr lang="en-US" sz="3600" spc="-10" dirty="0" smtClean="0">
                <a:latin typeface="Times New Roman"/>
                <a:cs typeface="Times New Roman"/>
              </a:rPr>
              <a:t>termed </a:t>
            </a:r>
            <a:r>
              <a:rPr lang="en-US" sz="3600" spc="-5" dirty="0" smtClean="0">
                <a:latin typeface="Times New Roman"/>
                <a:cs typeface="Times New Roman"/>
              </a:rPr>
              <a:t>as  Bore.</a:t>
            </a:r>
            <a:endParaRPr lang="en-US" sz="3600" dirty="0" smtClean="0">
              <a:latin typeface="Times New Roman"/>
              <a:cs typeface="Times New Roman"/>
            </a:endParaRPr>
          </a:p>
          <a:p>
            <a:pPr marL="355600" marR="230504" algn="just">
              <a:spcBef>
                <a:spcPts val="690"/>
              </a:spcBef>
              <a:buAutoNum type="arabicPeriod"/>
              <a:tabLst>
                <a:tab pos="367030" algn="l"/>
              </a:tabLst>
            </a:pPr>
            <a:r>
              <a:rPr lang="en-US" sz="3600" b="1" dirty="0" smtClean="0">
                <a:solidFill>
                  <a:srgbClr val="FF0000"/>
                </a:solidFill>
                <a:latin typeface="Times New Roman"/>
                <a:cs typeface="Times New Roman"/>
              </a:rPr>
              <a:t>Top </a:t>
            </a:r>
            <a:r>
              <a:rPr lang="en-US" sz="3600" b="1" spc="-10" dirty="0" smtClean="0">
                <a:solidFill>
                  <a:srgbClr val="FF0000"/>
                </a:solidFill>
                <a:latin typeface="Times New Roman"/>
                <a:cs typeface="Times New Roman"/>
              </a:rPr>
              <a:t>Dead Center </a:t>
            </a:r>
            <a:r>
              <a:rPr lang="en-US" sz="3600" b="1" spc="-5" dirty="0" smtClean="0">
                <a:solidFill>
                  <a:srgbClr val="FF0000"/>
                </a:solidFill>
                <a:latin typeface="Times New Roman"/>
                <a:cs typeface="Times New Roman"/>
              </a:rPr>
              <a:t>(TDC): </a:t>
            </a:r>
            <a:r>
              <a:rPr lang="en-US" sz="3600" spc="-5" dirty="0" smtClean="0">
                <a:latin typeface="Times New Roman"/>
                <a:cs typeface="Times New Roman"/>
              </a:rPr>
              <a:t>The </a:t>
            </a:r>
            <a:r>
              <a:rPr lang="en-US" sz="3600" spc="-10" dirty="0" smtClean="0">
                <a:latin typeface="Times New Roman"/>
                <a:cs typeface="Times New Roman"/>
              </a:rPr>
              <a:t>extreme </a:t>
            </a:r>
            <a:r>
              <a:rPr lang="en-US" sz="3600" dirty="0" smtClean="0">
                <a:latin typeface="Times New Roman"/>
                <a:cs typeface="Times New Roman"/>
              </a:rPr>
              <a:t>position  </a:t>
            </a:r>
            <a:r>
              <a:rPr lang="en-US" sz="3600" spc="-10" dirty="0" smtClean="0">
                <a:latin typeface="Times New Roman"/>
                <a:cs typeface="Times New Roman"/>
              </a:rPr>
              <a:t>reached </a:t>
            </a:r>
            <a:r>
              <a:rPr lang="en-US" sz="3600" dirty="0" smtClean="0">
                <a:latin typeface="Times New Roman"/>
                <a:cs typeface="Times New Roman"/>
              </a:rPr>
              <a:t>by the piston </a:t>
            </a:r>
            <a:r>
              <a:rPr lang="en-US" sz="3600" spc="-5" dirty="0" smtClean="0">
                <a:latin typeface="Times New Roman"/>
                <a:cs typeface="Times New Roman"/>
              </a:rPr>
              <a:t>at </a:t>
            </a:r>
            <a:r>
              <a:rPr lang="en-US" sz="3600" dirty="0" smtClean="0">
                <a:latin typeface="Times New Roman"/>
                <a:cs typeface="Times New Roman"/>
              </a:rPr>
              <a:t>the top of the </a:t>
            </a:r>
            <a:r>
              <a:rPr lang="en-US" sz="3600" spc="-5" dirty="0" smtClean="0">
                <a:latin typeface="Times New Roman"/>
                <a:cs typeface="Times New Roman"/>
              </a:rPr>
              <a:t>cylinder </a:t>
            </a:r>
            <a:r>
              <a:rPr lang="en-US" sz="3600" dirty="0" smtClean="0">
                <a:latin typeface="Times New Roman"/>
                <a:cs typeface="Times New Roman"/>
              </a:rPr>
              <a:t>in  the </a:t>
            </a:r>
            <a:r>
              <a:rPr lang="en-US" sz="3600" spc="-5" dirty="0" smtClean="0">
                <a:latin typeface="Times New Roman"/>
                <a:cs typeface="Times New Roman"/>
              </a:rPr>
              <a:t>vertical engine </a:t>
            </a:r>
            <a:r>
              <a:rPr lang="en-US" sz="3600" dirty="0" smtClean="0">
                <a:latin typeface="Times New Roman"/>
                <a:cs typeface="Times New Roman"/>
              </a:rPr>
              <a:t>is </a:t>
            </a:r>
            <a:r>
              <a:rPr lang="en-US" sz="3600" spc="-5" dirty="0" smtClean="0">
                <a:latin typeface="Times New Roman"/>
                <a:cs typeface="Times New Roman"/>
              </a:rPr>
              <a:t>called Top </a:t>
            </a:r>
            <a:r>
              <a:rPr lang="en-US" sz="3600" spc="-10" dirty="0" smtClean="0">
                <a:latin typeface="Times New Roman"/>
                <a:cs typeface="Times New Roman"/>
              </a:rPr>
              <a:t>Dead</a:t>
            </a:r>
            <a:r>
              <a:rPr lang="en-US" sz="3600" spc="-50" dirty="0" smtClean="0">
                <a:latin typeface="Times New Roman"/>
                <a:cs typeface="Times New Roman"/>
              </a:rPr>
              <a:t> </a:t>
            </a:r>
            <a:r>
              <a:rPr lang="en-US" sz="3600" spc="-5" dirty="0" smtClean="0">
                <a:latin typeface="Times New Roman"/>
                <a:cs typeface="Times New Roman"/>
              </a:rPr>
              <a:t>center.</a:t>
            </a:r>
            <a:endParaRPr lang="en-US" sz="3600" dirty="0" smtClean="0">
              <a:latin typeface="Times New Roman"/>
              <a:cs typeface="Times New Roman"/>
            </a:endParaRPr>
          </a:p>
          <a:p>
            <a:pPr marL="355600" marR="5080">
              <a:spcBef>
                <a:spcPts val="700"/>
              </a:spcBef>
              <a:buFontTx/>
              <a:buAutoNum type="arabicPeriod"/>
              <a:tabLst>
                <a:tab pos="367030" algn="l"/>
              </a:tabLst>
            </a:pPr>
            <a:r>
              <a:rPr lang="en-US" sz="3600" b="1" dirty="0" smtClean="0">
                <a:solidFill>
                  <a:srgbClr val="FF0000"/>
                </a:solidFill>
                <a:latin typeface="Times New Roman"/>
                <a:cs typeface="Times New Roman"/>
              </a:rPr>
              <a:t>Bottom </a:t>
            </a:r>
            <a:r>
              <a:rPr lang="en-US" sz="3600" b="1" spc="-5" dirty="0" smtClean="0">
                <a:solidFill>
                  <a:srgbClr val="FF0000"/>
                </a:solidFill>
                <a:latin typeface="Times New Roman"/>
                <a:cs typeface="Times New Roman"/>
              </a:rPr>
              <a:t>Dead Center (BDC): </a:t>
            </a:r>
            <a:r>
              <a:rPr lang="en-US" sz="3600" spc="-5" dirty="0" smtClean="0">
                <a:latin typeface="Times New Roman"/>
                <a:cs typeface="Times New Roman"/>
              </a:rPr>
              <a:t>The </a:t>
            </a:r>
            <a:r>
              <a:rPr lang="en-US" sz="3600" spc="-10" dirty="0" smtClean="0">
                <a:latin typeface="Times New Roman"/>
                <a:cs typeface="Times New Roman"/>
              </a:rPr>
              <a:t>extreme  </a:t>
            </a:r>
            <a:r>
              <a:rPr lang="en-US" sz="3600" dirty="0" smtClean="0">
                <a:latin typeface="Times New Roman"/>
                <a:cs typeface="Times New Roman"/>
              </a:rPr>
              <a:t>position </a:t>
            </a:r>
            <a:r>
              <a:rPr lang="en-US" sz="3600" spc="-5" dirty="0" smtClean="0">
                <a:latin typeface="Times New Roman"/>
                <a:cs typeface="Times New Roman"/>
              </a:rPr>
              <a:t>reached </a:t>
            </a:r>
            <a:r>
              <a:rPr lang="en-US" sz="3600" dirty="0" smtClean="0">
                <a:latin typeface="Times New Roman"/>
                <a:cs typeface="Times New Roman"/>
              </a:rPr>
              <a:t>by the piston </a:t>
            </a:r>
            <a:r>
              <a:rPr lang="en-US" sz="3600" spc="-10" dirty="0" smtClean="0">
                <a:latin typeface="Times New Roman"/>
                <a:cs typeface="Times New Roman"/>
              </a:rPr>
              <a:t>at </a:t>
            </a:r>
            <a:r>
              <a:rPr lang="en-US" sz="3600" dirty="0" smtClean="0">
                <a:latin typeface="Times New Roman"/>
                <a:cs typeface="Times New Roman"/>
              </a:rPr>
              <a:t>the </a:t>
            </a:r>
            <a:r>
              <a:rPr lang="en-US" sz="3600" spc="-5" dirty="0" smtClean="0">
                <a:latin typeface="Times New Roman"/>
                <a:cs typeface="Times New Roman"/>
              </a:rPr>
              <a:t>Bottom </a:t>
            </a:r>
            <a:r>
              <a:rPr lang="en-US" sz="3600" dirty="0" smtClean="0">
                <a:latin typeface="Times New Roman"/>
                <a:cs typeface="Times New Roman"/>
              </a:rPr>
              <a:t>of</a:t>
            </a:r>
            <a:r>
              <a:rPr lang="en-US" sz="3600" spc="-105" dirty="0" smtClean="0">
                <a:latin typeface="Times New Roman"/>
                <a:cs typeface="Times New Roman"/>
              </a:rPr>
              <a:t> </a:t>
            </a:r>
            <a:r>
              <a:rPr lang="en-US" sz="3600" dirty="0" smtClean="0">
                <a:latin typeface="Times New Roman"/>
                <a:cs typeface="Times New Roman"/>
              </a:rPr>
              <a:t>the  cylinder in the </a:t>
            </a:r>
            <a:r>
              <a:rPr lang="en-US" sz="3600" spc="-5" dirty="0" smtClean="0">
                <a:latin typeface="Times New Roman"/>
                <a:cs typeface="Times New Roman"/>
              </a:rPr>
              <a:t>vertical engine </a:t>
            </a:r>
            <a:r>
              <a:rPr lang="en-US" sz="3600" dirty="0" smtClean="0">
                <a:latin typeface="Times New Roman"/>
                <a:cs typeface="Times New Roman"/>
              </a:rPr>
              <a:t>is </a:t>
            </a:r>
            <a:r>
              <a:rPr lang="en-US" sz="3600" spc="-10" dirty="0" smtClean="0">
                <a:latin typeface="Times New Roman"/>
                <a:cs typeface="Times New Roman"/>
              </a:rPr>
              <a:t>called </a:t>
            </a:r>
            <a:r>
              <a:rPr lang="en-US" sz="3600" spc="-5" dirty="0" smtClean="0">
                <a:latin typeface="Times New Roman"/>
                <a:cs typeface="Times New Roman"/>
              </a:rPr>
              <a:t>Bottom  </a:t>
            </a:r>
            <a:r>
              <a:rPr lang="en-US" sz="3600" spc="-10" dirty="0" smtClean="0">
                <a:latin typeface="Times New Roman"/>
                <a:cs typeface="Times New Roman"/>
              </a:rPr>
              <a:t>Dead center.</a:t>
            </a:r>
          </a:p>
          <a:p>
            <a:pPr marL="355600" marR="5080">
              <a:spcBef>
                <a:spcPts val="700"/>
              </a:spcBef>
              <a:buFontTx/>
              <a:buAutoNum type="arabicPeriod"/>
              <a:tabLst>
                <a:tab pos="367030" algn="l"/>
              </a:tabLst>
            </a:pPr>
            <a:r>
              <a:rPr lang="en-US" sz="3600" b="1" spc="-10" dirty="0" smtClean="0">
                <a:solidFill>
                  <a:srgbClr val="FF0000"/>
                </a:solidFill>
                <a:latin typeface="Times New Roman"/>
                <a:cs typeface="Times New Roman"/>
              </a:rPr>
              <a:t> </a:t>
            </a:r>
            <a:r>
              <a:rPr lang="en-US" sz="3600" b="1" spc="-5" dirty="0" smtClean="0">
                <a:solidFill>
                  <a:srgbClr val="FF0000"/>
                </a:solidFill>
                <a:latin typeface="Times New Roman"/>
                <a:cs typeface="Times New Roman"/>
              </a:rPr>
              <a:t>Stroke: </a:t>
            </a:r>
            <a:r>
              <a:rPr lang="en-US" sz="3600" dirty="0" smtClean="0">
                <a:latin typeface="Times New Roman"/>
                <a:cs typeface="Times New Roman"/>
              </a:rPr>
              <a:t>The </a:t>
            </a:r>
            <a:r>
              <a:rPr lang="en-US" sz="3600" spc="-5" dirty="0" smtClean="0">
                <a:latin typeface="Times New Roman"/>
                <a:cs typeface="Times New Roman"/>
              </a:rPr>
              <a:t>nominal </a:t>
            </a:r>
            <a:r>
              <a:rPr lang="en-US" sz="3600" dirty="0" smtClean="0">
                <a:latin typeface="Times New Roman"/>
                <a:cs typeface="Times New Roman"/>
              </a:rPr>
              <a:t>distance </a:t>
            </a:r>
            <a:r>
              <a:rPr lang="en-US" sz="3600" spc="-5" dirty="0" smtClean="0">
                <a:latin typeface="Times New Roman"/>
                <a:cs typeface="Times New Roman"/>
              </a:rPr>
              <a:t>travelled </a:t>
            </a:r>
            <a:r>
              <a:rPr lang="en-US" sz="3600" dirty="0" smtClean="0">
                <a:latin typeface="Times New Roman"/>
                <a:cs typeface="Times New Roman"/>
              </a:rPr>
              <a:t>by </a:t>
            </a:r>
            <a:r>
              <a:rPr lang="en-US" sz="3600" spc="-5" dirty="0" smtClean="0">
                <a:latin typeface="Times New Roman"/>
                <a:cs typeface="Times New Roman"/>
              </a:rPr>
              <a:t>the  piston in the </a:t>
            </a:r>
            <a:r>
              <a:rPr lang="en-US" sz="3600" dirty="0" smtClean="0">
                <a:latin typeface="Times New Roman"/>
                <a:cs typeface="Times New Roman"/>
              </a:rPr>
              <a:t>cylinder </a:t>
            </a:r>
            <a:r>
              <a:rPr lang="en-US" sz="3600" spc="-5" dirty="0" smtClean="0">
                <a:latin typeface="Times New Roman"/>
                <a:cs typeface="Times New Roman"/>
              </a:rPr>
              <a:t>between the extreme  </a:t>
            </a:r>
            <a:r>
              <a:rPr lang="en-US" sz="3600" dirty="0" smtClean="0">
                <a:latin typeface="Times New Roman"/>
                <a:cs typeface="Times New Roman"/>
              </a:rPr>
              <a:t>upper and </a:t>
            </a:r>
            <a:r>
              <a:rPr lang="en-US" sz="3600" spc="-5" dirty="0" smtClean="0">
                <a:latin typeface="Times New Roman"/>
                <a:cs typeface="Times New Roman"/>
              </a:rPr>
              <a:t>lower positions </a:t>
            </a:r>
            <a:r>
              <a:rPr lang="en-US" sz="3600" dirty="0" smtClean="0">
                <a:latin typeface="Times New Roman"/>
                <a:cs typeface="Times New Roman"/>
              </a:rPr>
              <a:t>of </a:t>
            </a:r>
            <a:r>
              <a:rPr lang="en-US" sz="3600" spc="-5" dirty="0" smtClean="0">
                <a:latin typeface="Times New Roman"/>
                <a:cs typeface="Times New Roman"/>
              </a:rPr>
              <a:t>the piston </a:t>
            </a:r>
            <a:r>
              <a:rPr lang="en-US" sz="3600" dirty="0" smtClean="0">
                <a:latin typeface="Times New Roman"/>
                <a:cs typeface="Times New Roman"/>
              </a:rPr>
              <a:t>(TDC  </a:t>
            </a:r>
            <a:r>
              <a:rPr lang="en-US" sz="3600" spc="-5" dirty="0" smtClean="0">
                <a:latin typeface="Times New Roman"/>
                <a:cs typeface="Times New Roman"/>
              </a:rPr>
              <a:t>&amp;BDC) is termed </a:t>
            </a:r>
            <a:r>
              <a:rPr lang="en-US" sz="3600" dirty="0" smtClean="0">
                <a:latin typeface="Times New Roman"/>
                <a:cs typeface="Times New Roman"/>
              </a:rPr>
              <a:t>as</a:t>
            </a:r>
            <a:r>
              <a:rPr lang="en-US" sz="3600" spc="10" dirty="0" smtClean="0">
                <a:latin typeface="Times New Roman"/>
                <a:cs typeface="Times New Roman"/>
              </a:rPr>
              <a:t> </a:t>
            </a:r>
            <a:r>
              <a:rPr lang="en-US" sz="3600" spc="-5" dirty="0" smtClean="0">
                <a:latin typeface="Times New Roman"/>
                <a:cs typeface="Times New Roman"/>
              </a:rPr>
              <a:t>stroke.</a:t>
            </a:r>
            <a:endParaRPr lang="en-US" sz="3600" dirty="0" smtClean="0">
              <a:latin typeface="Times New Roman"/>
              <a:cs typeface="Times New Roman"/>
            </a:endParaRPr>
          </a:p>
          <a:p>
            <a:pPr marL="355600" marR="5080">
              <a:spcBef>
                <a:spcPts val="700"/>
              </a:spcBef>
              <a:buAutoNum type="arabicPeriod"/>
              <a:tabLst>
                <a:tab pos="367030" algn="l"/>
              </a:tabLst>
            </a:pPr>
            <a:endParaRPr lang="en-US" sz="3600" dirty="0" smtClean="0">
              <a:latin typeface="Times New Roman"/>
              <a:cs typeface="Times New Roman"/>
            </a:endParaRPr>
          </a:p>
          <a:p>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13</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endParaRPr lang="en-US" b="1" dirty="0"/>
          </a:p>
        </p:txBody>
      </p:sp>
      <p:sp>
        <p:nvSpPr>
          <p:cNvPr id="9" name="Subtitle 8"/>
          <p:cNvSpPr>
            <a:spLocks noGrp="1"/>
          </p:cNvSpPr>
          <p:nvPr>
            <p:ph type="subTitle" idx="4"/>
          </p:nvPr>
        </p:nvSpPr>
        <p:spPr>
          <a:xfrm>
            <a:off x="1174750" y="1663700"/>
            <a:ext cx="14478000" cy="6766981"/>
          </a:xfrm>
        </p:spPr>
        <p:txBody>
          <a:bodyPr/>
          <a:lstStyle/>
          <a:p>
            <a:pPr marL="355600" marR="5080">
              <a:lnSpc>
                <a:spcPct val="89900"/>
              </a:lnSpc>
              <a:spcBef>
                <a:spcPts val="484"/>
              </a:spcBef>
              <a:buClr>
                <a:srgbClr val="FF0000"/>
              </a:buClr>
              <a:buFont typeface="Times New Roman"/>
              <a:buAutoNum type="arabicPeriod" startAt="4"/>
              <a:tabLst>
                <a:tab pos="421005" algn="l"/>
              </a:tabLst>
            </a:pPr>
            <a:r>
              <a:rPr lang="en-US" sz="3600" dirty="0" smtClean="0">
                <a:latin typeface="Times New Roman" pitchFamily="18" charset="0"/>
                <a:cs typeface="Times New Roman" pitchFamily="18" charset="0"/>
              </a:rPr>
              <a:t>	</a:t>
            </a:r>
          </a:p>
          <a:p>
            <a:pPr marL="355600" marR="405765">
              <a:lnSpc>
                <a:spcPct val="90000"/>
              </a:lnSpc>
              <a:spcBef>
                <a:spcPts val="795"/>
              </a:spcBef>
              <a:buClr>
                <a:srgbClr val="FF0000"/>
              </a:buClr>
              <a:buFont typeface="Times New Roman"/>
              <a:buAutoNum type="arabicPeriod" startAt="4"/>
              <a:tabLst>
                <a:tab pos="421005" algn="l"/>
              </a:tabLst>
            </a:pPr>
            <a:r>
              <a:rPr lang="en-US" sz="3600" b="1"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Compression ratio </a:t>
            </a:r>
            <a:r>
              <a:rPr lang="en-US" sz="3600" b="1" spc="-5" dirty="0" smtClean="0">
                <a:solidFill>
                  <a:srgbClr val="FF0000"/>
                </a:solidFill>
                <a:latin typeface="Times New Roman" pitchFamily="18" charset="0"/>
                <a:cs typeface="Times New Roman" pitchFamily="18" charset="0"/>
              </a:rPr>
              <a:t>(r): </a:t>
            </a:r>
            <a:r>
              <a:rPr lang="en-US" sz="3600" b="1" spc="-5" dirty="0" smtClean="0">
                <a:latin typeface="Times New Roman" pitchFamily="18" charset="0"/>
                <a:cs typeface="Times New Roman" pitchFamily="18" charset="0"/>
              </a:rPr>
              <a:t>It is the ratio </a:t>
            </a:r>
            <a:r>
              <a:rPr lang="en-US" sz="3600" b="1" dirty="0" smtClean="0">
                <a:latin typeface="Times New Roman" pitchFamily="18" charset="0"/>
                <a:cs typeface="Times New Roman" pitchFamily="18" charset="0"/>
              </a:rPr>
              <a:t>of  </a:t>
            </a:r>
            <a:r>
              <a:rPr lang="en-US" sz="3600" b="1" spc="-5" dirty="0" smtClean="0">
                <a:latin typeface="Times New Roman" pitchFamily="18" charset="0"/>
                <a:cs typeface="Times New Roman" pitchFamily="18" charset="0"/>
              </a:rPr>
              <a:t>Maximum </a:t>
            </a:r>
            <a:r>
              <a:rPr lang="en-US" sz="3600" b="1" dirty="0" smtClean="0">
                <a:latin typeface="Times New Roman" pitchFamily="18" charset="0"/>
                <a:cs typeface="Times New Roman" pitchFamily="18" charset="0"/>
              </a:rPr>
              <a:t>cylinder </a:t>
            </a:r>
            <a:r>
              <a:rPr lang="en-US" sz="3600" b="1" spc="-5" dirty="0" smtClean="0">
                <a:latin typeface="Times New Roman" pitchFamily="18" charset="0"/>
                <a:cs typeface="Times New Roman" pitchFamily="18" charset="0"/>
              </a:rPr>
              <a:t>volume to the </a:t>
            </a:r>
            <a:r>
              <a:rPr lang="en-US" sz="3600" b="1" dirty="0" smtClean="0">
                <a:latin typeface="Times New Roman" pitchFamily="18" charset="0"/>
                <a:cs typeface="Times New Roman" pitchFamily="18" charset="0"/>
              </a:rPr>
              <a:t>Clearance  </a:t>
            </a:r>
            <a:r>
              <a:rPr lang="en-US" sz="3600" b="1" spc="-5" dirty="0" smtClean="0">
                <a:latin typeface="Times New Roman" pitchFamily="18" charset="0"/>
                <a:cs typeface="Times New Roman" pitchFamily="18" charset="0"/>
              </a:rPr>
              <a:t>volume.</a:t>
            </a:r>
            <a:endParaRPr lang="en-US" sz="3600" b="1" dirty="0" smtClean="0">
              <a:latin typeface="Times New Roman" pitchFamily="18" charset="0"/>
              <a:cs typeface="Times New Roman" pitchFamily="18" charset="0"/>
            </a:endParaRPr>
          </a:p>
          <a:p>
            <a:pPr marL="355600" marR="314960">
              <a:lnSpc>
                <a:spcPts val="3450"/>
              </a:lnSpc>
              <a:spcBef>
                <a:spcPts val="850"/>
              </a:spcBef>
              <a:buClr>
                <a:srgbClr val="FF0000"/>
              </a:buClr>
              <a:buFont typeface="Times New Roman"/>
              <a:buAutoNum type="arabicPeriod" startAt="4"/>
              <a:tabLst>
                <a:tab pos="421005" algn="l"/>
              </a:tabLst>
            </a:pPr>
            <a:r>
              <a:rPr lang="en-US" sz="3600" b="1" dirty="0" smtClean="0">
                <a:latin typeface="Times New Roman" pitchFamily="18" charset="0"/>
                <a:cs typeface="Times New Roman" pitchFamily="18" charset="0"/>
              </a:rPr>
              <a:t>	</a:t>
            </a:r>
            <a:r>
              <a:rPr lang="en-US" sz="3600" b="1" spc="-5" dirty="0" smtClean="0">
                <a:solidFill>
                  <a:srgbClr val="FF0000"/>
                </a:solidFill>
                <a:latin typeface="Times New Roman" pitchFamily="18" charset="0"/>
                <a:cs typeface="Times New Roman" pitchFamily="18" charset="0"/>
              </a:rPr>
              <a:t>Cylinder </a:t>
            </a:r>
            <a:r>
              <a:rPr lang="en-US" sz="3600" b="1" spc="5" dirty="0" smtClean="0">
                <a:solidFill>
                  <a:srgbClr val="FF0000"/>
                </a:solidFill>
                <a:latin typeface="Times New Roman" pitchFamily="18" charset="0"/>
                <a:cs typeface="Times New Roman" pitchFamily="18" charset="0"/>
              </a:rPr>
              <a:t>volume </a:t>
            </a:r>
            <a:r>
              <a:rPr lang="en-US" sz="3600" b="1" dirty="0" smtClean="0">
                <a:solidFill>
                  <a:srgbClr val="FF0000"/>
                </a:solidFill>
                <a:latin typeface="Times New Roman" pitchFamily="18" charset="0"/>
                <a:cs typeface="Times New Roman" pitchFamily="18" charset="0"/>
              </a:rPr>
              <a:t>(v): </a:t>
            </a:r>
            <a:r>
              <a:rPr lang="en-US" sz="3600" b="1" spc="-5" dirty="0" smtClean="0">
                <a:latin typeface="Times New Roman" pitchFamily="18" charset="0"/>
                <a:cs typeface="Times New Roman" pitchFamily="18" charset="0"/>
              </a:rPr>
              <a:t>It is the </a:t>
            </a:r>
            <a:r>
              <a:rPr lang="en-US" sz="3600" b="1" dirty="0" smtClean="0">
                <a:latin typeface="Times New Roman" pitchFamily="18" charset="0"/>
                <a:cs typeface="Times New Roman" pitchFamily="18" charset="0"/>
              </a:rPr>
              <a:t>sum of swept  </a:t>
            </a:r>
            <a:r>
              <a:rPr lang="en-US" sz="3600" b="1" spc="-5" dirty="0" smtClean="0">
                <a:latin typeface="Times New Roman" pitchFamily="18" charset="0"/>
                <a:cs typeface="Times New Roman" pitchFamily="18" charset="0"/>
              </a:rPr>
              <a:t>volume </a:t>
            </a:r>
            <a:r>
              <a:rPr lang="en-US" sz="3600" b="1" dirty="0" smtClean="0">
                <a:latin typeface="Times New Roman" pitchFamily="18" charset="0"/>
                <a:cs typeface="Times New Roman" pitchFamily="18" charset="0"/>
              </a:rPr>
              <a:t>and </a:t>
            </a:r>
            <a:r>
              <a:rPr lang="en-US" sz="3600" b="1" spc="-5" dirty="0" smtClean="0">
                <a:latin typeface="Times New Roman" pitchFamily="18" charset="0"/>
                <a:cs typeface="Times New Roman" pitchFamily="18" charset="0"/>
              </a:rPr>
              <a:t>the </a:t>
            </a:r>
            <a:r>
              <a:rPr lang="en-US" sz="3600" b="1" dirty="0" smtClean="0">
                <a:latin typeface="Times New Roman" pitchFamily="18" charset="0"/>
                <a:cs typeface="Times New Roman" pitchFamily="18" charset="0"/>
              </a:rPr>
              <a:t>Clearance</a:t>
            </a:r>
            <a:r>
              <a:rPr lang="en-US" sz="3600" b="1" spc="20" dirty="0" smtClean="0">
                <a:latin typeface="Times New Roman" pitchFamily="18" charset="0"/>
                <a:cs typeface="Times New Roman" pitchFamily="18" charset="0"/>
              </a:rPr>
              <a:t> </a:t>
            </a:r>
            <a:r>
              <a:rPr lang="en-US" sz="3600" b="1" spc="-5" dirty="0" smtClean="0">
                <a:latin typeface="Times New Roman" pitchFamily="18" charset="0"/>
                <a:cs typeface="Times New Roman" pitchFamily="18" charset="0"/>
              </a:rPr>
              <a:t>volume.</a:t>
            </a:r>
            <a:endParaRPr lang="en-US" sz="3600" b="1" dirty="0" smtClean="0">
              <a:latin typeface="Times New Roman" pitchFamily="18" charset="0"/>
              <a:cs typeface="Times New Roman" pitchFamily="18" charset="0"/>
            </a:endParaRPr>
          </a:p>
          <a:p>
            <a:pPr marL="1442720">
              <a:lnSpc>
                <a:spcPct val="100000"/>
              </a:lnSpc>
              <a:spcBef>
                <a:spcPts val="370"/>
              </a:spcBef>
            </a:pPr>
            <a:r>
              <a:rPr lang="en-US" sz="3600" b="1" dirty="0" smtClean="0">
                <a:latin typeface="Times New Roman" pitchFamily="18" charset="0"/>
                <a:cs typeface="Times New Roman" pitchFamily="18" charset="0"/>
              </a:rPr>
              <a:t>V = Vs +</a:t>
            </a:r>
            <a:r>
              <a:rPr lang="en-US" sz="3600" b="1" spc="-5"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Vc</a:t>
            </a:r>
            <a:endParaRPr lang="en-US" sz="3600" b="1" dirty="0" smtClean="0">
              <a:latin typeface="Times New Roman" pitchFamily="18" charset="0"/>
              <a:cs typeface="Times New Roman" pitchFamily="18" charset="0"/>
            </a:endParaRPr>
          </a:p>
          <a:p>
            <a:pPr marL="355600" marR="5080">
              <a:lnSpc>
                <a:spcPct val="99900"/>
              </a:lnSpc>
              <a:spcBef>
                <a:spcPts val="100"/>
              </a:spcBef>
              <a:buClr>
                <a:srgbClr val="FF0000"/>
              </a:buClr>
              <a:buFont typeface="Times New Roman"/>
              <a:buAutoNum type="arabicPeriod" startAt="7"/>
              <a:tabLst>
                <a:tab pos="421005" algn="l"/>
              </a:tabLst>
            </a:pPr>
            <a:r>
              <a:rPr lang="en-US" sz="3600" b="1" dirty="0" smtClean="0">
                <a:latin typeface="Times New Roman" pitchFamily="18" charset="0"/>
                <a:cs typeface="Times New Roman" pitchFamily="18" charset="0"/>
              </a:rPr>
              <a:t>	</a:t>
            </a:r>
            <a:r>
              <a:rPr lang="en-US" sz="3600" b="1" spc="-5" dirty="0" smtClean="0">
                <a:solidFill>
                  <a:srgbClr val="FF0000"/>
                </a:solidFill>
                <a:latin typeface="Times New Roman" pitchFamily="18" charset="0"/>
                <a:cs typeface="Times New Roman" pitchFamily="18" charset="0"/>
              </a:rPr>
              <a:t>Swept </a:t>
            </a:r>
            <a:r>
              <a:rPr lang="en-US" sz="3600" b="1" spc="5" dirty="0" smtClean="0">
                <a:solidFill>
                  <a:srgbClr val="FF0000"/>
                </a:solidFill>
                <a:latin typeface="Times New Roman" pitchFamily="18" charset="0"/>
                <a:cs typeface="Times New Roman" pitchFamily="18" charset="0"/>
              </a:rPr>
              <a:t>volume </a:t>
            </a:r>
            <a:r>
              <a:rPr lang="en-US" sz="3600" b="1" spc="-5" dirty="0" smtClean="0">
                <a:solidFill>
                  <a:srgbClr val="FF0000"/>
                </a:solidFill>
                <a:latin typeface="Times New Roman" pitchFamily="18" charset="0"/>
                <a:cs typeface="Times New Roman" pitchFamily="18" charset="0"/>
              </a:rPr>
              <a:t>(Vs): </a:t>
            </a:r>
            <a:r>
              <a:rPr lang="en-US" sz="3600" b="1" spc="-5" dirty="0" smtClean="0">
                <a:latin typeface="Times New Roman" pitchFamily="18" charset="0"/>
                <a:cs typeface="Times New Roman" pitchFamily="18" charset="0"/>
              </a:rPr>
              <a:t>It is the volume </a:t>
            </a:r>
            <a:r>
              <a:rPr lang="en-US" sz="3600" b="1" dirty="0" smtClean="0">
                <a:latin typeface="Times New Roman" pitchFamily="18" charset="0"/>
                <a:cs typeface="Times New Roman" pitchFamily="18" charset="0"/>
              </a:rPr>
              <a:t>of  space generated by </a:t>
            </a:r>
            <a:r>
              <a:rPr lang="en-US" sz="3600" b="1" spc="-5" dirty="0" smtClean="0">
                <a:latin typeface="Times New Roman" pitchFamily="18" charset="0"/>
                <a:cs typeface="Times New Roman" pitchFamily="18" charset="0"/>
              </a:rPr>
              <a:t>the movement </a:t>
            </a:r>
            <a:r>
              <a:rPr lang="en-US" sz="3600" b="1" dirty="0" smtClean="0">
                <a:latin typeface="Times New Roman" pitchFamily="18" charset="0"/>
                <a:cs typeface="Times New Roman" pitchFamily="18" charset="0"/>
              </a:rPr>
              <a:t>of </a:t>
            </a:r>
            <a:r>
              <a:rPr lang="en-US" sz="3600" b="1" spc="-5" dirty="0" smtClean="0">
                <a:latin typeface="Times New Roman" pitchFamily="18" charset="0"/>
                <a:cs typeface="Times New Roman" pitchFamily="18" charset="0"/>
              </a:rPr>
              <a:t>piston  from </a:t>
            </a:r>
            <a:r>
              <a:rPr lang="en-US" sz="3600" b="1" dirty="0" smtClean="0">
                <a:latin typeface="Times New Roman" pitchFamily="18" charset="0"/>
                <a:cs typeface="Times New Roman" pitchFamily="18" charset="0"/>
              </a:rPr>
              <a:t>one dead center </a:t>
            </a:r>
            <a:r>
              <a:rPr lang="en-US" sz="3600" b="1" spc="-5" dirty="0" smtClean="0">
                <a:latin typeface="Times New Roman" pitchFamily="18" charset="0"/>
                <a:cs typeface="Times New Roman" pitchFamily="18" charset="0"/>
              </a:rPr>
              <a:t>to </a:t>
            </a:r>
            <a:r>
              <a:rPr lang="en-US" sz="3600" b="1" dirty="0" smtClean="0">
                <a:latin typeface="Times New Roman" pitchFamily="18" charset="0"/>
                <a:cs typeface="Times New Roman" pitchFamily="18" charset="0"/>
              </a:rPr>
              <a:t>another dead</a:t>
            </a:r>
            <a:r>
              <a:rPr lang="en-US" sz="3600" b="1" spc="-1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center.</a:t>
            </a:r>
          </a:p>
          <a:p>
            <a:pPr marL="355600" marR="63500">
              <a:spcBef>
                <a:spcPts val="800"/>
              </a:spcBef>
              <a:buClr>
                <a:srgbClr val="FF0000"/>
              </a:buClr>
              <a:buFont typeface="Times New Roman"/>
              <a:buAutoNum type="arabicPeriod" startAt="7"/>
              <a:tabLst>
                <a:tab pos="421005" algn="l"/>
              </a:tabLst>
            </a:pPr>
            <a:r>
              <a:rPr lang="en-US" sz="3600" b="1"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Clearance Volume( </a:t>
            </a:r>
            <a:r>
              <a:rPr lang="en-US" sz="3600" b="1" spc="-5" dirty="0" err="1" smtClean="0">
                <a:solidFill>
                  <a:srgbClr val="FF0000"/>
                </a:solidFill>
                <a:latin typeface="Times New Roman" pitchFamily="18" charset="0"/>
                <a:cs typeface="Times New Roman" pitchFamily="18" charset="0"/>
              </a:rPr>
              <a:t>Vc</a:t>
            </a:r>
            <a:r>
              <a:rPr lang="en-US" sz="3600" b="1" spc="-5" dirty="0" smtClean="0">
                <a:solidFill>
                  <a:srgbClr val="FF0000"/>
                </a:solidFill>
                <a:latin typeface="Times New Roman" pitchFamily="18" charset="0"/>
                <a:cs typeface="Times New Roman" pitchFamily="18" charset="0"/>
              </a:rPr>
              <a:t>): </a:t>
            </a:r>
            <a:r>
              <a:rPr lang="en-US" sz="3600" b="1" spc="-5" dirty="0" smtClean="0">
                <a:latin typeface="Times New Roman" pitchFamily="18" charset="0"/>
                <a:cs typeface="Times New Roman" pitchFamily="18" charset="0"/>
              </a:rPr>
              <a:t>It is the </a:t>
            </a:r>
            <a:r>
              <a:rPr lang="en-US" sz="3600" b="1" dirty="0" smtClean="0">
                <a:latin typeface="Times New Roman" pitchFamily="18" charset="0"/>
                <a:cs typeface="Times New Roman" pitchFamily="18" charset="0"/>
              </a:rPr>
              <a:t>space </a:t>
            </a:r>
            <a:r>
              <a:rPr lang="en-US" sz="3600" b="1" spc="-5" dirty="0" smtClean="0">
                <a:latin typeface="Times New Roman" pitchFamily="18" charset="0"/>
                <a:cs typeface="Times New Roman" pitchFamily="18" charset="0"/>
              </a:rPr>
              <a:t>in  the </a:t>
            </a:r>
            <a:r>
              <a:rPr lang="en-US" sz="3600" b="1" dirty="0" smtClean="0">
                <a:latin typeface="Times New Roman" pitchFamily="18" charset="0"/>
                <a:cs typeface="Times New Roman" pitchFamily="18" charset="0"/>
              </a:rPr>
              <a:t>cylinder, when </a:t>
            </a:r>
            <a:r>
              <a:rPr lang="en-US" sz="3600" b="1" spc="-5" dirty="0" smtClean="0">
                <a:latin typeface="Times New Roman" pitchFamily="18" charset="0"/>
                <a:cs typeface="Times New Roman" pitchFamily="18" charset="0"/>
              </a:rPr>
              <a:t>the piston is </a:t>
            </a:r>
            <a:r>
              <a:rPr lang="en-US" sz="3600" b="1" dirty="0" smtClean="0">
                <a:latin typeface="Times New Roman" pitchFamily="18" charset="0"/>
                <a:cs typeface="Times New Roman" pitchFamily="18" charset="0"/>
              </a:rPr>
              <a:t>at </a:t>
            </a:r>
            <a:r>
              <a:rPr lang="en-US" sz="3600" b="1" spc="-5" dirty="0" smtClean="0">
                <a:latin typeface="Times New Roman" pitchFamily="18" charset="0"/>
                <a:cs typeface="Times New Roman" pitchFamily="18" charset="0"/>
              </a:rPr>
              <a:t>Top </a:t>
            </a:r>
            <a:r>
              <a:rPr lang="en-US" sz="3600" b="1" dirty="0" smtClean="0">
                <a:latin typeface="Times New Roman" pitchFamily="18" charset="0"/>
                <a:cs typeface="Times New Roman" pitchFamily="18" charset="0"/>
              </a:rPr>
              <a:t>Dead  </a:t>
            </a:r>
            <a:r>
              <a:rPr lang="en-US" sz="3600" b="1" spc="-5" dirty="0" smtClean="0">
                <a:latin typeface="Times New Roman" pitchFamily="18" charset="0"/>
                <a:cs typeface="Times New Roman" pitchFamily="18" charset="0"/>
              </a:rPr>
              <a:t>Center</a:t>
            </a:r>
            <a:endParaRPr lang="en-US" sz="3600" b="1"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14</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endParaRPr lang="en-US" b="1" dirty="0"/>
          </a:p>
        </p:txBody>
      </p:sp>
      <p:sp>
        <p:nvSpPr>
          <p:cNvPr id="10" name="object 4"/>
          <p:cNvSpPr>
            <a:spLocks noGrp="1"/>
          </p:cNvSpPr>
          <p:nvPr>
            <p:ph type="subTitle" idx="4"/>
          </p:nvPr>
        </p:nvSpPr>
        <p:spPr>
          <a:xfrm>
            <a:off x="1936750" y="444500"/>
            <a:ext cx="12877800" cy="8077200"/>
          </a:xfrm>
          <a:prstGeom prst="rect">
            <a:avLst/>
          </a:prstGeom>
          <a:blipFill>
            <a:blip r:embed="rId3" cstate="print"/>
            <a:stretch>
              <a:fillRect/>
            </a:stretch>
          </a:blipFill>
        </p:spPr>
        <p:txBody>
          <a:bodyPr wrap="square" lIns="0" tIns="0" rIns="0" bIns="0" rtlCol="0"/>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15</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738664"/>
          </a:xfrm>
        </p:spPr>
        <p:txBody>
          <a:bodyPr/>
          <a:lstStyle/>
          <a:p>
            <a:r>
              <a:rPr lang="en-US" sz="4800" b="1" spc="-10" dirty="0" smtClean="0">
                <a:latin typeface="Times New Roman" pitchFamily="18" charset="0"/>
                <a:cs typeface="Times New Roman" pitchFamily="18" charset="0"/>
              </a:rPr>
              <a:t>Main </a:t>
            </a:r>
            <a:r>
              <a:rPr lang="en-US" sz="4800" b="1" spc="-5" dirty="0" smtClean="0">
                <a:latin typeface="Times New Roman" pitchFamily="18" charset="0"/>
                <a:cs typeface="Times New Roman" pitchFamily="18" charset="0"/>
              </a:rPr>
              <a:t>Components </a:t>
            </a:r>
            <a:r>
              <a:rPr lang="en-US" sz="4800" b="1" dirty="0" smtClean="0">
                <a:latin typeface="Times New Roman" pitchFamily="18" charset="0"/>
                <a:cs typeface="Times New Roman" pitchFamily="18" charset="0"/>
              </a:rPr>
              <a:t>of </a:t>
            </a:r>
            <a:r>
              <a:rPr lang="en-US" sz="4800" b="1" spc="-5" dirty="0" smtClean="0">
                <a:latin typeface="Times New Roman" pitchFamily="18" charset="0"/>
                <a:cs typeface="Times New Roman" pitchFamily="18" charset="0"/>
              </a:rPr>
              <a:t>IC</a:t>
            </a:r>
            <a:r>
              <a:rPr lang="en-US" sz="4800" b="1" spc="-15" dirty="0" smtClean="0">
                <a:latin typeface="Times New Roman" pitchFamily="18" charset="0"/>
                <a:cs typeface="Times New Roman" pitchFamily="18" charset="0"/>
              </a:rPr>
              <a:t> </a:t>
            </a:r>
            <a:r>
              <a:rPr lang="en-US" sz="4800" b="1" spc="-5" dirty="0" smtClean="0">
                <a:latin typeface="Times New Roman" pitchFamily="18" charset="0"/>
                <a:cs typeface="Times New Roman" pitchFamily="18" charset="0"/>
              </a:rPr>
              <a:t>Engines</a:t>
            </a:r>
            <a:endParaRPr lang="en-US" sz="4800" b="1" dirty="0">
              <a:latin typeface="Times New Roman" pitchFamily="18" charset="0"/>
              <a:cs typeface="Times New Roman" pitchFamily="18" charset="0"/>
            </a:endParaRPr>
          </a:p>
        </p:txBody>
      </p:sp>
      <p:sp>
        <p:nvSpPr>
          <p:cNvPr id="9" name="Subtitle 8"/>
          <p:cNvSpPr>
            <a:spLocks noGrp="1"/>
          </p:cNvSpPr>
          <p:nvPr>
            <p:ph type="subTitle" idx="4"/>
          </p:nvPr>
        </p:nvSpPr>
        <p:spPr>
          <a:xfrm>
            <a:off x="1327150" y="1816100"/>
            <a:ext cx="13792200" cy="6732612"/>
          </a:xfrm>
        </p:spPr>
        <p:txBody>
          <a:bodyPr/>
          <a:lstStyle/>
          <a:p>
            <a:pPr marL="12700">
              <a:lnSpc>
                <a:spcPct val="100000"/>
              </a:lnSpc>
              <a:spcBef>
                <a:spcPts val="100"/>
              </a:spcBef>
            </a:pPr>
            <a:r>
              <a:rPr lang="en-US" sz="4000" b="1" u="heavy" spc="-5" dirty="0" smtClean="0">
                <a:solidFill>
                  <a:srgbClr val="0000FF"/>
                </a:solidFill>
                <a:uFill>
                  <a:solidFill>
                    <a:srgbClr val="0000FF"/>
                  </a:solidFill>
                </a:uFill>
                <a:latin typeface="Times New Roman"/>
                <a:cs typeface="Times New Roman"/>
              </a:rPr>
              <a:t>Cylinder Block:</a:t>
            </a:r>
            <a:endParaRPr lang="en-US" sz="4000" dirty="0" smtClean="0">
              <a:latin typeface="Times New Roman"/>
              <a:cs typeface="Times New Roman"/>
            </a:endParaRPr>
          </a:p>
          <a:p>
            <a:pPr marL="120014" indent="-107950">
              <a:spcBef>
                <a:spcPts val="20"/>
              </a:spcBef>
              <a:buSzPct val="95833"/>
              <a:tabLst>
                <a:tab pos="120650" algn="l"/>
              </a:tabLst>
            </a:pPr>
            <a:r>
              <a:rPr lang="en-US" sz="4000" dirty="0" smtClean="0">
                <a:latin typeface="Times New Roman"/>
                <a:cs typeface="Times New Roman"/>
              </a:rPr>
              <a:t> It is the </a:t>
            </a:r>
            <a:r>
              <a:rPr lang="en-US" sz="4000" spc="-5" dirty="0" smtClean="0">
                <a:latin typeface="Times New Roman"/>
                <a:cs typeface="Times New Roman"/>
              </a:rPr>
              <a:t>main block </a:t>
            </a:r>
            <a:r>
              <a:rPr lang="en-US" sz="4000" dirty="0" smtClean="0">
                <a:latin typeface="Times New Roman"/>
                <a:cs typeface="Times New Roman"/>
              </a:rPr>
              <a:t>of the</a:t>
            </a:r>
            <a:r>
              <a:rPr lang="en-US" sz="4000" spc="-20" dirty="0" smtClean="0">
                <a:latin typeface="Times New Roman"/>
                <a:cs typeface="Times New Roman"/>
              </a:rPr>
              <a:t> </a:t>
            </a:r>
            <a:r>
              <a:rPr lang="en-US" sz="4000" dirty="0" smtClean="0">
                <a:latin typeface="Times New Roman"/>
                <a:cs typeface="Times New Roman"/>
              </a:rPr>
              <a:t>engine.</a:t>
            </a:r>
          </a:p>
          <a:p>
            <a:pPr marL="12700" marR="1451610">
              <a:lnSpc>
                <a:spcPct val="79900"/>
              </a:lnSpc>
              <a:spcBef>
                <a:spcPts val="595"/>
              </a:spcBef>
              <a:buSzPct val="95833"/>
              <a:tabLst>
                <a:tab pos="120650" algn="l"/>
                <a:tab pos="2747645" algn="l"/>
              </a:tabLst>
            </a:pPr>
            <a:r>
              <a:rPr lang="en-US" sz="4000" dirty="0" smtClean="0">
                <a:latin typeface="Times New Roman"/>
                <a:cs typeface="Times New Roman"/>
              </a:rPr>
              <a:t>It</a:t>
            </a:r>
            <a:r>
              <a:rPr lang="en-US" sz="4000" spc="5" dirty="0" smtClean="0">
                <a:latin typeface="Times New Roman"/>
                <a:cs typeface="Times New Roman"/>
              </a:rPr>
              <a:t> </a:t>
            </a:r>
            <a:r>
              <a:rPr lang="en-US" sz="4000" dirty="0" smtClean="0">
                <a:latin typeface="Times New Roman"/>
                <a:cs typeface="Times New Roman"/>
              </a:rPr>
              <a:t>contains</a:t>
            </a:r>
            <a:r>
              <a:rPr lang="en-US" sz="4000" spc="5" dirty="0" smtClean="0">
                <a:latin typeface="Times New Roman"/>
                <a:cs typeface="Times New Roman"/>
              </a:rPr>
              <a:t> </a:t>
            </a:r>
            <a:r>
              <a:rPr lang="en-US" sz="4000" dirty="0" smtClean="0">
                <a:latin typeface="Times New Roman"/>
                <a:cs typeface="Times New Roman"/>
              </a:rPr>
              <a:t>cylinders	</a:t>
            </a:r>
            <a:r>
              <a:rPr lang="en-US" sz="4000" spc="-5" dirty="0" smtClean="0">
                <a:latin typeface="Times New Roman"/>
                <a:cs typeface="Times New Roman"/>
              </a:rPr>
              <a:t>accurately finished </a:t>
            </a:r>
            <a:r>
              <a:rPr lang="en-US" sz="4000" dirty="0" smtClean="0">
                <a:latin typeface="Times New Roman"/>
                <a:cs typeface="Times New Roman"/>
              </a:rPr>
              <a:t>to  </a:t>
            </a:r>
            <a:r>
              <a:rPr lang="en-US" sz="4000" spc="-5" dirty="0" smtClean="0">
                <a:latin typeface="Times New Roman"/>
                <a:cs typeface="Times New Roman"/>
              </a:rPr>
              <a:t>accommodate </a:t>
            </a:r>
            <a:r>
              <a:rPr lang="en-US" sz="4000" dirty="0" smtClean="0">
                <a:latin typeface="Times New Roman"/>
                <a:cs typeface="Times New Roman"/>
              </a:rPr>
              <a:t>pistons</a:t>
            </a:r>
          </a:p>
          <a:p>
            <a:pPr marL="12700" marR="76200">
              <a:lnSpc>
                <a:spcPct val="79900"/>
              </a:lnSpc>
              <a:spcBef>
                <a:spcPts val="600"/>
              </a:spcBef>
              <a:buSzPct val="95833"/>
              <a:tabLst>
                <a:tab pos="120650" algn="l"/>
              </a:tabLst>
            </a:pPr>
            <a:r>
              <a:rPr lang="en-US" sz="4000" dirty="0" smtClean="0">
                <a:latin typeface="Times New Roman"/>
                <a:cs typeface="Times New Roman"/>
              </a:rPr>
              <a:t>The cylinder </a:t>
            </a:r>
            <a:r>
              <a:rPr lang="en-US" sz="4000" spc="-5" dirty="0" smtClean="0">
                <a:latin typeface="Times New Roman"/>
                <a:cs typeface="Times New Roman"/>
              </a:rPr>
              <a:t>block houses </a:t>
            </a:r>
            <a:r>
              <a:rPr lang="en-US" sz="4000" dirty="0" smtClean="0">
                <a:latin typeface="Times New Roman"/>
                <a:cs typeface="Times New Roman"/>
              </a:rPr>
              <a:t>crank, </a:t>
            </a:r>
            <a:r>
              <a:rPr lang="en-US" sz="4000" spc="-5" dirty="0" smtClean="0">
                <a:latin typeface="Times New Roman"/>
                <a:cs typeface="Times New Roman"/>
              </a:rPr>
              <a:t>camshaft, </a:t>
            </a:r>
            <a:r>
              <a:rPr lang="en-US" sz="4000" dirty="0" smtClean="0">
                <a:latin typeface="Times New Roman"/>
                <a:cs typeface="Times New Roman"/>
              </a:rPr>
              <a:t>piston and  other </a:t>
            </a:r>
            <a:br>
              <a:rPr lang="en-US" sz="4000" dirty="0" smtClean="0">
                <a:latin typeface="Times New Roman"/>
                <a:cs typeface="Times New Roman"/>
              </a:rPr>
            </a:br>
            <a:r>
              <a:rPr lang="en-US" sz="4000" dirty="0" smtClean="0">
                <a:latin typeface="Times New Roman"/>
                <a:cs typeface="Times New Roman"/>
              </a:rPr>
              <a:t>    engine</a:t>
            </a:r>
            <a:r>
              <a:rPr lang="en-US" sz="4000" spc="-5" dirty="0" smtClean="0">
                <a:latin typeface="Times New Roman"/>
                <a:cs typeface="Times New Roman"/>
              </a:rPr>
              <a:t> </a:t>
            </a:r>
            <a:r>
              <a:rPr lang="en-US" sz="4000" dirty="0" smtClean="0">
                <a:latin typeface="Times New Roman"/>
                <a:cs typeface="Times New Roman"/>
              </a:rPr>
              <a:t>parts.</a:t>
            </a:r>
          </a:p>
          <a:p>
            <a:pPr marL="12700" marR="5080">
              <a:lnSpc>
                <a:spcPts val="2310"/>
              </a:lnSpc>
              <a:spcBef>
                <a:spcPts val="575"/>
              </a:spcBef>
              <a:buSzPct val="95833"/>
              <a:tabLst>
                <a:tab pos="120650" algn="l"/>
              </a:tabLst>
            </a:pPr>
            <a:r>
              <a:rPr lang="en-US" sz="4000" dirty="0" smtClean="0">
                <a:latin typeface="Times New Roman"/>
                <a:cs typeface="Times New Roman"/>
              </a:rPr>
              <a:t>In </a:t>
            </a:r>
            <a:r>
              <a:rPr lang="en-US" sz="4000" spc="-5" dirty="0" smtClean="0">
                <a:latin typeface="Times New Roman"/>
                <a:cs typeface="Times New Roman"/>
              </a:rPr>
              <a:t>water cooled </a:t>
            </a:r>
            <a:r>
              <a:rPr lang="en-US" sz="4000" dirty="0" smtClean="0">
                <a:latin typeface="Times New Roman"/>
                <a:cs typeface="Times New Roman"/>
              </a:rPr>
              <a:t>engines, the cylinder block is provided  </a:t>
            </a:r>
            <a:r>
              <a:rPr lang="en-US" sz="4000" spc="-5" dirty="0" smtClean="0">
                <a:latin typeface="Times New Roman"/>
                <a:cs typeface="Times New Roman"/>
              </a:rPr>
              <a:t>with</a:t>
            </a:r>
            <a:br>
              <a:rPr lang="en-US" sz="4000" spc="-5" dirty="0" smtClean="0">
                <a:latin typeface="Times New Roman"/>
                <a:cs typeface="Times New Roman"/>
              </a:rPr>
            </a:br>
            <a:r>
              <a:rPr lang="en-US" sz="4000" spc="-5" dirty="0" smtClean="0">
                <a:latin typeface="Times New Roman"/>
                <a:cs typeface="Times New Roman"/>
              </a:rPr>
              <a:t/>
            </a:r>
            <a:br>
              <a:rPr lang="en-US" sz="4000" spc="-5" dirty="0" smtClean="0">
                <a:latin typeface="Times New Roman"/>
                <a:cs typeface="Times New Roman"/>
              </a:rPr>
            </a:br>
            <a:r>
              <a:rPr lang="en-US" sz="4000" spc="-5" dirty="0" smtClean="0">
                <a:latin typeface="Times New Roman"/>
                <a:cs typeface="Times New Roman"/>
              </a:rPr>
              <a:t>   water </a:t>
            </a:r>
            <a:r>
              <a:rPr lang="en-US" sz="4000" dirty="0" smtClean="0">
                <a:latin typeface="Times New Roman"/>
                <a:cs typeface="Times New Roman"/>
              </a:rPr>
              <a:t>jackets </a:t>
            </a:r>
            <a:r>
              <a:rPr lang="en-US" sz="4000" spc="-5" dirty="0" smtClean="0">
                <a:latin typeface="Times New Roman"/>
                <a:cs typeface="Times New Roman"/>
              </a:rPr>
              <a:t>for </a:t>
            </a:r>
            <a:r>
              <a:rPr lang="en-US" sz="4000" dirty="0" smtClean="0">
                <a:latin typeface="Times New Roman"/>
                <a:cs typeface="Times New Roman"/>
              </a:rPr>
              <a:t>the circulating cooling </a:t>
            </a:r>
            <a:r>
              <a:rPr lang="en-US" sz="4000" spc="-5" dirty="0" smtClean="0">
                <a:latin typeface="Times New Roman"/>
                <a:cs typeface="Times New Roman"/>
              </a:rPr>
              <a:t>water.</a:t>
            </a:r>
            <a:endParaRPr lang="en-US" sz="4000" dirty="0" smtClean="0">
              <a:latin typeface="Times New Roman"/>
              <a:cs typeface="Times New Roman"/>
            </a:endParaRPr>
          </a:p>
          <a:p>
            <a:pPr marL="12700" marR="632460">
              <a:lnSpc>
                <a:spcPct val="79900"/>
              </a:lnSpc>
              <a:spcBef>
                <a:spcPts val="615"/>
              </a:spcBef>
              <a:buSzPct val="95833"/>
              <a:tabLst>
                <a:tab pos="120650" algn="l"/>
              </a:tabLst>
            </a:pPr>
            <a:r>
              <a:rPr lang="en-US" sz="4000" dirty="0" smtClean="0">
                <a:latin typeface="Times New Roman"/>
                <a:cs typeface="Times New Roman"/>
              </a:rPr>
              <a:t>The </a:t>
            </a:r>
            <a:r>
              <a:rPr lang="en-US" sz="4000" spc="-5" dirty="0" smtClean="0">
                <a:latin typeface="Times New Roman"/>
                <a:cs typeface="Times New Roman"/>
              </a:rPr>
              <a:t>materials used for </a:t>
            </a:r>
            <a:r>
              <a:rPr lang="en-US" sz="4000" dirty="0" smtClean="0">
                <a:latin typeface="Times New Roman"/>
                <a:cs typeface="Times New Roman"/>
              </a:rPr>
              <a:t>cylinder are grey </a:t>
            </a:r>
            <a:r>
              <a:rPr lang="en-US" sz="4000" spc="-5" dirty="0" smtClean="0">
                <a:latin typeface="Times New Roman"/>
                <a:cs typeface="Times New Roman"/>
              </a:rPr>
              <a:t>cast </a:t>
            </a:r>
            <a:r>
              <a:rPr lang="en-US" sz="4000" dirty="0" smtClean="0">
                <a:latin typeface="Times New Roman"/>
                <a:cs typeface="Times New Roman"/>
              </a:rPr>
              <a:t>iron,  </a:t>
            </a:r>
            <a:r>
              <a:rPr lang="en-US" sz="4000" spc="-5" dirty="0" err="1" smtClean="0">
                <a:latin typeface="Times New Roman"/>
                <a:cs typeface="Times New Roman"/>
              </a:rPr>
              <a:t>aluminium</a:t>
            </a:r>
            <a:r>
              <a:rPr lang="en-US" sz="4000" spc="-5" dirty="0" smtClean="0">
                <a:latin typeface="Times New Roman"/>
                <a:cs typeface="Times New Roman"/>
              </a:rPr>
              <a:t> </a:t>
            </a:r>
            <a:r>
              <a:rPr lang="en-US" sz="4000" dirty="0" smtClean="0">
                <a:latin typeface="Times New Roman"/>
                <a:cs typeface="Times New Roman"/>
              </a:rPr>
              <a:t>alloys</a:t>
            </a:r>
            <a:r>
              <a:rPr lang="en-US" sz="4000" spc="-25" dirty="0" smtClean="0">
                <a:latin typeface="Times New Roman"/>
                <a:cs typeface="Times New Roman"/>
              </a:rPr>
              <a:t> </a:t>
            </a:r>
            <a:r>
              <a:rPr lang="en-US" sz="4000" dirty="0" smtClean="0">
                <a:latin typeface="Times New Roman"/>
                <a:cs typeface="Times New Roman"/>
              </a:rPr>
              <a:t>etc.,</a:t>
            </a:r>
          </a:p>
          <a:p>
            <a:pPr marL="120014" indent="-107950">
              <a:spcBef>
                <a:spcPts val="20"/>
              </a:spcBef>
              <a:buSzPct val="95833"/>
              <a:tabLst>
                <a:tab pos="120650" algn="l"/>
              </a:tabLst>
            </a:pPr>
            <a:r>
              <a:rPr lang="en-US" sz="4000" dirty="0" smtClean="0">
                <a:latin typeface="Times New Roman"/>
                <a:cs typeface="Times New Roman"/>
              </a:rPr>
              <a:t> It is usually </a:t>
            </a:r>
            <a:r>
              <a:rPr lang="en-US" sz="4000" spc="-5" dirty="0" smtClean="0">
                <a:latin typeface="Times New Roman"/>
                <a:cs typeface="Times New Roman"/>
              </a:rPr>
              <a:t>made </a:t>
            </a:r>
            <a:r>
              <a:rPr lang="en-US" sz="4000" dirty="0" smtClean="0">
                <a:latin typeface="Times New Roman"/>
                <a:cs typeface="Times New Roman"/>
              </a:rPr>
              <a:t>of a single</a:t>
            </a:r>
            <a:r>
              <a:rPr lang="en-US" sz="4000" spc="-15" dirty="0" smtClean="0">
                <a:latin typeface="Times New Roman"/>
                <a:cs typeface="Times New Roman"/>
              </a:rPr>
              <a:t> </a:t>
            </a:r>
            <a:r>
              <a:rPr lang="en-US" sz="4000" dirty="0" smtClean="0">
                <a:latin typeface="Times New Roman"/>
                <a:cs typeface="Times New Roman"/>
              </a:rPr>
              <a:t>casting</a:t>
            </a:r>
          </a:p>
          <a:p>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16</a:t>
            </a:fld>
            <a:endParaRPr lang="en-IN" altLang="en-US" sz="1900">
              <a:solidFill>
                <a:srgbClr val="898989"/>
              </a:solidFill>
              <a:ea typeface="Arial" pitchFamily="34" charset="0"/>
            </a:endParaRPr>
          </a:p>
        </p:txBody>
      </p:sp>
      <p:sp>
        <p:nvSpPr>
          <p:cNvPr id="11" name="object 8"/>
          <p:cNvSpPr/>
          <p:nvPr/>
        </p:nvSpPr>
        <p:spPr>
          <a:xfrm>
            <a:off x="1708150" y="3263900"/>
            <a:ext cx="5486400" cy="4102100"/>
          </a:xfrm>
          <a:prstGeom prst="rect">
            <a:avLst/>
          </a:prstGeom>
          <a:blipFill>
            <a:blip r:embed="rId3" cstate="print"/>
            <a:stretch>
              <a:fillRect/>
            </a:stretch>
          </a:blipFill>
        </p:spPr>
        <p:txBody>
          <a:bodyPr wrap="square" lIns="0" tIns="0" rIns="0" bIns="0" rtlCol="0"/>
          <a:lstStyle/>
          <a:p>
            <a:endParaRPr/>
          </a:p>
        </p:txBody>
      </p:sp>
      <p:sp>
        <p:nvSpPr>
          <p:cNvPr id="12" name="object 9"/>
          <p:cNvSpPr/>
          <p:nvPr/>
        </p:nvSpPr>
        <p:spPr>
          <a:xfrm>
            <a:off x="9404350" y="3111500"/>
            <a:ext cx="5181600" cy="4267200"/>
          </a:xfrm>
          <a:prstGeom prst="rect">
            <a:avLst/>
          </a:prstGeom>
          <a:blipFill>
            <a:blip r:embed="rId4" cstate="print"/>
            <a:stretch>
              <a:fillRect/>
            </a:stretch>
          </a:blipFill>
        </p:spPr>
        <p:txBody>
          <a:bodyPr wrap="square" lIns="0" tIns="0" rIns="0" bIns="0" rtlCol="0"/>
          <a:lstStyle/>
          <a:p>
            <a:endParaRPr/>
          </a:p>
        </p:txBody>
      </p:sp>
      <p:sp>
        <p:nvSpPr>
          <p:cNvPr id="13" name="Rectangle 12"/>
          <p:cNvSpPr/>
          <p:nvPr/>
        </p:nvSpPr>
        <p:spPr>
          <a:xfrm>
            <a:off x="1174750" y="1892300"/>
            <a:ext cx="6400800" cy="707886"/>
          </a:xfrm>
          <a:prstGeom prst="rect">
            <a:avLst/>
          </a:prstGeom>
        </p:spPr>
        <p:txBody>
          <a:bodyPr wrap="square">
            <a:spAutoFit/>
          </a:bodyPr>
          <a:lstStyle/>
          <a:p>
            <a:pPr>
              <a:spcBef>
                <a:spcPts val="100"/>
              </a:spcBef>
            </a:pPr>
            <a:r>
              <a:rPr lang="en-US" sz="4000" dirty="0" smtClean="0">
                <a:latin typeface="Times New Roman"/>
                <a:cs typeface="Times New Roman"/>
              </a:rPr>
              <a:t>Cylinder block of</a:t>
            </a:r>
            <a:r>
              <a:rPr lang="en-US" sz="4000" spc="-90" dirty="0" smtClean="0">
                <a:latin typeface="Times New Roman"/>
                <a:cs typeface="Times New Roman"/>
              </a:rPr>
              <a:t> </a:t>
            </a:r>
            <a:r>
              <a:rPr lang="en-US" sz="4000" spc="-5" dirty="0" smtClean="0">
                <a:latin typeface="Times New Roman"/>
                <a:cs typeface="Times New Roman"/>
              </a:rPr>
              <a:t>motor </a:t>
            </a:r>
            <a:r>
              <a:rPr lang="en-US" sz="4000" dirty="0" smtClean="0">
                <a:latin typeface="Times New Roman"/>
                <a:cs typeface="Times New Roman"/>
              </a:rPr>
              <a:t>cycle</a:t>
            </a:r>
            <a:endParaRPr lang="en-US" sz="4000" dirty="0">
              <a:latin typeface="Times New Roman"/>
              <a:cs typeface="Times New Roman"/>
            </a:endParaRPr>
          </a:p>
        </p:txBody>
      </p:sp>
      <p:sp>
        <p:nvSpPr>
          <p:cNvPr id="14" name="Rectangle 13"/>
          <p:cNvSpPr/>
          <p:nvPr/>
        </p:nvSpPr>
        <p:spPr>
          <a:xfrm>
            <a:off x="9404350" y="2044700"/>
            <a:ext cx="5334000" cy="707886"/>
          </a:xfrm>
          <a:prstGeom prst="rect">
            <a:avLst/>
          </a:prstGeom>
        </p:spPr>
        <p:txBody>
          <a:bodyPr wrap="square">
            <a:spAutoFit/>
          </a:bodyPr>
          <a:lstStyle/>
          <a:p>
            <a:pPr>
              <a:spcBef>
                <a:spcPts val="100"/>
              </a:spcBef>
            </a:pPr>
            <a:r>
              <a:rPr lang="en-US" sz="4000" dirty="0" smtClean="0">
                <a:latin typeface="Times New Roman"/>
                <a:cs typeface="Times New Roman"/>
              </a:rPr>
              <a:t>Cylinder block</a:t>
            </a:r>
            <a:r>
              <a:rPr lang="en-US" sz="4000" spc="-80" dirty="0" smtClean="0">
                <a:latin typeface="Times New Roman"/>
                <a:cs typeface="Times New Roman"/>
              </a:rPr>
              <a:t> </a:t>
            </a:r>
            <a:r>
              <a:rPr lang="en-US" sz="4000" dirty="0" smtClean="0">
                <a:latin typeface="Times New Roman"/>
                <a:cs typeface="Times New Roman"/>
              </a:rPr>
              <a:t>of </a:t>
            </a:r>
            <a:r>
              <a:rPr lang="en-US" sz="4000" spc="-5" dirty="0" smtClean="0">
                <a:latin typeface="Times New Roman"/>
                <a:cs typeface="Times New Roman"/>
              </a:rPr>
              <a:t>Car</a:t>
            </a:r>
            <a:endParaRPr lang="en-US" sz="4000" dirty="0">
              <a:latin typeface="Times New Roman"/>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17</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endParaRPr lang="en-US" b="1" dirty="0"/>
          </a:p>
        </p:txBody>
      </p:sp>
      <p:sp>
        <p:nvSpPr>
          <p:cNvPr id="9" name="Subtitle 8"/>
          <p:cNvSpPr>
            <a:spLocks noGrp="1"/>
          </p:cNvSpPr>
          <p:nvPr>
            <p:ph type="subTitle" idx="4"/>
          </p:nvPr>
        </p:nvSpPr>
        <p:spPr>
          <a:xfrm>
            <a:off x="1174750" y="2044700"/>
            <a:ext cx="12725400" cy="5943600"/>
          </a:xfrm>
        </p:spPr>
        <p:txBody>
          <a:bodyPr/>
          <a:lstStyle/>
          <a:p>
            <a:pPr marL="12700">
              <a:lnSpc>
                <a:spcPct val="100000"/>
              </a:lnSpc>
              <a:spcBef>
                <a:spcPts val="790"/>
              </a:spcBef>
            </a:pPr>
            <a:r>
              <a:rPr lang="en-US" sz="4000" b="1" u="heavy" spc="-5" dirty="0" smtClean="0">
                <a:solidFill>
                  <a:srgbClr val="0000FF"/>
                </a:solidFill>
                <a:uFill>
                  <a:solidFill>
                    <a:srgbClr val="0000FF"/>
                  </a:solidFill>
                </a:uFill>
                <a:latin typeface="Times New Roman"/>
                <a:cs typeface="Times New Roman"/>
              </a:rPr>
              <a:t>Cylinder</a:t>
            </a:r>
            <a:r>
              <a:rPr lang="en-US" sz="4000" b="1" u="heavy" spc="-25" dirty="0" smtClean="0">
                <a:solidFill>
                  <a:srgbClr val="0000FF"/>
                </a:solidFill>
                <a:uFill>
                  <a:solidFill>
                    <a:srgbClr val="0000FF"/>
                  </a:solidFill>
                </a:uFill>
                <a:latin typeface="Times New Roman"/>
                <a:cs typeface="Times New Roman"/>
              </a:rPr>
              <a:t> </a:t>
            </a:r>
            <a:r>
              <a:rPr lang="en-US" sz="4000" b="1" u="heavy" spc="-5" dirty="0" smtClean="0">
                <a:solidFill>
                  <a:srgbClr val="0000FF"/>
                </a:solidFill>
                <a:uFill>
                  <a:solidFill>
                    <a:srgbClr val="0000FF"/>
                  </a:solidFill>
                </a:uFill>
                <a:latin typeface="Times New Roman"/>
                <a:cs typeface="Times New Roman"/>
              </a:rPr>
              <a:t>Head:</a:t>
            </a:r>
            <a:br>
              <a:rPr lang="en-US" sz="4000" b="1" u="heavy" spc="-5" dirty="0" smtClean="0">
                <a:solidFill>
                  <a:srgbClr val="0000FF"/>
                </a:solidFill>
                <a:uFill>
                  <a:solidFill>
                    <a:srgbClr val="0000FF"/>
                  </a:solidFill>
                </a:uFill>
                <a:latin typeface="Times New Roman"/>
                <a:cs typeface="Times New Roman"/>
              </a:rPr>
            </a:br>
            <a:endParaRPr lang="en-US" sz="4000" dirty="0" smtClean="0">
              <a:latin typeface="Times New Roman"/>
              <a:cs typeface="Times New Roman"/>
            </a:endParaRPr>
          </a:p>
          <a:p>
            <a:pPr marL="12700" marR="1102995">
              <a:lnSpc>
                <a:spcPts val="4060"/>
              </a:lnSpc>
              <a:spcBef>
                <a:spcPts val="240"/>
              </a:spcBef>
              <a:buSzPct val="96428"/>
              <a:tabLst>
                <a:tab pos="138430" algn="l"/>
              </a:tabLst>
            </a:pPr>
            <a:r>
              <a:rPr lang="en-US" sz="4000" spc="-5" dirty="0" smtClean="0">
                <a:latin typeface="Times New Roman"/>
                <a:cs typeface="Times New Roman"/>
              </a:rPr>
              <a:t>The cylinder head </a:t>
            </a:r>
            <a:r>
              <a:rPr lang="en-US" sz="4000" dirty="0" smtClean="0">
                <a:latin typeface="Times New Roman"/>
                <a:cs typeface="Times New Roman"/>
              </a:rPr>
              <a:t>is </a:t>
            </a:r>
            <a:r>
              <a:rPr lang="en-US" sz="4000" spc="-5" dirty="0" smtClean="0">
                <a:latin typeface="Times New Roman"/>
                <a:cs typeface="Times New Roman"/>
              </a:rPr>
              <a:t>bolted </a:t>
            </a:r>
            <a:r>
              <a:rPr lang="en-US" sz="4000" dirty="0" smtClean="0">
                <a:latin typeface="Times New Roman"/>
                <a:cs typeface="Times New Roman"/>
              </a:rPr>
              <a:t>to the </a:t>
            </a:r>
            <a:r>
              <a:rPr lang="en-US" sz="4000" spc="-5" dirty="0" smtClean="0">
                <a:latin typeface="Times New Roman"/>
                <a:cs typeface="Times New Roman"/>
              </a:rPr>
              <a:t>cylinder  Block </a:t>
            </a:r>
            <a:r>
              <a:rPr lang="en-US" sz="4000" dirty="0" smtClean="0">
                <a:latin typeface="Times New Roman"/>
                <a:cs typeface="Times New Roman"/>
              </a:rPr>
              <a:t>by</a:t>
            </a:r>
            <a:br>
              <a:rPr lang="en-US" sz="4000" dirty="0" smtClean="0">
                <a:latin typeface="Times New Roman"/>
                <a:cs typeface="Times New Roman"/>
              </a:rPr>
            </a:br>
            <a:r>
              <a:rPr lang="en-US" sz="4000" dirty="0" smtClean="0">
                <a:latin typeface="Times New Roman"/>
                <a:cs typeface="Times New Roman"/>
              </a:rPr>
              <a:t>    </a:t>
            </a:r>
            <a:r>
              <a:rPr lang="en-US" sz="4000" spc="-10" dirty="0" smtClean="0">
                <a:latin typeface="Times New Roman"/>
                <a:cs typeface="Times New Roman"/>
              </a:rPr>
              <a:t>means </a:t>
            </a:r>
            <a:r>
              <a:rPr lang="en-US" sz="4000" dirty="0" smtClean="0">
                <a:latin typeface="Times New Roman"/>
                <a:cs typeface="Times New Roman"/>
              </a:rPr>
              <a:t>of</a:t>
            </a:r>
            <a:r>
              <a:rPr lang="en-US" sz="4000" spc="-10" dirty="0" smtClean="0">
                <a:latin typeface="Times New Roman"/>
                <a:cs typeface="Times New Roman"/>
              </a:rPr>
              <a:t> </a:t>
            </a:r>
            <a:r>
              <a:rPr lang="en-US" sz="4000" dirty="0" smtClean="0">
                <a:latin typeface="Times New Roman"/>
                <a:cs typeface="Times New Roman"/>
              </a:rPr>
              <a:t>studs.</a:t>
            </a:r>
          </a:p>
          <a:p>
            <a:pPr marL="12700" marR="1077595">
              <a:lnSpc>
                <a:spcPts val="4050"/>
              </a:lnSpc>
              <a:spcBef>
                <a:spcPts val="10"/>
              </a:spcBef>
              <a:buSzPct val="96428"/>
              <a:tabLst>
                <a:tab pos="138430" algn="l"/>
              </a:tabLst>
            </a:pPr>
            <a:r>
              <a:rPr lang="en-US" sz="4000" spc="-5" dirty="0" smtClean="0">
                <a:latin typeface="Times New Roman"/>
                <a:cs typeface="Times New Roman"/>
              </a:rPr>
              <a:t>The </a:t>
            </a:r>
            <a:r>
              <a:rPr lang="en-US" sz="4000" spc="-10" dirty="0" smtClean="0">
                <a:latin typeface="Times New Roman"/>
                <a:cs typeface="Times New Roman"/>
              </a:rPr>
              <a:t>water </a:t>
            </a:r>
            <a:r>
              <a:rPr lang="en-US" sz="4000" spc="-5" dirty="0" smtClean="0">
                <a:latin typeface="Times New Roman"/>
                <a:cs typeface="Times New Roman"/>
              </a:rPr>
              <a:t>jackets are </a:t>
            </a:r>
            <a:r>
              <a:rPr lang="en-US" sz="4000" dirty="0" smtClean="0">
                <a:latin typeface="Times New Roman"/>
                <a:cs typeface="Times New Roman"/>
              </a:rPr>
              <a:t>provided </a:t>
            </a:r>
            <a:r>
              <a:rPr lang="en-US" sz="4000" spc="-5" dirty="0" smtClean="0">
                <a:latin typeface="Times New Roman"/>
                <a:cs typeface="Times New Roman"/>
              </a:rPr>
              <a:t>for cooling  water</a:t>
            </a:r>
            <a:r>
              <a:rPr lang="en-US" sz="4000" spc="-15" dirty="0" smtClean="0">
                <a:latin typeface="Times New Roman"/>
                <a:cs typeface="Times New Roman"/>
              </a:rPr>
              <a:t> </a:t>
            </a:r>
            <a:br>
              <a:rPr lang="en-US" sz="4000" spc="-15" dirty="0" smtClean="0">
                <a:latin typeface="Times New Roman"/>
                <a:cs typeface="Times New Roman"/>
              </a:rPr>
            </a:br>
            <a:r>
              <a:rPr lang="en-US" sz="4000" spc="-15" dirty="0" smtClean="0">
                <a:latin typeface="Times New Roman"/>
                <a:cs typeface="Times New Roman"/>
              </a:rPr>
              <a:t>   </a:t>
            </a:r>
            <a:r>
              <a:rPr lang="en-US" sz="4000" spc="-5" dirty="0" smtClean="0">
                <a:latin typeface="Times New Roman"/>
                <a:cs typeface="Times New Roman"/>
              </a:rPr>
              <a:t>circulation.</a:t>
            </a:r>
            <a:endParaRPr lang="en-US" sz="4000" dirty="0" smtClean="0">
              <a:latin typeface="Times New Roman"/>
              <a:cs typeface="Times New Roman"/>
            </a:endParaRPr>
          </a:p>
          <a:p>
            <a:pPr marL="12700" marR="5080">
              <a:spcBef>
                <a:spcPts val="450"/>
              </a:spcBef>
              <a:buSzPct val="96428"/>
              <a:tabLst>
                <a:tab pos="138430" algn="l"/>
              </a:tabLst>
            </a:pPr>
            <a:r>
              <a:rPr lang="en-US" sz="4000" spc="-5" dirty="0" smtClean="0">
                <a:latin typeface="Times New Roman"/>
                <a:cs typeface="Times New Roman"/>
              </a:rPr>
              <a:t>The </a:t>
            </a:r>
            <a:r>
              <a:rPr lang="en-US" sz="4000" spc="-10" dirty="0" smtClean="0">
                <a:latin typeface="Times New Roman"/>
                <a:cs typeface="Times New Roman"/>
              </a:rPr>
              <a:t>materials </a:t>
            </a:r>
            <a:r>
              <a:rPr lang="en-US" sz="4000" dirty="0" smtClean="0">
                <a:latin typeface="Times New Roman"/>
                <a:cs typeface="Times New Roman"/>
              </a:rPr>
              <a:t>used </a:t>
            </a:r>
            <a:r>
              <a:rPr lang="en-US" sz="4000" spc="-5" dirty="0" smtClean="0">
                <a:latin typeface="Times New Roman"/>
                <a:cs typeface="Times New Roman"/>
              </a:rPr>
              <a:t>for </a:t>
            </a:r>
            <a:r>
              <a:rPr lang="en-US" sz="4000" dirty="0" smtClean="0">
                <a:latin typeface="Times New Roman"/>
                <a:cs typeface="Times New Roman"/>
              </a:rPr>
              <a:t>cylinder head </a:t>
            </a:r>
            <a:r>
              <a:rPr lang="en-US" sz="4000" spc="-5" dirty="0" smtClean="0">
                <a:latin typeface="Times New Roman"/>
                <a:cs typeface="Times New Roman"/>
              </a:rPr>
              <a:t>are </a:t>
            </a:r>
            <a:r>
              <a:rPr lang="en-US" sz="4000" spc="-10" dirty="0" smtClean="0">
                <a:latin typeface="Times New Roman"/>
                <a:cs typeface="Times New Roman"/>
              </a:rPr>
              <a:t>cast </a:t>
            </a:r>
            <a:r>
              <a:rPr lang="en-US" sz="4000" dirty="0" smtClean="0">
                <a:latin typeface="Times New Roman"/>
                <a:cs typeface="Times New Roman"/>
              </a:rPr>
              <a:t>iron, </a:t>
            </a:r>
            <a:br>
              <a:rPr lang="en-US" sz="4000" dirty="0" smtClean="0">
                <a:latin typeface="Times New Roman"/>
                <a:cs typeface="Times New Roman"/>
              </a:rPr>
            </a:br>
            <a:r>
              <a:rPr lang="en-US" sz="4000" dirty="0" smtClean="0">
                <a:latin typeface="Times New Roman"/>
                <a:cs typeface="Times New Roman"/>
              </a:rPr>
              <a:t>    </a:t>
            </a:r>
            <a:r>
              <a:rPr lang="en-US" sz="4000" spc="-5" dirty="0" err="1" smtClean="0">
                <a:latin typeface="Times New Roman"/>
                <a:cs typeface="Times New Roman"/>
              </a:rPr>
              <a:t>aluminium</a:t>
            </a:r>
            <a:r>
              <a:rPr lang="en-US" sz="4000" spc="-5" dirty="0" smtClean="0">
                <a:latin typeface="Times New Roman"/>
                <a:cs typeface="Times New Roman"/>
              </a:rPr>
              <a:t> alloy</a:t>
            </a:r>
            <a:r>
              <a:rPr lang="en-US" sz="4000" spc="-20" dirty="0" smtClean="0">
                <a:latin typeface="Times New Roman"/>
                <a:cs typeface="Times New Roman"/>
              </a:rPr>
              <a:t> </a:t>
            </a:r>
            <a:r>
              <a:rPr lang="en-US" sz="4000" spc="-10" dirty="0" smtClean="0">
                <a:latin typeface="Times New Roman"/>
                <a:cs typeface="Times New Roman"/>
              </a:rPr>
              <a:t>etc.,</a:t>
            </a:r>
            <a:endParaRPr lang="en-US" sz="4000" dirty="0" smtClean="0">
              <a:latin typeface="Times New Roman"/>
              <a:cs typeface="Times New Roman"/>
            </a:endParaRPr>
          </a:p>
          <a:p>
            <a:pPr marL="137795" indent="-125730">
              <a:spcBef>
                <a:spcPts val="690"/>
              </a:spcBef>
              <a:buSzPct val="96428"/>
              <a:tabLst>
                <a:tab pos="138430" algn="l"/>
              </a:tabLst>
            </a:pPr>
            <a:r>
              <a:rPr lang="en-US" sz="4000" spc="-5" dirty="0" smtClean="0">
                <a:latin typeface="Times New Roman"/>
                <a:cs typeface="Times New Roman"/>
              </a:rPr>
              <a:t> This </a:t>
            </a:r>
            <a:r>
              <a:rPr lang="en-US" sz="4000" dirty="0" smtClean="0">
                <a:latin typeface="Times New Roman"/>
                <a:cs typeface="Times New Roman"/>
              </a:rPr>
              <a:t>is </a:t>
            </a:r>
            <a:r>
              <a:rPr lang="en-US" sz="4000" spc="-5" dirty="0" smtClean="0">
                <a:latin typeface="Times New Roman"/>
                <a:cs typeface="Times New Roman"/>
              </a:rPr>
              <a:t>also generally </a:t>
            </a:r>
            <a:r>
              <a:rPr lang="en-US" sz="4000" spc="-10" dirty="0" smtClean="0">
                <a:latin typeface="Times New Roman"/>
                <a:cs typeface="Times New Roman"/>
              </a:rPr>
              <a:t>made </a:t>
            </a:r>
            <a:r>
              <a:rPr lang="en-US" sz="4000" dirty="0" smtClean="0">
                <a:latin typeface="Times New Roman"/>
                <a:cs typeface="Times New Roman"/>
              </a:rPr>
              <a:t>of single </a:t>
            </a:r>
            <a:r>
              <a:rPr lang="en-US" sz="4000" spc="-5" dirty="0" smtClean="0">
                <a:latin typeface="Times New Roman"/>
                <a:cs typeface="Times New Roman"/>
              </a:rPr>
              <a:t>cast</a:t>
            </a:r>
            <a:r>
              <a:rPr lang="en-US" sz="4000" spc="-65" dirty="0" smtClean="0">
                <a:latin typeface="Times New Roman"/>
                <a:cs typeface="Times New Roman"/>
              </a:rPr>
              <a:t> </a:t>
            </a:r>
            <a:r>
              <a:rPr lang="en-US" sz="4000" dirty="0" smtClean="0">
                <a:latin typeface="Times New Roman"/>
                <a:cs typeface="Times New Roman"/>
              </a:rPr>
              <a:t>iron.</a:t>
            </a:r>
          </a:p>
          <a:p>
            <a:endParaRPr lang="en-US" dirty="0"/>
          </a:p>
        </p:txBody>
      </p:sp>
      <p:sp>
        <p:nvSpPr>
          <p:cNvPr id="10" name="object 7"/>
          <p:cNvSpPr/>
          <p:nvPr/>
        </p:nvSpPr>
        <p:spPr>
          <a:xfrm>
            <a:off x="12223750" y="2197100"/>
            <a:ext cx="3657600" cy="3886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18</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endParaRPr lang="en-US" b="1" dirty="0"/>
          </a:p>
        </p:txBody>
      </p:sp>
      <p:sp>
        <p:nvSpPr>
          <p:cNvPr id="9" name="Subtitle 8"/>
          <p:cNvSpPr>
            <a:spLocks noGrp="1"/>
          </p:cNvSpPr>
          <p:nvPr>
            <p:ph type="subTitle" idx="4"/>
          </p:nvPr>
        </p:nvSpPr>
        <p:spPr>
          <a:xfrm>
            <a:off x="1327150" y="1511300"/>
            <a:ext cx="12649200" cy="5911362"/>
          </a:xfrm>
        </p:spPr>
        <p:txBody>
          <a:bodyPr/>
          <a:lstStyle/>
          <a:p>
            <a:pPr marL="81915">
              <a:spcBef>
                <a:spcPts val="285"/>
              </a:spcBef>
            </a:pPr>
            <a:r>
              <a:rPr lang="en-US" sz="4400" b="1" u="heavy" spc="-5" dirty="0" smtClean="0">
                <a:solidFill>
                  <a:srgbClr val="0000FF"/>
                </a:solidFill>
                <a:uFill>
                  <a:solidFill>
                    <a:srgbClr val="0000FF"/>
                  </a:solidFill>
                </a:uFill>
                <a:latin typeface="Times New Roman"/>
                <a:cs typeface="Times New Roman"/>
              </a:rPr>
              <a:t>Cylinder</a:t>
            </a:r>
            <a:r>
              <a:rPr lang="en-US" sz="4400" b="1" u="heavy" spc="-10" dirty="0" smtClean="0">
                <a:solidFill>
                  <a:srgbClr val="0000FF"/>
                </a:solidFill>
                <a:uFill>
                  <a:solidFill>
                    <a:srgbClr val="0000FF"/>
                  </a:solidFill>
                </a:uFill>
                <a:latin typeface="Times New Roman"/>
                <a:cs typeface="Times New Roman"/>
              </a:rPr>
              <a:t> Liners:</a:t>
            </a:r>
            <a:endParaRPr lang="en-US" sz="4400" dirty="0" smtClean="0">
              <a:latin typeface="Times New Roman"/>
              <a:cs typeface="Times New Roman"/>
            </a:endParaRPr>
          </a:p>
          <a:p>
            <a:pPr marL="81915" marR="689610" indent="88900">
              <a:spcBef>
                <a:spcPts val="819"/>
              </a:spcBef>
            </a:pPr>
            <a:r>
              <a:rPr lang="en-US" sz="4400" spc="-5" dirty="0" smtClean="0">
                <a:latin typeface="Times New Roman"/>
                <a:cs typeface="Times New Roman"/>
              </a:rPr>
              <a:t>The </a:t>
            </a:r>
            <a:r>
              <a:rPr lang="en-US" sz="4400" dirty="0" smtClean="0">
                <a:latin typeface="Times New Roman"/>
                <a:cs typeface="Times New Roman"/>
              </a:rPr>
              <a:t>liner is a </a:t>
            </a:r>
            <a:r>
              <a:rPr lang="en-US" sz="4400" spc="-5" dirty="0" smtClean="0">
                <a:latin typeface="Times New Roman"/>
                <a:cs typeface="Times New Roman"/>
              </a:rPr>
              <a:t>sleeve which is fitted </a:t>
            </a:r>
            <a:r>
              <a:rPr lang="en-US" sz="4400" dirty="0" smtClean="0">
                <a:latin typeface="Times New Roman"/>
                <a:cs typeface="Times New Roman"/>
              </a:rPr>
              <a:t>into</a:t>
            </a:r>
            <a:r>
              <a:rPr lang="en-US" sz="4400" spc="-95" dirty="0" smtClean="0">
                <a:latin typeface="Times New Roman"/>
                <a:cs typeface="Times New Roman"/>
              </a:rPr>
              <a:t> </a:t>
            </a:r>
            <a:r>
              <a:rPr lang="en-US" sz="4400" dirty="0" smtClean="0">
                <a:latin typeface="Times New Roman"/>
                <a:cs typeface="Times New Roman"/>
              </a:rPr>
              <a:t>the  cylinder</a:t>
            </a:r>
            <a:r>
              <a:rPr lang="en-US" sz="4400" spc="-15" dirty="0" smtClean="0">
                <a:latin typeface="Times New Roman"/>
                <a:cs typeface="Times New Roman"/>
              </a:rPr>
              <a:t> </a:t>
            </a:r>
            <a:r>
              <a:rPr lang="en-US" sz="4400" spc="-5" dirty="0" smtClean="0">
                <a:latin typeface="Times New Roman"/>
                <a:cs typeface="Times New Roman"/>
              </a:rPr>
              <a:t>bore.</a:t>
            </a:r>
            <a:endParaRPr lang="en-US" sz="4400" dirty="0" smtClean="0">
              <a:latin typeface="Times New Roman"/>
              <a:cs typeface="Times New Roman"/>
            </a:endParaRPr>
          </a:p>
          <a:p>
            <a:pPr marL="81915" marR="1159510">
              <a:lnSpc>
                <a:spcPct val="100000"/>
              </a:lnSpc>
              <a:spcBef>
                <a:spcPts val="590"/>
              </a:spcBef>
            </a:pPr>
            <a:r>
              <a:rPr lang="en-US" sz="4400" spc="-5" dirty="0" smtClean="0">
                <a:latin typeface="Times New Roman"/>
                <a:cs typeface="Times New Roman"/>
              </a:rPr>
              <a:t>It </a:t>
            </a:r>
            <a:r>
              <a:rPr lang="en-US" sz="4400" dirty="0" smtClean="0">
                <a:latin typeface="Times New Roman"/>
                <a:cs typeface="Times New Roman"/>
              </a:rPr>
              <a:t>provides </a:t>
            </a:r>
            <a:r>
              <a:rPr lang="en-US" sz="4400" spc="-10" dirty="0" smtClean="0">
                <a:latin typeface="Times New Roman"/>
                <a:cs typeface="Times New Roman"/>
              </a:rPr>
              <a:t>wear </a:t>
            </a:r>
            <a:r>
              <a:rPr lang="en-US" sz="4400" spc="-5" dirty="0" smtClean="0">
                <a:latin typeface="Times New Roman"/>
                <a:cs typeface="Times New Roman"/>
              </a:rPr>
              <a:t>resisting </a:t>
            </a:r>
            <a:r>
              <a:rPr lang="en-US" sz="4400" spc="-10" dirty="0" smtClean="0">
                <a:latin typeface="Times New Roman"/>
                <a:cs typeface="Times New Roman"/>
              </a:rPr>
              <a:t>surface </a:t>
            </a:r>
            <a:r>
              <a:rPr lang="en-US" sz="4400" spc="-5" dirty="0" smtClean="0">
                <a:latin typeface="Times New Roman"/>
                <a:cs typeface="Times New Roman"/>
              </a:rPr>
              <a:t>for </a:t>
            </a:r>
            <a:r>
              <a:rPr lang="en-US" sz="4400" dirty="0" smtClean="0">
                <a:latin typeface="Times New Roman"/>
                <a:cs typeface="Times New Roman"/>
              </a:rPr>
              <a:t>the  cylinder</a:t>
            </a:r>
            <a:r>
              <a:rPr lang="en-US" sz="4400" spc="-15" dirty="0" smtClean="0">
                <a:latin typeface="Times New Roman"/>
                <a:cs typeface="Times New Roman"/>
              </a:rPr>
              <a:t> </a:t>
            </a:r>
            <a:r>
              <a:rPr lang="en-US" sz="4400" spc="-5" dirty="0" smtClean="0">
                <a:latin typeface="Times New Roman"/>
                <a:cs typeface="Times New Roman"/>
              </a:rPr>
              <a:t>bores.</a:t>
            </a:r>
            <a:endParaRPr lang="en-US" sz="4400" dirty="0" smtClean="0">
              <a:latin typeface="Times New Roman"/>
              <a:cs typeface="Times New Roman"/>
            </a:endParaRPr>
          </a:p>
          <a:p>
            <a:pPr marL="81915">
              <a:lnSpc>
                <a:spcPct val="100000"/>
              </a:lnSpc>
              <a:spcBef>
                <a:spcPts val="700"/>
              </a:spcBef>
            </a:pPr>
            <a:r>
              <a:rPr lang="en-US" sz="4400" b="1" u="heavy" spc="-10" dirty="0" smtClean="0">
                <a:solidFill>
                  <a:srgbClr val="0000FF"/>
                </a:solidFill>
                <a:uFill>
                  <a:solidFill>
                    <a:srgbClr val="0000FF"/>
                  </a:solidFill>
                </a:uFill>
                <a:latin typeface="Times New Roman"/>
                <a:cs typeface="Times New Roman"/>
              </a:rPr>
              <a:t>Liners </a:t>
            </a:r>
            <a:r>
              <a:rPr lang="en-US" sz="4400" b="1" u="heavy" dirty="0" smtClean="0">
                <a:solidFill>
                  <a:srgbClr val="0000FF"/>
                </a:solidFill>
                <a:uFill>
                  <a:solidFill>
                    <a:srgbClr val="0000FF"/>
                  </a:solidFill>
                </a:uFill>
                <a:latin typeface="Times New Roman"/>
                <a:cs typeface="Times New Roman"/>
              </a:rPr>
              <a:t>are </a:t>
            </a:r>
            <a:r>
              <a:rPr lang="en-US" sz="4400" b="1" u="heavy" spc="-5" dirty="0" smtClean="0">
                <a:solidFill>
                  <a:srgbClr val="0000FF"/>
                </a:solidFill>
                <a:uFill>
                  <a:solidFill>
                    <a:srgbClr val="0000FF"/>
                  </a:solidFill>
                </a:uFill>
                <a:latin typeface="Times New Roman"/>
                <a:cs typeface="Times New Roman"/>
              </a:rPr>
              <a:t>classified</a:t>
            </a:r>
            <a:r>
              <a:rPr lang="en-US" sz="4400" b="1" u="heavy" spc="-35" dirty="0" smtClean="0">
                <a:solidFill>
                  <a:srgbClr val="0000FF"/>
                </a:solidFill>
                <a:uFill>
                  <a:solidFill>
                    <a:srgbClr val="0000FF"/>
                  </a:solidFill>
                </a:uFill>
                <a:latin typeface="Times New Roman"/>
                <a:cs typeface="Times New Roman"/>
              </a:rPr>
              <a:t> </a:t>
            </a:r>
            <a:r>
              <a:rPr lang="en-US" sz="4400" b="1" u="heavy" dirty="0" smtClean="0">
                <a:solidFill>
                  <a:srgbClr val="0000FF"/>
                </a:solidFill>
                <a:uFill>
                  <a:solidFill>
                    <a:srgbClr val="0000FF"/>
                  </a:solidFill>
                </a:uFill>
                <a:latin typeface="Times New Roman"/>
                <a:cs typeface="Times New Roman"/>
              </a:rPr>
              <a:t>into</a:t>
            </a:r>
            <a:endParaRPr lang="en-US" sz="4400" dirty="0" smtClean="0">
              <a:latin typeface="Times New Roman"/>
              <a:cs typeface="Times New Roman"/>
            </a:endParaRPr>
          </a:p>
          <a:p>
            <a:pPr marL="81915">
              <a:lnSpc>
                <a:spcPct val="100000"/>
              </a:lnSpc>
              <a:spcBef>
                <a:spcPts val="690"/>
              </a:spcBef>
              <a:tabLst>
                <a:tab pos="2075180" algn="l"/>
              </a:tabLst>
            </a:pPr>
            <a:r>
              <a:rPr lang="en-US" sz="4400" spc="-5" dirty="0" smtClean="0">
                <a:latin typeface="Times New Roman"/>
                <a:cs typeface="Times New Roman"/>
              </a:rPr>
              <a:t>(a)</a:t>
            </a:r>
            <a:r>
              <a:rPr lang="en-US" sz="4400" spc="-10" dirty="0" smtClean="0">
                <a:latin typeface="Times New Roman"/>
                <a:cs typeface="Times New Roman"/>
              </a:rPr>
              <a:t> </a:t>
            </a:r>
            <a:r>
              <a:rPr lang="en-US" sz="4400" dirty="0" smtClean="0">
                <a:latin typeface="Times New Roman"/>
                <a:cs typeface="Times New Roman"/>
              </a:rPr>
              <a:t>Wet</a:t>
            </a:r>
            <a:r>
              <a:rPr lang="en-US" sz="4400" spc="5" dirty="0" smtClean="0">
                <a:latin typeface="Times New Roman"/>
                <a:cs typeface="Times New Roman"/>
              </a:rPr>
              <a:t> </a:t>
            </a:r>
            <a:r>
              <a:rPr lang="en-US" sz="4400" dirty="0" smtClean="0">
                <a:latin typeface="Times New Roman"/>
                <a:cs typeface="Times New Roman"/>
              </a:rPr>
              <a:t>liner	(b) </a:t>
            </a:r>
            <a:r>
              <a:rPr lang="en-US" sz="4400" spc="-5" dirty="0" smtClean="0">
                <a:latin typeface="Times New Roman"/>
                <a:cs typeface="Times New Roman"/>
              </a:rPr>
              <a:t>Dry liner</a:t>
            </a:r>
            <a:endParaRPr lang="en-US" sz="4400" dirty="0" smtClean="0">
              <a:latin typeface="Times New Roman"/>
              <a:cs typeface="Times New Roman"/>
            </a:endParaRPr>
          </a:p>
          <a:p>
            <a:endParaRPr lang="en-US" sz="4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19</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endParaRPr lang="en-US" b="1" dirty="0"/>
          </a:p>
        </p:txBody>
      </p:sp>
      <p:sp>
        <p:nvSpPr>
          <p:cNvPr id="9" name="Subtitle 8"/>
          <p:cNvSpPr>
            <a:spLocks noGrp="1"/>
          </p:cNvSpPr>
          <p:nvPr>
            <p:ph type="subTitle" idx="4"/>
          </p:nvPr>
        </p:nvSpPr>
        <p:spPr>
          <a:xfrm>
            <a:off x="1174750" y="1358900"/>
            <a:ext cx="12649200" cy="4904420"/>
          </a:xfrm>
        </p:spPr>
        <p:txBody>
          <a:bodyPr/>
          <a:lstStyle/>
          <a:p>
            <a:pPr marL="12700">
              <a:spcBef>
                <a:spcPts val="409"/>
              </a:spcBef>
            </a:pPr>
            <a:r>
              <a:rPr lang="en-US" sz="4400" b="1" u="heavy" spc="-5" dirty="0" smtClean="0">
                <a:solidFill>
                  <a:srgbClr val="0000FF"/>
                </a:solidFill>
                <a:uFill>
                  <a:solidFill>
                    <a:srgbClr val="0000FF"/>
                  </a:solidFill>
                </a:uFill>
                <a:latin typeface="Times New Roman"/>
                <a:cs typeface="Times New Roman"/>
              </a:rPr>
              <a:t>Cylinder Liners</a:t>
            </a:r>
            <a:endParaRPr lang="en-US" sz="4400" dirty="0" smtClean="0">
              <a:latin typeface="Times New Roman"/>
              <a:cs typeface="Times New Roman"/>
            </a:endParaRPr>
          </a:p>
          <a:p>
            <a:pPr marL="12700" marR="5080">
              <a:spcBef>
                <a:spcPts val="635"/>
              </a:spcBef>
            </a:pPr>
            <a:r>
              <a:rPr lang="en-US" sz="4400" b="1" u="heavy" spc="-5" dirty="0" smtClean="0">
                <a:solidFill>
                  <a:srgbClr val="0000FF"/>
                </a:solidFill>
                <a:uFill>
                  <a:solidFill>
                    <a:srgbClr val="0000FF"/>
                  </a:solidFill>
                </a:uFill>
                <a:latin typeface="Times New Roman"/>
                <a:cs typeface="Times New Roman"/>
              </a:rPr>
              <a:t>Wet Liner</a:t>
            </a:r>
            <a:r>
              <a:rPr lang="en-US" sz="4400" b="1" spc="-5" dirty="0" smtClean="0">
                <a:solidFill>
                  <a:srgbClr val="0000FF"/>
                </a:solidFill>
                <a:latin typeface="Times New Roman"/>
                <a:cs typeface="Times New Roman"/>
              </a:rPr>
              <a:t> </a:t>
            </a:r>
            <a:r>
              <a:rPr lang="en-US" sz="4400" b="1" u="heavy" dirty="0" smtClean="0">
                <a:solidFill>
                  <a:srgbClr val="0000FF"/>
                </a:solidFill>
                <a:uFill>
                  <a:solidFill>
                    <a:srgbClr val="0000FF"/>
                  </a:solidFill>
                </a:uFill>
                <a:latin typeface="Times New Roman"/>
                <a:cs typeface="Times New Roman"/>
              </a:rPr>
              <a:t>:</a:t>
            </a:r>
            <a:r>
              <a:rPr lang="en-US" sz="4400" b="1" dirty="0" smtClean="0">
                <a:solidFill>
                  <a:srgbClr val="0000FF"/>
                </a:solidFill>
                <a:latin typeface="Times New Roman"/>
                <a:cs typeface="Times New Roman"/>
              </a:rPr>
              <a:t> </a:t>
            </a:r>
            <a:r>
              <a:rPr lang="en-US" sz="4400" dirty="0" smtClean="0">
                <a:latin typeface="Times New Roman"/>
                <a:cs typeface="Times New Roman"/>
              </a:rPr>
              <a:t>These liners are </a:t>
            </a:r>
            <a:r>
              <a:rPr lang="en-US" sz="4400" spc="-5" dirty="0" smtClean="0">
                <a:latin typeface="Times New Roman"/>
                <a:cs typeface="Times New Roman"/>
              </a:rPr>
              <a:t>surrounded </a:t>
            </a:r>
            <a:r>
              <a:rPr lang="en-US" sz="4400" dirty="0" smtClean="0">
                <a:latin typeface="Times New Roman"/>
                <a:cs typeface="Times New Roman"/>
              </a:rPr>
              <a:t>or </a:t>
            </a:r>
            <a:r>
              <a:rPr lang="en-US" sz="4400" spc="-5" dirty="0" smtClean="0">
                <a:latin typeface="Times New Roman"/>
                <a:cs typeface="Times New Roman"/>
              </a:rPr>
              <a:t>wetted </a:t>
            </a:r>
            <a:r>
              <a:rPr lang="en-US" sz="4400" dirty="0" smtClean="0">
                <a:latin typeface="Times New Roman"/>
                <a:cs typeface="Times New Roman"/>
              </a:rPr>
              <a:t>by cooling  </a:t>
            </a:r>
            <a:r>
              <a:rPr lang="en-US" sz="4400" spc="-5" dirty="0" smtClean="0">
                <a:latin typeface="Times New Roman"/>
                <a:cs typeface="Times New Roman"/>
              </a:rPr>
              <a:t>water.</a:t>
            </a:r>
            <a:endParaRPr lang="en-US" sz="4400" dirty="0" smtClean="0">
              <a:latin typeface="Times New Roman"/>
              <a:cs typeface="Times New Roman"/>
            </a:endParaRPr>
          </a:p>
          <a:p>
            <a:pPr marL="12700">
              <a:lnSpc>
                <a:spcPct val="100000"/>
              </a:lnSpc>
              <a:spcBef>
                <a:spcPts val="275"/>
              </a:spcBef>
            </a:pPr>
            <a:r>
              <a:rPr lang="en-US" sz="4400" dirty="0" smtClean="0">
                <a:latin typeface="Times New Roman"/>
                <a:cs typeface="Times New Roman"/>
              </a:rPr>
              <a:t>It provides </a:t>
            </a:r>
            <a:r>
              <a:rPr lang="en-US" sz="4400" spc="-5" dirty="0" smtClean="0">
                <a:latin typeface="Times New Roman"/>
                <a:cs typeface="Times New Roman"/>
              </a:rPr>
              <a:t>wear</a:t>
            </a:r>
            <a:r>
              <a:rPr lang="en-US" sz="4400" spc="-15" dirty="0" smtClean="0">
                <a:latin typeface="Times New Roman"/>
                <a:cs typeface="Times New Roman"/>
              </a:rPr>
              <a:t> </a:t>
            </a:r>
            <a:r>
              <a:rPr lang="en-US" sz="4400" dirty="0" smtClean="0">
                <a:latin typeface="Times New Roman"/>
                <a:cs typeface="Times New Roman"/>
              </a:rPr>
              <a:t>resisting</a:t>
            </a:r>
          </a:p>
          <a:p>
            <a:pPr marL="12700" marR="2602865">
              <a:lnSpc>
                <a:spcPct val="110400"/>
              </a:lnSpc>
              <a:spcBef>
                <a:spcPts val="10"/>
              </a:spcBef>
            </a:pPr>
            <a:r>
              <a:rPr lang="en-US" sz="4400" spc="-5" dirty="0" smtClean="0">
                <a:latin typeface="Times New Roman"/>
                <a:cs typeface="Times New Roman"/>
              </a:rPr>
              <a:t>surface for </a:t>
            </a:r>
            <a:r>
              <a:rPr lang="en-US" sz="4400" dirty="0" smtClean="0">
                <a:latin typeface="Times New Roman"/>
                <a:cs typeface="Times New Roman"/>
              </a:rPr>
              <a:t>the piston to reciprocate.  </a:t>
            </a:r>
            <a:r>
              <a:rPr lang="en-US" sz="4400" spc="-5" dirty="0" smtClean="0">
                <a:latin typeface="Times New Roman"/>
                <a:cs typeface="Times New Roman"/>
              </a:rPr>
              <a:t>Also </a:t>
            </a:r>
            <a:r>
              <a:rPr lang="en-US" sz="4400" spc="5" dirty="0" smtClean="0">
                <a:latin typeface="Times New Roman"/>
                <a:cs typeface="Times New Roman"/>
              </a:rPr>
              <a:t>it </a:t>
            </a:r>
            <a:r>
              <a:rPr lang="en-US" sz="4400" dirty="0" smtClean="0">
                <a:latin typeface="Times New Roman"/>
                <a:cs typeface="Times New Roman"/>
              </a:rPr>
              <a:t>acts as a seal </a:t>
            </a:r>
            <a:r>
              <a:rPr lang="en-US" sz="4400" spc="-5" dirty="0" smtClean="0">
                <a:latin typeface="Times New Roman"/>
                <a:cs typeface="Times New Roman"/>
              </a:rPr>
              <a:t>for </a:t>
            </a:r>
            <a:r>
              <a:rPr lang="en-US" sz="4400" dirty="0" smtClean="0">
                <a:latin typeface="Times New Roman"/>
                <a:cs typeface="Times New Roman"/>
              </a:rPr>
              <a:t>the </a:t>
            </a:r>
            <a:r>
              <a:rPr lang="en-US" sz="4400" spc="-5" dirty="0" smtClean="0">
                <a:latin typeface="Times New Roman"/>
                <a:cs typeface="Times New Roman"/>
              </a:rPr>
              <a:t>water</a:t>
            </a:r>
            <a:r>
              <a:rPr lang="en-US" sz="4400" spc="-75" dirty="0" smtClean="0">
                <a:latin typeface="Times New Roman"/>
                <a:cs typeface="Times New Roman"/>
              </a:rPr>
              <a:t> </a:t>
            </a:r>
            <a:r>
              <a:rPr lang="en-US" sz="4400" dirty="0" smtClean="0">
                <a:latin typeface="Times New Roman"/>
                <a:cs typeface="Times New Roman"/>
              </a:rPr>
              <a:t>jacket.</a:t>
            </a:r>
          </a:p>
          <a:p>
            <a:endParaRPr lang="en-US" dirty="0"/>
          </a:p>
        </p:txBody>
      </p:sp>
      <p:sp>
        <p:nvSpPr>
          <p:cNvPr id="10" name="object 7"/>
          <p:cNvSpPr/>
          <p:nvPr/>
        </p:nvSpPr>
        <p:spPr>
          <a:xfrm>
            <a:off x="11842750" y="4102100"/>
            <a:ext cx="3429000" cy="3810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extBox 1048591"/>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40" name="Group 39"/>
          <p:cNvGrpSpPr/>
          <p:nvPr/>
        </p:nvGrpSpPr>
        <p:grpSpPr>
          <a:xfrm>
            <a:off x="0" y="0"/>
            <a:ext cx="16217900" cy="9118600"/>
            <a:chOff x="0" y="0"/>
            <a:chExt cx="16217900" cy="9118600"/>
          </a:xfrm>
        </p:grpSpPr>
        <p:sp>
          <p:nvSpPr>
            <p:cNvPr id="1048593" name="Rectangle 1048592"/>
            <p:cNvSpPr/>
            <p:nvPr/>
          </p:nvSpPr>
          <p:spPr>
            <a:xfrm>
              <a:off x="0" y="0"/>
              <a:ext cx="1003300" cy="9118600"/>
            </a:xfrm>
            <a:prstGeom prst="rect">
              <a:avLst/>
            </a:prstGeom>
            <a:blipFill rotWithShape="1">
              <a:blip r:embed="rId3"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594" name="Freeform 1048593"/>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595" name="TextBox 1048594"/>
          <p:cNvSpPr txBox="1"/>
          <p:nvPr/>
        </p:nvSpPr>
        <p:spPr>
          <a:xfrm>
            <a:off x="5518150" y="8597900"/>
            <a:ext cx="6329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 </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596" name="TextBox 1048595"/>
          <p:cNvSpPr txBox="1"/>
          <p:nvPr/>
        </p:nvSpPr>
        <p:spPr>
          <a:xfrm>
            <a:off x="1250950" y="1054100"/>
            <a:ext cx="14249400" cy="830262"/>
          </a:xfrm>
          <a:prstGeom prst="rect">
            <a:avLst/>
          </a:prstGeom>
          <a:noFill/>
          <a:ln>
            <a:noFill/>
          </a:ln>
        </p:spPr>
        <p:txBody>
          <a:bodyPr vert="horz" lIns="91440" tIns="45720" rIns="91440" bIns="4572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ctr" eaLnBrk="1" latinLnBrk="1" hangingPunct="1">
              <a:spcBef>
                <a:spcPct val="0"/>
              </a:spcBef>
              <a:buFontTx/>
              <a:buNone/>
            </a:pPr>
            <a:r>
              <a:rPr lang="en-US" altLang="en-US" sz="4800">
                <a:latin typeface="Arial" pitchFamily="34" charset="0"/>
                <a:ea typeface="Arial" pitchFamily="34" charset="0"/>
              </a:rPr>
              <a:t>VISION AND MISSION OF INSTITUTE</a:t>
            </a:r>
          </a:p>
        </p:txBody>
      </p:sp>
      <p:sp>
        <p:nvSpPr>
          <p:cNvPr id="1048597" name="TextBox 1048596"/>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a:t>
            </a:fld>
            <a:endParaRPr lang="en-IN" altLang="en-US" sz="1900">
              <a:solidFill>
                <a:srgbClr val="898989"/>
              </a:solidFill>
              <a:ea typeface="Arial" pitchFamily="34" charset="0"/>
            </a:endParaRPr>
          </a:p>
        </p:txBody>
      </p:sp>
      <p:sp>
        <p:nvSpPr>
          <p:cNvPr id="1048598" name="Rectangle 1048597"/>
          <p:cNvSpPr/>
          <p:nvPr/>
        </p:nvSpPr>
        <p:spPr>
          <a:xfrm>
            <a:off x="1250950" y="2425700"/>
            <a:ext cx="13182600" cy="2123658"/>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tabLst>
                <a:tab pos="2971800" algn="ctr"/>
                <a:tab pos="5943600" algn="r"/>
              </a:tabLst>
            </a:pPr>
            <a:r>
              <a:rPr lang="en-US" altLang="en-US" sz="2800" b="1" u="sng" dirty="0">
                <a:latin typeface="Times New Roman" pitchFamily="18" charset="0"/>
                <a:ea typeface="Times New Roman" pitchFamily="18" charset="0"/>
              </a:rPr>
              <a:t>VISION OF INSTITUTE</a:t>
            </a:r>
          </a:p>
          <a:p>
            <a:pPr lvl="0" algn="ctr" eaLnBrk="1" latinLnBrk="1" hangingPunct="1">
              <a:tabLst>
                <a:tab pos="2971800" algn="ctr"/>
                <a:tab pos="5943600" algn="r"/>
              </a:tabLst>
            </a:pPr>
            <a:r>
              <a:rPr lang="en-US" altLang="en-US" sz="2800" b="1" dirty="0">
                <a:latin typeface="Arial Black" pitchFamily="34" charset="0"/>
                <a:ea typeface="Times New Roman" pitchFamily="18" charset="0"/>
              </a:rPr>
              <a:t> </a:t>
            </a:r>
          </a:p>
          <a:p>
            <a:pPr lvl="0" algn="just" eaLnBrk="1" latinLnBrk="1" hangingPunct="1"/>
            <a:r>
              <a:rPr lang="en-US" altLang="en-US" sz="2800" b="1" dirty="0">
                <a:latin typeface="Arial Black" pitchFamily="34" charset="0"/>
                <a:ea typeface="Times New Roman" pitchFamily="18" charset="0"/>
              </a:rPr>
              <a:t> </a:t>
            </a:r>
            <a:r>
              <a:rPr lang="en-IN" altLang="en-US" sz="2400" dirty="0">
                <a:latin typeface="Times New Roman" pitchFamily="18" charset="0"/>
                <a:ea typeface="Times New Roman" pitchFamily="18" charset="0"/>
              </a:rPr>
              <a:t>To became a renowned centre of outcome based learning and work towards academic professional ,cultural and social enrichment of the lives of </a:t>
            </a:r>
            <a:r>
              <a:rPr lang="en-IN" altLang="en-US" sz="2400" dirty="0" smtClean="0">
                <a:latin typeface="Times New Roman" pitchFamily="18" charset="0"/>
                <a:ea typeface="Times New Roman" pitchFamily="18" charset="0"/>
              </a:rPr>
              <a:t>individuals </a:t>
            </a:r>
            <a:r>
              <a:rPr lang="en-IN" altLang="en-US" sz="2400" dirty="0">
                <a:latin typeface="Times New Roman" pitchFamily="18" charset="0"/>
                <a:ea typeface="Times New Roman" pitchFamily="18" charset="0"/>
              </a:rPr>
              <a:t>and communities </a:t>
            </a:r>
            <a:r>
              <a:rPr lang="en-IN" altLang="en-US" sz="2400" dirty="0" smtClean="0">
                <a:latin typeface="Times New Roman" pitchFamily="18" charset="0"/>
                <a:ea typeface="Times New Roman" pitchFamily="18" charset="0"/>
              </a:rPr>
              <a:t>.</a:t>
            </a:r>
            <a:endParaRPr lang="en-IN" altLang="en-US" sz="2400" dirty="0">
              <a:latin typeface="Times New Roman" pitchFamily="18" charset="0"/>
              <a:ea typeface="Times New Roman" pitchFamily="18" charset="0"/>
            </a:endParaRPr>
          </a:p>
          <a:p>
            <a:pPr lvl="0" algn="just" eaLnBrk="1" latinLnBrk="1" hangingPunct="1"/>
            <a:r>
              <a:rPr lang="en-US" altLang="en-US" sz="2400" dirty="0">
                <a:latin typeface="Times New Roman" pitchFamily="18" charset="0"/>
                <a:ea typeface="Times New Roman" pitchFamily="18" charset="0"/>
              </a:rPr>
              <a:t> </a:t>
            </a:r>
          </a:p>
        </p:txBody>
      </p:sp>
      <p:sp>
        <p:nvSpPr>
          <p:cNvPr id="1048599" name="Rectangle 1048598"/>
          <p:cNvSpPr/>
          <p:nvPr/>
        </p:nvSpPr>
        <p:spPr>
          <a:xfrm>
            <a:off x="1479550" y="4254500"/>
            <a:ext cx="12801600" cy="4154984"/>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tabLst>
                <a:tab pos="2971800" algn="ctr"/>
                <a:tab pos="5943600" algn="r"/>
              </a:tabLst>
            </a:pPr>
            <a:r>
              <a:rPr lang="en-US" altLang="en-US" sz="2400" b="1" u="sng" dirty="0">
                <a:latin typeface="Times New Roman" pitchFamily="18" charset="0"/>
                <a:ea typeface="Times New Roman" pitchFamily="18" charset="0"/>
              </a:rPr>
              <a:t>MISSION OF INSTITUTE</a:t>
            </a:r>
          </a:p>
          <a:p>
            <a:pPr lvl="0" algn="ctr" eaLnBrk="1" latinLnBrk="1" hangingPunct="1">
              <a:tabLst>
                <a:tab pos="2971800" algn="ctr"/>
                <a:tab pos="5943600" algn="r"/>
              </a:tabLst>
            </a:pPr>
            <a:r>
              <a:rPr lang="en-US" altLang="en-US" sz="2400" dirty="0">
                <a:latin typeface="Times New Roman" pitchFamily="18" charset="0"/>
                <a:ea typeface="Times New Roman" pitchFamily="18" charset="0"/>
              </a:rPr>
              <a:t> </a:t>
            </a:r>
          </a:p>
          <a:p>
            <a:pPr lvl="0" algn="just" eaLnBrk="1" latinLnBrk="1" hangingPunct="1"/>
            <a:r>
              <a:rPr lang="en-US" altLang="en-US" sz="2400" dirty="0">
                <a:latin typeface="Times New Roman" pitchFamily="18" charset="0"/>
                <a:ea typeface="Times New Roman" pitchFamily="18" charset="0"/>
              </a:rPr>
              <a:t>Focus on evaluation of </a:t>
            </a:r>
            <a:r>
              <a:rPr lang="en-US" altLang="en-US" sz="2400" dirty="0" smtClean="0">
                <a:latin typeface="Times New Roman" pitchFamily="18" charset="0"/>
                <a:ea typeface="Times New Roman" pitchFamily="18" charset="0"/>
              </a:rPr>
              <a:t>learning </a:t>
            </a:r>
            <a:r>
              <a:rPr lang="en-US" altLang="en-US" sz="2400" dirty="0">
                <a:latin typeface="Times New Roman" pitchFamily="18" charset="0"/>
                <a:ea typeface="Times New Roman" pitchFamily="18" charset="0"/>
              </a:rPr>
              <a:t>,outcomes and motivate students to  research </a:t>
            </a:r>
            <a:r>
              <a:rPr lang="en-US" altLang="en-US" sz="2400" dirty="0" smtClean="0">
                <a:latin typeface="Times New Roman" pitchFamily="18" charset="0"/>
                <a:ea typeface="Times New Roman" pitchFamily="18" charset="0"/>
              </a:rPr>
              <a:t>aptitude </a:t>
            </a:r>
            <a:r>
              <a:rPr lang="en-US" altLang="en-US" sz="2400" dirty="0">
                <a:latin typeface="Times New Roman" pitchFamily="18" charset="0"/>
                <a:ea typeface="Times New Roman" pitchFamily="18" charset="0"/>
              </a:rPr>
              <a:t>by project based learning. </a:t>
            </a:r>
          </a:p>
          <a:p>
            <a:pPr lvl="0" algn="just" eaLnBrk="1" latinLnBrk="1" hangingPunct="1"/>
            <a:r>
              <a:rPr lang="en-US" altLang="en-US" sz="2400" dirty="0">
                <a:latin typeface="Times New Roman" pitchFamily="18" charset="0"/>
                <a:ea typeface="Times New Roman" pitchFamily="18" charset="0"/>
              </a:rPr>
              <a:t> </a:t>
            </a:r>
          </a:p>
          <a:p>
            <a:pPr lvl="0" algn="just" eaLnBrk="1" latinLnBrk="1" hangingPunct="1">
              <a:buChar char="•"/>
            </a:pPr>
            <a:r>
              <a:rPr lang="en-US" altLang="en-US" sz="2400" dirty="0">
                <a:latin typeface="Times New Roman" pitchFamily="18" charset="0"/>
                <a:ea typeface="Times New Roman" pitchFamily="18" charset="0"/>
              </a:rPr>
              <a:t>Identify based on informed perception of </a:t>
            </a:r>
            <a:r>
              <a:rPr lang="en-US" altLang="en-US" sz="2400" dirty="0" smtClean="0">
                <a:latin typeface="Times New Roman" pitchFamily="18" charset="0"/>
                <a:ea typeface="Times New Roman" pitchFamily="18" charset="0"/>
              </a:rPr>
              <a:t>Indian </a:t>
            </a:r>
            <a:r>
              <a:rPr lang="en-US" altLang="en-US" sz="2400" dirty="0">
                <a:latin typeface="Times New Roman" pitchFamily="18" charset="0"/>
                <a:ea typeface="Times New Roman" pitchFamily="18" charset="0"/>
              </a:rPr>
              <a:t>,regional and global needs ,the area of focus and provide </a:t>
            </a:r>
            <a:r>
              <a:rPr lang="en-US" altLang="en-US" sz="2400" dirty="0" smtClean="0">
                <a:latin typeface="Times New Roman" pitchFamily="18" charset="0"/>
                <a:ea typeface="Times New Roman" pitchFamily="18" charset="0"/>
              </a:rPr>
              <a:t>platform  </a:t>
            </a:r>
            <a:r>
              <a:rPr lang="en-US" altLang="en-US" sz="2400" dirty="0">
                <a:latin typeface="Times New Roman" pitchFamily="18" charset="0"/>
                <a:ea typeface="Times New Roman" pitchFamily="18" charset="0"/>
              </a:rPr>
              <a:t>to gain knowledge and solutions.</a:t>
            </a:r>
          </a:p>
          <a:p>
            <a:pPr lvl="0" algn="just" eaLnBrk="1" latinLnBrk="1" hangingPunct="1">
              <a:buChar char="•"/>
            </a:pPr>
            <a:r>
              <a:rPr lang="en-US" altLang="en-US" sz="2400" dirty="0">
                <a:latin typeface="Times New Roman" pitchFamily="18" charset="0"/>
                <a:ea typeface="Times New Roman" pitchFamily="18" charset="0"/>
              </a:rPr>
              <a:t> </a:t>
            </a:r>
          </a:p>
          <a:p>
            <a:pPr lvl="0" algn="just" eaLnBrk="1" latinLnBrk="1" hangingPunct="1">
              <a:buChar char="•"/>
            </a:pPr>
            <a:r>
              <a:rPr lang="en-US" altLang="en-US" sz="2400" dirty="0">
                <a:latin typeface="Times New Roman" pitchFamily="18" charset="0"/>
                <a:ea typeface="Times New Roman" pitchFamily="18" charset="0"/>
              </a:rPr>
              <a:t>Offer </a:t>
            </a:r>
            <a:r>
              <a:rPr lang="en-US" altLang="en-US" sz="2400" dirty="0" smtClean="0">
                <a:latin typeface="Times New Roman" pitchFamily="18" charset="0"/>
                <a:ea typeface="Times New Roman" pitchFamily="18" charset="0"/>
              </a:rPr>
              <a:t>opportunities </a:t>
            </a:r>
            <a:r>
              <a:rPr lang="en-US" altLang="en-US" sz="2400" dirty="0">
                <a:latin typeface="Times New Roman" pitchFamily="18" charset="0"/>
                <a:ea typeface="Times New Roman" pitchFamily="18" charset="0"/>
              </a:rPr>
              <a:t>for interaction between academic and industry .</a:t>
            </a:r>
          </a:p>
          <a:p>
            <a:pPr lvl="0" algn="just" eaLnBrk="1" latinLnBrk="1" hangingPunct="1">
              <a:buChar char="•"/>
            </a:pPr>
            <a:r>
              <a:rPr lang="en-US" altLang="en-US" sz="2400" dirty="0">
                <a:latin typeface="Times New Roman" pitchFamily="18" charset="0"/>
                <a:ea typeface="Times New Roman" pitchFamily="18" charset="0"/>
              </a:rPr>
              <a:t>Develop human potential to its fullest extent so that intellectually capable and imaginatively gifted leaders may emerge.</a:t>
            </a:r>
            <a:r>
              <a:rPr lang="en-US" altLang="en-US" sz="2400" b="1" dirty="0">
                <a:latin typeface="Times New Roman" pitchFamily="18" charset="0"/>
                <a:ea typeface="Calibri"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20</a:t>
            </a:fld>
            <a:endParaRPr lang="en-IN" altLang="en-US" sz="1900">
              <a:solidFill>
                <a:srgbClr val="898989"/>
              </a:solidFill>
              <a:ea typeface="Arial" pitchFamily="34" charset="0"/>
            </a:endParaRPr>
          </a:p>
        </p:txBody>
      </p:sp>
      <p:sp>
        <p:nvSpPr>
          <p:cNvPr id="9" name="Subtitle 8"/>
          <p:cNvSpPr>
            <a:spLocks noGrp="1"/>
          </p:cNvSpPr>
          <p:nvPr>
            <p:ph type="subTitle" idx="4"/>
          </p:nvPr>
        </p:nvSpPr>
        <p:spPr>
          <a:xfrm>
            <a:off x="1327150" y="1130300"/>
            <a:ext cx="12649200" cy="4826642"/>
          </a:xfrm>
        </p:spPr>
        <p:txBody>
          <a:bodyPr/>
          <a:lstStyle/>
          <a:p>
            <a:pPr marL="12700" marR="5080">
              <a:lnSpc>
                <a:spcPct val="110700"/>
              </a:lnSpc>
              <a:spcBef>
                <a:spcPts val="100"/>
              </a:spcBef>
            </a:pPr>
            <a:r>
              <a:rPr lang="en-US" sz="4000" b="1" u="heavy" spc="-10" dirty="0" smtClean="0">
                <a:solidFill>
                  <a:srgbClr val="0000FF"/>
                </a:solidFill>
                <a:uFill>
                  <a:solidFill>
                    <a:srgbClr val="0000FF"/>
                  </a:solidFill>
                </a:uFill>
                <a:latin typeface="Times New Roman"/>
                <a:cs typeface="Times New Roman"/>
              </a:rPr>
              <a:t>Dry </a:t>
            </a:r>
            <a:r>
              <a:rPr lang="en-US" sz="4000" b="1" u="heavy" spc="-5" dirty="0" smtClean="0">
                <a:solidFill>
                  <a:srgbClr val="0000FF"/>
                </a:solidFill>
                <a:uFill>
                  <a:solidFill>
                    <a:srgbClr val="0000FF"/>
                  </a:solidFill>
                </a:uFill>
                <a:latin typeface="Times New Roman"/>
                <a:cs typeface="Times New Roman"/>
              </a:rPr>
              <a:t>Liner</a:t>
            </a:r>
            <a:r>
              <a:rPr lang="en-US" sz="4000" b="1" spc="-5" dirty="0" smtClean="0">
                <a:solidFill>
                  <a:srgbClr val="0000FF"/>
                </a:solidFill>
                <a:latin typeface="Times New Roman"/>
                <a:cs typeface="Times New Roman"/>
              </a:rPr>
              <a:t> </a:t>
            </a:r>
            <a:r>
              <a:rPr lang="en-US" sz="4000" b="1" u="heavy" spc="-5" dirty="0" smtClean="0">
                <a:solidFill>
                  <a:srgbClr val="0000FF"/>
                </a:solidFill>
                <a:uFill>
                  <a:solidFill>
                    <a:srgbClr val="0000FF"/>
                  </a:solidFill>
                </a:uFill>
                <a:latin typeface="Times New Roman"/>
                <a:cs typeface="Times New Roman"/>
              </a:rPr>
              <a:t>:</a:t>
            </a:r>
            <a:r>
              <a:rPr lang="en-US" sz="4000" spc="-5" dirty="0" smtClean="0">
                <a:latin typeface="Times New Roman"/>
                <a:cs typeface="Times New Roman"/>
              </a:rPr>
              <a:t>Dry liners </a:t>
            </a:r>
            <a:r>
              <a:rPr lang="en-US" sz="4000" dirty="0" smtClean="0">
                <a:latin typeface="Times New Roman"/>
                <a:cs typeface="Times New Roman"/>
              </a:rPr>
              <a:t>have </a:t>
            </a:r>
            <a:r>
              <a:rPr lang="en-US" sz="4000" spc="-10" dirty="0" smtClean="0">
                <a:latin typeface="Times New Roman"/>
                <a:cs typeface="Times New Roman"/>
              </a:rPr>
              <a:t>metal </a:t>
            </a:r>
            <a:r>
              <a:rPr lang="en-US" sz="4000" spc="-5" dirty="0" smtClean="0">
                <a:latin typeface="Times New Roman"/>
                <a:cs typeface="Times New Roman"/>
              </a:rPr>
              <a:t>to </a:t>
            </a:r>
            <a:r>
              <a:rPr lang="en-US" sz="4000" spc="-10" dirty="0" smtClean="0">
                <a:latin typeface="Times New Roman"/>
                <a:cs typeface="Times New Roman"/>
              </a:rPr>
              <a:t>metal </a:t>
            </a:r>
            <a:r>
              <a:rPr lang="en-US" sz="4000" spc="-5" dirty="0" smtClean="0">
                <a:latin typeface="Times New Roman"/>
                <a:cs typeface="Times New Roman"/>
              </a:rPr>
              <a:t>contact  with </a:t>
            </a:r>
            <a:r>
              <a:rPr lang="en-US" sz="4000" dirty="0" smtClean="0">
                <a:latin typeface="Times New Roman"/>
                <a:cs typeface="Times New Roman"/>
              </a:rPr>
              <a:t>the cylinder </a:t>
            </a:r>
            <a:r>
              <a:rPr lang="en-US" sz="4000" spc="-5" dirty="0" smtClean="0">
                <a:latin typeface="Times New Roman"/>
                <a:cs typeface="Times New Roman"/>
              </a:rPr>
              <a:t>block. </a:t>
            </a:r>
            <a:r>
              <a:rPr lang="en-US" sz="4000" spc="-10" dirty="0" smtClean="0">
                <a:latin typeface="Times New Roman"/>
                <a:cs typeface="Times New Roman"/>
              </a:rPr>
              <a:t>They </a:t>
            </a:r>
            <a:r>
              <a:rPr lang="en-US" sz="4000" spc="-5" dirty="0" smtClean="0">
                <a:latin typeface="Times New Roman"/>
                <a:cs typeface="Times New Roman"/>
              </a:rPr>
              <a:t>are </a:t>
            </a:r>
            <a:r>
              <a:rPr lang="en-US" sz="4000" dirty="0" smtClean="0">
                <a:latin typeface="Times New Roman"/>
                <a:cs typeface="Times New Roman"/>
              </a:rPr>
              <a:t>not </a:t>
            </a:r>
            <a:r>
              <a:rPr lang="en-US" sz="4000" spc="-5" dirty="0" smtClean="0">
                <a:latin typeface="Times New Roman"/>
                <a:cs typeface="Times New Roman"/>
              </a:rPr>
              <a:t>directly </a:t>
            </a:r>
            <a:r>
              <a:rPr lang="en-US" sz="4000" dirty="0" smtClean="0">
                <a:latin typeface="Times New Roman"/>
                <a:cs typeface="Times New Roman"/>
              </a:rPr>
              <a:t>in  touch </a:t>
            </a:r>
            <a:r>
              <a:rPr lang="en-US" sz="4000" spc="-5" dirty="0" smtClean="0">
                <a:latin typeface="Times New Roman"/>
                <a:cs typeface="Times New Roman"/>
              </a:rPr>
              <a:t>with </a:t>
            </a:r>
            <a:r>
              <a:rPr lang="en-US" sz="4000" dirty="0" smtClean="0">
                <a:latin typeface="Times New Roman"/>
                <a:cs typeface="Times New Roman"/>
              </a:rPr>
              <a:t>the </a:t>
            </a:r>
            <a:r>
              <a:rPr lang="en-US" sz="4000" spc="-5" dirty="0" smtClean="0">
                <a:latin typeface="Times New Roman"/>
                <a:cs typeface="Times New Roman"/>
              </a:rPr>
              <a:t>cooling</a:t>
            </a:r>
            <a:r>
              <a:rPr lang="en-US" sz="4000" spc="-15" dirty="0" smtClean="0">
                <a:latin typeface="Times New Roman"/>
                <a:cs typeface="Times New Roman"/>
              </a:rPr>
              <a:t> </a:t>
            </a:r>
            <a:r>
              <a:rPr lang="en-US" sz="4000" spc="-5" dirty="0" smtClean="0">
                <a:latin typeface="Times New Roman"/>
                <a:cs typeface="Times New Roman"/>
              </a:rPr>
              <a:t>water.</a:t>
            </a:r>
            <a:endParaRPr lang="en-US" sz="4000" dirty="0" smtClean="0">
              <a:latin typeface="Times New Roman"/>
              <a:cs typeface="Times New Roman"/>
            </a:endParaRPr>
          </a:p>
          <a:p>
            <a:pPr marL="12700">
              <a:lnSpc>
                <a:spcPct val="100000"/>
              </a:lnSpc>
              <a:spcBef>
                <a:spcPts val="360"/>
              </a:spcBef>
            </a:pPr>
            <a:r>
              <a:rPr lang="en-US" sz="4000" b="1" u="heavy" spc="-5" dirty="0" smtClean="0">
                <a:solidFill>
                  <a:srgbClr val="0000FF"/>
                </a:solidFill>
                <a:uFill>
                  <a:solidFill>
                    <a:srgbClr val="0000FF"/>
                  </a:solidFill>
                </a:uFill>
                <a:latin typeface="Times New Roman"/>
                <a:cs typeface="Times New Roman"/>
              </a:rPr>
              <a:t>Liner</a:t>
            </a:r>
            <a:r>
              <a:rPr lang="en-US" sz="4000" b="1" u="heavy" spc="-20" dirty="0" smtClean="0">
                <a:solidFill>
                  <a:srgbClr val="0000FF"/>
                </a:solidFill>
                <a:uFill>
                  <a:solidFill>
                    <a:srgbClr val="0000FF"/>
                  </a:solidFill>
                </a:uFill>
                <a:latin typeface="Times New Roman"/>
                <a:cs typeface="Times New Roman"/>
              </a:rPr>
              <a:t> </a:t>
            </a:r>
            <a:r>
              <a:rPr lang="en-US" sz="4000" b="1" u="heavy" spc="-5" dirty="0" smtClean="0">
                <a:solidFill>
                  <a:srgbClr val="0000FF"/>
                </a:solidFill>
                <a:uFill>
                  <a:solidFill>
                    <a:srgbClr val="0000FF"/>
                  </a:solidFill>
                </a:uFill>
                <a:latin typeface="Times New Roman"/>
                <a:cs typeface="Times New Roman"/>
              </a:rPr>
              <a:t>Materials:</a:t>
            </a:r>
            <a:endParaRPr lang="en-US" sz="4000" dirty="0" smtClean="0">
              <a:latin typeface="Times New Roman"/>
              <a:cs typeface="Times New Roman"/>
            </a:endParaRPr>
          </a:p>
          <a:p>
            <a:pPr marL="101600" marR="1234440" indent="-88900">
              <a:lnSpc>
                <a:spcPct val="110400"/>
              </a:lnSpc>
              <a:spcBef>
                <a:spcPts val="10"/>
              </a:spcBef>
              <a:buSzPct val="96428"/>
              <a:tabLst>
                <a:tab pos="138430" algn="l"/>
              </a:tabLst>
            </a:pPr>
            <a:r>
              <a:rPr lang="en-US" sz="4000" spc="-5" dirty="0" smtClean="0">
                <a:latin typeface="Times New Roman"/>
                <a:cs typeface="Times New Roman"/>
              </a:rPr>
              <a:t>Liner </a:t>
            </a:r>
            <a:r>
              <a:rPr lang="en-US" sz="4000" spc="-10" dirty="0" smtClean="0">
                <a:latin typeface="Times New Roman"/>
                <a:cs typeface="Times New Roman"/>
              </a:rPr>
              <a:t>material </a:t>
            </a:r>
            <a:r>
              <a:rPr lang="en-US" sz="4000" spc="-5" dirty="0" smtClean="0">
                <a:latin typeface="Times New Roman"/>
                <a:cs typeface="Times New Roman"/>
              </a:rPr>
              <a:t>should withstand abrasive  </a:t>
            </a:r>
            <a:r>
              <a:rPr lang="en-US" sz="4000" spc="-10" dirty="0" smtClean="0">
                <a:latin typeface="Times New Roman"/>
                <a:cs typeface="Times New Roman"/>
              </a:rPr>
              <a:t>wear </a:t>
            </a:r>
            <a:r>
              <a:rPr lang="en-US" sz="4000" spc="-5" dirty="0" smtClean="0">
                <a:latin typeface="Times New Roman"/>
                <a:cs typeface="Times New Roman"/>
              </a:rPr>
              <a:t>and corrosive.</a:t>
            </a:r>
            <a:endParaRPr lang="en-US" sz="4000" dirty="0" smtClean="0">
              <a:latin typeface="Times New Roman"/>
              <a:cs typeface="Times New Roman"/>
            </a:endParaRPr>
          </a:p>
          <a:p>
            <a:pPr marL="101600" marR="1704339" indent="-88900">
              <a:lnSpc>
                <a:spcPct val="110700"/>
              </a:lnSpc>
              <a:buSzPct val="96428"/>
              <a:tabLst>
                <a:tab pos="138430" algn="l"/>
              </a:tabLst>
            </a:pPr>
            <a:r>
              <a:rPr lang="en-US" sz="4000" spc="-5" dirty="0" smtClean="0">
                <a:latin typeface="Times New Roman"/>
                <a:cs typeface="Times New Roman"/>
              </a:rPr>
              <a:t>Chromium plated mild steel tubes</a:t>
            </a:r>
            <a:r>
              <a:rPr lang="en-US" sz="4000" spc="-75" dirty="0" smtClean="0">
                <a:latin typeface="Times New Roman"/>
                <a:cs typeface="Times New Roman"/>
              </a:rPr>
              <a:t> </a:t>
            </a:r>
            <a:r>
              <a:rPr lang="en-US" sz="4000" spc="-5" dirty="0" smtClean="0">
                <a:latin typeface="Times New Roman"/>
                <a:cs typeface="Times New Roman"/>
              </a:rPr>
              <a:t>are  used as</a:t>
            </a:r>
            <a:r>
              <a:rPr lang="en-US" sz="4000" spc="-20" dirty="0" smtClean="0">
                <a:latin typeface="Times New Roman"/>
                <a:cs typeface="Times New Roman"/>
              </a:rPr>
              <a:t> </a:t>
            </a:r>
            <a:r>
              <a:rPr lang="en-US" sz="4000" spc="-5" dirty="0" smtClean="0">
                <a:latin typeface="Times New Roman"/>
                <a:cs typeface="Times New Roman"/>
              </a:rPr>
              <a:t>liners.</a:t>
            </a:r>
            <a:endParaRPr lang="en-US" sz="4000" dirty="0">
              <a:latin typeface="Times New Roman"/>
              <a:cs typeface="Times New Roman"/>
            </a:endParaRPr>
          </a:p>
        </p:txBody>
      </p:sp>
      <p:sp>
        <p:nvSpPr>
          <p:cNvPr id="10" name="object 7"/>
          <p:cNvSpPr/>
          <p:nvPr/>
        </p:nvSpPr>
        <p:spPr>
          <a:xfrm>
            <a:off x="12452350" y="3263900"/>
            <a:ext cx="3429000" cy="4419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21</a:t>
            </a:fld>
            <a:endParaRPr lang="en-IN" altLang="en-US" sz="1900">
              <a:solidFill>
                <a:srgbClr val="898989"/>
              </a:solidFill>
              <a:ea typeface="Arial" pitchFamily="34" charset="0"/>
            </a:endParaRPr>
          </a:p>
        </p:txBody>
      </p:sp>
      <p:sp>
        <p:nvSpPr>
          <p:cNvPr id="9" name="Subtitle 8"/>
          <p:cNvSpPr>
            <a:spLocks noGrp="1"/>
          </p:cNvSpPr>
          <p:nvPr>
            <p:ph type="subTitle" idx="4"/>
          </p:nvPr>
        </p:nvSpPr>
        <p:spPr>
          <a:xfrm>
            <a:off x="1555750" y="1358900"/>
            <a:ext cx="10439400" cy="6122189"/>
          </a:xfrm>
        </p:spPr>
        <p:txBody>
          <a:bodyPr/>
          <a:lstStyle/>
          <a:p>
            <a:pPr marL="12700">
              <a:lnSpc>
                <a:spcPct val="100000"/>
              </a:lnSpc>
              <a:spcBef>
                <a:spcPts val="800"/>
              </a:spcBef>
            </a:pPr>
            <a:r>
              <a:rPr lang="en-IN" sz="4000" b="1" u="heavy" spc="-10" dirty="0" smtClean="0">
                <a:solidFill>
                  <a:srgbClr val="0000FF"/>
                </a:solidFill>
                <a:uFill>
                  <a:solidFill>
                    <a:srgbClr val="0000FF"/>
                  </a:solidFill>
                </a:uFill>
                <a:latin typeface="Times New Roman"/>
                <a:cs typeface="Times New Roman"/>
              </a:rPr>
              <a:t>Crankcase</a:t>
            </a:r>
            <a:r>
              <a:rPr lang="en-IN" sz="4000" b="1" spc="-20" dirty="0" smtClean="0">
                <a:solidFill>
                  <a:srgbClr val="0000FF"/>
                </a:solidFill>
                <a:latin typeface="Times New Roman"/>
                <a:cs typeface="Times New Roman"/>
              </a:rPr>
              <a:t> </a:t>
            </a:r>
            <a:r>
              <a:rPr lang="en-IN" sz="4000" b="1" u="heavy" dirty="0" smtClean="0">
                <a:solidFill>
                  <a:srgbClr val="0000FF"/>
                </a:solidFill>
                <a:uFill>
                  <a:solidFill>
                    <a:srgbClr val="0000FF"/>
                  </a:solidFill>
                </a:uFill>
                <a:latin typeface="Times New Roman"/>
                <a:cs typeface="Times New Roman"/>
              </a:rPr>
              <a:t>:</a:t>
            </a:r>
            <a:br>
              <a:rPr lang="en-IN" sz="4000" b="1" u="heavy" dirty="0" smtClean="0">
                <a:solidFill>
                  <a:srgbClr val="0000FF"/>
                </a:solidFill>
                <a:uFill>
                  <a:solidFill>
                    <a:srgbClr val="0000FF"/>
                  </a:solidFill>
                </a:uFill>
                <a:latin typeface="Times New Roman"/>
                <a:cs typeface="Times New Roman"/>
              </a:rPr>
            </a:br>
            <a:endParaRPr lang="en-IN" sz="4000" dirty="0" smtClean="0">
              <a:latin typeface="Times New Roman"/>
              <a:cs typeface="Times New Roman"/>
            </a:endParaRPr>
          </a:p>
          <a:p>
            <a:pPr marL="12700" marR="2032000">
              <a:lnSpc>
                <a:spcPct val="120500"/>
              </a:lnSpc>
              <a:spcBef>
                <a:spcPts val="10"/>
              </a:spcBef>
            </a:pPr>
            <a:r>
              <a:rPr lang="en-IN" sz="4000" spc="-5" dirty="0" smtClean="0">
                <a:latin typeface="Times New Roman"/>
                <a:cs typeface="Times New Roman"/>
              </a:rPr>
              <a:t>It </a:t>
            </a:r>
            <a:r>
              <a:rPr lang="en-IN" sz="4000" spc="-10" dirty="0" smtClean="0">
                <a:latin typeface="Times New Roman"/>
                <a:cs typeface="Times New Roman"/>
              </a:rPr>
              <a:t>may </a:t>
            </a:r>
            <a:r>
              <a:rPr lang="en-IN" sz="4000" dirty="0" smtClean="0">
                <a:latin typeface="Times New Roman"/>
                <a:cs typeface="Times New Roman"/>
              </a:rPr>
              <a:t>be </a:t>
            </a:r>
            <a:r>
              <a:rPr lang="en-IN" sz="4000" spc="-5" dirty="0" smtClean="0">
                <a:latin typeface="Times New Roman"/>
                <a:cs typeface="Times New Roman"/>
              </a:rPr>
              <a:t>cast integral with </a:t>
            </a:r>
            <a:r>
              <a:rPr lang="en-IN" sz="4000" dirty="0" smtClean="0">
                <a:latin typeface="Times New Roman"/>
                <a:cs typeface="Times New Roman"/>
              </a:rPr>
              <a:t>the </a:t>
            </a:r>
            <a:r>
              <a:rPr lang="en-IN" sz="4000" spc="-5" dirty="0" smtClean="0">
                <a:latin typeface="Times New Roman"/>
                <a:cs typeface="Times New Roman"/>
              </a:rPr>
              <a:t>cylinder  block.</a:t>
            </a:r>
            <a:endParaRPr lang="en-IN" sz="4000" dirty="0" smtClean="0">
              <a:latin typeface="Times New Roman"/>
              <a:cs typeface="Times New Roman"/>
            </a:endParaRPr>
          </a:p>
          <a:p>
            <a:pPr marL="12700" marR="3152140">
              <a:lnSpc>
                <a:spcPct val="120500"/>
              </a:lnSpc>
              <a:spcBef>
                <a:spcPts val="10"/>
              </a:spcBef>
            </a:pPr>
            <a:r>
              <a:rPr lang="en-IN" sz="4000" spc="-10" dirty="0" smtClean="0">
                <a:latin typeface="Times New Roman"/>
                <a:cs typeface="Times New Roman"/>
              </a:rPr>
              <a:t>Some times, </a:t>
            </a:r>
            <a:r>
              <a:rPr lang="en-IN" sz="4000" dirty="0" smtClean="0">
                <a:latin typeface="Times New Roman"/>
                <a:cs typeface="Times New Roman"/>
              </a:rPr>
              <a:t>it is </a:t>
            </a:r>
            <a:r>
              <a:rPr lang="en-IN" sz="4000" spc="-10" dirty="0" smtClean="0">
                <a:latin typeface="Times New Roman"/>
                <a:cs typeface="Times New Roman"/>
              </a:rPr>
              <a:t>cast </a:t>
            </a:r>
            <a:r>
              <a:rPr lang="en-IN" sz="4000" spc="-5" dirty="0" smtClean="0">
                <a:latin typeface="Times New Roman"/>
                <a:cs typeface="Times New Roman"/>
              </a:rPr>
              <a:t>separately  and </a:t>
            </a:r>
            <a:r>
              <a:rPr lang="en-IN" sz="4000" dirty="0" smtClean="0">
                <a:latin typeface="Times New Roman"/>
                <a:cs typeface="Times New Roman"/>
              </a:rPr>
              <a:t>then </a:t>
            </a:r>
            <a:r>
              <a:rPr lang="en-IN" sz="4000" spc="-5" dirty="0" smtClean="0">
                <a:latin typeface="Times New Roman"/>
                <a:cs typeface="Times New Roman"/>
              </a:rPr>
              <a:t>attached </a:t>
            </a:r>
            <a:r>
              <a:rPr lang="en-IN" sz="4000" dirty="0" smtClean="0">
                <a:latin typeface="Times New Roman"/>
                <a:cs typeface="Times New Roman"/>
              </a:rPr>
              <a:t>to the</a:t>
            </a:r>
            <a:r>
              <a:rPr lang="en-IN" sz="4000" spc="-70" dirty="0" smtClean="0">
                <a:latin typeface="Times New Roman"/>
                <a:cs typeface="Times New Roman"/>
              </a:rPr>
              <a:t> </a:t>
            </a:r>
            <a:r>
              <a:rPr lang="en-IN" sz="4000" dirty="0" smtClean="0">
                <a:latin typeface="Times New Roman"/>
                <a:cs typeface="Times New Roman"/>
              </a:rPr>
              <a:t>block.</a:t>
            </a:r>
          </a:p>
          <a:p>
            <a:pPr marL="12700" marR="5080">
              <a:lnSpc>
                <a:spcPct val="100000"/>
              </a:lnSpc>
              <a:spcBef>
                <a:spcPts val="700"/>
              </a:spcBef>
            </a:pPr>
            <a:r>
              <a:rPr lang="en-IN" sz="4000" i="1" spc="-5" dirty="0" smtClean="0">
                <a:solidFill>
                  <a:srgbClr val="0000FF"/>
                </a:solidFill>
                <a:latin typeface="Times New Roman"/>
                <a:cs typeface="Times New Roman"/>
              </a:rPr>
              <a:t>These materials </a:t>
            </a:r>
            <a:r>
              <a:rPr lang="en-IN" sz="4000" i="1" dirty="0" smtClean="0">
                <a:solidFill>
                  <a:srgbClr val="0000FF"/>
                </a:solidFill>
                <a:latin typeface="Times New Roman"/>
                <a:cs typeface="Times New Roman"/>
              </a:rPr>
              <a:t>are used for </a:t>
            </a:r>
            <a:r>
              <a:rPr lang="en-IN" sz="4000" i="1" spc="-5" dirty="0" smtClean="0">
                <a:solidFill>
                  <a:srgbClr val="0000FF"/>
                </a:solidFill>
                <a:latin typeface="Times New Roman"/>
                <a:cs typeface="Times New Roman"/>
              </a:rPr>
              <a:t>crank case </a:t>
            </a:r>
            <a:r>
              <a:rPr lang="en-IN" sz="4000" i="1" dirty="0" smtClean="0">
                <a:solidFill>
                  <a:srgbClr val="0000FF"/>
                </a:solidFill>
                <a:latin typeface="Times New Roman"/>
                <a:cs typeface="Times New Roman"/>
              </a:rPr>
              <a:t>are </a:t>
            </a:r>
            <a:r>
              <a:rPr lang="en-IN" sz="4000" i="1" spc="-5" dirty="0" smtClean="0">
                <a:solidFill>
                  <a:srgbClr val="0000FF"/>
                </a:solidFill>
                <a:latin typeface="Times New Roman"/>
                <a:cs typeface="Times New Roman"/>
              </a:rPr>
              <a:t>cast </a:t>
            </a:r>
            <a:r>
              <a:rPr lang="en-IN" sz="4000" i="1" dirty="0" smtClean="0">
                <a:solidFill>
                  <a:srgbClr val="0000FF"/>
                </a:solidFill>
                <a:latin typeface="Times New Roman"/>
                <a:cs typeface="Times New Roman"/>
              </a:rPr>
              <a:t>iron,  aluminium alloys or alloy</a:t>
            </a:r>
            <a:r>
              <a:rPr lang="en-IN" sz="4000" i="1" spc="-55" dirty="0" smtClean="0">
                <a:solidFill>
                  <a:srgbClr val="0000FF"/>
                </a:solidFill>
                <a:latin typeface="Times New Roman"/>
                <a:cs typeface="Times New Roman"/>
              </a:rPr>
              <a:t> </a:t>
            </a:r>
            <a:r>
              <a:rPr lang="en-IN" sz="4000" i="1" spc="-5" dirty="0" smtClean="0">
                <a:solidFill>
                  <a:srgbClr val="0000FF"/>
                </a:solidFill>
                <a:latin typeface="Times New Roman"/>
                <a:cs typeface="Times New Roman"/>
              </a:rPr>
              <a:t>steels.</a:t>
            </a:r>
            <a:endParaRPr lang="en-IN" sz="4000" dirty="0" smtClean="0">
              <a:latin typeface="Times New Roman"/>
              <a:cs typeface="Times New Roman"/>
            </a:endParaRPr>
          </a:p>
          <a:p>
            <a:endParaRPr lang="en-US" dirty="0"/>
          </a:p>
        </p:txBody>
      </p:sp>
      <p:sp>
        <p:nvSpPr>
          <p:cNvPr id="10" name="object 7"/>
          <p:cNvSpPr/>
          <p:nvPr/>
        </p:nvSpPr>
        <p:spPr>
          <a:xfrm>
            <a:off x="12071350" y="1892300"/>
            <a:ext cx="3429000" cy="3886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22</a:t>
            </a:fld>
            <a:endParaRPr lang="en-IN" altLang="en-US" sz="1900">
              <a:solidFill>
                <a:srgbClr val="898989"/>
              </a:solidFill>
              <a:ea typeface="Arial" pitchFamily="34" charset="0"/>
            </a:endParaRPr>
          </a:p>
        </p:txBody>
      </p:sp>
      <p:sp>
        <p:nvSpPr>
          <p:cNvPr id="9" name="Subtitle 8"/>
          <p:cNvSpPr>
            <a:spLocks noGrp="1"/>
          </p:cNvSpPr>
          <p:nvPr>
            <p:ph type="subTitle" idx="4"/>
          </p:nvPr>
        </p:nvSpPr>
        <p:spPr>
          <a:xfrm>
            <a:off x="1555750" y="1130300"/>
            <a:ext cx="8686800" cy="5623591"/>
          </a:xfrm>
        </p:spPr>
        <p:txBody>
          <a:bodyPr/>
          <a:lstStyle/>
          <a:p>
            <a:pPr marL="12700" marR="1118870">
              <a:lnSpc>
                <a:spcPct val="120700"/>
              </a:lnSpc>
              <a:spcBef>
                <a:spcPts val="105"/>
              </a:spcBef>
            </a:pPr>
            <a:r>
              <a:rPr lang="en-IN" sz="4400" b="1" u="heavy" spc="-5" dirty="0" smtClean="0">
                <a:solidFill>
                  <a:srgbClr val="0000FF"/>
                </a:solidFill>
                <a:uFill>
                  <a:solidFill>
                    <a:srgbClr val="0000FF"/>
                  </a:solidFill>
                </a:uFill>
                <a:latin typeface="Times New Roman"/>
                <a:cs typeface="Times New Roman"/>
              </a:rPr>
              <a:t>Oil </a:t>
            </a:r>
            <a:r>
              <a:rPr lang="en-IN" sz="4400" b="1" u="heavy" dirty="0" smtClean="0">
                <a:solidFill>
                  <a:srgbClr val="0000FF"/>
                </a:solidFill>
                <a:uFill>
                  <a:solidFill>
                    <a:srgbClr val="0000FF"/>
                  </a:solidFill>
                </a:uFill>
                <a:latin typeface="Times New Roman"/>
                <a:cs typeface="Times New Roman"/>
              </a:rPr>
              <a:t>pan or oil </a:t>
            </a:r>
            <a:r>
              <a:rPr lang="en-IN" sz="4400" b="1" u="heavy" spc="-5" dirty="0" smtClean="0">
                <a:solidFill>
                  <a:srgbClr val="0000FF"/>
                </a:solidFill>
                <a:uFill>
                  <a:solidFill>
                    <a:srgbClr val="0000FF"/>
                  </a:solidFill>
                </a:uFill>
                <a:latin typeface="Times New Roman"/>
                <a:cs typeface="Times New Roman"/>
              </a:rPr>
              <a:t>sump: </a:t>
            </a:r>
            <a:r>
              <a:rPr lang="en-IN" sz="4400" b="1" spc="-5" dirty="0" smtClean="0">
                <a:solidFill>
                  <a:srgbClr val="0000FF"/>
                </a:solidFill>
                <a:latin typeface="Times New Roman"/>
                <a:cs typeface="Times New Roman"/>
              </a:rPr>
              <a:t> </a:t>
            </a:r>
            <a:r>
              <a:rPr lang="en-IN" sz="4400" spc="-5" dirty="0" smtClean="0">
                <a:latin typeface="Times New Roman"/>
                <a:cs typeface="Times New Roman"/>
              </a:rPr>
              <a:t>Oil sump </a:t>
            </a:r>
            <a:r>
              <a:rPr lang="en-IN" sz="4400" dirty="0" smtClean="0">
                <a:latin typeface="Times New Roman"/>
                <a:cs typeface="Times New Roman"/>
              </a:rPr>
              <a:t>is the</a:t>
            </a:r>
            <a:r>
              <a:rPr lang="en-IN" sz="4400" spc="-120" dirty="0" smtClean="0">
                <a:latin typeface="Times New Roman"/>
                <a:cs typeface="Times New Roman"/>
              </a:rPr>
              <a:t> </a:t>
            </a:r>
            <a:r>
              <a:rPr lang="en-IN" sz="4400" dirty="0" smtClean="0">
                <a:latin typeface="Times New Roman"/>
                <a:cs typeface="Times New Roman"/>
              </a:rPr>
              <a:t>bottom  </a:t>
            </a:r>
            <a:r>
              <a:rPr lang="en-IN" sz="4400" spc="-5" dirty="0" smtClean="0">
                <a:latin typeface="Times New Roman"/>
                <a:cs typeface="Times New Roman"/>
              </a:rPr>
              <a:t>part </a:t>
            </a:r>
            <a:r>
              <a:rPr lang="en-IN" sz="4400" dirty="0" smtClean="0">
                <a:latin typeface="Times New Roman"/>
                <a:cs typeface="Times New Roman"/>
              </a:rPr>
              <a:t>of the</a:t>
            </a:r>
            <a:r>
              <a:rPr lang="en-IN" sz="4400" spc="-45" dirty="0" smtClean="0">
                <a:latin typeface="Times New Roman"/>
                <a:cs typeface="Times New Roman"/>
              </a:rPr>
              <a:t> </a:t>
            </a:r>
            <a:r>
              <a:rPr lang="en-IN" sz="4400" spc="-5" dirty="0" smtClean="0">
                <a:latin typeface="Times New Roman"/>
                <a:cs typeface="Times New Roman"/>
              </a:rPr>
              <a:t>engine.</a:t>
            </a:r>
            <a:endParaRPr lang="en-IN" sz="4400" dirty="0" smtClean="0">
              <a:latin typeface="Times New Roman"/>
              <a:cs typeface="Times New Roman"/>
            </a:endParaRPr>
          </a:p>
          <a:p>
            <a:pPr marL="12700">
              <a:lnSpc>
                <a:spcPct val="100000"/>
              </a:lnSpc>
              <a:spcBef>
                <a:spcPts val="700"/>
              </a:spcBef>
            </a:pPr>
            <a:r>
              <a:rPr lang="en-IN" sz="4400" spc="-5" dirty="0" smtClean="0">
                <a:latin typeface="Times New Roman"/>
                <a:cs typeface="Times New Roman"/>
              </a:rPr>
              <a:t>It contains lubricating</a:t>
            </a:r>
            <a:r>
              <a:rPr lang="en-IN" sz="4400" spc="5" dirty="0" smtClean="0">
                <a:latin typeface="Times New Roman"/>
                <a:cs typeface="Times New Roman"/>
              </a:rPr>
              <a:t> </a:t>
            </a:r>
            <a:r>
              <a:rPr lang="en-IN" sz="4400" spc="-5" dirty="0" smtClean="0">
                <a:latin typeface="Times New Roman"/>
                <a:cs typeface="Times New Roman"/>
              </a:rPr>
              <a:t>oil.</a:t>
            </a:r>
            <a:endParaRPr lang="en-IN" sz="4400" dirty="0" smtClean="0">
              <a:latin typeface="Times New Roman"/>
              <a:cs typeface="Times New Roman"/>
            </a:endParaRPr>
          </a:p>
          <a:p>
            <a:pPr marL="12700" marR="337185">
              <a:lnSpc>
                <a:spcPct val="120500"/>
              </a:lnSpc>
              <a:spcBef>
                <a:spcPts val="10"/>
              </a:spcBef>
            </a:pPr>
            <a:r>
              <a:rPr lang="en-IN" sz="4400" dirty="0" smtClean="0">
                <a:latin typeface="Times New Roman"/>
                <a:cs typeface="Times New Roman"/>
              </a:rPr>
              <a:t>A </a:t>
            </a:r>
            <a:r>
              <a:rPr lang="en-IN" sz="4400" spc="-5" dirty="0" smtClean="0">
                <a:latin typeface="Times New Roman"/>
                <a:cs typeface="Times New Roman"/>
              </a:rPr>
              <a:t>drain </a:t>
            </a:r>
            <a:r>
              <a:rPr lang="en-IN" sz="4400" dirty="0" smtClean="0">
                <a:latin typeface="Times New Roman"/>
                <a:cs typeface="Times New Roman"/>
              </a:rPr>
              <a:t>plug is provided the  oil </a:t>
            </a:r>
            <a:r>
              <a:rPr lang="en-IN" sz="4400" spc="-10" dirty="0" smtClean="0">
                <a:latin typeface="Times New Roman"/>
                <a:cs typeface="Times New Roman"/>
              </a:rPr>
              <a:t>sump </a:t>
            </a:r>
            <a:r>
              <a:rPr lang="en-IN" sz="4400" dirty="0" smtClean="0">
                <a:latin typeface="Times New Roman"/>
                <a:cs typeface="Times New Roman"/>
              </a:rPr>
              <a:t>to </a:t>
            </a:r>
            <a:r>
              <a:rPr lang="en-IN" sz="4400" spc="-5" dirty="0" smtClean="0">
                <a:latin typeface="Times New Roman"/>
                <a:cs typeface="Times New Roman"/>
              </a:rPr>
              <a:t>drain </a:t>
            </a:r>
            <a:r>
              <a:rPr lang="en-IN" sz="4400" dirty="0" smtClean="0">
                <a:latin typeface="Times New Roman"/>
                <a:cs typeface="Times New Roman"/>
              </a:rPr>
              <a:t>out the</a:t>
            </a:r>
            <a:r>
              <a:rPr lang="en-IN" sz="4400" spc="-85" dirty="0" smtClean="0">
                <a:latin typeface="Times New Roman"/>
                <a:cs typeface="Times New Roman"/>
              </a:rPr>
              <a:t> </a:t>
            </a:r>
            <a:r>
              <a:rPr lang="en-IN" sz="4400" dirty="0" smtClean="0">
                <a:latin typeface="Times New Roman"/>
                <a:cs typeface="Times New Roman"/>
              </a:rPr>
              <a:t>oil.</a:t>
            </a:r>
          </a:p>
          <a:p>
            <a:pPr marL="12700">
              <a:lnSpc>
                <a:spcPct val="100000"/>
              </a:lnSpc>
              <a:spcBef>
                <a:spcPts val="700"/>
              </a:spcBef>
            </a:pPr>
            <a:r>
              <a:rPr lang="en-IN" sz="4400" i="1" spc="-5" dirty="0" smtClean="0">
                <a:solidFill>
                  <a:srgbClr val="0000FF"/>
                </a:solidFill>
                <a:latin typeface="Times New Roman"/>
                <a:cs typeface="Times New Roman"/>
              </a:rPr>
              <a:t>It </a:t>
            </a:r>
            <a:r>
              <a:rPr lang="en-IN" sz="4400" i="1" dirty="0" smtClean="0">
                <a:solidFill>
                  <a:srgbClr val="0000FF"/>
                </a:solidFill>
                <a:latin typeface="Times New Roman"/>
                <a:cs typeface="Times New Roman"/>
              </a:rPr>
              <a:t>is </a:t>
            </a:r>
            <a:r>
              <a:rPr lang="en-IN" sz="4400" i="1" spc="-5" dirty="0" smtClean="0">
                <a:solidFill>
                  <a:srgbClr val="0000FF"/>
                </a:solidFill>
                <a:latin typeface="Times New Roman"/>
                <a:cs typeface="Times New Roman"/>
              </a:rPr>
              <a:t>made </a:t>
            </a:r>
            <a:r>
              <a:rPr lang="en-IN" sz="4400" i="1" dirty="0" smtClean="0">
                <a:solidFill>
                  <a:srgbClr val="0000FF"/>
                </a:solidFill>
                <a:latin typeface="Times New Roman"/>
                <a:cs typeface="Times New Roman"/>
              </a:rPr>
              <a:t>of the </a:t>
            </a:r>
            <a:r>
              <a:rPr lang="en-IN" sz="4400" i="1" spc="-5" dirty="0" smtClean="0">
                <a:solidFill>
                  <a:srgbClr val="0000FF"/>
                </a:solidFill>
                <a:latin typeface="Times New Roman"/>
                <a:cs typeface="Times New Roman"/>
              </a:rPr>
              <a:t>pressed</a:t>
            </a:r>
            <a:r>
              <a:rPr lang="en-IN" sz="4400" i="1" spc="-100" dirty="0" smtClean="0">
                <a:solidFill>
                  <a:srgbClr val="0000FF"/>
                </a:solidFill>
                <a:latin typeface="Times New Roman"/>
                <a:cs typeface="Times New Roman"/>
              </a:rPr>
              <a:t> </a:t>
            </a:r>
            <a:r>
              <a:rPr lang="en-IN" sz="4400" i="1" spc="-5" dirty="0" smtClean="0">
                <a:solidFill>
                  <a:srgbClr val="0000FF"/>
                </a:solidFill>
                <a:latin typeface="Times New Roman"/>
                <a:cs typeface="Times New Roman"/>
              </a:rPr>
              <a:t>sheet.</a:t>
            </a:r>
            <a:endParaRPr lang="en-IN" sz="4400" dirty="0" smtClean="0">
              <a:latin typeface="Times New Roman"/>
              <a:cs typeface="Times New Roman"/>
            </a:endParaRPr>
          </a:p>
          <a:p>
            <a:endParaRPr lang="en-US" sz="4400" dirty="0"/>
          </a:p>
        </p:txBody>
      </p:sp>
      <p:sp>
        <p:nvSpPr>
          <p:cNvPr id="10" name="object 7"/>
          <p:cNvSpPr/>
          <p:nvPr/>
        </p:nvSpPr>
        <p:spPr>
          <a:xfrm>
            <a:off x="9937750" y="1054100"/>
            <a:ext cx="5486400" cy="6705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23</a:t>
            </a:fld>
            <a:endParaRPr lang="en-IN" altLang="en-US" sz="1900">
              <a:solidFill>
                <a:srgbClr val="898989"/>
              </a:solidFill>
              <a:ea typeface="Arial" pitchFamily="34" charset="0"/>
            </a:endParaRPr>
          </a:p>
        </p:txBody>
      </p:sp>
      <p:sp>
        <p:nvSpPr>
          <p:cNvPr id="9" name="Subtitle 8"/>
          <p:cNvSpPr>
            <a:spLocks noGrp="1"/>
          </p:cNvSpPr>
          <p:nvPr>
            <p:ph type="subTitle" idx="4"/>
          </p:nvPr>
        </p:nvSpPr>
        <p:spPr>
          <a:xfrm>
            <a:off x="1022350" y="596900"/>
            <a:ext cx="10668000" cy="7107074"/>
          </a:xfrm>
        </p:spPr>
        <p:txBody>
          <a:bodyPr/>
          <a:lstStyle/>
          <a:p>
            <a:pPr marL="12700">
              <a:lnSpc>
                <a:spcPct val="100000"/>
              </a:lnSpc>
              <a:spcBef>
                <a:spcPts val="700"/>
              </a:spcBef>
            </a:pPr>
            <a:r>
              <a:rPr lang="en-IN" sz="4000" b="1" u="heavy" spc="-5" dirty="0" smtClean="0">
                <a:solidFill>
                  <a:srgbClr val="0000FF"/>
                </a:solidFill>
                <a:uFill>
                  <a:solidFill>
                    <a:srgbClr val="0000FF"/>
                  </a:solidFill>
                </a:uFill>
                <a:latin typeface="Times New Roman"/>
                <a:cs typeface="Times New Roman"/>
              </a:rPr>
              <a:t>Piston</a:t>
            </a:r>
            <a:r>
              <a:rPr lang="en-IN" sz="4000" b="1" u="heavy" spc="-15" dirty="0" smtClean="0">
                <a:solidFill>
                  <a:srgbClr val="0000FF"/>
                </a:solidFill>
                <a:uFill>
                  <a:solidFill>
                    <a:srgbClr val="0000FF"/>
                  </a:solidFill>
                </a:uFill>
                <a:latin typeface="Times New Roman"/>
                <a:cs typeface="Times New Roman"/>
              </a:rPr>
              <a:t> </a:t>
            </a:r>
            <a:r>
              <a:rPr lang="en-IN" sz="4000" b="1" u="heavy" dirty="0" smtClean="0">
                <a:solidFill>
                  <a:srgbClr val="0000FF"/>
                </a:solidFill>
                <a:uFill>
                  <a:solidFill>
                    <a:srgbClr val="0000FF"/>
                  </a:solidFill>
                </a:uFill>
                <a:latin typeface="Times New Roman"/>
                <a:cs typeface="Times New Roman"/>
              </a:rPr>
              <a:t>:</a:t>
            </a:r>
            <a:endParaRPr lang="en-IN" sz="4000" dirty="0" smtClean="0">
              <a:latin typeface="Times New Roman"/>
              <a:cs typeface="Times New Roman"/>
            </a:endParaRPr>
          </a:p>
          <a:p>
            <a:pPr marL="12700">
              <a:lnSpc>
                <a:spcPct val="100000"/>
              </a:lnSpc>
              <a:spcBef>
                <a:spcPts val="600"/>
              </a:spcBef>
            </a:pPr>
            <a:r>
              <a:rPr lang="en-IN" sz="4000" i="1" spc="-5" dirty="0" smtClean="0">
                <a:latin typeface="Times New Roman"/>
                <a:cs typeface="Times New Roman"/>
              </a:rPr>
              <a:t>The </a:t>
            </a:r>
            <a:r>
              <a:rPr lang="en-IN" sz="4000" i="1" dirty="0" smtClean="0">
                <a:latin typeface="Times New Roman"/>
                <a:cs typeface="Times New Roman"/>
              </a:rPr>
              <a:t>piston </a:t>
            </a:r>
            <a:r>
              <a:rPr lang="en-IN" sz="4000" i="1" spc="-5" dirty="0" smtClean="0">
                <a:latin typeface="Times New Roman"/>
                <a:cs typeface="Times New Roman"/>
              </a:rPr>
              <a:t>serves </a:t>
            </a:r>
            <a:r>
              <a:rPr lang="en-IN" sz="4000" i="1" dirty="0" smtClean="0">
                <a:latin typeface="Times New Roman"/>
                <a:cs typeface="Times New Roman"/>
              </a:rPr>
              <a:t>the following </a:t>
            </a:r>
            <a:r>
              <a:rPr lang="en-IN" sz="4000" i="1" spc="-5" dirty="0" smtClean="0">
                <a:latin typeface="Times New Roman"/>
                <a:cs typeface="Times New Roman"/>
              </a:rPr>
              <a:t>purposes</a:t>
            </a:r>
            <a:endParaRPr lang="en-IN" sz="4000" dirty="0" smtClean="0">
              <a:latin typeface="Times New Roman"/>
              <a:cs typeface="Times New Roman"/>
            </a:endParaRPr>
          </a:p>
          <a:p>
            <a:pPr marL="12700" marR="1954530">
              <a:lnSpc>
                <a:spcPts val="3479"/>
              </a:lnSpc>
              <a:spcBef>
                <a:spcPts val="204"/>
              </a:spcBef>
              <a:tabLst>
                <a:tab pos="193040" algn="l"/>
              </a:tabLst>
            </a:pPr>
            <a:r>
              <a:rPr lang="en-IN" sz="4000" dirty="0" smtClean="0">
                <a:latin typeface="Times New Roman"/>
                <a:cs typeface="Times New Roman"/>
              </a:rPr>
              <a:t>It acts as a </a:t>
            </a:r>
            <a:r>
              <a:rPr lang="en-IN" sz="4000" spc="-5" dirty="0" smtClean="0">
                <a:latin typeface="Times New Roman"/>
                <a:cs typeface="Times New Roman"/>
              </a:rPr>
              <a:t>movable </a:t>
            </a:r>
            <a:r>
              <a:rPr lang="en-IN" sz="4000" dirty="0" smtClean="0">
                <a:latin typeface="Times New Roman"/>
                <a:cs typeface="Times New Roman"/>
              </a:rPr>
              <a:t>gas tight </a:t>
            </a:r>
            <a:r>
              <a:rPr lang="en-IN" sz="4000" spc="-5" dirty="0" smtClean="0">
                <a:latin typeface="Times New Roman"/>
                <a:cs typeface="Times New Roman"/>
              </a:rPr>
              <a:t>seal  </a:t>
            </a:r>
            <a:r>
              <a:rPr lang="en-IN" sz="4000" dirty="0" smtClean="0">
                <a:latin typeface="Times New Roman"/>
                <a:cs typeface="Times New Roman"/>
              </a:rPr>
              <a:t>to keep the </a:t>
            </a:r>
            <a:r>
              <a:rPr lang="en-IN" sz="4000" spc="-5" dirty="0" smtClean="0">
                <a:latin typeface="Times New Roman"/>
                <a:cs typeface="Times New Roman"/>
              </a:rPr>
              <a:t>gases </a:t>
            </a:r>
            <a:r>
              <a:rPr lang="en-IN" sz="4000" dirty="0" smtClean="0">
                <a:latin typeface="Times New Roman"/>
                <a:cs typeface="Times New Roman"/>
              </a:rPr>
              <a:t>inside the</a:t>
            </a:r>
            <a:r>
              <a:rPr lang="en-IN" sz="4000" spc="-75" dirty="0" smtClean="0">
                <a:latin typeface="Times New Roman"/>
                <a:cs typeface="Times New Roman"/>
              </a:rPr>
              <a:t> </a:t>
            </a:r>
            <a:r>
              <a:rPr lang="en-IN" sz="4000" dirty="0" smtClean="0">
                <a:latin typeface="Times New Roman"/>
                <a:cs typeface="Times New Roman"/>
              </a:rPr>
              <a:t>cylinder</a:t>
            </a:r>
          </a:p>
          <a:p>
            <a:pPr marL="12700" marR="2134235">
              <a:lnSpc>
                <a:spcPts val="3479"/>
              </a:lnSpc>
              <a:tabLst>
                <a:tab pos="120650" algn="l"/>
              </a:tabLst>
            </a:pPr>
            <a:r>
              <a:rPr lang="en-IN" sz="4000" dirty="0" smtClean="0">
                <a:latin typeface="Times New Roman"/>
                <a:cs typeface="Times New Roman"/>
              </a:rPr>
              <a:t>It </a:t>
            </a:r>
            <a:r>
              <a:rPr lang="en-IN" sz="4000" spc="-5" dirty="0" smtClean="0">
                <a:latin typeface="Times New Roman"/>
                <a:cs typeface="Times New Roman"/>
              </a:rPr>
              <a:t>transmits </a:t>
            </a:r>
            <a:r>
              <a:rPr lang="en-IN" sz="4000" dirty="0" smtClean="0">
                <a:latin typeface="Times New Roman"/>
                <a:cs typeface="Times New Roman"/>
              </a:rPr>
              <a:t>the </a:t>
            </a:r>
            <a:r>
              <a:rPr lang="en-IN" sz="4000" spc="-5" dirty="0" smtClean="0">
                <a:latin typeface="Times New Roman"/>
                <a:cs typeface="Times New Roman"/>
              </a:rPr>
              <a:t>force </a:t>
            </a:r>
            <a:r>
              <a:rPr lang="en-IN" sz="4000" dirty="0" smtClean="0">
                <a:latin typeface="Times New Roman"/>
                <a:cs typeface="Times New Roman"/>
              </a:rPr>
              <a:t>of</a:t>
            </a:r>
            <a:r>
              <a:rPr lang="en-IN" sz="4000" spc="-55" dirty="0" smtClean="0">
                <a:latin typeface="Times New Roman"/>
                <a:cs typeface="Times New Roman"/>
              </a:rPr>
              <a:t> </a:t>
            </a:r>
            <a:r>
              <a:rPr lang="en-IN" sz="4000" dirty="0" smtClean="0">
                <a:latin typeface="Times New Roman"/>
                <a:cs typeface="Times New Roman"/>
              </a:rPr>
              <a:t>explosion  in the cylinder to the </a:t>
            </a:r>
            <a:r>
              <a:rPr lang="en-IN" sz="4000" spc="-5" dirty="0" smtClean="0">
                <a:latin typeface="Times New Roman"/>
                <a:cs typeface="Times New Roman"/>
              </a:rPr>
              <a:t>crankshaft  </a:t>
            </a:r>
            <a:r>
              <a:rPr lang="en-IN" sz="4000" dirty="0" smtClean="0">
                <a:latin typeface="Times New Roman"/>
                <a:cs typeface="Times New Roman"/>
              </a:rPr>
              <a:t>through the connecting</a:t>
            </a:r>
            <a:r>
              <a:rPr lang="en-IN" sz="4000" spc="-20" dirty="0" smtClean="0">
                <a:latin typeface="Times New Roman"/>
                <a:cs typeface="Times New Roman"/>
              </a:rPr>
              <a:t> </a:t>
            </a:r>
            <a:r>
              <a:rPr lang="en-IN" sz="4000" dirty="0" smtClean="0">
                <a:latin typeface="Times New Roman"/>
                <a:cs typeface="Times New Roman"/>
              </a:rPr>
              <a:t>rod.</a:t>
            </a:r>
          </a:p>
          <a:p>
            <a:pPr marL="120014" indent="-107950">
              <a:spcBef>
                <a:spcPts val="375"/>
              </a:spcBef>
              <a:tabLst>
                <a:tab pos="120650" algn="l"/>
              </a:tabLst>
            </a:pPr>
            <a:r>
              <a:rPr lang="en-IN" sz="4000" spc="-10" dirty="0" smtClean="0">
                <a:latin typeface="Times New Roman"/>
                <a:cs typeface="Times New Roman"/>
              </a:rPr>
              <a:t>Some </a:t>
            </a:r>
            <a:r>
              <a:rPr lang="en-IN" sz="4000" dirty="0" smtClean="0">
                <a:latin typeface="Times New Roman"/>
                <a:cs typeface="Times New Roman"/>
              </a:rPr>
              <a:t>of the </a:t>
            </a:r>
            <a:r>
              <a:rPr lang="en-IN" sz="4000" spc="-5" dirty="0" smtClean="0">
                <a:latin typeface="Times New Roman"/>
                <a:cs typeface="Times New Roman"/>
              </a:rPr>
              <a:t>materials used</a:t>
            </a:r>
            <a:r>
              <a:rPr lang="en-IN" sz="4000" dirty="0" smtClean="0">
                <a:latin typeface="Times New Roman"/>
                <a:cs typeface="Times New Roman"/>
              </a:rPr>
              <a:t> </a:t>
            </a:r>
            <a:r>
              <a:rPr lang="en-IN" sz="4000" spc="-5" dirty="0" smtClean="0">
                <a:latin typeface="Times New Roman"/>
                <a:cs typeface="Times New Roman"/>
              </a:rPr>
              <a:t>for</a:t>
            </a:r>
            <a:endParaRPr lang="en-IN" sz="4000" dirty="0" smtClean="0">
              <a:latin typeface="Times New Roman"/>
              <a:cs typeface="Times New Roman"/>
            </a:endParaRPr>
          </a:p>
          <a:p>
            <a:pPr marL="12700">
              <a:lnSpc>
                <a:spcPct val="100000"/>
              </a:lnSpc>
              <a:spcBef>
                <a:spcPts val="600"/>
              </a:spcBef>
            </a:pPr>
            <a:r>
              <a:rPr lang="en-IN" sz="4000" dirty="0" smtClean="0">
                <a:latin typeface="Times New Roman"/>
                <a:cs typeface="Times New Roman"/>
              </a:rPr>
              <a:t>piston are </a:t>
            </a:r>
            <a:r>
              <a:rPr lang="en-IN" sz="4000" spc="-5" dirty="0" smtClean="0">
                <a:latin typeface="Times New Roman"/>
                <a:cs typeface="Times New Roman"/>
              </a:rPr>
              <a:t>cast </a:t>
            </a:r>
            <a:r>
              <a:rPr lang="en-IN" sz="4000" dirty="0" smtClean="0">
                <a:latin typeface="Times New Roman"/>
                <a:cs typeface="Times New Roman"/>
              </a:rPr>
              <a:t>iron, </a:t>
            </a:r>
            <a:r>
              <a:rPr lang="en-IN" sz="4000" spc="-5" dirty="0" smtClean="0">
                <a:latin typeface="Times New Roman"/>
                <a:cs typeface="Times New Roman"/>
              </a:rPr>
              <a:t>aluminium</a:t>
            </a:r>
            <a:r>
              <a:rPr lang="en-IN" sz="4000" spc="-20" dirty="0" smtClean="0">
                <a:latin typeface="Times New Roman"/>
                <a:cs typeface="Times New Roman"/>
              </a:rPr>
              <a:t> </a:t>
            </a:r>
            <a:r>
              <a:rPr lang="en-IN" sz="4000" dirty="0" smtClean="0">
                <a:latin typeface="Times New Roman"/>
                <a:cs typeface="Times New Roman"/>
              </a:rPr>
              <a:t>alloy,</a:t>
            </a:r>
          </a:p>
          <a:p>
            <a:pPr marL="12700">
              <a:lnSpc>
                <a:spcPct val="100000"/>
              </a:lnSpc>
              <a:spcBef>
                <a:spcPts val="600"/>
              </a:spcBef>
            </a:pPr>
            <a:r>
              <a:rPr lang="en-IN" sz="4000" spc="-5" dirty="0" smtClean="0">
                <a:latin typeface="Times New Roman"/>
                <a:cs typeface="Times New Roman"/>
              </a:rPr>
              <a:t>chrome </a:t>
            </a:r>
            <a:r>
              <a:rPr lang="en-IN" sz="4000" dirty="0" smtClean="0">
                <a:latin typeface="Times New Roman"/>
                <a:cs typeface="Times New Roman"/>
              </a:rPr>
              <a:t>nickel alloy, nickel iron alloy and </a:t>
            </a:r>
            <a:r>
              <a:rPr lang="en-IN" sz="4000" spc="-5" dirty="0" smtClean="0">
                <a:latin typeface="Times New Roman"/>
                <a:cs typeface="Times New Roman"/>
              </a:rPr>
              <a:t>cast</a:t>
            </a:r>
            <a:r>
              <a:rPr lang="en-IN" sz="4000" spc="-40" dirty="0" smtClean="0">
                <a:latin typeface="Times New Roman"/>
                <a:cs typeface="Times New Roman"/>
              </a:rPr>
              <a:t> </a:t>
            </a:r>
            <a:r>
              <a:rPr lang="en-IN" sz="4000" dirty="0" smtClean="0">
                <a:latin typeface="Times New Roman"/>
                <a:cs typeface="Times New Roman"/>
              </a:rPr>
              <a:t>steel.</a:t>
            </a:r>
          </a:p>
          <a:p>
            <a:endParaRPr lang="en-US" sz="4000" dirty="0"/>
          </a:p>
        </p:txBody>
      </p:sp>
      <p:sp>
        <p:nvSpPr>
          <p:cNvPr id="10" name="object 7"/>
          <p:cNvSpPr/>
          <p:nvPr/>
        </p:nvSpPr>
        <p:spPr>
          <a:xfrm>
            <a:off x="11080750" y="1358900"/>
            <a:ext cx="4419600" cy="4648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24</a:t>
            </a:fld>
            <a:endParaRPr lang="en-IN" altLang="en-US" sz="1900">
              <a:solidFill>
                <a:srgbClr val="898989"/>
              </a:solidFill>
              <a:ea typeface="Arial" pitchFamily="34" charset="0"/>
            </a:endParaRPr>
          </a:p>
        </p:txBody>
      </p:sp>
      <p:sp>
        <p:nvSpPr>
          <p:cNvPr id="9" name="Subtitle 8"/>
          <p:cNvSpPr>
            <a:spLocks noGrp="1"/>
          </p:cNvSpPr>
          <p:nvPr>
            <p:ph type="subTitle" idx="4"/>
          </p:nvPr>
        </p:nvSpPr>
        <p:spPr>
          <a:xfrm>
            <a:off x="1555750" y="1282700"/>
            <a:ext cx="9296400" cy="5144485"/>
          </a:xfrm>
        </p:spPr>
        <p:txBody>
          <a:bodyPr/>
          <a:lstStyle/>
          <a:p>
            <a:pPr marL="12700">
              <a:lnSpc>
                <a:spcPct val="100000"/>
              </a:lnSpc>
              <a:spcBef>
                <a:spcPts val="800"/>
              </a:spcBef>
            </a:pPr>
            <a:r>
              <a:rPr lang="en-IN" sz="4400" b="1" u="heavy" spc="-5" dirty="0" smtClean="0">
                <a:solidFill>
                  <a:srgbClr val="0000FF"/>
                </a:solidFill>
                <a:uFill>
                  <a:solidFill>
                    <a:srgbClr val="0000FF"/>
                  </a:solidFill>
                </a:uFill>
                <a:latin typeface="Times New Roman"/>
                <a:cs typeface="Times New Roman"/>
              </a:rPr>
              <a:t>Piston rings </a:t>
            </a:r>
            <a:r>
              <a:rPr lang="en-IN" sz="4400" b="1" u="heavy" dirty="0" smtClean="0">
                <a:solidFill>
                  <a:srgbClr val="0000FF"/>
                </a:solidFill>
                <a:uFill>
                  <a:solidFill>
                    <a:srgbClr val="0000FF"/>
                  </a:solidFill>
                </a:uFill>
                <a:latin typeface="Times New Roman"/>
                <a:cs typeface="Times New Roman"/>
              </a:rPr>
              <a:t>:</a:t>
            </a:r>
            <a:endParaRPr lang="en-IN" sz="4400" dirty="0" smtClean="0">
              <a:latin typeface="Times New Roman"/>
              <a:cs typeface="Times New Roman"/>
            </a:endParaRPr>
          </a:p>
          <a:p>
            <a:pPr marL="545465" marR="5080" indent="-533400">
              <a:lnSpc>
                <a:spcPct val="99900"/>
              </a:lnSpc>
              <a:spcBef>
                <a:spcPts val="700"/>
              </a:spcBef>
            </a:pPr>
            <a:r>
              <a:rPr lang="en-IN" sz="4400" spc="-5" dirty="0" smtClean="0">
                <a:latin typeface="Times New Roman"/>
                <a:cs typeface="Times New Roman"/>
              </a:rPr>
              <a:t>Piston </a:t>
            </a:r>
            <a:r>
              <a:rPr lang="en-IN" sz="4400" dirty="0" smtClean="0">
                <a:latin typeface="Times New Roman"/>
                <a:cs typeface="Times New Roman"/>
              </a:rPr>
              <a:t>rings </a:t>
            </a:r>
            <a:r>
              <a:rPr lang="en-IN" sz="4400" spc="-5" dirty="0" smtClean="0">
                <a:latin typeface="Times New Roman"/>
                <a:cs typeface="Times New Roman"/>
              </a:rPr>
              <a:t>are inserted </a:t>
            </a:r>
            <a:r>
              <a:rPr lang="en-IN" sz="4400" dirty="0" smtClean="0">
                <a:latin typeface="Times New Roman"/>
                <a:cs typeface="Times New Roman"/>
              </a:rPr>
              <a:t>in the grooves  provided in the piston. </a:t>
            </a:r>
            <a:r>
              <a:rPr lang="en-IN" sz="4400" spc="-10" dirty="0" smtClean="0">
                <a:latin typeface="Times New Roman"/>
                <a:cs typeface="Times New Roman"/>
              </a:rPr>
              <a:t>Two </a:t>
            </a:r>
            <a:r>
              <a:rPr lang="en-IN" sz="4400" spc="-5" dirty="0" smtClean="0">
                <a:latin typeface="Times New Roman"/>
                <a:cs typeface="Times New Roman"/>
              </a:rPr>
              <a:t>types </a:t>
            </a:r>
            <a:r>
              <a:rPr lang="en-IN" sz="4400" dirty="0" smtClean="0">
                <a:latin typeface="Times New Roman"/>
                <a:cs typeface="Times New Roman"/>
              </a:rPr>
              <a:t>of</a:t>
            </a:r>
            <a:r>
              <a:rPr lang="en-IN" sz="4400" spc="-110" dirty="0" smtClean="0">
                <a:latin typeface="Times New Roman"/>
                <a:cs typeface="Times New Roman"/>
              </a:rPr>
              <a:t> </a:t>
            </a:r>
            <a:r>
              <a:rPr lang="en-IN" sz="4400" dirty="0" smtClean="0">
                <a:latin typeface="Times New Roman"/>
                <a:cs typeface="Times New Roman"/>
              </a:rPr>
              <a:t>piston  rings </a:t>
            </a:r>
            <a:r>
              <a:rPr lang="en-IN" sz="4400" spc="-5" dirty="0" smtClean="0">
                <a:latin typeface="Times New Roman"/>
                <a:cs typeface="Times New Roman"/>
              </a:rPr>
              <a:t>are used in the</a:t>
            </a:r>
            <a:r>
              <a:rPr lang="en-IN" sz="4400" spc="-25" dirty="0" smtClean="0">
                <a:latin typeface="Times New Roman"/>
                <a:cs typeface="Times New Roman"/>
              </a:rPr>
              <a:t> </a:t>
            </a:r>
            <a:r>
              <a:rPr lang="en-IN" sz="4400" dirty="0" smtClean="0">
                <a:latin typeface="Times New Roman"/>
                <a:cs typeface="Times New Roman"/>
              </a:rPr>
              <a:t>piston.</a:t>
            </a:r>
          </a:p>
          <a:p>
            <a:pPr marL="546100" indent="-533400">
              <a:lnSpc>
                <a:spcPct val="100000"/>
              </a:lnSpc>
              <a:spcBef>
                <a:spcPts val="700"/>
              </a:spcBef>
              <a:buAutoNum type="arabicPeriod"/>
              <a:tabLst>
                <a:tab pos="545465" algn="l"/>
                <a:tab pos="546100" algn="l"/>
              </a:tabLst>
            </a:pPr>
            <a:r>
              <a:rPr lang="en-IN" sz="4400" spc="-5" dirty="0" smtClean="0">
                <a:latin typeface="Times New Roman"/>
                <a:cs typeface="Times New Roman"/>
              </a:rPr>
              <a:t>Compression </a:t>
            </a:r>
            <a:r>
              <a:rPr lang="en-IN" sz="4400" dirty="0" smtClean="0">
                <a:latin typeface="Times New Roman"/>
                <a:cs typeface="Times New Roman"/>
              </a:rPr>
              <a:t>rings</a:t>
            </a:r>
          </a:p>
          <a:p>
            <a:pPr marL="546100" indent="-533400">
              <a:lnSpc>
                <a:spcPct val="100000"/>
              </a:lnSpc>
              <a:spcBef>
                <a:spcPts val="700"/>
              </a:spcBef>
              <a:buAutoNum type="arabicPeriod"/>
              <a:tabLst>
                <a:tab pos="545465" algn="l"/>
                <a:tab pos="546100" algn="l"/>
              </a:tabLst>
            </a:pPr>
            <a:r>
              <a:rPr lang="en-IN" sz="4400" spc="-5" dirty="0" smtClean="0">
                <a:latin typeface="Times New Roman"/>
                <a:cs typeface="Times New Roman"/>
              </a:rPr>
              <a:t>Oil </a:t>
            </a:r>
            <a:r>
              <a:rPr lang="en-IN" sz="4400" dirty="0" smtClean="0">
                <a:latin typeface="Times New Roman"/>
                <a:cs typeface="Times New Roman"/>
              </a:rPr>
              <a:t>rings or oil </a:t>
            </a:r>
            <a:r>
              <a:rPr lang="en-IN" sz="4400" spc="-5" dirty="0" smtClean="0">
                <a:latin typeface="Times New Roman"/>
                <a:cs typeface="Times New Roman"/>
              </a:rPr>
              <a:t>control </a:t>
            </a:r>
            <a:r>
              <a:rPr lang="en-IN" sz="4400" dirty="0" smtClean="0">
                <a:latin typeface="Times New Roman"/>
                <a:cs typeface="Times New Roman"/>
              </a:rPr>
              <a:t>rings.</a:t>
            </a:r>
          </a:p>
          <a:p>
            <a:endParaRPr lang="en-US" sz="4400" dirty="0"/>
          </a:p>
        </p:txBody>
      </p:sp>
      <p:sp>
        <p:nvSpPr>
          <p:cNvPr id="10" name="object 7"/>
          <p:cNvSpPr/>
          <p:nvPr/>
        </p:nvSpPr>
        <p:spPr>
          <a:xfrm>
            <a:off x="11080750" y="2197100"/>
            <a:ext cx="4038600" cy="3733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25</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565150" y="977900"/>
            <a:ext cx="7543801" cy="1354217"/>
          </a:xfrm>
        </p:spPr>
        <p:txBody>
          <a:bodyPr/>
          <a:lstStyle/>
          <a:p>
            <a:r>
              <a:rPr lang="en-IN" b="1" u="sng" spc="-5" dirty="0" smtClean="0">
                <a:solidFill>
                  <a:srgbClr val="0000FF"/>
                </a:solidFill>
                <a:uFill>
                  <a:solidFill>
                    <a:srgbClr val="0000FF"/>
                  </a:solidFill>
                </a:uFill>
                <a:latin typeface="Times New Roman"/>
                <a:cs typeface="Times New Roman"/>
              </a:rPr>
              <a:t>Compression rings</a:t>
            </a:r>
            <a:r>
              <a:rPr lang="en-IN" b="1" u="sng" spc="-80" dirty="0" smtClean="0">
                <a:solidFill>
                  <a:srgbClr val="0000FF"/>
                </a:solidFill>
                <a:uFill>
                  <a:solidFill>
                    <a:srgbClr val="0000FF"/>
                  </a:solidFill>
                </a:uFill>
                <a:latin typeface="Times New Roman"/>
                <a:cs typeface="Times New Roman"/>
              </a:rPr>
              <a:t> </a:t>
            </a:r>
            <a:r>
              <a:rPr lang="en-IN" b="1" u="sng" dirty="0" smtClean="0">
                <a:solidFill>
                  <a:srgbClr val="0000FF"/>
                </a:solidFill>
                <a:uFill>
                  <a:solidFill>
                    <a:srgbClr val="0000FF"/>
                  </a:solidFill>
                </a:uFill>
                <a:latin typeface="Times New Roman"/>
                <a:cs typeface="Times New Roman"/>
              </a:rPr>
              <a:t>:</a:t>
            </a:r>
            <a:r>
              <a:rPr lang="en-IN" u="sng" dirty="0" smtClean="0">
                <a:latin typeface="Times New Roman"/>
                <a:cs typeface="Times New Roman"/>
              </a:rPr>
              <a:t/>
            </a:r>
            <a:br>
              <a:rPr lang="en-IN" u="sng" dirty="0" smtClean="0">
                <a:latin typeface="Times New Roman"/>
                <a:cs typeface="Times New Roman"/>
              </a:rPr>
            </a:br>
            <a:endParaRPr lang="en-US" b="1" u="sng" dirty="0"/>
          </a:p>
        </p:txBody>
      </p:sp>
      <p:sp>
        <p:nvSpPr>
          <p:cNvPr id="9" name="Subtitle 8"/>
          <p:cNvSpPr>
            <a:spLocks noGrp="1"/>
          </p:cNvSpPr>
          <p:nvPr>
            <p:ph type="subTitle" idx="4"/>
          </p:nvPr>
        </p:nvSpPr>
        <p:spPr>
          <a:xfrm>
            <a:off x="1555750" y="2273300"/>
            <a:ext cx="12649200" cy="5457648"/>
          </a:xfrm>
        </p:spPr>
        <p:txBody>
          <a:bodyPr/>
          <a:lstStyle/>
          <a:p>
            <a:pPr marL="542290" marR="5080" indent="-529590">
              <a:lnSpc>
                <a:spcPct val="110700"/>
              </a:lnSpc>
              <a:spcBef>
                <a:spcPts val="100"/>
              </a:spcBef>
              <a:buFont typeface="Arial" pitchFamily="34" charset="0"/>
              <a:buChar char="•"/>
              <a:tabLst>
                <a:tab pos="544195" algn="l"/>
                <a:tab pos="544830" algn="l"/>
              </a:tabLst>
            </a:pPr>
            <a:r>
              <a:rPr lang="en-IN" sz="4400" spc="-5" dirty="0" smtClean="0">
                <a:latin typeface="Times New Roman"/>
                <a:cs typeface="Times New Roman"/>
              </a:rPr>
              <a:t>Compression </a:t>
            </a:r>
            <a:r>
              <a:rPr lang="en-IN" sz="4400" dirty="0" smtClean="0">
                <a:latin typeface="Times New Roman"/>
                <a:cs typeface="Times New Roman"/>
              </a:rPr>
              <a:t>rings provide </a:t>
            </a:r>
            <a:r>
              <a:rPr lang="en-IN" sz="4400" spc="-5" dirty="0" smtClean="0">
                <a:latin typeface="Times New Roman"/>
                <a:cs typeface="Times New Roman"/>
              </a:rPr>
              <a:t>an </a:t>
            </a:r>
            <a:r>
              <a:rPr lang="en-IN" sz="4400" spc="-10" dirty="0" smtClean="0">
                <a:latin typeface="Times New Roman"/>
                <a:cs typeface="Times New Roman"/>
              </a:rPr>
              <a:t>effective  seal </a:t>
            </a:r>
            <a:r>
              <a:rPr lang="en-IN" sz="4400" spc="-5" dirty="0" smtClean="0">
                <a:latin typeface="Times New Roman"/>
                <a:cs typeface="Times New Roman"/>
              </a:rPr>
              <a:t>for </a:t>
            </a:r>
            <a:r>
              <a:rPr lang="en-IN" sz="4400" dirty="0" smtClean="0">
                <a:latin typeface="Times New Roman"/>
                <a:cs typeface="Times New Roman"/>
              </a:rPr>
              <a:t>the high </a:t>
            </a:r>
            <a:r>
              <a:rPr lang="en-IN" sz="4400" spc="-5" dirty="0" smtClean="0">
                <a:latin typeface="Times New Roman"/>
                <a:cs typeface="Times New Roman"/>
              </a:rPr>
              <a:t>pressure</a:t>
            </a:r>
            <a:r>
              <a:rPr lang="en-IN" sz="4400" spc="-15" dirty="0" smtClean="0">
                <a:latin typeface="Times New Roman"/>
                <a:cs typeface="Times New Roman"/>
              </a:rPr>
              <a:t> </a:t>
            </a:r>
            <a:r>
              <a:rPr lang="en-IN" sz="4400" spc="-5" dirty="0" smtClean="0">
                <a:latin typeface="Times New Roman"/>
                <a:cs typeface="Times New Roman"/>
              </a:rPr>
              <a:t>gases </a:t>
            </a:r>
            <a:r>
              <a:rPr lang="en-IN" sz="4400" dirty="0" smtClean="0">
                <a:latin typeface="Times New Roman"/>
                <a:cs typeface="Times New Roman"/>
              </a:rPr>
              <a:t>inside the</a:t>
            </a:r>
            <a:r>
              <a:rPr lang="en-IN" sz="4400" spc="-35" dirty="0" smtClean="0">
                <a:latin typeface="Times New Roman"/>
                <a:cs typeface="Times New Roman"/>
              </a:rPr>
              <a:t> </a:t>
            </a:r>
            <a:r>
              <a:rPr lang="en-IN" sz="4400" spc="-5" dirty="0" smtClean="0">
                <a:latin typeface="Times New Roman"/>
                <a:cs typeface="Times New Roman"/>
              </a:rPr>
              <a:t>cylinder.</a:t>
            </a:r>
            <a:br>
              <a:rPr lang="en-IN" sz="4400" spc="-5" dirty="0" smtClean="0">
                <a:latin typeface="Times New Roman"/>
                <a:cs typeface="Times New Roman"/>
              </a:rPr>
            </a:br>
            <a:r>
              <a:rPr lang="en-IN" sz="4400" spc="-5" dirty="0" smtClean="0">
                <a:latin typeface="Times New Roman"/>
                <a:cs typeface="Times New Roman"/>
              </a:rPr>
              <a:t>They prevent </a:t>
            </a:r>
            <a:r>
              <a:rPr lang="en-IN" sz="4400" dirty="0" smtClean="0">
                <a:latin typeface="Times New Roman"/>
                <a:cs typeface="Times New Roman"/>
              </a:rPr>
              <a:t>the </a:t>
            </a:r>
            <a:r>
              <a:rPr lang="en-IN" sz="4400" spc="-5" dirty="0" smtClean="0">
                <a:latin typeface="Times New Roman"/>
                <a:cs typeface="Times New Roman"/>
              </a:rPr>
              <a:t>leakage </a:t>
            </a:r>
            <a:r>
              <a:rPr lang="en-IN" sz="4400" dirty="0" smtClean="0">
                <a:latin typeface="Times New Roman"/>
                <a:cs typeface="Times New Roman"/>
              </a:rPr>
              <a:t>of high  </a:t>
            </a:r>
            <a:r>
              <a:rPr lang="en-IN" sz="4400" spc="-5" dirty="0" smtClean="0">
                <a:latin typeface="Times New Roman"/>
                <a:cs typeface="Times New Roman"/>
              </a:rPr>
              <a:t>pressure </a:t>
            </a:r>
            <a:r>
              <a:rPr lang="en-IN" sz="4400" dirty="0" smtClean="0">
                <a:latin typeface="Times New Roman"/>
                <a:cs typeface="Times New Roman"/>
              </a:rPr>
              <a:t>gases </a:t>
            </a:r>
            <a:r>
              <a:rPr lang="en-IN" sz="4400" spc="-5" dirty="0" smtClean="0">
                <a:latin typeface="Times New Roman"/>
                <a:cs typeface="Times New Roman"/>
              </a:rPr>
              <a:t>from </a:t>
            </a:r>
            <a:r>
              <a:rPr lang="en-IN" sz="4400" dirty="0" smtClean="0">
                <a:latin typeface="Times New Roman"/>
                <a:cs typeface="Times New Roman"/>
              </a:rPr>
              <a:t>the</a:t>
            </a:r>
            <a:r>
              <a:rPr lang="en-IN" sz="4400" spc="-80" dirty="0" smtClean="0">
                <a:latin typeface="Times New Roman"/>
                <a:cs typeface="Times New Roman"/>
              </a:rPr>
              <a:t> </a:t>
            </a:r>
            <a:r>
              <a:rPr lang="en-IN" sz="4400" spc="-5" dirty="0" smtClean="0">
                <a:latin typeface="Times New Roman"/>
                <a:cs typeface="Times New Roman"/>
              </a:rPr>
              <a:t>combustion  </a:t>
            </a:r>
            <a:r>
              <a:rPr lang="en-IN" sz="4400" spc="-10" dirty="0" smtClean="0">
                <a:latin typeface="Times New Roman"/>
                <a:cs typeface="Times New Roman"/>
              </a:rPr>
              <a:t>chamber </a:t>
            </a:r>
            <a:r>
              <a:rPr lang="en-IN" sz="4400" dirty="0" smtClean="0">
                <a:latin typeface="Times New Roman"/>
                <a:cs typeface="Times New Roman"/>
              </a:rPr>
              <a:t>into the </a:t>
            </a:r>
            <a:r>
              <a:rPr lang="en-IN" sz="4400" spc="-5" dirty="0" smtClean="0">
                <a:latin typeface="Times New Roman"/>
                <a:cs typeface="Times New Roman"/>
              </a:rPr>
              <a:t>crank</a:t>
            </a:r>
            <a:r>
              <a:rPr lang="en-IN" sz="4400" spc="-15" dirty="0" smtClean="0">
                <a:latin typeface="Times New Roman"/>
                <a:cs typeface="Times New Roman"/>
              </a:rPr>
              <a:t> </a:t>
            </a:r>
            <a:r>
              <a:rPr lang="en-IN" sz="4400" spc="-10" dirty="0" smtClean="0">
                <a:latin typeface="Times New Roman"/>
                <a:cs typeface="Times New Roman"/>
              </a:rPr>
              <a:t>case.</a:t>
            </a:r>
            <a:endParaRPr lang="en-IN" sz="4400" dirty="0" smtClean="0">
              <a:latin typeface="Times New Roman"/>
              <a:cs typeface="Times New Roman"/>
            </a:endParaRPr>
          </a:p>
          <a:p>
            <a:pPr marL="544195" marR="544830">
              <a:lnSpc>
                <a:spcPct val="110700"/>
              </a:lnSpc>
            </a:pPr>
            <a:r>
              <a:rPr lang="en-IN" sz="4400" spc="-10" dirty="0" smtClean="0">
                <a:latin typeface="Times New Roman"/>
                <a:cs typeface="Times New Roman"/>
              </a:rPr>
              <a:t>Each </a:t>
            </a:r>
            <a:r>
              <a:rPr lang="en-IN" sz="4400" dirty="0" smtClean="0">
                <a:latin typeface="Times New Roman"/>
                <a:cs typeface="Times New Roman"/>
              </a:rPr>
              <a:t>piston is provided </a:t>
            </a:r>
            <a:r>
              <a:rPr lang="en-IN" sz="4400" spc="-5" dirty="0" smtClean="0">
                <a:latin typeface="Times New Roman"/>
                <a:cs typeface="Times New Roman"/>
              </a:rPr>
              <a:t>with</a:t>
            </a:r>
            <a:r>
              <a:rPr lang="en-IN" sz="4400" spc="-80" dirty="0" smtClean="0">
                <a:latin typeface="Times New Roman"/>
                <a:cs typeface="Times New Roman"/>
              </a:rPr>
              <a:t> </a:t>
            </a:r>
            <a:r>
              <a:rPr lang="en-IN" sz="4400" spc="-5" dirty="0" err="1" smtClean="0">
                <a:latin typeface="Times New Roman"/>
                <a:cs typeface="Times New Roman"/>
              </a:rPr>
              <a:t>atleast</a:t>
            </a:r>
            <a:r>
              <a:rPr lang="en-IN" sz="4400" spc="-5" dirty="0" smtClean="0">
                <a:latin typeface="Times New Roman"/>
                <a:cs typeface="Times New Roman"/>
              </a:rPr>
              <a:t>  two compression</a:t>
            </a:r>
            <a:r>
              <a:rPr lang="en-IN" sz="4400" spc="-15" dirty="0" smtClean="0">
                <a:latin typeface="Times New Roman"/>
                <a:cs typeface="Times New Roman"/>
              </a:rPr>
              <a:t> </a:t>
            </a:r>
            <a:r>
              <a:rPr lang="en-IN" sz="4400" dirty="0" smtClean="0">
                <a:latin typeface="Times New Roman"/>
                <a:cs typeface="Times New Roman"/>
              </a:rPr>
              <a:t>rings.</a:t>
            </a:r>
          </a:p>
          <a:p>
            <a:endParaRPr lang="en-US" sz="4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26</a:t>
            </a:fld>
            <a:endParaRPr lang="en-IN" altLang="en-US" sz="1900">
              <a:solidFill>
                <a:srgbClr val="898989"/>
              </a:solidFill>
              <a:ea typeface="Arial" pitchFamily="34" charset="0"/>
            </a:endParaRPr>
          </a:p>
        </p:txBody>
      </p:sp>
      <p:sp>
        <p:nvSpPr>
          <p:cNvPr id="9" name="Subtitle 8"/>
          <p:cNvSpPr>
            <a:spLocks noGrp="1"/>
          </p:cNvSpPr>
          <p:nvPr>
            <p:ph type="subTitle" idx="4"/>
          </p:nvPr>
        </p:nvSpPr>
        <p:spPr>
          <a:xfrm>
            <a:off x="1555750" y="2273300"/>
            <a:ext cx="12725400" cy="3597908"/>
          </a:xfrm>
        </p:spPr>
        <p:txBody>
          <a:bodyPr/>
          <a:lstStyle/>
          <a:p>
            <a:pPr marL="546100" marR="66040" indent="-533400">
              <a:spcBef>
                <a:spcPts val="100"/>
              </a:spcBef>
              <a:buFont typeface="Arial" pitchFamily="34" charset="0"/>
              <a:buChar char="•"/>
            </a:pPr>
            <a:r>
              <a:rPr lang="en-IN" sz="4400" spc="-5" dirty="0" smtClean="0">
                <a:latin typeface="Times New Roman"/>
                <a:cs typeface="Times New Roman"/>
              </a:rPr>
              <a:t>The materials used </a:t>
            </a:r>
            <a:r>
              <a:rPr lang="en-IN" sz="4400" dirty="0" smtClean="0">
                <a:latin typeface="Times New Roman"/>
                <a:cs typeface="Times New Roman"/>
              </a:rPr>
              <a:t>for piston </a:t>
            </a:r>
            <a:r>
              <a:rPr lang="en-IN" sz="4400" spc="-5" dirty="0" smtClean="0">
                <a:latin typeface="Times New Roman"/>
                <a:cs typeface="Times New Roman"/>
              </a:rPr>
              <a:t>rings </a:t>
            </a:r>
            <a:r>
              <a:rPr lang="en-IN" sz="4400" dirty="0" smtClean="0">
                <a:latin typeface="Times New Roman"/>
                <a:cs typeface="Times New Roman"/>
              </a:rPr>
              <a:t>should be </a:t>
            </a:r>
            <a:r>
              <a:rPr lang="en-IN" sz="4400" spc="-5" dirty="0" smtClean="0">
                <a:latin typeface="Times New Roman"/>
                <a:cs typeface="Times New Roman"/>
              </a:rPr>
              <a:t>wear  resistant.</a:t>
            </a:r>
            <a:endParaRPr lang="en-IN" sz="4400" dirty="0" smtClean="0">
              <a:latin typeface="Times New Roman"/>
              <a:cs typeface="Times New Roman"/>
            </a:endParaRPr>
          </a:p>
          <a:p>
            <a:pPr marL="546100" marR="5080" indent="-533400">
              <a:spcBef>
                <a:spcPts val="600"/>
              </a:spcBef>
              <a:buFont typeface="Arial" pitchFamily="34" charset="0"/>
              <a:buChar char="•"/>
            </a:pPr>
            <a:r>
              <a:rPr lang="en-IN" sz="4400" spc="-5" dirty="0" smtClean="0">
                <a:latin typeface="Times New Roman"/>
                <a:cs typeface="Times New Roman"/>
              </a:rPr>
              <a:t>Normally </a:t>
            </a:r>
            <a:r>
              <a:rPr lang="en-IN" sz="4400" dirty="0" smtClean="0">
                <a:latin typeface="Times New Roman"/>
                <a:cs typeface="Times New Roman"/>
              </a:rPr>
              <a:t>piston rings </a:t>
            </a:r>
            <a:r>
              <a:rPr lang="en-IN" sz="4400" spc="-5" dirty="0" smtClean="0">
                <a:latin typeface="Times New Roman"/>
                <a:cs typeface="Times New Roman"/>
              </a:rPr>
              <a:t>are made </a:t>
            </a:r>
            <a:r>
              <a:rPr lang="en-IN" sz="4400" dirty="0" smtClean="0">
                <a:latin typeface="Times New Roman"/>
                <a:cs typeface="Times New Roman"/>
              </a:rPr>
              <a:t>of alloy steel iron  containing silicon, </a:t>
            </a:r>
            <a:r>
              <a:rPr lang="en-IN" sz="4400" spc="-5" dirty="0" smtClean="0">
                <a:latin typeface="Times New Roman"/>
                <a:cs typeface="Times New Roman"/>
              </a:rPr>
              <a:t>manganese </a:t>
            </a:r>
            <a:r>
              <a:rPr lang="en-IN" sz="4400" dirty="0" smtClean="0">
                <a:latin typeface="Times New Roman"/>
                <a:cs typeface="Times New Roman"/>
              </a:rPr>
              <a:t>alloy </a:t>
            </a:r>
            <a:r>
              <a:rPr lang="en-IN" sz="4400" spc="-5" dirty="0" smtClean="0">
                <a:latin typeface="Times New Roman"/>
                <a:cs typeface="Times New Roman"/>
              </a:rPr>
              <a:t>steels</a:t>
            </a:r>
            <a:r>
              <a:rPr lang="en-IN" sz="4400" spc="-30" dirty="0" smtClean="0">
                <a:latin typeface="Times New Roman"/>
                <a:cs typeface="Times New Roman"/>
              </a:rPr>
              <a:t> </a:t>
            </a:r>
            <a:r>
              <a:rPr lang="en-IN" sz="4400" dirty="0" smtClean="0">
                <a:latin typeface="Times New Roman"/>
                <a:cs typeface="Times New Roman"/>
              </a:rPr>
              <a:t>etc.,</a:t>
            </a:r>
          </a:p>
          <a:p>
            <a:endParaRPr lang="en-US" sz="4400" dirty="0"/>
          </a:p>
        </p:txBody>
      </p:sp>
      <p:sp>
        <p:nvSpPr>
          <p:cNvPr id="10" name="Rectangle 9"/>
          <p:cNvSpPr/>
          <p:nvPr/>
        </p:nvSpPr>
        <p:spPr>
          <a:xfrm>
            <a:off x="1631950" y="749300"/>
            <a:ext cx="3185487" cy="923330"/>
          </a:xfrm>
          <a:prstGeom prst="rect">
            <a:avLst/>
          </a:prstGeom>
        </p:spPr>
        <p:txBody>
          <a:bodyPr wrap="none">
            <a:spAutoFit/>
          </a:bodyPr>
          <a:lstStyle/>
          <a:p>
            <a:pPr marL="12700">
              <a:spcBef>
                <a:spcPts val="100"/>
              </a:spcBef>
            </a:pPr>
            <a:r>
              <a:rPr lang="en-IN" sz="5400" b="1" u="sng" dirty="0" smtClean="0">
                <a:solidFill>
                  <a:srgbClr val="0000FF"/>
                </a:solidFill>
                <a:uFill>
                  <a:solidFill>
                    <a:srgbClr val="0000FF"/>
                  </a:solidFill>
                </a:uFill>
                <a:latin typeface="Times New Roman"/>
                <a:cs typeface="Times New Roman"/>
              </a:rPr>
              <a:t>Oil </a:t>
            </a:r>
            <a:r>
              <a:rPr lang="en-IN" sz="5400" b="1" u="sng" spc="-5" dirty="0" smtClean="0">
                <a:solidFill>
                  <a:srgbClr val="0000FF"/>
                </a:solidFill>
                <a:uFill>
                  <a:solidFill>
                    <a:srgbClr val="0000FF"/>
                  </a:solidFill>
                </a:uFill>
                <a:latin typeface="Times New Roman"/>
                <a:cs typeface="Times New Roman"/>
              </a:rPr>
              <a:t>rings</a:t>
            </a:r>
            <a:r>
              <a:rPr lang="en-IN" sz="5400" b="1" u="sng" spc="-75" dirty="0" smtClean="0">
                <a:solidFill>
                  <a:srgbClr val="0000FF"/>
                </a:solidFill>
                <a:uFill>
                  <a:solidFill>
                    <a:srgbClr val="0000FF"/>
                  </a:solidFill>
                </a:uFill>
                <a:latin typeface="Times New Roman"/>
                <a:cs typeface="Times New Roman"/>
              </a:rPr>
              <a:t> </a:t>
            </a:r>
            <a:r>
              <a:rPr lang="en-IN" sz="5400" b="1" u="sng" dirty="0" smtClean="0">
                <a:solidFill>
                  <a:srgbClr val="0000FF"/>
                </a:solidFill>
                <a:uFill>
                  <a:solidFill>
                    <a:srgbClr val="0000FF"/>
                  </a:solidFill>
                </a:uFill>
                <a:latin typeface="Times New Roman"/>
                <a:cs typeface="Times New Roman"/>
              </a:rPr>
              <a:t>:</a:t>
            </a:r>
            <a:endParaRPr lang="en-IN" sz="5400" u="sng" dirty="0">
              <a:latin typeface="Times New Roman"/>
              <a:cs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27</a:t>
            </a:fld>
            <a:endParaRPr lang="en-IN" altLang="en-US" sz="1900">
              <a:solidFill>
                <a:srgbClr val="898989"/>
              </a:solidFill>
              <a:ea typeface="Arial" pitchFamily="34" charset="0"/>
            </a:endParaRPr>
          </a:p>
        </p:txBody>
      </p:sp>
      <p:sp>
        <p:nvSpPr>
          <p:cNvPr id="9" name="Subtitle 8"/>
          <p:cNvSpPr>
            <a:spLocks noGrp="1"/>
          </p:cNvSpPr>
          <p:nvPr>
            <p:ph type="subTitle" idx="4"/>
          </p:nvPr>
        </p:nvSpPr>
        <p:spPr>
          <a:xfrm>
            <a:off x="1098550" y="1206501"/>
            <a:ext cx="13106400" cy="7315200"/>
          </a:xfrm>
        </p:spPr>
        <p:txBody>
          <a:bodyPr/>
          <a:lstStyle/>
          <a:p>
            <a:pPr marL="12700">
              <a:spcBef>
                <a:spcPts val="360"/>
              </a:spcBef>
            </a:pPr>
            <a:r>
              <a:rPr lang="en-IN" sz="3400" dirty="0" smtClean="0">
                <a:latin typeface="Times New Roman" pitchFamily="18" charset="0"/>
                <a:cs typeface="Times New Roman" pitchFamily="18" charset="0"/>
              </a:rPr>
              <a:t>It </a:t>
            </a:r>
            <a:r>
              <a:rPr lang="en-IN" sz="3400" spc="-5" dirty="0" smtClean="0">
                <a:latin typeface="Times New Roman" pitchFamily="18" charset="0"/>
                <a:cs typeface="Times New Roman" pitchFamily="18" charset="0"/>
              </a:rPr>
              <a:t>connects the piston </a:t>
            </a:r>
            <a:r>
              <a:rPr lang="en-IN" sz="3400" dirty="0" smtClean="0">
                <a:latin typeface="Times New Roman" pitchFamily="18" charset="0"/>
                <a:cs typeface="Times New Roman" pitchFamily="18" charset="0"/>
              </a:rPr>
              <a:t>and crank</a:t>
            </a:r>
            <a:r>
              <a:rPr lang="en-IN" sz="3400" spc="30" dirty="0" smtClean="0">
                <a:latin typeface="Times New Roman" pitchFamily="18" charset="0"/>
                <a:cs typeface="Times New Roman" pitchFamily="18" charset="0"/>
              </a:rPr>
              <a:t> </a:t>
            </a:r>
            <a:r>
              <a:rPr lang="en-IN" sz="3400" spc="-5" dirty="0" smtClean="0">
                <a:latin typeface="Times New Roman" pitchFamily="18" charset="0"/>
                <a:cs typeface="Times New Roman" pitchFamily="18" charset="0"/>
              </a:rPr>
              <a:t>shaft.</a:t>
            </a:r>
            <a:endParaRPr lang="en-IN" sz="3400" dirty="0" smtClean="0">
              <a:latin typeface="Times New Roman" pitchFamily="18" charset="0"/>
              <a:cs typeface="Times New Roman" pitchFamily="18" charset="0"/>
            </a:endParaRPr>
          </a:p>
          <a:p>
            <a:pPr marL="12700" marR="932815">
              <a:spcBef>
                <a:spcPts val="530"/>
              </a:spcBef>
            </a:pPr>
            <a:r>
              <a:rPr lang="en-IN" sz="3400" dirty="0" smtClean="0">
                <a:latin typeface="Times New Roman" pitchFamily="18" charset="0"/>
                <a:cs typeface="Times New Roman" pitchFamily="18" charset="0"/>
              </a:rPr>
              <a:t>It </a:t>
            </a:r>
            <a:r>
              <a:rPr lang="en-IN" sz="3400" spc="-5" dirty="0" smtClean="0">
                <a:latin typeface="Times New Roman" pitchFamily="18" charset="0"/>
                <a:cs typeface="Times New Roman" pitchFamily="18" charset="0"/>
              </a:rPr>
              <a:t>transmits the </a:t>
            </a:r>
            <a:r>
              <a:rPr lang="en-IN" sz="3400" dirty="0" smtClean="0">
                <a:latin typeface="Times New Roman" pitchFamily="18" charset="0"/>
                <a:cs typeface="Times New Roman" pitchFamily="18" charset="0"/>
              </a:rPr>
              <a:t>force of </a:t>
            </a:r>
            <a:r>
              <a:rPr lang="en-IN" sz="3400" spc="-5" dirty="0" smtClean="0">
                <a:latin typeface="Times New Roman" pitchFamily="18" charset="0"/>
                <a:cs typeface="Times New Roman" pitchFamily="18" charset="0"/>
              </a:rPr>
              <a:t>explosion </a:t>
            </a:r>
            <a:r>
              <a:rPr lang="en-IN" sz="3400" dirty="0" smtClean="0">
                <a:latin typeface="Times New Roman" pitchFamily="18" charset="0"/>
                <a:cs typeface="Times New Roman" pitchFamily="18" charset="0"/>
              </a:rPr>
              <a:t>during power stroke </a:t>
            </a:r>
            <a:br>
              <a:rPr lang="en-IN" sz="3400" dirty="0" smtClean="0">
                <a:latin typeface="Times New Roman" pitchFamily="18" charset="0"/>
                <a:cs typeface="Times New Roman" pitchFamily="18" charset="0"/>
              </a:rPr>
            </a:br>
            <a:r>
              <a:rPr lang="en-IN" sz="3400" dirty="0" smtClean="0">
                <a:latin typeface="Times New Roman" pitchFamily="18" charset="0"/>
                <a:cs typeface="Times New Roman" pitchFamily="18" charset="0"/>
              </a:rPr>
              <a:t>   </a:t>
            </a:r>
            <a:r>
              <a:rPr lang="en-IN" sz="3400" spc="-5" dirty="0" smtClean="0">
                <a:latin typeface="Times New Roman" pitchFamily="18" charset="0"/>
                <a:cs typeface="Times New Roman" pitchFamily="18" charset="0"/>
              </a:rPr>
              <a:t>to the  crankshaft.</a:t>
            </a:r>
            <a:endParaRPr lang="en-IN" sz="3400" dirty="0" smtClean="0">
              <a:latin typeface="Times New Roman" pitchFamily="18" charset="0"/>
              <a:cs typeface="Times New Roman" pitchFamily="18" charset="0"/>
            </a:endParaRPr>
          </a:p>
          <a:p>
            <a:pPr marL="12700">
              <a:spcBef>
                <a:spcPts val="220"/>
              </a:spcBef>
            </a:pPr>
            <a:r>
              <a:rPr lang="en-IN" sz="3400" dirty="0" smtClean="0">
                <a:latin typeface="Times New Roman" pitchFamily="18" charset="0"/>
                <a:cs typeface="Times New Roman" pitchFamily="18" charset="0"/>
              </a:rPr>
              <a:t>The </a:t>
            </a:r>
            <a:r>
              <a:rPr lang="en-IN" sz="3400" spc="-5" dirty="0" smtClean="0">
                <a:latin typeface="Times New Roman" pitchFamily="18" charset="0"/>
                <a:cs typeface="Times New Roman" pitchFamily="18" charset="0"/>
              </a:rPr>
              <a:t>connecting </a:t>
            </a:r>
            <a:r>
              <a:rPr lang="en-IN" sz="3400" dirty="0" smtClean="0">
                <a:latin typeface="Times New Roman" pitchFamily="18" charset="0"/>
                <a:cs typeface="Times New Roman" pitchFamily="18" charset="0"/>
              </a:rPr>
              <a:t>rod has bearings at </a:t>
            </a:r>
            <a:r>
              <a:rPr lang="en-IN" sz="3400" spc="-5" dirty="0" smtClean="0">
                <a:latin typeface="Times New Roman" pitchFamily="18" charset="0"/>
                <a:cs typeface="Times New Roman" pitchFamily="18" charset="0"/>
              </a:rPr>
              <a:t>both</a:t>
            </a:r>
            <a:r>
              <a:rPr lang="en-IN" sz="3400" spc="25" dirty="0" smtClean="0">
                <a:latin typeface="Times New Roman" pitchFamily="18" charset="0"/>
                <a:cs typeface="Times New Roman" pitchFamily="18" charset="0"/>
              </a:rPr>
              <a:t> </a:t>
            </a:r>
            <a:r>
              <a:rPr lang="en-IN" sz="3400" spc="-5" dirty="0" smtClean="0">
                <a:latin typeface="Times New Roman" pitchFamily="18" charset="0"/>
                <a:cs typeface="Times New Roman" pitchFamily="18" charset="0"/>
              </a:rPr>
              <a:t>ends.</a:t>
            </a:r>
            <a:endParaRPr lang="en-IN" sz="3400" dirty="0" smtClean="0">
              <a:latin typeface="Times New Roman" pitchFamily="18" charset="0"/>
              <a:cs typeface="Times New Roman" pitchFamily="18" charset="0"/>
            </a:endParaRPr>
          </a:p>
          <a:p>
            <a:pPr marL="12700" marR="5080">
              <a:spcBef>
                <a:spcPts val="530"/>
              </a:spcBef>
            </a:pPr>
            <a:r>
              <a:rPr lang="en-IN" sz="3400" dirty="0" smtClean="0">
                <a:latin typeface="Times New Roman" pitchFamily="18" charset="0"/>
                <a:cs typeface="Times New Roman" pitchFamily="18" charset="0"/>
              </a:rPr>
              <a:t>The </a:t>
            </a:r>
            <a:r>
              <a:rPr lang="en-IN" sz="3400" spc="-10" dirty="0" smtClean="0">
                <a:latin typeface="Times New Roman" pitchFamily="18" charset="0"/>
                <a:cs typeface="Times New Roman" pitchFamily="18" charset="0"/>
              </a:rPr>
              <a:t>small </a:t>
            </a:r>
            <a:r>
              <a:rPr lang="en-IN" sz="3400" dirty="0" smtClean="0">
                <a:latin typeface="Times New Roman" pitchFamily="18" charset="0"/>
                <a:cs typeface="Times New Roman" pitchFamily="18" charset="0"/>
              </a:rPr>
              <a:t>end of the </a:t>
            </a:r>
            <a:r>
              <a:rPr lang="en-IN" sz="3400" spc="-5" dirty="0" smtClean="0">
                <a:latin typeface="Times New Roman" pitchFamily="18" charset="0"/>
                <a:cs typeface="Times New Roman" pitchFamily="18" charset="0"/>
              </a:rPr>
              <a:t>connecting has </a:t>
            </a:r>
            <a:r>
              <a:rPr lang="en-IN" sz="3400" dirty="0" smtClean="0">
                <a:latin typeface="Times New Roman" pitchFamily="18" charset="0"/>
                <a:cs typeface="Times New Roman" pitchFamily="18" charset="0"/>
              </a:rPr>
              <a:t>a </a:t>
            </a:r>
            <a:r>
              <a:rPr lang="en-IN" sz="3400" spc="-5" dirty="0" smtClean="0">
                <a:latin typeface="Times New Roman" pitchFamily="18" charset="0"/>
                <a:cs typeface="Times New Roman" pitchFamily="18" charset="0"/>
              </a:rPr>
              <a:t>solid </a:t>
            </a:r>
            <a:r>
              <a:rPr lang="en-IN" sz="3400" dirty="0" smtClean="0">
                <a:latin typeface="Times New Roman" pitchFamily="18" charset="0"/>
                <a:cs typeface="Times New Roman" pitchFamily="18" charset="0"/>
              </a:rPr>
              <a:t>or </a:t>
            </a:r>
            <a:r>
              <a:rPr lang="en-IN" sz="3400" spc="-5" dirty="0" smtClean="0">
                <a:latin typeface="Times New Roman" pitchFamily="18" charset="0"/>
                <a:cs typeface="Times New Roman" pitchFamily="18" charset="0"/>
              </a:rPr>
              <a:t>split eye </a:t>
            </a:r>
            <a:r>
              <a:rPr lang="en-IN" sz="3400" dirty="0" smtClean="0">
                <a:latin typeface="Times New Roman" pitchFamily="18" charset="0"/>
                <a:cs typeface="Times New Roman" pitchFamily="18" charset="0"/>
              </a:rPr>
              <a:t>and </a:t>
            </a:r>
            <a:r>
              <a:rPr lang="en-IN" sz="3400" spc="-5" dirty="0" smtClean="0">
                <a:latin typeface="Times New Roman" pitchFamily="18" charset="0"/>
                <a:cs typeface="Times New Roman" pitchFamily="18" charset="0"/>
              </a:rPr>
              <a:t>contains </a:t>
            </a:r>
            <a:r>
              <a:rPr lang="en-IN" sz="3400" dirty="0" smtClean="0">
                <a:latin typeface="Times New Roman" pitchFamily="18" charset="0"/>
                <a:cs typeface="Times New Roman" pitchFamily="18" charset="0"/>
              </a:rPr>
              <a:t>a  bush.</a:t>
            </a:r>
          </a:p>
          <a:p>
            <a:pPr marL="12700" marR="713740">
              <a:spcBef>
                <a:spcPts val="100"/>
              </a:spcBef>
            </a:pPr>
            <a:r>
              <a:rPr lang="en-IN" sz="3400" spc="-5" dirty="0" smtClean="0">
                <a:latin typeface="Times New Roman" pitchFamily="18" charset="0"/>
                <a:cs typeface="Times New Roman" pitchFamily="18" charset="0"/>
              </a:rPr>
              <a:t>This </a:t>
            </a:r>
            <a:r>
              <a:rPr lang="en-IN" sz="3400" dirty="0" smtClean="0">
                <a:latin typeface="Times New Roman" pitchFamily="18" charset="0"/>
                <a:cs typeface="Times New Roman" pitchFamily="18" charset="0"/>
              </a:rPr>
              <a:t>end </a:t>
            </a:r>
            <a:r>
              <a:rPr lang="en-IN" sz="3400" spc="-5" dirty="0" smtClean="0">
                <a:latin typeface="Times New Roman" pitchFamily="18" charset="0"/>
                <a:cs typeface="Times New Roman" pitchFamily="18" charset="0"/>
              </a:rPr>
              <a:t>is </a:t>
            </a:r>
            <a:r>
              <a:rPr lang="en-IN" sz="3400" dirty="0" smtClean="0">
                <a:latin typeface="Times New Roman" pitchFamily="18" charset="0"/>
                <a:cs typeface="Times New Roman" pitchFamily="18" charset="0"/>
              </a:rPr>
              <a:t>connected </a:t>
            </a:r>
            <a:r>
              <a:rPr lang="en-IN" sz="3400" spc="-5" dirty="0" smtClean="0">
                <a:latin typeface="Times New Roman" pitchFamily="18" charset="0"/>
                <a:cs typeface="Times New Roman" pitchFamily="18" charset="0"/>
              </a:rPr>
              <a:t>to the piston </a:t>
            </a:r>
            <a:r>
              <a:rPr lang="en-IN" sz="3400" dirty="0" smtClean="0">
                <a:latin typeface="Times New Roman" pitchFamily="18" charset="0"/>
                <a:cs typeface="Times New Roman" pitchFamily="18" charset="0"/>
              </a:rPr>
              <a:t>by </a:t>
            </a:r>
            <a:r>
              <a:rPr lang="en-IN" sz="3400" spc="-5" dirty="0" smtClean="0">
                <a:latin typeface="Times New Roman" pitchFamily="18" charset="0"/>
                <a:cs typeface="Times New Roman" pitchFamily="18" charset="0"/>
              </a:rPr>
              <a:t>means </a:t>
            </a:r>
            <a:r>
              <a:rPr lang="en-IN" sz="3400" dirty="0" smtClean="0">
                <a:latin typeface="Times New Roman" pitchFamily="18" charset="0"/>
                <a:cs typeface="Times New Roman" pitchFamily="18" charset="0"/>
              </a:rPr>
              <a:t>of a </a:t>
            </a:r>
            <a:r>
              <a:rPr lang="en-IN" sz="3400" dirty="0" err="1" smtClean="0">
                <a:latin typeface="Times New Roman" pitchFamily="18" charset="0"/>
                <a:cs typeface="Times New Roman" pitchFamily="18" charset="0"/>
              </a:rPr>
              <a:t>gudgeon</a:t>
            </a:r>
            <a:r>
              <a:rPr lang="en-IN" sz="3400" dirty="0" smtClean="0">
                <a:latin typeface="Times New Roman" pitchFamily="18" charset="0"/>
                <a:cs typeface="Times New Roman" pitchFamily="18" charset="0"/>
              </a:rPr>
              <a:t> pin.  The other end </a:t>
            </a:r>
            <a:r>
              <a:rPr lang="en-IN" sz="3400" spc="-5" dirty="0" smtClean="0">
                <a:latin typeface="Times New Roman" pitchFamily="18" charset="0"/>
                <a:cs typeface="Times New Roman" pitchFamily="18" charset="0"/>
              </a:rPr>
              <a:t>is called as big </a:t>
            </a:r>
            <a:r>
              <a:rPr lang="en-IN" sz="3400" dirty="0" smtClean="0">
                <a:latin typeface="Times New Roman" pitchFamily="18" charset="0"/>
                <a:cs typeface="Times New Roman" pitchFamily="18" charset="0"/>
              </a:rPr>
              <a:t>end of the </a:t>
            </a:r>
            <a:r>
              <a:rPr lang="en-IN" sz="3400" spc="-5" dirty="0" smtClean="0">
                <a:latin typeface="Times New Roman" pitchFamily="18" charset="0"/>
                <a:cs typeface="Times New Roman" pitchFamily="18" charset="0"/>
              </a:rPr>
              <a:t>connecting</a:t>
            </a:r>
            <a:r>
              <a:rPr lang="en-IN" sz="3400" spc="65" dirty="0" smtClean="0">
                <a:latin typeface="Times New Roman" pitchFamily="18" charset="0"/>
                <a:cs typeface="Times New Roman" pitchFamily="18" charset="0"/>
              </a:rPr>
              <a:t> </a:t>
            </a:r>
            <a:r>
              <a:rPr lang="en-IN" sz="3400" dirty="0" smtClean="0">
                <a:latin typeface="Times New Roman" pitchFamily="18" charset="0"/>
                <a:cs typeface="Times New Roman" pitchFamily="18" charset="0"/>
              </a:rPr>
              <a:t>rod.</a:t>
            </a:r>
          </a:p>
          <a:p>
            <a:pPr marL="12700" marR="1960880"/>
            <a:r>
              <a:rPr lang="en-IN" sz="3400" dirty="0" smtClean="0">
                <a:latin typeface="Times New Roman" pitchFamily="18" charset="0"/>
                <a:cs typeface="Times New Roman" pitchFamily="18" charset="0"/>
              </a:rPr>
              <a:t>The </a:t>
            </a:r>
            <a:r>
              <a:rPr lang="en-IN" sz="3400" spc="-5" dirty="0" smtClean="0">
                <a:latin typeface="Times New Roman" pitchFamily="18" charset="0"/>
                <a:cs typeface="Times New Roman" pitchFamily="18" charset="0"/>
              </a:rPr>
              <a:t>connecting </a:t>
            </a:r>
            <a:r>
              <a:rPr lang="en-IN" sz="3400" dirty="0" smtClean="0">
                <a:latin typeface="Times New Roman" pitchFamily="18" charset="0"/>
                <a:cs typeface="Times New Roman" pitchFamily="18" charset="0"/>
              </a:rPr>
              <a:t>rods </a:t>
            </a:r>
            <a:r>
              <a:rPr lang="en-IN" sz="3400" spc="-5" dirty="0" smtClean="0">
                <a:latin typeface="Times New Roman" pitchFamily="18" charset="0"/>
                <a:cs typeface="Times New Roman" pitchFamily="18" charset="0"/>
              </a:rPr>
              <a:t>must withstand </a:t>
            </a:r>
            <a:r>
              <a:rPr lang="en-IN" sz="3400" dirty="0" smtClean="0">
                <a:latin typeface="Times New Roman" pitchFamily="18" charset="0"/>
                <a:cs typeface="Times New Roman" pitchFamily="18" charset="0"/>
              </a:rPr>
              <a:t>heavy </a:t>
            </a:r>
            <a:r>
              <a:rPr lang="en-IN" sz="3400" spc="-5" dirty="0" smtClean="0">
                <a:latin typeface="Times New Roman" pitchFamily="18" charset="0"/>
                <a:cs typeface="Times New Roman" pitchFamily="18" charset="0"/>
              </a:rPr>
              <a:t>thrusts.  </a:t>
            </a:r>
            <a:r>
              <a:rPr lang="en-IN" sz="3400" dirty="0" smtClean="0">
                <a:latin typeface="Times New Roman" pitchFamily="18" charset="0"/>
                <a:cs typeface="Times New Roman" pitchFamily="18" charset="0"/>
              </a:rPr>
              <a:t>Hence it </a:t>
            </a:r>
            <a:r>
              <a:rPr lang="en-IN" sz="3400" spc="-5" dirty="0" smtClean="0">
                <a:latin typeface="Times New Roman" pitchFamily="18" charset="0"/>
                <a:cs typeface="Times New Roman" pitchFamily="18" charset="0"/>
              </a:rPr>
              <a:t>must </a:t>
            </a:r>
            <a:r>
              <a:rPr lang="en-IN" sz="3400" dirty="0" smtClean="0">
                <a:latin typeface="Times New Roman" pitchFamily="18" charset="0"/>
                <a:cs typeface="Times New Roman" pitchFamily="18" charset="0"/>
              </a:rPr>
              <a:t>have </a:t>
            </a:r>
            <a:r>
              <a:rPr lang="en-IN" sz="3400" spc="-5" dirty="0" smtClean="0">
                <a:latin typeface="Times New Roman" pitchFamily="18" charset="0"/>
                <a:cs typeface="Times New Roman" pitchFamily="18" charset="0"/>
              </a:rPr>
              <a:t>strength </a:t>
            </a:r>
            <a:r>
              <a:rPr lang="en-IN" sz="3400" dirty="0" smtClean="0">
                <a:latin typeface="Times New Roman" pitchFamily="18" charset="0"/>
                <a:cs typeface="Times New Roman" pitchFamily="18" charset="0"/>
              </a:rPr>
              <a:t>and</a:t>
            </a:r>
            <a:r>
              <a:rPr lang="en-IN" sz="3400" spc="-10" dirty="0" smtClean="0">
                <a:latin typeface="Times New Roman" pitchFamily="18" charset="0"/>
                <a:cs typeface="Times New Roman" pitchFamily="18" charset="0"/>
              </a:rPr>
              <a:t> </a:t>
            </a:r>
            <a:r>
              <a:rPr lang="en-IN" sz="3400" spc="-5" dirty="0" smtClean="0">
                <a:latin typeface="Times New Roman" pitchFamily="18" charset="0"/>
                <a:cs typeface="Times New Roman" pitchFamily="18" charset="0"/>
              </a:rPr>
              <a:t>rigidity.</a:t>
            </a:r>
            <a:endParaRPr lang="en-IN" sz="3400" dirty="0" smtClean="0">
              <a:latin typeface="Times New Roman" pitchFamily="18" charset="0"/>
              <a:cs typeface="Times New Roman" pitchFamily="18" charset="0"/>
            </a:endParaRPr>
          </a:p>
          <a:p>
            <a:pPr marL="12700">
              <a:spcBef>
                <a:spcPts val="130"/>
              </a:spcBef>
            </a:pPr>
            <a:r>
              <a:rPr lang="en-IN" sz="3400" dirty="0" smtClean="0">
                <a:latin typeface="Times New Roman" pitchFamily="18" charset="0"/>
                <a:cs typeface="Times New Roman" pitchFamily="18" charset="0"/>
              </a:rPr>
              <a:t>They are </a:t>
            </a:r>
            <a:r>
              <a:rPr lang="en-IN" sz="3400" spc="-5" dirty="0" smtClean="0">
                <a:latin typeface="Times New Roman" pitchFamily="18" charset="0"/>
                <a:cs typeface="Times New Roman" pitchFamily="18" charset="0"/>
              </a:rPr>
              <a:t>usually </a:t>
            </a:r>
            <a:r>
              <a:rPr lang="en-IN" sz="3400" dirty="0" smtClean="0">
                <a:latin typeface="Times New Roman" pitchFamily="18" charset="0"/>
                <a:cs typeface="Times New Roman" pitchFamily="18" charset="0"/>
              </a:rPr>
              <a:t>drop forged I</a:t>
            </a:r>
            <a:r>
              <a:rPr lang="en-IN" sz="3400" spc="15" dirty="0" smtClean="0">
                <a:latin typeface="Times New Roman" pitchFamily="18" charset="0"/>
                <a:cs typeface="Times New Roman" pitchFamily="18" charset="0"/>
              </a:rPr>
              <a:t> </a:t>
            </a:r>
            <a:r>
              <a:rPr lang="en-IN" sz="3400" spc="-5" dirty="0" smtClean="0">
                <a:latin typeface="Times New Roman" pitchFamily="18" charset="0"/>
                <a:cs typeface="Times New Roman" pitchFamily="18" charset="0"/>
              </a:rPr>
              <a:t>sections.</a:t>
            </a:r>
            <a:endParaRPr lang="en-IN" sz="3400" dirty="0" smtClean="0">
              <a:latin typeface="Times New Roman" pitchFamily="18" charset="0"/>
              <a:cs typeface="Times New Roman" pitchFamily="18" charset="0"/>
            </a:endParaRPr>
          </a:p>
          <a:p>
            <a:pPr marL="12700" marR="334645">
              <a:spcBef>
                <a:spcPts val="530"/>
              </a:spcBef>
            </a:pPr>
            <a:r>
              <a:rPr lang="en-IN" sz="3400" dirty="0" smtClean="0">
                <a:latin typeface="Times New Roman" pitchFamily="18" charset="0"/>
                <a:cs typeface="Times New Roman" pitchFamily="18" charset="0"/>
              </a:rPr>
              <a:t>The </a:t>
            </a:r>
            <a:r>
              <a:rPr lang="en-IN" sz="3400" spc="-10" dirty="0" smtClean="0">
                <a:latin typeface="Times New Roman" pitchFamily="18" charset="0"/>
                <a:cs typeface="Times New Roman" pitchFamily="18" charset="0"/>
              </a:rPr>
              <a:t>materials </a:t>
            </a:r>
            <a:r>
              <a:rPr lang="en-IN" sz="3400" dirty="0" smtClean="0">
                <a:latin typeface="Times New Roman" pitchFamily="18" charset="0"/>
                <a:cs typeface="Times New Roman" pitchFamily="18" charset="0"/>
              </a:rPr>
              <a:t>used are </a:t>
            </a:r>
            <a:r>
              <a:rPr lang="en-IN" sz="3400" spc="-5" dirty="0" smtClean="0">
                <a:latin typeface="Times New Roman" pitchFamily="18" charset="0"/>
                <a:cs typeface="Times New Roman" pitchFamily="18" charset="0"/>
              </a:rPr>
              <a:t>plain </a:t>
            </a:r>
            <a:r>
              <a:rPr lang="en-IN" sz="3400" dirty="0" smtClean="0">
                <a:latin typeface="Times New Roman" pitchFamily="18" charset="0"/>
                <a:cs typeface="Times New Roman" pitchFamily="18" charset="0"/>
              </a:rPr>
              <a:t>carbon </a:t>
            </a:r>
            <a:r>
              <a:rPr lang="en-IN" sz="3400" spc="-5" dirty="0" smtClean="0">
                <a:latin typeface="Times New Roman" pitchFamily="18" charset="0"/>
                <a:cs typeface="Times New Roman" pitchFamily="18" charset="0"/>
              </a:rPr>
              <a:t>steel, aluminium alloys, nickel  alloy steels</a:t>
            </a:r>
            <a:r>
              <a:rPr lang="en-IN" sz="3400" spc="-10" dirty="0" smtClean="0">
                <a:latin typeface="Times New Roman" pitchFamily="18" charset="0"/>
                <a:cs typeface="Times New Roman" pitchFamily="18" charset="0"/>
              </a:rPr>
              <a:t> </a:t>
            </a:r>
            <a:r>
              <a:rPr lang="en-IN" sz="3400" spc="-5" dirty="0" smtClean="0">
                <a:latin typeface="Times New Roman" pitchFamily="18" charset="0"/>
                <a:cs typeface="Times New Roman" pitchFamily="18" charset="0"/>
              </a:rPr>
              <a:t>etc,</a:t>
            </a:r>
            <a:endParaRPr lang="en-IN" sz="3400" dirty="0" smtClean="0">
              <a:latin typeface="Times New Roman" pitchFamily="18" charset="0"/>
              <a:cs typeface="Times New Roman" pitchFamily="18" charset="0"/>
            </a:endParaRPr>
          </a:p>
          <a:p>
            <a:endParaRPr lang="en-US" sz="3400" dirty="0">
              <a:latin typeface="Times New Roman" pitchFamily="18" charset="0"/>
              <a:cs typeface="Times New Roman" pitchFamily="18" charset="0"/>
            </a:endParaRPr>
          </a:p>
        </p:txBody>
      </p:sp>
      <p:sp>
        <p:nvSpPr>
          <p:cNvPr id="10" name="Rectangle 9"/>
          <p:cNvSpPr/>
          <p:nvPr/>
        </p:nvSpPr>
        <p:spPr>
          <a:xfrm>
            <a:off x="1022350" y="368300"/>
            <a:ext cx="3505200" cy="584775"/>
          </a:xfrm>
          <a:prstGeom prst="rect">
            <a:avLst/>
          </a:prstGeom>
        </p:spPr>
        <p:txBody>
          <a:bodyPr wrap="square">
            <a:spAutoFit/>
          </a:bodyPr>
          <a:lstStyle/>
          <a:p>
            <a:pPr marL="12700">
              <a:spcBef>
                <a:spcPts val="100"/>
              </a:spcBef>
            </a:pPr>
            <a:r>
              <a:rPr lang="en-IN" sz="3200" b="1" u="sng" dirty="0" smtClean="0">
                <a:solidFill>
                  <a:srgbClr val="0000FF"/>
                </a:solidFill>
                <a:uFill>
                  <a:solidFill>
                    <a:srgbClr val="0000FF"/>
                  </a:solidFill>
                </a:uFill>
                <a:latin typeface="Times New Roman"/>
                <a:cs typeface="Times New Roman"/>
              </a:rPr>
              <a:t>Connecting</a:t>
            </a:r>
            <a:r>
              <a:rPr lang="en-IN" sz="3200" b="1" u="sng" spc="-75" dirty="0" smtClean="0">
                <a:solidFill>
                  <a:srgbClr val="0000FF"/>
                </a:solidFill>
                <a:uFill>
                  <a:solidFill>
                    <a:srgbClr val="0000FF"/>
                  </a:solidFill>
                </a:uFill>
                <a:latin typeface="Times New Roman"/>
                <a:cs typeface="Times New Roman"/>
              </a:rPr>
              <a:t> </a:t>
            </a:r>
            <a:r>
              <a:rPr lang="en-IN" sz="3200" b="1" u="sng" dirty="0" smtClean="0">
                <a:solidFill>
                  <a:srgbClr val="0000FF"/>
                </a:solidFill>
                <a:uFill>
                  <a:solidFill>
                    <a:srgbClr val="0000FF"/>
                  </a:solidFill>
                </a:uFill>
                <a:latin typeface="Times New Roman"/>
                <a:cs typeface="Times New Roman"/>
              </a:rPr>
              <a:t>Rod:</a:t>
            </a:r>
            <a:endParaRPr lang="en-IN" sz="3200" u="sng" dirty="0">
              <a:latin typeface="Times New Roman"/>
              <a:cs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28</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250950" y="520701"/>
            <a:ext cx="4419600" cy="838200"/>
          </a:xfrm>
        </p:spPr>
        <p:txBody>
          <a:bodyPr/>
          <a:lstStyle/>
          <a:p>
            <a:r>
              <a:rPr lang="en-IN" b="1" u="sng" spc="-5" dirty="0" smtClean="0">
                <a:solidFill>
                  <a:srgbClr val="0000FF"/>
                </a:solidFill>
                <a:uFill>
                  <a:solidFill>
                    <a:srgbClr val="0000FF"/>
                  </a:solidFill>
                </a:uFill>
                <a:latin typeface="Times New Roman"/>
                <a:cs typeface="Times New Roman"/>
              </a:rPr>
              <a:t>Crank Shaft</a:t>
            </a:r>
            <a:r>
              <a:rPr lang="en-IN" b="1" u="sng" spc="-65" dirty="0" smtClean="0">
                <a:solidFill>
                  <a:srgbClr val="0000FF"/>
                </a:solidFill>
                <a:uFill>
                  <a:solidFill>
                    <a:srgbClr val="0000FF"/>
                  </a:solidFill>
                </a:uFill>
                <a:latin typeface="Times New Roman"/>
                <a:cs typeface="Times New Roman"/>
              </a:rPr>
              <a:t> </a:t>
            </a:r>
            <a:r>
              <a:rPr lang="en-IN" b="1" u="sng" dirty="0" smtClean="0">
                <a:solidFill>
                  <a:srgbClr val="0000FF"/>
                </a:solidFill>
                <a:uFill>
                  <a:solidFill>
                    <a:srgbClr val="0000FF"/>
                  </a:solidFill>
                </a:uFill>
                <a:latin typeface="Times New Roman"/>
                <a:cs typeface="Times New Roman"/>
              </a:rPr>
              <a:t>:</a:t>
            </a:r>
            <a:r>
              <a:rPr lang="en-IN" u="sng" dirty="0" smtClean="0">
                <a:latin typeface="Times New Roman"/>
                <a:cs typeface="Times New Roman"/>
              </a:rPr>
              <a:t/>
            </a:r>
            <a:br>
              <a:rPr lang="en-IN" u="sng" dirty="0" smtClean="0">
                <a:latin typeface="Times New Roman"/>
                <a:cs typeface="Times New Roman"/>
              </a:rPr>
            </a:br>
            <a:endParaRPr lang="en-US" b="1" u="sng" dirty="0"/>
          </a:p>
        </p:txBody>
      </p:sp>
      <p:sp>
        <p:nvSpPr>
          <p:cNvPr id="9" name="Subtitle 8"/>
          <p:cNvSpPr>
            <a:spLocks noGrp="1"/>
          </p:cNvSpPr>
          <p:nvPr>
            <p:ph type="subTitle" idx="4"/>
          </p:nvPr>
        </p:nvSpPr>
        <p:spPr>
          <a:xfrm>
            <a:off x="1479550" y="1435101"/>
            <a:ext cx="12877800" cy="6309420"/>
          </a:xfrm>
        </p:spPr>
        <p:txBody>
          <a:bodyPr/>
          <a:lstStyle/>
          <a:p>
            <a:pPr marL="12700" marR="2057400">
              <a:lnSpc>
                <a:spcPct val="120500"/>
              </a:lnSpc>
              <a:spcBef>
                <a:spcPts val="100"/>
              </a:spcBef>
            </a:pPr>
            <a:r>
              <a:rPr lang="en-IN" sz="4000" dirty="0" smtClean="0">
                <a:latin typeface="Calibri" pitchFamily="34" charset="0"/>
                <a:cs typeface="Calibri" pitchFamily="34" charset="0"/>
              </a:rPr>
              <a:t> It is the </a:t>
            </a:r>
            <a:r>
              <a:rPr lang="en-IN" sz="4000" spc="-5" dirty="0" smtClean="0">
                <a:latin typeface="Calibri" pitchFamily="34" charset="0"/>
                <a:cs typeface="Calibri" pitchFamily="34" charset="0"/>
              </a:rPr>
              <a:t>main </a:t>
            </a:r>
            <a:r>
              <a:rPr lang="en-IN" sz="4000" dirty="0" smtClean="0">
                <a:latin typeface="Calibri" pitchFamily="34" charset="0"/>
                <a:cs typeface="Calibri" pitchFamily="34" charset="0"/>
              </a:rPr>
              <a:t>rotating </a:t>
            </a:r>
            <a:r>
              <a:rPr lang="en-IN" sz="4000" spc="-5" dirty="0" smtClean="0">
                <a:latin typeface="Calibri" pitchFamily="34" charset="0"/>
                <a:cs typeface="Calibri" pitchFamily="34" charset="0"/>
              </a:rPr>
              <a:t>shaft of </a:t>
            </a:r>
            <a:r>
              <a:rPr lang="en-IN" sz="4000" dirty="0" smtClean="0">
                <a:latin typeface="Calibri" pitchFamily="34" charset="0"/>
                <a:cs typeface="Calibri" pitchFamily="34" charset="0"/>
              </a:rPr>
              <a:t>the </a:t>
            </a:r>
            <a:r>
              <a:rPr lang="en-IN" sz="4000" spc="-5" dirty="0" smtClean="0">
                <a:latin typeface="Calibri" pitchFamily="34" charset="0"/>
                <a:cs typeface="Calibri" pitchFamily="34" charset="0"/>
              </a:rPr>
              <a:t>engine.  </a:t>
            </a:r>
            <a:br>
              <a:rPr lang="en-IN" sz="4000" spc="-5" dirty="0" smtClean="0">
                <a:latin typeface="Calibri" pitchFamily="34" charset="0"/>
                <a:cs typeface="Calibri" pitchFamily="34" charset="0"/>
              </a:rPr>
            </a:br>
            <a:r>
              <a:rPr lang="en-IN" sz="4000" spc="-5" dirty="0" smtClean="0">
                <a:latin typeface="Calibri" pitchFamily="34" charset="0"/>
                <a:cs typeface="Calibri" pitchFamily="34" charset="0"/>
              </a:rPr>
              <a:t>        Power </a:t>
            </a:r>
            <a:r>
              <a:rPr lang="en-IN" sz="4000" dirty="0" smtClean="0">
                <a:latin typeface="Calibri" pitchFamily="34" charset="0"/>
                <a:cs typeface="Calibri" pitchFamily="34" charset="0"/>
              </a:rPr>
              <a:t>is obtained </a:t>
            </a:r>
            <a:r>
              <a:rPr lang="en-IN" sz="4000" spc="-5" dirty="0" smtClean="0">
                <a:latin typeface="Calibri" pitchFamily="34" charset="0"/>
                <a:cs typeface="Calibri" pitchFamily="34" charset="0"/>
              </a:rPr>
              <a:t>from </a:t>
            </a:r>
            <a:r>
              <a:rPr lang="en-IN" sz="4000" dirty="0" smtClean="0">
                <a:latin typeface="Calibri" pitchFamily="34" charset="0"/>
                <a:cs typeface="Calibri" pitchFamily="34" charset="0"/>
              </a:rPr>
              <a:t>the crank</a:t>
            </a:r>
            <a:r>
              <a:rPr lang="en-IN" sz="4000" spc="-45" dirty="0" smtClean="0">
                <a:latin typeface="Calibri" pitchFamily="34" charset="0"/>
                <a:cs typeface="Calibri" pitchFamily="34" charset="0"/>
              </a:rPr>
              <a:t> </a:t>
            </a:r>
            <a:r>
              <a:rPr lang="en-IN" sz="4000" spc="-5" dirty="0" smtClean="0">
                <a:latin typeface="Calibri" pitchFamily="34" charset="0"/>
                <a:cs typeface="Calibri" pitchFamily="34" charset="0"/>
              </a:rPr>
              <a:t>shaft.</a:t>
            </a:r>
          </a:p>
          <a:p>
            <a:pPr marL="12700" marR="5080">
              <a:lnSpc>
                <a:spcPct val="100000"/>
              </a:lnSpc>
              <a:spcBef>
                <a:spcPts val="600"/>
              </a:spcBef>
            </a:pPr>
            <a:r>
              <a:rPr lang="en-IN" sz="4000" spc="-10" dirty="0" smtClean="0">
                <a:latin typeface="Calibri" pitchFamily="34" charset="0"/>
                <a:cs typeface="Calibri" pitchFamily="34" charset="0"/>
              </a:rPr>
              <a:t>The </a:t>
            </a:r>
            <a:r>
              <a:rPr lang="en-IN" sz="4000" spc="-5" dirty="0" smtClean="0">
                <a:latin typeface="Calibri" pitchFamily="34" charset="0"/>
                <a:cs typeface="Calibri" pitchFamily="34" charset="0"/>
              </a:rPr>
              <a:t>crank shaft </a:t>
            </a:r>
            <a:r>
              <a:rPr lang="en-IN" sz="4000" dirty="0" smtClean="0">
                <a:latin typeface="Calibri" pitchFamily="34" charset="0"/>
                <a:cs typeface="Calibri" pitchFamily="34" charset="0"/>
              </a:rPr>
              <a:t>is </a:t>
            </a:r>
            <a:r>
              <a:rPr lang="en-IN" sz="4000" spc="-5" dirty="0" smtClean="0">
                <a:latin typeface="Calibri" pitchFamily="34" charset="0"/>
                <a:cs typeface="Calibri" pitchFamily="34" charset="0"/>
              </a:rPr>
              <a:t>combination with connecting </a:t>
            </a:r>
            <a:r>
              <a:rPr lang="en-IN" sz="4000" dirty="0" smtClean="0">
                <a:latin typeface="Calibri" pitchFamily="34" charset="0"/>
                <a:cs typeface="Calibri" pitchFamily="34" charset="0"/>
              </a:rPr>
              <a:t>rod  </a:t>
            </a:r>
            <a:r>
              <a:rPr lang="en-IN" sz="4000" spc="-5" dirty="0" smtClean="0">
                <a:latin typeface="Calibri" pitchFamily="34" charset="0"/>
                <a:cs typeface="Calibri" pitchFamily="34" charset="0"/>
              </a:rPr>
              <a:t>converts reciprocating </a:t>
            </a:r>
            <a:r>
              <a:rPr lang="en-IN" sz="4000" dirty="0" smtClean="0">
                <a:latin typeface="Calibri" pitchFamily="34" charset="0"/>
                <a:cs typeface="Calibri" pitchFamily="34" charset="0"/>
              </a:rPr>
              <a:t>motion of </a:t>
            </a:r>
            <a:r>
              <a:rPr lang="en-IN" sz="4000" spc="-5" dirty="0" smtClean="0">
                <a:latin typeface="Calibri" pitchFamily="34" charset="0"/>
                <a:cs typeface="Calibri" pitchFamily="34" charset="0"/>
              </a:rPr>
              <a:t>the piston </a:t>
            </a:r>
            <a:r>
              <a:rPr lang="en-IN" sz="4000" dirty="0" smtClean="0">
                <a:latin typeface="Calibri" pitchFamily="34" charset="0"/>
                <a:cs typeface="Calibri" pitchFamily="34" charset="0"/>
              </a:rPr>
              <a:t>into rotary  motion.</a:t>
            </a:r>
          </a:p>
          <a:p>
            <a:pPr marL="12700" marR="166370">
              <a:lnSpc>
                <a:spcPct val="120800"/>
              </a:lnSpc>
            </a:pPr>
            <a:r>
              <a:rPr lang="en-IN" sz="4000" dirty="0" smtClean="0">
                <a:latin typeface="Calibri" pitchFamily="34" charset="0"/>
                <a:cs typeface="Calibri" pitchFamily="34" charset="0"/>
              </a:rPr>
              <a:t>The crank </a:t>
            </a:r>
            <a:r>
              <a:rPr lang="en-IN" sz="4000" spc="-5" dirty="0" smtClean="0">
                <a:latin typeface="Calibri" pitchFamily="34" charset="0"/>
                <a:cs typeface="Calibri" pitchFamily="34" charset="0"/>
              </a:rPr>
              <a:t>shaft </a:t>
            </a:r>
            <a:r>
              <a:rPr lang="en-IN" sz="4000" dirty="0" smtClean="0">
                <a:latin typeface="Calibri" pitchFamily="34" charset="0"/>
                <a:cs typeface="Calibri" pitchFamily="34" charset="0"/>
              </a:rPr>
              <a:t>is held in position by the </a:t>
            </a:r>
            <a:r>
              <a:rPr lang="en-IN" sz="4000" spc="-10" dirty="0" smtClean="0">
                <a:latin typeface="Calibri" pitchFamily="34" charset="0"/>
                <a:cs typeface="Calibri" pitchFamily="34" charset="0"/>
              </a:rPr>
              <a:t>main </a:t>
            </a:r>
            <a:r>
              <a:rPr lang="en-IN" sz="4000" spc="-5" dirty="0" smtClean="0">
                <a:latin typeface="Calibri" pitchFamily="34" charset="0"/>
                <a:cs typeface="Calibri" pitchFamily="34" charset="0"/>
              </a:rPr>
              <a:t>bearings.  </a:t>
            </a:r>
            <a:r>
              <a:rPr lang="en-IN" sz="4000" dirty="0" smtClean="0">
                <a:latin typeface="Calibri" pitchFamily="34" charset="0"/>
                <a:cs typeface="Calibri" pitchFamily="34" charset="0"/>
              </a:rPr>
              <a:t>There are </a:t>
            </a:r>
            <a:r>
              <a:rPr lang="en-IN" sz="4000" spc="-5" dirty="0" smtClean="0">
                <a:latin typeface="Calibri" pitchFamily="34" charset="0"/>
                <a:cs typeface="Calibri" pitchFamily="34" charset="0"/>
              </a:rPr>
              <a:t>two main </a:t>
            </a:r>
            <a:r>
              <a:rPr lang="en-IN" sz="4000" dirty="0" smtClean="0">
                <a:latin typeface="Calibri" pitchFamily="34" charset="0"/>
                <a:cs typeface="Calibri" pitchFamily="34" charset="0"/>
              </a:rPr>
              <a:t>bearings to support the crank</a:t>
            </a:r>
            <a:r>
              <a:rPr lang="en-IN" sz="4000" spc="-50" dirty="0" smtClean="0">
                <a:latin typeface="Calibri" pitchFamily="34" charset="0"/>
                <a:cs typeface="Calibri" pitchFamily="34" charset="0"/>
              </a:rPr>
              <a:t> </a:t>
            </a:r>
            <a:r>
              <a:rPr lang="en-IN" sz="4000" spc="-5" dirty="0" smtClean="0">
                <a:latin typeface="Calibri" pitchFamily="34" charset="0"/>
                <a:cs typeface="Calibri" pitchFamily="34" charset="0"/>
              </a:rPr>
              <a:t>shaft.</a:t>
            </a:r>
          </a:p>
          <a:p>
            <a:pPr marL="12700" marR="166370">
              <a:lnSpc>
                <a:spcPct val="100000"/>
              </a:lnSpc>
              <a:spcBef>
                <a:spcPts val="600"/>
              </a:spcBef>
            </a:pPr>
            <a:r>
              <a:rPr lang="en-IN" sz="4000" dirty="0" smtClean="0">
                <a:latin typeface="Calibri" pitchFamily="34" charset="0"/>
                <a:cs typeface="Calibri" pitchFamily="34" charset="0"/>
              </a:rPr>
              <a:t>The </a:t>
            </a:r>
            <a:r>
              <a:rPr lang="en-IN" sz="4000" spc="-5" dirty="0" smtClean="0">
                <a:latin typeface="Calibri" pitchFamily="34" charset="0"/>
                <a:cs typeface="Calibri" pitchFamily="34" charset="0"/>
              </a:rPr>
              <a:t>materials used for </a:t>
            </a:r>
            <a:r>
              <a:rPr lang="en-IN" sz="4000" dirty="0" smtClean="0">
                <a:latin typeface="Calibri" pitchFamily="34" charset="0"/>
                <a:cs typeface="Calibri" pitchFamily="34" charset="0"/>
              </a:rPr>
              <a:t>crank </a:t>
            </a:r>
            <a:r>
              <a:rPr lang="en-IN" sz="4000" spc="-5" dirty="0" smtClean="0">
                <a:latin typeface="Calibri" pitchFamily="34" charset="0"/>
                <a:cs typeface="Calibri" pitchFamily="34" charset="0"/>
              </a:rPr>
              <a:t>shaft </a:t>
            </a:r>
            <a:r>
              <a:rPr lang="en-IN" sz="4000" dirty="0" smtClean="0">
                <a:latin typeface="Calibri" pitchFamily="34" charset="0"/>
                <a:cs typeface="Calibri" pitchFamily="34" charset="0"/>
              </a:rPr>
              <a:t>are billet steel, carbon  </a:t>
            </a:r>
            <a:r>
              <a:rPr lang="en-IN" sz="4000" spc="-5" dirty="0" smtClean="0">
                <a:latin typeface="Calibri" pitchFamily="34" charset="0"/>
                <a:cs typeface="Calibri" pitchFamily="34" charset="0"/>
              </a:rPr>
              <a:t>steel, </a:t>
            </a:r>
            <a:r>
              <a:rPr lang="en-IN" sz="4000" dirty="0" smtClean="0">
                <a:latin typeface="Calibri" pitchFamily="34" charset="0"/>
                <a:cs typeface="Calibri" pitchFamily="34" charset="0"/>
              </a:rPr>
              <a:t>nickel </a:t>
            </a:r>
            <a:r>
              <a:rPr lang="en-IN" sz="4000" spc="-5" dirty="0" smtClean="0">
                <a:latin typeface="Calibri" pitchFamily="34" charset="0"/>
                <a:cs typeface="Calibri" pitchFamily="34" charset="0"/>
              </a:rPr>
              <a:t>chrome </a:t>
            </a:r>
            <a:r>
              <a:rPr lang="en-IN" sz="4000" dirty="0" smtClean="0">
                <a:latin typeface="Calibri" pitchFamily="34" charset="0"/>
                <a:cs typeface="Calibri" pitchFamily="34" charset="0"/>
              </a:rPr>
              <a:t>and other heat treated alloy</a:t>
            </a:r>
            <a:r>
              <a:rPr lang="en-IN" sz="4000" spc="10" dirty="0" smtClean="0">
                <a:latin typeface="Calibri" pitchFamily="34" charset="0"/>
                <a:cs typeface="Calibri" pitchFamily="34" charset="0"/>
              </a:rPr>
              <a:t> </a:t>
            </a:r>
            <a:r>
              <a:rPr lang="en-IN" sz="4000" spc="-5" dirty="0" smtClean="0">
                <a:latin typeface="Calibri" pitchFamily="34" charset="0"/>
                <a:cs typeface="Calibri" pitchFamily="34" charset="0"/>
              </a:rPr>
              <a:t>steels.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29</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869950" y="520700"/>
            <a:ext cx="3581400" cy="838200"/>
          </a:xfrm>
        </p:spPr>
        <p:txBody>
          <a:bodyPr/>
          <a:lstStyle/>
          <a:p>
            <a:r>
              <a:rPr lang="en-IN" b="1" u="sng" spc="-5" dirty="0" smtClean="0">
                <a:solidFill>
                  <a:srgbClr val="0000FF"/>
                </a:solidFill>
                <a:uFill>
                  <a:solidFill>
                    <a:srgbClr val="0000FF"/>
                  </a:solidFill>
                </a:uFill>
                <a:latin typeface="Times New Roman"/>
                <a:cs typeface="Times New Roman"/>
              </a:rPr>
              <a:t>Camshaft:</a:t>
            </a:r>
            <a:r>
              <a:rPr lang="en-IN" u="sng" dirty="0" smtClean="0">
                <a:latin typeface="Times New Roman"/>
                <a:cs typeface="Times New Roman"/>
              </a:rPr>
              <a:t/>
            </a:r>
            <a:br>
              <a:rPr lang="en-IN" u="sng" dirty="0" smtClean="0">
                <a:latin typeface="Times New Roman"/>
                <a:cs typeface="Times New Roman"/>
              </a:rPr>
            </a:br>
            <a:endParaRPr lang="en-US" b="1" u="sng" dirty="0"/>
          </a:p>
        </p:txBody>
      </p:sp>
      <p:sp>
        <p:nvSpPr>
          <p:cNvPr id="9" name="Subtitle 8"/>
          <p:cNvSpPr>
            <a:spLocks noGrp="1"/>
          </p:cNvSpPr>
          <p:nvPr>
            <p:ph type="subTitle" idx="4"/>
          </p:nvPr>
        </p:nvSpPr>
        <p:spPr>
          <a:xfrm>
            <a:off x="1174750" y="1435100"/>
            <a:ext cx="14325600" cy="7010400"/>
          </a:xfrm>
        </p:spPr>
        <p:txBody>
          <a:bodyPr/>
          <a:lstStyle/>
          <a:p>
            <a:pPr marL="12700">
              <a:spcBef>
                <a:spcPts val="690"/>
              </a:spcBef>
            </a:pPr>
            <a:r>
              <a:rPr lang="en-IN" sz="4000" spc="-10" dirty="0" smtClean="0"/>
              <a:t> Camshaft </a:t>
            </a:r>
            <a:r>
              <a:rPr lang="en-IN" sz="4000" dirty="0" smtClean="0"/>
              <a:t>contains </a:t>
            </a:r>
            <a:r>
              <a:rPr lang="en-IN" sz="4000" spc="-5" dirty="0" smtClean="0"/>
              <a:t>number </a:t>
            </a:r>
            <a:r>
              <a:rPr lang="en-IN" sz="4000" dirty="0" smtClean="0"/>
              <a:t>of</a:t>
            </a:r>
            <a:r>
              <a:rPr lang="en-IN" sz="4000" spc="5" dirty="0" smtClean="0"/>
              <a:t> </a:t>
            </a:r>
            <a:r>
              <a:rPr lang="en-IN" sz="4000" spc="-10" dirty="0" smtClean="0"/>
              <a:t>cams.</a:t>
            </a:r>
          </a:p>
          <a:p>
            <a:pPr marL="12700" marR="326390">
              <a:spcBef>
                <a:spcPts val="590"/>
              </a:spcBef>
            </a:pPr>
            <a:r>
              <a:rPr lang="en-IN" sz="4000" dirty="0" smtClean="0"/>
              <a:t> It is used to convert rotary </a:t>
            </a:r>
            <a:r>
              <a:rPr lang="en-IN" sz="4000" spc="-5" dirty="0" smtClean="0"/>
              <a:t>motion </a:t>
            </a:r>
            <a:r>
              <a:rPr lang="en-IN" sz="4000" dirty="0" smtClean="0"/>
              <a:t>into linear or straight  line</a:t>
            </a:r>
            <a:r>
              <a:rPr lang="en-IN" sz="4000" spc="-5" dirty="0" smtClean="0"/>
              <a:t> motion.</a:t>
            </a:r>
          </a:p>
          <a:p>
            <a:pPr marL="12700" marR="5080">
              <a:lnSpc>
                <a:spcPct val="120800"/>
              </a:lnSpc>
            </a:pPr>
            <a:r>
              <a:rPr lang="en-IN" sz="4000" dirty="0" smtClean="0"/>
              <a:t> It has </a:t>
            </a:r>
            <a:r>
              <a:rPr lang="en-IN" sz="4000" spc="-5" dirty="0" smtClean="0"/>
              <a:t>so many cams </a:t>
            </a:r>
            <a:r>
              <a:rPr lang="en-IN" sz="4000" dirty="0" smtClean="0"/>
              <a:t>as the </a:t>
            </a:r>
            <a:r>
              <a:rPr lang="en-IN" sz="4000" spc="-5" dirty="0" smtClean="0"/>
              <a:t>number </a:t>
            </a:r>
            <a:r>
              <a:rPr lang="en-IN" sz="4000" dirty="0" smtClean="0"/>
              <a:t>of valves in  an engine.  </a:t>
            </a:r>
            <a:r>
              <a:rPr lang="en-IN" sz="4000" spc="-5" dirty="0" smtClean="0"/>
              <a:t>An</a:t>
            </a:r>
            <a:br>
              <a:rPr lang="en-IN" sz="4000" spc="-5" dirty="0" smtClean="0"/>
            </a:br>
            <a:r>
              <a:rPr lang="en-IN" sz="4000" spc="-5" dirty="0" smtClean="0"/>
              <a:t>      </a:t>
            </a:r>
            <a:r>
              <a:rPr lang="en-IN" sz="4000" dirty="0" smtClean="0"/>
              <a:t>additional </a:t>
            </a:r>
            <a:r>
              <a:rPr lang="en-IN" sz="4000" spc="-5" dirty="0" smtClean="0"/>
              <a:t>cam </a:t>
            </a:r>
            <a:r>
              <a:rPr lang="en-IN" sz="4000" spc="5" dirty="0" smtClean="0"/>
              <a:t>is </a:t>
            </a:r>
            <a:r>
              <a:rPr lang="en-IN" sz="4000" dirty="0" smtClean="0"/>
              <a:t>also provided to drive the </a:t>
            </a:r>
            <a:r>
              <a:rPr lang="en-IN" sz="4000" spc="-5" dirty="0" smtClean="0"/>
              <a:t>fuel</a:t>
            </a:r>
            <a:r>
              <a:rPr lang="en-IN" sz="4000" spc="-85" dirty="0" smtClean="0"/>
              <a:t> </a:t>
            </a:r>
            <a:r>
              <a:rPr lang="en-IN" sz="4000" spc="-5" dirty="0" smtClean="0"/>
              <a:t>pump.</a:t>
            </a:r>
          </a:p>
          <a:p>
            <a:pPr marL="12700" marR="36195">
              <a:lnSpc>
                <a:spcPct val="100000"/>
              </a:lnSpc>
              <a:spcBef>
                <a:spcPts val="600"/>
              </a:spcBef>
            </a:pPr>
            <a:r>
              <a:rPr lang="en-IN" sz="4000" dirty="0" smtClean="0"/>
              <a:t> A gear </a:t>
            </a:r>
            <a:r>
              <a:rPr lang="en-IN" sz="4000" spc="5" dirty="0" smtClean="0"/>
              <a:t>is </a:t>
            </a:r>
            <a:r>
              <a:rPr lang="en-IN" sz="4000" dirty="0" smtClean="0"/>
              <a:t>provided in the cam </a:t>
            </a:r>
            <a:r>
              <a:rPr lang="en-IN" sz="4000" spc="-5" dirty="0" smtClean="0"/>
              <a:t>shaft </a:t>
            </a:r>
            <a:r>
              <a:rPr lang="en-IN" sz="4000" dirty="0" smtClean="0"/>
              <a:t>to drive the</a:t>
            </a:r>
            <a:r>
              <a:rPr lang="en-IN" sz="4000" spc="-130" dirty="0" smtClean="0"/>
              <a:t> </a:t>
            </a:r>
            <a:r>
              <a:rPr lang="en-IN" sz="4000" dirty="0" smtClean="0"/>
              <a:t>distributor  or oil</a:t>
            </a:r>
            <a:r>
              <a:rPr lang="en-IN" sz="4000" spc="-5" dirty="0" smtClean="0"/>
              <a:t> pump.</a:t>
            </a:r>
          </a:p>
          <a:p>
            <a:pPr marL="12700" marR="1035685">
              <a:lnSpc>
                <a:spcPct val="100000"/>
              </a:lnSpc>
              <a:spcBef>
                <a:spcPts val="600"/>
              </a:spcBef>
            </a:pPr>
            <a:r>
              <a:rPr lang="en-IN" sz="4000" dirty="0" smtClean="0"/>
              <a:t> The opening and closing of the engine valves are  controlled by </a:t>
            </a:r>
            <a:br>
              <a:rPr lang="en-IN" sz="4000" dirty="0" smtClean="0"/>
            </a:br>
            <a:r>
              <a:rPr lang="en-IN" sz="4000" dirty="0" smtClean="0"/>
              <a:t>     the </a:t>
            </a:r>
            <a:r>
              <a:rPr lang="en-IN" sz="4000" spc="-10" dirty="0" smtClean="0"/>
              <a:t>cams </a:t>
            </a:r>
            <a:r>
              <a:rPr lang="en-IN" sz="4000" dirty="0" smtClean="0"/>
              <a:t>provided on the cam</a:t>
            </a:r>
            <a:r>
              <a:rPr lang="en-IN" sz="4000" spc="-50" dirty="0" smtClean="0"/>
              <a:t> </a:t>
            </a:r>
            <a:r>
              <a:rPr lang="en-IN" sz="4000" spc="-5" dirty="0" smtClean="0"/>
              <a:t>shaft.</a:t>
            </a:r>
          </a:p>
          <a:p>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extBox 104860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44" name="Group 43"/>
          <p:cNvGrpSpPr/>
          <p:nvPr/>
        </p:nvGrpSpPr>
        <p:grpSpPr>
          <a:xfrm>
            <a:off x="0" y="0"/>
            <a:ext cx="16217900" cy="9118600"/>
            <a:chOff x="0" y="0"/>
            <a:chExt cx="16217900" cy="9118600"/>
          </a:xfrm>
        </p:grpSpPr>
        <p:sp>
          <p:nvSpPr>
            <p:cNvPr id="1048604" name="Rectangle 104860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05" name="Freeform 104860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06" name="TextBox 1048605"/>
          <p:cNvSpPr txBox="1"/>
          <p:nvPr/>
        </p:nvSpPr>
        <p:spPr>
          <a:xfrm>
            <a:off x="5518150" y="8597900"/>
            <a:ext cx="6329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 </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07" name="TextBox 1048606"/>
          <p:cNvSpPr txBox="1"/>
          <p:nvPr/>
        </p:nvSpPr>
        <p:spPr>
          <a:xfrm>
            <a:off x="1250950" y="1054100"/>
            <a:ext cx="14249400" cy="830262"/>
          </a:xfrm>
          <a:prstGeom prst="rect">
            <a:avLst/>
          </a:prstGeom>
          <a:noFill/>
          <a:ln>
            <a:noFill/>
          </a:ln>
        </p:spPr>
        <p:txBody>
          <a:bodyPr vert="horz" lIns="91440" tIns="45720" rIns="91440" bIns="4572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ctr" eaLnBrk="1" latinLnBrk="1" hangingPunct="1">
              <a:spcBef>
                <a:spcPct val="0"/>
              </a:spcBef>
              <a:buFontTx/>
              <a:buNone/>
            </a:pPr>
            <a:r>
              <a:rPr lang="en-US" altLang="en-US" sz="4800">
                <a:latin typeface="Times New Roman" pitchFamily="18" charset="0"/>
                <a:ea typeface="Times New Roman" pitchFamily="18" charset="0"/>
              </a:rPr>
              <a:t>VISION AND MISSION OF DEPARTMENT</a:t>
            </a:r>
          </a:p>
        </p:txBody>
      </p:sp>
      <p:sp>
        <p:nvSpPr>
          <p:cNvPr id="1048608" name="TextBox 104860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3</a:t>
            </a:fld>
            <a:endParaRPr lang="en-IN" altLang="en-US" sz="1900">
              <a:solidFill>
                <a:srgbClr val="898989"/>
              </a:solidFill>
              <a:ea typeface="Arial" pitchFamily="34" charset="0"/>
            </a:endParaRPr>
          </a:p>
        </p:txBody>
      </p:sp>
      <p:sp>
        <p:nvSpPr>
          <p:cNvPr id="1048609" name="Rectangle 1048608"/>
          <p:cNvSpPr/>
          <p:nvPr/>
        </p:nvSpPr>
        <p:spPr>
          <a:xfrm>
            <a:off x="412750" y="1739901"/>
            <a:ext cx="14782800" cy="2896690"/>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eaLnBrk="1" latinLnBrk="1" hangingPunct="1">
              <a:lnSpc>
                <a:spcPct val="115000"/>
              </a:lnSpc>
              <a:spcAft>
                <a:spcPts val="1000"/>
              </a:spcAft>
            </a:pPr>
            <a:r>
              <a:rPr lang="en-US" altLang="en-US" sz="2000" b="1" dirty="0">
                <a:latin typeface="Times New Roman" pitchFamily="18" charset="0"/>
                <a:ea typeface="Calibri" pitchFamily="34" charset="0"/>
              </a:rPr>
              <a:t> </a:t>
            </a:r>
          </a:p>
          <a:p>
            <a:pPr lvl="0" algn="ctr" eaLnBrk="1" latinLnBrk="1" hangingPunct="1">
              <a:lnSpc>
                <a:spcPct val="115000"/>
              </a:lnSpc>
              <a:spcAft>
                <a:spcPts val="1000"/>
              </a:spcAft>
            </a:pPr>
            <a:r>
              <a:rPr lang="ru-RU" altLang="en-US" sz="3200" b="1" dirty="0">
                <a:latin typeface="Times New Roman" pitchFamily="18" charset="0"/>
                <a:ea typeface="Calibri" pitchFamily="34" charset="0"/>
              </a:rPr>
              <a:t>Vision</a:t>
            </a:r>
          </a:p>
          <a:p>
            <a:pPr lvl="0" algn="just">
              <a:lnSpc>
                <a:spcPct val="115000"/>
              </a:lnSpc>
              <a:spcBef>
                <a:spcPts val="1075"/>
              </a:spcBef>
            </a:pPr>
            <a:r>
              <a:rPr lang="en-US" altLang="en-US" sz="2800" dirty="0" smtClean="0">
                <a:latin typeface="Times New Roman" pitchFamily="18" charset="0"/>
                <a:ea typeface="Calibri" pitchFamily="34" charset="0"/>
              </a:rPr>
              <a:t>The Mechanical Engineering Department strives to be recognized globally for excellent technical knowledge and to produce quality human resource, who can manage the advance technologies and contribute to society through entrepreneurship and leadership.</a:t>
            </a:r>
            <a:endParaRPr lang="ru-RU" altLang="en-US" sz="2800" dirty="0">
              <a:latin typeface="Times New Roman" pitchFamily="18" charset="0"/>
              <a:ea typeface="Calibri" pitchFamily="34" charset="0"/>
            </a:endParaRPr>
          </a:p>
        </p:txBody>
      </p:sp>
      <p:sp>
        <p:nvSpPr>
          <p:cNvPr id="1048610" name="Rectangle 1048609"/>
          <p:cNvSpPr/>
          <p:nvPr/>
        </p:nvSpPr>
        <p:spPr>
          <a:xfrm>
            <a:off x="793750" y="4406901"/>
            <a:ext cx="14782800" cy="2927468"/>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lnSpc>
                <a:spcPct val="115000"/>
              </a:lnSpc>
              <a:spcAft>
                <a:spcPts val="1000"/>
              </a:spcAft>
            </a:pPr>
            <a:r>
              <a:rPr lang="ru-RU" altLang="en-US" sz="3200" b="1" dirty="0">
                <a:latin typeface="Times New Roman" pitchFamily="18" charset="0"/>
                <a:ea typeface="Calibri" pitchFamily="34" charset="0"/>
              </a:rPr>
              <a:t>Mission</a:t>
            </a:r>
          </a:p>
          <a:p>
            <a:pPr lvl="0" algn="just">
              <a:lnSpc>
                <a:spcPts val="1700"/>
              </a:lnSpc>
            </a:pPr>
            <a:r>
              <a:rPr lang="en-US" altLang="en-US" sz="2400" dirty="0" smtClean="0">
                <a:solidFill>
                  <a:srgbClr val="000000"/>
                </a:solidFill>
                <a:latin typeface="Times New Roman" pitchFamily="18" charset="0"/>
                <a:ea typeface="Times New Roman" pitchFamily="18" charset="0"/>
              </a:rPr>
              <a:t> </a:t>
            </a:r>
            <a:r>
              <a:rPr lang="en-US" altLang="en-US" sz="2800" dirty="0" smtClean="0">
                <a:solidFill>
                  <a:srgbClr val="000000"/>
                </a:solidFill>
                <a:latin typeface="Times New Roman" pitchFamily="18" charset="0"/>
                <a:ea typeface="Times New Roman" pitchFamily="18" charset="0"/>
              </a:rPr>
              <a:t>1) To impart highest quality technical knowledge to the learners to make them globally competitive </a:t>
            </a:r>
          </a:p>
          <a:p>
            <a:pPr lvl="0" algn="just">
              <a:lnSpc>
                <a:spcPts val="1700"/>
              </a:lnSpc>
            </a:pPr>
            <a:endParaRPr lang="en-US" altLang="en-US" sz="2800" dirty="0" smtClean="0">
              <a:solidFill>
                <a:srgbClr val="000000"/>
              </a:solidFill>
              <a:latin typeface="Times New Roman" pitchFamily="18" charset="0"/>
              <a:ea typeface="Times New Roman" pitchFamily="18" charset="0"/>
            </a:endParaRPr>
          </a:p>
          <a:p>
            <a:pPr lvl="0" algn="just">
              <a:lnSpc>
                <a:spcPts val="1700"/>
              </a:lnSpc>
            </a:pPr>
            <a:r>
              <a:rPr lang="en-US" altLang="en-US" sz="2800" dirty="0" smtClean="0">
                <a:solidFill>
                  <a:srgbClr val="000000"/>
                </a:solidFill>
                <a:latin typeface="Times New Roman" pitchFamily="18" charset="0"/>
                <a:ea typeface="Times New Roman" pitchFamily="18" charset="0"/>
              </a:rPr>
              <a:t>mechanical engineers.</a:t>
            </a:r>
            <a:r>
              <a:rPr lang="en-US" altLang="en-US" sz="2800" dirty="0">
                <a:solidFill>
                  <a:srgbClr val="000000"/>
                </a:solidFill>
                <a:latin typeface="Times New Roman" pitchFamily="18" charset="0"/>
                <a:ea typeface="Times New Roman" pitchFamily="18" charset="0"/>
              </a:rPr>
              <a:t> </a:t>
            </a:r>
          </a:p>
          <a:p>
            <a:pPr lvl="0" algn="just">
              <a:lnSpc>
                <a:spcPct val="115000"/>
              </a:lnSpc>
            </a:pPr>
            <a:r>
              <a:rPr lang="en-US" altLang="en-US" sz="2800" dirty="0" smtClean="0">
                <a:solidFill>
                  <a:srgbClr val="000000"/>
                </a:solidFill>
                <a:latin typeface="Times New Roman" pitchFamily="18" charset="0"/>
                <a:ea typeface="Times New Roman" pitchFamily="18" charset="0"/>
              </a:rPr>
              <a:t>2) To provide the learners ethical guidelines along with excellent academic environment for a long productive career.</a:t>
            </a:r>
            <a:r>
              <a:rPr lang="en-US" altLang="en-US" sz="2800" dirty="0">
                <a:latin typeface="Times New Roman" pitchFamily="18" charset="0"/>
                <a:ea typeface="Times New Roman" pitchFamily="18" charset="0"/>
              </a:rPr>
              <a:t> </a:t>
            </a:r>
          </a:p>
          <a:p>
            <a:pPr lvl="0" algn="just">
              <a:lnSpc>
                <a:spcPct val="115000"/>
              </a:lnSpc>
              <a:spcAft>
                <a:spcPts val="1000"/>
              </a:spcAft>
            </a:pPr>
            <a:r>
              <a:rPr lang="en-US" altLang="en-US" sz="2800" dirty="0" smtClean="0">
                <a:latin typeface="Times New Roman" pitchFamily="18" charset="0"/>
                <a:ea typeface="Times New Roman" pitchFamily="18" charset="0"/>
              </a:rPr>
              <a:t>3)To promote industry-institute linkage.</a:t>
            </a:r>
            <a:r>
              <a:rPr lang="en-US" altLang="en-US" sz="2800" dirty="0">
                <a:latin typeface="Times New Roman" pitchFamily="18" charset="0"/>
                <a:ea typeface="Times New Roman" pitchFamily="18"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30</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641350" y="1054100"/>
            <a:ext cx="13785215" cy="1600200"/>
          </a:xfrm>
        </p:spPr>
        <p:txBody>
          <a:bodyPr/>
          <a:lstStyle/>
          <a:p>
            <a:r>
              <a:rPr lang="en-IN" sz="6600" b="1" spc="-5" dirty="0" smtClean="0">
                <a:latin typeface="Calibri" pitchFamily="34" charset="0"/>
                <a:cs typeface="Calibri" pitchFamily="34" charset="0"/>
              </a:rPr>
              <a:t>Petrol</a:t>
            </a:r>
            <a:r>
              <a:rPr lang="en-IN" sz="6600" b="1" dirty="0" smtClean="0">
                <a:latin typeface="Calibri" pitchFamily="34" charset="0"/>
                <a:cs typeface="Calibri" pitchFamily="34" charset="0"/>
              </a:rPr>
              <a:t> </a:t>
            </a:r>
            <a:r>
              <a:rPr lang="en-IN" sz="6600" b="1" spc="-5" dirty="0" smtClean="0">
                <a:latin typeface="Calibri" pitchFamily="34" charset="0"/>
                <a:cs typeface="Calibri" pitchFamily="34" charset="0"/>
              </a:rPr>
              <a:t>Engines</a:t>
            </a:r>
            <a:endParaRPr lang="en-US" sz="6600" b="1" dirty="0"/>
          </a:p>
        </p:txBody>
      </p:sp>
      <p:sp>
        <p:nvSpPr>
          <p:cNvPr id="9" name="Subtitle 8"/>
          <p:cNvSpPr>
            <a:spLocks noGrp="1"/>
          </p:cNvSpPr>
          <p:nvPr>
            <p:ph type="subTitle" idx="4"/>
          </p:nvPr>
        </p:nvSpPr>
        <p:spPr>
          <a:xfrm>
            <a:off x="1555750" y="3416300"/>
            <a:ext cx="12649200" cy="4468916"/>
          </a:xfrm>
        </p:spPr>
        <p:txBody>
          <a:bodyPr/>
          <a:lstStyle/>
          <a:p>
            <a:pPr marL="12700">
              <a:lnSpc>
                <a:spcPct val="100000"/>
              </a:lnSpc>
              <a:spcBef>
                <a:spcPts val="100"/>
              </a:spcBef>
            </a:pPr>
            <a:r>
              <a:rPr lang="en-IN" sz="4400" b="1" u="sng" spc="-5" dirty="0" smtClean="0">
                <a:solidFill>
                  <a:srgbClr val="0000FF"/>
                </a:solidFill>
                <a:uFill>
                  <a:solidFill>
                    <a:srgbClr val="0000FF"/>
                  </a:solidFill>
                </a:uFill>
                <a:latin typeface="Calibri" pitchFamily="34" charset="0"/>
                <a:cs typeface="Calibri" pitchFamily="34" charset="0"/>
              </a:rPr>
              <a:t>Classification </a:t>
            </a:r>
            <a:r>
              <a:rPr lang="en-IN" sz="4400" b="1" u="sng" dirty="0" smtClean="0">
                <a:solidFill>
                  <a:srgbClr val="0000FF"/>
                </a:solidFill>
                <a:uFill>
                  <a:solidFill>
                    <a:srgbClr val="0000FF"/>
                  </a:solidFill>
                </a:uFill>
                <a:latin typeface="Calibri" pitchFamily="34" charset="0"/>
                <a:cs typeface="Calibri" pitchFamily="34" charset="0"/>
              </a:rPr>
              <a:t>of </a:t>
            </a:r>
            <a:r>
              <a:rPr lang="en-IN" sz="4400" b="1" u="sng" spc="-5" dirty="0" smtClean="0">
                <a:solidFill>
                  <a:srgbClr val="0000FF"/>
                </a:solidFill>
                <a:uFill>
                  <a:solidFill>
                    <a:srgbClr val="0000FF"/>
                  </a:solidFill>
                </a:uFill>
                <a:latin typeface="Calibri" pitchFamily="34" charset="0"/>
                <a:cs typeface="Calibri" pitchFamily="34" charset="0"/>
              </a:rPr>
              <a:t>Petrol</a:t>
            </a:r>
            <a:r>
              <a:rPr lang="en-IN" sz="4400" b="1" u="sng" spc="-55" dirty="0" smtClean="0">
                <a:solidFill>
                  <a:srgbClr val="0000FF"/>
                </a:solidFill>
                <a:uFill>
                  <a:solidFill>
                    <a:srgbClr val="0000FF"/>
                  </a:solidFill>
                </a:uFill>
                <a:latin typeface="Calibri" pitchFamily="34" charset="0"/>
                <a:cs typeface="Calibri" pitchFamily="34" charset="0"/>
              </a:rPr>
              <a:t> </a:t>
            </a:r>
            <a:r>
              <a:rPr lang="en-IN" sz="4400" b="1" u="sng" spc="-5" dirty="0" smtClean="0">
                <a:solidFill>
                  <a:srgbClr val="0000FF"/>
                </a:solidFill>
                <a:uFill>
                  <a:solidFill>
                    <a:srgbClr val="0000FF"/>
                  </a:solidFill>
                </a:uFill>
                <a:latin typeface="Calibri" pitchFamily="34" charset="0"/>
                <a:cs typeface="Calibri" pitchFamily="34" charset="0"/>
              </a:rPr>
              <a:t>Engines</a:t>
            </a:r>
            <a:endParaRPr lang="en-IN" sz="4400" u="sng" dirty="0" smtClean="0">
              <a:latin typeface="Calibri" pitchFamily="34" charset="0"/>
              <a:cs typeface="Calibri" pitchFamily="34" charset="0"/>
            </a:endParaRPr>
          </a:p>
          <a:p>
            <a:pPr>
              <a:lnSpc>
                <a:spcPct val="100000"/>
              </a:lnSpc>
              <a:spcBef>
                <a:spcPts val="25"/>
              </a:spcBef>
            </a:pPr>
            <a:endParaRPr lang="en-IN" sz="4400" dirty="0" smtClean="0">
              <a:latin typeface="Calibri" pitchFamily="34" charset="0"/>
              <a:cs typeface="Calibri" pitchFamily="34" charset="0"/>
            </a:endParaRPr>
          </a:p>
          <a:p>
            <a:pPr marL="173355" indent="-161290">
              <a:buSzPct val="97222"/>
              <a:buFont typeface="Times New Roman"/>
              <a:buChar char="•"/>
              <a:tabLst>
                <a:tab pos="173990" algn="l"/>
              </a:tabLst>
            </a:pPr>
            <a:r>
              <a:rPr lang="en-IN" sz="4400" b="1" spc="-10" dirty="0" smtClean="0">
                <a:latin typeface="Calibri" pitchFamily="34" charset="0"/>
                <a:cs typeface="Calibri" pitchFamily="34" charset="0"/>
              </a:rPr>
              <a:t>Two Stroke </a:t>
            </a:r>
            <a:r>
              <a:rPr lang="en-IN" sz="4400" b="1" spc="-5" dirty="0" smtClean="0">
                <a:latin typeface="Calibri" pitchFamily="34" charset="0"/>
                <a:cs typeface="Calibri" pitchFamily="34" charset="0"/>
              </a:rPr>
              <a:t>cycle </a:t>
            </a:r>
            <a:r>
              <a:rPr lang="en-IN" sz="4400" b="1" spc="-10" dirty="0" smtClean="0">
                <a:latin typeface="Calibri" pitchFamily="34" charset="0"/>
                <a:cs typeface="Calibri" pitchFamily="34" charset="0"/>
              </a:rPr>
              <a:t>Petrol</a:t>
            </a:r>
            <a:r>
              <a:rPr lang="en-IN" sz="4400" b="1" spc="-45" dirty="0" smtClean="0">
                <a:latin typeface="Calibri" pitchFamily="34" charset="0"/>
                <a:cs typeface="Calibri" pitchFamily="34" charset="0"/>
              </a:rPr>
              <a:t> </a:t>
            </a:r>
            <a:r>
              <a:rPr lang="en-IN" sz="4400" b="1" spc="-5" dirty="0" smtClean="0">
                <a:latin typeface="Calibri" pitchFamily="34" charset="0"/>
                <a:cs typeface="Calibri" pitchFamily="34" charset="0"/>
              </a:rPr>
              <a:t>Engines</a:t>
            </a:r>
            <a:endParaRPr lang="en-IN" sz="4400" dirty="0" smtClean="0">
              <a:latin typeface="Calibri" pitchFamily="34" charset="0"/>
              <a:cs typeface="Calibri" pitchFamily="34" charset="0"/>
            </a:endParaRPr>
          </a:p>
          <a:p>
            <a:pPr>
              <a:spcBef>
                <a:spcPts val="15"/>
              </a:spcBef>
              <a:buFont typeface="Times New Roman"/>
              <a:buChar char="•"/>
            </a:pPr>
            <a:endParaRPr lang="en-IN" sz="4400" dirty="0" smtClean="0">
              <a:latin typeface="Calibri" pitchFamily="34" charset="0"/>
              <a:cs typeface="Calibri" pitchFamily="34" charset="0"/>
            </a:endParaRPr>
          </a:p>
          <a:p>
            <a:pPr marL="173355" indent="-161290">
              <a:buSzPct val="97222"/>
              <a:buFont typeface="Times New Roman"/>
              <a:buChar char="•"/>
              <a:tabLst>
                <a:tab pos="173990" algn="l"/>
              </a:tabLst>
            </a:pPr>
            <a:r>
              <a:rPr lang="en-IN" sz="4400" b="1" spc="-5" dirty="0" smtClean="0">
                <a:latin typeface="Calibri" pitchFamily="34" charset="0"/>
                <a:cs typeface="Calibri" pitchFamily="34" charset="0"/>
              </a:rPr>
              <a:t>Four Stroke cycle petrol</a:t>
            </a:r>
            <a:r>
              <a:rPr lang="en-IN" sz="4400" b="1" spc="-90" dirty="0" smtClean="0">
                <a:latin typeface="Calibri" pitchFamily="34" charset="0"/>
                <a:cs typeface="Calibri" pitchFamily="34" charset="0"/>
              </a:rPr>
              <a:t> </a:t>
            </a:r>
            <a:r>
              <a:rPr lang="en-IN" sz="4400" b="1" spc="-5" dirty="0" smtClean="0">
                <a:latin typeface="Calibri" pitchFamily="34" charset="0"/>
                <a:cs typeface="Calibri" pitchFamily="34" charset="0"/>
              </a:rPr>
              <a:t>Engines</a:t>
            </a:r>
            <a:endParaRPr lang="en-IN" sz="4400" dirty="0" smtClean="0">
              <a:latin typeface="Calibri" pitchFamily="34" charset="0"/>
              <a:cs typeface="Calibri" pitchFamily="34" charset="0"/>
            </a:endParaRPr>
          </a:p>
          <a:p>
            <a:endParaRPr lang="en-US" sz="4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31</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250950" y="520700"/>
            <a:ext cx="8686799" cy="738664"/>
          </a:xfrm>
        </p:spPr>
        <p:txBody>
          <a:bodyPr/>
          <a:lstStyle/>
          <a:p>
            <a:pPr algn="l"/>
            <a:r>
              <a:rPr lang="en-IN" sz="4800" b="1" u="sng" spc="-5" dirty="0" smtClean="0">
                <a:latin typeface="Calibri" pitchFamily="34" charset="0"/>
                <a:cs typeface="Calibri" pitchFamily="34" charset="0"/>
              </a:rPr>
              <a:t>Four stroke </a:t>
            </a:r>
            <a:r>
              <a:rPr lang="en-IN" sz="4800" b="1" u="sng" dirty="0" smtClean="0">
                <a:latin typeface="Calibri" pitchFamily="34" charset="0"/>
                <a:cs typeface="Calibri" pitchFamily="34" charset="0"/>
              </a:rPr>
              <a:t>cycle </a:t>
            </a:r>
            <a:r>
              <a:rPr lang="en-IN" sz="4800" b="1" u="sng" spc="-5" dirty="0" smtClean="0">
                <a:latin typeface="Calibri" pitchFamily="34" charset="0"/>
                <a:cs typeface="Calibri" pitchFamily="34" charset="0"/>
              </a:rPr>
              <a:t>Petrol</a:t>
            </a:r>
            <a:r>
              <a:rPr lang="en-IN" sz="4800" b="1" u="sng" spc="-55" dirty="0" smtClean="0">
                <a:latin typeface="Calibri" pitchFamily="34" charset="0"/>
                <a:cs typeface="Calibri" pitchFamily="34" charset="0"/>
              </a:rPr>
              <a:t> </a:t>
            </a:r>
            <a:r>
              <a:rPr lang="en-IN" sz="4800" b="1" u="sng" spc="-5" dirty="0" smtClean="0">
                <a:latin typeface="Calibri" pitchFamily="34" charset="0"/>
                <a:cs typeface="Calibri" pitchFamily="34" charset="0"/>
              </a:rPr>
              <a:t>Engines :-</a:t>
            </a:r>
            <a:endParaRPr lang="en-US" sz="4800" b="1" u="sng" dirty="0"/>
          </a:p>
        </p:txBody>
      </p:sp>
      <p:sp>
        <p:nvSpPr>
          <p:cNvPr id="9" name="Subtitle 8"/>
          <p:cNvSpPr>
            <a:spLocks noGrp="1"/>
          </p:cNvSpPr>
          <p:nvPr>
            <p:ph type="subTitle" idx="4"/>
          </p:nvPr>
        </p:nvSpPr>
        <p:spPr>
          <a:xfrm>
            <a:off x="1174750" y="1739900"/>
            <a:ext cx="10439400" cy="6488364"/>
          </a:xfrm>
        </p:spPr>
        <p:txBody>
          <a:bodyPr/>
          <a:lstStyle/>
          <a:p>
            <a:pPr marL="12700">
              <a:lnSpc>
                <a:spcPct val="100000"/>
              </a:lnSpc>
              <a:spcBef>
                <a:spcPts val="790"/>
              </a:spcBef>
            </a:pPr>
            <a:r>
              <a:rPr lang="en-IN" sz="4000" spc="-5" dirty="0" smtClean="0">
                <a:latin typeface="Times New Roman"/>
                <a:cs typeface="Times New Roman"/>
              </a:rPr>
              <a:t>Construction </a:t>
            </a:r>
            <a:r>
              <a:rPr lang="en-IN" sz="4000" dirty="0" smtClean="0">
                <a:latin typeface="Times New Roman"/>
                <a:cs typeface="Times New Roman"/>
              </a:rPr>
              <a:t>:</a:t>
            </a:r>
          </a:p>
          <a:p>
            <a:pPr marL="137795" indent="-125730">
              <a:spcBef>
                <a:spcPts val="690"/>
              </a:spcBef>
              <a:buSzPct val="96428"/>
              <a:tabLst>
                <a:tab pos="138430" algn="l"/>
              </a:tabLst>
            </a:pPr>
            <a:r>
              <a:rPr lang="en-IN" sz="4000" dirty="0" smtClean="0">
                <a:latin typeface="Times New Roman"/>
                <a:cs typeface="Times New Roman"/>
              </a:rPr>
              <a:t>A piston </a:t>
            </a:r>
            <a:r>
              <a:rPr lang="en-IN" sz="4000" spc="-5" dirty="0" smtClean="0">
                <a:latin typeface="Times New Roman"/>
                <a:cs typeface="Times New Roman"/>
              </a:rPr>
              <a:t>reciprocates </a:t>
            </a:r>
            <a:r>
              <a:rPr lang="en-IN" sz="4000" dirty="0" smtClean="0">
                <a:latin typeface="Times New Roman"/>
                <a:cs typeface="Times New Roman"/>
              </a:rPr>
              <a:t>inside the</a:t>
            </a:r>
            <a:r>
              <a:rPr lang="en-IN" sz="4000" spc="-75" dirty="0" smtClean="0">
                <a:latin typeface="Times New Roman"/>
                <a:cs typeface="Times New Roman"/>
              </a:rPr>
              <a:t> </a:t>
            </a:r>
            <a:r>
              <a:rPr lang="en-IN" sz="4000" dirty="0" smtClean="0">
                <a:latin typeface="Times New Roman"/>
                <a:cs typeface="Times New Roman"/>
              </a:rPr>
              <a:t>cylinder</a:t>
            </a:r>
          </a:p>
          <a:p>
            <a:pPr marL="12700" marR="5080">
              <a:lnSpc>
                <a:spcPct val="120800"/>
              </a:lnSpc>
              <a:buSzPct val="96428"/>
              <a:tabLst>
                <a:tab pos="138430" algn="l"/>
              </a:tabLst>
            </a:pPr>
            <a:r>
              <a:rPr lang="en-IN" sz="4000" spc="-5" dirty="0" smtClean="0">
                <a:latin typeface="Times New Roman"/>
                <a:cs typeface="Times New Roman"/>
              </a:rPr>
              <a:t>The </a:t>
            </a:r>
            <a:r>
              <a:rPr lang="en-IN" sz="4000" dirty="0" smtClean="0">
                <a:latin typeface="Times New Roman"/>
                <a:cs typeface="Times New Roman"/>
              </a:rPr>
              <a:t>piston is </a:t>
            </a:r>
            <a:r>
              <a:rPr lang="en-IN" sz="4000" spc="-5" dirty="0" smtClean="0">
                <a:latin typeface="Times New Roman"/>
                <a:cs typeface="Times New Roman"/>
              </a:rPr>
              <a:t>connected </a:t>
            </a:r>
            <a:r>
              <a:rPr lang="en-IN" sz="4000" dirty="0" smtClean="0">
                <a:latin typeface="Times New Roman"/>
                <a:cs typeface="Times New Roman"/>
              </a:rPr>
              <a:t>to the </a:t>
            </a:r>
            <a:r>
              <a:rPr lang="en-IN" sz="4000" spc="-5" dirty="0" smtClean="0">
                <a:latin typeface="Times New Roman"/>
                <a:cs typeface="Times New Roman"/>
              </a:rPr>
              <a:t>crank</a:t>
            </a:r>
            <a:r>
              <a:rPr lang="en-IN" sz="4000" spc="-70" dirty="0" smtClean="0">
                <a:latin typeface="Times New Roman"/>
                <a:cs typeface="Times New Roman"/>
              </a:rPr>
              <a:t> </a:t>
            </a:r>
            <a:r>
              <a:rPr lang="en-IN" sz="4000" spc="-5" dirty="0" smtClean="0">
                <a:latin typeface="Times New Roman"/>
                <a:cs typeface="Times New Roman"/>
              </a:rPr>
              <a:t>shaft  </a:t>
            </a:r>
            <a:r>
              <a:rPr lang="en-IN" sz="4000" dirty="0" smtClean="0">
                <a:latin typeface="Times New Roman"/>
                <a:cs typeface="Times New Roman"/>
              </a:rPr>
              <a:t>by </a:t>
            </a:r>
            <a:r>
              <a:rPr lang="en-IN" sz="4000" spc="-10" dirty="0" smtClean="0">
                <a:latin typeface="Times New Roman"/>
                <a:cs typeface="Times New Roman"/>
              </a:rPr>
              <a:t>means </a:t>
            </a:r>
            <a:r>
              <a:rPr lang="en-IN" sz="4000" dirty="0" smtClean="0">
                <a:latin typeface="Times New Roman"/>
                <a:cs typeface="Times New Roman"/>
              </a:rPr>
              <a:t>of a </a:t>
            </a:r>
            <a:r>
              <a:rPr lang="en-IN" sz="4000" spc="-5" dirty="0" smtClean="0">
                <a:latin typeface="Times New Roman"/>
                <a:cs typeface="Times New Roman"/>
              </a:rPr>
              <a:t>connecting </a:t>
            </a:r>
            <a:r>
              <a:rPr lang="en-IN" sz="4000" dirty="0" smtClean="0">
                <a:latin typeface="Times New Roman"/>
                <a:cs typeface="Times New Roman"/>
              </a:rPr>
              <a:t>rod </a:t>
            </a:r>
            <a:r>
              <a:rPr lang="en-IN" sz="4000" spc="-5" dirty="0" smtClean="0">
                <a:latin typeface="Times New Roman"/>
                <a:cs typeface="Times New Roman"/>
              </a:rPr>
              <a:t>and</a:t>
            </a:r>
            <a:r>
              <a:rPr lang="en-IN" sz="4000" spc="-35" dirty="0" smtClean="0">
                <a:latin typeface="Times New Roman"/>
                <a:cs typeface="Times New Roman"/>
              </a:rPr>
              <a:t> </a:t>
            </a:r>
            <a:r>
              <a:rPr lang="en-IN" sz="4000" spc="-5" dirty="0" smtClean="0">
                <a:latin typeface="Times New Roman"/>
                <a:cs typeface="Times New Roman"/>
              </a:rPr>
              <a:t>crank.</a:t>
            </a:r>
            <a:endParaRPr lang="en-IN" sz="4000" dirty="0" smtClean="0">
              <a:latin typeface="Times New Roman"/>
              <a:cs typeface="Times New Roman"/>
            </a:endParaRPr>
          </a:p>
          <a:p>
            <a:pPr marL="12700" marR="1264920">
              <a:lnSpc>
                <a:spcPts val="4060"/>
              </a:lnSpc>
              <a:spcBef>
                <a:spcPts val="240"/>
              </a:spcBef>
              <a:buSzPct val="96428"/>
              <a:tabLst>
                <a:tab pos="222250" algn="l"/>
              </a:tabLst>
            </a:pPr>
            <a:r>
              <a:rPr lang="en-IN" sz="4000" spc="-5" dirty="0" smtClean="0">
                <a:latin typeface="Times New Roman"/>
                <a:cs typeface="Times New Roman"/>
              </a:rPr>
              <a:t>The </a:t>
            </a:r>
            <a:r>
              <a:rPr lang="en-IN" sz="4000" dirty="0" smtClean="0">
                <a:latin typeface="Times New Roman"/>
                <a:cs typeface="Times New Roman"/>
              </a:rPr>
              <a:t>inlet </a:t>
            </a:r>
            <a:r>
              <a:rPr lang="en-IN" sz="4000" spc="-5" dirty="0" smtClean="0">
                <a:latin typeface="Times New Roman"/>
                <a:cs typeface="Times New Roman"/>
              </a:rPr>
              <a:t>and exhaust valves</a:t>
            </a:r>
            <a:r>
              <a:rPr lang="en-IN" sz="4000" spc="-100" dirty="0" smtClean="0">
                <a:latin typeface="Times New Roman"/>
                <a:cs typeface="Times New Roman"/>
              </a:rPr>
              <a:t> </a:t>
            </a:r>
            <a:r>
              <a:rPr lang="en-IN" sz="4000" spc="-5" dirty="0" smtClean="0">
                <a:latin typeface="Times New Roman"/>
                <a:cs typeface="Times New Roman"/>
              </a:rPr>
              <a:t>are  Mounted </a:t>
            </a:r>
            <a:r>
              <a:rPr lang="en-IN" sz="4000" dirty="0" smtClean="0">
                <a:latin typeface="Times New Roman"/>
                <a:cs typeface="Times New Roman"/>
              </a:rPr>
              <a:t>on the cylinder</a:t>
            </a:r>
            <a:r>
              <a:rPr lang="en-IN" sz="4000" spc="-65" dirty="0" smtClean="0">
                <a:latin typeface="Times New Roman"/>
                <a:cs typeface="Times New Roman"/>
              </a:rPr>
              <a:t> </a:t>
            </a:r>
            <a:r>
              <a:rPr lang="en-IN" sz="4000" spc="-5" dirty="0" smtClean="0">
                <a:latin typeface="Times New Roman"/>
                <a:cs typeface="Times New Roman"/>
              </a:rPr>
              <a:t>head.</a:t>
            </a:r>
            <a:endParaRPr lang="en-IN" sz="4000" dirty="0" smtClean="0">
              <a:latin typeface="Times New Roman"/>
              <a:cs typeface="Times New Roman"/>
            </a:endParaRPr>
          </a:p>
          <a:p>
            <a:pPr marL="12700" marR="897890">
              <a:lnSpc>
                <a:spcPts val="4050"/>
              </a:lnSpc>
              <a:spcBef>
                <a:spcPts val="10"/>
              </a:spcBef>
              <a:buSzPct val="96428"/>
              <a:tabLst>
                <a:tab pos="138430" algn="l"/>
              </a:tabLst>
            </a:pPr>
            <a:r>
              <a:rPr lang="en-IN" sz="4000" dirty="0" smtClean="0">
                <a:latin typeface="Times New Roman"/>
                <a:cs typeface="Times New Roman"/>
              </a:rPr>
              <a:t>A </a:t>
            </a:r>
            <a:r>
              <a:rPr lang="en-IN" sz="4000" spc="-5" dirty="0" smtClean="0">
                <a:latin typeface="Times New Roman"/>
                <a:cs typeface="Times New Roman"/>
              </a:rPr>
              <a:t>spark </a:t>
            </a:r>
            <a:r>
              <a:rPr lang="en-IN" sz="4000" dirty="0" smtClean="0">
                <a:latin typeface="Times New Roman"/>
                <a:cs typeface="Times New Roman"/>
              </a:rPr>
              <a:t>is provided on the</a:t>
            </a:r>
            <a:r>
              <a:rPr lang="en-IN" sz="4000" spc="-120" dirty="0" smtClean="0">
                <a:latin typeface="Times New Roman"/>
                <a:cs typeface="Times New Roman"/>
              </a:rPr>
              <a:t> </a:t>
            </a:r>
            <a:r>
              <a:rPr lang="en-IN" sz="4000" dirty="0" smtClean="0">
                <a:latin typeface="Times New Roman"/>
                <a:cs typeface="Times New Roman"/>
              </a:rPr>
              <a:t>cylinder  </a:t>
            </a:r>
            <a:r>
              <a:rPr lang="en-IN" sz="4000" spc="-10" dirty="0" smtClean="0">
                <a:latin typeface="Times New Roman"/>
                <a:cs typeface="Times New Roman"/>
              </a:rPr>
              <a:t>Head.</a:t>
            </a:r>
            <a:endParaRPr lang="en-IN" sz="4000" dirty="0" smtClean="0">
              <a:latin typeface="Times New Roman"/>
              <a:cs typeface="Times New Roman"/>
            </a:endParaRPr>
          </a:p>
          <a:p>
            <a:pPr marL="222250" indent="-209550">
              <a:spcBef>
                <a:spcPts val="450"/>
              </a:spcBef>
              <a:buSzPct val="96428"/>
              <a:tabLst>
                <a:tab pos="222250" algn="l"/>
              </a:tabLst>
            </a:pPr>
            <a:r>
              <a:rPr lang="en-IN" sz="4000" spc="-5" dirty="0" smtClean="0">
                <a:latin typeface="Times New Roman"/>
                <a:cs typeface="Times New Roman"/>
              </a:rPr>
              <a:t>The fuel used </a:t>
            </a:r>
            <a:r>
              <a:rPr lang="en-IN" sz="4000" dirty="0" smtClean="0">
                <a:latin typeface="Times New Roman"/>
                <a:cs typeface="Times New Roman"/>
              </a:rPr>
              <a:t>is</a:t>
            </a:r>
            <a:r>
              <a:rPr lang="en-IN" sz="4000" spc="-40" dirty="0" smtClean="0">
                <a:latin typeface="Times New Roman"/>
                <a:cs typeface="Times New Roman"/>
              </a:rPr>
              <a:t> </a:t>
            </a:r>
            <a:r>
              <a:rPr lang="en-IN" sz="4000" spc="-5" dirty="0" smtClean="0">
                <a:latin typeface="Times New Roman"/>
                <a:cs typeface="Times New Roman"/>
              </a:rPr>
              <a:t>petrol</a:t>
            </a:r>
            <a:endParaRPr lang="en-IN" sz="4000" dirty="0" smtClean="0">
              <a:latin typeface="Times New Roman"/>
              <a:cs typeface="Times New Roman"/>
            </a:endParaRPr>
          </a:p>
          <a:p>
            <a:endParaRPr lang="en-US" sz="4000" dirty="0"/>
          </a:p>
        </p:txBody>
      </p:sp>
      <p:sp>
        <p:nvSpPr>
          <p:cNvPr id="10" name="object 7"/>
          <p:cNvSpPr/>
          <p:nvPr/>
        </p:nvSpPr>
        <p:spPr>
          <a:xfrm>
            <a:off x="11156950" y="1892300"/>
            <a:ext cx="4038600" cy="5257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32</a:t>
            </a:fld>
            <a:endParaRPr lang="en-IN" altLang="en-US" sz="1900">
              <a:solidFill>
                <a:srgbClr val="898989"/>
              </a:solidFill>
              <a:ea typeface="Arial" pitchFamily="34" charset="0"/>
            </a:endParaRPr>
          </a:p>
        </p:txBody>
      </p:sp>
      <p:sp>
        <p:nvSpPr>
          <p:cNvPr id="9" name="Subtitle 8"/>
          <p:cNvSpPr>
            <a:spLocks noGrp="1"/>
          </p:cNvSpPr>
          <p:nvPr>
            <p:ph type="subTitle" idx="4"/>
          </p:nvPr>
        </p:nvSpPr>
        <p:spPr>
          <a:xfrm>
            <a:off x="1555750" y="2273300"/>
            <a:ext cx="12649200" cy="492443"/>
          </a:xfrm>
        </p:spPr>
        <p:txBody>
          <a:bodyPr/>
          <a:lstStyle/>
          <a:p>
            <a:endParaRPr lang="en-US" dirty="0"/>
          </a:p>
        </p:txBody>
      </p:sp>
      <p:sp>
        <p:nvSpPr>
          <p:cNvPr id="10" name="object 4"/>
          <p:cNvSpPr/>
          <p:nvPr/>
        </p:nvSpPr>
        <p:spPr>
          <a:xfrm>
            <a:off x="1022350" y="1816100"/>
            <a:ext cx="14325600" cy="6477000"/>
          </a:xfrm>
          <a:prstGeom prst="rect">
            <a:avLst/>
          </a:prstGeom>
          <a:blipFill>
            <a:blip r:embed="rId3" cstate="print"/>
            <a:stretch>
              <a:fillRect/>
            </a:stretch>
          </a:blipFill>
        </p:spPr>
        <p:txBody>
          <a:bodyPr wrap="square" lIns="0" tIns="0" rIns="0" bIns="0" rtlCol="0"/>
          <a:lstStyle/>
          <a:p>
            <a:endParaRPr/>
          </a:p>
        </p:txBody>
      </p:sp>
      <p:sp>
        <p:nvSpPr>
          <p:cNvPr id="11" name="Rectangle 10"/>
          <p:cNvSpPr/>
          <p:nvPr/>
        </p:nvSpPr>
        <p:spPr>
          <a:xfrm>
            <a:off x="1174750" y="596900"/>
            <a:ext cx="9660658" cy="830997"/>
          </a:xfrm>
          <a:prstGeom prst="rect">
            <a:avLst/>
          </a:prstGeom>
        </p:spPr>
        <p:txBody>
          <a:bodyPr wrap="none">
            <a:spAutoFit/>
          </a:bodyPr>
          <a:lstStyle/>
          <a:p>
            <a:r>
              <a:rPr lang="en-IN" sz="4800" b="1" u="sng" spc="-5" dirty="0" smtClean="0">
                <a:latin typeface="Calibri" pitchFamily="34" charset="0"/>
                <a:cs typeface="Calibri" pitchFamily="34" charset="0"/>
              </a:rPr>
              <a:t>Four Stroke Petrol Engine-</a:t>
            </a:r>
            <a:r>
              <a:rPr lang="en-IN" sz="4800" b="1" u="sng" spc="-40" dirty="0" smtClean="0">
                <a:latin typeface="Calibri" pitchFamily="34" charset="0"/>
                <a:cs typeface="Calibri" pitchFamily="34" charset="0"/>
              </a:rPr>
              <a:t> </a:t>
            </a:r>
            <a:r>
              <a:rPr lang="en-IN" sz="4800" b="1" u="sng" spc="-5" dirty="0" smtClean="0">
                <a:latin typeface="Calibri" pitchFamily="34" charset="0"/>
                <a:cs typeface="Calibri" pitchFamily="34" charset="0"/>
              </a:rPr>
              <a:t>Working :-</a:t>
            </a:r>
            <a:endParaRPr lang="en-IN" sz="4800" b="1" u="sn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33</a:t>
            </a:fld>
            <a:endParaRPr lang="en-IN" altLang="en-US" sz="1900">
              <a:solidFill>
                <a:srgbClr val="898989"/>
              </a:solidFill>
              <a:ea typeface="Arial" pitchFamily="34" charset="0"/>
            </a:endParaRPr>
          </a:p>
        </p:txBody>
      </p:sp>
      <p:sp>
        <p:nvSpPr>
          <p:cNvPr id="9" name="Subtitle 8"/>
          <p:cNvSpPr>
            <a:spLocks noGrp="1"/>
          </p:cNvSpPr>
          <p:nvPr>
            <p:ph type="subTitle" idx="4"/>
          </p:nvPr>
        </p:nvSpPr>
        <p:spPr>
          <a:xfrm>
            <a:off x="946150" y="1206500"/>
            <a:ext cx="9906000" cy="7241470"/>
          </a:xfrm>
        </p:spPr>
        <p:txBody>
          <a:bodyPr/>
          <a:lstStyle/>
          <a:p>
            <a:r>
              <a:rPr lang="en-IN" sz="4400" b="1" u="sng" spc="-5" dirty="0" smtClean="0">
                <a:solidFill>
                  <a:srgbClr val="0000FF"/>
                </a:solidFill>
                <a:latin typeface="Times New Roman"/>
                <a:cs typeface="Times New Roman"/>
              </a:rPr>
              <a:t>(a) </a:t>
            </a:r>
            <a:r>
              <a:rPr lang="en-IN" sz="4400" b="1" u="sng" spc="-5" dirty="0" smtClean="0">
                <a:solidFill>
                  <a:srgbClr val="0000FF"/>
                </a:solidFill>
                <a:uFill>
                  <a:solidFill>
                    <a:srgbClr val="0000FF"/>
                  </a:solidFill>
                </a:uFill>
                <a:latin typeface="Times New Roman"/>
                <a:cs typeface="Times New Roman"/>
              </a:rPr>
              <a:t>Suction </a:t>
            </a:r>
            <a:r>
              <a:rPr lang="en-IN" sz="4400" b="1" u="sng" spc="-10" dirty="0" smtClean="0">
                <a:solidFill>
                  <a:srgbClr val="0000FF"/>
                </a:solidFill>
                <a:uFill>
                  <a:solidFill>
                    <a:srgbClr val="0000FF"/>
                  </a:solidFill>
                </a:uFill>
                <a:latin typeface="Times New Roman"/>
                <a:cs typeface="Times New Roman"/>
              </a:rPr>
              <a:t>Stroke </a:t>
            </a:r>
            <a:r>
              <a:rPr lang="en-IN" sz="4400" b="1" u="sng" spc="-5" dirty="0" smtClean="0">
                <a:solidFill>
                  <a:srgbClr val="0000FF"/>
                </a:solidFill>
                <a:uFill>
                  <a:solidFill>
                    <a:srgbClr val="0000FF"/>
                  </a:solidFill>
                </a:uFill>
                <a:latin typeface="Times New Roman"/>
                <a:cs typeface="Times New Roman"/>
              </a:rPr>
              <a:t>(First Stroke </a:t>
            </a:r>
            <a:r>
              <a:rPr lang="en-IN" sz="4400" b="1" u="sng" dirty="0" smtClean="0">
                <a:solidFill>
                  <a:srgbClr val="0000FF"/>
                </a:solidFill>
                <a:uFill>
                  <a:solidFill>
                    <a:srgbClr val="0000FF"/>
                  </a:solidFill>
                </a:uFill>
                <a:latin typeface="Times New Roman"/>
                <a:cs typeface="Times New Roman"/>
              </a:rPr>
              <a:t>of the</a:t>
            </a:r>
            <a:r>
              <a:rPr lang="en-IN" sz="4400" b="1" u="sng" spc="-85" dirty="0" smtClean="0">
                <a:solidFill>
                  <a:srgbClr val="0000FF"/>
                </a:solidFill>
                <a:uFill>
                  <a:solidFill>
                    <a:srgbClr val="0000FF"/>
                  </a:solidFill>
                </a:uFill>
                <a:latin typeface="Times New Roman"/>
                <a:cs typeface="Times New Roman"/>
              </a:rPr>
              <a:t> </a:t>
            </a:r>
            <a:r>
              <a:rPr lang="en-IN" sz="4400" b="1" u="sng" spc="-5" dirty="0" smtClean="0">
                <a:solidFill>
                  <a:srgbClr val="0000FF"/>
                </a:solidFill>
                <a:uFill>
                  <a:solidFill>
                    <a:srgbClr val="0000FF"/>
                  </a:solidFill>
                </a:uFill>
                <a:latin typeface="Times New Roman"/>
                <a:cs typeface="Times New Roman"/>
              </a:rPr>
              <a:t>Engine)</a:t>
            </a:r>
            <a:endParaRPr lang="en-IN" sz="4400" u="sng" dirty="0" smtClean="0">
              <a:latin typeface="Times New Roman"/>
              <a:cs typeface="Times New Roman"/>
            </a:endParaRPr>
          </a:p>
          <a:p>
            <a:pPr marL="12700">
              <a:spcBef>
                <a:spcPts val="100"/>
              </a:spcBef>
            </a:pPr>
            <a:r>
              <a:rPr lang="en-IN" sz="4400" spc="-5" dirty="0" smtClean="0">
                <a:latin typeface="Times New Roman"/>
                <a:cs typeface="Times New Roman"/>
              </a:rPr>
              <a:t> Piston moves </a:t>
            </a:r>
            <a:r>
              <a:rPr lang="en-IN" sz="4400" dirty="0" smtClean="0">
                <a:latin typeface="Times New Roman"/>
                <a:cs typeface="Times New Roman"/>
              </a:rPr>
              <a:t>down </a:t>
            </a:r>
            <a:r>
              <a:rPr lang="en-IN" sz="4400" spc="-5" dirty="0" smtClean="0">
                <a:latin typeface="Times New Roman"/>
                <a:cs typeface="Times New Roman"/>
              </a:rPr>
              <a:t>from </a:t>
            </a:r>
            <a:r>
              <a:rPr lang="en-IN" sz="4400" spc="-10" dirty="0" smtClean="0">
                <a:latin typeface="Times New Roman"/>
                <a:cs typeface="Times New Roman"/>
              </a:rPr>
              <a:t>TDC </a:t>
            </a:r>
            <a:r>
              <a:rPr lang="en-IN" sz="4400" dirty="0" smtClean="0">
                <a:latin typeface="Times New Roman"/>
                <a:cs typeface="Times New Roman"/>
              </a:rPr>
              <a:t>to</a:t>
            </a:r>
            <a:r>
              <a:rPr lang="en-IN" sz="4400" spc="-85" dirty="0" smtClean="0">
                <a:latin typeface="Times New Roman"/>
                <a:cs typeface="Times New Roman"/>
              </a:rPr>
              <a:t> </a:t>
            </a:r>
            <a:r>
              <a:rPr lang="en-IN" sz="4400" spc="-10" dirty="0" smtClean="0">
                <a:latin typeface="Times New Roman"/>
                <a:cs typeface="Times New Roman"/>
              </a:rPr>
              <a:t>BDC </a:t>
            </a:r>
          </a:p>
          <a:p>
            <a:pPr marL="12700">
              <a:spcBef>
                <a:spcPts val="100"/>
              </a:spcBef>
            </a:pPr>
            <a:r>
              <a:rPr lang="en-IN" sz="4400" spc="-10" dirty="0" smtClean="0">
                <a:latin typeface="Times New Roman"/>
                <a:cs typeface="Times New Roman"/>
              </a:rPr>
              <a:t> </a:t>
            </a:r>
            <a:r>
              <a:rPr lang="en-IN" sz="4400" spc="-5" dirty="0" smtClean="0">
                <a:latin typeface="Times New Roman"/>
                <a:cs typeface="Times New Roman"/>
              </a:rPr>
              <a:t>Inlet </a:t>
            </a:r>
            <a:r>
              <a:rPr lang="en-IN" sz="4400" dirty="0" smtClean="0">
                <a:latin typeface="Times New Roman"/>
                <a:cs typeface="Times New Roman"/>
              </a:rPr>
              <a:t>valve is opened </a:t>
            </a:r>
            <a:r>
              <a:rPr lang="en-IN" sz="4400" spc="-5" dirty="0" smtClean="0">
                <a:latin typeface="Times New Roman"/>
                <a:cs typeface="Times New Roman"/>
              </a:rPr>
              <a:t>and</a:t>
            </a:r>
            <a:r>
              <a:rPr lang="en-IN" sz="4400" spc="-35" dirty="0" smtClean="0">
                <a:latin typeface="Times New Roman"/>
                <a:cs typeface="Times New Roman"/>
              </a:rPr>
              <a:t> </a:t>
            </a:r>
            <a:r>
              <a:rPr lang="en-IN" sz="4400" dirty="0" smtClean="0">
                <a:latin typeface="Times New Roman"/>
                <a:cs typeface="Times New Roman"/>
              </a:rPr>
              <a:t>the </a:t>
            </a:r>
            <a:r>
              <a:rPr lang="en-IN" sz="4400" spc="-5" dirty="0" smtClean="0">
                <a:latin typeface="Times New Roman"/>
                <a:cs typeface="Times New Roman"/>
              </a:rPr>
              <a:t>exhaust </a:t>
            </a:r>
            <a:br>
              <a:rPr lang="en-IN" sz="4400" spc="-5" dirty="0" smtClean="0">
                <a:latin typeface="Times New Roman"/>
                <a:cs typeface="Times New Roman"/>
              </a:rPr>
            </a:br>
            <a:r>
              <a:rPr lang="en-IN" sz="4400" spc="-5" dirty="0" smtClean="0">
                <a:latin typeface="Times New Roman"/>
                <a:cs typeface="Times New Roman"/>
              </a:rPr>
              <a:t>    </a:t>
            </a:r>
            <a:r>
              <a:rPr lang="en-IN" sz="4400" dirty="0" smtClean="0">
                <a:latin typeface="Times New Roman"/>
                <a:cs typeface="Times New Roman"/>
              </a:rPr>
              <a:t>valve is</a:t>
            </a:r>
            <a:r>
              <a:rPr lang="en-IN" sz="4400" spc="-75" dirty="0" smtClean="0">
                <a:latin typeface="Times New Roman"/>
                <a:cs typeface="Times New Roman"/>
              </a:rPr>
              <a:t> </a:t>
            </a:r>
            <a:r>
              <a:rPr lang="en-IN" sz="4400" spc="-5" dirty="0" smtClean="0">
                <a:latin typeface="Times New Roman"/>
                <a:cs typeface="Times New Roman"/>
              </a:rPr>
              <a:t>closed.</a:t>
            </a:r>
          </a:p>
          <a:p>
            <a:pPr marL="12700">
              <a:spcBef>
                <a:spcPts val="100"/>
              </a:spcBef>
            </a:pPr>
            <a:r>
              <a:rPr lang="en-IN" sz="4400" spc="-5" dirty="0" smtClean="0">
                <a:latin typeface="Times New Roman"/>
                <a:cs typeface="Times New Roman"/>
              </a:rPr>
              <a:t>Pressure </a:t>
            </a:r>
            <a:r>
              <a:rPr lang="en-IN" sz="4400" dirty="0" smtClean="0">
                <a:latin typeface="Times New Roman"/>
                <a:cs typeface="Times New Roman"/>
              </a:rPr>
              <a:t>inside the cylinder</a:t>
            </a:r>
            <a:r>
              <a:rPr lang="en-IN" sz="4400" spc="-114" dirty="0" smtClean="0">
                <a:latin typeface="Times New Roman"/>
                <a:cs typeface="Times New Roman"/>
              </a:rPr>
              <a:t> </a:t>
            </a:r>
            <a:r>
              <a:rPr lang="en-IN" sz="4400" dirty="0" smtClean="0">
                <a:latin typeface="Times New Roman"/>
                <a:cs typeface="Times New Roman"/>
              </a:rPr>
              <a:t>is </a:t>
            </a:r>
            <a:r>
              <a:rPr lang="en-IN" sz="4400" spc="-5" dirty="0" smtClean="0">
                <a:latin typeface="Times New Roman"/>
                <a:cs typeface="Times New Roman"/>
              </a:rPr>
              <a:t>reduced</a:t>
            </a:r>
            <a:br>
              <a:rPr lang="en-IN" sz="4400" spc="-5" dirty="0" smtClean="0">
                <a:latin typeface="Times New Roman"/>
                <a:cs typeface="Times New Roman"/>
              </a:rPr>
            </a:br>
            <a:r>
              <a:rPr lang="en-IN" sz="4400" spc="-5" dirty="0" smtClean="0">
                <a:latin typeface="Times New Roman"/>
                <a:cs typeface="Times New Roman"/>
              </a:rPr>
              <a:t>   </a:t>
            </a:r>
            <a:r>
              <a:rPr lang="en-IN" sz="4400" dirty="0" smtClean="0">
                <a:latin typeface="Times New Roman"/>
                <a:cs typeface="Times New Roman"/>
              </a:rPr>
              <a:t>below the</a:t>
            </a:r>
            <a:r>
              <a:rPr lang="en-IN" sz="4400" spc="-75" dirty="0" smtClean="0">
                <a:latin typeface="Times New Roman"/>
                <a:cs typeface="Times New Roman"/>
              </a:rPr>
              <a:t> </a:t>
            </a:r>
            <a:r>
              <a:rPr lang="en-IN" sz="4400" spc="-5" dirty="0" smtClean="0">
                <a:latin typeface="Times New Roman"/>
                <a:cs typeface="Times New Roman"/>
              </a:rPr>
              <a:t>atmospheric pressure.</a:t>
            </a:r>
            <a:endParaRPr lang="en-IN" sz="4400" dirty="0" smtClean="0">
              <a:latin typeface="Times New Roman"/>
              <a:cs typeface="Times New Roman"/>
            </a:endParaRPr>
          </a:p>
          <a:p>
            <a:pPr marL="12700">
              <a:spcBef>
                <a:spcPts val="100"/>
              </a:spcBef>
            </a:pPr>
            <a:r>
              <a:rPr lang="en-IN" sz="4400" spc="-5" dirty="0" smtClean="0">
                <a:latin typeface="Times New Roman"/>
                <a:cs typeface="Times New Roman"/>
              </a:rPr>
              <a:t>The mixture </a:t>
            </a:r>
            <a:r>
              <a:rPr lang="en-IN" sz="4400" dirty="0" smtClean="0">
                <a:latin typeface="Times New Roman"/>
                <a:cs typeface="Times New Roman"/>
              </a:rPr>
              <a:t>of </a:t>
            </a:r>
            <a:r>
              <a:rPr lang="en-IN" sz="4400" spc="-5" dirty="0" smtClean="0">
                <a:latin typeface="Times New Roman"/>
                <a:cs typeface="Times New Roman"/>
              </a:rPr>
              <a:t>air fuel</a:t>
            </a:r>
            <a:r>
              <a:rPr lang="en-IN" sz="4400" spc="-100" dirty="0" smtClean="0">
                <a:latin typeface="Times New Roman"/>
                <a:cs typeface="Times New Roman"/>
              </a:rPr>
              <a:t> </a:t>
            </a:r>
            <a:r>
              <a:rPr lang="en-IN" sz="4400" dirty="0" smtClean="0">
                <a:latin typeface="Times New Roman"/>
                <a:cs typeface="Times New Roman"/>
              </a:rPr>
              <a:t>is </a:t>
            </a:r>
            <a:r>
              <a:rPr lang="en-IN" sz="4400" spc="-5" dirty="0" smtClean="0">
                <a:latin typeface="Times New Roman"/>
                <a:cs typeface="Times New Roman"/>
              </a:rPr>
              <a:t>sucked </a:t>
            </a:r>
            <a:r>
              <a:rPr lang="en-IN" sz="4400" dirty="0" smtClean="0">
                <a:latin typeface="Times New Roman"/>
                <a:cs typeface="Times New Roman"/>
              </a:rPr>
              <a:t>into the cylinder</a:t>
            </a:r>
            <a:r>
              <a:rPr lang="en-IN" sz="4400" spc="-100" dirty="0" smtClean="0">
                <a:latin typeface="Times New Roman"/>
                <a:cs typeface="Times New Roman"/>
              </a:rPr>
              <a:t> </a:t>
            </a:r>
            <a:r>
              <a:rPr lang="en-IN" sz="4400" dirty="0" smtClean="0">
                <a:latin typeface="Times New Roman"/>
                <a:cs typeface="Times New Roman"/>
              </a:rPr>
              <a:t>through  the inlet</a:t>
            </a:r>
            <a:r>
              <a:rPr lang="en-IN" sz="4400" spc="-40" dirty="0" smtClean="0">
                <a:latin typeface="Times New Roman"/>
                <a:cs typeface="Times New Roman"/>
              </a:rPr>
              <a:t> </a:t>
            </a:r>
            <a:r>
              <a:rPr lang="en-IN" sz="4400" spc="-5" dirty="0" smtClean="0">
                <a:latin typeface="Times New Roman"/>
                <a:cs typeface="Times New Roman"/>
              </a:rPr>
              <a:t>valve</a:t>
            </a:r>
            <a:endParaRPr lang="en-IN" sz="4400" dirty="0" smtClean="0">
              <a:latin typeface="Times New Roman"/>
              <a:cs typeface="Times New Roman"/>
            </a:endParaRPr>
          </a:p>
          <a:p>
            <a:pPr marL="12700">
              <a:lnSpc>
                <a:spcPct val="100000"/>
              </a:lnSpc>
              <a:spcBef>
                <a:spcPts val="100"/>
              </a:spcBef>
              <a:buNone/>
            </a:pPr>
            <a:endParaRPr lang="en-IN" dirty="0" smtClean="0">
              <a:latin typeface="Times New Roman"/>
              <a:cs typeface="Times New Roman"/>
            </a:endParaRPr>
          </a:p>
          <a:p>
            <a:endParaRPr lang="en-US" dirty="0"/>
          </a:p>
        </p:txBody>
      </p:sp>
      <p:sp>
        <p:nvSpPr>
          <p:cNvPr id="10" name="object 16"/>
          <p:cNvSpPr/>
          <p:nvPr/>
        </p:nvSpPr>
        <p:spPr>
          <a:xfrm>
            <a:off x="10775950" y="1816100"/>
            <a:ext cx="4419600" cy="5715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34</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098551" y="596900"/>
            <a:ext cx="13258800" cy="1354217"/>
          </a:xfrm>
        </p:spPr>
        <p:txBody>
          <a:bodyPr/>
          <a:lstStyle/>
          <a:p>
            <a:r>
              <a:rPr lang="en-IN" b="1" u="sng" dirty="0" smtClean="0">
                <a:solidFill>
                  <a:srgbClr val="0000FF"/>
                </a:solidFill>
                <a:uFill>
                  <a:solidFill>
                    <a:srgbClr val="0000FF"/>
                  </a:solidFill>
                </a:uFill>
                <a:latin typeface="Times New Roman"/>
                <a:cs typeface="Times New Roman"/>
              </a:rPr>
              <a:t>(b) </a:t>
            </a:r>
            <a:r>
              <a:rPr lang="en-IN" b="1" u="sng" spc="-5" dirty="0" smtClean="0">
                <a:solidFill>
                  <a:srgbClr val="0000FF"/>
                </a:solidFill>
                <a:uFill>
                  <a:solidFill>
                    <a:srgbClr val="0000FF"/>
                  </a:solidFill>
                </a:uFill>
                <a:latin typeface="Times New Roman"/>
                <a:cs typeface="Times New Roman"/>
              </a:rPr>
              <a:t>Compression Stroke </a:t>
            </a:r>
            <a:r>
              <a:rPr lang="en-IN" b="1" u="sng" dirty="0" smtClean="0">
                <a:solidFill>
                  <a:srgbClr val="0000FF"/>
                </a:solidFill>
                <a:uFill>
                  <a:solidFill>
                    <a:srgbClr val="0000FF"/>
                  </a:solidFill>
                </a:uFill>
                <a:latin typeface="Times New Roman"/>
                <a:cs typeface="Times New Roman"/>
              </a:rPr>
              <a:t>: </a:t>
            </a:r>
            <a:r>
              <a:rPr lang="en-IN" b="1" u="sng" spc="-5" dirty="0" smtClean="0">
                <a:solidFill>
                  <a:srgbClr val="0000FF"/>
                </a:solidFill>
                <a:uFill>
                  <a:solidFill>
                    <a:srgbClr val="0000FF"/>
                  </a:solidFill>
                </a:uFill>
                <a:latin typeface="Times New Roman"/>
                <a:cs typeface="Times New Roman"/>
              </a:rPr>
              <a:t>(Second </a:t>
            </a:r>
            <a:r>
              <a:rPr lang="en-IN" b="1" u="sng" spc="-10" dirty="0" smtClean="0">
                <a:solidFill>
                  <a:srgbClr val="0000FF"/>
                </a:solidFill>
                <a:uFill>
                  <a:solidFill>
                    <a:srgbClr val="0000FF"/>
                  </a:solidFill>
                </a:uFill>
                <a:latin typeface="Times New Roman"/>
                <a:cs typeface="Times New Roman"/>
              </a:rPr>
              <a:t>Stroke </a:t>
            </a:r>
            <a:r>
              <a:rPr lang="en-IN" b="1" u="sng" dirty="0" smtClean="0">
                <a:solidFill>
                  <a:srgbClr val="0000FF"/>
                </a:solidFill>
                <a:uFill>
                  <a:solidFill>
                    <a:srgbClr val="0000FF"/>
                  </a:solidFill>
                </a:uFill>
                <a:latin typeface="Times New Roman"/>
                <a:cs typeface="Times New Roman"/>
              </a:rPr>
              <a:t>of </a:t>
            </a:r>
            <a:r>
              <a:rPr lang="en-IN" b="1" u="sng" spc="-5" dirty="0" smtClean="0">
                <a:solidFill>
                  <a:srgbClr val="0000FF"/>
                </a:solidFill>
                <a:uFill>
                  <a:solidFill>
                    <a:srgbClr val="0000FF"/>
                  </a:solidFill>
                </a:uFill>
                <a:latin typeface="Times New Roman"/>
                <a:cs typeface="Times New Roman"/>
              </a:rPr>
              <a:t>the  piston)</a:t>
            </a:r>
            <a:r>
              <a:rPr lang="en-IN" u="sng" dirty="0" smtClean="0">
                <a:latin typeface="Times New Roman"/>
                <a:cs typeface="Times New Roman"/>
              </a:rPr>
              <a:t/>
            </a:r>
            <a:br>
              <a:rPr lang="en-IN" u="sng" dirty="0" smtClean="0">
                <a:latin typeface="Times New Roman"/>
                <a:cs typeface="Times New Roman"/>
              </a:rPr>
            </a:br>
            <a:endParaRPr lang="en-US" b="1" u="sng" dirty="0"/>
          </a:p>
        </p:txBody>
      </p:sp>
      <p:sp>
        <p:nvSpPr>
          <p:cNvPr id="9" name="Subtitle 8"/>
          <p:cNvSpPr>
            <a:spLocks noGrp="1"/>
          </p:cNvSpPr>
          <p:nvPr>
            <p:ph type="subTitle" idx="4"/>
          </p:nvPr>
        </p:nvSpPr>
        <p:spPr>
          <a:xfrm>
            <a:off x="1327150" y="2654300"/>
            <a:ext cx="8915400" cy="4800600"/>
          </a:xfrm>
        </p:spPr>
        <p:txBody>
          <a:bodyPr/>
          <a:lstStyle/>
          <a:p>
            <a:r>
              <a:rPr lang="en-IN" sz="4400" spc="-5" dirty="0" smtClean="0">
                <a:latin typeface="Times New Roman"/>
                <a:cs typeface="Times New Roman"/>
              </a:rPr>
              <a:t>Piston moves </a:t>
            </a:r>
            <a:r>
              <a:rPr lang="en-IN" sz="4400" dirty="0" smtClean="0">
                <a:latin typeface="Times New Roman"/>
                <a:cs typeface="Times New Roman"/>
              </a:rPr>
              <a:t>up </a:t>
            </a:r>
            <a:r>
              <a:rPr lang="en-IN" sz="4400" spc="-5" dirty="0" smtClean="0">
                <a:latin typeface="Times New Roman"/>
                <a:cs typeface="Times New Roman"/>
              </a:rPr>
              <a:t>from BDC</a:t>
            </a:r>
            <a:r>
              <a:rPr lang="en-IN" sz="4400" spc="-100" dirty="0" smtClean="0">
                <a:latin typeface="Times New Roman"/>
                <a:cs typeface="Times New Roman"/>
              </a:rPr>
              <a:t> </a:t>
            </a:r>
            <a:r>
              <a:rPr lang="en-IN" sz="4400" dirty="0" smtClean="0">
                <a:latin typeface="Times New Roman"/>
                <a:cs typeface="Times New Roman"/>
              </a:rPr>
              <a:t>to TDC</a:t>
            </a:r>
          </a:p>
          <a:p>
            <a:r>
              <a:rPr lang="en-IN" sz="4400" spc="-5" dirty="0" smtClean="0">
                <a:latin typeface="Times New Roman"/>
                <a:cs typeface="Times New Roman"/>
              </a:rPr>
              <a:t>Both inlet and exhaust</a:t>
            </a:r>
            <a:r>
              <a:rPr lang="en-IN" sz="4400" spc="-35" dirty="0" smtClean="0">
                <a:latin typeface="Times New Roman"/>
                <a:cs typeface="Times New Roman"/>
              </a:rPr>
              <a:t> </a:t>
            </a:r>
            <a:r>
              <a:rPr lang="en-IN" sz="4400" dirty="0" smtClean="0">
                <a:latin typeface="Times New Roman"/>
                <a:cs typeface="Times New Roman"/>
              </a:rPr>
              <a:t>valves are Closed.</a:t>
            </a:r>
          </a:p>
          <a:p>
            <a:r>
              <a:rPr lang="en-IN" sz="4400" spc="-5" dirty="0" smtClean="0">
                <a:latin typeface="Times New Roman"/>
                <a:cs typeface="Times New Roman"/>
              </a:rPr>
              <a:t>The air fuel mixture </a:t>
            </a:r>
            <a:r>
              <a:rPr lang="en-IN" sz="4400" dirty="0" smtClean="0">
                <a:latin typeface="Times New Roman"/>
                <a:cs typeface="Times New Roman"/>
              </a:rPr>
              <a:t>in</a:t>
            </a:r>
            <a:r>
              <a:rPr lang="en-IN" sz="4400" spc="-70" dirty="0" smtClean="0">
                <a:latin typeface="Times New Roman"/>
                <a:cs typeface="Times New Roman"/>
              </a:rPr>
              <a:t> </a:t>
            </a:r>
            <a:r>
              <a:rPr lang="en-IN" sz="4400" dirty="0" smtClean="0">
                <a:latin typeface="Times New Roman"/>
                <a:cs typeface="Times New Roman"/>
              </a:rPr>
              <a:t>the cylinder is</a:t>
            </a:r>
            <a:r>
              <a:rPr lang="en-IN" sz="4400" spc="-105" dirty="0" smtClean="0">
                <a:latin typeface="Times New Roman"/>
                <a:cs typeface="Times New Roman"/>
              </a:rPr>
              <a:t> </a:t>
            </a:r>
            <a:r>
              <a:rPr lang="en-IN" sz="4400" spc="-5" dirty="0" smtClean="0">
                <a:latin typeface="Times New Roman"/>
                <a:cs typeface="Times New Roman"/>
              </a:rPr>
              <a:t>compressed.</a:t>
            </a:r>
            <a:endParaRPr lang="en-IN" sz="4400" dirty="0" smtClean="0">
              <a:latin typeface="Times New Roman"/>
              <a:cs typeface="Times New Roman"/>
            </a:endParaRPr>
          </a:p>
          <a:p>
            <a:endParaRPr lang="en-IN" sz="4400" dirty="0" smtClean="0">
              <a:latin typeface="Times New Roman"/>
              <a:cs typeface="Times New Roman"/>
            </a:endParaRPr>
          </a:p>
          <a:p>
            <a:endParaRPr lang="en-IN" sz="4400" dirty="0" smtClean="0">
              <a:latin typeface="Times New Roman"/>
              <a:cs typeface="Times New Roman"/>
            </a:endParaRPr>
          </a:p>
          <a:p>
            <a:endParaRPr lang="en-IN" sz="4400" dirty="0" smtClean="0">
              <a:latin typeface="Times New Roman"/>
              <a:cs typeface="Times New Roman"/>
            </a:endParaRPr>
          </a:p>
          <a:p>
            <a:endParaRPr lang="en-US" sz="4400" dirty="0"/>
          </a:p>
        </p:txBody>
      </p:sp>
      <p:sp>
        <p:nvSpPr>
          <p:cNvPr id="10" name="object 16"/>
          <p:cNvSpPr/>
          <p:nvPr/>
        </p:nvSpPr>
        <p:spPr>
          <a:xfrm>
            <a:off x="10699750" y="2120900"/>
            <a:ext cx="4756150" cy="5207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35</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2031325"/>
          </a:xfrm>
        </p:spPr>
        <p:txBody>
          <a:bodyPr/>
          <a:lstStyle/>
          <a:p>
            <a:r>
              <a:rPr lang="en-IN" b="1" u="sng" spc="-5" dirty="0" smtClean="0">
                <a:solidFill>
                  <a:srgbClr val="0000FF"/>
                </a:solidFill>
                <a:uFill>
                  <a:solidFill>
                    <a:srgbClr val="0000FF"/>
                  </a:solidFill>
                </a:uFill>
                <a:latin typeface="Times New Roman"/>
                <a:cs typeface="Times New Roman"/>
              </a:rPr>
              <a:t>(c) Working </a:t>
            </a:r>
            <a:r>
              <a:rPr lang="en-IN" b="1" u="sng" dirty="0" smtClean="0">
                <a:solidFill>
                  <a:srgbClr val="0000FF"/>
                </a:solidFill>
                <a:uFill>
                  <a:solidFill>
                    <a:srgbClr val="0000FF"/>
                  </a:solidFill>
                </a:uFill>
                <a:latin typeface="Times New Roman"/>
                <a:cs typeface="Times New Roman"/>
              </a:rPr>
              <a:t>or </a:t>
            </a:r>
            <a:r>
              <a:rPr lang="en-IN" b="1" u="sng" spc="-10" dirty="0" smtClean="0">
                <a:solidFill>
                  <a:srgbClr val="0000FF"/>
                </a:solidFill>
                <a:uFill>
                  <a:solidFill>
                    <a:srgbClr val="0000FF"/>
                  </a:solidFill>
                </a:uFill>
                <a:latin typeface="Times New Roman"/>
                <a:cs typeface="Times New Roman"/>
              </a:rPr>
              <a:t>Power </a:t>
            </a:r>
            <a:r>
              <a:rPr lang="en-IN" b="1" u="sng" dirty="0" smtClean="0">
                <a:solidFill>
                  <a:srgbClr val="0000FF"/>
                </a:solidFill>
                <a:uFill>
                  <a:solidFill>
                    <a:srgbClr val="0000FF"/>
                  </a:solidFill>
                </a:uFill>
                <a:latin typeface="Times New Roman"/>
                <a:cs typeface="Times New Roman"/>
              </a:rPr>
              <a:t>or </a:t>
            </a:r>
            <a:r>
              <a:rPr lang="en-IN" b="1" u="sng" spc="-5" dirty="0" smtClean="0">
                <a:solidFill>
                  <a:srgbClr val="0000FF"/>
                </a:solidFill>
                <a:uFill>
                  <a:solidFill>
                    <a:srgbClr val="0000FF"/>
                  </a:solidFill>
                </a:uFill>
                <a:latin typeface="Times New Roman"/>
                <a:cs typeface="Times New Roman"/>
              </a:rPr>
              <a:t>Expansion </a:t>
            </a:r>
            <a:r>
              <a:rPr lang="en-IN" b="1" u="sng" spc="-10" dirty="0" smtClean="0">
                <a:solidFill>
                  <a:srgbClr val="0000FF"/>
                </a:solidFill>
                <a:uFill>
                  <a:solidFill>
                    <a:srgbClr val="0000FF"/>
                  </a:solidFill>
                </a:uFill>
                <a:latin typeface="Times New Roman"/>
                <a:cs typeface="Times New Roman"/>
              </a:rPr>
              <a:t>Stroke: </a:t>
            </a:r>
            <a:r>
              <a:rPr lang="en-IN" b="1" u="sng" spc="-5" dirty="0" smtClean="0">
                <a:solidFill>
                  <a:srgbClr val="0000FF"/>
                </a:solidFill>
                <a:uFill>
                  <a:solidFill>
                    <a:srgbClr val="0000FF"/>
                  </a:solidFill>
                </a:uFill>
                <a:latin typeface="Times New Roman"/>
                <a:cs typeface="Times New Roman"/>
              </a:rPr>
              <a:t>(Third  </a:t>
            </a:r>
            <a:r>
              <a:rPr lang="en-IN" b="1" u="sng" spc="-10" dirty="0" smtClean="0">
                <a:solidFill>
                  <a:srgbClr val="0000FF"/>
                </a:solidFill>
                <a:uFill>
                  <a:solidFill>
                    <a:srgbClr val="0000FF"/>
                  </a:solidFill>
                </a:uFill>
                <a:latin typeface="Times New Roman"/>
                <a:cs typeface="Times New Roman"/>
              </a:rPr>
              <a:t>Stroke </a:t>
            </a:r>
            <a:r>
              <a:rPr lang="en-IN" b="1" u="sng" dirty="0" smtClean="0">
                <a:solidFill>
                  <a:srgbClr val="0000FF"/>
                </a:solidFill>
                <a:uFill>
                  <a:solidFill>
                    <a:srgbClr val="0000FF"/>
                  </a:solidFill>
                </a:uFill>
                <a:latin typeface="Times New Roman"/>
                <a:cs typeface="Times New Roman"/>
              </a:rPr>
              <a:t>of </a:t>
            </a:r>
            <a:r>
              <a:rPr lang="en-IN" b="1" u="sng" spc="-5" dirty="0" smtClean="0">
                <a:solidFill>
                  <a:srgbClr val="0000FF"/>
                </a:solidFill>
                <a:uFill>
                  <a:solidFill>
                    <a:srgbClr val="0000FF"/>
                  </a:solidFill>
                </a:uFill>
                <a:latin typeface="Times New Roman"/>
                <a:cs typeface="Times New Roman"/>
              </a:rPr>
              <a:t>the</a:t>
            </a:r>
            <a:r>
              <a:rPr lang="en-IN" b="1" u="sng" spc="-40" dirty="0" smtClean="0">
                <a:solidFill>
                  <a:srgbClr val="0000FF"/>
                </a:solidFill>
                <a:uFill>
                  <a:solidFill>
                    <a:srgbClr val="0000FF"/>
                  </a:solidFill>
                </a:uFill>
                <a:latin typeface="Times New Roman"/>
                <a:cs typeface="Times New Roman"/>
              </a:rPr>
              <a:t> </a:t>
            </a:r>
            <a:r>
              <a:rPr lang="en-IN" b="1" u="sng" spc="-5" dirty="0" smtClean="0">
                <a:solidFill>
                  <a:srgbClr val="0000FF"/>
                </a:solidFill>
                <a:uFill>
                  <a:solidFill>
                    <a:srgbClr val="0000FF"/>
                  </a:solidFill>
                </a:uFill>
                <a:latin typeface="Times New Roman"/>
                <a:cs typeface="Times New Roman"/>
              </a:rPr>
              <a:t>Engine)</a:t>
            </a:r>
            <a:r>
              <a:rPr lang="en-IN" u="sng" dirty="0" smtClean="0">
                <a:latin typeface="Times New Roman"/>
                <a:cs typeface="Times New Roman"/>
              </a:rPr>
              <a:t/>
            </a:r>
            <a:br>
              <a:rPr lang="en-IN" u="sng" dirty="0" smtClean="0">
                <a:latin typeface="Times New Roman"/>
                <a:cs typeface="Times New Roman"/>
              </a:rPr>
            </a:br>
            <a:endParaRPr lang="en-US" b="1" u="sng" dirty="0"/>
          </a:p>
        </p:txBody>
      </p:sp>
      <p:sp>
        <p:nvSpPr>
          <p:cNvPr id="9" name="Subtitle 8"/>
          <p:cNvSpPr>
            <a:spLocks noGrp="1"/>
          </p:cNvSpPr>
          <p:nvPr>
            <p:ph type="subTitle" idx="4"/>
          </p:nvPr>
        </p:nvSpPr>
        <p:spPr>
          <a:xfrm>
            <a:off x="1555750" y="2273300"/>
            <a:ext cx="8763000" cy="7534370"/>
          </a:xfrm>
        </p:spPr>
        <p:txBody>
          <a:bodyPr/>
          <a:lstStyle/>
          <a:p>
            <a:r>
              <a:rPr lang="en-IN" sz="4000" spc="-5" dirty="0" smtClean="0">
                <a:latin typeface="Times New Roman"/>
                <a:cs typeface="Times New Roman"/>
              </a:rPr>
              <a:t>The </a:t>
            </a:r>
            <a:r>
              <a:rPr lang="en-IN" sz="4000" dirty="0" smtClean="0">
                <a:latin typeface="Times New Roman"/>
                <a:cs typeface="Times New Roman"/>
              </a:rPr>
              <a:t>burning gases </a:t>
            </a:r>
            <a:r>
              <a:rPr lang="en-IN" sz="4000" spc="-5" dirty="0" smtClean="0">
                <a:latin typeface="Times New Roman"/>
                <a:cs typeface="Times New Roman"/>
              </a:rPr>
              <a:t>expand </a:t>
            </a:r>
            <a:r>
              <a:rPr lang="en-IN" sz="4000" dirty="0" smtClean="0">
                <a:latin typeface="Times New Roman"/>
                <a:cs typeface="Times New Roman"/>
              </a:rPr>
              <a:t>rapidly. </a:t>
            </a:r>
            <a:r>
              <a:rPr lang="en-IN" sz="4000" spc="-10" dirty="0" smtClean="0">
                <a:latin typeface="Times New Roman"/>
                <a:cs typeface="Times New Roman"/>
              </a:rPr>
              <a:t>They</a:t>
            </a:r>
            <a:r>
              <a:rPr lang="en-IN" sz="4000" spc="-60" dirty="0" smtClean="0">
                <a:latin typeface="Times New Roman"/>
                <a:cs typeface="Times New Roman"/>
              </a:rPr>
              <a:t> </a:t>
            </a:r>
            <a:r>
              <a:rPr lang="en-IN" sz="4000" spc="-5" dirty="0" smtClean="0">
                <a:latin typeface="Times New Roman"/>
                <a:cs typeface="Times New Roman"/>
              </a:rPr>
              <a:t>exert </a:t>
            </a:r>
            <a:r>
              <a:rPr lang="en-IN" sz="4000" spc="-10" dirty="0" smtClean="0">
                <a:latin typeface="Times New Roman"/>
                <a:cs typeface="Times New Roman"/>
              </a:rPr>
              <a:t>an </a:t>
            </a:r>
            <a:r>
              <a:rPr lang="en-IN" sz="4000" spc="-5" dirty="0" smtClean="0">
                <a:latin typeface="Times New Roman"/>
                <a:cs typeface="Times New Roman"/>
              </a:rPr>
              <a:t>impulse (thrust </a:t>
            </a:r>
            <a:r>
              <a:rPr lang="en-IN" sz="4000" dirty="0" smtClean="0">
                <a:latin typeface="Times New Roman"/>
                <a:cs typeface="Times New Roman"/>
              </a:rPr>
              <a:t>or </a:t>
            </a:r>
            <a:r>
              <a:rPr lang="en-IN" sz="4000" spc="-5" dirty="0" smtClean="0">
                <a:latin typeface="Times New Roman"/>
                <a:cs typeface="Times New Roman"/>
              </a:rPr>
              <a:t>force) </a:t>
            </a:r>
            <a:r>
              <a:rPr lang="en-IN" sz="4000" dirty="0" smtClean="0">
                <a:latin typeface="Times New Roman"/>
                <a:cs typeface="Times New Roman"/>
              </a:rPr>
              <a:t>on the piston. </a:t>
            </a:r>
            <a:r>
              <a:rPr lang="en-IN" sz="4000" spc="-5" dirty="0" smtClean="0">
                <a:latin typeface="Times New Roman"/>
                <a:cs typeface="Times New Roman"/>
              </a:rPr>
              <a:t>The </a:t>
            </a:r>
            <a:r>
              <a:rPr lang="en-IN" sz="4000" dirty="0" smtClean="0">
                <a:latin typeface="Times New Roman"/>
                <a:cs typeface="Times New Roman"/>
              </a:rPr>
              <a:t>piston is </a:t>
            </a:r>
            <a:r>
              <a:rPr lang="en-IN" sz="4000" spc="-5" dirty="0" smtClean="0">
                <a:latin typeface="Times New Roman"/>
                <a:cs typeface="Times New Roman"/>
              </a:rPr>
              <a:t>pushed from </a:t>
            </a:r>
            <a:r>
              <a:rPr lang="en-IN" sz="4000" spc="-10" dirty="0" smtClean="0">
                <a:latin typeface="Times New Roman"/>
                <a:cs typeface="Times New Roman"/>
              </a:rPr>
              <a:t>TDC </a:t>
            </a:r>
            <a:r>
              <a:rPr lang="en-IN" sz="4000" dirty="0" smtClean="0">
                <a:latin typeface="Times New Roman"/>
                <a:cs typeface="Times New Roman"/>
              </a:rPr>
              <a:t>to</a:t>
            </a:r>
            <a:r>
              <a:rPr lang="en-IN" sz="4000" spc="-85" dirty="0" smtClean="0">
                <a:latin typeface="Times New Roman"/>
                <a:cs typeface="Times New Roman"/>
              </a:rPr>
              <a:t> </a:t>
            </a:r>
            <a:r>
              <a:rPr lang="en-IN" sz="4000" spc="-5" dirty="0" smtClean="0">
                <a:latin typeface="Times New Roman"/>
                <a:cs typeface="Times New Roman"/>
              </a:rPr>
              <a:t>BDC</a:t>
            </a:r>
            <a:endParaRPr lang="en-IN" sz="4000" dirty="0" smtClean="0">
              <a:latin typeface="Times New Roman"/>
              <a:cs typeface="Times New Roman"/>
            </a:endParaRPr>
          </a:p>
          <a:p>
            <a:r>
              <a:rPr lang="en-IN" sz="4000" spc="-5" dirty="0" smtClean="0">
                <a:latin typeface="Times New Roman"/>
                <a:cs typeface="Times New Roman"/>
              </a:rPr>
              <a:t>This </a:t>
            </a:r>
            <a:r>
              <a:rPr lang="en-IN" sz="4000" spc="-10" dirty="0" smtClean="0">
                <a:latin typeface="Times New Roman"/>
                <a:cs typeface="Times New Roman"/>
              </a:rPr>
              <a:t>movement </a:t>
            </a:r>
            <a:r>
              <a:rPr lang="en-IN" sz="4000" dirty="0" smtClean="0">
                <a:latin typeface="Times New Roman"/>
                <a:cs typeface="Times New Roman"/>
              </a:rPr>
              <a:t>of the piston</a:t>
            </a:r>
            <a:r>
              <a:rPr lang="en-IN" sz="4000" spc="-95" dirty="0" smtClean="0">
                <a:latin typeface="Times New Roman"/>
                <a:cs typeface="Times New Roman"/>
              </a:rPr>
              <a:t> </a:t>
            </a:r>
            <a:r>
              <a:rPr lang="en-IN" sz="4000" dirty="0" smtClean="0">
                <a:latin typeface="Times New Roman"/>
                <a:cs typeface="Times New Roman"/>
              </a:rPr>
              <a:t>is </a:t>
            </a:r>
            <a:r>
              <a:rPr lang="en-IN" sz="4000" spc="-5" dirty="0" smtClean="0">
                <a:latin typeface="Times New Roman"/>
                <a:cs typeface="Times New Roman"/>
              </a:rPr>
              <a:t>converted </a:t>
            </a:r>
            <a:r>
              <a:rPr lang="en-IN" sz="4000" dirty="0" smtClean="0">
                <a:latin typeface="Times New Roman"/>
                <a:cs typeface="Times New Roman"/>
              </a:rPr>
              <a:t>into </a:t>
            </a:r>
            <a:r>
              <a:rPr lang="en-IN" sz="4000" spc="-5" dirty="0" smtClean="0">
                <a:latin typeface="Times New Roman"/>
                <a:cs typeface="Times New Roman"/>
              </a:rPr>
              <a:t>rotary motion </a:t>
            </a:r>
            <a:r>
              <a:rPr lang="en-IN" sz="4000" dirty="0" smtClean="0">
                <a:latin typeface="Times New Roman"/>
                <a:cs typeface="Times New Roman"/>
              </a:rPr>
              <a:t>of</a:t>
            </a:r>
            <a:r>
              <a:rPr lang="en-IN" sz="4000" spc="-45" dirty="0" smtClean="0">
                <a:latin typeface="Times New Roman"/>
                <a:cs typeface="Times New Roman"/>
              </a:rPr>
              <a:t> </a:t>
            </a:r>
            <a:r>
              <a:rPr lang="en-IN" sz="4000" dirty="0" smtClean="0">
                <a:latin typeface="Times New Roman"/>
                <a:cs typeface="Times New Roman"/>
              </a:rPr>
              <a:t>the  </a:t>
            </a:r>
            <a:r>
              <a:rPr lang="en-IN" sz="4000" spc="-5" dirty="0" smtClean="0">
                <a:latin typeface="Times New Roman"/>
                <a:cs typeface="Times New Roman"/>
              </a:rPr>
              <a:t>crankshaft </a:t>
            </a:r>
            <a:r>
              <a:rPr lang="en-IN" sz="4000" dirty="0" smtClean="0">
                <a:latin typeface="Times New Roman"/>
                <a:cs typeface="Times New Roman"/>
              </a:rPr>
              <a:t>through </a:t>
            </a:r>
            <a:r>
              <a:rPr lang="en-IN" sz="4000" spc="-5" dirty="0" smtClean="0">
                <a:latin typeface="Times New Roman"/>
                <a:cs typeface="Times New Roman"/>
              </a:rPr>
              <a:t>connecting</a:t>
            </a:r>
            <a:r>
              <a:rPr lang="en-IN" sz="4000" spc="-55" dirty="0" smtClean="0">
                <a:latin typeface="Times New Roman"/>
                <a:cs typeface="Times New Roman"/>
              </a:rPr>
              <a:t> </a:t>
            </a:r>
            <a:r>
              <a:rPr lang="en-IN" sz="4000" dirty="0" smtClean="0">
                <a:latin typeface="Times New Roman"/>
                <a:cs typeface="Times New Roman"/>
              </a:rPr>
              <a:t>rod.</a:t>
            </a:r>
          </a:p>
          <a:p>
            <a:r>
              <a:rPr lang="en-IN" sz="4000" spc="-5" dirty="0" smtClean="0">
                <a:latin typeface="Times New Roman"/>
                <a:cs typeface="Times New Roman"/>
              </a:rPr>
              <a:t>Both inlet and exhaust </a:t>
            </a:r>
            <a:r>
              <a:rPr lang="en-IN" sz="4000" dirty="0" smtClean="0">
                <a:latin typeface="Times New Roman"/>
                <a:cs typeface="Times New Roman"/>
              </a:rPr>
              <a:t>valves</a:t>
            </a:r>
            <a:r>
              <a:rPr lang="en-IN" sz="4000" spc="-30" dirty="0" smtClean="0">
                <a:latin typeface="Times New Roman"/>
                <a:cs typeface="Times New Roman"/>
              </a:rPr>
              <a:t> </a:t>
            </a:r>
            <a:r>
              <a:rPr lang="en-IN" sz="4000" spc="-5" dirty="0" smtClean="0">
                <a:latin typeface="Times New Roman"/>
                <a:cs typeface="Times New Roman"/>
              </a:rPr>
              <a:t>are </a:t>
            </a:r>
            <a:r>
              <a:rPr lang="en-IN" sz="4000" spc="-15" dirty="0" smtClean="0">
                <a:latin typeface="Times New Roman"/>
                <a:cs typeface="Times New Roman"/>
              </a:rPr>
              <a:t>c</a:t>
            </a:r>
            <a:r>
              <a:rPr lang="en-IN" sz="4000" dirty="0" smtClean="0">
                <a:latin typeface="Times New Roman"/>
                <a:cs typeface="Times New Roman"/>
              </a:rPr>
              <a:t>l</a:t>
            </a:r>
            <a:r>
              <a:rPr lang="en-IN" sz="4000" spc="5" dirty="0" smtClean="0">
                <a:latin typeface="Times New Roman"/>
                <a:cs typeface="Times New Roman"/>
              </a:rPr>
              <a:t>o</a:t>
            </a:r>
            <a:r>
              <a:rPr lang="en-IN" sz="4000" spc="-5" dirty="0" smtClean="0">
                <a:latin typeface="Times New Roman"/>
                <a:cs typeface="Times New Roman"/>
              </a:rPr>
              <a:t>sed.</a:t>
            </a:r>
            <a:endParaRPr lang="en-IN" sz="4000" dirty="0" smtClean="0">
              <a:latin typeface="Times New Roman"/>
              <a:cs typeface="Times New Roman"/>
            </a:endParaRPr>
          </a:p>
          <a:p>
            <a:endParaRPr lang="en-IN" dirty="0" smtClean="0">
              <a:latin typeface="Times New Roman"/>
              <a:cs typeface="Times New Roman"/>
            </a:endParaRPr>
          </a:p>
          <a:p>
            <a:endParaRPr lang="en-IN" dirty="0" smtClean="0">
              <a:latin typeface="Times New Roman"/>
              <a:cs typeface="Times New Roman"/>
            </a:endParaRPr>
          </a:p>
          <a:p>
            <a:endParaRPr lang="en-IN" dirty="0" smtClean="0">
              <a:latin typeface="Times New Roman"/>
              <a:cs typeface="Times New Roman"/>
            </a:endParaRPr>
          </a:p>
          <a:p>
            <a:endParaRPr lang="en-US" dirty="0"/>
          </a:p>
        </p:txBody>
      </p:sp>
      <p:sp>
        <p:nvSpPr>
          <p:cNvPr id="10" name="object 16"/>
          <p:cNvSpPr/>
          <p:nvPr/>
        </p:nvSpPr>
        <p:spPr>
          <a:xfrm>
            <a:off x="11004550" y="1968500"/>
            <a:ext cx="4191000" cy="5943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36</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1"/>
            <a:ext cx="11429999" cy="762000"/>
          </a:xfrm>
        </p:spPr>
        <p:txBody>
          <a:bodyPr/>
          <a:lstStyle/>
          <a:p>
            <a:r>
              <a:rPr lang="en-IN" b="1" u="sng" dirty="0" smtClean="0">
                <a:solidFill>
                  <a:srgbClr val="0000FF"/>
                </a:solidFill>
                <a:uFill>
                  <a:solidFill>
                    <a:srgbClr val="0000FF"/>
                  </a:solidFill>
                </a:uFill>
                <a:latin typeface="Times New Roman"/>
                <a:cs typeface="Times New Roman"/>
              </a:rPr>
              <a:t>(d) </a:t>
            </a:r>
            <a:r>
              <a:rPr lang="en-IN" b="1" u="sng" spc="-5" dirty="0" smtClean="0">
                <a:solidFill>
                  <a:srgbClr val="0000FF"/>
                </a:solidFill>
                <a:uFill>
                  <a:solidFill>
                    <a:srgbClr val="0000FF"/>
                  </a:solidFill>
                </a:uFill>
                <a:latin typeface="Times New Roman"/>
                <a:cs typeface="Times New Roman"/>
              </a:rPr>
              <a:t>Exhaust </a:t>
            </a:r>
            <a:r>
              <a:rPr lang="en-IN" b="1" u="sng" spc="-10" dirty="0" smtClean="0">
                <a:solidFill>
                  <a:srgbClr val="0000FF"/>
                </a:solidFill>
                <a:uFill>
                  <a:solidFill>
                    <a:srgbClr val="0000FF"/>
                  </a:solidFill>
                </a:uFill>
                <a:latin typeface="Times New Roman"/>
                <a:cs typeface="Times New Roman"/>
              </a:rPr>
              <a:t>Stroke </a:t>
            </a:r>
            <a:r>
              <a:rPr lang="en-IN" b="1" u="sng" spc="-5" dirty="0" smtClean="0">
                <a:solidFill>
                  <a:srgbClr val="0000FF"/>
                </a:solidFill>
                <a:uFill>
                  <a:solidFill>
                    <a:srgbClr val="0000FF"/>
                  </a:solidFill>
                </a:uFill>
                <a:latin typeface="Times New Roman"/>
                <a:cs typeface="Times New Roman"/>
              </a:rPr>
              <a:t>(Fourth stroke </a:t>
            </a:r>
            <a:r>
              <a:rPr lang="en-IN" b="1" u="sng" dirty="0" smtClean="0">
                <a:solidFill>
                  <a:srgbClr val="0000FF"/>
                </a:solidFill>
                <a:uFill>
                  <a:solidFill>
                    <a:srgbClr val="0000FF"/>
                  </a:solidFill>
                </a:uFill>
                <a:latin typeface="Times New Roman"/>
                <a:cs typeface="Times New Roman"/>
              </a:rPr>
              <a:t>of </a:t>
            </a:r>
            <a:r>
              <a:rPr lang="en-IN" b="1" u="sng" spc="-5" dirty="0" smtClean="0">
                <a:solidFill>
                  <a:srgbClr val="0000FF"/>
                </a:solidFill>
                <a:uFill>
                  <a:solidFill>
                    <a:srgbClr val="0000FF"/>
                  </a:solidFill>
                </a:uFill>
                <a:latin typeface="Times New Roman"/>
                <a:cs typeface="Times New Roman"/>
              </a:rPr>
              <a:t>the</a:t>
            </a:r>
            <a:r>
              <a:rPr lang="en-IN" b="1" u="sng" spc="-55" dirty="0" smtClean="0">
                <a:solidFill>
                  <a:srgbClr val="0000FF"/>
                </a:solidFill>
                <a:uFill>
                  <a:solidFill>
                    <a:srgbClr val="0000FF"/>
                  </a:solidFill>
                </a:uFill>
                <a:latin typeface="Times New Roman"/>
                <a:cs typeface="Times New Roman"/>
              </a:rPr>
              <a:t> </a:t>
            </a:r>
            <a:r>
              <a:rPr lang="en-IN" b="1" u="sng" spc="-5" dirty="0" smtClean="0">
                <a:solidFill>
                  <a:srgbClr val="0000FF"/>
                </a:solidFill>
                <a:uFill>
                  <a:solidFill>
                    <a:srgbClr val="0000FF"/>
                  </a:solidFill>
                </a:uFill>
                <a:latin typeface="Times New Roman"/>
                <a:cs typeface="Times New Roman"/>
              </a:rPr>
              <a:t>piston)</a:t>
            </a:r>
            <a:r>
              <a:rPr lang="en-IN" dirty="0" smtClean="0">
                <a:latin typeface="Times New Roman"/>
                <a:cs typeface="Times New Roman"/>
              </a:rPr>
              <a:t/>
            </a:r>
            <a:br>
              <a:rPr lang="en-IN" dirty="0" smtClean="0">
                <a:latin typeface="Times New Roman"/>
                <a:cs typeface="Times New Roman"/>
              </a:rPr>
            </a:br>
            <a:endParaRPr lang="en-US" b="1" dirty="0"/>
          </a:p>
        </p:txBody>
      </p:sp>
      <p:sp>
        <p:nvSpPr>
          <p:cNvPr id="9" name="Subtitle 8"/>
          <p:cNvSpPr>
            <a:spLocks noGrp="1"/>
          </p:cNvSpPr>
          <p:nvPr>
            <p:ph type="subTitle" idx="4"/>
          </p:nvPr>
        </p:nvSpPr>
        <p:spPr>
          <a:xfrm>
            <a:off x="1098550" y="1816101"/>
            <a:ext cx="11049000" cy="7224029"/>
          </a:xfrm>
        </p:spPr>
        <p:txBody>
          <a:bodyPr/>
          <a:lstStyle/>
          <a:p>
            <a:pPr marL="12700">
              <a:lnSpc>
                <a:spcPct val="100000"/>
              </a:lnSpc>
              <a:spcBef>
                <a:spcPts val="700"/>
              </a:spcBef>
            </a:pPr>
            <a:r>
              <a:rPr lang="en-IN" sz="3600" spc="-5" dirty="0" smtClean="0">
                <a:latin typeface="Times New Roman"/>
                <a:cs typeface="Times New Roman"/>
              </a:rPr>
              <a:t>Piston moves upward from</a:t>
            </a:r>
            <a:r>
              <a:rPr lang="en-IN" sz="3600" spc="-25" dirty="0" smtClean="0">
                <a:latin typeface="Times New Roman"/>
                <a:cs typeface="Times New Roman"/>
              </a:rPr>
              <a:t> </a:t>
            </a:r>
            <a:r>
              <a:rPr lang="en-IN" sz="3600" spc="-5" dirty="0" smtClean="0">
                <a:latin typeface="Times New Roman"/>
                <a:cs typeface="Times New Roman"/>
              </a:rPr>
              <a:t>BDC</a:t>
            </a:r>
            <a:endParaRPr lang="en-IN" sz="3600" dirty="0" smtClean="0">
              <a:latin typeface="Times New Roman"/>
              <a:cs typeface="Times New Roman"/>
            </a:endParaRPr>
          </a:p>
          <a:p>
            <a:pPr marL="12700" marR="5080">
              <a:lnSpc>
                <a:spcPct val="120800"/>
              </a:lnSpc>
            </a:pPr>
            <a:r>
              <a:rPr lang="en-IN" sz="3600" spc="-5" dirty="0" smtClean="0">
                <a:latin typeface="Times New Roman"/>
                <a:cs typeface="Times New Roman"/>
              </a:rPr>
              <a:t>Exhaust </a:t>
            </a:r>
            <a:r>
              <a:rPr lang="en-IN" sz="3600" dirty="0" smtClean="0">
                <a:latin typeface="Times New Roman"/>
                <a:cs typeface="Times New Roman"/>
              </a:rPr>
              <a:t>valve is opened and the inlet valve is </a:t>
            </a:r>
            <a:r>
              <a:rPr lang="en-IN" sz="3600" spc="-5" dirty="0" smtClean="0">
                <a:latin typeface="Times New Roman"/>
                <a:cs typeface="Times New Roman"/>
              </a:rPr>
              <a:t>closed. </a:t>
            </a:r>
          </a:p>
          <a:p>
            <a:pPr marL="12700" marR="5080">
              <a:lnSpc>
                <a:spcPct val="120800"/>
              </a:lnSpc>
            </a:pPr>
            <a:r>
              <a:rPr lang="en-IN" sz="3600" dirty="0" smtClean="0">
                <a:latin typeface="Times New Roman"/>
                <a:cs typeface="Times New Roman"/>
              </a:rPr>
              <a:t>The burnt </a:t>
            </a:r>
            <a:r>
              <a:rPr lang="en-IN" sz="3600" spc="-5" dirty="0" smtClean="0">
                <a:latin typeface="Times New Roman"/>
                <a:cs typeface="Times New Roman"/>
              </a:rPr>
              <a:t>gases </a:t>
            </a:r>
            <a:r>
              <a:rPr lang="en-IN" sz="3600" dirty="0" smtClean="0">
                <a:latin typeface="Times New Roman"/>
                <a:cs typeface="Times New Roman"/>
              </a:rPr>
              <a:t>are </a:t>
            </a:r>
            <a:r>
              <a:rPr lang="en-IN" sz="3600" spc="-5" dirty="0" smtClean="0">
                <a:latin typeface="Times New Roman"/>
                <a:cs typeface="Times New Roman"/>
              </a:rPr>
              <a:t>forced </a:t>
            </a:r>
            <a:r>
              <a:rPr lang="en-IN" sz="3600" dirty="0" smtClean="0">
                <a:latin typeface="Times New Roman"/>
                <a:cs typeface="Times New Roman"/>
              </a:rPr>
              <a:t>out to the</a:t>
            </a:r>
            <a:r>
              <a:rPr lang="en-IN" sz="3600" spc="-10" dirty="0" smtClean="0">
                <a:latin typeface="Times New Roman"/>
                <a:cs typeface="Times New Roman"/>
              </a:rPr>
              <a:t> </a:t>
            </a:r>
            <a:r>
              <a:rPr lang="en-IN" sz="3600" spc="-5" dirty="0" smtClean="0">
                <a:latin typeface="Times New Roman"/>
                <a:cs typeface="Times New Roman"/>
              </a:rPr>
              <a:t>atmosphere through </a:t>
            </a:r>
            <a:br>
              <a:rPr lang="en-IN" sz="3600" spc="-5" dirty="0" smtClean="0">
                <a:latin typeface="Times New Roman"/>
                <a:cs typeface="Times New Roman"/>
              </a:rPr>
            </a:br>
            <a:r>
              <a:rPr lang="en-IN" sz="3600" spc="-5" dirty="0" smtClean="0">
                <a:latin typeface="Times New Roman"/>
                <a:cs typeface="Times New Roman"/>
              </a:rPr>
              <a:t>  </a:t>
            </a:r>
            <a:r>
              <a:rPr lang="en-IN" sz="3600" dirty="0" smtClean="0">
                <a:latin typeface="Times New Roman"/>
                <a:cs typeface="Times New Roman"/>
              </a:rPr>
              <a:t>the </a:t>
            </a:r>
            <a:r>
              <a:rPr lang="en-IN" sz="3600" spc="-5" dirty="0" smtClean="0">
                <a:latin typeface="Times New Roman"/>
                <a:cs typeface="Times New Roman"/>
              </a:rPr>
              <a:t>exhaust </a:t>
            </a:r>
            <a:r>
              <a:rPr lang="en-IN" sz="3600" dirty="0" smtClean="0">
                <a:latin typeface="Times New Roman"/>
                <a:cs typeface="Times New Roman"/>
              </a:rPr>
              <a:t>valve </a:t>
            </a:r>
            <a:r>
              <a:rPr lang="en-IN" sz="3600" spc="-5" dirty="0" smtClean="0">
                <a:latin typeface="Times New Roman"/>
                <a:cs typeface="Times New Roman"/>
              </a:rPr>
              <a:t>(Some </a:t>
            </a:r>
            <a:r>
              <a:rPr lang="en-IN" sz="3600" dirty="0" smtClean="0">
                <a:latin typeface="Times New Roman"/>
                <a:cs typeface="Times New Roman"/>
              </a:rPr>
              <a:t>of the burnt </a:t>
            </a:r>
            <a:r>
              <a:rPr lang="en-IN" sz="3600" spc="-5" dirty="0" smtClean="0">
                <a:latin typeface="Times New Roman"/>
                <a:cs typeface="Times New Roman"/>
              </a:rPr>
              <a:t>gases  stay </a:t>
            </a:r>
            <a:r>
              <a:rPr lang="en-IN" sz="3600" dirty="0" smtClean="0">
                <a:latin typeface="Times New Roman"/>
                <a:cs typeface="Times New Roman"/>
              </a:rPr>
              <a:t>in the</a:t>
            </a:r>
            <a:br>
              <a:rPr lang="en-IN" sz="3600" dirty="0" smtClean="0">
                <a:latin typeface="Times New Roman"/>
                <a:cs typeface="Times New Roman"/>
              </a:rPr>
            </a:br>
            <a:r>
              <a:rPr lang="en-IN" sz="3600" dirty="0" smtClean="0">
                <a:latin typeface="Times New Roman"/>
                <a:cs typeface="Times New Roman"/>
              </a:rPr>
              <a:t>   clearance </a:t>
            </a:r>
            <a:r>
              <a:rPr lang="en-IN" sz="3600" spc="-5" dirty="0" smtClean="0">
                <a:latin typeface="Times New Roman"/>
                <a:cs typeface="Times New Roman"/>
              </a:rPr>
              <a:t>volume </a:t>
            </a:r>
            <a:r>
              <a:rPr lang="en-IN" sz="3600" dirty="0" smtClean="0">
                <a:latin typeface="Times New Roman"/>
                <a:cs typeface="Times New Roman"/>
              </a:rPr>
              <a:t>of the</a:t>
            </a:r>
            <a:r>
              <a:rPr lang="en-IN" sz="3600" spc="5" dirty="0" smtClean="0">
                <a:latin typeface="Times New Roman"/>
                <a:cs typeface="Times New Roman"/>
              </a:rPr>
              <a:t> </a:t>
            </a:r>
            <a:r>
              <a:rPr lang="en-IN" sz="3600" dirty="0" smtClean="0">
                <a:latin typeface="Times New Roman"/>
                <a:cs typeface="Times New Roman"/>
              </a:rPr>
              <a:t>cylinder)</a:t>
            </a:r>
          </a:p>
          <a:p>
            <a:r>
              <a:rPr lang="en-IN" sz="3600" dirty="0" smtClean="0">
                <a:latin typeface="Times New Roman"/>
                <a:cs typeface="Times New Roman"/>
              </a:rPr>
              <a:t>The </a:t>
            </a:r>
            <a:r>
              <a:rPr lang="en-IN" sz="3600" spc="-5" dirty="0" smtClean="0">
                <a:latin typeface="Times New Roman"/>
                <a:cs typeface="Times New Roman"/>
              </a:rPr>
              <a:t>exhaust valve </a:t>
            </a:r>
            <a:r>
              <a:rPr lang="en-IN" sz="3600" dirty="0" smtClean="0">
                <a:latin typeface="Times New Roman"/>
                <a:cs typeface="Times New Roman"/>
              </a:rPr>
              <a:t>closes shortly </a:t>
            </a:r>
            <a:r>
              <a:rPr lang="en-IN" sz="3600" spc="-5" dirty="0" smtClean="0">
                <a:latin typeface="Times New Roman"/>
                <a:cs typeface="Times New Roman"/>
              </a:rPr>
              <a:t>after TDC.</a:t>
            </a:r>
          </a:p>
          <a:p>
            <a:r>
              <a:rPr lang="en-IN" sz="3600" dirty="0" smtClean="0">
                <a:latin typeface="Times New Roman"/>
                <a:cs typeface="Times New Roman"/>
              </a:rPr>
              <a:t>The inlet valve opens slightly </a:t>
            </a:r>
            <a:r>
              <a:rPr lang="en-IN" sz="3600" spc="-5" dirty="0" smtClean="0">
                <a:latin typeface="Times New Roman"/>
                <a:cs typeface="Times New Roman"/>
              </a:rPr>
              <a:t>before</a:t>
            </a:r>
            <a:r>
              <a:rPr lang="en-IN" sz="3600" spc="-30" dirty="0" smtClean="0">
                <a:latin typeface="Times New Roman"/>
                <a:cs typeface="Times New Roman"/>
              </a:rPr>
              <a:t> </a:t>
            </a:r>
            <a:r>
              <a:rPr lang="en-IN" sz="3600" spc="-5" dirty="0" smtClean="0">
                <a:latin typeface="Times New Roman"/>
                <a:cs typeface="Times New Roman"/>
              </a:rPr>
              <a:t>TDC </a:t>
            </a:r>
            <a:r>
              <a:rPr lang="en-IN" sz="3600" dirty="0" smtClean="0">
                <a:latin typeface="Times New Roman"/>
                <a:cs typeface="Times New Roman"/>
              </a:rPr>
              <a:t>and the cylinder </a:t>
            </a:r>
            <a:r>
              <a:rPr lang="en-IN" sz="3600" spc="5" dirty="0" smtClean="0">
                <a:latin typeface="Times New Roman"/>
                <a:cs typeface="Times New Roman"/>
              </a:rPr>
              <a:t>is </a:t>
            </a:r>
            <a:r>
              <a:rPr lang="en-IN" sz="3600" dirty="0" smtClean="0">
                <a:latin typeface="Times New Roman"/>
                <a:cs typeface="Times New Roman"/>
              </a:rPr>
              <a:t>ready to receive </a:t>
            </a:r>
            <a:r>
              <a:rPr lang="en-IN" sz="3600" spc="-5" dirty="0" smtClean="0">
                <a:latin typeface="Times New Roman"/>
                <a:cs typeface="Times New Roman"/>
              </a:rPr>
              <a:t>fresh </a:t>
            </a:r>
            <a:r>
              <a:rPr lang="en-IN" sz="3600" dirty="0" smtClean="0">
                <a:latin typeface="Times New Roman"/>
                <a:cs typeface="Times New Roman"/>
              </a:rPr>
              <a:t>charge </a:t>
            </a:r>
            <a:r>
              <a:rPr lang="en-IN" sz="3600" spc="5" dirty="0" smtClean="0">
                <a:latin typeface="Times New Roman"/>
                <a:cs typeface="Times New Roman"/>
              </a:rPr>
              <a:t>to  </a:t>
            </a:r>
            <a:r>
              <a:rPr lang="en-IN" sz="3600" dirty="0" smtClean="0">
                <a:latin typeface="Times New Roman"/>
                <a:cs typeface="Times New Roman"/>
              </a:rPr>
              <a:t>start a new</a:t>
            </a:r>
            <a:r>
              <a:rPr lang="en-IN" sz="3600" spc="-20" dirty="0" smtClean="0">
                <a:latin typeface="Times New Roman"/>
                <a:cs typeface="Times New Roman"/>
              </a:rPr>
              <a:t> </a:t>
            </a:r>
            <a:r>
              <a:rPr lang="en-IN" sz="3600" dirty="0" smtClean="0">
                <a:latin typeface="Times New Roman"/>
                <a:cs typeface="Times New Roman"/>
              </a:rPr>
              <a:t>cycle.</a:t>
            </a:r>
          </a:p>
          <a:p>
            <a:endParaRPr lang="en-IN" sz="3600" dirty="0" smtClean="0">
              <a:latin typeface="Times New Roman"/>
              <a:cs typeface="Times New Roman"/>
            </a:endParaRPr>
          </a:p>
          <a:p>
            <a:endParaRPr lang="en-US" sz="3600" dirty="0"/>
          </a:p>
        </p:txBody>
      </p:sp>
      <p:sp>
        <p:nvSpPr>
          <p:cNvPr id="10" name="object 13"/>
          <p:cNvSpPr/>
          <p:nvPr/>
        </p:nvSpPr>
        <p:spPr>
          <a:xfrm>
            <a:off x="12147550" y="1968500"/>
            <a:ext cx="3352800" cy="4572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37</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0058400" cy="1477328"/>
          </a:xfrm>
        </p:spPr>
        <p:txBody>
          <a:bodyPr/>
          <a:lstStyle/>
          <a:p>
            <a:r>
              <a:rPr lang="en-IN" sz="4800" b="1" u="sng" spc="-5" dirty="0" smtClean="0">
                <a:latin typeface="Calibri" pitchFamily="34" charset="0"/>
                <a:cs typeface="Calibri" pitchFamily="34" charset="0"/>
              </a:rPr>
              <a:t>Four Stroke Petrol Engine </a:t>
            </a:r>
            <a:r>
              <a:rPr lang="en-IN" sz="4800" b="1" u="sng" dirty="0" smtClean="0">
                <a:latin typeface="Calibri" pitchFamily="34" charset="0"/>
                <a:cs typeface="Calibri" pitchFamily="34" charset="0"/>
              </a:rPr>
              <a:t>–</a:t>
            </a:r>
            <a:r>
              <a:rPr lang="en-IN" sz="4800" b="1" u="sng" spc="-35" dirty="0" smtClean="0">
                <a:latin typeface="Calibri" pitchFamily="34" charset="0"/>
                <a:cs typeface="Calibri" pitchFamily="34" charset="0"/>
              </a:rPr>
              <a:t> </a:t>
            </a:r>
            <a:r>
              <a:rPr lang="en-IN" sz="4800" b="1" u="sng" spc="-5" dirty="0" smtClean="0">
                <a:latin typeface="Calibri" pitchFamily="34" charset="0"/>
                <a:cs typeface="Calibri" pitchFamily="34" charset="0"/>
              </a:rPr>
              <a:t>Working :-</a:t>
            </a:r>
            <a:endParaRPr lang="en-US" sz="4800" b="1" u="sng" dirty="0"/>
          </a:p>
        </p:txBody>
      </p:sp>
      <p:sp>
        <p:nvSpPr>
          <p:cNvPr id="10" name="Rectangle 9"/>
          <p:cNvSpPr/>
          <p:nvPr/>
        </p:nvSpPr>
        <p:spPr>
          <a:xfrm>
            <a:off x="1022350" y="1587500"/>
            <a:ext cx="4267200" cy="646331"/>
          </a:xfrm>
          <a:prstGeom prst="rect">
            <a:avLst/>
          </a:prstGeom>
        </p:spPr>
        <p:txBody>
          <a:bodyPr wrap="square">
            <a:spAutoFit/>
          </a:bodyPr>
          <a:lstStyle/>
          <a:p>
            <a:pPr marL="12700">
              <a:spcBef>
                <a:spcPts val="100"/>
              </a:spcBef>
            </a:pPr>
            <a:r>
              <a:rPr lang="en-IN" sz="3600" b="1" u="sng" spc="-5" dirty="0" smtClean="0">
                <a:solidFill>
                  <a:srgbClr val="0000FF"/>
                </a:solidFill>
                <a:uFill>
                  <a:solidFill>
                    <a:srgbClr val="0000FF"/>
                  </a:solidFill>
                </a:uFill>
                <a:latin typeface="Times New Roman"/>
                <a:cs typeface="Times New Roman"/>
              </a:rPr>
              <a:t>Summary</a:t>
            </a:r>
            <a:r>
              <a:rPr lang="en-IN" sz="3600" b="1" u="sng" spc="-70" dirty="0" smtClean="0">
                <a:solidFill>
                  <a:srgbClr val="0000FF"/>
                </a:solidFill>
                <a:uFill>
                  <a:solidFill>
                    <a:srgbClr val="0000FF"/>
                  </a:solidFill>
                </a:uFill>
                <a:latin typeface="Times New Roman"/>
                <a:cs typeface="Times New Roman"/>
              </a:rPr>
              <a:t> </a:t>
            </a:r>
            <a:r>
              <a:rPr lang="en-IN" sz="3600" b="1" u="sng" dirty="0" smtClean="0">
                <a:solidFill>
                  <a:srgbClr val="0000FF"/>
                </a:solidFill>
                <a:uFill>
                  <a:solidFill>
                    <a:srgbClr val="0000FF"/>
                  </a:solidFill>
                </a:uFill>
                <a:latin typeface="Times New Roman"/>
                <a:cs typeface="Times New Roman"/>
              </a:rPr>
              <a:t>:</a:t>
            </a:r>
            <a:endParaRPr lang="en-IN" sz="3600" u="sng" dirty="0">
              <a:latin typeface="Times New Roman"/>
              <a:cs typeface="Times New Roman"/>
            </a:endParaRPr>
          </a:p>
        </p:txBody>
      </p:sp>
      <p:sp>
        <p:nvSpPr>
          <p:cNvPr id="11" name="Rectangle 10"/>
          <p:cNvSpPr/>
          <p:nvPr/>
        </p:nvSpPr>
        <p:spPr>
          <a:xfrm>
            <a:off x="1174750" y="2730500"/>
            <a:ext cx="9144000" cy="4385816"/>
          </a:xfrm>
          <a:prstGeom prst="rect">
            <a:avLst/>
          </a:prstGeom>
        </p:spPr>
        <p:txBody>
          <a:bodyPr wrap="square">
            <a:spAutoFit/>
          </a:bodyPr>
          <a:lstStyle/>
          <a:p>
            <a:pPr marL="12700">
              <a:spcBef>
                <a:spcPts val="690"/>
              </a:spcBef>
              <a:buFont typeface="Arial" pitchFamily="34" charset="0"/>
              <a:buChar char="•"/>
            </a:pPr>
            <a:r>
              <a:rPr lang="en-IN" sz="4400" spc="-5" dirty="0" smtClean="0">
                <a:latin typeface="Times New Roman"/>
                <a:cs typeface="Times New Roman"/>
              </a:rPr>
              <a:t>Compression </a:t>
            </a:r>
            <a:r>
              <a:rPr lang="en-IN" sz="4400" dirty="0" smtClean="0">
                <a:latin typeface="Times New Roman"/>
                <a:cs typeface="Times New Roman"/>
              </a:rPr>
              <a:t>ratio varies </a:t>
            </a:r>
            <a:r>
              <a:rPr lang="en-IN" sz="4400" spc="-5" dirty="0" smtClean="0">
                <a:latin typeface="Times New Roman"/>
                <a:cs typeface="Times New Roman"/>
              </a:rPr>
              <a:t>from </a:t>
            </a:r>
            <a:r>
              <a:rPr lang="en-IN" sz="4400" dirty="0" smtClean="0">
                <a:latin typeface="Times New Roman"/>
                <a:cs typeface="Times New Roman"/>
              </a:rPr>
              <a:t>5 to</a:t>
            </a:r>
            <a:r>
              <a:rPr lang="en-IN" sz="4400" spc="-40" dirty="0" smtClean="0">
                <a:latin typeface="Times New Roman"/>
                <a:cs typeface="Times New Roman"/>
              </a:rPr>
              <a:t> </a:t>
            </a:r>
            <a:r>
              <a:rPr lang="en-IN" sz="4400" dirty="0" smtClean="0">
                <a:latin typeface="Times New Roman"/>
                <a:cs typeface="Times New Roman"/>
              </a:rPr>
              <a:t>8</a:t>
            </a:r>
          </a:p>
          <a:p>
            <a:pPr marL="12700">
              <a:spcBef>
                <a:spcPts val="590"/>
              </a:spcBef>
              <a:buFont typeface="Arial" pitchFamily="34" charset="0"/>
              <a:buChar char="•"/>
            </a:pPr>
            <a:r>
              <a:rPr lang="en-IN" sz="4400" dirty="0" smtClean="0">
                <a:latin typeface="Times New Roman"/>
                <a:cs typeface="Times New Roman"/>
              </a:rPr>
              <a:t>The pressure at the </a:t>
            </a:r>
            <a:r>
              <a:rPr lang="en-IN" sz="4400" spc="-5" dirty="0" smtClean="0">
                <a:latin typeface="Times New Roman"/>
                <a:cs typeface="Times New Roman"/>
              </a:rPr>
              <a:t>end </a:t>
            </a:r>
            <a:r>
              <a:rPr lang="en-IN" sz="4400" dirty="0" smtClean="0">
                <a:latin typeface="Times New Roman"/>
                <a:cs typeface="Times New Roman"/>
              </a:rPr>
              <a:t>of </a:t>
            </a:r>
            <a:r>
              <a:rPr lang="en-IN" sz="4400" spc="-5" dirty="0" smtClean="0">
                <a:latin typeface="Times New Roman"/>
                <a:cs typeface="Times New Roman"/>
              </a:rPr>
              <a:t>compression</a:t>
            </a:r>
            <a:br>
              <a:rPr lang="en-IN" sz="4400" spc="-5" dirty="0" smtClean="0">
                <a:latin typeface="Times New Roman"/>
                <a:cs typeface="Times New Roman"/>
              </a:rPr>
            </a:br>
            <a:r>
              <a:rPr lang="en-IN" sz="4400" spc="-75" dirty="0" smtClean="0">
                <a:latin typeface="Times New Roman"/>
                <a:cs typeface="Times New Roman"/>
              </a:rPr>
              <a:t> </a:t>
            </a:r>
            <a:r>
              <a:rPr lang="en-IN" sz="4400" dirty="0" smtClean="0">
                <a:latin typeface="Times New Roman"/>
                <a:cs typeface="Times New Roman"/>
              </a:rPr>
              <a:t>is about 6 to 12</a:t>
            </a:r>
            <a:r>
              <a:rPr lang="en-IN" sz="4400" spc="-100" dirty="0" smtClean="0">
                <a:latin typeface="Times New Roman"/>
                <a:cs typeface="Times New Roman"/>
              </a:rPr>
              <a:t> </a:t>
            </a:r>
            <a:r>
              <a:rPr lang="en-IN" sz="4400" dirty="0" smtClean="0">
                <a:latin typeface="Times New Roman"/>
                <a:cs typeface="Times New Roman"/>
              </a:rPr>
              <a:t>bar.</a:t>
            </a:r>
          </a:p>
          <a:p>
            <a:pPr marL="12700">
              <a:spcBef>
                <a:spcPts val="590"/>
              </a:spcBef>
              <a:buFont typeface="Arial" pitchFamily="34" charset="0"/>
              <a:buChar char="•"/>
            </a:pPr>
            <a:r>
              <a:rPr lang="en-IN" sz="4400" dirty="0" smtClean="0">
                <a:latin typeface="Times New Roman"/>
                <a:cs typeface="Times New Roman"/>
              </a:rPr>
              <a:t>The </a:t>
            </a:r>
            <a:r>
              <a:rPr lang="en-IN" sz="4400" spc="-5" dirty="0" smtClean="0">
                <a:latin typeface="Times New Roman"/>
                <a:cs typeface="Times New Roman"/>
              </a:rPr>
              <a:t>temperature </a:t>
            </a:r>
            <a:r>
              <a:rPr lang="en-IN" sz="4400" dirty="0" smtClean="0">
                <a:latin typeface="Times New Roman"/>
                <a:cs typeface="Times New Roman"/>
              </a:rPr>
              <a:t>at the </a:t>
            </a:r>
            <a:r>
              <a:rPr lang="en-IN" sz="4400" spc="-5" dirty="0" smtClean="0">
                <a:latin typeface="Times New Roman"/>
                <a:cs typeface="Times New Roman"/>
              </a:rPr>
              <a:t>end </a:t>
            </a:r>
            <a:r>
              <a:rPr lang="en-IN" sz="4400" dirty="0" smtClean="0">
                <a:latin typeface="Times New Roman"/>
                <a:cs typeface="Times New Roman"/>
              </a:rPr>
              <a:t>of</a:t>
            </a:r>
            <a:r>
              <a:rPr lang="en-IN" sz="4400" spc="-45" dirty="0" smtClean="0">
                <a:latin typeface="Times New Roman"/>
                <a:cs typeface="Times New Roman"/>
              </a:rPr>
              <a:t> </a:t>
            </a:r>
            <a:r>
              <a:rPr lang="en-IN" sz="4400" dirty="0" smtClean="0">
                <a:latin typeface="Times New Roman"/>
                <a:cs typeface="Times New Roman"/>
              </a:rPr>
              <a:t>the </a:t>
            </a:r>
            <a:br>
              <a:rPr lang="en-IN" sz="4400" dirty="0" smtClean="0">
                <a:latin typeface="Times New Roman"/>
                <a:cs typeface="Times New Roman"/>
              </a:rPr>
            </a:br>
            <a:r>
              <a:rPr lang="en-IN" sz="4400" dirty="0" smtClean="0">
                <a:latin typeface="Times New Roman"/>
                <a:cs typeface="Times New Roman"/>
              </a:rPr>
              <a:t>  </a:t>
            </a:r>
            <a:r>
              <a:rPr lang="en-IN" sz="4400" spc="-5" dirty="0" smtClean="0">
                <a:latin typeface="Times New Roman"/>
                <a:cs typeface="Times New Roman"/>
              </a:rPr>
              <a:t>compression </a:t>
            </a:r>
            <a:r>
              <a:rPr lang="en-IN" sz="4400" dirty="0" smtClean="0">
                <a:latin typeface="Times New Roman"/>
                <a:cs typeface="Times New Roman"/>
              </a:rPr>
              <a:t>reaches 250</a:t>
            </a:r>
            <a:r>
              <a:rPr lang="en-IN" sz="4400" baseline="27777" dirty="0" smtClean="0">
                <a:latin typeface="Times New Roman"/>
                <a:cs typeface="Times New Roman"/>
              </a:rPr>
              <a:t>o </a:t>
            </a:r>
            <a:r>
              <a:rPr lang="en-IN" sz="4400" dirty="0" smtClean="0">
                <a:latin typeface="Times New Roman"/>
                <a:cs typeface="Times New Roman"/>
              </a:rPr>
              <a:t>C </a:t>
            </a:r>
            <a:r>
              <a:rPr lang="en-IN" sz="4400" spc="5" dirty="0" smtClean="0">
                <a:latin typeface="Times New Roman"/>
                <a:cs typeface="Times New Roman"/>
              </a:rPr>
              <a:t>to </a:t>
            </a:r>
            <a:r>
              <a:rPr lang="en-IN" sz="4400" dirty="0" smtClean="0">
                <a:latin typeface="Times New Roman"/>
                <a:cs typeface="Times New Roman"/>
              </a:rPr>
              <a:t>350</a:t>
            </a:r>
            <a:r>
              <a:rPr lang="en-IN" sz="4400" baseline="27777" dirty="0" smtClean="0">
                <a:latin typeface="Times New Roman"/>
                <a:cs typeface="Times New Roman"/>
              </a:rPr>
              <a:t>o</a:t>
            </a:r>
            <a:r>
              <a:rPr lang="en-IN" sz="4400" spc="89" baseline="27777" dirty="0" smtClean="0">
                <a:latin typeface="Times New Roman"/>
                <a:cs typeface="Times New Roman"/>
              </a:rPr>
              <a:t> </a:t>
            </a:r>
            <a:r>
              <a:rPr lang="en-IN" sz="4400" dirty="0" smtClean="0">
                <a:latin typeface="Times New Roman"/>
                <a:cs typeface="Times New Roman"/>
              </a:rPr>
              <a:t>C.</a:t>
            </a:r>
          </a:p>
          <a:p>
            <a:pPr marL="12700">
              <a:spcBef>
                <a:spcPts val="590"/>
              </a:spcBef>
            </a:pPr>
            <a:endParaRPr lang="en-IN" sz="4400" dirty="0" smtClean="0">
              <a:latin typeface="Times New Roman"/>
              <a:cs typeface="Times New Roman"/>
            </a:endParaRPr>
          </a:p>
        </p:txBody>
      </p:sp>
      <p:sp>
        <p:nvSpPr>
          <p:cNvPr id="12" name="object 15"/>
          <p:cNvSpPr/>
          <p:nvPr/>
        </p:nvSpPr>
        <p:spPr>
          <a:xfrm>
            <a:off x="10013950" y="4559300"/>
            <a:ext cx="4191000" cy="3657600"/>
          </a:xfrm>
          <a:prstGeom prst="rect">
            <a:avLst/>
          </a:prstGeom>
          <a:blipFill>
            <a:blip r:embed="rId3" cstate="print"/>
            <a:stretch>
              <a:fillRect/>
            </a:stretch>
          </a:blipFill>
        </p:spPr>
        <p:txBody>
          <a:bodyPr wrap="square" lIns="0" tIns="0" rIns="0" bIns="0" rtlCol="0"/>
          <a:lstStyle/>
          <a:p>
            <a:endParaRPr/>
          </a:p>
        </p:txBody>
      </p:sp>
      <p:sp>
        <p:nvSpPr>
          <p:cNvPr id="13" name="object 14"/>
          <p:cNvSpPr/>
          <p:nvPr/>
        </p:nvSpPr>
        <p:spPr>
          <a:xfrm>
            <a:off x="11385550" y="749300"/>
            <a:ext cx="3352800" cy="34290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38</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5" dirty="0" smtClean="0"/>
              <a:t>Four Stroke Diesel</a:t>
            </a:r>
            <a:r>
              <a:rPr lang="en-IN" b="1" u="sng" spc="-45" dirty="0" smtClean="0"/>
              <a:t> </a:t>
            </a:r>
            <a:r>
              <a:rPr lang="en-IN" b="1" u="sng" spc="-5" dirty="0" smtClean="0"/>
              <a:t>Engine :-</a:t>
            </a:r>
            <a:endParaRPr lang="en-US" b="1" u="sng" dirty="0"/>
          </a:p>
        </p:txBody>
      </p:sp>
      <p:sp>
        <p:nvSpPr>
          <p:cNvPr id="9" name="Subtitle 8"/>
          <p:cNvSpPr>
            <a:spLocks noGrp="1"/>
          </p:cNvSpPr>
          <p:nvPr>
            <p:ph type="subTitle" idx="4"/>
          </p:nvPr>
        </p:nvSpPr>
        <p:spPr>
          <a:xfrm>
            <a:off x="1555750" y="2273300"/>
            <a:ext cx="12649200" cy="492443"/>
          </a:xfrm>
        </p:spPr>
        <p:txBody>
          <a:bodyPr/>
          <a:lstStyle/>
          <a:p>
            <a:endParaRPr lang="en-US" dirty="0"/>
          </a:p>
        </p:txBody>
      </p:sp>
      <p:sp>
        <p:nvSpPr>
          <p:cNvPr id="10" name="object 5"/>
          <p:cNvSpPr/>
          <p:nvPr/>
        </p:nvSpPr>
        <p:spPr>
          <a:xfrm>
            <a:off x="1327150" y="1816100"/>
            <a:ext cx="14097000" cy="5562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39</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5" dirty="0" smtClean="0"/>
              <a:t>Four Stroke Diesel</a:t>
            </a:r>
            <a:r>
              <a:rPr lang="en-IN" b="1" u="sng" spc="-45" dirty="0" smtClean="0"/>
              <a:t> </a:t>
            </a:r>
            <a:r>
              <a:rPr lang="en-IN" b="1" u="sng" spc="-5" dirty="0" smtClean="0"/>
              <a:t>Engine :-</a:t>
            </a:r>
            <a:endParaRPr lang="en-US" b="1" u="sng" dirty="0"/>
          </a:p>
        </p:txBody>
      </p:sp>
      <p:sp>
        <p:nvSpPr>
          <p:cNvPr id="9" name="Subtitle 8"/>
          <p:cNvSpPr>
            <a:spLocks noGrp="1"/>
          </p:cNvSpPr>
          <p:nvPr>
            <p:ph type="subTitle" idx="4"/>
          </p:nvPr>
        </p:nvSpPr>
        <p:spPr>
          <a:xfrm>
            <a:off x="1479550" y="1892300"/>
            <a:ext cx="13639800" cy="6678238"/>
          </a:xfrm>
        </p:spPr>
        <p:txBody>
          <a:bodyPr/>
          <a:lstStyle/>
          <a:p>
            <a:pPr marL="12700">
              <a:lnSpc>
                <a:spcPct val="100000"/>
              </a:lnSpc>
              <a:spcBef>
                <a:spcPts val="800"/>
              </a:spcBef>
            </a:pPr>
            <a:r>
              <a:rPr lang="en-IN" sz="4400" b="1" u="heavy" spc="-5" dirty="0" smtClean="0">
                <a:solidFill>
                  <a:srgbClr val="0000FF"/>
                </a:solidFill>
                <a:uFill>
                  <a:solidFill>
                    <a:srgbClr val="0000FF"/>
                  </a:solidFill>
                </a:uFill>
                <a:latin typeface="Times New Roman" pitchFamily="18" charset="0"/>
                <a:cs typeface="Times New Roman" pitchFamily="18" charset="0"/>
              </a:rPr>
              <a:t>Construction:</a:t>
            </a:r>
            <a:endParaRPr lang="en-IN" sz="4400" dirty="0" smtClean="0">
              <a:latin typeface="Times New Roman" pitchFamily="18" charset="0"/>
              <a:cs typeface="Times New Roman" pitchFamily="18" charset="0"/>
            </a:endParaRPr>
          </a:p>
          <a:p>
            <a:pPr marL="137795" indent="-125730">
              <a:spcBef>
                <a:spcPts val="700"/>
              </a:spcBef>
              <a:buSzPct val="96428"/>
              <a:tabLst>
                <a:tab pos="138430" algn="l"/>
              </a:tabLst>
            </a:pPr>
            <a:r>
              <a:rPr lang="en-IN" sz="4400" dirty="0" smtClean="0">
                <a:latin typeface="Times New Roman" pitchFamily="18" charset="0"/>
                <a:cs typeface="Times New Roman" pitchFamily="18" charset="0"/>
              </a:rPr>
              <a:t>A piston </a:t>
            </a:r>
            <a:r>
              <a:rPr lang="en-IN" sz="4400" spc="-5" dirty="0" smtClean="0">
                <a:latin typeface="Times New Roman" pitchFamily="18" charset="0"/>
                <a:cs typeface="Times New Roman" pitchFamily="18" charset="0"/>
              </a:rPr>
              <a:t>reciprocates </a:t>
            </a:r>
            <a:r>
              <a:rPr lang="en-IN" sz="4400" dirty="0" smtClean="0">
                <a:latin typeface="Times New Roman" pitchFamily="18" charset="0"/>
                <a:cs typeface="Times New Roman" pitchFamily="18" charset="0"/>
              </a:rPr>
              <a:t>inside the</a:t>
            </a:r>
            <a:r>
              <a:rPr lang="en-IN" sz="4400" spc="-65" dirty="0" smtClean="0">
                <a:latin typeface="Times New Roman" pitchFamily="18" charset="0"/>
                <a:cs typeface="Times New Roman" pitchFamily="18" charset="0"/>
              </a:rPr>
              <a:t> </a:t>
            </a:r>
            <a:r>
              <a:rPr lang="en-IN" sz="4400" dirty="0" smtClean="0">
                <a:latin typeface="Times New Roman" pitchFamily="18" charset="0"/>
                <a:cs typeface="Times New Roman" pitchFamily="18" charset="0"/>
              </a:rPr>
              <a:t>cylinder</a:t>
            </a:r>
          </a:p>
          <a:p>
            <a:pPr marL="12700" marR="690245">
              <a:spcBef>
                <a:spcPts val="690"/>
              </a:spcBef>
              <a:buSzPct val="96428"/>
              <a:tabLst>
                <a:tab pos="138430" algn="l"/>
              </a:tabLst>
            </a:pPr>
            <a:r>
              <a:rPr lang="en-IN" sz="4400" spc="-5" dirty="0" smtClean="0">
                <a:latin typeface="Times New Roman" pitchFamily="18" charset="0"/>
                <a:cs typeface="Times New Roman" pitchFamily="18" charset="0"/>
              </a:rPr>
              <a:t>The </a:t>
            </a:r>
            <a:r>
              <a:rPr lang="en-IN" sz="4400" dirty="0" smtClean="0">
                <a:latin typeface="Times New Roman" pitchFamily="18" charset="0"/>
                <a:cs typeface="Times New Roman" pitchFamily="18" charset="0"/>
              </a:rPr>
              <a:t>piston is </a:t>
            </a:r>
            <a:r>
              <a:rPr lang="en-IN" sz="4400" spc="-5" dirty="0" smtClean="0">
                <a:latin typeface="Times New Roman" pitchFamily="18" charset="0"/>
                <a:cs typeface="Times New Roman" pitchFamily="18" charset="0"/>
              </a:rPr>
              <a:t>connected </a:t>
            </a:r>
            <a:r>
              <a:rPr lang="en-IN" sz="4400" dirty="0" smtClean="0">
                <a:latin typeface="Times New Roman" pitchFamily="18" charset="0"/>
                <a:cs typeface="Times New Roman" pitchFamily="18" charset="0"/>
              </a:rPr>
              <a:t>to the </a:t>
            </a:r>
            <a:r>
              <a:rPr lang="en-IN" sz="4400" spc="-5" dirty="0" smtClean="0">
                <a:latin typeface="Times New Roman" pitchFamily="18" charset="0"/>
                <a:cs typeface="Times New Roman" pitchFamily="18" charset="0"/>
              </a:rPr>
              <a:t>crankshaft</a:t>
            </a:r>
            <a:r>
              <a:rPr lang="en-IN" sz="4400" spc="-85" dirty="0" smtClean="0">
                <a:latin typeface="Times New Roman" pitchFamily="18" charset="0"/>
                <a:cs typeface="Times New Roman" pitchFamily="18" charset="0"/>
              </a:rPr>
              <a:t> </a:t>
            </a:r>
            <a:r>
              <a:rPr lang="en-IN" sz="4400" dirty="0" smtClean="0">
                <a:latin typeface="Times New Roman" pitchFamily="18" charset="0"/>
                <a:cs typeface="Times New Roman" pitchFamily="18" charset="0"/>
              </a:rPr>
              <a:t>by  </a:t>
            </a:r>
            <a:r>
              <a:rPr lang="en-IN" sz="4400" spc="-10" dirty="0" smtClean="0">
                <a:latin typeface="Times New Roman" pitchFamily="18" charset="0"/>
                <a:cs typeface="Times New Roman" pitchFamily="18" charset="0"/>
              </a:rPr>
              <a:t>means </a:t>
            </a:r>
            <a:r>
              <a:rPr lang="en-IN" sz="4400" dirty="0" smtClean="0">
                <a:latin typeface="Times New Roman" pitchFamily="18" charset="0"/>
                <a:cs typeface="Times New Roman" pitchFamily="18" charset="0"/>
              </a:rPr>
              <a:t>of a </a:t>
            </a:r>
            <a:br>
              <a:rPr lang="en-IN" sz="4400" dirty="0" smtClean="0">
                <a:latin typeface="Times New Roman" pitchFamily="18" charset="0"/>
                <a:cs typeface="Times New Roman" pitchFamily="18" charset="0"/>
              </a:rPr>
            </a:br>
            <a:r>
              <a:rPr lang="en-IN" sz="4400" dirty="0" smtClean="0">
                <a:latin typeface="Times New Roman" pitchFamily="18" charset="0"/>
                <a:cs typeface="Times New Roman" pitchFamily="18" charset="0"/>
              </a:rPr>
              <a:t>   </a:t>
            </a:r>
            <a:r>
              <a:rPr lang="en-IN" sz="4400" spc="-5" dirty="0" smtClean="0">
                <a:latin typeface="Times New Roman" pitchFamily="18" charset="0"/>
                <a:cs typeface="Times New Roman" pitchFamily="18" charset="0"/>
              </a:rPr>
              <a:t>connecting </a:t>
            </a:r>
            <a:r>
              <a:rPr lang="en-IN" sz="4400" dirty="0" smtClean="0">
                <a:latin typeface="Times New Roman" pitchFamily="18" charset="0"/>
                <a:cs typeface="Times New Roman" pitchFamily="18" charset="0"/>
              </a:rPr>
              <a:t>rod </a:t>
            </a:r>
            <a:r>
              <a:rPr lang="en-IN" sz="4400" spc="-5" dirty="0" smtClean="0">
                <a:latin typeface="Times New Roman" pitchFamily="18" charset="0"/>
                <a:cs typeface="Times New Roman" pitchFamily="18" charset="0"/>
              </a:rPr>
              <a:t>and</a:t>
            </a:r>
            <a:r>
              <a:rPr lang="en-IN" sz="4400" spc="-45" dirty="0" smtClean="0">
                <a:latin typeface="Times New Roman" pitchFamily="18" charset="0"/>
                <a:cs typeface="Times New Roman" pitchFamily="18" charset="0"/>
              </a:rPr>
              <a:t> </a:t>
            </a:r>
            <a:r>
              <a:rPr lang="en-IN" sz="4400" spc="-5" dirty="0" smtClean="0">
                <a:latin typeface="Times New Roman" pitchFamily="18" charset="0"/>
                <a:cs typeface="Times New Roman" pitchFamily="18" charset="0"/>
              </a:rPr>
              <a:t>crank.</a:t>
            </a:r>
            <a:endParaRPr lang="en-IN" sz="4400" dirty="0" smtClean="0">
              <a:latin typeface="Times New Roman" pitchFamily="18" charset="0"/>
              <a:cs typeface="Times New Roman" pitchFamily="18" charset="0"/>
            </a:endParaRPr>
          </a:p>
          <a:p>
            <a:pPr marL="12700" marR="5080">
              <a:spcBef>
                <a:spcPts val="700"/>
              </a:spcBef>
              <a:buSzPct val="96428"/>
              <a:tabLst>
                <a:tab pos="222250" algn="l"/>
              </a:tabLst>
            </a:pPr>
            <a:r>
              <a:rPr lang="en-IN" sz="4400" spc="-5" dirty="0" smtClean="0">
                <a:latin typeface="Times New Roman" pitchFamily="18" charset="0"/>
                <a:cs typeface="Times New Roman" pitchFamily="18" charset="0"/>
              </a:rPr>
              <a:t>The inlet and exhaust valves are mounted </a:t>
            </a:r>
            <a:r>
              <a:rPr lang="en-IN" sz="4400" dirty="0" smtClean="0">
                <a:latin typeface="Times New Roman" pitchFamily="18" charset="0"/>
                <a:cs typeface="Times New Roman" pitchFamily="18" charset="0"/>
              </a:rPr>
              <a:t>on </a:t>
            </a:r>
            <a:r>
              <a:rPr lang="en-IN" sz="4400" spc="-5" dirty="0" smtClean="0">
                <a:latin typeface="Times New Roman" pitchFamily="18" charset="0"/>
                <a:cs typeface="Times New Roman" pitchFamily="18" charset="0"/>
              </a:rPr>
              <a:t>the  cylinder</a:t>
            </a:r>
            <a:br>
              <a:rPr lang="en-IN" sz="4400" spc="-5" dirty="0" smtClean="0">
                <a:latin typeface="Times New Roman" pitchFamily="18" charset="0"/>
                <a:cs typeface="Times New Roman" pitchFamily="18" charset="0"/>
              </a:rPr>
            </a:br>
            <a:r>
              <a:rPr lang="en-IN" sz="4400" spc="-5" dirty="0" smtClean="0">
                <a:latin typeface="Times New Roman" pitchFamily="18" charset="0"/>
                <a:cs typeface="Times New Roman" pitchFamily="18" charset="0"/>
              </a:rPr>
              <a:t>  </a:t>
            </a:r>
            <a:r>
              <a:rPr lang="en-IN" sz="4400" spc="-15" dirty="0" smtClean="0">
                <a:latin typeface="Times New Roman" pitchFamily="18" charset="0"/>
                <a:cs typeface="Times New Roman" pitchFamily="18" charset="0"/>
              </a:rPr>
              <a:t> </a:t>
            </a:r>
            <a:r>
              <a:rPr lang="en-IN" sz="4400" spc="-5" dirty="0" smtClean="0">
                <a:latin typeface="Times New Roman" pitchFamily="18" charset="0"/>
                <a:cs typeface="Times New Roman" pitchFamily="18" charset="0"/>
              </a:rPr>
              <a:t>head.</a:t>
            </a:r>
            <a:endParaRPr lang="en-IN" sz="4400" dirty="0" smtClean="0">
              <a:latin typeface="Times New Roman" pitchFamily="18" charset="0"/>
              <a:cs typeface="Times New Roman" pitchFamily="18" charset="0"/>
            </a:endParaRPr>
          </a:p>
          <a:p>
            <a:pPr marL="137795" indent="-125730">
              <a:spcBef>
                <a:spcPts val="690"/>
              </a:spcBef>
              <a:buSzPct val="96428"/>
              <a:tabLst>
                <a:tab pos="138430" algn="l"/>
              </a:tabLst>
            </a:pPr>
            <a:r>
              <a:rPr lang="en-IN" sz="4400" dirty="0" smtClean="0">
                <a:latin typeface="Times New Roman" pitchFamily="18" charset="0"/>
                <a:cs typeface="Times New Roman" pitchFamily="18" charset="0"/>
              </a:rPr>
              <a:t> A </a:t>
            </a:r>
            <a:r>
              <a:rPr lang="en-IN" sz="4400" spc="-10" dirty="0" smtClean="0">
                <a:latin typeface="Times New Roman" pitchFamily="18" charset="0"/>
                <a:cs typeface="Times New Roman" pitchFamily="18" charset="0"/>
              </a:rPr>
              <a:t>fuel </a:t>
            </a:r>
            <a:r>
              <a:rPr lang="en-IN" sz="4400" spc="-5" dirty="0" smtClean="0">
                <a:latin typeface="Times New Roman" pitchFamily="18" charset="0"/>
                <a:cs typeface="Times New Roman" pitchFamily="18" charset="0"/>
              </a:rPr>
              <a:t>injector </a:t>
            </a:r>
            <a:r>
              <a:rPr lang="en-IN" sz="4400" dirty="0" smtClean="0">
                <a:latin typeface="Times New Roman" pitchFamily="18" charset="0"/>
                <a:cs typeface="Times New Roman" pitchFamily="18" charset="0"/>
              </a:rPr>
              <a:t>is provided on the </a:t>
            </a:r>
            <a:r>
              <a:rPr lang="en-IN" sz="4400" spc="-5" dirty="0" smtClean="0">
                <a:latin typeface="Times New Roman" pitchFamily="18" charset="0"/>
                <a:cs typeface="Times New Roman" pitchFamily="18" charset="0"/>
              </a:rPr>
              <a:t>cylinder</a:t>
            </a:r>
            <a:r>
              <a:rPr lang="en-IN" sz="4400" spc="-35" dirty="0" smtClean="0">
                <a:latin typeface="Times New Roman" pitchFamily="18" charset="0"/>
                <a:cs typeface="Times New Roman" pitchFamily="18" charset="0"/>
              </a:rPr>
              <a:t> </a:t>
            </a:r>
            <a:r>
              <a:rPr lang="en-IN" sz="4400" spc="-5" dirty="0" smtClean="0">
                <a:latin typeface="Times New Roman" pitchFamily="18" charset="0"/>
                <a:cs typeface="Times New Roman" pitchFamily="18" charset="0"/>
              </a:rPr>
              <a:t>head</a:t>
            </a:r>
            <a:endParaRPr lang="en-IN" sz="4400" dirty="0" smtClean="0">
              <a:latin typeface="Times New Roman" pitchFamily="18" charset="0"/>
              <a:cs typeface="Times New Roman" pitchFamily="18" charset="0"/>
            </a:endParaRPr>
          </a:p>
          <a:p>
            <a:pPr marL="137795" indent="-125730">
              <a:spcBef>
                <a:spcPts val="700"/>
              </a:spcBef>
              <a:buSzPct val="96428"/>
              <a:tabLst>
                <a:tab pos="138430" algn="l"/>
              </a:tabLst>
            </a:pPr>
            <a:r>
              <a:rPr lang="en-IN" sz="4400" spc="-5" dirty="0" smtClean="0">
                <a:latin typeface="Times New Roman" pitchFamily="18" charset="0"/>
                <a:cs typeface="Times New Roman" pitchFamily="18" charset="0"/>
              </a:rPr>
              <a:t> The fuel </a:t>
            </a:r>
            <a:r>
              <a:rPr lang="en-IN" sz="4400" dirty="0" smtClean="0">
                <a:latin typeface="Times New Roman" pitchFamily="18" charset="0"/>
                <a:cs typeface="Times New Roman" pitchFamily="18" charset="0"/>
              </a:rPr>
              <a:t>used is</a:t>
            </a:r>
            <a:r>
              <a:rPr lang="en-IN" sz="4400" spc="-15" dirty="0" smtClean="0">
                <a:latin typeface="Times New Roman" pitchFamily="18" charset="0"/>
                <a:cs typeface="Times New Roman" pitchFamily="18" charset="0"/>
              </a:rPr>
              <a:t> </a:t>
            </a:r>
            <a:r>
              <a:rPr lang="en-IN" sz="4400" spc="-5" dirty="0" smtClean="0">
                <a:latin typeface="Times New Roman" pitchFamily="18" charset="0"/>
                <a:cs typeface="Times New Roman" pitchFamily="18" charset="0"/>
              </a:rPr>
              <a:t>diesel.</a:t>
            </a:r>
            <a:endParaRPr lang="en-IN" sz="4400" dirty="0" smtClean="0">
              <a:latin typeface="Times New Roman" pitchFamily="18" charset="0"/>
              <a:cs typeface="Times New Roman" pitchFamily="18" charset="0"/>
            </a:endParaRPr>
          </a:p>
          <a:p>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extBox 1048610"/>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46" name="Group 45"/>
          <p:cNvGrpSpPr/>
          <p:nvPr/>
        </p:nvGrpSpPr>
        <p:grpSpPr>
          <a:xfrm>
            <a:off x="0" y="0"/>
            <a:ext cx="16217900" cy="9118600"/>
            <a:chOff x="0" y="0"/>
            <a:chExt cx="16217900" cy="9118600"/>
          </a:xfrm>
        </p:grpSpPr>
        <p:sp>
          <p:nvSpPr>
            <p:cNvPr id="1048612" name="Rectangle 1048611"/>
            <p:cNvSpPr/>
            <p:nvPr/>
          </p:nvSpPr>
          <p:spPr>
            <a:xfrm>
              <a:off x="0" y="0"/>
              <a:ext cx="1003300" cy="9118600"/>
            </a:xfrm>
            <a:prstGeom prst="rect">
              <a:avLst/>
            </a:prstGeom>
            <a:blipFill rotWithShape="1">
              <a:blip r:embed="rId3"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13" name="Freeform 1048612"/>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14" name="TextBox 1048613"/>
          <p:cNvSpPr txBox="1"/>
          <p:nvPr/>
        </p:nvSpPr>
        <p:spPr>
          <a:xfrm>
            <a:off x="55181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 </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15" name="TextBox 1048614"/>
          <p:cNvSpPr txBox="1"/>
          <p:nvPr/>
        </p:nvSpPr>
        <p:spPr>
          <a:xfrm>
            <a:off x="1250950" y="1054100"/>
            <a:ext cx="14249400" cy="830262"/>
          </a:xfrm>
          <a:prstGeom prst="rect">
            <a:avLst/>
          </a:prstGeom>
          <a:noFill/>
          <a:ln>
            <a:noFill/>
          </a:ln>
        </p:spPr>
        <p:txBody>
          <a:bodyPr vert="horz" lIns="91440" tIns="45720" rIns="91440" bIns="4572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ctr" eaLnBrk="1" latinLnBrk="1" hangingPunct="1">
              <a:spcBef>
                <a:spcPct val="0"/>
              </a:spcBef>
              <a:buFontTx/>
              <a:buNone/>
            </a:pPr>
            <a:r>
              <a:rPr lang="en-US" altLang="en-US" sz="4400" dirty="0" smtClean="0">
                <a:latin typeface="Times New Roman" pitchFamily="18" charset="0"/>
                <a:ea typeface="Times New Roman" pitchFamily="18" charset="0"/>
              </a:rPr>
              <a:t>Course</a:t>
            </a:r>
            <a:r>
              <a:rPr lang="en-IN" altLang="en-US" sz="4800" dirty="0" smtClean="0">
                <a:latin typeface="Times New Roman" pitchFamily="18" charset="0"/>
                <a:ea typeface="Times New Roman" pitchFamily="18" charset="0"/>
              </a:rPr>
              <a:t> Outcomes of BME </a:t>
            </a:r>
            <a:endParaRPr lang="en-IN" altLang="en-US" sz="4800" dirty="0">
              <a:latin typeface="Times New Roman" pitchFamily="18" charset="0"/>
              <a:ea typeface="Times New Roman" pitchFamily="18" charset="0"/>
            </a:endParaRPr>
          </a:p>
        </p:txBody>
      </p:sp>
      <p:sp>
        <p:nvSpPr>
          <p:cNvPr id="1048616" name="TextBox 1048615"/>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4</a:t>
            </a:fld>
            <a:endParaRPr lang="en-IN" altLang="en-US" sz="1900">
              <a:solidFill>
                <a:srgbClr val="898989"/>
              </a:solidFill>
              <a:ea typeface="Arial" pitchFamily="34" charset="0"/>
            </a:endParaRPr>
          </a:p>
        </p:txBody>
      </p:sp>
      <p:graphicFrame>
        <p:nvGraphicFramePr>
          <p:cNvPr id="4194304" name="Table 4194303"/>
          <p:cNvGraphicFramePr>
            <a:graphicFrameLocks/>
          </p:cNvGraphicFramePr>
          <p:nvPr/>
        </p:nvGraphicFramePr>
        <p:xfrm>
          <a:off x="7864475" y="3073400"/>
          <a:ext cx="6019800" cy="5095875"/>
        </p:xfrm>
        <a:graphic>
          <a:graphicData uri="http://schemas.openxmlformats.org/drawingml/2006/table">
            <a:tbl>
              <a:tblPr/>
              <a:tblGrid>
                <a:gridCol w="6019800"/>
              </a:tblGrid>
              <a:tr h="5095875">
                <a:tc>
                  <a:txBody>
                    <a:bodyPr/>
                    <a:lstStyle/>
                    <a:p>
                      <a:pPr lvl="0" algn="l" eaLnBrk="1" latinLnBrk="1" hangingPunct="1"/>
                      <a:r>
                        <a:t/>
                      </a:r>
                      <a:br/>
                      <a:endParaRPr lang="en-IN" altLang="en-US" sz="1000" dirty="0">
                        <a:latin typeface="Calibri" pitchFamily="34" charset="0"/>
                      </a:endParaRPr>
                    </a:p>
                  </a:txBody>
                  <a:tcPr marL="52831" marR="52831" marT="26415" marB="26415" anchor="ctr">
                    <a:lnL>
                      <a:noFill/>
                    </a:lnL>
                    <a:lnR>
                      <a:noFill/>
                    </a:lnR>
                    <a:lnT>
                      <a:noFill/>
                    </a:lnT>
                    <a:lnB>
                      <a:noFill/>
                    </a:lnB>
                    <a:noFill/>
                  </a:tcPr>
                </a:tc>
              </a:tr>
            </a:tbl>
          </a:graphicData>
        </a:graphic>
      </p:graphicFrame>
      <p:sp>
        <p:nvSpPr>
          <p:cNvPr id="1048619" name="Rectangle 1048618"/>
          <p:cNvSpPr/>
          <p:nvPr/>
        </p:nvSpPr>
        <p:spPr>
          <a:xfrm>
            <a:off x="800100" y="2120900"/>
            <a:ext cx="14209712" cy="4909036"/>
          </a:xfrm>
          <a:prstGeom prst="rect">
            <a:avLst/>
          </a:prstGeom>
          <a:noFill/>
          <a:ln>
            <a:noFill/>
          </a:ln>
        </p:spPr>
        <p:txBody>
          <a:bodyPr vert="horz" wrap="square" lIns="91440" tIns="45720" rIns="91440" bIns="45720" anchor="ctr">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r>
              <a:rPr lang="en-US" altLang="en-US" sz="2800" b="1" dirty="0">
                <a:latin typeface="Times New Roman" pitchFamily="18" charset="0"/>
                <a:ea typeface="Times New Roman" pitchFamily="18" charset="0"/>
              </a:rPr>
              <a:t>       </a:t>
            </a:r>
          </a:p>
          <a:p>
            <a:pPr lvl="0"/>
            <a:r>
              <a:rPr lang="en-US" altLang="en-US" sz="2800" b="1" dirty="0">
                <a:latin typeface="Times New Roman" pitchFamily="18" charset="0"/>
                <a:ea typeface="Times New Roman" pitchFamily="18" charset="0"/>
              </a:rPr>
              <a:t> </a:t>
            </a:r>
            <a:r>
              <a:rPr lang="en-US" altLang="en-US" sz="2800" b="1" dirty="0" smtClean="0">
                <a:latin typeface="Times New Roman" pitchFamily="18" charset="0"/>
                <a:ea typeface="Times New Roman" pitchFamily="18" charset="0"/>
              </a:rPr>
              <a:t> </a:t>
            </a:r>
            <a:endParaRPr lang="en-US" altLang="en-US" sz="2800" b="1" dirty="0">
              <a:latin typeface="Times New Roman" pitchFamily="18" charset="0"/>
              <a:ea typeface="Times New Roman" pitchFamily="18" charset="0"/>
            </a:endParaRPr>
          </a:p>
          <a:p>
            <a:pPr lvl="0"/>
            <a:r>
              <a:rPr lang="en-US" altLang="en-US" sz="1400" dirty="0"/>
              <a:t>          </a:t>
            </a:r>
          </a:p>
          <a:p>
            <a:pPr lvl="0">
              <a:buFont typeface="Wingdings" pitchFamily="2" charset="2"/>
              <a:buChar char="Ø"/>
            </a:pPr>
            <a:r>
              <a:rPr lang="en-US" altLang="en-US" sz="2800" dirty="0">
                <a:latin typeface="Times New Roman" pitchFamily="18" charset="0"/>
                <a:ea typeface="Times New Roman" pitchFamily="18" charset="0"/>
              </a:rPr>
              <a:t> </a:t>
            </a:r>
            <a:r>
              <a:rPr lang="en-US" altLang="en-US" sz="2800" dirty="0" smtClean="0">
                <a:latin typeface="Times New Roman" pitchFamily="18" charset="0"/>
                <a:ea typeface="Times New Roman" pitchFamily="18" charset="0"/>
              </a:rPr>
              <a:t> To describe the importance of mechanical engineering in any industry and to apply the various concepts in thermal based industry.</a:t>
            </a:r>
            <a:endParaRPr lang="en-US" altLang="en-US" sz="2800" dirty="0">
              <a:latin typeface="Times New Roman" pitchFamily="18" charset="0"/>
              <a:ea typeface="Times New Roman" pitchFamily="18" charset="0"/>
            </a:endParaRPr>
          </a:p>
          <a:p>
            <a:pPr lvl="0">
              <a:buFont typeface="Wingdings" pitchFamily="2" charset="2"/>
              <a:buChar char="Ø"/>
            </a:pPr>
            <a:r>
              <a:rPr lang="en-US" altLang="en-US" sz="2800" dirty="0">
                <a:latin typeface="Times New Roman" pitchFamily="18" charset="0"/>
                <a:ea typeface="Times New Roman" pitchFamily="18" charset="0"/>
              </a:rPr>
              <a:t> </a:t>
            </a:r>
            <a:r>
              <a:rPr lang="en-US" altLang="en-US" sz="2800" dirty="0" smtClean="0">
                <a:latin typeface="Times New Roman" pitchFamily="18" charset="0"/>
                <a:ea typeface="Times New Roman" pitchFamily="18" charset="0"/>
              </a:rPr>
              <a:t> To understand the various machines and power transmission related to it and also the effect of parameters on a job.</a:t>
            </a:r>
            <a:endParaRPr lang="en-US" altLang="en-US" sz="2800" dirty="0">
              <a:latin typeface="Times New Roman" pitchFamily="18" charset="0"/>
              <a:ea typeface="Times New Roman" pitchFamily="18" charset="0"/>
            </a:endParaRPr>
          </a:p>
          <a:p>
            <a:pPr lvl="0">
              <a:buFont typeface="Wingdings" pitchFamily="2" charset="2"/>
              <a:buChar char="Ø"/>
            </a:pPr>
            <a:r>
              <a:rPr lang="en-US" altLang="en-US" sz="2800" dirty="0" smtClean="0">
                <a:latin typeface="Times New Roman" pitchFamily="18" charset="0"/>
                <a:ea typeface="Times New Roman" pitchFamily="18" charset="0"/>
              </a:rPr>
              <a:t> To relate the industrial issues with the environment and to consider key concepts in in engineering materials.</a:t>
            </a:r>
            <a:endParaRPr lang="en-US" altLang="en-US" sz="2800" dirty="0">
              <a:latin typeface="Times New Roman" pitchFamily="18" charset="0"/>
              <a:ea typeface="Times New Roman" pitchFamily="18" charset="0"/>
            </a:endParaRPr>
          </a:p>
          <a:p>
            <a:pPr lvl="0">
              <a:buFont typeface="Wingdings" pitchFamily="2" charset="2"/>
              <a:buChar char="Ø"/>
            </a:pPr>
            <a:r>
              <a:rPr lang="en-US" altLang="en-US" sz="2800" dirty="0">
                <a:latin typeface="Times New Roman" pitchFamily="18" charset="0"/>
                <a:ea typeface="Times New Roman" pitchFamily="18" charset="0"/>
              </a:rPr>
              <a:t> </a:t>
            </a:r>
            <a:r>
              <a:rPr lang="en-US" altLang="en-US" sz="2800" dirty="0" smtClean="0">
                <a:latin typeface="Times New Roman" pitchFamily="18" charset="0"/>
                <a:ea typeface="Times New Roman" pitchFamily="18" charset="0"/>
              </a:rPr>
              <a:t>To come across new practices and researches going in mechanical engineering line CAD, CAM etc.</a:t>
            </a:r>
            <a:endParaRPr lang="en-US" altLang="en-US" sz="2800" dirty="0">
              <a:latin typeface="Times New Roman" pitchFamily="18" charset="0"/>
              <a:ea typeface="Times New Roman" pitchFamily="18" charset="0"/>
            </a:endParaRPr>
          </a:p>
          <a:p>
            <a:pPr lvl="0"/>
            <a:endParaRPr lang="en-US"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40</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5" dirty="0" smtClean="0"/>
              <a:t>Four Stroke Diesel</a:t>
            </a:r>
            <a:r>
              <a:rPr lang="en-IN" b="1" u="sng" spc="-45" dirty="0" smtClean="0"/>
              <a:t> </a:t>
            </a:r>
            <a:r>
              <a:rPr lang="en-IN" b="1" u="sng" spc="-5" dirty="0" smtClean="0"/>
              <a:t>Engine Working:-</a:t>
            </a:r>
            <a:endParaRPr lang="en-US" b="1" u="sng" dirty="0"/>
          </a:p>
        </p:txBody>
      </p:sp>
      <p:sp>
        <p:nvSpPr>
          <p:cNvPr id="9" name="Subtitle 8"/>
          <p:cNvSpPr>
            <a:spLocks noGrp="1"/>
          </p:cNvSpPr>
          <p:nvPr>
            <p:ph type="subTitle" idx="4"/>
          </p:nvPr>
        </p:nvSpPr>
        <p:spPr>
          <a:xfrm>
            <a:off x="1479550" y="1892301"/>
            <a:ext cx="14020800" cy="6553199"/>
          </a:xfrm>
        </p:spPr>
        <p:txBody>
          <a:bodyPr/>
          <a:lstStyle/>
          <a:p>
            <a:r>
              <a:rPr lang="en-IN" sz="4400" b="1" u="sng" spc="-5" dirty="0" smtClean="0">
                <a:solidFill>
                  <a:srgbClr val="0000FF"/>
                </a:solidFill>
                <a:latin typeface="Times New Roman"/>
                <a:cs typeface="Times New Roman"/>
              </a:rPr>
              <a:t>(a) </a:t>
            </a:r>
            <a:r>
              <a:rPr lang="en-IN" sz="4400" b="1" u="sng" spc="-5" dirty="0" smtClean="0">
                <a:solidFill>
                  <a:srgbClr val="0000FF"/>
                </a:solidFill>
                <a:uFill>
                  <a:solidFill>
                    <a:srgbClr val="0000FF"/>
                  </a:solidFill>
                </a:uFill>
                <a:latin typeface="Times New Roman"/>
                <a:cs typeface="Times New Roman"/>
              </a:rPr>
              <a:t>Suction </a:t>
            </a:r>
            <a:r>
              <a:rPr lang="en-IN" sz="4400" b="1" u="sng" spc="-10" dirty="0" smtClean="0">
                <a:solidFill>
                  <a:srgbClr val="0000FF"/>
                </a:solidFill>
                <a:uFill>
                  <a:solidFill>
                    <a:srgbClr val="0000FF"/>
                  </a:solidFill>
                </a:uFill>
                <a:latin typeface="Times New Roman"/>
                <a:cs typeface="Times New Roman"/>
              </a:rPr>
              <a:t>Stroke </a:t>
            </a:r>
            <a:r>
              <a:rPr lang="en-IN" sz="4400" b="1" u="sng" spc="-5" dirty="0" smtClean="0">
                <a:solidFill>
                  <a:srgbClr val="0000FF"/>
                </a:solidFill>
                <a:uFill>
                  <a:solidFill>
                    <a:srgbClr val="0000FF"/>
                  </a:solidFill>
                </a:uFill>
                <a:latin typeface="Times New Roman"/>
                <a:cs typeface="Times New Roman"/>
              </a:rPr>
              <a:t>(First Stroke </a:t>
            </a:r>
            <a:r>
              <a:rPr lang="en-IN" sz="4400" b="1" u="sng" dirty="0" smtClean="0">
                <a:solidFill>
                  <a:srgbClr val="0000FF"/>
                </a:solidFill>
                <a:uFill>
                  <a:solidFill>
                    <a:srgbClr val="0000FF"/>
                  </a:solidFill>
                </a:uFill>
                <a:latin typeface="Times New Roman"/>
                <a:cs typeface="Times New Roman"/>
              </a:rPr>
              <a:t>of the</a:t>
            </a:r>
            <a:r>
              <a:rPr lang="en-IN" sz="4400" b="1" u="sng" spc="-65" dirty="0" smtClean="0">
                <a:solidFill>
                  <a:srgbClr val="0000FF"/>
                </a:solidFill>
                <a:uFill>
                  <a:solidFill>
                    <a:srgbClr val="0000FF"/>
                  </a:solidFill>
                </a:uFill>
                <a:latin typeface="Times New Roman"/>
                <a:cs typeface="Times New Roman"/>
              </a:rPr>
              <a:t> </a:t>
            </a:r>
            <a:r>
              <a:rPr lang="en-IN" sz="4400" b="1" u="sng" spc="-5" dirty="0" smtClean="0">
                <a:solidFill>
                  <a:srgbClr val="0000FF"/>
                </a:solidFill>
                <a:uFill>
                  <a:solidFill>
                    <a:srgbClr val="0000FF"/>
                  </a:solidFill>
                </a:uFill>
                <a:latin typeface="Times New Roman"/>
                <a:cs typeface="Times New Roman"/>
              </a:rPr>
              <a:t>piston)</a:t>
            </a:r>
            <a:r>
              <a:rPr lang="en-IN" sz="4400" b="1" u="heavy" spc="-5" dirty="0" smtClean="0">
                <a:solidFill>
                  <a:srgbClr val="0000FF"/>
                </a:solidFill>
                <a:uFill>
                  <a:solidFill>
                    <a:srgbClr val="0000FF"/>
                  </a:solidFill>
                </a:uFill>
                <a:latin typeface="Times New Roman"/>
                <a:cs typeface="Times New Roman"/>
              </a:rPr>
              <a:t/>
            </a:r>
            <a:br>
              <a:rPr lang="en-IN" sz="4400" b="1" u="heavy" spc="-5" dirty="0" smtClean="0">
                <a:solidFill>
                  <a:srgbClr val="0000FF"/>
                </a:solidFill>
                <a:uFill>
                  <a:solidFill>
                    <a:srgbClr val="0000FF"/>
                  </a:solidFill>
                </a:uFill>
                <a:latin typeface="Times New Roman"/>
                <a:cs typeface="Times New Roman"/>
              </a:rPr>
            </a:br>
            <a:endParaRPr lang="en-IN" sz="4400" dirty="0" smtClean="0">
              <a:latin typeface="Times New Roman"/>
              <a:cs typeface="Times New Roman"/>
            </a:endParaRPr>
          </a:p>
          <a:p>
            <a:pPr marL="12700">
              <a:lnSpc>
                <a:spcPct val="100000"/>
              </a:lnSpc>
              <a:spcBef>
                <a:spcPts val="790"/>
              </a:spcBef>
              <a:tabLst>
                <a:tab pos="2094230" algn="l"/>
              </a:tabLst>
            </a:pPr>
            <a:r>
              <a:rPr lang="en-IN" sz="4400" spc="-5" dirty="0" smtClean="0">
                <a:latin typeface="Calibri" pitchFamily="34" charset="0"/>
                <a:cs typeface="Calibri" pitchFamily="34" charset="0"/>
              </a:rPr>
              <a:t>Piston</a:t>
            </a:r>
            <a:r>
              <a:rPr lang="en-IN" sz="4400" spc="5" dirty="0" smtClean="0">
                <a:latin typeface="Calibri" pitchFamily="34" charset="0"/>
                <a:cs typeface="Calibri" pitchFamily="34" charset="0"/>
              </a:rPr>
              <a:t> </a:t>
            </a:r>
            <a:r>
              <a:rPr lang="en-IN" sz="4400" spc="-5" dirty="0" smtClean="0">
                <a:latin typeface="Calibri" pitchFamily="34" charset="0"/>
                <a:cs typeface="Calibri" pitchFamily="34" charset="0"/>
              </a:rPr>
              <a:t>moves from </a:t>
            </a:r>
            <a:r>
              <a:rPr lang="en-IN" sz="4400" spc="-10" dirty="0" smtClean="0">
                <a:latin typeface="Calibri" pitchFamily="34" charset="0"/>
                <a:cs typeface="Calibri" pitchFamily="34" charset="0"/>
              </a:rPr>
              <a:t>TDC </a:t>
            </a:r>
            <a:r>
              <a:rPr lang="en-IN" sz="4400" dirty="0" smtClean="0">
                <a:latin typeface="Calibri" pitchFamily="34" charset="0"/>
                <a:cs typeface="Calibri" pitchFamily="34" charset="0"/>
              </a:rPr>
              <a:t>to</a:t>
            </a:r>
            <a:r>
              <a:rPr lang="en-IN" sz="4400" spc="-25" dirty="0" smtClean="0">
                <a:latin typeface="Calibri" pitchFamily="34" charset="0"/>
                <a:cs typeface="Calibri" pitchFamily="34" charset="0"/>
              </a:rPr>
              <a:t> </a:t>
            </a:r>
            <a:r>
              <a:rPr lang="en-IN" sz="4400" spc="-10" dirty="0" smtClean="0">
                <a:latin typeface="Calibri" pitchFamily="34" charset="0"/>
                <a:cs typeface="Calibri" pitchFamily="34" charset="0"/>
              </a:rPr>
              <a:t>BDC</a:t>
            </a:r>
            <a:endParaRPr lang="en-IN" sz="4400" dirty="0" smtClean="0">
              <a:latin typeface="Calibri" pitchFamily="34" charset="0"/>
              <a:cs typeface="Calibri" pitchFamily="34" charset="0"/>
            </a:endParaRPr>
          </a:p>
          <a:p>
            <a:pPr marL="12700" marR="604520">
              <a:lnSpc>
                <a:spcPct val="100000"/>
              </a:lnSpc>
              <a:spcBef>
                <a:spcPts val="690"/>
              </a:spcBef>
            </a:pPr>
            <a:r>
              <a:rPr lang="en-IN" sz="4400" spc="-5" dirty="0" smtClean="0">
                <a:latin typeface="Calibri" pitchFamily="34" charset="0"/>
                <a:cs typeface="Calibri" pitchFamily="34" charset="0"/>
              </a:rPr>
              <a:t>Inlet </a:t>
            </a:r>
            <a:r>
              <a:rPr lang="en-IN" sz="4400" dirty="0" smtClean="0">
                <a:latin typeface="Calibri" pitchFamily="34" charset="0"/>
                <a:cs typeface="Calibri" pitchFamily="34" charset="0"/>
              </a:rPr>
              <a:t>valve is opened </a:t>
            </a:r>
            <a:r>
              <a:rPr lang="en-IN" sz="4400" spc="-5" dirty="0" smtClean="0">
                <a:latin typeface="Calibri" pitchFamily="34" charset="0"/>
                <a:cs typeface="Calibri" pitchFamily="34" charset="0"/>
              </a:rPr>
              <a:t>and </a:t>
            </a:r>
            <a:r>
              <a:rPr lang="en-IN" sz="4400" dirty="0" smtClean="0">
                <a:latin typeface="Calibri" pitchFamily="34" charset="0"/>
                <a:cs typeface="Calibri" pitchFamily="34" charset="0"/>
              </a:rPr>
              <a:t>the </a:t>
            </a:r>
            <a:r>
              <a:rPr lang="en-IN" sz="4400" spc="-5" dirty="0" smtClean="0">
                <a:latin typeface="Calibri" pitchFamily="34" charset="0"/>
                <a:cs typeface="Calibri" pitchFamily="34" charset="0"/>
              </a:rPr>
              <a:t>exhaust </a:t>
            </a:r>
            <a:r>
              <a:rPr lang="en-IN" sz="4400" dirty="0" smtClean="0">
                <a:latin typeface="Calibri" pitchFamily="34" charset="0"/>
                <a:cs typeface="Calibri" pitchFamily="34" charset="0"/>
              </a:rPr>
              <a:t>valve</a:t>
            </a:r>
            <a:r>
              <a:rPr lang="en-IN" sz="4400" spc="-100" dirty="0" smtClean="0">
                <a:latin typeface="Calibri" pitchFamily="34" charset="0"/>
                <a:cs typeface="Calibri" pitchFamily="34" charset="0"/>
              </a:rPr>
              <a:t> </a:t>
            </a:r>
            <a:r>
              <a:rPr lang="en-IN" sz="4400" dirty="0" smtClean="0">
                <a:latin typeface="Calibri" pitchFamily="34" charset="0"/>
                <a:cs typeface="Calibri" pitchFamily="34" charset="0"/>
              </a:rPr>
              <a:t>is  </a:t>
            </a:r>
            <a:r>
              <a:rPr lang="en-IN" sz="4400" spc="-5" dirty="0" smtClean="0">
                <a:latin typeface="Calibri" pitchFamily="34" charset="0"/>
                <a:cs typeface="Calibri" pitchFamily="34" charset="0"/>
              </a:rPr>
              <a:t>closed.</a:t>
            </a:r>
            <a:endParaRPr lang="en-IN" sz="4400" dirty="0" smtClean="0">
              <a:latin typeface="Calibri" pitchFamily="34" charset="0"/>
              <a:cs typeface="Calibri" pitchFamily="34" charset="0"/>
            </a:endParaRPr>
          </a:p>
          <a:p>
            <a:pPr marL="12700" marR="5080">
              <a:lnSpc>
                <a:spcPct val="100000"/>
              </a:lnSpc>
              <a:spcBef>
                <a:spcPts val="700"/>
              </a:spcBef>
            </a:pPr>
            <a:r>
              <a:rPr lang="en-IN" sz="4400" spc="-5" dirty="0" smtClean="0">
                <a:latin typeface="Calibri" pitchFamily="34" charset="0"/>
                <a:cs typeface="Calibri" pitchFamily="34" charset="0"/>
              </a:rPr>
              <a:t>The pressure </a:t>
            </a:r>
            <a:r>
              <a:rPr lang="en-IN" sz="4400" dirty="0" smtClean="0">
                <a:latin typeface="Calibri" pitchFamily="34" charset="0"/>
                <a:cs typeface="Calibri" pitchFamily="34" charset="0"/>
              </a:rPr>
              <a:t>inside the </a:t>
            </a:r>
            <a:r>
              <a:rPr lang="en-IN" sz="4400" spc="-5" dirty="0" smtClean="0">
                <a:latin typeface="Calibri" pitchFamily="34" charset="0"/>
                <a:cs typeface="Calibri" pitchFamily="34" charset="0"/>
              </a:rPr>
              <a:t>cylinder </a:t>
            </a:r>
            <a:r>
              <a:rPr lang="en-IN" sz="4400" dirty="0" smtClean="0">
                <a:latin typeface="Calibri" pitchFamily="34" charset="0"/>
                <a:cs typeface="Calibri" pitchFamily="34" charset="0"/>
              </a:rPr>
              <a:t>is </a:t>
            </a:r>
            <a:r>
              <a:rPr lang="en-IN" sz="4400" spc="-5" dirty="0" smtClean="0">
                <a:latin typeface="Calibri" pitchFamily="34" charset="0"/>
                <a:cs typeface="Calibri" pitchFamily="34" charset="0"/>
              </a:rPr>
              <a:t>reduced</a:t>
            </a:r>
            <a:r>
              <a:rPr lang="en-IN" sz="4400" spc="-75" dirty="0" smtClean="0">
                <a:latin typeface="Calibri" pitchFamily="34" charset="0"/>
                <a:cs typeface="Calibri" pitchFamily="34" charset="0"/>
              </a:rPr>
              <a:t> </a:t>
            </a:r>
            <a:r>
              <a:rPr lang="en-IN" sz="4400" dirty="0" smtClean="0">
                <a:latin typeface="Calibri" pitchFamily="34" charset="0"/>
                <a:cs typeface="Calibri" pitchFamily="34" charset="0"/>
              </a:rPr>
              <a:t>below  the </a:t>
            </a:r>
            <a:r>
              <a:rPr lang="en-IN" sz="4400" spc="-5" dirty="0" smtClean="0">
                <a:latin typeface="Calibri" pitchFamily="34" charset="0"/>
                <a:cs typeface="Calibri" pitchFamily="34" charset="0"/>
              </a:rPr>
              <a:t>atmospheric</a:t>
            </a:r>
            <a:r>
              <a:rPr lang="en-IN" sz="4400" spc="-35" dirty="0" smtClean="0">
                <a:latin typeface="Calibri" pitchFamily="34" charset="0"/>
                <a:cs typeface="Calibri" pitchFamily="34" charset="0"/>
              </a:rPr>
              <a:t> </a:t>
            </a:r>
            <a:r>
              <a:rPr lang="en-IN" sz="4400" spc="-5" dirty="0" smtClean="0">
                <a:latin typeface="Calibri" pitchFamily="34" charset="0"/>
                <a:cs typeface="Calibri" pitchFamily="34" charset="0"/>
              </a:rPr>
              <a:t>pressure.</a:t>
            </a:r>
            <a:endParaRPr lang="en-IN" sz="4400" dirty="0" smtClean="0">
              <a:latin typeface="Calibri" pitchFamily="34" charset="0"/>
              <a:cs typeface="Calibri" pitchFamily="34" charset="0"/>
            </a:endParaRPr>
          </a:p>
          <a:p>
            <a:pPr marL="12700" marR="193675">
              <a:lnSpc>
                <a:spcPct val="100000"/>
              </a:lnSpc>
              <a:spcBef>
                <a:spcPts val="690"/>
              </a:spcBef>
            </a:pPr>
            <a:r>
              <a:rPr lang="en-IN" sz="4400" spc="-5" dirty="0" smtClean="0">
                <a:latin typeface="Calibri" pitchFamily="34" charset="0"/>
                <a:cs typeface="Calibri" pitchFamily="34" charset="0"/>
              </a:rPr>
              <a:t>Fresh air from </a:t>
            </a:r>
            <a:r>
              <a:rPr lang="en-IN" sz="4400" dirty="0" smtClean="0">
                <a:latin typeface="Calibri" pitchFamily="34" charset="0"/>
                <a:cs typeface="Calibri" pitchFamily="34" charset="0"/>
              </a:rPr>
              <a:t>the </a:t>
            </a:r>
            <a:r>
              <a:rPr lang="en-IN" sz="4400" spc="-5" dirty="0" smtClean="0">
                <a:latin typeface="Calibri" pitchFamily="34" charset="0"/>
                <a:cs typeface="Calibri" pitchFamily="34" charset="0"/>
              </a:rPr>
              <a:t>atmosphere </a:t>
            </a:r>
            <a:r>
              <a:rPr lang="en-IN" sz="4400" dirty="0" smtClean="0">
                <a:latin typeface="Calibri" pitchFamily="34" charset="0"/>
                <a:cs typeface="Calibri" pitchFamily="34" charset="0"/>
              </a:rPr>
              <a:t>is </a:t>
            </a:r>
            <a:r>
              <a:rPr lang="en-IN" sz="4400" spc="-5" dirty="0" smtClean="0">
                <a:latin typeface="Calibri" pitchFamily="34" charset="0"/>
                <a:cs typeface="Calibri" pitchFamily="34" charset="0"/>
              </a:rPr>
              <a:t>sucked </a:t>
            </a:r>
            <a:r>
              <a:rPr lang="en-IN" sz="4400" dirty="0" smtClean="0">
                <a:latin typeface="Calibri" pitchFamily="34" charset="0"/>
                <a:cs typeface="Calibri" pitchFamily="34" charset="0"/>
              </a:rPr>
              <a:t>into</a:t>
            </a:r>
            <a:r>
              <a:rPr lang="en-IN" sz="4400" spc="-90" dirty="0" smtClean="0">
                <a:latin typeface="Calibri" pitchFamily="34" charset="0"/>
                <a:cs typeface="Calibri" pitchFamily="34" charset="0"/>
              </a:rPr>
              <a:t> </a:t>
            </a:r>
            <a:r>
              <a:rPr lang="en-IN" sz="4400" dirty="0" smtClean="0">
                <a:latin typeface="Calibri" pitchFamily="34" charset="0"/>
                <a:cs typeface="Calibri" pitchFamily="34" charset="0"/>
              </a:rPr>
              <a:t>the  </a:t>
            </a:r>
            <a:r>
              <a:rPr lang="en-IN" sz="4400" spc="-5" dirty="0" smtClean="0">
                <a:latin typeface="Calibri" pitchFamily="34" charset="0"/>
                <a:cs typeface="Calibri" pitchFamily="34" charset="0"/>
              </a:rPr>
              <a:t>engine cylinder </a:t>
            </a:r>
            <a:r>
              <a:rPr lang="en-IN" sz="4400" dirty="0" smtClean="0">
                <a:latin typeface="Calibri" pitchFamily="34" charset="0"/>
                <a:cs typeface="Calibri" pitchFamily="34" charset="0"/>
              </a:rPr>
              <a:t>through </a:t>
            </a:r>
            <a:r>
              <a:rPr lang="en-IN" sz="4400" spc="-5" dirty="0" smtClean="0">
                <a:latin typeface="Calibri" pitchFamily="34" charset="0"/>
                <a:cs typeface="Calibri" pitchFamily="34" charset="0"/>
              </a:rPr>
              <a:t>air </a:t>
            </a:r>
            <a:r>
              <a:rPr lang="en-IN" sz="4400" spc="-10" dirty="0" smtClean="0">
                <a:latin typeface="Calibri" pitchFamily="34" charset="0"/>
                <a:cs typeface="Calibri" pitchFamily="34" charset="0"/>
              </a:rPr>
              <a:t>cleaner </a:t>
            </a:r>
            <a:r>
              <a:rPr lang="en-IN" sz="4400" spc="-5" dirty="0" smtClean="0">
                <a:latin typeface="Calibri" pitchFamily="34" charset="0"/>
                <a:cs typeface="Calibri" pitchFamily="34" charset="0"/>
              </a:rPr>
              <a:t>and inlet  </a:t>
            </a:r>
            <a:r>
              <a:rPr lang="en-IN" sz="4400" dirty="0" smtClean="0">
                <a:latin typeface="Calibri" pitchFamily="34" charset="0"/>
                <a:cs typeface="Calibri" pitchFamily="34" charset="0"/>
              </a:rPr>
              <a:t>valve.</a:t>
            </a:r>
          </a:p>
          <a:p>
            <a:pPr>
              <a:buNone/>
            </a:pP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41</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5" dirty="0" smtClean="0"/>
              <a:t>Four Stroke Diesel</a:t>
            </a:r>
            <a:r>
              <a:rPr lang="en-IN" b="1" u="sng" spc="-45" dirty="0" smtClean="0"/>
              <a:t> </a:t>
            </a:r>
            <a:r>
              <a:rPr lang="en-IN" b="1" u="sng" spc="-5" dirty="0" smtClean="0"/>
              <a:t>Engine Working:-</a:t>
            </a:r>
            <a:endParaRPr lang="en-US" b="1" u="sng" dirty="0"/>
          </a:p>
        </p:txBody>
      </p:sp>
      <p:sp>
        <p:nvSpPr>
          <p:cNvPr id="9" name="Subtitle 8"/>
          <p:cNvSpPr>
            <a:spLocks noGrp="1"/>
          </p:cNvSpPr>
          <p:nvPr>
            <p:ph type="subTitle" idx="4"/>
          </p:nvPr>
        </p:nvSpPr>
        <p:spPr>
          <a:xfrm>
            <a:off x="1479550" y="1892300"/>
            <a:ext cx="14097000" cy="5434308"/>
          </a:xfrm>
        </p:spPr>
        <p:txBody>
          <a:bodyPr/>
          <a:lstStyle/>
          <a:p>
            <a:r>
              <a:rPr lang="en-IN" sz="4600" b="1" u="sng" dirty="0" smtClean="0">
                <a:solidFill>
                  <a:srgbClr val="0000FF"/>
                </a:solidFill>
                <a:uFill>
                  <a:solidFill>
                    <a:srgbClr val="0000FF"/>
                  </a:solidFill>
                </a:uFill>
                <a:latin typeface="Times New Roman"/>
                <a:cs typeface="Times New Roman"/>
              </a:rPr>
              <a:t>(b) </a:t>
            </a:r>
            <a:r>
              <a:rPr lang="en-IN" sz="4600" b="1" u="sng" spc="-5" dirty="0" smtClean="0">
                <a:solidFill>
                  <a:srgbClr val="0000FF"/>
                </a:solidFill>
                <a:uFill>
                  <a:solidFill>
                    <a:srgbClr val="0000FF"/>
                  </a:solidFill>
                </a:uFill>
                <a:latin typeface="Times New Roman"/>
                <a:cs typeface="Times New Roman"/>
              </a:rPr>
              <a:t>Compression stroke (Second </a:t>
            </a:r>
            <a:r>
              <a:rPr lang="en-IN" sz="4600" b="1" u="sng" spc="-10" dirty="0" smtClean="0">
                <a:solidFill>
                  <a:srgbClr val="0000FF"/>
                </a:solidFill>
                <a:uFill>
                  <a:solidFill>
                    <a:srgbClr val="0000FF"/>
                  </a:solidFill>
                </a:uFill>
                <a:latin typeface="Times New Roman"/>
                <a:cs typeface="Times New Roman"/>
              </a:rPr>
              <a:t>stroke </a:t>
            </a:r>
            <a:r>
              <a:rPr lang="en-IN" sz="4600" b="1" u="sng" dirty="0" smtClean="0">
                <a:solidFill>
                  <a:srgbClr val="0000FF"/>
                </a:solidFill>
                <a:uFill>
                  <a:solidFill>
                    <a:srgbClr val="0000FF"/>
                  </a:solidFill>
                </a:uFill>
                <a:latin typeface="Times New Roman"/>
                <a:cs typeface="Times New Roman"/>
              </a:rPr>
              <a:t>of the  </a:t>
            </a:r>
            <a:r>
              <a:rPr lang="en-IN" sz="4600" b="1" u="sng" spc="-5" dirty="0" smtClean="0">
                <a:solidFill>
                  <a:srgbClr val="0000FF"/>
                </a:solidFill>
                <a:uFill>
                  <a:solidFill>
                    <a:srgbClr val="0000FF"/>
                  </a:solidFill>
                </a:uFill>
                <a:latin typeface="Times New Roman"/>
                <a:cs typeface="Times New Roman"/>
              </a:rPr>
              <a:t>piston)</a:t>
            </a:r>
            <a:r>
              <a:rPr lang="en-IN" sz="4400" b="1" u="heavy" spc="-5" dirty="0" smtClean="0">
                <a:solidFill>
                  <a:srgbClr val="0000FF"/>
                </a:solidFill>
                <a:uFill>
                  <a:solidFill>
                    <a:srgbClr val="0000FF"/>
                  </a:solidFill>
                </a:uFill>
                <a:latin typeface="Times New Roman"/>
                <a:cs typeface="Times New Roman"/>
              </a:rPr>
              <a:t/>
            </a:r>
            <a:br>
              <a:rPr lang="en-IN" sz="4400" b="1" u="heavy" spc="-5" dirty="0" smtClean="0">
                <a:solidFill>
                  <a:srgbClr val="0000FF"/>
                </a:solidFill>
                <a:uFill>
                  <a:solidFill>
                    <a:srgbClr val="0000FF"/>
                  </a:solidFill>
                </a:uFill>
                <a:latin typeface="Times New Roman"/>
                <a:cs typeface="Times New Roman"/>
              </a:rPr>
            </a:br>
            <a:endParaRPr lang="en-IN" sz="4400" dirty="0" smtClean="0">
              <a:latin typeface="Times New Roman"/>
              <a:cs typeface="Times New Roman"/>
            </a:endParaRPr>
          </a:p>
          <a:p>
            <a:pPr marL="12700">
              <a:lnSpc>
                <a:spcPct val="100000"/>
              </a:lnSpc>
              <a:spcBef>
                <a:spcPts val="800"/>
              </a:spcBef>
            </a:pPr>
            <a:r>
              <a:rPr lang="en-IN" sz="4800" spc="-5" dirty="0" smtClean="0">
                <a:latin typeface="Times New Roman"/>
                <a:cs typeface="Times New Roman"/>
              </a:rPr>
              <a:t>Piston moves </a:t>
            </a:r>
            <a:r>
              <a:rPr lang="en-IN" sz="4800" dirty="0" smtClean="0">
                <a:latin typeface="Times New Roman"/>
                <a:cs typeface="Times New Roman"/>
              </a:rPr>
              <a:t>from </a:t>
            </a:r>
            <a:r>
              <a:rPr lang="en-IN" sz="4800" spc="-5" dirty="0" smtClean="0">
                <a:latin typeface="Times New Roman"/>
                <a:cs typeface="Times New Roman"/>
              </a:rPr>
              <a:t>BDC </a:t>
            </a:r>
            <a:r>
              <a:rPr lang="en-IN" sz="4800" dirty="0" smtClean="0">
                <a:latin typeface="Times New Roman"/>
                <a:cs typeface="Times New Roman"/>
              </a:rPr>
              <a:t>to</a:t>
            </a:r>
            <a:r>
              <a:rPr lang="en-IN" sz="4800" spc="-60" dirty="0" smtClean="0">
                <a:latin typeface="Times New Roman"/>
                <a:cs typeface="Times New Roman"/>
              </a:rPr>
              <a:t> </a:t>
            </a:r>
            <a:r>
              <a:rPr lang="en-IN" sz="4800" spc="-10" dirty="0" smtClean="0">
                <a:latin typeface="Times New Roman"/>
                <a:cs typeface="Times New Roman"/>
              </a:rPr>
              <a:t>TDC</a:t>
            </a:r>
            <a:endParaRPr lang="en-IN" sz="4800" dirty="0" smtClean="0">
              <a:latin typeface="Times New Roman"/>
              <a:cs typeface="Times New Roman"/>
            </a:endParaRPr>
          </a:p>
          <a:p>
            <a:pPr marL="12700">
              <a:lnSpc>
                <a:spcPct val="100000"/>
              </a:lnSpc>
              <a:spcBef>
                <a:spcPts val="700"/>
              </a:spcBef>
            </a:pPr>
            <a:r>
              <a:rPr lang="en-IN" sz="4800" spc="-5" dirty="0" smtClean="0">
                <a:latin typeface="Times New Roman"/>
                <a:cs typeface="Times New Roman"/>
              </a:rPr>
              <a:t>Both inlet and exhaust </a:t>
            </a:r>
            <a:r>
              <a:rPr lang="en-IN" sz="4800" dirty="0" smtClean="0">
                <a:latin typeface="Times New Roman"/>
                <a:cs typeface="Times New Roman"/>
              </a:rPr>
              <a:t>valves </a:t>
            </a:r>
            <a:r>
              <a:rPr lang="en-IN" sz="4800" spc="-5" dirty="0" smtClean="0">
                <a:latin typeface="Times New Roman"/>
                <a:cs typeface="Times New Roman"/>
              </a:rPr>
              <a:t>are</a:t>
            </a:r>
            <a:r>
              <a:rPr lang="en-IN" sz="4800" spc="-15" dirty="0" smtClean="0">
                <a:latin typeface="Times New Roman"/>
                <a:cs typeface="Times New Roman"/>
              </a:rPr>
              <a:t> </a:t>
            </a:r>
            <a:r>
              <a:rPr lang="en-IN" sz="4800" spc="-5" dirty="0" smtClean="0">
                <a:latin typeface="Times New Roman"/>
                <a:cs typeface="Times New Roman"/>
              </a:rPr>
              <a:t>closed.</a:t>
            </a:r>
            <a:endParaRPr lang="en-IN" sz="4800" dirty="0" smtClean="0">
              <a:latin typeface="Times New Roman"/>
              <a:cs typeface="Times New Roman"/>
            </a:endParaRPr>
          </a:p>
          <a:p>
            <a:pPr marL="12700" marR="5080">
              <a:lnSpc>
                <a:spcPct val="100000"/>
              </a:lnSpc>
              <a:spcBef>
                <a:spcPts val="700"/>
              </a:spcBef>
            </a:pPr>
            <a:r>
              <a:rPr lang="en-IN" sz="4800" spc="-5" dirty="0" smtClean="0">
                <a:latin typeface="Times New Roman"/>
                <a:cs typeface="Times New Roman"/>
              </a:rPr>
              <a:t>The air </a:t>
            </a:r>
            <a:r>
              <a:rPr lang="en-IN" sz="4800" dirty="0" smtClean="0">
                <a:latin typeface="Times New Roman"/>
                <a:cs typeface="Times New Roman"/>
              </a:rPr>
              <a:t>is </a:t>
            </a:r>
            <a:r>
              <a:rPr lang="en-IN" sz="4800" spc="-5" dirty="0" smtClean="0">
                <a:latin typeface="Times New Roman"/>
                <a:cs typeface="Times New Roman"/>
              </a:rPr>
              <a:t>drawn </a:t>
            </a:r>
            <a:r>
              <a:rPr lang="en-IN" sz="4800" dirty="0" smtClean="0">
                <a:latin typeface="Times New Roman"/>
                <a:cs typeface="Times New Roman"/>
              </a:rPr>
              <a:t>during </a:t>
            </a:r>
            <a:r>
              <a:rPr lang="en-IN" sz="4800" spc="-5" dirty="0" smtClean="0">
                <a:latin typeface="Times New Roman"/>
                <a:cs typeface="Times New Roman"/>
              </a:rPr>
              <a:t>suction </a:t>
            </a:r>
            <a:r>
              <a:rPr lang="en-IN" sz="4800" dirty="0" smtClean="0">
                <a:latin typeface="Times New Roman"/>
                <a:cs typeface="Times New Roman"/>
              </a:rPr>
              <a:t>stroke is  </a:t>
            </a:r>
            <a:r>
              <a:rPr lang="en-IN" sz="4800" spc="-10" dirty="0" smtClean="0">
                <a:latin typeface="Times New Roman"/>
                <a:cs typeface="Times New Roman"/>
              </a:rPr>
              <a:t>compressed </a:t>
            </a:r>
            <a:r>
              <a:rPr lang="en-IN" sz="4800" dirty="0" smtClean="0">
                <a:latin typeface="Times New Roman"/>
                <a:cs typeface="Times New Roman"/>
              </a:rPr>
              <a:t>to a high </a:t>
            </a:r>
            <a:r>
              <a:rPr lang="en-IN" sz="4800" spc="-5" dirty="0" smtClean="0">
                <a:latin typeface="Times New Roman"/>
                <a:cs typeface="Times New Roman"/>
              </a:rPr>
              <a:t>pressure </a:t>
            </a:r>
            <a:r>
              <a:rPr lang="en-IN" sz="4800" dirty="0" smtClean="0">
                <a:latin typeface="Times New Roman"/>
                <a:cs typeface="Times New Roman"/>
              </a:rPr>
              <a:t>and</a:t>
            </a:r>
            <a:r>
              <a:rPr lang="en-IN" sz="4800" spc="-60" dirty="0" smtClean="0">
                <a:latin typeface="Times New Roman"/>
                <a:cs typeface="Times New Roman"/>
              </a:rPr>
              <a:t> </a:t>
            </a:r>
            <a:r>
              <a:rPr lang="en-IN" sz="4800" spc="-5" dirty="0" smtClean="0">
                <a:latin typeface="Times New Roman"/>
                <a:cs typeface="Times New Roman"/>
              </a:rPr>
              <a:t>temperature</a:t>
            </a:r>
            <a:endParaRPr lang="en-IN" sz="4800" dirty="0" smtClean="0">
              <a:latin typeface="Times New Roman"/>
              <a:cs typeface="Times New Roman"/>
            </a:endParaRPr>
          </a:p>
          <a:p>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42</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5" dirty="0" smtClean="0"/>
              <a:t>Four Stroke Diesel</a:t>
            </a:r>
            <a:r>
              <a:rPr lang="en-IN" b="1" u="sng" spc="-45" dirty="0" smtClean="0"/>
              <a:t> </a:t>
            </a:r>
            <a:r>
              <a:rPr lang="en-IN" b="1" u="sng" spc="-5" dirty="0" smtClean="0"/>
              <a:t>Engine Working:-</a:t>
            </a:r>
            <a:endParaRPr lang="en-US" b="1" u="sng" dirty="0"/>
          </a:p>
        </p:txBody>
      </p:sp>
      <p:sp>
        <p:nvSpPr>
          <p:cNvPr id="9" name="Subtitle 8"/>
          <p:cNvSpPr>
            <a:spLocks noGrp="1"/>
          </p:cNvSpPr>
          <p:nvPr>
            <p:ph type="subTitle" idx="4"/>
          </p:nvPr>
        </p:nvSpPr>
        <p:spPr>
          <a:xfrm>
            <a:off x="1098550" y="1739899"/>
            <a:ext cx="14859000" cy="6705601"/>
          </a:xfrm>
        </p:spPr>
        <p:txBody>
          <a:bodyPr/>
          <a:lstStyle/>
          <a:p>
            <a:r>
              <a:rPr lang="en-IN" sz="4400" b="1" u="sng" spc="-5" dirty="0" smtClean="0">
                <a:solidFill>
                  <a:srgbClr val="0000FF"/>
                </a:solidFill>
                <a:uFill>
                  <a:solidFill>
                    <a:srgbClr val="0000FF"/>
                  </a:solidFill>
                </a:uFill>
                <a:latin typeface="Times New Roman" pitchFamily="18" charset="0"/>
                <a:cs typeface="Times New Roman" pitchFamily="18" charset="0"/>
              </a:rPr>
              <a:t>(c) Working </a:t>
            </a:r>
            <a:r>
              <a:rPr lang="en-IN" sz="4400" b="1" u="sng" dirty="0" smtClean="0">
                <a:solidFill>
                  <a:srgbClr val="0000FF"/>
                </a:solidFill>
                <a:uFill>
                  <a:solidFill>
                    <a:srgbClr val="0000FF"/>
                  </a:solidFill>
                </a:uFill>
                <a:latin typeface="Times New Roman" pitchFamily="18" charset="0"/>
                <a:cs typeface="Times New Roman" pitchFamily="18" charset="0"/>
              </a:rPr>
              <a:t>or </a:t>
            </a:r>
            <a:r>
              <a:rPr lang="en-IN" sz="4400" b="1" u="sng" spc="-10" dirty="0" smtClean="0">
                <a:solidFill>
                  <a:srgbClr val="0000FF"/>
                </a:solidFill>
                <a:uFill>
                  <a:solidFill>
                    <a:srgbClr val="0000FF"/>
                  </a:solidFill>
                </a:uFill>
                <a:latin typeface="Times New Roman" pitchFamily="18" charset="0"/>
                <a:cs typeface="Times New Roman" pitchFamily="18" charset="0"/>
              </a:rPr>
              <a:t>power </a:t>
            </a:r>
            <a:r>
              <a:rPr lang="en-IN" sz="4400" b="1" u="sng" dirty="0" smtClean="0">
                <a:solidFill>
                  <a:srgbClr val="0000FF"/>
                </a:solidFill>
                <a:uFill>
                  <a:solidFill>
                    <a:srgbClr val="0000FF"/>
                  </a:solidFill>
                </a:uFill>
                <a:latin typeface="Times New Roman" pitchFamily="18" charset="0"/>
                <a:cs typeface="Times New Roman" pitchFamily="18" charset="0"/>
              </a:rPr>
              <a:t>or </a:t>
            </a:r>
            <a:r>
              <a:rPr lang="en-IN" sz="4400" b="1" u="sng" spc="-5" dirty="0" smtClean="0">
                <a:solidFill>
                  <a:srgbClr val="0000FF"/>
                </a:solidFill>
                <a:uFill>
                  <a:solidFill>
                    <a:srgbClr val="0000FF"/>
                  </a:solidFill>
                </a:uFill>
                <a:latin typeface="Times New Roman" pitchFamily="18" charset="0"/>
                <a:cs typeface="Times New Roman" pitchFamily="18" charset="0"/>
              </a:rPr>
              <a:t>expansion </a:t>
            </a:r>
            <a:r>
              <a:rPr lang="en-IN" sz="4400" b="1" u="sng" spc="-10" dirty="0" smtClean="0">
                <a:solidFill>
                  <a:srgbClr val="0000FF"/>
                </a:solidFill>
                <a:uFill>
                  <a:solidFill>
                    <a:srgbClr val="0000FF"/>
                  </a:solidFill>
                </a:uFill>
                <a:latin typeface="Times New Roman" pitchFamily="18" charset="0"/>
                <a:cs typeface="Times New Roman" pitchFamily="18" charset="0"/>
              </a:rPr>
              <a:t>stroke </a:t>
            </a:r>
            <a:r>
              <a:rPr lang="en-IN" sz="4400" b="1" u="sng" spc="-5" dirty="0" smtClean="0">
                <a:solidFill>
                  <a:srgbClr val="0000FF"/>
                </a:solidFill>
                <a:uFill>
                  <a:solidFill>
                    <a:srgbClr val="0000FF"/>
                  </a:solidFill>
                </a:uFill>
                <a:latin typeface="Times New Roman" pitchFamily="18" charset="0"/>
                <a:cs typeface="Times New Roman" pitchFamily="18" charset="0"/>
              </a:rPr>
              <a:t>(Third  </a:t>
            </a:r>
            <a:r>
              <a:rPr lang="en-IN" sz="4400" b="1" u="sng" spc="-10" dirty="0" smtClean="0">
                <a:solidFill>
                  <a:srgbClr val="0000FF"/>
                </a:solidFill>
                <a:uFill>
                  <a:solidFill>
                    <a:srgbClr val="0000FF"/>
                  </a:solidFill>
                </a:uFill>
                <a:latin typeface="Times New Roman" pitchFamily="18" charset="0"/>
                <a:cs typeface="Times New Roman" pitchFamily="18" charset="0"/>
              </a:rPr>
              <a:t>stroke </a:t>
            </a:r>
            <a:r>
              <a:rPr lang="en-IN" sz="4400" b="1" u="sng" dirty="0" smtClean="0">
                <a:solidFill>
                  <a:srgbClr val="0000FF"/>
                </a:solidFill>
                <a:uFill>
                  <a:solidFill>
                    <a:srgbClr val="0000FF"/>
                  </a:solidFill>
                </a:uFill>
                <a:latin typeface="Times New Roman" pitchFamily="18" charset="0"/>
                <a:cs typeface="Times New Roman" pitchFamily="18" charset="0"/>
              </a:rPr>
              <a:t>of the</a:t>
            </a:r>
            <a:r>
              <a:rPr lang="en-IN" sz="4400" b="1" u="sng" spc="-35" dirty="0" smtClean="0">
                <a:solidFill>
                  <a:srgbClr val="0000FF"/>
                </a:solidFill>
                <a:uFill>
                  <a:solidFill>
                    <a:srgbClr val="0000FF"/>
                  </a:solidFill>
                </a:uFill>
                <a:latin typeface="Times New Roman" pitchFamily="18" charset="0"/>
                <a:cs typeface="Times New Roman" pitchFamily="18" charset="0"/>
              </a:rPr>
              <a:t> </a:t>
            </a:r>
            <a:r>
              <a:rPr lang="en-IN" sz="4400" b="1" u="sng" spc="-5" dirty="0" smtClean="0">
                <a:solidFill>
                  <a:srgbClr val="0000FF"/>
                </a:solidFill>
                <a:uFill>
                  <a:solidFill>
                    <a:srgbClr val="0000FF"/>
                  </a:solidFill>
                </a:uFill>
                <a:latin typeface="Times New Roman" pitchFamily="18" charset="0"/>
                <a:cs typeface="Times New Roman" pitchFamily="18" charset="0"/>
              </a:rPr>
              <a:t>piston)</a:t>
            </a:r>
            <a:br>
              <a:rPr lang="en-IN" sz="4400" b="1" u="sng" spc="-5" dirty="0" smtClean="0">
                <a:solidFill>
                  <a:srgbClr val="0000FF"/>
                </a:solidFill>
                <a:uFill>
                  <a:solidFill>
                    <a:srgbClr val="0000FF"/>
                  </a:solidFill>
                </a:uFill>
                <a:latin typeface="Times New Roman" pitchFamily="18" charset="0"/>
                <a:cs typeface="Times New Roman" pitchFamily="18" charset="0"/>
              </a:rPr>
            </a:br>
            <a:endParaRPr lang="en-IN" sz="4400" b="1" u="sng" spc="-5" dirty="0" smtClean="0">
              <a:solidFill>
                <a:srgbClr val="0000FF"/>
              </a:solidFill>
              <a:uFill>
                <a:solidFill>
                  <a:srgbClr val="0000FF"/>
                </a:solidFill>
              </a:uFill>
              <a:latin typeface="Times New Roman" pitchFamily="18" charset="0"/>
              <a:cs typeface="Times New Roman" pitchFamily="18" charset="0"/>
            </a:endParaRPr>
          </a:p>
          <a:p>
            <a:pPr marL="12700" marR="780415">
              <a:lnSpc>
                <a:spcPct val="100000"/>
              </a:lnSpc>
              <a:spcBef>
                <a:spcPts val="100"/>
              </a:spcBef>
            </a:pPr>
            <a:r>
              <a:rPr lang="en-IN" sz="4400" spc="-5" dirty="0" smtClean="0">
                <a:latin typeface="Calibri" pitchFamily="34" charset="0"/>
                <a:cs typeface="Calibri" pitchFamily="34" charset="0"/>
              </a:rPr>
              <a:t> The </a:t>
            </a:r>
            <a:r>
              <a:rPr lang="en-IN" sz="4400" dirty="0" smtClean="0">
                <a:latin typeface="Calibri" pitchFamily="34" charset="0"/>
                <a:cs typeface="Calibri" pitchFamily="34" charset="0"/>
              </a:rPr>
              <a:t>burning gases (products of</a:t>
            </a:r>
            <a:r>
              <a:rPr lang="en-IN" sz="4400" spc="-75" dirty="0" smtClean="0">
                <a:latin typeface="Calibri" pitchFamily="34" charset="0"/>
                <a:cs typeface="Calibri" pitchFamily="34" charset="0"/>
              </a:rPr>
              <a:t> </a:t>
            </a:r>
            <a:r>
              <a:rPr lang="en-IN" sz="4400" spc="-5" dirty="0" smtClean="0">
                <a:latin typeface="Calibri" pitchFamily="34" charset="0"/>
                <a:cs typeface="Calibri" pitchFamily="34" charset="0"/>
              </a:rPr>
              <a:t>combustion) expand</a:t>
            </a:r>
            <a:r>
              <a:rPr lang="en-IN" sz="4400" spc="-10" dirty="0" smtClean="0">
                <a:latin typeface="Calibri" pitchFamily="34" charset="0"/>
                <a:cs typeface="Calibri" pitchFamily="34" charset="0"/>
              </a:rPr>
              <a:t> </a:t>
            </a:r>
            <a:r>
              <a:rPr lang="en-IN" sz="4400" dirty="0" smtClean="0">
                <a:latin typeface="Calibri" pitchFamily="34" charset="0"/>
                <a:cs typeface="Calibri" pitchFamily="34" charset="0"/>
              </a:rPr>
              <a:t>rapidly.</a:t>
            </a:r>
          </a:p>
          <a:p>
            <a:pPr marL="12700" marR="780415">
              <a:lnSpc>
                <a:spcPct val="100000"/>
              </a:lnSpc>
              <a:spcBef>
                <a:spcPts val="100"/>
              </a:spcBef>
            </a:pPr>
            <a:r>
              <a:rPr lang="en-IN" sz="4400" spc="-5" dirty="0" smtClean="0">
                <a:latin typeface="Calibri" pitchFamily="34" charset="0"/>
                <a:cs typeface="Calibri" pitchFamily="34" charset="0"/>
              </a:rPr>
              <a:t> The </a:t>
            </a:r>
            <a:r>
              <a:rPr lang="en-IN" sz="4400" dirty="0" smtClean="0">
                <a:latin typeface="Calibri" pitchFamily="34" charset="0"/>
                <a:cs typeface="Calibri" pitchFamily="34" charset="0"/>
              </a:rPr>
              <a:t>burning gases push the piston</a:t>
            </a:r>
            <a:r>
              <a:rPr lang="en-IN" sz="4400" spc="-110" dirty="0" smtClean="0">
                <a:latin typeface="Calibri" pitchFamily="34" charset="0"/>
                <a:cs typeface="Calibri" pitchFamily="34" charset="0"/>
              </a:rPr>
              <a:t> </a:t>
            </a:r>
            <a:r>
              <a:rPr lang="en-IN" sz="4400" spc="-5" dirty="0" smtClean="0">
                <a:latin typeface="Calibri" pitchFamily="34" charset="0"/>
                <a:cs typeface="Calibri" pitchFamily="34" charset="0"/>
              </a:rPr>
              <a:t>move downward </a:t>
            </a:r>
            <a:r>
              <a:rPr lang="en-IN" sz="4400" dirty="0" smtClean="0">
                <a:latin typeface="Calibri" pitchFamily="34" charset="0"/>
                <a:cs typeface="Calibri" pitchFamily="34" charset="0"/>
              </a:rPr>
              <a:t>from </a:t>
            </a:r>
            <a:br>
              <a:rPr lang="en-IN" sz="4400" dirty="0" smtClean="0">
                <a:latin typeface="Calibri" pitchFamily="34" charset="0"/>
                <a:cs typeface="Calibri" pitchFamily="34" charset="0"/>
              </a:rPr>
            </a:br>
            <a:r>
              <a:rPr lang="en-IN" sz="4400" dirty="0" smtClean="0">
                <a:latin typeface="Calibri" pitchFamily="34" charset="0"/>
                <a:cs typeface="Calibri" pitchFamily="34" charset="0"/>
              </a:rPr>
              <a:t>   </a:t>
            </a:r>
            <a:r>
              <a:rPr lang="en-IN" sz="4400" spc="-10" dirty="0" smtClean="0">
                <a:latin typeface="Calibri" pitchFamily="34" charset="0"/>
                <a:cs typeface="Calibri" pitchFamily="34" charset="0"/>
              </a:rPr>
              <a:t>TDC </a:t>
            </a:r>
            <a:r>
              <a:rPr lang="en-IN" sz="4400" dirty="0" smtClean="0">
                <a:latin typeface="Calibri" pitchFamily="34" charset="0"/>
                <a:cs typeface="Calibri" pitchFamily="34" charset="0"/>
              </a:rPr>
              <a:t>to</a:t>
            </a:r>
            <a:r>
              <a:rPr lang="en-IN" sz="4400" spc="-55" dirty="0" smtClean="0">
                <a:latin typeface="Calibri" pitchFamily="34" charset="0"/>
                <a:cs typeface="Calibri" pitchFamily="34" charset="0"/>
              </a:rPr>
              <a:t> </a:t>
            </a:r>
            <a:r>
              <a:rPr lang="en-IN" sz="4400" spc="-5" dirty="0" smtClean="0">
                <a:latin typeface="Calibri" pitchFamily="34" charset="0"/>
                <a:cs typeface="Calibri" pitchFamily="34" charset="0"/>
              </a:rPr>
              <a:t>BDC</a:t>
            </a:r>
          </a:p>
          <a:p>
            <a:pPr marL="12700" marR="780415">
              <a:lnSpc>
                <a:spcPct val="100000"/>
              </a:lnSpc>
              <a:spcBef>
                <a:spcPts val="100"/>
              </a:spcBef>
            </a:pPr>
            <a:r>
              <a:rPr lang="en-IN" sz="4400" spc="-5" dirty="0" smtClean="0">
                <a:latin typeface="Calibri" pitchFamily="34" charset="0"/>
                <a:cs typeface="Calibri" pitchFamily="34" charset="0"/>
              </a:rPr>
              <a:t> This </a:t>
            </a:r>
            <a:r>
              <a:rPr lang="en-IN" sz="4400" spc="-10" dirty="0" smtClean="0">
                <a:latin typeface="Calibri" pitchFamily="34" charset="0"/>
                <a:cs typeface="Calibri" pitchFamily="34" charset="0"/>
              </a:rPr>
              <a:t>movement </a:t>
            </a:r>
            <a:r>
              <a:rPr lang="en-IN" sz="4400" dirty="0" smtClean="0">
                <a:latin typeface="Calibri" pitchFamily="34" charset="0"/>
                <a:cs typeface="Calibri" pitchFamily="34" charset="0"/>
              </a:rPr>
              <a:t>of piston is </a:t>
            </a:r>
            <a:r>
              <a:rPr lang="en-IN" sz="4400" spc="-5" dirty="0" smtClean="0">
                <a:latin typeface="Calibri" pitchFamily="34" charset="0"/>
                <a:cs typeface="Calibri" pitchFamily="34" charset="0"/>
              </a:rPr>
              <a:t>converted </a:t>
            </a:r>
            <a:r>
              <a:rPr lang="en-IN" sz="4400" dirty="0" smtClean="0">
                <a:latin typeface="Calibri" pitchFamily="34" charset="0"/>
                <a:cs typeface="Calibri" pitchFamily="34" charset="0"/>
              </a:rPr>
              <a:t>into rotary  </a:t>
            </a:r>
            <a:r>
              <a:rPr lang="en-IN" sz="4400" spc="-5" dirty="0" smtClean="0">
                <a:latin typeface="Calibri" pitchFamily="34" charset="0"/>
                <a:cs typeface="Calibri" pitchFamily="34" charset="0"/>
              </a:rPr>
              <a:t>motion </a:t>
            </a:r>
            <a:r>
              <a:rPr lang="en-IN" sz="4400" dirty="0" smtClean="0">
                <a:latin typeface="Calibri" pitchFamily="34" charset="0"/>
                <a:cs typeface="Calibri" pitchFamily="34" charset="0"/>
              </a:rPr>
              <a:t>of</a:t>
            </a:r>
            <a:br>
              <a:rPr lang="en-IN" sz="4400" dirty="0" smtClean="0">
                <a:latin typeface="Calibri" pitchFamily="34" charset="0"/>
                <a:cs typeface="Calibri" pitchFamily="34" charset="0"/>
              </a:rPr>
            </a:br>
            <a:r>
              <a:rPr lang="en-IN" sz="4400" dirty="0" smtClean="0">
                <a:latin typeface="Calibri" pitchFamily="34" charset="0"/>
                <a:cs typeface="Calibri" pitchFamily="34" charset="0"/>
              </a:rPr>
              <a:t>    the </a:t>
            </a:r>
            <a:r>
              <a:rPr lang="en-IN" sz="4400" spc="-5" dirty="0" smtClean="0">
                <a:latin typeface="Calibri" pitchFamily="34" charset="0"/>
                <a:cs typeface="Calibri" pitchFamily="34" charset="0"/>
              </a:rPr>
              <a:t>crank shaft </a:t>
            </a:r>
            <a:r>
              <a:rPr lang="en-IN" sz="4400" dirty="0" smtClean="0">
                <a:latin typeface="Calibri" pitchFamily="34" charset="0"/>
                <a:cs typeface="Calibri" pitchFamily="34" charset="0"/>
              </a:rPr>
              <a:t>through </a:t>
            </a:r>
            <a:r>
              <a:rPr lang="en-IN" sz="4400" spc="-5" dirty="0" smtClean="0">
                <a:latin typeface="Calibri" pitchFamily="34" charset="0"/>
                <a:cs typeface="Calibri" pitchFamily="34" charset="0"/>
              </a:rPr>
              <a:t>connecting</a:t>
            </a:r>
            <a:r>
              <a:rPr lang="en-IN" sz="4400" spc="-45" dirty="0" smtClean="0">
                <a:latin typeface="Calibri" pitchFamily="34" charset="0"/>
                <a:cs typeface="Calibri" pitchFamily="34" charset="0"/>
              </a:rPr>
              <a:t> </a:t>
            </a:r>
            <a:r>
              <a:rPr lang="en-IN" sz="4400" dirty="0" smtClean="0">
                <a:latin typeface="Calibri" pitchFamily="34" charset="0"/>
                <a:cs typeface="Calibri" pitchFamily="34" charset="0"/>
              </a:rPr>
              <a:t>rod.</a:t>
            </a:r>
          </a:p>
          <a:p>
            <a:pPr marL="12700">
              <a:lnSpc>
                <a:spcPct val="100000"/>
              </a:lnSpc>
              <a:spcBef>
                <a:spcPts val="590"/>
              </a:spcBef>
            </a:pPr>
            <a:r>
              <a:rPr lang="en-IN" sz="4400" spc="-5" dirty="0" smtClean="0">
                <a:latin typeface="Calibri" pitchFamily="34" charset="0"/>
                <a:cs typeface="Calibri" pitchFamily="34" charset="0"/>
              </a:rPr>
              <a:t> Both inlet and exhaust </a:t>
            </a:r>
            <a:r>
              <a:rPr lang="en-IN" sz="4400" dirty="0" smtClean="0">
                <a:latin typeface="Calibri" pitchFamily="34" charset="0"/>
                <a:cs typeface="Calibri" pitchFamily="34" charset="0"/>
              </a:rPr>
              <a:t>valves </a:t>
            </a:r>
            <a:r>
              <a:rPr lang="en-IN" sz="4400" spc="-5" dirty="0" smtClean="0">
                <a:latin typeface="Calibri" pitchFamily="34" charset="0"/>
                <a:cs typeface="Calibri" pitchFamily="34" charset="0"/>
              </a:rPr>
              <a:t>are</a:t>
            </a:r>
            <a:r>
              <a:rPr lang="en-IN" sz="4400" spc="-10" dirty="0" smtClean="0">
                <a:latin typeface="Calibri" pitchFamily="34" charset="0"/>
                <a:cs typeface="Calibri" pitchFamily="34" charset="0"/>
              </a:rPr>
              <a:t> </a:t>
            </a:r>
            <a:r>
              <a:rPr lang="en-IN" sz="4400" spc="-5" dirty="0" smtClean="0">
                <a:latin typeface="Calibri" pitchFamily="34" charset="0"/>
                <a:cs typeface="Calibri" pitchFamily="34" charset="0"/>
              </a:rPr>
              <a:t>closed.</a:t>
            </a:r>
            <a:endParaRPr lang="en-IN" sz="4400" dirty="0" smtClean="0">
              <a:latin typeface="Calibri" pitchFamily="34" charset="0"/>
              <a:cs typeface="Calibri" pitchFamily="34" charset="0"/>
            </a:endParaRPr>
          </a:p>
          <a:p>
            <a:endParaRPr lang="en-IN" sz="4400" u="sng" dirty="0" smtClean="0">
              <a:latin typeface="Times New Roman" pitchFamily="18" charset="0"/>
              <a:cs typeface="Times New Roman" pitchFamily="18" charset="0"/>
            </a:endParaRPr>
          </a:p>
          <a:p>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43</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5" dirty="0" smtClean="0"/>
              <a:t>Four Stroke Diesel</a:t>
            </a:r>
            <a:r>
              <a:rPr lang="en-IN" b="1" u="sng" spc="-45" dirty="0" smtClean="0"/>
              <a:t> </a:t>
            </a:r>
            <a:r>
              <a:rPr lang="en-IN" b="1" u="sng" spc="-5" dirty="0" smtClean="0"/>
              <a:t>Engine Working:-</a:t>
            </a:r>
            <a:endParaRPr lang="en-US" b="1" u="sng" dirty="0"/>
          </a:p>
        </p:txBody>
      </p:sp>
      <p:sp>
        <p:nvSpPr>
          <p:cNvPr id="9" name="Subtitle 8"/>
          <p:cNvSpPr>
            <a:spLocks noGrp="1"/>
          </p:cNvSpPr>
          <p:nvPr>
            <p:ph type="subTitle" idx="4"/>
          </p:nvPr>
        </p:nvSpPr>
        <p:spPr>
          <a:xfrm>
            <a:off x="1098550" y="1587500"/>
            <a:ext cx="15119350" cy="6858000"/>
          </a:xfrm>
        </p:spPr>
        <p:txBody>
          <a:bodyPr/>
          <a:lstStyle/>
          <a:p>
            <a:r>
              <a:rPr lang="en-IN" sz="4000" b="1" u="sng" dirty="0" smtClean="0">
                <a:solidFill>
                  <a:srgbClr val="0000FF"/>
                </a:solidFill>
                <a:uFill>
                  <a:solidFill>
                    <a:srgbClr val="0000FF"/>
                  </a:solidFill>
                </a:uFill>
                <a:latin typeface="Times New Roman"/>
                <a:cs typeface="Times New Roman"/>
              </a:rPr>
              <a:t>(d)</a:t>
            </a:r>
            <a:r>
              <a:rPr lang="en-IN" sz="4000" b="1" u="sng" spc="5" dirty="0" smtClean="0">
                <a:solidFill>
                  <a:srgbClr val="0000FF"/>
                </a:solidFill>
                <a:uFill>
                  <a:solidFill>
                    <a:srgbClr val="0000FF"/>
                  </a:solidFill>
                </a:uFill>
                <a:latin typeface="Times New Roman"/>
                <a:cs typeface="Times New Roman"/>
              </a:rPr>
              <a:t> </a:t>
            </a:r>
            <a:r>
              <a:rPr lang="en-IN" sz="4000" b="1" u="sng" spc="-5" dirty="0" smtClean="0">
                <a:solidFill>
                  <a:srgbClr val="0000FF"/>
                </a:solidFill>
                <a:uFill>
                  <a:solidFill>
                    <a:srgbClr val="0000FF"/>
                  </a:solidFill>
                </a:uFill>
                <a:latin typeface="Times New Roman"/>
                <a:cs typeface="Times New Roman"/>
              </a:rPr>
              <a:t>Exhaust</a:t>
            </a:r>
            <a:r>
              <a:rPr lang="en-IN" sz="4000" b="1" u="sng" spc="5" dirty="0" smtClean="0">
                <a:solidFill>
                  <a:srgbClr val="0000FF"/>
                </a:solidFill>
                <a:uFill>
                  <a:solidFill>
                    <a:srgbClr val="0000FF"/>
                  </a:solidFill>
                </a:uFill>
                <a:latin typeface="Times New Roman"/>
                <a:cs typeface="Times New Roman"/>
              </a:rPr>
              <a:t> </a:t>
            </a:r>
            <a:r>
              <a:rPr lang="en-IN" sz="4000" b="1" u="sng" spc="-10" dirty="0" smtClean="0">
                <a:solidFill>
                  <a:srgbClr val="0000FF"/>
                </a:solidFill>
                <a:uFill>
                  <a:solidFill>
                    <a:srgbClr val="0000FF"/>
                  </a:solidFill>
                </a:uFill>
                <a:latin typeface="Times New Roman"/>
                <a:cs typeface="Times New Roman"/>
              </a:rPr>
              <a:t>Stroke	</a:t>
            </a:r>
            <a:r>
              <a:rPr lang="en-IN" sz="4000" b="1" u="sng" spc="-5" dirty="0" smtClean="0">
                <a:solidFill>
                  <a:srgbClr val="0000FF"/>
                </a:solidFill>
                <a:uFill>
                  <a:solidFill>
                    <a:srgbClr val="0000FF"/>
                  </a:solidFill>
                </a:uFill>
                <a:latin typeface="Times New Roman"/>
                <a:cs typeface="Times New Roman"/>
              </a:rPr>
              <a:t>(Fourth stroke </a:t>
            </a:r>
            <a:r>
              <a:rPr lang="en-IN" sz="4000" b="1" u="sng" dirty="0" smtClean="0">
                <a:solidFill>
                  <a:srgbClr val="0000FF"/>
                </a:solidFill>
                <a:uFill>
                  <a:solidFill>
                    <a:srgbClr val="0000FF"/>
                  </a:solidFill>
                </a:uFill>
                <a:latin typeface="Times New Roman"/>
                <a:cs typeface="Times New Roman"/>
              </a:rPr>
              <a:t>of the</a:t>
            </a:r>
            <a:r>
              <a:rPr lang="en-IN" sz="4000" b="1" u="sng" spc="-80" dirty="0" smtClean="0">
                <a:solidFill>
                  <a:srgbClr val="0000FF"/>
                </a:solidFill>
                <a:uFill>
                  <a:solidFill>
                    <a:srgbClr val="0000FF"/>
                  </a:solidFill>
                </a:uFill>
                <a:latin typeface="Times New Roman"/>
                <a:cs typeface="Times New Roman"/>
              </a:rPr>
              <a:t> </a:t>
            </a:r>
            <a:r>
              <a:rPr lang="en-IN" sz="4000" b="1" u="sng" spc="-5" dirty="0" smtClean="0">
                <a:solidFill>
                  <a:srgbClr val="0000FF"/>
                </a:solidFill>
                <a:uFill>
                  <a:solidFill>
                    <a:srgbClr val="0000FF"/>
                  </a:solidFill>
                </a:uFill>
                <a:latin typeface="Times New Roman"/>
                <a:cs typeface="Times New Roman"/>
              </a:rPr>
              <a:t>piston)</a:t>
            </a:r>
            <a:br>
              <a:rPr lang="en-IN" sz="4000" b="1" u="sng" spc="-5" dirty="0" smtClean="0">
                <a:solidFill>
                  <a:srgbClr val="0000FF"/>
                </a:solidFill>
                <a:uFill>
                  <a:solidFill>
                    <a:srgbClr val="0000FF"/>
                  </a:solidFill>
                </a:uFill>
                <a:latin typeface="Times New Roman"/>
                <a:cs typeface="Times New Roman"/>
              </a:rPr>
            </a:br>
            <a:endParaRPr lang="en-IN" sz="4000" b="1" u="sng" spc="-5" dirty="0" smtClean="0">
              <a:solidFill>
                <a:srgbClr val="0000FF"/>
              </a:solidFill>
              <a:uFill>
                <a:solidFill>
                  <a:srgbClr val="0000FF"/>
                </a:solidFill>
              </a:uFill>
              <a:latin typeface="Times New Roman"/>
              <a:cs typeface="Times New Roman"/>
            </a:endParaRPr>
          </a:p>
          <a:p>
            <a:pPr marL="12700">
              <a:lnSpc>
                <a:spcPct val="100000"/>
              </a:lnSpc>
              <a:spcBef>
                <a:spcPts val="800"/>
              </a:spcBef>
            </a:pPr>
            <a:r>
              <a:rPr lang="en-IN" sz="4000" spc="-5" dirty="0" smtClean="0">
                <a:latin typeface="Times New Roman"/>
                <a:cs typeface="Times New Roman"/>
              </a:rPr>
              <a:t>Piston moves from </a:t>
            </a:r>
            <a:r>
              <a:rPr lang="en-IN" sz="4000" spc="-10" dirty="0" smtClean="0">
                <a:latin typeface="Times New Roman"/>
                <a:cs typeface="Times New Roman"/>
              </a:rPr>
              <a:t>BDC </a:t>
            </a:r>
            <a:r>
              <a:rPr lang="en-IN" sz="4000" dirty="0" smtClean="0">
                <a:latin typeface="Times New Roman"/>
                <a:cs typeface="Times New Roman"/>
              </a:rPr>
              <a:t>to</a:t>
            </a:r>
            <a:r>
              <a:rPr lang="en-IN" sz="4000" spc="-20" dirty="0" smtClean="0">
                <a:latin typeface="Times New Roman"/>
                <a:cs typeface="Times New Roman"/>
              </a:rPr>
              <a:t> </a:t>
            </a:r>
            <a:r>
              <a:rPr lang="en-IN" sz="4000" spc="-10" dirty="0" smtClean="0">
                <a:latin typeface="Times New Roman"/>
                <a:cs typeface="Times New Roman"/>
              </a:rPr>
              <a:t>TDC</a:t>
            </a:r>
            <a:endParaRPr lang="en-IN" sz="4000" dirty="0" smtClean="0">
              <a:latin typeface="Times New Roman"/>
              <a:cs typeface="Times New Roman"/>
            </a:endParaRPr>
          </a:p>
          <a:p>
            <a:pPr marL="12700">
              <a:lnSpc>
                <a:spcPct val="100000"/>
              </a:lnSpc>
              <a:spcBef>
                <a:spcPts val="700"/>
              </a:spcBef>
            </a:pPr>
            <a:r>
              <a:rPr lang="en-IN" sz="4000" spc="-5" dirty="0" smtClean="0">
                <a:latin typeface="Times New Roman"/>
                <a:cs typeface="Times New Roman"/>
              </a:rPr>
              <a:t>Exhaust </a:t>
            </a:r>
            <a:r>
              <a:rPr lang="en-IN" sz="4000" dirty="0" smtClean="0">
                <a:latin typeface="Times New Roman"/>
                <a:cs typeface="Times New Roman"/>
              </a:rPr>
              <a:t>valve is opened the </a:t>
            </a:r>
            <a:r>
              <a:rPr lang="en-IN" sz="4000" spc="-5" dirty="0" smtClean="0">
                <a:latin typeface="Times New Roman"/>
                <a:cs typeface="Times New Roman"/>
              </a:rPr>
              <a:t>inlet </a:t>
            </a:r>
            <a:r>
              <a:rPr lang="en-IN" sz="4000" dirty="0" smtClean="0">
                <a:latin typeface="Times New Roman"/>
                <a:cs typeface="Times New Roman"/>
              </a:rPr>
              <a:t>valve </a:t>
            </a:r>
            <a:r>
              <a:rPr lang="en-IN" sz="4000" spc="-5" dirty="0" smtClean="0">
                <a:latin typeface="Times New Roman"/>
                <a:cs typeface="Times New Roman"/>
              </a:rPr>
              <a:t>is</a:t>
            </a:r>
            <a:r>
              <a:rPr lang="en-IN" sz="4000" spc="-60" dirty="0" smtClean="0">
                <a:latin typeface="Times New Roman"/>
                <a:cs typeface="Times New Roman"/>
              </a:rPr>
              <a:t> </a:t>
            </a:r>
            <a:r>
              <a:rPr lang="en-IN" sz="4000" spc="-5" dirty="0" smtClean="0">
                <a:latin typeface="Times New Roman"/>
                <a:cs typeface="Times New Roman"/>
              </a:rPr>
              <a:t>closed.</a:t>
            </a:r>
            <a:endParaRPr lang="en-IN" sz="4000" dirty="0" smtClean="0">
              <a:latin typeface="Times New Roman"/>
              <a:cs typeface="Times New Roman"/>
            </a:endParaRPr>
          </a:p>
          <a:p>
            <a:pPr marL="12700" marR="205740">
              <a:lnSpc>
                <a:spcPct val="100000"/>
              </a:lnSpc>
              <a:spcBef>
                <a:spcPts val="690"/>
              </a:spcBef>
            </a:pPr>
            <a:r>
              <a:rPr lang="en-IN" sz="4000" spc="-5" dirty="0" smtClean="0">
                <a:latin typeface="Times New Roman"/>
                <a:cs typeface="Times New Roman"/>
              </a:rPr>
              <a:t>The </a:t>
            </a:r>
            <a:r>
              <a:rPr lang="en-IN" sz="4000" dirty="0" smtClean="0">
                <a:latin typeface="Times New Roman"/>
                <a:cs typeface="Times New Roman"/>
              </a:rPr>
              <a:t>burnt </a:t>
            </a:r>
            <a:r>
              <a:rPr lang="en-IN" sz="4000" spc="-5" dirty="0" smtClean="0">
                <a:latin typeface="Times New Roman"/>
                <a:cs typeface="Times New Roman"/>
              </a:rPr>
              <a:t>gases are forced </a:t>
            </a:r>
            <a:r>
              <a:rPr lang="en-IN" sz="4000" dirty="0" smtClean="0">
                <a:latin typeface="Times New Roman"/>
                <a:cs typeface="Times New Roman"/>
              </a:rPr>
              <a:t>out to the</a:t>
            </a:r>
            <a:r>
              <a:rPr lang="en-IN" sz="4000" spc="-114" dirty="0" smtClean="0">
                <a:latin typeface="Times New Roman"/>
                <a:cs typeface="Times New Roman"/>
              </a:rPr>
              <a:t> </a:t>
            </a:r>
            <a:r>
              <a:rPr lang="en-IN" sz="4000" spc="-5" dirty="0" smtClean="0">
                <a:latin typeface="Times New Roman"/>
                <a:cs typeface="Times New Roman"/>
              </a:rPr>
              <a:t>atmosphere  </a:t>
            </a:r>
            <a:r>
              <a:rPr lang="en-IN" sz="4000" dirty="0" smtClean="0">
                <a:latin typeface="Times New Roman"/>
                <a:cs typeface="Times New Roman"/>
              </a:rPr>
              <a:t>through the </a:t>
            </a:r>
            <a:br>
              <a:rPr lang="en-IN" sz="4000" dirty="0" smtClean="0">
                <a:latin typeface="Times New Roman"/>
                <a:cs typeface="Times New Roman"/>
              </a:rPr>
            </a:br>
            <a:r>
              <a:rPr lang="en-IN" sz="4000" dirty="0" smtClean="0">
                <a:latin typeface="Times New Roman"/>
                <a:cs typeface="Times New Roman"/>
              </a:rPr>
              <a:t>   </a:t>
            </a:r>
            <a:r>
              <a:rPr lang="en-IN" sz="4000" spc="-5" dirty="0" smtClean="0">
                <a:latin typeface="Times New Roman"/>
                <a:cs typeface="Times New Roman"/>
              </a:rPr>
              <a:t>exhaust </a:t>
            </a:r>
            <a:r>
              <a:rPr lang="en-IN" sz="4000" dirty="0" smtClean="0">
                <a:latin typeface="Times New Roman"/>
                <a:cs typeface="Times New Roman"/>
              </a:rPr>
              <a:t>valve. </a:t>
            </a:r>
            <a:r>
              <a:rPr lang="en-IN" sz="4000" spc="-5" dirty="0" smtClean="0">
                <a:latin typeface="Times New Roman"/>
                <a:cs typeface="Times New Roman"/>
              </a:rPr>
              <a:t>(some </a:t>
            </a:r>
            <a:r>
              <a:rPr lang="en-IN" sz="4000" dirty="0" smtClean="0">
                <a:latin typeface="Times New Roman"/>
                <a:cs typeface="Times New Roman"/>
              </a:rPr>
              <a:t>of the burnt  gases </a:t>
            </a:r>
            <a:r>
              <a:rPr lang="en-IN" sz="4000" spc="-5" dirty="0" smtClean="0">
                <a:latin typeface="Times New Roman"/>
                <a:cs typeface="Times New Roman"/>
              </a:rPr>
              <a:t>stay in the </a:t>
            </a:r>
            <a:r>
              <a:rPr lang="en-IN" sz="4000" spc="-10" dirty="0" smtClean="0">
                <a:latin typeface="Times New Roman"/>
                <a:cs typeface="Times New Roman"/>
              </a:rPr>
              <a:t>clearance </a:t>
            </a:r>
            <a:r>
              <a:rPr lang="en-IN" sz="4000" spc="-5" dirty="0" smtClean="0">
                <a:latin typeface="Times New Roman"/>
                <a:cs typeface="Times New Roman"/>
              </a:rPr>
              <a:t>volume</a:t>
            </a:r>
            <a:br>
              <a:rPr lang="en-IN" sz="4000" spc="-5" dirty="0" smtClean="0">
                <a:latin typeface="Times New Roman"/>
                <a:cs typeface="Times New Roman"/>
              </a:rPr>
            </a:br>
            <a:r>
              <a:rPr lang="en-IN" sz="4000" spc="-5" dirty="0" smtClean="0">
                <a:latin typeface="Times New Roman"/>
                <a:cs typeface="Times New Roman"/>
              </a:rPr>
              <a:t>   </a:t>
            </a:r>
            <a:r>
              <a:rPr lang="en-IN" sz="4000" dirty="0" smtClean="0">
                <a:latin typeface="Times New Roman"/>
                <a:cs typeface="Times New Roman"/>
              </a:rPr>
              <a:t>of the  </a:t>
            </a:r>
            <a:r>
              <a:rPr lang="en-IN" sz="4000" spc="-5" dirty="0" smtClean="0">
                <a:latin typeface="Times New Roman"/>
                <a:cs typeface="Times New Roman"/>
              </a:rPr>
              <a:t>cylinder)</a:t>
            </a:r>
            <a:endParaRPr lang="en-IN" sz="4000" dirty="0" smtClean="0">
              <a:latin typeface="Times New Roman"/>
              <a:cs typeface="Times New Roman"/>
            </a:endParaRPr>
          </a:p>
          <a:p>
            <a:pPr marL="12700">
              <a:lnSpc>
                <a:spcPct val="100000"/>
              </a:lnSpc>
              <a:spcBef>
                <a:spcPts val="700"/>
              </a:spcBef>
            </a:pPr>
            <a:r>
              <a:rPr lang="en-IN" sz="4000" spc="-5" dirty="0" smtClean="0">
                <a:latin typeface="Times New Roman"/>
                <a:cs typeface="Times New Roman"/>
              </a:rPr>
              <a:t>The exhaust </a:t>
            </a:r>
            <a:r>
              <a:rPr lang="en-IN" sz="4000" dirty="0" smtClean="0">
                <a:latin typeface="Times New Roman"/>
                <a:cs typeface="Times New Roman"/>
              </a:rPr>
              <a:t>valve </a:t>
            </a:r>
            <a:r>
              <a:rPr lang="en-IN" sz="4000" spc="-5" dirty="0" smtClean="0">
                <a:latin typeface="Times New Roman"/>
                <a:cs typeface="Times New Roman"/>
              </a:rPr>
              <a:t>closes </a:t>
            </a:r>
            <a:r>
              <a:rPr lang="en-IN" sz="4000" dirty="0" smtClean="0">
                <a:latin typeface="Times New Roman"/>
                <a:cs typeface="Times New Roman"/>
              </a:rPr>
              <a:t>shortly </a:t>
            </a:r>
            <a:r>
              <a:rPr lang="en-IN" sz="4000" spc="-5" dirty="0" smtClean="0">
                <a:latin typeface="Times New Roman"/>
                <a:cs typeface="Times New Roman"/>
              </a:rPr>
              <a:t>after</a:t>
            </a:r>
            <a:r>
              <a:rPr lang="en-IN" sz="4000" spc="-45" dirty="0" smtClean="0">
                <a:latin typeface="Times New Roman"/>
                <a:cs typeface="Times New Roman"/>
              </a:rPr>
              <a:t> </a:t>
            </a:r>
            <a:r>
              <a:rPr lang="en-IN" sz="4000" spc="-10" dirty="0" smtClean="0">
                <a:latin typeface="Times New Roman"/>
                <a:cs typeface="Times New Roman"/>
              </a:rPr>
              <a:t>TDC</a:t>
            </a:r>
            <a:endParaRPr lang="en-IN" sz="4000" dirty="0" smtClean="0">
              <a:latin typeface="Times New Roman"/>
              <a:cs typeface="Times New Roman"/>
            </a:endParaRPr>
          </a:p>
          <a:p>
            <a:pPr marL="12700" marR="5080">
              <a:lnSpc>
                <a:spcPct val="100000"/>
              </a:lnSpc>
              <a:spcBef>
                <a:spcPts val="690"/>
              </a:spcBef>
            </a:pPr>
            <a:r>
              <a:rPr lang="en-IN" sz="4000" spc="-5" dirty="0" smtClean="0">
                <a:latin typeface="Times New Roman"/>
                <a:cs typeface="Times New Roman"/>
              </a:rPr>
              <a:t>The inlet </a:t>
            </a:r>
            <a:r>
              <a:rPr lang="en-IN" sz="4000" dirty="0" smtClean="0">
                <a:latin typeface="Times New Roman"/>
                <a:cs typeface="Times New Roman"/>
              </a:rPr>
              <a:t>valve </a:t>
            </a:r>
            <a:r>
              <a:rPr lang="en-IN" sz="4000" spc="-5" dirty="0" smtClean="0">
                <a:latin typeface="Times New Roman"/>
                <a:cs typeface="Times New Roman"/>
              </a:rPr>
              <a:t>opens </a:t>
            </a:r>
            <a:r>
              <a:rPr lang="en-IN" sz="4000" dirty="0" smtClean="0">
                <a:latin typeface="Times New Roman"/>
                <a:cs typeface="Times New Roman"/>
              </a:rPr>
              <a:t>slightly </a:t>
            </a:r>
            <a:r>
              <a:rPr lang="en-IN" sz="4000" spc="-5" dirty="0" smtClean="0">
                <a:latin typeface="Times New Roman"/>
                <a:cs typeface="Times New Roman"/>
              </a:rPr>
              <a:t>before TDC and</a:t>
            </a:r>
            <a:r>
              <a:rPr lang="en-IN" sz="4000" spc="-100" dirty="0" smtClean="0">
                <a:latin typeface="Times New Roman"/>
                <a:cs typeface="Times New Roman"/>
              </a:rPr>
              <a:t> </a:t>
            </a:r>
            <a:r>
              <a:rPr lang="en-IN" sz="4000" dirty="0" smtClean="0">
                <a:latin typeface="Times New Roman"/>
                <a:cs typeface="Times New Roman"/>
              </a:rPr>
              <a:t>the cylinder is </a:t>
            </a:r>
            <a:r>
              <a:rPr lang="en-IN" sz="4000" spc="-5" dirty="0" smtClean="0">
                <a:latin typeface="Times New Roman"/>
                <a:cs typeface="Times New Roman"/>
              </a:rPr>
              <a:t>ready </a:t>
            </a:r>
            <a:r>
              <a:rPr lang="en-IN" sz="4000" dirty="0" smtClean="0">
                <a:latin typeface="Times New Roman"/>
                <a:cs typeface="Times New Roman"/>
              </a:rPr>
              <a:t>to </a:t>
            </a:r>
            <a:br>
              <a:rPr lang="en-IN" sz="4000" dirty="0" smtClean="0">
                <a:latin typeface="Times New Roman"/>
                <a:cs typeface="Times New Roman"/>
              </a:rPr>
            </a:br>
            <a:r>
              <a:rPr lang="en-IN" sz="4000" dirty="0" smtClean="0">
                <a:latin typeface="Times New Roman"/>
                <a:cs typeface="Times New Roman"/>
              </a:rPr>
              <a:t>   </a:t>
            </a:r>
            <a:r>
              <a:rPr lang="en-IN" sz="4000" spc="-5" dirty="0" smtClean="0">
                <a:latin typeface="Times New Roman"/>
                <a:cs typeface="Times New Roman"/>
              </a:rPr>
              <a:t>receive fresh air </a:t>
            </a:r>
            <a:r>
              <a:rPr lang="en-IN" sz="4000" dirty="0" smtClean="0">
                <a:latin typeface="Times New Roman"/>
                <a:cs typeface="Times New Roman"/>
              </a:rPr>
              <a:t>to </a:t>
            </a:r>
            <a:r>
              <a:rPr lang="en-IN" sz="4000" spc="-5" dirty="0" smtClean="0">
                <a:latin typeface="Times New Roman"/>
                <a:cs typeface="Times New Roman"/>
              </a:rPr>
              <a:t>start </a:t>
            </a:r>
            <a:r>
              <a:rPr lang="en-IN" sz="4000" dirty="0" smtClean="0">
                <a:latin typeface="Times New Roman"/>
                <a:cs typeface="Times New Roman"/>
              </a:rPr>
              <a:t>a new  </a:t>
            </a:r>
            <a:r>
              <a:rPr lang="en-IN" sz="4000" spc="-5" dirty="0" smtClean="0">
                <a:latin typeface="Times New Roman"/>
                <a:cs typeface="Times New Roman"/>
              </a:rPr>
              <a:t>cycle.</a:t>
            </a:r>
            <a:endParaRPr lang="en-IN" sz="4000" dirty="0" smtClean="0">
              <a:latin typeface="Times New Roman"/>
              <a:cs typeface="Times New Roman"/>
            </a:endParaRPr>
          </a:p>
          <a:p>
            <a:endParaRPr lang="en-IN" sz="4000" u="sng" dirty="0" smtClean="0">
              <a:latin typeface="Times New Roman"/>
              <a:cs typeface="Times New Roman"/>
            </a:endParaRPr>
          </a:p>
          <a:p>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44</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5" dirty="0" smtClean="0">
                <a:latin typeface="Calibri" pitchFamily="34" charset="0"/>
                <a:cs typeface="Calibri" pitchFamily="34" charset="0"/>
              </a:rPr>
              <a:t>Two Stroke cycle</a:t>
            </a:r>
            <a:r>
              <a:rPr lang="en-IN" b="1" u="sng" spc="-50" dirty="0" smtClean="0">
                <a:latin typeface="Calibri" pitchFamily="34" charset="0"/>
                <a:cs typeface="Calibri" pitchFamily="34" charset="0"/>
              </a:rPr>
              <a:t> </a:t>
            </a:r>
            <a:r>
              <a:rPr lang="en-IN" b="1" u="sng" spc="-5" dirty="0" smtClean="0">
                <a:latin typeface="Calibri" pitchFamily="34" charset="0"/>
                <a:cs typeface="Calibri" pitchFamily="34" charset="0"/>
              </a:rPr>
              <a:t>Petrol  Engines :-</a:t>
            </a:r>
            <a:endParaRPr lang="en-US" b="1" u="sng" dirty="0"/>
          </a:p>
        </p:txBody>
      </p:sp>
      <p:sp>
        <p:nvSpPr>
          <p:cNvPr id="10" name="object 9"/>
          <p:cNvSpPr/>
          <p:nvPr/>
        </p:nvSpPr>
        <p:spPr>
          <a:xfrm>
            <a:off x="5289550" y="1511300"/>
            <a:ext cx="4679949" cy="67691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45</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5" dirty="0" smtClean="0">
                <a:latin typeface="Calibri" pitchFamily="34" charset="0"/>
                <a:cs typeface="Calibri" pitchFamily="34" charset="0"/>
              </a:rPr>
              <a:t>Two Stroke cycle</a:t>
            </a:r>
            <a:r>
              <a:rPr lang="en-IN" b="1" u="sng" spc="-50" dirty="0" smtClean="0">
                <a:latin typeface="Calibri" pitchFamily="34" charset="0"/>
                <a:cs typeface="Calibri" pitchFamily="34" charset="0"/>
              </a:rPr>
              <a:t> </a:t>
            </a:r>
            <a:r>
              <a:rPr lang="en-IN" b="1" u="sng" spc="-5" dirty="0" smtClean="0">
                <a:latin typeface="Calibri" pitchFamily="34" charset="0"/>
                <a:cs typeface="Calibri" pitchFamily="34" charset="0"/>
              </a:rPr>
              <a:t>Petrol  Engines</a:t>
            </a:r>
            <a:r>
              <a:rPr lang="en-IN" b="1" u="sng" spc="-10" dirty="0" smtClean="0">
                <a:latin typeface="Calibri" pitchFamily="34" charset="0"/>
                <a:cs typeface="Calibri" pitchFamily="34" charset="0"/>
              </a:rPr>
              <a:t> </a:t>
            </a:r>
            <a:r>
              <a:rPr lang="en-IN" b="1" u="sng" spc="-5" dirty="0" smtClean="0">
                <a:latin typeface="Calibri" pitchFamily="34" charset="0"/>
                <a:cs typeface="Calibri" pitchFamily="34" charset="0"/>
              </a:rPr>
              <a:t>working :-</a:t>
            </a:r>
            <a:endParaRPr lang="en-US" b="1" u="sng" dirty="0"/>
          </a:p>
        </p:txBody>
      </p:sp>
      <p:sp>
        <p:nvSpPr>
          <p:cNvPr id="10" name="object 9"/>
          <p:cNvSpPr/>
          <p:nvPr/>
        </p:nvSpPr>
        <p:spPr>
          <a:xfrm>
            <a:off x="2927350" y="1968500"/>
            <a:ext cx="5257800" cy="6096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46</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10" dirty="0" smtClean="0">
                <a:latin typeface="Calibri" pitchFamily="34" charset="0"/>
                <a:cs typeface="Calibri" pitchFamily="34" charset="0"/>
              </a:rPr>
              <a:t>Two </a:t>
            </a:r>
            <a:r>
              <a:rPr lang="en-IN" b="1" u="sng" spc="-5" dirty="0" smtClean="0">
                <a:latin typeface="Calibri" pitchFamily="34" charset="0"/>
                <a:cs typeface="Calibri" pitchFamily="34" charset="0"/>
              </a:rPr>
              <a:t>Stroke Cycle </a:t>
            </a:r>
            <a:r>
              <a:rPr lang="en-IN" b="1" u="sng" spc="-10" dirty="0" smtClean="0">
                <a:latin typeface="Calibri" pitchFamily="34" charset="0"/>
                <a:cs typeface="Calibri" pitchFamily="34" charset="0"/>
              </a:rPr>
              <a:t>Petrol </a:t>
            </a:r>
            <a:r>
              <a:rPr lang="en-IN" b="1" u="sng" spc="-5" dirty="0" smtClean="0">
                <a:latin typeface="Calibri" pitchFamily="34" charset="0"/>
                <a:cs typeface="Calibri" pitchFamily="34" charset="0"/>
              </a:rPr>
              <a:t>Engine </a:t>
            </a:r>
            <a:r>
              <a:rPr lang="en-IN" b="1" u="sng" dirty="0" smtClean="0">
                <a:latin typeface="Calibri" pitchFamily="34" charset="0"/>
                <a:cs typeface="Calibri" pitchFamily="34" charset="0"/>
              </a:rPr>
              <a:t>-  Construction :-</a:t>
            </a:r>
            <a:endParaRPr lang="en-US" b="1" u="sng" dirty="0"/>
          </a:p>
        </p:txBody>
      </p:sp>
      <p:sp>
        <p:nvSpPr>
          <p:cNvPr id="9" name="Subtitle 8"/>
          <p:cNvSpPr>
            <a:spLocks noGrp="1"/>
          </p:cNvSpPr>
          <p:nvPr>
            <p:ph type="subTitle" idx="4"/>
          </p:nvPr>
        </p:nvSpPr>
        <p:spPr>
          <a:xfrm>
            <a:off x="1174750" y="1585256"/>
            <a:ext cx="14401800" cy="7125027"/>
          </a:xfrm>
        </p:spPr>
        <p:txBody>
          <a:bodyPr/>
          <a:lstStyle/>
          <a:p>
            <a:pPr marL="12700">
              <a:spcBef>
                <a:spcPts val="100"/>
              </a:spcBef>
            </a:pPr>
            <a:r>
              <a:rPr lang="en-IN" sz="4000" b="1" u="heavy" spc="-5" dirty="0" smtClean="0">
                <a:solidFill>
                  <a:srgbClr val="0000FF"/>
                </a:solidFill>
                <a:uFill>
                  <a:solidFill>
                    <a:srgbClr val="0000FF"/>
                  </a:solidFill>
                </a:uFill>
                <a:latin typeface="Times New Roman"/>
                <a:cs typeface="Times New Roman"/>
              </a:rPr>
              <a:t>Construction</a:t>
            </a:r>
            <a:r>
              <a:rPr lang="en-IN" sz="4000" b="1" spc="-10" dirty="0" smtClean="0">
                <a:solidFill>
                  <a:srgbClr val="0000FF"/>
                </a:solidFill>
                <a:latin typeface="Times New Roman"/>
                <a:cs typeface="Times New Roman"/>
              </a:rPr>
              <a:t> </a:t>
            </a:r>
            <a:r>
              <a:rPr lang="en-IN" sz="4000" b="1" u="heavy" dirty="0" smtClean="0">
                <a:solidFill>
                  <a:srgbClr val="0000FF"/>
                </a:solidFill>
                <a:uFill>
                  <a:solidFill>
                    <a:srgbClr val="0000FF"/>
                  </a:solidFill>
                </a:uFill>
                <a:latin typeface="Times New Roman"/>
                <a:cs typeface="Times New Roman"/>
              </a:rPr>
              <a:t>:</a:t>
            </a:r>
            <a:endParaRPr lang="en-IN" sz="4000" dirty="0" smtClean="0">
              <a:latin typeface="Times New Roman"/>
              <a:cs typeface="Times New Roman"/>
            </a:endParaRPr>
          </a:p>
          <a:p>
            <a:pPr marL="120014" indent="-107950">
              <a:spcBef>
                <a:spcPts val="20"/>
              </a:spcBef>
              <a:buSzPct val="95833"/>
              <a:tabLst>
                <a:tab pos="120650" algn="l"/>
              </a:tabLst>
            </a:pPr>
            <a:r>
              <a:rPr lang="en-IN" sz="4000" dirty="0" smtClean="0">
                <a:latin typeface="Times New Roman"/>
                <a:cs typeface="Times New Roman"/>
              </a:rPr>
              <a:t> A piston reciprocates inside the</a:t>
            </a:r>
            <a:r>
              <a:rPr lang="en-IN" sz="4000" spc="-30" dirty="0" smtClean="0">
                <a:latin typeface="Times New Roman"/>
                <a:cs typeface="Times New Roman"/>
              </a:rPr>
              <a:t> </a:t>
            </a:r>
            <a:r>
              <a:rPr lang="en-IN" sz="4000" dirty="0" smtClean="0">
                <a:latin typeface="Times New Roman"/>
                <a:cs typeface="Times New Roman"/>
              </a:rPr>
              <a:t>cylinder</a:t>
            </a:r>
          </a:p>
          <a:p>
            <a:pPr marL="12700" marR="17145">
              <a:spcBef>
                <a:spcPts val="595"/>
              </a:spcBef>
              <a:buSzPct val="95833"/>
              <a:tabLst>
                <a:tab pos="120650" algn="l"/>
              </a:tabLst>
            </a:pPr>
            <a:r>
              <a:rPr lang="en-IN" sz="4000" dirty="0" smtClean="0">
                <a:latin typeface="Times New Roman"/>
                <a:cs typeface="Times New Roman"/>
              </a:rPr>
              <a:t>It is connected to the </a:t>
            </a:r>
            <a:r>
              <a:rPr lang="en-IN" sz="4000" spc="-5" dirty="0" smtClean="0">
                <a:latin typeface="Times New Roman"/>
                <a:cs typeface="Times New Roman"/>
              </a:rPr>
              <a:t>crankshaft </a:t>
            </a:r>
            <a:r>
              <a:rPr lang="en-IN" sz="4000" dirty="0" smtClean="0">
                <a:latin typeface="Times New Roman"/>
                <a:cs typeface="Times New Roman"/>
              </a:rPr>
              <a:t>by </a:t>
            </a:r>
            <a:r>
              <a:rPr lang="en-IN" sz="4000" spc="-5" dirty="0" smtClean="0">
                <a:latin typeface="Times New Roman"/>
                <a:cs typeface="Times New Roman"/>
              </a:rPr>
              <a:t>means </a:t>
            </a:r>
            <a:r>
              <a:rPr lang="en-IN" sz="4000" dirty="0" smtClean="0">
                <a:latin typeface="Times New Roman"/>
                <a:cs typeface="Times New Roman"/>
              </a:rPr>
              <a:t>of connecting rod </a:t>
            </a:r>
            <a:br>
              <a:rPr lang="en-IN" sz="4000" dirty="0" smtClean="0">
                <a:latin typeface="Times New Roman"/>
                <a:cs typeface="Times New Roman"/>
              </a:rPr>
            </a:br>
            <a:r>
              <a:rPr lang="en-IN" sz="4000" dirty="0" smtClean="0">
                <a:latin typeface="Times New Roman"/>
                <a:cs typeface="Times New Roman"/>
              </a:rPr>
              <a:t>  and</a:t>
            </a:r>
            <a:r>
              <a:rPr lang="en-IN" sz="4000" spc="-5" dirty="0" smtClean="0">
                <a:latin typeface="Times New Roman"/>
                <a:cs typeface="Times New Roman"/>
              </a:rPr>
              <a:t> </a:t>
            </a:r>
            <a:r>
              <a:rPr lang="en-IN" sz="4000" dirty="0" smtClean="0">
                <a:latin typeface="Times New Roman"/>
                <a:cs typeface="Times New Roman"/>
              </a:rPr>
              <a:t>crank.</a:t>
            </a:r>
          </a:p>
          <a:p>
            <a:pPr marL="12700" marR="17145">
              <a:spcBef>
                <a:spcPts val="595"/>
              </a:spcBef>
              <a:buSzPct val="95833"/>
              <a:tabLst>
                <a:tab pos="120650" algn="l"/>
              </a:tabLst>
            </a:pPr>
            <a:r>
              <a:rPr lang="en-IN" sz="4000" b="1" spc="-5" dirty="0" smtClean="0">
                <a:solidFill>
                  <a:srgbClr val="FF3300"/>
                </a:solidFill>
                <a:latin typeface="Times New Roman"/>
                <a:cs typeface="Times New Roman"/>
              </a:rPr>
              <a:t>There </a:t>
            </a:r>
            <a:r>
              <a:rPr lang="en-IN" sz="4000" b="1" dirty="0" smtClean="0">
                <a:solidFill>
                  <a:srgbClr val="FF3300"/>
                </a:solidFill>
                <a:latin typeface="Times New Roman"/>
                <a:cs typeface="Times New Roman"/>
              </a:rPr>
              <a:t>are </a:t>
            </a:r>
            <a:r>
              <a:rPr lang="en-IN" sz="4000" b="1" spc="-5" dirty="0" smtClean="0">
                <a:solidFill>
                  <a:srgbClr val="FF3300"/>
                </a:solidFill>
                <a:latin typeface="Times New Roman"/>
                <a:cs typeface="Times New Roman"/>
              </a:rPr>
              <a:t>no </a:t>
            </a:r>
            <a:r>
              <a:rPr lang="en-IN" sz="4000" b="1" dirty="0" smtClean="0">
                <a:solidFill>
                  <a:srgbClr val="FF3300"/>
                </a:solidFill>
                <a:latin typeface="Times New Roman"/>
                <a:cs typeface="Times New Roman"/>
              </a:rPr>
              <a:t>valves in </a:t>
            </a:r>
            <a:r>
              <a:rPr lang="en-IN" sz="4000" b="1" spc="-5" dirty="0" smtClean="0">
                <a:solidFill>
                  <a:srgbClr val="FF3300"/>
                </a:solidFill>
                <a:latin typeface="Times New Roman"/>
                <a:cs typeface="Times New Roman"/>
              </a:rPr>
              <a:t>two </a:t>
            </a:r>
            <a:r>
              <a:rPr lang="en-IN" sz="4000" b="1" dirty="0" smtClean="0">
                <a:solidFill>
                  <a:srgbClr val="FF3300"/>
                </a:solidFill>
                <a:latin typeface="Times New Roman"/>
                <a:cs typeface="Times New Roman"/>
              </a:rPr>
              <a:t>stroke engines</a:t>
            </a:r>
            <a:r>
              <a:rPr lang="en-IN" sz="4000" dirty="0" smtClean="0">
                <a:solidFill>
                  <a:srgbClr val="FF3300"/>
                </a:solidFill>
                <a:latin typeface="Times New Roman"/>
                <a:cs typeface="Times New Roman"/>
              </a:rPr>
              <a:t>, </a:t>
            </a:r>
            <a:r>
              <a:rPr lang="en-IN" sz="4000" b="1" spc="-5" dirty="0" smtClean="0">
                <a:solidFill>
                  <a:srgbClr val="FF3300"/>
                </a:solidFill>
                <a:latin typeface="Times New Roman"/>
                <a:cs typeface="Times New Roman"/>
              </a:rPr>
              <a:t>instead </a:t>
            </a:r>
            <a:r>
              <a:rPr lang="en-IN" sz="4000" b="1" dirty="0" smtClean="0">
                <a:solidFill>
                  <a:srgbClr val="FF3300"/>
                </a:solidFill>
                <a:latin typeface="Times New Roman"/>
                <a:cs typeface="Times New Roman"/>
              </a:rPr>
              <a:t>of</a:t>
            </a:r>
            <a:br>
              <a:rPr lang="en-IN" sz="4000" b="1" dirty="0" smtClean="0">
                <a:solidFill>
                  <a:srgbClr val="FF3300"/>
                </a:solidFill>
                <a:latin typeface="Times New Roman"/>
                <a:cs typeface="Times New Roman"/>
              </a:rPr>
            </a:br>
            <a:r>
              <a:rPr lang="en-IN" sz="4000" b="1" dirty="0" smtClean="0">
                <a:solidFill>
                  <a:srgbClr val="FF3300"/>
                </a:solidFill>
                <a:latin typeface="Times New Roman"/>
                <a:cs typeface="Times New Roman"/>
              </a:rPr>
              <a:t>   valves </a:t>
            </a:r>
            <a:r>
              <a:rPr lang="en-IN" sz="4000" b="1" spc="-5" dirty="0" smtClean="0">
                <a:solidFill>
                  <a:srgbClr val="FF3300"/>
                </a:solidFill>
                <a:latin typeface="Times New Roman"/>
                <a:cs typeface="Times New Roman"/>
              </a:rPr>
              <a:t>ports </a:t>
            </a:r>
            <a:r>
              <a:rPr lang="en-IN" sz="4000" b="1" dirty="0" smtClean="0">
                <a:solidFill>
                  <a:srgbClr val="FF3300"/>
                </a:solidFill>
                <a:latin typeface="Times New Roman"/>
                <a:cs typeface="Times New Roman"/>
              </a:rPr>
              <a:t>are </a:t>
            </a:r>
            <a:r>
              <a:rPr lang="en-IN" sz="4000" b="1" spc="-5" dirty="0" smtClean="0">
                <a:solidFill>
                  <a:srgbClr val="FF3300"/>
                </a:solidFill>
                <a:latin typeface="Times New Roman"/>
                <a:cs typeface="Times New Roman"/>
              </a:rPr>
              <a:t>cut </a:t>
            </a:r>
            <a:r>
              <a:rPr lang="en-IN" sz="4000" b="1" dirty="0" smtClean="0">
                <a:solidFill>
                  <a:srgbClr val="FF3300"/>
                </a:solidFill>
                <a:latin typeface="Times New Roman"/>
                <a:cs typeface="Times New Roman"/>
              </a:rPr>
              <a:t>on </a:t>
            </a:r>
            <a:r>
              <a:rPr lang="en-IN" sz="4000" b="1" spc="-5" dirty="0" smtClean="0">
                <a:solidFill>
                  <a:srgbClr val="FF3300"/>
                </a:solidFill>
                <a:latin typeface="Times New Roman"/>
                <a:cs typeface="Times New Roman"/>
              </a:rPr>
              <a:t>the cylinder</a:t>
            </a:r>
            <a:r>
              <a:rPr lang="en-IN" sz="4000" b="1" spc="-15" dirty="0" smtClean="0">
                <a:solidFill>
                  <a:srgbClr val="FF3300"/>
                </a:solidFill>
                <a:latin typeface="Times New Roman"/>
                <a:cs typeface="Times New Roman"/>
              </a:rPr>
              <a:t> </a:t>
            </a:r>
            <a:r>
              <a:rPr lang="en-IN" sz="4000" b="1" dirty="0" smtClean="0">
                <a:solidFill>
                  <a:srgbClr val="FF3300"/>
                </a:solidFill>
                <a:latin typeface="Times New Roman"/>
                <a:cs typeface="Times New Roman"/>
              </a:rPr>
              <a:t>walls</a:t>
            </a:r>
            <a:r>
              <a:rPr lang="en-IN" sz="4000" dirty="0" smtClean="0">
                <a:solidFill>
                  <a:srgbClr val="FF3300"/>
                </a:solidFill>
                <a:latin typeface="Times New Roman"/>
                <a:cs typeface="Times New Roman"/>
              </a:rPr>
              <a:t>.</a:t>
            </a:r>
            <a:endParaRPr lang="en-IN" sz="4000" dirty="0" smtClean="0">
              <a:latin typeface="Times New Roman"/>
              <a:cs typeface="Times New Roman"/>
            </a:endParaRPr>
          </a:p>
          <a:p>
            <a:pPr marL="120014" indent="-107950">
              <a:spcBef>
                <a:spcPts val="20"/>
              </a:spcBef>
              <a:buSzPct val="95833"/>
              <a:tabLst>
                <a:tab pos="120650" algn="l"/>
              </a:tabLst>
            </a:pPr>
            <a:r>
              <a:rPr lang="en-IN" sz="4000" dirty="0" smtClean="0">
                <a:latin typeface="Times New Roman"/>
                <a:cs typeface="Times New Roman"/>
              </a:rPr>
              <a:t> There are three ports, </a:t>
            </a:r>
            <a:r>
              <a:rPr lang="en-IN" sz="4000" spc="-5" dirty="0" smtClean="0">
                <a:latin typeface="Times New Roman"/>
                <a:cs typeface="Times New Roman"/>
              </a:rPr>
              <a:t>namely </a:t>
            </a:r>
            <a:r>
              <a:rPr lang="en-IN" sz="4000" b="1" dirty="0" smtClean="0">
                <a:solidFill>
                  <a:srgbClr val="0000FF"/>
                </a:solidFill>
                <a:latin typeface="Times New Roman"/>
                <a:cs typeface="Times New Roman"/>
              </a:rPr>
              <a:t>inlet, </a:t>
            </a:r>
            <a:r>
              <a:rPr lang="en-IN" sz="4000" b="1" spc="-5" dirty="0" smtClean="0">
                <a:solidFill>
                  <a:srgbClr val="0000FF"/>
                </a:solidFill>
                <a:latin typeface="Times New Roman"/>
                <a:cs typeface="Times New Roman"/>
              </a:rPr>
              <a:t>exhaust</a:t>
            </a:r>
            <a:r>
              <a:rPr lang="en-IN" sz="4000" b="1" spc="30" dirty="0" smtClean="0">
                <a:solidFill>
                  <a:srgbClr val="0000FF"/>
                </a:solidFill>
                <a:latin typeface="Times New Roman"/>
                <a:cs typeface="Times New Roman"/>
              </a:rPr>
              <a:t> </a:t>
            </a:r>
            <a:r>
              <a:rPr lang="en-IN" sz="4000" dirty="0" smtClean="0">
                <a:latin typeface="Times New Roman"/>
                <a:cs typeface="Times New Roman"/>
              </a:rPr>
              <a:t>and </a:t>
            </a:r>
            <a:r>
              <a:rPr lang="en-IN" sz="4000" b="1" spc="-5" dirty="0" smtClean="0">
                <a:solidFill>
                  <a:srgbClr val="0000FF"/>
                </a:solidFill>
                <a:latin typeface="Times New Roman"/>
                <a:cs typeface="Times New Roman"/>
              </a:rPr>
              <a:t>transfer</a:t>
            </a:r>
            <a:r>
              <a:rPr lang="en-IN" sz="4000" b="1" dirty="0" smtClean="0">
                <a:solidFill>
                  <a:srgbClr val="0000FF"/>
                </a:solidFill>
                <a:latin typeface="Times New Roman"/>
                <a:cs typeface="Times New Roman"/>
              </a:rPr>
              <a:t> </a:t>
            </a:r>
            <a:r>
              <a:rPr lang="en-IN" sz="4000" dirty="0" smtClean="0">
                <a:latin typeface="Times New Roman"/>
                <a:cs typeface="Times New Roman"/>
              </a:rPr>
              <a:t>ports.</a:t>
            </a:r>
          </a:p>
          <a:p>
            <a:pPr marL="12700" marR="5080">
              <a:spcBef>
                <a:spcPts val="595"/>
              </a:spcBef>
              <a:buSzPct val="95833"/>
              <a:tabLst>
                <a:tab pos="120650" algn="l"/>
              </a:tabLst>
            </a:pPr>
            <a:r>
              <a:rPr lang="en-IN" sz="4000" dirty="0" smtClean="0">
                <a:latin typeface="Times New Roman"/>
                <a:cs typeface="Times New Roman"/>
              </a:rPr>
              <a:t>The </a:t>
            </a:r>
            <a:r>
              <a:rPr lang="en-IN" sz="4000" spc="-5" dirty="0" smtClean="0">
                <a:latin typeface="Times New Roman"/>
                <a:cs typeface="Times New Roman"/>
              </a:rPr>
              <a:t>closing </a:t>
            </a:r>
            <a:r>
              <a:rPr lang="en-IN" sz="4000" dirty="0" smtClean="0">
                <a:latin typeface="Times New Roman"/>
                <a:cs typeface="Times New Roman"/>
              </a:rPr>
              <a:t>and opening of the ports are obtained by</a:t>
            </a:r>
            <a:r>
              <a:rPr lang="en-IN" sz="4000" spc="-50" dirty="0" smtClean="0">
                <a:latin typeface="Times New Roman"/>
                <a:cs typeface="Times New Roman"/>
              </a:rPr>
              <a:t> </a:t>
            </a:r>
            <a:r>
              <a:rPr lang="en-IN" sz="4000" dirty="0" smtClean="0">
                <a:latin typeface="Times New Roman"/>
                <a:cs typeface="Times New Roman"/>
              </a:rPr>
              <a:t>the  </a:t>
            </a:r>
            <a:r>
              <a:rPr lang="en-IN" sz="4000" spc="-10" dirty="0" smtClean="0">
                <a:latin typeface="Times New Roman"/>
                <a:cs typeface="Times New Roman"/>
              </a:rPr>
              <a:t>movement </a:t>
            </a:r>
            <a:r>
              <a:rPr lang="en-IN" sz="4000" dirty="0" smtClean="0">
                <a:latin typeface="Times New Roman"/>
                <a:cs typeface="Times New Roman"/>
              </a:rPr>
              <a:t>of piston. The </a:t>
            </a:r>
            <a:r>
              <a:rPr lang="en-IN" sz="4000" spc="-5" dirty="0" smtClean="0">
                <a:latin typeface="Times New Roman"/>
                <a:cs typeface="Times New Roman"/>
              </a:rPr>
              <a:t>crown </a:t>
            </a:r>
            <a:r>
              <a:rPr lang="en-IN" sz="4000" dirty="0" smtClean="0">
                <a:latin typeface="Times New Roman"/>
                <a:cs typeface="Times New Roman"/>
              </a:rPr>
              <a:t>of piston is </a:t>
            </a:r>
            <a:r>
              <a:rPr lang="en-IN" sz="4000" spc="-10" dirty="0" smtClean="0">
                <a:latin typeface="Times New Roman"/>
                <a:cs typeface="Times New Roman"/>
              </a:rPr>
              <a:t>made </a:t>
            </a:r>
            <a:r>
              <a:rPr lang="en-IN" sz="4000" dirty="0" smtClean="0">
                <a:latin typeface="Times New Roman"/>
                <a:cs typeface="Times New Roman"/>
              </a:rPr>
              <a:t>in to a  </a:t>
            </a:r>
            <a:r>
              <a:rPr lang="en-IN" sz="4000" spc="-5" dirty="0" smtClean="0">
                <a:latin typeface="Times New Roman"/>
                <a:cs typeface="Times New Roman"/>
              </a:rPr>
              <a:t>shape </a:t>
            </a:r>
            <a:r>
              <a:rPr lang="en-IN" sz="4000" dirty="0" smtClean="0">
                <a:latin typeface="Times New Roman"/>
                <a:cs typeface="Times New Roman"/>
              </a:rPr>
              <a:t>to </a:t>
            </a:r>
            <a:r>
              <a:rPr lang="en-IN" sz="4000" spc="-5" dirty="0" smtClean="0">
                <a:latin typeface="Times New Roman"/>
                <a:cs typeface="Times New Roman"/>
              </a:rPr>
              <a:t>perform</a:t>
            </a:r>
            <a:r>
              <a:rPr lang="en-IN" sz="4000" spc="-15" dirty="0" smtClean="0">
                <a:latin typeface="Times New Roman"/>
                <a:cs typeface="Times New Roman"/>
              </a:rPr>
              <a:t> </a:t>
            </a:r>
            <a:r>
              <a:rPr lang="en-IN" sz="4000" dirty="0" smtClean="0">
                <a:latin typeface="Times New Roman"/>
                <a:cs typeface="Times New Roman"/>
              </a:rPr>
              <a:t>this.</a:t>
            </a:r>
          </a:p>
          <a:p>
            <a:pPr marL="120014" indent="-107950">
              <a:spcBef>
                <a:spcPts val="20"/>
              </a:spcBef>
              <a:buSzPct val="95833"/>
              <a:tabLst>
                <a:tab pos="120650" algn="l"/>
              </a:tabLst>
            </a:pPr>
            <a:r>
              <a:rPr lang="en-IN" sz="4000" dirty="0" smtClean="0">
                <a:latin typeface="Times New Roman"/>
                <a:cs typeface="Times New Roman"/>
              </a:rPr>
              <a:t> A </a:t>
            </a:r>
            <a:r>
              <a:rPr lang="en-IN" sz="4000" spc="-5" dirty="0" smtClean="0">
                <a:latin typeface="Times New Roman"/>
                <a:cs typeface="Times New Roman"/>
              </a:rPr>
              <a:t>spark </a:t>
            </a:r>
            <a:r>
              <a:rPr lang="en-IN" sz="4000" dirty="0" smtClean="0">
                <a:latin typeface="Times New Roman"/>
                <a:cs typeface="Times New Roman"/>
              </a:rPr>
              <a:t>plug is </a:t>
            </a:r>
            <a:r>
              <a:rPr lang="en-IN" sz="4000" spc="-5" dirty="0" smtClean="0">
                <a:latin typeface="Times New Roman"/>
                <a:cs typeface="Times New Roman"/>
              </a:rPr>
              <a:t>also</a:t>
            </a:r>
            <a:r>
              <a:rPr lang="en-IN" sz="4000" spc="-10" dirty="0" smtClean="0">
                <a:latin typeface="Times New Roman"/>
                <a:cs typeface="Times New Roman"/>
              </a:rPr>
              <a:t> </a:t>
            </a:r>
            <a:r>
              <a:rPr lang="en-IN" sz="4000" dirty="0" smtClean="0">
                <a:latin typeface="Times New Roman"/>
                <a:cs typeface="Times New Roman"/>
              </a:rPr>
              <a:t>provided.</a:t>
            </a:r>
          </a:p>
          <a:p>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47</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10" dirty="0" smtClean="0">
                <a:latin typeface="Calibri" pitchFamily="34" charset="0"/>
                <a:cs typeface="Calibri" pitchFamily="34" charset="0"/>
              </a:rPr>
              <a:t>Two </a:t>
            </a:r>
            <a:r>
              <a:rPr lang="en-IN" b="1" u="sng" spc="-5" dirty="0" smtClean="0">
                <a:latin typeface="Calibri" pitchFamily="34" charset="0"/>
                <a:cs typeface="Calibri" pitchFamily="34" charset="0"/>
              </a:rPr>
              <a:t>stroke cycle </a:t>
            </a:r>
            <a:r>
              <a:rPr lang="en-IN" b="1" u="sng" spc="-10" dirty="0" smtClean="0">
                <a:latin typeface="Calibri" pitchFamily="34" charset="0"/>
                <a:cs typeface="Calibri" pitchFamily="34" charset="0"/>
              </a:rPr>
              <a:t>Petrol Engines </a:t>
            </a:r>
            <a:r>
              <a:rPr lang="en-IN" b="1" u="sng" dirty="0" smtClean="0">
                <a:latin typeface="Calibri" pitchFamily="34" charset="0"/>
                <a:cs typeface="Calibri" pitchFamily="34" charset="0"/>
              </a:rPr>
              <a:t>– </a:t>
            </a:r>
            <a:r>
              <a:rPr lang="en-IN" b="1" u="sng" spc="-10" dirty="0" smtClean="0">
                <a:latin typeface="Calibri" pitchFamily="34" charset="0"/>
                <a:cs typeface="Calibri" pitchFamily="34" charset="0"/>
              </a:rPr>
              <a:t>Working  :-</a:t>
            </a:r>
            <a:endParaRPr lang="en-US" b="1" u="sng" dirty="0"/>
          </a:p>
        </p:txBody>
      </p:sp>
      <p:sp>
        <p:nvSpPr>
          <p:cNvPr id="9" name="Subtitle 8"/>
          <p:cNvSpPr>
            <a:spLocks noGrp="1"/>
          </p:cNvSpPr>
          <p:nvPr>
            <p:ph type="subTitle" idx="4"/>
          </p:nvPr>
        </p:nvSpPr>
        <p:spPr>
          <a:xfrm>
            <a:off x="1479550" y="1587500"/>
            <a:ext cx="11582400" cy="6781801"/>
          </a:xfrm>
        </p:spPr>
        <p:txBody>
          <a:bodyPr/>
          <a:lstStyle/>
          <a:p>
            <a:r>
              <a:rPr lang="en-IN" sz="4400" b="1" u="sng" spc="-5" dirty="0" smtClean="0">
                <a:solidFill>
                  <a:srgbClr val="FF0000"/>
                </a:solidFill>
                <a:uFill>
                  <a:solidFill>
                    <a:srgbClr val="FF0000"/>
                  </a:solidFill>
                </a:uFill>
                <a:latin typeface="Times New Roman"/>
                <a:cs typeface="Times New Roman"/>
              </a:rPr>
              <a:t>First Stroke </a:t>
            </a:r>
            <a:r>
              <a:rPr lang="en-IN" sz="4400" b="1" u="sng" dirty="0" smtClean="0">
                <a:solidFill>
                  <a:srgbClr val="FF0000"/>
                </a:solidFill>
                <a:uFill>
                  <a:solidFill>
                    <a:srgbClr val="FF0000"/>
                  </a:solidFill>
                </a:uFill>
                <a:latin typeface="Times New Roman"/>
                <a:cs typeface="Times New Roman"/>
              </a:rPr>
              <a:t>: </a:t>
            </a:r>
            <a:r>
              <a:rPr lang="en-IN" sz="4400" b="1" u="sng" spc="-5" dirty="0" smtClean="0">
                <a:solidFill>
                  <a:srgbClr val="FF0000"/>
                </a:solidFill>
                <a:uFill>
                  <a:solidFill>
                    <a:srgbClr val="FF0000"/>
                  </a:solidFill>
                </a:uFill>
                <a:latin typeface="Times New Roman"/>
                <a:cs typeface="Times New Roman"/>
              </a:rPr>
              <a:t>(Compression, </a:t>
            </a:r>
            <a:r>
              <a:rPr lang="en-IN" sz="4400" b="1" u="sng" dirty="0" smtClean="0">
                <a:solidFill>
                  <a:srgbClr val="FF0000"/>
                </a:solidFill>
                <a:uFill>
                  <a:solidFill>
                    <a:srgbClr val="FF0000"/>
                  </a:solidFill>
                </a:uFill>
                <a:latin typeface="Times New Roman"/>
                <a:cs typeface="Times New Roman"/>
              </a:rPr>
              <a:t>ignition </a:t>
            </a:r>
            <a:r>
              <a:rPr lang="en-IN" sz="4400" b="1" u="sng" spc="-5" dirty="0" smtClean="0">
                <a:solidFill>
                  <a:srgbClr val="FF0000"/>
                </a:solidFill>
                <a:uFill>
                  <a:solidFill>
                    <a:srgbClr val="FF0000"/>
                  </a:solidFill>
                </a:uFill>
                <a:latin typeface="Times New Roman"/>
                <a:cs typeface="Times New Roman"/>
              </a:rPr>
              <a:t>and inductance) (Upward </a:t>
            </a:r>
            <a:r>
              <a:rPr lang="en-IN" sz="4400" b="1" u="sng" spc="-5" dirty="0" smtClean="0">
                <a:solidFill>
                  <a:srgbClr val="FF0000"/>
                </a:solidFill>
                <a:latin typeface="Times New Roman"/>
                <a:cs typeface="Times New Roman"/>
              </a:rPr>
              <a:t> </a:t>
            </a:r>
            <a:r>
              <a:rPr lang="en-IN" sz="4400" b="1" u="sng" spc="-5" dirty="0" smtClean="0">
                <a:solidFill>
                  <a:srgbClr val="FF0000"/>
                </a:solidFill>
                <a:uFill>
                  <a:solidFill>
                    <a:srgbClr val="FF0000"/>
                  </a:solidFill>
                </a:uFill>
                <a:latin typeface="Times New Roman"/>
                <a:cs typeface="Times New Roman"/>
              </a:rPr>
              <a:t>stroke </a:t>
            </a:r>
            <a:r>
              <a:rPr lang="en-IN" sz="4400" b="1" u="sng" dirty="0" smtClean="0">
                <a:solidFill>
                  <a:srgbClr val="FF0000"/>
                </a:solidFill>
                <a:uFill>
                  <a:solidFill>
                    <a:srgbClr val="FF0000"/>
                  </a:solidFill>
                </a:uFill>
                <a:latin typeface="Times New Roman"/>
                <a:cs typeface="Times New Roman"/>
              </a:rPr>
              <a:t>of </a:t>
            </a:r>
            <a:r>
              <a:rPr lang="en-IN" sz="4400" b="1" u="sng" spc="-5" dirty="0" smtClean="0">
                <a:solidFill>
                  <a:srgbClr val="FF0000"/>
                </a:solidFill>
                <a:uFill>
                  <a:solidFill>
                    <a:srgbClr val="FF0000"/>
                  </a:solidFill>
                </a:uFill>
                <a:latin typeface="Times New Roman"/>
                <a:cs typeface="Times New Roman"/>
              </a:rPr>
              <a:t>piston)</a:t>
            </a:r>
            <a:br>
              <a:rPr lang="en-IN" sz="4400" b="1" u="sng" spc="-5" dirty="0" smtClean="0">
                <a:solidFill>
                  <a:srgbClr val="FF0000"/>
                </a:solidFill>
                <a:uFill>
                  <a:solidFill>
                    <a:srgbClr val="FF0000"/>
                  </a:solidFill>
                </a:uFill>
                <a:latin typeface="Times New Roman"/>
                <a:cs typeface="Times New Roman"/>
              </a:rPr>
            </a:br>
            <a:r>
              <a:rPr lang="en-IN" sz="4400" b="1" dirty="0" smtClean="0">
                <a:solidFill>
                  <a:srgbClr val="0000FF"/>
                </a:solidFill>
                <a:latin typeface="Times New Roman"/>
                <a:cs typeface="Times New Roman"/>
              </a:rPr>
              <a:t>(a)</a:t>
            </a:r>
            <a:r>
              <a:rPr lang="en-IN" sz="4400" b="1" u="heavy" spc="-5" dirty="0" smtClean="0">
                <a:solidFill>
                  <a:srgbClr val="0000FF"/>
                </a:solidFill>
                <a:uFill>
                  <a:solidFill>
                    <a:srgbClr val="0000FF"/>
                  </a:solidFill>
                </a:uFill>
                <a:latin typeface="Times New Roman"/>
                <a:cs typeface="Times New Roman"/>
              </a:rPr>
              <a:t>compression:  </a:t>
            </a:r>
            <a:endParaRPr lang="en-IN" sz="4400" u="sng" dirty="0" smtClean="0">
              <a:latin typeface="Times New Roman"/>
              <a:cs typeface="Times New Roman"/>
            </a:endParaRPr>
          </a:p>
          <a:p>
            <a:pPr marL="88900" marR="5080" indent="-76200">
              <a:lnSpc>
                <a:spcPct val="110800"/>
              </a:lnSpc>
              <a:spcBef>
                <a:spcPts val="95"/>
              </a:spcBef>
            </a:pPr>
            <a:r>
              <a:rPr lang="en-IN" sz="3600" dirty="0" smtClean="0">
                <a:latin typeface="Times New Roman"/>
                <a:cs typeface="Times New Roman"/>
              </a:rPr>
              <a:t>The piston </a:t>
            </a:r>
            <a:r>
              <a:rPr lang="en-IN" sz="3600" spc="-5" dirty="0" smtClean="0">
                <a:latin typeface="Times New Roman"/>
                <a:cs typeface="Times New Roman"/>
              </a:rPr>
              <a:t>moves </a:t>
            </a:r>
            <a:r>
              <a:rPr lang="en-IN" sz="3600" dirty="0" smtClean="0">
                <a:latin typeface="Times New Roman"/>
                <a:cs typeface="Times New Roman"/>
              </a:rPr>
              <a:t>up </a:t>
            </a:r>
            <a:r>
              <a:rPr lang="en-IN" sz="3600" spc="-5" dirty="0" smtClean="0">
                <a:latin typeface="Times New Roman"/>
                <a:cs typeface="Times New Roman"/>
              </a:rPr>
              <a:t>from Bottom Dead Centre (BDC)  </a:t>
            </a:r>
            <a:r>
              <a:rPr lang="en-IN" sz="3600" dirty="0" smtClean="0">
                <a:latin typeface="Times New Roman"/>
                <a:cs typeface="Times New Roman"/>
              </a:rPr>
              <a:t>to Top </a:t>
            </a:r>
            <a:r>
              <a:rPr lang="en-IN" sz="3600" spc="-5" dirty="0" smtClean="0">
                <a:latin typeface="Times New Roman"/>
                <a:cs typeface="Times New Roman"/>
              </a:rPr>
              <a:t>Dead Centre</a:t>
            </a:r>
            <a:r>
              <a:rPr lang="en-IN" sz="3600" dirty="0" smtClean="0">
                <a:latin typeface="Times New Roman"/>
                <a:cs typeface="Times New Roman"/>
              </a:rPr>
              <a:t> </a:t>
            </a:r>
            <a:r>
              <a:rPr lang="en-IN" sz="3600" spc="-5" dirty="0" smtClean="0">
                <a:latin typeface="Times New Roman"/>
                <a:cs typeface="Times New Roman"/>
              </a:rPr>
              <a:t>(TDC)</a:t>
            </a:r>
            <a:br>
              <a:rPr lang="en-IN" sz="3600" spc="-5" dirty="0" smtClean="0">
                <a:latin typeface="Times New Roman"/>
                <a:cs typeface="Times New Roman"/>
              </a:rPr>
            </a:br>
            <a:r>
              <a:rPr lang="en-IN" sz="3600" spc="-5" dirty="0" smtClean="0">
                <a:latin typeface="Times New Roman"/>
                <a:cs typeface="Times New Roman"/>
              </a:rPr>
              <a:t>Both </a:t>
            </a:r>
            <a:r>
              <a:rPr lang="en-IN" sz="3600" dirty="0" smtClean="0">
                <a:latin typeface="Times New Roman"/>
                <a:cs typeface="Times New Roman"/>
              </a:rPr>
              <a:t>transfer and </a:t>
            </a:r>
            <a:r>
              <a:rPr lang="en-IN" sz="3600" spc="-5" dirty="0" smtClean="0">
                <a:latin typeface="Times New Roman"/>
                <a:cs typeface="Times New Roman"/>
              </a:rPr>
              <a:t>exhaust </a:t>
            </a:r>
            <a:r>
              <a:rPr lang="en-IN" sz="3600" dirty="0" smtClean="0">
                <a:latin typeface="Times New Roman"/>
                <a:cs typeface="Times New Roman"/>
              </a:rPr>
              <a:t>ports are covered  by the</a:t>
            </a:r>
            <a:r>
              <a:rPr lang="en-IN" sz="3600" spc="10" dirty="0" smtClean="0">
                <a:latin typeface="Times New Roman"/>
                <a:cs typeface="Times New Roman"/>
              </a:rPr>
              <a:t> </a:t>
            </a:r>
            <a:r>
              <a:rPr lang="en-IN" sz="3600" dirty="0" smtClean="0">
                <a:latin typeface="Times New Roman"/>
                <a:cs typeface="Times New Roman"/>
              </a:rPr>
              <a:t>piston.</a:t>
            </a:r>
          </a:p>
          <a:p>
            <a:pPr marL="12700">
              <a:lnSpc>
                <a:spcPct val="100000"/>
              </a:lnSpc>
              <a:spcBef>
                <a:spcPts val="150"/>
              </a:spcBef>
            </a:pPr>
            <a:r>
              <a:rPr lang="en-IN" sz="3600" spc="-5" dirty="0" smtClean="0">
                <a:latin typeface="Times New Roman"/>
                <a:cs typeface="Times New Roman"/>
              </a:rPr>
              <a:t>Air fuel mixture which </a:t>
            </a:r>
            <a:r>
              <a:rPr lang="en-IN" sz="3600" spc="5" dirty="0" smtClean="0">
                <a:latin typeface="Times New Roman"/>
                <a:cs typeface="Times New Roman"/>
              </a:rPr>
              <a:t>is</a:t>
            </a:r>
            <a:r>
              <a:rPr lang="en-IN" sz="3600" spc="10" dirty="0" smtClean="0">
                <a:latin typeface="Times New Roman"/>
                <a:cs typeface="Times New Roman"/>
              </a:rPr>
              <a:t> </a:t>
            </a:r>
            <a:r>
              <a:rPr lang="en-IN" sz="3600" spc="-5" dirty="0" smtClean="0">
                <a:latin typeface="Times New Roman"/>
                <a:cs typeface="Times New Roman"/>
              </a:rPr>
              <a:t>transferred </a:t>
            </a:r>
            <a:r>
              <a:rPr lang="en-IN" sz="3600" dirty="0" smtClean="0">
                <a:latin typeface="Times New Roman"/>
                <a:cs typeface="Times New Roman"/>
              </a:rPr>
              <a:t>already into the </a:t>
            </a:r>
            <a:r>
              <a:rPr lang="en-IN" sz="3600" spc="-5" dirty="0" smtClean="0">
                <a:latin typeface="Times New Roman"/>
                <a:cs typeface="Times New Roman"/>
              </a:rPr>
              <a:t>engine </a:t>
            </a:r>
            <a:br>
              <a:rPr lang="en-IN" sz="3600" spc="-5" dirty="0" smtClean="0">
                <a:latin typeface="Times New Roman"/>
                <a:cs typeface="Times New Roman"/>
              </a:rPr>
            </a:br>
            <a:r>
              <a:rPr lang="en-IN" sz="3600" spc="-5" dirty="0" smtClean="0">
                <a:latin typeface="Times New Roman"/>
                <a:cs typeface="Times New Roman"/>
              </a:rPr>
              <a:t> </a:t>
            </a:r>
            <a:r>
              <a:rPr lang="en-IN" sz="3600" dirty="0" smtClean="0">
                <a:latin typeface="Times New Roman"/>
                <a:cs typeface="Times New Roman"/>
              </a:rPr>
              <a:t>cylinder </a:t>
            </a:r>
            <a:r>
              <a:rPr lang="en-IN" sz="3600" spc="5" dirty="0" smtClean="0">
                <a:latin typeface="Times New Roman"/>
                <a:cs typeface="Times New Roman"/>
              </a:rPr>
              <a:t>is </a:t>
            </a:r>
            <a:r>
              <a:rPr lang="en-IN" sz="3600" spc="-5" dirty="0" smtClean="0">
                <a:latin typeface="Times New Roman"/>
                <a:cs typeface="Times New Roman"/>
              </a:rPr>
              <a:t>compressed  </a:t>
            </a:r>
            <a:r>
              <a:rPr lang="en-IN" sz="3600" dirty="0" smtClean="0">
                <a:latin typeface="Times New Roman"/>
                <a:cs typeface="Times New Roman"/>
              </a:rPr>
              <a:t>by </a:t>
            </a:r>
            <a:r>
              <a:rPr lang="en-IN" sz="3600" spc="-5" dirty="0" smtClean="0">
                <a:latin typeface="Times New Roman"/>
                <a:cs typeface="Times New Roman"/>
              </a:rPr>
              <a:t>moving</a:t>
            </a:r>
            <a:r>
              <a:rPr lang="en-IN" sz="3600" spc="10" dirty="0" smtClean="0">
                <a:latin typeface="Times New Roman"/>
                <a:cs typeface="Times New Roman"/>
              </a:rPr>
              <a:t> </a:t>
            </a:r>
            <a:r>
              <a:rPr lang="en-IN" sz="3600" dirty="0" smtClean="0">
                <a:latin typeface="Times New Roman"/>
                <a:cs typeface="Times New Roman"/>
              </a:rPr>
              <a:t>piston.</a:t>
            </a:r>
          </a:p>
          <a:p>
            <a:pPr marL="12700">
              <a:lnSpc>
                <a:spcPct val="100000"/>
              </a:lnSpc>
              <a:spcBef>
                <a:spcPts val="140"/>
              </a:spcBef>
            </a:pPr>
            <a:r>
              <a:rPr lang="en-IN" sz="3600" dirty="0" smtClean="0">
                <a:latin typeface="Times New Roman"/>
                <a:cs typeface="Times New Roman"/>
              </a:rPr>
              <a:t>The </a:t>
            </a:r>
            <a:r>
              <a:rPr lang="en-IN" sz="3600" spc="-5" dirty="0" smtClean="0">
                <a:latin typeface="Times New Roman"/>
                <a:cs typeface="Times New Roman"/>
              </a:rPr>
              <a:t>pressure and temperature</a:t>
            </a:r>
            <a:r>
              <a:rPr lang="en-IN" sz="3600" spc="10" dirty="0" smtClean="0">
                <a:latin typeface="Times New Roman"/>
                <a:cs typeface="Times New Roman"/>
              </a:rPr>
              <a:t> </a:t>
            </a:r>
            <a:r>
              <a:rPr lang="en-IN" sz="3600" spc="-5" dirty="0" smtClean="0">
                <a:latin typeface="Times New Roman"/>
                <a:cs typeface="Times New Roman"/>
              </a:rPr>
              <a:t>increases at </a:t>
            </a:r>
            <a:r>
              <a:rPr lang="en-IN" sz="3600" dirty="0" smtClean="0">
                <a:latin typeface="Times New Roman"/>
                <a:cs typeface="Times New Roman"/>
              </a:rPr>
              <a:t>the </a:t>
            </a:r>
            <a:r>
              <a:rPr lang="en-IN" sz="3600" spc="-5" dirty="0" smtClean="0">
                <a:latin typeface="Times New Roman"/>
                <a:cs typeface="Times New Roman"/>
              </a:rPr>
              <a:t>end </a:t>
            </a:r>
            <a:r>
              <a:rPr lang="en-IN" sz="3600" dirty="0" smtClean="0">
                <a:latin typeface="Times New Roman"/>
                <a:cs typeface="Times New Roman"/>
              </a:rPr>
              <a:t>of</a:t>
            </a:r>
            <a:br>
              <a:rPr lang="en-IN" sz="3600" dirty="0" smtClean="0">
                <a:latin typeface="Times New Roman"/>
                <a:cs typeface="Times New Roman"/>
              </a:rPr>
            </a:br>
            <a:r>
              <a:rPr lang="en-IN" sz="3600" spc="15" dirty="0" smtClean="0">
                <a:latin typeface="Times New Roman"/>
                <a:cs typeface="Times New Roman"/>
              </a:rPr>
              <a:t> </a:t>
            </a:r>
            <a:r>
              <a:rPr lang="en-IN" sz="3600" spc="-5" dirty="0" smtClean="0">
                <a:latin typeface="Times New Roman"/>
                <a:cs typeface="Times New Roman"/>
              </a:rPr>
              <a:t>compression.</a:t>
            </a:r>
            <a:endParaRPr lang="en-IN" sz="3600" dirty="0" smtClean="0">
              <a:latin typeface="Times New Roman"/>
              <a:cs typeface="Times New Roman"/>
            </a:endParaRPr>
          </a:p>
          <a:p>
            <a:endParaRPr lang="en-US" sz="4400" dirty="0">
              <a:latin typeface="Times New Roman" pitchFamily="18" charset="0"/>
              <a:cs typeface="Times New Roman" pitchFamily="18" charset="0"/>
            </a:endParaRPr>
          </a:p>
        </p:txBody>
      </p:sp>
      <p:sp>
        <p:nvSpPr>
          <p:cNvPr id="10" name="object 12"/>
          <p:cNvSpPr/>
          <p:nvPr/>
        </p:nvSpPr>
        <p:spPr>
          <a:xfrm>
            <a:off x="13017500" y="4254500"/>
            <a:ext cx="3200400" cy="4038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48</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10" dirty="0" smtClean="0">
                <a:latin typeface="Calibri" pitchFamily="34" charset="0"/>
                <a:cs typeface="Calibri" pitchFamily="34" charset="0"/>
              </a:rPr>
              <a:t>Two </a:t>
            </a:r>
            <a:r>
              <a:rPr lang="en-IN" b="1" u="sng" spc="-5" dirty="0" smtClean="0">
                <a:latin typeface="Calibri" pitchFamily="34" charset="0"/>
                <a:cs typeface="Calibri" pitchFamily="34" charset="0"/>
              </a:rPr>
              <a:t>stroke cycle </a:t>
            </a:r>
            <a:r>
              <a:rPr lang="en-IN" b="1" u="sng" spc="-10" dirty="0" smtClean="0">
                <a:latin typeface="Calibri" pitchFamily="34" charset="0"/>
                <a:cs typeface="Calibri" pitchFamily="34" charset="0"/>
              </a:rPr>
              <a:t>Petrol Engines </a:t>
            </a:r>
            <a:r>
              <a:rPr lang="en-IN" b="1" u="sng" dirty="0" smtClean="0">
                <a:latin typeface="Calibri" pitchFamily="34" charset="0"/>
                <a:cs typeface="Calibri" pitchFamily="34" charset="0"/>
              </a:rPr>
              <a:t>– </a:t>
            </a:r>
            <a:r>
              <a:rPr lang="en-IN" b="1" u="sng" spc="-10" dirty="0" smtClean="0">
                <a:latin typeface="Calibri" pitchFamily="34" charset="0"/>
                <a:cs typeface="Calibri" pitchFamily="34" charset="0"/>
              </a:rPr>
              <a:t>Working  :-</a:t>
            </a:r>
            <a:endParaRPr lang="en-US" b="1" u="sng" dirty="0"/>
          </a:p>
        </p:txBody>
      </p:sp>
      <p:sp>
        <p:nvSpPr>
          <p:cNvPr id="9" name="Subtitle 8"/>
          <p:cNvSpPr>
            <a:spLocks noGrp="1"/>
          </p:cNvSpPr>
          <p:nvPr>
            <p:ph type="subTitle" idx="4"/>
          </p:nvPr>
        </p:nvSpPr>
        <p:spPr>
          <a:xfrm>
            <a:off x="1479550" y="1511301"/>
            <a:ext cx="11734800" cy="6934199"/>
          </a:xfrm>
        </p:spPr>
        <p:txBody>
          <a:bodyPr/>
          <a:lstStyle/>
          <a:p>
            <a:pPr marL="12700" marR="5080">
              <a:lnSpc>
                <a:spcPct val="100000"/>
              </a:lnSpc>
              <a:spcBef>
                <a:spcPts val="100"/>
              </a:spcBef>
            </a:pPr>
            <a:r>
              <a:rPr lang="en-IN" sz="3600" b="1" u="heavy" spc="-5" dirty="0" smtClean="0">
                <a:solidFill>
                  <a:srgbClr val="FF0000"/>
                </a:solidFill>
                <a:uFill>
                  <a:solidFill>
                    <a:srgbClr val="FF0000"/>
                  </a:solidFill>
                </a:uFill>
                <a:latin typeface="Calibri" pitchFamily="34" charset="0"/>
                <a:cs typeface="Calibri" pitchFamily="34" charset="0"/>
              </a:rPr>
              <a:t>First </a:t>
            </a:r>
            <a:r>
              <a:rPr lang="en-IN" sz="3600" b="1" u="heavy" spc="-10" dirty="0" smtClean="0">
                <a:solidFill>
                  <a:srgbClr val="FF0000"/>
                </a:solidFill>
                <a:uFill>
                  <a:solidFill>
                    <a:srgbClr val="FF0000"/>
                  </a:solidFill>
                </a:uFill>
                <a:latin typeface="Calibri" pitchFamily="34" charset="0"/>
                <a:cs typeface="Calibri" pitchFamily="34" charset="0"/>
              </a:rPr>
              <a:t>Stroke </a:t>
            </a:r>
            <a:r>
              <a:rPr lang="en-IN" sz="3600" b="1" u="heavy" dirty="0" smtClean="0">
                <a:solidFill>
                  <a:srgbClr val="FF0000"/>
                </a:solidFill>
                <a:uFill>
                  <a:solidFill>
                    <a:srgbClr val="FF0000"/>
                  </a:solidFill>
                </a:uFill>
                <a:latin typeface="Calibri" pitchFamily="34" charset="0"/>
                <a:cs typeface="Calibri" pitchFamily="34" charset="0"/>
              </a:rPr>
              <a:t>: </a:t>
            </a:r>
            <a:r>
              <a:rPr lang="en-IN" sz="3600" b="1" u="heavy" spc="-5" dirty="0" smtClean="0">
                <a:solidFill>
                  <a:srgbClr val="FF0000"/>
                </a:solidFill>
                <a:uFill>
                  <a:solidFill>
                    <a:srgbClr val="FF0000"/>
                  </a:solidFill>
                </a:uFill>
                <a:latin typeface="Calibri" pitchFamily="34" charset="0"/>
                <a:cs typeface="Calibri" pitchFamily="34" charset="0"/>
              </a:rPr>
              <a:t>(Compression, ignition </a:t>
            </a:r>
            <a:r>
              <a:rPr lang="en-IN" sz="3600" b="1" u="heavy" dirty="0" smtClean="0">
                <a:solidFill>
                  <a:srgbClr val="FF0000"/>
                </a:solidFill>
                <a:uFill>
                  <a:solidFill>
                    <a:srgbClr val="FF0000"/>
                  </a:solidFill>
                </a:uFill>
                <a:latin typeface="Calibri" pitchFamily="34" charset="0"/>
                <a:cs typeface="Calibri" pitchFamily="34" charset="0"/>
              </a:rPr>
              <a:t>and </a:t>
            </a:r>
            <a:r>
              <a:rPr lang="en-IN" sz="3600" b="1" u="heavy" spc="-5" dirty="0" smtClean="0">
                <a:solidFill>
                  <a:srgbClr val="FF0000"/>
                </a:solidFill>
                <a:uFill>
                  <a:solidFill>
                    <a:srgbClr val="FF0000"/>
                  </a:solidFill>
                </a:uFill>
                <a:latin typeface="Calibri" pitchFamily="34" charset="0"/>
                <a:cs typeface="Calibri" pitchFamily="34" charset="0"/>
              </a:rPr>
              <a:t>inductance) </a:t>
            </a:r>
            <a:r>
              <a:rPr lang="en-IN" sz="3600" b="1" spc="-5" dirty="0" smtClean="0">
                <a:solidFill>
                  <a:srgbClr val="FF0000"/>
                </a:solidFill>
                <a:latin typeface="Calibri" pitchFamily="34" charset="0"/>
                <a:cs typeface="Calibri" pitchFamily="34" charset="0"/>
              </a:rPr>
              <a:t> </a:t>
            </a:r>
            <a:r>
              <a:rPr lang="en-IN" sz="3600" b="1" u="heavy" spc="-10" dirty="0" smtClean="0">
                <a:solidFill>
                  <a:srgbClr val="FF0000"/>
                </a:solidFill>
                <a:uFill>
                  <a:solidFill>
                    <a:srgbClr val="FF0000"/>
                  </a:solidFill>
                </a:uFill>
                <a:latin typeface="Calibri" pitchFamily="34" charset="0"/>
                <a:cs typeface="Calibri" pitchFamily="34" charset="0"/>
              </a:rPr>
              <a:t>(Upward stroke </a:t>
            </a:r>
            <a:r>
              <a:rPr lang="en-IN" sz="3600" b="1" u="heavy" dirty="0" smtClean="0">
                <a:solidFill>
                  <a:srgbClr val="FF0000"/>
                </a:solidFill>
                <a:uFill>
                  <a:solidFill>
                    <a:srgbClr val="FF0000"/>
                  </a:solidFill>
                </a:uFill>
                <a:latin typeface="Calibri" pitchFamily="34" charset="0"/>
                <a:cs typeface="Calibri" pitchFamily="34" charset="0"/>
              </a:rPr>
              <a:t>of</a:t>
            </a:r>
            <a:r>
              <a:rPr lang="en-IN" sz="3600" b="1" u="heavy" spc="-15" dirty="0" smtClean="0">
                <a:solidFill>
                  <a:srgbClr val="FF0000"/>
                </a:solidFill>
                <a:uFill>
                  <a:solidFill>
                    <a:srgbClr val="FF0000"/>
                  </a:solidFill>
                </a:uFill>
                <a:latin typeface="Calibri" pitchFamily="34" charset="0"/>
                <a:cs typeface="Calibri" pitchFamily="34" charset="0"/>
              </a:rPr>
              <a:t> </a:t>
            </a:r>
            <a:r>
              <a:rPr lang="en-IN" sz="3600" b="1" u="heavy" spc="-5" dirty="0" smtClean="0">
                <a:solidFill>
                  <a:srgbClr val="FF0000"/>
                </a:solidFill>
                <a:uFill>
                  <a:solidFill>
                    <a:srgbClr val="FF0000"/>
                  </a:solidFill>
                </a:uFill>
                <a:latin typeface="Calibri" pitchFamily="34" charset="0"/>
                <a:cs typeface="Calibri" pitchFamily="34" charset="0"/>
              </a:rPr>
              <a:t>piston)</a:t>
            </a:r>
            <a:endParaRPr lang="en-IN" sz="3600" dirty="0" smtClean="0">
              <a:latin typeface="Calibri" pitchFamily="34" charset="0"/>
              <a:cs typeface="Calibri" pitchFamily="34" charset="0"/>
            </a:endParaRPr>
          </a:p>
          <a:p>
            <a:pPr marL="12700">
              <a:lnSpc>
                <a:spcPct val="100000"/>
              </a:lnSpc>
              <a:spcBef>
                <a:spcPts val="700"/>
              </a:spcBef>
              <a:buNone/>
            </a:pPr>
            <a:r>
              <a:rPr lang="en-IN" sz="3600" b="1" u="heavy" dirty="0" smtClean="0">
                <a:solidFill>
                  <a:srgbClr val="0000FF"/>
                </a:solidFill>
                <a:uFill>
                  <a:solidFill>
                    <a:srgbClr val="0000FF"/>
                  </a:solidFill>
                </a:uFill>
                <a:latin typeface="Calibri" pitchFamily="34" charset="0"/>
                <a:cs typeface="Calibri" pitchFamily="34" charset="0"/>
              </a:rPr>
              <a:t>(b) </a:t>
            </a:r>
            <a:r>
              <a:rPr lang="en-IN" sz="3600" b="1" u="heavy" spc="-5" dirty="0" smtClean="0">
                <a:solidFill>
                  <a:srgbClr val="0000FF"/>
                </a:solidFill>
                <a:uFill>
                  <a:solidFill>
                    <a:srgbClr val="0000FF"/>
                  </a:solidFill>
                </a:uFill>
                <a:latin typeface="Calibri" pitchFamily="34" charset="0"/>
                <a:cs typeface="Calibri" pitchFamily="34" charset="0"/>
              </a:rPr>
              <a:t>Ignition </a:t>
            </a:r>
            <a:r>
              <a:rPr lang="en-IN" sz="3600" b="1" u="heavy" dirty="0" smtClean="0">
                <a:solidFill>
                  <a:srgbClr val="0000FF"/>
                </a:solidFill>
                <a:uFill>
                  <a:solidFill>
                    <a:srgbClr val="0000FF"/>
                  </a:solidFill>
                </a:uFill>
                <a:latin typeface="Calibri" pitchFamily="34" charset="0"/>
                <a:cs typeface="Calibri" pitchFamily="34" charset="0"/>
              </a:rPr>
              <a:t>and</a:t>
            </a:r>
            <a:r>
              <a:rPr lang="en-IN" sz="3600" b="1" u="heavy" spc="-5" dirty="0" smtClean="0">
                <a:solidFill>
                  <a:srgbClr val="0000FF"/>
                </a:solidFill>
                <a:uFill>
                  <a:solidFill>
                    <a:srgbClr val="0000FF"/>
                  </a:solidFill>
                </a:uFill>
                <a:latin typeface="Calibri" pitchFamily="34" charset="0"/>
                <a:cs typeface="Calibri" pitchFamily="34" charset="0"/>
              </a:rPr>
              <a:t> Inductance:</a:t>
            </a:r>
            <a:endParaRPr lang="en-IN" sz="3600" dirty="0" smtClean="0">
              <a:latin typeface="Calibri" pitchFamily="34" charset="0"/>
              <a:cs typeface="Calibri" pitchFamily="34" charset="0"/>
            </a:endParaRPr>
          </a:p>
          <a:p>
            <a:pPr marL="222250" indent="-209550">
              <a:spcBef>
                <a:spcPts val="990"/>
              </a:spcBef>
              <a:buSzPct val="116666"/>
              <a:tabLst>
                <a:tab pos="222250" algn="l"/>
              </a:tabLst>
            </a:pPr>
            <a:r>
              <a:rPr lang="en-IN" sz="3600" spc="-5" dirty="0" smtClean="0">
                <a:latin typeface="Calibri" pitchFamily="34" charset="0"/>
                <a:cs typeface="Calibri" pitchFamily="34" charset="0"/>
              </a:rPr>
              <a:t>Piston almost </a:t>
            </a:r>
            <a:r>
              <a:rPr lang="en-IN" sz="3600" dirty="0" smtClean="0">
                <a:latin typeface="Calibri" pitchFamily="34" charset="0"/>
                <a:cs typeface="Calibri" pitchFamily="34" charset="0"/>
              </a:rPr>
              <a:t>reaches the top </a:t>
            </a:r>
            <a:r>
              <a:rPr lang="en-IN" sz="3600" spc="-5" dirty="0" smtClean="0">
                <a:latin typeface="Calibri" pitchFamily="34" charset="0"/>
                <a:cs typeface="Calibri" pitchFamily="34" charset="0"/>
              </a:rPr>
              <a:t>dead</a:t>
            </a:r>
            <a:r>
              <a:rPr lang="en-IN" sz="3600" spc="-15" dirty="0" smtClean="0">
                <a:latin typeface="Calibri" pitchFamily="34" charset="0"/>
                <a:cs typeface="Calibri" pitchFamily="34" charset="0"/>
              </a:rPr>
              <a:t> </a:t>
            </a:r>
            <a:r>
              <a:rPr lang="en-IN" sz="3600" dirty="0" smtClean="0">
                <a:latin typeface="Calibri" pitchFamily="34" charset="0"/>
                <a:cs typeface="Calibri" pitchFamily="34" charset="0"/>
              </a:rPr>
              <a:t>centre</a:t>
            </a:r>
          </a:p>
          <a:p>
            <a:pPr marL="12700" marR="85090">
              <a:spcBef>
                <a:spcPts val="680"/>
              </a:spcBef>
              <a:buSzPct val="95833"/>
              <a:tabLst>
                <a:tab pos="120650" algn="l"/>
              </a:tabLst>
            </a:pPr>
            <a:r>
              <a:rPr lang="en-IN" sz="3600" dirty="0" smtClean="0">
                <a:latin typeface="Calibri" pitchFamily="34" charset="0"/>
                <a:cs typeface="Calibri" pitchFamily="34" charset="0"/>
              </a:rPr>
              <a:t>The air </a:t>
            </a:r>
            <a:r>
              <a:rPr lang="en-IN" sz="3600" spc="-5" dirty="0" smtClean="0">
                <a:latin typeface="Calibri" pitchFamily="34" charset="0"/>
                <a:cs typeface="Calibri" pitchFamily="34" charset="0"/>
              </a:rPr>
              <a:t>fuel mixture </a:t>
            </a:r>
            <a:r>
              <a:rPr lang="en-IN" sz="3600" dirty="0" smtClean="0">
                <a:latin typeface="Calibri" pitchFamily="34" charset="0"/>
                <a:cs typeface="Calibri" pitchFamily="34" charset="0"/>
              </a:rPr>
              <a:t>inside the cylinder is ignited </a:t>
            </a:r>
            <a:r>
              <a:rPr lang="en-IN" sz="3600" spc="-5" dirty="0" smtClean="0">
                <a:latin typeface="Calibri" pitchFamily="34" charset="0"/>
                <a:cs typeface="Calibri" pitchFamily="34" charset="0"/>
              </a:rPr>
              <a:t>by means </a:t>
            </a:r>
            <a:r>
              <a:rPr lang="en-IN" sz="3600" dirty="0" smtClean="0">
                <a:latin typeface="Calibri" pitchFamily="34" charset="0"/>
                <a:cs typeface="Calibri" pitchFamily="34" charset="0"/>
              </a:rPr>
              <a:t>of</a:t>
            </a:r>
            <a:br>
              <a:rPr lang="en-IN" sz="3600" dirty="0" smtClean="0">
                <a:latin typeface="Calibri" pitchFamily="34" charset="0"/>
                <a:cs typeface="Calibri" pitchFamily="34" charset="0"/>
              </a:rPr>
            </a:br>
            <a:r>
              <a:rPr lang="en-IN" sz="3600" dirty="0" smtClean="0">
                <a:latin typeface="Calibri" pitchFamily="34" charset="0"/>
                <a:cs typeface="Calibri" pitchFamily="34" charset="0"/>
              </a:rPr>
              <a:t>    an  electric spark produced by</a:t>
            </a:r>
            <a:r>
              <a:rPr lang="en-IN" sz="3600" spc="5" dirty="0" smtClean="0">
                <a:latin typeface="Calibri" pitchFamily="34" charset="0"/>
                <a:cs typeface="Calibri" pitchFamily="34" charset="0"/>
              </a:rPr>
              <a:t> </a:t>
            </a:r>
            <a:r>
              <a:rPr lang="en-IN" sz="3600" dirty="0" smtClean="0">
                <a:latin typeface="Calibri" pitchFamily="34" charset="0"/>
                <a:cs typeface="Calibri" pitchFamily="34" charset="0"/>
              </a:rPr>
              <a:t>a </a:t>
            </a:r>
            <a:r>
              <a:rPr lang="en-IN" sz="3600" spc="-5" dirty="0" smtClean="0">
                <a:latin typeface="Calibri" pitchFamily="34" charset="0"/>
                <a:cs typeface="Calibri" pitchFamily="34" charset="0"/>
              </a:rPr>
              <a:t>spark </a:t>
            </a:r>
            <a:r>
              <a:rPr lang="en-IN" sz="3600" dirty="0" smtClean="0">
                <a:latin typeface="Calibri" pitchFamily="34" charset="0"/>
                <a:cs typeface="Calibri" pitchFamily="34" charset="0"/>
              </a:rPr>
              <a:t>plug</a:t>
            </a:r>
          </a:p>
          <a:p>
            <a:pPr marL="12700" marR="3937635">
              <a:lnSpc>
                <a:spcPct val="120500"/>
              </a:lnSpc>
              <a:spcBef>
                <a:spcPts val="10"/>
              </a:spcBef>
              <a:buSzPct val="95833"/>
              <a:tabLst>
                <a:tab pos="120650" algn="l"/>
              </a:tabLst>
            </a:pPr>
            <a:r>
              <a:rPr lang="en-IN" sz="3600" spc="-5" dirty="0" smtClean="0">
                <a:latin typeface="Calibri" pitchFamily="34" charset="0"/>
                <a:cs typeface="Calibri" pitchFamily="34" charset="0"/>
              </a:rPr>
              <a:t>At </a:t>
            </a:r>
            <a:r>
              <a:rPr lang="en-IN" sz="3600" dirty="0" smtClean="0">
                <a:latin typeface="Calibri" pitchFamily="34" charset="0"/>
                <a:cs typeface="Calibri" pitchFamily="34" charset="0"/>
              </a:rPr>
              <a:t>the </a:t>
            </a:r>
            <a:r>
              <a:rPr lang="en-IN" sz="3600" spc="-10" dirty="0" smtClean="0">
                <a:latin typeface="Calibri" pitchFamily="34" charset="0"/>
                <a:cs typeface="Calibri" pitchFamily="34" charset="0"/>
              </a:rPr>
              <a:t>same </a:t>
            </a:r>
            <a:r>
              <a:rPr lang="en-IN" sz="3600" spc="-5" dirty="0" smtClean="0">
                <a:latin typeface="Calibri" pitchFamily="34" charset="0"/>
                <a:cs typeface="Calibri" pitchFamily="34" charset="0"/>
              </a:rPr>
              <a:t>time, </a:t>
            </a:r>
            <a:r>
              <a:rPr lang="en-IN" sz="3600" dirty="0" smtClean="0">
                <a:latin typeface="Calibri" pitchFamily="34" charset="0"/>
                <a:cs typeface="Calibri" pitchFamily="34" charset="0"/>
              </a:rPr>
              <a:t>the inlet </a:t>
            </a:r>
            <a:r>
              <a:rPr lang="en-IN" sz="3600" dirty="0" err="1" smtClean="0">
                <a:latin typeface="Calibri" pitchFamily="34" charset="0"/>
                <a:cs typeface="Calibri" pitchFamily="34" charset="0"/>
              </a:rPr>
              <a:t>po</a:t>
            </a:r>
            <a:r>
              <a:rPr lang="en-IN" sz="3600" spc="5" dirty="0" err="1" smtClean="0">
                <a:latin typeface="Calibri" pitchFamily="34" charset="0"/>
                <a:cs typeface="Calibri" pitchFamily="34" charset="0"/>
              </a:rPr>
              <a:t>is</a:t>
            </a:r>
            <a:r>
              <a:rPr lang="en-IN" sz="3600" spc="5" dirty="0" smtClean="0">
                <a:latin typeface="Calibri" pitchFamily="34" charset="0"/>
                <a:cs typeface="Calibri" pitchFamily="34" charset="0"/>
              </a:rPr>
              <a:t> </a:t>
            </a:r>
            <a:r>
              <a:rPr lang="en-IN" sz="3600" dirty="0" err="1" smtClean="0">
                <a:latin typeface="Calibri" pitchFamily="34" charset="0"/>
                <a:cs typeface="Calibri" pitchFamily="34" charset="0"/>
              </a:rPr>
              <a:t>rt</a:t>
            </a:r>
            <a:r>
              <a:rPr lang="en-IN" sz="3600" dirty="0" smtClean="0">
                <a:latin typeface="Calibri" pitchFamily="34" charset="0"/>
                <a:cs typeface="Calibri" pitchFamily="34" charset="0"/>
              </a:rPr>
              <a:t/>
            </a:r>
            <a:br>
              <a:rPr lang="en-IN" sz="3600" dirty="0" smtClean="0">
                <a:latin typeface="Calibri" pitchFamily="34" charset="0"/>
                <a:cs typeface="Calibri" pitchFamily="34" charset="0"/>
              </a:rPr>
            </a:br>
            <a:r>
              <a:rPr lang="en-IN" sz="3600" dirty="0" smtClean="0">
                <a:latin typeface="Calibri" pitchFamily="34" charset="0"/>
                <a:cs typeface="Calibri" pitchFamily="34" charset="0"/>
              </a:rPr>
              <a:t>    uncovered by the</a:t>
            </a:r>
            <a:r>
              <a:rPr lang="en-IN" sz="3600" spc="-5" dirty="0" smtClean="0">
                <a:latin typeface="Calibri" pitchFamily="34" charset="0"/>
                <a:cs typeface="Calibri" pitchFamily="34" charset="0"/>
              </a:rPr>
              <a:t> </a:t>
            </a:r>
            <a:r>
              <a:rPr lang="en-IN" sz="3600" dirty="0" smtClean="0">
                <a:latin typeface="Calibri" pitchFamily="34" charset="0"/>
                <a:cs typeface="Calibri" pitchFamily="34" charset="0"/>
              </a:rPr>
              <a:t>plane.</a:t>
            </a:r>
          </a:p>
          <a:p>
            <a:pPr marL="12700" marR="4097654">
              <a:lnSpc>
                <a:spcPct val="120800"/>
              </a:lnSpc>
              <a:buSzPct val="95833"/>
              <a:tabLst>
                <a:tab pos="120650" algn="l"/>
              </a:tabLst>
            </a:pPr>
            <a:r>
              <a:rPr lang="en-IN" sz="3600" spc="-5" dirty="0" smtClean="0">
                <a:latin typeface="Calibri" pitchFamily="34" charset="0"/>
                <a:cs typeface="Calibri" pitchFamily="34" charset="0"/>
              </a:rPr>
              <a:t>Fresh </a:t>
            </a:r>
            <a:r>
              <a:rPr lang="en-IN" sz="3600" dirty="0" smtClean="0">
                <a:latin typeface="Calibri" pitchFamily="34" charset="0"/>
                <a:cs typeface="Calibri" pitchFamily="34" charset="0"/>
              </a:rPr>
              <a:t>air </a:t>
            </a:r>
            <a:r>
              <a:rPr lang="en-IN" sz="3600" spc="-5" dirty="0" smtClean="0">
                <a:latin typeface="Calibri" pitchFamily="34" charset="0"/>
                <a:cs typeface="Calibri" pitchFamily="34" charset="0"/>
              </a:rPr>
              <a:t>fuel mixture </a:t>
            </a:r>
            <a:r>
              <a:rPr lang="en-IN" sz="3600" dirty="0" smtClean="0">
                <a:latin typeface="Calibri" pitchFamily="34" charset="0"/>
                <a:cs typeface="Calibri" pitchFamily="34" charset="0"/>
              </a:rPr>
              <a:t>enters</a:t>
            </a:r>
            <a:r>
              <a:rPr lang="en-IN" sz="3600" spc="-40" dirty="0" smtClean="0">
                <a:latin typeface="Calibri" pitchFamily="34" charset="0"/>
                <a:cs typeface="Calibri" pitchFamily="34" charset="0"/>
              </a:rPr>
              <a:t> </a:t>
            </a:r>
            <a:r>
              <a:rPr lang="en-IN" sz="3600" dirty="0" smtClean="0">
                <a:latin typeface="Calibri" pitchFamily="34" charset="0"/>
                <a:cs typeface="Calibri" pitchFamily="34" charset="0"/>
              </a:rPr>
              <a:t>the </a:t>
            </a:r>
            <a:r>
              <a:rPr lang="en-IN" sz="3600" spc="-5" dirty="0" smtClean="0">
                <a:latin typeface="Calibri" pitchFamily="34" charset="0"/>
                <a:cs typeface="Calibri" pitchFamily="34" charset="0"/>
              </a:rPr>
              <a:t>crankcase </a:t>
            </a:r>
            <a:r>
              <a:rPr lang="en-IN" sz="3600" dirty="0" smtClean="0">
                <a:latin typeface="Calibri" pitchFamily="34" charset="0"/>
                <a:cs typeface="Calibri" pitchFamily="34" charset="0"/>
              </a:rPr>
              <a:t>through the inlet</a:t>
            </a:r>
            <a:r>
              <a:rPr lang="en-IN" sz="3600" spc="-40" dirty="0" smtClean="0">
                <a:latin typeface="Calibri" pitchFamily="34" charset="0"/>
                <a:cs typeface="Calibri" pitchFamily="34" charset="0"/>
              </a:rPr>
              <a:t> </a:t>
            </a:r>
            <a:r>
              <a:rPr lang="en-IN" sz="3600" spc="5" dirty="0" smtClean="0">
                <a:latin typeface="Calibri" pitchFamily="34" charset="0"/>
                <a:cs typeface="Calibri" pitchFamily="34" charset="0"/>
              </a:rPr>
              <a:t>port</a:t>
            </a:r>
            <a:r>
              <a:rPr lang="en-IN" sz="3600" u="heavy" spc="5" dirty="0" smtClean="0">
                <a:uFill>
                  <a:solidFill>
                    <a:srgbClr val="000000"/>
                  </a:solidFill>
                </a:uFill>
                <a:latin typeface="Calibri" pitchFamily="34" charset="0"/>
                <a:cs typeface="Calibri" pitchFamily="34" charset="0"/>
              </a:rPr>
              <a:t>.</a:t>
            </a:r>
            <a:endParaRPr lang="en-IN" sz="3600" dirty="0" smtClean="0">
              <a:latin typeface="Calibri" pitchFamily="34" charset="0"/>
              <a:cs typeface="Calibri" pitchFamily="34" charset="0"/>
            </a:endParaRPr>
          </a:p>
          <a:p>
            <a:endParaRPr lang="en-US" sz="3600" dirty="0">
              <a:latin typeface="Times New Roman" pitchFamily="18" charset="0"/>
              <a:cs typeface="Times New Roman" pitchFamily="18" charset="0"/>
            </a:endParaRPr>
          </a:p>
        </p:txBody>
      </p:sp>
      <p:sp>
        <p:nvSpPr>
          <p:cNvPr id="11" name="object 7"/>
          <p:cNvSpPr/>
          <p:nvPr/>
        </p:nvSpPr>
        <p:spPr>
          <a:xfrm>
            <a:off x="12376150" y="4711700"/>
            <a:ext cx="3429000" cy="3581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49</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10" dirty="0" smtClean="0">
                <a:latin typeface="Calibri" pitchFamily="34" charset="0"/>
                <a:cs typeface="Calibri" pitchFamily="34" charset="0"/>
              </a:rPr>
              <a:t>Two </a:t>
            </a:r>
            <a:r>
              <a:rPr lang="en-IN" b="1" u="sng" spc="-5" dirty="0" smtClean="0">
                <a:latin typeface="Calibri" pitchFamily="34" charset="0"/>
                <a:cs typeface="Calibri" pitchFamily="34" charset="0"/>
              </a:rPr>
              <a:t>stroke cycle </a:t>
            </a:r>
            <a:r>
              <a:rPr lang="en-IN" b="1" u="sng" spc="-10" dirty="0" smtClean="0">
                <a:latin typeface="Calibri" pitchFamily="34" charset="0"/>
                <a:cs typeface="Calibri" pitchFamily="34" charset="0"/>
              </a:rPr>
              <a:t>Petrol Engines </a:t>
            </a:r>
            <a:r>
              <a:rPr lang="en-IN" b="1" u="sng" dirty="0" smtClean="0">
                <a:latin typeface="Calibri" pitchFamily="34" charset="0"/>
                <a:cs typeface="Calibri" pitchFamily="34" charset="0"/>
              </a:rPr>
              <a:t>– </a:t>
            </a:r>
            <a:r>
              <a:rPr lang="en-IN" b="1" u="sng" spc="-10" dirty="0" smtClean="0">
                <a:latin typeface="Calibri" pitchFamily="34" charset="0"/>
                <a:cs typeface="Calibri" pitchFamily="34" charset="0"/>
              </a:rPr>
              <a:t>Working  :-</a:t>
            </a:r>
            <a:endParaRPr lang="en-US" b="1" u="sng" dirty="0"/>
          </a:p>
        </p:txBody>
      </p:sp>
      <p:sp>
        <p:nvSpPr>
          <p:cNvPr id="9" name="Subtitle 8"/>
          <p:cNvSpPr>
            <a:spLocks noGrp="1"/>
          </p:cNvSpPr>
          <p:nvPr>
            <p:ph type="subTitle" idx="4"/>
          </p:nvPr>
        </p:nvSpPr>
        <p:spPr>
          <a:xfrm>
            <a:off x="1479550" y="1511301"/>
            <a:ext cx="13411200" cy="6934199"/>
          </a:xfrm>
        </p:spPr>
        <p:txBody>
          <a:bodyPr/>
          <a:lstStyle/>
          <a:p>
            <a:pPr marL="12700" marR="427990">
              <a:lnSpc>
                <a:spcPct val="120800"/>
              </a:lnSpc>
              <a:spcBef>
                <a:spcPts val="100"/>
              </a:spcBef>
            </a:pPr>
            <a:r>
              <a:rPr lang="en-IN" sz="4000" b="1" u="heavy" spc="-10" dirty="0" smtClean="0">
                <a:solidFill>
                  <a:srgbClr val="FF0000"/>
                </a:solidFill>
                <a:uFill>
                  <a:solidFill>
                    <a:srgbClr val="FF0000"/>
                  </a:solidFill>
                </a:uFill>
                <a:latin typeface="Calibri" pitchFamily="34" charset="0"/>
                <a:cs typeface="Calibri" pitchFamily="34" charset="0"/>
              </a:rPr>
              <a:t>Second Stroke: (Downward Stroke </a:t>
            </a:r>
            <a:r>
              <a:rPr lang="en-IN" sz="4000" b="1" u="heavy" dirty="0" smtClean="0">
                <a:solidFill>
                  <a:srgbClr val="FF0000"/>
                </a:solidFill>
                <a:uFill>
                  <a:solidFill>
                    <a:srgbClr val="FF0000"/>
                  </a:solidFill>
                </a:uFill>
                <a:latin typeface="Calibri" pitchFamily="34" charset="0"/>
                <a:cs typeface="Calibri" pitchFamily="34" charset="0"/>
              </a:rPr>
              <a:t>of the </a:t>
            </a:r>
            <a:r>
              <a:rPr lang="en-IN" sz="4000" b="1" u="heavy" spc="-5" dirty="0" smtClean="0">
                <a:solidFill>
                  <a:srgbClr val="FF0000"/>
                </a:solidFill>
                <a:uFill>
                  <a:solidFill>
                    <a:srgbClr val="FF0000"/>
                  </a:solidFill>
                </a:uFill>
                <a:latin typeface="Calibri" pitchFamily="34" charset="0"/>
                <a:cs typeface="Calibri" pitchFamily="34" charset="0"/>
              </a:rPr>
              <a:t>engine)</a:t>
            </a:r>
            <a:r>
              <a:rPr lang="en-IN" sz="4000" b="1" spc="-5" dirty="0" smtClean="0">
                <a:solidFill>
                  <a:srgbClr val="FF0000"/>
                </a:solidFill>
                <a:latin typeface="Calibri" pitchFamily="34" charset="0"/>
                <a:cs typeface="Calibri" pitchFamily="34" charset="0"/>
              </a:rPr>
              <a:t> </a:t>
            </a:r>
            <a:r>
              <a:rPr lang="en-IN" sz="4000" b="1" u="heavy" dirty="0" smtClean="0">
                <a:solidFill>
                  <a:srgbClr val="FF0000"/>
                </a:solidFill>
                <a:uFill>
                  <a:solidFill>
                    <a:srgbClr val="FF0000"/>
                  </a:solidFill>
                </a:uFill>
                <a:latin typeface="Calibri" pitchFamily="34" charset="0"/>
                <a:cs typeface="Calibri" pitchFamily="34" charset="0"/>
              </a:rPr>
              <a:t>: </a:t>
            </a:r>
            <a:r>
              <a:rPr lang="en-IN" sz="4000" b="1" dirty="0" smtClean="0">
                <a:solidFill>
                  <a:srgbClr val="FF0000"/>
                </a:solidFill>
                <a:latin typeface="Calibri" pitchFamily="34" charset="0"/>
                <a:cs typeface="Calibri" pitchFamily="34" charset="0"/>
              </a:rPr>
              <a:t> </a:t>
            </a:r>
            <a:r>
              <a:rPr lang="en-IN" sz="4000" b="1" u="heavy" spc="-5" dirty="0" smtClean="0">
                <a:solidFill>
                  <a:srgbClr val="0000FF"/>
                </a:solidFill>
                <a:uFill>
                  <a:solidFill>
                    <a:srgbClr val="0000FF"/>
                  </a:solidFill>
                </a:uFill>
                <a:latin typeface="Calibri" pitchFamily="34" charset="0"/>
                <a:cs typeface="Calibri" pitchFamily="34" charset="0"/>
              </a:rPr>
              <a:t>(c)Expansion </a:t>
            </a:r>
            <a:r>
              <a:rPr lang="en-IN" sz="4000" b="1" u="heavy" dirty="0" smtClean="0">
                <a:solidFill>
                  <a:srgbClr val="0000FF"/>
                </a:solidFill>
                <a:uFill>
                  <a:solidFill>
                    <a:srgbClr val="0000FF"/>
                  </a:solidFill>
                </a:uFill>
                <a:latin typeface="Calibri" pitchFamily="34" charset="0"/>
                <a:cs typeface="Calibri" pitchFamily="34" charset="0"/>
              </a:rPr>
              <a:t>and </a:t>
            </a:r>
            <a:r>
              <a:rPr lang="en-IN" sz="4000" b="1" u="heavy" spc="-10" dirty="0" smtClean="0">
                <a:solidFill>
                  <a:srgbClr val="0000FF"/>
                </a:solidFill>
                <a:uFill>
                  <a:solidFill>
                    <a:srgbClr val="0000FF"/>
                  </a:solidFill>
                </a:uFill>
                <a:latin typeface="Calibri" pitchFamily="34" charset="0"/>
                <a:cs typeface="Calibri" pitchFamily="34" charset="0"/>
              </a:rPr>
              <a:t>Crankcase</a:t>
            </a:r>
            <a:r>
              <a:rPr lang="en-IN" sz="4000" b="1" u="heavy" spc="-35" dirty="0" smtClean="0">
                <a:solidFill>
                  <a:srgbClr val="0000FF"/>
                </a:solidFill>
                <a:uFill>
                  <a:solidFill>
                    <a:srgbClr val="0000FF"/>
                  </a:solidFill>
                </a:uFill>
                <a:latin typeface="Calibri" pitchFamily="34" charset="0"/>
                <a:cs typeface="Calibri" pitchFamily="34" charset="0"/>
              </a:rPr>
              <a:t> </a:t>
            </a:r>
            <a:r>
              <a:rPr lang="en-IN" sz="4000" b="1" u="heavy" spc="-5" dirty="0" smtClean="0">
                <a:solidFill>
                  <a:srgbClr val="0000FF"/>
                </a:solidFill>
                <a:uFill>
                  <a:solidFill>
                    <a:srgbClr val="0000FF"/>
                  </a:solidFill>
                </a:uFill>
                <a:latin typeface="Calibri" pitchFamily="34" charset="0"/>
                <a:cs typeface="Calibri" pitchFamily="34" charset="0"/>
              </a:rPr>
              <a:t>compression</a:t>
            </a:r>
            <a:endParaRPr lang="en-IN" sz="4000" dirty="0" smtClean="0">
              <a:latin typeface="Calibri" pitchFamily="34" charset="0"/>
              <a:cs typeface="Calibri" pitchFamily="34" charset="0"/>
            </a:endParaRPr>
          </a:p>
          <a:p>
            <a:pPr marL="137795" indent="-125730">
              <a:spcBef>
                <a:spcPts val="690"/>
              </a:spcBef>
              <a:buSzPct val="96428"/>
              <a:tabLst>
                <a:tab pos="138430" algn="l"/>
              </a:tabLst>
            </a:pPr>
            <a:r>
              <a:rPr lang="en-IN" sz="4000" spc="-5" dirty="0" smtClean="0">
                <a:latin typeface="Calibri" pitchFamily="34" charset="0"/>
                <a:cs typeface="Calibri" pitchFamily="34" charset="0"/>
              </a:rPr>
              <a:t>The </a:t>
            </a:r>
            <a:r>
              <a:rPr lang="en-IN" sz="4000" dirty="0" smtClean="0">
                <a:latin typeface="Calibri" pitchFamily="34" charset="0"/>
                <a:cs typeface="Calibri" pitchFamily="34" charset="0"/>
              </a:rPr>
              <a:t>burning gases </a:t>
            </a:r>
            <a:r>
              <a:rPr lang="en-IN" sz="4000" spc="-5" dirty="0" smtClean="0">
                <a:latin typeface="Calibri" pitchFamily="34" charset="0"/>
                <a:cs typeface="Calibri" pitchFamily="34" charset="0"/>
              </a:rPr>
              <a:t>expand </a:t>
            </a:r>
            <a:r>
              <a:rPr lang="en-IN" sz="4000" dirty="0" smtClean="0">
                <a:latin typeface="Calibri" pitchFamily="34" charset="0"/>
                <a:cs typeface="Calibri" pitchFamily="34" charset="0"/>
              </a:rPr>
              <a:t>in the</a:t>
            </a:r>
            <a:r>
              <a:rPr lang="en-IN" sz="4000" spc="-25" dirty="0" smtClean="0">
                <a:latin typeface="Calibri" pitchFamily="34" charset="0"/>
                <a:cs typeface="Calibri" pitchFamily="34" charset="0"/>
              </a:rPr>
              <a:t> </a:t>
            </a:r>
            <a:r>
              <a:rPr lang="en-IN" sz="4000" dirty="0" smtClean="0">
                <a:latin typeface="Calibri" pitchFamily="34" charset="0"/>
                <a:cs typeface="Calibri" pitchFamily="34" charset="0"/>
              </a:rPr>
              <a:t>cylinder</a:t>
            </a:r>
          </a:p>
          <a:p>
            <a:pPr marL="12700" marR="5080">
              <a:spcBef>
                <a:spcPts val="700"/>
              </a:spcBef>
              <a:buSzPct val="96428"/>
              <a:tabLst>
                <a:tab pos="138430" algn="l"/>
              </a:tabLst>
            </a:pPr>
            <a:r>
              <a:rPr lang="en-IN" sz="4000" spc="-5" dirty="0" smtClean="0">
                <a:latin typeface="Calibri" pitchFamily="34" charset="0"/>
                <a:cs typeface="Calibri" pitchFamily="34" charset="0"/>
              </a:rPr>
              <a:t>The </a:t>
            </a:r>
            <a:r>
              <a:rPr lang="en-IN" sz="4000" dirty="0" smtClean="0">
                <a:latin typeface="Calibri" pitchFamily="34" charset="0"/>
                <a:cs typeface="Calibri" pitchFamily="34" charset="0"/>
              </a:rPr>
              <a:t>burning gases </a:t>
            </a:r>
            <a:r>
              <a:rPr lang="en-IN" sz="4000" spc="-5" dirty="0" smtClean="0">
                <a:latin typeface="Calibri" pitchFamily="34" charset="0"/>
                <a:cs typeface="Calibri" pitchFamily="34" charset="0"/>
              </a:rPr>
              <a:t>force </a:t>
            </a:r>
            <a:r>
              <a:rPr lang="en-IN" sz="4000" dirty="0" smtClean="0">
                <a:latin typeface="Calibri" pitchFamily="34" charset="0"/>
                <a:cs typeface="Calibri" pitchFamily="34" charset="0"/>
              </a:rPr>
              <a:t>the piston to </a:t>
            </a:r>
            <a:r>
              <a:rPr lang="en-IN" sz="4000" spc="-5" dirty="0" smtClean="0">
                <a:latin typeface="Calibri" pitchFamily="34" charset="0"/>
                <a:cs typeface="Calibri" pitchFamily="34" charset="0"/>
              </a:rPr>
              <a:t>move </a:t>
            </a:r>
            <a:r>
              <a:rPr lang="en-IN" sz="4000" dirty="0" smtClean="0">
                <a:latin typeface="Calibri" pitchFamily="34" charset="0"/>
                <a:cs typeface="Calibri" pitchFamily="34" charset="0"/>
              </a:rPr>
              <a:t>down.</a:t>
            </a:r>
            <a:r>
              <a:rPr lang="en-IN" sz="4000" spc="-140" dirty="0" smtClean="0">
                <a:latin typeface="Calibri" pitchFamily="34" charset="0"/>
                <a:cs typeface="Calibri" pitchFamily="34" charset="0"/>
              </a:rPr>
              <a:t> </a:t>
            </a:r>
            <a:r>
              <a:rPr lang="en-IN" sz="4000" spc="-5" dirty="0" smtClean="0">
                <a:latin typeface="Calibri" pitchFamily="34" charset="0"/>
                <a:cs typeface="Calibri" pitchFamily="34" charset="0"/>
              </a:rPr>
              <a:t>Thus  useful work</a:t>
            </a:r>
            <a:br>
              <a:rPr lang="en-IN" sz="4000" spc="-5" dirty="0" smtClean="0">
                <a:latin typeface="Calibri" pitchFamily="34" charset="0"/>
                <a:cs typeface="Calibri" pitchFamily="34" charset="0"/>
              </a:rPr>
            </a:br>
            <a:r>
              <a:rPr lang="en-IN" sz="4000" spc="-5" dirty="0" smtClean="0">
                <a:latin typeface="Calibri" pitchFamily="34" charset="0"/>
                <a:cs typeface="Calibri" pitchFamily="34" charset="0"/>
              </a:rPr>
              <a:t>   </a:t>
            </a:r>
            <a:r>
              <a:rPr lang="en-IN" sz="4000" dirty="0" smtClean="0">
                <a:latin typeface="Calibri" pitchFamily="34" charset="0"/>
                <a:cs typeface="Calibri" pitchFamily="34" charset="0"/>
              </a:rPr>
              <a:t>is</a:t>
            </a:r>
            <a:r>
              <a:rPr lang="en-IN" sz="4000" spc="-5" dirty="0" smtClean="0">
                <a:latin typeface="Calibri" pitchFamily="34" charset="0"/>
                <a:cs typeface="Calibri" pitchFamily="34" charset="0"/>
              </a:rPr>
              <a:t> obtained.</a:t>
            </a:r>
            <a:endParaRPr lang="en-IN" sz="4000" dirty="0" smtClean="0">
              <a:latin typeface="Calibri" pitchFamily="34" charset="0"/>
              <a:cs typeface="Calibri" pitchFamily="34" charset="0"/>
            </a:endParaRPr>
          </a:p>
          <a:p>
            <a:pPr marL="12700" marR="5080">
              <a:spcBef>
                <a:spcPts val="700"/>
              </a:spcBef>
              <a:buSzPct val="96428"/>
              <a:tabLst>
                <a:tab pos="138430" algn="l"/>
              </a:tabLst>
            </a:pPr>
            <a:r>
              <a:rPr lang="en-IN" sz="4000" spc="-5" dirty="0" smtClean="0">
                <a:latin typeface="Calibri" pitchFamily="34" charset="0"/>
                <a:cs typeface="Calibri" pitchFamily="34" charset="0"/>
              </a:rPr>
              <a:t>When the piston moves down, the  air fuel mixture </a:t>
            </a:r>
            <a:br>
              <a:rPr lang="en-IN" sz="4000" spc="-5" dirty="0" smtClean="0">
                <a:latin typeface="Calibri" pitchFamily="34" charset="0"/>
                <a:cs typeface="Calibri" pitchFamily="34" charset="0"/>
              </a:rPr>
            </a:br>
            <a:r>
              <a:rPr lang="en-IN" sz="4000" spc="-5" dirty="0" smtClean="0">
                <a:latin typeface="Calibri" pitchFamily="34" charset="0"/>
                <a:cs typeface="Calibri" pitchFamily="34" charset="0"/>
              </a:rPr>
              <a:t>   in the crankcase is partially compressed.</a:t>
            </a:r>
          </a:p>
          <a:p>
            <a:pPr marL="12700">
              <a:spcBef>
                <a:spcPts val="690"/>
              </a:spcBef>
              <a:buFont typeface="Arial" pitchFamily="34" charset="0"/>
              <a:buChar char="•"/>
            </a:pPr>
            <a:r>
              <a:rPr lang="en-IN" sz="4000" spc="-5" dirty="0" smtClean="0">
                <a:latin typeface="Calibri" pitchFamily="34" charset="0"/>
                <a:cs typeface="Calibri" pitchFamily="34" charset="0"/>
              </a:rPr>
              <a:t>This compression </a:t>
            </a:r>
            <a:r>
              <a:rPr lang="en-IN" sz="4000" dirty="0" smtClean="0">
                <a:latin typeface="Calibri" pitchFamily="34" charset="0"/>
                <a:cs typeface="Calibri" pitchFamily="34" charset="0"/>
              </a:rPr>
              <a:t>is </a:t>
            </a:r>
            <a:r>
              <a:rPr lang="en-IN" sz="4000" spc="-5" dirty="0" smtClean="0">
                <a:latin typeface="Calibri" pitchFamily="34" charset="0"/>
                <a:cs typeface="Calibri" pitchFamily="34" charset="0"/>
              </a:rPr>
              <a:t>known</a:t>
            </a:r>
            <a:r>
              <a:rPr lang="en-IN" sz="4000" spc="-20" dirty="0" smtClean="0">
                <a:latin typeface="Calibri" pitchFamily="34" charset="0"/>
                <a:cs typeface="Calibri" pitchFamily="34" charset="0"/>
              </a:rPr>
              <a:t> </a:t>
            </a:r>
            <a:r>
              <a:rPr lang="en-IN" sz="4000" spc="-5" dirty="0" smtClean="0">
                <a:latin typeface="Calibri" pitchFamily="34" charset="0"/>
                <a:cs typeface="Calibri" pitchFamily="34" charset="0"/>
              </a:rPr>
              <a:t>as </a:t>
            </a:r>
            <a:r>
              <a:rPr lang="en-IN" sz="4000" b="1" i="1" spc="-5" dirty="0" smtClean="0">
                <a:solidFill>
                  <a:srgbClr val="FF0000"/>
                </a:solidFill>
                <a:latin typeface="Calibri" pitchFamily="34" charset="0"/>
                <a:cs typeface="Calibri" pitchFamily="34" charset="0"/>
              </a:rPr>
              <a:t>Crank case</a:t>
            </a:r>
            <a:r>
              <a:rPr lang="en-IN" sz="4000" b="1" i="1" spc="-10" dirty="0" smtClean="0">
                <a:solidFill>
                  <a:srgbClr val="FF0000"/>
                </a:solidFill>
                <a:latin typeface="Calibri" pitchFamily="34" charset="0"/>
                <a:cs typeface="Calibri" pitchFamily="34" charset="0"/>
              </a:rPr>
              <a:t> </a:t>
            </a:r>
            <a:br>
              <a:rPr lang="en-IN" sz="4000" b="1" i="1" spc="-10" dirty="0" smtClean="0">
                <a:solidFill>
                  <a:srgbClr val="FF0000"/>
                </a:solidFill>
                <a:latin typeface="Calibri" pitchFamily="34" charset="0"/>
                <a:cs typeface="Calibri" pitchFamily="34" charset="0"/>
              </a:rPr>
            </a:br>
            <a:r>
              <a:rPr lang="en-IN" sz="4000" b="1" i="1" spc="-10" dirty="0" smtClean="0">
                <a:solidFill>
                  <a:srgbClr val="FF0000"/>
                </a:solidFill>
                <a:latin typeface="Calibri" pitchFamily="34" charset="0"/>
                <a:cs typeface="Calibri" pitchFamily="34" charset="0"/>
              </a:rPr>
              <a:t>   </a:t>
            </a:r>
            <a:r>
              <a:rPr lang="en-IN" sz="4000" b="1" i="1" spc="-5" dirty="0" smtClean="0">
                <a:solidFill>
                  <a:srgbClr val="FF0000"/>
                </a:solidFill>
                <a:latin typeface="Calibri" pitchFamily="34" charset="0"/>
                <a:cs typeface="Calibri" pitchFamily="34" charset="0"/>
              </a:rPr>
              <a:t>compression.</a:t>
            </a:r>
            <a:endParaRPr lang="en-IN" sz="4000" dirty="0" smtClean="0">
              <a:latin typeface="Calibri" pitchFamily="34" charset="0"/>
              <a:cs typeface="Calibri" pitchFamily="34" charset="0"/>
            </a:endParaRPr>
          </a:p>
          <a:p>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7" name="TextBox 1048626"/>
          <p:cNvSpPr txBox="1"/>
          <p:nvPr/>
        </p:nvSpPr>
        <p:spPr>
          <a:xfrm>
            <a:off x="1454150" y="1206500"/>
            <a:ext cx="14249400" cy="830262"/>
          </a:xfrm>
          <a:prstGeom prst="rect">
            <a:avLst/>
          </a:prstGeom>
          <a:noFill/>
          <a:ln>
            <a:noFill/>
          </a:ln>
        </p:spPr>
        <p:txBody>
          <a:bodyPr vert="horz" lIns="91440" tIns="45720" rIns="91440" bIns="4572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2700" lvl="0" indent="882650" algn="ctr">
              <a:spcBef>
                <a:spcPts val="100"/>
              </a:spcBef>
              <a:buFontTx/>
              <a:buNone/>
            </a:pPr>
            <a:r>
              <a:rPr lang="en-IN" altLang="en-US" sz="4800" dirty="0" smtClean="0">
                <a:latin typeface="Times New Roman" pitchFamily="18" charset="0"/>
                <a:ea typeface="Times New Roman" pitchFamily="18" charset="0"/>
              </a:rPr>
              <a:t> </a:t>
            </a:r>
            <a:r>
              <a:rPr lang="en-IN" altLang="en-US" sz="4800" b="1" dirty="0" smtClean="0">
                <a:latin typeface="Times New Roman" pitchFamily="18" charset="0"/>
                <a:ea typeface="Times New Roman" pitchFamily="18" charset="0"/>
              </a:rPr>
              <a:t>Contents of UNIT-2</a:t>
            </a:r>
            <a:endParaRPr lang="en-IN" altLang="en-US" sz="4800" b="1" dirty="0">
              <a:latin typeface="Times New Roman" pitchFamily="18" charset="0"/>
              <a:ea typeface="Times New Roman" pitchFamily="18"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5</a:t>
            </a:fld>
            <a:endParaRPr lang="en-IN" altLang="en-US" sz="1900">
              <a:solidFill>
                <a:srgbClr val="898989"/>
              </a:solidFill>
              <a:ea typeface="Arial" pitchFamily="34" charset="0"/>
            </a:endParaRPr>
          </a:p>
        </p:txBody>
      </p:sp>
      <p:sp>
        <p:nvSpPr>
          <p:cNvPr id="1048630" name="Rectangle 1048629"/>
          <p:cNvSpPr/>
          <p:nvPr/>
        </p:nvSpPr>
        <p:spPr>
          <a:xfrm>
            <a:off x="1327150" y="2273300"/>
            <a:ext cx="12496800" cy="2554545"/>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342900" lvl="0" indent="-342900" eaLnBrk="1" latinLnBrk="1" hangingPunct="1">
              <a:buFont typeface="Wingdings" pitchFamily="2" charset="2"/>
              <a:buChar char="Ø"/>
            </a:pPr>
            <a:endParaRPr lang="en-IN" altLang="en-US" sz="3200" dirty="0">
              <a:latin typeface="Times New Roman" pitchFamily="18" charset="0"/>
              <a:ea typeface="Times New Roman" pitchFamily="18" charset="0"/>
            </a:endParaRPr>
          </a:p>
          <a:p>
            <a:pPr marL="216541" indent="-216541">
              <a:buFont typeface="Wingdings" pitchFamily="2" charset="2"/>
              <a:buChar char="Ø"/>
            </a:pPr>
            <a:r>
              <a:rPr lang="en-US" sz="3200" dirty="0" smtClean="0">
                <a:latin typeface="Times New Roman" pitchFamily="18" charset="0"/>
                <a:cs typeface="Times New Roman" pitchFamily="18" charset="0"/>
              </a:rPr>
              <a:t>Introduction of IC Engines.</a:t>
            </a:r>
            <a:endParaRPr lang="en-IN" altLang="en-US" sz="3200" dirty="0" smtClean="0">
              <a:latin typeface="Times New Roman" pitchFamily="18" charset="0"/>
              <a:ea typeface="Times New Roman" pitchFamily="18" charset="0"/>
            </a:endParaRPr>
          </a:p>
          <a:p>
            <a:pPr marL="216541" indent="-216541">
              <a:buFont typeface="Wingdings" pitchFamily="2" charset="2"/>
              <a:buChar char="Ø"/>
            </a:pPr>
            <a:r>
              <a:rPr lang="en-US" sz="3200" dirty="0" smtClean="0">
                <a:latin typeface="Times New Roman" pitchFamily="18" charset="0"/>
                <a:cs typeface="Times New Roman" pitchFamily="18" charset="0"/>
              </a:rPr>
              <a:t>Classification of IC Engines.</a:t>
            </a:r>
          </a:p>
          <a:p>
            <a:pPr marL="216541" indent="-216541">
              <a:buFont typeface="Wingdings" pitchFamily="2" charset="2"/>
              <a:buChar char="Ø"/>
            </a:pPr>
            <a:r>
              <a:rPr lang="en-IN" sz="3200" dirty="0" smtClean="0">
                <a:latin typeface="Times New Roman" pitchFamily="18" charset="0"/>
                <a:cs typeface="Times New Roman" pitchFamily="18" charset="0"/>
              </a:rPr>
              <a:t>Main Components of IC Engines</a:t>
            </a:r>
            <a:r>
              <a:rPr lang="en-US" sz="3200" dirty="0" smtClean="0">
                <a:latin typeface="Times New Roman" pitchFamily="18" charset="0"/>
                <a:cs typeface="Times New Roman" pitchFamily="18" charset="0"/>
              </a:rPr>
              <a:t>.</a:t>
            </a:r>
          </a:p>
          <a:p>
            <a:pPr marL="216541" indent="-216541">
              <a:buFont typeface="Wingdings" pitchFamily="2" charset="2"/>
              <a:buChar char="Ø"/>
            </a:pPr>
            <a:r>
              <a:rPr lang="en-IN" sz="3200" dirty="0" smtClean="0">
                <a:latin typeface="Times New Roman" pitchFamily="18" charset="0"/>
                <a:cs typeface="Times New Roman" pitchFamily="18" charset="0"/>
              </a:rPr>
              <a:t>Working of IC Engines and its components</a:t>
            </a:r>
            <a:r>
              <a:rPr lang="en-US" sz="32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50</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10" dirty="0" smtClean="0">
                <a:latin typeface="Calibri" pitchFamily="34" charset="0"/>
                <a:cs typeface="Calibri" pitchFamily="34" charset="0"/>
              </a:rPr>
              <a:t>Two </a:t>
            </a:r>
            <a:r>
              <a:rPr lang="en-IN" b="1" u="sng" spc="-5" dirty="0" smtClean="0">
                <a:latin typeface="Calibri" pitchFamily="34" charset="0"/>
                <a:cs typeface="Calibri" pitchFamily="34" charset="0"/>
              </a:rPr>
              <a:t>stroke cycle </a:t>
            </a:r>
            <a:r>
              <a:rPr lang="en-IN" b="1" u="sng" spc="-10" dirty="0" smtClean="0">
                <a:latin typeface="Calibri" pitchFamily="34" charset="0"/>
                <a:cs typeface="Calibri" pitchFamily="34" charset="0"/>
              </a:rPr>
              <a:t>Petrol Engines </a:t>
            </a:r>
            <a:r>
              <a:rPr lang="en-IN" b="1" u="sng" dirty="0" smtClean="0">
                <a:latin typeface="Calibri" pitchFamily="34" charset="0"/>
                <a:cs typeface="Calibri" pitchFamily="34" charset="0"/>
              </a:rPr>
              <a:t>– </a:t>
            </a:r>
            <a:r>
              <a:rPr lang="en-IN" b="1" u="sng" spc="-10" dirty="0" smtClean="0">
                <a:latin typeface="Calibri" pitchFamily="34" charset="0"/>
                <a:cs typeface="Calibri" pitchFamily="34" charset="0"/>
              </a:rPr>
              <a:t>Working  :-</a:t>
            </a:r>
            <a:endParaRPr lang="en-US" b="1" u="sng" dirty="0"/>
          </a:p>
        </p:txBody>
      </p:sp>
      <p:sp>
        <p:nvSpPr>
          <p:cNvPr id="9" name="Subtitle 8"/>
          <p:cNvSpPr>
            <a:spLocks noGrp="1"/>
          </p:cNvSpPr>
          <p:nvPr>
            <p:ph type="subTitle" idx="4"/>
          </p:nvPr>
        </p:nvSpPr>
        <p:spPr>
          <a:xfrm>
            <a:off x="1479550" y="1511301"/>
            <a:ext cx="14020800" cy="6934199"/>
          </a:xfrm>
        </p:spPr>
        <p:txBody>
          <a:bodyPr/>
          <a:lstStyle/>
          <a:p>
            <a:pPr marL="12700" marR="1160145">
              <a:spcBef>
                <a:spcPts val="95"/>
              </a:spcBef>
            </a:pPr>
            <a:r>
              <a:rPr lang="en-IN" sz="4000" b="1" u="heavy" spc="-5" dirty="0" smtClean="0">
                <a:solidFill>
                  <a:srgbClr val="FF0000"/>
                </a:solidFill>
                <a:uFill>
                  <a:solidFill>
                    <a:srgbClr val="FF0000"/>
                  </a:solidFill>
                </a:uFill>
                <a:latin typeface="Times New Roman" pitchFamily="18" charset="0"/>
                <a:cs typeface="Times New Roman" pitchFamily="18" charset="0"/>
              </a:rPr>
              <a:t>Second Stroke: </a:t>
            </a:r>
            <a:r>
              <a:rPr lang="en-IN" sz="4000" b="1" u="heavy" spc="-10" dirty="0" smtClean="0">
                <a:solidFill>
                  <a:srgbClr val="FF0000"/>
                </a:solidFill>
                <a:uFill>
                  <a:solidFill>
                    <a:srgbClr val="FF0000"/>
                  </a:solidFill>
                </a:uFill>
                <a:latin typeface="Times New Roman" pitchFamily="18" charset="0"/>
                <a:cs typeface="Times New Roman" pitchFamily="18" charset="0"/>
              </a:rPr>
              <a:t>(Downward </a:t>
            </a:r>
            <a:r>
              <a:rPr lang="en-IN" sz="4000" b="1" u="heavy" dirty="0" smtClean="0">
                <a:solidFill>
                  <a:srgbClr val="FF0000"/>
                </a:solidFill>
                <a:uFill>
                  <a:solidFill>
                    <a:srgbClr val="FF0000"/>
                  </a:solidFill>
                </a:uFill>
                <a:latin typeface="Times New Roman" pitchFamily="18" charset="0"/>
                <a:cs typeface="Times New Roman" pitchFamily="18" charset="0"/>
              </a:rPr>
              <a:t>Stroke of </a:t>
            </a:r>
            <a:r>
              <a:rPr lang="en-IN" sz="4000" b="1" u="heavy" spc="-5" dirty="0" smtClean="0">
                <a:solidFill>
                  <a:srgbClr val="FF0000"/>
                </a:solidFill>
                <a:uFill>
                  <a:solidFill>
                    <a:srgbClr val="FF0000"/>
                  </a:solidFill>
                </a:uFill>
                <a:latin typeface="Times New Roman" pitchFamily="18" charset="0"/>
                <a:cs typeface="Times New Roman" pitchFamily="18" charset="0"/>
              </a:rPr>
              <a:t>the engine)</a:t>
            </a:r>
            <a:r>
              <a:rPr lang="en-IN" sz="4000" b="1" spc="-5" dirty="0" smtClean="0">
                <a:solidFill>
                  <a:srgbClr val="FF0000"/>
                </a:solidFill>
                <a:latin typeface="Times New Roman" pitchFamily="18" charset="0"/>
                <a:cs typeface="Times New Roman" pitchFamily="18" charset="0"/>
              </a:rPr>
              <a:t> </a:t>
            </a:r>
            <a:r>
              <a:rPr lang="en-IN" sz="4000" b="1" u="heavy" dirty="0" smtClean="0">
                <a:solidFill>
                  <a:srgbClr val="FF0000"/>
                </a:solidFill>
                <a:uFill>
                  <a:solidFill>
                    <a:srgbClr val="FF0000"/>
                  </a:solidFill>
                </a:uFill>
                <a:latin typeface="Times New Roman" pitchFamily="18" charset="0"/>
                <a:cs typeface="Times New Roman" pitchFamily="18" charset="0"/>
              </a:rPr>
              <a:t>: </a:t>
            </a:r>
            <a:r>
              <a:rPr lang="en-IN" sz="4000" b="1" dirty="0" smtClean="0">
                <a:solidFill>
                  <a:srgbClr val="FF0000"/>
                </a:solidFill>
                <a:latin typeface="Times New Roman" pitchFamily="18" charset="0"/>
                <a:cs typeface="Times New Roman" pitchFamily="18" charset="0"/>
              </a:rPr>
              <a:t> </a:t>
            </a:r>
            <a:br>
              <a:rPr lang="en-IN" sz="4000" b="1" dirty="0" smtClean="0">
                <a:solidFill>
                  <a:srgbClr val="FF0000"/>
                </a:solidFill>
                <a:latin typeface="Times New Roman" pitchFamily="18" charset="0"/>
                <a:cs typeface="Times New Roman" pitchFamily="18" charset="0"/>
              </a:rPr>
            </a:br>
            <a:r>
              <a:rPr lang="en-IN" sz="4000" b="1" u="heavy" spc="-5" dirty="0" smtClean="0">
                <a:solidFill>
                  <a:srgbClr val="0000FF"/>
                </a:solidFill>
                <a:uFill>
                  <a:solidFill>
                    <a:srgbClr val="0000FF"/>
                  </a:solidFill>
                </a:uFill>
                <a:latin typeface="Times New Roman" pitchFamily="18" charset="0"/>
                <a:cs typeface="Times New Roman" pitchFamily="18" charset="0"/>
              </a:rPr>
              <a:t>(d) Exhaust and</a:t>
            </a:r>
            <a:r>
              <a:rPr lang="en-IN" sz="4000" b="1" u="heavy" spc="5" dirty="0" smtClean="0">
                <a:solidFill>
                  <a:srgbClr val="0000FF"/>
                </a:solidFill>
                <a:uFill>
                  <a:solidFill>
                    <a:srgbClr val="0000FF"/>
                  </a:solidFill>
                </a:uFill>
                <a:latin typeface="Times New Roman" pitchFamily="18" charset="0"/>
                <a:cs typeface="Times New Roman" pitchFamily="18" charset="0"/>
              </a:rPr>
              <a:t> </a:t>
            </a:r>
            <a:r>
              <a:rPr lang="en-IN" sz="4000" b="1" u="heavy" spc="-5" dirty="0" smtClean="0">
                <a:solidFill>
                  <a:srgbClr val="0000FF"/>
                </a:solidFill>
                <a:uFill>
                  <a:solidFill>
                    <a:srgbClr val="0000FF"/>
                  </a:solidFill>
                </a:uFill>
                <a:latin typeface="Times New Roman" pitchFamily="18" charset="0"/>
                <a:cs typeface="Times New Roman" pitchFamily="18" charset="0"/>
              </a:rPr>
              <a:t>transfer:</a:t>
            </a:r>
            <a:endParaRPr lang="en-IN" sz="4000" dirty="0" smtClean="0">
              <a:latin typeface="Times New Roman" pitchFamily="18" charset="0"/>
              <a:cs typeface="Times New Roman" pitchFamily="18" charset="0"/>
            </a:endParaRPr>
          </a:p>
          <a:p>
            <a:pPr marL="120014" indent="-107950">
              <a:spcBef>
                <a:spcPts val="310"/>
              </a:spcBef>
              <a:buSzPct val="95833"/>
              <a:tabLst>
                <a:tab pos="120650" algn="l"/>
              </a:tabLst>
            </a:pPr>
            <a:r>
              <a:rPr lang="en-IN" sz="4000" spc="-10" dirty="0" smtClean="0">
                <a:latin typeface="Times New Roman" pitchFamily="18" charset="0"/>
                <a:cs typeface="Times New Roman" pitchFamily="18" charset="0"/>
              </a:rPr>
              <a:t> At </a:t>
            </a:r>
            <a:r>
              <a:rPr lang="en-IN" sz="4000" dirty="0" smtClean="0">
                <a:latin typeface="Times New Roman" pitchFamily="18" charset="0"/>
                <a:cs typeface="Times New Roman" pitchFamily="18" charset="0"/>
              </a:rPr>
              <a:t>the </a:t>
            </a:r>
            <a:r>
              <a:rPr lang="en-IN" sz="4000" spc="-5" dirty="0" smtClean="0">
                <a:latin typeface="Times New Roman" pitchFamily="18" charset="0"/>
                <a:cs typeface="Times New Roman" pitchFamily="18" charset="0"/>
              </a:rPr>
              <a:t>end </a:t>
            </a:r>
            <a:r>
              <a:rPr lang="en-IN" sz="4000" dirty="0" smtClean="0">
                <a:latin typeface="Times New Roman" pitchFamily="18" charset="0"/>
                <a:cs typeface="Times New Roman" pitchFamily="18" charset="0"/>
              </a:rPr>
              <a:t>of </a:t>
            </a:r>
            <a:r>
              <a:rPr lang="en-IN" sz="4000" spc="-5" dirty="0" smtClean="0">
                <a:latin typeface="Times New Roman" pitchFamily="18" charset="0"/>
                <a:cs typeface="Times New Roman" pitchFamily="18" charset="0"/>
              </a:rPr>
              <a:t>expansion, exhaust </a:t>
            </a:r>
            <a:r>
              <a:rPr lang="en-IN" sz="4000" dirty="0" smtClean="0">
                <a:latin typeface="Times New Roman" pitchFamily="18" charset="0"/>
                <a:cs typeface="Times New Roman" pitchFamily="18" charset="0"/>
              </a:rPr>
              <a:t>port is</a:t>
            </a:r>
            <a:r>
              <a:rPr lang="en-IN" sz="4000" spc="25" dirty="0" smtClean="0">
                <a:latin typeface="Times New Roman" pitchFamily="18" charset="0"/>
                <a:cs typeface="Times New Roman" pitchFamily="18" charset="0"/>
              </a:rPr>
              <a:t> </a:t>
            </a:r>
            <a:r>
              <a:rPr lang="en-IN" sz="4000" dirty="0" smtClean="0">
                <a:latin typeface="Times New Roman" pitchFamily="18" charset="0"/>
                <a:cs typeface="Times New Roman" pitchFamily="18" charset="0"/>
              </a:rPr>
              <a:t>uncovered.</a:t>
            </a:r>
          </a:p>
          <a:p>
            <a:pPr marL="120014" indent="-107950">
              <a:spcBef>
                <a:spcPts val="300"/>
              </a:spcBef>
              <a:buSzPct val="95833"/>
              <a:tabLst>
                <a:tab pos="120650" algn="l"/>
              </a:tabLst>
            </a:pPr>
            <a:r>
              <a:rPr lang="en-IN" sz="4000" spc="-5" dirty="0" smtClean="0">
                <a:latin typeface="Times New Roman" pitchFamily="18" charset="0"/>
                <a:cs typeface="Times New Roman" pitchFamily="18" charset="0"/>
              </a:rPr>
              <a:t> Burnt gases escape </a:t>
            </a:r>
            <a:r>
              <a:rPr lang="en-IN" sz="4000" dirty="0" smtClean="0">
                <a:latin typeface="Times New Roman" pitchFamily="18" charset="0"/>
                <a:cs typeface="Times New Roman" pitchFamily="18" charset="0"/>
              </a:rPr>
              <a:t>to the</a:t>
            </a:r>
            <a:r>
              <a:rPr lang="en-IN" sz="4000" spc="10" dirty="0" smtClean="0">
                <a:latin typeface="Times New Roman" pitchFamily="18" charset="0"/>
                <a:cs typeface="Times New Roman" pitchFamily="18" charset="0"/>
              </a:rPr>
              <a:t> </a:t>
            </a:r>
            <a:r>
              <a:rPr lang="en-IN" sz="4000" spc="-5" dirty="0" smtClean="0">
                <a:latin typeface="Times New Roman" pitchFamily="18" charset="0"/>
                <a:cs typeface="Times New Roman" pitchFamily="18" charset="0"/>
              </a:rPr>
              <a:t>atmosphere.</a:t>
            </a:r>
            <a:endParaRPr lang="en-IN" sz="4000" dirty="0" smtClean="0">
              <a:latin typeface="Times New Roman" pitchFamily="18" charset="0"/>
              <a:cs typeface="Times New Roman" pitchFamily="18" charset="0"/>
            </a:endParaRPr>
          </a:p>
          <a:p>
            <a:pPr marL="12700" marR="5080">
              <a:spcBef>
                <a:spcPts val="640"/>
              </a:spcBef>
              <a:buSzPct val="95833"/>
              <a:tabLst>
                <a:tab pos="120650" algn="l"/>
              </a:tabLst>
            </a:pPr>
            <a:r>
              <a:rPr lang="en-IN" sz="4000" spc="-5" dirty="0" smtClean="0">
                <a:latin typeface="Times New Roman" pitchFamily="18" charset="0"/>
                <a:cs typeface="Times New Roman" pitchFamily="18" charset="0"/>
              </a:rPr>
              <a:t>Transfer </a:t>
            </a:r>
            <a:r>
              <a:rPr lang="en-IN" sz="4000" dirty="0" smtClean="0">
                <a:latin typeface="Times New Roman" pitchFamily="18" charset="0"/>
                <a:cs typeface="Times New Roman" pitchFamily="18" charset="0"/>
              </a:rPr>
              <a:t>port is </a:t>
            </a:r>
            <a:r>
              <a:rPr lang="en-IN" sz="4000" spc="-5" dirty="0" smtClean="0">
                <a:latin typeface="Times New Roman" pitchFamily="18" charset="0"/>
                <a:cs typeface="Times New Roman" pitchFamily="18" charset="0"/>
              </a:rPr>
              <a:t>also </a:t>
            </a:r>
            <a:r>
              <a:rPr lang="en-IN" sz="4000" dirty="0" smtClean="0">
                <a:latin typeface="Times New Roman" pitchFamily="18" charset="0"/>
                <a:cs typeface="Times New Roman" pitchFamily="18" charset="0"/>
              </a:rPr>
              <a:t>opened. The partially </a:t>
            </a:r>
            <a:r>
              <a:rPr lang="en-IN" sz="4000" spc="-5" dirty="0" smtClean="0">
                <a:latin typeface="Times New Roman" pitchFamily="18" charset="0"/>
                <a:cs typeface="Times New Roman" pitchFamily="18" charset="0"/>
              </a:rPr>
              <a:t>compressed </a:t>
            </a:r>
            <a:r>
              <a:rPr lang="en-IN" sz="4000" dirty="0" smtClean="0">
                <a:latin typeface="Times New Roman" pitchFamily="18" charset="0"/>
                <a:cs typeface="Times New Roman" pitchFamily="18" charset="0"/>
              </a:rPr>
              <a:t>air </a:t>
            </a:r>
            <a:r>
              <a:rPr lang="en-IN" sz="4000" spc="-5" dirty="0" smtClean="0">
                <a:latin typeface="Times New Roman" pitchFamily="18" charset="0"/>
                <a:cs typeface="Times New Roman" pitchFamily="18" charset="0"/>
              </a:rPr>
              <a:t>fuel </a:t>
            </a:r>
            <a:br>
              <a:rPr lang="en-IN" sz="4000" spc="-5" dirty="0" smtClean="0">
                <a:latin typeface="Times New Roman" pitchFamily="18" charset="0"/>
                <a:cs typeface="Times New Roman" pitchFamily="18" charset="0"/>
              </a:rPr>
            </a:br>
            <a:r>
              <a:rPr lang="en-IN" sz="4000" spc="-5" dirty="0" smtClean="0">
                <a:latin typeface="Times New Roman" pitchFamily="18" charset="0"/>
                <a:cs typeface="Times New Roman" pitchFamily="18" charset="0"/>
              </a:rPr>
              <a:t>    mixture </a:t>
            </a:r>
            <a:r>
              <a:rPr lang="en-IN" sz="4000" dirty="0" smtClean="0">
                <a:latin typeface="Times New Roman" pitchFamily="18" charset="0"/>
                <a:cs typeface="Times New Roman" pitchFamily="18" charset="0"/>
              </a:rPr>
              <a:t>enters the cylinder through the </a:t>
            </a:r>
            <a:r>
              <a:rPr lang="en-IN" sz="4000" spc="-5" dirty="0" smtClean="0">
                <a:latin typeface="Times New Roman" pitchFamily="18" charset="0"/>
                <a:cs typeface="Times New Roman" pitchFamily="18" charset="0"/>
              </a:rPr>
              <a:t>transfer</a:t>
            </a:r>
            <a:r>
              <a:rPr lang="en-IN" sz="4000" spc="-10" dirty="0" smtClean="0">
                <a:latin typeface="Times New Roman" pitchFamily="18" charset="0"/>
                <a:cs typeface="Times New Roman" pitchFamily="18" charset="0"/>
              </a:rPr>
              <a:t> </a:t>
            </a:r>
            <a:r>
              <a:rPr lang="en-IN" sz="4000" dirty="0" smtClean="0">
                <a:latin typeface="Times New Roman" pitchFamily="18" charset="0"/>
                <a:cs typeface="Times New Roman" pitchFamily="18" charset="0"/>
              </a:rPr>
              <a:t>port.</a:t>
            </a:r>
          </a:p>
          <a:p>
            <a:pPr marL="12700" marR="3128645">
              <a:spcBef>
                <a:spcPts val="120"/>
              </a:spcBef>
              <a:buSzPct val="95833"/>
              <a:tabLst>
                <a:tab pos="120650" algn="l"/>
              </a:tabLst>
            </a:pPr>
            <a:r>
              <a:rPr lang="en-IN" sz="4000" spc="-5" dirty="0" smtClean="0">
                <a:latin typeface="Times New Roman" pitchFamily="18" charset="0"/>
                <a:cs typeface="Times New Roman" pitchFamily="18" charset="0"/>
              </a:rPr>
              <a:t>The crown of the piston is made of a deflected</a:t>
            </a:r>
            <a:br>
              <a:rPr lang="en-IN" sz="4000" spc="-5" dirty="0" smtClean="0">
                <a:latin typeface="Times New Roman" pitchFamily="18" charset="0"/>
                <a:cs typeface="Times New Roman" pitchFamily="18" charset="0"/>
              </a:rPr>
            </a:br>
            <a:r>
              <a:rPr lang="en-IN" sz="4000" spc="-5" dirty="0" smtClean="0">
                <a:latin typeface="Times New Roman" pitchFamily="18" charset="0"/>
                <a:cs typeface="Times New Roman" pitchFamily="18" charset="0"/>
              </a:rPr>
              <a:t>   shape. So the fresh charge  entering the cylinder is</a:t>
            </a:r>
            <a:br>
              <a:rPr lang="en-IN" sz="4000" spc="-5" dirty="0" smtClean="0">
                <a:latin typeface="Times New Roman" pitchFamily="18" charset="0"/>
                <a:cs typeface="Times New Roman" pitchFamily="18" charset="0"/>
              </a:rPr>
            </a:br>
            <a:r>
              <a:rPr lang="en-IN" sz="4000" spc="-5" dirty="0" smtClean="0">
                <a:latin typeface="Times New Roman" pitchFamily="18" charset="0"/>
                <a:cs typeface="Times New Roman" pitchFamily="18" charset="0"/>
              </a:rPr>
              <a:t>   deflected  upwards in the cylinder</a:t>
            </a:r>
            <a:r>
              <a:rPr lang="en-IN" sz="4000" dirty="0" smtClean="0">
                <a:latin typeface="Times New Roman" pitchFamily="18" charset="0"/>
                <a:cs typeface="Times New Roman" pitchFamily="18" charset="0"/>
              </a:rPr>
              <a:t>.</a:t>
            </a:r>
          </a:p>
          <a:p>
            <a:pPr marL="120014" indent="-107950">
              <a:spcBef>
                <a:spcPts val="150"/>
              </a:spcBef>
              <a:buSzPct val="95833"/>
              <a:tabLst>
                <a:tab pos="120650" algn="l"/>
              </a:tabLst>
            </a:pPr>
            <a:r>
              <a:rPr lang="en-IN" sz="4000" dirty="0" smtClean="0">
                <a:latin typeface="Times New Roman" pitchFamily="18" charset="0"/>
                <a:cs typeface="Times New Roman" pitchFamily="18" charset="0"/>
              </a:rPr>
              <a:t> Thus the </a:t>
            </a:r>
            <a:r>
              <a:rPr lang="en-IN" sz="4000" spc="-5" dirty="0" smtClean="0">
                <a:latin typeface="Times New Roman" pitchFamily="18" charset="0"/>
                <a:cs typeface="Times New Roman" pitchFamily="18" charset="0"/>
              </a:rPr>
              <a:t>escape </a:t>
            </a:r>
            <a:r>
              <a:rPr lang="en-IN" sz="4000" dirty="0" smtClean="0">
                <a:latin typeface="Times New Roman" pitchFamily="18" charset="0"/>
                <a:cs typeface="Times New Roman" pitchFamily="18" charset="0"/>
              </a:rPr>
              <a:t>of </a:t>
            </a:r>
            <a:r>
              <a:rPr lang="en-IN" sz="4000" spc="-5" dirty="0" smtClean="0">
                <a:latin typeface="Times New Roman" pitchFamily="18" charset="0"/>
                <a:cs typeface="Times New Roman" pitchFamily="18" charset="0"/>
              </a:rPr>
              <a:t>fresh</a:t>
            </a:r>
            <a:r>
              <a:rPr lang="en-IN" sz="4000" spc="-20" dirty="0" smtClean="0">
                <a:latin typeface="Times New Roman" pitchFamily="18" charset="0"/>
                <a:cs typeface="Times New Roman" pitchFamily="18" charset="0"/>
              </a:rPr>
              <a:t> </a:t>
            </a:r>
            <a:r>
              <a:rPr lang="en-IN" sz="4000" dirty="0" smtClean="0">
                <a:latin typeface="Times New Roman" pitchFamily="18" charset="0"/>
                <a:cs typeface="Times New Roman" pitchFamily="18" charset="0"/>
              </a:rPr>
              <a:t>charge along </a:t>
            </a:r>
            <a:r>
              <a:rPr lang="en-IN" sz="4000" spc="-5" dirty="0" smtClean="0">
                <a:latin typeface="Times New Roman" pitchFamily="18" charset="0"/>
                <a:cs typeface="Times New Roman" pitchFamily="18" charset="0"/>
              </a:rPr>
              <a:t>with </a:t>
            </a:r>
            <a:r>
              <a:rPr lang="en-IN" sz="4000" dirty="0" smtClean="0">
                <a:latin typeface="Times New Roman" pitchFamily="18" charset="0"/>
                <a:cs typeface="Times New Roman" pitchFamily="18" charset="0"/>
              </a:rPr>
              <a:t>the exhaust </a:t>
            </a:r>
            <a:r>
              <a:rPr lang="en-IN" sz="4000" spc="-5" dirty="0" smtClean="0">
                <a:latin typeface="Times New Roman" pitchFamily="18" charset="0"/>
                <a:cs typeface="Times New Roman" pitchFamily="18" charset="0"/>
              </a:rPr>
              <a:t>gases </a:t>
            </a:r>
            <a:r>
              <a:rPr lang="en-IN" sz="4000" spc="5" dirty="0" smtClean="0">
                <a:latin typeface="Times New Roman" pitchFamily="18" charset="0"/>
                <a:cs typeface="Times New Roman" pitchFamily="18" charset="0"/>
              </a:rPr>
              <a:t>is</a:t>
            </a:r>
            <a:r>
              <a:rPr lang="en-IN" sz="4000" spc="-20" dirty="0" smtClean="0">
                <a:latin typeface="Times New Roman" pitchFamily="18" charset="0"/>
                <a:cs typeface="Times New Roman" pitchFamily="18" charset="0"/>
              </a:rPr>
              <a:t> </a:t>
            </a:r>
            <a:br>
              <a:rPr lang="en-IN" sz="4000" spc="-20" dirty="0" smtClean="0">
                <a:latin typeface="Times New Roman" pitchFamily="18" charset="0"/>
                <a:cs typeface="Times New Roman" pitchFamily="18" charset="0"/>
              </a:rPr>
            </a:br>
            <a:r>
              <a:rPr lang="en-IN" sz="4000" spc="-20" dirty="0" smtClean="0">
                <a:latin typeface="Times New Roman" pitchFamily="18" charset="0"/>
                <a:cs typeface="Times New Roman" pitchFamily="18" charset="0"/>
              </a:rPr>
              <a:t>   </a:t>
            </a:r>
            <a:r>
              <a:rPr lang="en-IN" sz="4000" spc="-5" dirty="0" smtClean="0">
                <a:latin typeface="Times New Roman" pitchFamily="18" charset="0"/>
                <a:cs typeface="Times New Roman" pitchFamily="18" charset="0"/>
              </a:rPr>
              <a:t>reduced.</a:t>
            </a:r>
            <a:endParaRPr lang="en-IN" sz="40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51</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10" dirty="0" smtClean="0">
                <a:latin typeface="Calibri" pitchFamily="34" charset="0"/>
                <a:cs typeface="Calibri" pitchFamily="34" charset="0"/>
              </a:rPr>
              <a:t>Two </a:t>
            </a:r>
            <a:r>
              <a:rPr lang="en-IN" b="1" u="sng" spc="-5" dirty="0" smtClean="0">
                <a:latin typeface="Calibri" pitchFamily="34" charset="0"/>
                <a:cs typeface="Calibri" pitchFamily="34" charset="0"/>
              </a:rPr>
              <a:t>stroke cycle Diesel Engines-  Construction :-</a:t>
            </a:r>
            <a:endParaRPr lang="en-US" b="1" u="sng" dirty="0"/>
          </a:p>
        </p:txBody>
      </p:sp>
      <p:sp>
        <p:nvSpPr>
          <p:cNvPr id="9" name="Subtitle 8"/>
          <p:cNvSpPr>
            <a:spLocks noGrp="1"/>
          </p:cNvSpPr>
          <p:nvPr>
            <p:ph type="subTitle" idx="4"/>
          </p:nvPr>
        </p:nvSpPr>
        <p:spPr>
          <a:xfrm>
            <a:off x="1479550" y="1511301"/>
            <a:ext cx="14097000" cy="6934199"/>
          </a:xfrm>
        </p:spPr>
        <p:txBody>
          <a:bodyPr/>
          <a:lstStyle/>
          <a:p>
            <a:pPr marL="12700">
              <a:spcBef>
                <a:spcPts val="100"/>
              </a:spcBef>
            </a:pPr>
            <a:r>
              <a:rPr lang="en-IN" sz="3800" b="1" spc="-5" dirty="0" smtClean="0">
                <a:solidFill>
                  <a:srgbClr val="0000FF"/>
                </a:solidFill>
                <a:latin typeface="Times New Roman"/>
                <a:cs typeface="Times New Roman"/>
              </a:rPr>
              <a:t>Construction</a:t>
            </a:r>
            <a:r>
              <a:rPr lang="en-IN" sz="3800" b="1" spc="-10" dirty="0" smtClean="0">
                <a:solidFill>
                  <a:srgbClr val="0000FF"/>
                </a:solidFill>
                <a:latin typeface="Times New Roman"/>
                <a:cs typeface="Times New Roman"/>
              </a:rPr>
              <a:t> </a:t>
            </a:r>
            <a:r>
              <a:rPr lang="en-IN" sz="3800" b="1" dirty="0" smtClean="0">
                <a:solidFill>
                  <a:srgbClr val="0000FF"/>
                </a:solidFill>
                <a:latin typeface="Times New Roman"/>
                <a:cs typeface="Times New Roman"/>
              </a:rPr>
              <a:t>:</a:t>
            </a:r>
            <a:endParaRPr lang="en-IN" sz="3800" dirty="0" smtClean="0">
              <a:latin typeface="Times New Roman"/>
              <a:cs typeface="Times New Roman"/>
            </a:endParaRPr>
          </a:p>
          <a:p>
            <a:pPr marL="193040" indent="-180340">
              <a:spcBef>
                <a:spcPts val="20"/>
              </a:spcBef>
              <a:tabLst>
                <a:tab pos="193040" algn="l"/>
              </a:tabLst>
            </a:pPr>
            <a:r>
              <a:rPr lang="en-IN" sz="3800" dirty="0" smtClean="0">
                <a:latin typeface="Times New Roman"/>
                <a:cs typeface="Times New Roman"/>
              </a:rPr>
              <a:t> Two stroke cycle </a:t>
            </a:r>
            <a:r>
              <a:rPr lang="en-IN" sz="3800" spc="-5" dirty="0" smtClean="0">
                <a:latin typeface="Times New Roman"/>
                <a:cs typeface="Times New Roman"/>
              </a:rPr>
              <a:t>diesel </a:t>
            </a:r>
            <a:r>
              <a:rPr lang="en-IN" sz="3800" dirty="0" smtClean="0">
                <a:latin typeface="Times New Roman"/>
                <a:cs typeface="Times New Roman"/>
              </a:rPr>
              <a:t>engines require air</a:t>
            </a:r>
            <a:r>
              <a:rPr lang="en-IN" sz="3800" spc="-25" dirty="0" smtClean="0">
                <a:latin typeface="Times New Roman"/>
                <a:cs typeface="Times New Roman"/>
              </a:rPr>
              <a:t> </a:t>
            </a:r>
            <a:r>
              <a:rPr lang="en-IN" sz="3800" dirty="0" smtClean="0">
                <a:latin typeface="Times New Roman"/>
                <a:cs typeface="Times New Roman"/>
              </a:rPr>
              <a:t>supply</a:t>
            </a:r>
          </a:p>
          <a:p>
            <a:pPr marL="12700" marR="268605">
              <a:spcBef>
                <a:spcPts val="595"/>
              </a:spcBef>
              <a:tabLst>
                <a:tab pos="120650" algn="l"/>
              </a:tabLst>
            </a:pPr>
            <a:r>
              <a:rPr lang="en-IN" sz="3800" dirty="0" smtClean="0">
                <a:latin typeface="Times New Roman"/>
                <a:cs typeface="Times New Roman"/>
              </a:rPr>
              <a:t>This air is </a:t>
            </a:r>
            <a:r>
              <a:rPr lang="en-IN" sz="3800" spc="-5" dirty="0" smtClean="0">
                <a:latin typeface="Times New Roman"/>
                <a:cs typeface="Times New Roman"/>
              </a:rPr>
              <a:t>used </a:t>
            </a:r>
            <a:r>
              <a:rPr lang="en-IN" sz="3800" dirty="0" smtClean="0">
                <a:latin typeface="Times New Roman"/>
                <a:cs typeface="Times New Roman"/>
              </a:rPr>
              <a:t>to blow </a:t>
            </a:r>
            <a:r>
              <a:rPr lang="en-IN" sz="3800" spc="-5" dirty="0" smtClean="0">
                <a:latin typeface="Times New Roman"/>
                <a:cs typeface="Times New Roman"/>
              </a:rPr>
              <a:t>out </a:t>
            </a:r>
            <a:r>
              <a:rPr lang="en-IN" sz="3800" dirty="0" smtClean="0">
                <a:latin typeface="Times New Roman"/>
                <a:cs typeface="Times New Roman"/>
              </a:rPr>
              <a:t>the </a:t>
            </a:r>
            <a:r>
              <a:rPr lang="en-IN" sz="3800" spc="-5" dirty="0" smtClean="0">
                <a:latin typeface="Times New Roman"/>
                <a:cs typeface="Times New Roman"/>
              </a:rPr>
              <a:t>exhaust gases </a:t>
            </a:r>
            <a:r>
              <a:rPr lang="en-IN" sz="3800" dirty="0" smtClean="0">
                <a:latin typeface="Times New Roman"/>
                <a:cs typeface="Times New Roman"/>
              </a:rPr>
              <a:t>and to  fill the </a:t>
            </a:r>
            <a:br>
              <a:rPr lang="en-IN" sz="3800" dirty="0" smtClean="0">
                <a:latin typeface="Times New Roman"/>
                <a:cs typeface="Times New Roman"/>
              </a:rPr>
            </a:br>
            <a:r>
              <a:rPr lang="en-IN" sz="3800" dirty="0" smtClean="0">
                <a:latin typeface="Times New Roman"/>
                <a:cs typeface="Times New Roman"/>
              </a:rPr>
              <a:t>    cylinder </a:t>
            </a:r>
            <a:r>
              <a:rPr lang="en-IN" sz="3800" spc="-5" dirty="0" smtClean="0">
                <a:latin typeface="Times New Roman"/>
                <a:cs typeface="Times New Roman"/>
              </a:rPr>
              <a:t>with </a:t>
            </a:r>
            <a:r>
              <a:rPr lang="en-IN" sz="3800" dirty="0" smtClean="0">
                <a:latin typeface="Times New Roman"/>
                <a:cs typeface="Times New Roman"/>
              </a:rPr>
              <a:t>clean air</a:t>
            </a:r>
          </a:p>
          <a:p>
            <a:pPr marL="12700" marR="554990">
              <a:spcBef>
                <a:spcPts val="575"/>
              </a:spcBef>
              <a:tabLst>
                <a:tab pos="120650" algn="l"/>
              </a:tabLst>
            </a:pPr>
            <a:r>
              <a:rPr lang="en-IN" sz="3800" dirty="0" smtClean="0">
                <a:latin typeface="Times New Roman"/>
                <a:cs typeface="Times New Roman"/>
              </a:rPr>
              <a:t>This air is </a:t>
            </a:r>
            <a:r>
              <a:rPr lang="en-IN" sz="3800" spc="-5" dirty="0" smtClean="0">
                <a:latin typeface="Times New Roman"/>
                <a:cs typeface="Times New Roman"/>
              </a:rPr>
              <a:t>supplied </a:t>
            </a:r>
            <a:r>
              <a:rPr lang="en-IN" sz="3800" dirty="0" smtClean="0">
                <a:latin typeface="Times New Roman"/>
                <a:cs typeface="Times New Roman"/>
              </a:rPr>
              <a:t>by a </a:t>
            </a:r>
            <a:r>
              <a:rPr lang="en-IN" sz="3800" spc="-5" dirty="0" smtClean="0">
                <a:latin typeface="Times New Roman"/>
                <a:cs typeface="Times New Roman"/>
              </a:rPr>
              <a:t>blower </a:t>
            </a:r>
            <a:r>
              <a:rPr lang="en-IN" sz="3800" dirty="0" smtClean="0">
                <a:latin typeface="Times New Roman"/>
                <a:cs typeface="Times New Roman"/>
              </a:rPr>
              <a:t>or air </a:t>
            </a:r>
            <a:r>
              <a:rPr lang="en-IN" sz="3800" spc="-5" dirty="0" smtClean="0">
                <a:latin typeface="Times New Roman"/>
                <a:cs typeface="Times New Roman"/>
              </a:rPr>
              <a:t>compressor  which </a:t>
            </a:r>
            <a:r>
              <a:rPr lang="en-IN" sz="3800" dirty="0" smtClean="0">
                <a:latin typeface="Times New Roman"/>
                <a:cs typeface="Times New Roman"/>
              </a:rPr>
              <a:t>is driven</a:t>
            </a:r>
            <a:br>
              <a:rPr lang="en-IN" sz="3800" dirty="0" smtClean="0">
                <a:latin typeface="Times New Roman"/>
                <a:cs typeface="Times New Roman"/>
              </a:rPr>
            </a:br>
            <a:r>
              <a:rPr lang="en-IN" sz="3800" dirty="0" smtClean="0">
                <a:latin typeface="Times New Roman"/>
                <a:cs typeface="Times New Roman"/>
              </a:rPr>
              <a:t>   by engine </a:t>
            </a:r>
            <a:r>
              <a:rPr lang="en-IN" sz="3800" spc="-5" dirty="0" smtClean="0">
                <a:latin typeface="Times New Roman"/>
                <a:cs typeface="Times New Roman"/>
              </a:rPr>
              <a:t>itself.</a:t>
            </a:r>
            <a:endParaRPr lang="en-IN" sz="3800" dirty="0" smtClean="0">
              <a:latin typeface="Times New Roman"/>
              <a:cs typeface="Times New Roman"/>
            </a:endParaRPr>
          </a:p>
          <a:p>
            <a:pPr marL="120014" indent="-107950">
              <a:spcBef>
                <a:spcPts val="35"/>
              </a:spcBef>
              <a:tabLst>
                <a:tab pos="120650" algn="l"/>
              </a:tabLst>
            </a:pPr>
            <a:r>
              <a:rPr lang="en-IN" sz="3800" dirty="0" smtClean="0">
                <a:latin typeface="Times New Roman"/>
                <a:cs typeface="Times New Roman"/>
              </a:rPr>
              <a:t> These engines </a:t>
            </a:r>
            <a:r>
              <a:rPr lang="en-IN" sz="3800" spc="-10" dirty="0" smtClean="0">
                <a:latin typeface="Times New Roman"/>
                <a:cs typeface="Times New Roman"/>
              </a:rPr>
              <a:t>may </a:t>
            </a:r>
            <a:r>
              <a:rPr lang="en-IN" sz="3800" dirty="0" smtClean="0">
                <a:latin typeface="Times New Roman"/>
                <a:cs typeface="Times New Roman"/>
              </a:rPr>
              <a:t>be valve or port</a:t>
            </a:r>
            <a:r>
              <a:rPr lang="en-IN" sz="3800" spc="5" dirty="0" smtClean="0">
                <a:latin typeface="Times New Roman"/>
                <a:cs typeface="Times New Roman"/>
              </a:rPr>
              <a:t> </a:t>
            </a:r>
            <a:r>
              <a:rPr lang="en-IN" sz="3800" dirty="0" smtClean="0">
                <a:latin typeface="Times New Roman"/>
                <a:cs typeface="Times New Roman"/>
              </a:rPr>
              <a:t>type.</a:t>
            </a:r>
          </a:p>
          <a:p>
            <a:pPr marL="12700" marR="132715">
              <a:spcBef>
                <a:spcPts val="600"/>
              </a:spcBef>
              <a:tabLst>
                <a:tab pos="120650" algn="l"/>
              </a:tabLst>
            </a:pPr>
            <a:r>
              <a:rPr lang="en-IN" sz="3800" dirty="0" smtClean="0">
                <a:latin typeface="Times New Roman"/>
                <a:cs typeface="Times New Roman"/>
              </a:rPr>
              <a:t>A plate is provided </a:t>
            </a:r>
            <a:r>
              <a:rPr lang="en-IN" sz="3800" spc="5" dirty="0" smtClean="0">
                <a:latin typeface="Times New Roman"/>
                <a:cs typeface="Times New Roman"/>
              </a:rPr>
              <a:t>in </a:t>
            </a:r>
            <a:r>
              <a:rPr lang="en-IN" sz="3800" dirty="0" smtClean="0">
                <a:latin typeface="Times New Roman"/>
                <a:cs typeface="Times New Roman"/>
              </a:rPr>
              <a:t>the </a:t>
            </a:r>
            <a:r>
              <a:rPr lang="en-IN" sz="3800" spc="-5" dirty="0" smtClean="0">
                <a:latin typeface="Times New Roman"/>
                <a:cs typeface="Times New Roman"/>
              </a:rPr>
              <a:t>crank </a:t>
            </a:r>
            <a:r>
              <a:rPr lang="en-IN" sz="3800" dirty="0" smtClean="0">
                <a:latin typeface="Times New Roman"/>
                <a:cs typeface="Times New Roman"/>
              </a:rPr>
              <a:t>case </a:t>
            </a:r>
            <a:r>
              <a:rPr lang="en-IN" sz="3800" spc="5" dirty="0" smtClean="0">
                <a:latin typeface="Times New Roman"/>
                <a:cs typeface="Times New Roman"/>
              </a:rPr>
              <a:t>to </a:t>
            </a:r>
            <a:r>
              <a:rPr lang="en-IN" sz="3800" spc="-5" dirty="0" smtClean="0">
                <a:latin typeface="Times New Roman"/>
                <a:cs typeface="Times New Roman"/>
              </a:rPr>
              <a:t>admit </a:t>
            </a:r>
            <a:r>
              <a:rPr lang="en-IN" sz="3800" dirty="0" smtClean="0">
                <a:latin typeface="Times New Roman"/>
                <a:cs typeface="Times New Roman"/>
              </a:rPr>
              <a:t>air</a:t>
            </a:r>
            <a:r>
              <a:rPr lang="en-IN" sz="3800" spc="-75" dirty="0" smtClean="0">
                <a:latin typeface="Times New Roman"/>
                <a:cs typeface="Times New Roman"/>
              </a:rPr>
              <a:t> </a:t>
            </a:r>
            <a:r>
              <a:rPr lang="en-IN" sz="3800" dirty="0" smtClean="0">
                <a:latin typeface="Times New Roman"/>
                <a:cs typeface="Times New Roman"/>
              </a:rPr>
              <a:t>into  the crank</a:t>
            </a:r>
            <a:r>
              <a:rPr lang="en-IN" sz="3800" spc="-5" dirty="0" smtClean="0">
                <a:latin typeface="Times New Roman"/>
                <a:cs typeface="Times New Roman"/>
              </a:rPr>
              <a:t> case.</a:t>
            </a:r>
            <a:endParaRPr lang="en-IN" sz="3800" dirty="0" smtClean="0">
              <a:latin typeface="Times New Roman"/>
              <a:cs typeface="Times New Roman"/>
            </a:endParaRPr>
          </a:p>
          <a:p>
            <a:pPr marL="12700" marR="920750">
              <a:spcBef>
                <a:spcPts val="600"/>
              </a:spcBef>
              <a:tabLst>
                <a:tab pos="120650" algn="l"/>
                <a:tab pos="1819910" algn="l"/>
              </a:tabLst>
            </a:pPr>
            <a:r>
              <a:rPr lang="en-IN" sz="3800" dirty="0" smtClean="0">
                <a:latin typeface="Times New Roman"/>
                <a:cs typeface="Times New Roman"/>
              </a:rPr>
              <a:t>Transfer and </a:t>
            </a:r>
            <a:r>
              <a:rPr lang="en-IN" sz="3800" spc="-5" dirty="0" smtClean="0">
                <a:latin typeface="Times New Roman"/>
                <a:cs typeface="Times New Roman"/>
              </a:rPr>
              <a:t>exhaust </a:t>
            </a:r>
            <a:r>
              <a:rPr lang="en-IN" sz="3800" dirty="0" smtClean="0">
                <a:latin typeface="Times New Roman"/>
                <a:cs typeface="Times New Roman"/>
              </a:rPr>
              <a:t>ports are provided in</a:t>
            </a:r>
            <a:r>
              <a:rPr lang="en-IN" sz="3800" spc="-65" dirty="0" smtClean="0">
                <a:latin typeface="Times New Roman"/>
                <a:cs typeface="Times New Roman"/>
              </a:rPr>
              <a:t> </a:t>
            </a:r>
            <a:r>
              <a:rPr lang="en-IN" sz="3800" dirty="0" smtClean="0">
                <a:latin typeface="Times New Roman"/>
                <a:cs typeface="Times New Roman"/>
              </a:rPr>
              <a:t>the  cylinder.</a:t>
            </a:r>
          </a:p>
          <a:p>
            <a:pPr marL="12700" marR="5080">
              <a:spcBef>
                <a:spcPts val="600"/>
              </a:spcBef>
              <a:tabLst>
                <a:tab pos="120650" algn="l"/>
              </a:tabLst>
            </a:pPr>
            <a:r>
              <a:rPr lang="en-IN" sz="3800" dirty="0" smtClean="0">
                <a:latin typeface="Times New Roman"/>
                <a:cs typeface="Times New Roman"/>
              </a:rPr>
              <a:t>These ports are covered and uncovered by the</a:t>
            </a:r>
            <a:r>
              <a:rPr lang="en-IN" sz="3800" spc="-80" dirty="0" smtClean="0">
                <a:latin typeface="Times New Roman"/>
                <a:cs typeface="Times New Roman"/>
              </a:rPr>
              <a:t> </a:t>
            </a:r>
            <a:r>
              <a:rPr lang="en-IN" sz="3800" spc="-5" dirty="0" smtClean="0">
                <a:latin typeface="Times New Roman"/>
                <a:cs typeface="Times New Roman"/>
              </a:rPr>
              <a:t>moving  </a:t>
            </a:r>
            <a:r>
              <a:rPr lang="en-IN" sz="3800" dirty="0" smtClean="0">
                <a:latin typeface="Times New Roman"/>
                <a:cs typeface="Times New Roman"/>
              </a:rPr>
              <a:t>piston.</a:t>
            </a:r>
          </a:p>
          <a:p>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52</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10" dirty="0" smtClean="0">
                <a:latin typeface="Calibri" pitchFamily="34" charset="0"/>
                <a:cs typeface="Calibri" pitchFamily="34" charset="0"/>
              </a:rPr>
              <a:t>Two </a:t>
            </a:r>
            <a:r>
              <a:rPr lang="en-IN" b="1" u="sng" spc="-5" dirty="0" smtClean="0">
                <a:latin typeface="Calibri" pitchFamily="34" charset="0"/>
                <a:cs typeface="Calibri" pitchFamily="34" charset="0"/>
              </a:rPr>
              <a:t>stroke cycle Diesel Engines-  </a:t>
            </a:r>
            <a:r>
              <a:rPr lang="en-IN" b="1" u="sng" spc="-10" dirty="0" smtClean="0">
                <a:latin typeface="Calibri" pitchFamily="34" charset="0"/>
                <a:cs typeface="Calibri" pitchFamily="34" charset="0"/>
              </a:rPr>
              <a:t>Working</a:t>
            </a:r>
            <a:endParaRPr lang="en-US" b="1" u="sng" dirty="0"/>
          </a:p>
        </p:txBody>
      </p:sp>
      <p:sp>
        <p:nvSpPr>
          <p:cNvPr id="9" name="Subtitle 8"/>
          <p:cNvSpPr>
            <a:spLocks noGrp="1"/>
          </p:cNvSpPr>
          <p:nvPr>
            <p:ph type="subTitle" idx="4"/>
          </p:nvPr>
        </p:nvSpPr>
        <p:spPr>
          <a:xfrm>
            <a:off x="1250950" y="1587501"/>
            <a:ext cx="14173200" cy="6857999"/>
          </a:xfrm>
        </p:spPr>
        <p:txBody>
          <a:bodyPr/>
          <a:lstStyle/>
          <a:p>
            <a:pPr marL="12700">
              <a:lnSpc>
                <a:spcPct val="100000"/>
              </a:lnSpc>
              <a:spcBef>
                <a:spcPts val="700"/>
              </a:spcBef>
            </a:pPr>
            <a:r>
              <a:rPr lang="en-IN" sz="4000" b="1" u="sng" spc="-5" dirty="0" smtClean="0">
                <a:solidFill>
                  <a:srgbClr val="FF0000"/>
                </a:solidFill>
                <a:uFill>
                  <a:solidFill>
                    <a:srgbClr val="FF0000"/>
                  </a:solidFill>
                </a:uFill>
                <a:latin typeface="Times New Roman"/>
                <a:cs typeface="Times New Roman"/>
              </a:rPr>
              <a:t>First </a:t>
            </a:r>
            <a:r>
              <a:rPr lang="en-IN" sz="4000" b="1" u="sng" dirty="0" smtClean="0">
                <a:solidFill>
                  <a:srgbClr val="FF0000"/>
                </a:solidFill>
                <a:uFill>
                  <a:solidFill>
                    <a:srgbClr val="FF0000"/>
                  </a:solidFill>
                </a:uFill>
                <a:latin typeface="Times New Roman"/>
                <a:cs typeface="Times New Roman"/>
              </a:rPr>
              <a:t>Stroke </a:t>
            </a:r>
            <a:r>
              <a:rPr lang="en-IN" sz="4000" b="1" u="sng" spc="-5" dirty="0" smtClean="0">
                <a:solidFill>
                  <a:srgbClr val="FF0000"/>
                </a:solidFill>
                <a:uFill>
                  <a:solidFill>
                    <a:srgbClr val="FF0000"/>
                  </a:solidFill>
                </a:uFill>
                <a:latin typeface="Times New Roman"/>
                <a:cs typeface="Times New Roman"/>
              </a:rPr>
              <a:t>(Upward </a:t>
            </a:r>
            <a:r>
              <a:rPr lang="en-IN" sz="4000" b="1" u="sng" dirty="0" smtClean="0">
                <a:solidFill>
                  <a:srgbClr val="FF0000"/>
                </a:solidFill>
                <a:uFill>
                  <a:solidFill>
                    <a:srgbClr val="FF0000"/>
                  </a:solidFill>
                </a:uFill>
                <a:latin typeface="Times New Roman"/>
                <a:cs typeface="Times New Roman"/>
              </a:rPr>
              <a:t>Stroke of the</a:t>
            </a:r>
            <a:r>
              <a:rPr lang="en-IN" sz="4000" b="1" u="sng" spc="-60" dirty="0" smtClean="0">
                <a:solidFill>
                  <a:srgbClr val="FF0000"/>
                </a:solidFill>
                <a:uFill>
                  <a:solidFill>
                    <a:srgbClr val="FF0000"/>
                  </a:solidFill>
                </a:uFill>
                <a:latin typeface="Times New Roman"/>
                <a:cs typeface="Times New Roman"/>
              </a:rPr>
              <a:t> </a:t>
            </a:r>
            <a:r>
              <a:rPr lang="en-IN" sz="4000" b="1" u="sng" spc="-5" dirty="0" smtClean="0">
                <a:solidFill>
                  <a:srgbClr val="FF0000"/>
                </a:solidFill>
                <a:uFill>
                  <a:solidFill>
                    <a:srgbClr val="FF0000"/>
                  </a:solidFill>
                </a:uFill>
                <a:latin typeface="Times New Roman"/>
                <a:cs typeface="Times New Roman"/>
              </a:rPr>
              <a:t>piston)</a:t>
            </a:r>
            <a:endParaRPr lang="en-IN" sz="4000" u="sng" dirty="0" smtClean="0">
              <a:latin typeface="Times New Roman"/>
              <a:cs typeface="Times New Roman"/>
            </a:endParaRPr>
          </a:p>
          <a:p>
            <a:pPr marL="12700">
              <a:lnSpc>
                <a:spcPct val="100000"/>
              </a:lnSpc>
              <a:spcBef>
                <a:spcPts val="600"/>
              </a:spcBef>
              <a:tabLst>
                <a:tab pos="545465" algn="l"/>
              </a:tabLst>
            </a:pPr>
            <a:r>
              <a:rPr lang="en-IN" sz="4000" b="1" u="sng" dirty="0" smtClean="0">
                <a:solidFill>
                  <a:srgbClr val="0000FF"/>
                </a:solidFill>
                <a:latin typeface="Times New Roman"/>
                <a:cs typeface="Times New Roman"/>
              </a:rPr>
              <a:t>(a) </a:t>
            </a:r>
            <a:r>
              <a:rPr lang="en-IN" sz="4000" b="1" u="sng" spc="-5" dirty="0" smtClean="0">
                <a:solidFill>
                  <a:srgbClr val="0000FF"/>
                </a:solidFill>
                <a:uFill>
                  <a:solidFill>
                    <a:srgbClr val="0000FF"/>
                  </a:solidFill>
                </a:uFill>
                <a:latin typeface="Times New Roman"/>
                <a:cs typeface="Times New Roman"/>
              </a:rPr>
              <a:t>Compression </a:t>
            </a:r>
            <a:r>
              <a:rPr lang="en-IN" sz="4000" b="1" u="sng" dirty="0" smtClean="0">
                <a:solidFill>
                  <a:srgbClr val="0000FF"/>
                </a:solidFill>
                <a:uFill>
                  <a:solidFill>
                    <a:srgbClr val="0000FF"/>
                  </a:solidFill>
                </a:uFill>
                <a:latin typeface="Times New Roman"/>
                <a:cs typeface="Times New Roman"/>
              </a:rPr>
              <a:t>and</a:t>
            </a:r>
            <a:r>
              <a:rPr lang="en-IN" sz="4000" b="1" u="sng" spc="-20" dirty="0" smtClean="0">
                <a:solidFill>
                  <a:srgbClr val="0000FF"/>
                </a:solidFill>
                <a:uFill>
                  <a:solidFill>
                    <a:srgbClr val="0000FF"/>
                  </a:solidFill>
                </a:uFill>
                <a:latin typeface="Times New Roman"/>
                <a:cs typeface="Times New Roman"/>
              </a:rPr>
              <a:t> </a:t>
            </a:r>
            <a:r>
              <a:rPr lang="en-IN" sz="4000" b="1" u="sng" spc="-5" dirty="0" smtClean="0">
                <a:solidFill>
                  <a:srgbClr val="0000FF"/>
                </a:solidFill>
                <a:uFill>
                  <a:solidFill>
                    <a:srgbClr val="0000FF"/>
                  </a:solidFill>
                </a:uFill>
                <a:latin typeface="Times New Roman"/>
                <a:cs typeface="Times New Roman"/>
              </a:rPr>
              <a:t>inductance:</a:t>
            </a:r>
            <a:br>
              <a:rPr lang="en-IN" sz="4000" b="1" u="sng" spc="-5" dirty="0" smtClean="0">
                <a:solidFill>
                  <a:srgbClr val="0000FF"/>
                </a:solidFill>
                <a:uFill>
                  <a:solidFill>
                    <a:srgbClr val="0000FF"/>
                  </a:solidFill>
                </a:uFill>
                <a:latin typeface="Times New Roman"/>
                <a:cs typeface="Times New Roman"/>
              </a:rPr>
            </a:br>
            <a:endParaRPr lang="en-IN" sz="3600" u="sng" dirty="0" smtClean="0">
              <a:latin typeface="Times New Roman"/>
              <a:cs typeface="Times New Roman"/>
            </a:endParaRPr>
          </a:p>
          <a:p>
            <a:pPr marL="12700" marR="419734">
              <a:lnSpc>
                <a:spcPct val="100000"/>
              </a:lnSpc>
              <a:spcBef>
                <a:spcPts val="100"/>
              </a:spcBef>
            </a:pPr>
            <a:r>
              <a:rPr lang="en-IN" sz="3600" dirty="0" smtClean="0">
                <a:latin typeface="Times New Roman"/>
                <a:cs typeface="Times New Roman"/>
              </a:rPr>
              <a:t>The piston </a:t>
            </a:r>
            <a:r>
              <a:rPr lang="en-IN" sz="3600" spc="-5" dirty="0" smtClean="0">
                <a:latin typeface="Times New Roman"/>
                <a:cs typeface="Times New Roman"/>
              </a:rPr>
              <a:t>moves upwards from Bottom Dead  Centre (BDC) </a:t>
            </a:r>
            <a:r>
              <a:rPr lang="en-IN" sz="3600" spc="5" dirty="0" smtClean="0">
                <a:latin typeface="Times New Roman"/>
                <a:cs typeface="Times New Roman"/>
              </a:rPr>
              <a:t>to </a:t>
            </a:r>
            <a:r>
              <a:rPr lang="en-IN" sz="3600" dirty="0" smtClean="0">
                <a:latin typeface="Times New Roman"/>
                <a:cs typeface="Times New Roman"/>
              </a:rPr>
              <a:t>Top</a:t>
            </a:r>
            <a:br>
              <a:rPr lang="en-IN" sz="3600" dirty="0" smtClean="0">
                <a:latin typeface="Times New Roman"/>
                <a:cs typeface="Times New Roman"/>
              </a:rPr>
            </a:br>
            <a:r>
              <a:rPr lang="en-IN" sz="3600" dirty="0" smtClean="0">
                <a:latin typeface="Times New Roman"/>
                <a:cs typeface="Times New Roman"/>
              </a:rPr>
              <a:t>    </a:t>
            </a:r>
            <a:r>
              <a:rPr lang="en-IN" sz="3600" spc="-5" dirty="0" smtClean="0">
                <a:latin typeface="Times New Roman"/>
                <a:cs typeface="Times New Roman"/>
              </a:rPr>
              <a:t>Dead </a:t>
            </a:r>
            <a:r>
              <a:rPr lang="en-IN" sz="3600" dirty="0" smtClean="0">
                <a:latin typeface="Times New Roman"/>
                <a:cs typeface="Times New Roman"/>
              </a:rPr>
              <a:t>Centre</a:t>
            </a:r>
            <a:r>
              <a:rPr lang="en-IN" sz="3600" spc="-40" dirty="0" smtClean="0">
                <a:latin typeface="Times New Roman"/>
                <a:cs typeface="Times New Roman"/>
              </a:rPr>
              <a:t> </a:t>
            </a:r>
            <a:r>
              <a:rPr lang="en-IN" sz="3600" spc="-5" dirty="0" smtClean="0">
                <a:latin typeface="Times New Roman"/>
                <a:cs typeface="Times New Roman"/>
              </a:rPr>
              <a:t>(TDC).</a:t>
            </a:r>
            <a:endParaRPr lang="en-IN" sz="3600" dirty="0" smtClean="0">
              <a:latin typeface="Times New Roman"/>
              <a:cs typeface="Times New Roman"/>
            </a:endParaRPr>
          </a:p>
          <a:p>
            <a:pPr marL="12700">
              <a:lnSpc>
                <a:spcPct val="100000"/>
              </a:lnSpc>
              <a:spcBef>
                <a:spcPts val="600"/>
              </a:spcBef>
            </a:pPr>
            <a:r>
              <a:rPr lang="en-IN" sz="3600" spc="-5" dirty="0" smtClean="0">
                <a:latin typeface="Times New Roman"/>
                <a:cs typeface="Times New Roman"/>
              </a:rPr>
              <a:t>Both </a:t>
            </a:r>
            <a:r>
              <a:rPr lang="en-IN" sz="3600" dirty="0" smtClean="0">
                <a:latin typeface="Times New Roman"/>
                <a:cs typeface="Times New Roman"/>
              </a:rPr>
              <a:t>transfer and </a:t>
            </a:r>
            <a:r>
              <a:rPr lang="en-IN" sz="3600" spc="-5" dirty="0" smtClean="0">
                <a:latin typeface="Times New Roman"/>
                <a:cs typeface="Times New Roman"/>
              </a:rPr>
              <a:t>exhaust </a:t>
            </a:r>
            <a:r>
              <a:rPr lang="en-IN" sz="3600" dirty="0" smtClean="0">
                <a:latin typeface="Times New Roman"/>
                <a:cs typeface="Times New Roman"/>
              </a:rPr>
              <a:t>ports are</a:t>
            </a:r>
            <a:r>
              <a:rPr lang="en-IN" sz="3600" spc="-30" dirty="0" smtClean="0">
                <a:latin typeface="Times New Roman"/>
                <a:cs typeface="Times New Roman"/>
              </a:rPr>
              <a:t> </a:t>
            </a:r>
            <a:r>
              <a:rPr lang="en-IN" sz="3600" dirty="0" smtClean="0">
                <a:latin typeface="Times New Roman"/>
                <a:cs typeface="Times New Roman"/>
              </a:rPr>
              <a:t>covered.</a:t>
            </a:r>
          </a:p>
          <a:p>
            <a:pPr marL="12700" marR="297180">
              <a:lnSpc>
                <a:spcPct val="100000"/>
              </a:lnSpc>
              <a:spcBef>
                <a:spcPts val="590"/>
              </a:spcBef>
            </a:pPr>
            <a:r>
              <a:rPr lang="en-IN" sz="3600" spc="-5" dirty="0" smtClean="0">
                <a:latin typeface="Times New Roman"/>
                <a:cs typeface="Times New Roman"/>
              </a:rPr>
              <a:t>Air which </a:t>
            </a:r>
            <a:r>
              <a:rPr lang="en-IN" sz="3600" dirty="0" smtClean="0">
                <a:latin typeface="Times New Roman"/>
                <a:cs typeface="Times New Roman"/>
              </a:rPr>
              <a:t>is </a:t>
            </a:r>
            <a:r>
              <a:rPr lang="en-IN" sz="3600" spc="-5" dirty="0" smtClean="0">
                <a:latin typeface="Times New Roman"/>
                <a:cs typeface="Times New Roman"/>
              </a:rPr>
              <a:t>transferred </a:t>
            </a:r>
            <a:r>
              <a:rPr lang="en-IN" sz="3600" dirty="0" smtClean="0">
                <a:latin typeface="Times New Roman"/>
                <a:cs typeface="Times New Roman"/>
              </a:rPr>
              <a:t>already into the engine  cylinder </a:t>
            </a:r>
            <a:r>
              <a:rPr lang="en-IN" sz="3600" spc="5" dirty="0" smtClean="0">
                <a:latin typeface="Times New Roman"/>
                <a:cs typeface="Times New Roman"/>
              </a:rPr>
              <a:t>is </a:t>
            </a:r>
            <a:r>
              <a:rPr lang="en-IN" sz="3600" spc="-5" dirty="0" smtClean="0">
                <a:latin typeface="Times New Roman"/>
                <a:cs typeface="Times New Roman"/>
              </a:rPr>
              <a:t>compressed </a:t>
            </a:r>
            <a:br>
              <a:rPr lang="en-IN" sz="3600" spc="-5" dirty="0" smtClean="0">
                <a:latin typeface="Times New Roman"/>
                <a:cs typeface="Times New Roman"/>
              </a:rPr>
            </a:br>
            <a:r>
              <a:rPr lang="en-IN" sz="3600" spc="-5" dirty="0" smtClean="0">
                <a:latin typeface="Times New Roman"/>
                <a:cs typeface="Times New Roman"/>
              </a:rPr>
              <a:t>   </a:t>
            </a:r>
            <a:r>
              <a:rPr lang="en-IN" sz="3600" dirty="0" smtClean="0">
                <a:latin typeface="Times New Roman"/>
                <a:cs typeface="Times New Roman"/>
              </a:rPr>
              <a:t>by </a:t>
            </a:r>
            <a:r>
              <a:rPr lang="en-IN" sz="3600" spc="-5" dirty="0" smtClean="0">
                <a:latin typeface="Times New Roman"/>
                <a:cs typeface="Times New Roman"/>
              </a:rPr>
              <a:t>moving</a:t>
            </a:r>
            <a:r>
              <a:rPr lang="en-IN" sz="3600" spc="-15" dirty="0" smtClean="0">
                <a:latin typeface="Times New Roman"/>
                <a:cs typeface="Times New Roman"/>
              </a:rPr>
              <a:t> </a:t>
            </a:r>
            <a:r>
              <a:rPr lang="en-IN" sz="3600" dirty="0" smtClean="0">
                <a:latin typeface="Times New Roman"/>
                <a:cs typeface="Times New Roman"/>
              </a:rPr>
              <a:t>piston.</a:t>
            </a:r>
          </a:p>
          <a:p>
            <a:pPr marL="12700">
              <a:lnSpc>
                <a:spcPct val="100000"/>
              </a:lnSpc>
              <a:spcBef>
                <a:spcPts val="600"/>
              </a:spcBef>
            </a:pPr>
            <a:r>
              <a:rPr lang="en-IN" sz="3600" dirty="0" smtClean="0">
                <a:latin typeface="Times New Roman"/>
                <a:cs typeface="Times New Roman"/>
              </a:rPr>
              <a:t>The pressure </a:t>
            </a:r>
            <a:r>
              <a:rPr lang="en-IN" sz="3600" spc="-5" dirty="0" smtClean="0">
                <a:latin typeface="Times New Roman"/>
                <a:cs typeface="Times New Roman"/>
              </a:rPr>
              <a:t>and temperature </a:t>
            </a:r>
            <a:r>
              <a:rPr lang="en-IN" sz="3600" dirty="0" smtClean="0">
                <a:latin typeface="Times New Roman"/>
                <a:cs typeface="Times New Roman"/>
              </a:rPr>
              <a:t>of the air</a:t>
            </a:r>
            <a:r>
              <a:rPr lang="en-IN" sz="3600" spc="-15" dirty="0" smtClean="0">
                <a:latin typeface="Times New Roman"/>
                <a:cs typeface="Times New Roman"/>
              </a:rPr>
              <a:t> </a:t>
            </a:r>
            <a:r>
              <a:rPr lang="en-IN" sz="3600" spc="-5" dirty="0" smtClean="0">
                <a:latin typeface="Times New Roman"/>
                <a:cs typeface="Times New Roman"/>
              </a:rPr>
              <a:t>increases.</a:t>
            </a:r>
            <a:endParaRPr lang="en-IN" sz="3600" dirty="0" smtClean="0">
              <a:latin typeface="Times New Roman"/>
              <a:cs typeface="Times New Roman"/>
            </a:endParaRPr>
          </a:p>
          <a:p>
            <a:pPr marL="12700" marR="416559">
              <a:lnSpc>
                <a:spcPct val="100000"/>
              </a:lnSpc>
              <a:spcBef>
                <a:spcPts val="600"/>
              </a:spcBef>
            </a:pPr>
            <a:r>
              <a:rPr lang="en-IN" sz="3600" spc="-5" dirty="0" smtClean="0">
                <a:latin typeface="Times New Roman"/>
                <a:cs typeface="Times New Roman"/>
              </a:rPr>
              <a:t>At </a:t>
            </a:r>
            <a:r>
              <a:rPr lang="en-IN" sz="3600" dirty="0" smtClean="0">
                <a:latin typeface="Times New Roman"/>
                <a:cs typeface="Times New Roman"/>
              </a:rPr>
              <a:t>the </a:t>
            </a:r>
            <a:r>
              <a:rPr lang="en-IN" sz="3600" spc="-10" dirty="0" smtClean="0">
                <a:latin typeface="Times New Roman"/>
                <a:cs typeface="Times New Roman"/>
              </a:rPr>
              <a:t>same </a:t>
            </a:r>
            <a:r>
              <a:rPr lang="en-IN" sz="3600" spc="-5" dirty="0" smtClean="0">
                <a:latin typeface="Times New Roman"/>
                <a:cs typeface="Times New Roman"/>
              </a:rPr>
              <a:t>time, fresh </a:t>
            </a:r>
            <a:r>
              <a:rPr lang="en-IN" sz="3600" dirty="0" smtClean="0">
                <a:latin typeface="Times New Roman"/>
                <a:cs typeface="Times New Roman"/>
              </a:rPr>
              <a:t>air is </a:t>
            </a:r>
            <a:r>
              <a:rPr lang="en-IN" sz="3600" spc="-5" dirty="0" smtClean="0">
                <a:latin typeface="Times New Roman"/>
                <a:cs typeface="Times New Roman"/>
              </a:rPr>
              <a:t>admitted </a:t>
            </a:r>
            <a:r>
              <a:rPr lang="en-IN" sz="3600" dirty="0" smtClean="0">
                <a:latin typeface="Times New Roman"/>
                <a:cs typeface="Times New Roman"/>
              </a:rPr>
              <a:t>into the  </a:t>
            </a:r>
            <a:r>
              <a:rPr lang="en-IN" sz="3600" spc="-5" dirty="0" smtClean="0">
                <a:latin typeface="Times New Roman"/>
                <a:cs typeface="Times New Roman"/>
              </a:rPr>
              <a:t>crankcase </a:t>
            </a:r>
            <a:r>
              <a:rPr lang="en-IN" sz="3600" dirty="0" smtClean="0">
                <a:latin typeface="Times New Roman"/>
                <a:cs typeface="Times New Roman"/>
              </a:rPr>
              <a:t>through the</a:t>
            </a:r>
            <a:br>
              <a:rPr lang="en-IN" sz="3600" dirty="0" smtClean="0">
                <a:latin typeface="Times New Roman"/>
                <a:cs typeface="Times New Roman"/>
              </a:rPr>
            </a:br>
            <a:r>
              <a:rPr lang="en-IN" sz="3600" dirty="0" smtClean="0">
                <a:latin typeface="Times New Roman"/>
                <a:cs typeface="Times New Roman"/>
              </a:rPr>
              <a:t>    plate valve (reed</a:t>
            </a:r>
            <a:r>
              <a:rPr lang="en-IN" sz="3600" spc="-60" dirty="0" smtClean="0">
                <a:latin typeface="Times New Roman"/>
                <a:cs typeface="Times New Roman"/>
              </a:rPr>
              <a:t> </a:t>
            </a:r>
            <a:r>
              <a:rPr lang="en-IN" sz="3600" dirty="0" smtClean="0">
                <a:latin typeface="Times New Roman"/>
                <a:cs typeface="Times New Roman"/>
              </a:rPr>
              <a:t>valve)</a:t>
            </a:r>
          </a:p>
          <a:p>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53</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10" dirty="0" smtClean="0">
                <a:latin typeface="Calibri" pitchFamily="34" charset="0"/>
                <a:cs typeface="Calibri" pitchFamily="34" charset="0"/>
              </a:rPr>
              <a:t>Two </a:t>
            </a:r>
            <a:r>
              <a:rPr lang="en-IN" b="1" u="sng" spc="-5" dirty="0" smtClean="0">
                <a:latin typeface="Calibri" pitchFamily="34" charset="0"/>
                <a:cs typeface="Calibri" pitchFamily="34" charset="0"/>
              </a:rPr>
              <a:t>stroke cycle Diesel Engines-  </a:t>
            </a:r>
            <a:r>
              <a:rPr lang="en-IN" b="1" u="sng" spc="-10" dirty="0" smtClean="0">
                <a:latin typeface="Calibri" pitchFamily="34" charset="0"/>
                <a:cs typeface="Calibri" pitchFamily="34" charset="0"/>
              </a:rPr>
              <a:t>Working</a:t>
            </a:r>
            <a:endParaRPr lang="en-US" b="1" u="sng" dirty="0"/>
          </a:p>
        </p:txBody>
      </p:sp>
      <p:sp>
        <p:nvSpPr>
          <p:cNvPr id="9" name="Subtitle 8"/>
          <p:cNvSpPr>
            <a:spLocks noGrp="1"/>
          </p:cNvSpPr>
          <p:nvPr>
            <p:ph type="subTitle" idx="4"/>
          </p:nvPr>
        </p:nvSpPr>
        <p:spPr>
          <a:xfrm>
            <a:off x="1479550" y="1892300"/>
            <a:ext cx="13639800" cy="6288388"/>
          </a:xfrm>
        </p:spPr>
        <p:txBody>
          <a:bodyPr/>
          <a:lstStyle/>
          <a:p>
            <a:r>
              <a:rPr lang="en-IN" sz="4000" b="1" u="sng" spc="-5" dirty="0" smtClean="0">
                <a:solidFill>
                  <a:srgbClr val="FF0000"/>
                </a:solidFill>
                <a:uFill>
                  <a:solidFill>
                    <a:srgbClr val="FF0000"/>
                  </a:solidFill>
                </a:uFill>
                <a:latin typeface="Times New Roman"/>
                <a:cs typeface="Times New Roman"/>
              </a:rPr>
              <a:t>First </a:t>
            </a:r>
            <a:r>
              <a:rPr lang="en-IN" sz="4000" b="1" u="sng" dirty="0" smtClean="0">
                <a:solidFill>
                  <a:srgbClr val="FF0000"/>
                </a:solidFill>
                <a:uFill>
                  <a:solidFill>
                    <a:srgbClr val="FF0000"/>
                  </a:solidFill>
                </a:uFill>
                <a:latin typeface="Times New Roman"/>
                <a:cs typeface="Times New Roman"/>
              </a:rPr>
              <a:t>Stroke </a:t>
            </a:r>
            <a:r>
              <a:rPr lang="en-IN" sz="4000" b="1" u="sng" spc="-5" dirty="0" smtClean="0">
                <a:solidFill>
                  <a:srgbClr val="FF0000"/>
                </a:solidFill>
                <a:uFill>
                  <a:solidFill>
                    <a:srgbClr val="FF0000"/>
                  </a:solidFill>
                </a:uFill>
                <a:latin typeface="Times New Roman"/>
                <a:cs typeface="Times New Roman"/>
              </a:rPr>
              <a:t>(Upward </a:t>
            </a:r>
            <a:r>
              <a:rPr lang="en-IN" sz="4000" b="1" u="sng" dirty="0" smtClean="0">
                <a:solidFill>
                  <a:srgbClr val="FF0000"/>
                </a:solidFill>
                <a:uFill>
                  <a:solidFill>
                    <a:srgbClr val="FF0000"/>
                  </a:solidFill>
                </a:uFill>
                <a:latin typeface="Times New Roman"/>
                <a:cs typeface="Times New Roman"/>
              </a:rPr>
              <a:t>Stroke of </a:t>
            </a:r>
            <a:r>
              <a:rPr lang="en-IN" sz="4000" b="1" u="sng" spc="-5" dirty="0" smtClean="0">
                <a:solidFill>
                  <a:srgbClr val="FF0000"/>
                </a:solidFill>
                <a:uFill>
                  <a:solidFill>
                    <a:srgbClr val="FF0000"/>
                  </a:solidFill>
                </a:uFill>
                <a:latin typeface="Times New Roman"/>
                <a:cs typeface="Times New Roman"/>
              </a:rPr>
              <a:t>the piston) </a:t>
            </a:r>
            <a:r>
              <a:rPr lang="en-IN" sz="4000" b="1" u="sng" spc="-5" dirty="0" smtClean="0">
                <a:solidFill>
                  <a:srgbClr val="FF0000"/>
                </a:solidFill>
                <a:latin typeface="Times New Roman"/>
                <a:cs typeface="Times New Roman"/>
              </a:rPr>
              <a:t> </a:t>
            </a:r>
            <a:br>
              <a:rPr lang="en-IN" sz="4000" b="1" u="sng" spc="-5" dirty="0" smtClean="0">
                <a:solidFill>
                  <a:srgbClr val="FF0000"/>
                </a:solidFill>
                <a:latin typeface="Times New Roman"/>
                <a:cs typeface="Times New Roman"/>
              </a:rPr>
            </a:br>
            <a:r>
              <a:rPr lang="en-IN" sz="4000" b="1" u="sng" spc="-5" dirty="0" smtClean="0">
                <a:solidFill>
                  <a:srgbClr val="0000FF"/>
                </a:solidFill>
                <a:uFill>
                  <a:solidFill>
                    <a:srgbClr val="0000FF"/>
                  </a:solidFill>
                </a:uFill>
                <a:latin typeface="Times New Roman"/>
                <a:cs typeface="Times New Roman"/>
              </a:rPr>
              <a:t>(b) Ignition and</a:t>
            </a:r>
            <a:r>
              <a:rPr lang="en-IN" sz="4000" b="1" u="sng" dirty="0" smtClean="0">
                <a:solidFill>
                  <a:srgbClr val="0000FF"/>
                </a:solidFill>
                <a:uFill>
                  <a:solidFill>
                    <a:srgbClr val="0000FF"/>
                  </a:solidFill>
                </a:uFill>
                <a:latin typeface="Times New Roman"/>
                <a:cs typeface="Times New Roman"/>
              </a:rPr>
              <a:t> </a:t>
            </a:r>
            <a:r>
              <a:rPr lang="en-IN" sz="4000" b="1" u="sng" spc="-5" dirty="0" smtClean="0">
                <a:solidFill>
                  <a:srgbClr val="0000FF"/>
                </a:solidFill>
                <a:uFill>
                  <a:solidFill>
                    <a:srgbClr val="0000FF"/>
                  </a:solidFill>
                </a:uFill>
                <a:latin typeface="Times New Roman"/>
                <a:cs typeface="Times New Roman"/>
              </a:rPr>
              <a:t>inductance.</a:t>
            </a:r>
            <a:br>
              <a:rPr lang="en-IN" sz="4000" b="1" u="sng" spc="-5" dirty="0" smtClean="0">
                <a:solidFill>
                  <a:srgbClr val="0000FF"/>
                </a:solidFill>
                <a:uFill>
                  <a:solidFill>
                    <a:srgbClr val="0000FF"/>
                  </a:solidFill>
                </a:uFill>
                <a:latin typeface="Times New Roman"/>
                <a:cs typeface="Times New Roman"/>
              </a:rPr>
            </a:br>
            <a:endParaRPr lang="en-IN" sz="4000" u="sng" dirty="0" smtClean="0">
              <a:latin typeface="Times New Roman"/>
              <a:cs typeface="Times New Roman"/>
            </a:endParaRPr>
          </a:p>
          <a:p>
            <a:pPr marL="12700">
              <a:lnSpc>
                <a:spcPct val="100000"/>
              </a:lnSpc>
              <a:spcBef>
                <a:spcPts val="690"/>
              </a:spcBef>
            </a:pPr>
            <a:r>
              <a:rPr lang="en-IN" sz="4400" spc="-5" dirty="0" smtClean="0">
                <a:latin typeface="Times New Roman"/>
                <a:cs typeface="Times New Roman"/>
              </a:rPr>
              <a:t>Piston almost </a:t>
            </a:r>
            <a:r>
              <a:rPr lang="en-IN" sz="4400" dirty="0" smtClean="0">
                <a:latin typeface="Times New Roman"/>
                <a:cs typeface="Times New Roman"/>
              </a:rPr>
              <a:t>reaches the top </a:t>
            </a:r>
            <a:r>
              <a:rPr lang="en-IN" sz="4400" spc="-5" dirty="0" smtClean="0">
                <a:latin typeface="Times New Roman"/>
                <a:cs typeface="Times New Roman"/>
              </a:rPr>
              <a:t>dead</a:t>
            </a:r>
            <a:r>
              <a:rPr lang="en-IN" sz="4400" spc="-15" dirty="0" smtClean="0">
                <a:latin typeface="Times New Roman"/>
                <a:cs typeface="Times New Roman"/>
              </a:rPr>
              <a:t> </a:t>
            </a:r>
            <a:r>
              <a:rPr lang="en-IN" sz="4400" dirty="0" smtClean="0">
                <a:latin typeface="Times New Roman"/>
                <a:cs typeface="Times New Roman"/>
              </a:rPr>
              <a:t>centre.</a:t>
            </a:r>
          </a:p>
          <a:p>
            <a:pPr marL="12700" marR="5080">
              <a:lnSpc>
                <a:spcPct val="100000"/>
              </a:lnSpc>
              <a:spcBef>
                <a:spcPts val="590"/>
              </a:spcBef>
            </a:pPr>
            <a:r>
              <a:rPr lang="en-IN" sz="4400" dirty="0" smtClean="0">
                <a:latin typeface="Times New Roman"/>
                <a:cs typeface="Times New Roman"/>
              </a:rPr>
              <a:t>The </a:t>
            </a:r>
            <a:r>
              <a:rPr lang="en-IN" sz="4400" spc="-5" dirty="0" smtClean="0">
                <a:latin typeface="Times New Roman"/>
                <a:cs typeface="Times New Roman"/>
              </a:rPr>
              <a:t>fuel </a:t>
            </a:r>
            <a:r>
              <a:rPr lang="en-IN" sz="4400" dirty="0" smtClean="0">
                <a:latin typeface="Times New Roman"/>
                <a:cs typeface="Times New Roman"/>
              </a:rPr>
              <a:t>is injected into the hot </a:t>
            </a:r>
            <a:r>
              <a:rPr lang="en-IN" sz="4400" spc="-5" dirty="0" smtClean="0">
                <a:latin typeface="Times New Roman"/>
                <a:cs typeface="Times New Roman"/>
              </a:rPr>
              <a:t>compressed </a:t>
            </a:r>
            <a:r>
              <a:rPr lang="en-IN" sz="4400" dirty="0" smtClean="0">
                <a:latin typeface="Times New Roman"/>
                <a:cs typeface="Times New Roman"/>
              </a:rPr>
              <a:t>air  inside the</a:t>
            </a:r>
            <a:br>
              <a:rPr lang="en-IN" sz="4400" dirty="0" smtClean="0">
                <a:latin typeface="Times New Roman"/>
                <a:cs typeface="Times New Roman"/>
              </a:rPr>
            </a:br>
            <a:r>
              <a:rPr lang="en-IN" sz="4400" dirty="0" smtClean="0">
                <a:latin typeface="Times New Roman"/>
                <a:cs typeface="Times New Roman"/>
              </a:rPr>
              <a:t>   cylinder. The </a:t>
            </a:r>
            <a:r>
              <a:rPr lang="en-IN" sz="4400" spc="-5" dirty="0" smtClean="0">
                <a:latin typeface="Times New Roman"/>
                <a:cs typeface="Times New Roman"/>
              </a:rPr>
              <a:t>fuel mixed </a:t>
            </a:r>
            <a:r>
              <a:rPr lang="en-IN" sz="4400" dirty="0" smtClean="0">
                <a:latin typeface="Times New Roman"/>
                <a:cs typeface="Times New Roman"/>
              </a:rPr>
              <a:t>with hot air and  </a:t>
            </a:r>
            <a:r>
              <a:rPr lang="en-IN" sz="4400" spc="-5" dirty="0" smtClean="0">
                <a:latin typeface="Times New Roman"/>
                <a:cs typeface="Times New Roman"/>
              </a:rPr>
              <a:t>burns.</a:t>
            </a:r>
            <a:endParaRPr lang="en-IN" sz="4400" dirty="0" smtClean="0">
              <a:latin typeface="Times New Roman"/>
              <a:cs typeface="Times New Roman"/>
            </a:endParaRPr>
          </a:p>
          <a:p>
            <a:pPr marL="12700" marR="614045">
              <a:lnSpc>
                <a:spcPct val="100000"/>
              </a:lnSpc>
              <a:spcBef>
                <a:spcPts val="600"/>
              </a:spcBef>
            </a:pPr>
            <a:r>
              <a:rPr lang="en-IN" sz="4400" dirty="0" smtClean="0">
                <a:latin typeface="Times New Roman"/>
                <a:cs typeface="Times New Roman"/>
              </a:rPr>
              <a:t>The </a:t>
            </a:r>
            <a:r>
              <a:rPr lang="en-IN" sz="4400" spc="-5" dirty="0" smtClean="0">
                <a:latin typeface="Times New Roman"/>
                <a:cs typeface="Times New Roman"/>
              </a:rPr>
              <a:t>admission </a:t>
            </a:r>
            <a:r>
              <a:rPr lang="en-IN" sz="4400" dirty="0" smtClean="0">
                <a:latin typeface="Times New Roman"/>
                <a:cs typeface="Times New Roman"/>
              </a:rPr>
              <a:t>of </a:t>
            </a:r>
            <a:r>
              <a:rPr lang="en-IN" sz="4400" spc="-5" dirty="0" smtClean="0">
                <a:latin typeface="Times New Roman"/>
                <a:cs typeface="Times New Roman"/>
              </a:rPr>
              <a:t>fresh </a:t>
            </a:r>
            <a:r>
              <a:rPr lang="en-IN" sz="4400" dirty="0" smtClean="0">
                <a:latin typeface="Times New Roman"/>
                <a:cs typeface="Times New Roman"/>
              </a:rPr>
              <a:t>air into the </a:t>
            </a:r>
            <a:r>
              <a:rPr lang="en-IN" sz="4400" spc="-5" dirty="0" smtClean="0">
                <a:latin typeface="Times New Roman"/>
                <a:cs typeface="Times New Roman"/>
              </a:rPr>
              <a:t>crankcase </a:t>
            </a:r>
            <a:r>
              <a:rPr lang="en-IN" sz="4400" dirty="0" smtClean="0">
                <a:latin typeface="Times New Roman"/>
                <a:cs typeface="Times New Roman"/>
              </a:rPr>
              <a:t>continues </a:t>
            </a:r>
            <a:br>
              <a:rPr lang="en-IN" sz="4400" dirty="0" smtClean="0">
                <a:latin typeface="Times New Roman"/>
                <a:cs typeface="Times New Roman"/>
              </a:rPr>
            </a:br>
            <a:r>
              <a:rPr lang="en-IN" sz="4400" dirty="0" smtClean="0">
                <a:latin typeface="Times New Roman"/>
                <a:cs typeface="Times New Roman"/>
              </a:rPr>
              <a:t>   till the piston reaches the top</a:t>
            </a:r>
            <a:r>
              <a:rPr lang="en-IN" sz="4400" spc="-105" dirty="0" smtClean="0">
                <a:latin typeface="Times New Roman"/>
                <a:cs typeface="Times New Roman"/>
              </a:rPr>
              <a:t> </a:t>
            </a:r>
            <a:r>
              <a:rPr lang="en-IN" sz="4400" dirty="0" smtClean="0">
                <a:latin typeface="Times New Roman"/>
                <a:cs typeface="Times New Roman"/>
              </a:rPr>
              <a:t>centre.</a:t>
            </a:r>
          </a:p>
          <a:p>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54</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10" dirty="0" smtClean="0">
                <a:latin typeface="Calibri" pitchFamily="34" charset="0"/>
                <a:cs typeface="Calibri" pitchFamily="34" charset="0"/>
              </a:rPr>
              <a:t>Two </a:t>
            </a:r>
            <a:r>
              <a:rPr lang="en-IN" b="1" u="sng" spc="-5" dirty="0" smtClean="0">
                <a:latin typeface="Calibri" pitchFamily="34" charset="0"/>
                <a:cs typeface="Calibri" pitchFamily="34" charset="0"/>
              </a:rPr>
              <a:t>stroke cycle Diesel Engines-  </a:t>
            </a:r>
            <a:r>
              <a:rPr lang="en-IN" b="1" u="sng" spc="-10" dirty="0" smtClean="0">
                <a:latin typeface="Calibri" pitchFamily="34" charset="0"/>
                <a:cs typeface="Calibri" pitchFamily="34" charset="0"/>
              </a:rPr>
              <a:t>Working</a:t>
            </a:r>
            <a:endParaRPr lang="en-US" b="1" u="sng" dirty="0"/>
          </a:p>
        </p:txBody>
      </p:sp>
      <p:sp>
        <p:nvSpPr>
          <p:cNvPr id="9" name="Subtitle 8"/>
          <p:cNvSpPr>
            <a:spLocks noGrp="1"/>
          </p:cNvSpPr>
          <p:nvPr>
            <p:ph type="subTitle" idx="4"/>
          </p:nvPr>
        </p:nvSpPr>
        <p:spPr>
          <a:xfrm>
            <a:off x="1479550" y="1892300"/>
            <a:ext cx="13639800" cy="6303264"/>
          </a:xfrm>
        </p:spPr>
        <p:txBody>
          <a:bodyPr/>
          <a:lstStyle/>
          <a:p>
            <a:pPr marL="12700" marR="398145">
              <a:lnSpc>
                <a:spcPct val="120800"/>
              </a:lnSpc>
              <a:spcBef>
                <a:spcPts val="100"/>
              </a:spcBef>
              <a:tabLst>
                <a:tab pos="2036445" algn="l"/>
              </a:tabLst>
            </a:pPr>
            <a:r>
              <a:rPr lang="en-IN" sz="4000" b="1" u="sng" spc="-5" dirty="0" smtClean="0">
                <a:solidFill>
                  <a:srgbClr val="FF0000"/>
                </a:solidFill>
                <a:uFill>
                  <a:solidFill>
                    <a:srgbClr val="FF0000"/>
                  </a:solidFill>
                </a:uFill>
                <a:latin typeface="Times New Roman"/>
                <a:cs typeface="Times New Roman"/>
              </a:rPr>
              <a:t>Second</a:t>
            </a:r>
            <a:r>
              <a:rPr lang="en-IN" sz="4000" b="1" u="sng" dirty="0" smtClean="0">
                <a:solidFill>
                  <a:srgbClr val="FF0000"/>
                </a:solidFill>
                <a:uFill>
                  <a:solidFill>
                    <a:srgbClr val="FF0000"/>
                  </a:solidFill>
                </a:uFill>
                <a:latin typeface="Times New Roman"/>
                <a:cs typeface="Times New Roman"/>
              </a:rPr>
              <a:t> </a:t>
            </a:r>
            <a:r>
              <a:rPr lang="en-IN" sz="4000" b="1" u="sng" spc="-5" dirty="0" smtClean="0">
                <a:solidFill>
                  <a:srgbClr val="FF0000"/>
                </a:solidFill>
                <a:uFill>
                  <a:solidFill>
                    <a:srgbClr val="FF0000"/>
                  </a:solidFill>
                </a:uFill>
                <a:latin typeface="Times New Roman"/>
                <a:cs typeface="Times New Roman"/>
              </a:rPr>
              <a:t>Stroke	</a:t>
            </a:r>
            <a:r>
              <a:rPr lang="en-IN" sz="4000" b="1" u="sng" spc="-10" dirty="0" smtClean="0">
                <a:solidFill>
                  <a:srgbClr val="FF0000"/>
                </a:solidFill>
                <a:uFill>
                  <a:solidFill>
                    <a:srgbClr val="FF0000"/>
                  </a:solidFill>
                </a:uFill>
                <a:latin typeface="Times New Roman"/>
                <a:cs typeface="Times New Roman"/>
              </a:rPr>
              <a:t>(Downward </a:t>
            </a:r>
            <a:r>
              <a:rPr lang="en-IN" sz="4000" b="1" u="sng" dirty="0" smtClean="0">
                <a:solidFill>
                  <a:srgbClr val="FF0000"/>
                </a:solidFill>
                <a:uFill>
                  <a:solidFill>
                    <a:srgbClr val="FF0000"/>
                  </a:solidFill>
                </a:uFill>
                <a:latin typeface="Times New Roman"/>
                <a:cs typeface="Times New Roman"/>
              </a:rPr>
              <a:t>Stroke of </a:t>
            </a:r>
            <a:r>
              <a:rPr lang="en-IN" sz="4000" b="1" u="sng" spc="-5" dirty="0" smtClean="0">
                <a:solidFill>
                  <a:srgbClr val="FF0000"/>
                </a:solidFill>
                <a:uFill>
                  <a:solidFill>
                    <a:srgbClr val="FF0000"/>
                  </a:solidFill>
                </a:uFill>
                <a:latin typeface="Times New Roman"/>
                <a:cs typeface="Times New Roman"/>
              </a:rPr>
              <a:t>the piston) </a:t>
            </a:r>
            <a:r>
              <a:rPr lang="en-IN" sz="4000" b="1" u="sng" spc="-5" dirty="0" smtClean="0">
                <a:solidFill>
                  <a:srgbClr val="FF0000"/>
                </a:solidFill>
                <a:latin typeface="Times New Roman"/>
                <a:cs typeface="Times New Roman"/>
              </a:rPr>
              <a:t> </a:t>
            </a:r>
            <a:br>
              <a:rPr lang="en-IN" sz="4000" b="1" u="sng" spc="-5" dirty="0" smtClean="0">
                <a:solidFill>
                  <a:srgbClr val="FF0000"/>
                </a:solidFill>
                <a:latin typeface="Times New Roman"/>
                <a:cs typeface="Times New Roman"/>
              </a:rPr>
            </a:br>
            <a:r>
              <a:rPr lang="en-IN" sz="4000" b="1" u="sng" spc="-5" dirty="0" smtClean="0">
                <a:solidFill>
                  <a:srgbClr val="FF0000"/>
                </a:solidFill>
                <a:latin typeface="Times New Roman"/>
                <a:cs typeface="Times New Roman"/>
              </a:rPr>
              <a:t> </a:t>
            </a:r>
            <a:r>
              <a:rPr lang="en-IN" sz="4000" b="1" u="sng" dirty="0" smtClean="0">
                <a:solidFill>
                  <a:srgbClr val="0000FF"/>
                </a:solidFill>
                <a:uFill>
                  <a:solidFill>
                    <a:srgbClr val="0000FF"/>
                  </a:solidFill>
                </a:uFill>
                <a:latin typeface="Times New Roman"/>
                <a:cs typeface="Times New Roman"/>
              </a:rPr>
              <a:t>(c) </a:t>
            </a:r>
            <a:r>
              <a:rPr lang="en-IN" sz="4000" b="1" u="sng" spc="-5" dirty="0" smtClean="0">
                <a:solidFill>
                  <a:srgbClr val="0000FF"/>
                </a:solidFill>
                <a:uFill>
                  <a:solidFill>
                    <a:srgbClr val="0000FF"/>
                  </a:solidFill>
                </a:uFill>
                <a:latin typeface="Times New Roman"/>
                <a:cs typeface="Times New Roman"/>
              </a:rPr>
              <a:t>Expansion and crank case</a:t>
            </a:r>
            <a:r>
              <a:rPr lang="en-IN" sz="4000" b="1" u="sng" dirty="0" smtClean="0">
                <a:solidFill>
                  <a:srgbClr val="0000FF"/>
                </a:solidFill>
                <a:uFill>
                  <a:solidFill>
                    <a:srgbClr val="0000FF"/>
                  </a:solidFill>
                </a:uFill>
                <a:latin typeface="Times New Roman"/>
                <a:cs typeface="Times New Roman"/>
              </a:rPr>
              <a:t> </a:t>
            </a:r>
            <a:r>
              <a:rPr lang="en-IN" sz="4000" b="1" u="sng" spc="-5" dirty="0" smtClean="0">
                <a:solidFill>
                  <a:srgbClr val="0000FF"/>
                </a:solidFill>
                <a:uFill>
                  <a:solidFill>
                    <a:srgbClr val="0000FF"/>
                  </a:solidFill>
                </a:uFill>
                <a:latin typeface="Times New Roman"/>
                <a:cs typeface="Times New Roman"/>
              </a:rPr>
              <a:t>compression:</a:t>
            </a:r>
            <a:endParaRPr lang="en-IN" sz="4000" u="sng" dirty="0" smtClean="0">
              <a:latin typeface="Times New Roman"/>
              <a:cs typeface="Times New Roman"/>
            </a:endParaRPr>
          </a:p>
          <a:p>
            <a:pPr marL="120014" indent="-107950">
              <a:spcBef>
                <a:spcPts val="600"/>
              </a:spcBef>
              <a:buSzPct val="95833"/>
              <a:tabLst>
                <a:tab pos="120650" algn="l"/>
              </a:tabLst>
            </a:pPr>
            <a:r>
              <a:rPr lang="en-IN" sz="4000" dirty="0" smtClean="0">
                <a:latin typeface="Times New Roman"/>
                <a:cs typeface="Times New Roman"/>
              </a:rPr>
              <a:t> The burning </a:t>
            </a:r>
            <a:r>
              <a:rPr lang="en-IN" sz="4000" spc="-5" dirty="0" smtClean="0">
                <a:latin typeface="Times New Roman"/>
                <a:cs typeface="Times New Roman"/>
              </a:rPr>
              <a:t>gases </a:t>
            </a:r>
            <a:r>
              <a:rPr lang="en-IN" sz="4000" dirty="0" smtClean="0">
                <a:latin typeface="Times New Roman"/>
                <a:cs typeface="Times New Roman"/>
              </a:rPr>
              <a:t>expand in the</a:t>
            </a:r>
            <a:r>
              <a:rPr lang="en-IN" sz="4000" spc="-25" dirty="0" smtClean="0">
                <a:latin typeface="Times New Roman"/>
                <a:cs typeface="Times New Roman"/>
              </a:rPr>
              <a:t> </a:t>
            </a:r>
            <a:r>
              <a:rPr lang="en-IN" sz="4000" dirty="0" smtClean="0">
                <a:latin typeface="Times New Roman"/>
                <a:cs typeface="Times New Roman"/>
              </a:rPr>
              <a:t>cylinder.</a:t>
            </a:r>
          </a:p>
          <a:p>
            <a:pPr marL="12700" marR="292100">
              <a:spcBef>
                <a:spcPts val="590"/>
              </a:spcBef>
              <a:buSzPct val="95833"/>
              <a:tabLst>
                <a:tab pos="120650" algn="l"/>
              </a:tabLst>
            </a:pPr>
            <a:r>
              <a:rPr lang="en-IN" sz="4000" spc="-5" dirty="0" smtClean="0">
                <a:latin typeface="Times New Roman"/>
                <a:cs typeface="Times New Roman"/>
              </a:rPr>
              <a:t>Burning gases force </a:t>
            </a:r>
            <a:r>
              <a:rPr lang="en-IN" sz="4000" dirty="0" smtClean="0">
                <a:latin typeface="Times New Roman"/>
                <a:cs typeface="Times New Roman"/>
              </a:rPr>
              <a:t>the piston to </a:t>
            </a:r>
            <a:r>
              <a:rPr lang="en-IN" sz="4000" spc="-10" dirty="0" smtClean="0">
                <a:latin typeface="Times New Roman"/>
                <a:cs typeface="Times New Roman"/>
              </a:rPr>
              <a:t>move </a:t>
            </a:r>
            <a:r>
              <a:rPr lang="en-IN" sz="4000" spc="-5" dirty="0" smtClean="0">
                <a:latin typeface="Times New Roman"/>
                <a:cs typeface="Times New Roman"/>
              </a:rPr>
              <a:t>down. </a:t>
            </a:r>
            <a:r>
              <a:rPr lang="en-IN" sz="4000" dirty="0" smtClean="0">
                <a:latin typeface="Times New Roman"/>
                <a:cs typeface="Times New Roman"/>
              </a:rPr>
              <a:t>Thus  </a:t>
            </a:r>
            <a:r>
              <a:rPr lang="en-IN" sz="4000" spc="-5" dirty="0" smtClean="0">
                <a:latin typeface="Times New Roman"/>
                <a:cs typeface="Times New Roman"/>
              </a:rPr>
              <a:t>useful </a:t>
            </a:r>
            <a:br>
              <a:rPr lang="en-IN" sz="4000" spc="-5" dirty="0" smtClean="0">
                <a:latin typeface="Times New Roman"/>
                <a:cs typeface="Times New Roman"/>
              </a:rPr>
            </a:br>
            <a:r>
              <a:rPr lang="en-IN" sz="4000" spc="-5" dirty="0" smtClean="0">
                <a:latin typeface="Times New Roman"/>
                <a:cs typeface="Times New Roman"/>
              </a:rPr>
              <a:t>   work </a:t>
            </a:r>
            <a:r>
              <a:rPr lang="en-IN" sz="4000" dirty="0" smtClean="0">
                <a:latin typeface="Times New Roman"/>
                <a:cs typeface="Times New Roman"/>
              </a:rPr>
              <a:t>is</a:t>
            </a:r>
            <a:r>
              <a:rPr lang="en-IN" sz="4000" spc="15" dirty="0" smtClean="0">
                <a:latin typeface="Times New Roman"/>
                <a:cs typeface="Times New Roman"/>
              </a:rPr>
              <a:t> </a:t>
            </a:r>
            <a:r>
              <a:rPr lang="en-IN" sz="4000" dirty="0" smtClean="0">
                <a:latin typeface="Times New Roman"/>
                <a:cs typeface="Times New Roman"/>
              </a:rPr>
              <a:t>obtained.</a:t>
            </a:r>
          </a:p>
          <a:p>
            <a:pPr marL="12700" marR="1188085">
              <a:spcBef>
                <a:spcPts val="600"/>
              </a:spcBef>
              <a:buSzPct val="95833"/>
              <a:tabLst>
                <a:tab pos="120650" algn="l"/>
              </a:tabLst>
            </a:pPr>
            <a:r>
              <a:rPr lang="en-IN" sz="4000" spc="-5" dirty="0" smtClean="0">
                <a:latin typeface="Times New Roman"/>
                <a:cs typeface="Times New Roman"/>
              </a:rPr>
              <a:t>At </a:t>
            </a:r>
            <a:r>
              <a:rPr lang="en-IN" sz="4000" dirty="0" smtClean="0">
                <a:latin typeface="Times New Roman"/>
                <a:cs typeface="Times New Roman"/>
              </a:rPr>
              <a:t>the </a:t>
            </a:r>
            <a:r>
              <a:rPr lang="en-IN" sz="4000" spc="-5" dirty="0" smtClean="0">
                <a:latin typeface="Times New Roman"/>
                <a:cs typeface="Times New Roman"/>
              </a:rPr>
              <a:t>same time, </a:t>
            </a:r>
            <a:r>
              <a:rPr lang="en-IN" sz="4000" dirty="0" smtClean="0">
                <a:latin typeface="Times New Roman"/>
                <a:cs typeface="Times New Roman"/>
              </a:rPr>
              <a:t>the </a:t>
            </a:r>
            <a:r>
              <a:rPr lang="en-IN" sz="4000" spc="-5" dirty="0" smtClean="0">
                <a:latin typeface="Times New Roman"/>
                <a:cs typeface="Times New Roman"/>
              </a:rPr>
              <a:t>air </a:t>
            </a:r>
            <a:r>
              <a:rPr lang="en-IN" sz="4000" dirty="0" smtClean="0">
                <a:latin typeface="Times New Roman"/>
                <a:cs typeface="Times New Roman"/>
              </a:rPr>
              <a:t>in the crank </a:t>
            </a:r>
            <a:r>
              <a:rPr lang="en-IN" sz="4000" spc="-5" dirty="0" smtClean="0">
                <a:latin typeface="Times New Roman"/>
                <a:cs typeface="Times New Roman"/>
              </a:rPr>
              <a:t>case </a:t>
            </a:r>
            <a:r>
              <a:rPr lang="en-IN" sz="4000" dirty="0" smtClean="0">
                <a:latin typeface="Times New Roman"/>
                <a:cs typeface="Times New Roman"/>
              </a:rPr>
              <a:t>is  </a:t>
            </a:r>
            <a:r>
              <a:rPr lang="en-IN" sz="4000" spc="-5" dirty="0" smtClean="0">
                <a:latin typeface="Times New Roman"/>
                <a:cs typeface="Times New Roman"/>
              </a:rPr>
              <a:t>compressed </a:t>
            </a:r>
            <a:br>
              <a:rPr lang="en-IN" sz="4000" spc="-5" dirty="0" smtClean="0">
                <a:latin typeface="Times New Roman"/>
                <a:cs typeface="Times New Roman"/>
              </a:rPr>
            </a:br>
            <a:r>
              <a:rPr lang="en-IN" sz="4000" spc="-5" dirty="0" smtClean="0">
                <a:latin typeface="Times New Roman"/>
                <a:cs typeface="Times New Roman"/>
              </a:rPr>
              <a:t>   </a:t>
            </a:r>
            <a:r>
              <a:rPr lang="en-IN" sz="4000" dirty="0" smtClean="0">
                <a:latin typeface="Times New Roman"/>
                <a:cs typeface="Times New Roman"/>
              </a:rPr>
              <a:t>by the </a:t>
            </a:r>
            <a:r>
              <a:rPr lang="en-IN" sz="4000" spc="-10" dirty="0" smtClean="0">
                <a:latin typeface="Times New Roman"/>
                <a:cs typeface="Times New Roman"/>
              </a:rPr>
              <a:t>movement </a:t>
            </a:r>
            <a:r>
              <a:rPr lang="en-IN" sz="4000" spc="-5" dirty="0" smtClean="0">
                <a:latin typeface="Times New Roman"/>
                <a:cs typeface="Times New Roman"/>
              </a:rPr>
              <a:t>of </a:t>
            </a:r>
            <a:r>
              <a:rPr lang="en-IN" sz="4000" dirty="0" smtClean="0">
                <a:latin typeface="Times New Roman"/>
                <a:cs typeface="Times New Roman"/>
              </a:rPr>
              <a:t>the</a:t>
            </a:r>
            <a:r>
              <a:rPr lang="en-IN" sz="4000" spc="5" dirty="0" smtClean="0">
                <a:latin typeface="Times New Roman"/>
                <a:cs typeface="Times New Roman"/>
              </a:rPr>
              <a:t> </a:t>
            </a:r>
            <a:r>
              <a:rPr lang="en-IN" sz="4000" dirty="0" smtClean="0">
                <a:latin typeface="Times New Roman"/>
                <a:cs typeface="Times New Roman"/>
              </a:rPr>
              <a:t>piston.</a:t>
            </a:r>
          </a:p>
          <a:p>
            <a:pPr marL="120014" indent="-107950">
              <a:spcBef>
                <a:spcPts val="600"/>
              </a:spcBef>
              <a:buSzPct val="95833"/>
              <a:tabLst>
                <a:tab pos="120650" algn="l"/>
              </a:tabLst>
            </a:pPr>
            <a:r>
              <a:rPr lang="en-IN" sz="4000" spc="-5" dirty="0" smtClean="0">
                <a:latin typeface="Times New Roman"/>
                <a:cs typeface="Times New Roman"/>
              </a:rPr>
              <a:t>  All </a:t>
            </a:r>
            <a:r>
              <a:rPr lang="en-IN" sz="4000" dirty="0" smtClean="0">
                <a:latin typeface="Times New Roman"/>
                <a:cs typeface="Times New Roman"/>
              </a:rPr>
              <a:t>the ports and the plate valve are </a:t>
            </a:r>
            <a:r>
              <a:rPr lang="en-IN" sz="4000" spc="5" dirty="0" smtClean="0">
                <a:latin typeface="Times New Roman"/>
                <a:cs typeface="Times New Roman"/>
              </a:rPr>
              <a:t>in </a:t>
            </a:r>
            <a:r>
              <a:rPr lang="en-IN" sz="4000" dirty="0" smtClean="0">
                <a:latin typeface="Times New Roman"/>
                <a:cs typeface="Times New Roman"/>
              </a:rPr>
              <a:t>closed</a:t>
            </a:r>
            <a:r>
              <a:rPr lang="en-IN" sz="4000" spc="-85" dirty="0" smtClean="0">
                <a:latin typeface="Times New Roman"/>
                <a:cs typeface="Times New Roman"/>
              </a:rPr>
              <a:t> </a:t>
            </a:r>
            <a:r>
              <a:rPr lang="en-IN" sz="4000" dirty="0" smtClean="0">
                <a:latin typeface="Times New Roman"/>
                <a:cs typeface="Times New Roman"/>
              </a:rPr>
              <a:t>position</a:t>
            </a:r>
          </a:p>
          <a:p>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55</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677108"/>
          </a:xfrm>
        </p:spPr>
        <p:txBody>
          <a:bodyPr/>
          <a:lstStyle/>
          <a:p>
            <a:pPr algn="l"/>
            <a:r>
              <a:rPr lang="en-IN" b="1" u="sng" spc="-10" dirty="0" smtClean="0">
                <a:latin typeface="Calibri" pitchFamily="34" charset="0"/>
                <a:cs typeface="Calibri" pitchFamily="34" charset="0"/>
              </a:rPr>
              <a:t>Two </a:t>
            </a:r>
            <a:r>
              <a:rPr lang="en-IN" b="1" u="sng" spc="-5" dirty="0" smtClean="0">
                <a:latin typeface="Calibri" pitchFamily="34" charset="0"/>
                <a:cs typeface="Calibri" pitchFamily="34" charset="0"/>
              </a:rPr>
              <a:t>stroke cycle Diesel Engines-  </a:t>
            </a:r>
            <a:r>
              <a:rPr lang="en-IN" b="1" u="sng" spc="-10" dirty="0" smtClean="0">
                <a:latin typeface="Calibri" pitchFamily="34" charset="0"/>
                <a:cs typeface="Calibri" pitchFamily="34" charset="0"/>
              </a:rPr>
              <a:t>Working</a:t>
            </a:r>
            <a:endParaRPr lang="en-US" b="1" u="sng" dirty="0"/>
          </a:p>
        </p:txBody>
      </p:sp>
      <p:sp>
        <p:nvSpPr>
          <p:cNvPr id="9" name="Subtitle 8"/>
          <p:cNvSpPr>
            <a:spLocks noGrp="1"/>
          </p:cNvSpPr>
          <p:nvPr>
            <p:ph type="subTitle" idx="4"/>
          </p:nvPr>
        </p:nvSpPr>
        <p:spPr>
          <a:xfrm>
            <a:off x="1479550" y="1587500"/>
            <a:ext cx="13639800" cy="6934200"/>
          </a:xfrm>
        </p:spPr>
        <p:txBody>
          <a:bodyPr/>
          <a:lstStyle/>
          <a:p>
            <a:pPr marL="12700" marR="1485900">
              <a:spcBef>
                <a:spcPts val="80"/>
              </a:spcBef>
              <a:tabLst>
                <a:tab pos="2035810" algn="l"/>
              </a:tabLst>
            </a:pPr>
            <a:r>
              <a:rPr lang="en-IN" sz="3600" b="1" u="heavy" spc="-5" dirty="0" smtClean="0">
                <a:solidFill>
                  <a:srgbClr val="FF0000"/>
                </a:solidFill>
                <a:uFill>
                  <a:solidFill>
                    <a:srgbClr val="FF0000"/>
                  </a:solidFill>
                </a:uFill>
                <a:latin typeface="Times New Roman"/>
                <a:cs typeface="Times New Roman"/>
              </a:rPr>
              <a:t>Second</a:t>
            </a:r>
            <a:r>
              <a:rPr lang="en-IN" sz="3600" b="1" u="heavy" spc="-10" dirty="0" smtClean="0">
                <a:solidFill>
                  <a:srgbClr val="FF0000"/>
                </a:solidFill>
                <a:uFill>
                  <a:solidFill>
                    <a:srgbClr val="FF0000"/>
                  </a:solidFill>
                </a:uFill>
                <a:latin typeface="Times New Roman"/>
                <a:cs typeface="Times New Roman"/>
              </a:rPr>
              <a:t> </a:t>
            </a:r>
            <a:r>
              <a:rPr lang="en-IN" sz="3600" b="1" u="heavy" dirty="0" smtClean="0">
                <a:solidFill>
                  <a:srgbClr val="FF0000"/>
                </a:solidFill>
                <a:uFill>
                  <a:solidFill>
                    <a:srgbClr val="FF0000"/>
                  </a:solidFill>
                </a:uFill>
                <a:latin typeface="Times New Roman"/>
                <a:cs typeface="Times New Roman"/>
              </a:rPr>
              <a:t>Stroke </a:t>
            </a:r>
            <a:r>
              <a:rPr lang="en-IN" sz="3600" b="1" u="heavy" spc="-10" dirty="0" smtClean="0">
                <a:solidFill>
                  <a:srgbClr val="FF0000"/>
                </a:solidFill>
                <a:uFill>
                  <a:solidFill>
                    <a:srgbClr val="FF0000"/>
                  </a:solidFill>
                </a:uFill>
                <a:latin typeface="Times New Roman"/>
                <a:cs typeface="Times New Roman"/>
              </a:rPr>
              <a:t>(Downward </a:t>
            </a:r>
            <a:r>
              <a:rPr lang="en-IN" sz="3600" b="1" u="heavy" spc="-5" dirty="0" smtClean="0">
                <a:solidFill>
                  <a:srgbClr val="FF0000"/>
                </a:solidFill>
                <a:uFill>
                  <a:solidFill>
                    <a:srgbClr val="FF0000"/>
                  </a:solidFill>
                </a:uFill>
                <a:latin typeface="Times New Roman"/>
                <a:cs typeface="Times New Roman"/>
              </a:rPr>
              <a:t>Stroke </a:t>
            </a:r>
            <a:r>
              <a:rPr lang="en-IN" sz="3600" b="1" u="heavy" dirty="0" smtClean="0">
                <a:solidFill>
                  <a:srgbClr val="FF0000"/>
                </a:solidFill>
                <a:uFill>
                  <a:solidFill>
                    <a:srgbClr val="FF0000"/>
                  </a:solidFill>
                </a:uFill>
                <a:latin typeface="Times New Roman"/>
                <a:cs typeface="Times New Roman"/>
              </a:rPr>
              <a:t>of the </a:t>
            </a:r>
            <a:r>
              <a:rPr lang="en-IN" sz="3600" b="1" u="heavy" spc="-5" dirty="0" smtClean="0">
                <a:solidFill>
                  <a:srgbClr val="FF0000"/>
                </a:solidFill>
                <a:uFill>
                  <a:solidFill>
                    <a:srgbClr val="FF0000"/>
                  </a:solidFill>
                </a:uFill>
                <a:latin typeface="Times New Roman"/>
                <a:cs typeface="Times New Roman"/>
              </a:rPr>
              <a:t>piston) </a:t>
            </a:r>
            <a:r>
              <a:rPr lang="en-IN" sz="3600" b="1" spc="-5" dirty="0" smtClean="0">
                <a:solidFill>
                  <a:srgbClr val="FF0000"/>
                </a:solidFill>
                <a:latin typeface="Times New Roman"/>
                <a:cs typeface="Times New Roman"/>
              </a:rPr>
              <a:t> </a:t>
            </a:r>
            <a:br>
              <a:rPr lang="en-IN" sz="3600" b="1" spc="-5" dirty="0" smtClean="0">
                <a:solidFill>
                  <a:srgbClr val="FF0000"/>
                </a:solidFill>
                <a:latin typeface="Times New Roman"/>
                <a:cs typeface="Times New Roman"/>
              </a:rPr>
            </a:br>
            <a:r>
              <a:rPr lang="en-IN" sz="3600" b="1" spc="-5" dirty="0" smtClean="0">
                <a:solidFill>
                  <a:srgbClr val="FF0000"/>
                </a:solidFill>
                <a:latin typeface="Times New Roman"/>
                <a:cs typeface="Times New Roman"/>
              </a:rPr>
              <a:t> </a:t>
            </a:r>
            <a:r>
              <a:rPr lang="en-IN" sz="3600" b="1" u="heavy" spc="-5" dirty="0" smtClean="0">
                <a:solidFill>
                  <a:srgbClr val="0000FF"/>
                </a:solidFill>
                <a:uFill>
                  <a:solidFill>
                    <a:srgbClr val="0000FF"/>
                  </a:solidFill>
                </a:uFill>
                <a:latin typeface="Times New Roman"/>
                <a:cs typeface="Times New Roman"/>
              </a:rPr>
              <a:t>(d) Exhaust and</a:t>
            </a:r>
            <a:r>
              <a:rPr lang="en-IN" sz="3600" b="1" u="heavy" spc="5" dirty="0" smtClean="0">
                <a:solidFill>
                  <a:srgbClr val="0000FF"/>
                </a:solidFill>
                <a:uFill>
                  <a:solidFill>
                    <a:srgbClr val="0000FF"/>
                  </a:solidFill>
                </a:uFill>
                <a:latin typeface="Times New Roman"/>
                <a:cs typeface="Times New Roman"/>
              </a:rPr>
              <a:t> </a:t>
            </a:r>
            <a:r>
              <a:rPr lang="en-IN" sz="3600" b="1" u="heavy" spc="-5" dirty="0" smtClean="0">
                <a:solidFill>
                  <a:srgbClr val="0000FF"/>
                </a:solidFill>
                <a:uFill>
                  <a:solidFill>
                    <a:srgbClr val="0000FF"/>
                  </a:solidFill>
                </a:uFill>
                <a:latin typeface="Times New Roman"/>
                <a:cs typeface="Times New Roman"/>
              </a:rPr>
              <a:t>Transfer:</a:t>
            </a:r>
            <a:endParaRPr lang="en-IN" sz="3600" dirty="0" smtClean="0">
              <a:latin typeface="Times New Roman"/>
              <a:cs typeface="Times New Roman"/>
            </a:endParaRPr>
          </a:p>
          <a:p>
            <a:pPr marL="193040" indent="-180340">
              <a:spcBef>
                <a:spcPts val="20"/>
              </a:spcBef>
              <a:tabLst>
                <a:tab pos="193040" algn="l"/>
              </a:tabLst>
            </a:pPr>
            <a:r>
              <a:rPr lang="en-IN" sz="3600" spc="-5" dirty="0" smtClean="0">
                <a:latin typeface="Times New Roman"/>
                <a:cs typeface="Times New Roman"/>
              </a:rPr>
              <a:t> At </a:t>
            </a:r>
            <a:r>
              <a:rPr lang="en-IN" sz="3600" dirty="0" smtClean="0">
                <a:latin typeface="Times New Roman"/>
                <a:cs typeface="Times New Roman"/>
              </a:rPr>
              <a:t>the end of expansion, the </a:t>
            </a:r>
            <a:r>
              <a:rPr lang="en-IN" sz="3600" spc="-5" dirty="0" smtClean="0">
                <a:latin typeface="Times New Roman"/>
                <a:cs typeface="Times New Roman"/>
              </a:rPr>
              <a:t>exhaust </a:t>
            </a:r>
            <a:r>
              <a:rPr lang="en-IN" sz="3600" dirty="0" smtClean="0">
                <a:latin typeface="Times New Roman"/>
                <a:cs typeface="Times New Roman"/>
              </a:rPr>
              <a:t>port is</a:t>
            </a:r>
            <a:r>
              <a:rPr lang="en-IN" sz="3600" spc="-5" dirty="0" smtClean="0">
                <a:latin typeface="Times New Roman"/>
                <a:cs typeface="Times New Roman"/>
              </a:rPr>
              <a:t> uncovered.</a:t>
            </a:r>
            <a:endParaRPr lang="en-IN" sz="3600" dirty="0" smtClean="0">
              <a:latin typeface="Times New Roman"/>
              <a:cs typeface="Times New Roman"/>
            </a:endParaRPr>
          </a:p>
          <a:p>
            <a:pPr marL="120014" indent="-107950">
              <a:spcBef>
                <a:spcPts val="20"/>
              </a:spcBef>
              <a:tabLst>
                <a:tab pos="120650" algn="l"/>
              </a:tabLst>
            </a:pPr>
            <a:r>
              <a:rPr lang="en-IN" sz="3600" dirty="0" smtClean="0">
                <a:latin typeface="Times New Roman"/>
                <a:cs typeface="Times New Roman"/>
              </a:rPr>
              <a:t> The burnt </a:t>
            </a:r>
            <a:r>
              <a:rPr lang="en-IN" sz="3600" spc="-5" dirty="0" smtClean="0">
                <a:latin typeface="Times New Roman"/>
                <a:cs typeface="Times New Roman"/>
              </a:rPr>
              <a:t>escape </a:t>
            </a:r>
            <a:r>
              <a:rPr lang="en-IN" sz="3600" dirty="0" smtClean="0">
                <a:latin typeface="Times New Roman"/>
                <a:cs typeface="Times New Roman"/>
              </a:rPr>
              <a:t>to the </a:t>
            </a:r>
            <a:r>
              <a:rPr lang="en-IN" sz="3600" spc="-5" dirty="0" smtClean="0">
                <a:latin typeface="Times New Roman"/>
                <a:cs typeface="Times New Roman"/>
              </a:rPr>
              <a:t>atmosphere </a:t>
            </a:r>
            <a:r>
              <a:rPr lang="en-IN" sz="3600" dirty="0" smtClean="0">
                <a:latin typeface="Times New Roman"/>
                <a:cs typeface="Times New Roman"/>
              </a:rPr>
              <a:t>through the </a:t>
            </a:r>
            <a:r>
              <a:rPr lang="en-IN" sz="3600" spc="-5" dirty="0" smtClean="0">
                <a:latin typeface="Times New Roman"/>
                <a:cs typeface="Times New Roman"/>
              </a:rPr>
              <a:t>exhaust</a:t>
            </a:r>
            <a:r>
              <a:rPr lang="en-IN" sz="3600" spc="20" dirty="0" smtClean="0">
                <a:latin typeface="Times New Roman"/>
                <a:cs typeface="Times New Roman"/>
              </a:rPr>
              <a:t> </a:t>
            </a:r>
            <a:r>
              <a:rPr lang="en-IN" sz="3600" spc="-5" dirty="0" smtClean="0">
                <a:latin typeface="Times New Roman"/>
                <a:cs typeface="Times New Roman"/>
              </a:rPr>
              <a:t>port.</a:t>
            </a:r>
            <a:endParaRPr lang="en-IN" sz="3600" dirty="0" smtClean="0">
              <a:latin typeface="Times New Roman"/>
              <a:cs typeface="Times New Roman"/>
            </a:endParaRPr>
          </a:p>
          <a:p>
            <a:pPr marL="12700" marR="5080">
              <a:spcBef>
                <a:spcPts val="595"/>
              </a:spcBef>
              <a:tabLst>
                <a:tab pos="120650" algn="l"/>
              </a:tabLst>
            </a:pPr>
            <a:r>
              <a:rPr lang="en-IN" sz="3600" dirty="0" smtClean="0">
                <a:latin typeface="Times New Roman"/>
                <a:cs typeface="Times New Roman"/>
              </a:rPr>
              <a:t>Transfer port is also uncovered </a:t>
            </a:r>
            <a:r>
              <a:rPr lang="en-IN" sz="3600" spc="-5" dirty="0" smtClean="0">
                <a:latin typeface="Times New Roman"/>
                <a:cs typeface="Times New Roman"/>
              </a:rPr>
              <a:t>shortly after </a:t>
            </a:r>
            <a:r>
              <a:rPr lang="en-IN" sz="3600" dirty="0" smtClean="0">
                <a:latin typeface="Times New Roman"/>
                <a:cs typeface="Times New Roman"/>
              </a:rPr>
              <a:t>the </a:t>
            </a:r>
            <a:r>
              <a:rPr lang="en-IN" sz="3600" spc="-5" dirty="0" smtClean="0">
                <a:latin typeface="Times New Roman"/>
                <a:cs typeface="Times New Roman"/>
              </a:rPr>
              <a:t>exhaust </a:t>
            </a:r>
            <a:r>
              <a:rPr lang="en-IN" sz="3600" dirty="0" smtClean="0">
                <a:latin typeface="Times New Roman"/>
                <a:cs typeface="Times New Roman"/>
              </a:rPr>
              <a:t>port is  </a:t>
            </a:r>
            <a:r>
              <a:rPr lang="en-IN" sz="3600" spc="-5" dirty="0" smtClean="0">
                <a:latin typeface="Times New Roman"/>
                <a:cs typeface="Times New Roman"/>
              </a:rPr>
              <a:t>opened.</a:t>
            </a:r>
            <a:endParaRPr lang="en-IN" sz="3600" dirty="0" smtClean="0">
              <a:latin typeface="Times New Roman"/>
              <a:cs typeface="Times New Roman"/>
            </a:endParaRPr>
          </a:p>
          <a:p>
            <a:pPr marL="12700" marR="908050">
              <a:spcBef>
                <a:spcPts val="600"/>
              </a:spcBef>
              <a:tabLst>
                <a:tab pos="120650" algn="l"/>
              </a:tabLst>
            </a:pPr>
            <a:r>
              <a:rPr lang="en-IN" sz="3600" dirty="0" smtClean="0">
                <a:latin typeface="Times New Roman"/>
                <a:cs typeface="Times New Roman"/>
              </a:rPr>
              <a:t>The partially </a:t>
            </a:r>
            <a:r>
              <a:rPr lang="en-IN" sz="3600" spc="-5" dirty="0" smtClean="0">
                <a:latin typeface="Times New Roman"/>
                <a:cs typeface="Times New Roman"/>
              </a:rPr>
              <a:t>compressed air from </a:t>
            </a:r>
            <a:r>
              <a:rPr lang="en-IN" sz="3600" dirty="0" smtClean="0">
                <a:latin typeface="Times New Roman"/>
                <a:cs typeface="Times New Roman"/>
              </a:rPr>
              <a:t>crank case enters the  cylinder </a:t>
            </a:r>
            <a:br>
              <a:rPr lang="en-IN" sz="3600" dirty="0" smtClean="0">
                <a:latin typeface="Times New Roman"/>
                <a:cs typeface="Times New Roman"/>
              </a:rPr>
            </a:br>
            <a:r>
              <a:rPr lang="en-IN" sz="3600" dirty="0" smtClean="0">
                <a:latin typeface="Times New Roman"/>
                <a:cs typeface="Times New Roman"/>
              </a:rPr>
              <a:t>    the transfer</a:t>
            </a:r>
            <a:r>
              <a:rPr lang="en-IN" sz="3600" spc="-5" dirty="0" smtClean="0">
                <a:latin typeface="Times New Roman"/>
                <a:cs typeface="Times New Roman"/>
              </a:rPr>
              <a:t> </a:t>
            </a:r>
            <a:r>
              <a:rPr lang="en-IN" sz="3600" dirty="0" smtClean="0">
                <a:latin typeface="Times New Roman"/>
                <a:cs typeface="Times New Roman"/>
              </a:rPr>
              <a:t>port.</a:t>
            </a:r>
          </a:p>
          <a:p>
            <a:pPr marL="12700" marR="568325">
              <a:spcBef>
                <a:spcPts val="600"/>
              </a:spcBef>
              <a:tabLst>
                <a:tab pos="120650" algn="l"/>
              </a:tabLst>
            </a:pPr>
            <a:r>
              <a:rPr lang="en-IN" sz="3600" dirty="0" smtClean="0">
                <a:latin typeface="Times New Roman"/>
                <a:cs typeface="Times New Roman"/>
              </a:rPr>
              <a:t>This air is </a:t>
            </a:r>
            <a:r>
              <a:rPr lang="en-IN" sz="3600" spc="-5" dirty="0" smtClean="0">
                <a:latin typeface="Times New Roman"/>
                <a:cs typeface="Times New Roman"/>
              </a:rPr>
              <a:t>deflected upwards </a:t>
            </a:r>
            <a:r>
              <a:rPr lang="en-IN" sz="3600" dirty="0" smtClean="0">
                <a:latin typeface="Times New Roman"/>
                <a:cs typeface="Times New Roman"/>
              </a:rPr>
              <a:t>by the </a:t>
            </a:r>
            <a:r>
              <a:rPr lang="en-IN" sz="3600" spc="-5" dirty="0" smtClean="0">
                <a:latin typeface="Times New Roman"/>
                <a:cs typeface="Times New Roman"/>
              </a:rPr>
              <a:t>deflected </a:t>
            </a:r>
            <a:r>
              <a:rPr lang="en-IN" sz="3600" dirty="0" smtClean="0">
                <a:latin typeface="Times New Roman"/>
                <a:cs typeface="Times New Roman"/>
              </a:rPr>
              <a:t>shape of the  piston.</a:t>
            </a:r>
          </a:p>
          <a:p>
            <a:pPr marL="12700" marR="731520">
              <a:spcBef>
                <a:spcPts val="570"/>
              </a:spcBef>
              <a:tabLst>
                <a:tab pos="120650" algn="l"/>
              </a:tabLst>
            </a:pPr>
            <a:r>
              <a:rPr lang="en-IN" sz="3600" dirty="0" smtClean="0">
                <a:latin typeface="Times New Roman"/>
                <a:cs typeface="Times New Roman"/>
              </a:rPr>
              <a:t>Thus the entering air helps in forcing </a:t>
            </a:r>
            <a:r>
              <a:rPr lang="en-IN" sz="3600" spc="-5" dirty="0" smtClean="0">
                <a:latin typeface="Times New Roman"/>
                <a:cs typeface="Times New Roman"/>
              </a:rPr>
              <a:t>out </a:t>
            </a:r>
            <a:r>
              <a:rPr lang="en-IN" sz="3600" dirty="0" smtClean="0">
                <a:latin typeface="Times New Roman"/>
                <a:cs typeface="Times New Roman"/>
              </a:rPr>
              <a:t>the</a:t>
            </a:r>
            <a:r>
              <a:rPr lang="en-IN" sz="3600" spc="-55" dirty="0" smtClean="0">
                <a:latin typeface="Times New Roman"/>
                <a:cs typeface="Times New Roman"/>
              </a:rPr>
              <a:t> </a:t>
            </a:r>
            <a:r>
              <a:rPr lang="en-IN" sz="3600" spc="-5" dirty="0" smtClean="0">
                <a:latin typeface="Times New Roman"/>
                <a:cs typeface="Times New Roman"/>
              </a:rPr>
              <a:t>combustion  </a:t>
            </a:r>
            <a:r>
              <a:rPr lang="en-IN" sz="3600" dirty="0" smtClean="0">
                <a:latin typeface="Times New Roman"/>
                <a:cs typeface="Times New Roman"/>
              </a:rPr>
              <a:t>products </a:t>
            </a:r>
            <a:br>
              <a:rPr lang="en-IN" sz="3600" dirty="0" smtClean="0">
                <a:latin typeface="Times New Roman"/>
                <a:cs typeface="Times New Roman"/>
              </a:rPr>
            </a:br>
            <a:r>
              <a:rPr lang="en-IN" sz="3600" dirty="0" smtClean="0">
                <a:latin typeface="Times New Roman"/>
                <a:cs typeface="Times New Roman"/>
              </a:rPr>
              <a:t>    </a:t>
            </a:r>
            <a:r>
              <a:rPr lang="en-IN" sz="3600" spc="-5" dirty="0" smtClean="0">
                <a:latin typeface="Times New Roman"/>
                <a:cs typeface="Times New Roman"/>
              </a:rPr>
              <a:t>from </a:t>
            </a:r>
            <a:r>
              <a:rPr lang="en-IN" sz="3600" dirty="0" smtClean="0">
                <a:latin typeface="Times New Roman"/>
                <a:cs typeface="Times New Roman"/>
              </a:rPr>
              <a:t>the</a:t>
            </a:r>
            <a:r>
              <a:rPr lang="en-IN" sz="3600" spc="-15" dirty="0" smtClean="0">
                <a:latin typeface="Times New Roman"/>
                <a:cs typeface="Times New Roman"/>
              </a:rPr>
              <a:t> </a:t>
            </a:r>
            <a:r>
              <a:rPr lang="en-IN" sz="3600" dirty="0" smtClean="0">
                <a:latin typeface="Times New Roman"/>
                <a:cs typeface="Times New Roman"/>
              </a:rPr>
              <a:t>cylinder</a:t>
            </a:r>
          </a:p>
          <a:p>
            <a:pPr marL="120014" indent="-107950">
              <a:spcBef>
                <a:spcPts val="40"/>
              </a:spcBef>
              <a:tabLst>
                <a:tab pos="120650" algn="l"/>
              </a:tabLst>
            </a:pPr>
            <a:r>
              <a:rPr lang="en-IN" sz="3600" dirty="0" smtClean="0">
                <a:latin typeface="Times New Roman"/>
                <a:cs typeface="Times New Roman"/>
              </a:rPr>
              <a:t>  The plate valve </a:t>
            </a:r>
            <a:r>
              <a:rPr lang="en-IN" sz="3600" spc="-5" dirty="0" smtClean="0">
                <a:latin typeface="Times New Roman"/>
                <a:cs typeface="Times New Roman"/>
              </a:rPr>
              <a:t>remains </a:t>
            </a:r>
            <a:r>
              <a:rPr lang="en-IN" sz="3600" dirty="0" smtClean="0">
                <a:latin typeface="Times New Roman"/>
                <a:cs typeface="Times New Roman"/>
              </a:rPr>
              <a:t>during this</a:t>
            </a:r>
            <a:r>
              <a:rPr lang="en-IN" sz="3600" spc="-40" dirty="0" smtClean="0">
                <a:latin typeface="Times New Roman"/>
                <a:cs typeface="Times New Roman"/>
              </a:rPr>
              <a:t> </a:t>
            </a:r>
            <a:r>
              <a:rPr lang="en-IN" sz="3600" dirty="0" smtClean="0">
                <a:latin typeface="Times New Roman"/>
                <a:cs typeface="Times New Roman"/>
              </a:rPr>
              <a:t>period.</a:t>
            </a:r>
          </a:p>
          <a:p>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56</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79550" y="520700"/>
            <a:ext cx="13023215" cy="738664"/>
          </a:xfrm>
        </p:spPr>
        <p:txBody>
          <a:bodyPr/>
          <a:lstStyle/>
          <a:p>
            <a:pPr algn="l"/>
            <a:r>
              <a:rPr lang="en-IN" sz="4800" b="1" spc="-5" dirty="0" smtClean="0"/>
              <a:t>Scavenging</a:t>
            </a:r>
            <a:endParaRPr lang="en-US" sz="4800" b="1" u="sng" dirty="0"/>
          </a:p>
        </p:txBody>
      </p:sp>
      <p:sp>
        <p:nvSpPr>
          <p:cNvPr id="9" name="Subtitle 8"/>
          <p:cNvSpPr>
            <a:spLocks noGrp="1"/>
          </p:cNvSpPr>
          <p:nvPr>
            <p:ph type="subTitle" idx="4"/>
          </p:nvPr>
        </p:nvSpPr>
        <p:spPr>
          <a:xfrm>
            <a:off x="1479550" y="2578100"/>
            <a:ext cx="13639800" cy="4377609"/>
          </a:xfrm>
        </p:spPr>
        <p:txBody>
          <a:bodyPr/>
          <a:lstStyle/>
          <a:p>
            <a:pPr marL="12700">
              <a:lnSpc>
                <a:spcPct val="100000"/>
              </a:lnSpc>
              <a:spcBef>
                <a:spcPts val="800"/>
              </a:spcBef>
            </a:pPr>
            <a:r>
              <a:rPr lang="en-IN" sz="4400" b="1" u="heavy" spc="-5" dirty="0" smtClean="0">
                <a:solidFill>
                  <a:srgbClr val="0000FF"/>
                </a:solidFill>
                <a:uFill>
                  <a:solidFill>
                    <a:srgbClr val="0000FF"/>
                  </a:solidFill>
                </a:uFill>
                <a:latin typeface="Times New Roman"/>
                <a:cs typeface="Times New Roman"/>
              </a:rPr>
              <a:t>Scavenging</a:t>
            </a:r>
            <a:r>
              <a:rPr lang="en-IN" sz="4400" b="1" spc="-10" dirty="0" smtClean="0">
                <a:solidFill>
                  <a:srgbClr val="0000FF"/>
                </a:solidFill>
                <a:latin typeface="Times New Roman"/>
                <a:cs typeface="Times New Roman"/>
              </a:rPr>
              <a:t> </a:t>
            </a:r>
            <a:r>
              <a:rPr lang="en-IN" sz="4400" b="1" u="heavy" dirty="0" smtClean="0">
                <a:solidFill>
                  <a:srgbClr val="0000FF"/>
                </a:solidFill>
                <a:uFill>
                  <a:solidFill>
                    <a:srgbClr val="0000FF"/>
                  </a:solidFill>
                </a:uFill>
                <a:latin typeface="Times New Roman"/>
                <a:cs typeface="Times New Roman"/>
              </a:rPr>
              <a:t>:</a:t>
            </a:r>
            <a:endParaRPr lang="en-IN" sz="4400" dirty="0" smtClean="0">
              <a:latin typeface="Times New Roman"/>
              <a:cs typeface="Times New Roman"/>
            </a:endParaRPr>
          </a:p>
          <a:p>
            <a:pPr marL="12700" marR="5080">
              <a:lnSpc>
                <a:spcPct val="99900"/>
              </a:lnSpc>
              <a:spcBef>
                <a:spcPts val="700"/>
              </a:spcBef>
              <a:buSzPct val="96428"/>
              <a:tabLst>
                <a:tab pos="138430" algn="l"/>
              </a:tabLst>
            </a:pPr>
            <a:r>
              <a:rPr lang="en-IN" sz="4400" spc="-5" dirty="0" smtClean="0">
                <a:latin typeface="Times New Roman"/>
                <a:cs typeface="Times New Roman"/>
              </a:rPr>
              <a:t>It </a:t>
            </a:r>
            <a:r>
              <a:rPr lang="en-IN" sz="4400" dirty="0" smtClean="0">
                <a:latin typeface="Times New Roman"/>
                <a:cs typeface="Times New Roman"/>
              </a:rPr>
              <a:t>is the </a:t>
            </a:r>
            <a:r>
              <a:rPr lang="en-IN" sz="4400" spc="-5" dirty="0" smtClean="0">
                <a:latin typeface="Times New Roman"/>
                <a:cs typeface="Times New Roman"/>
              </a:rPr>
              <a:t>process </a:t>
            </a:r>
            <a:r>
              <a:rPr lang="en-IN" sz="4400" dirty="0" smtClean="0">
                <a:latin typeface="Times New Roman"/>
                <a:cs typeface="Times New Roman"/>
              </a:rPr>
              <a:t>of </a:t>
            </a:r>
            <a:r>
              <a:rPr lang="en-IN" sz="4400" spc="-5" dirty="0" smtClean="0">
                <a:latin typeface="Times New Roman"/>
                <a:cs typeface="Times New Roman"/>
              </a:rPr>
              <a:t>forcing </a:t>
            </a:r>
            <a:r>
              <a:rPr lang="en-IN" sz="4400" dirty="0" smtClean="0">
                <a:latin typeface="Times New Roman"/>
                <a:cs typeface="Times New Roman"/>
              </a:rPr>
              <a:t>out the burnt  </a:t>
            </a:r>
            <a:r>
              <a:rPr lang="en-IN" sz="4400" spc="-5" dirty="0" smtClean="0">
                <a:latin typeface="Times New Roman"/>
                <a:cs typeface="Times New Roman"/>
              </a:rPr>
              <a:t>exhaust </a:t>
            </a:r>
            <a:r>
              <a:rPr lang="en-IN" sz="4400" dirty="0" smtClean="0">
                <a:latin typeface="Times New Roman"/>
                <a:cs typeface="Times New Roman"/>
              </a:rPr>
              <a:t>gases </a:t>
            </a:r>
            <a:br>
              <a:rPr lang="en-IN" sz="4400" dirty="0" smtClean="0">
                <a:latin typeface="Times New Roman"/>
                <a:cs typeface="Times New Roman"/>
              </a:rPr>
            </a:br>
            <a:r>
              <a:rPr lang="en-IN" sz="4400" dirty="0" smtClean="0">
                <a:latin typeface="Times New Roman"/>
                <a:cs typeface="Times New Roman"/>
              </a:rPr>
              <a:t>  </a:t>
            </a:r>
            <a:r>
              <a:rPr lang="en-IN" sz="4400" spc="-5" dirty="0" smtClean="0">
                <a:latin typeface="Times New Roman"/>
                <a:cs typeface="Times New Roman"/>
              </a:rPr>
              <a:t>from </a:t>
            </a:r>
            <a:r>
              <a:rPr lang="en-IN" sz="4400" dirty="0" smtClean="0">
                <a:latin typeface="Times New Roman"/>
                <a:cs typeface="Times New Roman"/>
              </a:rPr>
              <a:t>the cylinder </a:t>
            </a:r>
            <a:r>
              <a:rPr lang="en-IN" sz="4400" spc="-5" dirty="0" smtClean="0">
                <a:latin typeface="Times New Roman"/>
                <a:cs typeface="Times New Roman"/>
              </a:rPr>
              <a:t>for</a:t>
            </a:r>
            <a:r>
              <a:rPr lang="en-IN" sz="4400" spc="-70" dirty="0" smtClean="0">
                <a:latin typeface="Times New Roman"/>
                <a:cs typeface="Times New Roman"/>
              </a:rPr>
              <a:t> </a:t>
            </a:r>
            <a:r>
              <a:rPr lang="en-IN" sz="4400" spc="-5" dirty="0" smtClean="0">
                <a:latin typeface="Times New Roman"/>
                <a:cs typeface="Times New Roman"/>
              </a:rPr>
              <a:t>admitting  </a:t>
            </a:r>
            <a:r>
              <a:rPr lang="en-IN" sz="4400" dirty="0" smtClean="0">
                <a:latin typeface="Times New Roman"/>
                <a:cs typeface="Times New Roman"/>
              </a:rPr>
              <a:t>the </a:t>
            </a:r>
            <a:r>
              <a:rPr lang="en-IN" sz="4400" spc="-5" dirty="0" smtClean="0">
                <a:latin typeface="Times New Roman"/>
                <a:cs typeface="Times New Roman"/>
              </a:rPr>
              <a:t>fresh charge </a:t>
            </a:r>
            <a:r>
              <a:rPr lang="en-IN" sz="4400" dirty="0" smtClean="0">
                <a:latin typeface="Times New Roman"/>
                <a:cs typeface="Times New Roman"/>
              </a:rPr>
              <a:t>into the</a:t>
            </a:r>
            <a:br>
              <a:rPr lang="en-IN" sz="4400" dirty="0" smtClean="0">
                <a:latin typeface="Times New Roman"/>
                <a:cs typeface="Times New Roman"/>
              </a:rPr>
            </a:br>
            <a:r>
              <a:rPr lang="en-IN" sz="4400" dirty="0" smtClean="0">
                <a:latin typeface="Times New Roman"/>
                <a:cs typeface="Times New Roman"/>
              </a:rPr>
              <a:t> </a:t>
            </a:r>
            <a:r>
              <a:rPr lang="en-IN" sz="4400" spc="-75" dirty="0" smtClean="0">
                <a:latin typeface="Times New Roman"/>
                <a:cs typeface="Times New Roman"/>
              </a:rPr>
              <a:t> </a:t>
            </a:r>
            <a:r>
              <a:rPr lang="en-IN" sz="4400" dirty="0" smtClean="0">
                <a:latin typeface="Times New Roman"/>
                <a:cs typeface="Times New Roman"/>
              </a:rPr>
              <a:t>cylinder.</a:t>
            </a:r>
          </a:p>
          <a:p>
            <a:pPr marL="12700" marR="627380">
              <a:spcBef>
                <a:spcPts val="700"/>
              </a:spcBef>
              <a:buSzPct val="96428"/>
              <a:tabLst>
                <a:tab pos="138430" algn="l"/>
              </a:tabLst>
            </a:pPr>
            <a:r>
              <a:rPr lang="en-IN" sz="4400" spc="-5" dirty="0" smtClean="0">
                <a:latin typeface="Times New Roman"/>
                <a:cs typeface="Times New Roman"/>
              </a:rPr>
              <a:t>This action takes place </a:t>
            </a:r>
            <a:r>
              <a:rPr lang="en-IN" sz="4400" dirty="0" smtClean="0">
                <a:latin typeface="Times New Roman"/>
                <a:cs typeface="Times New Roman"/>
              </a:rPr>
              <a:t>in the </a:t>
            </a:r>
            <a:r>
              <a:rPr lang="en-IN" sz="4400" spc="-5" dirty="0" smtClean="0">
                <a:latin typeface="Times New Roman"/>
                <a:cs typeface="Times New Roman"/>
              </a:rPr>
              <a:t>two</a:t>
            </a:r>
            <a:r>
              <a:rPr lang="en-IN" sz="4400" spc="-95" dirty="0" smtClean="0">
                <a:latin typeface="Times New Roman"/>
                <a:cs typeface="Times New Roman"/>
              </a:rPr>
              <a:t> </a:t>
            </a:r>
            <a:r>
              <a:rPr lang="en-IN" sz="4400" dirty="0" smtClean="0">
                <a:latin typeface="Times New Roman"/>
                <a:cs typeface="Times New Roman"/>
              </a:rPr>
              <a:t>stroke  </a:t>
            </a:r>
            <a:r>
              <a:rPr lang="en-IN" sz="4400" spc="-5" dirty="0" smtClean="0">
                <a:latin typeface="Times New Roman"/>
                <a:cs typeface="Times New Roman"/>
              </a:rPr>
              <a:t>cylinder.</a:t>
            </a:r>
            <a:endParaRPr lang="en-IN" sz="4400" dirty="0" smtClean="0">
              <a:latin typeface="Times New Roman"/>
              <a:cs typeface="Times New Roman"/>
            </a:endParaRPr>
          </a:p>
          <a:p>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57</a:t>
            </a:fld>
            <a:endParaRPr lang="en-IN" altLang="en-US" sz="1900">
              <a:solidFill>
                <a:srgbClr val="898989"/>
              </a:solidFill>
              <a:ea typeface="Arial" pitchFamily="34" charset="0"/>
            </a:endParaRPr>
          </a:p>
        </p:txBody>
      </p:sp>
      <p:sp>
        <p:nvSpPr>
          <p:cNvPr id="9" name="Subtitle 8"/>
          <p:cNvSpPr>
            <a:spLocks noGrp="1"/>
          </p:cNvSpPr>
          <p:nvPr>
            <p:ph type="subTitle" idx="4"/>
          </p:nvPr>
        </p:nvSpPr>
        <p:spPr>
          <a:xfrm>
            <a:off x="1479550" y="749301"/>
            <a:ext cx="13639800" cy="7620000"/>
          </a:xfrm>
        </p:spPr>
        <p:txBody>
          <a:bodyPr/>
          <a:lstStyle/>
          <a:p>
            <a:pPr marL="12700" marR="336550">
              <a:lnSpc>
                <a:spcPct val="103600"/>
              </a:lnSpc>
              <a:buSzPct val="121739"/>
              <a:tabLst>
                <a:tab pos="222250" algn="l"/>
              </a:tabLst>
            </a:pPr>
            <a:r>
              <a:rPr lang="en-IN" sz="3600" dirty="0" smtClean="0">
                <a:latin typeface="Times New Roman"/>
                <a:cs typeface="Times New Roman"/>
              </a:rPr>
              <a:t>The </a:t>
            </a:r>
            <a:r>
              <a:rPr lang="en-IN" sz="3600" spc="-5" dirty="0" smtClean="0">
                <a:latin typeface="Times New Roman"/>
                <a:cs typeface="Times New Roman"/>
              </a:rPr>
              <a:t>charge (air </a:t>
            </a:r>
            <a:r>
              <a:rPr lang="en-IN" sz="3600" dirty="0" smtClean="0">
                <a:latin typeface="Times New Roman"/>
                <a:cs typeface="Times New Roman"/>
              </a:rPr>
              <a:t>fuel </a:t>
            </a:r>
            <a:r>
              <a:rPr lang="en-IN" sz="3600" spc="-5" dirty="0" smtClean="0">
                <a:latin typeface="Times New Roman"/>
                <a:cs typeface="Times New Roman"/>
              </a:rPr>
              <a:t>mixture </a:t>
            </a:r>
            <a:r>
              <a:rPr lang="en-IN" sz="3600" dirty="0" smtClean="0">
                <a:latin typeface="Times New Roman"/>
                <a:cs typeface="Times New Roman"/>
              </a:rPr>
              <a:t>or </a:t>
            </a:r>
            <a:r>
              <a:rPr lang="en-IN" sz="3600" spc="-5" dirty="0" smtClean="0">
                <a:latin typeface="Times New Roman"/>
                <a:cs typeface="Times New Roman"/>
              </a:rPr>
              <a:t>air) enters the engine cylinder  from </a:t>
            </a:r>
            <a:br>
              <a:rPr lang="en-IN" sz="3600" spc="-5" dirty="0" smtClean="0">
                <a:latin typeface="Times New Roman"/>
                <a:cs typeface="Times New Roman"/>
              </a:rPr>
            </a:br>
            <a:r>
              <a:rPr lang="en-IN" sz="3600" spc="-5" dirty="0" smtClean="0">
                <a:latin typeface="Times New Roman"/>
                <a:cs typeface="Times New Roman"/>
              </a:rPr>
              <a:t>    the crank case </a:t>
            </a:r>
            <a:r>
              <a:rPr lang="en-IN" sz="3600" spc="-10" dirty="0" smtClean="0">
                <a:latin typeface="Times New Roman"/>
                <a:cs typeface="Times New Roman"/>
              </a:rPr>
              <a:t>at </a:t>
            </a:r>
            <a:r>
              <a:rPr lang="en-IN" sz="3600" dirty="0" smtClean="0">
                <a:latin typeface="Times New Roman"/>
                <a:cs typeface="Times New Roman"/>
              </a:rPr>
              <a:t>a </a:t>
            </a:r>
            <a:r>
              <a:rPr lang="en-IN" sz="3600" spc="-5" dirty="0" smtClean="0">
                <a:latin typeface="Times New Roman"/>
                <a:cs typeface="Times New Roman"/>
              </a:rPr>
              <a:t>pressure </a:t>
            </a:r>
            <a:r>
              <a:rPr lang="en-IN" sz="3600" dirty="0" smtClean="0">
                <a:latin typeface="Times New Roman"/>
                <a:cs typeface="Times New Roman"/>
              </a:rPr>
              <a:t>higher </a:t>
            </a:r>
            <a:r>
              <a:rPr lang="en-IN" sz="3600" spc="-5" dirty="0" smtClean="0">
                <a:latin typeface="Times New Roman"/>
                <a:cs typeface="Times New Roman"/>
              </a:rPr>
              <a:t>than the </a:t>
            </a:r>
            <a:r>
              <a:rPr lang="en-IN" sz="3600" dirty="0" smtClean="0">
                <a:latin typeface="Times New Roman"/>
                <a:cs typeface="Times New Roman"/>
              </a:rPr>
              <a:t>exhaust</a:t>
            </a:r>
            <a:r>
              <a:rPr lang="en-IN" sz="3600" spc="-40" dirty="0" smtClean="0">
                <a:latin typeface="Times New Roman"/>
                <a:cs typeface="Times New Roman"/>
              </a:rPr>
              <a:t> </a:t>
            </a:r>
            <a:r>
              <a:rPr lang="en-IN" sz="3600" dirty="0" smtClean="0">
                <a:latin typeface="Times New Roman"/>
                <a:cs typeface="Times New Roman"/>
              </a:rPr>
              <a:t>gases.</a:t>
            </a:r>
          </a:p>
          <a:p>
            <a:pPr marL="12700" marR="491490">
              <a:spcBef>
                <a:spcPts val="570"/>
              </a:spcBef>
              <a:tabLst>
                <a:tab pos="185420" algn="l"/>
              </a:tabLst>
            </a:pPr>
            <a:r>
              <a:rPr lang="en-IN" sz="3600" dirty="0" smtClean="0">
                <a:latin typeface="Times New Roman"/>
                <a:cs typeface="Times New Roman"/>
              </a:rPr>
              <a:t>This </a:t>
            </a:r>
            <a:r>
              <a:rPr lang="en-IN" sz="3600" spc="-5" dirty="0" smtClean="0">
                <a:latin typeface="Times New Roman"/>
                <a:cs typeface="Times New Roman"/>
              </a:rPr>
              <a:t>fresh charge forces the exhaust gases to the atmosphere  through</a:t>
            </a:r>
            <a:br>
              <a:rPr lang="en-IN" sz="3600" spc="-5" dirty="0" smtClean="0">
                <a:latin typeface="Times New Roman"/>
                <a:cs typeface="Times New Roman"/>
              </a:rPr>
            </a:br>
            <a:r>
              <a:rPr lang="en-IN" sz="3600" spc="-5" dirty="0" smtClean="0">
                <a:latin typeface="Times New Roman"/>
                <a:cs typeface="Times New Roman"/>
              </a:rPr>
              <a:t>    the exhaust port.</a:t>
            </a:r>
            <a:endParaRPr lang="en-IN" sz="3600" dirty="0" smtClean="0">
              <a:latin typeface="Times New Roman"/>
              <a:cs typeface="Times New Roman"/>
            </a:endParaRPr>
          </a:p>
          <a:p>
            <a:pPr marL="12700" marR="369570">
              <a:spcBef>
                <a:spcPts val="570"/>
              </a:spcBef>
              <a:tabLst>
                <a:tab pos="185420" algn="l"/>
              </a:tabLst>
            </a:pPr>
            <a:r>
              <a:rPr lang="en-IN" sz="3600" dirty="0" smtClean="0">
                <a:latin typeface="Times New Roman"/>
                <a:cs typeface="Times New Roman"/>
              </a:rPr>
              <a:t>During </a:t>
            </a:r>
            <a:r>
              <a:rPr lang="en-IN" sz="3600" spc="-5" dirty="0" smtClean="0">
                <a:latin typeface="Times New Roman"/>
                <a:cs typeface="Times New Roman"/>
              </a:rPr>
              <a:t>the period both the transfer </a:t>
            </a:r>
            <a:r>
              <a:rPr lang="en-IN" sz="3600" dirty="0" smtClean="0">
                <a:latin typeface="Times New Roman"/>
                <a:cs typeface="Times New Roman"/>
              </a:rPr>
              <a:t>and exhaust </a:t>
            </a:r>
            <a:r>
              <a:rPr lang="en-IN" sz="3600" spc="-5" dirty="0" smtClean="0">
                <a:latin typeface="Times New Roman"/>
                <a:cs typeface="Times New Roman"/>
              </a:rPr>
              <a:t>ports are </a:t>
            </a:r>
            <a:r>
              <a:rPr lang="en-IN" sz="3600" dirty="0" smtClean="0">
                <a:latin typeface="Times New Roman"/>
                <a:cs typeface="Times New Roman"/>
              </a:rPr>
              <a:t>kept  open</a:t>
            </a:r>
            <a:br>
              <a:rPr lang="en-IN" sz="3600" dirty="0" smtClean="0">
                <a:latin typeface="Times New Roman"/>
                <a:cs typeface="Times New Roman"/>
              </a:rPr>
            </a:br>
            <a:r>
              <a:rPr lang="en-IN" sz="3600" dirty="0" smtClean="0">
                <a:latin typeface="Times New Roman"/>
                <a:cs typeface="Times New Roman"/>
              </a:rPr>
              <a:t>   for a short</a:t>
            </a:r>
            <a:r>
              <a:rPr lang="en-IN" sz="3600" spc="-25" dirty="0" smtClean="0">
                <a:latin typeface="Times New Roman"/>
                <a:cs typeface="Times New Roman"/>
              </a:rPr>
              <a:t> </a:t>
            </a:r>
            <a:r>
              <a:rPr lang="en-IN" sz="3600" spc="-5" dirty="0" smtClean="0">
                <a:latin typeface="Times New Roman"/>
                <a:cs typeface="Times New Roman"/>
              </a:rPr>
              <a:t>period.</a:t>
            </a:r>
            <a:endParaRPr lang="en-IN" sz="3600" dirty="0" smtClean="0">
              <a:latin typeface="Times New Roman"/>
              <a:cs typeface="Times New Roman"/>
            </a:endParaRPr>
          </a:p>
          <a:p>
            <a:pPr marL="12700" marR="5080">
              <a:spcBef>
                <a:spcPts val="570"/>
              </a:spcBef>
              <a:tabLst>
                <a:tab pos="185420" algn="l"/>
              </a:tabLst>
            </a:pPr>
            <a:r>
              <a:rPr lang="en-IN" sz="3600" spc="-5" dirty="0" smtClean="0">
                <a:latin typeface="Times New Roman"/>
                <a:cs typeface="Times New Roman"/>
              </a:rPr>
              <a:t>Hence there is </a:t>
            </a:r>
            <a:r>
              <a:rPr lang="en-IN" sz="3600" dirty="0" smtClean="0">
                <a:latin typeface="Times New Roman"/>
                <a:cs typeface="Times New Roman"/>
              </a:rPr>
              <a:t>a </a:t>
            </a:r>
            <a:r>
              <a:rPr lang="en-IN" sz="3600" spc="-5" dirty="0" smtClean="0">
                <a:latin typeface="Times New Roman"/>
                <a:cs typeface="Times New Roman"/>
              </a:rPr>
              <a:t>possibility </a:t>
            </a:r>
            <a:r>
              <a:rPr lang="en-IN" sz="3600" dirty="0" smtClean="0">
                <a:latin typeface="Times New Roman"/>
                <a:cs typeface="Times New Roman"/>
              </a:rPr>
              <a:t>of </a:t>
            </a:r>
            <a:r>
              <a:rPr lang="en-IN" sz="3600" spc="-5" dirty="0" smtClean="0">
                <a:latin typeface="Times New Roman"/>
                <a:cs typeface="Times New Roman"/>
              </a:rPr>
              <a:t>the fresh charge escaping </a:t>
            </a:r>
            <a:r>
              <a:rPr lang="en-IN" sz="3600" dirty="0" smtClean="0">
                <a:latin typeface="Times New Roman"/>
                <a:cs typeface="Times New Roman"/>
              </a:rPr>
              <a:t>out </a:t>
            </a:r>
            <a:r>
              <a:rPr lang="en-IN" sz="3600" spc="-5" dirty="0" smtClean="0">
                <a:latin typeface="Times New Roman"/>
                <a:cs typeface="Times New Roman"/>
              </a:rPr>
              <a:t>with  the</a:t>
            </a:r>
            <a:br>
              <a:rPr lang="en-IN" sz="3600" spc="-5" dirty="0" smtClean="0">
                <a:latin typeface="Times New Roman"/>
                <a:cs typeface="Times New Roman"/>
              </a:rPr>
            </a:br>
            <a:r>
              <a:rPr lang="en-IN" sz="3600" spc="-5" dirty="0" smtClean="0">
                <a:latin typeface="Times New Roman"/>
                <a:cs typeface="Times New Roman"/>
              </a:rPr>
              <a:t>   burnt</a:t>
            </a:r>
            <a:r>
              <a:rPr lang="en-IN" sz="3600" dirty="0" smtClean="0">
                <a:latin typeface="Times New Roman"/>
                <a:cs typeface="Times New Roman"/>
              </a:rPr>
              <a:t> </a:t>
            </a:r>
            <a:r>
              <a:rPr lang="en-IN" sz="3600" spc="-5" dirty="0" smtClean="0">
                <a:latin typeface="Times New Roman"/>
                <a:cs typeface="Times New Roman"/>
              </a:rPr>
              <a:t>gases.</a:t>
            </a:r>
            <a:endParaRPr lang="en-IN" sz="3600" dirty="0" smtClean="0">
              <a:latin typeface="Times New Roman"/>
              <a:cs typeface="Times New Roman"/>
            </a:endParaRPr>
          </a:p>
          <a:p>
            <a:pPr marL="12700" marR="409575">
              <a:spcBef>
                <a:spcPts val="570"/>
              </a:spcBef>
              <a:tabLst>
                <a:tab pos="185420" algn="l"/>
              </a:tabLst>
            </a:pPr>
            <a:r>
              <a:rPr lang="en-IN" sz="3600" dirty="0" smtClean="0">
                <a:latin typeface="Times New Roman"/>
                <a:cs typeface="Times New Roman"/>
              </a:rPr>
              <a:t>This </a:t>
            </a:r>
            <a:r>
              <a:rPr lang="en-IN" sz="3600" spc="-5" dirty="0" smtClean="0">
                <a:latin typeface="Times New Roman"/>
                <a:cs typeface="Times New Roman"/>
              </a:rPr>
              <a:t>is </a:t>
            </a:r>
            <a:r>
              <a:rPr lang="en-IN" sz="3600" dirty="0" smtClean="0">
                <a:latin typeface="Times New Roman"/>
                <a:cs typeface="Times New Roman"/>
              </a:rPr>
              <a:t>over </a:t>
            </a:r>
            <a:r>
              <a:rPr lang="en-IN" sz="3600" spc="-5" dirty="0" smtClean="0">
                <a:latin typeface="Times New Roman"/>
                <a:cs typeface="Times New Roman"/>
              </a:rPr>
              <a:t>come </a:t>
            </a:r>
            <a:r>
              <a:rPr lang="en-IN" sz="3600" dirty="0" smtClean="0">
                <a:latin typeface="Times New Roman"/>
                <a:cs typeface="Times New Roman"/>
              </a:rPr>
              <a:t>by </a:t>
            </a:r>
            <a:r>
              <a:rPr lang="en-IN" sz="3600" spc="-5" dirty="0" smtClean="0">
                <a:latin typeface="Times New Roman"/>
                <a:cs typeface="Times New Roman"/>
              </a:rPr>
              <a:t>designing the piston to </a:t>
            </a:r>
            <a:r>
              <a:rPr lang="en-IN" sz="3600" dirty="0" smtClean="0">
                <a:latin typeface="Times New Roman"/>
                <a:cs typeface="Times New Roman"/>
              </a:rPr>
              <a:t>have a </a:t>
            </a:r>
            <a:r>
              <a:rPr lang="en-IN" sz="3600" spc="-5" dirty="0" smtClean="0">
                <a:latin typeface="Times New Roman"/>
                <a:cs typeface="Times New Roman"/>
              </a:rPr>
              <a:t>deflected  </a:t>
            </a:r>
            <a:r>
              <a:rPr lang="en-IN" sz="3600" dirty="0" smtClean="0">
                <a:latin typeface="Times New Roman"/>
                <a:cs typeface="Times New Roman"/>
              </a:rPr>
              <a:t>shape.</a:t>
            </a:r>
          </a:p>
          <a:p>
            <a:pPr marL="12700" marR="593725">
              <a:spcBef>
                <a:spcPts val="570"/>
              </a:spcBef>
              <a:tabLst>
                <a:tab pos="185420" algn="l"/>
              </a:tabLst>
            </a:pPr>
            <a:r>
              <a:rPr lang="en-IN" sz="3600" dirty="0" smtClean="0">
                <a:latin typeface="Times New Roman"/>
                <a:cs typeface="Times New Roman"/>
              </a:rPr>
              <a:t>This shape of </a:t>
            </a:r>
            <a:r>
              <a:rPr lang="en-IN" sz="3600" spc="-5" dirty="0" smtClean="0">
                <a:latin typeface="Times New Roman"/>
                <a:cs typeface="Times New Roman"/>
              </a:rPr>
              <a:t>piston deflects the fresh charge upward in the  engine</a:t>
            </a:r>
            <a:br>
              <a:rPr lang="en-IN" sz="3600" spc="-5" dirty="0" smtClean="0">
                <a:latin typeface="Times New Roman"/>
                <a:cs typeface="Times New Roman"/>
              </a:rPr>
            </a:br>
            <a:r>
              <a:rPr lang="en-IN" sz="3600" spc="-5" dirty="0" smtClean="0">
                <a:latin typeface="Times New Roman"/>
                <a:cs typeface="Times New Roman"/>
              </a:rPr>
              <a:t>  </a:t>
            </a:r>
            <a:r>
              <a:rPr lang="en-IN" sz="3600" spc="-15" dirty="0" smtClean="0">
                <a:latin typeface="Times New Roman"/>
                <a:cs typeface="Times New Roman"/>
              </a:rPr>
              <a:t> </a:t>
            </a:r>
            <a:r>
              <a:rPr lang="en-IN" sz="3600" spc="-5" dirty="0" smtClean="0">
                <a:latin typeface="Times New Roman"/>
                <a:cs typeface="Times New Roman"/>
              </a:rPr>
              <a:t>cylinder.</a:t>
            </a:r>
            <a:endParaRPr lang="en-IN" sz="3600" dirty="0" smtClean="0">
              <a:latin typeface="Times New Roman"/>
              <a:cs typeface="Times New Roman"/>
            </a:endParaRPr>
          </a:p>
          <a:p>
            <a:pPr marL="115570" indent="-103505">
              <a:spcBef>
                <a:spcPts val="560"/>
              </a:spcBef>
              <a:buSzPct val="95652"/>
              <a:tabLst>
                <a:tab pos="116205" algn="l"/>
              </a:tabLst>
            </a:pPr>
            <a:r>
              <a:rPr lang="en-IN" sz="3600" dirty="0" smtClean="0">
                <a:latin typeface="Times New Roman"/>
                <a:cs typeface="Times New Roman"/>
              </a:rPr>
              <a:t>  It </a:t>
            </a:r>
            <a:r>
              <a:rPr lang="en-IN" sz="3600" spc="-5" dirty="0" smtClean="0">
                <a:latin typeface="Times New Roman"/>
                <a:cs typeface="Times New Roman"/>
              </a:rPr>
              <a:t>also </a:t>
            </a:r>
            <a:r>
              <a:rPr lang="en-IN" sz="3600" dirty="0" smtClean="0">
                <a:latin typeface="Times New Roman"/>
                <a:cs typeface="Times New Roman"/>
              </a:rPr>
              <a:t>helps out </a:t>
            </a:r>
            <a:r>
              <a:rPr lang="en-IN" sz="3600" spc="-5" dirty="0" smtClean="0">
                <a:latin typeface="Times New Roman"/>
                <a:cs typeface="Times New Roman"/>
              </a:rPr>
              <a:t>in forcing </a:t>
            </a:r>
            <a:r>
              <a:rPr lang="en-IN" sz="3600" dirty="0" smtClean="0">
                <a:latin typeface="Times New Roman"/>
                <a:cs typeface="Times New Roman"/>
              </a:rPr>
              <a:t>out </a:t>
            </a:r>
            <a:r>
              <a:rPr lang="en-IN" sz="3600" spc="-5" dirty="0" smtClean="0">
                <a:latin typeface="Times New Roman"/>
                <a:cs typeface="Times New Roman"/>
              </a:rPr>
              <a:t>the exhaust gases to</a:t>
            </a:r>
            <a:r>
              <a:rPr lang="en-IN" sz="3600" spc="-10" dirty="0" smtClean="0">
                <a:latin typeface="Times New Roman"/>
                <a:cs typeface="Times New Roman"/>
              </a:rPr>
              <a:t> </a:t>
            </a:r>
            <a:r>
              <a:rPr lang="en-IN" sz="3600" spc="-5" dirty="0" smtClean="0">
                <a:latin typeface="Times New Roman"/>
                <a:cs typeface="Times New Roman"/>
              </a:rPr>
              <a:t>atmosphere.</a:t>
            </a:r>
            <a:endParaRPr lang="en-IN" sz="3600" dirty="0" smtClean="0">
              <a:latin typeface="Times New Roman"/>
              <a:cs typeface="Times New Roman"/>
            </a:endParaRPr>
          </a:p>
          <a:p>
            <a:pPr marL="115570" indent="-103505">
              <a:spcBef>
                <a:spcPts val="570"/>
              </a:spcBef>
              <a:buSzPct val="95652"/>
              <a:tabLst>
                <a:tab pos="116205" algn="l"/>
              </a:tabLst>
            </a:pPr>
            <a:r>
              <a:rPr lang="en-IN" sz="3600" dirty="0" smtClean="0">
                <a:latin typeface="Times New Roman"/>
                <a:cs typeface="Times New Roman"/>
              </a:rPr>
              <a:t>  This </a:t>
            </a:r>
            <a:r>
              <a:rPr lang="en-IN" sz="3600" spc="-5" dirty="0" smtClean="0">
                <a:latin typeface="Times New Roman"/>
                <a:cs typeface="Times New Roman"/>
              </a:rPr>
              <a:t>process is </a:t>
            </a:r>
            <a:r>
              <a:rPr lang="en-IN" sz="3600" dirty="0" smtClean="0">
                <a:latin typeface="Times New Roman"/>
                <a:cs typeface="Times New Roman"/>
              </a:rPr>
              <a:t>known </a:t>
            </a:r>
            <a:r>
              <a:rPr lang="en-IN" sz="3600" spc="-5" dirty="0" smtClean="0">
                <a:latin typeface="Times New Roman"/>
                <a:cs typeface="Times New Roman"/>
              </a:rPr>
              <a:t>as</a:t>
            </a:r>
            <a:r>
              <a:rPr lang="en-IN" sz="3600" spc="30" dirty="0" smtClean="0">
                <a:latin typeface="Times New Roman"/>
                <a:cs typeface="Times New Roman"/>
              </a:rPr>
              <a:t> </a:t>
            </a:r>
            <a:r>
              <a:rPr lang="en-IN" sz="3600" b="1" spc="-5" dirty="0" smtClean="0">
                <a:solidFill>
                  <a:srgbClr val="0000FF"/>
                </a:solidFill>
                <a:latin typeface="Times New Roman"/>
                <a:cs typeface="Times New Roman"/>
              </a:rPr>
              <a:t>Scavenging.</a:t>
            </a:r>
            <a:endParaRPr lang="en-IN" sz="3600" dirty="0" smtClean="0">
              <a:latin typeface="Times New Roman"/>
              <a:cs typeface="Times New Roman"/>
            </a:endParaRPr>
          </a:p>
          <a:p>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58</a:t>
            </a:fld>
            <a:endParaRPr lang="en-IN" altLang="en-US" sz="1900">
              <a:solidFill>
                <a:srgbClr val="898989"/>
              </a:solidFill>
              <a:ea typeface="Arial" pitchFamily="34" charset="0"/>
            </a:endParaRPr>
          </a:p>
        </p:txBody>
      </p:sp>
      <p:sp>
        <p:nvSpPr>
          <p:cNvPr id="10" name="object 3"/>
          <p:cNvSpPr>
            <a:spLocks noGrp="1"/>
          </p:cNvSpPr>
          <p:nvPr>
            <p:ph type="subTitle" idx="4"/>
          </p:nvPr>
        </p:nvSpPr>
        <p:spPr>
          <a:xfrm>
            <a:off x="1403350" y="368300"/>
            <a:ext cx="14325600" cy="8077200"/>
          </a:xfrm>
          <a:prstGeom prst="rect">
            <a:avLst/>
          </a:prstGeom>
          <a:blipFill>
            <a:blip r:embed="rId3" cstate="print"/>
            <a:stretch>
              <a:fillRect/>
            </a:stretch>
          </a:blipFill>
        </p:spPr>
        <p:txBody>
          <a:bodyPr wrap="square" lIns="0" tIns="0" rIns="0" bIns="0" rtlCol="0"/>
          <a:lstStyle/>
          <a:p>
            <a:endParaRPr lang="en-IN"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59</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r>
              <a:rPr lang="en-IN" spc="-5" dirty="0" smtClean="0">
                <a:solidFill>
                  <a:srgbClr val="FF0066"/>
                </a:solidFill>
                <a:latin typeface="Book Antiqua"/>
                <a:cs typeface="Book Antiqua"/>
              </a:rPr>
              <a:t>Animation of Crank shaft </a:t>
            </a:r>
            <a:r>
              <a:rPr lang="en-IN" dirty="0" smtClean="0">
                <a:solidFill>
                  <a:srgbClr val="FF0066"/>
                </a:solidFill>
                <a:latin typeface="Book Antiqua"/>
                <a:cs typeface="Book Antiqua"/>
              </a:rPr>
              <a:t>, </a:t>
            </a:r>
            <a:r>
              <a:rPr lang="en-IN" spc="-10" dirty="0" smtClean="0">
                <a:solidFill>
                  <a:srgbClr val="FF0066"/>
                </a:solidFill>
                <a:latin typeface="Book Antiqua"/>
                <a:cs typeface="Book Antiqua"/>
              </a:rPr>
              <a:t>connecting </a:t>
            </a:r>
            <a:r>
              <a:rPr lang="en-IN" spc="-5" dirty="0" smtClean="0">
                <a:solidFill>
                  <a:srgbClr val="FF0066"/>
                </a:solidFill>
                <a:latin typeface="Book Antiqua"/>
                <a:cs typeface="Book Antiqua"/>
              </a:rPr>
              <a:t>rod and  piston</a:t>
            </a:r>
            <a:endParaRPr lang="en-US" b="1" dirty="0"/>
          </a:p>
        </p:txBody>
      </p:sp>
      <p:sp>
        <p:nvSpPr>
          <p:cNvPr id="11" name="object 6"/>
          <p:cNvSpPr/>
          <p:nvPr/>
        </p:nvSpPr>
        <p:spPr>
          <a:xfrm>
            <a:off x="1174750" y="1511300"/>
            <a:ext cx="13639800" cy="6858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6</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738664"/>
          </a:xfrm>
        </p:spPr>
        <p:txBody>
          <a:bodyPr/>
          <a:lstStyle/>
          <a:p>
            <a:r>
              <a:rPr lang="en-US" sz="4800" b="1" dirty="0" smtClean="0">
                <a:latin typeface="+mn-lt"/>
              </a:rPr>
              <a:t>Introduction</a:t>
            </a:r>
            <a:endParaRPr lang="en-US" sz="4800" b="1" dirty="0">
              <a:latin typeface="+mn-lt"/>
            </a:endParaRPr>
          </a:p>
        </p:txBody>
      </p:sp>
      <p:sp>
        <p:nvSpPr>
          <p:cNvPr id="9" name="Subtitle 8"/>
          <p:cNvSpPr>
            <a:spLocks noGrp="1"/>
          </p:cNvSpPr>
          <p:nvPr>
            <p:ph type="subTitle" idx="4"/>
          </p:nvPr>
        </p:nvSpPr>
        <p:spPr>
          <a:xfrm>
            <a:off x="1022350" y="1663700"/>
            <a:ext cx="14401800" cy="6705600"/>
          </a:xfrm>
        </p:spPr>
        <p:txBody>
          <a:bodyPr/>
          <a:lstStyle/>
          <a:p>
            <a:pPr marL="12692" marR="5079">
              <a:lnSpc>
                <a:spcPct val="112200"/>
              </a:lnSpc>
              <a:spcBef>
                <a:spcPts val="105"/>
              </a:spcBef>
              <a:tabLst>
                <a:tab pos="6232058" algn="l"/>
              </a:tabLst>
            </a:pPr>
            <a:r>
              <a:rPr lang="en-IN" sz="3600" spc="-155" dirty="0" smtClean="0"/>
              <a:t>In </a:t>
            </a:r>
            <a:r>
              <a:rPr lang="en-IN" sz="3600" spc="-160" dirty="0" smtClean="0"/>
              <a:t>1876 four </a:t>
            </a:r>
            <a:r>
              <a:rPr lang="en-IN" sz="3600" spc="-180" dirty="0" smtClean="0"/>
              <a:t>stroke  </a:t>
            </a:r>
            <a:r>
              <a:rPr lang="en-IN" sz="3600" spc="-160" dirty="0" smtClean="0"/>
              <a:t>engine based on </a:t>
            </a:r>
            <a:r>
              <a:rPr lang="en-IN" sz="3600" spc="-175" dirty="0" smtClean="0"/>
              <a:t>Otto  </a:t>
            </a:r>
            <a:r>
              <a:rPr lang="en-IN" sz="3600" spc="-190" dirty="0" smtClean="0"/>
              <a:t>cycle  </a:t>
            </a:r>
            <a:r>
              <a:rPr lang="en-IN" sz="3600" spc="-210" dirty="0" smtClean="0"/>
              <a:t>was  </a:t>
            </a:r>
            <a:r>
              <a:rPr lang="en-IN" sz="3600" spc="-160" dirty="0" smtClean="0"/>
              <a:t>developed by</a:t>
            </a:r>
            <a:r>
              <a:rPr lang="en-IN" sz="3600" spc="-10" dirty="0" smtClean="0"/>
              <a:t> </a:t>
            </a:r>
            <a:r>
              <a:rPr lang="en-IN" sz="3600" spc="-160" dirty="0" smtClean="0"/>
              <a:t>a </a:t>
            </a:r>
            <a:r>
              <a:rPr lang="en-IN" sz="3600" spc="30" dirty="0" smtClean="0"/>
              <a:t> </a:t>
            </a:r>
            <a:r>
              <a:rPr lang="en-IN" sz="3600" spc="-160" dirty="0" smtClean="0"/>
              <a:t>German </a:t>
            </a:r>
            <a:r>
              <a:rPr lang="en-IN" sz="3600" spc="-165" dirty="0" smtClean="0"/>
              <a:t>engineer  </a:t>
            </a:r>
            <a:r>
              <a:rPr lang="en-IN" sz="3600" spc="-165" dirty="0" err="1" smtClean="0"/>
              <a:t>Nikolous</a:t>
            </a:r>
            <a:r>
              <a:rPr lang="en-IN" sz="3600" spc="-165" dirty="0" smtClean="0"/>
              <a:t> </a:t>
            </a:r>
            <a:r>
              <a:rPr lang="en-IN" sz="3600" spc="-155" dirty="0" smtClean="0"/>
              <a:t>Otto. </a:t>
            </a:r>
            <a:r>
              <a:rPr lang="en-IN" sz="3600" spc="-145" dirty="0" smtClean="0"/>
              <a:t>Diesel </a:t>
            </a:r>
            <a:r>
              <a:rPr lang="en-IN" sz="3600" spc="-150" dirty="0" smtClean="0"/>
              <a:t>Engine </a:t>
            </a:r>
            <a:r>
              <a:rPr lang="en-IN" sz="3600" spc="-210" dirty="0" smtClean="0"/>
              <a:t>was </a:t>
            </a:r>
            <a:r>
              <a:rPr lang="en-IN" sz="3600" spc="-160" dirty="0" smtClean="0"/>
              <a:t>developed by </a:t>
            </a:r>
            <a:r>
              <a:rPr lang="en-IN" sz="3600" spc="-170" dirty="0" smtClean="0"/>
              <a:t>another </a:t>
            </a:r>
            <a:r>
              <a:rPr lang="en-IN" sz="3600" spc="-160" dirty="0" smtClean="0"/>
              <a:t>German engineer </a:t>
            </a:r>
            <a:r>
              <a:rPr lang="en-IN" sz="3600" spc="-145" dirty="0" smtClean="0"/>
              <a:t>Rudolf Diesel </a:t>
            </a:r>
            <a:r>
              <a:rPr lang="en-IN" sz="3600" spc="-160" dirty="0" smtClean="0"/>
              <a:t>in </a:t>
            </a:r>
            <a:r>
              <a:rPr lang="en-IN" sz="3600" spc="-185" dirty="0" smtClean="0"/>
              <a:t>the  </a:t>
            </a:r>
            <a:r>
              <a:rPr lang="en-IN" sz="3600" spc="-160" dirty="0" smtClean="0"/>
              <a:t>year</a:t>
            </a:r>
            <a:r>
              <a:rPr lang="en-IN" sz="3600" spc="-75" dirty="0" smtClean="0"/>
              <a:t> </a:t>
            </a:r>
            <a:r>
              <a:rPr lang="en-IN" sz="3600" spc="-145" dirty="0" smtClean="0"/>
              <a:t>1892.</a:t>
            </a:r>
            <a:endParaRPr lang="en-IN" sz="3600" dirty="0" smtClean="0"/>
          </a:p>
          <a:p>
            <a:pPr marL="12692" marR="347776">
              <a:lnSpc>
                <a:spcPct val="111900"/>
              </a:lnSpc>
              <a:spcBef>
                <a:spcPts val="409"/>
              </a:spcBef>
            </a:pPr>
            <a:r>
              <a:rPr lang="en-IN" sz="3600" spc="-150" dirty="0" smtClean="0"/>
              <a:t>Engine </a:t>
            </a:r>
            <a:r>
              <a:rPr lang="en-IN" sz="3600" spc="-160" dirty="0" smtClean="0"/>
              <a:t>refers </a:t>
            </a:r>
            <a:r>
              <a:rPr lang="en-IN" sz="3600" spc="-155" dirty="0" smtClean="0"/>
              <a:t>as </a:t>
            </a:r>
            <a:r>
              <a:rPr lang="en-IN" sz="3600" spc="-190" dirty="0" smtClean="0"/>
              <a:t>“Heat </a:t>
            </a:r>
            <a:r>
              <a:rPr lang="en-IN" sz="3600" spc="-160" dirty="0" smtClean="0"/>
              <a:t>engine is a </a:t>
            </a:r>
            <a:r>
              <a:rPr lang="en-IN" sz="3600" spc="-170" dirty="0" smtClean="0"/>
              <a:t>device </a:t>
            </a:r>
            <a:r>
              <a:rPr lang="en-IN" sz="3600" spc="-204" dirty="0" smtClean="0"/>
              <a:t>which </a:t>
            </a:r>
            <a:r>
              <a:rPr lang="en-IN" sz="3600" spc="-180" dirty="0" smtClean="0"/>
              <a:t>converts </a:t>
            </a:r>
            <a:r>
              <a:rPr lang="en-IN" sz="3600" spc="-190" dirty="0" smtClean="0"/>
              <a:t>chemical </a:t>
            </a:r>
            <a:r>
              <a:rPr lang="en-IN" sz="3600" spc="-160" dirty="0" smtClean="0"/>
              <a:t>energy of fuel </a:t>
            </a:r>
            <a:r>
              <a:rPr lang="en-IN" sz="3600" spc="-175" dirty="0" smtClean="0"/>
              <a:t>into Heat  </a:t>
            </a:r>
            <a:r>
              <a:rPr lang="en-IN" sz="3600" spc="-160" dirty="0" smtClean="0"/>
              <a:t>energy</a:t>
            </a:r>
            <a:r>
              <a:rPr lang="en-IN" sz="3600" spc="-60" dirty="0" smtClean="0"/>
              <a:t> </a:t>
            </a:r>
            <a:r>
              <a:rPr lang="en-IN" sz="3600" spc="-160" dirty="0" smtClean="0"/>
              <a:t>and</a:t>
            </a:r>
            <a:r>
              <a:rPr lang="en-IN" sz="3600" spc="-80" dirty="0" smtClean="0"/>
              <a:t> </a:t>
            </a:r>
            <a:r>
              <a:rPr lang="en-IN" sz="3600" spc="-175" dirty="0" smtClean="0"/>
              <a:t>this</a:t>
            </a:r>
            <a:r>
              <a:rPr lang="en-IN" sz="3600" spc="-70" dirty="0" smtClean="0"/>
              <a:t> </a:t>
            </a:r>
            <a:r>
              <a:rPr lang="en-IN" sz="3600" spc="-175" dirty="0" smtClean="0"/>
              <a:t>Heat</a:t>
            </a:r>
            <a:r>
              <a:rPr lang="en-IN" sz="3600" spc="-60" dirty="0" smtClean="0"/>
              <a:t> </a:t>
            </a:r>
            <a:r>
              <a:rPr lang="en-IN" sz="3600" spc="-165" dirty="0" smtClean="0"/>
              <a:t>energy</a:t>
            </a:r>
            <a:r>
              <a:rPr lang="en-IN" sz="3600" spc="-60" dirty="0" smtClean="0"/>
              <a:t> </a:t>
            </a:r>
            <a:r>
              <a:rPr lang="en-IN" sz="3600" spc="-170" dirty="0" smtClean="0"/>
              <a:t>further</a:t>
            </a:r>
            <a:r>
              <a:rPr lang="en-IN" sz="3600" spc="-80" dirty="0" smtClean="0"/>
              <a:t> </a:t>
            </a:r>
            <a:r>
              <a:rPr lang="en-IN" sz="3600" spc="-180" dirty="0" smtClean="0"/>
              <a:t>convert</a:t>
            </a:r>
            <a:r>
              <a:rPr lang="en-IN" sz="3600" spc="-65" dirty="0" smtClean="0"/>
              <a:t> </a:t>
            </a:r>
            <a:r>
              <a:rPr lang="en-IN" sz="3600" spc="-175" dirty="0" smtClean="0"/>
              <a:t>into</a:t>
            </a:r>
            <a:r>
              <a:rPr lang="en-IN" sz="3600" spc="-80" dirty="0" smtClean="0"/>
              <a:t> </a:t>
            </a:r>
            <a:r>
              <a:rPr lang="en-IN" sz="3600" spc="-185" dirty="0" smtClean="0"/>
              <a:t>mechanical</a:t>
            </a:r>
            <a:r>
              <a:rPr lang="en-IN" sz="3600" spc="-70" dirty="0" smtClean="0"/>
              <a:t> </a:t>
            </a:r>
            <a:r>
              <a:rPr lang="en-IN" sz="3600" spc="-195" dirty="0" smtClean="0"/>
              <a:t>work”.</a:t>
            </a:r>
            <a:endParaRPr lang="en-IN" sz="3600" dirty="0" smtClean="0"/>
          </a:p>
          <a:p>
            <a:pPr marL="12692" marR="310968">
              <a:lnSpc>
                <a:spcPct val="112500"/>
              </a:lnSpc>
              <a:spcBef>
                <a:spcPts val="390"/>
              </a:spcBef>
            </a:pPr>
            <a:r>
              <a:rPr lang="en-IN" sz="3600" spc="-160" dirty="0" smtClean="0"/>
              <a:t>Based on </a:t>
            </a:r>
            <a:r>
              <a:rPr lang="en-IN" sz="3600" spc="-190" dirty="0" smtClean="0"/>
              <a:t>where </a:t>
            </a:r>
            <a:r>
              <a:rPr lang="en-IN" sz="3600" spc="-180" dirty="0" smtClean="0"/>
              <a:t>the combustion </a:t>
            </a:r>
            <a:r>
              <a:rPr lang="en-IN" sz="3600" spc="-160" dirty="0" smtClean="0"/>
              <a:t>of fuel </a:t>
            </a:r>
            <a:r>
              <a:rPr lang="en-IN" sz="3600" spc="-195" dirty="0" smtClean="0"/>
              <a:t>take </a:t>
            </a:r>
            <a:r>
              <a:rPr lang="en-IN" sz="3600" spc="-160" dirty="0" smtClean="0"/>
              <a:t>place. Whether </a:t>
            </a:r>
            <a:r>
              <a:rPr lang="en-IN" sz="3600" spc="-170" dirty="0" smtClean="0"/>
              <a:t>outside </a:t>
            </a:r>
            <a:r>
              <a:rPr lang="en-IN" sz="3600" spc="-180" dirty="0" smtClean="0"/>
              <a:t>the </a:t>
            </a:r>
            <a:r>
              <a:rPr lang="en-IN" sz="3600" spc="-190" dirty="0" smtClean="0"/>
              <a:t>working </a:t>
            </a:r>
            <a:r>
              <a:rPr lang="en-IN" sz="3600" spc="-170" dirty="0" smtClean="0"/>
              <a:t>cylinder </a:t>
            </a:r>
            <a:r>
              <a:rPr lang="en-IN" sz="3600" spc="-165" dirty="0" smtClean="0"/>
              <a:t>or  </a:t>
            </a:r>
            <a:r>
              <a:rPr lang="en-IN" sz="3600" spc="-160" dirty="0" smtClean="0"/>
              <a:t>inside </a:t>
            </a:r>
            <a:r>
              <a:rPr lang="en-IN" sz="3600" spc="-180" dirty="0" smtClean="0"/>
              <a:t>the </a:t>
            </a:r>
            <a:r>
              <a:rPr lang="en-IN" sz="3600" spc="-190" dirty="0" smtClean="0"/>
              <a:t>working</a:t>
            </a:r>
            <a:r>
              <a:rPr lang="en-IN" sz="3600" spc="-180" dirty="0" smtClean="0"/>
              <a:t> </a:t>
            </a:r>
            <a:r>
              <a:rPr lang="en-IN" sz="3600" spc="-170" dirty="0" smtClean="0"/>
              <a:t>cylinder</a:t>
            </a:r>
            <a:endParaRPr lang="en-IN" sz="3600" dirty="0" smtClean="0"/>
          </a:p>
          <a:p>
            <a:pPr marL="12692" marR="917674">
              <a:lnSpc>
                <a:spcPct val="112500"/>
              </a:lnSpc>
              <a:spcBef>
                <a:spcPts val="390"/>
              </a:spcBef>
            </a:pPr>
            <a:r>
              <a:rPr lang="en-IN" sz="3600" spc="-110" dirty="0" smtClean="0"/>
              <a:t>(a) </a:t>
            </a:r>
            <a:r>
              <a:rPr lang="en-IN" sz="3600" spc="-170" dirty="0" smtClean="0"/>
              <a:t>External </a:t>
            </a:r>
            <a:r>
              <a:rPr lang="en-IN" sz="3600" spc="-180" dirty="0" smtClean="0"/>
              <a:t>combustion </a:t>
            </a:r>
            <a:r>
              <a:rPr lang="en-IN" sz="3600" spc="-160" dirty="0" smtClean="0"/>
              <a:t>engines </a:t>
            </a:r>
            <a:r>
              <a:rPr lang="en-IN" sz="3600" spc="-95" dirty="0" smtClean="0"/>
              <a:t>(E.C.ENGINES), </a:t>
            </a:r>
            <a:br>
              <a:rPr lang="en-IN" sz="3600" spc="-95" dirty="0" smtClean="0"/>
            </a:br>
            <a:r>
              <a:rPr lang="en-IN" sz="3600" spc="-95" dirty="0" smtClean="0"/>
              <a:t>      </a:t>
            </a:r>
            <a:r>
              <a:rPr lang="en-IN" sz="3600" spc="-110" dirty="0" smtClean="0"/>
              <a:t>(b) </a:t>
            </a:r>
            <a:r>
              <a:rPr lang="en-IN" sz="3600" spc="-170" dirty="0" smtClean="0"/>
              <a:t>Internal </a:t>
            </a:r>
            <a:r>
              <a:rPr lang="en-IN" sz="3600" spc="-185" dirty="0" smtClean="0"/>
              <a:t>combustion </a:t>
            </a:r>
            <a:r>
              <a:rPr lang="en-IN" sz="3600" spc="-165" dirty="0" smtClean="0"/>
              <a:t>engines  </a:t>
            </a:r>
            <a:r>
              <a:rPr lang="en-IN" sz="3600" spc="-100" dirty="0" smtClean="0"/>
              <a:t>(I.C.ENGINES)</a:t>
            </a:r>
            <a:endParaRPr lang="en-IN" sz="3600" dirty="0" smtClean="0"/>
          </a:p>
          <a:p>
            <a:endParaRPr lang="en-IN" sz="3600" dirty="0" smtClean="0"/>
          </a:p>
          <a:p>
            <a:endParaRPr lang="en-US" sz="3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60</a:t>
            </a:fld>
            <a:endParaRPr lang="en-IN" altLang="en-US" sz="1900">
              <a:solidFill>
                <a:srgbClr val="898989"/>
              </a:solidFill>
              <a:ea typeface="Arial" pitchFamily="34" charset="0"/>
            </a:endParaRPr>
          </a:p>
        </p:txBody>
      </p:sp>
      <p:sp>
        <p:nvSpPr>
          <p:cNvPr id="9" name="Subtitle 8"/>
          <p:cNvSpPr>
            <a:spLocks noGrp="1"/>
          </p:cNvSpPr>
          <p:nvPr>
            <p:ph type="subTitle" idx="4"/>
          </p:nvPr>
        </p:nvSpPr>
        <p:spPr>
          <a:xfrm>
            <a:off x="1174750" y="1587501"/>
            <a:ext cx="13563600" cy="6629400"/>
          </a:xfrm>
        </p:spPr>
        <p:txBody>
          <a:bodyPr/>
          <a:lstStyle/>
          <a:p>
            <a:pPr marL="2702560">
              <a:spcBef>
                <a:spcPts val="900"/>
              </a:spcBef>
              <a:buNone/>
            </a:pPr>
            <a:r>
              <a:rPr lang="en-IN" sz="100" dirty="0" smtClean="0">
                <a:solidFill>
                  <a:srgbClr val="0B1B1C"/>
                </a:solidFill>
                <a:latin typeface="Times New Roman"/>
                <a:cs typeface="Times New Roman"/>
              </a:rPr>
              <a:t>Engine </a:t>
            </a:r>
            <a:r>
              <a:rPr lang="en-IN" sz="100" spc="-5" dirty="0" smtClean="0">
                <a:solidFill>
                  <a:srgbClr val="0B1B1C"/>
                </a:solidFill>
                <a:latin typeface="Times New Roman"/>
                <a:cs typeface="Times New Roman"/>
              </a:rPr>
              <a:t>removal</a:t>
            </a:r>
            <a:endParaRPr lang="en-IN" sz="100" dirty="0" smtClean="0">
              <a:latin typeface="Times New Roman"/>
              <a:cs typeface="Times New Roman"/>
            </a:endParaRPr>
          </a:p>
          <a:p>
            <a:pPr marL="156210" indent="-143510">
              <a:spcBef>
                <a:spcPts val="800"/>
              </a:spcBef>
              <a:buSzPct val="96875"/>
              <a:tabLst>
                <a:tab pos="156210" algn="l"/>
              </a:tabLst>
            </a:pPr>
            <a:r>
              <a:rPr lang="en-IN" sz="4000" dirty="0" smtClean="0">
                <a:solidFill>
                  <a:srgbClr val="0B1B1C"/>
                </a:solidFill>
                <a:latin typeface="Times New Roman"/>
                <a:cs typeface="Times New Roman"/>
              </a:rPr>
              <a:t>  Engine removal</a:t>
            </a:r>
            <a:endParaRPr lang="en-IN" sz="4000" dirty="0" smtClean="0">
              <a:latin typeface="Times New Roman"/>
              <a:cs typeface="Times New Roman"/>
            </a:endParaRPr>
          </a:p>
          <a:p>
            <a:pPr marL="156210" indent="-143510">
              <a:spcBef>
                <a:spcPts val="800"/>
              </a:spcBef>
              <a:buSzPct val="96875"/>
              <a:tabLst>
                <a:tab pos="156210" algn="l"/>
              </a:tabLst>
            </a:pPr>
            <a:r>
              <a:rPr lang="en-IN" sz="4000" dirty="0" smtClean="0">
                <a:solidFill>
                  <a:srgbClr val="0B1B1C"/>
                </a:solidFill>
                <a:latin typeface="Times New Roman"/>
                <a:cs typeface="Times New Roman"/>
              </a:rPr>
              <a:t> Disconnect </a:t>
            </a:r>
            <a:r>
              <a:rPr lang="en-IN" sz="4000" spc="-5" dirty="0" smtClean="0">
                <a:solidFill>
                  <a:srgbClr val="0B1B1C"/>
                </a:solidFill>
                <a:latin typeface="Times New Roman"/>
                <a:cs typeface="Times New Roman"/>
              </a:rPr>
              <a:t>battery</a:t>
            </a:r>
            <a:r>
              <a:rPr lang="en-IN" sz="4000" dirty="0" smtClean="0">
                <a:solidFill>
                  <a:srgbClr val="0B1B1C"/>
                </a:solidFill>
                <a:latin typeface="Times New Roman"/>
                <a:cs typeface="Times New Roman"/>
              </a:rPr>
              <a:t> cables</a:t>
            </a:r>
            <a:endParaRPr lang="en-IN" sz="4000" dirty="0" smtClean="0">
              <a:latin typeface="Times New Roman"/>
              <a:cs typeface="Times New Roman"/>
            </a:endParaRPr>
          </a:p>
          <a:p>
            <a:pPr marL="156210" indent="-143510">
              <a:spcBef>
                <a:spcPts val="800"/>
              </a:spcBef>
              <a:buSzPct val="96875"/>
              <a:tabLst>
                <a:tab pos="156210" algn="l"/>
              </a:tabLst>
            </a:pPr>
            <a:r>
              <a:rPr lang="en-IN" sz="4000" spc="-5" dirty="0" smtClean="0">
                <a:solidFill>
                  <a:srgbClr val="0B1B1C"/>
                </a:solidFill>
                <a:latin typeface="Times New Roman"/>
                <a:cs typeface="Times New Roman"/>
              </a:rPr>
              <a:t> Remove the</a:t>
            </a:r>
            <a:r>
              <a:rPr lang="en-IN" sz="4000" spc="5" dirty="0" smtClean="0">
                <a:solidFill>
                  <a:srgbClr val="0B1B1C"/>
                </a:solidFill>
                <a:latin typeface="Times New Roman"/>
                <a:cs typeface="Times New Roman"/>
              </a:rPr>
              <a:t> </a:t>
            </a:r>
            <a:r>
              <a:rPr lang="en-IN" sz="4000" dirty="0" smtClean="0">
                <a:solidFill>
                  <a:srgbClr val="0B1B1C"/>
                </a:solidFill>
                <a:latin typeface="Times New Roman"/>
                <a:cs typeface="Times New Roman"/>
              </a:rPr>
              <a:t>hood</a:t>
            </a:r>
            <a:endParaRPr lang="en-IN" sz="4000" dirty="0" smtClean="0">
              <a:latin typeface="Times New Roman"/>
              <a:cs typeface="Times New Roman"/>
            </a:endParaRPr>
          </a:p>
          <a:p>
            <a:pPr marL="156210" indent="-143510">
              <a:spcBef>
                <a:spcPts val="790"/>
              </a:spcBef>
              <a:buSzPct val="96875"/>
              <a:tabLst>
                <a:tab pos="156210" algn="l"/>
              </a:tabLst>
            </a:pPr>
            <a:r>
              <a:rPr lang="en-IN" sz="4000" spc="-5" dirty="0" smtClean="0">
                <a:solidFill>
                  <a:srgbClr val="0B1B1C"/>
                </a:solidFill>
                <a:latin typeface="Times New Roman"/>
                <a:cs typeface="Times New Roman"/>
              </a:rPr>
              <a:t> Remove air</a:t>
            </a:r>
            <a:r>
              <a:rPr lang="en-IN" sz="4000" spc="10" dirty="0" smtClean="0">
                <a:solidFill>
                  <a:srgbClr val="0B1B1C"/>
                </a:solidFill>
                <a:latin typeface="Times New Roman"/>
                <a:cs typeface="Times New Roman"/>
              </a:rPr>
              <a:t> </a:t>
            </a:r>
            <a:r>
              <a:rPr lang="en-IN" sz="4000" dirty="0" smtClean="0">
                <a:solidFill>
                  <a:srgbClr val="0B1B1C"/>
                </a:solidFill>
                <a:latin typeface="Times New Roman"/>
                <a:cs typeface="Times New Roman"/>
              </a:rPr>
              <a:t>cleaner</a:t>
            </a:r>
            <a:endParaRPr lang="en-IN" sz="4000" dirty="0" smtClean="0">
              <a:latin typeface="Times New Roman"/>
              <a:cs typeface="Times New Roman"/>
            </a:endParaRPr>
          </a:p>
          <a:p>
            <a:pPr marL="156210" indent="-143510">
              <a:spcBef>
                <a:spcPts val="800"/>
              </a:spcBef>
              <a:buSzPct val="96875"/>
              <a:tabLst>
                <a:tab pos="156210" algn="l"/>
              </a:tabLst>
            </a:pPr>
            <a:r>
              <a:rPr lang="en-IN" sz="4000" dirty="0" smtClean="0">
                <a:solidFill>
                  <a:srgbClr val="0B1B1C"/>
                </a:solidFill>
                <a:latin typeface="Times New Roman"/>
                <a:cs typeface="Times New Roman"/>
              </a:rPr>
              <a:t> Label </a:t>
            </a:r>
            <a:r>
              <a:rPr lang="en-IN" sz="4000" spc="-5" dirty="0" smtClean="0">
                <a:solidFill>
                  <a:srgbClr val="0B1B1C"/>
                </a:solidFill>
                <a:latin typeface="Times New Roman"/>
                <a:cs typeface="Times New Roman"/>
              </a:rPr>
              <a:t>all wires and </a:t>
            </a:r>
            <a:r>
              <a:rPr lang="en-IN" sz="4000" dirty="0" smtClean="0">
                <a:solidFill>
                  <a:srgbClr val="0B1B1C"/>
                </a:solidFill>
                <a:latin typeface="Times New Roman"/>
                <a:cs typeface="Times New Roman"/>
              </a:rPr>
              <a:t>vacuum</a:t>
            </a:r>
            <a:r>
              <a:rPr lang="en-IN" sz="4000" spc="-15" dirty="0" smtClean="0">
                <a:solidFill>
                  <a:srgbClr val="0B1B1C"/>
                </a:solidFill>
                <a:latin typeface="Times New Roman"/>
                <a:cs typeface="Times New Roman"/>
              </a:rPr>
              <a:t> </a:t>
            </a:r>
            <a:r>
              <a:rPr lang="en-IN" sz="4000" spc="-5" dirty="0" smtClean="0">
                <a:solidFill>
                  <a:srgbClr val="0B1B1C"/>
                </a:solidFill>
                <a:latin typeface="Times New Roman"/>
                <a:cs typeface="Times New Roman"/>
              </a:rPr>
              <a:t>lines</a:t>
            </a:r>
            <a:endParaRPr lang="en-IN" sz="4000" dirty="0" smtClean="0">
              <a:latin typeface="Times New Roman"/>
              <a:cs typeface="Times New Roman"/>
            </a:endParaRPr>
          </a:p>
          <a:p>
            <a:pPr marL="156210" indent="-143510">
              <a:spcBef>
                <a:spcPts val="800"/>
              </a:spcBef>
              <a:buSzPct val="96875"/>
              <a:tabLst>
                <a:tab pos="156210" algn="l"/>
              </a:tabLst>
            </a:pPr>
            <a:r>
              <a:rPr lang="en-IN" sz="4000" spc="-5" dirty="0" smtClean="0">
                <a:solidFill>
                  <a:srgbClr val="0B1B1C"/>
                </a:solidFill>
                <a:latin typeface="Times New Roman"/>
                <a:cs typeface="Times New Roman"/>
              </a:rPr>
              <a:t> Drain </a:t>
            </a:r>
            <a:r>
              <a:rPr lang="en-IN" sz="4000" dirty="0" smtClean="0">
                <a:solidFill>
                  <a:srgbClr val="0B1B1C"/>
                </a:solidFill>
                <a:latin typeface="Times New Roman"/>
                <a:cs typeface="Times New Roman"/>
              </a:rPr>
              <a:t>coolant and</a:t>
            </a:r>
            <a:r>
              <a:rPr lang="en-IN" sz="4000" spc="10" dirty="0" smtClean="0">
                <a:solidFill>
                  <a:srgbClr val="0B1B1C"/>
                </a:solidFill>
                <a:latin typeface="Times New Roman"/>
                <a:cs typeface="Times New Roman"/>
              </a:rPr>
              <a:t> </a:t>
            </a:r>
            <a:r>
              <a:rPr lang="en-IN" sz="4000" spc="-5" dirty="0" smtClean="0">
                <a:solidFill>
                  <a:srgbClr val="0B1B1C"/>
                </a:solidFill>
                <a:latin typeface="Times New Roman"/>
                <a:cs typeface="Times New Roman"/>
              </a:rPr>
              <a:t>oil</a:t>
            </a:r>
            <a:endParaRPr lang="en-IN" sz="4000" dirty="0" smtClean="0">
              <a:latin typeface="Times New Roman"/>
              <a:cs typeface="Times New Roman"/>
            </a:endParaRPr>
          </a:p>
          <a:p>
            <a:pPr marL="156210" indent="-143510">
              <a:spcBef>
                <a:spcPts val="800"/>
              </a:spcBef>
              <a:buSzPct val="96875"/>
              <a:tabLst>
                <a:tab pos="156210" algn="l"/>
              </a:tabLst>
            </a:pPr>
            <a:r>
              <a:rPr lang="en-IN" sz="4000" spc="-5" dirty="0" smtClean="0">
                <a:solidFill>
                  <a:srgbClr val="0B1B1C"/>
                </a:solidFill>
                <a:latin typeface="Times New Roman"/>
                <a:cs typeface="Times New Roman"/>
              </a:rPr>
              <a:t> Remove the</a:t>
            </a:r>
            <a:r>
              <a:rPr lang="en-IN" sz="4000" spc="5" dirty="0" smtClean="0">
                <a:solidFill>
                  <a:srgbClr val="0B1B1C"/>
                </a:solidFill>
                <a:latin typeface="Times New Roman"/>
                <a:cs typeface="Times New Roman"/>
              </a:rPr>
              <a:t> </a:t>
            </a:r>
            <a:r>
              <a:rPr lang="en-IN" sz="4000" dirty="0" smtClean="0">
                <a:solidFill>
                  <a:srgbClr val="0B1B1C"/>
                </a:solidFill>
                <a:latin typeface="Times New Roman"/>
                <a:cs typeface="Times New Roman"/>
              </a:rPr>
              <a:t>radiator</a:t>
            </a:r>
            <a:endParaRPr lang="en-IN" sz="4000" dirty="0" smtClean="0">
              <a:latin typeface="Times New Roman"/>
              <a:cs typeface="Times New Roman"/>
            </a:endParaRPr>
          </a:p>
          <a:p>
            <a:pPr marL="156210" indent="-143510">
              <a:spcBef>
                <a:spcPts val="790"/>
              </a:spcBef>
              <a:buSzPct val="96875"/>
              <a:tabLst>
                <a:tab pos="156210" algn="l"/>
              </a:tabLst>
            </a:pPr>
            <a:r>
              <a:rPr lang="en-IN" sz="4000" spc="-5" dirty="0" smtClean="0">
                <a:solidFill>
                  <a:srgbClr val="0B1B1C"/>
                </a:solidFill>
                <a:latin typeface="Times New Roman"/>
                <a:cs typeface="Times New Roman"/>
              </a:rPr>
              <a:t> Remove the distributor </a:t>
            </a:r>
            <a:r>
              <a:rPr lang="en-IN" sz="4000" dirty="0" smtClean="0">
                <a:solidFill>
                  <a:srgbClr val="0B1B1C"/>
                </a:solidFill>
                <a:latin typeface="Times New Roman"/>
                <a:cs typeface="Times New Roman"/>
              </a:rPr>
              <a:t>and spark plug</a:t>
            </a:r>
            <a:r>
              <a:rPr lang="en-IN" sz="4000" spc="30" dirty="0" smtClean="0">
                <a:solidFill>
                  <a:srgbClr val="0B1B1C"/>
                </a:solidFill>
                <a:latin typeface="Times New Roman"/>
                <a:cs typeface="Times New Roman"/>
              </a:rPr>
              <a:t> </a:t>
            </a:r>
            <a:r>
              <a:rPr lang="en-IN" sz="4000" spc="-5" dirty="0" smtClean="0">
                <a:solidFill>
                  <a:srgbClr val="0B1B1C"/>
                </a:solidFill>
                <a:latin typeface="Times New Roman"/>
                <a:cs typeface="Times New Roman"/>
              </a:rPr>
              <a:t>wiring</a:t>
            </a:r>
            <a:endParaRPr lang="en-IN" sz="4000" dirty="0" smtClean="0">
              <a:latin typeface="Times New Roman"/>
              <a:cs typeface="Times New Roman"/>
            </a:endParaRPr>
          </a:p>
          <a:p>
            <a:pPr marL="156210" indent="-143510">
              <a:spcBef>
                <a:spcPts val="790"/>
              </a:spcBef>
              <a:buSzPct val="96875"/>
              <a:buNone/>
              <a:tabLst>
                <a:tab pos="156210" algn="l"/>
              </a:tabLst>
            </a:pPr>
            <a:endParaRPr lang="en-IN" dirty="0" smtClean="0">
              <a:latin typeface="Times New Roman"/>
              <a:cs typeface="Times New Roman"/>
            </a:endParaRPr>
          </a:p>
          <a:p>
            <a:endParaRPr lang="en-US" dirty="0"/>
          </a:p>
        </p:txBody>
      </p:sp>
      <p:sp>
        <p:nvSpPr>
          <p:cNvPr id="12" name="Rectangle 11"/>
          <p:cNvSpPr/>
          <p:nvPr/>
        </p:nvSpPr>
        <p:spPr>
          <a:xfrm>
            <a:off x="1555750" y="596900"/>
            <a:ext cx="6872715" cy="769441"/>
          </a:xfrm>
          <a:prstGeom prst="rect">
            <a:avLst/>
          </a:prstGeom>
        </p:spPr>
        <p:txBody>
          <a:bodyPr wrap="none">
            <a:spAutoFit/>
          </a:bodyPr>
          <a:lstStyle/>
          <a:p>
            <a:r>
              <a:rPr lang="en-IN" sz="4400" b="1" u="sng" spc="-5" dirty="0" smtClean="0">
                <a:solidFill>
                  <a:srgbClr val="2C8659"/>
                </a:solidFill>
                <a:latin typeface="Times New Roman"/>
                <a:cs typeface="Times New Roman"/>
              </a:rPr>
              <a:t>Disassembly </a:t>
            </a:r>
            <a:r>
              <a:rPr lang="en-IN" sz="4400" b="1" u="sng" dirty="0" smtClean="0">
                <a:solidFill>
                  <a:srgbClr val="2C8659"/>
                </a:solidFill>
                <a:latin typeface="Times New Roman"/>
                <a:cs typeface="Times New Roman"/>
              </a:rPr>
              <a:t>of </a:t>
            </a:r>
            <a:r>
              <a:rPr lang="en-IN" sz="4400" b="1" u="sng" spc="-5" dirty="0" smtClean="0">
                <a:solidFill>
                  <a:srgbClr val="2C8659"/>
                </a:solidFill>
                <a:latin typeface="Times New Roman"/>
                <a:cs typeface="Times New Roman"/>
              </a:rPr>
              <a:t>IC</a:t>
            </a:r>
            <a:r>
              <a:rPr lang="en-IN" sz="4400" b="1" u="sng" spc="-45" dirty="0" smtClean="0">
                <a:solidFill>
                  <a:srgbClr val="2C8659"/>
                </a:solidFill>
                <a:latin typeface="Times New Roman"/>
                <a:cs typeface="Times New Roman"/>
              </a:rPr>
              <a:t> </a:t>
            </a:r>
            <a:r>
              <a:rPr lang="en-IN" sz="4400" b="1" u="sng" spc="-5" dirty="0" smtClean="0">
                <a:solidFill>
                  <a:srgbClr val="2C8659"/>
                </a:solidFill>
                <a:latin typeface="Times New Roman"/>
                <a:cs typeface="Times New Roman"/>
              </a:rPr>
              <a:t>Engine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61</a:t>
            </a:fld>
            <a:endParaRPr lang="en-IN" altLang="en-US" sz="1900">
              <a:solidFill>
                <a:srgbClr val="898989"/>
              </a:solidFill>
              <a:ea typeface="Arial" pitchFamily="34" charset="0"/>
            </a:endParaRPr>
          </a:p>
        </p:txBody>
      </p:sp>
      <p:sp>
        <p:nvSpPr>
          <p:cNvPr id="10" name="object 3"/>
          <p:cNvSpPr/>
          <p:nvPr/>
        </p:nvSpPr>
        <p:spPr>
          <a:xfrm>
            <a:off x="1784350" y="444500"/>
            <a:ext cx="12573000" cy="7848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62</a:t>
            </a:fld>
            <a:endParaRPr lang="en-IN" altLang="en-US" sz="1900">
              <a:solidFill>
                <a:srgbClr val="898989"/>
              </a:solidFill>
              <a:ea typeface="Arial" pitchFamily="34" charset="0"/>
            </a:endParaRPr>
          </a:p>
        </p:txBody>
      </p:sp>
      <p:sp>
        <p:nvSpPr>
          <p:cNvPr id="10" name="object 3"/>
          <p:cNvSpPr/>
          <p:nvPr/>
        </p:nvSpPr>
        <p:spPr>
          <a:xfrm>
            <a:off x="1403350" y="596900"/>
            <a:ext cx="13792200" cy="7696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63</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250950" y="520700"/>
            <a:ext cx="13251815" cy="738664"/>
          </a:xfrm>
        </p:spPr>
        <p:txBody>
          <a:bodyPr/>
          <a:lstStyle/>
          <a:p>
            <a:pPr algn="l"/>
            <a:r>
              <a:rPr lang="en-IN" sz="4800" b="1" u="sng" spc="-5" dirty="0" smtClean="0">
                <a:solidFill>
                  <a:srgbClr val="2C8659"/>
                </a:solidFill>
                <a:latin typeface="Times New Roman"/>
                <a:cs typeface="Times New Roman"/>
              </a:rPr>
              <a:t>Engine</a:t>
            </a:r>
            <a:r>
              <a:rPr lang="en-IN" sz="4800" b="1" u="sng" spc="-80" dirty="0" smtClean="0">
                <a:solidFill>
                  <a:srgbClr val="2C8659"/>
                </a:solidFill>
                <a:latin typeface="Times New Roman"/>
                <a:cs typeface="Times New Roman"/>
              </a:rPr>
              <a:t> </a:t>
            </a:r>
            <a:r>
              <a:rPr lang="en-IN" sz="4800" b="1" u="sng" spc="-5" dirty="0" smtClean="0">
                <a:solidFill>
                  <a:srgbClr val="2C8659"/>
                </a:solidFill>
                <a:latin typeface="Times New Roman"/>
                <a:cs typeface="Times New Roman"/>
              </a:rPr>
              <a:t>Disassembly :-</a:t>
            </a:r>
            <a:endParaRPr lang="en-US" sz="4800" b="1" u="sng" dirty="0"/>
          </a:p>
        </p:txBody>
      </p:sp>
      <p:sp>
        <p:nvSpPr>
          <p:cNvPr id="9" name="Subtitle 8"/>
          <p:cNvSpPr>
            <a:spLocks noGrp="1"/>
          </p:cNvSpPr>
          <p:nvPr>
            <p:ph type="subTitle" idx="4"/>
          </p:nvPr>
        </p:nvSpPr>
        <p:spPr>
          <a:xfrm>
            <a:off x="1555750" y="1739900"/>
            <a:ext cx="12649200" cy="6377051"/>
          </a:xfrm>
        </p:spPr>
        <p:txBody>
          <a:bodyPr/>
          <a:lstStyle/>
          <a:p>
            <a:pPr marL="355600">
              <a:spcBef>
                <a:spcPts val="800"/>
              </a:spcBef>
              <a:tabLst>
                <a:tab pos="354965" algn="l"/>
                <a:tab pos="355600" algn="l"/>
              </a:tabLst>
            </a:pPr>
            <a:r>
              <a:rPr lang="en-IN" sz="4400" spc="-5" dirty="0" smtClean="0">
                <a:latin typeface="Arial"/>
                <a:cs typeface="Arial"/>
              </a:rPr>
              <a:t>Important steps</a:t>
            </a:r>
            <a:endParaRPr lang="en-IN" sz="4400" dirty="0" smtClean="0">
              <a:latin typeface="Arial"/>
              <a:cs typeface="Arial"/>
            </a:endParaRPr>
          </a:p>
          <a:p>
            <a:pPr marL="755650" lvl="1" indent="-285750">
              <a:spcBef>
                <a:spcPts val="650"/>
              </a:spcBef>
              <a:tabLst>
                <a:tab pos="755650" algn="l"/>
              </a:tabLst>
            </a:pPr>
            <a:r>
              <a:rPr lang="en-IN" sz="4400" dirty="0" smtClean="0">
                <a:latin typeface="Arial"/>
                <a:cs typeface="Arial"/>
              </a:rPr>
              <a:t>Remove clutch</a:t>
            </a:r>
            <a:r>
              <a:rPr lang="en-IN" sz="4400" spc="-5" dirty="0" smtClean="0">
                <a:latin typeface="Arial"/>
                <a:cs typeface="Arial"/>
              </a:rPr>
              <a:t> parts</a:t>
            </a:r>
            <a:endParaRPr lang="en-IN" sz="4400" dirty="0" smtClean="0">
              <a:latin typeface="Arial"/>
              <a:cs typeface="Arial"/>
            </a:endParaRPr>
          </a:p>
          <a:p>
            <a:pPr marL="755650" lvl="1" indent="-285750">
              <a:spcBef>
                <a:spcPts val="640"/>
              </a:spcBef>
              <a:tabLst>
                <a:tab pos="755650" algn="l"/>
              </a:tabLst>
            </a:pPr>
            <a:r>
              <a:rPr lang="en-IN" sz="4400" dirty="0" smtClean="0">
                <a:latin typeface="Arial"/>
                <a:cs typeface="Arial"/>
              </a:rPr>
              <a:t>Remove </a:t>
            </a:r>
            <a:r>
              <a:rPr lang="en-IN" sz="4400" spc="-5" dirty="0" smtClean="0">
                <a:latin typeface="Arial"/>
                <a:cs typeface="Arial"/>
              </a:rPr>
              <a:t>hybrid </a:t>
            </a:r>
            <a:r>
              <a:rPr lang="en-IN" sz="4400" dirty="0" smtClean="0">
                <a:latin typeface="Arial"/>
                <a:cs typeface="Arial"/>
              </a:rPr>
              <a:t>armature </a:t>
            </a:r>
            <a:r>
              <a:rPr lang="en-IN" sz="4400" spc="-5" dirty="0" smtClean="0">
                <a:latin typeface="Arial"/>
                <a:cs typeface="Arial"/>
              </a:rPr>
              <a:t>(puller</a:t>
            </a:r>
            <a:r>
              <a:rPr lang="en-IN" sz="4400" dirty="0" smtClean="0">
                <a:latin typeface="Arial"/>
                <a:cs typeface="Arial"/>
              </a:rPr>
              <a:t> </a:t>
            </a:r>
            <a:r>
              <a:rPr lang="en-IN" sz="4400" spc="-5" dirty="0" smtClean="0">
                <a:latin typeface="Arial"/>
                <a:cs typeface="Arial"/>
              </a:rPr>
              <a:t>required)</a:t>
            </a:r>
            <a:endParaRPr lang="en-IN" sz="4400" dirty="0" smtClean="0">
              <a:latin typeface="Arial"/>
              <a:cs typeface="Arial"/>
            </a:endParaRPr>
          </a:p>
          <a:p>
            <a:pPr marL="755650" lvl="1" indent="-285750">
              <a:spcBef>
                <a:spcPts val="650"/>
              </a:spcBef>
              <a:tabLst>
                <a:tab pos="755650" algn="l"/>
              </a:tabLst>
            </a:pPr>
            <a:r>
              <a:rPr lang="en-IN" sz="4400" dirty="0" smtClean="0">
                <a:latin typeface="Arial"/>
                <a:cs typeface="Arial"/>
              </a:rPr>
              <a:t>Mount </a:t>
            </a:r>
            <a:r>
              <a:rPr lang="en-IN" sz="4400" spc="-5" dirty="0" smtClean="0">
                <a:latin typeface="Arial"/>
                <a:cs typeface="Arial"/>
              </a:rPr>
              <a:t>engine to </a:t>
            </a:r>
            <a:r>
              <a:rPr lang="en-IN" sz="4400" dirty="0" smtClean="0">
                <a:latin typeface="Arial"/>
                <a:cs typeface="Arial"/>
              </a:rPr>
              <a:t>a</a:t>
            </a:r>
            <a:r>
              <a:rPr lang="en-IN" sz="4400" spc="-5" dirty="0" smtClean="0">
                <a:latin typeface="Arial"/>
                <a:cs typeface="Arial"/>
              </a:rPr>
              <a:t> </a:t>
            </a:r>
            <a:r>
              <a:rPr lang="en-IN" sz="4400" dirty="0" smtClean="0">
                <a:latin typeface="Arial"/>
                <a:cs typeface="Arial"/>
              </a:rPr>
              <a:t>stand</a:t>
            </a:r>
          </a:p>
          <a:p>
            <a:pPr marL="755650" lvl="1" indent="-285750">
              <a:spcBef>
                <a:spcPts val="650"/>
              </a:spcBef>
              <a:tabLst>
                <a:tab pos="755650" algn="l"/>
              </a:tabLst>
            </a:pPr>
            <a:r>
              <a:rPr lang="en-IN" sz="4400" dirty="0" smtClean="0">
                <a:latin typeface="Arial"/>
                <a:cs typeface="Arial"/>
              </a:rPr>
              <a:t>Remove coolant</a:t>
            </a:r>
            <a:r>
              <a:rPr lang="en-IN" sz="4400" spc="-15" dirty="0" smtClean="0">
                <a:latin typeface="Arial"/>
                <a:cs typeface="Arial"/>
              </a:rPr>
              <a:t> </a:t>
            </a:r>
            <a:r>
              <a:rPr lang="en-IN" sz="4400" spc="5" dirty="0" smtClean="0">
                <a:latin typeface="Arial"/>
                <a:cs typeface="Arial"/>
              </a:rPr>
              <a:t>pump</a:t>
            </a:r>
            <a:endParaRPr lang="en-IN" sz="4400" dirty="0" smtClean="0">
              <a:latin typeface="Arial"/>
              <a:cs typeface="Arial"/>
            </a:endParaRPr>
          </a:p>
          <a:p>
            <a:pPr marL="755650" lvl="1" indent="-285750">
              <a:spcBef>
                <a:spcPts val="650"/>
              </a:spcBef>
              <a:tabLst>
                <a:tab pos="755650" algn="l"/>
              </a:tabLst>
            </a:pPr>
            <a:r>
              <a:rPr lang="en-IN" sz="4400" dirty="0" smtClean="0">
                <a:latin typeface="Arial"/>
                <a:cs typeface="Arial"/>
              </a:rPr>
              <a:t>Remove </a:t>
            </a:r>
            <a:r>
              <a:rPr lang="en-IN" sz="4400" spc="-5" dirty="0" smtClean="0">
                <a:latin typeface="Arial"/>
                <a:cs typeface="Arial"/>
              </a:rPr>
              <a:t>oil</a:t>
            </a:r>
            <a:r>
              <a:rPr lang="en-IN" sz="4400" spc="-10" dirty="0" smtClean="0">
                <a:latin typeface="Arial"/>
                <a:cs typeface="Arial"/>
              </a:rPr>
              <a:t> </a:t>
            </a:r>
            <a:r>
              <a:rPr lang="en-IN" sz="4400" dirty="0" smtClean="0">
                <a:latin typeface="Arial"/>
                <a:cs typeface="Arial"/>
              </a:rPr>
              <a:t>pan</a:t>
            </a:r>
          </a:p>
          <a:p>
            <a:pPr marL="755650" lvl="1" indent="-285750">
              <a:spcBef>
                <a:spcPts val="640"/>
              </a:spcBef>
              <a:tabLst>
                <a:tab pos="755650" algn="l"/>
              </a:tabLst>
            </a:pPr>
            <a:r>
              <a:rPr lang="en-IN" sz="4400" dirty="0" smtClean="0">
                <a:latin typeface="Arial"/>
                <a:cs typeface="Arial"/>
              </a:rPr>
              <a:t>Remove valve</a:t>
            </a:r>
            <a:r>
              <a:rPr lang="en-IN" sz="4400" spc="-5" dirty="0" smtClean="0">
                <a:latin typeface="Arial"/>
                <a:cs typeface="Arial"/>
              </a:rPr>
              <a:t> </a:t>
            </a:r>
            <a:r>
              <a:rPr lang="en-IN" sz="4400" dirty="0" smtClean="0">
                <a:latin typeface="Arial"/>
                <a:cs typeface="Arial"/>
              </a:rPr>
              <a:t>covers</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64</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292100"/>
            <a:ext cx="13785215" cy="677108"/>
          </a:xfrm>
        </p:spPr>
        <p:txBody>
          <a:bodyPr/>
          <a:lstStyle/>
          <a:p>
            <a:r>
              <a:rPr lang="en-IN" b="1" spc="-5" dirty="0" smtClean="0">
                <a:latin typeface="Rockwell Extra Bold"/>
                <a:cs typeface="Rockwell Extra Bold"/>
              </a:rPr>
              <a:t>OTTO</a:t>
            </a:r>
            <a:r>
              <a:rPr lang="en-IN" b="1" spc="-75" dirty="0" smtClean="0">
                <a:latin typeface="Rockwell Extra Bold"/>
                <a:cs typeface="Rockwell Extra Bold"/>
              </a:rPr>
              <a:t> </a:t>
            </a:r>
            <a:r>
              <a:rPr lang="en-IN" b="1" spc="-5" dirty="0" smtClean="0">
                <a:latin typeface="Rockwell Extra Bold"/>
                <a:cs typeface="Rockwell Extra Bold"/>
              </a:rPr>
              <a:t>CYCLE</a:t>
            </a:r>
            <a:endParaRPr lang="en-US" b="1" dirty="0"/>
          </a:p>
        </p:txBody>
      </p:sp>
      <p:sp>
        <p:nvSpPr>
          <p:cNvPr id="9" name="Subtitle 8"/>
          <p:cNvSpPr>
            <a:spLocks noGrp="1"/>
          </p:cNvSpPr>
          <p:nvPr>
            <p:ph type="subTitle" idx="4"/>
          </p:nvPr>
        </p:nvSpPr>
        <p:spPr>
          <a:xfrm>
            <a:off x="1403350" y="1282700"/>
            <a:ext cx="13944600" cy="7162800"/>
          </a:xfrm>
        </p:spPr>
        <p:txBody>
          <a:bodyPr/>
          <a:lstStyle/>
          <a:p>
            <a:pPr marL="12700" marR="242570" indent="40640">
              <a:spcBef>
                <a:spcPts val="505"/>
              </a:spcBef>
              <a:tabLst>
                <a:tab pos="838200" algn="l"/>
                <a:tab pos="1042035" algn="l"/>
                <a:tab pos="1483995" algn="l"/>
                <a:tab pos="1691639" algn="l"/>
                <a:tab pos="2275205" algn="l"/>
                <a:tab pos="2723515" algn="l"/>
                <a:tab pos="3145155" algn="l"/>
                <a:tab pos="3615054" algn="l"/>
                <a:tab pos="4044315" algn="l"/>
                <a:tab pos="4667250" algn="l"/>
                <a:tab pos="5332730" algn="l"/>
                <a:tab pos="5801995" algn="l"/>
                <a:tab pos="6569709" algn="l"/>
                <a:tab pos="6591934" algn="l"/>
                <a:tab pos="7061834" algn="l"/>
                <a:tab pos="7727315" algn="l"/>
              </a:tabLst>
            </a:pPr>
            <a:r>
              <a:rPr lang="en-IN" sz="3600" b="1" spc="240" dirty="0" smtClean="0">
                <a:latin typeface="Times New Roman" pitchFamily="18" charset="0"/>
                <a:cs typeface="Times New Roman" pitchFamily="18" charset="0"/>
              </a:rPr>
              <a:t> T</a:t>
            </a:r>
            <a:r>
              <a:rPr lang="en-IN" sz="3600" b="1" spc="220" dirty="0" smtClean="0">
                <a:latin typeface="Times New Roman" pitchFamily="18" charset="0"/>
                <a:cs typeface="Times New Roman" pitchFamily="18" charset="0"/>
              </a:rPr>
              <a:t>h</a:t>
            </a:r>
            <a:r>
              <a:rPr lang="en-IN" sz="3600" b="1" spc="25" dirty="0" smtClean="0">
                <a:latin typeface="Times New Roman" pitchFamily="18" charset="0"/>
                <a:cs typeface="Times New Roman" pitchFamily="18" charset="0"/>
              </a:rPr>
              <a:t>e</a:t>
            </a:r>
            <a:r>
              <a:rPr lang="en-IN" sz="3600" b="1" dirty="0" smtClean="0">
                <a:latin typeface="Times New Roman" pitchFamily="18" charset="0"/>
                <a:cs typeface="Times New Roman" pitchFamily="18" charset="0"/>
              </a:rPr>
              <a:t>	</a:t>
            </a:r>
            <a:r>
              <a:rPr lang="en-IN" sz="3600" b="1" spc="229" dirty="0" smtClean="0">
                <a:latin typeface="Times New Roman" pitchFamily="18" charset="0"/>
                <a:cs typeface="Times New Roman" pitchFamily="18" charset="0"/>
              </a:rPr>
              <a:t>O</a:t>
            </a:r>
            <a:r>
              <a:rPr lang="en-IN" sz="3600" b="1" spc="215" dirty="0" smtClean="0">
                <a:latin typeface="Times New Roman" pitchFamily="18" charset="0"/>
                <a:cs typeface="Times New Roman" pitchFamily="18" charset="0"/>
              </a:rPr>
              <a:t>tt</a:t>
            </a:r>
            <a:r>
              <a:rPr lang="en-IN" sz="3600" b="1" spc="25" dirty="0" smtClean="0">
                <a:latin typeface="Times New Roman" pitchFamily="18" charset="0"/>
                <a:cs typeface="Times New Roman" pitchFamily="18" charset="0"/>
              </a:rPr>
              <a:t>o</a:t>
            </a:r>
            <a:r>
              <a:rPr lang="en-IN" sz="3600" b="1" dirty="0" smtClean="0">
                <a:latin typeface="Times New Roman" pitchFamily="18" charset="0"/>
                <a:cs typeface="Times New Roman" pitchFamily="18" charset="0"/>
              </a:rPr>
              <a:t>	</a:t>
            </a:r>
            <a:r>
              <a:rPr lang="en-IN" sz="3600" b="1" spc="215" dirty="0" smtClean="0">
                <a:latin typeface="Times New Roman" pitchFamily="18" charset="0"/>
                <a:cs typeface="Times New Roman" pitchFamily="18" charset="0"/>
              </a:rPr>
              <a:t>c</a:t>
            </a:r>
            <a:r>
              <a:rPr lang="en-IN" sz="3600" b="1" spc="229" dirty="0" smtClean="0">
                <a:latin typeface="Times New Roman" pitchFamily="18" charset="0"/>
                <a:cs typeface="Times New Roman" pitchFamily="18" charset="0"/>
              </a:rPr>
              <a:t>y</a:t>
            </a:r>
            <a:r>
              <a:rPr lang="en-IN" sz="3600" b="1" spc="215" dirty="0" smtClean="0">
                <a:latin typeface="Times New Roman" pitchFamily="18" charset="0"/>
                <a:cs typeface="Times New Roman" pitchFamily="18" charset="0"/>
              </a:rPr>
              <a:t>c</a:t>
            </a:r>
            <a:r>
              <a:rPr lang="en-IN" sz="3600" b="1" spc="204" dirty="0" smtClean="0">
                <a:latin typeface="Times New Roman" pitchFamily="18" charset="0"/>
                <a:cs typeface="Times New Roman" pitchFamily="18" charset="0"/>
              </a:rPr>
              <a:t>l</a:t>
            </a:r>
            <a:r>
              <a:rPr lang="en-IN" sz="3600" b="1" spc="25" dirty="0" smtClean="0">
                <a:latin typeface="Times New Roman" pitchFamily="18" charset="0"/>
                <a:cs typeface="Times New Roman" pitchFamily="18" charset="0"/>
              </a:rPr>
              <a:t>e</a:t>
            </a:r>
            <a:r>
              <a:rPr lang="en-IN" sz="3600" b="1" dirty="0" smtClean="0">
                <a:latin typeface="Times New Roman" pitchFamily="18" charset="0"/>
                <a:cs typeface="Times New Roman" pitchFamily="18" charset="0"/>
              </a:rPr>
              <a:t>	</a:t>
            </a:r>
            <a:r>
              <a:rPr lang="en-IN" sz="3600" b="1" spc="215" dirty="0" smtClean="0">
                <a:latin typeface="Times New Roman" pitchFamily="18" charset="0"/>
                <a:cs typeface="Times New Roman" pitchFamily="18" charset="0"/>
              </a:rPr>
              <a:t>i</a:t>
            </a:r>
            <a:r>
              <a:rPr lang="en-IN" sz="3600" b="1" spc="20" dirty="0" smtClean="0">
                <a:latin typeface="Times New Roman" pitchFamily="18" charset="0"/>
                <a:cs typeface="Times New Roman" pitchFamily="18" charset="0"/>
              </a:rPr>
              <a:t>s</a:t>
            </a:r>
            <a:r>
              <a:rPr lang="en-IN" sz="3600" b="1" dirty="0" smtClean="0">
                <a:latin typeface="Times New Roman" pitchFamily="18" charset="0"/>
                <a:cs typeface="Times New Roman" pitchFamily="18" charset="0"/>
              </a:rPr>
              <a:t>	</a:t>
            </a:r>
            <a:r>
              <a:rPr lang="en-IN" sz="3600" b="1" spc="-750" dirty="0" smtClean="0">
                <a:latin typeface="Times New Roman" pitchFamily="18" charset="0"/>
                <a:cs typeface="Times New Roman" pitchFamily="18" charset="0"/>
              </a:rPr>
              <a:t> </a:t>
            </a:r>
            <a:r>
              <a:rPr lang="en-IN" sz="3600" b="1" spc="215" dirty="0" smtClean="0">
                <a:latin typeface="Times New Roman" pitchFamily="18" charset="0"/>
                <a:cs typeface="Times New Roman" pitchFamily="18" charset="0"/>
              </a:rPr>
              <a:t>v</a:t>
            </a:r>
            <a:r>
              <a:rPr lang="en-IN" sz="3600" b="1" spc="220" dirty="0" smtClean="0">
                <a:latin typeface="Times New Roman" pitchFamily="18" charset="0"/>
                <a:cs typeface="Times New Roman" pitchFamily="18" charset="0"/>
              </a:rPr>
              <a:t>er</a:t>
            </a:r>
            <a:r>
              <a:rPr lang="en-IN" sz="3600" b="1" spc="25" dirty="0" smtClean="0">
                <a:latin typeface="Times New Roman" pitchFamily="18" charset="0"/>
                <a:cs typeface="Times New Roman" pitchFamily="18" charset="0"/>
              </a:rPr>
              <a:t>y</a:t>
            </a:r>
            <a:r>
              <a:rPr lang="en-IN" sz="3600" b="1" dirty="0" smtClean="0">
                <a:latin typeface="Times New Roman" pitchFamily="18" charset="0"/>
                <a:cs typeface="Times New Roman" pitchFamily="18" charset="0"/>
              </a:rPr>
              <a:t>	</a:t>
            </a:r>
            <a:r>
              <a:rPr lang="en-IN" sz="3600" b="1" spc="220" dirty="0" smtClean="0">
                <a:latin typeface="Times New Roman" pitchFamily="18" charset="0"/>
                <a:cs typeface="Times New Roman" pitchFamily="18" charset="0"/>
              </a:rPr>
              <a:t>s</a:t>
            </a:r>
            <a:r>
              <a:rPr lang="en-IN" sz="3600" b="1" spc="215" dirty="0" smtClean="0">
                <a:latin typeface="Times New Roman" pitchFamily="18" charset="0"/>
                <a:cs typeface="Times New Roman" pitchFamily="18" charset="0"/>
              </a:rPr>
              <a:t>i</a:t>
            </a:r>
            <a:r>
              <a:rPr lang="en-IN" sz="3600" b="1" spc="229" dirty="0" smtClean="0">
                <a:latin typeface="Times New Roman" pitchFamily="18" charset="0"/>
                <a:cs typeface="Times New Roman" pitchFamily="18" charset="0"/>
              </a:rPr>
              <a:t>m</a:t>
            </a:r>
            <a:r>
              <a:rPr lang="en-IN" sz="3600" b="1" spc="215" dirty="0" smtClean="0">
                <a:latin typeface="Times New Roman" pitchFamily="18" charset="0"/>
                <a:cs typeface="Times New Roman" pitchFamily="18" charset="0"/>
              </a:rPr>
              <a:t>i</a:t>
            </a:r>
            <a:r>
              <a:rPr lang="en-IN" sz="3600" b="1" spc="204" dirty="0" smtClean="0">
                <a:latin typeface="Times New Roman" pitchFamily="18" charset="0"/>
                <a:cs typeface="Times New Roman" pitchFamily="18" charset="0"/>
              </a:rPr>
              <a:t>l</a:t>
            </a:r>
            <a:r>
              <a:rPr lang="en-IN" sz="3600" b="1" spc="215" dirty="0" smtClean="0">
                <a:latin typeface="Times New Roman" pitchFamily="18" charset="0"/>
                <a:cs typeface="Times New Roman" pitchFamily="18" charset="0"/>
              </a:rPr>
              <a:t>a</a:t>
            </a:r>
            <a:r>
              <a:rPr lang="en-IN" sz="3600" b="1" spc="15" dirty="0" smtClean="0">
                <a:latin typeface="Times New Roman" pitchFamily="18" charset="0"/>
                <a:cs typeface="Times New Roman" pitchFamily="18" charset="0"/>
              </a:rPr>
              <a:t>r</a:t>
            </a:r>
            <a:r>
              <a:rPr lang="en-IN" sz="3600" b="1" dirty="0" smtClean="0">
                <a:latin typeface="Times New Roman" pitchFamily="18" charset="0"/>
                <a:cs typeface="Times New Roman" pitchFamily="18" charset="0"/>
              </a:rPr>
              <a:t>	</a:t>
            </a:r>
            <a:r>
              <a:rPr lang="en-IN" sz="3600" b="1" spc="215" dirty="0" smtClean="0">
                <a:latin typeface="Times New Roman" pitchFamily="18" charset="0"/>
                <a:cs typeface="Times New Roman" pitchFamily="18" charset="0"/>
              </a:rPr>
              <a:t>t</a:t>
            </a:r>
            <a:r>
              <a:rPr lang="en-IN" sz="3600" b="1" spc="25" dirty="0" smtClean="0">
                <a:latin typeface="Times New Roman" pitchFamily="18" charset="0"/>
                <a:cs typeface="Times New Roman" pitchFamily="18" charset="0"/>
              </a:rPr>
              <a:t>o</a:t>
            </a:r>
            <a:r>
              <a:rPr lang="en-IN" sz="3600" b="1" dirty="0" smtClean="0">
                <a:latin typeface="Times New Roman" pitchFamily="18" charset="0"/>
                <a:cs typeface="Times New Roman" pitchFamily="18" charset="0"/>
              </a:rPr>
              <a:t>	</a:t>
            </a:r>
            <a:r>
              <a:rPr lang="en-IN" sz="3600" b="1" spc="204" dirty="0" smtClean="0">
                <a:latin typeface="Times New Roman" pitchFamily="18" charset="0"/>
                <a:cs typeface="Times New Roman" pitchFamily="18" charset="0"/>
              </a:rPr>
              <a:t>t</a:t>
            </a:r>
            <a:r>
              <a:rPr lang="en-IN" sz="3600" b="1" spc="229" dirty="0" smtClean="0">
                <a:latin typeface="Times New Roman" pitchFamily="18" charset="0"/>
                <a:cs typeface="Times New Roman" pitchFamily="18" charset="0"/>
              </a:rPr>
              <a:t>h</a:t>
            </a:r>
            <a:r>
              <a:rPr lang="en-IN" sz="3600" b="1" spc="215" dirty="0" smtClean="0">
                <a:latin typeface="Times New Roman" pitchFamily="18" charset="0"/>
                <a:cs typeface="Times New Roman" pitchFamily="18" charset="0"/>
              </a:rPr>
              <a:t>a</a:t>
            </a:r>
            <a:r>
              <a:rPr lang="en-IN" sz="3600" b="1" spc="10" dirty="0" smtClean="0">
                <a:latin typeface="Times New Roman" pitchFamily="18" charset="0"/>
                <a:cs typeface="Times New Roman" pitchFamily="18" charset="0"/>
              </a:rPr>
              <a:t>t </a:t>
            </a:r>
            <a:r>
              <a:rPr lang="en-IN" sz="3600" b="1" spc="235" dirty="0" smtClean="0">
                <a:latin typeface="Times New Roman" pitchFamily="18" charset="0"/>
                <a:cs typeface="Times New Roman" pitchFamily="18" charset="0"/>
              </a:rPr>
              <a:t>o</a:t>
            </a:r>
            <a:r>
              <a:rPr lang="en-IN" sz="3600" b="1" spc="10" dirty="0" smtClean="0">
                <a:latin typeface="Times New Roman" pitchFamily="18" charset="0"/>
                <a:cs typeface="Times New Roman" pitchFamily="18" charset="0"/>
              </a:rPr>
              <a:t>f</a:t>
            </a:r>
            <a:r>
              <a:rPr lang="en-IN" sz="3600" b="1" dirty="0" smtClean="0">
                <a:latin typeface="Times New Roman" pitchFamily="18" charset="0"/>
                <a:cs typeface="Times New Roman" pitchFamily="18" charset="0"/>
              </a:rPr>
              <a:t>	</a:t>
            </a:r>
            <a:r>
              <a:rPr lang="en-IN" sz="3600" b="1" spc="215" dirty="0" smtClean="0">
                <a:latin typeface="Times New Roman" pitchFamily="18" charset="0"/>
                <a:cs typeface="Times New Roman" pitchFamily="18" charset="0"/>
              </a:rPr>
              <a:t>t</a:t>
            </a:r>
            <a:r>
              <a:rPr lang="en-IN" sz="3600" b="1" spc="220" dirty="0" smtClean="0">
                <a:latin typeface="Times New Roman" pitchFamily="18" charset="0"/>
                <a:cs typeface="Times New Roman" pitchFamily="18" charset="0"/>
              </a:rPr>
              <a:t>h</a:t>
            </a:r>
            <a:r>
              <a:rPr lang="en-IN" sz="3600" b="1" spc="25" dirty="0" smtClean="0">
                <a:latin typeface="Times New Roman" pitchFamily="18" charset="0"/>
                <a:cs typeface="Times New Roman" pitchFamily="18" charset="0"/>
              </a:rPr>
              <a:t>e</a:t>
            </a:r>
            <a:r>
              <a:rPr lang="en-IN" sz="3600" b="1" dirty="0" smtClean="0">
                <a:latin typeface="Times New Roman" pitchFamily="18" charset="0"/>
                <a:cs typeface="Times New Roman" pitchFamily="18" charset="0"/>
              </a:rPr>
              <a:t>	</a:t>
            </a:r>
            <a:r>
              <a:rPr lang="en-IN" sz="3600" b="1" spc="235" dirty="0" smtClean="0">
                <a:latin typeface="Times New Roman" pitchFamily="18" charset="0"/>
                <a:cs typeface="Times New Roman" pitchFamily="18" charset="0"/>
              </a:rPr>
              <a:t>D</a:t>
            </a:r>
            <a:r>
              <a:rPr lang="en-IN" sz="3600" b="1" spc="215" dirty="0" smtClean="0">
                <a:latin typeface="Times New Roman" pitchFamily="18" charset="0"/>
                <a:cs typeface="Times New Roman" pitchFamily="18" charset="0"/>
              </a:rPr>
              <a:t>i</a:t>
            </a:r>
            <a:r>
              <a:rPr lang="en-IN" sz="3600" b="1" spc="220" dirty="0" smtClean="0">
                <a:latin typeface="Times New Roman" pitchFamily="18" charset="0"/>
                <a:cs typeface="Times New Roman" pitchFamily="18" charset="0"/>
              </a:rPr>
              <a:t>e</a:t>
            </a:r>
            <a:r>
              <a:rPr lang="en-IN" sz="3600" b="1" spc="229" dirty="0" smtClean="0">
                <a:latin typeface="Times New Roman" pitchFamily="18" charset="0"/>
                <a:cs typeface="Times New Roman" pitchFamily="18" charset="0"/>
              </a:rPr>
              <a:t>s</a:t>
            </a:r>
            <a:r>
              <a:rPr lang="en-IN" sz="3600" b="1" spc="220" dirty="0" smtClean="0">
                <a:latin typeface="Times New Roman" pitchFamily="18" charset="0"/>
                <a:cs typeface="Times New Roman" pitchFamily="18" charset="0"/>
              </a:rPr>
              <a:t>e</a:t>
            </a:r>
            <a:r>
              <a:rPr lang="en-IN" sz="3600" b="1" spc="10" dirty="0" smtClean="0">
                <a:latin typeface="Times New Roman" pitchFamily="18" charset="0"/>
                <a:cs typeface="Times New Roman" pitchFamily="18" charset="0"/>
              </a:rPr>
              <a:t>l  </a:t>
            </a:r>
            <a:r>
              <a:rPr lang="en-IN" sz="3600" b="1" spc="180" dirty="0" smtClean="0">
                <a:latin typeface="Times New Roman" pitchFamily="18" charset="0"/>
                <a:cs typeface="Times New Roman" pitchFamily="18" charset="0"/>
              </a:rPr>
              <a:t>cycle </a:t>
            </a:r>
            <a:br>
              <a:rPr lang="en-IN" sz="3600" b="1" spc="180" dirty="0" smtClean="0">
                <a:latin typeface="Times New Roman" pitchFamily="18" charset="0"/>
                <a:cs typeface="Times New Roman" pitchFamily="18" charset="0"/>
              </a:rPr>
            </a:br>
            <a:r>
              <a:rPr lang="en-IN" sz="3600" b="1" spc="180" dirty="0" smtClean="0">
                <a:latin typeface="Times New Roman" pitchFamily="18" charset="0"/>
                <a:cs typeface="Times New Roman" pitchFamily="18" charset="0"/>
              </a:rPr>
              <a:t>   </a:t>
            </a:r>
            <a:r>
              <a:rPr lang="en-IN" sz="3600" b="1" spc="120" dirty="0" smtClean="0">
                <a:latin typeface="Times New Roman" pitchFamily="18" charset="0"/>
                <a:cs typeface="Times New Roman" pitchFamily="18" charset="0"/>
              </a:rPr>
              <a:t>in </a:t>
            </a:r>
            <a:r>
              <a:rPr lang="en-IN" sz="3600" b="1" spc="165" dirty="0" smtClean="0">
                <a:latin typeface="Times New Roman" pitchFamily="18" charset="0"/>
                <a:cs typeface="Times New Roman" pitchFamily="18" charset="0"/>
              </a:rPr>
              <a:t>that </a:t>
            </a:r>
            <a:r>
              <a:rPr lang="en-IN" sz="3600" b="1" spc="170" dirty="0" smtClean="0">
                <a:latin typeface="Times New Roman" pitchFamily="18" charset="0"/>
                <a:cs typeface="Times New Roman" pitchFamily="18" charset="0"/>
              </a:rPr>
              <a:t>both	</a:t>
            </a:r>
            <a:r>
              <a:rPr lang="en-IN" sz="3600" b="1" spc="120" dirty="0" smtClean="0">
                <a:latin typeface="Times New Roman" pitchFamily="18" charset="0"/>
                <a:cs typeface="Times New Roman" pitchFamily="18" charset="0"/>
              </a:rPr>
              <a:t>of	</a:t>
            </a:r>
            <a:r>
              <a:rPr lang="en-IN" sz="3600" b="1" spc="180" dirty="0" smtClean="0">
                <a:latin typeface="Times New Roman" pitchFamily="18" charset="0"/>
                <a:cs typeface="Times New Roman" pitchFamily="18" charset="0"/>
              </a:rPr>
              <a:t>these	</a:t>
            </a:r>
            <a:r>
              <a:rPr lang="en-IN" sz="3600" b="1" spc="150" dirty="0" smtClean="0">
                <a:latin typeface="Times New Roman" pitchFamily="18" charset="0"/>
                <a:cs typeface="Times New Roman" pitchFamily="18" charset="0"/>
              </a:rPr>
              <a:t>are	</a:t>
            </a:r>
            <a:r>
              <a:rPr lang="en-IN" sz="3600" b="1" spc="185" dirty="0" smtClean="0">
                <a:latin typeface="Times New Roman" pitchFamily="18" charset="0"/>
                <a:cs typeface="Times New Roman" pitchFamily="18" charset="0"/>
              </a:rPr>
              <a:t>closed	cycles</a:t>
            </a:r>
            <a:endParaRPr lang="en-IN" sz="3600" dirty="0" smtClean="0">
              <a:latin typeface="Times New Roman" pitchFamily="18" charset="0"/>
              <a:cs typeface="Times New Roman" pitchFamily="18" charset="0"/>
            </a:endParaRPr>
          </a:p>
          <a:p>
            <a:pPr marL="12700">
              <a:tabLst>
                <a:tab pos="1825625" algn="l"/>
                <a:tab pos="2738120" algn="l"/>
                <a:tab pos="3206750" algn="l"/>
                <a:tab pos="4338320" algn="l"/>
                <a:tab pos="5782310" algn="l"/>
              </a:tabLst>
            </a:pPr>
            <a:r>
              <a:rPr lang="en-IN" sz="3600" b="1" spc="200" dirty="0" smtClean="0">
                <a:latin typeface="Times New Roman" pitchFamily="18" charset="0"/>
                <a:cs typeface="Times New Roman" pitchFamily="18" charset="0"/>
              </a:rPr>
              <a:t>commonly	</a:t>
            </a:r>
            <a:r>
              <a:rPr lang="en-IN" sz="3600" b="1" spc="170" dirty="0" smtClean="0">
                <a:latin typeface="Times New Roman" pitchFamily="18" charset="0"/>
                <a:cs typeface="Times New Roman" pitchFamily="18" charset="0"/>
              </a:rPr>
              <a:t>used </a:t>
            </a:r>
            <a:r>
              <a:rPr lang="en-IN" sz="3600" b="1" spc="120" dirty="0" smtClean="0">
                <a:latin typeface="Times New Roman" pitchFamily="18" charset="0"/>
                <a:cs typeface="Times New Roman" pitchFamily="18" charset="0"/>
              </a:rPr>
              <a:t>to	</a:t>
            </a:r>
            <a:r>
              <a:rPr lang="en-IN" sz="3600" b="1" spc="185" dirty="0" smtClean="0">
                <a:latin typeface="Times New Roman" pitchFamily="18" charset="0"/>
                <a:cs typeface="Times New Roman" pitchFamily="18" charset="0"/>
              </a:rPr>
              <a:t>model	</a:t>
            </a:r>
            <a:r>
              <a:rPr lang="en-IN" sz="3600" b="1" spc="195" dirty="0" smtClean="0">
                <a:latin typeface="Times New Roman" pitchFamily="18" charset="0"/>
                <a:cs typeface="Times New Roman" pitchFamily="18" charset="0"/>
              </a:rPr>
              <a:t>internal </a:t>
            </a:r>
            <a:r>
              <a:rPr lang="en-IN" sz="3600" b="1" spc="200" dirty="0" smtClean="0">
                <a:latin typeface="Times New Roman" pitchFamily="18" charset="0"/>
                <a:cs typeface="Times New Roman" pitchFamily="18" charset="0"/>
              </a:rPr>
              <a:t>combustion </a:t>
            </a:r>
            <a:r>
              <a:rPr lang="en-IN" sz="3600" b="1" spc="195" dirty="0" smtClean="0">
                <a:latin typeface="Times New Roman" pitchFamily="18" charset="0"/>
                <a:cs typeface="Times New Roman" pitchFamily="18" charset="0"/>
              </a:rPr>
              <a:t>engines.</a:t>
            </a:r>
            <a:endParaRPr lang="en-IN" sz="3600" dirty="0" smtClean="0">
              <a:latin typeface="Times New Roman" pitchFamily="18" charset="0"/>
              <a:cs typeface="Times New Roman" pitchFamily="18" charset="0"/>
            </a:endParaRPr>
          </a:p>
          <a:p>
            <a:pPr marL="12700" marR="342900"/>
            <a:r>
              <a:rPr lang="en-IN" sz="3600" b="1" spc="160" dirty="0" smtClean="0">
                <a:latin typeface="Times New Roman" pitchFamily="18" charset="0"/>
                <a:cs typeface="Times New Roman" pitchFamily="18" charset="0"/>
              </a:rPr>
              <a:t>The </a:t>
            </a:r>
            <a:r>
              <a:rPr lang="en-IN" sz="3600" b="1" spc="200" dirty="0" smtClean="0">
                <a:latin typeface="Times New Roman" pitchFamily="18" charset="0"/>
                <a:cs typeface="Times New Roman" pitchFamily="18" charset="0"/>
              </a:rPr>
              <a:t>difference </a:t>
            </a:r>
            <a:r>
              <a:rPr lang="en-IN" sz="3600" b="1" spc="195" dirty="0" smtClean="0">
                <a:latin typeface="Times New Roman" pitchFamily="18" charset="0"/>
                <a:cs typeface="Times New Roman" pitchFamily="18" charset="0"/>
              </a:rPr>
              <a:t>between </a:t>
            </a:r>
            <a:r>
              <a:rPr lang="en-IN" sz="3600" b="1" spc="180" dirty="0" smtClean="0">
                <a:latin typeface="Times New Roman" pitchFamily="18" charset="0"/>
                <a:cs typeface="Times New Roman" pitchFamily="18" charset="0"/>
              </a:rPr>
              <a:t>these </a:t>
            </a:r>
            <a:r>
              <a:rPr lang="en-IN" sz="3600" b="1" spc="155" dirty="0" smtClean="0">
                <a:latin typeface="Times New Roman" pitchFamily="18" charset="0"/>
                <a:cs typeface="Times New Roman" pitchFamily="18" charset="0"/>
              </a:rPr>
              <a:t>two </a:t>
            </a:r>
            <a:r>
              <a:rPr lang="en-IN" sz="3600" b="1" spc="114" dirty="0" smtClean="0">
                <a:latin typeface="Times New Roman" pitchFamily="18" charset="0"/>
                <a:cs typeface="Times New Roman" pitchFamily="18" charset="0"/>
              </a:rPr>
              <a:t>is </a:t>
            </a:r>
            <a:r>
              <a:rPr lang="en-IN" sz="3600" b="1" spc="165" dirty="0" smtClean="0">
                <a:latin typeface="Times New Roman" pitchFamily="18" charset="0"/>
                <a:cs typeface="Times New Roman" pitchFamily="18" charset="0"/>
              </a:rPr>
              <a:t>that </a:t>
            </a:r>
            <a:r>
              <a:rPr lang="en-IN" sz="3600" b="1" spc="155" dirty="0" smtClean="0">
                <a:latin typeface="Times New Roman" pitchFamily="18" charset="0"/>
                <a:cs typeface="Times New Roman" pitchFamily="18" charset="0"/>
              </a:rPr>
              <a:t>the </a:t>
            </a:r>
            <a:r>
              <a:rPr lang="en-IN" sz="3600" b="1" spc="170" dirty="0" smtClean="0">
                <a:latin typeface="Times New Roman" pitchFamily="18" charset="0"/>
                <a:cs typeface="Times New Roman" pitchFamily="18" charset="0"/>
              </a:rPr>
              <a:t>Otto  </a:t>
            </a:r>
            <a:r>
              <a:rPr lang="en-IN" sz="3600" b="1" spc="180" dirty="0" smtClean="0">
                <a:latin typeface="Times New Roman" pitchFamily="18" charset="0"/>
                <a:cs typeface="Times New Roman" pitchFamily="18" charset="0"/>
              </a:rPr>
              <a:t>cycle </a:t>
            </a:r>
            <a:r>
              <a:rPr lang="en-IN" sz="3600" b="1" spc="114" dirty="0" smtClean="0">
                <a:latin typeface="Times New Roman" pitchFamily="18" charset="0"/>
                <a:cs typeface="Times New Roman" pitchFamily="18" charset="0"/>
              </a:rPr>
              <a:t>is </a:t>
            </a:r>
            <a:r>
              <a:rPr lang="en-IN" sz="3600" b="1" spc="20" dirty="0" smtClean="0">
                <a:latin typeface="Times New Roman" pitchFamily="18" charset="0"/>
                <a:cs typeface="Times New Roman" pitchFamily="18" charset="0"/>
              </a:rPr>
              <a:t>a </a:t>
            </a:r>
            <a:br>
              <a:rPr lang="en-IN" sz="3600" b="1" spc="20" dirty="0" smtClean="0">
                <a:latin typeface="Times New Roman" pitchFamily="18" charset="0"/>
                <a:cs typeface="Times New Roman" pitchFamily="18" charset="0"/>
              </a:rPr>
            </a:br>
            <a:r>
              <a:rPr lang="en-IN" sz="3600" b="1" spc="20" dirty="0" smtClean="0">
                <a:latin typeface="Times New Roman" pitchFamily="18" charset="0"/>
                <a:cs typeface="Times New Roman" pitchFamily="18" charset="0"/>
              </a:rPr>
              <a:t>   </a:t>
            </a:r>
            <a:r>
              <a:rPr lang="en-IN" sz="3600" b="1" spc="225" dirty="0" smtClean="0">
                <a:latin typeface="Times New Roman" pitchFamily="18" charset="0"/>
                <a:cs typeface="Times New Roman" pitchFamily="18" charset="0"/>
              </a:rPr>
              <a:t>spark-ignition </a:t>
            </a:r>
            <a:r>
              <a:rPr lang="en-IN" sz="3600" b="1" spc="200" dirty="0" smtClean="0">
                <a:latin typeface="Times New Roman" pitchFamily="18" charset="0"/>
                <a:cs typeface="Times New Roman" pitchFamily="18" charset="0"/>
              </a:rPr>
              <a:t>cycle </a:t>
            </a:r>
            <a:r>
              <a:rPr lang="en-IN" sz="3600" b="1" spc="180" dirty="0" smtClean="0">
                <a:latin typeface="Times New Roman" pitchFamily="18" charset="0"/>
                <a:cs typeface="Times New Roman" pitchFamily="18" charset="0"/>
              </a:rPr>
              <a:t>while </a:t>
            </a:r>
            <a:r>
              <a:rPr lang="en-IN" sz="3600" b="1" spc="155" dirty="0" smtClean="0">
                <a:latin typeface="Times New Roman" pitchFamily="18" charset="0"/>
                <a:cs typeface="Times New Roman" pitchFamily="18" charset="0"/>
              </a:rPr>
              <a:t>the </a:t>
            </a:r>
            <a:r>
              <a:rPr lang="en-IN" sz="3600" b="1" spc="185" dirty="0" smtClean="0">
                <a:latin typeface="Times New Roman" pitchFamily="18" charset="0"/>
                <a:cs typeface="Times New Roman" pitchFamily="18" charset="0"/>
              </a:rPr>
              <a:t>Diesel  </a:t>
            </a:r>
            <a:r>
              <a:rPr lang="en-IN" sz="3600" b="1" spc="180" dirty="0" smtClean="0">
                <a:latin typeface="Times New Roman" pitchFamily="18" charset="0"/>
                <a:cs typeface="Times New Roman" pitchFamily="18" charset="0"/>
              </a:rPr>
              <a:t>cycle </a:t>
            </a:r>
            <a:r>
              <a:rPr lang="en-IN" sz="3600" b="1" spc="195" dirty="0" smtClean="0">
                <a:latin typeface="Times New Roman" pitchFamily="18" charset="0"/>
                <a:cs typeface="Times New Roman" pitchFamily="18" charset="0"/>
              </a:rPr>
              <a:t>consists </a:t>
            </a:r>
            <a:r>
              <a:rPr lang="en-IN" sz="3600" b="1" spc="120" dirty="0" smtClean="0">
                <a:latin typeface="Times New Roman" pitchFamily="18" charset="0"/>
                <a:cs typeface="Times New Roman" pitchFamily="18" charset="0"/>
              </a:rPr>
              <a:t>of </a:t>
            </a:r>
            <a:r>
              <a:rPr lang="en-IN" sz="3600" b="1" spc="20" dirty="0" smtClean="0">
                <a:latin typeface="Times New Roman" pitchFamily="18" charset="0"/>
                <a:cs typeface="Times New Roman" pitchFamily="18" charset="0"/>
              </a:rPr>
              <a:t>a</a:t>
            </a:r>
            <a:br>
              <a:rPr lang="en-IN" sz="3600" b="1" spc="20" dirty="0" smtClean="0">
                <a:latin typeface="Times New Roman" pitchFamily="18" charset="0"/>
                <a:cs typeface="Times New Roman" pitchFamily="18" charset="0"/>
              </a:rPr>
            </a:br>
            <a:r>
              <a:rPr lang="en-IN" sz="3600" b="1" spc="20" dirty="0" smtClean="0">
                <a:latin typeface="Times New Roman" pitchFamily="18" charset="0"/>
                <a:cs typeface="Times New Roman" pitchFamily="18" charset="0"/>
              </a:rPr>
              <a:t>   </a:t>
            </a:r>
            <a:r>
              <a:rPr lang="en-IN" sz="3600" b="1" spc="210" dirty="0" smtClean="0">
                <a:latin typeface="Times New Roman" pitchFamily="18" charset="0"/>
                <a:cs typeface="Times New Roman" pitchFamily="18" charset="0"/>
              </a:rPr>
              <a:t>compression-ignition</a:t>
            </a:r>
            <a:r>
              <a:rPr lang="en-IN" sz="3600" b="1" spc="819" dirty="0" smtClean="0">
                <a:latin typeface="Times New Roman" pitchFamily="18" charset="0"/>
                <a:cs typeface="Times New Roman" pitchFamily="18" charset="0"/>
              </a:rPr>
              <a:t> </a:t>
            </a:r>
            <a:r>
              <a:rPr lang="en-IN" sz="3600" b="1" spc="180" dirty="0" smtClean="0">
                <a:latin typeface="Times New Roman" pitchFamily="18" charset="0"/>
                <a:cs typeface="Times New Roman" pitchFamily="18" charset="0"/>
              </a:rPr>
              <a:t>cycle.</a:t>
            </a:r>
          </a:p>
          <a:p>
            <a:pPr marL="12700" marR="342900"/>
            <a:r>
              <a:rPr lang="en-IN" sz="3600" b="1" spc="30" dirty="0" smtClean="0">
                <a:latin typeface="Times New Roman" pitchFamily="18" charset="0"/>
                <a:cs typeface="Times New Roman" pitchFamily="18" charset="0"/>
              </a:rPr>
              <a:t>A </a:t>
            </a:r>
            <a:r>
              <a:rPr lang="en-IN" sz="3600" b="1" spc="229" dirty="0" smtClean="0">
                <a:latin typeface="Times New Roman" pitchFamily="18" charset="0"/>
                <a:cs typeface="Times New Roman" pitchFamily="18" charset="0"/>
              </a:rPr>
              <a:t>s</a:t>
            </a:r>
            <a:r>
              <a:rPr lang="en-IN" sz="3600" b="1" spc="220" dirty="0" smtClean="0">
                <a:latin typeface="Times New Roman" pitchFamily="18" charset="0"/>
                <a:cs typeface="Times New Roman" pitchFamily="18" charset="0"/>
              </a:rPr>
              <a:t>p</a:t>
            </a:r>
            <a:r>
              <a:rPr lang="en-IN" sz="3600" b="1" spc="215" dirty="0" smtClean="0">
                <a:latin typeface="Times New Roman" pitchFamily="18" charset="0"/>
                <a:cs typeface="Times New Roman" pitchFamily="18" charset="0"/>
              </a:rPr>
              <a:t>a</a:t>
            </a:r>
            <a:r>
              <a:rPr lang="en-IN" sz="3600" b="1" spc="220" dirty="0" smtClean="0">
                <a:latin typeface="Times New Roman" pitchFamily="18" charset="0"/>
                <a:cs typeface="Times New Roman" pitchFamily="18" charset="0"/>
              </a:rPr>
              <a:t>r</a:t>
            </a:r>
            <a:r>
              <a:rPr lang="en-IN" sz="3600" b="1" spc="215" dirty="0" smtClean="0">
                <a:latin typeface="Times New Roman" pitchFamily="18" charset="0"/>
                <a:cs typeface="Times New Roman" pitchFamily="18" charset="0"/>
              </a:rPr>
              <a:t>k</a:t>
            </a:r>
            <a:r>
              <a:rPr lang="en-IN" sz="3600" b="1" spc="220" dirty="0" smtClean="0">
                <a:latin typeface="Times New Roman" pitchFamily="18" charset="0"/>
                <a:cs typeface="Times New Roman" pitchFamily="18" charset="0"/>
              </a:rPr>
              <a:t>-</a:t>
            </a:r>
            <a:r>
              <a:rPr lang="en-IN" sz="3600" b="1" spc="225" dirty="0" smtClean="0">
                <a:latin typeface="Times New Roman" pitchFamily="18" charset="0"/>
                <a:cs typeface="Times New Roman" pitchFamily="18" charset="0"/>
              </a:rPr>
              <a:t>ig</a:t>
            </a:r>
            <a:r>
              <a:rPr lang="en-IN" sz="3600" b="1" spc="229" dirty="0" smtClean="0">
                <a:latin typeface="Times New Roman" pitchFamily="18" charset="0"/>
                <a:cs typeface="Times New Roman" pitchFamily="18" charset="0"/>
              </a:rPr>
              <a:t>n</a:t>
            </a:r>
            <a:r>
              <a:rPr lang="en-IN" sz="3600" b="1" spc="215" dirty="0" smtClean="0">
                <a:latin typeface="Times New Roman" pitchFamily="18" charset="0"/>
                <a:cs typeface="Times New Roman" pitchFamily="18" charset="0"/>
              </a:rPr>
              <a:t>i</a:t>
            </a:r>
            <a:r>
              <a:rPr lang="en-IN" sz="3600" b="1" spc="204" dirty="0" smtClean="0">
                <a:latin typeface="Times New Roman" pitchFamily="18" charset="0"/>
                <a:cs typeface="Times New Roman" pitchFamily="18" charset="0"/>
              </a:rPr>
              <a:t>t</a:t>
            </a:r>
            <a:r>
              <a:rPr lang="en-IN" sz="3600" b="1" spc="215" dirty="0" smtClean="0">
                <a:latin typeface="Times New Roman" pitchFamily="18" charset="0"/>
                <a:cs typeface="Times New Roman" pitchFamily="18" charset="0"/>
              </a:rPr>
              <a:t>i</a:t>
            </a:r>
            <a:r>
              <a:rPr lang="en-IN" sz="3600" b="1" spc="235" dirty="0" smtClean="0">
                <a:latin typeface="Times New Roman" pitchFamily="18" charset="0"/>
                <a:cs typeface="Times New Roman" pitchFamily="18" charset="0"/>
              </a:rPr>
              <a:t>o</a:t>
            </a:r>
            <a:r>
              <a:rPr lang="en-IN" sz="3600" b="1" spc="20" dirty="0" smtClean="0">
                <a:latin typeface="Times New Roman" pitchFamily="18" charset="0"/>
                <a:cs typeface="Times New Roman" pitchFamily="18" charset="0"/>
              </a:rPr>
              <a:t>n </a:t>
            </a:r>
            <a:r>
              <a:rPr lang="en-IN" sz="3600" b="1" spc="215" dirty="0" smtClean="0">
                <a:latin typeface="Times New Roman" pitchFamily="18" charset="0"/>
                <a:cs typeface="Times New Roman" pitchFamily="18" charset="0"/>
              </a:rPr>
              <a:t>c</a:t>
            </a:r>
            <a:r>
              <a:rPr lang="en-IN" sz="3600" b="1" spc="229" dirty="0" smtClean="0">
                <a:latin typeface="Times New Roman" pitchFamily="18" charset="0"/>
                <a:cs typeface="Times New Roman" pitchFamily="18" charset="0"/>
              </a:rPr>
              <a:t>y</a:t>
            </a:r>
            <a:r>
              <a:rPr lang="en-IN" sz="3600" b="1" spc="215" dirty="0" smtClean="0">
                <a:latin typeface="Times New Roman" pitchFamily="18" charset="0"/>
                <a:cs typeface="Times New Roman" pitchFamily="18" charset="0"/>
              </a:rPr>
              <a:t>c</a:t>
            </a:r>
            <a:r>
              <a:rPr lang="en-IN" sz="3600" b="1" spc="204" dirty="0" smtClean="0">
                <a:latin typeface="Times New Roman" pitchFamily="18" charset="0"/>
                <a:cs typeface="Times New Roman" pitchFamily="18" charset="0"/>
              </a:rPr>
              <a:t>l</a:t>
            </a:r>
            <a:r>
              <a:rPr lang="en-IN" sz="3600" b="1" spc="25" dirty="0" smtClean="0">
                <a:latin typeface="Times New Roman" pitchFamily="18" charset="0"/>
                <a:cs typeface="Times New Roman" pitchFamily="18" charset="0"/>
              </a:rPr>
              <a:t>e </a:t>
            </a:r>
            <a:r>
              <a:rPr lang="en-IN" sz="3600" b="1" spc="215" dirty="0" smtClean="0">
                <a:latin typeface="Times New Roman" pitchFamily="18" charset="0"/>
                <a:cs typeface="Times New Roman" pitchFamily="18" charset="0"/>
              </a:rPr>
              <a:t>i</a:t>
            </a:r>
            <a:r>
              <a:rPr lang="en-IN" sz="3600" b="1" spc="20" dirty="0" smtClean="0">
                <a:latin typeface="Times New Roman" pitchFamily="18" charset="0"/>
                <a:cs typeface="Times New Roman" pitchFamily="18" charset="0"/>
              </a:rPr>
              <a:t>s </a:t>
            </a:r>
            <a:r>
              <a:rPr lang="en-IN" sz="3600" b="1" spc="229" dirty="0" smtClean="0">
                <a:latin typeface="Times New Roman" pitchFamily="18" charset="0"/>
                <a:cs typeface="Times New Roman" pitchFamily="18" charset="0"/>
              </a:rPr>
              <a:t>d</a:t>
            </a:r>
            <a:r>
              <a:rPr lang="en-IN" sz="3600" b="1" spc="220" dirty="0" smtClean="0">
                <a:latin typeface="Times New Roman" pitchFamily="18" charset="0"/>
                <a:cs typeface="Times New Roman" pitchFamily="18" charset="0"/>
              </a:rPr>
              <a:t>es</a:t>
            </a:r>
            <a:r>
              <a:rPr lang="en-IN" sz="3600" b="1" spc="215" dirty="0" smtClean="0">
                <a:latin typeface="Times New Roman" pitchFamily="18" charset="0"/>
                <a:cs typeface="Times New Roman" pitchFamily="18" charset="0"/>
              </a:rPr>
              <a:t>i</a:t>
            </a:r>
            <a:r>
              <a:rPr lang="en-IN" sz="3600" b="1" spc="235" dirty="0" smtClean="0">
                <a:latin typeface="Times New Roman" pitchFamily="18" charset="0"/>
                <a:cs typeface="Times New Roman" pitchFamily="18" charset="0"/>
              </a:rPr>
              <a:t>g</a:t>
            </a:r>
            <a:r>
              <a:rPr lang="en-IN" sz="3600" b="1" spc="220" dirty="0" smtClean="0">
                <a:latin typeface="Times New Roman" pitchFamily="18" charset="0"/>
                <a:cs typeface="Times New Roman" pitchFamily="18" charset="0"/>
              </a:rPr>
              <a:t>n</a:t>
            </a:r>
            <a:r>
              <a:rPr lang="en-IN" sz="3600" b="1" spc="229" dirty="0" smtClean="0">
                <a:latin typeface="Times New Roman" pitchFamily="18" charset="0"/>
                <a:cs typeface="Times New Roman" pitchFamily="18" charset="0"/>
              </a:rPr>
              <a:t>e</a:t>
            </a:r>
            <a:r>
              <a:rPr lang="en-IN" sz="3600" b="1" spc="25" dirty="0" smtClean="0">
                <a:latin typeface="Times New Roman" pitchFamily="18" charset="0"/>
                <a:cs typeface="Times New Roman" pitchFamily="18" charset="0"/>
              </a:rPr>
              <a:t>d </a:t>
            </a:r>
            <a:r>
              <a:rPr lang="en-IN" sz="3600" b="1" spc="215" dirty="0" smtClean="0">
                <a:latin typeface="Times New Roman" pitchFamily="18" charset="0"/>
                <a:cs typeface="Times New Roman" pitchFamily="18" charset="0"/>
              </a:rPr>
              <a:t>t</a:t>
            </a:r>
            <a:r>
              <a:rPr lang="en-IN" sz="3600" b="1" spc="25" dirty="0" smtClean="0">
                <a:latin typeface="Times New Roman" pitchFamily="18" charset="0"/>
                <a:cs typeface="Times New Roman" pitchFamily="18" charset="0"/>
              </a:rPr>
              <a:t>o</a:t>
            </a:r>
            <a:r>
              <a:rPr lang="en-IN" sz="3600" b="1" dirty="0" smtClean="0">
                <a:latin typeface="Times New Roman" pitchFamily="18" charset="0"/>
                <a:cs typeface="Times New Roman" pitchFamily="18" charset="0"/>
              </a:rPr>
              <a:t>	</a:t>
            </a:r>
            <a:r>
              <a:rPr lang="en-IN" sz="3600" b="1" spc="220" dirty="0" smtClean="0">
                <a:latin typeface="Times New Roman" pitchFamily="18" charset="0"/>
                <a:cs typeface="Times New Roman" pitchFamily="18" charset="0"/>
              </a:rPr>
              <a:t>us</a:t>
            </a:r>
            <a:r>
              <a:rPr lang="en-IN" sz="3600" b="1" spc="25" dirty="0" smtClean="0">
                <a:latin typeface="Times New Roman" pitchFamily="18" charset="0"/>
                <a:cs typeface="Times New Roman" pitchFamily="18" charset="0"/>
              </a:rPr>
              <a:t>e</a:t>
            </a:r>
            <a:r>
              <a:rPr lang="en-IN" sz="3600" b="1" dirty="0" smtClean="0">
                <a:latin typeface="Times New Roman" pitchFamily="18" charset="0"/>
                <a:cs typeface="Times New Roman" pitchFamily="18" charset="0"/>
              </a:rPr>
              <a:t>	</a:t>
            </a:r>
            <a:r>
              <a:rPr lang="en-IN" sz="3600" b="1" spc="210" dirty="0" smtClean="0">
                <a:latin typeface="Times New Roman" pitchFamily="18" charset="0"/>
                <a:cs typeface="Times New Roman" pitchFamily="18" charset="0"/>
              </a:rPr>
              <a:t>f</a:t>
            </a:r>
            <a:r>
              <a:rPr lang="en-IN" sz="3600" b="1" spc="220" dirty="0" smtClean="0">
                <a:latin typeface="Times New Roman" pitchFamily="18" charset="0"/>
                <a:cs typeface="Times New Roman" pitchFamily="18" charset="0"/>
              </a:rPr>
              <a:t>ue</a:t>
            </a:r>
            <a:r>
              <a:rPr lang="en-IN" sz="3600" b="1" spc="204" dirty="0" smtClean="0">
                <a:latin typeface="Times New Roman" pitchFamily="18" charset="0"/>
                <a:cs typeface="Times New Roman" pitchFamily="18" charset="0"/>
              </a:rPr>
              <a:t>l</a:t>
            </a:r>
            <a:r>
              <a:rPr lang="en-IN" sz="3600" b="1" spc="20" dirty="0" smtClean="0">
                <a:latin typeface="Times New Roman" pitchFamily="18" charset="0"/>
                <a:cs typeface="Times New Roman" pitchFamily="18" charset="0"/>
              </a:rPr>
              <a:t>s </a:t>
            </a:r>
            <a:r>
              <a:rPr lang="en-IN" sz="3600" b="1" spc="215" dirty="0" smtClean="0">
                <a:latin typeface="Times New Roman" pitchFamily="18" charset="0"/>
                <a:cs typeface="Times New Roman" pitchFamily="18" charset="0"/>
              </a:rPr>
              <a:t>t</a:t>
            </a:r>
            <a:r>
              <a:rPr lang="en-IN" sz="3600" b="1" spc="220" dirty="0" smtClean="0">
                <a:latin typeface="Times New Roman" pitchFamily="18" charset="0"/>
                <a:cs typeface="Times New Roman" pitchFamily="18" charset="0"/>
              </a:rPr>
              <a:t>h</a:t>
            </a:r>
            <a:r>
              <a:rPr lang="en-IN" sz="3600" b="1" spc="215" dirty="0" smtClean="0">
                <a:latin typeface="Times New Roman" pitchFamily="18" charset="0"/>
                <a:cs typeface="Times New Roman" pitchFamily="18" charset="0"/>
              </a:rPr>
              <a:t>a</a:t>
            </a:r>
            <a:r>
              <a:rPr lang="en-IN" sz="3600" b="1" spc="10" dirty="0" smtClean="0">
                <a:latin typeface="Times New Roman" pitchFamily="18" charset="0"/>
                <a:cs typeface="Times New Roman" pitchFamily="18" charset="0"/>
              </a:rPr>
              <a:t>t  </a:t>
            </a:r>
            <a:r>
              <a:rPr lang="en-IN" sz="3600" b="1" spc="190" dirty="0" smtClean="0">
                <a:latin typeface="Times New Roman" pitchFamily="18" charset="0"/>
                <a:cs typeface="Times New Roman" pitchFamily="18" charset="0"/>
              </a:rPr>
              <a:t>require </a:t>
            </a:r>
            <a:r>
              <a:rPr lang="en-IN" sz="3600" b="1" spc="20" dirty="0" smtClean="0">
                <a:latin typeface="Times New Roman" pitchFamily="18" charset="0"/>
                <a:cs typeface="Times New Roman" pitchFamily="18" charset="0"/>
              </a:rPr>
              <a:t>a</a:t>
            </a:r>
            <a:br>
              <a:rPr lang="en-IN" sz="3600" b="1" spc="20" dirty="0" smtClean="0">
                <a:latin typeface="Times New Roman" pitchFamily="18" charset="0"/>
                <a:cs typeface="Times New Roman" pitchFamily="18" charset="0"/>
              </a:rPr>
            </a:br>
            <a:r>
              <a:rPr lang="en-IN" sz="3600" b="1" spc="20" dirty="0" smtClean="0">
                <a:latin typeface="Times New Roman" pitchFamily="18" charset="0"/>
                <a:cs typeface="Times New Roman" pitchFamily="18" charset="0"/>
              </a:rPr>
              <a:t>    </a:t>
            </a:r>
            <a:r>
              <a:rPr lang="en-IN" sz="3600" b="1" spc="180" dirty="0" smtClean="0">
                <a:latin typeface="Times New Roman" pitchFamily="18" charset="0"/>
                <a:cs typeface="Times New Roman" pitchFamily="18" charset="0"/>
              </a:rPr>
              <a:t>spark	</a:t>
            </a:r>
            <a:r>
              <a:rPr lang="en-IN" sz="3600" b="1" spc="120" dirty="0" smtClean="0">
                <a:latin typeface="Times New Roman" pitchFamily="18" charset="0"/>
                <a:cs typeface="Times New Roman" pitchFamily="18" charset="0"/>
              </a:rPr>
              <a:t>to </a:t>
            </a:r>
            <a:r>
              <a:rPr lang="en-IN" sz="3600" b="1" spc="180" dirty="0" smtClean="0">
                <a:latin typeface="Times New Roman" pitchFamily="18" charset="0"/>
                <a:cs typeface="Times New Roman" pitchFamily="18" charset="0"/>
              </a:rPr>
              <a:t>begin </a:t>
            </a:r>
            <a:r>
              <a:rPr lang="en-IN" sz="3600" b="1" spc="204" dirty="0" smtClean="0">
                <a:latin typeface="Times New Roman" pitchFamily="18" charset="0"/>
                <a:cs typeface="Times New Roman" pitchFamily="18" charset="0"/>
              </a:rPr>
              <a:t>combustion.</a:t>
            </a:r>
            <a:endParaRPr lang="en-IN" sz="3600" dirty="0" smtClean="0">
              <a:latin typeface="Times New Roman" pitchFamily="18" charset="0"/>
              <a:cs typeface="Times New Roman" pitchFamily="18" charset="0"/>
            </a:endParaRPr>
          </a:p>
          <a:p>
            <a:pPr marL="12700" marR="5080">
              <a:spcBef>
                <a:spcPts val="5"/>
              </a:spcBef>
              <a:tabLst>
                <a:tab pos="1056005" algn="l"/>
                <a:tab pos="2016125" algn="l"/>
                <a:tab pos="2958465" algn="l"/>
                <a:tab pos="3754754" algn="l"/>
                <a:tab pos="4224655" algn="l"/>
                <a:tab pos="4506595" algn="l"/>
                <a:tab pos="4890770" algn="l"/>
                <a:tab pos="5107940" algn="l"/>
                <a:tab pos="6038850" algn="l"/>
                <a:tab pos="6398895" algn="l"/>
                <a:tab pos="6901815" algn="l"/>
                <a:tab pos="7621270" algn="l"/>
                <a:tab pos="7732395" algn="l"/>
                <a:tab pos="8235315" algn="l"/>
                <a:tab pos="8491855" algn="l"/>
              </a:tabLst>
            </a:pPr>
            <a:r>
              <a:rPr lang="en-IN" sz="3600" b="1" spc="240" dirty="0" smtClean="0">
                <a:latin typeface="Times New Roman" pitchFamily="18" charset="0"/>
                <a:cs typeface="Times New Roman" pitchFamily="18" charset="0"/>
              </a:rPr>
              <a:t>W</a:t>
            </a:r>
            <a:r>
              <a:rPr lang="en-IN" sz="3600" b="1" spc="220" dirty="0" smtClean="0">
                <a:latin typeface="Times New Roman" pitchFamily="18" charset="0"/>
                <a:cs typeface="Times New Roman" pitchFamily="18" charset="0"/>
              </a:rPr>
              <a:t>h</a:t>
            </a:r>
            <a:r>
              <a:rPr lang="en-IN" sz="3600" b="1" spc="229" dirty="0" smtClean="0">
                <a:latin typeface="Times New Roman" pitchFamily="18" charset="0"/>
                <a:cs typeface="Times New Roman" pitchFamily="18" charset="0"/>
              </a:rPr>
              <a:t>e</a:t>
            </a:r>
            <a:r>
              <a:rPr lang="en-IN" sz="3600" b="1" spc="20" dirty="0" smtClean="0">
                <a:latin typeface="Times New Roman" pitchFamily="18" charset="0"/>
                <a:cs typeface="Times New Roman" pitchFamily="18" charset="0"/>
              </a:rPr>
              <a:t>n</a:t>
            </a:r>
            <a:r>
              <a:rPr lang="en-IN" sz="3600" b="1" dirty="0" smtClean="0">
                <a:latin typeface="Times New Roman" pitchFamily="18" charset="0"/>
                <a:cs typeface="Times New Roman" pitchFamily="18" charset="0"/>
              </a:rPr>
              <a:t>	</a:t>
            </a:r>
            <a:r>
              <a:rPr lang="en-IN" sz="3600" b="1" spc="220" dirty="0" smtClean="0">
                <a:latin typeface="Times New Roman" pitchFamily="18" charset="0"/>
                <a:cs typeface="Times New Roman" pitchFamily="18" charset="0"/>
              </a:rPr>
              <a:t>d</a:t>
            </a:r>
            <a:r>
              <a:rPr lang="en-IN" sz="3600" b="1" spc="215" dirty="0" smtClean="0">
                <a:latin typeface="Times New Roman" pitchFamily="18" charset="0"/>
                <a:cs typeface="Times New Roman" pitchFamily="18" charset="0"/>
              </a:rPr>
              <a:t>i</a:t>
            </a:r>
            <a:r>
              <a:rPr lang="en-IN" sz="3600" b="1" spc="220" dirty="0" smtClean="0">
                <a:latin typeface="Times New Roman" pitchFamily="18" charset="0"/>
                <a:cs typeface="Times New Roman" pitchFamily="18" charset="0"/>
              </a:rPr>
              <a:t>s</a:t>
            </a:r>
            <a:r>
              <a:rPr lang="en-IN" sz="3600" b="1" spc="215" dirty="0" smtClean="0">
                <a:latin typeface="Times New Roman" pitchFamily="18" charset="0"/>
                <a:cs typeface="Times New Roman" pitchFamily="18" charset="0"/>
              </a:rPr>
              <a:t>c</a:t>
            </a:r>
            <a:r>
              <a:rPr lang="en-IN" sz="3600" b="1" spc="220" dirty="0" smtClean="0">
                <a:latin typeface="Times New Roman" pitchFamily="18" charset="0"/>
                <a:cs typeface="Times New Roman" pitchFamily="18" charset="0"/>
              </a:rPr>
              <a:t>u</a:t>
            </a:r>
            <a:r>
              <a:rPr lang="en-IN" sz="3600" b="1" spc="229" dirty="0" smtClean="0">
                <a:latin typeface="Times New Roman" pitchFamily="18" charset="0"/>
                <a:cs typeface="Times New Roman" pitchFamily="18" charset="0"/>
              </a:rPr>
              <a:t>s</a:t>
            </a:r>
            <a:r>
              <a:rPr lang="en-IN" sz="3600" b="1" spc="220" dirty="0" smtClean="0">
                <a:latin typeface="Times New Roman" pitchFamily="18" charset="0"/>
                <a:cs typeface="Times New Roman" pitchFamily="18" charset="0"/>
              </a:rPr>
              <a:t>s</a:t>
            </a:r>
            <a:r>
              <a:rPr lang="en-IN" sz="3600" b="1" spc="215" dirty="0" smtClean="0">
                <a:latin typeface="Times New Roman" pitchFamily="18" charset="0"/>
                <a:cs typeface="Times New Roman" pitchFamily="18" charset="0"/>
              </a:rPr>
              <a:t>i</a:t>
            </a:r>
            <a:r>
              <a:rPr lang="en-IN" sz="3600" b="1" spc="220" dirty="0" smtClean="0">
                <a:latin typeface="Times New Roman" pitchFamily="18" charset="0"/>
                <a:cs typeface="Times New Roman" pitchFamily="18" charset="0"/>
              </a:rPr>
              <a:t>n</a:t>
            </a:r>
            <a:r>
              <a:rPr lang="en-IN" sz="3600" b="1" spc="25" dirty="0" smtClean="0">
                <a:latin typeface="Times New Roman" pitchFamily="18" charset="0"/>
                <a:cs typeface="Times New Roman" pitchFamily="18" charset="0"/>
              </a:rPr>
              <a:t>g</a:t>
            </a:r>
            <a:r>
              <a:rPr lang="en-IN" sz="3600" b="1" dirty="0" smtClean="0">
                <a:latin typeface="Times New Roman" pitchFamily="18" charset="0"/>
                <a:cs typeface="Times New Roman" pitchFamily="18" charset="0"/>
              </a:rPr>
              <a:t>	</a:t>
            </a:r>
            <a:r>
              <a:rPr lang="en-IN" sz="3600" b="1" spc="229" dirty="0" smtClean="0">
                <a:latin typeface="Times New Roman" pitchFamily="18" charset="0"/>
                <a:cs typeface="Times New Roman" pitchFamily="18" charset="0"/>
              </a:rPr>
              <a:t>e</a:t>
            </a:r>
            <a:r>
              <a:rPr lang="en-IN" sz="3600" b="1" spc="220" dirty="0" smtClean="0">
                <a:latin typeface="Times New Roman" pitchFamily="18" charset="0"/>
                <a:cs typeface="Times New Roman" pitchFamily="18" charset="0"/>
              </a:rPr>
              <a:t>n</a:t>
            </a:r>
            <a:r>
              <a:rPr lang="en-IN" sz="3600" b="1" spc="235" dirty="0" smtClean="0">
                <a:latin typeface="Times New Roman" pitchFamily="18" charset="0"/>
                <a:cs typeface="Times New Roman" pitchFamily="18" charset="0"/>
              </a:rPr>
              <a:t>g</a:t>
            </a:r>
            <a:r>
              <a:rPr lang="en-IN" sz="3600" b="1" spc="215" dirty="0" smtClean="0">
                <a:latin typeface="Times New Roman" pitchFamily="18" charset="0"/>
                <a:cs typeface="Times New Roman" pitchFamily="18" charset="0"/>
              </a:rPr>
              <a:t>i</a:t>
            </a:r>
            <a:r>
              <a:rPr lang="en-IN" sz="3600" b="1" spc="220" dirty="0" smtClean="0">
                <a:latin typeface="Times New Roman" pitchFamily="18" charset="0"/>
                <a:cs typeface="Times New Roman" pitchFamily="18" charset="0"/>
              </a:rPr>
              <a:t>n</a:t>
            </a:r>
            <a:r>
              <a:rPr lang="en-IN" sz="3600" b="1" spc="229" dirty="0" smtClean="0">
                <a:latin typeface="Times New Roman" pitchFamily="18" charset="0"/>
                <a:cs typeface="Times New Roman" pitchFamily="18" charset="0"/>
              </a:rPr>
              <a:t>e</a:t>
            </a:r>
            <a:r>
              <a:rPr lang="en-IN" sz="3600" b="1" spc="220" dirty="0" smtClean="0">
                <a:latin typeface="Times New Roman" pitchFamily="18" charset="0"/>
                <a:cs typeface="Times New Roman" pitchFamily="18" charset="0"/>
              </a:rPr>
              <a:t>s</a:t>
            </a:r>
            <a:r>
              <a:rPr lang="en-IN" sz="3600" b="1" spc="10" dirty="0" smtClean="0">
                <a:latin typeface="Times New Roman" pitchFamily="18" charset="0"/>
                <a:cs typeface="Times New Roman" pitchFamily="18" charset="0"/>
              </a:rPr>
              <a:t>,</a:t>
            </a:r>
            <a:r>
              <a:rPr lang="en-IN" sz="3600" b="1" dirty="0" smtClean="0">
                <a:latin typeface="Times New Roman" pitchFamily="18" charset="0"/>
                <a:cs typeface="Times New Roman" pitchFamily="18" charset="0"/>
              </a:rPr>
              <a:t>	</a:t>
            </a:r>
            <a:r>
              <a:rPr lang="en-IN" sz="3600" b="1" spc="235" dirty="0" smtClean="0">
                <a:latin typeface="Times New Roman" pitchFamily="18" charset="0"/>
                <a:cs typeface="Times New Roman" pitchFamily="18" charset="0"/>
              </a:rPr>
              <a:t>w</a:t>
            </a:r>
            <a:r>
              <a:rPr lang="en-IN" sz="3600" b="1" spc="25" dirty="0" smtClean="0">
                <a:latin typeface="Times New Roman" pitchFamily="18" charset="0"/>
                <a:cs typeface="Times New Roman" pitchFamily="18" charset="0"/>
              </a:rPr>
              <a:t>e </a:t>
            </a:r>
            <a:r>
              <a:rPr lang="en-IN" sz="3600" b="1" spc="240" dirty="0" smtClean="0">
                <a:latin typeface="Times New Roman" pitchFamily="18" charset="0"/>
                <a:cs typeface="Times New Roman" pitchFamily="18" charset="0"/>
              </a:rPr>
              <a:t>m</a:t>
            </a:r>
            <a:r>
              <a:rPr lang="en-IN" sz="3600" b="1" spc="220" dirty="0" smtClean="0">
                <a:latin typeface="Times New Roman" pitchFamily="18" charset="0"/>
                <a:cs typeface="Times New Roman" pitchFamily="18" charset="0"/>
              </a:rPr>
              <a:t>us</a:t>
            </a:r>
            <a:r>
              <a:rPr lang="en-IN" sz="3600" b="1" spc="10" dirty="0" smtClean="0">
                <a:latin typeface="Times New Roman" pitchFamily="18" charset="0"/>
                <a:cs typeface="Times New Roman" pitchFamily="18" charset="0"/>
              </a:rPr>
              <a:t>t</a:t>
            </a:r>
            <a:r>
              <a:rPr lang="en-IN" sz="3600" b="1" dirty="0" smtClean="0">
                <a:latin typeface="Times New Roman" pitchFamily="18" charset="0"/>
                <a:cs typeface="Times New Roman" pitchFamily="18" charset="0"/>
              </a:rPr>
              <a:t>	</a:t>
            </a:r>
            <a:r>
              <a:rPr lang="en-IN" sz="3600" b="1" spc="215" dirty="0" smtClean="0">
                <a:latin typeface="Times New Roman" pitchFamily="18" charset="0"/>
                <a:cs typeface="Times New Roman" pitchFamily="18" charset="0"/>
              </a:rPr>
              <a:t>c</a:t>
            </a:r>
            <a:r>
              <a:rPr lang="en-IN" sz="3600" b="1" spc="225" dirty="0" smtClean="0">
                <a:latin typeface="Times New Roman" pitchFamily="18" charset="0"/>
                <a:cs typeface="Times New Roman" pitchFamily="18" charset="0"/>
              </a:rPr>
              <a:t>o</a:t>
            </a:r>
            <a:r>
              <a:rPr lang="en-IN" sz="3600" b="1" spc="229" dirty="0" smtClean="0">
                <a:latin typeface="Times New Roman" pitchFamily="18" charset="0"/>
                <a:cs typeface="Times New Roman" pitchFamily="18" charset="0"/>
              </a:rPr>
              <a:t>n</a:t>
            </a:r>
            <a:r>
              <a:rPr lang="en-IN" sz="3600" b="1" spc="220" dirty="0" smtClean="0">
                <a:latin typeface="Times New Roman" pitchFamily="18" charset="0"/>
                <a:cs typeface="Times New Roman" pitchFamily="18" charset="0"/>
              </a:rPr>
              <a:t>s</a:t>
            </a:r>
            <a:r>
              <a:rPr lang="en-IN" sz="3600" b="1" spc="215" dirty="0" smtClean="0">
                <a:latin typeface="Times New Roman" pitchFamily="18" charset="0"/>
                <a:cs typeface="Times New Roman" pitchFamily="18" charset="0"/>
              </a:rPr>
              <a:t>i</a:t>
            </a:r>
            <a:r>
              <a:rPr lang="en-IN" sz="3600" b="1" spc="220" dirty="0" smtClean="0">
                <a:latin typeface="Times New Roman" pitchFamily="18" charset="0"/>
                <a:cs typeface="Times New Roman" pitchFamily="18" charset="0"/>
              </a:rPr>
              <a:t>d</a:t>
            </a:r>
            <a:r>
              <a:rPr lang="en-IN" sz="3600" b="1" spc="229" dirty="0" smtClean="0">
                <a:latin typeface="Times New Roman" pitchFamily="18" charset="0"/>
                <a:cs typeface="Times New Roman" pitchFamily="18" charset="0"/>
              </a:rPr>
              <a:t>e</a:t>
            </a:r>
            <a:r>
              <a:rPr lang="en-IN" sz="3600" b="1" spc="15" dirty="0" smtClean="0">
                <a:latin typeface="Times New Roman" pitchFamily="18" charset="0"/>
                <a:cs typeface="Times New Roman" pitchFamily="18" charset="0"/>
              </a:rPr>
              <a:t>r </a:t>
            </a:r>
            <a:r>
              <a:rPr lang="en-IN" sz="3600" b="1" spc="229" dirty="0" smtClean="0">
                <a:latin typeface="Times New Roman" pitchFamily="18" charset="0"/>
                <a:cs typeface="Times New Roman" pitchFamily="18" charset="0"/>
              </a:rPr>
              <a:t>b</a:t>
            </a:r>
            <a:r>
              <a:rPr lang="en-IN" sz="3600" b="1" spc="235" dirty="0" smtClean="0">
                <a:latin typeface="Times New Roman" pitchFamily="18" charset="0"/>
                <a:cs typeface="Times New Roman" pitchFamily="18" charset="0"/>
              </a:rPr>
              <a:t>o</a:t>
            </a:r>
            <a:r>
              <a:rPr lang="en-IN" sz="3600" b="1" spc="204" dirty="0" smtClean="0">
                <a:latin typeface="Times New Roman" pitchFamily="18" charset="0"/>
                <a:cs typeface="Times New Roman" pitchFamily="18" charset="0"/>
              </a:rPr>
              <a:t>t</a:t>
            </a:r>
            <a:r>
              <a:rPr lang="en-IN" sz="3600" b="1" spc="20" dirty="0" smtClean="0">
                <a:latin typeface="Times New Roman" pitchFamily="18" charset="0"/>
                <a:cs typeface="Times New Roman" pitchFamily="18" charset="0"/>
              </a:rPr>
              <a:t>h </a:t>
            </a:r>
            <a:r>
              <a:rPr lang="en-IN" sz="3600" b="1" spc="215" dirty="0" smtClean="0">
                <a:latin typeface="Times New Roman" pitchFamily="18" charset="0"/>
                <a:cs typeface="Times New Roman" pitchFamily="18" charset="0"/>
              </a:rPr>
              <a:t>t</a:t>
            </a:r>
            <a:r>
              <a:rPr lang="en-IN" sz="3600" b="1" spc="229" dirty="0" smtClean="0">
                <a:latin typeface="Times New Roman" pitchFamily="18" charset="0"/>
                <a:cs typeface="Times New Roman" pitchFamily="18" charset="0"/>
              </a:rPr>
              <a:t>h</a:t>
            </a:r>
            <a:r>
              <a:rPr lang="en-IN" sz="3600" b="1" spc="20" dirty="0" smtClean="0">
                <a:latin typeface="Times New Roman" pitchFamily="18" charset="0"/>
                <a:cs typeface="Times New Roman" pitchFamily="18" charset="0"/>
              </a:rPr>
              <a:t>e</a:t>
            </a:r>
            <a:br>
              <a:rPr lang="en-IN" sz="3600" b="1" spc="20" dirty="0" smtClean="0">
                <a:latin typeface="Times New Roman" pitchFamily="18" charset="0"/>
                <a:cs typeface="Times New Roman" pitchFamily="18" charset="0"/>
              </a:rPr>
            </a:br>
            <a:r>
              <a:rPr lang="en-IN" sz="3600" b="1" spc="20" dirty="0" smtClean="0">
                <a:latin typeface="Times New Roman" pitchFamily="18" charset="0"/>
                <a:cs typeface="Times New Roman" pitchFamily="18" charset="0"/>
              </a:rPr>
              <a:t>   </a:t>
            </a:r>
            <a:r>
              <a:rPr lang="en-IN" sz="3600" b="1" spc="200" dirty="0" smtClean="0">
                <a:latin typeface="Times New Roman" pitchFamily="18" charset="0"/>
                <a:cs typeface="Times New Roman" pitchFamily="18" charset="0"/>
              </a:rPr>
              <a:t>mechanical	operation	</a:t>
            </a:r>
            <a:r>
              <a:rPr lang="en-IN" sz="3600" b="1" spc="120" dirty="0" smtClean="0">
                <a:latin typeface="Times New Roman" pitchFamily="18" charset="0"/>
                <a:cs typeface="Times New Roman" pitchFamily="18" charset="0"/>
              </a:rPr>
              <a:t>of	</a:t>
            </a:r>
            <a:r>
              <a:rPr lang="en-IN" sz="3600" b="1" spc="155" dirty="0" smtClean="0">
                <a:latin typeface="Times New Roman" pitchFamily="18" charset="0"/>
                <a:cs typeface="Times New Roman" pitchFamily="18" charset="0"/>
              </a:rPr>
              <a:t>the	</a:t>
            </a:r>
            <a:r>
              <a:rPr lang="en-IN" sz="3600" b="1" spc="195" dirty="0" smtClean="0">
                <a:latin typeface="Times New Roman" pitchFamily="18" charset="0"/>
                <a:cs typeface="Times New Roman" pitchFamily="18" charset="0"/>
              </a:rPr>
              <a:t>machine </a:t>
            </a:r>
            <a:r>
              <a:rPr lang="en-IN" sz="3600" b="1" spc="114" dirty="0" smtClean="0">
                <a:latin typeface="Times New Roman" pitchFamily="18" charset="0"/>
                <a:cs typeface="Times New Roman" pitchFamily="18" charset="0"/>
              </a:rPr>
              <a:t>as </a:t>
            </a:r>
            <a:r>
              <a:rPr lang="en-IN" sz="3600" b="1" spc="165" dirty="0" smtClean="0">
                <a:latin typeface="Times New Roman" pitchFamily="18" charset="0"/>
                <a:cs typeface="Times New Roman" pitchFamily="18" charset="0"/>
              </a:rPr>
              <a:t>well </a:t>
            </a:r>
            <a:r>
              <a:rPr lang="en-IN" sz="3600" b="1" spc="114" dirty="0" smtClean="0">
                <a:latin typeface="Times New Roman" pitchFamily="18" charset="0"/>
                <a:cs typeface="Times New Roman" pitchFamily="18" charset="0"/>
              </a:rPr>
              <a:t>as	</a:t>
            </a:r>
            <a:r>
              <a:rPr lang="en-IN" sz="3600" b="1" spc="155" dirty="0" smtClean="0">
                <a:latin typeface="Times New Roman" pitchFamily="18" charset="0"/>
                <a:cs typeface="Times New Roman" pitchFamily="18" charset="0"/>
              </a:rPr>
              <a:t>the </a:t>
            </a:r>
            <a:br>
              <a:rPr lang="en-IN" sz="3600" b="1" spc="155" dirty="0" smtClean="0">
                <a:latin typeface="Times New Roman" pitchFamily="18" charset="0"/>
                <a:cs typeface="Times New Roman" pitchFamily="18" charset="0"/>
              </a:rPr>
            </a:br>
            <a:r>
              <a:rPr lang="en-IN" sz="3600" b="1" spc="155" dirty="0" smtClean="0">
                <a:latin typeface="Times New Roman" pitchFamily="18" charset="0"/>
                <a:cs typeface="Times New Roman" pitchFamily="18" charset="0"/>
              </a:rPr>
              <a:t>   </a:t>
            </a:r>
            <a:r>
              <a:rPr lang="en-IN" sz="3600" b="1" spc="210" dirty="0" smtClean="0">
                <a:latin typeface="Times New Roman" pitchFamily="18" charset="0"/>
                <a:cs typeface="Times New Roman" pitchFamily="18" charset="0"/>
              </a:rPr>
              <a:t>thermodynamic </a:t>
            </a:r>
            <a:r>
              <a:rPr lang="en-IN" sz="3600" b="1" spc="200" dirty="0" smtClean="0">
                <a:latin typeface="Times New Roman" pitchFamily="18" charset="0"/>
                <a:cs typeface="Times New Roman" pitchFamily="18" charset="0"/>
              </a:rPr>
              <a:t>processes	</a:t>
            </a:r>
            <a:r>
              <a:rPr lang="en-IN" sz="3600" b="1" spc="170" dirty="0" smtClean="0">
                <a:latin typeface="Times New Roman" pitchFamily="18" charset="0"/>
                <a:cs typeface="Times New Roman" pitchFamily="18" charset="0"/>
              </a:rPr>
              <a:t>that	</a:t>
            </a:r>
            <a:r>
              <a:rPr lang="en-IN" sz="3600" b="1" spc="185" dirty="0" smtClean="0">
                <a:latin typeface="Times New Roman" pitchFamily="18" charset="0"/>
                <a:cs typeface="Times New Roman" pitchFamily="18" charset="0"/>
              </a:rPr>
              <a:t>enable	</a:t>
            </a:r>
            <a:r>
              <a:rPr lang="en-IN" sz="3600" b="1" spc="155" dirty="0" smtClean="0">
                <a:latin typeface="Times New Roman" pitchFamily="18" charset="0"/>
                <a:cs typeface="Times New Roman" pitchFamily="18" charset="0"/>
              </a:rPr>
              <a:t>the	</a:t>
            </a:r>
            <a:r>
              <a:rPr lang="en-IN" sz="3600" b="1" spc="195" dirty="0" smtClean="0">
                <a:latin typeface="Times New Roman" pitchFamily="18" charset="0"/>
                <a:cs typeface="Times New Roman" pitchFamily="18" charset="0"/>
              </a:rPr>
              <a:t>machine </a:t>
            </a:r>
            <a:r>
              <a:rPr lang="en-IN" sz="3600" b="1" spc="120" dirty="0" smtClean="0">
                <a:latin typeface="Times New Roman" pitchFamily="18" charset="0"/>
                <a:cs typeface="Times New Roman" pitchFamily="18" charset="0"/>
              </a:rPr>
              <a:t>to</a:t>
            </a:r>
            <a:br>
              <a:rPr lang="en-IN" sz="3600" b="1" spc="120" dirty="0" smtClean="0">
                <a:latin typeface="Times New Roman" pitchFamily="18" charset="0"/>
                <a:cs typeface="Times New Roman" pitchFamily="18" charset="0"/>
              </a:rPr>
            </a:br>
            <a:r>
              <a:rPr lang="en-IN" sz="3600" b="1" spc="120" dirty="0" smtClean="0">
                <a:latin typeface="Times New Roman" pitchFamily="18" charset="0"/>
                <a:cs typeface="Times New Roman" pitchFamily="18" charset="0"/>
              </a:rPr>
              <a:t>   </a:t>
            </a:r>
            <a:r>
              <a:rPr lang="en-IN" sz="3600" b="1" spc="195" dirty="0" smtClean="0">
                <a:latin typeface="Times New Roman" pitchFamily="18" charset="0"/>
                <a:cs typeface="Times New Roman" pitchFamily="18" charset="0"/>
              </a:rPr>
              <a:t>produce </a:t>
            </a:r>
            <a:r>
              <a:rPr lang="en-IN" sz="3600" b="1" spc="185" dirty="0" smtClean="0">
                <a:latin typeface="Times New Roman" pitchFamily="18" charset="0"/>
                <a:cs typeface="Times New Roman" pitchFamily="18" charset="0"/>
              </a:rPr>
              <a:t>useful	work.</a:t>
            </a:r>
            <a:endParaRPr lang="en-IN" sz="36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65</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r>
              <a:rPr lang="en-IN" b="1" spc="-5" dirty="0" smtClean="0">
                <a:latin typeface="Rockwell Extra Bold"/>
                <a:cs typeface="Rockwell Extra Bold"/>
              </a:rPr>
              <a:t>OTTO</a:t>
            </a:r>
            <a:r>
              <a:rPr lang="en-IN" b="1" spc="-75" dirty="0" smtClean="0">
                <a:latin typeface="Rockwell Extra Bold"/>
                <a:cs typeface="Rockwell Extra Bold"/>
              </a:rPr>
              <a:t> </a:t>
            </a:r>
            <a:r>
              <a:rPr lang="en-IN" b="1" spc="-5" dirty="0" smtClean="0">
                <a:latin typeface="Rockwell Extra Bold"/>
                <a:cs typeface="Rockwell Extra Bold"/>
              </a:rPr>
              <a:t>ENGINE</a:t>
            </a:r>
            <a:endParaRPr lang="en-US" b="1" dirty="0"/>
          </a:p>
        </p:txBody>
      </p:sp>
      <p:sp>
        <p:nvSpPr>
          <p:cNvPr id="9" name="Subtitle 8"/>
          <p:cNvSpPr>
            <a:spLocks noGrp="1"/>
          </p:cNvSpPr>
          <p:nvPr>
            <p:ph type="subTitle" idx="4"/>
          </p:nvPr>
        </p:nvSpPr>
        <p:spPr>
          <a:xfrm>
            <a:off x="1327150" y="1587500"/>
            <a:ext cx="14097000" cy="3609706"/>
          </a:xfrm>
        </p:spPr>
        <p:txBody>
          <a:bodyPr/>
          <a:lstStyle/>
          <a:p>
            <a:pPr marL="12700" marR="5080" indent="95250">
              <a:spcBef>
                <a:spcPts val="525"/>
              </a:spcBef>
              <a:tabLst>
                <a:tab pos="827405" algn="l"/>
                <a:tab pos="892175" algn="l"/>
                <a:tab pos="1254125" algn="l"/>
                <a:tab pos="1746250" algn="l"/>
                <a:tab pos="2907665" algn="l"/>
                <a:tab pos="2994025" algn="l"/>
                <a:tab pos="3536950" algn="l"/>
                <a:tab pos="4203700" algn="l"/>
                <a:tab pos="4519295" algn="l"/>
                <a:tab pos="4988560" algn="l"/>
                <a:tab pos="5996305" algn="l"/>
                <a:tab pos="6332220" algn="l"/>
                <a:tab pos="6995795" algn="l"/>
                <a:tab pos="7362190" algn="l"/>
                <a:tab pos="7714615" algn="l"/>
              </a:tabLst>
            </a:pPr>
            <a:r>
              <a:rPr lang="en-IN" b="1" spc="225" dirty="0" smtClean="0">
                <a:solidFill>
                  <a:srgbClr val="6600CC"/>
                </a:solidFill>
                <a:latin typeface="Times New Roman" pitchFamily="18" charset="0"/>
                <a:cs typeface="Times New Roman" pitchFamily="18" charset="0"/>
              </a:rPr>
              <a:t>T</a:t>
            </a:r>
            <a:r>
              <a:rPr lang="en-IN" b="1" spc="229" dirty="0" smtClean="0">
                <a:solidFill>
                  <a:srgbClr val="6600CC"/>
                </a:solidFill>
                <a:latin typeface="Times New Roman" pitchFamily="18" charset="0"/>
                <a:cs typeface="Times New Roman" pitchFamily="18" charset="0"/>
              </a:rPr>
              <a:t>h</a:t>
            </a:r>
            <a:r>
              <a:rPr lang="en-IN" b="1" spc="25" dirty="0" smtClean="0">
                <a:solidFill>
                  <a:srgbClr val="6600CC"/>
                </a:solidFill>
                <a:latin typeface="Times New Roman" pitchFamily="18" charset="0"/>
                <a:cs typeface="Times New Roman" pitchFamily="18" charset="0"/>
              </a:rPr>
              <a:t>e </a:t>
            </a:r>
            <a:r>
              <a:rPr lang="en-IN" b="1" spc="220" dirty="0" smtClean="0">
                <a:solidFill>
                  <a:srgbClr val="6600CC"/>
                </a:solidFill>
                <a:latin typeface="Times New Roman" pitchFamily="18" charset="0"/>
                <a:cs typeface="Times New Roman" pitchFamily="18" charset="0"/>
              </a:rPr>
              <a:t>O</a:t>
            </a:r>
            <a:r>
              <a:rPr lang="en-IN" b="1" spc="215" dirty="0" smtClean="0">
                <a:solidFill>
                  <a:srgbClr val="6600CC"/>
                </a:solidFill>
                <a:latin typeface="Times New Roman" pitchFamily="18" charset="0"/>
                <a:cs typeface="Times New Roman" pitchFamily="18" charset="0"/>
              </a:rPr>
              <a:t>tt</a:t>
            </a:r>
            <a:r>
              <a:rPr lang="en-IN" b="1" spc="25" dirty="0" smtClean="0">
                <a:solidFill>
                  <a:srgbClr val="6600CC"/>
                </a:solidFill>
                <a:latin typeface="Times New Roman" pitchFamily="18" charset="0"/>
                <a:cs typeface="Times New Roman" pitchFamily="18" charset="0"/>
              </a:rPr>
              <a:t>o </a:t>
            </a:r>
            <a:r>
              <a:rPr lang="en-IN" b="1" spc="220" dirty="0" smtClean="0">
                <a:solidFill>
                  <a:srgbClr val="6600CC"/>
                </a:solidFill>
                <a:latin typeface="Times New Roman" pitchFamily="18" charset="0"/>
                <a:cs typeface="Times New Roman" pitchFamily="18" charset="0"/>
              </a:rPr>
              <a:t>en</a:t>
            </a:r>
            <a:r>
              <a:rPr lang="en-IN" b="1" spc="235" dirty="0" smtClean="0">
                <a:solidFill>
                  <a:srgbClr val="6600CC"/>
                </a:solidFill>
                <a:latin typeface="Times New Roman" pitchFamily="18" charset="0"/>
                <a:cs typeface="Times New Roman" pitchFamily="18" charset="0"/>
              </a:rPr>
              <a:t>g</a:t>
            </a:r>
            <a:r>
              <a:rPr lang="en-IN" b="1" spc="215" dirty="0" smtClean="0">
                <a:solidFill>
                  <a:srgbClr val="6600CC"/>
                </a:solidFill>
                <a:latin typeface="Times New Roman" pitchFamily="18" charset="0"/>
                <a:cs typeface="Times New Roman" pitchFamily="18" charset="0"/>
              </a:rPr>
              <a:t>i</a:t>
            </a:r>
            <a:r>
              <a:rPr lang="en-IN" b="1" spc="229" dirty="0" smtClean="0">
                <a:solidFill>
                  <a:srgbClr val="6600CC"/>
                </a:solidFill>
                <a:latin typeface="Times New Roman" pitchFamily="18" charset="0"/>
                <a:cs typeface="Times New Roman" pitchFamily="18" charset="0"/>
              </a:rPr>
              <a:t>n</a:t>
            </a:r>
            <a:r>
              <a:rPr lang="en-IN" b="1" spc="25" dirty="0" smtClean="0">
                <a:solidFill>
                  <a:srgbClr val="6600CC"/>
                </a:solidFill>
                <a:latin typeface="Times New Roman" pitchFamily="18" charset="0"/>
                <a:cs typeface="Times New Roman" pitchFamily="18" charset="0"/>
              </a:rPr>
              <a:t>e </a:t>
            </a:r>
            <a:r>
              <a:rPr lang="en-IN" b="1" spc="215" dirty="0" smtClean="0">
                <a:solidFill>
                  <a:srgbClr val="6600CC"/>
                </a:solidFill>
                <a:latin typeface="Times New Roman" pitchFamily="18" charset="0"/>
                <a:cs typeface="Times New Roman" pitchFamily="18" charset="0"/>
              </a:rPr>
              <a:t>c</a:t>
            </a:r>
            <a:r>
              <a:rPr lang="en-IN" b="1" spc="225" dirty="0" smtClean="0">
                <a:solidFill>
                  <a:srgbClr val="6600CC"/>
                </a:solidFill>
                <a:latin typeface="Times New Roman" pitchFamily="18" charset="0"/>
                <a:cs typeface="Times New Roman" pitchFamily="18" charset="0"/>
              </a:rPr>
              <a:t>o</a:t>
            </a:r>
            <a:r>
              <a:rPr lang="en-IN" b="1" spc="229" dirty="0" smtClean="0">
                <a:solidFill>
                  <a:srgbClr val="6600CC"/>
                </a:solidFill>
                <a:latin typeface="Times New Roman" pitchFamily="18" charset="0"/>
                <a:cs typeface="Times New Roman" pitchFamily="18" charset="0"/>
              </a:rPr>
              <a:t>n</a:t>
            </a:r>
            <a:r>
              <a:rPr lang="en-IN" b="1" spc="220" dirty="0" smtClean="0">
                <a:solidFill>
                  <a:srgbClr val="6600CC"/>
                </a:solidFill>
                <a:latin typeface="Times New Roman" pitchFamily="18" charset="0"/>
                <a:cs typeface="Times New Roman" pitchFamily="18" charset="0"/>
              </a:rPr>
              <a:t>s</a:t>
            </a:r>
            <a:r>
              <a:rPr lang="en-IN" b="1" spc="215" dirty="0" smtClean="0">
                <a:solidFill>
                  <a:srgbClr val="6600CC"/>
                </a:solidFill>
                <a:latin typeface="Times New Roman" pitchFamily="18" charset="0"/>
                <a:cs typeface="Times New Roman" pitchFamily="18" charset="0"/>
              </a:rPr>
              <a:t>i</a:t>
            </a:r>
            <a:r>
              <a:rPr lang="en-IN" b="1" spc="220" dirty="0" smtClean="0">
                <a:solidFill>
                  <a:srgbClr val="6600CC"/>
                </a:solidFill>
                <a:latin typeface="Times New Roman" pitchFamily="18" charset="0"/>
                <a:cs typeface="Times New Roman" pitchFamily="18" charset="0"/>
              </a:rPr>
              <a:t>s</a:t>
            </a:r>
            <a:r>
              <a:rPr lang="en-IN" b="1" spc="215" dirty="0" smtClean="0">
                <a:solidFill>
                  <a:srgbClr val="6600CC"/>
                </a:solidFill>
                <a:latin typeface="Times New Roman" pitchFamily="18" charset="0"/>
                <a:cs typeface="Times New Roman" pitchFamily="18" charset="0"/>
              </a:rPr>
              <a:t>t</a:t>
            </a:r>
            <a:r>
              <a:rPr lang="en-IN" b="1" spc="20" dirty="0" smtClean="0">
                <a:solidFill>
                  <a:srgbClr val="6600CC"/>
                </a:solidFill>
                <a:latin typeface="Times New Roman" pitchFamily="18" charset="0"/>
                <a:cs typeface="Times New Roman" pitchFamily="18" charset="0"/>
              </a:rPr>
              <a:t>s</a:t>
            </a:r>
            <a:r>
              <a:rPr lang="en-IN" b="1" dirty="0" smtClean="0">
                <a:solidFill>
                  <a:srgbClr val="6600CC"/>
                </a:solidFill>
                <a:latin typeface="Times New Roman" pitchFamily="18" charset="0"/>
                <a:cs typeface="Times New Roman" pitchFamily="18" charset="0"/>
              </a:rPr>
              <a:t>	</a:t>
            </a:r>
            <a:r>
              <a:rPr lang="en-IN" b="1" spc="235" dirty="0" smtClean="0">
                <a:solidFill>
                  <a:srgbClr val="6600CC"/>
                </a:solidFill>
                <a:latin typeface="Times New Roman" pitchFamily="18" charset="0"/>
                <a:cs typeface="Times New Roman" pitchFamily="18" charset="0"/>
              </a:rPr>
              <a:t>o</a:t>
            </a:r>
            <a:r>
              <a:rPr lang="en-IN" b="1" spc="10" dirty="0" smtClean="0">
                <a:solidFill>
                  <a:srgbClr val="6600CC"/>
                </a:solidFill>
                <a:latin typeface="Times New Roman" pitchFamily="18" charset="0"/>
                <a:cs typeface="Times New Roman" pitchFamily="18" charset="0"/>
              </a:rPr>
              <a:t>f </a:t>
            </a:r>
            <a:r>
              <a:rPr lang="en-IN" b="1" spc="240" dirty="0" smtClean="0">
                <a:solidFill>
                  <a:srgbClr val="6600CC"/>
                </a:solidFill>
                <a:latin typeface="Times New Roman" pitchFamily="18" charset="0"/>
                <a:cs typeface="Times New Roman" pitchFamily="18" charset="0"/>
              </a:rPr>
              <a:t>m</a:t>
            </a:r>
            <a:r>
              <a:rPr lang="en-IN" b="1" spc="215" dirty="0" smtClean="0">
                <a:solidFill>
                  <a:srgbClr val="6600CC"/>
                </a:solidFill>
                <a:latin typeface="Times New Roman" pitchFamily="18" charset="0"/>
                <a:cs typeface="Times New Roman" pitchFamily="18" charset="0"/>
              </a:rPr>
              <a:t>a</a:t>
            </a:r>
            <a:r>
              <a:rPr lang="en-IN" b="1" spc="220" dirty="0" smtClean="0">
                <a:solidFill>
                  <a:srgbClr val="6600CC"/>
                </a:solidFill>
                <a:latin typeface="Times New Roman" pitchFamily="18" charset="0"/>
                <a:cs typeface="Times New Roman" pitchFamily="18" charset="0"/>
              </a:rPr>
              <a:t>n</a:t>
            </a:r>
            <a:r>
              <a:rPr lang="en-IN" b="1" spc="25" dirty="0" smtClean="0">
                <a:solidFill>
                  <a:srgbClr val="6600CC"/>
                </a:solidFill>
                <a:latin typeface="Times New Roman" pitchFamily="18" charset="0"/>
                <a:cs typeface="Times New Roman" pitchFamily="18" charset="0"/>
              </a:rPr>
              <a:t>y </a:t>
            </a:r>
            <a:r>
              <a:rPr lang="en-IN" b="1" spc="220" dirty="0" smtClean="0">
                <a:solidFill>
                  <a:srgbClr val="6600CC"/>
                </a:solidFill>
                <a:latin typeface="Times New Roman" pitchFamily="18" charset="0"/>
                <a:cs typeface="Times New Roman" pitchFamily="18" charset="0"/>
              </a:rPr>
              <a:t>p</a:t>
            </a:r>
            <a:r>
              <a:rPr lang="en-IN" b="1" spc="215" dirty="0" smtClean="0">
                <a:solidFill>
                  <a:srgbClr val="6600CC"/>
                </a:solidFill>
                <a:latin typeface="Times New Roman" pitchFamily="18" charset="0"/>
                <a:cs typeface="Times New Roman" pitchFamily="18" charset="0"/>
              </a:rPr>
              <a:t>a</a:t>
            </a:r>
            <a:r>
              <a:rPr lang="en-IN" b="1" spc="220" dirty="0" smtClean="0">
                <a:solidFill>
                  <a:srgbClr val="6600CC"/>
                </a:solidFill>
                <a:latin typeface="Times New Roman" pitchFamily="18" charset="0"/>
                <a:cs typeface="Times New Roman" pitchFamily="18" charset="0"/>
              </a:rPr>
              <a:t>r</a:t>
            </a:r>
            <a:r>
              <a:rPr lang="en-IN" b="1" spc="215" dirty="0" smtClean="0">
                <a:solidFill>
                  <a:srgbClr val="6600CC"/>
                </a:solidFill>
                <a:latin typeface="Times New Roman" pitchFamily="18" charset="0"/>
                <a:cs typeface="Times New Roman" pitchFamily="18" charset="0"/>
              </a:rPr>
              <a:t>t</a:t>
            </a:r>
            <a:r>
              <a:rPr lang="en-IN" b="1" spc="20" dirty="0" smtClean="0">
                <a:solidFill>
                  <a:srgbClr val="6600CC"/>
                </a:solidFill>
                <a:latin typeface="Times New Roman" pitchFamily="18" charset="0"/>
                <a:cs typeface="Times New Roman" pitchFamily="18" charset="0"/>
              </a:rPr>
              <a:t>s </a:t>
            </a:r>
            <a:r>
              <a:rPr lang="en-IN" b="1" spc="215" dirty="0" smtClean="0">
                <a:solidFill>
                  <a:srgbClr val="6600CC"/>
                </a:solidFill>
                <a:latin typeface="Times New Roman" pitchFamily="18" charset="0"/>
                <a:cs typeface="Times New Roman" pitchFamily="18" charset="0"/>
              </a:rPr>
              <a:t>a</a:t>
            </a:r>
            <a:r>
              <a:rPr lang="en-IN" b="1" spc="220" dirty="0" smtClean="0">
                <a:solidFill>
                  <a:srgbClr val="6600CC"/>
                </a:solidFill>
                <a:latin typeface="Times New Roman" pitchFamily="18" charset="0"/>
                <a:cs typeface="Times New Roman" pitchFamily="18" charset="0"/>
              </a:rPr>
              <a:t>n</a:t>
            </a:r>
            <a:r>
              <a:rPr lang="en-IN" b="1" spc="25" dirty="0" smtClean="0">
                <a:solidFill>
                  <a:srgbClr val="6600CC"/>
                </a:solidFill>
                <a:latin typeface="Times New Roman" pitchFamily="18" charset="0"/>
                <a:cs typeface="Times New Roman" pitchFamily="18" charset="0"/>
              </a:rPr>
              <a:t>d </a:t>
            </a:r>
            <a:r>
              <a:rPr lang="en-IN" b="1" spc="229" dirty="0" smtClean="0">
                <a:solidFill>
                  <a:srgbClr val="6600CC"/>
                </a:solidFill>
                <a:latin typeface="Times New Roman" pitchFamily="18" charset="0"/>
                <a:cs typeface="Times New Roman" pitchFamily="18" charset="0"/>
              </a:rPr>
              <a:t>e</a:t>
            </a:r>
            <a:r>
              <a:rPr lang="en-IN" b="1" spc="215" dirty="0" smtClean="0">
                <a:solidFill>
                  <a:srgbClr val="6600CC"/>
                </a:solidFill>
                <a:latin typeface="Times New Roman" pitchFamily="18" charset="0"/>
                <a:cs typeface="Times New Roman" pitchFamily="18" charset="0"/>
              </a:rPr>
              <a:t>ac</a:t>
            </a:r>
            <a:r>
              <a:rPr lang="en-IN" b="1" spc="15" dirty="0" smtClean="0">
                <a:solidFill>
                  <a:srgbClr val="6600CC"/>
                </a:solidFill>
                <a:latin typeface="Times New Roman" pitchFamily="18" charset="0"/>
                <a:cs typeface="Times New Roman" pitchFamily="18" charset="0"/>
              </a:rPr>
              <a:t>h </a:t>
            </a:r>
            <a:r>
              <a:rPr lang="en-IN" b="1" spc="10" dirty="0" smtClean="0">
                <a:solidFill>
                  <a:srgbClr val="6600CC"/>
                </a:solidFill>
                <a:latin typeface="Times New Roman" pitchFamily="18" charset="0"/>
                <a:cs typeface="Times New Roman" pitchFamily="18" charset="0"/>
              </a:rPr>
              <a:t> </a:t>
            </a:r>
            <a:r>
              <a:rPr lang="en-IN" b="1" spc="165" dirty="0" smtClean="0">
                <a:solidFill>
                  <a:srgbClr val="6600CC"/>
                </a:solidFill>
                <a:latin typeface="Times New Roman" pitchFamily="18" charset="0"/>
                <a:cs typeface="Times New Roman" pitchFamily="18" charset="0"/>
              </a:rPr>
              <a:t>part </a:t>
            </a:r>
            <a:r>
              <a:rPr lang="en-IN" b="1" spc="114" dirty="0" smtClean="0">
                <a:solidFill>
                  <a:srgbClr val="6600CC"/>
                </a:solidFill>
                <a:latin typeface="Times New Roman" pitchFamily="18" charset="0"/>
                <a:cs typeface="Times New Roman" pitchFamily="18" charset="0"/>
              </a:rPr>
              <a:t>is </a:t>
            </a:r>
            <a:r>
              <a:rPr lang="en-IN" b="1" spc="195" dirty="0" smtClean="0">
                <a:solidFill>
                  <a:srgbClr val="6600CC"/>
                </a:solidFill>
                <a:latin typeface="Times New Roman" pitchFamily="18" charset="0"/>
                <a:cs typeface="Times New Roman" pitchFamily="18" charset="0"/>
              </a:rPr>
              <a:t>essential	</a:t>
            </a:r>
            <a:r>
              <a:rPr lang="en-IN" b="1" spc="155" dirty="0" smtClean="0">
                <a:solidFill>
                  <a:srgbClr val="6600CC"/>
                </a:solidFill>
                <a:latin typeface="Times New Roman" pitchFamily="18" charset="0"/>
                <a:cs typeface="Times New Roman" pitchFamily="18" charset="0"/>
              </a:rPr>
              <a:t>for	the	</a:t>
            </a:r>
            <a:r>
              <a:rPr lang="en-IN" b="1" spc="204" dirty="0" smtClean="0">
                <a:solidFill>
                  <a:srgbClr val="6600CC"/>
                </a:solidFill>
                <a:latin typeface="Times New Roman" pitchFamily="18" charset="0"/>
                <a:cs typeface="Times New Roman" pitchFamily="18" charset="0"/>
              </a:rPr>
              <a:t>four-stroke	</a:t>
            </a:r>
            <a:r>
              <a:rPr lang="en-IN" b="1" spc="180" dirty="0" smtClean="0">
                <a:solidFill>
                  <a:srgbClr val="6600CC"/>
                </a:solidFill>
                <a:latin typeface="Times New Roman" pitchFamily="18" charset="0"/>
                <a:cs typeface="Times New Roman" pitchFamily="18" charset="0"/>
              </a:rPr>
              <a:t>cycle </a:t>
            </a:r>
            <a:r>
              <a:rPr lang="en-IN" b="1" spc="120" dirty="0" smtClean="0">
                <a:solidFill>
                  <a:srgbClr val="6600CC"/>
                </a:solidFill>
                <a:latin typeface="Times New Roman" pitchFamily="18" charset="0"/>
                <a:cs typeface="Times New Roman" pitchFamily="18" charset="0"/>
              </a:rPr>
              <a:t>to </a:t>
            </a:r>
            <a:r>
              <a:rPr lang="en-IN" b="1" spc="185" dirty="0" smtClean="0">
                <a:solidFill>
                  <a:srgbClr val="6600CC"/>
                </a:solidFill>
                <a:latin typeface="Times New Roman" pitchFamily="18" charset="0"/>
                <a:cs typeface="Times New Roman" pitchFamily="18" charset="0"/>
              </a:rPr>
              <a:t>occur.	</a:t>
            </a:r>
          </a:p>
          <a:p>
            <a:pPr marL="12700" marR="5080" indent="95250">
              <a:spcBef>
                <a:spcPts val="525"/>
              </a:spcBef>
              <a:tabLst>
                <a:tab pos="827405" algn="l"/>
                <a:tab pos="892175" algn="l"/>
                <a:tab pos="1254125" algn="l"/>
                <a:tab pos="1746250" algn="l"/>
                <a:tab pos="2907665" algn="l"/>
                <a:tab pos="2994025" algn="l"/>
                <a:tab pos="3536950" algn="l"/>
                <a:tab pos="4203700" algn="l"/>
                <a:tab pos="4519295" algn="l"/>
                <a:tab pos="4988560" algn="l"/>
                <a:tab pos="5996305" algn="l"/>
                <a:tab pos="6332220" algn="l"/>
                <a:tab pos="6995795" algn="l"/>
                <a:tab pos="7362190" algn="l"/>
                <a:tab pos="7714615" algn="l"/>
              </a:tabLst>
            </a:pPr>
            <a:r>
              <a:rPr lang="en-IN" b="1" spc="160" dirty="0" smtClean="0">
                <a:solidFill>
                  <a:srgbClr val="6600CC"/>
                </a:solidFill>
                <a:latin typeface="Times New Roman" pitchFamily="18" charset="0"/>
                <a:cs typeface="Times New Roman" pitchFamily="18" charset="0"/>
              </a:rPr>
              <a:t>The </a:t>
            </a:r>
            <a:r>
              <a:rPr lang="en-IN" b="1" spc="175" dirty="0" smtClean="0">
                <a:solidFill>
                  <a:srgbClr val="6600CC"/>
                </a:solidFill>
                <a:latin typeface="Times New Roman" pitchFamily="18" charset="0"/>
                <a:cs typeface="Times New Roman" pitchFamily="18" charset="0"/>
              </a:rPr>
              <a:t>main </a:t>
            </a:r>
            <a:r>
              <a:rPr lang="en-IN" b="1" spc="180" dirty="0" smtClean="0">
                <a:solidFill>
                  <a:srgbClr val="6600CC"/>
                </a:solidFill>
                <a:latin typeface="Times New Roman" pitchFamily="18" charset="0"/>
                <a:cs typeface="Times New Roman" pitchFamily="18" charset="0"/>
              </a:rPr>
              <a:t>parts </a:t>
            </a:r>
            <a:r>
              <a:rPr lang="en-IN" b="1" spc="114" dirty="0" smtClean="0">
                <a:solidFill>
                  <a:srgbClr val="6600CC"/>
                </a:solidFill>
                <a:latin typeface="Times New Roman" pitchFamily="18" charset="0"/>
                <a:cs typeface="Times New Roman" pitchFamily="18" charset="0"/>
              </a:rPr>
              <a:t>of </a:t>
            </a:r>
            <a:r>
              <a:rPr lang="en-IN" b="1" spc="20" dirty="0" smtClean="0">
                <a:solidFill>
                  <a:srgbClr val="6600CC"/>
                </a:solidFill>
                <a:latin typeface="Times New Roman" pitchFamily="18" charset="0"/>
                <a:cs typeface="Times New Roman" pitchFamily="18" charset="0"/>
              </a:rPr>
              <a:t>a </a:t>
            </a:r>
            <a:r>
              <a:rPr lang="en-IN" b="1" spc="204" dirty="0" smtClean="0">
                <a:solidFill>
                  <a:srgbClr val="6600CC"/>
                </a:solidFill>
                <a:latin typeface="Times New Roman" pitchFamily="18" charset="0"/>
                <a:cs typeface="Times New Roman" pitchFamily="18" charset="0"/>
              </a:rPr>
              <a:t>four-stroke </a:t>
            </a:r>
            <a:r>
              <a:rPr lang="en-IN" b="1" spc="175" dirty="0" smtClean="0">
                <a:solidFill>
                  <a:srgbClr val="6600CC"/>
                </a:solidFill>
                <a:latin typeface="Times New Roman" pitchFamily="18" charset="0"/>
                <a:cs typeface="Times New Roman" pitchFamily="18" charset="0"/>
              </a:rPr>
              <a:t>cycle </a:t>
            </a:r>
            <a:r>
              <a:rPr lang="en-IN" b="1" spc="220" dirty="0" smtClean="0">
                <a:solidFill>
                  <a:srgbClr val="6600CC"/>
                </a:solidFill>
                <a:latin typeface="Times New Roman" pitchFamily="18" charset="0"/>
                <a:cs typeface="Times New Roman" pitchFamily="18" charset="0"/>
              </a:rPr>
              <a:t>en</a:t>
            </a:r>
            <a:r>
              <a:rPr lang="en-IN" b="1" spc="235" dirty="0" smtClean="0">
                <a:solidFill>
                  <a:srgbClr val="6600CC"/>
                </a:solidFill>
                <a:latin typeface="Times New Roman" pitchFamily="18" charset="0"/>
                <a:cs typeface="Times New Roman" pitchFamily="18" charset="0"/>
              </a:rPr>
              <a:t>g</a:t>
            </a:r>
            <a:r>
              <a:rPr lang="en-IN" b="1" spc="215" dirty="0" smtClean="0">
                <a:solidFill>
                  <a:srgbClr val="6600CC"/>
                </a:solidFill>
                <a:latin typeface="Times New Roman" pitchFamily="18" charset="0"/>
                <a:cs typeface="Times New Roman" pitchFamily="18" charset="0"/>
              </a:rPr>
              <a:t>i</a:t>
            </a:r>
            <a:r>
              <a:rPr lang="en-IN" b="1" spc="220" dirty="0" smtClean="0">
                <a:solidFill>
                  <a:srgbClr val="6600CC"/>
                </a:solidFill>
                <a:latin typeface="Times New Roman" pitchFamily="18" charset="0"/>
                <a:cs typeface="Times New Roman" pitchFamily="18" charset="0"/>
              </a:rPr>
              <a:t>n</a:t>
            </a:r>
            <a:r>
              <a:rPr lang="en-IN" b="1" spc="25" dirty="0" smtClean="0">
                <a:solidFill>
                  <a:srgbClr val="6600CC"/>
                </a:solidFill>
                <a:latin typeface="Times New Roman" pitchFamily="18" charset="0"/>
                <a:cs typeface="Times New Roman" pitchFamily="18" charset="0"/>
              </a:rPr>
              <a:t>e </a:t>
            </a:r>
            <a:r>
              <a:rPr lang="en-IN" b="1" spc="215" dirty="0" smtClean="0">
                <a:solidFill>
                  <a:srgbClr val="6600CC"/>
                </a:solidFill>
                <a:latin typeface="Times New Roman" pitchFamily="18" charset="0"/>
                <a:cs typeface="Times New Roman" pitchFamily="18" charset="0"/>
              </a:rPr>
              <a:t>a</a:t>
            </a:r>
            <a:r>
              <a:rPr lang="en-IN" b="1" spc="225" dirty="0" smtClean="0">
                <a:solidFill>
                  <a:srgbClr val="6600CC"/>
                </a:solidFill>
                <a:latin typeface="Times New Roman" pitchFamily="18" charset="0"/>
                <a:cs typeface="Times New Roman" pitchFamily="18" charset="0"/>
              </a:rPr>
              <a:t>r</a:t>
            </a:r>
            <a:r>
              <a:rPr lang="en-IN" b="1" spc="25" dirty="0" smtClean="0">
                <a:solidFill>
                  <a:srgbClr val="6600CC"/>
                </a:solidFill>
                <a:latin typeface="Times New Roman" pitchFamily="18" charset="0"/>
                <a:cs typeface="Times New Roman" pitchFamily="18" charset="0"/>
              </a:rPr>
              <a:t>e </a:t>
            </a:r>
            <a:r>
              <a:rPr lang="en-IN" b="1" spc="204" dirty="0" smtClean="0">
                <a:solidFill>
                  <a:srgbClr val="6600CC"/>
                </a:solidFill>
                <a:latin typeface="Times New Roman" pitchFamily="18" charset="0"/>
                <a:cs typeface="Times New Roman" pitchFamily="18" charset="0"/>
              </a:rPr>
              <a:t>t</a:t>
            </a:r>
            <a:r>
              <a:rPr lang="en-IN" b="1" spc="229" dirty="0" smtClean="0">
                <a:solidFill>
                  <a:srgbClr val="6600CC"/>
                </a:solidFill>
                <a:latin typeface="Times New Roman" pitchFamily="18" charset="0"/>
                <a:cs typeface="Times New Roman" pitchFamily="18" charset="0"/>
              </a:rPr>
              <a:t>h</a:t>
            </a:r>
            <a:r>
              <a:rPr lang="en-IN" b="1" spc="25" dirty="0" smtClean="0">
                <a:solidFill>
                  <a:srgbClr val="6600CC"/>
                </a:solidFill>
                <a:latin typeface="Times New Roman" pitchFamily="18" charset="0"/>
                <a:cs typeface="Times New Roman" pitchFamily="18" charset="0"/>
              </a:rPr>
              <a:t>e </a:t>
            </a:r>
            <a:r>
              <a:rPr lang="en-IN" b="1" spc="215" dirty="0" smtClean="0">
                <a:solidFill>
                  <a:srgbClr val="FF0066"/>
                </a:solidFill>
                <a:latin typeface="Times New Roman" pitchFamily="18" charset="0"/>
                <a:cs typeface="Times New Roman" pitchFamily="18" charset="0"/>
              </a:rPr>
              <a:t>i</a:t>
            </a:r>
            <a:r>
              <a:rPr lang="en-IN" b="1" spc="220" dirty="0" smtClean="0">
                <a:solidFill>
                  <a:srgbClr val="FF0066"/>
                </a:solidFill>
                <a:latin typeface="Times New Roman" pitchFamily="18" charset="0"/>
                <a:cs typeface="Times New Roman" pitchFamily="18" charset="0"/>
              </a:rPr>
              <a:t>n</a:t>
            </a:r>
            <a:r>
              <a:rPr lang="en-IN" b="1" spc="215" dirty="0" smtClean="0">
                <a:solidFill>
                  <a:srgbClr val="FF0066"/>
                </a:solidFill>
                <a:latin typeface="Times New Roman" pitchFamily="18" charset="0"/>
                <a:cs typeface="Times New Roman" pitchFamily="18" charset="0"/>
              </a:rPr>
              <a:t>tak</a:t>
            </a:r>
            <a:r>
              <a:rPr lang="en-IN" b="1" spc="25" dirty="0" smtClean="0">
                <a:solidFill>
                  <a:srgbClr val="FF0066"/>
                </a:solidFill>
                <a:latin typeface="Times New Roman" pitchFamily="18" charset="0"/>
                <a:cs typeface="Times New Roman" pitchFamily="18" charset="0"/>
              </a:rPr>
              <a:t>e </a:t>
            </a:r>
            <a:r>
              <a:rPr lang="en-IN" b="1" spc="225" dirty="0" smtClean="0">
                <a:solidFill>
                  <a:srgbClr val="FF0066"/>
                </a:solidFill>
                <a:latin typeface="Times New Roman" pitchFamily="18" charset="0"/>
                <a:cs typeface="Times New Roman" pitchFamily="18" charset="0"/>
              </a:rPr>
              <a:t>v</a:t>
            </a:r>
            <a:r>
              <a:rPr lang="en-IN" b="1" spc="215" dirty="0" smtClean="0">
                <a:solidFill>
                  <a:srgbClr val="FF0066"/>
                </a:solidFill>
                <a:latin typeface="Times New Roman" pitchFamily="18" charset="0"/>
                <a:cs typeface="Times New Roman" pitchFamily="18" charset="0"/>
              </a:rPr>
              <a:t>a</a:t>
            </a:r>
            <a:r>
              <a:rPr lang="en-IN" b="1" spc="204" dirty="0" smtClean="0">
                <a:solidFill>
                  <a:srgbClr val="FF0066"/>
                </a:solidFill>
                <a:latin typeface="Times New Roman" pitchFamily="18" charset="0"/>
                <a:cs typeface="Times New Roman" pitchFamily="18" charset="0"/>
              </a:rPr>
              <a:t>l</a:t>
            </a:r>
            <a:r>
              <a:rPr lang="en-IN" b="1" spc="215" dirty="0" smtClean="0">
                <a:solidFill>
                  <a:srgbClr val="FF0066"/>
                </a:solidFill>
                <a:latin typeface="Times New Roman" pitchFamily="18" charset="0"/>
                <a:cs typeface="Times New Roman" pitchFamily="18" charset="0"/>
              </a:rPr>
              <a:t>v</a:t>
            </a:r>
            <a:r>
              <a:rPr lang="en-IN" b="1" spc="220" dirty="0" smtClean="0">
                <a:solidFill>
                  <a:srgbClr val="FF0066"/>
                </a:solidFill>
                <a:latin typeface="Times New Roman" pitchFamily="18" charset="0"/>
                <a:cs typeface="Times New Roman" pitchFamily="18" charset="0"/>
              </a:rPr>
              <a:t>e</a:t>
            </a:r>
            <a:r>
              <a:rPr lang="en-IN" b="1" spc="10" dirty="0" smtClean="0">
                <a:solidFill>
                  <a:srgbClr val="6600CC"/>
                </a:solidFill>
                <a:latin typeface="Times New Roman" pitchFamily="18" charset="0"/>
                <a:cs typeface="Times New Roman" pitchFamily="18" charset="0"/>
              </a:rPr>
              <a:t>,</a:t>
            </a:r>
            <a:r>
              <a:rPr lang="en-IN" b="1" dirty="0" smtClean="0">
                <a:solidFill>
                  <a:srgbClr val="6600CC"/>
                </a:solidFill>
                <a:latin typeface="Times New Roman" pitchFamily="18" charset="0"/>
                <a:cs typeface="Times New Roman" pitchFamily="18" charset="0"/>
              </a:rPr>
              <a:t>	 </a:t>
            </a:r>
            <a:r>
              <a:rPr lang="en-IN" b="1" spc="215" dirty="0" smtClean="0">
                <a:solidFill>
                  <a:srgbClr val="6600CC"/>
                </a:solidFill>
                <a:latin typeface="Times New Roman" pitchFamily="18" charset="0"/>
                <a:cs typeface="Times New Roman" pitchFamily="18" charset="0"/>
              </a:rPr>
              <a:t>t</a:t>
            </a:r>
            <a:r>
              <a:rPr lang="en-IN" b="1" spc="220" dirty="0" smtClean="0">
                <a:solidFill>
                  <a:srgbClr val="6600CC"/>
                </a:solidFill>
                <a:latin typeface="Times New Roman" pitchFamily="18" charset="0"/>
                <a:cs typeface="Times New Roman" pitchFamily="18" charset="0"/>
              </a:rPr>
              <a:t>he</a:t>
            </a:r>
            <a:br>
              <a:rPr lang="en-IN" b="1" spc="220" dirty="0" smtClean="0">
                <a:solidFill>
                  <a:srgbClr val="6600CC"/>
                </a:solidFill>
                <a:latin typeface="Times New Roman" pitchFamily="18" charset="0"/>
                <a:cs typeface="Times New Roman" pitchFamily="18" charset="0"/>
              </a:rPr>
            </a:br>
            <a:r>
              <a:rPr lang="en-IN" b="1" spc="25" dirty="0" smtClean="0">
                <a:solidFill>
                  <a:srgbClr val="6600CC"/>
                </a:solidFill>
                <a:latin typeface="Times New Roman" pitchFamily="18" charset="0"/>
                <a:cs typeface="Times New Roman" pitchFamily="18" charset="0"/>
              </a:rPr>
              <a:t>   </a:t>
            </a:r>
            <a:r>
              <a:rPr lang="en-IN" b="1" spc="220" dirty="0" smtClean="0">
                <a:solidFill>
                  <a:srgbClr val="FF0066"/>
                </a:solidFill>
                <a:latin typeface="Times New Roman" pitchFamily="18" charset="0"/>
                <a:cs typeface="Times New Roman" pitchFamily="18" charset="0"/>
              </a:rPr>
              <a:t>e</a:t>
            </a:r>
            <a:r>
              <a:rPr lang="en-IN" b="1" spc="229" dirty="0" smtClean="0">
                <a:solidFill>
                  <a:srgbClr val="FF0066"/>
                </a:solidFill>
                <a:latin typeface="Times New Roman" pitchFamily="18" charset="0"/>
                <a:cs typeface="Times New Roman" pitchFamily="18" charset="0"/>
              </a:rPr>
              <a:t>x</a:t>
            </a:r>
            <a:r>
              <a:rPr lang="en-IN" b="1" spc="220" dirty="0" smtClean="0">
                <a:solidFill>
                  <a:srgbClr val="FF0066"/>
                </a:solidFill>
                <a:latin typeface="Times New Roman" pitchFamily="18" charset="0"/>
                <a:cs typeface="Times New Roman" pitchFamily="18" charset="0"/>
              </a:rPr>
              <a:t>h</a:t>
            </a:r>
            <a:r>
              <a:rPr lang="en-IN" b="1" spc="215" dirty="0" smtClean="0">
                <a:solidFill>
                  <a:srgbClr val="FF0066"/>
                </a:solidFill>
                <a:latin typeface="Times New Roman" pitchFamily="18" charset="0"/>
                <a:cs typeface="Times New Roman" pitchFamily="18" charset="0"/>
              </a:rPr>
              <a:t>a</a:t>
            </a:r>
            <a:r>
              <a:rPr lang="en-IN" b="1" spc="220" dirty="0" smtClean="0">
                <a:solidFill>
                  <a:srgbClr val="FF0066"/>
                </a:solidFill>
                <a:latin typeface="Times New Roman" pitchFamily="18" charset="0"/>
                <a:cs typeface="Times New Roman" pitchFamily="18" charset="0"/>
              </a:rPr>
              <a:t>us</a:t>
            </a:r>
            <a:r>
              <a:rPr lang="en-IN" b="1" spc="10" dirty="0" smtClean="0">
                <a:solidFill>
                  <a:srgbClr val="FF0066"/>
                </a:solidFill>
                <a:latin typeface="Times New Roman" pitchFamily="18" charset="0"/>
                <a:cs typeface="Times New Roman" pitchFamily="18" charset="0"/>
              </a:rPr>
              <a:t>t </a:t>
            </a:r>
            <a:r>
              <a:rPr lang="en-IN" b="1" spc="215" dirty="0" smtClean="0">
                <a:solidFill>
                  <a:srgbClr val="FF0066"/>
                </a:solidFill>
                <a:latin typeface="Times New Roman" pitchFamily="18" charset="0"/>
                <a:cs typeface="Times New Roman" pitchFamily="18" charset="0"/>
              </a:rPr>
              <a:t>va</a:t>
            </a:r>
            <a:r>
              <a:rPr lang="en-IN" b="1" spc="204" dirty="0" smtClean="0">
                <a:solidFill>
                  <a:srgbClr val="FF0066"/>
                </a:solidFill>
                <a:latin typeface="Times New Roman" pitchFamily="18" charset="0"/>
                <a:cs typeface="Times New Roman" pitchFamily="18" charset="0"/>
              </a:rPr>
              <a:t>l</a:t>
            </a:r>
            <a:r>
              <a:rPr lang="en-IN" b="1" spc="215" dirty="0" smtClean="0">
                <a:solidFill>
                  <a:srgbClr val="FF0066"/>
                </a:solidFill>
                <a:latin typeface="Times New Roman" pitchFamily="18" charset="0"/>
                <a:cs typeface="Times New Roman" pitchFamily="18" charset="0"/>
              </a:rPr>
              <a:t>v</a:t>
            </a:r>
            <a:r>
              <a:rPr lang="en-IN" b="1" spc="229" dirty="0" smtClean="0">
                <a:solidFill>
                  <a:srgbClr val="FF0066"/>
                </a:solidFill>
                <a:latin typeface="Times New Roman" pitchFamily="18" charset="0"/>
                <a:cs typeface="Times New Roman" pitchFamily="18" charset="0"/>
              </a:rPr>
              <a:t>e</a:t>
            </a:r>
            <a:r>
              <a:rPr lang="en-IN" b="1" spc="10" dirty="0" smtClean="0">
                <a:solidFill>
                  <a:srgbClr val="6600CC"/>
                </a:solidFill>
                <a:latin typeface="Times New Roman" pitchFamily="18" charset="0"/>
                <a:cs typeface="Times New Roman" pitchFamily="18" charset="0"/>
              </a:rPr>
              <a:t>,  </a:t>
            </a:r>
            <a:r>
              <a:rPr lang="en-IN" b="1" spc="155" dirty="0" smtClean="0">
                <a:solidFill>
                  <a:srgbClr val="6600CC"/>
                </a:solidFill>
                <a:latin typeface="Times New Roman" pitchFamily="18" charset="0"/>
                <a:cs typeface="Times New Roman" pitchFamily="18" charset="0"/>
              </a:rPr>
              <a:t>the </a:t>
            </a:r>
            <a:r>
              <a:rPr lang="en-IN" b="1" spc="190" dirty="0" smtClean="0">
                <a:solidFill>
                  <a:srgbClr val="FF0066"/>
                </a:solidFill>
                <a:latin typeface="Times New Roman" pitchFamily="18" charset="0"/>
                <a:cs typeface="Times New Roman" pitchFamily="18" charset="0"/>
              </a:rPr>
              <a:t>piston</a:t>
            </a:r>
            <a:r>
              <a:rPr lang="en-IN" b="1" spc="190" dirty="0" smtClean="0">
                <a:solidFill>
                  <a:srgbClr val="6600CC"/>
                </a:solidFill>
                <a:latin typeface="Times New Roman" pitchFamily="18" charset="0"/>
                <a:cs typeface="Times New Roman" pitchFamily="18" charset="0"/>
              </a:rPr>
              <a:t>, </a:t>
            </a:r>
            <a:r>
              <a:rPr lang="en-IN" b="1" spc="155" dirty="0" smtClean="0">
                <a:solidFill>
                  <a:srgbClr val="6600CC"/>
                </a:solidFill>
                <a:latin typeface="Times New Roman" pitchFamily="18" charset="0"/>
                <a:cs typeface="Times New Roman" pitchFamily="18" charset="0"/>
              </a:rPr>
              <a:t>the </a:t>
            </a:r>
            <a:r>
              <a:rPr lang="en-IN" b="1" spc="185" dirty="0" smtClean="0">
                <a:solidFill>
                  <a:srgbClr val="FF0066"/>
                </a:solidFill>
                <a:latin typeface="Times New Roman" pitchFamily="18" charset="0"/>
                <a:cs typeface="Times New Roman" pitchFamily="18" charset="0"/>
              </a:rPr>
              <a:t>piston rings</a:t>
            </a:r>
            <a:r>
              <a:rPr lang="en-IN" b="1" spc="185" dirty="0" smtClean="0">
                <a:solidFill>
                  <a:srgbClr val="6600CC"/>
                </a:solidFill>
                <a:latin typeface="Times New Roman" pitchFamily="18" charset="0"/>
                <a:cs typeface="Times New Roman" pitchFamily="18" charset="0"/>
              </a:rPr>
              <a:t>, </a:t>
            </a:r>
            <a:r>
              <a:rPr lang="en-IN" b="1" spc="155" dirty="0" smtClean="0">
                <a:solidFill>
                  <a:srgbClr val="6600CC"/>
                </a:solidFill>
                <a:latin typeface="Times New Roman" pitchFamily="18" charset="0"/>
                <a:cs typeface="Times New Roman" pitchFamily="18" charset="0"/>
              </a:rPr>
              <a:t>the </a:t>
            </a:r>
            <a:r>
              <a:rPr lang="en-IN" b="1" spc="204" dirty="0" smtClean="0">
                <a:solidFill>
                  <a:srgbClr val="FF0066"/>
                </a:solidFill>
                <a:latin typeface="Times New Roman" pitchFamily="18" charset="0"/>
                <a:cs typeface="Times New Roman" pitchFamily="18" charset="0"/>
              </a:rPr>
              <a:t>combustion </a:t>
            </a:r>
            <a:r>
              <a:rPr lang="en-IN" b="1" spc="215" dirty="0" smtClean="0">
                <a:solidFill>
                  <a:srgbClr val="FF0066"/>
                </a:solidFill>
                <a:latin typeface="Times New Roman" pitchFamily="18" charset="0"/>
                <a:cs typeface="Times New Roman" pitchFamily="18" charset="0"/>
              </a:rPr>
              <a:t>c</a:t>
            </a:r>
            <a:r>
              <a:rPr lang="en-IN" b="1" spc="220" dirty="0" smtClean="0">
                <a:solidFill>
                  <a:srgbClr val="FF0066"/>
                </a:solidFill>
                <a:latin typeface="Times New Roman" pitchFamily="18" charset="0"/>
                <a:cs typeface="Times New Roman" pitchFamily="18" charset="0"/>
              </a:rPr>
              <a:t>h</a:t>
            </a:r>
            <a:r>
              <a:rPr lang="en-IN" b="1" spc="215" dirty="0" smtClean="0">
                <a:solidFill>
                  <a:srgbClr val="FF0066"/>
                </a:solidFill>
                <a:latin typeface="Times New Roman" pitchFamily="18" charset="0"/>
                <a:cs typeface="Times New Roman" pitchFamily="18" charset="0"/>
              </a:rPr>
              <a:t>a</a:t>
            </a:r>
            <a:r>
              <a:rPr lang="en-IN" b="1" spc="229" dirty="0" smtClean="0">
                <a:solidFill>
                  <a:srgbClr val="FF0066"/>
                </a:solidFill>
                <a:latin typeface="Times New Roman" pitchFamily="18" charset="0"/>
                <a:cs typeface="Times New Roman" pitchFamily="18" charset="0"/>
              </a:rPr>
              <a:t>mb</a:t>
            </a:r>
            <a:r>
              <a:rPr lang="en-IN" b="1" spc="220" dirty="0" smtClean="0">
                <a:solidFill>
                  <a:srgbClr val="FF0066"/>
                </a:solidFill>
                <a:latin typeface="Times New Roman" pitchFamily="18" charset="0"/>
                <a:cs typeface="Times New Roman" pitchFamily="18" charset="0"/>
              </a:rPr>
              <a:t>er</a:t>
            </a:r>
            <a:r>
              <a:rPr lang="en-IN" b="1" spc="10" dirty="0" smtClean="0">
                <a:solidFill>
                  <a:srgbClr val="6600CC"/>
                </a:solidFill>
                <a:latin typeface="Times New Roman" pitchFamily="18" charset="0"/>
                <a:cs typeface="Times New Roman" pitchFamily="18" charset="0"/>
              </a:rPr>
              <a:t>,</a:t>
            </a:r>
            <a:r>
              <a:rPr lang="en-IN" b="1" dirty="0" smtClean="0">
                <a:solidFill>
                  <a:srgbClr val="6600CC"/>
                </a:solidFill>
                <a:latin typeface="Times New Roman" pitchFamily="18" charset="0"/>
                <a:cs typeface="Times New Roman" pitchFamily="18" charset="0"/>
              </a:rPr>
              <a:t>	</a:t>
            </a:r>
            <a:r>
              <a:rPr lang="en-IN" b="1" spc="215" dirty="0" smtClean="0">
                <a:solidFill>
                  <a:srgbClr val="6600CC"/>
                </a:solidFill>
                <a:latin typeface="Times New Roman" pitchFamily="18" charset="0"/>
                <a:cs typeface="Times New Roman" pitchFamily="18" charset="0"/>
              </a:rPr>
              <a:t>t</a:t>
            </a:r>
            <a:r>
              <a:rPr lang="en-IN" b="1" spc="220" dirty="0" smtClean="0">
                <a:solidFill>
                  <a:srgbClr val="6600CC"/>
                </a:solidFill>
                <a:latin typeface="Times New Roman" pitchFamily="18" charset="0"/>
                <a:cs typeface="Times New Roman" pitchFamily="18" charset="0"/>
              </a:rPr>
              <a:t>h</a:t>
            </a:r>
            <a:r>
              <a:rPr lang="en-IN" b="1" spc="25" dirty="0" smtClean="0">
                <a:solidFill>
                  <a:srgbClr val="6600CC"/>
                </a:solidFill>
                <a:latin typeface="Times New Roman" pitchFamily="18" charset="0"/>
                <a:cs typeface="Times New Roman" pitchFamily="18" charset="0"/>
              </a:rPr>
              <a:t>e </a:t>
            </a:r>
            <a:r>
              <a:rPr lang="en-IN" b="1" spc="215" dirty="0" smtClean="0">
                <a:solidFill>
                  <a:srgbClr val="FF0066"/>
                </a:solidFill>
                <a:latin typeface="Times New Roman" pitchFamily="18" charset="0"/>
                <a:cs typeface="Times New Roman" pitchFamily="18" charset="0"/>
              </a:rPr>
              <a:t>c</a:t>
            </a:r>
            <a:r>
              <a:rPr lang="en-IN" b="1" spc="235" dirty="0" smtClean="0">
                <a:solidFill>
                  <a:srgbClr val="FF0066"/>
                </a:solidFill>
                <a:latin typeface="Times New Roman" pitchFamily="18" charset="0"/>
                <a:cs typeface="Times New Roman" pitchFamily="18" charset="0"/>
              </a:rPr>
              <a:t>o</a:t>
            </a:r>
            <a:r>
              <a:rPr lang="en-IN" b="1" spc="220" dirty="0" smtClean="0">
                <a:solidFill>
                  <a:srgbClr val="FF0066"/>
                </a:solidFill>
                <a:latin typeface="Times New Roman" pitchFamily="18" charset="0"/>
                <a:cs typeface="Times New Roman" pitchFamily="18" charset="0"/>
              </a:rPr>
              <a:t>n</a:t>
            </a:r>
            <a:r>
              <a:rPr lang="en-IN" b="1" spc="229" dirty="0" smtClean="0">
                <a:solidFill>
                  <a:srgbClr val="FF0066"/>
                </a:solidFill>
                <a:latin typeface="Times New Roman" pitchFamily="18" charset="0"/>
                <a:cs typeface="Times New Roman" pitchFamily="18" charset="0"/>
              </a:rPr>
              <a:t>n</a:t>
            </a:r>
            <a:r>
              <a:rPr lang="en-IN" b="1" spc="220" dirty="0" smtClean="0">
                <a:solidFill>
                  <a:srgbClr val="FF0066"/>
                </a:solidFill>
                <a:latin typeface="Times New Roman" pitchFamily="18" charset="0"/>
                <a:cs typeface="Times New Roman" pitchFamily="18" charset="0"/>
              </a:rPr>
              <a:t>e</a:t>
            </a:r>
            <a:r>
              <a:rPr lang="en-IN" b="1" spc="215" dirty="0" smtClean="0">
                <a:solidFill>
                  <a:srgbClr val="FF0066"/>
                </a:solidFill>
                <a:latin typeface="Times New Roman" pitchFamily="18" charset="0"/>
                <a:cs typeface="Times New Roman" pitchFamily="18" charset="0"/>
              </a:rPr>
              <a:t>cti</a:t>
            </a:r>
            <a:r>
              <a:rPr lang="en-IN" b="1" spc="235" dirty="0" smtClean="0">
                <a:solidFill>
                  <a:srgbClr val="FF0066"/>
                </a:solidFill>
                <a:latin typeface="Times New Roman" pitchFamily="18" charset="0"/>
                <a:cs typeface="Times New Roman" pitchFamily="18" charset="0"/>
              </a:rPr>
              <a:t>o</a:t>
            </a:r>
            <a:r>
              <a:rPr lang="en-IN" b="1" spc="20" dirty="0" smtClean="0">
                <a:solidFill>
                  <a:srgbClr val="FF0066"/>
                </a:solidFill>
                <a:latin typeface="Times New Roman" pitchFamily="18" charset="0"/>
                <a:cs typeface="Times New Roman" pitchFamily="18" charset="0"/>
              </a:rPr>
              <a:t>n </a:t>
            </a:r>
            <a:r>
              <a:rPr lang="en-IN" b="1" spc="225" dirty="0" smtClean="0">
                <a:solidFill>
                  <a:srgbClr val="FF0066"/>
                </a:solidFill>
                <a:latin typeface="Times New Roman" pitchFamily="18" charset="0"/>
                <a:cs typeface="Times New Roman" pitchFamily="18" charset="0"/>
              </a:rPr>
              <a:t>ro</a:t>
            </a:r>
            <a:r>
              <a:rPr lang="en-IN" b="1" spc="229" dirty="0" smtClean="0">
                <a:solidFill>
                  <a:srgbClr val="FF0066"/>
                </a:solidFill>
                <a:latin typeface="Times New Roman" pitchFamily="18" charset="0"/>
                <a:cs typeface="Times New Roman" pitchFamily="18" charset="0"/>
              </a:rPr>
              <a:t>d</a:t>
            </a:r>
            <a:r>
              <a:rPr lang="en-IN" b="1" spc="10" dirty="0" smtClean="0">
                <a:solidFill>
                  <a:srgbClr val="6600CC"/>
                </a:solidFill>
                <a:latin typeface="Times New Roman" pitchFamily="18" charset="0"/>
                <a:cs typeface="Times New Roman" pitchFamily="18" charset="0"/>
              </a:rPr>
              <a:t>, </a:t>
            </a:r>
            <a:r>
              <a:rPr lang="en-IN" b="1" spc="204" dirty="0" smtClean="0">
                <a:solidFill>
                  <a:srgbClr val="6600CC"/>
                </a:solidFill>
                <a:latin typeface="Times New Roman" pitchFamily="18" charset="0"/>
                <a:cs typeface="Times New Roman" pitchFamily="18" charset="0"/>
              </a:rPr>
              <a:t>t</a:t>
            </a:r>
            <a:r>
              <a:rPr lang="en-IN" b="1" spc="229" dirty="0" smtClean="0">
                <a:solidFill>
                  <a:srgbClr val="6600CC"/>
                </a:solidFill>
                <a:latin typeface="Times New Roman" pitchFamily="18" charset="0"/>
                <a:cs typeface="Times New Roman" pitchFamily="18" charset="0"/>
              </a:rPr>
              <a:t>h</a:t>
            </a:r>
            <a:r>
              <a:rPr lang="en-IN" b="1" spc="25" dirty="0" smtClean="0">
                <a:solidFill>
                  <a:srgbClr val="6600CC"/>
                </a:solidFill>
                <a:latin typeface="Times New Roman" pitchFamily="18" charset="0"/>
                <a:cs typeface="Times New Roman" pitchFamily="18" charset="0"/>
              </a:rPr>
              <a:t>e </a:t>
            </a:r>
            <a:r>
              <a:rPr lang="en-IN" b="1" spc="215" dirty="0" smtClean="0">
                <a:solidFill>
                  <a:srgbClr val="FF0066"/>
                </a:solidFill>
                <a:latin typeface="Times New Roman" pitchFamily="18" charset="0"/>
                <a:cs typeface="Times New Roman" pitchFamily="18" charset="0"/>
              </a:rPr>
              <a:t>c</a:t>
            </a:r>
            <a:r>
              <a:rPr lang="en-IN" b="1" spc="220" dirty="0" smtClean="0">
                <a:solidFill>
                  <a:srgbClr val="FF0066"/>
                </a:solidFill>
                <a:latin typeface="Times New Roman" pitchFamily="18" charset="0"/>
                <a:cs typeface="Times New Roman" pitchFamily="18" charset="0"/>
              </a:rPr>
              <a:t>r</a:t>
            </a:r>
            <a:r>
              <a:rPr lang="en-IN" b="1" spc="215" dirty="0" smtClean="0">
                <a:solidFill>
                  <a:srgbClr val="FF0066"/>
                </a:solidFill>
                <a:latin typeface="Times New Roman" pitchFamily="18" charset="0"/>
                <a:cs typeface="Times New Roman" pitchFamily="18" charset="0"/>
              </a:rPr>
              <a:t>a</a:t>
            </a:r>
            <a:r>
              <a:rPr lang="en-IN" b="1" spc="220" dirty="0" smtClean="0">
                <a:solidFill>
                  <a:srgbClr val="FF0066"/>
                </a:solidFill>
                <a:latin typeface="Times New Roman" pitchFamily="18" charset="0"/>
                <a:cs typeface="Times New Roman" pitchFamily="18" charset="0"/>
              </a:rPr>
              <a:t>n</a:t>
            </a:r>
            <a:r>
              <a:rPr lang="en-IN" b="1" spc="215" dirty="0" smtClean="0">
                <a:solidFill>
                  <a:srgbClr val="FF0066"/>
                </a:solidFill>
                <a:latin typeface="Times New Roman" pitchFamily="18" charset="0"/>
                <a:cs typeface="Times New Roman" pitchFamily="18" charset="0"/>
              </a:rPr>
              <a:t>k</a:t>
            </a:r>
            <a:r>
              <a:rPr lang="en-IN" b="1" spc="229" dirty="0" smtClean="0">
                <a:solidFill>
                  <a:srgbClr val="FF0066"/>
                </a:solidFill>
                <a:latin typeface="Times New Roman" pitchFamily="18" charset="0"/>
                <a:cs typeface="Times New Roman" pitchFamily="18" charset="0"/>
              </a:rPr>
              <a:t>s</a:t>
            </a:r>
            <a:r>
              <a:rPr lang="en-IN" b="1" spc="220" dirty="0" smtClean="0">
                <a:solidFill>
                  <a:srgbClr val="FF0066"/>
                </a:solidFill>
                <a:latin typeface="Times New Roman" pitchFamily="18" charset="0"/>
                <a:cs typeface="Times New Roman" pitchFamily="18" charset="0"/>
              </a:rPr>
              <a:t>h</a:t>
            </a:r>
            <a:r>
              <a:rPr lang="en-IN" b="1" spc="215" dirty="0" smtClean="0">
                <a:solidFill>
                  <a:srgbClr val="FF0066"/>
                </a:solidFill>
                <a:latin typeface="Times New Roman" pitchFamily="18" charset="0"/>
                <a:cs typeface="Times New Roman" pitchFamily="18" charset="0"/>
              </a:rPr>
              <a:t>a</a:t>
            </a:r>
            <a:r>
              <a:rPr lang="en-IN" b="1" spc="210" dirty="0" smtClean="0">
                <a:solidFill>
                  <a:srgbClr val="FF0066"/>
                </a:solidFill>
                <a:latin typeface="Times New Roman" pitchFamily="18" charset="0"/>
                <a:cs typeface="Times New Roman" pitchFamily="18" charset="0"/>
              </a:rPr>
              <a:t>f</a:t>
            </a:r>
            <a:r>
              <a:rPr lang="en-IN" b="1" spc="215" dirty="0" smtClean="0">
                <a:solidFill>
                  <a:srgbClr val="FF0066"/>
                </a:solidFill>
                <a:latin typeface="Times New Roman" pitchFamily="18" charset="0"/>
                <a:cs typeface="Times New Roman" pitchFamily="18" charset="0"/>
              </a:rPr>
              <a:t>t</a:t>
            </a:r>
            <a:r>
              <a:rPr lang="en-IN" b="1" spc="10" dirty="0" smtClean="0">
                <a:solidFill>
                  <a:srgbClr val="6600CC"/>
                </a:solidFill>
                <a:latin typeface="Times New Roman" pitchFamily="18" charset="0"/>
                <a:cs typeface="Times New Roman" pitchFamily="18" charset="0"/>
              </a:rPr>
              <a:t>, </a:t>
            </a:r>
            <a:r>
              <a:rPr lang="en-IN" b="1" spc="215" dirty="0" smtClean="0">
                <a:solidFill>
                  <a:srgbClr val="6600CC"/>
                </a:solidFill>
                <a:latin typeface="Times New Roman" pitchFamily="18" charset="0"/>
                <a:cs typeface="Times New Roman" pitchFamily="18" charset="0"/>
              </a:rPr>
              <a:t>a</a:t>
            </a:r>
            <a:r>
              <a:rPr lang="en-IN" b="1" spc="220" dirty="0" smtClean="0">
                <a:solidFill>
                  <a:srgbClr val="6600CC"/>
                </a:solidFill>
                <a:latin typeface="Times New Roman" pitchFamily="18" charset="0"/>
                <a:cs typeface="Times New Roman" pitchFamily="18" charset="0"/>
              </a:rPr>
              <a:t>n</a:t>
            </a:r>
            <a:r>
              <a:rPr lang="en-IN" b="1" spc="20" dirty="0" smtClean="0">
                <a:solidFill>
                  <a:srgbClr val="6600CC"/>
                </a:solidFill>
                <a:latin typeface="Times New Roman" pitchFamily="18" charset="0"/>
                <a:cs typeface="Times New Roman" pitchFamily="18" charset="0"/>
              </a:rPr>
              <a:t>d </a:t>
            </a:r>
            <a:r>
              <a:rPr lang="en-IN" b="1" spc="10" dirty="0" smtClean="0">
                <a:solidFill>
                  <a:srgbClr val="6600CC"/>
                </a:solidFill>
                <a:latin typeface="Times New Roman" pitchFamily="18" charset="0"/>
                <a:cs typeface="Times New Roman" pitchFamily="18" charset="0"/>
              </a:rPr>
              <a:t> </a:t>
            </a:r>
            <a:r>
              <a:rPr lang="en-IN" b="1" spc="155" dirty="0" smtClean="0">
                <a:solidFill>
                  <a:srgbClr val="6600CC"/>
                </a:solidFill>
                <a:latin typeface="Times New Roman" pitchFamily="18" charset="0"/>
                <a:cs typeface="Times New Roman" pitchFamily="18" charset="0"/>
              </a:rPr>
              <a:t>the </a:t>
            </a:r>
            <a:r>
              <a:rPr lang="en-IN" b="1" spc="180" dirty="0" smtClean="0">
                <a:solidFill>
                  <a:srgbClr val="FF0066"/>
                </a:solidFill>
                <a:latin typeface="Times New Roman" pitchFamily="18" charset="0"/>
                <a:cs typeface="Times New Roman" pitchFamily="18" charset="0"/>
              </a:rPr>
              <a:t>spark </a:t>
            </a:r>
            <a:r>
              <a:rPr lang="en-IN" b="1" spc="175" dirty="0" smtClean="0">
                <a:solidFill>
                  <a:srgbClr val="FF0066"/>
                </a:solidFill>
                <a:latin typeface="Times New Roman" pitchFamily="18" charset="0"/>
                <a:cs typeface="Times New Roman" pitchFamily="18" charset="0"/>
              </a:rPr>
              <a:t>plug</a:t>
            </a:r>
            <a:r>
              <a:rPr lang="en-IN" b="1" spc="175" dirty="0" smtClean="0">
                <a:solidFill>
                  <a:srgbClr val="6600CC"/>
                </a:solidFill>
                <a:latin typeface="Times New Roman" pitchFamily="18" charset="0"/>
                <a:cs typeface="Times New Roman" pitchFamily="18" charset="0"/>
              </a:rPr>
              <a:t>. </a:t>
            </a:r>
            <a:r>
              <a:rPr lang="en-IN" b="1" spc="185" dirty="0" smtClean="0">
                <a:solidFill>
                  <a:srgbClr val="6600CC"/>
                </a:solidFill>
                <a:latin typeface="Times New Roman" pitchFamily="18" charset="0"/>
                <a:cs typeface="Times New Roman" pitchFamily="18" charset="0"/>
              </a:rPr>
              <a:t>These </a:t>
            </a:r>
            <a:r>
              <a:rPr lang="en-IN" b="1" spc="180" dirty="0" smtClean="0">
                <a:solidFill>
                  <a:srgbClr val="6600CC"/>
                </a:solidFill>
                <a:latin typeface="Times New Roman" pitchFamily="18" charset="0"/>
                <a:cs typeface="Times New Roman" pitchFamily="18" charset="0"/>
              </a:rPr>
              <a:t>parts</a:t>
            </a:r>
            <a:br>
              <a:rPr lang="en-IN" b="1" spc="180" dirty="0" smtClean="0">
                <a:solidFill>
                  <a:srgbClr val="6600CC"/>
                </a:solidFill>
                <a:latin typeface="Times New Roman" pitchFamily="18" charset="0"/>
                <a:cs typeface="Times New Roman" pitchFamily="18" charset="0"/>
              </a:rPr>
            </a:br>
            <a:r>
              <a:rPr lang="en-IN" b="1" spc="180" dirty="0" smtClean="0">
                <a:solidFill>
                  <a:srgbClr val="6600CC"/>
                </a:solidFill>
                <a:latin typeface="Times New Roman" pitchFamily="18" charset="0"/>
                <a:cs typeface="Times New Roman" pitchFamily="18" charset="0"/>
              </a:rPr>
              <a:t>		</a:t>
            </a:r>
            <a:r>
              <a:rPr lang="en-IN" b="1" spc="165" dirty="0" smtClean="0">
                <a:solidFill>
                  <a:srgbClr val="6600CC"/>
                </a:solidFill>
                <a:latin typeface="Times New Roman" pitchFamily="18" charset="0"/>
                <a:cs typeface="Times New Roman" pitchFamily="18" charset="0"/>
              </a:rPr>
              <a:t>play </a:t>
            </a:r>
            <a:r>
              <a:rPr lang="en-IN" b="1" spc="120" dirty="0" smtClean="0">
                <a:solidFill>
                  <a:srgbClr val="6600CC"/>
                </a:solidFill>
                <a:latin typeface="Times New Roman" pitchFamily="18" charset="0"/>
                <a:cs typeface="Times New Roman" pitchFamily="18" charset="0"/>
              </a:rPr>
              <a:t>an </a:t>
            </a:r>
            <a:r>
              <a:rPr lang="en-IN" b="1" spc="200" dirty="0" smtClean="0">
                <a:solidFill>
                  <a:srgbClr val="6600CC"/>
                </a:solidFill>
                <a:latin typeface="Times New Roman" pitchFamily="18" charset="0"/>
                <a:cs typeface="Times New Roman" pitchFamily="18" charset="0"/>
              </a:rPr>
              <a:t>important </a:t>
            </a:r>
            <a:r>
              <a:rPr lang="en-IN" b="1" spc="170" dirty="0" smtClean="0">
                <a:solidFill>
                  <a:srgbClr val="6600CC"/>
                </a:solidFill>
                <a:latin typeface="Times New Roman" pitchFamily="18" charset="0"/>
                <a:cs typeface="Times New Roman" pitchFamily="18" charset="0"/>
              </a:rPr>
              <a:t>role </a:t>
            </a:r>
            <a:r>
              <a:rPr lang="en-IN" b="1" spc="120" dirty="0" smtClean="0">
                <a:solidFill>
                  <a:srgbClr val="6600CC"/>
                </a:solidFill>
                <a:latin typeface="Times New Roman" pitchFamily="18" charset="0"/>
                <a:cs typeface="Times New Roman" pitchFamily="18" charset="0"/>
              </a:rPr>
              <a:t>in	</a:t>
            </a:r>
            <a:r>
              <a:rPr lang="en-IN" b="1" spc="155" dirty="0" smtClean="0">
                <a:solidFill>
                  <a:srgbClr val="6600CC"/>
                </a:solidFill>
                <a:latin typeface="Times New Roman" pitchFamily="18" charset="0"/>
                <a:cs typeface="Times New Roman" pitchFamily="18" charset="0"/>
              </a:rPr>
              <a:t>the </a:t>
            </a:r>
            <a:r>
              <a:rPr lang="en-IN" b="1" spc="200" dirty="0" smtClean="0">
                <a:solidFill>
                  <a:srgbClr val="6600CC"/>
                </a:solidFill>
                <a:latin typeface="Times New Roman" pitchFamily="18" charset="0"/>
                <a:cs typeface="Times New Roman" pitchFamily="18" charset="0"/>
              </a:rPr>
              <a:t>operation </a:t>
            </a:r>
            <a:r>
              <a:rPr lang="en-IN" b="1" spc="120" dirty="0" smtClean="0">
                <a:solidFill>
                  <a:srgbClr val="6600CC"/>
                </a:solidFill>
                <a:latin typeface="Times New Roman" pitchFamily="18" charset="0"/>
                <a:cs typeface="Times New Roman" pitchFamily="18" charset="0"/>
              </a:rPr>
              <a:t>of	 </a:t>
            </a:r>
            <a:r>
              <a:rPr lang="en-IN" b="1" spc="170" dirty="0" smtClean="0">
                <a:solidFill>
                  <a:srgbClr val="6600CC"/>
                </a:solidFill>
                <a:latin typeface="Times New Roman" pitchFamily="18" charset="0"/>
                <a:cs typeface="Times New Roman" pitchFamily="18" charset="0"/>
              </a:rPr>
              <a:t>this	</a:t>
            </a:r>
            <a:r>
              <a:rPr lang="en-IN" b="1" spc="190" dirty="0" smtClean="0">
                <a:solidFill>
                  <a:srgbClr val="6600CC"/>
                </a:solidFill>
                <a:latin typeface="Times New Roman" pitchFamily="18" charset="0"/>
                <a:cs typeface="Times New Roman" pitchFamily="18" charset="0"/>
              </a:rPr>
              <a:t>engine.</a:t>
            </a:r>
            <a:endParaRPr lang="en-IN" dirty="0" smtClean="0">
              <a:latin typeface="Times New Roman" pitchFamily="18" charset="0"/>
              <a:cs typeface="Times New Roman" pitchFamily="18" charset="0"/>
            </a:endParaRPr>
          </a:p>
          <a:p>
            <a:endParaRPr lang="en-US" dirty="0"/>
          </a:p>
        </p:txBody>
      </p:sp>
      <p:pic>
        <p:nvPicPr>
          <p:cNvPr id="10" name="object 6"/>
          <p:cNvPicPr/>
          <p:nvPr/>
        </p:nvPicPr>
        <p:blipFill>
          <a:blip r:embed="rId3" cstate="print"/>
          <a:stretch>
            <a:fillRect/>
          </a:stretch>
        </p:blipFill>
        <p:spPr>
          <a:xfrm>
            <a:off x="793750" y="4483100"/>
            <a:ext cx="15424150" cy="39624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66</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555750" y="520700"/>
            <a:ext cx="12947015" cy="677108"/>
          </a:xfrm>
        </p:spPr>
        <p:txBody>
          <a:bodyPr/>
          <a:lstStyle/>
          <a:p>
            <a:pPr algn="l"/>
            <a:r>
              <a:rPr lang="en-IN" spc="195" dirty="0" smtClean="0"/>
              <a:t>OPERATION  </a:t>
            </a:r>
            <a:r>
              <a:rPr lang="en-IN" spc="160" dirty="0" smtClean="0"/>
              <a:t>OTTO</a:t>
            </a:r>
            <a:r>
              <a:rPr lang="en-IN" spc="365" dirty="0" smtClean="0"/>
              <a:t> </a:t>
            </a:r>
            <a:r>
              <a:rPr lang="en-IN" spc="175" dirty="0" smtClean="0"/>
              <a:t>CYCLE</a:t>
            </a:r>
            <a:endParaRPr lang="en-US" b="1" dirty="0"/>
          </a:p>
        </p:txBody>
      </p:sp>
      <p:sp>
        <p:nvSpPr>
          <p:cNvPr id="9" name="Subtitle 8"/>
          <p:cNvSpPr>
            <a:spLocks noGrp="1"/>
          </p:cNvSpPr>
          <p:nvPr>
            <p:ph type="subTitle" idx="4"/>
          </p:nvPr>
        </p:nvSpPr>
        <p:spPr>
          <a:xfrm>
            <a:off x="1555750" y="1663700"/>
            <a:ext cx="10515600" cy="6463821"/>
          </a:xfrm>
        </p:spPr>
        <p:txBody>
          <a:bodyPr/>
          <a:lstStyle/>
          <a:p>
            <a:pPr marL="12700">
              <a:lnSpc>
                <a:spcPct val="100000"/>
              </a:lnSpc>
              <a:spcBef>
                <a:spcPts val="100"/>
              </a:spcBef>
            </a:pPr>
            <a:r>
              <a:rPr lang="en-IN" b="1" spc="-5" dirty="0" smtClean="0">
                <a:solidFill>
                  <a:srgbClr val="009800"/>
                </a:solidFill>
                <a:latin typeface="Verdana"/>
                <a:cs typeface="Verdana"/>
              </a:rPr>
              <a:t>INTAKE </a:t>
            </a:r>
            <a:r>
              <a:rPr lang="en-IN" b="1" spc="-10" dirty="0" smtClean="0">
                <a:solidFill>
                  <a:srgbClr val="009800"/>
                </a:solidFill>
                <a:latin typeface="Verdana"/>
                <a:cs typeface="Verdana"/>
              </a:rPr>
              <a:t>STROKE:</a:t>
            </a:r>
            <a:br>
              <a:rPr lang="en-IN" b="1" spc="-10" dirty="0" smtClean="0">
                <a:solidFill>
                  <a:srgbClr val="009800"/>
                </a:solidFill>
                <a:latin typeface="Verdana"/>
                <a:cs typeface="Verdana"/>
              </a:rPr>
            </a:br>
            <a:endParaRPr lang="en-IN" dirty="0" smtClean="0">
              <a:latin typeface="Verdana"/>
              <a:cs typeface="Verdana"/>
            </a:endParaRPr>
          </a:p>
          <a:p>
            <a:pPr marL="12700" marR="25400">
              <a:spcBef>
                <a:spcPts val="10"/>
              </a:spcBef>
              <a:buNone/>
              <a:tabLst>
                <a:tab pos="483870" algn="l"/>
              </a:tabLst>
            </a:pPr>
            <a:r>
              <a:rPr lang="en-IN" b="1" dirty="0" smtClean="0">
                <a:solidFill>
                  <a:srgbClr val="0000CC"/>
                </a:solidFill>
                <a:latin typeface="Verdana"/>
                <a:cs typeface="Verdana"/>
              </a:rPr>
              <a:t>#	</a:t>
            </a:r>
            <a:r>
              <a:rPr lang="en-IN" b="1" spc="-5" dirty="0" smtClean="0">
                <a:solidFill>
                  <a:srgbClr val="0000CC"/>
                </a:solidFill>
                <a:latin typeface="Verdana"/>
                <a:cs typeface="Verdana"/>
              </a:rPr>
              <a:t>Intake valve starts opening  </a:t>
            </a:r>
            <a:br>
              <a:rPr lang="en-IN" b="1" spc="-5" dirty="0" smtClean="0">
                <a:solidFill>
                  <a:srgbClr val="0000CC"/>
                </a:solidFill>
                <a:latin typeface="Verdana"/>
                <a:cs typeface="Verdana"/>
              </a:rPr>
            </a:br>
            <a:r>
              <a:rPr lang="en-IN" b="1" spc="-5" dirty="0" smtClean="0">
                <a:solidFill>
                  <a:srgbClr val="0000CC"/>
                </a:solidFill>
                <a:latin typeface="Verdana"/>
                <a:cs typeface="Verdana"/>
              </a:rPr>
              <a:t/>
            </a:r>
            <a:br>
              <a:rPr lang="en-IN" b="1" spc="-5" dirty="0" smtClean="0">
                <a:solidFill>
                  <a:srgbClr val="0000CC"/>
                </a:solidFill>
                <a:latin typeface="Verdana"/>
                <a:cs typeface="Verdana"/>
              </a:rPr>
            </a:br>
            <a:r>
              <a:rPr lang="en-IN" b="1" dirty="0" smtClean="0">
                <a:solidFill>
                  <a:srgbClr val="0000CC"/>
                </a:solidFill>
                <a:latin typeface="Verdana"/>
                <a:cs typeface="Verdana"/>
              </a:rPr>
              <a:t># </a:t>
            </a:r>
            <a:r>
              <a:rPr lang="en-IN" b="1" spc="-5" dirty="0" smtClean="0">
                <a:solidFill>
                  <a:srgbClr val="0000CC"/>
                </a:solidFill>
                <a:latin typeface="Verdana"/>
                <a:cs typeface="Verdana"/>
              </a:rPr>
              <a:t>Air-fuel mixture </a:t>
            </a:r>
            <a:r>
              <a:rPr lang="en-IN" b="1" dirty="0" smtClean="0">
                <a:solidFill>
                  <a:srgbClr val="0000CC"/>
                </a:solidFill>
                <a:latin typeface="Verdana"/>
                <a:cs typeface="Verdana"/>
              </a:rPr>
              <a:t>is</a:t>
            </a:r>
            <a:r>
              <a:rPr lang="en-IN" b="1" spc="-30" dirty="0" smtClean="0">
                <a:solidFill>
                  <a:srgbClr val="0000CC"/>
                </a:solidFill>
                <a:latin typeface="Verdana"/>
                <a:cs typeface="Verdana"/>
              </a:rPr>
              <a:t> </a:t>
            </a:r>
            <a:r>
              <a:rPr lang="en-IN" b="1" spc="-5" dirty="0" smtClean="0">
                <a:solidFill>
                  <a:srgbClr val="0000CC"/>
                </a:solidFill>
                <a:latin typeface="Verdana"/>
                <a:cs typeface="Verdana"/>
              </a:rPr>
              <a:t>sucked in the cylinder</a:t>
            </a:r>
            <a:br>
              <a:rPr lang="en-IN" b="1" spc="-5" dirty="0" smtClean="0">
                <a:solidFill>
                  <a:srgbClr val="0000CC"/>
                </a:solidFill>
                <a:latin typeface="Verdana"/>
                <a:cs typeface="Verdana"/>
              </a:rPr>
            </a:br>
            <a:r>
              <a:rPr lang="en-IN" b="1" spc="-5" dirty="0" smtClean="0">
                <a:solidFill>
                  <a:srgbClr val="0000CC"/>
                </a:solidFill>
                <a:latin typeface="Verdana"/>
                <a:cs typeface="Verdana"/>
              </a:rPr>
              <a:t>    through </a:t>
            </a:r>
            <a:r>
              <a:rPr lang="en-IN" b="1" spc="-10" dirty="0" smtClean="0">
                <a:solidFill>
                  <a:srgbClr val="0000CC"/>
                </a:solidFill>
                <a:latin typeface="Verdana"/>
                <a:cs typeface="Verdana"/>
              </a:rPr>
              <a:t>the  </a:t>
            </a:r>
            <a:r>
              <a:rPr lang="en-IN" b="1" spc="-5" dirty="0" smtClean="0">
                <a:solidFill>
                  <a:srgbClr val="0000CC"/>
                </a:solidFill>
                <a:latin typeface="Verdana"/>
                <a:cs typeface="Verdana"/>
              </a:rPr>
              <a:t>opened intake </a:t>
            </a:r>
            <a:r>
              <a:rPr lang="en-IN" b="1" dirty="0" smtClean="0">
                <a:solidFill>
                  <a:srgbClr val="0000CC"/>
                </a:solidFill>
                <a:latin typeface="Verdana"/>
                <a:cs typeface="Verdana"/>
              </a:rPr>
              <a:t>valve by</a:t>
            </a:r>
            <a:r>
              <a:rPr lang="en-IN" b="1" spc="-70" dirty="0" smtClean="0">
                <a:solidFill>
                  <a:srgbClr val="0000CC"/>
                </a:solidFill>
                <a:latin typeface="Verdana"/>
                <a:cs typeface="Verdana"/>
              </a:rPr>
              <a:t> </a:t>
            </a:r>
            <a:r>
              <a:rPr lang="en-IN" b="1" spc="-10" dirty="0" smtClean="0">
                <a:solidFill>
                  <a:srgbClr val="0000CC"/>
                </a:solidFill>
                <a:latin typeface="Verdana"/>
                <a:cs typeface="Verdana"/>
              </a:rPr>
              <a:t>the</a:t>
            </a:r>
            <a:endParaRPr lang="en-IN" dirty="0" smtClean="0">
              <a:latin typeface="Verdana"/>
              <a:cs typeface="Verdana"/>
            </a:endParaRPr>
          </a:p>
          <a:p>
            <a:pPr marL="546100" marR="31115">
              <a:spcBef>
                <a:spcPts val="10"/>
              </a:spcBef>
              <a:buNone/>
            </a:pPr>
            <a:r>
              <a:rPr lang="en-IN" b="1" spc="-5" dirty="0" smtClean="0">
                <a:solidFill>
                  <a:srgbClr val="0000CC"/>
                </a:solidFill>
                <a:latin typeface="Verdana"/>
                <a:cs typeface="Verdana"/>
              </a:rPr>
              <a:t>   piston moving towards the  crank shaft</a:t>
            </a:r>
            <a:endParaRPr lang="en-IN" dirty="0" smtClean="0">
              <a:latin typeface="Verdana"/>
              <a:cs typeface="Verdana"/>
            </a:endParaRPr>
          </a:p>
          <a:p>
            <a:pPr>
              <a:spcBef>
                <a:spcPts val="50"/>
              </a:spcBef>
              <a:buNone/>
            </a:pPr>
            <a:endParaRPr lang="en-IN" sz="4000" dirty="0" smtClean="0">
              <a:latin typeface="Verdana"/>
              <a:cs typeface="Verdana"/>
            </a:endParaRPr>
          </a:p>
          <a:p>
            <a:pPr marL="546100" marR="824230" indent="-533400">
              <a:buNone/>
              <a:tabLst>
                <a:tab pos="483870" algn="l"/>
              </a:tabLst>
            </a:pPr>
            <a:r>
              <a:rPr lang="en-IN" b="1" dirty="0" smtClean="0">
                <a:solidFill>
                  <a:srgbClr val="0000CC"/>
                </a:solidFill>
                <a:latin typeface="Verdana"/>
                <a:cs typeface="Verdana"/>
              </a:rPr>
              <a:t>#	</a:t>
            </a:r>
            <a:r>
              <a:rPr lang="en-IN" b="1" spc="-5" dirty="0" smtClean="0">
                <a:solidFill>
                  <a:srgbClr val="0000CC"/>
                </a:solidFill>
                <a:latin typeface="Verdana"/>
                <a:cs typeface="Verdana"/>
              </a:rPr>
              <a:t>Exhaust </a:t>
            </a:r>
            <a:r>
              <a:rPr lang="en-IN" b="1" dirty="0" smtClean="0">
                <a:solidFill>
                  <a:srgbClr val="0000CC"/>
                </a:solidFill>
                <a:latin typeface="Verdana"/>
                <a:cs typeface="Verdana"/>
              </a:rPr>
              <a:t>valve</a:t>
            </a:r>
            <a:r>
              <a:rPr lang="en-IN" b="1" spc="-65" dirty="0" smtClean="0">
                <a:solidFill>
                  <a:srgbClr val="0000CC"/>
                </a:solidFill>
                <a:latin typeface="Verdana"/>
                <a:cs typeface="Verdana"/>
              </a:rPr>
              <a:t> </a:t>
            </a:r>
            <a:r>
              <a:rPr lang="en-IN" b="1" spc="-5" dirty="0" smtClean="0">
                <a:solidFill>
                  <a:srgbClr val="0000CC"/>
                </a:solidFill>
                <a:latin typeface="Verdana"/>
                <a:cs typeface="Verdana"/>
              </a:rPr>
              <a:t>remains  closed</a:t>
            </a:r>
            <a:endParaRPr lang="en-IN" dirty="0" smtClean="0">
              <a:latin typeface="Verdana"/>
              <a:cs typeface="Verdana"/>
            </a:endParaRPr>
          </a:p>
          <a:p>
            <a:pPr>
              <a:spcBef>
                <a:spcPts val="15"/>
              </a:spcBef>
            </a:pPr>
            <a:endParaRPr lang="en-IN" sz="4000" dirty="0" smtClean="0">
              <a:latin typeface="Verdana"/>
              <a:cs typeface="Verdana"/>
            </a:endParaRPr>
          </a:p>
          <a:p>
            <a:pPr marL="546100" marR="248285" indent="-533400">
              <a:buNone/>
              <a:tabLst>
                <a:tab pos="483870" algn="l"/>
              </a:tabLst>
            </a:pPr>
            <a:r>
              <a:rPr lang="en-IN" b="1" dirty="0" smtClean="0">
                <a:solidFill>
                  <a:srgbClr val="0000CC"/>
                </a:solidFill>
                <a:latin typeface="Verdana"/>
                <a:cs typeface="Verdana"/>
              </a:rPr>
              <a:t>#	</a:t>
            </a:r>
            <a:r>
              <a:rPr lang="en-IN" b="1" spc="-10" dirty="0" smtClean="0">
                <a:solidFill>
                  <a:srgbClr val="0000CC"/>
                </a:solidFill>
                <a:latin typeface="Verdana"/>
                <a:cs typeface="Verdana"/>
              </a:rPr>
              <a:t>No </a:t>
            </a:r>
            <a:r>
              <a:rPr lang="en-IN" b="1" spc="-5" dirty="0" smtClean="0">
                <a:solidFill>
                  <a:srgbClr val="0000CC"/>
                </a:solidFill>
                <a:latin typeface="Verdana"/>
                <a:cs typeface="Verdana"/>
              </a:rPr>
              <a:t>ignition </a:t>
            </a:r>
            <a:r>
              <a:rPr lang="en-IN" b="1" dirty="0" smtClean="0">
                <a:solidFill>
                  <a:srgbClr val="0000CC"/>
                </a:solidFill>
                <a:latin typeface="Verdana"/>
                <a:cs typeface="Verdana"/>
              </a:rPr>
              <a:t>is </a:t>
            </a:r>
            <a:r>
              <a:rPr lang="en-IN" b="1" spc="-5" dirty="0" smtClean="0">
                <a:solidFill>
                  <a:srgbClr val="0000CC"/>
                </a:solidFill>
                <a:latin typeface="Verdana"/>
                <a:cs typeface="Verdana"/>
              </a:rPr>
              <a:t>given </a:t>
            </a:r>
            <a:r>
              <a:rPr lang="en-IN" b="1" dirty="0" smtClean="0">
                <a:solidFill>
                  <a:srgbClr val="0000CC"/>
                </a:solidFill>
                <a:latin typeface="Verdana"/>
                <a:cs typeface="Verdana"/>
              </a:rPr>
              <a:t>by</a:t>
            </a:r>
            <a:r>
              <a:rPr lang="en-IN" b="1" spc="-85" dirty="0" smtClean="0">
                <a:solidFill>
                  <a:srgbClr val="0000CC"/>
                </a:solidFill>
                <a:latin typeface="Verdana"/>
                <a:cs typeface="Verdana"/>
              </a:rPr>
              <a:t> </a:t>
            </a:r>
            <a:r>
              <a:rPr lang="en-IN" b="1" spc="-10" dirty="0" smtClean="0">
                <a:solidFill>
                  <a:srgbClr val="0000CC"/>
                </a:solidFill>
                <a:latin typeface="Verdana"/>
                <a:cs typeface="Verdana"/>
              </a:rPr>
              <a:t>the  </a:t>
            </a:r>
            <a:r>
              <a:rPr lang="en-IN" b="1" spc="-5" dirty="0" smtClean="0">
                <a:solidFill>
                  <a:srgbClr val="0000CC"/>
                </a:solidFill>
                <a:latin typeface="Verdana"/>
                <a:cs typeface="Verdana"/>
              </a:rPr>
              <a:t>spark</a:t>
            </a:r>
            <a:r>
              <a:rPr lang="en-IN" b="1" spc="-15" dirty="0" smtClean="0">
                <a:solidFill>
                  <a:srgbClr val="0000CC"/>
                </a:solidFill>
                <a:latin typeface="Verdana"/>
                <a:cs typeface="Verdana"/>
              </a:rPr>
              <a:t> </a:t>
            </a:r>
            <a:r>
              <a:rPr lang="en-IN" b="1" dirty="0" smtClean="0">
                <a:solidFill>
                  <a:srgbClr val="0000CC"/>
                </a:solidFill>
                <a:latin typeface="Verdana"/>
                <a:cs typeface="Verdana"/>
              </a:rPr>
              <a:t>plug</a:t>
            </a:r>
            <a:endParaRPr lang="en-IN" dirty="0" smtClean="0">
              <a:latin typeface="Verdana"/>
              <a:cs typeface="Verdana"/>
            </a:endParaRPr>
          </a:p>
          <a:p>
            <a:endParaRPr lang="en-US" dirty="0"/>
          </a:p>
        </p:txBody>
      </p:sp>
      <p:pic>
        <p:nvPicPr>
          <p:cNvPr id="11" name="object 15"/>
          <p:cNvPicPr/>
          <p:nvPr/>
        </p:nvPicPr>
        <p:blipFill>
          <a:blip r:embed="rId3" cstate="print"/>
          <a:stretch>
            <a:fillRect/>
          </a:stretch>
        </p:blipFill>
        <p:spPr>
          <a:xfrm>
            <a:off x="11766550" y="1282700"/>
            <a:ext cx="3581400" cy="60198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67</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555750" y="520700"/>
            <a:ext cx="12947015" cy="677108"/>
          </a:xfrm>
        </p:spPr>
        <p:txBody>
          <a:bodyPr/>
          <a:lstStyle/>
          <a:p>
            <a:pPr algn="l"/>
            <a:r>
              <a:rPr lang="en-IN" spc="195" dirty="0" smtClean="0"/>
              <a:t>OPERATION  </a:t>
            </a:r>
            <a:r>
              <a:rPr lang="en-IN" spc="160" dirty="0" smtClean="0"/>
              <a:t>OTTO</a:t>
            </a:r>
            <a:r>
              <a:rPr lang="en-IN" spc="365" dirty="0" smtClean="0"/>
              <a:t> </a:t>
            </a:r>
            <a:r>
              <a:rPr lang="en-IN" spc="175" dirty="0" smtClean="0"/>
              <a:t>CYCLE</a:t>
            </a:r>
            <a:endParaRPr lang="en-US" b="1" dirty="0"/>
          </a:p>
        </p:txBody>
      </p:sp>
      <p:sp>
        <p:nvSpPr>
          <p:cNvPr id="9" name="Subtitle 8"/>
          <p:cNvSpPr>
            <a:spLocks noGrp="1"/>
          </p:cNvSpPr>
          <p:nvPr>
            <p:ph type="subTitle" idx="4"/>
          </p:nvPr>
        </p:nvSpPr>
        <p:spPr>
          <a:xfrm>
            <a:off x="1555750" y="1663700"/>
            <a:ext cx="10515600" cy="6934719"/>
          </a:xfrm>
        </p:spPr>
        <p:txBody>
          <a:bodyPr/>
          <a:lstStyle/>
          <a:p>
            <a:pPr marL="12700">
              <a:spcBef>
                <a:spcPts val="100"/>
              </a:spcBef>
            </a:pPr>
            <a:r>
              <a:rPr lang="en-IN" b="1" spc="-5" dirty="0" smtClean="0">
                <a:solidFill>
                  <a:srgbClr val="009800"/>
                </a:solidFill>
                <a:latin typeface="Verdana"/>
                <a:cs typeface="Verdana"/>
              </a:rPr>
              <a:t>COMPRESSION</a:t>
            </a:r>
            <a:r>
              <a:rPr lang="en-IN" b="1" spc="-20" dirty="0" smtClean="0">
                <a:solidFill>
                  <a:srgbClr val="009800"/>
                </a:solidFill>
                <a:latin typeface="Verdana"/>
                <a:cs typeface="Verdana"/>
              </a:rPr>
              <a:t> </a:t>
            </a:r>
            <a:r>
              <a:rPr lang="en-IN" b="1" spc="-5" dirty="0" smtClean="0">
                <a:solidFill>
                  <a:srgbClr val="009800"/>
                </a:solidFill>
                <a:latin typeface="Verdana"/>
                <a:cs typeface="Verdana"/>
              </a:rPr>
              <a:t>STROKE:</a:t>
            </a:r>
            <a:br>
              <a:rPr lang="en-IN" b="1" spc="-5" dirty="0" smtClean="0">
                <a:solidFill>
                  <a:srgbClr val="009800"/>
                </a:solidFill>
                <a:latin typeface="Verdana"/>
                <a:cs typeface="Verdana"/>
              </a:rPr>
            </a:br>
            <a:endParaRPr lang="en-IN" dirty="0" smtClean="0">
              <a:latin typeface="Verdana"/>
              <a:cs typeface="Verdana"/>
            </a:endParaRPr>
          </a:p>
          <a:p>
            <a:pPr marL="12700" marR="1336675">
              <a:spcBef>
                <a:spcPts val="680"/>
              </a:spcBef>
              <a:buNone/>
              <a:tabLst>
                <a:tab pos="586740" algn="l"/>
              </a:tabLst>
            </a:pPr>
            <a:r>
              <a:rPr lang="en-IN" b="1" dirty="0" smtClean="0">
                <a:solidFill>
                  <a:srgbClr val="0000CC"/>
                </a:solidFill>
                <a:latin typeface="Verdana"/>
                <a:cs typeface="Verdana"/>
              </a:rPr>
              <a:t>#	</a:t>
            </a:r>
            <a:r>
              <a:rPr lang="en-IN" b="1" spc="-5" dirty="0" smtClean="0">
                <a:solidFill>
                  <a:srgbClr val="0000CC"/>
                </a:solidFill>
                <a:latin typeface="Verdana"/>
                <a:cs typeface="Verdana"/>
              </a:rPr>
              <a:t>intake </a:t>
            </a:r>
            <a:r>
              <a:rPr lang="en-IN" b="1" dirty="0" smtClean="0">
                <a:solidFill>
                  <a:srgbClr val="0000CC"/>
                </a:solidFill>
                <a:latin typeface="Verdana"/>
                <a:cs typeface="Verdana"/>
              </a:rPr>
              <a:t>valve</a:t>
            </a:r>
            <a:r>
              <a:rPr lang="en-IN" b="1" spc="-60" dirty="0" smtClean="0">
                <a:solidFill>
                  <a:srgbClr val="0000CC"/>
                </a:solidFill>
                <a:latin typeface="Verdana"/>
                <a:cs typeface="Verdana"/>
              </a:rPr>
              <a:t> </a:t>
            </a:r>
            <a:r>
              <a:rPr lang="en-IN" b="1" spc="-5" dirty="0" smtClean="0">
                <a:solidFill>
                  <a:srgbClr val="0000CC"/>
                </a:solidFill>
                <a:latin typeface="Verdana"/>
                <a:cs typeface="Verdana"/>
              </a:rPr>
              <a:t>closes  </a:t>
            </a:r>
            <a:br>
              <a:rPr lang="en-IN" b="1" spc="-5" dirty="0" smtClean="0">
                <a:solidFill>
                  <a:srgbClr val="0000CC"/>
                </a:solidFill>
                <a:latin typeface="Verdana"/>
                <a:cs typeface="Verdana"/>
              </a:rPr>
            </a:br>
            <a:r>
              <a:rPr lang="en-IN" b="1" spc="-5" dirty="0" smtClean="0">
                <a:solidFill>
                  <a:srgbClr val="0000CC"/>
                </a:solidFill>
                <a:latin typeface="Verdana"/>
                <a:cs typeface="Verdana"/>
              </a:rPr>
              <a:t/>
            </a:r>
            <a:br>
              <a:rPr lang="en-IN" b="1" spc="-5" dirty="0" smtClean="0">
                <a:solidFill>
                  <a:srgbClr val="0000CC"/>
                </a:solidFill>
                <a:latin typeface="Verdana"/>
                <a:cs typeface="Verdana"/>
              </a:rPr>
            </a:br>
            <a:r>
              <a:rPr lang="en-IN" b="1" dirty="0" smtClean="0">
                <a:solidFill>
                  <a:srgbClr val="0000CC"/>
                </a:solidFill>
                <a:latin typeface="Verdana"/>
                <a:cs typeface="Verdana"/>
              </a:rPr>
              <a:t>#	</a:t>
            </a:r>
            <a:r>
              <a:rPr lang="en-IN" b="1" spc="-5" dirty="0" smtClean="0">
                <a:solidFill>
                  <a:srgbClr val="0000CC"/>
                </a:solidFill>
                <a:latin typeface="Verdana"/>
                <a:cs typeface="Verdana"/>
              </a:rPr>
              <a:t>air-fuel mixture</a:t>
            </a:r>
            <a:r>
              <a:rPr lang="en-IN" b="1" spc="-45" dirty="0" smtClean="0">
                <a:solidFill>
                  <a:srgbClr val="0000CC"/>
                </a:solidFill>
                <a:latin typeface="Verdana"/>
                <a:cs typeface="Verdana"/>
              </a:rPr>
              <a:t> </a:t>
            </a:r>
            <a:r>
              <a:rPr lang="en-IN" b="1" dirty="0" smtClean="0">
                <a:solidFill>
                  <a:srgbClr val="0000CC"/>
                </a:solidFill>
                <a:latin typeface="Verdana"/>
                <a:cs typeface="Verdana"/>
              </a:rPr>
              <a:t>is </a:t>
            </a:r>
            <a:r>
              <a:rPr lang="en-IN" b="1" spc="-5" dirty="0" smtClean="0">
                <a:solidFill>
                  <a:srgbClr val="0000CC"/>
                </a:solidFill>
                <a:latin typeface="Verdana"/>
                <a:cs typeface="Verdana"/>
              </a:rPr>
              <a:t>compressed </a:t>
            </a:r>
            <a:r>
              <a:rPr lang="en-IN" b="1" dirty="0" smtClean="0">
                <a:solidFill>
                  <a:srgbClr val="0000CC"/>
                </a:solidFill>
                <a:latin typeface="Verdana"/>
                <a:cs typeface="Verdana"/>
              </a:rPr>
              <a:t>in </a:t>
            </a:r>
            <a:r>
              <a:rPr lang="en-IN" b="1" spc="-10" dirty="0" smtClean="0">
                <a:solidFill>
                  <a:srgbClr val="0000CC"/>
                </a:solidFill>
                <a:latin typeface="Verdana"/>
                <a:cs typeface="Verdana"/>
              </a:rPr>
              <a:t>the</a:t>
            </a:r>
            <a:br>
              <a:rPr lang="en-IN" b="1" spc="-10" dirty="0" smtClean="0">
                <a:solidFill>
                  <a:srgbClr val="0000CC"/>
                </a:solidFill>
                <a:latin typeface="Verdana"/>
                <a:cs typeface="Verdana"/>
              </a:rPr>
            </a:br>
            <a:r>
              <a:rPr lang="en-IN" b="1" spc="-10" dirty="0" smtClean="0">
                <a:solidFill>
                  <a:srgbClr val="0000CC"/>
                </a:solidFill>
                <a:latin typeface="Verdana"/>
                <a:cs typeface="Verdana"/>
              </a:rPr>
              <a:t>   </a:t>
            </a:r>
            <a:r>
              <a:rPr lang="en-IN" b="1" spc="-50" dirty="0" smtClean="0">
                <a:solidFill>
                  <a:srgbClr val="0000CC"/>
                </a:solidFill>
                <a:latin typeface="Verdana"/>
                <a:cs typeface="Verdana"/>
              </a:rPr>
              <a:t> </a:t>
            </a:r>
            <a:r>
              <a:rPr lang="en-IN" b="1" spc="-5" dirty="0" smtClean="0">
                <a:solidFill>
                  <a:srgbClr val="0000CC"/>
                </a:solidFill>
                <a:latin typeface="Verdana"/>
                <a:cs typeface="Verdana"/>
              </a:rPr>
              <a:t>cylinder </a:t>
            </a:r>
            <a:r>
              <a:rPr lang="en-IN" b="1" dirty="0" smtClean="0">
                <a:solidFill>
                  <a:srgbClr val="0000CC"/>
                </a:solidFill>
                <a:latin typeface="Verdana"/>
                <a:cs typeface="Verdana"/>
              </a:rPr>
              <a:t>by </a:t>
            </a:r>
            <a:r>
              <a:rPr lang="en-IN" b="1" spc="-5" dirty="0" smtClean="0">
                <a:solidFill>
                  <a:srgbClr val="0000CC"/>
                </a:solidFill>
                <a:latin typeface="Verdana"/>
                <a:cs typeface="Verdana"/>
              </a:rPr>
              <a:t>the piston sliding</a:t>
            </a:r>
            <a:r>
              <a:rPr lang="en-IN" b="1" spc="-70" dirty="0" smtClean="0">
                <a:solidFill>
                  <a:srgbClr val="0000CC"/>
                </a:solidFill>
                <a:latin typeface="Verdana"/>
                <a:cs typeface="Verdana"/>
              </a:rPr>
              <a:t> </a:t>
            </a:r>
            <a:r>
              <a:rPr lang="en-IN" b="1" dirty="0" smtClean="0">
                <a:solidFill>
                  <a:srgbClr val="0000CC"/>
                </a:solidFill>
                <a:latin typeface="Verdana"/>
                <a:cs typeface="Verdana"/>
              </a:rPr>
              <a:t>away </a:t>
            </a:r>
            <a:br>
              <a:rPr lang="en-IN" b="1" dirty="0" smtClean="0">
                <a:solidFill>
                  <a:srgbClr val="0000CC"/>
                </a:solidFill>
                <a:latin typeface="Verdana"/>
                <a:cs typeface="Verdana"/>
              </a:rPr>
            </a:br>
            <a:r>
              <a:rPr lang="en-IN" b="1" dirty="0" smtClean="0">
                <a:solidFill>
                  <a:srgbClr val="0000CC"/>
                </a:solidFill>
                <a:latin typeface="Verdana"/>
                <a:cs typeface="Verdana"/>
              </a:rPr>
              <a:t>     f</a:t>
            </a:r>
            <a:r>
              <a:rPr lang="en-IN" b="1" spc="-5" dirty="0" smtClean="0">
                <a:solidFill>
                  <a:srgbClr val="0000CC"/>
                </a:solidFill>
                <a:latin typeface="Verdana"/>
                <a:cs typeface="Verdana"/>
              </a:rPr>
              <a:t>rom </a:t>
            </a:r>
            <a:r>
              <a:rPr lang="en-IN" b="1" spc="-10" dirty="0" smtClean="0">
                <a:solidFill>
                  <a:srgbClr val="0000CC"/>
                </a:solidFill>
                <a:latin typeface="Verdana"/>
                <a:cs typeface="Verdana"/>
              </a:rPr>
              <a:t>the </a:t>
            </a:r>
            <a:r>
              <a:rPr lang="en-IN" b="1" spc="-5" dirty="0" smtClean="0">
                <a:solidFill>
                  <a:srgbClr val="0000CC"/>
                </a:solidFill>
                <a:latin typeface="Verdana"/>
                <a:cs typeface="Verdana"/>
              </a:rPr>
              <a:t>crank</a:t>
            </a:r>
            <a:r>
              <a:rPr lang="en-IN" b="1" spc="-15" dirty="0" smtClean="0">
                <a:solidFill>
                  <a:srgbClr val="0000CC"/>
                </a:solidFill>
                <a:latin typeface="Verdana"/>
                <a:cs typeface="Verdana"/>
              </a:rPr>
              <a:t> </a:t>
            </a:r>
            <a:r>
              <a:rPr lang="en-IN" b="1" spc="-5" dirty="0" smtClean="0">
                <a:solidFill>
                  <a:srgbClr val="0000CC"/>
                </a:solidFill>
                <a:latin typeface="Verdana"/>
                <a:cs typeface="Verdana"/>
              </a:rPr>
              <a:t>shaft</a:t>
            </a:r>
            <a:endParaRPr lang="en-IN" dirty="0" smtClean="0">
              <a:latin typeface="Verdana"/>
              <a:cs typeface="Verdana"/>
            </a:endParaRPr>
          </a:p>
          <a:p>
            <a:pPr>
              <a:spcBef>
                <a:spcPts val="15"/>
              </a:spcBef>
            </a:pPr>
            <a:endParaRPr lang="en-IN" sz="4000" dirty="0" smtClean="0">
              <a:latin typeface="Verdana"/>
              <a:cs typeface="Verdana"/>
            </a:endParaRPr>
          </a:p>
          <a:p>
            <a:pPr marL="546100" marR="718820" indent="-533400">
              <a:buNone/>
              <a:tabLst>
                <a:tab pos="586740" algn="l"/>
              </a:tabLst>
            </a:pPr>
            <a:r>
              <a:rPr lang="en-IN" b="1" dirty="0" smtClean="0">
                <a:solidFill>
                  <a:srgbClr val="0000CC"/>
                </a:solidFill>
                <a:latin typeface="Verdana"/>
                <a:cs typeface="Verdana"/>
              </a:rPr>
              <a:t>#		</a:t>
            </a:r>
            <a:r>
              <a:rPr lang="en-IN" b="1" spc="-5" dirty="0" smtClean="0">
                <a:solidFill>
                  <a:srgbClr val="0000CC"/>
                </a:solidFill>
                <a:latin typeface="Verdana"/>
                <a:cs typeface="Verdana"/>
              </a:rPr>
              <a:t>Exhaust valve remains  closed</a:t>
            </a:r>
            <a:endParaRPr lang="en-IN" dirty="0" smtClean="0">
              <a:latin typeface="Verdana"/>
              <a:cs typeface="Verdana"/>
            </a:endParaRPr>
          </a:p>
          <a:p>
            <a:pPr>
              <a:spcBef>
                <a:spcPts val="10"/>
              </a:spcBef>
            </a:pPr>
            <a:endParaRPr lang="en-IN" sz="4000" dirty="0" smtClean="0">
              <a:latin typeface="Verdana"/>
              <a:cs typeface="Verdana"/>
            </a:endParaRPr>
          </a:p>
          <a:p>
            <a:pPr marL="546100" marR="141605" indent="-533400">
              <a:spcBef>
                <a:spcPts val="5"/>
              </a:spcBef>
              <a:buNone/>
              <a:tabLst>
                <a:tab pos="586740" algn="l"/>
              </a:tabLst>
            </a:pPr>
            <a:r>
              <a:rPr lang="en-IN" b="1" dirty="0" smtClean="0">
                <a:solidFill>
                  <a:srgbClr val="0000CC"/>
                </a:solidFill>
                <a:latin typeface="Verdana"/>
                <a:cs typeface="Verdana"/>
              </a:rPr>
              <a:t>#		No </a:t>
            </a:r>
            <a:r>
              <a:rPr lang="en-IN" b="1" spc="-5" dirty="0" smtClean="0">
                <a:solidFill>
                  <a:srgbClr val="0000CC"/>
                </a:solidFill>
                <a:latin typeface="Verdana"/>
                <a:cs typeface="Verdana"/>
              </a:rPr>
              <a:t>ignition is </a:t>
            </a:r>
            <a:r>
              <a:rPr lang="en-IN" b="1" dirty="0" smtClean="0">
                <a:solidFill>
                  <a:srgbClr val="0000CC"/>
                </a:solidFill>
                <a:latin typeface="Verdana"/>
                <a:cs typeface="Verdana"/>
              </a:rPr>
              <a:t>given by</a:t>
            </a:r>
            <a:r>
              <a:rPr lang="en-IN" b="1" spc="-120" dirty="0" smtClean="0">
                <a:solidFill>
                  <a:srgbClr val="0000CC"/>
                </a:solidFill>
                <a:latin typeface="Verdana"/>
                <a:cs typeface="Verdana"/>
              </a:rPr>
              <a:t> </a:t>
            </a:r>
            <a:r>
              <a:rPr lang="en-IN" b="1" spc="-5" dirty="0" smtClean="0">
                <a:solidFill>
                  <a:srgbClr val="0000CC"/>
                </a:solidFill>
                <a:latin typeface="Verdana"/>
                <a:cs typeface="Verdana"/>
              </a:rPr>
              <a:t>the  spark </a:t>
            </a:r>
            <a:r>
              <a:rPr lang="en-IN" b="1" dirty="0" smtClean="0">
                <a:solidFill>
                  <a:srgbClr val="0000CC"/>
                </a:solidFill>
                <a:latin typeface="Verdana"/>
                <a:cs typeface="Verdana"/>
              </a:rPr>
              <a:t>plug </a:t>
            </a:r>
            <a:r>
              <a:rPr lang="en-IN" b="1" spc="-5" dirty="0" smtClean="0">
                <a:solidFill>
                  <a:srgbClr val="0000CC"/>
                </a:solidFill>
                <a:latin typeface="Verdana"/>
                <a:cs typeface="Verdana"/>
              </a:rPr>
              <a:t>till </a:t>
            </a:r>
            <a:r>
              <a:rPr lang="en-IN" b="1" spc="-10" dirty="0" smtClean="0">
                <a:solidFill>
                  <a:srgbClr val="0000CC"/>
                </a:solidFill>
                <a:latin typeface="Verdana"/>
                <a:cs typeface="Verdana"/>
              </a:rPr>
              <a:t>the </a:t>
            </a:r>
            <a:r>
              <a:rPr lang="en-IN" b="1" dirty="0" smtClean="0">
                <a:solidFill>
                  <a:srgbClr val="0000CC"/>
                </a:solidFill>
                <a:latin typeface="Verdana"/>
                <a:cs typeface="Verdana"/>
              </a:rPr>
              <a:t>piston  </a:t>
            </a:r>
            <a:r>
              <a:rPr lang="en-IN" b="1" spc="-5" dirty="0" smtClean="0">
                <a:solidFill>
                  <a:srgbClr val="0000CC"/>
                </a:solidFill>
                <a:latin typeface="Verdana"/>
                <a:cs typeface="Verdana"/>
              </a:rPr>
              <a:t>reaches</a:t>
            </a:r>
            <a:r>
              <a:rPr lang="en-IN" b="1" dirty="0" smtClean="0">
                <a:solidFill>
                  <a:srgbClr val="0000CC"/>
                </a:solidFill>
                <a:latin typeface="Verdana"/>
                <a:cs typeface="Verdana"/>
              </a:rPr>
              <a:t> </a:t>
            </a:r>
            <a:r>
              <a:rPr lang="en-IN" b="1" spc="-5" dirty="0" smtClean="0">
                <a:solidFill>
                  <a:srgbClr val="0000CC"/>
                </a:solidFill>
                <a:latin typeface="Verdana"/>
                <a:cs typeface="Verdana"/>
              </a:rPr>
              <a:t>TDC.</a:t>
            </a:r>
            <a:endParaRPr lang="en-IN" dirty="0" smtClean="0">
              <a:latin typeface="Verdana"/>
              <a:cs typeface="Verdana"/>
            </a:endParaRPr>
          </a:p>
          <a:p>
            <a:endParaRPr lang="en-US" dirty="0"/>
          </a:p>
        </p:txBody>
      </p:sp>
      <p:pic>
        <p:nvPicPr>
          <p:cNvPr id="11" name="object 15"/>
          <p:cNvPicPr/>
          <p:nvPr/>
        </p:nvPicPr>
        <p:blipFill>
          <a:blip r:embed="rId3" cstate="print"/>
          <a:stretch>
            <a:fillRect/>
          </a:stretch>
        </p:blipFill>
        <p:spPr>
          <a:xfrm>
            <a:off x="12071350" y="1663700"/>
            <a:ext cx="3581400" cy="55626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68</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555750" y="520700"/>
            <a:ext cx="12947015" cy="677108"/>
          </a:xfrm>
        </p:spPr>
        <p:txBody>
          <a:bodyPr/>
          <a:lstStyle/>
          <a:p>
            <a:pPr algn="l"/>
            <a:r>
              <a:rPr lang="en-IN" spc="195" dirty="0" smtClean="0"/>
              <a:t>OPERATION  </a:t>
            </a:r>
            <a:r>
              <a:rPr lang="en-IN" spc="160" dirty="0" smtClean="0"/>
              <a:t>OTTO</a:t>
            </a:r>
            <a:r>
              <a:rPr lang="en-IN" spc="365" dirty="0" smtClean="0"/>
              <a:t> </a:t>
            </a:r>
            <a:r>
              <a:rPr lang="en-IN" spc="175" dirty="0" smtClean="0"/>
              <a:t>CYCLE</a:t>
            </a:r>
            <a:endParaRPr lang="en-US" b="1" dirty="0"/>
          </a:p>
        </p:txBody>
      </p:sp>
      <p:sp>
        <p:nvSpPr>
          <p:cNvPr id="9" name="Subtitle 8"/>
          <p:cNvSpPr>
            <a:spLocks noGrp="1"/>
          </p:cNvSpPr>
          <p:nvPr>
            <p:ph type="subTitle" idx="4"/>
          </p:nvPr>
        </p:nvSpPr>
        <p:spPr>
          <a:xfrm>
            <a:off x="1327150" y="1358900"/>
            <a:ext cx="10515600" cy="7162800"/>
          </a:xfrm>
        </p:spPr>
        <p:txBody>
          <a:bodyPr/>
          <a:lstStyle/>
          <a:p>
            <a:pPr marL="12700">
              <a:spcBef>
                <a:spcPts val="100"/>
              </a:spcBef>
            </a:pPr>
            <a:r>
              <a:rPr lang="en-IN" sz="3000" b="1" spc="-5" dirty="0" smtClean="0">
                <a:solidFill>
                  <a:srgbClr val="009800"/>
                </a:solidFill>
                <a:latin typeface="Verdana"/>
                <a:cs typeface="Verdana"/>
              </a:rPr>
              <a:t>IGNITION/POWER</a:t>
            </a:r>
            <a:r>
              <a:rPr lang="en-IN" sz="3000" b="1" spc="5" dirty="0" smtClean="0">
                <a:solidFill>
                  <a:srgbClr val="009800"/>
                </a:solidFill>
                <a:latin typeface="Verdana"/>
                <a:cs typeface="Verdana"/>
              </a:rPr>
              <a:t> </a:t>
            </a:r>
            <a:r>
              <a:rPr lang="en-IN" sz="3000" b="1" dirty="0" smtClean="0">
                <a:solidFill>
                  <a:srgbClr val="009800"/>
                </a:solidFill>
                <a:latin typeface="Verdana"/>
                <a:cs typeface="Verdana"/>
              </a:rPr>
              <a:t>STROKE:</a:t>
            </a:r>
            <a:endParaRPr lang="en-IN" sz="3000" dirty="0" smtClean="0">
              <a:latin typeface="Verdana"/>
              <a:cs typeface="Verdana"/>
            </a:endParaRPr>
          </a:p>
          <a:p>
            <a:pPr>
              <a:spcBef>
                <a:spcPts val="5"/>
              </a:spcBef>
            </a:pPr>
            <a:endParaRPr lang="en-IN" sz="3000" dirty="0" smtClean="0">
              <a:latin typeface="Verdana"/>
              <a:cs typeface="Verdana"/>
            </a:endParaRPr>
          </a:p>
          <a:p>
            <a:pPr marL="546100" marR="521970" indent="-533400">
              <a:buNone/>
              <a:tabLst>
                <a:tab pos="579755" algn="l"/>
              </a:tabLst>
            </a:pPr>
            <a:r>
              <a:rPr lang="en-IN" sz="3000" b="1" dirty="0" smtClean="0">
                <a:solidFill>
                  <a:srgbClr val="0000CC"/>
                </a:solidFill>
                <a:latin typeface="Verdana"/>
                <a:cs typeface="Verdana"/>
              </a:rPr>
              <a:t>#		Intake </a:t>
            </a:r>
            <a:r>
              <a:rPr lang="en-IN" sz="3000" b="1" spc="5" dirty="0" smtClean="0">
                <a:solidFill>
                  <a:srgbClr val="0000CC"/>
                </a:solidFill>
                <a:latin typeface="Verdana"/>
                <a:cs typeface="Verdana"/>
              </a:rPr>
              <a:t>valve and </a:t>
            </a:r>
            <a:r>
              <a:rPr lang="en-IN" sz="3000" b="1" dirty="0" smtClean="0">
                <a:solidFill>
                  <a:srgbClr val="0000CC"/>
                </a:solidFill>
                <a:latin typeface="Verdana"/>
                <a:cs typeface="Verdana"/>
              </a:rPr>
              <a:t>exhaust</a:t>
            </a:r>
            <a:r>
              <a:rPr lang="en-IN" sz="3000" b="1" spc="-105" dirty="0" smtClean="0">
                <a:solidFill>
                  <a:srgbClr val="0000CC"/>
                </a:solidFill>
                <a:latin typeface="Verdana"/>
                <a:cs typeface="Verdana"/>
              </a:rPr>
              <a:t> </a:t>
            </a:r>
            <a:r>
              <a:rPr lang="en-IN" sz="3000" b="1" spc="5" dirty="0" smtClean="0">
                <a:solidFill>
                  <a:srgbClr val="0000CC"/>
                </a:solidFill>
                <a:latin typeface="Verdana"/>
                <a:cs typeface="Verdana"/>
              </a:rPr>
              <a:t>valve  </a:t>
            </a:r>
            <a:r>
              <a:rPr lang="en-IN" sz="3000" b="1" dirty="0" smtClean="0">
                <a:solidFill>
                  <a:srgbClr val="0000CC"/>
                </a:solidFill>
                <a:latin typeface="Verdana"/>
                <a:cs typeface="Verdana"/>
              </a:rPr>
              <a:t>remain</a:t>
            </a:r>
            <a:r>
              <a:rPr lang="en-IN" sz="3000" b="1" spc="-5" dirty="0" smtClean="0">
                <a:solidFill>
                  <a:srgbClr val="0000CC"/>
                </a:solidFill>
                <a:latin typeface="Verdana"/>
                <a:cs typeface="Verdana"/>
              </a:rPr>
              <a:t> </a:t>
            </a:r>
            <a:r>
              <a:rPr lang="en-IN" sz="3000" b="1" dirty="0" smtClean="0">
                <a:solidFill>
                  <a:srgbClr val="0000CC"/>
                </a:solidFill>
                <a:latin typeface="Verdana"/>
                <a:cs typeface="Verdana"/>
              </a:rPr>
              <a:t>closed</a:t>
            </a:r>
            <a:endParaRPr lang="en-IN" sz="3000" dirty="0" smtClean="0">
              <a:latin typeface="Verdana"/>
              <a:cs typeface="Verdana"/>
            </a:endParaRPr>
          </a:p>
          <a:p>
            <a:pPr>
              <a:spcBef>
                <a:spcPts val="25"/>
              </a:spcBef>
            </a:pPr>
            <a:endParaRPr lang="en-IN" sz="3000" dirty="0" smtClean="0">
              <a:latin typeface="Verdana"/>
              <a:cs typeface="Verdana"/>
            </a:endParaRPr>
          </a:p>
          <a:p>
            <a:pPr marL="12700">
              <a:buNone/>
              <a:tabLst>
                <a:tab pos="579755" algn="l"/>
              </a:tabLst>
            </a:pPr>
            <a:r>
              <a:rPr lang="en-IN" sz="3000" b="1" dirty="0" smtClean="0">
                <a:solidFill>
                  <a:srgbClr val="0000CC"/>
                </a:solidFill>
                <a:latin typeface="Verdana"/>
                <a:cs typeface="Verdana"/>
              </a:rPr>
              <a:t>#	Ignition is given by the</a:t>
            </a:r>
            <a:r>
              <a:rPr lang="en-IN" sz="3000" b="1" spc="-30" dirty="0" smtClean="0">
                <a:solidFill>
                  <a:srgbClr val="0000CC"/>
                </a:solidFill>
                <a:latin typeface="Verdana"/>
                <a:cs typeface="Verdana"/>
              </a:rPr>
              <a:t> </a:t>
            </a:r>
            <a:r>
              <a:rPr lang="en-IN" sz="3000" b="1" dirty="0" smtClean="0">
                <a:solidFill>
                  <a:srgbClr val="0000CC"/>
                </a:solidFill>
                <a:latin typeface="Verdana"/>
                <a:cs typeface="Verdana"/>
              </a:rPr>
              <a:t>spark plug when </a:t>
            </a:r>
            <a:r>
              <a:rPr lang="en-IN" sz="3000" b="1" spc="-5" dirty="0" smtClean="0">
                <a:solidFill>
                  <a:srgbClr val="0000CC"/>
                </a:solidFill>
                <a:latin typeface="Verdana"/>
                <a:cs typeface="Verdana"/>
              </a:rPr>
              <a:t>the </a:t>
            </a:r>
            <a:br>
              <a:rPr lang="en-IN" sz="3000" b="1" spc="-5" dirty="0" smtClean="0">
                <a:solidFill>
                  <a:srgbClr val="0000CC"/>
                </a:solidFill>
                <a:latin typeface="Verdana"/>
                <a:cs typeface="Verdana"/>
              </a:rPr>
            </a:br>
            <a:r>
              <a:rPr lang="en-IN" sz="3000" b="1" spc="-5" dirty="0" smtClean="0">
                <a:solidFill>
                  <a:srgbClr val="0000CC"/>
                </a:solidFill>
                <a:latin typeface="Verdana"/>
                <a:cs typeface="Verdana"/>
              </a:rPr>
              <a:t>     piston </a:t>
            </a:r>
            <a:r>
              <a:rPr lang="en-IN" sz="3000" b="1" dirty="0" smtClean="0">
                <a:solidFill>
                  <a:srgbClr val="0000CC"/>
                </a:solidFill>
                <a:latin typeface="Verdana"/>
                <a:cs typeface="Verdana"/>
              </a:rPr>
              <a:t>reaches</a:t>
            </a:r>
            <a:r>
              <a:rPr lang="en-IN" sz="3000" b="1" spc="-15" dirty="0" smtClean="0">
                <a:solidFill>
                  <a:srgbClr val="0000CC"/>
                </a:solidFill>
                <a:latin typeface="Verdana"/>
                <a:cs typeface="Verdana"/>
              </a:rPr>
              <a:t> </a:t>
            </a:r>
            <a:r>
              <a:rPr lang="en-IN" sz="3000" b="1" dirty="0" smtClean="0">
                <a:solidFill>
                  <a:srgbClr val="0000CC"/>
                </a:solidFill>
                <a:latin typeface="Verdana"/>
                <a:cs typeface="Verdana"/>
              </a:rPr>
              <a:t>TDC</a:t>
            </a:r>
            <a:endParaRPr lang="en-IN" sz="3000" dirty="0" smtClean="0">
              <a:latin typeface="Verdana"/>
              <a:cs typeface="Verdana"/>
            </a:endParaRPr>
          </a:p>
          <a:p>
            <a:pPr>
              <a:spcBef>
                <a:spcPts val="5"/>
              </a:spcBef>
            </a:pPr>
            <a:endParaRPr lang="en-IN" sz="3000" dirty="0" smtClean="0">
              <a:latin typeface="Verdana"/>
              <a:cs typeface="Verdana"/>
            </a:endParaRPr>
          </a:p>
          <a:p>
            <a:pPr marL="546100" marR="5080" indent="-533400">
              <a:spcBef>
                <a:spcPts val="5"/>
              </a:spcBef>
              <a:buNone/>
              <a:tabLst>
                <a:tab pos="579755" algn="l"/>
              </a:tabLst>
            </a:pPr>
            <a:r>
              <a:rPr lang="en-IN" sz="3000" b="1" dirty="0" smtClean="0">
                <a:solidFill>
                  <a:srgbClr val="0000CC"/>
                </a:solidFill>
                <a:latin typeface="Verdana"/>
                <a:cs typeface="Verdana"/>
              </a:rPr>
              <a:t>#		Compressed air-fuel </a:t>
            </a:r>
            <a:r>
              <a:rPr lang="en-IN" sz="3000" b="1" spc="-5" dirty="0" smtClean="0">
                <a:solidFill>
                  <a:srgbClr val="0000CC"/>
                </a:solidFill>
                <a:latin typeface="Verdana"/>
                <a:cs typeface="Verdana"/>
              </a:rPr>
              <a:t>mixture  </a:t>
            </a:r>
            <a:r>
              <a:rPr lang="en-IN" sz="3000" b="1" dirty="0" smtClean="0">
                <a:solidFill>
                  <a:srgbClr val="0000CC"/>
                </a:solidFill>
                <a:latin typeface="Verdana"/>
                <a:cs typeface="Verdana"/>
              </a:rPr>
              <a:t>ignited by the spark </a:t>
            </a:r>
            <a:r>
              <a:rPr lang="en-IN" sz="3000" b="1" spc="-5" dirty="0" smtClean="0">
                <a:solidFill>
                  <a:srgbClr val="0000CC"/>
                </a:solidFill>
                <a:latin typeface="Verdana"/>
                <a:cs typeface="Verdana"/>
              </a:rPr>
              <a:t>starts</a:t>
            </a:r>
            <a:r>
              <a:rPr lang="en-IN" sz="3000" b="1" spc="-45" dirty="0" smtClean="0">
                <a:solidFill>
                  <a:srgbClr val="0000CC"/>
                </a:solidFill>
                <a:latin typeface="Verdana"/>
                <a:cs typeface="Verdana"/>
              </a:rPr>
              <a:t> </a:t>
            </a:r>
            <a:r>
              <a:rPr lang="en-IN" sz="3000" b="1" dirty="0" smtClean="0">
                <a:solidFill>
                  <a:srgbClr val="0000CC"/>
                </a:solidFill>
                <a:latin typeface="Verdana"/>
                <a:cs typeface="Verdana"/>
              </a:rPr>
              <a:t>burning</a:t>
            </a:r>
            <a:endParaRPr lang="en-IN" sz="3000" dirty="0" smtClean="0">
              <a:latin typeface="Verdana"/>
              <a:cs typeface="Verdana"/>
            </a:endParaRPr>
          </a:p>
          <a:p>
            <a:pPr>
              <a:spcBef>
                <a:spcPts val="30"/>
              </a:spcBef>
            </a:pPr>
            <a:endParaRPr lang="en-IN" sz="3000" dirty="0" smtClean="0">
              <a:latin typeface="Verdana"/>
              <a:cs typeface="Verdana"/>
            </a:endParaRPr>
          </a:p>
          <a:p>
            <a:pPr marL="546100" marR="472440" indent="-533400">
              <a:buNone/>
              <a:tabLst>
                <a:tab pos="579755" algn="l"/>
              </a:tabLst>
            </a:pPr>
            <a:r>
              <a:rPr lang="en-IN" sz="3000" b="1" dirty="0" smtClean="0">
                <a:solidFill>
                  <a:srgbClr val="0000CC"/>
                </a:solidFill>
                <a:latin typeface="Verdana"/>
                <a:cs typeface="Verdana"/>
              </a:rPr>
              <a:t>#		The gas expands </a:t>
            </a:r>
            <a:r>
              <a:rPr lang="en-IN" sz="3000" b="1" spc="-5" dirty="0" smtClean="0">
                <a:solidFill>
                  <a:srgbClr val="0000CC"/>
                </a:solidFill>
                <a:latin typeface="Verdana"/>
                <a:cs typeface="Verdana"/>
              </a:rPr>
              <a:t>in the </a:t>
            </a:r>
            <a:r>
              <a:rPr lang="en-IN" sz="3000" b="1" dirty="0" smtClean="0">
                <a:solidFill>
                  <a:srgbClr val="0000CC"/>
                </a:solidFill>
                <a:latin typeface="Verdana"/>
                <a:cs typeface="Verdana"/>
              </a:rPr>
              <a:t>cylinder  pushing </a:t>
            </a:r>
            <a:r>
              <a:rPr lang="en-IN" sz="3000" b="1" spc="-5" dirty="0" smtClean="0">
                <a:solidFill>
                  <a:srgbClr val="0000CC"/>
                </a:solidFill>
                <a:latin typeface="Verdana"/>
                <a:cs typeface="Verdana"/>
              </a:rPr>
              <a:t>the </a:t>
            </a:r>
            <a:r>
              <a:rPr lang="en-IN" sz="3000" b="1" dirty="0" smtClean="0">
                <a:solidFill>
                  <a:srgbClr val="0000CC"/>
                </a:solidFill>
                <a:latin typeface="Verdana"/>
                <a:cs typeface="Verdana"/>
              </a:rPr>
              <a:t>piston towards </a:t>
            </a:r>
            <a:r>
              <a:rPr lang="en-IN" sz="3000" b="1" spc="-5" dirty="0" smtClean="0">
                <a:solidFill>
                  <a:srgbClr val="0000CC"/>
                </a:solidFill>
                <a:latin typeface="Verdana"/>
                <a:cs typeface="Verdana"/>
              </a:rPr>
              <a:t>the  </a:t>
            </a:r>
            <a:r>
              <a:rPr lang="en-IN" sz="3000" b="1" dirty="0" smtClean="0">
                <a:solidFill>
                  <a:srgbClr val="0000CC"/>
                </a:solidFill>
                <a:latin typeface="Verdana"/>
                <a:cs typeface="Verdana"/>
              </a:rPr>
              <a:t>crankshaft generating rotary  power at </a:t>
            </a:r>
            <a:r>
              <a:rPr lang="en-IN" sz="3000" b="1" spc="-5" dirty="0" smtClean="0">
                <a:solidFill>
                  <a:srgbClr val="0000CC"/>
                </a:solidFill>
                <a:latin typeface="Verdana"/>
                <a:cs typeface="Verdana"/>
              </a:rPr>
              <a:t>the </a:t>
            </a:r>
            <a:r>
              <a:rPr lang="en-IN" sz="3000" b="1" dirty="0" smtClean="0">
                <a:solidFill>
                  <a:srgbClr val="0000CC"/>
                </a:solidFill>
                <a:latin typeface="Verdana"/>
                <a:cs typeface="Verdana"/>
              </a:rPr>
              <a:t>crankshaft</a:t>
            </a:r>
            <a:endParaRPr lang="en-IN" sz="3000" dirty="0" smtClean="0">
              <a:latin typeface="Verdana"/>
              <a:cs typeface="Verdana"/>
            </a:endParaRPr>
          </a:p>
          <a:p>
            <a:endParaRPr lang="en-US" dirty="0"/>
          </a:p>
        </p:txBody>
      </p:sp>
      <p:pic>
        <p:nvPicPr>
          <p:cNvPr id="11" name="object 15"/>
          <p:cNvPicPr/>
          <p:nvPr/>
        </p:nvPicPr>
        <p:blipFill>
          <a:blip r:embed="rId3" cstate="print"/>
          <a:stretch>
            <a:fillRect/>
          </a:stretch>
        </p:blipFill>
        <p:spPr>
          <a:xfrm>
            <a:off x="11766550" y="1739900"/>
            <a:ext cx="3733800" cy="571500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69</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174750" y="520700"/>
            <a:ext cx="13328015" cy="677108"/>
          </a:xfrm>
        </p:spPr>
        <p:txBody>
          <a:bodyPr/>
          <a:lstStyle/>
          <a:p>
            <a:pPr algn="l"/>
            <a:r>
              <a:rPr lang="en-IN" spc="195" dirty="0" smtClean="0"/>
              <a:t>OPERATION  </a:t>
            </a:r>
            <a:r>
              <a:rPr lang="en-IN" spc="160" dirty="0" smtClean="0"/>
              <a:t>OTTO</a:t>
            </a:r>
            <a:r>
              <a:rPr lang="en-IN" spc="365" dirty="0" smtClean="0"/>
              <a:t> </a:t>
            </a:r>
            <a:r>
              <a:rPr lang="en-IN" spc="175" dirty="0" smtClean="0"/>
              <a:t>CYCLE</a:t>
            </a:r>
            <a:endParaRPr lang="en-US" b="1" dirty="0"/>
          </a:p>
        </p:txBody>
      </p:sp>
      <p:sp>
        <p:nvSpPr>
          <p:cNvPr id="9" name="Subtitle 8"/>
          <p:cNvSpPr>
            <a:spLocks noGrp="1"/>
          </p:cNvSpPr>
          <p:nvPr>
            <p:ph type="subTitle" idx="4"/>
          </p:nvPr>
        </p:nvSpPr>
        <p:spPr>
          <a:xfrm>
            <a:off x="1022350" y="1358900"/>
            <a:ext cx="10820400" cy="6537174"/>
          </a:xfrm>
        </p:spPr>
        <p:txBody>
          <a:bodyPr/>
          <a:lstStyle/>
          <a:p>
            <a:pPr marL="12700">
              <a:spcBef>
                <a:spcPts val="100"/>
              </a:spcBef>
            </a:pPr>
            <a:r>
              <a:rPr lang="en-IN" sz="3600" b="1" spc="-5" dirty="0" smtClean="0">
                <a:solidFill>
                  <a:srgbClr val="009800"/>
                </a:solidFill>
                <a:latin typeface="Verdana"/>
                <a:cs typeface="Verdana"/>
              </a:rPr>
              <a:t>EXHAUST</a:t>
            </a:r>
            <a:r>
              <a:rPr lang="en-IN" sz="3600" b="1" spc="-15" dirty="0" smtClean="0">
                <a:solidFill>
                  <a:srgbClr val="009800"/>
                </a:solidFill>
                <a:latin typeface="Verdana"/>
                <a:cs typeface="Verdana"/>
              </a:rPr>
              <a:t> </a:t>
            </a:r>
            <a:r>
              <a:rPr lang="en-IN" sz="3600" b="1" spc="-5" dirty="0" smtClean="0">
                <a:solidFill>
                  <a:srgbClr val="009800"/>
                </a:solidFill>
                <a:latin typeface="Verdana"/>
                <a:cs typeface="Verdana"/>
              </a:rPr>
              <a:t>STROKE:</a:t>
            </a:r>
            <a:br>
              <a:rPr lang="en-IN" sz="3600" b="1" spc="-5" dirty="0" smtClean="0">
                <a:solidFill>
                  <a:srgbClr val="009800"/>
                </a:solidFill>
                <a:latin typeface="Verdana"/>
                <a:cs typeface="Verdana"/>
              </a:rPr>
            </a:br>
            <a:endParaRPr lang="en-IN" sz="3600" dirty="0" smtClean="0">
              <a:latin typeface="Verdana"/>
              <a:cs typeface="Verdana"/>
            </a:endParaRPr>
          </a:p>
          <a:p>
            <a:pPr marL="12700" marR="25400">
              <a:buNone/>
              <a:tabLst>
                <a:tab pos="586740" algn="l"/>
              </a:tabLst>
            </a:pPr>
            <a:r>
              <a:rPr lang="en-IN" sz="3600" b="1" dirty="0" smtClean="0">
                <a:solidFill>
                  <a:srgbClr val="0000CC"/>
                </a:solidFill>
                <a:latin typeface="Verdana"/>
                <a:cs typeface="Verdana"/>
              </a:rPr>
              <a:t>#	</a:t>
            </a:r>
            <a:r>
              <a:rPr lang="en-IN" sz="3600" b="1" spc="-5" dirty="0" smtClean="0">
                <a:solidFill>
                  <a:srgbClr val="0000CC"/>
                </a:solidFill>
                <a:latin typeface="Verdana"/>
                <a:cs typeface="Verdana"/>
              </a:rPr>
              <a:t>Exhaust valve starts opening  </a:t>
            </a:r>
          </a:p>
          <a:p>
            <a:pPr marL="12700" marR="25400">
              <a:buNone/>
              <a:tabLst>
                <a:tab pos="586740" algn="l"/>
              </a:tabLst>
            </a:pPr>
            <a:endParaRPr lang="en-IN" sz="3600" b="1" spc="-5" dirty="0" smtClean="0">
              <a:solidFill>
                <a:srgbClr val="0000CC"/>
              </a:solidFill>
              <a:latin typeface="Verdana"/>
              <a:cs typeface="Verdana"/>
            </a:endParaRPr>
          </a:p>
          <a:p>
            <a:pPr marL="12700" marR="25400">
              <a:buNone/>
              <a:tabLst>
                <a:tab pos="586740" algn="l"/>
              </a:tabLst>
            </a:pPr>
            <a:r>
              <a:rPr lang="en-IN" sz="3600" b="1" dirty="0" smtClean="0">
                <a:solidFill>
                  <a:srgbClr val="0000CC"/>
                </a:solidFill>
                <a:latin typeface="Verdana"/>
                <a:cs typeface="Verdana"/>
              </a:rPr>
              <a:t>#	</a:t>
            </a:r>
            <a:r>
              <a:rPr lang="en-IN" sz="3600" b="1" spc="-5" dirty="0" smtClean="0">
                <a:solidFill>
                  <a:srgbClr val="0000CC"/>
                </a:solidFill>
                <a:latin typeface="Verdana"/>
                <a:cs typeface="Verdana"/>
              </a:rPr>
              <a:t>Burnt gas </a:t>
            </a:r>
            <a:r>
              <a:rPr lang="en-IN" sz="3600" b="1" dirty="0" smtClean="0">
                <a:solidFill>
                  <a:srgbClr val="0000CC"/>
                </a:solidFill>
                <a:latin typeface="Verdana"/>
                <a:cs typeface="Verdana"/>
              </a:rPr>
              <a:t>is </a:t>
            </a:r>
            <a:r>
              <a:rPr lang="en-IN" sz="3600" b="1" spc="-5" dirty="0" smtClean="0">
                <a:solidFill>
                  <a:srgbClr val="0000CC"/>
                </a:solidFill>
                <a:latin typeface="Verdana"/>
                <a:cs typeface="Verdana"/>
              </a:rPr>
              <a:t>pushed out</a:t>
            </a:r>
            <a:r>
              <a:rPr lang="en-IN" sz="3600" b="1" spc="-40" dirty="0" smtClean="0">
                <a:solidFill>
                  <a:srgbClr val="0000CC"/>
                </a:solidFill>
                <a:latin typeface="Verdana"/>
                <a:cs typeface="Verdana"/>
              </a:rPr>
              <a:t> </a:t>
            </a:r>
            <a:r>
              <a:rPr lang="en-IN" sz="3600" b="1" dirty="0" smtClean="0">
                <a:solidFill>
                  <a:srgbClr val="0000CC"/>
                </a:solidFill>
                <a:latin typeface="Verdana"/>
                <a:cs typeface="Verdana"/>
              </a:rPr>
              <a:t>of </a:t>
            </a:r>
            <a:r>
              <a:rPr lang="en-IN" sz="3600" b="1" spc="-10" dirty="0" smtClean="0">
                <a:solidFill>
                  <a:srgbClr val="0000CC"/>
                </a:solidFill>
                <a:latin typeface="Verdana"/>
                <a:cs typeface="Verdana"/>
              </a:rPr>
              <a:t>the </a:t>
            </a:r>
            <a:r>
              <a:rPr lang="en-IN" sz="3600" b="1" spc="-5" dirty="0" smtClean="0">
                <a:solidFill>
                  <a:srgbClr val="0000CC"/>
                </a:solidFill>
                <a:latin typeface="Verdana"/>
                <a:cs typeface="Verdana"/>
              </a:rPr>
              <a:t>cylinder</a:t>
            </a:r>
            <a:br>
              <a:rPr lang="en-IN" sz="3600" b="1" spc="-5" dirty="0" smtClean="0">
                <a:solidFill>
                  <a:srgbClr val="0000CC"/>
                </a:solidFill>
                <a:latin typeface="Verdana"/>
                <a:cs typeface="Verdana"/>
              </a:rPr>
            </a:br>
            <a:r>
              <a:rPr lang="en-IN" sz="3600" b="1" spc="-5" dirty="0" smtClean="0">
                <a:solidFill>
                  <a:srgbClr val="0000CC"/>
                </a:solidFill>
                <a:latin typeface="Verdana"/>
                <a:cs typeface="Verdana"/>
              </a:rPr>
              <a:t>    through </a:t>
            </a:r>
            <a:r>
              <a:rPr lang="en-IN" sz="3600" b="1" spc="-10" dirty="0" smtClean="0">
                <a:solidFill>
                  <a:srgbClr val="0000CC"/>
                </a:solidFill>
                <a:latin typeface="Verdana"/>
                <a:cs typeface="Verdana"/>
              </a:rPr>
              <a:t>the  </a:t>
            </a:r>
            <a:r>
              <a:rPr lang="en-IN" sz="3600" b="1" spc="-5" dirty="0" smtClean="0">
                <a:solidFill>
                  <a:srgbClr val="0000CC"/>
                </a:solidFill>
                <a:latin typeface="Verdana"/>
                <a:cs typeface="Verdana"/>
              </a:rPr>
              <a:t>opened exhaust valve by </a:t>
            </a:r>
            <a:br>
              <a:rPr lang="en-IN" sz="3600" b="1" spc="-5" dirty="0" smtClean="0">
                <a:solidFill>
                  <a:srgbClr val="0000CC"/>
                </a:solidFill>
                <a:latin typeface="Verdana"/>
                <a:cs typeface="Verdana"/>
              </a:rPr>
            </a:br>
            <a:r>
              <a:rPr lang="en-IN" sz="3600" b="1" spc="-5" dirty="0" smtClean="0">
                <a:solidFill>
                  <a:srgbClr val="0000CC"/>
                </a:solidFill>
                <a:latin typeface="Verdana"/>
                <a:cs typeface="Verdana"/>
              </a:rPr>
              <a:t>    the  piston moving </a:t>
            </a:r>
            <a:r>
              <a:rPr lang="en-IN" sz="3600" b="1" dirty="0" smtClean="0">
                <a:solidFill>
                  <a:srgbClr val="0000CC"/>
                </a:solidFill>
                <a:latin typeface="Verdana"/>
                <a:cs typeface="Verdana"/>
              </a:rPr>
              <a:t>away </a:t>
            </a:r>
            <a:r>
              <a:rPr lang="en-IN" sz="3600" b="1" spc="-5" dirty="0" smtClean="0">
                <a:solidFill>
                  <a:srgbClr val="0000CC"/>
                </a:solidFill>
                <a:latin typeface="Verdana"/>
                <a:cs typeface="Verdana"/>
              </a:rPr>
              <a:t>from</a:t>
            </a:r>
            <a:r>
              <a:rPr lang="en-IN" sz="3600" b="1" spc="-90" dirty="0" smtClean="0">
                <a:solidFill>
                  <a:srgbClr val="0000CC"/>
                </a:solidFill>
                <a:latin typeface="Verdana"/>
                <a:cs typeface="Verdana"/>
              </a:rPr>
              <a:t> </a:t>
            </a:r>
            <a:r>
              <a:rPr lang="en-IN" sz="3600" b="1" spc="-5" dirty="0" smtClean="0">
                <a:solidFill>
                  <a:srgbClr val="0000CC"/>
                </a:solidFill>
                <a:latin typeface="Verdana"/>
                <a:cs typeface="Verdana"/>
              </a:rPr>
              <a:t>the </a:t>
            </a:r>
            <a:br>
              <a:rPr lang="en-IN" sz="3600" b="1" spc="-5" dirty="0" smtClean="0">
                <a:solidFill>
                  <a:srgbClr val="0000CC"/>
                </a:solidFill>
                <a:latin typeface="Verdana"/>
                <a:cs typeface="Verdana"/>
              </a:rPr>
            </a:br>
            <a:r>
              <a:rPr lang="en-IN" sz="3600" b="1" spc="-5" dirty="0" smtClean="0">
                <a:solidFill>
                  <a:srgbClr val="0000CC"/>
                </a:solidFill>
                <a:latin typeface="Verdana"/>
                <a:cs typeface="Verdana"/>
              </a:rPr>
              <a:t>    crankshaft</a:t>
            </a:r>
            <a:endParaRPr lang="en-IN" sz="3600" dirty="0" smtClean="0">
              <a:latin typeface="Verdana"/>
              <a:cs typeface="Verdana"/>
            </a:endParaRPr>
          </a:p>
          <a:p>
            <a:pPr>
              <a:spcBef>
                <a:spcPts val="40"/>
              </a:spcBef>
            </a:pPr>
            <a:endParaRPr lang="en-IN" sz="3600" dirty="0" smtClean="0">
              <a:latin typeface="Verdana"/>
              <a:cs typeface="Verdana"/>
            </a:endParaRPr>
          </a:p>
          <a:p>
            <a:pPr marL="546100" marR="215900" indent="-533400">
              <a:buNone/>
              <a:tabLst>
                <a:tab pos="586740" algn="l"/>
              </a:tabLst>
            </a:pPr>
            <a:r>
              <a:rPr lang="en-IN" sz="3600" b="1" dirty="0" smtClean="0">
                <a:solidFill>
                  <a:srgbClr val="0000CC"/>
                </a:solidFill>
                <a:latin typeface="Verdana"/>
                <a:cs typeface="Verdana"/>
              </a:rPr>
              <a:t>#  </a:t>
            </a:r>
            <a:r>
              <a:rPr lang="en-IN" sz="3600" b="1" spc="-5" dirty="0" smtClean="0">
                <a:solidFill>
                  <a:srgbClr val="0000CC"/>
                </a:solidFill>
                <a:latin typeface="Verdana"/>
                <a:cs typeface="Verdana"/>
              </a:rPr>
              <a:t>Intake </a:t>
            </a:r>
            <a:r>
              <a:rPr lang="en-IN" sz="3600" b="1" dirty="0" smtClean="0">
                <a:solidFill>
                  <a:srgbClr val="0000CC"/>
                </a:solidFill>
                <a:latin typeface="Verdana"/>
                <a:cs typeface="Verdana"/>
              </a:rPr>
              <a:t>valve </a:t>
            </a:r>
            <a:r>
              <a:rPr lang="en-IN" sz="3600" b="1" spc="-5" dirty="0" smtClean="0">
                <a:solidFill>
                  <a:srgbClr val="0000CC"/>
                </a:solidFill>
                <a:latin typeface="Verdana"/>
                <a:cs typeface="Verdana"/>
              </a:rPr>
              <a:t>remains closed  till the </a:t>
            </a:r>
            <a:br>
              <a:rPr lang="en-IN" sz="3600" b="1" spc="-5" dirty="0" smtClean="0">
                <a:solidFill>
                  <a:srgbClr val="0000CC"/>
                </a:solidFill>
                <a:latin typeface="Verdana"/>
                <a:cs typeface="Verdana"/>
              </a:rPr>
            </a:br>
            <a:r>
              <a:rPr lang="en-IN" sz="3600" b="1" spc="-5" dirty="0" smtClean="0">
                <a:solidFill>
                  <a:srgbClr val="0000CC"/>
                </a:solidFill>
                <a:latin typeface="Verdana"/>
                <a:cs typeface="Verdana"/>
              </a:rPr>
              <a:t>  piston reaches</a:t>
            </a:r>
            <a:r>
              <a:rPr lang="en-IN" sz="3600" b="1" spc="-35" dirty="0" smtClean="0">
                <a:solidFill>
                  <a:srgbClr val="0000CC"/>
                </a:solidFill>
                <a:latin typeface="Verdana"/>
                <a:cs typeface="Verdana"/>
              </a:rPr>
              <a:t> </a:t>
            </a:r>
            <a:r>
              <a:rPr lang="en-IN" sz="3600" b="1" spc="-5" dirty="0" smtClean="0">
                <a:solidFill>
                  <a:srgbClr val="0000CC"/>
                </a:solidFill>
                <a:latin typeface="Verdana"/>
                <a:cs typeface="Verdana"/>
              </a:rPr>
              <a:t>TDC</a:t>
            </a:r>
            <a:endParaRPr lang="en-IN" sz="3600" dirty="0">
              <a:latin typeface="Verdana"/>
              <a:cs typeface="Verdana"/>
            </a:endParaRPr>
          </a:p>
        </p:txBody>
      </p:sp>
      <p:pic>
        <p:nvPicPr>
          <p:cNvPr id="12" name="object 15"/>
          <p:cNvPicPr/>
          <p:nvPr/>
        </p:nvPicPr>
        <p:blipFill>
          <a:blip r:embed="rId3" cstate="print"/>
          <a:stretch>
            <a:fillRect/>
          </a:stretch>
        </p:blipFill>
        <p:spPr>
          <a:xfrm>
            <a:off x="11766550" y="1282700"/>
            <a:ext cx="3505200" cy="5867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7</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738664"/>
          </a:xfrm>
        </p:spPr>
        <p:txBody>
          <a:bodyPr/>
          <a:lstStyle/>
          <a:p>
            <a:r>
              <a:rPr lang="en-US" sz="4800" b="1" spc="-5" dirty="0" smtClean="0"/>
              <a:t>Classification </a:t>
            </a:r>
            <a:r>
              <a:rPr lang="en-US" sz="4800" b="1" dirty="0" smtClean="0"/>
              <a:t>of </a:t>
            </a:r>
            <a:r>
              <a:rPr lang="en-US" sz="4800" b="1" spc="-5" dirty="0" smtClean="0"/>
              <a:t>Heat</a:t>
            </a:r>
            <a:r>
              <a:rPr lang="en-US" sz="4800" b="1" spc="-45" dirty="0" smtClean="0"/>
              <a:t> </a:t>
            </a:r>
            <a:r>
              <a:rPr lang="en-US" sz="4800" b="1" spc="-5" dirty="0" smtClean="0"/>
              <a:t>Engines</a:t>
            </a:r>
            <a:endParaRPr lang="en-US" sz="4800" b="1" dirty="0"/>
          </a:p>
        </p:txBody>
      </p:sp>
      <p:sp>
        <p:nvSpPr>
          <p:cNvPr id="9" name="Subtitle 8"/>
          <p:cNvSpPr>
            <a:spLocks noGrp="1"/>
          </p:cNvSpPr>
          <p:nvPr>
            <p:ph type="subTitle" idx="4"/>
          </p:nvPr>
        </p:nvSpPr>
        <p:spPr>
          <a:xfrm>
            <a:off x="1327150" y="2044700"/>
            <a:ext cx="13944600" cy="5964197"/>
          </a:xfrm>
        </p:spPr>
        <p:txBody>
          <a:bodyPr/>
          <a:lstStyle/>
          <a:p>
            <a:pPr marL="137795" indent="-125730">
              <a:spcBef>
                <a:spcPts val="790"/>
              </a:spcBef>
              <a:buSzPct val="96428"/>
              <a:buFont typeface="Times New Roman"/>
              <a:buChar char="•"/>
              <a:tabLst>
                <a:tab pos="138430" algn="l"/>
              </a:tabLst>
            </a:pPr>
            <a:r>
              <a:rPr lang="en-US" sz="4000" b="1" u="heavy" spc="-5" dirty="0" smtClean="0">
                <a:solidFill>
                  <a:srgbClr val="0000FF"/>
                </a:solidFill>
                <a:uFill>
                  <a:solidFill>
                    <a:srgbClr val="0000FF"/>
                  </a:solidFill>
                </a:uFill>
                <a:latin typeface="Times New Roman"/>
                <a:cs typeface="Times New Roman"/>
              </a:rPr>
              <a:t>Internal Combustion Engines </a:t>
            </a:r>
            <a:r>
              <a:rPr lang="en-US" sz="4000" b="1" u="heavy" dirty="0" smtClean="0">
                <a:solidFill>
                  <a:srgbClr val="0000FF"/>
                </a:solidFill>
                <a:uFill>
                  <a:solidFill>
                    <a:srgbClr val="0000FF"/>
                  </a:solidFill>
                </a:uFill>
                <a:latin typeface="Times New Roman"/>
                <a:cs typeface="Times New Roman"/>
              </a:rPr>
              <a:t>(IC</a:t>
            </a:r>
            <a:r>
              <a:rPr lang="en-US" sz="4000" b="1" u="heavy" spc="-60" dirty="0" smtClean="0">
                <a:solidFill>
                  <a:srgbClr val="0000FF"/>
                </a:solidFill>
                <a:uFill>
                  <a:solidFill>
                    <a:srgbClr val="0000FF"/>
                  </a:solidFill>
                </a:uFill>
                <a:latin typeface="Times New Roman"/>
                <a:cs typeface="Times New Roman"/>
              </a:rPr>
              <a:t> </a:t>
            </a:r>
            <a:r>
              <a:rPr lang="en-US" sz="4000" b="1" u="heavy" spc="-5" dirty="0" smtClean="0">
                <a:solidFill>
                  <a:srgbClr val="0000FF"/>
                </a:solidFill>
                <a:uFill>
                  <a:solidFill>
                    <a:srgbClr val="0000FF"/>
                  </a:solidFill>
                </a:uFill>
                <a:latin typeface="Times New Roman"/>
                <a:cs typeface="Times New Roman"/>
              </a:rPr>
              <a:t>Engines)</a:t>
            </a:r>
            <a:endParaRPr lang="en-US" sz="4000" dirty="0" smtClean="0">
              <a:latin typeface="Times New Roman"/>
              <a:cs typeface="Times New Roman"/>
            </a:endParaRPr>
          </a:p>
          <a:p>
            <a:pPr marL="12700" marR="369570">
              <a:lnSpc>
                <a:spcPct val="100000"/>
              </a:lnSpc>
              <a:spcBef>
                <a:spcPts val="690"/>
              </a:spcBef>
            </a:pPr>
            <a:r>
              <a:rPr lang="en-US" sz="4000" dirty="0" smtClean="0">
                <a:latin typeface="Times New Roman"/>
                <a:cs typeface="Times New Roman"/>
              </a:rPr>
              <a:t>In </a:t>
            </a:r>
            <a:r>
              <a:rPr lang="en-US" sz="4000" spc="-5" dirty="0" smtClean="0">
                <a:latin typeface="Times New Roman"/>
                <a:cs typeface="Times New Roman"/>
              </a:rPr>
              <a:t>IC engines, combustion </a:t>
            </a:r>
            <a:r>
              <a:rPr lang="en-US" sz="4000" dirty="0" smtClean="0">
                <a:latin typeface="Times New Roman"/>
                <a:cs typeface="Times New Roman"/>
              </a:rPr>
              <a:t>of </a:t>
            </a:r>
            <a:r>
              <a:rPr lang="en-US" sz="4000" spc="-5" dirty="0" smtClean="0">
                <a:latin typeface="Times New Roman"/>
                <a:cs typeface="Times New Roman"/>
              </a:rPr>
              <a:t>fuel takes place  </a:t>
            </a:r>
            <a:r>
              <a:rPr lang="en-US" sz="4000" dirty="0" smtClean="0">
                <a:latin typeface="Times New Roman"/>
                <a:cs typeface="Times New Roman"/>
              </a:rPr>
              <a:t>inside the </a:t>
            </a:r>
            <a:r>
              <a:rPr lang="en-US" sz="4000" spc="-5" dirty="0" smtClean="0">
                <a:latin typeface="Times New Roman"/>
                <a:cs typeface="Times New Roman"/>
              </a:rPr>
              <a:t>engine</a:t>
            </a:r>
            <a:r>
              <a:rPr lang="en-US" sz="4000" spc="-50" dirty="0" smtClean="0">
                <a:latin typeface="Times New Roman"/>
                <a:cs typeface="Times New Roman"/>
              </a:rPr>
              <a:t> </a:t>
            </a:r>
            <a:r>
              <a:rPr lang="en-US" sz="4000" spc="-5" dirty="0" smtClean="0">
                <a:latin typeface="Times New Roman"/>
                <a:cs typeface="Times New Roman"/>
              </a:rPr>
              <a:t>cylinder.</a:t>
            </a:r>
            <a:endParaRPr lang="en-US" sz="4000" dirty="0" smtClean="0">
              <a:latin typeface="Times New Roman"/>
              <a:cs typeface="Times New Roman"/>
            </a:endParaRPr>
          </a:p>
          <a:p>
            <a:pPr marL="12700" marR="83820">
              <a:lnSpc>
                <a:spcPct val="100000"/>
              </a:lnSpc>
              <a:spcBef>
                <a:spcPts val="700"/>
              </a:spcBef>
            </a:pPr>
            <a:r>
              <a:rPr lang="en-US" sz="4000" spc="-10" dirty="0" smtClean="0">
                <a:latin typeface="Times New Roman"/>
                <a:cs typeface="Times New Roman"/>
              </a:rPr>
              <a:t>Examples: </a:t>
            </a:r>
            <a:r>
              <a:rPr lang="en-US" sz="4000" spc="-5" dirty="0" smtClean="0">
                <a:latin typeface="Times New Roman"/>
                <a:cs typeface="Times New Roman"/>
              </a:rPr>
              <a:t>Diesel Engines, Petrol Engines, </a:t>
            </a:r>
            <a:r>
              <a:rPr lang="en-US" sz="4000" spc="-10" dirty="0" smtClean="0">
                <a:latin typeface="Times New Roman"/>
                <a:cs typeface="Times New Roman"/>
              </a:rPr>
              <a:t>Gas  </a:t>
            </a:r>
            <a:r>
              <a:rPr lang="en-US" sz="4000" spc="-5" dirty="0" smtClean="0">
                <a:latin typeface="Times New Roman"/>
                <a:cs typeface="Times New Roman"/>
              </a:rPr>
              <a:t>engines.</a:t>
            </a:r>
            <a:endParaRPr lang="en-US" sz="4000" dirty="0" smtClean="0">
              <a:latin typeface="Times New Roman"/>
              <a:cs typeface="Times New Roman"/>
            </a:endParaRPr>
          </a:p>
          <a:p>
            <a:pPr marL="137795" indent="-125730">
              <a:spcBef>
                <a:spcPts val="690"/>
              </a:spcBef>
              <a:buSzPct val="96428"/>
              <a:buFont typeface="Times New Roman"/>
              <a:buChar char="•"/>
              <a:tabLst>
                <a:tab pos="138430" algn="l"/>
              </a:tabLst>
            </a:pPr>
            <a:r>
              <a:rPr lang="en-US" sz="4000" b="1" u="heavy" spc="-5" dirty="0" smtClean="0">
                <a:solidFill>
                  <a:srgbClr val="0000FF"/>
                </a:solidFill>
                <a:uFill>
                  <a:solidFill>
                    <a:srgbClr val="0000FF"/>
                  </a:solidFill>
                </a:uFill>
                <a:latin typeface="Times New Roman"/>
                <a:cs typeface="Times New Roman"/>
              </a:rPr>
              <a:t>External Combustion Engines (EC</a:t>
            </a:r>
            <a:r>
              <a:rPr lang="en-US" sz="4000" b="1" u="heavy" spc="-45" dirty="0" smtClean="0">
                <a:solidFill>
                  <a:srgbClr val="0000FF"/>
                </a:solidFill>
                <a:uFill>
                  <a:solidFill>
                    <a:srgbClr val="0000FF"/>
                  </a:solidFill>
                </a:uFill>
                <a:latin typeface="Times New Roman"/>
                <a:cs typeface="Times New Roman"/>
              </a:rPr>
              <a:t> </a:t>
            </a:r>
            <a:r>
              <a:rPr lang="en-US" sz="4000" b="1" u="heavy" spc="-5" dirty="0" smtClean="0">
                <a:solidFill>
                  <a:srgbClr val="0000FF"/>
                </a:solidFill>
                <a:uFill>
                  <a:solidFill>
                    <a:srgbClr val="0000FF"/>
                  </a:solidFill>
                </a:uFill>
                <a:latin typeface="Times New Roman"/>
                <a:cs typeface="Times New Roman"/>
              </a:rPr>
              <a:t>Engines)</a:t>
            </a:r>
            <a:endParaRPr lang="en-US" sz="4000" dirty="0" smtClean="0">
              <a:latin typeface="Times New Roman"/>
              <a:cs typeface="Times New Roman"/>
            </a:endParaRPr>
          </a:p>
          <a:p>
            <a:pPr marL="12700" marR="271780">
              <a:lnSpc>
                <a:spcPct val="100000"/>
              </a:lnSpc>
              <a:spcBef>
                <a:spcPts val="700"/>
              </a:spcBef>
            </a:pPr>
            <a:r>
              <a:rPr lang="en-US" sz="4000" dirty="0" smtClean="0">
                <a:latin typeface="Times New Roman"/>
                <a:cs typeface="Times New Roman"/>
              </a:rPr>
              <a:t>In </a:t>
            </a:r>
            <a:r>
              <a:rPr lang="en-US" sz="4000" spc="-10" dirty="0" smtClean="0">
                <a:latin typeface="Times New Roman"/>
                <a:cs typeface="Times New Roman"/>
              </a:rPr>
              <a:t>EC </a:t>
            </a:r>
            <a:r>
              <a:rPr lang="en-US" sz="4000" spc="-5" dirty="0" smtClean="0">
                <a:latin typeface="Times New Roman"/>
                <a:cs typeface="Times New Roman"/>
              </a:rPr>
              <a:t>engines, combustion </a:t>
            </a:r>
            <a:r>
              <a:rPr lang="en-US" sz="4000" dirty="0" smtClean="0">
                <a:latin typeface="Times New Roman"/>
                <a:cs typeface="Times New Roman"/>
              </a:rPr>
              <a:t>of </a:t>
            </a:r>
            <a:r>
              <a:rPr lang="en-US" sz="4000" spc="-5" dirty="0" smtClean="0">
                <a:latin typeface="Times New Roman"/>
                <a:cs typeface="Times New Roman"/>
              </a:rPr>
              <a:t>fuel takes place  </a:t>
            </a:r>
            <a:r>
              <a:rPr lang="en-US" sz="4000" dirty="0" smtClean="0">
                <a:latin typeface="Times New Roman"/>
                <a:cs typeface="Times New Roman"/>
              </a:rPr>
              <a:t>outside the working</a:t>
            </a:r>
            <a:r>
              <a:rPr lang="en-US" sz="4000" spc="-40" dirty="0" smtClean="0">
                <a:latin typeface="Times New Roman"/>
                <a:cs typeface="Times New Roman"/>
              </a:rPr>
              <a:t> </a:t>
            </a:r>
            <a:r>
              <a:rPr lang="en-US" sz="4000" dirty="0" smtClean="0">
                <a:latin typeface="Times New Roman"/>
                <a:cs typeface="Times New Roman"/>
              </a:rPr>
              <a:t>cylinder.</a:t>
            </a:r>
          </a:p>
          <a:p>
            <a:pPr marL="12700">
              <a:lnSpc>
                <a:spcPct val="100000"/>
              </a:lnSpc>
              <a:spcBef>
                <a:spcPts val="700"/>
              </a:spcBef>
            </a:pPr>
            <a:r>
              <a:rPr lang="en-US" sz="4000" spc="-10" dirty="0" smtClean="0">
                <a:latin typeface="Times New Roman"/>
                <a:cs typeface="Times New Roman"/>
              </a:rPr>
              <a:t>Examples: </a:t>
            </a:r>
            <a:r>
              <a:rPr lang="en-US" sz="4000" spc="-5" dirty="0" smtClean="0">
                <a:latin typeface="Times New Roman"/>
                <a:cs typeface="Times New Roman"/>
              </a:rPr>
              <a:t>Steam Engines and Steam</a:t>
            </a:r>
            <a:r>
              <a:rPr lang="en-US" sz="4000" spc="-45" dirty="0" smtClean="0">
                <a:latin typeface="Times New Roman"/>
                <a:cs typeface="Times New Roman"/>
              </a:rPr>
              <a:t> </a:t>
            </a:r>
            <a:r>
              <a:rPr lang="en-US" sz="4000" spc="-5" dirty="0" smtClean="0">
                <a:latin typeface="Times New Roman"/>
                <a:cs typeface="Times New Roman"/>
              </a:rPr>
              <a:t>turbines</a:t>
            </a:r>
            <a:endParaRPr lang="en-US" sz="4000" dirty="0" smtClean="0">
              <a:latin typeface="Times New Roman"/>
              <a:cs typeface="Times New Roman"/>
            </a:endParaRP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70</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1354217"/>
          </a:xfrm>
        </p:spPr>
        <p:txBody>
          <a:bodyPr/>
          <a:lstStyle/>
          <a:p>
            <a:r>
              <a:rPr lang="en-IN" spc="180" dirty="0" smtClean="0"/>
              <a:t>THERMODYNAMIC PROCESSES  </a:t>
            </a:r>
            <a:r>
              <a:rPr lang="en-IN" spc="150" dirty="0" smtClean="0"/>
              <a:t>OTTO </a:t>
            </a:r>
            <a:r>
              <a:rPr lang="en-IN" spc="155" dirty="0" smtClean="0"/>
              <a:t>CYCLE </a:t>
            </a:r>
            <a:r>
              <a:rPr lang="en-IN" spc="145" dirty="0" smtClean="0">
                <a:solidFill>
                  <a:srgbClr val="6600CC"/>
                </a:solidFill>
              </a:rPr>
              <a:t>(p-v</a:t>
            </a:r>
            <a:r>
              <a:rPr lang="en-IN" spc="860" dirty="0" smtClean="0">
                <a:solidFill>
                  <a:srgbClr val="6600CC"/>
                </a:solidFill>
              </a:rPr>
              <a:t> </a:t>
            </a:r>
            <a:r>
              <a:rPr lang="en-IN" spc="175" dirty="0" smtClean="0">
                <a:solidFill>
                  <a:srgbClr val="6600CC"/>
                </a:solidFill>
              </a:rPr>
              <a:t>DIAGRAM)</a:t>
            </a:r>
            <a:endParaRPr lang="en-US" b="1" dirty="0"/>
          </a:p>
        </p:txBody>
      </p:sp>
      <p:sp>
        <p:nvSpPr>
          <p:cNvPr id="9" name="Subtitle 8"/>
          <p:cNvSpPr>
            <a:spLocks noGrp="1"/>
          </p:cNvSpPr>
          <p:nvPr>
            <p:ph type="subTitle" idx="4"/>
          </p:nvPr>
        </p:nvSpPr>
        <p:spPr>
          <a:xfrm>
            <a:off x="1555750" y="2273300"/>
            <a:ext cx="12649200" cy="492443"/>
          </a:xfrm>
        </p:spPr>
        <p:txBody>
          <a:bodyPr/>
          <a:lstStyle/>
          <a:p>
            <a:endParaRPr lang="en-US" dirty="0"/>
          </a:p>
        </p:txBody>
      </p:sp>
      <p:pic>
        <p:nvPicPr>
          <p:cNvPr id="10" name="object 4"/>
          <p:cNvPicPr/>
          <p:nvPr/>
        </p:nvPicPr>
        <p:blipFill>
          <a:blip r:embed="rId3" cstate="print"/>
          <a:stretch>
            <a:fillRect/>
          </a:stretch>
        </p:blipFill>
        <p:spPr>
          <a:xfrm>
            <a:off x="1403350" y="1816100"/>
            <a:ext cx="13639800" cy="64770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71</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r>
              <a:rPr lang="en-IN" spc="175" dirty="0" smtClean="0"/>
              <a:t>OPERATION  </a:t>
            </a:r>
            <a:r>
              <a:rPr lang="en-IN" spc="150" dirty="0" smtClean="0"/>
              <a:t>OTTO</a:t>
            </a:r>
            <a:r>
              <a:rPr lang="en-IN" spc="325" dirty="0" smtClean="0"/>
              <a:t> </a:t>
            </a:r>
            <a:r>
              <a:rPr lang="en-IN" spc="155" dirty="0" smtClean="0"/>
              <a:t>CYCLE</a:t>
            </a:r>
            <a:endParaRPr lang="en-US" b="1" dirty="0"/>
          </a:p>
        </p:txBody>
      </p:sp>
      <p:sp>
        <p:nvSpPr>
          <p:cNvPr id="9" name="Subtitle 8"/>
          <p:cNvSpPr>
            <a:spLocks noGrp="1"/>
          </p:cNvSpPr>
          <p:nvPr>
            <p:ph type="subTitle" idx="4"/>
          </p:nvPr>
        </p:nvSpPr>
        <p:spPr>
          <a:xfrm>
            <a:off x="1250950" y="1511300"/>
            <a:ext cx="14706600" cy="6641818"/>
          </a:xfrm>
        </p:spPr>
        <p:txBody>
          <a:bodyPr/>
          <a:lstStyle/>
          <a:p>
            <a:pPr marL="12700" marR="5080" indent="3810">
              <a:spcBef>
                <a:spcPts val="660"/>
              </a:spcBef>
              <a:tabLst>
                <a:tab pos="567055" algn="l"/>
                <a:tab pos="601345" algn="l"/>
                <a:tab pos="912494" algn="l"/>
                <a:tab pos="1146175" algn="l"/>
                <a:tab pos="1191895" algn="l"/>
                <a:tab pos="1514475" algn="l"/>
                <a:tab pos="1537335" algn="l"/>
                <a:tab pos="1711325" algn="l"/>
                <a:tab pos="1798955" algn="l"/>
                <a:tab pos="1870075" algn="l"/>
                <a:tab pos="1892935" algn="l"/>
                <a:tab pos="2065655" algn="l"/>
                <a:tab pos="2425065" algn="l"/>
                <a:tab pos="2445385" algn="l"/>
                <a:tab pos="2712085" algn="l"/>
                <a:tab pos="3147695" algn="l"/>
                <a:tab pos="3503295" algn="l"/>
                <a:tab pos="3891915" algn="l"/>
                <a:tab pos="4144645" algn="l"/>
                <a:tab pos="4236085" algn="l"/>
                <a:tab pos="4281805" algn="l"/>
                <a:tab pos="4836795" algn="l"/>
                <a:tab pos="5461635" algn="l"/>
                <a:tab pos="6064885" algn="l"/>
                <a:tab pos="6089015" algn="l"/>
                <a:tab pos="6358255" algn="l"/>
                <a:tab pos="7237095" algn="l"/>
                <a:tab pos="7392034" algn="l"/>
                <a:tab pos="7413625" algn="l"/>
                <a:tab pos="7783195" algn="l"/>
                <a:tab pos="8014334" algn="l"/>
                <a:tab pos="8132445" algn="l"/>
              </a:tabLst>
            </a:pPr>
            <a:r>
              <a:rPr lang="en-IN" sz="2600" b="1" spc="150" dirty="0" smtClean="0">
                <a:solidFill>
                  <a:srgbClr val="FF0000"/>
                </a:solidFill>
                <a:latin typeface="Times New Roman" pitchFamily="18" charset="0"/>
                <a:cs typeface="Times New Roman" pitchFamily="18" charset="0"/>
              </a:rPr>
              <a:t>Stage	</a:t>
            </a:r>
            <a:r>
              <a:rPr lang="en-IN" sz="2600" b="1" spc="20" dirty="0" smtClean="0">
                <a:solidFill>
                  <a:srgbClr val="FF0000"/>
                </a:solidFill>
                <a:latin typeface="Times New Roman" pitchFamily="18" charset="0"/>
                <a:cs typeface="Times New Roman" pitchFamily="18" charset="0"/>
              </a:rPr>
              <a:t>1		</a:t>
            </a:r>
            <a:r>
              <a:rPr lang="en-IN" sz="2600" b="1" spc="85" dirty="0" smtClean="0">
                <a:solidFill>
                  <a:srgbClr val="0000CC"/>
                </a:solidFill>
                <a:latin typeface="Times New Roman" pitchFamily="18" charset="0"/>
                <a:cs typeface="Times New Roman" pitchFamily="18" charset="0"/>
              </a:rPr>
              <a:t>It	 </a:t>
            </a:r>
            <a:r>
              <a:rPr lang="en-IN" sz="2600" b="1" spc="90" dirty="0" smtClean="0">
                <a:solidFill>
                  <a:srgbClr val="0000CC"/>
                </a:solidFill>
                <a:latin typeface="Times New Roman" pitchFamily="18" charset="0"/>
                <a:cs typeface="Times New Roman" pitchFamily="18" charset="0"/>
              </a:rPr>
              <a:t>is </a:t>
            </a:r>
            <a:r>
              <a:rPr lang="en-IN" sz="2600" b="1" spc="130" dirty="0" smtClean="0">
                <a:solidFill>
                  <a:srgbClr val="0000CC"/>
                </a:solidFill>
                <a:latin typeface="Times New Roman" pitchFamily="18" charset="0"/>
                <a:cs typeface="Times New Roman" pitchFamily="18" charset="0"/>
              </a:rPr>
              <a:t>the </a:t>
            </a:r>
            <a:r>
              <a:rPr lang="en-IN" sz="2600" b="1" spc="160" dirty="0" smtClean="0">
                <a:solidFill>
                  <a:srgbClr val="0000CC"/>
                </a:solidFill>
                <a:latin typeface="Times New Roman" pitchFamily="18" charset="0"/>
                <a:cs typeface="Times New Roman" pitchFamily="18" charset="0"/>
              </a:rPr>
              <a:t>beginning </a:t>
            </a:r>
            <a:r>
              <a:rPr lang="en-IN" sz="2600" b="1" spc="95" dirty="0" smtClean="0">
                <a:solidFill>
                  <a:srgbClr val="0000CC"/>
                </a:solidFill>
                <a:latin typeface="Times New Roman" pitchFamily="18" charset="0"/>
                <a:cs typeface="Times New Roman" pitchFamily="18" charset="0"/>
              </a:rPr>
              <a:t>of </a:t>
            </a:r>
            <a:r>
              <a:rPr lang="en-IN" sz="2600" b="1" spc="130" dirty="0" smtClean="0">
                <a:solidFill>
                  <a:srgbClr val="0000CC"/>
                </a:solidFill>
                <a:latin typeface="Times New Roman" pitchFamily="18" charset="0"/>
                <a:cs typeface="Times New Roman" pitchFamily="18" charset="0"/>
              </a:rPr>
              <a:t>the	</a:t>
            </a:r>
            <a:r>
              <a:rPr lang="en-IN" sz="2600" b="1" spc="160" dirty="0" smtClean="0">
                <a:solidFill>
                  <a:srgbClr val="009800"/>
                </a:solidFill>
                <a:latin typeface="Times New Roman" pitchFamily="18" charset="0"/>
                <a:cs typeface="Times New Roman" pitchFamily="18" charset="0"/>
              </a:rPr>
              <a:t>INTAKE </a:t>
            </a:r>
            <a:r>
              <a:rPr lang="en-IN" sz="2600" b="1" spc="165" dirty="0" smtClean="0">
                <a:solidFill>
                  <a:srgbClr val="009800"/>
                </a:solidFill>
                <a:latin typeface="Times New Roman" pitchFamily="18" charset="0"/>
                <a:cs typeface="Times New Roman" pitchFamily="18" charset="0"/>
              </a:rPr>
              <a:t>STROKE </a:t>
            </a:r>
            <a:r>
              <a:rPr lang="en-IN" sz="2600" b="1" spc="100" dirty="0" smtClean="0">
                <a:solidFill>
                  <a:srgbClr val="0000CC"/>
                </a:solidFill>
                <a:latin typeface="Times New Roman" pitchFamily="18" charset="0"/>
                <a:cs typeface="Times New Roman" pitchFamily="18" charset="0"/>
              </a:rPr>
              <a:t>of </a:t>
            </a:r>
            <a:r>
              <a:rPr lang="en-IN" sz="2600" b="1" spc="125" dirty="0" smtClean="0">
                <a:solidFill>
                  <a:srgbClr val="0000CC"/>
                </a:solidFill>
                <a:latin typeface="Times New Roman" pitchFamily="18" charset="0"/>
                <a:cs typeface="Times New Roman" pitchFamily="18" charset="0"/>
              </a:rPr>
              <a:t>the </a:t>
            </a:r>
            <a:r>
              <a:rPr lang="en-IN" sz="2600" b="1" spc="155" dirty="0" smtClean="0">
                <a:solidFill>
                  <a:srgbClr val="0000CC"/>
                </a:solidFill>
                <a:latin typeface="Times New Roman" pitchFamily="18" charset="0"/>
                <a:cs typeface="Times New Roman" pitchFamily="18" charset="0"/>
              </a:rPr>
              <a:t>engine. </a:t>
            </a:r>
            <a:r>
              <a:rPr lang="en-IN" sz="2600" b="1" spc="130" dirty="0" smtClean="0">
                <a:solidFill>
                  <a:srgbClr val="0000CC"/>
                </a:solidFill>
                <a:latin typeface="Times New Roman" pitchFamily="18" charset="0"/>
                <a:cs typeface="Times New Roman" pitchFamily="18" charset="0"/>
              </a:rPr>
              <a:t>The </a:t>
            </a:r>
            <a:r>
              <a:rPr lang="en-IN" sz="2600" b="1" spc="165" dirty="0" smtClean="0">
                <a:solidFill>
                  <a:srgbClr val="0000CC"/>
                </a:solidFill>
                <a:latin typeface="Times New Roman" pitchFamily="18" charset="0"/>
                <a:cs typeface="Times New Roman" pitchFamily="18" charset="0"/>
              </a:rPr>
              <a:t>pressure </a:t>
            </a:r>
            <a:r>
              <a:rPr lang="en-IN" sz="2600" b="1" spc="95" dirty="0" smtClean="0">
                <a:solidFill>
                  <a:srgbClr val="0000CC"/>
                </a:solidFill>
                <a:latin typeface="Times New Roman" pitchFamily="18" charset="0"/>
                <a:cs typeface="Times New Roman" pitchFamily="18" charset="0"/>
              </a:rPr>
              <a:t>is </a:t>
            </a:r>
            <a:r>
              <a:rPr lang="en-IN" sz="2600" b="1" spc="145" dirty="0" smtClean="0">
                <a:solidFill>
                  <a:srgbClr val="0000CC"/>
                </a:solidFill>
                <a:latin typeface="Times New Roman" pitchFamily="18" charset="0"/>
                <a:cs typeface="Times New Roman" pitchFamily="18" charset="0"/>
              </a:rPr>
              <a:t>near </a:t>
            </a:r>
            <a:br>
              <a:rPr lang="en-IN" sz="2600" b="1" spc="145" dirty="0" smtClean="0">
                <a:solidFill>
                  <a:srgbClr val="0000CC"/>
                </a:solidFill>
                <a:latin typeface="Times New Roman" pitchFamily="18" charset="0"/>
                <a:cs typeface="Times New Roman" pitchFamily="18" charset="0"/>
              </a:rPr>
            </a:br>
            <a:r>
              <a:rPr lang="en-IN" sz="2600" b="1" spc="145" dirty="0" smtClean="0">
                <a:solidFill>
                  <a:srgbClr val="0000CC"/>
                </a:solidFill>
                <a:latin typeface="Times New Roman" pitchFamily="18" charset="0"/>
                <a:cs typeface="Times New Roman" pitchFamily="18" charset="0"/>
              </a:rPr>
              <a:t>     </a:t>
            </a:r>
            <a:r>
              <a:rPr lang="en-IN" sz="2600" b="1" spc="170" dirty="0" smtClean="0">
                <a:solidFill>
                  <a:srgbClr val="0000CC"/>
                </a:solidFill>
                <a:latin typeface="Times New Roman" pitchFamily="18" charset="0"/>
                <a:cs typeface="Times New Roman" pitchFamily="18" charset="0"/>
              </a:rPr>
              <a:t>atmospheric </a:t>
            </a:r>
            <a:r>
              <a:rPr lang="en-IN" sz="2600" b="1" spc="165" dirty="0" smtClean="0">
                <a:solidFill>
                  <a:srgbClr val="0000CC"/>
                </a:solidFill>
                <a:latin typeface="Times New Roman" pitchFamily="18" charset="0"/>
                <a:cs typeface="Times New Roman" pitchFamily="18" charset="0"/>
              </a:rPr>
              <a:t>pressure </a:t>
            </a:r>
            <a:r>
              <a:rPr lang="en-IN" sz="2600" b="1" spc="130" dirty="0" smtClean="0">
                <a:solidFill>
                  <a:srgbClr val="0000CC"/>
                </a:solidFill>
                <a:latin typeface="Times New Roman" pitchFamily="18" charset="0"/>
                <a:cs typeface="Times New Roman" pitchFamily="18" charset="0"/>
              </a:rPr>
              <a:t>and the  gas </a:t>
            </a:r>
            <a:r>
              <a:rPr lang="en-IN" sz="2600" b="1" spc="160" dirty="0" smtClean="0">
                <a:solidFill>
                  <a:srgbClr val="0000CC"/>
                </a:solidFill>
                <a:latin typeface="Times New Roman" pitchFamily="18" charset="0"/>
                <a:cs typeface="Times New Roman" pitchFamily="18" charset="0"/>
              </a:rPr>
              <a:t>volume 	</a:t>
            </a:r>
            <a:r>
              <a:rPr lang="en-IN" sz="2600" b="1" spc="90" dirty="0" smtClean="0">
                <a:solidFill>
                  <a:srgbClr val="0000CC"/>
                </a:solidFill>
                <a:latin typeface="Times New Roman" pitchFamily="18" charset="0"/>
                <a:cs typeface="Times New Roman" pitchFamily="18" charset="0"/>
              </a:rPr>
              <a:t>is </a:t>
            </a:r>
            <a:r>
              <a:rPr lang="en-IN" sz="2600" b="1" spc="100" dirty="0" smtClean="0">
                <a:solidFill>
                  <a:srgbClr val="0000CC"/>
                </a:solidFill>
                <a:latin typeface="Times New Roman" pitchFamily="18" charset="0"/>
                <a:cs typeface="Times New Roman" pitchFamily="18" charset="0"/>
              </a:rPr>
              <a:t>at </a:t>
            </a:r>
            <a:r>
              <a:rPr lang="en-IN" sz="2600" b="1" spc="15" dirty="0" smtClean="0">
                <a:solidFill>
                  <a:srgbClr val="0000CC"/>
                </a:solidFill>
                <a:latin typeface="Times New Roman" pitchFamily="18" charset="0"/>
                <a:cs typeface="Times New Roman" pitchFamily="18" charset="0"/>
              </a:rPr>
              <a:t>a </a:t>
            </a:r>
            <a:r>
              <a:rPr lang="en-IN" sz="2600" b="1" spc="165" dirty="0" smtClean="0">
                <a:solidFill>
                  <a:srgbClr val="0000CC"/>
                </a:solidFill>
                <a:latin typeface="Times New Roman" pitchFamily="18" charset="0"/>
                <a:cs typeface="Times New Roman" pitchFamily="18" charset="0"/>
              </a:rPr>
              <a:t>minimum. </a:t>
            </a:r>
            <a:r>
              <a:rPr lang="en-IN" sz="2600" b="1" spc="160" dirty="0" smtClean="0">
                <a:solidFill>
                  <a:srgbClr val="0000CC"/>
                </a:solidFill>
                <a:latin typeface="Times New Roman" pitchFamily="18" charset="0"/>
                <a:cs typeface="Times New Roman" pitchFamily="18" charset="0"/>
              </a:rPr>
              <a:t>Between </a:t>
            </a:r>
            <a:r>
              <a:rPr lang="en-IN" sz="2600" b="1" spc="150" dirty="0" smtClean="0">
                <a:solidFill>
                  <a:srgbClr val="0000CC"/>
                </a:solidFill>
                <a:latin typeface="Times New Roman" pitchFamily="18" charset="0"/>
                <a:cs typeface="Times New Roman" pitchFamily="18" charset="0"/>
              </a:rPr>
              <a:t>Stage </a:t>
            </a:r>
            <a:r>
              <a:rPr lang="en-IN" sz="2600" b="1" spc="20" dirty="0" smtClean="0">
                <a:solidFill>
                  <a:srgbClr val="0000CC"/>
                </a:solidFill>
                <a:latin typeface="Times New Roman" pitchFamily="18" charset="0"/>
                <a:cs typeface="Times New Roman" pitchFamily="18" charset="0"/>
              </a:rPr>
              <a:t>1</a:t>
            </a:r>
            <a:r>
              <a:rPr lang="en-IN" sz="2600" b="1" spc="350" dirty="0" smtClean="0">
                <a:solidFill>
                  <a:srgbClr val="0000CC"/>
                </a:solidFill>
                <a:latin typeface="Times New Roman" pitchFamily="18" charset="0"/>
                <a:cs typeface="Times New Roman" pitchFamily="18" charset="0"/>
              </a:rPr>
              <a:t> </a:t>
            </a:r>
            <a:r>
              <a:rPr lang="en-IN" sz="2600" b="1" spc="130" dirty="0" smtClean="0">
                <a:solidFill>
                  <a:srgbClr val="0000CC"/>
                </a:solidFill>
                <a:latin typeface="Times New Roman" pitchFamily="18" charset="0"/>
                <a:cs typeface="Times New Roman" pitchFamily="18" charset="0"/>
              </a:rPr>
              <a:t>and </a:t>
            </a:r>
            <a:r>
              <a:rPr lang="en-IN" sz="2600" b="1" spc="150" dirty="0" smtClean="0">
                <a:solidFill>
                  <a:srgbClr val="0000CC"/>
                </a:solidFill>
                <a:latin typeface="Times New Roman" pitchFamily="18" charset="0"/>
                <a:cs typeface="Times New Roman" pitchFamily="18" charset="0"/>
              </a:rPr>
              <a:t>Stage		</a:t>
            </a:r>
            <a:r>
              <a:rPr lang="en-IN" sz="2600" b="1" spc="20" dirty="0" smtClean="0">
                <a:solidFill>
                  <a:srgbClr val="0000CC"/>
                </a:solidFill>
                <a:latin typeface="Times New Roman" pitchFamily="18" charset="0"/>
                <a:cs typeface="Times New Roman" pitchFamily="18" charset="0"/>
              </a:rPr>
              <a:t>2  </a:t>
            </a:r>
            <a:r>
              <a:rPr lang="en-IN" sz="2600" b="1" spc="130" dirty="0" smtClean="0">
                <a:solidFill>
                  <a:srgbClr val="0000CC"/>
                </a:solidFill>
                <a:latin typeface="Times New Roman" pitchFamily="18" charset="0"/>
                <a:cs typeface="Times New Roman" pitchFamily="18" charset="0"/>
              </a:rPr>
              <a:t>the	</a:t>
            </a:r>
            <a:r>
              <a:rPr lang="en-IN" sz="2600" b="1" spc="150" dirty="0" smtClean="0">
                <a:solidFill>
                  <a:srgbClr val="0000CC"/>
                </a:solidFill>
                <a:latin typeface="Times New Roman" pitchFamily="18" charset="0"/>
                <a:cs typeface="Times New Roman" pitchFamily="18" charset="0"/>
              </a:rPr>
              <a:t>piston	</a:t>
            </a:r>
            <a:r>
              <a:rPr lang="en-IN" sz="2600" b="1" spc="90" dirty="0" smtClean="0">
                <a:solidFill>
                  <a:srgbClr val="0000CC"/>
                </a:solidFill>
                <a:latin typeface="Times New Roman" pitchFamily="18" charset="0"/>
                <a:cs typeface="Times New Roman" pitchFamily="18" charset="0"/>
              </a:rPr>
              <a:t>is	</a:t>
            </a:r>
            <a:r>
              <a:rPr lang="en-IN" sz="2600" b="1" spc="155" dirty="0" smtClean="0">
                <a:solidFill>
                  <a:srgbClr val="0000CC"/>
                </a:solidFill>
                <a:latin typeface="Times New Roman" pitchFamily="18" charset="0"/>
                <a:cs typeface="Times New Roman" pitchFamily="18" charset="0"/>
              </a:rPr>
              <a:t>pulled </a:t>
            </a:r>
            <a:r>
              <a:rPr lang="en-IN" sz="2600" b="1" spc="125" dirty="0" smtClean="0">
                <a:solidFill>
                  <a:srgbClr val="0000CC"/>
                </a:solidFill>
                <a:latin typeface="Times New Roman" pitchFamily="18" charset="0"/>
                <a:cs typeface="Times New Roman" pitchFamily="18" charset="0"/>
              </a:rPr>
              <a:t>out </a:t>
            </a:r>
            <a:r>
              <a:rPr lang="en-IN" sz="2600" b="1" spc="100" dirty="0" smtClean="0">
                <a:solidFill>
                  <a:srgbClr val="0000CC"/>
                </a:solidFill>
                <a:latin typeface="Times New Roman" pitchFamily="18" charset="0"/>
                <a:cs typeface="Times New Roman" pitchFamily="18" charset="0"/>
              </a:rPr>
              <a:t>of </a:t>
            </a:r>
            <a:r>
              <a:rPr lang="en-IN" sz="2600" b="1" spc="125" dirty="0" smtClean="0">
                <a:solidFill>
                  <a:srgbClr val="0000CC"/>
                </a:solidFill>
                <a:latin typeface="Times New Roman" pitchFamily="18" charset="0"/>
                <a:cs typeface="Times New Roman" pitchFamily="18" charset="0"/>
              </a:rPr>
              <a:t>the </a:t>
            </a:r>
            <a:r>
              <a:rPr lang="en-IN" sz="2600" b="1" spc="160" dirty="0" smtClean="0">
                <a:solidFill>
                  <a:srgbClr val="0000CC"/>
                </a:solidFill>
                <a:latin typeface="Times New Roman" pitchFamily="18" charset="0"/>
                <a:cs typeface="Times New Roman" pitchFamily="18" charset="0"/>
              </a:rPr>
              <a:t>cylinder </a:t>
            </a:r>
            <a:r>
              <a:rPr lang="en-IN" sz="2600" b="1" spc="140" dirty="0" smtClean="0">
                <a:solidFill>
                  <a:srgbClr val="0000CC"/>
                </a:solidFill>
                <a:latin typeface="Times New Roman" pitchFamily="18" charset="0"/>
                <a:cs typeface="Times New Roman" pitchFamily="18" charset="0"/>
              </a:rPr>
              <a:t>with </a:t>
            </a:r>
            <a:r>
              <a:rPr lang="en-IN" sz="2600" b="1" spc="130" dirty="0" smtClean="0">
                <a:solidFill>
                  <a:srgbClr val="0000CC"/>
                </a:solidFill>
                <a:latin typeface="Times New Roman" pitchFamily="18" charset="0"/>
                <a:cs typeface="Times New Roman" pitchFamily="18" charset="0"/>
              </a:rPr>
              <a:t>the </a:t>
            </a:r>
            <a:r>
              <a:rPr lang="en-IN" sz="2600" b="1" spc="155" dirty="0" smtClean="0">
                <a:solidFill>
                  <a:srgbClr val="0000CC"/>
                </a:solidFill>
                <a:latin typeface="Times New Roman" pitchFamily="18" charset="0"/>
                <a:cs typeface="Times New Roman" pitchFamily="18" charset="0"/>
              </a:rPr>
              <a:t>intake valve  </a:t>
            </a:r>
            <a:r>
              <a:rPr lang="en-IN" sz="2600" b="1" spc="150" dirty="0" smtClean="0">
                <a:solidFill>
                  <a:srgbClr val="0000CC"/>
                </a:solidFill>
                <a:latin typeface="Times New Roman" pitchFamily="18" charset="0"/>
                <a:cs typeface="Times New Roman" pitchFamily="18" charset="0"/>
              </a:rPr>
              <a:t>open. </a:t>
            </a:r>
            <a:r>
              <a:rPr lang="en-IN" sz="2600" b="1" spc="135" dirty="0" smtClean="0">
                <a:solidFill>
                  <a:srgbClr val="0000CC"/>
                </a:solidFill>
                <a:latin typeface="Times New Roman" pitchFamily="18" charset="0"/>
                <a:cs typeface="Times New Roman" pitchFamily="18" charset="0"/>
              </a:rPr>
              <a:t>The </a:t>
            </a:r>
            <a:r>
              <a:rPr lang="en-IN" sz="2600" b="1" spc="165" dirty="0" smtClean="0">
                <a:solidFill>
                  <a:srgbClr val="0000CC"/>
                </a:solidFill>
                <a:latin typeface="Times New Roman" pitchFamily="18" charset="0"/>
                <a:cs typeface="Times New Roman" pitchFamily="18" charset="0"/>
              </a:rPr>
              <a:t>pressure</a:t>
            </a:r>
            <a:br>
              <a:rPr lang="en-IN" sz="2600" b="1" spc="165" dirty="0" smtClean="0">
                <a:solidFill>
                  <a:srgbClr val="0000CC"/>
                </a:solidFill>
                <a:latin typeface="Times New Roman" pitchFamily="18" charset="0"/>
                <a:cs typeface="Times New Roman" pitchFamily="18" charset="0"/>
              </a:rPr>
            </a:br>
            <a:r>
              <a:rPr lang="en-IN" sz="2600" b="1" spc="165" dirty="0" smtClean="0">
                <a:solidFill>
                  <a:srgbClr val="0000CC"/>
                </a:solidFill>
                <a:latin typeface="Times New Roman" pitchFamily="18" charset="0"/>
                <a:cs typeface="Times New Roman" pitchFamily="18" charset="0"/>
              </a:rPr>
              <a:t>     </a:t>
            </a:r>
            <a:r>
              <a:rPr lang="en-IN" sz="2600" b="1" spc="160" dirty="0" smtClean="0">
                <a:solidFill>
                  <a:srgbClr val="0000CC"/>
                </a:solidFill>
                <a:latin typeface="Times New Roman" pitchFamily="18" charset="0"/>
                <a:cs typeface="Times New Roman" pitchFamily="18" charset="0"/>
              </a:rPr>
              <a:t>remains </a:t>
            </a:r>
            <a:r>
              <a:rPr lang="en-IN" sz="2600" b="1" spc="165" dirty="0" smtClean="0">
                <a:solidFill>
                  <a:srgbClr val="0000CC"/>
                </a:solidFill>
                <a:latin typeface="Times New Roman" pitchFamily="18" charset="0"/>
                <a:cs typeface="Times New Roman" pitchFamily="18" charset="0"/>
              </a:rPr>
              <a:t>constant, </a:t>
            </a:r>
            <a:r>
              <a:rPr lang="en-IN" sz="2600" b="1" spc="130" dirty="0" smtClean="0">
                <a:solidFill>
                  <a:srgbClr val="0000CC"/>
                </a:solidFill>
                <a:latin typeface="Times New Roman" pitchFamily="18" charset="0"/>
                <a:cs typeface="Times New Roman" pitchFamily="18" charset="0"/>
              </a:rPr>
              <a:t>and the gas </a:t>
            </a:r>
            <a:r>
              <a:rPr lang="en-IN" sz="2600" b="1" spc="160" dirty="0" smtClean="0">
                <a:solidFill>
                  <a:srgbClr val="0000CC"/>
                </a:solidFill>
                <a:latin typeface="Times New Roman" pitchFamily="18" charset="0"/>
                <a:cs typeface="Times New Roman" pitchFamily="18" charset="0"/>
              </a:rPr>
              <a:t>volume  </a:t>
            </a:r>
            <a:r>
              <a:rPr lang="en-IN" sz="2600" b="1" spc="165" dirty="0" smtClean="0">
                <a:solidFill>
                  <a:srgbClr val="0000CC"/>
                </a:solidFill>
                <a:latin typeface="Times New Roman" pitchFamily="18" charset="0"/>
                <a:cs typeface="Times New Roman" pitchFamily="18" charset="0"/>
              </a:rPr>
              <a:t>increases </a:t>
            </a:r>
            <a:r>
              <a:rPr lang="en-IN" sz="2600" b="1" spc="105" dirty="0" smtClean="0">
                <a:solidFill>
                  <a:srgbClr val="0000CC"/>
                </a:solidFill>
                <a:latin typeface="Times New Roman" pitchFamily="18" charset="0"/>
                <a:cs typeface="Times New Roman" pitchFamily="18" charset="0"/>
              </a:rPr>
              <a:t>as </a:t>
            </a:r>
            <a:r>
              <a:rPr lang="en-IN" sz="2600" b="1" spc="145" dirty="0" smtClean="0">
                <a:solidFill>
                  <a:srgbClr val="0000CC"/>
                </a:solidFill>
                <a:latin typeface="Times New Roman" pitchFamily="18" charset="0"/>
                <a:cs typeface="Times New Roman" pitchFamily="18" charset="0"/>
              </a:rPr>
              <a:t>fuel/ </a:t>
            </a:r>
            <a:r>
              <a:rPr lang="en-IN" sz="2600" b="1" spc="125" dirty="0" smtClean="0">
                <a:solidFill>
                  <a:srgbClr val="0000CC"/>
                </a:solidFill>
                <a:latin typeface="Times New Roman" pitchFamily="18" charset="0"/>
                <a:cs typeface="Times New Roman" pitchFamily="18" charset="0"/>
              </a:rPr>
              <a:t>air </a:t>
            </a:r>
            <a:r>
              <a:rPr lang="en-IN" sz="2600" b="1" spc="160" dirty="0" smtClean="0">
                <a:solidFill>
                  <a:srgbClr val="0000CC"/>
                </a:solidFill>
                <a:latin typeface="Times New Roman" pitchFamily="18" charset="0"/>
                <a:cs typeface="Times New Roman" pitchFamily="18" charset="0"/>
              </a:rPr>
              <a:t>mixture </a:t>
            </a:r>
            <a:r>
              <a:rPr lang="en-IN" sz="2600" b="1" spc="90" dirty="0" smtClean="0">
                <a:solidFill>
                  <a:srgbClr val="0000CC"/>
                </a:solidFill>
                <a:latin typeface="Times New Roman" pitchFamily="18" charset="0"/>
                <a:cs typeface="Times New Roman" pitchFamily="18" charset="0"/>
              </a:rPr>
              <a:t>is </a:t>
            </a:r>
            <a:r>
              <a:rPr lang="en-IN" sz="2600" b="1" spc="155" dirty="0" smtClean="0">
                <a:solidFill>
                  <a:srgbClr val="0000CC"/>
                </a:solidFill>
                <a:latin typeface="Times New Roman" pitchFamily="18" charset="0"/>
                <a:cs typeface="Times New Roman" pitchFamily="18" charset="0"/>
              </a:rPr>
              <a:t>drawn </a:t>
            </a:r>
            <a:r>
              <a:rPr lang="en-IN" sz="2600" b="1" spc="135" dirty="0" smtClean="0">
                <a:solidFill>
                  <a:srgbClr val="0000CC"/>
                </a:solidFill>
                <a:latin typeface="Times New Roman" pitchFamily="18" charset="0"/>
                <a:cs typeface="Times New Roman" pitchFamily="18" charset="0"/>
              </a:rPr>
              <a:t>into </a:t>
            </a:r>
            <a:r>
              <a:rPr lang="en-IN" sz="2600" b="1" spc="125" dirty="0" smtClean="0">
                <a:solidFill>
                  <a:srgbClr val="0000CC"/>
                </a:solidFill>
                <a:latin typeface="Times New Roman" pitchFamily="18" charset="0"/>
                <a:cs typeface="Times New Roman" pitchFamily="18" charset="0"/>
              </a:rPr>
              <a:t>the </a:t>
            </a:r>
            <a:br>
              <a:rPr lang="en-IN" sz="2600" b="1" spc="125" dirty="0" smtClean="0">
                <a:solidFill>
                  <a:srgbClr val="0000CC"/>
                </a:solidFill>
                <a:latin typeface="Times New Roman" pitchFamily="18" charset="0"/>
                <a:cs typeface="Times New Roman" pitchFamily="18" charset="0"/>
              </a:rPr>
            </a:br>
            <a:r>
              <a:rPr lang="en-IN" sz="2600" b="1" spc="125" dirty="0" smtClean="0">
                <a:solidFill>
                  <a:srgbClr val="0000CC"/>
                </a:solidFill>
                <a:latin typeface="Times New Roman" pitchFamily="18" charset="0"/>
                <a:cs typeface="Times New Roman" pitchFamily="18" charset="0"/>
              </a:rPr>
              <a:t>     </a:t>
            </a:r>
            <a:r>
              <a:rPr lang="en-IN" sz="2600" b="1" spc="160" dirty="0" smtClean="0">
                <a:solidFill>
                  <a:srgbClr val="0000CC"/>
                </a:solidFill>
                <a:latin typeface="Times New Roman" pitchFamily="18" charset="0"/>
                <a:cs typeface="Times New Roman" pitchFamily="18" charset="0"/>
              </a:rPr>
              <a:t>cylinder  through </a:t>
            </a:r>
            <a:r>
              <a:rPr lang="en-IN" sz="2600" b="1" spc="130" dirty="0" smtClean="0">
                <a:solidFill>
                  <a:srgbClr val="0000CC"/>
                </a:solidFill>
                <a:latin typeface="Times New Roman" pitchFamily="18" charset="0"/>
                <a:cs typeface="Times New Roman" pitchFamily="18" charset="0"/>
              </a:rPr>
              <a:t>the </a:t>
            </a:r>
            <a:r>
              <a:rPr lang="en-IN" sz="2600" b="1" spc="155" dirty="0" smtClean="0">
                <a:solidFill>
                  <a:srgbClr val="0000CC"/>
                </a:solidFill>
                <a:latin typeface="Times New Roman" pitchFamily="18" charset="0"/>
                <a:cs typeface="Times New Roman" pitchFamily="18" charset="0"/>
              </a:rPr>
              <a:t>intake</a:t>
            </a:r>
            <a:r>
              <a:rPr lang="en-IN" sz="2600" b="1" spc="755" dirty="0" smtClean="0">
                <a:solidFill>
                  <a:srgbClr val="0000CC"/>
                </a:solidFill>
                <a:latin typeface="Times New Roman" pitchFamily="18" charset="0"/>
                <a:cs typeface="Times New Roman" pitchFamily="18" charset="0"/>
              </a:rPr>
              <a:t> </a:t>
            </a:r>
            <a:r>
              <a:rPr lang="en-IN" sz="2600" b="1" spc="160" dirty="0" smtClean="0">
                <a:solidFill>
                  <a:srgbClr val="0000CC"/>
                </a:solidFill>
                <a:latin typeface="Times New Roman" pitchFamily="18" charset="0"/>
                <a:cs typeface="Times New Roman" pitchFamily="18" charset="0"/>
              </a:rPr>
              <a:t>valve.</a:t>
            </a:r>
            <a:endParaRPr lang="en-IN" sz="2600" dirty="0" smtClean="0">
              <a:latin typeface="Times New Roman" pitchFamily="18" charset="0"/>
              <a:cs typeface="Times New Roman" pitchFamily="18" charset="0"/>
            </a:endParaRPr>
          </a:p>
          <a:p>
            <a:pPr>
              <a:spcBef>
                <a:spcPts val="10"/>
              </a:spcBef>
            </a:pPr>
            <a:endParaRPr lang="en-IN" sz="2600" dirty="0" smtClean="0">
              <a:latin typeface="Times New Roman" pitchFamily="18" charset="0"/>
              <a:cs typeface="Times New Roman" pitchFamily="18" charset="0"/>
            </a:endParaRPr>
          </a:p>
          <a:p>
            <a:pPr marL="12700" marR="365760">
              <a:tabLst>
                <a:tab pos="720725" algn="l"/>
                <a:tab pos="907415" algn="l"/>
                <a:tab pos="1120775" algn="l"/>
                <a:tab pos="1186815" algn="l"/>
                <a:tab pos="1274445" algn="l"/>
                <a:tab pos="1837055" algn="l"/>
                <a:tab pos="2212975" algn="l"/>
                <a:tab pos="2390775" algn="l"/>
                <a:tab pos="2755265" algn="l"/>
                <a:tab pos="2780665" algn="l"/>
                <a:tab pos="2808605" algn="l"/>
                <a:tab pos="3335654" algn="l"/>
                <a:tab pos="3355975" algn="l"/>
                <a:tab pos="3809365" algn="l"/>
                <a:tab pos="3909695" algn="l"/>
                <a:tab pos="4311015" algn="l"/>
                <a:tab pos="4571365" algn="l"/>
                <a:tab pos="4994275" algn="l"/>
                <a:tab pos="5220335" algn="l"/>
                <a:tab pos="5272405" algn="l"/>
                <a:tab pos="5775325" algn="l"/>
                <a:tab pos="6296025" algn="l"/>
                <a:tab pos="6589395" algn="l"/>
                <a:tab pos="6687184" algn="l"/>
                <a:tab pos="7132955" algn="l"/>
                <a:tab pos="7242175" algn="l"/>
                <a:tab pos="7484745" algn="l"/>
                <a:tab pos="7687945" algn="l"/>
                <a:tab pos="7764145" algn="l"/>
              </a:tabLst>
            </a:pPr>
            <a:r>
              <a:rPr lang="en-IN" sz="2600" b="1" spc="150" dirty="0" smtClean="0">
                <a:solidFill>
                  <a:srgbClr val="FF0000"/>
                </a:solidFill>
                <a:latin typeface="Times New Roman" pitchFamily="18" charset="0"/>
                <a:cs typeface="Times New Roman" pitchFamily="18" charset="0"/>
              </a:rPr>
              <a:t>Stage	</a:t>
            </a:r>
            <a:r>
              <a:rPr lang="en-IN" sz="2600" b="1" spc="20" dirty="0" smtClean="0">
                <a:solidFill>
                  <a:srgbClr val="FF0000"/>
                </a:solidFill>
                <a:latin typeface="Times New Roman" pitchFamily="18" charset="0"/>
                <a:cs typeface="Times New Roman" pitchFamily="18" charset="0"/>
              </a:rPr>
              <a:t>2 </a:t>
            </a:r>
            <a:r>
              <a:rPr lang="en-IN" sz="2600" b="1" spc="150" dirty="0" smtClean="0">
                <a:solidFill>
                  <a:srgbClr val="0000CC"/>
                </a:solidFill>
                <a:latin typeface="Times New Roman" pitchFamily="18" charset="0"/>
                <a:cs typeface="Times New Roman" pitchFamily="18" charset="0"/>
              </a:rPr>
              <a:t> Begins	</a:t>
            </a:r>
            <a:r>
              <a:rPr lang="en-IN" sz="2600" b="1" spc="125" dirty="0" smtClean="0">
                <a:solidFill>
                  <a:srgbClr val="0000CC"/>
                </a:solidFill>
                <a:latin typeface="Times New Roman" pitchFamily="18" charset="0"/>
                <a:cs typeface="Times New Roman" pitchFamily="18" charset="0"/>
              </a:rPr>
              <a:t>the	</a:t>
            </a:r>
            <a:r>
              <a:rPr lang="en-IN" sz="2600" b="1" spc="175" dirty="0" smtClean="0">
                <a:solidFill>
                  <a:srgbClr val="009800"/>
                </a:solidFill>
                <a:latin typeface="Times New Roman" pitchFamily="18" charset="0"/>
                <a:cs typeface="Times New Roman" pitchFamily="18" charset="0"/>
              </a:rPr>
              <a:t>COMPRESSION	</a:t>
            </a:r>
            <a:r>
              <a:rPr lang="en-IN" sz="2600" b="1" spc="160" dirty="0" smtClean="0">
                <a:solidFill>
                  <a:srgbClr val="009800"/>
                </a:solidFill>
                <a:latin typeface="Times New Roman" pitchFamily="18" charset="0"/>
                <a:cs typeface="Times New Roman" pitchFamily="18" charset="0"/>
              </a:rPr>
              <a:t>STROKE </a:t>
            </a:r>
            <a:r>
              <a:rPr lang="en-IN" sz="2600" b="1" spc="100" dirty="0" smtClean="0">
                <a:solidFill>
                  <a:srgbClr val="0000CC"/>
                </a:solidFill>
                <a:latin typeface="Times New Roman" pitchFamily="18" charset="0"/>
                <a:cs typeface="Times New Roman" pitchFamily="18" charset="0"/>
              </a:rPr>
              <a:t>of	 </a:t>
            </a:r>
            <a:r>
              <a:rPr lang="en-IN" sz="2600" b="1" spc="130" dirty="0" smtClean="0">
                <a:solidFill>
                  <a:srgbClr val="0000CC"/>
                </a:solidFill>
                <a:latin typeface="Times New Roman" pitchFamily="18" charset="0"/>
                <a:cs typeface="Times New Roman" pitchFamily="18" charset="0"/>
              </a:rPr>
              <a:t>the </a:t>
            </a:r>
            <a:r>
              <a:rPr lang="en-IN" sz="2600" b="1" spc="150" dirty="0" smtClean="0">
                <a:solidFill>
                  <a:srgbClr val="0000CC"/>
                </a:solidFill>
                <a:latin typeface="Times New Roman" pitchFamily="18" charset="0"/>
                <a:cs typeface="Times New Roman" pitchFamily="18" charset="0"/>
              </a:rPr>
              <a:t>engine  </a:t>
            </a:r>
            <a:r>
              <a:rPr lang="en-IN" sz="2600" b="1" spc="195" dirty="0" smtClean="0">
                <a:solidFill>
                  <a:srgbClr val="0000CC"/>
                </a:solidFill>
                <a:latin typeface="Times New Roman" pitchFamily="18" charset="0"/>
                <a:cs typeface="Times New Roman" pitchFamily="18" charset="0"/>
              </a:rPr>
              <a:t>w</a:t>
            </a:r>
            <a:r>
              <a:rPr lang="en-IN" sz="2600" b="1" spc="165" dirty="0" smtClean="0">
                <a:solidFill>
                  <a:srgbClr val="0000CC"/>
                </a:solidFill>
                <a:latin typeface="Times New Roman" pitchFamily="18" charset="0"/>
                <a:cs typeface="Times New Roman" pitchFamily="18" charset="0"/>
              </a:rPr>
              <a:t>i</a:t>
            </a:r>
            <a:r>
              <a:rPr lang="en-IN" sz="2600" b="1" spc="180" dirty="0" smtClean="0">
                <a:solidFill>
                  <a:srgbClr val="0000CC"/>
                </a:solidFill>
                <a:latin typeface="Times New Roman" pitchFamily="18" charset="0"/>
                <a:cs typeface="Times New Roman" pitchFamily="18" charset="0"/>
              </a:rPr>
              <a:t>t</a:t>
            </a:r>
            <a:r>
              <a:rPr lang="en-IN" sz="2600" b="1" spc="15" dirty="0" smtClean="0">
                <a:solidFill>
                  <a:srgbClr val="0000CC"/>
                </a:solidFill>
                <a:latin typeface="Times New Roman" pitchFamily="18" charset="0"/>
                <a:cs typeface="Times New Roman" pitchFamily="18" charset="0"/>
              </a:rPr>
              <a:t>h</a:t>
            </a:r>
            <a:r>
              <a:rPr lang="en-IN" sz="2600" b="1" dirty="0" smtClean="0">
                <a:solidFill>
                  <a:srgbClr val="0000CC"/>
                </a:solidFill>
                <a:latin typeface="Times New Roman" pitchFamily="18" charset="0"/>
                <a:cs typeface="Times New Roman" pitchFamily="18" charset="0"/>
              </a:rPr>
              <a:t>	</a:t>
            </a:r>
            <a:r>
              <a:rPr lang="en-IN" sz="2600" b="1" spc="180" dirty="0" smtClean="0">
                <a:solidFill>
                  <a:srgbClr val="0000CC"/>
                </a:solidFill>
                <a:latin typeface="Times New Roman" pitchFamily="18" charset="0"/>
                <a:cs typeface="Times New Roman" pitchFamily="18" charset="0"/>
              </a:rPr>
              <a:t>t</a:t>
            </a:r>
            <a:r>
              <a:rPr lang="en-IN" sz="2600" b="1" spc="175" dirty="0" smtClean="0">
                <a:solidFill>
                  <a:srgbClr val="0000CC"/>
                </a:solidFill>
                <a:latin typeface="Times New Roman" pitchFamily="18" charset="0"/>
                <a:cs typeface="Times New Roman" pitchFamily="18" charset="0"/>
              </a:rPr>
              <a:t>h</a:t>
            </a:r>
            <a:r>
              <a:rPr lang="en-IN" sz="2600" b="1" spc="20" dirty="0" smtClean="0">
                <a:solidFill>
                  <a:srgbClr val="0000CC"/>
                </a:solidFill>
                <a:latin typeface="Times New Roman" pitchFamily="18" charset="0"/>
                <a:cs typeface="Times New Roman" pitchFamily="18" charset="0"/>
              </a:rPr>
              <a:t>e </a:t>
            </a:r>
            <a:r>
              <a:rPr lang="en-IN" sz="2600" b="1" spc="200" dirty="0" smtClean="0">
                <a:solidFill>
                  <a:srgbClr val="0000CC"/>
                </a:solidFill>
                <a:latin typeface="Times New Roman" pitchFamily="18" charset="0"/>
                <a:cs typeface="Times New Roman" pitchFamily="18" charset="0"/>
              </a:rPr>
              <a:t>c</a:t>
            </a:r>
            <a:r>
              <a:rPr lang="en-IN" sz="2600" b="1" spc="170" dirty="0" smtClean="0">
                <a:solidFill>
                  <a:srgbClr val="0000CC"/>
                </a:solidFill>
                <a:latin typeface="Times New Roman" pitchFamily="18" charset="0"/>
                <a:cs typeface="Times New Roman" pitchFamily="18" charset="0"/>
              </a:rPr>
              <a:t>l</a:t>
            </a:r>
            <a:r>
              <a:rPr lang="en-IN" sz="2600" b="1" spc="180" dirty="0" smtClean="0">
                <a:solidFill>
                  <a:srgbClr val="0000CC"/>
                </a:solidFill>
                <a:latin typeface="Times New Roman" pitchFamily="18" charset="0"/>
                <a:cs typeface="Times New Roman" pitchFamily="18" charset="0"/>
              </a:rPr>
              <a:t>osin</a:t>
            </a:r>
            <a:r>
              <a:rPr lang="en-IN" sz="2600" b="1" spc="20" dirty="0" smtClean="0">
                <a:solidFill>
                  <a:srgbClr val="0000CC"/>
                </a:solidFill>
                <a:latin typeface="Times New Roman" pitchFamily="18" charset="0"/>
                <a:cs typeface="Times New Roman" pitchFamily="18" charset="0"/>
              </a:rPr>
              <a:t>g</a:t>
            </a:r>
            <a:r>
              <a:rPr lang="en-IN" sz="2600" b="1" dirty="0" smtClean="0">
                <a:solidFill>
                  <a:srgbClr val="0000CC"/>
                </a:solidFill>
                <a:latin typeface="Times New Roman" pitchFamily="18" charset="0"/>
                <a:cs typeface="Times New Roman" pitchFamily="18" charset="0"/>
              </a:rPr>
              <a:t>	</a:t>
            </a:r>
            <a:r>
              <a:rPr lang="en-IN" sz="2600" b="1" spc="180" dirty="0" smtClean="0">
                <a:solidFill>
                  <a:srgbClr val="0000CC"/>
                </a:solidFill>
                <a:latin typeface="Times New Roman" pitchFamily="18" charset="0"/>
                <a:cs typeface="Times New Roman" pitchFamily="18" charset="0"/>
              </a:rPr>
              <a:t>o</a:t>
            </a:r>
            <a:r>
              <a:rPr lang="en-IN" sz="2600" b="1" spc="10" dirty="0" smtClean="0">
                <a:solidFill>
                  <a:srgbClr val="0000CC"/>
                </a:solidFill>
                <a:latin typeface="Times New Roman" pitchFamily="18" charset="0"/>
                <a:cs typeface="Times New Roman" pitchFamily="18" charset="0"/>
              </a:rPr>
              <a:t>f </a:t>
            </a:r>
            <a:r>
              <a:rPr lang="en-IN" sz="2600" b="1" spc="180" dirty="0" smtClean="0">
                <a:solidFill>
                  <a:srgbClr val="0000CC"/>
                </a:solidFill>
                <a:latin typeface="Times New Roman" pitchFamily="18" charset="0"/>
                <a:cs typeface="Times New Roman" pitchFamily="18" charset="0"/>
              </a:rPr>
              <a:t>t</a:t>
            </a:r>
            <a:r>
              <a:rPr lang="en-IN" sz="2600" b="1" spc="185" dirty="0" smtClean="0">
                <a:solidFill>
                  <a:srgbClr val="0000CC"/>
                </a:solidFill>
                <a:latin typeface="Times New Roman" pitchFamily="18" charset="0"/>
                <a:cs typeface="Times New Roman" pitchFamily="18" charset="0"/>
              </a:rPr>
              <a:t>h</a:t>
            </a:r>
            <a:r>
              <a:rPr lang="en-IN" sz="2600" b="1" spc="20" dirty="0" smtClean="0">
                <a:solidFill>
                  <a:srgbClr val="0000CC"/>
                </a:solidFill>
                <a:latin typeface="Times New Roman" pitchFamily="18" charset="0"/>
                <a:cs typeface="Times New Roman" pitchFamily="18" charset="0"/>
              </a:rPr>
              <a:t>e</a:t>
            </a:r>
            <a:r>
              <a:rPr lang="en-IN" sz="2600" b="1" dirty="0" smtClean="0">
                <a:solidFill>
                  <a:srgbClr val="0000CC"/>
                </a:solidFill>
                <a:latin typeface="Times New Roman" pitchFamily="18" charset="0"/>
                <a:cs typeface="Times New Roman" pitchFamily="18" charset="0"/>
              </a:rPr>
              <a:t>	</a:t>
            </a:r>
            <a:r>
              <a:rPr lang="en-IN" sz="2600" b="1" spc="165" dirty="0" smtClean="0">
                <a:solidFill>
                  <a:srgbClr val="0000CC"/>
                </a:solidFill>
                <a:latin typeface="Times New Roman" pitchFamily="18" charset="0"/>
                <a:cs typeface="Times New Roman" pitchFamily="18" charset="0"/>
              </a:rPr>
              <a:t>i</a:t>
            </a:r>
            <a:r>
              <a:rPr lang="en-IN" sz="2600" b="1" spc="180" dirty="0" smtClean="0">
                <a:solidFill>
                  <a:srgbClr val="0000CC"/>
                </a:solidFill>
                <a:latin typeface="Times New Roman" pitchFamily="18" charset="0"/>
                <a:cs typeface="Times New Roman" pitchFamily="18" charset="0"/>
              </a:rPr>
              <a:t>nt</a:t>
            </a:r>
            <a:r>
              <a:rPr lang="en-IN" sz="2600" b="1" spc="190" dirty="0" smtClean="0">
                <a:solidFill>
                  <a:srgbClr val="0000CC"/>
                </a:solidFill>
                <a:latin typeface="Times New Roman" pitchFamily="18" charset="0"/>
                <a:cs typeface="Times New Roman" pitchFamily="18" charset="0"/>
              </a:rPr>
              <a:t>ak</a:t>
            </a:r>
            <a:r>
              <a:rPr lang="en-IN" sz="2600" b="1" spc="20" dirty="0" smtClean="0">
                <a:solidFill>
                  <a:srgbClr val="0000CC"/>
                </a:solidFill>
                <a:latin typeface="Times New Roman" pitchFamily="18" charset="0"/>
                <a:cs typeface="Times New Roman" pitchFamily="18" charset="0"/>
              </a:rPr>
              <a:t>e</a:t>
            </a:r>
            <a:r>
              <a:rPr lang="en-IN" sz="2600" b="1" dirty="0" smtClean="0">
                <a:solidFill>
                  <a:srgbClr val="0000CC"/>
                </a:solidFill>
                <a:latin typeface="Times New Roman" pitchFamily="18" charset="0"/>
                <a:cs typeface="Times New Roman" pitchFamily="18" charset="0"/>
              </a:rPr>
              <a:t>	</a:t>
            </a:r>
            <a:r>
              <a:rPr lang="en-IN" sz="2600" b="1" spc="190" dirty="0" smtClean="0">
                <a:solidFill>
                  <a:srgbClr val="0000CC"/>
                </a:solidFill>
                <a:latin typeface="Times New Roman" pitchFamily="18" charset="0"/>
                <a:cs typeface="Times New Roman" pitchFamily="18" charset="0"/>
              </a:rPr>
              <a:t>va</a:t>
            </a:r>
            <a:r>
              <a:rPr lang="en-IN" sz="2600" b="1" spc="170" dirty="0" smtClean="0">
                <a:solidFill>
                  <a:srgbClr val="0000CC"/>
                </a:solidFill>
                <a:latin typeface="Times New Roman" pitchFamily="18" charset="0"/>
                <a:cs typeface="Times New Roman" pitchFamily="18" charset="0"/>
              </a:rPr>
              <a:t>l</a:t>
            </a:r>
            <a:r>
              <a:rPr lang="en-IN" sz="2600" b="1" spc="200" dirty="0" smtClean="0">
                <a:solidFill>
                  <a:srgbClr val="0000CC"/>
                </a:solidFill>
                <a:latin typeface="Times New Roman" pitchFamily="18" charset="0"/>
                <a:cs typeface="Times New Roman" pitchFamily="18" charset="0"/>
              </a:rPr>
              <a:t>v</a:t>
            </a:r>
            <a:r>
              <a:rPr lang="en-IN" sz="2600" b="1" spc="175" dirty="0" smtClean="0">
                <a:solidFill>
                  <a:srgbClr val="0000CC"/>
                </a:solidFill>
                <a:latin typeface="Times New Roman" pitchFamily="18" charset="0"/>
                <a:cs typeface="Times New Roman" pitchFamily="18" charset="0"/>
              </a:rPr>
              <a:t>e</a:t>
            </a:r>
            <a:r>
              <a:rPr lang="en-IN" sz="2600" b="1" spc="5" dirty="0" smtClean="0">
                <a:solidFill>
                  <a:srgbClr val="0000CC"/>
                </a:solidFill>
                <a:latin typeface="Times New Roman" pitchFamily="18" charset="0"/>
                <a:cs typeface="Times New Roman" pitchFamily="18" charset="0"/>
              </a:rPr>
              <a:t>.</a:t>
            </a:r>
            <a:r>
              <a:rPr lang="en-IN" sz="2600" b="1" dirty="0" smtClean="0">
                <a:solidFill>
                  <a:srgbClr val="0000CC"/>
                </a:solidFill>
                <a:latin typeface="Times New Roman" pitchFamily="18" charset="0"/>
                <a:cs typeface="Times New Roman" pitchFamily="18" charset="0"/>
              </a:rPr>
              <a:t>		</a:t>
            </a:r>
            <a:r>
              <a:rPr lang="en-IN" sz="2600" b="1" spc="185" dirty="0" smtClean="0">
                <a:solidFill>
                  <a:srgbClr val="0000CC"/>
                </a:solidFill>
                <a:latin typeface="Times New Roman" pitchFamily="18" charset="0"/>
                <a:cs typeface="Times New Roman" pitchFamily="18" charset="0"/>
              </a:rPr>
              <a:t>B</a:t>
            </a:r>
            <a:r>
              <a:rPr lang="en-IN" sz="2600" b="1" spc="195" dirty="0" smtClean="0">
                <a:solidFill>
                  <a:srgbClr val="0000CC"/>
                </a:solidFill>
                <a:latin typeface="Times New Roman" pitchFamily="18" charset="0"/>
                <a:cs typeface="Times New Roman" pitchFamily="18" charset="0"/>
              </a:rPr>
              <a:t>e</a:t>
            </a:r>
            <a:r>
              <a:rPr lang="en-IN" sz="2600" b="1" spc="170" dirty="0" smtClean="0">
                <a:solidFill>
                  <a:srgbClr val="0000CC"/>
                </a:solidFill>
                <a:latin typeface="Times New Roman" pitchFamily="18" charset="0"/>
                <a:cs typeface="Times New Roman" pitchFamily="18" charset="0"/>
              </a:rPr>
              <a:t>t</a:t>
            </a:r>
            <a:r>
              <a:rPr lang="en-IN" sz="2600" b="1" spc="195" dirty="0" smtClean="0">
                <a:solidFill>
                  <a:srgbClr val="0000CC"/>
                </a:solidFill>
                <a:latin typeface="Times New Roman" pitchFamily="18" charset="0"/>
                <a:cs typeface="Times New Roman" pitchFamily="18" charset="0"/>
              </a:rPr>
              <a:t>w</a:t>
            </a:r>
            <a:r>
              <a:rPr lang="en-IN" sz="2600" b="1" spc="185" dirty="0" smtClean="0">
                <a:solidFill>
                  <a:srgbClr val="0000CC"/>
                </a:solidFill>
                <a:latin typeface="Times New Roman" pitchFamily="18" charset="0"/>
                <a:cs typeface="Times New Roman" pitchFamily="18" charset="0"/>
              </a:rPr>
              <a:t>ee</a:t>
            </a:r>
            <a:r>
              <a:rPr lang="en-IN" sz="2600" b="1" spc="15" dirty="0" smtClean="0">
                <a:solidFill>
                  <a:srgbClr val="0000CC"/>
                </a:solidFill>
                <a:latin typeface="Times New Roman" pitchFamily="18" charset="0"/>
                <a:cs typeface="Times New Roman" pitchFamily="18" charset="0"/>
              </a:rPr>
              <a:t>n</a:t>
            </a:r>
            <a:r>
              <a:rPr lang="en-IN" sz="2600" b="1" dirty="0" smtClean="0">
                <a:solidFill>
                  <a:srgbClr val="0000CC"/>
                </a:solidFill>
                <a:latin typeface="Times New Roman" pitchFamily="18" charset="0"/>
                <a:cs typeface="Times New Roman" pitchFamily="18" charset="0"/>
              </a:rPr>
              <a:t>	</a:t>
            </a:r>
            <a:r>
              <a:rPr lang="en-IN" sz="2600" b="1" spc="190" dirty="0" smtClean="0">
                <a:solidFill>
                  <a:srgbClr val="0000CC"/>
                </a:solidFill>
                <a:latin typeface="Times New Roman" pitchFamily="18" charset="0"/>
                <a:cs typeface="Times New Roman" pitchFamily="18" charset="0"/>
              </a:rPr>
              <a:t>S</a:t>
            </a:r>
            <a:r>
              <a:rPr lang="en-IN" sz="2600" b="1" spc="170" dirty="0" smtClean="0">
                <a:solidFill>
                  <a:srgbClr val="0000CC"/>
                </a:solidFill>
                <a:latin typeface="Times New Roman" pitchFamily="18" charset="0"/>
                <a:cs typeface="Times New Roman" pitchFamily="18" charset="0"/>
              </a:rPr>
              <a:t>t</a:t>
            </a:r>
            <a:r>
              <a:rPr lang="en-IN" sz="2600" b="1" spc="190" dirty="0" smtClean="0">
                <a:solidFill>
                  <a:srgbClr val="0000CC"/>
                </a:solidFill>
                <a:latin typeface="Times New Roman" pitchFamily="18" charset="0"/>
                <a:cs typeface="Times New Roman" pitchFamily="18" charset="0"/>
              </a:rPr>
              <a:t>a</a:t>
            </a:r>
            <a:r>
              <a:rPr lang="en-IN" sz="2600" b="1" spc="180" dirty="0" smtClean="0">
                <a:solidFill>
                  <a:srgbClr val="0000CC"/>
                </a:solidFill>
                <a:latin typeface="Times New Roman" pitchFamily="18" charset="0"/>
                <a:cs typeface="Times New Roman" pitchFamily="18" charset="0"/>
              </a:rPr>
              <a:t>g</a:t>
            </a:r>
            <a:r>
              <a:rPr lang="en-IN" sz="2600" b="1" spc="20" dirty="0" smtClean="0">
                <a:solidFill>
                  <a:srgbClr val="0000CC"/>
                </a:solidFill>
                <a:latin typeface="Times New Roman" pitchFamily="18" charset="0"/>
                <a:cs typeface="Times New Roman" pitchFamily="18" charset="0"/>
              </a:rPr>
              <a:t>e</a:t>
            </a:r>
            <a:r>
              <a:rPr lang="en-IN" sz="2600" b="1" dirty="0" smtClean="0">
                <a:solidFill>
                  <a:srgbClr val="0000CC"/>
                </a:solidFill>
                <a:latin typeface="Times New Roman" pitchFamily="18" charset="0"/>
                <a:cs typeface="Times New Roman" pitchFamily="18" charset="0"/>
              </a:rPr>
              <a:t>	</a:t>
            </a:r>
            <a:r>
              <a:rPr lang="en-IN" sz="2600" b="1" spc="20" dirty="0" smtClean="0">
                <a:solidFill>
                  <a:srgbClr val="0000CC"/>
                </a:solidFill>
                <a:latin typeface="Times New Roman" pitchFamily="18" charset="0"/>
                <a:cs typeface="Times New Roman" pitchFamily="18" charset="0"/>
              </a:rPr>
              <a:t>2 </a:t>
            </a:r>
            <a:r>
              <a:rPr lang="en-IN" sz="2600" b="1" spc="190" dirty="0" smtClean="0">
                <a:solidFill>
                  <a:srgbClr val="0000CC"/>
                </a:solidFill>
                <a:latin typeface="Times New Roman" pitchFamily="18" charset="0"/>
                <a:cs typeface="Times New Roman" pitchFamily="18" charset="0"/>
              </a:rPr>
              <a:t>a</a:t>
            </a:r>
            <a:r>
              <a:rPr lang="en-IN" sz="2600" b="1" spc="180" dirty="0" smtClean="0">
                <a:solidFill>
                  <a:srgbClr val="0000CC"/>
                </a:solidFill>
                <a:latin typeface="Times New Roman" pitchFamily="18" charset="0"/>
                <a:cs typeface="Times New Roman" pitchFamily="18" charset="0"/>
              </a:rPr>
              <a:t>n</a:t>
            </a:r>
            <a:r>
              <a:rPr lang="en-IN" sz="2600" b="1" spc="15" dirty="0" smtClean="0">
                <a:solidFill>
                  <a:srgbClr val="0000CC"/>
                </a:solidFill>
                <a:latin typeface="Times New Roman" pitchFamily="18" charset="0"/>
                <a:cs typeface="Times New Roman" pitchFamily="18" charset="0"/>
              </a:rPr>
              <a:t>d </a:t>
            </a:r>
            <a:r>
              <a:rPr lang="en-IN" sz="2600" b="1" spc="10" dirty="0" smtClean="0">
                <a:solidFill>
                  <a:srgbClr val="0000CC"/>
                </a:solidFill>
                <a:latin typeface="Times New Roman" pitchFamily="18" charset="0"/>
                <a:cs typeface="Times New Roman" pitchFamily="18" charset="0"/>
              </a:rPr>
              <a:t> </a:t>
            </a:r>
            <a:r>
              <a:rPr lang="en-IN" sz="2600" b="1" spc="150" dirty="0" smtClean="0">
                <a:solidFill>
                  <a:srgbClr val="0000CC"/>
                </a:solidFill>
                <a:latin typeface="Times New Roman" pitchFamily="18" charset="0"/>
                <a:cs typeface="Times New Roman" pitchFamily="18" charset="0"/>
              </a:rPr>
              <a:t>Stage	</a:t>
            </a:r>
            <a:r>
              <a:rPr lang="en-IN" sz="2600" b="1" spc="95" dirty="0" smtClean="0">
                <a:solidFill>
                  <a:srgbClr val="0000CC"/>
                </a:solidFill>
                <a:latin typeface="Times New Roman" pitchFamily="18" charset="0"/>
                <a:cs typeface="Times New Roman" pitchFamily="18" charset="0"/>
              </a:rPr>
              <a:t>3,	 </a:t>
            </a:r>
            <a:r>
              <a:rPr lang="en-IN" sz="2600" b="1" spc="125" dirty="0" smtClean="0">
                <a:solidFill>
                  <a:srgbClr val="0000CC"/>
                </a:solidFill>
                <a:latin typeface="Times New Roman" pitchFamily="18" charset="0"/>
                <a:cs typeface="Times New Roman" pitchFamily="18" charset="0"/>
              </a:rPr>
              <a:t>the </a:t>
            </a:r>
            <a:r>
              <a:rPr lang="en-IN" sz="2600" b="1" spc="155" dirty="0" smtClean="0">
                <a:solidFill>
                  <a:srgbClr val="0000CC"/>
                </a:solidFill>
                <a:latin typeface="Times New Roman" pitchFamily="18" charset="0"/>
                <a:cs typeface="Times New Roman" pitchFamily="18" charset="0"/>
              </a:rPr>
              <a:t>piston moves </a:t>
            </a:r>
            <a:r>
              <a:rPr lang="en-IN" sz="2600" b="1" spc="145" dirty="0" smtClean="0">
                <a:solidFill>
                  <a:srgbClr val="0000CC"/>
                </a:solidFill>
                <a:latin typeface="Times New Roman" pitchFamily="18" charset="0"/>
                <a:cs typeface="Times New Roman" pitchFamily="18" charset="0"/>
              </a:rPr>
              <a:t>back </a:t>
            </a:r>
            <a:r>
              <a:rPr lang="en-IN" sz="2600" b="1" spc="135" dirty="0" smtClean="0">
                <a:solidFill>
                  <a:srgbClr val="0000CC"/>
                </a:solidFill>
                <a:latin typeface="Times New Roman" pitchFamily="18" charset="0"/>
                <a:cs typeface="Times New Roman" pitchFamily="18" charset="0"/>
              </a:rPr>
              <a:t>into	</a:t>
            </a:r>
            <a:r>
              <a:rPr lang="en-IN" sz="2600" b="1" spc="130" dirty="0" smtClean="0">
                <a:solidFill>
                  <a:srgbClr val="0000CC"/>
                </a:solidFill>
                <a:latin typeface="Times New Roman" pitchFamily="18" charset="0"/>
                <a:cs typeface="Times New Roman" pitchFamily="18" charset="0"/>
              </a:rPr>
              <a:t>the </a:t>
            </a:r>
            <a:r>
              <a:rPr lang="en-IN" sz="2600" b="1" spc="160" dirty="0" smtClean="0">
                <a:solidFill>
                  <a:srgbClr val="0000CC"/>
                </a:solidFill>
                <a:latin typeface="Times New Roman" pitchFamily="18" charset="0"/>
                <a:cs typeface="Times New Roman" pitchFamily="18" charset="0"/>
              </a:rPr>
              <a:t>cylinder,	</a:t>
            </a:r>
            <a:r>
              <a:rPr lang="en-IN" sz="2600" b="1" spc="130" dirty="0" smtClean="0">
                <a:solidFill>
                  <a:srgbClr val="0000CC"/>
                </a:solidFill>
                <a:latin typeface="Times New Roman" pitchFamily="18" charset="0"/>
                <a:cs typeface="Times New Roman" pitchFamily="18" charset="0"/>
              </a:rPr>
              <a:t>the	gas  </a:t>
            </a:r>
            <a:r>
              <a:rPr lang="en-IN" sz="2600" b="1" spc="160" dirty="0" smtClean="0">
                <a:solidFill>
                  <a:srgbClr val="0000CC"/>
                </a:solidFill>
                <a:latin typeface="Times New Roman" pitchFamily="18" charset="0"/>
                <a:cs typeface="Times New Roman" pitchFamily="18" charset="0"/>
              </a:rPr>
              <a:t>volume	</a:t>
            </a:r>
            <a:r>
              <a:rPr lang="en-IN" sz="2600" b="1" spc="170" dirty="0" smtClean="0">
                <a:solidFill>
                  <a:srgbClr val="0000CC"/>
                </a:solidFill>
                <a:latin typeface="Times New Roman" pitchFamily="18" charset="0"/>
                <a:cs typeface="Times New Roman" pitchFamily="18" charset="0"/>
              </a:rPr>
              <a:t>decreases,	</a:t>
            </a:r>
            <a:r>
              <a:rPr lang="en-IN" sz="2600" b="1" spc="130" dirty="0" smtClean="0">
                <a:solidFill>
                  <a:srgbClr val="0000CC"/>
                </a:solidFill>
                <a:latin typeface="Times New Roman" pitchFamily="18" charset="0"/>
                <a:cs typeface="Times New Roman" pitchFamily="18" charset="0"/>
              </a:rPr>
              <a:t>and </a:t>
            </a:r>
            <a:r>
              <a:rPr lang="en-IN" sz="2600" b="1" spc="125" dirty="0" smtClean="0">
                <a:solidFill>
                  <a:srgbClr val="0000CC"/>
                </a:solidFill>
                <a:latin typeface="Times New Roman" pitchFamily="18" charset="0"/>
                <a:cs typeface="Times New Roman" pitchFamily="18" charset="0"/>
              </a:rPr>
              <a:t>the </a:t>
            </a:r>
            <a:r>
              <a:rPr lang="en-IN" sz="2600" b="1" spc="165" dirty="0" smtClean="0">
                <a:solidFill>
                  <a:srgbClr val="0000CC"/>
                </a:solidFill>
                <a:latin typeface="Times New Roman" pitchFamily="18" charset="0"/>
                <a:cs typeface="Times New Roman" pitchFamily="18" charset="0"/>
              </a:rPr>
              <a:t>pressure increases because  </a:t>
            </a:r>
            <a:r>
              <a:rPr lang="en-IN" sz="2600" b="1" spc="150" dirty="0" smtClean="0">
                <a:solidFill>
                  <a:srgbClr val="009800"/>
                </a:solidFill>
                <a:latin typeface="Times New Roman" pitchFamily="18" charset="0"/>
                <a:cs typeface="Times New Roman" pitchFamily="18" charset="0"/>
              </a:rPr>
              <a:t>WORK </a:t>
            </a:r>
            <a:r>
              <a:rPr lang="en-IN" sz="2600" b="1" spc="95" dirty="0" smtClean="0">
                <a:solidFill>
                  <a:srgbClr val="009800"/>
                </a:solidFill>
                <a:latin typeface="Times New Roman" pitchFamily="18" charset="0"/>
                <a:cs typeface="Times New Roman" pitchFamily="18" charset="0"/>
              </a:rPr>
              <a:t>IS </a:t>
            </a:r>
            <a:r>
              <a:rPr lang="en-IN" sz="2600" b="1" spc="150" dirty="0" smtClean="0">
                <a:solidFill>
                  <a:srgbClr val="009800"/>
                </a:solidFill>
                <a:latin typeface="Times New Roman" pitchFamily="18" charset="0"/>
                <a:cs typeface="Times New Roman" pitchFamily="18" charset="0"/>
              </a:rPr>
              <a:t>DONE </a:t>
            </a:r>
            <a:r>
              <a:rPr lang="en-IN" sz="2600" b="1" spc="105" dirty="0" smtClean="0">
                <a:solidFill>
                  <a:srgbClr val="0000CC"/>
                </a:solidFill>
                <a:latin typeface="Times New Roman" pitchFamily="18" charset="0"/>
                <a:cs typeface="Times New Roman" pitchFamily="18" charset="0"/>
              </a:rPr>
              <a:t>on </a:t>
            </a:r>
            <a:br>
              <a:rPr lang="en-IN" sz="2600" b="1" spc="105" dirty="0" smtClean="0">
                <a:solidFill>
                  <a:srgbClr val="0000CC"/>
                </a:solidFill>
                <a:latin typeface="Times New Roman" pitchFamily="18" charset="0"/>
                <a:cs typeface="Times New Roman" pitchFamily="18" charset="0"/>
              </a:rPr>
            </a:br>
            <a:r>
              <a:rPr lang="en-IN" sz="2600" b="1" spc="105" dirty="0" smtClean="0">
                <a:solidFill>
                  <a:srgbClr val="0000CC"/>
                </a:solidFill>
                <a:latin typeface="Times New Roman" pitchFamily="18" charset="0"/>
                <a:cs typeface="Times New Roman" pitchFamily="18" charset="0"/>
              </a:rPr>
              <a:t>        </a:t>
            </a:r>
            <a:r>
              <a:rPr lang="en-IN" sz="2600" b="1" spc="130" dirty="0" smtClean="0">
                <a:solidFill>
                  <a:srgbClr val="0000CC"/>
                </a:solidFill>
                <a:latin typeface="Times New Roman" pitchFamily="18" charset="0"/>
                <a:cs typeface="Times New Roman" pitchFamily="18" charset="0"/>
              </a:rPr>
              <a:t>the gas </a:t>
            </a:r>
            <a:r>
              <a:rPr lang="en-IN" sz="2600" b="1" spc="100" dirty="0" smtClean="0">
                <a:solidFill>
                  <a:srgbClr val="0000CC"/>
                </a:solidFill>
                <a:latin typeface="Times New Roman" pitchFamily="18" charset="0"/>
                <a:cs typeface="Times New Roman" pitchFamily="18" charset="0"/>
              </a:rPr>
              <a:t>by </a:t>
            </a:r>
            <a:r>
              <a:rPr lang="en-IN" sz="2600" b="1" spc="130" dirty="0" smtClean="0">
                <a:solidFill>
                  <a:srgbClr val="0000CC"/>
                </a:solidFill>
                <a:latin typeface="Times New Roman" pitchFamily="18" charset="0"/>
                <a:cs typeface="Times New Roman" pitchFamily="18" charset="0"/>
              </a:rPr>
              <a:t>the</a:t>
            </a:r>
            <a:r>
              <a:rPr lang="en-IN" sz="2600" b="1" spc="405" dirty="0" smtClean="0">
                <a:solidFill>
                  <a:srgbClr val="0000CC"/>
                </a:solidFill>
                <a:latin typeface="Times New Roman" pitchFamily="18" charset="0"/>
                <a:cs typeface="Times New Roman" pitchFamily="18" charset="0"/>
              </a:rPr>
              <a:t> </a:t>
            </a:r>
            <a:r>
              <a:rPr lang="en-IN" sz="2600" b="1" spc="155" dirty="0" smtClean="0">
                <a:solidFill>
                  <a:srgbClr val="0000CC"/>
                </a:solidFill>
                <a:latin typeface="Times New Roman" pitchFamily="18" charset="0"/>
                <a:cs typeface="Times New Roman" pitchFamily="18" charset="0"/>
              </a:rPr>
              <a:t>piston.</a:t>
            </a:r>
            <a:endParaRPr lang="en-IN" sz="2600" dirty="0" smtClean="0">
              <a:latin typeface="Times New Roman" pitchFamily="18" charset="0"/>
              <a:cs typeface="Times New Roman" pitchFamily="18" charset="0"/>
            </a:endParaRPr>
          </a:p>
          <a:p>
            <a:pPr>
              <a:spcBef>
                <a:spcPts val="25"/>
              </a:spcBef>
            </a:pPr>
            <a:endParaRPr lang="en-IN" sz="2600" dirty="0" smtClean="0">
              <a:latin typeface="Times New Roman" pitchFamily="18" charset="0"/>
              <a:cs typeface="Times New Roman" pitchFamily="18" charset="0"/>
            </a:endParaRPr>
          </a:p>
          <a:p>
            <a:pPr marL="12700" marR="13970">
              <a:tabLst>
                <a:tab pos="567055" algn="l"/>
                <a:tab pos="907415" algn="l"/>
                <a:tab pos="1120775" algn="l"/>
                <a:tab pos="1186815" algn="l"/>
                <a:tab pos="1299845" algn="l"/>
                <a:tab pos="1542415" algn="l"/>
                <a:tab pos="1713864" algn="l"/>
                <a:tab pos="1952625" algn="l"/>
                <a:tab pos="2011045" algn="l"/>
                <a:tab pos="2097405" algn="l"/>
                <a:tab pos="2338705" algn="l"/>
                <a:tab pos="2637155" algn="l"/>
                <a:tab pos="3496945" algn="l"/>
                <a:tab pos="3564254" algn="l"/>
                <a:tab pos="3655695" algn="l"/>
                <a:tab pos="3742054" algn="l"/>
                <a:tab pos="3885565" algn="l"/>
                <a:tab pos="3954145" algn="l"/>
                <a:tab pos="4100195" algn="l"/>
                <a:tab pos="4509135" algn="l"/>
                <a:tab pos="4678045" algn="l"/>
                <a:tab pos="4703445" algn="l"/>
                <a:tab pos="4824095" algn="l"/>
                <a:tab pos="5033645" algn="l"/>
                <a:tab pos="5379085" algn="l"/>
                <a:tab pos="5448935" algn="l"/>
                <a:tab pos="6353175" algn="l"/>
                <a:tab pos="6577965" algn="l"/>
                <a:tab pos="7005955" algn="l"/>
                <a:tab pos="7178675" algn="l"/>
                <a:tab pos="7559675" algn="l"/>
                <a:tab pos="7732395" algn="l"/>
              </a:tabLst>
            </a:pPr>
            <a:r>
              <a:rPr lang="en-IN" sz="2600" b="1" spc="180" dirty="0" smtClean="0">
                <a:solidFill>
                  <a:srgbClr val="FF0000"/>
                </a:solidFill>
                <a:latin typeface="Times New Roman" pitchFamily="18" charset="0"/>
                <a:cs typeface="Times New Roman" pitchFamily="18" charset="0"/>
              </a:rPr>
              <a:t>St</a:t>
            </a:r>
            <a:r>
              <a:rPr lang="en-IN" sz="2600" b="1" spc="190" dirty="0" smtClean="0">
                <a:solidFill>
                  <a:srgbClr val="FF0000"/>
                </a:solidFill>
                <a:latin typeface="Times New Roman" pitchFamily="18" charset="0"/>
                <a:cs typeface="Times New Roman" pitchFamily="18" charset="0"/>
              </a:rPr>
              <a:t>a</a:t>
            </a:r>
            <a:r>
              <a:rPr lang="en-IN" sz="2600" b="1" spc="180" dirty="0" smtClean="0">
                <a:solidFill>
                  <a:srgbClr val="FF0000"/>
                </a:solidFill>
                <a:latin typeface="Times New Roman" pitchFamily="18" charset="0"/>
                <a:cs typeface="Times New Roman" pitchFamily="18" charset="0"/>
              </a:rPr>
              <a:t>g</a:t>
            </a:r>
            <a:r>
              <a:rPr lang="en-IN" sz="2600" b="1" spc="20" dirty="0" smtClean="0">
                <a:solidFill>
                  <a:srgbClr val="FF0000"/>
                </a:solidFill>
                <a:latin typeface="Times New Roman" pitchFamily="18" charset="0"/>
                <a:cs typeface="Times New Roman" pitchFamily="18" charset="0"/>
              </a:rPr>
              <a:t>e</a:t>
            </a:r>
            <a:r>
              <a:rPr lang="en-IN" sz="2600" b="1" dirty="0" smtClean="0">
                <a:solidFill>
                  <a:srgbClr val="FF0000"/>
                </a:solidFill>
                <a:latin typeface="Times New Roman" pitchFamily="18" charset="0"/>
                <a:cs typeface="Times New Roman" pitchFamily="18" charset="0"/>
              </a:rPr>
              <a:t>	</a:t>
            </a:r>
            <a:r>
              <a:rPr lang="en-IN" sz="2600" b="1" spc="20" dirty="0" smtClean="0">
                <a:solidFill>
                  <a:srgbClr val="FF0000"/>
                </a:solidFill>
                <a:latin typeface="Times New Roman" pitchFamily="18" charset="0"/>
                <a:cs typeface="Times New Roman" pitchFamily="18" charset="0"/>
              </a:rPr>
              <a:t>3</a:t>
            </a:r>
            <a:r>
              <a:rPr lang="en-IN" sz="2600" b="1" dirty="0" smtClean="0">
                <a:solidFill>
                  <a:srgbClr val="FF0000"/>
                </a:solidFill>
                <a:latin typeface="Times New Roman" pitchFamily="18" charset="0"/>
                <a:cs typeface="Times New Roman" pitchFamily="18" charset="0"/>
              </a:rPr>
              <a:t>		</a:t>
            </a:r>
            <a:r>
              <a:rPr lang="en-IN" sz="2600" b="1" spc="175" dirty="0" smtClean="0">
                <a:solidFill>
                  <a:srgbClr val="0000CC"/>
                </a:solidFill>
                <a:latin typeface="Times New Roman" pitchFamily="18" charset="0"/>
                <a:cs typeface="Times New Roman" pitchFamily="18" charset="0"/>
              </a:rPr>
              <a:t>i</a:t>
            </a:r>
            <a:r>
              <a:rPr lang="en-IN" sz="2600" b="1" spc="15" dirty="0" smtClean="0">
                <a:solidFill>
                  <a:srgbClr val="0000CC"/>
                </a:solidFill>
                <a:latin typeface="Times New Roman" pitchFamily="18" charset="0"/>
                <a:cs typeface="Times New Roman" pitchFamily="18" charset="0"/>
              </a:rPr>
              <a:t>s</a:t>
            </a:r>
            <a:r>
              <a:rPr lang="en-IN" sz="2600" b="1" dirty="0" smtClean="0">
                <a:solidFill>
                  <a:srgbClr val="0000CC"/>
                </a:solidFill>
                <a:latin typeface="Times New Roman" pitchFamily="18" charset="0"/>
                <a:cs typeface="Times New Roman" pitchFamily="18" charset="0"/>
              </a:rPr>
              <a:t>	</a:t>
            </a:r>
            <a:r>
              <a:rPr lang="en-IN" sz="2600" b="1" spc="170" dirty="0" smtClean="0">
                <a:solidFill>
                  <a:srgbClr val="0000CC"/>
                </a:solidFill>
                <a:latin typeface="Times New Roman" pitchFamily="18" charset="0"/>
                <a:cs typeface="Times New Roman" pitchFamily="18" charset="0"/>
              </a:rPr>
              <a:t>t</a:t>
            </a:r>
            <a:r>
              <a:rPr lang="en-IN" sz="2600" b="1" spc="195" dirty="0" smtClean="0">
                <a:solidFill>
                  <a:srgbClr val="0000CC"/>
                </a:solidFill>
                <a:latin typeface="Times New Roman" pitchFamily="18" charset="0"/>
                <a:cs typeface="Times New Roman" pitchFamily="18" charset="0"/>
              </a:rPr>
              <a:t>h</a:t>
            </a:r>
            <a:r>
              <a:rPr lang="en-IN" sz="2600" b="1" spc="20" dirty="0" smtClean="0">
                <a:solidFill>
                  <a:srgbClr val="0000CC"/>
                </a:solidFill>
                <a:latin typeface="Times New Roman" pitchFamily="18" charset="0"/>
                <a:cs typeface="Times New Roman" pitchFamily="18" charset="0"/>
              </a:rPr>
              <a:t>e</a:t>
            </a:r>
            <a:r>
              <a:rPr lang="en-IN" sz="2600" b="1" dirty="0" smtClean="0">
                <a:solidFill>
                  <a:srgbClr val="0000CC"/>
                </a:solidFill>
                <a:latin typeface="Times New Roman" pitchFamily="18" charset="0"/>
                <a:cs typeface="Times New Roman" pitchFamily="18" charset="0"/>
              </a:rPr>
              <a:t>	 </a:t>
            </a:r>
            <a:r>
              <a:rPr lang="en-IN" sz="2600" b="1" spc="175" dirty="0" smtClean="0">
                <a:solidFill>
                  <a:srgbClr val="0000CC"/>
                </a:solidFill>
                <a:latin typeface="Times New Roman" pitchFamily="18" charset="0"/>
                <a:cs typeface="Times New Roman" pitchFamily="18" charset="0"/>
              </a:rPr>
              <a:t>b</a:t>
            </a:r>
            <a:r>
              <a:rPr lang="en-IN" sz="2600" b="1" spc="185" dirty="0" smtClean="0">
                <a:solidFill>
                  <a:srgbClr val="0000CC"/>
                </a:solidFill>
                <a:latin typeface="Times New Roman" pitchFamily="18" charset="0"/>
                <a:cs typeface="Times New Roman" pitchFamily="18" charset="0"/>
              </a:rPr>
              <a:t>e</a:t>
            </a:r>
            <a:r>
              <a:rPr lang="en-IN" sz="2600" b="1" spc="190" dirty="0" smtClean="0">
                <a:solidFill>
                  <a:srgbClr val="0000CC"/>
                </a:solidFill>
                <a:latin typeface="Times New Roman" pitchFamily="18" charset="0"/>
                <a:cs typeface="Times New Roman" pitchFamily="18" charset="0"/>
              </a:rPr>
              <a:t>g</a:t>
            </a:r>
            <a:r>
              <a:rPr lang="en-IN" sz="2600" b="1" spc="165" dirty="0" smtClean="0">
                <a:solidFill>
                  <a:srgbClr val="0000CC"/>
                </a:solidFill>
                <a:latin typeface="Times New Roman" pitchFamily="18" charset="0"/>
                <a:cs typeface="Times New Roman" pitchFamily="18" charset="0"/>
              </a:rPr>
              <a:t>i</a:t>
            </a:r>
            <a:r>
              <a:rPr lang="en-IN" sz="2600" b="1" spc="180" dirty="0" smtClean="0">
                <a:solidFill>
                  <a:srgbClr val="0000CC"/>
                </a:solidFill>
                <a:latin typeface="Times New Roman" pitchFamily="18" charset="0"/>
                <a:cs typeface="Times New Roman" pitchFamily="18" charset="0"/>
              </a:rPr>
              <a:t>nn</a:t>
            </a:r>
            <a:r>
              <a:rPr lang="en-IN" sz="2600" b="1" spc="165" dirty="0" smtClean="0">
                <a:solidFill>
                  <a:srgbClr val="0000CC"/>
                </a:solidFill>
                <a:latin typeface="Times New Roman" pitchFamily="18" charset="0"/>
                <a:cs typeface="Times New Roman" pitchFamily="18" charset="0"/>
              </a:rPr>
              <a:t>i</a:t>
            </a:r>
            <a:r>
              <a:rPr lang="en-IN" sz="2600" b="1" spc="180" dirty="0" smtClean="0">
                <a:solidFill>
                  <a:srgbClr val="0000CC"/>
                </a:solidFill>
                <a:latin typeface="Times New Roman" pitchFamily="18" charset="0"/>
                <a:cs typeface="Times New Roman" pitchFamily="18" charset="0"/>
              </a:rPr>
              <a:t>n</a:t>
            </a:r>
            <a:r>
              <a:rPr lang="en-IN" sz="2600" b="1" spc="20" dirty="0" smtClean="0">
                <a:solidFill>
                  <a:srgbClr val="0000CC"/>
                </a:solidFill>
                <a:latin typeface="Times New Roman" pitchFamily="18" charset="0"/>
                <a:cs typeface="Times New Roman" pitchFamily="18" charset="0"/>
              </a:rPr>
              <a:t>g </a:t>
            </a:r>
            <a:r>
              <a:rPr lang="en-IN" sz="2600" b="1" spc="180" dirty="0" smtClean="0">
                <a:solidFill>
                  <a:srgbClr val="0000CC"/>
                </a:solidFill>
                <a:latin typeface="Times New Roman" pitchFamily="18" charset="0"/>
                <a:cs typeface="Times New Roman" pitchFamily="18" charset="0"/>
              </a:rPr>
              <a:t>o</a:t>
            </a:r>
            <a:r>
              <a:rPr lang="en-IN" sz="2600" b="1" spc="10" dirty="0" smtClean="0">
                <a:solidFill>
                  <a:srgbClr val="0000CC"/>
                </a:solidFill>
                <a:latin typeface="Times New Roman" pitchFamily="18" charset="0"/>
                <a:cs typeface="Times New Roman" pitchFamily="18" charset="0"/>
              </a:rPr>
              <a:t>f</a:t>
            </a:r>
            <a:r>
              <a:rPr lang="en-IN" sz="2600" b="1" dirty="0" smtClean="0">
                <a:solidFill>
                  <a:srgbClr val="0000CC"/>
                </a:solidFill>
                <a:latin typeface="Times New Roman" pitchFamily="18" charset="0"/>
                <a:cs typeface="Times New Roman" pitchFamily="18" charset="0"/>
              </a:rPr>
              <a:t>		</a:t>
            </a:r>
            <a:r>
              <a:rPr lang="en-IN" sz="2600" b="1" spc="180" dirty="0" smtClean="0">
                <a:solidFill>
                  <a:srgbClr val="0000CC"/>
                </a:solidFill>
                <a:latin typeface="Times New Roman" pitchFamily="18" charset="0"/>
                <a:cs typeface="Times New Roman" pitchFamily="18" charset="0"/>
              </a:rPr>
              <a:t>t</a:t>
            </a:r>
            <a:r>
              <a:rPr lang="en-IN" sz="2600" b="1" spc="185" dirty="0" smtClean="0">
                <a:solidFill>
                  <a:srgbClr val="0000CC"/>
                </a:solidFill>
                <a:latin typeface="Times New Roman" pitchFamily="18" charset="0"/>
                <a:cs typeface="Times New Roman" pitchFamily="18" charset="0"/>
              </a:rPr>
              <a:t>h</a:t>
            </a:r>
            <a:r>
              <a:rPr lang="en-IN" sz="2600" b="1" spc="20" dirty="0" smtClean="0">
                <a:solidFill>
                  <a:srgbClr val="0000CC"/>
                </a:solidFill>
                <a:latin typeface="Times New Roman" pitchFamily="18" charset="0"/>
                <a:cs typeface="Times New Roman" pitchFamily="18" charset="0"/>
              </a:rPr>
              <a:t>e</a:t>
            </a:r>
            <a:r>
              <a:rPr lang="en-IN" sz="2600" b="1" dirty="0" smtClean="0">
                <a:solidFill>
                  <a:srgbClr val="0000CC"/>
                </a:solidFill>
                <a:latin typeface="Times New Roman" pitchFamily="18" charset="0"/>
                <a:cs typeface="Times New Roman" pitchFamily="18" charset="0"/>
              </a:rPr>
              <a:t>	</a:t>
            </a:r>
            <a:r>
              <a:rPr lang="en-IN" sz="2600" b="1" spc="195" dirty="0" smtClean="0">
                <a:solidFill>
                  <a:srgbClr val="009800"/>
                </a:solidFill>
                <a:latin typeface="Times New Roman" pitchFamily="18" charset="0"/>
                <a:cs typeface="Times New Roman" pitchFamily="18" charset="0"/>
              </a:rPr>
              <a:t>C</a:t>
            </a:r>
            <a:r>
              <a:rPr lang="en-IN" sz="2600" b="1" spc="190" dirty="0" smtClean="0">
                <a:solidFill>
                  <a:srgbClr val="009800"/>
                </a:solidFill>
                <a:latin typeface="Times New Roman" pitchFamily="18" charset="0"/>
                <a:cs typeface="Times New Roman" pitchFamily="18" charset="0"/>
              </a:rPr>
              <a:t>O</a:t>
            </a:r>
            <a:r>
              <a:rPr lang="en-IN" sz="2600" b="1" spc="200" dirty="0" smtClean="0">
                <a:solidFill>
                  <a:srgbClr val="009800"/>
                </a:solidFill>
                <a:latin typeface="Times New Roman" pitchFamily="18" charset="0"/>
                <a:cs typeface="Times New Roman" pitchFamily="18" charset="0"/>
              </a:rPr>
              <a:t>M</a:t>
            </a:r>
            <a:r>
              <a:rPr lang="en-IN" sz="2600" b="1" spc="185" dirty="0" smtClean="0">
                <a:solidFill>
                  <a:srgbClr val="009800"/>
                </a:solidFill>
                <a:latin typeface="Times New Roman" pitchFamily="18" charset="0"/>
                <a:cs typeface="Times New Roman" pitchFamily="18" charset="0"/>
              </a:rPr>
              <a:t>B</a:t>
            </a:r>
            <a:r>
              <a:rPr lang="en-IN" sz="2600" b="1" spc="180" dirty="0" smtClean="0">
                <a:solidFill>
                  <a:srgbClr val="009800"/>
                </a:solidFill>
                <a:latin typeface="Times New Roman" pitchFamily="18" charset="0"/>
                <a:cs typeface="Times New Roman" pitchFamily="18" charset="0"/>
              </a:rPr>
              <a:t>U</a:t>
            </a:r>
            <a:r>
              <a:rPr lang="en-IN" sz="2600" b="1" spc="190" dirty="0" smtClean="0">
                <a:solidFill>
                  <a:srgbClr val="009800"/>
                </a:solidFill>
                <a:latin typeface="Times New Roman" pitchFamily="18" charset="0"/>
                <a:cs typeface="Times New Roman" pitchFamily="18" charset="0"/>
              </a:rPr>
              <a:t>S</a:t>
            </a:r>
            <a:r>
              <a:rPr lang="en-IN" sz="2600" b="1" spc="195" dirty="0" smtClean="0">
                <a:solidFill>
                  <a:srgbClr val="009800"/>
                </a:solidFill>
                <a:latin typeface="Times New Roman" pitchFamily="18" charset="0"/>
                <a:cs typeface="Times New Roman" pitchFamily="18" charset="0"/>
              </a:rPr>
              <a:t>T</a:t>
            </a:r>
            <a:r>
              <a:rPr lang="en-IN" sz="2600" b="1" spc="175" dirty="0" smtClean="0">
                <a:solidFill>
                  <a:srgbClr val="009800"/>
                </a:solidFill>
                <a:latin typeface="Times New Roman" pitchFamily="18" charset="0"/>
                <a:cs typeface="Times New Roman" pitchFamily="18" charset="0"/>
              </a:rPr>
              <a:t>I</a:t>
            </a:r>
            <a:r>
              <a:rPr lang="en-IN" sz="2600" b="1" spc="190" dirty="0" smtClean="0">
                <a:solidFill>
                  <a:srgbClr val="009800"/>
                </a:solidFill>
                <a:latin typeface="Times New Roman" pitchFamily="18" charset="0"/>
                <a:cs typeface="Times New Roman" pitchFamily="18" charset="0"/>
              </a:rPr>
              <a:t>O</a:t>
            </a:r>
            <a:r>
              <a:rPr lang="en-IN" sz="2600" b="1" spc="25" dirty="0" smtClean="0">
                <a:solidFill>
                  <a:srgbClr val="009800"/>
                </a:solidFill>
                <a:latin typeface="Times New Roman" pitchFamily="18" charset="0"/>
                <a:cs typeface="Times New Roman" pitchFamily="18" charset="0"/>
              </a:rPr>
              <a:t>N</a:t>
            </a:r>
            <a:r>
              <a:rPr lang="en-IN" sz="2600" b="1" dirty="0" smtClean="0">
                <a:solidFill>
                  <a:srgbClr val="009800"/>
                </a:solidFill>
                <a:latin typeface="Times New Roman" pitchFamily="18" charset="0"/>
                <a:cs typeface="Times New Roman" pitchFamily="18" charset="0"/>
              </a:rPr>
              <a:t> </a:t>
            </a:r>
            <a:r>
              <a:rPr lang="en-IN" sz="2600" b="1" spc="-310" dirty="0" smtClean="0">
                <a:solidFill>
                  <a:srgbClr val="009800"/>
                </a:solidFill>
                <a:latin typeface="Times New Roman" pitchFamily="18" charset="0"/>
                <a:cs typeface="Times New Roman" pitchFamily="18" charset="0"/>
              </a:rPr>
              <a:t> </a:t>
            </a:r>
            <a:r>
              <a:rPr lang="en-IN" sz="2600" b="1" spc="190" dirty="0" smtClean="0">
                <a:solidFill>
                  <a:srgbClr val="0000CC"/>
                </a:solidFill>
                <a:latin typeface="Times New Roman" pitchFamily="18" charset="0"/>
                <a:cs typeface="Times New Roman" pitchFamily="18" charset="0"/>
              </a:rPr>
              <a:t>o</a:t>
            </a:r>
            <a:r>
              <a:rPr lang="en-IN" sz="2600" b="1" spc="10" dirty="0" smtClean="0">
                <a:solidFill>
                  <a:srgbClr val="0000CC"/>
                </a:solidFill>
                <a:latin typeface="Times New Roman" pitchFamily="18" charset="0"/>
                <a:cs typeface="Times New Roman" pitchFamily="18" charset="0"/>
              </a:rPr>
              <a:t>f </a:t>
            </a:r>
            <a:r>
              <a:rPr lang="en-IN" sz="2600" b="1" spc="170" dirty="0" smtClean="0">
                <a:solidFill>
                  <a:srgbClr val="0000CC"/>
                </a:solidFill>
                <a:latin typeface="Times New Roman" pitchFamily="18" charset="0"/>
                <a:cs typeface="Times New Roman" pitchFamily="18" charset="0"/>
              </a:rPr>
              <a:t>t</a:t>
            </a:r>
            <a:r>
              <a:rPr lang="en-IN" sz="2600" b="1" spc="185" dirty="0" smtClean="0">
                <a:solidFill>
                  <a:srgbClr val="0000CC"/>
                </a:solidFill>
                <a:latin typeface="Times New Roman" pitchFamily="18" charset="0"/>
                <a:cs typeface="Times New Roman" pitchFamily="18" charset="0"/>
              </a:rPr>
              <a:t>h</a:t>
            </a:r>
            <a:r>
              <a:rPr lang="en-IN" sz="2600" b="1" spc="20" dirty="0" smtClean="0">
                <a:solidFill>
                  <a:srgbClr val="0000CC"/>
                </a:solidFill>
                <a:latin typeface="Times New Roman" pitchFamily="18" charset="0"/>
                <a:cs typeface="Times New Roman" pitchFamily="18" charset="0"/>
              </a:rPr>
              <a:t>e </a:t>
            </a:r>
            <a:r>
              <a:rPr lang="en-IN" sz="2600" b="1" spc="185" dirty="0" smtClean="0">
                <a:solidFill>
                  <a:srgbClr val="0000CC"/>
                </a:solidFill>
                <a:latin typeface="Times New Roman" pitchFamily="18" charset="0"/>
                <a:cs typeface="Times New Roman" pitchFamily="18" charset="0"/>
              </a:rPr>
              <a:t>f</a:t>
            </a:r>
            <a:r>
              <a:rPr lang="en-IN" sz="2600" b="1" spc="180" dirty="0" smtClean="0">
                <a:solidFill>
                  <a:srgbClr val="0000CC"/>
                </a:solidFill>
                <a:latin typeface="Times New Roman" pitchFamily="18" charset="0"/>
                <a:cs typeface="Times New Roman" pitchFamily="18" charset="0"/>
              </a:rPr>
              <a:t>u</a:t>
            </a:r>
            <a:r>
              <a:rPr lang="en-IN" sz="2600" b="1" spc="185" dirty="0" smtClean="0">
                <a:solidFill>
                  <a:srgbClr val="0000CC"/>
                </a:solidFill>
                <a:latin typeface="Times New Roman" pitchFamily="18" charset="0"/>
                <a:cs typeface="Times New Roman" pitchFamily="18" charset="0"/>
              </a:rPr>
              <a:t>e</a:t>
            </a:r>
            <a:r>
              <a:rPr lang="en-IN" sz="2600" b="1" spc="180" dirty="0" smtClean="0">
                <a:solidFill>
                  <a:srgbClr val="0000CC"/>
                </a:solidFill>
                <a:latin typeface="Times New Roman" pitchFamily="18" charset="0"/>
                <a:cs typeface="Times New Roman" pitchFamily="18" charset="0"/>
              </a:rPr>
              <a:t>l/</a:t>
            </a:r>
            <a:r>
              <a:rPr lang="en-IN" sz="2600" b="1" spc="190" dirty="0" smtClean="0">
                <a:solidFill>
                  <a:srgbClr val="0000CC"/>
                </a:solidFill>
                <a:latin typeface="Times New Roman" pitchFamily="18" charset="0"/>
                <a:cs typeface="Times New Roman" pitchFamily="18" charset="0"/>
              </a:rPr>
              <a:t>a</a:t>
            </a:r>
            <a:r>
              <a:rPr lang="en-IN" sz="2600" b="1" spc="175" dirty="0" smtClean="0">
                <a:solidFill>
                  <a:srgbClr val="0000CC"/>
                </a:solidFill>
                <a:latin typeface="Times New Roman" pitchFamily="18" charset="0"/>
                <a:cs typeface="Times New Roman" pitchFamily="18" charset="0"/>
              </a:rPr>
              <a:t>i</a:t>
            </a:r>
            <a:r>
              <a:rPr lang="en-IN" sz="2600" b="1" spc="10" dirty="0" smtClean="0">
                <a:solidFill>
                  <a:srgbClr val="0000CC"/>
                </a:solidFill>
                <a:latin typeface="Times New Roman" pitchFamily="18" charset="0"/>
                <a:cs typeface="Times New Roman" pitchFamily="18" charset="0"/>
              </a:rPr>
              <a:t>r  </a:t>
            </a:r>
            <a:r>
              <a:rPr lang="en-IN" sz="2600" b="1" spc="160" dirty="0" smtClean="0">
                <a:solidFill>
                  <a:srgbClr val="0000CC"/>
                </a:solidFill>
                <a:latin typeface="Times New Roman" pitchFamily="18" charset="0"/>
                <a:cs typeface="Times New Roman" pitchFamily="18" charset="0"/>
              </a:rPr>
              <a:t>mixture. </a:t>
            </a:r>
            <a:r>
              <a:rPr lang="en-IN" sz="2600" b="1" spc="130" dirty="0" smtClean="0">
                <a:solidFill>
                  <a:srgbClr val="0000CC"/>
                </a:solidFill>
                <a:latin typeface="Times New Roman" pitchFamily="18" charset="0"/>
                <a:cs typeface="Times New Roman" pitchFamily="18" charset="0"/>
              </a:rPr>
              <a:t>The </a:t>
            </a:r>
            <a:r>
              <a:rPr lang="en-IN" sz="2600" b="1" spc="170" dirty="0" smtClean="0">
                <a:solidFill>
                  <a:srgbClr val="0000CC"/>
                </a:solidFill>
                <a:latin typeface="Times New Roman" pitchFamily="18" charset="0"/>
                <a:cs typeface="Times New Roman" pitchFamily="18" charset="0"/>
              </a:rPr>
              <a:t>combustion		</a:t>
            </a:r>
            <a:r>
              <a:rPr lang="en-IN" sz="2600" b="1" spc="155" dirty="0" smtClean="0">
                <a:solidFill>
                  <a:srgbClr val="0000CC"/>
                </a:solidFill>
                <a:latin typeface="Times New Roman" pitchFamily="18" charset="0"/>
                <a:cs typeface="Times New Roman" pitchFamily="18" charset="0"/>
              </a:rPr>
              <a:t>occurs		</a:t>
            </a:r>
            <a:r>
              <a:rPr lang="en-IN" sz="2600" b="1" spc="145" dirty="0" smtClean="0">
                <a:solidFill>
                  <a:srgbClr val="0000CC"/>
                </a:solidFill>
                <a:latin typeface="Times New Roman" pitchFamily="18" charset="0"/>
                <a:cs typeface="Times New Roman" pitchFamily="18" charset="0"/>
              </a:rPr>
              <a:t>very </a:t>
            </a:r>
            <a:r>
              <a:rPr lang="en-IN" sz="2600" b="1" spc="160" dirty="0" smtClean="0">
                <a:solidFill>
                  <a:srgbClr val="0000CC"/>
                </a:solidFill>
                <a:latin typeface="Times New Roman" pitchFamily="18" charset="0"/>
                <a:cs typeface="Times New Roman" pitchFamily="18" charset="0"/>
              </a:rPr>
              <a:t>quickly	</a:t>
            </a:r>
            <a:r>
              <a:rPr lang="en-IN" sz="2600" b="1" spc="130" dirty="0" smtClean="0">
                <a:solidFill>
                  <a:srgbClr val="0000CC"/>
                </a:solidFill>
                <a:latin typeface="Times New Roman" pitchFamily="18" charset="0"/>
                <a:cs typeface="Times New Roman" pitchFamily="18" charset="0"/>
              </a:rPr>
              <a:t>and	the  </a:t>
            </a:r>
            <a:r>
              <a:rPr lang="en-IN" sz="2600" b="1" spc="160" dirty="0" smtClean="0">
                <a:solidFill>
                  <a:srgbClr val="0000CC"/>
                </a:solidFill>
                <a:latin typeface="Times New Roman" pitchFamily="18" charset="0"/>
                <a:cs typeface="Times New Roman" pitchFamily="18" charset="0"/>
              </a:rPr>
              <a:t>volume	remains	</a:t>
            </a:r>
            <a:r>
              <a:rPr lang="en-IN" sz="2600" b="1" spc="165" dirty="0" smtClean="0">
                <a:solidFill>
                  <a:srgbClr val="0000CC"/>
                </a:solidFill>
                <a:latin typeface="Times New Roman" pitchFamily="18" charset="0"/>
                <a:cs typeface="Times New Roman" pitchFamily="18" charset="0"/>
              </a:rPr>
              <a:t>constant. </a:t>
            </a:r>
            <a:r>
              <a:rPr lang="en-IN" sz="2600" b="1" spc="150" dirty="0" smtClean="0">
                <a:solidFill>
                  <a:srgbClr val="009800"/>
                </a:solidFill>
                <a:latin typeface="Times New Roman" pitchFamily="18" charset="0"/>
                <a:cs typeface="Times New Roman" pitchFamily="18" charset="0"/>
              </a:rPr>
              <a:t>HEAT	</a:t>
            </a:r>
            <a:r>
              <a:rPr lang="en-IN" sz="2600" b="1" spc="95" dirty="0" smtClean="0">
                <a:solidFill>
                  <a:srgbClr val="0000CC"/>
                </a:solidFill>
                <a:latin typeface="Times New Roman" pitchFamily="18" charset="0"/>
                <a:cs typeface="Times New Roman" pitchFamily="18" charset="0"/>
              </a:rPr>
              <a:t>is </a:t>
            </a:r>
            <a:r>
              <a:rPr lang="en-IN" sz="2600" b="1" spc="165" dirty="0" smtClean="0">
                <a:solidFill>
                  <a:srgbClr val="0000CC"/>
                </a:solidFill>
                <a:latin typeface="Times New Roman" pitchFamily="18" charset="0"/>
                <a:cs typeface="Times New Roman" pitchFamily="18" charset="0"/>
              </a:rPr>
              <a:t>released	</a:t>
            </a:r>
            <a:r>
              <a:rPr lang="en-IN" sz="2600" b="1" spc="155" dirty="0" smtClean="0">
                <a:solidFill>
                  <a:srgbClr val="0000CC"/>
                </a:solidFill>
                <a:latin typeface="Times New Roman" pitchFamily="18" charset="0"/>
                <a:cs typeface="Times New Roman" pitchFamily="18" charset="0"/>
              </a:rPr>
              <a:t>during</a:t>
            </a:r>
            <a:br>
              <a:rPr lang="en-IN" sz="2600" b="1" spc="155" dirty="0" smtClean="0">
                <a:solidFill>
                  <a:srgbClr val="0000CC"/>
                </a:solidFill>
                <a:latin typeface="Times New Roman" pitchFamily="18" charset="0"/>
                <a:cs typeface="Times New Roman" pitchFamily="18" charset="0"/>
              </a:rPr>
            </a:br>
            <a:r>
              <a:rPr lang="en-IN" sz="2600" b="1" spc="155" dirty="0" smtClean="0">
                <a:solidFill>
                  <a:srgbClr val="0000CC"/>
                </a:solidFill>
                <a:latin typeface="Times New Roman" pitchFamily="18" charset="0"/>
                <a:cs typeface="Times New Roman" pitchFamily="18" charset="0"/>
              </a:rPr>
              <a:t>      </a:t>
            </a:r>
            <a:r>
              <a:rPr lang="en-IN" sz="2600" b="1" spc="165" dirty="0" smtClean="0">
                <a:solidFill>
                  <a:srgbClr val="0000CC"/>
                </a:solidFill>
                <a:latin typeface="Times New Roman" pitchFamily="18" charset="0"/>
                <a:cs typeface="Times New Roman" pitchFamily="18" charset="0"/>
              </a:rPr>
              <a:t>combustion	</a:t>
            </a:r>
            <a:r>
              <a:rPr lang="en-IN" sz="2600" b="1" spc="150" dirty="0" smtClean="0">
                <a:solidFill>
                  <a:srgbClr val="0000CC"/>
                </a:solidFill>
                <a:latin typeface="Times New Roman" pitchFamily="18" charset="0"/>
                <a:cs typeface="Times New Roman" pitchFamily="18" charset="0"/>
              </a:rPr>
              <a:t>which	</a:t>
            </a:r>
            <a:r>
              <a:rPr lang="en-IN" sz="2600" b="1" spc="165" dirty="0" smtClean="0">
                <a:solidFill>
                  <a:srgbClr val="0000CC"/>
                </a:solidFill>
                <a:latin typeface="Times New Roman" pitchFamily="18" charset="0"/>
                <a:cs typeface="Times New Roman" pitchFamily="18" charset="0"/>
              </a:rPr>
              <a:t>increases	</a:t>
            </a:r>
            <a:r>
              <a:rPr lang="en-IN" sz="2600" b="1" spc="140" dirty="0" smtClean="0">
                <a:solidFill>
                  <a:srgbClr val="0000CC"/>
                </a:solidFill>
                <a:latin typeface="Times New Roman" pitchFamily="18" charset="0"/>
                <a:cs typeface="Times New Roman" pitchFamily="18" charset="0"/>
              </a:rPr>
              <a:t>both		</a:t>
            </a:r>
            <a:r>
              <a:rPr lang="en-IN" sz="2600" b="1" spc="130" dirty="0" smtClean="0">
                <a:solidFill>
                  <a:srgbClr val="0000CC"/>
                </a:solidFill>
                <a:latin typeface="Times New Roman" pitchFamily="18" charset="0"/>
                <a:cs typeface="Times New Roman" pitchFamily="18" charset="0"/>
              </a:rPr>
              <a:t>the	</a:t>
            </a:r>
            <a:r>
              <a:rPr lang="en-IN" sz="2600" b="1" spc="175" dirty="0" smtClean="0">
                <a:solidFill>
                  <a:srgbClr val="009800"/>
                </a:solidFill>
                <a:latin typeface="Times New Roman" pitchFamily="18" charset="0"/>
                <a:cs typeface="Times New Roman" pitchFamily="18" charset="0"/>
              </a:rPr>
              <a:t>TEMPERATURE	</a:t>
            </a:r>
            <a:r>
              <a:rPr lang="en-IN" sz="2600" b="1" spc="130" dirty="0" smtClean="0">
                <a:solidFill>
                  <a:srgbClr val="0000CC"/>
                </a:solidFill>
                <a:latin typeface="Times New Roman" pitchFamily="18" charset="0"/>
                <a:cs typeface="Times New Roman" pitchFamily="18" charset="0"/>
              </a:rPr>
              <a:t>and  the </a:t>
            </a:r>
            <a:r>
              <a:rPr lang="en-IN" sz="2600" b="1" spc="165" dirty="0" smtClean="0">
                <a:solidFill>
                  <a:srgbClr val="0000CC"/>
                </a:solidFill>
                <a:latin typeface="Times New Roman" pitchFamily="18" charset="0"/>
                <a:cs typeface="Times New Roman" pitchFamily="18" charset="0"/>
              </a:rPr>
              <a:t>pressure, according	</a:t>
            </a:r>
            <a:r>
              <a:rPr lang="en-IN" sz="2600" b="1" spc="100" dirty="0" smtClean="0">
                <a:solidFill>
                  <a:srgbClr val="0000CC"/>
                </a:solidFill>
                <a:latin typeface="Times New Roman" pitchFamily="18" charset="0"/>
                <a:cs typeface="Times New Roman" pitchFamily="18" charset="0"/>
              </a:rPr>
              <a:t>to	</a:t>
            </a:r>
            <a:r>
              <a:rPr lang="en-IN" sz="2600" b="1" spc="130" dirty="0" smtClean="0">
                <a:solidFill>
                  <a:srgbClr val="0000CC"/>
                </a:solidFill>
                <a:latin typeface="Times New Roman" pitchFamily="18" charset="0"/>
                <a:cs typeface="Times New Roman" pitchFamily="18" charset="0"/>
              </a:rPr>
              <a:t>the </a:t>
            </a:r>
            <a:r>
              <a:rPr lang="en-IN" sz="2600" b="1" spc="165" dirty="0" smtClean="0">
                <a:solidFill>
                  <a:srgbClr val="009800"/>
                </a:solidFill>
                <a:latin typeface="Times New Roman" pitchFamily="18" charset="0"/>
                <a:cs typeface="Times New Roman" pitchFamily="18" charset="0"/>
              </a:rPr>
              <a:t>EQUATION </a:t>
            </a:r>
            <a:r>
              <a:rPr lang="en-IN" sz="2600" b="1" spc="105" dirty="0" smtClean="0">
                <a:solidFill>
                  <a:srgbClr val="009800"/>
                </a:solidFill>
                <a:latin typeface="Times New Roman" pitchFamily="18" charset="0"/>
                <a:cs typeface="Times New Roman" pitchFamily="18" charset="0"/>
              </a:rPr>
              <a:t>OF</a:t>
            </a:r>
            <a:r>
              <a:rPr lang="en-IN" sz="2600" b="1" spc="755" dirty="0" smtClean="0">
                <a:solidFill>
                  <a:srgbClr val="009800"/>
                </a:solidFill>
                <a:latin typeface="Times New Roman" pitchFamily="18" charset="0"/>
                <a:cs typeface="Times New Roman" pitchFamily="18" charset="0"/>
              </a:rPr>
              <a:t> </a:t>
            </a:r>
            <a:r>
              <a:rPr lang="en-IN" sz="2600" b="1" spc="160" dirty="0" smtClean="0">
                <a:solidFill>
                  <a:srgbClr val="009800"/>
                </a:solidFill>
                <a:latin typeface="Times New Roman" pitchFamily="18" charset="0"/>
                <a:cs typeface="Times New Roman" pitchFamily="18" charset="0"/>
              </a:rPr>
              <a:t>STATE</a:t>
            </a:r>
            <a:r>
              <a:rPr lang="en-IN" sz="2600" b="1" spc="160" dirty="0" smtClean="0">
                <a:solidFill>
                  <a:srgbClr val="0000CC"/>
                </a:solidFill>
                <a:latin typeface="Times New Roman" pitchFamily="18" charset="0"/>
                <a:cs typeface="Times New Roman" pitchFamily="18" charset="0"/>
              </a:rPr>
              <a:t>.</a:t>
            </a:r>
            <a:endParaRPr lang="en-IN"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72</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r>
              <a:rPr lang="en-IN" spc="175" dirty="0" smtClean="0"/>
              <a:t>OPERATION  </a:t>
            </a:r>
            <a:r>
              <a:rPr lang="en-IN" spc="150" dirty="0" smtClean="0"/>
              <a:t>OTTO</a:t>
            </a:r>
            <a:r>
              <a:rPr lang="en-IN" spc="325" dirty="0" smtClean="0"/>
              <a:t> </a:t>
            </a:r>
            <a:r>
              <a:rPr lang="en-IN" spc="155" dirty="0" smtClean="0"/>
              <a:t>CYCLE</a:t>
            </a:r>
            <a:endParaRPr lang="en-US" b="1" dirty="0"/>
          </a:p>
        </p:txBody>
      </p:sp>
      <p:sp>
        <p:nvSpPr>
          <p:cNvPr id="9" name="Subtitle 8"/>
          <p:cNvSpPr>
            <a:spLocks noGrp="1"/>
          </p:cNvSpPr>
          <p:nvPr>
            <p:ph type="subTitle" idx="4"/>
          </p:nvPr>
        </p:nvSpPr>
        <p:spPr>
          <a:xfrm>
            <a:off x="1250950" y="1511300"/>
            <a:ext cx="14706600" cy="6233501"/>
          </a:xfrm>
        </p:spPr>
        <p:txBody>
          <a:bodyPr/>
          <a:lstStyle/>
          <a:p>
            <a:pPr marL="12700" marR="5715" algn="just">
              <a:spcBef>
                <a:spcPts val="770"/>
              </a:spcBef>
            </a:pPr>
            <a:r>
              <a:rPr lang="en-IN" sz="3600" b="1" spc="235" dirty="0" smtClean="0">
                <a:solidFill>
                  <a:srgbClr val="FF0000"/>
                </a:solidFill>
                <a:latin typeface="Batang"/>
                <a:cs typeface="Batang"/>
              </a:rPr>
              <a:t>S</a:t>
            </a:r>
            <a:r>
              <a:rPr lang="en-IN" sz="3600" b="1" spc="204" dirty="0" smtClean="0">
                <a:solidFill>
                  <a:srgbClr val="FF0000"/>
                </a:solidFill>
                <a:latin typeface="Batang"/>
                <a:cs typeface="Batang"/>
              </a:rPr>
              <a:t>t</a:t>
            </a:r>
            <a:r>
              <a:rPr lang="en-IN" sz="3600" b="1" spc="215" dirty="0" smtClean="0">
                <a:solidFill>
                  <a:srgbClr val="FF0000"/>
                </a:solidFill>
                <a:latin typeface="Batang"/>
                <a:cs typeface="Batang"/>
              </a:rPr>
              <a:t>a</a:t>
            </a:r>
            <a:r>
              <a:rPr lang="en-IN" sz="3600" b="1" spc="235" dirty="0" smtClean="0">
                <a:solidFill>
                  <a:srgbClr val="FF0000"/>
                </a:solidFill>
                <a:latin typeface="Batang"/>
                <a:cs typeface="Batang"/>
              </a:rPr>
              <a:t>g</a:t>
            </a:r>
            <a:r>
              <a:rPr lang="en-IN" sz="3600" b="1" spc="25" dirty="0" smtClean="0">
                <a:solidFill>
                  <a:srgbClr val="FF0000"/>
                </a:solidFill>
                <a:latin typeface="Batang"/>
                <a:cs typeface="Batang"/>
              </a:rPr>
              <a:t>e</a:t>
            </a:r>
            <a:r>
              <a:rPr lang="en-IN" sz="3600" b="1" dirty="0" smtClean="0">
                <a:solidFill>
                  <a:srgbClr val="FF0000"/>
                </a:solidFill>
                <a:latin typeface="Batang"/>
                <a:cs typeface="Batang"/>
              </a:rPr>
              <a:t>	</a:t>
            </a:r>
            <a:r>
              <a:rPr lang="en-IN" sz="3600" b="1" spc="25" dirty="0" smtClean="0">
                <a:solidFill>
                  <a:srgbClr val="FF0000"/>
                </a:solidFill>
                <a:latin typeface="Batang"/>
                <a:cs typeface="Batang"/>
              </a:rPr>
              <a:t>4</a:t>
            </a:r>
            <a:r>
              <a:rPr lang="en-IN" sz="3600" b="1" dirty="0" smtClean="0">
                <a:solidFill>
                  <a:srgbClr val="FF0000"/>
                </a:solidFill>
                <a:latin typeface="Batang"/>
                <a:cs typeface="Batang"/>
              </a:rPr>
              <a:t>	</a:t>
            </a:r>
            <a:r>
              <a:rPr lang="en-IN" sz="3600" b="1" spc="229" dirty="0" smtClean="0">
                <a:solidFill>
                  <a:srgbClr val="0000CC"/>
                </a:solidFill>
                <a:latin typeface="Batang"/>
                <a:cs typeface="Batang"/>
              </a:rPr>
              <a:t>He</a:t>
            </a:r>
            <a:r>
              <a:rPr lang="en-IN" sz="3600" b="1" spc="220" dirty="0" smtClean="0">
                <a:solidFill>
                  <a:srgbClr val="0000CC"/>
                </a:solidFill>
                <a:latin typeface="Batang"/>
                <a:cs typeface="Batang"/>
              </a:rPr>
              <a:t>r</a:t>
            </a:r>
            <a:r>
              <a:rPr lang="en-IN" sz="3600" b="1" spc="25" dirty="0" smtClean="0">
                <a:solidFill>
                  <a:srgbClr val="0000CC"/>
                </a:solidFill>
                <a:latin typeface="Batang"/>
                <a:cs typeface="Batang"/>
              </a:rPr>
              <a:t>e</a:t>
            </a:r>
            <a:r>
              <a:rPr lang="en-IN" sz="3600" b="1" dirty="0" smtClean="0">
                <a:solidFill>
                  <a:srgbClr val="0000CC"/>
                </a:solidFill>
                <a:latin typeface="Batang"/>
                <a:cs typeface="Batang"/>
              </a:rPr>
              <a:t>	</a:t>
            </a:r>
            <a:r>
              <a:rPr lang="en-IN" sz="3600" b="1" spc="229" dirty="0" smtClean="0">
                <a:solidFill>
                  <a:srgbClr val="0000CC"/>
                </a:solidFill>
                <a:latin typeface="Batang"/>
                <a:cs typeface="Batang"/>
              </a:rPr>
              <a:t>b</a:t>
            </a:r>
            <a:r>
              <a:rPr lang="en-IN" sz="3600" b="1" spc="220" dirty="0" smtClean="0">
                <a:solidFill>
                  <a:srgbClr val="0000CC"/>
                </a:solidFill>
                <a:latin typeface="Batang"/>
                <a:cs typeface="Batang"/>
              </a:rPr>
              <a:t>e</a:t>
            </a:r>
            <a:r>
              <a:rPr lang="en-IN" sz="3600" b="1" spc="235" dirty="0" smtClean="0">
                <a:solidFill>
                  <a:srgbClr val="0000CC"/>
                </a:solidFill>
                <a:latin typeface="Batang"/>
                <a:cs typeface="Batang"/>
              </a:rPr>
              <a:t>g</a:t>
            </a:r>
            <a:r>
              <a:rPr lang="en-IN" sz="3600" b="1" spc="215" dirty="0" smtClean="0">
                <a:solidFill>
                  <a:srgbClr val="0000CC"/>
                </a:solidFill>
                <a:latin typeface="Batang"/>
                <a:cs typeface="Batang"/>
              </a:rPr>
              <a:t>i</a:t>
            </a:r>
            <a:r>
              <a:rPr lang="en-IN" sz="3600" b="1" spc="220" dirty="0" smtClean="0">
                <a:solidFill>
                  <a:srgbClr val="0000CC"/>
                </a:solidFill>
                <a:latin typeface="Batang"/>
                <a:cs typeface="Batang"/>
              </a:rPr>
              <a:t>n</a:t>
            </a:r>
            <a:r>
              <a:rPr lang="en-IN" sz="3600" b="1" spc="20" dirty="0" smtClean="0">
                <a:solidFill>
                  <a:srgbClr val="0000CC"/>
                </a:solidFill>
                <a:latin typeface="Batang"/>
                <a:cs typeface="Batang"/>
              </a:rPr>
              <a:t>s</a:t>
            </a:r>
            <a:r>
              <a:rPr lang="en-IN" sz="3600" b="1" dirty="0" smtClean="0">
                <a:solidFill>
                  <a:srgbClr val="0000CC"/>
                </a:solidFill>
                <a:latin typeface="Batang"/>
                <a:cs typeface="Batang"/>
              </a:rPr>
              <a:t>	</a:t>
            </a:r>
            <a:r>
              <a:rPr lang="en-IN" sz="3600" b="1" spc="215" dirty="0" smtClean="0">
                <a:solidFill>
                  <a:srgbClr val="0000CC"/>
                </a:solidFill>
                <a:latin typeface="Batang"/>
                <a:cs typeface="Batang"/>
              </a:rPr>
              <a:t>t</a:t>
            </a:r>
            <a:r>
              <a:rPr lang="en-IN" sz="3600" b="1" spc="220" dirty="0" smtClean="0">
                <a:solidFill>
                  <a:srgbClr val="0000CC"/>
                </a:solidFill>
                <a:latin typeface="Batang"/>
                <a:cs typeface="Batang"/>
              </a:rPr>
              <a:t>h</a:t>
            </a:r>
            <a:r>
              <a:rPr lang="en-IN" sz="3600" b="1" spc="25" dirty="0" smtClean="0">
                <a:solidFill>
                  <a:srgbClr val="0000CC"/>
                </a:solidFill>
                <a:latin typeface="Batang"/>
                <a:cs typeface="Batang"/>
              </a:rPr>
              <a:t>e</a:t>
            </a:r>
            <a:r>
              <a:rPr lang="en-IN" sz="3600" b="1" dirty="0" smtClean="0">
                <a:solidFill>
                  <a:srgbClr val="0000CC"/>
                </a:solidFill>
                <a:latin typeface="Batang"/>
                <a:cs typeface="Batang"/>
              </a:rPr>
              <a:t>	</a:t>
            </a:r>
            <a:r>
              <a:rPr lang="en-IN" sz="3600" b="1" spc="225" dirty="0" smtClean="0">
                <a:solidFill>
                  <a:srgbClr val="009800"/>
                </a:solidFill>
                <a:latin typeface="Batang"/>
                <a:cs typeface="Batang"/>
              </a:rPr>
              <a:t>P</a:t>
            </a:r>
            <a:r>
              <a:rPr lang="en-IN" sz="3600" b="1" spc="235" dirty="0" smtClean="0">
                <a:solidFill>
                  <a:srgbClr val="009800"/>
                </a:solidFill>
                <a:latin typeface="Batang"/>
                <a:cs typeface="Batang"/>
              </a:rPr>
              <a:t>OW</a:t>
            </a:r>
            <a:r>
              <a:rPr lang="en-IN" sz="3600" b="1" spc="220" dirty="0" smtClean="0">
                <a:solidFill>
                  <a:srgbClr val="009800"/>
                </a:solidFill>
                <a:latin typeface="Batang"/>
                <a:cs typeface="Batang"/>
              </a:rPr>
              <a:t>E</a:t>
            </a:r>
            <a:r>
              <a:rPr lang="en-IN" sz="3600" b="1" spc="25" dirty="0" smtClean="0">
                <a:solidFill>
                  <a:srgbClr val="009800"/>
                </a:solidFill>
                <a:latin typeface="Batang"/>
                <a:cs typeface="Batang"/>
              </a:rPr>
              <a:t>R</a:t>
            </a:r>
            <a:r>
              <a:rPr lang="en-IN" sz="3600" b="1" dirty="0" smtClean="0">
                <a:solidFill>
                  <a:srgbClr val="009800"/>
                </a:solidFill>
                <a:latin typeface="Batang"/>
                <a:cs typeface="Batang"/>
              </a:rPr>
              <a:t>	</a:t>
            </a:r>
            <a:r>
              <a:rPr lang="en-IN" sz="3600" b="1" spc="220" dirty="0" smtClean="0">
                <a:solidFill>
                  <a:srgbClr val="009800"/>
                </a:solidFill>
                <a:latin typeface="Batang"/>
                <a:cs typeface="Batang"/>
              </a:rPr>
              <a:t>S</a:t>
            </a:r>
            <a:r>
              <a:rPr lang="en-IN" sz="3600" b="1" spc="225" dirty="0" smtClean="0">
                <a:solidFill>
                  <a:srgbClr val="009800"/>
                </a:solidFill>
                <a:latin typeface="Batang"/>
                <a:cs typeface="Batang"/>
              </a:rPr>
              <a:t>T</a:t>
            </a:r>
            <a:r>
              <a:rPr lang="en-IN" sz="3600" b="1" spc="229" dirty="0" smtClean="0">
                <a:solidFill>
                  <a:srgbClr val="009800"/>
                </a:solidFill>
                <a:latin typeface="Batang"/>
                <a:cs typeface="Batang"/>
              </a:rPr>
              <a:t>RO</a:t>
            </a:r>
            <a:r>
              <a:rPr lang="en-IN" sz="3600" b="1" spc="225" dirty="0" smtClean="0">
                <a:solidFill>
                  <a:srgbClr val="009800"/>
                </a:solidFill>
                <a:latin typeface="Batang"/>
                <a:cs typeface="Batang"/>
              </a:rPr>
              <a:t>K</a:t>
            </a:r>
            <a:r>
              <a:rPr lang="en-IN" sz="3600" b="1" spc="25" dirty="0" smtClean="0">
                <a:solidFill>
                  <a:srgbClr val="009800"/>
                </a:solidFill>
                <a:latin typeface="Batang"/>
                <a:cs typeface="Batang"/>
              </a:rPr>
              <a:t>E</a:t>
            </a:r>
            <a:r>
              <a:rPr lang="en-IN" sz="3600" b="1" dirty="0" smtClean="0">
                <a:solidFill>
                  <a:srgbClr val="009800"/>
                </a:solidFill>
                <a:latin typeface="Batang"/>
                <a:cs typeface="Batang"/>
              </a:rPr>
              <a:t>	</a:t>
            </a:r>
            <a:r>
              <a:rPr lang="en-IN" sz="3600" b="1" spc="235" dirty="0" smtClean="0">
                <a:solidFill>
                  <a:srgbClr val="0000CC"/>
                </a:solidFill>
                <a:latin typeface="Batang"/>
                <a:cs typeface="Batang"/>
              </a:rPr>
              <a:t>o</a:t>
            </a:r>
            <a:r>
              <a:rPr lang="en-IN" sz="3600" b="1" spc="10" dirty="0" smtClean="0">
                <a:solidFill>
                  <a:srgbClr val="0000CC"/>
                </a:solidFill>
                <a:latin typeface="Batang"/>
                <a:cs typeface="Batang"/>
              </a:rPr>
              <a:t>f</a:t>
            </a:r>
            <a:r>
              <a:rPr lang="en-IN" sz="3600" b="1" dirty="0" smtClean="0">
                <a:solidFill>
                  <a:srgbClr val="0000CC"/>
                </a:solidFill>
                <a:latin typeface="Batang"/>
                <a:cs typeface="Batang"/>
              </a:rPr>
              <a:t>	</a:t>
            </a:r>
            <a:r>
              <a:rPr lang="en-IN" sz="3600" b="1" spc="215" dirty="0" smtClean="0">
                <a:solidFill>
                  <a:srgbClr val="0000CC"/>
                </a:solidFill>
                <a:latin typeface="Batang"/>
                <a:cs typeface="Batang"/>
              </a:rPr>
              <a:t>t</a:t>
            </a:r>
            <a:r>
              <a:rPr lang="en-IN" sz="3600" b="1" spc="220" dirty="0" smtClean="0">
                <a:solidFill>
                  <a:srgbClr val="0000CC"/>
                </a:solidFill>
                <a:latin typeface="Batang"/>
                <a:cs typeface="Batang"/>
              </a:rPr>
              <a:t>h</a:t>
            </a:r>
            <a:r>
              <a:rPr lang="en-IN" sz="3600" b="1" spc="25" dirty="0" smtClean="0">
                <a:solidFill>
                  <a:srgbClr val="0000CC"/>
                </a:solidFill>
                <a:latin typeface="Batang"/>
                <a:cs typeface="Batang"/>
              </a:rPr>
              <a:t>e </a:t>
            </a:r>
            <a:r>
              <a:rPr lang="en-IN" sz="3600" b="1" spc="220" dirty="0" smtClean="0">
                <a:solidFill>
                  <a:srgbClr val="0000CC"/>
                </a:solidFill>
                <a:latin typeface="Batang"/>
                <a:cs typeface="Batang"/>
              </a:rPr>
              <a:t>en</a:t>
            </a:r>
            <a:r>
              <a:rPr lang="en-IN" sz="3600" b="1" spc="235" dirty="0" smtClean="0">
                <a:solidFill>
                  <a:srgbClr val="0000CC"/>
                </a:solidFill>
                <a:latin typeface="Batang"/>
                <a:cs typeface="Batang"/>
              </a:rPr>
              <a:t>g</a:t>
            </a:r>
            <a:r>
              <a:rPr lang="en-IN" sz="3600" b="1" spc="215" dirty="0" smtClean="0">
                <a:solidFill>
                  <a:srgbClr val="0000CC"/>
                </a:solidFill>
                <a:latin typeface="Batang"/>
                <a:cs typeface="Batang"/>
              </a:rPr>
              <a:t>i</a:t>
            </a:r>
            <a:r>
              <a:rPr lang="en-IN" sz="3600" b="1" spc="220" dirty="0" smtClean="0">
                <a:solidFill>
                  <a:srgbClr val="0000CC"/>
                </a:solidFill>
                <a:latin typeface="Batang"/>
                <a:cs typeface="Batang"/>
              </a:rPr>
              <a:t>n</a:t>
            </a:r>
            <a:r>
              <a:rPr lang="en-IN" sz="3600" b="1" spc="229" dirty="0" smtClean="0">
                <a:solidFill>
                  <a:srgbClr val="0000CC"/>
                </a:solidFill>
                <a:latin typeface="Batang"/>
                <a:cs typeface="Batang"/>
              </a:rPr>
              <a:t>e</a:t>
            </a:r>
            <a:r>
              <a:rPr lang="en-IN" sz="3600" b="1" spc="10" dirty="0" smtClean="0">
                <a:solidFill>
                  <a:srgbClr val="0000CC"/>
                </a:solidFill>
                <a:latin typeface="Batang"/>
                <a:cs typeface="Batang"/>
              </a:rPr>
              <a:t>.</a:t>
            </a:r>
            <a:r>
              <a:rPr lang="en-IN" sz="3600" b="1" dirty="0" smtClean="0">
                <a:solidFill>
                  <a:srgbClr val="0000CC"/>
                </a:solidFill>
                <a:latin typeface="Batang"/>
                <a:cs typeface="Batang"/>
              </a:rPr>
              <a:t>	</a:t>
            </a:r>
            <a:r>
              <a:rPr lang="en-IN" sz="3600" b="1" spc="240" dirty="0" smtClean="0">
                <a:solidFill>
                  <a:srgbClr val="0000CC"/>
                </a:solidFill>
                <a:latin typeface="Batang"/>
                <a:cs typeface="Batang"/>
              </a:rPr>
              <a:t>B</a:t>
            </a:r>
            <a:r>
              <a:rPr lang="en-IN" sz="3600" b="1" spc="220" dirty="0" smtClean="0">
                <a:solidFill>
                  <a:srgbClr val="0000CC"/>
                </a:solidFill>
                <a:latin typeface="Batang"/>
                <a:cs typeface="Batang"/>
              </a:rPr>
              <a:t>e</a:t>
            </a:r>
            <a:r>
              <a:rPr lang="en-IN" sz="3600" b="1" spc="215" dirty="0" smtClean="0">
                <a:solidFill>
                  <a:srgbClr val="0000CC"/>
                </a:solidFill>
                <a:latin typeface="Batang"/>
                <a:cs typeface="Batang"/>
              </a:rPr>
              <a:t>t</a:t>
            </a:r>
            <a:r>
              <a:rPr lang="en-IN" sz="3600" b="1" spc="235" dirty="0" smtClean="0">
                <a:solidFill>
                  <a:srgbClr val="0000CC"/>
                </a:solidFill>
                <a:latin typeface="Batang"/>
                <a:cs typeface="Batang"/>
              </a:rPr>
              <a:t>w</a:t>
            </a:r>
            <a:r>
              <a:rPr lang="en-IN" sz="3600" b="1" spc="229" dirty="0" smtClean="0">
                <a:solidFill>
                  <a:srgbClr val="0000CC"/>
                </a:solidFill>
                <a:latin typeface="Batang"/>
                <a:cs typeface="Batang"/>
              </a:rPr>
              <a:t>e</a:t>
            </a:r>
            <a:r>
              <a:rPr lang="en-IN" sz="3600" b="1" spc="220" dirty="0" smtClean="0">
                <a:solidFill>
                  <a:srgbClr val="0000CC"/>
                </a:solidFill>
                <a:latin typeface="Batang"/>
                <a:cs typeface="Batang"/>
              </a:rPr>
              <a:t>e</a:t>
            </a:r>
            <a:r>
              <a:rPr lang="en-IN" sz="3600" b="1" spc="20" dirty="0" smtClean="0">
                <a:solidFill>
                  <a:srgbClr val="0000CC"/>
                </a:solidFill>
                <a:latin typeface="Batang"/>
                <a:cs typeface="Batang"/>
              </a:rPr>
              <a:t>n</a:t>
            </a:r>
            <a:r>
              <a:rPr lang="en-IN" sz="3600" b="1" dirty="0" smtClean="0">
                <a:solidFill>
                  <a:srgbClr val="0000CC"/>
                </a:solidFill>
                <a:latin typeface="Batang"/>
                <a:cs typeface="Batang"/>
              </a:rPr>
              <a:t>	</a:t>
            </a:r>
            <a:r>
              <a:rPr lang="en-IN" sz="3600" b="1" spc="220" dirty="0" smtClean="0">
                <a:solidFill>
                  <a:srgbClr val="0000CC"/>
                </a:solidFill>
                <a:latin typeface="Batang"/>
                <a:cs typeface="Batang"/>
              </a:rPr>
              <a:t>S</a:t>
            </a:r>
            <a:r>
              <a:rPr lang="en-IN" sz="3600" b="1" spc="215" dirty="0" smtClean="0">
                <a:solidFill>
                  <a:srgbClr val="0000CC"/>
                </a:solidFill>
                <a:latin typeface="Batang"/>
                <a:cs typeface="Batang"/>
              </a:rPr>
              <a:t>ta</a:t>
            </a:r>
            <a:r>
              <a:rPr lang="en-IN" sz="3600" b="1" spc="225" dirty="0" smtClean="0">
                <a:solidFill>
                  <a:srgbClr val="0000CC"/>
                </a:solidFill>
                <a:latin typeface="Batang"/>
                <a:cs typeface="Batang"/>
              </a:rPr>
              <a:t>g</a:t>
            </a:r>
            <a:r>
              <a:rPr lang="en-IN" sz="3600" b="1" spc="25" dirty="0" smtClean="0">
                <a:solidFill>
                  <a:srgbClr val="0000CC"/>
                </a:solidFill>
                <a:latin typeface="Batang"/>
                <a:cs typeface="Batang"/>
              </a:rPr>
              <a:t>e</a:t>
            </a:r>
            <a:r>
              <a:rPr lang="en-IN" sz="3600" b="1" dirty="0" smtClean="0">
                <a:solidFill>
                  <a:srgbClr val="0000CC"/>
                </a:solidFill>
                <a:latin typeface="Batang"/>
                <a:cs typeface="Batang"/>
              </a:rPr>
              <a:t>	</a:t>
            </a:r>
            <a:r>
              <a:rPr lang="en-IN" sz="3600" b="1" spc="25" dirty="0" smtClean="0">
                <a:solidFill>
                  <a:srgbClr val="0000CC"/>
                </a:solidFill>
                <a:latin typeface="Batang"/>
                <a:cs typeface="Batang"/>
              </a:rPr>
              <a:t>4</a:t>
            </a:r>
            <a:r>
              <a:rPr lang="en-IN" sz="3600" b="1" dirty="0" smtClean="0">
                <a:solidFill>
                  <a:srgbClr val="0000CC"/>
                </a:solidFill>
                <a:latin typeface="Batang"/>
                <a:cs typeface="Batang"/>
              </a:rPr>
              <a:t>	</a:t>
            </a:r>
            <a:r>
              <a:rPr lang="en-IN" sz="3600" b="1" spc="215" dirty="0" smtClean="0">
                <a:solidFill>
                  <a:srgbClr val="0000CC"/>
                </a:solidFill>
                <a:latin typeface="Batang"/>
                <a:cs typeface="Batang"/>
              </a:rPr>
              <a:t>a</a:t>
            </a:r>
            <a:r>
              <a:rPr lang="en-IN" sz="3600" b="1" spc="220" dirty="0" smtClean="0">
                <a:solidFill>
                  <a:srgbClr val="0000CC"/>
                </a:solidFill>
                <a:latin typeface="Batang"/>
                <a:cs typeface="Batang"/>
              </a:rPr>
              <a:t>n</a:t>
            </a:r>
            <a:r>
              <a:rPr lang="en-IN" sz="3600" b="1" spc="25" dirty="0" smtClean="0">
                <a:solidFill>
                  <a:srgbClr val="0000CC"/>
                </a:solidFill>
                <a:latin typeface="Batang"/>
                <a:cs typeface="Batang"/>
              </a:rPr>
              <a:t>d</a:t>
            </a:r>
            <a:r>
              <a:rPr lang="en-IN" sz="3600" b="1" dirty="0" smtClean="0">
                <a:solidFill>
                  <a:srgbClr val="0000CC"/>
                </a:solidFill>
                <a:latin typeface="Batang"/>
                <a:cs typeface="Batang"/>
              </a:rPr>
              <a:t>	</a:t>
            </a:r>
            <a:r>
              <a:rPr lang="en-IN" sz="3600" b="1" spc="220" dirty="0" smtClean="0">
                <a:solidFill>
                  <a:srgbClr val="0000CC"/>
                </a:solidFill>
                <a:latin typeface="Batang"/>
                <a:cs typeface="Batang"/>
              </a:rPr>
              <a:t>S</a:t>
            </a:r>
            <a:r>
              <a:rPr lang="en-IN" sz="3600" b="1" spc="215" dirty="0" smtClean="0">
                <a:solidFill>
                  <a:srgbClr val="0000CC"/>
                </a:solidFill>
                <a:latin typeface="Batang"/>
                <a:cs typeface="Batang"/>
              </a:rPr>
              <a:t>ta</a:t>
            </a:r>
            <a:r>
              <a:rPr lang="en-IN" sz="3600" b="1" spc="235" dirty="0" smtClean="0">
                <a:solidFill>
                  <a:srgbClr val="0000CC"/>
                </a:solidFill>
                <a:latin typeface="Batang"/>
                <a:cs typeface="Batang"/>
              </a:rPr>
              <a:t>g</a:t>
            </a:r>
            <a:r>
              <a:rPr lang="en-IN" sz="3600" b="1" spc="25" dirty="0" smtClean="0">
                <a:solidFill>
                  <a:srgbClr val="0000CC"/>
                </a:solidFill>
                <a:latin typeface="Batang"/>
                <a:cs typeface="Batang"/>
              </a:rPr>
              <a:t>e</a:t>
            </a:r>
            <a:r>
              <a:rPr lang="en-IN" sz="3600" b="1" dirty="0" smtClean="0">
                <a:solidFill>
                  <a:srgbClr val="0000CC"/>
                </a:solidFill>
                <a:latin typeface="Batang"/>
                <a:cs typeface="Batang"/>
              </a:rPr>
              <a:t>	</a:t>
            </a:r>
            <a:r>
              <a:rPr lang="en-IN" sz="3600" b="1" spc="220" dirty="0" smtClean="0">
                <a:solidFill>
                  <a:srgbClr val="0000CC"/>
                </a:solidFill>
                <a:latin typeface="Batang"/>
                <a:cs typeface="Batang"/>
              </a:rPr>
              <a:t>5</a:t>
            </a:r>
            <a:r>
              <a:rPr lang="en-IN" sz="3600" b="1" spc="10" dirty="0" smtClean="0">
                <a:solidFill>
                  <a:srgbClr val="0000CC"/>
                </a:solidFill>
                <a:latin typeface="Batang"/>
                <a:cs typeface="Batang"/>
              </a:rPr>
              <a:t>,</a:t>
            </a:r>
            <a:r>
              <a:rPr lang="en-IN" sz="3600" b="1" dirty="0" smtClean="0">
                <a:solidFill>
                  <a:srgbClr val="0000CC"/>
                </a:solidFill>
                <a:latin typeface="Batang"/>
                <a:cs typeface="Batang"/>
              </a:rPr>
              <a:t>	</a:t>
            </a:r>
            <a:r>
              <a:rPr lang="en-IN" sz="3600" b="1" spc="204" dirty="0" smtClean="0">
                <a:solidFill>
                  <a:srgbClr val="0000CC"/>
                </a:solidFill>
                <a:latin typeface="Batang"/>
                <a:cs typeface="Batang"/>
              </a:rPr>
              <a:t>t</a:t>
            </a:r>
            <a:r>
              <a:rPr lang="en-IN" sz="3600" b="1" spc="229" dirty="0" smtClean="0">
                <a:solidFill>
                  <a:srgbClr val="0000CC"/>
                </a:solidFill>
                <a:latin typeface="Batang"/>
                <a:cs typeface="Batang"/>
              </a:rPr>
              <a:t>h</a:t>
            </a:r>
            <a:r>
              <a:rPr lang="en-IN" sz="3600" b="1" spc="25" dirty="0" smtClean="0">
                <a:solidFill>
                  <a:srgbClr val="0000CC"/>
                </a:solidFill>
                <a:latin typeface="Batang"/>
                <a:cs typeface="Batang"/>
              </a:rPr>
              <a:t>e  </a:t>
            </a:r>
            <a:r>
              <a:rPr lang="en-IN" sz="3600" b="1" spc="185" dirty="0" smtClean="0">
                <a:solidFill>
                  <a:srgbClr val="0000CC"/>
                </a:solidFill>
                <a:latin typeface="Batang"/>
                <a:cs typeface="Batang"/>
              </a:rPr>
              <a:t>piston</a:t>
            </a:r>
            <a:endParaRPr lang="en-IN" sz="3600" b="1" spc="114" dirty="0" smtClean="0">
              <a:solidFill>
                <a:srgbClr val="0000CC"/>
              </a:solidFill>
              <a:latin typeface="Batang"/>
              <a:cs typeface="Batang"/>
            </a:endParaRPr>
          </a:p>
          <a:p>
            <a:pPr marL="12700" marR="5715" algn="just">
              <a:spcBef>
                <a:spcPts val="770"/>
              </a:spcBef>
            </a:pPr>
            <a:r>
              <a:rPr lang="en-IN" sz="3600" b="1" spc="114" dirty="0" smtClean="0">
                <a:solidFill>
                  <a:srgbClr val="0000CC"/>
                </a:solidFill>
                <a:latin typeface="Batang"/>
                <a:cs typeface="Batang"/>
              </a:rPr>
              <a:t>is </a:t>
            </a:r>
            <a:r>
              <a:rPr lang="en-IN" sz="3600" b="1" spc="185" dirty="0" smtClean="0">
                <a:solidFill>
                  <a:srgbClr val="0000CC"/>
                </a:solidFill>
                <a:latin typeface="Batang"/>
                <a:cs typeface="Batang"/>
              </a:rPr>
              <a:t>driven </a:t>
            </a:r>
            <a:r>
              <a:rPr lang="en-IN" sz="3600" b="1" spc="195" dirty="0" smtClean="0">
                <a:solidFill>
                  <a:srgbClr val="0000CC"/>
                </a:solidFill>
                <a:latin typeface="Batang"/>
                <a:cs typeface="Batang"/>
              </a:rPr>
              <a:t>towards </a:t>
            </a:r>
            <a:r>
              <a:rPr lang="en-IN" sz="3600" b="1" spc="155" dirty="0" smtClean="0">
                <a:solidFill>
                  <a:srgbClr val="0000CC"/>
                </a:solidFill>
                <a:latin typeface="Batang"/>
                <a:cs typeface="Batang"/>
              </a:rPr>
              <a:t>the </a:t>
            </a:r>
            <a:r>
              <a:rPr lang="en-IN" sz="3600" b="1" spc="200" dirty="0" smtClean="0">
                <a:solidFill>
                  <a:srgbClr val="0000CC"/>
                </a:solidFill>
                <a:latin typeface="Batang"/>
                <a:cs typeface="Batang"/>
              </a:rPr>
              <a:t>crankshaft, </a:t>
            </a:r>
            <a:r>
              <a:rPr lang="en-IN" sz="3600" b="1" spc="155" dirty="0" smtClean="0">
                <a:solidFill>
                  <a:srgbClr val="0000CC"/>
                </a:solidFill>
                <a:latin typeface="Batang"/>
                <a:cs typeface="Batang"/>
              </a:rPr>
              <a:t>the </a:t>
            </a:r>
            <a:r>
              <a:rPr lang="en-IN" sz="3600" b="1" spc="190" dirty="0" smtClean="0">
                <a:solidFill>
                  <a:srgbClr val="0000CC"/>
                </a:solidFill>
                <a:latin typeface="Batang"/>
                <a:cs typeface="Batang"/>
              </a:rPr>
              <a:t>volume </a:t>
            </a:r>
            <a:r>
              <a:rPr lang="en-IN" sz="3600" b="1" spc="120" dirty="0" smtClean="0">
                <a:solidFill>
                  <a:srgbClr val="0000CC"/>
                </a:solidFill>
                <a:latin typeface="Batang"/>
                <a:cs typeface="Batang"/>
              </a:rPr>
              <a:t>in  </a:t>
            </a:r>
            <a:r>
              <a:rPr lang="en-IN" sz="3600" b="1" spc="200" dirty="0" smtClean="0">
                <a:solidFill>
                  <a:srgbClr val="0000CC"/>
                </a:solidFill>
                <a:latin typeface="Batang"/>
                <a:cs typeface="Batang"/>
              </a:rPr>
              <a:t>increased, </a:t>
            </a:r>
            <a:r>
              <a:rPr lang="en-IN" sz="3600" b="1" spc="155" dirty="0" smtClean="0">
                <a:solidFill>
                  <a:srgbClr val="0000CC"/>
                </a:solidFill>
                <a:latin typeface="Batang"/>
                <a:cs typeface="Batang"/>
              </a:rPr>
              <a:t>and the </a:t>
            </a:r>
            <a:r>
              <a:rPr lang="en-IN" sz="3600" b="1" spc="195" dirty="0" smtClean="0">
                <a:solidFill>
                  <a:srgbClr val="0000CC"/>
                </a:solidFill>
                <a:latin typeface="Batang"/>
                <a:cs typeface="Batang"/>
              </a:rPr>
              <a:t>pressure </a:t>
            </a:r>
            <a:r>
              <a:rPr lang="en-IN" sz="3600" b="1" spc="170" dirty="0" smtClean="0">
                <a:solidFill>
                  <a:srgbClr val="0000CC"/>
                </a:solidFill>
                <a:latin typeface="Batang"/>
                <a:cs typeface="Batang"/>
              </a:rPr>
              <a:t>falls </a:t>
            </a:r>
            <a:r>
              <a:rPr lang="en-IN" sz="3600" b="1" spc="110" dirty="0" smtClean="0">
                <a:solidFill>
                  <a:srgbClr val="0000CC"/>
                </a:solidFill>
                <a:latin typeface="Batang"/>
                <a:cs typeface="Batang"/>
              </a:rPr>
              <a:t>as </a:t>
            </a:r>
            <a:r>
              <a:rPr lang="en-IN" sz="3600" b="1" spc="180" dirty="0" smtClean="0">
                <a:solidFill>
                  <a:srgbClr val="009800"/>
                </a:solidFill>
                <a:latin typeface="Batang"/>
                <a:cs typeface="Batang"/>
              </a:rPr>
              <a:t>WORK </a:t>
            </a:r>
            <a:r>
              <a:rPr lang="en-IN" sz="3600" b="1" spc="114" dirty="0" smtClean="0">
                <a:solidFill>
                  <a:srgbClr val="009800"/>
                </a:solidFill>
                <a:latin typeface="Batang"/>
                <a:cs typeface="Batang"/>
              </a:rPr>
              <a:t>IS  </a:t>
            </a:r>
            <a:r>
              <a:rPr lang="en-IN" sz="3600" b="1" spc="180" dirty="0" smtClean="0">
                <a:solidFill>
                  <a:srgbClr val="009800"/>
                </a:solidFill>
                <a:latin typeface="Batang"/>
                <a:cs typeface="Batang"/>
              </a:rPr>
              <a:t>DONE</a:t>
            </a:r>
            <a:r>
              <a:rPr lang="en-IN" sz="3600" b="1" spc="415" dirty="0" smtClean="0">
                <a:solidFill>
                  <a:srgbClr val="009800"/>
                </a:solidFill>
                <a:latin typeface="Batang"/>
                <a:cs typeface="Batang"/>
              </a:rPr>
              <a:t> </a:t>
            </a:r>
            <a:r>
              <a:rPr lang="en-IN" sz="3600" b="1" spc="120" dirty="0" smtClean="0">
                <a:solidFill>
                  <a:srgbClr val="0000CC"/>
                </a:solidFill>
                <a:latin typeface="Batang"/>
                <a:cs typeface="Batang"/>
              </a:rPr>
              <a:t>by</a:t>
            </a:r>
            <a:r>
              <a:rPr lang="en-IN" sz="3600" b="1" spc="430" dirty="0" smtClean="0">
                <a:solidFill>
                  <a:srgbClr val="0000CC"/>
                </a:solidFill>
                <a:latin typeface="Batang"/>
                <a:cs typeface="Batang"/>
              </a:rPr>
              <a:t> </a:t>
            </a:r>
            <a:r>
              <a:rPr lang="en-IN" sz="3600" b="1" spc="155" dirty="0" smtClean="0">
                <a:solidFill>
                  <a:srgbClr val="0000CC"/>
                </a:solidFill>
                <a:latin typeface="Batang"/>
                <a:cs typeface="Batang"/>
              </a:rPr>
              <a:t>the</a:t>
            </a:r>
            <a:r>
              <a:rPr lang="en-IN" sz="3600" b="1" spc="420" dirty="0" smtClean="0">
                <a:solidFill>
                  <a:srgbClr val="0000CC"/>
                </a:solidFill>
                <a:latin typeface="Batang"/>
                <a:cs typeface="Batang"/>
              </a:rPr>
              <a:t> </a:t>
            </a:r>
            <a:r>
              <a:rPr lang="en-IN" sz="3600" b="1" spc="155" dirty="0" smtClean="0">
                <a:solidFill>
                  <a:srgbClr val="0000CC"/>
                </a:solidFill>
                <a:latin typeface="Batang"/>
                <a:cs typeface="Batang"/>
              </a:rPr>
              <a:t>gas</a:t>
            </a:r>
            <a:r>
              <a:rPr lang="en-IN" sz="3600" b="1" spc="425" dirty="0" smtClean="0">
                <a:solidFill>
                  <a:srgbClr val="0000CC"/>
                </a:solidFill>
                <a:latin typeface="Batang"/>
                <a:cs typeface="Batang"/>
              </a:rPr>
              <a:t> </a:t>
            </a:r>
            <a:r>
              <a:rPr lang="en-IN" sz="3600" b="1" spc="125" dirty="0" smtClean="0">
                <a:solidFill>
                  <a:srgbClr val="0000CC"/>
                </a:solidFill>
                <a:latin typeface="Batang"/>
                <a:cs typeface="Batang"/>
              </a:rPr>
              <a:t>on</a:t>
            </a:r>
            <a:r>
              <a:rPr lang="en-IN" sz="3600" b="1" spc="425" dirty="0" smtClean="0">
                <a:solidFill>
                  <a:srgbClr val="0000CC"/>
                </a:solidFill>
                <a:latin typeface="Batang"/>
                <a:cs typeface="Batang"/>
              </a:rPr>
              <a:t> </a:t>
            </a:r>
            <a:r>
              <a:rPr lang="en-IN" sz="3600" b="1" spc="155" dirty="0" smtClean="0">
                <a:solidFill>
                  <a:srgbClr val="0000CC"/>
                </a:solidFill>
                <a:latin typeface="Batang"/>
                <a:cs typeface="Batang"/>
              </a:rPr>
              <a:t>the</a:t>
            </a:r>
            <a:r>
              <a:rPr lang="en-IN" sz="3600" b="1" spc="420" dirty="0" smtClean="0">
                <a:solidFill>
                  <a:srgbClr val="0000CC"/>
                </a:solidFill>
                <a:latin typeface="Batang"/>
                <a:cs typeface="Batang"/>
              </a:rPr>
              <a:t> </a:t>
            </a:r>
            <a:r>
              <a:rPr lang="en-IN" sz="3600" b="1" spc="190" dirty="0" smtClean="0">
                <a:solidFill>
                  <a:srgbClr val="0000CC"/>
                </a:solidFill>
                <a:latin typeface="Batang"/>
                <a:cs typeface="Batang"/>
              </a:rPr>
              <a:t>piston.</a:t>
            </a:r>
            <a:endParaRPr lang="en-IN" sz="3600" dirty="0" smtClean="0">
              <a:latin typeface="Batang"/>
              <a:cs typeface="Batang"/>
            </a:endParaRPr>
          </a:p>
          <a:p>
            <a:pPr>
              <a:spcBef>
                <a:spcPts val="15"/>
              </a:spcBef>
            </a:pPr>
            <a:endParaRPr lang="en-IN" sz="3600" dirty="0" smtClean="0">
              <a:latin typeface="Batang"/>
              <a:cs typeface="Batang"/>
            </a:endParaRPr>
          </a:p>
          <a:p>
            <a:pPr marL="12700" marR="5080" algn="just"/>
            <a:r>
              <a:rPr lang="en-IN" sz="3600" b="1" spc="180" dirty="0" smtClean="0">
                <a:solidFill>
                  <a:srgbClr val="FF0000"/>
                </a:solidFill>
                <a:latin typeface="Batang"/>
                <a:cs typeface="Batang"/>
              </a:rPr>
              <a:t>Stage </a:t>
            </a:r>
            <a:r>
              <a:rPr lang="en-IN" sz="3600" b="1" spc="25" dirty="0" smtClean="0">
                <a:solidFill>
                  <a:srgbClr val="FF0000"/>
                </a:solidFill>
                <a:latin typeface="Batang"/>
                <a:cs typeface="Batang"/>
              </a:rPr>
              <a:t>5 </a:t>
            </a:r>
            <a:r>
              <a:rPr lang="en-IN" sz="3600" b="1" spc="165" dirty="0" smtClean="0">
                <a:solidFill>
                  <a:srgbClr val="0000CC"/>
                </a:solidFill>
                <a:latin typeface="Batang"/>
                <a:cs typeface="Batang"/>
              </a:rPr>
              <a:t>Now </a:t>
            </a:r>
            <a:r>
              <a:rPr lang="en-IN" sz="3600" b="1" spc="155" dirty="0" smtClean="0">
                <a:solidFill>
                  <a:srgbClr val="0000CC"/>
                </a:solidFill>
                <a:latin typeface="Batang"/>
                <a:cs typeface="Batang"/>
              </a:rPr>
              <a:t>the </a:t>
            </a:r>
            <a:r>
              <a:rPr lang="en-IN" sz="3600" b="1" spc="190" dirty="0" smtClean="0">
                <a:solidFill>
                  <a:srgbClr val="0000CC"/>
                </a:solidFill>
                <a:latin typeface="Batang"/>
                <a:cs typeface="Batang"/>
              </a:rPr>
              <a:t>exhaust </a:t>
            </a:r>
            <a:r>
              <a:rPr lang="en-IN" sz="3600" b="1" spc="175" dirty="0" smtClean="0">
                <a:solidFill>
                  <a:srgbClr val="0000CC"/>
                </a:solidFill>
                <a:latin typeface="Batang"/>
                <a:cs typeface="Batang"/>
              </a:rPr>
              <a:t>valve </a:t>
            </a:r>
            <a:r>
              <a:rPr lang="en-IN" sz="3600" b="1" spc="114" dirty="0" smtClean="0">
                <a:solidFill>
                  <a:srgbClr val="0000CC"/>
                </a:solidFill>
                <a:latin typeface="Batang"/>
                <a:cs typeface="Batang"/>
              </a:rPr>
              <a:t>is </a:t>
            </a:r>
            <a:r>
              <a:rPr lang="en-IN" sz="3600" b="1" spc="190" dirty="0" smtClean="0">
                <a:solidFill>
                  <a:srgbClr val="0000CC"/>
                </a:solidFill>
                <a:latin typeface="Batang"/>
                <a:cs typeface="Batang"/>
              </a:rPr>
              <a:t>opened </a:t>
            </a:r>
            <a:r>
              <a:rPr lang="en-IN" sz="3600" b="1" spc="155" dirty="0" smtClean="0">
                <a:solidFill>
                  <a:srgbClr val="0000CC"/>
                </a:solidFill>
                <a:latin typeface="Batang"/>
                <a:cs typeface="Batang"/>
              </a:rPr>
              <a:t>and the  </a:t>
            </a:r>
            <a:r>
              <a:rPr lang="en-IN" sz="3600" b="1" spc="195" dirty="0" smtClean="0">
                <a:solidFill>
                  <a:srgbClr val="0000CC"/>
                </a:solidFill>
                <a:latin typeface="Batang"/>
                <a:cs typeface="Batang"/>
              </a:rPr>
              <a:t>residual </a:t>
            </a:r>
            <a:r>
              <a:rPr lang="en-IN" sz="3600" b="1" spc="170" dirty="0" smtClean="0">
                <a:solidFill>
                  <a:srgbClr val="0000CC"/>
                </a:solidFill>
                <a:latin typeface="Batang"/>
                <a:cs typeface="Batang"/>
              </a:rPr>
              <a:t>heat </a:t>
            </a:r>
            <a:r>
              <a:rPr lang="en-IN" sz="3600" b="1" spc="114" dirty="0" smtClean="0">
                <a:solidFill>
                  <a:srgbClr val="0000CC"/>
                </a:solidFill>
                <a:latin typeface="Batang"/>
                <a:cs typeface="Batang"/>
              </a:rPr>
              <a:t>in </a:t>
            </a:r>
            <a:r>
              <a:rPr lang="en-IN" sz="3600" b="1" spc="155" dirty="0" smtClean="0">
                <a:solidFill>
                  <a:srgbClr val="0000CC"/>
                </a:solidFill>
                <a:latin typeface="Batang"/>
                <a:cs typeface="Batang"/>
              </a:rPr>
              <a:t>the gas </a:t>
            </a:r>
            <a:r>
              <a:rPr lang="en-IN" sz="3600" b="1" spc="114" dirty="0" smtClean="0">
                <a:solidFill>
                  <a:srgbClr val="0000CC"/>
                </a:solidFill>
                <a:latin typeface="Batang"/>
                <a:cs typeface="Batang"/>
              </a:rPr>
              <a:t>is </a:t>
            </a:r>
            <a:r>
              <a:rPr lang="en-IN" sz="3600" b="1" spc="210" dirty="0" smtClean="0">
                <a:solidFill>
                  <a:srgbClr val="009800"/>
                </a:solidFill>
                <a:latin typeface="Batang"/>
                <a:cs typeface="Batang"/>
              </a:rPr>
              <a:t>EXCHANGED </a:t>
            </a:r>
            <a:r>
              <a:rPr lang="en-IN" sz="3600" b="1" spc="170" dirty="0" smtClean="0">
                <a:solidFill>
                  <a:srgbClr val="0000CC"/>
                </a:solidFill>
                <a:latin typeface="Batang"/>
                <a:cs typeface="Batang"/>
              </a:rPr>
              <a:t>with </a:t>
            </a:r>
            <a:r>
              <a:rPr lang="en-IN" sz="3600" b="1" spc="155" dirty="0" smtClean="0">
                <a:solidFill>
                  <a:srgbClr val="0000CC"/>
                </a:solidFill>
                <a:latin typeface="Batang"/>
                <a:cs typeface="Batang"/>
              </a:rPr>
              <a:t>the  </a:t>
            </a:r>
            <a:r>
              <a:rPr lang="en-IN" sz="3600" b="1" spc="204" dirty="0" smtClean="0">
                <a:solidFill>
                  <a:srgbClr val="0000CC"/>
                </a:solidFill>
                <a:latin typeface="Batang"/>
                <a:cs typeface="Batang"/>
              </a:rPr>
              <a:t>surroundings. </a:t>
            </a:r>
            <a:r>
              <a:rPr lang="en-IN" sz="3600" b="1" spc="160" dirty="0" smtClean="0">
                <a:solidFill>
                  <a:srgbClr val="0000CC"/>
                </a:solidFill>
                <a:latin typeface="Batang"/>
                <a:cs typeface="Batang"/>
              </a:rPr>
              <a:t>The </a:t>
            </a:r>
            <a:r>
              <a:rPr lang="en-IN" sz="3600" b="1" spc="190" dirty="0" smtClean="0">
                <a:solidFill>
                  <a:srgbClr val="0000CC"/>
                </a:solidFill>
                <a:latin typeface="Batang"/>
                <a:cs typeface="Batang"/>
              </a:rPr>
              <a:t>volume </a:t>
            </a:r>
            <a:r>
              <a:rPr lang="en-IN" sz="3600" b="1" spc="195" dirty="0" smtClean="0">
                <a:solidFill>
                  <a:srgbClr val="0000CC"/>
                </a:solidFill>
                <a:latin typeface="Batang"/>
                <a:cs typeface="Batang"/>
              </a:rPr>
              <a:t>remains constant </a:t>
            </a:r>
            <a:r>
              <a:rPr lang="en-IN" sz="3600" b="1" spc="155" dirty="0" smtClean="0">
                <a:solidFill>
                  <a:srgbClr val="0000CC"/>
                </a:solidFill>
                <a:latin typeface="Batang"/>
                <a:cs typeface="Batang"/>
              </a:rPr>
              <a:t>and  the </a:t>
            </a:r>
            <a:r>
              <a:rPr lang="en-IN" sz="3600" b="1" spc="195" dirty="0" smtClean="0">
                <a:solidFill>
                  <a:srgbClr val="0000CC"/>
                </a:solidFill>
                <a:latin typeface="Batang"/>
                <a:cs typeface="Batang"/>
              </a:rPr>
              <a:t>pressure </a:t>
            </a:r>
            <a:r>
              <a:rPr lang="en-IN" sz="3600" b="1" spc="190" dirty="0" smtClean="0">
                <a:solidFill>
                  <a:srgbClr val="0000CC"/>
                </a:solidFill>
                <a:latin typeface="Batang"/>
                <a:cs typeface="Batang"/>
              </a:rPr>
              <a:t>adjusts </a:t>
            </a:r>
            <a:r>
              <a:rPr lang="en-IN" sz="3600" b="1" spc="170" dirty="0" smtClean="0">
                <a:solidFill>
                  <a:srgbClr val="0000CC"/>
                </a:solidFill>
                <a:latin typeface="Batang"/>
                <a:cs typeface="Batang"/>
              </a:rPr>
              <a:t>back </a:t>
            </a:r>
            <a:r>
              <a:rPr lang="en-IN" sz="3600" b="1" spc="114" dirty="0" smtClean="0">
                <a:solidFill>
                  <a:srgbClr val="0000CC"/>
                </a:solidFill>
                <a:latin typeface="Batang"/>
                <a:cs typeface="Batang"/>
              </a:rPr>
              <a:t>to </a:t>
            </a:r>
            <a:r>
              <a:rPr lang="en-IN" sz="3600" b="1" spc="204" dirty="0" smtClean="0">
                <a:solidFill>
                  <a:srgbClr val="0000CC"/>
                </a:solidFill>
                <a:latin typeface="Batang"/>
                <a:cs typeface="Batang"/>
              </a:rPr>
              <a:t>atmospheric  </a:t>
            </a:r>
            <a:r>
              <a:rPr lang="en-IN" sz="3600" b="1" spc="200" dirty="0" smtClean="0">
                <a:solidFill>
                  <a:srgbClr val="0000CC"/>
                </a:solidFill>
                <a:latin typeface="Batang"/>
                <a:cs typeface="Batang"/>
              </a:rPr>
              <a:t>conditions.</a:t>
            </a:r>
            <a:endParaRPr lang="en-IN" sz="3600" dirty="0" smtClean="0">
              <a:latin typeface="Batang"/>
              <a:cs typeface="Batang"/>
            </a:endParaRPr>
          </a:p>
          <a:p>
            <a:endParaRPr lang="en-US"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73</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r>
              <a:rPr lang="en-US" dirty="0" smtClean="0">
                <a:solidFill>
                  <a:srgbClr val="0D0D0D"/>
                </a:solidFill>
                <a:latin typeface="Georgia"/>
                <a:cs typeface="Georgia"/>
              </a:rPr>
              <a:t>Cooling System of IC Engine</a:t>
            </a:r>
            <a:endParaRPr lang="en-US" b="1" dirty="0"/>
          </a:p>
        </p:txBody>
      </p:sp>
      <p:sp>
        <p:nvSpPr>
          <p:cNvPr id="9" name="Subtitle 8"/>
          <p:cNvSpPr>
            <a:spLocks noGrp="1"/>
          </p:cNvSpPr>
          <p:nvPr>
            <p:ph type="subTitle" idx="4"/>
          </p:nvPr>
        </p:nvSpPr>
        <p:spPr>
          <a:xfrm>
            <a:off x="1555750" y="1511300"/>
            <a:ext cx="8686800" cy="6758773"/>
          </a:xfrm>
        </p:spPr>
        <p:txBody>
          <a:bodyPr/>
          <a:lstStyle/>
          <a:p>
            <a:pPr marL="286385" marR="5080" indent="-274320">
              <a:lnSpc>
                <a:spcPct val="100000"/>
              </a:lnSpc>
              <a:spcBef>
                <a:spcPts val="105"/>
              </a:spcBef>
              <a:buClr>
                <a:srgbClr val="D16248"/>
              </a:buClr>
              <a:buSzPct val="84782"/>
              <a:buFont typeface="Wingdings 2"/>
              <a:buChar char=""/>
              <a:tabLst>
                <a:tab pos="286385" algn="l"/>
                <a:tab pos="287020" algn="l"/>
              </a:tabLst>
            </a:pPr>
            <a:r>
              <a:rPr lang="en-IN" sz="3600" dirty="0" smtClean="0">
                <a:latin typeface="Georgia"/>
                <a:cs typeface="Georgia"/>
              </a:rPr>
              <a:t>An automobile's </a:t>
            </a:r>
            <a:r>
              <a:rPr lang="en-IN" sz="3600" spc="-5" dirty="0" smtClean="0">
                <a:latin typeface="Georgia"/>
                <a:cs typeface="Georgia"/>
              </a:rPr>
              <a:t>cooling system  </a:t>
            </a:r>
            <a:r>
              <a:rPr lang="en-IN" sz="3600" dirty="0" smtClean="0">
                <a:latin typeface="Georgia"/>
                <a:cs typeface="Georgia"/>
              </a:rPr>
              <a:t>is </a:t>
            </a:r>
            <a:r>
              <a:rPr lang="en-IN" sz="3600" spc="-5" dirty="0" smtClean="0">
                <a:latin typeface="Georgia"/>
                <a:cs typeface="Georgia"/>
              </a:rPr>
              <a:t>the collection </a:t>
            </a:r>
            <a:r>
              <a:rPr lang="en-IN" sz="3600" spc="5" dirty="0" smtClean="0">
                <a:latin typeface="Georgia"/>
                <a:cs typeface="Georgia"/>
              </a:rPr>
              <a:t>of </a:t>
            </a:r>
            <a:r>
              <a:rPr lang="en-IN" sz="3600" dirty="0" smtClean="0">
                <a:latin typeface="Georgia"/>
                <a:cs typeface="Georgia"/>
              </a:rPr>
              <a:t>parts and  </a:t>
            </a:r>
            <a:r>
              <a:rPr lang="en-IN" sz="3600" spc="-5" dirty="0" smtClean="0">
                <a:latin typeface="Georgia"/>
                <a:cs typeface="Georgia"/>
              </a:rPr>
              <a:t>substances (coolants) that </a:t>
            </a:r>
            <a:r>
              <a:rPr lang="en-IN" sz="3600" dirty="0" smtClean="0">
                <a:latin typeface="Georgia"/>
                <a:cs typeface="Georgia"/>
              </a:rPr>
              <a:t>work  </a:t>
            </a:r>
            <a:r>
              <a:rPr lang="en-IN" sz="3600" spc="-5" dirty="0" smtClean="0">
                <a:latin typeface="Georgia"/>
                <a:cs typeface="Georgia"/>
              </a:rPr>
              <a:t>together to maintain the  engine's </a:t>
            </a:r>
            <a:r>
              <a:rPr lang="en-IN" sz="3600" dirty="0" smtClean="0">
                <a:latin typeface="Georgia"/>
                <a:cs typeface="Georgia"/>
              </a:rPr>
              <a:t>temperature at  optimal </a:t>
            </a:r>
            <a:r>
              <a:rPr lang="en-IN" sz="3600" spc="-5" dirty="0" smtClean="0">
                <a:latin typeface="Georgia"/>
                <a:cs typeface="Georgia"/>
              </a:rPr>
              <a:t>levels. Comprising  </a:t>
            </a:r>
            <a:r>
              <a:rPr lang="en-IN" sz="3600" dirty="0" smtClean="0">
                <a:latin typeface="Georgia"/>
                <a:cs typeface="Georgia"/>
              </a:rPr>
              <a:t>many </a:t>
            </a:r>
            <a:r>
              <a:rPr lang="en-IN" sz="3600" spc="-5" dirty="0" smtClean="0">
                <a:latin typeface="Georgia"/>
                <a:cs typeface="Georgia"/>
              </a:rPr>
              <a:t>different components  such </a:t>
            </a:r>
            <a:r>
              <a:rPr lang="en-IN" sz="3600" dirty="0" smtClean="0">
                <a:latin typeface="Georgia"/>
                <a:cs typeface="Georgia"/>
              </a:rPr>
              <a:t>as </a:t>
            </a:r>
            <a:r>
              <a:rPr lang="en-IN" sz="3600" spc="-5" dirty="0" smtClean="0">
                <a:latin typeface="Georgia"/>
                <a:cs typeface="Georgia"/>
              </a:rPr>
              <a:t>water pump,</a:t>
            </a:r>
            <a:r>
              <a:rPr lang="en-IN" sz="3600" spc="-50" dirty="0" smtClean="0">
                <a:latin typeface="Georgia"/>
                <a:cs typeface="Georgia"/>
              </a:rPr>
              <a:t> </a:t>
            </a:r>
            <a:r>
              <a:rPr lang="en-IN" sz="3600" spc="-5" dirty="0" smtClean="0">
                <a:latin typeface="Georgia"/>
                <a:cs typeface="Georgia"/>
              </a:rPr>
              <a:t>coolant,</a:t>
            </a:r>
            <a:endParaRPr lang="en-IN" sz="3600" dirty="0" smtClean="0">
              <a:latin typeface="Georgia"/>
              <a:cs typeface="Georgia"/>
            </a:endParaRPr>
          </a:p>
          <a:p>
            <a:pPr marL="286385" marR="59690">
              <a:lnSpc>
                <a:spcPct val="100000"/>
              </a:lnSpc>
              <a:spcBef>
                <a:spcPts val="5"/>
              </a:spcBef>
            </a:pPr>
            <a:r>
              <a:rPr lang="en-IN" sz="3600" dirty="0" smtClean="0">
                <a:latin typeface="Georgia"/>
                <a:cs typeface="Georgia"/>
              </a:rPr>
              <a:t>a </a:t>
            </a:r>
            <a:r>
              <a:rPr lang="en-IN" sz="3600" spc="-5" dirty="0" smtClean="0">
                <a:latin typeface="Georgia"/>
                <a:cs typeface="Georgia"/>
              </a:rPr>
              <a:t>thermostat etc. the system  enables smooth </a:t>
            </a:r>
            <a:r>
              <a:rPr lang="en-IN" sz="3600" dirty="0" smtClean="0">
                <a:latin typeface="Georgia"/>
                <a:cs typeface="Georgia"/>
              </a:rPr>
              <a:t>and </a:t>
            </a:r>
            <a:r>
              <a:rPr lang="en-IN" sz="3600" spc="-5" dirty="0" smtClean="0">
                <a:latin typeface="Georgia"/>
                <a:cs typeface="Georgia"/>
              </a:rPr>
              <a:t>efficient  functioning of the engine </a:t>
            </a:r>
            <a:r>
              <a:rPr lang="en-IN" sz="3600" dirty="0" smtClean="0">
                <a:latin typeface="Georgia"/>
                <a:cs typeface="Georgia"/>
              </a:rPr>
              <a:t>at </a:t>
            </a:r>
            <a:r>
              <a:rPr lang="en-IN" sz="3600" spc="-5" dirty="0" smtClean="0">
                <a:latin typeface="Georgia"/>
                <a:cs typeface="Georgia"/>
              </a:rPr>
              <a:t>the  same time protecting </a:t>
            </a:r>
            <a:r>
              <a:rPr lang="en-IN" sz="3600" dirty="0" smtClean="0">
                <a:latin typeface="Georgia"/>
                <a:cs typeface="Georgia"/>
              </a:rPr>
              <a:t>it </a:t>
            </a:r>
            <a:r>
              <a:rPr lang="en-IN" sz="3600" spc="-5" dirty="0" smtClean="0">
                <a:latin typeface="Georgia"/>
                <a:cs typeface="Georgia"/>
              </a:rPr>
              <a:t>from  damage</a:t>
            </a:r>
            <a:endParaRPr lang="en-IN" sz="3600" dirty="0" smtClean="0">
              <a:latin typeface="Georgia"/>
              <a:cs typeface="Georgia"/>
            </a:endParaRPr>
          </a:p>
          <a:p>
            <a:endParaRPr lang="en-US" sz="3600" dirty="0"/>
          </a:p>
        </p:txBody>
      </p:sp>
      <p:pic>
        <p:nvPicPr>
          <p:cNvPr id="10" name="object 5"/>
          <p:cNvPicPr/>
          <p:nvPr/>
        </p:nvPicPr>
        <p:blipFill>
          <a:blip r:embed="rId3" cstate="print"/>
          <a:stretch>
            <a:fillRect/>
          </a:stretch>
        </p:blipFill>
        <p:spPr>
          <a:xfrm>
            <a:off x="10090150" y="2044700"/>
            <a:ext cx="5257800" cy="4419600"/>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74</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r>
              <a:rPr lang="en-IN" b="1" spc="-5" dirty="0" smtClean="0">
                <a:solidFill>
                  <a:srgbClr val="0D0D0D"/>
                </a:solidFill>
                <a:latin typeface="Georgia"/>
                <a:cs typeface="Georgia"/>
              </a:rPr>
              <a:t>Types </a:t>
            </a:r>
            <a:r>
              <a:rPr lang="en-IN" b="1" dirty="0" smtClean="0">
                <a:solidFill>
                  <a:srgbClr val="0D0D0D"/>
                </a:solidFill>
                <a:latin typeface="Georgia"/>
                <a:cs typeface="Georgia"/>
              </a:rPr>
              <a:t>of </a:t>
            </a:r>
            <a:r>
              <a:rPr lang="en-IN" b="1" spc="-5" dirty="0" smtClean="0">
                <a:solidFill>
                  <a:srgbClr val="0D0D0D"/>
                </a:solidFill>
                <a:latin typeface="Georgia"/>
                <a:cs typeface="Georgia"/>
              </a:rPr>
              <a:t>cooling</a:t>
            </a:r>
            <a:r>
              <a:rPr lang="en-IN" b="1" spc="-70" dirty="0" smtClean="0">
                <a:solidFill>
                  <a:srgbClr val="0D0D0D"/>
                </a:solidFill>
                <a:latin typeface="Georgia"/>
                <a:cs typeface="Georgia"/>
              </a:rPr>
              <a:t> </a:t>
            </a:r>
            <a:r>
              <a:rPr lang="en-IN" b="1" dirty="0" smtClean="0">
                <a:solidFill>
                  <a:srgbClr val="0D0D0D"/>
                </a:solidFill>
                <a:latin typeface="Georgia"/>
                <a:cs typeface="Georgia"/>
              </a:rPr>
              <a:t>system	</a:t>
            </a:r>
            <a:endParaRPr lang="en-US" b="1" dirty="0"/>
          </a:p>
        </p:txBody>
      </p:sp>
      <p:sp>
        <p:nvSpPr>
          <p:cNvPr id="9" name="Subtitle 8"/>
          <p:cNvSpPr>
            <a:spLocks noGrp="1"/>
          </p:cNvSpPr>
          <p:nvPr>
            <p:ph type="subTitle" idx="4"/>
          </p:nvPr>
        </p:nvSpPr>
        <p:spPr>
          <a:xfrm>
            <a:off x="1555750" y="2273300"/>
            <a:ext cx="12649200" cy="4657685"/>
          </a:xfrm>
        </p:spPr>
        <p:txBody>
          <a:bodyPr/>
          <a:lstStyle/>
          <a:p>
            <a:pPr marL="287020" marR="5080" indent="-274320">
              <a:lnSpc>
                <a:spcPct val="100000"/>
              </a:lnSpc>
              <a:spcBef>
                <a:spcPts val="95"/>
              </a:spcBef>
              <a:buClr>
                <a:srgbClr val="D16248"/>
              </a:buClr>
              <a:buSzPct val="83928"/>
              <a:buFont typeface="Wingdings 2"/>
              <a:buChar char=""/>
              <a:tabLst>
                <a:tab pos="287020" algn="l"/>
              </a:tabLst>
            </a:pPr>
            <a:r>
              <a:rPr lang="en-IN" sz="4000" spc="-5" dirty="0" smtClean="0">
                <a:latin typeface="Georgia"/>
                <a:cs typeface="Georgia"/>
              </a:rPr>
              <a:t>In order to cool the engine a cooling medium is  required. </a:t>
            </a:r>
            <a:r>
              <a:rPr lang="en-IN" sz="4000" spc="-10" dirty="0" smtClean="0">
                <a:latin typeface="Georgia"/>
                <a:cs typeface="Georgia"/>
              </a:rPr>
              <a:t>On the </a:t>
            </a:r>
            <a:r>
              <a:rPr lang="en-IN" sz="4000" spc="-5" dirty="0" smtClean="0">
                <a:latin typeface="Georgia"/>
                <a:cs typeface="Georgia"/>
              </a:rPr>
              <a:t>basis of medium ,in general </a:t>
            </a:r>
            <a:r>
              <a:rPr lang="en-IN" sz="4000" spc="-10" dirty="0" smtClean="0">
                <a:latin typeface="Georgia"/>
                <a:cs typeface="Georgia"/>
              </a:rPr>
              <a:t>use  </a:t>
            </a:r>
            <a:r>
              <a:rPr lang="en-IN" sz="4000" spc="-5" dirty="0" smtClean="0">
                <a:latin typeface="Georgia"/>
                <a:cs typeface="Georgia"/>
              </a:rPr>
              <a:t>for cooling I.C. </a:t>
            </a:r>
            <a:r>
              <a:rPr lang="en-IN" sz="4000" spc="-10" dirty="0" smtClean="0">
                <a:latin typeface="Georgia"/>
                <a:cs typeface="Georgia"/>
              </a:rPr>
              <a:t>engine </a:t>
            </a:r>
            <a:r>
              <a:rPr lang="en-IN" sz="4000" spc="-5" dirty="0" smtClean="0">
                <a:latin typeface="Georgia"/>
                <a:cs typeface="Georgia"/>
              </a:rPr>
              <a:t>,types of cooling system</a:t>
            </a:r>
            <a:r>
              <a:rPr lang="en-IN" sz="4000" spc="5" dirty="0" smtClean="0">
                <a:latin typeface="Georgia"/>
                <a:cs typeface="Georgia"/>
              </a:rPr>
              <a:t> </a:t>
            </a:r>
            <a:r>
              <a:rPr lang="en-IN" sz="4000" spc="-10" dirty="0" smtClean="0">
                <a:latin typeface="Georgia"/>
                <a:cs typeface="Georgia"/>
              </a:rPr>
              <a:t>are</a:t>
            </a:r>
            <a:endParaRPr lang="en-IN" sz="4000" dirty="0" smtClean="0">
              <a:latin typeface="Georgia"/>
              <a:cs typeface="Georgia"/>
            </a:endParaRPr>
          </a:p>
          <a:p>
            <a:pPr>
              <a:lnSpc>
                <a:spcPct val="100000"/>
              </a:lnSpc>
              <a:spcBef>
                <a:spcPts val="50"/>
              </a:spcBef>
            </a:pPr>
            <a:endParaRPr lang="en-IN" sz="4000" dirty="0" smtClean="0">
              <a:latin typeface="Georgia"/>
              <a:cs typeface="Georgia"/>
            </a:endParaRPr>
          </a:p>
          <a:p>
            <a:pPr marL="613410" indent="-601345">
              <a:lnSpc>
                <a:spcPct val="100000"/>
              </a:lnSpc>
              <a:buClr>
                <a:srgbClr val="D16248"/>
              </a:buClr>
              <a:buSzPct val="83928"/>
              <a:buAutoNum type="arabicParenR"/>
              <a:tabLst>
                <a:tab pos="612775" algn="l"/>
                <a:tab pos="614045" algn="l"/>
              </a:tabLst>
            </a:pPr>
            <a:r>
              <a:rPr lang="en-IN" sz="4000" spc="-5" dirty="0" smtClean="0">
                <a:latin typeface="Georgia"/>
                <a:cs typeface="Georgia"/>
              </a:rPr>
              <a:t>liquid or indirect cooling</a:t>
            </a:r>
            <a:r>
              <a:rPr lang="en-IN" sz="4000" spc="30" dirty="0" smtClean="0">
                <a:latin typeface="Georgia"/>
                <a:cs typeface="Georgia"/>
              </a:rPr>
              <a:t> </a:t>
            </a:r>
            <a:r>
              <a:rPr lang="en-IN" sz="4000" spc="-5" dirty="0" smtClean="0">
                <a:latin typeface="Georgia"/>
                <a:cs typeface="Georgia"/>
              </a:rPr>
              <a:t>system.</a:t>
            </a:r>
            <a:endParaRPr lang="en-IN" sz="4000" dirty="0" smtClean="0">
              <a:latin typeface="Georgia"/>
              <a:cs typeface="Georgia"/>
            </a:endParaRPr>
          </a:p>
          <a:p>
            <a:pPr marL="527685" indent="-515620">
              <a:lnSpc>
                <a:spcPct val="100000"/>
              </a:lnSpc>
              <a:spcBef>
                <a:spcPts val="675"/>
              </a:spcBef>
              <a:buClr>
                <a:srgbClr val="D16248"/>
              </a:buClr>
              <a:buSzPct val="83928"/>
              <a:buAutoNum type="arabicParenR"/>
              <a:tabLst>
                <a:tab pos="527685" algn="l"/>
                <a:tab pos="528320" algn="l"/>
              </a:tabLst>
            </a:pPr>
            <a:r>
              <a:rPr lang="en-IN" sz="4000" spc="-5" dirty="0" smtClean="0">
                <a:latin typeface="Georgia"/>
                <a:cs typeface="Georgia"/>
              </a:rPr>
              <a:t>air or direct cooling</a:t>
            </a:r>
            <a:r>
              <a:rPr lang="en-IN" sz="4000" spc="65" dirty="0" smtClean="0">
                <a:latin typeface="Georgia"/>
                <a:cs typeface="Georgia"/>
              </a:rPr>
              <a:t> </a:t>
            </a:r>
            <a:r>
              <a:rPr lang="en-IN" sz="4000" spc="-5" dirty="0" smtClean="0">
                <a:latin typeface="Georgia"/>
                <a:cs typeface="Georgia"/>
              </a:rPr>
              <a:t>system.</a:t>
            </a:r>
            <a:endParaRPr lang="en-IN" sz="4000" dirty="0" smtClean="0">
              <a:latin typeface="Georgia"/>
              <a:cs typeface="Georgia"/>
            </a:endParaRPr>
          </a:p>
          <a:p>
            <a:endParaRPr lang="en-US" sz="4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75</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r>
              <a:rPr lang="en-IN" b="1" dirty="0" smtClean="0">
                <a:solidFill>
                  <a:srgbClr val="0D0D0D"/>
                </a:solidFill>
                <a:latin typeface="Georgia"/>
                <a:cs typeface="Georgia"/>
              </a:rPr>
              <a:t>Liquid </a:t>
            </a:r>
            <a:r>
              <a:rPr lang="en-IN" b="1" spc="-5" dirty="0" smtClean="0">
                <a:solidFill>
                  <a:srgbClr val="0D0D0D"/>
                </a:solidFill>
                <a:latin typeface="Georgia"/>
                <a:cs typeface="Georgia"/>
              </a:rPr>
              <a:t>Cooled</a:t>
            </a:r>
            <a:r>
              <a:rPr lang="en-IN" b="1" spc="-95" dirty="0" smtClean="0">
                <a:solidFill>
                  <a:srgbClr val="0D0D0D"/>
                </a:solidFill>
                <a:latin typeface="Georgia"/>
                <a:cs typeface="Georgia"/>
              </a:rPr>
              <a:t> </a:t>
            </a:r>
            <a:r>
              <a:rPr lang="en-IN" b="1" dirty="0" smtClean="0">
                <a:solidFill>
                  <a:srgbClr val="0D0D0D"/>
                </a:solidFill>
                <a:latin typeface="Georgia"/>
                <a:cs typeface="Georgia"/>
              </a:rPr>
              <a:t>System	</a:t>
            </a:r>
            <a:endParaRPr lang="en-US" b="1" dirty="0"/>
          </a:p>
        </p:txBody>
      </p:sp>
      <p:pic>
        <p:nvPicPr>
          <p:cNvPr id="10" name="object 5"/>
          <p:cNvPicPr/>
          <p:nvPr/>
        </p:nvPicPr>
        <p:blipFill>
          <a:blip r:embed="rId3" cstate="print"/>
          <a:stretch>
            <a:fillRect/>
          </a:stretch>
        </p:blipFill>
        <p:spPr>
          <a:xfrm>
            <a:off x="9861550" y="1663700"/>
            <a:ext cx="5943600" cy="5486400"/>
          </a:xfrm>
          <a:prstGeom prst="rect">
            <a:avLst/>
          </a:prstGeom>
        </p:spPr>
      </p:pic>
      <p:sp>
        <p:nvSpPr>
          <p:cNvPr id="11" name="Rectangle 10"/>
          <p:cNvSpPr/>
          <p:nvPr/>
        </p:nvSpPr>
        <p:spPr>
          <a:xfrm>
            <a:off x="1098551" y="1663700"/>
            <a:ext cx="8305800" cy="5663089"/>
          </a:xfrm>
          <a:prstGeom prst="rect">
            <a:avLst/>
          </a:prstGeom>
        </p:spPr>
        <p:txBody>
          <a:bodyPr wrap="square">
            <a:spAutoFit/>
          </a:bodyPr>
          <a:lstStyle/>
          <a:p>
            <a:pPr marL="287020" marR="164465" indent="-274320">
              <a:lnSpc>
                <a:spcPct val="80000"/>
              </a:lnSpc>
              <a:spcBef>
                <a:spcPts val="725"/>
              </a:spcBef>
              <a:buClr>
                <a:srgbClr val="D16248"/>
              </a:buClr>
              <a:buSzPct val="84615"/>
              <a:buFont typeface="Wingdings 2"/>
              <a:buChar char=""/>
              <a:tabLst>
                <a:tab pos="287020" algn="l"/>
                <a:tab pos="1598930" algn="l"/>
              </a:tabLst>
            </a:pPr>
            <a:r>
              <a:rPr lang="en-IN" sz="4000" dirty="0" smtClean="0">
                <a:latin typeface="Georgia"/>
                <a:cs typeface="Georgia"/>
              </a:rPr>
              <a:t>A</a:t>
            </a:r>
            <a:r>
              <a:rPr lang="en-IN" sz="4000" spc="5" dirty="0" smtClean="0">
                <a:latin typeface="Georgia"/>
                <a:cs typeface="Georgia"/>
              </a:rPr>
              <a:t> </a:t>
            </a:r>
            <a:r>
              <a:rPr lang="en-IN" sz="4000" spc="-5" dirty="0" smtClean="0">
                <a:latin typeface="Georgia"/>
                <a:cs typeface="Georgia"/>
              </a:rPr>
              <a:t>liquid	</a:t>
            </a:r>
            <a:r>
              <a:rPr lang="en-IN" sz="4000" dirty="0" smtClean="0">
                <a:latin typeface="Georgia"/>
                <a:cs typeface="Georgia"/>
              </a:rPr>
              <a:t>is circulated  around </a:t>
            </a:r>
            <a:r>
              <a:rPr lang="en-IN" sz="4000" spc="-5" dirty="0" smtClean="0">
                <a:latin typeface="Georgia"/>
                <a:cs typeface="Georgia"/>
              </a:rPr>
              <a:t>the cylinders</a:t>
            </a:r>
            <a:r>
              <a:rPr lang="en-IN" sz="4000" spc="-95" dirty="0" smtClean="0">
                <a:latin typeface="Georgia"/>
                <a:cs typeface="Georgia"/>
              </a:rPr>
              <a:t> </a:t>
            </a:r>
            <a:r>
              <a:rPr lang="en-IN" sz="4000" spc="-5" dirty="0" smtClean="0">
                <a:latin typeface="Georgia"/>
                <a:cs typeface="Georgia"/>
              </a:rPr>
              <a:t>and  </a:t>
            </a:r>
            <a:r>
              <a:rPr lang="en-IN" sz="4000" dirty="0" smtClean="0">
                <a:latin typeface="Georgia"/>
                <a:cs typeface="Georgia"/>
              </a:rPr>
              <a:t>absorb </a:t>
            </a:r>
            <a:r>
              <a:rPr lang="en-IN" sz="4000" spc="-5" dirty="0" smtClean="0">
                <a:latin typeface="Georgia"/>
                <a:cs typeface="Georgia"/>
              </a:rPr>
              <a:t>heat </a:t>
            </a:r>
            <a:r>
              <a:rPr lang="en-IN" sz="4000" dirty="0" smtClean="0">
                <a:latin typeface="Georgia"/>
                <a:cs typeface="Georgia"/>
              </a:rPr>
              <a:t>from </a:t>
            </a:r>
            <a:r>
              <a:rPr lang="en-IN" sz="4000" spc="-5" dirty="0" smtClean="0">
                <a:latin typeface="Georgia"/>
                <a:cs typeface="Georgia"/>
              </a:rPr>
              <a:t>the  cylinder walls </a:t>
            </a:r>
            <a:r>
              <a:rPr lang="en-IN" sz="4000" dirty="0" smtClean="0">
                <a:latin typeface="Georgia"/>
                <a:cs typeface="Georgia"/>
              </a:rPr>
              <a:t>and  </a:t>
            </a:r>
            <a:r>
              <a:rPr lang="en-IN" sz="4000" spc="-5" dirty="0" smtClean="0">
                <a:latin typeface="Georgia"/>
                <a:cs typeface="Georgia"/>
              </a:rPr>
              <a:t>cylinder</a:t>
            </a:r>
            <a:r>
              <a:rPr lang="en-IN" sz="4000" spc="-45" dirty="0" smtClean="0">
                <a:latin typeface="Georgia"/>
                <a:cs typeface="Georgia"/>
              </a:rPr>
              <a:t> </a:t>
            </a:r>
            <a:r>
              <a:rPr lang="en-IN" sz="4000" spc="-5" dirty="0" smtClean="0">
                <a:latin typeface="Georgia"/>
                <a:cs typeface="Georgia"/>
              </a:rPr>
              <a:t>head.</a:t>
            </a:r>
            <a:endParaRPr lang="en-IN" sz="4000" dirty="0" smtClean="0">
              <a:latin typeface="Georgia"/>
              <a:cs typeface="Georgia"/>
            </a:endParaRPr>
          </a:p>
          <a:p>
            <a:pPr marL="287020" marR="5080" indent="-274320">
              <a:lnSpc>
                <a:spcPct val="80000"/>
              </a:lnSpc>
              <a:spcBef>
                <a:spcPts val="625"/>
              </a:spcBef>
              <a:buClr>
                <a:srgbClr val="D16248"/>
              </a:buClr>
              <a:buSzPct val="84615"/>
              <a:buFont typeface="Wingdings 2"/>
              <a:buChar char=""/>
              <a:tabLst>
                <a:tab pos="287020" algn="l"/>
              </a:tabLst>
            </a:pPr>
            <a:r>
              <a:rPr lang="en-IN" sz="4000" spc="-5" dirty="0" smtClean="0">
                <a:latin typeface="Georgia"/>
                <a:cs typeface="Georgia"/>
              </a:rPr>
              <a:t>Coolant </a:t>
            </a:r>
            <a:r>
              <a:rPr lang="en-IN" sz="4000" dirty="0" smtClean="0">
                <a:latin typeface="Georgia"/>
                <a:cs typeface="Georgia"/>
              </a:rPr>
              <a:t>absorbs </a:t>
            </a:r>
            <a:r>
              <a:rPr lang="en-IN" sz="4000" spc="-5" dirty="0" smtClean="0">
                <a:latin typeface="Georgia"/>
                <a:cs typeface="Georgia"/>
              </a:rPr>
              <a:t>heat </a:t>
            </a:r>
            <a:r>
              <a:rPr lang="en-IN" sz="4000" dirty="0" smtClean="0">
                <a:latin typeface="Georgia"/>
                <a:cs typeface="Georgia"/>
              </a:rPr>
              <a:t>as it  </a:t>
            </a:r>
            <a:r>
              <a:rPr lang="en-IN" sz="4000" spc="-5" dirty="0" smtClean="0">
                <a:latin typeface="Georgia"/>
                <a:cs typeface="Georgia"/>
              </a:rPr>
              <a:t>passes through the engine  </a:t>
            </a:r>
            <a:r>
              <a:rPr lang="en-IN" sz="4000" dirty="0" smtClean="0">
                <a:latin typeface="Georgia"/>
                <a:cs typeface="Georgia"/>
              </a:rPr>
              <a:t>and </a:t>
            </a:r>
            <a:r>
              <a:rPr lang="en-IN" sz="4000" spc="-5" dirty="0" smtClean="0">
                <a:latin typeface="Georgia"/>
                <a:cs typeface="Georgia"/>
              </a:rPr>
              <a:t>also lubricates the  water</a:t>
            </a:r>
            <a:r>
              <a:rPr lang="en-IN" sz="4000" spc="-10" dirty="0" smtClean="0">
                <a:latin typeface="Georgia"/>
                <a:cs typeface="Georgia"/>
              </a:rPr>
              <a:t> </a:t>
            </a:r>
            <a:r>
              <a:rPr lang="en-IN" sz="4000" spc="-5" dirty="0" smtClean="0">
                <a:latin typeface="Georgia"/>
                <a:cs typeface="Georgia"/>
              </a:rPr>
              <a:t>pump.</a:t>
            </a:r>
            <a:endParaRPr lang="en-IN" sz="4000" dirty="0" smtClean="0">
              <a:latin typeface="Georgia"/>
              <a:cs typeface="Georgia"/>
            </a:endParaRPr>
          </a:p>
          <a:p>
            <a:pPr marL="287020" marR="36195" indent="-274320">
              <a:lnSpc>
                <a:spcPct val="80000"/>
              </a:lnSpc>
              <a:spcBef>
                <a:spcPts val="625"/>
              </a:spcBef>
              <a:buClr>
                <a:srgbClr val="D16248"/>
              </a:buClr>
              <a:buSzPct val="84615"/>
              <a:buChar char="•"/>
              <a:tabLst>
                <a:tab pos="286385" algn="l"/>
                <a:tab pos="287020" algn="l"/>
              </a:tabLst>
            </a:pPr>
            <a:r>
              <a:rPr lang="en-IN" sz="4000" dirty="0" smtClean="0">
                <a:latin typeface="Georgia"/>
                <a:cs typeface="Georgia"/>
              </a:rPr>
              <a:t>Hot </a:t>
            </a:r>
            <a:r>
              <a:rPr lang="en-IN" sz="4000" spc="-5" dirty="0" smtClean="0">
                <a:latin typeface="Georgia"/>
                <a:cs typeface="Georgia"/>
              </a:rPr>
              <a:t>coolant enters the  </a:t>
            </a:r>
            <a:r>
              <a:rPr lang="en-IN" sz="4000" dirty="0" smtClean="0">
                <a:latin typeface="Georgia"/>
                <a:cs typeface="Georgia"/>
              </a:rPr>
              <a:t>radiator in which </a:t>
            </a:r>
            <a:r>
              <a:rPr lang="en-IN" sz="4000" spc="-5" dirty="0" smtClean="0">
                <a:latin typeface="Georgia"/>
                <a:cs typeface="Georgia"/>
              </a:rPr>
              <a:t>the</a:t>
            </a:r>
            <a:r>
              <a:rPr lang="en-IN" sz="4000" spc="-125" dirty="0" smtClean="0">
                <a:latin typeface="Georgia"/>
                <a:cs typeface="Georgia"/>
              </a:rPr>
              <a:t> </a:t>
            </a:r>
            <a:r>
              <a:rPr lang="en-IN" sz="4000" spc="-5" dirty="0" smtClean="0">
                <a:latin typeface="Georgia"/>
                <a:cs typeface="Georgia"/>
              </a:rPr>
              <a:t>heat  </a:t>
            </a:r>
            <a:r>
              <a:rPr lang="en-IN" sz="4000" dirty="0" smtClean="0">
                <a:latin typeface="Georgia"/>
                <a:cs typeface="Georgia"/>
              </a:rPr>
              <a:t>is </a:t>
            </a:r>
            <a:r>
              <a:rPr lang="en-IN" sz="4000" spc="-5" dirty="0" smtClean="0">
                <a:latin typeface="Georgia"/>
                <a:cs typeface="Georgia"/>
              </a:rPr>
              <a:t>passed on to air that </a:t>
            </a:r>
            <a:r>
              <a:rPr lang="en-IN" sz="4000" dirty="0" smtClean="0">
                <a:latin typeface="Georgia"/>
                <a:cs typeface="Georgia"/>
              </a:rPr>
              <a:t>is  </a:t>
            </a:r>
            <a:r>
              <a:rPr lang="en-IN" sz="4000" spc="-5" dirty="0" smtClean="0">
                <a:latin typeface="Georgia"/>
                <a:cs typeface="Georgia"/>
              </a:rPr>
              <a:t>flowing through the  </a:t>
            </a:r>
            <a:r>
              <a:rPr lang="en-IN" sz="4000" dirty="0" smtClean="0">
                <a:latin typeface="Georgia"/>
                <a:cs typeface="Georgia"/>
              </a:rPr>
              <a:t>radiator.</a:t>
            </a:r>
            <a:endParaRPr lang="en-IN" sz="4000" dirty="0">
              <a:latin typeface="Georgia"/>
              <a:cs typeface="Georgia"/>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76</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endParaRPr lang="en-US" b="1" dirty="0"/>
          </a:p>
        </p:txBody>
      </p:sp>
      <p:sp>
        <p:nvSpPr>
          <p:cNvPr id="9" name="Subtitle 8"/>
          <p:cNvSpPr>
            <a:spLocks noGrp="1"/>
          </p:cNvSpPr>
          <p:nvPr>
            <p:ph type="subTitle" idx="4"/>
          </p:nvPr>
        </p:nvSpPr>
        <p:spPr>
          <a:xfrm>
            <a:off x="1555750" y="2273300"/>
            <a:ext cx="12649200" cy="492443"/>
          </a:xfrm>
        </p:spPr>
        <p:txBody>
          <a:bodyPr/>
          <a:lstStyle/>
          <a:p>
            <a:endParaRPr lang="en-US" dirty="0"/>
          </a:p>
        </p:txBody>
      </p:sp>
      <p:pic>
        <p:nvPicPr>
          <p:cNvPr id="10" name="object 2"/>
          <p:cNvPicPr/>
          <p:nvPr/>
        </p:nvPicPr>
        <p:blipFill>
          <a:blip r:embed="rId3" cstate="print"/>
          <a:stretch>
            <a:fillRect/>
          </a:stretch>
        </p:blipFill>
        <p:spPr>
          <a:xfrm>
            <a:off x="1555750" y="520700"/>
            <a:ext cx="13258800" cy="754380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77</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r>
              <a:rPr lang="en-IN" b="1" spc="-5" dirty="0" smtClean="0">
                <a:solidFill>
                  <a:srgbClr val="0D0D0D"/>
                </a:solidFill>
                <a:latin typeface="Georgia"/>
                <a:cs typeface="Georgia"/>
              </a:rPr>
              <a:t>Advantages </a:t>
            </a:r>
            <a:r>
              <a:rPr lang="en-IN" b="1" dirty="0" smtClean="0">
                <a:solidFill>
                  <a:srgbClr val="0D0D0D"/>
                </a:solidFill>
                <a:latin typeface="Georgia"/>
                <a:cs typeface="Georgia"/>
              </a:rPr>
              <a:t>of </a:t>
            </a:r>
            <a:r>
              <a:rPr lang="en-IN" b="1" spc="-5" dirty="0" smtClean="0">
                <a:solidFill>
                  <a:srgbClr val="0D0D0D"/>
                </a:solidFill>
                <a:latin typeface="Georgia"/>
                <a:cs typeface="Georgia"/>
              </a:rPr>
              <a:t>liquid </a:t>
            </a:r>
            <a:r>
              <a:rPr lang="en-IN" b="1" dirty="0" smtClean="0">
                <a:solidFill>
                  <a:srgbClr val="0D0D0D"/>
                </a:solidFill>
                <a:latin typeface="Georgia"/>
                <a:cs typeface="Georgia"/>
              </a:rPr>
              <a:t>Cooling</a:t>
            </a:r>
            <a:r>
              <a:rPr lang="en-IN" b="1" spc="-30" dirty="0" smtClean="0">
                <a:solidFill>
                  <a:srgbClr val="0D0D0D"/>
                </a:solidFill>
                <a:latin typeface="Georgia"/>
                <a:cs typeface="Georgia"/>
              </a:rPr>
              <a:t> </a:t>
            </a:r>
            <a:r>
              <a:rPr lang="en-IN" b="1" spc="-5" dirty="0" smtClean="0">
                <a:solidFill>
                  <a:srgbClr val="0D0D0D"/>
                </a:solidFill>
                <a:latin typeface="Georgia"/>
                <a:cs typeface="Georgia"/>
              </a:rPr>
              <a:t>System</a:t>
            </a:r>
            <a:endParaRPr lang="en-US" b="1" dirty="0"/>
          </a:p>
        </p:txBody>
      </p:sp>
      <p:sp>
        <p:nvSpPr>
          <p:cNvPr id="9" name="Subtitle 8"/>
          <p:cNvSpPr>
            <a:spLocks noGrp="1"/>
          </p:cNvSpPr>
          <p:nvPr>
            <p:ph type="subTitle" idx="4"/>
          </p:nvPr>
        </p:nvSpPr>
        <p:spPr>
          <a:xfrm>
            <a:off x="1555750" y="2273300"/>
            <a:ext cx="12649200" cy="6498702"/>
          </a:xfrm>
        </p:spPr>
        <p:txBody>
          <a:bodyPr/>
          <a:lstStyle/>
          <a:p>
            <a:pPr marL="286385" marR="915669" indent="-274320">
              <a:lnSpc>
                <a:spcPct val="100000"/>
              </a:lnSpc>
              <a:spcBef>
                <a:spcPts val="100"/>
              </a:spcBef>
              <a:buClr>
                <a:srgbClr val="D16248"/>
              </a:buClr>
              <a:buSzPct val="85185"/>
              <a:buFont typeface="Wingdings 2"/>
              <a:buChar char=""/>
              <a:tabLst>
                <a:tab pos="368935" algn="l"/>
                <a:tab pos="369570" algn="l"/>
              </a:tabLst>
            </a:pPr>
            <a:r>
              <a:rPr lang="en-IN" sz="4400" dirty="0" smtClean="0"/>
              <a:t>	</a:t>
            </a:r>
            <a:r>
              <a:rPr lang="en-IN" sz="4400" spc="-5" dirty="0" smtClean="0">
                <a:cs typeface="Georgia"/>
              </a:rPr>
              <a:t>Uniform cooling of cylinder, cylinder head and  </a:t>
            </a:r>
            <a:r>
              <a:rPr lang="en-IN" sz="4400" dirty="0" smtClean="0">
                <a:cs typeface="Georgia"/>
              </a:rPr>
              <a:t>valves.</a:t>
            </a:r>
          </a:p>
          <a:p>
            <a:pPr marL="286385" marR="655320" indent="-274320">
              <a:lnSpc>
                <a:spcPct val="100000"/>
              </a:lnSpc>
              <a:spcBef>
                <a:spcPts val="650"/>
              </a:spcBef>
              <a:buClr>
                <a:srgbClr val="D16248"/>
              </a:buClr>
              <a:buSzPct val="85185"/>
              <a:buFont typeface="Wingdings 2"/>
              <a:buChar char=""/>
              <a:tabLst>
                <a:tab pos="368935" algn="l"/>
                <a:tab pos="369570" algn="l"/>
              </a:tabLst>
            </a:pPr>
            <a:r>
              <a:rPr lang="en-IN" sz="4400" dirty="0" smtClean="0"/>
              <a:t>	</a:t>
            </a:r>
            <a:r>
              <a:rPr lang="en-IN" sz="4400" spc="-5" dirty="0" smtClean="0">
                <a:cs typeface="Georgia"/>
              </a:rPr>
              <a:t>Specific fuel consumption of engine </a:t>
            </a:r>
            <a:r>
              <a:rPr lang="en-IN" sz="4400" dirty="0" smtClean="0">
                <a:cs typeface="Georgia"/>
              </a:rPr>
              <a:t>improves </a:t>
            </a:r>
            <a:r>
              <a:rPr lang="en-IN" sz="4400" spc="-5" dirty="0" smtClean="0">
                <a:cs typeface="Georgia"/>
              </a:rPr>
              <a:t>by  using water cooling</a:t>
            </a:r>
            <a:r>
              <a:rPr lang="en-IN" sz="4400" spc="-30" dirty="0" smtClean="0">
                <a:cs typeface="Georgia"/>
              </a:rPr>
              <a:t> </a:t>
            </a:r>
            <a:r>
              <a:rPr lang="en-IN" sz="4400" spc="-5" dirty="0" smtClean="0">
                <a:cs typeface="Georgia"/>
              </a:rPr>
              <a:t>system.</a:t>
            </a:r>
            <a:endParaRPr lang="en-IN" sz="4400" dirty="0" smtClean="0">
              <a:cs typeface="Georgia"/>
            </a:endParaRPr>
          </a:p>
          <a:p>
            <a:pPr marL="286385" marR="5080" indent="-274320">
              <a:lnSpc>
                <a:spcPct val="100000"/>
              </a:lnSpc>
              <a:spcBef>
                <a:spcPts val="650"/>
              </a:spcBef>
              <a:buClr>
                <a:srgbClr val="D16248"/>
              </a:buClr>
              <a:buSzPct val="85185"/>
              <a:buFont typeface="Wingdings 2"/>
              <a:buChar char=""/>
              <a:tabLst>
                <a:tab pos="368935" algn="l"/>
                <a:tab pos="369570" algn="l"/>
              </a:tabLst>
            </a:pPr>
            <a:r>
              <a:rPr lang="en-IN" sz="4400" dirty="0" smtClean="0"/>
              <a:t>	</a:t>
            </a:r>
            <a:r>
              <a:rPr lang="en-IN" sz="4400" dirty="0" smtClean="0">
                <a:cs typeface="Georgia"/>
              </a:rPr>
              <a:t>If </a:t>
            </a:r>
            <a:r>
              <a:rPr lang="en-IN" sz="4400" spc="-5" dirty="0" smtClean="0">
                <a:cs typeface="Georgia"/>
              </a:rPr>
              <a:t>we employ water cooling system, then engine </a:t>
            </a:r>
            <a:r>
              <a:rPr lang="en-IN" sz="4400" dirty="0" smtClean="0">
                <a:cs typeface="Georgia"/>
              </a:rPr>
              <a:t>need  not </a:t>
            </a:r>
            <a:r>
              <a:rPr lang="en-IN" sz="4400" spc="-5" dirty="0" smtClean="0">
                <a:cs typeface="Georgia"/>
              </a:rPr>
              <a:t>be provided </a:t>
            </a:r>
            <a:r>
              <a:rPr lang="en-IN" sz="4400" dirty="0" smtClean="0">
                <a:cs typeface="Georgia"/>
              </a:rPr>
              <a:t>at </a:t>
            </a:r>
            <a:r>
              <a:rPr lang="en-IN" sz="4400" spc="-5" dirty="0" smtClean="0">
                <a:cs typeface="Georgia"/>
              </a:rPr>
              <a:t>the front end of </a:t>
            </a:r>
            <a:r>
              <a:rPr lang="en-IN" sz="4400" dirty="0" smtClean="0">
                <a:cs typeface="Georgia"/>
              </a:rPr>
              <a:t>moving</a:t>
            </a:r>
            <a:r>
              <a:rPr lang="en-IN" sz="4400" spc="-95" dirty="0" smtClean="0">
                <a:cs typeface="Georgia"/>
              </a:rPr>
              <a:t> </a:t>
            </a:r>
            <a:r>
              <a:rPr lang="en-IN" sz="4400" dirty="0" smtClean="0">
                <a:cs typeface="Georgia"/>
              </a:rPr>
              <a:t>vehicle.</a:t>
            </a:r>
          </a:p>
          <a:p>
            <a:pPr marL="286385" marR="718185" indent="-274320">
              <a:lnSpc>
                <a:spcPct val="100000"/>
              </a:lnSpc>
              <a:spcBef>
                <a:spcPts val="650"/>
              </a:spcBef>
              <a:buClr>
                <a:srgbClr val="D16248"/>
              </a:buClr>
              <a:buSzPct val="85185"/>
              <a:buFont typeface="Wingdings 2"/>
              <a:buChar char=""/>
              <a:tabLst>
                <a:tab pos="368935" algn="l"/>
                <a:tab pos="369570" algn="l"/>
              </a:tabLst>
            </a:pPr>
            <a:r>
              <a:rPr lang="en-IN" sz="4400" dirty="0" smtClean="0"/>
              <a:t>	</a:t>
            </a:r>
            <a:r>
              <a:rPr lang="en-IN" sz="4400" spc="-5" dirty="0" smtClean="0">
                <a:cs typeface="Georgia"/>
              </a:rPr>
              <a:t>Engine </a:t>
            </a:r>
            <a:r>
              <a:rPr lang="en-IN" sz="4400" dirty="0" smtClean="0">
                <a:cs typeface="Georgia"/>
              </a:rPr>
              <a:t>is </a:t>
            </a:r>
            <a:r>
              <a:rPr lang="en-IN" sz="4400" spc="-5" dirty="0" smtClean="0">
                <a:cs typeface="Georgia"/>
              </a:rPr>
              <a:t>less </a:t>
            </a:r>
            <a:r>
              <a:rPr lang="en-IN" sz="4400" dirty="0" smtClean="0">
                <a:cs typeface="Georgia"/>
              </a:rPr>
              <a:t>noisy as </a:t>
            </a:r>
            <a:r>
              <a:rPr lang="en-IN" sz="4400" spc="-5" dirty="0" smtClean="0">
                <a:cs typeface="Georgia"/>
              </a:rPr>
              <a:t>compared with </a:t>
            </a:r>
            <a:r>
              <a:rPr lang="en-IN" sz="4400" dirty="0" smtClean="0">
                <a:cs typeface="Georgia"/>
              </a:rPr>
              <a:t>air </a:t>
            </a:r>
            <a:r>
              <a:rPr lang="en-IN" sz="4400" spc="-10" dirty="0" smtClean="0">
                <a:cs typeface="Georgia"/>
              </a:rPr>
              <a:t>cooled  </a:t>
            </a:r>
            <a:r>
              <a:rPr lang="en-IN" sz="4400" spc="-5" dirty="0" smtClean="0">
                <a:cs typeface="Georgia"/>
              </a:rPr>
              <a:t>engines, </a:t>
            </a:r>
            <a:r>
              <a:rPr lang="en-IN" sz="4400" dirty="0" smtClean="0">
                <a:cs typeface="Georgia"/>
              </a:rPr>
              <a:t>as it </a:t>
            </a:r>
            <a:r>
              <a:rPr lang="en-IN" sz="4400" spc="-5" dirty="0" smtClean="0">
                <a:cs typeface="Georgia"/>
              </a:rPr>
              <a:t>has water for damping</a:t>
            </a:r>
            <a:r>
              <a:rPr lang="en-IN" sz="4400" spc="-70" dirty="0" smtClean="0">
                <a:cs typeface="Georgia"/>
              </a:rPr>
              <a:t> </a:t>
            </a:r>
            <a:r>
              <a:rPr lang="en-IN" sz="4400" spc="-5" dirty="0" smtClean="0">
                <a:cs typeface="Georgia"/>
              </a:rPr>
              <a:t>noise.</a:t>
            </a:r>
            <a:endParaRPr lang="en-IN" sz="4400" dirty="0" smtClean="0">
              <a:cs typeface="Georgia"/>
            </a:endParaRPr>
          </a:p>
          <a:p>
            <a:endParaRPr lang="en-US" sz="4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78</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327150" y="444500"/>
            <a:ext cx="12458065" cy="677108"/>
          </a:xfrm>
        </p:spPr>
        <p:txBody>
          <a:bodyPr/>
          <a:lstStyle/>
          <a:p>
            <a:pPr algn="l"/>
            <a:r>
              <a:rPr lang="en-IN" b="1" spc="-5" dirty="0" smtClean="0">
                <a:solidFill>
                  <a:srgbClr val="0D0D0D"/>
                </a:solidFill>
                <a:latin typeface="Georgia"/>
                <a:cs typeface="Georgia"/>
              </a:rPr>
              <a:t>Disadvantage of </a:t>
            </a:r>
            <a:r>
              <a:rPr lang="en-IN" b="1" spc="-10" dirty="0" smtClean="0">
                <a:solidFill>
                  <a:srgbClr val="0D0D0D"/>
                </a:solidFill>
                <a:latin typeface="Georgia"/>
                <a:cs typeface="Georgia"/>
              </a:rPr>
              <a:t>liquid Cooling</a:t>
            </a:r>
            <a:r>
              <a:rPr lang="en-IN" b="1" spc="50" dirty="0" smtClean="0">
                <a:solidFill>
                  <a:srgbClr val="0D0D0D"/>
                </a:solidFill>
                <a:latin typeface="Georgia"/>
                <a:cs typeface="Georgia"/>
              </a:rPr>
              <a:t> </a:t>
            </a:r>
            <a:r>
              <a:rPr lang="en-IN" b="1" spc="-5" dirty="0" smtClean="0">
                <a:solidFill>
                  <a:srgbClr val="0D0D0D"/>
                </a:solidFill>
                <a:latin typeface="Georgia"/>
                <a:cs typeface="Georgia"/>
              </a:rPr>
              <a:t>System</a:t>
            </a:r>
            <a:endParaRPr lang="en-US" b="1" dirty="0"/>
          </a:p>
        </p:txBody>
      </p:sp>
      <p:sp>
        <p:nvSpPr>
          <p:cNvPr id="9" name="Subtitle 8"/>
          <p:cNvSpPr>
            <a:spLocks noGrp="1"/>
          </p:cNvSpPr>
          <p:nvPr>
            <p:ph type="subTitle" idx="4"/>
          </p:nvPr>
        </p:nvSpPr>
        <p:spPr>
          <a:xfrm>
            <a:off x="1479550" y="1663700"/>
            <a:ext cx="12649200" cy="6500241"/>
          </a:xfrm>
        </p:spPr>
        <p:txBody>
          <a:bodyPr/>
          <a:lstStyle/>
          <a:p>
            <a:pPr marL="220979" indent="-208915">
              <a:spcBef>
                <a:spcPts val="95"/>
              </a:spcBef>
              <a:buFont typeface="Arial"/>
              <a:buChar char="•"/>
              <a:tabLst>
                <a:tab pos="221615" algn="l"/>
              </a:tabLst>
            </a:pPr>
            <a:r>
              <a:rPr lang="en-IN" sz="4400" spc="-5" dirty="0" smtClean="0">
                <a:latin typeface="Georgia"/>
                <a:cs typeface="Georgia"/>
              </a:rPr>
              <a:t>It depends upon the supply of</a:t>
            </a:r>
            <a:r>
              <a:rPr lang="en-IN" sz="4400" spc="5" dirty="0" smtClean="0">
                <a:latin typeface="Georgia"/>
                <a:cs typeface="Georgia"/>
              </a:rPr>
              <a:t> </a:t>
            </a:r>
            <a:r>
              <a:rPr lang="en-IN" sz="4400" spc="-10" dirty="0" smtClean="0">
                <a:latin typeface="Georgia"/>
                <a:cs typeface="Georgia"/>
              </a:rPr>
              <a:t>water.</a:t>
            </a:r>
            <a:endParaRPr lang="en-IN" sz="4400" dirty="0" smtClean="0">
              <a:latin typeface="Georgia"/>
              <a:cs typeface="Georgia"/>
            </a:endParaRPr>
          </a:p>
          <a:p>
            <a:pPr marL="12700" marR="749935">
              <a:spcBef>
                <a:spcPts val="5"/>
              </a:spcBef>
              <a:buFont typeface="Arial"/>
              <a:buChar char="•"/>
              <a:tabLst>
                <a:tab pos="221615" algn="l"/>
              </a:tabLst>
            </a:pPr>
            <a:r>
              <a:rPr lang="en-IN" sz="4400" spc="-5" dirty="0" smtClean="0">
                <a:latin typeface="Georgia"/>
                <a:cs typeface="Georgia"/>
              </a:rPr>
              <a:t>The </a:t>
            </a:r>
            <a:r>
              <a:rPr lang="en-IN" sz="4400" spc="-10" dirty="0" smtClean="0">
                <a:latin typeface="Georgia"/>
                <a:cs typeface="Georgia"/>
              </a:rPr>
              <a:t>water pump </a:t>
            </a:r>
            <a:r>
              <a:rPr lang="en-IN" sz="4400" spc="-5" dirty="0" smtClean="0">
                <a:latin typeface="Georgia"/>
                <a:cs typeface="Georgia"/>
              </a:rPr>
              <a:t>which </a:t>
            </a:r>
            <a:r>
              <a:rPr lang="en-IN" sz="4400" spc="-10" dirty="0" smtClean="0">
                <a:latin typeface="Georgia"/>
                <a:cs typeface="Georgia"/>
              </a:rPr>
              <a:t>circulates water  absorbs considerable</a:t>
            </a:r>
            <a:r>
              <a:rPr lang="en-IN" sz="4400" spc="45" dirty="0" smtClean="0">
                <a:latin typeface="Georgia"/>
                <a:cs typeface="Georgia"/>
              </a:rPr>
              <a:t> </a:t>
            </a:r>
            <a:r>
              <a:rPr lang="en-IN" sz="4400" spc="-5" dirty="0" smtClean="0">
                <a:latin typeface="Georgia"/>
                <a:cs typeface="Georgia"/>
              </a:rPr>
              <a:t>power.</a:t>
            </a:r>
            <a:endParaRPr lang="en-IN" sz="4400" dirty="0" smtClean="0">
              <a:latin typeface="Georgia"/>
              <a:cs typeface="Georgia"/>
            </a:endParaRPr>
          </a:p>
          <a:p>
            <a:pPr marL="12700" marR="199390">
              <a:buFont typeface="Arial"/>
              <a:buChar char="•"/>
              <a:tabLst>
                <a:tab pos="221615" algn="l"/>
              </a:tabLst>
            </a:pPr>
            <a:r>
              <a:rPr lang="en-IN" sz="4400" spc="-5" dirty="0" smtClean="0">
                <a:latin typeface="Georgia"/>
                <a:cs typeface="Georgia"/>
              </a:rPr>
              <a:t>If </a:t>
            </a:r>
            <a:r>
              <a:rPr lang="en-IN" sz="4400" spc="-10" dirty="0" smtClean="0">
                <a:latin typeface="Georgia"/>
                <a:cs typeface="Georgia"/>
              </a:rPr>
              <a:t>the water </a:t>
            </a:r>
            <a:r>
              <a:rPr lang="en-IN" sz="4400" spc="-5" dirty="0" smtClean="0">
                <a:latin typeface="Georgia"/>
                <a:cs typeface="Georgia"/>
              </a:rPr>
              <a:t>cooling system </a:t>
            </a:r>
            <a:r>
              <a:rPr lang="en-IN" sz="4400" spc="-10" dirty="0" smtClean="0">
                <a:latin typeface="Georgia"/>
                <a:cs typeface="Georgia"/>
              </a:rPr>
              <a:t>fails then </a:t>
            </a:r>
            <a:r>
              <a:rPr lang="en-IN" sz="4400" spc="-5" dirty="0" smtClean="0">
                <a:latin typeface="Georgia"/>
                <a:cs typeface="Georgia"/>
              </a:rPr>
              <a:t>it </a:t>
            </a:r>
            <a:r>
              <a:rPr lang="en-IN" sz="4400" spc="-10" dirty="0" smtClean="0">
                <a:latin typeface="Georgia"/>
                <a:cs typeface="Georgia"/>
              </a:rPr>
              <a:t>will  </a:t>
            </a:r>
            <a:r>
              <a:rPr lang="en-IN" sz="4400" spc="-5" dirty="0" smtClean="0">
                <a:latin typeface="Georgia"/>
                <a:cs typeface="Georgia"/>
              </a:rPr>
              <a:t>result in severe </a:t>
            </a:r>
            <a:r>
              <a:rPr lang="en-IN" sz="4400" spc="-10" dirty="0" smtClean="0">
                <a:latin typeface="Georgia"/>
                <a:cs typeface="Georgia"/>
              </a:rPr>
              <a:t>damage </a:t>
            </a:r>
            <a:r>
              <a:rPr lang="en-IN" sz="4400" spc="-5" dirty="0" smtClean="0">
                <a:latin typeface="Georgia"/>
                <a:cs typeface="Georgia"/>
              </a:rPr>
              <a:t>of</a:t>
            </a:r>
            <a:r>
              <a:rPr lang="en-IN" sz="4400" spc="15" dirty="0" smtClean="0">
                <a:latin typeface="Georgia"/>
                <a:cs typeface="Georgia"/>
              </a:rPr>
              <a:t> </a:t>
            </a:r>
            <a:r>
              <a:rPr lang="en-IN" sz="4400" spc="-5" dirty="0" smtClean="0">
                <a:latin typeface="Georgia"/>
                <a:cs typeface="Georgia"/>
              </a:rPr>
              <a:t>engine.</a:t>
            </a:r>
            <a:endParaRPr lang="en-IN" sz="4400" dirty="0" smtClean="0">
              <a:latin typeface="Georgia"/>
              <a:cs typeface="Georgia"/>
            </a:endParaRPr>
          </a:p>
          <a:p>
            <a:pPr marL="12700" marR="5080">
              <a:buFont typeface="Arial"/>
              <a:buChar char="•"/>
              <a:tabLst>
                <a:tab pos="221615" algn="l"/>
              </a:tabLst>
            </a:pPr>
            <a:r>
              <a:rPr lang="en-IN" sz="4400" spc="-5" dirty="0" smtClean="0">
                <a:latin typeface="Georgia"/>
                <a:cs typeface="Georgia"/>
              </a:rPr>
              <a:t>The </a:t>
            </a:r>
            <a:r>
              <a:rPr lang="en-IN" sz="4400" spc="-10" dirty="0" smtClean="0">
                <a:latin typeface="Georgia"/>
                <a:cs typeface="Georgia"/>
              </a:rPr>
              <a:t>water </a:t>
            </a:r>
            <a:r>
              <a:rPr lang="en-IN" sz="4400" spc="-5" dirty="0" smtClean="0">
                <a:latin typeface="Georgia"/>
                <a:cs typeface="Georgia"/>
              </a:rPr>
              <a:t>cooling system is costlier as it has  more number </a:t>
            </a:r>
            <a:r>
              <a:rPr lang="en-IN" sz="4400" dirty="0" smtClean="0">
                <a:latin typeface="Georgia"/>
                <a:cs typeface="Georgia"/>
              </a:rPr>
              <a:t>of </a:t>
            </a:r>
            <a:r>
              <a:rPr lang="en-IN" sz="4400" spc="-10" dirty="0" smtClean="0">
                <a:latin typeface="Georgia"/>
                <a:cs typeface="Georgia"/>
              </a:rPr>
              <a:t>parts. </a:t>
            </a:r>
            <a:r>
              <a:rPr lang="en-IN" sz="4400" spc="-5" dirty="0" smtClean="0">
                <a:latin typeface="Georgia"/>
                <a:cs typeface="Georgia"/>
              </a:rPr>
              <a:t>Also it requires more  maintenance and </a:t>
            </a:r>
            <a:r>
              <a:rPr lang="en-IN" sz="4400" spc="-10" dirty="0" smtClean="0">
                <a:latin typeface="Georgia"/>
                <a:cs typeface="Georgia"/>
              </a:rPr>
              <a:t>care </a:t>
            </a:r>
            <a:r>
              <a:rPr lang="en-IN" sz="4400" spc="-5" dirty="0" smtClean="0">
                <a:latin typeface="Georgia"/>
                <a:cs typeface="Georgia"/>
              </a:rPr>
              <a:t>for its</a:t>
            </a:r>
            <a:r>
              <a:rPr lang="en-IN" sz="4400" spc="45" dirty="0" smtClean="0">
                <a:latin typeface="Georgia"/>
                <a:cs typeface="Georgia"/>
              </a:rPr>
              <a:t> </a:t>
            </a:r>
            <a:r>
              <a:rPr lang="en-IN" sz="4400" spc="-10" dirty="0" smtClean="0">
                <a:latin typeface="Georgia"/>
                <a:cs typeface="Georgia"/>
              </a:rPr>
              <a:t>parts.</a:t>
            </a:r>
            <a:endParaRPr lang="en-IN" sz="4400" dirty="0" smtClean="0">
              <a:latin typeface="Georgia"/>
              <a:cs typeface="Georgia"/>
            </a:endParaRPr>
          </a:p>
          <a:p>
            <a:endParaRPr lang="en-US" sz="4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79</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631950" y="520700"/>
            <a:ext cx="12870815" cy="677108"/>
          </a:xfrm>
        </p:spPr>
        <p:txBody>
          <a:bodyPr/>
          <a:lstStyle/>
          <a:p>
            <a:pPr algn="l"/>
            <a:r>
              <a:rPr lang="en-IN" b="1" spc="-5" dirty="0" smtClean="0">
                <a:solidFill>
                  <a:srgbClr val="0D0D0D"/>
                </a:solidFill>
                <a:latin typeface="Georgia"/>
                <a:cs typeface="Georgia"/>
              </a:rPr>
              <a:t>Air </a:t>
            </a:r>
            <a:r>
              <a:rPr lang="en-IN" b="1" dirty="0" smtClean="0">
                <a:solidFill>
                  <a:srgbClr val="0D0D0D"/>
                </a:solidFill>
                <a:latin typeface="Georgia"/>
                <a:cs typeface="Georgia"/>
              </a:rPr>
              <a:t>Cooled</a:t>
            </a:r>
            <a:r>
              <a:rPr lang="en-IN" b="1" spc="-100" dirty="0" smtClean="0">
                <a:solidFill>
                  <a:srgbClr val="0D0D0D"/>
                </a:solidFill>
                <a:latin typeface="Georgia"/>
                <a:cs typeface="Georgia"/>
              </a:rPr>
              <a:t> </a:t>
            </a:r>
            <a:r>
              <a:rPr lang="en-IN" b="1" dirty="0" smtClean="0">
                <a:solidFill>
                  <a:srgbClr val="0D0D0D"/>
                </a:solidFill>
                <a:latin typeface="Georgia"/>
                <a:cs typeface="Georgia"/>
              </a:rPr>
              <a:t>System</a:t>
            </a:r>
            <a:endParaRPr lang="en-US" b="1" dirty="0"/>
          </a:p>
        </p:txBody>
      </p:sp>
      <p:sp>
        <p:nvSpPr>
          <p:cNvPr id="9" name="Subtitle 8"/>
          <p:cNvSpPr>
            <a:spLocks noGrp="1"/>
          </p:cNvSpPr>
          <p:nvPr>
            <p:ph type="subTitle" idx="4"/>
          </p:nvPr>
        </p:nvSpPr>
        <p:spPr>
          <a:xfrm>
            <a:off x="1327150" y="1816100"/>
            <a:ext cx="12649200" cy="5874429"/>
          </a:xfrm>
        </p:spPr>
        <p:txBody>
          <a:bodyPr/>
          <a:lstStyle/>
          <a:p>
            <a:pPr marL="287020" marR="5080" indent="-274320">
              <a:lnSpc>
                <a:spcPct val="100000"/>
              </a:lnSpc>
              <a:spcBef>
                <a:spcPts val="100"/>
              </a:spcBef>
              <a:buClr>
                <a:srgbClr val="D16248"/>
              </a:buClr>
              <a:buSzPct val="85185"/>
              <a:buFont typeface="Wingdings 2"/>
              <a:buChar char=""/>
              <a:tabLst>
                <a:tab pos="287020" algn="l"/>
                <a:tab pos="7069455" algn="l"/>
              </a:tabLst>
            </a:pPr>
            <a:r>
              <a:rPr lang="en-IN" sz="4000" dirty="0" smtClean="0">
                <a:latin typeface="Georgia"/>
                <a:cs typeface="Georgia"/>
              </a:rPr>
              <a:t>In </a:t>
            </a:r>
            <a:r>
              <a:rPr lang="en-IN" sz="4000" spc="-5" dirty="0" smtClean="0">
                <a:latin typeface="Georgia"/>
                <a:cs typeface="Georgia"/>
              </a:rPr>
              <a:t>air </a:t>
            </a:r>
            <a:r>
              <a:rPr lang="en-IN" sz="4000" spc="-10" dirty="0" smtClean="0">
                <a:latin typeface="Georgia"/>
                <a:cs typeface="Georgia"/>
              </a:rPr>
              <a:t>cooled </a:t>
            </a:r>
            <a:r>
              <a:rPr lang="en-IN" sz="4000" spc="-5" dirty="0" smtClean="0">
                <a:latin typeface="Georgia"/>
                <a:cs typeface="Georgia"/>
              </a:rPr>
              <a:t>system </a:t>
            </a:r>
            <a:r>
              <a:rPr lang="en-IN" sz="4000" dirty="0" smtClean="0">
                <a:latin typeface="Georgia"/>
                <a:cs typeface="Georgia"/>
              </a:rPr>
              <a:t>a </a:t>
            </a:r>
            <a:r>
              <a:rPr lang="en-IN" sz="4000" spc="-5" dirty="0" smtClean="0">
                <a:latin typeface="Georgia"/>
                <a:cs typeface="Georgia"/>
              </a:rPr>
              <a:t>current </a:t>
            </a:r>
            <a:r>
              <a:rPr lang="en-IN" sz="4000" spc="-10" dirty="0" smtClean="0">
                <a:latin typeface="Georgia"/>
                <a:cs typeface="Georgia"/>
              </a:rPr>
              <a:t>of </a:t>
            </a:r>
            <a:r>
              <a:rPr lang="en-IN" sz="4000" spc="-5" dirty="0" smtClean="0">
                <a:latin typeface="Georgia"/>
                <a:cs typeface="Georgia"/>
              </a:rPr>
              <a:t>air made to </a:t>
            </a:r>
            <a:r>
              <a:rPr lang="en-IN" sz="4000" spc="-10" dirty="0" smtClean="0">
                <a:latin typeface="Georgia"/>
                <a:cs typeface="Georgia"/>
              </a:rPr>
              <a:t>flow  </a:t>
            </a:r>
            <a:r>
              <a:rPr lang="en-IN" sz="4000" spc="-5" dirty="0" smtClean="0">
                <a:latin typeface="Georgia"/>
                <a:cs typeface="Georgia"/>
              </a:rPr>
              <a:t>pas</a:t>
            </a:r>
            <a:r>
              <a:rPr lang="en-IN" sz="4000" dirty="0" smtClean="0">
                <a:latin typeface="Georgia"/>
                <a:cs typeface="Georgia"/>
              </a:rPr>
              <a:t>t</a:t>
            </a:r>
            <a:r>
              <a:rPr lang="en-IN" sz="4000" spc="-5" dirty="0" smtClean="0">
                <a:latin typeface="Georgia"/>
                <a:cs typeface="Georgia"/>
              </a:rPr>
              <a:t> th</a:t>
            </a:r>
            <a:r>
              <a:rPr lang="en-IN" sz="4000" dirty="0" smtClean="0">
                <a:latin typeface="Georgia"/>
                <a:cs typeface="Georgia"/>
              </a:rPr>
              <a:t>e</a:t>
            </a:r>
            <a:r>
              <a:rPr lang="en-IN" sz="4000" spc="5" dirty="0" smtClean="0">
                <a:latin typeface="Georgia"/>
                <a:cs typeface="Georgia"/>
              </a:rPr>
              <a:t> </a:t>
            </a:r>
            <a:r>
              <a:rPr lang="en-IN" sz="4000" spc="-5" dirty="0" smtClean="0">
                <a:latin typeface="Georgia"/>
                <a:cs typeface="Georgia"/>
              </a:rPr>
              <a:t>o</a:t>
            </a:r>
            <a:r>
              <a:rPr lang="en-IN" sz="4000" spc="-15" dirty="0" smtClean="0">
                <a:latin typeface="Georgia"/>
                <a:cs typeface="Georgia"/>
              </a:rPr>
              <a:t>u</a:t>
            </a:r>
            <a:r>
              <a:rPr lang="en-IN" sz="4000" spc="-5" dirty="0" smtClean="0">
                <a:latin typeface="Georgia"/>
                <a:cs typeface="Georgia"/>
              </a:rPr>
              <a:t>tsid</a:t>
            </a:r>
            <a:r>
              <a:rPr lang="en-IN" sz="4000" dirty="0" smtClean="0">
                <a:latin typeface="Georgia"/>
                <a:cs typeface="Georgia"/>
              </a:rPr>
              <a:t>e</a:t>
            </a:r>
            <a:r>
              <a:rPr lang="en-IN" sz="4000" spc="-15" dirty="0" smtClean="0">
                <a:latin typeface="Georgia"/>
                <a:cs typeface="Georgia"/>
              </a:rPr>
              <a:t> </a:t>
            </a:r>
            <a:r>
              <a:rPr lang="en-IN" sz="4000" spc="-5" dirty="0" smtClean="0">
                <a:latin typeface="Georgia"/>
                <a:cs typeface="Georgia"/>
              </a:rPr>
              <a:t>o</a:t>
            </a:r>
            <a:r>
              <a:rPr lang="en-IN" sz="4000" dirty="0" smtClean="0">
                <a:latin typeface="Georgia"/>
                <a:cs typeface="Georgia"/>
              </a:rPr>
              <a:t>f</a:t>
            </a:r>
            <a:r>
              <a:rPr lang="en-IN" sz="4000" spc="-5" dirty="0" smtClean="0">
                <a:latin typeface="Georgia"/>
                <a:cs typeface="Georgia"/>
              </a:rPr>
              <a:t> th</a:t>
            </a:r>
            <a:r>
              <a:rPr lang="en-IN" sz="4000" dirty="0" smtClean="0">
                <a:latin typeface="Georgia"/>
                <a:cs typeface="Georgia"/>
              </a:rPr>
              <a:t>e</a:t>
            </a:r>
            <a:r>
              <a:rPr lang="en-IN" sz="4000" spc="-5" dirty="0" smtClean="0">
                <a:latin typeface="Georgia"/>
                <a:cs typeface="Georgia"/>
              </a:rPr>
              <a:t> cylinde</a:t>
            </a:r>
            <a:r>
              <a:rPr lang="en-IN" sz="4000" dirty="0" smtClean="0">
                <a:latin typeface="Georgia"/>
                <a:cs typeface="Georgia"/>
              </a:rPr>
              <a:t>r</a:t>
            </a:r>
            <a:r>
              <a:rPr lang="en-IN" sz="4000" spc="-20" dirty="0" smtClean="0">
                <a:latin typeface="Georgia"/>
                <a:cs typeface="Georgia"/>
              </a:rPr>
              <a:t> </a:t>
            </a:r>
            <a:r>
              <a:rPr lang="en-IN" sz="4000" spc="-5" dirty="0" smtClean="0">
                <a:latin typeface="Georgia"/>
                <a:cs typeface="Georgia"/>
              </a:rPr>
              <a:t>bar</a:t>
            </a:r>
            <a:r>
              <a:rPr lang="en-IN" sz="4000" spc="-15" dirty="0" smtClean="0">
                <a:latin typeface="Georgia"/>
                <a:cs typeface="Georgia"/>
              </a:rPr>
              <a:t>r</a:t>
            </a:r>
            <a:r>
              <a:rPr lang="en-IN" sz="4000" spc="-5" dirty="0" smtClean="0">
                <a:latin typeface="Georgia"/>
                <a:cs typeface="Georgia"/>
              </a:rPr>
              <a:t>e</a:t>
            </a:r>
            <a:r>
              <a:rPr lang="en-IN" sz="4000" dirty="0" smtClean="0">
                <a:latin typeface="Georgia"/>
                <a:cs typeface="Georgia"/>
              </a:rPr>
              <a:t>l</a:t>
            </a:r>
            <a:r>
              <a:rPr lang="en-IN" sz="4000" spc="-5" dirty="0" smtClean="0">
                <a:latin typeface="Georgia"/>
                <a:cs typeface="Georgia"/>
              </a:rPr>
              <a:t> </a:t>
            </a:r>
            <a:r>
              <a:rPr lang="en-IN" sz="4000" dirty="0" smtClean="0">
                <a:latin typeface="Georgia"/>
                <a:cs typeface="Georgia"/>
              </a:rPr>
              <a:t>,</a:t>
            </a:r>
            <a:r>
              <a:rPr lang="en-IN" sz="4000" dirty="0" smtClean="0">
                <a:latin typeface="Georgia"/>
                <a:cs typeface="Georgia"/>
              </a:rPr>
              <a:t>outer </a:t>
            </a:r>
            <a:r>
              <a:rPr lang="en-IN" sz="4000" spc="-5" dirty="0" smtClean="0">
                <a:latin typeface="Georgia"/>
                <a:cs typeface="Georgia"/>
              </a:rPr>
              <a:t>s</a:t>
            </a:r>
            <a:r>
              <a:rPr lang="en-IN" sz="4000" spc="-15" dirty="0" smtClean="0">
                <a:latin typeface="Georgia"/>
                <a:cs typeface="Georgia"/>
              </a:rPr>
              <a:t>u</a:t>
            </a:r>
            <a:r>
              <a:rPr lang="en-IN" sz="4000" dirty="0" smtClean="0">
                <a:latin typeface="Georgia"/>
                <a:cs typeface="Georgia"/>
              </a:rPr>
              <a:t>rf</a:t>
            </a:r>
            <a:r>
              <a:rPr lang="en-IN" sz="4000" spc="-10" dirty="0" smtClean="0">
                <a:latin typeface="Georgia"/>
                <a:cs typeface="Georgia"/>
              </a:rPr>
              <a:t>a</a:t>
            </a:r>
            <a:r>
              <a:rPr lang="en-IN" sz="4000" spc="-5" dirty="0" smtClean="0">
                <a:latin typeface="Georgia"/>
                <a:cs typeface="Georgia"/>
              </a:rPr>
              <a:t>ce  </a:t>
            </a:r>
            <a:r>
              <a:rPr lang="en-IN" sz="4000" dirty="0" smtClean="0">
                <a:latin typeface="Georgia"/>
                <a:cs typeface="Georgia"/>
              </a:rPr>
              <a:t>area </a:t>
            </a:r>
            <a:r>
              <a:rPr lang="en-IN" sz="4000" spc="-5" dirty="0" smtClean="0">
                <a:latin typeface="Georgia"/>
                <a:cs typeface="Georgia"/>
              </a:rPr>
              <a:t>which has been </a:t>
            </a:r>
            <a:r>
              <a:rPr lang="en-IN" sz="4000" spc="-10" dirty="0" smtClean="0">
                <a:latin typeface="Georgia"/>
                <a:cs typeface="Georgia"/>
              </a:rPr>
              <a:t>considerably </a:t>
            </a:r>
            <a:r>
              <a:rPr lang="en-IN" sz="4000" dirty="0" smtClean="0">
                <a:latin typeface="Georgia"/>
                <a:cs typeface="Georgia"/>
              </a:rPr>
              <a:t>increased </a:t>
            </a:r>
            <a:r>
              <a:rPr lang="en-IN" sz="4000" spc="-5" dirty="0" smtClean="0">
                <a:latin typeface="Georgia"/>
                <a:cs typeface="Georgia"/>
              </a:rPr>
              <a:t>by  providing cooling</a:t>
            </a:r>
            <a:r>
              <a:rPr lang="en-IN" sz="4000" spc="-30" dirty="0" smtClean="0">
                <a:latin typeface="Georgia"/>
                <a:cs typeface="Georgia"/>
              </a:rPr>
              <a:t> </a:t>
            </a:r>
            <a:r>
              <a:rPr lang="en-IN" sz="4000" spc="-5" dirty="0" smtClean="0">
                <a:latin typeface="Georgia"/>
                <a:cs typeface="Georgia"/>
              </a:rPr>
              <a:t>fins.</a:t>
            </a:r>
            <a:endParaRPr lang="en-IN" sz="4000" dirty="0" smtClean="0">
              <a:latin typeface="Georgia"/>
              <a:cs typeface="Georgia"/>
            </a:endParaRPr>
          </a:p>
          <a:p>
            <a:pPr marL="287020" indent="-274320">
              <a:lnSpc>
                <a:spcPct val="100000"/>
              </a:lnSpc>
              <a:spcBef>
                <a:spcPts val="650"/>
              </a:spcBef>
              <a:buClr>
                <a:srgbClr val="D16248"/>
              </a:buClr>
              <a:buSzPct val="85185"/>
              <a:buFont typeface="Wingdings 2"/>
              <a:buChar char=""/>
              <a:tabLst>
                <a:tab pos="287020" algn="l"/>
              </a:tabLst>
            </a:pPr>
            <a:r>
              <a:rPr lang="en-IN" sz="4000" dirty="0" smtClean="0">
                <a:latin typeface="Georgia"/>
                <a:cs typeface="Georgia"/>
              </a:rPr>
              <a:t>The </a:t>
            </a:r>
            <a:r>
              <a:rPr lang="en-IN" sz="4000" spc="-5" dirty="0" smtClean="0">
                <a:latin typeface="Georgia"/>
                <a:cs typeface="Georgia"/>
              </a:rPr>
              <a:t>amount of heat dissipated to </a:t>
            </a:r>
            <a:r>
              <a:rPr lang="en-IN" sz="4000" dirty="0" smtClean="0">
                <a:latin typeface="Georgia"/>
                <a:cs typeface="Georgia"/>
              </a:rPr>
              <a:t>air </a:t>
            </a:r>
            <a:r>
              <a:rPr lang="en-IN" sz="4000" spc="-5" dirty="0" smtClean="0">
                <a:latin typeface="Georgia"/>
                <a:cs typeface="Georgia"/>
              </a:rPr>
              <a:t>depends upon</a:t>
            </a:r>
            <a:r>
              <a:rPr lang="en-IN" sz="4000" spc="-55" dirty="0" smtClean="0">
                <a:latin typeface="Georgia"/>
                <a:cs typeface="Georgia"/>
              </a:rPr>
              <a:t> </a:t>
            </a:r>
            <a:r>
              <a:rPr lang="en-IN" sz="4000" dirty="0" smtClean="0">
                <a:latin typeface="Georgia"/>
                <a:cs typeface="Georgia"/>
              </a:rPr>
              <a:t>:</a:t>
            </a:r>
          </a:p>
          <a:p>
            <a:pPr marL="854710" lvl="1" indent="-512445">
              <a:lnSpc>
                <a:spcPct val="100000"/>
              </a:lnSpc>
              <a:spcBef>
                <a:spcPts val="650"/>
              </a:spcBef>
              <a:buAutoNum type="alphaLcParenBoth"/>
              <a:tabLst>
                <a:tab pos="855344" algn="l"/>
              </a:tabLst>
            </a:pPr>
            <a:r>
              <a:rPr lang="en-IN" sz="4000" dirty="0" smtClean="0">
                <a:latin typeface="Georgia"/>
                <a:cs typeface="Georgia"/>
              </a:rPr>
              <a:t>Amount </a:t>
            </a:r>
            <a:r>
              <a:rPr lang="en-IN" sz="4000" spc="-5" dirty="0" smtClean="0">
                <a:latin typeface="Georgia"/>
                <a:cs typeface="Georgia"/>
              </a:rPr>
              <a:t>of air </a:t>
            </a:r>
            <a:r>
              <a:rPr lang="en-IN" sz="4000" spc="-10" dirty="0" smtClean="0">
                <a:latin typeface="Georgia"/>
                <a:cs typeface="Georgia"/>
              </a:rPr>
              <a:t>flowing </a:t>
            </a:r>
            <a:r>
              <a:rPr lang="en-IN" sz="4000" spc="-5" dirty="0" smtClean="0">
                <a:latin typeface="Georgia"/>
                <a:cs typeface="Georgia"/>
              </a:rPr>
              <a:t>through </a:t>
            </a:r>
            <a:r>
              <a:rPr lang="en-IN" sz="4000" dirty="0" smtClean="0">
                <a:latin typeface="Georgia"/>
                <a:cs typeface="Georgia"/>
              </a:rPr>
              <a:t>the</a:t>
            </a:r>
            <a:r>
              <a:rPr lang="en-IN" sz="4000" spc="-15" dirty="0" smtClean="0">
                <a:latin typeface="Georgia"/>
                <a:cs typeface="Georgia"/>
              </a:rPr>
              <a:t> </a:t>
            </a:r>
            <a:r>
              <a:rPr lang="en-IN" sz="4000" spc="-5" dirty="0" smtClean="0">
                <a:latin typeface="Georgia"/>
                <a:cs typeface="Georgia"/>
              </a:rPr>
              <a:t>fins.</a:t>
            </a:r>
            <a:endParaRPr lang="en-IN" sz="4000" dirty="0" smtClean="0">
              <a:latin typeface="Georgia"/>
              <a:cs typeface="Georgia"/>
            </a:endParaRPr>
          </a:p>
          <a:p>
            <a:pPr marL="874394" lvl="1" indent="-532130">
              <a:lnSpc>
                <a:spcPct val="100000"/>
              </a:lnSpc>
              <a:spcBef>
                <a:spcPts val="650"/>
              </a:spcBef>
              <a:buAutoNum type="alphaLcParenBoth"/>
              <a:tabLst>
                <a:tab pos="875030" algn="l"/>
              </a:tabLst>
            </a:pPr>
            <a:r>
              <a:rPr lang="en-IN" sz="4000" spc="-5" dirty="0" smtClean="0">
                <a:latin typeface="Georgia"/>
                <a:cs typeface="Georgia"/>
              </a:rPr>
              <a:t>Fin surface</a:t>
            </a:r>
            <a:r>
              <a:rPr lang="en-IN" sz="4000" spc="-10" dirty="0" smtClean="0">
                <a:latin typeface="Georgia"/>
                <a:cs typeface="Georgia"/>
              </a:rPr>
              <a:t> </a:t>
            </a:r>
            <a:r>
              <a:rPr lang="en-IN" sz="4000" spc="-5" dirty="0" smtClean="0">
                <a:latin typeface="Georgia"/>
                <a:cs typeface="Georgia"/>
              </a:rPr>
              <a:t>area.</a:t>
            </a:r>
            <a:endParaRPr lang="en-IN" sz="4000" dirty="0" smtClean="0">
              <a:latin typeface="Georgia"/>
              <a:cs typeface="Georgia"/>
            </a:endParaRPr>
          </a:p>
          <a:p>
            <a:pPr marL="838200" lvl="1" indent="-495934">
              <a:lnSpc>
                <a:spcPct val="100000"/>
              </a:lnSpc>
              <a:spcBef>
                <a:spcPts val="650"/>
              </a:spcBef>
              <a:buAutoNum type="alphaLcParenBoth"/>
              <a:tabLst>
                <a:tab pos="838835" algn="l"/>
              </a:tabLst>
            </a:pPr>
            <a:r>
              <a:rPr lang="en-IN" sz="4000" dirty="0" smtClean="0">
                <a:latin typeface="Georgia"/>
                <a:cs typeface="Georgia"/>
              </a:rPr>
              <a:t>Thermal </a:t>
            </a:r>
            <a:r>
              <a:rPr lang="en-IN" sz="4000" spc="-5" dirty="0" smtClean="0">
                <a:latin typeface="Georgia"/>
                <a:cs typeface="Georgia"/>
              </a:rPr>
              <a:t>conductivity of </a:t>
            </a:r>
            <a:r>
              <a:rPr lang="en-IN" sz="4000" dirty="0" smtClean="0">
                <a:latin typeface="Georgia"/>
                <a:cs typeface="Georgia"/>
              </a:rPr>
              <a:t>metal </a:t>
            </a:r>
            <a:r>
              <a:rPr lang="en-IN" sz="4000" spc="-5" dirty="0" smtClean="0">
                <a:latin typeface="Georgia"/>
                <a:cs typeface="Georgia"/>
              </a:rPr>
              <a:t>used for</a:t>
            </a:r>
            <a:r>
              <a:rPr lang="en-IN" sz="4000" spc="-75" dirty="0" smtClean="0">
                <a:latin typeface="Georgia"/>
                <a:cs typeface="Georgia"/>
              </a:rPr>
              <a:t> </a:t>
            </a:r>
            <a:r>
              <a:rPr lang="en-IN" sz="4000" spc="-5" dirty="0" smtClean="0">
                <a:latin typeface="Georgia"/>
                <a:cs typeface="Georgia"/>
              </a:rPr>
              <a:t>fins.</a:t>
            </a:r>
            <a:endParaRPr lang="en-IN" sz="4000" dirty="0" smtClean="0">
              <a:latin typeface="Georgia"/>
              <a:cs typeface="Georgia"/>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8</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endParaRPr lang="en-US" b="1" dirty="0"/>
          </a:p>
        </p:txBody>
      </p:sp>
      <p:sp>
        <p:nvSpPr>
          <p:cNvPr id="9" name="Subtitle 8"/>
          <p:cNvSpPr>
            <a:spLocks noGrp="1"/>
          </p:cNvSpPr>
          <p:nvPr>
            <p:ph type="subTitle" idx="4"/>
          </p:nvPr>
        </p:nvSpPr>
        <p:spPr>
          <a:xfrm>
            <a:off x="1555750" y="2273300"/>
            <a:ext cx="12649200" cy="492443"/>
          </a:xfrm>
        </p:spPr>
        <p:txBody>
          <a:bodyPr/>
          <a:lstStyle/>
          <a:p>
            <a:endParaRPr lang="en-US" dirty="0"/>
          </a:p>
        </p:txBody>
      </p:sp>
      <p:graphicFrame>
        <p:nvGraphicFramePr>
          <p:cNvPr id="10" name="object 8"/>
          <p:cNvGraphicFramePr>
            <a:graphicFrameLocks noGrp="1"/>
          </p:cNvGraphicFramePr>
          <p:nvPr/>
        </p:nvGraphicFramePr>
        <p:xfrm>
          <a:off x="1098550" y="292099"/>
          <a:ext cx="14478000" cy="8153400"/>
        </p:xfrm>
        <a:graphic>
          <a:graphicData uri="http://schemas.openxmlformats.org/drawingml/2006/table">
            <a:tbl>
              <a:tblPr firstRow="1" bandRow="1">
                <a:tableStyleId>{2D5ABB26-0587-4C30-8999-92F81FD0307C}</a:tableStyleId>
              </a:tblPr>
              <a:tblGrid>
                <a:gridCol w="6783861"/>
                <a:gridCol w="7694139"/>
              </a:tblGrid>
              <a:tr h="973253">
                <a:tc>
                  <a:txBody>
                    <a:bodyPr/>
                    <a:lstStyle/>
                    <a:p>
                      <a:pPr marL="259715" algn="ctr">
                        <a:lnSpc>
                          <a:spcPct val="100000"/>
                        </a:lnSpc>
                        <a:spcBef>
                          <a:spcPts val="489"/>
                        </a:spcBef>
                      </a:pPr>
                      <a:r>
                        <a:rPr sz="3200" b="1" spc="75" dirty="0">
                          <a:latin typeface="+mn-lt"/>
                          <a:cs typeface="Arial"/>
                        </a:rPr>
                        <a:t>I.</a:t>
                      </a:r>
                      <a:r>
                        <a:rPr sz="3200" b="1" spc="-350" dirty="0">
                          <a:latin typeface="+mn-lt"/>
                          <a:cs typeface="Arial"/>
                        </a:rPr>
                        <a:t> </a:t>
                      </a:r>
                      <a:r>
                        <a:rPr sz="3200" b="1" spc="70" dirty="0">
                          <a:latin typeface="+mn-lt"/>
                          <a:cs typeface="Arial"/>
                        </a:rPr>
                        <a:t>C.</a:t>
                      </a:r>
                      <a:r>
                        <a:rPr sz="3200" b="1" spc="-345" dirty="0">
                          <a:latin typeface="+mn-lt"/>
                          <a:cs typeface="Arial"/>
                        </a:rPr>
                        <a:t> </a:t>
                      </a:r>
                      <a:r>
                        <a:rPr sz="3200" b="1" spc="125" dirty="0">
                          <a:latin typeface="+mn-lt"/>
                          <a:cs typeface="Arial"/>
                        </a:rPr>
                        <a:t>ENGINES</a:t>
                      </a:r>
                      <a:endParaRPr sz="3200">
                        <a:latin typeface="+mn-lt"/>
                        <a:cs typeface="Arial"/>
                      </a:endParaRPr>
                    </a:p>
                  </a:txBody>
                  <a:tcPr marL="0" marR="0" marT="62229" marB="0">
                    <a:solidFill>
                      <a:srgbClr val="EBE7E8"/>
                    </a:solidFill>
                  </a:tcPr>
                </a:tc>
                <a:tc>
                  <a:txBody>
                    <a:bodyPr/>
                    <a:lstStyle/>
                    <a:p>
                      <a:pPr marL="259715" algn="ctr">
                        <a:lnSpc>
                          <a:spcPct val="100000"/>
                        </a:lnSpc>
                        <a:spcBef>
                          <a:spcPts val="489"/>
                        </a:spcBef>
                      </a:pPr>
                      <a:r>
                        <a:rPr sz="3200" b="1" spc="70" dirty="0">
                          <a:latin typeface="+mn-lt"/>
                          <a:cs typeface="Arial"/>
                        </a:rPr>
                        <a:t>E.</a:t>
                      </a:r>
                      <a:r>
                        <a:rPr sz="3200" b="1" spc="-350" dirty="0">
                          <a:latin typeface="+mn-lt"/>
                          <a:cs typeface="Arial"/>
                        </a:rPr>
                        <a:t> </a:t>
                      </a:r>
                      <a:r>
                        <a:rPr sz="3200" b="1" spc="70" dirty="0">
                          <a:latin typeface="+mn-lt"/>
                          <a:cs typeface="Arial"/>
                        </a:rPr>
                        <a:t>C.</a:t>
                      </a:r>
                      <a:r>
                        <a:rPr sz="3200" b="1" spc="-345" dirty="0">
                          <a:latin typeface="+mn-lt"/>
                          <a:cs typeface="Arial"/>
                        </a:rPr>
                        <a:t> </a:t>
                      </a:r>
                      <a:r>
                        <a:rPr sz="3200" b="1" spc="130" dirty="0">
                          <a:latin typeface="+mn-lt"/>
                          <a:cs typeface="Arial"/>
                        </a:rPr>
                        <a:t>ENGINES</a:t>
                      </a:r>
                      <a:endParaRPr sz="3200">
                        <a:latin typeface="+mn-lt"/>
                        <a:cs typeface="Arial"/>
                      </a:endParaRPr>
                    </a:p>
                  </a:txBody>
                  <a:tcPr marL="0" marR="0" marT="62229" marB="0">
                    <a:solidFill>
                      <a:srgbClr val="EBE7E8"/>
                    </a:solidFill>
                  </a:tcPr>
                </a:tc>
              </a:tr>
              <a:tr h="1122103">
                <a:tc>
                  <a:txBody>
                    <a:bodyPr/>
                    <a:lstStyle/>
                    <a:p>
                      <a:pPr marL="90805">
                        <a:lnSpc>
                          <a:spcPct val="100000"/>
                        </a:lnSpc>
                        <a:spcBef>
                          <a:spcPts val="489"/>
                        </a:spcBef>
                      </a:pPr>
                      <a:r>
                        <a:rPr sz="3200" spc="-145" dirty="0">
                          <a:latin typeface="+mn-lt"/>
                          <a:cs typeface="Arial Black"/>
                        </a:rPr>
                        <a:t>Fuel </a:t>
                      </a:r>
                      <a:r>
                        <a:rPr sz="3200" spc="-185" dirty="0">
                          <a:latin typeface="+mn-lt"/>
                          <a:cs typeface="Arial Black"/>
                        </a:rPr>
                        <a:t>combustion </a:t>
                      </a:r>
                      <a:r>
                        <a:rPr sz="3200" spc="-195" dirty="0">
                          <a:latin typeface="+mn-lt"/>
                          <a:cs typeface="Arial Black"/>
                        </a:rPr>
                        <a:t>take </a:t>
                      </a:r>
                      <a:r>
                        <a:rPr sz="3200" spc="-175" dirty="0">
                          <a:latin typeface="+mn-lt"/>
                          <a:cs typeface="Arial Black"/>
                        </a:rPr>
                        <a:t>place </a:t>
                      </a:r>
                      <a:r>
                        <a:rPr sz="3200" spc="-160" dirty="0">
                          <a:latin typeface="+mn-lt"/>
                          <a:cs typeface="Arial Black"/>
                        </a:rPr>
                        <a:t>inside </a:t>
                      </a:r>
                      <a:r>
                        <a:rPr sz="3200" spc="-180" dirty="0">
                          <a:latin typeface="+mn-lt"/>
                          <a:cs typeface="Arial Black"/>
                        </a:rPr>
                        <a:t>the</a:t>
                      </a:r>
                      <a:r>
                        <a:rPr sz="3200" spc="-135" dirty="0">
                          <a:latin typeface="+mn-lt"/>
                          <a:cs typeface="Arial Black"/>
                        </a:rPr>
                        <a:t> </a:t>
                      </a:r>
                      <a:r>
                        <a:rPr sz="3200" spc="-155" dirty="0">
                          <a:latin typeface="+mn-lt"/>
                          <a:cs typeface="Arial Black"/>
                        </a:rPr>
                        <a:t>cylinder.</a:t>
                      </a:r>
                      <a:endParaRPr sz="3200">
                        <a:latin typeface="+mn-lt"/>
                        <a:cs typeface="Arial Black"/>
                      </a:endParaRPr>
                    </a:p>
                  </a:txBody>
                  <a:tcPr marL="0" marR="0" marT="62229" marB="0">
                    <a:solidFill>
                      <a:srgbClr val="D6CDCF"/>
                    </a:solidFill>
                  </a:tcPr>
                </a:tc>
                <a:tc>
                  <a:txBody>
                    <a:bodyPr/>
                    <a:lstStyle/>
                    <a:p>
                      <a:pPr marL="371475">
                        <a:lnSpc>
                          <a:spcPct val="100000"/>
                        </a:lnSpc>
                        <a:spcBef>
                          <a:spcPts val="470"/>
                        </a:spcBef>
                      </a:pPr>
                      <a:r>
                        <a:rPr sz="3200" spc="-145" dirty="0">
                          <a:latin typeface="+mn-lt"/>
                          <a:cs typeface="Arial Black"/>
                        </a:rPr>
                        <a:t>Fuel </a:t>
                      </a:r>
                      <a:r>
                        <a:rPr sz="3200" spc="-185" dirty="0">
                          <a:latin typeface="+mn-lt"/>
                          <a:cs typeface="Arial Black"/>
                        </a:rPr>
                        <a:t>combustion </a:t>
                      </a:r>
                      <a:r>
                        <a:rPr sz="3200" spc="-195" dirty="0">
                          <a:latin typeface="+mn-lt"/>
                          <a:cs typeface="Arial Black"/>
                        </a:rPr>
                        <a:t>take </a:t>
                      </a:r>
                      <a:r>
                        <a:rPr sz="3200" spc="-175" dirty="0">
                          <a:latin typeface="+mn-lt"/>
                          <a:cs typeface="Arial Black"/>
                        </a:rPr>
                        <a:t>place </a:t>
                      </a:r>
                      <a:r>
                        <a:rPr sz="3200" spc="-170" dirty="0">
                          <a:latin typeface="+mn-lt"/>
                          <a:cs typeface="Arial Black"/>
                        </a:rPr>
                        <a:t>outside </a:t>
                      </a:r>
                      <a:r>
                        <a:rPr sz="3200" spc="-180" dirty="0">
                          <a:latin typeface="+mn-lt"/>
                          <a:cs typeface="Arial Black"/>
                        </a:rPr>
                        <a:t>the</a:t>
                      </a:r>
                      <a:r>
                        <a:rPr sz="3200" spc="-130" dirty="0">
                          <a:latin typeface="+mn-lt"/>
                          <a:cs typeface="Arial Black"/>
                        </a:rPr>
                        <a:t> </a:t>
                      </a:r>
                      <a:r>
                        <a:rPr sz="3200" spc="-160" dirty="0">
                          <a:latin typeface="+mn-lt"/>
                          <a:cs typeface="Arial Black"/>
                        </a:rPr>
                        <a:t>cylinder.</a:t>
                      </a:r>
                      <a:endParaRPr sz="3200">
                        <a:latin typeface="+mn-lt"/>
                        <a:cs typeface="Arial Black"/>
                      </a:endParaRPr>
                    </a:p>
                  </a:txBody>
                  <a:tcPr marL="0" marR="0" marT="59691" marB="0">
                    <a:solidFill>
                      <a:srgbClr val="D6CDCF"/>
                    </a:solidFill>
                  </a:tcPr>
                </a:tc>
              </a:tr>
              <a:tr h="987737">
                <a:tc>
                  <a:txBody>
                    <a:bodyPr/>
                    <a:lstStyle/>
                    <a:p>
                      <a:pPr marL="90805">
                        <a:lnSpc>
                          <a:spcPct val="100000"/>
                        </a:lnSpc>
                        <a:spcBef>
                          <a:spcPts val="470"/>
                        </a:spcBef>
                      </a:pPr>
                      <a:r>
                        <a:rPr sz="3200" spc="-180" dirty="0">
                          <a:latin typeface="+mn-lt"/>
                          <a:cs typeface="Arial Black"/>
                        </a:rPr>
                        <a:t>Compact </a:t>
                      </a:r>
                      <a:r>
                        <a:rPr sz="3200" spc="-155" dirty="0">
                          <a:latin typeface="+mn-lt"/>
                          <a:cs typeface="Arial Black"/>
                        </a:rPr>
                        <a:t>in </a:t>
                      </a:r>
                      <a:r>
                        <a:rPr sz="3200" spc="-135" dirty="0">
                          <a:latin typeface="+mn-lt"/>
                          <a:cs typeface="Arial Black"/>
                        </a:rPr>
                        <a:t>size </a:t>
                      </a:r>
                      <a:r>
                        <a:rPr sz="3200" spc="-160" dirty="0">
                          <a:latin typeface="+mn-lt"/>
                          <a:cs typeface="Arial Black"/>
                        </a:rPr>
                        <a:t>and </a:t>
                      </a:r>
                      <a:r>
                        <a:rPr sz="3200" spc="-180" dirty="0">
                          <a:latin typeface="+mn-lt"/>
                          <a:cs typeface="Arial Black"/>
                        </a:rPr>
                        <a:t>more</a:t>
                      </a:r>
                      <a:r>
                        <a:rPr sz="3200" spc="-45" dirty="0">
                          <a:latin typeface="+mn-lt"/>
                          <a:cs typeface="Arial Black"/>
                        </a:rPr>
                        <a:t> </a:t>
                      </a:r>
                      <a:r>
                        <a:rPr sz="3200" spc="-165" dirty="0">
                          <a:latin typeface="+mn-lt"/>
                          <a:cs typeface="Arial Black"/>
                        </a:rPr>
                        <a:t>efficient.</a:t>
                      </a:r>
                      <a:endParaRPr sz="3200">
                        <a:latin typeface="+mn-lt"/>
                        <a:cs typeface="Arial Black"/>
                      </a:endParaRPr>
                    </a:p>
                  </a:txBody>
                  <a:tcPr marL="0" marR="0" marT="59691" marB="0">
                    <a:solidFill>
                      <a:srgbClr val="EBE7E8"/>
                    </a:solidFill>
                  </a:tcPr>
                </a:tc>
                <a:tc>
                  <a:txBody>
                    <a:bodyPr/>
                    <a:lstStyle/>
                    <a:p>
                      <a:pPr marL="371475">
                        <a:lnSpc>
                          <a:spcPct val="100000"/>
                        </a:lnSpc>
                        <a:spcBef>
                          <a:spcPts val="470"/>
                        </a:spcBef>
                      </a:pPr>
                      <a:r>
                        <a:rPr sz="3200" spc="-160" dirty="0">
                          <a:latin typeface="+mn-lt"/>
                          <a:cs typeface="Arial Black"/>
                        </a:rPr>
                        <a:t>Larger </a:t>
                      </a:r>
                      <a:r>
                        <a:rPr sz="3200" spc="-155" dirty="0">
                          <a:latin typeface="+mn-lt"/>
                          <a:cs typeface="Arial Black"/>
                        </a:rPr>
                        <a:t>in </a:t>
                      </a:r>
                      <a:r>
                        <a:rPr sz="3200" spc="-135" dirty="0">
                          <a:latin typeface="+mn-lt"/>
                          <a:cs typeface="Arial Black"/>
                        </a:rPr>
                        <a:t>size </a:t>
                      </a:r>
                      <a:r>
                        <a:rPr sz="3200" spc="-160" dirty="0">
                          <a:latin typeface="+mn-lt"/>
                          <a:cs typeface="Arial Black"/>
                        </a:rPr>
                        <a:t>and less</a:t>
                      </a:r>
                      <a:r>
                        <a:rPr sz="3200" spc="-75" dirty="0">
                          <a:latin typeface="+mn-lt"/>
                          <a:cs typeface="Arial Black"/>
                        </a:rPr>
                        <a:t> </a:t>
                      </a:r>
                      <a:r>
                        <a:rPr sz="3200" spc="-165" dirty="0">
                          <a:latin typeface="+mn-lt"/>
                          <a:cs typeface="Arial Black"/>
                        </a:rPr>
                        <a:t>efficient.</a:t>
                      </a:r>
                      <a:endParaRPr sz="3200">
                        <a:latin typeface="+mn-lt"/>
                        <a:cs typeface="Arial Black"/>
                      </a:endParaRPr>
                    </a:p>
                  </a:txBody>
                  <a:tcPr marL="0" marR="0" marT="59691" marB="0">
                    <a:solidFill>
                      <a:srgbClr val="EBE7E8"/>
                    </a:solidFill>
                  </a:tcPr>
                </a:tc>
              </a:tr>
              <a:tr h="987737">
                <a:tc>
                  <a:txBody>
                    <a:bodyPr/>
                    <a:lstStyle/>
                    <a:p>
                      <a:pPr marL="90805">
                        <a:lnSpc>
                          <a:spcPct val="100000"/>
                        </a:lnSpc>
                        <a:spcBef>
                          <a:spcPts val="470"/>
                        </a:spcBef>
                      </a:pPr>
                      <a:r>
                        <a:rPr sz="3200" spc="-215" dirty="0">
                          <a:latin typeface="+mn-lt"/>
                          <a:cs typeface="Arial Black"/>
                        </a:rPr>
                        <a:t>Low </a:t>
                      </a:r>
                      <a:r>
                        <a:rPr sz="3200" spc="-170" dirty="0">
                          <a:latin typeface="+mn-lt"/>
                          <a:cs typeface="Arial Black"/>
                        </a:rPr>
                        <a:t>initial cost.</a:t>
                      </a:r>
                      <a:endParaRPr sz="3200">
                        <a:latin typeface="+mn-lt"/>
                        <a:cs typeface="Arial Black"/>
                      </a:endParaRPr>
                    </a:p>
                  </a:txBody>
                  <a:tcPr marL="0" marR="0" marT="59691" marB="0">
                    <a:solidFill>
                      <a:srgbClr val="D6CDCF"/>
                    </a:solidFill>
                  </a:tcPr>
                </a:tc>
                <a:tc>
                  <a:txBody>
                    <a:bodyPr/>
                    <a:lstStyle/>
                    <a:p>
                      <a:pPr marL="371475">
                        <a:lnSpc>
                          <a:spcPct val="100000"/>
                        </a:lnSpc>
                        <a:spcBef>
                          <a:spcPts val="470"/>
                        </a:spcBef>
                      </a:pPr>
                      <a:r>
                        <a:rPr sz="3200" spc="-160" dirty="0">
                          <a:latin typeface="+mn-lt"/>
                          <a:cs typeface="Arial Black"/>
                        </a:rPr>
                        <a:t>More </a:t>
                      </a:r>
                      <a:r>
                        <a:rPr sz="3200" spc="-170" dirty="0">
                          <a:latin typeface="+mn-lt"/>
                          <a:cs typeface="Arial Black"/>
                        </a:rPr>
                        <a:t>initial</a:t>
                      </a:r>
                      <a:r>
                        <a:rPr sz="3200" spc="15" dirty="0">
                          <a:latin typeface="+mn-lt"/>
                          <a:cs typeface="Arial Black"/>
                        </a:rPr>
                        <a:t> </a:t>
                      </a:r>
                      <a:r>
                        <a:rPr sz="3200" spc="-170" dirty="0">
                          <a:latin typeface="+mn-lt"/>
                          <a:cs typeface="Arial Black"/>
                        </a:rPr>
                        <a:t>cost.</a:t>
                      </a:r>
                      <a:endParaRPr sz="3200">
                        <a:latin typeface="+mn-lt"/>
                        <a:cs typeface="Arial Black"/>
                      </a:endParaRPr>
                    </a:p>
                  </a:txBody>
                  <a:tcPr marL="0" marR="0" marT="59691" marB="0">
                    <a:solidFill>
                      <a:srgbClr val="D6CDCF"/>
                    </a:solidFill>
                  </a:tcPr>
                </a:tc>
              </a:tr>
              <a:tr h="987737">
                <a:tc>
                  <a:txBody>
                    <a:bodyPr/>
                    <a:lstStyle/>
                    <a:p>
                      <a:pPr marL="90805">
                        <a:lnSpc>
                          <a:spcPct val="100000"/>
                        </a:lnSpc>
                        <a:spcBef>
                          <a:spcPts val="470"/>
                        </a:spcBef>
                      </a:pPr>
                      <a:r>
                        <a:rPr sz="3200" spc="-160" dirty="0">
                          <a:latin typeface="+mn-lt"/>
                          <a:cs typeface="Arial Black"/>
                        </a:rPr>
                        <a:t>Working fluid is </a:t>
                      </a:r>
                      <a:r>
                        <a:rPr sz="3200" spc="-190" dirty="0">
                          <a:latin typeface="+mn-lt"/>
                          <a:cs typeface="Arial Black"/>
                        </a:rPr>
                        <a:t>mixture </a:t>
                      </a:r>
                      <a:r>
                        <a:rPr sz="3200" spc="-160" dirty="0">
                          <a:latin typeface="+mn-lt"/>
                          <a:cs typeface="Arial Black"/>
                        </a:rPr>
                        <a:t>of air and</a:t>
                      </a:r>
                      <a:r>
                        <a:rPr sz="3200" spc="-110" dirty="0">
                          <a:latin typeface="+mn-lt"/>
                          <a:cs typeface="Arial Black"/>
                        </a:rPr>
                        <a:t> </a:t>
                      </a:r>
                      <a:r>
                        <a:rPr sz="3200" spc="-145" dirty="0">
                          <a:latin typeface="+mn-lt"/>
                          <a:cs typeface="Arial Black"/>
                        </a:rPr>
                        <a:t>fuel.</a:t>
                      </a:r>
                      <a:endParaRPr sz="3200">
                        <a:latin typeface="+mn-lt"/>
                        <a:cs typeface="Arial Black"/>
                      </a:endParaRPr>
                    </a:p>
                  </a:txBody>
                  <a:tcPr marL="0" marR="0" marT="59691" marB="0">
                    <a:solidFill>
                      <a:srgbClr val="EBE7E8"/>
                    </a:solidFill>
                  </a:tcPr>
                </a:tc>
                <a:tc>
                  <a:txBody>
                    <a:bodyPr/>
                    <a:lstStyle/>
                    <a:p>
                      <a:pPr marL="371475">
                        <a:lnSpc>
                          <a:spcPct val="100000"/>
                        </a:lnSpc>
                        <a:spcBef>
                          <a:spcPts val="470"/>
                        </a:spcBef>
                      </a:pPr>
                      <a:r>
                        <a:rPr sz="3200" spc="-160" dirty="0">
                          <a:latin typeface="+mn-lt"/>
                          <a:cs typeface="Arial Black"/>
                        </a:rPr>
                        <a:t>Working fluid is</a:t>
                      </a:r>
                      <a:r>
                        <a:rPr sz="3200" spc="105" dirty="0">
                          <a:latin typeface="+mn-lt"/>
                          <a:cs typeface="Arial Black"/>
                        </a:rPr>
                        <a:t> </a:t>
                      </a:r>
                      <a:r>
                        <a:rPr sz="3200" spc="-170" dirty="0">
                          <a:latin typeface="+mn-lt"/>
                          <a:cs typeface="Arial Black"/>
                        </a:rPr>
                        <a:t>steam.</a:t>
                      </a:r>
                      <a:endParaRPr sz="3200">
                        <a:latin typeface="+mn-lt"/>
                        <a:cs typeface="Arial Black"/>
                      </a:endParaRPr>
                    </a:p>
                  </a:txBody>
                  <a:tcPr marL="0" marR="0" marT="59691" marB="0">
                    <a:solidFill>
                      <a:srgbClr val="EBE7E8"/>
                    </a:solidFill>
                  </a:tcPr>
                </a:tc>
              </a:tr>
              <a:tr h="987737">
                <a:tc>
                  <a:txBody>
                    <a:bodyPr/>
                    <a:lstStyle/>
                    <a:p>
                      <a:pPr marL="90805">
                        <a:lnSpc>
                          <a:spcPct val="100000"/>
                        </a:lnSpc>
                        <a:spcBef>
                          <a:spcPts val="459"/>
                        </a:spcBef>
                      </a:pPr>
                      <a:r>
                        <a:rPr sz="3200" spc="-145" dirty="0">
                          <a:latin typeface="+mn-lt"/>
                          <a:cs typeface="Arial Black"/>
                        </a:rPr>
                        <a:t>Easier </a:t>
                      </a:r>
                      <a:r>
                        <a:rPr sz="3200" spc="-160" dirty="0">
                          <a:latin typeface="+mn-lt"/>
                          <a:cs typeface="Arial Black"/>
                        </a:rPr>
                        <a:t>and </a:t>
                      </a:r>
                      <a:r>
                        <a:rPr sz="3200" spc="-190" dirty="0">
                          <a:latin typeface="+mn-lt"/>
                          <a:cs typeface="Arial Black"/>
                        </a:rPr>
                        <a:t>quick </a:t>
                      </a:r>
                      <a:r>
                        <a:rPr sz="3200" spc="-175" dirty="0">
                          <a:latin typeface="+mn-lt"/>
                          <a:cs typeface="Arial Black"/>
                        </a:rPr>
                        <a:t>starting </a:t>
                      </a:r>
                      <a:r>
                        <a:rPr sz="3200" spc="-160" dirty="0">
                          <a:latin typeface="+mn-lt"/>
                          <a:cs typeface="Arial Black"/>
                        </a:rPr>
                        <a:t>of </a:t>
                      </a:r>
                      <a:r>
                        <a:rPr sz="3200" spc="-175" dirty="0">
                          <a:latin typeface="+mn-lt"/>
                          <a:cs typeface="Arial Black"/>
                        </a:rPr>
                        <a:t>these</a:t>
                      </a:r>
                      <a:r>
                        <a:rPr sz="3200" spc="-180" dirty="0">
                          <a:latin typeface="+mn-lt"/>
                          <a:cs typeface="Arial Black"/>
                        </a:rPr>
                        <a:t> </a:t>
                      </a:r>
                      <a:r>
                        <a:rPr sz="3200" spc="-150" dirty="0">
                          <a:latin typeface="+mn-lt"/>
                          <a:cs typeface="Arial Black"/>
                        </a:rPr>
                        <a:t>engines.</a:t>
                      </a:r>
                      <a:endParaRPr sz="3200">
                        <a:latin typeface="+mn-lt"/>
                        <a:cs typeface="Arial Black"/>
                      </a:endParaRPr>
                    </a:p>
                  </a:txBody>
                  <a:tcPr marL="0" marR="0" marT="58419" marB="0">
                    <a:solidFill>
                      <a:srgbClr val="D6CDCF"/>
                    </a:solidFill>
                  </a:tcPr>
                </a:tc>
                <a:tc>
                  <a:txBody>
                    <a:bodyPr/>
                    <a:lstStyle/>
                    <a:p>
                      <a:pPr marL="371475">
                        <a:lnSpc>
                          <a:spcPct val="100000"/>
                        </a:lnSpc>
                        <a:spcBef>
                          <a:spcPts val="459"/>
                        </a:spcBef>
                      </a:pPr>
                      <a:r>
                        <a:rPr sz="3200" spc="-170" dirty="0">
                          <a:latin typeface="+mn-lt"/>
                          <a:cs typeface="Arial Black"/>
                        </a:rPr>
                        <a:t>Starting </a:t>
                      </a:r>
                      <a:r>
                        <a:rPr sz="3200" spc="-155" dirty="0">
                          <a:latin typeface="+mn-lt"/>
                          <a:cs typeface="Arial Black"/>
                        </a:rPr>
                        <a:t>is </a:t>
                      </a:r>
                      <a:r>
                        <a:rPr sz="3200" spc="-175" dirty="0">
                          <a:latin typeface="+mn-lt"/>
                          <a:cs typeface="Arial Black"/>
                        </a:rPr>
                        <a:t>difficult </a:t>
                      </a:r>
                      <a:r>
                        <a:rPr sz="3200" spc="-160" dirty="0">
                          <a:latin typeface="+mn-lt"/>
                          <a:cs typeface="Arial Black"/>
                        </a:rPr>
                        <a:t>and </a:t>
                      </a:r>
                      <a:r>
                        <a:rPr sz="3200" spc="-180" dirty="0">
                          <a:latin typeface="+mn-lt"/>
                          <a:cs typeface="Arial Black"/>
                        </a:rPr>
                        <a:t>more </a:t>
                      </a:r>
                      <a:r>
                        <a:rPr sz="3200" spc="-200" dirty="0">
                          <a:latin typeface="+mn-lt"/>
                          <a:cs typeface="Arial Black"/>
                        </a:rPr>
                        <a:t>time </a:t>
                      </a:r>
                      <a:r>
                        <a:rPr sz="3200" spc="-160" dirty="0">
                          <a:latin typeface="+mn-lt"/>
                          <a:cs typeface="Arial Black"/>
                        </a:rPr>
                        <a:t>is</a:t>
                      </a:r>
                      <a:r>
                        <a:rPr sz="3200" spc="-325" dirty="0">
                          <a:latin typeface="+mn-lt"/>
                          <a:cs typeface="Arial Black"/>
                        </a:rPr>
                        <a:t> </a:t>
                      </a:r>
                      <a:r>
                        <a:rPr sz="3200" spc="-150" dirty="0">
                          <a:latin typeface="+mn-lt"/>
                          <a:cs typeface="Arial Black"/>
                        </a:rPr>
                        <a:t>required.</a:t>
                      </a:r>
                      <a:endParaRPr sz="3200">
                        <a:latin typeface="+mn-lt"/>
                        <a:cs typeface="Arial Black"/>
                      </a:endParaRPr>
                    </a:p>
                  </a:txBody>
                  <a:tcPr marL="0" marR="0" marT="58419" marB="0">
                    <a:solidFill>
                      <a:srgbClr val="D6CDCF"/>
                    </a:solidFill>
                  </a:tcPr>
                </a:tc>
              </a:tr>
              <a:tr h="1119359">
                <a:tc>
                  <a:txBody>
                    <a:bodyPr/>
                    <a:lstStyle/>
                    <a:p>
                      <a:pPr marL="90805">
                        <a:lnSpc>
                          <a:spcPct val="100000"/>
                        </a:lnSpc>
                        <a:spcBef>
                          <a:spcPts val="470"/>
                        </a:spcBef>
                      </a:pPr>
                      <a:r>
                        <a:rPr sz="3200" spc="-155" dirty="0">
                          <a:latin typeface="+mn-lt"/>
                          <a:cs typeface="Arial Black"/>
                        </a:rPr>
                        <a:t>Costly </a:t>
                      </a:r>
                      <a:r>
                        <a:rPr sz="3200" spc="-160" dirty="0">
                          <a:latin typeface="+mn-lt"/>
                          <a:cs typeface="Arial Black"/>
                        </a:rPr>
                        <a:t>fuels are required </a:t>
                      </a:r>
                      <a:r>
                        <a:rPr sz="3200" spc="-175" dirty="0">
                          <a:latin typeface="+mn-lt"/>
                          <a:cs typeface="Arial Black"/>
                        </a:rPr>
                        <a:t>like petrol </a:t>
                      </a:r>
                      <a:r>
                        <a:rPr sz="3200" spc="-160" dirty="0">
                          <a:latin typeface="+mn-lt"/>
                          <a:cs typeface="Arial Black"/>
                        </a:rPr>
                        <a:t>and</a:t>
                      </a:r>
                      <a:r>
                        <a:rPr sz="3200" spc="-100" dirty="0">
                          <a:latin typeface="+mn-lt"/>
                          <a:cs typeface="Arial Black"/>
                        </a:rPr>
                        <a:t> </a:t>
                      </a:r>
                      <a:r>
                        <a:rPr sz="3200" spc="-150" dirty="0">
                          <a:latin typeface="+mn-lt"/>
                          <a:cs typeface="Arial Black"/>
                        </a:rPr>
                        <a:t>diesel.</a:t>
                      </a:r>
                      <a:endParaRPr sz="3200">
                        <a:latin typeface="+mn-lt"/>
                        <a:cs typeface="Arial Black"/>
                      </a:endParaRPr>
                    </a:p>
                  </a:txBody>
                  <a:tcPr marL="0" marR="0" marT="59691" marB="0">
                    <a:solidFill>
                      <a:srgbClr val="EBE7E8"/>
                    </a:solidFill>
                  </a:tcPr>
                </a:tc>
                <a:tc>
                  <a:txBody>
                    <a:bodyPr/>
                    <a:lstStyle/>
                    <a:p>
                      <a:pPr marL="371475">
                        <a:lnSpc>
                          <a:spcPct val="100000"/>
                        </a:lnSpc>
                        <a:spcBef>
                          <a:spcPts val="470"/>
                        </a:spcBef>
                      </a:pPr>
                      <a:r>
                        <a:rPr sz="3200" spc="-150" dirty="0">
                          <a:latin typeface="+mn-lt"/>
                          <a:cs typeface="Arial Black"/>
                        </a:rPr>
                        <a:t>Cheaper </a:t>
                      </a:r>
                      <a:r>
                        <a:rPr sz="3200" spc="-160" dirty="0">
                          <a:latin typeface="+mn-lt"/>
                          <a:cs typeface="Arial Black"/>
                        </a:rPr>
                        <a:t>fuel </a:t>
                      </a:r>
                      <a:r>
                        <a:rPr sz="3200" spc="-190" dirty="0">
                          <a:latin typeface="+mn-lt"/>
                          <a:cs typeface="Arial Black"/>
                        </a:rPr>
                        <a:t>may </a:t>
                      </a:r>
                      <a:r>
                        <a:rPr sz="3200" spc="-160" dirty="0">
                          <a:latin typeface="+mn-lt"/>
                          <a:cs typeface="Arial Black"/>
                        </a:rPr>
                        <a:t>be used </a:t>
                      </a:r>
                      <a:r>
                        <a:rPr sz="3200" spc="-180" dirty="0">
                          <a:latin typeface="+mn-lt"/>
                          <a:cs typeface="Arial Black"/>
                        </a:rPr>
                        <a:t>like</a:t>
                      </a:r>
                      <a:r>
                        <a:rPr sz="3200" spc="100" dirty="0">
                          <a:latin typeface="+mn-lt"/>
                          <a:cs typeface="Arial Black"/>
                        </a:rPr>
                        <a:t> </a:t>
                      </a:r>
                      <a:r>
                        <a:rPr sz="3200" spc="-160" dirty="0">
                          <a:latin typeface="+mn-lt"/>
                          <a:cs typeface="Arial Black"/>
                        </a:rPr>
                        <a:t>coal.</a:t>
                      </a:r>
                      <a:endParaRPr sz="3200">
                        <a:latin typeface="+mn-lt"/>
                        <a:cs typeface="Arial Black"/>
                      </a:endParaRPr>
                    </a:p>
                  </a:txBody>
                  <a:tcPr marL="0" marR="0" marT="59691" marB="0">
                    <a:solidFill>
                      <a:srgbClr val="EBE7E8"/>
                    </a:solidFill>
                  </a:tcPr>
                </a:tc>
              </a:tr>
              <a:tr h="987737">
                <a:tc>
                  <a:txBody>
                    <a:bodyPr/>
                    <a:lstStyle/>
                    <a:p>
                      <a:pPr marL="90805">
                        <a:lnSpc>
                          <a:spcPct val="100000"/>
                        </a:lnSpc>
                        <a:spcBef>
                          <a:spcPts val="470"/>
                        </a:spcBef>
                      </a:pPr>
                      <a:r>
                        <a:rPr sz="3200" spc="-160" dirty="0">
                          <a:latin typeface="+mn-lt"/>
                          <a:cs typeface="Arial Black"/>
                        </a:rPr>
                        <a:t>More </a:t>
                      </a:r>
                      <a:r>
                        <a:rPr sz="3200" spc="-170" dirty="0">
                          <a:latin typeface="+mn-lt"/>
                          <a:cs typeface="Arial Black"/>
                        </a:rPr>
                        <a:t>suitable </a:t>
                      </a:r>
                      <a:r>
                        <a:rPr sz="3200" spc="-155" dirty="0">
                          <a:latin typeface="+mn-lt"/>
                          <a:cs typeface="Arial Black"/>
                        </a:rPr>
                        <a:t>for </a:t>
                      </a:r>
                      <a:r>
                        <a:rPr sz="3200" spc="-175" dirty="0">
                          <a:latin typeface="+mn-lt"/>
                          <a:cs typeface="Arial Black"/>
                        </a:rPr>
                        <a:t>mobile</a:t>
                      </a:r>
                      <a:r>
                        <a:rPr sz="3200" spc="-110" dirty="0">
                          <a:latin typeface="+mn-lt"/>
                          <a:cs typeface="Arial Black"/>
                        </a:rPr>
                        <a:t> </a:t>
                      </a:r>
                      <a:r>
                        <a:rPr sz="3200" spc="-165" dirty="0">
                          <a:latin typeface="+mn-lt"/>
                          <a:cs typeface="Arial Black"/>
                        </a:rPr>
                        <a:t>applications.</a:t>
                      </a:r>
                      <a:endParaRPr sz="3200">
                        <a:latin typeface="+mn-lt"/>
                        <a:cs typeface="Arial Black"/>
                      </a:endParaRPr>
                    </a:p>
                  </a:txBody>
                  <a:tcPr marL="0" marR="0" marT="59691" marB="0">
                    <a:solidFill>
                      <a:srgbClr val="D6CDCF"/>
                    </a:solidFill>
                  </a:tcPr>
                </a:tc>
                <a:tc>
                  <a:txBody>
                    <a:bodyPr/>
                    <a:lstStyle/>
                    <a:p>
                      <a:pPr marL="371475">
                        <a:lnSpc>
                          <a:spcPct val="100000"/>
                        </a:lnSpc>
                        <a:spcBef>
                          <a:spcPts val="470"/>
                        </a:spcBef>
                      </a:pPr>
                      <a:r>
                        <a:rPr sz="3200" spc="-160" dirty="0">
                          <a:latin typeface="+mn-lt"/>
                          <a:cs typeface="Arial Black"/>
                        </a:rPr>
                        <a:t>Less </a:t>
                      </a:r>
                      <a:r>
                        <a:rPr sz="3200" spc="-170" dirty="0">
                          <a:latin typeface="+mn-lt"/>
                          <a:cs typeface="Arial Black"/>
                        </a:rPr>
                        <a:t>suitable </a:t>
                      </a:r>
                      <a:r>
                        <a:rPr sz="3200" spc="-160" dirty="0">
                          <a:latin typeface="+mn-lt"/>
                          <a:cs typeface="Arial Black"/>
                        </a:rPr>
                        <a:t>for </a:t>
                      </a:r>
                      <a:r>
                        <a:rPr sz="3200" spc="-175" dirty="0">
                          <a:latin typeface="+mn-lt"/>
                          <a:cs typeface="Arial Black"/>
                        </a:rPr>
                        <a:t>mobile</a:t>
                      </a:r>
                      <a:r>
                        <a:rPr sz="3200" spc="-85" dirty="0">
                          <a:latin typeface="+mn-lt"/>
                          <a:cs typeface="Arial Black"/>
                        </a:rPr>
                        <a:t> </a:t>
                      </a:r>
                      <a:r>
                        <a:rPr sz="3200" spc="-165" dirty="0">
                          <a:latin typeface="+mn-lt"/>
                          <a:cs typeface="Arial Black"/>
                        </a:rPr>
                        <a:t>applications.</a:t>
                      </a:r>
                      <a:endParaRPr sz="3200">
                        <a:latin typeface="+mn-lt"/>
                        <a:cs typeface="Arial Black"/>
                      </a:endParaRPr>
                    </a:p>
                  </a:txBody>
                  <a:tcPr marL="0" marR="0" marT="59691" marB="0">
                    <a:solidFill>
                      <a:srgbClr val="D6CDCF"/>
                    </a:solid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80</a:t>
            </a:fld>
            <a:endParaRPr lang="en-IN" altLang="en-US" sz="1900">
              <a:solidFill>
                <a:srgbClr val="898989"/>
              </a:solidFill>
              <a:ea typeface="Arial" pitchFamily="34" charset="0"/>
            </a:endParaRPr>
          </a:p>
        </p:txBody>
      </p:sp>
      <p:pic>
        <p:nvPicPr>
          <p:cNvPr id="10" name="object 2"/>
          <p:cNvPicPr/>
          <p:nvPr/>
        </p:nvPicPr>
        <p:blipFill>
          <a:blip r:embed="rId3" cstate="print"/>
          <a:stretch>
            <a:fillRect/>
          </a:stretch>
        </p:blipFill>
        <p:spPr>
          <a:xfrm>
            <a:off x="1936750" y="596900"/>
            <a:ext cx="12649200" cy="739140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81</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708150" y="520700"/>
            <a:ext cx="12794615" cy="677108"/>
          </a:xfrm>
        </p:spPr>
        <p:txBody>
          <a:bodyPr/>
          <a:lstStyle/>
          <a:p>
            <a:pPr algn="l"/>
            <a:r>
              <a:rPr lang="en-IN" b="1" spc="-5" dirty="0" smtClean="0">
                <a:solidFill>
                  <a:srgbClr val="0D0D0D"/>
                </a:solidFill>
                <a:latin typeface="Georgia"/>
                <a:cs typeface="Georgia"/>
              </a:rPr>
              <a:t>Advantages </a:t>
            </a:r>
            <a:r>
              <a:rPr lang="en-IN" b="1" dirty="0" smtClean="0">
                <a:solidFill>
                  <a:srgbClr val="0D0D0D"/>
                </a:solidFill>
                <a:latin typeface="Georgia"/>
                <a:cs typeface="Georgia"/>
              </a:rPr>
              <a:t>of air </a:t>
            </a:r>
            <a:r>
              <a:rPr lang="en-IN" b="1" spc="-5" dirty="0" smtClean="0">
                <a:solidFill>
                  <a:srgbClr val="0D0D0D"/>
                </a:solidFill>
                <a:latin typeface="Georgia"/>
                <a:cs typeface="Georgia"/>
              </a:rPr>
              <a:t>Cooling</a:t>
            </a:r>
            <a:r>
              <a:rPr lang="en-IN" b="1" spc="-75" dirty="0" smtClean="0">
                <a:solidFill>
                  <a:srgbClr val="0D0D0D"/>
                </a:solidFill>
                <a:latin typeface="Georgia"/>
                <a:cs typeface="Georgia"/>
              </a:rPr>
              <a:t> </a:t>
            </a:r>
            <a:r>
              <a:rPr lang="en-IN" b="1" spc="-5" dirty="0" smtClean="0">
                <a:solidFill>
                  <a:srgbClr val="0D0D0D"/>
                </a:solidFill>
                <a:latin typeface="Georgia"/>
                <a:cs typeface="Georgia"/>
              </a:rPr>
              <a:t>System</a:t>
            </a:r>
            <a:endParaRPr lang="en-US" b="1" dirty="0"/>
          </a:p>
        </p:txBody>
      </p:sp>
      <p:sp>
        <p:nvSpPr>
          <p:cNvPr id="9" name="Subtitle 8"/>
          <p:cNvSpPr>
            <a:spLocks noGrp="1"/>
          </p:cNvSpPr>
          <p:nvPr>
            <p:ph type="subTitle" idx="4"/>
          </p:nvPr>
        </p:nvSpPr>
        <p:spPr>
          <a:xfrm>
            <a:off x="1631950" y="1739900"/>
            <a:ext cx="12649200" cy="6769545"/>
          </a:xfrm>
        </p:spPr>
        <p:txBody>
          <a:bodyPr/>
          <a:lstStyle/>
          <a:p>
            <a:pPr marL="368935" indent="-356870">
              <a:lnSpc>
                <a:spcPct val="100000"/>
              </a:lnSpc>
              <a:spcBef>
                <a:spcPts val="745"/>
              </a:spcBef>
              <a:buClr>
                <a:srgbClr val="D16248"/>
              </a:buClr>
              <a:buSzPct val="85185"/>
              <a:buFont typeface="Wingdings 2"/>
              <a:buChar char=""/>
              <a:tabLst>
                <a:tab pos="368935" algn="l"/>
                <a:tab pos="369570" algn="l"/>
              </a:tabLst>
            </a:pPr>
            <a:r>
              <a:rPr lang="en-IN" sz="4800" spc="-5" dirty="0" smtClean="0">
                <a:cs typeface="Georgia"/>
              </a:rPr>
              <a:t>Radiator/pump </a:t>
            </a:r>
            <a:r>
              <a:rPr lang="en-IN" sz="4800" dirty="0" smtClean="0">
                <a:cs typeface="Georgia"/>
              </a:rPr>
              <a:t>is absent </a:t>
            </a:r>
            <a:r>
              <a:rPr lang="en-IN" sz="4800" spc="-5" dirty="0" smtClean="0">
                <a:cs typeface="Georgia"/>
              </a:rPr>
              <a:t>hence the system </a:t>
            </a:r>
            <a:r>
              <a:rPr lang="en-IN" sz="4800" dirty="0" smtClean="0">
                <a:cs typeface="Georgia"/>
              </a:rPr>
              <a:t>is</a:t>
            </a:r>
            <a:r>
              <a:rPr lang="en-IN" sz="4800" spc="-40" dirty="0" smtClean="0">
                <a:cs typeface="Georgia"/>
              </a:rPr>
              <a:t> </a:t>
            </a:r>
            <a:r>
              <a:rPr lang="en-IN" sz="4800" spc="-5" dirty="0" smtClean="0">
                <a:cs typeface="Georgia"/>
              </a:rPr>
              <a:t>light.</a:t>
            </a:r>
            <a:endParaRPr lang="en-IN" sz="4800" dirty="0" smtClean="0">
              <a:cs typeface="Georgia"/>
            </a:endParaRPr>
          </a:p>
          <a:p>
            <a:pPr marL="287020" marR="91440" indent="-274320">
              <a:lnSpc>
                <a:spcPct val="100000"/>
              </a:lnSpc>
              <a:spcBef>
                <a:spcPts val="650"/>
              </a:spcBef>
              <a:buClr>
                <a:srgbClr val="D16248"/>
              </a:buClr>
              <a:buSzPct val="85185"/>
              <a:buFont typeface="Wingdings 2"/>
              <a:buChar char=""/>
              <a:tabLst>
                <a:tab pos="368935" algn="l"/>
                <a:tab pos="369570" algn="l"/>
              </a:tabLst>
            </a:pPr>
            <a:r>
              <a:rPr lang="en-IN" sz="4800" dirty="0" smtClean="0"/>
              <a:t>	</a:t>
            </a:r>
            <a:r>
              <a:rPr lang="en-IN" sz="4800" dirty="0" smtClean="0">
                <a:cs typeface="Georgia"/>
              </a:rPr>
              <a:t>In </a:t>
            </a:r>
            <a:r>
              <a:rPr lang="en-IN" sz="4800" spc="-5" dirty="0" smtClean="0">
                <a:cs typeface="Georgia"/>
              </a:rPr>
              <a:t>case of water </a:t>
            </a:r>
            <a:r>
              <a:rPr lang="en-IN" sz="4800" spc="-10" dirty="0" smtClean="0">
                <a:cs typeface="Georgia"/>
              </a:rPr>
              <a:t>cooling </a:t>
            </a:r>
            <a:r>
              <a:rPr lang="en-IN" sz="4800" spc="-5" dirty="0" smtClean="0">
                <a:cs typeface="Georgia"/>
              </a:rPr>
              <a:t>system there </a:t>
            </a:r>
            <a:r>
              <a:rPr lang="en-IN" sz="4800" dirty="0" smtClean="0">
                <a:cs typeface="Georgia"/>
              </a:rPr>
              <a:t>are </a:t>
            </a:r>
            <a:r>
              <a:rPr lang="en-IN" sz="4800" spc="-10" dirty="0" smtClean="0">
                <a:cs typeface="Georgia"/>
              </a:rPr>
              <a:t>leakages,  </a:t>
            </a:r>
            <a:r>
              <a:rPr lang="en-IN" sz="4800" spc="-5" dirty="0" smtClean="0">
                <a:cs typeface="Georgia"/>
              </a:rPr>
              <a:t>but </a:t>
            </a:r>
            <a:r>
              <a:rPr lang="en-IN" sz="4800" dirty="0" smtClean="0">
                <a:cs typeface="Georgia"/>
              </a:rPr>
              <a:t>in this </a:t>
            </a:r>
            <a:r>
              <a:rPr lang="en-IN" sz="4800" spc="-10" dirty="0" smtClean="0">
                <a:cs typeface="Georgia"/>
              </a:rPr>
              <a:t>case </a:t>
            </a:r>
            <a:r>
              <a:rPr lang="en-IN" sz="4800" spc="-5" dirty="0" smtClean="0">
                <a:cs typeface="Georgia"/>
              </a:rPr>
              <a:t>here </a:t>
            </a:r>
            <a:r>
              <a:rPr lang="en-IN" sz="4800" dirty="0" smtClean="0">
                <a:cs typeface="Georgia"/>
              </a:rPr>
              <a:t>are no</a:t>
            </a:r>
            <a:r>
              <a:rPr lang="en-IN" sz="4800" spc="-60" dirty="0" smtClean="0">
                <a:cs typeface="Georgia"/>
              </a:rPr>
              <a:t> </a:t>
            </a:r>
            <a:r>
              <a:rPr lang="en-IN" sz="4800" spc="-5" dirty="0" smtClean="0">
                <a:cs typeface="Georgia"/>
              </a:rPr>
              <a:t>leakages.</a:t>
            </a:r>
            <a:endParaRPr lang="en-IN" sz="4800" dirty="0" smtClean="0">
              <a:cs typeface="Georgia"/>
            </a:endParaRPr>
          </a:p>
          <a:p>
            <a:pPr marL="368935" indent="-356870">
              <a:lnSpc>
                <a:spcPct val="100000"/>
              </a:lnSpc>
              <a:spcBef>
                <a:spcPts val="650"/>
              </a:spcBef>
              <a:buClr>
                <a:srgbClr val="D16248"/>
              </a:buClr>
              <a:buSzPct val="85185"/>
              <a:buFont typeface="Wingdings 2"/>
              <a:buChar char=""/>
              <a:tabLst>
                <a:tab pos="368935" algn="l"/>
                <a:tab pos="369570" algn="l"/>
              </a:tabLst>
            </a:pPr>
            <a:r>
              <a:rPr lang="en-IN" sz="4800" spc="-5" dirty="0" smtClean="0">
                <a:cs typeface="Georgia"/>
              </a:rPr>
              <a:t>Coolant </a:t>
            </a:r>
            <a:r>
              <a:rPr lang="en-IN" sz="4800" dirty="0" smtClean="0">
                <a:cs typeface="Georgia"/>
              </a:rPr>
              <a:t>and antifreeze </a:t>
            </a:r>
            <a:r>
              <a:rPr lang="en-IN" sz="4800" spc="-5" dirty="0" smtClean="0">
                <a:cs typeface="Georgia"/>
              </a:rPr>
              <a:t>solutions are </a:t>
            </a:r>
            <a:r>
              <a:rPr lang="en-IN" sz="4800" dirty="0" smtClean="0">
                <a:cs typeface="Georgia"/>
              </a:rPr>
              <a:t>not</a:t>
            </a:r>
            <a:r>
              <a:rPr lang="en-IN" sz="4800" spc="-35" dirty="0" smtClean="0">
                <a:cs typeface="Georgia"/>
              </a:rPr>
              <a:t> </a:t>
            </a:r>
            <a:r>
              <a:rPr lang="en-IN" sz="4800" spc="-5" dirty="0" smtClean="0">
                <a:cs typeface="Georgia"/>
              </a:rPr>
              <a:t>required.</a:t>
            </a:r>
            <a:endParaRPr lang="en-IN" sz="4800" dirty="0" smtClean="0">
              <a:cs typeface="Georgia"/>
            </a:endParaRPr>
          </a:p>
          <a:p>
            <a:pPr marL="287020" marR="189230" indent="-274320">
              <a:lnSpc>
                <a:spcPct val="100000"/>
              </a:lnSpc>
              <a:spcBef>
                <a:spcPts val="650"/>
              </a:spcBef>
              <a:buClr>
                <a:srgbClr val="D16248"/>
              </a:buClr>
              <a:buSzPct val="85185"/>
              <a:buFont typeface="Wingdings 2"/>
              <a:buChar char=""/>
              <a:tabLst>
                <a:tab pos="368935" algn="l"/>
                <a:tab pos="369570" algn="l"/>
              </a:tabLst>
            </a:pPr>
            <a:r>
              <a:rPr lang="en-IN" sz="4800" dirty="0" smtClean="0"/>
              <a:t>	</a:t>
            </a:r>
            <a:r>
              <a:rPr lang="en-IN" sz="4800" dirty="0" smtClean="0">
                <a:cs typeface="Georgia"/>
              </a:rPr>
              <a:t>This </a:t>
            </a:r>
            <a:r>
              <a:rPr lang="en-IN" sz="4800" spc="-5" dirty="0" smtClean="0">
                <a:cs typeface="Georgia"/>
              </a:rPr>
              <a:t>system can be used </a:t>
            </a:r>
            <a:r>
              <a:rPr lang="en-IN" sz="4800" dirty="0" smtClean="0">
                <a:cs typeface="Georgia"/>
              </a:rPr>
              <a:t>in </a:t>
            </a:r>
            <a:r>
              <a:rPr lang="en-IN" sz="4800" spc="-10" dirty="0" smtClean="0">
                <a:cs typeface="Georgia"/>
              </a:rPr>
              <a:t>cold </a:t>
            </a:r>
            <a:r>
              <a:rPr lang="en-IN" sz="4800" spc="-5" dirty="0" smtClean="0">
                <a:cs typeface="Georgia"/>
              </a:rPr>
              <a:t>climates, where </a:t>
            </a:r>
            <a:r>
              <a:rPr lang="en-IN" sz="4800" dirty="0" smtClean="0">
                <a:cs typeface="Georgia"/>
              </a:rPr>
              <a:t>if  </a:t>
            </a:r>
            <a:r>
              <a:rPr lang="en-IN" sz="4800" spc="-5" dirty="0" smtClean="0">
                <a:cs typeface="Georgia"/>
              </a:rPr>
              <a:t>water </a:t>
            </a:r>
            <a:r>
              <a:rPr lang="en-IN" sz="4800" dirty="0" smtClean="0">
                <a:cs typeface="Georgia"/>
              </a:rPr>
              <a:t>is </a:t>
            </a:r>
            <a:r>
              <a:rPr lang="en-IN" sz="4800" spc="-5" dirty="0" smtClean="0">
                <a:cs typeface="Georgia"/>
              </a:rPr>
              <a:t>used </a:t>
            </a:r>
            <a:r>
              <a:rPr lang="en-IN" sz="4800" dirty="0" smtClean="0">
                <a:cs typeface="Georgia"/>
              </a:rPr>
              <a:t>it may</a:t>
            </a:r>
            <a:r>
              <a:rPr lang="en-IN" sz="4800" spc="-30" dirty="0" smtClean="0">
                <a:cs typeface="Georgia"/>
              </a:rPr>
              <a:t> </a:t>
            </a:r>
            <a:r>
              <a:rPr lang="en-IN" sz="4800" spc="-5" dirty="0" smtClean="0">
                <a:cs typeface="Georgia"/>
              </a:rPr>
              <a:t>freeze.</a:t>
            </a:r>
            <a:endParaRPr lang="en-IN" sz="4800" dirty="0" smtClean="0">
              <a:cs typeface="Georgia"/>
            </a:endParaRP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82</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403350" y="520700"/>
            <a:ext cx="13099415" cy="677108"/>
          </a:xfrm>
        </p:spPr>
        <p:txBody>
          <a:bodyPr/>
          <a:lstStyle/>
          <a:p>
            <a:pPr algn="l"/>
            <a:r>
              <a:rPr lang="en-IN" b="1" dirty="0" smtClean="0">
                <a:solidFill>
                  <a:srgbClr val="000000"/>
                </a:solidFill>
                <a:latin typeface="Georgia"/>
                <a:cs typeface="Georgia"/>
              </a:rPr>
              <a:t>Disadvantages of air </a:t>
            </a:r>
            <a:r>
              <a:rPr lang="en-IN" b="1" spc="-5" dirty="0" smtClean="0">
                <a:solidFill>
                  <a:srgbClr val="000000"/>
                </a:solidFill>
                <a:latin typeface="Georgia"/>
                <a:cs typeface="Georgia"/>
              </a:rPr>
              <a:t>Cooling</a:t>
            </a:r>
            <a:r>
              <a:rPr lang="en-IN" b="1" spc="10" dirty="0" smtClean="0">
                <a:solidFill>
                  <a:srgbClr val="000000"/>
                </a:solidFill>
                <a:latin typeface="Georgia"/>
                <a:cs typeface="Georgia"/>
              </a:rPr>
              <a:t> </a:t>
            </a:r>
            <a:r>
              <a:rPr lang="en-IN" b="1" dirty="0" smtClean="0">
                <a:solidFill>
                  <a:srgbClr val="000000"/>
                </a:solidFill>
                <a:latin typeface="Georgia"/>
                <a:cs typeface="Georgia"/>
              </a:rPr>
              <a:t>System</a:t>
            </a:r>
            <a:endParaRPr lang="en-US" b="1" dirty="0"/>
          </a:p>
        </p:txBody>
      </p:sp>
      <p:sp>
        <p:nvSpPr>
          <p:cNvPr id="9" name="Subtitle 8"/>
          <p:cNvSpPr>
            <a:spLocks noGrp="1"/>
          </p:cNvSpPr>
          <p:nvPr>
            <p:ph type="subTitle" idx="4"/>
          </p:nvPr>
        </p:nvSpPr>
        <p:spPr>
          <a:xfrm>
            <a:off x="1555750" y="2273300"/>
            <a:ext cx="13792200" cy="4410951"/>
          </a:xfrm>
        </p:spPr>
        <p:txBody>
          <a:bodyPr/>
          <a:lstStyle/>
          <a:p>
            <a:pPr marL="372110" indent="-360045">
              <a:lnSpc>
                <a:spcPct val="100000"/>
              </a:lnSpc>
              <a:spcBef>
                <a:spcPts val="770"/>
              </a:spcBef>
              <a:buClr>
                <a:srgbClr val="D16248"/>
              </a:buClr>
              <a:buSzPct val="83928"/>
              <a:buFont typeface="Wingdings 2"/>
              <a:buChar char=""/>
              <a:tabLst>
                <a:tab pos="372110" algn="l"/>
                <a:tab pos="372745" algn="l"/>
              </a:tabLst>
            </a:pPr>
            <a:r>
              <a:rPr lang="en-IN" sz="5400" spc="-5" dirty="0" smtClean="0">
                <a:latin typeface="Times New Roman" pitchFamily="18" charset="0"/>
                <a:cs typeface="Times New Roman" pitchFamily="18" charset="0"/>
              </a:rPr>
              <a:t>Comparatively it is less</a:t>
            </a:r>
            <a:r>
              <a:rPr lang="en-IN" sz="5400" spc="30" dirty="0" smtClean="0">
                <a:latin typeface="Times New Roman" pitchFamily="18" charset="0"/>
                <a:cs typeface="Times New Roman" pitchFamily="18" charset="0"/>
              </a:rPr>
              <a:t> </a:t>
            </a:r>
            <a:r>
              <a:rPr lang="en-IN" sz="5400" spc="-5" dirty="0" smtClean="0">
                <a:latin typeface="Times New Roman" pitchFamily="18" charset="0"/>
                <a:cs typeface="Times New Roman" pitchFamily="18" charset="0"/>
              </a:rPr>
              <a:t>efficient.</a:t>
            </a:r>
            <a:endParaRPr lang="en-IN" sz="5400" dirty="0" smtClean="0">
              <a:latin typeface="Times New Roman" pitchFamily="18" charset="0"/>
              <a:cs typeface="Times New Roman" pitchFamily="18" charset="0"/>
            </a:endParaRPr>
          </a:p>
          <a:p>
            <a:pPr marL="287020" marR="5080" indent="-274320">
              <a:lnSpc>
                <a:spcPct val="100000"/>
              </a:lnSpc>
              <a:spcBef>
                <a:spcPts val="675"/>
              </a:spcBef>
              <a:buClr>
                <a:srgbClr val="D16248"/>
              </a:buClr>
              <a:buSzPct val="83928"/>
              <a:buFont typeface="Wingdings 2"/>
              <a:buChar char=""/>
              <a:tabLst>
                <a:tab pos="372110" algn="l"/>
                <a:tab pos="372745" algn="l"/>
              </a:tabLst>
            </a:pPr>
            <a:r>
              <a:rPr lang="en-IN" sz="5400" dirty="0" smtClean="0">
                <a:latin typeface="Times New Roman" pitchFamily="18" charset="0"/>
                <a:cs typeface="Times New Roman" pitchFamily="18" charset="0"/>
              </a:rPr>
              <a:t>	</a:t>
            </a:r>
            <a:r>
              <a:rPr lang="en-IN" sz="5400" spc="-5" dirty="0" smtClean="0">
                <a:latin typeface="Times New Roman" pitchFamily="18" charset="0"/>
                <a:cs typeface="Times New Roman" pitchFamily="18" charset="0"/>
              </a:rPr>
              <a:t>It is used in aero planes and motorcycle engines  where </a:t>
            </a:r>
            <a:r>
              <a:rPr lang="en-IN" sz="5400" spc="-10" dirty="0" smtClean="0">
                <a:latin typeface="Times New Roman" pitchFamily="18" charset="0"/>
                <a:cs typeface="Times New Roman" pitchFamily="18" charset="0"/>
              </a:rPr>
              <a:t>the </a:t>
            </a:r>
            <a:r>
              <a:rPr lang="en-IN" sz="5400" spc="-5" dirty="0" smtClean="0">
                <a:latin typeface="Times New Roman" pitchFamily="18" charset="0"/>
                <a:cs typeface="Times New Roman" pitchFamily="18" charset="0"/>
              </a:rPr>
              <a:t>engines </a:t>
            </a:r>
            <a:r>
              <a:rPr lang="en-IN" sz="5400" spc="-10" dirty="0" smtClean="0">
                <a:latin typeface="Times New Roman" pitchFamily="18" charset="0"/>
                <a:cs typeface="Times New Roman" pitchFamily="18" charset="0"/>
              </a:rPr>
              <a:t>are </a:t>
            </a:r>
            <a:r>
              <a:rPr lang="en-IN" sz="5400" spc="-5" dirty="0" smtClean="0">
                <a:latin typeface="Times New Roman" pitchFamily="18" charset="0"/>
                <a:cs typeface="Times New Roman" pitchFamily="18" charset="0"/>
              </a:rPr>
              <a:t>exposed to air</a:t>
            </a:r>
            <a:r>
              <a:rPr lang="en-IN" sz="5400" spc="30" dirty="0" smtClean="0">
                <a:latin typeface="Times New Roman" pitchFamily="18" charset="0"/>
                <a:cs typeface="Times New Roman" pitchFamily="18" charset="0"/>
              </a:rPr>
              <a:t> </a:t>
            </a:r>
            <a:r>
              <a:rPr lang="en-IN" sz="5400" spc="-10" dirty="0" smtClean="0">
                <a:latin typeface="Times New Roman" pitchFamily="18" charset="0"/>
                <a:cs typeface="Times New Roman" pitchFamily="18" charset="0"/>
              </a:rPr>
              <a:t>directly.</a:t>
            </a:r>
            <a:endParaRPr lang="en-IN" sz="5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83</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327150" y="520700"/>
            <a:ext cx="13175615" cy="677108"/>
          </a:xfrm>
        </p:spPr>
        <p:txBody>
          <a:bodyPr/>
          <a:lstStyle/>
          <a:p>
            <a:pPr algn="l"/>
            <a:r>
              <a:rPr lang="en-IN" b="1" spc="-5" dirty="0" smtClean="0">
                <a:latin typeface="Arial"/>
                <a:cs typeface="Arial"/>
              </a:rPr>
              <a:t>LUBRICATION </a:t>
            </a:r>
            <a:r>
              <a:rPr lang="en-IN" b="1" dirty="0" smtClean="0">
                <a:latin typeface="Arial"/>
                <a:cs typeface="Arial"/>
              </a:rPr>
              <a:t>SYSTEM IN IC</a:t>
            </a:r>
            <a:r>
              <a:rPr lang="en-IN" b="1" spc="-35" dirty="0" smtClean="0">
                <a:latin typeface="Arial"/>
                <a:cs typeface="Arial"/>
              </a:rPr>
              <a:t> </a:t>
            </a:r>
            <a:r>
              <a:rPr lang="en-IN" b="1" dirty="0" smtClean="0">
                <a:latin typeface="Arial"/>
                <a:cs typeface="Arial"/>
              </a:rPr>
              <a:t>ENGINES</a:t>
            </a:r>
            <a:endParaRPr lang="en-US" b="1" dirty="0"/>
          </a:p>
        </p:txBody>
      </p:sp>
      <p:grpSp>
        <p:nvGrpSpPr>
          <p:cNvPr id="10" name="object 4"/>
          <p:cNvGrpSpPr>
            <a:grpSpLocks noGrp="1"/>
          </p:cNvGrpSpPr>
          <p:nvPr>
            <p:ph type="subTitle" idx="4"/>
          </p:nvPr>
        </p:nvGrpSpPr>
        <p:grpSpPr>
          <a:xfrm>
            <a:off x="1555750" y="1587500"/>
            <a:ext cx="12649200" cy="6324600"/>
            <a:chOff x="4392167" y="1680972"/>
            <a:chExt cx="7515225" cy="4845050"/>
          </a:xfrm>
        </p:grpSpPr>
        <p:pic>
          <p:nvPicPr>
            <p:cNvPr id="11" name="object 5"/>
            <p:cNvPicPr/>
            <p:nvPr/>
          </p:nvPicPr>
          <p:blipFill>
            <a:blip r:embed="rId3" cstate="print"/>
            <a:stretch>
              <a:fillRect/>
            </a:stretch>
          </p:blipFill>
          <p:spPr>
            <a:xfrm>
              <a:off x="4402073" y="1690878"/>
              <a:ext cx="7495032" cy="4824984"/>
            </a:xfrm>
            <a:prstGeom prst="rect">
              <a:avLst/>
            </a:prstGeom>
          </p:spPr>
        </p:pic>
        <p:sp>
          <p:nvSpPr>
            <p:cNvPr id="12" name="object 6"/>
            <p:cNvSpPr/>
            <p:nvPr/>
          </p:nvSpPr>
          <p:spPr>
            <a:xfrm>
              <a:off x="4402073" y="1690878"/>
              <a:ext cx="7495540" cy="4825365"/>
            </a:xfrm>
            <a:custGeom>
              <a:avLst/>
              <a:gdLst/>
              <a:ahLst/>
              <a:cxnLst/>
              <a:rect l="l" t="t" r="r" b="b"/>
              <a:pathLst>
                <a:path w="7495540" h="4825365">
                  <a:moveTo>
                    <a:pt x="0" y="4824984"/>
                  </a:moveTo>
                  <a:lnTo>
                    <a:pt x="7495032" y="4824984"/>
                  </a:lnTo>
                  <a:lnTo>
                    <a:pt x="7495032" y="0"/>
                  </a:lnTo>
                  <a:lnTo>
                    <a:pt x="0" y="0"/>
                  </a:lnTo>
                  <a:lnTo>
                    <a:pt x="0" y="4824984"/>
                  </a:lnTo>
                  <a:close/>
                </a:path>
              </a:pathLst>
            </a:custGeom>
            <a:ln w="19812">
              <a:solidFill>
                <a:srgbClr val="A0A0A0"/>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84</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098550" y="520700"/>
            <a:ext cx="13404215" cy="677108"/>
          </a:xfrm>
        </p:spPr>
        <p:txBody>
          <a:bodyPr/>
          <a:lstStyle/>
          <a:p>
            <a:r>
              <a:rPr lang="en-IN" b="1" spc="-5" dirty="0" smtClean="0"/>
              <a:t>Definition </a:t>
            </a:r>
            <a:r>
              <a:rPr lang="en-IN" b="1" dirty="0" smtClean="0"/>
              <a:t>of</a:t>
            </a:r>
            <a:r>
              <a:rPr lang="en-IN" b="1" spc="-5" dirty="0" smtClean="0"/>
              <a:t> lubrication</a:t>
            </a:r>
            <a:endParaRPr lang="en-US" b="1" dirty="0"/>
          </a:p>
        </p:txBody>
      </p:sp>
      <p:sp>
        <p:nvSpPr>
          <p:cNvPr id="9" name="Subtitle 8"/>
          <p:cNvSpPr>
            <a:spLocks noGrp="1"/>
          </p:cNvSpPr>
          <p:nvPr>
            <p:ph type="subTitle" idx="4"/>
          </p:nvPr>
        </p:nvSpPr>
        <p:spPr>
          <a:xfrm>
            <a:off x="1555750" y="2273300"/>
            <a:ext cx="12649200" cy="6401753"/>
          </a:xfrm>
        </p:spPr>
        <p:txBody>
          <a:bodyPr/>
          <a:lstStyle/>
          <a:p>
            <a:pPr marL="12700" marR="5080" algn="just">
              <a:lnSpc>
                <a:spcPct val="100000"/>
              </a:lnSpc>
              <a:spcBef>
                <a:spcPts val="105"/>
              </a:spcBef>
            </a:pPr>
            <a:r>
              <a:rPr lang="en-IN" sz="4000" spc="-5" dirty="0" smtClean="0">
                <a:latin typeface="Arial Narrow"/>
                <a:cs typeface="Arial Narrow"/>
              </a:rPr>
              <a:t>Lubrication </a:t>
            </a:r>
            <a:r>
              <a:rPr lang="en-IN" sz="4000" dirty="0" smtClean="0">
                <a:latin typeface="Arial Narrow"/>
                <a:cs typeface="Arial Narrow"/>
              </a:rPr>
              <a:t>is </a:t>
            </a:r>
            <a:r>
              <a:rPr lang="en-IN" sz="4000" spc="-5" dirty="0" smtClean="0">
                <a:latin typeface="Arial Narrow"/>
                <a:cs typeface="Arial Narrow"/>
              </a:rPr>
              <a:t>the action of applying </a:t>
            </a:r>
            <a:r>
              <a:rPr lang="en-IN" sz="4000" dirty="0" smtClean="0">
                <a:latin typeface="Arial Narrow"/>
                <a:cs typeface="Arial Narrow"/>
              </a:rPr>
              <a:t>a </a:t>
            </a:r>
            <a:r>
              <a:rPr lang="en-IN" sz="4000" spc="-5" dirty="0" smtClean="0">
                <a:latin typeface="Arial Narrow"/>
                <a:cs typeface="Arial Narrow"/>
              </a:rPr>
              <a:t>substance such </a:t>
            </a:r>
            <a:r>
              <a:rPr lang="en-IN" sz="4000" dirty="0" smtClean="0">
                <a:latin typeface="Arial Narrow"/>
                <a:cs typeface="Arial Narrow"/>
              </a:rPr>
              <a:t>as oil or  </a:t>
            </a:r>
            <a:r>
              <a:rPr lang="en-IN" sz="4000" spc="-5" dirty="0" smtClean="0">
                <a:latin typeface="Arial Narrow"/>
                <a:cs typeface="Arial Narrow"/>
              </a:rPr>
              <a:t>grease </a:t>
            </a:r>
            <a:r>
              <a:rPr lang="en-IN" sz="4000" dirty="0" smtClean="0">
                <a:latin typeface="Arial Narrow"/>
                <a:cs typeface="Arial Narrow"/>
              </a:rPr>
              <a:t>to an </a:t>
            </a:r>
            <a:r>
              <a:rPr lang="en-IN" sz="4000" spc="-5" dirty="0" smtClean="0">
                <a:latin typeface="Arial Narrow"/>
                <a:cs typeface="Arial Narrow"/>
              </a:rPr>
              <a:t>engine </a:t>
            </a:r>
            <a:r>
              <a:rPr lang="en-IN" sz="4000" dirty="0" smtClean="0">
                <a:latin typeface="Arial Narrow"/>
                <a:cs typeface="Arial Narrow"/>
              </a:rPr>
              <a:t>or </a:t>
            </a:r>
            <a:r>
              <a:rPr lang="en-IN" sz="4000" spc="-5" dirty="0" smtClean="0">
                <a:latin typeface="Arial Narrow"/>
                <a:cs typeface="Arial Narrow"/>
              </a:rPr>
              <a:t>component </a:t>
            </a:r>
            <a:r>
              <a:rPr lang="en-IN" sz="4000" dirty="0" smtClean="0">
                <a:latin typeface="Arial Narrow"/>
                <a:cs typeface="Arial Narrow"/>
              </a:rPr>
              <a:t>so as to </a:t>
            </a:r>
            <a:r>
              <a:rPr lang="en-IN" sz="4000" spc="-5" dirty="0" smtClean="0">
                <a:latin typeface="Arial Narrow"/>
                <a:cs typeface="Arial Narrow"/>
              </a:rPr>
              <a:t>minimize friction </a:t>
            </a:r>
            <a:r>
              <a:rPr lang="en-IN" sz="4000" dirty="0" smtClean="0">
                <a:latin typeface="Arial Narrow"/>
                <a:cs typeface="Arial Narrow"/>
              </a:rPr>
              <a:t>and  </a:t>
            </a:r>
            <a:r>
              <a:rPr lang="en-IN" sz="4000" spc="-5" dirty="0" smtClean="0">
                <a:latin typeface="Arial Narrow"/>
                <a:cs typeface="Arial Narrow"/>
              </a:rPr>
              <a:t>allow smooth movement</a:t>
            </a:r>
            <a:r>
              <a:rPr lang="en-IN" sz="4000" spc="-5" dirty="0" smtClean="0">
                <a:latin typeface="Arial Narrow"/>
                <a:cs typeface="Arial Narrow"/>
              </a:rPr>
              <a:t>.</a:t>
            </a:r>
          </a:p>
          <a:p>
            <a:pPr marL="12700" marR="5080" algn="just">
              <a:lnSpc>
                <a:spcPct val="100000"/>
              </a:lnSpc>
              <a:spcBef>
                <a:spcPts val="105"/>
              </a:spcBef>
            </a:pPr>
            <a:endParaRPr lang="en-IN" sz="4000" dirty="0" smtClean="0">
              <a:solidFill>
                <a:srgbClr val="FF0000"/>
              </a:solidFill>
              <a:latin typeface="Arial Narrow"/>
              <a:cs typeface="Arial Narrow"/>
            </a:endParaRPr>
          </a:p>
          <a:p>
            <a:pPr marR="589915" algn="ctr">
              <a:lnSpc>
                <a:spcPts val="6980"/>
              </a:lnSpc>
            </a:pPr>
            <a:r>
              <a:rPr lang="en-IN" sz="4000" dirty="0" smtClean="0">
                <a:solidFill>
                  <a:srgbClr val="FF0000"/>
                </a:solidFill>
                <a:latin typeface="Arial"/>
                <a:cs typeface="Arial"/>
              </a:rPr>
              <a:t>Lubrication</a:t>
            </a:r>
            <a:r>
              <a:rPr lang="en-IN" sz="4000" spc="-170" dirty="0" smtClean="0">
                <a:solidFill>
                  <a:srgbClr val="FF0000"/>
                </a:solidFill>
                <a:latin typeface="Arial"/>
                <a:cs typeface="Arial"/>
              </a:rPr>
              <a:t> </a:t>
            </a:r>
            <a:r>
              <a:rPr lang="en-IN" sz="4000" dirty="0" smtClean="0">
                <a:solidFill>
                  <a:srgbClr val="FF0000"/>
                </a:solidFill>
                <a:latin typeface="Arial"/>
                <a:cs typeface="Arial"/>
              </a:rPr>
              <a:t>System</a:t>
            </a:r>
          </a:p>
          <a:p>
            <a:pPr marL="12700" marR="1972310" algn="just">
              <a:lnSpc>
                <a:spcPct val="100000"/>
              </a:lnSpc>
              <a:spcBef>
                <a:spcPts val="2500"/>
              </a:spcBef>
            </a:pPr>
            <a:r>
              <a:rPr lang="en-IN" sz="4000" spc="-5" dirty="0" smtClean="0">
                <a:latin typeface="Arial Narrow"/>
                <a:cs typeface="Arial Narrow"/>
              </a:rPr>
              <a:t>Lubricating system </a:t>
            </a:r>
            <a:r>
              <a:rPr lang="en-IN" sz="4000" dirty="0" smtClean="0">
                <a:latin typeface="Arial Narrow"/>
                <a:cs typeface="Arial Narrow"/>
              </a:rPr>
              <a:t>is a </a:t>
            </a:r>
            <a:r>
              <a:rPr lang="en-IN" sz="4000" spc="-5" dirty="0" smtClean="0">
                <a:latin typeface="Arial Narrow"/>
                <a:cs typeface="Arial Narrow"/>
              </a:rPr>
              <a:t>mechanical system </a:t>
            </a:r>
            <a:r>
              <a:rPr lang="en-IN" sz="4000" dirty="0" smtClean="0">
                <a:latin typeface="Arial Narrow"/>
                <a:cs typeface="Arial Narrow"/>
              </a:rPr>
              <a:t>of  </a:t>
            </a:r>
            <a:r>
              <a:rPr lang="en-IN" sz="4000" spc="-5" dirty="0" smtClean="0">
                <a:latin typeface="Arial Narrow"/>
                <a:cs typeface="Arial Narrow"/>
              </a:rPr>
              <a:t>lubricating internal combustion engines </a:t>
            </a:r>
            <a:r>
              <a:rPr lang="en-IN" sz="4000" dirty="0" smtClean="0">
                <a:latin typeface="Arial Narrow"/>
                <a:cs typeface="Arial Narrow"/>
              </a:rPr>
              <a:t>in which a  </a:t>
            </a:r>
            <a:r>
              <a:rPr lang="en-IN" sz="4000" spc="-5" dirty="0" smtClean="0">
                <a:latin typeface="Arial Narrow"/>
                <a:cs typeface="Arial Narrow"/>
              </a:rPr>
              <a:t>pump forces oil into the engine</a:t>
            </a:r>
            <a:r>
              <a:rPr lang="en-IN" sz="4000" spc="-10" dirty="0" smtClean="0">
                <a:latin typeface="Arial Narrow"/>
                <a:cs typeface="Arial Narrow"/>
              </a:rPr>
              <a:t> </a:t>
            </a:r>
            <a:r>
              <a:rPr lang="en-IN" sz="4000" dirty="0" smtClean="0">
                <a:latin typeface="Arial Narrow"/>
                <a:cs typeface="Arial Narrow"/>
              </a:rPr>
              <a:t>bearings.</a:t>
            </a:r>
          </a:p>
          <a:p>
            <a:endParaRPr lang="en-US" sz="40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85</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r>
              <a:rPr lang="en-IN" b="1" dirty="0" smtClean="0">
                <a:latin typeface="Calibri" pitchFamily="34" charset="0"/>
                <a:cs typeface="Calibri" pitchFamily="34" charset="0"/>
              </a:rPr>
              <a:t>PURPOSE OF</a:t>
            </a:r>
            <a:r>
              <a:rPr lang="en-IN" b="1" spc="-95" dirty="0" smtClean="0">
                <a:latin typeface="Calibri" pitchFamily="34" charset="0"/>
                <a:cs typeface="Calibri" pitchFamily="34" charset="0"/>
              </a:rPr>
              <a:t> </a:t>
            </a:r>
            <a:r>
              <a:rPr lang="en-IN" b="1" dirty="0" smtClean="0">
                <a:latin typeface="Calibri" pitchFamily="34" charset="0"/>
                <a:cs typeface="Calibri" pitchFamily="34" charset="0"/>
              </a:rPr>
              <a:t>LUBRICATION</a:t>
            </a:r>
            <a:endParaRPr lang="en-US" b="1" dirty="0"/>
          </a:p>
        </p:txBody>
      </p:sp>
      <p:sp>
        <p:nvSpPr>
          <p:cNvPr id="9" name="Subtitle 8"/>
          <p:cNvSpPr>
            <a:spLocks noGrp="1"/>
          </p:cNvSpPr>
          <p:nvPr>
            <p:ph type="subTitle" idx="4"/>
          </p:nvPr>
        </p:nvSpPr>
        <p:spPr>
          <a:xfrm>
            <a:off x="1403350" y="1816100"/>
            <a:ext cx="12649200" cy="6560770"/>
          </a:xfrm>
        </p:spPr>
        <p:txBody>
          <a:bodyPr/>
          <a:lstStyle/>
          <a:p>
            <a:pPr marL="355600">
              <a:spcBef>
                <a:spcPts val="1100"/>
              </a:spcBef>
              <a:buClr>
                <a:srgbClr val="999999"/>
              </a:buClr>
              <a:buSzPct val="80357"/>
              <a:buFont typeface="Segoe UI Symbol"/>
              <a:buChar char="➢"/>
              <a:tabLst>
                <a:tab pos="355600" algn="l"/>
              </a:tabLst>
            </a:pPr>
            <a:r>
              <a:rPr lang="en-IN" sz="4000" spc="-5" dirty="0" smtClean="0">
                <a:latin typeface="Times New Roman" pitchFamily="18" charset="0"/>
                <a:cs typeface="Times New Roman" pitchFamily="18" charset="0"/>
              </a:rPr>
              <a:t>To reduce the </a:t>
            </a:r>
            <a:r>
              <a:rPr lang="en-IN" sz="4000" spc="-10" dirty="0" smtClean="0">
                <a:latin typeface="Times New Roman" pitchFamily="18" charset="0"/>
                <a:cs typeface="Times New Roman" pitchFamily="18" charset="0"/>
              </a:rPr>
              <a:t>friction between moving</a:t>
            </a:r>
            <a:r>
              <a:rPr lang="en-IN" sz="4000" spc="65" dirty="0" smtClean="0">
                <a:latin typeface="Times New Roman" pitchFamily="18" charset="0"/>
                <a:cs typeface="Times New Roman" pitchFamily="18" charset="0"/>
              </a:rPr>
              <a:t> </a:t>
            </a:r>
            <a:r>
              <a:rPr lang="en-IN" sz="4000" spc="-10" dirty="0" smtClean="0">
                <a:latin typeface="Times New Roman" pitchFamily="18" charset="0"/>
                <a:cs typeface="Times New Roman" pitchFamily="18" charset="0"/>
              </a:rPr>
              <a:t>parts</a:t>
            </a:r>
            <a:endParaRPr lang="en-IN" sz="4000" dirty="0" smtClean="0">
              <a:latin typeface="Times New Roman" pitchFamily="18" charset="0"/>
              <a:cs typeface="Times New Roman" pitchFamily="18" charset="0"/>
            </a:endParaRPr>
          </a:p>
          <a:p>
            <a:pPr marL="355600">
              <a:spcBef>
                <a:spcPts val="1000"/>
              </a:spcBef>
              <a:buClr>
                <a:srgbClr val="999999"/>
              </a:buClr>
              <a:buSzPct val="80357"/>
              <a:buFont typeface="Segoe UI Symbol"/>
              <a:buChar char="➢"/>
              <a:tabLst>
                <a:tab pos="355600" algn="l"/>
              </a:tabLst>
            </a:pPr>
            <a:r>
              <a:rPr lang="en-IN" sz="4000" spc="-5" dirty="0" smtClean="0">
                <a:latin typeface="Times New Roman" pitchFamily="18" charset="0"/>
                <a:cs typeface="Times New Roman" pitchFamily="18" charset="0"/>
              </a:rPr>
              <a:t>To </a:t>
            </a:r>
            <a:r>
              <a:rPr lang="en-IN" sz="4000" spc="-10" dirty="0" smtClean="0">
                <a:latin typeface="Times New Roman" pitchFamily="18" charset="0"/>
                <a:cs typeface="Times New Roman" pitchFamily="18" charset="0"/>
              </a:rPr>
              <a:t>increase </a:t>
            </a:r>
            <a:r>
              <a:rPr lang="en-IN" sz="4000" spc="-5" dirty="0" smtClean="0">
                <a:latin typeface="Times New Roman" pitchFamily="18" charset="0"/>
                <a:cs typeface="Times New Roman" pitchFamily="18" charset="0"/>
              </a:rPr>
              <a:t>the</a:t>
            </a:r>
            <a:r>
              <a:rPr lang="en-IN" sz="4000" spc="5" dirty="0" smtClean="0">
                <a:latin typeface="Times New Roman" pitchFamily="18" charset="0"/>
                <a:cs typeface="Times New Roman" pitchFamily="18" charset="0"/>
              </a:rPr>
              <a:t> </a:t>
            </a:r>
            <a:r>
              <a:rPr lang="en-IN" sz="4000" spc="-10" dirty="0" smtClean="0">
                <a:latin typeface="Times New Roman" pitchFamily="18" charset="0"/>
                <a:cs typeface="Times New Roman" pitchFamily="18" charset="0"/>
              </a:rPr>
              <a:t>efficiency</a:t>
            </a:r>
            <a:endParaRPr lang="en-IN" sz="4000" dirty="0" smtClean="0">
              <a:latin typeface="Times New Roman" pitchFamily="18" charset="0"/>
              <a:cs typeface="Times New Roman" pitchFamily="18" charset="0"/>
            </a:endParaRPr>
          </a:p>
          <a:p>
            <a:pPr marL="355600">
              <a:spcBef>
                <a:spcPts val="1010"/>
              </a:spcBef>
              <a:buClr>
                <a:srgbClr val="999999"/>
              </a:buClr>
              <a:buSzPct val="80357"/>
              <a:buFont typeface="Segoe UI Symbol"/>
              <a:buChar char="➢"/>
              <a:tabLst>
                <a:tab pos="355600" algn="l"/>
              </a:tabLst>
            </a:pPr>
            <a:r>
              <a:rPr lang="en-IN" sz="4000" spc="-5" dirty="0" smtClean="0">
                <a:latin typeface="Times New Roman" pitchFamily="18" charset="0"/>
                <a:cs typeface="Times New Roman" pitchFamily="18" charset="0"/>
              </a:rPr>
              <a:t>To </a:t>
            </a:r>
            <a:r>
              <a:rPr lang="en-IN" sz="4000" spc="-10" dirty="0" smtClean="0">
                <a:latin typeface="Times New Roman" pitchFamily="18" charset="0"/>
                <a:cs typeface="Times New Roman" pitchFamily="18" charset="0"/>
              </a:rPr>
              <a:t>minimize </a:t>
            </a:r>
            <a:r>
              <a:rPr lang="en-IN" sz="4000" spc="-5" dirty="0" smtClean="0">
                <a:latin typeface="Times New Roman" pitchFamily="18" charset="0"/>
                <a:cs typeface="Times New Roman" pitchFamily="18" charset="0"/>
              </a:rPr>
              <a:t>the</a:t>
            </a:r>
            <a:r>
              <a:rPr lang="en-IN" sz="4000" spc="30" dirty="0" smtClean="0">
                <a:latin typeface="Times New Roman" pitchFamily="18" charset="0"/>
                <a:cs typeface="Times New Roman" pitchFamily="18" charset="0"/>
              </a:rPr>
              <a:t> </a:t>
            </a:r>
            <a:r>
              <a:rPr lang="en-IN" sz="4000" spc="-10" dirty="0" smtClean="0">
                <a:latin typeface="Times New Roman" pitchFamily="18" charset="0"/>
                <a:cs typeface="Times New Roman" pitchFamily="18" charset="0"/>
              </a:rPr>
              <a:t>vibrations</a:t>
            </a:r>
            <a:endParaRPr lang="en-IN" sz="4000" dirty="0" smtClean="0">
              <a:latin typeface="Times New Roman" pitchFamily="18" charset="0"/>
              <a:cs typeface="Times New Roman" pitchFamily="18" charset="0"/>
            </a:endParaRPr>
          </a:p>
          <a:p>
            <a:pPr marL="355600">
              <a:spcBef>
                <a:spcPts val="994"/>
              </a:spcBef>
              <a:buClr>
                <a:srgbClr val="999999"/>
              </a:buClr>
              <a:buSzPct val="80357"/>
              <a:buFont typeface="Segoe UI Symbol"/>
              <a:buChar char="➢"/>
              <a:tabLst>
                <a:tab pos="355600" algn="l"/>
              </a:tabLst>
            </a:pPr>
            <a:r>
              <a:rPr lang="en-IN" sz="4000" spc="-5" dirty="0" smtClean="0">
                <a:latin typeface="Times New Roman" pitchFamily="18" charset="0"/>
                <a:cs typeface="Times New Roman" pitchFamily="18" charset="0"/>
              </a:rPr>
              <a:t>To reduce the corrosion and carbon</a:t>
            </a:r>
            <a:r>
              <a:rPr lang="en-IN" sz="4000" spc="-65" dirty="0" smtClean="0">
                <a:latin typeface="Times New Roman" pitchFamily="18" charset="0"/>
                <a:cs typeface="Times New Roman" pitchFamily="18" charset="0"/>
              </a:rPr>
              <a:t> </a:t>
            </a:r>
            <a:r>
              <a:rPr lang="en-IN" sz="4000" spc="-10" dirty="0" smtClean="0">
                <a:latin typeface="Times New Roman" pitchFamily="18" charset="0"/>
                <a:cs typeface="Times New Roman" pitchFamily="18" charset="0"/>
              </a:rPr>
              <a:t>deposits</a:t>
            </a:r>
            <a:endParaRPr lang="en-IN" sz="4000" dirty="0" smtClean="0">
              <a:latin typeface="Times New Roman" pitchFamily="18" charset="0"/>
              <a:cs typeface="Times New Roman" pitchFamily="18" charset="0"/>
            </a:endParaRPr>
          </a:p>
          <a:p>
            <a:pPr marL="355600">
              <a:spcBef>
                <a:spcPts val="994"/>
              </a:spcBef>
              <a:buClr>
                <a:srgbClr val="999999"/>
              </a:buClr>
              <a:buSzPct val="80357"/>
              <a:buFont typeface="Segoe UI Symbol"/>
              <a:buChar char="➢"/>
              <a:tabLst>
                <a:tab pos="355600" algn="l"/>
              </a:tabLst>
            </a:pPr>
            <a:r>
              <a:rPr lang="en-IN" sz="4000" spc="-5" dirty="0" smtClean="0">
                <a:latin typeface="Times New Roman" pitchFamily="18" charset="0"/>
                <a:cs typeface="Times New Roman" pitchFamily="18" charset="0"/>
              </a:rPr>
              <a:t>To reduce the </a:t>
            </a:r>
            <a:r>
              <a:rPr lang="en-IN" sz="4000" spc="-10" dirty="0" smtClean="0">
                <a:latin typeface="Times New Roman" pitchFamily="18" charset="0"/>
                <a:cs typeface="Times New Roman" pitchFamily="18" charset="0"/>
              </a:rPr>
              <a:t>heat </a:t>
            </a:r>
            <a:r>
              <a:rPr lang="en-IN" sz="4000" spc="-5" dirty="0" smtClean="0">
                <a:latin typeface="Times New Roman" pitchFamily="18" charset="0"/>
                <a:cs typeface="Times New Roman" pitchFamily="18" charset="0"/>
              </a:rPr>
              <a:t>of </a:t>
            </a:r>
            <a:r>
              <a:rPr lang="en-IN" sz="4000" spc="-10" dirty="0" smtClean="0">
                <a:latin typeface="Times New Roman" pitchFamily="18" charset="0"/>
                <a:cs typeface="Times New Roman" pitchFamily="18" charset="0"/>
              </a:rPr>
              <a:t>moving</a:t>
            </a:r>
            <a:r>
              <a:rPr lang="en-IN" sz="4000" spc="15" dirty="0" smtClean="0">
                <a:latin typeface="Times New Roman" pitchFamily="18" charset="0"/>
                <a:cs typeface="Times New Roman" pitchFamily="18" charset="0"/>
              </a:rPr>
              <a:t> </a:t>
            </a:r>
            <a:r>
              <a:rPr lang="en-IN" sz="4000" spc="-10" dirty="0" smtClean="0">
                <a:latin typeface="Times New Roman" pitchFamily="18" charset="0"/>
                <a:cs typeface="Times New Roman" pitchFamily="18" charset="0"/>
              </a:rPr>
              <a:t>parts</a:t>
            </a:r>
            <a:endParaRPr lang="en-IN" sz="4000" dirty="0" smtClean="0">
              <a:latin typeface="Times New Roman" pitchFamily="18" charset="0"/>
              <a:cs typeface="Times New Roman" pitchFamily="18" charset="0"/>
            </a:endParaRPr>
          </a:p>
          <a:p>
            <a:pPr marL="355600">
              <a:spcBef>
                <a:spcPts val="1010"/>
              </a:spcBef>
              <a:buClr>
                <a:srgbClr val="999999"/>
              </a:buClr>
              <a:buSzPct val="80357"/>
              <a:buFont typeface="Segoe UI Symbol"/>
              <a:buChar char="➢"/>
              <a:tabLst>
                <a:tab pos="355600" algn="l"/>
              </a:tabLst>
            </a:pPr>
            <a:r>
              <a:rPr lang="en-IN" sz="4000" spc="-5" dirty="0" smtClean="0">
                <a:latin typeface="Times New Roman" pitchFamily="18" charset="0"/>
                <a:cs typeface="Times New Roman" pitchFamily="18" charset="0"/>
              </a:rPr>
              <a:t>To </a:t>
            </a:r>
            <a:r>
              <a:rPr lang="en-IN" sz="4000" spc="-10" dirty="0" smtClean="0">
                <a:latin typeface="Times New Roman" pitchFamily="18" charset="0"/>
                <a:cs typeface="Times New Roman" pitchFamily="18" charset="0"/>
              </a:rPr>
              <a:t>minimize power loss due </a:t>
            </a:r>
            <a:r>
              <a:rPr lang="en-IN" sz="4000" spc="-5" dirty="0" smtClean="0">
                <a:latin typeface="Times New Roman" pitchFamily="18" charset="0"/>
                <a:cs typeface="Times New Roman" pitchFamily="18" charset="0"/>
              </a:rPr>
              <a:t>to</a:t>
            </a:r>
            <a:r>
              <a:rPr lang="en-IN" sz="4000" spc="70" dirty="0" smtClean="0">
                <a:latin typeface="Times New Roman" pitchFamily="18" charset="0"/>
                <a:cs typeface="Times New Roman" pitchFamily="18" charset="0"/>
              </a:rPr>
              <a:t> </a:t>
            </a:r>
            <a:r>
              <a:rPr lang="en-IN" sz="4000" spc="-10" dirty="0" smtClean="0">
                <a:latin typeface="Times New Roman" pitchFamily="18" charset="0"/>
                <a:cs typeface="Times New Roman" pitchFamily="18" charset="0"/>
              </a:rPr>
              <a:t>friction</a:t>
            </a:r>
            <a:endParaRPr lang="en-IN" sz="4000" dirty="0" smtClean="0">
              <a:latin typeface="Times New Roman" pitchFamily="18" charset="0"/>
              <a:cs typeface="Times New Roman" pitchFamily="18" charset="0"/>
            </a:endParaRPr>
          </a:p>
          <a:p>
            <a:pPr marL="355600">
              <a:spcBef>
                <a:spcPts val="1000"/>
              </a:spcBef>
              <a:buClr>
                <a:srgbClr val="999999"/>
              </a:buClr>
              <a:buSzPct val="80357"/>
              <a:buFont typeface="Segoe UI Symbol"/>
              <a:buChar char="➢"/>
              <a:tabLst>
                <a:tab pos="355600" algn="l"/>
              </a:tabLst>
            </a:pPr>
            <a:r>
              <a:rPr lang="en-IN" sz="4000" spc="-5" dirty="0" smtClean="0">
                <a:latin typeface="Times New Roman" pitchFamily="18" charset="0"/>
                <a:cs typeface="Times New Roman" pitchFamily="18" charset="0"/>
              </a:rPr>
              <a:t>To reduce the </a:t>
            </a:r>
            <a:r>
              <a:rPr lang="en-IN" sz="4000" spc="-10" dirty="0" smtClean="0">
                <a:latin typeface="Times New Roman" pitchFamily="18" charset="0"/>
                <a:cs typeface="Times New Roman" pitchFamily="18" charset="0"/>
              </a:rPr>
              <a:t>noise created </a:t>
            </a:r>
            <a:r>
              <a:rPr lang="en-IN" sz="4000" spc="-5" dirty="0" smtClean="0">
                <a:latin typeface="Times New Roman" pitchFamily="18" charset="0"/>
                <a:cs typeface="Times New Roman" pitchFamily="18" charset="0"/>
              </a:rPr>
              <a:t>by </a:t>
            </a:r>
            <a:r>
              <a:rPr lang="en-IN" sz="4000" spc="-10" dirty="0" smtClean="0">
                <a:latin typeface="Times New Roman" pitchFamily="18" charset="0"/>
                <a:cs typeface="Times New Roman" pitchFamily="18" charset="0"/>
              </a:rPr>
              <a:t>moving</a:t>
            </a:r>
            <a:r>
              <a:rPr lang="en-IN" sz="4000" spc="45" dirty="0" smtClean="0">
                <a:latin typeface="Times New Roman" pitchFamily="18" charset="0"/>
                <a:cs typeface="Times New Roman" pitchFamily="18" charset="0"/>
              </a:rPr>
              <a:t> </a:t>
            </a:r>
            <a:r>
              <a:rPr lang="en-IN" sz="4000" spc="-10" dirty="0" smtClean="0">
                <a:latin typeface="Times New Roman" pitchFamily="18" charset="0"/>
                <a:cs typeface="Times New Roman" pitchFamily="18" charset="0"/>
              </a:rPr>
              <a:t>parts</a:t>
            </a:r>
            <a:endParaRPr lang="en-IN" sz="4000" dirty="0" smtClean="0">
              <a:latin typeface="Times New Roman" pitchFamily="18" charset="0"/>
              <a:cs typeface="Times New Roman" pitchFamily="18" charset="0"/>
            </a:endParaRPr>
          </a:p>
          <a:p>
            <a:pPr marL="355600">
              <a:spcBef>
                <a:spcPts val="994"/>
              </a:spcBef>
              <a:buClr>
                <a:srgbClr val="999999"/>
              </a:buClr>
              <a:buSzPct val="80357"/>
              <a:buFont typeface="Segoe UI Symbol"/>
              <a:buChar char="➢"/>
              <a:tabLst>
                <a:tab pos="355600" algn="l"/>
              </a:tabLst>
            </a:pPr>
            <a:r>
              <a:rPr lang="en-IN" sz="4000" spc="-5" dirty="0" smtClean="0">
                <a:latin typeface="Times New Roman" pitchFamily="18" charset="0"/>
                <a:cs typeface="Times New Roman" pitchFamily="18" charset="0"/>
              </a:rPr>
              <a:t>To </a:t>
            </a:r>
            <a:r>
              <a:rPr lang="en-IN" sz="4000" spc="-10" dirty="0" smtClean="0">
                <a:latin typeface="Times New Roman" pitchFamily="18" charset="0"/>
                <a:cs typeface="Times New Roman" pitchFamily="18" charset="0"/>
              </a:rPr>
              <a:t>provide cooling </a:t>
            </a:r>
            <a:r>
              <a:rPr lang="en-IN" sz="4000" spc="-5" dirty="0" smtClean="0">
                <a:latin typeface="Times New Roman" pitchFamily="18" charset="0"/>
                <a:cs typeface="Times New Roman" pitchFamily="18" charset="0"/>
              </a:rPr>
              <a:t>to </a:t>
            </a:r>
            <a:r>
              <a:rPr lang="en-IN" sz="4000" spc="-10" dirty="0" smtClean="0">
                <a:latin typeface="Times New Roman" pitchFamily="18" charset="0"/>
                <a:cs typeface="Times New Roman" pitchFamily="18" charset="0"/>
              </a:rPr>
              <a:t>the</a:t>
            </a:r>
            <a:r>
              <a:rPr lang="en-IN" sz="4000" spc="20" dirty="0" smtClean="0">
                <a:latin typeface="Times New Roman" pitchFamily="18" charset="0"/>
                <a:cs typeface="Times New Roman" pitchFamily="18" charset="0"/>
              </a:rPr>
              <a:t> </a:t>
            </a:r>
            <a:r>
              <a:rPr lang="en-IN" sz="4000" spc="-10" dirty="0" smtClean="0">
                <a:latin typeface="Times New Roman" pitchFamily="18" charset="0"/>
                <a:cs typeface="Times New Roman" pitchFamily="18" charset="0"/>
              </a:rPr>
              <a:t>engine</a:t>
            </a:r>
            <a:endParaRPr lang="en-IN" sz="4000" dirty="0" smtClean="0">
              <a:latin typeface="Times New Roman" pitchFamily="18" charset="0"/>
              <a:cs typeface="Times New Roman" pitchFamily="18" charset="0"/>
            </a:endParaRPr>
          </a:p>
          <a:p>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86</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555750" y="444500"/>
            <a:ext cx="13023215" cy="677108"/>
          </a:xfrm>
        </p:spPr>
        <p:txBody>
          <a:bodyPr/>
          <a:lstStyle/>
          <a:p>
            <a:pPr algn="l"/>
            <a:r>
              <a:rPr lang="en-IN" b="1" dirty="0" smtClean="0">
                <a:latin typeface="Calibri" pitchFamily="34" charset="0"/>
                <a:cs typeface="Calibri" pitchFamily="34" charset="0"/>
              </a:rPr>
              <a:t>TYPES OF</a:t>
            </a:r>
            <a:r>
              <a:rPr lang="en-IN" b="1" spc="-65" dirty="0" smtClean="0">
                <a:latin typeface="Calibri" pitchFamily="34" charset="0"/>
                <a:cs typeface="Calibri" pitchFamily="34" charset="0"/>
              </a:rPr>
              <a:t> </a:t>
            </a:r>
            <a:r>
              <a:rPr lang="en-IN" b="1" dirty="0" smtClean="0">
                <a:latin typeface="Calibri" pitchFamily="34" charset="0"/>
                <a:cs typeface="Calibri" pitchFamily="34" charset="0"/>
              </a:rPr>
              <a:t>LUBRICANTS</a:t>
            </a:r>
            <a:endParaRPr lang="en-US" b="1" dirty="0"/>
          </a:p>
        </p:txBody>
      </p:sp>
      <p:sp>
        <p:nvSpPr>
          <p:cNvPr id="9" name="Subtitle 8"/>
          <p:cNvSpPr>
            <a:spLocks noGrp="1"/>
          </p:cNvSpPr>
          <p:nvPr>
            <p:ph type="subTitle" idx="4"/>
          </p:nvPr>
        </p:nvSpPr>
        <p:spPr>
          <a:xfrm>
            <a:off x="1327150" y="1587500"/>
            <a:ext cx="12649200" cy="7622600"/>
          </a:xfrm>
        </p:spPr>
        <p:txBody>
          <a:bodyPr/>
          <a:lstStyle/>
          <a:p>
            <a:pPr marL="355600">
              <a:spcBef>
                <a:spcPts val="1300"/>
              </a:spcBef>
              <a:buClr>
                <a:srgbClr val="999999"/>
              </a:buClr>
              <a:buSzPct val="79687"/>
              <a:buFont typeface="Segoe UI Symbol"/>
              <a:buChar char="➢"/>
              <a:tabLst>
                <a:tab pos="355600" algn="l"/>
              </a:tabLst>
            </a:pPr>
            <a:r>
              <a:rPr lang="en-IN" sz="4000" dirty="0" smtClean="0">
                <a:latin typeface="Calibri" pitchFamily="34" charset="0"/>
                <a:cs typeface="Calibri" pitchFamily="34" charset="0"/>
              </a:rPr>
              <a:t>SOLID</a:t>
            </a:r>
            <a:r>
              <a:rPr lang="en-IN" sz="4000" spc="-30" dirty="0" smtClean="0">
                <a:latin typeface="Calibri" pitchFamily="34" charset="0"/>
                <a:cs typeface="Calibri" pitchFamily="34" charset="0"/>
              </a:rPr>
              <a:t> </a:t>
            </a:r>
            <a:r>
              <a:rPr lang="en-IN" sz="4000" dirty="0" smtClean="0">
                <a:latin typeface="Calibri" pitchFamily="34" charset="0"/>
                <a:cs typeface="Calibri" pitchFamily="34" charset="0"/>
              </a:rPr>
              <a:t>LUBRICANTS</a:t>
            </a:r>
          </a:p>
          <a:p>
            <a:pPr marL="815975" indent="-803910">
              <a:spcBef>
                <a:spcPts val="1040"/>
              </a:spcBef>
              <a:buClr>
                <a:srgbClr val="999999"/>
              </a:buClr>
              <a:buSzPct val="91071"/>
              <a:buFont typeface="Segoe UI Symbol"/>
              <a:buChar char="❑"/>
              <a:tabLst>
                <a:tab pos="815975" algn="l"/>
                <a:tab pos="816610" algn="l"/>
              </a:tabLst>
            </a:pPr>
            <a:r>
              <a:rPr lang="en-IN" sz="4000" spc="-10" dirty="0" smtClean="0">
                <a:latin typeface="Calibri" pitchFamily="34" charset="0"/>
                <a:cs typeface="Calibri" pitchFamily="34" charset="0"/>
              </a:rPr>
              <a:t>e.g. graphite ,molybdenum</a:t>
            </a:r>
            <a:r>
              <a:rPr lang="en-IN" sz="4000" spc="45" dirty="0" smtClean="0">
                <a:latin typeface="Calibri" pitchFamily="34" charset="0"/>
                <a:cs typeface="Calibri" pitchFamily="34" charset="0"/>
              </a:rPr>
              <a:t> </a:t>
            </a:r>
            <a:r>
              <a:rPr lang="en-IN" sz="4000" spc="-10" dirty="0" smtClean="0">
                <a:latin typeface="Calibri" pitchFamily="34" charset="0"/>
                <a:cs typeface="Calibri" pitchFamily="34" charset="0"/>
              </a:rPr>
              <a:t>,mica</a:t>
            </a:r>
            <a:endParaRPr lang="en-IN" sz="4000" dirty="0" smtClean="0">
              <a:latin typeface="Calibri" pitchFamily="34" charset="0"/>
              <a:cs typeface="Calibri" pitchFamily="34" charset="0"/>
            </a:endParaRPr>
          </a:p>
          <a:p>
            <a:endParaRPr lang="en-IN" sz="4000" dirty="0" smtClean="0">
              <a:latin typeface="Calibri" pitchFamily="34" charset="0"/>
              <a:cs typeface="Calibri" pitchFamily="34" charset="0"/>
            </a:endParaRPr>
          </a:p>
          <a:p>
            <a:pPr marL="355600">
              <a:buClr>
                <a:srgbClr val="999999"/>
              </a:buClr>
              <a:buSzPct val="80357"/>
              <a:buFont typeface="Segoe UI Symbol"/>
              <a:buChar char="➢"/>
              <a:tabLst>
                <a:tab pos="355600" algn="l"/>
              </a:tabLst>
            </a:pPr>
            <a:r>
              <a:rPr lang="en-IN" sz="4000" spc="-5" dirty="0" smtClean="0">
                <a:latin typeface="Calibri" pitchFamily="34" charset="0"/>
                <a:cs typeface="Calibri" pitchFamily="34" charset="0"/>
              </a:rPr>
              <a:t>SEMI-SOLID</a:t>
            </a:r>
            <a:r>
              <a:rPr lang="en-IN" sz="4000" spc="20" dirty="0" smtClean="0">
                <a:latin typeface="Calibri" pitchFamily="34" charset="0"/>
                <a:cs typeface="Calibri" pitchFamily="34" charset="0"/>
              </a:rPr>
              <a:t> </a:t>
            </a:r>
            <a:r>
              <a:rPr lang="en-IN" sz="4000" spc="-10" dirty="0" smtClean="0">
                <a:latin typeface="Calibri" pitchFamily="34" charset="0"/>
                <a:cs typeface="Calibri" pitchFamily="34" charset="0"/>
              </a:rPr>
              <a:t>LUBRICANTS</a:t>
            </a:r>
            <a:endParaRPr lang="en-IN" sz="4000" dirty="0" smtClean="0">
              <a:latin typeface="Calibri" pitchFamily="34" charset="0"/>
              <a:cs typeface="Calibri" pitchFamily="34" charset="0"/>
            </a:endParaRPr>
          </a:p>
          <a:p>
            <a:pPr marL="760730" indent="-748665">
              <a:spcBef>
                <a:spcPts val="675"/>
              </a:spcBef>
              <a:buClr>
                <a:srgbClr val="999999"/>
              </a:buClr>
              <a:buSzPct val="80357"/>
              <a:buFont typeface="Segoe UI Symbol"/>
              <a:buChar char="❑"/>
              <a:tabLst>
                <a:tab pos="760730" algn="l"/>
                <a:tab pos="761365" algn="l"/>
              </a:tabLst>
            </a:pPr>
            <a:r>
              <a:rPr lang="en-IN" sz="4000" spc="-10" dirty="0" smtClean="0">
                <a:latin typeface="Calibri" pitchFamily="34" charset="0"/>
                <a:cs typeface="Calibri" pitchFamily="34" charset="0"/>
              </a:rPr>
              <a:t>e.g. heavy</a:t>
            </a:r>
            <a:r>
              <a:rPr lang="en-IN" sz="4000" spc="10" dirty="0" smtClean="0">
                <a:latin typeface="Calibri" pitchFamily="34" charset="0"/>
                <a:cs typeface="Calibri" pitchFamily="34" charset="0"/>
              </a:rPr>
              <a:t> </a:t>
            </a:r>
            <a:r>
              <a:rPr lang="en-IN" sz="4000" spc="-10" dirty="0" smtClean="0">
                <a:latin typeface="Calibri" pitchFamily="34" charset="0"/>
                <a:cs typeface="Calibri" pitchFamily="34" charset="0"/>
              </a:rPr>
              <a:t>greases</a:t>
            </a:r>
            <a:endParaRPr lang="en-IN" sz="4000" dirty="0" smtClean="0">
              <a:latin typeface="Calibri" pitchFamily="34" charset="0"/>
              <a:cs typeface="Calibri" pitchFamily="34" charset="0"/>
            </a:endParaRPr>
          </a:p>
          <a:p>
            <a:pPr>
              <a:spcBef>
                <a:spcPts val="30"/>
              </a:spcBef>
            </a:pPr>
            <a:endParaRPr lang="en-IN" sz="4000" dirty="0" smtClean="0">
              <a:latin typeface="Calibri" pitchFamily="34" charset="0"/>
              <a:cs typeface="Calibri" pitchFamily="34" charset="0"/>
            </a:endParaRPr>
          </a:p>
          <a:p>
            <a:pPr marL="355600">
              <a:buClr>
                <a:srgbClr val="999999"/>
              </a:buClr>
              <a:buSzPct val="80357"/>
              <a:buFont typeface="Segoe UI Symbol"/>
              <a:buChar char="➢"/>
              <a:tabLst>
                <a:tab pos="355600" algn="l"/>
              </a:tabLst>
            </a:pPr>
            <a:r>
              <a:rPr lang="en-IN" sz="4000" spc="-5" dirty="0" smtClean="0">
                <a:latin typeface="Calibri" pitchFamily="34" charset="0"/>
                <a:cs typeface="Calibri" pitchFamily="34" charset="0"/>
              </a:rPr>
              <a:t>LIQUID</a:t>
            </a:r>
            <a:r>
              <a:rPr lang="en-IN" sz="4000" spc="5" dirty="0" smtClean="0">
                <a:latin typeface="Calibri" pitchFamily="34" charset="0"/>
                <a:cs typeface="Calibri" pitchFamily="34" charset="0"/>
              </a:rPr>
              <a:t> </a:t>
            </a:r>
            <a:r>
              <a:rPr lang="en-IN" sz="4000" spc="-5" dirty="0" smtClean="0">
                <a:latin typeface="Calibri" pitchFamily="34" charset="0"/>
                <a:cs typeface="Calibri" pitchFamily="34" charset="0"/>
              </a:rPr>
              <a:t>LUBRICANTS</a:t>
            </a:r>
            <a:endParaRPr lang="en-IN" sz="4000" dirty="0" smtClean="0">
              <a:latin typeface="Calibri" pitchFamily="34" charset="0"/>
              <a:cs typeface="Calibri" pitchFamily="34" charset="0"/>
            </a:endParaRPr>
          </a:p>
          <a:p>
            <a:pPr marL="355600" marR="5080">
              <a:spcBef>
                <a:spcPts val="1060"/>
              </a:spcBef>
              <a:buClr>
                <a:srgbClr val="999999"/>
              </a:buClr>
              <a:buSzPct val="80357"/>
              <a:buFont typeface="Segoe UI Symbol"/>
              <a:buChar char="❑"/>
              <a:tabLst>
                <a:tab pos="678815" algn="l"/>
                <a:tab pos="679450" algn="l"/>
              </a:tabLst>
            </a:pPr>
            <a:r>
              <a:rPr lang="en-IN" sz="4000" dirty="0" smtClean="0">
                <a:latin typeface="Calibri" pitchFamily="34" charset="0"/>
                <a:cs typeface="Calibri" pitchFamily="34" charset="0"/>
              </a:rPr>
              <a:t>	</a:t>
            </a:r>
            <a:r>
              <a:rPr lang="en-IN" sz="4000" spc="-10" dirty="0" smtClean="0">
                <a:latin typeface="Calibri" pitchFamily="34" charset="0"/>
                <a:cs typeface="Calibri" pitchFamily="34" charset="0"/>
              </a:rPr>
              <a:t>e.g. mineral </a:t>
            </a:r>
            <a:r>
              <a:rPr lang="en-IN" sz="4000" spc="-5" dirty="0" smtClean="0">
                <a:latin typeface="Calibri" pitchFamily="34" charset="0"/>
                <a:cs typeface="Calibri" pitchFamily="34" charset="0"/>
              </a:rPr>
              <a:t>oil </a:t>
            </a:r>
            <a:r>
              <a:rPr lang="en-IN" sz="4000" spc="-10" dirty="0" smtClean="0">
                <a:latin typeface="Calibri" pitchFamily="34" charset="0"/>
                <a:cs typeface="Calibri" pitchFamily="34" charset="0"/>
              </a:rPr>
              <a:t>obtained </a:t>
            </a:r>
            <a:r>
              <a:rPr lang="en-IN" sz="4000" spc="-5" dirty="0" smtClean="0">
                <a:latin typeface="Calibri" pitchFamily="34" charset="0"/>
                <a:cs typeface="Calibri" pitchFamily="34" charset="0"/>
              </a:rPr>
              <a:t>by refining </a:t>
            </a:r>
            <a:r>
              <a:rPr lang="en-IN" sz="4000" spc="-10" dirty="0" smtClean="0">
                <a:latin typeface="Calibri" pitchFamily="34" charset="0"/>
                <a:cs typeface="Calibri" pitchFamily="34" charset="0"/>
              </a:rPr>
              <a:t>petroleum </a:t>
            </a:r>
            <a:r>
              <a:rPr lang="en-IN" sz="4000" spc="-10" dirty="0" err="1" smtClean="0">
                <a:latin typeface="Calibri" pitchFamily="34" charset="0"/>
                <a:cs typeface="Calibri" pitchFamily="34" charset="0"/>
              </a:rPr>
              <a:t>oil,vegetable</a:t>
            </a:r>
            <a:r>
              <a:rPr lang="en-IN" sz="4000" spc="-10" dirty="0" smtClean="0">
                <a:latin typeface="Calibri" pitchFamily="34" charset="0"/>
                <a:cs typeface="Calibri" pitchFamily="34" charset="0"/>
              </a:rPr>
              <a:t>  oils obtained from </a:t>
            </a:r>
            <a:r>
              <a:rPr lang="en-IN" sz="4000" spc="-10" dirty="0" err="1" smtClean="0">
                <a:latin typeface="Calibri" pitchFamily="34" charset="0"/>
                <a:cs typeface="Calibri" pitchFamily="34" charset="0"/>
              </a:rPr>
              <a:t>olive,linseed,caster</a:t>
            </a:r>
            <a:r>
              <a:rPr lang="en-IN" sz="4000" spc="-10" dirty="0" smtClean="0">
                <a:latin typeface="Calibri" pitchFamily="34" charset="0"/>
                <a:cs typeface="Calibri" pitchFamily="34" charset="0"/>
              </a:rPr>
              <a:t> and animal</a:t>
            </a:r>
            <a:r>
              <a:rPr lang="en-IN" sz="4000" spc="135" dirty="0" smtClean="0">
                <a:latin typeface="Calibri" pitchFamily="34" charset="0"/>
                <a:cs typeface="Calibri" pitchFamily="34" charset="0"/>
              </a:rPr>
              <a:t> </a:t>
            </a:r>
            <a:r>
              <a:rPr lang="en-IN" sz="4000" spc="-10" dirty="0" smtClean="0">
                <a:latin typeface="Calibri" pitchFamily="34" charset="0"/>
                <a:cs typeface="Calibri" pitchFamily="34" charset="0"/>
              </a:rPr>
              <a:t>oil</a:t>
            </a:r>
            <a:endParaRPr lang="en-IN" sz="4000" dirty="0" smtClean="0">
              <a:latin typeface="Calibri" pitchFamily="34" charset="0"/>
              <a:cs typeface="Calibri" pitchFamily="34" charset="0"/>
            </a:endParaRPr>
          </a:p>
          <a:p>
            <a:endParaRPr lang="en-US" sz="40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87</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555750" y="520700"/>
            <a:ext cx="13099415" cy="738664"/>
          </a:xfrm>
        </p:spPr>
        <p:txBody>
          <a:bodyPr/>
          <a:lstStyle/>
          <a:p>
            <a:pPr algn="l"/>
            <a:r>
              <a:rPr lang="en-IN" sz="4800" b="1" spc="-5" dirty="0" smtClean="0">
                <a:latin typeface="Calibri" pitchFamily="34" charset="0"/>
                <a:cs typeface="Calibri" pitchFamily="34" charset="0"/>
              </a:rPr>
              <a:t>PROPERTIES </a:t>
            </a:r>
            <a:r>
              <a:rPr lang="en-IN" sz="4800" b="1" dirty="0" smtClean="0">
                <a:latin typeface="Calibri" pitchFamily="34" charset="0"/>
                <a:cs typeface="Calibri" pitchFamily="34" charset="0"/>
              </a:rPr>
              <a:t>OF</a:t>
            </a:r>
            <a:r>
              <a:rPr lang="en-IN" sz="4800" b="1" spc="-85" dirty="0" smtClean="0">
                <a:latin typeface="Calibri" pitchFamily="34" charset="0"/>
                <a:cs typeface="Calibri" pitchFamily="34" charset="0"/>
              </a:rPr>
              <a:t> </a:t>
            </a:r>
            <a:r>
              <a:rPr lang="en-IN" sz="4800" b="1" dirty="0" smtClean="0">
                <a:latin typeface="Calibri" pitchFamily="34" charset="0"/>
                <a:cs typeface="Calibri" pitchFamily="34" charset="0"/>
              </a:rPr>
              <a:t>LUBRICANTS</a:t>
            </a:r>
            <a:endParaRPr lang="en-US" sz="4800" b="1" dirty="0"/>
          </a:p>
        </p:txBody>
      </p:sp>
      <p:sp>
        <p:nvSpPr>
          <p:cNvPr id="9" name="Subtitle 8"/>
          <p:cNvSpPr>
            <a:spLocks noGrp="1"/>
          </p:cNvSpPr>
          <p:nvPr>
            <p:ph type="subTitle" idx="4"/>
          </p:nvPr>
        </p:nvSpPr>
        <p:spPr>
          <a:xfrm>
            <a:off x="1479550" y="1739900"/>
            <a:ext cx="12649200" cy="6229398"/>
          </a:xfrm>
        </p:spPr>
        <p:txBody>
          <a:bodyPr/>
          <a:lstStyle/>
          <a:p>
            <a:pPr marL="812800" lvl="1" indent="-342900">
              <a:spcBef>
                <a:spcPts val="1185"/>
              </a:spcBef>
              <a:buClr>
                <a:srgbClr val="999999"/>
              </a:buClr>
              <a:buSzPct val="80357"/>
              <a:buFont typeface="Segoe UI Symbol"/>
              <a:buChar char="➢"/>
              <a:tabLst>
                <a:tab pos="355600" algn="l"/>
              </a:tabLst>
            </a:pPr>
            <a:r>
              <a:rPr lang="en-IN" sz="3200" b="1" spc="-5" dirty="0" smtClean="0">
                <a:cs typeface="Calibri" pitchFamily="34" charset="0"/>
              </a:rPr>
              <a:t>Viscosity</a:t>
            </a:r>
            <a:endParaRPr lang="en-IN" sz="3200" b="1" dirty="0" smtClean="0">
              <a:cs typeface="Calibri" pitchFamily="34" charset="0"/>
            </a:endParaRPr>
          </a:p>
          <a:p>
            <a:pPr marL="812800" lvl="1" indent="-342900">
              <a:spcBef>
                <a:spcPts val="790"/>
              </a:spcBef>
              <a:buClr>
                <a:srgbClr val="999999"/>
              </a:buClr>
              <a:buSzPct val="80000"/>
              <a:buFont typeface="Segoe UI Symbol"/>
              <a:buChar char="❑"/>
              <a:tabLst>
                <a:tab pos="354965" algn="l"/>
                <a:tab pos="355600" algn="l"/>
              </a:tabLst>
            </a:pPr>
            <a:r>
              <a:rPr lang="en-IN" sz="3200" spc="-5" dirty="0" smtClean="0">
                <a:cs typeface="Calibri" pitchFamily="34" charset="0"/>
              </a:rPr>
              <a:t>It is </a:t>
            </a:r>
            <a:r>
              <a:rPr lang="en-IN" sz="3200" dirty="0" smtClean="0">
                <a:cs typeface="Calibri" pitchFamily="34" charset="0"/>
              </a:rPr>
              <a:t>a </a:t>
            </a:r>
            <a:r>
              <a:rPr lang="en-IN" sz="3200" spc="-5" dirty="0" smtClean="0">
                <a:cs typeface="Calibri" pitchFamily="34" charset="0"/>
              </a:rPr>
              <a:t>measure of the resistance to flow of </a:t>
            </a:r>
            <a:r>
              <a:rPr lang="en-IN" sz="3200" dirty="0" smtClean="0">
                <a:cs typeface="Calibri" pitchFamily="34" charset="0"/>
              </a:rPr>
              <a:t>an</a:t>
            </a:r>
            <a:r>
              <a:rPr lang="en-IN" sz="3200" spc="-105" dirty="0" smtClean="0">
                <a:cs typeface="Calibri" pitchFamily="34" charset="0"/>
              </a:rPr>
              <a:t> </a:t>
            </a:r>
            <a:r>
              <a:rPr lang="en-IN" sz="3200" spc="-5" dirty="0" smtClean="0">
                <a:cs typeface="Calibri" pitchFamily="34" charset="0"/>
              </a:rPr>
              <a:t>oil</a:t>
            </a:r>
            <a:endParaRPr lang="en-IN" sz="3200" dirty="0" smtClean="0">
              <a:cs typeface="Calibri" pitchFamily="34" charset="0"/>
            </a:endParaRPr>
          </a:p>
          <a:p>
            <a:pPr marL="812800" lvl="1" indent="-342900">
              <a:spcBef>
                <a:spcPts val="770"/>
              </a:spcBef>
              <a:buClr>
                <a:srgbClr val="999999"/>
              </a:buClr>
              <a:buSzPct val="80000"/>
              <a:buFont typeface="Segoe UI Symbol"/>
              <a:buChar char="❑"/>
              <a:tabLst>
                <a:tab pos="354965" algn="l"/>
                <a:tab pos="355600" algn="l"/>
              </a:tabLst>
            </a:pPr>
            <a:r>
              <a:rPr lang="en-IN" sz="3200" spc="-5" dirty="0" smtClean="0">
                <a:cs typeface="Calibri" pitchFamily="34" charset="0"/>
              </a:rPr>
              <a:t>It is measured in </a:t>
            </a:r>
            <a:r>
              <a:rPr lang="en-IN" sz="3200" spc="-5" dirty="0" err="1" smtClean="0">
                <a:cs typeface="Calibri" pitchFamily="34" charset="0"/>
              </a:rPr>
              <a:t>saybolt</a:t>
            </a:r>
            <a:r>
              <a:rPr lang="en-IN" sz="3200" spc="-5" dirty="0" smtClean="0">
                <a:cs typeface="Calibri" pitchFamily="34" charset="0"/>
              </a:rPr>
              <a:t> </a:t>
            </a:r>
            <a:r>
              <a:rPr lang="en-IN" sz="3200" spc="-5" dirty="0" err="1" smtClean="0">
                <a:cs typeface="Calibri" pitchFamily="34" charset="0"/>
              </a:rPr>
              <a:t>uniuniversal</a:t>
            </a:r>
            <a:r>
              <a:rPr lang="en-IN" sz="3200" spc="-5" dirty="0" smtClean="0">
                <a:cs typeface="Calibri" pitchFamily="34" charset="0"/>
              </a:rPr>
              <a:t> seconds</a:t>
            </a:r>
            <a:r>
              <a:rPr lang="en-IN" sz="3200" spc="10" dirty="0" smtClean="0">
                <a:cs typeface="Calibri" pitchFamily="34" charset="0"/>
              </a:rPr>
              <a:t> </a:t>
            </a:r>
            <a:r>
              <a:rPr lang="en-IN" sz="3200" dirty="0" smtClean="0">
                <a:cs typeface="Calibri" pitchFamily="34" charset="0"/>
              </a:rPr>
              <a:t>(SUS)</a:t>
            </a:r>
          </a:p>
          <a:p>
            <a:pPr marL="812800" lvl="1" indent="-342900">
              <a:spcBef>
                <a:spcPts val="755"/>
              </a:spcBef>
              <a:buClr>
                <a:srgbClr val="999999"/>
              </a:buClr>
              <a:buSzPct val="80000"/>
              <a:buFont typeface="Segoe UI Symbol"/>
              <a:buChar char="❑"/>
              <a:tabLst>
                <a:tab pos="354965" algn="l"/>
                <a:tab pos="355600" algn="l"/>
              </a:tabLst>
            </a:pPr>
            <a:r>
              <a:rPr lang="en-IN" sz="3200" spc="-5" dirty="0" smtClean="0">
                <a:cs typeface="Calibri" pitchFamily="34" charset="0"/>
              </a:rPr>
              <a:t>It is expressed in </a:t>
            </a:r>
            <a:r>
              <a:rPr lang="en-IN" sz="3200" spc="-10" dirty="0" smtClean="0">
                <a:cs typeface="Calibri" pitchFamily="34" charset="0"/>
              </a:rPr>
              <a:t>centistokes ,centipoises </a:t>
            </a:r>
            <a:r>
              <a:rPr lang="en-IN" sz="3200" spc="-5" dirty="0" smtClean="0">
                <a:cs typeface="Calibri" pitchFamily="34" charset="0"/>
              </a:rPr>
              <a:t>and </a:t>
            </a:r>
            <a:r>
              <a:rPr lang="en-IN" sz="3200" dirty="0" smtClean="0">
                <a:cs typeface="Calibri" pitchFamily="34" charset="0"/>
              </a:rPr>
              <a:t>redwood</a:t>
            </a:r>
            <a:r>
              <a:rPr lang="en-IN" sz="3200" spc="95" dirty="0" smtClean="0">
                <a:cs typeface="Calibri" pitchFamily="34" charset="0"/>
              </a:rPr>
              <a:t> </a:t>
            </a:r>
            <a:r>
              <a:rPr lang="en-IN" sz="3200" spc="-10" dirty="0" smtClean="0">
                <a:cs typeface="Calibri" pitchFamily="34" charset="0"/>
              </a:rPr>
              <a:t>seconds</a:t>
            </a:r>
            <a:endParaRPr lang="en-IN" sz="3200" dirty="0" smtClean="0">
              <a:cs typeface="Calibri" pitchFamily="34" charset="0"/>
            </a:endParaRPr>
          </a:p>
          <a:p>
            <a:pPr lvl="1">
              <a:spcBef>
                <a:spcPts val="10"/>
              </a:spcBef>
            </a:pPr>
            <a:endParaRPr lang="en-IN" sz="3200" dirty="0" smtClean="0">
              <a:cs typeface="Calibri" pitchFamily="34" charset="0"/>
            </a:endParaRPr>
          </a:p>
          <a:p>
            <a:pPr marL="812800" lvl="1" indent="-342900">
              <a:buClr>
                <a:srgbClr val="999999"/>
              </a:buClr>
              <a:buSzPct val="80357"/>
              <a:buFont typeface="Segoe UI Symbol"/>
              <a:buChar char="➢"/>
              <a:tabLst>
                <a:tab pos="355600" algn="l"/>
              </a:tabLst>
            </a:pPr>
            <a:r>
              <a:rPr lang="en-IN" sz="3200" b="1" spc="-5" dirty="0" smtClean="0">
                <a:cs typeface="Calibri" pitchFamily="34" charset="0"/>
              </a:rPr>
              <a:t>Viscosity</a:t>
            </a:r>
            <a:r>
              <a:rPr lang="en-IN" sz="3200" b="1" spc="-20" dirty="0" smtClean="0">
                <a:cs typeface="Calibri" pitchFamily="34" charset="0"/>
              </a:rPr>
              <a:t> </a:t>
            </a:r>
            <a:r>
              <a:rPr lang="en-IN" sz="3200" b="1" spc="-5" dirty="0" smtClean="0">
                <a:cs typeface="Calibri" pitchFamily="34" charset="0"/>
              </a:rPr>
              <a:t>Index</a:t>
            </a:r>
            <a:endParaRPr lang="en-IN" sz="3200" b="1" dirty="0" smtClean="0">
              <a:cs typeface="Calibri" pitchFamily="34" charset="0"/>
            </a:endParaRPr>
          </a:p>
          <a:p>
            <a:pPr marL="812800" lvl="1" indent="-342900">
              <a:spcBef>
                <a:spcPts val="790"/>
              </a:spcBef>
              <a:buClr>
                <a:srgbClr val="999999"/>
              </a:buClr>
              <a:buSzPct val="80000"/>
              <a:buFont typeface="Segoe UI Symbol"/>
              <a:buChar char="❑"/>
              <a:tabLst>
                <a:tab pos="354965" algn="l"/>
                <a:tab pos="355600" algn="l"/>
              </a:tabLst>
            </a:pPr>
            <a:r>
              <a:rPr lang="en-IN" sz="3200" spc="-10" dirty="0" smtClean="0">
                <a:cs typeface="Calibri" pitchFamily="34" charset="0"/>
              </a:rPr>
              <a:t>viscosity </a:t>
            </a:r>
            <a:r>
              <a:rPr lang="en-IN" sz="3200" spc="-5" dirty="0" smtClean="0">
                <a:cs typeface="Calibri" pitchFamily="34" charset="0"/>
              </a:rPr>
              <a:t>of oil decreases </a:t>
            </a:r>
            <a:r>
              <a:rPr lang="en-IN" sz="3200" dirty="0" smtClean="0">
                <a:cs typeface="Calibri" pitchFamily="34" charset="0"/>
              </a:rPr>
              <a:t>with </a:t>
            </a:r>
            <a:r>
              <a:rPr lang="en-IN" sz="3200" spc="-5" dirty="0" smtClean="0">
                <a:cs typeface="Calibri" pitchFamily="34" charset="0"/>
              </a:rPr>
              <a:t>increase in</a:t>
            </a:r>
            <a:r>
              <a:rPr lang="en-IN" sz="3200" spc="20" dirty="0" smtClean="0">
                <a:cs typeface="Calibri" pitchFamily="34" charset="0"/>
              </a:rPr>
              <a:t> </a:t>
            </a:r>
            <a:r>
              <a:rPr lang="en-IN" sz="3200" spc="-5" dirty="0" smtClean="0">
                <a:cs typeface="Calibri" pitchFamily="34" charset="0"/>
              </a:rPr>
              <a:t>temperature</a:t>
            </a:r>
            <a:endParaRPr lang="en-IN" sz="3200" dirty="0" smtClean="0">
              <a:cs typeface="Calibri" pitchFamily="34" charset="0"/>
            </a:endParaRPr>
          </a:p>
          <a:p>
            <a:pPr lvl="1">
              <a:spcBef>
                <a:spcPts val="10"/>
              </a:spcBef>
            </a:pPr>
            <a:endParaRPr lang="en-IN" sz="3200" dirty="0" smtClean="0">
              <a:cs typeface="Calibri" pitchFamily="34" charset="0"/>
            </a:endParaRPr>
          </a:p>
          <a:p>
            <a:pPr marL="812800" lvl="1" indent="-342900">
              <a:buClr>
                <a:srgbClr val="999999"/>
              </a:buClr>
              <a:buSzPct val="80357"/>
              <a:buFont typeface="Segoe UI Symbol"/>
              <a:buChar char="➢"/>
              <a:tabLst>
                <a:tab pos="355600" algn="l"/>
              </a:tabLst>
            </a:pPr>
            <a:r>
              <a:rPr lang="en-IN" sz="3200" b="1" spc="-5" dirty="0" smtClean="0">
                <a:cs typeface="Calibri" pitchFamily="34" charset="0"/>
              </a:rPr>
              <a:t>Cloud</a:t>
            </a:r>
            <a:r>
              <a:rPr lang="en-IN" sz="3200" b="1" spc="10" dirty="0" smtClean="0">
                <a:cs typeface="Calibri" pitchFamily="34" charset="0"/>
              </a:rPr>
              <a:t> </a:t>
            </a:r>
            <a:r>
              <a:rPr lang="en-IN" sz="3200" b="1" dirty="0" smtClean="0">
                <a:cs typeface="Calibri" pitchFamily="34" charset="0"/>
              </a:rPr>
              <a:t>point</a:t>
            </a:r>
          </a:p>
          <a:p>
            <a:pPr marL="812800" lvl="1" indent="-342900">
              <a:spcBef>
                <a:spcPts val="790"/>
              </a:spcBef>
              <a:buClr>
                <a:srgbClr val="999999"/>
              </a:buClr>
              <a:buSzPct val="80000"/>
              <a:buFont typeface="Segoe UI Symbol"/>
              <a:buChar char="❑"/>
              <a:tabLst>
                <a:tab pos="354965" algn="l"/>
                <a:tab pos="355600" algn="l"/>
              </a:tabLst>
            </a:pPr>
            <a:r>
              <a:rPr lang="en-IN" sz="3200" spc="-5" dirty="0" smtClean="0">
                <a:cs typeface="Calibri" pitchFamily="34" charset="0"/>
              </a:rPr>
              <a:t>If an oil is cooled </a:t>
            </a:r>
            <a:r>
              <a:rPr lang="en-IN" sz="3200" dirty="0" smtClean="0">
                <a:cs typeface="Calibri" pitchFamily="34" charset="0"/>
              </a:rPr>
              <a:t>, </a:t>
            </a:r>
            <a:r>
              <a:rPr lang="en-IN" sz="3200" spc="-5" dirty="0" smtClean="0">
                <a:cs typeface="Calibri" pitchFamily="34" charset="0"/>
              </a:rPr>
              <a:t>it will start </a:t>
            </a:r>
            <a:r>
              <a:rPr lang="en-IN" sz="3200" spc="-10" dirty="0" smtClean="0">
                <a:cs typeface="Calibri" pitchFamily="34" charset="0"/>
              </a:rPr>
              <a:t>solidifying </a:t>
            </a:r>
            <a:r>
              <a:rPr lang="en-IN" sz="3200" spc="-5" dirty="0" smtClean="0">
                <a:cs typeface="Calibri" pitchFamily="34" charset="0"/>
              </a:rPr>
              <a:t>at some time</a:t>
            </a:r>
            <a:r>
              <a:rPr lang="en-IN" sz="3200" spc="-60" dirty="0" smtClean="0">
                <a:cs typeface="Calibri" pitchFamily="34" charset="0"/>
              </a:rPr>
              <a:t> </a:t>
            </a:r>
            <a:r>
              <a:rPr lang="en-IN" sz="3200" dirty="0" smtClean="0">
                <a:cs typeface="Calibri" pitchFamily="34" charset="0"/>
              </a:rPr>
              <a:t>.</a:t>
            </a:r>
          </a:p>
          <a:p>
            <a:pPr marL="812800" lvl="1" indent="-342900">
              <a:spcBef>
                <a:spcPts val="755"/>
              </a:spcBef>
              <a:buClr>
                <a:srgbClr val="999999"/>
              </a:buClr>
              <a:buSzPct val="80000"/>
              <a:buFont typeface="Segoe UI Symbol"/>
              <a:buChar char="❑"/>
              <a:tabLst>
                <a:tab pos="354965" algn="l"/>
                <a:tab pos="355600" algn="l"/>
              </a:tabLst>
            </a:pPr>
            <a:r>
              <a:rPr lang="en-IN" sz="3200" dirty="0" smtClean="0">
                <a:cs typeface="Calibri" pitchFamily="34" charset="0"/>
              </a:rPr>
              <a:t>Temperature </a:t>
            </a:r>
            <a:r>
              <a:rPr lang="en-IN" sz="3200" spc="-5" dirty="0" smtClean="0">
                <a:cs typeface="Calibri" pitchFamily="34" charset="0"/>
              </a:rPr>
              <a:t>at which </a:t>
            </a:r>
            <a:r>
              <a:rPr lang="en-IN" sz="3200" spc="-10" dirty="0" smtClean="0">
                <a:cs typeface="Calibri" pitchFamily="34" charset="0"/>
              </a:rPr>
              <a:t>oil </a:t>
            </a:r>
            <a:r>
              <a:rPr lang="en-IN" sz="3200" spc="-5" dirty="0" smtClean="0">
                <a:cs typeface="Calibri" pitchFamily="34" charset="0"/>
              </a:rPr>
              <a:t>starts </a:t>
            </a:r>
            <a:r>
              <a:rPr lang="en-IN" sz="3200" spc="-10" dirty="0" smtClean="0">
                <a:cs typeface="Calibri" pitchFamily="34" charset="0"/>
              </a:rPr>
              <a:t>solidifying </a:t>
            </a:r>
            <a:r>
              <a:rPr lang="en-IN" sz="3200" dirty="0" smtClean="0">
                <a:cs typeface="Calibri" pitchFamily="34" charset="0"/>
              </a:rPr>
              <a:t>, </a:t>
            </a:r>
            <a:r>
              <a:rPr lang="en-IN" sz="3200" spc="-5" dirty="0" smtClean="0">
                <a:cs typeface="Calibri" pitchFamily="34" charset="0"/>
              </a:rPr>
              <a:t>is </a:t>
            </a:r>
            <a:r>
              <a:rPr lang="en-IN" sz="3200" spc="-10" dirty="0" smtClean="0">
                <a:cs typeface="Calibri" pitchFamily="34" charset="0"/>
              </a:rPr>
              <a:t>called </a:t>
            </a:r>
            <a:r>
              <a:rPr lang="en-IN" sz="3200" spc="-5" dirty="0" smtClean="0">
                <a:cs typeface="Calibri" pitchFamily="34" charset="0"/>
              </a:rPr>
              <a:t>cloud</a:t>
            </a:r>
            <a:r>
              <a:rPr lang="en-IN" sz="3200" spc="45" dirty="0" smtClean="0">
                <a:cs typeface="Calibri" pitchFamily="34" charset="0"/>
              </a:rPr>
              <a:t> </a:t>
            </a:r>
            <a:r>
              <a:rPr lang="en-IN" sz="3200" spc="-5" dirty="0" smtClean="0">
                <a:cs typeface="Calibri" pitchFamily="34" charset="0"/>
              </a:rPr>
              <a:t>point</a:t>
            </a:r>
            <a:endParaRPr lang="en-IN" sz="3200" dirty="0">
              <a:cs typeface="Calibri"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88</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327150" y="520700"/>
            <a:ext cx="13175615" cy="677108"/>
          </a:xfrm>
        </p:spPr>
        <p:txBody>
          <a:bodyPr/>
          <a:lstStyle/>
          <a:p>
            <a:pPr algn="l"/>
            <a:r>
              <a:rPr lang="en-IN" b="1" spc="-5" dirty="0" smtClean="0">
                <a:latin typeface="Calibri" pitchFamily="34" charset="0"/>
                <a:cs typeface="Calibri" pitchFamily="34" charset="0"/>
              </a:rPr>
              <a:t>PROPERTIES </a:t>
            </a:r>
            <a:r>
              <a:rPr lang="en-IN" b="1" dirty="0" smtClean="0">
                <a:latin typeface="Calibri" pitchFamily="34" charset="0"/>
                <a:cs typeface="Calibri" pitchFamily="34" charset="0"/>
              </a:rPr>
              <a:t>OF</a:t>
            </a:r>
            <a:r>
              <a:rPr lang="en-IN" b="1" spc="-85" dirty="0" smtClean="0">
                <a:latin typeface="Calibri" pitchFamily="34" charset="0"/>
                <a:cs typeface="Calibri" pitchFamily="34" charset="0"/>
              </a:rPr>
              <a:t> </a:t>
            </a:r>
            <a:r>
              <a:rPr lang="en-IN" b="1" dirty="0" smtClean="0">
                <a:latin typeface="Calibri" pitchFamily="34" charset="0"/>
                <a:cs typeface="Calibri" pitchFamily="34" charset="0"/>
              </a:rPr>
              <a:t>LUBRICANTS</a:t>
            </a:r>
            <a:endParaRPr lang="en-US" b="1" dirty="0"/>
          </a:p>
        </p:txBody>
      </p:sp>
      <p:sp>
        <p:nvSpPr>
          <p:cNvPr id="9" name="Subtitle 8"/>
          <p:cNvSpPr>
            <a:spLocks noGrp="1"/>
          </p:cNvSpPr>
          <p:nvPr>
            <p:ph type="subTitle" idx="4"/>
          </p:nvPr>
        </p:nvSpPr>
        <p:spPr>
          <a:xfrm>
            <a:off x="1327150" y="1511300"/>
            <a:ext cx="13411200" cy="7060394"/>
          </a:xfrm>
        </p:spPr>
        <p:txBody>
          <a:bodyPr/>
          <a:lstStyle/>
          <a:p>
            <a:pPr marL="355600">
              <a:spcBef>
                <a:spcPts val="1520"/>
              </a:spcBef>
              <a:buClr>
                <a:srgbClr val="999999"/>
              </a:buClr>
              <a:buSzPct val="80303"/>
              <a:buFont typeface="Segoe UI Symbol"/>
              <a:buChar char="➢"/>
              <a:tabLst>
                <a:tab pos="355600" algn="l"/>
              </a:tabLst>
            </a:pPr>
            <a:r>
              <a:rPr lang="en-IN" sz="2800" b="1" spc="15" dirty="0" smtClean="0">
                <a:latin typeface="Calibri" pitchFamily="34" charset="0"/>
                <a:cs typeface="Calibri" pitchFamily="34" charset="0"/>
              </a:rPr>
              <a:t>Pour</a:t>
            </a:r>
            <a:r>
              <a:rPr lang="en-IN" sz="2800" b="1" spc="-5" dirty="0" smtClean="0">
                <a:latin typeface="Calibri" pitchFamily="34" charset="0"/>
                <a:cs typeface="Calibri" pitchFamily="34" charset="0"/>
              </a:rPr>
              <a:t> </a:t>
            </a:r>
            <a:r>
              <a:rPr lang="en-IN" sz="2800" b="1" spc="15" dirty="0" smtClean="0">
                <a:latin typeface="Calibri" pitchFamily="34" charset="0"/>
                <a:cs typeface="Calibri" pitchFamily="34" charset="0"/>
              </a:rPr>
              <a:t>point</a:t>
            </a:r>
            <a:endParaRPr lang="en-IN" sz="2800" b="1" dirty="0" smtClean="0">
              <a:latin typeface="Calibri" pitchFamily="34" charset="0"/>
              <a:cs typeface="Calibri" pitchFamily="34" charset="0"/>
            </a:endParaRPr>
          </a:p>
          <a:p>
            <a:pPr marL="355600" marR="5080">
              <a:spcBef>
                <a:spcPts val="1080"/>
              </a:spcBef>
              <a:buClr>
                <a:srgbClr val="999999"/>
              </a:buClr>
              <a:buSzPct val="79487"/>
              <a:buFont typeface="Segoe UI Symbol"/>
              <a:buChar char="❑"/>
              <a:tabLst>
                <a:tab pos="354965" algn="l"/>
                <a:tab pos="355600" algn="l"/>
              </a:tabLst>
            </a:pPr>
            <a:r>
              <a:rPr lang="en-IN" sz="2800" spc="-5" dirty="0" smtClean="0">
                <a:latin typeface="Calibri" pitchFamily="34" charset="0"/>
                <a:cs typeface="Calibri" pitchFamily="34" charset="0"/>
              </a:rPr>
              <a:t>It is </a:t>
            </a:r>
            <a:r>
              <a:rPr lang="en-IN" sz="2800" spc="-10" dirty="0" smtClean="0">
                <a:latin typeface="Calibri" pitchFamily="34" charset="0"/>
                <a:cs typeface="Calibri" pitchFamily="34" charset="0"/>
              </a:rPr>
              <a:t>temperature </a:t>
            </a:r>
            <a:r>
              <a:rPr lang="en-IN" sz="2800" spc="-5" dirty="0" smtClean="0">
                <a:latin typeface="Calibri" pitchFamily="34" charset="0"/>
                <a:cs typeface="Calibri" pitchFamily="34" charset="0"/>
              </a:rPr>
              <a:t>just </a:t>
            </a:r>
            <a:r>
              <a:rPr lang="en-IN" sz="2800" spc="-10" dirty="0" smtClean="0">
                <a:latin typeface="Calibri" pitchFamily="34" charset="0"/>
                <a:cs typeface="Calibri" pitchFamily="34" charset="0"/>
              </a:rPr>
              <a:t>above </a:t>
            </a:r>
            <a:r>
              <a:rPr lang="en-IN" sz="2800" spc="-5" dirty="0" smtClean="0">
                <a:latin typeface="Calibri" pitchFamily="34" charset="0"/>
                <a:cs typeface="Calibri" pitchFamily="34" charset="0"/>
              </a:rPr>
              <a:t>which </a:t>
            </a:r>
            <a:r>
              <a:rPr lang="en-IN" sz="2800" spc="-10" dirty="0" smtClean="0">
                <a:latin typeface="Calibri" pitchFamily="34" charset="0"/>
                <a:cs typeface="Calibri" pitchFamily="34" charset="0"/>
              </a:rPr>
              <a:t>the </a:t>
            </a:r>
            <a:r>
              <a:rPr lang="en-IN" sz="2800" spc="-5" dirty="0" smtClean="0">
                <a:latin typeface="Calibri" pitchFamily="34" charset="0"/>
                <a:cs typeface="Calibri" pitchFamily="34" charset="0"/>
              </a:rPr>
              <a:t>oil </a:t>
            </a:r>
            <a:r>
              <a:rPr lang="en-IN" sz="2800" spc="-10" dirty="0" smtClean="0">
                <a:latin typeface="Calibri" pitchFamily="34" charset="0"/>
                <a:cs typeface="Calibri" pitchFamily="34" charset="0"/>
              </a:rPr>
              <a:t>sample </a:t>
            </a:r>
            <a:r>
              <a:rPr lang="en-IN" sz="2800" spc="-5" dirty="0" smtClean="0">
                <a:latin typeface="Calibri" pitchFamily="34" charset="0"/>
                <a:cs typeface="Calibri" pitchFamily="34" charset="0"/>
              </a:rPr>
              <a:t>will </a:t>
            </a:r>
            <a:r>
              <a:rPr lang="en-IN" sz="2800" spc="-10" dirty="0" smtClean="0">
                <a:latin typeface="Calibri" pitchFamily="34" charset="0"/>
                <a:cs typeface="Calibri" pitchFamily="34" charset="0"/>
              </a:rPr>
              <a:t>not </a:t>
            </a:r>
            <a:r>
              <a:rPr lang="en-IN" sz="2800" spc="-5" dirty="0" smtClean="0">
                <a:latin typeface="Calibri" pitchFamily="34" charset="0"/>
                <a:cs typeface="Calibri" pitchFamily="34" charset="0"/>
              </a:rPr>
              <a:t>flow </a:t>
            </a:r>
            <a:r>
              <a:rPr lang="en-IN" sz="2800" spc="-10" dirty="0" smtClean="0">
                <a:latin typeface="Calibri" pitchFamily="34" charset="0"/>
                <a:cs typeface="Calibri" pitchFamily="34" charset="0"/>
              </a:rPr>
              <a:t>under certain prescribed  conditions</a:t>
            </a:r>
            <a:endParaRPr lang="en-IN" sz="2800" dirty="0" smtClean="0">
              <a:latin typeface="Calibri" pitchFamily="34" charset="0"/>
              <a:cs typeface="Calibri" pitchFamily="34" charset="0"/>
            </a:endParaRPr>
          </a:p>
          <a:p>
            <a:pPr marL="355600" marR="41910">
              <a:spcBef>
                <a:spcPts val="1010"/>
              </a:spcBef>
              <a:buClr>
                <a:srgbClr val="999999"/>
              </a:buClr>
              <a:buSzPct val="79487"/>
              <a:buFont typeface="Segoe UI Symbol"/>
              <a:buChar char="❑"/>
              <a:tabLst>
                <a:tab pos="354965" algn="l"/>
                <a:tab pos="355600" algn="l"/>
              </a:tabLst>
            </a:pPr>
            <a:r>
              <a:rPr lang="en-IN" sz="2800" spc="-5" dirty="0" smtClean="0">
                <a:latin typeface="Calibri" pitchFamily="34" charset="0"/>
                <a:cs typeface="Calibri" pitchFamily="34" charset="0"/>
              </a:rPr>
              <a:t>this </a:t>
            </a:r>
            <a:r>
              <a:rPr lang="en-IN" sz="2800" spc="-10" dirty="0" smtClean="0">
                <a:latin typeface="Calibri" pitchFamily="34" charset="0"/>
                <a:cs typeface="Calibri" pitchFamily="34" charset="0"/>
              </a:rPr>
              <a:t>property </a:t>
            </a:r>
            <a:r>
              <a:rPr lang="en-IN" sz="2800" spc="-5" dirty="0" smtClean="0">
                <a:latin typeface="Calibri" pitchFamily="34" charset="0"/>
                <a:cs typeface="Calibri" pitchFamily="34" charset="0"/>
              </a:rPr>
              <a:t>is important </a:t>
            </a:r>
            <a:r>
              <a:rPr lang="en-IN" sz="2800" spc="-10" dirty="0" smtClean="0">
                <a:latin typeface="Calibri" pitchFamily="34" charset="0"/>
                <a:cs typeface="Calibri" pitchFamily="34" charset="0"/>
              </a:rPr>
              <a:t>for operation </a:t>
            </a:r>
            <a:r>
              <a:rPr lang="en-IN" sz="2800" spc="-5" dirty="0" smtClean="0">
                <a:latin typeface="Calibri" pitchFamily="34" charset="0"/>
                <a:cs typeface="Calibri" pitchFamily="34" charset="0"/>
              </a:rPr>
              <a:t>of </a:t>
            </a:r>
            <a:r>
              <a:rPr lang="en-IN" sz="2800" spc="-10" dirty="0" smtClean="0">
                <a:latin typeface="Calibri" pitchFamily="34" charset="0"/>
                <a:cs typeface="Calibri" pitchFamily="34" charset="0"/>
              </a:rPr>
              <a:t>engines and substances </a:t>
            </a:r>
            <a:r>
              <a:rPr lang="en-IN" sz="2800" spc="-5" dirty="0" smtClean="0">
                <a:latin typeface="Calibri" pitchFamily="34" charset="0"/>
                <a:cs typeface="Calibri" pitchFamily="34" charset="0"/>
              </a:rPr>
              <a:t>at low </a:t>
            </a:r>
            <a:r>
              <a:rPr lang="en-IN" sz="2800" spc="-10" dirty="0" smtClean="0">
                <a:latin typeface="Calibri" pitchFamily="34" charset="0"/>
                <a:cs typeface="Calibri" pitchFamily="34" charset="0"/>
              </a:rPr>
              <a:t>temperature  conditions</a:t>
            </a:r>
            <a:endParaRPr lang="en-IN" sz="2800" dirty="0" smtClean="0">
              <a:latin typeface="Calibri" pitchFamily="34" charset="0"/>
              <a:cs typeface="Calibri" pitchFamily="34" charset="0"/>
            </a:endParaRPr>
          </a:p>
          <a:p>
            <a:pPr marL="355600">
              <a:spcBef>
                <a:spcPts val="1340"/>
              </a:spcBef>
              <a:buClr>
                <a:srgbClr val="999999"/>
              </a:buClr>
              <a:buSzPct val="78688"/>
              <a:buFont typeface="Segoe UI Symbol"/>
              <a:buChar char="➢"/>
              <a:tabLst>
                <a:tab pos="355600" algn="l"/>
              </a:tabLst>
            </a:pPr>
            <a:r>
              <a:rPr lang="en-IN" sz="2800" b="1" spc="-5" dirty="0" smtClean="0">
                <a:latin typeface="Arial"/>
                <a:cs typeface="Arial"/>
              </a:rPr>
              <a:t>Flash point and Fire</a:t>
            </a:r>
            <a:r>
              <a:rPr lang="en-IN" sz="2800" b="1" spc="70" dirty="0" smtClean="0">
                <a:latin typeface="Arial"/>
                <a:cs typeface="Arial"/>
              </a:rPr>
              <a:t> </a:t>
            </a:r>
            <a:r>
              <a:rPr lang="en-IN" sz="2800" b="1" spc="-5" dirty="0" smtClean="0">
                <a:latin typeface="Arial"/>
                <a:cs typeface="Arial"/>
              </a:rPr>
              <a:t>point</a:t>
            </a:r>
            <a:endParaRPr lang="en-IN" sz="2800" b="1" dirty="0" smtClean="0">
              <a:latin typeface="Arial"/>
              <a:cs typeface="Arial"/>
            </a:endParaRPr>
          </a:p>
          <a:p>
            <a:pPr marL="355600" marR="121285">
              <a:spcBef>
                <a:spcPts val="1060"/>
              </a:spcBef>
              <a:buClr>
                <a:srgbClr val="999999"/>
              </a:buClr>
              <a:buSzPct val="79487"/>
              <a:buFont typeface="Segoe UI Symbol"/>
              <a:buChar char="❑"/>
              <a:tabLst>
                <a:tab pos="354965" algn="l"/>
                <a:tab pos="355600" algn="l"/>
              </a:tabLst>
            </a:pPr>
            <a:r>
              <a:rPr lang="en-IN" sz="2800" spc="-5" dirty="0" smtClean="0">
                <a:latin typeface="Arial Narrow"/>
                <a:cs typeface="Arial Narrow"/>
              </a:rPr>
              <a:t>The </a:t>
            </a:r>
            <a:r>
              <a:rPr lang="en-IN" sz="2800" spc="-10" dirty="0" smtClean="0">
                <a:latin typeface="Arial Narrow"/>
                <a:cs typeface="Arial Narrow"/>
              </a:rPr>
              <a:t>temperature </a:t>
            </a:r>
            <a:r>
              <a:rPr lang="en-IN" sz="2800" spc="-5" dirty="0" smtClean="0">
                <a:latin typeface="Arial Narrow"/>
                <a:cs typeface="Arial Narrow"/>
              </a:rPr>
              <a:t>at which </a:t>
            </a:r>
            <a:r>
              <a:rPr lang="en-IN" sz="2800" spc="-10" dirty="0" smtClean="0">
                <a:latin typeface="Arial Narrow"/>
                <a:cs typeface="Arial Narrow"/>
              </a:rPr>
              <a:t>vapour </a:t>
            </a:r>
            <a:r>
              <a:rPr lang="en-IN" sz="2800" spc="-5" dirty="0" smtClean="0">
                <a:latin typeface="Arial Narrow"/>
                <a:cs typeface="Arial Narrow"/>
              </a:rPr>
              <a:t>of </a:t>
            </a:r>
            <a:r>
              <a:rPr lang="en-IN" sz="2800" spc="-10" dirty="0" smtClean="0">
                <a:latin typeface="Arial Narrow"/>
                <a:cs typeface="Arial Narrow"/>
              </a:rPr>
              <a:t>an </a:t>
            </a:r>
            <a:r>
              <a:rPr lang="en-IN" sz="2800" spc="-5" dirty="0" smtClean="0">
                <a:latin typeface="Arial Narrow"/>
                <a:cs typeface="Arial Narrow"/>
              </a:rPr>
              <a:t>oil flash when </a:t>
            </a:r>
            <a:r>
              <a:rPr lang="en-IN" sz="2800" spc="-10" dirty="0" smtClean="0">
                <a:latin typeface="Arial Narrow"/>
                <a:cs typeface="Arial Narrow"/>
              </a:rPr>
              <a:t>subjected </a:t>
            </a:r>
            <a:r>
              <a:rPr lang="en-IN" sz="2800" spc="-5" dirty="0" smtClean="0">
                <a:latin typeface="Arial Narrow"/>
                <a:cs typeface="Arial Narrow"/>
              </a:rPr>
              <a:t>to a </a:t>
            </a:r>
            <a:r>
              <a:rPr lang="en-IN" sz="2800" spc="-10" dirty="0" smtClean="0">
                <a:latin typeface="Arial Narrow"/>
                <a:cs typeface="Arial Narrow"/>
              </a:rPr>
              <a:t>naked </a:t>
            </a:r>
            <a:r>
              <a:rPr lang="en-IN" sz="2800" spc="-5" dirty="0" smtClean="0">
                <a:latin typeface="Arial Narrow"/>
                <a:cs typeface="Arial Narrow"/>
              </a:rPr>
              <a:t>flame is </a:t>
            </a:r>
            <a:r>
              <a:rPr lang="en-IN" sz="2800" spc="-10" dirty="0" smtClean="0">
                <a:latin typeface="Arial Narrow"/>
                <a:cs typeface="Arial Narrow"/>
              </a:rPr>
              <a:t>called  </a:t>
            </a:r>
            <a:r>
              <a:rPr lang="en-IN" sz="2800" spc="-5" dirty="0" smtClean="0">
                <a:latin typeface="Arial Narrow"/>
                <a:cs typeface="Arial Narrow"/>
              </a:rPr>
              <a:t>flash</a:t>
            </a:r>
            <a:r>
              <a:rPr lang="en-IN" sz="2800" spc="-25" dirty="0" smtClean="0">
                <a:latin typeface="Arial Narrow"/>
                <a:cs typeface="Arial Narrow"/>
              </a:rPr>
              <a:t> </a:t>
            </a:r>
            <a:r>
              <a:rPr lang="en-IN" sz="2800" spc="-10" dirty="0" smtClean="0">
                <a:latin typeface="Arial Narrow"/>
                <a:cs typeface="Arial Narrow"/>
              </a:rPr>
              <a:t>point</a:t>
            </a:r>
            <a:endParaRPr lang="en-IN" sz="2800" dirty="0" smtClean="0">
              <a:latin typeface="Arial Narrow"/>
              <a:cs typeface="Arial Narrow"/>
            </a:endParaRPr>
          </a:p>
          <a:p>
            <a:pPr marL="355600">
              <a:spcBef>
                <a:spcPts val="725"/>
              </a:spcBef>
              <a:buClr>
                <a:srgbClr val="999999"/>
              </a:buClr>
              <a:buSzPct val="79487"/>
              <a:buFont typeface="Segoe UI Symbol"/>
              <a:buChar char="❑"/>
              <a:tabLst>
                <a:tab pos="354965" algn="l"/>
                <a:tab pos="355600" algn="l"/>
              </a:tabLst>
            </a:pPr>
            <a:r>
              <a:rPr lang="en-IN" sz="2800" spc="-5" dirty="0" smtClean="0">
                <a:latin typeface="Arial Narrow"/>
                <a:cs typeface="Arial Narrow"/>
              </a:rPr>
              <a:t>Fire point is </a:t>
            </a:r>
            <a:r>
              <a:rPr lang="en-IN" sz="2800" spc="-10" dirty="0" smtClean="0">
                <a:latin typeface="Arial Narrow"/>
                <a:cs typeface="Arial Narrow"/>
              </a:rPr>
              <a:t>the temperature </a:t>
            </a:r>
            <a:r>
              <a:rPr lang="en-IN" sz="2800" spc="-5" dirty="0" smtClean="0">
                <a:latin typeface="Arial Narrow"/>
                <a:cs typeface="Arial Narrow"/>
              </a:rPr>
              <a:t>at which </a:t>
            </a:r>
            <a:r>
              <a:rPr lang="en-IN" sz="2800" spc="-10" dirty="0" smtClean="0">
                <a:latin typeface="Arial Narrow"/>
                <a:cs typeface="Arial Narrow"/>
              </a:rPr>
              <a:t>the </a:t>
            </a:r>
            <a:r>
              <a:rPr lang="en-IN" sz="2800" spc="-5" dirty="0" smtClean="0">
                <a:latin typeface="Arial Narrow"/>
                <a:cs typeface="Arial Narrow"/>
              </a:rPr>
              <a:t>oil ,it </a:t>
            </a:r>
            <a:r>
              <a:rPr lang="en-IN" sz="2800" spc="-10" dirty="0" smtClean="0">
                <a:latin typeface="Arial Narrow"/>
                <a:cs typeface="Arial Narrow"/>
              </a:rPr>
              <a:t>once </a:t>
            </a:r>
            <a:r>
              <a:rPr lang="en-IN" sz="2800" spc="-5" dirty="0" smtClean="0">
                <a:latin typeface="Arial Narrow"/>
                <a:cs typeface="Arial Narrow"/>
              </a:rPr>
              <a:t>lit with flame ,will </a:t>
            </a:r>
            <a:r>
              <a:rPr lang="en-IN" sz="2800" spc="-10" dirty="0" smtClean="0">
                <a:latin typeface="Arial Narrow"/>
                <a:cs typeface="Arial Narrow"/>
              </a:rPr>
              <a:t>burnt steadily </a:t>
            </a:r>
            <a:r>
              <a:rPr lang="en-IN" sz="2800" spc="-5" dirty="0" smtClean="0">
                <a:latin typeface="Arial Narrow"/>
                <a:cs typeface="Arial Narrow"/>
              </a:rPr>
              <a:t>at</a:t>
            </a:r>
            <a:r>
              <a:rPr lang="en-IN" sz="2800" spc="-160" dirty="0" smtClean="0">
                <a:latin typeface="Arial Narrow"/>
                <a:cs typeface="Arial Narrow"/>
              </a:rPr>
              <a:t> </a:t>
            </a:r>
            <a:r>
              <a:rPr lang="en-IN" sz="2800" spc="-10" dirty="0" smtClean="0">
                <a:latin typeface="Arial Narrow"/>
                <a:cs typeface="Arial Narrow"/>
              </a:rPr>
              <a:t>least</a:t>
            </a:r>
            <a:endParaRPr lang="en-IN" sz="2800" dirty="0" smtClean="0">
              <a:latin typeface="Arial Narrow"/>
              <a:cs typeface="Arial Narrow"/>
            </a:endParaRPr>
          </a:p>
          <a:p>
            <a:pPr marL="355600"/>
            <a:r>
              <a:rPr lang="en-IN" sz="2800" spc="-5" dirty="0" smtClean="0">
                <a:latin typeface="Arial Narrow"/>
                <a:cs typeface="Arial Narrow"/>
              </a:rPr>
              <a:t>for 5</a:t>
            </a:r>
            <a:r>
              <a:rPr lang="en-IN" sz="2800" spc="-30" dirty="0" smtClean="0">
                <a:latin typeface="Arial Narrow"/>
                <a:cs typeface="Arial Narrow"/>
              </a:rPr>
              <a:t> </a:t>
            </a:r>
            <a:r>
              <a:rPr lang="en-IN" sz="2800" spc="-10" dirty="0" smtClean="0">
                <a:latin typeface="Arial Narrow"/>
                <a:cs typeface="Arial Narrow"/>
              </a:rPr>
              <a:t>seconds</a:t>
            </a:r>
            <a:endParaRPr lang="en-IN" sz="2800" dirty="0" smtClean="0">
              <a:latin typeface="Arial Narrow"/>
              <a:cs typeface="Arial Narrow"/>
            </a:endParaRPr>
          </a:p>
          <a:p>
            <a:pPr>
              <a:spcBef>
                <a:spcPts val="40"/>
              </a:spcBef>
            </a:pPr>
            <a:endParaRPr lang="en-IN" sz="2800" dirty="0" smtClean="0">
              <a:latin typeface="Arial Narrow"/>
              <a:cs typeface="Arial Narrow"/>
            </a:endParaRPr>
          </a:p>
          <a:p>
            <a:pPr marL="355600">
              <a:buClr>
                <a:srgbClr val="999999"/>
              </a:buClr>
              <a:buSzPct val="78688"/>
              <a:buFont typeface="Segoe UI Symbol"/>
              <a:buChar char="➢"/>
              <a:tabLst>
                <a:tab pos="355600" algn="l"/>
              </a:tabLst>
            </a:pPr>
            <a:r>
              <a:rPr lang="en-IN" sz="2800" b="1" spc="-5" dirty="0" smtClean="0">
                <a:latin typeface="Arial"/>
                <a:cs typeface="Arial"/>
              </a:rPr>
              <a:t>Specific</a:t>
            </a:r>
            <a:r>
              <a:rPr lang="en-IN" sz="2800" b="1" spc="15" dirty="0" smtClean="0">
                <a:latin typeface="Arial"/>
                <a:cs typeface="Arial"/>
              </a:rPr>
              <a:t> </a:t>
            </a:r>
            <a:r>
              <a:rPr lang="en-IN" sz="2800" b="1" spc="-5" dirty="0" smtClean="0">
                <a:latin typeface="Arial"/>
                <a:cs typeface="Arial"/>
              </a:rPr>
              <a:t>Gravity</a:t>
            </a:r>
            <a:endParaRPr lang="en-IN" sz="2800" b="1" dirty="0" smtClean="0">
              <a:latin typeface="Arial"/>
              <a:cs typeface="Arial"/>
            </a:endParaRPr>
          </a:p>
          <a:p>
            <a:pPr marL="355600">
              <a:spcBef>
                <a:spcPts val="800"/>
              </a:spcBef>
              <a:buClr>
                <a:srgbClr val="999999"/>
              </a:buClr>
              <a:buSzPct val="79487"/>
              <a:buFont typeface="Segoe UI Symbol"/>
              <a:buChar char="❑"/>
              <a:tabLst>
                <a:tab pos="354965" algn="l"/>
                <a:tab pos="355600" algn="l"/>
              </a:tabLst>
            </a:pPr>
            <a:r>
              <a:rPr lang="en-IN" sz="2800" spc="-5" dirty="0" smtClean="0">
                <a:latin typeface="Arial Narrow"/>
                <a:cs typeface="Arial Narrow"/>
              </a:rPr>
              <a:t>It </a:t>
            </a:r>
            <a:r>
              <a:rPr lang="en-IN" sz="2800" spc="-10" dirty="0" smtClean="0">
                <a:latin typeface="Arial Narrow"/>
                <a:cs typeface="Arial Narrow"/>
              </a:rPr>
              <a:t>varies between 0.85 </a:t>
            </a:r>
            <a:r>
              <a:rPr lang="en-IN" sz="2800" spc="-5" dirty="0" smtClean="0">
                <a:latin typeface="Arial Narrow"/>
                <a:cs typeface="Arial Narrow"/>
              </a:rPr>
              <a:t>to</a:t>
            </a:r>
            <a:r>
              <a:rPr lang="en-IN" sz="2800" spc="-45" dirty="0" smtClean="0">
                <a:latin typeface="Arial Narrow"/>
                <a:cs typeface="Arial Narrow"/>
              </a:rPr>
              <a:t> </a:t>
            </a:r>
            <a:r>
              <a:rPr lang="en-IN" sz="2800" spc="-10" dirty="0" smtClean="0">
                <a:latin typeface="Arial Narrow"/>
                <a:cs typeface="Arial Narrow"/>
              </a:rPr>
              <a:t>0.96</a:t>
            </a:r>
            <a:endParaRPr lang="en-IN" sz="2800" dirty="0" smtClean="0">
              <a:latin typeface="Arial Narrow"/>
              <a:cs typeface="Arial Narrow"/>
            </a:endParaRPr>
          </a:p>
          <a:p>
            <a:endParaRPr lang="en-US" sz="2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89</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555750" y="520700"/>
            <a:ext cx="12947015" cy="677108"/>
          </a:xfrm>
        </p:spPr>
        <p:txBody>
          <a:bodyPr/>
          <a:lstStyle/>
          <a:p>
            <a:pPr algn="l"/>
            <a:r>
              <a:rPr lang="en-IN" b="1" spc="-5" dirty="0" smtClean="0">
                <a:latin typeface="Calibri" pitchFamily="34" charset="0"/>
                <a:cs typeface="Calibri" pitchFamily="34" charset="0"/>
              </a:rPr>
              <a:t>PROPERTIES </a:t>
            </a:r>
            <a:r>
              <a:rPr lang="en-IN" b="1" dirty="0" smtClean="0">
                <a:latin typeface="Calibri" pitchFamily="34" charset="0"/>
                <a:cs typeface="Calibri" pitchFamily="34" charset="0"/>
              </a:rPr>
              <a:t>OF</a:t>
            </a:r>
            <a:r>
              <a:rPr lang="en-IN" b="1" spc="-85" dirty="0" smtClean="0">
                <a:latin typeface="Calibri" pitchFamily="34" charset="0"/>
                <a:cs typeface="Calibri" pitchFamily="34" charset="0"/>
              </a:rPr>
              <a:t> </a:t>
            </a:r>
            <a:r>
              <a:rPr lang="en-IN" b="1" dirty="0" smtClean="0">
                <a:latin typeface="Calibri" pitchFamily="34" charset="0"/>
                <a:cs typeface="Calibri" pitchFamily="34" charset="0"/>
              </a:rPr>
              <a:t>LUBRICANTS</a:t>
            </a:r>
            <a:endParaRPr lang="en-US" b="1" dirty="0"/>
          </a:p>
        </p:txBody>
      </p:sp>
      <p:sp>
        <p:nvSpPr>
          <p:cNvPr id="9" name="Subtitle 8"/>
          <p:cNvSpPr>
            <a:spLocks noGrp="1"/>
          </p:cNvSpPr>
          <p:nvPr>
            <p:ph type="subTitle" idx="4"/>
          </p:nvPr>
        </p:nvSpPr>
        <p:spPr>
          <a:xfrm>
            <a:off x="1555750" y="1511301"/>
            <a:ext cx="13411200" cy="6934200"/>
          </a:xfrm>
        </p:spPr>
        <p:txBody>
          <a:bodyPr/>
          <a:lstStyle/>
          <a:p>
            <a:pPr marL="355600">
              <a:spcBef>
                <a:spcPts val="1060"/>
              </a:spcBef>
              <a:buClr>
                <a:srgbClr val="999999"/>
              </a:buClr>
              <a:buSzPct val="80357"/>
              <a:buFont typeface="Segoe UI Symbol"/>
              <a:buChar char="➢"/>
              <a:tabLst>
                <a:tab pos="355600" algn="l"/>
              </a:tabLst>
            </a:pPr>
            <a:r>
              <a:rPr lang="en-IN" b="1" spc="-5" dirty="0" smtClean="0">
                <a:latin typeface="Calibri" pitchFamily="34" charset="0"/>
                <a:cs typeface="Calibri" pitchFamily="34" charset="0"/>
              </a:rPr>
              <a:t>Acidity</a:t>
            </a:r>
            <a:endParaRPr lang="en-IN" b="1" dirty="0" smtClean="0">
              <a:latin typeface="Calibri" pitchFamily="34" charset="0"/>
              <a:cs typeface="Calibri" pitchFamily="34" charset="0"/>
            </a:endParaRPr>
          </a:p>
          <a:p>
            <a:pPr marL="355600">
              <a:spcBef>
                <a:spcPts val="755"/>
              </a:spcBef>
              <a:buClr>
                <a:srgbClr val="999999"/>
              </a:buClr>
              <a:buSzPct val="79545"/>
              <a:buFont typeface="Segoe UI Symbol"/>
              <a:buChar char="❑"/>
              <a:tabLst>
                <a:tab pos="354965" algn="l"/>
                <a:tab pos="355600" algn="l"/>
              </a:tabLst>
            </a:pPr>
            <a:r>
              <a:rPr lang="en-IN" spc="-5" dirty="0" smtClean="0">
                <a:latin typeface="Calibri" pitchFamily="34" charset="0"/>
                <a:cs typeface="Calibri" pitchFamily="34" charset="0"/>
              </a:rPr>
              <a:t>Oil must </a:t>
            </a:r>
            <a:r>
              <a:rPr lang="en-IN" spc="-10" dirty="0" smtClean="0">
                <a:latin typeface="Calibri" pitchFamily="34" charset="0"/>
                <a:cs typeface="Calibri" pitchFamily="34" charset="0"/>
              </a:rPr>
              <a:t>have low</a:t>
            </a:r>
            <a:r>
              <a:rPr lang="en-IN" spc="-5" dirty="0" smtClean="0">
                <a:latin typeface="Calibri" pitchFamily="34" charset="0"/>
                <a:cs typeface="Calibri" pitchFamily="34" charset="0"/>
              </a:rPr>
              <a:t> </a:t>
            </a:r>
            <a:r>
              <a:rPr lang="en-IN" spc="-10" dirty="0" smtClean="0">
                <a:latin typeface="Calibri" pitchFamily="34" charset="0"/>
                <a:cs typeface="Calibri" pitchFamily="34" charset="0"/>
              </a:rPr>
              <a:t>acidity</a:t>
            </a:r>
            <a:endParaRPr lang="en-IN" dirty="0" smtClean="0">
              <a:latin typeface="Calibri" pitchFamily="34" charset="0"/>
              <a:cs typeface="Calibri" pitchFamily="34" charset="0"/>
            </a:endParaRPr>
          </a:p>
          <a:p>
            <a:pPr>
              <a:spcBef>
                <a:spcPts val="45"/>
              </a:spcBef>
            </a:pPr>
            <a:endParaRPr lang="en-IN" dirty="0" smtClean="0">
              <a:latin typeface="Calibri" pitchFamily="34" charset="0"/>
              <a:cs typeface="Calibri" pitchFamily="34" charset="0"/>
            </a:endParaRPr>
          </a:p>
          <a:p>
            <a:pPr marL="355600">
              <a:buClr>
                <a:srgbClr val="999999"/>
              </a:buClr>
              <a:buSzPct val="80000"/>
              <a:buFont typeface="Segoe UI Symbol"/>
              <a:buChar char="➢"/>
              <a:tabLst>
                <a:tab pos="355600" algn="l"/>
              </a:tabLst>
            </a:pPr>
            <a:r>
              <a:rPr lang="en-IN" b="1" spc="-5" dirty="0" smtClean="0">
                <a:latin typeface="Calibri" pitchFamily="34" charset="0"/>
                <a:cs typeface="Calibri" pitchFamily="34" charset="0"/>
              </a:rPr>
              <a:t>Carbon</a:t>
            </a:r>
            <a:r>
              <a:rPr lang="en-IN" b="1" spc="-35" dirty="0" smtClean="0">
                <a:latin typeface="Calibri" pitchFamily="34" charset="0"/>
                <a:cs typeface="Calibri" pitchFamily="34" charset="0"/>
              </a:rPr>
              <a:t> </a:t>
            </a:r>
            <a:r>
              <a:rPr lang="en-IN" b="1" spc="-5" dirty="0" smtClean="0">
                <a:latin typeface="Calibri" pitchFamily="34" charset="0"/>
                <a:cs typeface="Calibri" pitchFamily="34" charset="0"/>
              </a:rPr>
              <a:t>residue</a:t>
            </a:r>
            <a:endParaRPr lang="en-IN" b="1" dirty="0" smtClean="0">
              <a:latin typeface="Calibri" pitchFamily="34" charset="0"/>
              <a:cs typeface="Calibri" pitchFamily="34" charset="0"/>
            </a:endParaRPr>
          </a:p>
          <a:p>
            <a:pPr marL="355600">
              <a:spcBef>
                <a:spcPts val="765"/>
              </a:spcBef>
              <a:buClr>
                <a:srgbClr val="999999"/>
              </a:buClr>
              <a:buSzPct val="79545"/>
              <a:buFont typeface="Segoe UI Symbol"/>
              <a:buChar char="❑"/>
              <a:tabLst>
                <a:tab pos="354965" algn="l"/>
                <a:tab pos="355600" algn="l"/>
              </a:tabLst>
            </a:pPr>
            <a:r>
              <a:rPr lang="en-IN" spc="-5" dirty="0" smtClean="0">
                <a:latin typeface="Calibri" pitchFamily="34" charset="0"/>
                <a:cs typeface="Calibri" pitchFamily="34" charset="0"/>
              </a:rPr>
              <a:t>It is </a:t>
            </a:r>
            <a:r>
              <a:rPr lang="en-IN" spc="-10" dirty="0" smtClean="0">
                <a:latin typeface="Calibri" pitchFamily="34" charset="0"/>
                <a:cs typeface="Calibri" pitchFamily="34" charset="0"/>
              </a:rPr>
              <a:t>quantity </a:t>
            </a:r>
            <a:r>
              <a:rPr lang="en-IN" spc="-5" dirty="0" smtClean="0">
                <a:latin typeface="Calibri" pitchFamily="34" charset="0"/>
                <a:cs typeface="Calibri" pitchFamily="34" charset="0"/>
              </a:rPr>
              <a:t>of </a:t>
            </a:r>
            <a:r>
              <a:rPr lang="en-IN" spc="-10" dirty="0" err="1" smtClean="0">
                <a:latin typeface="Calibri" pitchFamily="34" charset="0"/>
                <a:cs typeface="Calibri" pitchFamily="34" charset="0"/>
              </a:rPr>
              <a:t>carbaneous</a:t>
            </a:r>
            <a:r>
              <a:rPr lang="en-IN" spc="-10" dirty="0" smtClean="0">
                <a:latin typeface="Calibri" pitchFamily="34" charset="0"/>
                <a:cs typeface="Calibri" pitchFamily="34" charset="0"/>
              </a:rPr>
              <a:t> residues which remains after evaporation </a:t>
            </a:r>
            <a:r>
              <a:rPr lang="en-IN" spc="-5" dirty="0" smtClean="0">
                <a:latin typeface="Calibri" pitchFamily="34" charset="0"/>
                <a:cs typeface="Calibri" pitchFamily="34" charset="0"/>
              </a:rPr>
              <a:t>of a</a:t>
            </a:r>
            <a:r>
              <a:rPr lang="en-IN" spc="175" dirty="0" smtClean="0">
                <a:latin typeface="Calibri" pitchFamily="34" charset="0"/>
                <a:cs typeface="Calibri" pitchFamily="34" charset="0"/>
              </a:rPr>
              <a:t> </a:t>
            </a:r>
            <a:r>
              <a:rPr lang="en-IN" spc="-10" dirty="0" smtClean="0">
                <a:latin typeface="Calibri" pitchFamily="34" charset="0"/>
                <a:cs typeface="Calibri" pitchFamily="34" charset="0"/>
              </a:rPr>
              <a:t>sample</a:t>
            </a:r>
            <a:endParaRPr lang="en-IN" dirty="0" smtClean="0">
              <a:latin typeface="Calibri" pitchFamily="34" charset="0"/>
              <a:cs typeface="Calibri" pitchFamily="34" charset="0"/>
            </a:endParaRPr>
          </a:p>
          <a:p>
            <a:pPr marL="355600"/>
            <a:r>
              <a:rPr lang="en-IN" spc="-10" dirty="0" smtClean="0">
                <a:latin typeface="Calibri" pitchFamily="34" charset="0"/>
                <a:cs typeface="Calibri" pitchFamily="34" charset="0"/>
              </a:rPr>
              <a:t>oil under specific</a:t>
            </a:r>
            <a:r>
              <a:rPr lang="en-IN" spc="20" dirty="0" smtClean="0">
                <a:latin typeface="Calibri" pitchFamily="34" charset="0"/>
                <a:cs typeface="Calibri" pitchFamily="34" charset="0"/>
              </a:rPr>
              <a:t> </a:t>
            </a:r>
            <a:r>
              <a:rPr lang="en-IN" spc="-10" dirty="0" smtClean="0">
                <a:latin typeface="Calibri" pitchFamily="34" charset="0"/>
                <a:cs typeface="Calibri" pitchFamily="34" charset="0"/>
              </a:rPr>
              <a:t>conditions</a:t>
            </a:r>
            <a:endParaRPr lang="en-IN" dirty="0" smtClean="0">
              <a:latin typeface="Calibri" pitchFamily="34" charset="0"/>
              <a:cs typeface="Calibri" pitchFamily="34" charset="0"/>
            </a:endParaRPr>
          </a:p>
          <a:p>
            <a:pPr>
              <a:spcBef>
                <a:spcPts val="45"/>
              </a:spcBef>
            </a:pPr>
            <a:endParaRPr lang="en-IN" dirty="0" smtClean="0">
              <a:latin typeface="Calibri" pitchFamily="34" charset="0"/>
              <a:cs typeface="Calibri" pitchFamily="34" charset="0"/>
            </a:endParaRPr>
          </a:p>
          <a:p>
            <a:pPr marL="355600">
              <a:buClr>
                <a:srgbClr val="999999"/>
              </a:buClr>
              <a:buSzPct val="80000"/>
              <a:buFont typeface="Segoe UI Symbol"/>
              <a:buChar char="➢"/>
              <a:tabLst>
                <a:tab pos="355600" algn="l"/>
              </a:tabLst>
            </a:pPr>
            <a:r>
              <a:rPr lang="en-IN" b="1" dirty="0" smtClean="0">
                <a:latin typeface="Calibri" pitchFamily="34" charset="0"/>
                <a:cs typeface="Calibri" pitchFamily="34" charset="0"/>
              </a:rPr>
              <a:t>Oiliness</a:t>
            </a:r>
          </a:p>
          <a:p>
            <a:pPr marL="355600" marR="308610">
              <a:spcBef>
                <a:spcPts val="1060"/>
              </a:spcBef>
              <a:buClr>
                <a:srgbClr val="999999"/>
              </a:buClr>
              <a:buSzPct val="79545"/>
              <a:buFont typeface="Segoe UI Symbol"/>
              <a:buChar char="❑"/>
              <a:tabLst>
                <a:tab pos="354965" algn="l"/>
                <a:tab pos="355600" algn="l"/>
              </a:tabLst>
            </a:pPr>
            <a:r>
              <a:rPr lang="en-IN" spc="-5" dirty="0" smtClean="0">
                <a:latin typeface="Calibri" pitchFamily="34" charset="0"/>
                <a:cs typeface="Calibri" pitchFamily="34" charset="0"/>
              </a:rPr>
              <a:t>It is </a:t>
            </a:r>
            <a:r>
              <a:rPr lang="en-IN" spc="-10" dirty="0" smtClean="0">
                <a:latin typeface="Calibri" pitchFamily="34" charset="0"/>
                <a:cs typeface="Calibri" pitchFamily="34" charset="0"/>
              </a:rPr>
              <a:t>property </a:t>
            </a:r>
            <a:r>
              <a:rPr lang="en-IN" spc="-5" dirty="0" smtClean="0">
                <a:latin typeface="Calibri" pitchFamily="34" charset="0"/>
                <a:cs typeface="Calibri" pitchFamily="34" charset="0"/>
              </a:rPr>
              <a:t>of </a:t>
            </a:r>
            <a:r>
              <a:rPr lang="en-IN" spc="-10" dirty="0" smtClean="0">
                <a:latin typeface="Calibri" pitchFamily="34" charset="0"/>
                <a:cs typeface="Calibri" pitchFamily="34" charset="0"/>
              </a:rPr>
              <a:t>oil </a:t>
            </a:r>
            <a:r>
              <a:rPr lang="en-IN" spc="-5" dirty="0" smtClean="0">
                <a:latin typeface="Calibri" pitchFamily="34" charset="0"/>
                <a:cs typeface="Calibri" pitchFamily="34" charset="0"/>
              </a:rPr>
              <a:t>to </a:t>
            </a:r>
            <a:r>
              <a:rPr lang="en-IN" spc="-10" dirty="0" smtClean="0">
                <a:latin typeface="Calibri" pitchFamily="34" charset="0"/>
                <a:cs typeface="Calibri" pitchFamily="34" charset="0"/>
              </a:rPr>
              <a:t>cling </a:t>
            </a:r>
            <a:r>
              <a:rPr lang="en-IN" spc="-5" dirty="0" smtClean="0">
                <a:latin typeface="Calibri" pitchFamily="34" charset="0"/>
                <a:cs typeface="Calibri" pitchFamily="34" charset="0"/>
              </a:rPr>
              <a:t>to the </a:t>
            </a:r>
            <a:r>
              <a:rPr lang="en-IN" spc="-10" dirty="0" smtClean="0">
                <a:latin typeface="Calibri" pitchFamily="34" charset="0"/>
                <a:cs typeface="Calibri" pitchFamily="34" charset="0"/>
              </a:rPr>
              <a:t>metal surface by molecular action and then to  provide </a:t>
            </a:r>
            <a:r>
              <a:rPr lang="en-IN" spc="-5" dirty="0" smtClean="0">
                <a:latin typeface="Calibri" pitchFamily="34" charset="0"/>
                <a:cs typeface="Calibri" pitchFamily="34" charset="0"/>
              </a:rPr>
              <a:t>a </a:t>
            </a:r>
            <a:r>
              <a:rPr lang="en-IN" spc="-10" dirty="0" smtClean="0">
                <a:latin typeface="Calibri" pitchFamily="34" charset="0"/>
                <a:cs typeface="Calibri" pitchFamily="34" charset="0"/>
              </a:rPr>
              <a:t>very thin </a:t>
            </a:r>
            <a:r>
              <a:rPr lang="en-IN" spc="-5" dirty="0" smtClean="0">
                <a:latin typeface="Calibri" pitchFamily="34" charset="0"/>
                <a:cs typeface="Calibri" pitchFamily="34" charset="0"/>
              </a:rPr>
              <a:t>film </a:t>
            </a:r>
            <a:r>
              <a:rPr lang="en-IN" spc="-10" dirty="0" smtClean="0">
                <a:latin typeface="Calibri" pitchFamily="34" charset="0"/>
                <a:cs typeface="Calibri" pitchFamily="34" charset="0"/>
              </a:rPr>
              <a:t>under lubrication</a:t>
            </a:r>
            <a:r>
              <a:rPr lang="en-IN" spc="65" dirty="0" smtClean="0">
                <a:latin typeface="Calibri" pitchFamily="34" charset="0"/>
                <a:cs typeface="Calibri" pitchFamily="34" charset="0"/>
              </a:rPr>
              <a:t> </a:t>
            </a:r>
            <a:r>
              <a:rPr lang="en-IN" spc="-10" dirty="0" smtClean="0">
                <a:latin typeface="Calibri" pitchFamily="34" charset="0"/>
                <a:cs typeface="Calibri" pitchFamily="34" charset="0"/>
              </a:rPr>
              <a:t>conditions</a:t>
            </a:r>
            <a:endParaRPr lang="en-IN" dirty="0" smtClean="0">
              <a:latin typeface="Calibri" pitchFamily="34" charset="0"/>
              <a:cs typeface="Calibri" pitchFamily="34" charset="0"/>
            </a:endParaRPr>
          </a:p>
          <a:p>
            <a:pPr marL="355600">
              <a:spcBef>
                <a:spcPts val="705"/>
              </a:spcBef>
              <a:buClr>
                <a:srgbClr val="999999"/>
              </a:buClr>
              <a:buSzPct val="79545"/>
              <a:buFont typeface="Segoe UI Symbol"/>
              <a:buChar char="❑"/>
              <a:tabLst>
                <a:tab pos="354965" algn="l"/>
                <a:tab pos="355600" algn="l"/>
              </a:tabLst>
            </a:pPr>
            <a:r>
              <a:rPr lang="en-IN" spc="-5" dirty="0" smtClean="0">
                <a:latin typeface="Calibri" pitchFamily="34" charset="0"/>
                <a:cs typeface="Calibri" pitchFamily="34" charset="0"/>
              </a:rPr>
              <a:t>This </a:t>
            </a:r>
            <a:r>
              <a:rPr lang="en-IN" spc="-10" dirty="0" smtClean="0">
                <a:latin typeface="Calibri" pitchFamily="34" charset="0"/>
                <a:cs typeface="Calibri" pitchFamily="34" charset="0"/>
              </a:rPr>
              <a:t>property affects start </a:t>
            </a:r>
            <a:r>
              <a:rPr lang="en-IN" spc="-5" dirty="0" smtClean="0">
                <a:latin typeface="Calibri" pitchFamily="34" charset="0"/>
                <a:cs typeface="Calibri" pitchFamily="34" charset="0"/>
              </a:rPr>
              <a:t>of</a:t>
            </a:r>
            <a:r>
              <a:rPr lang="en-IN" spc="5" dirty="0" smtClean="0">
                <a:latin typeface="Calibri" pitchFamily="34" charset="0"/>
                <a:cs typeface="Calibri" pitchFamily="34" charset="0"/>
              </a:rPr>
              <a:t> </a:t>
            </a:r>
            <a:r>
              <a:rPr lang="en-IN" spc="-10" dirty="0" smtClean="0">
                <a:latin typeface="Calibri" pitchFamily="34" charset="0"/>
                <a:cs typeface="Calibri" pitchFamily="34" charset="0"/>
              </a:rPr>
              <a:t>engines</a:t>
            </a:r>
            <a:endParaRPr lang="en-IN" dirty="0" smtClean="0">
              <a:latin typeface="Calibri" pitchFamily="34" charset="0"/>
              <a:cs typeface="Calibri" pitchFamily="34" charset="0"/>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9</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r>
              <a:rPr lang="en-IN" spc="-5" dirty="0" smtClean="0"/>
              <a:t>Classification </a:t>
            </a:r>
            <a:r>
              <a:rPr lang="en-IN" dirty="0" smtClean="0"/>
              <a:t>of </a:t>
            </a:r>
            <a:r>
              <a:rPr lang="en-IN" spc="-5" dirty="0" smtClean="0"/>
              <a:t>IC</a:t>
            </a:r>
            <a:r>
              <a:rPr lang="en-IN" spc="-20" dirty="0" smtClean="0"/>
              <a:t> </a:t>
            </a:r>
            <a:r>
              <a:rPr lang="en-IN" spc="-5" dirty="0" smtClean="0"/>
              <a:t>Engines</a:t>
            </a:r>
            <a:endParaRPr lang="en-US" b="1" dirty="0"/>
          </a:p>
        </p:txBody>
      </p:sp>
      <p:sp>
        <p:nvSpPr>
          <p:cNvPr id="9" name="Subtitle 8"/>
          <p:cNvSpPr>
            <a:spLocks noGrp="1"/>
          </p:cNvSpPr>
          <p:nvPr>
            <p:ph type="subTitle" idx="4"/>
          </p:nvPr>
        </p:nvSpPr>
        <p:spPr>
          <a:xfrm>
            <a:off x="1555750" y="2273300"/>
            <a:ext cx="13868400" cy="6257098"/>
          </a:xfrm>
        </p:spPr>
        <p:txBody>
          <a:bodyPr/>
          <a:lstStyle/>
          <a:p>
            <a:pPr marL="12700">
              <a:lnSpc>
                <a:spcPct val="100000"/>
              </a:lnSpc>
              <a:spcBef>
                <a:spcPts val="700"/>
              </a:spcBef>
              <a:buNone/>
            </a:pPr>
            <a:r>
              <a:rPr lang="en-IN" sz="3600" dirty="0" smtClean="0">
                <a:cs typeface="Times New Roman"/>
              </a:rPr>
              <a:t>IC Engines are </a:t>
            </a:r>
            <a:r>
              <a:rPr lang="en-IN" sz="3600" spc="-5" dirty="0" smtClean="0">
                <a:cs typeface="Times New Roman"/>
              </a:rPr>
              <a:t>classified</a:t>
            </a:r>
            <a:r>
              <a:rPr lang="en-IN" sz="3600" spc="-35" dirty="0" smtClean="0">
                <a:cs typeface="Times New Roman"/>
              </a:rPr>
              <a:t> </a:t>
            </a:r>
            <a:r>
              <a:rPr lang="en-IN" sz="3600" dirty="0" smtClean="0">
                <a:cs typeface="Times New Roman"/>
              </a:rPr>
              <a:t>into:-</a:t>
            </a:r>
          </a:p>
          <a:p>
            <a:pPr marL="12700">
              <a:lnSpc>
                <a:spcPct val="100000"/>
              </a:lnSpc>
              <a:spcBef>
                <a:spcPts val="600"/>
              </a:spcBef>
              <a:buNone/>
              <a:tabLst>
                <a:tab pos="545465" algn="l"/>
              </a:tabLst>
            </a:pPr>
            <a:r>
              <a:rPr lang="en-IN" sz="3600" b="1" dirty="0" smtClean="0">
                <a:solidFill>
                  <a:srgbClr val="0000FF"/>
                </a:solidFill>
                <a:cs typeface="Times New Roman"/>
              </a:rPr>
              <a:t> (1)	</a:t>
            </a:r>
            <a:r>
              <a:rPr lang="en-IN" sz="3600" b="1" u="heavy" spc="-5" dirty="0" smtClean="0">
                <a:solidFill>
                  <a:srgbClr val="0000FF"/>
                </a:solidFill>
                <a:uFill>
                  <a:solidFill>
                    <a:srgbClr val="0000FF"/>
                  </a:solidFill>
                </a:uFill>
                <a:cs typeface="Times New Roman"/>
              </a:rPr>
              <a:t>Cycle </a:t>
            </a:r>
            <a:r>
              <a:rPr lang="en-IN" sz="3600" b="1" u="heavy" dirty="0" smtClean="0">
                <a:solidFill>
                  <a:srgbClr val="0000FF"/>
                </a:solidFill>
                <a:uFill>
                  <a:solidFill>
                    <a:srgbClr val="0000FF"/>
                  </a:solidFill>
                </a:uFill>
                <a:cs typeface="Times New Roman"/>
              </a:rPr>
              <a:t>of </a:t>
            </a:r>
            <a:r>
              <a:rPr lang="en-IN" sz="3600" b="1" u="heavy" spc="-5" dirty="0" smtClean="0">
                <a:solidFill>
                  <a:srgbClr val="0000FF"/>
                </a:solidFill>
                <a:uFill>
                  <a:solidFill>
                    <a:srgbClr val="0000FF"/>
                  </a:solidFill>
                </a:uFill>
                <a:cs typeface="Times New Roman"/>
              </a:rPr>
              <a:t>operation (No </a:t>
            </a:r>
            <a:r>
              <a:rPr lang="en-IN" sz="3600" b="1" u="heavy" dirty="0" smtClean="0">
                <a:solidFill>
                  <a:srgbClr val="0000FF"/>
                </a:solidFill>
                <a:uFill>
                  <a:solidFill>
                    <a:srgbClr val="0000FF"/>
                  </a:solidFill>
                </a:uFill>
                <a:cs typeface="Times New Roman"/>
              </a:rPr>
              <a:t>of </a:t>
            </a:r>
            <a:r>
              <a:rPr lang="en-IN" sz="3600" b="1" u="heavy" spc="-5" dirty="0" smtClean="0">
                <a:solidFill>
                  <a:srgbClr val="0000FF"/>
                </a:solidFill>
                <a:uFill>
                  <a:solidFill>
                    <a:srgbClr val="0000FF"/>
                  </a:solidFill>
                </a:uFill>
                <a:cs typeface="Times New Roman"/>
              </a:rPr>
              <a:t>Strokes per</a:t>
            </a:r>
            <a:r>
              <a:rPr lang="en-IN" sz="3600" b="1" u="heavy" spc="10" dirty="0" smtClean="0">
                <a:solidFill>
                  <a:srgbClr val="0000FF"/>
                </a:solidFill>
                <a:uFill>
                  <a:solidFill>
                    <a:srgbClr val="0000FF"/>
                  </a:solidFill>
                </a:uFill>
                <a:cs typeface="Times New Roman"/>
              </a:rPr>
              <a:t> </a:t>
            </a:r>
            <a:r>
              <a:rPr lang="en-IN" sz="3600" b="1" u="heavy" dirty="0" smtClean="0">
                <a:solidFill>
                  <a:srgbClr val="0000FF"/>
                </a:solidFill>
                <a:uFill>
                  <a:solidFill>
                    <a:srgbClr val="0000FF"/>
                  </a:solidFill>
                </a:uFill>
                <a:cs typeface="Times New Roman"/>
              </a:rPr>
              <a:t>cycle)</a:t>
            </a:r>
            <a:endParaRPr lang="en-IN" sz="3600" dirty="0" smtClean="0">
              <a:cs typeface="Times New Roman"/>
            </a:endParaRPr>
          </a:p>
          <a:p>
            <a:r>
              <a:rPr lang="en-IN" sz="3600" spc="-5" dirty="0" smtClean="0">
                <a:cs typeface="Times New Roman"/>
              </a:rPr>
              <a:t> Two </a:t>
            </a:r>
            <a:r>
              <a:rPr lang="en-IN" sz="3600" dirty="0" smtClean="0">
                <a:cs typeface="Times New Roman"/>
              </a:rPr>
              <a:t>Stroke cycle </a:t>
            </a:r>
            <a:r>
              <a:rPr lang="en-IN" sz="3600" spc="-5" dirty="0" smtClean="0">
                <a:cs typeface="Times New Roman"/>
              </a:rPr>
              <a:t>Engines</a:t>
            </a:r>
            <a:endParaRPr lang="en-IN" sz="3600" dirty="0" smtClean="0"/>
          </a:p>
          <a:p>
            <a:r>
              <a:rPr lang="en-IN" sz="3600" spc="-5" dirty="0" smtClean="0">
                <a:cs typeface="Times New Roman"/>
              </a:rPr>
              <a:t> Four Stroke </a:t>
            </a:r>
            <a:r>
              <a:rPr lang="en-IN" sz="3600" dirty="0" smtClean="0">
                <a:cs typeface="Times New Roman"/>
              </a:rPr>
              <a:t>Cycle </a:t>
            </a:r>
            <a:r>
              <a:rPr lang="en-IN" sz="3600" spc="-5" dirty="0" smtClean="0">
                <a:cs typeface="Times New Roman"/>
              </a:rPr>
              <a:t>Engines</a:t>
            </a:r>
            <a:endParaRPr lang="en-IN" sz="3600" dirty="0" smtClean="0"/>
          </a:p>
          <a:p>
            <a:pPr>
              <a:buNone/>
            </a:pPr>
            <a:r>
              <a:rPr lang="en-IN" sz="3600" dirty="0" smtClean="0">
                <a:solidFill>
                  <a:srgbClr val="0000FF"/>
                </a:solidFill>
                <a:uFill>
                  <a:solidFill>
                    <a:srgbClr val="0000FF"/>
                  </a:solidFill>
                </a:uFill>
                <a:cs typeface="Times New Roman"/>
              </a:rPr>
              <a:t>(2)  </a:t>
            </a:r>
            <a:r>
              <a:rPr lang="en-IN" sz="3600" b="1" u="heavy" spc="-5" dirty="0" smtClean="0">
                <a:solidFill>
                  <a:srgbClr val="0000FF"/>
                </a:solidFill>
                <a:uFill>
                  <a:solidFill>
                    <a:srgbClr val="0000FF"/>
                  </a:solidFill>
                </a:uFill>
                <a:cs typeface="Times New Roman"/>
              </a:rPr>
              <a:t>Thermodynamic Cycle </a:t>
            </a:r>
            <a:r>
              <a:rPr lang="en-IN" sz="3600" b="1" u="heavy" dirty="0" smtClean="0">
                <a:solidFill>
                  <a:srgbClr val="0000FF"/>
                </a:solidFill>
                <a:uFill>
                  <a:solidFill>
                    <a:srgbClr val="0000FF"/>
                  </a:solidFill>
                </a:uFill>
                <a:cs typeface="Times New Roman"/>
              </a:rPr>
              <a:t>or </a:t>
            </a:r>
            <a:r>
              <a:rPr lang="en-IN" sz="3600" b="1" u="heavy" spc="-5" dirty="0" smtClean="0">
                <a:solidFill>
                  <a:srgbClr val="0000FF"/>
                </a:solidFill>
                <a:uFill>
                  <a:solidFill>
                    <a:srgbClr val="0000FF"/>
                  </a:solidFill>
                </a:uFill>
                <a:cs typeface="Times New Roman"/>
              </a:rPr>
              <a:t>Method </a:t>
            </a:r>
            <a:r>
              <a:rPr lang="en-IN" sz="3600" b="1" u="heavy" dirty="0" smtClean="0">
                <a:solidFill>
                  <a:srgbClr val="0000FF"/>
                </a:solidFill>
                <a:uFill>
                  <a:solidFill>
                    <a:srgbClr val="0000FF"/>
                  </a:solidFill>
                </a:uFill>
                <a:cs typeface="Times New Roman"/>
              </a:rPr>
              <a:t>of Heat</a:t>
            </a:r>
            <a:r>
              <a:rPr lang="en-IN" sz="3600" b="1" u="heavy" spc="35" dirty="0" smtClean="0">
                <a:solidFill>
                  <a:srgbClr val="0000FF"/>
                </a:solidFill>
                <a:uFill>
                  <a:solidFill>
                    <a:srgbClr val="0000FF"/>
                  </a:solidFill>
                </a:uFill>
                <a:cs typeface="Times New Roman"/>
              </a:rPr>
              <a:t> </a:t>
            </a:r>
            <a:r>
              <a:rPr lang="en-IN" sz="3600" b="1" u="heavy" spc="-5" dirty="0" smtClean="0">
                <a:solidFill>
                  <a:srgbClr val="0000FF"/>
                </a:solidFill>
                <a:uFill>
                  <a:solidFill>
                    <a:srgbClr val="0000FF"/>
                  </a:solidFill>
                </a:uFill>
                <a:cs typeface="Times New Roman"/>
              </a:rPr>
              <a:t>addition:</a:t>
            </a:r>
          </a:p>
          <a:p>
            <a:r>
              <a:rPr lang="fr-FR" sz="3600" spc="-5" dirty="0" smtClean="0">
                <a:cs typeface="Times New Roman"/>
              </a:rPr>
              <a:t>Otto </a:t>
            </a:r>
            <a:r>
              <a:rPr lang="fr-FR" sz="3600" dirty="0" smtClean="0">
                <a:cs typeface="Times New Roman"/>
              </a:rPr>
              <a:t>Cycle </a:t>
            </a:r>
            <a:r>
              <a:rPr lang="fr-FR" sz="3600" spc="-5" dirty="0" err="1" smtClean="0">
                <a:cs typeface="Times New Roman"/>
              </a:rPr>
              <a:t>Engines</a:t>
            </a:r>
            <a:r>
              <a:rPr lang="fr-FR" sz="3600" spc="-5" dirty="0" smtClean="0">
                <a:cs typeface="Times New Roman"/>
              </a:rPr>
              <a:t> (Combustion </a:t>
            </a:r>
            <a:r>
              <a:rPr lang="fr-FR" sz="3600" spc="-5" dirty="0" err="1" smtClean="0">
                <a:cs typeface="Times New Roman"/>
              </a:rPr>
              <a:t>at</a:t>
            </a:r>
            <a:r>
              <a:rPr lang="fr-FR" sz="3600" spc="-5" dirty="0" smtClean="0">
                <a:cs typeface="Times New Roman"/>
              </a:rPr>
              <a:t> constant volume) </a:t>
            </a:r>
          </a:p>
          <a:p>
            <a:r>
              <a:rPr lang="fr-FR" sz="3600" spc="-5" dirty="0" smtClean="0">
                <a:cs typeface="Times New Roman"/>
              </a:rPr>
              <a:t>Diesel  </a:t>
            </a:r>
            <a:r>
              <a:rPr lang="fr-FR" sz="3600" dirty="0" smtClean="0">
                <a:cs typeface="Times New Roman"/>
              </a:rPr>
              <a:t>Cycle </a:t>
            </a:r>
            <a:r>
              <a:rPr lang="fr-FR" sz="3600" dirty="0" err="1" smtClean="0">
                <a:cs typeface="Times New Roman"/>
              </a:rPr>
              <a:t>Engines</a:t>
            </a:r>
            <a:r>
              <a:rPr lang="fr-FR" sz="3600" dirty="0" smtClean="0">
                <a:cs typeface="Times New Roman"/>
              </a:rPr>
              <a:t> </a:t>
            </a:r>
            <a:r>
              <a:rPr lang="fr-FR" sz="3600" spc="-5" dirty="0" smtClean="0">
                <a:cs typeface="Times New Roman"/>
              </a:rPr>
              <a:t>(Combustion </a:t>
            </a:r>
            <a:r>
              <a:rPr lang="fr-FR" sz="3600" dirty="0" err="1" smtClean="0">
                <a:cs typeface="Times New Roman"/>
              </a:rPr>
              <a:t>at</a:t>
            </a:r>
            <a:r>
              <a:rPr lang="fr-FR" sz="3600" dirty="0" smtClean="0">
                <a:cs typeface="Times New Roman"/>
              </a:rPr>
              <a:t> constant </a:t>
            </a:r>
            <a:r>
              <a:rPr lang="fr-FR" sz="3600" spc="-5" dirty="0" smtClean="0">
                <a:cs typeface="Times New Roman"/>
              </a:rPr>
              <a:t>Pressure) </a:t>
            </a:r>
          </a:p>
          <a:p>
            <a:r>
              <a:rPr lang="fr-FR" sz="3600" spc="-10" dirty="0" smtClean="0">
                <a:cs typeface="Times New Roman"/>
              </a:rPr>
              <a:t> Semi </a:t>
            </a:r>
            <a:r>
              <a:rPr lang="fr-FR" sz="3600" spc="-5" dirty="0" smtClean="0">
                <a:cs typeface="Times New Roman"/>
              </a:rPr>
              <a:t>Diesel </a:t>
            </a:r>
            <a:r>
              <a:rPr lang="fr-FR" sz="3600" dirty="0" err="1" smtClean="0">
                <a:cs typeface="Times New Roman"/>
              </a:rPr>
              <a:t>Engines</a:t>
            </a:r>
            <a:r>
              <a:rPr lang="fr-FR" sz="3600" dirty="0" smtClean="0">
                <a:cs typeface="Times New Roman"/>
              </a:rPr>
              <a:t> </a:t>
            </a:r>
            <a:r>
              <a:rPr lang="fr-FR" sz="3600" spc="-5" dirty="0" smtClean="0">
                <a:cs typeface="Times New Roman"/>
              </a:rPr>
              <a:t>(Dual Combustion</a:t>
            </a:r>
            <a:r>
              <a:rPr lang="fr-FR" sz="3600" spc="10" dirty="0" smtClean="0">
                <a:cs typeface="Times New Roman"/>
              </a:rPr>
              <a:t> </a:t>
            </a:r>
            <a:r>
              <a:rPr lang="fr-FR" sz="3600" spc="-5" dirty="0" err="1" smtClean="0">
                <a:cs typeface="Times New Roman"/>
              </a:rPr>
              <a:t>Engines</a:t>
            </a:r>
            <a:r>
              <a:rPr lang="fr-FR" sz="3600" spc="-5" dirty="0" smtClean="0">
                <a:cs typeface="Times New Roman"/>
              </a:rPr>
              <a:t>)</a:t>
            </a:r>
            <a:r>
              <a:rPr lang="en-IN" spc="-5" dirty="0" smtClean="0">
                <a:latin typeface="Times New Roman"/>
                <a:cs typeface="Times New Roman"/>
              </a:rPr>
              <a:t/>
            </a:r>
            <a:br>
              <a:rPr lang="en-IN" spc="-5" dirty="0" smtClean="0">
                <a:latin typeface="Times New Roman"/>
                <a:cs typeface="Times New Roman"/>
              </a:rPr>
            </a:br>
            <a:endParaRPr lang="en-IN" dirty="0" smtClean="0">
              <a:latin typeface="Times New Roman"/>
              <a:cs typeface="Times New Roman"/>
            </a:endParaRPr>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90</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860550" y="520700"/>
            <a:ext cx="12642215" cy="677108"/>
          </a:xfrm>
        </p:spPr>
        <p:txBody>
          <a:bodyPr/>
          <a:lstStyle/>
          <a:p>
            <a:pPr algn="l"/>
            <a:r>
              <a:rPr lang="en-IN" b="1" dirty="0" smtClean="0">
                <a:latin typeface="Calibri" pitchFamily="34" charset="0"/>
                <a:cs typeface="Calibri" pitchFamily="34" charset="0"/>
              </a:rPr>
              <a:t>ADDITIV</a:t>
            </a:r>
            <a:r>
              <a:rPr lang="en-IN" b="1" spc="-15" dirty="0" smtClean="0">
                <a:latin typeface="Calibri" pitchFamily="34" charset="0"/>
                <a:cs typeface="Calibri" pitchFamily="34" charset="0"/>
              </a:rPr>
              <a:t>E</a:t>
            </a:r>
            <a:r>
              <a:rPr lang="en-IN" b="1" dirty="0" smtClean="0">
                <a:latin typeface="Calibri" pitchFamily="34" charset="0"/>
                <a:cs typeface="Calibri" pitchFamily="34" charset="0"/>
              </a:rPr>
              <a:t>S</a:t>
            </a:r>
            <a:endParaRPr lang="en-US" b="1" dirty="0"/>
          </a:p>
        </p:txBody>
      </p:sp>
      <p:sp>
        <p:nvSpPr>
          <p:cNvPr id="9" name="Subtitle 8"/>
          <p:cNvSpPr>
            <a:spLocks noGrp="1"/>
          </p:cNvSpPr>
          <p:nvPr>
            <p:ph type="subTitle" idx="4"/>
          </p:nvPr>
        </p:nvSpPr>
        <p:spPr>
          <a:xfrm>
            <a:off x="1555750" y="1511300"/>
            <a:ext cx="13716000" cy="6750306"/>
          </a:xfrm>
        </p:spPr>
        <p:txBody>
          <a:bodyPr/>
          <a:lstStyle/>
          <a:p>
            <a:pPr marL="355600" marR="5080" indent="-343535">
              <a:lnSpc>
                <a:spcPts val="2800"/>
              </a:lnSpc>
              <a:spcBef>
                <a:spcPts val="450"/>
              </a:spcBef>
              <a:buClr>
                <a:srgbClr val="999999"/>
              </a:buClr>
              <a:buSzPct val="78846"/>
              <a:buFont typeface="Segoe UI Symbol"/>
              <a:buChar char="➢"/>
              <a:tabLst>
                <a:tab pos="356235" algn="l"/>
              </a:tabLst>
            </a:pPr>
            <a:r>
              <a:rPr lang="en-IN" sz="3600" spc="-5" dirty="0" smtClean="0">
                <a:latin typeface="Calibri" pitchFamily="34" charset="0"/>
                <a:cs typeface="Calibri" pitchFamily="34" charset="0"/>
              </a:rPr>
              <a:t>Additives are </a:t>
            </a:r>
            <a:r>
              <a:rPr lang="en-IN" sz="3600" spc="-10" dirty="0" smtClean="0">
                <a:latin typeface="Calibri" pitchFamily="34" charset="0"/>
                <a:cs typeface="Calibri" pitchFamily="34" charset="0"/>
              </a:rPr>
              <a:t>the </a:t>
            </a:r>
            <a:r>
              <a:rPr lang="en-IN" sz="3600" spc="-5" dirty="0" smtClean="0">
                <a:latin typeface="Calibri" pitchFamily="34" charset="0"/>
                <a:cs typeface="Calibri" pitchFamily="34" charset="0"/>
              </a:rPr>
              <a:t>compound added to the oils to provide</a:t>
            </a:r>
            <a:r>
              <a:rPr lang="en-IN" sz="3600" spc="-50" dirty="0" smtClean="0">
                <a:latin typeface="Calibri" pitchFamily="34" charset="0"/>
                <a:cs typeface="Calibri" pitchFamily="34" charset="0"/>
              </a:rPr>
              <a:t> </a:t>
            </a:r>
            <a:r>
              <a:rPr lang="en-IN" sz="3600" spc="-5" dirty="0" smtClean="0">
                <a:latin typeface="Calibri" pitchFamily="34" charset="0"/>
                <a:cs typeface="Calibri" pitchFamily="34" charset="0"/>
              </a:rPr>
              <a:t>and  improve their desired properties ,some of additives are</a:t>
            </a:r>
            <a:r>
              <a:rPr lang="en-IN" sz="3600" spc="-15" dirty="0" smtClean="0">
                <a:latin typeface="Calibri" pitchFamily="34" charset="0"/>
                <a:cs typeface="Calibri" pitchFamily="34" charset="0"/>
              </a:rPr>
              <a:t> </a:t>
            </a:r>
            <a:r>
              <a:rPr lang="en-IN" sz="3600" spc="-5" dirty="0" smtClean="0">
                <a:latin typeface="Calibri" pitchFamily="34" charset="0"/>
                <a:cs typeface="Calibri" pitchFamily="34" charset="0"/>
              </a:rPr>
              <a:t>:</a:t>
            </a:r>
            <a:endParaRPr lang="en-IN" sz="3600" dirty="0" smtClean="0">
              <a:latin typeface="Calibri" pitchFamily="34" charset="0"/>
              <a:cs typeface="Calibri" pitchFamily="34" charset="0"/>
            </a:endParaRPr>
          </a:p>
          <a:p>
            <a:pPr>
              <a:lnSpc>
                <a:spcPct val="100000"/>
              </a:lnSpc>
              <a:spcBef>
                <a:spcPts val="10"/>
              </a:spcBef>
            </a:pPr>
            <a:endParaRPr lang="en-IN" sz="3600" dirty="0" smtClean="0">
              <a:latin typeface="Calibri" pitchFamily="34" charset="0"/>
              <a:cs typeface="Calibri" pitchFamily="34" charset="0"/>
            </a:endParaRPr>
          </a:p>
          <a:p>
            <a:pPr marL="12700">
              <a:lnSpc>
                <a:spcPct val="100000"/>
              </a:lnSpc>
            </a:pPr>
            <a:r>
              <a:rPr lang="en-IN" sz="3600" spc="-5" dirty="0" smtClean="0">
                <a:latin typeface="Calibri" pitchFamily="34" charset="0"/>
                <a:cs typeface="Calibri" pitchFamily="34" charset="0"/>
              </a:rPr>
              <a:t>1] </a:t>
            </a:r>
            <a:r>
              <a:rPr lang="en-IN" sz="3600" b="1" spc="5" dirty="0" smtClean="0">
                <a:latin typeface="Calibri" pitchFamily="34" charset="0"/>
                <a:cs typeface="Calibri" pitchFamily="34" charset="0"/>
              </a:rPr>
              <a:t>VISCOSITY INDEX</a:t>
            </a:r>
            <a:r>
              <a:rPr lang="en-IN" sz="3600" b="1" spc="-5" dirty="0" smtClean="0">
                <a:latin typeface="Calibri" pitchFamily="34" charset="0"/>
                <a:cs typeface="Calibri" pitchFamily="34" charset="0"/>
              </a:rPr>
              <a:t> </a:t>
            </a:r>
            <a:r>
              <a:rPr lang="en-IN" sz="3600" b="1" dirty="0" smtClean="0">
                <a:latin typeface="Calibri" pitchFamily="34" charset="0"/>
                <a:cs typeface="Calibri" pitchFamily="34" charset="0"/>
              </a:rPr>
              <a:t>IMPROVERS</a:t>
            </a:r>
            <a:endParaRPr lang="en-IN" sz="3600" dirty="0" smtClean="0">
              <a:latin typeface="Calibri" pitchFamily="34" charset="0"/>
              <a:cs typeface="Calibri" pitchFamily="34" charset="0"/>
            </a:endParaRPr>
          </a:p>
          <a:p>
            <a:pPr marL="355600" indent="-343535">
              <a:lnSpc>
                <a:spcPct val="100000"/>
              </a:lnSpc>
              <a:spcBef>
                <a:spcPts val="780"/>
              </a:spcBef>
              <a:buClr>
                <a:srgbClr val="999999"/>
              </a:buClr>
              <a:buSzPct val="78378"/>
              <a:buFont typeface="Segoe UI Symbol"/>
              <a:buChar char="❑"/>
              <a:tabLst>
                <a:tab pos="355600" algn="l"/>
                <a:tab pos="356235" algn="l"/>
              </a:tabLst>
            </a:pPr>
            <a:r>
              <a:rPr lang="en-IN" sz="3600" spc="-5" dirty="0" smtClean="0">
                <a:latin typeface="Calibri" pitchFamily="34" charset="0"/>
                <a:cs typeface="Calibri" pitchFamily="34" charset="0"/>
              </a:rPr>
              <a:t>They are </a:t>
            </a:r>
            <a:r>
              <a:rPr lang="en-IN" sz="3600" spc="-10" dirty="0" smtClean="0">
                <a:latin typeface="Calibri" pitchFamily="34" charset="0"/>
                <a:cs typeface="Calibri" pitchFamily="34" charset="0"/>
              </a:rPr>
              <a:t>additives </a:t>
            </a:r>
            <a:r>
              <a:rPr lang="en-IN" sz="3600" spc="-5" dirty="0" smtClean="0">
                <a:latin typeface="Calibri" pitchFamily="34" charset="0"/>
                <a:cs typeface="Calibri" pitchFamily="34" charset="0"/>
              </a:rPr>
              <a:t>which </a:t>
            </a:r>
            <a:r>
              <a:rPr lang="en-IN" sz="3600" spc="-10" dirty="0" smtClean="0">
                <a:latin typeface="Calibri" pitchFamily="34" charset="0"/>
                <a:cs typeface="Calibri" pitchFamily="34" charset="0"/>
              </a:rPr>
              <a:t>improves </a:t>
            </a:r>
            <a:r>
              <a:rPr lang="en-IN" sz="3600" spc="-5" dirty="0" smtClean="0">
                <a:latin typeface="Calibri" pitchFamily="34" charset="0"/>
                <a:cs typeface="Calibri" pitchFamily="34" charset="0"/>
              </a:rPr>
              <a:t>the </a:t>
            </a:r>
            <a:r>
              <a:rPr lang="en-IN" sz="3600" spc="-10" dirty="0" smtClean="0">
                <a:latin typeface="Calibri" pitchFamily="34" charset="0"/>
                <a:cs typeface="Calibri" pitchFamily="34" charset="0"/>
              </a:rPr>
              <a:t>viscosity </a:t>
            </a:r>
            <a:r>
              <a:rPr lang="en-IN" sz="3600" spc="-5" dirty="0" smtClean="0">
                <a:latin typeface="Calibri" pitchFamily="34" charset="0"/>
                <a:cs typeface="Calibri" pitchFamily="34" charset="0"/>
              </a:rPr>
              <a:t>to </a:t>
            </a:r>
            <a:r>
              <a:rPr lang="en-IN" sz="3600" spc="-10" dirty="0" smtClean="0">
                <a:latin typeface="Calibri" pitchFamily="34" charset="0"/>
                <a:cs typeface="Calibri" pitchFamily="34" charset="0"/>
              </a:rPr>
              <a:t>work over </a:t>
            </a:r>
            <a:r>
              <a:rPr lang="en-IN" sz="3600" spc="-5" dirty="0" smtClean="0">
                <a:latin typeface="Calibri" pitchFamily="34" charset="0"/>
                <a:cs typeface="Calibri" pitchFamily="34" charset="0"/>
              </a:rPr>
              <a:t>wide range of</a:t>
            </a:r>
            <a:r>
              <a:rPr lang="en-IN" sz="3600" spc="135" dirty="0" smtClean="0">
                <a:latin typeface="Calibri" pitchFamily="34" charset="0"/>
                <a:cs typeface="Calibri" pitchFamily="34" charset="0"/>
              </a:rPr>
              <a:t> </a:t>
            </a:r>
            <a:r>
              <a:rPr lang="en-IN" sz="3600" spc="-10" dirty="0" smtClean="0">
                <a:latin typeface="Calibri" pitchFamily="34" charset="0"/>
                <a:cs typeface="Calibri" pitchFamily="34" charset="0"/>
              </a:rPr>
              <a:t>temperatures</a:t>
            </a:r>
            <a:endParaRPr lang="en-IN" sz="3600" dirty="0" smtClean="0">
              <a:latin typeface="Calibri" pitchFamily="34" charset="0"/>
              <a:cs typeface="Calibri" pitchFamily="34" charset="0"/>
            </a:endParaRPr>
          </a:p>
          <a:p>
            <a:pPr marL="12700">
              <a:lnSpc>
                <a:spcPct val="100000"/>
              </a:lnSpc>
              <a:spcBef>
                <a:spcPts val="1335"/>
              </a:spcBef>
            </a:pPr>
            <a:r>
              <a:rPr lang="en-IN" sz="3600" spc="-5" dirty="0" smtClean="0">
                <a:latin typeface="Calibri" pitchFamily="34" charset="0"/>
                <a:cs typeface="Calibri" pitchFamily="34" charset="0"/>
              </a:rPr>
              <a:t>2]</a:t>
            </a:r>
            <a:r>
              <a:rPr lang="en-IN" sz="3600" spc="5" dirty="0" smtClean="0">
                <a:latin typeface="Calibri" pitchFamily="34" charset="0"/>
                <a:cs typeface="Calibri" pitchFamily="34" charset="0"/>
              </a:rPr>
              <a:t> </a:t>
            </a:r>
            <a:r>
              <a:rPr lang="en-IN" sz="3600" b="1" spc="5" dirty="0" smtClean="0">
                <a:latin typeface="Calibri" pitchFamily="34" charset="0"/>
                <a:cs typeface="Calibri" pitchFamily="34" charset="0"/>
              </a:rPr>
              <a:t>ANTIOXIDANTS</a:t>
            </a:r>
            <a:endParaRPr lang="en-IN" sz="3600" dirty="0" smtClean="0">
              <a:latin typeface="Calibri" pitchFamily="34" charset="0"/>
              <a:cs typeface="Calibri" pitchFamily="34" charset="0"/>
            </a:endParaRPr>
          </a:p>
          <a:p>
            <a:pPr marL="355600" indent="-343535">
              <a:lnSpc>
                <a:spcPct val="100000"/>
              </a:lnSpc>
              <a:spcBef>
                <a:spcPts val="795"/>
              </a:spcBef>
              <a:buClr>
                <a:srgbClr val="999999"/>
              </a:buClr>
              <a:buSzPct val="78378"/>
              <a:buFont typeface="Segoe UI Symbol"/>
              <a:buChar char="❑"/>
              <a:tabLst>
                <a:tab pos="355600" algn="l"/>
                <a:tab pos="356235" algn="l"/>
              </a:tabLst>
            </a:pPr>
            <a:r>
              <a:rPr lang="en-IN" sz="3600" spc="-5" dirty="0" smtClean="0">
                <a:latin typeface="Calibri" pitchFamily="34" charset="0"/>
                <a:cs typeface="Calibri" pitchFamily="34" charset="0"/>
              </a:rPr>
              <a:t>They reduce </a:t>
            </a:r>
            <a:r>
              <a:rPr lang="en-IN" sz="3600" spc="-10" dirty="0" smtClean="0">
                <a:latin typeface="Calibri" pitchFamily="34" charset="0"/>
                <a:cs typeface="Calibri" pitchFamily="34" charset="0"/>
              </a:rPr>
              <a:t>oxidation </a:t>
            </a:r>
            <a:r>
              <a:rPr lang="en-IN" sz="3600" spc="-5" dirty="0" smtClean="0">
                <a:latin typeface="Calibri" pitchFamily="34" charset="0"/>
                <a:cs typeface="Calibri" pitchFamily="34" charset="0"/>
              </a:rPr>
              <a:t>of lubricating</a:t>
            </a:r>
            <a:r>
              <a:rPr lang="en-IN" sz="3600" spc="-10" dirty="0" smtClean="0">
                <a:latin typeface="Calibri" pitchFamily="34" charset="0"/>
                <a:cs typeface="Calibri" pitchFamily="34" charset="0"/>
              </a:rPr>
              <a:t> oil</a:t>
            </a:r>
            <a:endParaRPr lang="en-IN" sz="3600" dirty="0" smtClean="0">
              <a:latin typeface="Calibri" pitchFamily="34" charset="0"/>
              <a:cs typeface="Calibri" pitchFamily="34" charset="0"/>
            </a:endParaRPr>
          </a:p>
          <a:p>
            <a:pPr marL="12700">
              <a:lnSpc>
                <a:spcPct val="100000"/>
              </a:lnSpc>
              <a:spcBef>
                <a:spcPts val="1330"/>
              </a:spcBef>
            </a:pPr>
            <a:r>
              <a:rPr lang="en-IN" sz="3600" spc="-5" dirty="0" smtClean="0">
                <a:latin typeface="Calibri" pitchFamily="34" charset="0"/>
                <a:cs typeface="Calibri" pitchFamily="34" charset="0"/>
              </a:rPr>
              <a:t>3] </a:t>
            </a:r>
            <a:r>
              <a:rPr lang="en-IN" sz="3600" b="1" spc="5" dirty="0" smtClean="0">
                <a:latin typeface="Calibri" pitchFamily="34" charset="0"/>
                <a:cs typeface="Calibri" pitchFamily="34" charset="0"/>
              </a:rPr>
              <a:t>ANTIWEAR </a:t>
            </a:r>
            <a:r>
              <a:rPr lang="en-IN" sz="3600" b="1" dirty="0" smtClean="0">
                <a:latin typeface="Calibri" pitchFamily="34" charset="0"/>
                <a:cs typeface="Calibri" pitchFamily="34" charset="0"/>
              </a:rPr>
              <a:t>AND </a:t>
            </a:r>
            <a:r>
              <a:rPr lang="en-IN" sz="3600" b="1" spc="5" dirty="0" smtClean="0">
                <a:latin typeface="Calibri" pitchFamily="34" charset="0"/>
                <a:cs typeface="Calibri" pitchFamily="34" charset="0"/>
              </a:rPr>
              <a:t>DETERGENT</a:t>
            </a:r>
            <a:endParaRPr lang="en-IN" sz="3600" dirty="0" smtClean="0">
              <a:latin typeface="Calibri" pitchFamily="34" charset="0"/>
              <a:cs typeface="Calibri" pitchFamily="34" charset="0"/>
            </a:endParaRPr>
          </a:p>
          <a:p>
            <a:pPr marL="355600" indent="-343535">
              <a:lnSpc>
                <a:spcPct val="100000"/>
              </a:lnSpc>
              <a:spcBef>
                <a:spcPts val="785"/>
              </a:spcBef>
              <a:buClr>
                <a:srgbClr val="999999"/>
              </a:buClr>
              <a:buSzPct val="78378"/>
              <a:buFont typeface="Segoe UI Symbol"/>
              <a:buChar char="❑"/>
              <a:tabLst>
                <a:tab pos="355600" algn="l"/>
                <a:tab pos="356235" algn="l"/>
              </a:tabLst>
            </a:pPr>
            <a:r>
              <a:rPr lang="en-IN" sz="3600" spc="-5" dirty="0" smtClean="0">
                <a:latin typeface="Calibri" pitchFamily="34" charset="0"/>
                <a:cs typeface="Calibri" pitchFamily="34" charset="0"/>
              </a:rPr>
              <a:t>Both </a:t>
            </a:r>
            <a:r>
              <a:rPr lang="en-IN" sz="3600" spc="-10" dirty="0" smtClean="0">
                <a:latin typeface="Calibri" pitchFamily="34" charset="0"/>
                <a:cs typeface="Calibri" pitchFamily="34" charset="0"/>
              </a:rPr>
              <a:t>serves </a:t>
            </a:r>
            <a:r>
              <a:rPr lang="en-IN" sz="3600" spc="-5" dirty="0" smtClean="0">
                <a:latin typeface="Calibri" pitchFamily="34" charset="0"/>
                <a:cs typeface="Calibri" pitchFamily="34" charset="0"/>
              </a:rPr>
              <a:t>to </a:t>
            </a:r>
            <a:r>
              <a:rPr lang="en-IN" sz="3600" spc="-10" dirty="0" smtClean="0">
                <a:latin typeface="Calibri" pitchFamily="34" charset="0"/>
                <a:cs typeface="Calibri" pitchFamily="34" charset="0"/>
              </a:rPr>
              <a:t>cleanse </a:t>
            </a:r>
            <a:r>
              <a:rPr lang="en-IN" sz="3600" spc="-5" dirty="0" smtClean="0">
                <a:latin typeface="Calibri" pitchFamily="34" charset="0"/>
                <a:cs typeface="Calibri" pitchFamily="34" charset="0"/>
              </a:rPr>
              <a:t>and </a:t>
            </a:r>
            <a:r>
              <a:rPr lang="en-IN" sz="3600" spc="-10" dirty="0" smtClean="0">
                <a:latin typeface="Calibri" pitchFamily="34" charset="0"/>
                <a:cs typeface="Calibri" pitchFamily="34" charset="0"/>
              </a:rPr>
              <a:t>prevent sticking </a:t>
            </a:r>
            <a:r>
              <a:rPr lang="en-IN" sz="3600" spc="-5" dirty="0" smtClean="0">
                <a:latin typeface="Calibri" pitchFamily="34" charset="0"/>
                <a:cs typeface="Calibri" pitchFamily="34" charset="0"/>
              </a:rPr>
              <a:t>of </a:t>
            </a:r>
            <a:r>
              <a:rPr lang="en-IN" sz="3600" spc="-10" dirty="0" smtClean="0">
                <a:latin typeface="Calibri" pitchFamily="34" charset="0"/>
                <a:cs typeface="Calibri" pitchFamily="34" charset="0"/>
              </a:rPr>
              <a:t>piston</a:t>
            </a:r>
            <a:r>
              <a:rPr lang="en-IN" sz="3600" spc="50" dirty="0" smtClean="0">
                <a:latin typeface="Calibri" pitchFamily="34" charset="0"/>
                <a:cs typeface="Calibri" pitchFamily="34" charset="0"/>
              </a:rPr>
              <a:t> </a:t>
            </a:r>
            <a:r>
              <a:rPr lang="en-IN" sz="3600" spc="-5" dirty="0" smtClean="0">
                <a:latin typeface="Calibri" pitchFamily="34" charset="0"/>
                <a:cs typeface="Calibri" pitchFamily="34" charset="0"/>
              </a:rPr>
              <a:t>rings</a:t>
            </a:r>
            <a:endParaRPr lang="en-IN" sz="3600" dirty="0" smtClean="0">
              <a:latin typeface="Calibri" pitchFamily="34" charset="0"/>
              <a:cs typeface="Calibri" pitchFamily="34" charset="0"/>
            </a:endParaRPr>
          </a:p>
          <a:p>
            <a:endParaRPr lang="en-US" sz="36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91</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717550" y="520700"/>
            <a:ext cx="13785215" cy="677108"/>
          </a:xfrm>
        </p:spPr>
        <p:txBody>
          <a:bodyPr/>
          <a:lstStyle/>
          <a:p>
            <a:r>
              <a:rPr lang="en-IN" b="1" dirty="0" smtClean="0">
                <a:latin typeface="Calibri" pitchFamily="34" charset="0"/>
                <a:cs typeface="Calibri" pitchFamily="34" charset="0"/>
              </a:rPr>
              <a:t>ENGINE PARTS THAT</a:t>
            </a:r>
            <a:r>
              <a:rPr lang="en-IN" b="1" spc="-75" dirty="0" smtClean="0">
                <a:latin typeface="Calibri" pitchFamily="34" charset="0"/>
                <a:cs typeface="Calibri" pitchFamily="34" charset="0"/>
              </a:rPr>
              <a:t> </a:t>
            </a:r>
            <a:r>
              <a:rPr lang="en-IN" b="1" dirty="0" smtClean="0">
                <a:latin typeface="Calibri" pitchFamily="34" charset="0"/>
                <a:cs typeface="Calibri" pitchFamily="34" charset="0"/>
              </a:rPr>
              <a:t>REQUIRE  FREQUENT</a:t>
            </a:r>
            <a:r>
              <a:rPr lang="en-IN" b="1" spc="-30" dirty="0" smtClean="0">
                <a:latin typeface="Calibri" pitchFamily="34" charset="0"/>
                <a:cs typeface="Calibri" pitchFamily="34" charset="0"/>
              </a:rPr>
              <a:t> </a:t>
            </a:r>
            <a:r>
              <a:rPr lang="en-IN" b="1" dirty="0" smtClean="0">
                <a:latin typeface="Calibri" pitchFamily="34" charset="0"/>
                <a:cs typeface="Calibri" pitchFamily="34" charset="0"/>
              </a:rPr>
              <a:t>LUBRICATION</a:t>
            </a:r>
            <a:endParaRPr lang="en-US" b="1" dirty="0"/>
          </a:p>
        </p:txBody>
      </p:sp>
      <p:sp>
        <p:nvSpPr>
          <p:cNvPr id="9" name="Subtitle 8"/>
          <p:cNvSpPr>
            <a:spLocks noGrp="1"/>
          </p:cNvSpPr>
          <p:nvPr>
            <p:ph type="subTitle" idx="4"/>
          </p:nvPr>
        </p:nvSpPr>
        <p:spPr>
          <a:xfrm>
            <a:off x="1555750" y="1739900"/>
            <a:ext cx="12649200" cy="5961553"/>
          </a:xfrm>
        </p:spPr>
        <p:txBody>
          <a:bodyPr/>
          <a:lstStyle/>
          <a:p>
            <a:pPr marL="355600" indent="-343535">
              <a:lnSpc>
                <a:spcPct val="100000"/>
              </a:lnSpc>
              <a:spcBef>
                <a:spcPts val="1095"/>
              </a:spcBef>
              <a:buClr>
                <a:srgbClr val="999999"/>
              </a:buClr>
              <a:buSzPct val="80357"/>
              <a:buFont typeface="Segoe UI Symbol"/>
              <a:buChar char="➢"/>
              <a:tabLst>
                <a:tab pos="356235" algn="l"/>
              </a:tabLst>
            </a:pPr>
            <a:r>
              <a:rPr lang="en-IN" sz="3600" spc="-5" dirty="0" smtClean="0">
                <a:latin typeface="Calibri" pitchFamily="34" charset="0"/>
                <a:cs typeface="Calibri" pitchFamily="34" charset="0"/>
              </a:rPr>
              <a:t>CYLINDER PISTON AND PISTON</a:t>
            </a:r>
            <a:r>
              <a:rPr lang="en-IN" sz="3600" spc="130" dirty="0" smtClean="0">
                <a:latin typeface="Calibri" pitchFamily="34" charset="0"/>
                <a:cs typeface="Calibri" pitchFamily="34" charset="0"/>
              </a:rPr>
              <a:t> </a:t>
            </a:r>
            <a:r>
              <a:rPr lang="en-IN" sz="3600" spc="-5" dirty="0" smtClean="0">
                <a:latin typeface="Calibri" pitchFamily="34" charset="0"/>
                <a:cs typeface="Calibri" pitchFamily="34" charset="0"/>
              </a:rPr>
              <a:t>RINGS</a:t>
            </a:r>
            <a:endParaRPr lang="en-IN" sz="3600" dirty="0" smtClean="0">
              <a:latin typeface="Calibri" pitchFamily="34" charset="0"/>
              <a:cs typeface="Calibri" pitchFamily="34" charset="0"/>
            </a:endParaRPr>
          </a:p>
          <a:p>
            <a:pPr marL="355600" indent="-343535">
              <a:lnSpc>
                <a:spcPct val="100000"/>
              </a:lnSpc>
              <a:spcBef>
                <a:spcPts val="994"/>
              </a:spcBef>
              <a:buClr>
                <a:srgbClr val="999999"/>
              </a:buClr>
              <a:buSzPct val="80357"/>
              <a:buFont typeface="Segoe UI Symbol"/>
              <a:buChar char="➢"/>
              <a:tabLst>
                <a:tab pos="356235" algn="l"/>
              </a:tabLst>
            </a:pPr>
            <a:r>
              <a:rPr lang="en-IN" sz="3600" spc="-10" dirty="0" smtClean="0">
                <a:latin typeface="Calibri" pitchFamily="34" charset="0"/>
                <a:cs typeface="Calibri" pitchFamily="34" charset="0"/>
              </a:rPr>
              <a:t>MAIN</a:t>
            </a:r>
            <a:r>
              <a:rPr lang="en-IN" sz="3600" spc="10" dirty="0" smtClean="0">
                <a:latin typeface="Calibri" pitchFamily="34" charset="0"/>
                <a:cs typeface="Calibri" pitchFamily="34" charset="0"/>
              </a:rPr>
              <a:t> </a:t>
            </a:r>
            <a:r>
              <a:rPr lang="en-IN" sz="3600" spc="-5" dirty="0" smtClean="0">
                <a:latin typeface="Calibri" pitchFamily="34" charset="0"/>
                <a:cs typeface="Calibri" pitchFamily="34" charset="0"/>
              </a:rPr>
              <a:t>BEARING</a:t>
            </a:r>
            <a:endParaRPr lang="en-IN" sz="3600" dirty="0" smtClean="0">
              <a:latin typeface="Calibri" pitchFamily="34" charset="0"/>
              <a:cs typeface="Calibri" pitchFamily="34" charset="0"/>
            </a:endParaRPr>
          </a:p>
          <a:p>
            <a:pPr marL="355600" indent="-343535">
              <a:lnSpc>
                <a:spcPct val="100000"/>
              </a:lnSpc>
              <a:spcBef>
                <a:spcPts val="1010"/>
              </a:spcBef>
              <a:buClr>
                <a:srgbClr val="999999"/>
              </a:buClr>
              <a:buSzPct val="80357"/>
              <a:buFont typeface="Segoe UI Symbol"/>
              <a:buChar char="➢"/>
              <a:tabLst>
                <a:tab pos="356235" algn="l"/>
              </a:tabLst>
            </a:pPr>
            <a:r>
              <a:rPr lang="en-IN" sz="3600" spc="-5" dirty="0" smtClean="0">
                <a:latin typeface="Calibri" pitchFamily="34" charset="0"/>
                <a:cs typeface="Calibri" pitchFamily="34" charset="0"/>
              </a:rPr>
              <a:t>CRANKSHAFT</a:t>
            </a:r>
            <a:endParaRPr lang="en-IN" sz="3600" dirty="0" smtClean="0">
              <a:latin typeface="Calibri" pitchFamily="34" charset="0"/>
              <a:cs typeface="Calibri" pitchFamily="34" charset="0"/>
            </a:endParaRPr>
          </a:p>
          <a:p>
            <a:pPr marL="355600" indent="-343535">
              <a:lnSpc>
                <a:spcPct val="100000"/>
              </a:lnSpc>
              <a:spcBef>
                <a:spcPts val="994"/>
              </a:spcBef>
              <a:buClr>
                <a:srgbClr val="999999"/>
              </a:buClr>
              <a:buSzPct val="80357"/>
              <a:buFont typeface="Segoe UI Symbol"/>
              <a:buChar char="➢"/>
              <a:tabLst>
                <a:tab pos="356235" algn="l"/>
              </a:tabLst>
            </a:pPr>
            <a:r>
              <a:rPr lang="en-IN" sz="3600" spc="-5" dirty="0" smtClean="0">
                <a:latin typeface="Calibri" pitchFamily="34" charset="0"/>
                <a:cs typeface="Calibri" pitchFamily="34" charset="0"/>
              </a:rPr>
              <a:t>CRANK PIN AND PISTON</a:t>
            </a:r>
            <a:r>
              <a:rPr lang="en-IN" sz="3600" spc="100" dirty="0" smtClean="0">
                <a:latin typeface="Calibri" pitchFamily="34" charset="0"/>
                <a:cs typeface="Calibri" pitchFamily="34" charset="0"/>
              </a:rPr>
              <a:t> </a:t>
            </a:r>
            <a:r>
              <a:rPr lang="en-IN" sz="3600" spc="-5" dirty="0" smtClean="0">
                <a:latin typeface="Calibri" pitchFamily="34" charset="0"/>
                <a:cs typeface="Calibri" pitchFamily="34" charset="0"/>
              </a:rPr>
              <a:t>PIN</a:t>
            </a:r>
            <a:endParaRPr lang="en-IN" sz="3600" dirty="0" smtClean="0">
              <a:latin typeface="Calibri" pitchFamily="34" charset="0"/>
              <a:cs typeface="Calibri" pitchFamily="34" charset="0"/>
            </a:endParaRPr>
          </a:p>
          <a:p>
            <a:pPr marL="355600" indent="-343535">
              <a:lnSpc>
                <a:spcPct val="100000"/>
              </a:lnSpc>
              <a:spcBef>
                <a:spcPts val="1000"/>
              </a:spcBef>
              <a:buClr>
                <a:srgbClr val="999999"/>
              </a:buClr>
              <a:buSzPct val="80357"/>
              <a:buFont typeface="Segoe UI Symbol"/>
              <a:buChar char="➢"/>
              <a:tabLst>
                <a:tab pos="356235" algn="l"/>
              </a:tabLst>
            </a:pPr>
            <a:r>
              <a:rPr lang="en-IN" sz="3600" spc="-5" dirty="0" smtClean="0">
                <a:latin typeface="Calibri" pitchFamily="34" charset="0"/>
                <a:cs typeface="Calibri" pitchFamily="34" charset="0"/>
              </a:rPr>
              <a:t>BIG END AND </a:t>
            </a:r>
            <a:r>
              <a:rPr lang="en-IN" sz="3600" spc="-10" dirty="0" smtClean="0">
                <a:latin typeface="Calibri" pitchFamily="34" charset="0"/>
                <a:cs typeface="Calibri" pitchFamily="34" charset="0"/>
              </a:rPr>
              <a:t>SMALL </a:t>
            </a:r>
            <a:r>
              <a:rPr lang="en-IN" sz="3600" spc="-5" dirty="0" smtClean="0">
                <a:latin typeface="Calibri" pitchFamily="34" charset="0"/>
                <a:cs typeface="Calibri" pitchFamily="34" charset="0"/>
              </a:rPr>
              <a:t>END CONNECTING</a:t>
            </a:r>
            <a:r>
              <a:rPr lang="en-IN" sz="3600" spc="140" dirty="0" smtClean="0">
                <a:latin typeface="Calibri" pitchFamily="34" charset="0"/>
                <a:cs typeface="Calibri" pitchFamily="34" charset="0"/>
              </a:rPr>
              <a:t> </a:t>
            </a:r>
            <a:r>
              <a:rPr lang="en-IN" sz="3600" spc="-5" dirty="0" smtClean="0">
                <a:latin typeface="Calibri" pitchFamily="34" charset="0"/>
                <a:cs typeface="Calibri" pitchFamily="34" charset="0"/>
              </a:rPr>
              <a:t>ROD</a:t>
            </a:r>
            <a:endParaRPr lang="en-IN" sz="3600" dirty="0" smtClean="0">
              <a:latin typeface="Calibri" pitchFamily="34" charset="0"/>
              <a:cs typeface="Calibri" pitchFamily="34" charset="0"/>
            </a:endParaRPr>
          </a:p>
          <a:p>
            <a:pPr marL="355600" indent="-343535">
              <a:lnSpc>
                <a:spcPct val="100000"/>
              </a:lnSpc>
              <a:spcBef>
                <a:spcPts val="1005"/>
              </a:spcBef>
              <a:buClr>
                <a:srgbClr val="999999"/>
              </a:buClr>
              <a:buSzPct val="80357"/>
              <a:buFont typeface="Segoe UI Symbol"/>
              <a:buChar char="➢"/>
              <a:tabLst>
                <a:tab pos="356235" algn="l"/>
              </a:tabLst>
            </a:pPr>
            <a:r>
              <a:rPr lang="en-IN" sz="3600" spc="-5" dirty="0" smtClean="0">
                <a:latin typeface="Calibri" pitchFamily="34" charset="0"/>
                <a:cs typeface="Calibri" pitchFamily="34" charset="0"/>
              </a:rPr>
              <a:t>CAMSHAFT</a:t>
            </a:r>
            <a:endParaRPr lang="en-IN" sz="3600" dirty="0" smtClean="0">
              <a:latin typeface="Calibri" pitchFamily="34" charset="0"/>
              <a:cs typeface="Calibri" pitchFamily="34" charset="0"/>
            </a:endParaRPr>
          </a:p>
          <a:p>
            <a:pPr marL="355600" indent="-343535">
              <a:lnSpc>
                <a:spcPct val="100000"/>
              </a:lnSpc>
              <a:spcBef>
                <a:spcPts val="1000"/>
              </a:spcBef>
              <a:buClr>
                <a:srgbClr val="999999"/>
              </a:buClr>
              <a:buSzPct val="80357"/>
              <a:buFont typeface="Segoe UI Symbol"/>
              <a:buChar char="➢"/>
              <a:tabLst>
                <a:tab pos="356235" algn="l"/>
              </a:tabLst>
            </a:pPr>
            <a:r>
              <a:rPr lang="en-IN" sz="3600" spc="-10" dirty="0" smtClean="0">
                <a:latin typeface="Calibri" pitchFamily="34" charset="0"/>
                <a:cs typeface="Calibri" pitchFamily="34" charset="0"/>
              </a:rPr>
              <a:t>VALVES</a:t>
            </a:r>
            <a:endParaRPr lang="en-IN" sz="3600" dirty="0" smtClean="0">
              <a:latin typeface="Calibri" pitchFamily="34" charset="0"/>
              <a:cs typeface="Calibri" pitchFamily="34" charset="0"/>
            </a:endParaRPr>
          </a:p>
          <a:p>
            <a:pPr marL="355600" indent="-343535">
              <a:lnSpc>
                <a:spcPct val="100000"/>
              </a:lnSpc>
              <a:spcBef>
                <a:spcPts val="994"/>
              </a:spcBef>
              <a:buClr>
                <a:srgbClr val="999999"/>
              </a:buClr>
              <a:buSzPct val="80357"/>
              <a:buFont typeface="Segoe UI Symbol"/>
              <a:buChar char="➢"/>
              <a:tabLst>
                <a:tab pos="356235" algn="l"/>
              </a:tabLst>
            </a:pPr>
            <a:r>
              <a:rPr lang="en-IN" sz="3600" spc="-5" dirty="0" smtClean="0">
                <a:latin typeface="Calibri" pitchFamily="34" charset="0"/>
                <a:cs typeface="Calibri" pitchFamily="34" charset="0"/>
              </a:rPr>
              <a:t>TIMING</a:t>
            </a:r>
            <a:r>
              <a:rPr lang="en-IN" sz="3600" spc="5" dirty="0" smtClean="0">
                <a:latin typeface="Calibri" pitchFamily="34" charset="0"/>
                <a:cs typeface="Calibri" pitchFamily="34" charset="0"/>
              </a:rPr>
              <a:t> </a:t>
            </a:r>
            <a:r>
              <a:rPr lang="en-IN" sz="3600" spc="-10" dirty="0" smtClean="0">
                <a:latin typeface="Calibri" pitchFamily="34" charset="0"/>
                <a:cs typeface="Calibri" pitchFamily="34" charset="0"/>
              </a:rPr>
              <a:t>GEARS</a:t>
            </a:r>
            <a:endParaRPr lang="en-IN" sz="3600" dirty="0" smtClean="0">
              <a:latin typeface="Calibri" pitchFamily="34" charset="0"/>
              <a:cs typeface="Calibri" pitchFamily="34" charset="0"/>
            </a:endParaRPr>
          </a:p>
          <a:p>
            <a:endParaRPr lang="en-US" sz="36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92</a:t>
            </a:fld>
            <a:endParaRPr lang="en-IN" altLang="en-US" sz="1900">
              <a:solidFill>
                <a:srgbClr val="898989"/>
              </a:solidFill>
              <a:ea typeface="Arial" pitchFamily="34" charset="0"/>
            </a:endParaRPr>
          </a:p>
        </p:txBody>
      </p:sp>
      <p:sp>
        <p:nvSpPr>
          <p:cNvPr id="8" name="Title 7"/>
          <p:cNvSpPr>
            <a:spLocks noGrp="1"/>
          </p:cNvSpPr>
          <p:nvPr>
            <p:ph type="ctrTitle"/>
          </p:nvPr>
        </p:nvSpPr>
        <p:spPr>
          <a:xfrm>
            <a:off x="1708150" y="520700"/>
            <a:ext cx="12794615" cy="677108"/>
          </a:xfrm>
        </p:spPr>
        <p:txBody>
          <a:bodyPr/>
          <a:lstStyle/>
          <a:p>
            <a:pPr algn="l"/>
            <a:r>
              <a:rPr lang="en-IN" b="1" dirty="0" smtClean="0">
                <a:latin typeface="Calibri" pitchFamily="34" charset="0"/>
                <a:cs typeface="Calibri" pitchFamily="34" charset="0"/>
              </a:rPr>
              <a:t>TYPES OF LUBRICATION</a:t>
            </a:r>
            <a:r>
              <a:rPr lang="en-IN" b="1" spc="-75" dirty="0" smtClean="0">
                <a:latin typeface="Calibri" pitchFamily="34" charset="0"/>
                <a:cs typeface="Calibri" pitchFamily="34" charset="0"/>
              </a:rPr>
              <a:t> </a:t>
            </a:r>
            <a:r>
              <a:rPr lang="en-IN" b="1" dirty="0" smtClean="0">
                <a:latin typeface="Calibri" pitchFamily="34" charset="0"/>
                <a:cs typeface="Calibri" pitchFamily="34" charset="0"/>
              </a:rPr>
              <a:t>SYSTEM</a:t>
            </a:r>
            <a:endParaRPr lang="en-US" b="1" dirty="0"/>
          </a:p>
        </p:txBody>
      </p:sp>
      <p:sp>
        <p:nvSpPr>
          <p:cNvPr id="9" name="Subtitle 8"/>
          <p:cNvSpPr>
            <a:spLocks noGrp="1"/>
          </p:cNvSpPr>
          <p:nvPr>
            <p:ph type="subTitle" idx="4"/>
          </p:nvPr>
        </p:nvSpPr>
        <p:spPr>
          <a:xfrm>
            <a:off x="1555750" y="2273300"/>
            <a:ext cx="12649200" cy="3100336"/>
          </a:xfrm>
        </p:spPr>
        <p:txBody>
          <a:bodyPr/>
          <a:lstStyle/>
          <a:p>
            <a:pPr marL="363855" indent="-351790">
              <a:lnSpc>
                <a:spcPct val="100000"/>
              </a:lnSpc>
              <a:spcBef>
                <a:spcPts val="1090"/>
              </a:spcBef>
              <a:buClr>
                <a:srgbClr val="999999"/>
              </a:buClr>
              <a:buSzPct val="76388"/>
              <a:buFont typeface="Segoe UI Symbol"/>
              <a:buChar char="➢"/>
              <a:tabLst>
                <a:tab pos="364490" algn="l"/>
              </a:tabLst>
            </a:pPr>
            <a:r>
              <a:rPr lang="en-IN" sz="4400" dirty="0" smtClean="0">
                <a:latin typeface="Calibri" pitchFamily="34" charset="0"/>
                <a:cs typeface="Calibri" pitchFamily="34" charset="0"/>
              </a:rPr>
              <a:t>MIST LUBRICATION</a:t>
            </a:r>
            <a:r>
              <a:rPr lang="en-IN" sz="4400" spc="-15" dirty="0" smtClean="0">
                <a:latin typeface="Calibri" pitchFamily="34" charset="0"/>
                <a:cs typeface="Calibri" pitchFamily="34" charset="0"/>
              </a:rPr>
              <a:t> </a:t>
            </a:r>
            <a:r>
              <a:rPr lang="en-IN" sz="4400" dirty="0" smtClean="0">
                <a:latin typeface="Calibri" pitchFamily="34" charset="0"/>
                <a:cs typeface="Calibri" pitchFamily="34" charset="0"/>
              </a:rPr>
              <a:t>SYSTEM</a:t>
            </a:r>
          </a:p>
          <a:p>
            <a:pPr marL="364490" indent="-352425">
              <a:lnSpc>
                <a:spcPct val="100000"/>
              </a:lnSpc>
              <a:spcBef>
                <a:spcPts val="994"/>
              </a:spcBef>
              <a:buClr>
                <a:srgbClr val="999999"/>
              </a:buClr>
              <a:buSzPct val="76388"/>
              <a:buFont typeface="Segoe UI Symbol"/>
              <a:buChar char="➢"/>
              <a:tabLst>
                <a:tab pos="365125" algn="l"/>
              </a:tabLst>
            </a:pPr>
            <a:r>
              <a:rPr lang="en-IN" sz="4400" dirty="0" smtClean="0">
                <a:latin typeface="Calibri" pitchFamily="34" charset="0"/>
                <a:cs typeface="Calibri" pitchFamily="34" charset="0"/>
              </a:rPr>
              <a:t>WET SUMP LUBRICATION</a:t>
            </a:r>
            <a:r>
              <a:rPr lang="en-IN" sz="4400" spc="-55" dirty="0" smtClean="0">
                <a:latin typeface="Calibri" pitchFamily="34" charset="0"/>
                <a:cs typeface="Calibri" pitchFamily="34" charset="0"/>
              </a:rPr>
              <a:t> </a:t>
            </a:r>
            <a:r>
              <a:rPr lang="en-IN" sz="4400" spc="-5" dirty="0" smtClean="0">
                <a:latin typeface="Calibri" pitchFamily="34" charset="0"/>
                <a:cs typeface="Calibri" pitchFamily="34" charset="0"/>
              </a:rPr>
              <a:t>SYSTEM</a:t>
            </a:r>
            <a:endParaRPr lang="en-IN" sz="4400" dirty="0" smtClean="0">
              <a:latin typeface="Calibri" pitchFamily="34" charset="0"/>
              <a:cs typeface="Calibri" pitchFamily="34" charset="0"/>
            </a:endParaRPr>
          </a:p>
          <a:p>
            <a:pPr marL="363855" indent="-351790">
              <a:lnSpc>
                <a:spcPct val="100000"/>
              </a:lnSpc>
              <a:spcBef>
                <a:spcPts val="1000"/>
              </a:spcBef>
              <a:buClr>
                <a:srgbClr val="999999"/>
              </a:buClr>
              <a:buSzPct val="76388"/>
              <a:buFont typeface="Segoe UI Symbol"/>
              <a:buChar char="➢"/>
              <a:tabLst>
                <a:tab pos="364490" algn="l"/>
              </a:tabLst>
            </a:pPr>
            <a:r>
              <a:rPr lang="en-IN" sz="4400" dirty="0" smtClean="0">
                <a:latin typeface="Calibri" pitchFamily="34" charset="0"/>
                <a:cs typeface="Calibri" pitchFamily="34" charset="0"/>
              </a:rPr>
              <a:t>DRY LUBRICATION</a:t>
            </a:r>
            <a:r>
              <a:rPr lang="en-IN" sz="4400" spc="-15" dirty="0" smtClean="0">
                <a:latin typeface="Calibri" pitchFamily="34" charset="0"/>
                <a:cs typeface="Calibri" pitchFamily="34" charset="0"/>
              </a:rPr>
              <a:t> </a:t>
            </a:r>
            <a:r>
              <a:rPr lang="en-IN" sz="4400" dirty="0" smtClean="0">
                <a:latin typeface="Calibri" pitchFamily="34" charset="0"/>
                <a:cs typeface="Calibri" pitchFamily="34" charset="0"/>
              </a:rPr>
              <a:t>SYSTEM</a:t>
            </a:r>
          </a:p>
          <a:p>
            <a:endParaRPr lang="en-US" sz="44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93</a:t>
            </a:fld>
            <a:endParaRPr lang="en-IN" altLang="en-US" sz="1900">
              <a:solidFill>
                <a:srgbClr val="898989"/>
              </a:solidFill>
              <a:ea typeface="Arial"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94</a:t>
            </a:fld>
            <a:endParaRPr lang="en-IN" altLang="en-US" sz="1900">
              <a:solidFill>
                <a:srgbClr val="898989"/>
              </a:solidFill>
              <a:ea typeface="Arial" pitchFamily="34" charset="0"/>
            </a:endParaRPr>
          </a:p>
        </p:txBody>
      </p:sp>
      <p:pic>
        <p:nvPicPr>
          <p:cNvPr id="8" name="object 4"/>
          <p:cNvPicPr/>
          <p:nvPr/>
        </p:nvPicPr>
        <p:blipFill>
          <a:blip r:embed="rId3" cstate="print"/>
          <a:stretch>
            <a:fillRect/>
          </a:stretch>
        </p:blipFill>
        <p:spPr>
          <a:xfrm>
            <a:off x="10166350" y="2197100"/>
            <a:ext cx="5486400" cy="5486400"/>
          </a:xfrm>
          <a:prstGeom prst="rect">
            <a:avLst/>
          </a:prstGeom>
        </p:spPr>
      </p:pic>
      <p:sp>
        <p:nvSpPr>
          <p:cNvPr id="9" name="Rectangle 8"/>
          <p:cNvSpPr/>
          <p:nvPr/>
        </p:nvSpPr>
        <p:spPr>
          <a:xfrm>
            <a:off x="1403350" y="444500"/>
            <a:ext cx="13061589" cy="707886"/>
          </a:xfrm>
          <a:prstGeom prst="rect">
            <a:avLst/>
          </a:prstGeom>
        </p:spPr>
        <p:txBody>
          <a:bodyPr wrap="none">
            <a:spAutoFit/>
          </a:bodyPr>
          <a:lstStyle/>
          <a:p>
            <a:r>
              <a:rPr lang="en-IN" sz="4000" b="1" dirty="0" smtClean="0">
                <a:latin typeface="Calibri" pitchFamily="34" charset="0"/>
                <a:cs typeface="Calibri" pitchFamily="34" charset="0"/>
              </a:rPr>
              <a:t>MIST OR </a:t>
            </a:r>
            <a:r>
              <a:rPr lang="en-IN" sz="4000" b="1" spc="-5" dirty="0" smtClean="0">
                <a:latin typeface="Calibri" pitchFamily="34" charset="0"/>
                <a:cs typeface="Calibri" pitchFamily="34" charset="0"/>
              </a:rPr>
              <a:t>PETROIL </a:t>
            </a:r>
            <a:r>
              <a:rPr lang="en-IN" sz="4000" b="1" dirty="0" smtClean="0">
                <a:latin typeface="Calibri" pitchFamily="34" charset="0"/>
                <a:cs typeface="Calibri" pitchFamily="34" charset="0"/>
              </a:rPr>
              <a:t>|PETROL </a:t>
            </a:r>
            <a:r>
              <a:rPr lang="en-IN" sz="4000" b="1" spc="-5" dirty="0" smtClean="0">
                <a:latin typeface="Calibri" pitchFamily="34" charset="0"/>
                <a:cs typeface="Calibri" pitchFamily="34" charset="0"/>
              </a:rPr>
              <a:t>PLUS</a:t>
            </a:r>
            <a:r>
              <a:rPr lang="en-IN" sz="4000" b="1" spc="-50" dirty="0" smtClean="0">
                <a:latin typeface="Calibri" pitchFamily="34" charset="0"/>
                <a:cs typeface="Calibri" pitchFamily="34" charset="0"/>
              </a:rPr>
              <a:t> </a:t>
            </a:r>
            <a:r>
              <a:rPr lang="en-IN" sz="4000" b="1" spc="-5" dirty="0" smtClean="0">
                <a:latin typeface="Calibri" pitchFamily="34" charset="0"/>
                <a:cs typeface="Calibri" pitchFamily="34" charset="0"/>
              </a:rPr>
              <a:t>OIL|  LUBRICATION </a:t>
            </a:r>
            <a:r>
              <a:rPr lang="en-IN" sz="4000" b="1" dirty="0" smtClean="0">
                <a:latin typeface="Calibri" pitchFamily="34" charset="0"/>
                <a:cs typeface="Calibri" pitchFamily="34" charset="0"/>
              </a:rPr>
              <a:t>SYSTEM</a:t>
            </a:r>
            <a:endParaRPr lang="en-IN" sz="4000" dirty="0"/>
          </a:p>
        </p:txBody>
      </p:sp>
      <p:sp>
        <p:nvSpPr>
          <p:cNvPr id="10" name="Rectangle 9"/>
          <p:cNvSpPr/>
          <p:nvPr/>
        </p:nvSpPr>
        <p:spPr>
          <a:xfrm>
            <a:off x="1403350" y="1511300"/>
            <a:ext cx="8686800" cy="6273512"/>
          </a:xfrm>
          <a:prstGeom prst="rect">
            <a:avLst/>
          </a:prstGeom>
        </p:spPr>
        <p:txBody>
          <a:bodyPr wrap="square">
            <a:spAutoFit/>
          </a:bodyPr>
          <a:lstStyle/>
          <a:p>
            <a:pPr marL="355600" indent="-342900">
              <a:spcBef>
                <a:spcPts val="1105"/>
              </a:spcBef>
              <a:buClr>
                <a:srgbClr val="999999"/>
              </a:buClr>
              <a:buSzPct val="79166"/>
              <a:buFont typeface="Segoe UI Symbol"/>
              <a:buChar char="➢"/>
              <a:tabLst>
                <a:tab pos="355600" algn="l"/>
              </a:tabLst>
            </a:pPr>
            <a:r>
              <a:rPr lang="en-IN" sz="3600" spc="-5" dirty="0" smtClean="0">
                <a:solidFill>
                  <a:schemeClr val="tx1"/>
                </a:solidFill>
                <a:latin typeface="Calibri" pitchFamily="34" charset="0"/>
                <a:cs typeface="Calibri" pitchFamily="34" charset="0"/>
              </a:rPr>
              <a:t>This system is used in </a:t>
            </a:r>
            <a:r>
              <a:rPr lang="en-IN" sz="3600" dirty="0" smtClean="0">
                <a:solidFill>
                  <a:schemeClr val="tx1"/>
                </a:solidFill>
                <a:latin typeface="Calibri" pitchFamily="34" charset="0"/>
                <a:cs typeface="Calibri" pitchFamily="34" charset="0"/>
              </a:rPr>
              <a:t>2 </a:t>
            </a:r>
            <a:r>
              <a:rPr lang="en-IN" sz="3600" spc="-5" dirty="0" smtClean="0">
                <a:solidFill>
                  <a:schemeClr val="tx1"/>
                </a:solidFill>
                <a:latin typeface="Calibri" pitchFamily="34" charset="0"/>
                <a:cs typeface="Calibri" pitchFamily="34" charset="0"/>
              </a:rPr>
              <a:t>stroke cycle</a:t>
            </a:r>
            <a:r>
              <a:rPr lang="en-IN" sz="3600" spc="90" dirty="0" smtClean="0">
                <a:solidFill>
                  <a:schemeClr val="tx1"/>
                </a:solidFill>
                <a:latin typeface="Calibri" pitchFamily="34" charset="0"/>
                <a:cs typeface="Calibri" pitchFamily="34" charset="0"/>
              </a:rPr>
              <a:t> </a:t>
            </a:r>
            <a:r>
              <a:rPr lang="en-IN" sz="3600" spc="-10" dirty="0" smtClean="0">
                <a:solidFill>
                  <a:schemeClr val="tx1"/>
                </a:solidFill>
                <a:latin typeface="Calibri" pitchFamily="34" charset="0"/>
                <a:cs typeface="Calibri" pitchFamily="34" charset="0"/>
              </a:rPr>
              <a:t>engines</a:t>
            </a:r>
            <a:endParaRPr lang="en-IN" sz="3600" dirty="0" smtClean="0">
              <a:solidFill>
                <a:schemeClr val="tx1"/>
              </a:solidFill>
              <a:latin typeface="Calibri" pitchFamily="34" charset="0"/>
              <a:cs typeface="Calibri" pitchFamily="34" charset="0"/>
            </a:endParaRPr>
          </a:p>
          <a:p>
            <a:pPr marL="355600" marR="121920" indent="-342900">
              <a:spcBef>
                <a:spcPts val="1010"/>
              </a:spcBef>
              <a:buClr>
                <a:srgbClr val="999999"/>
              </a:buClr>
              <a:buSzPct val="79166"/>
              <a:buFont typeface="Segoe UI Symbol"/>
              <a:buChar char="➢"/>
              <a:tabLst>
                <a:tab pos="355600" algn="l"/>
              </a:tabLst>
            </a:pPr>
            <a:r>
              <a:rPr lang="en-IN" sz="3600" dirty="0" smtClean="0">
                <a:solidFill>
                  <a:schemeClr val="tx1"/>
                </a:solidFill>
                <a:latin typeface="Calibri" pitchFamily="34" charset="0"/>
                <a:cs typeface="Calibri" pitchFamily="34" charset="0"/>
              </a:rPr>
              <a:t>The </a:t>
            </a:r>
            <a:r>
              <a:rPr lang="en-IN" sz="3600" spc="-5" dirty="0" smtClean="0">
                <a:solidFill>
                  <a:schemeClr val="tx1"/>
                </a:solidFill>
                <a:latin typeface="Calibri" pitchFamily="34" charset="0"/>
                <a:cs typeface="Calibri" pitchFamily="34" charset="0"/>
              </a:rPr>
              <a:t>lubrication oil </a:t>
            </a:r>
            <a:r>
              <a:rPr lang="en-IN" sz="3600" dirty="0" smtClean="0">
                <a:solidFill>
                  <a:schemeClr val="tx1"/>
                </a:solidFill>
                <a:latin typeface="Calibri" pitchFamily="34" charset="0"/>
                <a:cs typeface="Calibri" pitchFamily="34" charset="0"/>
              </a:rPr>
              <a:t>(2% </a:t>
            </a:r>
            <a:r>
              <a:rPr lang="en-IN" sz="3600" spc="-5" dirty="0" smtClean="0">
                <a:solidFill>
                  <a:schemeClr val="tx1"/>
                </a:solidFill>
                <a:latin typeface="Calibri" pitchFamily="34" charset="0"/>
                <a:cs typeface="Calibri" pitchFamily="34" charset="0"/>
              </a:rPr>
              <a:t>to 3%) is mixed with the  petrol in the fuel</a:t>
            </a:r>
            <a:r>
              <a:rPr lang="en-IN" sz="3600" spc="50" dirty="0" smtClean="0">
                <a:solidFill>
                  <a:schemeClr val="tx1"/>
                </a:solidFill>
                <a:latin typeface="Calibri" pitchFamily="34" charset="0"/>
                <a:cs typeface="Calibri" pitchFamily="34" charset="0"/>
              </a:rPr>
              <a:t> </a:t>
            </a:r>
            <a:r>
              <a:rPr lang="en-IN" sz="3600" spc="-5" dirty="0" smtClean="0">
                <a:solidFill>
                  <a:schemeClr val="tx1"/>
                </a:solidFill>
                <a:latin typeface="Calibri" pitchFamily="34" charset="0"/>
                <a:cs typeface="Calibri" pitchFamily="34" charset="0"/>
              </a:rPr>
              <a:t>tank</a:t>
            </a:r>
            <a:endParaRPr lang="en-IN" sz="3600" dirty="0" smtClean="0">
              <a:solidFill>
                <a:schemeClr val="tx1"/>
              </a:solidFill>
              <a:latin typeface="Calibri" pitchFamily="34" charset="0"/>
              <a:cs typeface="Calibri" pitchFamily="34" charset="0"/>
            </a:endParaRPr>
          </a:p>
          <a:p>
            <a:pPr marL="355600" indent="-342900">
              <a:spcBef>
                <a:spcPts val="994"/>
              </a:spcBef>
              <a:buClr>
                <a:srgbClr val="999999"/>
              </a:buClr>
              <a:buSzPct val="79166"/>
              <a:buFont typeface="Segoe UI Symbol"/>
              <a:buChar char="➢"/>
              <a:tabLst>
                <a:tab pos="355600" algn="l"/>
              </a:tabLst>
            </a:pPr>
            <a:r>
              <a:rPr lang="en-IN" sz="3600" dirty="0" smtClean="0">
                <a:solidFill>
                  <a:schemeClr val="tx1"/>
                </a:solidFill>
                <a:latin typeface="Calibri" pitchFamily="34" charset="0"/>
                <a:cs typeface="Calibri" pitchFamily="34" charset="0"/>
              </a:rPr>
              <a:t>The </a:t>
            </a:r>
            <a:r>
              <a:rPr lang="en-IN" sz="3600" spc="-5" dirty="0" smtClean="0">
                <a:solidFill>
                  <a:schemeClr val="tx1"/>
                </a:solidFill>
                <a:latin typeface="Calibri" pitchFamily="34" charset="0"/>
                <a:cs typeface="Calibri" pitchFamily="34" charset="0"/>
              </a:rPr>
              <a:t>oil and the fuel mixture is inducted</a:t>
            </a:r>
            <a:r>
              <a:rPr lang="en-IN" sz="3600" spc="95" dirty="0" smtClean="0">
                <a:solidFill>
                  <a:schemeClr val="tx1"/>
                </a:solidFill>
                <a:latin typeface="Calibri" pitchFamily="34" charset="0"/>
                <a:cs typeface="Calibri" pitchFamily="34" charset="0"/>
              </a:rPr>
              <a:t> </a:t>
            </a:r>
            <a:r>
              <a:rPr lang="en-IN" sz="3600" spc="95" dirty="0" smtClean="0">
                <a:solidFill>
                  <a:schemeClr val="tx1"/>
                </a:solidFill>
                <a:latin typeface="Calibri" pitchFamily="34" charset="0"/>
                <a:cs typeface="Calibri" pitchFamily="34" charset="0"/>
              </a:rPr>
              <a:t/>
            </a:r>
            <a:br>
              <a:rPr lang="en-IN" sz="3600" spc="95" dirty="0" smtClean="0">
                <a:solidFill>
                  <a:schemeClr val="tx1"/>
                </a:solidFill>
                <a:latin typeface="Calibri" pitchFamily="34" charset="0"/>
                <a:cs typeface="Calibri" pitchFamily="34" charset="0"/>
              </a:rPr>
            </a:br>
            <a:r>
              <a:rPr lang="en-IN" sz="3600" spc="-5" dirty="0" smtClean="0">
                <a:solidFill>
                  <a:schemeClr val="tx1"/>
                </a:solidFill>
                <a:latin typeface="Calibri" pitchFamily="34" charset="0"/>
                <a:cs typeface="Calibri" pitchFamily="34" charset="0"/>
              </a:rPr>
              <a:t>through </a:t>
            </a:r>
            <a:r>
              <a:rPr lang="en-IN" sz="3600" spc="-5" dirty="0" err="1" smtClean="0">
                <a:solidFill>
                  <a:schemeClr val="tx1"/>
                </a:solidFill>
                <a:latin typeface="Calibri" pitchFamily="34" charset="0"/>
                <a:cs typeface="Calibri" pitchFamily="34" charset="0"/>
              </a:rPr>
              <a:t>carburetor</a:t>
            </a:r>
            <a:r>
              <a:rPr lang="en-IN" sz="3600" spc="-5" dirty="0" smtClean="0">
                <a:solidFill>
                  <a:schemeClr val="tx1"/>
                </a:solidFill>
                <a:latin typeface="Calibri" pitchFamily="34" charset="0"/>
                <a:cs typeface="Calibri" pitchFamily="34" charset="0"/>
              </a:rPr>
              <a:t>.</a:t>
            </a:r>
            <a:endParaRPr lang="en-IN" sz="3600" dirty="0" smtClean="0">
              <a:solidFill>
                <a:schemeClr val="tx1"/>
              </a:solidFill>
              <a:latin typeface="Calibri" pitchFamily="34" charset="0"/>
              <a:cs typeface="Calibri" pitchFamily="34" charset="0"/>
            </a:endParaRPr>
          </a:p>
          <a:p>
            <a:pPr marL="355600" indent="-342900">
              <a:spcBef>
                <a:spcPts val="994"/>
              </a:spcBef>
              <a:buClr>
                <a:srgbClr val="999999"/>
              </a:buClr>
              <a:buSzPct val="79166"/>
              <a:buFont typeface="Segoe UI Symbol"/>
              <a:buChar char="➢"/>
              <a:tabLst>
                <a:tab pos="355600" algn="l"/>
              </a:tabLst>
            </a:pPr>
            <a:r>
              <a:rPr lang="en-IN" sz="3600" dirty="0" smtClean="0">
                <a:solidFill>
                  <a:schemeClr val="tx1"/>
                </a:solidFill>
                <a:latin typeface="Calibri" pitchFamily="34" charset="0"/>
                <a:cs typeface="Calibri" pitchFamily="34" charset="0"/>
              </a:rPr>
              <a:t>The </a:t>
            </a:r>
            <a:r>
              <a:rPr lang="en-IN" sz="3600" spc="-5" dirty="0" smtClean="0">
                <a:solidFill>
                  <a:schemeClr val="tx1"/>
                </a:solidFill>
                <a:latin typeface="Calibri" pitchFamily="34" charset="0"/>
                <a:cs typeface="Calibri" pitchFamily="34" charset="0"/>
              </a:rPr>
              <a:t>optimum fuel oil ratio used is</a:t>
            </a:r>
            <a:r>
              <a:rPr lang="en-IN" sz="3600" spc="65" dirty="0" smtClean="0">
                <a:solidFill>
                  <a:schemeClr val="tx1"/>
                </a:solidFill>
                <a:latin typeface="Calibri" pitchFamily="34" charset="0"/>
                <a:cs typeface="Calibri" pitchFamily="34" charset="0"/>
              </a:rPr>
              <a:t> </a:t>
            </a:r>
            <a:r>
              <a:rPr lang="en-IN" sz="3600" spc="-5" dirty="0" smtClean="0">
                <a:solidFill>
                  <a:schemeClr val="tx1"/>
                </a:solidFill>
                <a:latin typeface="Calibri" pitchFamily="34" charset="0"/>
                <a:cs typeface="Calibri" pitchFamily="34" charset="0"/>
              </a:rPr>
              <a:t>50:1</a:t>
            </a:r>
            <a:endParaRPr lang="en-IN" sz="3600" dirty="0" smtClean="0">
              <a:solidFill>
                <a:schemeClr val="tx1"/>
              </a:solidFill>
              <a:latin typeface="Calibri" pitchFamily="34" charset="0"/>
              <a:cs typeface="Calibri" pitchFamily="34" charset="0"/>
            </a:endParaRPr>
          </a:p>
          <a:p>
            <a:pPr marL="355600" marR="5080" indent="-342900">
              <a:spcBef>
                <a:spcPts val="1005"/>
              </a:spcBef>
              <a:buClr>
                <a:srgbClr val="999999"/>
              </a:buClr>
              <a:buSzPct val="79166"/>
              <a:buFont typeface="Segoe UI Symbol"/>
              <a:buChar char="➢"/>
              <a:tabLst>
                <a:tab pos="355600" algn="l"/>
              </a:tabLst>
            </a:pPr>
            <a:r>
              <a:rPr lang="en-IN" sz="3600" spc="-5" dirty="0" smtClean="0">
                <a:solidFill>
                  <a:schemeClr val="tx1"/>
                </a:solidFill>
                <a:latin typeface="Calibri" pitchFamily="34" charset="0"/>
                <a:cs typeface="Calibri" pitchFamily="34" charset="0"/>
              </a:rPr>
              <a:t>Petrol gets evaporated and the oil lubricates the  main parts of</a:t>
            </a:r>
            <a:r>
              <a:rPr lang="en-IN" sz="3600" spc="20" dirty="0" smtClean="0">
                <a:solidFill>
                  <a:schemeClr val="tx1"/>
                </a:solidFill>
                <a:latin typeface="Calibri" pitchFamily="34" charset="0"/>
                <a:cs typeface="Calibri" pitchFamily="34" charset="0"/>
              </a:rPr>
              <a:t> </a:t>
            </a:r>
            <a:r>
              <a:rPr lang="en-IN" sz="3600" spc="-5" dirty="0" smtClean="0">
                <a:solidFill>
                  <a:schemeClr val="tx1"/>
                </a:solidFill>
                <a:latin typeface="Calibri" pitchFamily="34" charset="0"/>
                <a:cs typeface="Calibri" pitchFamily="34" charset="0"/>
              </a:rPr>
              <a:t>cylinder.</a:t>
            </a:r>
            <a:endParaRPr lang="en-IN" sz="3600" dirty="0" smtClean="0">
              <a:solidFill>
                <a:schemeClr val="tx1"/>
              </a:solidFill>
              <a:latin typeface="Calibri" pitchFamily="34" charset="0"/>
              <a:cs typeface="Calibri" pitchFamily="34" charset="0"/>
            </a:endParaRPr>
          </a:p>
          <a:p>
            <a:pPr marL="355600" marR="567055" indent="-342900">
              <a:spcBef>
                <a:spcPts val="1000"/>
              </a:spcBef>
              <a:buClr>
                <a:srgbClr val="999999"/>
              </a:buClr>
              <a:buSzPct val="79166"/>
              <a:buFont typeface="Segoe UI Symbol"/>
              <a:buChar char="➢"/>
              <a:tabLst>
                <a:tab pos="355600" algn="l"/>
              </a:tabLst>
            </a:pPr>
            <a:r>
              <a:rPr lang="en-IN" sz="3600" dirty="0" smtClean="0">
                <a:solidFill>
                  <a:schemeClr val="tx1"/>
                </a:solidFill>
                <a:latin typeface="Calibri" pitchFamily="34" charset="0"/>
                <a:cs typeface="Calibri" pitchFamily="34" charset="0"/>
              </a:rPr>
              <a:t>Fuel </a:t>
            </a:r>
            <a:r>
              <a:rPr lang="en-IN" sz="3600" spc="-5" dirty="0" smtClean="0">
                <a:solidFill>
                  <a:schemeClr val="tx1"/>
                </a:solidFill>
                <a:latin typeface="Calibri" pitchFamily="34" charset="0"/>
                <a:cs typeface="Calibri" pitchFamily="34" charset="0"/>
              </a:rPr>
              <a:t>oil ratio used is important for the good  performance of</a:t>
            </a:r>
            <a:r>
              <a:rPr lang="en-IN" sz="3600" spc="20" dirty="0" smtClean="0">
                <a:solidFill>
                  <a:schemeClr val="tx1"/>
                </a:solidFill>
                <a:latin typeface="Calibri" pitchFamily="34" charset="0"/>
                <a:cs typeface="Calibri" pitchFamily="34" charset="0"/>
              </a:rPr>
              <a:t> </a:t>
            </a:r>
            <a:r>
              <a:rPr lang="en-IN" sz="3600" spc="-10" dirty="0" smtClean="0">
                <a:solidFill>
                  <a:schemeClr val="tx1"/>
                </a:solidFill>
                <a:latin typeface="Calibri" pitchFamily="34" charset="0"/>
                <a:cs typeface="Calibri" pitchFamily="34" charset="0"/>
              </a:rPr>
              <a:t>engine.</a:t>
            </a:r>
            <a:endParaRPr lang="en-IN" sz="36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95</a:t>
            </a:fld>
            <a:endParaRPr lang="en-IN" altLang="en-US" sz="1900">
              <a:solidFill>
                <a:srgbClr val="898989"/>
              </a:solidFill>
              <a:ea typeface="Arial" pitchFamily="34" charset="0"/>
            </a:endParaRPr>
          </a:p>
        </p:txBody>
      </p:sp>
      <p:sp>
        <p:nvSpPr>
          <p:cNvPr id="8" name="Rectangle 7"/>
          <p:cNvSpPr/>
          <p:nvPr/>
        </p:nvSpPr>
        <p:spPr>
          <a:xfrm>
            <a:off x="1708150" y="596900"/>
            <a:ext cx="9906000" cy="830997"/>
          </a:xfrm>
          <a:prstGeom prst="rect">
            <a:avLst/>
          </a:prstGeom>
        </p:spPr>
        <p:txBody>
          <a:bodyPr wrap="square">
            <a:spAutoFit/>
          </a:bodyPr>
          <a:lstStyle/>
          <a:p>
            <a:r>
              <a:rPr lang="en-IN" sz="4800" b="1" spc="-5" dirty="0" smtClean="0">
                <a:latin typeface="Calibri" pitchFamily="34" charset="0"/>
                <a:cs typeface="Calibri" pitchFamily="34" charset="0"/>
              </a:rPr>
              <a:t>ADVANTAGES of mist</a:t>
            </a:r>
            <a:r>
              <a:rPr lang="en-IN" sz="4800" b="1" spc="-35" dirty="0" smtClean="0">
                <a:latin typeface="Calibri" pitchFamily="34" charset="0"/>
                <a:cs typeface="Calibri" pitchFamily="34" charset="0"/>
              </a:rPr>
              <a:t> </a:t>
            </a:r>
            <a:r>
              <a:rPr lang="en-IN" sz="4800" b="1" dirty="0" smtClean="0">
                <a:latin typeface="Calibri" pitchFamily="34" charset="0"/>
                <a:cs typeface="Calibri" pitchFamily="34" charset="0"/>
              </a:rPr>
              <a:t>lubrication</a:t>
            </a:r>
            <a:endParaRPr lang="en-IN" sz="4800" b="1" dirty="0"/>
          </a:p>
        </p:txBody>
      </p:sp>
      <p:sp>
        <p:nvSpPr>
          <p:cNvPr id="9" name="Rectangle 8"/>
          <p:cNvSpPr/>
          <p:nvPr/>
        </p:nvSpPr>
        <p:spPr>
          <a:xfrm>
            <a:off x="1936750" y="1816100"/>
            <a:ext cx="12801600" cy="6255559"/>
          </a:xfrm>
          <a:prstGeom prst="rect">
            <a:avLst/>
          </a:prstGeom>
        </p:spPr>
        <p:txBody>
          <a:bodyPr wrap="square">
            <a:spAutoFit/>
          </a:bodyPr>
          <a:lstStyle/>
          <a:p>
            <a:pPr marL="368300" indent="-343535">
              <a:spcBef>
                <a:spcPts val="1185"/>
              </a:spcBef>
              <a:buClr>
                <a:srgbClr val="999999"/>
              </a:buClr>
              <a:buSzPct val="80357"/>
              <a:buFont typeface="Segoe UI Symbol"/>
              <a:buChar char="➢"/>
              <a:tabLst>
                <a:tab pos="368935" algn="l"/>
              </a:tabLst>
            </a:pPr>
            <a:r>
              <a:rPr lang="en-IN" sz="4000" spc="-10" dirty="0" smtClean="0">
                <a:solidFill>
                  <a:schemeClr val="tx1"/>
                </a:solidFill>
                <a:latin typeface="Calibri" pitchFamily="34" charset="0"/>
                <a:cs typeface="Calibri" pitchFamily="34" charset="0"/>
              </a:rPr>
              <a:t>separate </a:t>
            </a:r>
            <a:r>
              <a:rPr lang="en-IN" sz="4000" spc="-10" dirty="0" smtClean="0">
                <a:solidFill>
                  <a:schemeClr val="tx1"/>
                </a:solidFill>
                <a:latin typeface="Calibri" pitchFamily="34" charset="0"/>
                <a:cs typeface="Calibri" pitchFamily="34" charset="0"/>
              </a:rPr>
              <a:t>lubricating system is not required.</a:t>
            </a:r>
            <a:endParaRPr lang="en-IN" sz="4000" dirty="0" smtClean="0">
              <a:solidFill>
                <a:schemeClr val="tx1"/>
              </a:solidFill>
              <a:latin typeface="Calibri" pitchFamily="34" charset="0"/>
              <a:cs typeface="Calibri" pitchFamily="34" charset="0"/>
            </a:endParaRPr>
          </a:p>
          <a:p>
            <a:pPr marL="368300" indent="-343535">
              <a:spcBef>
                <a:spcPts val="720"/>
              </a:spcBef>
              <a:buClr>
                <a:srgbClr val="999999"/>
              </a:buClr>
              <a:buSzPct val="80357"/>
              <a:buFont typeface="Segoe UI Symbol"/>
              <a:buChar char="➢"/>
              <a:tabLst>
                <a:tab pos="368935" algn="l"/>
              </a:tabLst>
            </a:pPr>
            <a:r>
              <a:rPr lang="en-IN" sz="4000" spc="-5" dirty="0" smtClean="0">
                <a:solidFill>
                  <a:schemeClr val="tx1"/>
                </a:solidFill>
                <a:latin typeface="Calibri" pitchFamily="34" charset="0"/>
                <a:cs typeface="Calibri" pitchFamily="34" charset="0"/>
              </a:rPr>
              <a:t>No </a:t>
            </a:r>
            <a:r>
              <a:rPr lang="en-IN" sz="4000" spc="-10" dirty="0" smtClean="0">
                <a:solidFill>
                  <a:schemeClr val="tx1"/>
                </a:solidFill>
                <a:latin typeface="Calibri" pitchFamily="34" charset="0"/>
                <a:cs typeface="Calibri" pitchFamily="34" charset="0"/>
              </a:rPr>
              <a:t>maintenance cost </a:t>
            </a:r>
            <a:r>
              <a:rPr lang="en-IN" sz="4000" spc="-5" dirty="0" smtClean="0">
                <a:solidFill>
                  <a:schemeClr val="tx1"/>
                </a:solidFill>
                <a:latin typeface="Calibri" pitchFamily="34" charset="0"/>
                <a:cs typeface="Calibri" pitchFamily="34" charset="0"/>
              </a:rPr>
              <a:t>for </a:t>
            </a:r>
            <a:r>
              <a:rPr lang="en-IN" sz="4000" spc="-10" dirty="0" smtClean="0">
                <a:solidFill>
                  <a:schemeClr val="tx1"/>
                </a:solidFill>
                <a:latin typeface="Calibri" pitchFamily="34" charset="0"/>
                <a:cs typeface="Calibri" pitchFamily="34" charset="0"/>
              </a:rPr>
              <a:t>lubrication</a:t>
            </a:r>
            <a:r>
              <a:rPr lang="en-IN" sz="4000" spc="70" dirty="0" smtClean="0">
                <a:solidFill>
                  <a:schemeClr val="tx1"/>
                </a:solidFill>
                <a:latin typeface="Calibri" pitchFamily="34" charset="0"/>
                <a:cs typeface="Calibri" pitchFamily="34" charset="0"/>
              </a:rPr>
              <a:t> </a:t>
            </a:r>
            <a:r>
              <a:rPr lang="en-IN" sz="4000" spc="-10" dirty="0" smtClean="0">
                <a:solidFill>
                  <a:schemeClr val="tx1"/>
                </a:solidFill>
                <a:latin typeface="Calibri" pitchFamily="34" charset="0"/>
                <a:cs typeface="Calibri" pitchFamily="34" charset="0"/>
              </a:rPr>
              <a:t>system</a:t>
            </a:r>
            <a:endParaRPr lang="en-IN" sz="4000" dirty="0" smtClean="0">
              <a:solidFill>
                <a:schemeClr val="tx1"/>
              </a:solidFill>
              <a:latin typeface="Calibri" pitchFamily="34" charset="0"/>
              <a:cs typeface="Calibri" pitchFamily="34" charset="0"/>
            </a:endParaRPr>
          </a:p>
          <a:p>
            <a:pPr marL="368300" marR="836294" indent="-343535">
              <a:spcBef>
                <a:spcPts val="1010"/>
              </a:spcBef>
              <a:buClr>
                <a:srgbClr val="999999"/>
              </a:buClr>
              <a:buSzPct val="80357"/>
              <a:buFont typeface="Segoe UI Symbol"/>
              <a:buChar char="➢"/>
              <a:tabLst>
                <a:tab pos="368935" algn="l"/>
              </a:tabLst>
            </a:pPr>
            <a:r>
              <a:rPr lang="en-IN" sz="4000" spc="-10" dirty="0" smtClean="0">
                <a:solidFill>
                  <a:schemeClr val="tx1"/>
                </a:solidFill>
                <a:latin typeface="Calibri" pitchFamily="34" charset="0"/>
                <a:cs typeface="Calibri" pitchFamily="34" charset="0"/>
              </a:rPr>
              <a:t>Weight </a:t>
            </a:r>
            <a:r>
              <a:rPr lang="en-IN" sz="4000" spc="-5" dirty="0" smtClean="0">
                <a:solidFill>
                  <a:schemeClr val="tx1"/>
                </a:solidFill>
                <a:latin typeface="Calibri" pitchFamily="34" charset="0"/>
                <a:cs typeface="Calibri" pitchFamily="34" charset="0"/>
              </a:rPr>
              <a:t>of </a:t>
            </a:r>
            <a:r>
              <a:rPr lang="en-IN" sz="4000" spc="-10" dirty="0" smtClean="0">
                <a:solidFill>
                  <a:schemeClr val="tx1"/>
                </a:solidFill>
                <a:latin typeface="Calibri" pitchFamily="34" charset="0"/>
                <a:cs typeface="Calibri" pitchFamily="34" charset="0"/>
              </a:rPr>
              <a:t>engine </a:t>
            </a:r>
            <a:r>
              <a:rPr lang="en-IN" sz="4000" spc="-5" dirty="0" smtClean="0">
                <a:solidFill>
                  <a:schemeClr val="tx1"/>
                </a:solidFill>
                <a:latin typeface="Calibri" pitchFamily="34" charset="0"/>
                <a:cs typeface="Calibri" pitchFamily="34" charset="0"/>
              </a:rPr>
              <a:t>is reduced by </a:t>
            </a:r>
            <a:r>
              <a:rPr lang="en-IN" sz="4000" spc="-10" dirty="0" smtClean="0">
                <a:solidFill>
                  <a:schemeClr val="tx1"/>
                </a:solidFill>
                <a:latin typeface="Calibri" pitchFamily="34" charset="0"/>
                <a:cs typeface="Calibri" pitchFamily="34" charset="0"/>
              </a:rPr>
              <a:t>avoiding separate lubricating  system</a:t>
            </a:r>
            <a:br>
              <a:rPr lang="en-IN" sz="4000" spc="-10" dirty="0" smtClean="0">
                <a:solidFill>
                  <a:schemeClr val="tx1"/>
                </a:solidFill>
                <a:latin typeface="Calibri" pitchFamily="34" charset="0"/>
                <a:cs typeface="Calibri" pitchFamily="34" charset="0"/>
              </a:rPr>
            </a:br>
            <a:endParaRPr lang="en-IN" sz="4000" dirty="0" smtClean="0">
              <a:solidFill>
                <a:schemeClr val="tx1"/>
              </a:solidFill>
              <a:latin typeface="Calibri" pitchFamily="34" charset="0"/>
              <a:cs typeface="Calibri" pitchFamily="34" charset="0"/>
            </a:endParaRPr>
          </a:p>
          <a:p>
            <a:pPr marL="3967479" marR="17780" indent="-3399154">
              <a:spcBef>
                <a:spcPts val="2245"/>
              </a:spcBef>
            </a:pPr>
            <a:r>
              <a:rPr lang="en-IN" sz="4800" spc="-5" dirty="0" smtClean="0">
                <a:solidFill>
                  <a:srgbClr val="FF0000"/>
                </a:solidFill>
                <a:latin typeface="Calibri" pitchFamily="34" charset="0"/>
                <a:cs typeface="Calibri" pitchFamily="34" charset="0"/>
              </a:rPr>
              <a:t>DISADVANTAGES of mist lubrication  system</a:t>
            </a:r>
            <a:r>
              <a:rPr lang="en-IN" sz="4000" spc="-5" dirty="0" smtClean="0">
                <a:solidFill>
                  <a:schemeClr val="tx1"/>
                </a:solidFill>
                <a:latin typeface="Calibri" pitchFamily="34" charset="0"/>
                <a:cs typeface="Calibri" pitchFamily="34" charset="0"/>
              </a:rPr>
              <a:t/>
            </a:r>
            <a:br>
              <a:rPr lang="en-IN" sz="4000" spc="-5" dirty="0" smtClean="0">
                <a:solidFill>
                  <a:schemeClr val="tx1"/>
                </a:solidFill>
                <a:latin typeface="Calibri" pitchFamily="34" charset="0"/>
                <a:cs typeface="Calibri" pitchFamily="34" charset="0"/>
              </a:rPr>
            </a:br>
            <a:endParaRPr lang="en-IN" sz="4000" dirty="0" smtClean="0">
              <a:solidFill>
                <a:schemeClr val="tx1"/>
              </a:solidFill>
              <a:latin typeface="Calibri" pitchFamily="34" charset="0"/>
              <a:cs typeface="Calibri" pitchFamily="34" charset="0"/>
            </a:endParaRPr>
          </a:p>
          <a:p>
            <a:pPr marL="519430" lvl="1" indent="-342265">
              <a:buSzPct val="112500"/>
              <a:buFont typeface="Segoe UI Symbol"/>
              <a:buChar char="➢"/>
              <a:tabLst>
                <a:tab pos="520065" algn="l"/>
              </a:tabLst>
            </a:pPr>
            <a:r>
              <a:rPr lang="en-IN" sz="4000" dirty="0" smtClean="0">
                <a:solidFill>
                  <a:schemeClr val="tx1"/>
                </a:solidFill>
                <a:latin typeface="Calibri" pitchFamily="34" charset="0"/>
                <a:cs typeface="Calibri" pitchFamily="34" charset="0"/>
              </a:rPr>
              <a:t>If </a:t>
            </a:r>
            <a:r>
              <a:rPr lang="en-IN" sz="4000" spc="-10" dirty="0" smtClean="0">
                <a:solidFill>
                  <a:schemeClr val="tx1"/>
                </a:solidFill>
                <a:latin typeface="Calibri" pitchFamily="34" charset="0"/>
                <a:cs typeface="Calibri" pitchFamily="34" charset="0"/>
              </a:rPr>
              <a:t>oil </a:t>
            </a:r>
            <a:r>
              <a:rPr lang="en-IN" sz="4000" spc="-5" dirty="0" smtClean="0">
                <a:solidFill>
                  <a:schemeClr val="tx1"/>
                </a:solidFill>
                <a:latin typeface="Calibri" pitchFamily="34" charset="0"/>
                <a:cs typeface="Calibri" pitchFamily="34" charset="0"/>
              </a:rPr>
              <a:t>is </a:t>
            </a:r>
            <a:r>
              <a:rPr lang="en-IN" sz="4000" spc="-10" dirty="0" smtClean="0">
                <a:solidFill>
                  <a:schemeClr val="tx1"/>
                </a:solidFill>
                <a:latin typeface="Calibri" pitchFamily="34" charset="0"/>
                <a:cs typeface="Calibri" pitchFamily="34" charset="0"/>
              </a:rPr>
              <a:t>less then </a:t>
            </a:r>
            <a:r>
              <a:rPr lang="en-IN" sz="4000" spc="-5" dirty="0" smtClean="0">
                <a:solidFill>
                  <a:schemeClr val="tx1"/>
                </a:solidFill>
                <a:latin typeface="Calibri" pitchFamily="34" charset="0"/>
                <a:cs typeface="Calibri" pitchFamily="34" charset="0"/>
              </a:rPr>
              <a:t>there is chance of seizure </a:t>
            </a:r>
            <a:r>
              <a:rPr lang="en-IN" sz="4000" spc="-10" dirty="0" smtClean="0">
                <a:solidFill>
                  <a:schemeClr val="tx1"/>
                </a:solidFill>
                <a:latin typeface="Calibri" pitchFamily="34" charset="0"/>
                <a:cs typeface="Calibri" pitchFamily="34" charset="0"/>
              </a:rPr>
              <a:t>of </a:t>
            </a:r>
            <a:r>
              <a:rPr lang="en-IN" sz="4000" spc="-5" dirty="0" smtClean="0">
                <a:solidFill>
                  <a:schemeClr val="tx1"/>
                </a:solidFill>
                <a:latin typeface="Calibri" pitchFamily="34" charset="0"/>
                <a:cs typeface="Calibri" pitchFamily="34" charset="0"/>
              </a:rPr>
              <a:t>the</a:t>
            </a:r>
            <a:r>
              <a:rPr lang="en-IN" sz="4000" spc="135" dirty="0" smtClean="0">
                <a:solidFill>
                  <a:schemeClr val="tx1"/>
                </a:solidFill>
                <a:latin typeface="Calibri" pitchFamily="34" charset="0"/>
                <a:cs typeface="Calibri" pitchFamily="34" charset="0"/>
              </a:rPr>
              <a:t> </a:t>
            </a:r>
            <a:r>
              <a:rPr lang="en-IN" sz="4000" spc="-10" dirty="0" smtClean="0">
                <a:solidFill>
                  <a:schemeClr val="tx1"/>
                </a:solidFill>
                <a:latin typeface="Calibri" pitchFamily="34" charset="0"/>
                <a:cs typeface="Calibri" pitchFamily="34" charset="0"/>
              </a:rPr>
              <a:t>engine</a:t>
            </a:r>
            <a:endParaRPr lang="en-IN" sz="4000" dirty="0" smtClean="0">
              <a:solidFill>
                <a:schemeClr val="tx1"/>
              </a:solidFill>
              <a:latin typeface="Calibri" pitchFamily="34" charset="0"/>
              <a:cs typeface="Calibri" pitchFamily="34" charset="0"/>
            </a:endParaRPr>
          </a:p>
          <a:p>
            <a:pPr marL="519430" lvl="1" indent="-342265">
              <a:buSzPct val="96428"/>
              <a:buFont typeface="Segoe UI Symbol"/>
              <a:buChar char="➢"/>
              <a:tabLst>
                <a:tab pos="520065" algn="l"/>
              </a:tabLst>
            </a:pPr>
            <a:r>
              <a:rPr lang="en-IN" sz="4000" spc="-10" dirty="0" smtClean="0">
                <a:solidFill>
                  <a:schemeClr val="tx1"/>
                </a:solidFill>
                <a:latin typeface="Calibri" pitchFamily="34" charset="0"/>
                <a:cs typeface="Calibri" pitchFamily="34" charset="0"/>
              </a:rPr>
              <a:t>More </a:t>
            </a:r>
            <a:r>
              <a:rPr lang="en-IN" sz="4000" spc="-5" dirty="0" smtClean="0">
                <a:solidFill>
                  <a:schemeClr val="tx1"/>
                </a:solidFill>
                <a:latin typeface="Calibri" pitchFamily="34" charset="0"/>
                <a:cs typeface="Calibri" pitchFamily="34" charset="0"/>
              </a:rPr>
              <a:t>oil </a:t>
            </a:r>
            <a:r>
              <a:rPr lang="en-IN" sz="4000" spc="-10" dirty="0" smtClean="0">
                <a:solidFill>
                  <a:schemeClr val="tx1"/>
                </a:solidFill>
                <a:latin typeface="Calibri" pitchFamily="34" charset="0"/>
                <a:cs typeface="Calibri" pitchFamily="34" charset="0"/>
              </a:rPr>
              <a:t>makes </a:t>
            </a:r>
            <a:r>
              <a:rPr lang="en-IN" sz="4000" spc="-5" dirty="0" smtClean="0">
                <a:solidFill>
                  <a:schemeClr val="tx1"/>
                </a:solidFill>
                <a:latin typeface="Calibri" pitchFamily="34" charset="0"/>
                <a:cs typeface="Calibri" pitchFamily="34" charset="0"/>
              </a:rPr>
              <a:t>excess air in the</a:t>
            </a:r>
            <a:r>
              <a:rPr lang="en-IN" sz="4000" spc="25" dirty="0" smtClean="0">
                <a:solidFill>
                  <a:schemeClr val="tx1"/>
                </a:solidFill>
                <a:latin typeface="Calibri" pitchFamily="34" charset="0"/>
                <a:cs typeface="Calibri" pitchFamily="34" charset="0"/>
              </a:rPr>
              <a:t> </a:t>
            </a:r>
            <a:r>
              <a:rPr lang="en-IN" sz="4000" spc="-10" dirty="0" smtClean="0">
                <a:solidFill>
                  <a:schemeClr val="tx1"/>
                </a:solidFill>
                <a:latin typeface="Calibri" pitchFamily="34" charset="0"/>
                <a:cs typeface="Calibri" pitchFamily="34" charset="0"/>
              </a:rPr>
              <a:t>exhaust</a:t>
            </a:r>
            <a:endParaRPr lang="en-IN" sz="40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96</a:t>
            </a:fld>
            <a:endParaRPr lang="en-IN" altLang="en-US" sz="1900">
              <a:solidFill>
                <a:srgbClr val="898989"/>
              </a:solidFill>
              <a:ea typeface="Arial" pitchFamily="34" charset="0"/>
            </a:endParaRPr>
          </a:p>
        </p:txBody>
      </p:sp>
      <p:sp>
        <p:nvSpPr>
          <p:cNvPr id="8" name="Rectangle 7"/>
          <p:cNvSpPr/>
          <p:nvPr/>
        </p:nvSpPr>
        <p:spPr>
          <a:xfrm>
            <a:off x="1860550" y="673100"/>
            <a:ext cx="9743052" cy="923330"/>
          </a:xfrm>
          <a:prstGeom prst="rect">
            <a:avLst/>
          </a:prstGeom>
        </p:spPr>
        <p:txBody>
          <a:bodyPr wrap="none">
            <a:spAutoFit/>
          </a:bodyPr>
          <a:lstStyle/>
          <a:p>
            <a:r>
              <a:rPr lang="en-IN" sz="5400" dirty="0" smtClean="0">
                <a:latin typeface="Calibri" pitchFamily="34" charset="0"/>
                <a:cs typeface="Calibri" pitchFamily="34" charset="0"/>
              </a:rPr>
              <a:t>WET </a:t>
            </a:r>
            <a:r>
              <a:rPr lang="en-IN" sz="5400" spc="5" dirty="0" smtClean="0">
                <a:latin typeface="Calibri" pitchFamily="34" charset="0"/>
                <a:cs typeface="Calibri" pitchFamily="34" charset="0"/>
              </a:rPr>
              <a:t>SUMP </a:t>
            </a:r>
            <a:r>
              <a:rPr lang="en-IN" sz="5400" dirty="0" smtClean="0">
                <a:latin typeface="Calibri" pitchFamily="34" charset="0"/>
                <a:cs typeface="Calibri" pitchFamily="34" charset="0"/>
              </a:rPr>
              <a:t>LUBRICATION</a:t>
            </a:r>
            <a:r>
              <a:rPr lang="en-IN" sz="5400" spc="-90" dirty="0" smtClean="0">
                <a:latin typeface="Calibri" pitchFamily="34" charset="0"/>
                <a:cs typeface="Calibri" pitchFamily="34" charset="0"/>
              </a:rPr>
              <a:t> </a:t>
            </a:r>
            <a:r>
              <a:rPr lang="en-IN" sz="5400" dirty="0" smtClean="0">
                <a:latin typeface="Calibri" pitchFamily="34" charset="0"/>
                <a:cs typeface="Calibri" pitchFamily="34" charset="0"/>
              </a:rPr>
              <a:t>SYSTEM</a:t>
            </a:r>
            <a:endParaRPr lang="en-IN" sz="5400" dirty="0"/>
          </a:p>
        </p:txBody>
      </p:sp>
      <p:sp>
        <p:nvSpPr>
          <p:cNvPr id="9" name="Rectangle 8"/>
          <p:cNvSpPr/>
          <p:nvPr/>
        </p:nvSpPr>
        <p:spPr>
          <a:xfrm>
            <a:off x="1174750" y="1892300"/>
            <a:ext cx="14478000" cy="5665654"/>
          </a:xfrm>
          <a:prstGeom prst="rect">
            <a:avLst/>
          </a:prstGeom>
        </p:spPr>
        <p:txBody>
          <a:bodyPr wrap="square">
            <a:spAutoFit/>
          </a:bodyPr>
          <a:lstStyle/>
          <a:p>
            <a:pPr marL="355600" indent="-342900">
              <a:spcBef>
                <a:spcPts val="1095"/>
              </a:spcBef>
              <a:buClr>
                <a:srgbClr val="999999"/>
              </a:buClr>
              <a:buSzPct val="78846"/>
              <a:buFont typeface="Segoe UI Symbol"/>
              <a:buChar char="➢"/>
              <a:tabLst>
                <a:tab pos="355600" algn="l"/>
              </a:tabLst>
            </a:pPr>
            <a:r>
              <a:rPr lang="en-IN" sz="4400" spc="-5" dirty="0" smtClean="0">
                <a:solidFill>
                  <a:schemeClr val="tx1"/>
                </a:solidFill>
                <a:latin typeface="Calibri" pitchFamily="34" charset="0"/>
                <a:cs typeface="Calibri" pitchFamily="34" charset="0"/>
              </a:rPr>
              <a:t>In this system </a:t>
            </a:r>
            <a:r>
              <a:rPr lang="en-IN" sz="4400" dirty="0" smtClean="0">
                <a:solidFill>
                  <a:schemeClr val="tx1"/>
                </a:solidFill>
                <a:latin typeface="Calibri" pitchFamily="34" charset="0"/>
                <a:cs typeface="Calibri" pitchFamily="34" charset="0"/>
              </a:rPr>
              <a:t>a </a:t>
            </a:r>
            <a:r>
              <a:rPr lang="en-IN" sz="4400" spc="-5" dirty="0" smtClean="0">
                <a:solidFill>
                  <a:schemeClr val="tx1"/>
                </a:solidFill>
                <a:latin typeface="Calibri" pitchFamily="34" charset="0"/>
                <a:cs typeface="Calibri" pitchFamily="34" charset="0"/>
              </a:rPr>
              <a:t>big oil sump is provided at the base of crank</a:t>
            </a:r>
            <a:r>
              <a:rPr lang="en-IN" sz="4400" spc="-70" dirty="0" smtClean="0">
                <a:solidFill>
                  <a:schemeClr val="tx1"/>
                </a:solidFill>
                <a:latin typeface="Calibri" pitchFamily="34" charset="0"/>
                <a:cs typeface="Calibri" pitchFamily="34" charset="0"/>
              </a:rPr>
              <a:t> </a:t>
            </a:r>
            <a:r>
              <a:rPr lang="en-IN" sz="4400" spc="-5" dirty="0" smtClean="0">
                <a:solidFill>
                  <a:schemeClr val="tx1"/>
                </a:solidFill>
                <a:latin typeface="Calibri" pitchFamily="34" charset="0"/>
                <a:cs typeface="Calibri" pitchFamily="34" charset="0"/>
              </a:rPr>
              <a:t>case.</a:t>
            </a:r>
            <a:endParaRPr lang="en-IN" sz="4400" dirty="0" smtClean="0">
              <a:solidFill>
                <a:schemeClr val="tx1"/>
              </a:solidFill>
              <a:latin typeface="Calibri" pitchFamily="34" charset="0"/>
              <a:cs typeface="Calibri" pitchFamily="34" charset="0"/>
            </a:endParaRPr>
          </a:p>
          <a:p>
            <a:pPr marL="355600" indent="-342900">
              <a:spcBef>
                <a:spcPts val="994"/>
              </a:spcBef>
              <a:buClr>
                <a:srgbClr val="999999"/>
              </a:buClr>
              <a:buSzPct val="78846"/>
              <a:buFont typeface="Segoe UI Symbol"/>
              <a:buChar char="➢"/>
              <a:tabLst>
                <a:tab pos="355600" algn="l"/>
              </a:tabLst>
            </a:pPr>
            <a:r>
              <a:rPr lang="en-IN" sz="4400" dirty="0" smtClean="0">
                <a:solidFill>
                  <a:schemeClr val="tx1"/>
                </a:solidFill>
                <a:latin typeface="Calibri" pitchFamily="34" charset="0"/>
                <a:cs typeface="Calibri" pitchFamily="34" charset="0"/>
              </a:rPr>
              <a:t>From </a:t>
            </a:r>
            <a:r>
              <a:rPr lang="en-IN" sz="4400" spc="-10" dirty="0" smtClean="0">
                <a:solidFill>
                  <a:schemeClr val="tx1"/>
                </a:solidFill>
                <a:latin typeface="Calibri" pitchFamily="34" charset="0"/>
                <a:cs typeface="Calibri" pitchFamily="34" charset="0"/>
              </a:rPr>
              <a:t>the </a:t>
            </a:r>
            <a:r>
              <a:rPr lang="en-IN" sz="4400" spc="-5" dirty="0" smtClean="0">
                <a:solidFill>
                  <a:schemeClr val="tx1"/>
                </a:solidFill>
                <a:latin typeface="Calibri" pitchFamily="34" charset="0"/>
                <a:cs typeface="Calibri" pitchFamily="34" charset="0"/>
              </a:rPr>
              <a:t>sump oil is pumped </a:t>
            </a:r>
            <a:r>
              <a:rPr lang="en-IN" sz="4400" spc="-10" dirty="0" smtClean="0">
                <a:solidFill>
                  <a:schemeClr val="tx1"/>
                </a:solidFill>
                <a:latin typeface="Calibri" pitchFamily="34" charset="0"/>
                <a:cs typeface="Calibri" pitchFamily="34" charset="0"/>
              </a:rPr>
              <a:t>to </a:t>
            </a:r>
            <a:r>
              <a:rPr lang="en-IN" sz="4400" spc="-5" dirty="0" smtClean="0">
                <a:solidFill>
                  <a:schemeClr val="tx1"/>
                </a:solidFill>
                <a:latin typeface="Calibri" pitchFamily="34" charset="0"/>
                <a:cs typeface="Calibri" pitchFamily="34" charset="0"/>
              </a:rPr>
              <a:t>different parts of </a:t>
            </a:r>
            <a:r>
              <a:rPr lang="en-IN" sz="4400" spc="-10" dirty="0" smtClean="0">
                <a:solidFill>
                  <a:schemeClr val="tx1"/>
                </a:solidFill>
                <a:latin typeface="Calibri" pitchFamily="34" charset="0"/>
                <a:cs typeface="Calibri" pitchFamily="34" charset="0"/>
              </a:rPr>
              <a:t>the</a:t>
            </a:r>
            <a:r>
              <a:rPr lang="en-IN" sz="4400" spc="-25" dirty="0" smtClean="0">
                <a:solidFill>
                  <a:schemeClr val="tx1"/>
                </a:solidFill>
                <a:latin typeface="Calibri" pitchFamily="34" charset="0"/>
                <a:cs typeface="Calibri" pitchFamily="34" charset="0"/>
              </a:rPr>
              <a:t> </a:t>
            </a:r>
            <a:r>
              <a:rPr lang="en-IN" sz="4400" spc="-5" dirty="0" smtClean="0">
                <a:solidFill>
                  <a:schemeClr val="tx1"/>
                </a:solidFill>
                <a:latin typeface="Calibri" pitchFamily="34" charset="0"/>
                <a:cs typeface="Calibri" pitchFamily="34" charset="0"/>
              </a:rPr>
              <a:t>engine</a:t>
            </a:r>
            <a:endParaRPr lang="en-IN" sz="4400" dirty="0" smtClean="0">
              <a:solidFill>
                <a:schemeClr val="tx1"/>
              </a:solidFill>
              <a:latin typeface="Calibri" pitchFamily="34" charset="0"/>
              <a:cs typeface="Calibri" pitchFamily="34" charset="0"/>
            </a:endParaRPr>
          </a:p>
          <a:p>
            <a:pPr marL="355600" indent="-342900">
              <a:spcBef>
                <a:spcPts val="994"/>
              </a:spcBef>
              <a:buClr>
                <a:srgbClr val="999999"/>
              </a:buClr>
              <a:buSzPct val="78846"/>
              <a:buFont typeface="Segoe UI Symbol"/>
              <a:buChar char="➢"/>
              <a:tabLst>
                <a:tab pos="355600" algn="l"/>
              </a:tabLst>
            </a:pPr>
            <a:r>
              <a:rPr lang="en-IN" sz="4400" dirty="0" smtClean="0">
                <a:solidFill>
                  <a:schemeClr val="tx1"/>
                </a:solidFill>
                <a:latin typeface="Calibri" pitchFamily="34" charset="0"/>
                <a:cs typeface="Calibri" pitchFamily="34" charset="0"/>
              </a:rPr>
              <a:t>The </a:t>
            </a:r>
            <a:r>
              <a:rPr lang="en-IN" sz="4400" spc="-5" dirty="0" smtClean="0">
                <a:solidFill>
                  <a:schemeClr val="tx1"/>
                </a:solidFill>
                <a:latin typeface="Calibri" pitchFamily="34" charset="0"/>
                <a:cs typeface="Calibri" pitchFamily="34" charset="0"/>
              </a:rPr>
              <a:t>main types of </a:t>
            </a:r>
            <a:r>
              <a:rPr lang="en-IN" sz="4400" dirty="0" smtClean="0">
                <a:solidFill>
                  <a:schemeClr val="tx1"/>
                </a:solidFill>
                <a:latin typeface="Calibri" pitchFamily="34" charset="0"/>
                <a:cs typeface="Calibri" pitchFamily="34" charset="0"/>
              </a:rPr>
              <a:t>Wet </a:t>
            </a:r>
            <a:r>
              <a:rPr lang="en-IN" sz="4400" spc="-5" dirty="0" smtClean="0">
                <a:solidFill>
                  <a:schemeClr val="tx1"/>
                </a:solidFill>
                <a:latin typeface="Calibri" pitchFamily="34" charset="0"/>
                <a:cs typeface="Calibri" pitchFamily="34" charset="0"/>
              </a:rPr>
              <a:t>sump lubrication system</a:t>
            </a:r>
            <a:r>
              <a:rPr lang="en-IN" sz="4400" spc="-125" dirty="0" smtClean="0">
                <a:solidFill>
                  <a:schemeClr val="tx1"/>
                </a:solidFill>
                <a:latin typeface="Calibri" pitchFamily="34" charset="0"/>
                <a:cs typeface="Calibri" pitchFamily="34" charset="0"/>
              </a:rPr>
              <a:t> </a:t>
            </a:r>
            <a:r>
              <a:rPr lang="en-IN" sz="4400" spc="-5" dirty="0" smtClean="0">
                <a:solidFill>
                  <a:schemeClr val="tx1"/>
                </a:solidFill>
                <a:latin typeface="Calibri" pitchFamily="34" charset="0"/>
                <a:cs typeface="Calibri" pitchFamily="34" charset="0"/>
              </a:rPr>
              <a:t>are:</a:t>
            </a:r>
            <a:endParaRPr lang="en-IN" sz="4400" dirty="0" smtClean="0">
              <a:solidFill>
                <a:schemeClr val="tx1"/>
              </a:solidFill>
              <a:latin typeface="Calibri" pitchFamily="34" charset="0"/>
              <a:cs typeface="Calibri" pitchFamily="34" charset="0"/>
            </a:endParaRPr>
          </a:p>
          <a:p>
            <a:pPr marL="775970" lvl="1" indent="-343535">
              <a:spcBef>
                <a:spcPts val="1125"/>
              </a:spcBef>
              <a:buFont typeface="Segoe UI Symbol"/>
              <a:buChar char="❑"/>
              <a:tabLst>
                <a:tab pos="776605" algn="l"/>
              </a:tabLst>
            </a:pPr>
            <a:r>
              <a:rPr lang="en-IN" sz="4400" spc="-10" dirty="0" smtClean="0">
                <a:solidFill>
                  <a:schemeClr val="tx1"/>
                </a:solidFill>
                <a:latin typeface="Calibri" pitchFamily="34" charset="0"/>
                <a:cs typeface="Calibri" pitchFamily="34" charset="0"/>
              </a:rPr>
              <a:t>splash lubrication</a:t>
            </a:r>
            <a:r>
              <a:rPr lang="en-IN" sz="4400" spc="25" dirty="0" smtClean="0">
                <a:solidFill>
                  <a:schemeClr val="tx1"/>
                </a:solidFill>
                <a:latin typeface="Calibri" pitchFamily="34" charset="0"/>
                <a:cs typeface="Calibri" pitchFamily="34" charset="0"/>
              </a:rPr>
              <a:t> </a:t>
            </a:r>
            <a:r>
              <a:rPr lang="en-IN" sz="4400" spc="-10" dirty="0" smtClean="0">
                <a:solidFill>
                  <a:schemeClr val="tx1"/>
                </a:solidFill>
                <a:latin typeface="Calibri" pitchFamily="34" charset="0"/>
                <a:cs typeface="Calibri" pitchFamily="34" charset="0"/>
              </a:rPr>
              <a:t>system</a:t>
            </a:r>
            <a:endParaRPr lang="en-IN" sz="4400" dirty="0" smtClean="0">
              <a:solidFill>
                <a:schemeClr val="tx1"/>
              </a:solidFill>
              <a:latin typeface="Calibri" pitchFamily="34" charset="0"/>
              <a:cs typeface="Calibri" pitchFamily="34" charset="0"/>
            </a:endParaRPr>
          </a:p>
          <a:p>
            <a:pPr marL="775970" lvl="1" indent="-343535">
              <a:spcBef>
                <a:spcPts val="1680"/>
              </a:spcBef>
              <a:buFont typeface="Segoe UI Symbol"/>
              <a:buChar char="❑"/>
              <a:tabLst>
                <a:tab pos="776605" algn="l"/>
              </a:tabLst>
            </a:pPr>
            <a:r>
              <a:rPr lang="en-IN" sz="4400" spc="-5" dirty="0" smtClean="0">
                <a:solidFill>
                  <a:schemeClr val="tx1"/>
                </a:solidFill>
                <a:latin typeface="Calibri" pitchFamily="34" charset="0"/>
                <a:cs typeface="Calibri" pitchFamily="34" charset="0"/>
              </a:rPr>
              <a:t>pressure </a:t>
            </a:r>
            <a:r>
              <a:rPr lang="en-IN" sz="4400" spc="-10" dirty="0" smtClean="0">
                <a:solidFill>
                  <a:schemeClr val="tx1"/>
                </a:solidFill>
                <a:latin typeface="Calibri" pitchFamily="34" charset="0"/>
                <a:cs typeface="Calibri" pitchFamily="34" charset="0"/>
              </a:rPr>
              <a:t>lubrication</a:t>
            </a:r>
            <a:r>
              <a:rPr lang="en-IN" sz="4400" spc="20" dirty="0" smtClean="0">
                <a:solidFill>
                  <a:schemeClr val="tx1"/>
                </a:solidFill>
                <a:latin typeface="Calibri" pitchFamily="34" charset="0"/>
                <a:cs typeface="Calibri" pitchFamily="34" charset="0"/>
              </a:rPr>
              <a:t> </a:t>
            </a:r>
            <a:r>
              <a:rPr lang="en-IN" sz="4400" spc="-10" dirty="0" smtClean="0">
                <a:solidFill>
                  <a:schemeClr val="tx1"/>
                </a:solidFill>
                <a:latin typeface="Calibri" pitchFamily="34" charset="0"/>
                <a:cs typeface="Calibri" pitchFamily="34" charset="0"/>
              </a:rPr>
              <a:t>system</a:t>
            </a:r>
            <a:endParaRPr lang="en-IN" sz="4400" dirty="0" smtClean="0">
              <a:solidFill>
                <a:schemeClr val="tx1"/>
              </a:solidFill>
              <a:latin typeface="Calibri" pitchFamily="34" charset="0"/>
              <a:cs typeface="Calibri" pitchFamily="34" charset="0"/>
            </a:endParaRPr>
          </a:p>
          <a:p>
            <a:pPr marL="775970" lvl="1" indent="-343535">
              <a:spcBef>
                <a:spcPts val="1680"/>
              </a:spcBef>
              <a:buFont typeface="Segoe UI Symbol"/>
              <a:buChar char="❑"/>
              <a:tabLst>
                <a:tab pos="776605" algn="l"/>
              </a:tabLst>
            </a:pPr>
            <a:r>
              <a:rPr lang="en-IN" sz="4400" spc="-10" dirty="0" smtClean="0">
                <a:solidFill>
                  <a:schemeClr val="tx1"/>
                </a:solidFill>
                <a:latin typeface="Calibri" pitchFamily="34" charset="0"/>
                <a:cs typeface="Calibri" pitchFamily="34" charset="0"/>
              </a:rPr>
              <a:t>Splash </a:t>
            </a:r>
            <a:r>
              <a:rPr lang="en-IN" sz="4400" spc="-5" dirty="0" smtClean="0">
                <a:solidFill>
                  <a:schemeClr val="tx1"/>
                </a:solidFill>
                <a:latin typeface="Calibri" pitchFamily="34" charset="0"/>
                <a:cs typeface="Calibri" pitchFamily="34" charset="0"/>
              </a:rPr>
              <a:t>and pressure </a:t>
            </a:r>
            <a:r>
              <a:rPr lang="en-IN" sz="4400" spc="-10" dirty="0" smtClean="0">
                <a:solidFill>
                  <a:schemeClr val="tx1"/>
                </a:solidFill>
                <a:latin typeface="Calibri" pitchFamily="34" charset="0"/>
                <a:cs typeface="Calibri" pitchFamily="34" charset="0"/>
              </a:rPr>
              <a:t>lubrication</a:t>
            </a:r>
            <a:r>
              <a:rPr lang="en-IN" sz="4400" spc="40" dirty="0" smtClean="0">
                <a:solidFill>
                  <a:schemeClr val="tx1"/>
                </a:solidFill>
                <a:latin typeface="Calibri" pitchFamily="34" charset="0"/>
                <a:cs typeface="Calibri" pitchFamily="34" charset="0"/>
              </a:rPr>
              <a:t> </a:t>
            </a:r>
            <a:r>
              <a:rPr lang="en-IN" sz="4400" spc="-5" dirty="0" smtClean="0">
                <a:solidFill>
                  <a:schemeClr val="tx1"/>
                </a:solidFill>
                <a:latin typeface="Calibri" pitchFamily="34" charset="0"/>
                <a:cs typeface="Calibri" pitchFamily="34" charset="0"/>
              </a:rPr>
              <a:t>system</a:t>
            </a:r>
            <a:endParaRPr lang="en-IN" sz="44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97</a:t>
            </a:fld>
            <a:endParaRPr lang="en-IN" altLang="en-US" sz="1900">
              <a:solidFill>
                <a:srgbClr val="898989"/>
              </a:solidFill>
              <a:ea typeface="Arial" pitchFamily="34" charset="0"/>
            </a:endParaRPr>
          </a:p>
        </p:txBody>
      </p:sp>
      <p:grpSp>
        <p:nvGrpSpPr>
          <p:cNvPr id="11" name="object 6"/>
          <p:cNvGrpSpPr/>
          <p:nvPr/>
        </p:nvGrpSpPr>
        <p:grpSpPr>
          <a:xfrm>
            <a:off x="10394950" y="2959100"/>
            <a:ext cx="5105400" cy="4648200"/>
            <a:chOff x="6620256" y="1819655"/>
            <a:chExt cx="5201920" cy="4592320"/>
          </a:xfrm>
        </p:grpSpPr>
        <p:pic>
          <p:nvPicPr>
            <p:cNvPr id="12" name="object 7"/>
            <p:cNvPicPr/>
            <p:nvPr/>
          </p:nvPicPr>
          <p:blipFill>
            <a:blip r:embed="rId3" cstate="print"/>
            <a:stretch>
              <a:fillRect/>
            </a:stretch>
          </p:blipFill>
          <p:spPr>
            <a:xfrm>
              <a:off x="6630162" y="1829561"/>
              <a:ext cx="5181600" cy="4572000"/>
            </a:xfrm>
            <a:prstGeom prst="rect">
              <a:avLst/>
            </a:prstGeom>
          </p:spPr>
        </p:pic>
        <p:sp>
          <p:nvSpPr>
            <p:cNvPr id="13" name="object 8"/>
            <p:cNvSpPr/>
            <p:nvPr/>
          </p:nvSpPr>
          <p:spPr>
            <a:xfrm>
              <a:off x="6630162" y="1829561"/>
              <a:ext cx="5181600" cy="4572000"/>
            </a:xfrm>
            <a:custGeom>
              <a:avLst/>
              <a:gdLst/>
              <a:ahLst/>
              <a:cxnLst/>
              <a:rect l="l" t="t" r="r" b="b"/>
              <a:pathLst>
                <a:path w="5181600" h="4572000">
                  <a:moveTo>
                    <a:pt x="0" y="4572000"/>
                  </a:moveTo>
                  <a:lnTo>
                    <a:pt x="5181600" y="4572000"/>
                  </a:lnTo>
                  <a:lnTo>
                    <a:pt x="5181600" y="0"/>
                  </a:lnTo>
                  <a:lnTo>
                    <a:pt x="0" y="0"/>
                  </a:lnTo>
                  <a:lnTo>
                    <a:pt x="0" y="4572000"/>
                  </a:lnTo>
                  <a:close/>
                </a:path>
              </a:pathLst>
            </a:custGeom>
            <a:ln w="19812">
              <a:solidFill>
                <a:srgbClr val="A0A0A0"/>
              </a:solidFill>
            </a:ln>
          </p:spPr>
          <p:txBody>
            <a:bodyPr wrap="square" lIns="0" tIns="0" rIns="0" bIns="0" rtlCol="0"/>
            <a:lstStyle/>
            <a:p>
              <a:endParaRPr/>
            </a:p>
          </p:txBody>
        </p:sp>
      </p:grpSp>
      <p:sp>
        <p:nvSpPr>
          <p:cNvPr id="14" name="Rectangle 13"/>
          <p:cNvSpPr/>
          <p:nvPr/>
        </p:nvSpPr>
        <p:spPr>
          <a:xfrm>
            <a:off x="1860550" y="444500"/>
            <a:ext cx="8699497" cy="923330"/>
          </a:xfrm>
          <a:prstGeom prst="rect">
            <a:avLst/>
          </a:prstGeom>
        </p:spPr>
        <p:txBody>
          <a:bodyPr wrap="none">
            <a:spAutoFit/>
          </a:bodyPr>
          <a:lstStyle/>
          <a:p>
            <a:r>
              <a:rPr lang="en-IN" sz="5400" dirty="0" smtClean="0">
                <a:latin typeface="Calibri" pitchFamily="34" charset="0"/>
                <a:cs typeface="Calibri" pitchFamily="34" charset="0"/>
              </a:rPr>
              <a:t>SPLASH LUBRICATION</a:t>
            </a:r>
            <a:r>
              <a:rPr lang="en-IN" sz="5400" spc="-65" dirty="0" smtClean="0">
                <a:latin typeface="Calibri" pitchFamily="34" charset="0"/>
                <a:cs typeface="Calibri" pitchFamily="34" charset="0"/>
              </a:rPr>
              <a:t> </a:t>
            </a:r>
            <a:r>
              <a:rPr lang="en-IN" sz="5400" dirty="0" smtClean="0">
                <a:latin typeface="Calibri" pitchFamily="34" charset="0"/>
                <a:cs typeface="Calibri" pitchFamily="34" charset="0"/>
              </a:rPr>
              <a:t>SYSTEM</a:t>
            </a:r>
            <a:endParaRPr lang="en-IN" sz="5400" dirty="0"/>
          </a:p>
        </p:txBody>
      </p:sp>
      <p:sp>
        <p:nvSpPr>
          <p:cNvPr id="16" name="Rectangle 15"/>
          <p:cNvSpPr/>
          <p:nvPr/>
        </p:nvSpPr>
        <p:spPr>
          <a:xfrm>
            <a:off x="1250950" y="1739901"/>
            <a:ext cx="8686800" cy="8928085"/>
          </a:xfrm>
          <a:prstGeom prst="rect">
            <a:avLst/>
          </a:prstGeom>
        </p:spPr>
        <p:txBody>
          <a:bodyPr wrap="square">
            <a:spAutoFit/>
          </a:bodyPr>
          <a:lstStyle/>
          <a:p>
            <a:pPr marL="355600" indent="-342900">
              <a:spcBef>
                <a:spcPts val="100"/>
              </a:spcBef>
              <a:buClr>
                <a:srgbClr val="999999"/>
              </a:buClr>
              <a:buSzPct val="79166"/>
              <a:buFont typeface="Segoe UI Symbol"/>
              <a:buChar char="➢"/>
              <a:tabLst>
                <a:tab pos="355600" algn="l"/>
                <a:tab pos="1298575" algn="l"/>
                <a:tab pos="1892935" algn="l"/>
                <a:tab pos="3088640" algn="l"/>
                <a:tab pos="3531870" algn="l"/>
                <a:tab pos="4112260" algn="l"/>
                <a:tab pos="4763135" algn="l"/>
              </a:tabLst>
            </a:pPr>
            <a:r>
              <a:rPr lang="en-IN" sz="4000" spc="-5" dirty="0" smtClean="0">
                <a:solidFill>
                  <a:schemeClr val="tx1"/>
                </a:solidFill>
                <a:latin typeface="+mn-lt"/>
                <a:cs typeface="Calibri" pitchFamily="34" charset="0"/>
              </a:rPr>
              <a:t>The lubricating oil is filled in the</a:t>
            </a:r>
            <a:r>
              <a:rPr lang="en-IN" sz="4000" spc="75" dirty="0" smtClean="0">
                <a:solidFill>
                  <a:schemeClr val="tx1"/>
                </a:solidFill>
                <a:latin typeface="+mn-lt"/>
                <a:cs typeface="Calibri" pitchFamily="34" charset="0"/>
              </a:rPr>
              <a:t> </a:t>
            </a:r>
            <a:r>
              <a:rPr lang="en-IN" sz="4000" spc="-5" dirty="0" smtClean="0">
                <a:solidFill>
                  <a:schemeClr val="tx1"/>
                </a:solidFill>
                <a:latin typeface="+mn-lt"/>
                <a:cs typeface="Calibri" pitchFamily="34" charset="0"/>
              </a:rPr>
              <a:t>sump</a:t>
            </a:r>
          </a:p>
          <a:p>
            <a:pPr marL="355600" indent="-342900">
              <a:spcBef>
                <a:spcPts val="100"/>
              </a:spcBef>
              <a:buClr>
                <a:srgbClr val="999999"/>
              </a:buClr>
              <a:buSzPct val="79166"/>
              <a:buFont typeface="Segoe UI Symbol"/>
              <a:buChar char="➢"/>
              <a:tabLst>
                <a:tab pos="355600" algn="l"/>
                <a:tab pos="1298575" algn="l"/>
                <a:tab pos="1892935" algn="l"/>
                <a:tab pos="3088640" algn="l"/>
                <a:tab pos="3531870" algn="l"/>
                <a:tab pos="4112260" algn="l"/>
                <a:tab pos="4763135" algn="l"/>
              </a:tabLst>
            </a:pPr>
            <a:r>
              <a:rPr lang="en-IN" sz="4000" dirty="0" smtClean="0">
                <a:solidFill>
                  <a:schemeClr val="tx1"/>
                </a:solidFill>
                <a:latin typeface="+mn-lt"/>
                <a:cs typeface="Calibri" pitchFamily="34" charset="0"/>
              </a:rPr>
              <a:t>Sco</a:t>
            </a:r>
            <a:r>
              <a:rPr lang="en-IN" sz="4000" spc="10" dirty="0" smtClean="0">
                <a:solidFill>
                  <a:schemeClr val="tx1"/>
                </a:solidFill>
                <a:latin typeface="+mn-lt"/>
                <a:cs typeface="Calibri" pitchFamily="34" charset="0"/>
              </a:rPr>
              <a:t>o</a:t>
            </a:r>
            <a:r>
              <a:rPr lang="en-IN" sz="4000" dirty="0" smtClean="0">
                <a:solidFill>
                  <a:schemeClr val="tx1"/>
                </a:solidFill>
                <a:latin typeface="+mn-lt"/>
                <a:cs typeface="Calibri" pitchFamily="34" charset="0"/>
              </a:rPr>
              <a:t>p </a:t>
            </a:r>
            <a:r>
              <a:rPr lang="en-IN" sz="4000" spc="-5" dirty="0" smtClean="0">
                <a:solidFill>
                  <a:schemeClr val="tx1"/>
                </a:solidFill>
                <a:latin typeface="+mn-lt"/>
                <a:cs typeface="Calibri" pitchFamily="34" charset="0"/>
              </a:rPr>
              <a:t>ar</a:t>
            </a:r>
            <a:r>
              <a:rPr lang="en-IN" sz="4000" dirty="0" smtClean="0">
                <a:solidFill>
                  <a:schemeClr val="tx1"/>
                </a:solidFill>
                <a:latin typeface="+mn-lt"/>
                <a:cs typeface="Calibri" pitchFamily="34" charset="0"/>
              </a:rPr>
              <a:t>e </a:t>
            </a:r>
            <a:r>
              <a:rPr lang="en-IN" sz="4000" spc="-5" dirty="0" smtClean="0">
                <a:solidFill>
                  <a:schemeClr val="tx1"/>
                </a:solidFill>
                <a:latin typeface="+mn-lt"/>
                <a:cs typeface="Calibri" pitchFamily="34" charset="0"/>
              </a:rPr>
              <a:t>at</a:t>
            </a:r>
            <a:r>
              <a:rPr lang="en-IN" sz="4000" dirty="0" smtClean="0">
                <a:solidFill>
                  <a:schemeClr val="tx1"/>
                </a:solidFill>
                <a:latin typeface="+mn-lt"/>
                <a:cs typeface="Calibri" pitchFamily="34" charset="0"/>
              </a:rPr>
              <a:t>t</a:t>
            </a:r>
            <a:r>
              <a:rPr lang="en-IN" sz="4000" spc="-5" dirty="0" smtClean="0">
                <a:solidFill>
                  <a:schemeClr val="tx1"/>
                </a:solidFill>
                <a:latin typeface="+mn-lt"/>
                <a:cs typeface="Calibri" pitchFamily="34" charset="0"/>
              </a:rPr>
              <a:t>a</a:t>
            </a:r>
            <a:r>
              <a:rPr lang="en-IN" sz="4000" spc="5" dirty="0" smtClean="0">
                <a:solidFill>
                  <a:schemeClr val="tx1"/>
                </a:solidFill>
                <a:latin typeface="+mn-lt"/>
                <a:cs typeface="Calibri" pitchFamily="34" charset="0"/>
              </a:rPr>
              <a:t>ch</a:t>
            </a:r>
            <a:r>
              <a:rPr lang="en-IN" sz="4000" spc="-5" dirty="0" smtClean="0">
                <a:solidFill>
                  <a:schemeClr val="tx1"/>
                </a:solidFill>
                <a:latin typeface="+mn-lt"/>
                <a:cs typeface="Calibri" pitchFamily="34" charset="0"/>
              </a:rPr>
              <a:t>e</a:t>
            </a:r>
            <a:r>
              <a:rPr lang="en-IN" sz="4000" dirty="0" smtClean="0">
                <a:solidFill>
                  <a:schemeClr val="tx1"/>
                </a:solidFill>
                <a:latin typeface="+mn-lt"/>
                <a:cs typeface="Calibri" pitchFamily="34" charset="0"/>
              </a:rPr>
              <a:t>d to </a:t>
            </a:r>
            <a:r>
              <a:rPr lang="en-IN" sz="4000" spc="-5" dirty="0" smtClean="0">
                <a:solidFill>
                  <a:schemeClr val="tx1"/>
                </a:solidFill>
                <a:latin typeface="+mn-lt"/>
                <a:cs typeface="Calibri" pitchFamily="34" charset="0"/>
              </a:rPr>
              <a:t>th</a:t>
            </a:r>
            <a:r>
              <a:rPr lang="en-IN" sz="4000" dirty="0" smtClean="0">
                <a:solidFill>
                  <a:schemeClr val="tx1"/>
                </a:solidFill>
                <a:latin typeface="+mn-lt"/>
                <a:cs typeface="Calibri" pitchFamily="34" charset="0"/>
              </a:rPr>
              <a:t>e </a:t>
            </a:r>
            <a:r>
              <a:rPr lang="en-IN" sz="4000" spc="-5" dirty="0" smtClean="0">
                <a:solidFill>
                  <a:schemeClr val="tx1"/>
                </a:solidFill>
                <a:latin typeface="+mn-lt"/>
                <a:cs typeface="Calibri" pitchFamily="34" charset="0"/>
              </a:rPr>
              <a:t>e</a:t>
            </a:r>
            <a:r>
              <a:rPr lang="en-IN" sz="4000" dirty="0" smtClean="0">
                <a:solidFill>
                  <a:schemeClr val="tx1"/>
                </a:solidFill>
                <a:latin typeface="+mn-lt"/>
                <a:cs typeface="Calibri" pitchFamily="34" charset="0"/>
              </a:rPr>
              <a:t>nd	</a:t>
            </a:r>
            <a:r>
              <a:rPr lang="en-IN" sz="4000" spc="-5" dirty="0" smtClean="0">
                <a:solidFill>
                  <a:schemeClr val="tx1"/>
                </a:solidFill>
                <a:latin typeface="+mn-lt"/>
                <a:cs typeface="Calibri" pitchFamily="34" charset="0"/>
              </a:rPr>
              <a:t>of </a:t>
            </a:r>
            <a:r>
              <a:rPr lang="en-IN" sz="4000" spc="-5" dirty="0" smtClean="0">
                <a:solidFill>
                  <a:schemeClr val="tx1"/>
                </a:solidFill>
                <a:latin typeface="+mn-lt"/>
              </a:rPr>
              <a:t>connecting</a:t>
            </a:r>
            <a:r>
              <a:rPr lang="en-IN" sz="4000" spc="50" dirty="0" smtClean="0">
                <a:solidFill>
                  <a:schemeClr val="tx1"/>
                </a:solidFill>
                <a:latin typeface="+mn-lt"/>
              </a:rPr>
              <a:t> </a:t>
            </a:r>
            <a:r>
              <a:rPr lang="en-IN" sz="4000" dirty="0" smtClean="0">
                <a:solidFill>
                  <a:schemeClr val="tx1"/>
                </a:solidFill>
                <a:latin typeface="+mn-lt"/>
              </a:rPr>
              <a:t>rod </a:t>
            </a:r>
            <a:endParaRPr lang="en-IN" sz="4000" spc="-5" dirty="0" smtClean="0">
              <a:solidFill>
                <a:schemeClr val="tx1"/>
              </a:solidFill>
              <a:latin typeface="+mn-lt"/>
              <a:cs typeface="Calibri" pitchFamily="34" charset="0"/>
            </a:endParaRPr>
          </a:p>
          <a:p>
            <a:pPr marL="355600" indent="-342900">
              <a:spcBef>
                <a:spcPts val="100"/>
              </a:spcBef>
              <a:buClr>
                <a:srgbClr val="999999"/>
              </a:buClr>
              <a:buSzPct val="79166"/>
              <a:buFont typeface="Segoe UI Symbol"/>
              <a:buChar char="➢"/>
              <a:tabLst>
                <a:tab pos="355600" algn="l"/>
                <a:tab pos="1298575" algn="l"/>
                <a:tab pos="1892935" algn="l"/>
                <a:tab pos="3088640" algn="l"/>
                <a:tab pos="3531870" algn="l"/>
                <a:tab pos="4112260" algn="l"/>
                <a:tab pos="4763135" algn="l"/>
              </a:tabLst>
            </a:pPr>
            <a:r>
              <a:rPr lang="en-US" sz="4000" dirty="0" smtClean="0">
                <a:latin typeface="+mn-lt"/>
                <a:cs typeface="Calibri" pitchFamily="34" charset="0"/>
              </a:rPr>
              <a:t> </a:t>
            </a:r>
            <a:r>
              <a:rPr lang="en-IN" sz="4000" dirty="0" smtClean="0">
                <a:cs typeface="Calibri" pitchFamily="34" charset="0"/>
              </a:rPr>
              <a:t>When system </a:t>
            </a:r>
            <a:r>
              <a:rPr lang="en-IN" sz="4000" spc="-5" dirty="0" smtClean="0">
                <a:cs typeface="Calibri" pitchFamily="34" charset="0"/>
              </a:rPr>
              <a:t>moves </a:t>
            </a:r>
            <a:r>
              <a:rPr lang="en-IN" sz="4000" dirty="0" smtClean="0">
                <a:cs typeface="Calibri" pitchFamily="34" charset="0"/>
              </a:rPr>
              <a:t>to </a:t>
            </a:r>
            <a:r>
              <a:rPr lang="en-IN" sz="4000" spc="-5" dirty="0" smtClean="0">
                <a:cs typeface="Calibri" pitchFamily="34" charset="0"/>
              </a:rPr>
              <a:t>Bottom </a:t>
            </a:r>
            <a:r>
              <a:rPr lang="en-IN" sz="4000" dirty="0" smtClean="0">
                <a:cs typeface="Calibri" pitchFamily="34" charset="0"/>
              </a:rPr>
              <a:t>Dead  Centre </a:t>
            </a:r>
            <a:r>
              <a:rPr lang="en-IN" sz="4000" spc="-5" dirty="0" smtClean="0">
                <a:cs typeface="Calibri" pitchFamily="34" charset="0"/>
              </a:rPr>
              <a:t>(BDC) scoop splashes lubricating  oil </a:t>
            </a:r>
            <a:r>
              <a:rPr lang="en-IN" sz="4000" dirty="0" smtClean="0">
                <a:cs typeface="Calibri" pitchFamily="34" charset="0"/>
              </a:rPr>
              <a:t>to the </a:t>
            </a:r>
            <a:r>
              <a:rPr lang="en-IN" sz="4000" spc="-5" dirty="0" smtClean="0">
                <a:cs typeface="Calibri" pitchFamily="34" charset="0"/>
              </a:rPr>
              <a:t>piston </a:t>
            </a:r>
            <a:r>
              <a:rPr lang="en-IN" sz="4000" dirty="0" smtClean="0">
                <a:cs typeface="Calibri" pitchFamily="34" charset="0"/>
              </a:rPr>
              <a:t>,cylinder </a:t>
            </a:r>
            <a:r>
              <a:rPr lang="en-IN" sz="4000" spc="-5" dirty="0" smtClean="0">
                <a:cs typeface="Calibri" pitchFamily="34" charset="0"/>
              </a:rPr>
              <a:t>,big </a:t>
            </a:r>
            <a:r>
              <a:rPr lang="en-IN" sz="4000" dirty="0" smtClean="0">
                <a:cs typeface="Calibri" pitchFamily="34" charset="0"/>
              </a:rPr>
              <a:t>end </a:t>
            </a:r>
            <a:r>
              <a:rPr lang="en-IN" sz="4000" spc="5" dirty="0" smtClean="0">
                <a:cs typeface="Calibri" pitchFamily="34" charset="0"/>
              </a:rPr>
              <a:t>of  </a:t>
            </a:r>
            <a:r>
              <a:rPr lang="en-IN" sz="4000" spc="-5" dirty="0" smtClean="0">
                <a:cs typeface="Calibri" pitchFamily="34" charset="0"/>
              </a:rPr>
              <a:t>connecting </a:t>
            </a:r>
            <a:r>
              <a:rPr lang="en-IN" sz="4000" dirty="0" smtClean="0">
                <a:cs typeface="Calibri" pitchFamily="34" charset="0"/>
              </a:rPr>
              <a:t>rod ,main </a:t>
            </a:r>
            <a:r>
              <a:rPr lang="en-IN" sz="4000" spc="-5" dirty="0" smtClean="0">
                <a:cs typeface="Calibri" pitchFamily="34" charset="0"/>
              </a:rPr>
              <a:t>bearing </a:t>
            </a:r>
            <a:r>
              <a:rPr lang="en-IN" sz="4000" dirty="0" smtClean="0">
                <a:cs typeface="Calibri" pitchFamily="34" charset="0"/>
              </a:rPr>
              <a:t>and </a:t>
            </a:r>
            <a:r>
              <a:rPr lang="en-IN" sz="4000" spc="-5" dirty="0" smtClean="0">
                <a:cs typeface="Calibri" pitchFamily="34" charset="0"/>
              </a:rPr>
              <a:t>cam  shaft</a:t>
            </a:r>
            <a:r>
              <a:rPr lang="en-IN" sz="4000" spc="15" dirty="0" smtClean="0">
                <a:cs typeface="Calibri" pitchFamily="34" charset="0"/>
              </a:rPr>
              <a:t> </a:t>
            </a:r>
            <a:r>
              <a:rPr lang="en-IN" sz="4000" spc="-5" dirty="0" smtClean="0">
                <a:cs typeface="Calibri" pitchFamily="34" charset="0"/>
              </a:rPr>
              <a:t>bearing</a:t>
            </a:r>
          </a:p>
          <a:p>
            <a:pPr marL="355600" lvl="1" indent="-342900">
              <a:spcBef>
                <a:spcPts val="100"/>
              </a:spcBef>
              <a:buClr>
                <a:srgbClr val="999999"/>
              </a:buClr>
              <a:buSzPct val="79166"/>
              <a:buFont typeface="Segoe UI Symbol"/>
              <a:buChar char="➢"/>
              <a:tabLst>
                <a:tab pos="355600" algn="l"/>
                <a:tab pos="1298575" algn="l"/>
                <a:tab pos="1892935" algn="l"/>
                <a:tab pos="3088640" algn="l"/>
                <a:tab pos="3531870" algn="l"/>
                <a:tab pos="4112260" algn="l"/>
                <a:tab pos="4763135" algn="l"/>
              </a:tabLst>
            </a:pPr>
            <a:r>
              <a:rPr lang="en-IN" sz="4000" spc="-5" dirty="0" smtClean="0">
                <a:cs typeface="Calibri" pitchFamily="34" charset="0"/>
              </a:rPr>
              <a:t>The splashed oil settles </a:t>
            </a:r>
            <a:r>
              <a:rPr lang="en-IN" sz="4000" dirty="0" smtClean="0">
                <a:cs typeface="Calibri" pitchFamily="34" charset="0"/>
              </a:rPr>
              <a:t>on </a:t>
            </a:r>
            <a:r>
              <a:rPr lang="en-IN" sz="4000" spc="-5" dirty="0" smtClean="0">
                <a:cs typeface="Calibri" pitchFamily="34" charset="0"/>
              </a:rPr>
              <a:t>engine parts  and then </a:t>
            </a:r>
            <a:r>
              <a:rPr lang="en-IN" sz="4000" dirty="0" smtClean="0">
                <a:cs typeface="Calibri" pitchFamily="34" charset="0"/>
              </a:rPr>
              <a:t>to </a:t>
            </a:r>
            <a:r>
              <a:rPr lang="en-IN" sz="4000" spc="-5" dirty="0" smtClean="0">
                <a:cs typeface="Calibri" pitchFamily="34" charset="0"/>
              </a:rPr>
              <a:t>sump</a:t>
            </a:r>
            <a:r>
              <a:rPr lang="en-IN" sz="4000" spc="60" dirty="0" smtClean="0">
                <a:cs typeface="Calibri" pitchFamily="34" charset="0"/>
              </a:rPr>
              <a:t> </a:t>
            </a:r>
            <a:r>
              <a:rPr lang="en-IN" sz="4000" spc="-10" dirty="0" smtClean="0">
                <a:cs typeface="Calibri" pitchFamily="34" charset="0"/>
              </a:rPr>
              <a:t>again</a:t>
            </a:r>
          </a:p>
          <a:p>
            <a:pPr marL="355600" indent="-342900">
              <a:spcBef>
                <a:spcPts val="100"/>
              </a:spcBef>
              <a:buClr>
                <a:srgbClr val="999999"/>
              </a:buClr>
              <a:buSzPct val="79166"/>
              <a:buFont typeface="Segoe UI Symbol"/>
              <a:buChar char="➢"/>
              <a:tabLst>
                <a:tab pos="355600" algn="l"/>
                <a:tab pos="1298575" algn="l"/>
                <a:tab pos="1892935" algn="l"/>
                <a:tab pos="3088640" algn="l"/>
                <a:tab pos="3531870" algn="l"/>
                <a:tab pos="4112260" algn="l"/>
                <a:tab pos="4763135" algn="l"/>
              </a:tabLst>
            </a:pPr>
            <a:endParaRPr lang="en-IN" sz="3200" spc="-5" dirty="0" smtClean="0">
              <a:cs typeface="Calibri" pitchFamily="34" charset="0"/>
            </a:endParaRPr>
          </a:p>
          <a:p>
            <a:pPr marL="355600" indent="-342900">
              <a:spcBef>
                <a:spcPts val="100"/>
              </a:spcBef>
              <a:buClr>
                <a:srgbClr val="999999"/>
              </a:buClr>
              <a:buSzPct val="79166"/>
              <a:buFont typeface="Segoe UI Symbol"/>
              <a:buChar char="➢"/>
              <a:tabLst>
                <a:tab pos="355600" algn="l"/>
                <a:tab pos="1298575" algn="l"/>
                <a:tab pos="1892935" algn="l"/>
                <a:tab pos="3088640" algn="l"/>
                <a:tab pos="3531870" algn="l"/>
                <a:tab pos="4112260" algn="l"/>
                <a:tab pos="4763135" algn="l"/>
              </a:tabLst>
            </a:pPr>
            <a:endParaRPr lang="en-IN" sz="3200" dirty="0" smtClean="0">
              <a:latin typeface="+mn-lt"/>
              <a:cs typeface="Calibri" pitchFamily="34" charset="0"/>
            </a:endParaRPr>
          </a:p>
          <a:p>
            <a:pPr marL="721360" marR="5080" lvl="1" indent="-342900" algn="just">
              <a:spcBef>
                <a:spcPts val="994"/>
              </a:spcBef>
              <a:buClr>
                <a:srgbClr val="999999"/>
              </a:buClr>
              <a:buSzPct val="79166"/>
              <a:buFont typeface="Segoe UI Symbol"/>
              <a:buChar char="➢"/>
              <a:tabLst>
                <a:tab pos="355600" algn="l"/>
              </a:tabLst>
            </a:pPr>
            <a:endParaRPr lang="en-IN" sz="3200" spc="-5" dirty="0" smtClean="0">
              <a:latin typeface="+mn-lt"/>
              <a:cs typeface="Calibri" pitchFamily="34" charset="0"/>
            </a:endParaRPr>
          </a:p>
          <a:p>
            <a:pPr marL="355600" indent="-342900">
              <a:spcBef>
                <a:spcPts val="100"/>
              </a:spcBef>
              <a:buClr>
                <a:srgbClr val="999999"/>
              </a:buClr>
              <a:buSzPct val="79166"/>
              <a:buFont typeface="Segoe UI Symbol"/>
              <a:buChar char="➢"/>
              <a:tabLst>
                <a:tab pos="355600" algn="l"/>
                <a:tab pos="1298575" algn="l"/>
                <a:tab pos="1892935" algn="l"/>
                <a:tab pos="3088640" algn="l"/>
                <a:tab pos="3531870" algn="l"/>
                <a:tab pos="4112260" algn="l"/>
                <a:tab pos="4763135" algn="l"/>
              </a:tabLst>
            </a:pPr>
            <a:endParaRPr lang="en-IN" sz="3200" dirty="0" smtClean="0">
              <a:solidFill>
                <a:schemeClr val="tx1"/>
              </a:solidFill>
              <a:latin typeface="+mn-lt"/>
              <a:cs typeface="Calibri" pitchFamily="34" charset="0"/>
            </a:endParaRPr>
          </a:p>
          <a:p>
            <a:pPr marL="355600" indent="-342900">
              <a:spcBef>
                <a:spcPts val="100"/>
              </a:spcBef>
              <a:buClr>
                <a:srgbClr val="999999"/>
              </a:buClr>
              <a:buSzPct val="79166"/>
              <a:buFont typeface="Segoe UI Symbol"/>
              <a:buChar char="➢"/>
              <a:tabLst>
                <a:tab pos="355600" algn="l"/>
              </a:tabLst>
            </a:pPr>
            <a:endParaRPr lang="en-IN" sz="3200" dirty="0">
              <a:solidFill>
                <a:schemeClr val="tx1"/>
              </a:solidFill>
              <a:latin typeface="+mn-lt"/>
              <a:cs typeface="Calibri"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98</a:t>
            </a:fld>
            <a:endParaRPr lang="en-IN" altLang="en-US" sz="1900">
              <a:solidFill>
                <a:srgbClr val="898989"/>
              </a:solidFill>
              <a:ea typeface="Arial"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cstate="print">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441950" y="8597900"/>
            <a:ext cx="5948363" cy="307777"/>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US" altLang="en-US" sz="2000" dirty="0" err="1" smtClean="0">
                <a:latin typeface="Times New Roman" pitchFamily="18" charset="0"/>
                <a:ea typeface="Times New Roman" pitchFamily="18" charset="0"/>
              </a:rPr>
              <a:t>Jitendra</a:t>
            </a:r>
            <a:r>
              <a:rPr lang="en-US" altLang="en-US" sz="2000" dirty="0" smtClean="0">
                <a:latin typeface="Times New Roman" pitchFamily="18" charset="0"/>
                <a:ea typeface="Times New Roman" pitchFamily="18" charset="0"/>
              </a:rPr>
              <a:t> Kumar Gupta</a:t>
            </a:r>
            <a:r>
              <a:rPr lang="en-IN" altLang="en-US" dirty="0" smtClean="0">
                <a:solidFill>
                  <a:srgbClr val="898989"/>
                </a:solidFill>
                <a:latin typeface="Calibri" pitchFamily="34" charset="0"/>
              </a:rPr>
              <a:t>(Assistant Professor) , JECRC, JAIPUR</a:t>
            </a:r>
            <a:endParaRPr lang="en-IN" altLang="en-US" dirty="0">
              <a:solidFill>
                <a:srgbClr val="898989"/>
              </a:solidFill>
              <a:latin typeface="Calibri" pitchFamily="34"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99</a:t>
            </a:fld>
            <a:endParaRPr lang="en-IN" altLang="en-US" sz="1900">
              <a:solidFill>
                <a:srgbClr val="898989"/>
              </a:solidFill>
              <a:ea typeface="Arial" pitchFamily="34" charset="0"/>
            </a:endParaRPr>
          </a:p>
        </p:txBody>
      </p:sp>
      <p:sp>
        <p:nvSpPr>
          <p:cNvPr id="8" name="Rectangle 7"/>
          <p:cNvSpPr/>
          <p:nvPr/>
        </p:nvSpPr>
        <p:spPr>
          <a:xfrm>
            <a:off x="1555750" y="368300"/>
            <a:ext cx="7899278" cy="769441"/>
          </a:xfrm>
          <a:prstGeom prst="rect">
            <a:avLst/>
          </a:prstGeom>
        </p:spPr>
        <p:txBody>
          <a:bodyPr wrap="none">
            <a:spAutoFit/>
          </a:bodyPr>
          <a:lstStyle/>
          <a:p>
            <a:r>
              <a:rPr lang="en-IN" sz="4400" b="1" spc="-5" dirty="0" smtClean="0">
                <a:latin typeface="Calibri" pitchFamily="34" charset="0"/>
                <a:cs typeface="Calibri" pitchFamily="34" charset="0"/>
              </a:rPr>
              <a:t>PRESSURE LUBRICATION</a:t>
            </a:r>
            <a:r>
              <a:rPr lang="en-IN" sz="4400" b="1" dirty="0" smtClean="0">
                <a:latin typeface="Calibri" pitchFamily="34" charset="0"/>
                <a:cs typeface="Calibri" pitchFamily="34" charset="0"/>
              </a:rPr>
              <a:t> </a:t>
            </a:r>
            <a:r>
              <a:rPr lang="en-IN" sz="4400" b="1" spc="-5" dirty="0" smtClean="0">
                <a:latin typeface="Calibri" pitchFamily="34" charset="0"/>
                <a:cs typeface="Calibri" pitchFamily="34" charset="0"/>
              </a:rPr>
              <a:t>SYSTEM</a:t>
            </a:r>
            <a:endParaRPr lang="en-IN" sz="4400" b="1" dirty="0"/>
          </a:p>
        </p:txBody>
      </p:sp>
      <p:pic>
        <p:nvPicPr>
          <p:cNvPr id="9" name="object 4"/>
          <p:cNvPicPr/>
          <p:nvPr/>
        </p:nvPicPr>
        <p:blipFill>
          <a:blip r:embed="rId3" cstate="print"/>
          <a:stretch>
            <a:fillRect/>
          </a:stretch>
        </p:blipFill>
        <p:spPr>
          <a:xfrm>
            <a:off x="10013950" y="1435100"/>
            <a:ext cx="5791200" cy="6096000"/>
          </a:xfrm>
          <a:prstGeom prst="rect">
            <a:avLst/>
          </a:prstGeom>
        </p:spPr>
      </p:pic>
      <p:sp>
        <p:nvSpPr>
          <p:cNvPr id="10" name="Rectangle 9"/>
          <p:cNvSpPr/>
          <p:nvPr/>
        </p:nvSpPr>
        <p:spPr>
          <a:xfrm>
            <a:off x="1174750" y="1435100"/>
            <a:ext cx="8458200" cy="6386364"/>
          </a:xfrm>
          <a:prstGeom prst="rect">
            <a:avLst/>
          </a:prstGeom>
        </p:spPr>
        <p:txBody>
          <a:bodyPr wrap="square">
            <a:spAutoFit/>
          </a:bodyPr>
          <a:lstStyle/>
          <a:p>
            <a:pPr marL="355600" marR="5080" indent="-343535" algn="just">
              <a:spcBef>
                <a:spcPts val="95"/>
              </a:spcBef>
              <a:buClr>
                <a:srgbClr val="999999"/>
              </a:buClr>
              <a:buSzPct val="79545"/>
              <a:buFont typeface="Segoe UI Symbol"/>
              <a:buChar char="➢"/>
              <a:tabLst>
                <a:tab pos="356235" algn="l"/>
              </a:tabLst>
            </a:pPr>
            <a:r>
              <a:rPr lang="en-IN" sz="3200" spc="-5" dirty="0" smtClean="0">
                <a:solidFill>
                  <a:schemeClr val="tx1"/>
                </a:solidFill>
                <a:latin typeface="Calibri" pitchFamily="34" charset="0"/>
                <a:cs typeface="Calibri" pitchFamily="34" charset="0"/>
              </a:rPr>
              <a:t>In this </a:t>
            </a:r>
            <a:r>
              <a:rPr lang="en-IN" sz="3200" spc="-10" dirty="0" smtClean="0">
                <a:solidFill>
                  <a:schemeClr val="tx1"/>
                </a:solidFill>
                <a:latin typeface="Calibri" pitchFamily="34" charset="0"/>
                <a:cs typeface="Calibri" pitchFamily="34" charset="0"/>
              </a:rPr>
              <a:t>system </a:t>
            </a:r>
            <a:r>
              <a:rPr lang="en-IN" sz="3200" spc="-5" dirty="0" smtClean="0">
                <a:solidFill>
                  <a:schemeClr val="tx1"/>
                </a:solidFill>
                <a:latin typeface="Calibri" pitchFamily="34" charset="0"/>
                <a:cs typeface="Calibri" pitchFamily="34" charset="0"/>
              </a:rPr>
              <a:t>, </a:t>
            </a:r>
            <a:r>
              <a:rPr lang="en-IN" sz="3200" spc="-10" dirty="0" smtClean="0">
                <a:solidFill>
                  <a:schemeClr val="tx1"/>
                </a:solidFill>
                <a:latin typeface="Calibri" pitchFamily="34" charset="0"/>
                <a:cs typeface="Calibri" pitchFamily="34" charset="0"/>
              </a:rPr>
              <a:t>lubrication </a:t>
            </a:r>
            <a:r>
              <a:rPr lang="en-IN" sz="3200" spc="-5" dirty="0" smtClean="0">
                <a:solidFill>
                  <a:schemeClr val="tx1"/>
                </a:solidFill>
                <a:latin typeface="Calibri" pitchFamily="34" charset="0"/>
                <a:cs typeface="Calibri" pitchFamily="34" charset="0"/>
              </a:rPr>
              <a:t>is </a:t>
            </a:r>
            <a:r>
              <a:rPr lang="en-IN" sz="3200" spc="-10" dirty="0" smtClean="0">
                <a:solidFill>
                  <a:schemeClr val="tx1"/>
                </a:solidFill>
                <a:latin typeface="Calibri" pitchFamily="34" charset="0"/>
                <a:cs typeface="Calibri" pitchFamily="34" charset="0"/>
              </a:rPr>
              <a:t>done </a:t>
            </a:r>
            <a:r>
              <a:rPr lang="en-IN" sz="3200" spc="-5" dirty="0" smtClean="0">
                <a:solidFill>
                  <a:schemeClr val="tx1"/>
                </a:solidFill>
                <a:latin typeface="Calibri" pitchFamily="34" charset="0"/>
                <a:cs typeface="Calibri" pitchFamily="34" charset="0"/>
              </a:rPr>
              <a:t>with the </a:t>
            </a:r>
            <a:r>
              <a:rPr lang="en-IN" sz="3200" spc="-10" dirty="0" smtClean="0">
                <a:solidFill>
                  <a:schemeClr val="tx1"/>
                </a:solidFill>
                <a:latin typeface="Calibri" pitchFamily="34" charset="0"/>
                <a:cs typeface="Calibri" pitchFamily="34" charset="0"/>
              </a:rPr>
              <a:t>help  of pressure </a:t>
            </a:r>
            <a:r>
              <a:rPr lang="en-IN" sz="3200" spc="-5" dirty="0" smtClean="0">
                <a:solidFill>
                  <a:schemeClr val="tx1"/>
                </a:solidFill>
                <a:latin typeface="Calibri" pitchFamily="34" charset="0"/>
                <a:cs typeface="Calibri" pitchFamily="34" charset="0"/>
              </a:rPr>
              <a:t>pump which is </a:t>
            </a:r>
            <a:r>
              <a:rPr lang="en-IN" sz="3200" spc="-10" dirty="0" smtClean="0">
                <a:solidFill>
                  <a:schemeClr val="tx1"/>
                </a:solidFill>
                <a:latin typeface="Calibri" pitchFamily="34" charset="0"/>
                <a:cs typeface="Calibri" pitchFamily="34" charset="0"/>
              </a:rPr>
              <a:t>submerged </a:t>
            </a:r>
            <a:r>
              <a:rPr lang="en-IN" sz="3200" dirty="0" smtClean="0">
                <a:solidFill>
                  <a:schemeClr val="tx1"/>
                </a:solidFill>
                <a:latin typeface="Calibri" pitchFamily="34" charset="0"/>
                <a:cs typeface="Calibri" pitchFamily="34" charset="0"/>
              </a:rPr>
              <a:t>in </a:t>
            </a:r>
            <a:r>
              <a:rPr lang="en-IN" sz="3200" spc="-10" dirty="0" smtClean="0">
                <a:solidFill>
                  <a:schemeClr val="tx1"/>
                </a:solidFill>
                <a:latin typeface="Calibri" pitchFamily="34" charset="0"/>
                <a:cs typeface="Calibri" pitchFamily="34" charset="0"/>
              </a:rPr>
              <a:t>the  sump</a:t>
            </a:r>
            <a:endParaRPr lang="en-IN" sz="3200" dirty="0" smtClean="0">
              <a:solidFill>
                <a:schemeClr val="tx1"/>
              </a:solidFill>
              <a:latin typeface="Calibri" pitchFamily="34" charset="0"/>
              <a:cs typeface="Calibri" pitchFamily="34" charset="0"/>
            </a:endParaRPr>
          </a:p>
          <a:p>
            <a:pPr marL="355600" indent="-343535" algn="just">
              <a:spcBef>
                <a:spcPts val="1000"/>
              </a:spcBef>
              <a:buClr>
                <a:srgbClr val="999999"/>
              </a:buClr>
              <a:buSzPct val="79545"/>
              <a:buFont typeface="Segoe UI Symbol"/>
              <a:buChar char="➢"/>
              <a:tabLst>
                <a:tab pos="356235" algn="l"/>
              </a:tabLst>
            </a:pPr>
            <a:r>
              <a:rPr lang="en-IN" sz="3200" spc="-5" dirty="0" smtClean="0">
                <a:solidFill>
                  <a:schemeClr val="tx1"/>
                </a:solidFill>
                <a:latin typeface="Calibri" pitchFamily="34" charset="0"/>
                <a:cs typeface="Calibri" pitchFamily="34" charset="0"/>
              </a:rPr>
              <a:t>With the </a:t>
            </a:r>
            <a:r>
              <a:rPr lang="en-IN" sz="3200" spc="-10" dirty="0" smtClean="0">
                <a:solidFill>
                  <a:schemeClr val="tx1"/>
                </a:solidFill>
                <a:latin typeface="Calibri" pitchFamily="34" charset="0"/>
                <a:cs typeface="Calibri" pitchFamily="34" charset="0"/>
              </a:rPr>
              <a:t>help of pressure pump after</a:t>
            </a:r>
            <a:r>
              <a:rPr lang="en-IN" sz="3200" spc="145" dirty="0" smtClean="0">
                <a:solidFill>
                  <a:schemeClr val="tx1"/>
                </a:solidFill>
                <a:latin typeface="Calibri" pitchFamily="34" charset="0"/>
                <a:cs typeface="Calibri" pitchFamily="34" charset="0"/>
              </a:rPr>
              <a:t> </a:t>
            </a:r>
            <a:r>
              <a:rPr lang="en-IN" sz="3200" spc="-10" dirty="0" smtClean="0">
                <a:solidFill>
                  <a:schemeClr val="tx1"/>
                </a:solidFill>
                <a:latin typeface="Calibri" pitchFamily="34" charset="0"/>
                <a:cs typeface="Calibri" pitchFamily="34" charset="0"/>
              </a:rPr>
              <a:t>filtration</a:t>
            </a:r>
            <a:r>
              <a:rPr lang="en-IN" sz="3200" spc="-5" dirty="0" smtClean="0">
                <a:solidFill>
                  <a:schemeClr val="tx1"/>
                </a:solidFill>
                <a:latin typeface="Calibri" pitchFamily="34" charset="0"/>
                <a:cs typeface="Calibri" pitchFamily="34" charset="0"/>
              </a:rPr>
              <a:t>, oil </a:t>
            </a:r>
            <a:r>
              <a:rPr lang="en-IN" sz="3200" spc="-5" dirty="0" smtClean="0">
                <a:solidFill>
                  <a:schemeClr val="tx1"/>
                </a:solidFill>
                <a:latin typeface="Calibri" pitchFamily="34" charset="0"/>
                <a:cs typeface="Calibri" pitchFamily="34" charset="0"/>
              </a:rPr>
              <a:t>is </a:t>
            </a:r>
            <a:r>
              <a:rPr lang="en-IN" sz="3200" spc="-10" dirty="0" smtClean="0">
                <a:solidFill>
                  <a:schemeClr val="tx1"/>
                </a:solidFill>
                <a:latin typeface="Calibri" pitchFamily="34" charset="0"/>
                <a:cs typeface="Calibri" pitchFamily="34" charset="0"/>
              </a:rPr>
              <a:t>forced under pressure </a:t>
            </a:r>
            <a:r>
              <a:rPr lang="en-IN" sz="3200" spc="-5" dirty="0" smtClean="0">
                <a:solidFill>
                  <a:schemeClr val="tx1"/>
                </a:solidFill>
                <a:latin typeface="Calibri" pitchFamily="34" charset="0"/>
                <a:cs typeface="Calibri" pitchFamily="34" charset="0"/>
              </a:rPr>
              <a:t>to </a:t>
            </a:r>
            <a:r>
              <a:rPr lang="en-IN" sz="3200" spc="-10" dirty="0" smtClean="0">
                <a:solidFill>
                  <a:schemeClr val="tx1"/>
                </a:solidFill>
                <a:latin typeface="Calibri" pitchFamily="34" charset="0"/>
                <a:cs typeface="Calibri" pitchFamily="34" charset="0"/>
              </a:rPr>
              <a:t>different parts </a:t>
            </a:r>
            <a:r>
              <a:rPr lang="en-IN" sz="3200" spc="-15" dirty="0" smtClean="0">
                <a:solidFill>
                  <a:schemeClr val="tx1"/>
                </a:solidFill>
                <a:latin typeface="Calibri" pitchFamily="34" charset="0"/>
                <a:cs typeface="Calibri" pitchFamily="34" charset="0"/>
              </a:rPr>
              <a:t>of  </a:t>
            </a:r>
            <a:r>
              <a:rPr lang="en-IN" sz="3200" spc="-5" dirty="0" smtClean="0">
                <a:solidFill>
                  <a:schemeClr val="tx1"/>
                </a:solidFill>
                <a:latin typeface="Calibri" pitchFamily="34" charset="0"/>
                <a:cs typeface="Calibri" pitchFamily="34" charset="0"/>
              </a:rPr>
              <a:t>the </a:t>
            </a:r>
            <a:r>
              <a:rPr lang="en-IN" sz="3200" spc="-10" dirty="0" smtClean="0">
                <a:solidFill>
                  <a:schemeClr val="tx1"/>
                </a:solidFill>
                <a:latin typeface="Calibri" pitchFamily="34" charset="0"/>
                <a:cs typeface="Calibri" pitchFamily="34" charset="0"/>
              </a:rPr>
              <a:t>engine through oil</a:t>
            </a:r>
            <a:r>
              <a:rPr lang="en-IN" sz="3200" spc="25" dirty="0" smtClean="0">
                <a:solidFill>
                  <a:schemeClr val="tx1"/>
                </a:solidFill>
                <a:latin typeface="Calibri" pitchFamily="34" charset="0"/>
                <a:cs typeface="Calibri" pitchFamily="34" charset="0"/>
              </a:rPr>
              <a:t> </a:t>
            </a:r>
            <a:r>
              <a:rPr lang="en-IN" sz="3200" spc="-10" dirty="0" smtClean="0">
                <a:solidFill>
                  <a:schemeClr val="tx1"/>
                </a:solidFill>
                <a:latin typeface="Calibri" pitchFamily="34" charset="0"/>
                <a:cs typeface="Calibri" pitchFamily="34" charset="0"/>
              </a:rPr>
              <a:t>tubes</a:t>
            </a:r>
            <a:endParaRPr lang="en-IN" sz="3200" dirty="0" smtClean="0">
              <a:solidFill>
                <a:schemeClr val="tx1"/>
              </a:solidFill>
              <a:latin typeface="Calibri" pitchFamily="34" charset="0"/>
              <a:cs typeface="Calibri" pitchFamily="34" charset="0"/>
            </a:endParaRPr>
          </a:p>
          <a:p>
            <a:pPr marL="355600" marR="5715" indent="-343535" algn="just">
              <a:spcBef>
                <a:spcPts val="1010"/>
              </a:spcBef>
              <a:buClr>
                <a:srgbClr val="999999"/>
              </a:buClr>
              <a:buSzPct val="79545"/>
              <a:buFont typeface="Segoe UI Symbol"/>
              <a:buChar char="➢"/>
              <a:tabLst>
                <a:tab pos="356235" algn="l"/>
              </a:tabLst>
            </a:pPr>
            <a:r>
              <a:rPr lang="en-IN" sz="3200" spc="-5" dirty="0" smtClean="0">
                <a:solidFill>
                  <a:schemeClr val="tx1"/>
                </a:solidFill>
                <a:latin typeface="Calibri" pitchFamily="34" charset="0"/>
                <a:cs typeface="Calibri" pitchFamily="34" charset="0"/>
              </a:rPr>
              <a:t>From the </a:t>
            </a:r>
            <a:r>
              <a:rPr lang="en-IN" sz="3200" spc="-10" dirty="0" smtClean="0">
                <a:solidFill>
                  <a:schemeClr val="tx1"/>
                </a:solidFill>
                <a:latin typeface="Calibri" pitchFamily="34" charset="0"/>
                <a:cs typeface="Calibri" pitchFamily="34" charset="0"/>
              </a:rPr>
              <a:t>bearing </a:t>
            </a:r>
            <a:r>
              <a:rPr lang="en-IN" sz="3200" spc="-5" dirty="0" smtClean="0">
                <a:solidFill>
                  <a:schemeClr val="tx1"/>
                </a:solidFill>
                <a:latin typeface="Calibri" pitchFamily="34" charset="0"/>
                <a:cs typeface="Calibri" pitchFamily="34" charset="0"/>
              </a:rPr>
              <a:t>oil </a:t>
            </a:r>
            <a:r>
              <a:rPr lang="en-IN" sz="3200" spc="-10" dirty="0" smtClean="0">
                <a:solidFill>
                  <a:schemeClr val="tx1"/>
                </a:solidFill>
                <a:latin typeface="Calibri" pitchFamily="34" charset="0"/>
                <a:cs typeface="Calibri" pitchFamily="34" charset="0"/>
              </a:rPr>
              <a:t>floats </a:t>
            </a:r>
            <a:r>
              <a:rPr lang="en-IN" sz="3200" spc="-5" dirty="0" smtClean="0">
                <a:solidFill>
                  <a:schemeClr val="tx1"/>
                </a:solidFill>
                <a:latin typeface="Calibri" pitchFamily="34" charset="0"/>
                <a:cs typeface="Calibri" pitchFamily="34" charset="0"/>
              </a:rPr>
              <a:t>to </a:t>
            </a:r>
            <a:r>
              <a:rPr lang="en-IN" sz="3200" spc="-10" dirty="0" smtClean="0">
                <a:solidFill>
                  <a:schemeClr val="tx1"/>
                </a:solidFill>
                <a:latin typeface="Calibri" pitchFamily="34" charset="0"/>
                <a:cs typeface="Calibri" pitchFamily="34" charset="0"/>
              </a:rPr>
              <a:t>connecting </a:t>
            </a:r>
            <a:r>
              <a:rPr lang="en-IN" sz="3200" spc="-5" dirty="0" smtClean="0">
                <a:solidFill>
                  <a:schemeClr val="tx1"/>
                </a:solidFill>
                <a:latin typeface="Calibri" pitchFamily="34" charset="0"/>
                <a:cs typeface="Calibri" pitchFamily="34" charset="0"/>
              </a:rPr>
              <a:t>rod  </a:t>
            </a:r>
            <a:r>
              <a:rPr lang="en-IN" sz="3200" spc="-5" dirty="0" smtClean="0">
                <a:solidFill>
                  <a:schemeClr val="tx1"/>
                </a:solidFill>
                <a:latin typeface="Calibri" pitchFamily="34" charset="0"/>
                <a:cs typeface="Calibri" pitchFamily="34" charset="0"/>
              </a:rPr>
              <a:t/>
            </a:r>
            <a:br>
              <a:rPr lang="en-IN" sz="3200" spc="-5" dirty="0" smtClean="0">
                <a:solidFill>
                  <a:schemeClr val="tx1"/>
                </a:solidFill>
                <a:latin typeface="Calibri" pitchFamily="34" charset="0"/>
                <a:cs typeface="Calibri" pitchFamily="34" charset="0"/>
              </a:rPr>
            </a:br>
            <a:r>
              <a:rPr lang="en-IN" sz="3200" spc="-10" dirty="0" smtClean="0">
                <a:solidFill>
                  <a:schemeClr val="tx1"/>
                </a:solidFill>
                <a:latin typeface="Calibri" pitchFamily="34" charset="0"/>
                <a:cs typeface="Calibri" pitchFamily="34" charset="0"/>
              </a:rPr>
              <a:t>through </a:t>
            </a:r>
            <a:r>
              <a:rPr lang="en-IN" sz="3200" spc="-5" dirty="0" smtClean="0">
                <a:solidFill>
                  <a:schemeClr val="tx1"/>
                </a:solidFill>
                <a:latin typeface="Calibri" pitchFamily="34" charset="0"/>
                <a:cs typeface="Calibri" pitchFamily="34" charset="0"/>
              </a:rPr>
              <a:t>oil </a:t>
            </a:r>
            <a:r>
              <a:rPr lang="en-IN" sz="3200" spc="-10" dirty="0" smtClean="0">
                <a:solidFill>
                  <a:schemeClr val="tx1"/>
                </a:solidFill>
                <a:latin typeface="Calibri" pitchFamily="34" charset="0"/>
                <a:cs typeface="Calibri" pitchFamily="34" charset="0"/>
              </a:rPr>
              <a:t>holes between connecting </a:t>
            </a:r>
            <a:r>
              <a:rPr lang="en-IN" sz="3200" spc="-5" dirty="0" smtClean="0">
                <a:solidFill>
                  <a:schemeClr val="tx1"/>
                </a:solidFill>
                <a:latin typeface="Calibri" pitchFamily="34" charset="0"/>
                <a:cs typeface="Calibri" pitchFamily="34" charset="0"/>
              </a:rPr>
              <a:t>rod </a:t>
            </a:r>
            <a:r>
              <a:rPr lang="en-IN" sz="3200" spc="-15" dirty="0" smtClean="0">
                <a:solidFill>
                  <a:schemeClr val="tx1"/>
                </a:solidFill>
                <a:latin typeface="Calibri" pitchFamily="34" charset="0"/>
                <a:cs typeface="Calibri" pitchFamily="34" charset="0"/>
              </a:rPr>
              <a:t>and  </a:t>
            </a:r>
            <a:r>
              <a:rPr lang="en-IN" sz="3200" spc="-10" dirty="0" smtClean="0">
                <a:solidFill>
                  <a:schemeClr val="tx1"/>
                </a:solidFill>
                <a:latin typeface="Calibri" pitchFamily="34" charset="0"/>
                <a:cs typeface="Calibri" pitchFamily="34" charset="0"/>
              </a:rPr>
              <a:t>cam shaft</a:t>
            </a:r>
            <a:endParaRPr lang="en-IN" sz="3200" dirty="0" smtClean="0">
              <a:solidFill>
                <a:schemeClr val="tx1"/>
              </a:solidFill>
              <a:latin typeface="Calibri" pitchFamily="34" charset="0"/>
              <a:cs typeface="Calibri" pitchFamily="34" charset="0"/>
            </a:endParaRPr>
          </a:p>
          <a:p>
            <a:pPr marL="355600" marR="6985" indent="-343535" algn="just">
              <a:spcBef>
                <a:spcPts val="994"/>
              </a:spcBef>
              <a:buClr>
                <a:srgbClr val="999999"/>
              </a:buClr>
              <a:buSzPct val="79545"/>
              <a:buFont typeface="Segoe UI Symbol"/>
              <a:buChar char="➢"/>
              <a:tabLst>
                <a:tab pos="356235" algn="l"/>
              </a:tabLst>
            </a:pPr>
            <a:r>
              <a:rPr lang="en-IN" sz="3200" spc="-5" dirty="0" smtClean="0">
                <a:solidFill>
                  <a:schemeClr val="tx1"/>
                </a:solidFill>
                <a:latin typeface="Calibri" pitchFamily="34" charset="0"/>
                <a:cs typeface="Calibri" pitchFamily="34" charset="0"/>
              </a:rPr>
              <a:t>Then this oil </a:t>
            </a:r>
            <a:r>
              <a:rPr lang="en-IN" sz="3200" spc="-10" dirty="0" smtClean="0">
                <a:solidFill>
                  <a:schemeClr val="tx1"/>
                </a:solidFill>
                <a:latin typeface="Calibri" pitchFamily="34" charset="0"/>
                <a:cs typeface="Calibri" pitchFamily="34" charset="0"/>
              </a:rPr>
              <a:t>flows </a:t>
            </a:r>
            <a:r>
              <a:rPr lang="en-IN" sz="3200" spc="-5" dirty="0" smtClean="0">
                <a:solidFill>
                  <a:schemeClr val="tx1"/>
                </a:solidFill>
                <a:latin typeface="Calibri" pitchFamily="34" charset="0"/>
                <a:cs typeface="Calibri" pitchFamily="34" charset="0"/>
              </a:rPr>
              <a:t>to </a:t>
            </a:r>
            <a:r>
              <a:rPr lang="en-IN" sz="3200" spc="-10" dirty="0" smtClean="0">
                <a:solidFill>
                  <a:schemeClr val="tx1"/>
                </a:solidFill>
                <a:latin typeface="Calibri" pitchFamily="34" charset="0"/>
                <a:cs typeface="Calibri" pitchFamily="34" charset="0"/>
              </a:rPr>
              <a:t>piston </a:t>
            </a:r>
            <a:r>
              <a:rPr lang="en-IN" sz="3200" spc="-5" dirty="0" smtClean="0">
                <a:solidFill>
                  <a:schemeClr val="tx1"/>
                </a:solidFill>
                <a:latin typeface="Calibri" pitchFamily="34" charset="0"/>
                <a:cs typeface="Calibri" pitchFamily="34" charset="0"/>
              </a:rPr>
              <a:t>pin </a:t>
            </a:r>
            <a:r>
              <a:rPr lang="en-IN" sz="3200" spc="-10" dirty="0" smtClean="0">
                <a:solidFill>
                  <a:schemeClr val="tx1"/>
                </a:solidFill>
                <a:latin typeface="Calibri" pitchFamily="34" charset="0"/>
                <a:cs typeface="Calibri" pitchFamily="34" charset="0"/>
              </a:rPr>
              <a:t>through </a:t>
            </a:r>
            <a:r>
              <a:rPr lang="en-IN" sz="3200" spc="-5" dirty="0" smtClean="0">
                <a:solidFill>
                  <a:schemeClr val="tx1"/>
                </a:solidFill>
                <a:latin typeface="Calibri" pitchFamily="34" charset="0"/>
                <a:cs typeface="Calibri" pitchFamily="34" charset="0"/>
              </a:rPr>
              <a:t>oil </a:t>
            </a:r>
            <a:r>
              <a:rPr lang="en-IN" sz="3200" spc="-5" dirty="0" smtClean="0">
                <a:solidFill>
                  <a:schemeClr val="tx1"/>
                </a:solidFill>
                <a:latin typeface="Calibri" pitchFamily="34" charset="0"/>
                <a:cs typeface="Calibri" pitchFamily="34" charset="0"/>
              </a:rPr>
              <a:t/>
            </a:r>
            <a:br>
              <a:rPr lang="en-IN" sz="3200" spc="-5" dirty="0" smtClean="0">
                <a:solidFill>
                  <a:schemeClr val="tx1"/>
                </a:solidFill>
                <a:latin typeface="Calibri" pitchFamily="34" charset="0"/>
                <a:cs typeface="Calibri" pitchFamily="34" charset="0"/>
              </a:rPr>
            </a:br>
            <a:r>
              <a:rPr lang="en-IN" sz="3200" spc="-10" dirty="0" smtClean="0">
                <a:solidFill>
                  <a:schemeClr val="tx1"/>
                </a:solidFill>
                <a:latin typeface="Calibri" pitchFamily="34" charset="0"/>
                <a:cs typeface="Calibri" pitchFamily="34" charset="0"/>
              </a:rPr>
              <a:t>holes  </a:t>
            </a:r>
            <a:r>
              <a:rPr lang="en-IN" sz="3200" spc="-10" dirty="0" smtClean="0">
                <a:solidFill>
                  <a:schemeClr val="tx1"/>
                </a:solidFill>
                <a:latin typeface="Calibri" pitchFamily="34" charset="0"/>
                <a:cs typeface="Calibri" pitchFamily="34" charset="0"/>
              </a:rPr>
              <a:t>and sprayed over piston ,piston </a:t>
            </a:r>
            <a:r>
              <a:rPr lang="en-IN" sz="3200" spc="-5" dirty="0" smtClean="0">
                <a:solidFill>
                  <a:schemeClr val="tx1"/>
                </a:solidFill>
                <a:latin typeface="Calibri" pitchFamily="34" charset="0"/>
                <a:cs typeface="Calibri" pitchFamily="34" charset="0"/>
              </a:rPr>
              <a:t>rings </a:t>
            </a:r>
            <a:r>
              <a:rPr lang="en-IN" sz="3200" spc="-10" dirty="0" smtClean="0">
                <a:solidFill>
                  <a:schemeClr val="tx1"/>
                </a:solidFill>
                <a:latin typeface="Calibri" pitchFamily="34" charset="0"/>
                <a:cs typeface="Calibri" pitchFamily="34" charset="0"/>
              </a:rPr>
              <a:t>,</a:t>
            </a:r>
            <a:br>
              <a:rPr lang="en-IN" sz="3200" spc="-10" dirty="0" smtClean="0">
                <a:solidFill>
                  <a:schemeClr val="tx1"/>
                </a:solidFill>
                <a:latin typeface="Calibri" pitchFamily="34" charset="0"/>
                <a:cs typeface="Calibri" pitchFamily="34" charset="0"/>
              </a:rPr>
            </a:br>
            <a:r>
              <a:rPr lang="en-IN" sz="3200" spc="-10" dirty="0" smtClean="0">
                <a:solidFill>
                  <a:schemeClr val="tx1"/>
                </a:solidFill>
                <a:latin typeface="Calibri" pitchFamily="34" charset="0"/>
                <a:cs typeface="Calibri" pitchFamily="34" charset="0"/>
              </a:rPr>
              <a:t>cylinder  </a:t>
            </a:r>
            <a:r>
              <a:rPr lang="en-IN" sz="3200" spc="-10" dirty="0" smtClean="0">
                <a:solidFill>
                  <a:schemeClr val="tx1"/>
                </a:solidFill>
                <a:latin typeface="Calibri" pitchFamily="34" charset="0"/>
                <a:cs typeface="Calibri" pitchFamily="34" charset="0"/>
              </a:rPr>
              <a:t>valves and other</a:t>
            </a:r>
            <a:r>
              <a:rPr lang="en-IN" sz="3200" spc="20" dirty="0" smtClean="0">
                <a:solidFill>
                  <a:schemeClr val="tx1"/>
                </a:solidFill>
                <a:latin typeface="Calibri" pitchFamily="34" charset="0"/>
                <a:cs typeface="Calibri" pitchFamily="34" charset="0"/>
              </a:rPr>
              <a:t> </a:t>
            </a:r>
            <a:r>
              <a:rPr lang="en-IN" sz="3200" spc="-10" dirty="0" smtClean="0">
                <a:solidFill>
                  <a:schemeClr val="tx1"/>
                </a:solidFill>
                <a:latin typeface="Calibri" pitchFamily="34" charset="0"/>
                <a:cs typeface="Calibri" pitchFamily="34" charset="0"/>
              </a:rPr>
              <a:t>parts</a:t>
            </a:r>
            <a:endParaRPr lang="en-IN" sz="32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Default Color Sche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1738</TotalTime>
  <Words>4181</Words>
  <Application>Microsoft Office PowerPoint</Application>
  <PresentationFormat>Custom</PresentationFormat>
  <Paragraphs>896</Paragraphs>
  <Slides>104</Slides>
  <Notes>2</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Office 主题</vt:lpstr>
      <vt:lpstr>Slide 1</vt:lpstr>
      <vt:lpstr>Slide 2</vt:lpstr>
      <vt:lpstr>Slide 3</vt:lpstr>
      <vt:lpstr>Slide 4</vt:lpstr>
      <vt:lpstr>Slide 5</vt:lpstr>
      <vt:lpstr>Introduction</vt:lpstr>
      <vt:lpstr>Classification of Heat Engines</vt:lpstr>
      <vt:lpstr>Slide 8</vt:lpstr>
      <vt:lpstr>Classification of IC Engines</vt:lpstr>
      <vt:lpstr>Slide 10</vt:lpstr>
      <vt:lpstr>Slide 11</vt:lpstr>
      <vt:lpstr>I.C ENGINE TERMINOLGOGY</vt:lpstr>
      <vt:lpstr>Slide 13</vt:lpstr>
      <vt:lpstr>Slide 14</vt:lpstr>
      <vt:lpstr>Main Components of IC Engines</vt:lpstr>
      <vt:lpstr>Slide 16</vt:lpstr>
      <vt:lpstr>Slide 17</vt:lpstr>
      <vt:lpstr>Slide 18</vt:lpstr>
      <vt:lpstr>Slide 19</vt:lpstr>
      <vt:lpstr>Slide 20</vt:lpstr>
      <vt:lpstr>Slide 21</vt:lpstr>
      <vt:lpstr>Slide 22</vt:lpstr>
      <vt:lpstr>Slide 23</vt:lpstr>
      <vt:lpstr>Slide 24</vt:lpstr>
      <vt:lpstr>Compression rings : </vt:lpstr>
      <vt:lpstr>Slide 26</vt:lpstr>
      <vt:lpstr>Slide 27</vt:lpstr>
      <vt:lpstr>Crank Shaft : </vt:lpstr>
      <vt:lpstr>Camshaft: </vt:lpstr>
      <vt:lpstr>Petrol Engines</vt:lpstr>
      <vt:lpstr>Four stroke cycle Petrol Engines :-</vt:lpstr>
      <vt:lpstr>Slide 32</vt:lpstr>
      <vt:lpstr>Slide 33</vt:lpstr>
      <vt:lpstr>(b) Compression Stroke : (Second Stroke of the  piston) </vt:lpstr>
      <vt:lpstr>(c) Working or Power or Expansion Stroke: (Third  Stroke of the Engine) </vt:lpstr>
      <vt:lpstr>(d) Exhaust Stroke (Fourth stroke of the piston) </vt:lpstr>
      <vt:lpstr>Four Stroke Petrol Engine – Working :-</vt:lpstr>
      <vt:lpstr>Four Stroke Diesel Engine :-</vt:lpstr>
      <vt:lpstr>Four Stroke Diesel Engine :-</vt:lpstr>
      <vt:lpstr>Four Stroke Diesel Engine Working:-</vt:lpstr>
      <vt:lpstr>Four Stroke Diesel Engine Working:-</vt:lpstr>
      <vt:lpstr>Four Stroke Diesel Engine Working:-</vt:lpstr>
      <vt:lpstr>Four Stroke Diesel Engine Working:-</vt:lpstr>
      <vt:lpstr>Two Stroke cycle Petrol  Engines :-</vt:lpstr>
      <vt:lpstr>Two Stroke cycle Petrol  Engines working :-</vt:lpstr>
      <vt:lpstr>Two Stroke Cycle Petrol Engine -  Construction :-</vt:lpstr>
      <vt:lpstr>Two stroke cycle Petrol Engines – Working  :-</vt:lpstr>
      <vt:lpstr>Two stroke cycle Petrol Engines – Working  :-</vt:lpstr>
      <vt:lpstr>Two stroke cycle Petrol Engines – Working  :-</vt:lpstr>
      <vt:lpstr>Two stroke cycle Petrol Engines – Working  :-</vt:lpstr>
      <vt:lpstr>Two stroke cycle Diesel Engines-  Construction :-</vt:lpstr>
      <vt:lpstr>Two stroke cycle Diesel Engines-  Working</vt:lpstr>
      <vt:lpstr>Two stroke cycle Diesel Engines-  Working</vt:lpstr>
      <vt:lpstr>Two stroke cycle Diesel Engines-  Working</vt:lpstr>
      <vt:lpstr>Two stroke cycle Diesel Engines-  Working</vt:lpstr>
      <vt:lpstr>Scavenging</vt:lpstr>
      <vt:lpstr>Slide 57</vt:lpstr>
      <vt:lpstr>Slide 58</vt:lpstr>
      <vt:lpstr>Animation of Crank shaft , connecting rod and  piston</vt:lpstr>
      <vt:lpstr>Slide 60</vt:lpstr>
      <vt:lpstr>Slide 61</vt:lpstr>
      <vt:lpstr>Slide 62</vt:lpstr>
      <vt:lpstr>Engine Disassembly :-</vt:lpstr>
      <vt:lpstr>OTTO CYCLE</vt:lpstr>
      <vt:lpstr>OTTO ENGINE</vt:lpstr>
      <vt:lpstr>OPERATION  OTTO CYCLE</vt:lpstr>
      <vt:lpstr>OPERATION  OTTO CYCLE</vt:lpstr>
      <vt:lpstr>OPERATION  OTTO CYCLE</vt:lpstr>
      <vt:lpstr>OPERATION  OTTO CYCLE</vt:lpstr>
      <vt:lpstr>THERMODYNAMIC PROCESSES  OTTO CYCLE (p-v DIAGRAM)</vt:lpstr>
      <vt:lpstr>OPERATION  OTTO CYCLE</vt:lpstr>
      <vt:lpstr>OPERATION  OTTO CYCLE</vt:lpstr>
      <vt:lpstr>Cooling System of IC Engine</vt:lpstr>
      <vt:lpstr>Types of cooling system </vt:lpstr>
      <vt:lpstr>Liquid Cooled System </vt:lpstr>
      <vt:lpstr>Slide 76</vt:lpstr>
      <vt:lpstr>Advantages of liquid Cooling System</vt:lpstr>
      <vt:lpstr>Disadvantage of liquid Cooling System</vt:lpstr>
      <vt:lpstr>Air Cooled System</vt:lpstr>
      <vt:lpstr>Slide 80</vt:lpstr>
      <vt:lpstr>Advantages of air Cooling System</vt:lpstr>
      <vt:lpstr>Disadvantages of air Cooling System</vt:lpstr>
      <vt:lpstr>LUBRICATION SYSTEM IN IC ENGINES</vt:lpstr>
      <vt:lpstr>Definition of lubrication</vt:lpstr>
      <vt:lpstr>PURPOSE OF LUBRICATION</vt:lpstr>
      <vt:lpstr>TYPES OF LUBRICANTS</vt:lpstr>
      <vt:lpstr>PROPERTIES OF LUBRICANTS</vt:lpstr>
      <vt:lpstr>PROPERTIES OF LUBRICANTS</vt:lpstr>
      <vt:lpstr>PROPERTIES OF LUBRICANTS</vt:lpstr>
      <vt:lpstr>ADDITIVES</vt:lpstr>
      <vt:lpstr>ENGINE PARTS THAT REQUIRE  FREQUENT LUBRICATION</vt:lpstr>
      <vt:lpstr>TYPES OF LUBRICATION SYSTEM</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KAPILGYANPEETH</dc:title>
  <dc:creator>harsh bathija</dc:creator>
  <cp:lastModifiedBy>CP-27 PC28</cp:lastModifiedBy>
  <cp:revision>267</cp:revision>
  <dcterms:created xsi:type="dcterms:W3CDTF">2020-05-30T05:41:36Z</dcterms:created>
  <dcterms:modified xsi:type="dcterms:W3CDTF">2020-09-14T06:41:36Z</dcterms:modified>
</cp:coreProperties>
</file>