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76D0B-4F77-45AD-92AB-CC088D5FFCC4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C91E1-5FB7-4069-9FB0-FEFF5BC6F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51039-60A6-408E-9353-1F2B1E3D59C7}" type="datetime8">
              <a:rPr lang="en-US"/>
              <a:pPr/>
              <a:t>2/4/2013 10:05 AM</a:t>
            </a:fld>
            <a:endParaRPr lang="en-US"/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50196-48CF-4433-9ADC-2A50CFFD2050}" type="slidenum">
              <a:rPr lang="en-US"/>
              <a:pPr/>
              <a:t>1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CLASSES NP,NP-HARD AND NP-COMPLETE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UNIT-5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CEAE2CA9-3831-476C-BD96-5814BE1366CB}" type="slidenum">
              <a:rPr lang="en-US"/>
              <a:pPr defTabSz="76200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1800" smtClean="0"/>
              <a:t>We say that an algorithm is non-deterministic if it uses the following operation:</a:t>
            </a:r>
          </a:p>
          <a:p>
            <a:pPr lvl="1"/>
            <a:r>
              <a:rPr lang="en-US" sz="1600" smtClean="0"/>
              <a:t>Choose(b): chooses a bit b</a:t>
            </a:r>
          </a:p>
          <a:p>
            <a:pPr lvl="1"/>
            <a:r>
              <a:rPr lang="en-US" sz="1600" smtClean="0"/>
              <a:t>Can be used to choose an entire string y (with |y| choices)</a:t>
            </a:r>
          </a:p>
          <a:p>
            <a:r>
              <a:rPr lang="en-US" sz="1800" smtClean="0"/>
              <a:t>We say that a non-deterministic algorithm A </a:t>
            </a:r>
            <a:r>
              <a:rPr lang="en-US" sz="1800" b="1" smtClean="0">
                <a:solidFill>
                  <a:schemeClr val="tx2"/>
                </a:solidFill>
              </a:rPr>
              <a:t>accepts</a:t>
            </a:r>
            <a:r>
              <a:rPr lang="en-US" sz="1800" smtClean="0"/>
              <a:t> a string x if there exists some sequence of choose operations that causes A to output “yes” on input x.</a:t>
            </a:r>
          </a:p>
          <a:p>
            <a:r>
              <a:rPr lang="en-US" sz="1800" smtClean="0"/>
              <a:t>NP is the complexity class consisting of all languages accepted by </a:t>
            </a:r>
            <a:r>
              <a:rPr lang="en-US" sz="1800" b="1" smtClean="0">
                <a:solidFill>
                  <a:schemeClr val="tx2"/>
                </a:solidFill>
              </a:rPr>
              <a:t>polynomial-time non-deterministic</a:t>
            </a:r>
            <a:r>
              <a:rPr lang="en-US" sz="1800" b="1" smtClean="0"/>
              <a:t> </a:t>
            </a:r>
            <a:r>
              <a:rPr lang="en-US" sz="1800" smtClean="0"/>
              <a:t>algorithms.</a:t>
            </a: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F514464B-0102-4CE7-A683-A82516DBDDBD}" type="slidenum">
              <a:rPr lang="en-US"/>
              <a:pPr defTabSz="762000"/>
              <a:t>10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en-US" smtClean="0"/>
              <a:t>The Complexity Class 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609600" indent="-609600"/>
            <a:r>
              <a:rPr lang="en-US" sz="1800" smtClean="0"/>
              <a:t>Problem: Decide if a graph has an MST of weight K</a:t>
            </a:r>
          </a:p>
          <a:p>
            <a:pPr marL="609600" indent="-609600"/>
            <a:endParaRPr lang="en-US" sz="1800" smtClean="0"/>
          </a:p>
          <a:p>
            <a:pPr marL="609600" indent="-609600"/>
            <a:r>
              <a:rPr lang="en-US" sz="1800" smtClean="0"/>
              <a:t>Algorithm: </a:t>
            </a:r>
          </a:p>
          <a:p>
            <a:pPr marL="990600" lvl="1" indent="-563563">
              <a:buFont typeface="Wingdings" pitchFamily="2" charset="2"/>
              <a:buAutoNum type="arabicPeriod"/>
            </a:pPr>
            <a:r>
              <a:rPr lang="en-US" sz="1600" smtClean="0"/>
              <a:t>Non-deterministically choose a set T of n-1 edges</a:t>
            </a:r>
          </a:p>
          <a:p>
            <a:pPr marL="990600" lvl="1" indent="-563563">
              <a:buFont typeface="Wingdings" pitchFamily="2" charset="2"/>
              <a:buAutoNum type="arabicPeriod"/>
            </a:pPr>
            <a:r>
              <a:rPr lang="en-US" sz="1600" smtClean="0"/>
              <a:t>Test that T forms a spanning tree</a:t>
            </a:r>
          </a:p>
          <a:p>
            <a:pPr marL="990600" lvl="1" indent="-563563">
              <a:buFont typeface="Wingdings" pitchFamily="2" charset="2"/>
              <a:buAutoNum type="arabicPeriod"/>
            </a:pPr>
            <a:r>
              <a:rPr lang="en-US" sz="1600" smtClean="0"/>
              <a:t>Test that T has weight  K</a:t>
            </a:r>
          </a:p>
          <a:p>
            <a:pPr marL="609600" indent="-609600"/>
            <a:endParaRPr lang="en-US" sz="1800" smtClean="0"/>
          </a:p>
          <a:p>
            <a:pPr marL="609600" indent="-609600"/>
            <a:r>
              <a:rPr lang="en-US" sz="1800" smtClean="0"/>
              <a:t>Analysis: Testing takes O(n+m) time, so this algorithm runs in polynomial time.</a:t>
            </a:r>
          </a:p>
          <a:p>
            <a:pPr marL="609600" indent="-609600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711FD350-A259-42D8-9D33-F1B368472BF0}" type="slidenum">
              <a:rPr lang="en-US"/>
              <a:pPr defTabSz="762000"/>
              <a:t>11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NP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5154FAD7-2538-460A-8646-F490BD5F22C1}" type="slidenum">
              <a:rPr lang="en-US"/>
              <a:pPr defTabSz="762000"/>
              <a:t>12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Interesting Problem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92225" y="3352800"/>
          <a:ext cx="7013575" cy="2762250"/>
        </p:xfrm>
        <a:graphic>
          <a:graphicData uri="http://schemas.openxmlformats.org/presentationml/2006/ole">
            <p:oleObj spid="_x0000_s1026" name="VISIO" r:id="rId3" imgW="7013160" imgH="2761920" progId="">
              <p:embed/>
            </p:oleObj>
          </a:graphicData>
        </a:graphic>
      </p:graphicFrame>
      <p:sp>
        <p:nvSpPr>
          <p:cNvPr id="1029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A Boolean circuit is a circuit of AND, OR, and NOT gates; the CIRCUIT-SAT problem is to determine if there is an assignment of 0’s and 1’s to a circuit’s inputs so that the circuit outputs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F40E8C7-C692-4977-A80C-A6BF49F486D0}" type="slidenum">
              <a:rPr lang="en-US"/>
              <a:pPr defTabSz="762000"/>
              <a:t>13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CIRCUIT-SAT is in NP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92225" y="3352800"/>
          <a:ext cx="7013575" cy="2762250"/>
        </p:xfrm>
        <a:graphic>
          <a:graphicData uri="http://schemas.openxmlformats.org/presentationml/2006/ole">
            <p:oleObj spid="_x0000_s2050" name="VISIO" r:id="rId3" imgW="7013160" imgH="2761920" progId="">
              <p:embed/>
            </p:oleObj>
          </a:graphicData>
        </a:graphic>
      </p:graphicFrame>
      <p:sp>
        <p:nvSpPr>
          <p:cNvPr id="2053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Non-deterministically choose a set of inputs and the outcome of every gate, then test each gate’s I/O.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924800" cy="4114800"/>
          </a:xfrm>
        </p:spPr>
        <p:txBody>
          <a:bodyPr/>
          <a:lstStyle/>
          <a:p>
            <a:r>
              <a:rPr lang="en-US" sz="2000" smtClean="0"/>
              <a:t>A problem (language) L is </a:t>
            </a:r>
            <a:r>
              <a:rPr lang="en-US" sz="2000" b="1" smtClean="0">
                <a:solidFill>
                  <a:schemeClr val="tx2"/>
                </a:solidFill>
              </a:rPr>
              <a:t>NP-hard</a:t>
            </a:r>
            <a:r>
              <a:rPr lang="en-US" sz="2000" smtClean="0"/>
              <a:t> if every problem in NP can be reduced to L in polynomial time.</a:t>
            </a:r>
          </a:p>
          <a:p>
            <a:r>
              <a:rPr lang="en-US" sz="2000" smtClean="0"/>
              <a:t>That is, for each language M in NP, we can take an input x for M, </a:t>
            </a:r>
            <a:r>
              <a:rPr lang="en-US" sz="2000" b="1" smtClean="0">
                <a:solidFill>
                  <a:schemeClr val="tx2"/>
                </a:solidFill>
              </a:rPr>
              <a:t>transform</a:t>
            </a:r>
            <a:r>
              <a:rPr lang="en-US" sz="2000" smtClean="0"/>
              <a:t> it in polynomial time to an input x’ for L such that  x is in M if and only if x’ is in L.</a:t>
            </a:r>
          </a:p>
          <a:p>
            <a:r>
              <a:rPr lang="en-US" sz="2000" smtClean="0"/>
              <a:t>L is </a:t>
            </a:r>
            <a:r>
              <a:rPr lang="en-US" sz="2000" b="1" smtClean="0">
                <a:solidFill>
                  <a:schemeClr val="tx2"/>
                </a:solidFill>
              </a:rPr>
              <a:t>NP-complete</a:t>
            </a:r>
            <a:r>
              <a:rPr lang="en-US" sz="2000" smtClean="0"/>
              <a:t> if it’s in NP and is NP-hard.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B406DB3D-5966-44B1-A98B-22196ACB066D}" type="slidenum">
              <a:rPr lang="en-US"/>
              <a:pPr defTabSz="762000"/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NP-Completeness</a:t>
            </a:r>
          </a:p>
        </p:txBody>
      </p:sp>
      <p:sp>
        <p:nvSpPr>
          <p:cNvPr id="16387" name="Oval 9"/>
          <p:cNvSpPr>
            <a:spLocks noChangeArrowheads="1"/>
          </p:cNvSpPr>
          <p:nvPr/>
        </p:nvSpPr>
        <p:spPr bwMode="auto">
          <a:xfrm>
            <a:off x="6308725" y="5562600"/>
            <a:ext cx="336550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4"/>
          <p:cNvSpPr>
            <a:spLocks noChangeArrowheads="1"/>
          </p:cNvSpPr>
          <p:nvPr/>
        </p:nvSpPr>
        <p:spPr bwMode="auto">
          <a:xfrm>
            <a:off x="1066800" y="5181600"/>
            <a:ext cx="3352800" cy="11430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NP</a:t>
            </a:r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4572000" y="5410200"/>
            <a:ext cx="1524000" cy="9144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poly-time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308725" y="5562600"/>
            <a:ext cx="3365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8153400" cy="4114800"/>
          </a:xfrm>
        </p:spPr>
        <p:txBody>
          <a:bodyPr/>
          <a:lstStyle/>
          <a:p>
            <a:r>
              <a:rPr lang="en-US" sz="1600" smtClean="0"/>
              <a:t>Belief: P is a proper subset of NP.</a:t>
            </a:r>
          </a:p>
          <a:p>
            <a:r>
              <a:rPr lang="en-US" sz="1600" smtClean="0"/>
              <a:t>Implication: the NP-complete problems are the hardest in NP.</a:t>
            </a:r>
          </a:p>
          <a:p>
            <a:r>
              <a:rPr lang="en-US" sz="1600" smtClean="0"/>
              <a:t>Why: Because if we could solve an NP-complete problem in polynomial time, we could solve every problem in NP in polynomial time.</a:t>
            </a:r>
          </a:p>
          <a:p>
            <a:r>
              <a:rPr lang="en-US" sz="1600" smtClean="0"/>
              <a:t>That is, if an NP-complete problem is solvable in polynomial time, then P=NP.</a:t>
            </a:r>
          </a:p>
          <a:p>
            <a:r>
              <a:rPr lang="en-US" sz="1600" smtClean="0"/>
              <a:t>Since so many people have attempted without success to find polynomial-time solutions to NP-complete problems, showing your problem is NP-complete is equivalent to showing that a lot of smart people have worked on your problem and found no polynomial-time algorithm.</a:t>
            </a: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264C9C00-118D-4D84-B785-77D42C48F6A2}" type="slidenum">
              <a:rPr lang="en-US"/>
              <a:pPr defTabSz="762000"/>
              <a:t>15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701675" y="457200"/>
            <a:ext cx="6156325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Some Thoughts     about P and NP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29200" y="304800"/>
            <a:ext cx="3657600" cy="2209800"/>
            <a:chOff x="672" y="1392"/>
            <a:chExt cx="2832" cy="1680"/>
          </a:xfrm>
        </p:grpSpPr>
        <p:sp>
          <p:nvSpPr>
            <p:cNvPr id="17414" name="Oval 5"/>
            <p:cNvSpPr>
              <a:spLocks noChangeArrowheads="1"/>
            </p:cNvSpPr>
            <p:nvPr/>
          </p:nvSpPr>
          <p:spPr bwMode="auto">
            <a:xfrm>
              <a:off x="672" y="1392"/>
              <a:ext cx="2832" cy="1680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>
                  <a:solidFill>
                    <a:schemeClr val="tx1"/>
                  </a:solidFill>
                  <a:latin typeface="Tahoma" pitchFamily="34" charset="0"/>
                </a:rPr>
                <a:t>NP</a:t>
              </a:r>
            </a:p>
          </p:txBody>
        </p:sp>
        <p:sp>
          <p:nvSpPr>
            <p:cNvPr id="17415" name="Oval 8"/>
            <p:cNvSpPr>
              <a:spLocks noChangeArrowheads="1"/>
            </p:cNvSpPr>
            <p:nvPr/>
          </p:nvSpPr>
          <p:spPr bwMode="auto">
            <a:xfrm>
              <a:off x="2423" y="1824"/>
              <a:ext cx="913" cy="81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2755" y="2116"/>
              <a:ext cx="246" cy="25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600" b="1">
                  <a:solidFill>
                    <a:schemeClr val="tx1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7417" name="Oval 2"/>
            <p:cNvSpPr>
              <a:spLocks noChangeArrowheads="1"/>
            </p:cNvSpPr>
            <p:nvPr/>
          </p:nvSpPr>
          <p:spPr bwMode="auto">
            <a:xfrm>
              <a:off x="1213" y="2400"/>
              <a:ext cx="1210" cy="480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Text Box 7"/>
            <p:cNvSpPr txBox="1">
              <a:spLocks noChangeArrowheads="1"/>
            </p:cNvSpPr>
            <p:nvPr/>
          </p:nvSpPr>
          <p:spPr bwMode="auto">
            <a:xfrm>
              <a:off x="1284" y="2539"/>
              <a:ext cx="1074" cy="2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600">
                  <a:solidFill>
                    <a:schemeClr val="tx1"/>
                  </a:solidFill>
                  <a:latin typeface="Tahoma" pitchFamily="34" charset="0"/>
                </a:rPr>
                <a:t>CIRCUIT-SAT</a:t>
              </a: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1225" y="1508"/>
              <a:ext cx="1420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600">
                  <a:solidFill>
                    <a:schemeClr val="tx1"/>
                  </a:solidFill>
                  <a:latin typeface="Tahoma" pitchFamily="34" charset="0"/>
                </a:rPr>
                <a:t>NP-complete </a:t>
              </a:r>
            </a:p>
            <a:p>
              <a:pPr algn="ctr" eaLnBrk="1" hangingPunct="1"/>
              <a:r>
                <a:rPr lang="en-US" sz="1600">
                  <a:solidFill>
                    <a:schemeClr val="tx1"/>
                  </a:solidFill>
                  <a:latin typeface="Tahoma" pitchFamily="34" charset="0"/>
                </a:rPr>
                <a:t>problems live here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A language M is polynomial-time </a:t>
            </a:r>
            <a:r>
              <a:rPr lang="en-US" sz="1800" b="1" smtClean="0">
                <a:solidFill>
                  <a:schemeClr val="tx2"/>
                </a:solidFill>
              </a:rPr>
              <a:t>reducible</a:t>
            </a:r>
            <a:r>
              <a:rPr lang="en-US" sz="1800" smtClean="0"/>
              <a:t> to a language L if an instance x for M can be transformed in polynomial time to an instance x’ for L such that x is in M if and only if x’ is in L.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Denote this by M</a:t>
            </a:r>
            <a:r>
              <a:rPr lang="en-US" sz="16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600" smtClean="0">
                <a:cs typeface="Tahoma" pitchFamily="34" charset="0"/>
              </a:rPr>
              <a:t>L.</a:t>
            </a: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1800" smtClean="0"/>
              <a:t>A problem (language) L is </a:t>
            </a:r>
            <a:r>
              <a:rPr lang="en-US" sz="1800" b="1" smtClean="0">
                <a:solidFill>
                  <a:schemeClr val="tx2"/>
                </a:solidFill>
              </a:rPr>
              <a:t>NP-hard</a:t>
            </a:r>
            <a:r>
              <a:rPr lang="en-US" sz="1800" smtClean="0"/>
              <a:t> if every problem in NP is polynomial-time reducible to L.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A problem (language) is </a:t>
            </a:r>
            <a:r>
              <a:rPr lang="en-US" sz="1800" b="1" smtClean="0">
                <a:solidFill>
                  <a:schemeClr val="tx2"/>
                </a:solidFill>
              </a:rPr>
              <a:t>NP-complete</a:t>
            </a:r>
            <a:r>
              <a:rPr lang="en-US" sz="1800" smtClean="0"/>
              <a:t> if it is in NP and it is NP-hard.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CIRCUIT-SAT is NP-complete: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CIRCUIT-SAT is in NP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For every M in NP, M </a:t>
            </a:r>
            <a:r>
              <a:rPr lang="en-US" sz="16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600" smtClean="0">
                <a:cs typeface="Tahoma" pitchFamily="34" charset="0"/>
              </a:rPr>
              <a:t> CIRCUIT-SAT.</a:t>
            </a:r>
            <a:endParaRPr lang="en-US" sz="1600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D8CF7BFC-0E68-443F-BBF0-C700E663FAA2}" type="slidenum">
              <a:rPr lang="en-US"/>
              <a:pPr defTabSz="762000"/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Reduction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15000" y="4459288"/>
            <a:ext cx="3092450" cy="1865312"/>
            <a:chOff x="1959" y="2127"/>
            <a:chExt cx="3118" cy="1381"/>
          </a:xfrm>
        </p:grpSpPr>
        <p:sp>
          <p:nvSpPr>
            <p:cNvPr id="18438" name="Freeform 5"/>
            <p:cNvSpPr>
              <a:spLocks/>
            </p:cNvSpPr>
            <p:nvPr/>
          </p:nvSpPr>
          <p:spPr bwMode="auto">
            <a:xfrm>
              <a:off x="3125" y="2683"/>
              <a:ext cx="359" cy="287"/>
            </a:xfrm>
            <a:custGeom>
              <a:avLst/>
              <a:gdLst>
                <a:gd name="T0" fmla="*/ 0 w 720"/>
                <a:gd name="T1" fmla="*/ 0 h 574"/>
                <a:gd name="T2" fmla="*/ 0 w 720"/>
                <a:gd name="T3" fmla="*/ 574 h 574"/>
                <a:gd name="T4" fmla="*/ 432 w 720"/>
                <a:gd name="T5" fmla="*/ 574 h 574"/>
                <a:gd name="T6" fmla="*/ 478 w 720"/>
                <a:gd name="T7" fmla="*/ 570 h 574"/>
                <a:gd name="T8" fmla="*/ 522 w 720"/>
                <a:gd name="T9" fmla="*/ 559 h 574"/>
                <a:gd name="T10" fmla="*/ 562 w 720"/>
                <a:gd name="T11" fmla="*/ 542 h 574"/>
                <a:gd name="T12" fmla="*/ 601 w 720"/>
                <a:gd name="T13" fmla="*/ 519 h 574"/>
                <a:gd name="T14" fmla="*/ 635 w 720"/>
                <a:gd name="T15" fmla="*/ 490 h 574"/>
                <a:gd name="T16" fmla="*/ 666 w 720"/>
                <a:gd name="T17" fmla="*/ 455 h 574"/>
                <a:gd name="T18" fmla="*/ 689 w 720"/>
                <a:gd name="T19" fmla="*/ 417 h 574"/>
                <a:gd name="T20" fmla="*/ 706 w 720"/>
                <a:gd name="T21" fmla="*/ 375 h 574"/>
                <a:gd name="T22" fmla="*/ 716 w 720"/>
                <a:gd name="T23" fmla="*/ 331 h 574"/>
                <a:gd name="T24" fmla="*/ 720 w 720"/>
                <a:gd name="T25" fmla="*/ 287 h 574"/>
                <a:gd name="T26" fmla="*/ 716 w 720"/>
                <a:gd name="T27" fmla="*/ 241 h 574"/>
                <a:gd name="T28" fmla="*/ 706 w 720"/>
                <a:gd name="T29" fmla="*/ 197 h 574"/>
                <a:gd name="T30" fmla="*/ 689 w 720"/>
                <a:gd name="T31" fmla="*/ 157 h 574"/>
                <a:gd name="T32" fmla="*/ 666 w 720"/>
                <a:gd name="T33" fmla="*/ 119 h 574"/>
                <a:gd name="T34" fmla="*/ 635 w 720"/>
                <a:gd name="T35" fmla="*/ 84 h 574"/>
                <a:gd name="T36" fmla="*/ 601 w 720"/>
                <a:gd name="T37" fmla="*/ 54 h 574"/>
                <a:gd name="T38" fmla="*/ 562 w 720"/>
                <a:gd name="T39" fmla="*/ 31 h 574"/>
                <a:gd name="T40" fmla="*/ 522 w 720"/>
                <a:gd name="T41" fmla="*/ 14 h 574"/>
                <a:gd name="T42" fmla="*/ 478 w 720"/>
                <a:gd name="T43" fmla="*/ 4 h 574"/>
                <a:gd name="T44" fmla="*/ 432 w 720"/>
                <a:gd name="T45" fmla="*/ 0 h 574"/>
                <a:gd name="T46" fmla="*/ 0 w 720"/>
                <a:gd name="T47" fmla="*/ 0 h 5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0"/>
                <a:gd name="T73" fmla="*/ 0 h 574"/>
                <a:gd name="T74" fmla="*/ 720 w 720"/>
                <a:gd name="T75" fmla="*/ 574 h 5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0" h="574">
                  <a:moveTo>
                    <a:pt x="0" y="0"/>
                  </a:moveTo>
                  <a:lnTo>
                    <a:pt x="0" y="574"/>
                  </a:lnTo>
                  <a:lnTo>
                    <a:pt x="432" y="574"/>
                  </a:lnTo>
                  <a:lnTo>
                    <a:pt x="478" y="570"/>
                  </a:lnTo>
                  <a:lnTo>
                    <a:pt x="522" y="559"/>
                  </a:lnTo>
                  <a:lnTo>
                    <a:pt x="562" y="542"/>
                  </a:lnTo>
                  <a:lnTo>
                    <a:pt x="601" y="519"/>
                  </a:lnTo>
                  <a:lnTo>
                    <a:pt x="635" y="490"/>
                  </a:lnTo>
                  <a:lnTo>
                    <a:pt x="666" y="455"/>
                  </a:lnTo>
                  <a:lnTo>
                    <a:pt x="689" y="417"/>
                  </a:lnTo>
                  <a:lnTo>
                    <a:pt x="706" y="375"/>
                  </a:lnTo>
                  <a:lnTo>
                    <a:pt x="716" y="331"/>
                  </a:lnTo>
                  <a:lnTo>
                    <a:pt x="720" y="287"/>
                  </a:lnTo>
                  <a:lnTo>
                    <a:pt x="716" y="241"/>
                  </a:lnTo>
                  <a:lnTo>
                    <a:pt x="706" y="197"/>
                  </a:lnTo>
                  <a:lnTo>
                    <a:pt x="689" y="157"/>
                  </a:lnTo>
                  <a:lnTo>
                    <a:pt x="666" y="119"/>
                  </a:lnTo>
                  <a:lnTo>
                    <a:pt x="635" y="84"/>
                  </a:lnTo>
                  <a:lnTo>
                    <a:pt x="601" y="54"/>
                  </a:lnTo>
                  <a:lnTo>
                    <a:pt x="562" y="31"/>
                  </a:lnTo>
                  <a:lnTo>
                    <a:pt x="522" y="14"/>
                  </a:lnTo>
                  <a:lnTo>
                    <a:pt x="478" y="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6"/>
            <p:cNvSpPr>
              <a:spLocks/>
            </p:cNvSpPr>
            <p:nvPr/>
          </p:nvSpPr>
          <p:spPr bwMode="auto">
            <a:xfrm>
              <a:off x="2519" y="2755"/>
              <a:ext cx="318" cy="287"/>
            </a:xfrm>
            <a:custGeom>
              <a:avLst/>
              <a:gdLst>
                <a:gd name="T0" fmla="*/ 491 w 635"/>
                <a:gd name="T1" fmla="*/ 290 h 574"/>
                <a:gd name="T2" fmla="*/ 497 w 635"/>
                <a:gd name="T3" fmla="*/ 311 h 574"/>
                <a:gd name="T4" fmla="*/ 506 w 635"/>
                <a:gd name="T5" fmla="*/ 331 h 574"/>
                <a:gd name="T6" fmla="*/ 524 w 635"/>
                <a:gd name="T7" fmla="*/ 346 h 574"/>
                <a:gd name="T8" fmla="*/ 543 w 635"/>
                <a:gd name="T9" fmla="*/ 355 h 574"/>
                <a:gd name="T10" fmla="*/ 566 w 635"/>
                <a:gd name="T11" fmla="*/ 357 h 574"/>
                <a:gd name="T12" fmla="*/ 587 w 635"/>
                <a:gd name="T13" fmla="*/ 354 h 574"/>
                <a:gd name="T14" fmla="*/ 606 w 635"/>
                <a:gd name="T15" fmla="*/ 344 h 574"/>
                <a:gd name="T16" fmla="*/ 621 w 635"/>
                <a:gd name="T17" fmla="*/ 327 h 574"/>
                <a:gd name="T18" fmla="*/ 631 w 635"/>
                <a:gd name="T19" fmla="*/ 308 h 574"/>
                <a:gd name="T20" fmla="*/ 635 w 635"/>
                <a:gd name="T21" fmla="*/ 287 h 574"/>
                <a:gd name="T22" fmla="*/ 631 w 635"/>
                <a:gd name="T23" fmla="*/ 264 h 574"/>
                <a:gd name="T24" fmla="*/ 621 w 635"/>
                <a:gd name="T25" fmla="*/ 245 h 574"/>
                <a:gd name="T26" fmla="*/ 606 w 635"/>
                <a:gd name="T27" fmla="*/ 229 h 574"/>
                <a:gd name="T28" fmla="*/ 587 w 635"/>
                <a:gd name="T29" fmla="*/ 218 h 574"/>
                <a:gd name="T30" fmla="*/ 566 w 635"/>
                <a:gd name="T31" fmla="*/ 214 h 574"/>
                <a:gd name="T32" fmla="*/ 543 w 635"/>
                <a:gd name="T33" fmla="*/ 218 h 574"/>
                <a:gd name="T34" fmla="*/ 524 w 635"/>
                <a:gd name="T35" fmla="*/ 227 h 574"/>
                <a:gd name="T36" fmla="*/ 506 w 635"/>
                <a:gd name="T37" fmla="*/ 241 h 574"/>
                <a:gd name="T38" fmla="*/ 497 w 635"/>
                <a:gd name="T39" fmla="*/ 260 h 574"/>
                <a:gd name="T40" fmla="*/ 491 w 635"/>
                <a:gd name="T41" fmla="*/ 283 h 574"/>
                <a:gd name="T42" fmla="*/ 0 w 635"/>
                <a:gd name="T43" fmla="*/ 0 h 574"/>
                <a:gd name="T44" fmla="*/ 0 w 635"/>
                <a:gd name="T45" fmla="*/ 574 h 574"/>
                <a:gd name="T46" fmla="*/ 491 w 635"/>
                <a:gd name="T47" fmla="*/ 290 h 5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35"/>
                <a:gd name="T73" fmla="*/ 0 h 574"/>
                <a:gd name="T74" fmla="*/ 635 w 635"/>
                <a:gd name="T75" fmla="*/ 574 h 5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35" h="574">
                  <a:moveTo>
                    <a:pt x="491" y="290"/>
                  </a:moveTo>
                  <a:lnTo>
                    <a:pt x="497" y="311"/>
                  </a:lnTo>
                  <a:lnTo>
                    <a:pt x="506" y="331"/>
                  </a:lnTo>
                  <a:lnTo>
                    <a:pt x="524" y="346"/>
                  </a:lnTo>
                  <a:lnTo>
                    <a:pt x="543" y="355"/>
                  </a:lnTo>
                  <a:lnTo>
                    <a:pt x="566" y="357"/>
                  </a:lnTo>
                  <a:lnTo>
                    <a:pt x="587" y="354"/>
                  </a:lnTo>
                  <a:lnTo>
                    <a:pt x="606" y="344"/>
                  </a:lnTo>
                  <a:lnTo>
                    <a:pt x="621" y="327"/>
                  </a:lnTo>
                  <a:lnTo>
                    <a:pt x="631" y="308"/>
                  </a:lnTo>
                  <a:lnTo>
                    <a:pt x="635" y="287"/>
                  </a:lnTo>
                  <a:lnTo>
                    <a:pt x="631" y="264"/>
                  </a:lnTo>
                  <a:lnTo>
                    <a:pt x="621" y="245"/>
                  </a:lnTo>
                  <a:lnTo>
                    <a:pt x="606" y="229"/>
                  </a:lnTo>
                  <a:lnTo>
                    <a:pt x="587" y="218"/>
                  </a:lnTo>
                  <a:lnTo>
                    <a:pt x="566" y="214"/>
                  </a:lnTo>
                  <a:lnTo>
                    <a:pt x="543" y="218"/>
                  </a:lnTo>
                  <a:lnTo>
                    <a:pt x="524" y="227"/>
                  </a:lnTo>
                  <a:lnTo>
                    <a:pt x="506" y="241"/>
                  </a:lnTo>
                  <a:lnTo>
                    <a:pt x="497" y="260"/>
                  </a:lnTo>
                  <a:lnTo>
                    <a:pt x="491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1" y="29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7"/>
            <p:cNvSpPr>
              <a:spLocks/>
            </p:cNvSpPr>
            <p:nvPr/>
          </p:nvSpPr>
          <p:spPr bwMode="auto">
            <a:xfrm>
              <a:off x="2498" y="2324"/>
              <a:ext cx="360" cy="287"/>
            </a:xfrm>
            <a:custGeom>
              <a:avLst/>
              <a:gdLst>
                <a:gd name="T0" fmla="*/ 312 w 719"/>
                <a:gd name="T1" fmla="*/ 0 h 574"/>
                <a:gd name="T2" fmla="*/ 374 w 719"/>
                <a:gd name="T3" fmla="*/ 13 h 574"/>
                <a:gd name="T4" fmla="*/ 435 w 719"/>
                <a:gd name="T5" fmla="*/ 36 h 574"/>
                <a:gd name="T6" fmla="*/ 493 w 719"/>
                <a:gd name="T7" fmla="*/ 63 h 574"/>
                <a:gd name="T8" fmla="*/ 546 w 719"/>
                <a:gd name="T9" fmla="*/ 97 h 574"/>
                <a:gd name="T10" fmla="*/ 598 w 719"/>
                <a:gd name="T11" fmla="*/ 137 h 574"/>
                <a:gd name="T12" fmla="*/ 644 w 719"/>
                <a:gd name="T13" fmla="*/ 183 h 574"/>
                <a:gd name="T14" fmla="*/ 685 w 719"/>
                <a:gd name="T15" fmla="*/ 233 h 574"/>
                <a:gd name="T16" fmla="*/ 719 w 719"/>
                <a:gd name="T17" fmla="*/ 287 h 574"/>
                <a:gd name="T18" fmla="*/ 686 w 719"/>
                <a:gd name="T19" fmla="*/ 342 h 574"/>
                <a:gd name="T20" fmla="*/ 646 w 719"/>
                <a:gd name="T21" fmla="*/ 392 h 574"/>
                <a:gd name="T22" fmla="*/ 600 w 719"/>
                <a:gd name="T23" fmla="*/ 438 h 574"/>
                <a:gd name="T24" fmla="*/ 550 w 719"/>
                <a:gd name="T25" fmla="*/ 478 h 574"/>
                <a:gd name="T26" fmla="*/ 495 w 719"/>
                <a:gd name="T27" fmla="*/ 512 h 574"/>
                <a:gd name="T28" fmla="*/ 437 w 719"/>
                <a:gd name="T29" fmla="*/ 539 h 574"/>
                <a:gd name="T30" fmla="*/ 376 w 719"/>
                <a:gd name="T31" fmla="*/ 560 h 574"/>
                <a:gd name="T32" fmla="*/ 312 w 719"/>
                <a:gd name="T33" fmla="*/ 574 h 574"/>
                <a:gd name="T34" fmla="*/ 0 w 719"/>
                <a:gd name="T35" fmla="*/ 574 h 574"/>
                <a:gd name="T36" fmla="*/ 27 w 719"/>
                <a:gd name="T37" fmla="*/ 505 h 574"/>
                <a:gd name="T38" fmla="*/ 44 w 719"/>
                <a:gd name="T39" fmla="*/ 432 h 574"/>
                <a:gd name="T40" fmla="*/ 55 w 719"/>
                <a:gd name="T41" fmla="*/ 359 h 574"/>
                <a:gd name="T42" fmla="*/ 59 w 719"/>
                <a:gd name="T43" fmla="*/ 287 h 574"/>
                <a:gd name="T44" fmla="*/ 55 w 719"/>
                <a:gd name="T45" fmla="*/ 212 h 574"/>
                <a:gd name="T46" fmla="*/ 44 w 719"/>
                <a:gd name="T47" fmla="*/ 139 h 574"/>
                <a:gd name="T48" fmla="*/ 27 w 719"/>
                <a:gd name="T49" fmla="*/ 69 h 574"/>
                <a:gd name="T50" fmla="*/ 0 w 719"/>
                <a:gd name="T51" fmla="*/ 0 h 574"/>
                <a:gd name="T52" fmla="*/ 312 w 719"/>
                <a:gd name="T53" fmla="*/ 0 h 57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19"/>
                <a:gd name="T82" fmla="*/ 0 h 574"/>
                <a:gd name="T83" fmla="*/ 719 w 719"/>
                <a:gd name="T84" fmla="*/ 574 h 57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19" h="574">
                  <a:moveTo>
                    <a:pt x="312" y="0"/>
                  </a:moveTo>
                  <a:lnTo>
                    <a:pt x="374" y="13"/>
                  </a:lnTo>
                  <a:lnTo>
                    <a:pt x="435" y="36"/>
                  </a:lnTo>
                  <a:lnTo>
                    <a:pt x="493" y="63"/>
                  </a:lnTo>
                  <a:lnTo>
                    <a:pt x="546" y="97"/>
                  </a:lnTo>
                  <a:lnTo>
                    <a:pt x="598" y="137"/>
                  </a:lnTo>
                  <a:lnTo>
                    <a:pt x="644" y="183"/>
                  </a:lnTo>
                  <a:lnTo>
                    <a:pt x="685" y="233"/>
                  </a:lnTo>
                  <a:lnTo>
                    <a:pt x="719" y="287"/>
                  </a:lnTo>
                  <a:lnTo>
                    <a:pt x="686" y="342"/>
                  </a:lnTo>
                  <a:lnTo>
                    <a:pt x="646" y="392"/>
                  </a:lnTo>
                  <a:lnTo>
                    <a:pt x="600" y="438"/>
                  </a:lnTo>
                  <a:lnTo>
                    <a:pt x="550" y="478"/>
                  </a:lnTo>
                  <a:lnTo>
                    <a:pt x="495" y="512"/>
                  </a:lnTo>
                  <a:lnTo>
                    <a:pt x="437" y="539"/>
                  </a:lnTo>
                  <a:lnTo>
                    <a:pt x="376" y="560"/>
                  </a:lnTo>
                  <a:lnTo>
                    <a:pt x="312" y="574"/>
                  </a:lnTo>
                  <a:lnTo>
                    <a:pt x="0" y="574"/>
                  </a:lnTo>
                  <a:lnTo>
                    <a:pt x="27" y="505"/>
                  </a:lnTo>
                  <a:lnTo>
                    <a:pt x="44" y="432"/>
                  </a:lnTo>
                  <a:lnTo>
                    <a:pt x="55" y="359"/>
                  </a:lnTo>
                  <a:lnTo>
                    <a:pt x="59" y="287"/>
                  </a:lnTo>
                  <a:lnTo>
                    <a:pt x="55" y="212"/>
                  </a:lnTo>
                  <a:lnTo>
                    <a:pt x="44" y="139"/>
                  </a:lnTo>
                  <a:lnTo>
                    <a:pt x="27" y="69"/>
                  </a:lnTo>
                  <a:lnTo>
                    <a:pt x="0" y="0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8"/>
            <p:cNvSpPr>
              <a:spLocks/>
            </p:cNvSpPr>
            <p:nvPr/>
          </p:nvSpPr>
          <p:spPr bwMode="auto">
            <a:xfrm>
              <a:off x="4312" y="3042"/>
              <a:ext cx="360" cy="287"/>
            </a:xfrm>
            <a:custGeom>
              <a:avLst/>
              <a:gdLst>
                <a:gd name="T0" fmla="*/ 0 w 720"/>
                <a:gd name="T1" fmla="*/ 0 h 574"/>
                <a:gd name="T2" fmla="*/ 0 w 720"/>
                <a:gd name="T3" fmla="*/ 574 h 574"/>
                <a:gd name="T4" fmla="*/ 432 w 720"/>
                <a:gd name="T5" fmla="*/ 574 h 574"/>
                <a:gd name="T6" fmla="*/ 476 w 720"/>
                <a:gd name="T7" fmla="*/ 570 h 574"/>
                <a:gd name="T8" fmla="*/ 520 w 720"/>
                <a:gd name="T9" fmla="*/ 558 h 574"/>
                <a:gd name="T10" fmla="*/ 562 w 720"/>
                <a:gd name="T11" fmla="*/ 541 h 574"/>
                <a:gd name="T12" fmla="*/ 601 w 720"/>
                <a:gd name="T13" fmla="*/ 518 h 574"/>
                <a:gd name="T14" fmla="*/ 635 w 720"/>
                <a:gd name="T15" fmla="*/ 489 h 574"/>
                <a:gd name="T16" fmla="*/ 664 w 720"/>
                <a:gd name="T17" fmla="*/ 455 h 574"/>
                <a:gd name="T18" fmla="*/ 687 w 720"/>
                <a:gd name="T19" fmla="*/ 417 h 574"/>
                <a:gd name="T20" fmla="*/ 704 w 720"/>
                <a:gd name="T21" fmla="*/ 375 h 574"/>
                <a:gd name="T22" fmla="*/ 716 w 720"/>
                <a:gd name="T23" fmla="*/ 331 h 574"/>
                <a:gd name="T24" fmla="*/ 720 w 720"/>
                <a:gd name="T25" fmla="*/ 287 h 574"/>
                <a:gd name="T26" fmla="*/ 716 w 720"/>
                <a:gd name="T27" fmla="*/ 241 h 574"/>
                <a:gd name="T28" fmla="*/ 704 w 720"/>
                <a:gd name="T29" fmla="*/ 197 h 574"/>
                <a:gd name="T30" fmla="*/ 687 w 720"/>
                <a:gd name="T31" fmla="*/ 156 h 574"/>
                <a:gd name="T32" fmla="*/ 664 w 720"/>
                <a:gd name="T33" fmla="*/ 118 h 574"/>
                <a:gd name="T34" fmla="*/ 635 w 720"/>
                <a:gd name="T35" fmla="*/ 84 h 574"/>
                <a:gd name="T36" fmla="*/ 601 w 720"/>
                <a:gd name="T37" fmla="*/ 53 h 574"/>
                <a:gd name="T38" fmla="*/ 562 w 720"/>
                <a:gd name="T39" fmla="*/ 30 h 574"/>
                <a:gd name="T40" fmla="*/ 520 w 720"/>
                <a:gd name="T41" fmla="*/ 13 h 574"/>
                <a:gd name="T42" fmla="*/ 476 w 720"/>
                <a:gd name="T43" fmla="*/ 3 h 574"/>
                <a:gd name="T44" fmla="*/ 432 w 720"/>
                <a:gd name="T45" fmla="*/ 0 h 574"/>
                <a:gd name="T46" fmla="*/ 0 w 720"/>
                <a:gd name="T47" fmla="*/ 0 h 5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0"/>
                <a:gd name="T73" fmla="*/ 0 h 574"/>
                <a:gd name="T74" fmla="*/ 720 w 720"/>
                <a:gd name="T75" fmla="*/ 574 h 5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0" h="574">
                  <a:moveTo>
                    <a:pt x="0" y="0"/>
                  </a:moveTo>
                  <a:lnTo>
                    <a:pt x="0" y="574"/>
                  </a:lnTo>
                  <a:lnTo>
                    <a:pt x="432" y="574"/>
                  </a:lnTo>
                  <a:lnTo>
                    <a:pt x="476" y="570"/>
                  </a:lnTo>
                  <a:lnTo>
                    <a:pt x="520" y="558"/>
                  </a:lnTo>
                  <a:lnTo>
                    <a:pt x="562" y="541"/>
                  </a:lnTo>
                  <a:lnTo>
                    <a:pt x="601" y="518"/>
                  </a:lnTo>
                  <a:lnTo>
                    <a:pt x="635" y="489"/>
                  </a:lnTo>
                  <a:lnTo>
                    <a:pt x="664" y="455"/>
                  </a:lnTo>
                  <a:lnTo>
                    <a:pt x="687" y="417"/>
                  </a:lnTo>
                  <a:lnTo>
                    <a:pt x="704" y="375"/>
                  </a:lnTo>
                  <a:lnTo>
                    <a:pt x="716" y="331"/>
                  </a:lnTo>
                  <a:lnTo>
                    <a:pt x="720" y="287"/>
                  </a:lnTo>
                  <a:lnTo>
                    <a:pt x="716" y="241"/>
                  </a:lnTo>
                  <a:lnTo>
                    <a:pt x="704" y="197"/>
                  </a:lnTo>
                  <a:lnTo>
                    <a:pt x="687" y="156"/>
                  </a:lnTo>
                  <a:lnTo>
                    <a:pt x="664" y="118"/>
                  </a:lnTo>
                  <a:lnTo>
                    <a:pt x="635" y="84"/>
                  </a:lnTo>
                  <a:lnTo>
                    <a:pt x="601" y="53"/>
                  </a:lnTo>
                  <a:lnTo>
                    <a:pt x="562" y="30"/>
                  </a:lnTo>
                  <a:lnTo>
                    <a:pt x="520" y="13"/>
                  </a:lnTo>
                  <a:lnTo>
                    <a:pt x="476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2189" y="2396"/>
              <a:ext cx="28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0"/>
            <p:cNvSpPr>
              <a:spLocks/>
            </p:cNvSpPr>
            <p:nvPr/>
          </p:nvSpPr>
          <p:spPr bwMode="auto">
            <a:xfrm>
              <a:off x="2469" y="2370"/>
              <a:ext cx="52" cy="52"/>
            </a:xfrm>
            <a:custGeom>
              <a:avLst/>
              <a:gdLst>
                <a:gd name="T0" fmla="*/ 0 w 106"/>
                <a:gd name="T1" fmla="*/ 0 h 103"/>
                <a:gd name="T2" fmla="*/ 106 w 106"/>
                <a:gd name="T3" fmla="*/ 51 h 103"/>
                <a:gd name="T4" fmla="*/ 0 w 106"/>
                <a:gd name="T5" fmla="*/ 103 h 103"/>
                <a:gd name="T6" fmla="*/ 0 w 106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"/>
                <a:gd name="T13" fmla="*/ 0 h 103"/>
                <a:gd name="T14" fmla="*/ 106 w 106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" h="103">
                  <a:moveTo>
                    <a:pt x="0" y="0"/>
                  </a:moveTo>
                  <a:lnTo>
                    <a:pt x="106" y="51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2189" y="2540"/>
              <a:ext cx="28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2"/>
            <p:cNvSpPr>
              <a:spLocks/>
            </p:cNvSpPr>
            <p:nvPr/>
          </p:nvSpPr>
          <p:spPr bwMode="auto">
            <a:xfrm>
              <a:off x="2469" y="2514"/>
              <a:ext cx="52" cy="51"/>
            </a:xfrm>
            <a:custGeom>
              <a:avLst/>
              <a:gdLst>
                <a:gd name="T0" fmla="*/ 0 w 106"/>
                <a:gd name="T1" fmla="*/ 0 h 103"/>
                <a:gd name="T2" fmla="*/ 106 w 106"/>
                <a:gd name="T3" fmla="*/ 51 h 103"/>
                <a:gd name="T4" fmla="*/ 0 w 106"/>
                <a:gd name="T5" fmla="*/ 103 h 103"/>
                <a:gd name="T6" fmla="*/ 0 w 106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"/>
                <a:gd name="T13" fmla="*/ 0 h 103"/>
                <a:gd name="T14" fmla="*/ 106 w 106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" h="103">
                  <a:moveTo>
                    <a:pt x="0" y="0"/>
                  </a:moveTo>
                  <a:lnTo>
                    <a:pt x="106" y="51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3"/>
            <p:cNvSpPr>
              <a:spLocks noChangeShapeType="1"/>
            </p:cNvSpPr>
            <p:nvPr/>
          </p:nvSpPr>
          <p:spPr bwMode="auto">
            <a:xfrm>
              <a:off x="2189" y="2898"/>
              <a:ext cx="2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4"/>
            <p:cNvSpPr>
              <a:spLocks/>
            </p:cNvSpPr>
            <p:nvPr/>
          </p:nvSpPr>
          <p:spPr bwMode="auto">
            <a:xfrm>
              <a:off x="2468" y="2872"/>
              <a:ext cx="51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03"/>
                <a:gd name="T14" fmla="*/ 104 w 104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5"/>
            <p:cNvSpPr>
              <a:spLocks noChangeShapeType="1"/>
            </p:cNvSpPr>
            <p:nvPr/>
          </p:nvSpPr>
          <p:spPr bwMode="auto">
            <a:xfrm>
              <a:off x="2837" y="2898"/>
              <a:ext cx="24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6"/>
            <p:cNvSpPr>
              <a:spLocks/>
            </p:cNvSpPr>
            <p:nvPr/>
          </p:nvSpPr>
          <p:spPr bwMode="auto">
            <a:xfrm>
              <a:off x="3073" y="2872"/>
              <a:ext cx="52" cy="52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2858" y="2468"/>
              <a:ext cx="222" cy="287"/>
            </a:xfrm>
            <a:custGeom>
              <a:avLst/>
              <a:gdLst>
                <a:gd name="T0" fmla="*/ 0 w 443"/>
                <a:gd name="T1" fmla="*/ 0 h 574"/>
                <a:gd name="T2" fmla="*/ 288 w 443"/>
                <a:gd name="T3" fmla="*/ 0 h 574"/>
                <a:gd name="T4" fmla="*/ 288 w 443"/>
                <a:gd name="T5" fmla="*/ 574 h 574"/>
                <a:gd name="T6" fmla="*/ 443 w 443"/>
                <a:gd name="T7" fmla="*/ 574 h 5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3"/>
                <a:gd name="T13" fmla="*/ 0 h 574"/>
                <a:gd name="T14" fmla="*/ 443 w 443"/>
                <a:gd name="T15" fmla="*/ 574 h 5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3" h="574">
                  <a:moveTo>
                    <a:pt x="0" y="0"/>
                  </a:moveTo>
                  <a:lnTo>
                    <a:pt x="288" y="0"/>
                  </a:lnTo>
                  <a:lnTo>
                    <a:pt x="288" y="574"/>
                  </a:lnTo>
                  <a:lnTo>
                    <a:pt x="443" y="57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8"/>
            <p:cNvSpPr>
              <a:spLocks/>
            </p:cNvSpPr>
            <p:nvPr/>
          </p:nvSpPr>
          <p:spPr bwMode="auto">
            <a:xfrm>
              <a:off x="3073" y="2729"/>
              <a:ext cx="52" cy="52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9"/>
            <p:cNvSpPr>
              <a:spLocks noChangeShapeType="1"/>
            </p:cNvSpPr>
            <p:nvPr/>
          </p:nvSpPr>
          <p:spPr bwMode="auto">
            <a:xfrm>
              <a:off x="3484" y="2827"/>
              <a:ext cx="2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0"/>
            <p:cNvSpPr>
              <a:spLocks/>
            </p:cNvSpPr>
            <p:nvPr/>
          </p:nvSpPr>
          <p:spPr bwMode="auto">
            <a:xfrm>
              <a:off x="3693" y="2801"/>
              <a:ext cx="51" cy="51"/>
            </a:xfrm>
            <a:custGeom>
              <a:avLst/>
              <a:gdLst>
                <a:gd name="T0" fmla="*/ 0 w 104"/>
                <a:gd name="T1" fmla="*/ 0 h 104"/>
                <a:gd name="T2" fmla="*/ 104 w 104"/>
                <a:gd name="T3" fmla="*/ 52 h 104"/>
                <a:gd name="T4" fmla="*/ 0 w 104"/>
                <a:gd name="T5" fmla="*/ 104 h 104"/>
                <a:gd name="T6" fmla="*/ 0 w 104"/>
                <a:gd name="T7" fmla="*/ 0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04"/>
                <a:gd name="T14" fmla="*/ 104 w 104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04">
                  <a:moveTo>
                    <a:pt x="0" y="0"/>
                  </a:moveTo>
                  <a:lnTo>
                    <a:pt x="104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1"/>
            <p:cNvSpPr>
              <a:spLocks noChangeShapeType="1"/>
            </p:cNvSpPr>
            <p:nvPr/>
          </p:nvSpPr>
          <p:spPr bwMode="auto">
            <a:xfrm>
              <a:off x="4672" y="3185"/>
              <a:ext cx="2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2"/>
            <p:cNvSpPr>
              <a:spLocks/>
            </p:cNvSpPr>
            <p:nvPr/>
          </p:nvSpPr>
          <p:spPr bwMode="auto">
            <a:xfrm>
              <a:off x="4871" y="3159"/>
              <a:ext cx="52" cy="52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23"/>
            <p:cNvSpPr>
              <a:spLocks/>
            </p:cNvSpPr>
            <p:nvPr/>
          </p:nvSpPr>
          <p:spPr bwMode="auto">
            <a:xfrm>
              <a:off x="2333" y="2898"/>
              <a:ext cx="682" cy="610"/>
            </a:xfrm>
            <a:custGeom>
              <a:avLst/>
              <a:gdLst>
                <a:gd name="T0" fmla="*/ 0 w 1364"/>
                <a:gd name="T1" fmla="*/ 0 h 1218"/>
                <a:gd name="T2" fmla="*/ 0 w 1364"/>
                <a:gd name="T3" fmla="*/ 1218 h 1218"/>
                <a:gd name="T4" fmla="*/ 1151 w 1364"/>
                <a:gd name="T5" fmla="*/ 1218 h 1218"/>
                <a:gd name="T6" fmla="*/ 1151 w 1364"/>
                <a:gd name="T7" fmla="*/ 1075 h 1218"/>
                <a:gd name="T8" fmla="*/ 1364 w 1364"/>
                <a:gd name="T9" fmla="*/ 1075 h 12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4"/>
                <a:gd name="T16" fmla="*/ 0 h 1218"/>
                <a:gd name="T17" fmla="*/ 1364 w 1364"/>
                <a:gd name="T18" fmla="*/ 1218 h 12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4" h="1218">
                  <a:moveTo>
                    <a:pt x="0" y="0"/>
                  </a:moveTo>
                  <a:lnTo>
                    <a:pt x="0" y="1218"/>
                  </a:lnTo>
                  <a:lnTo>
                    <a:pt x="1151" y="1218"/>
                  </a:lnTo>
                  <a:lnTo>
                    <a:pt x="1151" y="1075"/>
                  </a:lnTo>
                  <a:lnTo>
                    <a:pt x="1364" y="10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24"/>
            <p:cNvSpPr>
              <a:spLocks/>
            </p:cNvSpPr>
            <p:nvPr/>
          </p:nvSpPr>
          <p:spPr bwMode="auto">
            <a:xfrm>
              <a:off x="3009" y="3410"/>
              <a:ext cx="51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03"/>
                <a:gd name="T14" fmla="*/ 104 w 104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Rectangle 25"/>
            <p:cNvSpPr>
              <a:spLocks noChangeArrowheads="1"/>
            </p:cNvSpPr>
            <p:nvPr/>
          </p:nvSpPr>
          <p:spPr bwMode="auto">
            <a:xfrm>
              <a:off x="1959" y="2127"/>
              <a:ext cx="42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Inputs: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59" name="Rectangle 26"/>
            <p:cNvSpPr>
              <a:spLocks noChangeArrowheads="1"/>
            </p:cNvSpPr>
            <p:nvPr/>
          </p:nvSpPr>
          <p:spPr bwMode="auto">
            <a:xfrm>
              <a:off x="2106" y="2332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0" name="Rectangle 27"/>
            <p:cNvSpPr>
              <a:spLocks noChangeArrowheads="1"/>
            </p:cNvSpPr>
            <p:nvPr/>
          </p:nvSpPr>
          <p:spPr bwMode="auto">
            <a:xfrm>
              <a:off x="2106" y="2474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1" name="Rectangle 28"/>
            <p:cNvSpPr>
              <a:spLocks noChangeArrowheads="1"/>
            </p:cNvSpPr>
            <p:nvPr/>
          </p:nvSpPr>
          <p:spPr bwMode="auto">
            <a:xfrm>
              <a:off x="2106" y="2833"/>
              <a:ext cx="7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2" name="Rectangle 29"/>
            <p:cNvSpPr>
              <a:spLocks noChangeArrowheads="1"/>
            </p:cNvSpPr>
            <p:nvPr/>
          </p:nvSpPr>
          <p:spPr bwMode="auto">
            <a:xfrm>
              <a:off x="2868" y="2333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3" name="Rectangle 30"/>
            <p:cNvSpPr>
              <a:spLocks noChangeArrowheads="1"/>
            </p:cNvSpPr>
            <p:nvPr/>
          </p:nvSpPr>
          <p:spPr bwMode="auto">
            <a:xfrm>
              <a:off x="2862" y="2785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4" name="Rectangle 31"/>
            <p:cNvSpPr>
              <a:spLocks noChangeArrowheads="1"/>
            </p:cNvSpPr>
            <p:nvPr/>
          </p:nvSpPr>
          <p:spPr bwMode="auto">
            <a:xfrm>
              <a:off x="3510" y="2706"/>
              <a:ext cx="7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5" name="Rectangle 32"/>
            <p:cNvSpPr>
              <a:spLocks noChangeArrowheads="1"/>
            </p:cNvSpPr>
            <p:nvPr/>
          </p:nvSpPr>
          <p:spPr bwMode="auto">
            <a:xfrm>
              <a:off x="2098" y="3264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6" name="Rectangle 33"/>
            <p:cNvSpPr>
              <a:spLocks noChangeArrowheads="1"/>
            </p:cNvSpPr>
            <p:nvPr/>
          </p:nvSpPr>
          <p:spPr bwMode="auto">
            <a:xfrm>
              <a:off x="4795" y="3072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7" name="Rectangle 34"/>
            <p:cNvSpPr>
              <a:spLocks noChangeArrowheads="1"/>
            </p:cNvSpPr>
            <p:nvPr/>
          </p:nvSpPr>
          <p:spPr bwMode="auto">
            <a:xfrm>
              <a:off x="4606" y="2820"/>
              <a:ext cx="47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Output: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68" name="Freeform 35"/>
            <p:cNvSpPr>
              <a:spLocks/>
            </p:cNvSpPr>
            <p:nvPr/>
          </p:nvSpPr>
          <p:spPr bwMode="auto">
            <a:xfrm>
              <a:off x="3721" y="2611"/>
              <a:ext cx="360" cy="287"/>
            </a:xfrm>
            <a:custGeom>
              <a:avLst/>
              <a:gdLst>
                <a:gd name="T0" fmla="*/ 312 w 719"/>
                <a:gd name="T1" fmla="*/ 0 h 574"/>
                <a:gd name="T2" fmla="*/ 374 w 719"/>
                <a:gd name="T3" fmla="*/ 15 h 574"/>
                <a:gd name="T4" fmla="*/ 435 w 719"/>
                <a:gd name="T5" fmla="*/ 36 h 574"/>
                <a:gd name="T6" fmla="*/ 493 w 719"/>
                <a:gd name="T7" fmla="*/ 63 h 574"/>
                <a:gd name="T8" fmla="*/ 546 w 719"/>
                <a:gd name="T9" fmla="*/ 97 h 574"/>
                <a:gd name="T10" fmla="*/ 598 w 719"/>
                <a:gd name="T11" fmla="*/ 137 h 574"/>
                <a:gd name="T12" fmla="*/ 644 w 719"/>
                <a:gd name="T13" fmla="*/ 183 h 574"/>
                <a:gd name="T14" fmla="*/ 684 w 719"/>
                <a:gd name="T15" fmla="*/ 233 h 574"/>
                <a:gd name="T16" fmla="*/ 719 w 719"/>
                <a:gd name="T17" fmla="*/ 287 h 574"/>
                <a:gd name="T18" fmla="*/ 686 w 719"/>
                <a:gd name="T19" fmla="*/ 342 h 574"/>
                <a:gd name="T20" fmla="*/ 646 w 719"/>
                <a:gd name="T21" fmla="*/ 392 h 574"/>
                <a:gd name="T22" fmla="*/ 600 w 719"/>
                <a:gd name="T23" fmla="*/ 438 h 574"/>
                <a:gd name="T24" fmla="*/ 550 w 719"/>
                <a:gd name="T25" fmla="*/ 478 h 574"/>
                <a:gd name="T26" fmla="*/ 495 w 719"/>
                <a:gd name="T27" fmla="*/ 512 h 574"/>
                <a:gd name="T28" fmla="*/ 437 w 719"/>
                <a:gd name="T29" fmla="*/ 539 h 574"/>
                <a:gd name="T30" fmla="*/ 376 w 719"/>
                <a:gd name="T31" fmla="*/ 560 h 574"/>
                <a:gd name="T32" fmla="*/ 312 w 719"/>
                <a:gd name="T33" fmla="*/ 574 h 574"/>
                <a:gd name="T34" fmla="*/ 0 w 719"/>
                <a:gd name="T35" fmla="*/ 574 h 574"/>
                <a:gd name="T36" fmla="*/ 26 w 719"/>
                <a:gd name="T37" fmla="*/ 505 h 574"/>
                <a:gd name="T38" fmla="*/ 44 w 719"/>
                <a:gd name="T39" fmla="*/ 432 h 574"/>
                <a:gd name="T40" fmla="*/ 55 w 719"/>
                <a:gd name="T41" fmla="*/ 359 h 574"/>
                <a:gd name="T42" fmla="*/ 59 w 719"/>
                <a:gd name="T43" fmla="*/ 287 h 574"/>
                <a:gd name="T44" fmla="*/ 55 w 719"/>
                <a:gd name="T45" fmla="*/ 212 h 574"/>
                <a:gd name="T46" fmla="*/ 44 w 719"/>
                <a:gd name="T47" fmla="*/ 139 h 574"/>
                <a:gd name="T48" fmla="*/ 26 w 719"/>
                <a:gd name="T49" fmla="*/ 69 h 574"/>
                <a:gd name="T50" fmla="*/ 0 w 719"/>
                <a:gd name="T51" fmla="*/ 0 h 574"/>
                <a:gd name="T52" fmla="*/ 312 w 719"/>
                <a:gd name="T53" fmla="*/ 0 h 57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19"/>
                <a:gd name="T82" fmla="*/ 0 h 574"/>
                <a:gd name="T83" fmla="*/ 719 w 719"/>
                <a:gd name="T84" fmla="*/ 574 h 57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19" h="574">
                  <a:moveTo>
                    <a:pt x="312" y="0"/>
                  </a:moveTo>
                  <a:lnTo>
                    <a:pt x="374" y="15"/>
                  </a:lnTo>
                  <a:lnTo>
                    <a:pt x="435" y="36"/>
                  </a:lnTo>
                  <a:lnTo>
                    <a:pt x="493" y="63"/>
                  </a:lnTo>
                  <a:lnTo>
                    <a:pt x="546" y="97"/>
                  </a:lnTo>
                  <a:lnTo>
                    <a:pt x="598" y="137"/>
                  </a:lnTo>
                  <a:lnTo>
                    <a:pt x="644" y="183"/>
                  </a:lnTo>
                  <a:lnTo>
                    <a:pt x="684" y="233"/>
                  </a:lnTo>
                  <a:lnTo>
                    <a:pt x="719" y="287"/>
                  </a:lnTo>
                  <a:lnTo>
                    <a:pt x="686" y="342"/>
                  </a:lnTo>
                  <a:lnTo>
                    <a:pt x="646" y="392"/>
                  </a:lnTo>
                  <a:lnTo>
                    <a:pt x="600" y="438"/>
                  </a:lnTo>
                  <a:lnTo>
                    <a:pt x="550" y="478"/>
                  </a:lnTo>
                  <a:lnTo>
                    <a:pt x="495" y="512"/>
                  </a:lnTo>
                  <a:lnTo>
                    <a:pt x="437" y="539"/>
                  </a:lnTo>
                  <a:lnTo>
                    <a:pt x="376" y="560"/>
                  </a:lnTo>
                  <a:lnTo>
                    <a:pt x="312" y="574"/>
                  </a:lnTo>
                  <a:lnTo>
                    <a:pt x="0" y="574"/>
                  </a:lnTo>
                  <a:lnTo>
                    <a:pt x="26" y="505"/>
                  </a:lnTo>
                  <a:lnTo>
                    <a:pt x="44" y="432"/>
                  </a:lnTo>
                  <a:lnTo>
                    <a:pt x="55" y="359"/>
                  </a:lnTo>
                  <a:lnTo>
                    <a:pt x="59" y="287"/>
                  </a:lnTo>
                  <a:lnTo>
                    <a:pt x="55" y="212"/>
                  </a:lnTo>
                  <a:lnTo>
                    <a:pt x="44" y="139"/>
                  </a:lnTo>
                  <a:lnTo>
                    <a:pt x="26" y="69"/>
                  </a:lnTo>
                  <a:lnTo>
                    <a:pt x="0" y="0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Freeform 36"/>
            <p:cNvSpPr>
              <a:spLocks/>
            </p:cNvSpPr>
            <p:nvPr/>
          </p:nvSpPr>
          <p:spPr bwMode="auto">
            <a:xfrm>
              <a:off x="3146" y="2324"/>
              <a:ext cx="317" cy="287"/>
            </a:xfrm>
            <a:custGeom>
              <a:avLst/>
              <a:gdLst>
                <a:gd name="T0" fmla="*/ 491 w 635"/>
                <a:gd name="T1" fmla="*/ 291 h 574"/>
                <a:gd name="T2" fmla="*/ 496 w 635"/>
                <a:gd name="T3" fmla="*/ 312 h 574"/>
                <a:gd name="T4" fmla="*/ 506 w 635"/>
                <a:gd name="T5" fmla="*/ 331 h 574"/>
                <a:gd name="T6" fmla="*/ 523 w 635"/>
                <a:gd name="T7" fmla="*/ 346 h 574"/>
                <a:gd name="T8" fmla="*/ 542 w 635"/>
                <a:gd name="T9" fmla="*/ 356 h 574"/>
                <a:gd name="T10" fmla="*/ 565 w 635"/>
                <a:gd name="T11" fmla="*/ 357 h 574"/>
                <a:gd name="T12" fmla="*/ 587 w 635"/>
                <a:gd name="T13" fmla="*/ 354 h 574"/>
                <a:gd name="T14" fmla="*/ 606 w 635"/>
                <a:gd name="T15" fmla="*/ 344 h 574"/>
                <a:gd name="T16" fmla="*/ 621 w 635"/>
                <a:gd name="T17" fmla="*/ 327 h 574"/>
                <a:gd name="T18" fmla="*/ 633 w 635"/>
                <a:gd name="T19" fmla="*/ 308 h 574"/>
                <a:gd name="T20" fmla="*/ 635 w 635"/>
                <a:gd name="T21" fmla="*/ 287 h 574"/>
                <a:gd name="T22" fmla="*/ 633 w 635"/>
                <a:gd name="T23" fmla="*/ 264 h 574"/>
                <a:gd name="T24" fmla="*/ 621 w 635"/>
                <a:gd name="T25" fmla="*/ 245 h 574"/>
                <a:gd name="T26" fmla="*/ 606 w 635"/>
                <a:gd name="T27" fmla="*/ 229 h 574"/>
                <a:gd name="T28" fmla="*/ 587 w 635"/>
                <a:gd name="T29" fmla="*/ 218 h 574"/>
                <a:gd name="T30" fmla="*/ 565 w 635"/>
                <a:gd name="T31" fmla="*/ 214 h 574"/>
                <a:gd name="T32" fmla="*/ 542 w 635"/>
                <a:gd name="T33" fmla="*/ 218 h 574"/>
                <a:gd name="T34" fmla="*/ 523 w 635"/>
                <a:gd name="T35" fmla="*/ 227 h 574"/>
                <a:gd name="T36" fmla="*/ 506 w 635"/>
                <a:gd name="T37" fmla="*/ 241 h 574"/>
                <a:gd name="T38" fmla="*/ 496 w 635"/>
                <a:gd name="T39" fmla="*/ 260 h 574"/>
                <a:gd name="T40" fmla="*/ 491 w 635"/>
                <a:gd name="T41" fmla="*/ 283 h 574"/>
                <a:gd name="T42" fmla="*/ 0 w 635"/>
                <a:gd name="T43" fmla="*/ 0 h 574"/>
                <a:gd name="T44" fmla="*/ 0 w 635"/>
                <a:gd name="T45" fmla="*/ 574 h 574"/>
                <a:gd name="T46" fmla="*/ 491 w 635"/>
                <a:gd name="T47" fmla="*/ 291 h 5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35"/>
                <a:gd name="T73" fmla="*/ 0 h 574"/>
                <a:gd name="T74" fmla="*/ 635 w 635"/>
                <a:gd name="T75" fmla="*/ 574 h 5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35" h="574">
                  <a:moveTo>
                    <a:pt x="491" y="291"/>
                  </a:moveTo>
                  <a:lnTo>
                    <a:pt x="496" y="312"/>
                  </a:lnTo>
                  <a:lnTo>
                    <a:pt x="506" y="331"/>
                  </a:lnTo>
                  <a:lnTo>
                    <a:pt x="523" y="346"/>
                  </a:lnTo>
                  <a:lnTo>
                    <a:pt x="542" y="356"/>
                  </a:lnTo>
                  <a:lnTo>
                    <a:pt x="565" y="357"/>
                  </a:lnTo>
                  <a:lnTo>
                    <a:pt x="587" y="354"/>
                  </a:lnTo>
                  <a:lnTo>
                    <a:pt x="606" y="344"/>
                  </a:lnTo>
                  <a:lnTo>
                    <a:pt x="621" y="327"/>
                  </a:lnTo>
                  <a:lnTo>
                    <a:pt x="633" y="308"/>
                  </a:lnTo>
                  <a:lnTo>
                    <a:pt x="635" y="287"/>
                  </a:lnTo>
                  <a:lnTo>
                    <a:pt x="633" y="264"/>
                  </a:lnTo>
                  <a:lnTo>
                    <a:pt x="621" y="245"/>
                  </a:lnTo>
                  <a:lnTo>
                    <a:pt x="606" y="229"/>
                  </a:lnTo>
                  <a:lnTo>
                    <a:pt x="587" y="218"/>
                  </a:lnTo>
                  <a:lnTo>
                    <a:pt x="565" y="214"/>
                  </a:lnTo>
                  <a:lnTo>
                    <a:pt x="542" y="218"/>
                  </a:lnTo>
                  <a:lnTo>
                    <a:pt x="523" y="227"/>
                  </a:lnTo>
                  <a:lnTo>
                    <a:pt x="506" y="241"/>
                  </a:lnTo>
                  <a:lnTo>
                    <a:pt x="496" y="260"/>
                  </a:lnTo>
                  <a:lnTo>
                    <a:pt x="491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1" y="2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7"/>
            <p:cNvSpPr>
              <a:spLocks noChangeShapeType="1"/>
            </p:cNvSpPr>
            <p:nvPr/>
          </p:nvSpPr>
          <p:spPr bwMode="auto">
            <a:xfrm>
              <a:off x="3002" y="2468"/>
              <a:ext cx="9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38"/>
            <p:cNvSpPr>
              <a:spLocks/>
            </p:cNvSpPr>
            <p:nvPr/>
          </p:nvSpPr>
          <p:spPr bwMode="auto">
            <a:xfrm>
              <a:off x="3094" y="2442"/>
              <a:ext cx="52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03"/>
                <a:gd name="T14" fmla="*/ 104 w 104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39"/>
            <p:cNvSpPr>
              <a:spLocks/>
            </p:cNvSpPr>
            <p:nvPr/>
          </p:nvSpPr>
          <p:spPr bwMode="auto">
            <a:xfrm>
              <a:off x="3463" y="2468"/>
              <a:ext cx="235" cy="215"/>
            </a:xfrm>
            <a:custGeom>
              <a:avLst/>
              <a:gdLst>
                <a:gd name="T0" fmla="*/ 0 w 470"/>
                <a:gd name="T1" fmla="*/ 0 h 430"/>
                <a:gd name="T2" fmla="*/ 228 w 470"/>
                <a:gd name="T3" fmla="*/ 0 h 430"/>
                <a:gd name="T4" fmla="*/ 228 w 470"/>
                <a:gd name="T5" fmla="*/ 430 h 430"/>
                <a:gd name="T6" fmla="*/ 470 w 470"/>
                <a:gd name="T7" fmla="*/ 430 h 4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"/>
                <a:gd name="T13" fmla="*/ 0 h 430"/>
                <a:gd name="T14" fmla="*/ 470 w 470"/>
                <a:gd name="T15" fmla="*/ 430 h 4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" h="430">
                  <a:moveTo>
                    <a:pt x="0" y="0"/>
                  </a:moveTo>
                  <a:lnTo>
                    <a:pt x="228" y="0"/>
                  </a:lnTo>
                  <a:lnTo>
                    <a:pt x="228" y="430"/>
                  </a:lnTo>
                  <a:lnTo>
                    <a:pt x="470" y="4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40"/>
            <p:cNvSpPr>
              <a:spLocks/>
            </p:cNvSpPr>
            <p:nvPr/>
          </p:nvSpPr>
          <p:spPr bwMode="auto">
            <a:xfrm>
              <a:off x="3693" y="2657"/>
              <a:ext cx="51" cy="52"/>
            </a:xfrm>
            <a:custGeom>
              <a:avLst/>
              <a:gdLst>
                <a:gd name="T0" fmla="*/ 0 w 104"/>
                <a:gd name="T1" fmla="*/ 0 h 104"/>
                <a:gd name="T2" fmla="*/ 104 w 104"/>
                <a:gd name="T3" fmla="*/ 52 h 104"/>
                <a:gd name="T4" fmla="*/ 0 w 104"/>
                <a:gd name="T5" fmla="*/ 104 h 104"/>
                <a:gd name="T6" fmla="*/ 0 w 104"/>
                <a:gd name="T7" fmla="*/ 0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04"/>
                <a:gd name="T14" fmla="*/ 104 w 104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04">
                  <a:moveTo>
                    <a:pt x="0" y="0"/>
                  </a:moveTo>
                  <a:lnTo>
                    <a:pt x="104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41"/>
            <p:cNvSpPr>
              <a:spLocks/>
            </p:cNvSpPr>
            <p:nvPr/>
          </p:nvSpPr>
          <p:spPr bwMode="auto">
            <a:xfrm>
              <a:off x="4081" y="2755"/>
              <a:ext cx="186" cy="359"/>
            </a:xfrm>
            <a:custGeom>
              <a:avLst/>
              <a:gdLst>
                <a:gd name="T0" fmla="*/ 0 w 372"/>
                <a:gd name="T1" fmla="*/ 0 h 717"/>
                <a:gd name="T2" fmla="*/ 175 w 372"/>
                <a:gd name="T3" fmla="*/ 0 h 717"/>
                <a:gd name="T4" fmla="*/ 175 w 372"/>
                <a:gd name="T5" fmla="*/ 717 h 717"/>
                <a:gd name="T6" fmla="*/ 372 w 372"/>
                <a:gd name="T7" fmla="*/ 717 h 7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2"/>
                <a:gd name="T13" fmla="*/ 0 h 717"/>
                <a:gd name="T14" fmla="*/ 372 w 372"/>
                <a:gd name="T15" fmla="*/ 717 h 7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2" h="717">
                  <a:moveTo>
                    <a:pt x="0" y="0"/>
                  </a:moveTo>
                  <a:lnTo>
                    <a:pt x="175" y="0"/>
                  </a:lnTo>
                  <a:lnTo>
                    <a:pt x="175" y="717"/>
                  </a:lnTo>
                  <a:lnTo>
                    <a:pt x="372" y="7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42"/>
            <p:cNvSpPr>
              <a:spLocks/>
            </p:cNvSpPr>
            <p:nvPr/>
          </p:nvSpPr>
          <p:spPr bwMode="auto">
            <a:xfrm>
              <a:off x="4260" y="3088"/>
              <a:ext cx="52" cy="51"/>
            </a:xfrm>
            <a:custGeom>
              <a:avLst/>
              <a:gdLst>
                <a:gd name="T0" fmla="*/ 0 w 103"/>
                <a:gd name="T1" fmla="*/ 0 h 104"/>
                <a:gd name="T2" fmla="*/ 103 w 103"/>
                <a:gd name="T3" fmla="*/ 52 h 104"/>
                <a:gd name="T4" fmla="*/ 0 w 103"/>
                <a:gd name="T5" fmla="*/ 104 h 104"/>
                <a:gd name="T6" fmla="*/ 0 w 103"/>
                <a:gd name="T7" fmla="*/ 0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4"/>
                <a:gd name="T14" fmla="*/ 103 w 103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4">
                  <a:moveTo>
                    <a:pt x="0" y="0"/>
                  </a:moveTo>
                  <a:lnTo>
                    <a:pt x="103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Rectangle 43"/>
            <p:cNvSpPr>
              <a:spLocks noChangeArrowheads="1"/>
            </p:cNvSpPr>
            <p:nvPr/>
          </p:nvSpPr>
          <p:spPr bwMode="auto">
            <a:xfrm>
              <a:off x="3510" y="2354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77" name="Rectangle 44"/>
            <p:cNvSpPr>
              <a:spLocks noChangeArrowheads="1"/>
            </p:cNvSpPr>
            <p:nvPr/>
          </p:nvSpPr>
          <p:spPr bwMode="auto">
            <a:xfrm>
              <a:off x="4117" y="2635"/>
              <a:ext cx="7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78" name="Freeform 45"/>
            <p:cNvSpPr>
              <a:spLocks/>
            </p:cNvSpPr>
            <p:nvPr/>
          </p:nvSpPr>
          <p:spPr bwMode="auto">
            <a:xfrm>
              <a:off x="4060" y="3257"/>
              <a:ext cx="207" cy="107"/>
            </a:xfrm>
            <a:custGeom>
              <a:avLst/>
              <a:gdLst>
                <a:gd name="T0" fmla="*/ 0 w 414"/>
                <a:gd name="T1" fmla="*/ 214 h 214"/>
                <a:gd name="T2" fmla="*/ 288 w 414"/>
                <a:gd name="T3" fmla="*/ 214 h 214"/>
                <a:gd name="T4" fmla="*/ 288 w 414"/>
                <a:gd name="T5" fmla="*/ 0 h 214"/>
                <a:gd name="T6" fmla="*/ 414 w 414"/>
                <a:gd name="T7" fmla="*/ 0 h 2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4"/>
                <a:gd name="T13" fmla="*/ 0 h 214"/>
                <a:gd name="T14" fmla="*/ 414 w 414"/>
                <a:gd name="T15" fmla="*/ 214 h 2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4" h="214">
                  <a:moveTo>
                    <a:pt x="0" y="214"/>
                  </a:moveTo>
                  <a:lnTo>
                    <a:pt x="288" y="214"/>
                  </a:lnTo>
                  <a:lnTo>
                    <a:pt x="288" y="0"/>
                  </a:lnTo>
                  <a:lnTo>
                    <a:pt x="41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Freeform 46"/>
            <p:cNvSpPr>
              <a:spLocks/>
            </p:cNvSpPr>
            <p:nvPr/>
          </p:nvSpPr>
          <p:spPr bwMode="auto">
            <a:xfrm>
              <a:off x="4260" y="3231"/>
              <a:ext cx="52" cy="52"/>
            </a:xfrm>
            <a:custGeom>
              <a:avLst/>
              <a:gdLst>
                <a:gd name="T0" fmla="*/ 0 w 103"/>
                <a:gd name="T1" fmla="*/ 0 h 104"/>
                <a:gd name="T2" fmla="*/ 103 w 103"/>
                <a:gd name="T3" fmla="*/ 52 h 104"/>
                <a:gd name="T4" fmla="*/ 0 w 103"/>
                <a:gd name="T5" fmla="*/ 104 h 104"/>
                <a:gd name="T6" fmla="*/ 0 w 103"/>
                <a:gd name="T7" fmla="*/ 0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4"/>
                <a:gd name="T14" fmla="*/ 103 w 103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4">
                  <a:moveTo>
                    <a:pt x="0" y="0"/>
                  </a:moveTo>
                  <a:lnTo>
                    <a:pt x="103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47"/>
            <p:cNvSpPr>
              <a:spLocks/>
            </p:cNvSpPr>
            <p:nvPr/>
          </p:nvSpPr>
          <p:spPr bwMode="auto">
            <a:xfrm>
              <a:off x="3742" y="3221"/>
              <a:ext cx="318" cy="287"/>
            </a:xfrm>
            <a:custGeom>
              <a:avLst/>
              <a:gdLst>
                <a:gd name="T0" fmla="*/ 491 w 635"/>
                <a:gd name="T1" fmla="*/ 291 h 574"/>
                <a:gd name="T2" fmla="*/ 497 w 635"/>
                <a:gd name="T3" fmla="*/ 314 h 574"/>
                <a:gd name="T4" fmla="*/ 506 w 635"/>
                <a:gd name="T5" fmla="*/ 333 h 574"/>
                <a:gd name="T6" fmla="*/ 523 w 635"/>
                <a:gd name="T7" fmla="*/ 347 h 574"/>
                <a:gd name="T8" fmla="*/ 543 w 635"/>
                <a:gd name="T9" fmla="*/ 356 h 574"/>
                <a:gd name="T10" fmla="*/ 566 w 635"/>
                <a:gd name="T11" fmla="*/ 360 h 574"/>
                <a:gd name="T12" fmla="*/ 587 w 635"/>
                <a:gd name="T13" fmla="*/ 356 h 574"/>
                <a:gd name="T14" fmla="*/ 606 w 635"/>
                <a:gd name="T15" fmla="*/ 345 h 574"/>
                <a:gd name="T16" fmla="*/ 621 w 635"/>
                <a:gd name="T17" fmla="*/ 329 h 574"/>
                <a:gd name="T18" fmla="*/ 631 w 635"/>
                <a:gd name="T19" fmla="*/ 310 h 574"/>
                <a:gd name="T20" fmla="*/ 635 w 635"/>
                <a:gd name="T21" fmla="*/ 287 h 574"/>
                <a:gd name="T22" fmla="*/ 631 w 635"/>
                <a:gd name="T23" fmla="*/ 266 h 574"/>
                <a:gd name="T24" fmla="*/ 621 w 635"/>
                <a:gd name="T25" fmla="*/ 247 h 574"/>
                <a:gd name="T26" fmla="*/ 606 w 635"/>
                <a:gd name="T27" fmla="*/ 230 h 574"/>
                <a:gd name="T28" fmla="*/ 587 w 635"/>
                <a:gd name="T29" fmla="*/ 220 h 574"/>
                <a:gd name="T30" fmla="*/ 566 w 635"/>
                <a:gd name="T31" fmla="*/ 217 h 574"/>
                <a:gd name="T32" fmla="*/ 543 w 635"/>
                <a:gd name="T33" fmla="*/ 218 h 574"/>
                <a:gd name="T34" fmla="*/ 523 w 635"/>
                <a:gd name="T35" fmla="*/ 228 h 574"/>
                <a:gd name="T36" fmla="*/ 506 w 635"/>
                <a:gd name="T37" fmla="*/ 243 h 574"/>
                <a:gd name="T38" fmla="*/ 497 w 635"/>
                <a:gd name="T39" fmla="*/ 262 h 574"/>
                <a:gd name="T40" fmla="*/ 491 w 635"/>
                <a:gd name="T41" fmla="*/ 283 h 574"/>
                <a:gd name="T42" fmla="*/ 0 w 635"/>
                <a:gd name="T43" fmla="*/ 0 h 574"/>
                <a:gd name="T44" fmla="*/ 0 w 635"/>
                <a:gd name="T45" fmla="*/ 574 h 574"/>
                <a:gd name="T46" fmla="*/ 491 w 635"/>
                <a:gd name="T47" fmla="*/ 291 h 5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35"/>
                <a:gd name="T73" fmla="*/ 0 h 574"/>
                <a:gd name="T74" fmla="*/ 635 w 635"/>
                <a:gd name="T75" fmla="*/ 574 h 5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35" h="574">
                  <a:moveTo>
                    <a:pt x="491" y="291"/>
                  </a:moveTo>
                  <a:lnTo>
                    <a:pt x="497" y="314"/>
                  </a:lnTo>
                  <a:lnTo>
                    <a:pt x="506" y="333"/>
                  </a:lnTo>
                  <a:lnTo>
                    <a:pt x="523" y="347"/>
                  </a:lnTo>
                  <a:lnTo>
                    <a:pt x="543" y="356"/>
                  </a:lnTo>
                  <a:lnTo>
                    <a:pt x="566" y="360"/>
                  </a:lnTo>
                  <a:lnTo>
                    <a:pt x="587" y="356"/>
                  </a:lnTo>
                  <a:lnTo>
                    <a:pt x="606" y="345"/>
                  </a:lnTo>
                  <a:lnTo>
                    <a:pt x="621" y="329"/>
                  </a:lnTo>
                  <a:lnTo>
                    <a:pt x="631" y="310"/>
                  </a:lnTo>
                  <a:lnTo>
                    <a:pt x="635" y="287"/>
                  </a:lnTo>
                  <a:lnTo>
                    <a:pt x="631" y="266"/>
                  </a:lnTo>
                  <a:lnTo>
                    <a:pt x="621" y="247"/>
                  </a:lnTo>
                  <a:lnTo>
                    <a:pt x="606" y="230"/>
                  </a:lnTo>
                  <a:lnTo>
                    <a:pt x="587" y="220"/>
                  </a:lnTo>
                  <a:lnTo>
                    <a:pt x="566" y="217"/>
                  </a:lnTo>
                  <a:lnTo>
                    <a:pt x="543" y="218"/>
                  </a:lnTo>
                  <a:lnTo>
                    <a:pt x="523" y="228"/>
                  </a:lnTo>
                  <a:lnTo>
                    <a:pt x="506" y="243"/>
                  </a:lnTo>
                  <a:lnTo>
                    <a:pt x="497" y="262"/>
                  </a:lnTo>
                  <a:lnTo>
                    <a:pt x="491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1" y="2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48"/>
            <p:cNvSpPr>
              <a:spLocks noChangeShapeType="1"/>
            </p:cNvSpPr>
            <p:nvPr/>
          </p:nvSpPr>
          <p:spPr bwMode="auto">
            <a:xfrm>
              <a:off x="3398" y="3364"/>
              <a:ext cx="29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Freeform 49"/>
            <p:cNvSpPr>
              <a:spLocks/>
            </p:cNvSpPr>
            <p:nvPr/>
          </p:nvSpPr>
          <p:spPr bwMode="auto">
            <a:xfrm>
              <a:off x="3691" y="3338"/>
              <a:ext cx="51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1 h 103"/>
                <a:gd name="T4" fmla="*/ 0 w 104"/>
                <a:gd name="T5" fmla="*/ 103 h 103"/>
                <a:gd name="T6" fmla="*/ 0 w 104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03"/>
                <a:gd name="T14" fmla="*/ 104 w 104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03">
                  <a:moveTo>
                    <a:pt x="0" y="0"/>
                  </a:moveTo>
                  <a:lnTo>
                    <a:pt x="104" y="51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50"/>
            <p:cNvSpPr>
              <a:spLocks/>
            </p:cNvSpPr>
            <p:nvPr/>
          </p:nvSpPr>
          <p:spPr bwMode="auto">
            <a:xfrm>
              <a:off x="3038" y="3221"/>
              <a:ext cx="360" cy="287"/>
            </a:xfrm>
            <a:custGeom>
              <a:avLst/>
              <a:gdLst>
                <a:gd name="T0" fmla="*/ 310 w 719"/>
                <a:gd name="T1" fmla="*/ 0 h 574"/>
                <a:gd name="T2" fmla="*/ 374 w 719"/>
                <a:gd name="T3" fmla="*/ 16 h 574"/>
                <a:gd name="T4" fmla="*/ 433 w 719"/>
                <a:gd name="T5" fmla="*/ 37 h 574"/>
                <a:gd name="T6" fmla="*/ 493 w 719"/>
                <a:gd name="T7" fmla="*/ 65 h 574"/>
                <a:gd name="T8" fmla="*/ 546 w 719"/>
                <a:gd name="T9" fmla="*/ 100 h 574"/>
                <a:gd name="T10" fmla="*/ 596 w 719"/>
                <a:gd name="T11" fmla="*/ 140 h 574"/>
                <a:gd name="T12" fmla="*/ 642 w 719"/>
                <a:gd name="T13" fmla="*/ 184 h 574"/>
                <a:gd name="T14" fmla="*/ 683 w 719"/>
                <a:gd name="T15" fmla="*/ 234 h 574"/>
                <a:gd name="T16" fmla="*/ 719 w 719"/>
                <a:gd name="T17" fmla="*/ 287 h 574"/>
                <a:gd name="T18" fmla="*/ 685 w 719"/>
                <a:gd name="T19" fmla="*/ 343 h 574"/>
                <a:gd name="T20" fmla="*/ 644 w 719"/>
                <a:gd name="T21" fmla="*/ 394 h 574"/>
                <a:gd name="T22" fmla="*/ 600 w 719"/>
                <a:gd name="T23" fmla="*/ 440 h 574"/>
                <a:gd name="T24" fmla="*/ 548 w 719"/>
                <a:gd name="T25" fmla="*/ 481 h 574"/>
                <a:gd name="T26" fmla="*/ 495 w 719"/>
                <a:gd name="T27" fmla="*/ 515 h 574"/>
                <a:gd name="T28" fmla="*/ 435 w 719"/>
                <a:gd name="T29" fmla="*/ 542 h 574"/>
                <a:gd name="T30" fmla="*/ 374 w 719"/>
                <a:gd name="T31" fmla="*/ 561 h 574"/>
                <a:gd name="T32" fmla="*/ 310 w 719"/>
                <a:gd name="T33" fmla="*/ 574 h 574"/>
                <a:gd name="T34" fmla="*/ 0 w 719"/>
                <a:gd name="T35" fmla="*/ 574 h 574"/>
                <a:gd name="T36" fmla="*/ 25 w 719"/>
                <a:gd name="T37" fmla="*/ 505 h 574"/>
                <a:gd name="T38" fmla="*/ 44 w 719"/>
                <a:gd name="T39" fmla="*/ 435 h 574"/>
                <a:gd name="T40" fmla="*/ 55 w 719"/>
                <a:gd name="T41" fmla="*/ 362 h 574"/>
                <a:gd name="T42" fmla="*/ 59 w 719"/>
                <a:gd name="T43" fmla="*/ 287 h 574"/>
                <a:gd name="T44" fmla="*/ 55 w 719"/>
                <a:gd name="T45" fmla="*/ 215 h 574"/>
                <a:gd name="T46" fmla="*/ 44 w 719"/>
                <a:gd name="T47" fmla="*/ 142 h 574"/>
                <a:gd name="T48" fmla="*/ 25 w 719"/>
                <a:gd name="T49" fmla="*/ 69 h 574"/>
                <a:gd name="T50" fmla="*/ 0 w 719"/>
                <a:gd name="T51" fmla="*/ 0 h 574"/>
                <a:gd name="T52" fmla="*/ 310 w 719"/>
                <a:gd name="T53" fmla="*/ 0 h 57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19"/>
                <a:gd name="T82" fmla="*/ 0 h 574"/>
                <a:gd name="T83" fmla="*/ 719 w 719"/>
                <a:gd name="T84" fmla="*/ 574 h 57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19" h="574">
                  <a:moveTo>
                    <a:pt x="310" y="0"/>
                  </a:moveTo>
                  <a:lnTo>
                    <a:pt x="374" y="16"/>
                  </a:lnTo>
                  <a:lnTo>
                    <a:pt x="433" y="37"/>
                  </a:lnTo>
                  <a:lnTo>
                    <a:pt x="493" y="65"/>
                  </a:lnTo>
                  <a:lnTo>
                    <a:pt x="546" y="100"/>
                  </a:lnTo>
                  <a:lnTo>
                    <a:pt x="596" y="140"/>
                  </a:lnTo>
                  <a:lnTo>
                    <a:pt x="642" y="184"/>
                  </a:lnTo>
                  <a:lnTo>
                    <a:pt x="683" y="234"/>
                  </a:lnTo>
                  <a:lnTo>
                    <a:pt x="719" y="287"/>
                  </a:lnTo>
                  <a:lnTo>
                    <a:pt x="685" y="343"/>
                  </a:lnTo>
                  <a:lnTo>
                    <a:pt x="644" y="394"/>
                  </a:lnTo>
                  <a:lnTo>
                    <a:pt x="600" y="440"/>
                  </a:lnTo>
                  <a:lnTo>
                    <a:pt x="548" y="481"/>
                  </a:lnTo>
                  <a:lnTo>
                    <a:pt x="495" y="515"/>
                  </a:lnTo>
                  <a:lnTo>
                    <a:pt x="435" y="542"/>
                  </a:lnTo>
                  <a:lnTo>
                    <a:pt x="374" y="561"/>
                  </a:lnTo>
                  <a:lnTo>
                    <a:pt x="310" y="574"/>
                  </a:lnTo>
                  <a:lnTo>
                    <a:pt x="0" y="574"/>
                  </a:lnTo>
                  <a:lnTo>
                    <a:pt x="25" y="505"/>
                  </a:lnTo>
                  <a:lnTo>
                    <a:pt x="44" y="435"/>
                  </a:lnTo>
                  <a:lnTo>
                    <a:pt x="55" y="362"/>
                  </a:lnTo>
                  <a:lnTo>
                    <a:pt x="59" y="287"/>
                  </a:lnTo>
                  <a:lnTo>
                    <a:pt x="55" y="215"/>
                  </a:lnTo>
                  <a:lnTo>
                    <a:pt x="44" y="142"/>
                  </a:lnTo>
                  <a:lnTo>
                    <a:pt x="25" y="69"/>
                  </a:lnTo>
                  <a:lnTo>
                    <a:pt x="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Freeform 51"/>
            <p:cNvSpPr>
              <a:spLocks/>
            </p:cNvSpPr>
            <p:nvPr/>
          </p:nvSpPr>
          <p:spPr bwMode="auto">
            <a:xfrm>
              <a:off x="2504" y="3149"/>
              <a:ext cx="319" cy="287"/>
            </a:xfrm>
            <a:custGeom>
              <a:avLst/>
              <a:gdLst>
                <a:gd name="T0" fmla="*/ 493 w 637"/>
                <a:gd name="T1" fmla="*/ 291 h 574"/>
                <a:gd name="T2" fmla="*/ 497 w 637"/>
                <a:gd name="T3" fmla="*/ 314 h 574"/>
                <a:gd name="T4" fmla="*/ 509 w 637"/>
                <a:gd name="T5" fmla="*/ 333 h 574"/>
                <a:gd name="T6" fmla="*/ 524 w 637"/>
                <a:gd name="T7" fmla="*/ 346 h 574"/>
                <a:gd name="T8" fmla="*/ 545 w 637"/>
                <a:gd name="T9" fmla="*/ 356 h 574"/>
                <a:gd name="T10" fmla="*/ 566 w 637"/>
                <a:gd name="T11" fmla="*/ 360 h 574"/>
                <a:gd name="T12" fmla="*/ 587 w 637"/>
                <a:gd name="T13" fmla="*/ 356 h 574"/>
                <a:gd name="T14" fmla="*/ 608 w 637"/>
                <a:gd name="T15" fmla="*/ 344 h 574"/>
                <a:gd name="T16" fmla="*/ 624 w 637"/>
                <a:gd name="T17" fmla="*/ 329 h 574"/>
                <a:gd name="T18" fmla="*/ 633 w 637"/>
                <a:gd name="T19" fmla="*/ 310 h 574"/>
                <a:gd name="T20" fmla="*/ 637 w 637"/>
                <a:gd name="T21" fmla="*/ 287 h 574"/>
                <a:gd name="T22" fmla="*/ 633 w 637"/>
                <a:gd name="T23" fmla="*/ 266 h 574"/>
                <a:gd name="T24" fmla="*/ 624 w 637"/>
                <a:gd name="T25" fmla="*/ 247 h 574"/>
                <a:gd name="T26" fmla="*/ 608 w 637"/>
                <a:gd name="T27" fmla="*/ 229 h 574"/>
                <a:gd name="T28" fmla="*/ 587 w 637"/>
                <a:gd name="T29" fmla="*/ 220 h 574"/>
                <a:gd name="T30" fmla="*/ 566 w 637"/>
                <a:gd name="T31" fmla="*/ 216 h 574"/>
                <a:gd name="T32" fmla="*/ 545 w 637"/>
                <a:gd name="T33" fmla="*/ 218 h 574"/>
                <a:gd name="T34" fmla="*/ 524 w 637"/>
                <a:gd name="T35" fmla="*/ 228 h 574"/>
                <a:gd name="T36" fmla="*/ 509 w 637"/>
                <a:gd name="T37" fmla="*/ 243 h 574"/>
                <a:gd name="T38" fmla="*/ 497 w 637"/>
                <a:gd name="T39" fmla="*/ 262 h 574"/>
                <a:gd name="T40" fmla="*/ 493 w 637"/>
                <a:gd name="T41" fmla="*/ 283 h 574"/>
                <a:gd name="T42" fmla="*/ 0 w 637"/>
                <a:gd name="T43" fmla="*/ 0 h 574"/>
                <a:gd name="T44" fmla="*/ 0 w 637"/>
                <a:gd name="T45" fmla="*/ 574 h 574"/>
                <a:gd name="T46" fmla="*/ 493 w 637"/>
                <a:gd name="T47" fmla="*/ 291 h 5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37"/>
                <a:gd name="T73" fmla="*/ 0 h 574"/>
                <a:gd name="T74" fmla="*/ 637 w 637"/>
                <a:gd name="T75" fmla="*/ 574 h 5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37" h="574">
                  <a:moveTo>
                    <a:pt x="493" y="291"/>
                  </a:moveTo>
                  <a:lnTo>
                    <a:pt x="497" y="314"/>
                  </a:lnTo>
                  <a:lnTo>
                    <a:pt x="509" y="333"/>
                  </a:lnTo>
                  <a:lnTo>
                    <a:pt x="524" y="346"/>
                  </a:lnTo>
                  <a:lnTo>
                    <a:pt x="545" y="356"/>
                  </a:lnTo>
                  <a:lnTo>
                    <a:pt x="566" y="360"/>
                  </a:lnTo>
                  <a:lnTo>
                    <a:pt x="587" y="356"/>
                  </a:lnTo>
                  <a:lnTo>
                    <a:pt x="608" y="344"/>
                  </a:lnTo>
                  <a:lnTo>
                    <a:pt x="624" y="329"/>
                  </a:lnTo>
                  <a:lnTo>
                    <a:pt x="633" y="310"/>
                  </a:lnTo>
                  <a:lnTo>
                    <a:pt x="637" y="287"/>
                  </a:lnTo>
                  <a:lnTo>
                    <a:pt x="633" y="266"/>
                  </a:lnTo>
                  <a:lnTo>
                    <a:pt x="624" y="247"/>
                  </a:lnTo>
                  <a:lnTo>
                    <a:pt x="608" y="229"/>
                  </a:lnTo>
                  <a:lnTo>
                    <a:pt x="587" y="220"/>
                  </a:lnTo>
                  <a:lnTo>
                    <a:pt x="566" y="216"/>
                  </a:lnTo>
                  <a:lnTo>
                    <a:pt x="545" y="218"/>
                  </a:lnTo>
                  <a:lnTo>
                    <a:pt x="524" y="228"/>
                  </a:lnTo>
                  <a:lnTo>
                    <a:pt x="509" y="243"/>
                  </a:lnTo>
                  <a:lnTo>
                    <a:pt x="497" y="262"/>
                  </a:lnTo>
                  <a:lnTo>
                    <a:pt x="493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3" y="2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52"/>
            <p:cNvSpPr>
              <a:spLocks noChangeShapeType="1"/>
            </p:cNvSpPr>
            <p:nvPr/>
          </p:nvSpPr>
          <p:spPr bwMode="auto">
            <a:xfrm>
              <a:off x="2823" y="3292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Freeform 53"/>
            <p:cNvSpPr>
              <a:spLocks/>
            </p:cNvSpPr>
            <p:nvPr/>
          </p:nvSpPr>
          <p:spPr bwMode="auto">
            <a:xfrm>
              <a:off x="3009" y="3267"/>
              <a:ext cx="51" cy="51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03"/>
                <a:gd name="T14" fmla="*/ 104 w 104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Freeform 54"/>
            <p:cNvSpPr>
              <a:spLocks/>
            </p:cNvSpPr>
            <p:nvPr/>
          </p:nvSpPr>
          <p:spPr bwMode="auto">
            <a:xfrm>
              <a:off x="2175" y="3268"/>
              <a:ext cx="284" cy="24"/>
            </a:xfrm>
            <a:custGeom>
              <a:avLst/>
              <a:gdLst>
                <a:gd name="T0" fmla="*/ 0 w 568"/>
                <a:gd name="T1" fmla="*/ 48 h 48"/>
                <a:gd name="T2" fmla="*/ 269 w 568"/>
                <a:gd name="T3" fmla="*/ 48 h 48"/>
                <a:gd name="T4" fmla="*/ 273 w 568"/>
                <a:gd name="T5" fmla="*/ 31 h 48"/>
                <a:gd name="T6" fmla="*/ 284 w 568"/>
                <a:gd name="T7" fmla="*/ 15 h 48"/>
                <a:gd name="T8" fmla="*/ 299 w 568"/>
                <a:gd name="T9" fmla="*/ 4 h 48"/>
                <a:gd name="T10" fmla="*/ 317 w 568"/>
                <a:gd name="T11" fmla="*/ 0 h 48"/>
                <a:gd name="T12" fmla="*/ 336 w 568"/>
                <a:gd name="T13" fmla="*/ 4 h 48"/>
                <a:gd name="T14" fmla="*/ 351 w 568"/>
                <a:gd name="T15" fmla="*/ 15 h 48"/>
                <a:gd name="T16" fmla="*/ 361 w 568"/>
                <a:gd name="T17" fmla="*/ 31 h 48"/>
                <a:gd name="T18" fmla="*/ 365 w 568"/>
                <a:gd name="T19" fmla="*/ 48 h 48"/>
                <a:gd name="T20" fmla="*/ 568 w 568"/>
                <a:gd name="T21" fmla="*/ 48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48"/>
                <a:gd name="T35" fmla="*/ 568 w 568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48">
                  <a:moveTo>
                    <a:pt x="0" y="48"/>
                  </a:moveTo>
                  <a:lnTo>
                    <a:pt x="269" y="48"/>
                  </a:lnTo>
                  <a:lnTo>
                    <a:pt x="273" y="31"/>
                  </a:lnTo>
                  <a:lnTo>
                    <a:pt x="284" y="15"/>
                  </a:lnTo>
                  <a:lnTo>
                    <a:pt x="299" y="4"/>
                  </a:lnTo>
                  <a:lnTo>
                    <a:pt x="317" y="0"/>
                  </a:lnTo>
                  <a:lnTo>
                    <a:pt x="336" y="4"/>
                  </a:lnTo>
                  <a:lnTo>
                    <a:pt x="351" y="15"/>
                  </a:lnTo>
                  <a:lnTo>
                    <a:pt x="361" y="31"/>
                  </a:lnTo>
                  <a:lnTo>
                    <a:pt x="365" y="48"/>
                  </a:lnTo>
                  <a:lnTo>
                    <a:pt x="568" y="4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Freeform 55"/>
            <p:cNvSpPr>
              <a:spLocks/>
            </p:cNvSpPr>
            <p:nvPr/>
          </p:nvSpPr>
          <p:spPr bwMode="auto">
            <a:xfrm>
              <a:off x="2452" y="3267"/>
              <a:ext cx="52" cy="51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Rectangle 56"/>
            <p:cNvSpPr>
              <a:spLocks noChangeArrowheads="1"/>
            </p:cNvSpPr>
            <p:nvPr/>
          </p:nvSpPr>
          <p:spPr bwMode="auto">
            <a:xfrm>
              <a:off x="2854" y="3179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90" name="Rectangle 57"/>
            <p:cNvSpPr>
              <a:spLocks noChangeArrowheads="1"/>
            </p:cNvSpPr>
            <p:nvPr/>
          </p:nvSpPr>
          <p:spPr bwMode="auto">
            <a:xfrm>
              <a:off x="3420" y="3245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8491" name="Rectangle 58"/>
            <p:cNvSpPr>
              <a:spLocks noChangeArrowheads="1"/>
            </p:cNvSpPr>
            <p:nvPr/>
          </p:nvSpPr>
          <p:spPr bwMode="auto">
            <a:xfrm>
              <a:off x="4089" y="3237"/>
              <a:ext cx="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2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r>
              <a:rPr lang="en-US" sz="1800" smtClean="0"/>
              <a:t>If A </a:t>
            </a:r>
            <a:r>
              <a:rPr lang="en-US" sz="18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800" smtClean="0"/>
              <a:t> </a:t>
            </a:r>
            <a:r>
              <a:rPr lang="en-US" sz="1800" smtClean="0">
                <a:cs typeface="Tahoma" pitchFamily="34" charset="0"/>
              </a:rPr>
              <a:t>B and </a:t>
            </a:r>
            <a:r>
              <a:rPr lang="en-US" sz="1800" smtClean="0"/>
              <a:t>B </a:t>
            </a:r>
            <a:r>
              <a:rPr lang="en-US" sz="18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800" smtClean="0">
                <a:cs typeface="Tahoma" pitchFamily="34" charset="0"/>
              </a:rPr>
              <a:t> C, then </a:t>
            </a:r>
            <a:r>
              <a:rPr lang="en-US" sz="1800" smtClean="0"/>
              <a:t>A </a:t>
            </a:r>
            <a:r>
              <a:rPr lang="en-US" sz="18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800" smtClean="0">
                <a:cs typeface="Tahoma" pitchFamily="34" charset="0"/>
              </a:rPr>
              <a:t> C.</a:t>
            </a:r>
          </a:p>
          <a:p>
            <a:pPr lvl="1"/>
            <a:r>
              <a:rPr lang="en-US" sz="1600" smtClean="0">
                <a:cs typeface="Tahoma" pitchFamily="34" charset="0"/>
              </a:rPr>
              <a:t>An input x for A can be converted to x’ for B, such that x is in A if and only if x’ is in B. Likewise, for B to C.</a:t>
            </a:r>
          </a:p>
          <a:p>
            <a:pPr lvl="1"/>
            <a:r>
              <a:rPr lang="en-US" sz="1600" smtClean="0">
                <a:cs typeface="Tahoma" pitchFamily="34" charset="0"/>
              </a:rPr>
              <a:t>Convert x’ into x’’ for C such that x’ is in B iff x’’ is in C.</a:t>
            </a:r>
          </a:p>
          <a:p>
            <a:pPr lvl="1"/>
            <a:r>
              <a:rPr lang="en-US" sz="1600" smtClean="0">
                <a:cs typeface="Tahoma" pitchFamily="34" charset="0"/>
              </a:rPr>
              <a:t>Hence, if x is in A, x’ is in B, and x’’ is in C.</a:t>
            </a:r>
          </a:p>
          <a:p>
            <a:pPr lvl="1"/>
            <a:r>
              <a:rPr lang="en-US" sz="1600" smtClean="0">
                <a:cs typeface="Tahoma" pitchFamily="34" charset="0"/>
              </a:rPr>
              <a:t>Likewise, if x’’ is in C, x’ is in B, and x is in A.</a:t>
            </a:r>
          </a:p>
          <a:p>
            <a:pPr lvl="1"/>
            <a:r>
              <a:rPr lang="en-US" sz="1600" smtClean="0">
                <a:cs typeface="Tahoma" pitchFamily="34" charset="0"/>
              </a:rPr>
              <a:t>Thus, A </a:t>
            </a:r>
            <a:r>
              <a:rPr lang="en-US" sz="16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600" smtClean="0">
                <a:cs typeface="Tahoma" pitchFamily="34" charset="0"/>
              </a:rPr>
              <a:t> C, since polynomials are closed under composition.</a:t>
            </a:r>
          </a:p>
          <a:p>
            <a:r>
              <a:rPr lang="en-US" sz="1800" smtClean="0">
                <a:cs typeface="Tahoma" pitchFamily="34" charset="0"/>
              </a:rPr>
              <a:t>Types of reductions:</a:t>
            </a:r>
          </a:p>
          <a:p>
            <a:pPr lvl="1"/>
            <a:r>
              <a:rPr lang="en-US" sz="1600" b="1" smtClean="0">
                <a:solidFill>
                  <a:schemeClr val="tx2"/>
                </a:solidFill>
                <a:cs typeface="Tahoma" pitchFamily="34" charset="0"/>
              </a:rPr>
              <a:t>Local replacement:</a:t>
            </a:r>
            <a:r>
              <a:rPr lang="en-US" sz="1600" smtClean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1600" smtClean="0">
                <a:cs typeface="Tahoma" pitchFamily="34" charset="0"/>
              </a:rPr>
              <a:t>Show </a:t>
            </a:r>
            <a:r>
              <a:rPr lang="en-US" sz="1600" smtClean="0"/>
              <a:t>A </a:t>
            </a:r>
            <a:r>
              <a:rPr lang="en-US" sz="16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600" smtClean="0">
                <a:cs typeface="Tahoma" pitchFamily="34" charset="0"/>
              </a:rPr>
              <a:t> B by dividing an input to A into components and show how each component can be converted to a component for B.</a:t>
            </a:r>
          </a:p>
          <a:p>
            <a:pPr lvl="1"/>
            <a:r>
              <a:rPr lang="en-US" sz="1600" b="1" smtClean="0">
                <a:solidFill>
                  <a:schemeClr val="tx2"/>
                </a:solidFill>
                <a:cs typeface="Tahoma" pitchFamily="34" charset="0"/>
              </a:rPr>
              <a:t>Component design:</a:t>
            </a:r>
            <a:r>
              <a:rPr lang="en-US" sz="1600" smtClean="0">
                <a:cs typeface="Tahoma" pitchFamily="34" charset="0"/>
              </a:rPr>
              <a:t> Show </a:t>
            </a:r>
            <a:r>
              <a:rPr lang="en-US" sz="1600" smtClean="0"/>
              <a:t>A </a:t>
            </a:r>
            <a:r>
              <a:rPr lang="en-US" sz="1600" smtClean="0">
                <a:cs typeface="Tahoma" pitchFamily="34" charset="0"/>
                <a:sym typeface="Symbol" pitchFamily="18" charset="2"/>
              </a:rPr>
              <a:t></a:t>
            </a:r>
            <a:r>
              <a:rPr lang="en-US" sz="1600" smtClean="0">
                <a:cs typeface="Tahoma" pitchFamily="34" charset="0"/>
              </a:rPr>
              <a:t> B by building special components for an input of B that enforce properties needed for A, such as “choice” or “evaluate.”</a:t>
            </a:r>
            <a:endParaRPr lang="en-US" sz="1400" smtClean="0">
              <a:cs typeface="Tahoma" pitchFamily="34" charset="0"/>
            </a:endParaRP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801D9ACD-54D5-464C-A20D-694023BD64C3}" type="slidenum">
              <a:rPr lang="en-US"/>
              <a:pPr defTabSz="762000"/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r>
              <a:rPr lang="en-US" smtClean="0"/>
              <a:t>Transitivity of Reducibility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2000" smtClean="0"/>
              <a:t>A Boolean formula is a formula where the variables and operations are Boolean (0/1):</a:t>
            </a:r>
          </a:p>
          <a:p>
            <a:pPr lvl="1"/>
            <a:r>
              <a:rPr lang="en-US" sz="1800" smtClean="0"/>
              <a:t>(a+b+</a:t>
            </a:r>
            <a:r>
              <a:rPr lang="en-US" sz="1800" smtClean="0">
                <a:cs typeface="Tahoma" pitchFamily="34" charset="0"/>
              </a:rPr>
              <a:t>¬</a:t>
            </a:r>
            <a:r>
              <a:rPr lang="en-US" sz="1800" smtClean="0"/>
              <a:t>d+e)(</a:t>
            </a:r>
            <a:r>
              <a:rPr lang="en-US" sz="1800" smtClean="0">
                <a:cs typeface="Tahoma" pitchFamily="34" charset="0"/>
              </a:rPr>
              <a:t>¬a+¬c)(¬b+c+d+e)(a+¬c+¬e)</a:t>
            </a:r>
          </a:p>
          <a:p>
            <a:pPr lvl="1"/>
            <a:r>
              <a:rPr lang="en-US" sz="1800" smtClean="0">
                <a:cs typeface="Tahoma" pitchFamily="34" charset="0"/>
              </a:rPr>
              <a:t>OR: +, AND: (times), NOT: ¬</a:t>
            </a:r>
          </a:p>
          <a:p>
            <a:r>
              <a:rPr lang="en-US" sz="2000" smtClean="0"/>
              <a:t>SAT: Given a Boolean formula S, is S satisfiable, that is, can we assign 0’s and 1’s to the variables so that S is 1 (“true”)?</a:t>
            </a:r>
          </a:p>
          <a:p>
            <a:pPr lvl="1"/>
            <a:r>
              <a:rPr lang="en-US" sz="1800" smtClean="0"/>
              <a:t>Easy to see that CNF-SAT is in NP:</a:t>
            </a:r>
          </a:p>
          <a:p>
            <a:pPr lvl="2"/>
            <a:r>
              <a:rPr lang="en-US" sz="1600" smtClean="0"/>
              <a:t>Non-deterministically choose an assignment of 0’s and 1’s to the variables and then evaluate each clause.  If they are all 1 (“true”), then the formula is satisfiable.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FF5A6D5F-93B3-4B39-B46E-132ACEC9D074}" type="slidenum">
              <a:rPr lang="en-US"/>
              <a:pPr defTabSz="762000"/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 sz="2000" smtClean="0"/>
              <a:t>Reduce CIRCUIT-SAT to SAT.</a:t>
            </a:r>
          </a:p>
          <a:p>
            <a:pPr lvl="1"/>
            <a:r>
              <a:rPr lang="en-US" sz="1800" smtClean="0"/>
              <a:t>Given a Boolean circuit, make a variable for every input and gate.</a:t>
            </a:r>
          </a:p>
          <a:p>
            <a:pPr lvl="1"/>
            <a:r>
              <a:rPr lang="en-US" sz="1800" smtClean="0"/>
              <a:t>Create a sub-formula for each gate, characterizing its effect. Form the formula as the output variable AND-ed with all these sub-formulas:</a:t>
            </a:r>
          </a:p>
          <a:p>
            <a:pPr lvl="2"/>
            <a:r>
              <a:rPr lang="en-US" sz="1600" smtClean="0"/>
              <a:t>Example: m((a+b)</a:t>
            </a:r>
            <a:r>
              <a:rPr lang="en-US" sz="1600" smtClean="0">
                <a:cs typeface="Tahoma" pitchFamily="34" charset="0"/>
              </a:rPr>
              <a:t>↔e)(c↔¬f)(d↔¬g)(e↔¬h)(ef↔i)…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AEB30223-D45F-4B2C-A55A-C98982EAEBB8}" type="slidenum">
              <a:rPr lang="en-US"/>
              <a:pPr defTabSz="762000"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 is NP-complete</a:t>
            </a:r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2557463" y="5129213"/>
            <a:ext cx="509587" cy="495300"/>
          </a:xfrm>
          <a:custGeom>
            <a:avLst/>
            <a:gdLst>
              <a:gd name="T0" fmla="*/ 0 w 720"/>
              <a:gd name="T1" fmla="*/ 0 h 574"/>
              <a:gd name="T2" fmla="*/ 0 w 720"/>
              <a:gd name="T3" fmla="*/ 574 h 574"/>
              <a:gd name="T4" fmla="*/ 432 w 720"/>
              <a:gd name="T5" fmla="*/ 574 h 574"/>
              <a:gd name="T6" fmla="*/ 478 w 720"/>
              <a:gd name="T7" fmla="*/ 570 h 574"/>
              <a:gd name="T8" fmla="*/ 522 w 720"/>
              <a:gd name="T9" fmla="*/ 559 h 574"/>
              <a:gd name="T10" fmla="*/ 562 w 720"/>
              <a:gd name="T11" fmla="*/ 542 h 574"/>
              <a:gd name="T12" fmla="*/ 601 w 720"/>
              <a:gd name="T13" fmla="*/ 519 h 574"/>
              <a:gd name="T14" fmla="*/ 635 w 720"/>
              <a:gd name="T15" fmla="*/ 490 h 574"/>
              <a:gd name="T16" fmla="*/ 666 w 720"/>
              <a:gd name="T17" fmla="*/ 455 h 574"/>
              <a:gd name="T18" fmla="*/ 689 w 720"/>
              <a:gd name="T19" fmla="*/ 417 h 574"/>
              <a:gd name="T20" fmla="*/ 706 w 720"/>
              <a:gd name="T21" fmla="*/ 375 h 574"/>
              <a:gd name="T22" fmla="*/ 716 w 720"/>
              <a:gd name="T23" fmla="*/ 331 h 574"/>
              <a:gd name="T24" fmla="*/ 720 w 720"/>
              <a:gd name="T25" fmla="*/ 287 h 574"/>
              <a:gd name="T26" fmla="*/ 716 w 720"/>
              <a:gd name="T27" fmla="*/ 241 h 574"/>
              <a:gd name="T28" fmla="*/ 706 w 720"/>
              <a:gd name="T29" fmla="*/ 197 h 574"/>
              <a:gd name="T30" fmla="*/ 689 w 720"/>
              <a:gd name="T31" fmla="*/ 157 h 574"/>
              <a:gd name="T32" fmla="*/ 666 w 720"/>
              <a:gd name="T33" fmla="*/ 119 h 574"/>
              <a:gd name="T34" fmla="*/ 635 w 720"/>
              <a:gd name="T35" fmla="*/ 84 h 574"/>
              <a:gd name="T36" fmla="*/ 601 w 720"/>
              <a:gd name="T37" fmla="*/ 54 h 574"/>
              <a:gd name="T38" fmla="*/ 562 w 720"/>
              <a:gd name="T39" fmla="*/ 31 h 574"/>
              <a:gd name="T40" fmla="*/ 522 w 720"/>
              <a:gd name="T41" fmla="*/ 14 h 574"/>
              <a:gd name="T42" fmla="*/ 478 w 720"/>
              <a:gd name="T43" fmla="*/ 4 h 574"/>
              <a:gd name="T44" fmla="*/ 432 w 720"/>
              <a:gd name="T45" fmla="*/ 0 h 574"/>
              <a:gd name="T46" fmla="*/ 0 w 720"/>
              <a:gd name="T47" fmla="*/ 0 h 5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0"/>
              <a:gd name="T73" fmla="*/ 0 h 574"/>
              <a:gd name="T74" fmla="*/ 720 w 720"/>
              <a:gd name="T75" fmla="*/ 574 h 5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0" h="574">
                <a:moveTo>
                  <a:pt x="0" y="0"/>
                </a:moveTo>
                <a:lnTo>
                  <a:pt x="0" y="574"/>
                </a:lnTo>
                <a:lnTo>
                  <a:pt x="432" y="574"/>
                </a:lnTo>
                <a:lnTo>
                  <a:pt x="478" y="570"/>
                </a:lnTo>
                <a:lnTo>
                  <a:pt x="522" y="559"/>
                </a:lnTo>
                <a:lnTo>
                  <a:pt x="562" y="542"/>
                </a:lnTo>
                <a:lnTo>
                  <a:pt x="601" y="519"/>
                </a:lnTo>
                <a:lnTo>
                  <a:pt x="635" y="490"/>
                </a:lnTo>
                <a:lnTo>
                  <a:pt x="666" y="455"/>
                </a:lnTo>
                <a:lnTo>
                  <a:pt x="689" y="417"/>
                </a:lnTo>
                <a:lnTo>
                  <a:pt x="706" y="375"/>
                </a:lnTo>
                <a:lnTo>
                  <a:pt x="716" y="331"/>
                </a:lnTo>
                <a:lnTo>
                  <a:pt x="720" y="287"/>
                </a:lnTo>
                <a:lnTo>
                  <a:pt x="716" y="241"/>
                </a:lnTo>
                <a:lnTo>
                  <a:pt x="706" y="197"/>
                </a:lnTo>
                <a:lnTo>
                  <a:pt x="689" y="157"/>
                </a:lnTo>
                <a:lnTo>
                  <a:pt x="666" y="119"/>
                </a:lnTo>
                <a:lnTo>
                  <a:pt x="635" y="84"/>
                </a:lnTo>
                <a:lnTo>
                  <a:pt x="601" y="54"/>
                </a:lnTo>
                <a:lnTo>
                  <a:pt x="562" y="31"/>
                </a:lnTo>
                <a:lnTo>
                  <a:pt x="522" y="14"/>
                </a:lnTo>
                <a:lnTo>
                  <a:pt x="478" y="4"/>
                </a:lnTo>
                <a:lnTo>
                  <a:pt x="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1695450" y="5253038"/>
            <a:ext cx="450850" cy="495300"/>
          </a:xfrm>
          <a:custGeom>
            <a:avLst/>
            <a:gdLst>
              <a:gd name="T0" fmla="*/ 491 w 635"/>
              <a:gd name="T1" fmla="*/ 290 h 574"/>
              <a:gd name="T2" fmla="*/ 497 w 635"/>
              <a:gd name="T3" fmla="*/ 311 h 574"/>
              <a:gd name="T4" fmla="*/ 506 w 635"/>
              <a:gd name="T5" fmla="*/ 331 h 574"/>
              <a:gd name="T6" fmla="*/ 524 w 635"/>
              <a:gd name="T7" fmla="*/ 346 h 574"/>
              <a:gd name="T8" fmla="*/ 543 w 635"/>
              <a:gd name="T9" fmla="*/ 355 h 574"/>
              <a:gd name="T10" fmla="*/ 566 w 635"/>
              <a:gd name="T11" fmla="*/ 357 h 574"/>
              <a:gd name="T12" fmla="*/ 587 w 635"/>
              <a:gd name="T13" fmla="*/ 354 h 574"/>
              <a:gd name="T14" fmla="*/ 606 w 635"/>
              <a:gd name="T15" fmla="*/ 344 h 574"/>
              <a:gd name="T16" fmla="*/ 621 w 635"/>
              <a:gd name="T17" fmla="*/ 327 h 574"/>
              <a:gd name="T18" fmla="*/ 631 w 635"/>
              <a:gd name="T19" fmla="*/ 308 h 574"/>
              <a:gd name="T20" fmla="*/ 635 w 635"/>
              <a:gd name="T21" fmla="*/ 287 h 574"/>
              <a:gd name="T22" fmla="*/ 631 w 635"/>
              <a:gd name="T23" fmla="*/ 264 h 574"/>
              <a:gd name="T24" fmla="*/ 621 w 635"/>
              <a:gd name="T25" fmla="*/ 245 h 574"/>
              <a:gd name="T26" fmla="*/ 606 w 635"/>
              <a:gd name="T27" fmla="*/ 229 h 574"/>
              <a:gd name="T28" fmla="*/ 587 w 635"/>
              <a:gd name="T29" fmla="*/ 218 h 574"/>
              <a:gd name="T30" fmla="*/ 566 w 635"/>
              <a:gd name="T31" fmla="*/ 214 h 574"/>
              <a:gd name="T32" fmla="*/ 543 w 635"/>
              <a:gd name="T33" fmla="*/ 218 h 574"/>
              <a:gd name="T34" fmla="*/ 524 w 635"/>
              <a:gd name="T35" fmla="*/ 227 h 574"/>
              <a:gd name="T36" fmla="*/ 506 w 635"/>
              <a:gd name="T37" fmla="*/ 241 h 574"/>
              <a:gd name="T38" fmla="*/ 497 w 635"/>
              <a:gd name="T39" fmla="*/ 260 h 574"/>
              <a:gd name="T40" fmla="*/ 491 w 635"/>
              <a:gd name="T41" fmla="*/ 283 h 574"/>
              <a:gd name="T42" fmla="*/ 0 w 635"/>
              <a:gd name="T43" fmla="*/ 0 h 574"/>
              <a:gd name="T44" fmla="*/ 0 w 635"/>
              <a:gd name="T45" fmla="*/ 574 h 574"/>
              <a:gd name="T46" fmla="*/ 491 w 635"/>
              <a:gd name="T47" fmla="*/ 290 h 5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5"/>
              <a:gd name="T73" fmla="*/ 0 h 574"/>
              <a:gd name="T74" fmla="*/ 635 w 635"/>
              <a:gd name="T75" fmla="*/ 574 h 5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5" h="574">
                <a:moveTo>
                  <a:pt x="491" y="290"/>
                </a:moveTo>
                <a:lnTo>
                  <a:pt x="497" y="311"/>
                </a:lnTo>
                <a:lnTo>
                  <a:pt x="506" y="331"/>
                </a:lnTo>
                <a:lnTo>
                  <a:pt x="524" y="346"/>
                </a:lnTo>
                <a:lnTo>
                  <a:pt x="543" y="355"/>
                </a:lnTo>
                <a:lnTo>
                  <a:pt x="566" y="357"/>
                </a:lnTo>
                <a:lnTo>
                  <a:pt x="587" y="354"/>
                </a:lnTo>
                <a:lnTo>
                  <a:pt x="606" y="344"/>
                </a:lnTo>
                <a:lnTo>
                  <a:pt x="621" y="327"/>
                </a:lnTo>
                <a:lnTo>
                  <a:pt x="631" y="308"/>
                </a:lnTo>
                <a:lnTo>
                  <a:pt x="635" y="287"/>
                </a:lnTo>
                <a:lnTo>
                  <a:pt x="631" y="264"/>
                </a:lnTo>
                <a:lnTo>
                  <a:pt x="621" y="245"/>
                </a:lnTo>
                <a:lnTo>
                  <a:pt x="606" y="229"/>
                </a:lnTo>
                <a:lnTo>
                  <a:pt x="587" y="218"/>
                </a:lnTo>
                <a:lnTo>
                  <a:pt x="566" y="214"/>
                </a:lnTo>
                <a:lnTo>
                  <a:pt x="543" y="218"/>
                </a:lnTo>
                <a:lnTo>
                  <a:pt x="524" y="227"/>
                </a:lnTo>
                <a:lnTo>
                  <a:pt x="506" y="241"/>
                </a:lnTo>
                <a:lnTo>
                  <a:pt x="497" y="260"/>
                </a:lnTo>
                <a:lnTo>
                  <a:pt x="491" y="283"/>
                </a:lnTo>
                <a:lnTo>
                  <a:pt x="0" y="0"/>
                </a:lnTo>
                <a:lnTo>
                  <a:pt x="0" y="574"/>
                </a:lnTo>
                <a:lnTo>
                  <a:pt x="491" y="29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1665288" y="4508500"/>
            <a:ext cx="511175" cy="495300"/>
          </a:xfrm>
          <a:custGeom>
            <a:avLst/>
            <a:gdLst>
              <a:gd name="T0" fmla="*/ 312 w 719"/>
              <a:gd name="T1" fmla="*/ 0 h 574"/>
              <a:gd name="T2" fmla="*/ 374 w 719"/>
              <a:gd name="T3" fmla="*/ 13 h 574"/>
              <a:gd name="T4" fmla="*/ 435 w 719"/>
              <a:gd name="T5" fmla="*/ 36 h 574"/>
              <a:gd name="T6" fmla="*/ 493 w 719"/>
              <a:gd name="T7" fmla="*/ 63 h 574"/>
              <a:gd name="T8" fmla="*/ 546 w 719"/>
              <a:gd name="T9" fmla="*/ 97 h 574"/>
              <a:gd name="T10" fmla="*/ 598 w 719"/>
              <a:gd name="T11" fmla="*/ 137 h 574"/>
              <a:gd name="T12" fmla="*/ 644 w 719"/>
              <a:gd name="T13" fmla="*/ 183 h 574"/>
              <a:gd name="T14" fmla="*/ 685 w 719"/>
              <a:gd name="T15" fmla="*/ 233 h 574"/>
              <a:gd name="T16" fmla="*/ 719 w 719"/>
              <a:gd name="T17" fmla="*/ 287 h 574"/>
              <a:gd name="T18" fmla="*/ 686 w 719"/>
              <a:gd name="T19" fmla="*/ 342 h 574"/>
              <a:gd name="T20" fmla="*/ 646 w 719"/>
              <a:gd name="T21" fmla="*/ 392 h 574"/>
              <a:gd name="T22" fmla="*/ 600 w 719"/>
              <a:gd name="T23" fmla="*/ 438 h 574"/>
              <a:gd name="T24" fmla="*/ 550 w 719"/>
              <a:gd name="T25" fmla="*/ 478 h 574"/>
              <a:gd name="T26" fmla="*/ 495 w 719"/>
              <a:gd name="T27" fmla="*/ 512 h 574"/>
              <a:gd name="T28" fmla="*/ 437 w 719"/>
              <a:gd name="T29" fmla="*/ 539 h 574"/>
              <a:gd name="T30" fmla="*/ 376 w 719"/>
              <a:gd name="T31" fmla="*/ 560 h 574"/>
              <a:gd name="T32" fmla="*/ 312 w 719"/>
              <a:gd name="T33" fmla="*/ 574 h 574"/>
              <a:gd name="T34" fmla="*/ 0 w 719"/>
              <a:gd name="T35" fmla="*/ 574 h 574"/>
              <a:gd name="T36" fmla="*/ 27 w 719"/>
              <a:gd name="T37" fmla="*/ 505 h 574"/>
              <a:gd name="T38" fmla="*/ 44 w 719"/>
              <a:gd name="T39" fmla="*/ 432 h 574"/>
              <a:gd name="T40" fmla="*/ 55 w 719"/>
              <a:gd name="T41" fmla="*/ 359 h 574"/>
              <a:gd name="T42" fmla="*/ 59 w 719"/>
              <a:gd name="T43" fmla="*/ 287 h 574"/>
              <a:gd name="T44" fmla="*/ 55 w 719"/>
              <a:gd name="T45" fmla="*/ 212 h 574"/>
              <a:gd name="T46" fmla="*/ 44 w 719"/>
              <a:gd name="T47" fmla="*/ 139 h 574"/>
              <a:gd name="T48" fmla="*/ 27 w 719"/>
              <a:gd name="T49" fmla="*/ 69 h 574"/>
              <a:gd name="T50" fmla="*/ 0 w 719"/>
              <a:gd name="T51" fmla="*/ 0 h 574"/>
              <a:gd name="T52" fmla="*/ 312 w 719"/>
              <a:gd name="T53" fmla="*/ 0 h 57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19"/>
              <a:gd name="T82" fmla="*/ 0 h 574"/>
              <a:gd name="T83" fmla="*/ 719 w 719"/>
              <a:gd name="T84" fmla="*/ 574 h 57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19" h="574">
                <a:moveTo>
                  <a:pt x="312" y="0"/>
                </a:moveTo>
                <a:lnTo>
                  <a:pt x="374" y="13"/>
                </a:lnTo>
                <a:lnTo>
                  <a:pt x="435" y="36"/>
                </a:lnTo>
                <a:lnTo>
                  <a:pt x="493" y="63"/>
                </a:lnTo>
                <a:lnTo>
                  <a:pt x="546" y="97"/>
                </a:lnTo>
                <a:lnTo>
                  <a:pt x="598" y="137"/>
                </a:lnTo>
                <a:lnTo>
                  <a:pt x="644" y="183"/>
                </a:lnTo>
                <a:lnTo>
                  <a:pt x="685" y="233"/>
                </a:lnTo>
                <a:lnTo>
                  <a:pt x="719" y="287"/>
                </a:lnTo>
                <a:lnTo>
                  <a:pt x="686" y="342"/>
                </a:lnTo>
                <a:lnTo>
                  <a:pt x="646" y="392"/>
                </a:lnTo>
                <a:lnTo>
                  <a:pt x="600" y="438"/>
                </a:lnTo>
                <a:lnTo>
                  <a:pt x="550" y="478"/>
                </a:lnTo>
                <a:lnTo>
                  <a:pt x="495" y="512"/>
                </a:lnTo>
                <a:lnTo>
                  <a:pt x="437" y="539"/>
                </a:lnTo>
                <a:lnTo>
                  <a:pt x="376" y="560"/>
                </a:lnTo>
                <a:lnTo>
                  <a:pt x="312" y="574"/>
                </a:lnTo>
                <a:lnTo>
                  <a:pt x="0" y="574"/>
                </a:lnTo>
                <a:lnTo>
                  <a:pt x="27" y="505"/>
                </a:lnTo>
                <a:lnTo>
                  <a:pt x="44" y="432"/>
                </a:lnTo>
                <a:lnTo>
                  <a:pt x="55" y="359"/>
                </a:lnTo>
                <a:lnTo>
                  <a:pt x="59" y="287"/>
                </a:lnTo>
                <a:lnTo>
                  <a:pt x="55" y="212"/>
                </a:lnTo>
                <a:lnTo>
                  <a:pt x="44" y="139"/>
                </a:lnTo>
                <a:lnTo>
                  <a:pt x="27" y="69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4244975" y="5748338"/>
            <a:ext cx="512763" cy="495300"/>
          </a:xfrm>
          <a:custGeom>
            <a:avLst/>
            <a:gdLst>
              <a:gd name="T0" fmla="*/ 0 w 720"/>
              <a:gd name="T1" fmla="*/ 0 h 574"/>
              <a:gd name="T2" fmla="*/ 0 w 720"/>
              <a:gd name="T3" fmla="*/ 574 h 574"/>
              <a:gd name="T4" fmla="*/ 432 w 720"/>
              <a:gd name="T5" fmla="*/ 574 h 574"/>
              <a:gd name="T6" fmla="*/ 476 w 720"/>
              <a:gd name="T7" fmla="*/ 570 h 574"/>
              <a:gd name="T8" fmla="*/ 520 w 720"/>
              <a:gd name="T9" fmla="*/ 558 h 574"/>
              <a:gd name="T10" fmla="*/ 562 w 720"/>
              <a:gd name="T11" fmla="*/ 541 h 574"/>
              <a:gd name="T12" fmla="*/ 601 w 720"/>
              <a:gd name="T13" fmla="*/ 518 h 574"/>
              <a:gd name="T14" fmla="*/ 635 w 720"/>
              <a:gd name="T15" fmla="*/ 489 h 574"/>
              <a:gd name="T16" fmla="*/ 664 w 720"/>
              <a:gd name="T17" fmla="*/ 455 h 574"/>
              <a:gd name="T18" fmla="*/ 687 w 720"/>
              <a:gd name="T19" fmla="*/ 417 h 574"/>
              <a:gd name="T20" fmla="*/ 704 w 720"/>
              <a:gd name="T21" fmla="*/ 375 h 574"/>
              <a:gd name="T22" fmla="*/ 716 w 720"/>
              <a:gd name="T23" fmla="*/ 331 h 574"/>
              <a:gd name="T24" fmla="*/ 720 w 720"/>
              <a:gd name="T25" fmla="*/ 287 h 574"/>
              <a:gd name="T26" fmla="*/ 716 w 720"/>
              <a:gd name="T27" fmla="*/ 241 h 574"/>
              <a:gd name="T28" fmla="*/ 704 w 720"/>
              <a:gd name="T29" fmla="*/ 197 h 574"/>
              <a:gd name="T30" fmla="*/ 687 w 720"/>
              <a:gd name="T31" fmla="*/ 156 h 574"/>
              <a:gd name="T32" fmla="*/ 664 w 720"/>
              <a:gd name="T33" fmla="*/ 118 h 574"/>
              <a:gd name="T34" fmla="*/ 635 w 720"/>
              <a:gd name="T35" fmla="*/ 84 h 574"/>
              <a:gd name="T36" fmla="*/ 601 w 720"/>
              <a:gd name="T37" fmla="*/ 53 h 574"/>
              <a:gd name="T38" fmla="*/ 562 w 720"/>
              <a:gd name="T39" fmla="*/ 30 h 574"/>
              <a:gd name="T40" fmla="*/ 520 w 720"/>
              <a:gd name="T41" fmla="*/ 13 h 574"/>
              <a:gd name="T42" fmla="*/ 476 w 720"/>
              <a:gd name="T43" fmla="*/ 3 h 574"/>
              <a:gd name="T44" fmla="*/ 432 w 720"/>
              <a:gd name="T45" fmla="*/ 0 h 574"/>
              <a:gd name="T46" fmla="*/ 0 w 720"/>
              <a:gd name="T47" fmla="*/ 0 h 5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0"/>
              <a:gd name="T73" fmla="*/ 0 h 574"/>
              <a:gd name="T74" fmla="*/ 720 w 720"/>
              <a:gd name="T75" fmla="*/ 574 h 5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0" h="574">
                <a:moveTo>
                  <a:pt x="0" y="0"/>
                </a:moveTo>
                <a:lnTo>
                  <a:pt x="0" y="574"/>
                </a:lnTo>
                <a:lnTo>
                  <a:pt x="432" y="574"/>
                </a:lnTo>
                <a:lnTo>
                  <a:pt x="476" y="570"/>
                </a:lnTo>
                <a:lnTo>
                  <a:pt x="520" y="558"/>
                </a:lnTo>
                <a:lnTo>
                  <a:pt x="562" y="541"/>
                </a:lnTo>
                <a:lnTo>
                  <a:pt x="601" y="518"/>
                </a:lnTo>
                <a:lnTo>
                  <a:pt x="635" y="489"/>
                </a:lnTo>
                <a:lnTo>
                  <a:pt x="664" y="455"/>
                </a:lnTo>
                <a:lnTo>
                  <a:pt x="687" y="417"/>
                </a:lnTo>
                <a:lnTo>
                  <a:pt x="704" y="375"/>
                </a:lnTo>
                <a:lnTo>
                  <a:pt x="716" y="331"/>
                </a:lnTo>
                <a:lnTo>
                  <a:pt x="720" y="287"/>
                </a:lnTo>
                <a:lnTo>
                  <a:pt x="716" y="241"/>
                </a:lnTo>
                <a:lnTo>
                  <a:pt x="704" y="197"/>
                </a:lnTo>
                <a:lnTo>
                  <a:pt x="687" y="156"/>
                </a:lnTo>
                <a:lnTo>
                  <a:pt x="664" y="118"/>
                </a:lnTo>
                <a:lnTo>
                  <a:pt x="635" y="84"/>
                </a:lnTo>
                <a:lnTo>
                  <a:pt x="601" y="53"/>
                </a:lnTo>
                <a:lnTo>
                  <a:pt x="562" y="30"/>
                </a:lnTo>
                <a:lnTo>
                  <a:pt x="520" y="13"/>
                </a:lnTo>
                <a:lnTo>
                  <a:pt x="476" y="3"/>
                </a:lnTo>
                <a:lnTo>
                  <a:pt x="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225550" y="4633913"/>
            <a:ext cx="406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1624013" y="4587875"/>
            <a:ext cx="73025" cy="90488"/>
          </a:xfrm>
          <a:custGeom>
            <a:avLst/>
            <a:gdLst>
              <a:gd name="T0" fmla="*/ 0 w 106"/>
              <a:gd name="T1" fmla="*/ 0 h 103"/>
              <a:gd name="T2" fmla="*/ 106 w 106"/>
              <a:gd name="T3" fmla="*/ 51 h 103"/>
              <a:gd name="T4" fmla="*/ 0 w 106"/>
              <a:gd name="T5" fmla="*/ 103 h 103"/>
              <a:gd name="T6" fmla="*/ 0 w 106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6"/>
              <a:gd name="T13" fmla="*/ 0 h 103"/>
              <a:gd name="T14" fmla="*/ 106 w 106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" h="103">
                <a:moveTo>
                  <a:pt x="0" y="0"/>
                </a:moveTo>
                <a:lnTo>
                  <a:pt x="106" y="51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225550" y="4881563"/>
            <a:ext cx="406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1624013" y="4837113"/>
            <a:ext cx="73025" cy="87312"/>
          </a:xfrm>
          <a:custGeom>
            <a:avLst/>
            <a:gdLst>
              <a:gd name="T0" fmla="*/ 0 w 106"/>
              <a:gd name="T1" fmla="*/ 0 h 103"/>
              <a:gd name="T2" fmla="*/ 106 w 106"/>
              <a:gd name="T3" fmla="*/ 51 h 103"/>
              <a:gd name="T4" fmla="*/ 0 w 106"/>
              <a:gd name="T5" fmla="*/ 103 h 103"/>
              <a:gd name="T6" fmla="*/ 0 w 106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6"/>
              <a:gd name="T13" fmla="*/ 0 h 103"/>
              <a:gd name="T14" fmla="*/ 106 w 106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" h="103">
                <a:moveTo>
                  <a:pt x="0" y="0"/>
                </a:moveTo>
                <a:lnTo>
                  <a:pt x="106" y="51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225550" y="5500688"/>
            <a:ext cx="4048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1622425" y="5454650"/>
            <a:ext cx="73025" cy="90488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103"/>
              <a:gd name="T14" fmla="*/ 104 w 104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146300" y="5500688"/>
            <a:ext cx="3460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Freeform 16"/>
          <p:cNvSpPr>
            <a:spLocks/>
          </p:cNvSpPr>
          <p:nvPr/>
        </p:nvSpPr>
        <p:spPr bwMode="auto">
          <a:xfrm>
            <a:off x="2482850" y="5454650"/>
            <a:ext cx="74613" cy="90488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103"/>
              <a:gd name="T14" fmla="*/ 103 w 103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2176463" y="4757738"/>
            <a:ext cx="315912" cy="495300"/>
          </a:xfrm>
          <a:custGeom>
            <a:avLst/>
            <a:gdLst>
              <a:gd name="T0" fmla="*/ 0 w 443"/>
              <a:gd name="T1" fmla="*/ 0 h 574"/>
              <a:gd name="T2" fmla="*/ 288 w 443"/>
              <a:gd name="T3" fmla="*/ 0 h 574"/>
              <a:gd name="T4" fmla="*/ 288 w 443"/>
              <a:gd name="T5" fmla="*/ 574 h 574"/>
              <a:gd name="T6" fmla="*/ 443 w 443"/>
              <a:gd name="T7" fmla="*/ 574 h 574"/>
              <a:gd name="T8" fmla="*/ 0 60000 65536"/>
              <a:gd name="T9" fmla="*/ 0 60000 65536"/>
              <a:gd name="T10" fmla="*/ 0 60000 65536"/>
              <a:gd name="T11" fmla="*/ 0 60000 65536"/>
              <a:gd name="T12" fmla="*/ 0 w 443"/>
              <a:gd name="T13" fmla="*/ 0 h 574"/>
              <a:gd name="T14" fmla="*/ 443 w 443"/>
              <a:gd name="T15" fmla="*/ 574 h 5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3" h="574">
                <a:moveTo>
                  <a:pt x="0" y="0"/>
                </a:moveTo>
                <a:lnTo>
                  <a:pt x="288" y="0"/>
                </a:lnTo>
                <a:lnTo>
                  <a:pt x="288" y="574"/>
                </a:lnTo>
                <a:lnTo>
                  <a:pt x="443" y="57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2482850" y="5208588"/>
            <a:ext cx="74613" cy="88900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103"/>
              <a:gd name="T14" fmla="*/ 103 w 103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067050" y="5376863"/>
            <a:ext cx="304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Freeform 20"/>
          <p:cNvSpPr>
            <a:spLocks/>
          </p:cNvSpPr>
          <p:nvPr/>
        </p:nvSpPr>
        <p:spPr bwMode="auto">
          <a:xfrm>
            <a:off x="3363913" y="5332413"/>
            <a:ext cx="73025" cy="88900"/>
          </a:xfrm>
          <a:custGeom>
            <a:avLst/>
            <a:gdLst>
              <a:gd name="T0" fmla="*/ 0 w 104"/>
              <a:gd name="T1" fmla="*/ 0 h 104"/>
              <a:gd name="T2" fmla="*/ 104 w 104"/>
              <a:gd name="T3" fmla="*/ 52 h 104"/>
              <a:gd name="T4" fmla="*/ 0 w 104"/>
              <a:gd name="T5" fmla="*/ 104 h 104"/>
              <a:gd name="T6" fmla="*/ 0 w 104"/>
              <a:gd name="T7" fmla="*/ 0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104"/>
              <a:gd name="T14" fmla="*/ 104 w 104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104">
                <a:moveTo>
                  <a:pt x="0" y="0"/>
                </a:moveTo>
                <a:lnTo>
                  <a:pt x="104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757738" y="5995988"/>
            <a:ext cx="292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Freeform 22"/>
          <p:cNvSpPr>
            <a:spLocks/>
          </p:cNvSpPr>
          <p:nvPr/>
        </p:nvSpPr>
        <p:spPr bwMode="auto">
          <a:xfrm>
            <a:off x="5040313" y="5949950"/>
            <a:ext cx="74612" cy="90488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103"/>
              <a:gd name="T14" fmla="*/ 103 w 103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1430338" y="5500688"/>
            <a:ext cx="969962" cy="1052512"/>
          </a:xfrm>
          <a:custGeom>
            <a:avLst/>
            <a:gdLst>
              <a:gd name="T0" fmla="*/ 0 w 1364"/>
              <a:gd name="T1" fmla="*/ 0 h 1218"/>
              <a:gd name="T2" fmla="*/ 0 w 1364"/>
              <a:gd name="T3" fmla="*/ 1218 h 1218"/>
              <a:gd name="T4" fmla="*/ 1151 w 1364"/>
              <a:gd name="T5" fmla="*/ 1218 h 1218"/>
              <a:gd name="T6" fmla="*/ 1151 w 1364"/>
              <a:gd name="T7" fmla="*/ 1075 h 1218"/>
              <a:gd name="T8" fmla="*/ 1364 w 1364"/>
              <a:gd name="T9" fmla="*/ 1075 h 1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4"/>
              <a:gd name="T16" fmla="*/ 0 h 1218"/>
              <a:gd name="T17" fmla="*/ 1364 w 1364"/>
              <a:gd name="T18" fmla="*/ 1218 h 12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4" h="1218">
                <a:moveTo>
                  <a:pt x="0" y="0"/>
                </a:moveTo>
                <a:lnTo>
                  <a:pt x="0" y="1218"/>
                </a:lnTo>
                <a:lnTo>
                  <a:pt x="1151" y="1218"/>
                </a:lnTo>
                <a:lnTo>
                  <a:pt x="1151" y="1075"/>
                </a:lnTo>
                <a:lnTo>
                  <a:pt x="1364" y="1075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2392363" y="6383338"/>
            <a:ext cx="71437" cy="90487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103"/>
              <a:gd name="T14" fmla="*/ 104 w 104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955675" y="4168775"/>
            <a:ext cx="493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Inputs: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1120775" y="4522788"/>
            <a:ext cx="79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1116013" y="4767263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1120775" y="5387975"/>
            <a:ext cx="79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2205038" y="4524375"/>
            <a:ext cx="79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208213" y="5305425"/>
            <a:ext cx="587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3133725" y="5168900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106488" y="6132513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4918075" y="5775325"/>
            <a:ext cx="1381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4725988" y="5365750"/>
            <a:ext cx="5429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Output: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3405188" y="5003800"/>
            <a:ext cx="511175" cy="496888"/>
          </a:xfrm>
          <a:custGeom>
            <a:avLst/>
            <a:gdLst>
              <a:gd name="T0" fmla="*/ 312 w 719"/>
              <a:gd name="T1" fmla="*/ 0 h 574"/>
              <a:gd name="T2" fmla="*/ 374 w 719"/>
              <a:gd name="T3" fmla="*/ 15 h 574"/>
              <a:gd name="T4" fmla="*/ 435 w 719"/>
              <a:gd name="T5" fmla="*/ 36 h 574"/>
              <a:gd name="T6" fmla="*/ 493 w 719"/>
              <a:gd name="T7" fmla="*/ 63 h 574"/>
              <a:gd name="T8" fmla="*/ 546 w 719"/>
              <a:gd name="T9" fmla="*/ 97 h 574"/>
              <a:gd name="T10" fmla="*/ 598 w 719"/>
              <a:gd name="T11" fmla="*/ 137 h 574"/>
              <a:gd name="T12" fmla="*/ 644 w 719"/>
              <a:gd name="T13" fmla="*/ 183 h 574"/>
              <a:gd name="T14" fmla="*/ 684 w 719"/>
              <a:gd name="T15" fmla="*/ 233 h 574"/>
              <a:gd name="T16" fmla="*/ 719 w 719"/>
              <a:gd name="T17" fmla="*/ 287 h 574"/>
              <a:gd name="T18" fmla="*/ 686 w 719"/>
              <a:gd name="T19" fmla="*/ 342 h 574"/>
              <a:gd name="T20" fmla="*/ 646 w 719"/>
              <a:gd name="T21" fmla="*/ 392 h 574"/>
              <a:gd name="T22" fmla="*/ 600 w 719"/>
              <a:gd name="T23" fmla="*/ 438 h 574"/>
              <a:gd name="T24" fmla="*/ 550 w 719"/>
              <a:gd name="T25" fmla="*/ 478 h 574"/>
              <a:gd name="T26" fmla="*/ 495 w 719"/>
              <a:gd name="T27" fmla="*/ 512 h 574"/>
              <a:gd name="T28" fmla="*/ 437 w 719"/>
              <a:gd name="T29" fmla="*/ 539 h 574"/>
              <a:gd name="T30" fmla="*/ 376 w 719"/>
              <a:gd name="T31" fmla="*/ 560 h 574"/>
              <a:gd name="T32" fmla="*/ 312 w 719"/>
              <a:gd name="T33" fmla="*/ 574 h 574"/>
              <a:gd name="T34" fmla="*/ 0 w 719"/>
              <a:gd name="T35" fmla="*/ 574 h 574"/>
              <a:gd name="T36" fmla="*/ 26 w 719"/>
              <a:gd name="T37" fmla="*/ 505 h 574"/>
              <a:gd name="T38" fmla="*/ 44 w 719"/>
              <a:gd name="T39" fmla="*/ 432 h 574"/>
              <a:gd name="T40" fmla="*/ 55 w 719"/>
              <a:gd name="T41" fmla="*/ 359 h 574"/>
              <a:gd name="T42" fmla="*/ 59 w 719"/>
              <a:gd name="T43" fmla="*/ 287 h 574"/>
              <a:gd name="T44" fmla="*/ 55 w 719"/>
              <a:gd name="T45" fmla="*/ 212 h 574"/>
              <a:gd name="T46" fmla="*/ 44 w 719"/>
              <a:gd name="T47" fmla="*/ 139 h 574"/>
              <a:gd name="T48" fmla="*/ 26 w 719"/>
              <a:gd name="T49" fmla="*/ 69 h 574"/>
              <a:gd name="T50" fmla="*/ 0 w 719"/>
              <a:gd name="T51" fmla="*/ 0 h 574"/>
              <a:gd name="T52" fmla="*/ 312 w 719"/>
              <a:gd name="T53" fmla="*/ 0 h 57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19"/>
              <a:gd name="T82" fmla="*/ 0 h 574"/>
              <a:gd name="T83" fmla="*/ 719 w 719"/>
              <a:gd name="T84" fmla="*/ 574 h 57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19" h="574">
                <a:moveTo>
                  <a:pt x="312" y="0"/>
                </a:moveTo>
                <a:lnTo>
                  <a:pt x="374" y="15"/>
                </a:lnTo>
                <a:lnTo>
                  <a:pt x="435" y="36"/>
                </a:lnTo>
                <a:lnTo>
                  <a:pt x="493" y="63"/>
                </a:lnTo>
                <a:lnTo>
                  <a:pt x="546" y="97"/>
                </a:lnTo>
                <a:lnTo>
                  <a:pt x="598" y="137"/>
                </a:lnTo>
                <a:lnTo>
                  <a:pt x="644" y="183"/>
                </a:lnTo>
                <a:lnTo>
                  <a:pt x="684" y="233"/>
                </a:lnTo>
                <a:lnTo>
                  <a:pt x="719" y="287"/>
                </a:lnTo>
                <a:lnTo>
                  <a:pt x="686" y="342"/>
                </a:lnTo>
                <a:lnTo>
                  <a:pt x="646" y="392"/>
                </a:lnTo>
                <a:lnTo>
                  <a:pt x="600" y="438"/>
                </a:lnTo>
                <a:lnTo>
                  <a:pt x="550" y="478"/>
                </a:lnTo>
                <a:lnTo>
                  <a:pt x="495" y="512"/>
                </a:lnTo>
                <a:lnTo>
                  <a:pt x="437" y="539"/>
                </a:lnTo>
                <a:lnTo>
                  <a:pt x="376" y="560"/>
                </a:lnTo>
                <a:lnTo>
                  <a:pt x="312" y="574"/>
                </a:lnTo>
                <a:lnTo>
                  <a:pt x="0" y="574"/>
                </a:lnTo>
                <a:lnTo>
                  <a:pt x="26" y="505"/>
                </a:lnTo>
                <a:lnTo>
                  <a:pt x="44" y="432"/>
                </a:lnTo>
                <a:lnTo>
                  <a:pt x="55" y="359"/>
                </a:lnTo>
                <a:lnTo>
                  <a:pt x="59" y="287"/>
                </a:lnTo>
                <a:lnTo>
                  <a:pt x="55" y="212"/>
                </a:lnTo>
                <a:lnTo>
                  <a:pt x="44" y="139"/>
                </a:lnTo>
                <a:lnTo>
                  <a:pt x="26" y="69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2586038" y="4508500"/>
            <a:ext cx="450850" cy="495300"/>
          </a:xfrm>
          <a:custGeom>
            <a:avLst/>
            <a:gdLst>
              <a:gd name="T0" fmla="*/ 491 w 635"/>
              <a:gd name="T1" fmla="*/ 291 h 574"/>
              <a:gd name="T2" fmla="*/ 496 w 635"/>
              <a:gd name="T3" fmla="*/ 312 h 574"/>
              <a:gd name="T4" fmla="*/ 506 w 635"/>
              <a:gd name="T5" fmla="*/ 331 h 574"/>
              <a:gd name="T6" fmla="*/ 523 w 635"/>
              <a:gd name="T7" fmla="*/ 346 h 574"/>
              <a:gd name="T8" fmla="*/ 542 w 635"/>
              <a:gd name="T9" fmla="*/ 356 h 574"/>
              <a:gd name="T10" fmla="*/ 565 w 635"/>
              <a:gd name="T11" fmla="*/ 357 h 574"/>
              <a:gd name="T12" fmla="*/ 587 w 635"/>
              <a:gd name="T13" fmla="*/ 354 h 574"/>
              <a:gd name="T14" fmla="*/ 606 w 635"/>
              <a:gd name="T15" fmla="*/ 344 h 574"/>
              <a:gd name="T16" fmla="*/ 621 w 635"/>
              <a:gd name="T17" fmla="*/ 327 h 574"/>
              <a:gd name="T18" fmla="*/ 633 w 635"/>
              <a:gd name="T19" fmla="*/ 308 h 574"/>
              <a:gd name="T20" fmla="*/ 635 w 635"/>
              <a:gd name="T21" fmla="*/ 287 h 574"/>
              <a:gd name="T22" fmla="*/ 633 w 635"/>
              <a:gd name="T23" fmla="*/ 264 h 574"/>
              <a:gd name="T24" fmla="*/ 621 w 635"/>
              <a:gd name="T25" fmla="*/ 245 h 574"/>
              <a:gd name="T26" fmla="*/ 606 w 635"/>
              <a:gd name="T27" fmla="*/ 229 h 574"/>
              <a:gd name="T28" fmla="*/ 587 w 635"/>
              <a:gd name="T29" fmla="*/ 218 h 574"/>
              <a:gd name="T30" fmla="*/ 565 w 635"/>
              <a:gd name="T31" fmla="*/ 214 h 574"/>
              <a:gd name="T32" fmla="*/ 542 w 635"/>
              <a:gd name="T33" fmla="*/ 218 h 574"/>
              <a:gd name="T34" fmla="*/ 523 w 635"/>
              <a:gd name="T35" fmla="*/ 227 h 574"/>
              <a:gd name="T36" fmla="*/ 506 w 635"/>
              <a:gd name="T37" fmla="*/ 241 h 574"/>
              <a:gd name="T38" fmla="*/ 496 w 635"/>
              <a:gd name="T39" fmla="*/ 260 h 574"/>
              <a:gd name="T40" fmla="*/ 491 w 635"/>
              <a:gd name="T41" fmla="*/ 283 h 574"/>
              <a:gd name="T42" fmla="*/ 0 w 635"/>
              <a:gd name="T43" fmla="*/ 0 h 574"/>
              <a:gd name="T44" fmla="*/ 0 w 635"/>
              <a:gd name="T45" fmla="*/ 574 h 574"/>
              <a:gd name="T46" fmla="*/ 491 w 635"/>
              <a:gd name="T47" fmla="*/ 291 h 5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5"/>
              <a:gd name="T73" fmla="*/ 0 h 574"/>
              <a:gd name="T74" fmla="*/ 635 w 635"/>
              <a:gd name="T75" fmla="*/ 574 h 5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5" h="574">
                <a:moveTo>
                  <a:pt x="491" y="291"/>
                </a:moveTo>
                <a:lnTo>
                  <a:pt x="496" y="312"/>
                </a:lnTo>
                <a:lnTo>
                  <a:pt x="506" y="331"/>
                </a:lnTo>
                <a:lnTo>
                  <a:pt x="523" y="346"/>
                </a:lnTo>
                <a:lnTo>
                  <a:pt x="542" y="356"/>
                </a:lnTo>
                <a:lnTo>
                  <a:pt x="565" y="357"/>
                </a:lnTo>
                <a:lnTo>
                  <a:pt x="587" y="354"/>
                </a:lnTo>
                <a:lnTo>
                  <a:pt x="606" y="344"/>
                </a:lnTo>
                <a:lnTo>
                  <a:pt x="621" y="327"/>
                </a:lnTo>
                <a:lnTo>
                  <a:pt x="633" y="308"/>
                </a:lnTo>
                <a:lnTo>
                  <a:pt x="635" y="287"/>
                </a:lnTo>
                <a:lnTo>
                  <a:pt x="633" y="264"/>
                </a:lnTo>
                <a:lnTo>
                  <a:pt x="621" y="245"/>
                </a:lnTo>
                <a:lnTo>
                  <a:pt x="606" y="229"/>
                </a:lnTo>
                <a:lnTo>
                  <a:pt x="587" y="218"/>
                </a:lnTo>
                <a:lnTo>
                  <a:pt x="565" y="214"/>
                </a:lnTo>
                <a:lnTo>
                  <a:pt x="542" y="218"/>
                </a:lnTo>
                <a:lnTo>
                  <a:pt x="523" y="227"/>
                </a:lnTo>
                <a:lnTo>
                  <a:pt x="506" y="241"/>
                </a:lnTo>
                <a:lnTo>
                  <a:pt x="496" y="260"/>
                </a:lnTo>
                <a:lnTo>
                  <a:pt x="491" y="283"/>
                </a:lnTo>
                <a:lnTo>
                  <a:pt x="0" y="0"/>
                </a:lnTo>
                <a:lnTo>
                  <a:pt x="0" y="574"/>
                </a:lnTo>
                <a:lnTo>
                  <a:pt x="491" y="2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2381250" y="4757738"/>
            <a:ext cx="1412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2513013" y="4713288"/>
            <a:ext cx="73025" cy="88900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103"/>
              <a:gd name="T14" fmla="*/ 104 w 104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Freeform 39"/>
          <p:cNvSpPr>
            <a:spLocks/>
          </p:cNvSpPr>
          <p:nvPr/>
        </p:nvSpPr>
        <p:spPr bwMode="auto">
          <a:xfrm>
            <a:off x="3036888" y="4757738"/>
            <a:ext cx="334962" cy="371475"/>
          </a:xfrm>
          <a:custGeom>
            <a:avLst/>
            <a:gdLst>
              <a:gd name="T0" fmla="*/ 0 w 470"/>
              <a:gd name="T1" fmla="*/ 0 h 430"/>
              <a:gd name="T2" fmla="*/ 228 w 470"/>
              <a:gd name="T3" fmla="*/ 0 h 430"/>
              <a:gd name="T4" fmla="*/ 228 w 470"/>
              <a:gd name="T5" fmla="*/ 430 h 430"/>
              <a:gd name="T6" fmla="*/ 470 w 470"/>
              <a:gd name="T7" fmla="*/ 430 h 430"/>
              <a:gd name="T8" fmla="*/ 0 60000 65536"/>
              <a:gd name="T9" fmla="*/ 0 60000 65536"/>
              <a:gd name="T10" fmla="*/ 0 60000 65536"/>
              <a:gd name="T11" fmla="*/ 0 60000 65536"/>
              <a:gd name="T12" fmla="*/ 0 w 470"/>
              <a:gd name="T13" fmla="*/ 0 h 430"/>
              <a:gd name="T14" fmla="*/ 470 w 470"/>
              <a:gd name="T15" fmla="*/ 430 h 4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0" h="430">
                <a:moveTo>
                  <a:pt x="0" y="0"/>
                </a:moveTo>
                <a:lnTo>
                  <a:pt x="228" y="0"/>
                </a:lnTo>
                <a:lnTo>
                  <a:pt x="228" y="430"/>
                </a:lnTo>
                <a:lnTo>
                  <a:pt x="470" y="43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Freeform 40"/>
          <p:cNvSpPr>
            <a:spLocks/>
          </p:cNvSpPr>
          <p:nvPr/>
        </p:nvSpPr>
        <p:spPr bwMode="auto">
          <a:xfrm>
            <a:off x="3363913" y="5083175"/>
            <a:ext cx="73025" cy="90488"/>
          </a:xfrm>
          <a:custGeom>
            <a:avLst/>
            <a:gdLst>
              <a:gd name="T0" fmla="*/ 0 w 104"/>
              <a:gd name="T1" fmla="*/ 0 h 104"/>
              <a:gd name="T2" fmla="*/ 104 w 104"/>
              <a:gd name="T3" fmla="*/ 52 h 104"/>
              <a:gd name="T4" fmla="*/ 0 w 104"/>
              <a:gd name="T5" fmla="*/ 104 h 104"/>
              <a:gd name="T6" fmla="*/ 0 w 104"/>
              <a:gd name="T7" fmla="*/ 0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104"/>
              <a:gd name="T14" fmla="*/ 104 w 104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104">
                <a:moveTo>
                  <a:pt x="0" y="0"/>
                </a:moveTo>
                <a:lnTo>
                  <a:pt x="104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Freeform 41"/>
          <p:cNvSpPr>
            <a:spLocks/>
          </p:cNvSpPr>
          <p:nvPr/>
        </p:nvSpPr>
        <p:spPr bwMode="auto">
          <a:xfrm>
            <a:off x="3916363" y="5253038"/>
            <a:ext cx="265112" cy="619125"/>
          </a:xfrm>
          <a:custGeom>
            <a:avLst/>
            <a:gdLst>
              <a:gd name="T0" fmla="*/ 0 w 372"/>
              <a:gd name="T1" fmla="*/ 0 h 717"/>
              <a:gd name="T2" fmla="*/ 175 w 372"/>
              <a:gd name="T3" fmla="*/ 0 h 717"/>
              <a:gd name="T4" fmla="*/ 175 w 372"/>
              <a:gd name="T5" fmla="*/ 717 h 717"/>
              <a:gd name="T6" fmla="*/ 372 w 372"/>
              <a:gd name="T7" fmla="*/ 717 h 717"/>
              <a:gd name="T8" fmla="*/ 0 60000 65536"/>
              <a:gd name="T9" fmla="*/ 0 60000 65536"/>
              <a:gd name="T10" fmla="*/ 0 60000 65536"/>
              <a:gd name="T11" fmla="*/ 0 60000 65536"/>
              <a:gd name="T12" fmla="*/ 0 w 372"/>
              <a:gd name="T13" fmla="*/ 0 h 717"/>
              <a:gd name="T14" fmla="*/ 372 w 372"/>
              <a:gd name="T15" fmla="*/ 717 h 7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" h="717">
                <a:moveTo>
                  <a:pt x="0" y="0"/>
                </a:moveTo>
                <a:lnTo>
                  <a:pt x="175" y="0"/>
                </a:lnTo>
                <a:lnTo>
                  <a:pt x="175" y="717"/>
                </a:lnTo>
                <a:lnTo>
                  <a:pt x="372" y="71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Freeform 42"/>
          <p:cNvSpPr>
            <a:spLocks/>
          </p:cNvSpPr>
          <p:nvPr/>
        </p:nvSpPr>
        <p:spPr bwMode="auto">
          <a:xfrm>
            <a:off x="4171950" y="5827713"/>
            <a:ext cx="73025" cy="88900"/>
          </a:xfrm>
          <a:custGeom>
            <a:avLst/>
            <a:gdLst>
              <a:gd name="T0" fmla="*/ 0 w 103"/>
              <a:gd name="T1" fmla="*/ 0 h 104"/>
              <a:gd name="T2" fmla="*/ 103 w 103"/>
              <a:gd name="T3" fmla="*/ 52 h 104"/>
              <a:gd name="T4" fmla="*/ 0 w 103"/>
              <a:gd name="T5" fmla="*/ 104 h 104"/>
              <a:gd name="T6" fmla="*/ 0 w 103"/>
              <a:gd name="T7" fmla="*/ 0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104"/>
              <a:gd name="T14" fmla="*/ 103 w 103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104">
                <a:moveTo>
                  <a:pt x="0" y="0"/>
                </a:moveTo>
                <a:lnTo>
                  <a:pt x="103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3113088" y="4560888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3976688" y="5046663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49" name="Freeform 45"/>
          <p:cNvSpPr>
            <a:spLocks/>
          </p:cNvSpPr>
          <p:nvPr/>
        </p:nvSpPr>
        <p:spPr bwMode="auto">
          <a:xfrm>
            <a:off x="3886200" y="6119813"/>
            <a:ext cx="295275" cy="184150"/>
          </a:xfrm>
          <a:custGeom>
            <a:avLst/>
            <a:gdLst>
              <a:gd name="T0" fmla="*/ 0 w 414"/>
              <a:gd name="T1" fmla="*/ 214 h 214"/>
              <a:gd name="T2" fmla="*/ 288 w 414"/>
              <a:gd name="T3" fmla="*/ 214 h 214"/>
              <a:gd name="T4" fmla="*/ 288 w 414"/>
              <a:gd name="T5" fmla="*/ 0 h 214"/>
              <a:gd name="T6" fmla="*/ 414 w 414"/>
              <a:gd name="T7" fmla="*/ 0 h 214"/>
              <a:gd name="T8" fmla="*/ 0 60000 65536"/>
              <a:gd name="T9" fmla="*/ 0 60000 65536"/>
              <a:gd name="T10" fmla="*/ 0 60000 65536"/>
              <a:gd name="T11" fmla="*/ 0 60000 65536"/>
              <a:gd name="T12" fmla="*/ 0 w 414"/>
              <a:gd name="T13" fmla="*/ 0 h 214"/>
              <a:gd name="T14" fmla="*/ 414 w 414"/>
              <a:gd name="T15" fmla="*/ 214 h 2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4" h="214">
                <a:moveTo>
                  <a:pt x="0" y="214"/>
                </a:moveTo>
                <a:lnTo>
                  <a:pt x="288" y="214"/>
                </a:lnTo>
                <a:lnTo>
                  <a:pt x="288" y="0"/>
                </a:lnTo>
                <a:lnTo>
                  <a:pt x="414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Freeform 46"/>
          <p:cNvSpPr>
            <a:spLocks/>
          </p:cNvSpPr>
          <p:nvPr/>
        </p:nvSpPr>
        <p:spPr bwMode="auto">
          <a:xfrm>
            <a:off x="4171950" y="6075363"/>
            <a:ext cx="73025" cy="88900"/>
          </a:xfrm>
          <a:custGeom>
            <a:avLst/>
            <a:gdLst>
              <a:gd name="T0" fmla="*/ 0 w 103"/>
              <a:gd name="T1" fmla="*/ 0 h 104"/>
              <a:gd name="T2" fmla="*/ 103 w 103"/>
              <a:gd name="T3" fmla="*/ 52 h 104"/>
              <a:gd name="T4" fmla="*/ 0 w 103"/>
              <a:gd name="T5" fmla="*/ 104 h 104"/>
              <a:gd name="T6" fmla="*/ 0 w 103"/>
              <a:gd name="T7" fmla="*/ 0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104"/>
              <a:gd name="T14" fmla="*/ 103 w 103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104">
                <a:moveTo>
                  <a:pt x="0" y="0"/>
                </a:moveTo>
                <a:lnTo>
                  <a:pt x="103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Freeform 47"/>
          <p:cNvSpPr>
            <a:spLocks/>
          </p:cNvSpPr>
          <p:nvPr/>
        </p:nvSpPr>
        <p:spPr bwMode="auto">
          <a:xfrm>
            <a:off x="3433763" y="6057900"/>
            <a:ext cx="452437" cy="495300"/>
          </a:xfrm>
          <a:custGeom>
            <a:avLst/>
            <a:gdLst>
              <a:gd name="T0" fmla="*/ 491 w 635"/>
              <a:gd name="T1" fmla="*/ 291 h 574"/>
              <a:gd name="T2" fmla="*/ 497 w 635"/>
              <a:gd name="T3" fmla="*/ 314 h 574"/>
              <a:gd name="T4" fmla="*/ 506 w 635"/>
              <a:gd name="T5" fmla="*/ 333 h 574"/>
              <a:gd name="T6" fmla="*/ 523 w 635"/>
              <a:gd name="T7" fmla="*/ 347 h 574"/>
              <a:gd name="T8" fmla="*/ 543 w 635"/>
              <a:gd name="T9" fmla="*/ 356 h 574"/>
              <a:gd name="T10" fmla="*/ 566 w 635"/>
              <a:gd name="T11" fmla="*/ 360 h 574"/>
              <a:gd name="T12" fmla="*/ 587 w 635"/>
              <a:gd name="T13" fmla="*/ 356 h 574"/>
              <a:gd name="T14" fmla="*/ 606 w 635"/>
              <a:gd name="T15" fmla="*/ 345 h 574"/>
              <a:gd name="T16" fmla="*/ 621 w 635"/>
              <a:gd name="T17" fmla="*/ 329 h 574"/>
              <a:gd name="T18" fmla="*/ 631 w 635"/>
              <a:gd name="T19" fmla="*/ 310 h 574"/>
              <a:gd name="T20" fmla="*/ 635 w 635"/>
              <a:gd name="T21" fmla="*/ 287 h 574"/>
              <a:gd name="T22" fmla="*/ 631 w 635"/>
              <a:gd name="T23" fmla="*/ 266 h 574"/>
              <a:gd name="T24" fmla="*/ 621 w 635"/>
              <a:gd name="T25" fmla="*/ 247 h 574"/>
              <a:gd name="T26" fmla="*/ 606 w 635"/>
              <a:gd name="T27" fmla="*/ 230 h 574"/>
              <a:gd name="T28" fmla="*/ 587 w 635"/>
              <a:gd name="T29" fmla="*/ 220 h 574"/>
              <a:gd name="T30" fmla="*/ 566 w 635"/>
              <a:gd name="T31" fmla="*/ 217 h 574"/>
              <a:gd name="T32" fmla="*/ 543 w 635"/>
              <a:gd name="T33" fmla="*/ 218 h 574"/>
              <a:gd name="T34" fmla="*/ 523 w 635"/>
              <a:gd name="T35" fmla="*/ 228 h 574"/>
              <a:gd name="T36" fmla="*/ 506 w 635"/>
              <a:gd name="T37" fmla="*/ 243 h 574"/>
              <a:gd name="T38" fmla="*/ 497 w 635"/>
              <a:gd name="T39" fmla="*/ 262 h 574"/>
              <a:gd name="T40" fmla="*/ 491 w 635"/>
              <a:gd name="T41" fmla="*/ 283 h 574"/>
              <a:gd name="T42" fmla="*/ 0 w 635"/>
              <a:gd name="T43" fmla="*/ 0 h 574"/>
              <a:gd name="T44" fmla="*/ 0 w 635"/>
              <a:gd name="T45" fmla="*/ 574 h 574"/>
              <a:gd name="T46" fmla="*/ 491 w 635"/>
              <a:gd name="T47" fmla="*/ 291 h 5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5"/>
              <a:gd name="T73" fmla="*/ 0 h 574"/>
              <a:gd name="T74" fmla="*/ 635 w 635"/>
              <a:gd name="T75" fmla="*/ 574 h 5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5" h="574">
                <a:moveTo>
                  <a:pt x="491" y="291"/>
                </a:moveTo>
                <a:lnTo>
                  <a:pt x="497" y="314"/>
                </a:lnTo>
                <a:lnTo>
                  <a:pt x="506" y="333"/>
                </a:lnTo>
                <a:lnTo>
                  <a:pt x="523" y="347"/>
                </a:lnTo>
                <a:lnTo>
                  <a:pt x="543" y="356"/>
                </a:lnTo>
                <a:lnTo>
                  <a:pt x="566" y="360"/>
                </a:lnTo>
                <a:lnTo>
                  <a:pt x="587" y="356"/>
                </a:lnTo>
                <a:lnTo>
                  <a:pt x="606" y="345"/>
                </a:lnTo>
                <a:lnTo>
                  <a:pt x="621" y="329"/>
                </a:lnTo>
                <a:lnTo>
                  <a:pt x="631" y="310"/>
                </a:lnTo>
                <a:lnTo>
                  <a:pt x="635" y="287"/>
                </a:lnTo>
                <a:lnTo>
                  <a:pt x="631" y="266"/>
                </a:lnTo>
                <a:lnTo>
                  <a:pt x="621" y="247"/>
                </a:lnTo>
                <a:lnTo>
                  <a:pt x="606" y="230"/>
                </a:lnTo>
                <a:lnTo>
                  <a:pt x="587" y="220"/>
                </a:lnTo>
                <a:lnTo>
                  <a:pt x="566" y="217"/>
                </a:lnTo>
                <a:lnTo>
                  <a:pt x="543" y="218"/>
                </a:lnTo>
                <a:lnTo>
                  <a:pt x="523" y="228"/>
                </a:lnTo>
                <a:lnTo>
                  <a:pt x="506" y="243"/>
                </a:lnTo>
                <a:lnTo>
                  <a:pt x="497" y="262"/>
                </a:lnTo>
                <a:lnTo>
                  <a:pt x="491" y="283"/>
                </a:lnTo>
                <a:lnTo>
                  <a:pt x="0" y="0"/>
                </a:lnTo>
                <a:lnTo>
                  <a:pt x="0" y="574"/>
                </a:lnTo>
                <a:lnTo>
                  <a:pt x="491" y="2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2944813" y="6303963"/>
            <a:ext cx="4254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Freeform 49"/>
          <p:cNvSpPr>
            <a:spLocks/>
          </p:cNvSpPr>
          <p:nvPr/>
        </p:nvSpPr>
        <p:spPr bwMode="auto">
          <a:xfrm>
            <a:off x="3362325" y="6259513"/>
            <a:ext cx="71438" cy="90487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1 h 103"/>
              <a:gd name="T4" fmla="*/ 0 w 104"/>
              <a:gd name="T5" fmla="*/ 103 h 103"/>
              <a:gd name="T6" fmla="*/ 0 w 104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103"/>
              <a:gd name="T14" fmla="*/ 104 w 104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103">
                <a:moveTo>
                  <a:pt x="0" y="0"/>
                </a:moveTo>
                <a:lnTo>
                  <a:pt x="104" y="51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Freeform 50"/>
          <p:cNvSpPr>
            <a:spLocks/>
          </p:cNvSpPr>
          <p:nvPr/>
        </p:nvSpPr>
        <p:spPr bwMode="auto">
          <a:xfrm>
            <a:off x="2433638" y="6057900"/>
            <a:ext cx="511175" cy="495300"/>
          </a:xfrm>
          <a:custGeom>
            <a:avLst/>
            <a:gdLst>
              <a:gd name="T0" fmla="*/ 310 w 719"/>
              <a:gd name="T1" fmla="*/ 0 h 574"/>
              <a:gd name="T2" fmla="*/ 374 w 719"/>
              <a:gd name="T3" fmla="*/ 16 h 574"/>
              <a:gd name="T4" fmla="*/ 433 w 719"/>
              <a:gd name="T5" fmla="*/ 37 h 574"/>
              <a:gd name="T6" fmla="*/ 493 w 719"/>
              <a:gd name="T7" fmla="*/ 65 h 574"/>
              <a:gd name="T8" fmla="*/ 546 w 719"/>
              <a:gd name="T9" fmla="*/ 100 h 574"/>
              <a:gd name="T10" fmla="*/ 596 w 719"/>
              <a:gd name="T11" fmla="*/ 140 h 574"/>
              <a:gd name="T12" fmla="*/ 642 w 719"/>
              <a:gd name="T13" fmla="*/ 184 h 574"/>
              <a:gd name="T14" fmla="*/ 683 w 719"/>
              <a:gd name="T15" fmla="*/ 234 h 574"/>
              <a:gd name="T16" fmla="*/ 719 w 719"/>
              <a:gd name="T17" fmla="*/ 287 h 574"/>
              <a:gd name="T18" fmla="*/ 685 w 719"/>
              <a:gd name="T19" fmla="*/ 343 h 574"/>
              <a:gd name="T20" fmla="*/ 644 w 719"/>
              <a:gd name="T21" fmla="*/ 394 h 574"/>
              <a:gd name="T22" fmla="*/ 600 w 719"/>
              <a:gd name="T23" fmla="*/ 440 h 574"/>
              <a:gd name="T24" fmla="*/ 548 w 719"/>
              <a:gd name="T25" fmla="*/ 481 h 574"/>
              <a:gd name="T26" fmla="*/ 495 w 719"/>
              <a:gd name="T27" fmla="*/ 515 h 574"/>
              <a:gd name="T28" fmla="*/ 435 w 719"/>
              <a:gd name="T29" fmla="*/ 542 h 574"/>
              <a:gd name="T30" fmla="*/ 374 w 719"/>
              <a:gd name="T31" fmla="*/ 561 h 574"/>
              <a:gd name="T32" fmla="*/ 310 w 719"/>
              <a:gd name="T33" fmla="*/ 574 h 574"/>
              <a:gd name="T34" fmla="*/ 0 w 719"/>
              <a:gd name="T35" fmla="*/ 574 h 574"/>
              <a:gd name="T36" fmla="*/ 25 w 719"/>
              <a:gd name="T37" fmla="*/ 505 h 574"/>
              <a:gd name="T38" fmla="*/ 44 w 719"/>
              <a:gd name="T39" fmla="*/ 435 h 574"/>
              <a:gd name="T40" fmla="*/ 55 w 719"/>
              <a:gd name="T41" fmla="*/ 362 h 574"/>
              <a:gd name="T42" fmla="*/ 59 w 719"/>
              <a:gd name="T43" fmla="*/ 287 h 574"/>
              <a:gd name="T44" fmla="*/ 55 w 719"/>
              <a:gd name="T45" fmla="*/ 215 h 574"/>
              <a:gd name="T46" fmla="*/ 44 w 719"/>
              <a:gd name="T47" fmla="*/ 142 h 574"/>
              <a:gd name="T48" fmla="*/ 25 w 719"/>
              <a:gd name="T49" fmla="*/ 69 h 574"/>
              <a:gd name="T50" fmla="*/ 0 w 719"/>
              <a:gd name="T51" fmla="*/ 0 h 574"/>
              <a:gd name="T52" fmla="*/ 310 w 719"/>
              <a:gd name="T53" fmla="*/ 0 h 57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19"/>
              <a:gd name="T82" fmla="*/ 0 h 574"/>
              <a:gd name="T83" fmla="*/ 719 w 719"/>
              <a:gd name="T84" fmla="*/ 574 h 57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19" h="574">
                <a:moveTo>
                  <a:pt x="310" y="0"/>
                </a:moveTo>
                <a:lnTo>
                  <a:pt x="374" y="16"/>
                </a:lnTo>
                <a:lnTo>
                  <a:pt x="433" y="37"/>
                </a:lnTo>
                <a:lnTo>
                  <a:pt x="493" y="65"/>
                </a:lnTo>
                <a:lnTo>
                  <a:pt x="546" y="100"/>
                </a:lnTo>
                <a:lnTo>
                  <a:pt x="596" y="140"/>
                </a:lnTo>
                <a:lnTo>
                  <a:pt x="642" y="184"/>
                </a:lnTo>
                <a:lnTo>
                  <a:pt x="683" y="234"/>
                </a:lnTo>
                <a:lnTo>
                  <a:pt x="719" y="287"/>
                </a:lnTo>
                <a:lnTo>
                  <a:pt x="685" y="343"/>
                </a:lnTo>
                <a:lnTo>
                  <a:pt x="644" y="394"/>
                </a:lnTo>
                <a:lnTo>
                  <a:pt x="600" y="440"/>
                </a:lnTo>
                <a:lnTo>
                  <a:pt x="548" y="481"/>
                </a:lnTo>
                <a:lnTo>
                  <a:pt x="495" y="515"/>
                </a:lnTo>
                <a:lnTo>
                  <a:pt x="435" y="542"/>
                </a:lnTo>
                <a:lnTo>
                  <a:pt x="374" y="561"/>
                </a:lnTo>
                <a:lnTo>
                  <a:pt x="310" y="574"/>
                </a:lnTo>
                <a:lnTo>
                  <a:pt x="0" y="574"/>
                </a:lnTo>
                <a:lnTo>
                  <a:pt x="25" y="505"/>
                </a:lnTo>
                <a:lnTo>
                  <a:pt x="44" y="435"/>
                </a:lnTo>
                <a:lnTo>
                  <a:pt x="55" y="362"/>
                </a:lnTo>
                <a:lnTo>
                  <a:pt x="59" y="287"/>
                </a:lnTo>
                <a:lnTo>
                  <a:pt x="55" y="215"/>
                </a:lnTo>
                <a:lnTo>
                  <a:pt x="44" y="142"/>
                </a:lnTo>
                <a:lnTo>
                  <a:pt x="25" y="69"/>
                </a:lnTo>
                <a:lnTo>
                  <a:pt x="0" y="0"/>
                </a:lnTo>
                <a:lnTo>
                  <a:pt x="31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5" name="Freeform 51"/>
          <p:cNvSpPr>
            <a:spLocks/>
          </p:cNvSpPr>
          <p:nvPr/>
        </p:nvSpPr>
        <p:spPr bwMode="auto">
          <a:xfrm>
            <a:off x="1673225" y="5934075"/>
            <a:ext cx="454025" cy="495300"/>
          </a:xfrm>
          <a:custGeom>
            <a:avLst/>
            <a:gdLst>
              <a:gd name="T0" fmla="*/ 493 w 637"/>
              <a:gd name="T1" fmla="*/ 291 h 574"/>
              <a:gd name="T2" fmla="*/ 497 w 637"/>
              <a:gd name="T3" fmla="*/ 314 h 574"/>
              <a:gd name="T4" fmla="*/ 509 w 637"/>
              <a:gd name="T5" fmla="*/ 333 h 574"/>
              <a:gd name="T6" fmla="*/ 524 w 637"/>
              <a:gd name="T7" fmla="*/ 346 h 574"/>
              <a:gd name="T8" fmla="*/ 545 w 637"/>
              <a:gd name="T9" fmla="*/ 356 h 574"/>
              <a:gd name="T10" fmla="*/ 566 w 637"/>
              <a:gd name="T11" fmla="*/ 360 h 574"/>
              <a:gd name="T12" fmla="*/ 587 w 637"/>
              <a:gd name="T13" fmla="*/ 356 h 574"/>
              <a:gd name="T14" fmla="*/ 608 w 637"/>
              <a:gd name="T15" fmla="*/ 344 h 574"/>
              <a:gd name="T16" fmla="*/ 624 w 637"/>
              <a:gd name="T17" fmla="*/ 329 h 574"/>
              <a:gd name="T18" fmla="*/ 633 w 637"/>
              <a:gd name="T19" fmla="*/ 310 h 574"/>
              <a:gd name="T20" fmla="*/ 637 w 637"/>
              <a:gd name="T21" fmla="*/ 287 h 574"/>
              <a:gd name="T22" fmla="*/ 633 w 637"/>
              <a:gd name="T23" fmla="*/ 266 h 574"/>
              <a:gd name="T24" fmla="*/ 624 w 637"/>
              <a:gd name="T25" fmla="*/ 247 h 574"/>
              <a:gd name="T26" fmla="*/ 608 w 637"/>
              <a:gd name="T27" fmla="*/ 229 h 574"/>
              <a:gd name="T28" fmla="*/ 587 w 637"/>
              <a:gd name="T29" fmla="*/ 220 h 574"/>
              <a:gd name="T30" fmla="*/ 566 w 637"/>
              <a:gd name="T31" fmla="*/ 216 h 574"/>
              <a:gd name="T32" fmla="*/ 545 w 637"/>
              <a:gd name="T33" fmla="*/ 218 h 574"/>
              <a:gd name="T34" fmla="*/ 524 w 637"/>
              <a:gd name="T35" fmla="*/ 228 h 574"/>
              <a:gd name="T36" fmla="*/ 509 w 637"/>
              <a:gd name="T37" fmla="*/ 243 h 574"/>
              <a:gd name="T38" fmla="*/ 497 w 637"/>
              <a:gd name="T39" fmla="*/ 262 h 574"/>
              <a:gd name="T40" fmla="*/ 493 w 637"/>
              <a:gd name="T41" fmla="*/ 283 h 574"/>
              <a:gd name="T42" fmla="*/ 0 w 637"/>
              <a:gd name="T43" fmla="*/ 0 h 574"/>
              <a:gd name="T44" fmla="*/ 0 w 637"/>
              <a:gd name="T45" fmla="*/ 574 h 574"/>
              <a:gd name="T46" fmla="*/ 493 w 637"/>
              <a:gd name="T47" fmla="*/ 291 h 5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37"/>
              <a:gd name="T73" fmla="*/ 0 h 574"/>
              <a:gd name="T74" fmla="*/ 637 w 637"/>
              <a:gd name="T75" fmla="*/ 574 h 5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37" h="574">
                <a:moveTo>
                  <a:pt x="493" y="291"/>
                </a:moveTo>
                <a:lnTo>
                  <a:pt x="497" y="314"/>
                </a:lnTo>
                <a:lnTo>
                  <a:pt x="509" y="333"/>
                </a:lnTo>
                <a:lnTo>
                  <a:pt x="524" y="346"/>
                </a:lnTo>
                <a:lnTo>
                  <a:pt x="545" y="356"/>
                </a:lnTo>
                <a:lnTo>
                  <a:pt x="566" y="360"/>
                </a:lnTo>
                <a:lnTo>
                  <a:pt x="587" y="356"/>
                </a:lnTo>
                <a:lnTo>
                  <a:pt x="608" y="344"/>
                </a:lnTo>
                <a:lnTo>
                  <a:pt x="624" y="329"/>
                </a:lnTo>
                <a:lnTo>
                  <a:pt x="633" y="310"/>
                </a:lnTo>
                <a:lnTo>
                  <a:pt x="637" y="287"/>
                </a:lnTo>
                <a:lnTo>
                  <a:pt x="633" y="266"/>
                </a:lnTo>
                <a:lnTo>
                  <a:pt x="624" y="247"/>
                </a:lnTo>
                <a:lnTo>
                  <a:pt x="608" y="229"/>
                </a:lnTo>
                <a:lnTo>
                  <a:pt x="587" y="220"/>
                </a:lnTo>
                <a:lnTo>
                  <a:pt x="566" y="216"/>
                </a:lnTo>
                <a:lnTo>
                  <a:pt x="545" y="218"/>
                </a:lnTo>
                <a:lnTo>
                  <a:pt x="524" y="228"/>
                </a:lnTo>
                <a:lnTo>
                  <a:pt x="509" y="243"/>
                </a:lnTo>
                <a:lnTo>
                  <a:pt x="497" y="262"/>
                </a:lnTo>
                <a:lnTo>
                  <a:pt x="493" y="283"/>
                </a:lnTo>
                <a:lnTo>
                  <a:pt x="0" y="0"/>
                </a:lnTo>
                <a:lnTo>
                  <a:pt x="0" y="574"/>
                </a:lnTo>
                <a:lnTo>
                  <a:pt x="493" y="2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>
            <a:off x="2127250" y="6180138"/>
            <a:ext cx="273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7" name="Freeform 53"/>
          <p:cNvSpPr>
            <a:spLocks/>
          </p:cNvSpPr>
          <p:nvPr/>
        </p:nvSpPr>
        <p:spPr bwMode="auto">
          <a:xfrm>
            <a:off x="2392363" y="6137275"/>
            <a:ext cx="71437" cy="87313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103"/>
              <a:gd name="T14" fmla="*/ 104 w 104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8" name="Freeform 54"/>
          <p:cNvSpPr>
            <a:spLocks/>
          </p:cNvSpPr>
          <p:nvPr/>
        </p:nvSpPr>
        <p:spPr bwMode="auto">
          <a:xfrm>
            <a:off x="1204913" y="6138863"/>
            <a:ext cx="404812" cy="41275"/>
          </a:xfrm>
          <a:custGeom>
            <a:avLst/>
            <a:gdLst>
              <a:gd name="T0" fmla="*/ 0 w 568"/>
              <a:gd name="T1" fmla="*/ 48 h 48"/>
              <a:gd name="T2" fmla="*/ 269 w 568"/>
              <a:gd name="T3" fmla="*/ 48 h 48"/>
              <a:gd name="T4" fmla="*/ 273 w 568"/>
              <a:gd name="T5" fmla="*/ 31 h 48"/>
              <a:gd name="T6" fmla="*/ 284 w 568"/>
              <a:gd name="T7" fmla="*/ 15 h 48"/>
              <a:gd name="T8" fmla="*/ 299 w 568"/>
              <a:gd name="T9" fmla="*/ 4 h 48"/>
              <a:gd name="T10" fmla="*/ 317 w 568"/>
              <a:gd name="T11" fmla="*/ 0 h 48"/>
              <a:gd name="T12" fmla="*/ 336 w 568"/>
              <a:gd name="T13" fmla="*/ 4 h 48"/>
              <a:gd name="T14" fmla="*/ 351 w 568"/>
              <a:gd name="T15" fmla="*/ 15 h 48"/>
              <a:gd name="T16" fmla="*/ 361 w 568"/>
              <a:gd name="T17" fmla="*/ 31 h 48"/>
              <a:gd name="T18" fmla="*/ 365 w 568"/>
              <a:gd name="T19" fmla="*/ 48 h 48"/>
              <a:gd name="T20" fmla="*/ 568 w 568"/>
              <a:gd name="T21" fmla="*/ 48 h 4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8"/>
              <a:gd name="T34" fmla="*/ 0 h 48"/>
              <a:gd name="T35" fmla="*/ 568 w 568"/>
              <a:gd name="T36" fmla="*/ 48 h 4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8" h="48">
                <a:moveTo>
                  <a:pt x="0" y="48"/>
                </a:moveTo>
                <a:lnTo>
                  <a:pt x="269" y="48"/>
                </a:lnTo>
                <a:lnTo>
                  <a:pt x="273" y="31"/>
                </a:lnTo>
                <a:lnTo>
                  <a:pt x="284" y="15"/>
                </a:lnTo>
                <a:lnTo>
                  <a:pt x="299" y="4"/>
                </a:lnTo>
                <a:lnTo>
                  <a:pt x="317" y="0"/>
                </a:lnTo>
                <a:lnTo>
                  <a:pt x="336" y="4"/>
                </a:lnTo>
                <a:lnTo>
                  <a:pt x="351" y="15"/>
                </a:lnTo>
                <a:lnTo>
                  <a:pt x="361" y="31"/>
                </a:lnTo>
                <a:lnTo>
                  <a:pt x="365" y="48"/>
                </a:lnTo>
                <a:lnTo>
                  <a:pt x="568" y="4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Freeform 55"/>
          <p:cNvSpPr>
            <a:spLocks/>
          </p:cNvSpPr>
          <p:nvPr/>
        </p:nvSpPr>
        <p:spPr bwMode="auto">
          <a:xfrm>
            <a:off x="1600200" y="6137275"/>
            <a:ext cx="73025" cy="87313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103"/>
              <a:gd name="T14" fmla="*/ 103 w 103"/>
              <a:gd name="T15" fmla="*/ 103 h 1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2181225" y="595947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g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61" name="Rectangle 57"/>
          <p:cNvSpPr>
            <a:spLocks noChangeArrowheads="1"/>
          </p:cNvSpPr>
          <p:nvPr/>
        </p:nvSpPr>
        <p:spPr bwMode="auto">
          <a:xfrm>
            <a:off x="3005138" y="6034088"/>
            <a:ext cx="492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62" name="Rectangle 58"/>
          <p:cNvSpPr>
            <a:spLocks noChangeArrowheads="1"/>
          </p:cNvSpPr>
          <p:nvPr/>
        </p:nvSpPr>
        <p:spPr bwMode="auto">
          <a:xfrm>
            <a:off x="3938588" y="6019800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5049838" y="4619625"/>
            <a:ext cx="3636962" cy="15525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The formula is satisfiable </a:t>
            </a:r>
          </a:p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if and only if the </a:t>
            </a:r>
          </a:p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Boolean circuit </a:t>
            </a:r>
          </a:p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is satisfiable.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P and NP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Definition of P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Definition of NP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Alternate definition of NP</a:t>
            </a:r>
          </a:p>
          <a:p>
            <a:pPr lvl="1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000" smtClean="0"/>
              <a:t>NP-completeness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Definition of NP-hard and NP-complete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The Cook-Levin Theorem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Some NP-complete problems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Problem reduction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SAT (and CNF-SAT and 3SAT)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Vertex Cover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Clique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Hamiltonian Cycle</a:t>
            </a:r>
          </a:p>
          <a:p>
            <a:pPr lvl="1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F9F0FABC-1391-4759-90F2-39821E883C26}" type="slidenum">
              <a:rPr lang="en-US"/>
              <a:pPr defTabSz="762000"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The SAT problem is still NP-complete even if the formula is a conjunction of disjuncts, that is, it is in conjunctive normal form (CNF).</a:t>
            </a:r>
          </a:p>
          <a:p>
            <a:r>
              <a:rPr lang="en-US" sz="2000" smtClean="0"/>
              <a:t>The SAT problem is still NP-complete even if it is in CNF and every clause has just 3 literals (a variable or its negation):</a:t>
            </a:r>
          </a:p>
          <a:p>
            <a:pPr lvl="1"/>
            <a:r>
              <a:rPr lang="en-US" sz="1800" smtClean="0"/>
              <a:t>(a+b+</a:t>
            </a:r>
            <a:r>
              <a:rPr lang="en-US" sz="1800" smtClean="0">
                <a:cs typeface="Tahoma" pitchFamily="34" charset="0"/>
              </a:rPr>
              <a:t>¬</a:t>
            </a:r>
            <a:r>
              <a:rPr lang="en-US" sz="1800" smtClean="0"/>
              <a:t>d)(</a:t>
            </a:r>
            <a:r>
              <a:rPr lang="en-US" sz="1800" smtClean="0">
                <a:cs typeface="Tahoma" pitchFamily="34" charset="0"/>
              </a:rPr>
              <a:t>¬a+¬c+e)(¬b+d+e)(a+¬c+¬e)</a:t>
            </a:r>
          </a:p>
          <a:p>
            <a:pPr lvl="1"/>
            <a:endParaRPr lang="en-US" sz="1600" smtClean="0"/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D69FE3BD-AEFE-4A84-82B1-DE6C2D184D36}" type="slidenum">
              <a:rPr lang="en-US"/>
              <a:pPr defTabSz="762000"/>
              <a:t>20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3SAT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724400"/>
          </a:xfrm>
        </p:spPr>
        <p:txBody>
          <a:bodyPr/>
          <a:lstStyle/>
          <a:p>
            <a:r>
              <a:rPr lang="en-US" sz="1800" smtClean="0"/>
              <a:t>A vertex cover of graph G=(V,E) is a subset W of V, such that, for every edge (a,b) in E, a is in W or b is in W. </a:t>
            </a:r>
          </a:p>
          <a:p>
            <a:r>
              <a:rPr lang="en-US" sz="1800" smtClean="0"/>
              <a:t>VERTEX-COVER: Given an graph G and an integer K, is does G have a vertex cover of size at most K?</a:t>
            </a:r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r>
              <a:rPr lang="en-US" sz="1800" smtClean="0"/>
              <a:t>VERTEX-COVER is in NP: Non-deterministically choose a subset W of size K and check that every edge is covered by W.</a:t>
            </a: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54047C7A-FA73-49DD-9604-9132AD2CBBE6}" type="slidenum">
              <a:rPr lang="en-US"/>
              <a:pPr defTabSz="762000"/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Cover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6172200" y="4094163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4213225" y="3406775"/>
            <a:ext cx="161925" cy="180975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6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2 w 115"/>
              <a:gd name="T35" fmla="*/ 76 h 113"/>
              <a:gd name="T36" fmla="*/ 0 w 115"/>
              <a:gd name="T37" fmla="*/ 57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3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6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3" y="94"/>
                </a:lnTo>
                <a:lnTo>
                  <a:pt x="2" y="76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4292600" y="3498850"/>
            <a:ext cx="488950" cy="1827213"/>
          </a:xfrm>
          <a:custGeom>
            <a:avLst/>
            <a:gdLst>
              <a:gd name="T0" fmla="*/ 0 w 343"/>
              <a:gd name="T1" fmla="*/ 0 h 1147"/>
              <a:gd name="T2" fmla="*/ 228 w 343"/>
              <a:gd name="T3" fmla="*/ 457 h 1147"/>
              <a:gd name="T4" fmla="*/ 2 w 343"/>
              <a:gd name="T5" fmla="*/ 918 h 1147"/>
              <a:gd name="T6" fmla="*/ 343 w 343"/>
              <a:gd name="T7" fmla="*/ 1147 h 1147"/>
              <a:gd name="T8" fmla="*/ 343 w 343"/>
              <a:gd name="T9" fmla="*/ 1147 h 1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3"/>
              <a:gd name="T16" fmla="*/ 0 h 1147"/>
              <a:gd name="T17" fmla="*/ 343 w 343"/>
              <a:gd name="T18" fmla="*/ 1147 h 1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3" h="1147">
                <a:moveTo>
                  <a:pt x="0" y="0"/>
                </a:moveTo>
                <a:lnTo>
                  <a:pt x="228" y="457"/>
                </a:lnTo>
                <a:lnTo>
                  <a:pt x="2" y="918"/>
                </a:lnTo>
                <a:lnTo>
                  <a:pt x="343" y="1147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5600700" y="4183063"/>
            <a:ext cx="657225" cy="1117600"/>
          </a:xfrm>
          <a:custGeom>
            <a:avLst/>
            <a:gdLst>
              <a:gd name="T0" fmla="*/ 0 w 462"/>
              <a:gd name="T1" fmla="*/ 702 h 702"/>
              <a:gd name="T2" fmla="*/ 219 w 462"/>
              <a:gd name="T3" fmla="*/ 488 h 702"/>
              <a:gd name="T4" fmla="*/ 462 w 462"/>
              <a:gd name="T5" fmla="*/ 0 h 702"/>
              <a:gd name="T6" fmla="*/ 460 w 462"/>
              <a:gd name="T7" fmla="*/ 0 h 702"/>
              <a:gd name="T8" fmla="*/ 460 w 462"/>
              <a:gd name="T9" fmla="*/ 0 h 7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2"/>
              <a:gd name="T16" fmla="*/ 0 h 702"/>
              <a:gd name="T17" fmla="*/ 462 w 462"/>
              <a:gd name="T18" fmla="*/ 702 h 7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2" h="702">
                <a:moveTo>
                  <a:pt x="0" y="702"/>
                </a:moveTo>
                <a:lnTo>
                  <a:pt x="219" y="488"/>
                </a:lnTo>
                <a:lnTo>
                  <a:pt x="462" y="0"/>
                </a:lnTo>
                <a:lnTo>
                  <a:pt x="46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4616450" y="4227513"/>
            <a:ext cx="9017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4213225" y="4227513"/>
            <a:ext cx="1695450" cy="1073150"/>
          </a:xfrm>
          <a:custGeom>
            <a:avLst/>
            <a:gdLst>
              <a:gd name="T0" fmla="*/ 0 w 1193"/>
              <a:gd name="T1" fmla="*/ 463 h 675"/>
              <a:gd name="T2" fmla="*/ 976 w 1193"/>
              <a:gd name="T3" fmla="*/ 675 h 675"/>
              <a:gd name="T4" fmla="*/ 286 w 1193"/>
              <a:gd name="T5" fmla="*/ 0 h 675"/>
              <a:gd name="T6" fmla="*/ 1193 w 1193"/>
              <a:gd name="T7" fmla="*/ 459 h 675"/>
              <a:gd name="T8" fmla="*/ 0 w 1193"/>
              <a:gd name="T9" fmla="*/ 463 h 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3"/>
              <a:gd name="T16" fmla="*/ 0 h 675"/>
              <a:gd name="T17" fmla="*/ 1193 w 1193"/>
              <a:gd name="T18" fmla="*/ 675 h 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3" h="675">
                <a:moveTo>
                  <a:pt x="0" y="463"/>
                </a:moveTo>
                <a:lnTo>
                  <a:pt x="976" y="675"/>
                </a:lnTo>
                <a:lnTo>
                  <a:pt x="286" y="0"/>
                </a:lnTo>
                <a:lnTo>
                  <a:pt x="1193" y="459"/>
                </a:lnTo>
                <a:lnTo>
                  <a:pt x="0" y="463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4292600" y="4316413"/>
            <a:ext cx="1308100" cy="984250"/>
          </a:xfrm>
          <a:custGeom>
            <a:avLst/>
            <a:gdLst>
              <a:gd name="T0" fmla="*/ 0 w 918"/>
              <a:gd name="T1" fmla="*/ 401 h 617"/>
              <a:gd name="T2" fmla="*/ 861 w 918"/>
              <a:gd name="T3" fmla="*/ 0 h 617"/>
              <a:gd name="T4" fmla="*/ 918 w 918"/>
              <a:gd name="T5" fmla="*/ 617 h 617"/>
              <a:gd name="T6" fmla="*/ 0 60000 65536"/>
              <a:gd name="T7" fmla="*/ 0 60000 65536"/>
              <a:gd name="T8" fmla="*/ 0 60000 65536"/>
              <a:gd name="T9" fmla="*/ 0 w 918"/>
              <a:gd name="T10" fmla="*/ 0 h 617"/>
              <a:gd name="T11" fmla="*/ 918 w 918"/>
              <a:gd name="T12" fmla="*/ 617 h 6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8" h="617">
                <a:moveTo>
                  <a:pt x="0" y="401"/>
                </a:moveTo>
                <a:lnTo>
                  <a:pt x="861" y="0"/>
                </a:lnTo>
                <a:lnTo>
                  <a:pt x="918" y="617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518150" y="4316413"/>
            <a:ext cx="390525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3"/>
          <p:cNvSpPr>
            <a:spLocks/>
          </p:cNvSpPr>
          <p:nvPr/>
        </p:nvSpPr>
        <p:spPr bwMode="auto">
          <a:xfrm>
            <a:off x="4699000" y="5233988"/>
            <a:ext cx="165100" cy="177800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4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7 w 115"/>
              <a:gd name="T13" fmla="*/ 8 h 113"/>
              <a:gd name="T14" fmla="*/ 102 w 115"/>
              <a:gd name="T15" fmla="*/ 19 h 113"/>
              <a:gd name="T16" fmla="*/ 112 w 115"/>
              <a:gd name="T17" fmla="*/ 36 h 113"/>
              <a:gd name="T18" fmla="*/ 115 w 115"/>
              <a:gd name="T19" fmla="*/ 57 h 113"/>
              <a:gd name="T20" fmla="*/ 112 w 115"/>
              <a:gd name="T21" fmla="*/ 77 h 113"/>
              <a:gd name="T22" fmla="*/ 102 w 115"/>
              <a:gd name="T23" fmla="*/ 94 h 113"/>
              <a:gd name="T24" fmla="*/ 87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4 w 115"/>
              <a:gd name="T33" fmla="*/ 94 h 113"/>
              <a:gd name="T34" fmla="*/ 2 w 115"/>
              <a:gd name="T35" fmla="*/ 77 h 113"/>
              <a:gd name="T36" fmla="*/ 0 w 115"/>
              <a:gd name="T37" fmla="*/ 57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4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7" y="8"/>
                </a:lnTo>
                <a:lnTo>
                  <a:pt x="102" y="19"/>
                </a:lnTo>
                <a:lnTo>
                  <a:pt x="112" y="36"/>
                </a:lnTo>
                <a:lnTo>
                  <a:pt x="115" y="57"/>
                </a:lnTo>
                <a:lnTo>
                  <a:pt x="112" y="77"/>
                </a:lnTo>
                <a:lnTo>
                  <a:pt x="102" y="94"/>
                </a:lnTo>
                <a:lnTo>
                  <a:pt x="87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4" y="94"/>
                </a:lnTo>
                <a:lnTo>
                  <a:pt x="2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/>
          </p:cNvSpPr>
          <p:nvPr/>
        </p:nvSpPr>
        <p:spPr bwMode="auto">
          <a:xfrm>
            <a:off x="4537075" y="4138613"/>
            <a:ext cx="161925" cy="177800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9 w 115"/>
              <a:gd name="T11" fmla="*/ 0 h 113"/>
              <a:gd name="T12" fmla="*/ 87 w 115"/>
              <a:gd name="T13" fmla="*/ 6 h 113"/>
              <a:gd name="T14" fmla="*/ 102 w 115"/>
              <a:gd name="T15" fmla="*/ 19 h 113"/>
              <a:gd name="T16" fmla="*/ 113 w 115"/>
              <a:gd name="T17" fmla="*/ 36 h 113"/>
              <a:gd name="T18" fmla="*/ 115 w 115"/>
              <a:gd name="T19" fmla="*/ 55 h 113"/>
              <a:gd name="T20" fmla="*/ 113 w 115"/>
              <a:gd name="T21" fmla="*/ 76 h 113"/>
              <a:gd name="T22" fmla="*/ 102 w 115"/>
              <a:gd name="T23" fmla="*/ 93 h 113"/>
              <a:gd name="T24" fmla="*/ 87 w 115"/>
              <a:gd name="T25" fmla="*/ 105 h 113"/>
              <a:gd name="T26" fmla="*/ 69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9" y="0"/>
                </a:lnTo>
                <a:lnTo>
                  <a:pt x="87" y="6"/>
                </a:lnTo>
                <a:lnTo>
                  <a:pt x="102" y="19"/>
                </a:lnTo>
                <a:lnTo>
                  <a:pt x="113" y="36"/>
                </a:lnTo>
                <a:lnTo>
                  <a:pt x="115" y="55"/>
                </a:lnTo>
                <a:lnTo>
                  <a:pt x="113" y="76"/>
                </a:lnTo>
                <a:lnTo>
                  <a:pt x="102" y="93"/>
                </a:lnTo>
                <a:lnTo>
                  <a:pt x="87" y="105"/>
                </a:lnTo>
                <a:lnTo>
                  <a:pt x="69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5518150" y="5211763"/>
            <a:ext cx="161925" cy="180975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3 w 115"/>
              <a:gd name="T5" fmla="*/ 19 h 113"/>
              <a:gd name="T6" fmla="*/ 28 w 115"/>
              <a:gd name="T7" fmla="*/ 5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5 h 113"/>
              <a:gd name="T14" fmla="*/ 101 w 115"/>
              <a:gd name="T15" fmla="*/ 19 h 113"/>
              <a:gd name="T16" fmla="*/ 111 w 115"/>
              <a:gd name="T17" fmla="*/ 36 h 113"/>
              <a:gd name="T18" fmla="*/ 115 w 115"/>
              <a:gd name="T19" fmla="*/ 55 h 113"/>
              <a:gd name="T20" fmla="*/ 111 w 115"/>
              <a:gd name="T21" fmla="*/ 76 h 113"/>
              <a:gd name="T22" fmla="*/ 101 w 115"/>
              <a:gd name="T23" fmla="*/ 93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8 w 115"/>
              <a:gd name="T31" fmla="*/ 105 h 113"/>
              <a:gd name="T32" fmla="*/ 13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3" y="19"/>
                </a:lnTo>
                <a:lnTo>
                  <a:pt x="28" y="5"/>
                </a:lnTo>
                <a:lnTo>
                  <a:pt x="48" y="0"/>
                </a:lnTo>
                <a:lnTo>
                  <a:pt x="67" y="0"/>
                </a:lnTo>
                <a:lnTo>
                  <a:pt x="86" y="5"/>
                </a:lnTo>
                <a:lnTo>
                  <a:pt x="101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6"/>
                </a:lnTo>
                <a:lnTo>
                  <a:pt x="101" y="93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8" y="105"/>
                </a:lnTo>
                <a:lnTo>
                  <a:pt x="13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5826125" y="4867275"/>
            <a:ext cx="163513" cy="180975"/>
          </a:xfrm>
          <a:custGeom>
            <a:avLst/>
            <a:gdLst>
              <a:gd name="T0" fmla="*/ 0 w 115"/>
              <a:gd name="T1" fmla="*/ 55 h 112"/>
              <a:gd name="T2" fmla="*/ 4 w 115"/>
              <a:gd name="T3" fmla="*/ 36 h 112"/>
              <a:gd name="T4" fmla="*/ 14 w 115"/>
              <a:gd name="T5" fmla="*/ 19 h 112"/>
              <a:gd name="T6" fmla="*/ 29 w 115"/>
              <a:gd name="T7" fmla="*/ 5 h 112"/>
              <a:gd name="T8" fmla="*/ 48 w 115"/>
              <a:gd name="T9" fmla="*/ 0 h 112"/>
              <a:gd name="T10" fmla="*/ 69 w 115"/>
              <a:gd name="T11" fmla="*/ 0 h 112"/>
              <a:gd name="T12" fmla="*/ 87 w 115"/>
              <a:gd name="T13" fmla="*/ 5 h 112"/>
              <a:gd name="T14" fmla="*/ 102 w 115"/>
              <a:gd name="T15" fmla="*/ 19 h 112"/>
              <a:gd name="T16" fmla="*/ 114 w 115"/>
              <a:gd name="T17" fmla="*/ 36 h 112"/>
              <a:gd name="T18" fmla="*/ 115 w 115"/>
              <a:gd name="T19" fmla="*/ 55 h 112"/>
              <a:gd name="T20" fmla="*/ 114 w 115"/>
              <a:gd name="T21" fmla="*/ 74 h 112"/>
              <a:gd name="T22" fmla="*/ 102 w 115"/>
              <a:gd name="T23" fmla="*/ 91 h 112"/>
              <a:gd name="T24" fmla="*/ 87 w 115"/>
              <a:gd name="T25" fmla="*/ 105 h 112"/>
              <a:gd name="T26" fmla="*/ 69 w 115"/>
              <a:gd name="T27" fmla="*/ 112 h 112"/>
              <a:gd name="T28" fmla="*/ 48 w 115"/>
              <a:gd name="T29" fmla="*/ 112 h 112"/>
              <a:gd name="T30" fmla="*/ 29 w 115"/>
              <a:gd name="T31" fmla="*/ 105 h 112"/>
              <a:gd name="T32" fmla="*/ 14 w 115"/>
              <a:gd name="T33" fmla="*/ 91 h 112"/>
              <a:gd name="T34" fmla="*/ 4 w 115"/>
              <a:gd name="T35" fmla="*/ 74 h 112"/>
              <a:gd name="T36" fmla="*/ 0 w 115"/>
              <a:gd name="T37" fmla="*/ 55 h 1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2"/>
              <a:gd name="T59" fmla="*/ 115 w 115"/>
              <a:gd name="T60" fmla="*/ 112 h 11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2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5"/>
                </a:lnTo>
                <a:lnTo>
                  <a:pt x="48" y="0"/>
                </a:lnTo>
                <a:lnTo>
                  <a:pt x="69" y="0"/>
                </a:lnTo>
                <a:lnTo>
                  <a:pt x="87" y="5"/>
                </a:lnTo>
                <a:lnTo>
                  <a:pt x="102" y="19"/>
                </a:lnTo>
                <a:lnTo>
                  <a:pt x="114" y="36"/>
                </a:lnTo>
                <a:lnTo>
                  <a:pt x="115" y="55"/>
                </a:lnTo>
                <a:lnTo>
                  <a:pt x="114" y="74"/>
                </a:lnTo>
                <a:lnTo>
                  <a:pt x="102" y="91"/>
                </a:lnTo>
                <a:lnTo>
                  <a:pt x="87" y="105"/>
                </a:lnTo>
                <a:lnTo>
                  <a:pt x="69" y="112"/>
                </a:lnTo>
                <a:lnTo>
                  <a:pt x="48" y="112"/>
                </a:lnTo>
                <a:lnTo>
                  <a:pt x="29" y="105"/>
                </a:lnTo>
                <a:lnTo>
                  <a:pt x="14" y="91"/>
                </a:lnTo>
                <a:lnTo>
                  <a:pt x="4" y="74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5435600" y="4230688"/>
            <a:ext cx="165100" cy="179387"/>
          </a:xfrm>
          <a:custGeom>
            <a:avLst/>
            <a:gdLst>
              <a:gd name="T0" fmla="*/ 0 w 115"/>
              <a:gd name="T1" fmla="*/ 56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6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6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4 h 113"/>
              <a:gd name="T34" fmla="*/ 4 w 115"/>
              <a:gd name="T35" fmla="*/ 77 h 113"/>
              <a:gd name="T36" fmla="*/ 0 w 115"/>
              <a:gd name="T37" fmla="*/ 56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6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7" y="0"/>
                </a:lnTo>
                <a:lnTo>
                  <a:pt x="86" y="6"/>
                </a:lnTo>
                <a:lnTo>
                  <a:pt x="102" y="19"/>
                </a:lnTo>
                <a:lnTo>
                  <a:pt x="111" y="36"/>
                </a:lnTo>
                <a:lnTo>
                  <a:pt x="115" y="56"/>
                </a:lnTo>
                <a:lnTo>
                  <a:pt x="111" y="77"/>
                </a:lnTo>
                <a:lnTo>
                  <a:pt x="102" y="94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4"/>
                </a:lnTo>
                <a:lnTo>
                  <a:pt x="4" y="77"/>
                </a:lnTo>
                <a:lnTo>
                  <a:pt x="0" y="56"/>
                </a:lnTo>
                <a:close/>
              </a:path>
            </a:pathLst>
          </a:custGeom>
          <a:solidFill>
            <a:srgbClr val="C0C0C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>
            <a:off x="4213225" y="4867275"/>
            <a:ext cx="161925" cy="180975"/>
          </a:xfrm>
          <a:custGeom>
            <a:avLst/>
            <a:gdLst>
              <a:gd name="T0" fmla="*/ 0 w 115"/>
              <a:gd name="T1" fmla="*/ 55 h 112"/>
              <a:gd name="T2" fmla="*/ 2 w 115"/>
              <a:gd name="T3" fmla="*/ 36 h 112"/>
              <a:gd name="T4" fmla="*/ 13 w 115"/>
              <a:gd name="T5" fmla="*/ 19 h 112"/>
              <a:gd name="T6" fmla="*/ 29 w 115"/>
              <a:gd name="T7" fmla="*/ 5 h 112"/>
              <a:gd name="T8" fmla="*/ 46 w 115"/>
              <a:gd name="T9" fmla="*/ 0 h 112"/>
              <a:gd name="T10" fmla="*/ 67 w 115"/>
              <a:gd name="T11" fmla="*/ 0 h 112"/>
              <a:gd name="T12" fmla="*/ 86 w 115"/>
              <a:gd name="T13" fmla="*/ 5 h 112"/>
              <a:gd name="T14" fmla="*/ 102 w 115"/>
              <a:gd name="T15" fmla="*/ 19 h 112"/>
              <a:gd name="T16" fmla="*/ 111 w 115"/>
              <a:gd name="T17" fmla="*/ 36 h 112"/>
              <a:gd name="T18" fmla="*/ 115 w 115"/>
              <a:gd name="T19" fmla="*/ 55 h 112"/>
              <a:gd name="T20" fmla="*/ 111 w 115"/>
              <a:gd name="T21" fmla="*/ 74 h 112"/>
              <a:gd name="T22" fmla="*/ 102 w 115"/>
              <a:gd name="T23" fmla="*/ 91 h 112"/>
              <a:gd name="T24" fmla="*/ 86 w 115"/>
              <a:gd name="T25" fmla="*/ 105 h 112"/>
              <a:gd name="T26" fmla="*/ 67 w 115"/>
              <a:gd name="T27" fmla="*/ 112 h 112"/>
              <a:gd name="T28" fmla="*/ 46 w 115"/>
              <a:gd name="T29" fmla="*/ 112 h 112"/>
              <a:gd name="T30" fmla="*/ 29 w 115"/>
              <a:gd name="T31" fmla="*/ 105 h 112"/>
              <a:gd name="T32" fmla="*/ 13 w 115"/>
              <a:gd name="T33" fmla="*/ 91 h 112"/>
              <a:gd name="T34" fmla="*/ 2 w 115"/>
              <a:gd name="T35" fmla="*/ 74 h 112"/>
              <a:gd name="T36" fmla="*/ 0 w 115"/>
              <a:gd name="T37" fmla="*/ 55 h 1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2"/>
              <a:gd name="T59" fmla="*/ 115 w 115"/>
              <a:gd name="T60" fmla="*/ 112 h 11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2">
                <a:moveTo>
                  <a:pt x="0" y="55"/>
                </a:moveTo>
                <a:lnTo>
                  <a:pt x="2" y="36"/>
                </a:lnTo>
                <a:lnTo>
                  <a:pt x="13" y="19"/>
                </a:lnTo>
                <a:lnTo>
                  <a:pt x="29" y="5"/>
                </a:lnTo>
                <a:lnTo>
                  <a:pt x="46" y="0"/>
                </a:lnTo>
                <a:lnTo>
                  <a:pt x="67" y="0"/>
                </a:lnTo>
                <a:lnTo>
                  <a:pt x="86" y="5"/>
                </a:lnTo>
                <a:lnTo>
                  <a:pt x="102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4"/>
                </a:lnTo>
                <a:lnTo>
                  <a:pt x="102" y="91"/>
                </a:lnTo>
                <a:lnTo>
                  <a:pt x="86" y="105"/>
                </a:lnTo>
                <a:lnTo>
                  <a:pt x="67" y="112"/>
                </a:lnTo>
                <a:lnTo>
                  <a:pt x="46" y="112"/>
                </a:lnTo>
                <a:lnTo>
                  <a:pt x="29" y="105"/>
                </a:lnTo>
                <a:lnTo>
                  <a:pt x="13" y="91"/>
                </a:lnTo>
                <a:lnTo>
                  <a:pt x="2" y="74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E169F6B7-DFE4-4FF8-9A11-F2AEE5FB8208}" type="slidenum">
              <a:rPr lang="en-US"/>
              <a:pPr defTabSz="762000"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Vertex-Cover is NP-complete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9288" y="1524000"/>
            <a:ext cx="79613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Reduce 3SAT to VERTEX-COVER.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Let S be a Boolean formula in CNF with each clause having 3 literals.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For each variable x, create a node for x and 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¬x, and connect these two: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sz="24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 each clause (a+b+c), create a triangle and connect these three nodes.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49530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3" name="AutoShape 6"/>
          <p:cNvCxnSpPr>
            <a:cxnSpLocks noChangeShapeType="1"/>
            <a:stCxn id="24581" idx="6"/>
            <a:endCxn id="24582" idx="2"/>
          </p:cNvCxnSpPr>
          <p:nvPr/>
        </p:nvCxnSpPr>
        <p:spPr bwMode="auto">
          <a:xfrm>
            <a:off x="51149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4876800" y="3505200"/>
            <a:ext cx="33496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5927725" y="3614738"/>
            <a:ext cx="184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5843588" y="3505200"/>
            <a:ext cx="557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¬x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49530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60198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9" name="AutoShape 12"/>
          <p:cNvCxnSpPr>
            <a:cxnSpLocks noChangeShapeType="1"/>
            <a:stCxn id="24587" idx="6"/>
            <a:endCxn id="24588" idx="2"/>
          </p:cNvCxnSpPr>
          <p:nvPr/>
        </p:nvCxnSpPr>
        <p:spPr bwMode="auto">
          <a:xfrm>
            <a:off x="5114925" y="5910263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4881563" y="5910263"/>
            <a:ext cx="3254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5927725" y="6019800"/>
            <a:ext cx="184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5946775" y="5910263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5334000" y="4648200"/>
            <a:ext cx="3444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5410200" y="50292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5" name="AutoShape 18"/>
          <p:cNvCxnSpPr>
            <a:cxnSpLocks noChangeShapeType="1"/>
            <a:stCxn id="24587" idx="7"/>
            <a:endCxn id="24594" idx="3"/>
          </p:cNvCxnSpPr>
          <p:nvPr/>
        </p:nvCxnSpPr>
        <p:spPr bwMode="auto">
          <a:xfrm flipV="1">
            <a:off x="5083175" y="5168900"/>
            <a:ext cx="3492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4596" name="AutoShape 19"/>
          <p:cNvCxnSpPr>
            <a:cxnSpLocks noChangeShapeType="1"/>
            <a:stCxn id="24594" idx="5"/>
            <a:endCxn id="24588" idx="1"/>
          </p:cNvCxnSpPr>
          <p:nvPr/>
        </p:nvCxnSpPr>
        <p:spPr bwMode="auto">
          <a:xfrm>
            <a:off x="5540375" y="5168900"/>
            <a:ext cx="5016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3941AC40-9AF0-443E-8929-752971141441}" type="slidenum">
              <a:rPr lang="en-US"/>
              <a:pPr defTabSz="762000"/>
              <a:t>23</a:t>
            </a:fld>
            <a:endParaRPr lang="en-US"/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Vertex-Cover is NP-complete</a:t>
            </a:r>
          </a:p>
        </p:txBody>
      </p:sp>
      <p:cxnSp>
        <p:nvCxnSpPr>
          <p:cNvPr id="25603" name="AutoShape 2"/>
          <p:cNvCxnSpPr>
            <a:cxnSpLocks noChangeShapeType="1"/>
            <a:stCxn id="25621" idx="1"/>
            <a:endCxn id="25627" idx="0"/>
          </p:cNvCxnSpPr>
          <p:nvPr/>
        </p:nvCxnSpPr>
        <p:spPr bwMode="auto">
          <a:xfrm flipH="1" flipV="1">
            <a:off x="3368675" y="3505200"/>
            <a:ext cx="2063750" cy="15367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5604" name="AutoShape 3"/>
          <p:cNvCxnSpPr>
            <a:cxnSpLocks noChangeShapeType="1"/>
            <a:stCxn id="25619" idx="0"/>
            <a:endCxn id="25611" idx="0"/>
          </p:cNvCxnSpPr>
          <p:nvPr/>
        </p:nvCxnSpPr>
        <p:spPr bwMode="auto">
          <a:xfrm flipH="1" flipV="1">
            <a:off x="5045075" y="3505200"/>
            <a:ext cx="1077913" cy="24050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5605" name="AutoShape 4"/>
          <p:cNvCxnSpPr>
            <a:cxnSpLocks noChangeShapeType="1"/>
            <a:stCxn id="25617" idx="0"/>
            <a:endCxn id="25632" idx="0"/>
          </p:cNvCxnSpPr>
          <p:nvPr/>
        </p:nvCxnSpPr>
        <p:spPr bwMode="auto">
          <a:xfrm flipV="1">
            <a:off x="5045075" y="3505200"/>
            <a:ext cx="1676400" cy="24050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sp>
        <p:nvSpPr>
          <p:cNvPr id="25607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Completing the construction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Connect each literal in a clause triangle to its copy in a variable pair.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E.g., a clause (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¬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x+y+z)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sz="2400">
              <a:solidFill>
                <a:schemeClr val="tx1"/>
              </a:solidFill>
              <a:latin typeface="Tahoma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sz="2400">
              <a:solidFill>
                <a:schemeClr val="tx1"/>
              </a:solidFill>
              <a:latin typeface="Tahoma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sz="2400">
              <a:solidFill>
                <a:schemeClr val="tx1"/>
              </a:solidFill>
              <a:latin typeface="Tahoma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Let n=# of variables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Let m=# of clauses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Set K=n+2m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49530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0" name="AutoShape 9"/>
          <p:cNvCxnSpPr>
            <a:cxnSpLocks noChangeShapeType="1"/>
            <a:stCxn id="25608" idx="6"/>
            <a:endCxn id="25609" idx="2"/>
          </p:cNvCxnSpPr>
          <p:nvPr/>
        </p:nvCxnSpPr>
        <p:spPr bwMode="auto">
          <a:xfrm>
            <a:off x="51149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4876800" y="3505200"/>
            <a:ext cx="33496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5927725" y="3614738"/>
            <a:ext cx="184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5843588" y="3505200"/>
            <a:ext cx="557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¬y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614" name="Oval 13"/>
          <p:cNvSpPr>
            <a:spLocks noChangeArrowheads="1"/>
          </p:cNvSpPr>
          <p:nvPr/>
        </p:nvSpPr>
        <p:spPr bwMode="auto">
          <a:xfrm>
            <a:off x="49530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4"/>
          <p:cNvSpPr>
            <a:spLocks noChangeArrowheads="1"/>
          </p:cNvSpPr>
          <p:nvPr/>
        </p:nvSpPr>
        <p:spPr bwMode="auto">
          <a:xfrm>
            <a:off x="60198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6" name="AutoShape 15"/>
          <p:cNvCxnSpPr>
            <a:cxnSpLocks noChangeShapeType="1"/>
            <a:stCxn id="25614" idx="6"/>
            <a:endCxn id="25615" idx="2"/>
          </p:cNvCxnSpPr>
          <p:nvPr/>
        </p:nvCxnSpPr>
        <p:spPr bwMode="auto">
          <a:xfrm>
            <a:off x="5114925" y="5910263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4881563" y="5910263"/>
            <a:ext cx="3254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5927725" y="6019800"/>
            <a:ext cx="184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946775" y="5910263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5334000" y="4648200"/>
            <a:ext cx="3444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25621" name="Oval 20"/>
          <p:cNvSpPr>
            <a:spLocks noChangeArrowheads="1"/>
          </p:cNvSpPr>
          <p:nvPr/>
        </p:nvSpPr>
        <p:spPr bwMode="auto">
          <a:xfrm>
            <a:off x="5410200" y="50292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2" name="AutoShape 21"/>
          <p:cNvCxnSpPr>
            <a:cxnSpLocks noChangeShapeType="1"/>
            <a:stCxn id="25614" idx="7"/>
            <a:endCxn id="25621" idx="3"/>
          </p:cNvCxnSpPr>
          <p:nvPr/>
        </p:nvCxnSpPr>
        <p:spPr bwMode="auto">
          <a:xfrm flipV="1">
            <a:off x="5083175" y="5168900"/>
            <a:ext cx="3492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5623" name="AutoShape 22"/>
          <p:cNvCxnSpPr>
            <a:cxnSpLocks noChangeShapeType="1"/>
            <a:stCxn id="25621" idx="5"/>
            <a:endCxn id="25615" idx="1"/>
          </p:cNvCxnSpPr>
          <p:nvPr/>
        </p:nvCxnSpPr>
        <p:spPr bwMode="auto">
          <a:xfrm>
            <a:off x="5540375" y="5168900"/>
            <a:ext cx="5016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5624" name="Oval 23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Oval 24"/>
          <p:cNvSpPr>
            <a:spLocks noChangeArrowheads="1"/>
          </p:cNvSpPr>
          <p:nvPr/>
        </p:nvSpPr>
        <p:spPr bwMode="auto">
          <a:xfrm>
            <a:off x="43434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6" name="AutoShape 25"/>
          <p:cNvCxnSpPr>
            <a:cxnSpLocks noChangeShapeType="1"/>
            <a:stCxn id="25624" idx="6"/>
            <a:endCxn id="25625" idx="2"/>
          </p:cNvCxnSpPr>
          <p:nvPr/>
        </p:nvCxnSpPr>
        <p:spPr bwMode="auto">
          <a:xfrm>
            <a:off x="34385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3200400" y="3505200"/>
            <a:ext cx="33496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5628" name="Text Box 27"/>
          <p:cNvSpPr txBox="1">
            <a:spLocks noChangeArrowheads="1"/>
          </p:cNvSpPr>
          <p:nvPr/>
        </p:nvSpPr>
        <p:spPr bwMode="auto">
          <a:xfrm>
            <a:off x="4167188" y="3505200"/>
            <a:ext cx="557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¬x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629" name="Oval 28"/>
          <p:cNvSpPr>
            <a:spLocks noChangeArrowheads="1"/>
          </p:cNvSpPr>
          <p:nvPr/>
        </p:nvSpPr>
        <p:spPr bwMode="auto">
          <a:xfrm>
            <a:off x="66294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29"/>
          <p:cNvSpPr>
            <a:spLocks noChangeArrowheads="1"/>
          </p:cNvSpPr>
          <p:nvPr/>
        </p:nvSpPr>
        <p:spPr bwMode="auto">
          <a:xfrm>
            <a:off x="76962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31" name="AutoShape 30"/>
          <p:cNvCxnSpPr>
            <a:cxnSpLocks noChangeShapeType="1"/>
            <a:stCxn id="25629" idx="6"/>
            <a:endCxn id="25630" idx="2"/>
          </p:cNvCxnSpPr>
          <p:nvPr/>
        </p:nvCxnSpPr>
        <p:spPr bwMode="auto">
          <a:xfrm>
            <a:off x="67913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5632" name="Text Box 31"/>
          <p:cNvSpPr txBox="1">
            <a:spLocks noChangeArrowheads="1"/>
          </p:cNvSpPr>
          <p:nvPr/>
        </p:nvSpPr>
        <p:spPr bwMode="auto">
          <a:xfrm>
            <a:off x="6561138" y="3505200"/>
            <a:ext cx="31908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z</a:t>
            </a:r>
          </a:p>
        </p:txBody>
      </p:sp>
      <p:sp>
        <p:nvSpPr>
          <p:cNvPr id="25633" name="Text Box 32"/>
          <p:cNvSpPr txBox="1">
            <a:spLocks noChangeArrowheads="1"/>
          </p:cNvSpPr>
          <p:nvPr/>
        </p:nvSpPr>
        <p:spPr bwMode="auto">
          <a:xfrm>
            <a:off x="7527925" y="3505200"/>
            <a:ext cx="5413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¬z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349667F9-73B9-446C-8FCA-91BD56C1FD8C}" type="slidenum">
              <a:rPr lang="en-US"/>
              <a:pPr defTabSz="762000"/>
              <a:t>24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Vertex-Cover is NP-complete</a:t>
            </a:r>
          </a:p>
        </p:txBody>
      </p:sp>
      <p:sp>
        <p:nvSpPr>
          <p:cNvPr id="26628" name="Freeform 3"/>
          <p:cNvSpPr>
            <a:spLocks/>
          </p:cNvSpPr>
          <p:nvPr/>
        </p:nvSpPr>
        <p:spPr bwMode="auto">
          <a:xfrm>
            <a:off x="1514475" y="4565650"/>
            <a:ext cx="1846263" cy="1595438"/>
          </a:xfrm>
          <a:custGeom>
            <a:avLst/>
            <a:gdLst>
              <a:gd name="T0" fmla="*/ 2327 w 2327"/>
              <a:gd name="T1" fmla="*/ 2009 h 2009"/>
              <a:gd name="T2" fmla="*/ 1165 w 2327"/>
              <a:gd name="T3" fmla="*/ 0 h 2009"/>
              <a:gd name="T4" fmla="*/ 0 w 2327"/>
              <a:gd name="T5" fmla="*/ 2009 h 2009"/>
              <a:gd name="T6" fmla="*/ 2327 w 2327"/>
              <a:gd name="T7" fmla="*/ 2009 h 2009"/>
              <a:gd name="T8" fmla="*/ 0 60000 65536"/>
              <a:gd name="T9" fmla="*/ 0 60000 65536"/>
              <a:gd name="T10" fmla="*/ 0 60000 65536"/>
              <a:gd name="T11" fmla="*/ 0 60000 65536"/>
              <a:gd name="T12" fmla="*/ 0 w 2327"/>
              <a:gd name="T13" fmla="*/ 0 h 2009"/>
              <a:gd name="T14" fmla="*/ 2327 w 2327"/>
              <a:gd name="T15" fmla="*/ 2009 h 20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7" h="2009">
                <a:moveTo>
                  <a:pt x="2327" y="2009"/>
                </a:moveTo>
                <a:lnTo>
                  <a:pt x="1165" y="0"/>
                </a:lnTo>
                <a:lnTo>
                  <a:pt x="0" y="2009"/>
                </a:lnTo>
                <a:lnTo>
                  <a:pt x="2327" y="20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Freeform 4"/>
          <p:cNvSpPr>
            <a:spLocks/>
          </p:cNvSpPr>
          <p:nvPr/>
        </p:nvSpPr>
        <p:spPr bwMode="auto">
          <a:xfrm>
            <a:off x="6067425" y="4565650"/>
            <a:ext cx="1844675" cy="1595438"/>
          </a:xfrm>
          <a:custGeom>
            <a:avLst/>
            <a:gdLst>
              <a:gd name="T0" fmla="*/ 2325 w 2325"/>
              <a:gd name="T1" fmla="*/ 2009 h 2009"/>
              <a:gd name="T2" fmla="*/ 1163 w 2325"/>
              <a:gd name="T3" fmla="*/ 0 h 2009"/>
              <a:gd name="T4" fmla="*/ 0 w 2325"/>
              <a:gd name="T5" fmla="*/ 2009 h 2009"/>
              <a:gd name="T6" fmla="*/ 2325 w 2325"/>
              <a:gd name="T7" fmla="*/ 2009 h 2009"/>
              <a:gd name="T8" fmla="*/ 0 60000 65536"/>
              <a:gd name="T9" fmla="*/ 0 60000 65536"/>
              <a:gd name="T10" fmla="*/ 0 60000 65536"/>
              <a:gd name="T11" fmla="*/ 0 60000 65536"/>
              <a:gd name="T12" fmla="*/ 0 w 2325"/>
              <a:gd name="T13" fmla="*/ 0 h 2009"/>
              <a:gd name="T14" fmla="*/ 2325 w 2325"/>
              <a:gd name="T15" fmla="*/ 2009 h 20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5" h="2009">
                <a:moveTo>
                  <a:pt x="2325" y="2009"/>
                </a:moveTo>
                <a:lnTo>
                  <a:pt x="1163" y="0"/>
                </a:lnTo>
                <a:lnTo>
                  <a:pt x="0" y="2009"/>
                </a:lnTo>
                <a:lnTo>
                  <a:pt x="2325" y="20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Freeform 5"/>
          <p:cNvSpPr>
            <a:spLocks/>
          </p:cNvSpPr>
          <p:nvPr/>
        </p:nvSpPr>
        <p:spPr bwMode="auto">
          <a:xfrm>
            <a:off x="3790950" y="4565650"/>
            <a:ext cx="1846263" cy="1595438"/>
          </a:xfrm>
          <a:custGeom>
            <a:avLst/>
            <a:gdLst>
              <a:gd name="T0" fmla="*/ 2327 w 2327"/>
              <a:gd name="T1" fmla="*/ 2009 h 2009"/>
              <a:gd name="T2" fmla="*/ 1163 w 2327"/>
              <a:gd name="T3" fmla="*/ 0 h 2009"/>
              <a:gd name="T4" fmla="*/ 0 w 2327"/>
              <a:gd name="T5" fmla="*/ 2009 h 2009"/>
              <a:gd name="T6" fmla="*/ 2327 w 2327"/>
              <a:gd name="T7" fmla="*/ 2009 h 2009"/>
              <a:gd name="T8" fmla="*/ 0 60000 65536"/>
              <a:gd name="T9" fmla="*/ 0 60000 65536"/>
              <a:gd name="T10" fmla="*/ 0 60000 65536"/>
              <a:gd name="T11" fmla="*/ 0 60000 65536"/>
              <a:gd name="T12" fmla="*/ 0 w 2327"/>
              <a:gd name="T13" fmla="*/ 0 h 2009"/>
              <a:gd name="T14" fmla="*/ 2327 w 2327"/>
              <a:gd name="T15" fmla="*/ 2009 h 20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7" h="2009">
                <a:moveTo>
                  <a:pt x="2327" y="2009"/>
                </a:moveTo>
                <a:lnTo>
                  <a:pt x="1163" y="0"/>
                </a:lnTo>
                <a:lnTo>
                  <a:pt x="0" y="2009"/>
                </a:lnTo>
                <a:lnTo>
                  <a:pt x="2327" y="20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1524000" y="3424238"/>
            <a:ext cx="9112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3348038" y="3424238"/>
            <a:ext cx="914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5175250" y="3424238"/>
            <a:ext cx="917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7002463" y="3424238"/>
            <a:ext cx="9715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10"/>
          <p:cNvSpPr>
            <a:spLocks/>
          </p:cNvSpPr>
          <p:nvPr/>
        </p:nvSpPr>
        <p:spPr bwMode="auto">
          <a:xfrm>
            <a:off x="2379663" y="4508500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3 w 144"/>
              <a:gd name="T5" fmla="*/ 30 h 143"/>
              <a:gd name="T6" fmla="*/ 30 w 144"/>
              <a:gd name="T7" fmla="*/ 15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5 h 143"/>
              <a:gd name="T16" fmla="*/ 130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5 h 143"/>
              <a:gd name="T24" fmla="*/ 130 w 144"/>
              <a:gd name="T25" fmla="*/ 114 h 143"/>
              <a:gd name="T26" fmla="*/ 115 w 144"/>
              <a:gd name="T27" fmla="*/ 130 h 143"/>
              <a:gd name="T28" fmla="*/ 94 w 144"/>
              <a:gd name="T29" fmla="*/ 141 h 143"/>
              <a:gd name="T30" fmla="*/ 73 w 144"/>
              <a:gd name="T31" fmla="*/ 143 h 143"/>
              <a:gd name="T32" fmla="*/ 50 w 144"/>
              <a:gd name="T33" fmla="*/ 141 h 143"/>
              <a:gd name="T34" fmla="*/ 30 w 144"/>
              <a:gd name="T35" fmla="*/ 130 h 143"/>
              <a:gd name="T36" fmla="*/ 13 w 144"/>
              <a:gd name="T37" fmla="*/ 114 h 143"/>
              <a:gd name="T38" fmla="*/ 4 w 144"/>
              <a:gd name="T39" fmla="*/ 95 h 143"/>
              <a:gd name="T40" fmla="*/ 0 w 144"/>
              <a:gd name="T41" fmla="*/ 72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3" y="30"/>
                </a:lnTo>
                <a:lnTo>
                  <a:pt x="30" y="15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5"/>
                </a:lnTo>
                <a:lnTo>
                  <a:pt x="130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5"/>
                </a:lnTo>
                <a:lnTo>
                  <a:pt x="130" y="114"/>
                </a:lnTo>
                <a:lnTo>
                  <a:pt x="115" y="130"/>
                </a:lnTo>
                <a:lnTo>
                  <a:pt x="94" y="141"/>
                </a:lnTo>
                <a:lnTo>
                  <a:pt x="73" y="143"/>
                </a:lnTo>
                <a:lnTo>
                  <a:pt x="50" y="141"/>
                </a:lnTo>
                <a:lnTo>
                  <a:pt x="30" y="130"/>
                </a:lnTo>
                <a:lnTo>
                  <a:pt x="13" y="114"/>
                </a:lnTo>
                <a:lnTo>
                  <a:pt x="4" y="95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Freeform 11"/>
          <p:cNvSpPr>
            <a:spLocks/>
          </p:cNvSpPr>
          <p:nvPr/>
        </p:nvSpPr>
        <p:spPr bwMode="auto">
          <a:xfrm>
            <a:off x="7859713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1 h 143"/>
              <a:gd name="T10" fmla="*/ 71 w 144"/>
              <a:gd name="T11" fmla="*/ 0 h 143"/>
              <a:gd name="T12" fmla="*/ 94 w 144"/>
              <a:gd name="T13" fmla="*/ 1 h 143"/>
              <a:gd name="T14" fmla="*/ 113 w 144"/>
              <a:gd name="T15" fmla="*/ 13 h 143"/>
              <a:gd name="T16" fmla="*/ 130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2 h 143"/>
              <a:gd name="T26" fmla="*/ 113 w 144"/>
              <a:gd name="T27" fmla="*/ 128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28 h 143"/>
              <a:gd name="T36" fmla="*/ 13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3" y="28"/>
                </a:lnTo>
                <a:lnTo>
                  <a:pt x="29" y="13"/>
                </a:lnTo>
                <a:lnTo>
                  <a:pt x="50" y="1"/>
                </a:lnTo>
                <a:lnTo>
                  <a:pt x="71" y="0"/>
                </a:lnTo>
                <a:lnTo>
                  <a:pt x="94" y="1"/>
                </a:lnTo>
                <a:lnTo>
                  <a:pt x="113" y="13"/>
                </a:lnTo>
                <a:lnTo>
                  <a:pt x="130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0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28"/>
                </a:lnTo>
                <a:lnTo>
                  <a:pt x="13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12"/>
          <p:cNvSpPr>
            <a:spLocks/>
          </p:cNvSpPr>
          <p:nvPr/>
        </p:nvSpPr>
        <p:spPr bwMode="auto">
          <a:xfrm>
            <a:off x="6932613" y="4508500"/>
            <a:ext cx="114300" cy="114300"/>
          </a:xfrm>
          <a:custGeom>
            <a:avLst/>
            <a:gdLst>
              <a:gd name="T0" fmla="*/ 0 w 143"/>
              <a:gd name="T1" fmla="*/ 72 h 143"/>
              <a:gd name="T2" fmla="*/ 3 w 143"/>
              <a:gd name="T3" fmla="*/ 49 h 143"/>
              <a:gd name="T4" fmla="*/ 13 w 143"/>
              <a:gd name="T5" fmla="*/ 30 h 143"/>
              <a:gd name="T6" fmla="*/ 28 w 143"/>
              <a:gd name="T7" fmla="*/ 15 h 143"/>
              <a:gd name="T8" fmla="*/ 49 w 143"/>
              <a:gd name="T9" fmla="*/ 3 h 143"/>
              <a:gd name="T10" fmla="*/ 71 w 143"/>
              <a:gd name="T11" fmla="*/ 0 h 143"/>
              <a:gd name="T12" fmla="*/ 94 w 143"/>
              <a:gd name="T13" fmla="*/ 3 h 143"/>
              <a:gd name="T14" fmla="*/ 113 w 143"/>
              <a:gd name="T15" fmla="*/ 15 h 143"/>
              <a:gd name="T16" fmla="*/ 130 w 143"/>
              <a:gd name="T17" fmla="*/ 30 h 143"/>
              <a:gd name="T18" fmla="*/ 140 w 143"/>
              <a:gd name="T19" fmla="*/ 49 h 143"/>
              <a:gd name="T20" fmla="*/ 143 w 143"/>
              <a:gd name="T21" fmla="*/ 72 h 143"/>
              <a:gd name="T22" fmla="*/ 140 w 143"/>
              <a:gd name="T23" fmla="*/ 95 h 143"/>
              <a:gd name="T24" fmla="*/ 130 w 143"/>
              <a:gd name="T25" fmla="*/ 114 h 143"/>
              <a:gd name="T26" fmla="*/ 113 w 143"/>
              <a:gd name="T27" fmla="*/ 130 h 143"/>
              <a:gd name="T28" fmla="*/ 94 w 143"/>
              <a:gd name="T29" fmla="*/ 141 h 143"/>
              <a:gd name="T30" fmla="*/ 71 w 143"/>
              <a:gd name="T31" fmla="*/ 143 h 143"/>
              <a:gd name="T32" fmla="*/ 49 w 143"/>
              <a:gd name="T33" fmla="*/ 141 h 143"/>
              <a:gd name="T34" fmla="*/ 28 w 143"/>
              <a:gd name="T35" fmla="*/ 130 h 143"/>
              <a:gd name="T36" fmla="*/ 13 w 143"/>
              <a:gd name="T37" fmla="*/ 114 h 143"/>
              <a:gd name="T38" fmla="*/ 3 w 143"/>
              <a:gd name="T39" fmla="*/ 95 h 143"/>
              <a:gd name="T40" fmla="*/ 0 w 143"/>
              <a:gd name="T41" fmla="*/ 72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3"/>
              <a:gd name="T64" fmla="*/ 0 h 143"/>
              <a:gd name="T65" fmla="*/ 143 w 143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3" h="143">
                <a:moveTo>
                  <a:pt x="0" y="72"/>
                </a:moveTo>
                <a:lnTo>
                  <a:pt x="3" y="49"/>
                </a:lnTo>
                <a:lnTo>
                  <a:pt x="13" y="30"/>
                </a:lnTo>
                <a:lnTo>
                  <a:pt x="28" y="15"/>
                </a:lnTo>
                <a:lnTo>
                  <a:pt x="49" y="3"/>
                </a:lnTo>
                <a:lnTo>
                  <a:pt x="71" y="0"/>
                </a:lnTo>
                <a:lnTo>
                  <a:pt x="94" y="3"/>
                </a:lnTo>
                <a:lnTo>
                  <a:pt x="113" y="15"/>
                </a:lnTo>
                <a:lnTo>
                  <a:pt x="130" y="30"/>
                </a:lnTo>
                <a:lnTo>
                  <a:pt x="140" y="49"/>
                </a:lnTo>
                <a:lnTo>
                  <a:pt x="143" y="72"/>
                </a:lnTo>
                <a:lnTo>
                  <a:pt x="140" y="95"/>
                </a:lnTo>
                <a:lnTo>
                  <a:pt x="130" y="114"/>
                </a:lnTo>
                <a:lnTo>
                  <a:pt x="113" y="130"/>
                </a:lnTo>
                <a:lnTo>
                  <a:pt x="94" y="141"/>
                </a:lnTo>
                <a:lnTo>
                  <a:pt x="71" y="143"/>
                </a:lnTo>
                <a:lnTo>
                  <a:pt x="49" y="141"/>
                </a:lnTo>
                <a:lnTo>
                  <a:pt x="28" y="130"/>
                </a:lnTo>
                <a:lnTo>
                  <a:pt x="13" y="114"/>
                </a:lnTo>
                <a:lnTo>
                  <a:pt x="3" y="95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Freeform 13"/>
          <p:cNvSpPr>
            <a:spLocks/>
          </p:cNvSpPr>
          <p:nvPr/>
        </p:nvSpPr>
        <p:spPr bwMode="auto">
          <a:xfrm>
            <a:off x="6032500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1 h 143"/>
              <a:gd name="T10" fmla="*/ 71 w 144"/>
              <a:gd name="T11" fmla="*/ 0 h 143"/>
              <a:gd name="T12" fmla="*/ 94 w 144"/>
              <a:gd name="T13" fmla="*/ 1 h 143"/>
              <a:gd name="T14" fmla="*/ 113 w 144"/>
              <a:gd name="T15" fmla="*/ 13 h 143"/>
              <a:gd name="T16" fmla="*/ 130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2 h 143"/>
              <a:gd name="T26" fmla="*/ 113 w 144"/>
              <a:gd name="T27" fmla="*/ 128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28 h 143"/>
              <a:gd name="T36" fmla="*/ 13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3" y="28"/>
                </a:lnTo>
                <a:lnTo>
                  <a:pt x="29" y="13"/>
                </a:lnTo>
                <a:lnTo>
                  <a:pt x="50" y="1"/>
                </a:lnTo>
                <a:lnTo>
                  <a:pt x="71" y="0"/>
                </a:lnTo>
                <a:lnTo>
                  <a:pt x="94" y="1"/>
                </a:lnTo>
                <a:lnTo>
                  <a:pt x="113" y="13"/>
                </a:lnTo>
                <a:lnTo>
                  <a:pt x="130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0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28"/>
                </a:lnTo>
                <a:lnTo>
                  <a:pt x="13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Freeform 14"/>
          <p:cNvSpPr>
            <a:spLocks/>
          </p:cNvSpPr>
          <p:nvPr/>
        </p:nvSpPr>
        <p:spPr bwMode="auto">
          <a:xfrm>
            <a:off x="5578475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4 w 144"/>
              <a:gd name="T5" fmla="*/ 28 h 143"/>
              <a:gd name="T6" fmla="*/ 31 w 144"/>
              <a:gd name="T7" fmla="*/ 13 h 143"/>
              <a:gd name="T8" fmla="*/ 50 w 144"/>
              <a:gd name="T9" fmla="*/ 1 h 143"/>
              <a:gd name="T10" fmla="*/ 73 w 144"/>
              <a:gd name="T11" fmla="*/ 0 h 143"/>
              <a:gd name="T12" fmla="*/ 94 w 144"/>
              <a:gd name="T13" fmla="*/ 1 h 143"/>
              <a:gd name="T14" fmla="*/ 115 w 144"/>
              <a:gd name="T15" fmla="*/ 13 h 143"/>
              <a:gd name="T16" fmla="*/ 131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1 w 144"/>
              <a:gd name="T25" fmla="*/ 112 h 143"/>
              <a:gd name="T26" fmla="*/ 115 w 144"/>
              <a:gd name="T27" fmla="*/ 128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28 h 143"/>
              <a:gd name="T36" fmla="*/ 14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4" y="28"/>
                </a:lnTo>
                <a:lnTo>
                  <a:pt x="31" y="13"/>
                </a:lnTo>
                <a:lnTo>
                  <a:pt x="50" y="1"/>
                </a:lnTo>
                <a:lnTo>
                  <a:pt x="73" y="0"/>
                </a:lnTo>
                <a:lnTo>
                  <a:pt x="94" y="1"/>
                </a:lnTo>
                <a:lnTo>
                  <a:pt x="115" y="13"/>
                </a:lnTo>
                <a:lnTo>
                  <a:pt x="131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1" y="112"/>
                </a:lnTo>
                <a:lnTo>
                  <a:pt x="115" y="128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28"/>
                </a:lnTo>
                <a:lnTo>
                  <a:pt x="14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Freeform 15"/>
          <p:cNvSpPr>
            <a:spLocks/>
          </p:cNvSpPr>
          <p:nvPr/>
        </p:nvSpPr>
        <p:spPr bwMode="auto">
          <a:xfrm>
            <a:off x="3751263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4 w 144"/>
              <a:gd name="T5" fmla="*/ 28 h 143"/>
              <a:gd name="T6" fmla="*/ 31 w 144"/>
              <a:gd name="T7" fmla="*/ 13 h 143"/>
              <a:gd name="T8" fmla="*/ 50 w 144"/>
              <a:gd name="T9" fmla="*/ 1 h 143"/>
              <a:gd name="T10" fmla="*/ 73 w 144"/>
              <a:gd name="T11" fmla="*/ 0 h 143"/>
              <a:gd name="T12" fmla="*/ 94 w 144"/>
              <a:gd name="T13" fmla="*/ 1 h 143"/>
              <a:gd name="T14" fmla="*/ 115 w 144"/>
              <a:gd name="T15" fmla="*/ 13 h 143"/>
              <a:gd name="T16" fmla="*/ 131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1 w 144"/>
              <a:gd name="T25" fmla="*/ 112 h 143"/>
              <a:gd name="T26" fmla="*/ 115 w 144"/>
              <a:gd name="T27" fmla="*/ 128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28 h 143"/>
              <a:gd name="T36" fmla="*/ 14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4" y="28"/>
                </a:lnTo>
                <a:lnTo>
                  <a:pt x="31" y="13"/>
                </a:lnTo>
                <a:lnTo>
                  <a:pt x="50" y="1"/>
                </a:lnTo>
                <a:lnTo>
                  <a:pt x="73" y="0"/>
                </a:lnTo>
                <a:lnTo>
                  <a:pt x="94" y="1"/>
                </a:lnTo>
                <a:lnTo>
                  <a:pt x="115" y="13"/>
                </a:lnTo>
                <a:lnTo>
                  <a:pt x="131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1" y="112"/>
                </a:lnTo>
                <a:lnTo>
                  <a:pt x="115" y="128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28"/>
                </a:lnTo>
                <a:lnTo>
                  <a:pt x="14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Freeform 16"/>
          <p:cNvSpPr>
            <a:spLocks/>
          </p:cNvSpPr>
          <p:nvPr/>
        </p:nvSpPr>
        <p:spPr bwMode="auto">
          <a:xfrm>
            <a:off x="3292475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2 w 144"/>
              <a:gd name="T3" fmla="*/ 47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1 h 143"/>
              <a:gd name="T10" fmla="*/ 71 w 144"/>
              <a:gd name="T11" fmla="*/ 0 h 143"/>
              <a:gd name="T12" fmla="*/ 94 w 144"/>
              <a:gd name="T13" fmla="*/ 1 h 143"/>
              <a:gd name="T14" fmla="*/ 113 w 144"/>
              <a:gd name="T15" fmla="*/ 13 h 143"/>
              <a:gd name="T16" fmla="*/ 128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28 w 144"/>
              <a:gd name="T25" fmla="*/ 112 h 143"/>
              <a:gd name="T26" fmla="*/ 113 w 144"/>
              <a:gd name="T27" fmla="*/ 128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28 h 143"/>
              <a:gd name="T36" fmla="*/ 13 w 144"/>
              <a:gd name="T37" fmla="*/ 112 h 143"/>
              <a:gd name="T38" fmla="*/ 2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2" y="47"/>
                </a:lnTo>
                <a:lnTo>
                  <a:pt x="13" y="28"/>
                </a:lnTo>
                <a:lnTo>
                  <a:pt x="29" y="13"/>
                </a:lnTo>
                <a:lnTo>
                  <a:pt x="50" y="1"/>
                </a:lnTo>
                <a:lnTo>
                  <a:pt x="71" y="0"/>
                </a:lnTo>
                <a:lnTo>
                  <a:pt x="94" y="1"/>
                </a:lnTo>
                <a:lnTo>
                  <a:pt x="113" y="13"/>
                </a:lnTo>
                <a:lnTo>
                  <a:pt x="128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28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28"/>
                </a:lnTo>
                <a:lnTo>
                  <a:pt x="13" y="112"/>
                </a:lnTo>
                <a:lnTo>
                  <a:pt x="2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Freeform 17"/>
          <p:cNvSpPr>
            <a:spLocks/>
          </p:cNvSpPr>
          <p:nvPr/>
        </p:nvSpPr>
        <p:spPr bwMode="auto">
          <a:xfrm>
            <a:off x="4656138" y="4508500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3 w 144"/>
              <a:gd name="T5" fmla="*/ 30 h 143"/>
              <a:gd name="T6" fmla="*/ 28 w 144"/>
              <a:gd name="T7" fmla="*/ 15 h 143"/>
              <a:gd name="T8" fmla="*/ 50 w 144"/>
              <a:gd name="T9" fmla="*/ 3 h 143"/>
              <a:gd name="T10" fmla="*/ 71 w 144"/>
              <a:gd name="T11" fmla="*/ 0 h 143"/>
              <a:gd name="T12" fmla="*/ 94 w 144"/>
              <a:gd name="T13" fmla="*/ 3 h 143"/>
              <a:gd name="T14" fmla="*/ 113 w 144"/>
              <a:gd name="T15" fmla="*/ 15 h 143"/>
              <a:gd name="T16" fmla="*/ 130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5 h 143"/>
              <a:gd name="T24" fmla="*/ 130 w 144"/>
              <a:gd name="T25" fmla="*/ 114 h 143"/>
              <a:gd name="T26" fmla="*/ 113 w 144"/>
              <a:gd name="T27" fmla="*/ 130 h 143"/>
              <a:gd name="T28" fmla="*/ 94 w 144"/>
              <a:gd name="T29" fmla="*/ 141 h 143"/>
              <a:gd name="T30" fmla="*/ 71 w 144"/>
              <a:gd name="T31" fmla="*/ 143 h 143"/>
              <a:gd name="T32" fmla="*/ 50 w 144"/>
              <a:gd name="T33" fmla="*/ 141 h 143"/>
              <a:gd name="T34" fmla="*/ 28 w 144"/>
              <a:gd name="T35" fmla="*/ 130 h 143"/>
              <a:gd name="T36" fmla="*/ 13 w 144"/>
              <a:gd name="T37" fmla="*/ 114 h 143"/>
              <a:gd name="T38" fmla="*/ 4 w 144"/>
              <a:gd name="T39" fmla="*/ 95 h 143"/>
              <a:gd name="T40" fmla="*/ 0 w 144"/>
              <a:gd name="T41" fmla="*/ 72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3" y="30"/>
                </a:lnTo>
                <a:lnTo>
                  <a:pt x="28" y="15"/>
                </a:lnTo>
                <a:lnTo>
                  <a:pt x="50" y="3"/>
                </a:lnTo>
                <a:lnTo>
                  <a:pt x="71" y="0"/>
                </a:lnTo>
                <a:lnTo>
                  <a:pt x="94" y="3"/>
                </a:lnTo>
                <a:lnTo>
                  <a:pt x="113" y="15"/>
                </a:lnTo>
                <a:lnTo>
                  <a:pt x="130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5"/>
                </a:lnTo>
                <a:lnTo>
                  <a:pt x="130" y="114"/>
                </a:lnTo>
                <a:lnTo>
                  <a:pt x="113" y="130"/>
                </a:lnTo>
                <a:lnTo>
                  <a:pt x="94" y="141"/>
                </a:lnTo>
                <a:lnTo>
                  <a:pt x="71" y="143"/>
                </a:lnTo>
                <a:lnTo>
                  <a:pt x="50" y="141"/>
                </a:lnTo>
                <a:lnTo>
                  <a:pt x="28" y="130"/>
                </a:lnTo>
                <a:lnTo>
                  <a:pt x="13" y="114"/>
                </a:lnTo>
                <a:lnTo>
                  <a:pt x="4" y="95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Freeform 18"/>
          <p:cNvSpPr>
            <a:spLocks/>
          </p:cNvSpPr>
          <p:nvPr/>
        </p:nvSpPr>
        <p:spPr bwMode="auto">
          <a:xfrm>
            <a:off x="7916863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5 w 144"/>
              <a:gd name="T5" fmla="*/ 28 h 143"/>
              <a:gd name="T6" fmla="*/ 30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2 w 144"/>
              <a:gd name="T19" fmla="*/ 49 h 143"/>
              <a:gd name="T20" fmla="*/ 144 w 144"/>
              <a:gd name="T21" fmla="*/ 70 h 143"/>
              <a:gd name="T22" fmla="*/ 142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30 h 143"/>
              <a:gd name="T36" fmla="*/ 15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5" y="28"/>
                </a:lnTo>
                <a:lnTo>
                  <a:pt x="30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2" y="49"/>
                </a:lnTo>
                <a:lnTo>
                  <a:pt x="144" y="70"/>
                </a:lnTo>
                <a:lnTo>
                  <a:pt x="142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30"/>
                </a:lnTo>
                <a:lnTo>
                  <a:pt x="15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Freeform 19"/>
          <p:cNvSpPr>
            <a:spLocks/>
          </p:cNvSpPr>
          <p:nvPr/>
        </p:nvSpPr>
        <p:spPr bwMode="auto">
          <a:xfrm>
            <a:off x="6946900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3 h 143"/>
              <a:gd name="T10" fmla="*/ 71 w 144"/>
              <a:gd name="T11" fmla="*/ 0 h 143"/>
              <a:gd name="T12" fmla="*/ 94 w 144"/>
              <a:gd name="T13" fmla="*/ 3 h 143"/>
              <a:gd name="T14" fmla="*/ 113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3 w 144"/>
              <a:gd name="T27" fmla="*/ 130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1" y="0"/>
                </a:lnTo>
                <a:lnTo>
                  <a:pt x="94" y="3"/>
                </a:lnTo>
                <a:lnTo>
                  <a:pt x="113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3" y="130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Freeform 20"/>
          <p:cNvSpPr>
            <a:spLocks/>
          </p:cNvSpPr>
          <p:nvPr/>
        </p:nvSpPr>
        <p:spPr bwMode="auto">
          <a:xfrm>
            <a:off x="6034088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5 w 144"/>
              <a:gd name="T5" fmla="*/ 28 h 143"/>
              <a:gd name="T6" fmla="*/ 30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2 w 144"/>
              <a:gd name="T19" fmla="*/ 49 h 143"/>
              <a:gd name="T20" fmla="*/ 144 w 144"/>
              <a:gd name="T21" fmla="*/ 70 h 143"/>
              <a:gd name="T22" fmla="*/ 142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30 h 143"/>
              <a:gd name="T36" fmla="*/ 15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5" y="28"/>
                </a:lnTo>
                <a:lnTo>
                  <a:pt x="30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2" y="49"/>
                </a:lnTo>
                <a:lnTo>
                  <a:pt x="144" y="70"/>
                </a:lnTo>
                <a:lnTo>
                  <a:pt x="142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30"/>
                </a:lnTo>
                <a:lnTo>
                  <a:pt x="15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Freeform 21"/>
          <p:cNvSpPr>
            <a:spLocks/>
          </p:cNvSpPr>
          <p:nvPr/>
        </p:nvSpPr>
        <p:spPr bwMode="auto">
          <a:xfrm>
            <a:off x="5175250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1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1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Freeform 22"/>
          <p:cNvSpPr>
            <a:spLocks/>
          </p:cNvSpPr>
          <p:nvPr/>
        </p:nvSpPr>
        <p:spPr bwMode="auto">
          <a:xfrm>
            <a:off x="4148138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1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1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Freeform 23"/>
          <p:cNvSpPr>
            <a:spLocks/>
          </p:cNvSpPr>
          <p:nvPr/>
        </p:nvSpPr>
        <p:spPr bwMode="auto">
          <a:xfrm>
            <a:off x="3292475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2 w 144"/>
              <a:gd name="T3" fmla="*/ 49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3 h 143"/>
              <a:gd name="T10" fmla="*/ 71 w 144"/>
              <a:gd name="T11" fmla="*/ 0 h 143"/>
              <a:gd name="T12" fmla="*/ 94 w 144"/>
              <a:gd name="T13" fmla="*/ 3 h 143"/>
              <a:gd name="T14" fmla="*/ 113 w 144"/>
              <a:gd name="T15" fmla="*/ 13 h 143"/>
              <a:gd name="T16" fmla="*/ 128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28 w 144"/>
              <a:gd name="T25" fmla="*/ 113 h 143"/>
              <a:gd name="T26" fmla="*/ 113 w 144"/>
              <a:gd name="T27" fmla="*/ 130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30 h 143"/>
              <a:gd name="T36" fmla="*/ 13 w 144"/>
              <a:gd name="T37" fmla="*/ 113 h 143"/>
              <a:gd name="T38" fmla="*/ 2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2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1" y="0"/>
                </a:lnTo>
                <a:lnTo>
                  <a:pt x="94" y="3"/>
                </a:lnTo>
                <a:lnTo>
                  <a:pt x="113" y="13"/>
                </a:lnTo>
                <a:lnTo>
                  <a:pt x="128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28" y="113"/>
                </a:lnTo>
                <a:lnTo>
                  <a:pt x="113" y="130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30"/>
                </a:lnTo>
                <a:lnTo>
                  <a:pt x="13" y="113"/>
                </a:lnTo>
                <a:lnTo>
                  <a:pt x="2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Freeform 24"/>
          <p:cNvSpPr>
            <a:spLocks/>
          </p:cNvSpPr>
          <p:nvPr/>
        </p:nvSpPr>
        <p:spPr bwMode="auto">
          <a:xfrm>
            <a:off x="2435225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1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1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Freeform 25"/>
          <p:cNvSpPr>
            <a:spLocks/>
          </p:cNvSpPr>
          <p:nvPr/>
        </p:nvSpPr>
        <p:spPr bwMode="auto">
          <a:xfrm>
            <a:off x="1466850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0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0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Freeform 26"/>
          <p:cNvSpPr>
            <a:spLocks/>
          </p:cNvSpPr>
          <p:nvPr/>
        </p:nvSpPr>
        <p:spPr bwMode="auto">
          <a:xfrm>
            <a:off x="1466850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3 w 144"/>
              <a:gd name="T5" fmla="*/ 28 h 143"/>
              <a:gd name="T6" fmla="*/ 30 w 144"/>
              <a:gd name="T7" fmla="*/ 13 h 143"/>
              <a:gd name="T8" fmla="*/ 50 w 144"/>
              <a:gd name="T9" fmla="*/ 1 h 143"/>
              <a:gd name="T10" fmla="*/ 73 w 144"/>
              <a:gd name="T11" fmla="*/ 0 h 143"/>
              <a:gd name="T12" fmla="*/ 94 w 144"/>
              <a:gd name="T13" fmla="*/ 1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2 h 143"/>
              <a:gd name="T26" fmla="*/ 115 w 144"/>
              <a:gd name="T27" fmla="*/ 128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28 h 143"/>
              <a:gd name="T36" fmla="*/ 13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3" y="28"/>
                </a:lnTo>
                <a:lnTo>
                  <a:pt x="30" y="13"/>
                </a:lnTo>
                <a:lnTo>
                  <a:pt x="50" y="1"/>
                </a:lnTo>
                <a:lnTo>
                  <a:pt x="73" y="0"/>
                </a:lnTo>
                <a:lnTo>
                  <a:pt x="94" y="1"/>
                </a:lnTo>
                <a:lnTo>
                  <a:pt x="115" y="13"/>
                </a:lnTo>
                <a:lnTo>
                  <a:pt x="130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0" y="112"/>
                </a:lnTo>
                <a:lnTo>
                  <a:pt x="115" y="128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28"/>
                </a:lnTo>
                <a:lnTo>
                  <a:pt x="13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Rectangle 27"/>
          <p:cNvSpPr>
            <a:spLocks noChangeArrowheads="1"/>
          </p:cNvSpPr>
          <p:nvPr/>
        </p:nvSpPr>
        <p:spPr bwMode="auto">
          <a:xfrm>
            <a:off x="7867650" y="3124200"/>
            <a:ext cx="2095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53" name="Rectangle 28"/>
          <p:cNvSpPr>
            <a:spLocks noChangeArrowheads="1"/>
          </p:cNvSpPr>
          <p:nvPr/>
        </p:nvSpPr>
        <p:spPr bwMode="auto">
          <a:xfrm>
            <a:off x="6940550" y="3124200"/>
            <a:ext cx="14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54" name="Rectangle 29"/>
          <p:cNvSpPr>
            <a:spLocks noChangeArrowheads="1"/>
          </p:cNvSpPr>
          <p:nvPr/>
        </p:nvSpPr>
        <p:spPr bwMode="auto">
          <a:xfrm>
            <a:off x="1471613" y="62547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11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55" name="Rectangle 30"/>
          <p:cNvSpPr>
            <a:spLocks noChangeArrowheads="1"/>
          </p:cNvSpPr>
          <p:nvPr/>
        </p:nvSpPr>
        <p:spPr bwMode="auto">
          <a:xfrm>
            <a:off x="2376488" y="4291013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12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56" name="Rectangle 31"/>
          <p:cNvSpPr>
            <a:spLocks noChangeArrowheads="1"/>
          </p:cNvSpPr>
          <p:nvPr/>
        </p:nvSpPr>
        <p:spPr bwMode="auto">
          <a:xfrm>
            <a:off x="3292475" y="62547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13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57" name="Rectangle 32"/>
          <p:cNvSpPr>
            <a:spLocks noChangeArrowheads="1"/>
          </p:cNvSpPr>
          <p:nvPr/>
        </p:nvSpPr>
        <p:spPr bwMode="auto">
          <a:xfrm>
            <a:off x="3754438" y="62547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21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58" name="Rectangle 33"/>
          <p:cNvSpPr>
            <a:spLocks noChangeArrowheads="1"/>
          </p:cNvSpPr>
          <p:nvPr/>
        </p:nvSpPr>
        <p:spPr bwMode="auto">
          <a:xfrm>
            <a:off x="4675188" y="4291013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22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59" name="Rectangle 34"/>
          <p:cNvSpPr>
            <a:spLocks noChangeArrowheads="1"/>
          </p:cNvSpPr>
          <p:nvPr/>
        </p:nvSpPr>
        <p:spPr bwMode="auto">
          <a:xfrm>
            <a:off x="5581650" y="62547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23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60" name="Rectangle 35"/>
          <p:cNvSpPr>
            <a:spLocks noChangeArrowheads="1"/>
          </p:cNvSpPr>
          <p:nvPr/>
        </p:nvSpPr>
        <p:spPr bwMode="auto">
          <a:xfrm>
            <a:off x="6045200" y="62547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31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61" name="Rectangle 36"/>
          <p:cNvSpPr>
            <a:spLocks noChangeArrowheads="1"/>
          </p:cNvSpPr>
          <p:nvPr/>
        </p:nvSpPr>
        <p:spPr bwMode="auto">
          <a:xfrm>
            <a:off x="6951663" y="4291013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62" name="Rectangle 37"/>
          <p:cNvSpPr>
            <a:spLocks noChangeArrowheads="1"/>
          </p:cNvSpPr>
          <p:nvPr/>
        </p:nvSpPr>
        <p:spPr bwMode="auto">
          <a:xfrm>
            <a:off x="7864475" y="6254750"/>
            <a:ext cx="177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33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63" name="Line 38"/>
          <p:cNvSpPr>
            <a:spLocks noChangeShapeType="1"/>
          </p:cNvSpPr>
          <p:nvPr/>
        </p:nvSpPr>
        <p:spPr bwMode="auto">
          <a:xfrm flipV="1">
            <a:off x="1524000" y="3424238"/>
            <a:ext cx="1588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4" name="Line 39"/>
          <p:cNvSpPr>
            <a:spLocks noChangeShapeType="1"/>
          </p:cNvSpPr>
          <p:nvPr/>
        </p:nvSpPr>
        <p:spPr bwMode="auto">
          <a:xfrm flipV="1">
            <a:off x="2438400" y="3424238"/>
            <a:ext cx="909638" cy="1141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Line 40"/>
          <p:cNvSpPr>
            <a:spLocks noChangeShapeType="1"/>
          </p:cNvSpPr>
          <p:nvPr/>
        </p:nvSpPr>
        <p:spPr bwMode="auto">
          <a:xfrm flipV="1">
            <a:off x="3348038" y="3424238"/>
            <a:ext cx="1885950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41"/>
          <p:cNvSpPr>
            <a:spLocks noChangeShapeType="1"/>
          </p:cNvSpPr>
          <p:nvPr/>
        </p:nvSpPr>
        <p:spPr bwMode="auto">
          <a:xfrm flipH="1" flipV="1">
            <a:off x="2492375" y="3424238"/>
            <a:ext cx="1316038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7" name="Line 42"/>
          <p:cNvSpPr>
            <a:spLocks noChangeShapeType="1"/>
          </p:cNvSpPr>
          <p:nvPr/>
        </p:nvSpPr>
        <p:spPr bwMode="auto">
          <a:xfrm flipH="1" flipV="1">
            <a:off x="3348038" y="3424238"/>
            <a:ext cx="1365250" cy="1141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8" name="Line 43"/>
          <p:cNvSpPr>
            <a:spLocks noChangeShapeType="1"/>
          </p:cNvSpPr>
          <p:nvPr/>
        </p:nvSpPr>
        <p:spPr bwMode="auto">
          <a:xfrm flipV="1">
            <a:off x="5635625" y="3424238"/>
            <a:ext cx="457200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9" name="Line 44"/>
          <p:cNvSpPr>
            <a:spLocks noChangeShapeType="1"/>
          </p:cNvSpPr>
          <p:nvPr/>
        </p:nvSpPr>
        <p:spPr bwMode="auto">
          <a:xfrm flipH="1" flipV="1">
            <a:off x="4205288" y="3424238"/>
            <a:ext cx="1884362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0" name="Line 45"/>
          <p:cNvSpPr>
            <a:spLocks noChangeShapeType="1"/>
          </p:cNvSpPr>
          <p:nvPr/>
        </p:nvSpPr>
        <p:spPr bwMode="auto">
          <a:xfrm flipH="1" flipV="1">
            <a:off x="6092825" y="3424238"/>
            <a:ext cx="896938" cy="1141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1" name="Line 46"/>
          <p:cNvSpPr>
            <a:spLocks noChangeShapeType="1"/>
          </p:cNvSpPr>
          <p:nvPr/>
        </p:nvSpPr>
        <p:spPr bwMode="auto">
          <a:xfrm flipV="1">
            <a:off x="7923213" y="3424238"/>
            <a:ext cx="50800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2" name="Rectangle 4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9288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Example: (a+b+c)(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¬a+b+¬c)(¬b+¬c+¬d)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Graph has vertex cover of size K=4+6=10 iff formula is satisfiable.</a:t>
            </a:r>
          </a:p>
        </p:txBody>
      </p:sp>
      <p:sp>
        <p:nvSpPr>
          <p:cNvPr id="26673" name="Rectangle 48"/>
          <p:cNvSpPr>
            <a:spLocks noChangeArrowheads="1"/>
          </p:cNvSpPr>
          <p:nvPr/>
        </p:nvSpPr>
        <p:spPr bwMode="auto">
          <a:xfrm>
            <a:off x="6048375" y="3162300"/>
            <a:ext cx="200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74" name="Rectangle 49"/>
          <p:cNvSpPr>
            <a:spLocks noChangeArrowheads="1"/>
          </p:cNvSpPr>
          <p:nvPr/>
        </p:nvSpPr>
        <p:spPr bwMode="auto">
          <a:xfrm>
            <a:off x="5116513" y="3162300"/>
            <a:ext cx="14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75" name="Rectangle 50"/>
          <p:cNvSpPr>
            <a:spLocks noChangeArrowheads="1"/>
          </p:cNvSpPr>
          <p:nvPr/>
        </p:nvSpPr>
        <p:spPr bwMode="auto">
          <a:xfrm>
            <a:off x="2381250" y="3146425"/>
            <a:ext cx="2095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76" name="Rectangle 51"/>
          <p:cNvSpPr>
            <a:spLocks noChangeArrowheads="1"/>
          </p:cNvSpPr>
          <p:nvPr/>
        </p:nvSpPr>
        <p:spPr bwMode="auto">
          <a:xfrm>
            <a:off x="1454150" y="3146425"/>
            <a:ext cx="14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77" name="Rectangle 52"/>
          <p:cNvSpPr>
            <a:spLocks noChangeArrowheads="1"/>
          </p:cNvSpPr>
          <p:nvPr/>
        </p:nvSpPr>
        <p:spPr bwMode="auto">
          <a:xfrm>
            <a:off x="4127500" y="3146425"/>
            <a:ext cx="2095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78" name="Rectangle 53"/>
          <p:cNvSpPr>
            <a:spLocks noChangeArrowheads="1"/>
          </p:cNvSpPr>
          <p:nvPr/>
        </p:nvSpPr>
        <p:spPr bwMode="auto">
          <a:xfrm>
            <a:off x="3200400" y="3146425"/>
            <a:ext cx="14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24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lnSpcReduction="10000"/>
          </a:bodyPr>
          <a:lstStyle/>
          <a:p>
            <a:r>
              <a:rPr lang="en-US" sz="1800" smtClean="0"/>
              <a:t>A </a:t>
            </a:r>
            <a:r>
              <a:rPr lang="en-US" sz="1800" b="1" smtClean="0">
                <a:solidFill>
                  <a:schemeClr val="tx2"/>
                </a:solidFill>
              </a:rPr>
              <a:t>clique</a:t>
            </a:r>
            <a:r>
              <a:rPr lang="en-US" sz="1800" smtClean="0"/>
              <a:t> of a graph G=(V,E) is a subgraph C that is fully-connected (every pair in C has an edge).</a:t>
            </a:r>
          </a:p>
          <a:p>
            <a:r>
              <a:rPr lang="en-US" sz="1800" smtClean="0"/>
              <a:t>CLIQUE: Given a graph G and an integer K, is there a clique in G of size at least K?</a:t>
            </a:r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r>
              <a:rPr lang="en-US" sz="1800" smtClean="0"/>
              <a:t>CLIQUE is in NP: non-deterministically choose a subset C of size K and check that every pair in C has an edge in G.</a:t>
            </a:r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4EA72D6F-0448-434C-950C-4C082EF2A855}" type="slidenum">
              <a:rPr lang="en-US"/>
              <a:pPr defTabSz="762000"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553200" cy="1143000"/>
          </a:xfrm>
        </p:spPr>
        <p:txBody>
          <a:bodyPr/>
          <a:lstStyle/>
          <a:p>
            <a:r>
              <a:rPr lang="en-US" smtClean="0"/>
              <a:t>Clique</a:t>
            </a:r>
          </a:p>
        </p:txBody>
      </p:sp>
      <p:sp>
        <p:nvSpPr>
          <p:cNvPr id="27653" name="Freeform 4"/>
          <p:cNvSpPr>
            <a:spLocks/>
          </p:cNvSpPr>
          <p:nvPr/>
        </p:nvSpPr>
        <p:spPr bwMode="auto">
          <a:xfrm>
            <a:off x="7531100" y="3811588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Freeform 5"/>
          <p:cNvSpPr>
            <a:spLocks/>
          </p:cNvSpPr>
          <p:nvPr/>
        </p:nvSpPr>
        <p:spPr bwMode="auto">
          <a:xfrm>
            <a:off x="5572125" y="3124200"/>
            <a:ext cx="161925" cy="180975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6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2 w 115"/>
              <a:gd name="T35" fmla="*/ 76 h 113"/>
              <a:gd name="T36" fmla="*/ 0 w 115"/>
              <a:gd name="T37" fmla="*/ 57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3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6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3" y="94"/>
                </a:lnTo>
                <a:lnTo>
                  <a:pt x="2" y="76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Freeform 6"/>
          <p:cNvSpPr>
            <a:spLocks/>
          </p:cNvSpPr>
          <p:nvPr/>
        </p:nvSpPr>
        <p:spPr bwMode="auto">
          <a:xfrm>
            <a:off x="5651500" y="3216275"/>
            <a:ext cx="488950" cy="1827213"/>
          </a:xfrm>
          <a:custGeom>
            <a:avLst/>
            <a:gdLst>
              <a:gd name="T0" fmla="*/ 0 w 343"/>
              <a:gd name="T1" fmla="*/ 0 h 1147"/>
              <a:gd name="T2" fmla="*/ 228 w 343"/>
              <a:gd name="T3" fmla="*/ 457 h 1147"/>
              <a:gd name="T4" fmla="*/ 2 w 343"/>
              <a:gd name="T5" fmla="*/ 918 h 1147"/>
              <a:gd name="T6" fmla="*/ 343 w 343"/>
              <a:gd name="T7" fmla="*/ 1147 h 1147"/>
              <a:gd name="T8" fmla="*/ 343 w 343"/>
              <a:gd name="T9" fmla="*/ 1147 h 1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3"/>
              <a:gd name="T16" fmla="*/ 0 h 1147"/>
              <a:gd name="T17" fmla="*/ 343 w 343"/>
              <a:gd name="T18" fmla="*/ 1147 h 1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3" h="1147">
                <a:moveTo>
                  <a:pt x="0" y="0"/>
                </a:moveTo>
                <a:lnTo>
                  <a:pt x="228" y="457"/>
                </a:lnTo>
                <a:lnTo>
                  <a:pt x="2" y="918"/>
                </a:lnTo>
                <a:lnTo>
                  <a:pt x="343" y="1147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Freeform 7"/>
          <p:cNvSpPr>
            <a:spLocks/>
          </p:cNvSpPr>
          <p:nvPr/>
        </p:nvSpPr>
        <p:spPr bwMode="auto">
          <a:xfrm>
            <a:off x="6959600" y="3900488"/>
            <a:ext cx="657225" cy="1117600"/>
          </a:xfrm>
          <a:custGeom>
            <a:avLst/>
            <a:gdLst>
              <a:gd name="T0" fmla="*/ 0 w 462"/>
              <a:gd name="T1" fmla="*/ 702 h 702"/>
              <a:gd name="T2" fmla="*/ 219 w 462"/>
              <a:gd name="T3" fmla="*/ 488 h 702"/>
              <a:gd name="T4" fmla="*/ 462 w 462"/>
              <a:gd name="T5" fmla="*/ 0 h 702"/>
              <a:gd name="T6" fmla="*/ 460 w 462"/>
              <a:gd name="T7" fmla="*/ 0 h 702"/>
              <a:gd name="T8" fmla="*/ 460 w 462"/>
              <a:gd name="T9" fmla="*/ 0 h 7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2"/>
              <a:gd name="T16" fmla="*/ 0 h 702"/>
              <a:gd name="T17" fmla="*/ 462 w 462"/>
              <a:gd name="T18" fmla="*/ 702 h 7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2" h="702">
                <a:moveTo>
                  <a:pt x="0" y="702"/>
                </a:moveTo>
                <a:lnTo>
                  <a:pt x="219" y="488"/>
                </a:lnTo>
                <a:lnTo>
                  <a:pt x="462" y="0"/>
                </a:lnTo>
                <a:lnTo>
                  <a:pt x="46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H="1" flipV="1">
            <a:off x="5975350" y="3944938"/>
            <a:ext cx="9017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9"/>
          <p:cNvSpPr>
            <a:spLocks/>
          </p:cNvSpPr>
          <p:nvPr/>
        </p:nvSpPr>
        <p:spPr bwMode="auto">
          <a:xfrm>
            <a:off x="5572125" y="3944938"/>
            <a:ext cx="1695450" cy="1073150"/>
          </a:xfrm>
          <a:custGeom>
            <a:avLst/>
            <a:gdLst>
              <a:gd name="T0" fmla="*/ 0 w 1193"/>
              <a:gd name="T1" fmla="*/ 463 h 675"/>
              <a:gd name="T2" fmla="*/ 976 w 1193"/>
              <a:gd name="T3" fmla="*/ 675 h 675"/>
              <a:gd name="T4" fmla="*/ 286 w 1193"/>
              <a:gd name="T5" fmla="*/ 0 h 675"/>
              <a:gd name="T6" fmla="*/ 1193 w 1193"/>
              <a:gd name="T7" fmla="*/ 459 h 675"/>
              <a:gd name="T8" fmla="*/ 0 w 1193"/>
              <a:gd name="T9" fmla="*/ 463 h 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3"/>
              <a:gd name="T16" fmla="*/ 0 h 675"/>
              <a:gd name="T17" fmla="*/ 1193 w 1193"/>
              <a:gd name="T18" fmla="*/ 675 h 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3" h="675">
                <a:moveTo>
                  <a:pt x="0" y="463"/>
                </a:moveTo>
                <a:lnTo>
                  <a:pt x="976" y="675"/>
                </a:lnTo>
                <a:lnTo>
                  <a:pt x="286" y="0"/>
                </a:lnTo>
                <a:lnTo>
                  <a:pt x="1193" y="459"/>
                </a:lnTo>
                <a:lnTo>
                  <a:pt x="0" y="463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Freeform 10"/>
          <p:cNvSpPr>
            <a:spLocks/>
          </p:cNvSpPr>
          <p:nvPr/>
        </p:nvSpPr>
        <p:spPr bwMode="auto">
          <a:xfrm>
            <a:off x="5651500" y="4033838"/>
            <a:ext cx="1308100" cy="984250"/>
          </a:xfrm>
          <a:custGeom>
            <a:avLst/>
            <a:gdLst>
              <a:gd name="T0" fmla="*/ 0 w 918"/>
              <a:gd name="T1" fmla="*/ 401 h 617"/>
              <a:gd name="T2" fmla="*/ 861 w 918"/>
              <a:gd name="T3" fmla="*/ 0 h 617"/>
              <a:gd name="T4" fmla="*/ 918 w 918"/>
              <a:gd name="T5" fmla="*/ 617 h 617"/>
              <a:gd name="T6" fmla="*/ 0 60000 65536"/>
              <a:gd name="T7" fmla="*/ 0 60000 65536"/>
              <a:gd name="T8" fmla="*/ 0 60000 65536"/>
              <a:gd name="T9" fmla="*/ 0 w 918"/>
              <a:gd name="T10" fmla="*/ 0 h 617"/>
              <a:gd name="T11" fmla="*/ 918 w 918"/>
              <a:gd name="T12" fmla="*/ 617 h 6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8" h="617">
                <a:moveTo>
                  <a:pt x="0" y="401"/>
                </a:moveTo>
                <a:lnTo>
                  <a:pt x="861" y="0"/>
                </a:lnTo>
                <a:lnTo>
                  <a:pt x="918" y="617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6877050" y="4033838"/>
            <a:ext cx="390525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12"/>
          <p:cNvSpPr>
            <a:spLocks/>
          </p:cNvSpPr>
          <p:nvPr/>
        </p:nvSpPr>
        <p:spPr bwMode="auto">
          <a:xfrm>
            <a:off x="6057900" y="4951413"/>
            <a:ext cx="165100" cy="177800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4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7 w 115"/>
              <a:gd name="T13" fmla="*/ 8 h 113"/>
              <a:gd name="T14" fmla="*/ 102 w 115"/>
              <a:gd name="T15" fmla="*/ 19 h 113"/>
              <a:gd name="T16" fmla="*/ 112 w 115"/>
              <a:gd name="T17" fmla="*/ 36 h 113"/>
              <a:gd name="T18" fmla="*/ 115 w 115"/>
              <a:gd name="T19" fmla="*/ 57 h 113"/>
              <a:gd name="T20" fmla="*/ 112 w 115"/>
              <a:gd name="T21" fmla="*/ 77 h 113"/>
              <a:gd name="T22" fmla="*/ 102 w 115"/>
              <a:gd name="T23" fmla="*/ 94 h 113"/>
              <a:gd name="T24" fmla="*/ 87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4 w 115"/>
              <a:gd name="T33" fmla="*/ 94 h 113"/>
              <a:gd name="T34" fmla="*/ 2 w 115"/>
              <a:gd name="T35" fmla="*/ 77 h 113"/>
              <a:gd name="T36" fmla="*/ 0 w 115"/>
              <a:gd name="T37" fmla="*/ 57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4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7" y="8"/>
                </a:lnTo>
                <a:lnTo>
                  <a:pt x="102" y="19"/>
                </a:lnTo>
                <a:lnTo>
                  <a:pt x="112" y="36"/>
                </a:lnTo>
                <a:lnTo>
                  <a:pt x="115" y="57"/>
                </a:lnTo>
                <a:lnTo>
                  <a:pt x="112" y="77"/>
                </a:lnTo>
                <a:lnTo>
                  <a:pt x="102" y="94"/>
                </a:lnTo>
                <a:lnTo>
                  <a:pt x="87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4" y="94"/>
                </a:lnTo>
                <a:lnTo>
                  <a:pt x="2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Freeform 13"/>
          <p:cNvSpPr>
            <a:spLocks/>
          </p:cNvSpPr>
          <p:nvPr/>
        </p:nvSpPr>
        <p:spPr bwMode="auto">
          <a:xfrm>
            <a:off x="5895975" y="3856038"/>
            <a:ext cx="161925" cy="177800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9 w 115"/>
              <a:gd name="T11" fmla="*/ 0 h 113"/>
              <a:gd name="T12" fmla="*/ 87 w 115"/>
              <a:gd name="T13" fmla="*/ 6 h 113"/>
              <a:gd name="T14" fmla="*/ 102 w 115"/>
              <a:gd name="T15" fmla="*/ 19 h 113"/>
              <a:gd name="T16" fmla="*/ 113 w 115"/>
              <a:gd name="T17" fmla="*/ 36 h 113"/>
              <a:gd name="T18" fmla="*/ 115 w 115"/>
              <a:gd name="T19" fmla="*/ 55 h 113"/>
              <a:gd name="T20" fmla="*/ 113 w 115"/>
              <a:gd name="T21" fmla="*/ 76 h 113"/>
              <a:gd name="T22" fmla="*/ 102 w 115"/>
              <a:gd name="T23" fmla="*/ 93 h 113"/>
              <a:gd name="T24" fmla="*/ 87 w 115"/>
              <a:gd name="T25" fmla="*/ 105 h 113"/>
              <a:gd name="T26" fmla="*/ 69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9" y="0"/>
                </a:lnTo>
                <a:lnTo>
                  <a:pt x="87" y="6"/>
                </a:lnTo>
                <a:lnTo>
                  <a:pt x="102" y="19"/>
                </a:lnTo>
                <a:lnTo>
                  <a:pt x="113" y="36"/>
                </a:lnTo>
                <a:lnTo>
                  <a:pt x="115" y="55"/>
                </a:lnTo>
                <a:lnTo>
                  <a:pt x="113" y="76"/>
                </a:lnTo>
                <a:lnTo>
                  <a:pt x="102" y="93"/>
                </a:lnTo>
                <a:lnTo>
                  <a:pt x="87" y="105"/>
                </a:lnTo>
                <a:lnTo>
                  <a:pt x="69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Freeform 14"/>
          <p:cNvSpPr>
            <a:spLocks/>
          </p:cNvSpPr>
          <p:nvPr/>
        </p:nvSpPr>
        <p:spPr bwMode="auto">
          <a:xfrm>
            <a:off x="6877050" y="4929188"/>
            <a:ext cx="161925" cy="180975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3 w 115"/>
              <a:gd name="T5" fmla="*/ 19 h 113"/>
              <a:gd name="T6" fmla="*/ 28 w 115"/>
              <a:gd name="T7" fmla="*/ 5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5 h 113"/>
              <a:gd name="T14" fmla="*/ 101 w 115"/>
              <a:gd name="T15" fmla="*/ 19 h 113"/>
              <a:gd name="T16" fmla="*/ 111 w 115"/>
              <a:gd name="T17" fmla="*/ 36 h 113"/>
              <a:gd name="T18" fmla="*/ 115 w 115"/>
              <a:gd name="T19" fmla="*/ 55 h 113"/>
              <a:gd name="T20" fmla="*/ 111 w 115"/>
              <a:gd name="T21" fmla="*/ 76 h 113"/>
              <a:gd name="T22" fmla="*/ 101 w 115"/>
              <a:gd name="T23" fmla="*/ 93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8 w 115"/>
              <a:gd name="T31" fmla="*/ 105 h 113"/>
              <a:gd name="T32" fmla="*/ 13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3" y="19"/>
                </a:lnTo>
                <a:lnTo>
                  <a:pt x="28" y="5"/>
                </a:lnTo>
                <a:lnTo>
                  <a:pt x="48" y="0"/>
                </a:lnTo>
                <a:lnTo>
                  <a:pt x="67" y="0"/>
                </a:lnTo>
                <a:lnTo>
                  <a:pt x="86" y="5"/>
                </a:lnTo>
                <a:lnTo>
                  <a:pt x="101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6"/>
                </a:lnTo>
                <a:lnTo>
                  <a:pt x="101" y="93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8" y="105"/>
                </a:lnTo>
                <a:lnTo>
                  <a:pt x="13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Freeform 15"/>
          <p:cNvSpPr>
            <a:spLocks/>
          </p:cNvSpPr>
          <p:nvPr/>
        </p:nvSpPr>
        <p:spPr bwMode="auto">
          <a:xfrm>
            <a:off x="7185025" y="4584700"/>
            <a:ext cx="163513" cy="180975"/>
          </a:xfrm>
          <a:custGeom>
            <a:avLst/>
            <a:gdLst>
              <a:gd name="T0" fmla="*/ 0 w 115"/>
              <a:gd name="T1" fmla="*/ 55 h 112"/>
              <a:gd name="T2" fmla="*/ 4 w 115"/>
              <a:gd name="T3" fmla="*/ 36 h 112"/>
              <a:gd name="T4" fmla="*/ 14 w 115"/>
              <a:gd name="T5" fmla="*/ 19 h 112"/>
              <a:gd name="T6" fmla="*/ 29 w 115"/>
              <a:gd name="T7" fmla="*/ 5 h 112"/>
              <a:gd name="T8" fmla="*/ 48 w 115"/>
              <a:gd name="T9" fmla="*/ 0 h 112"/>
              <a:gd name="T10" fmla="*/ 69 w 115"/>
              <a:gd name="T11" fmla="*/ 0 h 112"/>
              <a:gd name="T12" fmla="*/ 87 w 115"/>
              <a:gd name="T13" fmla="*/ 5 h 112"/>
              <a:gd name="T14" fmla="*/ 102 w 115"/>
              <a:gd name="T15" fmla="*/ 19 h 112"/>
              <a:gd name="T16" fmla="*/ 114 w 115"/>
              <a:gd name="T17" fmla="*/ 36 h 112"/>
              <a:gd name="T18" fmla="*/ 115 w 115"/>
              <a:gd name="T19" fmla="*/ 55 h 112"/>
              <a:gd name="T20" fmla="*/ 114 w 115"/>
              <a:gd name="T21" fmla="*/ 74 h 112"/>
              <a:gd name="T22" fmla="*/ 102 w 115"/>
              <a:gd name="T23" fmla="*/ 91 h 112"/>
              <a:gd name="T24" fmla="*/ 87 w 115"/>
              <a:gd name="T25" fmla="*/ 105 h 112"/>
              <a:gd name="T26" fmla="*/ 69 w 115"/>
              <a:gd name="T27" fmla="*/ 112 h 112"/>
              <a:gd name="T28" fmla="*/ 48 w 115"/>
              <a:gd name="T29" fmla="*/ 112 h 112"/>
              <a:gd name="T30" fmla="*/ 29 w 115"/>
              <a:gd name="T31" fmla="*/ 105 h 112"/>
              <a:gd name="T32" fmla="*/ 14 w 115"/>
              <a:gd name="T33" fmla="*/ 91 h 112"/>
              <a:gd name="T34" fmla="*/ 4 w 115"/>
              <a:gd name="T35" fmla="*/ 74 h 112"/>
              <a:gd name="T36" fmla="*/ 0 w 115"/>
              <a:gd name="T37" fmla="*/ 55 h 1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2"/>
              <a:gd name="T59" fmla="*/ 115 w 115"/>
              <a:gd name="T60" fmla="*/ 112 h 11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2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5"/>
                </a:lnTo>
                <a:lnTo>
                  <a:pt x="48" y="0"/>
                </a:lnTo>
                <a:lnTo>
                  <a:pt x="69" y="0"/>
                </a:lnTo>
                <a:lnTo>
                  <a:pt x="87" y="5"/>
                </a:lnTo>
                <a:lnTo>
                  <a:pt x="102" y="19"/>
                </a:lnTo>
                <a:lnTo>
                  <a:pt x="114" y="36"/>
                </a:lnTo>
                <a:lnTo>
                  <a:pt x="115" y="55"/>
                </a:lnTo>
                <a:lnTo>
                  <a:pt x="114" y="74"/>
                </a:lnTo>
                <a:lnTo>
                  <a:pt x="102" y="91"/>
                </a:lnTo>
                <a:lnTo>
                  <a:pt x="87" y="105"/>
                </a:lnTo>
                <a:lnTo>
                  <a:pt x="69" y="112"/>
                </a:lnTo>
                <a:lnTo>
                  <a:pt x="48" y="112"/>
                </a:lnTo>
                <a:lnTo>
                  <a:pt x="29" y="105"/>
                </a:lnTo>
                <a:lnTo>
                  <a:pt x="14" y="91"/>
                </a:lnTo>
                <a:lnTo>
                  <a:pt x="4" y="74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Freeform 16"/>
          <p:cNvSpPr>
            <a:spLocks/>
          </p:cNvSpPr>
          <p:nvPr/>
        </p:nvSpPr>
        <p:spPr bwMode="auto">
          <a:xfrm>
            <a:off x="6794500" y="3948113"/>
            <a:ext cx="165100" cy="179387"/>
          </a:xfrm>
          <a:custGeom>
            <a:avLst/>
            <a:gdLst>
              <a:gd name="T0" fmla="*/ 0 w 115"/>
              <a:gd name="T1" fmla="*/ 56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6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6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4 h 113"/>
              <a:gd name="T34" fmla="*/ 4 w 115"/>
              <a:gd name="T35" fmla="*/ 77 h 113"/>
              <a:gd name="T36" fmla="*/ 0 w 115"/>
              <a:gd name="T37" fmla="*/ 56 h 1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3"/>
              <a:gd name="T59" fmla="*/ 115 w 115"/>
              <a:gd name="T60" fmla="*/ 113 h 1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3">
                <a:moveTo>
                  <a:pt x="0" y="56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7" y="0"/>
                </a:lnTo>
                <a:lnTo>
                  <a:pt x="86" y="6"/>
                </a:lnTo>
                <a:lnTo>
                  <a:pt x="102" y="19"/>
                </a:lnTo>
                <a:lnTo>
                  <a:pt x="111" y="36"/>
                </a:lnTo>
                <a:lnTo>
                  <a:pt x="115" y="56"/>
                </a:lnTo>
                <a:lnTo>
                  <a:pt x="111" y="77"/>
                </a:lnTo>
                <a:lnTo>
                  <a:pt x="102" y="94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4"/>
                </a:lnTo>
                <a:lnTo>
                  <a:pt x="4" y="77"/>
                </a:lnTo>
                <a:lnTo>
                  <a:pt x="0" y="56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Freeform 17"/>
          <p:cNvSpPr>
            <a:spLocks/>
          </p:cNvSpPr>
          <p:nvPr/>
        </p:nvSpPr>
        <p:spPr bwMode="auto">
          <a:xfrm>
            <a:off x="5572125" y="4584700"/>
            <a:ext cx="161925" cy="180975"/>
          </a:xfrm>
          <a:custGeom>
            <a:avLst/>
            <a:gdLst>
              <a:gd name="T0" fmla="*/ 0 w 115"/>
              <a:gd name="T1" fmla="*/ 55 h 112"/>
              <a:gd name="T2" fmla="*/ 2 w 115"/>
              <a:gd name="T3" fmla="*/ 36 h 112"/>
              <a:gd name="T4" fmla="*/ 13 w 115"/>
              <a:gd name="T5" fmla="*/ 19 h 112"/>
              <a:gd name="T6" fmla="*/ 29 w 115"/>
              <a:gd name="T7" fmla="*/ 5 h 112"/>
              <a:gd name="T8" fmla="*/ 46 w 115"/>
              <a:gd name="T9" fmla="*/ 0 h 112"/>
              <a:gd name="T10" fmla="*/ 67 w 115"/>
              <a:gd name="T11" fmla="*/ 0 h 112"/>
              <a:gd name="T12" fmla="*/ 86 w 115"/>
              <a:gd name="T13" fmla="*/ 5 h 112"/>
              <a:gd name="T14" fmla="*/ 102 w 115"/>
              <a:gd name="T15" fmla="*/ 19 h 112"/>
              <a:gd name="T16" fmla="*/ 111 w 115"/>
              <a:gd name="T17" fmla="*/ 36 h 112"/>
              <a:gd name="T18" fmla="*/ 115 w 115"/>
              <a:gd name="T19" fmla="*/ 55 h 112"/>
              <a:gd name="T20" fmla="*/ 111 w 115"/>
              <a:gd name="T21" fmla="*/ 74 h 112"/>
              <a:gd name="T22" fmla="*/ 102 w 115"/>
              <a:gd name="T23" fmla="*/ 91 h 112"/>
              <a:gd name="T24" fmla="*/ 86 w 115"/>
              <a:gd name="T25" fmla="*/ 105 h 112"/>
              <a:gd name="T26" fmla="*/ 67 w 115"/>
              <a:gd name="T27" fmla="*/ 112 h 112"/>
              <a:gd name="T28" fmla="*/ 46 w 115"/>
              <a:gd name="T29" fmla="*/ 112 h 112"/>
              <a:gd name="T30" fmla="*/ 29 w 115"/>
              <a:gd name="T31" fmla="*/ 105 h 112"/>
              <a:gd name="T32" fmla="*/ 13 w 115"/>
              <a:gd name="T33" fmla="*/ 91 h 112"/>
              <a:gd name="T34" fmla="*/ 2 w 115"/>
              <a:gd name="T35" fmla="*/ 74 h 112"/>
              <a:gd name="T36" fmla="*/ 0 w 115"/>
              <a:gd name="T37" fmla="*/ 55 h 1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"/>
              <a:gd name="T58" fmla="*/ 0 h 112"/>
              <a:gd name="T59" fmla="*/ 115 w 115"/>
              <a:gd name="T60" fmla="*/ 112 h 11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" h="112">
                <a:moveTo>
                  <a:pt x="0" y="55"/>
                </a:moveTo>
                <a:lnTo>
                  <a:pt x="2" y="36"/>
                </a:lnTo>
                <a:lnTo>
                  <a:pt x="13" y="19"/>
                </a:lnTo>
                <a:lnTo>
                  <a:pt x="29" y="5"/>
                </a:lnTo>
                <a:lnTo>
                  <a:pt x="46" y="0"/>
                </a:lnTo>
                <a:lnTo>
                  <a:pt x="67" y="0"/>
                </a:lnTo>
                <a:lnTo>
                  <a:pt x="86" y="5"/>
                </a:lnTo>
                <a:lnTo>
                  <a:pt x="102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4"/>
                </a:lnTo>
                <a:lnTo>
                  <a:pt x="102" y="91"/>
                </a:lnTo>
                <a:lnTo>
                  <a:pt x="86" y="105"/>
                </a:lnTo>
                <a:lnTo>
                  <a:pt x="67" y="112"/>
                </a:lnTo>
                <a:lnTo>
                  <a:pt x="46" y="112"/>
                </a:lnTo>
                <a:lnTo>
                  <a:pt x="29" y="105"/>
                </a:lnTo>
                <a:lnTo>
                  <a:pt x="13" y="91"/>
                </a:lnTo>
                <a:lnTo>
                  <a:pt x="2" y="74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2822575" y="3810000"/>
            <a:ext cx="2435225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This graph has</a:t>
            </a:r>
          </a:p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a clique of size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933BBD68-C44C-4C7F-AA22-B39754F9D2E9}" type="slidenum">
              <a:rPr lang="en-US"/>
              <a:pPr defTabSz="762000"/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is NP-Complete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32425" y="3276600"/>
            <a:ext cx="2111375" cy="2325688"/>
            <a:chOff x="1072" y="1980"/>
            <a:chExt cx="1330" cy="1465"/>
          </a:xfrm>
        </p:grpSpPr>
        <p:sp>
          <p:nvSpPr>
            <p:cNvPr id="28696" name="Rectangle 4"/>
            <p:cNvSpPr>
              <a:spLocks noChangeArrowheads="1"/>
            </p:cNvSpPr>
            <p:nvPr/>
          </p:nvSpPr>
          <p:spPr bwMode="auto">
            <a:xfrm>
              <a:off x="1665" y="3205"/>
              <a:ext cx="17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2500">
                  <a:solidFill>
                    <a:srgbClr val="000000"/>
                  </a:solidFill>
                  <a:latin typeface="Tahoma" pitchFamily="34" charset="0"/>
                </a:rPr>
                <a:t>G’</a:t>
              </a:r>
              <a:endParaRPr lang="en-US" sz="24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8697" name="Freeform 5"/>
            <p:cNvSpPr>
              <a:spLocks/>
            </p:cNvSpPr>
            <p:nvPr/>
          </p:nvSpPr>
          <p:spPr bwMode="auto">
            <a:xfrm>
              <a:off x="2299" y="2362"/>
              <a:ext cx="103" cy="101"/>
            </a:xfrm>
            <a:custGeom>
              <a:avLst/>
              <a:gdLst>
                <a:gd name="T0" fmla="*/ 0 w 103"/>
                <a:gd name="T1" fmla="*/ 52 h 101"/>
                <a:gd name="T2" fmla="*/ 4 w 103"/>
                <a:gd name="T3" fmla="*/ 33 h 101"/>
                <a:gd name="T4" fmla="*/ 12 w 103"/>
                <a:gd name="T5" fmla="*/ 18 h 101"/>
                <a:gd name="T6" fmla="*/ 26 w 103"/>
                <a:gd name="T7" fmla="*/ 7 h 101"/>
                <a:gd name="T8" fmla="*/ 43 w 103"/>
                <a:gd name="T9" fmla="*/ 0 h 101"/>
                <a:gd name="T10" fmla="*/ 60 w 103"/>
                <a:gd name="T11" fmla="*/ 0 h 101"/>
                <a:gd name="T12" fmla="*/ 77 w 103"/>
                <a:gd name="T13" fmla="*/ 7 h 101"/>
                <a:gd name="T14" fmla="*/ 91 w 103"/>
                <a:gd name="T15" fmla="*/ 18 h 101"/>
                <a:gd name="T16" fmla="*/ 99 w 103"/>
                <a:gd name="T17" fmla="*/ 33 h 101"/>
                <a:gd name="T18" fmla="*/ 103 w 103"/>
                <a:gd name="T19" fmla="*/ 52 h 101"/>
                <a:gd name="T20" fmla="*/ 99 w 103"/>
                <a:gd name="T21" fmla="*/ 69 h 101"/>
                <a:gd name="T22" fmla="*/ 91 w 103"/>
                <a:gd name="T23" fmla="*/ 84 h 101"/>
                <a:gd name="T24" fmla="*/ 77 w 103"/>
                <a:gd name="T25" fmla="*/ 96 h 101"/>
                <a:gd name="T26" fmla="*/ 60 w 103"/>
                <a:gd name="T27" fmla="*/ 101 h 101"/>
                <a:gd name="T28" fmla="*/ 43 w 103"/>
                <a:gd name="T29" fmla="*/ 101 h 101"/>
                <a:gd name="T30" fmla="*/ 26 w 103"/>
                <a:gd name="T31" fmla="*/ 96 h 101"/>
                <a:gd name="T32" fmla="*/ 12 w 103"/>
                <a:gd name="T33" fmla="*/ 84 h 101"/>
                <a:gd name="T34" fmla="*/ 4 w 103"/>
                <a:gd name="T35" fmla="*/ 69 h 101"/>
                <a:gd name="T36" fmla="*/ 0 w 103"/>
                <a:gd name="T37" fmla="*/ 52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"/>
                <a:gd name="T58" fmla="*/ 0 h 101"/>
                <a:gd name="T59" fmla="*/ 103 w 103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" h="101">
                  <a:moveTo>
                    <a:pt x="0" y="52"/>
                  </a:moveTo>
                  <a:lnTo>
                    <a:pt x="4" y="33"/>
                  </a:lnTo>
                  <a:lnTo>
                    <a:pt x="12" y="18"/>
                  </a:lnTo>
                  <a:lnTo>
                    <a:pt x="26" y="7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7"/>
                  </a:lnTo>
                  <a:lnTo>
                    <a:pt x="91" y="18"/>
                  </a:lnTo>
                  <a:lnTo>
                    <a:pt x="99" y="33"/>
                  </a:lnTo>
                  <a:lnTo>
                    <a:pt x="103" y="52"/>
                  </a:lnTo>
                  <a:lnTo>
                    <a:pt x="99" y="69"/>
                  </a:lnTo>
                  <a:lnTo>
                    <a:pt x="91" y="84"/>
                  </a:lnTo>
                  <a:lnTo>
                    <a:pt x="77" y="96"/>
                  </a:lnTo>
                  <a:lnTo>
                    <a:pt x="60" y="101"/>
                  </a:lnTo>
                  <a:lnTo>
                    <a:pt x="43" y="101"/>
                  </a:lnTo>
                  <a:lnTo>
                    <a:pt x="26" y="96"/>
                  </a:lnTo>
                  <a:lnTo>
                    <a:pt x="12" y="84"/>
                  </a:lnTo>
                  <a:lnTo>
                    <a:pt x="4" y="69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6"/>
            <p:cNvSpPr>
              <a:spLocks/>
            </p:cNvSpPr>
            <p:nvPr/>
          </p:nvSpPr>
          <p:spPr bwMode="auto">
            <a:xfrm>
              <a:off x="1072" y="1980"/>
              <a:ext cx="102" cy="100"/>
            </a:xfrm>
            <a:custGeom>
              <a:avLst/>
              <a:gdLst>
                <a:gd name="T0" fmla="*/ 0 w 102"/>
                <a:gd name="T1" fmla="*/ 51 h 100"/>
                <a:gd name="T2" fmla="*/ 1 w 102"/>
                <a:gd name="T3" fmla="*/ 32 h 100"/>
                <a:gd name="T4" fmla="*/ 12 w 102"/>
                <a:gd name="T5" fmla="*/ 17 h 100"/>
                <a:gd name="T6" fmla="*/ 25 w 102"/>
                <a:gd name="T7" fmla="*/ 6 h 100"/>
                <a:gd name="T8" fmla="*/ 41 w 102"/>
                <a:gd name="T9" fmla="*/ 0 h 100"/>
                <a:gd name="T10" fmla="*/ 60 w 102"/>
                <a:gd name="T11" fmla="*/ 0 h 100"/>
                <a:gd name="T12" fmla="*/ 77 w 102"/>
                <a:gd name="T13" fmla="*/ 6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51 h 100"/>
                <a:gd name="T20" fmla="*/ 99 w 102"/>
                <a:gd name="T21" fmla="*/ 68 h 100"/>
                <a:gd name="T22" fmla="*/ 90 w 102"/>
                <a:gd name="T23" fmla="*/ 83 h 100"/>
                <a:gd name="T24" fmla="*/ 77 w 102"/>
                <a:gd name="T25" fmla="*/ 95 h 100"/>
                <a:gd name="T26" fmla="*/ 60 w 102"/>
                <a:gd name="T27" fmla="*/ 100 h 100"/>
                <a:gd name="T28" fmla="*/ 41 w 102"/>
                <a:gd name="T29" fmla="*/ 100 h 100"/>
                <a:gd name="T30" fmla="*/ 25 w 102"/>
                <a:gd name="T31" fmla="*/ 95 h 100"/>
                <a:gd name="T32" fmla="*/ 12 w 102"/>
                <a:gd name="T33" fmla="*/ 83 h 100"/>
                <a:gd name="T34" fmla="*/ 1 w 102"/>
                <a:gd name="T35" fmla="*/ 68 h 100"/>
                <a:gd name="T36" fmla="*/ 0 w 102"/>
                <a:gd name="T37" fmla="*/ 51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0"/>
                <a:gd name="T59" fmla="*/ 102 w 10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0">
                  <a:moveTo>
                    <a:pt x="0" y="51"/>
                  </a:moveTo>
                  <a:lnTo>
                    <a:pt x="1" y="32"/>
                  </a:lnTo>
                  <a:lnTo>
                    <a:pt x="12" y="17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51"/>
                  </a:lnTo>
                  <a:lnTo>
                    <a:pt x="99" y="68"/>
                  </a:lnTo>
                  <a:lnTo>
                    <a:pt x="90" y="83"/>
                  </a:lnTo>
                  <a:lnTo>
                    <a:pt x="77" y="95"/>
                  </a:lnTo>
                  <a:lnTo>
                    <a:pt x="60" y="100"/>
                  </a:lnTo>
                  <a:lnTo>
                    <a:pt x="41" y="100"/>
                  </a:lnTo>
                  <a:lnTo>
                    <a:pt x="25" y="95"/>
                  </a:lnTo>
                  <a:lnTo>
                    <a:pt x="12" y="83"/>
                  </a:lnTo>
                  <a:lnTo>
                    <a:pt x="1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7"/>
            <p:cNvSpPr>
              <a:spLocks/>
            </p:cNvSpPr>
            <p:nvPr/>
          </p:nvSpPr>
          <p:spPr bwMode="auto">
            <a:xfrm>
              <a:off x="1123" y="2031"/>
              <a:ext cx="306" cy="1021"/>
            </a:xfrm>
            <a:custGeom>
              <a:avLst/>
              <a:gdLst>
                <a:gd name="T0" fmla="*/ 0 w 306"/>
                <a:gd name="T1" fmla="*/ 0 h 1021"/>
                <a:gd name="T2" fmla="*/ 203 w 306"/>
                <a:gd name="T3" fmla="*/ 406 h 1021"/>
                <a:gd name="T4" fmla="*/ 2 w 306"/>
                <a:gd name="T5" fmla="*/ 817 h 1021"/>
                <a:gd name="T6" fmla="*/ 306 w 306"/>
                <a:gd name="T7" fmla="*/ 1021 h 1021"/>
                <a:gd name="T8" fmla="*/ 306 w 306"/>
                <a:gd name="T9" fmla="*/ 1021 h 10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1021"/>
                <a:gd name="T17" fmla="*/ 306 w 306"/>
                <a:gd name="T18" fmla="*/ 1021 h 10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1021">
                  <a:moveTo>
                    <a:pt x="0" y="0"/>
                  </a:moveTo>
                  <a:lnTo>
                    <a:pt x="203" y="406"/>
                  </a:lnTo>
                  <a:lnTo>
                    <a:pt x="2" y="817"/>
                  </a:lnTo>
                  <a:lnTo>
                    <a:pt x="306" y="102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Freeform 8"/>
            <p:cNvSpPr>
              <a:spLocks/>
            </p:cNvSpPr>
            <p:nvPr/>
          </p:nvSpPr>
          <p:spPr bwMode="auto">
            <a:xfrm>
              <a:off x="1941" y="2414"/>
              <a:ext cx="411" cy="624"/>
            </a:xfrm>
            <a:custGeom>
              <a:avLst/>
              <a:gdLst>
                <a:gd name="T0" fmla="*/ 0 w 411"/>
                <a:gd name="T1" fmla="*/ 624 h 624"/>
                <a:gd name="T2" fmla="*/ 195 w 411"/>
                <a:gd name="T3" fmla="*/ 434 h 624"/>
                <a:gd name="T4" fmla="*/ 411 w 411"/>
                <a:gd name="T5" fmla="*/ 0 h 624"/>
                <a:gd name="T6" fmla="*/ 410 w 411"/>
                <a:gd name="T7" fmla="*/ 0 h 624"/>
                <a:gd name="T8" fmla="*/ 410 w 411"/>
                <a:gd name="T9" fmla="*/ 0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1"/>
                <a:gd name="T16" fmla="*/ 0 h 624"/>
                <a:gd name="T17" fmla="*/ 411 w 411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1" h="624">
                  <a:moveTo>
                    <a:pt x="0" y="624"/>
                  </a:moveTo>
                  <a:lnTo>
                    <a:pt x="195" y="434"/>
                  </a:lnTo>
                  <a:lnTo>
                    <a:pt x="411" y="0"/>
                  </a:lnTo>
                  <a:lnTo>
                    <a:pt x="41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9"/>
            <p:cNvSpPr>
              <a:spLocks noChangeShapeType="1"/>
            </p:cNvSpPr>
            <p:nvPr/>
          </p:nvSpPr>
          <p:spPr bwMode="auto">
            <a:xfrm flipH="1" flipV="1">
              <a:off x="1326" y="2437"/>
              <a:ext cx="564" cy="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10"/>
            <p:cNvSpPr>
              <a:spLocks/>
            </p:cNvSpPr>
            <p:nvPr/>
          </p:nvSpPr>
          <p:spPr bwMode="auto">
            <a:xfrm>
              <a:off x="1072" y="2437"/>
              <a:ext cx="1062" cy="601"/>
            </a:xfrm>
            <a:custGeom>
              <a:avLst/>
              <a:gdLst>
                <a:gd name="T0" fmla="*/ 0 w 1062"/>
                <a:gd name="T1" fmla="*/ 412 h 601"/>
                <a:gd name="T2" fmla="*/ 869 w 1062"/>
                <a:gd name="T3" fmla="*/ 601 h 601"/>
                <a:gd name="T4" fmla="*/ 254 w 1062"/>
                <a:gd name="T5" fmla="*/ 0 h 601"/>
                <a:gd name="T6" fmla="*/ 1062 w 1062"/>
                <a:gd name="T7" fmla="*/ 409 h 601"/>
                <a:gd name="T8" fmla="*/ 0 w 1062"/>
                <a:gd name="T9" fmla="*/ 412 h 6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2"/>
                <a:gd name="T16" fmla="*/ 0 h 601"/>
                <a:gd name="T17" fmla="*/ 1062 w 1062"/>
                <a:gd name="T18" fmla="*/ 601 h 6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2" h="601">
                  <a:moveTo>
                    <a:pt x="0" y="412"/>
                  </a:moveTo>
                  <a:lnTo>
                    <a:pt x="869" y="601"/>
                  </a:lnTo>
                  <a:lnTo>
                    <a:pt x="254" y="0"/>
                  </a:lnTo>
                  <a:lnTo>
                    <a:pt x="1062" y="409"/>
                  </a:lnTo>
                  <a:lnTo>
                    <a:pt x="0" y="41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11"/>
            <p:cNvSpPr>
              <a:spLocks/>
            </p:cNvSpPr>
            <p:nvPr/>
          </p:nvSpPr>
          <p:spPr bwMode="auto">
            <a:xfrm>
              <a:off x="1123" y="2488"/>
              <a:ext cx="818" cy="550"/>
            </a:xfrm>
            <a:custGeom>
              <a:avLst/>
              <a:gdLst>
                <a:gd name="T0" fmla="*/ 0 w 818"/>
                <a:gd name="T1" fmla="*/ 358 h 550"/>
                <a:gd name="T2" fmla="*/ 767 w 818"/>
                <a:gd name="T3" fmla="*/ 0 h 550"/>
                <a:gd name="T4" fmla="*/ 818 w 818"/>
                <a:gd name="T5" fmla="*/ 550 h 550"/>
                <a:gd name="T6" fmla="*/ 0 60000 65536"/>
                <a:gd name="T7" fmla="*/ 0 60000 65536"/>
                <a:gd name="T8" fmla="*/ 0 60000 65536"/>
                <a:gd name="T9" fmla="*/ 0 w 818"/>
                <a:gd name="T10" fmla="*/ 0 h 550"/>
                <a:gd name="T11" fmla="*/ 818 w 818"/>
                <a:gd name="T12" fmla="*/ 550 h 5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8" h="550">
                  <a:moveTo>
                    <a:pt x="0" y="358"/>
                  </a:moveTo>
                  <a:lnTo>
                    <a:pt x="767" y="0"/>
                  </a:lnTo>
                  <a:lnTo>
                    <a:pt x="818" y="55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Line 12"/>
            <p:cNvSpPr>
              <a:spLocks noChangeShapeType="1"/>
            </p:cNvSpPr>
            <p:nvPr/>
          </p:nvSpPr>
          <p:spPr bwMode="auto">
            <a:xfrm>
              <a:off x="1890" y="2488"/>
              <a:ext cx="244" cy="3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Freeform 13"/>
            <p:cNvSpPr>
              <a:spLocks/>
            </p:cNvSpPr>
            <p:nvPr/>
          </p:nvSpPr>
          <p:spPr bwMode="auto">
            <a:xfrm>
              <a:off x="1377" y="3001"/>
              <a:ext cx="103" cy="100"/>
            </a:xfrm>
            <a:custGeom>
              <a:avLst/>
              <a:gdLst>
                <a:gd name="T0" fmla="*/ 0 w 103"/>
                <a:gd name="T1" fmla="*/ 51 h 100"/>
                <a:gd name="T2" fmla="*/ 2 w 103"/>
                <a:gd name="T3" fmla="*/ 32 h 100"/>
                <a:gd name="T4" fmla="*/ 12 w 103"/>
                <a:gd name="T5" fmla="*/ 17 h 100"/>
                <a:gd name="T6" fmla="*/ 26 w 103"/>
                <a:gd name="T7" fmla="*/ 6 h 100"/>
                <a:gd name="T8" fmla="*/ 41 w 103"/>
                <a:gd name="T9" fmla="*/ 0 h 100"/>
                <a:gd name="T10" fmla="*/ 60 w 103"/>
                <a:gd name="T11" fmla="*/ 0 h 100"/>
                <a:gd name="T12" fmla="*/ 77 w 103"/>
                <a:gd name="T13" fmla="*/ 6 h 100"/>
                <a:gd name="T14" fmla="*/ 91 w 103"/>
                <a:gd name="T15" fmla="*/ 17 h 100"/>
                <a:gd name="T16" fmla="*/ 99 w 103"/>
                <a:gd name="T17" fmla="*/ 32 h 100"/>
                <a:gd name="T18" fmla="*/ 103 w 103"/>
                <a:gd name="T19" fmla="*/ 51 h 100"/>
                <a:gd name="T20" fmla="*/ 99 w 103"/>
                <a:gd name="T21" fmla="*/ 68 h 100"/>
                <a:gd name="T22" fmla="*/ 91 w 103"/>
                <a:gd name="T23" fmla="*/ 83 h 100"/>
                <a:gd name="T24" fmla="*/ 77 w 103"/>
                <a:gd name="T25" fmla="*/ 95 h 100"/>
                <a:gd name="T26" fmla="*/ 60 w 103"/>
                <a:gd name="T27" fmla="*/ 100 h 100"/>
                <a:gd name="T28" fmla="*/ 41 w 103"/>
                <a:gd name="T29" fmla="*/ 100 h 100"/>
                <a:gd name="T30" fmla="*/ 26 w 103"/>
                <a:gd name="T31" fmla="*/ 95 h 100"/>
                <a:gd name="T32" fmla="*/ 12 w 103"/>
                <a:gd name="T33" fmla="*/ 83 h 100"/>
                <a:gd name="T34" fmla="*/ 2 w 103"/>
                <a:gd name="T35" fmla="*/ 68 h 100"/>
                <a:gd name="T36" fmla="*/ 0 w 103"/>
                <a:gd name="T37" fmla="*/ 51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"/>
                <a:gd name="T58" fmla="*/ 0 h 100"/>
                <a:gd name="T59" fmla="*/ 103 w 103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" h="100">
                  <a:moveTo>
                    <a:pt x="0" y="51"/>
                  </a:moveTo>
                  <a:lnTo>
                    <a:pt x="2" y="32"/>
                  </a:lnTo>
                  <a:lnTo>
                    <a:pt x="12" y="17"/>
                  </a:lnTo>
                  <a:lnTo>
                    <a:pt x="26" y="6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3" y="51"/>
                  </a:lnTo>
                  <a:lnTo>
                    <a:pt x="99" y="68"/>
                  </a:lnTo>
                  <a:lnTo>
                    <a:pt x="91" y="83"/>
                  </a:lnTo>
                  <a:lnTo>
                    <a:pt x="77" y="95"/>
                  </a:lnTo>
                  <a:lnTo>
                    <a:pt x="60" y="100"/>
                  </a:lnTo>
                  <a:lnTo>
                    <a:pt x="41" y="100"/>
                  </a:lnTo>
                  <a:lnTo>
                    <a:pt x="26" y="95"/>
                  </a:lnTo>
                  <a:lnTo>
                    <a:pt x="12" y="83"/>
                  </a:lnTo>
                  <a:lnTo>
                    <a:pt x="2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14"/>
            <p:cNvSpPr>
              <a:spLocks/>
            </p:cNvSpPr>
            <p:nvPr/>
          </p:nvSpPr>
          <p:spPr bwMode="auto">
            <a:xfrm>
              <a:off x="1275" y="2388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6 w 102"/>
                <a:gd name="T7" fmla="*/ 5 h 100"/>
                <a:gd name="T8" fmla="*/ 43 w 102"/>
                <a:gd name="T9" fmla="*/ 0 h 100"/>
                <a:gd name="T10" fmla="*/ 61 w 102"/>
                <a:gd name="T11" fmla="*/ 0 h 100"/>
                <a:gd name="T12" fmla="*/ 77 w 102"/>
                <a:gd name="T13" fmla="*/ 5 h 100"/>
                <a:gd name="T14" fmla="*/ 90 w 102"/>
                <a:gd name="T15" fmla="*/ 17 h 100"/>
                <a:gd name="T16" fmla="*/ 101 w 102"/>
                <a:gd name="T17" fmla="*/ 32 h 100"/>
                <a:gd name="T18" fmla="*/ 102 w 102"/>
                <a:gd name="T19" fmla="*/ 49 h 100"/>
                <a:gd name="T20" fmla="*/ 101 w 102"/>
                <a:gd name="T21" fmla="*/ 68 h 100"/>
                <a:gd name="T22" fmla="*/ 90 w 102"/>
                <a:gd name="T23" fmla="*/ 83 h 100"/>
                <a:gd name="T24" fmla="*/ 77 w 102"/>
                <a:gd name="T25" fmla="*/ 94 h 100"/>
                <a:gd name="T26" fmla="*/ 61 w 102"/>
                <a:gd name="T27" fmla="*/ 100 h 100"/>
                <a:gd name="T28" fmla="*/ 43 w 102"/>
                <a:gd name="T29" fmla="*/ 100 h 100"/>
                <a:gd name="T30" fmla="*/ 26 w 102"/>
                <a:gd name="T31" fmla="*/ 94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0"/>
                <a:gd name="T59" fmla="*/ 102 w 10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3" y="0"/>
                  </a:lnTo>
                  <a:lnTo>
                    <a:pt x="61" y="0"/>
                  </a:lnTo>
                  <a:lnTo>
                    <a:pt x="77" y="5"/>
                  </a:lnTo>
                  <a:lnTo>
                    <a:pt x="90" y="17"/>
                  </a:lnTo>
                  <a:lnTo>
                    <a:pt x="101" y="32"/>
                  </a:lnTo>
                  <a:lnTo>
                    <a:pt x="102" y="49"/>
                  </a:lnTo>
                  <a:lnTo>
                    <a:pt x="101" y="68"/>
                  </a:lnTo>
                  <a:lnTo>
                    <a:pt x="90" y="83"/>
                  </a:lnTo>
                  <a:lnTo>
                    <a:pt x="77" y="94"/>
                  </a:lnTo>
                  <a:lnTo>
                    <a:pt x="61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15"/>
            <p:cNvSpPr>
              <a:spLocks/>
            </p:cNvSpPr>
            <p:nvPr/>
          </p:nvSpPr>
          <p:spPr bwMode="auto">
            <a:xfrm>
              <a:off x="1890" y="2989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5 w 102"/>
                <a:gd name="T7" fmla="*/ 5 h 100"/>
                <a:gd name="T8" fmla="*/ 42 w 102"/>
                <a:gd name="T9" fmla="*/ 0 h 100"/>
                <a:gd name="T10" fmla="*/ 59 w 102"/>
                <a:gd name="T11" fmla="*/ 0 h 100"/>
                <a:gd name="T12" fmla="*/ 76 w 102"/>
                <a:gd name="T13" fmla="*/ 5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8 h 100"/>
                <a:gd name="T22" fmla="*/ 90 w 102"/>
                <a:gd name="T23" fmla="*/ 83 h 100"/>
                <a:gd name="T24" fmla="*/ 76 w 102"/>
                <a:gd name="T25" fmla="*/ 93 h 100"/>
                <a:gd name="T26" fmla="*/ 59 w 102"/>
                <a:gd name="T27" fmla="*/ 100 h 100"/>
                <a:gd name="T28" fmla="*/ 42 w 102"/>
                <a:gd name="T29" fmla="*/ 100 h 100"/>
                <a:gd name="T30" fmla="*/ 25 w 102"/>
                <a:gd name="T31" fmla="*/ 93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0"/>
                <a:gd name="T59" fmla="*/ 102 w 10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5"/>
                  </a:lnTo>
                  <a:lnTo>
                    <a:pt x="42" y="0"/>
                  </a:lnTo>
                  <a:lnTo>
                    <a:pt x="59" y="0"/>
                  </a:lnTo>
                  <a:lnTo>
                    <a:pt x="76" y="5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8"/>
                  </a:lnTo>
                  <a:lnTo>
                    <a:pt x="90" y="83"/>
                  </a:lnTo>
                  <a:lnTo>
                    <a:pt x="76" y="93"/>
                  </a:lnTo>
                  <a:lnTo>
                    <a:pt x="59" y="100"/>
                  </a:lnTo>
                  <a:lnTo>
                    <a:pt x="42" y="100"/>
                  </a:lnTo>
                  <a:lnTo>
                    <a:pt x="25" y="93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16"/>
            <p:cNvSpPr>
              <a:spLocks/>
            </p:cNvSpPr>
            <p:nvPr/>
          </p:nvSpPr>
          <p:spPr bwMode="auto">
            <a:xfrm>
              <a:off x="2083" y="2796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3 w 102"/>
                <a:gd name="T3" fmla="*/ 33 h 101"/>
                <a:gd name="T4" fmla="*/ 12 w 102"/>
                <a:gd name="T5" fmla="*/ 17 h 101"/>
                <a:gd name="T6" fmla="*/ 25 w 102"/>
                <a:gd name="T7" fmla="*/ 6 h 101"/>
                <a:gd name="T8" fmla="*/ 42 w 102"/>
                <a:gd name="T9" fmla="*/ 0 h 101"/>
                <a:gd name="T10" fmla="*/ 61 w 102"/>
                <a:gd name="T11" fmla="*/ 0 h 101"/>
                <a:gd name="T12" fmla="*/ 76 w 102"/>
                <a:gd name="T13" fmla="*/ 6 h 101"/>
                <a:gd name="T14" fmla="*/ 90 w 102"/>
                <a:gd name="T15" fmla="*/ 17 h 101"/>
                <a:gd name="T16" fmla="*/ 100 w 102"/>
                <a:gd name="T17" fmla="*/ 33 h 101"/>
                <a:gd name="T18" fmla="*/ 102 w 102"/>
                <a:gd name="T19" fmla="*/ 50 h 101"/>
                <a:gd name="T20" fmla="*/ 100 w 102"/>
                <a:gd name="T21" fmla="*/ 67 h 101"/>
                <a:gd name="T22" fmla="*/ 90 w 102"/>
                <a:gd name="T23" fmla="*/ 82 h 101"/>
                <a:gd name="T24" fmla="*/ 76 w 102"/>
                <a:gd name="T25" fmla="*/ 94 h 101"/>
                <a:gd name="T26" fmla="*/ 61 w 102"/>
                <a:gd name="T27" fmla="*/ 101 h 101"/>
                <a:gd name="T28" fmla="*/ 42 w 102"/>
                <a:gd name="T29" fmla="*/ 101 h 101"/>
                <a:gd name="T30" fmla="*/ 25 w 102"/>
                <a:gd name="T31" fmla="*/ 94 h 101"/>
                <a:gd name="T32" fmla="*/ 12 w 102"/>
                <a:gd name="T33" fmla="*/ 82 h 101"/>
                <a:gd name="T34" fmla="*/ 3 w 102"/>
                <a:gd name="T35" fmla="*/ 67 h 101"/>
                <a:gd name="T36" fmla="*/ 0 w 102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1"/>
                <a:gd name="T59" fmla="*/ 102 w 102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1">
                  <a:moveTo>
                    <a:pt x="0" y="50"/>
                  </a:moveTo>
                  <a:lnTo>
                    <a:pt x="3" y="33"/>
                  </a:lnTo>
                  <a:lnTo>
                    <a:pt x="12" y="17"/>
                  </a:lnTo>
                  <a:lnTo>
                    <a:pt x="25" y="6"/>
                  </a:lnTo>
                  <a:lnTo>
                    <a:pt x="42" y="0"/>
                  </a:lnTo>
                  <a:lnTo>
                    <a:pt x="61" y="0"/>
                  </a:lnTo>
                  <a:lnTo>
                    <a:pt x="76" y="6"/>
                  </a:lnTo>
                  <a:lnTo>
                    <a:pt x="90" y="17"/>
                  </a:lnTo>
                  <a:lnTo>
                    <a:pt x="100" y="33"/>
                  </a:lnTo>
                  <a:lnTo>
                    <a:pt x="102" y="50"/>
                  </a:lnTo>
                  <a:lnTo>
                    <a:pt x="100" y="67"/>
                  </a:lnTo>
                  <a:lnTo>
                    <a:pt x="90" y="82"/>
                  </a:lnTo>
                  <a:lnTo>
                    <a:pt x="76" y="94"/>
                  </a:lnTo>
                  <a:lnTo>
                    <a:pt x="61" y="101"/>
                  </a:lnTo>
                  <a:lnTo>
                    <a:pt x="42" y="101"/>
                  </a:lnTo>
                  <a:lnTo>
                    <a:pt x="25" y="94"/>
                  </a:lnTo>
                  <a:lnTo>
                    <a:pt x="12" y="82"/>
                  </a:lnTo>
                  <a:lnTo>
                    <a:pt x="3" y="6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17"/>
            <p:cNvSpPr>
              <a:spLocks/>
            </p:cNvSpPr>
            <p:nvPr/>
          </p:nvSpPr>
          <p:spPr bwMode="auto">
            <a:xfrm>
              <a:off x="1838" y="2439"/>
              <a:ext cx="103" cy="100"/>
            </a:xfrm>
            <a:custGeom>
              <a:avLst/>
              <a:gdLst>
                <a:gd name="T0" fmla="*/ 0 w 103"/>
                <a:gd name="T1" fmla="*/ 49 h 100"/>
                <a:gd name="T2" fmla="*/ 4 w 103"/>
                <a:gd name="T3" fmla="*/ 32 h 100"/>
                <a:gd name="T4" fmla="*/ 12 w 103"/>
                <a:gd name="T5" fmla="*/ 17 h 100"/>
                <a:gd name="T6" fmla="*/ 26 w 103"/>
                <a:gd name="T7" fmla="*/ 5 h 100"/>
                <a:gd name="T8" fmla="*/ 43 w 103"/>
                <a:gd name="T9" fmla="*/ 0 h 100"/>
                <a:gd name="T10" fmla="*/ 60 w 103"/>
                <a:gd name="T11" fmla="*/ 0 h 100"/>
                <a:gd name="T12" fmla="*/ 77 w 103"/>
                <a:gd name="T13" fmla="*/ 5 h 100"/>
                <a:gd name="T14" fmla="*/ 91 w 103"/>
                <a:gd name="T15" fmla="*/ 17 h 100"/>
                <a:gd name="T16" fmla="*/ 99 w 103"/>
                <a:gd name="T17" fmla="*/ 32 h 100"/>
                <a:gd name="T18" fmla="*/ 103 w 103"/>
                <a:gd name="T19" fmla="*/ 49 h 100"/>
                <a:gd name="T20" fmla="*/ 99 w 103"/>
                <a:gd name="T21" fmla="*/ 68 h 100"/>
                <a:gd name="T22" fmla="*/ 91 w 103"/>
                <a:gd name="T23" fmla="*/ 83 h 100"/>
                <a:gd name="T24" fmla="*/ 77 w 103"/>
                <a:gd name="T25" fmla="*/ 94 h 100"/>
                <a:gd name="T26" fmla="*/ 60 w 103"/>
                <a:gd name="T27" fmla="*/ 100 h 100"/>
                <a:gd name="T28" fmla="*/ 43 w 103"/>
                <a:gd name="T29" fmla="*/ 100 h 100"/>
                <a:gd name="T30" fmla="*/ 26 w 103"/>
                <a:gd name="T31" fmla="*/ 94 h 100"/>
                <a:gd name="T32" fmla="*/ 12 w 103"/>
                <a:gd name="T33" fmla="*/ 83 h 100"/>
                <a:gd name="T34" fmla="*/ 4 w 103"/>
                <a:gd name="T35" fmla="*/ 68 h 100"/>
                <a:gd name="T36" fmla="*/ 0 w 103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"/>
                <a:gd name="T58" fmla="*/ 0 h 100"/>
                <a:gd name="T59" fmla="*/ 103 w 103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" h="100">
                  <a:moveTo>
                    <a:pt x="0" y="49"/>
                  </a:moveTo>
                  <a:lnTo>
                    <a:pt x="4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5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3" y="49"/>
                  </a:lnTo>
                  <a:lnTo>
                    <a:pt x="99" y="68"/>
                  </a:lnTo>
                  <a:lnTo>
                    <a:pt x="91" y="83"/>
                  </a:lnTo>
                  <a:lnTo>
                    <a:pt x="77" y="94"/>
                  </a:lnTo>
                  <a:lnTo>
                    <a:pt x="60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3"/>
                  </a:lnTo>
                  <a:lnTo>
                    <a:pt x="4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18"/>
            <p:cNvSpPr>
              <a:spLocks/>
            </p:cNvSpPr>
            <p:nvPr/>
          </p:nvSpPr>
          <p:spPr bwMode="auto">
            <a:xfrm>
              <a:off x="1072" y="2796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1 w 102"/>
                <a:gd name="T3" fmla="*/ 33 h 101"/>
                <a:gd name="T4" fmla="*/ 12 w 102"/>
                <a:gd name="T5" fmla="*/ 17 h 101"/>
                <a:gd name="T6" fmla="*/ 25 w 102"/>
                <a:gd name="T7" fmla="*/ 6 h 101"/>
                <a:gd name="T8" fmla="*/ 41 w 102"/>
                <a:gd name="T9" fmla="*/ 0 h 101"/>
                <a:gd name="T10" fmla="*/ 60 w 102"/>
                <a:gd name="T11" fmla="*/ 0 h 101"/>
                <a:gd name="T12" fmla="*/ 77 w 102"/>
                <a:gd name="T13" fmla="*/ 6 h 101"/>
                <a:gd name="T14" fmla="*/ 90 w 102"/>
                <a:gd name="T15" fmla="*/ 17 h 101"/>
                <a:gd name="T16" fmla="*/ 99 w 102"/>
                <a:gd name="T17" fmla="*/ 33 h 101"/>
                <a:gd name="T18" fmla="*/ 102 w 102"/>
                <a:gd name="T19" fmla="*/ 50 h 101"/>
                <a:gd name="T20" fmla="*/ 99 w 102"/>
                <a:gd name="T21" fmla="*/ 67 h 101"/>
                <a:gd name="T22" fmla="*/ 90 w 102"/>
                <a:gd name="T23" fmla="*/ 82 h 101"/>
                <a:gd name="T24" fmla="*/ 77 w 102"/>
                <a:gd name="T25" fmla="*/ 94 h 101"/>
                <a:gd name="T26" fmla="*/ 60 w 102"/>
                <a:gd name="T27" fmla="*/ 101 h 101"/>
                <a:gd name="T28" fmla="*/ 41 w 102"/>
                <a:gd name="T29" fmla="*/ 101 h 101"/>
                <a:gd name="T30" fmla="*/ 25 w 102"/>
                <a:gd name="T31" fmla="*/ 94 h 101"/>
                <a:gd name="T32" fmla="*/ 12 w 102"/>
                <a:gd name="T33" fmla="*/ 82 h 101"/>
                <a:gd name="T34" fmla="*/ 1 w 102"/>
                <a:gd name="T35" fmla="*/ 67 h 101"/>
                <a:gd name="T36" fmla="*/ 0 w 102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1"/>
                <a:gd name="T59" fmla="*/ 102 w 102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1">
                  <a:moveTo>
                    <a:pt x="0" y="50"/>
                  </a:moveTo>
                  <a:lnTo>
                    <a:pt x="1" y="33"/>
                  </a:lnTo>
                  <a:lnTo>
                    <a:pt x="12" y="17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0" y="17"/>
                  </a:lnTo>
                  <a:lnTo>
                    <a:pt x="99" y="33"/>
                  </a:lnTo>
                  <a:lnTo>
                    <a:pt x="102" y="50"/>
                  </a:lnTo>
                  <a:lnTo>
                    <a:pt x="99" y="67"/>
                  </a:lnTo>
                  <a:lnTo>
                    <a:pt x="90" y="82"/>
                  </a:lnTo>
                  <a:lnTo>
                    <a:pt x="77" y="94"/>
                  </a:lnTo>
                  <a:lnTo>
                    <a:pt x="60" y="101"/>
                  </a:lnTo>
                  <a:lnTo>
                    <a:pt x="41" y="101"/>
                  </a:lnTo>
                  <a:lnTo>
                    <a:pt x="25" y="94"/>
                  </a:lnTo>
                  <a:lnTo>
                    <a:pt x="12" y="82"/>
                  </a:lnTo>
                  <a:lnTo>
                    <a:pt x="1" y="6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133600" y="3276600"/>
            <a:ext cx="2111375" cy="2366963"/>
            <a:chOff x="3633" y="1954"/>
            <a:chExt cx="1330" cy="1491"/>
          </a:xfrm>
        </p:grpSpPr>
        <p:sp>
          <p:nvSpPr>
            <p:cNvPr id="28679" name="Rectangle 20"/>
            <p:cNvSpPr>
              <a:spLocks noChangeArrowheads="1"/>
            </p:cNvSpPr>
            <p:nvPr/>
          </p:nvSpPr>
          <p:spPr bwMode="auto">
            <a:xfrm>
              <a:off x="4016" y="3205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sz="2500">
                  <a:solidFill>
                    <a:srgbClr val="000000"/>
                  </a:solidFill>
                  <a:latin typeface="Tahoma" pitchFamily="34" charset="0"/>
                </a:rPr>
                <a:t>G</a:t>
              </a:r>
              <a:endParaRPr lang="en-US" sz="24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8680" name="Freeform 21"/>
            <p:cNvSpPr>
              <a:spLocks/>
            </p:cNvSpPr>
            <p:nvPr/>
          </p:nvSpPr>
          <p:spPr bwMode="auto">
            <a:xfrm>
              <a:off x="3838" y="2362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3 w 102"/>
                <a:gd name="T3" fmla="*/ 33 h 101"/>
                <a:gd name="T4" fmla="*/ 12 w 102"/>
                <a:gd name="T5" fmla="*/ 18 h 101"/>
                <a:gd name="T6" fmla="*/ 26 w 102"/>
                <a:gd name="T7" fmla="*/ 6 h 101"/>
                <a:gd name="T8" fmla="*/ 43 w 102"/>
                <a:gd name="T9" fmla="*/ 0 h 101"/>
                <a:gd name="T10" fmla="*/ 60 w 102"/>
                <a:gd name="T11" fmla="*/ 0 h 101"/>
                <a:gd name="T12" fmla="*/ 77 w 102"/>
                <a:gd name="T13" fmla="*/ 6 h 101"/>
                <a:gd name="T14" fmla="*/ 90 w 102"/>
                <a:gd name="T15" fmla="*/ 18 h 101"/>
                <a:gd name="T16" fmla="*/ 99 w 102"/>
                <a:gd name="T17" fmla="*/ 33 h 101"/>
                <a:gd name="T18" fmla="*/ 102 w 102"/>
                <a:gd name="T19" fmla="*/ 50 h 101"/>
                <a:gd name="T20" fmla="*/ 99 w 102"/>
                <a:gd name="T21" fmla="*/ 67 h 101"/>
                <a:gd name="T22" fmla="*/ 90 w 102"/>
                <a:gd name="T23" fmla="*/ 84 h 101"/>
                <a:gd name="T24" fmla="*/ 77 w 102"/>
                <a:gd name="T25" fmla="*/ 94 h 101"/>
                <a:gd name="T26" fmla="*/ 60 w 102"/>
                <a:gd name="T27" fmla="*/ 101 h 101"/>
                <a:gd name="T28" fmla="*/ 43 w 102"/>
                <a:gd name="T29" fmla="*/ 101 h 101"/>
                <a:gd name="T30" fmla="*/ 26 w 102"/>
                <a:gd name="T31" fmla="*/ 94 h 101"/>
                <a:gd name="T32" fmla="*/ 12 w 102"/>
                <a:gd name="T33" fmla="*/ 84 h 101"/>
                <a:gd name="T34" fmla="*/ 3 w 102"/>
                <a:gd name="T35" fmla="*/ 67 h 101"/>
                <a:gd name="T36" fmla="*/ 0 w 102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1"/>
                <a:gd name="T59" fmla="*/ 102 w 102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1">
                  <a:moveTo>
                    <a:pt x="0" y="50"/>
                  </a:moveTo>
                  <a:lnTo>
                    <a:pt x="3" y="33"/>
                  </a:lnTo>
                  <a:lnTo>
                    <a:pt x="12" y="18"/>
                  </a:lnTo>
                  <a:lnTo>
                    <a:pt x="26" y="6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0" y="18"/>
                  </a:lnTo>
                  <a:lnTo>
                    <a:pt x="99" y="33"/>
                  </a:lnTo>
                  <a:lnTo>
                    <a:pt x="102" y="50"/>
                  </a:lnTo>
                  <a:lnTo>
                    <a:pt x="99" y="67"/>
                  </a:lnTo>
                  <a:lnTo>
                    <a:pt x="90" y="84"/>
                  </a:lnTo>
                  <a:lnTo>
                    <a:pt x="77" y="94"/>
                  </a:lnTo>
                  <a:lnTo>
                    <a:pt x="60" y="101"/>
                  </a:lnTo>
                  <a:lnTo>
                    <a:pt x="43" y="101"/>
                  </a:lnTo>
                  <a:lnTo>
                    <a:pt x="26" y="94"/>
                  </a:lnTo>
                  <a:lnTo>
                    <a:pt x="12" y="84"/>
                  </a:lnTo>
                  <a:lnTo>
                    <a:pt x="3" y="6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22"/>
            <p:cNvSpPr>
              <a:spLocks/>
            </p:cNvSpPr>
            <p:nvPr/>
          </p:nvSpPr>
          <p:spPr bwMode="auto">
            <a:xfrm>
              <a:off x="4453" y="2963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1 w 102"/>
                <a:gd name="T3" fmla="*/ 33 h 101"/>
                <a:gd name="T4" fmla="*/ 12 w 102"/>
                <a:gd name="T5" fmla="*/ 17 h 101"/>
                <a:gd name="T6" fmla="*/ 25 w 102"/>
                <a:gd name="T7" fmla="*/ 5 h 101"/>
                <a:gd name="T8" fmla="*/ 41 w 102"/>
                <a:gd name="T9" fmla="*/ 0 h 101"/>
                <a:gd name="T10" fmla="*/ 59 w 102"/>
                <a:gd name="T11" fmla="*/ 0 h 101"/>
                <a:gd name="T12" fmla="*/ 76 w 102"/>
                <a:gd name="T13" fmla="*/ 5 h 101"/>
                <a:gd name="T14" fmla="*/ 88 w 102"/>
                <a:gd name="T15" fmla="*/ 17 h 101"/>
                <a:gd name="T16" fmla="*/ 99 w 102"/>
                <a:gd name="T17" fmla="*/ 33 h 101"/>
                <a:gd name="T18" fmla="*/ 102 w 102"/>
                <a:gd name="T19" fmla="*/ 50 h 101"/>
                <a:gd name="T20" fmla="*/ 99 w 102"/>
                <a:gd name="T21" fmla="*/ 68 h 101"/>
                <a:gd name="T22" fmla="*/ 88 w 102"/>
                <a:gd name="T23" fmla="*/ 84 h 101"/>
                <a:gd name="T24" fmla="*/ 76 w 102"/>
                <a:gd name="T25" fmla="*/ 94 h 101"/>
                <a:gd name="T26" fmla="*/ 59 w 102"/>
                <a:gd name="T27" fmla="*/ 101 h 101"/>
                <a:gd name="T28" fmla="*/ 41 w 102"/>
                <a:gd name="T29" fmla="*/ 101 h 101"/>
                <a:gd name="T30" fmla="*/ 25 w 102"/>
                <a:gd name="T31" fmla="*/ 94 h 101"/>
                <a:gd name="T32" fmla="*/ 12 w 102"/>
                <a:gd name="T33" fmla="*/ 84 h 101"/>
                <a:gd name="T34" fmla="*/ 1 w 102"/>
                <a:gd name="T35" fmla="*/ 68 h 101"/>
                <a:gd name="T36" fmla="*/ 0 w 102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1"/>
                <a:gd name="T59" fmla="*/ 102 w 102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1">
                  <a:moveTo>
                    <a:pt x="0" y="50"/>
                  </a:moveTo>
                  <a:lnTo>
                    <a:pt x="1" y="33"/>
                  </a:lnTo>
                  <a:lnTo>
                    <a:pt x="12" y="17"/>
                  </a:lnTo>
                  <a:lnTo>
                    <a:pt x="25" y="5"/>
                  </a:lnTo>
                  <a:lnTo>
                    <a:pt x="41" y="0"/>
                  </a:lnTo>
                  <a:lnTo>
                    <a:pt x="59" y="0"/>
                  </a:lnTo>
                  <a:lnTo>
                    <a:pt x="76" y="5"/>
                  </a:lnTo>
                  <a:lnTo>
                    <a:pt x="88" y="17"/>
                  </a:lnTo>
                  <a:lnTo>
                    <a:pt x="99" y="33"/>
                  </a:lnTo>
                  <a:lnTo>
                    <a:pt x="102" y="50"/>
                  </a:lnTo>
                  <a:lnTo>
                    <a:pt x="99" y="68"/>
                  </a:lnTo>
                  <a:lnTo>
                    <a:pt x="88" y="84"/>
                  </a:lnTo>
                  <a:lnTo>
                    <a:pt x="76" y="94"/>
                  </a:lnTo>
                  <a:lnTo>
                    <a:pt x="59" y="101"/>
                  </a:lnTo>
                  <a:lnTo>
                    <a:pt x="41" y="101"/>
                  </a:lnTo>
                  <a:lnTo>
                    <a:pt x="25" y="94"/>
                  </a:lnTo>
                  <a:lnTo>
                    <a:pt x="12" y="84"/>
                  </a:lnTo>
                  <a:lnTo>
                    <a:pt x="1" y="68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23"/>
            <p:cNvSpPr>
              <a:spLocks/>
            </p:cNvSpPr>
            <p:nvPr/>
          </p:nvSpPr>
          <p:spPr bwMode="auto">
            <a:xfrm>
              <a:off x="4646" y="2771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5 w 102"/>
                <a:gd name="T7" fmla="*/ 5 h 100"/>
                <a:gd name="T8" fmla="*/ 42 w 102"/>
                <a:gd name="T9" fmla="*/ 0 h 100"/>
                <a:gd name="T10" fmla="*/ 59 w 102"/>
                <a:gd name="T11" fmla="*/ 0 h 100"/>
                <a:gd name="T12" fmla="*/ 76 w 102"/>
                <a:gd name="T13" fmla="*/ 5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6 h 100"/>
                <a:gd name="T22" fmla="*/ 90 w 102"/>
                <a:gd name="T23" fmla="*/ 82 h 100"/>
                <a:gd name="T24" fmla="*/ 76 w 102"/>
                <a:gd name="T25" fmla="*/ 94 h 100"/>
                <a:gd name="T26" fmla="*/ 59 w 102"/>
                <a:gd name="T27" fmla="*/ 100 h 100"/>
                <a:gd name="T28" fmla="*/ 42 w 102"/>
                <a:gd name="T29" fmla="*/ 100 h 100"/>
                <a:gd name="T30" fmla="*/ 25 w 102"/>
                <a:gd name="T31" fmla="*/ 94 h 100"/>
                <a:gd name="T32" fmla="*/ 12 w 102"/>
                <a:gd name="T33" fmla="*/ 82 h 100"/>
                <a:gd name="T34" fmla="*/ 3 w 102"/>
                <a:gd name="T35" fmla="*/ 66 h 100"/>
                <a:gd name="T36" fmla="*/ 0 w 102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0"/>
                <a:gd name="T59" fmla="*/ 102 w 10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5"/>
                  </a:lnTo>
                  <a:lnTo>
                    <a:pt x="42" y="0"/>
                  </a:lnTo>
                  <a:lnTo>
                    <a:pt x="59" y="0"/>
                  </a:lnTo>
                  <a:lnTo>
                    <a:pt x="76" y="5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6"/>
                  </a:lnTo>
                  <a:lnTo>
                    <a:pt x="90" y="82"/>
                  </a:lnTo>
                  <a:lnTo>
                    <a:pt x="76" y="94"/>
                  </a:lnTo>
                  <a:lnTo>
                    <a:pt x="59" y="100"/>
                  </a:lnTo>
                  <a:lnTo>
                    <a:pt x="42" y="100"/>
                  </a:lnTo>
                  <a:lnTo>
                    <a:pt x="25" y="94"/>
                  </a:lnTo>
                  <a:lnTo>
                    <a:pt x="12" y="82"/>
                  </a:lnTo>
                  <a:lnTo>
                    <a:pt x="3" y="6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24"/>
            <p:cNvSpPr>
              <a:spLocks/>
            </p:cNvSpPr>
            <p:nvPr/>
          </p:nvSpPr>
          <p:spPr bwMode="auto">
            <a:xfrm>
              <a:off x="4401" y="2414"/>
              <a:ext cx="103" cy="100"/>
            </a:xfrm>
            <a:custGeom>
              <a:avLst/>
              <a:gdLst>
                <a:gd name="T0" fmla="*/ 0 w 103"/>
                <a:gd name="T1" fmla="*/ 49 h 100"/>
                <a:gd name="T2" fmla="*/ 2 w 103"/>
                <a:gd name="T3" fmla="*/ 32 h 100"/>
                <a:gd name="T4" fmla="*/ 12 w 103"/>
                <a:gd name="T5" fmla="*/ 17 h 100"/>
                <a:gd name="T6" fmla="*/ 26 w 103"/>
                <a:gd name="T7" fmla="*/ 5 h 100"/>
                <a:gd name="T8" fmla="*/ 41 w 103"/>
                <a:gd name="T9" fmla="*/ 0 h 100"/>
                <a:gd name="T10" fmla="*/ 60 w 103"/>
                <a:gd name="T11" fmla="*/ 0 h 100"/>
                <a:gd name="T12" fmla="*/ 77 w 103"/>
                <a:gd name="T13" fmla="*/ 5 h 100"/>
                <a:gd name="T14" fmla="*/ 91 w 103"/>
                <a:gd name="T15" fmla="*/ 17 h 100"/>
                <a:gd name="T16" fmla="*/ 99 w 103"/>
                <a:gd name="T17" fmla="*/ 32 h 100"/>
                <a:gd name="T18" fmla="*/ 103 w 103"/>
                <a:gd name="T19" fmla="*/ 49 h 100"/>
                <a:gd name="T20" fmla="*/ 99 w 103"/>
                <a:gd name="T21" fmla="*/ 66 h 100"/>
                <a:gd name="T22" fmla="*/ 91 w 103"/>
                <a:gd name="T23" fmla="*/ 81 h 100"/>
                <a:gd name="T24" fmla="*/ 77 w 103"/>
                <a:gd name="T25" fmla="*/ 93 h 100"/>
                <a:gd name="T26" fmla="*/ 60 w 103"/>
                <a:gd name="T27" fmla="*/ 100 h 100"/>
                <a:gd name="T28" fmla="*/ 41 w 103"/>
                <a:gd name="T29" fmla="*/ 100 h 100"/>
                <a:gd name="T30" fmla="*/ 26 w 103"/>
                <a:gd name="T31" fmla="*/ 93 h 100"/>
                <a:gd name="T32" fmla="*/ 12 w 103"/>
                <a:gd name="T33" fmla="*/ 81 h 100"/>
                <a:gd name="T34" fmla="*/ 2 w 103"/>
                <a:gd name="T35" fmla="*/ 66 h 100"/>
                <a:gd name="T36" fmla="*/ 0 w 103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"/>
                <a:gd name="T58" fmla="*/ 0 h 100"/>
                <a:gd name="T59" fmla="*/ 103 w 103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" h="100">
                  <a:moveTo>
                    <a:pt x="0" y="49"/>
                  </a:moveTo>
                  <a:lnTo>
                    <a:pt x="2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5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3" y="49"/>
                  </a:lnTo>
                  <a:lnTo>
                    <a:pt x="99" y="66"/>
                  </a:lnTo>
                  <a:lnTo>
                    <a:pt x="91" y="81"/>
                  </a:lnTo>
                  <a:lnTo>
                    <a:pt x="77" y="93"/>
                  </a:lnTo>
                  <a:lnTo>
                    <a:pt x="60" y="100"/>
                  </a:lnTo>
                  <a:lnTo>
                    <a:pt x="41" y="100"/>
                  </a:lnTo>
                  <a:lnTo>
                    <a:pt x="26" y="93"/>
                  </a:lnTo>
                  <a:lnTo>
                    <a:pt x="12" y="81"/>
                  </a:lnTo>
                  <a:lnTo>
                    <a:pt x="2" y="6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25"/>
            <p:cNvSpPr>
              <a:spLocks/>
            </p:cNvSpPr>
            <p:nvPr/>
          </p:nvSpPr>
          <p:spPr bwMode="auto">
            <a:xfrm>
              <a:off x="3633" y="2771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6 w 102"/>
                <a:gd name="T7" fmla="*/ 5 h 100"/>
                <a:gd name="T8" fmla="*/ 43 w 102"/>
                <a:gd name="T9" fmla="*/ 0 h 100"/>
                <a:gd name="T10" fmla="*/ 60 w 102"/>
                <a:gd name="T11" fmla="*/ 0 h 100"/>
                <a:gd name="T12" fmla="*/ 77 w 102"/>
                <a:gd name="T13" fmla="*/ 5 h 100"/>
                <a:gd name="T14" fmla="*/ 91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6 h 100"/>
                <a:gd name="T22" fmla="*/ 91 w 102"/>
                <a:gd name="T23" fmla="*/ 82 h 100"/>
                <a:gd name="T24" fmla="*/ 77 w 102"/>
                <a:gd name="T25" fmla="*/ 94 h 100"/>
                <a:gd name="T26" fmla="*/ 60 w 102"/>
                <a:gd name="T27" fmla="*/ 100 h 100"/>
                <a:gd name="T28" fmla="*/ 43 w 102"/>
                <a:gd name="T29" fmla="*/ 100 h 100"/>
                <a:gd name="T30" fmla="*/ 26 w 102"/>
                <a:gd name="T31" fmla="*/ 94 h 100"/>
                <a:gd name="T32" fmla="*/ 12 w 102"/>
                <a:gd name="T33" fmla="*/ 82 h 100"/>
                <a:gd name="T34" fmla="*/ 3 w 102"/>
                <a:gd name="T35" fmla="*/ 66 h 100"/>
                <a:gd name="T36" fmla="*/ 0 w 102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0"/>
                <a:gd name="T59" fmla="*/ 102 w 10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5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6"/>
                  </a:lnTo>
                  <a:lnTo>
                    <a:pt x="91" y="82"/>
                  </a:lnTo>
                  <a:lnTo>
                    <a:pt x="77" y="94"/>
                  </a:lnTo>
                  <a:lnTo>
                    <a:pt x="60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2"/>
                  </a:lnTo>
                  <a:lnTo>
                    <a:pt x="3" y="6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26"/>
            <p:cNvSpPr>
              <a:spLocks/>
            </p:cNvSpPr>
            <p:nvPr/>
          </p:nvSpPr>
          <p:spPr bwMode="auto">
            <a:xfrm>
              <a:off x="3684" y="2003"/>
              <a:ext cx="1228" cy="460"/>
            </a:xfrm>
            <a:custGeom>
              <a:avLst/>
              <a:gdLst>
                <a:gd name="T0" fmla="*/ 769 w 1228"/>
                <a:gd name="T1" fmla="*/ 460 h 460"/>
                <a:gd name="T2" fmla="*/ 0 w 1228"/>
                <a:gd name="T3" fmla="*/ 0 h 460"/>
                <a:gd name="T4" fmla="*/ 1228 w 1228"/>
                <a:gd name="T5" fmla="*/ 385 h 460"/>
                <a:gd name="T6" fmla="*/ 0 60000 65536"/>
                <a:gd name="T7" fmla="*/ 0 60000 65536"/>
                <a:gd name="T8" fmla="*/ 0 60000 65536"/>
                <a:gd name="T9" fmla="*/ 0 w 1228"/>
                <a:gd name="T10" fmla="*/ 0 h 460"/>
                <a:gd name="T11" fmla="*/ 1228 w 122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8" h="460">
                  <a:moveTo>
                    <a:pt x="769" y="460"/>
                  </a:moveTo>
                  <a:lnTo>
                    <a:pt x="0" y="0"/>
                  </a:lnTo>
                  <a:lnTo>
                    <a:pt x="1228" y="385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27"/>
            <p:cNvSpPr>
              <a:spLocks/>
            </p:cNvSpPr>
            <p:nvPr/>
          </p:nvSpPr>
          <p:spPr bwMode="auto">
            <a:xfrm>
              <a:off x="3684" y="2003"/>
              <a:ext cx="1013" cy="1010"/>
            </a:xfrm>
            <a:custGeom>
              <a:avLst/>
              <a:gdLst>
                <a:gd name="T0" fmla="*/ 820 w 1013"/>
                <a:gd name="T1" fmla="*/ 1010 h 1010"/>
                <a:gd name="T2" fmla="*/ 0 w 1013"/>
                <a:gd name="T3" fmla="*/ 0 h 1010"/>
                <a:gd name="T4" fmla="*/ 1013 w 1013"/>
                <a:gd name="T5" fmla="*/ 817 h 1010"/>
                <a:gd name="T6" fmla="*/ 0 60000 65536"/>
                <a:gd name="T7" fmla="*/ 0 60000 65536"/>
                <a:gd name="T8" fmla="*/ 0 60000 65536"/>
                <a:gd name="T9" fmla="*/ 0 w 1013"/>
                <a:gd name="T10" fmla="*/ 0 h 1010"/>
                <a:gd name="T11" fmla="*/ 1013 w 1013"/>
                <a:gd name="T12" fmla="*/ 1010 h 1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3" h="1010">
                  <a:moveTo>
                    <a:pt x="820" y="1010"/>
                  </a:moveTo>
                  <a:lnTo>
                    <a:pt x="0" y="0"/>
                  </a:lnTo>
                  <a:lnTo>
                    <a:pt x="1013" y="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28"/>
            <p:cNvSpPr>
              <a:spLocks/>
            </p:cNvSpPr>
            <p:nvPr/>
          </p:nvSpPr>
          <p:spPr bwMode="auto">
            <a:xfrm>
              <a:off x="3684" y="2003"/>
              <a:ext cx="306" cy="1023"/>
            </a:xfrm>
            <a:custGeom>
              <a:avLst/>
              <a:gdLst>
                <a:gd name="T0" fmla="*/ 0 w 306"/>
                <a:gd name="T1" fmla="*/ 817 h 1023"/>
                <a:gd name="T2" fmla="*/ 0 w 306"/>
                <a:gd name="T3" fmla="*/ 0 h 1023"/>
                <a:gd name="T4" fmla="*/ 306 w 306"/>
                <a:gd name="T5" fmla="*/ 1023 h 1023"/>
                <a:gd name="T6" fmla="*/ 0 60000 65536"/>
                <a:gd name="T7" fmla="*/ 0 60000 65536"/>
                <a:gd name="T8" fmla="*/ 0 60000 65536"/>
                <a:gd name="T9" fmla="*/ 0 w 306"/>
                <a:gd name="T10" fmla="*/ 0 h 1023"/>
                <a:gd name="T11" fmla="*/ 306 w 306"/>
                <a:gd name="T12" fmla="*/ 1023 h 10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6" h="1023">
                  <a:moveTo>
                    <a:pt x="0" y="817"/>
                  </a:moveTo>
                  <a:lnTo>
                    <a:pt x="0" y="0"/>
                  </a:lnTo>
                  <a:lnTo>
                    <a:pt x="306" y="102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29"/>
            <p:cNvSpPr>
              <a:spLocks/>
            </p:cNvSpPr>
            <p:nvPr/>
          </p:nvSpPr>
          <p:spPr bwMode="auto">
            <a:xfrm>
              <a:off x="3889" y="2388"/>
              <a:ext cx="1023" cy="75"/>
            </a:xfrm>
            <a:custGeom>
              <a:avLst/>
              <a:gdLst>
                <a:gd name="T0" fmla="*/ 564 w 1023"/>
                <a:gd name="T1" fmla="*/ 75 h 75"/>
                <a:gd name="T2" fmla="*/ 1023 w 1023"/>
                <a:gd name="T3" fmla="*/ 0 h 75"/>
                <a:gd name="T4" fmla="*/ 0 w 1023"/>
                <a:gd name="T5" fmla="*/ 24 h 75"/>
                <a:gd name="T6" fmla="*/ 0 60000 65536"/>
                <a:gd name="T7" fmla="*/ 0 60000 65536"/>
                <a:gd name="T8" fmla="*/ 0 60000 65536"/>
                <a:gd name="T9" fmla="*/ 0 w 1023"/>
                <a:gd name="T10" fmla="*/ 0 h 75"/>
                <a:gd name="T11" fmla="*/ 1023 w 1023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3" h="75">
                  <a:moveTo>
                    <a:pt x="564" y="75"/>
                  </a:moveTo>
                  <a:lnTo>
                    <a:pt x="1023" y="0"/>
                  </a:lnTo>
                  <a:lnTo>
                    <a:pt x="0" y="2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30"/>
            <p:cNvSpPr>
              <a:spLocks noChangeShapeType="1"/>
            </p:cNvSpPr>
            <p:nvPr/>
          </p:nvSpPr>
          <p:spPr bwMode="auto">
            <a:xfrm flipH="1">
              <a:off x="4504" y="2388"/>
              <a:ext cx="408" cy="6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31"/>
            <p:cNvSpPr>
              <a:spLocks/>
            </p:cNvSpPr>
            <p:nvPr/>
          </p:nvSpPr>
          <p:spPr bwMode="auto">
            <a:xfrm>
              <a:off x="3990" y="2820"/>
              <a:ext cx="758" cy="206"/>
            </a:xfrm>
            <a:custGeom>
              <a:avLst/>
              <a:gdLst>
                <a:gd name="T0" fmla="*/ 758 w 758"/>
                <a:gd name="T1" fmla="*/ 0 h 206"/>
                <a:gd name="T2" fmla="*/ 0 w 758"/>
                <a:gd name="T3" fmla="*/ 206 h 206"/>
                <a:gd name="T4" fmla="*/ 514 w 758"/>
                <a:gd name="T5" fmla="*/ 193 h 206"/>
                <a:gd name="T6" fmla="*/ 0 60000 65536"/>
                <a:gd name="T7" fmla="*/ 0 60000 65536"/>
                <a:gd name="T8" fmla="*/ 0 60000 65536"/>
                <a:gd name="T9" fmla="*/ 0 w 758"/>
                <a:gd name="T10" fmla="*/ 0 h 206"/>
                <a:gd name="T11" fmla="*/ 758 w 758"/>
                <a:gd name="T12" fmla="*/ 206 h 2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8" h="206">
                  <a:moveTo>
                    <a:pt x="758" y="0"/>
                  </a:moveTo>
                  <a:lnTo>
                    <a:pt x="0" y="206"/>
                  </a:lnTo>
                  <a:lnTo>
                    <a:pt x="514" y="19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32"/>
            <p:cNvSpPr>
              <a:spLocks/>
            </p:cNvSpPr>
            <p:nvPr/>
          </p:nvSpPr>
          <p:spPr bwMode="auto">
            <a:xfrm>
              <a:off x="3889" y="2412"/>
              <a:ext cx="564" cy="614"/>
            </a:xfrm>
            <a:custGeom>
              <a:avLst/>
              <a:gdLst>
                <a:gd name="T0" fmla="*/ 0 w 564"/>
                <a:gd name="T1" fmla="*/ 0 h 614"/>
                <a:gd name="T2" fmla="*/ 101 w 564"/>
                <a:gd name="T3" fmla="*/ 614 h 614"/>
                <a:gd name="T4" fmla="*/ 564 w 564"/>
                <a:gd name="T5" fmla="*/ 51 h 614"/>
                <a:gd name="T6" fmla="*/ 0 60000 65536"/>
                <a:gd name="T7" fmla="*/ 0 60000 65536"/>
                <a:gd name="T8" fmla="*/ 0 60000 65536"/>
                <a:gd name="T9" fmla="*/ 0 w 564"/>
                <a:gd name="T10" fmla="*/ 0 h 614"/>
                <a:gd name="T11" fmla="*/ 564 w 564"/>
                <a:gd name="T12" fmla="*/ 614 h 6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4" h="614">
                  <a:moveTo>
                    <a:pt x="0" y="0"/>
                  </a:moveTo>
                  <a:lnTo>
                    <a:pt x="101" y="614"/>
                  </a:lnTo>
                  <a:lnTo>
                    <a:pt x="564" y="5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33"/>
            <p:cNvSpPr>
              <a:spLocks/>
            </p:cNvSpPr>
            <p:nvPr/>
          </p:nvSpPr>
          <p:spPr bwMode="auto">
            <a:xfrm>
              <a:off x="3684" y="2388"/>
              <a:ext cx="1228" cy="638"/>
            </a:xfrm>
            <a:custGeom>
              <a:avLst/>
              <a:gdLst>
                <a:gd name="T0" fmla="*/ 0 w 1228"/>
                <a:gd name="T1" fmla="*/ 432 h 638"/>
                <a:gd name="T2" fmla="*/ 1228 w 1228"/>
                <a:gd name="T3" fmla="*/ 0 h 638"/>
                <a:gd name="T4" fmla="*/ 306 w 1228"/>
                <a:gd name="T5" fmla="*/ 638 h 638"/>
                <a:gd name="T6" fmla="*/ 0 60000 65536"/>
                <a:gd name="T7" fmla="*/ 0 60000 65536"/>
                <a:gd name="T8" fmla="*/ 0 60000 65536"/>
                <a:gd name="T9" fmla="*/ 0 w 1228"/>
                <a:gd name="T10" fmla="*/ 0 h 638"/>
                <a:gd name="T11" fmla="*/ 1228 w 1228"/>
                <a:gd name="T12" fmla="*/ 638 h 6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8" h="638">
                  <a:moveTo>
                    <a:pt x="0" y="432"/>
                  </a:moveTo>
                  <a:lnTo>
                    <a:pt x="1228" y="0"/>
                  </a:lnTo>
                  <a:lnTo>
                    <a:pt x="306" y="63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34"/>
            <p:cNvSpPr>
              <a:spLocks/>
            </p:cNvSpPr>
            <p:nvPr/>
          </p:nvSpPr>
          <p:spPr bwMode="auto">
            <a:xfrm>
              <a:off x="4861" y="2337"/>
              <a:ext cx="102" cy="100"/>
            </a:xfrm>
            <a:custGeom>
              <a:avLst/>
              <a:gdLst>
                <a:gd name="T0" fmla="*/ 0 w 102"/>
                <a:gd name="T1" fmla="*/ 51 h 100"/>
                <a:gd name="T2" fmla="*/ 3 w 102"/>
                <a:gd name="T3" fmla="*/ 32 h 100"/>
                <a:gd name="T4" fmla="*/ 12 w 102"/>
                <a:gd name="T5" fmla="*/ 17 h 100"/>
                <a:gd name="T6" fmla="*/ 25 w 102"/>
                <a:gd name="T7" fmla="*/ 7 h 100"/>
                <a:gd name="T8" fmla="*/ 42 w 102"/>
                <a:gd name="T9" fmla="*/ 0 h 100"/>
                <a:gd name="T10" fmla="*/ 61 w 102"/>
                <a:gd name="T11" fmla="*/ 0 h 100"/>
                <a:gd name="T12" fmla="*/ 77 w 102"/>
                <a:gd name="T13" fmla="*/ 7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51 h 100"/>
                <a:gd name="T20" fmla="*/ 99 w 102"/>
                <a:gd name="T21" fmla="*/ 68 h 100"/>
                <a:gd name="T22" fmla="*/ 90 w 102"/>
                <a:gd name="T23" fmla="*/ 83 h 100"/>
                <a:gd name="T24" fmla="*/ 77 w 102"/>
                <a:gd name="T25" fmla="*/ 95 h 100"/>
                <a:gd name="T26" fmla="*/ 61 w 102"/>
                <a:gd name="T27" fmla="*/ 100 h 100"/>
                <a:gd name="T28" fmla="*/ 42 w 102"/>
                <a:gd name="T29" fmla="*/ 100 h 100"/>
                <a:gd name="T30" fmla="*/ 25 w 102"/>
                <a:gd name="T31" fmla="*/ 95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51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0"/>
                <a:gd name="T59" fmla="*/ 102 w 10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0">
                  <a:moveTo>
                    <a:pt x="0" y="51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7"/>
                  </a:lnTo>
                  <a:lnTo>
                    <a:pt x="42" y="0"/>
                  </a:lnTo>
                  <a:lnTo>
                    <a:pt x="61" y="0"/>
                  </a:lnTo>
                  <a:lnTo>
                    <a:pt x="77" y="7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51"/>
                  </a:lnTo>
                  <a:lnTo>
                    <a:pt x="99" y="68"/>
                  </a:lnTo>
                  <a:lnTo>
                    <a:pt x="90" y="83"/>
                  </a:lnTo>
                  <a:lnTo>
                    <a:pt x="77" y="95"/>
                  </a:lnTo>
                  <a:lnTo>
                    <a:pt x="61" y="100"/>
                  </a:lnTo>
                  <a:lnTo>
                    <a:pt x="42" y="100"/>
                  </a:lnTo>
                  <a:lnTo>
                    <a:pt x="25" y="95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35"/>
            <p:cNvSpPr>
              <a:spLocks/>
            </p:cNvSpPr>
            <p:nvPr/>
          </p:nvSpPr>
          <p:spPr bwMode="auto">
            <a:xfrm>
              <a:off x="3633" y="1954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6 w 102"/>
                <a:gd name="T7" fmla="*/ 7 h 100"/>
                <a:gd name="T8" fmla="*/ 43 w 102"/>
                <a:gd name="T9" fmla="*/ 0 h 100"/>
                <a:gd name="T10" fmla="*/ 60 w 102"/>
                <a:gd name="T11" fmla="*/ 0 h 100"/>
                <a:gd name="T12" fmla="*/ 77 w 102"/>
                <a:gd name="T13" fmla="*/ 7 h 100"/>
                <a:gd name="T14" fmla="*/ 91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8 h 100"/>
                <a:gd name="T22" fmla="*/ 91 w 102"/>
                <a:gd name="T23" fmla="*/ 83 h 100"/>
                <a:gd name="T24" fmla="*/ 77 w 102"/>
                <a:gd name="T25" fmla="*/ 94 h 100"/>
                <a:gd name="T26" fmla="*/ 60 w 102"/>
                <a:gd name="T27" fmla="*/ 100 h 100"/>
                <a:gd name="T28" fmla="*/ 43 w 102"/>
                <a:gd name="T29" fmla="*/ 100 h 100"/>
                <a:gd name="T30" fmla="*/ 26 w 102"/>
                <a:gd name="T31" fmla="*/ 94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0"/>
                <a:gd name="T59" fmla="*/ 102 w 10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6" y="7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7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8"/>
                  </a:lnTo>
                  <a:lnTo>
                    <a:pt x="91" y="83"/>
                  </a:lnTo>
                  <a:lnTo>
                    <a:pt x="77" y="94"/>
                  </a:lnTo>
                  <a:lnTo>
                    <a:pt x="60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36"/>
            <p:cNvSpPr>
              <a:spLocks/>
            </p:cNvSpPr>
            <p:nvPr/>
          </p:nvSpPr>
          <p:spPr bwMode="auto">
            <a:xfrm>
              <a:off x="3939" y="2975"/>
              <a:ext cx="102" cy="101"/>
            </a:xfrm>
            <a:custGeom>
              <a:avLst/>
              <a:gdLst>
                <a:gd name="T0" fmla="*/ 0 w 102"/>
                <a:gd name="T1" fmla="*/ 51 h 101"/>
                <a:gd name="T2" fmla="*/ 3 w 102"/>
                <a:gd name="T3" fmla="*/ 32 h 101"/>
                <a:gd name="T4" fmla="*/ 12 w 102"/>
                <a:gd name="T5" fmla="*/ 17 h 101"/>
                <a:gd name="T6" fmla="*/ 25 w 102"/>
                <a:gd name="T7" fmla="*/ 7 h 101"/>
                <a:gd name="T8" fmla="*/ 42 w 102"/>
                <a:gd name="T9" fmla="*/ 0 h 101"/>
                <a:gd name="T10" fmla="*/ 59 w 102"/>
                <a:gd name="T11" fmla="*/ 0 h 101"/>
                <a:gd name="T12" fmla="*/ 76 w 102"/>
                <a:gd name="T13" fmla="*/ 7 h 101"/>
                <a:gd name="T14" fmla="*/ 90 w 102"/>
                <a:gd name="T15" fmla="*/ 17 h 101"/>
                <a:gd name="T16" fmla="*/ 99 w 102"/>
                <a:gd name="T17" fmla="*/ 32 h 101"/>
                <a:gd name="T18" fmla="*/ 102 w 102"/>
                <a:gd name="T19" fmla="*/ 51 h 101"/>
                <a:gd name="T20" fmla="*/ 99 w 102"/>
                <a:gd name="T21" fmla="*/ 68 h 101"/>
                <a:gd name="T22" fmla="*/ 90 w 102"/>
                <a:gd name="T23" fmla="*/ 84 h 101"/>
                <a:gd name="T24" fmla="*/ 76 w 102"/>
                <a:gd name="T25" fmla="*/ 95 h 101"/>
                <a:gd name="T26" fmla="*/ 59 w 102"/>
                <a:gd name="T27" fmla="*/ 101 h 101"/>
                <a:gd name="T28" fmla="*/ 42 w 102"/>
                <a:gd name="T29" fmla="*/ 101 h 101"/>
                <a:gd name="T30" fmla="*/ 25 w 102"/>
                <a:gd name="T31" fmla="*/ 95 h 101"/>
                <a:gd name="T32" fmla="*/ 12 w 102"/>
                <a:gd name="T33" fmla="*/ 84 h 101"/>
                <a:gd name="T34" fmla="*/ 3 w 102"/>
                <a:gd name="T35" fmla="*/ 68 h 101"/>
                <a:gd name="T36" fmla="*/ 0 w 102"/>
                <a:gd name="T37" fmla="*/ 51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1"/>
                <a:gd name="T59" fmla="*/ 102 w 102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1">
                  <a:moveTo>
                    <a:pt x="0" y="51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7"/>
                  </a:lnTo>
                  <a:lnTo>
                    <a:pt x="42" y="0"/>
                  </a:lnTo>
                  <a:lnTo>
                    <a:pt x="59" y="0"/>
                  </a:lnTo>
                  <a:lnTo>
                    <a:pt x="76" y="7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51"/>
                  </a:lnTo>
                  <a:lnTo>
                    <a:pt x="99" y="68"/>
                  </a:lnTo>
                  <a:lnTo>
                    <a:pt x="90" y="84"/>
                  </a:lnTo>
                  <a:lnTo>
                    <a:pt x="76" y="95"/>
                  </a:lnTo>
                  <a:lnTo>
                    <a:pt x="59" y="101"/>
                  </a:lnTo>
                  <a:lnTo>
                    <a:pt x="42" y="101"/>
                  </a:lnTo>
                  <a:lnTo>
                    <a:pt x="25" y="95"/>
                  </a:lnTo>
                  <a:lnTo>
                    <a:pt x="12" y="84"/>
                  </a:lnTo>
                  <a:lnTo>
                    <a:pt x="3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Rectangle 3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600200"/>
            <a:ext cx="77724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Reduction from VERTEX-COVER.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A graph G has a vertex cover of size K if and only if it’s complement has a clique of size n-K.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solidFill>
                  <a:schemeClr val="tx2"/>
                </a:solidFill>
              </a:rPr>
              <a:t>SET-COVER:</a:t>
            </a:r>
            <a:r>
              <a:rPr lang="en-US" sz="2000" smtClean="0"/>
              <a:t> Given a collection of m sets, are there K of these sets whose union is the same as the whole collection of m sets?</a:t>
            </a:r>
          </a:p>
          <a:p>
            <a:pPr lvl="1"/>
            <a:r>
              <a:rPr lang="en-US" sz="1800" smtClean="0"/>
              <a:t>NP-complete by reduction from VERTEX-COVER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SUBSET-SUM:</a:t>
            </a:r>
            <a:r>
              <a:rPr lang="en-US" sz="2000" smtClean="0"/>
              <a:t> Given a set of integers and a distinguished integer K, is there a subset of the integers that sums to K?</a:t>
            </a:r>
          </a:p>
          <a:p>
            <a:pPr lvl="1"/>
            <a:r>
              <a:rPr lang="en-US" sz="1800" smtClean="0"/>
              <a:t>NP-complete by reduction from VERTEX-COVER</a:t>
            </a:r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EA12CE9C-B5D2-4F87-B74D-B11D8580A870}" type="slidenum">
              <a:rPr lang="en-US"/>
              <a:pPr defTabSz="762000"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mtClean="0"/>
              <a:t>Some Other 				  NP-Complete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382000" cy="5029200"/>
          </a:xfrm>
        </p:spPr>
        <p:txBody>
          <a:bodyPr/>
          <a:lstStyle/>
          <a:p>
            <a:r>
              <a:rPr lang="en-US" sz="2000" smtClean="0">
                <a:solidFill>
                  <a:schemeClr val="tx2"/>
                </a:solidFill>
              </a:rPr>
              <a:t>0/1 Knapsack:</a:t>
            </a:r>
            <a:r>
              <a:rPr lang="en-US" sz="2000" smtClean="0"/>
              <a:t> Given a collection of items with weights and benefits, is there a subset of weight at most W and benefit at least K?</a:t>
            </a:r>
          </a:p>
          <a:p>
            <a:pPr lvl="1"/>
            <a:r>
              <a:rPr lang="en-US" sz="1800" smtClean="0"/>
              <a:t>NP-complete by reduction from SUBSET-SUM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Hamiltonian-Cycle:</a:t>
            </a:r>
            <a:r>
              <a:rPr lang="en-US" sz="2000" smtClean="0"/>
              <a:t> Given an graph G, is there a cycle in G that visits each vertex exactly once?</a:t>
            </a:r>
          </a:p>
          <a:p>
            <a:pPr lvl="1"/>
            <a:r>
              <a:rPr lang="en-US" sz="1800" smtClean="0"/>
              <a:t>NP-complete by reduction from VERTEX-COVER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Traveling Saleperson Tour:</a:t>
            </a:r>
            <a:r>
              <a:rPr lang="en-US" sz="2000" smtClean="0"/>
              <a:t> Given a complete weighted graph G, is there a cycle that visits each vertex and has total cost at most K?</a:t>
            </a:r>
          </a:p>
          <a:p>
            <a:pPr lvl="1"/>
            <a:r>
              <a:rPr lang="en-US" sz="1800" smtClean="0"/>
              <a:t>NP-complete by reduction from Hamiltonian-Cycle.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F298870-0C19-4181-9C36-E1FB2C118016}" type="slidenum">
              <a:rPr lang="en-US"/>
              <a:pPr defTabSz="762000"/>
              <a:t>28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mtClean="0"/>
              <a:t>Some Other 				  NP-Complete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04850" y="1600200"/>
            <a:ext cx="8145463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Input size, </a:t>
            </a:r>
            <a:r>
              <a:rPr lang="en-US" sz="1800" b="1" i="1" smtClean="0"/>
              <a:t>n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To be exact, let </a:t>
            </a:r>
            <a:r>
              <a:rPr lang="en-US" sz="1600" b="1" i="0" smtClean="0"/>
              <a:t>n</a:t>
            </a:r>
            <a:r>
              <a:rPr lang="en-US" sz="1600" smtClean="0"/>
              <a:t> denote the number of </a:t>
            </a:r>
            <a:r>
              <a:rPr lang="en-US" sz="1600" b="1" smtClean="0">
                <a:solidFill>
                  <a:schemeClr val="tx2"/>
                </a:solidFill>
              </a:rPr>
              <a:t>bits</a:t>
            </a:r>
            <a:r>
              <a:rPr lang="en-US" sz="1600" smtClean="0"/>
              <a:t> in a nonunary encoding of the input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All the polynomial-time algorithms studied so far in this course run in polynomial time using this definition of input size.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Exception: any pseudo-polynomial time algorithm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DD92C3CA-B014-4574-B8A2-C5B684541D38}" type="slidenum">
              <a:rPr lang="en-US"/>
              <a:pPr defTabSz="762000"/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Time Revisited</a:t>
            </a:r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1371600" y="4267200"/>
            <a:ext cx="6324600" cy="2209800"/>
            <a:chOff x="480" y="2494"/>
            <a:chExt cx="4718" cy="1490"/>
          </a:xfrm>
        </p:grpSpPr>
        <p:sp>
          <p:nvSpPr>
            <p:cNvPr id="7174" name="Oval 12"/>
            <p:cNvSpPr>
              <a:spLocks noChangeArrowheads="1"/>
            </p:cNvSpPr>
            <p:nvPr/>
          </p:nvSpPr>
          <p:spPr bwMode="auto">
            <a:xfrm>
              <a:off x="3024" y="2592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ORD</a:t>
              </a:r>
            </a:p>
          </p:txBody>
        </p:sp>
        <p:sp>
          <p:nvSpPr>
            <p:cNvPr id="7175" name="Oval 99"/>
            <p:cNvSpPr>
              <a:spLocks noChangeArrowheads="1"/>
            </p:cNvSpPr>
            <p:nvPr/>
          </p:nvSpPr>
          <p:spPr bwMode="auto">
            <a:xfrm>
              <a:off x="4608" y="2494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PVD</a:t>
              </a:r>
            </a:p>
          </p:txBody>
        </p:sp>
        <p:sp>
          <p:nvSpPr>
            <p:cNvPr id="7176" name="Oval 100"/>
            <p:cNvSpPr>
              <a:spLocks noChangeArrowheads="1"/>
            </p:cNvSpPr>
            <p:nvPr/>
          </p:nvSpPr>
          <p:spPr bwMode="auto">
            <a:xfrm>
              <a:off x="4450" y="369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MIA</a:t>
              </a:r>
            </a:p>
          </p:txBody>
        </p:sp>
        <p:sp>
          <p:nvSpPr>
            <p:cNvPr id="7177" name="Oval 101"/>
            <p:cNvSpPr>
              <a:spLocks noChangeArrowheads="1"/>
            </p:cNvSpPr>
            <p:nvPr/>
          </p:nvSpPr>
          <p:spPr bwMode="auto">
            <a:xfrm>
              <a:off x="2842" y="354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DFW</a:t>
              </a:r>
            </a:p>
          </p:txBody>
        </p:sp>
        <p:sp>
          <p:nvSpPr>
            <p:cNvPr id="7178" name="Oval 102"/>
            <p:cNvSpPr>
              <a:spLocks noChangeArrowheads="1"/>
            </p:cNvSpPr>
            <p:nvPr/>
          </p:nvSpPr>
          <p:spPr bwMode="auto">
            <a:xfrm>
              <a:off x="1632" y="273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SFO</a:t>
              </a:r>
            </a:p>
          </p:txBody>
        </p:sp>
        <p:sp>
          <p:nvSpPr>
            <p:cNvPr id="7179" name="Oval 103"/>
            <p:cNvSpPr>
              <a:spLocks noChangeArrowheads="1"/>
            </p:cNvSpPr>
            <p:nvPr/>
          </p:nvSpPr>
          <p:spPr bwMode="auto">
            <a:xfrm>
              <a:off x="1728" y="345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LAX</a:t>
              </a:r>
            </a:p>
          </p:txBody>
        </p:sp>
        <p:sp>
          <p:nvSpPr>
            <p:cNvPr id="7180" name="Oval 104"/>
            <p:cNvSpPr>
              <a:spLocks noChangeArrowheads="1"/>
            </p:cNvSpPr>
            <p:nvPr/>
          </p:nvSpPr>
          <p:spPr bwMode="auto">
            <a:xfrm>
              <a:off x="4018" y="297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LGA</a:t>
              </a:r>
            </a:p>
          </p:txBody>
        </p:sp>
        <p:sp>
          <p:nvSpPr>
            <p:cNvPr id="7181" name="Oval 105"/>
            <p:cNvSpPr>
              <a:spLocks noChangeArrowheads="1"/>
            </p:cNvSpPr>
            <p:nvPr/>
          </p:nvSpPr>
          <p:spPr bwMode="auto">
            <a:xfrm>
              <a:off x="480" y="3312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HNL</a:t>
              </a:r>
            </a:p>
          </p:txBody>
        </p:sp>
        <p:cxnSp>
          <p:nvCxnSpPr>
            <p:cNvPr id="7182" name="AutoShape 106"/>
            <p:cNvCxnSpPr>
              <a:cxnSpLocks noChangeShapeType="1"/>
              <a:stCxn id="7178" idx="6"/>
              <a:endCxn id="7174" idx="2"/>
            </p:cNvCxnSpPr>
            <p:nvPr/>
          </p:nvCxnSpPr>
          <p:spPr bwMode="auto">
            <a:xfrm flipV="1">
              <a:off x="2228" y="2736"/>
              <a:ext cx="790" cy="14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3" name="AutoShape 107"/>
            <p:cNvCxnSpPr>
              <a:cxnSpLocks noChangeShapeType="1"/>
              <a:stCxn id="7177" idx="0"/>
              <a:endCxn id="7174" idx="4"/>
            </p:cNvCxnSpPr>
            <p:nvPr/>
          </p:nvCxnSpPr>
          <p:spPr bwMode="auto">
            <a:xfrm flipV="1">
              <a:off x="3137" y="2886"/>
              <a:ext cx="182" cy="6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4" name="AutoShape 108"/>
            <p:cNvCxnSpPr>
              <a:cxnSpLocks noChangeShapeType="1"/>
              <a:stCxn id="7177" idx="7"/>
              <a:endCxn id="7180" idx="3"/>
            </p:cNvCxnSpPr>
            <p:nvPr/>
          </p:nvCxnSpPr>
          <p:spPr bwMode="auto">
            <a:xfrm flipV="1">
              <a:off x="3346" y="3228"/>
              <a:ext cx="758" cy="3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5" name="AutoShape 109"/>
            <p:cNvCxnSpPr>
              <a:cxnSpLocks noChangeShapeType="1"/>
              <a:stCxn id="7180" idx="0"/>
              <a:endCxn id="7175" idx="3"/>
            </p:cNvCxnSpPr>
            <p:nvPr/>
          </p:nvCxnSpPr>
          <p:spPr bwMode="auto">
            <a:xfrm flipV="1">
              <a:off x="4313" y="2746"/>
              <a:ext cx="381" cy="2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6" name="AutoShape 110"/>
            <p:cNvCxnSpPr>
              <a:cxnSpLocks noChangeShapeType="1"/>
              <a:stCxn id="7174" idx="6"/>
              <a:endCxn id="7175" idx="2"/>
            </p:cNvCxnSpPr>
            <p:nvPr/>
          </p:nvCxnSpPr>
          <p:spPr bwMode="auto">
            <a:xfrm flipV="1">
              <a:off x="3620" y="2638"/>
              <a:ext cx="982" cy="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7" name="AutoShape 111"/>
            <p:cNvCxnSpPr>
              <a:cxnSpLocks noChangeShapeType="1"/>
              <a:stCxn id="7181" idx="6"/>
              <a:endCxn id="7179" idx="2"/>
            </p:cNvCxnSpPr>
            <p:nvPr/>
          </p:nvCxnSpPr>
          <p:spPr bwMode="auto">
            <a:xfrm>
              <a:off x="1076" y="3456"/>
              <a:ext cx="646" cy="14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8" name="AutoShape 112"/>
            <p:cNvCxnSpPr>
              <a:cxnSpLocks noChangeShapeType="1"/>
              <a:stCxn id="7178" idx="4"/>
              <a:endCxn id="7179" idx="0"/>
            </p:cNvCxnSpPr>
            <p:nvPr/>
          </p:nvCxnSpPr>
          <p:spPr bwMode="auto">
            <a:xfrm>
              <a:off x="1927" y="3030"/>
              <a:ext cx="96" cy="4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89" name="AutoShape 113"/>
            <p:cNvCxnSpPr>
              <a:cxnSpLocks noChangeShapeType="1"/>
              <a:stCxn id="7180" idx="4"/>
              <a:endCxn id="7176" idx="0"/>
            </p:cNvCxnSpPr>
            <p:nvPr/>
          </p:nvCxnSpPr>
          <p:spPr bwMode="auto">
            <a:xfrm>
              <a:off x="4313" y="3270"/>
              <a:ext cx="432" cy="4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90" name="AutoShape 114"/>
            <p:cNvCxnSpPr>
              <a:cxnSpLocks noChangeShapeType="1"/>
              <a:endCxn id="7177" idx="6"/>
            </p:cNvCxnSpPr>
            <p:nvPr/>
          </p:nvCxnSpPr>
          <p:spPr bwMode="auto">
            <a:xfrm flipH="1" flipV="1">
              <a:off x="3438" y="3690"/>
              <a:ext cx="1006" cy="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91" name="AutoShape 115"/>
            <p:cNvCxnSpPr>
              <a:cxnSpLocks noChangeShapeType="1"/>
              <a:stCxn id="7179" idx="6"/>
              <a:endCxn id="7177" idx="2"/>
            </p:cNvCxnSpPr>
            <p:nvPr/>
          </p:nvCxnSpPr>
          <p:spPr bwMode="auto">
            <a:xfrm>
              <a:off x="2324" y="3600"/>
              <a:ext cx="512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92" name="AutoShape 116"/>
            <p:cNvCxnSpPr>
              <a:cxnSpLocks noChangeShapeType="1"/>
              <a:stCxn id="7179" idx="7"/>
              <a:endCxn id="7174" idx="3"/>
            </p:cNvCxnSpPr>
            <p:nvPr/>
          </p:nvCxnSpPr>
          <p:spPr bwMode="auto">
            <a:xfrm flipV="1">
              <a:off x="2232" y="2844"/>
              <a:ext cx="878" cy="6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93" name="Text Box 118"/>
            <p:cNvSpPr txBox="1">
              <a:spLocks noChangeArrowheads="1"/>
            </p:cNvSpPr>
            <p:nvPr/>
          </p:nvSpPr>
          <p:spPr bwMode="auto">
            <a:xfrm rot="-347285">
              <a:off x="3812" y="2501"/>
              <a:ext cx="418" cy="2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849</a:t>
              </a:r>
            </a:p>
          </p:txBody>
        </p:sp>
        <p:sp>
          <p:nvSpPr>
            <p:cNvPr id="7194" name="Text Box 119"/>
            <p:cNvSpPr txBox="1">
              <a:spLocks noChangeArrowheads="1"/>
            </p:cNvSpPr>
            <p:nvPr/>
          </p:nvSpPr>
          <p:spPr bwMode="auto">
            <a:xfrm rot="-4662247">
              <a:off x="3027" y="2937"/>
              <a:ext cx="378" cy="2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802</a:t>
              </a:r>
            </a:p>
          </p:txBody>
        </p:sp>
        <p:sp>
          <p:nvSpPr>
            <p:cNvPr id="7195" name="Text Box 120"/>
            <p:cNvSpPr txBox="1">
              <a:spLocks noChangeArrowheads="1"/>
            </p:cNvSpPr>
            <p:nvPr/>
          </p:nvSpPr>
          <p:spPr bwMode="auto">
            <a:xfrm rot="-1544869">
              <a:off x="3406" y="3224"/>
              <a:ext cx="512" cy="24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1387</a:t>
              </a:r>
            </a:p>
          </p:txBody>
        </p:sp>
        <p:sp>
          <p:nvSpPr>
            <p:cNvPr id="7196" name="Text Box 121"/>
            <p:cNvSpPr txBox="1">
              <a:spLocks noChangeArrowheads="1"/>
            </p:cNvSpPr>
            <p:nvPr/>
          </p:nvSpPr>
          <p:spPr bwMode="auto">
            <a:xfrm rot="-2136302">
              <a:off x="2267" y="3071"/>
              <a:ext cx="512" cy="24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1743</a:t>
              </a:r>
            </a:p>
          </p:txBody>
        </p:sp>
        <p:sp>
          <p:nvSpPr>
            <p:cNvPr id="7197" name="Text Box 122"/>
            <p:cNvSpPr txBox="1">
              <a:spLocks noChangeArrowheads="1"/>
            </p:cNvSpPr>
            <p:nvPr/>
          </p:nvSpPr>
          <p:spPr bwMode="auto">
            <a:xfrm rot="-689345">
              <a:off x="2332" y="2610"/>
              <a:ext cx="512" cy="24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1843</a:t>
              </a:r>
            </a:p>
          </p:txBody>
        </p:sp>
        <p:sp>
          <p:nvSpPr>
            <p:cNvPr id="7198" name="Text Box 123"/>
            <p:cNvSpPr txBox="1">
              <a:spLocks noChangeArrowheads="1"/>
            </p:cNvSpPr>
            <p:nvPr/>
          </p:nvSpPr>
          <p:spPr bwMode="auto">
            <a:xfrm rot="2626382">
              <a:off x="4396" y="3364"/>
              <a:ext cx="512" cy="2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1099</a:t>
              </a:r>
            </a:p>
          </p:txBody>
        </p:sp>
        <p:sp>
          <p:nvSpPr>
            <p:cNvPr id="7199" name="Text Box 124"/>
            <p:cNvSpPr txBox="1">
              <a:spLocks noChangeArrowheads="1"/>
            </p:cNvSpPr>
            <p:nvPr/>
          </p:nvSpPr>
          <p:spPr bwMode="auto">
            <a:xfrm rot="565849">
              <a:off x="3737" y="3562"/>
              <a:ext cx="511" cy="2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1120</a:t>
              </a:r>
            </a:p>
          </p:txBody>
        </p:sp>
        <p:sp>
          <p:nvSpPr>
            <p:cNvPr id="7200" name="Text Box 125"/>
            <p:cNvSpPr txBox="1">
              <a:spLocks noChangeArrowheads="1"/>
            </p:cNvSpPr>
            <p:nvPr/>
          </p:nvSpPr>
          <p:spPr bwMode="auto">
            <a:xfrm rot="695916">
              <a:off x="2351" y="3446"/>
              <a:ext cx="512" cy="24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1233</a:t>
              </a:r>
            </a:p>
          </p:txBody>
        </p:sp>
        <p:sp>
          <p:nvSpPr>
            <p:cNvPr id="7201" name="Text Box 126"/>
            <p:cNvSpPr txBox="1">
              <a:spLocks noChangeArrowheads="1"/>
            </p:cNvSpPr>
            <p:nvPr/>
          </p:nvSpPr>
          <p:spPr bwMode="auto">
            <a:xfrm rot="4665015">
              <a:off x="1854" y="3130"/>
              <a:ext cx="378" cy="2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337</a:t>
              </a:r>
            </a:p>
          </p:txBody>
        </p:sp>
        <p:sp>
          <p:nvSpPr>
            <p:cNvPr id="7202" name="Text Box 127"/>
            <p:cNvSpPr txBox="1">
              <a:spLocks noChangeArrowheads="1"/>
            </p:cNvSpPr>
            <p:nvPr/>
          </p:nvSpPr>
          <p:spPr bwMode="auto">
            <a:xfrm rot="832501">
              <a:off x="1187" y="3330"/>
              <a:ext cx="512" cy="24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2555</a:t>
              </a:r>
            </a:p>
          </p:txBody>
        </p:sp>
        <p:sp>
          <p:nvSpPr>
            <p:cNvPr id="7203" name="Text Box 128"/>
            <p:cNvSpPr txBox="1">
              <a:spLocks noChangeArrowheads="1"/>
            </p:cNvSpPr>
            <p:nvPr/>
          </p:nvSpPr>
          <p:spPr bwMode="auto">
            <a:xfrm rot="-1891667">
              <a:off x="4261" y="2695"/>
              <a:ext cx="418" cy="24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r>
              <a:rPr lang="en-US" smtClean="0"/>
              <a:t>What to do when we find a problem that looks hard…</a:t>
            </a:r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A7A96A8D-4DC9-4DE0-AC2F-D49EA86FE4DB}" type="slidenum">
              <a:rPr lang="en-US"/>
              <a:pPr defTabSz="762000"/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Hard Problems</a:t>
            </a:r>
          </a:p>
        </p:txBody>
      </p:sp>
      <p:sp>
        <p:nvSpPr>
          <p:cNvPr id="8197" name="Text Box 33"/>
          <p:cNvSpPr txBox="1">
            <a:spLocks noChangeArrowheads="1"/>
          </p:cNvSpPr>
          <p:nvPr/>
        </p:nvSpPr>
        <p:spPr bwMode="auto">
          <a:xfrm>
            <a:off x="2241550" y="5638800"/>
            <a:ext cx="51260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 couldn’t find a polynomial-time algorithm; </a:t>
            </a:r>
          </a:p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 guess I’m too dumb.</a:t>
            </a:r>
          </a:p>
        </p:txBody>
      </p:sp>
      <p:sp>
        <p:nvSpPr>
          <p:cNvPr id="8198" name="Text Box 35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>
                <a:solidFill>
                  <a:schemeClr val="tx1"/>
                </a:solidFill>
                <a:latin typeface="Tahoma" pitchFamily="34" charset="0"/>
              </a:rPr>
              <a:t>(cartoon inspired by [Garey-Johnson, 79])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r>
              <a:rPr lang="en-US" smtClean="0"/>
              <a:t>Sometimes we can prove a strong lower bound…  (but not usually)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267D56DE-43BB-47F4-9AA8-6A2AA4413212}" type="slidenum">
              <a:rPr lang="en-US"/>
              <a:pPr defTabSz="762000"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Hard Problems</a:t>
            </a:r>
          </a:p>
        </p:txBody>
      </p:sp>
      <p:sp>
        <p:nvSpPr>
          <p:cNvPr id="9221" name="Text Box 30"/>
          <p:cNvSpPr txBox="1">
            <a:spLocks noChangeArrowheads="1"/>
          </p:cNvSpPr>
          <p:nvPr/>
        </p:nvSpPr>
        <p:spPr bwMode="auto">
          <a:xfrm>
            <a:off x="2125663" y="5622925"/>
            <a:ext cx="51117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 couldn’t find a polynomial-time algorithm, </a:t>
            </a:r>
          </a:p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because no such algorithm exists!</a:t>
            </a:r>
          </a:p>
        </p:txBody>
      </p:sp>
      <p:sp>
        <p:nvSpPr>
          <p:cNvPr id="9222" name="Text Box 32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>
                <a:solidFill>
                  <a:schemeClr val="tx1"/>
                </a:solidFill>
                <a:latin typeface="Tahoma" pitchFamily="34" charset="0"/>
              </a:rPr>
              <a:t>(cartoon inspired by [Garey-Johnson, 79])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r>
              <a:rPr lang="en-US" smtClean="0"/>
              <a:t>NP-completeness let’s us show collectively that a problem is hard.</a:t>
            </a:r>
          </a:p>
        </p:txBody>
      </p:sp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E0CFC5D1-5016-48A7-A6B6-03CAD8BBE294}" type="slidenum">
              <a:rPr lang="en-US"/>
              <a:pPr defTabSz="762000"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Hard Problems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000250" y="5715000"/>
            <a:ext cx="53911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 couldn’t find a polynomial-time algorithm, </a:t>
            </a:r>
          </a:p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but neither could all these other smart people.</a:t>
            </a:r>
          </a:p>
        </p:txBody>
      </p:sp>
      <p:sp>
        <p:nvSpPr>
          <p:cNvPr id="10246" name="Text Box 17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>
                <a:solidFill>
                  <a:schemeClr val="tx1"/>
                </a:solidFill>
                <a:latin typeface="Tahoma" pitchFamily="34" charset="0"/>
              </a:rPr>
              <a:t>(cartoon inspired by [Garey-Johnson, 79])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To simplify the notion of “hardness,” we will focus on the following:</a:t>
            </a:r>
          </a:p>
          <a:p>
            <a:pPr lvl="1"/>
            <a:r>
              <a:rPr lang="en-US" sz="1800" smtClean="0"/>
              <a:t>Polynomial-time as the cut-off for efficiency</a:t>
            </a:r>
          </a:p>
          <a:p>
            <a:pPr lvl="1"/>
            <a:r>
              <a:rPr lang="en-US" sz="1800" smtClean="0"/>
              <a:t>Decision problems: output is 1 or 0 (“yes” or “no”)</a:t>
            </a:r>
          </a:p>
          <a:p>
            <a:pPr lvl="2"/>
            <a:r>
              <a:rPr lang="en-US" sz="1600" smtClean="0"/>
              <a:t>Examples:</a:t>
            </a:r>
          </a:p>
          <a:p>
            <a:pPr lvl="2"/>
            <a:r>
              <a:rPr lang="en-US" sz="1600" smtClean="0"/>
              <a:t>Does a given graph G have an Euler tour?</a:t>
            </a:r>
          </a:p>
          <a:p>
            <a:pPr lvl="2"/>
            <a:r>
              <a:rPr lang="en-US" sz="1600" smtClean="0"/>
              <a:t>Does a text T contain a pattern P?</a:t>
            </a:r>
          </a:p>
          <a:p>
            <a:pPr lvl="2"/>
            <a:r>
              <a:rPr lang="en-US" sz="1600" smtClean="0"/>
              <a:t>Does an instance of 0/1 Knapsack have a solution with benefit at least K?</a:t>
            </a:r>
          </a:p>
          <a:p>
            <a:pPr lvl="2"/>
            <a:r>
              <a:rPr lang="en-US" sz="1600" smtClean="0"/>
              <a:t>Does a graph G have an MST with weight at most K?</a:t>
            </a:r>
          </a:p>
        </p:txBody>
      </p:sp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B116B58C-17DF-4C91-986F-41C3CB18978F}" type="slidenum">
              <a:rPr lang="en-US"/>
              <a:pPr defTabSz="762000"/>
              <a:t>7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Polynomial-Time </a:t>
            </a:r>
            <a:br>
              <a:rPr lang="en-US" smtClean="0"/>
            </a:br>
            <a:r>
              <a:rPr lang="en-US" smtClean="0"/>
              <a:t>Decision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A </a:t>
            </a:r>
            <a:r>
              <a:rPr lang="en-US" sz="1800" b="1" smtClean="0">
                <a:solidFill>
                  <a:schemeClr val="tx2"/>
                </a:solidFill>
              </a:rPr>
              <a:t>language</a:t>
            </a:r>
            <a:r>
              <a:rPr lang="en-US" sz="1800" smtClean="0"/>
              <a:t> L is a set of strings defined over some alphabet Σ</a:t>
            </a:r>
          </a:p>
          <a:p>
            <a:r>
              <a:rPr lang="en-US" sz="1800" smtClean="0"/>
              <a:t>Every decision algorithm A defines a language L</a:t>
            </a:r>
          </a:p>
          <a:p>
            <a:pPr lvl="1"/>
            <a:r>
              <a:rPr lang="en-US" sz="1600" smtClean="0"/>
              <a:t>L is the set consisting of every string x such that A outputs “yes” on input x.</a:t>
            </a:r>
          </a:p>
          <a:p>
            <a:pPr lvl="1"/>
            <a:r>
              <a:rPr lang="en-US" sz="1600" smtClean="0"/>
              <a:t>We say “A </a:t>
            </a:r>
            <a:r>
              <a:rPr lang="en-US" sz="1600" b="1" smtClean="0">
                <a:solidFill>
                  <a:schemeClr val="tx2"/>
                </a:solidFill>
              </a:rPr>
              <a:t>accepts</a:t>
            </a:r>
            <a:r>
              <a:rPr lang="en-US" sz="1600" smtClean="0"/>
              <a:t> x’’ in this case</a:t>
            </a:r>
          </a:p>
          <a:p>
            <a:pPr lvl="2"/>
            <a:r>
              <a:rPr lang="en-US" sz="1600" smtClean="0"/>
              <a:t>Example:</a:t>
            </a:r>
          </a:p>
          <a:p>
            <a:pPr lvl="2"/>
            <a:r>
              <a:rPr lang="en-US" sz="1600" smtClean="0"/>
              <a:t>If A determines whether or not a given graph G has an Euler tour, then the language L for A is all graphs with Euler tours.</a:t>
            </a:r>
          </a:p>
        </p:txBody>
      </p:sp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9B82C75-DFD3-452E-8EBC-3EFFD4DD1C61}" type="slidenum">
              <a:rPr lang="en-US"/>
              <a:pPr defTabSz="762000"/>
              <a:t>8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and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63563" y="2252663"/>
            <a:ext cx="8016875" cy="3946525"/>
          </a:xfrm>
        </p:spPr>
        <p:txBody>
          <a:bodyPr/>
          <a:lstStyle/>
          <a:p>
            <a:r>
              <a:rPr lang="en-US" sz="1800" smtClean="0"/>
              <a:t>A </a:t>
            </a:r>
            <a:r>
              <a:rPr lang="en-US" sz="1800" b="1" smtClean="0">
                <a:solidFill>
                  <a:schemeClr val="tx2"/>
                </a:solidFill>
              </a:rPr>
              <a:t>complexity class</a:t>
            </a:r>
            <a:r>
              <a:rPr lang="en-US" sz="1800" smtClean="0"/>
              <a:t> is a collection of languages</a:t>
            </a:r>
          </a:p>
          <a:p>
            <a:r>
              <a:rPr lang="en-US" sz="1800" smtClean="0"/>
              <a:t>P is the complexity class consisting of all languages that are accepted by </a:t>
            </a:r>
            <a:r>
              <a:rPr lang="en-US" sz="1800" b="1" smtClean="0">
                <a:solidFill>
                  <a:schemeClr val="tx2"/>
                </a:solidFill>
              </a:rPr>
              <a:t>polynomial-time</a:t>
            </a:r>
            <a:r>
              <a:rPr lang="en-US" sz="1800" smtClean="0"/>
              <a:t> algorithms</a:t>
            </a:r>
          </a:p>
          <a:p>
            <a:r>
              <a:rPr lang="en-US" sz="1800" smtClean="0"/>
              <a:t>For each language L in P there is a polynomial-time decision algorithm A for L.</a:t>
            </a:r>
          </a:p>
          <a:p>
            <a:pPr lvl="1"/>
            <a:r>
              <a:rPr lang="en-US" sz="1600" smtClean="0"/>
              <a:t>If n=|x|, for x in L, then A runs in p(n) time on input x.</a:t>
            </a:r>
          </a:p>
          <a:p>
            <a:pPr lvl="1"/>
            <a:r>
              <a:rPr lang="en-US" sz="1600" smtClean="0"/>
              <a:t>The function p(n) is some polynomial</a:t>
            </a:r>
          </a:p>
        </p:txBody>
      </p:sp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D09F212A-B829-4CF7-989A-403E938A2CC7}" type="slidenum">
              <a:rPr lang="en-US"/>
              <a:pPr defTabSz="762000"/>
              <a:t>9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Complexity Class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2056</Words>
  <Application>Microsoft Office PowerPoint</Application>
  <PresentationFormat>On-screen Show (4:3)</PresentationFormat>
  <Paragraphs>306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Concourse</vt:lpstr>
      <vt:lpstr>VISIO</vt:lpstr>
      <vt:lpstr>PROBLEM CLASSES NP,NP-HARD AND NP-COMPLETE  UNIT-5</vt:lpstr>
      <vt:lpstr>Outline</vt:lpstr>
      <vt:lpstr>Running Time Revisited</vt:lpstr>
      <vt:lpstr>Dealing with Hard Problems</vt:lpstr>
      <vt:lpstr>Dealing with Hard Problems</vt:lpstr>
      <vt:lpstr>Dealing with Hard Problems</vt:lpstr>
      <vt:lpstr>Polynomial-Time  Decision Problems</vt:lpstr>
      <vt:lpstr>Problems and Languages</vt:lpstr>
      <vt:lpstr>The Complexity Class P</vt:lpstr>
      <vt:lpstr>The Complexity Class NP</vt:lpstr>
      <vt:lpstr>NP example</vt:lpstr>
      <vt:lpstr>An Interesting Problem</vt:lpstr>
      <vt:lpstr>CIRCUIT-SAT is in NP</vt:lpstr>
      <vt:lpstr>NP-Completeness</vt:lpstr>
      <vt:lpstr>Some Thoughts     about P and NP</vt:lpstr>
      <vt:lpstr>Problem Reduction</vt:lpstr>
      <vt:lpstr>Transitivity of Reducibility</vt:lpstr>
      <vt:lpstr>SAT</vt:lpstr>
      <vt:lpstr>SAT is NP-complete</vt:lpstr>
      <vt:lpstr>3SAT *</vt:lpstr>
      <vt:lpstr>Vertex Cover</vt:lpstr>
      <vt:lpstr>Vertex-Cover is NP-complete</vt:lpstr>
      <vt:lpstr>Vertex-Cover is NP-complete</vt:lpstr>
      <vt:lpstr>Vertex-Cover is NP-complete</vt:lpstr>
      <vt:lpstr>Clique</vt:lpstr>
      <vt:lpstr>CLIQUE is NP-Complete</vt:lpstr>
      <vt:lpstr>Some Other       NP-Complete Problems</vt:lpstr>
      <vt:lpstr>Some Other       NP-Complete Problems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CLASSES NP,NP-HARD AND NP-COMPLETE  UNIT-5</dc:title>
  <dc:creator/>
  <cp:lastModifiedBy>admin</cp:lastModifiedBy>
  <cp:revision>2</cp:revision>
  <dcterms:created xsi:type="dcterms:W3CDTF">2006-08-16T00:00:00Z</dcterms:created>
  <dcterms:modified xsi:type="dcterms:W3CDTF">2013-02-04T04:36:26Z</dcterms:modified>
</cp:coreProperties>
</file>