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69C815-9E98-48F4-BD7F-3E8DCB9E5B2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br>
              <a:rPr lang="en-US" dirty="0" smtClean="0"/>
            </a:br>
            <a:r>
              <a:rPr lang="en-US" dirty="0" smtClean="0"/>
              <a:t>UNIT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Analysis of Randomized Min-cut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400"/>
              <a:t>Let </a:t>
            </a:r>
            <a:r>
              <a:rPr lang="en-US" altLang="zh-TW" sz="2400" i="1"/>
              <a:t>k</a:t>
            </a:r>
            <a:r>
              <a:rPr lang="en-US" altLang="zh-TW" sz="2400"/>
              <a:t> be the min-cut of the given graph </a:t>
            </a:r>
            <a:r>
              <a:rPr lang="en-US" altLang="zh-TW" sz="2400" i="1"/>
              <a:t>G</a:t>
            </a:r>
            <a:r>
              <a:rPr lang="en-US" altLang="zh-TW" sz="2400"/>
              <a:t>(</a:t>
            </a:r>
            <a:r>
              <a:rPr lang="en-US" altLang="zh-TW" sz="2400" i="1"/>
              <a:t>E</a:t>
            </a:r>
            <a:r>
              <a:rPr lang="en-US" altLang="zh-TW" sz="2400"/>
              <a:t>,</a:t>
            </a:r>
            <a:r>
              <a:rPr lang="en-US" altLang="zh-TW" sz="2400" i="1"/>
              <a:t>V</a:t>
            </a:r>
            <a:r>
              <a:rPr lang="en-US" altLang="zh-TW" sz="2400"/>
              <a:t>) where |</a:t>
            </a:r>
            <a:r>
              <a:rPr lang="en-US" altLang="zh-TW" sz="2400" i="1"/>
              <a:t>V</a:t>
            </a:r>
            <a:r>
              <a:rPr lang="en-US" altLang="zh-TW" sz="2400"/>
              <a:t>|=</a:t>
            </a:r>
            <a:r>
              <a:rPr lang="en-US" altLang="zh-TW" sz="2400" i="1"/>
              <a:t>n</a:t>
            </a:r>
            <a:r>
              <a:rPr lang="en-US" altLang="zh-TW" sz="2400"/>
              <a:t>.</a:t>
            </a:r>
          </a:p>
          <a:p>
            <a:r>
              <a:rPr lang="en-US" altLang="zh-TW" sz="2400"/>
              <a:t>Then |</a:t>
            </a:r>
            <a:r>
              <a:rPr lang="en-US" altLang="zh-TW" sz="2400" i="1"/>
              <a:t>E</a:t>
            </a:r>
            <a:r>
              <a:rPr lang="en-US" altLang="zh-TW" sz="2400"/>
              <a:t>| </a:t>
            </a:r>
            <a:r>
              <a:rPr lang="en-US" altLang="zh-TW" sz="2400">
                <a:cs typeface="Arial" charset="0"/>
              </a:rPr>
              <a:t>≥ </a:t>
            </a:r>
            <a:r>
              <a:rPr lang="en-US" altLang="zh-TW" sz="2400" i="1">
                <a:cs typeface="Arial" charset="0"/>
              </a:rPr>
              <a:t>kn</a:t>
            </a:r>
            <a:r>
              <a:rPr lang="en-US" altLang="zh-TW" sz="2400">
                <a:cs typeface="Arial" charset="0"/>
              </a:rPr>
              <a:t>/2.</a:t>
            </a:r>
          </a:p>
          <a:p>
            <a:r>
              <a:rPr lang="en-US" altLang="zh-TW" sz="2400">
                <a:cs typeface="Arial" charset="0"/>
              </a:rPr>
              <a:t>The probability </a:t>
            </a:r>
            <a:r>
              <a:rPr lang="en-US" altLang="zh-TW" sz="2400" i="1">
                <a:cs typeface="Arial" charset="0"/>
              </a:rPr>
              <a:t>q</a:t>
            </a:r>
            <a:r>
              <a:rPr lang="en-US" altLang="zh-TW" sz="2400" baseline="-25000">
                <a:cs typeface="Arial" charset="0"/>
              </a:rPr>
              <a:t>1</a:t>
            </a:r>
            <a:r>
              <a:rPr lang="en-US" altLang="zh-TW" sz="2400">
                <a:cs typeface="Arial" charset="0"/>
              </a:rPr>
              <a:t> of picking one of those </a:t>
            </a:r>
            <a:r>
              <a:rPr lang="en-US" altLang="zh-TW" sz="2400" i="1">
                <a:cs typeface="Arial" charset="0"/>
              </a:rPr>
              <a:t>k</a:t>
            </a:r>
            <a:r>
              <a:rPr lang="en-US" altLang="zh-TW" sz="2400">
                <a:cs typeface="Arial" charset="0"/>
              </a:rPr>
              <a:t> edges in the first merging step ≤ 2/</a:t>
            </a:r>
            <a:r>
              <a:rPr lang="en-US" altLang="zh-TW" sz="2400" i="1">
                <a:cs typeface="Arial" charset="0"/>
              </a:rPr>
              <a:t>n</a:t>
            </a:r>
          </a:p>
          <a:p>
            <a:r>
              <a:rPr lang="en-US" altLang="zh-TW" sz="2400">
                <a:cs typeface="Arial" charset="0"/>
              </a:rPr>
              <a:t>The probability </a:t>
            </a:r>
            <a:r>
              <a:rPr lang="en-US" altLang="zh-TW" sz="2400" i="1">
                <a:cs typeface="Arial" charset="0"/>
              </a:rPr>
              <a:t>p</a:t>
            </a:r>
            <a:r>
              <a:rPr lang="en-US" altLang="zh-TW" sz="2400" baseline="-25000">
                <a:cs typeface="Arial" charset="0"/>
              </a:rPr>
              <a:t>1</a:t>
            </a:r>
            <a:r>
              <a:rPr lang="en-US" altLang="zh-TW" sz="2400">
                <a:cs typeface="Arial" charset="0"/>
              </a:rPr>
              <a:t> of not picking any of those </a:t>
            </a:r>
            <a:r>
              <a:rPr lang="en-US" altLang="zh-TW" sz="2400" i="1">
                <a:cs typeface="Arial" charset="0"/>
              </a:rPr>
              <a:t>k</a:t>
            </a:r>
            <a:r>
              <a:rPr lang="en-US" altLang="zh-TW" sz="2400">
                <a:cs typeface="Arial" charset="0"/>
              </a:rPr>
              <a:t> edges in the first merging step ≥ (1-2/</a:t>
            </a:r>
            <a:r>
              <a:rPr lang="en-US" altLang="zh-TW" sz="2400" i="1">
                <a:cs typeface="Arial" charset="0"/>
              </a:rPr>
              <a:t>n</a:t>
            </a:r>
            <a:r>
              <a:rPr lang="en-US" altLang="zh-TW" sz="2400">
                <a:cs typeface="Arial" charset="0"/>
              </a:rPr>
              <a:t>)</a:t>
            </a:r>
          </a:p>
          <a:p>
            <a:r>
              <a:rPr lang="en-US" altLang="zh-TW" sz="2400">
                <a:cs typeface="Arial" charset="0"/>
              </a:rPr>
              <a:t>Repeat the same argument for the first </a:t>
            </a:r>
            <a:r>
              <a:rPr lang="en-US" altLang="zh-TW" sz="2400" i="1">
                <a:cs typeface="Arial" charset="0"/>
              </a:rPr>
              <a:t>n</a:t>
            </a:r>
            <a:r>
              <a:rPr lang="en-US" altLang="zh-TW" sz="2400">
                <a:cs typeface="Arial" charset="0"/>
              </a:rPr>
              <a:t>-2 merging steps.</a:t>
            </a:r>
          </a:p>
          <a:p>
            <a:r>
              <a:rPr lang="en-US" altLang="zh-TW" sz="2400">
                <a:cs typeface="Arial" charset="0"/>
              </a:rPr>
              <a:t>Probability </a:t>
            </a:r>
            <a:r>
              <a:rPr lang="en-US" altLang="zh-TW" sz="2400" i="1">
                <a:cs typeface="Arial" charset="0"/>
              </a:rPr>
              <a:t>p</a:t>
            </a:r>
            <a:r>
              <a:rPr lang="en-US" altLang="zh-TW" sz="2400">
                <a:cs typeface="Arial" charset="0"/>
              </a:rPr>
              <a:t> of not picking any of those </a:t>
            </a:r>
            <a:r>
              <a:rPr lang="en-US" altLang="zh-TW" sz="2400" i="1">
                <a:cs typeface="Arial" charset="0"/>
              </a:rPr>
              <a:t>k</a:t>
            </a:r>
            <a:r>
              <a:rPr lang="en-US" altLang="zh-TW" sz="2400">
                <a:cs typeface="Arial" charset="0"/>
              </a:rPr>
              <a:t> edges in all the merging steps ≥ (1-2/</a:t>
            </a:r>
            <a:r>
              <a:rPr lang="en-US" altLang="zh-TW" sz="2400" i="1">
                <a:cs typeface="Arial" charset="0"/>
              </a:rPr>
              <a:t>n</a:t>
            </a:r>
            <a:r>
              <a:rPr lang="en-US" altLang="zh-TW" sz="2400">
                <a:cs typeface="Arial" charset="0"/>
              </a:rPr>
              <a:t>)(1-2/(</a:t>
            </a:r>
            <a:r>
              <a:rPr lang="en-US" altLang="zh-TW" sz="2400" i="1">
                <a:cs typeface="Arial" charset="0"/>
              </a:rPr>
              <a:t>n</a:t>
            </a:r>
            <a:r>
              <a:rPr lang="en-US" altLang="zh-TW" sz="2400">
                <a:cs typeface="Arial" charset="0"/>
              </a:rPr>
              <a:t>-1))(1-2/(</a:t>
            </a:r>
            <a:r>
              <a:rPr lang="en-US" altLang="zh-TW" sz="2400" i="1">
                <a:cs typeface="Arial" charset="0"/>
              </a:rPr>
              <a:t>n</a:t>
            </a:r>
            <a:r>
              <a:rPr lang="en-US" altLang="zh-TW" sz="2400">
                <a:cs typeface="Arial" charset="0"/>
              </a:rPr>
              <a:t>-2))…(1-2/3)</a:t>
            </a:r>
          </a:p>
          <a:p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Analysis of Randomized Min-cut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zh-TW" sz="2800"/>
              <a:t>Therefore, the probability of finding the min-cut:</a:t>
            </a:r>
          </a:p>
          <a:p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  <a:p>
            <a:r>
              <a:rPr lang="en-US" altLang="zh-TW" sz="2800"/>
              <a:t>If we repeat the whole procedure 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/2 times, the probability of not finding the min-cut is at most</a:t>
            </a:r>
          </a:p>
          <a:p>
            <a:pPr>
              <a:buFontTx/>
              <a:buNone/>
            </a:pPr>
            <a:r>
              <a:rPr lang="en-US" altLang="zh-TW" sz="2800"/>
              <a:t> </a:t>
            </a:r>
          </a:p>
          <a:p>
            <a:r>
              <a:rPr lang="en-US" altLang="zh-TW" sz="2800">
                <a:cs typeface="Arial" charset="0"/>
              </a:rPr>
              <a:t>Randomized Min-cut is a Monte Carlo Algorithm.</a:t>
            </a:r>
          </a:p>
          <a:p>
            <a:endParaRPr lang="en-US" altLang="zh-TW" sz="2800"/>
          </a:p>
          <a:p>
            <a:endParaRPr lang="en-US" altLang="zh-TW" sz="2400"/>
          </a:p>
          <a:p>
            <a:endParaRPr lang="en-US" altLang="zh-TW" sz="240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667000" y="2057400"/>
          <a:ext cx="3579813" cy="2111375"/>
        </p:xfrm>
        <a:graphic>
          <a:graphicData uri="http://schemas.openxmlformats.org/presentationml/2006/ole">
            <p:oleObj spid="_x0000_s1026" name="Equation" r:id="rId3" imgW="1981080" imgH="11682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838200" y="5006975"/>
          <a:ext cx="2667000" cy="555625"/>
        </p:xfrm>
        <a:graphic>
          <a:graphicData uri="http://schemas.openxmlformats.org/presentationml/2006/ole">
            <p:oleObj spid="_x0000_s1027" name="Equation" r:id="rId4" imgW="12189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Question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Char char=" "/>
            </a:pPr>
            <a:r>
              <a:rPr lang="en-US" altLang="zh-TW"/>
              <a:t>What will happen if we apply a similar approach to find the max-cut instead? Will it be better or worse than the previous method of random assignment?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Complexity Classes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Char char=" "/>
            </a:pPr>
            <a:r>
              <a:rPr lang="en-US" altLang="zh-TW"/>
              <a:t>There are some interesting complexity classes involving randomized algorithms:</a:t>
            </a:r>
          </a:p>
          <a:p>
            <a:pPr lvl="1"/>
            <a:r>
              <a:rPr lang="en-US" altLang="zh-TW"/>
              <a:t>Randomized Polynomial time (</a:t>
            </a:r>
            <a:r>
              <a:rPr lang="en-US" altLang="zh-TW" i="1"/>
              <a:t>RP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Zero-error Probabilistic Polynomial time (</a:t>
            </a:r>
            <a:r>
              <a:rPr lang="en-US" altLang="zh-TW" i="1"/>
              <a:t>ZPP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Probabilistic Polynomial time (</a:t>
            </a:r>
            <a:r>
              <a:rPr lang="en-US" altLang="zh-TW" i="1"/>
              <a:t>PP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Bounded-error Probabilistic Polynomial time (</a:t>
            </a:r>
            <a:r>
              <a:rPr lang="en-US" altLang="zh-TW" i="1"/>
              <a:t>BPP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Randomized Algorithms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EE10A-B662-4F3C-B483-88C22F76C322}" type="slidenum">
              <a:rPr lang="en-US"/>
              <a:pPr/>
              <a:t>2</a:t>
            </a:fld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9438" y="4267200"/>
            <a:ext cx="8183562" cy="1600200"/>
          </a:xfrm>
          <a:noFill/>
        </p:spPr>
        <p:txBody>
          <a:bodyPr/>
          <a:lstStyle/>
          <a:p>
            <a:pPr algn="just" eaLnBrk="1" hangingPunct="1"/>
            <a:r>
              <a:rPr lang="en-US" sz="2000" smtClean="0"/>
              <a:t>In addition to input, algorithm takes a source of random numbers and makes random choices during execution;</a:t>
            </a:r>
          </a:p>
          <a:p>
            <a:pPr algn="just" eaLnBrk="1" hangingPunct="1">
              <a:buFontTx/>
              <a:buNone/>
            </a:pPr>
            <a:endParaRPr lang="en-US" sz="2000" smtClean="0"/>
          </a:p>
          <a:p>
            <a:pPr algn="just" eaLnBrk="1" hangingPunct="1"/>
            <a:r>
              <a:rPr lang="en-US" sz="2000" smtClean="0"/>
              <a:t>Behavior can vary even on a fixed input;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460750" y="1995488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3597275" y="21082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3003550" y="2376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5365750" y="2376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2101850" y="2184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5791200" y="22240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V="1">
            <a:off x="4419600" y="2681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276600" y="3138488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RANDOM NUMBERS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Las Vegas Randomized Algorithms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3C88A-565F-4F35-9390-1AA7B9557F01}" type="slidenum">
              <a:rPr lang="en-US"/>
              <a:pPr/>
              <a:t>3</a:t>
            </a:fld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9438" y="3810000"/>
            <a:ext cx="8183562" cy="2514600"/>
          </a:xfrm>
          <a:noFill/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400" b="1" smtClean="0"/>
              <a:t>Goal</a:t>
            </a:r>
            <a:r>
              <a:rPr lang="en-US" sz="2400" smtClean="0"/>
              <a:t>:</a:t>
            </a:r>
            <a:r>
              <a:rPr lang="en-US" smtClean="0"/>
              <a:t> </a:t>
            </a:r>
            <a:r>
              <a:rPr lang="en-US" sz="2000" smtClean="0"/>
              <a:t>Prove that for all input instances the algorithm solves the problem correctly and the expected  number of steps is bounded by a polynomial in the input size. </a:t>
            </a:r>
          </a:p>
          <a:p>
            <a:pPr algn="just"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400" b="1" smtClean="0"/>
              <a:t>Note</a:t>
            </a:r>
            <a:r>
              <a:rPr lang="en-US" sz="2400" smtClean="0"/>
              <a:t>:</a:t>
            </a:r>
            <a:r>
              <a:rPr lang="en-US" sz="2800" smtClean="0"/>
              <a:t> </a:t>
            </a:r>
            <a:r>
              <a:rPr lang="en-US" sz="2000" smtClean="0"/>
              <a:t>The expectation is over the random choices made by the algorithm</a:t>
            </a:r>
            <a:r>
              <a:rPr lang="en-US" sz="2800" smtClean="0"/>
              <a:t>.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460750" y="1995488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597275" y="21082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3003550" y="2376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5365750" y="2376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101850" y="2184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791200" y="22240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 flipV="1">
            <a:off x="4419600" y="2681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3276600" y="3138488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RANDOM NUMBERS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Probabilistic Analysis of Algorithms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733FA-285B-442F-A209-9ECC5CD5E39F}" type="slidenum">
              <a:rPr lang="en-US"/>
              <a:pPr/>
              <a:t>4</a:t>
            </a:fld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9438" y="3581400"/>
            <a:ext cx="8183562" cy="2209800"/>
          </a:xfrm>
          <a:noFill/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000" smtClean="0"/>
              <a:t>	Input is assumed to be from a probability distribution.</a:t>
            </a:r>
          </a:p>
          <a:p>
            <a:pPr algn="just" eaLnBrk="1" hangingPunct="1">
              <a:buFontTx/>
              <a:buNone/>
            </a:pPr>
            <a:r>
              <a:rPr lang="en-US" smtClean="0"/>
              <a:t>	</a:t>
            </a:r>
            <a:r>
              <a:rPr lang="en-US" sz="2400" b="1" smtClean="0"/>
              <a:t>Goal:</a:t>
            </a:r>
            <a:r>
              <a:rPr lang="en-US" sz="3600" b="1" smtClean="0"/>
              <a:t> </a:t>
            </a:r>
            <a:r>
              <a:rPr lang="en-US" sz="2000" smtClean="0"/>
              <a:t>Show that for all inputs the algorithm works correctly and for most inputs the number of steps is bounded by a polynomial in the size of the input.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460750" y="2025650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597275" y="2138363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3003550" y="24066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5365750" y="24066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771650" y="2101850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RANDOM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5791200" y="2101850"/>
            <a:ext cx="179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OUTPUT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DISTRIBUTION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FA39B6-454C-418E-A5DF-E1E51D66F47B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Monte Carlo Randomized Algorithms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79438" y="3657600"/>
            <a:ext cx="81835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	</a:t>
            </a:r>
            <a:r>
              <a:rPr lang="en-US" sz="2400" b="1">
                <a:solidFill>
                  <a:schemeClr val="tx1"/>
                </a:solidFill>
              </a:rPr>
              <a:t>Goal</a:t>
            </a:r>
            <a:r>
              <a:rPr lang="en-US" sz="2400">
                <a:solidFill>
                  <a:schemeClr val="tx1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Prove that the algorithm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chemeClr val="tx1"/>
                </a:solidFill>
              </a:rPr>
              <a:t>with high probability solves the problem correctly;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chemeClr val="tx1"/>
                </a:solidFill>
              </a:rPr>
              <a:t>for every input the expected  number of steps is bounded by a polynomial in the input size.</a:t>
            </a:r>
            <a:r>
              <a:rPr lang="en-US" sz="280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	</a:t>
            </a:r>
            <a:r>
              <a:rPr lang="en-US" sz="2400" b="1">
                <a:solidFill>
                  <a:schemeClr val="tx1"/>
                </a:solidFill>
              </a:rPr>
              <a:t>Note</a:t>
            </a:r>
            <a:r>
              <a:rPr lang="en-US" sz="2400">
                <a:solidFill>
                  <a:schemeClr val="tx1"/>
                </a:solidFill>
              </a:rPr>
              <a:t>: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The expectation is over the random choices made by the algorithm</a:t>
            </a:r>
            <a:r>
              <a:rPr lang="en-US" sz="28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460750" y="1995488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597275" y="21082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3003550" y="2376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5365750" y="2376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2101850" y="2184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5791200" y="22240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 flipV="1">
            <a:off x="4419600" y="2681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276600" y="3138488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RANDOM NUMBERS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Monte Carlo versus Las Vegas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B6473D-6FF0-41F9-89B9-B4B4B64BCD89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579438" y="1600200"/>
            <a:ext cx="8183562" cy="4191000"/>
          </a:xfrm>
          <a:noFill/>
        </p:spPr>
        <p:txBody>
          <a:bodyPr/>
          <a:lstStyle/>
          <a:p>
            <a:pPr algn="just" eaLnBrk="1" hangingPunct="1"/>
            <a:r>
              <a:rPr lang="en-US" sz="2000" smtClean="0"/>
              <a:t>A Monte Carlo algorithm runs produces an answer that is correct with non-zero probability, whereas a Las Vegas algorithm always produces the correct answer.</a:t>
            </a:r>
          </a:p>
          <a:p>
            <a:pPr algn="just" eaLnBrk="1" hangingPunct="1"/>
            <a:endParaRPr lang="en-US" sz="2000" smtClean="0"/>
          </a:p>
          <a:p>
            <a:pPr algn="just" eaLnBrk="1" hangingPunct="1"/>
            <a:r>
              <a:rPr lang="en-US" sz="2000" smtClean="0"/>
              <a:t>The running time of both types of randomized algorithms is a random variable whose expectation is bounded say by a polynomial in terms of input size.</a:t>
            </a:r>
          </a:p>
          <a:p>
            <a:pPr algn="just" eaLnBrk="1" hangingPunct="1"/>
            <a:endParaRPr lang="en-US" sz="2000" smtClean="0"/>
          </a:p>
          <a:p>
            <a:pPr algn="just" eaLnBrk="1" hangingPunct="1"/>
            <a:r>
              <a:rPr lang="en-US" sz="2000" smtClean="0"/>
              <a:t>These expectations are only over the random choices made by the algorithm independent of the input. Thus independent repetitions of Monte Carlo algorithms drive down the failure probability exponentially.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Motivation for Randomized Algorithms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B32EC-FDF9-42B9-9B39-D95B11890D23}" type="slidenum">
              <a:rPr lang="en-US"/>
              <a:pPr/>
              <a:t>7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9438" y="1828800"/>
            <a:ext cx="8183562" cy="4191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000" smtClean="0"/>
              <a:t>Simplicity;</a:t>
            </a:r>
          </a:p>
          <a:p>
            <a:pPr algn="just" eaLnBrk="1" hangingPunct="1">
              <a:defRPr/>
            </a:pPr>
            <a:endParaRPr lang="en-US" sz="2000" smtClean="0"/>
          </a:p>
          <a:p>
            <a:pPr algn="just" eaLnBrk="1" hangingPunct="1">
              <a:defRPr/>
            </a:pPr>
            <a:r>
              <a:rPr lang="en-US" sz="2000" smtClean="0"/>
              <a:t>Performance;</a:t>
            </a:r>
          </a:p>
          <a:p>
            <a:pPr algn="just" eaLnBrk="1" hangingPunct="1">
              <a:defRPr/>
            </a:pPr>
            <a:endParaRPr lang="en-US" sz="2000" smtClean="0"/>
          </a:p>
          <a:p>
            <a:pPr algn="just" eaLnBrk="1" hangingPunct="1"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Reflects reality better (Online Algorithms);</a:t>
            </a:r>
          </a:p>
          <a:p>
            <a:pPr algn="just" eaLnBrk="1" hangingPunct="1">
              <a:defRPr/>
            </a:pP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many hard problems helps obtain better complexity bounds when compared to deterministic approaches; 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Randomized Min-cut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/>
              <a:t>Given an undirected, connected multi-graph </a:t>
            </a:r>
            <a:r>
              <a:rPr lang="en-US" altLang="zh-TW" i="1"/>
              <a:t>G</a:t>
            </a:r>
            <a:r>
              <a:rPr lang="en-US" altLang="zh-TW"/>
              <a:t>(</a:t>
            </a:r>
            <a:r>
              <a:rPr lang="en-US" altLang="zh-TW" i="1"/>
              <a:t>V</a:t>
            </a:r>
            <a:r>
              <a:rPr lang="en-US" altLang="zh-TW"/>
              <a:t>,</a:t>
            </a:r>
            <a:r>
              <a:rPr lang="en-US" altLang="zh-TW" i="1"/>
              <a:t>E</a:t>
            </a:r>
            <a:r>
              <a:rPr lang="en-US" altLang="zh-TW"/>
              <a:t>) , we want to find a cut (</a:t>
            </a:r>
            <a:r>
              <a:rPr lang="en-US" altLang="zh-TW" i="1"/>
              <a:t>V</a:t>
            </a:r>
            <a:r>
              <a:rPr lang="en-US" altLang="zh-TW" baseline="-25000"/>
              <a:t>1</a:t>
            </a:r>
            <a:r>
              <a:rPr lang="en-US" altLang="zh-TW"/>
              <a:t>,</a:t>
            </a:r>
            <a:r>
              <a:rPr lang="en-US" altLang="zh-TW" i="1"/>
              <a:t>V</a:t>
            </a:r>
            <a:r>
              <a:rPr lang="en-US" altLang="zh-TW" baseline="-25000"/>
              <a:t>2</a:t>
            </a:r>
            <a:r>
              <a:rPr lang="en-US" altLang="zh-TW"/>
              <a:t>) such that the number of edges between </a:t>
            </a:r>
            <a:r>
              <a:rPr lang="en-US" altLang="zh-TW" i="1"/>
              <a:t>V</a:t>
            </a:r>
            <a:r>
              <a:rPr lang="en-US" altLang="zh-TW" baseline="-25000"/>
              <a:t>1</a:t>
            </a:r>
            <a:r>
              <a:rPr lang="en-US" altLang="zh-TW"/>
              <a:t> and </a:t>
            </a:r>
            <a:r>
              <a:rPr lang="en-US" altLang="zh-TW" i="1"/>
              <a:t>V</a:t>
            </a:r>
            <a:r>
              <a:rPr lang="en-US" altLang="zh-TW" baseline="-25000"/>
              <a:t>2</a:t>
            </a:r>
            <a:r>
              <a:rPr lang="en-US" altLang="zh-TW"/>
              <a:t> is minimum.</a:t>
            </a:r>
          </a:p>
          <a:p>
            <a:r>
              <a:rPr lang="en-US" altLang="zh-TW"/>
              <a:t>This problem can be solved optimally by applying the max-flow min-cut algorithm O(</a:t>
            </a:r>
            <a:r>
              <a:rPr lang="en-US" altLang="zh-TW" i="1"/>
              <a:t>n</a:t>
            </a:r>
            <a:r>
              <a:rPr lang="en-US" altLang="zh-TW" baseline="30000"/>
              <a:t>2</a:t>
            </a:r>
            <a:r>
              <a:rPr lang="en-US" altLang="zh-TW"/>
              <a:t>) time by trying all pairs of source and destination.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Randomized Min-cut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Font typeface="Arial" charset="0"/>
              <a:buChar char=" "/>
            </a:pPr>
            <a:r>
              <a:rPr lang="en-US" altLang="zh-TW" sz="2800"/>
              <a:t>In randomized Min-cut, we repeatedly do the following:</a:t>
            </a:r>
          </a:p>
          <a:p>
            <a:pPr lvl="1">
              <a:buFont typeface="Arial" charset="0"/>
              <a:buChar char=" "/>
            </a:pPr>
            <a:r>
              <a:rPr lang="en-US" altLang="zh-TW"/>
              <a:t>Pick randomly an edge </a:t>
            </a:r>
            <a:r>
              <a:rPr lang="en-US" altLang="zh-TW" i="1"/>
              <a:t>e</a:t>
            </a:r>
            <a:r>
              <a:rPr lang="en-US" altLang="zh-TW"/>
              <a:t>(</a:t>
            </a:r>
            <a:r>
              <a:rPr lang="en-US" altLang="zh-TW" i="1"/>
              <a:t>u</a:t>
            </a:r>
            <a:r>
              <a:rPr lang="en-US" altLang="zh-TW"/>
              <a:t>,</a:t>
            </a:r>
            <a:r>
              <a:rPr lang="en-US" altLang="zh-TW" i="1"/>
              <a:t>v</a:t>
            </a:r>
            <a:r>
              <a:rPr lang="en-US" altLang="zh-TW"/>
              <a:t>). Merge </a:t>
            </a:r>
            <a:r>
              <a:rPr lang="en-US" altLang="zh-TW" i="1"/>
              <a:t>u</a:t>
            </a:r>
            <a:r>
              <a:rPr lang="en-US" altLang="zh-TW"/>
              <a:t> and </a:t>
            </a:r>
            <a:r>
              <a:rPr lang="en-US" altLang="zh-TW" i="1"/>
              <a:t>v</a:t>
            </a:r>
            <a:r>
              <a:rPr lang="en-US" altLang="zh-TW"/>
              <a:t>, and remove all the edges between </a:t>
            </a:r>
            <a:r>
              <a:rPr lang="en-US" altLang="zh-TW" i="1"/>
              <a:t>u</a:t>
            </a:r>
            <a:r>
              <a:rPr lang="en-US" altLang="zh-TW"/>
              <a:t> and </a:t>
            </a:r>
            <a:r>
              <a:rPr lang="en-US" altLang="zh-TW" i="1"/>
              <a:t>v</a:t>
            </a:r>
            <a:r>
              <a:rPr lang="en-US" altLang="zh-TW"/>
              <a:t>. For example: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>
              <a:buFont typeface="Arial" charset="0"/>
              <a:buChar char=" "/>
            </a:pPr>
            <a:r>
              <a:rPr lang="en-US" altLang="zh-TW" sz="2800"/>
              <a:t>until there are only 2 vertices left. We will report the cut between these 2 vertices as the min-cut.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514600" y="4191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4191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752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191000" y="4495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2895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133600" y="4191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3886200" y="4114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38862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584450" y="4205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u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65525" y="4205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v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812925" y="3976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x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267200" y="3886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y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251325" y="4495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z</a:t>
            </a: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6705600" y="4191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5943600" y="3962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73914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7391400" y="4495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324600" y="4191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V="1">
            <a:off x="7086600" y="4114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70866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629400" y="42052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u,v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6003925" y="3976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x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7467600" y="3886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y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7451725" y="4495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z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49530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526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Equity</vt:lpstr>
      <vt:lpstr>Equation</vt:lpstr>
      <vt:lpstr>RANDOMIZED ALGORITHMS UNIT 4</vt:lpstr>
      <vt:lpstr>Randomized Algorithms</vt:lpstr>
      <vt:lpstr>Las Vegas Randomized Algorithms</vt:lpstr>
      <vt:lpstr>Probabilistic Analysis of Algorithms</vt:lpstr>
      <vt:lpstr>Slide 5</vt:lpstr>
      <vt:lpstr>Monte Carlo versus Las Vegas</vt:lpstr>
      <vt:lpstr>Motivation for Randomized Algorithms</vt:lpstr>
      <vt:lpstr>Randomized Min-cut</vt:lpstr>
      <vt:lpstr>Randomized Min-cut</vt:lpstr>
      <vt:lpstr>Analysis of Randomized Min-cut</vt:lpstr>
      <vt:lpstr>Analysis of Randomized Min-cut</vt:lpstr>
      <vt:lpstr>Question</vt:lpstr>
      <vt:lpstr>Complexity Classes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RANDOMIZED ALGORITHMS UNIT 4</dc:title>
  <dc:creator/>
  <cp:lastModifiedBy>admin</cp:lastModifiedBy>
  <cp:revision>4</cp:revision>
  <dcterms:created xsi:type="dcterms:W3CDTF">2006-08-16T00:00:00Z</dcterms:created>
  <dcterms:modified xsi:type="dcterms:W3CDTF">2013-02-04T04:37:05Z</dcterms:modified>
</cp:coreProperties>
</file>