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8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ACA1D-CF54-4EDE-9033-3E50B8F129AB}"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78F1C-BD70-4594-A510-EE03B5FA54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5C537D9-D6D5-4B08-9180-3D3F9E2B96BA}" type="slidenum">
              <a:rPr lang="en-US"/>
              <a:pPr/>
              <a:t>1</a:t>
            </a:fld>
            <a:endParaRPr lang="en-US"/>
          </a:p>
        </p:txBody>
      </p:sp>
      <p:sp>
        <p:nvSpPr>
          <p:cNvPr id="34819" name="Rectangle 2"/>
          <p:cNvSpPr>
            <a:spLocks noGrp="1" noRot="1" noChangeAspect="1" noChangeArrowheads="1" noTextEdit="1"/>
          </p:cNvSpPr>
          <p:nvPr>
            <p:ph type="sldImg"/>
          </p:nvPr>
        </p:nvSpPr>
        <p:spPr>
          <a:xfrm>
            <a:off x="1144588" y="685800"/>
            <a:ext cx="4570412" cy="3429000"/>
          </a:xfrm>
          <a:ln/>
        </p:spPr>
      </p:sp>
      <p:sp>
        <p:nvSpPr>
          <p:cNvPr id="34820" name="Rectangle 3"/>
          <p:cNvSpPr>
            <a:spLocks noGrp="1" noChangeArrowheads="1"/>
          </p:cNvSpPr>
          <p:nvPr>
            <p:ph type="body" idx="1"/>
          </p:nvPr>
        </p:nvSpPr>
        <p:spPr>
          <a:xfrm>
            <a:off x="686269" y="4345517"/>
            <a:ext cx="5485463" cy="4112683"/>
          </a:xfrm>
          <a:noFill/>
          <a:ln/>
        </p:spPr>
        <p:txBody>
          <a:bodyPr lIns="92519" tIns="46259" rIns="92519" bIns="46259"/>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6418A-EC80-4A4C-8D56-FCC57AABE896}" type="slidenum">
              <a:rPr lang="en-US" altLang="zh-TW"/>
              <a:pPr/>
              <a:t>43</a:t>
            </a:fld>
            <a:endParaRPr lang="en-US" altLang="zh-TW"/>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B1437-D14D-408A-9823-A27D7BB49D03}" type="slidenum">
              <a:rPr lang="en-US" altLang="zh-TW"/>
              <a:pPr/>
              <a:t>44</a:t>
            </a:fld>
            <a:endParaRPr lang="en-US" altLang="zh-TW"/>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3BEC1F-DEF7-4F98-B622-DB2DB314BA03}" type="slidenum">
              <a:rPr lang="en-US" altLang="zh-TW"/>
              <a:pPr/>
              <a:t>48</a:t>
            </a:fld>
            <a:endParaRPr lang="en-US" altLang="zh-TW"/>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93206-5BC0-4898-AADD-0BAA1F47D2DC}" type="slidenum">
              <a:rPr lang="en-US" altLang="zh-TW"/>
              <a:pPr/>
              <a:t>49</a:t>
            </a:fld>
            <a:endParaRPr lang="en-US" altLang="zh-TW"/>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74E1D-743A-4C14-8CAD-BCF23BA6CEE6}" type="slidenum">
              <a:rPr lang="en-US" altLang="zh-TW"/>
              <a:pPr/>
              <a:t>51</a:t>
            </a:fld>
            <a:endParaRPr lang="en-US" altLang="zh-TW"/>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A49D95-E6C0-4582-A3A3-493E11B95598}" type="slidenum">
              <a:rPr lang="en-US" altLang="zh-TW"/>
              <a:pPr/>
              <a:t>52</a:t>
            </a:fld>
            <a:endParaRPr lang="en-US" altLang="zh-TW"/>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612F36-259A-4838-812F-CCEEA9DA7F64}" type="slidenum">
              <a:rPr lang="en-US" altLang="zh-TW"/>
              <a:pPr/>
              <a:t>56</a:t>
            </a:fld>
            <a:endParaRPr lang="en-US" altLang="zh-TW"/>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90B03E-4FD0-4E05-8660-00DCF6859F44}" type="slidenum">
              <a:rPr lang="en-US" altLang="zh-TW"/>
              <a:pPr/>
              <a:t>82</a:t>
            </a:fld>
            <a:endParaRPr lang="en-US" altLang="zh-TW"/>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5ECFB9-3403-4B03-A666-21660F14DFD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F7194B-71BD-4B7C-90CB-EC86149ED31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n-US"/>
          </a:p>
        </p:txBody>
      </p:sp>
      <p:sp>
        <p:nvSpPr>
          <p:cNvPr id="7" name="Rectangle 70"/>
          <p:cNvSpPr>
            <a:spLocks noGrp="1" noChangeArrowheads="1"/>
          </p:cNvSpPr>
          <p:nvPr>
            <p:ph type="ftr" sz="quarter" idx="11"/>
          </p:nvPr>
        </p:nvSpPr>
        <p:spPr>
          <a:ln/>
        </p:spPr>
        <p:txBody>
          <a:bodyPr/>
          <a:lstStyle>
            <a:lvl1pPr>
              <a:defRPr/>
            </a:lvl1pPr>
          </a:lstStyle>
          <a:p>
            <a:pPr>
              <a:defRPr/>
            </a:pPr>
            <a:endParaRPr lang="en-US"/>
          </a:p>
        </p:txBody>
      </p:sp>
      <p:sp>
        <p:nvSpPr>
          <p:cNvPr id="8" name="Rectangle 71"/>
          <p:cNvSpPr>
            <a:spLocks noGrp="1" noChangeArrowheads="1"/>
          </p:cNvSpPr>
          <p:nvPr>
            <p:ph type="sldNum" sz="quarter" idx="12"/>
          </p:nvPr>
        </p:nvSpPr>
        <p:spPr>
          <a:ln/>
        </p:spPr>
        <p:txBody>
          <a:bodyPr/>
          <a:lstStyle>
            <a:lvl1pPr>
              <a:defRPr/>
            </a:lvl1pPr>
          </a:lstStyle>
          <a:p>
            <a:pPr>
              <a:defRPr/>
            </a:pPr>
            <a:fld id="{B077FCC3-AD31-4FC8-90CE-BC62AAF2623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9"/>
          <p:cNvSpPr>
            <a:spLocks noGrp="1" noChangeArrowheads="1"/>
          </p:cNvSpPr>
          <p:nvPr>
            <p:ph type="dt" sz="half" idx="10"/>
          </p:nvPr>
        </p:nvSpPr>
        <p:spPr>
          <a:ln/>
        </p:spPr>
        <p:txBody>
          <a:bodyPr/>
          <a:lstStyle>
            <a:lvl1pPr>
              <a:defRPr/>
            </a:lvl1pPr>
          </a:lstStyle>
          <a:p>
            <a:pPr>
              <a:defRPr/>
            </a:pPr>
            <a:endParaRPr lang="en-US"/>
          </a:p>
        </p:txBody>
      </p:sp>
      <p:sp>
        <p:nvSpPr>
          <p:cNvPr id="7" name="Rectangle 70"/>
          <p:cNvSpPr>
            <a:spLocks noGrp="1" noChangeArrowheads="1"/>
          </p:cNvSpPr>
          <p:nvPr>
            <p:ph type="ftr" sz="quarter" idx="11"/>
          </p:nvPr>
        </p:nvSpPr>
        <p:spPr>
          <a:ln/>
        </p:spPr>
        <p:txBody>
          <a:bodyPr/>
          <a:lstStyle>
            <a:lvl1pPr>
              <a:defRPr/>
            </a:lvl1pPr>
          </a:lstStyle>
          <a:p>
            <a:pPr>
              <a:defRPr/>
            </a:pPr>
            <a:endParaRPr lang="en-US"/>
          </a:p>
        </p:txBody>
      </p:sp>
      <p:sp>
        <p:nvSpPr>
          <p:cNvPr id="8" name="Rectangle 71"/>
          <p:cNvSpPr>
            <a:spLocks noGrp="1" noChangeArrowheads="1"/>
          </p:cNvSpPr>
          <p:nvPr>
            <p:ph type="sldNum" sz="quarter" idx="12"/>
          </p:nvPr>
        </p:nvSpPr>
        <p:spPr>
          <a:ln/>
        </p:spPr>
        <p:txBody>
          <a:bodyPr/>
          <a:lstStyle>
            <a:lvl1pPr>
              <a:defRPr/>
            </a:lvl1pPr>
          </a:lstStyle>
          <a:p>
            <a:pPr>
              <a:defRPr/>
            </a:pPr>
            <a:fld id="{BF3E7522-0D1A-4516-AEAB-661E57DBA19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91AE742E-8009-4AD0-B5A8-05F85C7797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zh-TW"/>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ECE8939-71F2-4B11-8632-3E55B9F9EEC5}"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4.xml"/><Relationship Id="rId1" Type="http://schemas.openxmlformats.org/officeDocument/2006/relationships/vmlDrawing" Target="../drawings/vmlDrawing6.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457200" y="762000"/>
            <a:ext cx="8382000" cy="4495800"/>
          </a:xfrm>
        </p:spPr>
        <p:txBody>
          <a:bodyPr/>
          <a:lstStyle/>
          <a:p>
            <a:r>
              <a:rPr lang="en-US" altLang="zh-TW" sz="3600" dirty="0" smtClean="0">
                <a:solidFill>
                  <a:srgbClr val="6600CC"/>
                </a:solidFill>
                <a:ea typeface="新細明體" pitchFamily="18" charset="-120"/>
              </a:rPr>
              <a:t> </a:t>
            </a:r>
            <a:r>
              <a:rPr lang="en-US" altLang="zh-TW" sz="3600" dirty="0" smtClean="0">
                <a:solidFill>
                  <a:srgbClr val="9900FF"/>
                </a:solidFill>
                <a:ea typeface="新細明體" pitchFamily="18" charset="-120"/>
              </a:rPr>
              <a:t>PATTERN  MATCHING  ALGORITHMS </a:t>
            </a:r>
            <a:r>
              <a:rPr lang="en-US" altLang="zh-TW" sz="3600" dirty="0" smtClean="0">
                <a:solidFill>
                  <a:srgbClr val="6600CC"/>
                </a:solidFill>
                <a:ea typeface="新細明體" pitchFamily="18" charset="-120"/>
              </a:rPr>
              <a:t/>
            </a:r>
            <a:br>
              <a:rPr lang="en-US" altLang="zh-TW" sz="3600" dirty="0" smtClean="0">
                <a:solidFill>
                  <a:srgbClr val="6600CC"/>
                </a:solidFill>
                <a:ea typeface="新細明體" pitchFamily="18" charset="-120"/>
              </a:rPr>
            </a:br>
            <a:r>
              <a:rPr lang="en-US" altLang="zh-TW" sz="3600" dirty="0" smtClean="0">
                <a:solidFill>
                  <a:srgbClr val="6600CC"/>
                </a:solidFill>
                <a:ea typeface="新細明體" pitchFamily="18" charset="-120"/>
              </a:rPr>
              <a:t/>
            </a:r>
            <a:br>
              <a:rPr lang="en-US" altLang="zh-TW" sz="3600" dirty="0" smtClean="0">
                <a:solidFill>
                  <a:srgbClr val="6600CC"/>
                </a:solidFill>
                <a:ea typeface="新細明體" pitchFamily="18" charset="-120"/>
              </a:rPr>
            </a:br>
            <a:r>
              <a:rPr lang="en-US" altLang="zh-TW" sz="3600" dirty="0" smtClean="0">
                <a:solidFill>
                  <a:srgbClr val="6600CC"/>
                </a:solidFill>
                <a:ea typeface="新細明體" pitchFamily="18" charset="-120"/>
              </a:rPr>
              <a:t>UNIT 3</a:t>
            </a:r>
            <a:br>
              <a:rPr lang="en-US" altLang="zh-TW" sz="3600" dirty="0" smtClean="0">
                <a:solidFill>
                  <a:srgbClr val="6600CC"/>
                </a:solidFill>
                <a:ea typeface="新細明體" pitchFamily="18" charset="-120"/>
              </a:rPr>
            </a:br>
            <a:r>
              <a:rPr lang="en-US" altLang="zh-TW" sz="3600" dirty="0" smtClean="0">
                <a:solidFill>
                  <a:srgbClr val="6600CC"/>
                </a:solidFill>
                <a:ea typeface="新細明體" pitchFamily="18" charset="-120"/>
              </a:rPr>
              <a:t/>
            </a:r>
            <a:br>
              <a:rPr lang="en-US" altLang="zh-TW" sz="3600" dirty="0" smtClean="0">
                <a:solidFill>
                  <a:srgbClr val="6600CC"/>
                </a:solidFill>
                <a:ea typeface="新細明體" pitchFamily="18" charset="-120"/>
              </a:rPr>
            </a:br>
            <a:r>
              <a:rPr lang="en-US" altLang="zh-TW" sz="3600" dirty="0" smtClean="0">
                <a:solidFill>
                  <a:srgbClr val="9900FF"/>
                </a:solidFill>
                <a:ea typeface="新細明體" pitchFamily="18" charset="-120"/>
              </a:rPr>
              <a:t>		</a:t>
            </a:r>
            <a:endParaRPr lang="en-US" sz="4000" b="1" dirty="0" smtClean="0">
              <a:solidFill>
                <a:schemeClr val="tx1"/>
              </a:solidFill>
              <a:latin typeface="Garamond" pitchFamily="18" charset="0"/>
              <a:ea typeface="新細明體" pitchFamily="18" charset="-120"/>
            </a:endParaRPr>
          </a:p>
        </p:txBody>
      </p:sp>
      <p:sp>
        <p:nvSpPr>
          <p:cNvPr id="3077"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3078" name="Text Box 6"/>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endParaRPr lang="en-US" sz="1600" b="1" dirty="0">
              <a:solidFill>
                <a:srgbClr val="E5E5FF"/>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Batang" pitchFamily="18" charset="-127"/>
                <a:cs typeface="Arial" pitchFamily="34" charset="0"/>
              </a:rPr>
              <a:t>Horner’s Rule</a:t>
            </a:r>
            <a:endParaRPr lang="en-US" sz="3200" smtClean="0">
              <a:solidFill>
                <a:schemeClr val="bg1"/>
              </a:solidFill>
              <a:ea typeface="Batang" pitchFamily="18" charset="-127"/>
              <a:cs typeface="Arial" pitchFamily="34" charset="0"/>
            </a:endParaRPr>
          </a:p>
        </p:txBody>
      </p:sp>
      <p:sp>
        <p:nvSpPr>
          <p:cNvPr id="12290" name="Rectangle 2"/>
          <p:cNvSpPr>
            <a:spLocks noGrp="1" noChangeArrowheads="1"/>
          </p:cNvSpPr>
          <p:nvPr>
            <p:ph idx="1"/>
          </p:nvPr>
        </p:nvSpPr>
        <p:spPr>
          <a:xfrm>
            <a:off x="228600" y="762000"/>
            <a:ext cx="8763000" cy="5715000"/>
          </a:xfrm>
        </p:spPr>
        <p:txBody>
          <a:bodyPr/>
          <a:lstStyle/>
          <a:p>
            <a:pPr eaLnBrk="1" hangingPunct="1">
              <a:buFontTx/>
              <a:buNone/>
            </a:pPr>
            <a:r>
              <a:rPr lang="en-US" altLang="ko-KR" sz="2800" smtClean="0">
                <a:solidFill>
                  <a:srgbClr val="FF0066"/>
                </a:solidFill>
                <a:latin typeface="Times New Roman" pitchFamily="18" charset="0"/>
                <a:ea typeface="Batang" pitchFamily="18" charset="-127"/>
              </a:rPr>
              <a:t>Example</a:t>
            </a:r>
            <a:r>
              <a:rPr lang="en-US" altLang="ko-KR" sz="2800" smtClean="0">
                <a:solidFill>
                  <a:srgbClr val="000000"/>
                </a:solidFill>
                <a:latin typeface="Times New Roman" pitchFamily="18" charset="0"/>
                <a:ea typeface="Batang" pitchFamily="18" charset="-127"/>
              </a:rPr>
              <a:t>: Horner’s rule </a:t>
            </a:r>
          </a:p>
          <a:p>
            <a:pPr eaLnBrk="1" hangingPunct="1">
              <a:buFontTx/>
              <a:buNone/>
            </a:pPr>
            <a:r>
              <a:rPr lang="en-US" altLang="ko-KR" sz="2800" smtClean="0">
                <a:solidFill>
                  <a:srgbClr val="000000"/>
                </a:solidFill>
                <a:latin typeface="Times New Roman" pitchFamily="18" charset="0"/>
                <a:ea typeface="Batang" pitchFamily="18" charset="-127"/>
              </a:rPr>
              <a:t>[3, 4, 5] = 5 + 10(4 + 10(3)) = 5 + 10(4 + 30) = 5 340 = 345</a:t>
            </a:r>
          </a:p>
          <a:p>
            <a:pPr eaLnBrk="1" hangingPunct="1">
              <a:buFontTx/>
              <a:buNone/>
            </a:pP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3</a:t>
            </a:r>
            <a:r>
              <a:rPr lang="en-US" altLang="ko-KR" sz="2800" smtClean="0">
                <a:solidFill>
                  <a:srgbClr val="000000"/>
                </a:solidFill>
                <a:latin typeface="Times New Roman" pitchFamily="18" charset="0"/>
                <a:ea typeface="Batang" pitchFamily="18" charset="-127"/>
              </a:rPr>
              <a:t>] + 10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3 </a:t>
            </a:r>
            <a:r>
              <a:rPr lang="en-US" altLang="ko-KR" sz="2800" smtClean="0">
                <a:solidFill>
                  <a:srgbClr val="000000"/>
                </a:solidFill>
                <a:latin typeface="Times New Roman" pitchFamily="18" charset="0"/>
                <a:ea typeface="Batang" pitchFamily="18" charset="-127"/>
              </a:rPr>
              <a:t>- 1] + 10(</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1</a:t>
            </a:r>
            <a:r>
              <a:rPr lang="en-US" altLang="ko-KR" sz="2800" smtClean="0">
                <a:solidFill>
                  <a:srgbClr val="000000"/>
                </a:solidFill>
                <a:latin typeface="Times New Roman" pitchFamily="18" charset="0"/>
                <a:ea typeface="Batang" pitchFamily="18" charset="-127"/>
              </a:rPr>
              <a:t>])).</a:t>
            </a:r>
          </a:p>
          <a:p>
            <a:pPr eaLnBrk="1" hangingPunct="1">
              <a:buFontTx/>
              <a:buNone/>
            </a:pPr>
            <a:endParaRPr lang="en-US" altLang="ko-KR" sz="1500" smtClean="0">
              <a:solidFill>
                <a:srgbClr val="FF0066"/>
              </a:solidFill>
              <a:latin typeface="Times New Roman" pitchFamily="18" charset="0"/>
              <a:ea typeface="Batang" pitchFamily="18" charset="-127"/>
            </a:endParaRPr>
          </a:p>
          <a:p>
            <a:pPr eaLnBrk="1" hangingPunct="1">
              <a:buFontTx/>
              <a:buNone/>
            </a:pPr>
            <a:r>
              <a:rPr lang="en-US" altLang="ko-KR" sz="2800" smtClean="0">
                <a:solidFill>
                  <a:srgbClr val="FF0066"/>
                </a:solidFill>
                <a:latin typeface="Times New Roman" pitchFamily="18" charset="0"/>
                <a:ea typeface="Batang" pitchFamily="18" charset="-127"/>
              </a:rPr>
              <a:t>Formula</a:t>
            </a:r>
          </a:p>
          <a:p>
            <a:pPr eaLnBrk="1" hangingPunct="1"/>
            <a:r>
              <a:rPr lang="en-US" altLang="ko-KR" sz="2800" smtClean="0">
                <a:solidFill>
                  <a:srgbClr val="000000"/>
                </a:solidFill>
                <a:latin typeface="Times New Roman" pitchFamily="18" charset="0"/>
                <a:ea typeface="Batang" pitchFamily="18" charset="-127"/>
              </a:rPr>
              <a:t>We can compute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in time Θ(</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using this rule as</a:t>
            </a:r>
          </a:p>
          <a:p>
            <a:pPr eaLnBrk="1" hangingPunct="1">
              <a:buFontTx/>
              <a:buNone/>
            </a:pPr>
            <a:r>
              <a:rPr lang="en-US" altLang="ko-KR" sz="2600" i="1" smtClean="0">
                <a:solidFill>
                  <a:srgbClr val="000000"/>
                </a:solidFill>
                <a:latin typeface="Times New Roman" pitchFamily="18" charset="0"/>
                <a:ea typeface="Batang" pitchFamily="18" charset="-127"/>
              </a:rPr>
              <a:t> p </a:t>
            </a:r>
            <a:r>
              <a:rPr lang="en-US" altLang="ko-KR" sz="2600" smtClean="0">
                <a:solidFill>
                  <a:srgbClr val="000000"/>
                </a:solidFill>
                <a:latin typeface="Times New Roman" pitchFamily="18" charset="0"/>
                <a:ea typeface="Batang" pitchFamily="18" charset="-127"/>
              </a:rPr>
              <a:t>= </a:t>
            </a:r>
            <a:r>
              <a:rPr lang="en-US" altLang="ko-KR" sz="2600" i="1" smtClean="0">
                <a:solidFill>
                  <a:srgbClr val="000000"/>
                </a:solidFill>
                <a:latin typeface="Times New Roman" pitchFamily="18" charset="0"/>
                <a:ea typeface="Batang" pitchFamily="18" charset="-127"/>
              </a:rPr>
              <a:t>P</a:t>
            </a:r>
            <a:r>
              <a:rPr lang="en-US" altLang="ko-KR" sz="2600" smtClean="0">
                <a:solidFill>
                  <a:srgbClr val="000000"/>
                </a:solidFill>
                <a:latin typeface="Times New Roman" pitchFamily="18" charset="0"/>
                <a:ea typeface="Batang" pitchFamily="18" charset="-127"/>
              </a:rPr>
              <a:t>[</a:t>
            </a:r>
            <a:r>
              <a:rPr lang="en-US" altLang="ko-KR" sz="2600" i="1" smtClean="0">
                <a:solidFill>
                  <a:srgbClr val="000000"/>
                </a:solidFill>
                <a:latin typeface="Times New Roman" pitchFamily="18" charset="0"/>
                <a:ea typeface="Batang" pitchFamily="18" charset="-127"/>
              </a:rPr>
              <a:t>m</a:t>
            </a:r>
            <a:r>
              <a:rPr lang="en-US" altLang="ko-KR" sz="2600" smtClean="0">
                <a:solidFill>
                  <a:srgbClr val="000000"/>
                </a:solidFill>
                <a:latin typeface="Times New Roman" pitchFamily="18" charset="0"/>
                <a:ea typeface="Batang" pitchFamily="18" charset="-127"/>
              </a:rPr>
              <a:t>] + 10 (</a:t>
            </a:r>
            <a:r>
              <a:rPr lang="en-US" altLang="ko-KR" sz="2600" i="1" smtClean="0">
                <a:solidFill>
                  <a:srgbClr val="000000"/>
                </a:solidFill>
                <a:latin typeface="Times New Roman" pitchFamily="18" charset="0"/>
                <a:ea typeface="Batang" pitchFamily="18" charset="-127"/>
              </a:rPr>
              <a:t>P</a:t>
            </a:r>
            <a:r>
              <a:rPr lang="en-US" altLang="ko-KR" sz="2600" smtClean="0">
                <a:solidFill>
                  <a:srgbClr val="000000"/>
                </a:solidFill>
                <a:latin typeface="Times New Roman" pitchFamily="18" charset="0"/>
                <a:ea typeface="Batang" pitchFamily="18" charset="-127"/>
              </a:rPr>
              <a:t>[</a:t>
            </a:r>
            <a:r>
              <a:rPr lang="en-US" altLang="ko-KR" sz="2600" i="1" smtClean="0">
                <a:solidFill>
                  <a:srgbClr val="000000"/>
                </a:solidFill>
                <a:latin typeface="Times New Roman" pitchFamily="18" charset="0"/>
                <a:ea typeface="Batang" pitchFamily="18" charset="-127"/>
              </a:rPr>
              <a:t>m</a:t>
            </a:r>
            <a:r>
              <a:rPr lang="en-US" altLang="ko-KR" sz="2600" smtClean="0">
                <a:solidFill>
                  <a:srgbClr val="000000"/>
                </a:solidFill>
                <a:latin typeface="Times New Roman" pitchFamily="18" charset="0"/>
                <a:ea typeface="Batang" pitchFamily="18" charset="-127"/>
              </a:rPr>
              <a:t>-1] + 10(</a:t>
            </a:r>
            <a:r>
              <a:rPr lang="en-US" altLang="ko-KR" sz="2600" i="1" smtClean="0">
                <a:solidFill>
                  <a:srgbClr val="000000"/>
                </a:solidFill>
                <a:latin typeface="Times New Roman" pitchFamily="18" charset="0"/>
                <a:ea typeface="Batang" pitchFamily="18" charset="-127"/>
              </a:rPr>
              <a:t>P</a:t>
            </a:r>
            <a:r>
              <a:rPr lang="en-US" altLang="ko-KR" sz="2600" smtClean="0">
                <a:solidFill>
                  <a:srgbClr val="000000"/>
                </a:solidFill>
                <a:latin typeface="Times New Roman" pitchFamily="18" charset="0"/>
                <a:ea typeface="Batang" pitchFamily="18" charset="-127"/>
              </a:rPr>
              <a:t>[</a:t>
            </a:r>
            <a:r>
              <a:rPr lang="en-US" altLang="ko-KR" sz="2600" i="1" smtClean="0">
                <a:solidFill>
                  <a:srgbClr val="000000"/>
                </a:solidFill>
                <a:latin typeface="Times New Roman" pitchFamily="18" charset="0"/>
                <a:ea typeface="Batang" pitchFamily="18" charset="-127"/>
              </a:rPr>
              <a:t>m</a:t>
            </a:r>
            <a:r>
              <a:rPr lang="en-US" altLang="ko-KR" sz="2600" smtClean="0">
                <a:solidFill>
                  <a:srgbClr val="000000"/>
                </a:solidFill>
                <a:latin typeface="Times New Roman" pitchFamily="18" charset="0"/>
                <a:ea typeface="Batang" pitchFamily="18" charset="-127"/>
              </a:rPr>
              <a:t>-2] + … + 10(</a:t>
            </a:r>
            <a:r>
              <a:rPr lang="en-US" altLang="ko-KR" sz="2600" i="1" smtClean="0">
                <a:solidFill>
                  <a:srgbClr val="000000"/>
                </a:solidFill>
                <a:latin typeface="Times New Roman" pitchFamily="18" charset="0"/>
                <a:ea typeface="Batang" pitchFamily="18" charset="-127"/>
              </a:rPr>
              <a:t>P</a:t>
            </a:r>
            <a:r>
              <a:rPr lang="en-US" altLang="ko-KR" sz="2600" smtClean="0">
                <a:solidFill>
                  <a:srgbClr val="000000"/>
                </a:solidFill>
                <a:latin typeface="Times New Roman" pitchFamily="18" charset="0"/>
                <a:ea typeface="Batang" pitchFamily="18" charset="-127"/>
              </a:rPr>
              <a:t>[2] + 10</a:t>
            </a:r>
            <a:r>
              <a:rPr lang="en-US" altLang="ko-KR" sz="2600" i="1" smtClean="0">
                <a:solidFill>
                  <a:srgbClr val="000000"/>
                </a:solidFill>
                <a:latin typeface="Times New Roman" pitchFamily="18" charset="0"/>
                <a:ea typeface="Batang" pitchFamily="18" charset="-127"/>
              </a:rPr>
              <a:t>P</a:t>
            </a:r>
            <a:r>
              <a:rPr lang="en-US" altLang="ko-KR" sz="2600" smtClean="0">
                <a:solidFill>
                  <a:srgbClr val="000000"/>
                </a:solidFill>
                <a:latin typeface="Times New Roman" pitchFamily="18" charset="0"/>
                <a:ea typeface="Batang" pitchFamily="18" charset="-127"/>
              </a:rPr>
              <a:t>[1]) ))</a:t>
            </a:r>
          </a:p>
          <a:p>
            <a:pPr eaLnBrk="1" hangingPunct="1"/>
            <a:endParaRPr lang="en-US" altLang="ko-KR" sz="15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Similarly </a:t>
            </a:r>
            <a:r>
              <a:rPr lang="en-US" altLang="ko-KR" sz="2800" i="1" smtClean="0">
                <a:solidFill>
                  <a:srgbClr val="000000"/>
                </a:solidFill>
                <a:latin typeface="Times New Roman" pitchFamily="18" charset="0"/>
                <a:ea typeface="Batang" pitchFamily="18" charset="-127"/>
              </a:rPr>
              <a:t>t</a:t>
            </a:r>
            <a:r>
              <a:rPr lang="en-US" altLang="ko-KR" sz="2800" baseline="-25000" smtClean="0">
                <a:solidFill>
                  <a:srgbClr val="000000"/>
                </a:solidFill>
                <a:latin typeface="Times New Roman" pitchFamily="18" charset="0"/>
                <a:ea typeface="Batang" pitchFamily="18" charset="-127"/>
              </a:rPr>
              <a:t>0</a:t>
            </a:r>
            <a:r>
              <a:rPr lang="en-US" altLang="ko-KR" sz="2800" smtClean="0">
                <a:solidFill>
                  <a:srgbClr val="000000"/>
                </a:solidFill>
                <a:latin typeface="Times New Roman" pitchFamily="18" charset="0"/>
                <a:ea typeface="Batang" pitchFamily="18" charset="-127"/>
              </a:rPr>
              <a:t> can be computed from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in time Θ(</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a:t>
            </a:r>
          </a:p>
          <a:p>
            <a:pPr eaLnBrk="1" hangingPunct="1"/>
            <a:endParaRPr lang="en-US" altLang="ko-KR" sz="15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To compute </a:t>
            </a:r>
            <a:r>
              <a:rPr lang="en-US" altLang="ko-KR" sz="2800" i="1" smtClean="0">
                <a:solidFill>
                  <a:srgbClr val="000000"/>
                </a:solidFill>
                <a:latin typeface="Times New Roman" pitchFamily="18" charset="0"/>
                <a:ea typeface="Batang" pitchFamily="18" charset="-127"/>
              </a:rPr>
              <a:t>t</a:t>
            </a:r>
            <a:r>
              <a:rPr lang="en-US" altLang="ko-KR" sz="2800" baseline="-25000" smtClean="0">
                <a:solidFill>
                  <a:srgbClr val="000000"/>
                </a:solidFill>
                <a:latin typeface="Times New Roman" pitchFamily="18" charset="0"/>
                <a:ea typeface="Batang" pitchFamily="18" charset="-127"/>
              </a:rPr>
              <a:t>1</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t</a:t>
            </a:r>
            <a:r>
              <a:rPr lang="en-US" altLang="ko-KR" sz="2800" baseline="-25000" smtClean="0">
                <a:solidFill>
                  <a:srgbClr val="000000"/>
                </a:solidFill>
                <a:latin typeface="Times New Roman" pitchFamily="18" charset="0"/>
                <a:ea typeface="Batang" pitchFamily="18" charset="-127"/>
              </a:rPr>
              <a:t>2</a:t>
            </a:r>
            <a:r>
              <a:rPr lang="en-US" altLang="ko-KR" sz="2800" smtClean="0">
                <a:solidFill>
                  <a:srgbClr val="000000"/>
                </a:solidFill>
                <a:latin typeface="Times New Roman" pitchFamily="18" charset="0"/>
                <a:ea typeface="Batang" pitchFamily="18" charset="-127"/>
              </a:rPr>
              <a:t>, . . . ,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n</a:t>
            </a:r>
            <a:r>
              <a:rPr lang="en-US" altLang="ko-KR" sz="2800" baseline="-25000" smtClean="0">
                <a:solidFill>
                  <a:srgbClr val="000000"/>
                </a:solidFill>
                <a:latin typeface="Times New Roman" pitchFamily="18" charset="0"/>
                <a:ea typeface="Batang" pitchFamily="18" charset="-127"/>
              </a:rPr>
              <a:t>-</a:t>
            </a:r>
            <a:r>
              <a:rPr lang="en-US" altLang="ko-KR" sz="2800" i="1" baseline="-25000" smtClean="0">
                <a:solidFill>
                  <a:srgbClr val="000000"/>
                </a:solidFill>
                <a:latin typeface="Times New Roman" pitchFamily="18" charset="0"/>
                <a:ea typeface="Batang" pitchFamily="18" charset="-127"/>
              </a:rPr>
              <a:t>m</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in time Θ(</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it suffices to observe that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s+1</a:t>
            </a:r>
            <a:r>
              <a:rPr lang="en-US" altLang="ko-KR" sz="2800" smtClean="0">
                <a:solidFill>
                  <a:srgbClr val="000000"/>
                </a:solidFill>
                <a:latin typeface="Times New Roman" pitchFamily="18" charset="0"/>
                <a:ea typeface="Batang" pitchFamily="18" charset="-127"/>
              </a:rPr>
              <a:t> can be computed from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in constant time. </a:t>
            </a:r>
          </a:p>
        </p:txBody>
      </p:sp>
      <p:pic>
        <p:nvPicPr>
          <p:cNvPr id="12291"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2292"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2294"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2295"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400" b="1" dirty="0">
                <a:solidFill>
                  <a:srgbClr val="E5E5FF"/>
                </a:solidFill>
                <a:latin typeface="Garamond" pitchFamily="18" charset="0"/>
              </a:rPr>
              <a:t>	            			               </a:t>
            </a:r>
            <a:r>
              <a:rPr lang="en-US" sz="1600" b="1" dirty="0">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3315" name="Picture 3"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3316" name="Rectangle 4"/>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Batang" pitchFamily="18" charset="-127"/>
                <a:cs typeface="Arial" pitchFamily="34" charset="0"/>
              </a:rPr>
              <a:t>Computing t</a:t>
            </a:r>
            <a:r>
              <a:rPr lang="en-US" altLang="ko-KR" sz="3200" baseline="-25000" smtClean="0">
                <a:solidFill>
                  <a:schemeClr val="bg1"/>
                </a:solidFill>
                <a:ea typeface="Batang" pitchFamily="18" charset="-127"/>
                <a:cs typeface="Arial" pitchFamily="34" charset="0"/>
              </a:rPr>
              <a:t>s+1</a:t>
            </a:r>
            <a:r>
              <a:rPr lang="en-US" altLang="ko-KR" sz="3200" smtClean="0">
                <a:solidFill>
                  <a:schemeClr val="bg1"/>
                </a:solidFill>
                <a:ea typeface="Batang" pitchFamily="18" charset="-127"/>
                <a:cs typeface="Arial" pitchFamily="34" charset="0"/>
              </a:rPr>
              <a:t> from t</a:t>
            </a:r>
            <a:r>
              <a:rPr lang="en-US" altLang="ko-KR" sz="3200" baseline="-25000" smtClean="0">
                <a:solidFill>
                  <a:schemeClr val="bg1"/>
                </a:solidFill>
                <a:ea typeface="Batang" pitchFamily="18" charset="-127"/>
                <a:cs typeface="Arial" pitchFamily="34" charset="0"/>
              </a:rPr>
              <a:t>s</a:t>
            </a:r>
            <a:r>
              <a:rPr lang="en-US" altLang="ko-KR" sz="3200" smtClean="0">
                <a:solidFill>
                  <a:schemeClr val="bg1"/>
                </a:solidFill>
                <a:ea typeface="Batang" pitchFamily="18" charset="-127"/>
                <a:cs typeface="Arial" pitchFamily="34" charset="0"/>
              </a:rPr>
              <a:t> in constant time </a:t>
            </a:r>
            <a:endParaRPr lang="en-US" sz="3200" smtClean="0">
              <a:solidFill>
                <a:schemeClr val="bg1"/>
              </a:solidFill>
              <a:ea typeface="Batang" pitchFamily="18" charset="-127"/>
              <a:cs typeface="Arial" pitchFamily="34" charset="0"/>
            </a:endParaRPr>
          </a:p>
        </p:txBody>
      </p:sp>
      <p:sp>
        <p:nvSpPr>
          <p:cNvPr id="13317"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3318" name="Text Box 6"/>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
        <p:nvSpPr>
          <p:cNvPr id="13319" name="Rectangle 7"/>
          <p:cNvSpPr>
            <a:spLocks noChangeArrowheads="1"/>
          </p:cNvSpPr>
          <p:nvPr/>
        </p:nvSpPr>
        <p:spPr bwMode="auto">
          <a:xfrm>
            <a:off x="228600" y="762000"/>
            <a:ext cx="8153400" cy="5638800"/>
          </a:xfrm>
          <a:prstGeom prst="rect">
            <a:avLst/>
          </a:prstGeom>
          <a:noFill/>
          <a:ln w="9525">
            <a:noFill/>
            <a:miter lim="800000"/>
            <a:headEnd/>
            <a:tailEnd/>
          </a:ln>
        </p:spPr>
        <p:txBody>
          <a:bodyPr anchor="ctr"/>
          <a:lstStyle/>
          <a:p>
            <a:pPr marL="342900" indent="-342900">
              <a:buFontTx/>
              <a:buChar char="•"/>
            </a:pPr>
            <a:r>
              <a:rPr lang="en-US" altLang="ko-KR" sz="2700">
                <a:solidFill>
                  <a:srgbClr val="000000"/>
                </a:solidFill>
                <a:ea typeface="굴림" pitchFamily="34" charset="-127"/>
                <a:cs typeface="Arial" pitchFamily="34" charset="0"/>
              </a:rPr>
              <a:t>Text = [3, 1, 4, 1, 5, 2]; t</a:t>
            </a:r>
            <a:r>
              <a:rPr lang="en-US" altLang="ko-KR" sz="2700" baseline="-25000">
                <a:solidFill>
                  <a:srgbClr val="000000"/>
                </a:solidFill>
                <a:ea typeface="굴림" pitchFamily="34" charset="-127"/>
                <a:cs typeface="Arial" pitchFamily="34" charset="0"/>
              </a:rPr>
              <a:t>0</a:t>
            </a:r>
            <a:r>
              <a:rPr lang="en-US" altLang="ko-KR" sz="2700">
                <a:solidFill>
                  <a:srgbClr val="000000"/>
                </a:solidFill>
                <a:ea typeface="굴림" pitchFamily="34" charset="-127"/>
                <a:cs typeface="Arial" pitchFamily="34" charset="0"/>
              </a:rPr>
              <a:t> = 31415</a:t>
            </a:r>
          </a:p>
          <a:p>
            <a:pPr marL="342900" indent="-342900">
              <a:buFontTx/>
              <a:buChar char="•"/>
            </a:pPr>
            <a:r>
              <a:rPr lang="en-US" altLang="ko-KR" sz="2700">
                <a:solidFill>
                  <a:srgbClr val="000000"/>
                </a:solidFill>
                <a:ea typeface="굴림" pitchFamily="34" charset="-127"/>
                <a:cs typeface="Arial" pitchFamily="34" charset="0"/>
              </a:rPr>
              <a:t>m = 5; Shift = 0</a:t>
            </a:r>
            <a:endParaRPr lang="en-US" sz="2700">
              <a:solidFill>
                <a:srgbClr val="000000"/>
              </a:solidFill>
              <a:ea typeface="굴림" pitchFamily="34" charset="-127"/>
              <a:cs typeface="Arial" pitchFamily="34" charset="0"/>
            </a:endParaRPr>
          </a:p>
          <a:p>
            <a:pPr marL="342900" indent="-342900">
              <a:buFontTx/>
              <a:buChar char="•"/>
            </a:pPr>
            <a:endParaRPr lang="en-US" sz="1500">
              <a:ea typeface="굴림" pitchFamily="34" charset="-127"/>
              <a:cs typeface="Arial" pitchFamily="34" charset="0"/>
            </a:endParaRPr>
          </a:p>
          <a:p>
            <a:pPr marL="342900" indent="-342900">
              <a:buFontTx/>
              <a:buChar char="•"/>
            </a:pPr>
            <a:r>
              <a:rPr lang="en-US" sz="2700">
                <a:ea typeface="굴림" pitchFamily="34" charset="-127"/>
                <a:cs typeface="Arial" pitchFamily="34" charset="0"/>
              </a:rPr>
              <a:t>Old higher-order digit = 3 </a:t>
            </a:r>
          </a:p>
          <a:p>
            <a:pPr marL="342900" indent="-342900">
              <a:buFontTx/>
              <a:buChar char="•"/>
            </a:pPr>
            <a:r>
              <a:rPr lang="en-US" sz="2700">
                <a:ea typeface="굴림" pitchFamily="34" charset="-127"/>
                <a:cs typeface="Arial" pitchFamily="34" charset="0"/>
              </a:rPr>
              <a:t>New low-order digit = 2</a:t>
            </a:r>
          </a:p>
          <a:p>
            <a:pPr marL="342900" indent="-342900">
              <a:buFontTx/>
              <a:buChar char="•"/>
            </a:pPr>
            <a:endParaRPr lang="en-US" altLang="ko-KR" sz="1500">
              <a:solidFill>
                <a:srgbClr val="000000"/>
              </a:solidFill>
              <a:ea typeface="Batang" pitchFamily="18" charset="-127"/>
              <a:cs typeface="Arial" pitchFamily="34" charset="0"/>
            </a:endParaRPr>
          </a:p>
          <a:p>
            <a:pPr marL="342900" indent="-342900">
              <a:buFontTx/>
              <a:buChar char="•"/>
            </a:pPr>
            <a:r>
              <a:rPr lang="en-US" altLang="ko-KR" sz="2700">
                <a:solidFill>
                  <a:srgbClr val="000000"/>
                </a:solidFill>
                <a:ea typeface="Batang" pitchFamily="18" charset="-127"/>
                <a:cs typeface="Arial" pitchFamily="34" charset="0"/>
              </a:rPr>
              <a:t>t</a:t>
            </a:r>
            <a:r>
              <a:rPr lang="en-US" altLang="ko-KR" sz="2700" baseline="-25000">
                <a:solidFill>
                  <a:srgbClr val="000000"/>
                </a:solidFill>
                <a:ea typeface="Batang" pitchFamily="18" charset="-127"/>
                <a:cs typeface="Arial" pitchFamily="34" charset="0"/>
              </a:rPr>
              <a:t>1</a:t>
            </a:r>
            <a:r>
              <a:rPr lang="en-US" altLang="ko-KR" sz="2700">
                <a:solidFill>
                  <a:srgbClr val="000000"/>
                </a:solidFill>
                <a:ea typeface="Batang" pitchFamily="18" charset="-127"/>
                <a:cs typeface="Arial" pitchFamily="34" charset="0"/>
              </a:rPr>
              <a:t>   = 10.(31415 – </a:t>
            </a:r>
            <a:r>
              <a:rPr lang="en-US" altLang="ko-KR" sz="2700">
                <a:solidFill>
                  <a:srgbClr val="000000"/>
                </a:solidFill>
                <a:ea typeface="굴림" pitchFamily="34" charset="-127"/>
                <a:cs typeface="Arial" pitchFamily="34" charset="0"/>
              </a:rPr>
              <a:t>10</a:t>
            </a:r>
            <a:r>
              <a:rPr lang="en-US" altLang="ko-KR" sz="2700" baseline="30000">
                <a:solidFill>
                  <a:srgbClr val="000000"/>
                </a:solidFill>
                <a:ea typeface="굴림" pitchFamily="34" charset="-127"/>
                <a:cs typeface="Arial" pitchFamily="34" charset="0"/>
              </a:rPr>
              <a:t>4.</a:t>
            </a:r>
            <a:r>
              <a:rPr lang="en-US" altLang="ko-KR" sz="2700">
                <a:solidFill>
                  <a:srgbClr val="000000"/>
                </a:solidFill>
                <a:ea typeface="Batang" pitchFamily="18" charset="-127"/>
                <a:cs typeface="Arial" pitchFamily="34" charset="0"/>
              </a:rPr>
              <a:t>T(1))</a:t>
            </a:r>
            <a:r>
              <a:rPr lang="en-US" sz="2700">
                <a:ea typeface="Batang" pitchFamily="18" charset="-127"/>
                <a:cs typeface="Arial" pitchFamily="34" charset="0"/>
              </a:rPr>
              <a:t> + T(5+1)</a:t>
            </a:r>
          </a:p>
          <a:p>
            <a:pPr marL="342900" indent="-342900"/>
            <a:r>
              <a:rPr lang="en-US" altLang="ko-KR" sz="2700">
                <a:solidFill>
                  <a:srgbClr val="000000"/>
                </a:solidFill>
                <a:ea typeface="굴림" pitchFamily="34" charset="-127"/>
                <a:cs typeface="Arial" pitchFamily="34" charset="0"/>
              </a:rPr>
              <a:t>	     = 10.(31415 – 10</a:t>
            </a:r>
            <a:r>
              <a:rPr lang="en-US" altLang="ko-KR" sz="2700" baseline="30000">
                <a:solidFill>
                  <a:srgbClr val="000000"/>
                </a:solidFill>
                <a:ea typeface="굴림" pitchFamily="34" charset="-127"/>
                <a:cs typeface="Arial" pitchFamily="34" charset="0"/>
              </a:rPr>
              <a:t>4</a:t>
            </a:r>
            <a:r>
              <a:rPr lang="en-US" altLang="ko-KR" sz="2700">
                <a:solidFill>
                  <a:srgbClr val="000000"/>
                </a:solidFill>
                <a:ea typeface="굴림" pitchFamily="34" charset="-127"/>
                <a:cs typeface="Arial" pitchFamily="34" charset="0"/>
              </a:rPr>
              <a:t>.3)</a:t>
            </a:r>
            <a:r>
              <a:rPr lang="en-US" sz="2700">
                <a:ea typeface="굴림" pitchFamily="34" charset="-127"/>
                <a:cs typeface="Arial" pitchFamily="34" charset="0"/>
              </a:rPr>
              <a:t> + 2</a:t>
            </a:r>
          </a:p>
          <a:p>
            <a:pPr marL="342900" indent="-342900"/>
            <a:r>
              <a:rPr lang="en-US" sz="2700">
                <a:ea typeface="굴림" pitchFamily="34" charset="-127"/>
                <a:cs typeface="Arial" pitchFamily="34" charset="0"/>
              </a:rPr>
              <a:t>         = 10(1415) + 2 = 14152</a:t>
            </a:r>
            <a:r>
              <a:rPr lang="en-US" altLang="ko-KR" sz="2700">
                <a:solidFill>
                  <a:srgbClr val="000000"/>
                </a:solidFill>
                <a:ea typeface="Batang" pitchFamily="18" charset="-127"/>
                <a:cs typeface="Arial" pitchFamily="34" charset="0"/>
              </a:rPr>
              <a:t>  </a:t>
            </a:r>
          </a:p>
          <a:p>
            <a:pPr marL="342900" indent="-342900">
              <a:spcBef>
                <a:spcPct val="20000"/>
              </a:spcBef>
              <a:buFontTx/>
              <a:buChar char="•"/>
            </a:pPr>
            <a:endParaRPr lang="en-US" altLang="ko-KR" sz="1500" i="1">
              <a:ea typeface="굴림" pitchFamily="34" charset="-127"/>
              <a:cs typeface="Arial" pitchFamily="34" charset="0"/>
            </a:endParaRPr>
          </a:p>
          <a:p>
            <a:pPr marL="342900" indent="-342900">
              <a:spcBef>
                <a:spcPct val="20000"/>
              </a:spcBef>
              <a:buFontTx/>
              <a:buChar char="•"/>
            </a:pPr>
            <a:r>
              <a:rPr lang="en-US" altLang="ko-KR" sz="2700" i="1">
                <a:ea typeface="굴림" pitchFamily="34" charset="-127"/>
                <a:cs typeface="Arial" pitchFamily="34" charset="0"/>
              </a:rPr>
              <a:t>t</a:t>
            </a:r>
            <a:r>
              <a:rPr lang="en-US" altLang="ko-KR" sz="2700" i="1" baseline="-25000">
                <a:ea typeface="굴림" pitchFamily="34" charset="-127"/>
                <a:cs typeface="Arial" pitchFamily="34" charset="0"/>
              </a:rPr>
              <a:t>s+1</a:t>
            </a:r>
            <a:r>
              <a:rPr lang="en-US" altLang="ko-KR" sz="2700" i="1">
                <a:ea typeface="굴림" pitchFamily="34" charset="-127"/>
                <a:cs typeface="Arial" pitchFamily="34" charset="0"/>
              </a:rPr>
              <a:t> = 10</a:t>
            </a:r>
            <a:r>
              <a:rPr lang="en-US" altLang="ko-KR" sz="2700">
                <a:ea typeface="굴림" pitchFamily="34" charset="-127"/>
                <a:cs typeface="Arial" pitchFamily="34" charset="0"/>
              </a:rPr>
              <a:t>(</a:t>
            </a:r>
            <a:r>
              <a:rPr lang="en-US" altLang="ko-KR" sz="2700" i="1">
                <a:ea typeface="굴림" pitchFamily="34" charset="-127"/>
                <a:cs typeface="Arial" pitchFamily="34" charset="0"/>
              </a:rPr>
              <a:t>t</a:t>
            </a:r>
            <a:r>
              <a:rPr lang="en-US" altLang="ko-KR" sz="2700" i="1" baseline="-25000">
                <a:ea typeface="굴림" pitchFamily="34" charset="-127"/>
                <a:cs typeface="Arial" pitchFamily="34" charset="0"/>
              </a:rPr>
              <a:t>s</a:t>
            </a:r>
            <a:r>
              <a:rPr lang="en-US" altLang="ko-KR" sz="2700" i="1">
                <a:ea typeface="굴림" pitchFamily="34" charset="-127"/>
                <a:cs typeface="Arial" pitchFamily="34" charset="0"/>
              </a:rPr>
              <a:t> – T</a:t>
            </a:r>
            <a:r>
              <a:rPr lang="en-US" altLang="ko-KR" sz="2700">
                <a:ea typeface="굴림" pitchFamily="34" charset="-127"/>
                <a:cs typeface="Arial" pitchFamily="34" charset="0"/>
              </a:rPr>
              <a:t>[</a:t>
            </a:r>
            <a:r>
              <a:rPr lang="en-US" altLang="ko-KR" sz="2700" i="1">
                <a:ea typeface="굴림" pitchFamily="34" charset="-127"/>
                <a:cs typeface="Arial" pitchFamily="34" charset="0"/>
              </a:rPr>
              <a:t>s + </a:t>
            </a:r>
            <a:r>
              <a:rPr lang="en-US" altLang="ko-KR" sz="2700">
                <a:ea typeface="굴림" pitchFamily="34" charset="-127"/>
                <a:cs typeface="Arial" pitchFamily="34" charset="0"/>
              </a:rPr>
              <a:t>1] </a:t>
            </a:r>
            <a:r>
              <a:rPr lang="en-US" altLang="ko-KR" sz="2700">
                <a:solidFill>
                  <a:srgbClr val="000000"/>
                </a:solidFill>
                <a:ea typeface="굴림" pitchFamily="34" charset="-127"/>
                <a:cs typeface="Arial" pitchFamily="34" charset="0"/>
              </a:rPr>
              <a:t>10</a:t>
            </a:r>
            <a:r>
              <a:rPr lang="en-US" altLang="ko-KR" sz="2700" i="1" baseline="30000">
                <a:solidFill>
                  <a:srgbClr val="000000"/>
                </a:solidFill>
                <a:ea typeface="굴림" pitchFamily="34" charset="-127"/>
                <a:cs typeface="Arial" pitchFamily="34" charset="0"/>
              </a:rPr>
              <a:t>m</a:t>
            </a:r>
            <a:r>
              <a:rPr lang="en-US" altLang="ko-KR" sz="2700" baseline="30000">
                <a:solidFill>
                  <a:srgbClr val="000000"/>
                </a:solidFill>
                <a:ea typeface="굴림" pitchFamily="34" charset="-127"/>
                <a:cs typeface="Arial" pitchFamily="34" charset="0"/>
              </a:rPr>
              <a:t>-1</a:t>
            </a:r>
            <a:r>
              <a:rPr lang="en-US" altLang="ko-KR" sz="2700">
                <a:solidFill>
                  <a:srgbClr val="000000"/>
                </a:solidFill>
                <a:ea typeface="굴림" pitchFamily="34" charset="-127"/>
                <a:cs typeface="Arial" pitchFamily="34" charset="0"/>
              </a:rPr>
              <a:t> </a:t>
            </a:r>
            <a:r>
              <a:rPr lang="en-US" altLang="ko-KR" sz="2700">
                <a:ea typeface="굴림" pitchFamily="34" charset="-127"/>
                <a:cs typeface="Arial" pitchFamily="34" charset="0"/>
              </a:rPr>
              <a:t>)</a:t>
            </a:r>
            <a:r>
              <a:rPr lang="en-US" altLang="ko-KR" sz="2700" i="1">
                <a:ea typeface="굴림" pitchFamily="34" charset="-127"/>
                <a:cs typeface="Arial" pitchFamily="34" charset="0"/>
              </a:rPr>
              <a:t> + T</a:t>
            </a:r>
            <a:r>
              <a:rPr lang="en-US" altLang="ko-KR" sz="2700">
                <a:ea typeface="굴림" pitchFamily="34" charset="-127"/>
                <a:cs typeface="Arial" pitchFamily="34" charset="0"/>
              </a:rPr>
              <a:t>[</a:t>
            </a:r>
            <a:r>
              <a:rPr lang="en-US" altLang="ko-KR" sz="2700" i="1">
                <a:ea typeface="굴림" pitchFamily="34" charset="-127"/>
                <a:cs typeface="Arial" pitchFamily="34" charset="0"/>
              </a:rPr>
              <a:t>s + m + </a:t>
            </a:r>
            <a:r>
              <a:rPr lang="en-US" altLang="ko-KR" sz="2700">
                <a:ea typeface="굴림" pitchFamily="34" charset="-127"/>
                <a:cs typeface="Arial" pitchFamily="34" charset="0"/>
              </a:rPr>
              <a:t>1]) </a:t>
            </a:r>
          </a:p>
          <a:p>
            <a:pPr marL="342900" indent="-342900">
              <a:spcBef>
                <a:spcPct val="20000"/>
              </a:spcBef>
              <a:buFontTx/>
              <a:buChar char="•"/>
            </a:pPr>
            <a:r>
              <a:rPr lang="en-US" altLang="ko-KR" sz="2700" i="1">
                <a:ea typeface="굴림" pitchFamily="34" charset="-127"/>
                <a:cs typeface="Arial" pitchFamily="34" charset="0"/>
              </a:rPr>
              <a:t>t</a:t>
            </a:r>
            <a:r>
              <a:rPr lang="en-US" altLang="ko-KR" sz="2700" i="1" baseline="-25000">
                <a:ea typeface="굴림" pitchFamily="34" charset="-127"/>
                <a:cs typeface="Arial" pitchFamily="34" charset="0"/>
              </a:rPr>
              <a:t>1</a:t>
            </a:r>
            <a:r>
              <a:rPr lang="en-US" altLang="ko-KR" sz="2700" i="1">
                <a:ea typeface="굴림" pitchFamily="34" charset="-127"/>
                <a:cs typeface="Arial" pitchFamily="34" charset="0"/>
              </a:rPr>
              <a:t> = 10</a:t>
            </a:r>
            <a:r>
              <a:rPr lang="en-US" altLang="ko-KR" sz="2700">
                <a:ea typeface="굴림" pitchFamily="34" charset="-127"/>
                <a:cs typeface="Arial" pitchFamily="34" charset="0"/>
              </a:rPr>
              <a:t>(</a:t>
            </a:r>
            <a:r>
              <a:rPr lang="en-US" altLang="ko-KR" sz="2700" i="1">
                <a:ea typeface="굴림" pitchFamily="34" charset="-127"/>
                <a:cs typeface="Arial" pitchFamily="34" charset="0"/>
              </a:rPr>
              <a:t>t</a:t>
            </a:r>
            <a:r>
              <a:rPr lang="en-US" altLang="ko-KR" sz="2700" i="1" baseline="-25000">
                <a:ea typeface="굴림" pitchFamily="34" charset="-127"/>
                <a:cs typeface="Arial" pitchFamily="34" charset="0"/>
              </a:rPr>
              <a:t>0</a:t>
            </a:r>
            <a:r>
              <a:rPr lang="en-US" altLang="ko-KR" sz="2700" i="1">
                <a:ea typeface="굴림" pitchFamily="34" charset="-127"/>
                <a:cs typeface="Arial" pitchFamily="34" charset="0"/>
              </a:rPr>
              <a:t> – T</a:t>
            </a:r>
            <a:r>
              <a:rPr lang="en-US" altLang="ko-KR" sz="2700">
                <a:ea typeface="굴림" pitchFamily="34" charset="-127"/>
                <a:cs typeface="Arial" pitchFamily="34" charset="0"/>
              </a:rPr>
              <a:t>[1] </a:t>
            </a:r>
            <a:r>
              <a:rPr lang="en-US" altLang="ko-KR" sz="2700">
                <a:solidFill>
                  <a:srgbClr val="000000"/>
                </a:solidFill>
                <a:ea typeface="굴림" pitchFamily="34" charset="-127"/>
                <a:cs typeface="Arial" pitchFamily="34" charset="0"/>
              </a:rPr>
              <a:t>10</a:t>
            </a:r>
            <a:r>
              <a:rPr lang="en-US" altLang="ko-KR" sz="2700" i="1" baseline="30000">
                <a:solidFill>
                  <a:srgbClr val="000000"/>
                </a:solidFill>
                <a:ea typeface="굴림" pitchFamily="34" charset="-127"/>
                <a:cs typeface="Arial" pitchFamily="34" charset="0"/>
              </a:rPr>
              <a:t>4</a:t>
            </a:r>
            <a:r>
              <a:rPr lang="en-US" altLang="ko-KR" sz="2700">
                <a:ea typeface="굴림" pitchFamily="34" charset="-127"/>
                <a:cs typeface="Arial" pitchFamily="34" charset="0"/>
              </a:rPr>
              <a:t>)</a:t>
            </a:r>
            <a:r>
              <a:rPr lang="en-US" altLang="ko-KR" sz="2700" i="1">
                <a:ea typeface="굴림" pitchFamily="34" charset="-127"/>
                <a:cs typeface="Arial" pitchFamily="34" charset="0"/>
              </a:rPr>
              <a:t> + T</a:t>
            </a:r>
            <a:r>
              <a:rPr lang="en-US" altLang="ko-KR" sz="2700">
                <a:ea typeface="굴림" pitchFamily="34" charset="-127"/>
                <a:cs typeface="Arial" pitchFamily="34" charset="0"/>
              </a:rPr>
              <a:t>[0</a:t>
            </a:r>
            <a:r>
              <a:rPr lang="en-US" altLang="ko-KR" sz="2700" i="1">
                <a:ea typeface="굴림" pitchFamily="34" charset="-127"/>
                <a:cs typeface="Arial" pitchFamily="34" charset="0"/>
              </a:rPr>
              <a:t> + 5 + </a:t>
            </a:r>
            <a:r>
              <a:rPr lang="en-US" altLang="ko-KR" sz="2700">
                <a:ea typeface="굴림" pitchFamily="34" charset="-127"/>
                <a:cs typeface="Arial" pitchFamily="34" charset="0"/>
              </a:rPr>
              <a:t>1]) </a:t>
            </a:r>
            <a:endParaRPr lang="en-US" altLang="ko-KR" sz="2700">
              <a:solidFill>
                <a:srgbClr val="000000"/>
              </a:solidFill>
              <a:ea typeface="Batang" pitchFamily="18" charset="-127"/>
              <a:cs typeface="Arial" pitchFamily="34" charset="0"/>
            </a:endParaRPr>
          </a:p>
          <a:p>
            <a:pPr marL="342900" indent="-342900">
              <a:spcBef>
                <a:spcPct val="20000"/>
              </a:spcBef>
            </a:pPr>
            <a:endParaRPr lang="en-US" altLang="ko-KR" sz="1500">
              <a:solidFill>
                <a:srgbClr val="000000"/>
              </a:solidFill>
              <a:ea typeface="Batang" pitchFamily="18" charset="-127"/>
              <a:cs typeface="Arial" pitchFamily="34" charset="0"/>
            </a:endParaRPr>
          </a:p>
          <a:p>
            <a:pPr marL="342900" indent="-342900">
              <a:spcBef>
                <a:spcPct val="20000"/>
              </a:spcBef>
              <a:buFontTx/>
              <a:buChar char="•"/>
            </a:pPr>
            <a:r>
              <a:rPr lang="en-US" altLang="ko-KR" sz="2700">
                <a:solidFill>
                  <a:srgbClr val="000000"/>
                </a:solidFill>
                <a:ea typeface="굴림" pitchFamily="34" charset="-127"/>
                <a:cs typeface="Arial" pitchFamily="34" charset="0"/>
              </a:rPr>
              <a:t>Now </a:t>
            </a:r>
            <a:r>
              <a:rPr lang="en-US" altLang="ko-KR" sz="2700" i="1">
                <a:solidFill>
                  <a:srgbClr val="000000"/>
                </a:solidFill>
                <a:ea typeface="굴림" pitchFamily="34" charset="-127"/>
                <a:cs typeface="Arial" pitchFamily="34" charset="0"/>
              </a:rPr>
              <a:t>t</a:t>
            </a:r>
            <a:r>
              <a:rPr lang="en-US" altLang="ko-KR" sz="2700" baseline="-25000">
                <a:solidFill>
                  <a:srgbClr val="000000"/>
                </a:solidFill>
                <a:ea typeface="굴림" pitchFamily="34" charset="-127"/>
                <a:cs typeface="Arial" pitchFamily="34" charset="0"/>
              </a:rPr>
              <a:t>1</a:t>
            </a:r>
            <a:r>
              <a:rPr lang="en-US" altLang="ko-KR" sz="2700">
                <a:solidFill>
                  <a:srgbClr val="000000"/>
                </a:solidFill>
                <a:ea typeface="굴림" pitchFamily="34" charset="-127"/>
                <a:cs typeface="Arial" pitchFamily="34" charset="0"/>
              </a:rPr>
              <a:t>, </a:t>
            </a:r>
            <a:r>
              <a:rPr lang="en-US" altLang="ko-KR" sz="2700" i="1">
                <a:solidFill>
                  <a:srgbClr val="000000"/>
                </a:solidFill>
                <a:ea typeface="굴림" pitchFamily="34" charset="-127"/>
                <a:cs typeface="Arial" pitchFamily="34" charset="0"/>
              </a:rPr>
              <a:t>t</a:t>
            </a:r>
            <a:r>
              <a:rPr lang="en-US" altLang="ko-KR" sz="2700" baseline="-25000">
                <a:solidFill>
                  <a:srgbClr val="000000"/>
                </a:solidFill>
                <a:ea typeface="굴림" pitchFamily="34" charset="-127"/>
                <a:cs typeface="Arial" pitchFamily="34" charset="0"/>
              </a:rPr>
              <a:t>2</a:t>
            </a:r>
            <a:r>
              <a:rPr lang="en-US" altLang="ko-KR" sz="2700">
                <a:solidFill>
                  <a:srgbClr val="000000"/>
                </a:solidFill>
                <a:ea typeface="굴림" pitchFamily="34" charset="-127"/>
                <a:cs typeface="Arial" pitchFamily="34" charset="0"/>
              </a:rPr>
              <a:t>, . . . , </a:t>
            </a:r>
            <a:r>
              <a:rPr lang="en-US" altLang="ko-KR" sz="2700" i="1">
                <a:solidFill>
                  <a:srgbClr val="000000"/>
                </a:solidFill>
                <a:ea typeface="굴림" pitchFamily="34" charset="-127"/>
                <a:cs typeface="Arial" pitchFamily="34" charset="0"/>
              </a:rPr>
              <a:t>t</a:t>
            </a:r>
            <a:r>
              <a:rPr lang="en-US" altLang="ko-KR" sz="2700" baseline="-25000">
                <a:solidFill>
                  <a:srgbClr val="000000"/>
                </a:solidFill>
                <a:ea typeface="굴림" pitchFamily="34" charset="-127"/>
                <a:cs typeface="Arial" pitchFamily="34" charset="0"/>
              </a:rPr>
              <a:t>n-m</a:t>
            </a:r>
            <a:r>
              <a:rPr lang="en-US" altLang="ko-KR" sz="2700" i="1">
                <a:solidFill>
                  <a:srgbClr val="000000"/>
                </a:solidFill>
                <a:ea typeface="굴림" pitchFamily="34" charset="-127"/>
                <a:cs typeface="Arial" pitchFamily="34" charset="0"/>
              </a:rPr>
              <a:t> can be computed </a:t>
            </a:r>
            <a:r>
              <a:rPr lang="en-US" altLang="ko-KR" sz="2700">
                <a:solidFill>
                  <a:srgbClr val="000000"/>
                </a:solidFill>
                <a:ea typeface="굴림" pitchFamily="34" charset="-127"/>
                <a:cs typeface="Arial" pitchFamily="34" charset="0"/>
              </a:rPr>
              <a:t>in Θ(</a:t>
            </a:r>
            <a:r>
              <a:rPr lang="en-US" altLang="ko-KR" sz="2700" i="1">
                <a:solidFill>
                  <a:srgbClr val="000000"/>
                </a:solidFill>
                <a:ea typeface="굴림" pitchFamily="34" charset="-127"/>
                <a:cs typeface="Arial" pitchFamily="34" charset="0"/>
              </a:rPr>
              <a:t>n </a:t>
            </a:r>
            <a:r>
              <a:rPr lang="en-US" altLang="ko-KR" sz="2700">
                <a:solidFill>
                  <a:srgbClr val="000000"/>
                </a:solidFill>
                <a:ea typeface="굴림" pitchFamily="34" charset="-127"/>
                <a:cs typeface="Arial" pitchFamily="34" charset="0"/>
              </a:rPr>
              <a:t>- </a:t>
            </a:r>
            <a:r>
              <a:rPr lang="en-US" altLang="ko-KR" sz="2700" i="1">
                <a:solidFill>
                  <a:srgbClr val="000000"/>
                </a:solidFill>
                <a:ea typeface="굴림" pitchFamily="34" charset="-127"/>
                <a:cs typeface="Arial" pitchFamily="34" charset="0"/>
              </a:rPr>
              <a:t>m</a:t>
            </a:r>
            <a:r>
              <a:rPr lang="en-US" altLang="ko-KR" sz="2700">
                <a:solidFill>
                  <a:srgbClr val="000000"/>
                </a:solidFill>
                <a:ea typeface="굴림" pitchFamily="34" charset="-127"/>
                <a:cs typeface="Arial" pitchFamily="34" charset="0"/>
              </a:rPr>
              <a:t>)</a:t>
            </a:r>
            <a:endParaRPr lang="en-US" sz="2700">
              <a:solidFill>
                <a:srgbClr val="000000"/>
              </a:solidFill>
              <a:ea typeface="굴림" pitchFamily="34" charset="-127"/>
              <a:cs typeface="Arial" pitchFamily="34" charset="0"/>
            </a:endParaRPr>
          </a:p>
        </p:txBody>
      </p:sp>
      <p:grpSp>
        <p:nvGrpSpPr>
          <p:cNvPr id="2" name="Group 30"/>
          <p:cNvGrpSpPr>
            <a:grpSpLocks/>
          </p:cNvGrpSpPr>
          <p:nvPr/>
        </p:nvGrpSpPr>
        <p:grpSpPr bwMode="auto">
          <a:xfrm>
            <a:off x="6702425" y="1743075"/>
            <a:ext cx="2289175" cy="612775"/>
            <a:chOff x="2064" y="1098"/>
            <a:chExt cx="1442" cy="386"/>
          </a:xfrm>
        </p:grpSpPr>
        <p:sp>
          <p:nvSpPr>
            <p:cNvPr id="13321" name="Rectangle 9"/>
            <p:cNvSpPr>
              <a:spLocks noChangeArrowheads="1"/>
            </p:cNvSpPr>
            <p:nvPr/>
          </p:nvSpPr>
          <p:spPr bwMode="auto">
            <a:xfrm>
              <a:off x="2064" y="1100"/>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3</a:t>
              </a:r>
            </a:p>
          </p:txBody>
        </p:sp>
        <p:sp>
          <p:nvSpPr>
            <p:cNvPr id="13322" name="Rectangle 10"/>
            <p:cNvSpPr>
              <a:spLocks noChangeArrowheads="1"/>
            </p:cNvSpPr>
            <p:nvPr/>
          </p:nvSpPr>
          <p:spPr bwMode="auto">
            <a:xfrm>
              <a:off x="2304" y="1100"/>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1</a:t>
              </a:r>
            </a:p>
          </p:txBody>
        </p:sp>
        <p:sp>
          <p:nvSpPr>
            <p:cNvPr id="13323" name="Rectangle 11"/>
            <p:cNvSpPr>
              <a:spLocks noChangeArrowheads="1"/>
            </p:cNvSpPr>
            <p:nvPr/>
          </p:nvSpPr>
          <p:spPr bwMode="auto">
            <a:xfrm>
              <a:off x="2544" y="1100"/>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4</a:t>
              </a:r>
            </a:p>
          </p:txBody>
        </p:sp>
        <p:sp>
          <p:nvSpPr>
            <p:cNvPr id="13324" name="Rectangle 12"/>
            <p:cNvSpPr>
              <a:spLocks noChangeArrowheads="1"/>
            </p:cNvSpPr>
            <p:nvPr/>
          </p:nvSpPr>
          <p:spPr bwMode="auto">
            <a:xfrm>
              <a:off x="2784" y="1100"/>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1</a:t>
              </a:r>
            </a:p>
          </p:txBody>
        </p:sp>
        <p:sp>
          <p:nvSpPr>
            <p:cNvPr id="13325" name="Rectangle 13"/>
            <p:cNvSpPr>
              <a:spLocks noChangeArrowheads="1"/>
            </p:cNvSpPr>
            <p:nvPr/>
          </p:nvSpPr>
          <p:spPr bwMode="auto">
            <a:xfrm>
              <a:off x="3024" y="1100"/>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5</a:t>
              </a:r>
            </a:p>
          </p:txBody>
        </p:sp>
        <p:sp>
          <p:nvSpPr>
            <p:cNvPr id="13326" name="AutoShape 14"/>
            <p:cNvSpPr>
              <a:spLocks/>
            </p:cNvSpPr>
            <p:nvPr/>
          </p:nvSpPr>
          <p:spPr bwMode="auto">
            <a:xfrm rot="5400000">
              <a:off x="2592" y="812"/>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sp>
          <p:nvSpPr>
            <p:cNvPr id="13327" name="Rectangle 17"/>
            <p:cNvSpPr>
              <a:spLocks noChangeArrowheads="1"/>
            </p:cNvSpPr>
            <p:nvPr/>
          </p:nvSpPr>
          <p:spPr bwMode="auto">
            <a:xfrm>
              <a:off x="3264" y="1098"/>
              <a:ext cx="242" cy="24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2</a:t>
              </a:r>
            </a:p>
          </p:txBody>
        </p:sp>
        <p:sp>
          <p:nvSpPr>
            <p:cNvPr id="13328" name="AutoShape 19"/>
            <p:cNvSpPr>
              <a:spLocks/>
            </p:cNvSpPr>
            <p:nvPr/>
          </p:nvSpPr>
          <p:spPr bwMode="auto">
            <a:xfrm rot="5400000">
              <a:off x="2832" y="812"/>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9"/>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Procedure: Computing t</a:t>
            </a:r>
            <a:r>
              <a:rPr lang="en-US" altLang="ko-KR" sz="3200" baseline="-25000" smtClean="0">
                <a:solidFill>
                  <a:schemeClr val="bg1"/>
                </a:solidFill>
                <a:ea typeface="굴림" pitchFamily="34" charset="-127"/>
              </a:rPr>
              <a:t>s+1</a:t>
            </a:r>
            <a:r>
              <a:rPr lang="en-US" altLang="ko-KR" sz="3200" smtClean="0">
                <a:solidFill>
                  <a:schemeClr val="bg1"/>
                </a:solidFill>
                <a:ea typeface="굴림" pitchFamily="34" charset="-127"/>
              </a:rPr>
              <a:t> from t</a:t>
            </a:r>
            <a:r>
              <a:rPr lang="en-US" altLang="ko-KR" sz="3200" baseline="-25000" smtClean="0">
                <a:solidFill>
                  <a:schemeClr val="bg1"/>
                </a:solidFill>
                <a:ea typeface="굴림" pitchFamily="34" charset="-127"/>
              </a:rPr>
              <a:t>s</a:t>
            </a:r>
            <a:endParaRPr lang="en-US" sz="3200" smtClean="0">
              <a:solidFill>
                <a:schemeClr val="bg1"/>
              </a:solidFill>
            </a:endParaRPr>
          </a:p>
        </p:txBody>
      </p:sp>
      <p:sp>
        <p:nvSpPr>
          <p:cNvPr id="14338" name="Rectangle 2"/>
          <p:cNvSpPr>
            <a:spLocks noGrp="1" noChangeArrowheads="1"/>
          </p:cNvSpPr>
          <p:nvPr>
            <p:ph idx="1"/>
          </p:nvPr>
        </p:nvSpPr>
        <p:spPr>
          <a:xfrm>
            <a:off x="76200" y="762000"/>
            <a:ext cx="8991600" cy="5791200"/>
          </a:xfrm>
        </p:spPr>
        <p:txBody>
          <a:bodyPr/>
          <a:lstStyle/>
          <a:p>
            <a:pPr marL="533400" indent="-533400" eaLnBrk="1" hangingPunct="1">
              <a:buFontTx/>
              <a:buAutoNum type="arabicPeriod"/>
            </a:pPr>
            <a:r>
              <a:rPr lang="en-US" altLang="ko-KR" sz="2800" smtClean="0">
                <a:solidFill>
                  <a:srgbClr val="000000"/>
                </a:solidFill>
                <a:latin typeface="Times New Roman" pitchFamily="18" charset="0"/>
                <a:ea typeface="Batang" pitchFamily="18" charset="-127"/>
              </a:rPr>
              <a:t>Subtract T[s + 1]10</a:t>
            </a:r>
            <a:r>
              <a:rPr lang="en-US" altLang="ko-KR" sz="2800" i="1" baseline="30000" smtClean="0">
                <a:solidFill>
                  <a:srgbClr val="000000"/>
                </a:solidFill>
                <a:latin typeface="Times New Roman" pitchFamily="18" charset="0"/>
                <a:ea typeface="Batang" pitchFamily="18" charset="-127"/>
              </a:rPr>
              <a:t>m</a:t>
            </a:r>
            <a:r>
              <a:rPr lang="en-US" altLang="ko-KR" sz="2800" baseline="30000" smtClean="0">
                <a:solidFill>
                  <a:srgbClr val="000000"/>
                </a:solidFill>
                <a:latin typeface="Times New Roman" pitchFamily="18" charset="0"/>
                <a:ea typeface="Batang" pitchFamily="18" charset="-127"/>
              </a:rPr>
              <a:t>-1 </a:t>
            </a:r>
            <a:r>
              <a:rPr lang="en-US" altLang="ko-KR" sz="2800" smtClean="0">
                <a:solidFill>
                  <a:srgbClr val="000000"/>
                </a:solidFill>
                <a:latin typeface="Times New Roman" pitchFamily="18" charset="0"/>
                <a:ea typeface="Batang" pitchFamily="18" charset="-127"/>
              </a:rPr>
              <a:t>from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smtClean="0">
                <a:solidFill>
                  <a:srgbClr val="000000"/>
                </a:solidFill>
                <a:latin typeface="Times New Roman" pitchFamily="18" charset="0"/>
                <a:ea typeface="Batang" pitchFamily="18" charset="-127"/>
              </a:rPr>
              <a:t>, removes high-order digit </a:t>
            </a:r>
          </a:p>
          <a:p>
            <a:pPr marL="533400" indent="-533400" eaLnBrk="1" hangingPunct="1">
              <a:buFontTx/>
              <a:buAutoNum type="arabicPeriod"/>
            </a:pPr>
            <a:r>
              <a:rPr lang="en-US" altLang="ko-KR" sz="2800" smtClean="0">
                <a:solidFill>
                  <a:srgbClr val="000000"/>
                </a:solidFill>
                <a:latin typeface="Times New Roman" pitchFamily="18" charset="0"/>
                <a:ea typeface="Batang" pitchFamily="18" charset="-127"/>
              </a:rPr>
              <a:t>Multiply result by 10, shifts the number left one position</a:t>
            </a:r>
          </a:p>
          <a:p>
            <a:pPr marL="533400" indent="-533400" eaLnBrk="1" hangingPunct="1">
              <a:buFontTx/>
              <a:buAutoNum type="arabicPeriod"/>
            </a:pPr>
            <a:r>
              <a:rPr lang="en-US" altLang="ko-KR" sz="2800" smtClean="0">
                <a:solidFill>
                  <a:srgbClr val="000000"/>
                </a:solidFill>
                <a:latin typeface="Times New Roman" pitchFamily="18" charset="0"/>
                <a:ea typeface="Batang" pitchFamily="18" charset="-127"/>
              </a:rPr>
              <a:t>Add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+ 1], it brings appropriate low-order digit. </a:t>
            </a:r>
          </a:p>
          <a:p>
            <a:pPr marL="533400" indent="-533400" eaLnBrk="1" hangingPunct="1">
              <a:buFontTx/>
              <a:buNone/>
            </a:pPr>
            <a:r>
              <a:rPr lang="en-US" altLang="ko-KR" sz="2800" i="1" smtClean="0">
                <a:latin typeface="Times New Roman" pitchFamily="18" charset="0"/>
                <a:ea typeface="Batang" pitchFamily="18" charset="-127"/>
              </a:rPr>
              <a:t>	t</a:t>
            </a:r>
            <a:r>
              <a:rPr lang="en-US" altLang="ko-KR" sz="2800" i="1" baseline="-25000" smtClean="0">
                <a:latin typeface="Times New Roman" pitchFamily="18" charset="0"/>
                <a:ea typeface="Batang" pitchFamily="18" charset="-127"/>
              </a:rPr>
              <a:t>s+1</a:t>
            </a:r>
            <a:r>
              <a:rPr lang="en-US" altLang="ko-KR" sz="2800" i="1" smtClean="0">
                <a:latin typeface="Times New Roman" pitchFamily="18" charset="0"/>
                <a:ea typeface="Batang" pitchFamily="18" charset="-127"/>
              </a:rPr>
              <a:t> = </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10</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t</a:t>
            </a:r>
            <a:r>
              <a:rPr lang="en-US" altLang="ko-KR" sz="2800" i="1" baseline="-25000" smtClean="0">
                <a:latin typeface="Times New Roman" pitchFamily="18" charset="0"/>
                <a:ea typeface="Batang" pitchFamily="18" charset="-127"/>
              </a:rPr>
              <a:t>s</a:t>
            </a:r>
            <a:r>
              <a:rPr lang="en-US" altLang="ko-KR" sz="2800" i="1" smtClean="0">
                <a:latin typeface="Times New Roman" pitchFamily="18" charset="0"/>
                <a:ea typeface="Batang" pitchFamily="18" charset="-127"/>
              </a:rPr>
              <a:t> – T</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s + </a:t>
            </a:r>
            <a:r>
              <a:rPr lang="en-US" altLang="ko-KR" sz="2800" smtClean="0">
                <a:latin typeface="Times New Roman" pitchFamily="18" charset="0"/>
                <a:ea typeface="Batang" pitchFamily="18" charset="-127"/>
              </a:rPr>
              <a:t>1] </a:t>
            </a:r>
            <a:r>
              <a:rPr lang="en-US" altLang="ko-KR" sz="2800" smtClean="0">
                <a:solidFill>
                  <a:srgbClr val="000000"/>
                </a:solidFill>
                <a:latin typeface="Times New Roman" pitchFamily="18" charset="0"/>
                <a:ea typeface="Batang" pitchFamily="18" charset="-127"/>
              </a:rPr>
              <a:t>10</a:t>
            </a:r>
            <a:r>
              <a:rPr lang="en-US" altLang="ko-KR" sz="2800" i="1" baseline="30000" smtClean="0">
                <a:solidFill>
                  <a:srgbClr val="000000"/>
                </a:solidFill>
                <a:latin typeface="Times New Roman" pitchFamily="18" charset="0"/>
                <a:ea typeface="Batang" pitchFamily="18" charset="-127"/>
              </a:rPr>
              <a:t>m</a:t>
            </a:r>
            <a:r>
              <a:rPr lang="en-US" altLang="ko-KR" sz="2800" baseline="30000" smtClean="0">
                <a:solidFill>
                  <a:srgbClr val="000000"/>
                </a:solidFill>
                <a:latin typeface="Times New Roman" pitchFamily="18" charset="0"/>
                <a:ea typeface="Batang" pitchFamily="18" charset="-127"/>
              </a:rPr>
              <a:t>-1</a:t>
            </a:r>
            <a:r>
              <a:rPr lang="en-US" altLang="ko-KR" sz="2800" smtClean="0">
                <a:solidFill>
                  <a:srgbClr val="000000"/>
                </a:solidFill>
                <a:latin typeface="Times New Roman" pitchFamily="18" charset="0"/>
                <a:ea typeface="Batang" pitchFamily="18" charset="-127"/>
              </a:rPr>
              <a:t> </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 + T</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s + m + </a:t>
            </a:r>
            <a:r>
              <a:rPr lang="en-US" altLang="ko-KR" sz="2800" smtClean="0">
                <a:latin typeface="Times New Roman" pitchFamily="18" charset="0"/>
                <a:ea typeface="Batang" pitchFamily="18" charset="-127"/>
              </a:rPr>
              <a:t>1]) </a:t>
            </a:r>
            <a:endParaRPr lang="en-US" altLang="ko-KR" sz="2800" smtClean="0">
              <a:solidFill>
                <a:srgbClr val="000000"/>
              </a:solidFill>
              <a:latin typeface="Times New Roman" pitchFamily="18" charset="0"/>
              <a:ea typeface="Batang" pitchFamily="18" charset="-127"/>
            </a:endParaRPr>
          </a:p>
          <a:p>
            <a:pPr marL="533400" indent="-533400" eaLnBrk="1" hangingPunct="1">
              <a:buFontTx/>
              <a:buAutoNum type="arabicPeriod"/>
            </a:pPr>
            <a:endParaRPr lang="en-US" altLang="ko-KR" sz="2800" smtClean="0">
              <a:solidFill>
                <a:srgbClr val="000000"/>
              </a:solidFill>
              <a:latin typeface="Times New Roman" pitchFamily="18" charset="0"/>
              <a:ea typeface="Batang" pitchFamily="18" charset="-127"/>
            </a:endParaRPr>
          </a:p>
          <a:p>
            <a:pPr marL="533400" indent="-533400" eaLnBrk="1" hangingPunct="1">
              <a:buFontTx/>
              <a:buNone/>
            </a:pPr>
            <a:r>
              <a:rPr lang="en-US" altLang="ko-KR" sz="2800" smtClean="0">
                <a:solidFill>
                  <a:srgbClr val="FF0066"/>
                </a:solidFill>
                <a:latin typeface="Times New Roman" pitchFamily="18" charset="0"/>
                <a:ea typeface="Batang" pitchFamily="18" charset="-127"/>
              </a:rPr>
              <a:t>Another issue and its treatment</a:t>
            </a:r>
            <a:r>
              <a:rPr lang="en-US" altLang="ko-KR" sz="2800" smtClean="0">
                <a:solidFill>
                  <a:srgbClr val="000000"/>
                </a:solidFill>
                <a:latin typeface="Times New Roman" pitchFamily="18" charset="0"/>
                <a:ea typeface="Batang" pitchFamily="18" charset="-127"/>
              </a:rPr>
              <a:t> </a:t>
            </a:r>
          </a:p>
          <a:p>
            <a:pPr marL="533400" indent="-533400" eaLnBrk="1" hangingPunct="1"/>
            <a:r>
              <a:rPr lang="en-US" altLang="ko-KR" sz="2800" smtClean="0">
                <a:solidFill>
                  <a:srgbClr val="000000"/>
                </a:solidFill>
                <a:latin typeface="Times New Roman" pitchFamily="18" charset="0"/>
                <a:ea typeface="Batang" pitchFamily="18" charset="-127"/>
              </a:rPr>
              <a:t>The only difficulty with the above procedure is that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and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may be too large to work with conveniently. </a:t>
            </a:r>
          </a:p>
          <a:p>
            <a:pPr marL="533400" indent="-533400" eaLnBrk="1" hangingPunct="1"/>
            <a:endParaRPr lang="en-US" altLang="ko-KR" sz="2800" smtClean="0">
              <a:solidFill>
                <a:srgbClr val="000000"/>
              </a:solidFill>
              <a:latin typeface="Times New Roman" pitchFamily="18" charset="0"/>
              <a:ea typeface="Batang" pitchFamily="18" charset="-127"/>
            </a:endParaRPr>
          </a:p>
          <a:p>
            <a:pPr marL="533400" indent="-533400" eaLnBrk="1" hangingPunct="1"/>
            <a:r>
              <a:rPr lang="en-US" altLang="ko-KR" sz="2800" smtClean="0">
                <a:solidFill>
                  <a:srgbClr val="000000"/>
                </a:solidFill>
                <a:latin typeface="Times New Roman" pitchFamily="18" charset="0"/>
                <a:ea typeface="Batang" pitchFamily="18" charset="-127"/>
              </a:rPr>
              <a:t>Fortunately, there is a simple cure for this problem, compute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and the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smtClean="0">
                <a:solidFill>
                  <a:srgbClr val="000000"/>
                </a:solidFill>
                <a:latin typeface="Times New Roman" pitchFamily="18" charset="0"/>
                <a:ea typeface="Batang" pitchFamily="18" charset="-127"/>
              </a:rPr>
              <a:t> modulo a suitable modulus </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a:t>
            </a:r>
          </a:p>
        </p:txBody>
      </p:sp>
      <p:pic>
        <p:nvPicPr>
          <p:cNvPr id="1433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434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4341"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4342"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5363"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5364"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5365"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
        <p:nvSpPr>
          <p:cNvPr id="15366" name="Rectangle 9"/>
          <p:cNvSpPr>
            <a:spLocks noChangeArrowheads="1"/>
          </p:cNvSpPr>
          <p:nvPr/>
        </p:nvSpPr>
        <p:spPr bwMode="auto">
          <a:xfrm>
            <a:off x="914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2</a:t>
            </a:r>
          </a:p>
        </p:txBody>
      </p:sp>
      <p:sp>
        <p:nvSpPr>
          <p:cNvPr id="15367" name="Rectangle 10"/>
          <p:cNvSpPr>
            <a:spLocks noChangeArrowheads="1"/>
          </p:cNvSpPr>
          <p:nvPr/>
        </p:nvSpPr>
        <p:spPr bwMode="auto">
          <a:xfrm>
            <a:off x="1295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3</a:t>
            </a:r>
          </a:p>
        </p:txBody>
      </p:sp>
      <p:sp>
        <p:nvSpPr>
          <p:cNvPr id="15368" name="Rectangle 11"/>
          <p:cNvSpPr>
            <a:spLocks noChangeArrowheads="1"/>
          </p:cNvSpPr>
          <p:nvPr/>
        </p:nvSpPr>
        <p:spPr bwMode="auto">
          <a:xfrm>
            <a:off x="1676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5</a:t>
            </a:r>
          </a:p>
        </p:txBody>
      </p:sp>
      <p:sp>
        <p:nvSpPr>
          <p:cNvPr id="15369" name="Rectangle 12"/>
          <p:cNvSpPr>
            <a:spLocks noChangeArrowheads="1"/>
          </p:cNvSpPr>
          <p:nvPr/>
        </p:nvSpPr>
        <p:spPr bwMode="auto">
          <a:xfrm>
            <a:off x="2057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9</a:t>
            </a:r>
          </a:p>
        </p:txBody>
      </p:sp>
      <p:sp>
        <p:nvSpPr>
          <p:cNvPr id="15370" name="Rectangle 13"/>
          <p:cNvSpPr>
            <a:spLocks noChangeArrowheads="1"/>
          </p:cNvSpPr>
          <p:nvPr/>
        </p:nvSpPr>
        <p:spPr bwMode="auto">
          <a:xfrm>
            <a:off x="2438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0</a:t>
            </a:r>
          </a:p>
        </p:txBody>
      </p:sp>
      <p:sp>
        <p:nvSpPr>
          <p:cNvPr id="15371" name="Rectangle 14"/>
          <p:cNvSpPr>
            <a:spLocks noChangeArrowheads="1"/>
          </p:cNvSpPr>
          <p:nvPr/>
        </p:nvSpPr>
        <p:spPr bwMode="auto">
          <a:xfrm>
            <a:off x="2819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2</a:t>
            </a:r>
          </a:p>
        </p:txBody>
      </p:sp>
      <p:sp>
        <p:nvSpPr>
          <p:cNvPr id="15372" name="Rectangle 15"/>
          <p:cNvSpPr>
            <a:spLocks noChangeArrowheads="1"/>
          </p:cNvSpPr>
          <p:nvPr/>
        </p:nvSpPr>
        <p:spPr bwMode="auto">
          <a:xfrm>
            <a:off x="3200400" y="4572000"/>
            <a:ext cx="384175" cy="384175"/>
          </a:xfrm>
          <a:prstGeom prst="rect">
            <a:avLst/>
          </a:prstGeom>
          <a:solidFill>
            <a:srgbClr val="DDDDDD"/>
          </a:solidFill>
          <a:ln w="9525">
            <a:solidFill>
              <a:schemeClr val="tx1"/>
            </a:solidFill>
            <a:miter lim="800000"/>
            <a:headEnd/>
            <a:tailEnd/>
          </a:ln>
        </p:spPr>
        <p:txBody>
          <a:bodyPr wrap="none" anchor="ctr"/>
          <a:lstStyle/>
          <a:p>
            <a:pPr algn="ctr"/>
            <a:r>
              <a:rPr lang="en-US" sz="2800" b="1">
                <a:latin typeface="Times New Roman" pitchFamily="18" charset="0"/>
              </a:rPr>
              <a:t>3</a:t>
            </a:r>
          </a:p>
        </p:txBody>
      </p:sp>
      <p:sp>
        <p:nvSpPr>
          <p:cNvPr id="15373" name="Rectangle 16"/>
          <p:cNvSpPr>
            <a:spLocks noChangeArrowheads="1"/>
          </p:cNvSpPr>
          <p:nvPr/>
        </p:nvSpPr>
        <p:spPr bwMode="auto">
          <a:xfrm>
            <a:off x="3581400" y="4572000"/>
            <a:ext cx="384175" cy="384175"/>
          </a:xfrm>
          <a:prstGeom prst="rect">
            <a:avLst/>
          </a:prstGeom>
          <a:solidFill>
            <a:srgbClr val="DDDDDD"/>
          </a:solidFill>
          <a:ln w="9525">
            <a:solidFill>
              <a:schemeClr val="tx1"/>
            </a:solidFill>
            <a:miter lim="800000"/>
            <a:headEnd/>
            <a:tailEnd/>
          </a:ln>
        </p:spPr>
        <p:txBody>
          <a:bodyPr wrap="none" anchor="ctr"/>
          <a:lstStyle/>
          <a:p>
            <a:pPr algn="ctr"/>
            <a:r>
              <a:rPr lang="en-US" sz="2800" b="1">
                <a:latin typeface="Times New Roman" pitchFamily="18" charset="0"/>
              </a:rPr>
              <a:t>1</a:t>
            </a:r>
          </a:p>
        </p:txBody>
      </p:sp>
      <p:sp>
        <p:nvSpPr>
          <p:cNvPr id="15374" name="Rectangle 17"/>
          <p:cNvSpPr>
            <a:spLocks noChangeArrowheads="1"/>
          </p:cNvSpPr>
          <p:nvPr/>
        </p:nvSpPr>
        <p:spPr bwMode="auto">
          <a:xfrm>
            <a:off x="3962400" y="4572000"/>
            <a:ext cx="384175" cy="384175"/>
          </a:xfrm>
          <a:prstGeom prst="rect">
            <a:avLst/>
          </a:prstGeom>
          <a:solidFill>
            <a:srgbClr val="DDDDDD"/>
          </a:solidFill>
          <a:ln w="9525">
            <a:solidFill>
              <a:schemeClr val="tx1"/>
            </a:solidFill>
            <a:miter lim="800000"/>
            <a:headEnd/>
            <a:tailEnd/>
          </a:ln>
        </p:spPr>
        <p:txBody>
          <a:bodyPr wrap="none" anchor="ctr"/>
          <a:lstStyle/>
          <a:p>
            <a:pPr algn="ctr"/>
            <a:r>
              <a:rPr lang="en-US" sz="2800" b="1">
                <a:latin typeface="Times New Roman" pitchFamily="18" charset="0"/>
              </a:rPr>
              <a:t>4</a:t>
            </a:r>
          </a:p>
        </p:txBody>
      </p:sp>
      <p:sp>
        <p:nvSpPr>
          <p:cNvPr id="15375" name="Rectangle 18"/>
          <p:cNvSpPr>
            <a:spLocks noChangeArrowheads="1"/>
          </p:cNvSpPr>
          <p:nvPr/>
        </p:nvSpPr>
        <p:spPr bwMode="auto">
          <a:xfrm>
            <a:off x="4343400" y="4572000"/>
            <a:ext cx="384175" cy="384175"/>
          </a:xfrm>
          <a:prstGeom prst="rect">
            <a:avLst/>
          </a:prstGeom>
          <a:solidFill>
            <a:srgbClr val="DDDDDD"/>
          </a:solidFill>
          <a:ln w="9525">
            <a:solidFill>
              <a:schemeClr val="tx1"/>
            </a:solidFill>
            <a:miter lim="800000"/>
            <a:headEnd/>
            <a:tailEnd/>
          </a:ln>
        </p:spPr>
        <p:txBody>
          <a:bodyPr wrap="none" anchor="ctr"/>
          <a:lstStyle/>
          <a:p>
            <a:pPr algn="ctr"/>
            <a:r>
              <a:rPr lang="en-US" sz="2800" b="1">
                <a:latin typeface="Times New Roman" pitchFamily="18" charset="0"/>
              </a:rPr>
              <a:t>1</a:t>
            </a:r>
          </a:p>
        </p:txBody>
      </p:sp>
      <p:sp>
        <p:nvSpPr>
          <p:cNvPr id="15376" name="Rectangle 19"/>
          <p:cNvSpPr>
            <a:spLocks noChangeArrowheads="1"/>
          </p:cNvSpPr>
          <p:nvPr/>
        </p:nvSpPr>
        <p:spPr bwMode="auto">
          <a:xfrm>
            <a:off x="4724400" y="4572000"/>
            <a:ext cx="384175" cy="384175"/>
          </a:xfrm>
          <a:prstGeom prst="rect">
            <a:avLst/>
          </a:prstGeom>
          <a:solidFill>
            <a:srgbClr val="DDDDDD"/>
          </a:solidFill>
          <a:ln w="9525">
            <a:solidFill>
              <a:schemeClr val="tx1"/>
            </a:solidFill>
            <a:miter lim="800000"/>
            <a:headEnd/>
            <a:tailEnd/>
          </a:ln>
        </p:spPr>
        <p:txBody>
          <a:bodyPr wrap="none" anchor="ctr"/>
          <a:lstStyle/>
          <a:p>
            <a:pPr algn="ctr"/>
            <a:r>
              <a:rPr lang="en-US" sz="2800" b="1">
                <a:latin typeface="Times New Roman" pitchFamily="18" charset="0"/>
              </a:rPr>
              <a:t>5</a:t>
            </a:r>
          </a:p>
        </p:txBody>
      </p:sp>
      <p:sp>
        <p:nvSpPr>
          <p:cNvPr id="15377" name="Rectangle 20"/>
          <p:cNvSpPr>
            <a:spLocks noChangeArrowheads="1"/>
          </p:cNvSpPr>
          <p:nvPr/>
        </p:nvSpPr>
        <p:spPr bwMode="auto">
          <a:xfrm>
            <a:off x="5105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2</a:t>
            </a:r>
          </a:p>
        </p:txBody>
      </p:sp>
      <p:sp>
        <p:nvSpPr>
          <p:cNvPr id="15378" name="Rectangle 21"/>
          <p:cNvSpPr>
            <a:spLocks noChangeArrowheads="1"/>
          </p:cNvSpPr>
          <p:nvPr/>
        </p:nvSpPr>
        <p:spPr bwMode="auto">
          <a:xfrm>
            <a:off x="5486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6</a:t>
            </a:r>
          </a:p>
        </p:txBody>
      </p:sp>
      <p:sp>
        <p:nvSpPr>
          <p:cNvPr id="15379" name="Rectangle 22"/>
          <p:cNvSpPr>
            <a:spLocks noChangeArrowheads="1"/>
          </p:cNvSpPr>
          <p:nvPr/>
        </p:nvSpPr>
        <p:spPr bwMode="auto">
          <a:xfrm>
            <a:off x="5867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7</a:t>
            </a:r>
          </a:p>
        </p:txBody>
      </p:sp>
      <p:sp>
        <p:nvSpPr>
          <p:cNvPr id="15380" name="Rectangle 23"/>
          <p:cNvSpPr>
            <a:spLocks noChangeArrowheads="1"/>
          </p:cNvSpPr>
          <p:nvPr/>
        </p:nvSpPr>
        <p:spPr bwMode="auto">
          <a:xfrm>
            <a:off x="6248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3</a:t>
            </a:r>
          </a:p>
        </p:txBody>
      </p:sp>
      <p:sp>
        <p:nvSpPr>
          <p:cNvPr id="15381" name="Rectangle 24"/>
          <p:cNvSpPr>
            <a:spLocks noChangeArrowheads="1"/>
          </p:cNvSpPr>
          <p:nvPr/>
        </p:nvSpPr>
        <p:spPr bwMode="auto">
          <a:xfrm>
            <a:off x="6629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9</a:t>
            </a:r>
          </a:p>
        </p:txBody>
      </p:sp>
      <p:sp>
        <p:nvSpPr>
          <p:cNvPr id="15382" name="Rectangle 25"/>
          <p:cNvSpPr>
            <a:spLocks noChangeArrowheads="1"/>
          </p:cNvSpPr>
          <p:nvPr/>
        </p:nvSpPr>
        <p:spPr bwMode="auto">
          <a:xfrm>
            <a:off x="7010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9</a:t>
            </a:r>
          </a:p>
        </p:txBody>
      </p:sp>
      <p:sp>
        <p:nvSpPr>
          <p:cNvPr id="15383" name="Rectangle 26"/>
          <p:cNvSpPr>
            <a:spLocks noChangeArrowheads="1"/>
          </p:cNvSpPr>
          <p:nvPr/>
        </p:nvSpPr>
        <p:spPr bwMode="auto">
          <a:xfrm>
            <a:off x="7391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2</a:t>
            </a:r>
          </a:p>
        </p:txBody>
      </p:sp>
      <p:sp>
        <p:nvSpPr>
          <p:cNvPr id="15384" name="Rectangle 27"/>
          <p:cNvSpPr>
            <a:spLocks noChangeArrowheads="1"/>
          </p:cNvSpPr>
          <p:nvPr/>
        </p:nvSpPr>
        <p:spPr bwMode="auto">
          <a:xfrm>
            <a:off x="7772400" y="4572000"/>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1</a:t>
            </a:r>
          </a:p>
        </p:txBody>
      </p:sp>
      <p:sp>
        <p:nvSpPr>
          <p:cNvPr id="15385" name="AutoShape 30"/>
          <p:cNvSpPr>
            <a:spLocks/>
          </p:cNvSpPr>
          <p:nvPr/>
        </p:nvSpPr>
        <p:spPr bwMode="auto">
          <a:xfrm rot="5400000">
            <a:off x="4038600" y="4114800"/>
            <a:ext cx="228600" cy="19050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sp>
        <p:nvSpPr>
          <p:cNvPr id="15386" name="Rectangle 31"/>
          <p:cNvSpPr>
            <a:spLocks noChangeArrowheads="1"/>
          </p:cNvSpPr>
          <p:nvPr/>
        </p:nvSpPr>
        <p:spPr bwMode="auto">
          <a:xfrm>
            <a:off x="3962400" y="5711825"/>
            <a:ext cx="384175" cy="384175"/>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7</a:t>
            </a:r>
          </a:p>
        </p:txBody>
      </p:sp>
      <p:cxnSp>
        <p:nvCxnSpPr>
          <p:cNvPr id="15387" name="AutoShape 33"/>
          <p:cNvCxnSpPr>
            <a:cxnSpLocks noChangeShapeType="1"/>
            <a:stCxn id="15385" idx="1"/>
            <a:endCxn id="15386" idx="0"/>
          </p:cNvCxnSpPr>
          <p:nvPr/>
        </p:nvCxnSpPr>
        <p:spPr bwMode="auto">
          <a:xfrm>
            <a:off x="4151313" y="5180013"/>
            <a:ext cx="3175" cy="531812"/>
          </a:xfrm>
          <a:prstGeom prst="straightConnector1">
            <a:avLst/>
          </a:prstGeom>
          <a:noFill/>
          <a:ln w="9525">
            <a:solidFill>
              <a:schemeClr val="tx1"/>
            </a:solidFill>
            <a:round/>
            <a:headEnd/>
            <a:tailEnd type="triangle" w="med" len="med"/>
          </a:ln>
        </p:spPr>
      </p:cxnSp>
      <p:sp>
        <p:nvSpPr>
          <p:cNvPr id="15388" name="Rectangle 34"/>
          <p:cNvSpPr>
            <a:spLocks noChangeArrowheads="1"/>
          </p:cNvSpPr>
          <p:nvPr/>
        </p:nvSpPr>
        <p:spPr bwMode="auto">
          <a:xfrm>
            <a:off x="4419600" y="5175250"/>
            <a:ext cx="1219200" cy="615950"/>
          </a:xfrm>
          <a:prstGeom prst="rect">
            <a:avLst/>
          </a:prstGeom>
          <a:noFill/>
          <a:ln w="9525">
            <a:noFill/>
            <a:miter lim="800000"/>
            <a:headEnd/>
            <a:tailEnd/>
          </a:ln>
        </p:spPr>
        <p:txBody>
          <a:bodyPr anchor="ctr"/>
          <a:lstStyle/>
          <a:p>
            <a:r>
              <a:rPr lang="en-US" sz="2400" b="1">
                <a:latin typeface="Times New Roman" pitchFamily="18" charset="0"/>
              </a:rPr>
              <a:t>mod 13</a:t>
            </a:r>
          </a:p>
        </p:txBody>
      </p:sp>
      <p:sp>
        <p:nvSpPr>
          <p:cNvPr id="15389" name="Rectangle 35"/>
          <p:cNvSpPr>
            <a:spLocks noChangeArrowheads="1"/>
          </p:cNvSpPr>
          <p:nvPr/>
        </p:nvSpPr>
        <p:spPr bwMode="auto">
          <a:xfrm>
            <a:off x="381000" y="990600"/>
            <a:ext cx="5486400" cy="1981200"/>
          </a:xfrm>
          <a:prstGeom prst="rect">
            <a:avLst/>
          </a:prstGeom>
          <a:noFill/>
          <a:ln w="9525">
            <a:noFill/>
            <a:miter lim="800000"/>
            <a:headEnd/>
            <a:tailEnd/>
          </a:ln>
        </p:spPr>
        <p:txBody>
          <a:bodyPr anchor="ctr"/>
          <a:lstStyle/>
          <a:p>
            <a:r>
              <a:rPr lang="en-US" sz="2400" b="1">
                <a:latin typeface="Times New Roman" pitchFamily="18" charset="0"/>
              </a:rPr>
              <a:t>A window of length 5 is shaded.</a:t>
            </a:r>
          </a:p>
          <a:p>
            <a:endParaRPr lang="en-US" sz="2400" b="1">
              <a:latin typeface="Times New Roman" pitchFamily="18" charset="0"/>
            </a:endParaRPr>
          </a:p>
          <a:p>
            <a:r>
              <a:rPr lang="en-US" sz="2400" b="1">
                <a:latin typeface="Times New Roman" pitchFamily="18" charset="0"/>
              </a:rPr>
              <a:t>The numerical value of window = 31415 </a:t>
            </a:r>
          </a:p>
          <a:p>
            <a:endParaRPr lang="en-US" sz="2400" b="1">
              <a:latin typeface="Times New Roman" pitchFamily="18" charset="0"/>
            </a:endParaRPr>
          </a:p>
          <a:p>
            <a:r>
              <a:rPr lang="en-US" sz="2400" b="1">
                <a:latin typeface="Times New Roman" pitchFamily="18" charset="0"/>
              </a:rPr>
              <a:t>31415 mod 13 = 7</a:t>
            </a:r>
          </a:p>
        </p:txBody>
      </p:sp>
      <p:sp>
        <p:nvSpPr>
          <p:cNvPr id="15390" name="Rectangle 37"/>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Computing t</a:t>
            </a:r>
            <a:r>
              <a:rPr lang="en-US" altLang="ko-KR" sz="3200" baseline="-25000" smtClean="0">
                <a:solidFill>
                  <a:schemeClr val="bg1"/>
                </a:solidFill>
                <a:ea typeface="굴림" pitchFamily="34" charset="-127"/>
              </a:rPr>
              <a:t>s+1</a:t>
            </a:r>
            <a:r>
              <a:rPr lang="en-US" altLang="ko-KR" sz="3200" smtClean="0">
                <a:solidFill>
                  <a:schemeClr val="bg1"/>
                </a:solidFill>
                <a:ea typeface="굴림" pitchFamily="34" charset="-127"/>
              </a:rPr>
              <a:t> from t</a:t>
            </a:r>
            <a:r>
              <a:rPr lang="en-US" altLang="ko-KR" sz="3200" baseline="-25000" smtClean="0">
                <a:solidFill>
                  <a:schemeClr val="bg1"/>
                </a:solidFill>
                <a:ea typeface="굴림" pitchFamily="34" charset="-127"/>
              </a:rPr>
              <a:t>s</a:t>
            </a:r>
            <a:r>
              <a:rPr lang="en-US" altLang="ko-KR" sz="3200" smtClean="0">
                <a:solidFill>
                  <a:schemeClr val="bg1"/>
                </a:solidFill>
                <a:ea typeface="굴림" pitchFamily="34" charset="-127"/>
              </a:rPr>
              <a:t> Modulo q = 13</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6387" name="Picture 3"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6388" name="Rectangle 4"/>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Batang" pitchFamily="18" charset="-127"/>
                <a:cs typeface="Arial" pitchFamily="34" charset="0"/>
              </a:rPr>
              <a:t>Spurious Hits and their Elimination</a:t>
            </a:r>
            <a:endParaRPr lang="en-US" sz="3200" smtClean="0">
              <a:solidFill>
                <a:schemeClr val="bg1"/>
              </a:solidFill>
              <a:ea typeface="Batang" pitchFamily="18" charset="-127"/>
              <a:cs typeface="Arial" pitchFamily="34" charset="0"/>
            </a:endParaRPr>
          </a:p>
        </p:txBody>
      </p:sp>
      <p:sp>
        <p:nvSpPr>
          <p:cNvPr id="16389"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6391" name="Rectangle 30"/>
          <p:cNvSpPr>
            <a:spLocks noChangeArrowheads="1"/>
          </p:cNvSpPr>
          <p:nvPr/>
        </p:nvSpPr>
        <p:spPr bwMode="auto">
          <a:xfrm>
            <a:off x="228600" y="762000"/>
            <a:ext cx="8686800" cy="3124200"/>
          </a:xfrm>
          <a:prstGeom prst="rect">
            <a:avLst/>
          </a:prstGeom>
          <a:noFill/>
          <a:ln w="9525">
            <a:noFill/>
            <a:miter lim="800000"/>
            <a:headEnd/>
            <a:tailEnd/>
          </a:ln>
        </p:spPr>
        <p:txBody>
          <a:bodyPr anchor="ctr"/>
          <a:lstStyle/>
          <a:p>
            <a:pPr>
              <a:buFontTx/>
              <a:buChar char="•"/>
            </a:pPr>
            <a:r>
              <a:rPr lang="en-US" sz="2600">
                <a:cs typeface="Arial" pitchFamily="34" charset="0"/>
              </a:rPr>
              <a:t>  m = 5.</a:t>
            </a:r>
          </a:p>
          <a:p>
            <a:pPr>
              <a:buFontTx/>
              <a:buChar char="•"/>
            </a:pPr>
            <a:r>
              <a:rPr lang="en-US" sz="2600" i="1">
                <a:cs typeface="Arial" pitchFamily="34" charset="0"/>
              </a:rPr>
              <a:t>  p = </a:t>
            </a:r>
            <a:r>
              <a:rPr lang="en-US" sz="2600">
                <a:cs typeface="Arial" pitchFamily="34" charset="0"/>
              </a:rPr>
              <a:t>31415, </a:t>
            </a:r>
          </a:p>
          <a:p>
            <a:pPr>
              <a:buFontTx/>
              <a:buChar char="•"/>
            </a:pPr>
            <a:r>
              <a:rPr lang="en-US" sz="2600">
                <a:cs typeface="Arial" pitchFamily="34" charset="0"/>
              </a:rPr>
              <a:t>  Now, 31415 </a:t>
            </a:r>
            <a:r>
              <a:rPr lang="en-US" altLang="ko-KR" sz="2600">
                <a:solidFill>
                  <a:srgbClr val="000000"/>
                </a:solidFill>
                <a:ea typeface="Batang" pitchFamily="18" charset="-127"/>
                <a:cs typeface="Arial" pitchFamily="34" charset="0"/>
              </a:rPr>
              <a:t>≡</a:t>
            </a:r>
            <a:r>
              <a:rPr lang="en-US" sz="2600">
                <a:cs typeface="Arial" pitchFamily="34" charset="0"/>
              </a:rPr>
              <a:t> 7 (mod 13) </a:t>
            </a:r>
          </a:p>
          <a:p>
            <a:pPr>
              <a:buFontTx/>
              <a:buChar char="•"/>
            </a:pPr>
            <a:r>
              <a:rPr lang="en-US" sz="2600">
                <a:cs typeface="Arial" pitchFamily="34" charset="0"/>
              </a:rPr>
              <a:t>  Now, 67399 </a:t>
            </a:r>
            <a:r>
              <a:rPr lang="en-US" altLang="ko-KR" sz="2600">
                <a:solidFill>
                  <a:srgbClr val="000000"/>
                </a:solidFill>
                <a:ea typeface="굴림" pitchFamily="34" charset="-127"/>
              </a:rPr>
              <a:t>≡</a:t>
            </a:r>
            <a:r>
              <a:rPr lang="en-US" sz="2600">
                <a:cs typeface="Arial" pitchFamily="34" charset="0"/>
              </a:rPr>
              <a:t> 7 (mod 13) </a:t>
            </a:r>
          </a:p>
          <a:p>
            <a:pPr>
              <a:buFontTx/>
              <a:buChar char="•"/>
            </a:pPr>
            <a:r>
              <a:rPr lang="en-US" sz="2600">
                <a:cs typeface="Arial" pitchFamily="34" charset="0"/>
              </a:rPr>
              <a:t>  Window beginning at position 7  = valid match; s = 6</a:t>
            </a:r>
          </a:p>
          <a:p>
            <a:pPr>
              <a:buFontTx/>
              <a:buChar char="•"/>
            </a:pPr>
            <a:r>
              <a:rPr lang="en-US" sz="2600">
                <a:cs typeface="Arial" pitchFamily="34" charset="0"/>
              </a:rPr>
              <a:t>  Window beginning at position 13 = spurious hit; s = 12</a:t>
            </a:r>
          </a:p>
          <a:p>
            <a:pPr>
              <a:buFontTx/>
              <a:buChar char="•"/>
            </a:pPr>
            <a:r>
              <a:rPr lang="en-US" sz="2600">
                <a:cs typeface="Arial" pitchFamily="34" charset="0"/>
              </a:rPr>
              <a:t>  After comparing decimal values, text comparison is </a:t>
            </a:r>
          </a:p>
          <a:p>
            <a:r>
              <a:rPr lang="en-US" sz="2600">
                <a:cs typeface="Arial" pitchFamily="34" charset="0"/>
              </a:rPr>
              <a:t>   needed </a:t>
            </a:r>
          </a:p>
        </p:txBody>
      </p:sp>
      <p:grpSp>
        <p:nvGrpSpPr>
          <p:cNvPr id="2" name="Group 59"/>
          <p:cNvGrpSpPr>
            <a:grpSpLocks/>
          </p:cNvGrpSpPr>
          <p:nvPr/>
        </p:nvGrpSpPr>
        <p:grpSpPr bwMode="auto">
          <a:xfrm>
            <a:off x="685800" y="3879850"/>
            <a:ext cx="8229600" cy="2673350"/>
            <a:chOff x="432" y="768"/>
            <a:chExt cx="5184" cy="1684"/>
          </a:xfrm>
        </p:grpSpPr>
        <p:sp>
          <p:nvSpPr>
            <p:cNvPr id="16393" name="Rectangle 35"/>
            <p:cNvSpPr>
              <a:spLocks noChangeArrowheads="1"/>
            </p:cNvSpPr>
            <p:nvPr/>
          </p:nvSpPr>
          <p:spPr bwMode="auto">
            <a:xfrm>
              <a:off x="1872"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6394" name="Rectangle 7"/>
            <p:cNvSpPr>
              <a:spLocks noChangeArrowheads="1"/>
            </p:cNvSpPr>
            <p:nvPr/>
          </p:nvSpPr>
          <p:spPr bwMode="auto">
            <a:xfrm>
              <a:off x="432"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2</a:t>
              </a:r>
            </a:p>
          </p:txBody>
        </p:sp>
        <p:sp>
          <p:nvSpPr>
            <p:cNvPr id="16395" name="Rectangle 8"/>
            <p:cNvSpPr>
              <a:spLocks noChangeArrowheads="1"/>
            </p:cNvSpPr>
            <p:nvPr/>
          </p:nvSpPr>
          <p:spPr bwMode="auto">
            <a:xfrm>
              <a:off x="672"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3</a:t>
              </a:r>
            </a:p>
          </p:txBody>
        </p:sp>
        <p:sp>
          <p:nvSpPr>
            <p:cNvPr id="16396" name="Rectangle 9"/>
            <p:cNvSpPr>
              <a:spLocks noChangeArrowheads="1"/>
            </p:cNvSpPr>
            <p:nvPr/>
          </p:nvSpPr>
          <p:spPr bwMode="auto">
            <a:xfrm>
              <a:off x="912"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5</a:t>
              </a:r>
            </a:p>
          </p:txBody>
        </p:sp>
        <p:sp>
          <p:nvSpPr>
            <p:cNvPr id="16397" name="Rectangle 10"/>
            <p:cNvSpPr>
              <a:spLocks noChangeArrowheads="1"/>
            </p:cNvSpPr>
            <p:nvPr/>
          </p:nvSpPr>
          <p:spPr bwMode="auto">
            <a:xfrm>
              <a:off x="1152"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9</a:t>
              </a:r>
            </a:p>
          </p:txBody>
        </p:sp>
        <p:sp>
          <p:nvSpPr>
            <p:cNvPr id="16398" name="Rectangle 11"/>
            <p:cNvSpPr>
              <a:spLocks noChangeArrowheads="1"/>
            </p:cNvSpPr>
            <p:nvPr/>
          </p:nvSpPr>
          <p:spPr bwMode="auto">
            <a:xfrm>
              <a:off x="1392" y="110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6399" name="Rectangle 12"/>
            <p:cNvSpPr>
              <a:spLocks noChangeArrowheads="1"/>
            </p:cNvSpPr>
            <p:nvPr/>
          </p:nvSpPr>
          <p:spPr bwMode="auto">
            <a:xfrm>
              <a:off x="1661" y="110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2</a:t>
              </a:r>
            </a:p>
          </p:txBody>
        </p:sp>
        <p:sp>
          <p:nvSpPr>
            <p:cNvPr id="16400" name="Rectangle 13"/>
            <p:cNvSpPr>
              <a:spLocks noChangeArrowheads="1"/>
            </p:cNvSpPr>
            <p:nvPr/>
          </p:nvSpPr>
          <p:spPr bwMode="auto">
            <a:xfrm>
              <a:off x="191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3</a:t>
              </a:r>
            </a:p>
          </p:txBody>
        </p:sp>
        <p:sp>
          <p:nvSpPr>
            <p:cNvPr id="16401" name="Rectangle 14"/>
            <p:cNvSpPr>
              <a:spLocks noChangeArrowheads="1"/>
            </p:cNvSpPr>
            <p:nvPr/>
          </p:nvSpPr>
          <p:spPr bwMode="auto">
            <a:xfrm>
              <a:off x="2141" y="1104"/>
              <a:ext cx="259"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1</a:t>
              </a:r>
            </a:p>
          </p:txBody>
        </p:sp>
        <p:sp>
          <p:nvSpPr>
            <p:cNvPr id="16402" name="Rectangle 15"/>
            <p:cNvSpPr>
              <a:spLocks noChangeArrowheads="1"/>
            </p:cNvSpPr>
            <p:nvPr/>
          </p:nvSpPr>
          <p:spPr bwMode="auto">
            <a:xfrm>
              <a:off x="239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4</a:t>
              </a:r>
            </a:p>
          </p:txBody>
        </p:sp>
        <p:sp>
          <p:nvSpPr>
            <p:cNvPr id="16403" name="Rectangle 16"/>
            <p:cNvSpPr>
              <a:spLocks noChangeArrowheads="1"/>
            </p:cNvSpPr>
            <p:nvPr/>
          </p:nvSpPr>
          <p:spPr bwMode="auto">
            <a:xfrm>
              <a:off x="263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1</a:t>
              </a:r>
            </a:p>
          </p:txBody>
        </p:sp>
        <p:sp>
          <p:nvSpPr>
            <p:cNvPr id="16404" name="Rectangle 17"/>
            <p:cNvSpPr>
              <a:spLocks noChangeArrowheads="1"/>
            </p:cNvSpPr>
            <p:nvPr/>
          </p:nvSpPr>
          <p:spPr bwMode="auto">
            <a:xfrm>
              <a:off x="2861" y="1104"/>
              <a:ext cx="259"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5</a:t>
              </a:r>
            </a:p>
          </p:txBody>
        </p:sp>
        <p:sp>
          <p:nvSpPr>
            <p:cNvPr id="16405" name="Rectangle 18"/>
            <p:cNvSpPr>
              <a:spLocks noChangeArrowheads="1"/>
            </p:cNvSpPr>
            <p:nvPr/>
          </p:nvSpPr>
          <p:spPr bwMode="auto">
            <a:xfrm>
              <a:off x="3118"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2</a:t>
              </a:r>
            </a:p>
          </p:txBody>
        </p:sp>
        <p:sp>
          <p:nvSpPr>
            <p:cNvPr id="16406" name="Rectangle 19"/>
            <p:cNvSpPr>
              <a:spLocks noChangeArrowheads="1"/>
            </p:cNvSpPr>
            <p:nvPr/>
          </p:nvSpPr>
          <p:spPr bwMode="auto">
            <a:xfrm>
              <a:off x="335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6</a:t>
              </a:r>
            </a:p>
          </p:txBody>
        </p:sp>
        <p:sp>
          <p:nvSpPr>
            <p:cNvPr id="16407" name="Rectangle 20"/>
            <p:cNvSpPr>
              <a:spLocks noChangeArrowheads="1"/>
            </p:cNvSpPr>
            <p:nvPr/>
          </p:nvSpPr>
          <p:spPr bwMode="auto">
            <a:xfrm>
              <a:off x="359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7</a:t>
              </a:r>
            </a:p>
          </p:txBody>
        </p:sp>
        <p:sp>
          <p:nvSpPr>
            <p:cNvPr id="16408" name="Rectangle 21"/>
            <p:cNvSpPr>
              <a:spLocks noChangeArrowheads="1"/>
            </p:cNvSpPr>
            <p:nvPr/>
          </p:nvSpPr>
          <p:spPr bwMode="auto">
            <a:xfrm>
              <a:off x="383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3</a:t>
              </a:r>
            </a:p>
          </p:txBody>
        </p:sp>
        <p:sp>
          <p:nvSpPr>
            <p:cNvPr id="16409" name="Rectangle 22"/>
            <p:cNvSpPr>
              <a:spLocks noChangeArrowheads="1"/>
            </p:cNvSpPr>
            <p:nvPr/>
          </p:nvSpPr>
          <p:spPr bwMode="auto">
            <a:xfrm>
              <a:off x="407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9</a:t>
              </a:r>
            </a:p>
          </p:txBody>
        </p:sp>
        <p:sp>
          <p:nvSpPr>
            <p:cNvPr id="16410" name="Rectangle 23"/>
            <p:cNvSpPr>
              <a:spLocks noChangeArrowheads="1"/>
            </p:cNvSpPr>
            <p:nvPr/>
          </p:nvSpPr>
          <p:spPr bwMode="auto">
            <a:xfrm>
              <a:off x="4318" y="110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9</a:t>
              </a:r>
            </a:p>
          </p:txBody>
        </p:sp>
        <p:sp>
          <p:nvSpPr>
            <p:cNvPr id="16411" name="Rectangle 24"/>
            <p:cNvSpPr>
              <a:spLocks noChangeArrowheads="1"/>
            </p:cNvSpPr>
            <p:nvPr/>
          </p:nvSpPr>
          <p:spPr bwMode="auto">
            <a:xfrm>
              <a:off x="4558"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2</a:t>
              </a:r>
            </a:p>
          </p:txBody>
        </p:sp>
        <p:sp>
          <p:nvSpPr>
            <p:cNvPr id="16412" name="Rectangle 25"/>
            <p:cNvSpPr>
              <a:spLocks noChangeArrowheads="1"/>
            </p:cNvSpPr>
            <p:nvPr/>
          </p:nvSpPr>
          <p:spPr bwMode="auto">
            <a:xfrm>
              <a:off x="4798" y="110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a:t>
              </a:r>
            </a:p>
          </p:txBody>
        </p:sp>
        <p:sp>
          <p:nvSpPr>
            <p:cNvPr id="16413" name="AutoShape 26"/>
            <p:cNvSpPr>
              <a:spLocks/>
            </p:cNvSpPr>
            <p:nvPr/>
          </p:nvSpPr>
          <p:spPr bwMode="auto">
            <a:xfrm rot="5400000">
              <a:off x="2400" y="816"/>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cxnSp>
          <p:nvCxnSpPr>
            <p:cNvPr id="16414" name="AutoShape 28"/>
            <p:cNvCxnSpPr>
              <a:cxnSpLocks noChangeShapeType="1"/>
              <a:stCxn id="16413" idx="1"/>
              <a:endCxn id="16421" idx="0"/>
            </p:cNvCxnSpPr>
            <p:nvPr/>
          </p:nvCxnSpPr>
          <p:spPr bwMode="auto">
            <a:xfrm>
              <a:off x="2471" y="1487"/>
              <a:ext cx="0" cy="337"/>
            </a:xfrm>
            <a:prstGeom prst="straightConnector1">
              <a:avLst/>
            </a:prstGeom>
            <a:noFill/>
            <a:ln w="9525">
              <a:solidFill>
                <a:schemeClr val="tx1"/>
              </a:solidFill>
              <a:round/>
              <a:headEnd/>
              <a:tailEnd type="triangle" w="med" len="med"/>
            </a:ln>
          </p:spPr>
        </p:cxnSp>
        <p:sp>
          <p:nvSpPr>
            <p:cNvPr id="16415" name="Rectangle 29"/>
            <p:cNvSpPr>
              <a:spLocks noChangeArrowheads="1"/>
            </p:cNvSpPr>
            <p:nvPr/>
          </p:nvSpPr>
          <p:spPr bwMode="auto">
            <a:xfrm>
              <a:off x="4848" y="1440"/>
              <a:ext cx="768" cy="388"/>
            </a:xfrm>
            <a:prstGeom prst="rect">
              <a:avLst/>
            </a:prstGeom>
            <a:noFill/>
            <a:ln w="9525">
              <a:noFill/>
              <a:miter lim="800000"/>
              <a:headEnd/>
              <a:tailEnd/>
            </a:ln>
          </p:spPr>
          <p:txBody>
            <a:bodyPr anchor="ctr"/>
            <a:lstStyle/>
            <a:p>
              <a:r>
                <a:rPr lang="en-US" sz="2000">
                  <a:latin typeface="Times New Roman" pitchFamily="18" charset="0"/>
                </a:rPr>
                <a:t>mod 13</a:t>
              </a:r>
            </a:p>
          </p:txBody>
        </p:sp>
        <p:sp>
          <p:nvSpPr>
            <p:cNvPr id="16416" name="Rectangle 31"/>
            <p:cNvSpPr>
              <a:spLocks noChangeArrowheads="1"/>
            </p:cNvSpPr>
            <p:nvPr/>
          </p:nvSpPr>
          <p:spPr bwMode="auto">
            <a:xfrm>
              <a:off x="912"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8</a:t>
              </a:r>
            </a:p>
          </p:txBody>
        </p:sp>
        <p:sp>
          <p:nvSpPr>
            <p:cNvPr id="16417" name="Rectangle 32"/>
            <p:cNvSpPr>
              <a:spLocks noChangeArrowheads="1"/>
            </p:cNvSpPr>
            <p:nvPr/>
          </p:nvSpPr>
          <p:spPr bwMode="auto">
            <a:xfrm>
              <a:off x="1152"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9</a:t>
              </a:r>
            </a:p>
          </p:txBody>
        </p:sp>
        <p:sp>
          <p:nvSpPr>
            <p:cNvPr id="16418" name="Rectangle 33"/>
            <p:cNvSpPr>
              <a:spLocks noChangeArrowheads="1"/>
            </p:cNvSpPr>
            <p:nvPr/>
          </p:nvSpPr>
          <p:spPr bwMode="auto">
            <a:xfrm>
              <a:off x="1392"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3</a:t>
              </a:r>
            </a:p>
          </p:txBody>
        </p:sp>
        <p:sp>
          <p:nvSpPr>
            <p:cNvPr id="16419" name="Rectangle 34"/>
            <p:cNvSpPr>
              <a:spLocks noChangeArrowheads="1"/>
            </p:cNvSpPr>
            <p:nvPr/>
          </p:nvSpPr>
          <p:spPr bwMode="auto">
            <a:xfrm>
              <a:off x="1632" y="182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11</a:t>
              </a:r>
            </a:p>
          </p:txBody>
        </p:sp>
        <p:sp>
          <p:nvSpPr>
            <p:cNvPr id="16420" name="Rectangle 36"/>
            <p:cNvSpPr>
              <a:spLocks noChangeArrowheads="1"/>
            </p:cNvSpPr>
            <p:nvPr/>
          </p:nvSpPr>
          <p:spPr bwMode="auto">
            <a:xfrm>
              <a:off x="2110"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a:t>
              </a:r>
            </a:p>
          </p:txBody>
        </p:sp>
        <p:sp>
          <p:nvSpPr>
            <p:cNvPr id="16421" name="Rectangle 37"/>
            <p:cNvSpPr>
              <a:spLocks noChangeArrowheads="1"/>
            </p:cNvSpPr>
            <p:nvPr/>
          </p:nvSpPr>
          <p:spPr bwMode="auto">
            <a:xfrm>
              <a:off x="2350" y="182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7</a:t>
              </a:r>
            </a:p>
          </p:txBody>
        </p:sp>
        <p:sp>
          <p:nvSpPr>
            <p:cNvPr id="16422" name="Rectangle 38"/>
            <p:cNvSpPr>
              <a:spLocks noChangeArrowheads="1"/>
            </p:cNvSpPr>
            <p:nvPr/>
          </p:nvSpPr>
          <p:spPr bwMode="auto">
            <a:xfrm>
              <a:off x="2590"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8</a:t>
              </a:r>
            </a:p>
          </p:txBody>
        </p:sp>
        <p:sp>
          <p:nvSpPr>
            <p:cNvPr id="16423" name="Rectangle 39"/>
            <p:cNvSpPr>
              <a:spLocks noChangeArrowheads="1"/>
            </p:cNvSpPr>
            <p:nvPr/>
          </p:nvSpPr>
          <p:spPr bwMode="auto">
            <a:xfrm>
              <a:off x="2830"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4</a:t>
              </a:r>
            </a:p>
          </p:txBody>
        </p:sp>
        <p:sp>
          <p:nvSpPr>
            <p:cNvPr id="16424" name="Rectangle 40"/>
            <p:cNvSpPr>
              <a:spLocks noChangeArrowheads="1"/>
            </p:cNvSpPr>
            <p:nvPr/>
          </p:nvSpPr>
          <p:spPr bwMode="auto">
            <a:xfrm>
              <a:off x="3070"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5</a:t>
              </a:r>
            </a:p>
          </p:txBody>
        </p:sp>
        <p:sp>
          <p:nvSpPr>
            <p:cNvPr id="16425" name="Rectangle 41"/>
            <p:cNvSpPr>
              <a:spLocks noChangeArrowheads="1"/>
            </p:cNvSpPr>
            <p:nvPr/>
          </p:nvSpPr>
          <p:spPr bwMode="auto">
            <a:xfrm>
              <a:off x="3312" y="182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10</a:t>
              </a:r>
            </a:p>
          </p:txBody>
        </p:sp>
        <p:sp>
          <p:nvSpPr>
            <p:cNvPr id="16426" name="Rectangle 42"/>
            <p:cNvSpPr>
              <a:spLocks noChangeArrowheads="1"/>
            </p:cNvSpPr>
            <p:nvPr/>
          </p:nvSpPr>
          <p:spPr bwMode="auto">
            <a:xfrm>
              <a:off x="3581" y="182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11</a:t>
              </a:r>
            </a:p>
          </p:txBody>
        </p:sp>
        <p:sp>
          <p:nvSpPr>
            <p:cNvPr id="16427" name="Rectangle 43"/>
            <p:cNvSpPr>
              <a:spLocks noChangeArrowheads="1"/>
            </p:cNvSpPr>
            <p:nvPr/>
          </p:nvSpPr>
          <p:spPr bwMode="auto">
            <a:xfrm>
              <a:off x="3840" y="1824"/>
              <a:ext cx="242" cy="242"/>
            </a:xfrm>
            <a:prstGeom prst="rect">
              <a:avLst/>
            </a:prstGeom>
            <a:solidFill>
              <a:srgbClr val="DDDDDD"/>
            </a:solidFill>
            <a:ln w="9525">
              <a:solidFill>
                <a:schemeClr val="tx1"/>
              </a:solidFill>
              <a:miter lim="800000"/>
              <a:headEnd/>
              <a:tailEnd/>
            </a:ln>
          </p:spPr>
          <p:txBody>
            <a:bodyPr wrap="none" anchor="ctr"/>
            <a:lstStyle/>
            <a:p>
              <a:pPr algn="ctr"/>
              <a:r>
                <a:rPr lang="en-US" sz="2400" b="1">
                  <a:latin typeface="Times New Roman" pitchFamily="18" charset="0"/>
                </a:rPr>
                <a:t>7</a:t>
              </a:r>
            </a:p>
          </p:txBody>
        </p:sp>
        <p:sp>
          <p:nvSpPr>
            <p:cNvPr id="16428" name="Rectangle 44"/>
            <p:cNvSpPr>
              <a:spLocks noChangeArrowheads="1"/>
            </p:cNvSpPr>
            <p:nvPr/>
          </p:nvSpPr>
          <p:spPr bwMode="auto">
            <a:xfrm>
              <a:off x="4080" y="1824"/>
              <a:ext cx="242"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9</a:t>
              </a:r>
            </a:p>
          </p:txBody>
        </p:sp>
        <p:sp>
          <p:nvSpPr>
            <p:cNvPr id="16429" name="Rectangle 45"/>
            <p:cNvSpPr>
              <a:spLocks noChangeArrowheads="1"/>
            </p:cNvSpPr>
            <p:nvPr/>
          </p:nvSpPr>
          <p:spPr bwMode="auto">
            <a:xfrm>
              <a:off x="4320" y="1824"/>
              <a:ext cx="259" cy="242"/>
            </a:xfrm>
            <a:prstGeom prst="rect">
              <a:avLst/>
            </a:prstGeom>
            <a:solidFill>
              <a:srgbClr val="E5E5FF"/>
            </a:solidFill>
            <a:ln w="9525">
              <a:solidFill>
                <a:schemeClr val="tx1"/>
              </a:solidFill>
              <a:miter lim="800000"/>
              <a:headEnd/>
              <a:tailEnd/>
            </a:ln>
          </p:spPr>
          <p:txBody>
            <a:bodyPr wrap="none" anchor="ctr"/>
            <a:lstStyle/>
            <a:p>
              <a:pPr algn="ctr"/>
              <a:r>
                <a:rPr lang="en-US" sz="2400" b="1">
                  <a:latin typeface="Times New Roman" pitchFamily="18" charset="0"/>
                </a:rPr>
                <a:t>11</a:t>
              </a:r>
            </a:p>
          </p:txBody>
        </p:sp>
        <p:sp>
          <p:nvSpPr>
            <p:cNvPr id="16430" name="AutoShape 47"/>
            <p:cNvSpPr>
              <a:spLocks/>
            </p:cNvSpPr>
            <p:nvPr/>
          </p:nvSpPr>
          <p:spPr bwMode="auto">
            <a:xfrm rot="5400000">
              <a:off x="3886" y="816"/>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cxnSp>
          <p:nvCxnSpPr>
            <p:cNvPr id="16431" name="AutoShape 48"/>
            <p:cNvCxnSpPr>
              <a:cxnSpLocks noChangeShapeType="1"/>
              <a:stCxn id="16430" idx="1"/>
              <a:endCxn id="16427" idx="0"/>
            </p:cNvCxnSpPr>
            <p:nvPr/>
          </p:nvCxnSpPr>
          <p:spPr bwMode="auto">
            <a:xfrm>
              <a:off x="3957" y="1487"/>
              <a:ext cx="4" cy="337"/>
            </a:xfrm>
            <a:prstGeom prst="straightConnector1">
              <a:avLst/>
            </a:prstGeom>
            <a:noFill/>
            <a:ln w="9525">
              <a:solidFill>
                <a:schemeClr val="tx1"/>
              </a:solidFill>
              <a:round/>
              <a:headEnd/>
              <a:tailEnd type="triangle" w="med" len="med"/>
            </a:ln>
          </p:spPr>
        </p:cxnSp>
        <p:sp>
          <p:nvSpPr>
            <p:cNvPr id="16432" name="AutoShape 49"/>
            <p:cNvSpPr>
              <a:spLocks/>
            </p:cNvSpPr>
            <p:nvPr/>
          </p:nvSpPr>
          <p:spPr bwMode="auto">
            <a:xfrm rot="5400000">
              <a:off x="960" y="816"/>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cxnSp>
          <p:nvCxnSpPr>
            <p:cNvPr id="16433" name="AutoShape 50"/>
            <p:cNvCxnSpPr>
              <a:cxnSpLocks noChangeShapeType="1"/>
              <a:stCxn id="16432" idx="1"/>
              <a:endCxn id="16416" idx="0"/>
            </p:cNvCxnSpPr>
            <p:nvPr/>
          </p:nvCxnSpPr>
          <p:spPr bwMode="auto">
            <a:xfrm>
              <a:off x="1031" y="1487"/>
              <a:ext cx="2" cy="337"/>
            </a:xfrm>
            <a:prstGeom prst="straightConnector1">
              <a:avLst/>
            </a:prstGeom>
            <a:noFill/>
            <a:ln w="9525">
              <a:solidFill>
                <a:schemeClr val="tx1"/>
              </a:solidFill>
              <a:round/>
              <a:headEnd/>
              <a:tailEnd type="triangle" w="med" len="med"/>
            </a:ln>
          </p:spPr>
        </p:cxnSp>
        <p:sp>
          <p:nvSpPr>
            <p:cNvPr id="16434" name="AutoShape 51"/>
            <p:cNvSpPr>
              <a:spLocks/>
            </p:cNvSpPr>
            <p:nvPr/>
          </p:nvSpPr>
          <p:spPr bwMode="auto">
            <a:xfrm rot="5400000">
              <a:off x="1200" y="816"/>
              <a:ext cx="144" cy="1200"/>
            </a:xfrm>
            <a:prstGeom prst="rightBrace">
              <a:avLst>
                <a:gd name="adj1" fmla="val 69444"/>
                <a:gd name="adj2" fmla="val 50000"/>
              </a:avLst>
            </a:prstGeom>
            <a:noFill/>
            <a:ln w="9525">
              <a:solidFill>
                <a:schemeClr val="tx1"/>
              </a:solidFill>
              <a:round/>
              <a:headEnd/>
              <a:tailEnd/>
            </a:ln>
          </p:spPr>
          <p:txBody>
            <a:bodyPr wrap="none" anchor="ctr"/>
            <a:lstStyle/>
            <a:p>
              <a:endParaRPr lang="en-US"/>
            </a:p>
          </p:txBody>
        </p:sp>
        <p:cxnSp>
          <p:nvCxnSpPr>
            <p:cNvPr id="16435" name="AutoShape 52"/>
            <p:cNvCxnSpPr>
              <a:cxnSpLocks noChangeShapeType="1"/>
              <a:stCxn id="16434" idx="1"/>
              <a:endCxn id="16417" idx="0"/>
            </p:cNvCxnSpPr>
            <p:nvPr/>
          </p:nvCxnSpPr>
          <p:spPr bwMode="auto">
            <a:xfrm>
              <a:off x="1271" y="1487"/>
              <a:ext cx="2" cy="337"/>
            </a:xfrm>
            <a:prstGeom prst="straightConnector1">
              <a:avLst/>
            </a:prstGeom>
            <a:noFill/>
            <a:ln w="9525">
              <a:solidFill>
                <a:schemeClr val="tx1"/>
              </a:solidFill>
              <a:round/>
              <a:headEnd/>
              <a:tailEnd type="triangle" w="med" len="med"/>
            </a:ln>
          </p:spPr>
        </p:cxnSp>
        <p:sp>
          <p:nvSpPr>
            <p:cNvPr id="16436" name="Rectangle 53"/>
            <p:cNvSpPr>
              <a:spLocks noChangeArrowheads="1"/>
            </p:cNvSpPr>
            <p:nvPr/>
          </p:nvSpPr>
          <p:spPr bwMode="auto">
            <a:xfrm>
              <a:off x="4368" y="1392"/>
              <a:ext cx="288" cy="388"/>
            </a:xfrm>
            <a:prstGeom prst="rect">
              <a:avLst/>
            </a:prstGeom>
            <a:noFill/>
            <a:ln w="9525">
              <a:noFill/>
              <a:miter lim="800000"/>
              <a:headEnd/>
              <a:tailEnd/>
            </a:ln>
          </p:spPr>
          <p:txBody>
            <a:bodyPr anchor="ctr"/>
            <a:lstStyle/>
            <a:p>
              <a:r>
                <a:rPr lang="en-US" sz="2400" b="1">
                  <a:latin typeface="Times New Roman" pitchFamily="18" charset="0"/>
                </a:rPr>
                <a:t>…</a:t>
              </a:r>
            </a:p>
          </p:txBody>
        </p:sp>
        <p:sp>
          <p:nvSpPr>
            <p:cNvPr id="16437" name="Rectangle 54"/>
            <p:cNvSpPr>
              <a:spLocks noChangeArrowheads="1"/>
            </p:cNvSpPr>
            <p:nvPr/>
          </p:nvSpPr>
          <p:spPr bwMode="auto">
            <a:xfrm>
              <a:off x="3120" y="1388"/>
              <a:ext cx="288" cy="388"/>
            </a:xfrm>
            <a:prstGeom prst="rect">
              <a:avLst/>
            </a:prstGeom>
            <a:noFill/>
            <a:ln w="9525">
              <a:noFill/>
              <a:miter lim="800000"/>
              <a:headEnd/>
              <a:tailEnd/>
            </a:ln>
          </p:spPr>
          <p:txBody>
            <a:bodyPr anchor="ctr"/>
            <a:lstStyle/>
            <a:p>
              <a:r>
                <a:rPr lang="en-US" sz="2400" b="1">
                  <a:latin typeface="Times New Roman" pitchFamily="18" charset="0"/>
                </a:rPr>
                <a:t>…</a:t>
              </a:r>
            </a:p>
          </p:txBody>
        </p:sp>
        <p:sp>
          <p:nvSpPr>
            <p:cNvPr id="16438" name="Rectangle 55"/>
            <p:cNvSpPr>
              <a:spLocks noChangeArrowheads="1"/>
            </p:cNvSpPr>
            <p:nvPr/>
          </p:nvSpPr>
          <p:spPr bwMode="auto">
            <a:xfrm>
              <a:off x="1728" y="1388"/>
              <a:ext cx="288" cy="388"/>
            </a:xfrm>
            <a:prstGeom prst="rect">
              <a:avLst/>
            </a:prstGeom>
            <a:noFill/>
            <a:ln w="9525">
              <a:noFill/>
              <a:miter lim="800000"/>
              <a:headEnd/>
              <a:tailEnd/>
            </a:ln>
          </p:spPr>
          <p:txBody>
            <a:bodyPr anchor="ctr"/>
            <a:lstStyle/>
            <a:p>
              <a:r>
                <a:rPr lang="en-US" sz="2400" b="1">
                  <a:latin typeface="Times New Roman" pitchFamily="18" charset="0"/>
                </a:rPr>
                <a:t>…</a:t>
              </a:r>
            </a:p>
          </p:txBody>
        </p:sp>
        <p:sp>
          <p:nvSpPr>
            <p:cNvPr id="16439" name="Rectangle 56"/>
            <p:cNvSpPr>
              <a:spLocks noChangeArrowheads="1"/>
            </p:cNvSpPr>
            <p:nvPr/>
          </p:nvSpPr>
          <p:spPr bwMode="auto">
            <a:xfrm>
              <a:off x="3504" y="2060"/>
              <a:ext cx="1152" cy="388"/>
            </a:xfrm>
            <a:prstGeom prst="rect">
              <a:avLst/>
            </a:prstGeom>
            <a:noFill/>
            <a:ln w="9525">
              <a:noFill/>
              <a:miter lim="800000"/>
              <a:headEnd/>
              <a:tailEnd/>
            </a:ln>
          </p:spPr>
          <p:txBody>
            <a:bodyPr anchor="ctr"/>
            <a:lstStyle/>
            <a:p>
              <a:r>
                <a:rPr lang="en-US" sz="2000">
                  <a:latin typeface="Times New Roman" pitchFamily="18" charset="0"/>
                </a:rPr>
                <a:t>Spurious hit</a:t>
              </a:r>
            </a:p>
          </p:txBody>
        </p:sp>
        <p:sp>
          <p:nvSpPr>
            <p:cNvPr id="16440" name="Rectangle 57"/>
            <p:cNvSpPr>
              <a:spLocks noChangeArrowheads="1"/>
            </p:cNvSpPr>
            <p:nvPr/>
          </p:nvSpPr>
          <p:spPr bwMode="auto">
            <a:xfrm>
              <a:off x="1968" y="2064"/>
              <a:ext cx="1152" cy="388"/>
            </a:xfrm>
            <a:prstGeom prst="rect">
              <a:avLst/>
            </a:prstGeom>
            <a:noFill/>
            <a:ln w="9525">
              <a:noFill/>
              <a:miter lim="800000"/>
              <a:headEnd/>
              <a:tailEnd/>
            </a:ln>
          </p:spPr>
          <p:txBody>
            <a:bodyPr anchor="ctr"/>
            <a:lstStyle/>
            <a:p>
              <a:r>
                <a:rPr lang="en-US" sz="2000">
                  <a:latin typeface="Times New Roman" pitchFamily="18" charset="0"/>
                </a:rPr>
                <a:t>Valid match</a:t>
              </a:r>
            </a:p>
          </p:txBody>
        </p:sp>
        <p:sp>
          <p:nvSpPr>
            <p:cNvPr id="16441" name="Rectangle 58"/>
            <p:cNvSpPr>
              <a:spLocks noChangeArrowheads="1"/>
            </p:cNvSpPr>
            <p:nvPr/>
          </p:nvSpPr>
          <p:spPr bwMode="auto">
            <a:xfrm>
              <a:off x="432" y="768"/>
              <a:ext cx="4848" cy="388"/>
            </a:xfrm>
            <a:prstGeom prst="rect">
              <a:avLst/>
            </a:prstGeom>
            <a:noFill/>
            <a:ln w="9525">
              <a:noFill/>
              <a:miter lim="800000"/>
              <a:headEnd/>
              <a:tailEnd/>
            </a:ln>
          </p:spPr>
          <p:txBody>
            <a:bodyPr anchor="ctr"/>
            <a:lstStyle/>
            <a:p>
              <a:r>
                <a:rPr lang="en-US" sz="2000">
                  <a:latin typeface="Times New Roman" pitchFamily="18" charset="0"/>
                </a:rPr>
                <a:t> 1    2    3    4    5     6    7    8    9   10  11  12  13  14  15  16  17  18  19</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latin typeface="Garamond" pitchFamily="18" charset="0"/>
                <a:ea typeface="Batang" pitchFamily="18" charset="-127"/>
              </a:rPr>
              <a:t>2.	The Rabin-Karp Algorithm</a:t>
            </a:r>
            <a:endParaRPr lang="en-US" sz="3200" smtClean="0">
              <a:solidFill>
                <a:srgbClr val="E5E5FF"/>
              </a:solidFill>
              <a:latin typeface="Garamond" pitchFamily="18" charset="0"/>
              <a:ea typeface="Batang" pitchFamily="18" charset="-127"/>
            </a:endParaRPr>
          </a:p>
        </p:txBody>
      </p:sp>
      <p:sp>
        <p:nvSpPr>
          <p:cNvPr id="17410" name="Rectangle 2"/>
          <p:cNvSpPr>
            <a:spLocks noGrp="1" noChangeArrowheads="1"/>
          </p:cNvSpPr>
          <p:nvPr>
            <p:ph idx="1"/>
          </p:nvPr>
        </p:nvSpPr>
        <p:spPr>
          <a:xfrm>
            <a:off x="152400" y="762000"/>
            <a:ext cx="8763000" cy="5715000"/>
          </a:xfrm>
        </p:spPr>
        <p:txBody>
          <a:bodyPr/>
          <a:lstStyle/>
          <a:p>
            <a:pPr eaLnBrk="1" hangingPunct="1">
              <a:buFontTx/>
              <a:buNone/>
            </a:pPr>
            <a:r>
              <a:rPr lang="en-US" altLang="ko-KR" sz="2800" smtClean="0">
                <a:solidFill>
                  <a:srgbClr val="FF0066"/>
                </a:solidFill>
                <a:latin typeface="Times New Roman" pitchFamily="18" charset="0"/>
                <a:ea typeface="Batang" pitchFamily="18" charset="-127"/>
              </a:rPr>
              <a:t>Generalization  </a:t>
            </a:r>
          </a:p>
          <a:p>
            <a:pPr eaLnBrk="1" hangingPunct="1"/>
            <a:r>
              <a:rPr lang="en-US" altLang="ko-KR" sz="2800" smtClean="0">
                <a:solidFill>
                  <a:srgbClr val="000000"/>
                </a:solidFill>
                <a:latin typeface="Times New Roman" pitchFamily="18" charset="0"/>
                <a:ea typeface="Batang" pitchFamily="18" charset="-127"/>
              </a:rPr>
              <a:t>Given a text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n, a </a:t>
            </a:r>
            <a:r>
              <a:rPr lang="en-US" altLang="ko-KR" sz="2800" smtClean="0">
                <a:solidFill>
                  <a:srgbClr val="000000"/>
                </a:solidFill>
                <a:latin typeface="Times New Roman" pitchFamily="18" charset="0"/>
                <a:ea typeface="Batang" pitchFamily="18" charset="-127"/>
              </a:rPr>
              <a:t>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both as arrays. </a:t>
            </a:r>
          </a:p>
          <a:p>
            <a:pPr eaLnBrk="1" hangingPunct="1"/>
            <a:r>
              <a:rPr lang="en-US" altLang="ko-KR" sz="2800" smtClean="0">
                <a:solidFill>
                  <a:srgbClr val="000000"/>
                </a:solidFill>
                <a:latin typeface="Times New Roman" pitchFamily="18" charset="0"/>
                <a:ea typeface="Batang" pitchFamily="18" charset="-127"/>
              </a:rPr>
              <a:t>Assume that elements of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and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are characters drawn from a finite set of alphabets Σ = {0, 1, 2, . . . , d-1}.</a:t>
            </a:r>
          </a:p>
          <a:p>
            <a:pPr eaLnBrk="1" hangingPunct="1"/>
            <a:r>
              <a:rPr lang="en-US" altLang="ko-KR" sz="2800" smtClean="0">
                <a:solidFill>
                  <a:srgbClr val="000000"/>
                </a:solidFill>
                <a:latin typeface="Times New Roman" pitchFamily="18" charset="0"/>
                <a:ea typeface="Batang" pitchFamily="18" charset="-127"/>
              </a:rPr>
              <a:t>Now our objective is </a:t>
            </a:r>
            <a:r>
              <a:rPr lang="en-US" altLang="ko-KR" sz="2800" smtClean="0">
                <a:solidFill>
                  <a:srgbClr val="CC00FF"/>
                </a:solidFill>
                <a:latin typeface="Times New Roman" pitchFamily="18" charset="0"/>
                <a:ea typeface="Batang" pitchFamily="18" charset="-127"/>
              </a:rPr>
              <a:t>“finding all valid shifts with which a given pattern </a:t>
            </a:r>
            <a:r>
              <a:rPr lang="en-US" altLang="ko-KR" sz="2800" i="1" smtClean="0">
                <a:solidFill>
                  <a:srgbClr val="CC00FF"/>
                </a:solidFill>
                <a:latin typeface="Times New Roman" pitchFamily="18" charset="0"/>
                <a:ea typeface="Batang" pitchFamily="18" charset="-127"/>
              </a:rPr>
              <a:t>P </a:t>
            </a:r>
            <a:r>
              <a:rPr lang="en-US" altLang="ko-KR" sz="2800" smtClean="0">
                <a:solidFill>
                  <a:srgbClr val="CC00FF"/>
                </a:solidFill>
                <a:latin typeface="Times New Roman" pitchFamily="18" charset="0"/>
                <a:ea typeface="Batang" pitchFamily="18" charset="-127"/>
              </a:rPr>
              <a:t>occurs in a text </a:t>
            </a:r>
            <a:r>
              <a:rPr lang="en-US" altLang="ko-KR" sz="2800" i="1" smtClean="0">
                <a:solidFill>
                  <a:srgbClr val="CC00FF"/>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 </a:t>
            </a:r>
          </a:p>
          <a:p>
            <a:pPr eaLnBrk="1" hangingPunct="1"/>
            <a:endParaRPr lang="en-US" altLang="ko-KR" sz="1700" smtClean="0">
              <a:solidFill>
                <a:srgbClr val="000000"/>
              </a:solidFill>
              <a:latin typeface="Times New Roman" pitchFamily="18" charset="0"/>
              <a:ea typeface="Batang" pitchFamily="18" charset="-127"/>
            </a:endParaRPr>
          </a:p>
          <a:p>
            <a:pPr eaLnBrk="1" hangingPunct="1">
              <a:buFontTx/>
              <a:buNone/>
            </a:pPr>
            <a:r>
              <a:rPr lang="en-US" altLang="ko-KR" sz="2800" smtClean="0">
                <a:solidFill>
                  <a:srgbClr val="FF0066"/>
                </a:solidFill>
                <a:latin typeface="Times New Roman" pitchFamily="18" charset="0"/>
                <a:ea typeface="Batang" pitchFamily="18" charset="-127"/>
              </a:rPr>
              <a:t>Note</a:t>
            </a:r>
            <a:r>
              <a:rPr lang="en-US" altLang="ko-KR" sz="2800" smtClean="0">
                <a:solidFill>
                  <a:srgbClr val="000000"/>
                </a:solidFill>
                <a:latin typeface="Times New Roman" pitchFamily="18" charset="0"/>
                <a:ea typeface="Batang" pitchFamily="18" charset="-127"/>
              </a:rPr>
              <a:t> </a:t>
            </a:r>
          </a:p>
          <a:p>
            <a:pPr eaLnBrk="1" hangingPunct="1"/>
            <a:r>
              <a:rPr lang="en-US" altLang="ko-KR" sz="2800" i="1" smtClean="0">
                <a:latin typeface="Times New Roman" pitchFamily="18" charset="0"/>
                <a:ea typeface="Batang" pitchFamily="18" charset="-127"/>
              </a:rPr>
              <a:t>t</a:t>
            </a:r>
            <a:r>
              <a:rPr lang="en-US" altLang="ko-KR" sz="2800" i="1" baseline="-25000" smtClean="0">
                <a:latin typeface="Times New Roman" pitchFamily="18" charset="0"/>
                <a:ea typeface="Batang" pitchFamily="18" charset="-127"/>
              </a:rPr>
              <a:t>s+1</a:t>
            </a:r>
            <a:r>
              <a:rPr lang="en-US" altLang="ko-KR" sz="2800" i="1" smtClean="0">
                <a:latin typeface="Times New Roman" pitchFamily="18" charset="0"/>
                <a:ea typeface="Batang" pitchFamily="18" charset="-127"/>
              </a:rPr>
              <a:t> = </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d</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t</a:t>
            </a:r>
            <a:r>
              <a:rPr lang="en-US" altLang="ko-KR" sz="2800" i="1" baseline="-25000" smtClean="0">
                <a:latin typeface="Times New Roman" pitchFamily="18" charset="0"/>
                <a:ea typeface="Batang" pitchFamily="18" charset="-127"/>
              </a:rPr>
              <a:t>s</a:t>
            </a:r>
            <a:r>
              <a:rPr lang="en-US" altLang="ko-KR" sz="2800" i="1" smtClean="0">
                <a:latin typeface="Times New Roman" pitchFamily="18" charset="0"/>
                <a:ea typeface="Batang" pitchFamily="18" charset="-127"/>
              </a:rPr>
              <a:t> – T</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s + </a:t>
            </a:r>
            <a:r>
              <a:rPr lang="en-US" altLang="ko-KR" sz="2800" smtClean="0">
                <a:latin typeface="Times New Roman" pitchFamily="18" charset="0"/>
                <a:ea typeface="Batang" pitchFamily="18" charset="-127"/>
              </a:rPr>
              <a:t>1]</a:t>
            </a:r>
            <a:r>
              <a:rPr lang="en-US" altLang="ko-KR" sz="2800" i="1" smtClean="0">
                <a:latin typeface="Times New Roman" pitchFamily="18" charset="0"/>
                <a:ea typeface="Batang" pitchFamily="18" charset="-127"/>
              </a:rPr>
              <a:t>h</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 + T</a:t>
            </a:r>
            <a:r>
              <a:rPr lang="en-US" altLang="ko-KR" sz="2800" smtClean="0">
                <a:latin typeface="Times New Roman" pitchFamily="18" charset="0"/>
                <a:ea typeface="Batang" pitchFamily="18" charset="-127"/>
              </a:rPr>
              <a:t>[</a:t>
            </a:r>
            <a:r>
              <a:rPr lang="en-US" altLang="ko-KR" sz="2800" i="1" smtClean="0">
                <a:latin typeface="Times New Roman" pitchFamily="18" charset="0"/>
                <a:ea typeface="Batang" pitchFamily="18" charset="-127"/>
              </a:rPr>
              <a:t>s + m + </a:t>
            </a:r>
            <a:r>
              <a:rPr lang="en-US" altLang="ko-KR" sz="2800" smtClean="0">
                <a:latin typeface="Times New Roman" pitchFamily="18" charset="0"/>
                <a:ea typeface="Batang" pitchFamily="18" charset="-127"/>
              </a:rPr>
              <a:t>1]) mod</a:t>
            </a:r>
            <a:r>
              <a:rPr lang="en-US" altLang="ko-KR" sz="2800" i="1" smtClean="0">
                <a:latin typeface="Times New Roman" pitchFamily="18" charset="0"/>
                <a:ea typeface="Batang" pitchFamily="18" charset="-127"/>
              </a:rPr>
              <a:t> q</a:t>
            </a:r>
            <a:endParaRPr lang="en-US" altLang="ko-KR" sz="2800" smtClean="0">
              <a:latin typeface="Times New Roman" pitchFamily="18" charset="0"/>
              <a:ea typeface="Batang" pitchFamily="18" charset="-127"/>
            </a:endParaRPr>
          </a:p>
          <a:p>
            <a:pPr eaLnBrk="1" hangingPunct="1">
              <a:buFontTx/>
              <a:buNone/>
            </a:pPr>
            <a:r>
              <a:rPr lang="en-US" altLang="ko-KR" sz="2800" smtClean="0">
                <a:latin typeface="Times New Roman" pitchFamily="18" charset="0"/>
                <a:ea typeface="Batang" pitchFamily="18" charset="-127"/>
              </a:rPr>
              <a:t>	where </a:t>
            </a:r>
            <a:r>
              <a:rPr lang="en-US" altLang="ko-KR" sz="2800" i="1" smtClean="0">
                <a:latin typeface="Times New Roman" pitchFamily="18" charset="0"/>
                <a:ea typeface="Batang" pitchFamily="18" charset="-127"/>
              </a:rPr>
              <a:t>h </a:t>
            </a:r>
            <a:r>
              <a:rPr lang="en-US" altLang="ko-KR" sz="2800" smtClean="0">
                <a:latin typeface="Times New Roman" pitchFamily="18" charset="0"/>
                <a:ea typeface="Batang" pitchFamily="18" charset="-127"/>
              </a:rPr>
              <a:t>= </a:t>
            </a:r>
            <a:r>
              <a:rPr lang="en-US" altLang="ko-KR" sz="2800" i="1" smtClean="0">
                <a:latin typeface="Times New Roman" pitchFamily="18" charset="0"/>
                <a:ea typeface="Batang" pitchFamily="18" charset="-127"/>
              </a:rPr>
              <a:t>d</a:t>
            </a:r>
            <a:r>
              <a:rPr lang="en-US" altLang="ko-KR" sz="2800" i="1" baseline="30000" smtClean="0">
                <a:latin typeface="Times New Roman" pitchFamily="18" charset="0"/>
                <a:ea typeface="Batang" pitchFamily="18" charset="-127"/>
              </a:rPr>
              <a:t>m</a:t>
            </a:r>
            <a:r>
              <a:rPr lang="en-US" altLang="ko-KR" sz="2800" baseline="30000" smtClean="0">
                <a:latin typeface="Times New Roman" pitchFamily="18" charset="0"/>
                <a:ea typeface="Batang" pitchFamily="18" charset="-127"/>
              </a:rPr>
              <a:t>-1</a:t>
            </a:r>
            <a:r>
              <a:rPr lang="en-US" altLang="ko-KR" sz="2800" smtClean="0">
                <a:latin typeface="Times New Roman" pitchFamily="18" charset="0"/>
                <a:ea typeface="Batang" pitchFamily="18" charset="-127"/>
              </a:rPr>
              <a:t> (mod </a:t>
            </a:r>
            <a:r>
              <a:rPr lang="en-US" altLang="ko-KR" sz="2800" i="1" smtClean="0">
                <a:latin typeface="Times New Roman" pitchFamily="18" charset="0"/>
                <a:ea typeface="Batang" pitchFamily="18" charset="-127"/>
              </a:rPr>
              <a:t>q</a:t>
            </a:r>
            <a:r>
              <a:rPr lang="en-US" altLang="ko-KR" sz="2800" smtClean="0">
                <a:latin typeface="Times New Roman" pitchFamily="18" charset="0"/>
                <a:ea typeface="Batang" pitchFamily="18" charset="-127"/>
              </a:rPr>
              <a:t>) is the value of the digit “1” in the high-order position of an </a:t>
            </a:r>
            <a:r>
              <a:rPr lang="en-US" altLang="ko-KR" sz="2800" i="1" smtClean="0">
                <a:latin typeface="Times New Roman" pitchFamily="18" charset="0"/>
                <a:ea typeface="Batang" pitchFamily="18" charset="-127"/>
              </a:rPr>
              <a:t>m</a:t>
            </a:r>
            <a:r>
              <a:rPr lang="en-US" altLang="ko-KR" sz="2800" smtClean="0">
                <a:latin typeface="Times New Roman" pitchFamily="18" charset="0"/>
                <a:ea typeface="Batang" pitchFamily="18" charset="-127"/>
              </a:rPr>
              <a:t>-digit text window.</a:t>
            </a:r>
          </a:p>
        </p:txBody>
      </p:sp>
      <p:pic>
        <p:nvPicPr>
          <p:cNvPr id="17411"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7412"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7414"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Batang" pitchFamily="18" charset="-127"/>
                <a:cs typeface="Arial" pitchFamily="34" charset="0"/>
              </a:rPr>
              <a:t>Sequence of Steps Designing Algorithm</a:t>
            </a:r>
            <a:endParaRPr lang="en-US" sz="3200" smtClean="0">
              <a:solidFill>
                <a:schemeClr val="bg1"/>
              </a:solidFill>
              <a:ea typeface="Batang" pitchFamily="18" charset="-127"/>
              <a:cs typeface="Arial" pitchFamily="34" charset="0"/>
            </a:endParaRPr>
          </a:p>
        </p:txBody>
      </p:sp>
      <p:sp>
        <p:nvSpPr>
          <p:cNvPr id="18434" name="Rectangle 2"/>
          <p:cNvSpPr>
            <a:spLocks noGrp="1" noChangeArrowheads="1"/>
          </p:cNvSpPr>
          <p:nvPr>
            <p:ph idx="1"/>
          </p:nvPr>
        </p:nvSpPr>
        <p:spPr>
          <a:xfrm>
            <a:off x="152400" y="762000"/>
            <a:ext cx="8763000" cy="5715000"/>
          </a:xfrm>
        </p:spPr>
        <p:txBody>
          <a:bodyPr/>
          <a:lstStyle/>
          <a:p>
            <a:pPr marL="609600" indent="-609600" eaLnBrk="1" hangingPunct="1">
              <a:lnSpc>
                <a:spcPct val="90000"/>
              </a:lnSpc>
              <a:buFontTx/>
              <a:buAutoNum type="arabicPeriod"/>
            </a:pPr>
            <a:r>
              <a:rPr lang="en-US" altLang="ko-KR" sz="2800" smtClean="0">
                <a:solidFill>
                  <a:srgbClr val="000000"/>
                </a:solidFill>
                <a:latin typeface="Times New Roman" pitchFamily="18" charset="0"/>
                <a:ea typeface="Batang" pitchFamily="18" charset="-127"/>
              </a:rPr>
              <a:t>Compute the lengths of pattern P and text T</a:t>
            </a:r>
          </a:p>
          <a:p>
            <a:pPr marL="609600" indent="-609600" eaLnBrk="1" hangingPunct="1">
              <a:lnSpc>
                <a:spcPct val="90000"/>
              </a:lnSpc>
              <a:buFontTx/>
              <a:buAutoNum type="arabicPeriod"/>
            </a:pPr>
            <a:r>
              <a:rPr lang="en-US" altLang="ko-KR" sz="2800" smtClean="0">
                <a:solidFill>
                  <a:srgbClr val="000000"/>
                </a:solidFill>
                <a:latin typeface="Times New Roman" pitchFamily="18" charset="0"/>
                <a:ea typeface="Batang" pitchFamily="18" charset="-127"/>
              </a:rPr>
              <a:t>Compute p and t</a:t>
            </a:r>
            <a:r>
              <a:rPr lang="en-US" altLang="ko-KR" sz="2800" baseline="-25000" smtClean="0">
                <a:solidFill>
                  <a:srgbClr val="000000"/>
                </a:solidFill>
                <a:latin typeface="Times New Roman" pitchFamily="18" charset="0"/>
                <a:ea typeface="Batang" pitchFamily="18" charset="-127"/>
              </a:rPr>
              <a:t>s</a:t>
            </a:r>
            <a:r>
              <a:rPr lang="en-US" altLang="ko-KR" sz="2800" smtClean="0">
                <a:solidFill>
                  <a:srgbClr val="000000"/>
                </a:solidFill>
                <a:latin typeface="Times New Roman" pitchFamily="18" charset="0"/>
                <a:ea typeface="Batang" pitchFamily="18" charset="-127"/>
              </a:rPr>
              <a:t> under modulo q using Horner’s Rule</a:t>
            </a:r>
          </a:p>
          <a:p>
            <a:pPr marL="609600" indent="-609600" eaLnBrk="1" hangingPunct="1">
              <a:lnSpc>
                <a:spcPct val="90000"/>
              </a:lnSpc>
              <a:buFontTx/>
              <a:buAutoNum type="arabicPeriod"/>
            </a:pPr>
            <a:r>
              <a:rPr lang="en-US" altLang="ko-KR" sz="2800" smtClean="0">
                <a:solidFill>
                  <a:srgbClr val="000000"/>
                </a:solidFill>
                <a:latin typeface="Times New Roman" pitchFamily="18" charset="0"/>
                <a:ea typeface="Batang" pitchFamily="18" charset="-127"/>
              </a:rPr>
              <a:t>For any shift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for which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(mod </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must be tested further to see if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is really valid shift or a </a:t>
            </a:r>
            <a:r>
              <a:rPr lang="en-US" altLang="ko-KR" sz="2800" b="1" smtClean="0">
                <a:solidFill>
                  <a:srgbClr val="000000"/>
                </a:solidFill>
                <a:latin typeface="Times New Roman" pitchFamily="18" charset="0"/>
                <a:ea typeface="Batang" pitchFamily="18" charset="-127"/>
              </a:rPr>
              <a:t>spurious hit</a:t>
            </a:r>
            <a:r>
              <a:rPr lang="en-US" altLang="ko-KR" sz="2800" smtClean="0">
                <a:solidFill>
                  <a:srgbClr val="000000"/>
                </a:solidFill>
                <a:latin typeface="Times New Roman" pitchFamily="18" charset="0"/>
                <a:ea typeface="Batang" pitchFamily="18" charset="-127"/>
              </a:rPr>
              <a:t>. </a:t>
            </a:r>
          </a:p>
          <a:p>
            <a:pPr marL="609600" indent="-609600" eaLnBrk="1" hangingPunct="1">
              <a:lnSpc>
                <a:spcPct val="90000"/>
              </a:lnSpc>
              <a:buFontTx/>
              <a:buAutoNum type="arabicPeriod"/>
            </a:pPr>
            <a:r>
              <a:rPr lang="en-US" altLang="ko-KR" sz="2800" smtClean="0">
                <a:solidFill>
                  <a:srgbClr val="000000"/>
                </a:solidFill>
                <a:latin typeface="Times New Roman" pitchFamily="18" charset="0"/>
                <a:ea typeface="Batang" pitchFamily="18" charset="-127"/>
              </a:rPr>
              <a:t>This testing can be done by checking the condition: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+ 1 ..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If these strings are equal s is a valid shift otherwise spurious hit.</a:t>
            </a:r>
          </a:p>
          <a:p>
            <a:pPr marL="609600" indent="-609600" eaLnBrk="1" hangingPunct="1">
              <a:lnSpc>
                <a:spcPct val="90000"/>
              </a:lnSpc>
              <a:buFontTx/>
              <a:buAutoNum type="arabicPeriod"/>
            </a:pPr>
            <a:r>
              <a:rPr lang="en-US" altLang="ko-KR" sz="2800" smtClean="0">
                <a:solidFill>
                  <a:srgbClr val="000000"/>
                </a:solidFill>
                <a:latin typeface="Times New Roman" pitchFamily="18" charset="0"/>
                <a:ea typeface="Batang" pitchFamily="18" charset="-127"/>
              </a:rPr>
              <a:t>If for shift </a:t>
            </a:r>
            <a:r>
              <a:rPr lang="en-US" altLang="ko-KR" sz="2800" i="1" smtClean="0">
                <a:solidFill>
                  <a:srgbClr val="000000"/>
                </a:solidFill>
                <a:latin typeface="Times New Roman" pitchFamily="18" charset="0"/>
                <a:ea typeface="Batang" pitchFamily="18" charset="-127"/>
              </a:rPr>
              <a:t>s, 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(mod </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is false, compute t</a:t>
            </a:r>
            <a:r>
              <a:rPr lang="en-US" altLang="ko-KR" sz="2800" baseline="-25000" smtClean="0">
                <a:solidFill>
                  <a:srgbClr val="000000"/>
                </a:solidFill>
                <a:latin typeface="Times New Roman" pitchFamily="18" charset="0"/>
                <a:ea typeface="Batang" pitchFamily="18" charset="-127"/>
              </a:rPr>
              <a:t>s+1</a:t>
            </a:r>
            <a:r>
              <a:rPr lang="en-US" altLang="ko-KR" sz="2800" smtClean="0">
                <a:solidFill>
                  <a:srgbClr val="000000"/>
                </a:solidFill>
                <a:latin typeface="Times New Roman" pitchFamily="18" charset="0"/>
                <a:ea typeface="Batang" pitchFamily="18" charset="-127"/>
              </a:rPr>
              <a:t> and replace it with t</a:t>
            </a:r>
            <a:r>
              <a:rPr lang="en-US" altLang="ko-KR" sz="2800" baseline="-25000" smtClean="0">
                <a:solidFill>
                  <a:srgbClr val="000000"/>
                </a:solidFill>
                <a:latin typeface="Times New Roman" pitchFamily="18" charset="0"/>
                <a:ea typeface="Batang" pitchFamily="18" charset="-127"/>
              </a:rPr>
              <a:t>s</a:t>
            </a:r>
            <a:r>
              <a:rPr lang="en-US" altLang="ko-KR" sz="2800" smtClean="0">
                <a:solidFill>
                  <a:srgbClr val="000000"/>
                </a:solidFill>
                <a:latin typeface="Times New Roman" pitchFamily="18" charset="0"/>
                <a:ea typeface="Batang" pitchFamily="18" charset="-127"/>
              </a:rPr>
              <a:t> and repeat the step 3.</a:t>
            </a:r>
          </a:p>
          <a:p>
            <a:pPr marL="609600" indent="-609600" eaLnBrk="1" hangingPunct="1">
              <a:lnSpc>
                <a:spcPct val="90000"/>
              </a:lnSpc>
              <a:buFontTx/>
              <a:buNone/>
            </a:pPr>
            <a:endParaRPr lang="en-US" altLang="ko-KR" sz="2800" smtClean="0">
              <a:solidFill>
                <a:srgbClr val="000000"/>
              </a:solidFill>
              <a:latin typeface="Times New Roman" pitchFamily="18" charset="0"/>
              <a:ea typeface="Batang" pitchFamily="18" charset="-127"/>
            </a:endParaRPr>
          </a:p>
          <a:p>
            <a:pPr marL="609600" indent="-609600" eaLnBrk="1" hangingPunct="1">
              <a:lnSpc>
                <a:spcPct val="90000"/>
              </a:lnSpc>
              <a:buFontTx/>
              <a:buNone/>
            </a:pPr>
            <a:r>
              <a:rPr lang="en-US" altLang="ko-KR" sz="2800" smtClean="0">
                <a:solidFill>
                  <a:srgbClr val="FF0066"/>
                </a:solidFill>
                <a:latin typeface="Times New Roman" pitchFamily="18" charset="0"/>
                <a:ea typeface="Batang" pitchFamily="18" charset="-127"/>
              </a:rPr>
              <a:t>Note</a:t>
            </a:r>
            <a:r>
              <a:rPr lang="en-US" altLang="ko-KR" sz="2800" smtClean="0">
                <a:solidFill>
                  <a:srgbClr val="000000"/>
                </a:solidFill>
                <a:latin typeface="Times New Roman" pitchFamily="18" charset="0"/>
                <a:ea typeface="Batang" pitchFamily="18" charset="-127"/>
              </a:rPr>
              <a:t> </a:t>
            </a:r>
          </a:p>
          <a:p>
            <a:pPr marL="609600" indent="-609600" eaLnBrk="1" hangingPunct="1">
              <a:lnSpc>
                <a:spcPct val="90000"/>
              </a:lnSpc>
            </a:pPr>
            <a:r>
              <a:rPr lang="en-US" altLang="ko-KR" sz="2800" smtClean="0">
                <a:solidFill>
                  <a:srgbClr val="000000"/>
                </a:solidFill>
                <a:latin typeface="Times New Roman" pitchFamily="18" charset="0"/>
                <a:ea typeface="Batang" pitchFamily="18" charset="-127"/>
              </a:rPr>
              <a:t>As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(mod </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does not imply that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 hence text comparison is required to find valid shift</a:t>
            </a:r>
          </a:p>
        </p:txBody>
      </p:sp>
      <p:pic>
        <p:nvPicPr>
          <p:cNvPr id="18435"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8436"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8438"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a:xfrm>
            <a:off x="76200" y="0"/>
            <a:ext cx="8991600" cy="615950"/>
          </a:xfrm>
          <a:noFill/>
        </p:spPr>
        <p:txBody>
          <a:bodyPr/>
          <a:lstStyle/>
          <a:p>
            <a:pPr eaLnBrk="1" hangingPunct="1"/>
            <a:r>
              <a:rPr lang="en-US" altLang="ko-KR" sz="3200" b="1" smtClean="0">
                <a:solidFill>
                  <a:srgbClr val="E5E5FF"/>
                </a:solidFill>
                <a:latin typeface="Garamond" pitchFamily="18" charset="0"/>
                <a:ea typeface="Batang" pitchFamily="18" charset="-127"/>
              </a:rPr>
              <a:t>2.	The Rabin-Karp Algorithm</a:t>
            </a:r>
            <a:endParaRPr lang="en-US" sz="3200" b="1" smtClean="0">
              <a:solidFill>
                <a:srgbClr val="E5E5FF"/>
              </a:solidFill>
              <a:latin typeface="Garamond" pitchFamily="18" charset="0"/>
              <a:ea typeface="Batang" pitchFamily="18" charset="-127"/>
            </a:endParaRPr>
          </a:p>
        </p:txBody>
      </p:sp>
      <p:sp>
        <p:nvSpPr>
          <p:cNvPr id="19458" name="Rectangle 2"/>
          <p:cNvSpPr>
            <a:spLocks noGrp="1" noChangeArrowheads="1"/>
          </p:cNvSpPr>
          <p:nvPr>
            <p:ph idx="1"/>
          </p:nvPr>
        </p:nvSpPr>
        <p:spPr>
          <a:xfrm>
            <a:off x="152400" y="685800"/>
            <a:ext cx="8763000" cy="5867400"/>
          </a:xfrm>
        </p:spPr>
        <p:txBody>
          <a:bodyPr/>
          <a:lstStyle/>
          <a:p>
            <a:pPr indent="514350" eaLnBrk="1" hangingPunct="1">
              <a:buFontTx/>
              <a:buNone/>
            </a:pPr>
            <a:r>
              <a:rPr lang="en-US" altLang="ko-KR" sz="2000" smtClean="0">
                <a:solidFill>
                  <a:srgbClr val="000000"/>
                </a:solidFill>
                <a:latin typeface="Times New Roman" pitchFamily="18" charset="0"/>
                <a:ea typeface="Batang" pitchFamily="18" charset="-127"/>
              </a:rPr>
              <a:t>RABIN-KARP-MATCHER(</a:t>
            </a:r>
            <a:r>
              <a:rPr lang="en-US" altLang="ko-KR" sz="2000" i="1" smtClean="0">
                <a:solidFill>
                  <a:srgbClr val="000000"/>
                </a:solidFill>
                <a:latin typeface="Times New Roman" pitchFamily="18" charset="0"/>
                <a:ea typeface="Batang" pitchFamily="18" charset="-127"/>
              </a:rPr>
              <a:t>T</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P</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d</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q</a:t>
            </a:r>
            <a:r>
              <a:rPr lang="en-US" altLang="ko-KR" sz="2000" smtClean="0">
                <a:solidFill>
                  <a:srgbClr val="000000"/>
                </a:solidFill>
                <a:latin typeface="Times New Roman" pitchFamily="18" charset="0"/>
                <a:ea typeface="Batang" pitchFamily="18" charset="-127"/>
              </a:rPr>
              <a:t>)</a:t>
            </a:r>
          </a:p>
          <a:p>
            <a:pPr indent="514350" eaLnBrk="1" hangingPunct="1">
              <a:buFontTx/>
              <a:buNone/>
            </a:pPr>
            <a:r>
              <a:rPr lang="en-US" altLang="ko-KR" sz="2000" smtClean="0">
                <a:solidFill>
                  <a:srgbClr val="000000"/>
                </a:solidFill>
                <a:latin typeface="Times New Roman" pitchFamily="18" charset="0"/>
                <a:ea typeface="Batang" pitchFamily="18" charset="-127"/>
              </a:rPr>
              <a:t>1    </a:t>
            </a:r>
            <a:r>
              <a:rPr lang="en-US" altLang="ko-KR" sz="2000" i="1" smtClean="0">
                <a:solidFill>
                  <a:srgbClr val="000000"/>
                </a:solidFill>
                <a:latin typeface="Times New Roman" pitchFamily="18" charset="0"/>
                <a:ea typeface="Batang" pitchFamily="18" charset="-127"/>
              </a:rPr>
              <a:t>n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length</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T</a:t>
            </a:r>
            <a:r>
              <a:rPr lang="en-US" altLang="ko-KR" sz="2000" smtClean="0">
                <a:solidFill>
                  <a:srgbClr val="000000"/>
                </a:solidFill>
                <a:latin typeface="Times New Roman" pitchFamily="18" charset="0"/>
                <a:ea typeface="Batang" pitchFamily="18" charset="-127"/>
              </a:rPr>
              <a:t>]</a:t>
            </a:r>
          </a:p>
          <a:p>
            <a:pPr indent="514350" eaLnBrk="1" hangingPunct="1">
              <a:buFontTx/>
              <a:buNone/>
            </a:pPr>
            <a:r>
              <a:rPr lang="en-US" altLang="ko-KR" sz="2000" smtClean="0">
                <a:solidFill>
                  <a:srgbClr val="000000"/>
                </a:solidFill>
                <a:latin typeface="Times New Roman" pitchFamily="18" charset="0"/>
                <a:ea typeface="Batang" pitchFamily="18" charset="-127"/>
              </a:rPr>
              <a:t>2    </a:t>
            </a:r>
            <a:r>
              <a:rPr lang="en-US" altLang="ko-KR" sz="2000" i="1" smtClean="0">
                <a:solidFill>
                  <a:srgbClr val="000000"/>
                </a:solidFill>
                <a:latin typeface="Times New Roman" pitchFamily="18" charset="0"/>
                <a:ea typeface="Batang" pitchFamily="18" charset="-127"/>
              </a:rPr>
              <a:t>m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length</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P</a:t>
            </a:r>
            <a:r>
              <a:rPr lang="en-US" altLang="ko-KR" sz="2000" smtClean="0">
                <a:solidFill>
                  <a:srgbClr val="000000"/>
                </a:solidFill>
                <a:latin typeface="Times New Roman" pitchFamily="18" charset="0"/>
                <a:ea typeface="Batang" pitchFamily="18" charset="-127"/>
              </a:rPr>
              <a:t>]</a:t>
            </a:r>
          </a:p>
          <a:p>
            <a:pPr indent="514350" eaLnBrk="1" hangingPunct="1">
              <a:buFontTx/>
              <a:buNone/>
            </a:pPr>
            <a:r>
              <a:rPr lang="en-US" altLang="ko-KR" sz="2000" smtClean="0">
                <a:solidFill>
                  <a:srgbClr val="000000"/>
                </a:solidFill>
                <a:latin typeface="Times New Roman" pitchFamily="18" charset="0"/>
                <a:ea typeface="Batang" pitchFamily="18" charset="-127"/>
              </a:rPr>
              <a:t>3    </a:t>
            </a:r>
            <a:r>
              <a:rPr lang="en-US" altLang="ko-KR" sz="2000" i="1" smtClean="0">
                <a:solidFill>
                  <a:srgbClr val="000000"/>
                </a:solidFill>
                <a:latin typeface="Times New Roman" pitchFamily="18" charset="0"/>
                <a:ea typeface="Batang" pitchFamily="18" charset="-127"/>
              </a:rPr>
              <a:t>h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d</a:t>
            </a:r>
            <a:r>
              <a:rPr lang="en-US" altLang="ko-KR" sz="2000" i="1" baseline="30000" smtClean="0">
                <a:solidFill>
                  <a:srgbClr val="000000"/>
                </a:solidFill>
                <a:latin typeface="Times New Roman" pitchFamily="18" charset="0"/>
                <a:ea typeface="Batang" pitchFamily="18" charset="-127"/>
              </a:rPr>
              <a:t>m</a:t>
            </a:r>
            <a:r>
              <a:rPr lang="en-US" altLang="ko-KR" sz="2000" baseline="30000" smtClean="0">
                <a:solidFill>
                  <a:srgbClr val="000000"/>
                </a:solidFill>
                <a:latin typeface="Times New Roman" pitchFamily="18" charset="0"/>
                <a:ea typeface="Batang" pitchFamily="18" charset="-127"/>
              </a:rPr>
              <a:t>-1</a:t>
            </a:r>
            <a:r>
              <a:rPr lang="en-US" altLang="ko-KR" sz="2000" smtClean="0">
                <a:solidFill>
                  <a:srgbClr val="000000"/>
                </a:solidFill>
                <a:latin typeface="Times New Roman" pitchFamily="18" charset="0"/>
                <a:ea typeface="Batang" pitchFamily="18" charset="-127"/>
              </a:rPr>
              <a:t> mod </a:t>
            </a:r>
            <a:r>
              <a:rPr lang="en-US" altLang="ko-KR" sz="2000" i="1" smtClean="0">
                <a:solidFill>
                  <a:srgbClr val="000000"/>
                </a:solidFill>
                <a:latin typeface="Times New Roman" pitchFamily="18" charset="0"/>
                <a:ea typeface="Batang" pitchFamily="18" charset="-127"/>
              </a:rPr>
              <a:t>q</a:t>
            </a:r>
            <a:endParaRPr lang="en-US" altLang="ko-KR" sz="2000" smtClean="0">
              <a:solidFill>
                <a:srgbClr val="000000"/>
              </a:solidFill>
              <a:latin typeface="Times New Roman" pitchFamily="18" charset="0"/>
              <a:ea typeface="Batang" pitchFamily="18" charset="-127"/>
            </a:endParaRPr>
          </a:p>
          <a:p>
            <a:pPr indent="514350" eaLnBrk="1" hangingPunct="1">
              <a:buFontTx/>
              <a:buNone/>
            </a:pPr>
            <a:r>
              <a:rPr lang="en-US" altLang="ko-KR" sz="2000" smtClean="0">
                <a:solidFill>
                  <a:srgbClr val="000000"/>
                </a:solidFill>
                <a:latin typeface="Times New Roman" pitchFamily="18" charset="0"/>
                <a:ea typeface="Batang" pitchFamily="18" charset="-127"/>
              </a:rPr>
              <a:t>4    </a:t>
            </a:r>
            <a:r>
              <a:rPr lang="en-US" altLang="ko-KR" sz="2000" i="1" smtClean="0">
                <a:solidFill>
                  <a:srgbClr val="000000"/>
                </a:solidFill>
                <a:latin typeface="Times New Roman" pitchFamily="18" charset="0"/>
                <a:ea typeface="Batang" pitchFamily="18" charset="-127"/>
              </a:rPr>
              <a:t>p </a:t>
            </a:r>
            <a:r>
              <a:rPr lang="en-US" altLang="ko-KR" sz="2000" smtClean="0">
                <a:solidFill>
                  <a:srgbClr val="000000"/>
                </a:solidFill>
                <a:latin typeface="Times New Roman" pitchFamily="18" charset="0"/>
                <a:ea typeface="Batang" pitchFamily="18" charset="-127"/>
              </a:rPr>
              <a:t>← 0</a:t>
            </a:r>
          </a:p>
          <a:p>
            <a:pPr indent="514350" eaLnBrk="1" hangingPunct="1">
              <a:buFontTx/>
              <a:buNone/>
            </a:pPr>
            <a:r>
              <a:rPr lang="en-US" altLang="ko-KR" sz="2000" smtClean="0">
                <a:solidFill>
                  <a:srgbClr val="000000"/>
                </a:solidFill>
                <a:latin typeface="Times New Roman" pitchFamily="18" charset="0"/>
                <a:ea typeface="Batang" pitchFamily="18" charset="-127"/>
              </a:rPr>
              <a:t>5    </a:t>
            </a:r>
            <a:r>
              <a:rPr lang="en-US" altLang="ko-KR" sz="2000" i="1" smtClean="0">
                <a:solidFill>
                  <a:srgbClr val="000000"/>
                </a:solidFill>
                <a:latin typeface="Times New Roman" pitchFamily="18" charset="0"/>
                <a:ea typeface="Batang" pitchFamily="18" charset="-127"/>
              </a:rPr>
              <a:t>t</a:t>
            </a:r>
            <a:r>
              <a:rPr lang="en-US" altLang="ko-KR" sz="2000" baseline="-25000" smtClean="0">
                <a:solidFill>
                  <a:srgbClr val="000000"/>
                </a:solidFill>
                <a:latin typeface="Times New Roman" pitchFamily="18" charset="0"/>
                <a:ea typeface="Batang" pitchFamily="18" charset="-127"/>
              </a:rPr>
              <a:t>0</a:t>
            </a:r>
            <a:r>
              <a:rPr lang="en-US" altLang="ko-KR" sz="2000" smtClean="0">
                <a:solidFill>
                  <a:srgbClr val="000000"/>
                </a:solidFill>
                <a:latin typeface="Times New Roman" pitchFamily="18" charset="0"/>
                <a:ea typeface="Batang" pitchFamily="18" charset="-127"/>
              </a:rPr>
              <a:t> ← 0</a:t>
            </a:r>
          </a:p>
          <a:p>
            <a:pPr indent="514350" eaLnBrk="1" hangingPunct="1">
              <a:buFontTx/>
              <a:buNone/>
            </a:pPr>
            <a:r>
              <a:rPr lang="en-US" altLang="ko-KR" sz="2000" smtClean="0">
                <a:solidFill>
                  <a:srgbClr val="000000"/>
                </a:solidFill>
                <a:latin typeface="Times New Roman" pitchFamily="18" charset="0"/>
                <a:ea typeface="Batang" pitchFamily="18" charset="-127"/>
              </a:rPr>
              <a:t>6    </a:t>
            </a:r>
            <a:r>
              <a:rPr lang="en-US" altLang="ko-KR" sz="2000" b="1" smtClean="0">
                <a:solidFill>
                  <a:srgbClr val="000000"/>
                </a:solidFill>
                <a:latin typeface="Times New Roman" pitchFamily="18" charset="0"/>
                <a:ea typeface="Batang" pitchFamily="18" charset="-127"/>
              </a:rPr>
              <a:t>for </a:t>
            </a:r>
            <a:r>
              <a:rPr lang="en-US" altLang="ko-KR" sz="2000" i="1" smtClean="0">
                <a:solidFill>
                  <a:srgbClr val="000000"/>
                </a:solidFill>
                <a:latin typeface="Times New Roman" pitchFamily="18" charset="0"/>
                <a:ea typeface="Batang" pitchFamily="18" charset="-127"/>
              </a:rPr>
              <a:t>i </a:t>
            </a:r>
            <a:r>
              <a:rPr lang="en-US" altLang="ko-KR" sz="2000" smtClean="0">
                <a:solidFill>
                  <a:srgbClr val="000000"/>
                </a:solidFill>
                <a:latin typeface="Times New Roman" pitchFamily="18" charset="0"/>
                <a:ea typeface="Batang" pitchFamily="18" charset="-127"/>
              </a:rPr>
              <a:t>← 1 </a:t>
            </a:r>
            <a:r>
              <a:rPr lang="en-US" altLang="ko-KR" sz="2000" b="1" smtClean="0">
                <a:solidFill>
                  <a:srgbClr val="000000"/>
                </a:solidFill>
                <a:latin typeface="Times New Roman" pitchFamily="18" charset="0"/>
                <a:ea typeface="Batang" pitchFamily="18" charset="-127"/>
              </a:rPr>
              <a:t>to </a:t>
            </a:r>
            <a:r>
              <a:rPr lang="en-US" altLang="ko-KR" sz="2000" i="1" smtClean="0">
                <a:solidFill>
                  <a:srgbClr val="000000"/>
                </a:solidFill>
                <a:latin typeface="Times New Roman" pitchFamily="18" charset="0"/>
                <a:ea typeface="Batang" pitchFamily="18" charset="-127"/>
              </a:rPr>
              <a:t>m                              </a:t>
            </a:r>
            <a:r>
              <a:rPr lang="en-US" altLang="ko-KR" sz="2000" smtClean="0">
                <a:solidFill>
                  <a:srgbClr val="000000"/>
                </a:solidFill>
                <a:latin typeface="Times New Roman" pitchFamily="18" charset="0"/>
                <a:ea typeface="Batang" pitchFamily="18" charset="-127"/>
                <a:sym typeface="Zed" pitchFamily="2" charset="2"/>
              </a:rPr>
              <a:t></a:t>
            </a:r>
            <a:r>
              <a:rPr lang="en-US" altLang="ko-KR" sz="2000" smtClean="0">
                <a:solidFill>
                  <a:srgbClr val="000000"/>
                </a:solidFill>
                <a:latin typeface="Times New Roman" pitchFamily="18" charset="0"/>
                <a:ea typeface="LucidaSansUnicode" charset="-122"/>
              </a:rPr>
              <a:t> </a:t>
            </a:r>
            <a:r>
              <a:rPr lang="en-US" altLang="ko-KR" sz="2000" smtClean="0">
                <a:solidFill>
                  <a:srgbClr val="000000"/>
                </a:solidFill>
                <a:latin typeface="Times New Roman" pitchFamily="18" charset="0"/>
                <a:ea typeface="Batang" pitchFamily="18" charset="-127"/>
              </a:rPr>
              <a:t>Preprocessing.</a:t>
            </a:r>
          </a:p>
          <a:p>
            <a:pPr indent="514350" eaLnBrk="1" hangingPunct="1">
              <a:buFontTx/>
              <a:buNone/>
            </a:pPr>
            <a:r>
              <a:rPr lang="en-US" altLang="ko-KR" sz="2000" smtClean="0">
                <a:solidFill>
                  <a:srgbClr val="000000"/>
                </a:solidFill>
                <a:latin typeface="Times New Roman" pitchFamily="18" charset="0"/>
                <a:ea typeface="Batang" pitchFamily="18" charset="-127"/>
              </a:rPr>
              <a:t>7         </a:t>
            </a:r>
            <a:r>
              <a:rPr lang="en-US" altLang="ko-KR" sz="2000" b="1" smtClean="0">
                <a:solidFill>
                  <a:srgbClr val="000000"/>
                </a:solidFill>
                <a:latin typeface="Times New Roman" pitchFamily="18" charset="0"/>
                <a:ea typeface="Batang" pitchFamily="18" charset="-127"/>
              </a:rPr>
              <a:t>do </a:t>
            </a:r>
            <a:r>
              <a:rPr lang="en-US" altLang="ko-KR" sz="2000" i="1" smtClean="0">
                <a:solidFill>
                  <a:srgbClr val="000000"/>
                </a:solidFill>
                <a:latin typeface="Times New Roman" pitchFamily="18" charset="0"/>
                <a:ea typeface="Batang" pitchFamily="18" charset="-127"/>
              </a:rPr>
              <a:t>p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dp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P</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i</a:t>
            </a:r>
            <a:r>
              <a:rPr lang="en-US" altLang="ko-KR" sz="2000" smtClean="0">
                <a:solidFill>
                  <a:srgbClr val="000000"/>
                </a:solidFill>
                <a:latin typeface="Times New Roman" pitchFamily="18" charset="0"/>
                <a:ea typeface="Batang" pitchFamily="18" charset="-127"/>
              </a:rPr>
              <a:t>]) mod </a:t>
            </a:r>
            <a:r>
              <a:rPr lang="en-US" altLang="ko-KR" sz="2000" i="1" smtClean="0">
                <a:solidFill>
                  <a:srgbClr val="000000"/>
                </a:solidFill>
                <a:latin typeface="Times New Roman" pitchFamily="18" charset="0"/>
                <a:ea typeface="Batang" pitchFamily="18" charset="-127"/>
              </a:rPr>
              <a:t>q</a:t>
            </a:r>
            <a:endParaRPr lang="en-US" altLang="ko-KR" sz="2000" smtClean="0">
              <a:solidFill>
                <a:srgbClr val="000000"/>
              </a:solidFill>
              <a:latin typeface="Times New Roman" pitchFamily="18" charset="0"/>
              <a:ea typeface="Batang" pitchFamily="18" charset="-127"/>
            </a:endParaRPr>
          </a:p>
          <a:p>
            <a:pPr indent="514350" eaLnBrk="1" hangingPunct="1">
              <a:buFontTx/>
              <a:buNone/>
            </a:pPr>
            <a:r>
              <a:rPr lang="en-US" altLang="ko-KR" sz="2000" smtClean="0">
                <a:solidFill>
                  <a:srgbClr val="000000"/>
                </a:solidFill>
                <a:latin typeface="Times New Roman" pitchFamily="18" charset="0"/>
                <a:ea typeface="Batang" pitchFamily="18" charset="-127"/>
              </a:rPr>
              <a:t>8              </a:t>
            </a:r>
            <a:r>
              <a:rPr lang="en-US" altLang="ko-KR" sz="2000" i="1" smtClean="0">
                <a:solidFill>
                  <a:srgbClr val="000000"/>
                </a:solidFill>
                <a:latin typeface="Times New Roman" pitchFamily="18" charset="0"/>
                <a:ea typeface="Batang" pitchFamily="18" charset="-127"/>
              </a:rPr>
              <a:t>t</a:t>
            </a:r>
            <a:r>
              <a:rPr lang="en-US" altLang="ko-KR" sz="2000" baseline="-25000" smtClean="0">
                <a:solidFill>
                  <a:srgbClr val="000000"/>
                </a:solidFill>
                <a:latin typeface="Times New Roman" pitchFamily="18" charset="0"/>
                <a:ea typeface="Batang" pitchFamily="18" charset="-127"/>
              </a:rPr>
              <a:t>0</a:t>
            </a:r>
            <a:r>
              <a:rPr lang="en-US" altLang="ko-KR" sz="2000" smtClean="0">
                <a:solidFill>
                  <a:srgbClr val="000000"/>
                </a:solidFill>
                <a:latin typeface="Times New Roman" pitchFamily="18" charset="0"/>
                <a:ea typeface="Batang" pitchFamily="18" charset="-127"/>
              </a:rPr>
              <a:t> ← (</a:t>
            </a:r>
            <a:r>
              <a:rPr lang="en-US" altLang="ko-KR" sz="2000" i="1" smtClean="0">
                <a:solidFill>
                  <a:srgbClr val="000000"/>
                </a:solidFill>
                <a:latin typeface="Times New Roman" pitchFamily="18" charset="0"/>
                <a:ea typeface="Batang" pitchFamily="18" charset="-127"/>
              </a:rPr>
              <a:t>dt</a:t>
            </a:r>
            <a:r>
              <a:rPr lang="en-US" altLang="ko-KR" sz="2000" baseline="-25000" smtClean="0">
                <a:solidFill>
                  <a:srgbClr val="000000"/>
                </a:solidFill>
                <a:latin typeface="Times New Roman" pitchFamily="18" charset="0"/>
                <a:ea typeface="Batang" pitchFamily="18" charset="-127"/>
              </a:rPr>
              <a:t>0</a:t>
            </a:r>
            <a:r>
              <a:rPr lang="en-US" altLang="ko-KR" sz="2000" smtClean="0">
                <a:solidFill>
                  <a:srgbClr val="000000"/>
                </a:solidFill>
                <a:latin typeface="Times New Roman" pitchFamily="18" charset="0"/>
                <a:ea typeface="Batang" pitchFamily="18" charset="-127"/>
              </a:rPr>
              <a:t> + </a:t>
            </a:r>
            <a:r>
              <a:rPr lang="en-US" altLang="ko-KR" sz="2000" i="1" smtClean="0">
                <a:solidFill>
                  <a:srgbClr val="000000"/>
                </a:solidFill>
                <a:latin typeface="Times New Roman" pitchFamily="18" charset="0"/>
                <a:ea typeface="Batang" pitchFamily="18" charset="-127"/>
              </a:rPr>
              <a:t>T</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i</a:t>
            </a:r>
            <a:r>
              <a:rPr lang="en-US" altLang="ko-KR" sz="2000" smtClean="0">
                <a:solidFill>
                  <a:srgbClr val="000000"/>
                </a:solidFill>
                <a:latin typeface="Times New Roman" pitchFamily="18" charset="0"/>
                <a:ea typeface="Batang" pitchFamily="18" charset="-127"/>
              </a:rPr>
              <a:t>]) mod </a:t>
            </a:r>
            <a:r>
              <a:rPr lang="en-US" altLang="ko-KR" sz="2000" i="1" smtClean="0">
                <a:solidFill>
                  <a:srgbClr val="000000"/>
                </a:solidFill>
                <a:latin typeface="Times New Roman" pitchFamily="18" charset="0"/>
                <a:ea typeface="Batang" pitchFamily="18" charset="-127"/>
              </a:rPr>
              <a:t>q</a:t>
            </a:r>
            <a:endParaRPr lang="en-US" altLang="ko-KR" sz="2000" smtClean="0">
              <a:solidFill>
                <a:srgbClr val="000000"/>
              </a:solidFill>
              <a:latin typeface="Times New Roman" pitchFamily="18" charset="0"/>
              <a:ea typeface="Batang" pitchFamily="18" charset="-127"/>
            </a:endParaRPr>
          </a:p>
          <a:p>
            <a:pPr indent="514350" eaLnBrk="1" hangingPunct="1">
              <a:buFontTx/>
              <a:buNone/>
            </a:pPr>
            <a:r>
              <a:rPr lang="en-US" altLang="ko-KR" sz="2000" smtClean="0">
                <a:solidFill>
                  <a:srgbClr val="000000"/>
                </a:solidFill>
                <a:latin typeface="Times New Roman" pitchFamily="18" charset="0"/>
                <a:ea typeface="Batang" pitchFamily="18" charset="-127"/>
              </a:rPr>
              <a:t>9    </a:t>
            </a:r>
            <a:r>
              <a:rPr lang="en-US" altLang="ko-KR" sz="2000" b="1" smtClean="0">
                <a:solidFill>
                  <a:srgbClr val="000000"/>
                </a:solidFill>
                <a:latin typeface="Times New Roman" pitchFamily="18" charset="0"/>
                <a:ea typeface="Batang" pitchFamily="18" charset="-127"/>
              </a:rPr>
              <a:t>for </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 0 </a:t>
            </a:r>
            <a:r>
              <a:rPr lang="en-US" altLang="ko-KR" sz="2000" b="1" smtClean="0">
                <a:solidFill>
                  <a:srgbClr val="000000"/>
                </a:solidFill>
                <a:latin typeface="Times New Roman" pitchFamily="18" charset="0"/>
                <a:ea typeface="Batang" pitchFamily="18" charset="-127"/>
              </a:rPr>
              <a:t>to </a:t>
            </a:r>
            <a:r>
              <a:rPr lang="en-US" altLang="ko-KR" sz="2000" i="1" smtClean="0">
                <a:solidFill>
                  <a:srgbClr val="000000"/>
                </a:solidFill>
                <a:latin typeface="Times New Roman" pitchFamily="18" charset="0"/>
                <a:ea typeface="Batang" pitchFamily="18" charset="-127"/>
              </a:rPr>
              <a:t>n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m                        </a:t>
            </a:r>
            <a:r>
              <a:rPr lang="en-US" altLang="ko-KR" sz="2000" smtClean="0">
                <a:solidFill>
                  <a:srgbClr val="000000"/>
                </a:solidFill>
                <a:latin typeface="Times New Roman" pitchFamily="18" charset="0"/>
                <a:ea typeface="Batang" pitchFamily="18" charset="-127"/>
                <a:sym typeface="Zed" pitchFamily="2" charset="2"/>
              </a:rPr>
              <a:t></a:t>
            </a:r>
            <a:r>
              <a:rPr lang="en-US" altLang="ko-KR" sz="2000" smtClean="0">
                <a:solidFill>
                  <a:srgbClr val="000000"/>
                </a:solidFill>
                <a:latin typeface="Times New Roman" pitchFamily="18" charset="0"/>
                <a:ea typeface="LucidaSansUnicode" charset="-122"/>
              </a:rPr>
              <a:t> </a:t>
            </a:r>
            <a:r>
              <a:rPr lang="en-US" altLang="ko-KR" sz="2000" smtClean="0">
                <a:solidFill>
                  <a:srgbClr val="000000"/>
                </a:solidFill>
                <a:latin typeface="Times New Roman" pitchFamily="18" charset="0"/>
                <a:ea typeface="Batang" pitchFamily="18" charset="-127"/>
              </a:rPr>
              <a:t>Matching.</a:t>
            </a:r>
          </a:p>
          <a:p>
            <a:pPr indent="514350" eaLnBrk="1" hangingPunct="1">
              <a:buFontTx/>
              <a:buNone/>
            </a:pPr>
            <a:r>
              <a:rPr lang="en-US" altLang="ko-KR" sz="2000" smtClean="0">
                <a:solidFill>
                  <a:srgbClr val="000000"/>
                </a:solidFill>
                <a:latin typeface="Times New Roman" pitchFamily="18" charset="0"/>
                <a:ea typeface="Batang" pitchFamily="18" charset="-127"/>
              </a:rPr>
              <a:t>10        </a:t>
            </a:r>
            <a:r>
              <a:rPr lang="en-US" altLang="ko-KR" sz="2000" b="1" smtClean="0">
                <a:solidFill>
                  <a:srgbClr val="000000"/>
                </a:solidFill>
                <a:latin typeface="Times New Roman" pitchFamily="18" charset="0"/>
                <a:ea typeface="Batang" pitchFamily="18" charset="-127"/>
              </a:rPr>
              <a:t>do if </a:t>
            </a:r>
            <a:r>
              <a:rPr lang="en-US" altLang="ko-KR" sz="2000" i="1" smtClean="0">
                <a:solidFill>
                  <a:srgbClr val="000000"/>
                </a:solidFill>
                <a:latin typeface="Times New Roman" pitchFamily="18" charset="0"/>
                <a:ea typeface="Batang" pitchFamily="18" charset="-127"/>
              </a:rPr>
              <a:t>p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t</a:t>
            </a:r>
            <a:r>
              <a:rPr lang="en-US" altLang="ko-KR" sz="2000" i="1" baseline="-25000" smtClean="0">
                <a:solidFill>
                  <a:srgbClr val="000000"/>
                </a:solidFill>
                <a:latin typeface="Times New Roman" pitchFamily="18" charset="0"/>
                <a:ea typeface="Batang" pitchFamily="18" charset="-127"/>
              </a:rPr>
              <a:t>s</a:t>
            </a:r>
          </a:p>
          <a:p>
            <a:pPr indent="514350" eaLnBrk="1" hangingPunct="1">
              <a:buFontTx/>
              <a:buNone/>
            </a:pPr>
            <a:r>
              <a:rPr lang="en-US" altLang="ko-KR" sz="2000" smtClean="0">
                <a:solidFill>
                  <a:srgbClr val="000000"/>
                </a:solidFill>
                <a:latin typeface="Times New Roman" pitchFamily="18" charset="0"/>
                <a:ea typeface="Batang" pitchFamily="18" charset="-127"/>
              </a:rPr>
              <a:t>11                </a:t>
            </a:r>
            <a:r>
              <a:rPr lang="en-US" altLang="ko-KR" sz="2000" b="1" smtClean="0">
                <a:solidFill>
                  <a:srgbClr val="000000"/>
                </a:solidFill>
                <a:latin typeface="Times New Roman" pitchFamily="18" charset="0"/>
                <a:ea typeface="Batang" pitchFamily="18" charset="-127"/>
              </a:rPr>
              <a:t>then if </a:t>
            </a:r>
            <a:r>
              <a:rPr lang="en-US" altLang="ko-KR" sz="2000" i="1" smtClean="0">
                <a:solidFill>
                  <a:srgbClr val="000000"/>
                </a:solidFill>
                <a:latin typeface="Times New Roman" pitchFamily="18" charset="0"/>
                <a:ea typeface="Batang" pitchFamily="18" charset="-127"/>
              </a:rPr>
              <a:t>P</a:t>
            </a:r>
            <a:r>
              <a:rPr lang="en-US" altLang="ko-KR" sz="2000" smtClean="0">
                <a:solidFill>
                  <a:srgbClr val="000000"/>
                </a:solidFill>
                <a:latin typeface="Times New Roman" pitchFamily="18" charset="0"/>
                <a:ea typeface="Batang" pitchFamily="18" charset="-127"/>
              </a:rPr>
              <a:t>[1 .. </a:t>
            </a:r>
            <a:r>
              <a:rPr lang="en-US" altLang="ko-KR" sz="2000" i="1" smtClean="0">
                <a:solidFill>
                  <a:srgbClr val="000000"/>
                </a:solidFill>
                <a:latin typeface="Times New Roman" pitchFamily="18" charset="0"/>
                <a:ea typeface="Batang" pitchFamily="18" charset="-127"/>
              </a:rPr>
              <a:t>m</a:t>
            </a:r>
            <a:r>
              <a:rPr lang="en-US" altLang="ko-KR" sz="2000" smtClean="0">
                <a:solidFill>
                  <a:srgbClr val="000000"/>
                </a:solidFill>
                <a:latin typeface="Times New Roman" pitchFamily="18" charset="0"/>
                <a:ea typeface="Batang" pitchFamily="18" charset="-127"/>
              </a:rPr>
              <a:t>] = </a:t>
            </a:r>
            <a:r>
              <a:rPr lang="en-US" altLang="ko-KR" sz="2000" i="1" smtClean="0">
                <a:solidFill>
                  <a:srgbClr val="000000"/>
                </a:solidFill>
                <a:latin typeface="Times New Roman" pitchFamily="18" charset="0"/>
                <a:ea typeface="Batang" pitchFamily="18" charset="-127"/>
              </a:rPr>
              <a:t>T </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+ 1 .. </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m</a:t>
            </a:r>
            <a:r>
              <a:rPr lang="en-US" altLang="ko-KR" sz="2000" smtClean="0">
                <a:solidFill>
                  <a:srgbClr val="000000"/>
                </a:solidFill>
                <a:latin typeface="Times New Roman" pitchFamily="18" charset="0"/>
                <a:ea typeface="Batang" pitchFamily="18" charset="-127"/>
              </a:rPr>
              <a:t>]</a:t>
            </a:r>
          </a:p>
          <a:p>
            <a:pPr indent="514350" eaLnBrk="1" hangingPunct="1">
              <a:buFontTx/>
              <a:buNone/>
            </a:pPr>
            <a:r>
              <a:rPr lang="en-US" altLang="ko-KR" sz="2000" smtClean="0">
                <a:solidFill>
                  <a:srgbClr val="000000"/>
                </a:solidFill>
                <a:latin typeface="Times New Roman" pitchFamily="18" charset="0"/>
                <a:ea typeface="Batang" pitchFamily="18" charset="-127"/>
              </a:rPr>
              <a:t>12                            </a:t>
            </a:r>
            <a:r>
              <a:rPr lang="en-US" altLang="ko-KR" sz="2000" b="1" smtClean="0">
                <a:solidFill>
                  <a:srgbClr val="000000"/>
                </a:solidFill>
                <a:latin typeface="Times New Roman" pitchFamily="18" charset="0"/>
                <a:ea typeface="Batang" pitchFamily="18" charset="-127"/>
              </a:rPr>
              <a:t>then </a:t>
            </a:r>
            <a:r>
              <a:rPr lang="en-US" altLang="ko-KR" sz="2000" smtClean="0">
                <a:solidFill>
                  <a:srgbClr val="000000"/>
                </a:solidFill>
                <a:latin typeface="Times New Roman" pitchFamily="18" charset="0"/>
                <a:ea typeface="Batang" pitchFamily="18" charset="-127"/>
              </a:rPr>
              <a:t>print "Pattern occurs with shift" </a:t>
            </a:r>
            <a:r>
              <a:rPr lang="en-US" altLang="ko-KR" sz="2000" i="1" smtClean="0">
                <a:solidFill>
                  <a:srgbClr val="000000"/>
                </a:solidFill>
                <a:latin typeface="Times New Roman" pitchFamily="18" charset="0"/>
                <a:ea typeface="Batang" pitchFamily="18" charset="-127"/>
              </a:rPr>
              <a:t>s</a:t>
            </a:r>
            <a:endParaRPr lang="en-US" altLang="ko-KR" sz="2000" smtClean="0">
              <a:solidFill>
                <a:srgbClr val="000000"/>
              </a:solidFill>
              <a:latin typeface="Times New Roman" pitchFamily="18" charset="0"/>
              <a:ea typeface="Batang" pitchFamily="18" charset="-127"/>
            </a:endParaRPr>
          </a:p>
          <a:p>
            <a:pPr indent="514350" eaLnBrk="1" hangingPunct="1">
              <a:buFontTx/>
              <a:buNone/>
            </a:pPr>
            <a:r>
              <a:rPr lang="en-US" altLang="ko-KR" sz="2000" smtClean="0">
                <a:solidFill>
                  <a:srgbClr val="000000"/>
                </a:solidFill>
                <a:latin typeface="Times New Roman" pitchFamily="18" charset="0"/>
                <a:ea typeface="Batang" pitchFamily="18" charset="-127"/>
              </a:rPr>
              <a:t>13             </a:t>
            </a:r>
            <a:r>
              <a:rPr lang="en-US" altLang="ko-KR" sz="2000" b="1" smtClean="0">
                <a:solidFill>
                  <a:srgbClr val="000000"/>
                </a:solidFill>
                <a:latin typeface="Times New Roman" pitchFamily="18" charset="0"/>
                <a:ea typeface="Batang" pitchFamily="18" charset="-127"/>
              </a:rPr>
              <a:t>if </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&lt; </a:t>
            </a:r>
            <a:r>
              <a:rPr lang="en-US" altLang="ko-KR" sz="2000" i="1" smtClean="0">
                <a:solidFill>
                  <a:srgbClr val="000000"/>
                </a:solidFill>
                <a:latin typeface="Times New Roman" pitchFamily="18" charset="0"/>
                <a:ea typeface="Batang" pitchFamily="18" charset="-127"/>
              </a:rPr>
              <a:t>n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m</a:t>
            </a:r>
            <a:endParaRPr lang="en-US" altLang="ko-KR" sz="2000" smtClean="0">
              <a:solidFill>
                <a:srgbClr val="000000"/>
              </a:solidFill>
              <a:latin typeface="Times New Roman" pitchFamily="18" charset="0"/>
              <a:ea typeface="Batang" pitchFamily="18" charset="-127"/>
            </a:endParaRPr>
          </a:p>
          <a:p>
            <a:pPr indent="514350" eaLnBrk="1" hangingPunct="1">
              <a:buFontTx/>
              <a:buNone/>
            </a:pPr>
            <a:r>
              <a:rPr lang="en-US" altLang="ko-KR" sz="2000" smtClean="0">
                <a:solidFill>
                  <a:srgbClr val="000000"/>
                </a:solidFill>
                <a:latin typeface="Times New Roman" pitchFamily="18" charset="0"/>
                <a:ea typeface="Batang" pitchFamily="18" charset="-127"/>
              </a:rPr>
              <a:t>14                 </a:t>
            </a:r>
            <a:r>
              <a:rPr lang="en-US" altLang="ko-KR" sz="2000" b="1" smtClean="0">
                <a:solidFill>
                  <a:srgbClr val="000000"/>
                </a:solidFill>
                <a:latin typeface="Times New Roman" pitchFamily="18" charset="0"/>
                <a:ea typeface="Batang" pitchFamily="18" charset="-127"/>
              </a:rPr>
              <a:t>then </a:t>
            </a:r>
            <a:r>
              <a:rPr lang="en-US" altLang="ko-KR" sz="2000" i="1" smtClean="0">
                <a:solidFill>
                  <a:srgbClr val="000000"/>
                </a:solidFill>
                <a:latin typeface="Times New Roman" pitchFamily="18" charset="0"/>
                <a:ea typeface="Batang" pitchFamily="18" charset="-127"/>
              </a:rPr>
              <a:t>t</a:t>
            </a:r>
            <a:r>
              <a:rPr lang="en-US" altLang="ko-KR" sz="2000" i="1" baseline="-25000" smtClean="0">
                <a:solidFill>
                  <a:srgbClr val="000000"/>
                </a:solidFill>
                <a:latin typeface="Times New Roman" pitchFamily="18" charset="0"/>
                <a:ea typeface="Batang" pitchFamily="18" charset="-127"/>
              </a:rPr>
              <a:t>s</a:t>
            </a:r>
            <a:r>
              <a:rPr lang="en-US" altLang="ko-KR" sz="2000" baseline="-25000" smtClean="0">
                <a:solidFill>
                  <a:srgbClr val="000000"/>
                </a:solidFill>
                <a:latin typeface="Times New Roman" pitchFamily="18" charset="0"/>
                <a:ea typeface="Batang" pitchFamily="18" charset="-127"/>
              </a:rPr>
              <a:t>+1</a:t>
            </a:r>
            <a:r>
              <a:rPr lang="en-US" altLang="ko-KR" sz="2000" smtClean="0">
                <a:solidFill>
                  <a:srgbClr val="000000"/>
                </a:solidFill>
                <a:latin typeface="Times New Roman" pitchFamily="18" charset="0"/>
                <a:ea typeface="Batang" pitchFamily="18" charset="-127"/>
              </a:rPr>
              <a:t> ← (</a:t>
            </a:r>
            <a:r>
              <a:rPr lang="en-US" altLang="ko-KR" sz="2000" i="1" smtClean="0">
                <a:solidFill>
                  <a:srgbClr val="000000"/>
                </a:solidFill>
                <a:latin typeface="Times New Roman" pitchFamily="18" charset="0"/>
                <a:ea typeface="Batang" pitchFamily="18" charset="-127"/>
              </a:rPr>
              <a:t>d</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t</a:t>
            </a:r>
            <a:r>
              <a:rPr lang="en-US" altLang="ko-KR" sz="2000" i="1" baseline="-25000" smtClean="0">
                <a:solidFill>
                  <a:srgbClr val="000000"/>
                </a:solidFill>
                <a:latin typeface="Times New Roman" pitchFamily="18" charset="0"/>
                <a:ea typeface="Batang" pitchFamily="18" charset="-127"/>
              </a:rPr>
              <a:t>s</a:t>
            </a:r>
            <a:r>
              <a:rPr lang="en-US" altLang="ko-KR" sz="2000" i="1" smtClean="0">
                <a:solidFill>
                  <a:srgbClr val="000000"/>
                </a:solidFill>
                <a:latin typeface="Times New Roman" pitchFamily="18" charset="0"/>
                <a:ea typeface="Batang" pitchFamily="18" charset="-127"/>
              </a:rPr>
              <a:t>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T</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+ 1]</a:t>
            </a:r>
            <a:r>
              <a:rPr lang="en-US" altLang="ko-KR" sz="2000" i="1" smtClean="0">
                <a:solidFill>
                  <a:srgbClr val="000000"/>
                </a:solidFill>
                <a:latin typeface="Times New Roman" pitchFamily="18" charset="0"/>
                <a:ea typeface="Batang" pitchFamily="18" charset="-127"/>
              </a:rPr>
              <a:t>h</a:t>
            </a:r>
            <a:r>
              <a:rPr lang="en-US" altLang="ko-KR" sz="2000" smtClean="0">
                <a:solidFill>
                  <a:srgbClr val="000000"/>
                </a:solidFill>
                <a:latin typeface="Times New Roman" pitchFamily="18" charset="0"/>
                <a:ea typeface="Batang" pitchFamily="18" charset="-127"/>
              </a:rPr>
              <a:t>) + </a:t>
            </a:r>
            <a:r>
              <a:rPr lang="en-US" altLang="ko-KR" sz="2000" i="1" smtClean="0">
                <a:solidFill>
                  <a:srgbClr val="000000"/>
                </a:solidFill>
                <a:latin typeface="Times New Roman" pitchFamily="18" charset="0"/>
                <a:ea typeface="Batang" pitchFamily="18" charset="-127"/>
              </a:rPr>
              <a:t>T</a:t>
            </a:r>
            <a:r>
              <a:rPr lang="en-US" altLang="ko-KR" sz="2000" smtClean="0">
                <a:solidFill>
                  <a:srgbClr val="000000"/>
                </a:solidFill>
                <a:latin typeface="Times New Roman" pitchFamily="18" charset="0"/>
                <a:ea typeface="Batang" pitchFamily="18" charset="-127"/>
              </a:rPr>
              <a:t>[</a:t>
            </a:r>
            <a:r>
              <a:rPr lang="en-US" altLang="ko-KR" sz="2000" i="1" smtClean="0">
                <a:solidFill>
                  <a:srgbClr val="000000"/>
                </a:solidFill>
                <a:latin typeface="Times New Roman" pitchFamily="18" charset="0"/>
                <a:ea typeface="Batang" pitchFamily="18" charset="-127"/>
              </a:rPr>
              <a:t>s </a:t>
            </a:r>
            <a:r>
              <a:rPr lang="en-US" altLang="ko-KR" sz="2000" smtClean="0">
                <a:solidFill>
                  <a:srgbClr val="000000"/>
                </a:solidFill>
                <a:latin typeface="Times New Roman" pitchFamily="18" charset="0"/>
                <a:ea typeface="Batang" pitchFamily="18" charset="-127"/>
              </a:rPr>
              <a:t>+ </a:t>
            </a:r>
            <a:r>
              <a:rPr lang="en-US" altLang="ko-KR" sz="2000" i="1" smtClean="0">
                <a:solidFill>
                  <a:srgbClr val="000000"/>
                </a:solidFill>
                <a:latin typeface="Times New Roman" pitchFamily="18" charset="0"/>
                <a:ea typeface="Batang" pitchFamily="18" charset="-127"/>
              </a:rPr>
              <a:t>m </a:t>
            </a:r>
            <a:r>
              <a:rPr lang="en-US" altLang="ko-KR" sz="2000" smtClean="0">
                <a:solidFill>
                  <a:srgbClr val="000000"/>
                </a:solidFill>
                <a:latin typeface="Times New Roman" pitchFamily="18" charset="0"/>
                <a:ea typeface="Batang" pitchFamily="18" charset="-127"/>
              </a:rPr>
              <a:t>+ 1]) mod </a:t>
            </a:r>
            <a:r>
              <a:rPr lang="en-US" altLang="ko-KR" sz="2000" i="1" smtClean="0">
                <a:solidFill>
                  <a:srgbClr val="000000"/>
                </a:solidFill>
                <a:latin typeface="Times New Roman" pitchFamily="18" charset="0"/>
                <a:ea typeface="Batang" pitchFamily="18" charset="-127"/>
              </a:rPr>
              <a:t>q</a:t>
            </a:r>
            <a:r>
              <a:rPr lang="en-US" altLang="ko-KR" sz="2000" smtClean="0">
                <a:solidFill>
                  <a:srgbClr val="000000"/>
                </a:solidFill>
                <a:latin typeface="Times New Roman" pitchFamily="18" charset="0"/>
                <a:ea typeface="Batang" pitchFamily="18" charset="-127"/>
              </a:rPr>
              <a:t> </a:t>
            </a:r>
          </a:p>
        </p:txBody>
      </p:sp>
      <p:pic>
        <p:nvPicPr>
          <p:cNvPr id="1945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946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9462"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ea typeface="Batang" pitchFamily="18" charset="-127"/>
                <a:cs typeface="Arial" pitchFamily="34" charset="0"/>
              </a:rPr>
              <a:t>Analysis:	The Rabin-Karp Algorithm</a:t>
            </a:r>
            <a:endParaRPr lang="en-US" sz="3200" smtClean="0">
              <a:solidFill>
                <a:srgbClr val="E5E5FF"/>
              </a:solidFill>
              <a:ea typeface="Batang" pitchFamily="18" charset="-127"/>
              <a:cs typeface="Arial" pitchFamily="34" charset="0"/>
            </a:endParaRPr>
          </a:p>
        </p:txBody>
      </p:sp>
      <p:sp>
        <p:nvSpPr>
          <p:cNvPr id="20482" name="Rectangle 2"/>
          <p:cNvSpPr>
            <a:spLocks noGrp="1" noChangeArrowheads="1"/>
          </p:cNvSpPr>
          <p:nvPr>
            <p:ph idx="1"/>
          </p:nvPr>
        </p:nvSpPr>
        <p:spPr>
          <a:xfrm>
            <a:off x="152400" y="838200"/>
            <a:ext cx="8763000" cy="5715000"/>
          </a:xfrm>
        </p:spPr>
        <p:txBody>
          <a:bodyPr/>
          <a:lstStyle/>
          <a:p>
            <a:pPr eaLnBrk="1" hangingPunct="1"/>
            <a:r>
              <a:rPr lang="en-US" altLang="ko-KR" sz="2800" smtClean="0">
                <a:solidFill>
                  <a:srgbClr val="000000"/>
                </a:solidFill>
                <a:latin typeface="Times New Roman" pitchFamily="18" charset="0"/>
                <a:ea typeface="Batang" pitchFamily="18" charset="-127"/>
              </a:rPr>
              <a:t>Worst case Running Time</a:t>
            </a:r>
          </a:p>
          <a:p>
            <a:pPr lvl="1" eaLnBrk="1" hangingPunct="1"/>
            <a:r>
              <a:rPr lang="en-US" altLang="ko-KR" sz="2400" smtClean="0">
                <a:solidFill>
                  <a:srgbClr val="000000"/>
                </a:solidFill>
                <a:latin typeface="Times New Roman" pitchFamily="18" charset="0"/>
                <a:ea typeface="Batang" pitchFamily="18" charset="-127"/>
              </a:rPr>
              <a:t>Preprocessing time: Θ(</a:t>
            </a:r>
            <a:r>
              <a:rPr lang="en-US" altLang="ko-KR" sz="2400" i="1" smtClean="0">
                <a:solidFill>
                  <a:srgbClr val="000000"/>
                </a:solidFill>
                <a:latin typeface="Times New Roman" pitchFamily="18" charset="0"/>
                <a:ea typeface="Batang" pitchFamily="18" charset="-127"/>
              </a:rPr>
              <a:t>m</a:t>
            </a:r>
            <a:r>
              <a:rPr lang="en-US" altLang="ko-KR" sz="2400" smtClean="0">
                <a:solidFill>
                  <a:srgbClr val="000000"/>
                </a:solidFill>
                <a:latin typeface="Times New Roman" pitchFamily="18" charset="0"/>
                <a:ea typeface="Batang" pitchFamily="18" charset="-127"/>
              </a:rPr>
              <a:t>)</a:t>
            </a:r>
          </a:p>
          <a:p>
            <a:pPr lvl="1" eaLnBrk="1" hangingPunct="1"/>
            <a:r>
              <a:rPr lang="en-US" altLang="ko-KR" sz="2400" smtClean="0">
                <a:solidFill>
                  <a:srgbClr val="000000"/>
                </a:solidFill>
                <a:latin typeface="Times New Roman" pitchFamily="18" charset="0"/>
                <a:ea typeface="Batang" pitchFamily="18" charset="-127"/>
              </a:rPr>
              <a:t>Matching time is Θ((</a:t>
            </a:r>
            <a:r>
              <a:rPr lang="en-US" altLang="ko-KR" sz="2400" i="1" smtClean="0">
                <a:solidFill>
                  <a:srgbClr val="000000"/>
                </a:solidFill>
                <a:latin typeface="Times New Roman" pitchFamily="18" charset="0"/>
                <a:ea typeface="Batang" pitchFamily="18" charset="-127"/>
              </a:rPr>
              <a:t>n </a:t>
            </a:r>
            <a:r>
              <a:rPr lang="en-US" altLang="ko-KR" sz="2400" smtClean="0">
                <a:solidFill>
                  <a:srgbClr val="000000"/>
                </a:solidFill>
                <a:latin typeface="Times New Roman" pitchFamily="18" charset="0"/>
                <a:ea typeface="Batang" pitchFamily="18" charset="-127"/>
              </a:rPr>
              <a:t>– </a:t>
            </a:r>
            <a:r>
              <a:rPr lang="en-US" altLang="ko-KR" sz="2400" i="1" smtClean="0">
                <a:solidFill>
                  <a:srgbClr val="000000"/>
                </a:solidFill>
                <a:latin typeface="Times New Roman" pitchFamily="18" charset="0"/>
                <a:ea typeface="Batang" pitchFamily="18" charset="-127"/>
              </a:rPr>
              <a:t>m </a:t>
            </a:r>
            <a:r>
              <a:rPr lang="en-US" altLang="ko-KR" sz="2400" smtClean="0">
                <a:solidFill>
                  <a:srgbClr val="000000"/>
                </a:solidFill>
                <a:latin typeface="Times New Roman" pitchFamily="18" charset="0"/>
                <a:ea typeface="Batang" pitchFamily="18" charset="-127"/>
              </a:rPr>
              <a:t>+ 1)</a:t>
            </a:r>
            <a:r>
              <a:rPr lang="en-US" altLang="ko-KR" sz="2400" i="1" smtClean="0">
                <a:solidFill>
                  <a:srgbClr val="000000"/>
                </a:solidFill>
                <a:latin typeface="Times New Roman" pitchFamily="18" charset="0"/>
                <a:ea typeface="Batang" pitchFamily="18" charset="-127"/>
              </a:rPr>
              <a:t>m</a:t>
            </a:r>
            <a:r>
              <a:rPr lang="en-US" altLang="ko-KR" sz="2400" smtClean="0">
                <a:solidFill>
                  <a:srgbClr val="000000"/>
                </a:solidFill>
                <a:latin typeface="Times New Roman" pitchFamily="18" charset="0"/>
                <a:ea typeface="Batang" pitchFamily="18" charset="-127"/>
              </a:rPr>
              <a:t>)</a:t>
            </a:r>
          </a:p>
          <a:p>
            <a:pPr eaLnBrk="1" hangingPunct="1"/>
            <a:endParaRPr lang="en-US" altLang="ko-KR" sz="28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If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 a</a:t>
            </a:r>
            <a:r>
              <a:rPr lang="en-US" altLang="ko-KR" sz="2800" i="1" baseline="30000" smtClean="0">
                <a:solidFill>
                  <a:srgbClr val="000000"/>
                </a:solidFill>
                <a:latin typeface="Times New Roman" pitchFamily="18" charset="0"/>
                <a:ea typeface="Batang" pitchFamily="18" charset="-127"/>
              </a:rPr>
              <a:t>m</a:t>
            </a:r>
            <a:r>
              <a:rPr lang="en-US" altLang="ko-KR" sz="2800" i="1" smtClean="0">
                <a:solidFill>
                  <a:srgbClr val="000000"/>
                </a:solidFill>
                <a:latin typeface="Times New Roman" pitchFamily="18" charset="0"/>
                <a:ea typeface="Batang" pitchFamily="18" charset="-127"/>
              </a:rPr>
              <a:t>,</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 a</a:t>
            </a:r>
            <a:r>
              <a:rPr lang="en-US" altLang="ko-KR" sz="2800" i="1" baseline="30000"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verifications take time Θ((</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+ 1)</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since each of the </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+ 1 possible shifts is valid.</a:t>
            </a:r>
          </a:p>
          <a:p>
            <a:pPr eaLnBrk="1" hangingPunct="1"/>
            <a:endParaRPr lang="en-US" altLang="ko-KR" sz="28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In applications with few valid shifts, matching time of the algorithm is only </a:t>
            </a:r>
            <a:r>
              <a:rPr lang="en-US" altLang="ko-KR" sz="2800" i="1" smtClean="0">
                <a:solidFill>
                  <a:srgbClr val="000000"/>
                </a:solidFill>
                <a:latin typeface="Times New Roman" pitchFamily="18" charset="0"/>
                <a:ea typeface="Batang" pitchFamily="18" charset="-127"/>
              </a:rPr>
              <a:t>O</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+ 1) + </a:t>
            </a:r>
            <a:r>
              <a:rPr lang="en-US" altLang="ko-KR" sz="2800" i="1" smtClean="0">
                <a:solidFill>
                  <a:srgbClr val="000000"/>
                </a:solidFill>
                <a:latin typeface="Times New Roman" pitchFamily="18" charset="0"/>
                <a:ea typeface="Batang" pitchFamily="18" charset="-127"/>
              </a:rPr>
              <a:t>cm</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O</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plus the time required to process spurious hits.</a:t>
            </a:r>
          </a:p>
        </p:txBody>
      </p:sp>
      <p:pic>
        <p:nvPicPr>
          <p:cNvPr id="20483"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sp>
        <p:nvSpPr>
          <p:cNvPr id="20486"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20487"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ea typeface="Batang" pitchFamily="18" charset="-127"/>
              </a:rPr>
              <a:t>3.	String Matching with Finite Automata</a:t>
            </a:r>
            <a:endParaRPr lang="en-US" sz="3200" smtClean="0">
              <a:solidFill>
                <a:srgbClr val="E5E5FF"/>
              </a:solidFill>
              <a:ea typeface="Batang" pitchFamily="18" charset="-127"/>
            </a:endParaRPr>
          </a:p>
        </p:txBody>
      </p:sp>
      <p:sp>
        <p:nvSpPr>
          <p:cNvPr id="21506" name="Rectangle 2"/>
          <p:cNvSpPr>
            <a:spLocks noGrp="1" noChangeArrowheads="1"/>
          </p:cNvSpPr>
          <p:nvPr>
            <p:ph idx="1"/>
          </p:nvPr>
        </p:nvSpPr>
        <p:spPr>
          <a:xfrm>
            <a:off x="228600" y="762000"/>
            <a:ext cx="8763000" cy="5715000"/>
          </a:xfrm>
        </p:spPr>
        <p:txBody>
          <a:bodyPr/>
          <a:lstStyle/>
          <a:p>
            <a:pPr eaLnBrk="1" hangingPunct="1"/>
            <a:r>
              <a:rPr lang="en-US" altLang="ko-KR" sz="2700" smtClean="0">
                <a:solidFill>
                  <a:srgbClr val="000000"/>
                </a:solidFill>
                <a:latin typeface="Times New Roman" pitchFamily="18" charset="0"/>
                <a:ea typeface="Batang" pitchFamily="18" charset="-127"/>
              </a:rPr>
              <a:t>A </a:t>
            </a:r>
            <a:r>
              <a:rPr lang="en-US" altLang="ko-KR" sz="2700" b="1" smtClean="0">
                <a:solidFill>
                  <a:srgbClr val="000000"/>
                </a:solidFill>
                <a:latin typeface="Times New Roman" pitchFamily="18" charset="0"/>
                <a:ea typeface="Batang" pitchFamily="18" charset="-127"/>
              </a:rPr>
              <a:t>finite automaton</a:t>
            </a:r>
            <a:r>
              <a:rPr lang="en-US" altLang="ko-KR" sz="2700" b="1" i="1" smtClean="0">
                <a:solidFill>
                  <a:srgbClr val="000000"/>
                </a:solidFill>
                <a:latin typeface="Times New Roman" pitchFamily="18" charset="0"/>
                <a:ea typeface="Batang" pitchFamily="18" charset="-127"/>
              </a:rPr>
              <a:t> </a:t>
            </a:r>
            <a:r>
              <a:rPr lang="en-US" altLang="ko-KR" sz="2700" i="1" smtClean="0">
                <a:solidFill>
                  <a:srgbClr val="000000"/>
                </a:solidFill>
                <a:latin typeface="Times New Roman" pitchFamily="18" charset="0"/>
                <a:ea typeface="Batang" pitchFamily="18" charset="-127"/>
              </a:rPr>
              <a:t>M </a:t>
            </a:r>
            <a:r>
              <a:rPr lang="en-US" altLang="ko-KR" sz="2700" smtClean="0">
                <a:solidFill>
                  <a:srgbClr val="000000"/>
                </a:solidFill>
                <a:latin typeface="Times New Roman" pitchFamily="18" charset="0"/>
                <a:ea typeface="Batang" pitchFamily="18" charset="-127"/>
              </a:rPr>
              <a:t>is a 5-tuple (</a:t>
            </a:r>
            <a:r>
              <a:rPr lang="en-US" altLang="ko-KR" sz="2700" i="1" smtClean="0">
                <a:solidFill>
                  <a:srgbClr val="000000"/>
                </a:solidFill>
                <a:latin typeface="Times New Roman" pitchFamily="18" charset="0"/>
                <a:ea typeface="Batang" pitchFamily="18" charset="-127"/>
              </a:rPr>
              <a:t>Q</a:t>
            </a:r>
            <a:r>
              <a:rPr lang="en-US" altLang="ko-KR" sz="2700" smtClean="0">
                <a:solidFill>
                  <a:srgbClr val="000000"/>
                </a:solidFill>
                <a:latin typeface="Times New Roman" pitchFamily="18" charset="0"/>
                <a:ea typeface="Batang" pitchFamily="18" charset="-127"/>
              </a:rPr>
              <a:t>, </a:t>
            </a:r>
            <a:r>
              <a:rPr lang="en-US" altLang="ko-KR" sz="2700" i="1" smtClean="0">
                <a:solidFill>
                  <a:srgbClr val="000000"/>
                </a:solidFill>
                <a:latin typeface="Times New Roman" pitchFamily="18" charset="0"/>
                <a:ea typeface="Batang" pitchFamily="18" charset="-127"/>
              </a:rPr>
              <a:t>q</a:t>
            </a:r>
            <a:r>
              <a:rPr lang="en-US" altLang="ko-KR" sz="2700" baseline="-25000" smtClean="0">
                <a:solidFill>
                  <a:srgbClr val="000000"/>
                </a:solidFill>
                <a:latin typeface="Times New Roman" pitchFamily="18" charset="0"/>
                <a:ea typeface="Batang" pitchFamily="18" charset="-127"/>
              </a:rPr>
              <a:t>0</a:t>
            </a:r>
            <a:r>
              <a:rPr lang="en-US" altLang="ko-KR" sz="2700" smtClean="0">
                <a:solidFill>
                  <a:srgbClr val="000000"/>
                </a:solidFill>
                <a:latin typeface="Times New Roman" pitchFamily="18" charset="0"/>
                <a:ea typeface="Batang" pitchFamily="18" charset="-127"/>
              </a:rPr>
              <a:t>, </a:t>
            </a:r>
            <a:r>
              <a:rPr lang="en-US" altLang="ko-KR" sz="2700" i="1" smtClean="0">
                <a:solidFill>
                  <a:srgbClr val="000000"/>
                </a:solidFill>
                <a:latin typeface="Times New Roman" pitchFamily="18" charset="0"/>
                <a:ea typeface="Batang" pitchFamily="18" charset="-127"/>
              </a:rPr>
              <a:t>A</a:t>
            </a:r>
            <a:r>
              <a:rPr lang="en-US" altLang="ko-KR" sz="2700" smtClean="0">
                <a:solidFill>
                  <a:srgbClr val="000000"/>
                </a:solidFill>
                <a:latin typeface="Times New Roman" pitchFamily="18" charset="0"/>
                <a:ea typeface="Batang" pitchFamily="18" charset="-127"/>
              </a:rPr>
              <a:t>, Σ, </a:t>
            </a:r>
            <a:r>
              <a:rPr lang="en-US" altLang="ko-KR" sz="2700" i="1" smtClean="0">
                <a:solidFill>
                  <a:srgbClr val="000000"/>
                </a:solidFill>
                <a:latin typeface="Times New Roman" pitchFamily="18" charset="0"/>
                <a:ea typeface="Batang" pitchFamily="18" charset="-127"/>
              </a:rPr>
              <a:t>δ</a:t>
            </a:r>
            <a:r>
              <a:rPr lang="en-US" altLang="ko-KR" sz="2700" smtClean="0">
                <a:solidFill>
                  <a:srgbClr val="000000"/>
                </a:solidFill>
                <a:latin typeface="Times New Roman" pitchFamily="18" charset="0"/>
                <a:ea typeface="Batang" pitchFamily="18" charset="-127"/>
              </a:rPr>
              <a:t>), where</a:t>
            </a:r>
          </a:p>
          <a:p>
            <a:pPr lvl="1" eaLnBrk="1" hangingPunct="1"/>
            <a:r>
              <a:rPr lang="en-US" altLang="ko-KR" sz="2700" i="1" smtClean="0">
                <a:solidFill>
                  <a:srgbClr val="000000"/>
                </a:solidFill>
                <a:latin typeface="Times New Roman" pitchFamily="18" charset="0"/>
                <a:ea typeface="Batang" pitchFamily="18" charset="-127"/>
              </a:rPr>
              <a:t>Q </a:t>
            </a:r>
            <a:r>
              <a:rPr lang="en-US" altLang="ko-KR" sz="2700" smtClean="0">
                <a:solidFill>
                  <a:srgbClr val="000000"/>
                </a:solidFill>
                <a:latin typeface="Times New Roman" pitchFamily="18" charset="0"/>
                <a:ea typeface="Batang" pitchFamily="18" charset="-127"/>
              </a:rPr>
              <a:t>is a finite set of </a:t>
            </a:r>
            <a:r>
              <a:rPr lang="en-US" altLang="ko-KR" sz="2700" b="1" smtClean="0">
                <a:solidFill>
                  <a:srgbClr val="000000"/>
                </a:solidFill>
                <a:latin typeface="Times New Roman" pitchFamily="18" charset="0"/>
                <a:ea typeface="Batang" pitchFamily="18" charset="-127"/>
              </a:rPr>
              <a:t>states</a:t>
            </a:r>
            <a:r>
              <a:rPr lang="en-US" altLang="ko-KR" sz="2700" smtClean="0">
                <a:solidFill>
                  <a:srgbClr val="000000"/>
                </a:solidFill>
                <a:latin typeface="Times New Roman" pitchFamily="18" charset="0"/>
                <a:ea typeface="Batang" pitchFamily="18" charset="-127"/>
              </a:rPr>
              <a:t>,</a:t>
            </a:r>
          </a:p>
          <a:p>
            <a:pPr lvl="1" eaLnBrk="1" hangingPunct="1"/>
            <a:r>
              <a:rPr lang="en-US" altLang="ko-KR" sz="2700" i="1" smtClean="0">
                <a:solidFill>
                  <a:srgbClr val="000000"/>
                </a:solidFill>
                <a:latin typeface="Times New Roman" pitchFamily="18" charset="0"/>
                <a:ea typeface="Batang" pitchFamily="18" charset="-127"/>
              </a:rPr>
              <a:t>q</a:t>
            </a:r>
            <a:r>
              <a:rPr lang="en-US" altLang="ko-KR" sz="2700" baseline="-25000" smtClean="0">
                <a:solidFill>
                  <a:srgbClr val="000000"/>
                </a:solidFill>
                <a:latin typeface="Times New Roman" pitchFamily="18" charset="0"/>
                <a:ea typeface="Batang" pitchFamily="18" charset="-127"/>
              </a:rPr>
              <a:t>0</a:t>
            </a:r>
            <a:r>
              <a:rPr lang="en-US" altLang="ko-KR" sz="2700" smtClean="0">
                <a:solidFill>
                  <a:srgbClr val="000000"/>
                </a:solidFill>
                <a:latin typeface="Times New Roman" pitchFamily="18" charset="0"/>
                <a:ea typeface="Batang" pitchFamily="18" charset="-127"/>
              </a:rPr>
              <a:t>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Batang" pitchFamily="18" charset="-127"/>
              </a:rPr>
              <a:t> </a:t>
            </a:r>
            <a:r>
              <a:rPr lang="en-US" altLang="ko-KR" sz="2700" i="1" smtClean="0">
                <a:solidFill>
                  <a:srgbClr val="000000"/>
                </a:solidFill>
                <a:latin typeface="Times New Roman" pitchFamily="18" charset="0"/>
                <a:ea typeface="Batang" pitchFamily="18" charset="-127"/>
              </a:rPr>
              <a:t>Q </a:t>
            </a:r>
            <a:r>
              <a:rPr lang="en-US" altLang="ko-KR" sz="2700" smtClean="0">
                <a:solidFill>
                  <a:srgbClr val="000000"/>
                </a:solidFill>
                <a:latin typeface="Times New Roman" pitchFamily="18" charset="0"/>
                <a:ea typeface="Batang" pitchFamily="18" charset="-127"/>
              </a:rPr>
              <a:t>is the </a:t>
            </a:r>
            <a:r>
              <a:rPr lang="en-US" altLang="ko-KR" sz="2700" b="1" smtClean="0">
                <a:solidFill>
                  <a:srgbClr val="000000"/>
                </a:solidFill>
                <a:latin typeface="Times New Roman" pitchFamily="18" charset="0"/>
                <a:ea typeface="Batang" pitchFamily="18" charset="-127"/>
              </a:rPr>
              <a:t>start state</a:t>
            </a:r>
            <a:r>
              <a:rPr lang="en-US" altLang="ko-KR" sz="2700" smtClean="0">
                <a:solidFill>
                  <a:srgbClr val="000000"/>
                </a:solidFill>
                <a:latin typeface="Times New Roman" pitchFamily="18" charset="0"/>
                <a:ea typeface="Batang" pitchFamily="18" charset="-127"/>
              </a:rPr>
              <a:t>,</a:t>
            </a:r>
          </a:p>
          <a:p>
            <a:pPr lvl="1" eaLnBrk="1" hangingPunct="1"/>
            <a:r>
              <a:rPr lang="en-US" altLang="ko-KR" sz="2700" i="1" smtClean="0">
                <a:solidFill>
                  <a:srgbClr val="000000"/>
                </a:solidFill>
                <a:latin typeface="Times New Roman" pitchFamily="18" charset="0"/>
                <a:ea typeface="Batang" pitchFamily="18" charset="-127"/>
              </a:rPr>
              <a:t>A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Batang" pitchFamily="18" charset="-127"/>
              </a:rPr>
              <a:t> </a:t>
            </a:r>
            <a:r>
              <a:rPr lang="en-US" altLang="ko-KR" sz="2700" i="1" smtClean="0">
                <a:solidFill>
                  <a:srgbClr val="000000"/>
                </a:solidFill>
                <a:latin typeface="Times New Roman" pitchFamily="18" charset="0"/>
                <a:ea typeface="Batang" pitchFamily="18" charset="-127"/>
              </a:rPr>
              <a:t>Q </a:t>
            </a:r>
            <a:r>
              <a:rPr lang="en-US" altLang="ko-KR" sz="2700" smtClean="0">
                <a:solidFill>
                  <a:srgbClr val="000000"/>
                </a:solidFill>
                <a:latin typeface="Times New Roman" pitchFamily="18" charset="0"/>
                <a:ea typeface="Batang" pitchFamily="18" charset="-127"/>
              </a:rPr>
              <a:t>is a distinguished set of </a:t>
            </a:r>
            <a:r>
              <a:rPr lang="en-US" altLang="ko-KR" sz="2700" b="1" smtClean="0">
                <a:solidFill>
                  <a:srgbClr val="000000"/>
                </a:solidFill>
                <a:latin typeface="Times New Roman" pitchFamily="18" charset="0"/>
                <a:ea typeface="Batang" pitchFamily="18" charset="-127"/>
              </a:rPr>
              <a:t>accepting states</a:t>
            </a:r>
            <a:r>
              <a:rPr lang="en-US" altLang="ko-KR" sz="2700" smtClean="0">
                <a:solidFill>
                  <a:srgbClr val="000000"/>
                </a:solidFill>
                <a:latin typeface="Times New Roman" pitchFamily="18" charset="0"/>
                <a:ea typeface="Batang" pitchFamily="18" charset="-127"/>
              </a:rPr>
              <a:t>,</a:t>
            </a:r>
          </a:p>
          <a:p>
            <a:pPr lvl="1" eaLnBrk="1" hangingPunct="1"/>
            <a:r>
              <a:rPr lang="en-US" altLang="ko-KR" sz="2700" smtClean="0">
                <a:solidFill>
                  <a:srgbClr val="000000"/>
                </a:solidFill>
                <a:latin typeface="Times New Roman" pitchFamily="18" charset="0"/>
                <a:ea typeface="Batang" pitchFamily="18" charset="-127"/>
              </a:rPr>
              <a:t>Σ is a finite </a:t>
            </a:r>
            <a:r>
              <a:rPr lang="en-US" altLang="ko-KR" sz="2700" b="1" smtClean="0">
                <a:solidFill>
                  <a:srgbClr val="000000"/>
                </a:solidFill>
                <a:latin typeface="Times New Roman" pitchFamily="18" charset="0"/>
                <a:ea typeface="Batang" pitchFamily="18" charset="-127"/>
              </a:rPr>
              <a:t>input alphabet</a:t>
            </a:r>
            <a:r>
              <a:rPr lang="en-US" altLang="ko-KR" sz="2700" smtClean="0">
                <a:solidFill>
                  <a:srgbClr val="000000"/>
                </a:solidFill>
                <a:latin typeface="Times New Roman" pitchFamily="18" charset="0"/>
                <a:ea typeface="Batang" pitchFamily="18" charset="-127"/>
              </a:rPr>
              <a:t>,</a:t>
            </a:r>
          </a:p>
          <a:p>
            <a:pPr lvl="1" eaLnBrk="1" hangingPunct="1"/>
            <a:r>
              <a:rPr lang="en-US" altLang="ko-KR" sz="2700" i="1" smtClean="0">
                <a:solidFill>
                  <a:srgbClr val="000000"/>
                </a:solidFill>
                <a:latin typeface="Times New Roman" pitchFamily="18" charset="0"/>
                <a:ea typeface="Batang" pitchFamily="18" charset="-127"/>
              </a:rPr>
              <a:t>δ </a:t>
            </a:r>
            <a:r>
              <a:rPr lang="en-US" altLang="ko-KR" sz="2700" smtClean="0">
                <a:solidFill>
                  <a:srgbClr val="000000"/>
                </a:solidFill>
                <a:latin typeface="Times New Roman" pitchFamily="18" charset="0"/>
                <a:ea typeface="Batang" pitchFamily="18" charset="-127"/>
              </a:rPr>
              <a:t>is a function from </a:t>
            </a:r>
            <a:r>
              <a:rPr lang="en-US" altLang="ko-KR" sz="2700" i="1" smtClean="0">
                <a:solidFill>
                  <a:srgbClr val="000000"/>
                </a:solidFill>
                <a:latin typeface="Times New Roman" pitchFamily="18" charset="0"/>
                <a:ea typeface="Batang" pitchFamily="18" charset="-127"/>
              </a:rPr>
              <a:t>Q </a:t>
            </a:r>
            <a:r>
              <a:rPr lang="en-US" altLang="ko-KR" sz="2700" smtClean="0">
                <a:solidFill>
                  <a:srgbClr val="000000"/>
                </a:solidFill>
                <a:latin typeface="Times New Roman" pitchFamily="18" charset="0"/>
                <a:ea typeface="Batang" pitchFamily="18" charset="-127"/>
              </a:rPr>
              <a:t>× Σ into </a:t>
            </a:r>
            <a:r>
              <a:rPr lang="en-US" altLang="ko-KR" sz="2700" i="1" smtClean="0">
                <a:solidFill>
                  <a:srgbClr val="000000"/>
                </a:solidFill>
                <a:latin typeface="Times New Roman" pitchFamily="18" charset="0"/>
                <a:ea typeface="Batang" pitchFamily="18" charset="-127"/>
              </a:rPr>
              <a:t>Q</a:t>
            </a:r>
            <a:r>
              <a:rPr lang="en-US" altLang="ko-KR" sz="2700" smtClean="0">
                <a:solidFill>
                  <a:srgbClr val="000000"/>
                </a:solidFill>
                <a:latin typeface="Times New Roman" pitchFamily="18" charset="0"/>
                <a:ea typeface="Batang" pitchFamily="18" charset="-127"/>
              </a:rPr>
              <a:t>, called the </a:t>
            </a:r>
            <a:r>
              <a:rPr lang="en-US" altLang="ko-KR" sz="2700" b="1" smtClean="0">
                <a:solidFill>
                  <a:srgbClr val="000000"/>
                </a:solidFill>
                <a:latin typeface="Times New Roman" pitchFamily="18" charset="0"/>
                <a:ea typeface="Batang" pitchFamily="18" charset="-127"/>
              </a:rPr>
              <a:t>transition function</a:t>
            </a:r>
            <a:r>
              <a:rPr lang="en-US" altLang="ko-KR" sz="2700" b="1" i="1" smtClean="0">
                <a:solidFill>
                  <a:srgbClr val="000000"/>
                </a:solidFill>
                <a:latin typeface="Times New Roman" pitchFamily="18" charset="0"/>
                <a:ea typeface="Batang" pitchFamily="18" charset="-127"/>
              </a:rPr>
              <a:t> </a:t>
            </a:r>
            <a:r>
              <a:rPr lang="en-US" altLang="ko-KR" sz="2700" smtClean="0">
                <a:solidFill>
                  <a:srgbClr val="000000"/>
                </a:solidFill>
                <a:latin typeface="Times New Roman" pitchFamily="18" charset="0"/>
                <a:ea typeface="Batang" pitchFamily="18" charset="-127"/>
              </a:rPr>
              <a:t>of </a:t>
            </a:r>
            <a:r>
              <a:rPr lang="en-US" altLang="ko-KR" sz="2700" i="1" smtClean="0">
                <a:solidFill>
                  <a:srgbClr val="000000"/>
                </a:solidFill>
                <a:latin typeface="Times New Roman" pitchFamily="18" charset="0"/>
                <a:ea typeface="Batang" pitchFamily="18" charset="-127"/>
              </a:rPr>
              <a:t>M</a:t>
            </a:r>
            <a:r>
              <a:rPr lang="en-US" altLang="ko-KR" sz="2700" smtClean="0">
                <a:solidFill>
                  <a:srgbClr val="000000"/>
                </a:solidFill>
                <a:latin typeface="Times New Roman" pitchFamily="18" charset="0"/>
                <a:ea typeface="Batang" pitchFamily="18" charset="-127"/>
              </a:rPr>
              <a:t>.</a:t>
            </a:r>
          </a:p>
          <a:p>
            <a:pPr eaLnBrk="1" hangingPunct="1"/>
            <a:endParaRPr lang="en-US" altLang="ko-KR" sz="1800" smtClean="0">
              <a:solidFill>
                <a:srgbClr val="000000"/>
              </a:solidFill>
              <a:latin typeface="Times New Roman" pitchFamily="18" charset="0"/>
              <a:ea typeface="Batang" pitchFamily="18" charset="-127"/>
            </a:endParaRPr>
          </a:p>
          <a:p>
            <a:pPr eaLnBrk="1" hangingPunct="1"/>
            <a:r>
              <a:rPr lang="en-US" altLang="ko-KR" sz="2700" smtClean="0">
                <a:solidFill>
                  <a:srgbClr val="000000"/>
                </a:solidFill>
                <a:latin typeface="Times New Roman" pitchFamily="18" charset="0"/>
                <a:ea typeface="Batang" pitchFamily="18" charset="-127"/>
              </a:rPr>
              <a:t>String-matching automata are very efficient because it examines each character </a:t>
            </a:r>
            <a:r>
              <a:rPr lang="en-US" altLang="ko-KR" sz="2700" i="1" smtClean="0">
                <a:solidFill>
                  <a:srgbClr val="000000"/>
                </a:solidFill>
                <a:latin typeface="Times New Roman" pitchFamily="18" charset="0"/>
                <a:ea typeface="Batang" pitchFamily="18" charset="-127"/>
              </a:rPr>
              <a:t>exactly once</a:t>
            </a:r>
            <a:r>
              <a:rPr lang="en-US" altLang="ko-KR" sz="2700" smtClean="0">
                <a:solidFill>
                  <a:srgbClr val="000000"/>
                </a:solidFill>
                <a:latin typeface="Times New Roman" pitchFamily="18" charset="0"/>
                <a:ea typeface="Batang" pitchFamily="18" charset="-127"/>
              </a:rPr>
              <a:t>, taking constant time. </a:t>
            </a:r>
          </a:p>
          <a:p>
            <a:pPr eaLnBrk="1" hangingPunct="1"/>
            <a:r>
              <a:rPr lang="en-US" altLang="ko-KR" sz="2700" smtClean="0">
                <a:solidFill>
                  <a:srgbClr val="000000"/>
                </a:solidFill>
                <a:latin typeface="Times New Roman" pitchFamily="18" charset="0"/>
                <a:ea typeface="Batang" pitchFamily="18" charset="-127"/>
              </a:rPr>
              <a:t>The matching time used-after preprocessing the pattern to build the automaton-is therefore Θ(</a:t>
            </a:r>
            <a:r>
              <a:rPr lang="en-US" altLang="ko-KR" sz="2700" i="1" smtClean="0">
                <a:solidFill>
                  <a:srgbClr val="000000"/>
                </a:solidFill>
                <a:latin typeface="Times New Roman" pitchFamily="18" charset="0"/>
                <a:ea typeface="Batang" pitchFamily="18" charset="-127"/>
              </a:rPr>
              <a:t>n</a:t>
            </a:r>
            <a:r>
              <a:rPr lang="en-US" altLang="ko-KR" sz="2700" smtClean="0">
                <a:solidFill>
                  <a:srgbClr val="000000"/>
                </a:solidFill>
                <a:latin typeface="Times New Roman" pitchFamily="18" charset="0"/>
                <a:ea typeface="Batang" pitchFamily="18" charset="-127"/>
              </a:rPr>
              <a:t>).</a:t>
            </a:r>
          </a:p>
        </p:txBody>
      </p:sp>
      <p:pic>
        <p:nvPicPr>
          <p:cNvPr id="21507"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1508"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1510"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title"/>
          </p:nvPr>
        </p:nvSpPr>
        <p:spPr>
          <a:xfrm>
            <a:off x="76200" y="0"/>
            <a:ext cx="8991600" cy="615950"/>
          </a:xfrm>
          <a:noFill/>
        </p:spPr>
        <p:txBody>
          <a:bodyPr/>
          <a:lstStyle/>
          <a:p>
            <a:pPr eaLnBrk="1" hangingPunct="1"/>
            <a:r>
              <a:rPr lang="en-US" altLang="ko-KR" sz="3200" b="1" smtClean="0">
                <a:solidFill>
                  <a:srgbClr val="E5E5FF"/>
                </a:solidFill>
                <a:latin typeface="Garamond" pitchFamily="18" charset="0"/>
                <a:ea typeface="Batang" pitchFamily="18" charset="-127"/>
              </a:rPr>
              <a:t>String Matching Problem</a:t>
            </a:r>
            <a:r>
              <a:rPr lang="en-US" altLang="ko-KR" sz="3200" b="1" smtClean="0">
                <a:solidFill>
                  <a:srgbClr val="E5E5FF"/>
                </a:solidFill>
                <a:latin typeface="Garamond" pitchFamily="18" charset="0"/>
                <a:ea typeface="굴림" pitchFamily="34" charset="-127"/>
              </a:rPr>
              <a:t> </a:t>
            </a:r>
            <a:endParaRPr lang="en-US" sz="3200" b="1" smtClean="0">
              <a:solidFill>
                <a:srgbClr val="E5E5FF"/>
              </a:solidFill>
              <a:latin typeface="Garamond" pitchFamily="18" charset="0"/>
            </a:endParaRPr>
          </a:p>
        </p:txBody>
      </p:sp>
      <p:sp>
        <p:nvSpPr>
          <p:cNvPr id="4098" name="Rectangle 2"/>
          <p:cNvSpPr>
            <a:spLocks noGrp="1" noChangeArrowheads="1"/>
          </p:cNvSpPr>
          <p:nvPr>
            <p:ph idx="1"/>
          </p:nvPr>
        </p:nvSpPr>
        <p:spPr>
          <a:xfrm>
            <a:off x="152400" y="762000"/>
            <a:ext cx="8763000" cy="5715000"/>
          </a:xfrm>
        </p:spPr>
        <p:txBody>
          <a:bodyPr/>
          <a:lstStyle/>
          <a:p>
            <a:pPr eaLnBrk="1" hangingPunct="1"/>
            <a:r>
              <a:rPr lang="en-US" altLang="ko-KR" sz="2800" smtClean="0">
                <a:solidFill>
                  <a:srgbClr val="000000"/>
                </a:solidFill>
                <a:latin typeface="Times New Roman" pitchFamily="18" charset="0"/>
                <a:ea typeface="Batang" pitchFamily="18" charset="-127"/>
              </a:rPr>
              <a:t>Given a text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n, a </a:t>
            </a:r>
            <a:r>
              <a:rPr lang="en-US" altLang="ko-KR" sz="2800" smtClean="0">
                <a:solidFill>
                  <a:srgbClr val="000000"/>
                </a:solidFill>
                <a:latin typeface="Times New Roman" pitchFamily="18" charset="0"/>
                <a:ea typeface="Batang" pitchFamily="18" charset="-127"/>
              </a:rPr>
              <a:t>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both as arrays. </a:t>
            </a:r>
          </a:p>
          <a:p>
            <a:pPr eaLnBrk="1" hangingPunct="1"/>
            <a:r>
              <a:rPr lang="en-US" altLang="ko-KR" sz="2800" smtClean="0">
                <a:solidFill>
                  <a:srgbClr val="000000"/>
                </a:solidFill>
                <a:latin typeface="Times New Roman" pitchFamily="18" charset="0"/>
                <a:ea typeface="Batang" pitchFamily="18" charset="-127"/>
              </a:rPr>
              <a:t>Further assume that elements of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and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are characters drawn from a finite set of alphabets Σ.</a:t>
            </a:r>
          </a:p>
          <a:p>
            <a:pPr eaLnBrk="1" hangingPunct="1"/>
            <a:r>
              <a:rPr lang="en-US" altLang="ko-KR" sz="2800" smtClean="0">
                <a:solidFill>
                  <a:srgbClr val="000000"/>
                </a:solidFill>
                <a:latin typeface="Times New Roman" pitchFamily="18" charset="0"/>
                <a:ea typeface="Batang" pitchFamily="18" charset="-127"/>
              </a:rPr>
              <a:t>Now for 0 ≤ s ≤ n - m if </a:t>
            </a:r>
          </a:p>
          <a:p>
            <a:pPr eaLnBrk="1" hangingPunct="1">
              <a:buFontTx/>
              <a:buNone/>
            </a:pPr>
            <a:r>
              <a:rPr lang="en-US" altLang="ko-KR" sz="2800" smtClean="0">
                <a:solidFill>
                  <a:srgbClr val="000000"/>
                </a:solidFill>
                <a:latin typeface="Times New Roman" pitchFamily="18" charset="0"/>
                <a:ea typeface="Batang" pitchFamily="18" charset="-127"/>
              </a:rPr>
              <a:t>	T [s + j] = P[ j], </a:t>
            </a:r>
            <a:r>
              <a:rPr lang="en-US" altLang="ko-KR" sz="2800" smtClean="0">
                <a:solidFill>
                  <a:srgbClr val="000000"/>
                </a:solidFill>
                <a:latin typeface="Times New Roman" pitchFamily="18" charset="0"/>
                <a:ea typeface="Batang" pitchFamily="18" charset="-127"/>
                <a:sym typeface="Symbol" pitchFamily="18" charset="2"/>
              </a:rPr>
              <a:t> </a:t>
            </a:r>
            <a:r>
              <a:rPr lang="en-US" altLang="ko-KR" sz="2800" smtClean="0">
                <a:solidFill>
                  <a:srgbClr val="000000"/>
                </a:solidFill>
                <a:latin typeface="Times New Roman" pitchFamily="18" charset="0"/>
                <a:ea typeface="Batang" pitchFamily="18" charset="-127"/>
              </a:rPr>
              <a:t>j </a:t>
            </a:r>
            <a:r>
              <a:rPr lang="en-US" altLang="ko-KR" sz="2800" smtClean="0">
                <a:solidFill>
                  <a:srgbClr val="000000"/>
                </a:solidFill>
                <a:latin typeface="Times New Roman" pitchFamily="18" charset="0"/>
                <a:ea typeface="Batang" pitchFamily="18" charset="-127"/>
                <a:sym typeface="Symbol" pitchFamily="18" charset="2"/>
              </a:rPr>
              <a:t></a:t>
            </a:r>
            <a:r>
              <a:rPr lang="en-US" altLang="ko-KR" sz="2800" smtClean="0">
                <a:solidFill>
                  <a:srgbClr val="000000"/>
                </a:solidFill>
                <a:latin typeface="Times New Roman" pitchFamily="18" charset="0"/>
                <a:ea typeface="Batang" pitchFamily="18" charset="-127"/>
              </a:rPr>
              <a:t>{1, 2,. . ., m} </a:t>
            </a:r>
          </a:p>
          <a:p>
            <a:pPr eaLnBrk="1" hangingPunct="1">
              <a:buFontTx/>
              <a:buNone/>
            </a:pPr>
            <a:r>
              <a:rPr lang="en-US" altLang="ko-KR" sz="2800" smtClean="0">
                <a:solidFill>
                  <a:srgbClr val="000000"/>
                </a:solidFill>
                <a:latin typeface="Times New Roman" pitchFamily="18" charset="0"/>
                <a:ea typeface="Batang" pitchFamily="18" charset="-127"/>
              </a:rPr>
              <a:t>	then p occurs in T with shift s, and we call s as a </a:t>
            </a:r>
            <a:r>
              <a:rPr lang="en-US" altLang="ko-KR" sz="2800" b="1" smtClean="0">
                <a:solidFill>
                  <a:srgbClr val="000000"/>
                </a:solidFill>
                <a:latin typeface="Times New Roman" pitchFamily="18" charset="0"/>
                <a:ea typeface="Batang" pitchFamily="18" charset="-127"/>
              </a:rPr>
              <a:t>valid shift</a:t>
            </a:r>
            <a:r>
              <a:rPr lang="en-US" altLang="ko-KR" sz="2800" smtClean="0">
                <a:solidFill>
                  <a:srgbClr val="000000"/>
                </a:solidFill>
                <a:latin typeface="Times New Roman" pitchFamily="18" charset="0"/>
                <a:ea typeface="Batang" pitchFamily="18" charset="-127"/>
              </a:rPr>
              <a:t>; otherwise, s an </a:t>
            </a:r>
            <a:r>
              <a:rPr lang="en-US" altLang="ko-KR" sz="2800" b="1" smtClean="0">
                <a:solidFill>
                  <a:srgbClr val="000000"/>
                </a:solidFill>
                <a:latin typeface="Times New Roman" pitchFamily="18" charset="0"/>
                <a:ea typeface="Batang" pitchFamily="18" charset="-127"/>
              </a:rPr>
              <a:t>invalid shift</a:t>
            </a:r>
            <a:r>
              <a:rPr lang="en-US" altLang="ko-KR" sz="2800" smtClean="0">
                <a:solidFill>
                  <a:srgbClr val="000000"/>
                </a:solidFill>
                <a:latin typeface="Times New Roman" pitchFamily="18" charset="0"/>
                <a:ea typeface="Batang" pitchFamily="18" charset="-127"/>
              </a:rPr>
              <a:t>. </a:t>
            </a:r>
          </a:p>
          <a:p>
            <a:pPr eaLnBrk="1" hangingPunct="1"/>
            <a:endParaRPr lang="en-US" altLang="ko-KR" sz="28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Now our objective is </a:t>
            </a:r>
            <a:r>
              <a:rPr lang="en-US" altLang="ko-KR" sz="2800" smtClean="0">
                <a:solidFill>
                  <a:srgbClr val="CC00FF"/>
                </a:solidFill>
                <a:latin typeface="Times New Roman" pitchFamily="18" charset="0"/>
                <a:ea typeface="Batang" pitchFamily="18" charset="-127"/>
              </a:rPr>
              <a:t>“finding all valid shifts with which a given pattern </a:t>
            </a:r>
            <a:r>
              <a:rPr lang="en-US" altLang="ko-KR" sz="2800" i="1" smtClean="0">
                <a:solidFill>
                  <a:srgbClr val="CC00FF"/>
                </a:solidFill>
                <a:latin typeface="Times New Roman" pitchFamily="18" charset="0"/>
                <a:ea typeface="Batang" pitchFamily="18" charset="-127"/>
              </a:rPr>
              <a:t>P </a:t>
            </a:r>
            <a:r>
              <a:rPr lang="en-US" altLang="ko-KR" sz="2800" smtClean="0">
                <a:solidFill>
                  <a:srgbClr val="CC00FF"/>
                </a:solidFill>
                <a:latin typeface="Times New Roman" pitchFamily="18" charset="0"/>
                <a:ea typeface="Batang" pitchFamily="18" charset="-127"/>
              </a:rPr>
              <a:t>occurs in a text </a:t>
            </a:r>
            <a:r>
              <a:rPr lang="en-US" altLang="ko-KR" sz="2800" i="1" smtClean="0">
                <a:solidFill>
                  <a:srgbClr val="CC00FF"/>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  </a:t>
            </a:r>
          </a:p>
        </p:txBody>
      </p:sp>
      <p:pic>
        <p:nvPicPr>
          <p:cNvPr id="409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410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4102"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latin typeface="Garamond" pitchFamily="18" charset="0"/>
                <a:ea typeface="Batang" pitchFamily="18" charset="-127"/>
              </a:rPr>
              <a:t>Some Results</a:t>
            </a:r>
            <a:r>
              <a:rPr lang="en-US" altLang="ko-KR" sz="3200" smtClean="0">
                <a:solidFill>
                  <a:srgbClr val="E5E5FF"/>
                </a:solidFill>
                <a:latin typeface="Garamond" pitchFamily="18" charset="0"/>
                <a:ea typeface="굴림" pitchFamily="34" charset="-127"/>
              </a:rPr>
              <a:t> </a:t>
            </a:r>
            <a:endParaRPr lang="en-US" sz="3200" smtClean="0">
              <a:solidFill>
                <a:srgbClr val="E5E5FF"/>
              </a:solidFill>
              <a:latin typeface="Garamond" pitchFamily="18" charset="0"/>
            </a:endParaRPr>
          </a:p>
        </p:txBody>
      </p:sp>
      <p:sp>
        <p:nvSpPr>
          <p:cNvPr id="22530" name="Rectangle 2"/>
          <p:cNvSpPr>
            <a:spLocks noGrp="1" noChangeArrowheads="1"/>
          </p:cNvSpPr>
          <p:nvPr>
            <p:ph idx="1"/>
          </p:nvPr>
        </p:nvSpPr>
        <p:spPr>
          <a:xfrm>
            <a:off x="152400" y="762000"/>
            <a:ext cx="8763000" cy="5715000"/>
          </a:xfrm>
        </p:spPr>
        <p:txBody>
          <a:bodyPr>
            <a:normAutofit lnSpcReduction="10000"/>
          </a:bodyPr>
          <a:lstStyle/>
          <a:p>
            <a:pPr marL="609600" indent="-609600" eaLnBrk="1" hangingPunct="1">
              <a:buFontTx/>
              <a:buAutoNum type="arabicPeriod"/>
            </a:pPr>
            <a:r>
              <a:rPr lang="en-US" altLang="ko-KR" sz="2700" smtClean="0">
                <a:solidFill>
                  <a:srgbClr val="000000"/>
                </a:solidFill>
                <a:latin typeface="Times New Roman" pitchFamily="18" charset="0"/>
                <a:ea typeface="Batang" pitchFamily="18" charset="-127"/>
              </a:rPr>
              <a:t>Empty string is both a suffix and a prefix of every string. </a:t>
            </a:r>
          </a:p>
          <a:p>
            <a:pPr marL="609600" indent="-609600" eaLnBrk="1" hangingPunct="1">
              <a:buFontTx/>
              <a:buAutoNum type="arabicPeriod"/>
            </a:pPr>
            <a:r>
              <a:rPr lang="en-US" altLang="ko-KR" sz="2700" smtClean="0">
                <a:solidFill>
                  <a:srgbClr val="000000"/>
                </a:solidFill>
                <a:latin typeface="Times New Roman" pitchFamily="18" charset="0"/>
                <a:ea typeface="Batang" pitchFamily="18" charset="-127"/>
              </a:rPr>
              <a:t>For any strings </a:t>
            </a:r>
            <a:r>
              <a:rPr lang="en-US" altLang="ko-KR" sz="2700" i="1" smtClean="0">
                <a:solidFill>
                  <a:srgbClr val="000000"/>
                </a:solidFill>
                <a:latin typeface="Times New Roman" pitchFamily="18" charset="0"/>
                <a:ea typeface="Batang" pitchFamily="18" charset="-127"/>
              </a:rPr>
              <a:t>x </a:t>
            </a:r>
            <a:r>
              <a:rPr lang="en-US" altLang="ko-KR" sz="2700" smtClean="0">
                <a:solidFill>
                  <a:srgbClr val="000000"/>
                </a:solidFill>
                <a:latin typeface="Times New Roman" pitchFamily="18" charset="0"/>
                <a:ea typeface="Batang" pitchFamily="18" charset="-127"/>
              </a:rPr>
              <a:t>and </a:t>
            </a:r>
            <a:r>
              <a:rPr lang="en-US" altLang="ko-KR" sz="2700" i="1" smtClean="0">
                <a:solidFill>
                  <a:srgbClr val="000000"/>
                </a:solidFill>
                <a:latin typeface="Times New Roman" pitchFamily="18" charset="0"/>
                <a:ea typeface="Batang" pitchFamily="18" charset="-127"/>
              </a:rPr>
              <a:t>y </a:t>
            </a:r>
            <a:r>
              <a:rPr lang="en-US" altLang="ko-KR" sz="2700" smtClean="0">
                <a:solidFill>
                  <a:srgbClr val="000000"/>
                </a:solidFill>
                <a:latin typeface="Times New Roman" pitchFamily="18" charset="0"/>
                <a:ea typeface="Batang" pitchFamily="18" charset="-127"/>
              </a:rPr>
              <a:t>and any character </a:t>
            </a:r>
            <a:r>
              <a:rPr lang="en-US" altLang="ko-KR" sz="2700" i="1" smtClean="0">
                <a:solidFill>
                  <a:srgbClr val="000000"/>
                </a:solidFill>
                <a:latin typeface="Times New Roman" pitchFamily="18" charset="0"/>
                <a:ea typeface="Batang" pitchFamily="18" charset="-127"/>
              </a:rPr>
              <a:t>a</a:t>
            </a:r>
            <a:r>
              <a:rPr lang="en-US" altLang="ko-KR" sz="2700" smtClean="0">
                <a:solidFill>
                  <a:srgbClr val="000000"/>
                </a:solidFill>
                <a:latin typeface="Times New Roman" pitchFamily="18" charset="0"/>
                <a:ea typeface="Batang" pitchFamily="18" charset="-127"/>
              </a:rPr>
              <a:t>, we have </a:t>
            </a:r>
            <a:r>
              <a:rPr lang="en-US" altLang="ko-KR" sz="2700" i="1" smtClean="0">
                <a:solidFill>
                  <a:srgbClr val="000000"/>
                </a:solidFill>
                <a:latin typeface="Times New Roman" pitchFamily="18" charset="0"/>
                <a:ea typeface="Batang" pitchFamily="18" charset="-127"/>
              </a:rPr>
              <a:t>x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굴림" pitchFamily="34" charset="-127"/>
              </a:rPr>
              <a:t> </a:t>
            </a:r>
            <a:r>
              <a:rPr lang="en-US" altLang="ko-KR" sz="2700" i="1" smtClean="0">
                <a:solidFill>
                  <a:srgbClr val="000000"/>
                </a:solidFill>
                <a:latin typeface="Times New Roman" pitchFamily="18" charset="0"/>
                <a:ea typeface="Batang" pitchFamily="18" charset="-127"/>
              </a:rPr>
              <a:t>y </a:t>
            </a:r>
            <a:r>
              <a:rPr lang="en-US" altLang="ko-KR" sz="2700" smtClean="0">
                <a:solidFill>
                  <a:srgbClr val="000000"/>
                </a:solidFill>
                <a:latin typeface="Times New Roman" pitchFamily="18" charset="0"/>
                <a:ea typeface="Batang" pitchFamily="18" charset="-127"/>
              </a:rPr>
              <a:t>if and only if </a:t>
            </a:r>
            <a:r>
              <a:rPr lang="en-US" altLang="ko-KR" sz="2700" i="1" smtClean="0">
                <a:solidFill>
                  <a:srgbClr val="000000"/>
                </a:solidFill>
                <a:latin typeface="Times New Roman" pitchFamily="18" charset="0"/>
                <a:ea typeface="Batang" pitchFamily="18" charset="-127"/>
              </a:rPr>
              <a:t>xa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굴림" pitchFamily="34" charset="-127"/>
              </a:rPr>
              <a:t> </a:t>
            </a:r>
            <a:r>
              <a:rPr lang="en-US" altLang="ko-KR" sz="2700" i="1" smtClean="0">
                <a:solidFill>
                  <a:srgbClr val="000000"/>
                </a:solidFill>
                <a:latin typeface="Times New Roman" pitchFamily="18" charset="0"/>
                <a:ea typeface="Batang" pitchFamily="18" charset="-127"/>
              </a:rPr>
              <a:t>ya</a:t>
            </a:r>
            <a:r>
              <a:rPr lang="en-US" altLang="ko-KR" sz="2700" smtClean="0">
                <a:solidFill>
                  <a:srgbClr val="000000"/>
                </a:solidFill>
                <a:latin typeface="Times New Roman" pitchFamily="18" charset="0"/>
                <a:ea typeface="Batang" pitchFamily="18" charset="-127"/>
              </a:rPr>
              <a:t>. </a:t>
            </a:r>
          </a:p>
          <a:p>
            <a:pPr marL="609600" indent="-609600" eaLnBrk="1" hangingPunct="1">
              <a:buFontTx/>
              <a:buAutoNum type="arabicPeriod"/>
            </a:pPr>
            <a:r>
              <a:rPr lang="en-US" altLang="ko-KR" sz="2700" smtClean="0">
                <a:solidFill>
                  <a:srgbClr val="000000"/>
                </a:solidFill>
                <a:latin typeface="Times New Roman" pitchFamily="18" charset="0"/>
                <a:ea typeface="Batang" pitchFamily="18" charset="-127"/>
              </a:rPr>
              <a:t>Also it can be proved that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굴림" pitchFamily="34" charset="-127"/>
              </a:rPr>
              <a:t> </a:t>
            </a:r>
            <a:r>
              <a:rPr lang="en-US" altLang="ko-KR" sz="2700" smtClean="0">
                <a:solidFill>
                  <a:srgbClr val="000000"/>
                </a:solidFill>
                <a:latin typeface="Times New Roman" pitchFamily="18" charset="0"/>
                <a:ea typeface="Batang" pitchFamily="18" charset="-127"/>
              </a:rPr>
              <a:t>and </a:t>
            </a:r>
            <a:r>
              <a:rPr lang="en-US" altLang="ko-KR" sz="2700" smtClean="0">
                <a:solidFill>
                  <a:srgbClr val="000000"/>
                </a:solidFill>
                <a:latin typeface="Times New Roman" pitchFamily="18" charset="0"/>
                <a:ea typeface="Batang" pitchFamily="18" charset="-127"/>
                <a:sym typeface="Zed" pitchFamily="2" charset="2"/>
              </a:rPr>
              <a:t></a:t>
            </a:r>
            <a:r>
              <a:rPr lang="en-US" altLang="ko-KR" sz="2700" smtClean="0">
                <a:solidFill>
                  <a:srgbClr val="000000"/>
                </a:solidFill>
                <a:latin typeface="Times New Roman" pitchFamily="18" charset="0"/>
                <a:ea typeface="굴림" pitchFamily="34" charset="-127"/>
              </a:rPr>
              <a:t> </a:t>
            </a:r>
            <a:r>
              <a:rPr lang="en-US" altLang="ko-KR" sz="2700" smtClean="0">
                <a:solidFill>
                  <a:srgbClr val="000000"/>
                </a:solidFill>
                <a:latin typeface="Times New Roman" pitchFamily="18" charset="0"/>
                <a:ea typeface="Batang" pitchFamily="18" charset="-127"/>
              </a:rPr>
              <a:t>are transitive relations. </a:t>
            </a:r>
          </a:p>
          <a:p>
            <a:pPr marL="609600" indent="-609600" eaLnBrk="1" hangingPunct="1">
              <a:buFontTx/>
              <a:buNone/>
            </a:pPr>
            <a:r>
              <a:rPr lang="en-US" altLang="ko-KR" sz="2700" smtClean="0">
                <a:solidFill>
                  <a:srgbClr val="FF0066"/>
                </a:solidFill>
                <a:latin typeface="Times New Roman" pitchFamily="18" charset="0"/>
                <a:ea typeface="Batang" pitchFamily="18" charset="-127"/>
              </a:rPr>
              <a:t>Proof :Property 3</a:t>
            </a:r>
          </a:p>
          <a:p>
            <a:pPr marL="609600" indent="-609600" eaLnBrk="1" hangingPunct="1"/>
            <a:r>
              <a:rPr lang="en-US" altLang="ko-KR" sz="2700" smtClean="0">
                <a:solidFill>
                  <a:srgbClr val="000000"/>
                </a:solidFill>
                <a:latin typeface="Times New Roman" pitchFamily="18" charset="0"/>
                <a:ea typeface="Batang" pitchFamily="18" charset="-127"/>
                <a:cs typeface="Times New Roman" pitchFamily="18" charset="0"/>
              </a:rPr>
              <a:t>Suppose that x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y and y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z, we have to prove that x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z. </a:t>
            </a:r>
          </a:p>
          <a:p>
            <a:pPr marL="609600" indent="-609600" eaLnBrk="1" hangingPunct="1"/>
            <a:r>
              <a:rPr lang="en-US" altLang="ko-KR" sz="2700" smtClean="0">
                <a:solidFill>
                  <a:srgbClr val="000000"/>
                </a:solidFill>
                <a:latin typeface="Times New Roman" pitchFamily="18" charset="0"/>
                <a:ea typeface="Batang" pitchFamily="18" charset="-127"/>
                <a:cs typeface="Times New Roman" pitchFamily="18" charset="0"/>
              </a:rPr>
              <a:t>x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y </a:t>
            </a:r>
            <a:r>
              <a:rPr lang="en-US" altLang="ko-KR" sz="2700" smtClean="0">
                <a:solidFill>
                  <a:srgbClr val="000000"/>
                </a:solidFill>
                <a:latin typeface="Times New Roman" pitchFamily="18" charset="0"/>
                <a:ea typeface="Batang" pitchFamily="18" charset="-127"/>
                <a:cs typeface="Times New Roman" pitchFamily="18" charset="0"/>
                <a:sym typeface="Symbol" pitchFamily="18" charset="2"/>
              </a:rPr>
              <a:t>  </a:t>
            </a:r>
            <a:r>
              <a:rPr lang="en-US" altLang="ko-KR" sz="2700" smtClean="0">
                <a:solidFill>
                  <a:srgbClr val="000000"/>
                </a:solidFill>
                <a:latin typeface="Times New Roman" pitchFamily="18" charset="0"/>
                <a:ea typeface="Batang" pitchFamily="18" charset="-127"/>
                <a:cs typeface="Times New Roman" pitchFamily="18" charset="0"/>
              </a:rPr>
              <a:t>w</a:t>
            </a:r>
            <a:r>
              <a:rPr lang="en-US" altLang="ko-KR" sz="2700" baseline="-25000" smtClean="0">
                <a:solidFill>
                  <a:srgbClr val="000000"/>
                </a:solidFill>
                <a:latin typeface="Times New Roman" pitchFamily="18" charset="0"/>
                <a:ea typeface="Batang" pitchFamily="18" charset="-127"/>
                <a:cs typeface="Times New Roman" pitchFamily="18" charset="0"/>
              </a:rPr>
              <a:t>1</a:t>
            </a:r>
            <a:r>
              <a:rPr lang="en-US" altLang="ko-KR" sz="2700" smtClean="0">
                <a:solidFill>
                  <a:srgbClr val="000000"/>
                </a:solidFill>
                <a:latin typeface="Times New Roman" pitchFamily="18" charset="0"/>
                <a:ea typeface="Batang" pitchFamily="18" charset="-127"/>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Batang" pitchFamily="18" charset="-127"/>
                <a:cs typeface="Times New Roman" pitchFamily="18" charset="0"/>
              </a:rPr>
              <a:t> Σ* such that y = xw</a:t>
            </a:r>
            <a:r>
              <a:rPr lang="en-US" altLang="ko-KR" sz="2700" baseline="-25000" smtClean="0">
                <a:solidFill>
                  <a:srgbClr val="000000"/>
                </a:solidFill>
                <a:latin typeface="Times New Roman" pitchFamily="18" charset="0"/>
                <a:ea typeface="Batang" pitchFamily="18" charset="-127"/>
                <a:cs typeface="Times New Roman" pitchFamily="18" charset="0"/>
              </a:rPr>
              <a:t>1</a:t>
            </a:r>
            <a:r>
              <a:rPr lang="en-US" altLang="ko-KR" sz="2700" smtClean="0">
                <a:solidFill>
                  <a:srgbClr val="000000"/>
                </a:solidFill>
                <a:latin typeface="Times New Roman" pitchFamily="18" charset="0"/>
                <a:ea typeface="Batang" pitchFamily="18" charset="-127"/>
                <a:cs typeface="Times New Roman" pitchFamily="18" charset="0"/>
              </a:rPr>
              <a:t>		(A)</a:t>
            </a:r>
          </a:p>
          <a:p>
            <a:pPr marL="609600" indent="-609600" eaLnBrk="1" hangingPunct="1"/>
            <a:r>
              <a:rPr lang="en-US" altLang="ko-KR" sz="2700" smtClean="0">
                <a:solidFill>
                  <a:srgbClr val="000000"/>
                </a:solidFill>
                <a:latin typeface="Times New Roman" pitchFamily="18" charset="0"/>
                <a:ea typeface="Batang" pitchFamily="18" charset="-127"/>
                <a:cs typeface="Times New Roman" pitchFamily="18" charset="0"/>
              </a:rPr>
              <a:t>y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z </a:t>
            </a:r>
            <a:r>
              <a:rPr lang="en-US" altLang="ko-KR" sz="2700" smtClean="0">
                <a:solidFill>
                  <a:srgbClr val="000000"/>
                </a:solidFill>
                <a:latin typeface="Times New Roman" pitchFamily="18" charset="0"/>
                <a:ea typeface="Batang" pitchFamily="18" charset="-127"/>
                <a:cs typeface="Times New Roman" pitchFamily="18" charset="0"/>
                <a:sym typeface="Symbol" pitchFamily="18" charset="2"/>
              </a:rPr>
              <a:t>  </a:t>
            </a:r>
            <a:r>
              <a:rPr lang="en-US" altLang="ko-KR" sz="2700" smtClean="0">
                <a:solidFill>
                  <a:srgbClr val="000000"/>
                </a:solidFill>
                <a:latin typeface="Times New Roman" pitchFamily="18" charset="0"/>
                <a:ea typeface="Batang" pitchFamily="18" charset="-127"/>
                <a:cs typeface="Times New Roman" pitchFamily="18" charset="0"/>
              </a:rPr>
              <a:t>w</a:t>
            </a:r>
            <a:r>
              <a:rPr lang="en-US" altLang="ko-KR" sz="2700" baseline="-25000" smtClean="0">
                <a:solidFill>
                  <a:srgbClr val="000000"/>
                </a:solidFill>
                <a:latin typeface="Times New Roman" pitchFamily="18" charset="0"/>
                <a:ea typeface="Batang" pitchFamily="18" charset="-127"/>
                <a:cs typeface="Times New Roman" pitchFamily="18" charset="0"/>
              </a:rPr>
              <a:t>2</a:t>
            </a:r>
            <a:r>
              <a:rPr lang="en-US" altLang="ko-KR" sz="2700" smtClean="0">
                <a:solidFill>
                  <a:srgbClr val="000000"/>
                </a:solidFill>
                <a:latin typeface="Times New Roman" pitchFamily="18" charset="0"/>
                <a:ea typeface="Batang" pitchFamily="18" charset="-127"/>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Batang" pitchFamily="18" charset="-127"/>
                <a:cs typeface="Times New Roman" pitchFamily="18" charset="0"/>
              </a:rPr>
              <a:t> Σ* such that z = yw</a:t>
            </a:r>
            <a:r>
              <a:rPr lang="en-US" altLang="ko-KR" sz="2700" baseline="-25000" smtClean="0">
                <a:solidFill>
                  <a:srgbClr val="000000"/>
                </a:solidFill>
                <a:latin typeface="Times New Roman" pitchFamily="18" charset="0"/>
                <a:ea typeface="Batang" pitchFamily="18" charset="-127"/>
                <a:cs typeface="Times New Roman" pitchFamily="18" charset="0"/>
              </a:rPr>
              <a:t>2</a:t>
            </a:r>
            <a:r>
              <a:rPr lang="en-US" altLang="ko-KR" sz="2700" smtClean="0">
                <a:solidFill>
                  <a:srgbClr val="000000"/>
                </a:solidFill>
                <a:latin typeface="Times New Roman" pitchFamily="18" charset="0"/>
                <a:ea typeface="Batang" pitchFamily="18" charset="-127"/>
                <a:cs typeface="Times New Roman" pitchFamily="18" charset="0"/>
              </a:rPr>
              <a:t> 		(B)</a:t>
            </a:r>
          </a:p>
          <a:p>
            <a:pPr marL="609600" indent="-609600" eaLnBrk="1" hangingPunct="1"/>
            <a:r>
              <a:rPr lang="en-US" altLang="ko-KR" sz="2700" smtClean="0">
                <a:solidFill>
                  <a:srgbClr val="000000"/>
                </a:solidFill>
                <a:latin typeface="Times New Roman" pitchFamily="18" charset="0"/>
                <a:ea typeface="Batang" pitchFamily="18" charset="-127"/>
                <a:cs typeface="Times New Roman" pitchFamily="18" charset="0"/>
              </a:rPr>
              <a:t>From (A) and (B)</a:t>
            </a:r>
          </a:p>
          <a:p>
            <a:pPr marL="609600" indent="-609600" eaLnBrk="1" hangingPunct="1">
              <a:buFontTx/>
              <a:buNone/>
            </a:pPr>
            <a:r>
              <a:rPr lang="en-US" altLang="ko-KR" sz="2700" smtClean="0">
                <a:solidFill>
                  <a:srgbClr val="000000"/>
                </a:solidFill>
                <a:latin typeface="Times New Roman" pitchFamily="18" charset="0"/>
                <a:ea typeface="Batang" pitchFamily="18" charset="-127"/>
                <a:cs typeface="Times New Roman" pitchFamily="18" charset="0"/>
              </a:rPr>
              <a:t>	z = yw</a:t>
            </a:r>
            <a:r>
              <a:rPr lang="en-US" altLang="ko-KR" sz="2700" baseline="-25000" smtClean="0">
                <a:solidFill>
                  <a:srgbClr val="000000"/>
                </a:solidFill>
                <a:latin typeface="Times New Roman" pitchFamily="18" charset="0"/>
                <a:ea typeface="Batang" pitchFamily="18" charset="-127"/>
                <a:cs typeface="Times New Roman" pitchFamily="18" charset="0"/>
              </a:rPr>
              <a:t>2</a:t>
            </a:r>
            <a:r>
              <a:rPr lang="en-US" altLang="ko-KR" sz="2700" smtClean="0">
                <a:solidFill>
                  <a:srgbClr val="000000"/>
                </a:solidFill>
                <a:latin typeface="Times New Roman" pitchFamily="18" charset="0"/>
                <a:ea typeface="Batang" pitchFamily="18" charset="-127"/>
                <a:cs typeface="Times New Roman" pitchFamily="18" charset="0"/>
              </a:rPr>
              <a:t> = xw</a:t>
            </a:r>
            <a:r>
              <a:rPr lang="en-US" altLang="ko-KR" sz="2700" baseline="-25000" smtClean="0">
                <a:solidFill>
                  <a:srgbClr val="000000"/>
                </a:solidFill>
                <a:latin typeface="Times New Roman" pitchFamily="18" charset="0"/>
                <a:ea typeface="Batang" pitchFamily="18" charset="-127"/>
                <a:cs typeface="Times New Roman" pitchFamily="18" charset="0"/>
              </a:rPr>
              <a:t>1</a:t>
            </a:r>
            <a:r>
              <a:rPr lang="en-US" altLang="ko-KR" sz="2700" smtClean="0">
                <a:solidFill>
                  <a:srgbClr val="000000"/>
                </a:solidFill>
                <a:latin typeface="Times New Roman" pitchFamily="18" charset="0"/>
                <a:ea typeface="Batang" pitchFamily="18" charset="-127"/>
                <a:cs typeface="Times New Roman" pitchFamily="18" charset="0"/>
              </a:rPr>
              <a:t>w</a:t>
            </a:r>
            <a:r>
              <a:rPr lang="en-US" altLang="ko-KR" sz="2700" baseline="-25000" smtClean="0">
                <a:solidFill>
                  <a:srgbClr val="000000"/>
                </a:solidFill>
                <a:latin typeface="Times New Roman" pitchFamily="18" charset="0"/>
                <a:ea typeface="Batang" pitchFamily="18" charset="-127"/>
                <a:cs typeface="Times New Roman" pitchFamily="18" charset="0"/>
              </a:rPr>
              <a:t>2</a:t>
            </a:r>
          </a:p>
          <a:p>
            <a:pPr marL="609600" indent="-609600" eaLnBrk="1" hangingPunct="1"/>
            <a:r>
              <a:rPr lang="en-US" altLang="ko-KR" sz="2700" smtClean="0">
                <a:solidFill>
                  <a:srgbClr val="000000"/>
                </a:solidFill>
                <a:latin typeface="Times New Roman" pitchFamily="18" charset="0"/>
                <a:ea typeface="Batang" pitchFamily="18" charset="-127"/>
                <a:cs typeface="Times New Roman" pitchFamily="18" charset="0"/>
              </a:rPr>
              <a:t>And hence x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LucidaSansUnicode" charset="-122"/>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rPr>
              <a:t>z, this is because w</a:t>
            </a:r>
            <a:r>
              <a:rPr lang="en-US" altLang="ko-KR" sz="2700" baseline="-25000" smtClean="0">
                <a:solidFill>
                  <a:srgbClr val="000000"/>
                </a:solidFill>
                <a:latin typeface="Times New Roman" pitchFamily="18" charset="0"/>
                <a:ea typeface="Batang" pitchFamily="18" charset="-127"/>
                <a:cs typeface="Times New Roman" pitchFamily="18" charset="0"/>
              </a:rPr>
              <a:t>1</a:t>
            </a:r>
            <a:r>
              <a:rPr lang="en-US" altLang="ko-KR" sz="2700" smtClean="0">
                <a:solidFill>
                  <a:srgbClr val="000000"/>
                </a:solidFill>
                <a:latin typeface="Times New Roman" pitchFamily="18" charset="0"/>
                <a:ea typeface="Batang" pitchFamily="18" charset="-127"/>
                <a:cs typeface="Times New Roman" pitchFamily="18" charset="0"/>
              </a:rPr>
              <a:t>w</a:t>
            </a:r>
            <a:r>
              <a:rPr lang="en-US" altLang="ko-KR" sz="2700" baseline="-25000" smtClean="0">
                <a:solidFill>
                  <a:srgbClr val="000000"/>
                </a:solidFill>
                <a:latin typeface="Times New Roman" pitchFamily="18" charset="0"/>
                <a:ea typeface="Batang" pitchFamily="18" charset="-127"/>
                <a:cs typeface="Times New Roman" pitchFamily="18" charset="0"/>
              </a:rPr>
              <a:t>2</a:t>
            </a:r>
            <a:r>
              <a:rPr lang="en-US" altLang="ko-KR" sz="2700" smtClean="0">
                <a:solidFill>
                  <a:srgbClr val="000000"/>
                </a:solidFill>
                <a:latin typeface="Times New Roman" pitchFamily="18" charset="0"/>
                <a:ea typeface="Batang" pitchFamily="18" charset="-127"/>
                <a:cs typeface="Times New Roman" pitchFamily="18" charset="0"/>
              </a:rPr>
              <a:t> </a:t>
            </a:r>
            <a:r>
              <a:rPr lang="en-US" altLang="ko-KR" sz="2700" smtClean="0">
                <a:solidFill>
                  <a:srgbClr val="000000"/>
                </a:solidFill>
                <a:latin typeface="Times New Roman" pitchFamily="18" charset="0"/>
                <a:ea typeface="Batang" pitchFamily="18" charset="-127"/>
                <a:cs typeface="Times New Roman" pitchFamily="18" charset="0"/>
                <a:sym typeface="Zed" pitchFamily="2" charset="2"/>
              </a:rPr>
              <a:t></a:t>
            </a:r>
            <a:r>
              <a:rPr lang="en-US" altLang="ko-KR" sz="2700" smtClean="0">
                <a:solidFill>
                  <a:srgbClr val="000000"/>
                </a:solidFill>
                <a:latin typeface="Times New Roman" pitchFamily="18" charset="0"/>
                <a:ea typeface="Batang" pitchFamily="18" charset="-127"/>
                <a:cs typeface="Times New Roman" pitchFamily="18" charset="0"/>
              </a:rPr>
              <a:t> Σ*</a:t>
            </a:r>
          </a:p>
        </p:txBody>
      </p:sp>
      <p:pic>
        <p:nvPicPr>
          <p:cNvPr id="22531"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2532"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2534"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3555"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3556"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graphicFrame>
        <p:nvGraphicFramePr>
          <p:cNvPr id="163952" name="Group 112"/>
          <p:cNvGraphicFramePr>
            <a:graphicFrameLocks noGrp="1"/>
          </p:cNvGraphicFramePr>
          <p:nvPr/>
        </p:nvGraphicFramePr>
        <p:xfrm>
          <a:off x="990600" y="3149600"/>
          <a:ext cx="2209800" cy="1955800"/>
        </p:xfrm>
        <a:graphic>
          <a:graphicData uri="http://schemas.openxmlformats.org/drawingml/2006/table">
            <a:tbl>
              <a:tblPr/>
              <a:tblGrid>
                <a:gridCol w="838200"/>
                <a:gridCol w="762000"/>
                <a:gridCol w="609600"/>
              </a:tblGrid>
              <a:tr h="5080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2400" b="1" i="0" u="none" strike="noStrike" cap="none" normalizeH="0" baseline="0" smtClean="0">
                          <a:ln>
                            <a:noFill/>
                          </a:ln>
                          <a:solidFill>
                            <a:schemeClr val="tx1"/>
                          </a:solidFill>
                          <a:effectLst/>
                          <a:latin typeface="Times New Roman" pitchFamily="18" charset="0"/>
                        </a:rPr>
                        <a:t>input</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state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6" name="Oval 113"/>
          <p:cNvSpPr>
            <a:spLocks noChangeArrowheads="1"/>
          </p:cNvSpPr>
          <p:nvPr/>
        </p:nvSpPr>
        <p:spPr bwMode="auto">
          <a:xfrm>
            <a:off x="4876800" y="3886200"/>
            <a:ext cx="533400" cy="457200"/>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0</a:t>
            </a:r>
          </a:p>
        </p:txBody>
      </p:sp>
      <p:sp>
        <p:nvSpPr>
          <p:cNvPr id="23577" name="Oval 114"/>
          <p:cNvSpPr>
            <a:spLocks noChangeArrowheads="1"/>
          </p:cNvSpPr>
          <p:nvPr/>
        </p:nvSpPr>
        <p:spPr bwMode="auto">
          <a:xfrm>
            <a:off x="7391400" y="3886200"/>
            <a:ext cx="533400" cy="457200"/>
          </a:xfrm>
          <a:prstGeom prst="ellipse">
            <a:avLst/>
          </a:prstGeom>
          <a:solidFill>
            <a:schemeClr val="tx1"/>
          </a:solidFill>
          <a:ln w="9525">
            <a:solidFill>
              <a:schemeClr val="tx1"/>
            </a:solidFill>
            <a:round/>
            <a:headEnd/>
            <a:tailEnd/>
          </a:ln>
        </p:spPr>
        <p:txBody>
          <a:bodyPr wrap="none" anchor="ctr"/>
          <a:lstStyle/>
          <a:p>
            <a:pPr algn="ctr"/>
            <a:r>
              <a:rPr lang="en-US" sz="2400" b="1">
                <a:solidFill>
                  <a:schemeClr val="bg1"/>
                </a:solidFill>
                <a:latin typeface="Times New Roman" pitchFamily="18" charset="0"/>
              </a:rPr>
              <a:t>1</a:t>
            </a:r>
          </a:p>
        </p:txBody>
      </p:sp>
      <p:cxnSp>
        <p:nvCxnSpPr>
          <p:cNvPr id="23578" name="AutoShape 115"/>
          <p:cNvCxnSpPr>
            <a:cxnSpLocks noChangeShapeType="1"/>
            <a:stCxn id="23576" idx="0"/>
            <a:endCxn id="23577" idx="0"/>
          </p:cNvCxnSpPr>
          <p:nvPr/>
        </p:nvCxnSpPr>
        <p:spPr bwMode="auto">
          <a:xfrm rot="5400000" flipV="1">
            <a:off x="6400006" y="2629694"/>
            <a:ext cx="1588" cy="2514600"/>
          </a:xfrm>
          <a:prstGeom prst="curvedConnector3">
            <a:avLst>
              <a:gd name="adj1" fmla="val -25200009"/>
            </a:avLst>
          </a:prstGeom>
          <a:noFill/>
          <a:ln w="25400">
            <a:solidFill>
              <a:schemeClr val="tx1"/>
            </a:solidFill>
            <a:round/>
            <a:headEnd/>
            <a:tailEnd type="triangle" w="med" len="med"/>
          </a:ln>
        </p:spPr>
      </p:cxnSp>
      <p:cxnSp>
        <p:nvCxnSpPr>
          <p:cNvPr id="23579" name="AutoShape 116"/>
          <p:cNvCxnSpPr>
            <a:cxnSpLocks noChangeShapeType="1"/>
            <a:stCxn id="23577" idx="3"/>
            <a:endCxn id="23576" idx="5"/>
          </p:cNvCxnSpPr>
          <p:nvPr/>
        </p:nvCxnSpPr>
        <p:spPr bwMode="auto">
          <a:xfrm rot="5400000">
            <a:off x="6400007" y="3209131"/>
            <a:ext cx="1588" cy="2136775"/>
          </a:xfrm>
          <a:prstGeom prst="curvedConnector3">
            <a:avLst>
              <a:gd name="adj1" fmla="val 18600009"/>
            </a:avLst>
          </a:prstGeom>
          <a:noFill/>
          <a:ln w="25400">
            <a:solidFill>
              <a:schemeClr val="tx1"/>
            </a:solidFill>
            <a:round/>
            <a:headEnd/>
            <a:tailEnd type="triangle" w="med" len="med"/>
          </a:ln>
        </p:spPr>
      </p:cxnSp>
      <p:cxnSp>
        <p:nvCxnSpPr>
          <p:cNvPr id="23580" name="AutoShape 117"/>
          <p:cNvCxnSpPr>
            <a:cxnSpLocks noChangeShapeType="1"/>
            <a:stCxn id="23577" idx="4"/>
            <a:endCxn id="23576" idx="4"/>
          </p:cNvCxnSpPr>
          <p:nvPr/>
        </p:nvCxnSpPr>
        <p:spPr bwMode="auto">
          <a:xfrm rot="5400000">
            <a:off x="6400006" y="3086894"/>
            <a:ext cx="1588" cy="2514600"/>
          </a:xfrm>
          <a:prstGeom prst="curvedConnector3">
            <a:avLst>
              <a:gd name="adj1" fmla="val 26299991"/>
            </a:avLst>
          </a:prstGeom>
          <a:noFill/>
          <a:ln w="25400">
            <a:solidFill>
              <a:schemeClr val="tx1"/>
            </a:solidFill>
            <a:round/>
            <a:headEnd/>
            <a:tailEnd type="triangle" w="med" len="med"/>
          </a:ln>
        </p:spPr>
      </p:cxnSp>
      <p:cxnSp>
        <p:nvCxnSpPr>
          <p:cNvPr id="23581" name="AutoShape 118"/>
          <p:cNvCxnSpPr>
            <a:cxnSpLocks noChangeShapeType="1"/>
            <a:stCxn id="23576" idx="2"/>
            <a:endCxn id="23576" idx="1"/>
          </p:cNvCxnSpPr>
          <p:nvPr/>
        </p:nvCxnSpPr>
        <p:spPr bwMode="auto">
          <a:xfrm rot="10800000" flipH="1">
            <a:off x="4876800" y="3952875"/>
            <a:ext cx="77788" cy="161925"/>
          </a:xfrm>
          <a:prstGeom prst="curvedConnector4">
            <a:avLst>
              <a:gd name="adj1" fmla="val -293880"/>
              <a:gd name="adj2" fmla="val 282352"/>
            </a:avLst>
          </a:prstGeom>
          <a:noFill/>
          <a:ln w="25400">
            <a:solidFill>
              <a:schemeClr val="tx1"/>
            </a:solidFill>
            <a:round/>
            <a:headEnd/>
            <a:tailEnd type="triangle" w="med" len="med"/>
          </a:ln>
        </p:spPr>
      </p:cxnSp>
      <p:sp>
        <p:nvSpPr>
          <p:cNvPr id="23582" name="Rectangle 119"/>
          <p:cNvSpPr>
            <a:spLocks noChangeArrowheads="1"/>
          </p:cNvSpPr>
          <p:nvPr/>
        </p:nvSpPr>
        <p:spPr bwMode="auto">
          <a:xfrm>
            <a:off x="6248400" y="3048000"/>
            <a:ext cx="381000" cy="533400"/>
          </a:xfrm>
          <a:prstGeom prst="rect">
            <a:avLst/>
          </a:prstGeom>
          <a:noFill/>
          <a:ln w="9525">
            <a:noFill/>
            <a:miter lim="800000"/>
            <a:headEnd/>
            <a:tailEnd/>
          </a:ln>
        </p:spPr>
        <p:txBody>
          <a:bodyPr anchor="ctr"/>
          <a:lstStyle/>
          <a:p>
            <a:r>
              <a:rPr lang="en-US" sz="2400" b="1">
                <a:latin typeface="Times New Roman" pitchFamily="18" charset="0"/>
              </a:rPr>
              <a:t>a</a:t>
            </a:r>
          </a:p>
        </p:txBody>
      </p:sp>
      <p:sp>
        <p:nvSpPr>
          <p:cNvPr id="23583" name="Rectangle 120"/>
          <p:cNvSpPr>
            <a:spLocks noChangeArrowheads="1"/>
          </p:cNvSpPr>
          <p:nvPr/>
        </p:nvSpPr>
        <p:spPr bwMode="auto">
          <a:xfrm>
            <a:off x="6172200" y="4114800"/>
            <a:ext cx="381000" cy="533400"/>
          </a:xfrm>
          <a:prstGeom prst="rect">
            <a:avLst/>
          </a:prstGeom>
          <a:noFill/>
          <a:ln w="9525">
            <a:noFill/>
            <a:miter lim="800000"/>
            <a:headEnd/>
            <a:tailEnd/>
          </a:ln>
        </p:spPr>
        <p:txBody>
          <a:bodyPr anchor="ctr"/>
          <a:lstStyle/>
          <a:p>
            <a:r>
              <a:rPr lang="en-US" sz="2400" b="1">
                <a:latin typeface="Times New Roman" pitchFamily="18" charset="0"/>
              </a:rPr>
              <a:t>a</a:t>
            </a:r>
          </a:p>
        </p:txBody>
      </p:sp>
      <p:sp>
        <p:nvSpPr>
          <p:cNvPr id="23584" name="Rectangle 121"/>
          <p:cNvSpPr>
            <a:spLocks noChangeArrowheads="1"/>
          </p:cNvSpPr>
          <p:nvPr/>
        </p:nvSpPr>
        <p:spPr bwMode="auto">
          <a:xfrm>
            <a:off x="6172200" y="4648200"/>
            <a:ext cx="381000" cy="533400"/>
          </a:xfrm>
          <a:prstGeom prst="rect">
            <a:avLst/>
          </a:prstGeom>
          <a:noFill/>
          <a:ln w="9525">
            <a:noFill/>
            <a:miter lim="800000"/>
            <a:headEnd/>
            <a:tailEnd/>
          </a:ln>
        </p:spPr>
        <p:txBody>
          <a:bodyPr anchor="ctr"/>
          <a:lstStyle/>
          <a:p>
            <a:r>
              <a:rPr lang="en-US" sz="2400" b="1">
                <a:latin typeface="Times New Roman" pitchFamily="18" charset="0"/>
              </a:rPr>
              <a:t>b</a:t>
            </a:r>
          </a:p>
        </p:txBody>
      </p:sp>
      <p:sp>
        <p:nvSpPr>
          <p:cNvPr id="23585" name="Rectangle 122"/>
          <p:cNvSpPr>
            <a:spLocks noChangeArrowheads="1"/>
          </p:cNvSpPr>
          <p:nvPr/>
        </p:nvSpPr>
        <p:spPr bwMode="auto">
          <a:xfrm>
            <a:off x="4343400" y="3505200"/>
            <a:ext cx="381000" cy="533400"/>
          </a:xfrm>
          <a:prstGeom prst="rect">
            <a:avLst/>
          </a:prstGeom>
          <a:noFill/>
          <a:ln w="9525">
            <a:noFill/>
            <a:miter lim="800000"/>
            <a:headEnd/>
            <a:tailEnd/>
          </a:ln>
        </p:spPr>
        <p:txBody>
          <a:bodyPr anchor="ctr"/>
          <a:lstStyle/>
          <a:p>
            <a:r>
              <a:rPr lang="en-US" sz="2400" b="1">
                <a:latin typeface="Times New Roman" pitchFamily="18" charset="0"/>
              </a:rPr>
              <a:t>b</a:t>
            </a:r>
          </a:p>
        </p:txBody>
      </p:sp>
      <p:sp>
        <p:nvSpPr>
          <p:cNvPr id="23586" name="Rectangle 123"/>
          <p:cNvSpPr>
            <a:spLocks noChangeArrowheads="1"/>
          </p:cNvSpPr>
          <p:nvPr/>
        </p:nvSpPr>
        <p:spPr bwMode="auto">
          <a:xfrm>
            <a:off x="4724400" y="5410200"/>
            <a:ext cx="3505200" cy="990600"/>
          </a:xfrm>
          <a:prstGeom prst="rect">
            <a:avLst/>
          </a:prstGeom>
          <a:noFill/>
          <a:ln w="9525">
            <a:noFill/>
            <a:miter lim="800000"/>
            <a:headEnd/>
            <a:tailEnd/>
          </a:ln>
        </p:spPr>
        <p:txBody>
          <a:bodyPr anchor="ctr"/>
          <a:lstStyle/>
          <a:p>
            <a:r>
              <a:rPr lang="en-US" sz="2000">
                <a:latin typeface="Times New Roman" pitchFamily="18" charset="0"/>
              </a:rPr>
              <a:t>State set Q = {0, 1}</a:t>
            </a:r>
          </a:p>
          <a:p>
            <a:r>
              <a:rPr lang="en-US" sz="2000">
                <a:latin typeface="Times New Roman" pitchFamily="18" charset="0"/>
              </a:rPr>
              <a:t>Start state q</a:t>
            </a:r>
            <a:r>
              <a:rPr lang="en-US" sz="2000" baseline="-25000">
                <a:latin typeface="Times New Roman" pitchFamily="18" charset="0"/>
              </a:rPr>
              <a:t>0</a:t>
            </a:r>
            <a:r>
              <a:rPr lang="en-US" sz="2000">
                <a:latin typeface="Times New Roman" pitchFamily="18" charset="0"/>
              </a:rPr>
              <a:t> = 0</a:t>
            </a:r>
          </a:p>
          <a:p>
            <a:r>
              <a:rPr lang="en-US" sz="2000">
                <a:latin typeface="Times New Roman" pitchFamily="18" charset="0"/>
              </a:rPr>
              <a:t>Input alphabet </a:t>
            </a:r>
            <a:r>
              <a:rPr lang="en-US" sz="2000">
                <a:latin typeface="Times New Roman" pitchFamily="18" charset="0"/>
                <a:sym typeface="Zed" pitchFamily="2" charset="2"/>
              </a:rPr>
              <a:t> = {a, b}</a:t>
            </a:r>
            <a:endParaRPr lang="en-US" sz="2000">
              <a:latin typeface="Times New Roman" pitchFamily="18" charset="0"/>
            </a:endParaRPr>
          </a:p>
        </p:txBody>
      </p:sp>
      <p:sp>
        <p:nvSpPr>
          <p:cNvPr id="23587" name="Rectangle 124"/>
          <p:cNvSpPr>
            <a:spLocks noChangeArrowheads="1"/>
          </p:cNvSpPr>
          <p:nvPr/>
        </p:nvSpPr>
        <p:spPr bwMode="auto">
          <a:xfrm>
            <a:off x="304800" y="5486400"/>
            <a:ext cx="3886200" cy="533400"/>
          </a:xfrm>
          <a:prstGeom prst="rect">
            <a:avLst/>
          </a:prstGeom>
          <a:noFill/>
          <a:ln w="9525">
            <a:noFill/>
            <a:miter lim="800000"/>
            <a:headEnd/>
            <a:tailEnd/>
          </a:ln>
        </p:spPr>
        <p:txBody>
          <a:bodyPr anchor="ctr"/>
          <a:lstStyle/>
          <a:p>
            <a:pPr algn="ctr"/>
            <a:r>
              <a:rPr lang="en-US" sz="2000">
                <a:latin typeface="Times New Roman" pitchFamily="18" charset="0"/>
              </a:rPr>
              <a:t>A tabular representation of transition function </a:t>
            </a:r>
            <a:r>
              <a:rPr lang="en-US" altLang="ko-KR" sz="2000" i="1">
                <a:solidFill>
                  <a:srgbClr val="000000"/>
                </a:solidFill>
                <a:latin typeface="Times New Roman" pitchFamily="18" charset="0"/>
                <a:ea typeface="Batang" pitchFamily="18" charset="-127"/>
              </a:rPr>
              <a:t>δ</a:t>
            </a:r>
            <a:r>
              <a:rPr lang="en-US" sz="2000">
                <a:latin typeface="Times New Roman" pitchFamily="18" charset="0"/>
              </a:rPr>
              <a:t> </a:t>
            </a:r>
          </a:p>
        </p:txBody>
      </p:sp>
      <p:sp>
        <p:nvSpPr>
          <p:cNvPr id="23588" name="Rectangle 125"/>
          <p:cNvSpPr>
            <a:spLocks noChangeArrowheads="1"/>
          </p:cNvSpPr>
          <p:nvPr/>
        </p:nvSpPr>
        <p:spPr bwMode="auto">
          <a:xfrm>
            <a:off x="228600" y="762000"/>
            <a:ext cx="8686800" cy="1187450"/>
          </a:xfrm>
          <a:prstGeom prst="rect">
            <a:avLst/>
          </a:prstGeom>
          <a:noFill/>
          <a:ln w="9525">
            <a:noFill/>
            <a:miter lim="800000"/>
            <a:headEnd/>
            <a:tailEnd/>
          </a:ln>
        </p:spPr>
        <p:txBody>
          <a:bodyPr>
            <a:spAutoFit/>
          </a:bodyPr>
          <a:lstStyle/>
          <a:p>
            <a:pPr>
              <a:buFontTx/>
              <a:buChar char="•"/>
            </a:pPr>
            <a:r>
              <a:rPr lang="en-US" altLang="ko-KR" sz="2400">
                <a:solidFill>
                  <a:srgbClr val="000000"/>
                </a:solidFill>
                <a:latin typeface="Times New Roman" pitchFamily="18" charset="0"/>
                <a:ea typeface="Batang" pitchFamily="18" charset="-127"/>
              </a:rPr>
              <a:t>  </a:t>
            </a:r>
            <a:r>
              <a:rPr lang="en-US" altLang="ko-KR" sz="2400">
                <a:solidFill>
                  <a:srgbClr val="000000"/>
                </a:solidFill>
                <a:latin typeface="Times New Roman" pitchFamily="18" charset="0"/>
                <a:ea typeface="Batang" pitchFamily="18" charset="-127"/>
                <a:cs typeface="Times New Roman" pitchFamily="18" charset="0"/>
              </a:rPr>
              <a:t>Q = {0, 1}, </a:t>
            </a:r>
            <a:r>
              <a:rPr lang="en-US" sz="2400">
                <a:latin typeface="Times New Roman" pitchFamily="18" charset="0"/>
                <a:cs typeface="Times New Roman" pitchFamily="18" charset="0"/>
                <a:sym typeface="Zed" pitchFamily="2" charset="2"/>
              </a:rPr>
              <a:t> = {a, b} and transition function is shown below</a:t>
            </a:r>
            <a:endParaRPr lang="en-US" altLang="ko-KR" sz="2400">
              <a:solidFill>
                <a:srgbClr val="000000"/>
              </a:solidFill>
              <a:latin typeface="Times New Roman" pitchFamily="18" charset="0"/>
              <a:ea typeface="Batang" pitchFamily="18" charset="-127"/>
            </a:endParaRPr>
          </a:p>
          <a:p>
            <a:pPr>
              <a:buFontTx/>
              <a:buChar char="•"/>
            </a:pPr>
            <a:r>
              <a:rPr lang="en-US" altLang="ko-KR" sz="2400">
                <a:solidFill>
                  <a:srgbClr val="000000"/>
                </a:solidFill>
                <a:latin typeface="Times New Roman" pitchFamily="18" charset="0"/>
                <a:ea typeface="Batang" pitchFamily="18" charset="-127"/>
              </a:rPr>
              <a:t>  A simple two-state finite automaton which accepts those</a:t>
            </a:r>
          </a:p>
          <a:p>
            <a:r>
              <a:rPr lang="en-US" altLang="ko-KR" sz="2400">
                <a:solidFill>
                  <a:srgbClr val="000000"/>
                </a:solidFill>
                <a:latin typeface="Times New Roman" pitchFamily="18" charset="0"/>
                <a:ea typeface="Batang" pitchFamily="18" charset="-127"/>
              </a:rPr>
              <a:t>    strings that end in an odd number of a’s.</a:t>
            </a:r>
            <a:endParaRPr lang="en-US" sz="2400">
              <a:solidFill>
                <a:srgbClr val="000000"/>
              </a:solidFill>
              <a:latin typeface="Times New Roman" pitchFamily="18" charset="0"/>
              <a:ea typeface="Batang" pitchFamily="18" charset="-127"/>
            </a:endParaRPr>
          </a:p>
        </p:txBody>
      </p:sp>
      <p:sp>
        <p:nvSpPr>
          <p:cNvPr id="23589" name="Rectangle 127"/>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Example : Transition Table and Finite Automata</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Rectangle 9"/>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Final State Function φ</a:t>
            </a:r>
            <a:endParaRPr lang="en-US" sz="4000" smtClean="0">
              <a:solidFill>
                <a:srgbClr val="000000"/>
              </a:solidFill>
              <a:latin typeface="Times New Roman" pitchFamily="18" charset="0"/>
              <a:ea typeface="Batang" pitchFamily="18" charset="-127"/>
            </a:endParaRPr>
          </a:p>
        </p:txBody>
      </p:sp>
      <p:sp>
        <p:nvSpPr>
          <p:cNvPr id="24578" name="Rectangle 2"/>
          <p:cNvSpPr>
            <a:spLocks noGrp="1" noChangeArrowheads="1"/>
          </p:cNvSpPr>
          <p:nvPr>
            <p:ph idx="1"/>
          </p:nvPr>
        </p:nvSpPr>
        <p:spPr>
          <a:xfrm>
            <a:off x="152400" y="762000"/>
            <a:ext cx="8763000" cy="5715000"/>
          </a:xfrm>
        </p:spPr>
        <p:txBody>
          <a:bodyPr/>
          <a:lstStyle/>
          <a:p>
            <a:pPr eaLnBrk="1" hangingPunct="1">
              <a:lnSpc>
                <a:spcPct val="90000"/>
              </a:lnSpc>
            </a:pPr>
            <a:r>
              <a:rPr lang="en-US" altLang="ko-KR" sz="2800" smtClean="0">
                <a:solidFill>
                  <a:srgbClr val="000000"/>
                </a:solidFill>
                <a:latin typeface="Times New Roman" pitchFamily="18" charset="0"/>
                <a:ea typeface="Batang" pitchFamily="18" charset="-127"/>
              </a:rPr>
              <a:t>A finite automaton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induces a function </a:t>
            </a:r>
            <a:r>
              <a:rPr lang="en-US" altLang="ko-KR" sz="2800" i="1" smtClean="0">
                <a:solidFill>
                  <a:srgbClr val="000000"/>
                </a:solidFill>
                <a:latin typeface="Times New Roman" pitchFamily="18" charset="0"/>
                <a:ea typeface="Batang" pitchFamily="18" charset="-127"/>
              </a:rPr>
              <a:t>φ</a:t>
            </a:r>
            <a:r>
              <a:rPr lang="en-US" altLang="ko-KR" sz="2800" smtClean="0">
                <a:solidFill>
                  <a:srgbClr val="000000"/>
                </a:solidFill>
                <a:latin typeface="Times New Roman" pitchFamily="18" charset="0"/>
                <a:ea typeface="Batang" pitchFamily="18" charset="-127"/>
              </a:rPr>
              <a:t>, called the </a:t>
            </a:r>
            <a:r>
              <a:rPr lang="en-US" altLang="ko-KR" sz="2800" b="1" smtClean="0">
                <a:solidFill>
                  <a:srgbClr val="000000"/>
                </a:solidFill>
                <a:latin typeface="Times New Roman" pitchFamily="18" charset="0"/>
                <a:ea typeface="Batang" pitchFamily="18" charset="-127"/>
              </a:rPr>
              <a:t>final-state function</a:t>
            </a:r>
            <a:r>
              <a:rPr lang="en-US" altLang="ko-KR" sz="2800" smtClean="0">
                <a:solidFill>
                  <a:srgbClr val="000000"/>
                </a:solidFill>
                <a:latin typeface="Times New Roman" pitchFamily="18" charset="0"/>
                <a:ea typeface="Batang" pitchFamily="18" charset="-127"/>
              </a:rPr>
              <a:t>, from Σ* to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such that </a:t>
            </a:r>
            <a:r>
              <a:rPr lang="en-US" altLang="ko-KR" sz="2800" i="1" smtClean="0">
                <a:solidFill>
                  <a:srgbClr val="000000"/>
                </a:solidFill>
                <a:latin typeface="Times New Roman" pitchFamily="18" charset="0"/>
                <a:ea typeface="Batang" pitchFamily="18" charset="-127"/>
              </a:rPr>
              <a:t>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w</a:t>
            </a:r>
            <a:r>
              <a:rPr lang="en-US" altLang="ko-KR" sz="2800" smtClean="0">
                <a:solidFill>
                  <a:srgbClr val="000000"/>
                </a:solidFill>
                <a:latin typeface="Times New Roman" pitchFamily="18" charset="0"/>
                <a:ea typeface="Batang" pitchFamily="18" charset="-127"/>
              </a:rPr>
              <a:t>) is the state of </a:t>
            </a:r>
            <a:r>
              <a:rPr lang="en-US" altLang="ko-KR" sz="2800" i="1" smtClean="0">
                <a:solidFill>
                  <a:srgbClr val="000000"/>
                </a:solidFill>
                <a:latin typeface="Times New Roman" pitchFamily="18" charset="0"/>
                <a:ea typeface="Batang" pitchFamily="18" charset="-127"/>
              </a:rPr>
              <a:t>M that </a:t>
            </a:r>
            <a:r>
              <a:rPr lang="en-US" altLang="ko-KR" sz="2800" smtClean="0">
                <a:solidFill>
                  <a:srgbClr val="000000"/>
                </a:solidFill>
                <a:latin typeface="Times New Roman" pitchFamily="18" charset="0"/>
                <a:ea typeface="Batang" pitchFamily="18" charset="-127"/>
              </a:rPr>
              <a:t>ends up in after scanning the string </a:t>
            </a:r>
            <a:r>
              <a:rPr lang="en-US" altLang="ko-KR" sz="2800" i="1" smtClean="0">
                <a:solidFill>
                  <a:srgbClr val="000000"/>
                </a:solidFill>
                <a:latin typeface="Times New Roman" pitchFamily="18" charset="0"/>
                <a:ea typeface="Batang" pitchFamily="18" charset="-127"/>
              </a:rPr>
              <a:t>w</a:t>
            </a:r>
            <a:r>
              <a:rPr lang="en-US" altLang="ko-KR" sz="2800" smtClean="0">
                <a:solidFill>
                  <a:srgbClr val="000000"/>
                </a:solidFill>
                <a:latin typeface="Times New Roman" pitchFamily="18" charset="0"/>
                <a:ea typeface="Batang" pitchFamily="18" charset="-127"/>
              </a:rPr>
              <a:t>. </a:t>
            </a:r>
          </a:p>
          <a:p>
            <a:pPr eaLnBrk="1" hangingPunct="1">
              <a:lnSpc>
                <a:spcPct val="90000"/>
              </a:lnSpc>
            </a:pPr>
            <a:endParaRPr lang="en-US" altLang="ko-KR" sz="2800" smtClean="0">
              <a:solidFill>
                <a:srgbClr val="000000"/>
              </a:solidFill>
              <a:latin typeface="Times New Roman" pitchFamily="18" charset="0"/>
              <a:ea typeface="Batang" pitchFamily="18" charset="-127"/>
            </a:endParaRPr>
          </a:p>
          <a:p>
            <a:pPr eaLnBrk="1" hangingPunct="1">
              <a:lnSpc>
                <a:spcPct val="90000"/>
              </a:lnSpc>
            </a:pPr>
            <a:r>
              <a:rPr lang="en-US" altLang="ko-KR" sz="2800" smtClean="0">
                <a:solidFill>
                  <a:srgbClr val="000000"/>
                </a:solidFill>
                <a:latin typeface="Times New Roman" pitchFamily="18" charset="0"/>
                <a:ea typeface="Batang" pitchFamily="18" charset="-127"/>
              </a:rPr>
              <a:t>Thus,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accepts a string </a:t>
            </a:r>
            <a:r>
              <a:rPr lang="en-US" altLang="ko-KR" sz="2800" i="1" smtClean="0">
                <a:solidFill>
                  <a:srgbClr val="000000"/>
                </a:solidFill>
                <a:latin typeface="Times New Roman" pitchFamily="18" charset="0"/>
                <a:ea typeface="Batang" pitchFamily="18" charset="-127"/>
              </a:rPr>
              <a:t>w </a:t>
            </a:r>
            <a:r>
              <a:rPr lang="en-US" altLang="ko-KR" sz="2800" smtClean="0">
                <a:solidFill>
                  <a:srgbClr val="000000"/>
                </a:solidFill>
                <a:latin typeface="Times New Roman" pitchFamily="18" charset="0"/>
                <a:ea typeface="Batang" pitchFamily="18" charset="-127"/>
              </a:rPr>
              <a:t>if and only if </a:t>
            </a:r>
            <a:r>
              <a:rPr lang="en-US" altLang="ko-KR" sz="2800" i="1" smtClean="0">
                <a:solidFill>
                  <a:srgbClr val="000000"/>
                </a:solidFill>
                <a:latin typeface="Times New Roman" pitchFamily="18" charset="0"/>
                <a:ea typeface="Batang" pitchFamily="18" charset="-127"/>
              </a:rPr>
              <a:t>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w</a:t>
            </a:r>
            <a:r>
              <a:rPr lang="en-US" altLang="ko-KR" sz="2800"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A</a:t>
            </a:r>
            <a:r>
              <a:rPr lang="en-US" altLang="ko-KR" sz="2800" smtClean="0">
                <a:solidFill>
                  <a:srgbClr val="000000"/>
                </a:solidFill>
                <a:latin typeface="Times New Roman" pitchFamily="18" charset="0"/>
                <a:ea typeface="Batang" pitchFamily="18" charset="-127"/>
              </a:rPr>
              <a:t>.</a:t>
            </a:r>
          </a:p>
          <a:p>
            <a:pPr eaLnBrk="1" hangingPunct="1">
              <a:lnSpc>
                <a:spcPct val="90000"/>
              </a:lnSpc>
            </a:pPr>
            <a:endParaRPr lang="en-US" altLang="ko-KR" sz="2800" smtClean="0">
              <a:solidFill>
                <a:srgbClr val="000000"/>
              </a:solidFill>
              <a:latin typeface="Times New Roman" pitchFamily="18" charset="0"/>
              <a:ea typeface="Batang" pitchFamily="18" charset="-127"/>
            </a:endParaRPr>
          </a:p>
          <a:p>
            <a:pPr eaLnBrk="1" hangingPunct="1">
              <a:lnSpc>
                <a:spcPct val="90000"/>
              </a:lnSpc>
            </a:pPr>
            <a:r>
              <a:rPr lang="en-US" altLang="ko-KR" sz="2800" smtClean="0">
                <a:solidFill>
                  <a:srgbClr val="000000"/>
                </a:solidFill>
                <a:latin typeface="Times New Roman" pitchFamily="18" charset="0"/>
                <a:ea typeface="Batang" pitchFamily="18" charset="-127"/>
              </a:rPr>
              <a:t>The function </a:t>
            </a:r>
            <a:r>
              <a:rPr lang="en-US" altLang="ko-KR" sz="2800" i="1" smtClean="0">
                <a:solidFill>
                  <a:srgbClr val="000000"/>
                </a:solidFill>
                <a:latin typeface="Times New Roman" pitchFamily="18" charset="0"/>
                <a:ea typeface="Batang" pitchFamily="18" charset="-127"/>
              </a:rPr>
              <a:t>φ </a:t>
            </a:r>
            <a:r>
              <a:rPr lang="en-US" altLang="ko-KR" sz="2800" smtClean="0">
                <a:solidFill>
                  <a:srgbClr val="000000"/>
                </a:solidFill>
                <a:latin typeface="Times New Roman" pitchFamily="18" charset="0"/>
                <a:ea typeface="Batang" pitchFamily="18" charset="-127"/>
              </a:rPr>
              <a:t>is defined by the recursive relation</a:t>
            </a:r>
          </a:p>
          <a:p>
            <a:pPr eaLnBrk="1" hangingPunct="1">
              <a:lnSpc>
                <a:spcPct val="90000"/>
              </a:lnSpc>
              <a:buFontTx/>
              <a:buNone/>
            </a:pPr>
            <a:r>
              <a:rPr lang="en-US" altLang="ko-KR" sz="2800" i="1" smtClean="0">
                <a:solidFill>
                  <a:srgbClr val="000000"/>
                </a:solidFill>
                <a:latin typeface="Times New Roman" pitchFamily="18" charset="0"/>
                <a:ea typeface="Batang" pitchFamily="18" charset="-127"/>
              </a:rPr>
              <a:t>                 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ε</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q</a:t>
            </a:r>
            <a:r>
              <a:rPr lang="en-US" altLang="ko-KR" sz="2800" baseline="-25000" smtClean="0">
                <a:solidFill>
                  <a:srgbClr val="000000"/>
                </a:solidFill>
                <a:latin typeface="Times New Roman" pitchFamily="18" charset="0"/>
                <a:ea typeface="Batang" pitchFamily="18" charset="-127"/>
              </a:rPr>
              <a:t>0</a:t>
            </a:r>
            <a:r>
              <a:rPr lang="en-US" altLang="ko-KR" sz="2800" smtClean="0">
                <a:solidFill>
                  <a:srgbClr val="000000"/>
                </a:solidFill>
                <a:latin typeface="Times New Roman" pitchFamily="18" charset="0"/>
                <a:ea typeface="Batang" pitchFamily="18" charset="-127"/>
              </a:rPr>
              <a:t>,</a:t>
            </a:r>
          </a:p>
          <a:p>
            <a:pPr eaLnBrk="1" hangingPunct="1">
              <a:lnSpc>
                <a:spcPct val="90000"/>
              </a:lnSpc>
              <a:buFontTx/>
              <a:buNone/>
            </a:pPr>
            <a:r>
              <a:rPr lang="en-US" altLang="ko-KR" sz="2800" i="1" smtClean="0">
                <a:solidFill>
                  <a:srgbClr val="000000"/>
                </a:solidFill>
                <a:latin typeface="Times New Roman" pitchFamily="18" charset="0"/>
                <a:ea typeface="Batang" pitchFamily="18" charset="-127"/>
              </a:rPr>
              <a:t>                 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wa</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δ</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w</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a</a:t>
            </a:r>
            <a:r>
              <a:rPr lang="en-US" altLang="ko-KR" sz="2800" smtClean="0">
                <a:solidFill>
                  <a:srgbClr val="000000"/>
                </a:solidFill>
                <a:latin typeface="Times New Roman" pitchFamily="18" charset="0"/>
                <a:ea typeface="Batang" pitchFamily="18" charset="-127"/>
              </a:rPr>
              <a:t>)        for </a:t>
            </a:r>
            <a:r>
              <a:rPr lang="en-US" altLang="ko-KR" sz="2800" i="1" smtClean="0">
                <a:solidFill>
                  <a:srgbClr val="000000"/>
                </a:solidFill>
                <a:latin typeface="Times New Roman" pitchFamily="18" charset="0"/>
                <a:ea typeface="Batang" pitchFamily="18" charset="-127"/>
              </a:rPr>
              <a:t>w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Batang" pitchFamily="18" charset="-127"/>
              </a:rPr>
              <a:t> Σ*, </a:t>
            </a:r>
            <a:r>
              <a:rPr lang="en-US" altLang="ko-KR" sz="2800" i="1" smtClean="0">
                <a:solidFill>
                  <a:srgbClr val="000000"/>
                </a:solidFill>
                <a:latin typeface="Times New Roman" pitchFamily="18" charset="0"/>
                <a:ea typeface="Batang" pitchFamily="18" charset="-127"/>
              </a:rPr>
              <a:t>a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Batang" pitchFamily="18" charset="-127"/>
              </a:rPr>
              <a:t> Σ.</a:t>
            </a:r>
          </a:p>
          <a:p>
            <a:pPr eaLnBrk="1" hangingPunct="1">
              <a:lnSpc>
                <a:spcPct val="90000"/>
              </a:lnSpc>
            </a:pPr>
            <a:endParaRPr lang="en-US" altLang="ko-KR" sz="2800" smtClean="0">
              <a:solidFill>
                <a:srgbClr val="000000"/>
              </a:solidFill>
              <a:latin typeface="Times New Roman" pitchFamily="18" charset="0"/>
              <a:ea typeface="Batang" pitchFamily="18" charset="-127"/>
            </a:endParaRPr>
          </a:p>
          <a:p>
            <a:pPr eaLnBrk="1" hangingPunct="1">
              <a:lnSpc>
                <a:spcPct val="90000"/>
              </a:lnSpc>
            </a:pPr>
            <a:r>
              <a:rPr lang="en-US" altLang="ko-KR" sz="2800" smtClean="0">
                <a:solidFill>
                  <a:srgbClr val="000000"/>
                </a:solidFill>
                <a:latin typeface="Times New Roman" pitchFamily="18" charset="0"/>
                <a:ea typeface="Batang" pitchFamily="18" charset="-127"/>
              </a:rPr>
              <a:t>There is a string-matching automaton for every 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 constructed in a preprocessing step.</a:t>
            </a:r>
          </a:p>
        </p:txBody>
      </p:sp>
      <p:pic>
        <p:nvPicPr>
          <p:cNvPr id="2457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458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4581"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9"/>
          <p:cNvSpPr>
            <a:spLocks noGrp="1" noChangeArrowheads="1"/>
          </p:cNvSpPr>
          <p:nvPr>
            <p:ph type="title"/>
          </p:nvPr>
        </p:nvSpPr>
        <p:spPr>
          <a:xfrm>
            <a:off x="76200" y="0"/>
            <a:ext cx="8991600" cy="615950"/>
          </a:xfrm>
          <a:noFill/>
        </p:spPr>
        <p:txBody>
          <a:bodyPr>
            <a:normAutofit fontScale="90000"/>
          </a:bodyPr>
          <a:lstStyle/>
          <a:p>
            <a:pPr eaLnBrk="1" hangingPunct="1"/>
            <a:r>
              <a:rPr lang="en-US" altLang="ko-KR" sz="3200" smtClean="0">
                <a:solidFill>
                  <a:schemeClr val="bg1"/>
                </a:solidFill>
                <a:ea typeface="굴림" pitchFamily="34" charset="-127"/>
              </a:rPr>
              <a:t>Suffix Function </a:t>
            </a:r>
            <a:r>
              <a:rPr lang="en-US" altLang="ko-KR" sz="4000" i="1" smtClean="0">
                <a:solidFill>
                  <a:schemeClr val="bg1"/>
                </a:solidFill>
                <a:latin typeface="Times New Roman" pitchFamily="18" charset="0"/>
                <a:ea typeface="Batang" pitchFamily="18" charset="-127"/>
              </a:rPr>
              <a:t>σ</a:t>
            </a:r>
            <a:endParaRPr lang="en-US" sz="4000" i="1" smtClean="0">
              <a:solidFill>
                <a:schemeClr val="bg1"/>
              </a:solidFill>
              <a:latin typeface="Times New Roman" pitchFamily="18" charset="0"/>
              <a:ea typeface="Batang" pitchFamily="18" charset="-127"/>
            </a:endParaRPr>
          </a:p>
        </p:txBody>
      </p:sp>
      <p:sp>
        <p:nvSpPr>
          <p:cNvPr id="25602" name="Rectangle 2"/>
          <p:cNvSpPr>
            <a:spLocks noGrp="1" noChangeArrowheads="1"/>
          </p:cNvSpPr>
          <p:nvPr>
            <p:ph idx="1"/>
          </p:nvPr>
        </p:nvSpPr>
        <p:spPr>
          <a:xfrm>
            <a:off x="152400" y="762000"/>
            <a:ext cx="8763000" cy="5715000"/>
          </a:xfrm>
        </p:spPr>
        <p:txBody>
          <a:bodyPr/>
          <a:lstStyle/>
          <a:p>
            <a:pPr eaLnBrk="1" hangingPunct="1">
              <a:lnSpc>
                <a:spcPct val="80000"/>
              </a:lnSpc>
            </a:pPr>
            <a:r>
              <a:rPr lang="en-US" altLang="ko-KR" sz="2800" smtClean="0">
                <a:solidFill>
                  <a:srgbClr val="000000"/>
                </a:solidFill>
                <a:latin typeface="Times New Roman" pitchFamily="18" charset="0"/>
                <a:ea typeface="Batang" pitchFamily="18" charset="-127"/>
              </a:rPr>
              <a:t>An auxiliary function </a:t>
            </a:r>
            <a:r>
              <a:rPr lang="en-US" altLang="ko-KR" sz="2800" i="1" smtClean="0">
                <a:solidFill>
                  <a:srgbClr val="000000"/>
                </a:solidFill>
                <a:latin typeface="Times New Roman" pitchFamily="18" charset="0"/>
                <a:ea typeface="Batang" pitchFamily="18" charset="-127"/>
              </a:rPr>
              <a:t>σ</a:t>
            </a:r>
            <a:r>
              <a:rPr lang="en-US" altLang="ko-KR" sz="2800" smtClean="0">
                <a:solidFill>
                  <a:srgbClr val="000000"/>
                </a:solidFill>
                <a:latin typeface="Times New Roman" pitchFamily="18" charset="0"/>
                <a:ea typeface="Batang" pitchFamily="18" charset="-127"/>
              </a:rPr>
              <a:t>, called the </a:t>
            </a:r>
            <a:r>
              <a:rPr lang="en-US" altLang="ko-KR" sz="2800" b="1" smtClean="0">
                <a:solidFill>
                  <a:srgbClr val="000000"/>
                </a:solidFill>
                <a:latin typeface="Times New Roman" pitchFamily="18" charset="0"/>
                <a:ea typeface="Batang" pitchFamily="18" charset="-127"/>
              </a:rPr>
              <a:t>suffix function </a:t>
            </a:r>
            <a:r>
              <a:rPr lang="en-US" altLang="ko-KR" sz="2800" smtClean="0">
                <a:solidFill>
                  <a:srgbClr val="000000"/>
                </a:solidFill>
                <a:latin typeface="Times New Roman" pitchFamily="18" charset="0"/>
                <a:ea typeface="Batang" pitchFamily="18" charset="-127"/>
              </a:rPr>
              <a:t>is defined</a:t>
            </a:r>
            <a:r>
              <a:rPr lang="en-US" altLang="ko-KR" sz="2800" b="1"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corresponding to given 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a:t>
            </a:r>
            <a:r>
              <a:rPr lang="en-US" altLang="ko-KR" sz="2400" smtClean="0">
                <a:solidFill>
                  <a:srgbClr val="000000"/>
                </a:solidFill>
                <a:latin typeface="Times New Roman" pitchFamily="18" charset="0"/>
                <a:ea typeface="Batang" pitchFamily="18" charset="-127"/>
              </a:rPr>
              <a:t> </a:t>
            </a:r>
          </a:p>
          <a:p>
            <a:pPr eaLnBrk="1" hangingPunct="1">
              <a:lnSpc>
                <a:spcPct val="80000"/>
              </a:lnSpc>
            </a:pPr>
            <a:endParaRPr lang="en-US" altLang="ko-KR" sz="1700" smtClean="0">
              <a:solidFill>
                <a:srgbClr val="000000"/>
              </a:solidFill>
              <a:latin typeface="Times New Roman" pitchFamily="18" charset="0"/>
              <a:ea typeface="Batang" pitchFamily="18" charset="-127"/>
            </a:endParaRPr>
          </a:p>
          <a:p>
            <a:pPr eaLnBrk="1" hangingPunct="1">
              <a:lnSpc>
                <a:spcPct val="80000"/>
              </a:lnSpc>
            </a:pPr>
            <a:r>
              <a:rPr lang="en-US" altLang="ko-KR" sz="2800" smtClean="0">
                <a:solidFill>
                  <a:srgbClr val="000000"/>
                </a:solidFill>
                <a:latin typeface="Times New Roman" pitchFamily="18" charset="0"/>
                <a:ea typeface="Batang" pitchFamily="18" charset="-127"/>
              </a:rPr>
              <a:t>Function </a:t>
            </a:r>
            <a:r>
              <a:rPr lang="en-US" altLang="ko-KR" sz="2800" i="1" smtClean="0">
                <a:solidFill>
                  <a:srgbClr val="000000"/>
                </a:solidFill>
                <a:latin typeface="Times New Roman" pitchFamily="18" charset="0"/>
                <a:ea typeface="Batang" pitchFamily="18" charset="-127"/>
              </a:rPr>
              <a:t>σ </a:t>
            </a:r>
            <a:r>
              <a:rPr lang="en-US" altLang="ko-KR" sz="2800" smtClean="0">
                <a:solidFill>
                  <a:srgbClr val="000000"/>
                </a:solidFill>
                <a:latin typeface="Times New Roman" pitchFamily="18" charset="0"/>
                <a:ea typeface="Batang" pitchFamily="18" charset="-127"/>
              </a:rPr>
              <a:t>is a mapping from Σ* to {0, 1, . . .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such that </a:t>
            </a:r>
            <a:r>
              <a:rPr lang="en-US" altLang="ko-KR" sz="2800" i="1" smtClean="0">
                <a:solidFill>
                  <a:srgbClr val="000000"/>
                </a:solidFill>
                <a:latin typeface="Times New Roman" pitchFamily="18" charset="0"/>
                <a:ea typeface="Batang" pitchFamily="18" charset="-127"/>
              </a:rPr>
              <a:t>σ</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x</a:t>
            </a:r>
            <a:r>
              <a:rPr lang="en-US" altLang="ko-KR" sz="2800" smtClean="0">
                <a:solidFill>
                  <a:srgbClr val="000000"/>
                </a:solidFill>
                <a:latin typeface="Times New Roman" pitchFamily="18" charset="0"/>
                <a:ea typeface="Batang" pitchFamily="18" charset="-127"/>
              </a:rPr>
              <a:t>) is length of the longest prefix of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that is a suffix of </a:t>
            </a:r>
            <a:r>
              <a:rPr lang="en-US" altLang="ko-KR" sz="2800" i="1" smtClean="0">
                <a:solidFill>
                  <a:srgbClr val="000000"/>
                </a:solidFill>
                <a:latin typeface="Times New Roman" pitchFamily="18" charset="0"/>
                <a:ea typeface="Batang" pitchFamily="18" charset="-127"/>
              </a:rPr>
              <a:t>x i.e.</a:t>
            </a:r>
            <a:endParaRPr lang="en-US" altLang="ko-KR" sz="2800" smtClean="0">
              <a:solidFill>
                <a:srgbClr val="000000"/>
              </a:solidFill>
              <a:latin typeface="Times New Roman" pitchFamily="18" charset="0"/>
              <a:ea typeface="Batang" pitchFamily="18" charset="-127"/>
            </a:endParaRPr>
          </a:p>
          <a:p>
            <a:pPr lvl="1" eaLnBrk="1" hangingPunct="1">
              <a:lnSpc>
                <a:spcPct val="80000"/>
              </a:lnSpc>
              <a:buFontTx/>
              <a:buNone/>
            </a:pPr>
            <a:r>
              <a:rPr lang="en-US" altLang="ko-KR" sz="2400" i="1" smtClean="0">
                <a:solidFill>
                  <a:srgbClr val="000000"/>
                </a:solidFill>
                <a:latin typeface="Times New Roman" pitchFamily="18" charset="0"/>
                <a:ea typeface="Batang" pitchFamily="18" charset="-127"/>
              </a:rPr>
              <a:t>          σ</a:t>
            </a:r>
            <a:r>
              <a:rPr lang="en-US" altLang="ko-KR" sz="2400" smtClean="0">
                <a:solidFill>
                  <a:srgbClr val="000000"/>
                </a:solidFill>
                <a:latin typeface="Times New Roman" pitchFamily="18" charset="0"/>
                <a:ea typeface="Batang" pitchFamily="18" charset="-127"/>
              </a:rPr>
              <a:t>(</a:t>
            </a:r>
            <a:r>
              <a:rPr lang="en-US" altLang="ko-KR" sz="2400" i="1" smtClean="0">
                <a:solidFill>
                  <a:srgbClr val="000000"/>
                </a:solidFill>
                <a:latin typeface="Times New Roman" pitchFamily="18" charset="0"/>
                <a:ea typeface="Batang" pitchFamily="18" charset="-127"/>
              </a:rPr>
              <a:t>x</a:t>
            </a:r>
            <a:r>
              <a:rPr lang="en-US" altLang="ko-KR" sz="2400" smtClean="0">
                <a:solidFill>
                  <a:srgbClr val="000000"/>
                </a:solidFill>
                <a:latin typeface="Times New Roman" pitchFamily="18" charset="0"/>
                <a:ea typeface="Batang" pitchFamily="18" charset="-127"/>
              </a:rPr>
              <a:t>) = max {</a:t>
            </a:r>
            <a:r>
              <a:rPr lang="en-US" altLang="ko-KR" sz="2400" i="1" smtClean="0">
                <a:solidFill>
                  <a:srgbClr val="000000"/>
                </a:solidFill>
                <a:latin typeface="Times New Roman" pitchFamily="18" charset="0"/>
                <a:ea typeface="Batang" pitchFamily="18" charset="-127"/>
              </a:rPr>
              <a:t>k </a:t>
            </a:r>
            <a:r>
              <a:rPr lang="en-US" altLang="ko-KR" sz="2400" smtClean="0">
                <a:solidFill>
                  <a:srgbClr val="000000"/>
                </a:solidFill>
                <a:latin typeface="Times New Roman" pitchFamily="18" charset="0"/>
                <a:ea typeface="Batang" pitchFamily="18" charset="-127"/>
              </a:rPr>
              <a:t>: </a:t>
            </a:r>
            <a:r>
              <a:rPr lang="en-US" altLang="ko-KR" sz="2400" i="1" smtClean="0">
                <a:solidFill>
                  <a:srgbClr val="000000"/>
                </a:solidFill>
                <a:latin typeface="Times New Roman" pitchFamily="18" charset="0"/>
                <a:ea typeface="Batang" pitchFamily="18" charset="-127"/>
              </a:rPr>
              <a:t>P</a:t>
            </a:r>
            <a:r>
              <a:rPr lang="en-US" altLang="ko-KR" sz="2400" i="1" baseline="-25000" smtClean="0">
                <a:solidFill>
                  <a:srgbClr val="000000"/>
                </a:solidFill>
                <a:latin typeface="Times New Roman" pitchFamily="18" charset="0"/>
                <a:ea typeface="Batang" pitchFamily="18" charset="-127"/>
              </a:rPr>
              <a:t>k</a:t>
            </a:r>
            <a:r>
              <a:rPr lang="en-US" altLang="ko-KR" sz="2400" i="1" smtClean="0">
                <a:solidFill>
                  <a:srgbClr val="000000"/>
                </a:solidFill>
                <a:latin typeface="Times New Roman" pitchFamily="18" charset="0"/>
                <a:ea typeface="Batang" pitchFamily="18" charset="-127"/>
              </a:rPr>
              <a:t> </a:t>
            </a:r>
            <a:r>
              <a:rPr lang="en-US" altLang="ko-KR" sz="2400" smtClean="0">
                <a:solidFill>
                  <a:srgbClr val="000000"/>
                </a:solidFill>
                <a:latin typeface="Times New Roman" pitchFamily="18" charset="0"/>
                <a:ea typeface="Batang" pitchFamily="18" charset="-127"/>
                <a:sym typeface="Zed" pitchFamily="2" charset="2"/>
              </a:rPr>
              <a:t></a:t>
            </a:r>
            <a:r>
              <a:rPr lang="en-US" altLang="ko-KR" sz="2400" smtClean="0">
                <a:solidFill>
                  <a:srgbClr val="000000"/>
                </a:solidFill>
                <a:latin typeface="Times New Roman" pitchFamily="18" charset="0"/>
                <a:ea typeface="LucidaSansUnicode" charset="-122"/>
              </a:rPr>
              <a:t> </a:t>
            </a:r>
            <a:r>
              <a:rPr lang="en-US" altLang="ko-KR" sz="2400" i="1" smtClean="0">
                <a:solidFill>
                  <a:srgbClr val="000000"/>
                </a:solidFill>
                <a:latin typeface="Times New Roman" pitchFamily="18" charset="0"/>
                <a:ea typeface="Batang" pitchFamily="18" charset="-127"/>
              </a:rPr>
              <a:t>x</a:t>
            </a:r>
            <a:r>
              <a:rPr lang="en-US" altLang="ko-KR" sz="2400" smtClean="0">
                <a:solidFill>
                  <a:srgbClr val="000000"/>
                </a:solidFill>
                <a:latin typeface="Times New Roman" pitchFamily="18" charset="0"/>
                <a:ea typeface="Batang" pitchFamily="18" charset="-127"/>
              </a:rPr>
              <a:t>}.</a:t>
            </a:r>
          </a:p>
          <a:p>
            <a:pPr eaLnBrk="1" hangingPunct="1">
              <a:lnSpc>
                <a:spcPct val="80000"/>
              </a:lnSpc>
            </a:pPr>
            <a:endParaRPr lang="en-US" altLang="ko-KR" sz="1700" smtClean="0">
              <a:solidFill>
                <a:srgbClr val="000000"/>
              </a:solidFill>
              <a:latin typeface="Times New Roman" pitchFamily="18" charset="0"/>
              <a:ea typeface="Batang" pitchFamily="18" charset="-127"/>
            </a:endParaRPr>
          </a:p>
          <a:p>
            <a:pPr eaLnBrk="1" hangingPunct="1">
              <a:lnSpc>
                <a:spcPct val="80000"/>
              </a:lnSpc>
            </a:pPr>
            <a:r>
              <a:rPr lang="en-US" altLang="ko-KR" sz="2800" smtClean="0">
                <a:solidFill>
                  <a:srgbClr val="000000"/>
                </a:solidFill>
                <a:latin typeface="Times New Roman" pitchFamily="18" charset="0"/>
                <a:ea typeface="Batang" pitchFamily="18" charset="-127"/>
              </a:rPr>
              <a:t>The suffix function </a:t>
            </a:r>
            <a:r>
              <a:rPr lang="en-US" altLang="ko-KR" sz="2800" i="1" smtClean="0">
                <a:solidFill>
                  <a:srgbClr val="000000"/>
                </a:solidFill>
                <a:latin typeface="Times New Roman" pitchFamily="18" charset="0"/>
                <a:ea typeface="Batang" pitchFamily="18" charset="-127"/>
              </a:rPr>
              <a:t>σ </a:t>
            </a:r>
            <a:r>
              <a:rPr lang="en-US" altLang="ko-KR" sz="2800" smtClean="0">
                <a:solidFill>
                  <a:srgbClr val="000000"/>
                </a:solidFill>
                <a:latin typeface="Times New Roman" pitchFamily="18" charset="0"/>
                <a:ea typeface="Batang" pitchFamily="18" charset="-127"/>
              </a:rPr>
              <a:t>is well defined since the empty string </a:t>
            </a:r>
            <a:r>
              <a:rPr lang="en-US" altLang="ko-KR" sz="2800" i="1" smtClean="0">
                <a:solidFill>
                  <a:srgbClr val="000000"/>
                </a:solidFill>
                <a:latin typeface="Times New Roman" pitchFamily="18" charset="0"/>
                <a:ea typeface="Batang" pitchFamily="18" charset="-127"/>
              </a:rPr>
              <a:t>P</a:t>
            </a:r>
            <a:r>
              <a:rPr lang="en-US" altLang="ko-KR" sz="2800" baseline="-25000" smtClean="0">
                <a:solidFill>
                  <a:srgbClr val="000000"/>
                </a:solidFill>
                <a:latin typeface="Times New Roman" pitchFamily="18" charset="0"/>
                <a:ea typeface="Batang" pitchFamily="18" charset="-127"/>
              </a:rPr>
              <a:t>0</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ε </a:t>
            </a:r>
            <a:r>
              <a:rPr lang="en-US" altLang="ko-KR" sz="2800" smtClean="0">
                <a:solidFill>
                  <a:srgbClr val="000000"/>
                </a:solidFill>
                <a:latin typeface="Times New Roman" pitchFamily="18" charset="0"/>
                <a:ea typeface="Batang" pitchFamily="18" charset="-127"/>
              </a:rPr>
              <a:t>is a suffix of every string.</a:t>
            </a:r>
          </a:p>
          <a:p>
            <a:pPr eaLnBrk="1" hangingPunct="1">
              <a:lnSpc>
                <a:spcPct val="80000"/>
              </a:lnSpc>
            </a:pPr>
            <a:endParaRPr lang="en-US" altLang="ko-KR" sz="1700" smtClean="0">
              <a:solidFill>
                <a:srgbClr val="000000"/>
              </a:solidFill>
              <a:latin typeface="Times New Roman" pitchFamily="18" charset="0"/>
              <a:ea typeface="Batang" pitchFamily="18" charset="-127"/>
            </a:endParaRPr>
          </a:p>
          <a:p>
            <a:pPr eaLnBrk="1" hangingPunct="1">
              <a:lnSpc>
                <a:spcPct val="80000"/>
              </a:lnSpc>
            </a:pPr>
            <a:r>
              <a:rPr lang="en-US" altLang="ko-KR" sz="2800" smtClean="0">
                <a:solidFill>
                  <a:srgbClr val="000000"/>
                </a:solidFill>
                <a:latin typeface="Times New Roman" pitchFamily="18" charset="0"/>
                <a:ea typeface="Batang" pitchFamily="18" charset="-127"/>
              </a:rPr>
              <a:t>For a pattern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of length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we have </a:t>
            </a:r>
            <a:r>
              <a:rPr lang="en-US" altLang="ko-KR" sz="2800" i="1" smtClean="0">
                <a:solidFill>
                  <a:srgbClr val="000000"/>
                </a:solidFill>
                <a:latin typeface="Times New Roman" pitchFamily="18" charset="0"/>
                <a:ea typeface="Batang" pitchFamily="18" charset="-127"/>
              </a:rPr>
              <a:t>σ</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x</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if and only if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LucidaSansUnicode" charset="-122"/>
              </a:rPr>
              <a:t> </a:t>
            </a:r>
            <a:r>
              <a:rPr lang="en-US" altLang="ko-KR" sz="2800" i="1" smtClean="0">
                <a:solidFill>
                  <a:srgbClr val="000000"/>
                </a:solidFill>
                <a:latin typeface="Times New Roman" pitchFamily="18" charset="0"/>
                <a:ea typeface="Batang" pitchFamily="18" charset="-127"/>
              </a:rPr>
              <a:t>x</a:t>
            </a:r>
            <a:r>
              <a:rPr lang="en-US" altLang="ko-KR" sz="2800" smtClean="0">
                <a:solidFill>
                  <a:srgbClr val="000000"/>
                </a:solidFill>
                <a:latin typeface="Times New Roman" pitchFamily="18" charset="0"/>
                <a:ea typeface="Batang" pitchFamily="18" charset="-127"/>
              </a:rPr>
              <a:t>.</a:t>
            </a:r>
            <a:r>
              <a:rPr lang="en-US" altLang="ko-KR" sz="2400" smtClean="0">
                <a:solidFill>
                  <a:srgbClr val="000000"/>
                </a:solidFill>
                <a:latin typeface="Times New Roman" pitchFamily="18" charset="0"/>
                <a:ea typeface="Batang" pitchFamily="18" charset="-127"/>
              </a:rPr>
              <a:t> </a:t>
            </a:r>
          </a:p>
          <a:p>
            <a:pPr eaLnBrk="1" hangingPunct="1">
              <a:lnSpc>
                <a:spcPct val="80000"/>
              </a:lnSpc>
            </a:pPr>
            <a:endParaRPr lang="en-US" altLang="ko-KR" sz="1700" smtClean="0">
              <a:solidFill>
                <a:srgbClr val="000000"/>
              </a:solidFill>
              <a:latin typeface="Times New Roman" pitchFamily="18" charset="0"/>
              <a:ea typeface="Batang" pitchFamily="18" charset="-127"/>
            </a:endParaRPr>
          </a:p>
          <a:p>
            <a:pPr eaLnBrk="1" hangingPunct="1">
              <a:lnSpc>
                <a:spcPct val="80000"/>
              </a:lnSpc>
            </a:pPr>
            <a:r>
              <a:rPr lang="en-US" altLang="ko-KR" sz="2800" smtClean="0">
                <a:solidFill>
                  <a:srgbClr val="000000"/>
                </a:solidFill>
                <a:latin typeface="Times New Roman" pitchFamily="18" charset="0"/>
                <a:ea typeface="Batang" pitchFamily="18" charset="-127"/>
              </a:rPr>
              <a:t>It follows from the definition of the suffix function that if </a:t>
            </a:r>
            <a:r>
              <a:rPr lang="en-US" altLang="ko-KR" sz="2800" i="1" smtClean="0">
                <a:solidFill>
                  <a:srgbClr val="000000"/>
                </a:solidFill>
                <a:latin typeface="Times New Roman" pitchFamily="18" charset="0"/>
                <a:ea typeface="Batang" pitchFamily="18" charset="-127"/>
              </a:rPr>
              <a:t>x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LucidaSansUnicode" charset="-122"/>
              </a:rPr>
              <a:t> </a:t>
            </a:r>
            <a:r>
              <a:rPr lang="en-US" altLang="ko-KR" sz="2800" i="1" smtClean="0">
                <a:solidFill>
                  <a:srgbClr val="000000"/>
                </a:solidFill>
                <a:latin typeface="Times New Roman" pitchFamily="18" charset="0"/>
                <a:ea typeface="Batang" pitchFamily="18" charset="-127"/>
              </a:rPr>
              <a:t>y</a:t>
            </a:r>
            <a:r>
              <a:rPr lang="en-US" altLang="ko-KR" sz="2800" smtClean="0">
                <a:solidFill>
                  <a:srgbClr val="000000"/>
                </a:solidFill>
                <a:latin typeface="Times New Roman" pitchFamily="18" charset="0"/>
                <a:ea typeface="Batang" pitchFamily="18" charset="-127"/>
              </a:rPr>
              <a:t>, then </a:t>
            </a:r>
            <a:r>
              <a:rPr lang="en-US" altLang="ko-KR" sz="2800" i="1" smtClean="0">
                <a:solidFill>
                  <a:srgbClr val="000000"/>
                </a:solidFill>
                <a:latin typeface="Times New Roman" pitchFamily="18" charset="0"/>
                <a:ea typeface="Batang" pitchFamily="18" charset="-127"/>
              </a:rPr>
              <a:t>σ</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x</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σ</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y</a:t>
            </a:r>
            <a:r>
              <a:rPr lang="en-US" altLang="ko-KR" sz="2800" smtClean="0">
                <a:solidFill>
                  <a:srgbClr val="000000"/>
                </a:solidFill>
                <a:latin typeface="Times New Roman" pitchFamily="18" charset="0"/>
                <a:ea typeface="Batang" pitchFamily="18" charset="-127"/>
              </a:rPr>
              <a:t>).</a:t>
            </a:r>
          </a:p>
          <a:p>
            <a:pPr eaLnBrk="1" hangingPunct="1">
              <a:lnSpc>
                <a:spcPct val="80000"/>
              </a:lnSpc>
            </a:pPr>
            <a:endParaRPr lang="en-US" altLang="ko-KR" sz="1400" smtClean="0">
              <a:solidFill>
                <a:srgbClr val="000000"/>
              </a:solidFill>
              <a:latin typeface="Times New Roman" pitchFamily="18" charset="0"/>
              <a:ea typeface="Batang" pitchFamily="18" charset="-127"/>
            </a:endParaRPr>
          </a:p>
        </p:txBody>
      </p:sp>
      <p:pic>
        <p:nvPicPr>
          <p:cNvPr id="25603"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5604"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5605"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1" name="Rectangle 7"/>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String Matching Automata</a:t>
            </a:r>
            <a:endParaRPr lang="en-US" sz="3200" smtClean="0">
              <a:solidFill>
                <a:schemeClr val="bg1"/>
              </a:solidFill>
            </a:endParaRPr>
          </a:p>
        </p:txBody>
      </p:sp>
      <p:sp>
        <p:nvSpPr>
          <p:cNvPr id="26626" name="Rectangle 2"/>
          <p:cNvSpPr>
            <a:spLocks noGrp="1" noChangeArrowheads="1"/>
          </p:cNvSpPr>
          <p:nvPr>
            <p:ph idx="1"/>
          </p:nvPr>
        </p:nvSpPr>
        <p:spPr>
          <a:xfrm>
            <a:off x="152400" y="838200"/>
            <a:ext cx="8763000" cy="5715000"/>
          </a:xfrm>
        </p:spPr>
        <p:txBody>
          <a:bodyPr/>
          <a:lstStyle/>
          <a:p>
            <a:pPr eaLnBrk="1" hangingPunct="1"/>
            <a:r>
              <a:rPr lang="en-US" altLang="ko-KR" sz="2800" smtClean="0">
                <a:solidFill>
                  <a:srgbClr val="000000"/>
                </a:solidFill>
                <a:latin typeface="Times New Roman" pitchFamily="18" charset="0"/>
                <a:ea typeface="Batang" pitchFamily="18" charset="-127"/>
              </a:rPr>
              <a:t>The string-matching automaton that corresponds to a given 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is defined as</a:t>
            </a:r>
          </a:p>
          <a:p>
            <a:pPr lvl="1" eaLnBrk="1" hangingPunct="1"/>
            <a:r>
              <a:rPr lang="en-US" altLang="ko-KR" sz="2400" smtClean="0">
                <a:solidFill>
                  <a:srgbClr val="000000"/>
                </a:solidFill>
                <a:latin typeface="Times New Roman" pitchFamily="18" charset="0"/>
                <a:ea typeface="Batang" pitchFamily="18" charset="-127"/>
              </a:rPr>
              <a:t> The state set </a:t>
            </a:r>
            <a:r>
              <a:rPr lang="en-US" altLang="ko-KR" sz="2400" i="1" smtClean="0">
                <a:solidFill>
                  <a:srgbClr val="000000"/>
                </a:solidFill>
                <a:latin typeface="Times New Roman" pitchFamily="18" charset="0"/>
                <a:ea typeface="Batang" pitchFamily="18" charset="-127"/>
              </a:rPr>
              <a:t>Q </a:t>
            </a:r>
            <a:r>
              <a:rPr lang="en-US" altLang="ko-KR" sz="2400" smtClean="0">
                <a:solidFill>
                  <a:srgbClr val="000000"/>
                </a:solidFill>
                <a:latin typeface="Times New Roman" pitchFamily="18" charset="0"/>
                <a:ea typeface="Batang" pitchFamily="18" charset="-127"/>
              </a:rPr>
              <a:t>is {0, 1, . . . , </a:t>
            </a:r>
            <a:r>
              <a:rPr lang="en-US" altLang="ko-KR" sz="2400" i="1" smtClean="0">
                <a:solidFill>
                  <a:srgbClr val="000000"/>
                </a:solidFill>
                <a:latin typeface="Times New Roman" pitchFamily="18" charset="0"/>
                <a:ea typeface="Batang" pitchFamily="18" charset="-127"/>
              </a:rPr>
              <a:t>m</a:t>
            </a:r>
            <a:r>
              <a:rPr lang="en-US" altLang="ko-KR" sz="2400" smtClean="0">
                <a:solidFill>
                  <a:srgbClr val="000000"/>
                </a:solidFill>
                <a:latin typeface="Times New Roman" pitchFamily="18" charset="0"/>
                <a:ea typeface="Batang" pitchFamily="18" charset="-127"/>
              </a:rPr>
              <a:t>}. The start state </a:t>
            </a:r>
            <a:r>
              <a:rPr lang="en-US" altLang="ko-KR" sz="2400" i="1" smtClean="0">
                <a:solidFill>
                  <a:srgbClr val="000000"/>
                </a:solidFill>
                <a:latin typeface="Times New Roman" pitchFamily="18" charset="0"/>
                <a:ea typeface="Batang" pitchFamily="18" charset="-127"/>
              </a:rPr>
              <a:t>q</a:t>
            </a:r>
            <a:r>
              <a:rPr lang="en-US" altLang="ko-KR" sz="2400" smtClean="0">
                <a:solidFill>
                  <a:srgbClr val="000000"/>
                </a:solidFill>
                <a:latin typeface="Times New Roman" pitchFamily="18" charset="0"/>
                <a:ea typeface="Batang" pitchFamily="18" charset="-127"/>
              </a:rPr>
              <a:t>0 is state 0, and state </a:t>
            </a:r>
            <a:r>
              <a:rPr lang="en-US" altLang="ko-KR" sz="2400" i="1" smtClean="0">
                <a:solidFill>
                  <a:srgbClr val="000000"/>
                </a:solidFill>
                <a:latin typeface="Times New Roman" pitchFamily="18" charset="0"/>
                <a:ea typeface="Batang" pitchFamily="18" charset="-127"/>
              </a:rPr>
              <a:t>m </a:t>
            </a:r>
            <a:r>
              <a:rPr lang="en-US" altLang="ko-KR" sz="2400" smtClean="0">
                <a:solidFill>
                  <a:srgbClr val="000000"/>
                </a:solidFill>
                <a:latin typeface="Times New Roman" pitchFamily="18" charset="0"/>
                <a:ea typeface="Batang" pitchFamily="18" charset="-127"/>
              </a:rPr>
              <a:t>is the only accepting state.</a:t>
            </a:r>
          </a:p>
          <a:p>
            <a:pPr lvl="1" eaLnBrk="1" hangingPunct="1"/>
            <a:r>
              <a:rPr lang="en-US" altLang="ko-KR" sz="2400" smtClean="0">
                <a:solidFill>
                  <a:srgbClr val="000000"/>
                </a:solidFill>
                <a:latin typeface="Times New Roman" pitchFamily="18" charset="0"/>
                <a:ea typeface="Batang" pitchFamily="18" charset="-127"/>
              </a:rPr>
              <a:t>The transition function </a:t>
            </a:r>
            <a:r>
              <a:rPr lang="en-US" altLang="ko-KR" sz="2400" i="1" smtClean="0">
                <a:solidFill>
                  <a:srgbClr val="000000"/>
                </a:solidFill>
                <a:latin typeface="Times New Roman" pitchFamily="18" charset="0"/>
                <a:ea typeface="Batang" pitchFamily="18" charset="-127"/>
              </a:rPr>
              <a:t>δ </a:t>
            </a:r>
            <a:r>
              <a:rPr lang="en-US" altLang="ko-KR" sz="2400" smtClean="0">
                <a:solidFill>
                  <a:srgbClr val="000000"/>
                </a:solidFill>
                <a:latin typeface="Times New Roman" pitchFamily="18" charset="0"/>
                <a:ea typeface="Batang" pitchFamily="18" charset="-127"/>
              </a:rPr>
              <a:t>is defined by the following equation, for any state </a:t>
            </a:r>
            <a:r>
              <a:rPr lang="en-US" altLang="ko-KR" sz="2400" i="1" smtClean="0">
                <a:solidFill>
                  <a:srgbClr val="000000"/>
                </a:solidFill>
                <a:latin typeface="Times New Roman" pitchFamily="18" charset="0"/>
                <a:ea typeface="Batang" pitchFamily="18" charset="-127"/>
              </a:rPr>
              <a:t>q </a:t>
            </a:r>
            <a:r>
              <a:rPr lang="en-US" altLang="ko-KR" sz="2400" smtClean="0">
                <a:solidFill>
                  <a:srgbClr val="000000"/>
                </a:solidFill>
                <a:latin typeface="Times New Roman" pitchFamily="18" charset="0"/>
                <a:ea typeface="Batang" pitchFamily="18" charset="-127"/>
              </a:rPr>
              <a:t>and character </a:t>
            </a:r>
            <a:r>
              <a:rPr lang="en-US" altLang="ko-KR" sz="2400" i="1" smtClean="0">
                <a:solidFill>
                  <a:srgbClr val="000000"/>
                </a:solidFill>
                <a:latin typeface="Times New Roman" pitchFamily="18" charset="0"/>
                <a:ea typeface="Batang" pitchFamily="18" charset="-127"/>
              </a:rPr>
              <a:t>a</a:t>
            </a:r>
            <a:r>
              <a:rPr lang="en-US" altLang="ko-KR" sz="2400" smtClean="0">
                <a:solidFill>
                  <a:srgbClr val="000000"/>
                </a:solidFill>
                <a:latin typeface="Times New Roman" pitchFamily="18" charset="0"/>
                <a:ea typeface="Batang" pitchFamily="18" charset="-127"/>
              </a:rPr>
              <a:t>:</a:t>
            </a:r>
          </a:p>
          <a:p>
            <a:pPr lvl="1" eaLnBrk="1" hangingPunct="1">
              <a:buFontTx/>
              <a:buNone/>
            </a:pPr>
            <a:r>
              <a:rPr lang="en-US" altLang="ko-KR" sz="2400" smtClean="0">
                <a:solidFill>
                  <a:srgbClr val="000000"/>
                </a:solidFill>
                <a:latin typeface="Times New Roman" pitchFamily="18" charset="0"/>
                <a:ea typeface="Batang" pitchFamily="18" charset="-127"/>
              </a:rPr>
              <a:t>               </a:t>
            </a:r>
            <a:r>
              <a:rPr lang="en-US" altLang="ko-KR" sz="2400" i="1" smtClean="0">
                <a:solidFill>
                  <a:srgbClr val="000000"/>
                </a:solidFill>
                <a:latin typeface="Times New Roman" pitchFamily="18" charset="0"/>
                <a:ea typeface="Batang" pitchFamily="18" charset="-127"/>
              </a:rPr>
              <a:t>δ </a:t>
            </a:r>
            <a:r>
              <a:rPr lang="en-US" altLang="ko-KR" sz="2400" smtClean="0">
                <a:solidFill>
                  <a:srgbClr val="000000"/>
                </a:solidFill>
                <a:latin typeface="Times New Roman" pitchFamily="18" charset="0"/>
                <a:ea typeface="Batang" pitchFamily="18" charset="-127"/>
              </a:rPr>
              <a:t>(</a:t>
            </a:r>
            <a:r>
              <a:rPr lang="en-US" altLang="ko-KR" sz="2400" i="1" smtClean="0">
                <a:solidFill>
                  <a:srgbClr val="000000"/>
                </a:solidFill>
                <a:latin typeface="Times New Roman" pitchFamily="18" charset="0"/>
                <a:ea typeface="Batang" pitchFamily="18" charset="-127"/>
              </a:rPr>
              <a:t>q, a</a:t>
            </a:r>
            <a:r>
              <a:rPr lang="en-US" altLang="ko-KR" sz="2400" smtClean="0">
                <a:solidFill>
                  <a:srgbClr val="000000"/>
                </a:solidFill>
                <a:latin typeface="Times New Roman" pitchFamily="18" charset="0"/>
                <a:ea typeface="Batang" pitchFamily="18" charset="-127"/>
              </a:rPr>
              <a:t>) </a:t>
            </a:r>
            <a:r>
              <a:rPr lang="en-US" altLang="ko-KR" sz="2400" i="1" smtClean="0">
                <a:solidFill>
                  <a:srgbClr val="000000"/>
                </a:solidFill>
                <a:latin typeface="Times New Roman" pitchFamily="18" charset="0"/>
                <a:ea typeface="Batang" pitchFamily="18" charset="-127"/>
              </a:rPr>
              <a:t>= </a:t>
            </a:r>
            <a:r>
              <a:rPr lang="en-US" altLang="ko-KR" i="1" smtClean="0">
                <a:solidFill>
                  <a:srgbClr val="000000"/>
                </a:solidFill>
                <a:latin typeface="Times New Roman" pitchFamily="18" charset="0"/>
                <a:ea typeface="Batang" pitchFamily="18" charset="-127"/>
              </a:rPr>
              <a:t>σ(P</a:t>
            </a:r>
            <a:r>
              <a:rPr lang="en-US" altLang="ko-KR" i="1" baseline="-25000" smtClean="0">
                <a:solidFill>
                  <a:srgbClr val="000000"/>
                </a:solidFill>
                <a:latin typeface="Times New Roman" pitchFamily="18" charset="0"/>
                <a:ea typeface="Batang" pitchFamily="18" charset="-127"/>
              </a:rPr>
              <a:t>q</a:t>
            </a:r>
            <a:r>
              <a:rPr lang="en-US" altLang="ko-KR" i="1" smtClean="0">
                <a:solidFill>
                  <a:srgbClr val="000000"/>
                </a:solidFill>
                <a:latin typeface="Times New Roman" pitchFamily="18" charset="0"/>
                <a:ea typeface="Batang" pitchFamily="18" charset="-127"/>
              </a:rPr>
              <a:t>a)</a:t>
            </a:r>
            <a:endParaRPr lang="en-US" altLang="ko-KR" sz="2400" smtClean="0">
              <a:solidFill>
                <a:srgbClr val="000000"/>
              </a:solidFill>
              <a:latin typeface="Times New Roman" pitchFamily="18" charset="0"/>
              <a:ea typeface="Batang" pitchFamily="18" charset="-127"/>
            </a:endParaRPr>
          </a:p>
          <a:p>
            <a:pPr eaLnBrk="1" hangingPunct="1"/>
            <a:endParaRPr lang="en-US" altLang="ko-KR" sz="28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The machine maintains as an invariant of its operation</a:t>
            </a:r>
          </a:p>
          <a:p>
            <a:pPr eaLnBrk="1" hangingPunct="1">
              <a:buFontTx/>
              <a:buNone/>
            </a:pP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φ</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i</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 = σ</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i</a:t>
            </a:r>
            <a:r>
              <a:rPr lang="en-US" altLang="ko-KR" sz="2800" smtClean="0">
                <a:solidFill>
                  <a:srgbClr val="000000"/>
                </a:solidFill>
                <a:latin typeface="Times New Roman" pitchFamily="18" charset="0"/>
                <a:ea typeface="Batang" pitchFamily="18" charset="-127"/>
              </a:rPr>
              <a:t>)</a:t>
            </a:r>
          </a:p>
          <a:p>
            <a:pPr eaLnBrk="1" hangingPunct="1"/>
            <a:endParaRPr lang="en-US" altLang="ko-KR" sz="2800" smtClean="0">
              <a:solidFill>
                <a:srgbClr val="000000"/>
              </a:solidFill>
              <a:latin typeface="Times New Roman" pitchFamily="18" charset="0"/>
              <a:ea typeface="Batang" pitchFamily="18" charset="-127"/>
            </a:endParaRPr>
          </a:p>
          <a:p>
            <a:pPr eaLnBrk="1" hangingPunct="1"/>
            <a:endParaRPr lang="en-US" altLang="ko-KR" i="1" smtClean="0">
              <a:solidFill>
                <a:srgbClr val="000000"/>
              </a:solidFill>
              <a:latin typeface="Times New Roman" pitchFamily="18" charset="0"/>
              <a:ea typeface="Batang" pitchFamily="18" charset="-127"/>
            </a:endParaRPr>
          </a:p>
        </p:txBody>
      </p:sp>
      <p:pic>
        <p:nvPicPr>
          <p:cNvPr id="26627"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6628"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6629"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7651" name="Picture 3"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7652"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graphicFrame>
        <p:nvGraphicFramePr>
          <p:cNvPr id="166204" name="Group 316"/>
          <p:cNvGraphicFramePr>
            <a:graphicFrameLocks noGrp="1"/>
          </p:cNvGraphicFramePr>
          <p:nvPr/>
        </p:nvGraphicFramePr>
        <p:xfrm>
          <a:off x="228600" y="609600"/>
          <a:ext cx="2971800" cy="4572000"/>
        </p:xfrm>
        <a:graphic>
          <a:graphicData uri="http://schemas.openxmlformats.org/drawingml/2006/table">
            <a:tbl>
              <a:tblPr/>
              <a:tblGrid>
                <a:gridCol w="762000"/>
                <a:gridCol w="533400"/>
                <a:gridCol w="533400"/>
                <a:gridCol w="533400"/>
                <a:gridCol w="609600"/>
              </a:tblGrid>
              <a:tr h="388938">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input</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state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P</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7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7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88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27715" name="Rectangle 279"/>
          <p:cNvSpPr>
            <a:spLocks noChangeArrowheads="1"/>
          </p:cNvSpPr>
          <p:nvPr/>
        </p:nvSpPr>
        <p:spPr bwMode="auto">
          <a:xfrm>
            <a:off x="3429000" y="930275"/>
            <a:ext cx="5410200" cy="1917700"/>
          </a:xfrm>
          <a:prstGeom prst="rect">
            <a:avLst/>
          </a:prstGeom>
          <a:noFill/>
          <a:ln w="9525">
            <a:noFill/>
            <a:miter lim="800000"/>
            <a:headEnd/>
            <a:tailEnd/>
          </a:ln>
        </p:spPr>
        <p:txBody>
          <a:bodyPr>
            <a:spAutoFit/>
          </a:bodyPr>
          <a:lstStyle/>
          <a:p>
            <a:pPr>
              <a:buFontTx/>
              <a:buChar char="•"/>
            </a:pPr>
            <a:r>
              <a:rPr lang="en-US" altLang="ko-KR" sz="2400">
                <a:solidFill>
                  <a:srgbClr val="000000"/>
                </a:solidFill>
                <a:latin typeface="Times New Roman" pitchFamily="18" charset="0"/>
                <a:ea typeface="Batang" pitchFamily="18" charset="-127"/>
              </a:rPr>
              <a:t> Pattern string P = ababaca. </a:t>
            </a:r>
          </a:p>
          <a:p>
            <a:pPr>
              <a:buFontTx/>
              <a:buChar char="•"/>
            </a:pPr>
            <a:r>
              <a:rPr lang="en-US" altLang="ko-KR" sz="2400">
                <a:solidFill>
                  <a:srgbClr val="000000"/>
                </a:solidFill>
                <a:latin typeface="Times New Roman" pitchFamily="18" charset="0"/>
                <a:ea typeface="Batang" pitchFamily="18" charset="-127"/>
              </a:rPr>
              <a:t> Edge towards right shows matching</a:t>
            </a:r>
          </a:p>
          <a:p>
            <a:pPr>
              <a:buFontTx/>
              <a:buChar char="•"/>
            </a:pPr>
            <a:r>
              <a:rPr lang="en-US" altLang="ko-KR" sz="2400">
                <a:solidFill>
                  <a:srgbClr val="000000"/>
                </a:solidFill>
                <a:latin typeface="Times New Roman" pitchFamily="18" charset="0"/>
                <a:ea typeface="Batang" pitchFamily="18" charset="-127"/>
              </a:rPr>
              <a:t> Edge towards is fro failure</a:t>
            </a:r>
            <a:endParaRPr lang="en-US" sz="2400">
              <a:solidFill>
                <a:srgbClr val="000000"/>
              </a:solidFill>
              <a:latin typeface="Times New Roman" pitchFamily="18" charset="0"/>
              <a:ea typeface="Batang" pitchFamily="18" charset="-127"/>
            </a:endParaRPr>
          </a:p>
          <a:p>
            <a:pPr>
              <a:buFontTx/>
              <a:buChar char="•"/>
            </a:pPr>
            <a:r>
              <a:rPr lang="en-US" sz="2400">
                <a:solidFill>
                  <a:srgbClr val="000000"/>
                </a:solidFill>
                <a:latin typeface="Times New Roman" pitchFamily="18" charset="0"/>
                <a:ea typeface="Batang" pitchFamily="18" charset="-127"/>
              </a:rPr>
              <a:t> No edge for some for state and some</a:t>
            </a:r>
          </a:p>
          <a:p>
            <a:r>
              <a:rPr lang="en-US" sz="2400">
                <a:solidFill>
                  <a:srgbClr val="000000"/>
                </a:solidFill>
                <a:latin typeface="Times New Roman" pitchFamily="18" charset="0"/>
                <a:ea typeface="Batang" pitchFamily="18" charset="-127"/>
              </a:rPr>
              <a:t>  alphabet means that edge hits initial state   </a:t>
            </a:r>
          </a:p>
        </p:txBody>
      </p:sp>
      <p:grpSp>
        <p:nvGrpSpPr>
          <p:cNvPr id="2" name="Group 280"/>
          <p:cNvGrpSpPr>
            <a:grpSpLocks/>
          </p:cNvGrpSpPr>
          <p:nvPr/>
        </p:nvGrpSpPr>
        <p:grpSpPr bwMode="auto">
          <a:xfrm>
            <a:off x="2209800" y="4648200"/>
            <a:ext cx="6858000" cy="1676400"/>
            <a:chOff x="384" y="1344"/>
            <a:chExt cx="4944" cy="1152"/>
          </a:xfrm>
        </p:grpSpPr>
        <p:sp>
          <p:nvSpPr>
            <p:cNvPr id="27718" name="Oval 281"/>
            <p:cNvSpPr>
              <a:spLocks noChangeArrowheads="1"/>
            </p:cNvSpPr>
            <p:nvPr/>
          </p:nvSpPr>
          <p:spPr bwMode="auto">
            <a:xfrm>
              <a:off x="384"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0</a:t>
              </a:r>
            </a:p>
          </p:txBody>
        </p:sp>
        <p:sp>
          <p:nvSpPr>
            <p:cNvPr id="27719" name="Oval 282"/>
            <p:cNvSpPr>
              <a:spLocks noChangeArrowheads="1"/>
            </p:cNvSpPr>
            <p:nvPr/>
          </p:nvSpPr>
          <p:spPr bwMode="auto">
            <a:xfrm>
              <a:off x="1056"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1</a:t>
              </a:r>
            </a:p>
          </p:txBody>
        </p:sp>
        <p:sp>
          <p:nvSpPr>
            <p:cNvPr id="27720" name="Oval 283"/>
            <p:cNvSpPr>
              <a:spLocks noChangeArrowheads="1"/>
            </p:cNvSpPr>
            <p:nvPr/>
          </p:nvSpPr>
          <p:spPr bwMode="auto">
            <a:xfrm>
              <a:off x="1728"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2</a:t>
              </a:r>
            </a:p>
          </p:txBody>
        </p:sp>
        <p:sp>
          <p:nvSpPr>
            <p:cNvPr id="27721" name="Oval 284"/>
            <p:cNvSpPr>
              <a:spLocks noChangeArrowheads="1"/>
            </p:cNvSpPr>
            <p:nvPr/>
          </p:nvSpPr>
          <p:spPr bwMode="auto">
            <a:xfrm>
              <a:off x="2352"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3</a:t>
              </a:r>
            </a:p>
          </p:txBody>
        </p:sp>
        <p:sp>
          <p:nvSpPr>
            <p:cNvPr id="27722" name="Oval 285"/>
            <p:cNvSpPr>
              <a:spLocks noChangeArrowheads="1"/>
            </p:cNvSpPr>
            <p:nvPr/>
          </p:nvSpPr>
          <p:spPr bwMode="auto">
            <a:xfrm>
              <a:off x="3024"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4</a:t>
              </a:r>
            </a:p>
          </p:txBody>
        </p:sp>
        <p:sp>
          <p:nvSpPr>
            <p:cNvPr id="27723" name="Oval 286"/>
            <p:cNvSpPr>
              <a:spLocks noChangeArrowheads="1"/>
            </p:cNvSpPr>
            <p:nvPr/>
          </p:nvSpPr>
          <p:spPr bwMode="auto">
            <a:xfrm>
              <a:off x="3696"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5</a:t>
              </a:r>
            </a:p>
          </p:txBody>
        </p:sp>
        <p:sp>
          <p:nvSpPr>
            <p:cNvPr id="27724" name="Oval 287"/>
            <p:cNvSpPr>
              <a:spLocks noChangeArrowheads="1"/>
            </p:cNvSpPr>
            <p:nvPr/>
          </p:nvSpPr>
          <p:spPr bwMode="auto">
            <a:xfrm>
              <a:off x="4368"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6</a:t>
              </a:r>
            </a:p>
          </p:txBody>
        </p:sp>
        <p:sp>
          <p:nvSpPr>
            <p:cNvPr id="27725" name="Oval 288"/>
            <p:cNvSpPr>
              <a:spLocks noChangeArrowheads="1"/>
            </p:cNvSpPr>
            <p:nvPr/>
          </p:nvSpPr>
          <p:spPr bwMode="auto">
            <a:xfrm>
              <a:off x="4992" y="1824"/>
              <a:ext cx="336" cy="336"/>
            </a:xfrm>
            <a:prstGeom prst="ellipse">
              <a:avLst/>
            </a:prstGeom>
            <a:solidFill>
              <a:schemeClr val="tx1"/>
            </a:solidFill>
            <a:ln w="9525">
              <a:solidFill>
                <a:schemeClr val="tx1"/>
              </a:solidFill>
              <a:round/>
              <a:headEnd/>
              <a:tailEnd/>
            </a:ln>
          </p:spPr>
          <p:txBody>
            <a:bodyPr wrap="none" anchor="ctr"/>
            <a:lstStyle/>
            <a:p>
              <a:pPr algn="ctr"/>
              <a:r>
                <a:rPr lang="en-US" sz="2400" b="1">
                  <a:solidFill>
                    <a:schemeClr val="bg1"/>
                  </a:solidFill>
                  <a:latin typeface="Times New Roman" pitchFamily="18" charset="0"/>
                </a:rPr>
                <a:t>7</a:t>
              </a:r>
            </a:p>
          </p:txBody>
        </p:sp>
        <p:cxnSp>
          <p:nvCxnSpPr>
            <p:cNvPr id="27726" name="AutoShape 289"/>
            <p:cNvCxnSpPr>
              <a:cxnSpLocks noChangeShapeType="1"/>
              <a:stCxn id="27718" idx="6"/>
              <a:endCxn id="27719" idx="2"/>
            </p:cNvCxnSpPr>
            <p:nvPr/>
          </p:nvCxnSpPr>
          <p:spPr bwMode="auto">
            <a:xfrm>
              <a:off x="720" y="1992"/>
              <a:ext cx="336" cy="0"/>
            </a:xfrm>
            <a:prstGeom prst="straightConnector1">
              <a:avLst/>
            </a:prstGeom>
            <a:noFill/>
            <a:ln w="9525">
              <a:solidFill>
                <a:schemeClr val="tx1"/>
              </a:solidFill>
              <a:round/>
              <a:headEnd/>
              <a:tailEnd type="triangle" w="med" len="med"/>
            </a:ln>
          </p:spPr>
        </p:cxnSp>
        <p:cxnSp>
          <p:nvCxnSpPr>
            <p:cNvPr id="27727" name="AutoShape 290"/>
            <p:cNvCxnSpPr>
              <a:cxnSpLocks noChangeShapeType="1"/>
              <a:stCxn id="27719" idx="6"/>
              <a:endCxn id="27720" idx="2"/>
            </p:cNvCxnSpPr>
            <p:nvPr/>
          </p:nvCxnSpPr>
          <p:spPr bwMode="auto">
            <a:xfrm>
              <a:off x="1392" y="1992"/>
              <a:ext cx="336" cy="0"/>
            </a:xfrm>
            <a:prstGeom prst="straightConnector1">
              <a:avLst/>
            </a:prstGeom>
            <a:noFill/>
            <a:ln w="9525">
              <a:solidFill>
                <a:schemeClr val="tx1"/>
              </a:solidFill>
              <a:round/>
              <a:headEnd/>
              <a:tailEnd type="triangle" w="med" len="med"/>
            </a:ln>
          </p:spPr>
        </p:cxnSp>
        <p:cxnSp>
          <p:nvCxnSpPr>
            <p:cNvPr id="27728" name="AutoShape 291"/>
            <p:cNvCxnSpPr>
              <a:cxnSpLocks noChangeShapeType="1"/>
              <a:stCxn id="27720" idx="6"/>
              <a:endCxn id="27721" idx="2"/>
            </p:cNvCxnSpPr>
            <p:nvPr/>
          </p:nvCxnSpPr>
          <p:spPr bwMode="auto">
            <a:xfrm>
              <a:off x="2064" y="1992"/>
              <a:ext cx="288" cy="0"/>
            </a:xfrm>
            <a:prstGeom prst="straightConnector1">
              <a:avLst/>
            </a:prstGeom>
            <a:noFill/>
            <a:ln w="9525">
              <a:solidFill>
                <a:schemeClr val="tx1"/>
              </a:solidFill>
              <a:round/>
              <a:headEnd/>
              <a:tailEnd type="triangle" w="med" len="med"/>
            </a:ln>
          </p:spPr>
        </p:cxnSp>
        <p:cxnSp>
          <p:nvCxnSpPr>
            <p:cNvPr id="27729" name="AutoShape 292"/>
            <p:cNvCxnSpPr>
              <a:cxnSpLocks noChangeShapeType="1"/>
              <a:stCxn id="27721" idx="6"/>
              <a:endCxn id="27722" idx="2"/>
            </p:cNvCxnSpPr>
            <p:nvPr/>
          </p:nvCxnSpPr>
          <p:spPr bwMode="auto">
            <a:xfrm>
              <a:off x="2688" y="1992"/>
              <a:ext cx="336" cy="0"/>
            </a:xfrm>
            <a:prstGeom prst="straightConnector1">
              <a:avLst/>
            </a:prstGeom>
            <a:noFill/>
            <a:ln w="9525">
              <a:solidFill>
                <a:schemeClr val="tx1"/>
              </a:solidFill>
              <a:round/>
              <a:headEnd/>
              <a:tailEnd type="triangle" w="med" len="med"/>
            </a:ln>
          </p:spPr>
        </p:cxnSp>
        <p:cxnSp>
          <p:nvCxnSpPr>
            <p:cNvPr id="27730" name="AutoShape 293"/>
            <p:cNvCxnSpPr>
              <a:cxnSpLocks noChangeShapeType="1"/>
              <a:stCxn id="27722" idx="6"/>
              <a:endCxn id="27723" idx="2"/>
            </p:cNvCxnSpPr>
            <p:nvPr/>
          </p:nvCxnSpPr>
          <p:spPr bwMode="auto">
            <a:xfrm>
              <a:off x="3360" y="1992"/>
              <a:ext cx="336" cy="0"/>
            </a:xfrm>
            <a:prstGeom prst="straightConnector1">
              <a:avLst/>
            </a:prstGeom>
            <a:noFill/>
            <a:ln w="9525">
              <a:solidFill>
                <a:schemeClr val="tx1"/>
              </a:solidFill>
              <a:round/>
              <a:headEnd/>
              <a:tailEnd type="triangle" w="med" len="med"/>
            </a:ln>
          </p:spPr>
        </p:cxnSp>
        <p:cxnSp>
          <p:nvCxnSpPr>
            <p:cNvPr id="27731" name="AutoShape 294"/>
            <p:cNvCxnSpPr>
              <a:cxnSpLocks noChangeShapeType="1"/>
              <a:stCxn id="27723" idx="6"/>
              <a:endCxn id="27724" idx="2"/>
            </p:cNvCxnSpPr>
            <p:nvPr/>
          </p:nvCxnSpPr>
          <p:spPr bwMode="auto">
            <a:xfrm>
              <a:off x="4032" y="1992"/>
              <a:ext cx="336" cy="0"/>
            </a:xfrm>
            <a:prstGeom prst="straightConnector1">
              <a:avLst/>
            </a:prstGeom>
            <a:noFill/>
            <a:ln w="9525">
              <a:solidFill>
                <a:schemeClr val="tx1"/>
              </a:solidFill>
              <a:round/>
              <a:headEnd/>
              <a:tailEnd type="triangle" w="med" len="med"/>
            </a:ln>
          </p:spPr>
        </p:cxnSp>
        <p:cxnSp>
          <p:nvCxnSpPr>
            <p:cNvPr id="27732" name="AutoShape 295"/>
            <p:cNvCxnSpPr>
              <a:cxnSpLocks noChangeShapeType="1"/>
              <a:stCxn id="27724" idx="6"/>
              <a:endCxn id="27725" idx="2"/>
            </p:cNvCxnSpPr>
            <p:nvPr/>
          </p:nvCxnSpPr>
          <p:spPr bwMode="auto">
            <a:xfrm>
              <a:off x="4704" y="1992"/>
              <a:ext cx="288" cy="0"/>
            </a:xfrm>
            <a:prstGeom prst="straightConnector1">
              <a:avLst/>
            </a:prstGeom>
            <a:noFill/>
            <a:ln w="9525">
              <a:solidFill>
                <a:schemeClr val="tx1"/>
              </a:solidFill>
              <a:round/>
              <a:headEnd/>
              <a:tailEnd type="triangle" w="med" len="med"/>
            </a:ln>
          </p:spPr>
        </p:cxnSp>
        <p:sp>
          <p:nvSpPr>
            <p:cNvPr id="27733" name="Rectangle 296"/>
            <p:cNvSpPr>
              <a:spLocks noChangeArrowheads="1"/>
            </p:cNvSpPr>
            <p:nvPr/>
          </p:nvSpPr>
          <p:spPr bwMode="auto">
            <a:xfrm>
              <a:off x="816"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34" name="Rectangle 297"/>
            <p:cNvSpPr>
              <a:spLocks noChangeArrowheads="1"/>
            </p:cNvSpPr>
            <p:nvPr/>
          </p:nvSpPr>
          <p:spPr bwMode="auto">
            <a:xfrm>
              <a:off x="1488" y="1728"/>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7735" name="Rectangle 298"/>
            <p:cNvSpPr>
              <a:spLocks noChangeArrowheads="1"/>
            </p:cNvSpPr>
            <p:nvPr/>
          </p:nvSpPr>
          <p:spPr bwMode="auto">
            <a:xfrm>
              <a:off x="2112"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36" name="Rectangle 299"/>
            <p:cNvSpPr>
              <a:spLocks noChangeArrowheads="1"/>
            </p:cNvSpPr>
            <p:nvPr/>
          </p:nvSpPr>
          <p:spPr bwMode="auto">
            <a:xfrm>
              <a:off x="2784" y="1728"/>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7737" name="Rectangle 300"/>
            <p:cNvSpPr>
              <a:spLocks noChangeArrowheads="1"/>
            </p:cNvSpPr>
            <p:nvPr/>
          </p:nvSpPr>
          <p:spPr bwMode="auto">
            <a:xfrm>
              <a:off x="3456"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38" name="Rectangle 301"/>
            <p:cNvSpPr>
              <a:spLocks noChangeArrowheads="1"/>
            </p:cNvSpPr>
            <p:nvPr/>
          </p:nvSpPr>
          <p:spPr bwMode="auto">
            <a:xfrm>
              <a:off x="4128" y="1728"/>
              <a:ext cx="192" cy="240"/>
            </a:xfrm>
            <a:prstGeom prst="rect">
              <a:avLst/>
            </a:prstGeom>
            <a:noFill/>
            <a:ln w="9525">
              <a:noFill/>
              <a:miter lim="800000"/>
              <a:headEnd/>
              <a:tailEnd/>
            </a:ln>
          </p:spPr>
          <p:txBody>
            <a:bodyPr anchor="ctr"/>
            <a:lstStyle/>
            <a:p>
              <a:r>
                <a:rPr lang="en-US" sz="2000">
                  <a:latin typeface="Times New Roman" pitchFamily="18" charset="0"/>
                </a:rPr>
                <a:t>c</a:t>
              </a:r>
            </a:p>
          </p:txBody>
        </p:sp>
        <p:sp>
          <p:nvSpPr>
            <p:cNvPr id="27739" name="Rectangle 302"/>
            <p:cNvSpPr>
              <a:spLocks noChangeArrowheads="1"/>
            </p:cNvSpPr>
            <p:nvPr/>
          </p:nvSpPr>
          <p:spPr bwMode="auto">
            <a:xfrm>
              <a:off x="4752"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cxnSp>
          <p:nvCxnSpPr>
            <p:cNvPr id="27740" name="AutoShape 303"/>
            <p:cNvCxnSpPr>
              <a:cxnSpLocks noChangeShapeType="1"/>
              <a:stCxn id="27719" idx="7"/>
              <a:endCxn id="27719" idx="1"/>
            </p:cNvCxnSpPr>
            <p:nvPr/>
          </p:nvCxnSpPr>
          <p:spPr bwMode="auto">
            <a:xfrm rot="-5400000" flipH="1" flipV="1">
              <a:off x="1223" y="1755"/>
              <a:ext cx="1" cy="238"/>
            </a:xfrm>
            <a:prstGeom prst="curvedConnector3">
              <a:avLst>
                <a:gd name="adj1" fmla="val -19300009"/>
              </a:avLst>
            </a:prstGeom>
            <a:noFill/>
            <a:ln w="9525">
              <a:solidFill>
                <a:schemeClr val="tx1"/>
              </a:solidFill>
              <a:round/>
              <a:headEnd/>
              <a:tailEnd type="triangle" w="med" len="med"/>
            </a:ln>
          </p:spPr>
        </p:cxnSp>
        <p:cxnSp>
          <p:nvCxnSpPr>
            <p:cNvPr id="27741" name="AutoShape 304"/>
            <p:cNvCxnSpPr>
              <a:cxnSpLocks noChangeShapeType="1"/>
              <a:stCxn id="27721" idx="0"/>
              <a:endCxn id="27719" idx="7"/>
            </p:cNvCxnSpPr>
            <p:nvPr/>
          </p:nvCxnSpPr>
          <p:spPr bwMode="auto">
            <a:xfrm rot="-5400000" flipH="1" flipV="1">
              <a:off x="1907" y="1260"/>
              <a:ext cx="49" cy="1177"/>
            </a:xfrm>
            <a:prstGeom prst="curvedConnector3">
              <a:avLst>
                <a:gd name="adj1" fmla="val -293880"/>
              </a:avLst>
            </a:prstGeom>
            <a:noFill/>
            <a:ln w="9525">
              <a:solidFill>
                <a:schemeClr val="tx1"/>
              </a:solidFill>
              <a:round/>
              <a:headEnd/>
              <a:tailEnd type="triangle" w="med" len="med"/>
            </a:ln>
          </p:spPr>
        </p:cxnSp>
        <p:cxnSp>
          <p:nvCxnSpPr>
            <p:cNvPr id="27742" name="AutoShape 305"/>
            <p:cNvCxnSpPr>
              <a:cxnSpLocks noChangeShapeType="1"/>
              <a:stCxn id="27723" idx="0"/>
              <a:endCxn id="27719" idx="7"/>
            </p:cNvCxnSpPr>
            <p:nvPr/>
          </p:nvCxnSpPr>
          <p:spPr bwMode="auto">
            <a:xfrm rot="-5400000" flipH="1" flipV="1">
              <a:off x="2579" y="588"/>
              <a:ext cx="49" cy="2521"/>
            </a:xfrm>
            <a:prstGeom prst="curvedConnector3">
              <a:avLst>
                <a:gd name="adj1" fmla="val -710208"/>
              </a:avLst>
            </a:prstGeom>
            <a:noFill/>
            <a:ln w="9525">
              <a:solidFill>
                <a:schemeClr val="tx1"/>
              </a:solidFill>
              <a:round/>
              <a:headEnd/>
              <a:tailEnd type="triangle" w="med" len="med"/>
            </a:ln>
          </p:spPr>
        </p:cxnSp>
        <p:cxnSp>
          <p:nvCxnSpPr>
            <p:cNvPr id="27743" name="AutoShape 306"/>
            <p:cNvCxnSpPr>
              <a:cxnSpLocks noChangeShapeType="1"/>
              <a:stCxn id="27725" idx="0"/>
              <a:endCxn id="27719" idx="7"/>
            </p:cNvCxnSpPr>
            <p:nvPr/>
          </p:nvCxnSpPr>
          <p:spPr bwMode="auto">
            <a:xfrm rot="-5400000" flipH="1" flipV="1">
              <a:off x="3227" y="-60"/>
              <a:ext cx="49" cy="3817"/>
            </a:xfrm>
            <a:prstGeom prst="curvedConnector3">
              <a:avLst>
                <a:gd name="adj1" fmla="val -1297963"/>
              </a:avLst>
            </a:prstGeom>
            <a:noFill/>
            <a:ln w="9525">
              <a:solidFill>
                <a:schemeClr val="tx1"/>
              </a:solidFill>
              <a:round/>
              <a:headEnd/>
              <a:tailEnd type="triangle" w="med" len="med"/>
            </a:ln>
          </p:spPr>
        </p:cxnSp>
        <p:cxnSp>
          <p:nvCxnSpPr>
            <p:cNvPr id="27744" name="AutoShape 307"/>
            <p:cNvCxnSpPr>
              <a:cxnSpLocks noChangeShapeType="1"/>
              <a:stCxn id="27725" idx="3"/>
              <a:endCxn id="27720" idx="4"/>
            </p:cNvCxnSpPr>
            <p:nvPr/>
          </p:nvCxnSpPr>
          <p:spPr bwMode="auto">
            <a:xfrm rot="5400000">
              <a:off x="3444" y="563"/>
              <a:ext cx="49" cy="3145"/>
            </a:xfrm>
            <a:prstGeom prst="curvedConnector3">
              <a:avLst>
                <a:gd name="adj1" fmla="val 861222"/>
              </a:avLst>
            </a:prstGeom>
            <a:noFill/>
            <a:ln w="9525">
              <a:solidFill>
                <a:schemeClr val="tx1"/>
              </a:solidFill>
              <a:round/>
              <a:headEnd/>
              <a:tailEnd type="triangle" w="med" len="med"/>
            </a:ln>
          </p:spPr>
        </p:cxnSp>
        <p:cxnSp>
          <p:nvCxnSpPr>
            <p:cNvPr id="27745" name="AutoShape 308"/>
            <p:cNvCxnSpPr>
              <a:cxnSpLocks noChangeShapeType="1"/>
              <a:stCxn id="27723" idx="4"/>
              <a:endCxn id="27722" idx="4"/>
            </p:cNvCxnSpPr>
            <p:nvPr/>
          </p:nvCxnSpPr>
          <p:spPr bwMode="auto">
            <a:xfrm rot="5400000">
              <a:off x="3527" y="1825"/>
              <a:ext cx="1" cy="672"/>
            </a:xfrm>
            <a:prstGeom prst="curvedConnector3">
              <a:avLst>
                <a:gd name="adj1" fmla="val 14400005"/>
              </a:avLst>
            </a:prstGeom>
            <a:noFill/>
            <a:ln w="9525">
              <a:solidFill>
                <a:schemeClr val="tx1"/>
              </a:solidFill>
              <a:round/>
              <a:headEnd/>
              <a:tailEnd type="triangle" w="med" len="med"/>
            </a:ln>
          </p:spPr>
        </p:cxnSp>
        <p:sp>
          <p:nvSpPr>
            <p:cNvPr id="27746" name="Rectangle 309"/>
            <p:cNvSpPr>
              <a:spLocks noChangeArrowheads="1"/>
            </p:cNvSpPr>
            <p:nvPr/>
          </p:nvSpPr>
          <p:spPr bwMode="auto">
            <a:xfrm>
              <a:off x="1104" y="1440"/>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47" name="Rectangle 310"/>
            <p:cNvSpPr>
              <a:spLocks noChangeArrowheads="1"/>
            </p:cNvSpPr>
            <p:nvPr/>
          </p:nvSpPr>
          <p:spPr bwMode="auto">
            <a:xfrm>
              <a:off x="2064" y="148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48" name="Rectangle 311"/>
            <p:cNvSpPr>
              <a:spLocks noChangeArrowheads="1"/>
            </p:cNvSpPr>
            <p:nvPr/>
          </p:nvSpPr>
          <p:spPr bwMode="auto">
            <a:xfrm>
              <a:off x="3552" y="1392"/>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49" name="Rectangle 312"/>
            <p:cNvSpPr>
              <a:spLocks noChangeArrowheads="1"/>
            </p:cNvSpPr>
            <p:nvPr/>
          </p:nvSpPr>
          <p:spPr bwMode="auto">
            <a:xfrm>
              <a:off x="4944" y="1344"/>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7750" name="Rectangle 313"/>
            <p:cNvSpPr>
              <a:spLocks noChangeArrowheads="1"/>
            </p:cNvSpPr>
            <p:nvPr/>
          </p:nvSpPr>
          <p:spPr bwMode="auto">
            <a:xfrm>
              <a:off x="3408" y="2064"/>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7751" name="Rectangle 314"/>
            <p:cNvSpPr>
              <a:spLocks noChangeArrowheads="1"/>
            </p:cNvSpPr>
            <p:nvPr/>
          </p:nvSpPr>
          <p:spPr bwMode="auto">
            <a:xfrm>
              <a:off x="3936" y="2256"/>
              <a:ext cx="192" cy="240"/>
            </a:xfrm>
            <a:prstGeom prst="rect">
              <a:avLst/>
            </a:prstGeom>
            <a:noFill/>
            <a:ln w="9525">
              <a:noFill/>
              <a:miter lim="800000"/>
              <a:headEnd/>
              <a:tailEnd/>
            </a:ln>
          </p:spPr>
          <p:txBody>
            <a:bodyPr anchor="ctr"/>
            <a:lstStyle/>
            <a:p>
              <a:r>
                <a:rPr lang="en-US" sz="2000">
                  <a:latin typeface="Times New Roman" pitchFamily="18" charset="0"/>
                </a:rPr>
                <a:t>b</a:t>
              </a:r>
            </a:p>
          </p:txBody>
        </p:sp>
      </p:grpSp>
      <p:sp>
        <p:nvSpPr>
          <p:cNvPr id="27717" name="Rectangle 318"/>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String Matching Automata for given Pattern</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8675" name="Picture 3"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8676" name="Rectangle 4"/>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latin typeface="Times New Roman" pitchFamily="18" charset="0"/>
                <a:ea typeface="Batang" pitchFamily="18" charset="-127"/>
                <a:cs typeface="Times New Roman" pitchFamily="18" charset="0"/>
              </a:rPr>
              <a:t>String Matching using Finite Automata</a:t>
            </a:r>
            <a:endParaRPr lang="en-US" sz="3200" smtClean="0">
              <a:solidFill>
                <a:srgbClr val="E5E5FF"/>
              </a:solidFill>
              <a:latin typeface="Times New Roman" pitchFamily="18" charset="0"/>
              <a:ea typeface="Batang" pitchFamily="18" charset="-127"/>
              <a:cs typeface="Times New Roman" pitchFamily="18" charset="0"/>
            </a:endParaRPr>
          </a:p>
        </p:txBody>
      </p:sp>
      <p:sp>
        <p:nvSpPr>
          <p:cNvPr id="28677" name="Line 5"/>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graphicFrame>
        <p:nvGraphicFramePr>
          <p:cNvPr id="204807" name="Group 7"/>
          <p:cNvGraphicFramePr>
            <a:graphicFrameLocks noGrp="1"/>
          </p:cNvGraphicFramePr>
          <p:nvPr/>
        </p:nvGraphicFramePr>
        <p:xfrm>
          <a:off x="609600" y="4597400"/>
          <a:ext cx="7848600" cy="1574800"/>
        </p:xfrm>
        <a:graphic>
          <a:graphicData uri="http://schemas.openxmlformats.org/drawingml/2006/table">
            <a:tbl>
              <a:tblPr/>
              <a:tblGrid>
                <a:gridCol w="1535113"/>
                <a:gridCol w="938212"/>
                <a:gridCol w="468313"/>
                <a:gridCol w="469900"/>
                <a:gridCol w="468312"/>
                <a:gridCol w="468313"/>
                <a:gridCol w="469900"/>
                <a:gridCol w="468312"/>
                <a:gridCol w="468313"/>
                <a:gridCol w="469900"/>
                <a:gridCol w="468312"/>
                <a:gridCol w="546100"/>
                <a:gridCol w="609600"/>
              </a:tblGrid>
              <a:tr h="5842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i</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7</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8</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9</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10</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11</a:t>
                      </a:r>
                    </a:p>
                  </a:txBody>
                  <a:tcPr horzOverflow="overflow">
                    <a:lnL>
                      <a:noFill/>
                    </a:lnL>
                    <a:lnR cap="flat">
                      <a:noFill/>
                    </a:lnR>
                    <a:lnT cap="flat">
                      <a:noFill/>
                    </a:lnT>
                    <a:lnB>
                      <a:noFill/>
                    </a:lnB>
                    <a:lnTlToBr>
                      <a:noFill/>
                    </a:lnTlToBr>
                    <a:lnBlToTr>
                      <a:noFill/>
                    </a:lnBlToTr>
                    <a:noFill/>
                  </a:tcPr>
                </a:tc>
              </a:tr>
              <a:tr h="5334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T[i]</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c</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b</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a</a:t>
                      </a:r>
                    </a:p>
                  </a:txBody>
                  <a:tcPr horzOverflow="overflow">
                    <a:lnL>
                      <a:noFill/>
                    </a:lnL>
                    <a:lnR cap="flat">
                      <a:noFill/>
                    </a:lnR>
                    <a:lnT>
                      <a:noFill/>
                    </a:lnT>
                    <a:lnB>
                      <a:noFill/>
                    </a:lnB>
                    <a:lnTlToBr>
                      <a:noFill/>
                    </a:lnTlToBr>
                    <a:lnBlToTr>
                      <a:noFill/>
                    </a:lnBlToTr>
                    <a:noFill/>
                  </a:tcPr>
                </a:tc>
              </a:tr>
              <a:tr h="4572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state </a:t>
                      </a:r>
                      <a:r>
                        <a:rPr kumimoji="0" lang="en-US" altLang="ko-KR" sz="2400" b="0" i="1" u="none" strike="noStrike" cap="none" normalizeH="0" baseline="0" smtClean="0">
                          <a:ln>
                            <a:noFill/>
                          </a:ln>
                          <a:solidFill>
                            <a:srgbClr val="000000"/>
                          </a:solidFill>
                          <a:effectLst/>
                          <a:latin typeface="Times New Roman" pitchFamily="18" charset="0"/>
                          <a:ea typeface="Batang" pitchFamily="18" charset="-127"/>
                        </a:rPr>
                        <a:t>φ(T</a:t>
                      </a:r>
                      <a:r>
                        <a:rPr kumimoji="0" lang="en-US" altLang="ko-KR" sz="2400" b="0" i="1" u="none" strike="noStrike" cap="none" normalizeH="0" baseline="-25000" smtClean="0">
                          <a:ln>
                            <a:noFill/>
                          </a:ln>
                          <a:solidFill>
                            <a:srgbClr val="000000"/>
                          </a:solidFill>
                          <a:effectLst/>
                          <a:latin typeface="Times New Roman" pitchFamily="18" charset="0"/>
                          <a:ea typeface="Batang" pitchFamily="18" charset="-127"/>
                        </a:rPr>
                        <a:t>i</a:t>
                      </a:r>
                      <a:r>
                        <a:rPr kumimoji="0" lang="en-US" altLang="ko-KR" sz="2400" b="0" i="1" u="none" strike="noStrike" cap="none" normalizeH="0" baseline="0" smtClean="0">
                          <a:ln>
                            <a:noFill/>
                          </a:ln>
                          <a:solidFill>
                            <a:srgbClr val="000000"/>
                          </a:solidFill>
                          <a:effectLst/>
                          <a:latin typeface="Times New Roman" pitchFamily="18" charset="0"/>
                          <a:ea typeface="Batang" pitchFamily="18" charset="-127"/>
                        </a:rPr>
                        <a:t>)</a:t>
                      </a:r>
                      <a:r>
                        <a:rPr kumimoji="0" lang="en-US" sz="2400" b="0" i="1" u="none" strike="noStrike" cap="none" normalizeH="0" baseline="0" smtClean="0">
                          <a:ln>
                            <a:noFill/>
                          </a:ln>
                          <a:solidFill>
                            <a:schemeClr val="tx1"/>
                          </a:solidFill>
                          <a:effectLst/>
                          <a:latin typeface="Times New Roman" pitchFamily="18" charset="0"/>
                        </a:rPr>
                        <a:t> </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6</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itchFamily="18" charset="0"/>
                        </a:rPr>
                        <a:t>7</a:t>
                      </a:r>
                    </a:p>
                  </a:txBody>
                  <a:tcPr horzOverflow="overflow">
                    <a:lnL>
                      <a:noFill/>
                    </a:lnL>
                    <a:lnR>
                      <a:noFill/>
                    </a:lnR>
                    <a:lnT>
                      <a:noFill/>
                    </a:lnT>
                    <a:lnB cap="flat">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horzOverflow="overflow">
                    <a:lnL>
                      <a:noFill/>
                    </a:lnL>
                    <a:lnR cap="flat">
                      <a:noFill/>
                    </a:lnR>
                    <a:lnT>
                      <a:noFill/>
                    </a:lnT>
                    <a:lnB cap="flat">
                      <a:noFill/>
                    </a:lnB>
                    <a:lnTlToBr>
                      <a:noFill/>
                    </a:lnTlToBr>
                    <a:lnBlToTr>
                      <a:noFill/>
                    </a:lnBlToTr>
                    <a:noFill/>
                  </a:tcPr>
                </a:tc>
              </a:tr>
            </a:tbl>
          </a:graphicData>
        </a:graphic>
      </p:graphicFrame>
      <p:sp>
        <p:nvSpPr>
          <p:cNvPr id="28719" name="Rectangle 79"/>
          <p:cNvSpPr>
            <a:spLocks noChangeArrowheads="1"/>
          </p:cNvSpPr>
          <p:nvPr/>
        </p:nvSpPr>
        <p:spPr bwMode="auto">
          <a:xfrm>
            <a:off x="685800" y="762000"/>
            <a:ext cx="8001000" cy="1373188"/>
          </a:xfrm>
          <a:prstGeom prst="rect">
            <a:avLst/>
          </a:prstGeom>
          <a:noFill/>
          <a:ln w="9525">
            <a:noFill/>
            <a:miter lim="800000"/>
            <a:headEnd/>
            <a:tailEnd/>
          </a:ln>
        </p:spPr>
        <p:txBody>
          <a:bodyPr>
            <a:spAutoFit/>
          </a:bodyPr>
          <a:lstStyle/>
          <a:p>
            <a:r>
              <a:rPr lang="en-US" altLang="ko-KR" sz="2800">
                <a:solidFill>
                  <a:srgbClr val="000000"/>
                </a:solidFill>
                <a:ea typeface="굴림" pitchFamily="34" charset="-127"/>
              </a:rPr>
              <a:t>Finite Automata for Pattern P = ababaca</a:t>
            </a:r>
          </a:p>
          <a:p>
            <a:r>
              <a:rPr lang="en-US" altLang="ko-KR" sz="2800">
                <a:solidFill>
                  <a:srgbClr val="000000"/>
                </a:solidFill>
                <a:latin typeface="Times New Roman" pitchFamily="18" charset="0"/>
                <a:ea typeface="Batang" pitchFamily="18" charset="-127"/>
              </a:rPr>
              <a:t>Text T = abababacaba. </a:t>
            </a:r>
          </a:p>
          <a:p>
            <a:endParaRPr lang="en-US" altLang="ko-KR" sz="2800">
              <a:solidFill>
                <a:srgbClr val="000000"/>
              </a:solidFill>
              <a:latin typeface="Times New Roman" pitchFamily="18" charset="0"/>
              <a:ea typeface="Batang" pitchFamily="18" charset="-127"/>
            </a:endParaRPr>
          </a:p>
        </p:txBody>
      </p:sp>
      <p:grpSp>
        <p:nvGrpSpPr>
          <p:cNvPr id="2" name="Group 80"/>
          <p:cNvGrpSpPr>
            <a:grpSpLocks/>
          </p:cNvGrpSpPr>
          <p:nvPr/>
        </p:nvGrpSpPr>
        <p:grpSpPr bwMode="auto">
          <a:xfrm>
            <a:off x="1143000" y="2286000"/>
            <a:ext cx="6858000" cy="1676400"/>
            <a:chOff x="384" y="1344"/>
            <a:chExt cx="4944" cy="1152"/>
          </a:xfrm>
        </p:grpSpPr>
        <p:sp>
          <p:nvSpPr>
            <p:cNvPr id="28721" name="Oval 81"/>
            <p:cNvSpPr>
              <a:spLocks noChangeArrowheads="1"/>
            </p:cNvSpPr>
            <p:nvPr/>
          </p:nvSpPr>
          <p:spPr bwMode="auto">
            <a:xfrm>
              <a:off x="384"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0</a:t>
              </a:r>
            </a:p>
          </p:txBody>
        </p:sp>
        <p:sp>
          <p:nvSpPr>
            <p:cNvPr id="28722" name="Oval 82"/>
            <p:cNvSpPr>
              <a:spLocks noChangeArrowheads="1"/>
            </p:cNvSpPr>
            <p:nvPr/>
          </p:nvSpPr>
          <p:spPr bwMode="auto">
            <a:xfrm>
              <a:off x="1056"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1</a:t>
              </a:r>
            </a:p>
          </p:txBody>
        </p:sp>
        <p:sp>
          <p:nvSpPr>
            <p:cNvPr id="28723" name="Oval 83"/>
            <p:cNvSpPr>
              <a:spLocks noChangeArrowheads="1"/>
            </p:cNvSpPr>
            <p:nvPr/>
          </p:nvSpPr>
          <p:spPr bwMode="auto">
            <a:xfrm>
              <a:off x="1728"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2</a:t>
              </a:r>
            </a:p>
          </p:txBody>
        </p:sp>
        <p:sp>
          <p:nvSpPr>
            <p:cNvPr id="28724" name="Oval 84"/>
            <p:cNvSpPr>
              <a:spLocks noChangeArrowheads="1"/>
            </p:cNvSpPr>
            <p:nvPr/>
          </p:nvSpPr>
          <p:spPr bwMode="auto">
            <a:xfrm>
              <a:off x="2352"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3</a:t>
              </a:r>
            </a:p>
          </p:txBody>
        </p:sp>
        <p:sp>
          <p:nvSpPr>
            <p:cNvPr id="28725" name="Oval 85"/>
            <p:cNvSpPr>
              <a:spLocks noChangeArrowheads="1"/>
            </p:cNvSpPr>
            <p:nvPr/>
          </p:nvSpPr>
          <p:spPr bwMode="auto">
            <a:xfrm>
              <a:off x="3024"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4</a:t>
              </a:r>
            </a:p>
          </p:txBody>
        </p:sp>
        <p:sp>
          <p:nvSpPr>
            <p:cNvPr id="28726" name="Oval 86"/>
            <p:cNvSpPr>
              <a:spLocks noChangeArrowheads="1"/>
            </p:cNvSpPr>
            <p:nvPr/>
          </p:nvSpPr>
          <p:spPr bwMode="auto">
            <a:xfrm>
              <a:off x="3696"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5</a:t>
              </a:r>
            </a:p>
          </p:txBody>
        </p:sp>
        <p:sp>
          <p:nvSpPr>
            <p:cNvPr id="28727" name="Oval 87"/>
            <p:cNvSpPr>
              <a:spLocks noChangeArrowheads="1"/>
            </p:cNvSpPr>
            <p:nvPr/>
          </p:nvSpPr>
          <p:spPr bwMode="auto">
            <a:xfrm>
              <a:off x="4368" y="1824"/>
              <a:ext cx="336" cy="336"/>
            </a:xfrm>
            <a:prstGeom prst="ellipse">
              <a:avLst/>
            </a:prstGeom>
            <a:solidFill>
              <a:srgbClr val="E5E5FF"/>
            </a:solidFill>
            <a:ln w="9525">
              <a:solidFill>
                <a:schemeClr val="tx1"/>
              </a:solidFill>
              <a:round/>
              <a:headEnd/>
              <a:tailEnd/>
            </a:ln>
          </p:spPr>
          <p:txBody>
            <a:bodyPr wrap="none" anchor="ctr"/>
            <a:lstStyle/>
            <a:p>
              <a:pPr algn="ctr"/>
              <a:r>
                <a:rPr lang="en-US" sz="2400" b="1">
                  <a:latin typeface="Times New Roman" pitchFamily="18" charset="0"/>
                </a:rPr>
                <a:t>6</a:t>
              </a:r>
            </a:p>
          </p:txBody>
        </p:sp>
        <p:sp>
          <p:nvSpPr>
            <p:cNvPr id="28728" name="Oval 88"/>
            <p:cNvSpPr>
              <a:spLocks noChangeArrowheads="1"/>
            </p:cNvSpPr>
            <p:nvPr/>
          </p:nvSpPr>
          <p:spPr bwMode="auto">
            <a:xfrm>
              <a:off x="4992" y="1824"/>
              <a:ext cx="336" cy="336"/>
            </a:xfrm>
            <a:prstGeom prst="ellipse">
              <a:avLst/>
            </a:prstGeom>
            <a:solidFill>
              <a:schemeClr val="tx1"/>
            </a:solidFill>
            <a:ln w="9525">
              <a:solidFill>
                <a:schemeClr val="tx1"/>
              </a:solidFill>
              <a:round/>
              <a:headEnd/>
              <a:tailEnd/>
            </a:ln>
          </p:spPr>
          <p:txBody>
            <a:bodyPr wrap="none" anchor="ctr"/>
            <a:lstStyle/>
            <a:p>
              <a:pPr algn="ctr"/>
              <a:r>
                <a:rPr lang="en-US" sz="2400" b="1">
                  <a:solidFill>
                    <a:schemeClr val="bg1"/>
                  </a:solidFill>
                  <a:latin typeface="Times New Roman" pitchFamily="18" charset="0"/>
                </a:rPr>
                <a:t>7</a:t>
              </a:r>
            </a:p>
          </p:txBody>
        </p:sp>
        <p:cxnSp>
          <p:nvCxnSpPr>
            <p:cNvPr id="28729" name="AutoShape 89"/>
            <p:cNvCxnSpPr>
              <a:cxnSpLocks noChangeShapeType="1"/>
              <a:stCxn id="28721" idx="6"/>
              <a:endCxn id="28722" idx="2"/>
            </p:cNvCxnSpPr>
            <p:nvPr/>
          </p:nvCxnSpPr>
          <p:spPr bwMode="auto">
            <a:xfrm>
              <a:off x="720" y="1992"/>
              <a:ext cx="336" cy="0"/>
            </a:xfrm>
            <a:prstGeom prst="straightConnector1">
              <a:avLst/>
            </a:prstGeom>
            <a:noFill/>
            <a:ln w="9525">
              <a:solidFill>
                <a:schemeClr val="tx1"/>
              </a:solidFill>
              <a:round/>
              <a:headEnd/>
              <a:tailEnd type="triangle" w="med" len="med"/>
            </a:ln>
          </p:spPr>
        </p:cxnSp>
        <p:cxnSp>
          <p:nvCxnSpPr>
            <p:cNvPr id="28730" name="AutoShape 90"/>
            <p:cNvCxnSpPr>
              <a:cxnSpLocks noChangeShapeType="1"/>
              <a:stCxn id="28722" idx="6"/>
              <a:endCxn id="28723" idx="2"/>
            </p:cNvCxnSpPr>
            <p:nvPr/>
          </p:nvCxnSpPr>
          <p:spPr bwMode="auto">
            <a:xfrm>
              <a:off x="1392" y="1992"/>
              <a:ext cx="336" cy="0"/>
            </a:xfrm>
            <a:prstGeom prst="straightConnector1">
              <a:avLst/>
            </a:prstGeom>
            <a:noFill/>
            <a:ln w="9525">
              <a:solidFill>
                <a:schemeClr val="tx1"/>
              </a:solidFill>
              <a:round/>
              <a:headEnd/>
              <a:tailEnd type="triangle" w="med" len="med"/>
            </a:ln>
          </p:spPr>
        </p:cxnSp>
        <p:cxnSp>
          <p:nvCxnSpPr>
            <p:cNvPr id="28731" name="AutoShape 91"/>
            <p:cNvCxnSpPr>
              <a:cxnSpLocks noChangeShapeType="1"/>
              <a:stCxn id="28723" idx="6"/>
              <a:endCxn id="28724" idx="2"/>
            </p:cNvCxnSpPr>
            <p:nvPr/>
          </p:nvCxnSpPr>
          <p:spPr bwMode="auto">
            <a:xfrm>
              <a:off x="2064" y="1992"/>
              <a:ext cx="288" cy="0"/>
            </a:xfrm>
            <a:prstGeom prst="straightConnector1">
              <a:avLst/>
            </a:prstGeom>
            <a:noFill/>
            <a:ln w="9525">
              <a:solidFill>
                <a:schemeClr val="tx1"/>
              </a:solidFill>
              <a:round/>
              <a:headEnd/>
              <a:tailEnd type="triangle" w="med" len="med"/>
            </a:ln>
          </p:spPr>
        </p:cxnSp>
        <p:cxnSp>
          <p:nvCxnSpPr>
            <p:cNvPr id="28732" name="AutoShape 92"/>
            <p:cNvCxnSpPr>
              <a:cxnSpLocks noChangeShapeType="1"/>
              <a:stCxn id="28724" idx="6"/>
              <a:endCxn id="28725" idx="2"/>
            </p:cNvCxnSpPr>
            <p:nvPr/>
          </p:nvCxnSpPr>
          <p:spPr bwMode="auto">
            <a:xfrm>
              <a:off x="2688" y="1992"/>
              <a:ext cx="336" cy="0"/>
            </a:xfrm>
            <a:prstGeom prst="straightConnector1">
              <a:avLst/>
            </a:prstGeom>
            <a:noFill/>
            <a:ln w="9525">
              <a:solidFill>
                <a:schemeClr val="tx1"/>
              </a:solidFill>
              <a:round/>
              <a:headEnd/>
              <a:tailEnd type="triangle" w="med" len="med"/>
            </a:ln>
          </p:spPr>
        </p:cxnSp>
        <p:cxnSp>
          <p:nvCxnSpPr>
            <p:cNvPr id="28733" name="AutoShape 93"/>
            <p:cNvCxnSpPr>
              <a:cxnSpLocks noChangeShapeType="1"/>
              <a:stCxn id="28725" idx="6"/>
              <a:endCxn id="28726" idx="2"/>
            </p:cNvCxnSpPr>
            <p:nvPr/>
          </p:nvCxnSpPr>
          <p:spPr bwMode="auto">
            <a:xfrm>
              <a:off x="3360" y="1992"/>
              <a:ext cx="336" cy="0"/>
            </a:xfrm>
            <a:prstGeom prst="straightConnector1">
              <a:avLst/>
            </a:prstGeom>
            <a:noFill/>
            <a:ln w="9525">
              <a:solidFill>
                <a:schemeClr val="tx1"/>
              </a:solidFill>
              <a:round/>
              <a:headEnd/>
              <a:tailEnd type="triangle" w="med" len="med"/>
            </a:ln>
          </p:spPr>
        </p:cxnSp>
        <p:cxnSp>
          <p:nvCxnSpPr>
            <p:cNvPr id="28734" name="AutoShape 94"/>
            <p:cNvCxnSpPr>
              <a:cxnSpLocks noChangeShapeType="1"/>
              <a:stCxn id="28726" idx="6"/>
              <a:endCxn id="28727" idx="2"/>
            </p:cNvCxnSpPr>
            <p:nvPr/>
          </p:nvCxnSpPr>
          <p:spPr bwMode="auto">
            <a:xfrm>
              <a:off x="4032" y="1992"/>
              <a:ext cx="336" cy="0"/>
            </a:xfrm>
            <a:prstGeom prst="straightConnector1">
              <a:avLst/>
            </a:prstGeom>
            <a:noFill/>
            <a:ln w="9525">
              <a:solidFill>
                <a:schemeClr val="tx1"/>
              </a:solidFill>
              <a:round/>
              <a:headEnd/>
              <a:tailEnd type="triangle" w="med" len="med"/>
            </a:ln>
          </p:spPr>
        </p:cxnSp>
        <p:cxnSp>
          <p:nvCxnSpPr>
            <p:cNvPr id="28735" name="AutoShape 95"/>
            <p:cNvCxnSpPr>
              <a:cxnSpLocks noChangeShapeType="1"/>
              <a:stCxn id="28727" idx="6"/>
              <a:endCxn id="28728" idx="2"/>
            </p:cNvCxnSpPr>
            <p:nvPr/>
          </p:nvCxnSpPr>
          <p:spPr bwMode="auto">
            <a:xfrm>
              <a:off x="4704" y="1992"/>
              <a:ext cx="288" cy="0"/>
            </a:xfrm>
            <a:prstGeom prst="straightConnector1">
              <a:avLst/>
            </a:prstGeom>
            <a:noFill/>
            <a:ln w="9525">
              <a:solidFill>
                <a:schemeClr val="tx1"/>
              </a:solidFill>
              <a:round/>
              <a:headEnd/>
              <a:tailEnd type="triangle" w="med" len="med"/>
            </a:ln>
          </p:spPr>
        </p:cxnSp>
        <p:sp>
          <p:nvSpPr>
            <p:cNvPr id="28736" name="Rectangle 96"/>
            <p:cNvSpPr>
              <a:spLocks noChangeArrowheads="1"/>
            </p:cNvSpPr>
            <p:nvPr/>
          </p:nvSpPr>
          <p:spPr bwMode="auto">
            <a:xfrm>
              <a:off x="816"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37" name="Rectangle 97"/>
            <p:cNvSpPr>
              <a:spLocks noChangeArrowheads="1"/>
            </p:cNvSpPr>
            <p:nvPr/>
          </p:nvSpPr>
          <p:spPr bwMode="auto">
            <a:xfrm>
              <a:off x="1488" y="1728"/>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8738" name="Rectangle 98"/>
            <p:cNvSpPr>
              <a:spLocks noChangeArrowheads="1"/>
            </p:cNvSpPr>
            <p:nvPr/>
          </p:nvSpPr>
          <p:spPr bwMode="auto">
            <a:xfrm>
              <a:off x="2112"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39" name="Rectangle 99"/>
            <p:cNvSpPr>
              <a:spLocks noChangeArrowheads="1"/>
            </p:cNvSpPr>
            <p:nvPr/>
          </p:nvSpPr>
          <p:spPr bwMode="auto">
            <a:xfrm>
              <a:off x="2784" y="1728"/>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8740" name="Rectangle 100"/>
            <p:cNvSpPr>
              <a:spLocks noChangeArrowheads="1"/>
            </p:cNvSpPr>
            <p:nvPr/>
          </p:nvSpPr>
          <p:spPr bwMode="auto">
            <a:xfrm>
              <a:off x="3456"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41" name="Rectangle 101"/>
            <p:cNvSpPr>
              <a:spLocks noChangeArrowheads="1"/>
            </p:cNvSpPr>
            <p:nvPr/>
          </p:nvSpPr>
          <p:spPr bwMode="auto">
            <a:xfrm>
              <a:off x="4128" y="1728"/>
              <a:ext cx="192" cy="240"/>
            </a:xfrm>
            <a:prstGeom prst="rect">
              <a:avLst/>
            </a:prstGeom>
            <a:noFill/>
            <a:ln w="9525">
              <a:noFill/>
              <a:miter lim="800000"/>
              <a:headEnd/>
              <a:tailEnd/>
            </a:ln>
          </p:spPr>
          <p:txBody>
            <a:bodyPr anchor="ctr"/>
            <a:lstStyle/>
            <a:p>
              <a:r>
                <a:rPr lang="en-US" sz="2000">
                  <a:latin typeface="Times New Roman" pitchFamily="18" charset="0"/>
                </a:rPr>
                <a:t>c</a:t>
              </a:r>
            </a:p>
          </p:txBody>
        </p:sp>
        <p:sp>
          <p:nvSpPr>
            <p:cNvPr id="28742" name="Rectangle 102"/>
            <p:cNvSpPr>
              <a:spLocks noChangeArrowheads="1"/>
            </p:cNvSpPr>
            <p:nvPr/>
          </p:nvSpPr>
          <p:spPr bwMode="auto">
            <a:xfrm>
              <a:off x="4752" y="1728"/>
              <a:ext cx="192" cy="240"/>
            </a:xfrm>
            <a:prstGeom prst="rect">
              <a:avLst/>
            </a:prstGeom>
            <a:noFill/>
            <a:ln w="9525">
              <a:noFill/>
              <a:miter lim="800000"/>
              <a:headEnd/>
              <a:tailEnd/>
            </a:ln>
          </p:spPr>
          <p:txBody>
            <a:bodyPr anchor="ctr"/>
            <a:lstStyle/>
            <a:p>
              <a:r>
                <a:rPr lang="en-US" sz="2000">
                  <a:latin typeface="Times New Roman" pitchFamily="18" charset="0"/>
                </a:rPr>
                <a:t>a</a:t>
              </a:r>
            </a:p>
          </p:txBody>
        </p:sp>
        <p:cxnSp>
          <p:nvCxnSpPr>
            <p:cNvPr id="28743" name="AutoShape 103"/>
            <p:cNvCxnSpPr>
              <a:cxnSpLocks noChangeShapeType="1"/>
              <a:stCxn id="28722" idx="7"/>
              <a:endCxn id="28722" idx="1"/>
            </p:cNvCxnSpPr>
            <p:nvPr/>
          </p:nvCxnSpPr>
          <p:spPr bwMode="auto">
            <a:xfrm rot="-5400000" flipH="1" flipV="1">
              <a:off x="1223" y="1755"/>
              <a:ext cx="1" cy="238"/>
            </a:xfrm>
            <a:prstGeom prst="curvedConnector3">
              <a:avLst>
                <a:gd name="adj1" fmla="val -19300009"/>
              </a:avLst>
            </a:prstGeom>
            <a:noFill/>
            <a:ln w="9525">
              <a:solidFill>
                <a:schemeClr val="tx1"/>
              </a:solidFill>
              <a:round/>
              <a:headEnd/>
              <a:tailEnd type="triangle" w="med" len="med"/>
            </a:ln>
          </p:spPr>
        </p:cxnSp>
        <p:cxnSp>
          <p:nvCxnSpPr>
            <p:cNvPr id="28744" name="AutoShape 104"/>
            <p:cNvCxnSpPr>
              <a:cxnSpLocks noChangeShapeType="1"/>
              <a:stCxn id="28724" idx="0"/>
              <a:endCxn id="28722" idx="7"/>
            </p:cNvCxnSpPr>
            <p:nvPr/>
          </p:nvCxnSpPr>
          <p:spPr bwMode="auto">
            <a:xfrm rot="-5400000" flipH="1" flipV="1">
              <a:off x="1907" y="1260"/>
              <a:ext cx="49" cy="1177"/>
            </a:xfrm>
            <a:prstGeom prst="curvedConnector3">
              <a:avLst>
                <a:gd name="adj1" fmla="val -293880"/>
              </a:avLst>
            </a:prstGeom>
            <a:noFill/>
            <a:ln w="9525">
              <a:solidFill>
                <a:schemeClr val="tx1"/>
              </a:solidFill>
              <a:round/>
              <a:headEnd/>
              <a:tailEnd type="triangle" w="med" len="med"/>
            </a:ln>
          </p:spPr>
        </p:cxnSp>
        <p:cxnSp>
          <p:nvCxnSpPr>
            <p:cNvPr id="28745" name="AutoShape 105"/>
            <p:cNvCxnSpPr>
              <a:cxnSpLocks noChangeShapeType="1"/>
              <a:stCxn id="28726" idx="0"/>
              <a:endCxn id="28722" idx="7"/>
            </p:cNvCxnSpPr>
            <p:nvPr/>
          </p:nvCxnSpPr>
          <p:spPr bwMode="auto">
            <a:xfrm rot="-5400000" flipH="1" flipV="1">
              <a:off x="2579" y="588"/>
              <a:ext cx="49" cy="2521"/>
            </a:xfrm>
            <a:prstGeom prst="curvedConnector3">
              <a:avLst>
                <a:gd name="adj1" fmla="val -710208"/>
              </a:avLst>
            </a:prstGeom>
            <a:noFill/>
            <a:ln w="9525">
              <a:solidFill>
                <a:schemeClr val="tx1"/>
              </a:solidFill>
              <a:round/>
              <a:headEnd/>
              <a:tailEnd type="triangle" w="med" len="med"/>
            </a:ln>
          </p:spPr>
        </p:cxnSp>
        <p:cxnSp>
          <p:nvCxnSpPr>
            <p:cNvPr id="28746" name="AutoShape 106"/>
            <p:cNvCxnSpPr>
              <a:cxnSpLocks noChangeShapeType="1"/>
              <a:stCxn id="28728" idx="0"/>
              <a:endCxn id="28722" idx="7"/>
            </p:cNvCxnSpPr>
            <p:nvPr/>
          </p:nvCxnSpPr>
          <p:spPr bwMode="auto">
            <a:xfrm rot="-5400000" flipH="1" flipV="1">
              <a:off x="3227" y="-60"/>
              <a:ext cx="49" cy="3817"/>
            </a:xfrm>
            <a:prstGeom prst="curvedConnector3">
              <a:avLst>
                <a:gd name="adj1" fmla="val -1297963"/>
              </a:avLst>
            </a:prstGeom>
            <a:noFill/>
            <a:ln w="9525">
              <a:solidFill>
                <a:schemeClr val="tx1"/>
              </a:solidFill>
              <a:round/>
              <a:headEnd/>
              <a:tailEnd type="triangle" w="med" len="med"/>
            </a:ln>
          </p:spPr>
        </p:cxnSp>
        <p:cxnSp>
          <p:nvCxnSpPr>
            <p:cNvPr id="28747" name="AutoShape 107"/>
            <p:cNvCxnSpPr>
              <a:cxnSpLocks noChangeShapeType="1"/>
              <a:stCxn id="28728" idx="3"/>
              <a:endCxn id="28723" idx="4"/>
            </p:cNvCxnSpPr>
            <p:nvPr/>
          </p:nvCxnSpPr>
          <p:spPr bwMode="auto">
            <a:xfrm rot="5400000">
              <a:off x="3444" y="563"/>
              <a:ext cx="49" cy="3145"/>
            </a:xfrm>
            <a:prstGeom prst="curvedConnector3">
              <a:avLst>
                <a:gd name="adj1" fmla="val 861222"/>
              </a:avLst>
            </a:prstGeom>
            <a:noFill/>
            <a:ln w="9525">
              <a:solidFill>
                <a:schemeClr val="tx1"/>
              </a:solidFill>
              <a:round/>
              <a:headEnd/>
              <a:tailEnd type="triangle" w="med" len="med"/>
            </a:ln>
          </p:spPr>
        </p:cxnSp>
        <p:cxnSp>
          <p:nvCxnSpPr>
            <p:cNvPr id="28748" name="AutoShape 108"/>
            <p:cNvCxnSpPr>
              <a:cxnSpLocks noChangeShapeType="1"/>
              <a:stCxn id="28726" idx="4"/>
              <a:endCxn id="28725" idx="4"/>
            </p:cNvCxnSpPr>
            <p:nvPr/>
          </p:nvCxnSpPr>
          <p:spPr bwMode="auto">
            <a:xfrm rot="5400000">
              <a:off x="3527" y="1825"/>
              <a:ext cx="1" cy="672"/>
            </a:xfrm>
            <a:prstGeom prst="curvedConnector3">
              <a:avLst>
                <a:gd name="adj1" fmla="val 14400005"/>
              </a:avLst>
            </a:prstGeom>
            <a:noFill/>
            <a:ln w="9525">
              <a:solidFill>
                <a:schemeClr val="tx1"/>
              </a:solidFill>
              <a:round/>
              <a:headEnd/>
              <a:tailEnd type="triangle" w="med" len="med"/>
            </a:ln>
          </p:spPr>
        </p:cxnSp>
        <p:sp>
          <p:nvSpPr>
            <p:cNvPr id="28749" name="Rectangle 109"/>
            <p:cNvSpPr>
              <a:spLocks noChangeArrowheads="1"/>
            </p:cNvSpPr>
            <p:nvPr/>
          </p:nvSpPr>
          <p:spPr bwMode="auto">
            <a:xfrm>
              <a:off x="1104" y="1440"/>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50" name="Rectangle 110"/>
            <p:cNvSpPr>
              <a:spLocks noChangeArrowheads="1"/>
            </p:cNvSpPr>
            <p:nvPr/>
          </p:nvSpPr>
          <p:spPr bwMode="auto">
            <a:xfrm>
              <a:off x="2064" y="1488"/>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51" name="Rectangle 111"/>
            <p:cNvSpPr>
              <a:spLocks noChangeArrowheads="1"/>
            </p:cNvSpPr>
            <p:nvPr/>
          </p:nvSpPr>
          <p:spPr bwMode="auto">
            <a:xfrm>
              <a:off x="3552" y="1392"/>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52" name="Rectangle 112"/>
            <p:cNvSpPr>
              <a:spLocks noChangeArrowheads="1"/>
            </p:cNvSpPr>
            <p:nvPr/>
          </p:nvSpPr>
          <p:spPr bwMode="auto">
            <a:xfrm>
              <a:off x="4944" y="1344"/>
              <a:ext cx="192" cy="240"/>
            </a:xfrm>
            <a:prstGeom prst="rect">
              <a:avLst/>
            </a:prstGeom>
            <a:noFill/>
            <a:ln w="9525">
              <a:noFill/>
              <a:miter lim="800000"/>
              <a:headEnd/>
              <a:tailEnd/>
            </a:ln>
          </p:spPr>
          <p:txBody>
            <a:bodyPr anchor="ctr"/>
            <a:lstStyle/>
            <a:p>
              <a:r>
                <a:rPr lang="en-US" sz="2000">
                  <a:latin typeface="Times New Roman" pitchFamily="18" charset="0"/>
                </a:rPr>
                <a:t>a</a:t>
              </a:r>
            </a:p>
          </p:txBody>
        </p:sp>
        <p:sp>
          <p:nvSpPr>
            <p:cNvPr id="28753" name="Rectangle 113"/>
            <p:cNvSpPr>
              <a:spLocks noChangeArrowheads="1"/>
            </p:cNvSpPr>
            <p:nvPr/>
          </p:nvSpPr>
          <p:spPr bwMode="auto">
            <a:xfrm>
              <a:off x="3408" y="2064"/>
              <a:ext cx="192" cy="240"/>
            </a:xfrm>
            <a:prstGeom prst="rect">
              <a:avLst/>
            </a:prstGeom>
            <a:noFill/>
            <a:ln w="9525">
              <a:noFill/>
              <a:miter lim="800000"/>
              <a:headEnd/>
              <a:tailEnd/>
            </a:ln>
          </p:spPr>
          <p:txBody>
            <a:bodyPr anchor="ctr"/>
            <a:lstStyle/>
            <a:p>
              <a:r>
                <a:rPr lang="en-US" sz="2000">
                  <a:latin typeface="Times New Roman" pitchFamily="18" charset="0"/>
                </a:rPr>
                <a:t>b</a:t>
              </a:r>
            </a:p>
          </p:txBody>
        </p:sp>
        <p:sp>
          <p:nvSpPr>
            <p:cNvPr id="28754" name="Rectangle 114"/>
            <p:cNvSpPr>
              <a:spLocks noChangeArrowheads="1"/>
            </p:cNvSpPr>
            <p:nvPr/>
          </p:nvSpPr>
          <p:spPr bwMode="auto">
            <a:xfrm>
              <a:off x="3936" y="2256"/>
              <a:ext cx="192" cy="240"/>
            </a:xfrm>
            <a:prstGeom prst="rect">
              <a:avLst/>
            </a:prstGeom>
            <a:noFill/>
            <a:ln w="9525">
              <a:noFill/>
              <a:miter lim="800000"/>
              <a:headEnd/>
              <a:tailEnd/>
            </a:ln>
          </p:spPr>
          <p:txBody>
            <a:bodyPr anchor="ctr"/>
            <a:lstStyle/>
            <a:p>
              <a:r>
                <a:rPr lang="en-US" sz="2000">
                  <a:latin typeface="Times New Roman" pitchFamily="18" charset="0"/>
                </a:rPr>
                <a:t>b</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Rectangle 9"/>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3.	String Matching with finite Automata</a:t>
            </a:r>
            <a:endParaRPr lang="en-US" sz="3200" smtClean="0">
              <a:solidFill>
                <a:schemeClr val="bg1"/>
              </a:solidFill>
            </a:endParaRPr>
          </a:p>
        </p:txBody>
      </p:sp>
      <p:sp>
        <p:nvSpPr>
          <p:cNvPr id="29698" name="Rectangle 2"/>
          <p:cNvSpPr>
            <a:spLocks noGrp="1" noChangeArrowheads="1"/>
          </p:cNvSpPr>
          <p:nvPr>
            <p:ph idx="1"/>
          </p:nvPr>
        </p:nvSpPr>
        <p:spPr>
          <a:xfrm>
            <a:off x="152400" y="762000"/>
            <a:ext cx="8763000" cy="5715000"/>
          </a:xfrm>
        </p:spPr>
        <p:txBody>
          <a:bodyPr/>
          <a:lstStyle/>
          <a:p>
            <a:pPr marL="952500" indent="-609600" eaLnBrk="1" hangingPunct="1">
              <a:buFontTx/>
              <a:buNone/>
            </a:pPr>
            <a:r>
              <a:rPr lang="en-US" altLang="ko-KR" sz="2800" smtClean="0">
                <a:solidFill>
                  <a:srgbClr val="000000"/>
                </a:solidFill>
                <a:latin typeface="Times New Roman" pitchFamily="18" charset="0"/>
                <a:ea typeface="Batang" pitchFamily="18" charset="-127"/>
              </a:rPr>
              <a:t>FINITE-AUTOMATON-MATCHER(</a:t>
            </a:r>
            <a:r>
              <a:rPr lang="en-US" altLang="ko-KR" sz="2800" i="1" smtClean="0">
                <a:solidFill>
                  <a:srgbClr val="000000"/>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δ</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a:t>
            </a:r>
          </a:p>
          <a:p>
            <a:pPr marL="952500" indent="-609600" eaLnBrk="1" hangingPunct="1">
              <a:buFontTx/>
              <a:buNone/>
            </a:pPr>
            <a:r>
              <a:rPr lang="en-US" altLang="ko-KR" sz="2800" smtClean="0">
                <a:solidFill>
                  <a:srgbClr val="000000"/>
                </a:solidFill>
                <a:latin typeface="Times New Roman" pitchFamily="18" charset="0"/>
                <a:ea typeface="Batang" pitchFamily="18" charset="-127"/>
              </a:rPr>
              <a:t>1    </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length</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a:t>
            </a:r>
          </a:p>
          <a:p>
            <a:pPr marL="952500" indent="-609600" eaLnBrk="1" hangingPunct="1">
              <a:buFontTx/>
              <a:buNone/>
            </a:pPr>
            <a:r>
              <a:rPr lang="en-US" altLang="ko-KR" sz="2800" smtClean="0">
                <a:solidFill>
                  <a:srgbClr val="000000"/>
                </a:solidFill>
                <a:latin typeface="Times New Roman" pitchFamily="18" charset="0"/>
                <a:ea typeface="Batang" pitchFamily="18" charset="-127"/>
              </a:rPr>
              <a:t>2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 0</a:t>
            </a:r>
          </a:p>
          <a:p>
            <a:pPr marL="952500" indent="-609600" eaLnBrk="1" hangingPunct="1">
              <a:buFontTx/>
              <a:buNone/>
            </a:pPr>
            <a:r>
              <a:rPr lang="en-US" altLang="ko-KR" sz="2800" smtClean="0">
                <a:solidFill>
                  <a:srgbClr val="000000"/>
                </a:solidFill>
                <a:latin typeface="Times New Roman" pitchFamily="18" charset="0"/>
                <a:ea typeface="Batang" pitchFamily="18" charset="-127"/>
              </a:rPr>
              <a:t>3    </a:t>
            </a:r>
            <a:r>
              <a:rPr lang="en-US" altLang="ko-KR" sz="2800" b="1" smtClean="0">
                <a:solidFill>
                  <a:srgbClr val="000000"/>
                </a:solidFill>
                <a:latin typeface="Times New Roman" pitchFamily="18" charset="0"/>
                <a:ea typeface="Batang" pitchFamily="18" charset="-127"/>
              </a:rPr>
              <a:t>for </a:t>
            </a:r>
            <a:r>
              <a:rPr lang="en-US" altLang="ko-KR" sz="2800" i="1" smtClean="0">
                <a:solidFill>
                  <a:srgbClr val="000000"/>
                </a:solidFill>
                <a:latin typeface="Times New Roman" pitchFamily="18" charset="0"/>
                <a:ea typeface="Batang" pitchFamily="18" charset="-127"/>
              </a:rPr>
              <a:t>i </a:t>
            </a:r>
            <a:r>
              <a:rPr lang="en-US" altLang="ko-KR" sz="2800" smtClean="0">
                <a:solidFill>
                  <a:srgbClr val="000000"/>
                </a:solidFill>
                <a:latin typeface="Times New Roman" pitchFamily="18" charset="0"/>
                <a:ea typeface="Batang" pitchFamily="18" charset="-127"/>
              </a:rPr>
              <a:t>← 1 </a:t>
            </a:r>
            <a:r>
              <a:rPr lang="en-US" altLang="ko-KR" sz="2800" b="1" smtClean="0">
                <a:solidFill>
                  <a:srgbClr val="000000"/>
                </a:solidFill>
                <a:latin typeface="Times New Roman" pitchFamily="18" charset="0"/>
                <a:ea typeface="Batang" pitchFamily="18" charset="-127"/>
              </a:rPr>
              <a:t>to </a:t>
            </a:r>
            <a:r>
              <a:rPr lang="en-US" altLang="ko-KR" sz="2800" i="1" smtClean="0">
                <a:solidFill>
                  <a:srgbClr val="000000"/>
                </a:solidFill>
                <a:latin typeface="Times New Roman" pitchFamily="18" charset="0"/>
                <a:ea typeface="Batang" pitchFamily="18" charset="-127"/>
              </a:rPr>
              <a:t>n</a:t>
            </a:r>
            <a:endParaRPr lang="en-US" altLang="ko-KR" sz="2800" smtClean="0">
              <a:solidFill>
                <a:srgbClr val="000000"/>
              </a:solidFill>
              <a:latin typeface="Times New Roman" pitchFamily="18" charset="0"/>
              <a:ea typeface="Batang" pitchFamily="18" charset="-127"/>
            </a:endParaRPr>
          </a:p>
          <a:p>
            <a:pPr marL="952500" indent="-609600" eaLnBrk="1" hangingPunct="1">
              <a:buFontTx/>
              <a:buNone/>
            </a:pPr>
            <a:r>
              <a:rPr lang="en-US" altLang="ko-KR" sz="2800" smtClean="0">
                <a:solidFill>
                  <a:srgbClr val="000000"/>
                </a:solidFill>
                <a:latin typeface="Times New Roman" pitchFamily="18" charset="0"/>
                <a:ea typeface="Batang" pitchFamily="18" charset="-127"/>
              </a:rPr>
              <a:t>4          </a:t>
            </a:r>
            <a:r>
              <a:rPr lang="en-US" altLang="ko-KR" sz="2800" b="1" smtClean="0">
                <a:solidFill>
                  <a:srgbClr val="000000"/>
                </a:solidFill>
                <a:latin typeface="Times New Roman" pitchFamily="18" charset="0"/>
                <a:ea typeface="Batang" pitchFamily="18" charset="-127"/>
              </a:rPr>
              <a:t>do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δ</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i</a:t>
            </a:r>
            <a:r>
              <a:rPr lang="en-US" altLang="ko-KR" sz="2800" smtClean="0">
                <a:solidFill>
                  <a:srgbClr val="000000"/>
                </a:solidFill>
                <a:latin typeface="Times New Roman" pitchFamily="18" charset="0"/>
                <a:ea typeface="Batang" pitchFamily="18" charset="-127"/>
              </a:rPr>
              <a:t>])</a:t>
            </a:r>
          </a:p>
          <a:p>
            <a:pPr marL="952500" indent="-609600" eaLnBrk="1" hangingPunct="1">
              <a:buFontTx/>
              <a:buNone/>
            </a:pPr>
            <a:r>
              <a:rPr lang="en-US" altLang="ko-KR" sz="2800" smtClean="0">
                <a:solidFill>
                  <a:srgbClr val="000000"/>
                </a:solidFill>
                <a:latin typeface="Times New Roman" pitchFamily="18" charset="0"/>
                <a:ea typeface="Batang" pitchFamily="18" charset="-127"/>
              </a:rPr>
              <a:t>5               </a:t>
            </a:r>
            <a:r>
              <a:rPr lang="en-US" altLang="ko-KR" sz="2800" b="1" smtClean="0">
                <a:solidFill>
                  <a:srgbClr val="000000"/>
                </a:solidFill>
                <a:latin typeface="Times New Roman" pitchFamily="18" charset="0"/>
                <a:ea typeface="Batang" pitchFamily="18" charset="-127"/>
              </a:rPr>
              <a:t>if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endParaRPr lang="en-US" altLang="ko-KR" sz="2800" smtClean="0">
              <a:solidFill>
                <a:srgbClr val="000000"/>
              </a:solidFill>
              <a:latin typeface="Times New Roman" pitchFamily="18" charset="0"/>
              <a:ea typeface="Batang" pitchFamily="18" charset="-127"/>
            </a:endParaRPr>
          </a:p>
          <a:p>
            <a:pPr marL="952500" indent="-609600" eaLnBrk="1" hangingPunct="1">
              <a:buFontTx/>
              <a:buAutoNum type="arabicPlain" startAt="6"/>
            </a:pPr>
            <a:r>
              <a:rPr lang="en-US" altLang="ko-KR" sz="2800" b="1" smtClean="0">
                <a:solidFill>
                  <a:srgbClr val="000000"/>
                </a:solidFill>
                <a:latin typeface="Times New Roman" pitchFamily="18" charset="0"/>
                <a:ea typeface="Batang" pitchFamily="18" charset="-127"/>
              </a:rPr>
              <a:t>then </a:t>
            </a:r>
            <a:r>
              <a:rPr lang="en-US" altLang="ko-KR" sz="2800" smtClean="0">
                <a:solidFill>
                  <a:srgbClr val="000000"/>
                </a:solidFill>
                <a:latin typeface="Times New Roman" pitchFamily="18" charset="0"/>
                <a:ea typeface="Batang" pitchFamily="18" charset="-127"/>
              </a:rPr>
              <a:t>print "Pattern occurs with shift" </a:t>
            </a:r>
            <a:r>
              <a:rPr lang="en-US" altLang="ko-KR" sz="2800" i="1" smtClean="0">
                <a:solidFill>
                  <a:srgbClr val="000000"/>
                </a:solidFill>
                <a:latin typeface="Times New Roman" pitchFamily="18" charset="0"/>
                <a:ea typeface="Batang" pitchFamily="18" charset="-127"/>
              </a:rPr>
              <a:t>i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a:t>
            </a:r>
          </a:p>
          <a:p>
            <a:pPr marL="952500" indent="-609600" eaLnBrk="1" hangingPunct="1">
              <a:buFontTx/>
              <a:buNone/>
            </a:pPr>
            <a:endParaRPr lang="en-US" altLang="ko-KR" sz="2800" smtClean="0">
              <a:solidFill>
                <a:srgbClr val="000000"/>
              </a:solidFill>
              <a:latin typeface="Times New Roman" pitchFamily="18" charset="0"/>
              <a:ea typeface="Batang" pitchFamily="18" charset="-127"/>
            </a:endParaRPr>
          </a:p>
          <a:p>
            <a:pPr marL="952500" indent="-609600" eaLnBrk="1" hangingPunct="1"/>
            <a:r>
              <a:rPr lang="en-US" altLang="ko-KR" sz="2800" smtClean="0">
                <a:solidFill>
                  <a:srgbClr val="000000"/>
                </a:solidFill>
                <a:latin typeface="Times New Roman" pitchFamily="18" charset="0"/>
                <a:ea typeface="Batang" pitchFamily="18" charset="-127"/>
              </a:rPr>
              <a:t>Matching time on a text string of length </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is Θ(</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a:t>
            </a:r>
          </a:p>
          <a:p>
            <a:pPr marL="952500" indent="-609600" eaLnBrk="1" hangingPunct="1"/>
            <a:r>
              <a:rPr lang="en-US" altLang="ko-KR" sz="2800" smtClean="0">
                <a:solidFill>
                  <a:srgbClr val="000000"/>
                </a:solidFill>
                <a:latin typeface="Times New Roman" pitchFamily="18" charset="0"/>
                <a:ea typeface="Batang" pitchFamily="18" charset="-127"/>
              </a:rPr>
              <a:t>Memory Usage: </a:t>
            </a:r>
            <a:r>
              <a:rPr lang="en-US" altLang="ko-KR" sz="2800" i="1" smtClean="0">
                <a:solidFill>
                  <a:srgbClr val="000000"/>
                </a:solidFill>
                <a:latin typeface="Times New Roman" pitchFamily="18" charset="0"/>
                <a:ea typeface="Batang" pitchFamily="18" charset="-127"/>
              </a:rPr>
              <a:t>O</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Σ</a:t>
            </a:r>
            <a:r>
              <a:rPr lang="en-US" altLang="ko-KR" sz="2800" i="1" smtClean="0">
                <a:solidFill>
                  <a:srgbClr val="000000"/>
                </a:solidFill>
                <a:latin typeface="Times New Roman" pitchFamily="18" charset="0"/>
                <a:ea typeface="Batang" pitchFamily="18" charset="-127"/>
              </a:rPr>
              <a:t>|</a:t>
            </a:r>
            <a:r>
              <a:rPr lang="en-US" altLang="ko-KR" sz="2800" smtClean="0">
                <a:solidFill>
                  <a:srgbClr val="000000"/>
                </a:solidFill>
                <a:latin typeface="Times New Roman" pitchFamily="18" charset="0"/>
                <a:ea typeface="Batang" pitchFamily="18" charset="-127"/>
              </a:rPr>
              <a:t>), </a:t>
            </a:r>
          </a:p>
          <a:p>
            <a:pPr marL="952500" indent="-609600" eaLnBrk="1" hangingPunct="1"/>
            <a:r>
              <a:rPr lang="en-US" altLang="ko-KR" sz="2800" smtClean="0">
                <a:solidFill>
                  <a:srgbClr val="000000"/>
                </a:solidFill>
                <a:latin typeface="Times New Roman" pitchFamily="18" charset="0"/>
                <a:ea typeface="Batang" pitchFamily="18" charset="-127"/>
              </a:rPr>
              <a:t>Preprocessing Time: Best case: </a:t>
            </a:r>
            <a:r>
              <a:rPr lang="en-US" altLang="ko-KR" sz="2800" i="1" smtClean="0">
                <a:solidFill>
                  <a:srgbClr val="000000"/>
                </a:solidFill>
                <a:latin typeface="Times New Roman" pitchFamily="18" charset="0"/>
                <a:ea typeface="Batang" pitchFamily="18" charset="-127"/>
              </a:rPr>
              <a:t>O</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Σ</a:t>
            </a:r>
            <a:r>
              <a:rPr lang="en-US" altLang="ko-KR" sz="2800" i="1" smtClean="0">
                <a:solidFill>
                  <a:srgbClr val="000000"/>
                </a:solidFill>
                <a:latin typeface="Times New Roman" pitchFamily="18" charset="0"/>
                <a:ea typeface="Batang" pitchFamily="18" charset="-127"/>
              </a:rPr>
              <a:t>|</a:t>
            </a:r>
            <a:r>
              <a:rPr lang="en-US" altLang="ko-KR" sz="2800" smtClean="0">
                <a:solidFill>
                  <a:srgbClr val="000000"/>
                </a:solidFill>
                <a:latin typeface="Times New Roman" pitchFamily="18" charset="0"/>
                <a:ea typeface="Batang" pitchFamily="18" charset="-127"/>
              </a:rPr>
              <a:t>).</a:t>
            </a:r>
          </a:p>
        </p:txBody>
      </p:sp>
      <p:pic>
        <p:nvPicPr>
          <p:cNvPr id="2969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2970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29701"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10"/>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3.	String Matching with Finite Automata</a:t>
            </a:r>
            <a:endParaRPr lang="en-US" sz="3200" smtClean="0">
              <a:solidFill>
                <a:schemeClr val="bg1"/>
              </a:solidFill>
            </a:endParaRPr>
          </a:p>
        </p:txBody>
      </p:sp>
      <p:sp>
        <p:nvSpPr>
          <p:cNvPr id="30722" name="Rectangle 2"/>
          <p:cNvSpPr>
            <a:spLocks noGrp="1" noChangeArrowheads="1"/>
          </p:cNvSpPr>
          <p:nvPr>
            <p:ph idx="1"/>
          </p:nvPr>
        </p:nvSpPr>
        <p:spPr>
          <a:xfrm>
            <a:off x="152400" y="990600"/>
            <a:ext cx="8763000" cy="5562600"/>
          </a:xfrm>
        </p:spPr>
        <p:txBody>
          <a:bodyPr/>
          <a:lstStyle/>
          <a:p>
            <a:pPr indent="0" eaLnBrk="1" hangingPunct="1">
              <a:buFontTx/>
              <a:buNone/>
            </a:pPr>
            <a:r>
              <a:rPr lang="en-US" altLang="ko-KR" sz="2800" smtClean="0">
                <a:solidFill>
                  <a:srgbClr val="000000"/>
                </a:solidFill>
                <a:latin typeface="Times New Roman" pitchFamily="18" charset="0"/>
                <a:ea typeface="Batang" pitchFamily="18" charset="-127"/>
              </a:rPr>
              <a:t>COMPUTE-TRANSITION-FUNCTION(</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 Σ)</a:t>
            </a:r>
          </a:p>
          <a:p>
            <a:pPr indent="0" eaLnBrk="1" hangingPunct="1">
              <a:buFontTx/>
              <a:buNone/>
            </a:pPr>
            <a:r>
              <a:rPr lang="en-US" altLang="ko-KR" sz="2800" smtClean="0">
                <a:solidFill>
                  <a:srgbClr val="000000"/>
                </a:solidFill>
                <a:latin typeface="Times New Roman" pitchFamily="18" charset="0"/>
                <a:ea typeface="Batang" pitchFamily="18" charset="-127"/>
              </a:rPr>
              <a:t>1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length</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a:t>
            </a:r>
          </a:p>
          <a:p>
            <a:pPr indent="0" eaLnBrk="1" hangingPunct="1">
              <a:buFontTx/>
              <a:buNone/>
            </a:pPr>
            <a:r>
              <a:rPr lang="en-US" altLang="ko-KR" sz="2800" smtClean="0">
                <a:solidFill>
                  <a:srgbClr val="000000"/>
                </a:solidFill>
                <a:latin typeface="Times New Roman" pitchFamily="18" charset="0"/>
                <a:ea typeface="Batang" pitchFamily="18" charset="-127"/>
              </a:rPr>
              <a:t>2    </a:t>
            </a:r>
            <a:r>
              <a:rPr lang="en-US" altLang="ko-KR" sz="2800" b="1" smtClean="0">
                <a:solidFill>
                  <a:srgbClr val="000000"/>
                </a:solidFill>
                <a:latin typeface="Times New Roman" pitchFamily="18" charset="0"/>
                <a:ea typeface="Batang" pitchFamily="18" charset="-127"/>
              </a:rPr>
              <a:t>for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 0 </a:t>
            </a:r>
            <a:r>
              <a:rPr lang="en-US" altLang="ko-KR" sz="2800" b="1" smtClean="0">
                <a:solidFill>
                  <a:srgbClr val="000000"/>
                </a:solidFill>
                <a:latin typeface="Times New Roman" pitchFamily="18" charset="0"/>
                <a:ea typeface="Batang" pitchFamily="18" charset="-127"/>
              </a:rPr>
              <a:t>to </a:t>
            </a:r>
            <a:r>
              <a:rPr lang="en-US" altLang="ko-KR" sz="2800" i="1" smtClean="0">
                <a:solidFill>
                  <a:srgbClr val="000000"/>
                </a:solidFill>
                <a:latin typeface="Times New Roman" pitchFamily="18" charset="0"/>
                <a:ea typeface="Batang" pitchFamily="18" charset="-127"/>
              </a:rPr>
              <a:t>m</a:t>
            </a:r>
            <a:endParaRPr lang="en-US" altLang="ko-KR" sz="2800" smtClean="0">
              <a:solidFill>
                <a:srgbClr val="000000"/>
              </a:solidFill>
              <a:latin typeface="Times New Roman" pitchFamily="18" charset="0"/>
              <a:ea typeface="Batang" pitchFamily="18" charset="-127"/>
            </a:endParaRPr>
          </a:p>
          <a:p>
            <a:pPr indent="0" eaLnBrk="1" hangingPunct="1">
              <a:buFontTx/>
              <a:buNone/>
            </a:pPr>
            <a:r>
              <a:rPr lang="en-US" altLang="ko-KR" sz="2800" smtClean="0">
                <a:solidFill>
                  <a:srgbClr val="000000"/>
                </a:solidFill>
                <a:latin typeface="Times New Roman" pitchFamily="18" charset="0"/>
                <a:ea typeface="Batang" pitchFamily="18" charset="-127"/>
              </a:rPr>
              <a:t>3         </a:t>
            </a:r>
            <a:r>
              <a:rPr lang="en-US" altLang="ko-KR" sz="2800" b="1" smtClean="0">
                <a:solidFill>
                  <a:srgbClr val="000000"/>
                </a:solidFill>
                <a:latin typeface="Times New Roman" pitchFamily="18" charset="0"/>
                <a:ea typeface="Batang" pitchFamily="18" charset="-127"/>
              </a:rPr>
              <a:t>do for </a:t>
            </a:r>
            <a:r>
              <a:rPr lang="en-US" altLang="ko-KR" sz="2800" smtClean="0">
                <a:solidFill>
                  <a:srgbClr val="000000"/>
                </a:solidFill>
                <a:latin typeface="Times New Roman" pitchFamily="18" charset="0"/>
                <a:ea typeface="Batang" pitchFamily="18" charset="-127"/>
              </a:rPr>
              <a:t>each character </a:t>
            </a:r>
            <a:r>
              <a:rPr lang="en-US" altLang="ko-KR" sz="2800" i="1" smtClean="0">
                <a:solidFill>
                  <a:srgbClr val="000000"/>
                </a:solidFill>
                <a:latin typeface="Times New Roman" pitchFamily="18" charset="0"/>
                <a:ea typeface="Batang" pitchFamily="18" charset="-127"/>
              </a:rPr>
              <a:t>a </a:t>
            </a:r>
            <a:r>
              <a:rPr lang="en-US" altLang="ko-KR" sz="2800"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Batang" pitchFamily="18" charset="-127"/>
              </a:rPr>
              <a:t> Σ</a:t>
            </a:r>
          </a:p>
          <a:p>
            <a:pPr indent="0" eaLnBrk="1" hangingPunct="1">
              <a:buFontTx/>
              <a:buNone/>
            </a:pPr>
            <a:r>
              <a:rPr lang="en-US" altLang="ko-KR" sz="2800" smtClean="0">
                <a:solidFill>
                  <a:srgbClr val="000000"/>
                </a:solidFill>
                <a:latin typeface="Times New Roman" pitchFamily="18" charset="0"/>
                <a:ea typeface="Batang" pitchFamily="18" charset="-127"/>
              </a:rPr>
              <a:t>4              </a:t>
            </a:r>
            <a:r>
              <a:rPr lang="en-US" altLang="ko-KR" sz="2800" b="1" smtClean="0">
                <a:solidFill>
                  <a:srgbClr val="000000"/>
                </a:solidFill>
                <a:latin typeface="Times New Roman" pitchFamily="18" charset="0"/>
                <a:ea typeface="Batang" pitchFamily="18" charset="-127"/>
              </a:rPr>
              <a:t>do </a:t>
            </a:r>
            <a:r>
              <a:rPr lang="en-US" altLang="ko-KR" sz="2800" i="1" smtClean="0">
                <a:solidFill>
                  <a:srgbClr val="000000"/>
                </a:solidFill>
                <a:latin typeface="Times New Roman" pitchFamily="18" charset="0"/>
                <a:ea typeface="Batang" pitchFamily="18" charset="-127"/>
              </a:rPr>
              <a:t>k </a:t>
            </a:r>
            <a:r>
              <a:rPr lang="en-US" altLang="ko-KR" sz="2800" smtClean="0">
                <a:solidFill>
                  <a:srgbClr val="000000"/>
                </a:solidFill>
                <a:latin typeface="Times New Roman" pitchFamily="18" charset="0"/>
                <a:ea typeface="Batang" pitchFamily="18" charset="-127"/>
              </a:rPr>
              <a:t>← min(</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+ 1, </a:t>
            </a:r>
            <a:r>
              <a:rPr lang="en-US" altLang="ko-KR" sz="2800" i="1" smtClean="0">
                <a:solidFill>
                  <a:srgbClr val="000000"/>
                </a:solidFill>
                <a:latin typeface="Times New Roman" pitchFamily="18" charset="0"/>
                <a:ea typeface="Batang" pitchFamily="18" charset="-127"/>
              </a:rPr>
              <a:t>q </a:t>
            </a:r>
            <a:r>
              <a:rPr lang="en-US" altLang="ko-KR" sz="2800" smtClean="0">
                <a:solidFill>
                  <a:srgbClr val="000000"/>
                </a:solidFill>
                <a:latin typeface="Times New Roman" pitchFamily="18" charset="0"/>
                <a:ea typeface="Batang" pitchFamily="18" charset="-127"/>
              </a:rPr>
              <a:t>+ 2)</a:t>
            </a:r>
          </a:p>
          <a:p>
            <a:pPr indent="0" eaLnBrk="1" hangingPunct="1">
              <a:buFontTx/>
              <a:buNone/>
            </a:pPr>
            <a:r>
              <a:rPr lang="en-US" altLang="ko-KR" sz="2800" smtClean="0">
                <a:solidFill>
                  <a:srgbClr val="000000"/>
                </a:solidFill>
                <a:latin typeface="Times New Roman" pitchFamily="18" charset="0"/>
                <a:ea typeface="Batang" pitchFamily="18" charset="-127"/>
              </a:rPr>
              <a:t>5                   </a:t>
            </a:r>
            <a:r>
              <a:rPr lang="en-US" altLang="ko-KR" sz="2800" b="1" smtClean="0">
                <a:solidFill>
                  <a:srgbClr val="000000"/>
                </a:solidFill>
                <a:latin typeface="Times New Roman" pitchFamily="18" charset="0"/>
                <a:ea typeface="Batang" pitchFamily="18" charset="-127"/>
              </a:rPr>
              <a:t>repeat </a:t>
            </a:r>
            <a:r>
              <a:rPr lang="en-US" altLang="ko-KR" sz="2800" i="1" smtClean="0">
                <a:solidFill>
                  <a:srgbClr val="000000"/>
                </a:solidFill>
                <a:latin typeface="Times New Roman" pitchFamily="18" charset="0"/>
                <a:ea typeface="Batang" pitchFamily="18" charset="-127"/>
              </a:rPr>
              <a:t>k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k </a:t>
            </a:r>
            <a:r>
              <a:rPr lang="en-US" altLang="ko-KR" sz="2800" smtClean="0">
                <a:solidFill>
                  <a:srgbClr val="000000"/>
                </a:solidFill>
                <a:latin typeface="Times New Roman" pitchFamily="18" charset="0"/>
                <a:ea typeface="Batang" pitchFamily="18" charset="-127"/>
              </a:rPr>
              <a:t>- 1</a:t>
            </a:r>
          </a:p>
          <a:p>
            <a:pPr indent="0" eaLnBrk="1" hangingPunct="1">
              <a:buFontTx/>
              <a:buNone/>
            </a:pPr>
            <a:r>
              <a:rPr lang="en-US" altLang="ko-KR" sz="2800" smtClean="0">
                <a:solidFill>
                  <a:srgbClr val="000000"/>
                </a:solidFill>
                <a:latin typeface="Times New Roman" pitchFamily="18" charset="0"/>
                <a:ea typeface="Batang" pitchFamily="18" charset="-127"/>
              </a:rPr>
              <a:t>6                      </a:t>
            </a:r>
            <a:r>
              <a:rPr lang="en-US" altLang="ko-KR" sz="2800" b="1" smtClean="0">
                <a:solidFill>
                  <a:srgbClr val="000000"/>
                </a:solidFill>
                <a:latin typeface="Times New Roman" pitchFamily="18" charset="0"/>
                <a:ea typeface="Batang" pitchFamily="18" charset="-127"/>
              </a:rPr>
              <a:t>until </a:t>
            </a:r>
            <a:r>
              <a:rPr lang="en-US" altLang="ko-KR" sz="2800" i="1" smtClean="0">
                <a:solidFill>
                  <a:srgbClr val="000000"/>
                </a:solidFill>
                <a:latin typeface="Times New Roman" pitchFamily="18" charset="0"/>
                <a:ea typeface="Batang" pitchFamily="18" charset="-127"/>
              </a:rPr>
              <a:t>P</a:t>
            </a:r>
            <a:r>
              <a:rPr lang="en-US" altLang="ko-KR" sz="2800" i="1" baseline="-25000" smtClean="0">
                <a:solidFill>
                  <a:srgbClr val="000000"/>
                </a:solidFill>
                <a:latin typeface="Times New Roman" pitchFamily="18" charset="0"/>
                <a:ea typeface="Batang" pitchFamily="18" charset="-127"/>
              </a:rPr>
              <a:t>k</a:t>
            </a:r>
            <a:r>
              <a:rPr lang="en-US" altLang="ko-KR" sz="2800" i="1" smtClean="0">
                <a:solidFill>
                  <a:srgbClr val="000000"/>
                </a:solidFill>
                <a:latin typeface="Times New Roman" pitchFamily="18" charset="0"/>
                <a:ea typeface="Batang" pitchFamily="18" charset="-127"/>
              </a:rPr>
              <a:t> </a:t>
            </a:r>
            <a:r>
              <a:rPr lang="en-US" altLang="ko-KR" smtClean="0">
                <a:solidFill>
                  <a:srgbClr val="000000"/>
                </a:solidFill>
                <a:latin typeface="Times New Roman" pitchFamily="18" charset="0"/>
                <a:ea typeface="Batang" pitchFamily="18" charset="-127"/>
                <a:sym typeface="Zed" pitchFamily="2" charset="2"/>
              </a:rPr>
              <a:t></a:t>
            </a:r>
            <a:r>
              <a:rPr lang="en-US" altLang="ko-KR" sz="2800" smtClean="0">
                <a:solidFill>
                  <a:srgbClr val="000000"/>
                </a:solidFill>
                <a:latin typeface="Times New Roman" pitchFamily="18" charset="0"/>
                <a:ea typeface="LucidaSansUnicode" charset="-122"/>
              </a:rPr>
              <a:t> </a:t>
            </a:r>
            <a:r>
              <a:rPr lang="en-US" altLang="ko-KR" sz="2800" i="1" smtClean="0">
                <a:solidFill>
                  <a:srgbClr val="000000"/>
                </a:solidFill>
                <a:latin typeface="Times New Roman" pitchFamily="18" charset="0"/>
                <a:ea typeface="Batang" pitchFamily="18" charset="-127"/>
              </a:rPr>
              <a:t>P</a:t>
            </a:r>
            <a:r>
              <a:rPr lang="en-US" altLang="ko-KR" sz="2800" i="1" baseline="-25000" smtClean="0">
                <a:solidFill>
                  <a:srgbClr val="000000"/>
                </a:solidFill>
                <a:latin typeface="Times New Roman" pitchFamily="18" charset="0"/>
                <a:ea typeface="Batang" pitchFamily="18" charset="-127"/>
              </a:rPr>
              <a:t>q</a:t>
            </a:r>
            <a:r>
              <a:rPr lang="en-US" altLang="ko-KR" sz="2800" i="1" smtClean="0">
                <a:solidFill>
                  <a:srgbClr val="000000"/>
                </a:solidFill>
                <a:latin typeface="Times New Roman" pitchFamily="18" charset="0"/>
                <a:ea typeface="Batang" pitchFamily="18" charset="-127"/>
              </a:rPr>
              <a:t>a</a:t>
            </a:r>
            <a:endParaRPr lang="en-US" altLang="ko-KR" sz="2800" smtClean="0">
              <a:solidFill>
                <a:srgbClr val="000000"/>
              </a:solidFill>
              <a:latin typeface="Times New Roman" pitchFamily="18" charset="0"/>
              <a:ea typeface="Batang" pitchFamily="18" charset="-127"/>
            </a:endParaRPr>
          </a:p>
          <a:p>
            <a:pPr indent="0" eaLnBrk="1" hangingPunct="1">
              <a:buFontTx/>
              <a:buNone/>
            </a:pPr>
            <a:r>
              <a:rPr lang="en-US" altLang="ko-KR" sz="2800" smtClean="0">
                <a:solidFill>
                  <a:srgbClr val="000000"/>
                </a:solidFill>
                <a:latin typeface="Times New Roman" pitchFamily="18" charset="0"/>
                <a:ea typeface="Batang" pitchFamily="18" charset="-127"/>
              </a:rPr>
              <a:t>7                   </a:t>
            </a:r>
            <a:r>
              <a:rPr lang="en-US" altLang="ko-KR" sz="2800" i="1" smtClean="0">
                <a:solidFill>
                  <a:srgbClr val="000000"/>
                </a:solidFill>
                <a:latin typeface="Times New Roman" pitchFamily="18" charset="0"/>
                <a:ea typeface="Batang" pitchFamily="18" charset="-127"/>
              </a:rPr>
              <a:t>δ</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q</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a</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k</a:t>
            </a:r>
            <a:endParaRPr lang="en-US" altLang="ko-KR" sz="2800" smtClean="0">
              <a:solidFill>
                <a:srgbClr val="000000"/>
              </a:solidFill>
              <a:latin typeface="Times New Roman" pitchFamily="18" charset="0"/>
              <a:ea typeface="Batang" pitchFamily="18" charset="-127"/>
            </a:endParaRPr>
          </a:p>
          <a:p>
            <a:pPr indent="0" eaLnBrk="1" hangingPunct="1">
              <a:buFontTx/>
              <a:buNone/>
            </a:pPr>
            <a:r>
              <a:rPr lang="en-US" altLang="ko-KR" sz="2800" smtClean="0">
                <a:solidFill>
                  <a:srgbClr val="000000"/>
                </a:solidFill>
                <a:latin typeface="Times New Roman" pitchFamily="18" charset="0"/>
                <a:ea typeface="Batang" pitchFamily="18" charset="-127"/>
              </a:rPr>
              <a:t>8    </a:t>
            </a:r>
            <a:r>
              <a:rPr lang="en-US" altLang="ko-KR" sz="2800" b="1" smtClean="0">
                <a:solidFill>
                  <a:srgbClr val="000000"/>
                </a:solidFill>
                <a:latin typeface="Times New Roman" pitchFamily="18" charset="0"/>
                <a:ea typeface="Batang" pitchFamily="18" charset="-127"/>
              </a:rPr>
              <a:t>return </a:t>
            </a:r>
            <a:r>
              <a:rPr lang="en-US" altLang="ko-KR" sz="2800" i="1" smtClean="0">
                <a:solidFill>
                  <a:srgbClr val="000000"/>
                </a:solidFill>
                <a:latin typeface="Times New Roman" pitchFamily="18" charset="0"/>
                <a:ea typeface="Batang" pitchFamily="18" charset="-127"/>
              </a:rPr>
              <a:t>δ</a:t>
            </a:r>
          </a:p>
        </p:txBody>
      </p:sp>
      <p:pic>
        <p:nvPicPr>
          <p:cNvPr id="30723"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30724"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30725"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30727" name="Rectangle 8"/>
          <p:cNvSpPr>
            <a:spLocks noChangeArrowheads="1"/>
          </p:cNvSpPr>
          <p:nvPr/>
        </p:nvSpPr>
        <p:spPr bwMode="auto">
          <a:xfrm>
            <a:off x="4419600" y="5516563"/>
            <a:ext cx="4800600" cy="579437"/>
          </a:xfrm>
          <a:prstGeom prst="rect">
            <a:avLst/>
          </a:prstGeom>
          <a:noFill/>
          <a:ln w="9525">
            <a:noFill/>
            <a:miter lim="800000"/>
            <a:headEnd/>
            <a:tailEnd/>
          </a:ln>
        </p:spPr>
        <p:txBody>
          <a:bodyPr>
            <a:spAutoFit/>
          </a:bodyPr>
          <a:lstStyle/>
          <a:p>
            <a:r>
              <a:rPr lang="en-US" altLang="ko-KR" sz="3200" b="1">
                <a:solidFill>
                  <a:schemeClr val="accent2"/>
                </a:solidFill>
                <a:latin typeface="Times New Roman" pitchFamily="18" charset="0"/>
                <a:ea typeface="굴림" pitchFamily="34" charset="-127"/>
              </a:rPr>
              <a:t>Running Time = O(m</a:t>
            </a:r>
            <a:r>
              <a:rPr lang="en-US" altLang="ko-KR" sz="3200" b="1" baseline="30000">
                <a:solidFill>
                  <a:schemeClr val="accent2"/>
                </a:solidFill>
                <a:latin typeface="Times New Roman" pitchFamily="18" charset="0"/>
                <a:ea typeface="굴림" pitchFamily="34" charset="-127"/>
              </a:rPr>
              <a:t>3</a:t>
            </a:r>
            <a:r>
              <a:rPr lang="en-US" altLang="ko-KR" sz="3200" b="1">
                <a:solidFill>
                  <a:schemeClr val="accent2"/>
                </a:solidFill>
                <a:latin typeface="Times New Roman" pitchFamily="18" charset="0"/>
                <a:ea typeface="굴림" pitchFamily="34" charset="-127"/>
              </a:rPr>
              <a:t> |Σ|)</a:t>
            </a:r>
            <a:r>
              <a:rPr lang="en-US" altLang="ko-KR" sz="3200" b="1">
                <a:solidFill>
                  <a:schemeClr val="accent2"/>
                </a:solidFill>
                <a:ea typeface="굴림" pitchFamily="34" charset="-127"/>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9"/>
          <p:cNvSpPr>
            <a:spLocks noGrp="1" noChangeArrowheads="1"/>
          </p:cNvSpPr>
          <p:nvPr>
            <p:ph type="title"/>
          </p:nvPr>
        </p:nvSpPr>
        <p:spPr>
          <a:noFill/>
        </p:spPr>
        <p:txBody>
          <a:bodyPr/>
          <a:lstStyle/>
          <a:p>
            <a:pPr eaLnBrk="1" hangingPunct="1"/>
            <a:r>
              <a:rPr lang="en-US" altLang="ko-KR" sz="3200" smtClean="0">
                <a:solidFill>
                  <a:schemeClr val="bg1"/>
                </a:solidFill>
                <a:ea typeface="굴림" pitchFamily="34" charset="-127"/>
              </a:rPr>
              <a:t>4.	The Knuth-Morris-Pratt algorithm</a:t>
            </a:r>
            <a:endParaRPr lang="en-US" sz="3200" smtClean="0">
              <a:solidFill>
                <a:schemeClr val="bg1"/>
              </a:solidFill>
            </a:endParaRPr>
          </a:p>
        </p:txBody>
      </p:sp>
      <p:graphicFrame>
        <p:nvGraphicFramePr>
          <p:cNvPr id="158760" name="Group 40"/>
          <p:cNvGraphicFramePr>
            <a:graphicFrameLocks noGrp="1"/>
          </p:cNvGraphicFramePr>
          <p:nvPr>
            <p:ph sz="half" idx="2"/>
          </p:nvPr>
        </p:nvGraphicFramePr>
        <p:xfrm>
          <a:off x="457200" y="914400"/>
          <a:ext cx="8229600" cy="2265998"/>
        </p:xfrm>
        <a:graphic>
          <a:graphicData uri="http://schemas.openxmlformats.org/drawingml/2006/table">
            <a:tbl>
              <a:tblPr/>
              <a:tblGrid>
                <a:gridCol w="3538538"/>
                <a:gridCol w="2633662"/>
                <a:gridCol w="2057400"/>
              </a:tblGrid>
              <a:tr h="519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Algorithm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Preprocessing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Matching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Naive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O((n-m+1)m)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Rabin-Karp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sym typeface="Zed" pitchFamily="2" charset="2"/>
                        </a:rPr>
                        <a:t></a:t>
                      </a:r>
                      <a:r>
                        <a:rPr kumimoji="0" lang="en-US" sz="2400" b="0" i="1" u="none" strike="noStrike" cap="none" normalizeH="0" baseline="0" smtClean="0">
                          <a:ln>
                            <a:noFill/>
                          </a:ln>
                          <a:solidFill>
                            <a:schemeClr val="tx1"/>
                          </a:solidFill>
                          <a:effectLst/>
                          <a:latin typeface="Times New Roman" pitchFamily="18" charset="0"/>
                          <a:sym typeface="Zed" pitchFamily="2" charset="2"/>
                        </a:rPr>
                        <a:t>(m)</a:t>
                      </a:r>
                      <a:endParaRPr kumimoji="0" lang="en-US" sz="2400" b="0"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itchFamily="18" charset="0"/>
                        </a:rPr>
                        <a:t>O((n-m+1)m)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Finite Automaton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O</a:t>
                      </a:r>
                      <a:r>
                        <a:rPr kumimoji="0" lang="en-US" sz="2400" b="0" i="1" u="none" strike="noStrike" cap="none" normalizeH="0" baseline="0" smtClean="0">
                          <a:ln>
                            <a:noFill/>
                          </a:ln>
                          <a:solidFill>
                            <a:schemeClr val="tx1"/>
                          </a:solidFill>
                          <a:effectLst/>
                          <a:latin typeface="Times New Roman" pitchFamily="18" charset="0"/>
                        </a:rPr>
                        <a:t>(m|</a:t>
                      </a:r>
                      <a:r>
                        <a:rPr kumimoji="0" lang="en-US" sz="2400" b="0" i="1" u="none" strike="noStrike" cap="none" normalizeH="0" baseline="0" smtClean="0">
                          <a:ln>
                            <a:noFill/>
                          </a:ln>
                          <a:solidFill>
                            <a:schemeClr val="tx1"/>
                          </a:solidFill>
                          <a:effectLst/>
                          <a:latin typeface="Times New Roman" pitchFamily="18" charset="0"/>
                          <a:sym typeface="Zed" pitchFamily="2" charset="2"/>
                        </a:rPr>
                        <a:t> </a:t>
                      </a:r>
                      <a:r>
                        <a:rPr kumimoji="0" lang="en-US" sz="2400" b="0" i="1"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sym typeface="Zed" pitchFamily="2" charset="2"/>
                        </a:rPr>
                        <a:t></a:t>
                      </a:r>
                      <a:r>
                        <a:rPr kumimoji="0" lang="en-US" sz="2400" b="0" i="1" u="none" strike="noStrike" cap="none" normalizeH="0" baseline="0" smtClean="0">
                          <a:ln>
                            <a:noFill/>
                          </a:ln>
                          <a:solidFill>
                            <a:schemeClr val="tx1"/>
                          </a:solidFill>
                          <a:effectLst/>
                          <a:latin typeface="Times New Roman" pitchFamily="18" charset="0"/>
                          <a:sym typeface="Zed" pitchFamily="2" charset="2"/>
                        </a:rPr>
                        <a:t>(n)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1769"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31770"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31771"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31773" name="Rectangle 39"/>
          <p:cNvSpPr>
            <a:spLocks noChangeArrowheads="1"/>
          </p:cNvSpPr>
          <p:nvPr/>
        </p:nvSpPr>
        <p:spPr bwMode="auto">
          <a:xfrm>
            <a:off x="76200" y="0"/>
            <a:ext cx="8991600" cy="615950"/>
          </a:xfrm>
          <a:prstGeom prst="rect">
            <a:avLst/>
          </a:prstGeom>
          <a:noFill/>
          <a:ln w="9525">
            <a:noFill/>
            <a:miter lim="800000"/>
            <a:headEnd/>
            <a:tailEnd/>
          </a:ln>
        </p:spPr>
        <p:txBody>
          <a:bodyPr anchor="ctr"/>
          <a:lstStyle/>
          <a:p>
            <a:pPr algn="ctr"/>
            <a:r>
              <a:rPr lang="en-US" altLang="ko-KR" sz="3200">
                <a:solidFill>
                  <a:schemeClr val="bg1"/>
                </a:solidFill>
                <a:ea typeface="굴림" pitchFamily="34" charset="-127"/>
              </a:rPr>
              <a:t>Summary</a:t>
            </a:r>
            <a:endParaRPr lang="en-US" sz="32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76200" y="0"/>
            <a:ext cx="8991600" cy="615950"/>
          </a:xfrm>
          <a:noFill/>
        </p:spPr>
        <p:txBody>
          <a:bodyPr/>
          <a:lstStyle/>
          <a:p>
            <a:pPr eaLnBrk="1" hangingPunct="1"/>
            <a:r>
              <a:rPr lang="en-US" altLang="ko-KR" sz="3200" b="1" smtClean="0">
                <a:solidFill>
                  <a:srgbClr val="E5E5FF"/>
                </a:solidFill>
                <a:latin typeface="Garamond" pitchFamily="18" charset="0"/>
                <a:ea typeface="Batang" pitchFamily="18" charset="-127"/>
              </a:rPr>
              <a:t>1. Naive String Matching Algorithm</a:t>
            </a:r>
            <a:r>
              <a:rPr lang="en-US" altLang="ko-KR" sz="3200" b="1" smtClean="0">
                <a:solidFill>
                  <a:srgbClr val="E5E5FF"/>
                </a:solidFill>
                <a:latin typeface="Garamond" pitchFamily="18" charset="0"/>
                <a:ea typeface="굴림" pitchFamily="34" charset="-127"/>
              </a:rPr>
              <a:t> </a:t>
            </a:r>
            <a:endParaRPr lang="en-US" sz="3200" b="1" smtClean="0">
              <a:solidFill>
                <a:srgbClr val="E5E5FF"/>
              </a:solidFill>
              <a:latin typeface="Garamond" pitchFamily="18" charset="0"/>
            </a:endParaRPr>
          </a:p>
        </p:txBody>
      </p:sp>
      <p:sp>
        <p:nvSpPr>
          <p:cNvPr id="5122" name="Rectangle 2"/>
          <p:cNvSpPr>
            <a:spLocks noGrp="1" noChangeArrowheads="1"/>
          </p:cNvSpPr>
          <p:nvPr>
            <p:ph idx="1"/>
          </p:nvPr>
        </p:nvSpPr>
        <p:spPr>
          <a:xfrm>
            <a:off x="152400" y="762000"/>
            <a:ext cx="8763000" cy="5715000"/>
          </a:xfrm>
        </p:spPr>
        <p:txBody>
          <a:bodyPr/>
          <a:lstStyle/>
          <a:p>
            <a:pPr marL="1428750" indent="-971550" eaLnBrk="1" hangingPunct="1">
              <a:lnSpc>
                <a:spcPct val="90000"/>
              </a:lnSpc>
              <a:buFontTx/>
              <a:buNone/>
            </a:pPr>
            <a:r>
              <a:rPr lang="en-US" altLang="ko-KR" sz="2800" dirty="0" smtClean="0">
                <a:solidFill>
                  <a:srgbClr val="000000"/>
                </a:solidFill>
                <a:latin typeface="Times New Roman" pitchFamily="18" charset="0"/>
                <a:ea typeface="Batang" pitchFamily="18" charset="-127"/>
              </a:rPr>
              <a:t>NAIVE-STRING-MATCHER(</a:t>
            </a:r>
            <a:r>
              <a:rPr lang="en-US" altLang="ko-KR" sz="2800" i="1" dirty="0" smtClean="0">
                <a:solidFill>
                  <a:srgbClr val="000000"/>
                </a:solidFill>
                <a:latin typeface="Times New Roman" pitchFamily="18" charset="0"/>
                <a:ea typeface="Batang" pitchFamily="18" charset="-127"/>
              </a:rPr>
              <a:t>T</a:t>
            </a:r>
            <a:r>
              <a:rPr lang="en-US" altLang="ko-KR" sz="2800" dirty="0" smtClean="0">
                <a:solidFill>
                  <a:srgbClr val="000000"/>
                </a:solidFill>
                <a:latin typeface="Times New Roman" pitchFamily="18" charset="0"/>
                <a:ea typeface="Batang" pitchFamily="18" charset="-127"/>
              </a:rPr>
              <a:t>, </a:t>
            </a:r>
            <a:r>
              <a:rPr lang="en-US" altLang="ko-KR" sz="2800" i="1" dirty="0" smtClean="0">
                <a:solidFill>
                  <a:srgbClr val="000000"/>
                </a:solidFill>
                <a:latin typeface="Times New Roman" pitchFamily="18" charset="0"/>
                <a:ea typeface="Batang" pitchFamily="18" charset="-127"/>
              </a:rPr>
              <a:t>P</a:t>
            </a:r>
            <a:r>
              <a:rPr lang="en-US" altLang="ko-KR" sz="2800" dirty="0" smtClean="0">
                <a:solidFill>
                  <a:srgbClr val="000000"/>
                </a:solidFill>
                <a:latin typeface="Times New Roman" pitchFamily="18" charset="0"/>
                <a:ea typeface="Batang" pitchFamily="18" charset="-127"/>
              </a:rPr>
              <a:t>)</a:t>
            </a:r>
          </a:p>
          <a:p>
            <a:pPr marL="1428750" indent="-971550" eaLnBrk="1" hangingPunct="1">
              <a:lnSpc>
                <a:spcPct val="90000"/>
              </a:lnSpc>
              <a:buFontTx/>
              <a:buNone/>
            </a:pPr>
            <a:r>
              <a:rPr lang="en-US" altLang="ko-KR" sz="2800" dirty="0" smtClean="0">
                <a:solidFill>
                  <a:srgbClr val="000000"/>
                </a:solidFill>
                <a:latin typeface="Times New Roman" pitchFamily="18" charset="0"/>
                <a:ea typeface="Batang" pitchFamily="18" charset="-127"/>
              </a:rPr>
              <a:t>1    </a:t>
            </a:r>
            <a:r>
              <a:rPr lang="en-US" altLang="ko-KR" sz="2800" i="1" dirty="0" smtClean="0">
                <a:solidFill>
                  <a:srgbClr val="000000"/>
                </a:solidFill>
                <a:latin typeface="Times New Roman" pitchFamily="18" charset="0"/>
                <a:ea typeface="Batang" pitchFamily="18" charset="-127"/>
              </a:rPr>
              <a:t>n </a:t>
            </a:r>
            <a:r>
              <a:rPr lang="en-US" altLang="ko-KR" sz="2800" dirty="0" smtClean="0">
                <a:solidFill>
                  <a:srgbClr val="000000"/>
                </a:solidFill>
                <a:latin typeface="Times New Roman" pitchFamily="18" charset="0"/>
                <a:ea typeface="Batang" pitchFamily="18" charset="-127"/>
              </a:rPr>
              <a:t>← </a:t>
            </a:r>
            <a:r>
              <a:rPr lang="en-US" altLang="ko-KR" sz="2800" i="1" dirty="0" smtClean="0">
                <a:solidFill>
                  <a:srgbClr val="000000"/>
                </a:solidFill>
                <a:latin typeface="Times New Roman" pitchFamily="18" charset="0"/>
                <a:ea typeface="Batang" pitchFamily="18" charset="-127"/>
              </a:rPr>
              <a:t>length</a:t>
            </a:r>
            <a:r>
              <a:rPr lang="en-US" altLang="ko-KR" sz="2800" dirty="0" smtClean="0">
                <a:solidFill>
                  <a:srgbClr val="000000"/>
                </a:solidFill>
                <a:latin typeface="Times New Roman" pitchFamily="18" charset="0"/>
                <a:ea typeface="Batang" pitchFamily="18" charset="-127"/>
              </a:rPr>
              <a:t>[</a:t>
            </a:r>
            <a:r>
              <a:rPr lang="en-US" altLang="ko-KR" sz="2800" i="1" dirty="0" smtClean="0">
                <a:solidFill>
                  <a:srgbClr val="000000"/>
                </a:solidFill>
                <a:latin typeface="Times New Roman" pitchFamily="18" charset="0"/>
                <a:ea typeface="Batang" pitchFamily="18" charset="-127"/>
              </a:rPr>
              <a:t>T</a:t>
            </a:r>
            <a:r>
              <a:rPr lang="en-US" altLang="ko-KR" sz="2800" dirty="0" smtClean="0">
                <a:solidFill>
                  <a:srgbClr val="000000"/>
                </a:solidFill>
                <a:latin typeface="Times New Roman" pitchFamily="18" charset="0"/>
                <a:ea typeface="Batang" pitchFamily="18" charset="-127"/>
              </a:rPr>
              <a:t>]</a:t>
            </a:r>
          </a:p>
          <a:p>
            <a:pPr marL="1428750" indent="-971550" eaLnBrk="1" hangingPunct="1">
              <a:lnSpc>
                <a:spcPct val="90000"/>
              </a:lnSpc>
              <a:buFontTx/>
              <a:buNone/>
            </a:pPr>
            <a:r>
              <a:rPr lang="en-US" altLang="ko-KR" sz="2800" dirty="0" smtClean="0">
                <a:solidFill>
                  <a:srgbClr val="000000"/>
                </a:solidFill>
                <a:latin typeface="Times New Roman" pitchFamily="18" charset="0"/>
                <a:ea typeface="Batang" pitchFamily="18" charset="-127"/>
              </a:rPr>
              <a:t>2    </a:t>
            </a:r>
            <a:r>
              <a:rPr lang="en-US" altLang="ko-KR" sz="2800" i="1" dirty="0" smtClean="0">
                <a:solidFill>
                  <a:srgbClr val="000000"/>
                </a:solidFill>
                <a:latin typeface="Times New Roman" pitchFamily="18" charset="0"/>
                <a:ea typeface="Batang" pitchFamily="18" charset="-127"/>
              </a:rPr>
              <a:t>m </a:t>
            </a:r>
            <a:r>
              <a:rPr lang="en-US" altLang="ko-KR" sz="2800" dirty="0" smtClean="0">
                <a:solidFill>
                  <a:srgbClr val="000000"/>
                </a:solidFill>
                <a:latin typeface="Times New Roman" pitchFamily="18" charset="0"/>
                <a:ea typeface="Batang" pitchFamily="18" charset="-127"/>
              </a:rPr>
              <a:t>← </a:t>
            </a:r>
            <a:r>
              <a:rPr lang="en-US" altLang="ko-KR" sz="2800" i="1" dirty="0" smtClean="0">
                <a:solidFill>
                  <a:srgbClr val="000000"/>
                </a:solidFill>
                <a:latin typeface="Times New Roman" pitchFamily="18" charset="0"/>
                <a:ea typeface="Batang" pitchFamily="18" charset="-127"/>
              </a:rPr>
              <a:t>length</a:t>
            </a:r>
            <a:r>
              <a:rPr lang="en-US" altLang="ko-KR" sz="2800" dirty="0" smtClean="0">
                <a:solidFill>
                  <a:srgbClr val="000000"/>
                </a:solidFill>
                <a:latin typeface="Times New Roman" pitchFamily="18" charset="0"/>
                <a:ea typeface="Batang" pitchFamily="18" charset="-127"/>
              </a:rPr>
              <a:t>[</a:t>
            </a:r>
            <a:r>
              <a:rPr lang="en-US" altLang="ko-KR" sz="2800" i="1" dirty="0" smtClean="0">
                <a:solidFill>
                  <a:srgbClr val="000000"/>
                </a:solidFill>
                <a:latin typeface="Times New Roman" pitchFamily="18" charset="0"/>
                <a:ea typeface="Batang" pitchFamily="18" charset="-127"/>
              </a:rPr>
              <a:t>P</a:t>
            </a:r>
            <a:r>
              <a:rPr lang="en-US" altLang="ko-KR" sz="2800" dirty="0" smtClean="0">
                <a:solidFill>
                  <a:srgbClr val="000000"/>
                </a:solidFill>
                <a:latin typeface="Times New Roman" pitchFamily="18" charset="0"/>
                <a:ea typeface="Batang" pitchFamily="18" charset="-127"/>
              </a:rPr>
              <a:t>]</a:t>
            </a:r>
          </a:p>
          <a:p>
            <a:pPr marL="1428750" indent="-971550" eaLnBrk="1" hangingPunct="1">
              <a:lnSpc>
                <a:spcPct val="90000"/>
              </a:lnSpc>
              <a:buFontTx/>
              <a:buNone/>
            </a:pPr>
            <a:r>
              <a:rPr lang="en-US" altLang="ko-KR" sz="2800" dirty="0" smtClean="0">
                <a:solidFill>
                  <a:srgbClr val="000000"/>
                </a:solidFill>
                <a:latin typeface="Times New Roman" pitchFamily="18" charset="0"/>
                <a:ea typeface="Batang" pitchFamily="18" charset="-127"/>
              </a:rPr>
              <a:t>3    </a:t>
            </a:r>
            <a:r>
              <a:rPr lang="en-US" altLang="ko-KR" sz="2800" b="1" dirty="0" smtClean="0">
                <a:solidFill>
                  <a:srgbClr val="000000"/>
                </a:solidFill>
                <a:latin typeface="Times New Roman" pitchFamily="18" charset="0"/>
                <a:ea typeface="Batang" pitchFamily="18" charset="-127"/>
              </a:rPr>
              <a:t>for </a:t>
            </a:r>
            <a:r>
              <a:rPr lang="en-US" altLang="ko-KR" sz="2800" i="1" dirty="0" smtClean="0">
                <a:solidFill>
                  <a:srgbClr val="000000"/>
                </a:solidFill>
                <a:latin typeface="Times New Roman" pitchFamily="18" charset="0"/>
                <a:ea typeface="Batang" pitchFamily="18" charset="-127"/>
              </a:rPr>
              <a:t>s </a:t>
            </a:r>
            <a:r>
              <a:rPr lang="en-US" altLang="ko-KR" sz="2800" dirty="0" smtClean="0">
                <a:solidFill>
                  <a:srgbClr val="000000"/>
                </a:solidFill>
                <a:latin typeface="Times New Roman" pitchFamily="18" charset="0"/>
                <a:ea typeface="Batang" pitchFamily="18" charset="-127"/>
              </a:rPr>
              <a:t>← 0 </a:t>
            </a:r>
            <a:r>
              <a:rPr lang="en-US" altLang="ko-KR" sz="2800" b="1" dirty="0" smtClean="0">
                <a:solidFill>
                  <a:srgbClr val="000000"/>
                </a:solidFill>
                <a:latin typeface="Times New Roman" pitchFamily="18" charset="0"/>
                <a:ea typeface="Batang" pitchFamily="18" charset="-127"/>
              </a:rPr>
              <a:t>to </a:t>
            </a:r>
            <a:r>
              <a:rPr lang="en-US" altLang="ko-KR" sz="2800" i="1" dirty="0" smtClean="0">
                <a:solidFill>
                  <a:srgbClr val="000000"/>
                </a:solidFill>
                <a:latin typeface="Times New Roman" pitchFamily="18" charset="0"/>
                <a:ea typeface="Batang" pitchFamily="18" charset="-127"/>
              </a:rPr>
              <a:t>n </a:t>
            </a:r>
            <a:r>
              <a:rPr lang="en-US" altLang="ko-KR" sz="2800" dirty="0" smtClean="0">
                <a:solidFill>
                  <a:srgbClr val="000000"/>
                </a:solidFill>
                <a:latin typeface="Times New Roman" pitchFamily="18" charset="0"/>
                <a:ea typeface="Batang" pitchFamily="18" charset="-127"/>
              </a:rPr>
              <a:t>- </a:t>
            </a:r>
            <a:r>
              <a:rPr lang="en-US" altLang="ko-KR" sz="2800" i="1" dirty="0" smtClean="0">
                <a:solidFill>
                  <a:srgbClr val="000000"/>
                </a:solidFill>
                <a:latin typeface="Times New Roman" pitchFamily="18" charset="0"/>
                <a:ea typeface="Batang" pitchFamily="18" charset="-127"/>
              </a:rPr>
              <a:t>m</a:t>
            </a:r>
            <a:endParaRPr lang="en-US" altLang="ko-KR" sz="2800" dirty="0" smtClean="0">
              <a:solidFill>
                <a:srgbClr val="000000"/>
              </a:solidFill>
              <a:latin typeface="Times New Roman" pitchFamily="18" charset="0"/>
              <a:ea typeface="Batang" pitchFamily="18" charset="-127"/>
            </a:endParaRPr>
          </a:p>
          <a:p>
            <a:pPr marL="1428750" indent="-971550" eaLnBrk="1" hangingPunct="1">
              <a:lnSpc>
                <a:spcPct val="90000"/>
              </a:lnSpc>
              <a:buFontTx/>
              <a:buNone/>
            </a:pPr>
            <a:r>
              <a:rPr lang="en-US" altLang="ko-KR" sz="2800" dirty="0" smtClean="0">
                <a:solidFill>
                  <a:srgbClr val="000000"/>
                </a:solidFill>
                <a:latin typeface="Times New Roman" pitchFamily="18" charset="0"/>
                <a:ea typeface="Batang" pitchFamily="18" charset="-127"/>
              </a:rPr>
              <a:t>4          </a:t>
            </a:r>
            <a:r>
              <a:rPr lang="en-US" altLang="ko-KR" sz="2800" b="1" dirty="0" smtClean="0">
                <a:solidFill>
                  <a:srgbClr val="000000"/>
                </a:solidFill>
                <a:latin typeface="Times New Roman" pitchFamily="18" charset="0"/>
                <a:ea typeface="Batang" pitchFamily="18" charset="-127"/>
              </a:rPr>
              <a:t>do if </a:t>
            </a:r>
            <a:r>
              <a:rPr lang="en-US" altLang="ko-KR" sz="2800" i="1" dirty="0" smtClean="0">
                <a:solidFill>
                  <a:srgbClr val="000000"/>
                </a:solidFill>
                <a:latin typeface="Times New Roman" pitchFamily="18" charset="0"/>
                <a:ea typeface="Batang" pitchFamily="18" charset="-127"/>
              </a:rPr>
              <a:t>P</a:t>
            </a:r>
            <a:r>
              <a:rPr lang="en-US" altLang="ko-KR" sz="2800" dirty="0" smtClean="0">
                <a:solidFill>
                  <a:srgbClr val="000000"/>
                </a:solidFill>
                <a:latin typeface="Times New Roman" pitchFamily="18" charset="0"/>
                <a:ea typeface="Batang" pitchFamily="18" charset="-127"/>
              </a:rPr>
              <a:t>[1 .. </a:t>
            </a:r>
            <a:r>
              <a:rPr lang="en-US" altLang="ko-KR" sz="2800" i="1" dirty="0" smtClean="0">
                <a:solidFill>
                  <a:srgbClr val="000000"/>
                </a:solidFill>
                <a:latin typeface="Times New Roman" pitchFamily="18" charset="0"/>
                <a:ea typeface="Batang" pitchFamily="18" charset="-127"/>
              </a:rPr>
              <a:t>m</a:t>
            </a:r>
            <a:r>
              <a:rPr lang="en-US" altLang="ko-KR" sz="2800" dirty="0" smtClean="0">
                <a:solidFill>
                  <a:srgbClr val="000000"/>
                </a:solidFill>
                <a:latin typeface="Times New Roman" pitchFamily="18" charset="0"/>
                <a:ea typeface="Batang" pitchFamily="18" charset="-127"/>
              </a:rPr>
              <a:t>] = </a:t>
            </a:r>
            <a:r>
              <a:rPr lang="en-US" altLang="ko-KR" sz="2800" i="1" dirty="0" smtClean="0">
                <a:solidFill>
                  <a:srgbClr val="000000"/>
                </a:solidFill>
                <a:latin typeface="Times New Roman" pitchFamily="18" charset="0"/>
                <a:ea typeface="Batang" pitchFamily="18" charset="-127"/>
              </a:rPr>
              <a:t>T</a:t>
            </a:r>
            <a:r>
              <a:rPr lang="en-US" altLang="ko-KR" sz="2800" dirty="0" smtClean="0">
                <a:solidFill>
                  <a:srgbClr val="000000"/>
                </a:solidFill>
                <a:latin typeface="Times New Roman" pitchFamily="18" charset="0"/>
                <a:ea typeface="Batang" pitchFamily="18" charset="-127"/>
              </a:rPr>
              <a:t>[</a:t>
            </a:r>
            <a:r>
              <a:rPr lang="en-US" altLang="ko-KR" sz="2800" i="1" dirty="0" smtClean="0">
                <a:solidFill>
                  <a:srgbClr val="000000"/>
                </a:solidFill>
                <a:latin typeface="Times New Roman" pitchFamily="18" charset="0"/>
                <a:ea typeface="Batang" pitchFamily="18" charset="-127"/>
              </a:rPr>
              <a:t>s </a:t>
            </a:r>
            <a:r>
              <a:rPr lang="en-US" altLang="ko-KR" sz="2800" dirty="0" smtClean="0">
                <a:solidFill>
                  <a:srgbClr val="000000"/>
                </a:solidFill>
                <a:latin typeface="Times New Roman" pitchFamily="18" charset="0"/>
                <a:ea typeface="Batang" pitchFamily="18" charset="-127"/>
              </a:rPr>
              <a:t>+ 1 .. </a:t>
            </a:r>
            <a:r>
              <a:rPr lang="en-US" altLang="ko-KR" sz="2800" i="1" dirty="0" smtClean="0">
                <a:solidFill>
                  <a:srgbClr val="000000"/>
                </a:solidFill>
                <a:latin typeface="Times New Roman" pitchFamily="18" charset="0"/>
                <a:ea typeface="Batang" pitchFamily="18" charset="-127"/>
              </a:rPr>
              <a:t>s </a:t>
            </a:r>
            <a:r>
              <a:rPr lang="en-US" altLang="ko-KR" sz="2800" dirty="0" smtClean="0">
                <a:solidFill>
                  <a:srgbClr val="000000"/>
                </a:solidFill>
                <a:latin typeface="Times New Roman" pitchFamily="18" charset="0"/>
                <a:ea typeface="Batang" pitchFamily="18" charset="-127"/>
              </a:rPr>
              <a:t>+ </a:t>
            </a:r>
            <a:r>
              <a:rPr lang="en-US" altLang="ko-KR" sz="2800" i="1" dirty="0" smtClean="0">
                <a:solidFill>
                  <a:srgbClr val="000000"/>
                </a:solidFill>
                <a:latin typeface="Times New Roman" pitchFamily="18" charset="0"/>
                <a:ea typeface="Batang" pitchFamily="18" charset="-127"/>
              </a:rPr>
              <a:t>m</a:t>
            </a:r>
            <a:r>
              <a:rPr lang="en-US" altLang="ko-KR" sz="2800" dirty="0" smtClean="0">
                <a:solidFill>
                  <a:srgbClr val="000000"/>
                </a:solidFill>
                <a:latin typeface="Times New Roman" pitchFamily="18" charset="0"/>
                <a:ea typeface="Batang" pitchFamily="18" charset="-127"/>
              </a:rPr>
              <a:t>]</a:t>
            </a:r>
          </a:p>
          <a:p>
            <a:pPr marL="1428750" indent="-971550" eaLnBrk="1" hangingPunct="1">
              <a:lnSpc>
                <a:spcPct val="90000"/>
              </a:lnSpc>
              <a:buFontTx/>
              <a:buAutoNum type="arabicPlain" startAt="5"/>
            </a:pPr>
            <a:r>
              <a:rPr lang="en-US" altLang="ko-KR" sz="2800" b="1" dirty="0" smtClean="0">
                <a:solidFill>
                  <a:srgbClr val="000000"/>
                </a:solidFill>
                <a:latin typeface="Times New Roman" pitchFamily="18" charset="0"/>
                <a:ea typeface="Batang" pitchFamily="18" charset="-127"/>
              </a:rPr>
              <a:t>then </a:t>
            </a:r>
            <a:r>
              <a:rPr lang="en-US" altLang="ko-KR" sz="2800" dirty="0" smtClean="0">
                <a:solidFill>
                  <a:srgbClr val="000000"/>
                </a:solidFill>
                <a:latin typeface="Times New Roman" pitchFamily="18" charset="0"/>
                <a:ea typeface="Batang" pitchFamily="18" charset="-127"/>
              </a:rPr>
              <a:t>print "Pattern occurs with shift" </a:t>
            </a:r>
            <a:r>
              <a:rPr lang="en-US" altLang="ko-KR" sz="2800" i="1" dirty="0" smtClean="0">
                <a:solidFill>
                  <a:srgbClr val="000000"/>
                </a:solidFill>
                <a:latin typeface="Times New Roman" pitchFamily="18" charset="0"/>
                <a:ea typeface="Batang" pitchFamily="18" charset="-127"/>
              </a:rPr>
              <a:t>s</a:t>
            </a:r>
            <a:r>
              <a:rPr lang="en-US" altLang="ko-KR" sz="2800" dirty="0" smtClean="0">
                <a:solidFill>
                  <a:srgbClr val="000000"/>
                </a:solidFill>
                <a:latin typeface="Times New Roman" pitchFamily="18" charset="0"/>
                <a:ea typeface="Batang" pitchFamily="18" charset="-127"/>
              </a:rPr>
              <a:t> </a:t>
            </a:r>
          </a:p>
          <a:p>
            <a:pPr marL="1428750" indent="-971550" eaLnBrk="1" hangingPunct="1">
              <a:lnSpc>
                <a:spcPct val="90000"/>
              </a:lnSpc>
              <a:buFontTx/>
              <a:buAutoNum type="arabicPlain" startAt="5"/>
            </a:pPr>
            <a:endParaRPr lang="en-US" altLang="ko-KR" sz="2800" dirty="0" smtClean="0">
              <a:solidFill>
                <a:srgbClr val="000000"/>
              </a:solidFill>
              <a:latin typeface="Times New Roman" pitchFamily="18" charset="0"/>
              <a:ea typeface="Batang" pitchFamily="18" charset="-127"/>
            </a:endParaRPr>
          </a:p>
          <a:p>
            <a:pPr marL="1428750" indent="-971550" eaLnBrk="1" hangingPunct="1">
              <a:lnSpc>
                <a:spcPct val="90000"/>
              </a:lnSpc>
            </a:pPr>
            <a:r>
              <a:rPr lang="en-US" altLang="ko-KR" sz="2800" dirty="0" smtClean="0">
                <a:solidFill>
                  <a:srgbClr val="000000"/>
                </a:solidFill>
                <a:latin typeface="Times New Roman" pitchFamily="18" charset="0"/>
                <a:ea typeface="Batang" pitchFamily="18" charset="-127"/>
              </a:rPr>
              <a:t>Worst case Running Time</a:t>
            </a:r>
          </a:p>
          <a:p>
            <a:pPr marL="2076450" lvl="1" indent="-533400" eaLnBrk="1" hangingPunct="1">
              <a:lnSpc>
                <a:spcPct val="90000"/>
              </a:lnSpc>
            </a:pPr>
            <a:r>
              <a:rPr lang="en-US" altLang="ko-KR" dirty="0" smtClean="0">
                <a:solidFill>
                  <a:srgbClr val="000000"/>
                </a:solidFill>
                <a:latin typeface="Times New Roman" pitchFamily="18" charset="0"/>
                <a:ea typeface="Batang" pitchFamily="18" charset="-127"/>
              </a:rPr>
              <a:t>Outer loop: </a:t>
            </a:r>
            <a:r>
              <a:rPr lang="en-US" altLang="ko-KR" i="1" dirty="0" smtClean="0">
                <a:solidFill>
                  <a:srgbClr val="000000"/>
                </a:solidFill>
                <a:latin typeface="Times New Roman" pitchFamily="18" charset="0"/>
                <a:ea typeface="Batang" pitchFamily="18" charset="-127"/>
              </a:rPr>
              <a:t>n – m + 1</a:t>
            </a:r>
          </a:p>
          <a:p>
            <a:pPr marL="2076450" lvl="1" indent="-533400" eaLnBrk="1" hangingPunct="1">
              <a:lnSpc>
                <a:spcPct val="90000"/>
              </a:lnSpc>
            </a:pPr>
            <a:r>
              <a:rPr lang="en-US" altLang="ko-KR" dirty="0" smtClean="0">
                <a:solidFill>
                  <a:srgbClr val="000000"/>
                </a:solidFill>
                <a:latin typeface="Times New Roman" pitchFamily="18" charset="0"/>
                <a:ea typeface="Batang" pitchFamily="18" charset="-127"/>
              </a:rPr>
              <a:t>Inner loop: </a:t>
            </a:r>
            <a:r>
              <a:rPr lang="en-US" altLang="ko-KR" i="1" dirty="0" smtClean="0">
                <a:solidFill>
                  <a:srgbClr val="000000"/>
                </a:solidFill>
                <a:latin typeface="Times New Roman" pitchFamily="18" charset="0"/>
                <a:ea typeface="Batang" pitchFamily="18" charset="-127"/>
              </a:rPr>
              <a:t>m</a:t>
            </a:r>
          </a:p>
          <a:p>
            <a:pPr marL="2076450" lvl="1" indent="-533400" eaLnBrk="1" hangingPunct="1">
              <a:lnSpc>
                <a:spcPct val="90000"/>
              </a:lnSpc>
            </a:pPr>
            <a:r>
              <a:rPr lang="en-US" altLang="ko-KR" dirty="0" smtClean="0">
                <a:solidFill>
                  <a:srgbClr val="000000"/>
                </a:solidFill>
                <a:latin typeface="Times New Roman" pitchFamily="18" charset="0"/>
                <a:ea typeface="Batang" pitchFamily="18" charset="-127"/>
              </a:rPr>
              <a:t>Total </a:t>
            </a:r>
            <a:r>
              <a:rPr lang="en-US" altLang="ko-KR" i="1" dirty="0" smtClean="0">
                <a:solidFill>
                  <a:srgbClr val="000000"/>
                </a:solidFill>
                <a:latin typeface="Times New Roman" pitchFamily="18" charset="0"/>
                <a:ea typeface="Batang" pitchFamily="18" charset="-127"/>
                <a:sym typeface="Zed" pitchFamily="2" charset="2"/>
              </a:rPr>
              <a:t></a:t>
            </a:r>
            <a:r>
              <a:rPr lang="en-US" altLang="ko-KR" i="1" dirty="0" smtClean="0">
                <a:solidFill>
                  <a:srgbClr val="000000"/>
                </a:solidFill>
                <a:latin typeface="Times New Roman" pitchFamily="18" charset="0"/>
                <a:ea typeface="Batang" pitchFamily="18" charset="-127"/>
              </a:rPr>
              <a:t>(</a:t>
            </a:r>
            <a:r>
              <a:rPr lang="en-US" altLang="ko-KR" dirty="0" smtClean="0">
                <a:solidFill>
                  <a:srgbClr val="000000"/>
                </a:solidFill>
                <a:latin typeface="Times New Roman" pitchFamily="18" charset="0"/>
                <a:ea typeface="Batang" pitchFamily="18" charset="-127"/>
              </a:rPr>
              <a:t>(</a:t>
            </a:r>
            <a:r>
              <a:rPr lang="en-US" altLang="ko-KR" i="1" dirty="0" smtClean="0">
                <a:solidFill>
                  <a:srgbClr val="000000"/>
                </a:solidFill>
                <a:latin typeface="Times New Roman" pitchFamily="18" charset="0"/>
                <a:ea typeface="Batang" pitchFamily="18" charset="-127"/>
              </a:rPr>
              <a:t>n - m + 1</a:t>
            </a:r>
            <a:r>
              <a:rPr lang="en-US" altLang="ko-KR" dirty="0" smtClean="0">
                <a:solidFill>
                  <a:srgbClr val="000000"/>
                </a:solidFill>
                <a:latin typeface="Times New Roman" pitchFamily="18" charset="0"/>
                <a:ea typeface="Batang" pitchFamily="18" charset="-127"/>
              </a:rPr>
              <a:t>)m)</a:t>
            </a:r>
            <a:endParaRPr lang="en-US" altLang="ko-KR" sz="2400" dirty="0" smtClean="0">
              <a:solidFill>
                <a:srgbClr val="000000"/>
              </a:solidFill>
              <a:latin typeface="Times New Roman" pitchFamily="18" charset="0"/>
              <a:ea typeface="Batang" pitchFamily="18" charset="-127"/>
            </a:endParaRPr>
          </a:p>
          <a:p>
            <a:pPr marL="1428750" indent="-971550" eaLnBrk="1" hangingPunct="1">
              <a:lnSpc>
                <a:spcPct val="90000"/>
              </a:lnSpc>
            </a:pPr>
            <a:r>
              <a:rPr lang="en-US" altLang="ko-KR" sz="2800" dirty="0" smtClean="0">
                <a:solidFill>
                  <a:srgbClr val="000000"/>
                </a:solidFill>
                <a:latin typeface="Times New Roman" pitchFamily="18" charset="0"/>
                <a:ea typeface="Batang" pitchFamily="18" charset="-127"/>
              </a:rPr>
              <a:t>Best-case: </a:t>
            </a:r>
            <a:r>
              <a:rPr lang="en-US" altLang="ko-KR" sz="2800" i="1" dirty="0" smtClean="0">
                <a:solidFill>
                  <a:srgbClr val="000000"/>
                </a:solidFill>
                <a:latin typeface="Times New Roman" pitchFamily="18" charset="0"/>
                <a:ea typeface="Batang" pitchFamily="18" charset="-127"/>
              </a:rPr>
              <a:t>n-m</a:t>
            </a:r>
            <a:endParaRPr lang="en-US" altLang="ko-KR" sz="2800" dirty="0" smtClean="0">
              <a:solidFill>
                <a:srgbClr val="000000"/>
              </a:solidFill>
              <a:latin typeface="Times New Roman" pitchFamily="18" charset="0"/>
              <a:ea typeface="Batang" pitchFamily="18" charset="-127"/>
            </a:endParaRPr>
          </a:p>
        </p:txBody>
      </p:sp>
      <p:pic>
        <p:nvPicPr>
          <p:cNvPr id="5123"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5124"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5126"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5127"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400" b="1" dirty="0">
                <a:solidFill>
                  <a:srgbClr val="E5E5FF"/>
                </a:solidFill>
                <a:latin typeface="Garamond" pitchFamily="18" charset="0"/>
              </a:rPr>
              <a:t>	            			               </a:t>
            </a:r>
            <a:r>
              <a:rPr lang="en-US" sz="1600" b="1" dirty="0">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z="4000" u="sng" smtClean="0"/>
              <a:t>The Knuth-Morris-Pratt Algorithm</a:t>
            </a:r>
          </a:p>
        </p:txBody>
      </p:sp>
      <p:sp>
        <p:nvSpPr>
          <p:cNvPr id="121859" name="Rectangle 3"/>
          <p:cNvSpPr>
            <a:spLocks noGrp="1" noChangeArrowheads="1"/>
          </p:cNvSpPr>
          <p:nvPr>
            <p:ph idx="1"/>
          </p:nvPr>
        </p:nvSpPr>
        <p:spPr/>
        <p:txBody>
          <a:bodyPr/>
          <a:lstStyle/>
          <a:p>
            <a:pPr algn="just" eaLnBrk="1" hangingPunct="1">
              <a:lnSpc>
                <a:spcPct val="90000"/>
              </a:lnSpc>
              <a:buFont typeface="Wingdings" pitchFamily="2" charset="2"/>
              <a:buNone/>
              <a:defRPr/>
            </a:pPr>
            <a:r>
              <a:rPr lang="en-US" smtClean="0"/>
              <a:t>Knuth, Morris and Pratt proposed a linear time algorithm for the string matching problem. </a:t>
            </a:r>
          </a:p>
          <a:p>
            <a:pPr algn="just" eaLnBrk="1" hangingPunct="1">
              <a:lnSpc>
                <a:spcPct val="90000"/>
              </a:lnSpc>
              <a:buFont typeface="Wingdings" pitchFamily="2" charset="2"/>
              <a:buNone/>
              <a:defRPr/>
            </a:pPr>
            <a:r>
              <a:rPr lang="en-US" smtClean="0"/>
              <a:t>A matching time of O(n) is achieved by avoiding comparisons with elements of ‘S’ that have previously been involved in comparison with some element of the pattern ‘p’ to be matched. i.e., backtracking on the string ‘S’ never occurs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u="sng" smtClean="0"/>
              <a:t>Components of KMP algorithm</a:t>
            </a:r>
          </a:p>
        </p:txBody>
      </p:sp>
      <p:sp>
        <p:nvSpPr>
          <p:cNvPr id="122883" name="Rectangle 3"/>
          <p:cNvSpPr>
            <a:spLocks noGrp="1" noChangeArrowheads="1"/>
          </p:cNvSpPr>
          <p:nvPr>
            <p:ph idx="1"/>
          </p:nvPr>
        </p:nvSpPr>
        <p:spPr/>
        <p:txBody>
          <a:bodyPr>
            <a:normAutofit lnSpcReduction="10000"/>
          </a:bodyPr>
          <a:lstStyle/>
          <a:p>
            <a:pPr eaLnBrk="1" hangingPunct="1">
              <a:lnSpc>
                <a:spcPct val="80000"/>
              </a:lnSpc>
              <a:defRPr/>
            </a:pPr>
            <a:r>
              <a:rPr lang="en-US" sz="2800" u="sng" smtClean="0"/>
              <a:t>The prefix function, </a:t>
            </a:r>
            <a:r>
              <a:rPr lang="el-GR" sz="2800" u="sng" smtClean="0">
                <a:cs typeface="Arial" charset="0"/>
              </a:rPr>
              <a:t>Π</a:t>
            </a:r>
            <a:endParaRPr lang="en-US" sz="2800" u="sng" smtClean="0">
              <a:cs typeface="Arial" charset="0"/>
            </a:endParaRPr>
          </a:p>
          <a:p>
            <a:pPr eaLnBrk="1" hangingPunct="1">
              <a:lnSpc>
                <a:spcPct val="80000"/>
              </a:lnSpc>
              <a:buFont typeface="Wingdings" pitchFamily="2" charset="2"/>
              <a:buNone/>
              <a:defRPr/>
            </a:pPr>
            <a:r>
              <a:rPr lang="en-US" sz="2800" smtClean="0">
                <a:cs typeface="Arial" charset="0"/>
              </a:rPr>
              <a:t>The prefix function,</a:t>
            </a:r>
            <a:r>
              <a:rPr lang="el-GR" sz="2800" smtClean="0">
                <a:cs typeface="Arial" charset="0"/>
              </a:rPr>
              <a:t>Π</a:t>
            </a:r>
            <a:r>
              <a:rPr lang="en-US" sz="2800" smtClean="0">
                <a:cs typeface="Arial" charset="0"/>
              </a:rPr>
              <a:t> for a pattern encapsulates knowledge about how the pattern matches against shifts of itself. This information can be used to avoid useless shifts of the pattern ‘p’. In other words, this enables avoiding backtracking on the string ‘S’.</a:t>
            </a:r>
          </a:p>
          <a:p>
            <a:pPr eaLnBrk="1" hangingPunct="1">
              <a:lnSpc>
                <a:spcPct val="80000"/>
              </a:lnSpc>
              <a:defRPr/>
            </a:pPr>
            <a:r>
              <a:rPr lang="en-US" sz="2800" u="sng" smtClean="0">
                <a:cs typeface="Arial" charset="0"/>
              </a:rPr>
              <a:t>The KMP Matcher</a:t>
            </a:r>
          </a:p>
          <a:p>
            <a:pPr eaLnBrk="1" hangingPunct="1">
              <a:lnSpc>
                <a:spcPct val="80000"/>
              </a:lnSpc>
              <a:buFont typeface="Wingdings" pitchFamily="2" charset="2"/>
              <a:buNone/>
              <a:defRPr/>
            </a:pPr>
            <a:r>
              <a:rPr lang="en-US" sz="2800" smtClean="0">
                <a:cs typeface="Arial" charset="0"/>
              </a:rPr>
              <a:t>With string ‘S’, pattern ‘p’ and prefix function ‘</a:t>
            </a:r>
            <a:r>
              <a:rPr lang="el-GR" sz="2800" smtClean="0">
                <a:cs typeface="Arial" charset="0"/>
              </a:rPr>
              <a:t>Π</a:t>
            </a:r>
            <a:r>
              <a:rPr lang="en-US" sz="2800" smtClean="0">
                <a:cs typeface="Arial" charset="0"/>
              </a:rPr>
              <a:t>’ as inputs, finds the occurrence of ‘p’ in ‘S’ and returns the number of shifts of ‘p’ after which occurrence is found. </a:t>
            </a:r>
          </a:p>
          <a:p>
            <a:pPr eaLnBrk="1" hangingPunct="1">
              <a:lnSpc>
                <a:spcPct val="80000"/>
              </a:lnSpc>
              <a:defRPr/>
            </a:pPr>
            <a:endParaRPr lang="el-GR" sz="2800" smtClean="0">
              <a:cs typeface="Arial"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defRPr/>
            </a:pPr>
            <a:r>
              <a:rPr lang="en-US" u="sng" smtClean="0"/>
              <a:t>The prefix function, </a:t>
            </a:r>
            <a:r>
              <a:rPr lang="el-GR" u="sng" smtClean="0">
                <a:cs typeface="Arial" charset="0"/>
              </a:rPr>
              <a:t>Π</a:t>
            </a:r>
            <a:endParaRPr lang="en-US" u="sng" smtClean="0">
              <a:cs typeface="Arial" charset="0"/>
            </a:endParaRPr>
          </a:p>
        </p:txBody>
      </p:sp>
      <p:sp>
        <p:nvSpPr>
          <p:cNvPr id="123907" name="Rectangle 3"/>
          <p:cNvSpPr>
            <a:spLocks noGrp="1" noChangeArrowheads="1"/>
          </p:cNvSpPr>
          <p:nvPr>
            <p:ph idx="1"/>
          </p:nvPr>
        </p:nvSpPr>
        <p:spPr/>
        <p:txBody>
          <a:bodyPr/>
          <a:lstStyle/>
          <a:p>
            <a:pPr marL="609600" indent="-609600" eaLnBrk="1" hangingPunct="1">
              <a:lnSpc>
                <a:spcPct val="80000"/>
              </a:lnSpc>
              <a:buFont typeface="Wingdings" pitchFamily="2" charset="2"/>
              <a:buNone/>
              <a:defRPr/>
            </a:pPr>
            <a:r>
              <a:rPr lang="en-US" sz="2000" smtClean="0"/>
              <a:t>Following pseudocode computes the prefix fucnction, </a:t>
            </a:r>
            <a:r>
              <a:rPr lang="el-GR" sz="2000" smtClean="0">
                <a:cs typeface="Arial" charset="0"/>
              </a:rPr>
              <a:t>Π</a:t>
            </a:r>
            <a:r>
              <a:rPr lang="en-US" sz="2000" smtClean="0">
                <a:cs typeface="Arial" charset="0"/>
              </a:rPr>
              <a:t>:</a:t>
            </a:r>
          </a:p>
          <a:p>
            <a:pPr marL="609600" indent="-609600" eaLnBrk="1" hangingPunct="1">
              <a:lnSpc>
                <a:spcPct val="80000"/>
              </a:lnSpc>
              <a:buFont typeface="Wingdings" pitchFamily="2" charset="2"/>
              <a:buNone/>
              <a:defRPr/>
            </a:pPr>
            <a:endParaRPr lang="en-US" sz="2000" smtClean="0">
              <a:cs typeface="Arial" charset="0"/>
            </a:endParaRPr>
          </a:p>
          <a:p>
            <a:pPr marL="609600" indent="-609600" eaLnBrk="1" hangingPunct="1">
              <a:lnSpc>
                <a:spcPct val="80000"/>
              </a:lnSpc>
              <a:buFont typeface="Wingdings" pitchFamily="2" charset="2"/>
              <a:buNone/>
              <a:defRPr/>
            </a:pPr>
            <a:r>
              <a:rPr lang="en-US" sz="2000" u="sng" smtClean="0">
                <a:cs typeface="Arial" charset="0"/>
              </a:rPr>
              <a:t>Compute-Prefix-Function (p)</a:t>
            </a:r>
          </a:p>
          <a:p>
            <a:pPr marL="609600" indent="-609600" eaLnBrk="1" hangingPunct="1">
              <a:lnSpc>
                <a:spcPct val="80000"/>
              </a:lnSpc>
              <a:buFont typeface="Wingdings" pitchFamily="2" charset="2"/>
              <a:buNone/>
              <a:defRPr/>
            </a:pPr>
            <a:r>
              <a:rPr lang="en-US" sz="2000" smtClean="0">
                <a:cs typeface="Arial" charset="0"/>
              </a:rPr>
              <a:t>1  m </a:t>
            </a:r>
            <a:r>
              <a:rPr lang="en-US" sz="2000" smtClean="0">
                <a:cs typeface="Arial" charset="0"/>
                <a:sym typeface="Wingdings" pitchFamily="2" charset="2"/>
              </a:rPr>
              <a:t> length[p]               //’p’ pattern to be matched</a:t>
            </a:r>
          </a:p>
          <a:p>
            <a:pPr marL="609600" indent="-609600" eaLnBrk="1" hangingPunct="1">
              <a:lnSpc>
                <a:spcPct val="80000"/>
              </a:lnSpc>
              <a:buFont typeface="Wingdings" pitchFamily="2" charset="2"/>
              <a:buNone/>
              <a:defRPr/>
            </a:pPr>
            <a:r>
              <a:rPr lang="en-US" sz="2000" smtClean="0">
                <a:cs typeface="Arial" charset="0"/>
              </a:rPr>
              <a:t>2  </a:t>
            </a:r>
            <a:r>
              <a:rPr lang="el-GR" sz="2000" smtClean="0">
                <a:cs typeface="Arial" charset="0"/>
              </a:rPr>
              <a:t>Π</a:t>
            </a:r>
            <a:r>
              <a:rPr lang="en-US" sz="2000" smtClean="0">
                <a:cs typeface="Arial" charset="0"/>
              </a:rPr>
              <a:t>[1] </a:t>
            </a:r>
            <a:r>
              <a:rPr lang="en-US" sz="2000" smtClean="0">
                <a:cs typeface="Arial" charset="0"/>
                <a:sym typeface="Wingdings" pitchFamily="2" charset="2"/>
              </a:rPr>
              <a:t> 0 </a:t>
            </a:r>
          </a:p>
          <a:p>
            <a:pPr marL="609600" indent="-609600" eaLnBrk="1" hangingPunct="1">
              <a:lnSpc>
                <a:spcPct val="80000"/>
              </a:lnSpc>
              <a:buFont typeface="Wingdings" pitchFamily="2" charset="2"/>
              <a:buNone/>
              <a:defRPr/>
            </a:pPr>
            <a:r>
              <a:rPr lang="en-US" sz="2000" smtClean="0">
                <a:cs typeface="Arial" charset="0"/>
              </a:rPr>
              <a:t>3  k </a:t>
            </a:r>
            <a:r>
              <a:rPr lang="en-US" sz="2000" smtClean="0">
                <a:cs typeface="Arial" charset="0"/>
                <a:sym typeface="Wingdings" pitchFamily="2" charset="2"/>
              </a:rPr>
              <a:t> 0</a:t>
            </a:r>
          </a:p>
          <a:p>
            <a:pPr marL="609600" indent="-609600" eaLnBrk="1" hangingPunct="1">
              <a:lnSpc>
                <a:spcPct val="80000"/>
              </a:lnSpc>
              <a:buFontTx/>
              <a:buAutoNum type="arabicPlain" startAt="4"/>
              <a:defRPr/>
            </a:pPr>
            <a:r>
              <a:rPr lang="en-US" sz="2000" b="1" smtClean="0">
                <a:cs typeface="Arial" charset="0"/>
                <a:sym typeface="Wingdings" pitchFamily="2" charset="2"/>
              </a:rPr>
              <a:t> for</a:t>
            </a:r>
            <a:r>
              <a:rPr lang="en-US" sz="2000" smtClean="0">
                <a:cs typeface="Arial" charset="0"/>
                <a:sym typeface="Wingdings" pitchFamily="2" charset="2"/>
              </a:rPr>
              <a:t> q  2 to m</a:t>
            </a:r>
          </a:p>
          <a:p>
            <a:pPr marL="609600" indent="-609600" eaLnBrk="1" hangingPunct="1">
              <a:lnSpc>
                <a:spcPct val="80000"/>
              </a:lnSpc>
              <a:buFontTx/>
              <a:buAutoNum type="arabicPlain" startAt="5"/>
              <a:defRPr/>
            </a:pPr>
            <a:r>
              <a:rPr lang="en-US" sz="2000" smtClean="0">
                <a:cs typeface="Arial" charset="0"/>
              </a:rPr>
              <a:t>         </a:t>
            </a:r>
            <a:r>
              <a:rPr lang="en-US" sz="2000" b="1" smtClean="0">
                <a:cs typeface="Arial" charset="0"/>
              </a:rPr>
              <a:t>do while</a:t>
            </a:r>
            <a:r>
              <a:rPr lang="en-US" sz="2000" smtClean="0">
                <a:cs typeface="Arial" charset="0"/>
              </a:rPr>
              <a:t> k &gt; 0 and p[k+1] != p[q]</a:t>
            </a:r>
          </a:p>
          <a:p>
            <a:pPr marL="609600" indent="-609600" eaLnBrk="1" hangingPunct="1">
              <a:lnSpc>
                <a:spcPct val="80000"/>
              </a:lnSpc>
              <a:buFont typeface="Wingdings" pitchFamily="2" charset="2"/>
              <a:buNone/>
              <a:defRPr/>
            </a:pPr>
            <a:r>
              <a:rPr lang="en-US" sz="2000" smtClean="0">
                <a:cs typeface="Arial" charset="0"/>
              </a:rPr>
              <a:t>6                       </a:t>
            </a:r>
            <a:r>
              <a:rPr lang="en-US" sz="2000" b="1" smtClean="0">
                <a:cs typeface="Arial" charset="0"/>
              </a:rPr>
              <a:t>do</a:t>
            </a:r>
            <a:r>
              <a:rPr lang="en-US" sz="2000" smtClean="0">
                <a:cs typeface="Arial" charset="0"/>
              </a:rPr>
              <a:t> k </a:t>
            </a:r>
            <a:r>
              <a:rPr lang="en-US" sz="2000" smtClean="0">
                <a:cs typeface="Arial" charset="0"/>
                <a:sym typeface="Wingdings" pitchFamily="2" charset="2"/>
              </a:rPr>
              <a:t> </a:t>
            </a:r>
            <a:r>
              <a:rPr lang="el-GR" sz="2000" smtClean="0">
                <a:cs typeface="Arial" charset="0"/>
              </a:rPr>
              <a:t>Π</a:t>
            </a:r>
            <a:r>
              <a:rPr lang="en-US" sz="2000" smtClean="0">
                <a:cs typeface="Arial" charset="0"/>
              </a:rPr>
              <a:t>[k]</a:t>
            </a:r>
          </a:p>
          <a:p>
            <a:pPr marL="609600" indent="-609600" eaLnBrk="1" hangingPunct="1">
              <a:lnSpc>
                <a:spcPct val="80000"/>
              </a:lnSpc>
              <a:buFontTx/>
              <a:buAutoNum type="arabicPlain" startAt="7"/>
              <a:defRPr/>
            </a:pPr>
            <a:r>
              <a:rPr lang="en-US" sz="2000" smtClean="0">
                <a:cs typeface="Arial" charset="0"/>
              </a:rPr>
              <a:t>              </a:t>
            </a:r>
            <a:r>
              <a:rPr lang="en-US" sz="2000" b="1" smtClean="0">
                <a:cs typeface="Arial" charset="0"/>
              </a:rPr>
              <a:t>If</a:t>
            </a:r>
            <a:r>
              <a:rPr lang="en-US" sz="2000" smtClean="0">
                <a:cs typeface="Arial" charset="0"/>
              </a:rPr>
              <a:t> p[k+1] = p[q]</a:t>
            </a:r>
          </a:p>
          <a:p>
            <a:pPr marL="609600" indent="-609600" eaLnBrk="1" hangingPunct="1">
              <a:lnSpc>
                <a:spcPct val="80000"/>
              </a:lnSpc>
              <a:buFontTx/>
              <a:buAutoNum type="arabicPlain" startAt="8"/>
              <a:defRPr/>
            </a:pPr>
            <a:r>
              <a:rPr lang="en-US" sz="2000" smtClean="0">
                <a:cs typeface="Arial" charset="0"/>
              </a:rPr>
              <a:t>                 </a:t>
            </a:r>
            <a:r>
              <a:rPr lang="en-US" sz="2000" b="1" smtClean="0">
                <a:cs typeface="Arial" charset="0"/>
              </a:rPr>
              <a:t>then</a:t>
            </a:r>
            <a:r>
              <a:rPr lang="en-US" sz="2000" smtClean="0">
                <a:cs typeface="Arial" charset="0"/>
              </a:rPr>
              <a:t> k </a:t>
            </a:r>
            <a:r>
              <a:rPr lang="en-US" sz="2000" smtClean="0">
                <a:cs typeface="Arial" charset="0"/>
                <a:sym typeface="Wingdings" pitchFamily="2" charset="2"/>
              </a:rPr>
              <a:t> k +1</a:t>
            </a:r>
          </a:p>
          <a:p>
            <a:pPr marL="609600" indent="-609600" eaLnBrk="1" hangingPunct="1">
              <a:lnSpc>
                <a:spcPct val="80000"/>
              </a:lnSpc>
              <a:buFontTx/>
              <a:buAutoNum type="arabicPlain" startAt="9"/>
              <a:defRPr/>
            </a:pPr>
            <a:r>
              <a:rPr lang="en-US" sz="2000" smtClean="0">
                <a:cs typeface="Arial" charset="0"/>
              </a:rPr>
              <a:t>              </a:t>
            </a:r>
            <a:r>
              <a:rPr lang="el-GR" sz="2000" smtClean="0">
                <a:cs typeface="Arial" charset="0"/>
              </a:rPr>
              <a:t>Π</a:t>
            </a:r>
            <a:r>
              <a:rPr lang="en-US" sz="2000" smtClean="0">
                <a:cs typeface="Arial" charset="0"/>
              </a:rPr>
              <a:t>[q] </a:t>
            </a:r>
            <a:r>
              <a:rPr lang="en-US" sz="2000" smtClean="0">
                <a:cs typeface="Arial" charset="0"/>
                <a:sym typeface="Wingdings" pitchFamily="2" charset="2"/>
              </a:rPr>
              <a:t> k</a:t>
            </a:r>
          </a:p>
          <a:p>
            <a:pPr marL="609600" indent="-609600" eaLnBrk="1" hangingPunct="1">
              <a:lnSpc>
                <a:spcPct val="80000"/>
              </a:lnSpc>
              <a:buFont typeface="Wingdings" pitchFamily="2" charset="2"/>
              <a:buNone/>
              <a:defRPr/>
            </a:pPr>
            <a:r>
              <a:rPr lang="en-US" sz="2000" smtClean="0">
                <a:cs typeface="Arial" charset="0"/>
              </a:rPr>
              <a:t>10     </a:t>
            </a:r>
            <a:r>
              <a:rPr lang="en-US" sz="2000" b="1" smtClean="0">
                <a:cs typeface="Arial" charset="0"/>
              </a:rPr>
              <a:t>return</a:t>
            </a:r>
            <a:r>
              <a:rPr lang="en-US" sz="2000" smtClean="0">
                <a:cs typeface="Arial" charset="0"/>
              </a:rPr>
              <a:t> </a:t>
            </a:r>
            <a:r>
              <a:rPr lang="el-GR" sz="2000" smtClean="0">
                <a:cs typeface="Arial" charset="0"/>
              </a:rPr>
              <a:t>Π</a:t>
            </a:r>
            <a:endParaRPr lang="en-US" sz="2000" smtClean="0">
              <a:cs typeface="Arial" charset="0"/>
            </a:endParaRPr>
          </a:p>
          <a:p>
            <a:pPr marL="609600" indent="-609600" eaLnBrk="1" hangingPunct="1">
              <a:lnSpc>
                <a:spcPct val="80000"/>
              </a:lnSpc>
              <a:buFont typeface="Wingdings" pitchFamily="2" charset="2"/>
              <a:buNone/>
              <a:defRPr/>
            </a:pPr>
            <a:r>
              <a:rPr lang="en-US" sz="2000" smtClean="0">
                <a:cs typeface="Arial" charset="0"/>
              </a:rPr>
              <a:t>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sz="half" idx="1"/>
          </p:nvPr>
        </p:nvSpPr>
        <p:spPr>
          <a:xfrm>
            <a:off x="457200" y="228600"/>
            <a:ext cx="7391400" cy="1219200"/>
          </a:xfrm>
        </p:spPr>
        <p:txBody>
          <a:bodyPr/>
          <a:lstStyle/>
          <a:p>
            <a:pPr eaLnBrk="1" hangingPunct="1">
              <a:buFont typeface="Wingdings" pitchFamily="2" charset="2"/>
              <a:buNone/>
              <a:defRPr/>
            </a:pPr>
            <a:r>
              <a:rPr lang="en-US" sz="2800" u="sng" smtClean="0"/>
              <a:t>Example:</a:t>
            </a:r>
            <a:r>
              <a:rPr lang="en-US" sz="2800" smtClean="0"/>
              <a:t> compute </a:t>
            </a:r>
            <a:r>
              <a:rPr lang="el-GR" sz="2800" smtClean="0">
                <a:cs typeface="Arial" charset="0"/>
              </a:rPr>
              <a:t>Π</a:t>
            </a:r>
            <a:r>
              <a:rPr lang="en-US" sz="2800" smtClean="0">
                <a:cs typeface="Arial" charset="0"/>
              </a:rPr>
              <a:t> for the pattern ‘p’ below: </a:t>
            </a:r>
          </a:p>
          <a:p>
            <a:pPr eaLnBrk="1" hangingPunct="1">
              <a:buFont typeface="Wingdings" pitchFamily="2" charset="2"/>
              <a:buNone/>
              <a:defRPr/>
            </a:pPr>
            <a:r>
              <a:rPr lang="en-US" sz="2800" smtClean="0">
                <a:cs typeface="Arial" charset="0"/>
              </a:rPr>
              <a:t>         p</a:t>
            </a:r>
          </a:p>
        </p:txBody>
      </p:sp>
      <p:graphicFrame>
        <p:nvGraphicFramePr>
          <p:cNvPr id="124955" name="Group 27"/>
          <p:cNvGraphicFramePr>
            <a:graphicFrameLocks noGrp="1"/>
          </p:cNvGraphicFramePr>
          <p:nvPr>
            <p:ph sz="quarter" idx="2"/>
          </p:nvPr>
        </p:nvGraphicFramePr>
        <p:xfrm>
          <a:off x="1981200" y="838200"/>
          <a:ext cx="4038600" cy="533400"/>
        </p:xfrm>
        <a:graphic>
          <a:graphicData uri="http://schemas.openxmlformats.org/drawingml/2006/table">
            <a:tbl>
              <a:tblPr/>
              <a:tblGrid>
                <a:gridCol w="577850"/>
                <a:gridCol w="576263"/>
                <a:gridCol w="576262"/>
                <a:gridCol w="577850"/>
                <a:gridCol w="576263"/>
                <a:gridCol w="576262"/>
                <a:gridCol w="577850"/>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453" name="Group 525"/>
          <p:cNvGraphicFramePr>
            <a:graphicFrameLocks noGrp="1"/>
          </p:cNvGraphicFramePr>
          <p:nvPr>
            <p:ph sz="quarter" idx="3"/>
          </p:nvPr>
        </p:nvGraphicFramePr>
        <p:xfrm>
          <a:off x="4419600" y="2514600"/>
          <a:ext cx="3733800" cy="1097280"/>
        </p:xfrm>
        <a:graphic>
          <a:graphicData uri="http://schemas.openxmlformats.org/drawingml/2006/table">
            <a:tbl>
              <a:tblPr/>
              <a:tblGrid>
                <a:gridCol w="466725"/>
                <a:gridCol w="466725"/>
                <a:gridCol w="466725"/>
                <a:gridCol w="466725"/>
                <a:gridCol w="466725"/>
                <a:gridCol w="466725"/>
                <a:gridCol w="466725"/>
                <a:gridCol w="466725"/>
              </a:tblGrid>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33" name="Text Box 45"/>
          <p:cNvSpPr txBox="1">
            <a:spLocks noChangeArrowheads="1"/>
          </p:cNvSpPr>
          <p:nvPr/>
        </p:nvSpPr>
        <p:spPr bwMode="auto">
          <a:xfrm>
            <a:off x="228600" y="1524000"/>
            <a:ext cx="3886200" cy="5035550"/>
          </a:xfrm>
          <a:prstGeom prst="rect">
            <a:avLst/>
          </a:prstGeom>
          <a:noFill/>
          <a:ln w="9525">
            <a:noFill/>
            <a:miter lim="800000"/>
            <a:headEnd/>
            <a:tailEnd/>
          </a:ln>
        </p:spPr>
        <p:txBody>
          <a:bodyPr>
            <a:spAutoFit/>
          </a:bodyPr>
          <a:lstStyle/>
          <a:p>
            <a:pPr eaLnBrk="1" hangingPunct="1"/>
            <a:r>
              <a:rPr lang="en-US"/>
              <a:t>Initially: m = length[p] = 7</a:t>
            </a:r>
          </a:p>
          <a:p>
            <a:pPr eaLnBrk="1" hangingPunct="1"/>
            <a:r>
              <a:rPr lang="en-US"/>
              <a:t>             </a:t>
            </a:r>
            <a:r>
              <a:rPr lang="el-GR"/>
              <a:t>Π</a:t>
            </a:r>
            <a:r>
              <a:rPr lang="en-US"/>
              <a:t>[1] = 0</a:t>
            </a:r>
          </a:p>
          <a:p>
            <a:pPr eaLnBrk="1" hangingPunct="1"/>
            <a:r>
              <a:rPr lang="en-US"/>
              <a:t>             k = 0                                               </a:t>
            </a:r>
          </a:p>
          <a:p>
            <a:pPr eaLnBrk="1" hangingPunct="1"/>
            <a:endParaRPr lang="en-US"/>
          </a:p>
          <a:p>
            <a:pPr eaLnBrk="1" hangingPunct="1"/>
            <a:r>
              <a:rPr lang="en-US" u="sng"/>
              <a:t>Step 1:</a:t>
            </a:r>
            <a:r>
              <a:rPr lang="en-US"/>
              <a:t>  q = 2, k=0                                    </a:t>
            </a:r>
          </a:p>
          <a:p>
            <a:pPr eaLnBrk="1" hangingPunct="1"/>
            <a:r>
              <a:rPr lang="en-US"/>
              <a:t>                   </a:t>
            </a:r>
            <a:r>
              <a:rPr lang="el-GR"/>
              <a:t>Π</a:t>
            </a:r>
            <a:r>
              <a:rPr lang="en-US"/>
              <a:t>[2] = 0</a:t>
            </a:r>
          </a:p>
          <a:p>
            <a:pPr eaLnBrk="1" hangingPunct="1"/>
            <a:endParaRPr lang="en-US"/>
          </a:p>
          <a:p>
            <a:pPr eaLnBrk="1" hangingPunct="1"/>
            <a:endParaRPr lang="en-US"/>
          </a:p>
          <a:p>
            <a:pPr eaLnBrk="1" hangingPunct="1"/>
            <a:endParaRPr lang="en-US"/>
          </a:p>
          <a:p>
            <a:pPr eaLnBrk="1" hangingPunct="1"/>
            <a:r>
              <a:rPr lang="en-US" u="sng"/>
              <a:t>Step 2:</a:t>
            </a:r>
            <a:r>
              <a:rPr lang="en-US"/>
              <a:t> q = 3, k = 0,</a:t>
            </a:r>
          </a:p>
          <a:p>
            <a:pPr eaLnBrk="1" hangingPunct="1"/>
            <a:r>
              <a:rPr lang="en-US"/>
              <a:t>                   </a:t>
            </a:r>
            <a:r>
              <a:rPr lang="el-GR"/>
              <a:t>Π</a:t>
            </a:r>
            <a:r>
              <a:rPr lang="en-US"/>
              <a:t>[3] = 1</a:t>
            </a:r>
          </a:p>
          <a:p>
            <a:pPr eaLnBrk="1" hangingPunct="1"/>
            <a:endParaRPr lang="en-US"/>
          </a:p>
          <a:p>
            <a:pPr eaLnBrk="1" hangingPunct="1"/>
            <a:endParaRPr lang="en-US"/>
          </a:p>
          <a:p>
            <a:pPr eaLnBrk="1" hangingPunct="1"/>
            <a:endParaRPr lang="en-US"/>
          </a:p>
          <a:p>
            <a:pPr eaLnBrk="1" hangingPunct="1"/>
            <a:r>
              <a:rPr lang="en-US" u="sng"/>
              <a:t>Step 3:</a:t>
            </a:r>
            <a:r>
              <a:rPr lang="en-US"/>
              <a:t> q = 4, k = 1</a:t>
            </a:r>
          </a:p>
          <a:p>
            <a:pPr eaLnBrk="1" hangingPunct="1"/>
            <a:r>
              <a:rPr lang="en-US"/>
              <a:t>                   </a:t>
            </a:r>
            <a:r>
              <a:rPr lang="el-GR"/>
              <a:t>Π</a:t>
            </a:r>
            <a:r>
              <a:rPr lang="en-US"/>
              <a:t>[4] = 2</a:t>
            </a:r>
          </a:p>
          <a:p>
            <a:pPr eaLnBrk="1" hangingPunct="1"/>
            <a:endParaRPr lang="en-US"/>
          </a:p>
          <a:p>
            <a:pPr eaLnBrk="1" hangingPunct="1"/>
            <a:r>
              <a:rPr lang="en-US"/>
              <a:t>             </a:t>
            </a:r>
          </a:p>
        </p:txBody>
      </p:sp>
      <p:graphicFrame>
        <p:nvGraphicFramePr>
          <p:cNvPr id="125455" name="Group 527"/>
          <p:cNvGraphicFramePr>
            <a:graphicFrameLocks noGrp="1"/>
          </p:cNvGraphicFramePr>
          <p:nvPr/>
        </p:nvGraphicFramePr>
        <p:xfrm>
          <a:off x="4419600" y="4010025"/>
          <a:ext cx="3733800" cy="1097280"/>
        </p:xfrm>
        <a:graphic>
          <a:graphicData uri="http://schemas.openxmlformats.org/drawingml/2006/table">
            <a:tbl>
              <a:tblPr/>
              <a:tblGrid>
                <a:gridCol w="466725"/>
                <a:gridCol w="466725"/>
                <a:gridCol w="466725"/>
                <a:gridCol w="466725"/>
                <a:gridCol w="466725"/>
                <a:gridCol w="466725"/>
                <a:gridCol w="466725"/>
                <a:gridCol w="466725"/>
              </a:tblGrid>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5412" name="Group 484"/>
          <p:cNvGraphicFramePr>
            <a:graphicFrameLocks noGrp="1"/>
          </p:cNvGraphicFramePr>
          <p:nvPr/>
        </p:nvGraphicFramePr>
        <p:xfrm>
          <a:off x="4419600" y="5457825"/>
          <a:ext cx="3733800" cy="1097280"/>
        </p:xfrm>
        <a:graphic>
          <a:graphicData uri="http://schemas.openxmlformats.org/drawingml/2006/table">
            <a:tbl>
              <a:tblPr/>
              <a:tblGrid>
                <a:gridCol w="466725"/>
                <a:gridCol w="466725"/>
                <a:gridCol w="466725"/>
                <a:gridCol w="466725"/>
                <a:gridCol w="466725"/>
                <a:gridCol w="466725"/>
                <a:gridCol w="466725"/>
                <a:gridCol w="466725"/>
              </a:tblGrid>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sz="half" idx="1"/>
          </p:nvPr>
        </p:nvSpPr>
        <p:spPr>
          <a:xfrm>
            <a:off x="457200" y="457200"/>
            <a:ext cx="4038600" cy="5668963"/>
          </a:xfrm>
        </p:spPr>
        <p:txBody>
          <a:bodyPr/>
          <a:lstStyle/>
          <a:p>
            <a:pPr eaLnBrk="1" hangingPunct="1">
              <a:lnSpc>
                <a:spcPct val="90000"/>
              </a:lnSpc>
              <a:buFont typeface="Wingdings" pitchFamily="2" charset="2"/>
              <a:buNone/>
              <a:defRPr/>
            </a:pPr>
            <a:r>
              <a:rPr lang="en-US" sz="2000" u="sng" smtClean="0"/>
              <a:t>Step 4: </a:t>
            </a:r>
            <a:r>
              <a:rPr lang="en-US" sz="2000" smtClean="0"/>
              <a:t>q = 5, k =2</a:t>
            </a:r>
          </a:p>
          <a:p>
            <a:pPr eaLnBrk="1" hangingPunct="1">
              <a:lnSpc>
                <a:spcPct val="90000"/>
              </a:lnSpc>
              <a:buFont typeface="Wingdings" pitchFamily="2" charset="2"/>
              <a:buNone/>
              <a:defRPr/>
            </a:pPr>
            <a:r>
              <a:rPr lang="en-US" sz="2000" smtClean="0"/>
              <a:t>                    </a:t>
            </a:r>
            <a:r>
              <a:rPr lang="el-GR" sz="2000" smtClean="0">
                <a:cs typeface="Arial" charset="0"/>
              </a:rPr>
              <a:t>Π</a:t>
            </a:r>
            <a:r>
              <a:rPr lang="en-US" sz="2000" smtClean="0">
                <a:cs typeface="Arial" charset="0"/>
              </a:rPr>
              <a:t>[5] = 3</a:t>
            </a: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r>
              <a:rPr lang="en-US" sz="2000" u="sng" smtClean="0">
                <a:cs typeface="Arial" charset="0"/>
              </a:rPr>
              <a:t>Step 5:</a:t>
            </a:r>
            <a:r>
              <a:rPr lang="en-US" sz="2000" smtClean="0"/>
              <a:t> q = 6, k = 3</a:t>
            </a:r>
          </a:p>
          <a:p>
            <a:pPr eaLnBrk="1" hangingPunct="1">
              <a:lnSpc>
                <a:spcPct val="90000"/>
              </a:lnSpc>
              <a:buFont typeface="Wingdings" pitchFamily="2" charset="2"/>
              <a:buNone/>
              <a:defRPr/>
            </a:pPr>
            <a:r>
              <a:rPr lang="en-US" sz="2000" smtClean="0"/>
              <a:t>                    </a:t>
            </a:r>
            <a:r>
              <a:rPr lang="el-GR" sz="2000" smtClean="0">
                <a:cs typeface="Arial" charset="0"/>
              </a:rPr>
              <a:t>Π</a:t>
            </a:r>
            <a:r>
              <a:rPr lang="en-US" sz="2000" smtClean="0">
                <a:cs typeface="Arial" charset="0"/>
              </a:rPr>
              <a:t>[6] = 1</a:t>
            </a: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r>
              <a:rPr lang="en-US" sz="2000" u="sng" smtClean="0">
                <a:cs typeface="Arial" charset="0"/>
              </a:rPr>
              <a:t>Step 6:</a:t>
            </a:r>
            <a:r>
              <a:rPr lang="en-US" sz="2000" smtClean="0">
                <a:cs typeface="Arial" charset="0"/>
              </a:rPr>
              <a:t> q = 7, k = 1 </a:t>
            </a:r>
          </a:p>
          <a:p>
            <a:pPr eaLnBrk="1" hangingPunct="1">
              <a:lnSpc>
                <a:spcPct val="90000"/>
              </a:lnSpc>
              <a:buFont typeface="Wingdings" pitchFamily="2" charset="2"/>
              <a:buNone/>
              <a:defRPr/>
            </a:pPr>
            <a:r>
              <a:rPr lang="en-US" sz="2000" smtClean="0">
                <a:cs typeface="Arial" charset="0"/>
              </a:rPr>
              <a:t>                    </a:t>
            </a:r>
            <a:r>
              <a:rPr lang="el-GR" sz="2000" smtClean="0">
                <a:cs typeface="Arial" charset="0"/>
              </a:rPr>
              <a:t>Π</a:t>
            </a:r>
            <a:r>
              <a:rPr lang="en-US" sz="2000" smtClean="0">
                <a:cs typeface="Arial" charset="0"/>
              </a:rPr>
              <a:t>[7] = 1</a:t>
            </a: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endParaRPr lang="en-US" sz="2000" smtClean="0">
              <a:cs typeface="Arial" charset="0"/>
            </a:endParaRPr>
          </a:p>
          <a:p>
            <a:pPr eaLnBrk="1" hangingPunct="1">
              <a:lnSpc>
                <a:spcPct val="90000"/>
              </a:lnSpc>
              <a:buFont typeface="Wingdings" pitchFamily="2" charset="2"/>
              <a:buNone/>
              <a:defRPr/>
            </a:pPr>
            <a:r>
              <a:rPr lang="en-US" sz="2000" smtClean="0">
                <a:cs typeface="Arial" charset="0"/>
              </a:rPr>
              <a:t>After iterating 6 times, the prefix function computation is complete:                        </a:t>
            </a:r>
            <a:r>
              <a:rPr lang="en-US" sz="2000" smtClean="0">
                <a:cs typeface="Arial" charset="0"/>
                <a:sym typeface="Wingdings" pitchFamily="2" charset="2"/>
              </a:rPr>
              <a:t></a:t>
            </a:r>
            <a:endParaRPr lang="en-US" sz="2000" smtClean="0">
              <a:cs typeface="Arial" charset="0"/>
            </a:endParaRPr>
          </a:p>
        </p:txBody>
      </p:sp>
      <p:graphicFrame>
        <p:nvGraphicFramePr>
          <p:cNvPr id="138245" name="Group 5"/>
          <p:cNvGraphicFramePr>
            <a:graphicFrameLocks noGrp="1"/>
          </p:cNvGraphicFramePr>
          <p:nvPr>
            <p:ph sz="quarter" idx="2"/>
          </p:nvPr>
        </p:nvGraphicFramePr>
        <p:xfrm>
          <a:off x="4648200" y="457200"/>
          <a:ext cx="4038600" cy="1219200"/>
        </p:xfrm>
        <a:graphic>
          <a:graphicData uri="http://schemas.openxmlformats.org/drawingml/2006/table">
            <a:tbl>
              <a:tblPr/>
              <a:tblGrid>
                <a:gridCol w="504825"/>
                <a:gridCol w="504825"/>
                <a:gridCol w="504825"/>
                <a:gridCol w="504825"/>
                <a:gridCol w="504825"/>
                <a:gridCol w="504825"/>
                <a:gridCol w="504825"/>
                <a:gridCol w="504825"/>
              </a:tblGrid>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8285" name="Group 45"/>
          <p:cNvGraphicFramePr>
            <a:graphicFrameLocks noGrp="1"/>
          </p:cNvGraphicFramePr>
          <p:nvPr>
            <p:ph sz="quarter" idx="3"/>
          </p:nvPr>
        </p:nvGraphicFramePr>
        <p:xfrm>
          <a:off x="4648200" y="1957388"/>
          <a:ext cx="4038600" cy="1243014"/>
        </p:xfrm>
        <a:graphic>
          <a:graphicData uri="http://schemas.openxmlformats.org/drawingml/2006/table">
            <a:tbl>
              <a:tblPr/>
              <a:tblGrid>
                <a:gridCol w="504825"/>
                <a:gridCol w="504825"/>
                <a:gridCol w="504825"/>
                <a:gridCol w="504825"/>
                <a:gridCol w="504825"/>
                <a:gridCol w="504825"/>
                <a:gridCol w="504825"/>
                <a:gridCol w="504825"/>
              </a:tblGrid>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77" name="Rectangle 4"/>
          <p:cNvSpPr>
            <a:spLocks noChangeArrowheads="1"/>
          </p:cNvSpPr>
          <p:nvPr/>
        </p:nvSpPr>
        <p:spPr bwMode="auto">
          <a:xfrm>
            <a:off x="6400800" y="685800"/>
            <a:ext cx="1752600" cy="366713"/>
          </a:xfrm>
          <a:prstGeom prst="rect">
            <a:avLst/>
          </a:prstGeom>
          <a:noFill/>
          <a:ln w="9525">
            <a:noFill/>
            <a:miter lim="800000"/>
            <a:headEnd/>
            <a:tailEnd/>
          </a:ln>
        </p:spPr>
        <p:txBody>
          <a:bodyPr>
            <a:spAutoFit/>
          </a:bodyPr>
          <a:lstStyle/>
          <a:p>
            <a:pPr eaLnBrk="1" hangingPunct="1"/>
            <a:endParaRPr lang="en-US"/>
          </a:p>
        </p:txBody>
      </p:sp>
      <p:graphicFrame>
        <p:nvGraphicFramePr>
          <p:cNvPr id="138325" name="Group 85"/>
          <p:cNvGraphicFramePr>
            <a:graphicFrameLocks noGrp="1"/>
          </p:cNvGraphicFramePr>
          <p:nvPr/>
        </p:nvGraphicFramePr>
        <p:xfrm>
          <a:off x="4648200" y="3429000"/>
          <a:ext cx="4038600" cy="1143000"/>
        </p:xfrm>
        <a:graphic>
          <a:graphicData uri="http://schemas.openxmlformats.org/drawingml/2006/table">
            <a:tbl>
              <a:tblPr/>
              <a:tblGrid>
                <a:gridCol w="504825"/>
                <a:gridCol w="504825"/>
                <a:gridCol w="504825"/>
                <a:gridCol w="504825"/>
                <a:gridCol w="504825"/>
                <a:gridCol w="504825"/>
                <a:gridCol w="504825"/>
                <a:gridCol w="504825"/>
              </a:tblGrid>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8363" name="Group 123"/>
          <p:cNvGraphicFramePr>
            <a:graphicFrameLocks noGrp="1"/>
          </p:cNvGraphicFramePr>
          <p:nvPr/>
        </p:nvGraphicFramePr>
        <p:xfrm>
          <a:off x="4648200" y="5105400"/>
          <a:ext cx="4038600" cy="1143000"/>
        </p:xfrm>
        <a:graphic>
          <a:graphicData uri="http://schemas.openxmlformats.org/drawingml/2006/table">
            <a:tbl>
              <a:tblPr/>
              <a:tblGrid>
                <a:gridCol w="504825"/>
                <a:gridCol w="504825"/>
                <a:gridCol w="504825"/>
                <a:gridCol w="504825"/>
                <a:gridCol w="504825"/>
                <a:gridCol w="504825"/>
                <a:gridCol w="504825"/>
                <a:gridCol w="504825"/>
              </a:tblGrid>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en-US" u="sng" smtClean="0"/>
              <a:t>The KMP Matcher</a:t>
            </a:r>
          </a:p>
        </p:txBody>
      </p:sp>
      <p:sp>
        <p:nvSpPr>
          <p:cNvPr id="141315" name="Rectangle 3"/>
          <p:cNvSpPr>
            <a:spLocks noGrp="1" noChangeArrowheads="1"/>
          </p:cNvSpPr>
          <p:nvPr>
            <p:ph idx="1"/>
          </p:nvPr>
        </p:nvSpPr>
        <p:spPr/>
        <p:txBody>
          <a:bodyPr/>
          <a:lstStyle/>
          <a:p>
            <a:pPr marL="457200" indent="-457200" eaLnBrk="1" hangingPunct="1">
              <a:lnSpc>
                <a:spcPct val="80000"/>
              </a:lnSpc>
              <a:buFont typeface="Wingdings" pitchFamily="2" charset="2"/>
              <a:buNone/>
              <a:defRPr/>
            </a:pPr>
            <a:r>
              <a:rPr lang="en-US" sz="1400" smtClean="0"/>
              <a:t>The KMP Matcher, with pattern ‘p’, string ‘S’ and prefix function ‘</a:t>
            </a:r>
            <a:r>
              <a:rPr lang="el-GR" sz="1400" smtClean="0">
                <a:cs typeface="Arial" charset="0"/>
              </a:rPr>
              <a:t>Π</a:t>
            </a:r>
            <a:r>
              <a:rPr lang="en-US" sz="1400" smtClean="0">
                <a:cs typeface="Arial" charset="0"/>
              </a:rPr>
              <a:t>’ as input, finds a match of p in S.</a:t>
            </a:r>
          </a:p>
          <a:p>
            <a:pPr marL="457200" indent="-457200" eaLnBrk="1" hangingPunct="1">
              <a:lnSpc>
                <a:spcPct val="80000"/>
              </a:lnSpc>
              <a:buFont typeface="Wingdings" pitchFamily="2" charset="2"/>
              <a:buNone/>
              <a:defRPr/>
            </a:pPr>
            <a:r>
              <a:rPr lang="en-US" sz="1400" smtClean="0">
                <a:cs typeface="Arial" charset="0"/>
              </a:rPr>
              <a:t>Following pseudocode computes the matching component of KMP algorithm:</a:t>
            </a:r>
          </a:p>
          <a:p>
            <a:pPr marL="457200" indent="-457200" eaLnBrk="1" hangingPunct="1">
              <a:lnSpc>
                <a:spcPct val="80000"/>
              </a:lnSpc>
              <a:buFont typeface="Wingdings" pitchFamily="2" charset="2"/>
              <a:buNone/>
              <a:defRPr/>
            </a:pPr>
            <a:r>
              <a:rPr lang="en-US" sz="1400" u="sng" smtClean="0">
                <a:cs typeface="Arial" charset="0"/>
              </a:rPr>
              <a:t>KMP-Matcher(S,p)</a:t>
            </a:r>
          </a:p>
          <a:p>
            <a:pPr marL="457200" indent="-457200" eaLnBrk="1" hangingPunct="1">
              <a:lnSpc>
                <a:spcPct val="80000"/>
              </a:lnSpc>
              <a:buFont typeface="Wingdings" pitchFamily="2" charset="2"/>
              <a:buNone/>
              <a:defRPr/>
            </a:pPr>
            <a:r>
              <a:rPr lang="en-US" sz="1400" smtClean="0">
                <a:cs typeface="Arial" charset="0"/>
              </a:rPr>
              <a:t>1 n </a:t>
            </a:r>
            <a:r>
              <a:rPr lang="en-US" sz="1400" smtClean="0">
                <a:cs typeface="Arial" charset="0"/>
                <a:sym typeface="Wingdings" pitchFamily="2" charset="2"/>
              </a:rPr>
              <a:t> length[S]                                   </a:t>
            </a:r>
          </a:p>
          <a:p>
            <a:pPr marL="457200" indent="-457200" eaLnBrk="1" hangingPunct="1">
              <a:lnSpc>
                <a:spcPct val="80000"/>
              </a:lnSpc>
              <a:buFont typeface="Wingdings" pitchFamily="2" charset="2"/>
              <a:buNone/>
              <a:defRPr/>
            </a:pPr>
            <a:r>
              <a:rPr lang="en-US" sz="1400" smtClean="0">
                <a:cs typeface="Arial" charset="0"/>
                <a:sym typeface="Wingdings" pitchFamily="2" charset="2"/>
              </a:rPr>
              <a:t>2 m  length[p]</a:t>
            </a:r>
          </a:p>
          <a:p>
            <a:pPr marL="457200" indent="-457200" eaLnBrk="1" hangingPunct="1">
              <a:lnSpc>
                <a:spcPct val="80000"/>
              </a:lnSpc>
              <a:buFont typeface="Wingdings" pitchFamily="2" charset="2"/>
              <a:buNone/>
              <a:defRPr/>
            </a:pPr>
            <a:r>
              <a:rPr lang="en-US" sz="1400" smtClean="0">
                <a:cs typeface="Arial" charset="0"/>
                <a:sym typeface="Wingdings" pitchFamily="2" charset="2"/>
              </a:rPr>
              <a:t>3 </a:t>
            </a:r>
            <a:r>
              <a:rPr lang="el-GR" sz="1400" smtClean="0">
                <a:cs typeface="Arial" charset="0"/>
              </a:rPr>
              <a:t>Π</a:t>
            </a:r>
            <a:r>
              <a:rPr lang="en-US" sz="1400" smtClean="0">
                <a:cs typeface="Arial" charset="0"/>
              </a:rPr>
              <a:t> </a:t>
            </a:r>
            <a:r>
              <a:rPr lang="en-US" sz="1400" smtClean="0">
                <a:cs typeface="Arial" charset="0"/>
                <a:sym typeface="Wingdings" pitchFamily="2" charset="2"/>
              </a:rPr>
              <a:t> Compute-Prefix-Function(p)</a:t>
            </a:r>
          </a:p>
          <a:p>
            <a:pPr marL="457200" indent="-457200" eaLnBrk="1" hangingPunct="1">
              <a:lnSpc>
                <a:spcPct val="80000"/>
              </a:lnSpc>
              <a:buFont typeface="Wingdings" pitchFamily="2" charset="2"/>
              <a:buNone/>
              <a:defRPr/>
            </a:pPr>
            <a:r>
              <a:rPr lang="en-US" sz="1400" smtClean="0">
                <a:cs typeface="Arial" charset="0"/>
              </a:rPr>
              <a:t>4 q </a:t>
            </a:r>
            <a:r>
              <a:rPr lang="en-US" sz="1400" smtClean="0">
                <a:cs typeface="Arial" charset="0"/>
                <a:sym typeface="Wingdings" pitchFamily="2" charset="2"/>
              </a:rPr>
              <a:t> 0                                                          //number of characters matched  </a:t>
            </a:r>
          </a:p>
          <a:p>
            <a:pPr marL="457200" indent="-457200" eaLnBrk="1" hangingPunct="1">
              <a:lnSpc>
                <a:spcPct val="80000"/>
              </a:lnSpc>
              <a:buFont typeface="Wingdings" pitchFamily="2" charset="2"/>
              <a:buNone/>
              <a:defRPr/>
            </a:pPr>
            <a:r>
              <a:rPr lang="en-US" sz="1400" smtClean="0">
                <a:cs typeface="Arial" charset="0"/>
              </a:rPr>
              <a:t>5 </a:t>
            </a:r>
            <a:r>
              <a:rPr lang="en-US" sz="1400" b="1" smtClean="0">
                <a:cs typeface="Arial" charset="0"/>
              </a:rPr>
              <a:t>for</a:t>
            </a:r>
            <a:r>
              <a:rPr lang="en-US" sz="1400" smtClean="0">
                <a:cs typeface="Arial" charset="0"/>
              </a:rPr>
              <a:t> i </a:t>
            </a:r>
            <a:r>
              <a:rPr lang="en-US" sz="1400" smtClean="0">
                <a:cs typeface="Arial" charset="0"/>
                <a:sym typeface="Wingdings" pitchFamily="2" charset="2"/>
              </a:rPr>
              <a:t> 1 to n                                              //scan S from left to right</a:t>
            </a:r>
          </a:p>
          <a:p>
            <a:pPr marL="457200" indent="-457200" eaLnBrk="1" hangingPunct="1">
              <a:lnSpc>
                <a:spcPct val="80000"/>
              </a:lnSpc>
              <a:buFont typeface="Wingdings" pitchFamily="2" charset="2"/>
              <a:buNone/>
              <a:defRPr/>
            </a:pPr>
            <a:r>
              <a:rPr lang="en-US" sz="1400" smtClean="0">
                <a:cs typeface="Arial" charset="0"/>
              </a:rPr>
              <a:t>6      </a:t>
            </a:r>
            <a:r>
              <a:rPr lang="en-US" sz="1400" b="1" smtClean="0">
                <a:cs typeface="Arial" charset="0"/>
              </a:rPr>
              <a:t>do while</a:t>
            </a:r>
            <a:r>
              <a:rPr lang="en-US" sz="1400" smtClean="0">
                <a:cs typeface="Arial" charset="0"/>
              </a:rPr>
              <a:t>  q &gt; 0 and p[q+1] != S[i]</a:t>
            </a:r>
          </a:p>
          <a:p>
            <a:pPr marL="457200" indent="-457200" eaLnBrk="1" hangingPunct="1">
              <a:lnSpc>
                <a:spcPct val="80000"/>
              </a:lnSpc>
              <a:buFontTx/>
              <a:buAutoNum type="arabicPlain" startAt="7"/>
              <a:defRPr/>
            </a:pPr>
            <a:r>
              <a:rPr lang="en-US" sz="1400" smtClean="0">
                <a:cs typeface="Arial" charset="0"/>
              </a:rPr>
              <a:t>           </a:t>
            </a:r>
            <a:r>
              <a:rPr lang="en-US" sz="1400" b="1" smtClean="0">
                <a:cs typeface="Arial" charset="0"/>
              </a:rPr>
              <a:t>do</a:t>
            </a:r>
            <a:r>
              <a:rPr lang="en-US" sz="1400" smtClean="0">
                <a:cs typeface="Arial" charset="0"/>
              </a:rPr>
              <a:t>  q </a:t>
            </a:r>
            <a:r>
              <a:rPr lang="en-US" sz="1400" smtClean="0">
                <a:cs typeface="Arial" charset="0"/>
                <a:sym typeface="Wingdings" pitchFamily="2" charset="2"/>
              </a:rPr>
              <a:t> </a:t>
            </a:r>
            <a:r>
              <a:rPr lang="el-GR" sz="1400" smtClean="0">
                <a:cs typeface="Arial" charset="0"/>
              </a:rPr>
              <a:t>Π</a:t>
            </a:r>
            <a:r>
              <a:rPr lang="en-US" sz="1400" smtClean="0">
                <a:cs typeface="Arial" charset="0"/>
              </a:rPr>
              <a:t>[q]                              //next character does not match</a:t>
            </a:r>
          </a:p>
          <a:p>
            <a:pPr marL="457200" indent="-457200" eaLnBrk="1" hangingPunct="1">
              <a:lnSpc>
                <a:spcPct val="80000"/>
              </a:lnSpc>
              <a:buFontTx/>
              <a:buAutoNum type="arabicPlain" startAt="8"/>
              <a:defRPr/>
            </a:pPr>
            <a:r>
              <a:rPr lang="en-US" sz="1400" smtClean="0">
                <a:cs typeface="Arial" charset="0"/>
              </a:rPr>
              <a:t>      </a:t>
            </a:r>
            <a:r>
              <a:rPr lang="en-US" sz="1400" b="1" smtClean="0">
                <a:cs typeface="Arial" charset="0"/>
              </a:rPr>
              <a:t>if</a:t>
            </a:r>
            <a:r>
              <a:rPr lang="en-US" sz="1400" smtClean="0">
                <a:cs typeface="Arial" charset="0"/>
              </a:rPr>
              <a:t> p[q+1] = S[i]</a:t>
            </a:r>
          </a:p>
          <a:p>
            <a:pPr marL="457200" indent="-457200" eaLnBrk="1" hangingPunct="1">
              <a:lnSpc>
                <a:spcPct val="80000"/>
              </a:lnSpc>
              <a:buFontTx/>
              <a:buAutoNum type="arabicPlain" startAt="9"/>
              <a:defRPr/>
            </a:pPr>
            <a:r>
              <a:rPr lang="en-US" sz="1400" smtClean="0">
                <a:cs typeface="Arial" charset="0"/>
              </a:rPr>
              <a:t>         </a:t>
            </a:r>
            <a:r>
              <a:rPr lang="en-US" sz="1400" b="1" smtClean="0">
                <a:cs typeface="Arial" charset="0"/>
              </a:rPr>
              <a:t>then</a:t>
            </a:r>
            <a:r>
              <a:rPr lang="en-US" sz="1400" smtClean="0">
                <a:cs typeface="Arial" charset="0"/>
              </a:rPr>
              <a:t> q </a:t>
            </a:r>
            <a:r>
              <a:rPr lang="en-US" sz="1400" smtClean="0">
                <a:cs typeface="Arial" charset="0"/>
                <a:sym typeface="Wingdings" pitchFamily="2" charset="2"/>
              </a:rPr>
              <a:t> q + 1                            //next character matches</a:t>
            </a:r>
          </a:p>
          <a:p>
            <a:pPr marL="457200" indent="-457200" eaLnBrk="1" hangingPunct="1">
              <a:lnSpc>
                <a:spcPct val="80000"/>
              </a:lnSpc>
              <a:buFontTx/>
              <a:buAutoNum type="arabicPlain" startAt="10"/>
              <a:defRPr/>
            </a:pPr>
            <a:r>
              <a:rPr lang="en-US" sz="1400" smtClean="0">
                <a:cs typeface="Arial" charset="0"/>
              </a:rPr>
              <a:t>      </a:t>
            </a:r>
            <a:r>
              <a:rPr lang="en-US" sz="1400" b="1" smtClean="0">
                <a:cs typeface="Arial" charset="0"/>
              </a:rPr>
              <a:t>if</a:t>
            </a:r>
            <a:r>
              <a:rPr lang="en-US" sz="1400" smtClean="0">
                <a:cs typeface="Arial" charset="0"/>
              </a:rPr>
              <a:t> q = m                                           //is all of p matched?</a:t>
            </a:r>
          </a:p>
          <a:p>
            <a:pPr marL="457200" indent="-457200" eaLnBrk="1" hangingPunct="1">
              <a:lnSpc>
                <a:spcPct val="80000"/>
              </a:lnSpc>
              <a:buFontTx/>
              <a:buAutoNum type="arabicPlain" startAt="10"/>
              <a:defRPr/>
            </a:pPr>
            <a:r>
              <a:rPr lang="en-US" sz="1400" smtClean="0">
                <a:cs typeface="Arial" charset="0"/>
              </a:rPr>
              <a:t>          </a:t>
            </a:r>
            <a:r>
              <a:rPr lang="en-US" sz="1400" b="1" smtClean="0">
                <a:cs typeface="Arial" charset="0"/>
              </a:rPr>
              <a:t>then</a:t>
            </a:r>
            <a:r>
              <a:rPr lang="en-US" sz="1400" smtClean="0">
                <a:cs typeface="Arial" charset="0"/>
              </a:rPr>
              <a:t> print “Pattern occurs with shift” i – m</a:t>
            </a:r>
          </a:p>
          <a:p>
            <a:pPr marL="457200" indent="-457200" eaLnBrk="1" hangingPunct="1">
              <a:lnSpc>
                <a:spcPct val="80000"/>
              </a:lnSpc>
              <a:buFontTx/>
              <a:buAutoNum type="arabicPlain" startAt="12"/>
              <a:defRPr/>
            </a:pPr>
            <a:r>
              <a:rPr lang="en-US" sz="1400" smtClean="0">
                <a:cs typeface="Arial" charset="0"/>
              </a:rPr>
              <a:t>                 q </a:t>
            </a:r>
            <a:r>
              <a:rPr lang="en-US" sz="1400" smtClean="0">
                <a:cs typeface="Arial" charset="0"/>
                <a:sym typeface="Wingdings" pitchFamily="2" charset="2"/>
              </a:rPr>
              <a:t> </a:t>
            </a:r>
            <a:r>
              <a:rPr lang="el-GR" sz="1400" smtClean="0">
                <a:cs typeface="Arial" charset="0"/>
              </a:rPr>
              <a:t>Π</a:t>
            </a:r>
            <a:r>
              <a:rPr lang="en-US" sz="1400" smtClean="0">
                <a:cs typeface="Arial" charset="0"/>
              </a:rPr>
              <a:t>[ q]                             // look for the next match</a:t>
            </a:r>
          </a:p>
          <a:p>
            <a:pPr marL="457200" indent="-457200" eaLnBrk="1" hangingPunct="1">
              <a:lnSpc>
                <a:spcPct val="80000"/>
              </a:lnSpc>
              <a:buFontTx/>
              <a:buNone/>
              <a:defRPr/>
            </a:pPr>
            <a:endParaRPr lang="en-US" sz="1400" smtClean="0">
              <a:cs typeface="Arial" charset="0"/>
            </a:endParaRPr>
          </a:p>
          <a:p>
            <a:pPr marL="457200" indent="-457200" eaLnBrk="1" hangingPunct="1">
              <a:lnSpc>
                <a:spcPct val="80000"/>
              </a:lnSpc>
              <a:buFontTx/>
              <a:buNone/>
              <a:defRPr/>
            </a:pPr>
            <a:r>
              <a:rPr lang="en-US" sz="1400" i="1" smtClean="0">
                <a:cs typeface="Arial" charset="0"/>
              </a:rPr>
              <a:t>Note: KMP finds every occurrence of a ‘p’ in ‘S’.  That is why KMP does not terminate in step 12, rather it searches remainder of ‘S’ for any more occurrences of ‘p’.</a:t>
            </a:r>
          </a:p>
          <a:p>
            <a:pPr marL="457200" indent="-457200" eaLnBrk="1" hangingPunct="1">
              <a:lnSpc>
                <a:spcPct val="80000"/>
              </a:lnSpc>
              <a:buFont typeface="Wingdings" pitchFamily="2" charset="2"/>
              <a:buNone/>
              <a:defRPr/>
            </a:pPr>
            <a:endParaRPr lang="en-US" sz="1400" smtClean="0">
              <a:cs typeface="Arial" charset="0"/>
            </a:endParaRPr>
          </a:p>
          <a:p>
            <a:pPr marL="457200" indent="-457200" eaLnBrk="1" hangingPunct="1">
              <a:lnSpc>
                <a:spcPct val="80000"/>
              </a:lnSpc>
              <a:buFont typeface="Wingdings" pitchFamily="2" charset="2"/>
              <a:buNone/>
              <a:defRPr/>
            </a:pPr>
            <a:endParaRPr lang="en-US" sz="1400" smtClean="0">
              <a:cs typeface="Arial"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sz="half" idx="1"/>
          </p:nvPr>
        </p:nvSpPr>
        <p:spPr>
          <a:xfrm>
            <a:off x="457200" y="304800"/>
            <a:ext cx="8229600" cy="5821363"/>
          </a:xfrm>
        </p:spPr>
        <p:txBody>
          <a:bodyPr/>
          <a:lstStyle/>
          <a:p>
            <a:pPr eaLnBrk="1" hangingPunct="1">
              <a:buFont typeface="Wingdings" pitchFamily="2" charset="2"/>
              <a:buNone/>
              <a:defRPr/>
            </a:pPr>
            <a:r>
              <a:rPr lang="en-US" sz="2800" u="sng" smtClean="0"/>
              <a:t>Illustration:</a:t>
            </a:r>
            <a:r>
              <a:rPr lang="en-US" sz="2800" smtClean="0"/>
              <a:t> given a String ‘S’ and pattern ‘p’ as follows: </a:t>
            </a:r>
          </a:p>
          <a:p>
            <a:pPr eaLnBrk="1" hangingPunct="1">
              <a:buFont typeface="Wingdings" pitchFamily="2" charset="2"/>
              <a:buNone/>
              <a:defRPr/>
            </a:pPr>
            <a:endParaRPr lang="en-US" sz="2800" smtClean="0"/>
          </a:p>
          <a:p>
            <a:pPr eaLnBrk="1" hangingPunct="1">
              <a:buFont typeface="Wingdings" pitchFamily="2" charset="2"/>
              <a:buNone/>
              <a:defRPr/>
            </a:pPr>
            <a:r>
              <a:rPr lang="en-US" sz="2800" smtClean="0"/>
              <a:t>          S                 </a:t>
            </a:r>
          </a:p>
        </p:txBody>
      </p:sp>
      <p:graphicFrame>
        <p:nvGraphicFramePr>
          <p:cNvPr id="142374" name="Group 38"/>
          <p:cNvGraphicFramePr>
            <a:graphicFrameLocks noGrp="1"/>
          </p:cNvGraphicFramePr>
          <p:nvPr>
            <p:ph sz="quarter" idx="2"/>
          </p:nvPr>
        </p:nvGraphicFramePr>
        <p:xfrm>
          <a:off x="2819400" y="1676400"/>
          <a:ext cx="5410200" cy="609600"/>
        </p:xfrm>
        <a:graphic>
          <a:graphicData uri="http://schemas.openxmlformats.org/drawingml/2006/table">
            <a:tbl>
              <a:tblPr/>
              <a:tblGrid>
                <a:gridCol w="360363"/>
                <a:gridCol w="360362"/>
                <a:gridCol w="361950"/>
                <a:gridCol w="360363"/>
                <a:gridCol w="360362"/>
                <a:gridCol w="360363"/>
                <a:gridCol w="360362"/>
                <a:gridCol w="361950"/>
                <a:gridCol w="360363"/>
                <a:gridCol w="360362"/>
                <a:gridCol w="360363"/>
                <a:gridCol w="360362"/>
                <a:gridCol w="361950"/>
                <a:gridCol w="360363"/>
                <a:gridCol w="360362"/>
              </a:tblGrid>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2400" name="Group 64"/>
          <p:cNvGraphicFramePr>
            <a:graphicFrameLocks noGrp="1"/>
          </p:cNvGraphicFramePr>
          <p:nvPr>
            <p:ph sz="quarter" idx="3"/>
          </p:nvPr>
        </p:nvGraphicFramePr>
        <p:xfrm>
          <a:off x="2819400" y="2743200"/>
          <a:ext cx="2895600" cy="518160"/>
        </p:xfrm>
        <a:graphic>
          <a:graphicData uri="http://schemas.openxmlformats.org/drawingml/2006/table">
            <a:tbl>
              <a:tblPr/>
              <a:tblGrid>
                <a:gridCol w="414338"/>
                <a:gridCol w="412750"/>
                <a:gridCol w="414337"/>
                <a:gridCol w="412750"/>
                <a:gridCol w="414338"/>
                <a:gridCol w="412750"/>
                <a:gridCol w="41433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21" name="Text Box 41"/>
          <p:cNvSpPr txBox="1">
            <a:spLocks noChangeArrowheads="1"/>
          </p:cNvSpPr>
          <p:nvPr/>
        </p:nvSpPr>
        <p:spPr bwMode="auto">
          <a:xfrm>
            <a:off x="1447800" y="2667000"/>
            <a:ext cx="382588" cy="519113"/>
          </a:xfrm>
          <a:prstGeom prst="rect">
            <a:avLst/>
          </a:prstGeom>
          <a:noFill/>
          <a:ln w="9525">
            <a:noFill/>
            <a:miter lim="800000"/>
            <a:headEnd/>
            <a:tailEnd/>
          </a:ln>
        </p:spPr>
        <p:txBody>
          <a:bodyPr wrap="none">
            <a:spAutoFit/>
          </a:bodyPr>
          <a:lstStyle/>
          <a:p>
            <a:pPr eaLnBrk="1" hangingPunct="1"/>
            <a:r>
              <a:rPr lang="en-US" sz="2800"/>
              <a:t>p</a:t>
            </a:r>
          </a:p>
        </p:txBody>
      </p:sp>
      <p:sp>
        <p:nvSpPr>
          <p:cNvPr id="16422" name="Text Box 42"/>
          <p:cNvSpPr txBox="1">
            <a:spLocks noChangeArrowheads="1"/>
          </p:cNvSpPr>
          <p:nvPr/>
        </p:nvSpPr>
        <p:spPr bwMode="auto">
          <a:xfrm>
            <a:off x="2514600" y="2779713"/>
            <a:ext cx="2438400" cy="366712"/>
          </a:xfrm>
          <a:prstGeom prst="rect">
            <a:avLst/>
          </a:prstGeom>
          <a:noFill/>
          <a:ln w="9525">
            <a:noFill/>
            <a:miter lim="800000"/>
            <a:headEnd/>
            <a:tailEnd/>
          </a:ln>
        </p:spPr>
        <p:txBody>
          <a:bodyPr>
            <a:spAutoFit/>
          </a:bodyPr>
          <a:lstStyle/>
          <a:p>
            <a:pPr eaLnBrk="1" hangingPunct="1"/>
            <a:endParaRPr lang="en-US"/>
          </a:p>
        </p:txBody>
      </p:sp>
      <p:sp>
        <p:nvSpPr>
          <p:cNvPr id="16441" name="Text Box 65"/>
          <p:cNvSpPr txBox="1">
            <a:spLocks noChangeArrowheads="1"/>
          </p:cNvSpPr>
          <p:nvPr/>
        </p:nvSpPr>
        <p:spPr bwMode="auto">
          <a:xfrm>
            <a:off x="685800" y="3200400"/>
            <a:ext cx="7410450" cy="1617663"/>
          </a:xfrm>
          <a:prstGeom prst="rect">
            <a:avLst/>
          </a:prstGeom>
          <a:noFill/>
          <a:ln w="9525">
            <a:noFill/>
            <a:miter lim="800000"/>
            <a:headEnd/>
            <a:tailEnd/>
          </a:ln>
        </p:spPr>
        <p:txBody>
          <a:bodyPr>
            <a:spAutoFit/>
          </a:bodyPr>
          <a:lstStyle/>
          <a:p>
            <a:pPr eaLnBrk="1" hangingPunct="1"/>
            <a:r>
              <a:rPr lang="en-US" sz="2800"/>
              <a:t>Let us execute the KMP algorithm to find whether ‘p’ occurs in ‘S’. </a:t>
            </a:r>
            <a:endParaRPr lang="en-US" sz="1600"/>
          </a:p>
          <a:p>
            <a:pPr eaLnBrk="1" hangingPunct="1"/>
            <a:endParaRPr lang="en-US" sz="2800"/>
          </a:p>
          <a:p>
            <a:pPr eaLnBrk="1" hangingPunct="1"/>
            <a:r>
              <a:rPr lang="en-US" sz="1600" i="1"/>
              <a:t>For ‘p’ the prefix function, </a:t>
            </a:r>
            <a:r>
              <a:rPr lang="el-GR" sz="1600" i="1"/>
              <a:t>Π</a:t>
            </a:r>
            <a:r>
              <a:rPr lang="en-US" sz="1600" i="1"/>
              <a:t> was computed previously and is as follows:</a:t>
            </a:r>
          </a:p>
        </p:txBody>
      </p:sp>
      <p:graphicFrame>
        <p:nvGraphicFramePr>
          <p:cNvPr id="142443" name="Group 107"/>
          <p:cNvGraphicFramePr>
            <a:graphicFrameLocks noGrp="1"/>
          </p:cNvGraphicFramePr>
          <p:nvPr/>
        </p:nvGraphicFramePr>
        <p:xfrm>
          <a:off x="1828800" y="4876800"/>
          <a:ext cx="4343400" cy="1524000"/>
        </p:xfrm>
        <a:graphic>
          <a:graphicData uri="http://schemas.openxmlformats.org/drawingml/2006/table">
            <a:tbl>
              <a:tblPr/>
              <a:tblGrid>
                <a:gridCol w="542925"/>
                <a:gridCol w="542925"/>
                <a:gridCol w="542925"/>
                <a:gridCol w="542925"/>
                <a:gridCol w="542925"/>
                <a:gridCol w="542925"/>
                <a:gridCol w="542925"/>
                <a:gridCol w="542925"/>
              </a:tblGrid>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l-GR"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Π</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751" name="Group 343"/>
          <p:cNvGraphicFramePr>
            <a:graphicFrameLocks noGrp="1"/>
          </p:cNvGraphicFramePr>
          <p:nvPr>
            <p:ph sz="half" idx="1"/>
          </p:nvPr>
        </p:nvGraphicFramePr>
        <p:xfrm>
          <a:off x="1143000" y="1844675"/>
          <a:ext cx="7848600" cy="518160"/>
        </p:xfrm>
        <a:graphic>
          <a:graphicData uri="http://schemas.openxmlformats.org/drawingml/2006/table">
            <a:tbl>
              <a:tblPr/>
              <a:tblGrid>
                <a:gridCol w="523875"/>
                <a:gridCol w="522288"/>
                <a:gridCol w="523875"/>
                <a:gridCol w="522287"/>
                <a:gridCol w="523875"/>
                <a:gridCol w="523875"/>
                <a:gridCol w="522288"/>
                <a:gridCol w="523875"/>
                <a:gridCol w="522287"/>
                <a:gridCol w="523875"/>
                <a:gridCol w="523875"/>
                <a:gridCol w="522288"/>
                <a:gridCol w="523875"/>
                <a:gridCol w="522287"/>
                <a:gridCol w="523875"/>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5752" name="Group 344"/>
          <p:cNvGraphicFramePr>
            <a:graphicFrameLocks noGrp="1"/>
          </p:cNvGraphicFramePr>
          <p:nvPr>
            <p:ph sz="quarter" idx="2"/>
          </p:nvPr>
        </p:nvGraphicFramePr>
        <p:xfrm>
          <a:off x="1371600" y="4587875"/>
          <a:ext cx="7620000" cy="518160"/>
        </p:xfrm>
        <a:graphic>
          <a:graphicData uri="http://schemas.openxmlformats.org/drawingml/2006/table">
            <a:tbl>
              <a:tblPr/>
              <a:tblGrid>
                <a:gridCol w="509588"/>
                <a:gridCol w="506412"/>
                <a:gridCol w="508000"/>
                <a:gridCol w="506413"/>
                <a:gridCol w="509587"/>
                <a:gridCol w="509588"/>
                <a:gridCol w="506412"/>
                <a:gridCol w="508000"/>
                <a:gridCol w="506413"/>
                <a:gridCol w="509587"/>
                <a:gridCol w="509588"/>
                <a:gridCol w="506412"/>
                <a:gridCol w="508000"/>
                <a:gridCol w="506413"/>
                <a:gridCol w="5095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5753" name="Group 345"/>
          <p:cNvGraphicFramePr>
            <a:graphicFrameLocks noGrp="1"/>
          </p:cNvGraphicFramePr>
          <p:nvPr>
            <p:ph sz="quarter" idx="3"/>
          </p:nvPr>
        </p:nvGraphicFramePr>
        <p:xfrm>
          <a:off x="1905000" y="5486400"/>
          <a:ext cx="3581400" cy="518160"/>
        </p:xfrm>
        <a:graphic>
          <a:graphicData uri="http://schemas.openxmlformats.org/drawingml/2006/table">
            <a:tbl>
              <a:tblPr/>
              <a:tblGrid>
                <a:gridCol w="512763"/>
                <a:gridCol w="509587"/>
                <a:gridCol w="511175"/>
                <a:gridCol w="514350"/>
                <a:gridCol w="511175"/>
                <a:gridCol w="509588"/>
                <a:gridCol w="512762"/>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5588" name="Group 180"/>
          <p:cNvGraphicFramePr>
            <a:graphicFrameLocks noGrp="1"/>
          </p:cNvGraphicFramePr>
          <p:nvPr/>
        </p:nvGraphicFramePr>
        <p:xfrm>
          <a:off x="1143000" y="2743200"/>
          <a:ext cx="3657600" cy="518160"/>
        </p:xfrm>
        <a:graphic>
          <a:graphicData uri="http://schemas.openxmlformats.org/drawingml/2006/table">
            <a:tbl>
              <a:tblPr/>
              <a:tblGrid>
                <a:gridCol w="523875"/>
                <a:gridCol w="520700"/>
                <a:gridCol w="522288"/>
                <a:gridCol w="523875"/>
                <a:gridCol w="522287"/>
                <a:gridCol w="520700"/>
                <a:gridCol w="523875"/>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96" name="Text Box 201"/>
          <p:cNvSpPr txBox="1">
            <a:spLocks noChangeArrowheads="1"/>
          </p:cNvSpPr>
          <p:nvPr/>
        </p:nvSpPr>
        <p:spPr bwMode="auto">
          <a:xfrm>
            <a:off x="746125" y="265113"/>
            <a:ext cx="3638550" cy="1465262"/>
          </a:xfrm>
          <a:prstGeom prst="rect">
            <a:avLst/>
          </a:prstGeom>
          <a:noFill/>
          <a:ln w="9525">
            <a:noFill/>
            <a:miter lim="800000"/>
            <a:headEnd/>
            <a:tailEnd/>
          </a:ln>
        </p:spPr>
        <p:txBody>
          <a:bodyPr>
            <a:spAutoFit/>
          </a:bodyPr>
          <a:lstStyle/>
          <a:p>
            <a:pPr eaLnBrk="1" hangingPunct="1"/>
            <a:r>
              <a:rPr lang="en-US"/>
              <a:t>Initially: n = size of S = 15; </a:t>
            </a:r>
          </a:p>
          <a:p>
            <a:pPr eaLnBrk="1" hangingPunct="1"/>
            <a:r>
              <a:rPr lang="en-US"/>
              <a:t>             m = size of p = 7</a:t>
            </a:r>
          </a:p>
          <a:p>
            <a:pPr eaLnBrk="1" hangingPunct="1"/>
            <a:endParaRPr lang="en-US"/>
          </a:p>
          <a:p>
            <a:pPr eaLnBrk="1" hangingPunct="1"/>
            <a:r>
              <a:rPr lang="en-US"/>
              <a:t>Step 1: i = 1, q = 0</a:t>
            </a:r>
          </a:p>
          <a:p>
            <a:pPr eaLnBrk="1" hangingPunct="1"/>
            <a:r>
              <a:rPr lang="en-US"/>
              <a:t>             comparing p[1] with S[1]</a:t>
            </a:r>
          </a:p>
        </p:txBody>
      </p:sp>
      <p:sp>
        <p:nvSpPr>
          <p:cNvPr id="17497" name="Text Box 202"/>
          <p:cNvSpPr txBox="1">
            <a:spLocks noChangeArrowheads="1"/>
          </p:cNvSpPr>
          <p:nvPr/>
        </p:nvSpPr>
        <p:spPr bwMode="auto">
          <a:xfrm>
            <a:off x="365125" y="18430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7498" name="Text Box 203"/>
          <p:cNvSpPr txBox="1">
            <a:spLocks noChangeArrowheads="1"/>
          </p:cNvSpPr>
          <p:nvPr/>
        </p:nvSpPr>
        <p:spPr bwMode="auto">
          <a:xfrm>
            <a:off x="381000" y="2743200"/>
            <a:ext cx="382588" cy="519113"/>
          </a:xfrm>
          <a:prstGeom prst="rect">
            <a:avLst/>
          </a:prstGeom>
          <a:noFill/>
          <a:ln w="9525">
            <a:noFill/>
            <a:miter lim="800000"/>
            <a:headEnd/>
            <a:tailEnd/>
          </a:ln>
        </p:spPr>
        <p:txBody>
          <a:bodyPr wrap="none">
            <a:spAutoFit/>
          </a:bodyPr>
          <a:lstStyle/>
          <a:p>
            <a:pPr eaLnBrk="1" hangingPunct="1"/>
            <a:r>
              <a:rPr lang="en-US" sz="2800"/>
              <a:t>p</a:t>
            </a:r>
          </a:p>
        </p:txBody>
      </p:sp>
      <p:sp>
        <p:nvSpPr>
          <p:cNvPr id="145612" name="Line 204"/>
          <p:cNvSpPr>
            <a:spLocks noChangeShapeType="1"/>
          </p:cNvSpPr>
          <p:nvPr/>
        </p:nvSpPr>
        <p:spPr bwMode="auto">
          <a:xfrm flipV="1">
            <a:off x="1371600" y="2362200"/>
            <a:ext cx="0" cy="381000"/>
          </a:xfrm>
          <a:prstGeom prst="line">
            <a:avLst/>
          </a:prstGeom>
          <a:noFill/>
          <a:ln w="9525">
            <a:solidFill>
              <a:schemeClr val="tx1"/>
            </a:solidFill>
            <a:round/>
            <a:headEnd/>
            <a:tailEnd type="triangle" w="med" len="med"/>
          </a:ln>
        </p:spPr>
        <p:txBody>
          <a:bodyPr/>
          <a:lstStyle/>
          <a:p>
            <a:endParaRPr lang="en-US"/>
          </a:p>
        </p:txBody>
      </p:sp>
      <p:sp>
        <p:nvSpPr>
          <p:cNvPr id="17500" name="Text Box 209"/>
          <p:cNvSpPr txBox="1">
            <a:spLocks noChangeArrowheads="1"/>
          </p:cNvSpPr>
          <p:nvPr/>
        </p:nvSpPr>
        <p:spPr bwMode="auto">
          <a:xfrm>
            <a:off x="2651125" y="4913313"/>
            <a:ext cx="701675" cy="366712"/>
          </a:xfrm>
          <a:prstGeom prst="rect">
            <a:avLst/>
          </a:prstGeom>
          <a:noFill/>
          <a:ln w="9525">
            <a:noFill/>
            <a:miter lim="800000"/>
            <a:headEnd/>
            <a:tailEnd/>
          </a:ln>
        </p:spPr>
        <p:txBody>
          <a:bodyPr>
            <a:spAutoFit/>
          </a:bodyPr>
          <a:lstStyle/>
          <a:p>
            <a:pPr eaLnBrk="1" hangingPunct="1"/>
            <a:endParaRPr lang="en-US"/>
          </a:p>
        </p:txBody>
      </p:sp>
      <p:sp>
        <p:nvSpPr>
          <p:cNvPr id="145618" name="Text Box 210"/>
          <p:cNvSpPr txBox="1">
            <a:spLocks noChangeArrowheads="1"/>
          </p:cNvSpPr>
          <p:nvPr/>
        </p:nvSpPr>
        <p:spPr bwMode="auto">
          <a:xfrm>
            <a:off x="990600" y="3276600"/>
            <a:ext cx="7696200" cy="779463"/>
          </a:xfrm>
          <a:prstGeom prst="rect">
            <a:avLst/>
          </a:prstGeom>
          <a:noFill/>
          <a:ln w="9525">
            <a:noFill/>
            <a:miter lim="800000"/>
            <a:headEnd/>
            <a:tailEnd/>
          </a:ln>
        </p:spPr>
        <p:txBody>
          <a:bodyPr>
            <a:spAutoFit/>
          </a:bodyPr>
          <a:lstStyle/>
          <a:p>
            <a:pPr eaLnBrk="1" hangingPunct="1"/>
            <a:r>
              <a:rPr lang="en-US"/>
              <a:t>P[1] does not match with S[1].  ‘p’ will be shifted one position to the right.</a:t>
            </a:r>
          </a:p>
          <a:p>
            <a:pPr eaLnBrk="1" hangingPunct="1">
              <a:spcBef>
                <a:spcPct val="50000"/>
              </a:spcBef>
            </a:pPr>
            <a:endParaRPr lang="en-US"/>
          </a:p>
        </p:txBody>
      </p:sp>
      <p:sp>
        <p:nvSpPr>
          <p:cNvPr id="145619" name="Text Box 211"/>
          <p:cNvSpPr txBox="1">
            <a:spLocks noChangeArrowheads="1"/>
          </p:cNvSpPr>
          <p:nvPr/>
        </p:nvSpPr>
        <p:spPr bwMode="auto">
          <a:xfrm>
            <a:off x="517525" y="45862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45620" name="Text Box 212"/>
          <p:cNvSpPr txBox="1">
            <a:spLocks noChangeArrowheads="1"/>
          </p:cNvSpPr>
          <p:nvPr/>
        </p:nvSpPr>
        <p:spPr bwMode="auto">
          <a:xfrm>
            <a:off x="517525" y="5529263"/>
            <a:ext cx="382588" cy="519112"/>
          </a:xfrm>
          <a:prstGeom prst="rect">
            <a:avLst/>
          </a:prstGeom>
          <a:noFill/>
          <a:ln w="9525">
            <a:noFill/>
            <a:miter lim="800000"/>
            <a:headEnd/>
            <a:tailEnd/>
          </a:ln>
        </p:spPr>
        <p:txBody>
          <a:bodyPr wrap="none">
            <a:spAutoFit/>
          </a:bodyPr>
          <a:lstStyle/>
          <a:p>
            <a:pPr eaLnBrk="1" hangingPunct="1"/>
            <a:r>
              <a:rPr lang="en-US" sz="2800"/>
              <a:t>p</a:t>
            </a:r>
          </a:p>
        </p:txBody>
      </p:sp>
      <p:sp>
        <p:nvSpPr>
          <p:cNvPr id="145754" name="Text Box 346"/>
          <p:cNvSpPr txBox="1">
            <a:spLocks noChangeArrowheads="1"/>
          </p:cNvSpPr>
          <p:nvPr/>
        </p:nvSpPr>
        <p:spPr bwMode="auto">
          <a:xfrm>
            <a:off x="844550" y="3976688"/>
            <a:ext cx="3397250" cy="641350"/>
          </a:xfrm>
          <a:prstGeom prst="rect">
            <a:avLst/>
          </a:prstGeom>
          <a:noFill/>
          <a:ln w="9525">
            <a:noFill/>
            <a:miter lim="800000"/>
            <a:headEnd/>
            <a:tailEnd/>
          </a:ln>
        </p:spPr>
        <p:txBody>
          <a:bodyPr wrap="none">
            <a:spAutoFit/>
          </a:bodyPr>
          <a:lstStyle/>
          <a:p>
            <a:pPr eaLnBrk="1" hangingPunct="1"/>
            <a:r>
              <a:rPr lang="en-US"/>
              <a:t>Step 2: i = 2, q = 0</a:t>
            </a:r>
          </a:p>
          <a:p>
            <a:pPr eaLnBrk="1" hangingPunct="1"/>
            <a:r>
              <a:rPr lang="en-US"/>
              <a:t>            comparing p[1] with S[2]</a:t>
            </a:r>
          </a:p>
        </p:txBody>
      </p:sp>
      <p:sp>
        <p:nvSpPr>
          <p:cNvPr id="145755" name="Line 347"/>
          <p:cNvSpPr>
            <a:spLocks noChangeShapeType="1"/>
          </p:cNvSpPr>
          <p:nvPr/>
        </p:nvSpPr>
        <p:spPr bwMode="auto">
          <a:xfrm flipV="1">
            <a:off x="2133600" y="5105400"/>
            <a:ext cx="0" cy="381000"/>
          </a:xfrm>
          <a:prstGeom prst="line">
            <a:avLst/>
          </a:prstGeom>
          <a:noFill/>
          <a:ln w="9525">
            <a:solidFill>
              <a:schemeClr val="tx1"/>
            </a:solidFill>
            <a:round/>
            <a:headEnd/>
            <a:tailEnd type="triangle" w="med" len="med"/>
          </a:ln>
        </p:spPr>
        <p:txBody>
          <a:bodyPr/>
          <a:lstStyle/>
          <a:p>
            <a:endParaRPr lang="en-US"/>
          </a:p>
        </p:txBody>
      </p:sp>
      <p:sp>
        <p:nvSpPr>
          <p:cNvPr id="145756" name="Text Box 348"/>
          <p:cNvSpPr txBox="1">
            <a:spLocks noChangeArrowheads="1"/>
          </p:cNvSpPr>
          <p:nvPr/>
        </p:nvSpPr>
        <p:spPr bwMode="auto">
          <a:xfrm>
            <a:off x="1143000" y="6248400"/>
            <a:ext cx="6038850" cy="366713"/>
          </a:xfrm>
          <a:prstGeom prst="rect">
            <a:avLst/>
          </a:prstGeom>
          <a:noFill/>
          <a:ln w="9525">
            <a:noFill/>
            <a:miter lim="800000"/>
            <a:headEnd/>
            <a:tailEnd/>
          </a:ln>
        </p:spPr>
        <p:txBody>
          <a:bodyPr wrap="none">
            <a:spAutoFit/>
          </a:bodyPr>
          <a:lstStyle/>
          <a:p>
            <a:pPr eaLnBrk="1" hangingPunct="1"/>
            <a:r>
              <a:rPr lang="en-US"/>
              <a:t>P[1] matches S[2]. Since there is a match, p is not shifted.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145612"/>
                                        </p:tgtEl>
                                      </p:cBhvr>
                                    </p:animEffect>
                                    <p:set>
                                      <p:cBhvr>
                                        <p:cTn id="7" dur="1" fill="hold">
                                          <p:stCondLst>
                                            <p:cond delay="1999"/>
                                          </p:stCondLst>
                                        </p:cTn>
                                        <p:tgtEl>
                                          <p:spTgt spid="1456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56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3" presetClass="path" presetSubtype="0" accel="50000" decel="50000" fill="hold" nodeType="clickEffect">
                                  <p:stCondLst>
                                    <p:cond delay="0"/>
                                  </p:stCondLst>
                                  <p:childTnLst>
                                    <p:animMotion origin="layout" path="M -0.01667 -0.00439 L 0.05833 -0.00439 " pathEditMode="relative" rAng="0" ptsTypes="AA">
                                      <p:cBhvr>
                                        <p:cTn id="15" dur="2000" fill="hold"/>
                                        <p:tgtEl>
                                          <p:spTgt spid="145588"/>
                                        </p:tgtEl>
                                        <p:attrNameLst>
                                          <p:attrName>ppt_x</p:attrName>
                                          <p:attrName>ppt_y</p:attrName>
                                        </p:attrNameLst>
                                      </p:cBhvr>
                                      <p:rCtr x="38" y="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575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4575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561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45620"/>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575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57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5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612" grpId="0" animBg="1"/>
      <p:bldP spid="145618" grpId="0"/>
      <p:bldP spid="145619" grpId="0"/>
      <p:bldP spid="145620" grpId="0"/>
      <p:bldP spid="145754" grpId="0"/>
      <p:bldP spid="145755" grpId="0" animBg="1"/>
      <p:bldP spid="14575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228600"/>
            <a:ext cx="4038600" cy="381000"/>
          </a:xfrm>
        </p:spPr>
        <p:txBody>
          <a:bodyPr/>
          <a:lstStyle/>
          <a:p>
            <a:pPr eaLnBrk="1" hangingPunct="1">
              <a:lnSpc>
                <a:spcPct val="90000"/>
              </a:lnSpc>
              <a:buFont typeface="Wingdings" pitchFamily="2" charset="2"/>
              <a:buNone/>
              <a:defRPr/>
            </a:pPr>
            <a:r>
              <a:rPr lang="en-US" sz="1800" smtClean="0"/>
              <a:t>Step 3: i = 3, q = 1</a:t>
            </a:r>
          </a:p>
        </p:txBody>
      </p:sp>
      <p:graphicFrame>
        <p:nvGraphicFramePr>
          <p:cNvPr id="151770" name="Group 218"/>
          <p:cNvGraphicFramePr>
            <a:graphicFrameLocks noGrp="1"/>
          </p:cNvGraphicFramePr>
          <p:nvPr>
            <p:ph sz="quarter" idx="2"/>
          </p:nvPr>
        </p:nvGraphicFramePr>
        <p:xfrm>
          <a:off x="1295400" y="4892675"/>
          <a:ext cx="7620000" cy="518160"/>
        </p:xfrm>
        <a:graphic>
          <a:graphicData uri="http://schemas.openxmlformats.org/drawingml/2006/table">
            <a:tbl>
              <a:tblPr/>
              <a:tblGrid>
                <a:gridCol w="509588"/>
                <a:gridCol w="506412"/>
                <a:gridCol w="508000"/>
                <a:gridCol w="506413"/>
                <a:gridCol w="509587"/>
                <a:gridCol w="509588"/>
                <a:gridCol w="506412"/>
                <a:gridCol w="508000"/>
                <a:gridCol w="506413"/>
                <a:gridCol w="509587"/>
                <a:gridCol w="509588"/>
                <a:gridCol w="506412"/>
                <a:gridCol w="508000"/>
                <a:gridCol w="506413"/>
                <a:gridCol w="509587"/>
              </a:tblGrid>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1772" name="Group 220"/>
          <p:cNvGraphicFramePr>
            <a:graphicFrameLocks noGrp="1"/>
          </p:cNvGraphicFramePr>
          <p:nvPr>
            <p:ph sz="quarter" idx="3"/>
          </p:nvPr>
        </p:nvGraphicFramePr>
        <p:xfrm>
          <a:off x="3352800" y="5730875"/>
          <a:ext cx="3505200" cy="518160"/>
        </p:xfrm>
        <a:graphic>
          <a:graphicData uri="http://schemas.openxmlformats.org/drawingml/2006/table">
            <a:tbl>
              <a:tblPr/>
              <a:tblGrid>
                <a:gridCol w="501650"/>
                <a:gridCol w="500063"/>
                <a:gridCol w="500062"/>
                <a:gridCol w="501650"/>
                <a:gridCol w="500063"/>
                <a:gridCol w="500062"/>
                <a:gridCol w="501650"/>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1556" name="Text Box 4"/>
          <p:cNvSpPr txBox="1">
            <a:spLocks noChangeArrowheads="1"/>
          </p:cNvSpPr>
          <p:nvPr/>
        </p:nvSpPr>
        <p:spPr bwMode="auto">
          <a:xfrm>
            <a:off x="1428750" y="457200"/>
            <a:ext cx="2686050" cy="366713"/>
          </a:xfrm>
          <a:prstGeom prst="rect">
            <a:avLst/>
          </a:prstGeom>
          <a:noFill/>
          <a:ln w="9525">
            <a:noFill/>
            <a:miter lim="800000"/>
            <a:headEnd/>
            <a:tailEnd/>
          </a:ln>
        </p:spPr>
        <p:txBody>
          <a:bodyPr wrap="none">
            <a:spAutoFit/>
          </a:bodyPr>
          <a:lstStyle/>
          <a:p>
            <a:pPr eaLnBrk="1" hangingPunct="1"/>
            <a:r>
              <a:rPr lang="en-US"/>
              <a:t>Comparing p[2] with S[3]</a:t>
            </a:r>
          </a:p>
        </p:txBody>
      </p:sp>
      <p:sp>
        <p:nvSpPr>
          <p:cNvPr id="18470" name="Text Box 5"/>
          <p:cNvSpPr txBox="1">
            <a:spLocks noChangeArrowheads="1"/>
          </p:cNvSpPr>
          <p:nvPr/>
        </p:nvSpPr>
        <p:spPr bwMode="auto">
          <a:xfrm>
            <a:off x="517525" y="7508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8471" name="Text Box 6"/>
          <p:cNvSpPr txBox="1">
            <a:spLocks noChangeArrowheads="1"/>
          </p:cNvSpPr>
          <p:nvPr/>
        </p:nvSpPr>
        <p:spPr bwMode="auto">
          <a:xfrm>
            <a:off x="2574925" y="950913"/>
            <a:ext cx="184150" cy="366712"/>
          </a:xfrm>
          <a:prstGeom prst="rect">
            <a:avLst/>
          </a:prstGeom>
          <a:noFill/>
          <a:ln w="9525">
            <a:noFill/>
            <a:miter lim="800000"/>
            <a:headEnd/>
            <a:tailEnd/>
          </a:ln>
        </p:spPr>
        <p:txBody>
          <a:bodyPr wrap="none">
            <a:spAutoFit/>
          </a:bodyPr>
          <a:lstStyle/>
          <a:p>
            <a:pPr eaLnBrk="1" hangingPunct="1"/>
            <a:endParaRPr lang="en-US"/>
          </a:p>
        </p:txBody>
      </p:sp>
      <p:graphicFrame>
        <p:nvGraphicFramePr>
          <p:cNvPr id="151619" name="Group 67"/>
          <p:cNvGraphicFramePr>
            <a:graphicFrameLocks noGrp="1"/>
          </p:cNvGraphicFramePr>
          <p:nvPr/>
        </p:nvGraphicFramePr>
        <p:xfrm>
          <a:off x="1219200" y="2987675"/>
          <a:ext cx="7696200" cy="518160"/>
        </p:xfrm>
        <a:graphic>
          <a:graphicData uri="http://schemas.openxmlformats.org/drawingml/2006/table">
            <a:tbl>
              <a:tblPr/>
              <a:tblGrid>
                <a:gridCol w="514350"/>
                <a:gridCol w="511175"/>
                <a:gridCol w="514350"/>
                <a:gridCol w="511175"/>
                <a:gridCol w="514350"/>
                <a:gridCol w="514350"/>
                <a:gridCol w="511175"/>
                <a:gridCol w="514350"/>
                <a:gridCol w="511175"/>
                <a:gridCol w="514350"/>
                <a:gridCol w="514350"/>
                <a:gridCol w="511175"/>
                <a:gridCol w="514350"/>
                <a:gridCol w="511175"/>
                <a:gridCol w="514350"/>
              </a:tblGrid>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1774" name="Group 222"/>
          <p:cNvGraphicFramePr>
            <a:graphicFrameLocks noGrp="1"/>
          </p:cNvGraphicFramePr>
          <p:nvPr/>
        </p:nvGraphicFramePr>
        <p:xfrm>
          <a:off x="1295400" y="762000"/>
          <a:ext cx="7620000" cy="518160"/>
        </p:xfrm>
        <a:graphic>
          <a:graphicData uri="http://schemas.openxmlformats.org/drawingml/2006/table">
            <a:tbl>
              <a:tblPr/>
              <a:tblGrid>
                <a:gridCol w="509588"/>
                <a:gridCol w="506412"/>
                <a:gridCol w="508000"/>
                <a:gridCol w="506413"/>
                <a:gridCol w="509587"/>
                <a:gridCol w="509588"/>
                <a:gridCol w="506412"/>
                <a:gridCol w="508000"/>
                <a:gridCol w="506413"/>
                <a:gridCol w="509587"/>
                <a:gridCol w="509588"/>
                <a:gridCol w="506412"/>
                <a:gridCol w="508000"/>
                <a:gridCol w="506413"/>
                <a:gridCol w="509587"/>
              </a:tblGrid>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1734" name="Group 182"/>
          <p:cNvGraphicFramePr>
            <a:graphicFrameLocks noGrp="1"/>
          </p:cNvGraphicFramePr>
          <p:nvPr/>
        </p:nvGraphicFramePr>
        <p:xfrm>
          <a:off x="2743200" y="3825875"/>
          <a:ext cx="3581400" cy="518160"/>
        </p:xfrm>
        <a:graphic>
          <a:graphicData uri="http://schemas.openxmlformats.org/drawingml/2006/table">
            <a:tbl>
              <a:tblPr/>
              <a:tblGrid>
                <a:gridCol w="512763"/>
                <a:gridCol w="511175"/>
                <a:gridCol w="511175"/>
                <a:gridCol w="511175"/>
                <a:gridCol w="511175"/>
                <a:gridCol w="511175"/>
                <a:gridCol w="512762"/>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1776" name="Group 224"/>
          <p:cNvGraphicFramePr>
            <a:graphicFrameLocks noGrp="1"/>
          </p:cNvGraphicFramePr>
          <p:nvPr/>
        </p:nvGraphicFramePr>
        <p:xfrm>
          <a:off x="1828800" y="1676400"/>
          <a:ext cx="3581400" cy="518160"/>
        </p:xfrm>
        <a:graphic>
          <a:graphicData uri="http://schemas.openxmlformats.org/drawingml/2006/table">
            <a:tbl>
              <a:tblPr/>
              <a:tblGrid>
                <a:gridCol w="512763"/>
                <a:gridCol w="511175"/>
                <a:gridCol w="511175"/>
                <a:gridCol w="511175"/>
                <a:gridCol w="511175"/>
                <a:gridCol w="511175"/>
                <a:gridCol w="512762"/>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594" name="Text Box 171"/>
          <p:cNvSpPr txBox="1">
            <a:spLocks noChangeArrowheads="1"/>
          </p:cNvSpPr>
          <p:nvPr/>
        </p:nvSpPr>
        <p:spPr bwMode="auto">
          <a:xfrm>
            <a:off x="531813" y="1614488"/>
            <a:ext cx="382587" cy="519112"/>
          </a:xfrm>
          <a:prstGeom prst="rect">
            <a:avLst/>
          </a:prstGeom>
          <a:noFill/>
          <a:ln w="9525">
            <a:noFill/>
            <a:miter lim="800000"/>
            <a:headEnd/>
            <a:tailEnd/>
          </a:ln>
        </p:spPr>
        <p:txBody>
          <a:bodyPr wrap="none">
            <a:spAutoFit/>
          </a:bodyPr>
          <a:lstStyle/>
          <a:p>
            <a:pPr eaLnBrk="1" hangingPunct="1"/>
            <a:r>
              <a:rPr lang="en-US" sz="2800"/>
              <a:t>p</a:t>
            </a:r>
          </a:p>
        </p:txBody>
      </p:sp>
      <p:sp>
        <p:nvSpPr>
          <p:cNvPr id="151724" name="Text Box 172"/>
          <p:cNvSpPr txBox="1">
            <a:spLocks noChangeArrowheads="1"/>
          </p:cNvSpPr>
          <p:nvPr/>
        </p:nvSpPr>
        <p:spPr bwMode="auto">
          <a:xfrm>
            <a:off x="609600" y="3014663"/>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51725" name="Text Box 173"/>
          <p:cNvSpPr txBox="1">
            <a:spLocks noChangeArrowheads="1"/>
          </p:cNvSpPr>
          <p:nvPr/>
        </p:nvSpPr>
        <p:spPr bwMode="auto">
          <a:xfrm>
            <a:off x="593725" y="3748088"/>
            <a:ext cx="382588" cy="519112"/>
          </a:xfrm>
          <a:prstGeom prst="rect">
            <a:avLst/>
          </a:prstGeom>
          <a:noFill/>
          <a:ln w="9525">
            <a:noFill/>
            <a:miter lim="800000"/>
            <a:headEnd/>
            <a:tailEnd/>
          </a:ln>
        </p:spPr>
        <p:txBody>
          <a:bodyPr wrap="none">
            <a:spAutoFit/>
          </a:bodyPr>
          <a:lstStyle/>
          <a:p>
            <a:pPr eaLnBrk="1" hangingPunct="1"/>
            <a:r>
              <a:rPr lang="en-US" sz="2800"/>
              <a:t>p</a:t>
            </a:r>
          </a:p>
        </p:txBody>
      </p:sp>
      <p:sp>
        <p:nvSpPr>
          <p:cNvPr id="151726" name="Text Box 174"/>
          <p:cNvSpPr txBox="1">
            <a:spLocks noChangeArrowheads="1"/>
          </p:cNvSpPr>
          <p:nvPr/>
        </p:nvSpPr>
        <p:spPr bwMode="auto">
          <a:xfrm>
            <a:off x="593725" y="49672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51727" name="Text Box 175"/>
          <p:cNvSpPr txBox="1">
            <a:spLocks noChangeArrowheads="1"/>
          </p:cNvSpPr>
          <p:nvPr/>
        </p:nvSpPr>
        <p:spPr bwMode="auto">
          <a:xfrm>
            <a:off x="609600" y="5653088"/>
            <a:ext cx="382588" cy="519112"/>
          </a:xfrm>
          <a:prstGeom prst="rect">
            <a:avLst/>
          </a:prstGeom>
          <a:noFill/>
          <a:ln w="9525">
            <a:noFill/>
            <a:miter lim="800000"/>
            <a:headEnd/>
            <a:tailEnd/>
          </a:ln>
        </p:spPr>
        <p:txBody>
          <a:bodyPr wrap="none">
            <a:spAutoFit/>
          </a:bodyPr>
          <a:lstStyle/>
          <a:p>
            <a:pPr eaLnBrk="1" hangingPunct="1"/>
            <a:r>
              <a:rPr lang="en-US" sz="2800"/>
              <a:t>p</a:t>
            </a:r>
          </a:p>
        </p:txBody>
      </p:sp>
      <p:sp>
        <p:nvSpPr>
          <p:cNvPr id="151729" name="Line 177"/>
          <p:cNvSpPr>
            <a:spLocks noChangeShapeType="1"/>
          </p:cNvSpPr>
          <p:nvPr/>
        </p:nvSpPr>
        <p:spPr bwMode="auto">
          <a:xfrm flipV="1">
            <a:off x="2590800" y="1295400"/>
            <a:ext cx="0" cy="381000"/>
          </a:xfrm>
          <a:prstGeom prst="line">
            <a:avLst/>
          </a:prstGeom>
          <a:noFill/>
          <a:ln w="9525">
            <a:solidFill>
              <a:schemeClr val="tx1"/>
            </a:solidFill>
            <a:round/>
            <a:headEnd/>
            <a:tailEnd type="triangle" w="med" len="med"/>
          </a:ln>
        </p:spPr>
        <p:txBody>
          <a:bodyPr/>
          <a:lstStyle/>
          <a:p>
            <a:endParaRPr lang="en-US"/>
          </a:p>
        </p:txBody>
      </p:sp>
      <p:sp>
        <p:nvSpPr>
          <p:cNvPr id="151730" name="Text Box 178"/>
          <p:cNvSpPr txBox="1">
            <a:spLocks noChangeArrowheads="1"/>
          </p:cNvSpPr>
          <p:nvPr/>
        </p:nvSpPr>
        <p:spPr bwMode="auto">
          <a:xfrm>
            <a:off x="4184650" y="457200"/>
            <a:ext cx="3130550" cy="366713"/>
          </a:xfrm>
          <a:prstGeom prst="rect">
            <a:avLst/>
          </a:prstGeom>
          <a:noFill/>
          <a:ln w="9525">
            <a:noFill/>
            <a:miter lim="800000"/>
            <a:headEnd/>
            <a:tailEnd/>
          </a:ln>
        </p:spPr>
        <p:txBody>
          <a:bodyPr wrap="none">
            <a:spAutoFit/>
          </a:bodyPr>
          <a:lstStyle/>
          <a:p>
            <a:pPr eaLnBrk="1" hangingPunct="1"/>
            <a:r>
              <a:rPr lang="en-US"/>
              <a:t>p[2] does not match with S[3]</a:t>
            </a:r>
          </a:p>
        </p:txBody>
      </p:sp>
      <p:sp>
        <p:nvSpPr>
          <p:cNvPr id="151731" name="Text Box 179"/>
          <p:cNvSpPr txBox="1">
            <a:spLocks noChangeArrowheads="1"/>
          </p:cNvSpPr>
          <p:nvPr/>
        </p:nvSpPr>
        <p:spPr bwMode="auto">
          <a:xfrm>
            <a:off x="1238250" y="2209800"/>
            <a:ext cx="4552950" cy="366713"/>
          </a:xfrm>
          <a:prstGeom prst="rect">
            <a:avLst/>
          </a:prstGeom>
          <a:noFill/>
          <a:ln w="9525">
            <a:noFill/>
            <a:miter lim="800000"/>
            <a:headEnd/>
            <a:tailEnd/>
          </a:ln>
        </p:spPr>
        <p:txBody>
          <a:bodyPr wrap="none">
            <a:spAutoFit/>
          </a:bodyPr>
          <a:lstStyle/>
          <a:p>
            <a:pPr eaLnBrk="1" hangingPunct="1"/>
            <a:r>
              <a:rPr lang="en-US"/>
              <a:t>Backtracking on p, comparing p[1] and S[3]</a:t>
            </a:r>
          </a:p>
        </p:txBody>
      </p:sp>
      <p:sp>
        <p:nvSpPr>
          <p:cNvPr id="151732" name="Text Box 180"/>
          <p:cNvSpPr txBox="1">
            <a:spLocks noChangeArrowheads="1"/>
          </p:cNvSpPr>
          <p:nvPr/>
        </p:nvSpPr>
        <p:spPr bwMode="auto">
          <a:xfrm>
            <a:off x="609600" y="2551113"/>
            <a:ext cx="2114550" cy="366712"/>
          </a:xfrm>
          <a:prstGeom prst="rect">
            <a:avLst/>
          </a:prstGeom>
          <a:noFill/>
          <a:ln w="9525">
            <a:noFill/>
            <a:miter lim="800000"/>
            <a:headEnd/>
            <a:tailEnd/>
          </a:ln>
        </p:spPr>
        <p:txBody>
          <a:bodyPr>
            <a:spAutoFit/>
          </a:bodyPr>
          <a:lstStyle/>
          <a:p>
            <a:pPr eaLnBrk="1" hangingPunct="1"/>
            <a:r>
              <a:rPr lang="en-US"/>
              <a:t>Step 4: i = 4, q = 0 </a:t>
            </a:r>
          </a:p>
        </p:txBody>
      </p:sp>
      <p:sp>
        <p:nvSpPr>
          <p:cNvPr id="151735" name="Text Box 183"/>
          <p:cNvSpPr txBox="1">
            <a:spLocks noChangeArrowheads="1"/>
          </p:cNvSpPr>
          <p:nvPr/>
        </p:nvSpPr>
        <p:spPr bwMode="auto">
          <a:xfrm>
            <a:off x="2165350" y="2681288"/>
            <a:ext cx="2635250" cy="366712"/>
          </a:xfrm>
          <a:prstGeom prst="rect">
            <a:avLst/>
          </a:prstGeom>
          <a:noFill/>
          <a:ln w="9525">
            <a:noFill/>
            <a:miter lim="800000"/>
            <a:headEnd/>
            <a:tailEnd/>
          </a:ln>
        </p:spPr>
        <p:txBody>
          <a:bodyPr>
            <a:spAutoFit/>
          </a:bodyPr>
          <a:lstStyle/>
          <a:p>
            <a:pPr eaLnBrk="1" hangingPunct="1"/>
            <a:r>
              <a:rPr lang="en-US"/>
              <a:t>comparing p[1] with S[4]</a:t>
            </a:r>
          </a:p>
        </p:txBody>
      </p:sp>
      <p:sp>
        <p:nvSpPr>
          <p:cNvPr id="151736" name="Line 184"/>
          <p:cNvSpPr>
            <a:spLocks noChangeShapeType="1"/>
          </p:cNvSpPr>
          <p:nvPr/>
        </p:nvSpPr>
        <p:spPr bwMode="auto">
          <a:xfrm flipV="1">
            <a:off x="2971800" y="3505200"/>
            <a:ext cx="0" cy="304800"/>
          </a:xfrm>
          <a:prstGeom prst="line">
            <a:avLst/>
          </a:prstGeom>
          <a:noFill/>
          <a:ln w="9525">
            <a:solidFill>
              <a:schemeClr val="tx1"/>
            </a:solidFill>
            <a:round/>
            <a:headEnd/>
            <a:tailEnd type="triangle" w="med" len="med"/>
          </a:ln>
        </p:spPr>
        <p:txBody>
          <a:bodyPr/>
          <a:lstStyle/>
          <a:p>
            <a:endParaRPr lang="en-US"/>
          </a:p>
        </p:txBody>
      </p:sp>
      <p:sp>
        <p:nvSpPr>
          <p:cNvPr id="151737" name="Text Box 185"/>
          <p:cNvSpPr txBox="1">
            <a:spLocks noChangeArrowheads="1"/>
          </p:cNvSpPr>
          <p:nvPr/>
        </p:nvSpPr>
        <p:spPr bwMode="auto">
          <a:xfrm>
            <a:off x="4876800" y="2681288"/>
            <a:ext cx="3130550" cy="366712"/>
          </a:xfrm>
          <a:prstGeom prst="rect">
            <a:avLst/>
          </a:prstGeom>
          <a:noFill/>
          <a:ln w="9525">
            <a:noFill/>
            <a:miter lim="800000"/>
            <a:headEnd/>
            <a:tailEnd/>
          </a:ln>
        </p:spPr>
        <p:txBody>
          <a:bodyPr wrap="none">
            <a:spAutoFit/>
          </a:bodyPr>
          <a:lstStyle/>
          <a:p>
            <a:pPr eaLnBrk="1" hangingPunct="1"/>
            <a:r>
              <a:rPr lang="en-US"/>
              <a:t>p[1] does not match with S[4]</a:t>
            </a:r>
          </a:p>
        </p:txBody>
      </p:sp>
      <p:sp>
        <p:nvSpPr>
          <p:cNvPr id="151738" name="Text Box 186"/>
          <p:cNvSpPr txBox="1">
            <a:spLocks noChangeArrowheads="1"/>
          </p:cNvSpPr>
          <p:nvPr/>
        </p:nvSpPr>
        <p:spPr bwMode="auto">
          <a:xfrm>
            <a:off x="685800" y="4433888"/>
            <a:ext cx="2114550" cy="366712"/>
          </a:xfrm>
          <a:prstGeom prst="rect">
            <a:avLst/>
          </a:prstGeom>
          <a:noFill/>
          <a:ln w="9525">
            <a:noFill/>
            <a:miter lim="800000"/>
            <a:headEnd/>
            <a:tailEnd/>
          </a:ln>
        </p:spPr>
        <p:txBody>
          <a:bodyPr>
            <a:spAutoFit/>
          </a:bodyPr>
          <a:lstStyle/>
          <a:p>
            <a:pPr eaLnBrk="1" hangingPunct="1"/>
            <a:r>
              <a:rPr lang="en-US"/>
              <a:t>Step 5: i = 5, q = 0 </a:t>
            </a:r>
          </a:p>
        </p:txBody>
      </p:sp>
      <p:sp>
        <p:nvSpPr>
          <p:cNvPr id="151739" name="Line 187"/>
          <p:cNvSpPr>
            <a:spLocks noChangeShapeType="1"/>
          </p:cNvSpPr>
          <p:nvPr/>
        </p:nvSpPr>
        <p:spPr bwMode="auto">
          <a:xfrm flipV="1">
            <a:off x="3581400" y="5410200"/>
            <a:ext cx="0" cy="304800"/>
          </a:xfrm>
          <a:prstGeom prst="line">
            <a:avLst/>
          </a:prstGeom>
          <a:noFill/>
          <a:ln w="9525">
            <a:solidFill>
              <a:schemeClr val="tx1"/>
            </a:solidFill>
            <a:round/>
            <a:headEnd/>
            <a:tailEnd type="triangle" w="med" len="med"/>
          </a:ln>
        </p:spPr>
        <p:txBody>
          <a:bodyPr/>
          <a:lstStyle/>
          <a:p>
            <a:endParaRPr lang="en-US"/>
          </a:p>
        </p:txBody>
      </p:sp>
      <p:sp>
        <p:nvSpPr>
          <p:cNvPr id="151740" name="Text Box 188"/>
          <p:cNvSpPr txBox="1">
            <a:spLocks noChangeArrowheads="1"/>
          </p:cNvSpPr>
          <p:nvPr/>
        </p:nvSpPr>
        <p:spPr bwMode="auto">
          <a:xfrm>
            <a:off x="2209800" y="4586288"/>
            <a:ext cx="2635250" cy="366712"/>
          </a:xfrm>
          <a:prstGeom prst="rect">
            <a:avLst/>
          </a:prstGeom>
          <a:noFill/>
          <a:ln w="9525">
            <a:noFill/>
            <a:miter lim="800000"/>
            <a:headEnd/>
            <a:tailEnd/>
          </a:ln>
        </p:spPr>
        <p:txBody>
          <a:bodyPr wrap="none">
            <a:spAutoFit/>
          </a:bodyPr>
          <a:lstStyle/>
          <a:p>
            <a:pPr eaLnBrk="1" hangingPunct="1"/>
            <a:r>
              <a:rPr lang="en-US"/>
              <a:t>comparing p[1] with S[5]</a:t>
            </a:r>
          </a:p>
        </p:txBody>
      </p:sp>
      <p:sp>
        <p:nvSpPr>
          <p:cNvPr id="151741" name="Text Box 189"/>
          <p:cNvSpPr txBox="1">
            <a:spLocks noChangeArrowheads="1"/>
          </p:cNvSpPr>
          <p:nvPr/>
        </p:nvSpPr>
        <p:spPr bwMode="auto">
          <a:xfrm>
            <a:off x="5105400" y="4572000"/>
            <a:ext cx="2432050" cy="366713"/>
          </a:xfrm>
          <a:prstGeom prst="rect">
            <a:avLst/>
          </a:prstGeom>
          <a:noFill/>
          <a:ln w="9525">
            <a:noFill/>
            <a:miter lim="800000"/>
            <a:headEnd/>
            <a:tailEnd/>
          </a:ln>
        </p:spPr>
        <p:txBody>
          <a:bodyPr wrap="none">
            <a:spAutoFit/>
          </a:bodyPr>
          <a:lstStyle/>
          <a:p>
            <a:pPr eaLnBrk="1" hangingPunct="1"/>
            <a:r>
              <a:rPr lang="en-US"/>
              <a:t>p[1] matches with S[5]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7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7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17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2000"/>
                                        <p:tgtEl>
                                          <p:spTgt spid="151729"/>
                                        </p:tgtEl>
                                      </p:cBhvr>
                                    </p:animEffect>
                                    <p:set>
                                      <p:cBhvr>
                                        <p:cTn id="21" dur="1" fill="hold">
                                          <p:stCondLst>
                                            <p:cond delay="1999"/>
                                          </p:stCondLst>
                                        </p:cTn>
                                        <p:tgtEl>
                                          <p:spTgt spid="15172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63" presetClass="path" presetSubtype="0" accel="50000" decel="50000" fill="hold" nodeType="clickEffect">
                                  <p:stCondLst>
                                    <p:cond delay="0"/>
                                  </p:stCondLst>
                                  <p:childTnLst>
                                    <p:animMotion origin="layout" path="M -0.02083 2.89017E-7 L 0.05417 -0.00439 " pathEditMode="relative" rAng="0" ptsTypes="AA">
                                      <p:cBhvr>
                                        <p:cTn id="25" dur="2000" fill="hold"/>
                                        <p:tgtEl>
                                          <p:spTgt spid="151776"/>
                                        </p:tgtEl>
                                        <p:attrNameLst>
                                          <p:attrName>ppt_x</p:attrName>
                                          <p:attrName>ppt_y</p:attrName>
                                        </p:attrNameLst>
                                      </p:cBhvr>
                                      <p:rCtr x="38" y="-2"/>
                                    </p:animMotion>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15172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173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172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172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51619"/>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5173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173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173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173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173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5172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1727"/>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51770"/>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5177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5174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5173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51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p:bldP spid="151724" grpId="0"/>
      <p:bldP spid="151725" grpId="0"/>
      <p:bldP spid="151726" grpId="0"/>
      <p:bldP spid="151727" grpId="0"/>
      <p:bldP spid="151729" grpId="0" animBg="1"/>
      <p:bldP spid="151729" grpId="1" animBg="1"/>
      <p:bldP spid="151729" grpId="2" animBg="1"/>
      <p:bldP spid="151730" grpId="0"/>
      <p:bldP spid="151731" grpId="0"/>
      <p:bldP spid="151732" grpId="0"/>
      <p:bldP spid="151735" grpId="0"/>
      <p:bldP spid="151736" grpId="0" animBg="1"/>
      <p:bldP spid="151737" grpId="0"/>
      <p:bldP spid="151738" grpId="0"/>
      <p:bldP spid="151739" grpId="0" animBg="1"/>
      <p:bldP spid="151740" grpId="0"/>
      <p:bldP spid="151741"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8964" name="Group 244"/>
          <p:cNvGraphicFramePr>
            <a:graphicFrameLocks noGrp="1"/>
          </p:cNvGraphicFramePr>
          <p:nvPr>
            <p:ph sz="quarter" idx="1"/>
          </p:nvPr>
        </p:nvGraphicFramePr>
        <p:xfrm>
          <a:off x="1371600" y="2971800"/>
          <a:ext cx="7620000" cy="518160"/>
        </p:xfrm>
        <a:graphic>
          <a:graphicData uri="http://schemas.openxmlformats.org/drawingml/2006/table">
            <a:tbl>
              <a:tblPr/>
              <a:tblGrid>
                <a:gridCol w="508000"/>
                <a:gridCol w="508000"/>
                <a:gridCol w="508000"/>
                <a:gridCol w="508000"/>
                <a:gridCol w="508000"/>
                <a:gridCol w="508000"/>
                <a:gridCol w="508000"/>
                <a:gridCol w="508000"/>
                <a:gridCol w="508000"/>
                <a:gridCol w="508000"/>
                <a:gridCol w="508000"/>
                <a:gridCol w="508000"/>
                <a:gridCol w="508000"/>
                <a:gridCol w="508000"/>
                <a:gridCol w="5080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8960" name="Group 240"/>
          <p:cNvGraphicFramePr>
            <a:graphicFrameLocks noGrp="1"/>
          </p:cNvGraphicFramePr>
          <p:nvPr>
            <p:ph sz="quarter" idx="2"/>
          </p:nvPr>
        </p:nvGraphicFramePr>
        <p:xfrm>
          <a:off x="1295400" y="762000"/>
          <a:ext cx="7620000" cy="518160"/>
        </p:xfrm>
        <a:graphic>
          <a:graphicData uri="http://schemas.openxmlformats.org/drawingml/2006/table">
            <a:tbl>
              <a:tblPr/>
              <a:tblGrid>
                <a:gridCol w="509588"/>
                <a:gridCol w="506412"/>
                <a:gridCol w="508000"/>
                <a:gridCol w="506413"/>
                <a:gridCol w="509587"/>
                <a:gridCol w="509588"/>
                <a:gridCol w="506412"/>
                <a:gridCol w="508000"/>
                <a:gridCol w="506413"/>
                <a:gridCol w="509587"/>
                <a:gridCol w="509588"/>
                <a:gridCol w="506412"/>
                <a:gridCol w="508000"/>
                <a:gridCol w="506413"/>
                <a:gridCol w="5095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8968" name="Group 248"/>
          <p:cNvGraphicFramePr>
            <a:graphicFrameLocks noGrp="1"/>
          </p:cNvGraphicFramePr>
          <p:nvPr>
            <p:ph sz="quarter" idx="3"/>
          </p:nvPr>
        </p:nvGraphicFramePr>
        <p:xfrm>
          <a:off x="1371600" y="5081588"/>
          <a:ext cx="7620000" cy="557213"/>
        </p:xfrm>
        <a:graphic>
          <a:graphicData uri="http://schemas.openxmlformats.org/drawingml/2006/table">
            <a:tbl>
              <a:tblPr/>
              <a:tblGrid>
                <a:gridCol w="509588"/>
                <a:gridCol w="506412"/>
                <a:gridCol w="508000"/>
                <a:gridCol w="488950"/>
                <a:gridCol w="527050"/>
                <a:gridCol w="509588"/>
                <a:gridCol w="506412"/>
                <a:gridCol w="508000"/>
                <a:gridCol w="506413"/>
                <a:gridCol w="509587"/>
                <a:gridCol w="509588"/>
                <a:gridCol w="506412"/>
                <a:gridCol w="508000"/>
                <a:gridCol w="506413"/>
                <a:gridCol w="509587"/>
              </a:tblGrid>
              <a:tr h="557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8962" name="Group 242"/>
          <p:cNvGraphicFramePr>
            <a:graphicFrameLocks noGrp="1"/>
          </p:cNvGraphicFramePr>
          <p:nvPr>
            <p:ph sz="quarter" idx="4"/>
          </p:nvPr>
        </p:nvGraphicFramePr>
        <p:xfrm>
          <a:off x="3352800" y="1600200"/>
          <a:ext cx="3505200" cy="518160"/>
        </p:xfrm>
        <a:graphic>
          <a:graphicData uri="http://schemas.openxmlformats.org/drawingml/2006/table">
            <a:tbl>
              <a:tblPr/>
              <a:tblGrid>
                <a:gridCol w="501650"/>
                <a:gridCol w="500063"/>
                <a:gridCol w="500062"/>
                <a:gridCol w="501650"/>
                <a:gridCol w="500063"/>
                <a:gridCol w="500062"/>
                <a:gridCol w="50165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8966" name="Group 246"/>
          <p:cNvGraphicFramePr>
            <a:graphicFrameLocks noGrp="1"/>
          </p:cNvGraphicFramePr>
          <p:nvPr/>
        </p:nvGraphicFramePr>
        <p:xfrm>
          <a:off x="3429000" y="3810000"/>
          <a:ext cx="3581400" cy="518160"/>
        </p:xfrm>
        <a:graphic>
          <a:graphicData uri="http://schemas.openxmlformats.org/drawingml/2006/table">
            <a:tbl>
              <a:tblPr/>
              <a:tblGrid>
                <a:gridCol w="512763"/>
                <a:gridCol w="511175"/>
                <a:gridCol w="511175"/>
                <a:gridCol w="511175"/>
                <a:gridCol w="511175"/>
                <a:gridCol w="511175"/>
                <a:gridCol w="512762"/>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8970" name="Group 250"/>
          <p:cNvGraphicFramePr>
            <a:graphicFrameLocks noGrp="1"/>
          </p:cNvGraphicFramePr>
          <p:nvPr/>
        </p:nvGraphicFramePr>
        <p:xfrm>
          <a:off x="3429000" y="5959475"/>
          <a:ext cx="3581400" cy="518160"/>
        </p:xfrm>
        <a:graphic>
          <a:graphicData uri="http://schemas.openxmlformats.org/drawingml/2006/table">
            <a:tbl>
              <a:tblPr/>
              <a:tblGrid>
                <a:gridCol w="512763"/>
                <a:gridCol w="511175"/>
                <a:gridCol w="511175"/>
                <a:gridCol w="511175"/>
                <a:gridCol w="511175"/>
                <a:gridCol w="511175"/>
                <a:gridCol w="512762"/>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8912" name="Rectangle 192"/>
          <p:cNvSpPr>
            <a:spLocks noChangeArrowheads="1"/>
          </p:cNvSpPr>
          <p:nvPr/>
        </p:nvSpPr>
        <p:spPr bwMode="auto">
          <a:xfrm>
            <a:off x="457200" y="228600"/>
            <a:ext cx="22860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6: i = 6, q = 1</a:t>
            </a:r>
          </a:p>
        </p:txBody>
      </p:sp>
      <p:sp>
        <p:nvSpPr>
          <p:cNvPr id="19615" name="Text Box 193"/>
          <p:cNvSpPr txBox="1">
            <a:spLocks noChangeArrowheads="1"/>
          </p:cNvSpPr>
          <p:nvPr/>
        </p:nvSpPr>
        <p:spPr bwMode="auto">
          <a:xfrm>
            <a:off x="517525" y="7508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9616" name="Text Box 194"/>
          <p:cNvSpPr txBox="1">
            <a:spLocks noChangeArrowheads="1"/>
          </p:cNvSpPr>
          <p:nvPr/>
        </p:nvSpPr>
        <p:spPr bwMode="auto">
          <a:xfrm>
            <a:off x="531813" y="1614488"/>
            <a:ext cx="382587" cy="519112"/>
          </a:xfrm>
          <a:prstGeom prst="rect">
            <a:avLst/>
          </a:prstGeom>
          <a:noFill/>
          <a:ln w="9525">
            <a:noFill/>
            <a:miter lim="800000"/>
            <a:headEnd/>
            <a:tailEnd/>
          </a:ln>
        </p:spPr>
        <p:txBody>
          <a:bodyPr wrap="none">
            <a:spAutoFit/>
          </a:bodyPr>
          <a:lstStyle/>
          <a:p>
            <a:pPr eaLnBrk="1" hangingPunct="1"/>
            <a:r>
              <a:rPr lang="en-US" sz="2800"/>
              <a:t>p</a:t>
            </a:r>
          </a:p>
        </p:txBody>
      </p:sp>
      <p:sp>
        <p:nvSpPr>
          <p:cNvPr id="158915" name="Line 195"/>
          <p:cNvSpPr>
            <a:spLocks noChangeShapeType="1"/>
          </p:cNvSpPr>
          <p:nvPr/>
        </p:nvSpPr>
        <p:spPr bwMode="auto">
          <a:xfrm flipV="1">
            <a:off x="4114800" y="1295400"/>
            <a:ext cx="0" cy="304800"/>
          </a:xfrm>
          <a:prstGeom prst="line">
            <a:avLst/>
          </a:prstGeom>
          <a:noFill/>
          <a:ln w="9525">
            <a:solidFill>
              <a:schemeClr val="tx1"/>
            </a:solidFill>
            <a:round/>
            <a:headEnd/>
            <a:tailEnd type="triangle" w="med" len="med"/>
          </a:ln>
        </p:spPr>
        <p:txBody>
          <a:bodyPr/>
          <a:lstStyle/>
          <a:p>
            <a:endParaRPr lang="en-US"/>
          </a:p>
        </p:txBody>
      </p:sp>
      <p:sp>
        <p:nvSpPr>
          <p:cNvPr id="158916" name="Text Box 196"/>
          <p:cNvSpPr txBox="1">
            <a:spLocks noChangeArrowheads="1"/>
          </p:cNvSpPr>
          <p:nvPr/>
        </p:nvSpPr>
        <p:spPr bwMode="auto">
          <a:xfrm>
            <a:off x="1581150" y="457200"/>
            <a:ext cx="2686050" cy="366713"/>
          </a:xfrm>
          <a:prstGeom prst="rect">
            <a:avLst/>
          </a:prstGeom>
          <a:noFill/>
          <a:ln w="9525">
            <a:noFill/>
            <a:miter lim="800000"/>
            <a:headEnd/>
            <a:tailEnd/>
          </a:ln>
        </p:spPr>
        <p:txBody>
          <a:bodyPr wrap="none">
            <a:spAutoFit/>
          </a:bodyPr>
          <a:lstStyle/>
          <a:p>
            <a:pPr eaLnBrk="1" hangingPunct="1"/>
            <a:r>
              <a:rPr lang="en-US"/>
              <a:t>Comparing p[2] with S[6]</a:t>
            </a:r>
          </a:p>
        </p:txBody>
      </p:sp>
      <p:sp>
        <p:nvSpPr>
          <p:cNvPr id="158917" name="Text Box 197"/>
          <p:cNvSpPr txBox="1">
            <a:spLocks noChangeArrowheads="1"/>
          </p:cNvSpPr>
          <p:nvPr/>
        </p:nvSpPr>
        <p:spPr bwMode="auto">
          <a:xfrm>
            <a:off x="4343400" y="457200"/>
            <a:ext cx="2432050" cy="366713"/>
          </a:xfrm>
          <a:prstGeom prst="rect">
            <a:avLst/>
          </a:prstGeom>
          <a:noFill/>
          <a:ln w="9525">
            <a:noFill/>
            <a:miter lim="800000"/>
            <a:headEnd/>
            <a:tailEnd/>
          </a:ln>
        </p:spPr>
        <p:txBody>
          <a:bodyPr wrap="none">
            <a:spAutoFit/>
          </a:bodyPr>
          <a:lstStyle/>
          <a:p>
            <a:pPr eaLnBrk="1" hangingPunct="1"/>
            <a:r>
              <a:rPr lang="en-US"/>
              <a:t>p[2] matches with S[6]</a:t>
            </a:r>
          </a:p>
        </p:txBody>
      </p:sp>
      <p:sp>
        <p:nvSpPr>
          <p:cNvPr id="158923" name="Text Box 203"/>
          <p:cNvSpPr txBox="1">
            <a:spLocks noChangeArrowheads="1"/>
          </p:cNvSpPr>
          <p:nvPr/>
        </p:nvSpPr>
        <p:spPr bwMode="auto">
          <a:xfrm>
            <a:off x="533400" y="30622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58924" name="Text Box 204"/>
          <p:cNvSpPr txBox="1">
            <a:spLocks noChangeArrowheads="1"/>
          </p:cNvSpPr>
          <p:nvPr/>
        </p:nvSpPr>
        <p:spPr bwMode="auto">
          <a:xfrm>
            <a:off x="609600" y="3810000"/>
            <a:ext cx="382588" cy="519113"/>
          </a:xfrm>
          <a:prstGeom prst="rect">
            <a:avLst/>
          </a:prstGeom>
          <a:noFill/>
          <a:ln w="9525">
            <a:noFill/>
            <a:miter lim="800000"/>
            <a:headEnd/>
            <a:tailEnd/>
          </a:ln>
        </p:spPr>
        <p:txBody>
          <a:bodyPr wrap="none">
            <a:spAutoFit/>
          </a:bodyPr>
          <a:lstStyle/>
          <a:p>
            <a:pPr eaLnBrk="1" hangingPunct="1"/>
            <a:r>
              <a:rPr lang="en-US" sz="2800"/>
              <a:t>p</a:t>
            </a:r>
          </a:p>
        </p:txBody>
      </p:sp>
      <p:sp>
        <p:nvSpPr>
          <p:cNvPr id="158926" name="Line 206"/>
          <p:cNvSpPr>
            <a:spLocks noChangeShapeType="1"/>
          </p:cNvSpPr>
          <p:nvPr/>
        </p:nvSpPr>
        <p:spPr bwMode="auto">
          <a:xfrm flipV="1">
            <a:off x="4724400" y="3505200"/>
            <a:ext cx="0" cy="304800"/>
          </a:xfrm>
          <a:prstGeom prst="line">
            <a:avLst/>
          </a:prstGeom>
          <a:noFill/>
          <a:ln w="9525">
            <a:solidFill>
              <a:schemeClr val="tx1"/>
            </a:solidFill>
            <a:round/>
            <a:headEnd/>
            <a:tailEnd type="triangle" w="med" len="med"/>
          </a:ln>
        </p:spPr>
        <p:txBody>
          <a:bodyPr/>
          <a:lstStyle/>
          <a:p>
            <a:endParaRPr lang="en-US"/>
          </a:p>
        </p:txBody>
      </p:sp>
      <p:sp>
        <p:nvSpPr>
          <p:cNvPr id="158927" name="Rectangle 207"/>
          <p:cNvSpPr>
            <a:spLocks noChangeArrowheads="1"/>
          </p:cNvSpPr>
          <p:nvPr/>
        </p:nvSpPr>
        <p:spPr bwMode="auto">
          <a:xfrm>
            <a:off x="609600" y="2438400"/>
            <a:ext cx="22860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7: i = 7, q = 2</a:t>
            </a:r>
          </a:p>
        </p:txBody>
      </p:sp>
      <p:sp>
        <p:nvSpPr>
          <p:cNvPr id="158928" name="Text Box 208"/>
          <p:cNvSpPr txBox="1">
            <a:spLocks noChangeArrowheads="1"/>
          </p:cNvSpPr>
          <p:nvPr/>
        </p:nvSpPr>
        <p:spPr bwMode="auto">
          <a:xfrm>
            <a:off x="1733550" y="2667000"/>
            <a:ext cx="2686050" cy="366713"/>
          </a:xfrm>
          <a:prstGeom prst="rect">
            <a:avLst/>
          </a:prstGeom>
          <a:noFill/>
          <a:ln w="9525">
            <a:noFill/>
            <a:miter lim="800000"/>
            <a:headEnd/>
            <a:tailEnd/>
          </a:ln>
        </p:spPr>
        <p:txBody>
          <a:bodyPr wrap="none">
            <a:spAutoFit/>
          </a:bodyPr>
          <a:lstStyle/>
          <a:p>
            <a:pPr eaLnBrk="1" hangingPunct="1"/>
            <a:r>
              <a:rPr lang="en-US"/>
              <a:t>Comparing p[3] with S[7]</a:t>
            </a:r>
          </a:p>
        </p:txBody>
      </p:sp>
      <p:sp>
        <p:nvSpPr>
          <p:cNvPr id="158929" name="Text Box 209"/>
          <p:cNvSpPr txBox="1">
            <a:spLocks noChangeArrowheads="1"/>
          </p:cNvSpPr>
          <p:nvPr/>
        </p:nvSpPr>
        <p:spPr bwMode="auto">
          <a:xfrm>
            <a:off x="4495800" y="2667000"/>
            <a:ext cx="2432050" cy="366713"/>
          </a:xfrm>
          <a:prstGeom prst="rect">
            <a:avLst/>
          </a:prstGeom>
          <a:noFill/>
          <a:ln w="9525">
            <a:noFill/>
            <a:miter lim="800000"/>
            <a:headEnd/>
            <a:tailEnd/>
          </a:ln>
        </p:spPr>
        <p:txBody>
          <a:bodyPr wrap="none">
            <a:spAutoFit/>
          </a:bodyPr>
          <a:lstStyle/>
          <a:p>
            <a:pPr eaLnBrk="1" hangingPunct="1"/>
            <a:r>
              <a:rPr lang="en-US"/>
              <a:t>p[3] matches with S[7]</a:t>
            </a:r>
          </a:p>
        </p:txBody>
      </p:sp>
      <p:sp>
        <p:nvSpPr>
          <p:cNvPr id="158930" name="Rectangle 210"/>
          <p:cNvSpPr>
            <a:spLocks noChangeArrowheads="1"/>
          </p:cNvSpPr>
          <p:nvPr/>
        </p:nvSpPr>
        <p:spPr bwMode="auto">
          <a:xfrm>
            <a:off x="762000" y="4495800"/>
            <a:ext cx="22860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8: i = 8, q = 3</a:t>
            </a:r>
          </a:p>
        </p:txBody>
      </p:sp>
      <p:sp>
        <p:nvSpPr>
          <p:cNvPr id="158931" name="Text Box 211"/>
          <p:cNvSpPr txBox="1">
            <a:spLocks noChangeArrowheads="1"/>
          </p:cNvSpPr>
          <p:nvPr/>
        </p:nvSpPr>
        <p:spPr bwMode="auto">
          <a:xfrm>
            <a:off x="1885950" y="4738688"/>
            <a:ext cx="2686050" cy="366712"/>
          </a:xfrm>
          <a:prstGeom prst="rect">
            <a:avLst/>
          </a:prstGeom>
          <a:noFill/>
          <a:ln w="9525">
            <a:noFill/>
            <a:miter lim="800000"/>
            <a:headEnd/>
            <a:tailEnd/>
          </a:ln>
        </p:spPr>
        <p:txBody>
          <a:bodyPr wrap="none">
            <a:spAutoFit/>
          </a:bodyPr>
          <a:lstStyle/>
          <a:p>
            <a:pPr eaLnBrk="1" hangingPunct="1"/>
            <a:r>
              <a:rPr lang="en-US"/>
              <a:t>Comparing p[4] with S[8]</a:t>
            </a:r>
          </a:p>
        </p:txBody>
      </p:sp>
      <p:sp>
        <p:nvSpPr>
          <p:cNvPr id="158932" name="Text Box 212"/>
          <p:cNvSpPr txBox="1">
            <a:spLocks noChangeArrowheads="1"/>
          </p:cNvSpPr>
          <p:nvPr/>
        </p:nvSpPr>
        <p:spPr bwMode="auto">
          <a:xfrm>
            <a:off x="4648200" y="4738688"/>
            <a:ext cx="2432050" cy="366712"/>
          </a:xfrm>
          <a:prstGeom prst="rect">
            <a:avLst/>
          </a:prstGeom>
          <a:noFill/>
          <a:ln w="9525">
            <a:noFill/>
            <a:miter lim="800000"/>
            <a:headEnd/>
            <a:tailEnd/>
          </a:ln>
        </p:spPr>
        <p:txBody>
          <a:bodyPr wrap="none">
            <a:spAutoFit/>
          </a:bodyPr>
          <a:lstStyle/>
          <a:p>
            <a:pPr eaLnBrk="1" hangingPunct="1"/>
            <a:r>
              <a:rPr lang="en-US"/>
              <a:t>p[4] matches with S[8]</a:t>
            </a:r>
          </a:p>
        </p:txBody>
      </p:sp>
      <p:sp>
        <p:nvSpPr>
          <p:cNvPr id="158933" name="Line 213"/>
          <p:cNvSpPr>
            <a:spLocks noChangeShapeType="1"/>
          </p:cNvSpPr>
          <p:nvPr/>
        </p:nvSpPr>
        <p:spPr bwMode="auto">
          <a:xfrm flipV="1">
            <a:off x="5181600" y="5638800"/>
            <a:ext cx="0" cy="304800"/>
          </a:xfrm>
          <a:prstGeom prst="line">
            <a:avLst/>
          </a:prstGeom>
          <a:noFill/>
          <a:ln w="9525">
            <a:solidFill>
              <a:schemeClr val="tx1"/>
            </a:solidFill>
            <a:round/>
            <a:headEnd/>
            <a:tailEnd type="triangle" w="med" len="med"/>
          </a:ln>
        </p:spPr>
        <p:txBody>
          <a:bodyPr/>
          <a:lstStyle/>
          <a:p>
            <a:endParaRPr lang="en-US"/>
          </a:p>
        </p:txBody>
      </p:sp>
      <p:sp>
        <p:nvSpPr>
          <p:cNvPr id="158934" name="Text Box 214"/>
          <p:cNvSpPr txBox="1">
            <a:spLocks noChangeArrowheads="1"/>
          </p:cNvSpPr>
          <p:nvPr/>
        </p:nvSpPr>
        <p:spPr bwMode="auto">
          <a:xfrm>
            <a:off x="533400" y="51196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58935" name="Text Box 215"/>
          <p:cNvSpPr txBox="1">
            <a:spLocks noChangeArrowheads="1"/>
          </p:cNvSpPr>
          <p:nvPr/>
        </p:nvSpPr>
        <p:spPr bwMode="auto">
          <a:xfrm>
            <a:off x="609600" y="5881688"/>
            <a:ext cx="382588" cy="519112"/>
          </a:xfrm>
          <a:prstGeom prst="rect">
            <a:avLst/>
          </a:prstGeom>
          <a:noFill/>
          <a:ln w="9525">
            <a:noFill/>
            <a:miter lim="800000"/>
            <a:headEnd/>
            <a:tailEnd/>
          </a:ln>
        </p:spPr>
        <p:txBody>
          <a:bodyPr wrap="none">
            <a:spAutoFit/>
          </a:bodyPr>
          <a:lstStyle/>
          <a:p>
            <a:pPr eaLnBrk="1" hangingPunct="1"/>
            <a:r>
              <a:rPr lang="en-US" sz="2800"/>
              <a:t>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91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891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589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58927"/>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58923"/>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499"/>
                                          </p:stCondLst>
                                        </p:cTn>
                                        <p:tgtEl>
                                          <p:spTgt spid="158924"/>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499"/>
                                          </p:stCondLst>
                                        </p:cTn>
                                        <p:tgtEl>
                                          <p:spTgt spid="158964"/>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499"/>
                                          </p:stCondLst>
                                        </p:cTn>
                                        <p:tgtEl>
                                          <p:spTgt spid="15896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58928"/>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1589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589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58930"/>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499"/>
                                          </p:stCondLst>
                                        </p:cTn>
                                        <p:tgtEl>
                                          <p:spTgt spid="158934"/>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grpId="0" nodeType="afterEffect">
                                  <p:stCondLst>
                                    <p:cond delay="0"/>
                                  </p:stCondLst>
                                  <p:childTnLst>
                                    <p:set>
                                      <p:cBhvr>
                                        <p:cTn id="50" dur="1" fill="hold">
                                          <p:stCondLst>
                                            <p:cond delay="499"/>
                                          </p:stCondLst>
                                        </p:cTn>
                                        <p:tgtEl>
                                          <p:spTgt spid="158935"/>
                                        </p:tgtEl>
                                        <p:attrNameLst>
                                          <p:attrName>style.visibility</p:attrName>
                                        </p:attrNameLst>
                                      </p:cBhvr>
                                      <p:to>
                                        <p:strVal val="visible"/>
                                      </p:to>
                                    </p:set>
                                  </p:childTnLst>
                                </p:cTn>
                              </p:par>
                            </p:childTnLst>
                          </p:cTn>
                        </p:par>
                        <p:par>
                          <p:cTn id="51" fill="hold">
                            <p:stCondLst>
                              <p:cond delay="1500"/>
                            </p:stCondLst>
                            <p:childTnLst>
                              <p:par>
                                <p:cTn id="52" presetID="1" presetClass="entr" presetSubtype="0" fill="hold" nodeType="afterEffect">
                                  <p:stCondLst>
                                    <p:cond delay="0"/>
                                  </p:stCondLst>
                                  <p:childTnLst>
                                    <p:set>
                                      <p:cBhvr>
                                        <p:cTn id="53" dur="1" fill="hold">
                                          <p:stCondLst>
                                            <p:cond delay="499"/>
                                          </p:stCondLst>
                                        </p:cTn>
                                        <p:tgtEl>
                                          <p:spTgt spid="158968"/>
                                        </p:tgtEl>
                                        <p:attrNameLst>
                                          <p:attrName>style.visibility</p:attrName>
                                        </p:attrNameLst>
                                      </p:cBhvr>
                                      <p:to>
                                        <p:strVal val="visible"/>
                                      </p:to>
                                    </p:set>
                                  </p:childTnLst>
                                </p:cTn>
                              </p:par>
                            </p:childTnLst>
                          </p:cTn>
                        </p:par>
                        <p:par>
                          <p:cTn id="54" fill="hold">
                            <p:stCondLst>
                              <p:cond delay="2000"/>
                            </p:stCondLst>
                            <p:childTnLst>
                              <p:par>
                                <p:cTn id="55" presetID="1" presetClass="entr" presetSubtype="0" fill="hold" nodeType="afterEffect">
                                  <p:stCondLst>
                                    <p:cond delay="0"/>
                                  </p:stCondLst>
                                  <p:childTnLst>
                                    <p:set>
                                      <p:cBhvr>
                                        <p:cTn id="56" dur="1" fill="hold">
                                          <p:stCondLst>
                                            <p:cond delay="499"/>
                                          </p:stCondLst>
                                        </p:cTn>
                                        <p:tgtEl>
                                          <p:spTgt spid="15897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158931"/>
                                        </p:tgtEl>
                                        <p:attrNameLst>
                                          <p:attrName>style.visibility</p:attrName>
                                        </p:attrNameLst>
                                      </p:cBhvr>
                                      <p:to>
                                        <p:strVal val="visible"/>
                                      </p:to>
                                    </p:set>
                                  </p:childTnLst>
                                </p:cTn>
                              </p:par>
                            </p:childTnLst>
                          </p:cTn>
                        </p:par>
                        <p:par>
                          <p:cTn id="61" fill="hold">
                            <p:stCondLst>
                              <p:cond delay="500"/>
                            </p:stCondLst>
                            <p:childTnLst>
                              <p:par>
                                <p:cTn id="62" presetID="1" presetClass="entr" presetSubtype="0" fill="hold" grpId="0" nodeType="afterEffect">
                                  <p:stCondLst>
                                    <p:cond delay="0"/>
                                  </p:stCondLst>
                                  <p:childTnLst>
                                    <p:set>
                                      <p:cBhvr>
                                        <p:cTn id="63" dur="1" fill="hold">
                                          <p:stCondLst>
                                            <p:cond delay="499"/>
                                          </p:stCondLst>
                                        </p:cTn>
                                        <p:tgtEl>
                                          <p:spTgt spid="15893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499"/>
                                          </p:stCondLst>
                                        </p:cTn>
                                        <p:tgtEl>
                                          <p:spTgt spid="158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915" grpId="0" animBg="1"/>
      <p:bldP spid="158916" grpId="0" autoUpdateAnimBg="0"/>
      <p:bldP spid="158917" grpId="0" autoUpdateAnimBg="0"/>
      <p:bldP spid="158923" grpId="0" autoUpdateAnimBg="0"/>
      <p:bldP spid="158924" grpId="0" autoUpdateAnimBg="0"/>
      <p:bldP spid="158926" grpId="0" animBg="1"/>
      <p:bldP spid="158927" grpId="0" autoUpdateAnimBg="0"/>
      <p:bldP spid="158928" grpId="0" autoUpdateAnimBg="0"/>
      <p:bldP spid="158929" grpId="0" autoUpdateAnimBg="0"/>
      <p:bldP spid="158930" grpId="0" autoUpdateAnimBg="0"/>
      <p:bldP spid="158931" grpId="0" autoUpdateAnimBg="0"/>
      <p:bldP spid="158932" grpId="0" autoUpdateAnimBg="0"/>
      <p:bldP spid="158933" grpId="0" animBg="1"/>
      <p:bldP spid="158934" grpId="0" autoUpdateAnimBg="0"/>
      <p:bldP spid="15893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3"/>
          <p:cNvSpPr>
            <a:spLocks noChangeShapeType="1"/>
          </p:cNvSpPr>
          <p:nvPr/>
        </p:nvSpPr>
        <p:spPr bwMode="auto">
          <a:xfrm flipH="1">
            <a:off x="1600200" y="3048000"/>
            <a:ext cx="152400" cy="381000"/>
          </a:xfrm>
          <a:prstGeom prst="line">
            <a:avLst/>
          </a:prstGeom>
          <a:noFill/>
          <a:ln w="9525">
            <a:solidFill>
              <a:schemeClr val="tx1"/>
            </a:solidFill>
            <a:round/>
            <a:headEnd/>
            <a:tailEnd/>
          </a:ln>
        </p:spPr>
        <p:txBody>
          <a:bodyPr/>
          <a:lstStyle/>
          <a:p>
            <a:endParaRPr lang="en-US"/>
          </a:p>
        </p:txBody>
      </p:sp>
      <p:sp>
        <p:nvSpPr>
          <p:cNvPr id="6147" name="Line 24"/>
          <p:cNvSpPr>
            <a:spLocks noChangeShapeType="1"/>
          </p:cNvSpPr>
          <p:nvPr/>
        </p:nvSpPr>
        <p:spPr bwMode="auto">
          <a:xfrm flipH="1">
            <a:off x="1676400" y="3429000"/>
            <a:ext cx="152400" cy="381000"/>
          </a:xfrm>
          <a:prstGeom prst="line">
            <a:avLst/>
          </a:prstGeom>
          <a:noFill/>
          <a:ln w="9525">
            <a:solidFill>
              <a:schemeClr val="tx1"/>
            </a:solidFill>
            <a:round/>
            <a:headEnd/>
            <a:tailEnd/>
          </a:ln>
        </p:spPr>
        <p:txBody>
          <a:bodyPr/>
          <a:lstStyle/>
          <a:p>
            <a:endParaRPr lang="en-US"/>
          </a:p>
        </p:txBody>
      </p:sp>
      <p:pic>
        <p:nvPicPr>
          <p:cNvPr id="6148"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6149"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6150" name="Rectangle 5"/>
          <p:cNvSpPr>
            <a:spLocks noGrp="1" noChangeArrowheads="1"/>
          </p:cNvSpPr>
          <p:nvPr>
            <p:ph type="title"/>
          </p:nvPr>
        </p:nvSpPr>
        <p:spPr>
          <a:xfrm>
            <a:off x="76200" y="0"/>
            <a:ext cx="8991600" cy="615950"/>
          </a:xfrm>
          <a:noFill/>
        </p:spPr>
        <p:txBody>
          <a:bodyPr>
            <a:normAutofit fontScale="90000"/>
          </a:bodyPr>
          <a:lstStyle/>
          <a:p>
            <a:pPr eaLnBrk="1" hangingPunct="1"/>
            <a:r>
              <a:rPr lang="en-US" altLang="ko-KR" sz="3200" b="1" smtClean="0">
                <a:solidFill>
                  <a:srgbClr val="E5E5FF"/>
                </a:solidFill>
                <a:latin typeface="Garamond" pitchFamily="18" charset="0"/>
                <a:ea typeface="Batang" pitchFamily="18" charset="-127"/>
              </a:rPr>
              <a:t>Example: Naive String Matching Algorithm</a:t>
            </a:r>
            <a:r>
              <a:rPr lang="en-US" altLang="ko-KR" b="1" smtClean="0">
                <a:solidFill>
                  <a:srgbClr val="E5E5FF"/>
                </a:solidFill>
                <a:latin typeface="Garamond" pitchFamily="18" charset="0"/>
                <a:ea typeface="굴림" pitchFamily="34" charset="-127"/>
              </a:rPr>
              <a:t> </a:t>
            </a:r>
            <a:endParaRPr lang="en-US" b="1" smtClean="0">
              <a:solidFill>
                <a:srgbClr val="E5E5FF"/>
              </a:solidFill>
              <a:latin typeface="Garamond" pitchFamily="18" charset="0"/>
            </a:endParaRPr>
          </a:p>
        </p:txBody>
      </p:sp>
      <p:sp>
        <p:nvSpPr>
          <p:cNvPr id="6151"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6152" name="Text Box 7"/>
          <p:cNvSpPr txBox="1">
            <a:spLocks noChangeArrowheads="1"/>
          </p:cNvSpPr>
          <p:nvPr/>
        </p:nvSpPr>
        <p:spPr bwMode="auto">
          <a:xfrm>
            <a:off x="0" y="6470650"/>
            <a:ext cx="9144000" cy="584775"/>
          </a:xfrm>
          <a:prstGeom prst="rect">
            <a:avLst/>
          </a:prstGeom>
          <a:noFill/>
          <a:ln w="9525">
            <a:noFill/>
            <a:miter lim="800000"/>
            <a:headEnd/>
            <a:tailEnd/>
          </a:ln>
        </p:spPr>
        <p:txBody>
          <a:bodyPr>
            <a:spAutoFit/>
          </a:bodyPr>
          <a:lstStyle/>
          <a:p>
            <a:r>
              <a:rPr lang="en-US" sz="1600" b="1" dirty="0">
                <a:solidFill>
                  <a:srgbClr val="E5E5FF"/>
                </a:solidFill>
                <a:latin typeface="Garamond" pitchFamily="18" charset="0"/>
              </a:rPr>
              <a:t>Dr. </a:t>
            </a:r>
            <a:r>
              <a:rPr lang="en-US" sz="1600" b="1" dirty="0" err="1">
                <a:solidFill>
                  <a:srgbClr val="E5E5FF"/>
                </a:solidFill>
                <a:latin typeface="Garamond" pitchFamily="18" charset="0"/>
              </a:rPr>
              <a:t>Nazir</a:t>
            </a:r>
            <a:r>
              <a:rPr lang="en-US" sz="1600" b="1" dirty="0">
                <a:solidFill>
                  <a:srgbClr val="E5E5FF"/>
                </a:solidFill>
                <a:latin typeface="Garamond" pitchFamily="18" charset="0"/>
              </a:rPr>
              <a:t> A. </a:t>
            </a:r>
            <a:r>
              <a:rPr lang="en-US" sz="1400" b="1" dirty="0">
                <a:solidFill>
                  <a:srgbClr val="E5E5FF"/>
                </a:solidFill>
                <a:latin typeface="Garamond" pitchFamily="18" charset="0"/>
              </a:rPr>
              <a:t>	            			               </a:t>
            </a:r>
            <a:r>
              <a:rPr lang="en-US" sz="1600" b="1" dirty="0">
                <a:solidFill>
                  <a:srgbClr val="E5E5FF"/>
                </a:solidFill>
                <a:latin typeface="Garamond" pitchFamily="18" charset="0"/>
              </a:rPr>
              <a:t>Advanced Algorithms Analysis and </a:t>
            </a:r>
            <a:r>
              <a:rPr lang="en-US" sz="1600" b="1" dirty="0" err="1" smtClean="0">
                <a:solidFill>
                  <a:srgbClr val="E5E5FF"/>
                </a:solidFill>
                <a:latin typeface="Garamond" pitchFamily="18" charset="0"/>
              </a:rPr>
              <a:t>DesignZafar</a:t>
            </a:r>
            <a:endParaRPr lang="en-US" sz="1600" b="1" dirty="0">
              <a:solidFill>
                <a:srgbClr val="E5E5FF"/>
              </a:solidFill>
              <a:latin typeface="Garamond" pitchFamily="18" charset="0"/>
            </a:endParaRPr>
          </a:p>
        </p:txBody>
      </p:sp>
      <p:sp>
        <p:nvSpPr>
          <p:cNvPr id="6153" name="Rectangle 9"/>
          <p:cNvSpPr>
            <a:spLocks noChangeArrowheads="1"/>
          </p:cNvSpPr>
          <p:nvPr/>
        </p:nvSpPr>
        <p:spPr bwMode="auto">
          <a:xfrm>
            <a:off x="1049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6154" name="Rectangle 10"/>
          <p:cNvSpPr>
            <a:spLocks noChangeArrowheads="1"/>
          </p:cNvSpPr>
          <p:nvPr/>
        </p:nvSpPr>
        <p:spPr bwMode="auto">
          <a:xfrm>
            <a:off x="15065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6155" name="Rectangle 11"/>
          <p:cNvSpPr>
            <a:spLocks noChangeArrowheads="1"/>
          </p:cNvSpPr>
          <p:nvPr/>
        </p:nvSpPr>
        <p:spPr bwMode="auto">
          <a:xfrm>
            <a:off x="19637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6156" name="Rectangle 12"/>
          <p:cNvSpPr>
            <a:spLocks noChangeArrowheads="1"/>
          </p:cNvSpPr>
          <p:nvPr/>
        </p:nvSpPr>
        <p:spPr bwMode="auto">
          <a:xfrm>
            <a:off x="24209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6157" name="Rectangle 13"/>
          <p:cNvSpPr>
            <a:spLocks noChangeArrowheads="1"/>
          </p:cNvSpPr>
          <p:nvPr/>
        </p:nvSpPr>
        <p:spPr bwMode="auto">
          <a:xfrm>
            <a:off x="28781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6158" name="Rectangle 14"/>
          <p:cNvSpPr>
            <a:spLocks noChangeArrowheads="1"/>
          </p:cNvSpPr>
          <p:nvPr/>
        </p:nvSpPr>
        <p:spPr bwMode="auto">
          <a:xfrm>
            <a:off x="3335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6159" name="Rectangle 15"/>
          <p:cNvSpPr>
            <a:spLocks noChangeArrowheads="1"/>
          </p:cNvSpPr>
          <p:nvPr/>
        </p:nvSpPr>
        <p:spPr bwMode="auto">
          <a:xfrm>
            <a:off x="10493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6160" name="Rectangle 16"/>
          <p:cNvSpPr>
            <a:spLocks noChangeArrowheads="1"/>
          </p:cNvSpPr>
          <p:nvPr/>
        </p:nvSpPr>
        <p:spPr bwMode="auto">
          <a:xfrm>
            <a:off x="15065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6161" name="Rectangle 17"/>
          <p:cNvSpPr>
            <a:spLocks noChangeArrowheads="1"/>
          </p:cNvSpPr>
          <p:nvPr/>
        </p:nvSpPr>
        <p:spPr bwMode="auto">
          <a:xfrm>
            <a:off x="19637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6162" name="Rectangle 18"/>
          <p:cNvSpPr>
            <a:spLocks noChangeArrowheads="1"/>
          </p:cNvSpPr>
          <p:nvPr/>
        </p:nvSpPr>
        <p:spPr bwMode="auto">
          <a:xfrm>
            <a:off x="76200" y="3429000"/>
            <a:ext cx="838200" cy="615950"/>
          </a:xfrm>
          <a:prstGeom prst="rect">
            <a:avLst/>
          </a:prstGeom>
          <a:noFill/>
          <a:ln w="9525">
            <a:noFill/>
            <a:miter lim="800000"/>
            <a:headEnd/>
            <a:tailEnd/>
          </a:ln>
        </p:spPr>
        <p:txBody>
          <a:bodyPr anchor="ctr"/>
          <a:lstStyle/>
          <a:p>
            <a:r>
              <a:rPr lang="en-US" sz="2400" b="1" i="1">
                <a:latin typeface="Times New Roman" pitchFamily="18" charset="0"/>
              </a:rPr>
              <a:t>s</a:t>
            </a:r>
            <a:r>
              <a:rPr lang="en-US" sz="2400" b="1">
                <a:latin typeface="Times New Roman" pitchFamily="18" charset="0"/>
              </a:rPr>
              <a:t> = 0</a:t>
            </a:r>
          </a:p>
        </p:txBody>
      </p:sp>
      <p:cxnSp>
        <p:nvCxnSpPr>
          <p:cNvPr id="6163" name="AutoShape 19"/>
          <p:cNvCxnSpPr>
            <a:cxnSpLocks noChangeShapeType="1"/>
            <a:stCxn id="6153" idx="2"/>
            <a:endCxn id="6159" idx="0"/>
          </p:cNvCxnSpPr>
          <p:nvPr/>
        </p:nvCxnSpPr>
        <p:spPr bwMode="auto">
          <a:xfrm>
            <a:off x="1287463" y="3065463"/>
            <a:ext cx="0" cy="727075"/>
          </a:xfrm>
          <a:prstGeom prst="straightConnector1">
            <a:avLst/>
          </a:prstGeom>
          <a:noFill/>
          <a:ln w="9525">
            <a:solidFill>
              <a:schemeClr val="tx1"/>
            </a:solidFill>
            <a:round/>
            <a:headEnd/>
            <a:tailEnd/>
          </a:ln>
        </p:spPr>
      </p:cxnSp>
      <p:sp>
        <p:nvSpPr>
          <p:cNvPr id="6164" name="Line 25"/>
          <p:cNvSpPr>
            <a:spLocks noChangeShapeType="1"/>
          </p:cNvSpPr>
          <p:nvPr/>
        </p:nvSpPr>
        <p:spPr bwMode="auto">
          <a:xfrm>
            <a:off x="1600200" y="3429000"/>
            <a:ext cx="228600" cy="0"/>
          </a:xfrm>
          <a:prstGeom prst="line">
            <a:avLst/>
          </a:prstGeom>
          <a:noFill/>
          <a:ln w="9525">
            <a:solidFill>
              <a:schemeClr val="tx1"/>
            </a:solidFill>
            <a:round/>
            <a:headEnd/>
            <a:tailEnd/>
          </a:ln>
        </p:spPr>
        <p:txBody>
          <a:bodyPr/>
          <a:lstStyle/>
          <a:p>
            <a:endParaRPr lang="en-US"/>
          </a:p>
        </p:txBody>
      </p:sp>
      <p:sp>
        <p:nvSpPr>
          <p:cNvPr id="6165" name="Rectangle 26"/>
          <p:cNvSpPr>
            <a:spLocks noChangeArrowheads="1"/>
          </p:cNvSpPr>
          <p:nvPr/>
        </p:nvSpPr>
        <p:spPr bwMode="auto">
          <a:xfrm>
            <a:off x="4495800" y="1524000"/>
            <a:ext cx="4572000" cy="4291013"/>
          </a:xfrm>
          <a:prstGeom prst="rect">
            <a:avLst/>
          </a:prstGeom>
          <a:noFill/>
          <a:ln w="9525">
            <a:noFill/>
            <a:miter lim="800000"/>
            <a:headEnd/>
            <a:tailEnd/>
          </a:ln>
        </p:spPr>
        <p:txBody>
          <a:bodyPr>
            <a:spAutoFit/>
          </a:bodyPr>
          <a:lstStyle/>
          <a:p>
            <a:pPr>
              <a:spcBef>
                <a:spcPct val="50000"/>
              </a:spcBef>
            </a:pPr>
            <a:r>
              <a:rPr lang="en-US" altLang="ko-KR" sz="2400" i="1">
                <a:solidFill>
                  <a:srgbClr val="000000"/>
                </a:solidFill>
                <a:latin typeface="Times New Roman" pitchFamily="18" charset="0"/>
                <a:ea typeface="Batang" pitchFamily="18" charset="-127"/>
              </a:rPr>
              <a:t>n </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length</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 =  6</a:t>
            </a:r>
          </a:p>
          <a:p>
            <a:pPr>
              <a:spcBef>
                <a:spcPct val="50000"/>
              </a:spcBef>
            </a:pPr>
            <a:r>
              <a:rPr lang="en-US" altLang="ko-KR" sz="2400" i="1">
                <a:solidFill>
                  <a:srgbClr val="000000"/>
                </a:solidFill>
                <a:latin typeface="Times New Roman" pitchFamily="18" charset="0"/>
                <a:ea typeface="Batang" pitchFamily="18" charset="-127"/>
              </a:rPr>
              <a:t>m </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length</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 = 3</a:t>
            </a:r>
          </a:p>
          <a:p>
            <a:pPr>
              <a:spcBef>
                <a:spcPct val="50000"/>
              </a:spcBef>
            </a:pPr>
            <a:r>
              <a:rPr lang="en-US" altLang="ko-KR" sz="2400" b="1">
                <a:solidFill>
                  <a:srgbClr val="000000"/>
                </a:solidFill>
                <a:latin typeface="Times New Roman" pitchFamily="18" charset="0"/>
                <a:ea typeface="Batang" pitchFamily="18" charset="-127"/>
              </a:rPr>
              <a:t>for </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0 to n – m (6 - 3 = 3)</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+ 1]</a:t>
            </a:r>
          </a:p>
          <a:p>
            <a:pPr>
              <a:spcBef>
                <a:spcPct val="50000"/>
              </a:spcBef>
            </a:pP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[1]        (As a = a)</a:t>
            </a:r>
          </a:p>
          <a:p>
            <a:pPr>
              <a:spcBef>
                <a:spcPct val="50000"/>
              </a:spcBef>
            </a:pPr>
            <a:r>
              <a:rPr lang="en-US" altLang="ko-KR" sz="2400" i="1">
                <a:solidFill>
                  <a:srgbClr val="000000"/>
                </a:solidFill>
                <a:latin typeface="Times New Roman" pitchFamily="18" charset="0"/>
                <a:ea typeface="Batang" pitchFamily="18" charset="-127"/>
              </a:rPr>
              <a:t>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[2]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+ 2]</a:t>
            </a:r>
          </a:p>
          <a:p>
            <a:pPr>
              <a:spcBef>
                <a:spcPct val="50000"/>
              </a:spcBef>
            </a:pPr>
            <a:r>
              <a:rPr lang="en-US" altLang="ko-KR" sz="2400">
                <a:solidFill>
                  <a:srgbClr val="000000"/>
                </a:solidFill>
                <a:latin typeface="Times New Roman" pitchFamily="18" charset="0"/>
                <a:ea typeface="Batang" pitchFamily="18" charset="-127"/>
              </a:rPr>
              <a:t>      But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[2]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[2]        (As a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c)</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4" name="Rectangle 4"/>
          <p:cNvSpPr>
            <a:spLocks noChangeArrowheads="1"/>
          </p:cNvSpPr>
          <p:nvPr/>
        </p:nvSpPr>
        <p:spPr bwMode="auto">
          <a:xfrm>
            <a:off x="457200" y="152400"/>
            <a:ext cx="22860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9: i = 9, q = 4</a:t>
            </a:r>
          </a:p>
        </p:txBody>
      </p:sp>
      <p:sp>
        <p:nvSpPr>
          <p:cNvPr id="163845" name="Text Box 5"/>
          <p:cNvSpPr txBox="1">
            <a:spLocks noChangeArrowheads="1"/>
          </p:cNvSpPr>
          <p:nvPr/>
        </p:nvSpPr>
        <p:spPr bwMode="auto">
          <a:xfrm>
            <a:off x="1581150" y="457200"/>
            <a:ext cx="2686050" cy="366713"/>
          </a:xfrm>
          <a:prstGeom prst="rect">
            <a:avLst/>
          </a:prstGeom>
          <a:noFill/>
          <a:ln w="9525">
            <a:noFill/>
            <a:miter lim="800000"/>
            <a:headEnd/>
            <a:tailEnd/>
          </a:ln>
        </p:spPr>
        <p:txBody>
          <a:bodyPr wrap="none">
            <a:spAutoFit/>
          </a:bodyPr>
          <a:lstStyle/>
          <a:p>
            <a:pPr eaLnBrk="1" hangingPunct="1"/>
            <a:r>
              <a:rPr lang="en-US"/>
              <a:t>Comparing p[5] with S[9]</a:t>
            </a:r>
          </a:p>
        </p:txBody>
      </p:sp>
      <p:sp>
        <p:nvSpPr>
          <p:cNvPr id="163846" name="Text Box 6"/>
          <p:cNvSpPr txBox="1">
            <a:spLocks noChangeArrowheads="1"/>
          </p:cNvSpPr>
          <p:nvPr/>
        </p:nvSpPr>
        <p:spPr bwMode="auto">
          <a:xfrm>
            <a:off x="1733550" y="2757488"/>
            <a:ext cx="2813050" cy="366712"/>
          </a:xfrm>
          <a:prstGeom prst="rect">
            <a:avLst/>
          </a:prstGeom>
          <a:noFill/>
          <a:ln w="9525">
            <a:noFill/>
            <a:miter lim="800000"/>
            <a:headEnd/>
            <a:tailEnd/>
          </a:ln>
        </p:spPr>
        <p:txBody>
          <a:bodyPr wrap="none">
            <a:spAutoFit/>
          </a:bodyPr>
          <a:lstStyle/>
          <a:p>
            <a:pPr eaLnBrk="1" hangingPunct="1"/>
            <a:r>
              <a:rPr lang="en-US"/>
              <a:t>Comparing p[6] with S[10]</a:t>
            </a:r>
          </a:p>
        </p:txBody>
      </p:sp>
      <p:sp>
        <p:nvSpPr>
          <p:cNvPr id="163847" name="Text Box 7"/>
          <p:cNvSpPr txBox="1">
            <a:spLocks noChangeArrowheads="1"/>
          </p:cNvSpPr>
          <p:nvPr/>
        </p:nvSpPr>
        <p:spPr bwMode="auto">
          <a:xfrm>
            <a:off x="1885950" y="5029200"/>
            <a:ext cx="2813050" cy="366713"/>
          </a:xfrm>
          <a:prstGeom prst="rect">
            <a:avLst/>
          </a:prstGeom>
          <a:noFill/>
          <a:ln w="9525">
            <a:noFill/>
            <a:miter lim="800000"/>
            <a:headEnd/>
            <a:tailEnd/>
          </a:ln>
        </p:spPr>
        <p:txBody>
          <a:bodyPr wrap="none">
            <a:spAutoFit/>
          </a:bodyPr>
          <a:lstStyle/>
          <a:p>
            <a:pPr eaLnBrk="1" hangingPunct="1"/>
            <a:r>
              <a:rPr lang="en-US"/>
              <a:t>Comparing p[5] with S[11]</a:t>
            </a:r>
          </a:p>
        </p:txBody>
      </p:sp>
      <p:sp>
        <p:nvSpPr>
          <p:cNvPr id="163848" name="Rectangle 8"/>
          <p:cNvSpPr>
            <a:spLocks noChangeArrowheads="1"/>
          </p:cNvSpPr>
          <p:nvPr/>
        </p:nvSpPr>
        <p:spPr bwMode="auto">
          <a:xfrm>
            <a:off x="609600" y="2514600"/>
            <a:ext cx="25908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10: i = 10, q = 5</a:t>
            </a:r>
          </a:p>
        </p:txBody>
      </p:sp>
      <p:sp>
        <p:nvSpPr>
          <p:cNvPr id="163849" name="Rectangle 9"/>
          <p:cNvSpPr>
            <a:spLocks noChangeArrowheads="1"/>
          </p:cNvSpPr>
          <p:nvPr/>
        </p:nvSpPr>
        <p:spPr bwMode="auto">
          <a:xfrm>
            <a:off x="685800" y="4800600"/>
            <a:ext cx="35052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11: i = 11, q = 4</a:t>
            </a:r>
          </a:p>
        </p:txBody>
      </p:sp>
      <p:sp>
        <p:nvSpPr>
          <p:cNvPr id="20488" name="Text Box 10"/>
          <p:cNvSpPr txBox="1">
            <a:spLocks noChangeArrowheads="1"/>
          </p:cNvSpPr>
          <p:nvPr/>
        </p:nvSpPr>
        <p:spPr bwMode="auto">
          <a:xfrm>
            <a:off x="517525" y="7508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163851" name="Text Box 11"/>
          <p:cNvSpPr txBox="1">
            <a:spLocks noChangeArrowheads="1"/>
          </p:cNvSpPr>
          <p:nvPr/>
        </p:nvSpPr>
        <p:spPr bwMode="auto">
          <a:xfrm>
            <a:off x="493713" y="3138488"/>
            <a:ext cx="420687" cy="519112"/>
          </a:xfrm>
          <a:prstGeom prst="rect">
            <a:avLst/>
          </a:prstGeom>
          <a:noFill/>
          <a:ln w="9525">
            <a:noFill/>
            <a:miter lim="800000"/>
            <a:headEnd/>
            <a:tailEnd/>
          </a:ln>
        </p:spPr>
        <p:txBody>
          <a:bodyPr wrap="none">
            <a:spAutoFit/>
          </a:bodyPr>
          <a:lstStyle/>
          <a:p>
            <a:pPr eaLnBrk="1" hangingPunct="1"/>
            <a:r>
              <a:rPr lang="en-US" sz="2800"/>
              <a:t>S</a:t>
            </a:r>
          </a:p>
        </p:txBody>
      </p:sp>
      <p:sp>
        <p:nvSpPr>
          <p:cNvPr id="163852" name="Text Box 12"/>
          <p:cNvSpPr txBox="1">
            <a:spLocks noChangeArrowheads="1"/>
          </p:cNvSpPr>
          <p:nvPr/>
        </p:nvSpPr>
        <p:spPr bwMode="auto">
          <a:xfrm>
            <a:off x="533400" y="5500688"/>
            <a:ext cx="420688" cy="519112"/>
          </a:xfrm>
          <a:prstGeom prst="rect">
            <a:avLst/>
          </a:prstGeom>
          <a:noFill/>
          <a:ln w="9525">
            <a:noFill/>
            <a:miter lim="800000"/>
            <a:headEnd/>
            <a:tailEnd/>
          </a:ln>
        </p:spPr>
        <p:txBody>
          <a:bodyPr wrap="none">
            <a:spAutoFit/>
          </a:bodyPr>
          <a:lstStyle/>
          <a:p>
            <a:pPr eaLnBrk="1" hangingPunct="1"/>
            <a:r>
              <a:rPr lang="en-US" sz="2800"/>
              <a:t>S</a:t>
            </a:r>
          </a:p>
        </p:txBody>
      </p:sp>
      <p:sp>
        <p:nvSpPr>
          <p:cNvPr id="20491" name="Text Box 13"/>
          <p:cNvSpPr txBox="1">
            <a:spLocks noChangeArrowheads="1"/>
          </p:cNvSpPr>
          <p:nvPr/>
        </p:nvSpPr>
        <p:spPr bwMode="auto">
          <a:xfrm>
            <a:off x="531813" y="1538288"/>
            <a:ext cx="382587" cy="519112"/>
          </a:xfrm>
          <a:prstGeom prst="rect">
            <a:avLst/>
          </a:prstGeom>
          <a:noFill/>
          <a:ln w="9525">
            <a:noFill/>
            <a:miter lim="800000"/>
            <a:headEnd/>
            <a:tailEnd/>
          </a:ln>
        </p:spPr>
        <p:txBody>
          <a:bodyPr wrap="none">
            <a:spAutoFit/>
          </a:bodyPr>
          <a:lstStyle/>
          <a:p>
            <a:pPr eaLnBrk="1" hangingPunct="1"/>
            <a:r>
              <a:rPr lang="en-US" sz="2800"/>
              <a:t>p</a:t>
            </a:r>
          </a:p>
        </p:txBody>
      </p:sp>
      <p:sp>
        <p:nvSpPr>
          <p:cNvPr id="163854" name="Text Box 14"/>
          <p:cNvSpPr txBox="1">
            <a:spLocks noChangeArrowheads="1"/>
          </p:cNvSpPr>
          <p:nvPr/>
        </p:nvSpPr>
        <p:spPr bwMode="auto">
          <a:xfrm>
            <a:off x="531813" y="3900488"/>
            <a:ext cx="382587" cy="519112"/>
          </a:xfrm>
          <a:prstGeom prst="rect">
            <a:avLst/>
          </a:prstGeom>
          <a:noFill/>
          <a:ln w="9525">
            <a:noFill/>
            <a:miter lim="800000"/>
            <a:headEnd/>
            <a:tailEnd/>
          </a:ln>
        </p:spPr>
        <p:txBody>
          <a:bodyPr wrap="none">
            <a:spAutoFit/>
          </a:bodyPr>
          <a:lstStyle/>
          <a:p>
            <a:pPr eaLnBrk="1" hangingPunct="1"/>
            <a:r>
              <a:rPr lang="en-US" sz="2800"/>
              <a:t>p</a:t>
            </a:r>
          </a:p>
        </p:txBody>
      </p:sp>
      <p:sp>
        <p:nvSpPr>
          <p:cNvPr id="163855" name="Text Box 15"/>
          <p:cNvSpPr txBox="1">
            <a:spLocks noChangeArrowheads="1"/>
          </p:cNvSpPr>
          <p:nvPr/>
        </p:nvSpPr>
        <p:spPr bwMode="auto">
          <a:xfrm>
            <a:off x="533400" y="6110288"/>
            <a:ext cx="382588" cy="519112"/>
          </a:xfrm>
          <a:prstGeom prst="rect">
            <a:avLst/>
          </a:prstGeom>
          <a:noFill/>
          <a:ln w="9525">
            <a:noFill/>
            <a:miter lim="800000"/>
            <a:headEnd/>
            <a:tailEnd/>
          </a:ln>
        </p:spPr>
        <p:txBody>
          <a:bodyPr wrap="none">
            <a:spAutoFit/>
          </a:bodyPr>
          <a:lstStyle/>
          <a:p>
            <a:pPr eaLnBrk="1" hangingPunct="1"/>
            <a:r>
              <a:rPr lang="en-US" sz="2800"/>
              <a:t>p</a:t>
            </a:r>
          </a:p>
        </p:txBody>
      </p:sp>
      <p:graphicFrame>
        <p:nvGraphicFramePr>
          <p:cNvPr id="164057" name="Group 217"/>
          <p:cNvGraphicFramePr>
            <a:graphicFrameLocks noGrp="1"/>
          </p:cNvGraphicFramePr>
          <p:nvPr>
            <p:ph sz="quarter" idx="1"/>
          </p:nvPr>
        </p:nvGraphicFramePr>
        <p:xfrm>
          <a:off x="1371600" y="762000"/>
          <a:ext cx="7620000" cy="518160"/>
        </p:xfrm>
        <a:graphic>
          <a:graphicData uri="http://schemas.openxmlformats.org/drawingml/2006/table">
            <a:tbl>
              <a:tblPr/>
              <a:tblGrid>
                <a:gridCol w="509588"/>
                <a:gridCol w="506412"/>
                <a:gridCol w="508000"/>
                <a:gridCol w="506413"/>
                <a:gridCol w="509587"/>
                <a:gridCol w="509588"/>
                <a:gridCol w="506412"/>
                <a:gridCol w="508000"/>
                <a:gridCol w="506413"/>
                <a:gridCol w="509587"/>
                <a:gridCol w="509588"/>
                <a:gridCol w="506412"/>
                <a:gridCol w="508000"/>
                <a:gridCol w="506413"/>
                <a:gridCol w="509587"/>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039" name="Group 199"/>
          <p:cNvGraphicFramePr>
            <a:graphicFrameLocks noGrp="1"/>
          </p:cNvGraphicFramePr>
          <p:nvPr>
            <p:ph sz="quarter" idx="2"/>
          </p:nvPr>
        </p:nvGraphicFramePr>
        <p:xfrm>
          <a:off x="1447800" y="3063875"/>
          <a:ext cx="7543800" cy="518160"/>
        </p:xfrm>
        <a:graphic>
          <a:graphicData uri="http://schemas.openxmlformats.org/drawingml/2006/table">
            <a:tbl>
              <a:tblPr/>
              <a:tblGrid>
                <a:gridCol w="504825"/>
                <a:gridCol w="500063"/>
                <a:gridCol w="504825"/>
                <a:gridCol w="500062"/>
                <a:gridCol w="504825"/>
                <a:gridCol w="504825"/>
                <a:gridCol w="500063"/>
                <a:gridCol w="504825"/>
                <a:gridCol w="500062"/>
                <a:gridCol w="504825"/>
                <a:gridCol w="504825"/>
                <a:gridCol w="500063"/>
                <a:gridCol w="504825"/>
                <a:gridCol w="500062"/>
                <a:gridCol w="504825"/>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061" name="Group 221"/>
          <p:cNvGraphicFramePr>
            <a:graphicFrameLocks noGrp="1"/>
          </p:cNvGraphicFramePr>
          <p:nvPr>
            <p:ph sz="quarter" idx="3"/>
          </p:nvPr>
        </p:nvGraphicFramePr>
        <p:xfrm>
          <a:off x="1524000" y="5334000"/>
          <a:ext cx="7467600" cy="518160"/>
        </p:xfrm>
        <a:graphic>
          <a:graphicData uri="http://schemas.openxmlformats.org/drawingml/2006/table">
            <a:tbl>
              <a:tblPr/>
              <a:tblGrid>
                <a:gridCol w="498475"/>
                <a:gridCol w="496888"/>
                <a:gridCol w="498475"/>
                <a:gridCol w="496887"/>
                <a:gridCol w="498475"/>
                <a:gridCol w="498475"/>
                <a:gridCol w="496888"/>
                <a:gridCol w="498475"/>
                <a:gridCol w="496887"/>
                <a:gridCol w="498475"/>
                <a:gridCol w="498475"/>
                <a:gridCol w="496888"/>
                <a:gridCol w="498475"/>
                <a:gridCol w="496887"/>
                <a:gridCol w="498475"/>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063" name="Group 223"/>
          <p:cNvGraphicFramePr>
            <a:graphicFrameLocks noGrp="1"/>
          </p:cNvGraphicFramePr>
          <p:nvPr>
            <p:ph sz="quarter" idx="4"/>
          </p:nvPr>
        </p:nvGraphicFramePr>
        <p:xfrm>
          <a:off x="4495800" y="6172200"/>
          <a:ext cx="3505200" cy="518160"/>
        </p:xfrm>
        <a:graphic>
          <a:graphicData uri="http://schemas.openxmlformats.org/drawingml/2006/table">
            <a:tbl>
              <a:tblPr/>
              <a:tblGrid>
                <a:gridCol w="501650"/>
                <a:gridCol w="500063"/>
                <a:gridCol w="500062"/>
                <a:gridCol w="501650"/>
                <a:gridCol w="500063"/>
                <a:gridCol w="500062"/>
                <a:gridCol w="501650"/>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040" name="Group 200"/>
          <p:cNvGraphicFramePr>
            <a:graphicFrameLocks noGrp="1"/>
          </p:cNvGraphicFramePr>
          <p:nvPr/>
        </p:nvGraphicFramePr>
        <p:xfrm>
          <a:off x="3505200" y="3902075"/>
          <a:ext cx="3505200" cy="518160"/>
        </p:xfrm>
        <a:graphic>
          <a:graphicData uri="http://schemas.openxmlformats.org/drawingml/2006/table">
            <a:tbl>
              <a:tblPr/>
              <a:tblGrid>
                <a:gridCol w="501650"/>
                <a:gridCol w="500063"/>
                <a:gridCol w="500062"/>
                <a:gridCol w="501650"/>
                <a:gridCol w="500063"/>
                <a:gridCol w="500062"/>
                <a:gridCol w="50165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059" name="Group 219"/>
          <p:cNvGraphicFramePr>
            <a:graphicFrameLocks noGrp="1"/>
          </p:cNvGraphicFramePr>
          <p:nvPr/>
        </p:nvGraphicFramePr>
        <p:xfrm>
          <a:off x="3429000" y="1616075"/>
          <a:ext cx="3581400" cy="518160"/>
        </p:xfrm>
        <a:graphic>
          <a:graphicData uri="http://schemas.openxmlformats.org/drawingml/2006/table">
            <a:tbl>
              <a:tblPr/>
              <a:tblGrid>
                <a:gridCol w="512763"/>
                <a:gridCol w="511175"/>
                <a:gridCol w="511175"/>
                <a:gridCol w="511175"/>
                <a:gridCol w="511175"/>
                <a:gridCol w="511175"/>
                <a:gridCol w="512762"/>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23" name="Line 183"/>
          <p:cNvSpPr>
            <a:spLocks noChangeShapeType="1"/>
          </p:cNvSpPr>
          <p:nvPr/>
        </p:nvSpPr>
        <p:spPr bwMode="auto">
          <a:xfrm flipV="1">
            <a:off x="5715000" y="1295400"/>
            <a:ext cx="0" cy="304800"/>
          </a:xfrm>
          <a:prstGeom prst="line">
            <a:avLst/>
          </a:prstGeom>
          <a:noFill/>
          <a:ln w="9525">
            <a:solidFill>
              <a:schemeClr val="tx1"/>
            </a:solidFill>
            <a:round/>
            <a:headEnd/>
            <a:tailEnd type="triangle" w="med" len="med"/>
          </a:ln>
        </p:spPr>
        <p:txBody>
          <a:bodyPr/>
          <a:lstStyle/>
          <a:p>
            <a:endParaRPr lang="en-US"/>
          </a:p>
        </p:txBody>
      </p:sp>
      <p:sp>
        <p:nvSpPr>
          <p:cNvPr id="164024" name="Line 184"/>
          <p:cNvSpPr>
            <a:spLocks noChangeShapeType="1"/>
          </p:cNvSpPr>
          <p:nvPr/>
        </p:nvSpPr>
        <p:spPr bwMode="auto">
          <a:xfrm flipV="1">
            <a:off x="6248400" y="3581400"/>
            <a:ext cx="0" cy="304800"/>
          </a:xfrm>
          <a:prstGeom prst="line">
            <a:avLst/>
          </a:prstGeom>
          <a:noFill/>
          <a:ln w="9525">
            <a:solidFill>
              <a:schemeClr val="tx1"/>
            </a:solidFill>
            <a:round/>
            <a:headEnd/>
            <a:tailEnd type="triangle" w="med" len="med"/>
          </a:ln>
        </p:spPr>
        <p:txBody>
          <a:bodyPr/>
          <a:lstStyle/>
          <a:p>
            <a:endParaRPr lang="en-US"/>
          </a:p>
        </p:txBody>
      </p:sp>
      <p:sp>
        <p:nvSpPr>
          <p:cNvPr id="164025" name="Text Box 185"/>
          <p:cNvSpPr txBox="1">
            <a:spLocks noChangeArrowheads="1"/>
          </p:cNvSpPr>
          <p:nvPr/>
        </p:nvSpPr>
        <p:spPr bwMode="auto">
          <a:xfrm>
            <a:off x="4648200" y="2743200"/>
            <a:ext cx="3117850" cy="366713"/>
          </a:xfrm>
          <a:prstGeom prst="rect">
            <a:avLst/>
          </a:prstGeom>
          <a:noFill/>
          <a:ln w="9525">
            <a:noFill/>
            <a:miter lim="800000"/>
            <a:headEnd/>
            <a:tailEnd/>
          </a:ln>
        </p:spPr>
        <p:txBody>
          <a:bodyPr wrap="none">
            <a:spAutoFit/>
          </a:bodyPr>
          <a:lstStyle/>
          <a:p>
            <a:pPr eaLnBrk="1" hangingPunct="1"/>
            <a:r>
              <a:rPr lang="en-US"/>
              <a:t>p[6] doesn’t match with S[10]</a:t>
            </a:r>
          </a:p>
        </p:txBody>
      </p:sp>
      <p:sp>
        <p:nvSpPr>
          <p:cNvPr id="164026" name="Text Box 186"/>
          <p:cNvSpPr txBox="1">
            <a:spLocks noChangeArrowheads="1"/>
          </p:cNvSpPr>
          <p:nvPr/>
        </p:nvSpPr>
        <p:spPr bwMode="auto">
          <a:xfrm>
            <a:off x="1371600" y="4387850"/>
            <a:ext cx="7772400" cy="517525"/>
          </a:xfrm>
          <a:prstGeom prst="rect">
            <a:avLst/>
          </a:prstGeom>
          <a:noFill/>
          <a:ln w="9525">
            <a:noFill/>
            <a:miter lim="800000"/>
            <a:headEnd/>
            <a:tailEnd/>
          </a:ln>
        </p:spPr>
        <p:txBody>
          <a:bodyPr>
            <a:spAutoFit/>
          </a:bodyPr>
          <a:lstStyle/>
          <a:p>
            <a:pPr eaLnBrk="1" hangingPunct="1"/>
            <a:r>
              <a:rPr lang="en-US" sz="1400"/>
              <a:t>Backtracking on p, comparing p[4] with S[10] because after mismatch q = </a:t>
            </a:r>
            <a:r>
              <a:rPr lang="el-GR" sz="1400"/>
              <a:t>Π</a:t>
            </a:r>
            <a:r>
              <a:rPr lang="en-US" sz="1400"/>
              <a:t>[5] = 3</a:t>
            </a:r>
          </a:p>
          <a:p>
            <a:pPr eaLnBrk="1" hangingPunct="1"/>
            <a:r>
              <a:rPr lang="en-US" sz="1400"/>
              <a:t> </a:t>
            </a:r>
          </a:p>
        </p:txBody>
      </p:sp>
      <p:sp>
        <p:nvSpPr>
          <p:cNvPr id="164027" name="Text Box 187"/>
          <p:cNvSpPr txBox="1">
            <a:spLocks noChangeArrowheads="1"/>
          </p:cNvSpPr>
          <p:nvPr/>
        </p:nvSpPr>
        <p:spPr bwMode="auto">
          <a:xfrm>
            <a:off x="4343400" y="471488"/>
            <a:ext cx="2432050" cy="366712"/>
          </a:xfrm>
          <a:prstGeom prst="rect">
            <a:avLst/>
          </a:prstGeom>
          <a:noFill/>
          <a:ln w="9525">
            <a:noFill/>
            <a:miter lim="800000"/>
            <a:headEnd/>
            <a:tailEnd/>
          </a:ln>
        </p:spPr>
        <p:txBody>
          <a:bodyPr wrap="none">
            <a:spAutoFit/>
          </a:bodyPr>
          <a:lstStyle/>
          <a:p>
            <a:pPr eaLnBrk="1" hangingPunct="1"/>
            <a:r>
              <a:rPr lang="en-US"/>
              <a:t>p[5] matches with S[9]</a:t>
            </a:r>
          </a:p>
        </p:txBody>
      </p:sp>
      <p:sp>
        <p:nvSpPr>
          <p:cNvPr id="164028" name="Text Box 188"/>
          <p:cNvSpPr txBox="1">
            <a:spLocks noChangeArrowheads="1"/>
          </p:cNvSpPr>
          <p:nvPr/>
        </p:nvSpPr>
        <p:spPr bwMode="auto">
          <a:xfrm>
            <a:off x="4883150" y="5029200"/>
            <a:ext cx="2559050" cy="366713"/>
          </a:xfrm>
          <a:prstGeom prst="rect">
            <a:avLst/>
          </a:prstGeom>
          <a:noFill/>
          <a:ln w="9525">
            <a:noFill/>
            <a:miter lim="800000"/>
            <a:headEnd/>
            <a:tailEnd/>
          </a:ln>
        </p:spPr>
        <p:txBody>
          <a:bodyPr wrap="none">
            <a:spAutoFit/>
          </a:bodyPr>
          <a:lstStyle/>
          <a:p>
            <a:pPr eaLnBrk="1" hangingPunct="1"/>
            <a:r>
              <a:rPr lang="en-US"/>
              <a:t>p[5] matches with S[11]</a:t>
            </a:r>
          </a:p>
        </p:txBody>
      </p:sp>
      <p:sp>
        <p:nvSpPr>
          <p:cNvPr id="164030" name="Line 190"/>
          <p:cNvSpPr>
            <a:spLocks noChangeShapeType="1"/>
          </p:cNvSpPr>
          <p:nvPr/>
        </p:nvSpPr>
        <p:spPr bwMode="auto">
          <a:xfrm flipV="1">
            <a:off x="6705600" y="5867400"/>
            <a:ext cx="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4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402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6402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6384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63851"/>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499"/>
                                          </p:stCondLst>
                                        </p:cTn>
                                        <p:tgtEl>
                                          <p:spTgt spid="163854"/>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499"/>
                                          </p:stCondLst>
                                        </p:cTn>
                                        <p:tgtEl>
                                          <p:spTgt spid="164039"/>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499"/>
                                          </p:stCondLst>
                                        </p:cTn>
                                        <p:tgtEl>
                                          <p:spTgt spid="16404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6384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640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402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402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2000"/>
                                        <p:tgtEl>
                                          <p:spTgt spid="164024"/>
                                        </p:tgtEl>
                                      </p:cBhvr>
                                    </p:animEffect>
                                    <p:set>
                                      <p:cBhvr>
                                        <p:cTn id="48" dur="1" fill="hold">
                                          <p:stCondLst>
                                            <p:cond delay="1999"/>
                                          </p:stCondLst>
                                        </p:cTn>
                                        <p:tgtEl>
                                          <p:spTgt spid="164024"/>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63" presetClass="path" presetSubtype="0" accel="50000" decel="50000" fill="hold" nodeType="clickEffect">
                                  <p:stCondLst>
                                    <p:cond delay="0"/>
                                  </p:stCondLst>
                                  <p:childTnLst>
                                    <p:animMotion origin="layout" path="M -0.00833 -1.56069E-6 L 0.10833 0.00439 " pathEditMode="relative" rAng="0" ptsTypes="AA">
                                      <p:cBhvr>
                                        <p:cTn id="52" dur="2000" fill="hold"/>
                                        <p:tgtEl>
                                          <p:spTgt spid="164040"/>
                                        </p:tgtEl>
                                        <p:attrNameLst>
                                          <p:attrName>ppt_x</p:attrName>
                                          <p:attrName>ppt_y</p:attrName>
                                        </p:attrNameLst>
                                      </p:cBhvr>
                                      <p:rCtr x="58" y="2"/>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1640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384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385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385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6406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6406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6384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40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4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autoUpdateAnimBg="0"/>
      <p:bldP spid="163846" grpId="0"/>
      <p:bldP spid="163847" grpId="0"/>
      <p:bldP spid="163848" grpId="0" autoUpdateAnimBg="0"/>
      <p:bldP spid="163849" grpId="0"/>
      <p:bldP spid="163851" grpId="0" autoUpdateAnimBg="0"/>
      <p:bldP spid="163852" grpId="0"/>
      <p:bldP spid="163854" grpId="0" autoUpdateAnimBg="0"/>
      <p:bldP spid="163855" grpId="0"/>
      <p:bldP spid="164023" grpId="0" animBg="1"/>
      <p:bldP spid="164024" grpId="0" animBg="1"/>
      <p:bldP spid="164024" grpId="1" animBg="1"/>
      <p:bldP spid="164024" grpId="2" animBg="1"/>
      <p:bldP spid="164025" grpId="0"/>
      <p:bldP spid="164026" grpId="0"/>
      <p:bldP spid="164027" grpId="0" autoUpdateAnimBg="0"/>
      <p:bldP spid="164028" grpId="0"/>
      <p:bldP spid="164030"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69165" name="Group 205"/>
          <p:cNvGraphicFramePr>
            <a:graphicFrameLocks noGrp="1"/>
          </p:cNvGraphicFramePr>
          <p:nvPr>
            <p:ph sz="quarter" idx="1"/>
          </p:nvPr>
        </p:nvGraphicFramePr>
        <p:xfrm>
          <a:off x="1143000" y="762000"/>
          <a:ext cx="7848600" cy="518160"/>
        </p:xfrm>
        <a:graphic>
          <a:graphicData uri="http://schemas.openxmlformats.org/drawingml/2006/table">
            <a:tbl>
              <a:tblPr/>
              <a:tblGrid>
                <a:gridCol w="523875"/>
                <a:gridCol w="522288"/>
                <a:gridCol w="523875"/>
                <a:gridCol w="522287"/>
                <a:gridCol w="523875"/>
                <a:gridCol w="523875"/>
                <a:gridCol w="522288"/>
                <a:gridCol w="523875"/>
                <a:gridCol w="522287"/>
                <a:gridCol w="523875"/>
                <a:gridCol w="523875"/>
                <a:gridCol w="522288"/>
                <a:gridCol w="523875"/>
                <a:gridCol w="522287"/>
                <a:gridCol w="523875"/>
              </a:tblGrid>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9169" name="Group 209"/>
          <p:cNvGraphicFramePr>
            <a:graphicFrameLocks noGrp="1"/>
          </p:cNvGraphicFramePr>
          <p:nvPr>
            <p:ph sz="quarter" idx="2"/>
          </p:nvPr>
        </p:nvGraphicFramePr>
        <p:xfrm>
          <a:off x="1219200" y="3352800"/>
          <a:ext cx="7696200" cy="518160"/>
        </p:xfrm>
        <a:graphic>
          <a:graphicData uri="http://schemas.openxmlformats.org/drawingml/2006/table">
            <a:tbl>
              <a:tblPr/>
              <a:tblGrid>
                <a:gridCol w="514350"/>
                <a:gridCol w="511175"/>
                <a:gridCol w="514350"/>
                <a:gridCol w="511175"/>
                <a:gridCol w="514350"/>
                <a:gridCol w="514350"/>
                <a:gridCol w="511175"/>
                <a:gridCol w="514350"/>
                <a:gridCol w="511175"/>
                <a:gridCol w="514350"/>
                <a:gridCol w="514350"/>
                <a:gridCol w="511175"/>
                <a:gridCol w="514350"/>
                <a:gridCol w="511175"/>
                <a:gridCol w="514350"/>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9167" name="Group 207"/>
          <p:cNvGraphicFramePr>
            <a:graphicFrameLocks noGrp="1"/>
          </p:cNvGraphicFramePr>
          <p:nvPr>
            <p:ph sz="quarter" idx="3"/>
          </p:nvPr>
        </p:nvGraphicFramePr>
        <p:xfrm>
          <a:off x="4343400" y="1600200"/>
          <a:ext cx="3657600" cy="518160"/>
        </p:xfrm>
        <a:graphic>
          <a:graphicData uri="http://schemas.openxmlformats.org/drawingml/2006/table">
            <a:tbl>
              <a:tblPr/>
              <a:tblGrid>
                <a:gridCol w="523875"/>
                <a:gridCol w="520700"/>
                <a:gridCol w="522288"/>
                <a:gridCol w="523875"/>
                <a:gridCol w="522287"/>
                <a:gridCol w="520700"/>
                <a:gridCol w="523875"/>
              </a:tblGrid>
              <a:tr h="4810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9171" name="Group 211"/>
          <p:cNvGraphicFramePr>
            <a:graphicFrameLocks noGrp="1"/>
          </p:cNvGraphicFramePr>
          <p:nvPr/>
        </p:nvGraphicFramePr>
        <p:xfrm>
          <a:off x="4419600" y="4267200"/>
          <a:ext cx="3505200" cy="518160"/>
        </p:xfrm>
        <a:graphic>
          <a:graphicData uri="http://schemas.openxmlformats.org/drawingml/2006/table">
            <a:tbl>
              <a:tblPr/>
              <a:tblGrid>
                <a:gridCol w="501650"/>
                <a:gridCol w="500063"/>
                <a:gridCol w="500062"/>
                <a:gridCol w="501650"/>
                <a:gridCol w="500063"/>
                <a:gridCol w="500062"/>
                <a:gridCol w="501650"/>
              </a:tblGrid>
              <a:tr h="473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alpha val="50000"/>
                      </a:schemeClr>
                    </a:solidFill>
                  </a:tcPr>
                </a:tc>
              </a:tr>
            </a:tbl>
          </a:graphicData>
        </a:graphic>
      </p:graphicFrame>
      <p:sp>
        <p:nvSpPr>
          <p:cNvPr id="169130" name="Rectangle 170"/>
          <p:cNvSpPr>
            <a:spLocks noChangeArrowheads="1"/>
          </p:cNvSpPr>
          <p:nvPr/>
        </p:nvSpPr>
        <p:spPr bwMode="auto">
          <a:xfrm>
            <a:off x="457200" y="152400"/>
            <a:ext cx="41148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12: i = 12, q = 5</a:t>
            </a:r>
          </a:p>
        </p:txBody>
      </p:sp>
      <p:sp>
        <p:nvSpPr>
          <p:cNvPr id="169131" name="Text Box 171"/>
          <p:cNvSpPr txBox="1">
            <a:spLocks noChangeArrowheads="1"/>
          </p:cNvSpPr>
          <p:nvPr/>
        </p:nvSpPr>
        <p:spPr bwMode="auto">
          <a:xfrm>
            <a:off x="1581150" y="457200"/>
            <a:ext cx="2813050" cy="366713"/>
          </a:xfrm>
          <a:prstGeom prst="rect">
            <a:avLst/>
          </a:prstGeom>
          <a:noFill/>
          <a:ln w="9525">
            <a:noFill/>
            <a:miter lim="800000"/>
            <a:headEnd/>
            <a:tailEnd/>
          </a:ln>
        </p:spPr>
        <p:txBody>
          <a:bodyPr wrap="none">
            <a:spAutoFit/>
          </a:bodyPr>
          <a:lstStyle/>
          <a:p>
            <a:pPr eaLnBrk="1" hangingPunct="1"/>
            <a:r>
              <a:rPr lang="en-US"/>
              <a:t>Comparing p[6] with S[12]</a:t>
            </a:r>
          </a:p>
        </p:txBody>
      </p:sp>
      <p:sp>
        <p:nvSpPr>
          <p:cNvPr id="169132" name="Text Box 172"/>
          <p:cNvSpPr txBox="1">
            <a:spLocks noChangeArrowheads="1"/>
          </p:cNvSpPr>
          <p:nvPr/>
        </p:nvSpPr>
        <p:spPr bwMode="auto">
          <a:xfrm>
            <a:off x="1066800" y="2986088"/>
            <a:ext cx="2813050" cy="366712"/>
          </a:xfrm>
          <a:prstGeom prst="rect">
            <a:avLst/>
          </a:prstGeom>
          <a:noFill/>
          <a:ln w="9525">
            <a:noFill/>
            <a:miter lim="800000"/>
            <a:headEnd/>
            <a:tailEnd/>
          </a:ln>
        </p:spPr>
        <p:txBody>
          <a:bodyPr wrap="none">
            <a:spAutoFit/>
          </a:bodyPr>
          <a:lstStyle/>
          <a:p>
            <a:pPr eaLnBrk="1" hangingPunct="1"/>
            <a:r>
              <a:rPr lang="en-US"/>
              <a:t>Comparing p[7] with S[13]</a:t>
            </a:r>
          </a:p>
        </p:txBody>
      </p:sp>
      <p:sp>
        <p:nvSpPr>
          <p:cNvPr id="21613" name="Text Box 174"/>
          <p:cNvSpPr txBox="1">
            <a:spLocks noChangeArrowheads="1"/>
          </p:cNvSpPr>
          <p:nvPr/>
        </p:nvSpPr>
        <p:spPr bwMode="auto">
          <a:xfrm>
            <a:off x="304800" y="762000"/>
            <a:ext cx="420688" cy="519113"/>
          </a:xfrm>
          <a:prstGeom prst="rect">
            <a:avLst/>
          </a:prstGeom>
          <a:noFill/>
          <a:ln w="9525">
            <a:noFill/>
            <a:miter lim="800000"/>
            <a:headEnd/>
            <a:tailEnd/>
          </a:ln>
        </p:spPr>
        <p:txBody>
          <a:bodyPr wrap="none">
            <a:spAutoFit/>
          </a:bodyPr>
          <a:lstStyle/>
          <a:p>
            <a:pPr eaLnBrk="1" hangingPunct="1"/>
            <a:r>
              <a:rPr lang="en-US" sz="2800"/>
              <a:t>S</a:t>
            </a:r>
          </a:p>
        </p:txBody>
      </p:sp>
      <p:sp>
        <p:nvSpPr>
          <p:cNvPr id="169135" name="Text Box 175"/>
          <p:cNvSpPr txBox="1">
            <a:spLocks noChangeArrowheads="1"/>
          </p:cNvSpPr>
          <p:nvPr/>
        </p:nvSpPr>
        <p:spPr bwMode="auto">
          <a:xfrm>
            <a:off x="341313" y="3352800"/>
            <a:ext cx="420687" cy="519113"/>
          </a:xfrm>
          <a:prstGeom prst="rect">
            <a:avLst/>
          </a:prstGeom>
          <a:noFill/>
          <a:ln w="9525">
            <a:noFill/>
            <a:miter lim="800000"/>
            <a:headEnd/>
            <a:tailEnd/>
          </a:ln>
        </p:spPr>
        <p:txBody>
          <a:bodyPr wrap="none">
            <a:spAutoFit/>
          </a:bodyPr>
          <a:lstStyle/>
          <a:p>
            <a:pPr eaLnBrk="1" hangingPunct="1"/>
            <a:r>
              <a:rPr lang="en-US" sz="2800"/>
              <a:t>S</a:t>
            </a:r>
          </a:p>
        </p:txBody>
      </p:sp>
      <p:sp>
        <p:nvSpPr>
          <p:cNvPr id="169137" name="Text Box 177"/>
          <p:cNvSpPr txBox="1">
            <a:spLocks noChangeArrowheads="1"/>
          </p:cNvSpPr>
          <p:nvPr/>
        </p:nvSpPr>
        <p:spPr bwMode="auto">
          <a:xfrm>
            <a:off x="379413" y="4191000"/>
            <a:ext cx="382587" cy="519113"/>
          </a:xfrm>
          <a:prstGeom prst="rect">
            <a:avLst/>
          </a:prstGeom>
          <a:noFill/>
          <a:ln w="9525">
            <a:noFill/>
            <a:miter lim="800000"/>
            <a:headEnd/>
            <a:tailEnd/>
          </a:ln>
        </p:spPr>
        <p:txBody>
          <a:bodyPr wrap="none">
            <a:spAutoFit/>
          </a:bodyPr>
          <a:lstStyle/>
          <a:p>
            <a:pPr eaLnBrk="1" hangingPunct="1"/>
            <a:r>
              <a:rPr lang="en-US" sz="2800"/>
              <a:t>p</a:t>
            </a:r>
          </a:p>
        </p:txBody>
      </p:sp>
      <p:sp>
        <p:nvSpPr>
          <p:cNvPr id="21616" name="Text Box 178"/>
          <p:cNvSpPr txBox="1">
            <a:spLocks noChangeArrowheads="1"/>
          </p:cNvSpPr>
          <p:nvPr/>
        </p:nvSpPr>
        <p:spPr bwMode="auto">
          <a:xfrm>
            <a:off x="303213" y="1538288"/>
            <a:ext cx="382587" cy="519112"/>
          </a:xfrm>
          <a:prstGeom prst="rect">
            <a:avLst/>
          </a:prstGeom>
          <a:noFill/>
          <a:ln w="9525">
            <a:noFill/>
            <a:miter lim="800000"/>
            <a:headEnd/>
            <a:tailEnd/>
          </a:ln>
        </p:spPr>
        <p:txBody>
          <a:bodyPr wrap="none">
            <a:spAutoFit/>
          </a:bodyPr>
          <a:lstStyle/>
          <a:p>
            <a:pPr eaLnBrk="1" hangingPunct="1"/>
            <a:r>
              <a:rPr lang="en-US" sz="2800"/>
              <a:t>p</a:t>
            </a:r>
          </a:p>
        </p:txBody>
      </p:sp>
      <p:sp>
        <p:nvSpPr>
          <p:cNvPr id="169142" name="Line 182"/>
          <p:cNvSpPr>
            <a:spLocks noChangeShapeType="1"/>
          </p:cNvSpPr>
          <p:nvPr/>
        </p:nvSpPr>
        <p:spPr bwMode="auto">
          <a:xfrm flipV="1">
            <a:off x="7162800" y="1295400"/>
            <a:ext cx="0" cy="304800"/>
          </a:xfrm>
          <a:prstGeom prst="line">
            <a:avLst/>
          </a:prstGeom>
          <a:noFill/>
          <a:ln w="9525">
            <a:solidFill>
              <a:schemeClr val="tx1"/>
            </a:solidFill>
            <a:round/>
            <a:headEnd/>
            <a:tailEnd type="triangle" w="med" len="med"/>
          </a:ln>
        </p:spPr>
        <p:txBody>
          <a:bodyPr/>
          <a:lstStyle/>
          <a:p>
            <a:endParaRPr lang="en-US"/>
          </a:p>
        </p:txBody>
      </p:sp>
      <p:sp>
        <p:nvSpPr>
          <p:cNvPr id="169143" name="Rectangle 183"/>
          <p:cNvSpPr>
            <a:spLocks noChangeArrowheads="1"/>
          </p:cNvSpPr>
          <p:nvPr/>
        </p:nvSpPr>
        <p:spPr bwMode="auto">
          <a:xfrm>
            <a:off x="609600" y="2667000"/>
            <a:ext cx="4114800" cy="2286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hlink"/>
              </a:buClr>
              <a:buSzPct val="80000"/>
              <a:buFont typeface="Wingdings" pitchFamily="2" charset="2"/>
              <a:buNone/>
              <a:defRPr/>
            </a:pPr>
            <a:r>
              <a:rPr lang="en-US">
                <a:effectLst>
                  <a:outerShdw blurRad="38100" dist="38100" dir="2700000" algn="tl">
                    <a:srgbClr val="000000"/>
                  </a:outerShdw>
                </a:effectLst>
                <a:latin typeface="Arial" charset="0"/>
              </a:rPr>
              <a:t>Step 13: i = 13, q = 6</a:t>
            </a:r>
          </a:p>
        </p:txBody>
      </p:sp>
      <p:sp>
        <p:nvSpPr>
          <p:cNvPr id="169144" name="Line 184"/>
          <p:cNvSpPr>
            <a:spLocks noChangeShapeType="1"/>
          </p:cNvSpPr>
          <p:nvPr/>
        </p:nvSpPr>
        <p:spPr bwMode="auto">
          <a:xfrm flipV="1">
            <a:off x="7696200" y="3886200"/>
            <a:ext cx="0" cy="381000"/>
          </a:xfrm>
          <a:prstGeom prst="line">
            <a:avLst/>
          </a:prstGeom>
          <a:noFill/>
          <a:ln w="9525">
            <a:solidFill>
              <a:schemeClr val="tx1"/>
            </a:solidFill>
            <a:round/>
            <a:headEnd/>
            <a:tailEnd type="triangle" w="med" len="med"/>
          </a:ln>
        </p:spPr>
        <p:txBody>
          <a:bodyPr/>
          <a:lstStyle/>
          <a:p>
            <a:endParaRPr lang="en-US"/>
          </a:p>
        </p:txBody>
      </p:sp>
      <p:sp>
        <p:nvSpPr>
          <p:cNvPr id="169145" name="Text Box 185"/>
          <p:cNvSpPr txBox="1">
            <a:spLocks noChangeArrowheads="1"/>
          </p:cNvSpPr>
          <p:nvPr/>
        </p:nvSpPr>
        <p:spPr bwMode="auto">
          <a:xfrm>
            <a:off x="4654550" y="471488"/>
            <a:ext cx="2559050" cy="366712"/>
          </a:xfrm>
          <a:prstGeom prst="rect">
            <a:avLst/>
          </a:prstGeom>
          <a:noFill/>
          <a:ln w="9525">
            <a:noFill/>
            <a:miter lim="800000"/>
            <a:headEnd/>
            <a:tailEnd/>
          </a:ln>
        </p:spPr>
        <p:txBody>
          <a:bodyPr wrap="none">
            <a:spAutoFit/>
          </a:bodyPr>
          <a:lstStyle/>
          <a:p>
            <a:pPr eaLnBrk="1" hangingPunct="1"/>
            <a:r>
              <a:rPr lang="en-US"/>
              <a:t>p[6] matches with S[12]</a:t>
            </a:r>
          </a:p>
        </p:txBody>
      </p:sp>
      <p:sp>
        <p:nvSpPr>
          <p:cNvPr id="169146" name="Text Box 186"/>
          <p:cNvSpPr txBox="1">
            <a:spLocks noChangeArrowheads="1"/>
          </p:cNvSpPr>
          <p:nvPr/>
        </p:nvSpPr>
        <p:spPr bwMode="auto">
          <a:xfrm>
            <a:off x="4495800" y="2986088"/>
            <a:ext cx="2559050" cy="366712"/>
          </a:xfrm>
          <a:prstGeom prst="rect">
            <a:avLst/>
          </a:prstGeom>
          <a:noFill/>
          <a:ln w="9525">
            <a:noFill/>
            <a:miter lim="800000"/>
            <a:headEnd/>
            <a:tailEnd/>
          </a:ln>
        </p:spPr>
        <p:txBody>
          <a:bodyPr wrap="none">
            <a:spAutoFit/>
          </a:bodyPr>
          <a:lstStyle/>
          <a:p>
            <a:pPr eaLnBrk="1" hangingPunct="1"/>
            <a:r>
              <a:rPr lang="en-US"/>
              <a:t>p[7] matches with S[13]</a:t>
            </a:r>
          </a:p>
        </p:txBody>
      </p:sp>
      <p:sp>
        <p:nvSpPr>
          <p:cNvPr id="169148" name="Text Box 188"/>
          <p:cNvSpPr txBox="1">
            <a:spLocks noChangeArrowheads="1"/>
          </p:cNvSpPr>
          <p:nvPr/>
        </p:nvSpPr>
        <p:spPr bwMode="auto">
          <a:xfrm>
            <a:off x="184150" y="5334000"/>
            <a:ext cx="8832850" cy="641350"/>
          </a:xfrm>
          <a:prstGeom prst="rect">
            <a:avLst/>
          </a:prstGeom>
          <a:noFill/>
          <a:ln w="9525">
            <a:noFill/>
            <a:miter lim="800000"/>
            <a:headEnd/>
            <a:tailEnd/>
          </a:ln>
        </p:spPr>
        <p:txBody>
          <a:bodyPr wrap="none">
            <a:spAutoFit/>
          </a:bodyPr>
          <a:lstStyle/>
          <a:p>
            <a:pPr eaLnBrk="1" hangingPunct="1"/>
            <a:r>
              <a:rPr lang="en-US"/>
              <a:t>Pattern ‘p’ has been found to completely occur in string ‘S’. The total number of shifts </a:t>
            </a:r>
          </a:p>
          <a:p>
            <a:pPr eaLnBrk="1" hangingPunct="1"/>
            <a:r>
              <a:rPr lang="en-US"/>
              <a:t>that took place for the match to be found are: i – m = 13 – 7 = 6 shifts.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9131"/>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6914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6914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69143"/>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69135"/>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499"/>
                                          </p:stCondLst>
                                        </p:cTn>
                                        <p:tgtEl>
                                          <p:spTgt spid="169137"/>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499"/>
                                          </p:stCondLst>
                                        </p:cTn>
                                        <p:tgtEl>
                                          <p:spTgt spid="169169"/>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499"/>
                                          </p:stCondLst>
                                        </p:cTn>
                                        <p:tgtEl>
                                          <p:spTgt spid="16917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69132"/>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16914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1691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69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131" grpId="0" autoUpdateAnimBg="0"/>
      <p:bldP spid="169132" grpId="0" autoUpdateAnimBg="0"/>
      <p:bldP spid="169135" grpId="0" autoUpdateAnimBg="0"/>
      <p:bldP spid="169137" grpId="0" autoUpdateAnimBg="0"/>
      <p:bldP spid="169142" grpId="0" animBg="1"/>
      <p:bldP spid="169143" grpId="0" autoUpdateAnimBg="0"/>
      <p:bldP spid="169144" grpId="0" animBg="1"/>
      <p:bldP spid="169145" grpId="0" autoUpdateAnimBg="0"/>
      <p:bldP spid="169146" grpId="0" autoUpdateAnimBg="0"/>
      <p:bldP spid="169148"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eaLnBrk="1" hangingPunct="1">
              <a:defRPr/>
            </a:pPr>
            <a:r>
              <a:rPr lang="en-US" sz="3600" u="sng" smtClean="0"/>
              <a:t>Running - time analysis</a:t>
            </a:r>
          </a:p>
        </p:txBody>
      </p:sp>
      <p:sp>
        <p:nvSpPr>
          <p:cNvPr id="174083" name="Rectangle 3"/>
          <p:cNvSpPr>
            <a:spLocks noGrp="1" noChangeArrowheads="1"/>
          </p:cNvSpPr>
          <p:nvPr>
            <p:ph sz="half" idx="1"/>
          </p:nvPr>
        </p:nvSpPr>
        <p:spPr/>
        <p:txBody>
          <a:bodyPr/>
          <a:lstStyle/>
          <a:p>
            <a:pPr marL="609600" indent="-609600" eaLnBrk="1" hangingPunct="1">
              <a:lnSpc>
                <a:spcPct val="80000"/>
              </a:lnSpc>
              <a:defRPr/>
            </a:pPr>
            <a:r>
              <a:rPr lang="en-US" sz="1400" u="sng" smtClean="0"/>
              <a:t>Compute-Prefix-Function (</a:t>
            </a:r>
            <a:r>
              <a:rPr lang="el-GR" sz="1400" u="sng" smtClean="0">
                <a:cs typeface="Arial" charset="0"/>
              </a:rPr>
              <a:t>Π</a:t>
            </a:r>
            <a:r>
              <a:rPr lang="en-US" sz="1400" u="sng" smtClean="0">
                <a:cs typeface="Arial" charset="0"/>
              </a:rPr>
              <a:t>)</a:t>
            </a:r>
          </a:p>
          <a:p>
            <a:pPr marL="609600" indent="-609600" eaLnBrk="1" hangingPunct="1">
              <a:lnSpc>
                <a:spcPct val="80000"/>
              </a:lnSpc>
              <a:buFont typeface="Wingdings" pitchFamily="2" charset="2"/>
              <a:buNone/>
              <a:defRPr/>
            </a:pPr>
            <a:r>
              <a:rPr lang="en-US" sz="1400" smtClean="0">
                <a:cs typeface="Arial" charset="0"/>
              </a:rPr>
              <a:t>1  m </a:t>
            </a:r>
            <a:r>
              <a:rPr lang="en-US" sz="1400" smtClean="0">
                <a:cs typeface="Arial" charset="0"/>
                <a:sym typeface="Wingdings" pitchFamily="2" charset="2"/>
              </a:rPr>
              <a:t> length[p]               //’p’ pattern to be matched</a:t>
            </a:r>
          </a:p>
          <a:p>
            <a:pPr marL="609600" indent="-609600" eaLnBrk="1" hangingPunct="1">
              <a:lnSpc>
                <a:spcPct val="80000"/>
              </a:lnSpc>
              <a:buFont typeface="Wingdings" pitchFamily="2" charset="2"/>
              <a:buNone/>
              <a:defRPr/>
            </a:pPr>
            <a:r>
              <a:rPr lang="en-US" sz="1400" smtClean="0">
                <a:cs typeface="Arial" charset="0"/>
              </a:rPr>
              <a:t>2  </a:t>
            </a:r>
            <a:r>
              <a:rPr lang="el-GR" sz="1400" smtClean="0">
                <a:cs typeface="Arial" charset="0"/>
              </a:rPr>
              <a:t>Π</a:t>
            </a:r>
            <a:r>
              <a:rPr lang="en-US" sz="1400" smtClean="0">
                <a:cs typeface="Arial" charset="0"/>
              </a:rPr>
              <a:t>[1] </a:t>
            </a:r>
            <a:r>
              <a:rPr lang="en-US" sz="1400" smtClean="0">
                <a:cs typeface="Arial" charset="0"/>
                <a:sym typeface="Wingdings" pitchFamily="2" charset="2"/>
              </a:rPr>
              <a:t> 0 </a:t>
            </a:r>
          </a:p>
          <a:p>
            <a:pPr marL="609600" indent="-609600" eaLnBrk="1" hangingPunct="1">
              <a:lnSpc>
                <a:spcPct val="80000"/>
              </a:lnSpc>
              <a:buFont typeface="Wingdings" pitchFamily="2" charset="2"/>
              <a:buNone/>
              <a:defRPr/>
            </a:pPr>
            <a:r>
              <a:rPr lang="en-US" sz="1400" smtClean="0">
                <a:cs typeface="Arial" charset="0"/>
              </a:rPr>
              <a:t>3  k </a:t>
            </a:r>
            <a:r>
              <a:rPr lang="en-US" sz="1400" smtClean="0">
                <a:cs typeface="Arial" charset="0"/>
                <a:sym typeface="Wingdings" pitchFamily="2" charset="2"/>
              </a:rPr>
              <a:t> 0</a:t>
            </a:r>
          </a:p>
          <a:p>
            <a:pPr marL="609600" indent="-609600" eaLnBrk="1" hangingPunct="1">
              <a:lnSpc>
                <a:spcPct val="80000"/>
              </a:lnSpc>
              <a:buFontTx/>
              <a:buAutoNum type="arabicPlain" startAt="4"/>
              <a:defRPr/>
            </a:pPr>
            <a:r>
              <a:rPr lang="en-US" sz="1400" b="1" smtClean="0">
                <a:cs typeface="Arial" charset="0"/>
                <a:sym typeface="Wingdings" pitchFamily="2" charset="2"/>
              </a:rPr>
              <a:t> for</a:t>
            </a:r>
            <a:r>
              <a:rPr lang="en-US" sz="1400" smtClean="0">
                <a:cs typeface="Arial" charset="0"/>
                <a:sym typeface="Wingdings" pitchFamily="2" charset="2"/>
              </a:rPr>
              <a:t> q  2 to m</a:t>
            </a:r>
          </a:p>
          <a:p>
            <a:pPr marL="609600" indent="-609600" eaLnBrk="1" hangingPunct="1">
              <a:lnSpc>
                <a:spcPct val="80000"/>
              </a:lnSpc>
              <a:buFontTx/>
              <a:buAutoNum type="arabicPlain" startAt="5"/>
              <a:defRPr/>
            </a:pPr>
            <a:r>
              <a:rPr lang="en-US" sz="1400" smtClean="0">
                <a:cs typeface="Arial" charset="0"/>
              </a:rPr>
              <a:t>         </a:t>
            </a:r>
            <a:r>
              <a:rPr lang="en-US" sz="1400" b="1" smtClean="0">
                <a:cs typeface="Arial" charset="0"/>
              </a:rPr>
              <a:t>do while</a:t>
            </a:r>
            <a:r>
              <a:rPr lang="en-US" sz="1400" smtClean="0">
                <a:cs typeface="Arial" charset="0"/>
              </a:rPr>
              <a:t> k &gt; 0 and p[k+1] != p[q]</a:t>
            </a:r>
          </a:p>
          <a:p>
            <a:pPr marL="609600" indent="-609600" eaLnBrk="1" hangingPunct="1">
              <a:lnSpc>
                <a:spcPct val="80000"/>
              </a:lnSpc>
              <a:buFont typeface="Wingdings" pitchFamily="2" charset="2"/>
              <a:buNone/>
              <a:defRPr/>
            </a:pPr>
            <a:r>
              <a:rPr lang="en-US" sz="1400" smtClean="0">
                <a:cs typeface="Arial" charset="0"/>
              </a:rPr>
              <a:t>6                       </a:t>
            </a:r>
            <a:r>
              <a:rPr lang="en-US" sz="1400" b="1" smtClean="0">
                <a:cs typeface="Arial" charset="0"/>
              </a:rPr>
              <a:t>do</a:t>
            </a:r>
            <a:r>
              <a:rPr lang="en-US" sz="1400" smtClean="0">
                <a:cs typeface="Arial" charset="0"/>
              </a:rPr>
              <a:t> k </a:t>
            </a:r>
            <a:r>
              <a:rPr lang="en-US" sz="1400" smtClean="0">
                <a:cs typeface="Arial" charset="0"/>
                <a:sym typeface="Wingdings" pitchFamily="2" charset="2"/>
              </a:rPr>
              <a:t> </a:t>
            </a:r>
            <a:r>
              <a:rPr lang="el-GR" sz="1400" smtClean="0">
                <a:cs typeface="Arial" charset="0"/>
              </a:rPr>
              <a:t>Π</a:t>
            </a:r>
            <a:r>
              <a:rPr lang="en-US" sz="1400" smtClean="0">
                <a:cs typeface="Arial" charset="0"/>
              </a:rPr>
              <a:t>[k]</a:t>
            </a:r>
          </a:p>
          <a:p>
            <a:pPr marL="609600" indent="-609600" eaLnBrk="1" hangingPunct="1">
              <a:lnSpc>
                <a:spcPct val="80000"/>
              </a:lnSpc>
              <a:buFontTx/>
              <a:buAutoNum type="arabicPlain" startAt="7"/>
              <a:defRPr/>
            </a:pPr>
            <a:r>
              <a:rPr lang="en-US" sz="1400" smtClean="0">
                <a:cs typeface="Arial" charset="0"/>
              </a:rPr>
              <a:t>              </a:t>
            </a:r>
            <a:r>
              <a:rPr lang="en-US" sz="1400" b="1" smtClean="0">
                <a:cs typeface="Arial" charset="0"/>
              </a:rPr>
              <a:t>If</a:t>
            </a:r>
            <a:r>
              <a:rPr lang="en-US" sz="1400" smtClean="0">
                <a:cs typeface="Arial" charset="0"/>
              </a:rPr>
              <a:t> p[k+1] = p[q]</a:t>
            </a:r>
          </a:p>
          <a:p>
            <a:pPr marL="609600" indent="-609600" eaLnBrk="1" hangingPunct="1">
              <a:lnSpc>
                <a:spcPct val="80000"/>
              </a:lnSpc>
              <a:buFontTx/>
              <a:buAutoNum type="arabicPlain" startAt="8"/>
              <a:defRPr/>
            </a:pPr>
            <a:r>
              <a:rPr lang="en-US" sz="1400" smtClean="0">
                <a:cs typeface="Arial" charset="0"/>
              </a:rPr>
              <a:t>                 </a:t>
            </a:r>
            <a:r>
              <a:rPr lang="en-US" sz="1400" b="1" smtClean="0">
                <a:cs typeface="Arial" charset="0"/>
              </a:rPr>
              <a:t>then</a:t>
            </a:r>
            <a:r>
              <a:rPr lang="en-US" sz="1400" smtClean="0">
                <a:cs typeface="Arial" charset="0"/>
              </a:rPr>
              <a:t> k </a:t>
            </a:r>
            <a:r>
              <a:rPr lang="en-US" sz="1400" smtClean="0">
                <a:cs typeface="Arial" charset="0"/>
                <a:sym typeface="Wingdings" pitchFamily="2" charset="2"/>
              </a:rPr>
              <a:t> k +1</a:t>
            </a:r>
          </a:p>
          <a:p>
            <a:pPr marL="609600" indent="-609600" eaLnBrk="1" hangingPunct="1">
              <a:lnSpc>
                <a:spcPct val="80000"/>
              </a:lnSpc>
              <a:buFontTx/>
              <a:buAutoNum type="arabicPlain" startAt="9"/>
              <a:defRPr/>
            </a:pPr>
            <a:r>
              <a:rPr lang="en-US" sz="1400" smtClean="0">
                <a:cs typeface="Arial" charset="0"/>
              </a:rPr>
              <a:t>              </a:t>
            </a:r>
            <a:r>
              <a:rPr lang="el-GR" sz="1400" smtClean="0">
                <a:cs typeface="Arial" charset="0"/>
              </a:rPr>
              <a:t>Π</a:t>
            </a:r>
            <a:r>
              <a:rPr lang="en-US" sz="1400" smtClean="0">
                <a:cs typeface="Arial" charset="0"/>
              </a:rPr>
              <a:t>[q] </a:t>
            </a:r>
            <a:r>
              <a:rPr lang="en-US" sz="1400" smtClean="0">
                <a:cs typeface="Arial" charset="0"/>
                <a:sym typeface="Wingdings" pitchFamily="2" charset="2"/>
              </a:rPr>
              <a:t> k</a:t>
            </a:r>
          </a:p>
          <a:p>
            <a:pPr marL="609600" indent="-609600" eaLnBrk="1" hangingPunct="1">
              <a:lnSpc>
                <a:spcPct val="80000"/>
              </a:lnSpc>
              <a:buFontTx/>
              <a:buAutoNum type="arabicPlain" startAt="10"/>
              <a:defRPr/>
            </a:pPr>
            <a:r>
              <a:rPr lang="en-US" sz="1400" b="1" smtClean="0">
                <a:cs typeface="Arial" charset="0"/>
              </a:rPr>
              <a:t>return</a:t>
            </a:r>
            <a:r>
              <a:rPr lang="en-US" sz="1400" smtClean="0">
                <a:cs typeface="Arial" charset="0"/>
              </a:rPr>
              <a:t> </a:t>
            </a:r>
            <a:r>
              <a:rPr lang="el-GR" sz="1400" smtClean="0">
                <a:cs typeface="Arial" charset="0"/>
              </a:rPr>
              <a:t>Π</a:t>
            </a:r>
            <a:endParaRPr lang="en-US" sz="1400" smtClean="0">
              <a:cs typeface="Arial" charset="0"/>
            </a:endParaRPr>
          </a:p>
          <a:p>
            <a:pPr marL="609600" indent="-609600" eaLnBrk="1" hangingPunct="1">
              <a:lnSpc>
                <a:spcPct val="80000"/>
              </a:lnSpc>
              <a:buFontTx/>
              <a:buNone/>
              <a:defRPr/>
            </a:pPr>
            <a:endParaRPr lang="en-US" sz="1400" smtClean="0">
              <a:cs typeface="Arial" charset="0"/>
            </a:endParaRPr>
          </a:p>
          <a:p>
            <a:pPr marL="609600" indent="-609600" eaLnBrk="1" hangingPunct="1">
              <a:lnSpc>
                <a:spcPct val="80000"/>
              </a:lnSpc>
              <a:buFontTx/>
              <a:buNone/>
              <a:defRPr/>
            </a:pPr>
            <a:endParaRPr lang="en-US" sz="1400" smtClean="0">
              <a:cs typeface="Arial" charset="0"/>
            </a:endParaRPr>
          </a:p>
          <a:p>
            <a:pPr marL="609600" indent="-609600" eaLnBrk="1" hangingPunct="1">
              <a:lnSpc>
                <a:spcPct val="80000"/>
              </a:lnSpc>
              <a:buFontTx/>
              <a:buAutoNum type="arabicPlain" startAt="10"/>
              <a:defRPr/>
            </a:pPr>
            <a:endParaRPr lang="en-US" sz="1400" smtClean="0">
              <a:cs typeface="Arial" charset="0"/>
            </a:endParaRPr>
          </a:p>
          <a:p>
            <a:pPr marL="609600" indent="-609600" eaLnBrk="1" hangingPunct="1">
              <a:lnSpc>
                <a:spcPct val="80000"/>
              </a:lnSpc>
              <a:buFont typeface="Wingdings" pitchFamily="2" charset="2"/>
              <a:buNone/>
              <a:defRPr/>
            </a:pPr>
            <a:r>
              <a:rPr lang="en-US" sz="1400" smtClean="0">
                <a:cs typeface="Arial" charset="0"/>
              </a:rPr>
              <a:t>In the above pseudocode for computing the prefix function, the for loop from step 4 to step 10 runs ‘m’ times. Step 1 to step 3 take constant time. Hence the running time of compute prefix function is </a:t>
            </a:r>
            <a:r>
              <a:rPr lang="el-GR" sz="1400" smtClean="0">
                <a:cs typeface="Arial" charset="0"/>
              </a:rPr>
              <a:t>Θ</a:t>
            </a:r>
            <a:r>
              <a:rPr lang="en-US" sz="1400" smtClean="0">
                <a:cs typeface="Arial" charset="0"/>
              </a:rPr>
              <a:t>(m).</a:t>
            </a:r>
          </a:p>
          <a:p>
            <a:pPr marL="609600" indent="-609600" eaLnBrk="1" hangingPunct="1">
              <a:lnSpc>
                <a:spcPct val="80000"/>
              </a:lnSpc>
              <a:buFont typeface="Wingdings" pitchFamily="2" charset="2"/>
              <a:buNone/>
              <a:defRPr/>
            </a:pPr>
            <a:endParaRPr lang="en-US" sz="1400" smtClean="0">
              <a:cs typeface="Arial" charset="0"/>
            </a:endParaRPr>
          </a:p>
          <a:p>
            <a:pPr marL="609600" indent="-609600" eaLnBrk="1" hangingPunct="1">
              <a:lnSpc>
                <a:spcPct val="80000"/>
              </a:lnSpc>
              <a:buFont typeface="Wingdings" pitchFamily="2" charset="2"/>
              <a:buNone/>
              <a:defRPr/>
            </a:pPr>
            <a:endParaRPr lang="en-US" sz="1400" u="sng" smtClean="0">
              <a:cs typeface="Arial" charset="0"/>
            </a:endParaRPr>
          </a:p>
          <a:p>
            <a:pPr marL="609600" indent="-609600" eaLnBrk="1" hangingPunct="1">
              <a:lnSpc>
                <a:spcPct val="80000"/>
              </a:lnSpc>
              <a:buFont typeface="Wingdings" pitchFamily="2" charset="2"/>
              <a:buNone/>
              <a:defRPr/>
            </a:pPr>
            <a:endParaRPr lang="en-US" sz="1400" u="sng" smtClean="0">
              <a:cs typeface="Arial" charset="0"/>
            </a:endParaRPr>
          </a:p>
          <a:p>
            <a:pPr marL="609600" indent="-609600" eaLnBrk="1" hangingPunct="1">
              <a:lnSpc>
                <a:spcPct val="80000"/>
              </a:lnSpc>
              <a:buFont typeface="Wingdings" pitchFamily="2" charset="2"/>
              <a:buNone/>
              <a:defRPr/>
            </a:pPr>
            <a:endParaRPr lang="en-US" sz="1400" smtClean="0">
              <a:cs typeface="Arial" charset="0"/>
            </a:endParaRPr>
          </a:p>
          <a:p>
            <a:pPr marL="609600" indent="-609600" eaLnBrk="1" hangingPunct="1">
              <a:lnSpc>
                <a:spcPct val="80000"/>
              </a:lnSpc>
              <a:buFont typeface="Wingdings" pitchFamily="2" charset="2"/>
              <a:buNone/>
              <a:defRPr/>
            </a:pPr>
            <a:endParaRPr lang="en-US" sz="1400" smtClean="0">
              <a:cs typeface="Arial" charset="0"/>
            </a:endParaRPr>
          </a:p>
          <a:p>
            <a:pPr marL="609600" indent="-609600" eaLnBrk="1" hangingPunct="1">
              <a:lnSpc>
                <a:spcPct val="80000"/>
              </a:lnSpc>
              <a:buFont typeface="Wingdings" pitchFamily="2" charset="2"/>
              <a:buNone/>
              <a:defRPr/>
            </a:pPr>
            <a:endParaRPr lang="en-US" sz="1400" smtClean="0">
              <a:cs typeface="Arial" charset="0"/>
            </a:endParaRPr>
          </a:p>
          <a:p>
            <a:pPr marL="609600" indent="-609600" eaLnBrk="1" hangingPunct="1">
              <a:lnSpc>
                <a:spcPct val="80000"/>
              </a:lnSpc>
              <a:buFont typeface="Wingdings" pitchFamily="2" charset="2"/>
              <a:buNone/>
              <a:defRPr/>
            </a:pPr>
            <a:endParaRPr lang="en-US" sz="1400" smtClean="0">
              <a:cs typeface="Arial" charset="0"/>
            </a:endParaRPr>
          </a:p>
        </p:txBody>
      </p:sp>
      <p:sp>
        <p:nvSpPr>
          <p:cNvPr id="174086" name="Rectangle 6"/>
          <p:cNvSpPr>
            <a:spLocks noGrp="1" noChangeArrowheads="1"/>
          </p:cNvSpPr>
          <p:nvPr>
            <p:ph sz="half" idx="2"/>
          </p:nvPr>
        </p:nvSpPr>
        <p:spPr>
          <a:xfrm>
            <a:off x="4648200" y="1600200"/>
            <a:ext cx="4038600" cy="4724400"/>
          </a:xfrm>
        </p:spPr>
        <p:txBody>
          <a:bodyPr/>
          <a:lstStyle/>
          <a:p>
            <a:pPr eaLnBrk="1" hangingPunct="1">
              <a:lnSpc>
                <a:spcPct val="80000"/>
              </a:lnSpc>
              <a:defRPr/>
            </a:pPr>
            <a:r>
              <a:rPr lang="en-US" sz="1400" u="sng" smtClean="0">
                <a:cs typeface="Arial" charset="0"/>
              </a:rPr>
              <a:t>KMP Matcher</a:t>
            </a:r>
          </a:p>
          <a:p>
            <a:pPr eaLnBrk="1" hangingPunct="1">
              <a:lnSpc>
                <a:spcPct val="80000"/>
              </a:lnSpc>
              <a:buFont typeface="Wingdings" pitchFamily="2" charset="2"/>
              <a:buNone/>
              <a:defRPr/>
            </a:pPr>
            <a:r>
              <a:rPr lang="en-US" sz="1400" smtClean="0">
                <a:cs typeface="Arial" charset="0"/>
              </a:rPr>
              <a:t>1 n </a:t>
            </a:r>
            <a:r>
              <a:rPr lang="en-US" sz="1400" smtClean="0">
                <a:cs typeface="Arial" charset="0"/>
                <a:sym typeface="Wingdings" pitchFamily="2" charset="2"/>
              </a:rPr>
              <a:t> length[S]                                   </a:t>
            </a:r>
          </a:p>
          <a:p>
            <a:pPr eaLnBrk="1" hangingPunct="1">
              <a:lnSpc>
                <a:spcPct val="80000"/>
              </a:lnSpc>
              <a:buFont typeface="Wingdings" pitchFamily="2" charset="2"/>
              <a:buNone/>
              <a:defRPr/>
            </a:pPr>
            <a:r>
              <a:rPr lang="en-US" sz="1400" smtClean="0">
                <a:cs typeface="Arial" charset="0"/>
                <a:sym typeface="Wingdings" pitchFamily="2" charset="2"/>
              </a:rPr>
              <a:t>2 m  length[p]</a:t>
            </a:r>
          </a:p>
          <a:p>
            <a:pPr eaLnBrk="1" hangingPunct="1">
              <a:lnSpc>
                <a:spcPct val="80000"/>
              </a:lnSpc>
              <a:buFont typeface="Wingdings" pitchFamily="2" charset="2"/>
              <a:buNone/>
              <a:defRPr/>
            </a:pPr>
            <a:r>
              <a:rPr lang="en-US" sz="1400" smtClean="0">
                <a:cs typeface="Arial" charset="0"/>
                <a:sym typeface="Wingdings" pitchFamily="2" charset="2"/>
              </a:rPr>
              <a:t>3 </a:t>
            </a:r>
            <a:r>
              <a:rPr lang="el-GR" sz="1400" smtClean="0">
                <a:cs typeface="Arial" charset="0"/>
              </a:rPr>
              <a:t>Π</a:t>
            </a:r>
            <a:r>
              <a:rPr lang="en-US" sz="1400" smtClean="0">
                <a:cs typeface="Arial" charset="0"/>
              </a:rPr>
              <a:t> </a:t>
            </a:r>
            <a:r>
              <a:rPr lang="en-US" sz="1400" smtClean="0">
                <a:cs typeface="Arial" charset="0"/>
                <a:sym typeface="Wingdings" pitchFamily="2" charset="2"/>
              </a:rPr>
              <a:t> Compute-Prefix-Function(p)</a:t>
            </a:r>
          </a:p>
          <a:p>
            <a:pPr eaLnBrk="1" hangingPunct="1">
              <a:lnSpc>
                <a:spcPct val="80000"/>
              </a:lnSpc>
              <a:buFont typeface="Wingdings" pitchFamily="2" charset="2"/>
              <a:buNone/>
              <a:defRPr/>
            </a:pPr>
            <a:r>
              <a:rPr lang="en-US" sz="1400" smtClean="0">
                <a:cs typeface="Arial" charset="0"/>
              </a:rPr>
              <a:t>4 q </a:t>
            </a:r>
            <a:r>
              <a:rPr lang="en-US" sz="1400" smtClean="0">
                <a:cs typeface="Arial" charset="0"/>
                <a:sym typeface="Wingdings" pitchFamily="2" charset="2"/>
              </a:rPr>
              <a:t> 0                         </a:t>
            </a:r>
          </a:p>
          <a:p>
            <a:pPr eaLnBrk="1" hangingPunct="1">
              <a:lnSpc>
                <a:spcPct val="80000"/>
              </a:lnSpc>
              <a:buFont typeface="Wingdings" pitchFamily="2" charset="2"/>
              <a:buNone/>
              <a:defRPr/>
            </a:pPr>
            <a:r>
              <a:rPr lang="en-US" sz="1400" smtClean="0">
                <a:cs typeface="Arial" charset="0"/>
              </a:rPr>
              <a:t>5 </a:t>
            </a:r>
            <a:r>
              <a:rPr lang="en-US" sz="1400" b="1" smtClean="0">
                <a:cs typeface="Arial" charset="0"/>
              </a:rPr>
              <a:t>for</a:t>
            </a:r>
            <a:r>
              <a:rPr lang="en-US" sz="1400" smtClean="0">
                <a:cs typeface="Arial" charset="0"/>
              </a:rPr>
              <a:t> i </a:t>
            </a:r>
            <a:r>
              <a:rPr lang="en-US" sz="1400" smtClean="0">
                <a:cs typeface="Arial" charset="0"/>
                <a:sym typeface="Wingdings" pitchFamily="2" charset="2"/>
              </a:rPr>
              <a:t> 1 to n                                             </a:t>
            </a:r>
          </a:p>
          <a:p>
            <a:pPr eaLnBrk="1" hangingPunct="1">
              <a:lnSpc>
                <a:spcPct val="80000"/>
              </a:lnSpc>
              <a:buFont typeface="Wingdings" pitchFamily="2" charset="2"/>
              <a:buNone/>
              <a:defRPr/>
            </a:pPr>
            <a:r>
              <a:rPr lang="en-US" sz="1400" smtClean="0">
                <a:cs typeface="Arial" charset="0"/>
              </a:rPr>
              <a:t>6     </a:t>
            </a:r>
            <a:r>
              <a:rPr lang="en-US" sz="1400" b="1" smtClean="0">
                <a:cs typeface="Arial" charset="0"/>
              </a:rPr>
              <a:t>do while</a:t>
            </a:r>
            <a:r>
              <a:rPr lang="en-US" sz="1400" smtClean="0">
                <a:cs typeface="Arial" charset="0"/>
              </a:rPr>
              <a:t>  q &gt; 0 and p[q+1] != S[i]</a:t>
            </a:r>
          </a:p>
          <a:p>
            <a:pPr eaLnBrk="1" hangingPunct="1">
              <a:lnSpc>
                <a:spcPct val="80000"/>
              </a:lnSpc>
              <a:buFontTx/>
              <a:buAutoNum type="arabicPlain" startAt="7"/>
              <a:defRPr/>
            </a:pPr>
            <a:r>
              <a:rPr lang="en-US" sz="1400" smtClean="0">
                <a:cs typeface="Arial" charset="0"/>
              </a:rPr>
              <a:t>          </a:t>
            </a:r>
            <a:r>
              <a:rPr lang="en-US" sz="1400" b="1" smtClean="0">
                <a:cs typeface="Arial" charset="0"/>
              </a:rPr>
              <a:t>do</a:t>
            </a:r>
            <a:r>
              <a:rPr lang="en-US" sz="1400" smtClean="0">
                <a:cs typeface="Arial" charset="0"/>
              </a:rPr>
              <a:t>  q </a:t>
            </a:r>
            <a:r>
              <a:rPr lang="en-US" sz="1400" smtClean="0">
                <a:cs typeface="Arial" charset="0"/>
                <a:sym typeface="Wingdings" pitchFamily="2" charset="2"/>
              </a:rPr>
              <a:t> </a:t>
            </a:r>
            <a:r>
              <a:rPr lang="el-GR" sz="1400" smtClean="0">
                <a:cs typeface="Arial" charset="0"/>
              </a:rPr>
              <a:t>Π</a:t>
            </a:r>
            <a:r>
              <a:rPr lang="en-US" sz="1400" smtClean="0">
                <a:cs typeface="Arial" charset="0"/>
              </a:rPr>
              <a:t>[q] </a:t>
            </a:r>
          </a:p>
          <a:p>
            <a:pPr eaLnBrk="1" hangingPunct="1">
              <a:lnSpc>
                <a:spcPct val="80000"/>
              </a:lnSpc>
              <a:buFontTx/>
              <a:buAutoNum type="arabicPlain" startAt="7"/>
              <a:defRPr/>
            </a:pPr>
            <a:r>
              <a:rPr lang="en-US" sz="1400" b="1" smtClean="0">
                <a:cs typeface="Arial" charset="0"/>
              </a:rPr>
              <a:t>   if</a:t>
            </a:r>
            <a:r>
              <a:rPr lang="en-US" sz="1400" smtClean="0">
                <a:cs typeface="Arial" charset="0"/>
              </a:rPr>
              <a:t> p[q+1] = S[i]</a:t>
            </a:r>
          </a:p>
          <a:p>
            <a:pPr eaLnBrk="1" hangingPunct="1">
              <a:lnSpc>
                <a:spcPct val="80000"/>
              </a:lnSpc>
              <a:buFontTx/>
              <a:buAutoNum type="arabicPlain" startAt="9"/>
              <a:defRPr/>
            </a:pPr>
            <a:r>
              <a:rPr lang="en-US" sz="1400" smtClean="0">
                <a:cs typeface="Arial" charset="0"/>
              </a:rPr>
              <a:t>       </a:t>
            </a:r>
            <a:r>
              <a:rPr lang="en-US" sz="1400" b="1" smtClean="0">
                <a:cs typeface="Arial" charset="0"/>
              </a:rPr>
              <a:t>then</a:t>
            </a:r>
            <a:r>
              <a:rPr lang="en-US" sz="1400" smtClean="0">
                <a:cs typeface="Arial" charset="0"/>
              </a:rPr>
              <a:t> q </a:t>
            </a:r>
            <a:r>
              <a:rPr lang="en-US" sz="1400" smtClean="0">
                <a:cs typeface="Arial" charset="0"/>
                <a:sym typeface="Wingdings" pitchFamily="2" charset="2"/>
              </a:rPr>
              <a:t> q + 1                            </a:t>
            </a:r>
          </a:p>
          <a:p>
            <a:pPr eaLnBrk="1" hangingPunct="1">
              <a:lnSpc>
                <a:spcPct val="80000"/>
              </a:lnSpc>
              <a:buFontTx/>
              <a:buAutoNum type="arabicPlain" startAt="10"/>
              <a:defRPr/>
            </a:pPr>
            <a:r>
              <a:rPr lang="en-US" sz="1400" smtClean="0">
                <a:cs typeface="Arial" charset="0"/>
              </a:rPr>
              <a:t>   </a:t>
            </a:r>
            <a:r>
              <a:rPr lang="en-US" sz="1400" b="1" smtClean="0">
                <a:cs typeface="Arial" charset="0"/>
              </a:rPr>
              <a:t>if</a:t>
            </a:r>
            <a:r>
              <a:rPr lang="en-US" sz="1400" smtClean="0">
                <a:cs typeface="Arial" charset="0"/>
              </a:rPr>
              <a:t> q = m                                           </a:t>
            </a:r>
          </a:p>
          <a:p>
            <a:pPr eaLnBrk="1" hangingPunct="1">
              <a:lnSpc>
                <a:spcPct val="80000"/>
              </a:lnSpc>
              <a:buFontTx/>
              <a:buAutoNum type="arabicPlain" startAt="10"/>
              <a:defRPr/>
            </a:pPr>
            <a:r>
              <a:rPr lang="en-US" sz="1400" smtClean="0">
                <a:cs typeface="Arial" charset="0"/>
              </a:rPr>
              <a:t>     </a:t>
            </a:r>
            <a:r>
              <a:rPr lang="en-US" sz="1400" b="1" smtClean="0">
                <a:cs typeface="Arial" charset="0"/>
              </a:rPr>
              <a:t>then</a:t>
            </a:r>
            <a:r>
              <a:rPr lang="en-US" sz="1400" smtClean="0">
                <a:cs typeface="Arial" charset="0"/>
              </a:rPr>
              <a:t> print “Pattern occurs with shift” i – m</a:t>
            </a:r>
          </a:p>
          <a:p>
            <a:pPr eaLnBrk="1" hangingPunct="1">
              <a:lnSpc>
                <a:spcPct val="80000"/>
              </a:lnSpc>
              <a:buFontTx/>
              <a:buAutoNum type="arabicPlain" startAt="12"/>
              <a:defRPr/>
            </a:pPr>
            <a:r>
              <a:rPr lang="en-US" sz="1400" smtClean="0">
                <a:cs typeface="Arial" charset="0"/>
              </a:rPr>
              <a:t>                 q </a:t>
            </a:r>
            <a:r>
              <a:rPr lang="en-US" sz="1400" smtClean="0">
                <a:cs typeface="Arial" charset="0"/>
                <a:sym typeface="Wingdings" pitchFamily="2" charset="2"/>
              </a:rPr>
              <a:t> </a:t>
            </a:r>
            <a:r>
              <a:rPr lang="el-GR" sz="1400" smtClean="0">
                <a:cs typeface="Arial" charset="0"/>
              </a:rPr>
              <a:t>Π</a:t>
            </a:r>
            <a:r>
              <a:rPr lang="en-US" sz="1400" smtClean="0">
                <a:cs typeface="Arial" charset="0"/>
              </a:rPr>
              <a:t>[ q]</a:t>
            </a:r>
          </a:p>
          <a:p>
            <a:pPr eaLnBrk="1" hangingPunct="1">
              <a:lnSpc>
                <a:spcPct val="80000"/>
              </a:lnSpc>
              <a:buFontTx/>
              <a:buNone/>
              <a:defRPr/>
            </a:pPr>
            <a:endParaRPr lang="en-US" sz="1400" smtClean="0"/>
          </a:p>
          <a:p>
            <a:pPr eaLnBrk="1" hangingPunct="1">
              <a:lnSpc>
                <a:spcPct val="80000"/>
              </a:lnSpc>
              <a:buFont typeface="Wingdings" pitchFamily="2" charset="2"/>
              <a:buNone/>
              <a:defRPr/>
            </a:pPr>
            <a:r>
              <a:rPr lang="en-US" sz="1400" smtClean="0">
                <a:cs typeface="Arial" charset="0"/>
              </a:rPr>
              <a:t>The for loop beginning in step 5 runs ‘n’ times, i.e., as long as the length of the string ‘S’. Since step 1 to step 4  take constant time, the running time is dominated by this for loop. Thus running time of matching function is </a:t>
            </a:r>
            <a:r>
              <a:rPr lang="el-GR" sz="1400" smtClean="0">
                <a:cs typeface="Arial" charset="0"/>
              </a:rPr>
              <a:t>Θ</a:t>
            </a:r>
            <a:r>
              <a:rPr lang="en-US" sz="1400" smtClean="0">
                <a:cs typeface="Arial" charset="0"/>
              </a:rPr>
              <a:t>(n).</a:t>
            </a:r>
            <a:endParaRPr lang="en-US" sz="1400" u="sng" smtClean="0">
              <a:cs typeface="Arial" charset="0"/>
            </a:endParaRPr>
          </a:p>
          <a:p>
            <a:pPr eaLnBrk="1" hangingPunct="1">
              <a:lnSpc>
                <a:spcPct val="80000"/>
              </a:lnSpc>
              <a:buFont typeface="Wingdings" pitchFamily="2" charset="2"/>
              <a:buNone/>
              <a:defRPr/>
            </a:pPr>
            <a:endParaRPr lang="en-US" sz="140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idx="1"/>
          </p:nvPr>
        </p:nvSpPr>
        <p:spPr>
          <a:xfrm>
            <a:off x="539750" y="1628775"/>
            <a:ext cx="8229600" cy="4537075"/>
          </a:xfrm>
        </p:spPr>
        <p:txBody>
          <a:bodyPr/>
          <a:lstStyle/>
          <a:p>
            <a:r>
              <a:rPr lang="en-US" altLang="zh-TW">
                <a:latin typeface="Times New Roman" pitchFamily="18" charset="0"/>
              </a:rPr>
              <a:t>The algorithm compares the pattern </a:t>
            </a:r>
            <a:r>
              <a:rPr lang="en-US" altLang="zh-TW" i="1">
                <a:latin typeface="Times New Roman" pitchFamily="18" charset="0"/>
              </a:rPr>
              <a:t>P</a:t>
            </a:r>
            <a:r>
              <a:rPr lang="en-US" altLang="zh-TW">
                <a:latin typeface="Times New Roman" pitchFamily="18" charset="0"/>
              </a:rPr>
              <a:t> with the substring of sequence </a:t>
            </a:r>
            <a:r>
              <a:rPr lang="en-US" altLang="zh-TW" i="1">
                <a:latin typeface="Times New Roman" pitchFamily="18" charset="0"/>
              </a:rPr>
              <a:t>T</a:t>
            </a:r>
            <a:r>
              <a:rPr lang="en-US" altLang="zh-TW">
                <a:latin typeface="Times New Roman" pitchFamily="18" charset="0"/>
              </a:rPr>
              <a:t> within a sliding window in the </a:t>
            </a:r>
            <a:r>
              <a:rPr lang="en-US" altLang="zh-TW" b="1">
                <a:latin typeface="Times New Roman" pitchFamily="18" charset="0"/>
              </a:rPr>
              <a:t>right-to-left order</a:t>
            </a:r>
            <a:r>
              <a:rPr lang="en-US" altLang="zh-TW">
                <a:latin typeface="Times New Roman" pitchFamily="18" charset="0"/>
              </a:rPr>
              <a:t>.</a:t>
            </a:r>
          </a:p>
          <a:p>
            <a:endParaRPr lang="en-US" altLang="zh-TW">
              <a:latin typeface="Times New Roman" pitchFamily="18" charset="0"/>
            </a:endParaRPr>
          </a:p>
          <a:p>
            <a:r>
              <a:rPr lang="en-US" altLang="zh-TW">
                <a:latin typeface="Times New Roman" pitchFamily="18" charset="0"/>
              </a:rPr>
              <a:t>The </a:t>
            </a:r>
            <a:r>
              <a:rPr lang="en-US" altLang="zh-TW" b="1">
                <a:latin typeface="Times New Roman" pitchFamily="18" charset="0"/>
              </a:rPr>
              <a:t>bad character rule</a:t>
            </a:r>
            <a:r>
              <a:rPr lang="en-US" altLang="zh-TW">
                <a:latin typeface="Times New Roman" pitchFamily="18" charset="0"/>
              </a:rPr>
              <a:t> and </a:t>
            </a:r>
            <a:r>
              <a:rPr lang="en-US" altLang="zh-TW" b="1">
                <a:latin typeface="Times New Roman" pitchFamily="18" charset="0"/>
              </a:rPr>
              <a:t>good suffix rule</a:t>
            </a:r>
            <a:r>
              <a:rPr lang="en-US" altLang="zh-TW">
                <a:latin typeface="Times New Roman" pitchFamily="18" charset="0"/>
              </a:rPr>
              <a:t> are used to determine the movement of sliding window.</a:t>
            </a:r>
          </a:p>
          <a:p>
            <a:endParaRPr lang="en-US" altLang="zh-TW">
              <a:latin typeface="Times New Roman" pitchFamily="18" charset="0"/>
            </a:endParaRPr>
          </a:p>
        </p:txBody>
      </p:sp>
      <p:sp>
        <p:nvSpPr>
          <p:cNvPr id="7" name="Slide Number Placeholder 5"/>
          <p:cNvSpPr>
            <a:spLocks noGrp="1"/>
          </p:cNvSpPr>
          <p:nvPr>
            <p:ph type="sldNum" sz="quarter" idx="12"/>
          </p:nvPr>
        </p:nvSpPr>
        <p:spPr/>
        <p:txBody>
          <a:bodyPr/>
          <a:lstStyle/>
          <a:p>
            <a:fld id="{8B335B9F-4FFD-4B3B-9E82-67DE9B380A15}" type="slidenum">
              <a:rPr lang="en-US" altLang="zh-TW"/>
              <a:pPr/>
              <a:t>43</a:t>
            </a:fld>
            <a:endParaRPr lang="en-US" altLang="zh-TW"/>
          </a:p>
        </p:txBody>
      </p:sp>
      <p:sp>
        <p:nvSpPr>
          <p:cNvPr id="125955" name="Text Box 3"/>
          <p:cNvSpPr txBox="1">
            <a:spLocks noChangeArrowheads="1"/>
          </p:cNvSpPr>
          <p:nvPr/>
        </p:nvSpPr>
        <p:spPr bwMode="auto">
          <a:xfrm>
            <a:off x="1547813" y="404813"/>
            <a:ext cx="5832475"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25956" name="Rectangle 4"/>
          <p:cNvSpPr>
            <a:spLocks noChangeArrowheads="1"/>
          </p:cNvSpPr>
          <p:nvPr/>
        </p:nvSpPr>
        <p:spPr bwMode="auto">
          <a:xfrm>
            <a:off x="611188" y="404813"/>
            <a:ext cx="7772400" cy="1079500"/>
          </a:xfrm>
          <a:prstGeom prst="rect">
            <a:avLst/>
          </a:prstGeom>
          <a:noFill/>
          <a:ln w="9525">
            <a:noFill/>
            <a:miter lim="800000"/>
            <a:headEnd/>
            <a:tailEnd/>
          </a:ln>
          <a:effectLst/>
        </p:spPr>
        <p:txBody>
          <a:bodyPr anchor="ctr"/>
          <a:lstStyle/>
          <a:p>
            <a:pPr algn="ctr"/>
            <a:r>
              <a:rPr lang="en-US" altLang="zh-TW" sz="4400" b="1">
                <a:solidFill>
                  <a:schemeClr val="tx2"/>
                </a:solidFill>
              </a:rPr>
              <a:t>Boyer and Moore Algorithm</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792162"/>
          </a:xfrm>
          <a:noFill/>
          <a:ln/>
        </p:spPr>
        <p:txBody>
          <a:bodyPr>
            <a:normAutofit fontScale="90000"/>
          </a:bodyPr>
          <a:lstStyle/>
          <a:p>
            <a:r>
              <a:rPr lang="en-US" altLang="zh-TW" b="1">
                <a:latin typeface="Times New Roman" pitchFamily="18" charset="0"/>
              </a:rPr>
              <a:t>Bad Character Rule</a:t>
            </a:r>
          </a:p>
        </p:txBody>
      </p:sp>
      <p:sp>
        <p:nvSpPr>
          <p:cNvPr id="78" name="Slide Number Placeholder 5"/>
          <p:cNvSpPr>
            <a:spLocks noGrp="1"/>
          </p:cNvSpPr>
          <p:nvPr>
            <p:ph type="sldNum" sz="quarter" idx="12"/>
          </p:nvPr>
        </p:nvSpPr>
        <p:spPr/>
        <p:txBody>
          <a:bodyPr/>
          <a:lstStyle/>
          <a:p>
            <a:fld id="{99E3A580-94F4-4FE4-8A29-67A6D26BCA45}" type="slidenum">
              <a:rPr lang="en-US" altLang="zh-TW"/>
              <a:pPr/>
              <a:t>44</a:t>
            </a:fld>
            <a:endParaRPr lang="en-US" altLang="zh-TW"/>
          </a:p>
        </p:txBody>
      </p:sp>
      <p:sp>
        <p:nvSpPr>
          <p:cNvPr id="7171" name="Text Box 3"/>
          <p:cNvSpPr txBox="1">
            <a:spLocks noChangeArrowheads="1"/>
          </p:cNvSpPr>
          <p:nvPr/>
        </p:nvSpPr>
        <p:spPr bwMode="auto">
          <a:xfrm>
            <a:off x="539750" y="836613"/>
            <a:ext cx="8064500" cy="2830512"/>
          </a:xfrm>
          <a:prstGeom prst="rect">
            <a:avLst/>
          </a:prstGeom>
          <a:noFill/>
          <a:ln w="9525">
            <a:noFill/>
            <a:miter lim="800000"/>
            <a:headEnd/>
            <a:tailEnd/>
          </a:ln>
          <a:effectLst/>
        </p:spPr>
        <p:txBody>
          <a:bodyPr>
            <a:spAutoFit/>
          </a:bodyPr>
          <a:lstStyle/>
          <a:p>
            <a:pPr>
              <a:spcBef>
                <a:spcPct val="50000"/>
              </a:spcBef>
            </a:pPr>
            <a:r>
              <a:rPr lang="en-US" altLang="zh-TW"/>
              <a:t>Suppose that </a:t>
            </a:r>
            <a:r>
              <a:rPr lang="en-US" altLang="zh-TW" i="1"/>
              <a:t>P</a:t>
            </a:r>
            <a:r>
              <a:rPr lang="en-US" altLang="zh-TW" i="1" baseline="-25000"/>
              <a:t>1</a:t>
            </a:r>
            <a:r>
              <a:rPr lang="en-US" altLang="zh-TW"/>
              <a:t> is aligned to </a:t>
            </a:r>
            <a:r>
              <a:rPr lang="en-US" altLang="zh-TW" i="1"/>
              <a:t>T</a:t>
            </a:r>
            <a:r>
              <a:rPr lang="en-US" altLang="zh-TW" i="1" baseline="-25000"/>
              <a:t>s</a:t>
            </a:r>
            <a:r>
              <a:rPr lang="en-US" altLang="zh-TW"/>
              <a:t> now, and we perform a pair-wise comparing between text </a:t>
            </a:r>
            <a:r>
              <a:rPr lang="en-US" altLang="zh-TW" i="1"/>
              <a:t>T</a:t>
            </a:r>
            <a:r>
              <a:rPr lang="en-US" altLang="zh-TW"/>
              <a:t> and pattern </a:t>
            </a:r>
            <a:r>
              <a:rPr lang="en-US" altLang="zh-TW" i="1"/>
              <a:t>P</a:t>
            </a:r>
            <a:r>
              <a:rPr lang="en-US" altLang="zh-TW"/>
              <a:t> from right to left.  Assume that the first mismatch occurs when comparing </a:t>
            </a:r>
            <a:r>
              <a:rPr lang="en-US" altLang="zh-TW" i="1"/>
              <a:t>T</a:t>
            </a:r>
            <a:r>
              <a:rPr lang="en-US" altLang="zh-TW" i="1" baseline="-25000"/>
              <a:t>s+j-1</a:t>
            </a:r>
            <a:r>
              <a:rPr lang="en-US" altLang="zh-TW"/>
              <a:t> with </a:t>
            </a:r>
            <a:r>
              <a:rPr lang="en-US" altLang="zh-TW" i="1"/>
              <a:t>P</a:t>
            </a:r>
            <a:r>
              <a:rPr lang="en-US" altLang="zh-TW" i="1" baseline="-25000"/>
              <a:t>j </a:t>
            </a:r>
            <a:r>
              <a:rPr lang="en-US" altLang="zh-TW"/>
              <a:t>.</a:t>
            </a:r>
            <a:endParaRPr lang="en-US" altLang="zh-TW" b="1"/>
          </a:p>
          <a:p>
            <a:pPr>
              <a:spcBef>
                <a:spcPct val="50000"/>
              </a:spcBef>
            </a:pPr>
            <a:r>
              <a:rPr lang="en-US" altLang="zh-TW"/>
              <a:t>Since </a:t>
            </a:r>
            <a:r>
              <a:rPr lang="en-US" altLang="zh-TW" i="1"/>
              <a:t>T</a:t>
            </a:r>
            <a:r>
              <a:rPr lang="en-US" altLang="zh-TW" i="1" baseline="-25000"/>
              <a:t>s+j-1 </a:t>
            </a:r>
            <a:r>
              <a:rPr lang="en-US" altLang="zh-TW"/>
              <a:t> </a:t>
            </a:r>
            <a:r>
              <a:rPr lang="en-US" altLang="zh-TW" sz="1800"/>
              <a:t>≠</a:t>
            </a:r>
            <a:r>
              <a:rPr lang="en-US" altLang="zh-TW" i="1"/>
              <a:t>P</a:t>
            </a:r>
            <a:r>
              <a:rPr lang="en-US" altLang="zh-TW" i="1" baseline="-25000"/>
              <a:t>j</a:t>
            </a:r>
            <a:r>
              <a:rPr lang="en-US" altLang="zh-TW"/>
              <a:t> , we move the pattern </a:t>
            </a:r>
            <a:r>
              <a:rPr lang="en-US" altLang="zh-TW" i="1"/>
              <a:t>P</a:t>
            </a:r>
            <a:r>
              <a:rPr lang="en-US" altLang="zh-TW"/>
              <a:t> to the right such that the largest position </a:t>
            </a:r>
            <a:r>
              <a:rPr lang="en-US" altLang="zh-TW" i="1"/>
              <a:t>c</a:t>
            </a:r>
            <a:r>
              <a:rPr lang="en-US" altLang="zh-TW"/>
              <a:t> in the left of </a:t>
            </a:r>
            <a:r>
              <a:rPr lang="en-US" altLang="zh-TW" i="1"/>
              <a:t>P</a:t>
            </a:r>
            <a:r>
              <a:rPr lang="en-US" altLang="zh-TW" i="1" baseline="-25000"/>
              <a:t>j</a:t>
            </a:r>
            <a:r>
              <a:rPr lang="en-US" altLang="zh-TW"/>
              <a:t> is equal to</a:t>
            </a:r>
            <a:r>
              <a:rPr lang="en-US" altLang="zh-TW" sz="2200" i="1"/>
              <a:t> T</a:t>
            </a:r>
            <a:r>
              <a:rPr lang="en-US" altLang="zh-TW" sz="2200" i="1" baseline="-25000"/>
              <a:t>s+j-1</a:t>
            </a:r>
            <a:r>
              <a:rPr lang="en-US" altLang="zh-TW" sz="2200"/>
              <a:t>. </a:t>
            </a:r>
            <a:r>
              <a:rPr lang="en-US" altLang="zh-TW"/>
              <a:t>We can shift the pattern at least (</a:t>
            </a:r>
            <a:r>
              <a:rPr lang="en-US" altLang="zh-TW" i="1"/>
              <a:t>j</a:t>
            </a:r>
            <a:r>
              <a:rPr lang="en-US" altLang="zh-TW"/>
              <a:t>-</a:t>
            </a:r>
            <a:r>
              <a:rPr lang="en-US" altLang="zh-TW" i="1"/>
              <a:t>c</a:t>
            </a:r>
            <a:r>
              <a:rPr lang="en-US" altLang="zh-TW"/>
              <a:t>) positions right.</a:t>
            </a:r>
          </a:p>
        </p:txBody>
      </p:sp>
      <p:graphicFrame>
        <p:nvGraphicFramePr>
          <p:cNvPr id="7172" name="Group 4"/>
          <p:cNvGraphicFramePr>
            <a:graphicFrameLocks noGrp="1"/>
          </p:cNvGraphicFramePr>
          <p:nvPr/>
        </p:nvGraphicFramePr>
        <p:xfrm>
          <a:off x="2555875" y="6021388"/>
          <a:ext cx="3922713" cy="473075"/>
        </p:xfrm>
        <a:graphic>
          <a:graphicData uri="http://schemas.openxmlformats.org/drawingml/2006/table">
            <a:tbl>
              <a:tblPr/>
              <a:tblGrid>
                <a:gridCol w="392113"/>
                <a:gridCol w="976312"/>
                <a:gridCol w="358775"/>
                <a:gridCol w="625475"/>
                <a:gridCol w="390525"/>
                <a:gridCol w="1179513"/>
              </a:tblGrid>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7190" name="Group 22"/>
          <p:cNvGraphicFramePr>
            <a:graphicFrameLocks noGrp="1"/>
          </p:cNvGraphicFramePr>
          <p:nvPr/>
        </p:nvGraphicFramePr>
        <p:xfrm>
          <a:off x="468313" y="4076700"/>
          <a:ext cx="7737475" cy="457200"/>
        </p:xfrm>
        <a:graphic>
          <a:graphicData uri="http://schemas.openxmlformats.org/drawingml/2006/table">
            <a:tbl>
              <a:tblPr/>
              <a:tblGrid>
                <a:gridCol w="358775"/>
                <a:gridCol w="1154112"/>
                <a:gridCol w="1944688"/>
                <a:gridCol w="390525"/>
                <a:gridCol w="1165225"/>
                <a:gridCol w="2724150"/>
              </a:tblGrid>
              <a:tr h="325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Line 40"/>
          <p:cNvSpPr>
            <a:spLocks noChangeShapeType="1"/>
          </p:cNvSpPr>
          <p:nvPr/>
        </p:nvSpPr>
        <p:spPr bwMode="auto">
          <a:xfrm>
            <a:off x="1403350" y="6294438"/>
            <a:ext cx="1152525" cy="0"/>
          </a:xfrm>
          <a:prstGeom prst="line">
            <a:avLst/>
          </a:prstGeom>
          <a:noFill/>
          <a:ln w="38100">
            <a:solidFill>
              <a:schemeClr val="tx1"/>
            </a:solidFill>
            <a:round/>
            <a:headEnd/>
            <a:tailEnd type="triangle" w="med" len="med"/>
          </a:ln>
          <a:effectLst/>
        </p:spPr>
        <p:txBody>
          <a:bodyPr/>
          <a:lstStyle/>
          <a:p>
            <a:endParaRPr lang="en-US"/>
          </a:p>
        </p:txBody>
      </p:sp>
      <p:graphicFrame>
        <p:nvGraphicFramePr>
          <p:cNvPr id="7209" name="Group 41"/>
          <p:cNvGraphicFramePr>
            <a:graphicFrameLocks noGrp="1"/>
          </p:cNvGraphicFramePr>
          <p:nvPr/>
        </p:nvGraphicFramePr>
        <p:xfrm>
          <a:off x="1620838" y="4856163"/>
          <a:ext cx="3887787" cy="457200"/>
        </p:xfrm>
        <a:graphic>
          <a:graphicData uri="http://schemas.openxmlformats.org/drawingml/2006/table">
            <a:tbl>
              <a:tblPr/>
              <a:tblGrid>
                <a:gridCol w="384175"/>
                <a:gridCol w="982662"/>
                <a:gridCol w="360363"/>
                <a:gridCol w="576262"/>
                <a:gridCol w="360363"/>
                <a:gridCol w="1223962"/>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7227" name="Text Box 59"/>
          <p:cNvSpPr txBox="1">
            <a:spLocks noChangeArrowheads="1"/>
          </p:cNvSpPr>
          <p:nvPr/>
        </p:nvSpPr>
        <p:spPr bwMode="auto">
          <a:xfrm>
            <a:off x="1979613" y="3692525"/>
            <a:ext cx="360362" cy="457200"/>
          </a:xfrm>
          <a:prstGeom prst="rect">
            <a:avLst/>
          </a:prstGeom>
          <a:noFill/>
          <a:ln w="9525">
            <a:noFill/>
            <a:miter lim="800000"/>
            <a:headEnd/>
            <a:tailEnd/>
          </a:ln>
          <a:effectLst/>
        </p:spPr>
        <p:txBody>
          <a:bodyPr>
            <a:spAutoFit/>
          </a:bodyPr>
          <a:lstStyle/>
          <a:p>
            <a:pPr>
              <a:spcBef>
                <a:spcPct val="50000"/>
              </a:spcBef>
            </a:pPr>
            <a:r>
              <a:rPr lang="en-US" altLang="zh-TW" i="1">
                <a:solidFill>
                  <a:srgbClr val="FF0000"/>
                </a:solidFill>
              </a:rPr>
              <a:t>s</a:t>
            </a:r>
          </a:p>
        </p:txBody>
      </p:sp>
      <p:grpSp>
        <p:nvGrpSpPr>
          <p:cNvPr id="2" name="Group 60"/>
          <p:cNvGrpSpPr>
            <a:grpSpLocks/>
          </p:cNvGrpSpPr>
          <p:nvPr/>
        </p:nvGrpSpPr>
        <p:grpSpPr bwMode="auto">
          <a:xfrm>
            <a:off x="1979613" y="5300663"/>
            <a:ext cx="3530600" cy="503237"/>
            <a:chOff x="1247" y="3339"/>
            <a:chExt cx="2224" cy="317"/>
          </a:xfrm>
        </p:grpSpPr>
        <p:sp>
          <p:nvSpPr>
            <p:cNvPr id="7229" name="Text Box 61"/>
            <p:cNvSpPr txBox="1">
              <a:spLocks noChangeArrowheads="1"/>
            </p:cNvSpPr>
            <p:nvPr/>
          </p:nvSpPr>
          <p:spPr bwMode="auto">
            <a:xfrm>
              <a:off x="2517" y="3339"/>
              <a:ext cx="226"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7230" name="Text Box 62"/>
            <p:cNvSpPr txBox="1">
              <a:spLocks noChangeArrowheads="1"/>
            </p:cNvSpPr>
            <p:nvPr/>
          </p:nvSpPr>
          <p:spPr bwMode="auto">
            <a:xfrm>
              <a:off x="3244" y="3339"/>
              <a:ext cx="227" cy="288"/>
            </a:xfrm>
            <a:prstGeom prst="rect">
              <a:avLst/>
            </a:prstGeom>
            <a:noFill/>
            <a:ln w="9525">
              <a:noFill/>
              <a:miter lim="800000"/>
              <a:headEnd/>
              <a:tailEnd/>
            </a:ln>
            <a:effectLst/>
          </p:spPr>
          <p:txBody>
            <a:bodyPr>
              <a:spAutoFit/>
            </a:bodyPr>
            <a:lstStyle/>
            <a:p>
              <a:pPr>
                <a:spcBef>
                  <a:spcPct val="50000"/>
                </a:spcBef>
              </a:pPr>
              <a:r>
                <a:rPr lang="en-US" altLang="zh-TW" i="1"/>
                <a:t>m</a:t>
              </a:r>
            </a:p>
          </p:txBody>
        </p:sp>
        <p:sp>
          <p:nvSpPr>
            <p:cNvPr id="7231" name="Text Box 63"/>
            <p:cNvSpPr txBox="1">
              <a:spLocks noChangeArrowheads="1"/>
            </p:cNvSpPr>
            <p:nvPr/>
          </p:nvSpPr>
          <p:spPr bwMode="auto">
            <a:xfrm>
              <a:off x="1247" y="3377"/>
              <a:ext cx="227" cy="250"/>
            </a:xfrm>
            <a:prstGeom prst="rect">
              <a:avLst/>
            </a:prstGeom>
            <a:noFill/>
            <a:ln w="9525">
              <a:noFill/>
              <a:miter lim="800000"/>
              <a:headEnd/>
              <a:tailEnd/>
            </a:ln>
            <a:effectLst/>
          </p:spPr>
          <p:txBody>
            <a:bodyPr>
              <a:spAutoFit/>
            </a:bodyPr>
            <a:lstStyle/>
            <a:p>
              <a:pPr>
                <a:spcBef>
                  <a:spcPct val="50000"/>
                </a:spcBef>
              </a:pPr>
              <a:r>
                <a:rPr lang="en-US" altLang="zh-TW" sz="2000"/>
                <a:t>1</a:t>
              </a:r>
            </a:p>
          </p:txBody>
        </p:sp>
        <p:sp>
          <p:nvSpPr>
            <p:cNvPr id="7232" name="Text Box 64"/>
            <p:cNvSpPr txBox="1">
              <a:spLocks noChangeArrowheads="1"/>
            </p:cNvSpPr>
            <p:nvPr/>
          </p:nvSpPr>
          <p:spPr bwMode="auto">
            <a:xfrm>
              <a:off x="1883" y="3368"/>
              <a:ext cx="226" cy="288"/>
            </a:xfrm>
            <a:prstGeom prst="rect">
              <a:avLst/>
            </a:prstGeom>
            <a:noFill/>
            <a:ln w="9525">
              <a:noFill/>
              <a:miter lim="800000"/>
              <a:headEnd/>
              <a:tailEnd/>
            </a:ln>
            <a:effectLst/>
          </p:spPr>
          <p:txBody>
            <a:bodyPr>
              <a:spAutoFit/>
            </a:bodyPr>
            <a:lstStyle/>
            <a:p>
              <a:pPr>
                <a:spcBef>
                  <a:spcPct val="50000"/>
                </a:spcBef>
              </a:pPr>
              <a:r>
                <a:rPr lang="en-US" altLang="zh-TW" i="1"/>
                <a:t>c</a:t>
              </a:r>
            </a:p>
          </p:txBody>
        </p:sp>
      </p:grpSp>
      <p:grpSp>
        <p:nvGrpSpPr>
          <p:cNvPr id="3" name="Group 65"/>
          <p:cNvGrpSpPr>
            <a:grpSpLocks/>
          </p:cNvGrpSpPr>
          <p:nvPr/>
        </p:nvGrpSpPr>
        <p:grpSpPr bwMode="auto">
          <a:xfrm>
            <a:off x="3057525" y="6381750"/>
            <a:ext cx="3530600" cy="503238"/>
            <a:chOff x="1247" y="3129"/>
            <a:chExt cx="2224" cy="317"/>
          </a:xfrm>
        </p:grpSpPr>
        <p:sp>
          <p:nvSpPr>
            <p:cNvPr id="7234" name="Text Box 66"/>
            <p:cNvSpPr txBox="1">
              <a:spLocks noChangeArrowheads="1"/>
            </p:cNvSpPr>
            <p:nvPr/>
          </p:nvSpPr>
          <p:spPr bwMode="auto">
            <a:xfrm>
              <a:off x="2517" y="3129"/>
              <a:ext cx="226"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7235" name="Text Box 67"/>
            <p:cNvSpPr txBox="1">
              <a:spLocks noChangeArrowheads="1"/>
            </p:cNvSpPr>
            <p:nvPr/>
          </p:nvSpPr>
          <p:spPr bwMode="auto">
            <a:xfrm>
              <a:off x="3244" y="3129"/>
              <a:ext cx="227" cy="288"/>
            </a:xfrm>
            <a:prstGeom prst="rect">
              <a:avLst/>
            </a:prstGeom>
            <a:noFill/>
            <a:ln w="9525">
              <a:noFill/>
              <a:miter lim="800000"/>
              <a:headEnd/>
              <a:tailEnd/>
            </a:ln>
            <a:effectLst/>
          </p:spPr>
          <p:txBody>
            <a:bodyPr>
              <a:spAutoFit/>
            </a:bodyPr>
            <a:lstStyle/>
            <a:p>
              <a:pPr>
                <a:spcBef>
                  <a:spcPct val="50000"/>
                </a:spcBef>
              </a:pPr>
              <a:r>
                <a:rPr lang="en-US" altLang="zh-TW" i="1"/>
                <a:t>m</a:t>
              </a:r>
            </a:p>
          </p:txBody>
        </p:sp>
        <p:sp>
          <p:nvSpPr>
            <p:cNvPr id="7236" name="Text Box 68"/>
            <p:cNvSpPr txBox="1">
              <a:spLocks noChangeArrowheads="1"/>
            </p:cNvSpPr>
            <p:nvPr/>
          </p:nvSpPr>
          <p:spPr bwMode="auto">
            <a:xfrm>
              <a:off x="1247" y="3167"/>
              <a:ext cx="227" cy="250"/>
            </a:xfrm>
            <a:prstGeom prst="rect">
              <a:avLst/>
            </a:prstGeom>
            <a:noFill/>
            <a:ln w="9525">
              <a:noFill/>
              <a:miter lim="800000"/>
              <a:headEnd/>
              <a:tailEnd/>
            </a:ln>
            <a:effectLst/>
          </p:spPr>
          <p:txBody>
            <a:bodyPr>
              <a:spAutoFit/>
            </a:bodyPr>
            <a:lstStyle/>
            <a:p>
              <a:pPr>
                <a:spcBef>
                  <a:spcPct val="50000"/>
                </a:spcBef>
              </a:pPr>
              <a:r>
                <a:rPr lang="en-US" altLang="zh-TW" sz="2000"/>
                <a:t>1</a:t>
              </a:r>
            </a:p>
          </p:txBody>
        </p:sp>
        <p:sp>
          <p:nvSpPr>
            <p:cNvPr id="7237" name="Text Box 69"/>
            <p:cNvSpPr txBox="1">
              <a:spLocks noChangeArrowheads="1"/>
            </p:cNvSpPr>
            <p:nvPr/>
          </p:nvSpPr>
          <p:spPr bwMode="auto">
            <a:xfrm>
              <a:off x="1520" y="3158"/>
              <a:ext cx="226" cy="288"/>
            </a:xfrm>
            <a:prstGeom prst="rect">
              <a:avLst/>
            </a:prstGeom>
            <a:noFill/>
            <a:ln w="9525">
              <a:noFill/>
              <a:miter lim="800000"/>
              <a:headEnd/>
              <a:tailEnd/>
            </a:ln>
            <a:effectLst/>
          </p:spPr>
          <p:txBody>
            <a:bodyPr>
              <a:spAutoFit/>
            </a:bodyPr>
            <a:lstStyle/>
            <a:p>
              <a:pPr>
                <a:spcBef>
                  <a:spcPct val="50000"/>
                </a:spcBef>
              </a:pPr>
              <a:endParaRPr lang="en-US" i="1"/>
            </a:p>
          </p:txBody>
        </p:sp>
      </p:grpSp>
      <p:sp>
        <p:nvSpPr>
          <p:cNvPr id="7238" name="Text Box 70"/>
          <p:cNvSpPr txBox="1">
            <a:spLocks noChangeArrowheads="1"/>
          </p:cNvSpPr>
          <p:nvPr/>
        </p:nvSpPr>
        <p:spPr bwMode="auto">
          <a:xfrm>
            <a:off x="1547813" y="5881688"/>
            <a:ext cx="863600" cy="427037"/>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sp>
        <p:nvSpPr>
          <p:cNvPr id="7239" name="Line 71"/>
          <p:cNvSpPr>
            <a:spLocks noChangeShapeType="1"/>
          </p:cNvSpPr>
          <p:nvPr/>
        </p:nvSpPr>
        <p:spPr bwMode="auto">
          <a:xfrm>
            <a:off x="5364163" y="4508500"/>
            <a:ext cx="0" cy="360363"/>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240" name="Line 72"/>
          <p:cNvSpPr>
            <a:spLocks noChangeShapeType="1"/>
          </p:cNvSpPr>
          <p:nvPr/>
        </p:nvSpPr>
        <p:spPr bwMode="auto">
          <a:xfrm flipH="1">
            <a:off x="4643438" y="4724400"/>
            <a:ext cx="431800" cy="0"/>
          </a:xfrm>
          <a:prstGeom prst="line">
            <a:avLst/>
          </a:prstGeom>
          <a:noFill/>
          <a:ln w="9525">
            <a:solidFill>
              <a:schemeClr val="tx1"/>
            </a:solidFill>
            <a:round/>
            <a:headEnd/>
            <a:tailEnd type="triangle" w="med" len="med"/>
          </a:ln>
          <a:effectLst/>
        </p:spPr>
        <p:txBody>
          <a:bodyPr/>
          <a:lstStyle/>
          <a:p>
            <a:endParaRPr lang="en-US"/>
          </a:p>
        </p:txBody>
      </p:sp>
      <p:sp>
        <p:nvSpPr>
          <p:cNvPr id="7241" name="Line 73"/>
          <p:cNvSpPr>
            <a:spLocks noChangeShapeType="1"/>
          </p:cNvSpPr>
          <p:nvPr/>
        </p:nvSpPr>
        <p:spPr bwMode="auto">
          <a:xfrm>
            <a:off x="5148263" y="4508500"/>
            <a:ext cx="0" cy="360363"/>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242" name="Line 74"/>
          <p:cNvSpPr>
            <a:spLocks noChangeShapeType="1"/>
          </p:cNvSpPr>
          <p:nvPr/>
        </p:nvSpPr>
        <p:spPr bwMode="auto">
          <a:xfrm>
            <a:off x="4500563" y="4508500"/>
            <a:ext cx="0" cy="360363"/>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243" name="Text Box 75"/>
          <p:cNvSpPr txBox="1">
            <a:spLocks noChangeArrowheads="1"/>
          </p:cNvSpPr>
          <p:nvPr/>
        </p:nvSpPr>
        <p:spPr bwMode="auto">
          <a:xfrm>
            <a:off x="3708400" y="3619500"/>
            <a:ext cx="1871663" cy="457200"/>
          </a:xfrm>
          <a:prstGeom prst="rect">
            <a:avLst/>
          </a:prstGeom>
          <a:noFill/>
          <a:ln w="9525">
            <a:noFill/>
            <a:miter lim="800000"/>
            <a:headEnd/>
            <a:tailEnd/>
          </a:ln>
          <a:effectLst/>
        </p:spPr>
        <p:txBody>
          <a:bodyPr>
            <a:spAutoFit/>
          </a:bodyPr>
          <a:lstStyle/>
          <a:p>
            <a:pPr>
              <a:spcBef>
                <a:spcPct val="50000"/>
              </a:spcBef>
            </a:pPr>
            <a:r>
              <a:rPr lang="en-US" altLang="zh-TW" i="1">
                <a:solidFill>
                  <a:srgbClr val="FF0000"/>
                </a:solidFill>
              </a:rPr>
              <a:t>s +j -1</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333375"/>
            <a:ext cx="8229600" cy="1143000"/>
          </a:xfrm>
        </p:spPr>
        <p:txBody>
          <a:bodyPr>
            <a:normAutofit fontScale="90000"/>
          </a:bodyPr>
          <a:lstStyle/>
          <a:p>
            <a:r>
              <a:rPr lang="en-US" altLang="zh-TW" sz="4000" b="1">
                <a:latin typeface="Times New Roman" pitchFamily="18" charset="0"/>
                <a:ea typeface="SimHei" pitchFamily="2" charset="-122"/>
              </a:rPr>
              <a:t>Rule 2-1: Character Matching </a:t>
            </a:r>
            <a:r>
              <a:rPr lang="en-US" altLang="zh-TW" sz="4000" b="1">
                <a:latin typeface="Times New Roman" pitchFamily="18" charset="0"/>
              </a:rPr>
              <a:t>Rule</a:t>
            </a:r>
            <a:br>
              <a:rPr lang="en-US" altLang="zh-TW" sz="4000" b="1">
                <a:latin typeface="Times New Roman" pitchFamily="18" charset="0"/>
              </a:rPr>
            </a:br>
            <a:r>
              <a:rPr lang="en-US" altLang="zh-TW" sz="4000" b="1">
                <a:latin typeface="Times New Roman" pitchFamily="18" charset="0"/>
              </a:rPr>
              <a:t>(A Special Version of Rule 2)</a:t>
            </a:r>
            <a:r>
              <a:rPr lang="en-US" altLang="zh-TW" sz="4000" b="1">
                <a:latin typeface="Times New Roman" pitchFamily="18" charset="0"/>
                <a:ea typeface="SimHei" pitchFamily="2" charset="-122"/>
              </a:rPr>
              <a:t> </a:t>
            </a:r>
          </a:p>
        </p:txBody>
      </p:sp>
      <p:sp>
        <p:nvSpPr>
          <p:cNvPr id="45059" name="Rectangle 3"/>
          <p:cNvSpPr>
            <a:spLocks noGrp="1" noChangeArrowheads="1"/>
          </p:cNvSpPr>
          <p:nvPr>
            <p:ph type="body" sz="half" idx="1"/>
          </p:nvPr>
        </p:nvSpPr>
        <p:spPr>
          <a:xfrm>
            <a:off x="457200" y="1524000"/>
            <a:ext cx="8291513" cy="5000625"/>
          </a:xfrm>
        </p:spPr>
        <p:txBody>
          <a:bodyPr/>
          <a:lstStyle/>
          <a:p>
            <a:r>
              <a:rPr lang="en-US" altLang="zh-TW" sz="2800">
                <a:latin typeface="Times New Roman" pitchFamily="18" charset="0"/>
              </a:rPr>
              <a:t>Bad character rule uses Rule 2-1 (Character Matching Rule).</a:t>
            </a:r>
          </a:p>
          <a:p>
            <a:r>
              <a:rPr lang="en-US" altLang="zh-TW" sz="2800">
                <a:latin typeface="Times New Roman" pitchFamily="18" charset="0"/>
              </a:rPr>
              <a:t>For any character </a:t>
            </a:r>
            <a:r>
              <a:rPr lang="en-US" altLang="zh-TW" sz="2800" i="1">
                <a:latin typeface="Times New Roman" pitchFamily="18" charset="0"/>
              </a:rPr>
              <a:t>x</a:t>
            </a:r>
            <a:r>
              <a:rPr lang="en-US" altLang="zh-TW" sz="2800">
                <a:latin typeface="Times New Roman" pitchFamily="18" charset="0"/>
              </a:rPr>
              <a:t> in </a:t>
            </a:r>
            <a:r>
              <a:rPr lang="en-US" altLang="zh-TW" sz="2800" i="1">
                <a:latin typeface="Times New Roman" pitchFamily="18" charset="0"/>
              </a:rPr>
              <a:t>T</a:t>
            </a:r>
            <a:r>
              <a:rPr lang="en-US" altLang="zh-TW" sz="2800">
                <a:latin typeface="Times New Roman" pitchFamily="18" charset="0"/>
              </a:rPr>
              <a:t>, find the nearest </a:t>
            </a:r>
            <a:r>
              <a:rPr lang="en-US" altLang="zh-TW" sz="2800" i="1">
                <a:latin typeface="Times New Roman" pitchFamily="18" charset="0"/>
              </a:rPr>
              <a:t>x</a:t>
            </a:r>
            <a:r>
              <a:rPr lang="en-US" altLang="zh-TW" sz="2800">
                <a:latin typeface="Times New Roman" pitchFamily="18" charset="0"/>
              </a:rPr>
              <a:t> in </a:t>
            </a:r>
            <a:r>
              <a:rPr lang="en-US" altLang="zh-TW" sz="2800" i="1">
                <a:latin typeface="Times New Roman" pitchFamily="18" charset="0"/>
              </a:rPr>
              <a:t>P</a:t>
            </a:r>
            <a:r>
              <a:rPr lang="en-US" altLang="zh-TW" sz="2800">
                <a:latin typeface="Times New Roman" pitchFamily="18" charset="0"/>
              </a:rPr>
              <a:t> which is to the left of </a:t>
            </a:r>
            <a:r>
              <a:rPr lang="en-US" altLang="zh-TW" sz="2800" i="1">
                <a:latin typeface="Times New Roman" pitchFamily="18" charset="0"/>
              </a:rPr>
              <a:t>x</a:t>
            </a:r>
            <a:r>
              <a:rPr lang="en-US" altLang="zh-TW" sz="2800">
                <a:latin typeface="Times New Roman" pitchFamily="18" charset="0"/>
              </a:rPr>
              <a:t> in </a:t>
            </a:r>
            <a:r>
              <a:rPr lang="en-US" altLang="zh-TW" sz="2800" i="1">
                <a:latin typeface="Times New Roman" pitchFamily="18" charset="0"/>
              </a:rPr>
              <a:t>T</a:t>
            </a:r>
            <a:r>
              <a:rPr lang="en-US" altLang="zh-TW" sz="2800">
                <a:latin typeface="Times New Roman" pitchFamily="18" charset="0"/>
              </a:rPr>
              <a:t>. </a:t>
            </a:r>
          </a:p>
          <a:p>
            <a:endParaRPr lang="en-US" altLang="zh-TW" sz="2800">
              <a:latin typeface="Times New Roman" pitchFamily="18" charset="0"/>
            </a:endParaRPr>
          </a:p>
        </p:txBody>
      </p:sp>
      <p:graphicFrame>
        <p:nvGraphicFramePr>
          <p:cNvPr id="45060" name="Object 4"/>
          <p:cNvGraphicFramePr>
            <a:graphicFrameLocks noChangeAspect="1"/>
          </p:cNvGraphicFramePr>
          <p:nvPr>
            <p:ph sz="half" idx="2"/>
          </p:nvPr>
        </p:nvGraphicFramePr>
        <p:xfrm>
          <a:off x="900113" y="3825875"/>
          <a:ext cx="7296150" cy="1619250"/>
        </p:xfrm>
        <a:graphic>
          <a:graphicData uri="http://schemas.openxmlformats.org/presentationml/2006/ole">
            <p:oleObj spid="_x0000_s1026" name="Visio" r:id="rId3" imgW="5458587" imgH="1210818" progId="">
              <p:embed/>
            </p:oleObj>
          </a:graphicData>
        </a:graphic>
      </p:graphicFrame>
      <p:sp>
        <p:nvSpPr>
          <p:cNvPr id="7" name="Slide Number Placeholder 6"/>
          <p:cNvSpPr>
            <a:spLocks noGrp="1"/>
          </p:cNvSpPr>
          <p:nvPr>
            <p:ph type="sldNum" sz="quarter" idx="12"/>
          </p:nvPr>
        </p:nvSpPr>
        <p:spPr/>
        <p:txBody>
          <a:bodyPr/>
          <a:lstStyle/>
          <a:p>
            <a:fld id="{DC199E58-2B0F-4EE5-9B2B-B4BFB1C8418E}" type="slidenum">
              <a:rPr lang="en-US" altLang="zh-TW"/>
              <a:pPr/>
              <a:t>45</a:t>
            </a:fld>
            <a:endParaRPr lang="en-US" altLang="zh-TW"/>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zh-TW" b="1">
                <a:latin typeface="Times New Roman" pitchFamily="18" charset="0"/>
              </a:rPr>
              <a:t>Implication of Rule 2-1</a:t>
            </a:r>
          </a:p>
        </p:txBody>
      </p:sp>
      <p:sp>
        <p:nvSpPr>
          <p:cNvPr id="46083" name="Rectangle 3"/>
          <p:cNvSpPr>
            <a:spLocks noGrp="1" noChangeArrowheads="1"/>
          </p:cNvSpPr>
          <p:nvPr>
            <p:ph type="body" sz="half" idx="1"/>
          </p:nvPr>
        </p:nvSpPr>
        <p:spPr>
          <a:xfrm>
            <a:off x="457200" y="1600200"/>
            <a:ext cx="8218488" cy="4525963"/>
          </a:xfrm>
        </p:spPr>
        <p:txBody>
          <a:bodyPr/>
          <a:lstStyle/>
          <a:p>
            <a:r>
              <a:rPr lang="en-US" altLang="zh-TW" sz="2800">
                <a:latin typeface="Times New Roman" pitchFamily="18" charset="0"/>
              </a:rPr>
              <a:t>Case 1.  If there is a </a:t>
            </a:r>
            <a:r>
              <a:rPr lang="en-US" altLang="zh-TW" sz="2800" i="1">
                <a:latin typeface="Times New Roman" pitchFamily="18" charset="0"/>
              </a:rPr>
              <a:t>x</a:t>
            </a:r>
            <a:r>
              <a:rPr lang="en-US" altLang="zh-TW" sz="2800">
                <a:latin typeface="Times New Roman" pitchFamily="18" charset="0"/>
              </a:rPr>
              <a:t> in </a:t>
            </a:r>
            <a:r>
              <a:rPr lang="en-US" altLang="zh-TW" sz="2800" i="1">
                <a:latin typeface="Times New Roman" pitchFamily="18" charset="0"/>
              </a:rPr>
              <a:t>P</a:t>
            </a:r>
            <a:r>
              <a:rPr lang="en-US" altLang="zh-TW" sz="2800">
                <a:latin typeface="Times New Roman" pitchFamily="18" charset="0"/>
              </a:rPr>
              <a:t> to the left of </a:t>
            </a:r>
            <a:r>
              <a:rPr lang="en-US" altLang="zh-TW" sz="2800" i="1">
                <a:latin typeface="Times New Roman" pitchFamily="18" charset="0"/>
              </a:rPr>
              <a:t>T</a:t>
            </a:r>
            <a:r>
              <a:rPr lang="en-US" altLang="zh-TW" sz="2800">
                <a:latin typeface="Times New Roman" pitchFamily="18" charset="0"/>
              </a:rPr>
              <a:t>, move </a:t>
            </a:r>
            <a:r>
              <a:rPr lang="en-US" altLang="zh-TW" sz="2800" i="1">
                <a:latin typeface="Times New Roman" pitchFamily="18" charset="0"/>
              </a:rPr>
              <a:t>P</a:t>
            </a:r>
            <a:r>
              <a:rPr lang="en-US" altLang="zh-TW" sz="2800">
                <a:latin typeface="Times New Roman" pitchFamily="18" charset="0"/>
              </a:rPr>
              <a:t> so that the two x’s match.</a:t>
            </a:r>
          </a:p>
          <a:p>
            <a:endParaRPr lang="en-US" altLang="zh-TW" sz="2800">
              <a:latin typeface="Times New Roman" pitchFamily="18" charset="0"/>
            </a:endParaRPr>
          </a:p>
          <a:p>
            <a:pPr>
              <a:buFontTx/>
              <a:buNone/>
            </a:pPr>
            <a:endParaRPr lang="en-US" altLang="zh-TW" sz="2800"/>
          </a:p>
        </p:txBody>
      </p:sp>
      <p:graphicFrame>
        <p:nvGraphicFramePr>
          <p:cNvPr id="46084" name="Object 4"/>
          <p:cNvGraphicFramePr>
            <a:graphicFrameLocks noChangeAspect="1"/>
          </p:cNvGraphicFramePr>
          <p:nvPr>
            <p:ph sz="half" idx="2"/>
          </p:nvPr>
        </p:nvGraphicFramePr>
        <p:xfrm>
          <a:off x="874713" y="3500438"/>
          <a:ext cx="6889750" cy="1497012"/>
        </p:xfrm>
        <a:graphic>
          <a:graphicData uri="http://schemas.openxmlformats.org/presentationml/2006/ole">
            <p:oleObj spid="_x0000_s2050" name="Visio" r:id="rId3" imgW="5458587" imgH="1185469" progId="">
              <p:embed/>
            </p:oleObj>
          </a:graphicData>
        </a:graphic>
      </p:graphicFrame>
      <p:sp>
        <p:nvSpPr>
          <p:cNvPr id="7" name="Slide Number Placeholder 6"/>
          <p:cNvSpPr>
            <a:spLocks noGrp="1"/>
          </p:cNvSpPr>
          <p:nvPr>
            <p:ph type="sldNum" sz="quarter" idx="12"/>
          </p:nvPr>
        </p:nvSpPr>
        <p:spPr/>
        <p:txBody>
          <a:bodyPr/>
          <a:lstStyle/>
          <a:p>
            <a:fld id="{227A71DE-BB04-4C87-B10A-D6CF452A6665}" type="slidenum">
              <a:rPr lang="en-US" altLang="zh-TW"/>
              <a:pPr/>
              <a:t>46</a:t>
            </a:fld>
            <a:endParaRPr lang="en-US" altLang="zh-TW"/>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sz="half" idx="1"/>
          </p:nvPr>
        </p:nvSpPr>
        <p:spPr>
          <a:xfrm>
            <a:off x="457200" y="1600200"/>
            <a:ext cx="8218488" cy="4525963"/>
          </a:xfrm>
        </p:spPr>
        <p:txBody>
          <a:bodyPr/>
          <a:lstStyle/>
          <a:p>
            <a:r>
              <a:rPr lang="en-US" altLang="zh-TW" sz="2800">
                <a:latin typeface="Times New Roman" pitchFamily="18" charset="0"/>
              </a:rPr>
              <a:t>Case 2: If no such a </a:t>
            </a:r>
            <a:r>
              <a:rPr lang="en-US" altLang="zh-TW" sz="2800" i="1">
                <a:latin typeface="Times New Roman" pitchFamily="18" charset="0"/>
              </a:rPr>
              <a:t>x</a:t>
            </a:r>
            <a:r>
              <a:rPr lang="en-US" altLang="zh-TW" sz="2800">
                <a:latin typeface="Times New Roman" pitchFamily="18" charset="0"/>
              </a:rPr>
              <a:t> exists in </a:t>
            </a:r>
            <a:r>
              <a:rPr lang="en-US" altLang="zh-TW" sz="2800" i="1">
                <a:latin typeface="Times New Roman" pitchFamily="18" charset="0"/>
              </a:rPr>
              <a:t>P</a:t>
            </a:r>
            <a:r>
              <a:rPr lang="en-US" altLang="zh-TW" sz="2800">
                <a:latin typeface="Times New Roman" pitchFamily="18" charset="0"/>
              </a:rPr>
              <a:t>, consider the partial window defined by </a:t>
            </a:r>
            <a:r>
              <a:rPr lang="en-US" altLang="zh-TW" sz="2800" i="1">
                <a:latin typeface="Times New Roman" pitchFamily="18" charset="0"/>
              </a:rPr>
              <a:t>x</a:t>
            </a:r>
            <a:r>
              <a:rPr lang="en-US" altLang="zh-TW" sz="2800">
                <a:latin typeface="Times New Roman" pitchFamily="18" charset="0"/>
              </a:rPr>
              <a:t> in </a:t>
            </a:r>
            <a:r>
              <a:rPr lang="en-US" altLang="zh-TW" sz="2800" i="1">
                <a:latin typeface="Times New Roman" pitchFamily="18" charset="0"/>
              </a:rPr>
              <a:t>T</a:t>
            </a:r>
            <a:r>
              <a:rPr lang="en-US" altLang="zh-TW" sz="2800">
                <a:latin typeface="Times New Roman" pitchFamily="18" charset="0"/>
              </a:rPr>
              <a:t> and the string to the left of it.</a:t>
            </a:r>
          </a:p>
          <a:p>
            <a:pPr>
              <a:buFontTx/>
              <a:buNone/>
            </a:pPr>
            <a:endParaRPr lang="en-US" altLang="zh-TW" sz="2800">
              <a:latin typeface="Times New Roman" pitchFamily="18" charset="0"/>
            </a:endParaRPr>
          </a:p>
        </p:txBody>
      </p:sp>
      <p:graphicFrame>
        <p:nvGraphicFramePr>
          <p:cNvPr id="47108" name="Object 4"/>
          <p:cNvGraphicFramePr>
            <a:graphicFrameLocks noChangeAspect="1"/>
          </p:cNvGraphicFramePr>
          <p:nvPr>
            <p:ph sz="half" idx="2"/>
          </p:nvPr>
        </p:nvGraphicFramePr>
        <p:xfrm>
          <a:off x="685800" y="3429000"/>
          <a:ext cx="7770813" cy="2463800"/>
        </p:xfrm>
        <a:graphic>
          <a:graphicData uri="http://schemas.openxmlformats.org/presentationml/2006/ole">
            <p:oleObj spid="_x0000_s3074" name="Visio" r:id="rId3" imgW="5458587" imgH="1729740" progId="">
              <p:embed/>
            </p:oleObj>
          </a:graphicData>
        </a:graphic>
      </p:graphicFrame>
      <p:sp>
        <p:nvSpPr>
          <p:cNvPr id="7" name="Slide Number Placeholder 6"/>
          <p:cNvSpPr>
            <a:spLocks noGrp="1"/>
          </p:cNvSpPr>
          <p:nvPr>
            <p:ph type="sldNum" sz="quarter" idx="12"/>
          </p:nvPr>
        </p:nvSpPr>
        <p:spPr/>
        <p:txBody>
          <a:bodyPr/>
          <a:lstStyle/>
          <a:p>
            <a:fld id="{11BF6D15-8C9D-4991-9CA2-F39AA1AFCCD7}" type="slidenum">
              <a:rPr lang="en-US" altLang="zh-TW"/>
              <a:pPr/>
              <a:t>47</a:t>
            </a:fld>
            <a:endParaRPr lang="en-US" altLang="zh-TW"/>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86" name="Rectangle 170"/>
          <p:cNvSpPr>
            <a:spLocks noGrp="1" noChangeArrowheads="1"/>
          </p:cNvSpPr>
          <p:nvPr>
            <p:ph idx="1"/>
          </p:nvPr>
        </p:nvSpPr>
        <p:spPr>
          <a:xfrm>
            <a:off x="395288" y="476250"/>
            <a:ext cx="8229600" cy="2089150"/>
          </a:xfrm>
          <a:noFill/>
          <a:ln/>
        </p:spPr>
        <p:txBody>
          <a:bodyPr/>
          <a:lstStyle/>
          <a:p>
            <a:pPr>
              <a:lnSpc>
                <a:spcPct val="90000"/>
              </a:lnSpc>
            </a:pPr>
            <a:r>
              <a:rPr lang="en-US" altLang="zh-TW" sz="2400">
                <a:latin typeface="Times New Roman" pitchFamily="18" charset="0"/>
              </a:rPr>
              <a:t>Ex:  Suppose that </a:t>
            </a:r>
            <a:r>
              <a:rPr lang="en-US" altLang="zh-TW" sz="2400" i="1">
                <a:latin typeface="Times New Roman" pitchFamily="18" charset="0"/>
              </a:rPr>
              <a:t>P</a:t>
            </a:r>
            <a:r>
              <a:rPr lang="en-US" altLang="zh-TW" sz="2400" i="1" baseline="-25000">
                <a:latin typeface="Times New Roman" pitchFamily="18" charset="0"/>
              </a:rPr>
              <a:t>1</a:t>
            </a:r>
            <a:r>
              <a:rPr lang="en-US" altLang="zh-TW" sz="2400">
                <a:latin typeface="Times New Roman" pitchFamily="18" charset="0"/>
              </a:rPr>
              <a:t> is aligned to </a:t>
            </a:r>
            <a:r>
              <a:rPr lang="en-US" altLang="zh-TW" sz="2400" i="1">
                <a:latin typeface="Times New Roman" pitchFamily="18" charset="0"/>
              </a:rPr>
              <a:t>T</a:t>
            </a:r>
            <a:r>
              <a:rPr lang="en-US" altLang="zh-TW" sz="2400" i="1" baseline="-25000">
                <a:latin typeface="Times New Roman" pitchFamily="18" charset="0"/>
              </a:rPr>
              <a:t>6</a:t>
            </a:r>
            <a:r>
              <a:rPr lang="en-US" altLang="zh-TW" sz="2400">
                <a:latin typeface="Times New Roman" pitchFamily="18" charset="0"/>
              </a:rPr>
              <a:t> now.  We compare pair-wise between </a:t>
            </a:r>
            <a:r>
              <a:rPr lang="en-US" altLang="zh-TW" sz="2400" i="1">
                <a:latin typeface="Times New Roman" pitchFamily="18" charset="0"/>
              </a:rPr>
              <a:t>T</a:t>
            </a:r>
            <a:r>
              <a:rPr lang="en-US" altLang="zh-TW" sz="2400">
                <a:latin typeface="Times New Roman" pitchFamily="18" charset="0"/>
              </a:rPr>
              <a:t> and </a:t>
            </a:r>
            <a:r>
              <a:rPr lang="en-US" altLang="zh-TW" sz="2400" i="1">
                <a:latin typeface="Times New Roman" pitchFamily="18" charset="0"/>
              </a:rPr>
              <a:t>P</a:t>
            </a:r>
            <a:r>
              <a:rPr lang="en-US" altLang="zh-TW" sz="2400">
                <a:latin typeface="Times New Roman" pitchFamily="18" charset="0"/>
              </a:rPr>
              <a:t> from right to left.  Since </a:t>
            </a:r>
            <a:r>
              <a:rPr lang="en-US" altLang="zh-TW" sz="2400" i="1">
                <a:latin typeface="Times New Roman" pitchFamily="18" charset="0"/>
              </a:rPr>
              <a:t>T</a:t>
            </a:r>
            <a:r>
              <a:rPr lang="en-US" altLang="zh-TW" sz="2400" i="1" baseline="-25000">
                <a:latin typeface="Times New Roman" pitchFamily="18" charset="0"/>
              </a:rPr>
              <a:t>16,17</a:t>
            </a:r>
            <a:r>
              <a:rPr lang="en-US" altLang="zh-TW" sz="2400">
                <a:latin typeface="Times New Roman" pitchFamily="18" charset="0"/>
              </a:rPr>
              <a:t> = </a:t>
            </a:r>
            <a:r>
              <a:rPr lang="en-US" altLang="zh-TW" sz="2400" i="1">
                <a:latin typeface="Times New Roman" pitchFamily="18" charset="0"/>
              </a:rPr>
              <a:t>P</a:t>
            </a:r>
            <a:r>
              <a:rPr lang="en-US" altLang="zh-TW" sz="2400" i="1" baseline="-25000">
                <a:latin typeface="Times New Roman" pitchFamily="18" charset="0"/>
              </a:rPr>
              <a:t>11,12</a:t>
            </a:r>
            <a:r>
              <a:rPr lang="en-US" altLang="zh-TW" sz="2400">
                <a:latin typeface="Times New Roman" pitchFamily="18" charset="0"/>
              </a:rPr>
              <a:t> = “CA” and </a:t>
            </a:r>
            <a:r>
              <a:rPr lang="en-US" altLang="zh-TW" sz="2400" i="1">
                <a:latin typeface="Times New Roman" pitchFamily="18" charset="0"/>
              </a:rPr>
              <a:t>T</a:t>
            </a:r>
            <a:r>
              <a:rPr lang="en-US" altLang="zh-TW" sz="2400" i="1" baseline="-25000">
                <a:latin typeface="Times New Roman" pitchFamily="18" charset="0"/>
              </a:rPr>
              <a:t>15</a:t>
            </a:r>
            <a:r>
              <a:rPr lang="en-US" altLang="zh-TW" sz="2400">
                <a:latin typeface="Times New Roman" pitchFamily="18" charset="0"/>
              </a:rPr>
              <a:t> =“G” ≠</a:t>
            </a:r>
            <a:r>
              <a:rPr lang="en-US" altLang="zh-TW" sz="2400" i="1">
                <a:latin typeface="Times New Roman" pitchFamily="18" charset="0"/>
              </a:rPr>
              <a:t>P</a:t>
            </a:r>
            <a:r>
              <a:rPr lang="en-US" altLang="zh-TW" sz="2400" i="1" baseline="-25000">
                <a:latin typeface="Times New Roman" pitchFamily="18" charset="0"/>
              </a:rPr>
              <a:t>10</a:t>
            </a:r>
            <a:r>
              <a:rPr lang="en-US" altLang="zh-TW" sz="2400">
                <a:latin typeface="Times New Roman" pitchFamily="18" charset="0"/>
              </a:rPr>
              <a:t> = “T”.  Therefore, we find the rightmost position </a:t>
            </a:r>
            <a:r>
              <a:rPr lang="en-US" altLang="zh-TW" sz="2400" i="1">
                <a:latin typeface="Times New Roman" pitchFamily="18" charset="0"/>
              </a:rPr>
              <a:t>c=</a:t>
            </a:r>
            <a:r>
              <a:rPr lang="en-US" altLang="zh-TW" sz="2400">
                <a:latin typeface="Times New Roman" pitchFamily="18" charset="0"/>
              </a:rPr>
              <a:t>7 in the left of </a:t>
            </a:r>
            <a:r>
              <a:rPr lang="en-US" altLang="zh-TW" sz="2400" i="1">
                <a:latin typeface="Times New Roman" pitchFamily="18" charset="0"/>
              </a:rPr>
              <a:t>P</a:t>
            </a:r>
            <a:r>
              <a:rPr lang="en-US" altLang="zh-TW" sz="2400" i="1" baseline="-25000">
                <a:latin typeface="Times New Roman" pitchFamily="18" charset="0"/>
              </a:rPr>
              <a:t>10</a:t>
            </a:r>
            <a:r>
              <a:rPr lang="en-US" altLang="zh-TW" sz="2400">
                <a:latin typeface="Times New Roman" pitchFamily="18" charset="0"/>
              </a:rPr>
              <a:t> in </a:t>
            </a:r>
            <a:r>
              <a:rPr lang="en-US" altLang="zh-TW" sz="2400" i="1">
                <a:latin typeface="Times New Roman" pitchFamily="18" charset="0"/>
              </a:rPr>
              <a:t>P</a:t>
            </a:r>
            <a:r>
              <a:rPr lang="en-US" altLang="zh-TW" sz="2400">
                <a:latin typeface="Times New Roman" pitchFamily="18" charset="0"/>
              </a:rPr>
              <a:t>  such that </a:t>
            </a:r>
            <a:r>
              <a:rPr lang="en-US" altLang="zh-TW" sz="2400" i="1">
                <a:latin typeface="Times New Roman" pitchFamily="18" charset="0"/>
              </a:rPr>
              <a:t>P</a:t>
            </a:r>
            <a:r>
              <a:rPr lang="en-US" altLang="zh-TW" sz="2400" i="1" baseline="-25000">
                <a:latin typeface="Times New Roman" pitchFamily="18" charset="0"/>
              </a:rPr>
              <a:t>c</a:t>
            </a:r>
            <a:r>
              <a:rPr lang="en-US" altLang="zh-TW" sz="2400">
                <a:latin typeface="Times New Roman" pitchFamily="18" charset="0"/>
              </a:rPr>
              <a:t> is equal to “G”  and we can move the window at least (10-7=3) positions.</a:t>
            </a:r>
          </a:p>
        </p:txBody>
      </p:sp>
      <p:sp>
        <p:nvSpPr>
          <p:cNvPr id="181" name="Slide Number Placeholder 5"/>
          <p:cNvSpPr>
            <a:spLocks noGrp="1"/>
          </p:cNvSpPr>
          <p:nvPr>
            <p:ph type="sldNum" sz="quarter" idx="12"/>
          </p:nvPr>
        </p:nvSpPr>
        <p:spPr/>
        <p:txBody>
          <a:bodyPr/>
          <a:lstStyle/>
          <a:p>
            <a:fld id="{ABC1E022-9468-4B7C-8844-6D937654FABC}" type="slidenum">
              <a:rPr lang="en-US" altLang="zh-TW"/>
              <a:pPr/>
              <a:t>48</a:t>
            </a:fld>
            <a:endParaRPr lang="en-US" altLang="zh-TW"/>
          </a:p>
        </p:txBody>
      </p:sp>
      <p:graphicFrame>
        <p:nvGraphicFramePr>
          <p:cNvPr id="9219" name="Group 3"/>
          <p:cNvGraphicFramePr>
            <a:graphicFrameLocks noGrp="1"/>
          </p:cNvGraphicFramePr>
          <p:nvPr/>
        </p:nvGraphicFramePr>
        <p:xfrm>
          <a:off x="395288" y="3068638"/>
          <a:ext cx="8164512" cy="878523"/>
        </p:xfrm>
        <a:graphic>
          <a:graphicData uri="http://schemas.openxmlformats.org/drawingml/2006/table">
            <a:tbl>
              <a:tblPr/>
              <a:tblGrid>
                <a:gridCol w="387350"/>
                <a:gridCol w="387350"/>
                <a:gridCol w="388937"/>
                <a:gridCol w="392113"/>
                <a:gridCol w="387350"/>
                <a:gridCol w="388937"/>
                <a:gridCol w="387350"/>
                <a:gridCol w="388938"/>
                <a:gridCol w="390525"/>
                <a:gridCol w="388937"/>
                <a:gridCol w="388938"/>
                <a:gridCol w="387350"/>
                <a:gridCol w="388937"/>
                <a:gridCol w="390525"/>
                <a:gridCol w="388938"/>
                <a:gridCol w="388937"/>
                <a:gridCol w="387350"/>
                <a:gridCol w="387350"/>
                <a:gridCol w="392113"/>
                <a:gridCol w="388937"/>
                <a:gridCol w="387350"/>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90" name="Group 74"/>
          <p:cNvGraphicFramePr>
            <a:graphicFrameLocks noGrp="1"/>
          </p:cNvGraphicFramePr>
          <p:nvPr/>
        </p:nvGraphicFramePr>
        <p:xfrm>
          <a:off x="2338388" y="4437063"/>
          <a:ext cx="5113337" cy="865823"/>
        </p:xfrm>
        <a:graphic>
          <a:graphicData uri="http://schemas.openxmlformats.org/drawingml/2006/table">
            <a:tbl>
              <a:tblPr/>
              <a:tblGrid>
                <a:gridCol w="365125"/>
                <a:gridCol w="404812"/>
                <a:gridCol w="381000"/>
                <a:gridCol w="390525"/>
                <a:gridCol w="384175"/>
                <a:gridCol w="382588"/>
                <a:gridCol w="384175"/>
                <a:gridCol w="385762"/>
                <a:gridCol w="384175"/>
                <a:gridCol w="374650"/>
                <a:gridCol w="423863"/>
                <a:gridCol w="427037"/>
                <a:gridCol w="425450"/>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37" name="Text Box 121"/>
          <p:cNvSpPr txBox="1">
            <a:spLocks noChangeArrowheads="1"/>
          </p:cNvSpPr>
          <p:nvPr/>
        </p:nvSpPr>
        <p:spPr bwMode="auto">
          <a:xfrm>
            <a:off x="2698750" y="2636838"/>
            <a:ext cx="647700"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s</a:t>
            </a:r>
            <a:r>
              <a:rPr lang="en-US" altLang="zh-TW" sz="2000">
                <a:solidFill>
                  <a:srgbClr val="FF0000"/>
                </a:solidFill>
              </a:rPr>
              <a:t>=6</a:t>
            </a:r>
            <a:endParaRPr lang="en-US" altLang="zh-TW" sz="2000" baseline="-25000">
              <a:solidFill>
                <a:srgbClr val="FF0000"/>
              </a:solidFill>
            </a:endParaRPr>
          </a:p>
        </p:txBody>
      </p:sp>
      <p:graphicFrame>
        <p:nvGraphicFramePr>
          <p:cNvPr id="9338" name="Group 122"/>
          <p:cNvGraphicFramePr>
            <a:graphicFrameLocks noGrp="1"/>
          </p:cNvGraphicFramePr>
          <p:nvPr/>
        </p:nvGraphicFramePr>
        <p:xfrm>
          <a:off x="3481388" y="5662613"/>
          <a:ext cx="5194300" cy="853440"/>
        </p:xfrm>
        <a:graphic>
          <a:graphicData uri="http://schemas.openxmlformats.org/drawingml/2006/table">
            <a:tbl>
              <a:tblPr/>
              <a:tblGrid>
                <a:gridCol w="390525"/>
                <a:gridCol w="392112"/>
                <a:gridCol w="387350"/>
                <a:gridCol w="395288"/>
                <a:gridCol w="390525"/>
                <a:gridCol w="388937"/>
                <a:gridCol w="390525"/>
                <a:gridCol w="392113"/>
                <a:gridCol w="390525"/>
                <a:gridCol w="379412"/>
                <a:gridCol w="431800"/>
                <a:gridCol w="433388"/>
                <a:gridCol w="431800"/>
              </a:tblGrid>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385" name="Line 169"/>
          <p:cNvSpPr>
            <a:spLocks noChangeShapeType="1"/>
          </p:cNvSpPr>
          <p:nvPr/>
        </p:nvSpPr>
        <p:spPr bwMode="auto">
          <a:xfrm>
            <a:off x="2698750" y="6021388"/>
            <a:ext cx="720725" cy="0"/>
          </a:xfrm>
          <a:prstGeom prst="line">
            <a:avLst/>
          </a:prstGeom>
          <a:noFill/>
          <a:ln w="38100">
            <a:solidFill>
              <a:schemeClr val="tx1"/>
            </a:solidFill>
            <a:round/>
            <a:headEnd/>
            <a:tailEnd type="triangle" w="med" len="med"/>
          </a:ln>
          <a:effectLst/>
        </p:spPr>
        <p:txBody>
          <a:bodyPr/>
          <a:lstStyle/>
          <a:p>
            <a:endParaRPr lang="en-US"/>
          </a:p>
        </p:txBody>
      </p:sp>
      <p:sp>
        <p:nvSpPr>
          <p:cNvPr id="9387" name="Text Box 171"/>
          <p:cNvSpPr txBox="1">
            <a:spLocks noChangeArrowheads="1"/>
          </p:cNvSpPr>
          <p:nvPr/>
        </p:nvSpPr>
        <p:spPr bwMode="auto">
          <a:xfrm>
            <a:off x="7018338" y="5192713"/>
            <a:ext cx="793750"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m=</a:t>
            </a:r>
            <a:r>
              <a:rPr lang="en-US" altLang="zh-TW" sz="2000">
                <a:solidFill>
                  <a:srgbClr val="FF0000"/>
                </a:solidFill>
              </a:rPr>
              <a:t>12</a:t>
            </a:r>
            <a:endParaRPr lang="en-US" altLang="zh-TW" sz="2000" baseline="-25000">
              <a:solidFill>
                <a:srgbClr val="FF0000"/>
              </a:solidFill>
            </a:endParaRPr>
          </a:p>
        </p:txBody>
      </p:sp>
      <p:sp>
        <p:nvSpPr>
          <p:cNvPr id="9388" name="Text Box 172"/>
          <p:cNvSpPr txBox="1">
            <a:spLocks noChangeArrowheads="1"/>
          </p:cNvSpPr>
          <p:nvPr/>
        </p:nvSpPr>
        <p:spPr bwMode="auto">
          <a:xfrm>
            <a:off x="6127750" y="5229225"/>
            <a:ext cx="89217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10</a:t>
            </a:r>
            <a:endParaRPr lang="en-US" altLang="zh-TW" sz="2000" baseline="-25000">
              <a:solidFill>
                <a:srgbClr val="FF0000"/>
              </a:solidFill>
            </a:endParaRPr>
          </a:p>
        </p:txBody>
      </p:sp>
      <p:sp>
        <p:nvSpPr>
          <p:cNvPr id="9389" name="Text Box 173"/>
          <p:cNvSpPr txBox="1">
            <a:spLocks noChangeArrowheads="1"/>
          </p:cNvSpPr>
          <p:nvPr/>
        </p:nvSpPr>
        <p:spPr bwMode="auto">
          <a:xfrm>
            <a:off x="5048250" y="5229225"/>
            <a:ext cx="67627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c</a:t>
            </a:r>
            <a:endParaRPr lang="en-US" altLang="zh-TW" sz="2000" i="1" baseline="-25000">
              <a:solidFill>
                <a:srgbClr val="FF0000"/>
              </a:solidFill>
            </a:endParaRPr>
          </a:p>
        </p:txBody>
      </p:sp>
      <p:sp>
        <p:nvSpPr>
          <p:cNvPr id="9392" name="Line 176"/>
          <p:cNvSpPr>
            <a:spLocks noChangeShapeType="1"/>
          </p:cNvSpPr>
          <p:nvPr/>
        </p:nvSpPr>
        <p:spPr bwMode="auto">
          <a:xfrm>
            <a:off x="6443663" y="4005263"/>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9393" name="Text Box 177"/>
          <p:cNvSpPr txBox="1">
            <a:spLocks noChangeArrowheads="1"/>
          </p:cNvSpPr>
          <p:nvPr/>
        </p:nvSpPr>
        <p:spPr bwMode="auto">
          <a:xfrm>
            <a:off x="6586538" y="4005263"/>
            <a:ext cx="1081087" cy="366712"/>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sp>
        <p:nvSpPr>
          <p:cNvPr id="9396" name="Line 180"/>
          <p:cNvSpPr>
            <a:spLocks noChangeShapeType="1"/>
          </p:cNvSpPr>
          <p:nvPr/>
        </p:nvSpPr>
        <p:spPr bwMode="auto">
          <a:xfrm flipH="1">
            <a:off x="7019925" y="2924175"/>
            <a:ext cx="1223963" cy="0"/>
          </a:xfrm>
          <a:prstGeom prst="line">
            <a:avLst/>
          </a:prstGeom>
          <a:noFill/>
          <a:ln w="38100">
            <a:solidFill>
              <a:srgbClr val="0000FF"/>
            </a:solidFill>
            <a:round/>
            <a:headEnd/>
            <a:tailEnd type="triangle" w="lg" len="med"/>
          </a:ln>
          <a:effectLst/>
        </p:spPr>
        <p:txBody>
          <a:bodyPr/>
          <a:lstStyle/>
          <a:p>
            <a:endParaRPr lang="en-US"/>
          </a:p>
        </p:txBody>
      </p:sp>
      <p:sp>
        <p:nvSpPr>
          <p:cNvPr id="9397" name="Text Box 181"/>
          <p:cNvSpPr txBox="1">
            <a:spLocks noChangeArrowheads="1"/>
          </p:cNvSpPr>
          <p:nvPr/>
        </p:nvSpPr>
        <p:spPr bwMode="auto">
          <a:xfrm>
            <a:off x="6659563" y="2492375"/>
            <a:ext cx="2160587" cy="366713"/>
          </a:xfrm>
          <a:prstGeom prst="rect">
            <a:avLst/>
          </a:prstGeom>
          <a:noFill/>
          <a:ln w="9525">
            <a:noFill/>
            <a:miter lim="800000"/>
            <a:headEnd/>
            <a:tailEnd/>
          </a:ln>
          <a:effectLst/>
        </p:spPr>
        <p:txBody>
          <a:bodyPr>
            <a:spAutoFit/>
          </a:bodyPr>
          <a:lstStyle/>
          <a:p>
            <a:pPr>
              <a:spcBef>
                <a:spcPct val="50000"/>
              </a:spcBef>
            </a:pPr>
            <a:r>
              <a:rPr lang="en-US" altLang="zh-TW" sz="1800">
                <a:solidFill>
                  <a:srgbClr val="0000FF"/>
                </a:solidFill>
              </a:rPr>
              <a:t>directing of the scan</a:t>
            </a:r>
          </a:p>
        </p:txBody>
      </p:sp>
      <p:sp>
        <p:nvSpPr>
          <p:cNvPr id="9399" name="Line 183"/>
          <p:cNvSpPr>
            <a:spLocks noChangeShapeType="1"/>
          </p:cNvSpPr>
          <p:nvPr/>
        </p:nvSpPr>
        <p:spPr bwMode="auto">
          <a:xfrm flipH="1">
            <a:off x="5292725" y="4076700"/>
            <a:ext cx="1008063" cy="288925"/>
          </a:xfrm>
          <a:prstGeom prst="line">
            <a:avLst/>
          </a:prstGeom>
          <a:noFill/>
          <a:ln w="38100">
            <a:solidFill>
              <a:srgbClr val="0000FF"/>
            </a:solidFill>
            <a:round/>
            <a:headEnd type="triangle" w="med" len="med"/>
            <a:tailEnd type="triangle" w="med" len="med"/>
          </a:ln>
          <a:effectLst/>
        </p:spPr>
        <p:txBody>
          <a:bodyPr/>
          <a:lstStyle/>
          <a:p>
            <a:endParaRPr lang="en-US"/>
          </a:p>
        </p:txBody>
      </p:sp>
      <p:sp>
        <p:nvSpPr>
          <p:cNvPr id="9400" name="Line 184"/>
          <p:cNvSpPr>
            <a:spLocks noChangeShapeType="1"/>
          </p:cNvSpPr>
          <p:nvPr/>
        </p:nvSpPr>
        <p:spPr bwMode="auto">
          <a:xfrm>
            <a:off x="5364163" y="5373688"/>
            <a:ext cx="792162" cy="215900"/>
          </a:xfrm>
          <a:prstGeom prst="line">
            <a:avLst/>
          </a:prstGeom>
          <a:noFill/>
          <a:ln w="38100">
            <a:solidFill>
              <a:srgbClr val="0000FF"/>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981075"/>
          </a:xfrm>
          <a:noFill/>
          <a:ln/>
        </p:spPr>
        <p:txBody>
          <a:bodyPr/>
          <a:lstStyle/>
          <a:p>
            <a:r>
              <a:rPr lang="en-US" altLang="zh-TW" b="1">
                <a:latin typeface="Times New Roman" pitchFamily="18" charset="0"/>
              </a:rPr>
              <a:t>Good Suffix Rule 1</a:t>
            </a:r>
          </a:p>
        </p:txBody>
      </p:sp>
      <p:sp>
        <p:nvSpPr>
          <p:cNvPr id="11267" name="Rectangle 3"/>
          <p:cNvSpPr>
            <a:spLocks noGrp="1" noChangeArrowheads="1"/>
          </p:cNvSpPr>
          <p:nvPr>
            <p:ph type="body" sz="half" idx="1"/>
          </p:nvPr>
        </p:nvSpPr>
        <p:spPr>
          <a:xfrm>
            <a:off x="323850" y="836613"/>
            <a:ext cx="8640763" cy="2305050"/>
          </a:xfrm>
        </p:spPr>
        <p:txBody>
          <a:bodyPr/>
          <a:lstStyle/>
          <a:p>
            <a:pPr marL="266700" indent="-266700"/>
            <a:r>
              <a:rPr lang="en-US" altLang="zh-TW" sz="2400">
                <a:latin typeface="Times New Roman" pitchFamily="18" charset="0"/>
              </a:rPr>
              <a:t>If a mismatch occurs in </a:t>
            </a:r>
            <a:r>
              <a:rPr lang="en-US" altLang="zh-TW" sz="2400" i="1">
                <a:latin typeface="Times New Roman" pitchFamily="18" charset="0"/>
              </a:rPr>
              <a:t>T</a:t>
            </a:r>
            <a:r>
              <a:rPr lang="en-US" altLang="zh-TW" sz="2400" i="1" baseline="-25000">
                <a:latin typeface="Times New Roman" pitchFamily="18" charset="0"/>
              </a:rPr>
              <a:t>s+j-1</a:t>
            </a:r>
            <a:r>
              <a:rPr lang="en-US" altLang="zh-TW" sz="2400">
                <a:latin typeface="Times New Roman" pitchFamily="18" charset="0"/>
              </a:rPr>
              <a:t>, we match </a:t>
            </a:r>
            <a:r>
              <a:rPr lang="en-US" altLang="zh-TW" sz="2400" i="1">
                <a:latin typeface="Times New Roman" pitchFamily="18" charset="0"/>
              </a:rPr>
              <a:t>T</a:t>
            </a:r>
            <a:r>
              <a:rPr lang="en-US" altLang="zh-TW" sz="2400" i="1" baseline="-25000">
                <a:latin typeface="Times New Roman" pitchFamily="18" charset="0"/>
              </a:rPr>
              <a:t>s+j-1</a:t>
            </a:r>
            <a:r>
              <a:rPr lang="en-US" altLang="zh-TW" sz="2400">
                <a:latin typeface="Times New Roman" pitchFamily="18" charset="0"/>
              </a:rPr>
              <a:t> with </a:t>
            </a:r>
            <a:r>
              <a:rPr lang="en-US" altLang="zh-TW" sz="2400" i="1">
                <a:latin typeface="Times New Roman" pitchFamily="18" charset="0"/>
              </a:rPr>
              <a:t>P</a:t>
            </a:r>
            <a:r>
              <a:rPr lang="en-US" altLang="zh-TW" sz="2400" i="1" baseline="-25000">
                <a:latin typeface="Times New Roman" pitchFamily="18" charset="0"/>
              </a:rPr>
              <a:t>j’-m+j</a:t>
            </a:r>
            <a:r>
              <a:rPr lang="en-US" altLang="zh-TW" sz="2400" i="1">
                <a:latin typeface="Times New Roman" pitchFamily="18" charset="0"/>
              </a:rPr>
              <a:t> </a:t>
            </a:r>
            <a:r>
              <a:rPr lang="en-US" altLang="zh-TW" sz="2400">
                <a:latin typeface="Times New Roman" pitchFamily="18" charset="0"/>
              </a:rPr>
              <a:t>, where </a:t>
            </a:r>
            <a:r>
              <a:rPr lang="en-US" altLang="zh-TW" sz="2400" i="1">
                <a:latin typeface="Times New Roman" pitchFamily="18" charset="0"/>
              </a:rPr>
              <a:t>j’ </a:t>
            </a:r>
            <a:r>
              <a:rPr lang="en-US" altLang="zh-TW" sz="2400">
                <a:latin typeface="Times New Roman" pitchFamily="18" charset="0"/>
              </a:rPr>
              <a:t>(</a:t>
            </a:r>
            <a:r>
              <a:rPr lang="en-US" altLang="zh-TW" sz="2400" i="1">
                <a:latin typeface="Times New Roman" pitchFamily="18" charset="0"/>
              </a:rPr>
              <a:t>m-j+</a:t>
            </a:r>
            <a:r>
              <a:rPr lang="en-US" altLang="zh-TW" sz="2400">
                <a:latin typeface="Times New Roman" pitchFamily="18" charset="0"/>
              </a:rPr>
              <a:t>1≦  </a:t>
            </a:r>
            <a:r>
              <a:rPr lang="en-US" altLang="zh-TW" sz="2400" i="1">
                <a:latin typeface="Times New Roman" pitchFamily="18" charset="0"/>
              </a:rPr>
              <a:t>j’ </a:t>
            </a:r>
            <a:r>
              <a:rPr lang="en-US" altLang="zh-TW" sz="2400">
                <a:latin typeface="Times New Roman" pitchFamily="18" charset="0"/>
              </a:rPr>
              <a:t>&lt; </a:t>
            </a:r>
            <a:r>
              <a:rPr lang="en-US" altLang="zh-TW" sz="2400" i="1">
                <a:latin typeface="Times New Roman" pitchFamily="18" charset="0"/>
              </a:rPr>
              <a:t>m</a:t>
            </a:r>
            <a:r>
              <a:rPr lang="en-US" altLang="zh-TW" sz="2400">
                <a:latin typeface="Times New Roman" pitchFamily="18" charset="0"/>
              </a:rPr>
              <a:t>) is the </a:t>
            </a:r>
            <a:r>
              <a:rPr lang="en-US" altLang="zh-TW" sz="2400" b="1">
                <a:latin typeface="Times New Roman" pitchFamily="18" charset="0"/>
              </a:rPr>
              <a:t>largest position</a:t>
            </a:r>
            <a:r>
              <a:rPr lang="en-US" altLang="zh-TW" sz="2400">
                <a:latin typeface="Times New Roman" pitchFamily="18" charset="0"/>
              </a:rPr>
              <a:t> such that  </a:t>
            </a:r>
          </a:p>
          <a:p>
            <a:pPr marL="266700" indent="-266700">
              <a:buFontTx/>
              <a:buNone/>
            </a:pPr>
            <a:r>
              <a:rPr lang="en-US" altLang="zh-TW" sz="2400">
                <a:solidFill>
                  <a:srgbClr val="0000FF"/>
                </a:solidFill>
                <a:latin typeface="Times New Roman" pitchFamily="18" charset="0"/>
              </a:rPr>
              <a:t>		(1)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j+1,m</a:t>
            </a:r>
            <a:r>
              <a:rPr lang="en-US" altLang="zh-TW" sz="2400" b="1">
                <a:solidFill>
                  <a:srgbClr val="0000FF"/>
                </a:solidFill>
                <a:latin typeface="Times New Roman" pitchFamily="18" charset="0"/>
              </a:rPr>
              <a:t> is a suffix of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1,j’</a:t>
            </a:r>
            <a:r>
              <a:rPr lang="en-US" altLang="zh-TW" sz="2400">
                <a:solidFill>
                  <a:srgbClr val="0000FF"/>
                </a:solidFill>
                <a:latin typeface="Times New Roman" pitchFamily="18" charset="0"/>
              </a:rPr>
              <a:t> </a:t>
            </a:r>
          </a:p>
          <a:p>
            <a:pPr marL="266700" indent="-266700">
              <a:buFontTx/>
              <a:buNone/>
            </a:pPr>
            <a:r>
              <a:rPr lang="en-US" altLang="zh-TW" sz="2400">
                <a:solidFill>
                  <a:srgbClr val="0000FF"/>
                </a:solidFill>
                <a:latin typeface="Times New Roman" pitchFamily="18" charset="0"/>
              </a:rPr>
              <a:t>		(2)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j’-</a:t>
            </a:r>
            <a:r>
              <a:rPr lang="en-US" altLang="zh-TW" sz="2400" b="1" baseline="-25000">
                <a:solidFill>
                  <a:srgbClr val="0000FF"/>
                </a:solidFill>
                <a:latin typeface="Times New Roman" pitchFamily="18" charset="0"/>
              </a:rPr>
              <a:t>(</a:t>
            </a:r>
            <a:r>
              <a:rPr lang="en-US" altLang="zh-TW" sz="2400" b="1" i="1" baseline="-25000">
                <a:solidFill>
                  <a:srgbClr val="0000FF"/>
                </a:solidFill>
                <a:latin typeface="Times New Roman" pitchFamily="18" charset="0"/>
              </a:rPr>
              <a:t>m-j</a:t>
            </a:r>
            <a:r>
              <a:rPr lang="en-US" altLang="zh-TW" sz="2400" b="1" baseline="-25000">
                <a:solidFill>
                  <a:srgbClr val="0000FF"/>
                </a:solidFill>
                <a:latin typeface="Times New Roman" pitchFamily="18" charset="0"/>
              </a:rPr>
              <a:t>)</a:t>
            </a:r>
            <a:r>
              <a:rPr lang="en-US" altLang="zh-TW" sz="2400" b="1">
                <a:solidFill>
                  <a:srgbClr val="0000FF"/>
                </a:solidFill>
                <a:latin typeface="Times New Roman" pitchFamily="18" charset="0"/>
              </a:rPr>
              <a:t>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j</a:t>
            </a:r>
            <a:r>
              <a:rPr lang="en-US" altLang="zh-TW" sz="2400" b="1">
                <a:solidFill>
                  <a:srgbClr val="0000FF"/>
                </a:solidFill>
                <a:latin typeface="Times New Roman" pitchFamily="18" charset="0"/>
              </a:rPr>
              <a:t>.</a:t>
            </a:r>
            <a:r>
              <a:rPr lang="en-US" altLang="zh-TW" sz="2400" i="1">
                <a:solidFill>
                  <a:srgbClr val="0000FF"/>
                </a:solidFill>
                <a:latin typeface="Times New Roman" pitchFamily="18" charset="0"/>
              </a:rPr>
              <a:t> </a:t>
            </a:r>
            <a:endParaRPr lang="en-US" altLang="zh-TW" sz="2400">
              <a:solidFill>
                <a:srgbClr val="0000FF"/>
              </a:solidFill>
              <a:latin typeface="Times New Roman" pitchFamily="18" charset="0"/>
            </a:endParaRPr>
          </a:p>
          <a:p>
            <a:pPr marL="266700" indent="-266700"/>
            <a:r>
              <a:rPr lang="en-US" altLang="zh-TW" sz="2400">
                <a:latin typeface="Times New Roman" pitchFamily="18" charset="0"/>
              </a:rPr>
              <a:t>We can move the window at least (</a:t>
            </a:r>
            <a:r>
              <a:rPr lang="en-US" altLang="zh-TW" sz="2400" i="1">
                <a:latin typeface="Times New Roman" pitchFamily="18" charset="0"/>
              </a:rPr>
              <a:t>m</a:t>
            </a:r>
            <a:r>
              <a:rPr lang="en-US" altLang="zh-TW" sz="2400">
                <a:latin typeface="Times New Roman" pitchFamily="18" charset="0"/>
              </a:rPr>
              <a:t>-</a:t>
            </a:r>
            <a:r>
              <a:rPr lang="en-US" altLang="zh-TW" sz="2400" i="1">
                <a:latin typeface="Times New Roman" pitchFamily="18" charset="0"/>
              </a:rPr>
              <a:t>j’</a:t>
            </a:r>
            <a:r>
              <a:rPr lang="en-US" altLang="zh-TW" sz="2400">
                <a:latin typeface="Times New Roman" pitchFamily="18" charset="0"/>
              </a:rPr>
              <a:t>) position(s).</a:t>
            </a:r>
            <a:endParaRPr lang="en-US" altLang="zh-TW" sz="2400" i="1">
              <a:latin typeface="Times New Roman" pitchFamily="18" charset="0"/>
            </a:endParaRPr>
          </a:p>
        </p:txBody>
      </p:sp>
      <p:graphicFrame>
        <p:nvGraphicFramePr>
          <p:cNvPr id="11268" name="Group 4"/>
          <p:cNvGraphicFramePr>
            <a:graphicFrameLocks noGrp="1"/>
          </p:cNvGraphicFramePr>
          <p:nvPr>
            <p:ph sz="quarter" idx="2"/>
          </p:nvPr>
        </p:nvGraphicFramePr>
        <p:xfrm>
          <a:off x="3403600" y="5143500"/>
          <a:ext cx="4321175" cy="457200"/>
        </p:xfrm>
        <a:graphic>
          <a:graphicData uri="http://schemas.openxmlformats.org/drawingml/2006/table">
            <a:tbl>
              <a:tblPr/>
              <a:tblGrid>
                <a:gridCol w="392113"/>
                <a:gridCol w="393700"/>
                <a:gridCol w="393700"/>
                <a:gridCol w="1179512"/>
                <a:gridCol w="392113"/>
                <a:gridCol w="390525"/>
                <a:gridCol w="1179512"/>
              </a:tblGrid>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11307" name="Group 43"/>
          <p:cNvGraphicFramePr>
            <a:graphicFrameLocks noGrp="1"/>
          </p:cNvGraphicFramePr>
          <p:nvPr>
            <p:ph sz="quarter" idx="3"/>
          </p:nvPr>
        </p:nvGraphicFramePr>
        <p:xfrm>
          <a:off x="1454150" y="4076700"/>
          <a:ext cx="4270375" cy="465138"/>
        </p:xfrm>
        <a:graphic>
          <a:graphicData uri="http://schemas.openxmlformats.org/drawingml/2006/table">
            <a:tbl>
              <a:tblPr/>
              <a:tblGrid>
                <a:gridCol w="387350"/>
                <a:gridCol w="390525"/>
                <a:gridCol w="387350"/>
                <a:gridCol w="1166813"/>
                <a:gridCol w="387350"/>
                <a:gridCol w="385762"/>
                <a:gridCol w="1165225"/>
              </a:tblGrid>
              <a:tr h="465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82" name="Slide Number Placeholder 7"/>
          <p:cNvSpPr>
            <a:spLocks noGrp="1"/>
          </p:cNvSpPr>
          <p:nvPr>
            <p:ph type="sldNum" sz="quarter" idx="12"/>
          </p:nvPr>
        </p:nvSpPr>
        <p:spPr/>
        <p:txBody>
          <a:bodyPr/>
          <a:lstStyle/>
          <a:p>
            <a:fld id="{E9C91DFF-740C-47ED-B883-06BD7C5D9B19}" type="slidenum">
              <a:rPr lang="en-US" altLang="zh-TW"/>
              <a:pPr/>
              <a:t>49</a:t>
            </a:fld>
            <a:endParaRPr lang="en-US" altLang="zh-TW"/>
          </a:p>
        </p:txBody>
      </p:sp>
      <p:graphicFrame>
        <p:nvGraphicFramePr>
          <p:cNvPr id="11288" name="Group 24"/>
          <p:cNvGraphicFramePr>
            <a:graphicFrameLocks noGrp="1"/>
          </p:cNvGraphicFramePr>
          <p:nvPr/>
        </p:nvGraphicFramePr>
        <p:xfrm>
          <a:off x="322263" y="3487738"/>
          <a:ext cx="8137525" cy="457200"/>
        </p:xfrm>
        <a:graphic>
          <a:graphicData uri="http://schemas.openxmlformats.org/drawingml/2006/table">
            <a:tbl>
              <a:tblPr/>
              <a:tblGrid>
                <a:gridCol w="358775"/>
                <a:gridCol w="1168400"/>
                <a:gridCol w="2330450"/>
                <a:gridCol w="390525"/>
                <a:gridCol w="1165225"/>
                <a:gridCol w="2724150"/>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06" name="Line 42"/>
          <p:cNvSpPr>
            <a:spLocks noChangeShapeType="1"/>
          </p:cNvSpPr>
          <p:nvPr/>
        </p:nvSpPr>
        <p:spPr bwMode="auto">
          <a:xfrm>
            <a:off x="1892300" y="5507038"/>
            <a:ext cx="1511300" cy="0"/>
          </a:xfrm>
          <a:prstGeom prst="line">
            <a:avLst/>
          </a:prstGeom>
          <a:noFill/>
          <a:ln w="38100">
            <a:solidFill>
              <a:schemeClr val="tx1"/>
            </a:solidFill>
            <a:round/>
            <a:headEnd/>
            <a:tailEnd type="triangle" w="med" len="med"/>
          </a:ln>
          <a:effectLst/>
        </p:spPr>
        <p:txBody>
          <a:bodyPr/>
          <a:lstStyle/>
          <a:p>
            <a:endParaRPr lang="en-US"/>
          </a:p>
        </p:txBody>
      </p:sp>
      <p:sp>
        <p:nvSpPr>
          <p:cNvPr id="11327" name="Text Box 63"/>
          <p:cNvSpPr txBox="1">
            <a:spLocks noChangeArrowheads="1"/>
          </p:cNvSpPr>
          <p:nvPr/>
        </p:nvSpPr>
        <p:spPr bwMode="auto">
          <a:xfrm>
            <a:off x="1835150" y="3068638"/>
            <a:ext cx="288925" cy="457200"/>
          </a:xfrm>
          <a:prstGeom prst="rect">
            <a:avLst/>
          </a:prstGeom>
          <a:noFill/>
          <a:ln w="9525">
            <a:noFill/>
            <a:miter lim="800000"/>
            <a:headEnd/>
            <a:tailEnd/>
          </a:ln>
          <a:effectLst/>
        </p:spPr>
        <p:txBody>
          <a:bodyPr>
            <a:spAutoFit/>
          </a:bodyPr>
          <a:lstStyle/>
          <a:p>
            <a:pPr>
              <a:spcBef>
                <a:spcPct val="50000"/>
              </a:spcBef>
            </a:pPr>
            <a:r>
              <a:rPr lang="en-US" altLang="zh-TW" i="1"/>
              <a:t>s</a:t>
            </a:r>
          </a:p>
        </p:txBody>
      </p:sp>
      <p:sp>
        <p:nvSpPr>
          <p:cNvPr id="11328" name="Text Box 64"/>
          <p:cNvSpPr txBox="1">
            <a:spLocks noChangeArrowheads="1"/>
          </p:cNvSpPr>
          <p:nvPr/>
        </p:nvSpPr>
        <p:spPr bwMode="auto">
          <a:xfrm>
            <a:off x="2268538" y="5089525"/>
            <a:ext cx="863600" cy="427038"/>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sp>
        <p:nvSpPr>
          <p:cNvPr id="11329" name="Text Box 65"/>
          <p:cNvSpPr txBox="1">
            <a:spLocks noChangeArrowheads="1"/>
          </p:cNvSpPr>
          <p:nvPr/>
        </p:nvSpPr>
        <p:spPr bwMode="auto">
          <a:xfrm>
            <a:off x="3995738" y="3068638"/>
            <a:ext cx="1008062" cy="457200"/>
          </a:xfrm>
          <a:prstGeom prst="rect">
            <a:avLst/>
          </a:prstGeom>
          <a:noFill/>
          <a:ln w="9525">
            <a:noFill/>
            <a:miter lim="800000"/>
            <a:headEnd/>
            <a:tailEnd/>
          </a:ln>
          <a:effectLst/>
        </p:spPr>
        <p:txBody>
          <a:bodyPr>
            <a:spAutoFit/>
          </a:bodyPr>
          <a:lstStyle/>
          <a:p>
            <a:pPr>
              <a:spcBef>
                <a:spcPct val="50000"/>
              </a:spcBef>
            </a:pPr>
            <a:r>
              <a:rPr lang="en-US" altLang="zh-TW" i="1"/>
              <a:t>s+j-1</a:t>
            </a:r>
          </a:p>
        </p:txBody>
      </p:sp>
      <p:grpSp>
        <p:nvGrpSpPr>
          <p:cNvPr id="2" name="Group 66"/>
          <p:cNvGrpSpPr>
            <a:grpSpLocks/>
          </p:cNvGrpSpPr>
          <p:nvPr/>
        </p:nvGrpSpPr>
        <p:grpSpPr bwMode="auto">
          <a:xfrm>
            <a:off x="1835150" y="4521200"/>
            <a:ext cx="3910013" cy="457200"/>
            <a:chOff x="1156" y="2976"/>
            <a:chExt cx="2495" cy="288"/>
          </a:xfrm>
        </p:grpSpPr>
        <p:sp>
          <p:nvSpPr>
            <p:cNvPr id="11331" name="Text Box 67"/>
            <p:cNvSpPr txBox="1">
              <a:spLocks noChangeArrowheads="1"/>
            </p:cNvSpPr>
            <p:nvPr/>
          </p:nvSpPr>
          <p:spPr bwMode="auto">
            <a:xfrm>
              <a:off x="2653" y="2976"/>
              <a:ext cx="408"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11332" name="Text Box 68"/>
            <p:cNvSpPr txBox="1">
              <a:spLocks noChangeArrowheads="1"/>
            </p:cNvSpPr>
            <p:nvPr/>
          </p:nvSpPr>
          <p:spPr bwMode="auto">
            <a:xfrm>
              <a:off x="2199" y="2976"/>
              <a:ext cx="273"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11333" name="Text Box 69"/>
            <p:cNvSpPr txBox="1">
              <a:spLocks noChangeArrowheads="1"/>
            </p:cNvSpPr>
            <p:nvPr/>
          </p:nvSpPr>
          <p:spPr bwMode="auto">
            <a:xfrm>
              <a:off x="3424" y="2976"/>
              <a:ext cx="227" cy="288"/>
            </a:xfrm>
            <a:prstGeom prst="rect">
              <a:avLst/>
            </a:prstGeom>
            <a:noFill/>
            <a:ln w="9525">
              <a:noFill/>
              <a:miter lim="800000"/>
              <a:headEnd/>
              <a:tailEnd/>
            </a:ln>
            <a:effectLst/>
          </p:spPr>
          <p:txBody>
            <a:bodyPr>
              <a:spAutoFit/>
            </a:bodyPr>
            <a:lstStyle/>
            <a:p>
              <a:pPr>
                <a:spcBef>
                  <a:spcPct val="50000"/>
                </a:spcBef>
              </a:pPr>
              <a:r>
                <a:rPr lang="en-US" altLang="zh-TW" i="1"/>
                <a:t>m</a:t>
              </a:r>
            </a:p>
          </p:txBody>
        </p:sp>
        <p:sp>
          <p:nvSpPr>
            <p:cNvPr id="11334" name="Text Box 70"/>
            <p:cNvSpPr txBox="1">
              <a:spLocks noChangeArrowheads="1"/>
            </p:cNvSpPr>
            <p:nvPr/>
          </p:nvSpPr>
          <p:spPr bwMode="auto">
            <a:xfrm>
              <a:off x="1156" y="2976"/>
              <a:ext cx="227" cy="288"/>
            </a:xfrm>
            <a:prstGeom prst="rect">
              <a:avLst/>
            </a:prstGeom>
            <a:noFill/>
            <a:ln w="9525">
              <a:noFill/>
              <a:miter lim="800000"/>
              <a:headEnd/>
              <a:tailEnd/>
            </a:ln>
            <a:effectLst/>
          </p:spPr>
          <p:txBody>
            <a:bodyPr>
              <a:spAutoFit/>
            </a:bodyPr>
            <a:lstStyle/>
            <a:p>
              <a:pPr>
                <a:spcBef>
                  <a:spcPct val="50000"/>
                </a:spcBef>
              </a:pPr>
              <a:r>
                <a:rPr lang="en-US" altLang="zh-TW"/>
                <a:t>1</a:t>
              </a:r>
            </a:p>
          </p:txBody>
        </p:sp>
        <p:sp>
          <p:nvSpPr>
            <p:cNvPr id="11335" name="Text Box 71"/>
            <p:cNvSpPr txBox="1">
              <a:spLocks noChangeArrowheads="1"/>
            </p:cNvSpPr>
            <p:nvPr/>
          </p:nvSpPr>
          <p:spPr bwMode="auto">
            <a:xfrm>
              <a:off x="1292" y="2976"/>
              <a:ext cx="635" cy="288"/>
            </a:xfrm>
            <a:prstGeom prst="rect">
              <a:avLst/>
            </a:prstGeom>
            <a:noFill/>
            <a:ln w="9525">
              <a:noFill/>
              <a:miter lim="800000"/>
              <a:headEnd/>
              <a:tailEnd/>
            </a:ln>
            <a:effectLst/>
          </p:spPr>
          <p:txBody>
            <a:bodyPr>
              <a:spAutoFit/>
            </a:bodyPr>
            <a:lstStyle/>
            <a:p>
              <a:pPr>
                <a:spcBef>
                  <a:spcPct val="50000"/>
                </a:spcBef>
              </a:pPr>
              <a:r>
                <a:rPr lang="en-US" altLang="zh-TW" i="1"/>
                <a:t>j’-m+j</a:t>
              </a:r>
            </a:p>
          </p:txBody>
        </p:sp>
      </p:grpSp>
      <p:grpSp>
        <p:nvGrpSpPr>
          <p:cNvPr id="3" name="Group 72"/>
          <p:cNvGrpSpPr>
            <a:grpSpLocks/>
          </p:cNvGrpSpPr>
          <p:nvPr/>
        </p:nvGrpSpPr>
        <p:grpSpPr bwMode="auto">
          <a:xfrm>
            <a:off x="3779838" y="5635625"/>
            <a:ext cx="3960812" cy="457200"/>
            <a:chOff x="1156" y="2976"/>
            <a:chExt cx="2495" cy="288"/>
          </a:xfrm>
        </p:grpSpPr>
        <p:sp>
          <p:nvSpPr>
            <p:cNvPr id="11337" name="Text Box 73"/>
            <p:cNvSpPr txBox="1">
              <a:spLocks noChangeArrowheads="1"/>
            </p:cNvSpPr>
            <p:nvPr/>
          </p:nvSpPr>
          <p:spPr bwMode="auto">
            <a:xfrm>
              <a:off x="2653" y="2976"/>
              <a:ext cx="408"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11338" name="Text Box 74"/>
            <p:cNvSpPr txBox="1">
              <a:spLocks noChangeArrowheads="1"/>
            </p:cNvSpPr>
            <p:nvPr/>
          </p:nvSpPr>
          <p:spPr bwMode="auto">
            <a:xfrm>
              <a:off x="2199" y="2976"/>
              <a:ext cx="273" cy="288"/>
            </a:xfrm>
            <a:prstGeom prst="rect">
              <a:avLst/>
            </a:prstGeom>
            <a:noFill/>
            <a:ln w="9525">
              <a:noFill/>
              <a:miter lim="800000"/>
              <a:headEnd/>
              <a:tailEnd/>
            </a:ln>
            <a:effectLst/>
          </p:spPr>
          <p:txBody>
            <a:bodyPr>
              <a:spAutoFit/>
            </a:bodyPr>
            <a:lstStyle/>
            <a:p>
              <a:pPr>
                <a:spcBef>
                  <a:spcPct val="50000"/>
                </a:spcBef>
              </a:pPr>
              <a:r>
                <a:rPr lang="en-US" altLang="zh-TW" i="1"/>
                <a:t>j’</a:t>
              </a:r>
            </a:p>
          </p:txBody>
        </p:sp>
        <p:sp>
          <p:nvSpPr>
            <p:cNvPr id="11339" name="Text Box 75"/>
            <p:cNvSpPr txBox="1">
              <a:spLocks noChangeArrowheads="1"/>
            </p:cNvSpPr>
            <p:nvPr/>
          </p:nvSpPr>
          <p:spPr bwMode="auto">
            <a:xfrm>
              <a:off x="3424" y="2976"/>
              <a:ext cx="227" cy="288"/>
            </a:xfrm>
            <a:prstGeom prst="rect">
              <a:avLst/>
            </a:prstGeom>
            <a:noFill/>
            <a:ln w="9525">
              <a:noFill/>
              <a:miter lim="800000"/>
              <a:headEnd/>
              <a:tailEnd/>
            </a:ln>
            <a:effectLst/>
          </p:spPr>
          <p:txBody>
            <a:bodyPr>
              <a:spAutoFit/>
            </a:bodyPr>
            <a:lstStyle/>
            <a:p>
              <a:pPr>
                <a:spcBef>
                  <a:spcPct val="50000"/>
                </a:spcBef>
              </a:pPr>
              <a:r>
                <a:rPr lang="en-US" altLang="zh-TW" i="1"/>
                <a:t>m</a:t>
              </a:r>
            </a:p>
          </p:txBody>
        </p:sp>
        <p:sp>
          <p:nvSpPr>
            <p:cNvPr id="11340" name="Text Box 76"/>
            <p:cNvSpPr txBox="1">
              <a:spLocks noChangeArrowheads="1"/>
            </p:cNvSpPr>
            <p:nvPr/>
          </p:nvSpPr>
          <p:spPr bwMode="auto">
            <a:xfrm>
              <a:off x="1156" y="2976"/>
              <a:ext cx="227" cy="288"/>
            </a:xfrm>
            <a:prstGeom prst="rect">
              <a:avLst/>
            </a:prstGeom>
            <a:noFill/>
            <a:ln w="9525">
              <a:noFill/>
              <a:miter lim="800000"/>
              <a:headEnd/>
              <a:tailEnd/>
            </a:ln>
            <a:effectLst/>
          </p:spPr>
          <p:txBody>
            <a:bodyPr>
              <a:spAutoFit/>
            </a:bodyPr>
            <a:lstStyle/>
            <a:p>
              <a:pPr>
                <a:spcBef>
                  <a:spcPct val="50000"/>
                </a:spcBef>
              </a:pPr>
              <a:r>
                <a:rPr lang="en-US" altLang="zh-TW"/>
                <a:t>1</a:t>
              </a:r>
            </a:p>
          </p:txBody>
        </p:sp>
        <p:sp>
          <p:nvSpPr>
            <p:cNvPr id="11341" name="Text Box 77"/>
            <p:cNvSpPr txBox="1">
              <a:spLocks noChangeArrowheads="1"/>
            </p:cNvSpPr>
            <p:nvPr/>
          </p:nvSpPr>
          <p:spPr bwMode="auto">
            <a:xfrm>
              <a:off x="1292" y="2976"/>
              <a:ext cx="635" cy="288"/>
            </a:xfrm>
            <a:prstGeom prst="rect">
              <a:avLst/>
            </a:prstGeom>
            <a:noFill/>
            <a:ln w="9525">
              <a:noFill/>
              <a:miter lim="800000"/>
              <a:headEnd/>
              <a:tailEnd/>
            </a:ln>
            <a:effectLst/>
          </p:spPr>
          <p:txBody>
            <a:bodyPr>
              <a:spAutoFit/>
            </a:bodyPr>
            <a:lstStyle/>
            <a:p>
              <a:pPr>
                <a:spcBef>
                  <a:spcPct val="50000"/>
                </a:spcBef>
              </a:pPr>
              <a:r>
                <a:rPr lang="en-US" altLang="zh-TW" i="1"/>
                <a:t>j’-m+j</a:t>
              </a:r>
            </a:p>
          </p:txBody>
        </p:sp>
      </p:grpSp>
      <p:sp>
        <p:nvSpPr>
          <p:cNvPr id="11342" name="AutoShape 78"/>
          <p:cNvSpPr>
            <a:spLocks noChangeArrowheads="1"/>
          </p:cNvSpPr>
          <p:nvPr/>
        </p:nvSpPr>
        <p:spPr bwMode="auto">
          <a:xfrm>
            <a:off x="4356100" y="6165850"/>
            <a:ext cx="865188" cy="358775"/>
          </a:xfrm>
          <a:prstGeom prst="wedgeRoundRectCallout">
            <a:avLst>
              <a:gd name="adj1" fmla="val -41009"/>
              <a:gd name="adj2" fmla="val -82745"/>
              <a:gd name="adj3" fmla="val 16667"/>
            </a:avLst>
          </a:prstGeom>
          <a:solidFill>
            <a:srgbClr val="66FF99"/>
          </a:solidFill>
          <a:ln w="9525">
            <a:solidFill>
              <a:schemeClr val="tx1"/>
            </a:solidFill>
            <a:miter lim="800000"/>
            <a:headEnd/>
            <a:tailEnd/>
          </a:ln>
          <a:effectLst/>
        </p:spPr>
        <p:txBody>
          <a:bodyPr/>
          <a:lstStyle/>
          <a:p>
            <a:pPr algn="ctr"/>
            <a:r>
              <a:rPr lang="en-US" altLang="zh-TW" sz="2000"/>
              <a:t>z≠y</a:t>
            </a:r>
          </a:p>
        </p:txBody>
      </p:sp>
      <p:sp>
        <p:nvSpPr>
          <p:cNvPr id="11343" name="Line 79"/>
          <p:cNvSpPr>
            <a:spLocks noChangeShapeType="1"/>
          </p:cNvSpPr>
          <p:nvPr/>
        </p:nvSpPr>
        <p:spPr bwMode="auto">
          <a:xfrm>
            <a:off x="3779838" y="4724400"/>
            <a:ext cx="792162" cy="360363"/>
          </a:xfrm>
          <a:prstGeom prst="line">
            <a:avLst/>
          </a:prstGeom>
          <a:noFill/>
          <a:ln w="38100">
            <a:solidFill>
              <a:srgbClr val="0000FF"/>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flipH="1">
            <a:off x="1600200" y="3048000"/>
            <a:ext cx="152400" cy="381000"/>
          </a:xfrm>
          <a:prstGeom prst="line">
            <a:avLst/>
          </a:prstGeom>
          <a:noFill/>
          <a:ln w="9525">
            <a:solidFill>
              <a:schemeClr val="tx1"/>
            </a:solidFill>
            <a:round/>
            <a:headEnd/>
            <a:tailEnd/>
          </a:ln>
        </p:spPr>
        <p:txBody>
          <a:bodyPr/>
          <a:lstStyle/>
          <a:p>
            <a:endParaRPr lang="en-US"/>
          </a:p>
        </p:txBody>
      </p:sp>
      <p:sp>
        <p:nvSpPr>
          <p:cNvPr id="7171" name="Line 3"/>
          <p:cNvSpPr>
            <a:spLocks noChangeShapeType="1"/>
          </p:cNvSpPr>
          <p:nvPr/>
        </p:nvSpPr>
        <p:spPr bwMode="auto">
          <a:xfrm flipH="1">
            <a:off x="1676400" y="3429000"/>
            <a:ext cx="152400" cy="381000"/>
          </a:xfrm>
          <a:prstGeom prst="line">
            <a:avLst/>
          </a:prstGeom>
          <a:noFill/>
          <a:ln w="9525">
            <a:solidFill>
              <a:schemeClr val="tx1"/>
            </a:solidFill>
            <a:round/>
            <a:headEnd/>
            <a:tailEnd/>
          </a:ln>
        </p:spPr>
        <p:txBody>
          <a:bodyPr/>
          <a:lstStyle/>
          <a:p>
            <a:endParaRPr lang="en-US"/>
          </a:p>
        </p:txBody>
      </p:sp>
      <p:pic>
        <p:nvPicPr>
          <p:cNvPr id="7172" name="Picture 4"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7173" name="Picture 5"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7174" name="Line 7"/>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7175" name="Text Box 8"/>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
        <p:nvSpPr>
          <p:cNvPr id="7176" name="Rectangle 9"/>
          <p:cNvSpPr>
            <a:spLocks noChangeArrowheads="1"/>
          </p:cNvSpPr>
          <p:nvPr/>
        </p:nvSpPr>
        <p:spPr bwMode="auto">
          <a:xfrm>
            <a:off x="1049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7177" name="Rectangle 10"/>
          <p:cNvSpPr>
            <a:spLocks noChangeArrowheads="1"/>
          </p:cNvSpPr>
          <p:nvPr/>
        </p:nvSpPr>
        <p:spPr bwMode="auto">
          <a:xfrm>
            <a:off x="15065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7178" name="Rectangle 11"/>
          <p:cNvSpPr>
            <a:spLocks noChangeArrowheads="1"/>
          </p:cNvSpPr>
          <p:nvPr/>
        </p:nvSpPr>
        <p:spPr bwMode="auto">
          <a:xfrm>
            <a:off x="19637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7179" name="Rectangle 12"/>
          <p:cNvSpPr>
            <a:spLocks noChangeArrowheads="1"/>
          </p:cNvSpPr>
          <p:nvPr/>
        </p:nvSpPr>
        <p:spPr bwMode="auto">
          <a:xfrm>
            <a:off x="24209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7180" name="Rectangle 13"/>
          <p:cNvSpPr>
            <a:spLocks noChangeArrowheads="1"/>
          </p:cNvSpPr>
          <p:nvPr/>
        </p:nvSpPr>
        <p:spPr bwMode="auto">
          <a:xfrm>
            <a:off x="28781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7181" name="Rectangle 14"/>
          <p:cNvSpPr>
            <a:spLocks noChangeArrowheads="1"/>
          </p:cNvSpPr>
          <p:nvPr/>
        </p:nvSpPr>
        <p:spPr bwMode="auto">
          <a:xfrm>
            <a:off x="3335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7182" name="Rectangle 16"/>
          <p:cNvSpPr>
            <a:spLocks noChangeArrowheads="1"/>
          </p:cNvSpPr>
          <p:nvPr/>
        </p:nvSpPr>
        <p:spPr bwMode="auto">
          <a:xfrm>
            <a:off x="15065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7183" name="Rectangle 17"/>
          <p:cNvSpPr>
            <a:spLocks noChangeArrowheads="1"/>
          </p:cNvSpPr>
          <p:nvPr/>
        </p:nvSpPr>
        <p:spPr bwMode="auto">
          <a:xfrm>
            <a:off x="19637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7184" name="Rectangle 18"/>
          <p:cNvSpPr>
            <a:spLocks noChangeArrowheads="1"/>
          </p:cNvSpPr>
          <p:nvPr/>
        </p:nvSpPr>
        <p:spPr bwMode="auto">
          <a:xfrm>
            <a:off x="457200" y="3429000"/>
            <a:ext cx="838200" cy="615950"/>
          </a:xfrm>
          <a:prstGeom prst="rect">
            <a:avLst/>
          </a:prstGeom>
          <a:noFill/>
          <a:ln w="9525">
            <a:noFill/>
            <a:miter lim="800000"/>
            <a:headEnd/>
            <a:tailEnd/>
          </a:ln>
        </p:spPr>
        <p:txBody>
          <a:bodyPr anchor="ctr"/>
          <a:lstStyle/>
          <a:p>
            <a:r>
              <a:rPr lang="en-US" sz="2400" b="1" i="1">
                <a:latin typeface="Times New Roman" pitchFamily="18" charset="0"/>
              </a:rPr>
              <a:t>s</a:t>
            </a:r>
            <a:r>
              <a:rPr lang="en-US" sz="2400" b="1">
                <a:latin typeface="Times New Roman" pitchFamily="18" charset="0"/>
              </a:rPr>
              <a:t> = 1</a:t>
            </a:r>
          </a:p>
        </p:txBody>
      </p:sp>
      <p:sp>
        <p:nvSpPr>
          <p:cNvPr id="7185" name="Line 20"/>
          <p:cNvSpPr>
            <a:spLocks noChangeShapeType="1"/>
          </p:cNvSpPr>
          <p:nvPr/>
        </p:nvSpPr>
        <p:spPr bwMode="auto">
          <a:xfrm>
            <a:off x="1600200" y="3429000"/>
            <a:ext cx="228600" cy="0"/>
          </a:xfrm>
          <a:prstGeom prst="line">
            <a:avLst/>
          </a:prstGeom>
          <a:noFill/>
          <a:ln w="9525">
            <a:solidFill>
              <a:schemeClr val="tx1"/>
            </a:solidFill>
            <a:round/>
            <a:headEnd/>
            <a:tailEnd/>
          </a:ln>
        </p:spPr>
        <p:txBody>
          <a:bodyPr/>
          <a:lstStyle/>
          <a:p>
            <a:endParaRPr lang="en-US"/>
          </a:p>
        </p:txBody>
      </p:sp>
      <p:sp>
        <p:nvSpPr>
          <p:cNvPr id="7186" name="Rectangle 21"/>
          <p:cNvSpPr>
            <a:spLocks noChangeArrowheads="1"/>
          </p:cNvSpPr>
          <p:nvPr/>
        </p:nvSpPr>
        <p:spPr bwMode="auto">
          <a:xfrm>
            <a:off x="4495800" y="2638425"/>
            <a:ext cx="4572000" cy="1552575"/>
          </a:xfrm>
          <a:prstGeom prst="rect">
            <a:avLst/>
          </a:prstGeom>
          <a:noFill/>
          <a:ln w="9525">
            <a:noFill/>
            <a:miter lim="800000"/>
            <a:headEnd/>
            <a:tailEnd/>
          </a:ln>
        </p:spPr>
        <p:txBody>
          <a:bodyPr>
            <a:spAutoFit/>
          </a:bodyPr>
          <a:lstStyle/>
          <a:p>
            <a:pPr>
              <a:spcBef>
                <a:spcPct val="50000"/>
              </a:spcBef>
            </a:pPr>
            <a:r>
              <a:rPr lang="en-US" altLang="ko-KR" sz="2400" b="1">
                <a:solidFill>
                  <a:srgbClr val="000000"/>
                </a:solidFill>
                <a:latin typeface="Times New Roman" pitchFamily="18" charset="0"/>
                <a:ea typeface="Batang" pitchFamily="18" charset="-127"/>
              </a:rPr>
              <a:t>for </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1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+ 1]</a:t>
            </a:r>
          </a:p>
          <a:p>
            <a:pPr>
              <a:spcBef>
                <a:spcPct val="50000"/>
              </a:spcBef>
            </a:pPr>
            <a:r>
              <a:rPr lang="en-US" altLang="ko-KR" sz="2400">
                <a:solidFill>
                  <a:srgbClr val="000000"/>
                </a:solidFill>
                <a:latin typeface="Times New Roman" pitchFamily="18" charset="0"/>
                <a:ea typeface="Batang" pitchFamily="18" charset="-127"/>
              </a:rPr>
              <a:t>      But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[1]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[2]        (As a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c)</a:t>
            </a:r>
          </a:p>
        </p:txBody>
      </p:sp>
      <p:sp>
        <p:nvSpPr>
          <p:cNvPr id="7187" name="Rectangle 22"/>
          <p:cNvSpPr>
            <a:spLocks noChangeArrowheads="1"/>
          </p:cNvSpPr>
          <p:nvPr/>
        </p:nvSpPr>
        <p:spPr bwMode="auto">
          <a:xfrm>
            <a:off x="2438400" y="3792538"/>
            <a:ext cx="474663"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7188" name="Line 23"/>
          <p:cNvSpPr>
            <a:spLocks noChangeShapeType="1"/>
          </p:cNvSpPr>
          <p:nvPr/>
        </p:nvSpPr>
        <p:spPr bwMode="auto">
          <a:xfrm>
            <a:off x="457200" y="4038600"/>
            <a:ext cx="1066800" cy="0"/>
          </a:xfrm>
          <a:prstGeom prst="line">
            <a:avLst/>
          </a:prstGeom>
          <a:noFill/>
          <a:ln w="38100">
            <a:solidFill>
              <a:schemeClr val="tx1"/>
            </a:solidFill>
            <a:round/>
            <a:headEnd/>
            <a:tailEnd type="stealth" w="med" len="med"/>
          </a:ln>
        </p:spPr>
        <p:txBody>
          <a:bodyPr/>
          <a:lstStyle/>
          <a:p>
            <a:endParaRPr lang="en-US"/>
          </a:p>
        </p:txBody>
      </p:sp>
      <p:sp>
        <p:nvSpPr>
          <p:cNvPr id="7189" name="Rectangle 25"/>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Example: Naive String Matching Algorithm </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79388" y="274638"/>
            <a:ext cx="8686800" cy="1143000"/>
          </a:xfrm>
        </p:spPr>
        <p:txBody>
          <a:bodyPr/>
          <a:lstStyle/>
          <a:p>
            <a:r>
              <a:rPr lang="en-US" altLang="zh-TW" sz="4000" b="1">
                <a:latin typeface="Times New Roman" pitchFamily="18" charset="0"/>
              </a:rPr>
              <a:t>Rule 2:  The Substring Matching Rule</a:t>
            </a:r>
            <a:r>
              <a:rPr lang="en-US" altLang="zh-TW" sz="4000">
                <a:latin typeface="Times New Roman" pitchFamily="18" charset="0"/>
              </a:rPr>
              <a:t> </a:t>
            </a:r>
          </a:p>
        </p:txBody>
      </p:sp>
      <p:sp>
        <p:nvSpPr>
          <p:cNvPr id="122883" name="Rectangle 3"/>
          <p:cNvSpPr>
            <a:spLocks noGrp="1" noChangeArrowheads="1"/>
          </p:cNvSpPr>
          <p:nvPr>
            <p:ph type="body" sz="half" idx="1"/>
          </p:nvPr>
        </p:nvSpPr>
        <p:spPr>
          <a:xfrm>
            <a:off x="457200" y="1600200"/>
            <a:ext cx="8218488" cy="4525963"/>
          </a:xfrm>
        </p:spPr>
        <p:txBody>
          <a:bodyPr/>
          <a:lstStyle/>
          <a:p>
            <a:r>
              <a:rPr lang="en-US" altLang="zh-TW" sz="2800">
                <a:latin typeface="Times New Roman" pitchFamily="18" charset="0"/>
              </a:rPr>
              <a:t>For any substring </a:t>
            </a:r>
            <a:r>
              <a:rPr lang="en-US" altLang="zh-TW" sz="2800" i="1">
                <a:latin typeface="Times New Roman" pitchFamily="18" charset="0"/>
              </a:rPr>
              <a:t>u</a:t>
            </a:r>
            <a:r>
              <a:rPr lang="en-US" altLang="zh-TW" sz="2800">
                <a:latin typeface="Times New Roman" pitchFamily="18" charset="0"/>
              </a:rPr>
              <a:t> in T, find a nearest </a:t>
            </a:r>
            <a:r>
              <a:rPr lang="en-US" altLang="zh-TW" sz="2800" i="1">
                <a:latin typeface="Times New Roman" pitchFamily="18" charset="0"/>
              </a:rPr>
              <a:t>u</a:t>
            </a:r>
            <a:r>
              <a:rPr lang="en-US" altLang="zh-TW" sz="2800">
                <a:latin typeface="Times New Roman" pitchFamily="18" charset="0"/>
              </a:rPr>
              <a:t> in P which is to the left of it.  If such a </a:t>
            </a:r>
            <a:r>
              <a:rPr lang="en-US" altLang="zh-TW" sz="2800" i="1">
                <a:latin typeface="Times New Roman" pitchFamily="18" charset="0"/>
              </a:rPr>
              <a:t>u</a:t>
            </a:r>
            <a:r>
              <a:rPr lang="en-US" altLang="zh-TW" sz="2800">
                <a:latin typeface="Times New Roman" pitchFamily="18" charset="0"/>
              </a:rPr>
              <a:t> in P exists, move P; otherwise, we may define a new partial window.</a:t>
            </a: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p:txBody>
      </p:sp>
      <p:graphicFrame>
        <p:nvGraphicFramePr>
          <p:cNvPr id="122884" name="Object 4"/>
          <p:cNvGraphicFramePr>
            <a:graphicFrameLocks noChangeAspect="1"/>
          </p:cNvGraphicFramePr>
          <p:nvPr>
            <p:ph sz="half" idx="2"/>
          </p:nvPr>
        </p:nvGraphicFramePr>
        <p:xfrm>
          <a:off x="1476375" y="3389313"/>
          <a:ext cx="6480175" cy="3170237"/>
        </p:xfrm>
        <a:graphic>
          <a:graphicData uri="http://schemas.openxmlformats.org/presentationml/2006/ole">
            <p:oleObj spid="_x0000_s4098" name="Visio" r:id="rId3" imgW="5150358" imgH="2519172" progId="">
              <p:embed/>
            </p:oleObj>
          </a:graphicData>
        </a:graphic>
      </p:graphicFrame>
      <p:sp>
        <p:nvSpPr>
          <p:cNvPr id="7" name="Slide Number Placeholder 6"/>
          <p:cNvSpPr>
            <a:spLocks noGrp="1"/>
          </p:cNvSpPr>
          <p:nvPr>
            <p:ph type="sldNum" sz="quarter" idx="12"/>
          </p:nvPr>
        </p:nvSpPr>
        <p:spPr/>
        <p:txBody>
          <a:bodyPr/>
          <a:lstStyle/>
          <a:p>
            <a:fld id="{B59D0684-B58D-4373-8490-F2BB6CFFBAE5}" type="slidenum">
              <a:rPr lang="en-US" altLang="zh-TW"/>
              <a:pPr/>
              <a:t>50</a:t>
            </a:fld>
            <a:endParaRPr lang="en-US" altLang="zh-TW"/>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sz="half" idx="1"/>
          </p:nvPr>
        </p:nvSpPr>
        <p:spPr>
          <a:xfrm>
            <a:off x="468313" y="404813"/>
            <a:ext cx="8147050" cy="1944687"/>
          </a:xfrm>
        </p:spPr>
        <p:txBody>
          <a:bodyPr>
            <a:normAutofit fontScale="92500"/>
          </a:bodyPr>
          <a:lstStyle/>
          <a:p>
            <a:pPr>
              <a:lnSpc>
                <a:spcPct val="90000"/>
              </a:lnSpc>
            </a:pPr>
            <a:r>
              <a:rPr lang="en-US" altLang="zh-TW" sz="2400">
                <a:latin typeface="Times New Roman" pitchFamily="18" charset="0"/>
              </a:rPr>
              <a:t>Ex:  Suppose that </a:t>
            </a:r>
            <a:r>
              <a:rPr lang="en-US" altLang="zh-TW" sz="2400" i="1">
                <a:latin typeface="Times New Roman" pitchFamily="18" charset="0"/>
              </a:rPr>
              <a:t>P</a:t>
            </a:r>
            <a:r>
              <a:rPr lang="en-US" altLang="zh-TW" sz="2400" i="1" baseline="-25000">
                <a:latin typeface="Times New Roman" pitchFamily="18" charset="0"/>
              </a:rPr>
              <a:t>1</a:t>
            </a:r>
            <a:r>
              <a:rPr lang="en-US" altLang="zh-TW" sz="2400">
                <a:latin typeface="Times New Roman" pitchFamily="18" charset="0"/>
              </a:rPr>
              <a:t> is aligned to </a:t>
            </a:r>
            <a:r>
              <a:rPr lang="en-US" altLang="zh-TW" sz="2400" i="1">
                <a:latin typeface="Times New Roman" pitchFamily="18" charset="0"/>
              </a:rPr>
              <a:t>T</a:t>
            </a:r>
            <a:r>
              <a:rPr lang="en-US" altLang="zh-TW" sz="2400" i="1" baseline="-25000">
                <a:latin typeface="Times New Roman" pitchFamily="18" charset="0"/>
              </a:rPr>
              <a:t>6</a:t>
            </a:r>
            <a:r>
              <a:rPr lang="en-US" altLang="zh-TW" sz="2400">
                <a:latin typeface="Times New Roman" pitchFamily="18" charset="0"/>
              </a:rPr>
              <a:t> now.  We compare pair-wise between </a:t>
            </a:r>
            <a:r>
              <a:rPr lang="en-US" altLang="zh-TW" sz="2400" i="1">
                <a:latin typeface="Times New Roman" pitchFamily="18" charset="0"/>
              </a:rPr>
              <a:t>P</a:t>
            </a:r>
            <a:r>
              <a:rPr lang="en-US" altLang="zh-TW" sz="2400">
                <a:latin typeface="Times New Roman" pitchFamily="18" charset="0"/>
              </a:rPr>
              <a:t> and </a:t>
            </a:r>
            <a:r>
              <a:rPr lang="en-US" altLang="zh-TW" sz="2400" i="1">
                <a:latin typeface="Times New Roman" pitchFamily="18" charset="0"/>
              </a:rPr>
              <a:t>T</a:t>
            </a:r>
            <a:r>
              <a:rPr lang="en-US" altLang="zh-TW" sz="2400">
                <a:latin typeface="Times New Roman" pitchFamily="18" charset="0"/>
              </a:rPr>
              <a:t> from right to left.  Since </a:t>
            </a:r>
            <a:r>
              <a:rPr lang="en-US" altLang="zh-TW" sz="2400" i="1">
                <a:latin typeface="Times New Roman" pitchFamily="18" charset="0"/>
              </a:rPr>
              <a:t>T</a:t>
            </a:r>
            <a:r>
              <a:rPr lang="en-US" altLang="zh-TW" sz="2400" i="1" baseline="-25000">
                <a:latin typeface="Times New Roman" pitchFamily="18" charset="0"/>
              </a:rPr>
              <a:t>16,17</a:t>
            </a:r>
            <a:r>
              <a:rPr lang="en-US" altLang="zh-TW" sz="2400">
                <a:latin typeface="Times New Roman" pitchFamily="18" charset="0"/>
              </a:rPr>
              <a:t> = “CA” = </a:t>
            </a:r>
            <a:r>
              <a:rPr lang="en-US" altLang="zh-TW" sz="2400" i="1">
                <a:latin typeface="Times New Roman" pitchFamily="18" charset="0"/>
              </a:rPr>
              <a:t>P</a:t>
            </a:r>
            <a:r>
              <a:rPr lang="en-US" altLang="zh-TW" sz="2400" i="1" baseline="-25000">
                <a:latin typeface="Times New Roman" pitchFamily="18" charset="0"/>
              </a:rPr>
              <a:t>11,12</a:t>
            </a:r>
            <a:r>
              <a:rPr lang="en-US" altLang="zh-TW" sz="2400">
                <a:latin typeface="Times New Roman" pitchFamily="18" charset="0"/>
              </a:rPr>
              <a:t> and </a:t>
            </a:r>
            <a:r>
              <a:rPr lang="en-US" altLang="zh-TW" sz="2400" i="1">
                <a:latin typeface="Times New Roman" pitchFamily="18" charset="0"/>
              </a:rPr>
              <a:t>T</a:t>
            </a:r>
            <a:r>
              <a:rPr lang="en-US" altLang="zh-TW" sz="2400" i="1" baseline="-25000">
                <a:latin typeface="Times New Roman" pitchFamily="18" charset="0"/>
              </a:rPr>
              <a:t>15</a:t>
            </a:r>
            <a:r>
              <a:rPr lang="en-US" altLang="zh-TW" sz="2400">
                <a:latin typeface="Times New Roman" pitchFamily="18" charset="0"/>
              </a:rPr>
              <a:t> =“A” ≠</a:t>
            </a:r>
            <a:r>
              <a:rPr lang="en-US" altLang="zh-TW" sz="2400" i="1">
                <a:latin typeface="Times New Roman" pitchFamily="18" charset="0"/>
              </a:rPr>
              <a:t>P</a:t>
            </a:r>
            <a:r>
              <a:rPr lang="en-US" altLang="zh-TW" sz="2400" i="1" baseline="-25000">
                <a:latin typeface="Times New Roman" pitchFamily="18" charset="0"/>
              </a:rPr>
              <a:t>10</a:t>
            </a:r>
            <a:r>
              <a:rPr lang="en-US" altLang="zh-TW" sz="2400">
                <a:latin typeface="Times New Roman" pitchFamily="18" charset="0"/>
              </a:rPr>
              <a:t> = “T”.  We find the substring “CA” in the left of </a:t>
            </a:r>
            <a:r>
              <a:rPr lang="en-US" altLang="zh-TW" sz="2400" i="1">
                <a:latin typeface="Times New Roman" pitchFamily="18" charset="0"/>
              </a:rPr>
              <a:t>P</a:t>
            </a:r>
            <a:r>
              <a:rPr lang="en-US" altLang="zh-TW" sz="2400" i="1" baseline="-25000">
                <a:latin typeface="Times New Roman" pitchFamily="18" charset="0"/>
              </a:rPr>
              <a:t>10</a:t>
            </a:r>
            <a:r>
              <a:rPr lang="en-US" altLang="zh-TW" sz="2400">
                <a:latin typeface="Times New Roman" pitchFamily="18" charset="0"/>
              </a:rPr>
              <a:t> in </a:t>
            </a:r>
            <a:r>
              <a:rPr lang="en-US" altLang="zh-TW" sz="2400" i="1">
                <a:latin typeface="Times New Roman" pitchFamily="18" charset="0"/>
              </a:rPr>
              <a:t>P</a:t>
            </a:r>
            <a:r>
              <a:rPr lang="en-US" altLang="zh-TW" sz="2400">
                <a:latin typeface="Times New Roman" pitchFamily="18" charset="0"/>
              </a:rPr>
              <a:t> such that “CA” is the suffix of </a:t>
            </a:r>
            <a:r>
              <a:rPr lang="en-US" altLang="zh-TW" sz="2400" i="1">
                <a:latin typeface="Times New Roman" pitchFamily="18" charset="0"/>
              </a:rPr>
              <a:t>P</a:t>
            </a:r>
            <a:r>
              <a:rPr lang="en-US" altLang="zh-TW" sz="2400" i="1" baseline="-25000">
                <a:latin typeface="Times New Roman" pitchFamily="18" charset="0"/>
              </a:rPr>
              <a:t>1,6  </a:t>
            </a:r>
            <a:r>
              <a:rPr lang="en-US" altLang="zh-TW" sz="2400">
                <a:latin typeface="Times New Roman" pitchFamily="18" charset="0"/>
              </a:rPr>
              <a:t>and the left character to this substring “CA” in </a:t>
            </a:r>
            <a:r>
              <a:rPr lang="en-US" altLang="zh-TW" sz="2400" i="1">
                <a:latin typeface="Times New Roman" pitchFamily="18" charset="0"/>
              </a:rPr>
              <a:t>P</a:t>
            </a:r>
            <a:r>
              <a:rPr lang="en-US" altLang="zh-TW" sz="2400">
                <a:latin typeface="Times New Roman" pitchFamily="18" charset="0"/>
              </a:rPr>
              <a:t> is not equal to </a:t>
            </a:r>
            <a:r>
              <a:rPr lang="en-US" altLang="zh-TW" sz="2400" i="1">
                <a:latin typeface="Times New Roman" pitchFamily="18" charset="0"/>
              </a:rPr>
              <a:t>P</a:t>
            </a:r>
            <a:r>
              <a:rPr lang="en-US" altLang="zh-TW" sz="2400" i="1" baseline="-25000">
                <a:latin typeface="Times New Roman" pitchFamily="18" charset="0"/>
              </a:rPr>
              <a:t>10 </a:t>
            </a:r>
            <a:r>
              <a:rPr lang="en-US" altLang="zh-TW" sz="2400">
                <a:latin typeface="Times New Roman" pitchFamily="18" charset="0"/>
              </a:rPr>
              <a:t>=</a:t>
            </a:r>
            <a:r>
              <a:rPr lang="en-US" altLang="zh-TW" sz="2400" i="1" baseline="-25000">
                <a:latin typeface="Times New Roman" pitchFamily="18" charset="0"/>
              </a:rPr>
              <a:t> </a:t>
            </a:r>
            <a:r>
              <a:rPr lang="en-US" altLang="zh-TW" sz="2400">
                <a:latin typeface="Times New Roman" pitchFamily="18" charset="0"/>
              </a:rPr>
              <a:t>“T”.  Therefore, we can move the window at least </a:t>
            </a:r>
            <a:r>
              <a:rPr lang="en-US" altLang="zh-TW" sz="2400" i="1">
                <a:latin typeface="Times New Roman" pitchFamily="18" charset="0"/>
              </a:rPr>
              <a:t>m</a:t>
            </a:r>
            <a:r>
              <a:rPr lang="en-US" altLang="zh-TW" sz="2400">
                <a:latin typeface="Times New Roman" pitchFamily="18" charset="0"/>
              </a:rPr>
              <a:t>-</a:t>
            </a:r>
            <a:r>
              <a:rPr lang="en-US" altLang="zh-TW" sz="2400" i="1">
                <a:latin typeface="Times New Roman" pitchFamily="18" charset="0"/>
              </a:rPr>
              <a:t>j’ </a:t>
            </a:r>
            <a:r>
              <a:rPr lang="en-US" altLang="zh-TW" sz="2400">
                <a:latin typeface="Times New Roman" pitchFamily="18" charset="0"/>
              </a:rPr>
              <a:t>(12-6=6) positions right</a:t>
            </a:r>
            <a:r>
              <a:rPr lang="en-US" altLang="zh-TW" sz="2400" i="1">
                <a:latin typeface="Times New Roman" pitchFamily="18" charset="0"/>
              </a:rPr>
              <a:t>.</a:t>
            </a:r>
          </a:p>
        </p:txBody>
      </p:sp>
      <p:graphicFrame>
        <p:nvGraphicFramePr>
          <p:cNvPr id="13441" name="Group 129"/>
          <p:cNvGraphicFramePr>
            <a:graphicFrameLocks noGrp="1"/>
          </p:cNvGraphicFramePr>
          <p:nvPr>
            <p:ph sz="half" idx="2"/>
          </p:nvPr>
        </p:nvGraphicFramePr>
        <p:xfrm>
          <a:off x="4067175" y="5622925"/>
          <a:ext cx="5076825" cy="830580"/>
        </p:xfrm>
        <a:graphic>
          <a:graphicData uri="http://schemas.openxmlformats.org/drawingml/2006/table">
            <a:tbl>
              <a:tblPr/>
              <a:tblGrid>
                <a:gridCol w="358775"/>
                <a:gridCol w="393700"/>
                <a:gridCol w="390525"/>
                <a:gridCol w="396875"/>
                <a:gridCol w="393700"/>
                <a:gridCol w="390525"/>
                <a:gridCol w="393700"/>
                <a:gridCol w="393700"/>
                <a:gridCol w="393700"/>
                <a:gridCol w="393700"/>
                <a:gridCol w="393700"/>
                <a:gridCol w="390525"/>
                <a:gridCol w="393700"/>
              </a:tblGrid>
              <a:tr h="495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41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 name="Slide Number Placeholder 6"/>
          <p:cNvSpPr>
            <a:spLocks noGrp="1"/>
          </p:cNvSpPr>
          <p:nvPr>
            <p:ph type="sldNum" sz="quarter" idx="12"/>
          </p:nvPr>
        </p:nvSpPr>
        <p:spPr/>
        <p:txBody>
          <a:bodyPr/>
          <a:lstStyle/>
          <a:p>
            <a:fld id="{CF4D1B13-24C1-4B75-8EF5-A6D9788ECF2F}" type="slidenum">
              <a:rPr lang="en-US" altLang="zh-TW"/>
              <a:pPr/>
              <a:t>51</a:t>
            </a:fld>
            <a:endParaRPr lang="en-US" altLang="zh-TW"/>
          </a:p>
        </p:txBody>
      </p:sp>
      <p:graphicFrame>
        <p:nvGraphicFramePr>
          <p:cNvPr id="13316" name="Group 4"/>
          <p:cNvGraphicFramePr>
            <a:graphicFrameLocks noGrp="1"/>
          </p:cNvGraphicFramePr>
          <p:nvPr/>
        </p:nvGraphicFramePr>
        <p:xfrm>
          <a:off x="-107950" y="3009900"/>
          <a:ext cx="8135938" cy="792480"/>
        </p:xfrm>
        <a:graphic>
          <a:graphicData uri="http://schemas.openxmlformats.org/drawingml/2006/table">
            <a:tbl>
              <a:tblPr/>
              <a:tblGrid>
                <a:gridCol w="317500"/>
                <a:gridCol w="388938"/>
                <a:gridCol w="392112"/>
                <a:gridCol w="393700"/>
                <a:gridCol w="388938"/>
                <a:gridCol w="392112"/>
                <a:gridCol w="388938"/>
                <a:gridCol w="390525"/>
                <a:gridCol w="392112"/>
                <a:gridCol w="392113"/>
                <a:gridCol w="390525"/>
                <a:gridCol w="390525"/>
                <a:gridCol w="390525"/>
                <a:gridCol w="392112"/>
                <a:gridCol w="390525"/>
                <a:gridCol w="390525"/>
                <a:gridCol w="388938"/>
                <a:gridCol w="392112"/>
                <a:gridCol w="393700"/>
                <a:gridCol w="390525"/>
                <a:gridCol w="388938"/>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387" name="Group 75"/>
          <p:cNvGraphicFramePr>
            <a:graphicFrameLocks noGrp="1"/>
          </p:cNvGraphicFramePr>
          <p:nvPr/>
        </p:nvGraphicFramePr>
        <p:xfrm>
          <a:off x="1836738" y="4221163"/>
          <a:ext cx="4999037" cy="793750"/>
        </p:xfrm>
        <a:graphic>
          <a:graphicData uri="http://schemas.openxmlformats.org/drawingml/2006/table">
            <a:tbl>
              <a:tblPr/>
              <a:tblGrid>
                <a:gridCol w="319087"/>
                <a:gridCol w="390525"/>
                <a:gridCol w="387350"/>
                <a:gridCol w="393700"/>
                <a:gridCol w="390525"/>
                <a:gridCol w="387350"/>
                <a:gridCol w="390525"/>
                <a:gridCol w="390525"/>
                <a:gridCol w="390525"/>
                <a:gridCol w="390525"/>
                <a:gridCol w="390525"/>
                <a:gridCol w="387350"/>
                <a:gridCol w="390525"/>
              </a:tblGrid>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accent2"/>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36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34" name="Text Box 122"/>
          <p:cNvSpPr txBox="1">
            <a:spLocks noChangeArrowheads="1"/>
          </p:cNvSpPr>
          <p:nvPr/>
        </p:nvSpPr>
        <p:spPr bwMode="auto">
          <a:xfrm>
            <a:off x="5581650" y="5013325"/>
            <a:ext cx="79057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10</a:t>
            </a:r>
          </a:p>
        </p:txBody>
      </p:sp>
      <p:sp>
        <p:nvSpPr>
          <p:cNvPr id="13435" name="Text Box 123"/>
          <p:cNvSpPr txBox="1">
            <a:spLocks noChangeArrowheads="1"/>
          </p:cNvSpPr>
          <p:nvPr/>
        </p:nvSpPr>
        <p:spPr bwMode="auto">
          <a:xfrm>
            <a:off x="2081213" y="2660650"/>
            <a:ext cx="792162"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s=</a:t>
            </a:r>
            <a:r>
              <a:rPr lang="en-US" altLang="zh-TW" sz="2000">
                <a:solidFill>
                  <a:srgbClr val="FF0000"/>
                </a:solidFill>
              </a:rPr>
              <a:t>6</a:t>
            </a:r>
            <a:endParaRPr lang="en-US" altLang="zh-TW" sz="2000" baseline="-25000">
              <a:solidFill>
                <a:srgbClr val="FF0000"/>
              </a:solidFill>
            </a:endParaRPr>
          </a:p>
        </p:txBody>
      </p:sp>
      <p:sp>
        <p:nvSpPr>
          <p:cNvPr id="13436" name="Text Box 124"/>
          <p:cNvSpPr txBox="1">
            <a:spLocks noChangeArrowheads="1"/>
          </p:cNvSpPr>
          <p:nvPr/>
        </p:nvSpPr>
        <p:spPr bwMode="auto">
          <a:xfrm>
            <a:off x="3635375" y="5048250"/>
            <a:ext cx="72072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6</a:t>
            </a:r>
            <a:endParaRPr lang="en-US" altLang="zh-TW" sz="2000" baseline="-25000">
              <a:solidFill>
                <a:srgbClr val="FF0000"/>
              </a:solidFill>
            </a:endParaRPr>
          </a:p>
        </p:txBody>
      </p:sp>
      <p:sp>
        <p:nvSpPr>
          <p:cNvPr id="13437" name="Text Box 125"/>
          <p:cNvSpPr txBox="1">
            <a:spLocks noChangeArrowheads="1"/>
          </p:cNvSpPr>
          <p:nvPr/>
        </p:nvSpPr>
        <p:spPr bwMode="auto">
          <a:xfrm>
            <a:off x="5465763" y="2636838"/>
            <a:ext cx="93662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s+j-1</a:t>
            </a:r>
            <a:endParaRPr lang="en-US" altLang="zh-TW" sz="2000" i="1" baseline="-25000">
              <a:solidFill>
                <a:srgbClr val="FF0000"/>
              </a:solidFill>
            </a:endParaRPr>
          </a:p>
        </p:txBody>
      </p:sp>
      <p:sp>
        <p:nvSpPr>
          <p:cNvPr id="13438" name="Line 126"/>
          <p:cNvSpPr>
            <a:spLocks noChangeShapeType="1"/>
          </p:cNvSpPr>
          <p:nvPr/>
        </p:nvSpPr>
        <p:spPr bwMode="auto">
          <a:xfrm>
            <a:off x="2224088" y="6126163"/>
            <a:ext cx="2016125" cy="0"/>
          </a:xfrm>
          <a:prstGeom prst="line">
            <a:avLst/>
          </a:prstGeom>
          <a:noFill/>
          <a:ln w="38100">
            <a:solidFill>
              <a:schemeClr val="tx1"/>
            </a:solidFill>
            <a:round/>
            <a:headEnd/>
            <a:tailEnd type="triangle" w="med" len="med"/>
          </a:ln>
          <a:effectLst/>
        </p:spPr>
        <p:txBody>
          <a:bodyPr/>
          <a:lstStyle/>
          <a:p>
            <a:endParaRPr lang="en-US"/>
          </a:p>
        </p:txBody>
      </p:sp>
      <p:sp>
        <p:nvSpPr>
          <p:cNvPr id="13439" name="Text Box 127"/>
          <p:cNvSpPr txBox="1">
            <a:spLocks noChangeArrowheads="1"/>
          </p:cNvSpPr>
          <p:nvPr/>
        </p:nvSpPr>
        <p:spPr bwMode="auto">
          <a:xfrm>
            <a:off x="2800350" y="5694363"/>
            <a:ext cx="863600" cy="427037"/>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sp>
        <p:nvSpPr>
          <p:cNvPr id="13489" name="Line 177"/>
          <p:cNvSpPr>
            <a:spLocks noChangeShapeType="1"/>
          </p:cNvSpPr>
          <p:nvPr/>
        </p:nvSpPr>
        <p:spPr bwMode="auto">
          <a:xfrm>
            <a:off x="5868988" y="3789363"/>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13490" name="Text Box 178"/>
          <p:cNvSpPr txBox="1">
            <a:spLocks noChangeArrowheads="1"/>
          </p:cNvSpPr>
          <p:nvPr/>
        </p:nvSpPr>
        <p:spPr bwMode="auto">
          <a:xfrm>
            <a:off x="6878638" y="4508500"/>
            <a:ext cx="862012"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m=</a:t>
            </a:r>
            <a:r>
              <a:rPr lang="en-US" altLang="zh-TW" sz="2000">
                <a:solidFill>
                  <a:srgbClr val="FF0000"/>
                </a:solidFill>
              </a:rPr>
              <a:t>12</a:t>
            </a:r>
          </a:p>
        </p:txBody>
      </p:sp>
      <p:sp>
        <p:nvSpPr>
          <p:cNvPr id="13491" name="Text Box 179"/>
          <p:cNvSpPr txBox="1">
            <a:spLocks noChangeArrowheads="1"/>
          </p:cNvSpPr>
          <p:nvPr/>
        </p:nvSpPr>
        <p:spPr bwMode="auto">
          <a:xfrm>
            <a:off x="5938838" y="3789363"/>
            <a:ext cx="1081087" cy="366712"/>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sp>
        <p:nvSpPr>
          <p:cNvPr id="13492" name="Line 180"/>
          <p:cNvSpPr>
            <a:spLocks noChangeShapeType="1"/>
          </p:cNvSpPr>
          <p:nvPr/>
        </p:nvSpPr>
        <p:spPr bwMode="auto">
          <a:xfrm>
            <a:off x="5795963" y="6597650"/>
            <a:ext cx="2376487" cy="0"/>
          </a:xfrm>
          <a:prstGeom prst="line">
            <a:avLst/>
          </a:prstGeom>
          <a:noFill/>
          <a:ln w="9525">
            <a:solidFill>
              <a:schemeClr val="tx1"/>
            </a:solidFill>
            <a:round/>
            <a:headEnd/>
            <a:tailEnd/>
          </a:ln>
          <a:effectLst/>
        </p:spPr>
        <p:txBody>
          <a:bodyPr/>
          <a:lstStyle/>
          <a:p>
            <a:endParaRPr lang="en-US"/>
          </a:p>
        </p:txBody>
      </p:sp>
      <p:sp>
        <p:nvSpPr>
          <p:cNvPr id="13493" name="Line 181"/>
          <p:cNvSpPr>
            <a:spLocks noChangeShapeType="1"/>
          </p:cNvSpPr>
          <p:nvPr/>
        </p:nvSpPr>
        <p:spPr bwMode="auto">
          <a:xfrm flipV="1">
            <a:off x="5795963" y="6453188"/>
            <a:ext cx="0" cy="144462"/>
          </a:xfrm>
          <a:prstGeom prst="line">
            <a:avLst/>
          </a:prstGeom>
          <a:noFill/>
          <a:ln w="9525">
            <a:solidFill>
              <a:schemeClr val="tx1"/>
            </a:solidFill>
            <a:round/>
            <a:headEnd/>
            <a:tailEnd/>
          </a:ln>
          <a:effectLst/>
        </p:spPr>
        <p:txBody>
          <a:bodyPr/>
          <a:lstStyle/>
          <a:p>
            <a:endParaRPr lang="en-US"/>
          </a:p>
        </p:txBody>
      </p:sp>
      <p:sp>
        <p:nvSpPr>
          <p:cNvPr id="13494" name="Line 182"/>
          <p:cNvSpPr>
            <a:spLocks noChangeShapeType="1"/>
          </p:cNvSpPr>
          <p:nvPr/>
        </p:nvSpPr>
        <p:spPr bwMode="auto">
          <a:xfrm>
            <a:off x="8172450" y="6453188"/>
            <a:ext cx="0" cy="142875"/>
          </a:xfrm>
          <a:prstGeom prst="line">
            <a:avLst/>
          </a:prstGeom>
          <a:noFill/>
          <a:ln w="9525">
            <a:solidFill>
              <a:schemeClr val="tx1"/>
            </a:solidFill>
            <a:round/>
            <a:headEnd/>
            <a:tailEnd/>
          </a:ln>
          <a:effectLst/>
        </p:spPr>
        <p:txBody>
          <a:bodyPr/>
          <a:lstStyle/>
          <a:p>
            <a:endParaRPr lang="en-US"/>
          </a:p>
        </p:txBody>
      </p:sp>
      <p:sp>
        <p:nvSpPr>
          <p:cNvPr id="13495" name="Rectangle 183"/>
          <p:cNvSpPr>
            <a:spLocks noChangeArrowheads="1"/>
          </p:cNvSpPr>
          <p:nvPr/>
        </p:nvSpPr>
        <p:spPr bwMode="auto">
          <a:xfrm>
            <a:off x="6732588" y="6551613"/>
            <a:ext cx="863600" cy="333375"/>
          </a:xfrm>
          <a:prstGeom prst="rect">
            <a:avLst/>
          </a:prstGeom>
          <a:solidFill>
            <a:srgbClr val="66FF99"/>
          </a:solidFill>
          <a:ln w="9525">
            <a:solidFill>
              <a:schemeClr val="tx1"/>
            </a:solidFill>
            <a:miter lim="800000"/>
            <a:headEnd/>
            <a:tailEnd/>
          </a:ln>
          <a:effectLst/>
        </p:spPr>
        <p:txBody>
          <a:bodyPr wrap="none" anchor="ctr"/>
          <a:lstStyle/>
          <a:p>
            <a:pPr algn="ctr"/>
            <a:r>
              <a:rPr lang="en-US" altLang="zh-TW" sz="1800"/>
              <a:t>A≠T</a:t>
            </a:r>
          </a:p>
        </p:txBody>
      </p:sp>
      <p:sp>
        <p:nvSpPr>
          <p:cNvPr id="13497" name="Line 185"/>
          <p:cNvSpPr>
            <a:spLocks noChangeShapeType="1"/>
          </p:cNvSpPr>
          <p:nvPr/>
        </p:nvSpPr>
        <p:spPr bwMode="auto">
          <a:xfrm>
            <a:off x="4211638" y="5084763"/>
            <a:ext cx="2089150" cy="504825"/>
          </a:xfrm>
          <a:prstGeom prst="line">
            <a:avLst/>
          </a:prstGeom>
          <a:noFill/>
          <a:ln w="38100">
            <a:solidFill>
              <a:srgbClr val="0000FF"/>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6988"/>
            <a:ext cx="8229600" cy="647701"/>
          </a:xfrm>
        </p:spPr>
        <p:txBody>
          <a:bodyPr/>
          <a:lstStyle/>
          <a:p>
            <a:r>
              <a:rPr lang="en-US" altLang="zh-TW" sz="3600" b="1">
                <a:latin typeface="Times New Roman" pitchFamily="18" charset="0"/>
              </a:rPr>
              <a:t>Good Suffix Rule 2</a:t>
            </a:r>
          </a:p>
        </p:txBody>
      </p:sp>
      <p:sp>
        <p:nvSpPr>
          <p:cNvPr id="15363" name="Rectangle 3"/>
          <p:cNvSpPr>
            <a:spLocks noGrp="1" noChangeArrowheads="1"/>
          </p:cNvSpPr>
          <p:nvPr>
            <p:ph type="body" sz="half" idx="1"/>
          </p:nvPr>
        </p:nvSpPr>
        <p:spPr>
          <a:xfrm>
            <a:off x="395288" y="1628775"/>
            <a:ext cx="7859712" cy="1584325"/>
          </a:xfrm>
        </p:spPr>
        <p:txBody>
          <a:bodyPr/>
          <a:lstStyle/>
          <a:p>
            <a:pPr marL="266700" indent="-266700"/>
            <a:r>
              <a:rPr lang="en-US" altLang="zh-TW" sz="2400">
                <a:latin typeface="Times New Roman" pitchFamily="18" charset="0"/>
              </a:rPr>
              <a:t>If a mismatch occurs in </a:t>
            </a:r>
            <a:r>
              <a:rPr lang="en-US" altLang="zh-TW" sz="2400" i="1">
                <a:latin typeface="Times New Roman" pitchFamily="18" charset="0"/>
              </a:rPr>
              <a:t>T</a:t>
            </a:r>
            <a:r>
              <a:rPr lang="en-US" altLang="zh-TW" sz="2400" i="1" baseline="-25000">
                <a:latin typeface="Times New Roman" pitchFamily="18" charset="0"/>
              </a:rPr>
              <a:t>s+j-</a:t>
            </a:r>
            <a:r>
              <a:rPr lang="en-US" altLang="zh-TW" sz="2400" baseline="-25000">
                <a:latin typeface="Times New Roman" pitchFamily="18" charset="0"/>
              </a:rPr>
              <a:t>1</a:t>
            </a:r>
            <a:r>
              <a:rPr lang="en-US" altLang="zh-TW" sz="2400">
                <a:latin typeface="Times New Roman" pitchFamily="18" charset="0"/>
              </a:rPr>
              <a:t>, we match </a:t>
            </a:r>
            <a:r>
              <a:rPr lang="en-US" altLang="zh-TW" sz="2400" i="1">
                <a:latin typeface="Times New Roman" pitchFamily="18" charset="0"/>
              </a:rPr>
              <a:t>T</a:t>
            </a:r>
            <a:r>
              <a:rPr lang="en-US" altLang="zh-TW" sz="2400" i="1" baseline="-25000">
                <a:latin typeface="Times New Roman" pitchFamily="18" charset="0"/>
              </a:rPr>
              <a:t>s+m-j’</a:t>
            </a:r>
            <a:r>
              <a:rPr lang="en-US" altLang="zh-TW" sz="2400">
                <a:latin typeface="Times New Roman" pitchFamily="18" charset="0"/>
              </a:rPr>
              <a:t> with </a:t>
            </a:r>
            <a:r>
              <a:rPr lang="en-US" altLang="zh-TW" sz="2400" i="1">
                <a:latin typeface="Times New Roman" pitchFamily="18" charset="0"/>
              </a:rPr>
              <a:t>P</a:t>
            </a:r>
            <a:r>
              <a:rPr lang="en-US" altLang="zh-TW" sz="2400" baseline="-25000">
                <a:latin typeface="Times New Roman" pitchFamily="18" charset="0"/>
              </a:rPr>
              <a:t>1</a:t>
            </a:r>
            <a:r>
              <a:rPr lang="en-US" altLang="zh-TW" sz="2400">
                <a:latin typeface="Times New Roman" pitchFamily="18" charset="0"/>
              </a:rPr>
              <a:t>, where </a:t>
            </a:r>
            <a:r>
              <a:rPr lang="en-US" altLang="zh-TW" sz="2400" i="1">
                <a:latin typeface="Times New Roman" pitchFamily="18" charset="0"/>
              </a:rPr>
              <a:t>j’ </a:t>
            </a:r>
            <a:r>
              <a:rPr lang="en-US" altLang="zh-TW" sz="2400">
                <a:latin typeface="Times New Roman" pitchFamily="18" charset="0"/>
              </a:rPr>
              <a:t>(1</a:t>
            </a:r>
            <a:r>
              <a:rPr lang="en-US" altLang="zh-TW" sz="2400"/>
              <a:t>≦ </a:t>
            </a:r>
            <a:r>
              <a:rPr lang="en-US" altLang="zh-TW" sz="2400" i="1">
                <a:latin typeface="Times New Roman" pitchFamily="18" charset="0"/>
              </a:rPr>
              <a:t>j’</a:t>
            </a:r>
            <a:r>
              <a:rPr lang="en-US" altLang="zh-TW" sz="2400">
                <a:latin typeface="Times New Roman" pitchFamily="18" charset="0"/>
              </a:rPr>
              <a:t> </a:t>
            </a:r>
            <a:r>
              <a:rPr lang="en-US" altLang="zh-TW" sz="2400"/>
              <a:t>≦</a:t>
            </a:r>
            <a:r>
              <a:rPr lang="en-US" altLang="zh-TW" sz="2400">
                <a:latin typeface="Times New Roman" pitchFamily="18" charset="0"/>
              </a:rPr>
              <a:t> </a:t>
            </a:r>
            <a:r>
              <a:rPr lang="en-US" altLang="zh-TW" sz="2400" i="1">
                <a:latin typeface="Times New Roman" pitchFamily="18" charset="0"/>
              </a:rPr>
              <a:t>m</a:t>
            </a:r>
            <a:r>
              <a:rPr lang="en-US" altLang="zh-TW" sz="2400">
                <a:latin typeface="Times New Roman" pitchFamily="18" charset="0"/>
              </a:rPr>
              <a:t>-</a:t>
            </a:r>
            <a:r>
              <a:rPr lang="en-US" altLang="zh-TW" sz="2400" i="1">
                <a:latin typeface="Times New Roman" pitchFamily="18" charset="0"/>
              </a:rPr>
              <a:t>j</a:t>
            </a:r>
            <a:r>
              <a:rPr lang="en-US" altLang="zh-TW" sz="2400">
                <a:latin typeface="Times New Roman" pitchFamily="18" charset="0"/>
              </a:rPr>
              <a:t>) is </a:t>
            </a:r>
            <a:r>
              <a:rPr lang="en-US" altLang="zh-TW" sz="2400" b="1">
                <a:latin typeface="Times New Roman" pitchFamily="18" charset="0"/>
              </a:rPr>
              <a:t>the largest position</a:t>
            </a:r>
            <a:r>
              <a:rPr lang="en-US" altLang="zh-TW" sz="2400">
                <a:latin typeface="Times New Roman" pitchFamily="18" charset="0"/>
              </a:rPr>
              <a:t> such that </a:t>
            </a:r>
          </a:p>
          <a:p>
            <a:pPr marL="266700" indent="-266700">
              <a:buFontTx/>
              <a:buNone/>
            </a:pPr>
            <a:r>
              <a:rPr lang="en-US" altLang="zh-TW" sz="2400" b="1" i="1">
                <a:latin typeface="Times New Roman" pitchFamily="18" charset="0"/>
              </a:rPr>
              <a:t>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1,j’</a:t>
            </a:r>
            <a:r>
              <a:rPr lang="en-US" altLang="zh-TW" sz="2400" b="1">
                <a:solidFill>
                  <a:srgbClr val="0000FF"/>
                </a:solidFill>
                <a:latin typeface="Times New Roman" pitchFamily="18" charset="0"/>
              </a:rPr>
              <a:t>  is a suffix of  </a:t>
            </a:r>
            <a:r>
              <a:rPr lang="en-US" altLang="zh-TW" sz="2400" b="1" i="1">
                <a:solidFill>
                  <a:srgbClr val="0000FF"/>
                </a:solidFill>
                <a:latin typeface="Times New Roman" pitchFamily="18" charset="0"/>
              </a:rPr>
              <a:t>P</a:t>
            </a:r>
            <a:r>
              <a:rPr lang="en-US" altLang="zh-TW" sz="2400" b="1" i="1" baseline="-25000">
                <a:solidFill>
                  <a:srgbClr val="0000FF"/>
                </a:solidFill>
                <a:latin typeface="Times New Roman" pitchFamily="18" charset="0"/>
              </a:rPr>
              <a:t>j+1,m</a:t>
            </a:r>
            <a:r>
              <a:rPr lang="en-US" altLang="zh-TW" sz="2400" b="1">
                <a:solidFill>
                  <a:srgbClr val="0000FF"/>
                </a:solidFill>
                <a:latin typeface="Times New Roman" pitchFamily="18" charset="0"/>
              </a:rPr>
              <a:t>. </a:t>
            </a:r>
          </a:p>
        </p:txBody>
      </p:sp>
      <p:graphicFrame>
        <p:nvGraphicFramePr>
          <p:cNvPr id="15415" name="Group 55"/>
          <p:cNvGraphicFramePr>
            <a:graphicFrameLocks noGrp="1"/>
          </p:cNvGraphicFramePr>
          <p:nvPr>
            <p:ph sz="half" idx="2"/>
          </p:nvPr>
        </p:nvGraphicFramePr>
        <p:xfrm>
          <a:off x="4716463" y="5421313"/>
          <a:ext cx="3887787" cy="457200"/>
        </p:xfrm>
        <a:graphic>
          <a:graphicData uri="http://schemas.openxmlformats.org/drawingml/2006/table">
            <a:tbl>
              <a:tblPr/>
              <a:tblGrid>
                <a:gridCol w="387350"/>
                <a:gridCol w="776287"/>
                <a:gridCol w="1169988"/>
                <a:gridCol w="385762"/>
                <a:gridCol w="1168400"/>
              </a:tblGrid>
              <a:tr h="393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66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81" name="Slide Number Placeholder 6"/>
          <p:cNvSpPr>
            <a:spLocks noGrp="1"/>
          </p:cNvSpPr>
          <p:nvPr>
            <p:ph type="sldNum" sz="quarter" idx="12"/>
          </p:nvPr>
        </p:nvSpPr>
        <p:spPr/>
        <p:txBody>
          <a:bodyPr/>
          <a:lstStyle/>
          <a:p>
            <a:fld id="{DC0EEE84-3114-49D2-9A6F-A7AFDF835DB8}" type="slidenum">
              <a:rPr lang="en-US" altLang="zh-TW"/>
              <a:pPr/>
              <a:t>52</a:t>
            </a:fld>
            <a:endParaRPr lang="en-US" altLang="zh-TW"/>
          </a:p>
        </p:txBody>
      </p:sp>
      <p:graphicFrame>
        <p:nvGraphicFramePr>
          <p:cNvPr id="15364" name="Group 4"/>
          <p:cNvGraphicFramePr>
            <a:graphicFrameLocks noGrp="1"/>
          </p:cNvGraphicFramePr>
          <p:nvPr/>
        </p:nvGraphicFramePr>
        <p:xfrm>
          <a:off x="468313" y="3200400"/>
          <a:ext cx="8137525" cy="457200"/>
        </p:xfrm>
        <a:graphic>
          <a:graphicData uri="http://schemas.openxmlformats.org/drawingml/2006/table">
            <a:tbl>
              <a:tblPr/>
              <a:tblGrid>
                <a:gridCol w="358775"/>
                <a:gridCol w="1584325"/>
                <a:gridCol w="1914525"/>
                <a:gridCol w="390525"/>
                <a:gridCol w="1165225"/>
                <a:gridCol w="2724150"/>
              </a:tblGrid>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2" name="Line 22"/>
          <p:cNvSpPr>
            <a:spLocks noChangeShapeType="1"/>
          </p:cNvSpPr>
          <p:nvPr/>
        </p:nvSpPr>
        <p:spPr bwMode="auto">
          <a:xfrm>
            <a:off x="2411413" y="5732463"/>
            <a:ext cx="2376487" cy="0"/>
          </a:xfrm>
          <a:prstGeom prst="line">
            <a:avLst/>
          </a:prstGeom>
          <a:noFill/>
          <a:ln w="38100">
            <a:solidFill>
              <a:schemeClr val="tx1"/>
            </a:solidFill>
            <a:round/>
            <a:headEnd/>
            <a:tailEnd type="triangle" w="med" len="med"/>
          </a:ln>
          <a:effectLst/>
        </p:spPr>
        <p:txBody>
          <a:bodyPr/>
          <a:lstStyle/>
          <a:p>
            <a:endParaRPr lang="en-US"/>
          </a:p>
        </p:txBody>
      </p:sp>
      <p:graphicFrame>
        <p:nvGraphicFramePr>
          <p:cNvPr id="15383" name="Group 23"/>
          <p:cNvGraphicFramePr>
            <a:graphicFrameLocks noGrp="1"/>
          </p:cNvGraphicFramePr>
          <p:nvPr/>
        </p:nvGraphicFramePr>
        <p:xfrm>
          <a:off x="2005013" y="4221163"/>
          <a:ext cx="3862387" cy="457200"/>
        </p:xfrm>
        <a:graphic>
          <a:graphicData uri="http://schemas.openxmlformats.org/drawingml/2006/table">
            <a:tbl>
              <a:tblPr/>
              <a:tblGrid>
                <a:gridCol w="385762"/>
                <a:gridCol w="771525"/>
                <a:gridCol w="1160463"/>
                <a:gridCol w="384175"/>
                <a:gridCol w="1160462"/>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66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15401" name="Text Box 41"/>
          <p:cNvSpPr txBox="1">
            <a:spLocks noChangeArrowheads="1"/>
          </p:cNvSpPr>
          <p:nvPr/>
        </p:nvSpPr>
        <p:spPr bwMode="auto">
          <a:xfrm>
            <a:off x="2411413" y="2852738"/>
            <a:ext cx="288925" cy="396875"/>
          </a:xfrm>
          <a:prstGeom prst="rect">
            <a:avLst/>
          </a:prstGeom>
          <a:noFill/>
          <a:ln w="9525">
            <a:noFill/>
            <a:miter lim="800000"/>
            <a:headEnd/>
            <a:tailEnd/>
          </a:ln>
          <a:effectLst/>
        </p:spPr>
        <p:txBody>
          <a:bodyPr>
            <a:spAutoFit/>
          </a:bodyPr>
          <a:lstStyle/>
          <a:p>
            <a:pPr>
              <a:spcBef>
                <a:spcPct val="50000"/>
              </a:spcBef>
            </a:pPr>
            <a:r>
              <a:rPr lang="en-US" altLang="zh-TW" sz="2000" i="1"/>
              <a:t>s</a:t>
            </a:r>
          </a:p>
        </p:txBody>
      </p:sp>
      <p:sp>
        <p:nvSpPr>
          <p:cNvPr id="15402" name="Text Box 42"/>
          <p:cNvSpPr txBox="1">
            <a:spLocks noChangeArrowheads="1"/>
          </p:cNvSpPr>
          <p:nvPr/>
        </p:nvSpPr>
        <p:spPr bwMode="auto">
          <a:xfrm>
            <a:off x="2917825" y="4652963"/>
            <a:ext cx="431800" cy="396875"/>
          </a:xfrm>
          <a:prstGeom prst="rect">
            <a:avLst/>
          </a:prstGeom>
          <a:noFill/>
          <a:ln w="9525">
            <a:noFill/>
            <a:miter lim="800000"/>
            <a:headEnd/>
            <a:tailEnd/>
          </a:ln>
          <a:effectLst/>
        </p:spPr>
        <p:txBody>
          <a:bodyPr>
            <a:spAutoFit/>
          </a:bodyPr>
          <a:lstStyle/>
          <a:p>
            <a:pPr>
              <a:spcBef>
                <a:spcPct val="50000"/>
              </a:spcBef>
            </a:pPr>
            <a:r>
              <a:rPr lang="en-US" altLang="zh-TW" sz="2000" i="1"/>
              <a:t>j’</a:t>
            </a:r>
          </a:p>
        </p:txBody>
      </p:sp>
      <p:sp>
        <p:nvSpPr>
          <p:cNvPr id="15403" name="Text Box 43"/>
          <p:cNvSpPr txBox="1">
            <a:spLocks noChangeArrowheads="1"/>
          </p:cNvSpPr>
          <p:nvPr/>
        </p:nvSpPr>
        <p:spPr bwMode="auto">
          <a:xfrm>
            <a:off x="4357688" y="4652963"/>
            <a:ext cx="430212" cy="396875"/>
          </a:xfrm>
          <a:prstGeom prst="rect">
            <a:avLst/>
          </a:prstGeom>
          <a:noFill/>
          <a:ln w="9525">
            <a:noFill/>
            <a:miter lim="800000"/>
            <a:headEnd/>
            <a:tailEnd/>
          </a:ln>
          <a:effectLst/>
        </p:spPr>
        <p:txBody>
          <a:bodyPr>
            <a:spAutoFit/>
          </a:bodyPr>
          <a:lstStyle/>
          <a:p>
            <a:pPr>
              <a:spcBef>
                <a:spcPct val="50000"/>
              </a:spcBef>
            </a:pPr>
            <a:r>
              <a:rPr lang="en-US" altLang="zh-TW" sz="2000" i="1"/>
              <a:t>j</a:t>
            </a:r>
          </a:p>
        </p:txBody>
      </p:sp>
      <p:sp>
        <p:nvSpPr>
          <p:cNvPr id="15404" name="Text Box 44"/>
          <p:cNvSpPr txBox="1">
            <a:spLocks noChangeArrowheads="1"/>
          </p:cNvSpPr>
          <p:nvPr/>
        </p:nvSpPr>
        <p:spPr bwMode="auto">
          <a:xfrm>
            <a:off x="5581650" y="4652963"/>
            <a:ext cx="358775" cy="396875"/>
          </a:xfrm>
          <a:prstGeom prst="rect">
            <a:avLst/>
          </a:prstGeom>
          <a:noFill/>
          <a:ln w="9525">
            <a:noFill/>
            <a:miter lim="800000"/>
            <a:headEnd/>
            <a:tailEnd/>
          </a:ln>
          <a:effectLst/>
        </p:spPr>
        <p:txBody>
          <a:bodyPr>
            <a:spAutoFit/>
          </a:bodyPr>
          <a:lstStyle/>
          <a:p>
            <a:pPr>
              <a:spcBef>
                <a:spcPct val="50000"/>
              </a:spcBef>
            </a:pPr>
            <a:r>
              <a:rPr lang="en-US" altLang="zh-TW" sz="2000" i="1"/>
              <a:t>m</a:t>
            </a:r>
          </a:p>
        </p:txBody>
      </p:sp>
      <p:sp>
        <p:nvSpPr>
          <p:cNvPr id="15405" name="Text Box 45"/>
          <p:cNvSpPr txBox="1">
            <a:spLocks noChangeArrowheads="1"/>
          </p:cNvSpPr>
          <p:nvPr/>
        </p:nvSpPr>
        <p:spPr bwMode="auto">
          <a:xfrm>
            <a:off x="2339975" y="4652963"/>
            <a:ext cx="431800" cy="396875"/>
          </a:xfrm>
          <a:prstGeom prst="rect">
            <a:avLst/>
          </a:prstGeom>
          <a:noFill/>
          <a:ln w="9525">
            <a:noFill/>
            <a:miter lim="800000"/>
            <a:headEnd/>
            <a:tailEnd/>
          </a:ln>
          <a:effectLst/>
        </p:spPr>
        <p:txBody>
          <a:bodyPr>
            <a:spAutoFit/>
          </a:bodyPr>
          <a:lstStyle/>
          <a:p>
            <a:pPr>
              <a:spcBef>
                <a:spcPct val="50000"/>
              </a:spcBef>
            </a:pPr>
            <a:r>
              <a:rPr lang="en-US" altLang="zh-TW" sz="2000"/>
              <a:t>1</a:t>
            </a:r>
          </a:p>
        </p:txBody>
      </p:sp>
      <p:sp>
        <p:nvSpPr>
          <p:cNvPr id="15406" name="Text Box 46"/>
          <p:cNvSpPr txBox="1">
            <a:spLocks noChangeArrowheads="1"/>
          </p:cNvSpPr>
          <p:nvPr/>
        </p:nvSpPr>
        <p:spPr bwMode="auto">
          <a:xfrm>
            <a:off x="3132138" y="5373688"/>
            <a:ext cx="863600" cy="427037"/>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sp>
        <p:nvSpPr>
          <p:cNvPr id="15407" name="Text Box 47"/>
          <p:cNvSpPr txBox="1">
            <a:spLocks noChangeArrowheads="1"/>
          </p:cNvSpPr>
          <p:nvPr/>
        </p:nvSpPr>
        <p:spPr bwMode="auto">
          <a:xfrm>
            <a:off x="4140200" y="2852738"/>
            <a:ext cx="792163" cy="396875"/>
          </a:xfrm>
          <a:prstGeom prst="rect">
            <a:avLst/>
          </a:prstGeom>
          <a:noFill/>
          <a:ln w="9525">
            <a:noFill/>
            <a:miter lim="800000"/>
            <a:headEnd/>
            <a:tailEnd/>
          </a:ln>
          <a:effectLst/>
        </p:spPr>
        <p:txBody>
          <a:bodyPr>
            <a:spAutoFit/>
          </a:bodyPr>
          <a:lstStyle/>
          <a:p>
            <a:pPr>
              <a:spcBef>
                <a:spcPct val="50000"/>
              </a:spcBef>
            </a:pPr>
            <a:r>
              <a:rPr lang="en-US" altLang="zh-TW" sz="2000" i="1"/>
              <a:t>s+j-</a:t>
            </a:r>
            <a:r>
              <a:rPr lang="en-US" altLang="zh-TW" sz="2000"/>
              <a:t>1</a:t>
            </a:r>
          </a:p>
        </p:txBody>
      </p:sp>
      <p:sp>
        <p:nvSpPr>
          <p:cNvPr id="15408" name="Text Box 48"/>
          <p:cNvSpPr txBox="1">
            <a:spLocks noChangeArrowheads="1"/>
          </p:cNvSpPr>
          <p:nvPr/>
        </p:nvSpPr>
        <p:spPr bwMode="auto">
          <a:xfrm>
            <a:off x="4857750" y="2887663"/>
            <a:ext cx="1009650" cy="396875"/>
          </a:xfrm>
          <a:prstGeom prst="rect">
            <a:avLst/>
          </a:prstGeom>
          <a:noFill/>
          <a:ln w="9525">
            <a:noFill/>
            <a:miter lim="800000"/>
            <a:headEnd/>
            <a:tailEnd/>
          </a:ln>
          <a:effectLst/>
        </p:spPr>
        <p:txBody>
          <a:bodyPr>
            <a:spAutoFit/>
          </a:bodyPr>
          <a:lstStyle/>
          <a:p>
            <a:pPr>
              <a:spcBef>
                <a:spcPct val="50000"/>
              </a:spcBef>
            </a:pPr>
            <a:r>
              <a:rPr lang="en-US" altLang="zh-TW" sz="2000" i="1"/>
              <a:t>s+m-j’</a:t>
            </a:r>
          </a:p>
        </p:txBody>
      </p:sp>
      <p:grpSp>
        <p:nvGrpSpPr>
          <p:cNvPr id="2" name="Group 49"/>
          <p:cNvGrpSpPr>
            <a:grpSpLocks/>
          </p:cNvGrpSpPr>
          <p:nvPr/>
        </p:nvGrpSpPr>
        <p:grpSpPr bwMode="auto">
          <a:xfrm>
            <a:off x="5003800" y="5876925"/>
            <a:ext cx="3600450" cy="396875"/>
            <a:chOff x="3152" y="3566"/>
            <a:chExt cx="2268" cy="250"/>
          </a:xfrm>
        </p:grpSpPr>
        <p:sp>
          <p:nvSpPr>
            <p:cNvPr id="15410" name="Text Box 50"/>
            <p:cNvSpPr txBox="1">
              <a:spLocks noChangeArrowheads="1"/>
            </p:cNvSpPr>
            <p:nvPr/>
          </p:nvSpPr>
          <p:spPr bwMode="auto">
            <a:xfrm>
              <a:off x="3516" y="3566"/>
              <a:ext cx="272" cy="250"/>
            </a:xfrm>
            <a:prstGeom prst="rect">
              <a:avLst/>
            </a:prstGeom>
            <a:noFill/>
            <a:ln w="9525">
              <a:noFill/>
              <a:miter lim="800000"/>
              <a:headEnd/>
              <a:tailEnd/>
            </a:ln>
            <a:effectLst/>
          </p:spPr>
          <p:txBody>
            <a:bodyPr>
              <a:spAutoFit/>
            </a:bodyPr>
            <a:lstStyle/>
            <a:p>
              <a:pPr>
                <a:spcBef>
                  <a:spcPct val="50000"/>
                </a:spcBef>
              </a:pPr>
              <a:r>
                <a:rPr lang="en-US" altLang="zh-TW" sz="2000" i="1"/>
                <a:t>j’</a:t>
              </a:r>
            </a:p>
          </p:txBody>
        </p:sp>
        <p:sp>
          <p:nvSpPr>
            <p:cNvPr id="15411" name="Text Box 51"/>
            <p:cNvSpPr txBox="1">
              <a:spLocks noChangeArrowheads="1"/>
            </p:cNvSpPr>
            <p:nvPr/>
          </p:nvSpPr>
          <p:spPr bwMode="auto">
            <a:xfrm>
              <a:off x="4423" y="3566"/>
              <a:ext cx="271" cy="250"/>
            </a:xfrm>
            <a:prstGeom prst="rect">
              <a:avLst/>
            </a:prstGeom>
            <a:noFill/>
            <a:ln w="9525">
              <a:noFill/>
              <a:miter lim="800000"/>
              <a:headEnd/>
              <a:tailEnd/>
            </a:ln>
            <a:effectLst/>
          </p:spPr>
          <p:txBody>
            <a:bodyPr>
              <a:spAutoFit/>
            </a:bodyPr>
            <a:lstStyle/>
            <a:p>
              <a:pPr>
                <a:spcBef>
                  <a:spcPct val="50000"/>
                </a:spcBef>
              </a:pPr>
              <a:r>
                <a:rPr lang="en-US" altLang="zh-TW" sz="2000" i="1"/>
                <a:t>j</a:t>
              </a:r>
            </a:p>
          </p:txBody>
        </p:sp>
        <p:sp>
          <p:nvSpPr>
            <p:cNvPr id="15412" name="Text Box 52"/>
            <p:cNvSpPr txBox="1">
              <a:spLocks noChangeArrowheads="1"/>
            </p:cNvSpPr>
            <p:nvPr/>
          </p:nvSpPr>
          <p:spPr bwMode="auto">
            <a:xfrm>
              <a:off x="5194" y="3566"/>
              <a:ext cx="226" cy="250"/>
            </a:xfrm>
            <a:prstGeom prst="rect">
              <a:avLst/>
            </a:prstGeom>
            <a:noFill/>
            <a:ln w="9525">
              <a:noFill/>
              <a:miter lim="800000"/>
              <a:headEnd/>
              <a:tailEnd/>
            </a:ln>
            <a:effectLst/>
          </p:spPr>
          <p:txBody>
            <a:bodyPr>
              <a:spAutoFit/>
            </a:bodyPr>
            <a:lstStyle/>
            <a:p>
              <a:pPr>
                <a:spcBef>
                  <a:spcPct val="50000"/>
                </a:spcBef>
              </a:pPr>
              <a:r>
                <a:rPr lang="en-US" altLang="zh-TW" sz="2000" i="1"/>
                <a:t>m</a:t>
              </a:r>
            </a:p>
          </p:txBody>
        </p:sp>
        <p:sp>
          <p:nvSpPr>
            <p:cNvPr id="15413" name="Text Box 53"/>
            <p:cNvSpPr txBox="1">
              <a:spLocks noChangeArrowheads="1"/>
            </p:cNvSpPr>
            <p:nvPr/>
          </p:nvSpPr>
          <p:spPr bwMode="auto">
            <a:xfrm>
              <a:off x="3152" y="3566"/>
              <a:ext cx="272" cy="250"/>
            </a:xfrm>
            <a:prstGeom prst="rect">
              <a:avLst/>
            </a:prstGeom>
            <a:noFill/>
            <a:ln w="9525">
              <a:noFill/>
              <a:miter lim="800000"/>
              <a:headEnd/>
              <a:tailEnd/>
            </a:ln>
            <a:effectLst/>
          </p:spPr>
          <p:txBody>
            <a:bodyPr>
              <a:spAutoFit/>
            </a:bodyPr>
            <a:lstStyle/>
            <a:p>
              <a:pPr>
                <a:spcBef>
                  <a:spcPct val="50000"/>
                </a:spcBef>
              </a:pPr>
              <a:r>
                <a:rPr lang="en-US" altLang="zh-TW" sz="2000"/>
                <a:t>1</a:t>
              </a:r>
            </a:p>
          </p:txBody>
        </p:sp>
      </p:grpSp>
      <p:sp>
        <p:nvSpPr>
          <p:cNvPr id="15414" name="Text Box 54"/>
          <p:cNvSpPr txBox="1">
            <a:spLocks noChangeArrowheads="1"/>
          </p:cNvSpPr>
          <p:nvPr/>
        </p:nvSpPr>
        <p:spPr bwMode="auto">
          <a:xfrm>
            <a:off x="900113" y="6092825"/>
            <a:ext cx="4176712" cy="466725"/>
          </a:xfrm>
          <a:prstGeom prst="rect">
            <a:avLst/>
          </a:prstGeom>
          <a:noFill/>
          <a:ln w="9525">
            <a:solidFill>
              <a:schemeClr val="accent2"/>
            </a:solidFill>
            <a:miter lim="800000"/>
            <a:headEnd/>
            <a:tailEnd/>
          </a:ln>
          <a:effectLst/>
        </p:spPr>
        <p:txBody>
          <a:bodyPr>
            <a:spAutoFit/>
          </a:bodyPr>
          <a:lstStyle/>
          <a:p>
            <a:pPr>
              <a:spcBef>
                <a:spcPct val="50000"/>
              </a:spcBef>
            </a:pPr>
            <a:r>
              <a:rPr lang="en-US" altLang="zh-TW"/>
              <a:t>P.S. : t</a:t>
            </a:r>
            <a:r>
              <a:rPr lang="en-US" altLang="zh-TW" i="1"/>
              <a:t>’</a:t>
            </a:r>
            <a:r>
              <a:rPr lang="en-US" altLang="zh-TW"/>
              <a:t> is suffix of substring t.</a:t>
            </a:r>
          </a:p>
        </p:txBody>
      </p:sp>
      <p:sp>
        <p:nvSpPr>
          <p:cNvPr id="15434" name="Rectangle 74"/>
          <p:cNvSpPr>
            <a:spLocks noChangeArrowheads="1"/>
          </p:cNvSpPr>
          <p:nvPr/>
        </p:nvSpPr>
        <p:spPr bwMode="auto">
          <a:xfrm>
            <a:off x="5076825" y="4581525"/>
            <a:ext cx="792163" cy="431800"/>
          </a:xfrm>
          <a:prstGeom prst="rect">
            <a:avLst/>
          </a:prstGeom>
          <a:solidFill>
            <a:srgbClr val="66FF99"/>
          </a:solidFill>
          <a:ln w="9525">
            <a:solidFill>
              <a:schemeClr val="tx1"/>
            </a:solidFill>
            <a:miter lim="800000"/>
            <a:headEnd/>
            <a:tailEnd/>
          </a:ln>
          <a:effectLst/>
        </p:spPr>
        <p:txBody>
          <a:bodyPr wrap="none" anchor="ctr"/>
          <a:lstStyle/>
          <a:p>
            <a:pPr algn="ctr"/>
            <a:r>
              <a:rPr lang="en-US" altLang="zh-TW"/>
              <a:t>t’</a:t>
            </a:r>
          </a:p>
        </p:txBody>
      </p:sp>
      <p:sp>
        <p:nvSpPr>
          <p:cNvPr id="15435" name="Rectangle 75"/>
          <p:cNvSpPr>
            <a:spLocks noChangeArrowheads="1"/>
          </p:cNvSpPr>
          <p:nvPr/>
        </p:nvSpPr>
        <p:spPr bwMode="auto">
          <a:xfrm>
            <a:off x="5076825" y="3573463"/>
            <a:ext cx="792163" cy="431800"/>
          </a:xfrm>
          <a:prstGeom prst="rect">
            <a:avLst/>
          </a:prstGeom>
          <a:solidFill>
            <a:srgbClr val="66FF99"/>
          </a:solidFill>
          <a:ln w="9525">
            <a:solidFill>
              <a:schemeClr val="tx1"/>
            </a:solidFill>
            <a:miter lim="800000"/>
            <a:headEnd/>
            <a:tailEnd/>
          </a:ln>
          <a:effectLst/>
        </p:spPr>
        <p:txBody>
          <a:bodyPr wrap="none" anchor="ctr"/>
          <a:lstStyle/>
          <a:p>
            <a:pPr algn="ctr"/>
            <a:r>
              <a:rPr lang="en-US" altLang="zh-TW"/>
              <a:t>t’</a:t>
            </a:r>
          </a:p>
        </p:txBody>
      </p:sp>
      <p:sp>
        <p:nvSpPr>
          <p:cNvPr id="15436" name="Text Box 76"/>
          <p:cNvSpPr txBox="1">
            <a:spLocks noChangeArrowheads="1"/>
          </p:cNvSpPr>
          <p:nvPr/>
        </p:nvSpPr>
        <p:spPr bwMode="auto">
          <a:xfrm>
            <a:off x="468313" y="549275"/>
            <a:ext cx="8280400" cy="1187450"/>
          </a:xfrm>
          <a:prstGeom prst="rect">
            <a:avLst/>
          </a:prstGeom>
          <a:noFill/>
          <a:ln w="9525">
            <a:noFill/>
            <a:miter lim="800000"/>
            <a:headEnd/>
            <a:tailEnd/>
          </a:ln>
          <a:effectLst/>
        </p:spPr>
        <p:txBody>
          <a:bodyPr>
            <a:spAutoFit/>
          </a:bodyPr>
          <a:lstStyle/>
          <a:p>
            <a:r>
              <a:rPr lang="en-US" altLang="zh-TW"/>
              <a:t>Good Suffix Rule 2 is used only when Good Suffix Rule 1 can not be used. That is, t does not appear in P(1, j).  Thus, t is </a:t>
            </a:r>
            <a:r>
              <a:rPr lang="en-US" altLang="zh-TW" b="1"/>
              <a:t>unique</a:t>
            </a:r>
            <a:r>
              <a:rPr lang="en-US" altLang="zh-TW"/>
              <a:t> in P.</a:t>
            </a:r>
          </a:p>
        </p:txBody>
      </p:sp>
      <p:sp>
        <p:nvSpPr>
          <p:cNvPr id="15437" name="Line 77"/>
          <p:cNvSpPr>
            <a:spLocks noChangeShapeType="1"/>
          </p:cNvSpPr>
          <p:nvPr/>
        </p:nvSpPr>
        <p:spPr bwMode="auto">
          <a:xfrm flipV="1">
            <a:off x="2843213" y="4795838"/>
            <a:ext cx="0" cy="433387"/>
          </a:xfrm>
          <a:prstGeom prst="line">
            <a:avLst/>
          </a:prstGeom>
          <a:noFill/>
          <a:ln w="38100">
            <a:solidFill>
              <a:srgbClr val="0000FF"/>
            </a:solidFill>
            <a:round/>
            <a:headEnd/>
            <a:tailEnd type="triangle" w="med" len="med"/>
          </a:ln>
          <a:effectLst/>
        </p:spPr>
        <p:txBody>
          <a:bodyPr/>
          <a:lstStyle/>
          <a:p>
            <a:endParaRPr lang="en-US"/>
          </a:p>
        </p:txBody>
      </p:sp>
      <p:sp>
        <p:nvSpPr>
          <p:cNvPr id="15438" name="Line 78"/>
          <p:cNvSpPr>
            <a:spLocks noChangeShapeType="1"/>
          </p:cNvSpPr>
          <p:nvPr/>
        </p:nvSpPr>
        <p:spPr bwMode="auto">
          <a:xfrm flipV="1">
            <a:off x="5435600" y="5013325"/>
            <a:ext cx="0" cy="215900"/>
          </a:xfrm>
          <a:prstGeom prst="line">
            <a:avLst/>
          </a:prstGeom>
          <a:noFill/>
          <a:ln w="38100">
            <a:solidFill>
              <a:srgbClr val="0000FF"/>
            </a:solidFill>
            <a:round/>
            <a:headEnd/>
            <a:tailEnd type="triangle" w="med" len="med"/>
          </a:ln>
          <a:effectLst/>
        </p:spPr>
        <p:txBody>
          <a:bodyPr/>
          <a:lstStyle/>
          <a:p>
            <a:endParaRPr lang="en-US"/>
          </a:p>
        </p:txBody>
      </p:sp>
      <p:sp>
        <p:nvSpPr>
          <p:cNvPr id="15439" name="Line 79"/>
          <p:cNvSpPr>
            <a:spLocks noChangeShapeType="1"/>
          </p:cNvSpPr>
          <p:nvPr/>
        </p:nvSpPr>
        <p:spPr bwMode="auto">
          <a:xfrm>
            <a:off x="2843213" y="5229225"/>
            <a:ext cx="2592387" cy="0"/>
          </a:xfrm>
          <a:prstGeom prst="line">
            <a:avLst/>
          </a:prstGeom>
          <a:noFill/>
          <a:ln w="38100">
            <a:solidFill>
              <a:srgbClr val="0000FF"/>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en-US" altLang="zh-TW" b="1">
                <a:latin typeface="Times New Roman" pitchFamily="18" charset="0"/>
              </a:rPr>
              <a:t>Rule 3-1:  Unique Substring Rule</a:t>
            </a:r>
            <a:r>
              <a:rPr lang="en-US" altLang="zh-TW">
                <a:latin typeface="Times New Roman" pitchFamily="18" charset="0"/>
              </a:rPr>
              <a:t> </a:t>
            </a:r>
          </a:p>
        </p:txBody>
      </p:sp>
      <p:sp>
        <p:nvSpPr>
          <p:cNvPr id="119811" name="Rectangle 3"/>
          <p:cNvSpPr>
            <a:spLocks noGrp="1" noChangeArrowheads="1"/>
          </p:cNvSpPr>
          <p:nvPr>
            <p:ph type="body" sz="half" idx="1"/>
          </p:nvPr>
        </p:nvSpPr>
        <p:spPr>
          <a:xfrm>
            <a:off x="457200" y="1412875"/>
            <a:ext cx="8686800" cy="5256213"/>
          </a:xfrm>
          <a:noFill/>
          <a:ln/>
        </p:spPr>
        <p:txBody>
          <a:bodyPr/>
          <a:lstStyle/>
          <a:p>
            <a:pPr>
              <a:lnSpc>
                <a:spcPct val="80000"/>
              </a:lnSpc>
            </a:pPr>
            <a:r>
              <a:rPr lang="en-US" altLang="zh-TW" sz="2400">
                <a:latin typeface="Times New Roman" pitchFamily="18" charset="0"/>
              </a:rPr>
              <a:t>The substring </a:t>
            </a:r>
            <a:r>
              <a:rPr lang="en-US" altLang="zh-TW" sz="2400" i="1">
                <a:latin typeface="Times New Roman" pitchFamily="18" charset="0"/>
              </a:rPr>
              <a:t>u</a:t>
            </a:r>
            <a:r>
              <a:rPr lang="en-US" altLang="zh-TW" sz="2400">
                <a:latin typeface="Times New Roman" pitchFamily="18" charset="0"/>
              </a:rPr>
              <a:t> appears in </a:t>
            </a:r>
            <a:r>
              <a:rPr lang="en-US" altLang="zh-TW" sz="2400" i="1">
                <a:latin typeface="Times New Roman" pitchFamily="18" charset="0"/>
              </a:rPr>
              <a:t>P </a:t>
            </a:r>
            <a:r>
              <a:rPr lang="en-US" altLang="zh-TW" sz="2400">
                <a:latin typeface="Times New Roman" pitchFamily="18" charset="0"/>
              </a:rPr>
              <a:t>exactly once.</a:t>
            </a:r>
          </a:p>
          <a:p>
            <a:pPr>
              <a:lnSpc>
                <a:spcPct val="80000"/>
              </a:lnSpc>
            </a:pPr>
            <a:r>
              <a:rPr lang="en-US" altLang="zh-TW" sz="2400">
                <a:latin typeface="Times New Roman" pitchFamily="18" charset="0"/>
              </a:rPr>
              <a:t>If the substring </a:t>
            </a:r>
            <a:r>
              <a:rPr lang="en-US" altLang="zh-TW" sz="2400" i="1">
                <a:latin typeface="Times New Roman" pitchFamily="18" charset="0"/>
              </a:rPr>
              <a:t>u</a:t>
            </a:r>
            <a:r>
              <a:rPr lang="en-US" altLang="zh-TW" sz="2400">
                <a:latin typeface="Times New Roman" pitchFamily="18" charset="0"/>
              </a:rPr>
              <a:t> matches with </a:t>
            </a:r>
            <a:r>
              <a:rPr lang="en-US" altLang="zh-TW" sz="2400" i="1">
                <a:latin typeface="Times New Roman" pitchFamily="18" charset="0"/>
              </a:rPr>
              <a:t>T</a:t>
            </a:r>
            <a:r>
              <a:rPr lang="en-US" altLang="zh-TW" sz="2400" i="1" baseline="-25000">
                <a:latin typeface="Times New Roman" pitchFamily="18" charset="0"/>
              </a:rPr>
              <a:t>i,j</a:t>
            </a:r>
            <a:r>
              <a:rPr lang="en-US" altLang="zh-TW" sz="2400" baseline="-25000">
                <a:latin typeface="Times New Roman" pitchFamily="18" charset="0"/>
              </a:rPr>
              <a:t> </a:t>
            </a:r>
            <a:r>
              <a:rPr lang="en-US" altLang="zh-TW" sz="2400">
                <a:latin typeface="Times New Roman" pitchFamily="18" charset="0"/>
              </a:rPr>
              <a:t>, no matter whether a mismatch occurs in some position of </a:t>
            </a:r>
            <a:r>
              <a:rPr lang="en-US" altLang="zh-TW" sz="2400" i="1">
                <a:latin typeface="Times New Roman" pitchFamily="18" charset="0"/>
              </a:rPr>
              <a:t>P </a:t>
            </a:r>
            <a:r>
              <a:rPr lang="en-US" altLang="zh-TW" sz="2400">
                <a:latin typeface="Times New Roman" pitchFamily="18" charset="0"/>
              </a:rPr>
              <a:t>or not</a:t>
            </a:r>
            <a:r>
              <a:rPr lang="en-US" altLang="zh-TW" sz="2400" i="1">
                <a:latin typeface="Times New Roman" pitchFamily="18" charset="0"/>
              </a:rPr>
              <a:t>, </a:t>
            </a:r>
            <a:r>
              <a:rPr lang="en-US" altLang="zh-TW" sz="2400">
                <a:latin typeface="Times New Roman" pitchFamily="18" charset="0"/>
              </a:rPr>
              <a:t>we can slide the window by </a:t>
            </a:r>
            <a:r>
              <a:rPr lang="en-US" altLang="zh-TW" sz="2400" i="1">
                <a:latin typeface="Times New Roman" pitchFamily="18" charset="0"/>
              </a:rPr>
              <a:t>l.</a:t>
            </a:r>
            <a:r>
              <a:rPr lang="en-US" altLang="zh-TW" sz="2400">
                <a:latin typeface="Times New Roman" pitchFamily="18" charset="0"/>
              </a:rPr>
              <a:t> </a:t>
            </a:r>
            <a:r>
              <a:rPr lang="en-US" altLang="zh-TW" sz="2400" i="1" baseline="-25000">
                <a:latin typeface="Times New Roman" pitchFamily="18" charset="0"/>
              </a:rPr>
              <a:t> </a:t>
            </a:r>
          </a:p>
          <a:p>
            <a:pPr>
              <a:lnSpc>
                <a:spcPct val="80000"/>
              </a:lnSpc>
              <a:buFontTx/>
              <a:buNone/>
            </a:pPr>
            <a:r>
              <a:rPr lang="en-US" altLang="zh-TW" sz="1400" i="1">
                <a:latin typeface="Times New Roman" pitchFamily="18" charset="0"/>
              </a:rPr>
              <a:t>   </a:t>
            </a:r>
          </a:p>
          <a:p>
            <a:pPr>
              <a:lnSpc>
                <a:spcPct val="80000"/>
              </a:lnSpc>
              <a:buFontTx/>
              <a:buNone/>
            </a:pPr>
            <a:r>
              <a:rPr lang="en-US" altLang="zh-TW" sz="2800" i="1">
                <a:latin typeface="Times New Roman" pitchFamily="18" charset="0"/>
              </a:rPr>
              <a:t>  </a:t>
            </a:r>
          </a:p>
          <a:p>
            <a:pPr>
              <a:lnSpc>
                <a:spcPct val="80000"/>
              </a:lnSpc>
              <a:buFontTx/>
              <a:buNone/>
            </a:pPr>
            <a:r>
              <a:rPr lang="en-US" altLang="zh-TW" sz="2800" i="1">
                <a:latin typeface="Times New Roman" pitchFamily="18" charset="0"/>
              </a:rPr>
              <a:t> T:</a:t>
            </a:r>
          </a:p>
          <a:p>
            <a:pPr>
              <a:lnSpc>
                <a:spcPct val="80000"/>
              </a:lnSpc>
              <a:buFontTx/>
              <a:buNone/>
            </a:pPr>
            <a:endParaRPr lang="en-US" altLang="zh-TW" sz="2800" i="1">
              <a:latin typeface="Times New Roman" pitchFamily="18" charset="0"/>
            </a:endParaRPr>
          </a:p>
          <a:p>
            <a:pPr>
              <a:lnSpc>
                <a:spcPct val="80000"/>
              </a:lnSpc>
              <a:buFontTx/>
              <a:buNone/>
            </a:pPr>
            <a:r>
              <a:rPr lang="en-US" altLang="zh-TW" sz="2800" i="1">
                <a:latin typeface="Times New Roman" pitchFamily="18" charset="0"/>
              </a:rPr>
              <a:t>   P:  </a:t>
            </a:r>
          </a:p>
          <a:p>
            <a:pPr>
              <a:lnSpc>
                <a:spcPct val="80000"/>
              </a:lnSpc>
              <a:buFontTx/>
              <a:buNone/>
            </a:pPr>
            <a:endParaRPr lang="en-US" altLang="zh-TW" sz="2800" i="1">
              <a:latin typeface="Times New Roman" pitchFamily="18" charset="0"/>
            </a:endParaRPr>
          </a:p>
          <a:p>
            <a:pPr>
              <a:lnSpc>
                <a:spcPct val="80000"/>
              </a:lnSpc>
              <a:buFontTx/>
              <a:buNone/>
            </a:pPr>
            <a:endParaRPr lang="en-US" altLang="zh-TW" sz="2800" i="1">
              <a:latin typeface="Times New Roman" pitchFamily="18" charset="0"/>
            </a:endParaRPr>
          </a:p>
          <a:p>
            <a:pPr>
              <a:lnSpc>
                <a:spcPct val="80000"/>
              </a:lnSpc>
              <a:buFontTx/>
              <a:buNone/>
            </a:pPr>
            <a:endParaRPr lang="en-US" altLang="zh-TW" sz="2800" i="1">
              <a:latin typeface="Times New Roman" pitchFamily="18" charset="0"/>
            </a:endParaRPr>
          </a:p>
          <a:p>
            <a:pPr>
              <a:lnSpc>
                <a:spcPct val="80000"/>
              </a:lnSpc>
              <a:buFontTx/>
              <a:buNone/>
            </a:pPr>
            <a:r>
              <a:rPr kumimoji="0" lang="en-US" altLang="zh-TW" sz="2000" i="1">
                <a:latin typeface="Times New Roman" pitchFamily="18" charset="0"/>
              </a:rPr>
              <a:t>     </a:t>
            </a:r>
            <a:endParaRPr kumimoji="0" lang="en-US" altLang="zh-TW" sz="2400">
              <a:latin typeface="Times New Roman" pitchFamily="18" charset="0"/>
            </a:endParaRPr>
          </a:p>
          <a:p>
            <a:pPr>
              <a:lnSpc>
                <a:spcPct val="80000"/>
              </a:lnSpc>
              <a:buFontTx/>
              <a:buNone/>
            </a:pPr>
            <a:r>
              <a:rPr kumimoji="0" lang="en-US" altLang="zh-TW" sz="2400">
                <a:latin typeface="Times New Roman" pitchFamily="18" charset="0"/>
              </a:rPr>
              <a:t>The string </a:t>
            </a:r>
            <a:r>
              <a:rPr kumimoji="0" lang="en-US" altLang="zh-TW" sz="2400" i="1">
                <a:latin typeface="Times New Roman" pitchFamily="18" charset="0"/>
              </a:rPr>
              <a:t>s</a:t>
            </a:r>
            <a:r>
              <a:rPr kumimoji="0" lang="en-US" altLang="zh-TW" sz="2400">
                <a:latin typeface="Times New Roman" pitchFamily="18" charset="0"/>
              </a:rPr>
              <a:t> is the longest prefix of </a:t>
            </a:r>
            <a:r>
              <a:rPr kumimoji="0" lang="en-US" altLang="zh-TW" sz="2400" i="1">
                <a:latin typeface="Times New Roman" pitchFamily="18" charset="0"/>
              </a:rPr>
              <a:t>P</a:t>
            </a:r>
            <a:r>
              <a:rPr kumimoji="0" lang="en-US" altLang="zh-TW" sz="2400">
                <a:latin typeface="Times New Roman" pitchFamily="18" charset="0"/>
              </a:rPr>
              <a:t> which equals to a suffix of </a:t>
            </a:r>
            <a:r>
              <a:rPr kumimoji="0" lang="en-US" altLang="zh-TW" sz="2400" i="1">
                <a:latin typeface="Times New Roman" pitchFamily="18" charset="0"/>
              </a:rPr>
              <a:t>u</a:t>
            </a:r>
            <a:r>
              <a:rPr kumimoji="0" lang="en-US" altLang="zh-TW" sz="2400">
                <a:latin typeface="Times New Roman" pitchFamily="18" charset="0"/>
              </a:rPr>
              <a:t>.</a:t>
            </a:r>
          </a:p>
        </p:txBody>
      </p:sp>
      <p:sp>
        <p:nvSpPr>
          <p:cNvPr id="54" name="Slide Number Placeholder 6"/>
          <p:cNvSpPr>
            <a:spLocks noGrp="1"/>
          </p:cNvSpPr>
          <p:nvPr>
            <p:ph type="sldNum" sz="quarter" idx="12"/>
          </p:nvPr>
        </p:nvSpPr>
        <p:spPr/>
        <p:txBody>
          <a:bodyPr/>
          <a:lstStyle/>
          <a:p>
            <a:fld id="{F84650CF-C186-4565-A191-EA06CF3C28E3}" type="slidenum">
              <a:rPr lang="en-US" altLang="zh-TW"/>
              <a:pPr/>
              <a:t>53</a:t>
            </a:fld>
            <a:endParaRPr lang="en-US" altLang="zh-TW"/>
          </a:p>
        </p:txBody>
      </p:sp>
      <p:graphicFrame>
        <p:nvGraphicFramePr>
          <p:cNvPr id="119812" name="Group 4"/>
          <p:cNvGraphicFramePr>
            <a:graphicFrameLocks noGrp="1"/>
          </p:cNvGraphicFramePr>
          <p:nvPr/>
        </p:nvGraphicFramePr>
        <p:xfrm>
          <a:off x="1441450" y="3182938"/>
          <a:ext cx="6724650" cy="367920"/>
        </p:xfrm>
        <a:graphic>
          <a:graphicData uri="http://schemas.openxmlformats.org/drawingml/2006/table">
            <a:tbl>
              <a:tblPr/>
              <a:tblGrid>
                <a:gridCol w="2443163"/>
                <a:gridCol w="309562"/>
                <a:gridCol w="566738"/>
                <a:gridCol w="3405187"/>
              </a:tblGrid>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9824" name="Group 16"/>
          <p:cNvGraphicFramePr>
            <a:graphicFrameLocks noGrp="1"/>
          </p:cNvGraphicFramePr>
          <p:nvPr/>
        </p:nvGraphicFramePr>
        <p:xfrm>
          <a:off x="2055813" y="3884613"/>
          <a:ext cx="4167187" cy="365760"/>
        </p:xfrm>
        <a:graphic>
          <a:graphicData uri="http://schemas.openxmlformats.org/drawingml/2006/table">
            <a:tbl>
              <a:tblPr/>
              <a:tblGrid>
                <a:gridCol w="500062"/>
                <a:gridCol w="1319213"/>
                <a:gridCol w="333375"/>
                <a:gridCol w="581025"/>
                <a:gridCol w="1433512"/>
              </a:tblGrid>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9838" name="Group 30"/>
          <p:cNvGraphicFramePr>
            <a:graphicFrameLocks noGrp="1"/>
          </p:cNvGraphicFramePr>
          <p:nvPr/>
        </p:nvGraphicFramePr>
        <p:xfrm>
          <a:off x="4210050" y="4819650"/>
          <a:ext cx="3954463" cy="365760"/>
        </p:xfrm>
        <a:graphic>
          <a:graphicData uri="http://schemas.openxmlformats.org/drawingml/2006/table">
            <a:tbl>
              <a:tblPr/>
              <a:tblGrid>
                <a:gridCol w="609600"/>
                <a:gridCol w="1233488"/>
                <a:gridCol w="900112"/>
                <a:gridCol w="1211263"/>
              </a:tblGrid>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u</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9850" name="Text Box 42"/>
          <p:cNvSpPr txBox="1">
            <a:spLocks noChangeArrowheads="1"/>
          </p:cNvSpPr>
          <p:nvPr/>
        </p:nvSpPr>
        <p:spPr bwMode="auto">
          <a:xfrm>
            <a:off x="3779838" y="2708275"/>
            <a:ext cx="261937" cy="366713"/>
          </a:xfrm>
          <a:prstGeom prst="rect">
            <a:avLst/>
          </a:prstGeom>
          <a:noFill/>
          <a:ln w="9525">
            <a:noFill/>
            <a:miter lim="800000"/>
            <a:headEnd/>
            <a:tailEnd/>
          </a:ln>
          <a:effectLst/>
        </p:spPr>
        <p:txBody>
          <a:bodyPr>
            <a:spAutoFit/>
          </a:bodyPr>
          <a:lstStyle/>
          <a:p>
            <a:pPr>
              <a:spcBef>
                <a:spcPct val="50000"/>
              </a:spcBef>
            </a:pPr>
            <a:r>
              <a:rPr lang="en-US" altLang="zh-TW" sz="1800" i="1"/>
              <a:t>i</a:t>
            </a:r>
          </a:p>
        </p:txBody>
      </p:sp>
      <p:sp>
        <p:nvSpPr>
          <p:cNvPr id="119851" name="Text Box 43"/>
          <p:cNvSpPr txBox="1">
            <a:spLocks noChangeArrowheads="1"/>
          </p:cNvSpPr>
          <p:nvPr/>
        </p:nvSpPr>
        <p:spPr bwMode="auto">
          <a:xfrm>
            <a:off x="4643438" y="2708275"/>
            <a:ext cx="261937" cy="366713"/>
          </a:xfrm>
          <a:prstGeom prst="rect">
            <a:avLst/>
          </a:prstGeom>
          <a:noFill/>
          <a:ln w="9525">
            <a:noFill/>
            <a:miter lim="800000"/>
            <a:headEnd/>
            <a:tailEnd/>
          </a:ln>
          <a:effectLst/>
        </p:spPr>
        <p:txBody>
          <a:bodyPr>
            <a:spAutoFit/>
          </a:bodyPr>
          <a:lstStyle/>
          <a:p>
            <a:pPr>
              <a:spcBef>
                <a:spcPct val="50000"/>
              </a:spcBef>
            </a:pPr>
            <a:r>
              <a:rPr lang="en-US" altLang="zh-TW" sz="1800" i="1"/>
              <a:t>j</a:t>
            </a:r>
          </a:p>
        </p:txBody>
      </p:sp>
      <p:sp>
        <p:nvSpPr>
          <p:cNvPr id="119852" name="Line 44"/>
          <p:cNvSpPr>
            <a:spLocks noChangeShapeType="1"/>
          </p:cNvSpPr>
          <p:nvPr/>
        </p:nvSpPr>
        <p:spPr bwMode="auto">
          <a:xfrm>
            <a:off x="2044700" y="3540125"/>
            <a:ext cx="0" cy="2073275"/>
          </a:xfrm>
          <a:prstGeom prst="line">
            <a:avLst/>
          </a:prstGeom>
          <a:noFill/>
          <a:ln w="9525">
            <a:solidFill>
              <a:schemeClr val="tx1"/>
            </a:solidFill>
            <a:prstDash val="lgDash"/>
            <a:round/>
            <a:headEnd/>
            <a:tailEnd/>
          </a:ln>
          <a:effectLst/>
        </p:spPr>
        <p:txBody>
          <a:bodyPr/>
          <a:lstStyle/>
          <a:p>
            <a:endParaRPr lang="en-US"/>
          </a:p>
        </p:txBody>
      </p:sp>
      <p:sp>
        <p:nvSpPr>
          <p:cNvPr id="119853" name="Line 45"/>
          <p:cNvSpPr>
            <a:spLocks noChangeShapeType="1"/>
          </p:cNvSpPr>
          <p:nvPr/>
        </p:nvSpPr>
        <p:spPr bwMode="auto">
          <a:xfrm flipV="1">
            <a:off x="4210050" y="4251325"/>
            <a:ext cx="3175" cy="1320800"/>
          </a:xfrm>
          <a:prstGeom prst="line">
            <a:avLst/>
          </a:prstGeom>
          <a:noFill/>
          <a:ln w="9525">
            <a:solidFill>
              <a:schemeClr val="tx1"/>
            </a:solidFill>
            <a:prstDash val="lgDash"/>
            <a:round/>
            <a:headEnd/>
            <a:tailEnd/>
          </a:ln>
          <a:effectLst/>
        </p:spPr>
        <p:txBody>
          <a:bodyPr/>
          <a:lstStyle/>
          <a:p>
            <a:endParaRPr lang="en-US"/>
          </a:p>
        </p:txBody>
      </p:sp>
      <p:sp>
        <p:nvSpPr>
          <p:cNvPr id="119854" name="Line 46"/>
          <p:cNvSpPr>
            <a:spLocks noChangeShapeType="1"/>
          </p:cNvSpPr>
          <p:nvPr/>
        </p:nvSpPr>
        <p:spPr bwMode="auto">
          <a:xfrm>
            <a:off x="2106613" y="5456238"/>
            <a:ext cx="1981200" cy="0"/>
          </a:xfrm>
          <a:prstGeom prst="line">
            <a:avLst/>
          </a:prstGeom>
          <a:noFill/>
          <a:ln w="9525">
            <a:solidFill>
              <a:schemeClr val="tx1"/>
            </a:solidFill>
            <a:prstDash val="dash"/>
            <a:round/>
            <a:headEnd type="triangle" w="med" len="med"/>
            <a:tailEnd type="triangle" w="med" len="med"/>
          </a:ln>
          <a:effectLst/>
        </p:spPr>
        <p:txBody>
          <a:bodyPr/>
          <a:lstStyle/>
          <a:p>
            <a:endParaRPr lang="en-US"/>
          </a:p>
        </p:txBody>
      </p:sp>
      <p:sp>
        <p:nvSpPr>
          <p:cNvPr id="119855" name="Text Box 47"/>
          <p:cNvSpPr txBox="1">
            <a:spLocks noChangeArrowheads="1"/>
          </p:cNvSpPr>
          <p:nvPr/>
        </p:nvSpPr>
        <p:spPr bwMode="auto">
          <a:xfrm>
            <a:off x="2894013" y="5492750"/>
            <a:ext cx="261937" cy="366713"/>
          </a:xfrm>
          <a:prstGeom prst="rect">
            <a:avLst/>
          </a:prstGeom>
          <a:noFill/>
          <a:ln w="9525">
            <a:noFill/>
            <a:miter lim="800000"/>
            <a:headEnd/>
            <a:tailEnd/>
          </a:ln>
          <a:effectLst/>
        </p:spPr>
        <p:txBody>
          <a:bodyPr>
            <a:spAutoFit/>
          </a:bodyPr>
          <a:lstStyle/>
          <a:p>
            <a:pPr>
              <a:spcBef>
                <a:spcPct val="50000"/>
              </a:spcBef>
            </a:pPr>
            <a:r>
              <a:rPr lang="en-US" altLang="zh-TW" sz="1800" i="1"/>
              <a:t>l</a:t>
            </a:r>
          </a:p>
        </p:txBody>
      </p:sp>
      <p:sp>
        <p:nvSpPr>
          <p:cNvPr id="119856" name="Text Box 48"/>
          <p:cNvSpPr txBox="1">
            <a:spLocks noChangeArrowheads="1"/>
          </p:cNvSpPr>
          <p:nvPr/>
        </p:nvSpPr>
        <p:spPr bwMode="auto">
          <a:xfrm>
            <a:off x="4211638" y="3500438"/>
            <a:ext cx="261937" cy="366712"/>
          </a:xfrm>
          <a:prstGeom prst="rect">
            <a:avLst/>
          </a:prstGeom>
          <a:noFill/>
          <a:ln w="9525">
            <a:noFill/>
            <a:miter lim="800000"/>
            <a:headEnd/>
            <a:tailEnd/>
          </a:ln>
          <a:effectLst/>
        </p:spPr>
        <p:txBody>
          <a:bodyPr>
            <a:spAutoFit/>
          </a:bodyPr>
          <a:lstStyle/>
          <a:p>
            <a:pPr>
              <a:spcBef>
                <a:spcPct val="50000"/>
              </a:spcBef>
            </a:pPr>
            <a:r>
              <a:rPr lang="en-US" altLang="zh-TW" sz="1800" i="1"/>
              <a:t>u</a:t>
            </a:r>
          </a:p>
        </p:txBody>
      </p:sp>
      <p:sp>
        <p:nvSpPr>
          <p:cNvPr id="119857" name="Line 49"/>
          <p:cNvSpPr>
            <a:spLocks noChangeShapeType="1"/>
          </p:cNvSpPr>
          <p:nvPr/>
        </p:nvSpPr>
        <p:spPr bwMode="auto">
          <a:xfrm>
            <a:off x="3922713" y="3789363"/>
            <a:ext cx="865187"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19858" name="Text Box 50"/>
          <p:cNvSpPr txBox="1">
            <a:spLocks noChangeArrowheads="1"/>
          </p:cNvSpPr>
          <p:nvPr/>
        </p:nvSpPr>
        <p:spPr bwMode="auto">
          <a:xfrm>
            <a:off x="4211638" y="2781300"/>
            <a:ext cx="261937" cy="366713"/>
          </a:xfrm>
          <a:prstGeom prst="rect">
            <a:avLst/>
          </a:prstGeom>
          <a:noFill/>
          <a:ln w="9525">
            <a:noFill/>
            <a:miter lim="800000"/>
            <a:headEnd/>
            <a:tailEnd/>
          </a:ln>
          <a:effectLst/>
        </p:spPr>
        <p:txBody>
          <a:bodyPr>
            <a:spAutoFit/>
          </a:bodyPr>
          <a:lstStyle/>
          <a:p>
            <a:pPr>
              <a:spcBef>
                <a:spcPct val="50000"/>
              </a:spcBef>
            </a:pPr>
            <a:r>
              <a:rPr lang="en-US" altLang="zh-TW" sz="1800" i="1"/>
              <a:t>u</a:t>
            </a:r>
          </a:p>
        </p:txBody>
      </p:sp>
      <p:sp>
        <p:nvSpPr>
          <p:cNvPr id="119859" name="Line 51"/>
          <p:cNvSpPr>
            <a:spLocks noChangeShapeType="1"/>
          </p:cNvSpPr>
          <p:nvPr/>
        </p:nvSpPr>
        <p:spPr bwMode="auto">
          <a:xfrm>
            <a:off x="3922713" y="3070225"/>
            <a:ext cx="865187" cy="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rmAutofit fontScale="90000"/>
          </a:bodyPr>
          <a:lstStyle/>
          <a:p>
            <a:r>
              <a:rPr lang="en-US" altLang="zh-TW" b="1">
                <a:latin typeface="Times New Roman" pitchFamily="18" charset="0"/>
              </a:rPr>
              <a:t>Rule 1:  The Suffix to Prefix Rule</a:t>
            </a:r>
            <a:r>
              <a:rPr lang="en-US" altLang="zh-TW" sz="4000"/>
              <a:t> </a:t>
            </a:r>
          </a:p>
        </p:txBody>
      </p:sp>
      <p:sp>
        <p:nvSpPr>
          <p:cNvPr id="128003" name="Rectangle 3"/>
          <p:cNvSpPr>
            <a:spLocks noGrp="1" noChangeArrowheads="1"/>
          </p:cNvSpPr>
          <p:nvPr>
            <p:ph type="body" sz="half" idx="1"/>
          </p:nvPr>
        </p:nvSpPr>
        <p:spPr>
          <a:xfrm>
            <a:off x="457200" y="1196975"/>
            <a:ext cx="8147050" cy="4929188"/>
          </a:xfrm>
        </p:spPr>
        <p:txBody>
          <a:bodyPr/>
          <a:lstStyle/>
          <a:p>
            <a:r>
              <a:rPr lang="en-US" altLang="zh-TW">
                <a:latin typeface="Times New Roman" pitchFamily="18" charset="0"/>
              </a:rPr>
              <a:t>For a window to have any chance to match a pattern, in some way, there must be a suffix of the window which is equal to a prefix of the pattern.</a:t>
            </a:r>
          </a:p>
          <a:p>
            <a:endParaRPr lang="en-US" altLang="zh-TW"/>
          </a:p>
          <a:p>
            <a:endParaRPr lang="en-US" altLang="zh-TW" sz="2800"/>
          </a:p>
        </p:txBody>
      </p:sp>
      <p:graphicFrame>
        <p:nvGraphicFramePr>
          <p:cNvPr id="128004" name="Object 4"/>
          <p:cNvGraphicFramePr>
            <a:graphicFrameLocks noChangeAspect="1"/>
          </p:cNvGraphicFramePr>
          <p:nvPr>
            <p:ph sz="half" idx="2"/>
          </p:nvPr>
        </p:nvGraphicFramePr>
        <p:xfrm>
          <a:off x="1408113" y="3297238"/>
          <a:ext cx="6405562" cy="1860550"/>
        </p:xfrm>
        <a:graphic>
          <a:graphicData uri="http://schemas.openxmlformats.org/presentationml/2006/ole">
            <p:oleObj spid="_x0000_s5122" name="Visio" r:id="rId3" imgW="5076207" imgH="1474571" progId="">
              <p:embed/>
            </p:oleObj>
          </a:graphicData>
        </a:graphic>
      </p:graphicFrame>
      <p:sp>
        <p:nvSpPr>
          <p:cNvPr id="9" name="Slide Number Placeholder 6"/>
          <p:cNvSpPr>
            <a:spLocks noGrp="1"/>
          </p:cNvSpPr>
          <p:nvPr>
            <p:ph type="sldNum" sz="quarter" idx="12"/>
          </p:nvPr>
        </p:nvSpPr>
        <p:spPr/>
        <p:txBody>
          <a:bodyPr/>
          <a:lstStyle/>
          <a:p>
            <a:fld id="{2025340E-095D-447F-B12F-95E2558AF6A4}" type="slidenum">
              <a:rPr lang="en-US" altLang="zh-TW"/>
              <a:pPr/>
              <a:t>54</a:t>
            </a:fld>
            <a:endParaRPr lang="en-US" altLang="zh-TW"/>
          </a:p>
        </p:txBody>
      </p:sp>
      <p:sp>
        <p:nvSpPr>
          <p:cNvPr id="128005" name="Text Box 5"/>
          <p:cNvSpPr txBox="1">
            <a:spLocks noChangeArrowheads="1"/>
          </p:cNvSpPr>
          <p:nvPr/>
        </p:nvSpPr>
        <p:spPr bwMode="auto">
          <a:xfrm>
            <a:off x="827088" y="3357563"/>
            <a:ext cx="503237" cy="366712"/>
          </a:xfrm>
          <a:prstGeom prst="rect">
            <a:avLst/>
          </a:prstGeom>
          <a:noFill/>
          <a:ln w="9525">
            <a:noFill/>
            <a:miter lim="800000"/>
            <a:headEnd/>
            <a:tailEnd/>
          </a:ln>
          <a:effectLst/>
        </p:spPr>
        <p:txBody>
          <a:bodyPr>
            <a:spAutoFit/>
          </a:bodyPr>
          <a:lstStyle/>
          <a:p>
            <a:pPr>
              <a:spcBef>
                <a:spcPct val="50000"/>
              </a:spcBef>
            </a:pPr>
            <a:r>
              <a:rPr lang="en-US" altLang="zh-TW" sz="1800"/>
              <a:t>T</a:t>
            </a:r>
          </a:p>
        </p:txBody>
      </p:sp>
      <p:sp>
        <p:nvSpPr>
          <p:cNvPr id="128006" name="Text Box 6"/>
          <p:cNvSpPr txBox="1">
            <a:spLocks noChangeArrowheads="1"/>
          </p:cNvSpPr>
          <p:nvPr/>
        </p:nvSpPr>
        <p:spPr bwMode="auto">
          <a:xfrm>
            <a:off x="827088" y="4718050"/>
            <a:ext cx="503237" cy="366713"/>
          </a:xfrm>
          <a:prstGeom prst="rect">
            <a:avLst/>
          </a:prstGeom>
          <a:noFill/>
          <a:ln w="9525">
            <a:noFill/>
            <a:miter lim="800000"/>
            <a:headEnd/>
            <a:tailEnd/>
          </a:ln>
          <a:effectLst/>
        </p:spPr>
        <p:txBody>
          <a:bodyPr>
            <a:spAutoFit/>
          </a:bodyPr>
          <a:lstStyle/>
          <a:p>
            <a:pPr>
              <a:spcBef>
                <a:spcPct val="50000"/>
              </a:spcBef>
            </a:pPr>
            <a:r>
              <a:rPr lang="en-US" altLang="zh-TW" sz="1800"/>
              <a:t>P</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idx="1"/>
          </p:nvPr>
        </p:nvSpPr>
        <p:spPr>
          <a:xfrm>
            <a:off x="457200" y="260350"/>
            <a:ext cx="8229600" cy="5865813"/>
          </a:xfrm>
        </p:spPr>
        <p:txBody>
          <a:bodyPr/>
          <a:lstStyle/>
          <a:p>
            <a:r>
              <a:rPr lang="en-US" altLang="zh-TW" dirty="0">
                <a:latin typeface="Times New Roman" pitchFamily="18" charset="0"/>
              </a:rPr>
              <a:t>Note that the above rule also uses Rule 1.</a:t>
            </a:r>
          </a:p>
          <a:p>
            <a:r>
              <a:rPr lang="en-US" altLang="zh-TW" dirty="0">
                <a:latin typeface="Times New Roman" pitchFamily="18" charset="0"/>
              </a:rPr>
              <a:t>It should also be noted that the unique substring is the shorter and the more right-sided the better.</a:t>
            </a:r>
          </a:p>
          <a:p>
            <a:r>
              <a:rPr lang="en-US" altLang="zh-TW" dirty="0">
                <a:latin typeface="Times New Roman" pitchFamily="18" charset="0"/>
              </a:rPr>
              <a:t>A short </a:t>
            </a:r>
            <a:r>
              <a:rPr lang="en-US" altLang="zh-TW" i="1" dirty="0">
                <a:latin typeface="Times New Roman" pitchFamily="18" charset="0"/>
              </a:rPr>
              <a:t>u</a:t>
            </a:r>
            <a:r>
              <a:rPr lang="en-US" altLang="zh-TW" dirty="0">
                <a:latin typeface="Times New Roman" pitchFamily="18" charset="0"/>
              </a:rPr>
              <a:t> guarantees a short (or even empty) </a:t>
            </a:r>
            <a:r>
              <a:rPr lang="en-US" altLang="zh-TW" i="1" dirty="0">
                <a:latin typeface="Times New Roman" pitchFamily="18" charset="0"/>
              </a:rPr>
              <a:t>s</a:t>
            </a:r>
            <a:r>
              <a:rPr lang="en-US" altLang="zh-TW" dirty="0">
                <a:latin typeface="Times New Roman" pitchFamily="18" charset="0"/>
              </a:rPr>
              <a:t> which is desirable. </a:t>
            </a:r>
          </a:p>
        </p:txBody>
      </p:sp>
      <p:sp>
        <p:nvSpPr>
          <p:cNvPr id="49" name="Slide Number Placeholder 5"/>
          <p:cNvSpPr>
            <a:spLocks noGrp="1"/>
          </p:cNvSpPr>
          <p:nvPr>
            <p:ph type="sldNum" sz="quarter" idx="12"/>
          </p:nvPr>
        </p:nvSpPr>
        <p:spPr/>
        <p:txBody>
          <a:bodyPr/>
          <a:lstStyle/>
          <a:p>
            <a:fld id="{9D20AAA5-5F65-4412-811A-19B6945DCD55}" type="slidenum">
              <a:rPr lang="en-US" altLang="zh-TW"/>
              <a:pPr/>
              <a:t>55</a:t>
            </a:fld>
            <a:endParaRPr lang="en-US" altLang="zh-TW"/>
          </a:p>
        </p:txBody>
      </p:sp>
      <p:graphicFrame>
        <p:nvGraphicFramePr>
          <p:cNvPr id="120835" name="Group 3"/>
          <p:cNvGraphicFramePr>
            <a:graphicFrameLocks noGrp="1"/>
          </p:cNvGraphicFramePr>
          <p:nvPr/>
        </p:nvGraphicFramePr>
        <p:xfrm>
          <a:off x="1476375" y="3660775"/>
          <a:ext cx="5807075" cy="367920"/>
        </p:xfrm>
        <a:graphic>
          <a:graphicData uri="http://schemas.openxmlformats.org/drawingml/2006/table">
            <a:tbl>
              <a:tblPr/>
              <a:tblGrid>
                <a:gridCol w="2443163"/>
                <a:gridCol w="917575"/>
                <a:gridCol w="2446337"/>
              </a:tblGrid>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u</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0845" name="Group 13"/>
          <p:cNvGraphicFramePr>
            <a:graphicFrameLocks noGrp="1"/>
          </p:cNvGraphicFramePr>
          <p:nvPr/>
        </p:nvGraphicFramePr>
        <p:xfrm>
          <a:off x="2090738" y="4362450"/>
          <a:ext cx="4167187" cy="365760"/>
        </p:xfrm>
        <a:graphic>
          <a:graphicData uri="http://schemas.openxmlformats.org/drawingml/2006/table">
            <a:tbl>
              <a:tblPr/>
              <a:tblGrid>
                <a:gridCol w="500062"/>
                <a:gridCol w="1319213"/>
                <a:gridCol w="333375"/>
                <a:gridCol w="581025"/>
                <a:gridCol w="1433512"/>
              </a:tblGrid>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0859" name="Group 27"/>
          <p:cNvGraphicFramePr>
            <a:graphicFrameLocks noGrp="1"/>
          </p:cNvGraphicFramePr>
          <p:nvPr/>
        </p:nvGraphicFramePr>
        <p:xfrm>
          <a:off x="4244975" y="5297488"/>
          <a:ext cx="3954463" cy="365760"/>
        </p:xfrm>
        <a:graphic>
          <a:graphicData uri="http://schemas.openxmlformats.org/drawingml/2006/table">
            <a:tbl>
              <a:tblPr/>
              <a:tblGrid>
                <a:gridCol w="609600"/>
                <a:gridCol w="1233488"/>
                <a:gridCol w="900112"/>
                <a:gridCol w="1211263"/>
              </a:tblGrid>
              <a:tr h="196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s</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1"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u</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8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0871" name="Text Box 39"/>
          <p:cNvSpPr txBox="1">
            <a:spLocks noChangeArrowheads="1"/>
          </p:cNvSpPr>
          <p:nvPr/>
        </p:nvSpPr>
        <p:spPr bwMode="auto">
          <a:xfrm>
            <a:off x="3829050" y="3284538"/>
            <a:ext cx="261938" cy="366712"/>
          </a:xfrm>
          <a:prstGeom prst="rect">
            <a:avLst/>
          </a:prstGeom>
          <a:noFill/>
          <a:ln w="9525">
            <a:noFill/>
            <a:miter lim="800000"/>
            <a:headEnd/>
            <a:tailEnd/>
          </a:ln>
          <a:effectLst/>
        </p:spPr>
        <p:txBody>
          <a:bodyPr>
            <a:spAutoFit/>
          </a:bodyPr>
          <a:lstStyle/>
          <a:p>
            <a:pPr>
              <a:spcBef>
                <a:spcPct val="50000"/>
              </a:spcBef>
            </a:pPr>
            <a:r>
              <a:rPr lang="en-US" altLang="zh-TW" sz="1800" i="1"/>
              <a:t>i</a:t>
            </a:r>
          </a:p>
        </p:txBody>
      </p:sp>
      <p:sp>
        <p:nvSpPr>
          <p:cNvPr id="120872" name="Text Box 40"/>
          <p:cNvSpPr txBox="1">
            <a:spLocks noChangeArrowheads="1"/>
          </p:cNvSpPr>
          <p:nvPr/>
        </p:nvSpPr>
        <p:spPr bwMode="auto">
          <a:xfrm>
            <a:off x="4708525" y="3290888"/>
            <a:ext cx="261938" cy="366712"/>
          </a:xfrm>
          <a:prstGeom prst="rect">
            <a:avLst/>
          </a:prstGeom>
          <a:noFill/>
          <a:ln w="9525">
            <a:noFill/>
            <a:miter lim="800000"/>
            <a:headEnd/>
            <a:tailEnd/>
          </a:ln>
          <a:effectLst/>
        </p:spPr>
        <p:txBody>
          <a:bodyPr>
            <a:spAutoFit/>
          </a:bodyPr>
          <a:lstStyle/>
          <a:p>
            <a:pPr>
              <a:spcBef>
                <a:spcPct val="50000"/>
              </a:spcBef>
            </a:pPr>
            <a:r>
              <a:rPr lang="en-US" altLang="zh-TW" sz="1800" i="1"/>
              <a:t>j</a:t>
            </a:r>
          </a:p>
        </p:txBody>
      </p:sp>
      <p:sp>
        <p:nvSpPr>
          <p:cNvPr id="120873" name="Line 41"/>
          <p:cNvSpPr>
            <a:spLocks noChangeShapeType="1"/>
          </p:cNvSpPr>
          <p:nvPr/>
        </p:nvSpPr>
        <p:spPr bwMode="auto">
          <a:xfrm>
            <a:off x="2079625" y="4017963"/>
            <a:ext cx="0" cy="2073275"/>
          </a:xfrm>
          <a:prstGeom prst="line">
            <a:avLst/>
          </a:prstGeom>
          <a:noFill/>
          <a:ln w="9525">
            <a:solidFill>
              <a:schemeClr val="tx1"/>
            </a:solidFill>
            <a:prstDash val="lgDash"/>
            <a:round/>
            <a:headEnd/>
            <a:tailEnd/>
          </a:ln>
          <a:effectLst/>
        </p:spPr>
        <p:txBody>
          <a:bodyPr/>
          <a:lstStyle/>
          <a:p>
            <a:endParaRPr lang="en-US"/>
          </a:p>
        </p:txBody>
      </p:sp>
      <p:sp>
        <p:nvSpPr>
          <p:cNvPr id="120874" name="Line 42"/>
          <p:cNvSpPr>
            <a:spLocks noChangeShapeType="1"/>
          </p:cNvSpPr>
          <p:nvPr/>
        </p:nvSpPr>
        <p:spPr bwMode="auto">
          <a:xfrm flipV="1">
            <a:off x="4244975" y="4729163"/>
            <a:ext cx="3175" cy="1320800"/>
          </a:xfrm>
          <a:prstGeom prst="line">
            <a:avLst/>
          </a:prstGeom>
          <a:noFill/>
          <a:ln w="9525">
            <a:solidFill>
              <a:schemeClr val="tx1"/>
            </a:solidFill>
            <a:prstDash val="lgDash"/>
            <a:round/>
            <a:headEnd/>
            <a:tailEnd/>
          </a:ln>
          <a:effectLst/>
        </p:spPr>
        <p:txBody>
          <a:bodyPr/>
          <a:lstStyle/>
          <a:p>
            <a:endParaRPr lang="en-US"/>
          </a:p>
        </p:txBody>
      </p:sp>
      <p:sp>
        <p:nvSpPr>
          <p:cNvPr id="120875" name="Line 43"/>
          <p:cNvSpPr>
            <a:spLocks noChangeShapeType="1"/>
          </p:cNvSpPr>
          <p:nvPr/>
        </p:nvSpPr>
        <p:spPr bwMode="auto">
          <a:xfrm>
            <a:off x="2141538" y="5934075"/>
            <a:ext cx="1981200" cy="0"/>
          </a:xfrm>
          <a:prstGeom prst="line">
            <a:avLst/>
          </a:prstGeom>
          <a:noFill/>
          <a:ln w="9525">
            <a:solidFill>
              <a:schemeClr val="tx1"/>
            </a:solidFill>
            <a:prstDash val="dash"/>
            <a:round/>
            <a:headEnd type="triangle" w="med" len="med"/>
            <a:tailEnd type="triangle" w="med" len="med"/>
          </a:ln>
          <a:effectLst/>
        </p:spPr>
        <p:txBody>
          <a:bodyPr/>
          <a:lstStyle/>
          <a:p>
            <a:endParaRPr lang="en-US"/>
          </a:p>
        </p:txBody>
      </p:sp>
      <p:sp>
        <p:nvSpPr>
          <p:cNvPr id="120876" name="Text Box 44"/>
          <p:cNvSpPr txBox="1">
            <a:spLocks noChangeArrowheads="1"/>
          </p:cNvSpPr>
          <p:nvPr/>
        </p:nvSpPr>
        <p:spPr bwMode="auto">
          <a:xfrm>
            <a:off x="2928938" y="5970588"/>
            <a:ext cx="261937" cy="366712"/>
          </a:xfrm>
          <a:prstGeom prst="rect">
            <a:avLst/>
          </a:prstGeom>
          <a:noFill/>
          <a:ln w="9525">
            <a:noFill/>
            <a:miter lim="800000"/>
            <a:headEnd/>
            <a:tailEnd/>
          </a:ln>
          <a:effectLst/>
        </p:spPr>
        <p:txBody>
          <a:bodyPr>
            <a:spAutoFit/>
          </a:bodyPr>
          <a:lstStyle/>
          <a:p>
            <a:pPr>
              <a:spcBef>
                <a:spcPct val="50000"/>
              </a:spcBef>
            </a:pPr>
            <a:r>
              <a:rPr lang="en-US" altLang="zh-TW" sz="1800" i="1"/>
              <a:t>l</a:t>
            </a:r>
          </a:p>
        </p:txBody>
      </p:sp>
      <p:sp>
        <p:nvSpPr>
          <p:cNvPr id="120877" name="Text Box 45"/>
          <p:cNvSpPr txBox="1">
            <a:spLocks noChangeArrowheads="1"/>
          </p:cNvSpPr>
          <p:nvPr/>
        </p:nvSpPr>
        <p:spPr bwMode="auto">
          <a:xfrm>
            <a:off x="4246563" y="3978275"/>
            <a:ext cx="261937" cy="366713"/>
          </a:xfrm>
          <a:prstGeom prst="rect">
            <a:avLst/>
          </a:prstGeom>
          <a:noFill/>
          <a:ln w="9525">
            <a:noFill/>
            <a:miter lim="800000"/>
            <a:headEnd/>
            <a:tailEnd/>
          </a:ln>
          <a:effectLst/>
        </p:spPr>
        <p:txBody>
          <a:bodyPr>
            <a:spAutoFit/>
          </a:bodyPr>
          <a:lstStyle/>
          <a:p>
            <a:pPr>
              <a:spcBef>
                <a:spcPct val="50000"/>
              </a:spcBef>
            </a:pPr>
            <a:r>
              <a:rPr lang="en-US" altLang="zh-TW" sz="1800" i="1"/>
              <a:t>u</a:t>
            </a:r>
          </a:p>
        </p:txBody>
      </p:sp>
      <p:sp>
        <p:nvSpPr>
          <p:cNvPr id="120878" name="Line 46"/>
          <p:cNvSpPr>
            <a:spLocks noChangeShapeType="1"/>
          </p:cNvSpPr>
          <p:nvPr/>
        </p:nvSpPr>
        <p:spPr bwMode="auto">
          <a:xfrm>
            <a:off x="3957638" y="4267200"/>
            <a:ext cx="865187" cy="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a:xfrm>
            <a:off x="250825" y="404813"/>
            <a:ext cx="8497888" cy="2376487"/>
          </a:xfrm>
        </p:spPr>
        <p:txBody>
          <a:bodyPr>
            <a:normAutofit lnSpcReduction="10000"/>
          </a:bodyPr>
          <a:lstStyle/>
          <a:p>
            <a:pPr>
              <a:lnSpc>
                <a:spcPct val="90000"/>
              </a:lnSpc>
            </a:pPr>
            <a:r>
              <a:rPr lang="en-US" altLang="zh-TW" sz="2400">
                <a:latin typeface="Times New Roman" pitchFamily="18" charset="0"/>
              </a:rPr>
              <a:t>Ex: Suppose that </a:t>
            </a:r>
            <a:r>
              <a:rPr lang="en-US" altLang="zh-TW" sz="2400" i="1">
                <a:latin typeface="Times New Roman" pitchFamily="18" charset="0"/>
              </a:rPr>
              <a:t>P</a:t>
            </a:r>
            <a:r>
              <a:rPr lang="en-US" altLang="zh-TW" sz="2400" i="1" baseline="-25000">
                <a:latin typeface="Times New Roman" pitchFamily="18" charset="0"/>
              </a:rPr>
              <a:t>1</a:t>
            </a:r>
            <a:r>
              <a:rPr lang="en-US" altLang="zh-TW" sz="2400">
                <a:latin typeface="Times New Roman" pitchFamily="18" charset="0"/>
              </a:rPr>
              <a:t> is aligned to </a:t>
            </a:r>
            <a:r>
              <a:rPr lang="en-US" altLang="zh-TW" sz="2400" i="1">
                <a:latin typeface="Times New Roman" pitchFamily="18" charset="0"/>
              </a:rPr>
              <a:t>T</a:t>
            </a:r>
            <a:r>
              <a:rPr lang="en-US" altLang="zh-TW" sz="2400" i="1" baseline="-25000">
                <a:latin typeface="Times New Roman" pitchFamily="18" charset="0"/>
              </a:rPr>
              <a:t>6</a:t>
            </a:r>
            <a:r>
              <a:rPr lang="en-US" altLang="zh-TW" sz="2400">
                <a:latin typeface="Times New Roman" pitchFamily="18" charset="0"/>
              </a:rPr>
              <a:t> now.  We compare pair-wise between </a:t>
            </a:r>
            <a:r>
              <a:rPr lang="en-US" altLang="zh-TW" sz="2400" i="1">
                <a:latin typeface="Times New Roman" pitchFamily="18" charset="0"/>
              </a:rPr>
              <a:t>P</a:t>
            </a:r>
            <a:r>
              <a:rPr lang="en-US" altLang="zh-TW" sz="2400">
                <a:latin typeface="Times New Roman" pitchFamily="18" charset="0"/>
              </a:rPr>
              <a:t> and </a:t>
            </a:r>
            <a:r>
              <a:rPr lang="en-US" altLang="zh-TW" sz="2400" i="1">
                <a:latin typeface="Times New Roman" pitchFamily="18" charset="0"/>
              </a:rPr>
              <a:t>T</a:t>
            </a:r>
            <a:r>
              <a:rPr lang="en-US" altLang="zh-TW" sz="2400">
                <a:latin typeface="Times New Roman" pitchFamily="18" charset="0"/>
              </a:rPr>
              <a:t> from right to left. Since </a:t>
            </a:r>
            <a:r>
              <a:rPr lang="en-US" altLang="zh-TW" sz="2400" i="1">
                <a:latin typeface="Times New Roman" pitchFamily="18" charset="0"/>
              </a:rPr>
              <a:t>T</a:t>
            </a:r>
            <a:r>
              <a:rPr lang="en-US" altLang="zh-TW" sz="2400" i="1" baseline="-25000">
                <a:latin typeface="Times New Roman" pitchFamily="18" charset="0"/>
              </a:rPr>
              <a:t>12</a:t>
            </a:r>
            <a:r>
              <a:rPr lang="en-US" altLang="zh-TW" sz="2400">
                <a:latin typeface="Times New Roman" pitchFamily="18" charset="0"/>
              </a:rPr>
              <a:t> ≠ </a:t>
            </a:r>
            <a:r>
              <a:rPr lang="en-US" altLang="zh-TW" sz="2400" i="1">
                <a:latin typeface="Times New Roman" pitchFamily="18" charset="0"/>
              </a:rPr>
              <a:t>P</a:t>
            </a:r>
            <a:r>
              <a:rPr lang="en-US" altLang="zh-TW" sz="2400" i="1" baseline="-25000">
                <a:latin typeface="Times New Roman" pitchFamily="18" charset="0"/>
              </a:rPr>
              <a:t>7</a:t>
            </a:r>
            <a:r>
              <a:rPr lang="en-US" altLang="zh-TW" sz="2400">
                <a:latin typeface="Times New Roman" pitchFamily="18" charset="0"/>
              </a:rPr>
              <a:t> and there is no substring </a:t>
            </a:r>
            <a:r>
              <a:rPr lang="en-US" altLang="zh-TW" sz="2400" i="1">
                <a:latin typeface="Times New Roman" pitchFamily="18" charset="0"/>
              </a:rPr>
              <a:t>P</a:t>
            </a:r>
            <a:r>
              <a:rPr lang="en-US" altLang="zh-TW" sz="2400" i="1" baseline="-25000">
                <a:latin typeface="Times New Roman" pitchFamily="18" charset="0"/>
              </a:rPr>
              <a:t>8,12</a:t>
            </a:r>
            <a:r>
              <a:rPr lang="en-US" altLang="zh-TW" sz="2400">
                <a:latin typeface="Times New Roman" pitchFamily="18" charset="0"/>
              </a:rPr>
              <a:t> in left of </a:t>
            </a:r>
            <a:r>
              <a:rPr lang="en-US" altLang="zh-TW" sz="2400" i="1">
                <a:latin typeface="Times New Roman" pitchFamily="18" charset="0"/>
              </a:rPr>
              <a:t>P</a:t>
            </a:r>
            <a:r>
              <a:rPr lang="en-US" altLang="zh-TW" sz="2400" i="1" baseline="-25000">
                <a:latin typeface="Times New Roman" pitchFamily="18" charset="0"/>
              </a:rPr>
              <a:t>8</a:t>
            </a:r>
            <a:r>
              <a:rPr lang="en-US" altLang="zh-TW" sz="2400" baseline="-25000">
                <a:latin typeface="Times New Roman" pitchFamily="18" charset="0"/>
              </a:rPr>
              <a:t> </a:t>
            </a:r>
            <a:r>
              <a:rPr lang="en-US" altLang="zh-TW" sz="2400">
                <a:latin typeface="Times New Roman" pitchFamily="18" charset="0"/>
              </a:rPr>
              <a:t>to exactly match </a:t>
            </a:r>
            <a:r>
              <a:rPr lang="en-US" altLang="zh-TW" sz="2400" i="1">
                <a:latin typeface="Times New Roman" pitchFamily="18" charset="0"/>
              </a:rPr>
              <a:t>T</a:t>
            </a:r>
            <a:r>
              <a:rPr lang="en-US" altLang="zh-TW" sz="2400" i="1" baseline="-25000">
                <a:latin typeface="Times New Roman" pitchFamily="18" charset="0"/>
              </a:rPr>
              <a:t>13,17</a:t>
            </a:r>
            <a:r>
              <a:rPr lang="en-US" altLang="zh-TW" sz="2400">
                <a:latin typeface="Times New Roman" pitchFamily="18" charset="0"/>
              </a:rPr>
              <a:t>.  We find a longest suffix “AATC” of substring </a:t>
            </a:r>
            <a:r>
              <a:rPr lang="en-US" altLang="zh-TW" sz="2400" i="1">
                <a:latin typeface="Times New Roman" pitchFamily="18" charset="0"/>
              </a:rPr>
              <a:t>T</a:t>
            </a:r>
            <a:r>
              <a:rPr lang="en-US" altLang="zh-TW" sz="2400" i="1" baseline="-25000">
                <a:latin typeface="Times New Roman" pitchFamily="18" charset="0"/>
              </a:rPr>
              <a:t>13,17</a:t>
            </a:r>
            <a:r>
              <a:rPr lang="en-US" altLang="zh-TW" sz="2400">
                <a:latin typeface="Times New Roman" pitchFamily="18" charset="0"/>
              </a:rPr>
              <a:t>, the longest suffix is also prefix of </a:t>
            </a:r>
            <a:r>
              <a:rPr lang="en-US" altLang="zh-TW" sz="2400" i="1">
                <a:latin typeface="Times New Roman" pitchFamily="18" charset="0"/>
              </a:rPr>
              <a:t>P</a:t>
            </a:r>
            <a:r>
              <a:rPr lang="en-US" altLang="zh-TW" sz="2400">
                <a:latin typeface="Times New Roman" pitchFamily="18" charset="0"/>
              </a:rPr>
              <a:t>.  We shift the window such that the last character of prefix substring to match the last character of the suffix substring.  Therefore, we can shift at least 12-4=8 positions.</a:t>
            </a:r>
          </a:p>
        </p:txBody>
      </p:sp>
      <p:graphicFrame>
        <p:nvGraphicFramePr>
          <p:cNvPr id="17533" name="Group 125"/>
          <p:cNvGraphicFramePr>
            <a:graphicFrameLocks noGrp="1"/>
          </p:cNvGraphicFramePr>
          <p:nvPr>
            <p:ph sz="half" idx="2"/>
          </p:nvPr>
        </p:nvGraphicFramePr>
        <p:xfrm>
          <a:off x="4454525" y="5765800"/>
          <a:ext cx="4725988" cy="762000"/>
        </p:xfrm>
        <a:graphic>
          <a:graphicData uri="http://schemas.openxmlformats.org/drawingml/2006/table">
            <a:tbl>
              <a:tblPr/>
              <a:tblGrid>
                <a:gridCol w="363538"/>
                <a:gridCol w="363537"/>
                <a:gridCol w="358775"/>
                <a:gridCol w="366713"/>
                <a:gridCol w="365125"/>
                <a:gridCol w="358775"/>
                <a:gridCol w="363537"/>
                <a:gridCol w="361950"/>
                <a:gridCol w="365125"/>
                <a:gridCol w="363538"/>
                <a:gridCol w="361950"/>
                <a:gridCol w="369887"/>
                <a:gridCol w="363538"/>
              </a:tblGrid>
              <a:tr h="41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細明體" pitchFamily="49"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3" name="Slide Number Placeholder 6"/>
          <p:cNvSpPr>
            <a:spLocks noGrp="1"/>
          </p:cNvSpPr>
          <p:nvPr>
            <p:ph type="sldNum" sz="quarter" idx="12"/>
          </p:nvPr>
        </p:nvSpPr>
        <p:spPr/>
        <p:txBody>
          <a:bodyPr/>
          <a:lstStyle/>
          <a:p>
            <a:fld id="{7BBEC6E8-C608-4408-A8A9-36B70A0E7450}" type="slidenum">
              <a:rPr lang="en-US" altLang="zh-TW"/>
              <a:pPr/>
              <a:t>56</a:t>
            </a:fld>
            <a:endParaRPr lang="en-US" altLang="zh-TW"/>
          </a:p>
        </p:txBody>
      </p:sp>
      <p:graphicFrame>
        <p:nvGraphicFramePr>
          <p:cNvPr id="17412" name="Group 4"/>
          <p:cNvGraphicFramePr>
            <a:graphicFrameLocks noGrp="1"/>
          </p:cNvGraphicFramePr>
          <p:nvPr/>
        </p:nvGraphicFramePr>
        <p:xfrm>
          <a:off x="-107950" y="3105150"/>
          <a:ext cx="7488238" cy="792480"/>
        </p:xfrm>
        <a:graphic>
          <a:graphicData uri="http://schemas.openxmlformats.org/drawingml/2006/table">
            <a:tbl>
              <a:tblPr/>
              <a:tblGrid>
                <a:gridCol w="339725"/>
                <a:gridCol w="339725"/>
                <a:gridCol w="336550"/>
                <a:gridCol w="341313"/>
                <a:gridCol w="339725"/>
                <a:gridCol w="296862"/>
                <a:gridCol w="365125"/>
                <a:gridCol w="366713"/>
                <a:gridCol w="366712"/>
                <a:gridCol w="368300"/>
                <a:gridCol w="365125"/>
                <a:gridCol w="365125"/>
                <a:gridCol w="366713"/>
                <a:gridCol w="366712"/>
                <a:gridCol w="365125"/>
                <a:gridCol w="368300"/>
                <a:gridCol w="365125"/>
                <a:gridCol w="365125"/>
                <a:gridCol w="368300"/>
                <a:gridCol w="366713"/>
                <a:gridCol w="3651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83" name="Group 75"/>
          <p:cNvGraphicFramePr>
            <a:graphicFrameLocks noGrp="1"/>
          </p:cNvGraphicFramePr>
          <p:nvPr/>
        </p:nvGraphicFramePr>
        <p:xfrm>
          <a:off x="1546225" y="4543425"/>
          <a:ext cx="4754563" cy="804863"/>
        </p:xfrm>
        <a:graphic>
          <a:graphicData uri="http://schemas.openxmlformats.org/drawingml/2006/table">
            <a:tbl>
              <a:tblPr/>
              <a:tblGrid>
                <a:gridCol w="366713"/>
                <a:gridCol w="365125"/>
                <a:gridCol w="365125"/>
                <a:gridCol w="368300"/>
                <a:gridCol w="366712"/>
                <a:gridCol w="361950"/>
                <a:gridCol w="366713"/>
                <a:gridCol w="365125"/>
                <a:gridCol w="366712"/>
                <a:gridCol w="365125"/>
                <a:gridCol w="368300"/>
                <a:gridCol w="361950"/>
                <a:gridCol w="366713"/>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530" name="Text Box 122"/>
          <p:cNvSpPr txBox="1">
            <a:spLocks noChangeArrowheads="1"/>
          </p:cNvSpPr>
          <p:nvPr/>
        </p:nvSpPr>
        <p:spPr bwMode="auto">
          <a:xfrm>
            <a:off x="3708400" y="4111625"/>
            <a:ext cx="647700"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7</a:t>
            </a:r>
          </a:p>
        </p:txBody>
      </p:sp>
      <p:sp>
        <p:nvSpPr>
          <p:cNvPr id="17531" name="Text Box 123"/>
          <p:cNvSpPr txBox="1">
            <a:spLocks noChangeArrowheads="1"/>
          </p:cNvSpPr>
          <p:nvPr/>
        </p:nvSpPr>
        <p:spPr bwMode="auto">
          <a:xfrm>
            <a:off x="1908175" y="2781300"/>
            <a:ext cx="576263"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s</a:t>
            </a:r>
            <a:r>
              <a:rPr lang="en-US" altLang="zh-TW" sz="2000">
                <a:solidFill>
                  <a:srgbClr val="FF0000"/>
                </a:solidFill>
              </a:rPr>
              <a:t>=6</a:t>
            </a:r>
          </a:p>
        </p:txBody>
      </p:sp>
      <p:sp>
        <p:nvSpPr>
          <p:cNvPr id="17532" name="Text Box 124"/>
          <p:cNvSpPr txBox="1">
            <a:spLocks noChangeArrowheads="1"/>
          </p:cNvSpPr>
          <p:nvPr/>
        </p:nvSpPr>
        <p:spPr bwMode="auto">
          <a:xfrm>
            <a:off x="2914650" y="4111625"/>
            <a:ext cx="72072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4</a:t>
            </a:r>
          </a:p>
        </p:txBody>
      </p:sp>
      <p:sp>
        <p:nvSpPr>
          <p:cNvPr id="17580" name="Text Box 172"/>
          <p:cNvSpPr txBox="1">
            <a:spLocks noChangeArrowheads="1"/>
          </p:cNvSpPr>
          <p:nvPr/>
        </p:nvSpPr>
        <p:spPr bwMode="auto">
          <a:xfrm>
            <a:off x="6445250" y="4903788"/>
            <a:ext cx="863600"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m=</a:t>
            </a:r>
            <a:r>
              <a:rPr lang="en-US" altLang="zh-TW" sz="2000">
                <a:solidFill>
                  <a:srgbClr val="FF0000"/>
                </a:solidFill>
              </a:rPr>
              <a:t>12</a:t>
            </a:r>
          </a:p>
        </p:txBody>
      </p:sp>
      <p:sp>
        <p:nvSpPr>
          <p:cNvPr id="17581" name="Line 173"/>
          <p:cNvSpPr>
            <a:spLocks noChangeShapeType="1"/>
          </p:cNvSpPr>
          <p:nvPr/>
        </p:nvSpPr>
        <p:spPr bwMode="auto">
          <a:xfrm>
            <a:off x="2051050" y="6164263"/>
            <a:ext cx="2447925" cy="0"/>
          </a:xfrm>
          <a:prstGeom prst="line">
            <a:avLst/>
          </a:prstGeom>
          <a:noFill/>
          <a:ln w="38100">
            <a:solidFill>
              <a:schemeClr val="tx1"/>
            </a:solidFill>
            <a:round/>
            <a:headEnd/>
            <a:tailEnd type="triangle" w="med" len="med"/>
          </a:ln>
          <a:effectLst/>
        </p:spPr>
        <p:txBody>
          <a:bodyPr/>
          <a:lstStyle/>
          <a:p>
            <a:endParaRPr lang="en-US"/>
          </a:p>
        </p:txBody>
      </p:sp>
      <p:sp>
        <p:nvSpPr>
          <p:cNvPr id="17582" name="Text Box 174"/>
          <p:cNvSpPr txBox="1">
            <a:spLocks noChangeArrowheads="1"/>
          </p:cNvSpPr>
          <p:nvPr/>
        </p:nvSpPr>
        <p:spPr bwMode="auto">
          <a:xfrm>
            <a:off x="3059113" y="5737225"/>
            <a:ext cx="863600" cy="427038"/>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sp>
        <p:nvSpPr>
          <p:cNvPr id="17585" name="Line 177"/>
          <p:cNvSpPr>
            <a:spLocks noChangeShapeType="1"/>
          </p:cNvSpPr>
          <p:nvPr/>
        </p:nvSpPr>
        <p:spPr bwMode="auto">
          <a:xfrm>
            <a:off x="4284663" y="4005263"/>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17588" name="Text Box 180"/>
          <p:cNvSpPr txBox="1">
            <a:spLocks noChangeArrowheads="1"/>
          </p:cNvSpPr>
          <p:nvPr/>
        </p:nvSpPr>
        <p:spPr bwMode="auto">
          <a:xfrm>
            <a:off x="4354513" y="4070350"/>
            <a:ext cx="1081087" cy="366713"/>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sp>
        <p:nvSpPr>
          <p:cNvPr id="17590" name="Text Box 182"/>
          <p:cNvSpPr txBox="1">
            <a:spLocks noChangeArrowheads="1"/>
          </p:cNvSpPr>
          <p:nvPr/>
        </p:nvSpPr>
        <p:spPr bwMode="auto">
          <a:xfrm>
            <a:off x="6948488" y="6488113"/>
            <a:ext cx="647700"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7</a:t>
            </a:r>
          </a:p>
        </p:txBody>
      </p:sp>
      <p:sp>
        <p:nvSpPr>
          <p:cNvPr id="17591" name="Text Box 183"/>
          <p:cNvSpPr txBox="1">
            <a:spLocks noChangeArrowheads="1"/>
          </p:cNvSpPr>
          <p:nvPr/>
        </p:nvSpPr>
        <p:spPr bwMode="auto">
          <a:xfrm>
            <a:off x="5867400" y="6488113"/>
            <a:ext cx="72072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j’=</a:t>
            </a:r>
            <a:r>
              <a:rPr lang="en-US" altLang="zh-TW" sz="2000">
                <a:solidFill>
                  <a:srgbClr val="FF0000"/>
                </a:solidFill>
              </a:rPr>
              <a:t>4</a:t>
            </a:r>
          </a:p>
        </p:txBody>
      </p:sp>
      <p:sp>
        <p:nvSpPr>
          <p:cNvPr id="17592" name="Text Box 184"/>
          <p:cNvSpPr txBox="1">
            <a:spLocks noChangeArrowheads="1"/>
          </p:cNvSpPr>
          <p:nvPr/>
        </p:nvSpPr>
        <p:spPr bwMode="auto">
          <a:xfrm>
            <a:off x="8459788" y="6488113"/>
            <a:ext cx="936625" cy="396875"/>
          </a:xfrm>
          <a:prstGeom prst="rect">
            <a:avLst/>
          </a:prstGeom>
          <a:noFill/>
          <a:ln w="9525">
            <a:noFill/>
            <a:miter lim="800000"/>
            <a:headEnd/>
            <a:tailEnd/>
          </a:ln>
          <a:effectLst/>
        </p:spPr>
        <p:txBody>
          <a:bodyPr>
            <a:spAutoFit/>
          </a:bodyPr>
          <a:lstStyle/>
          <a:p>
            <a:pPr>
              <a:spcBef>
                <a:spcPct val="50000"/>
              </a:spcBef>
            </a:pPr>
            <a:r>
              <a:rPr lang="en-US" altLang="zh-TW" sz="2000" i="1">
                <a:solidFill>
                  <a:srgbClr val="FF0000"/>
                </a:solidFill>
              </a:rPr>
              <a:t>m=</a:t>
            </a:r>
            <a:r>
              <a:rPr lang="en-US" altLang="zh-TW" sz="2000">
                <a:solidFill>
                  <a:srgbClr val="FF0000"/>
                </a:solidFill>
              </a:rPr>
              <a:t>12</a:t>
            </a:r>
          </a:p>
        </p:txBody>
      </p:sp>
      <p:sp>
        <p:nvSpPr>
          <p:cNvPr id="17593" name="Line 185"/>
          <p:cNvSpPr>
            <a:spLocks noChangeShapeType="1"/>
          </p:cNvSpPr>
          <p:nvPr/>
        </p:nvSpPr>
        <p:spPr bwMode="auto">
          <a:xfrm>
            <a:off x="2266950" y="5445125"/>
            <a:ext cx="2520950" cy="360363"/>
          </a:xfrm>
          <a:prstGeom prst="line">
            <a:avLst/>
          </a:prstGeom>
          <a:noFill/>
          <a:ln w="38100">
            <a:solidFill>
              <a:srgbClr val="0000FF"/>
            </a:solidFill>
            <a:round/>
            <a:headEnd type="triangle" w="med" len="med"/>
            <a:tailEnd type="triangle" w="med" len="med"/>
          </a:ln>
          <a:effectLst/>
        </p:spPr>
        <p:txBody>
          <a:bodyPr/>
          <a:lstStyle/>
          <a:p>
            <a:endParaRPr lang="en-US"/>
          </a:p>
        </p:txBody>
      </p:sp>
      <p:sp>
        <p:nvSpPr>
          <p:cNvPr id="17594" name="Line 186"/>
          <p:cNvSpPr>
            <a:spLocks noChangeShapeType="1"/>
          </p:cNvSpPr>
          <p:nvPr/>
        </p:nvSpPr>
        <p:spPr bwMode="auto">
          <a:xfrm>
            <a:off x="3348038" y="5373688"/>
            <a:ext cx="2663825" cy="360362"/>
          </a:xfrm>
          <a:prstGeom prst="line">
            <a:avLst/>
          </a:prstGeom>
          <a:noFill/>
          <a:ln w="38100">
            <a:solidFill>
              <a:srgbClr val="0000FF"/>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sz="half" idx="1"/>
          </p:nvPr>
        </p:nvSpPr>
        <p:spPr>
          <a:xfrm>
            <a:off x="468313" y="260350"/>
            <a:ext cx="8351837" cy="5976938"/>
          </a:xfrm>
        </p:spPr>
        <p:txBody>
          <a:bodyPr/>
          <a:lstStyle/>
          <a:p>
            <a:r>
              <a:rPr lang="en-US" altLang="zh-TW" sz="2800">
                <a:latin typeface="Times New Roman" pitchFamily="18" charset="0"/>
              </a:rPr>
              <a:t>Let </a:t>
            </a:r>
            <a:r>
              <a:rPr lang="en-US" altLang="zh-TW" sz="2800" b="1" i="1">
                <a:latin typeface="Times New Roman" pitchFamily="18" charset="0"/>
              </a:rPr>
              <a:t>Bc</a:t>
            </a:r>
            <a:r>
              <a:rPr lang="en-US" altLang="zh-TW" sz="2800" b="1">
                <a:latin typeface="Times New Roman" pitchFamily="18" charset="0"/>
              </a:rPr>
              <a:t>(</a:t>
            </a:r>
            <a:r>
              <a:rPr lang="en-US" altLang="zh-TW" sz="2800" b="1" i="1">
                <a:latin typeface="Times New Roman" pitchFamily="18" charset="0"/>
              </a:rPr>
              <a:t>a</a:t>
            </a:r>
            <a:r>
              <a:rPr lang="en-US" altLang="zh-TW" sz="2800" b="1">
                <a:latin typeface="Times New Roman" pitchFamily="18" charset="0"/>
              </a:rPr>
              <a:t>)</a:t>
            </a:r>
            <a:r>
              <a:rPr lang="en-US" altLang="zh-TW" sz="2800">
                <a:latin typeface="Times New Roman" pitchFamily="18" charset="0"/>
              </a:rPr>
              <a:t> be the rightmost position of </a:t>
            </a:r>
            <a:r>
              <a:rPr lang="en-US" altLang="zh-TW" sz="2800" i="1">
                <a:latin typeface="Times New Roman" pitchFamily="18" charset="0"/>
              </a:rPr>
              <a:t>a</a:t>
            </a:r>
            <a:r>
              <a:rPr lang="en-US" altLang="zh-TW" sz="2800">
                <a:latin typeface="Times New Roman" pitchFamily="18" charset="0"/>
              </a:rPr>
              <a:t> in </a:t>
            </a:r>
            <a:r>
              <a:rPr lang="en-US" altLang="zh-TW" sz="2800" i="1">
                <a:latin typeface="Times New Roman" pitchFamily="18" charset="0"/>
              </a:rPr>
              <a:t>P</a:t>
            </a:r>
            <a:r>
              <a:rPr lang="en-US" altLang="zh-TW" sz="2800">
                <a:latin typeface="Times New Roman" pitchFamily="18" charset="0"/>
              </a:rPr>
              <a:t>.  The function will be used for applying </a:t>
            </a:r>
            <a:r>
              <a:rPr lang="en-US" altLang="zh-TW" sz="2800" b="1" i="1">
                <a:latin typeface="Times New Roman" pitchFamily="18" charset="0"/>
              </a:rPr>
              <a:t>bad character rule</a:t>
            </a:r>
            <a:r>
              <a:rPr lang="en-US" altLang="zh-TW" sz="2800">
                <a:latin typeface="Times New Roman" pitchFamily="18" charset="0"/>
              </a:rPr>
              <a:t>.</a:t>
            </a: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r>
              <a:rPr lang="en-US" altLang="zh-TW" sz="2800">
                <a:latin typeface="Times New Roman" pitchFamily="18" charset="0"/>
              </a:rPr>
              <a:t>We can move our pattern right at least </a:t>
            </a:r>
            <a:r>
              <a:rPr lang="en-US" altLang="zh-TW" sz="2800" b="1" i="1">
                <a:latin typeface="Times New Roman" pitchFamily="18" charset="0"/>
              </a:rPr>
              <a:t>j</a:t>
            </a:r>
            <a:r>
              <a:rPr lang="en-US" altLang="zh-TW" sz="2800" b="1">
                <a:latin typeface="Times New Roman" pitchFamily="18" charset="0"/>
              </a:rPr>
              <a:t>-</a:t>
            </a:r>
            <a:r>
              <a:rPr lang="en-US" altLang="zh-TW" sz="2800" b="1" i="1">
                <a:latin typeface="Times New Roman" pitchFamily="18" charset="0"/>
              </a:rPr>
              <a:t>B</a:t>
            </a:r>
            <a:r>
              <a:rPr lang="en-US" altLang="zh-TW" sz="2800" b="1">
                <a:latin typeface="Times New Roman" pitchFamily="18" charset="0"/>
              </a:rPr>
              <a:t>(</a:t>
            </a:r>
            <a:r>
              <a:rPr lang="en-US" altLang="zh-TW" sz="2800" b="1" i="1">
                <a:latin typeface="Times New Roman" pitchFamily="18" charset="0"/>
              </a:rPr>
              <a:t>T</a:t>
            </a:r>
            <a:r>
              <a:rPr lang="en-US" altLang="zh-TW" sz="2800" b="1" i="1" baseline="-25000">
                <a:latin typeface="Times New Roman" pitchFamily="18" charset="0"/>
              </a:rPr>
              <a:t>s</a:t>
            </a:r>
            <a:r>
              <a:rPr lang="en-US" altLang="zh-TW" sz="2800" b="1" baseline="-25000">
                <a:latin typeface="Times New Roman" pitchFamily="18" charset="0"/>
              </a:rPr>
              <a:t>+</a:t>
            </a:r>
            <a:r>
              <a:rPr lang="en-US" altLang="zh-TW" sz="2800" b="1" i="1" baseline="-25000">
                <a:latin typeface="Times New Roman" pitchFamily="18" charset="0"/>
              </a:rPr>
              <a:t>j</a:t>
            </a:r>
            <a:r>
              <a:rPr lang="en-US" altLang="zh-TW" sz="2800" b="1" baseline="-25000">
                <a:latin typeface="Times New Roman" pitchFamily="18" charset="0"/>
              </a:rPr>
              <a:t>-1</a:t>
            </a:r>
            <a:r>
              <a:rPr lang="en-US" altLang="zh-TW" sz="2800" b="1">
                <a:latin typeface="Times New Roman" pitchFamily="18" charset="0"/>
              </a:rPr>
              <a:t>)</a:t>
            </a:r>
            <a:r>
              <a:rPr lang="en-US" altLang="zh-TW" sz="2800">
                <a:latin typeface="Times New Roman" pitchFamily="18" charset="0"/>
              </a:rPr>
              <a:t> position by above </a:t>
            </a:r>
            <a:r>
              <a:rPr lang="en-US" altLang="zh-TW" sz="2800" b="1" i="1">
                <a:latin typeface="Times New Roman" pitchFamily="18" charset="0"/>
              </a:rPr>
              <a:t>Bc</a:t>
            </a:r>
            <a:r>
              <a:rPr lang="en-US" altLang="zh-TW" sz="2800">
                <a:latin typeface="Times New Roman" pitchFamily="18" charset="0"/>
              </a:rPr>
              <a:t> function.</a:t>
            </a: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p:txBody>
      </p:sp>
      <p:graphicFrame>
        <p:nvGraphicFramePr>
          <p:cNvPr id="43011" name="Group 3"/>
          <p:cNvGraphicFramePr>
            <a:graphicFrameLocks noGrp="1"/>
          </p:cNvGraphicFramePr>
          <p:nvPr>
            <p:ph sz="quarter" idx="2"/>
          </p:nvPr>
        </p:nvGraphicFramePr>
        <p:xfrm>
          <a:off x="6310313" y="1484313"/>
          <a:ext cx="2027237" cy="853440"/>
        </p:xfrm>
        <a:graphic>
          <a:graphicData uri="http://schemas.openxmlformats.org/drawingml/2006/table">
            <a:tbl>
              <a:tblPr/>
              <a:tblGrid>
                <a:gridCol w="406400"/>
                <a:gridCol w="404812"/>
                <a:gridCol w="400050"/>
                <a:gridCol w="409575"/>
                <a:gridCol w="406400"/>
              </a:tblGrid>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Arial" pitchFamily="34" charset="0"/>
                          <a:ea typeface="新細明體" pitchFamily="18" charset="-120"/>
                        </a:rPr>
                        <a:t>Σ</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60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B</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034" name="Group 26"/>
          <p:cNvGraphicFramePr>
            <a:graphicFrameLocks noGrp="1"/>
          </p:cNvGraphicFramePr>
          <p:nvPr>
            <p:ph sz="quarter" idx="3"/>
          </p:nvPr>
        </p:nvGraphicFramePr>
        <p:xfrm>
          <a:off x="755650" y="1498600"/>
          <a:ext cx="5122863" cy="853440"/>
        </p:xfrm>
        <a:graphic>
          <a:graphicData uri="http://schemas.openxmlformats.org/drawingml/2006/table">
            <a:tbl>
              <a:tblPr/>
              <a:tblGrid>
                <a:gridCol w="395288"/>
                <a:gridCol w="393700"/>
                <a:gridCol w="390525"/>
                <a:gridCol w="398462"/>
                <a:gridCol w="395288"/>
                <a:gridCol w="390525"/>
                <a:gridCol w="395287"/>
                <a:gridCol w="393700"/>
                <a:gridCol w="395288"/>
                <a:gridCol w="395287"/>
                <a:gridCol w="393700"/>
                <a:gridCol w="390525"/>
                <a:gridCol w="395288"/>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j</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185" name="Slide Number Placeholder 7"/>
          <p:cNvSpPr>
            <a:spLocks noGrp="1"/>
          </p:cNvSpPr>
          <p:nvPr>
            <p:ph type="sldNum" sz="quarter" idx="12"/>
          </p:nvPr>
        </p:nvSpPr>
        <p:spPr/>
        <p:txBody>
          <a:bodyPr/>
          <a:lstStyle/>
          <a:p>
            <a:fld id="{DEAC287A-26D4-4E7E-9975-3A390CCE5029}" type="slidenum">
              <a:rPr lang="en-US" altLang="zh-TW"/>
              <a:pPr/>
              <a:t>57</a:t>
            </a:fld>
            <a:endParaRPr lang="en-US" altLang="zh-TW"/>
          </a:p>
        </p:txBody>
      </p:sp>
      <p:graphicFrame>
        <p:nvGraphicFramePr>
          <p:cNvPr id="43210" name="Group 202"/>
          <p:cNvGraphicFramePr>
            <a:graphicFrameLocks noGrp="1"/>
          </p:cNvGraphicFramePr>
          <p:nvPr/>
        </p:nvGraphicFramePr>
        <p:xfrm>
          <a:off x="250825" y="4868863"/>
          <a:ext cx="5122863" cy="853440"/>
        </p:xfrm>
        <a:graphic>
          <a:graphicData uri="http://schemas.openxmlformats.org/drawingml/2006/table">
            <a:tbl>
              <a:tblPr/>
              <a:tblGrid>
                <a:gridCol w="395288"/>
                <a:gridCol w="393700"/>
                <a:gridCol w="390525"/>
                <a:gridCol w="398462"/>
                <a:gridCol w="395288"/>
                <a:gridCol w="390525"/>
                <a:gridCol w="395287"/>
                <a:gridCol w="393700"/>
                <a:gridCol w="395288"/>
                <a:gridCol w="395287"/>
                <a:gridCol w="393700"/>
                <a:gridCol w="390525"/>
                <a:gridCol w="395288"/>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j</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3208" name="Group 200"/>
          <p:cNvGraphicFramePr>
            <a:graphicFrameLocks noGrp="1"/>
          </p:cNvGraphicFramePr>
          <p:nvPr/>
        </p:nvGraphicFramePr>
        <p:xfrm>
          <a:off x="250825" y="3860800"/>
          <a:ext cx="7485063" cy="853440"/>
        </p:xfrm>
        <a:graphic>
          <a:graphicData uri="http://schemas.openxmlformats.org/drawingml/2006/table">
            <a:tbl>
              <a:tblPr/>
              <a:tblGrid>
                <a:gridCol w="395288"/>
                <a:gridCol w="393700"/>
                <a:gridCol w="390525"/>
                <a:gridCol w="398462"/>
                <a:gridCol w="395288"/>
                <a:gridCol w="390525"/>
                <a:gridCol w="395287"/>
                <a:gridCol w="393700"/>
                <a:gridCol w="395288"/>
                <a:gridCol w="395287"/>
                <a:gridCol w="393700"/>
                <a:gridCol w="393700"/>
                <a:gridCol w="393700"/>
                <a:gridCol w="393700"/>
                <a:gridCol w="393700"/>
                <a:gridCol w="393700"/>
                <a:gridCol w="393700"/>
                <a:gridCol w="390525"/>
                <a:gridCol w="395288"/>
              </a:tblGrid>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j</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05" name="AutoShape 197"/>
          <p:cNvSpPr>
            <a:spLocks/>
          </p:cNvSpPr>
          <p:nvPr/>
        </p:nvSpPr>
        <p:spPr bwMode="auto">
          <a:xfrm>
            <a:off x="5580063" y="4941888"/>
            <a:ext cx="3095625" cy="904875"/>
          </a:xfrm>
          <a:prstGeom prst="borderCallout1">
            <a:avLst>
              <a:gd name="adj1" fmla="val 12630"/>
              <a:gd name="adj2" fmla="val -2463"/>
              <a:gd name="adj3" fmla="val -33685"/>
              <a:gd name="adj4" fmla="val -35694"/>
            </a:avLst>
          </a:prstGeom>
          <a:solidFill>
            <a:schemeClr val="accent1"/>
          </a:solidFill>
          <a:ln w="9525">
            <a:solidFill>
              <a:schemeClr val="tx1"/>
            </a:solidFill>
            <a:miter lim="800000"/>
            <a:headEnd/>
            <a:tailEnd/>
          </a:ln>
          <a:effectLst/>
        </p:spPr>
        <p:txBody>
          <a:bodyPr/>
          <a:lstStyle/>
          <a:p>
            <a:pPr algn="ctr"/>
            <a:r>
              <a:rPr lang="en-US" altLang="zh-TW"/>
              <a:t>Move at least </a:t>
            </a:r>
          </a:p>
          <a:p>
            <a:pPr algn="ctr"/>
            <a:r>
              <a:rPr lang="en-US" altLang="zh-TW"/>
              <a:t>10-</a:t>
            </a:r>
            <a:r>
              <a:rPr lang="en-US" altLang="zh-TW" i="1"/>
              <a:t>B</a:t>
            </a:r>
            <a:r>
              <a:rPr lang="en-US" altLang="zh-TW"/>
              <a:t>(</a:t>
            </a:r>
            <a:r>
              <a:rPr lang="en-US" altLang="zh-TW" i="1"/>
              <a:t>G</a:t>
            </a:r>
            <a:r>
              <a:rPr lang="en-US" altLang="zh-TW"/>
              <a:t>) = 10 positions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56D0043F-2031-4EE0-B00C-F04C55383A04}" type="slidenum">
              <a:rPr lang="en-US" altLang="zh-TW"/>
              <a:pPr/>
              <a:t>58</a:t>
            </a:fld>
            <a:endParaRPr lang="en-US" altLang="zh-TW"/>
          </a:p>
        </p:txBody>
      </p:sp>
      <p:sp>
        <p:nvSpPr>
          <p:cNvPr id="53252" name="Rectangle 4"/>
          <p:cNvSpPr>
            <a:spLocks noChangeArrowheads="1"/>
          </p:cNvSpPr>
          <p:nvPr/>
        </p:nvSpPr>
        <p:spPr bwMode="auto">
          <a:xfrm>
            <a:off x="395288" y="836613"/>
            <a:ext cx="8137525" cy="1373187"/>
          </a:xfrm>
          <a:prstGeom prst="rect">
            <a:avLst/>
          </a:prstGeom>
          <a:noFill/>
          <a:ln w="9525">
            <a:noFill/>
            <a:miter lim="800000"/>
            <a:headEnd/>
            <a:tailEnd/>
          </a:ln>
          <a:effectLst/>
        </p:spPr>
        <p:txBody>
          <a:bodyPr>
            <a:spAutoFit/>
          </a:bodyPr>
          <a:lstStyle/>
          <a:p>
            <a:pPr>
              <a:spcBef>
                <a:spcPct val="20000"/>
              </a:spcBef>
            </a:pPr>
            <a:r>
              <a:rPr lang="en-US" altLang="zh-TW" sz="2800"/>
              <a:t>Let </a:t>
            </a:r>
            <a:r>
              <a:rPr lang="en-US" altLang="zh-TW" sz="2800" b="1" i="1"/>
              <a:t>Gs</a:t>
            </a:r>
            <a:r>
              <a:rPr lang="en-US" altLang="zh-TW" sz="2800" b="1"/>
              <a:t>(</a:t>
            </a:r>
            <a:r>
              <a:rPr lang="en-US" altLang="zh-TW" sz="2800" b="1" i="1"/>
              <a:t>j</a:t>
            </a:r>
            <a:r>
              <a:rPr lang="en-US" altLang="zh-TW" sz="2800" b="1"/>
              <a:t>)</a:t>
            </a:r>
            <a:r>
              <a:rPr lang="en-US" altLang="zh-TW" sz="2800"/>
              <a:t> be </a:t>
            </a:r>
            <a:r>
              <a:rPr lang="en-US" altLang="zh-TW" sz="2800" b="1"/>
              <a:t>the largest number of shifts</a:t>
            </a:r>
            <a:r>
              <a:rPr lang="en-US" altLang="zh-TW" sz="2800"/>
              <a:t> by </a:t>
            </a:r>
            <a:r>
              <a:rPr lang="en-US" altLang="zh-TW" sz="2800" b="1" i="1"/>
              <a:t>good suffix rule</a:t>
            </a:r>
            <a:r>
              <a:rPr lang="en-US" altLang="zh-TW" sz="2800"/>
              <a:t> when a mismatch occurs for comparing </a:t>
            </a:r>
            <a:r>
              <a:rPr lang="en-US" altLang="zh-TW" sz="2800" i="1"/>
              <a:t>P</a:t>
            </a:r>
            <a:r>
              <a:rPr lang="en-US" altLang="zh-TW" sz="2800" i="1" baseline="-25000"/>
              <a:t>j</a:t>
            </a:r>
            <a:r>
              <a:rPr lang="en-US" altLang="zh-TW" sz="2800"/>
              <a:t> with some character in </a:t>
            </a:r>
            <a:r>
              <a:rPr lang="en-US" altLang="zh-TW" sz="2800" i="1"/>
              <a:t>T</a:t>
            </a:r>
            <a:r>
              <a:rPr lang="en-US" altLang="zh-TW" sz="280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sz="half" idx="1"/>
          </p:nvPr>
        </p:nvSpPr>
        <p:spPr>
          <a:xfrm>
            <a:off x="179388" y="260350"/>
            <a:ext cx="8351837" cy="5976938"/>
          </a:xfrm>
        </p:spPr>
        <p:txBody>
          <a:bodyPr/>
          <a:lstStyle/>
          <a:p>
            <a:pPr lvl="1">
              <a:buFontTx/>
              <a:buChar char="•"/>
            </a:pPr>
            <a:r>
              <a:rPr lang="en-US" altLang="zh-TW" sz="2400" b="1" i="1">
                <a:latin typeface="Times New Roman" pitchFamily="18" charset="0"/>
              </a:rPr>
              <a:t>gs</a:t>
            </a:r>
            <a:r>
              <a:rPr lang="en-US" altLang="zh-TW" sz="2400" b="1" i="1" baseline="-25000">
                <a:latin typeface="Times New Roman" pitchFamily="18" charset="0"/>
              </a:rPr>
              <a:t>1</a:t>
            </a:r>
            <a:r>
              <a:rPr lang="en-US" altLang="zh-TW" sz="2400" b="1">
                <a:latin typeface="Times New Roman" pitchFamily="18" charset="0"/>
              </a:rPr>
              <a:t>(</a:t>
            </a:r>
            <a:r>
              <a:rPr lang="en-US" altLang="zh-TW" sz="2400" b="1" i="1">
                <a:latin typeface="Times New Roman" pitchFamily="18" charset="0"/>
              </a:rPr>
              <a:t>j</a:t>
            </a:r>
            <a:r>
              <a:rPr lang="en-US" altLang="zh-TW" sz="2400" b="1">
                <a:latin typeface="Times New Roman" pitchFamily="18" charset="0"/>
              </a:rPr>
              <a:t>)</a:t>
            </a:r>
            <a:r>
              <a:rPr lang="en-US" altLang="zh-TW" sz="2400">
                <a:latin typeface="Times New Roman" pitchFamily="18" charset="0"/>
              </a:rPr>
              <a:t> be the largest </a:t>
            </a:r>
            <a:r>
              <a:rPr lang="en-US" altLang="zh-TW" sz="2400" b="1" i="1">
                <a:latin typeface="Times New Roman" pitchFamily="18" charset="0"/>
              </a:rPr>
              <a:t>k</a:t>
            </a:r>
            <a:r>
              <a:rPr lang="en-US" altLang="zh-TW" sz="2400">
                <a:latin typeface="Times New Roman" pitchFamily="18" charset="0"/>
              </a:rPr>
              <a:t> such that </a:t>
            </a:r>
            <a:r>
              <a:rPr lang="en-US" altLang="zh-TW" sz="2400" b="1" i="1">
                <a:latin typeface="Times New Roman" pitchFamily="18" charset="0"/>
              </a:rPr>
              <a:t>P</a:t>
            </a:r>
            <a:r>
              <a:rPr lang="en-US" altLang="zh-TW" sz="2400" b="1" i="1" baseline="-25000">
                <a:latin typeface="Times New Roman" pitchFamily="18" charset="0"/>
              </a:rPr>
              <a:t>j+1</a:t>
            </a:r>
            <a:r>
              <a:rPr lang="en-US" altLang="zh-TW" sz="2400" b="1" baseline="-25000">
                <a:latin typeface="Times New Roman" pitchFamily="18" charset="0"/>
              </a:rPr>
              <a:t>,</a:t>
            </a:r>
            <a:r>
              <a:rPr lang="en-US" altLang="zh-TW" sz="2400" b="1" i="1" baseline="-25000">
                <a:latin typeface="Times New Roman" pitchFamily="18" charset="0"/>
              </a:rPr>
              <a:t>m</a:t>
            </a:r>
            <a:r>
              <a:rPr lang="en-US" altLang="zh-TW" sz="2400" b="1">
                <a:latin typeface="Times New Roman" pitchFamily="18" charset="0"/>
              </a:rPr>
              <a:t> is a suffix of </a:t>
            </a:r>
            <a:r>
              <a:rPr lang="en-US" altLang="zh-TW" sz="2400" b="1" i="1">
                <a:latin typeface="Times New Roman" pitchFamily="18" charset="0"/>
              </a:rPr>
              <a:t>P</a:t>
            </a:r>
            <a:r>
              <a:rPr lang="en-US" altLang="zh-TW" sz="2400" b="1" i="1" baseline="-25000">
                <a:latin typeface="Times New Roman" pitchFamily="18" charset="0"/>
              </a:rPr>
              <a:t>1,k</a:t>
            </a:r>
            <a:r>
              <a:rPr lang="en-US" altLang="zh-TW" sz="2400">
                <a:latin typeface="Times New Roman" pitchFamily="18" charset="0"/>
              </a:rPr>
              <a:t> </a:t>
            </a:r>
            <a:r>
              <a:rPr lang="en-US" altLang="zh-TW" sz="2400" b="1">
                <a:latin typeface="Times New Roman" pitchFamily="18" charset="0"/>
              </a:rPr>
              <a:t>and </a:t>
            </a:r>
            <a:r>
              <a:rPr lang="en-US" altLang="zh-TW" sz="2400" b="1" i="1">
                <a:latin typeface="Times New Roman" pitchFamily="18" charset="0"/>
              </a:rPr>
              <a:t>P</a:t>
            </a:r>
            <a:r>
              <a:rPr lang="en-US" altLang="zh-TW" sz="2400" b="1" i="1" baseline="-25000">
                <a:latin typeface="Times New Roman" pitchFamily="18" charset="0"/>
              </a:rPr>
              <a:t>k-m+j</a:t>
            </a:r>
            <a:r>
              <a:rPr lang="en-US" altLang="zh-TW" sz="2400" b="1">
                <a:latin typeface="Times New Roman" pitchFamily="18" charset="0"/>
              </a:rPr>
              <a:t> </a:t>
            </a:r>
            <a:r>
              <a:rPr lang="en-US" altLang="zh-TW" sz="2400" b="1"/>
              <a:t>≠</a:t>
            </a:r>
            <a:r>
              <a:rPr lang="en-US" altLang="zh-TW" sz="2400" b="1">
                <a:latin typeface="Times New Roman" pitchFamily="18" charset="0"/>
              </a:rPr>
              <a:t> </a:t>
            </a:r>
            <a:r>
              <a:rPr lang="en-US" altLang="zh-TW" sz="2400" b="1" i="1">
                <a:latin typeface="Times New Roman" pitchFamily="18" charset="0"/>
              </a:rPr>
              <a:t>P</a:t>
            </a:r>
            <a:r>
              <a:rPr lang="en-US" altLang="zh-TW" sz="2400" b="1" i="1" baseline="-25000">
                <a:latin typeface="Times New Roman" pitchFamily="18" charset="0"/>
              </a:rPr>
              <a:t>j</a:t>
            </a:r>
            <a:r>
              <a:rPr lang="en-US" altLang="zh-TW" sz="2400">
                <a:latin typeface="Times New Roman" pitchFamily="18" charset="0"/>
              </a:rPr>
              <a:t>, where </a:t>
            </a:r>
            <a:r>
              <a:rPr lang="en-US" altLang="zh-TW" sz="2400" i="1">
                <a:latin typeface="Times New Roman" pitchFamily="18" charset="0"/>
              </a:rPr>
              <a:t>m</a:t>
            </a:r>
            <a:r>
              <a:rPr lang="en-US" altLang="zh-TW" sz="2400">
                <a:latin typeface="Times New Roman" pitchFamily="18" charset="0"/>
              </a:rPr>
              <a:t>-</a:t>
            </a:r>
            <a:r>
              <a:rPr lang="en-US" altLang="zh-TW" sz="2400" i="1">
                <a:latin typeface="Times New Roman" pitchFamily="18" charset="0"/>
              </a:rPr>
              <a:t>j</a:t>
            </a:r>
            <a:r>
              <a:rPr lang="en-US" altLang="zh-TW" sz="2400">
                <a:latin typeface="Times New Roman" pitchFamily="18" charset="0"/>
              </a:rPr>
              <a:t>+1 ≦</a:t>
            </a:r>
            <a:r>
              <a:rPr lang="en-US" altLang="zh-TW" sz="2400" i="1">
                <a:latin typeface="Times New Roman" pitchFamily="18" charset="0"/>
              </a:rPr>
              <a:t>k</a:t>
            </a:r>
            <a:r>
              <a:rPr lang="en-US" altLang="zh-TW" sz="2400">
                <a:latin typeface="Times New Roman" pitchFamily="18" charset="0"/>
              </a:rPr>
              <a:t>&lt;</a:t>
            </a:r>
            <a:r>
              <a:rPr lang="en-US" altLang="zh-TW" sz="2400" i="1">
                <a:latin typeface="Times New Roman" pitchFamily="18" charset="0"/>
              </a:rPr>
              <a:t>m </a:t>
            </a:r>
            <a:r>
              <a:rPr lang="en-US" altLang="zh-TW" sz="2400">
                <a:latin typeface="Times New Roman" pitchFamily="18" charset="0"/>
              </a:rPr>
              <a:t>; 0 if there is no such </a:t>
            </a:r>
            <a:r>
              <a:rPr lang="en-US" altLang="zh-TW" sz="2400" i="1">
                <a:latin typeface="Times New Roman" pitchFamily="18" charset="0"/>
              </a:rPr>
              <a:t>k</a:t>
            </a:r>
            <a:r>
              <a:rPr lang="en-US" altLang="zh-TW" sz="2400">
                <a:latin typeface="Times New Roman" pitchFamily="18" charset="0"/>
              </a:rPr>
              <a:t>.</a:t>
            </a:r>
          </a:p>
          <a:p>
            <a:pPr lvl="1">
              <a:buFontTx/>
              <a:buNone/>
            </a:pPr>
            <a:r>
              <a:rPr lang="en-US" altLang="zh-TW" sz="2400">
                <a:latin typeface="Times New Roman" pitchFamily="18" charset="0"/>
              </a:rPr>
              <a:t>   (</a:t>
            </a:r>
            <a:r>
              <a:rPr lang="en-US" altLang="zh-TW" sz="2400" i="1">
                <a:latin typeface="Times New Roman" pitchFamily="18" charset="0"/>
              </a:rPr>
              <a:t>gs</a:t>
            </a:r>
            <a:r>
              <a:rPr lang="en-US" altLang="zh-TW" sz="2400" i="1" baseline="-25000">
                <a:latin typeface="Times New Roman" pitchFamily="18" charset="0"/>
              </a:rPr>
              <a:t>1</a:t>
            </a:r>
            <a:r>
              <a:rPr lang="en-US" altLang="zh-TW" sz="2400">
                <a:latin typeface="Times New Roman" pitchFamily="18" charset="0"/>
              </a:rPr>
              <a:t> is for Good Suffix Rule 1)</a:t>
            </a:r>
          </a:p>
          <a:p>
            <a:pPr lvl="1">
              <a:buFontTx/>
              <a:buChar char="•"/>
            </a:pPr>
            <a:endParaRPr lang="en-US" altLang="zh-TW" sz="2400">
              <a:latin typeface="Times New Roman" pitchFamily="18" charset="0"/>
            </a:endParaRPr>
          </a:p>
          <a:p>
            <a:pPr lvl="1">
              <a:buFontTx/>
              <a:buChar char="•"/>
            </a:pPr>
            <a:r>
              <a:rPr lang="en-US" altLang="zh-TW" sz="2400" b="1" i="1">
                <a:latin typeface="Times New Roman" pitchFamily="18" charset="0"/>
              </a:rPr>
              <a:t>gs</a:t>
            </a:r>
            <a:r>
              <a:rPr lang="en-US" altLang="zh-TW" sz="2400" b="1" i="1" baseline="-25000">
                <a:latin typeface="Times New Roman" pitchFamily="18" charset="0"/>
              </a:rPr>
              <a:t>2</a:t>
            </a:r>
            <a:r>
              <a:rPr lang="en-US" altLang="zh-TW" sz="2400" b="1">
                <a:latin typeface="Times New Roman" pitchFamily="18" charset="0"/>
              </a:rPr>
              <a:t>(</a:t>
            </a:r>
            <a:r>
              <a:rPr lang="en-US" altLang="zh-TW" sz="2400" b="1" i="1">
                <a:latin typeface="Times New Roman" pitchFamily="18" charset="0"/>
              </a:rPr>
              <a:t>j</a:t>
            </a:r>
            <a:r>
              <a:rPr lang="en-US" altLang="zh-TW" sz="2400" b="1">
                <a:latin typeface="Times New Roman" pitchFamily="18" charset="0"/>
              </a:rPr>
              <a:t>)</a:t>
            </a:r>
            <a:r>
              <a:rPr lang="en-US" altLang="zh-TW" sz="2400">
                <a:latin typeface="Times New Roman" pitchFamily="18" charset="0"/>
              </a:rPr>
              <a:t> be the largest </a:t>
            </a:r>
            <a:r>
              <a:rPr lang="en-US" altLang="zh-TW" sz="2400" b="1" i="1">
                <a:latin typeface="Times New Roman" pitchFamily="18" charset="0"/>
              </a:rPr>
              <a:t>k</a:t>
            </a:r>
            <a:r>
              <a:rPr lang="en-US" altLang="zh-TW" sz="2400">
                <a:latin typeface="Times New Roman" pitchFamily="18" charset="0"/>
              </a:rPr>
              <a:t> such that </a:t>
            </a:r>
            <a:r>
              <a:rPr lang="en-US" altLang="zh-TW" sz="2400" b="1" i="1">
                <a:latin typeface="Times New Roman" pitchFamily="18" charset="0"/>
              </a:rPr>
              <a:t>P</a:t>
            </a:r>
            <a:r>
              <a:rPr lang="en-US" altLang="zh-TW" sz="2400" b="1" i="1" baseline="-25000">
                <a:latin typeface="Times New Roman" pitchFamily="18" charset="0"/>
              </a:rPr>
              <a:t>1,k</a:t>
            </a:r>
            <a:r>
              <a:rPr lang="en-US" altLang="zh-TW" sz="2400" b="1">
                <a:latin typeface="Times New Roman" pitchFamily="18" charset="0"/>
              </a:rPr>
              <a:t> is a suffix of </a:t>
            </a:r>
            <a:r>
              <a:rPr lang="en-US" altLang="zh-TW" sz="2400" b="1" i="1">
                <a:latin typeface="Times New Roman" pitchFamily="18" charset="0"/>
              </a:rPr>
              <a:t>P</a:t>
            </a:r>
            <a:r>
              <a:rPr lang="en-US" altLang="zh-TW" sz="2400" b="1" i="1" baseline="-25000">
                <a:latin typeface="Times New Roman" pitchFamily="18" charset="0"/>
              </a:rPr>
              <a:t>j+1,m</a:t>
            </a:r>
            <a:r>
              <a:rPr lang="en-US" altLang="zh-TW" sz="2400">
                <a:latin typeface="Times New Roman" pitchFamily="18" charset="0"/>
              </a:rPr>
              <a:t>, where 1≦</a:t>
            </a:r>
            <a:r>
              <a:rPr lang="en-US" altLang="zh-TW" sz="2400" i="1">
                <a:latin typeface="Times New Roman" pitchFamily="18" charset="0"/>
              </a:rPr>
              <a:t>k</a:t>
            </a:r>
            <a:r>
              <a:rPr lang="en-US" altLang="zh-TW" sz="2400">
                <a:latin typeface="Times New Roman" pitchFamily="18" charset="0"/>
              </a:rPr>
              <a:t> ≦</a:t>
            </a:r>
            <a:r>
              <a:rPr lang="en-US" altLang="zh-TW" sz="2400" i="1">
                <a:latin typeface="Times New Roman" pitchFamily="18" charset="0"/>
              </a:rPr>
              <a:t>m-j</a:t>
            </a:r>
            <a:r>
              <a:rPr lang="en-US" altLang="zh-TW" sz="2400">
                <a:latin typeface="Times New Roman" pitchFamily="18" charset="0"/>
              </a:rPr>
              <a:t>; 0 if there is no such </a:t>
            </a:r>
            <a:r>
              <a:rPr lang="en-US" altLang="zh-TW" sz="2400" i="1">
                <a:latin typeface="Times New Roman" pitchFamily="18" charset="0"/>
              </a:rPr>
              <a:t>k</a:t>
            </a:r>
            <a:r>
              <a:rPr lang="en-US" altLang="zh-TW" sz="2400">
                <a:latin typeface="Times New Roman" pitchFamily="18" charset="0"/>
              </a:rPr>
              <a:t>.</a:t>
            </a:r>
          </a:p>
          <a:p>
            <a:pPr lvl="1">
              <a:buFontTx/>
              <a:buNone/>
            </a:pPr>
            <a:r>
              <a:rPr lang="en-US" altLang="zh-TW" sz="2400">
                <a:latin typeface="Times New Roman" pitchFamily="18" charset="0"/>
              </a:rPr>
              <a:t>   (</a:t>
            </a:r>
            <a:r>
              <a:rPr lang="en-US" altLang="zh-TW" sz="2400" i="1">
                <a:latin typeface="Times New Roman" pitchFamily="18" charset="0"/>
              </a:rPr>
              <a:t>gs</a:t>
            </a:r>
            <a:r>
              <a:rPr lang="en-US" altLang="zh-TW" sz="2400" i="1" baseline="-25000">
                <a:latin typeface="Times New Roman" pitchFamily="18" charset="0"/>
              </a:rPr>
              <a:t>2</a:t>
            </a:r>
            <a:r>
              <a:rPr lang="en-US" altLang="zh-TW" sz="2400">
                <a:latin typeface="Times New Roman" pitchFamily="18" charset="0"/>
              </a:rPr>
              <a:t> is for Good Suffix Rule 2.)</a:t>
            </a:r>
          </a:p>
          <a:p>
            <a:pPr lvl="1">
              <a:buFontTx/>
              <a:buChar char="•"/>
            </a:pPr>
            <a:endParaRPr lang="en-US" altLang="zh-TW" sz="2400">
              <a:latin typeface="Times New Roman" pitchFamily="18" charset="0"/>
            </a:endParaRPr>
          </a:p>
          <a:p>
            <a:pPr lvl="1">
              <a:buFontTx/>
              <a:buChar char="•"/>
            </a:pPr>
            <a:r>
              <a:rPr lang="en-US" altLang="zh-TW" b="1" i="1">
                <a:solidFill>
                  <a:srgbClr val="FF0000"/>
                </a:solidFill>
                <a:latin typeface="Times New Roman" pitchFamily="18" charset="0"/>
              </a:rPr>
              <a:t>Gs</a:t>
            </a:r>
            <a:r>
              <a:rPr lang="en-US" altLang="zh-TW" b="1">
                <a:solidFill>
                  <a:srgbClr val="FF0000"/>
                </a:solidFill>
                <a:latin typeface="Times New Roman" pitchFamily="18" charset="0"/>
              </a:rPr>
              <a:t>(</a:t>
            </a:r>
            <a:r>
              <a:rPr lang="en-US" altLang="zh-TW" b="1" i="1">
                <a:solidFill>
                  <a:srgbClr val="FF0000"/>
                </a:solidFill>
                <a:latin typeface="Times New Roman" pitchFamily="18" charset="0"/>
              </a:rPr>
              <a:t>j</a:t>
            </a:r>
            <a:r>
              <a:rPr lang="en-US" altLang="zh-TW" b="1">
                <a:solidFill>
                  <a:srgbClr val="FF0000"/>
                </a:solidFill>
                <a:latin typeface="Times New Roman" pitchFamily="18" charset="0"/>
              </a:rPr>
              <a:t>) = </a:t>
            </a:r>
            <a:r>
              <a:rPr lang="en-US" altLang="zh-TW" b="1" i="1">
                <a:solidFill>
                  <a:srgbClr val="FF0000"/>
                </a:solidFill>
                <a:latin typeface="Times New Roman" pitchFamily="18" charset="0"/>
              </a:rPr>
              <a:t>m</a:t>
            </a:r>
            <a:r>
              <a:rPr lang="en-US" altLang="zh-TW" b="1">
                <a:solidFill>
                  <a:srgbClr val="FF0000"/>
                </a:solidFill>
                <a:latin typeface="Times New Roman" pitchFamily="18" charset="0"/>
              </a:rPr>
              <a:t> – max{</a:t>
            </a:r>
            <a:r>
              <a:rPr lang="en-US" altLang="zh-TW" b="1" i="1">
                <a:solidFill>
                  <a:srgbClr val="FF0000"/>
                </a:solidFill>
                <a:latin typeface="Times New Roman" pitchFamily="18" charset="0"/>
              </a:rPr>
              <a:t>gs</a:t>
            </a:r>
            <a:r>
              <a:rPr lang="en-US" altLang="zh-TW" b="1" i="1" baseline="-25000">
                <a:solidFill>
                  <a:srgbClr val="FF0000"/>
                </a:solidFill>
                <a:latin typeface="Times New Roman" pitchFamily="18" charset="0"/>
              </a:rPr>
              <a:t>1</a:t>
            </a:r>
            <a:r>
              <a:rPr lang="en-US" altLang="zh-TW" b="1">
                <a:solidFill>
                  <a:srgbClr val="FF0000"/>
                </a:solidFill>
                <a:latin typeface="Times New Roman" pitchFamily="18" charset="0"/>
              </a:rPr>
              <a:t>, </a:t>
            </a:r>
            <a:r>
              <a:rPr lang="en-US" altLang="zh-TW" b="1" i="1">
                <a:solidFill>
                  <a:srgbClr val="FF0000"/>
                </a:solidFill>
                <a:latin typeface="Times New Roman" pitchFamily="18" charset="0"/>
              </a:rPr>
              <a:t>gs</a:t>
            </a:r>
            <a:r>
              <a:rPr lang="en-US" altLang="zh-TW" b="1" i="1" baseline="-25000">
                <a:solidFill>
                  <a:srgbClr val="FF0000"/>
                </a:solidFill>
                <a:latin typeface="Times New Roman" pitchFamily="18" charset="0"/>
              </a:rPr>
              <a:t>2</a:t>
            </a:r>
            <a:r>
              <a:rPr lang="en-US" altLang="zh-TW" b="1">
                <a:solidFill>
                  <a:srgbClr val="FF0000"/>
                </a:solidFill>
                <a:latin typeface="Times New Roman" pitchFamily="18" charset="0"/>
              </a:rPr>
              <a:t>}</a:t>
            </a:r>
            <a:r>
              <a:rPr lang="en-US" altLang="zh-TW">
                <a:latin typeface="Times New Roman" pitchFamily="18" charset="0"/>
              </a:rPr>
              <a:t>,</a:t>
            </a:r>
            <a:r>
              <a:rPr lang="en-US" altLang="zh-TW" sz="2400">
                <a:latin typeface="Times New Roman" pitchFamily="18" charset="0"/>
              </a:rPr>
              <a:t> if </a:t>
            </a:r>
            <a:r>
              <a:rPr lang="en-US" altLang="zh-TW" sz="2400" i="1">
                <a:latin typeface="Times New Roman" pitchFamily="18" charset="0"/>
              </a:rPr>
              <a:t>j </a:t>
            </a:r>
            <a:r>
              <a:rPr lang="en-US" altLang="zh-TW" sz="2400">
                <a:latin typeface="Times New Roman" pitchFamily="18" charset="0"/>
              </a:rPr>
              <a:t>= </a:t>
            </a:r>
            <a:r>
              <a:rPr lang="en-US" altLang="zh-TW" sz="2400" i="1">
                <a:latin typeface="Times New Roman" pitchFamily="18" charset="0"/>
              </a:rPr>
              <a:t>m ,Gs</a:t>
            </a:r>
            <a:r>
              <a:rPr lang="en-US" altLang="zh-TW" sz="2400">
                <a:latin typeface="Times New Roman" pitchFamily="18" charset="0"/>
              </a:rPr>
              <a:t>(</a:t>
            </a:r>
            <a:r>
              <a:rPr lang="en-US" altLang="zh-TW" sz="2400" i="1">
                <a:latin typeface="Times New Roman" pitchFamily="18" charset="0"/>
              </a:rPr>
              <a:t>j</a:t>
            </a:r>
            <a:r>
              <a:rPr lang="en-US" altLang="zh-TW" sz="2400">
                <a:latin typeface="Times New Roman" pitchFamily="18" charset="0"/>
              </a:rPr>
              <a:t>)=1.</a:t>
            </a:r>
          </a:p>
        </p:txBody>
      </p:sp>
      <p:graphicFrame>
        <p:nvGraphicFramePr>
          <p:cNvPr id="33077" name="Group 309"/>
          <p:cNvGraphicFramePr>
            <a:graphicFrameLocks noGrp="1"/>
          </p:cNvGraphicFramePr>
          <p:nvPr>
            <p:ph sz="quarter" idx="2"/>
          </p:nvPr>
        </p:nvGraphicFramePr>
        <p:xfrm>
          <a:off x="-36513" y="4365625"/>
          <a:ext cx="5905501" cy="2042160"/>
        </p:xfrm>
        <a:graphic>
          <a:graphicData uri="http://schemas.openxmlformats.org/drawingml/2006/table">
            <a:tbl>
              <a:tblPr/>
              <a:tblGrid>
                <a:gridCol w="596901"/>
                <a:gridCol w="442912"/>
                <a:gridCol w="438150"/>
                <a:gridCol w="447675"/>
                <a:gridCol w="442913"/>
                <a:gridCol w="439737"/>
                <a:gridCol w="442913"/>
                <a:gridCol w="442912"/>
                <a:gridCol w="442913"/>
                <a:gridCol w="444500"/>
                <a:gridCol w="441325"/>
                <a:gridCol w="438150"/>
                <a:gridCol w="444500"/>
              </a:tblGrid>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1"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1" u="none" strike="noStrike" cap="none" normalizeH="0" baseline="0" smtClean="0">
                          <a:ln>
                            <a:noFill/>
                          </a:ln>
                          <a:solidFill>
                            <a:schemeClr val="tx1"/>
                          </a:solidFill>
                          <a:effectLst/>
                          <a:latin typeface="Times New Roman" pitchFamily="18" charset="0"/>
                          <a:ea typeface="新細明體" pitchFamily="18" charset="-120"/>
                        </a:rPr>
                        <a:t>gs</a:t>
                      </a:r>
                      <a:r>
                        <a:rPr kumimoji="1" lang="en-US" altLang="zh-TW" sz="2000" b="1" i="1" u="none" strike="noStrike" cap="none" normalizeH="0" baseline="-25000" smtClean="0">
                          <a:ln>
                            <a:noFill/>
                          </a:ln>
                          <a:solidFill>
                            <a:schemeClr val="tx1"/>
                          </a:solidFill>
                          <a:effectLst/>
                          <a:latin typeface="Times New Roman" pitchFamily="18" charset="0"/>
                          <a:ea typeface="新細明體" pitchFamily="18" charset="-120"/>
                        </a:rPr>
                        <a:t>1</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1" u="none" strike="noStrike" cap="none" normalizeH="0" baseline="0" smtClean="0">
                          <a:ln>
                            <a:noFill/>
                          </a:ln>
                          <a:solidFill>
                            <a:schemeClr val="tx1"/>
                          </a:solidFill>
                          <a:effectLst/>
                          <a:latin typeface="Times New Roman" pitchFamily="18" charset="0"/>
                          <a:ea typeface="新細明體" pitchFamily="18" charset="-120"/>
                        </a:rPr>
                        <a:t>gs</a:t>
                      </a:r>
                      <a:r>
                        <a:rPr kumimoji="1" lang="en-US" altLang="zh-TW" sz="2000" b="1" i="1" u="none" strike="noStrike" cap="none" normalizeH="0" baseline="-25000" smtClean="0">
                          <a:ln>
                            <a:noFill/>
                          </a:ln>
                          <a:solidFill>
                            <a:schemeClr val="tx1"/>
                          </a:solidFill>
                          <a:effectLst/>
                          <a:latin typeface="Times New Roman" pitchFamily="18" charset="0"/>
                          <a:ea typeface="新細明體" pitchFamily="18" charset="-120"/>
                        </a:rPr>
                        <a:t>2</a:t>
                      </a:r>
                      <a:endParaRPr kumimoji="1" lang="en-US"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1" u="none" strike="noStrike" cap="none" normalizeH="0" baseline="0" smtClean="0">
                          <a:ln>
                            <a:noFill/>
                          </a:ln>
                          <a:solidFill>
                            <a:schemeClr val="tx1"/>
                          </a:solidFill>
                          <a:effectLst/>
                          <a:latin typeface="Times New Roman" pitchFamily="18" charset="0"/>
                          <a:ea typeface="新細明體" pitchFamily="18" charset="-120"/>
                        </a:rPr>
                        <a:t>Gs</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1" name="Slide Number Placeholder 7"/>
          <p:cNvSpPr>
            <a:spLocks noGrp="1"/>
          </p:cNvSpPr>
          <p:nvPr>
            <p:ph type="sldNum" sz="quarter" idx="12"/>
          </p:nvPr>
        </p:nvSpPr>
        <p:spPr/>
        <p:txBody>
          <a:bodyPr/>
          <a:lstStyle/>
          <a:p>
            <a:fld id="{8CAD8A43-2C8B-4B23-83B4-C2C96D027DDC}" type="slidenum">
              <a:rPr lang="en-US" altLang="zh-TW"/>
              <a:pPr/>
              <a:t>59</a:t>
            </a:fld>
            <a:endParaRPr lang="en-US" altLang="zh-TW"/>
          </a:p>
        </p:txBody>
      </p:sp>
      <p:sp>
        <p:nvSpPr>
          <p:cNvPr id="33065" name="Text Box 297"/>
          <p:cNvSpPr txBox="1">
            <a:spLocks noChangeArrowheads="1"/>
          </p:cNvSpPr>
          <p:nvPr/>
        </p:nvSpPr>
        <p:spPr bwMode="auto">
          <a:xfrm>
            <a:off x="6011863" y="4294188"/>
            <a:ext cx="3132137" cy="1443037"/>
          </a:xfrm>
          <a:prstGeom prst="rect">
            <a:avLst/>
          </a:prstGeom>
          <a:solidFill>
            <a:schemeClr val="accent1"/>
          </a:solidFill>
          <a:ln w="9525">
            <a:solidFill>
              <a:srgbClr val="FF0000"/>
            </a:solidFill>
            <a:miter lim="800000"/>
            <a:headEnd/>
            <a:tailEnd/>
          </a:ln>
          <a:effectLst/>
        </p:spPr>
        <p:txBody>
          <a:bodyPr>
            <a:spAutoFit/>
          </a:bodyPr>
          <a:lstStyle/>
          <a:p>
            <a:pPr>
              <a:spcBef>
                <a:spcPct val="50000"/>
              </a:spcBef>
            </a:pPr>
            <a:r>
              <a:rPr lang="en-US" altLang="zh-TW" sz="2200" i="1"/>
              <a:t>gs</a:t>
            </a:r>
            <a:r>
              <a:rPr lang="en-US" altLang="zh-TW" sz="2200" i="1" baseline="-25000"/>
              <a:t>1</a:t>
            </a:r>
            <a:r>
              <a:rPr lang="en-US" altLang="zh-TW" sz="2200"/>
              <a:t>(7)=9</a:t>
            </a:r>
          </a:p>
          <a:p>
            <a:pPr>
              <a:spcBef>
                <a:spcPct val="50000"/>
              </a:spcBef>
            </a:pPr>
            <a:r>
              <a:rPr lang="en-US" altLang="zh-TW" sz="2200"/>
              <a:t>∵ </a:t>
            </a:r>
            <a:r>
              <a:rPr lang="en-US" altLang="zh-TW" sz="2200" i="1"/>
              <a:t>P</a:t>
            </a:r>
            <a:r>
              <a:rPr lang="en-US" altLang="zh-TW" sz="2200" i="1" baseline="-25000"/>
              <a:t>8,12</a:t>
            </a:r>
            <a:r>
              <a:rPr lang="en-US" altLang="zh-TW" sz="2200"/>
              <a:t> is a suffix of </a:t>
            </a:r>
            <a:r>
              <a:rPr lang="en-US" altLang="zh-TW" sz="2200" i="1"/>
              <a:t>P</a:t>
            </a:r>
            <a:r>
              <a:rPr lang="en-US" altLang="zh-TW" sz="2200" i="1" baseline="-25000"/>
              <a:t>1,9</a:t>
            </a:r>
          </a:p>
          <a:p>
            <a:pPr>
              <a:spcBef>
                <a:spcPct val="50000"/>
              </a:spcBef>
            </a:pPr>
            <a:r>
              <a:rPr lang="en-US" altLang="zh-TW" sz="2200"/>
              <a:t>    and  </a:t>
            </a:r>
            <a:r>
              <a:rPr lang="en-US" altLang="zh-TW" sz="2200" i="1"/>
              <a:t>P</a:t>
            </a:r>
            <a:r>
              <a:rPr lang="en-US" altLang="zh-TW" sz="2200" i="1" baseline="-25000"/>
              <a:t>4</a:t>
            </a:r>
            <a:r>
              <a:rPr lang="en-US" altLang="zh-TW" sz="2200"/>
              <a:t> ≠ </a:t>
            </a:r>
            <a:r>
              <a:rPr lang="en-US" altLang="zh-TW" sz="2200" i="1"/>
              <a:t>P</a:t>
            </a:r>
            <a:r>
              <a:rPr lang="en-US" altLang="zh-TW" sz="2200" i="1" baseline="-25000"/>
              <a:t>7</a:t>
            </a:r>
          </a:p>
        </p:txBody>
      </p:sp>
      <p:sp>
        <p:nvSpPr>
          <p:cNvPr id="33066" name="Text Box 298"/>
          <p:cNvSpPr txBox="1">
            <a:spLocks noChangeArrowheads="1"/>
          </p:cNvSpPr>
          <p:nvPr/>
        </p:nvSpPr>
        <p:spPr bwMode="auto">
          <a:xfrm>
            <a:off x="6011863" y="5802313"/>
            <a:ext cx="3132137" cy="939800"/>
          </a:xfrm>
          <a:prstGeom prst="rect">
            <a:avLst/>
          </a:prstGeom>
          <a:solidFill>
            <a:schemeClr val="accent1"/>
          </a:solidFill>
          <a:ln w="9525">
            <a:solidFill>
              <a:srgbClr val="FF0000"/>
            </a:solidFill>
            <a:miter lim="800000"/>
            <a:headEnd/>
            <a:tailEnd/>
          </a:ln>
          <a:effectLst/>
        </p:spPr>
        <p:txBody>
          <a:bodyPr>
            <a:spAutoFit/>
          </a:bodyPr>
          <a:lstStyle/>
          <a:p>
            <a:pPr>
              <a:spcBef>
                <a:spcPct val="50000"/>
              </a:spcBef>
            </a:pPr>
            <a:r>
              <a:rPr lang="en-US" altLang="zh-TW" sz="2200" i="1"/>
              <a:t>gs</a:t>
            </a:r>
            <a:r>
              <a:rPr lang="en-US" altLang="zh-TW" sz="2200" i="1" baseline="-25000"/>
              <a:t>2</a:t>
            </a:r>
            <a:r>
              <a:rPr lang="en-US" altLang="zh-TW" sz="2200"/>
              <a:t>(7)=4</a:t>
            </a:r>
          </a:p>
          <a:p>
            <a:pPr>
              <a:spcBef>
                <a:spcPct val="50000"/>
              </a:spcBef>
            </a:pPr>
            <a:r>
              <a:rPr lang="en-US" altLang="zh-TW" sz="2200"/>
              <a:t>∵</a:t>
            </a:r>
            <a:r>
              <a:rPr lang="en-US" altLang="zh-TW" sz="2200" i="1"/>
              <a:t>P</a:t>
            </a:r>
            <a:r>
              <a:rPr lang="en-US" altLang="zh-TW" sz="2200" i="1" baseline="-25000"/>
              <a:t>1,4</a:t>
            </a:r>
            <a:r>
              <a:rPr lang="en-US" altLang="zh-TW" sz="2200"/>
              <a:t> is a suffix of </a:t>
            </a:r>
            <a:r>
              <a:rPr lang="en-US" altLang="zh-TW" sz="2200" i="1"/>
              <a:t>P</a:t>
            </a:r>
            <a:r>
              <a:rPr lang="en-US" altLang="zh-TW" sz="2200" i="1" baseline="-25000"/>
              <a:t>8,12</a:t>
            </a:r>
          </a:p>
        </p:txBody>
      </p:sp>
      <p:sp>
        <p:nvSpPr>
          <p:cNvPr id="33069" name="Line 301"/>
          <p:cNvSpPr>
            <a:spLocks noChangeShapeType="1"/>
          </p:cNvSpPr>
          <p:nvPr/>
        </p:nvSpPr>
        <p:spPr bwMode="auto">
          <a:xfrm flipV="1">
            <a:off x="3635375" y="5300663"/>
            <a:ext cx="2449513" cy="1587"/>
          </a:xfrm>
          <a:prstGeom prst="line">
            <a:avLst/>
          </a:prstGeom>
          <a:noFill/>
          <a:ln w="38100">
            <a:solidFill>
              <a:srgbClr val="FF9933"/>
            </a:solidFill>
            <a:round/>
            <a:headEnd/>
            <a:tailEnd type="triangle" w="med" len="med"/>
          </a:ln>
          <a:effectLst/>
        </p:spPr>
        <p:txBody>
          <a:bodyPr/>
          <a:lstStyle/>
          <a:p>
            <a:endParaRPr lang="en-US"/>
          </a:p>
        </p:txBody>
      </p:sp>
      <p:sp>
        <p:nvSpPr>
          <p:cNvPr id="33070" name="Line 302"/>
          <p:cNvSpPr>
            <a:spLocks noChangeShapeType="1"/>
          </p:cNvSpPr>
          <p:nvPr/>
        </p:nvSpPr>
        <p:spPr bwMode="auto">
          <a:xfrm>
            <a:off x="3563938" y="5949950"/>
            <a:ext cx="2520950" cy="0"/>
          </a:xfrm>
          <a:prstGeom prst="line">
            <a:avLst/>
          </a:prstGeom>
          <a:noFill/>
          <a:ln w="38100">
            <a:solidFill>
              <a:srgbClr val="FF9933"/>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7"/>
          <p:cNvSpPr>
            <a:spLocks noChangeArrowheads="1"/>
          </p:cNvSpPr>
          <p:nvPr/>
        </p:nvSpPr>
        <p:spPr bwMode="auto">
          <a:xfrm>
            <a:off x="914400" y="3429000"/>
            <a:ext cx="838200" cy="615950"/>
          </a:xfrm>
          <a:prstGeom prst="rect">
            <a:avLst/>
          </a:prstGeom>
          <a:noFill/>
          <a:ln w="9525">
            <a:noFill/>
            <a:miter lim="800000"/>
            <a:headEnd/>
            <a:tailEnd/>
          </a:ln>
        </p:spPr>
        <p:txBody>
          <a:bodyPr anchor="ctr"/>
          <a:lstStyle/>
          <a:p>
            <a:r>
              <a:rPr lang="en-US" sz="2400" b="1" i="1">
                <a:latin typeface="Times New Roman" pitchFamily="18" charset="0"/>
              </a:rPr>
              <a:t>s</a:t>
            </a:r>
            <a:r>
              <a:rPr lang="en-US" sz="2400" b="1">
                <a:latin typeface="Times New Roman" pitchFamily="18" charset="0"/>
              </a:rPr>
              <a:t> = 2</a:t>
            </a:r>
          </a:p>
        </p:txBody>
      </p:sp>
      <p:pic>
        <p:nvPicPr>
          <p:cNvPr id="8195" name="Picture 4"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8196" name="Picture 5"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8197" name="Line 7"/>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8198" name="Text Box 8"/>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
        <p:nvSpPr>
          <p:cNvPr id="8199" name="Rectangle 9"/>
          <p:cNvSpPr>
            <a:spLocks noChangeArrowheads="1"/>
          </p:cNvSpPr>
          <p:nvPr/>
        </p:nvSpPr>
        <p:spPr bwMode="auto">
          <a:xfrm>
            <a:off x="1049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8200" name="Rectangle 10"/>
          <p:cNvSpPr>
            <a:spLocks noChangeArrowheads="1"/>
          </p:cNvSpPr>
          <p:nvPr/>
        </p:nvSpPr>
        <p:spPr bwMode="auto">
          <a:xfrm>
            <a:off x="15065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8201" name="Rectangle 11"/>
          <p:cNvSpPr>
            <a:spLocks noChangeArrowheads="1"/>
          </p:cNvSpPr>
          <p:nvPr/>
        </p:nvSpPr>
        <p:spPr bwMode="auto">
          <a:xfrm>
            <a:off x="19637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8202" name="Rectangle 12"/>
          <p:cNvSpPr>
            <a:spLocks noChangeArrowheads="1"/>
          </p:cNvSpPr>
          <p:nvPr/>
        </p:nvSpPr>
        <p:spPr bwMode="auto">
          <a:xfrm>
            <a:off x="24209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8203" name="Rectangle 13"/>
          <p:cNvSpPr>
            <a:spLocks noChangeArrowheads="1"/>
          </p:cNvSpPr>
          <p:nvPr/>
        </p:nvSpPr>
        <p:spPr bwMode="auto">
          <a:xfrm>
            <a:off x="28781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8204" name="Rectangle 14"/>
          <p:cNvSpPr>
            <a:spLocks noChangeArrowheads="1"/>
          </p:cNvSpPr>
          <p:nvPr/>
        </p:nvSpPr>
        <p:spPr bwMode="auto">
          <a:xfrm>
            <a:off x="3335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8205" name="Line 21"/>
          <p:cNvSpPr>
            <a:spLocks noChangeShapeType="1"/>
          </p:cNvSpPr>
          <p:nvPr/>
        </p:nvSpPr>
        <p:spPr bwMode="auto">
          <a:xfrm>
            <a:off x="914400" y="4038600"/>
            <a:ext cx="1066800" cy="0"/>
          </a:xfrm>
          <a:prstGeom prst="line">
            <a:avLst/>
          </a:prstGeom>
          <a:noFill/>
          <a:ln w="38100">
            <a:solidFill>
              <a:schemeClr val="tx1"/>
            </a:solidFill>
            <a:round/>
            <a:headEnd/>
            <a:tailEnd type="stealth" w="med" len="med"/>
          </a:ln>
        </p:spPr>
        <p:txBody>
          <a:bodyPr/>
          <a:lstStyle/>
          <a:p>
            <a:endParaRPr lang="en-US"/>
          </a:p>
        </p:txBody>
      </p:sp>
      <p:cxnSp>
        <p:nvCxnSpPr>
          <p:cNvPr id="8206" name="AutoShape 23"/>
          <p:cNvCxnSpPr>
            <a:cxnSpLocks noChangeShapeType="1"/>
            <a:stCxn id="8201" idx="2"/>
            <a:endCxn id="8210" idx="0"/>
          </p:cNvCxnSpPr>
          <p:nvPr/>
        </p:nvCxnSpPr>
        <p:spPr bwMode="auto">
          <a:xfrm>
            <a:off x="2201863" y="3065463"/>
            <a:ext cx="0" cy="727075"/>
          </a:xfrm>
          <a:prstGeom prst="straightConnector1">
            <a:avLst/>
          </a:prstGeom>
          <a:noFill/>
          <a:ln w="9525">
            <a:solidFill>
              <a:schemeClr val="tx1"/>
            </a:solidFill>
            <a:round/>
            <a:headEnd/>
            <a:tailEnd/>
          </a:ln>
        </p:spPr>
      </p:cxnSp>
      <p:cxnSp>
        <p:nvCxnSpPr>
          <p:cNvPr id="8207" name="AutoShape 24"/>
          <p:cNvCxnSpPr>
            <a:cxnSpLocks noChangeShapeType="1"/>
            <a:stCxn id="8202" idx="2"/>
            <a:endCxn id="8211" idx="0"/>
          </p:cNvCxnSpPr>
          <p:nvPr/>
        </p:nvCxnSpPr>
        <p:spPr bwMode="auto">
          <a:xfrm>
            <a:off x="2659063" y="3065463"/>
            <a:ext cx="0" cy="727075"/>
          </a:xfrm>
          <a:prstGeom prst="straightConnector1">
            <a:avLst/>
          </a:prstGeom>
          <a:noFill/>
          <a:ln w="9525">
            <a:solidFill>
              <a:schemeClr val="tx1"/>
            </a:solidFill>
            <a:round/>
            <a:headEnd/>
            <a:tailEnd/>
          </a:ln>
        </p:spPr>
      </p:cxnSp>
      <p:cxnSp>
        <p:nvCxnSpPr>
          <p:cNvPr id="8208" name="AutoShape 25"/>
          <p:cNvCxnSpPr>
            <a:cxnSpLocks noChangeShapeType="1"/>
            <a:stCxn id="8203" idx="2"/>
            <a:endCxn id="8212" idx="0"/>
          </p:cNvCxnSpPr>
          <p:nvPr/>
        </p:nvCxnSpPr>
        <p:spPr bwMode="auto">
          <a:xfrm>
            <a:off x="3116263" y="3065463"/>
            <a:ext cx="0" cy="727075"/>
          </a:xfrm>
          <a:prstGeom prst="straightConnector1">
            <a:avLst/>
          </a:prstGeom>
          <a:noFill/>
          <a:ln w="9525">
            <a:solidFill>
              <a:schemeClr val="tx1"/>
            </a:solidFill>
            <a:round/>
            <a:headEnd/>
            <a:tailEnd/>
          </a:ln>
        </p:spPr>
      </p:cxnSp>
      <p:sp>
        <p:nvSpPr>
          <p:cNvPr id="8209" name="Rectangle 26"/>
          <p:cNvSpPr>
            <a:spLocks noChangeArrowheads="1"/>
          </p:cNvSpPr>
          <p:nvPr/>
        </p:nvSpPr>
        <p:spPr bwMode="auto">
          <a:xfrm>
            <a:off x="4495800" y="1219200"/>
            <a:ext cx="4572000" cy="4838700"/>
          </a:xfrm>
          <a:prstGeom prst="rect">
            <a:avLst/>
          </a:prstGeom>
          <a:noFill/>
          <a:ln w="9525">
            <a:noFill/>
            <a:miter lim="800000"/>
            <a:headEnd/>
            <a:tailEnd/>
          </a:ln>
        </p:spPr>
        <p:txBody>
          <a:bodyPr>
            <a:spAutoFit/>
          </a:bodyPr>
          <a:lstStyle/>
          <a:p>
            <a:pPr>
              <a:spcBef>
                <a:spcPct val="50000"/>
              </a:spcBef>
            </a:pPr>
            <a:r>
              <a:rPr lang="en-US" altLang="ko-KR" sz="2400" b="1">
                <a:solidFill>
                  <a:srgbClr val="000000"/>
                </a:solidFill>
                <a:latin typeface="Times New Roman" pitchFamily="18" charset="0"/>
                <a:ea typeface="Batang" pitchFamily="18" charset="-127"/>
              </a:rPr>
              <a:t>for </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2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+ 1]</a:t>
            </a:r>
          </a:p>
          <a:p>
            <a:pPr>
              <a:spcBef>
                <a:spcPct val="50000"/>
              </a:spcBef>
            </a:pP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[3]        (As a = a)</a:t>
            </a:r>
          </a:p>
          <a:p>
            <a:pPr>
              <a:spcBef>
                <a:spcPct val="50000"/>
              </a:spcBef>
            </a:pPr>
            <a:r>
              <a:rPr lang="en-US" altLang="ko-KR" sz="2400" i="1">
                <a:solidFill>
                  <a:srgbClr val="000000"/>
                </a:solidFill>
                <a:latin typeface="Times New Roman" pitchFamily="18" charset="0"/>
                <a:ea typeface="Batang" pitchFamily="18" charset="-127"/>
              </a:rPr>
              <a:t>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[2]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+ 2]</a:t>
            </a:r>
          </a:p>
          <a:p>
            <a:pPr>
              <a:spcBef>
                <a:spcPct val="50000"/>
              </a:spcBef>
            </a:pP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[2]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[4]        (As a = a)</a:t>
            </a:r>
          </a:p>
          <a:p>
            <a:pPr>
              <a:spcBef>
                <a:spcPct val="50000"/>
              </a:spcBef>
            </a:pPr>
            <a:endParaRPr lang="en-US" altLang="ko-KR" sz="2400">
              <a:solidFill>
                <a:srgbClr val="000000"/>
              </a:solidFill>
              <a:latin typeface="Times New Roman" pitchFamily="18" charset="0"/>
              <a:ea typeface="Batang" pitchFamily="18" charset="-127"/>
            </a:endParaRP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[3]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+ 3]</a:t>
            </a:r>
          </a:p>
          <a:p>
            <a:pPr>
              <a:spcBef>
                <a:spcPct val="50000"/>
              </a:spcBef>
            </a:pP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[3]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[5]        (As b = b)</a:t>
            </a:r>
          </a:p>
        </p:txBody>
      </p:sp>
      <p:sp>
        <p:nvSpPr>
          <p:cNvPr id="8210" name="Rectangle 27"/>
          <p:cNvSpPr>
            <a:spLocks noChangeArrowheads="1"/>
          </p:cNvSpPr>
          <p:nvPr/>
        </p:nvSpPr>
        <p:spPr bwMode="auto">
          <a:xfrm>
            <a:off x="19637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8211" name="Rectangle 28"/>
          <p:cNvSpPr>
            <a:spLocks noChangeArrowheads="1"/>
          </p:cNvSpPr>
          <p:nvPr/>
        </p:nvSpPr>
        <p:spPr bwMode="auto">
          <a:xfrm>
            <a:off x="24209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8212" name="Rectangle 29"/>
          <p:cNvSpPr>
            <a:spLocks noChangeArrowheads="1"/>
          </p:cNvSpPr>
          <p:nvPr/>
        </p:nvSpPr>
        <p:spPr bwMode="auto">
          <a:xfrm>
            <a:off x="2878138" y="3792538"/>
            <a:ext cx="474662" cy="474662"/>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8213" name="Rectangle 31"/>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Example: Naive String Matching Algorithm </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611188" y="908050"/>
            <a:ext cx="8064500" cy="3529013"/>
          </a:xfrm>
        </p:spPr>
        <p:txBody>
          <a:bodyPr/>
          <a:lstStyle/>
          <a:p>
            <a:pPr marL="0" indent="0">
              <a:buFontTx/>
              <a:buNone/>
            </a:pPr>
            <a:r>
              <a:rPr lang="en-US" altLang="zh-TW">
                <a:latin typeface="Times New Roman" pitchFamily="18" charset="0"/>
              </a:rPr>
              <a:t>How do we obtain </a:t>
            </a:r>
            <a:r>
              <a:rPr lang="en-US" altLang="zh-TW" b="1" i="1">
                <a:latin typeface="Times New Roman" pitchFamily="18" charset="0"/>
              </a:rPr>
              <a:t>gs</a:t>
            </a:r>
            <a:r>
              <a:rPr lang="en-US" altLang="zh-TW" b="1" i="1" baseline="-25000">
                <a:latin typeface="Times New Roman" pitchFamily="18" charset="0"/>
              </a:rPr>
              <a:t>1</a:t>
            </a:r>
            <a:r>
              <a:rPr lang="en-US" altLang="zh-TW">
                <a:latin typeface="Times New Roman" pitchFamily="18" charset="0"/>
              </a:rPr>
              <a:t> and </a:t>
            </a:r>
            <a:r>
              <a:rPr lang="en-US" altLang="zh-TW" b="1" i="1">
                <a:latin typeface="Times New Roman" pitchFamily="18" charset="0"/>
              </a:rPr>
              <a:t>gs</a:t>
            </a:r>
            <a:r>
              <a:rPr lang="en-US" altLang="zh-TW" b="1" i="1" baseline="-25000">
                <a:latin typeface="Times New Roman" pitchFamily="18" charset="0"/>
              </a:rPr>
              <a:t>2</a:t>
            </a:r>
            <a:r>
              <a:rPr lang="en-US" altLang="zh-TW">
                <a:latin typeface="Times New Roman" pitchFamily="18" charset="0"/>
              </a:rPr>
              <a:t>?</a:t>
            </a:r>
          </a:p>
          <a:p>
            <a:pPr marL="0" indent="0">
              <a:buFontTx/>
              <a:buNone/>
            </a:pPr>
            <a:endParaRPr lang="en-US" altLang="zh-TW">
              <a:latin typeface="Times New Roman" pitchFamily="18" charset="0"/>
            </a:endParaRPr>
          </a:p>
          <a:p>
            <a:pPr marL="0" indent="0">
              <a:buFontTx/>
              <a:buNone/>
            </a:pPr>
            <a:r>
              <a:rPr lang="en-US" altLang="zh-TW">
                <a:latin typeface="Times New Roman" pitchFamily="18" charset="0"/>
              </a:rPr>
              <a:t>In the following, we shall show that by constructing the </a:t>
            </a:r>
            <a:r>
              <a:rPr lang="en-US" altLang="zh-TW" b="1">
                <a:latin typeface="Times New Roman" pitchFamily="18" charset="0"/>
              </a:rPr>
              <a:t>Suffix Function</a:t>
            </a:r>
            <a:r>
              <a:rPr lang="en-US" altLang="zh-TW">
                <a:latin typeface="Times New Roman" pitchFamily="18" charset="0"/>
              </a:rPr>
              <a:t>, we can kill two birds with one arrow.</a:t>
            </a:r>
          </a:p>
        </p:txBody>
      </p:sp>
      <p:sp>
        <p:nvSpPr>
          <p:cNvPr id="5" name="Slide Number Placeholder 5"/>
          <p:cNvSpPr>
            <a:spLocks noGrp="1"/>
          </p:cNvSpPr>
          <p:nvPr>
            <p:ph type="sldNum" sz="quarter" idx="12"/>
          </p:nvPr>
        </p:nvSpPr>
        <p:spPr/>
        <p:txBody>
          <a:bodyPr/>
          <a:lstStyle/>
          <a:p>
            <a:fld id="{FEEF7C03-5B03-4777-A678-E932D9052D13}" type="slidenum">
              <a:rPr lang="en-US" altLang="zh-TW"/>
              <a:pPr/>
              <a:t>60</a:t>
            </a:fld>
            <a:endParaRPr lang="en-US" altLang="zh-TW"/>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23850" y="188913"/>
            <a:ext cx="8229600" cy="836612"/>
          </a:xfrm>
        </p:spPr>
        <p:txBody>
          <a:bodyPr/>
          <a:lstStyle/>
          <a:p>
            <a:r>
              <a:rPr lang="en-US" altLang="zh-TW" b="1">
                <a:latin typeface="Times New Roman" pitchFamily="18" charset="0"/>
              </a:rPr>
              <a:t>Suffix function</a:t>
            </a:r>
            <a:r>
              <a:rPr lang="en-US" altLang="zh-TW" b="1" i="1">
                <a:latin typeface="Times New Roman" pitchFamily="18" charset="0"/>
              </a:rPr>
              <a:t> f’</a:t>
            </a:r>
            <a:endParaRPr lang="en-US" altLang="zh-TW" b="1">
              <a:latin typeface="Times New Roman" pitchFamily="18" charset="0"/>
            </a:endParaRPr>
          </a:p>
        </p:txBody>
      </p:sp>
      <p:sp>
        <p:nvSpPr>
          <p:cNvPr id="35843" name="Rectangle 3"/>
          <p:cNvSpPr>
            <a:spLocks noGrp="1" noChangeArrowheads="1"/>
          </p:cNvSpPr>
          <p:nvPr>
            <p:ph type="body" sz="half" idx="1"/>
          </p:nvPr>
        </p:nvSpPr>
        <p:spPr>
          <a:xfrm>
            <a:off x="180975" y="1052513"/>
            <a:ext cx="8963025" cy="3240087"/>
          </a:xfrm>
        </p:spPr>
        <p:txBody>
          <a:bodyPr/>
          <a:lstStyle/>
          <a:p>
            <a:pPr>
              <a:lnSpc>
                <a:spcPct val="90000"/>
              </a:lnSpc>
            </a:pPr>
            <a:r>
              <a:rPr lang="en-US" altLang="zh-TW" sz="2800">
                <a:latin typeface="Times New Roman" pitchFamily="18" charset="0"/>
              </a:rPr>
              <a:t>For 1≦</a:t>
            </a:r>
            <a:r>
              <a:rPr lang="en-US" altLang="zh-TW" sz="2800" i="1">
                <a:latin typeface="Times New Roman" pitchFamily="18" charset="0"/>
              </a:rPr>
              <a:t>j</a:t>
            </a:r>
            <a:r>
              <a:rPr lang="en-US" altLang="zh-TW" sz="2800">
                <a:latin typeface="Times New Roman" pitchFamily="18" charset="0"/>
              </a:rPr>
              <a:t> ≦</a:t>
            </a:r>
            <a:r>
              <a:rPr lang="en-US" altLang="zh-TW" sz="2800" i="1">
                <a:latin typeface="Times New Roman" pitchFamily="18" charset="0"/>
              </a:rPr>
              <a:t>m</a:t>
            </a:r>
            <a:r>
              <a:rPr lang="en-US" altLang="zh-TW" sz="2800">
                <a:latin typeface="Times New Roman" pitchFamily="18" charset="0"/>
              </a:rPr>
              <a:t>-1, let the suffix function </a:t>
            </a:r>
            <a:r>
              <a:rPr lang="en-US" altLang="zh-TW" sz="2800" i="1">
                <a:latin typeface="Times New Roman" pitchFamily="18" charset="0"/>
              </a:rPr>
              <a:t>f’</a:t>
            </a:r>
            <a:r>
              <a:rPr lang="en-US" altLang="zh-TW" sz="2800">
                <a:latin typeface="Times New Roman" pitchFamily="18" charset="0"/>
              </a:rPr>
              <a:t>(</a:t>
            </a:r>
            <a:r>
              <a:rPr lang="en-US" altLang="zh-TW" sz="2800" i="1">
                <a:latin typeface="Times New Roman" pitchFamily="18" charset="0"/>
              </a:rPr>
              <a:t>j</a:t>
            </a:r>
            <a:r>
              <a:rPr lang="en-US" altLang="zh-TW" sz="2800">
                <a:latin typeface="Times New Roman" pitchFamily="18" charset="0"/>
              </a:rPr>
              <a:t>) for </a:t>
            </a:r>
            <a:r>
              <a:rPr lang="en-US" altLang="zh-TW" sz="2800" b="1" i="1">
                <a:latin typeface="Times New Roman" pitchFamily="18" charset="0"/>
              </a:rPr>
              <a:t>P</a:t>
            </a:r>
            <a:r>
              <a:rPr lang="en-US" altLang="zh-TW" sz="2800" b="1" i="1" baseline="-25000">
                <a:latin typeface="Times New Roman" pitchFamily="18" charset="0"/>
              </a:rPr>
              <a:t>j</a:t>
            </a:r>
            <a:r>
              <a:rPr lang="en-US" altLang="zh-TW" sz="2800">
                <a:latin typeface="Times New Roman" pitchFamily="18" charset="0"/>
              </a:rPr>
              <a:t> be the </a:t>
            </a:r>
            <a:r>
              <a:rPr lang="en-US" altLang="zh-TW" sz="2800" b="1">
                <a:solidFill>
                  <a:srgbClr val="FF0000"/>
                </a:solidFill>
                <a:latin typeface="Times New Roman" pitchFamily="18" charset="0"/>
              </a:rPr>
              <a:t>smallest</a:t>
            </a:r>
            <a:r>
              <a:rPr lang="en-US" altLang="zh-TW" sz="2800" b="1">
                <a:latin typeface="Times New Roman" pitchFamily="18" charset="0"/>
              </a:rPr>
              <a:t> </a:t>
            </a:r>
            <a:r>
              <a:rPr lang="en-US" altLang="zh-TW" sz="2800" b="1" i="1">
                <a:latin typeface="Times New Roman" pitchFamily="18" charset="0"/>
              </a:rPr>
              <a:t>k</a:t>
            </a:r>
            <a:r>
              <a:rPr lang="en-US" altLang="zh-TW" sz="2800">
                <a:latin typeface="Times New Roman" pitchFamily="18" charset="0"/>
              </a:rPr>
              <a:t> such that  </a:t>
            </a:r>
            <a:r>
              <a:rPr lang="en-US" altLang="zh-TW" sz="2800" b="1" i="1">
                <a:latin typeface="Times New Roman" pitchFamily="18" charset="0"/>
              </a:rPr>
              <a:t>P</a:t>
            </a:r>
            <a:r>
              <a:rPr lang="en-US" altLang="zh-TW" sz="2800" b="1" i="1" baseline="-25000">
                <a:latin typeface="Times New Roman" pitchFamily="18" charset="0"/>
              </a:rPr>
              <a:t>k,m </a:t>
            </a:r>
            <a:r>
              <a:rPr lang="en-US" altLang="zh-TW" sz="2800" b="1">
                <a:latin typeface="Times New Roman" pitchFamily="18" charset="0"/>
              </a:rPr>
              <a:t>= </a:t>
            </a:r>
            <a:r>
              <a:rPr lang="en-US" altLang="zh-TW" sz="2800" b="1" i="1">
                <a:latin typeface="Times New Roman" pitchFamily="18" charset="0"/>
              </a:rPr>
              <a:t>P</a:t>
            </a:r>
            <a:r>
              <a:rPr lang="en-US" altLang="zh-TW" sz="2800" b="1" i="1" baseline="-25000">
                <a:latin typeface="Times New Roman" pitchFamily="18" charset="0"/>
              </a:rPr>
              <a:t>j+1,m-k+j+1</a:t>
            </a:r>
            <a:r>
              <a:rPr lang="en-US" altLang="zh-TW" sz="2800">
                <a:latin typeface="Times New Roman" pitchFamily="18" charset="0"/>
              </a:rPr>
              <a:t>; ( </a:t>
            </a:r>
            <a:r>
              <a:rPr lang="en-US" altLang="zh-TW" sz="2800" i="1">
                <a:latin typeface="Times New Roman" pitchFamily="18" charset="0"/>
              </a:rPr>
              <a:t>j</a:t>
            </a:r>
            <a:r>
              <a:rPr lang="en-US" altLang="zh-TW" sz="2800">
                <a:latin typeface="Times New Roman" pitchFamily="18" charset="0"/>
              </a:rPr>
              <a:t>+2 ≦</a:t>
            </a:r>
            <a:r>
              <a:rPr lang="en-US" altLang="zh-TW" sz="2800" i="1">
                <a:latin typeface="Times New Roman" pitchFamily="18" charset="0"/>
              </a:rPr>
              <a:t>k</a:t>
            </a:r>
            <a:r>
              <a:rPr lang="en-US" altLang="zh-TW" sz="2800">
                <a:latin typeface="Times New Roman" pitchFamily="18" charset="0"/>
              </a:rPr>
              <a:t> ≦</a:t>
            </a:r>
            <a:r>
              <a:rPr lang="en-US" altLang="zh-TW" sz="2800" i="1">
                <a:latin typeface="Times New Roman" pitchFamily="18" charset="0"/>
              </a:rPr>
              <a:t>m</a:t>
            </a:r>
            <a:r>
              <a:rPr lang="en-US" altLang="zh-TW" sz="2800">
                <a:latin typeface="Times New Roman" pitchFamily="18" charset="0"/>
              </a:rPr>
              <a:t>) </a:t>
            </a:r>
          </a:p>
          <a:p>
            <a:pPr lvl="1">
              <a:lnSpc>
                <a:spcPct val="90000"/>
              </a:lnSpc>
            </a:pPr>
            <a:r>
              <a:rPr lang="en-US" altLang="zh-TW" sz="2400">
                <a:latin typeface="Times New Roman" pitchFamily="18" charset="0"/>
              </a:rPr>
              <a:t>If there is no such </a:t>
            </a:r>
            <a:r>
              <a:rPr lang="en-US" altLang="zh-TW" sz="2400" i="1">
                <a:latin typeface="Times New Roman" pitchFamily="18" charset="0"/>
              </a:rPr>
              <a:t>k, </a:t>
            </a:r>
            <a:r>
              <a:rPr lang="en-US" altLang="zh-TW" sz="2400">
                <a:latin typeface="Times New Roman" pitchFamily="18" charset="0"/>
              </a:rPr>
              <a:t>we</a:t>
            </a:r>
            <a:r>
              <a:rPr lang="en-US" altLang="zh-TW" sz="2400" i="1">
                <a:latin typeface="Times New Roman" pitchFamily="18" charset="0"/>
              </a:rPr>
              <a:t> </a:t>
            </a:r>
            <a:r>
              <a:rPr lang="en-US" altLang="zh-TW" sz="2400">
                <a:latin typeface="Times New Roman" pitchFamily="18" charset="0"/>
              </a:rPr>
              <a:t>set </a:t>
            </a:r>
            <a:r>
              <a:rPr lang="en-US" altLang="zh-TW" sz="2400" i="1">
                <a:latin typeface="Times New Roman" pitchFamily="18" charset="0"/>
              </a:rPr>
              <a:t>f’</a:t>
            </a:r>
            <a:r>
              <a:rPr lang="en-US" altLang="zh-TW" sz="2400">
                <a:latin typeface="Times New Roman" pitchFamily="18" charset="0"/>
              </a:rPr>
              <a:t> = </a:t>
            </a:r>
            <a:r>
              <a:rPr lang="en-US" altLang="zh-TW" sz="2400" i="1">
                <a:latin typeface="Times New Roman" pitchFamily="18" charset="0"/>
              </a:rPr>
              <a:t>m</a:t>
            </a:r>
            <a:r>
              <a:rPr lang="en-US" altLang="zh-TW" sz="2400">
                <a:latin typeface="Times New Roman" pitchFamily="18" charset="0"/>
              </a:rPr>
              <a:t>+1.  </a:t>
            </a:r>
          </a:p>
          <a:p>
            <a:pPr lvl="1">
              <a:lnSpc>
                <a:spcPct val="90000"/>
              </a:lnSpc>
            </a:pPr>
            <a:r>
              <a:rPr lang="en-US" altLang="zh-TW" sz="2400">
                <a:latin typeface="Times New Roman" pitchFamily="18" charset="0"/>
              </a:rPr>
              <a:t>If </a:t>
            </a:r>
            <a:r>
              <a:rPr lang="en-US" altLang="zh-TW" sz="2400" i="1">
                <a:latin typeface="Times New Roman" pitchFamily="18" charset="0"/>
              </a:rPr>
              <a:t>j</a:t>
            </a:r>
            <a:r>
              <a:rPr lang="en-US" altLang="zh-TW" sz="2400">
                <a:latin typeface="Times New Roman" pitchFamily="18" charset="0"/>
              </a:rPr>
              <a:t>=</a:t>
            </a:r>
            <a:r>
              <a:rPr lang="en-US" altLang="zh-TW" sz="2400" i="1">
                <a:latin typeface="Times New Roman" pitchFamily="18" charset="0"/>
              </a:rPr>
              <a:t>m</a:t>
            </a:r>
            <a:r>
              <a:rPr lang="en-US" altLang="zh-TW" sz="2400">
                <a:latin typeface="Times New Roman" pitchFamily="18" charset="0"/>
              </a:rPr>
              <a:t>, we set </a:t>
            </a:r>
            <a:r>
              <a:rPr lang="en-US" altLang="zh-TW" sz="2400" i="1">
                <a:latin typeface="Times New Roman" pitchFamily="18" charset="0"/>
              </a:rPr>
              <a:t>f’</a:t>
            </a:r>
            <a:r>
              <a:rPr lang="en-US" altLang="zh-TW" sz="2400">
                <a:latin typeface="Times New Roman" pitchFamily="18" charset="0"/>
              </a:rPr>
              <a:t>(</a:t>
            </a:r>
            <a:r>
              <a:rPr lang="en-US" altLang="zh-TW" sz="2400" i="1">
                <a:latin typeface="Times New Roman" pitchFamily="18" charset="0"/>
              </a:rPr>
              <a:t>m</a:t>
            </a:r>
            <a:r>
              <a:rPr lang="en-US" altLang="zh-TW" sz="2400">
                <a:latin typeface="Times New Roman" pitchFamily="18" charset="0"/>
              </a:rPr>
              <a:t>)=</a:t>
            </a:r>
            <a:r>
              <a:rPr lang="en-US" altLang="zh-TW" sz="2400" i="1">
                <a:latin typeface="Times New Roman" pitchFamily="18" charset="0"/>
              </a:rPr>
              <a:t>m</a:t>
            </a:r>
            <a:r>
              <a:rPr lang="en-US" altLang="zh-TW" sz="2400">
                <a:latin typeface="Times New Roman" pitchFamily="18" charset="0"/>
              </a:rPr>
              <a:t>+2.</a:t>
            </a:r>
          </a:p>
          <a:p>
            <a:pPr lvl="1">
              <a:lnSpc>
                <a:spcPct val="90000"/>
              </a:lnSpc>
            </a:pPr>
            <a:endParaRPr lang="en-US" altLang="zh-TW" sz="2400">
              <a:latin typeface="Times New Roman" pitchFamily="18" charset="0"/>
            </a:endParaRPr>
          </a:p>
          <a:p>
            <a:pPr>
              <a:lnSpc>
                <a:spcPct val="90000"/>
              </a:lnSpc>
            </a:pPr>
            <a:endParaRPr lang="en-US" altLang="zh-TW" sz="2800">
              <a:latin typeface="Times New Roman" pitchFamily="18" charset="0"/>
            </a:endParaRPr>
          </a:p>
          <a:p>
            <a:pPr>
              <a:lnSpc>
                <a:spcPct val="90000"/>
              </a:lnSpc>
            </a:pPr>
            <a:r>
              <a:rPr lang="en-US" altLang="zh-TW" sz="2800">
                <a:latin typeface="Times New Roman" pitchFamily="18" charset="0"/>
              </a:rPr>
              <a:t>Ex:</a:t>
            </a:r>
          </a:p>
          <a:p>
            <a:pPr>
              <a:lnSpc>
                <a:spcPct val="90000"/>
              </a:lnSpc>
            </a:pPr>
            <a:endParaRPr lang="en-US" altLang="zh-TW" sz="2800">
              <a:latin typeface="Times New Roman" pitchFamily="18" charset="0"/>
            </a:endParaRPr>
          </a:p>
        </p:txBody>
      </p:sp>
      <p:sp>
        <p:nvSpPr>
          <p:cNvPr id="91" name="Slide Number Placeholder 7"/>
          <p:cNvSpPr>
            <a:spLocks noGrp="1"/>
          </p:cNvSpPr>
          <p:nvPr>
            <p:ph type="sldNum" sz="quarter" idx="12"/>
          </p:nvPr>
        </p:nvSpPr>
        <p:spPr/>
        <p:txBody>
          <a:bodyPr/>
          <a:lstStyle/>
          <a:p>
            <a:fld id="{772CFC04-1D4A-4062-8387-3C54B087D695}" type="slidenum">
              <a:rPr lang="en-US" altLang="zh-TW"/>
              <a:pPr/>
              <a:t>61</a:t>
            </a:fld>
            <a:endParaRPr lang="en-US" altLang="zh-TW"/>
          </a:p>
        </p:txBody>
      </p:sp>
      <p:graphicFrame>
        <p:nvGraphicFramePr>
          <p:cNvPr id="36075" name="Group 235"/>
          <p:cNvGraphicFramePr>
            <a:graphicFrameLocks noGrp="1"/>
          </p:cNvGraphicFramePr>
          <p:nvPr/>
        </p:nvGraphicFramePr>
        <p:xfrm>
          <a:off x="2270125" y="2987675"/>
          <a:ext cx="4895850" cy="457200"/>
        </p:xfrm>
        <a:graphic>
          <a:graphicData uri="http://schemas.openxmlformats.org/drawingml/2006/table">
            <a:tbl>
              <a:tblPr/>
              <a:tblGrid>
                <a:gridCol w="425450"/>
                <a:gridCol w="444500"/>
                <a:gridCol w="1649413"/>
                <a:gridCol w="720725"/>
                <a:gridCol w="1655762"/>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2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bl>
          </a:graphicData>
        </a:graphic>
      </p:graphicFrame>
      <p:sp>
        <p:nvSpPr>
          <p:cNvPr id="35991" name="Text Box 151"/>
          <p:cNvSpPr txBox="1">
            <a:spLocks noChangeArrowheads="1"/>
          </p:cNvSpPr>
          <p:nvPr/>
        </p:nvSpPr>
        <p:spPr bwMode="auto">
          <a:xfrm>
            <a:off x="3133725" y="3348038"/>
            <a:ext cx="574675" cy="396875"/>
          </a:xfrm>
          <a:prstGeom prst="rect">
            <a:avLst/>
          </a:prstGeom>
          <a:noFill/>
          <a:ln w="9525">
            <a:noFill/>
            <a:miter lim="800000"/>
            <a:headEnd/>
            <a:tailEnd/>
          </a:ln>
          <a:effectLst/>
        </p:spPr>
        <p:txBody>
          <a:bodyPr>
            <a:spAutoFit/>
          </a:bodyPr>
          <a:lstStyle/>
          <a:p>
            <a:pPr>
              <a:spcBef>
                <a:spcPct val="50000"/>
              </a:spcBef>
            </a:pPr>
            <a:r>
              <a:rPr lang="en-US" altLang="zh-TW" sz="2000" i="1"/>
              <a:t>j+</a:t>
            </a:r>
            <a:r>
              <a:rPr lang="en-US" altLang="zh-TW" sz="2000"/>
              <a:t>1</a:t>
            </a:r>
          </a:p>
        </p:txBody>
      </p:sp>
      <p:sp>
        <p:nvSpPr>
          <p:cNvPr id="35992" name="Text Box 152"/>
          <p:cNvSpPr txBox="1">
            <a:spLocks noChangeArrowheads="1"/>
          </p:cNvSpPr>
          <p:nvPr/>
        </p:nvSpPr>
        <p:spPr bwMode="auto">
          <a:xfrm>
            <a:off x="5437188" y="3348038"/>
            <a:ext cx="358775" cy="396875"/>
          </a:xfrm>
          <a:prstGeom prst="rect">
            <a:avLst/>
          </a:prstGeom>
          <a:noFill/>
          <a:ln w="9525">
            <a:noFill/>
            <a:miter lim="800000"/>
            <a:headEnd/>
            <a:tailEnd/>
          </a:ln>
          <a:effectLst/>
        </p:spPr>
        <p:txBody>
          <a:bodyPr>
            <a:spAutoFit/>
          </a:bodyPr>
          <a:lstStyle/>
          <a:p>
            <a:pPr>
              <a:spcBef>
                <a:spcPct val="50000"/>
              </a:spcBef>
            </a:pPr>
            <a:r>
              <a:rPr lang="en-US" altLang="zh-TW" sz="2000" i="1"/>
              <a:t>k</a:t>
            </a:r>
          </a:p>
        </p:txBody>
      </p:sp>
      <p:sp>
        <p:nvSpPr>
          <p:cNvPr id="35993" name="Text Box 153"/>
          <p:cNvSpPr txBox="1">
            <a:spLocks noChangeArrowheads="1"/>
          </p:cNvSpPr>
          <p:nvPr/>
        </p:nvSpPr>
        <p:spPr bwMode="auto">
          <a:xfrm>
            <a:off x="6950075" y="3348038"/>
            <a:ext cx="358775" cy="396875"/>
          </a:xfrm>
          <a:prstGeom prst="rect">
            <a:avLst/>
          </a:prstGeom>
          <a:noFill/>
          <a:ln w="9525">
            <a:noFill/>
            <a:miter lim="800000"/>
            <a:headEnd/>
            <a:tailEnd/>
          </a:ln>
          <a:effectLst/>
        </p:spPr>
        <p:txBody>
          <a:bodyPr>
            <a:spAutoFit/>
          </a:bodyPr>
          <a:lstStyle/>
          <a:p>
            <a:pPr>
              <a:spcBef>
                <a:spcPct val="50000"/>
              </a:spcBef>
            </a:pPr>
            <a:r>
              <a:rPr lang="en-US" altLang="zh-TW" sz="2000" i="1"/>
              <a:t>m</a:t>
            </a:r>
          </a:p>
        </p:txBody>
      </p:sp>
      <p:sp>
        <p:nvSpPr>
          <p:cNvPr id="35994" name="Text Box 154"/>
          <p:cNvSpPr txBox="1">
            <a:spLocks noChangeArrowheads="1"/>
          </p:cNvSpPr>
          <p:nvPr/>
        </p:nvSpPr>
        <p:spPr bwMode="auto">
          <a:xfrm>
            <a:off x="2917825" y="3348038"/>
            <a:ext cx="431800" cy="396875"/>
          </a:xfrm>
          <a:prstGeom prst="rect">
            <a:avLst/>
          </a:prstGeom>
          <a:noFill/>
          <a:ln w="9525">
            <a:noFill/>
            <a:miter lim="800000"/>
            <a:headEnd/>
            <a:tailEnd/>
          </a:ln>
          <a:effectLst/>
        </p:spPr>
        <p:txBody>
          <a:bodyPr>
            <a:spAutoFit/>
          </a:bodyPr>
          <a:lstStyle/>
          <a:p>
            <a:pPr>
              <a:spcBef>
                <a:spcPct val="50000"/>
              </a:spcBef>
            </a:pPr>
            <a:r>
              <a:rPr lang="en-US" altLang="zh-TW" sz="2000" i="1"/>
              <a:t>j</a:t>
            </a:r>
          </a:p>
        </p:txBody>
      </p:sp>
      <p:sp>
        <p:nvSpPr>
          <p:cNvPr id="36003" name="Text Box 163"/>
          <p:cNvSpPr txBox="1">
            <a:spLocks noChangeArrowheads="1"/>
          </p:cNvSpPr>
          <p:nvPr/>
        </p:nvSpPr>
        <p:spPr bwMode="auto">
          <a:xfrm>
            <a:off x="3709988" y="3598863"/>
            <a:ext cx="1584325" cy="406400"/>
          </a:xfrm>
          <a:prstGeom prst="rect">
            <a:avLst/>
          </a:prstGeom>
          <a:noFill/>
          <a:ln w="9525">
            <a:solidFill>
              <a:schemeClr val="tx1"/>
            </a:solidFill>
            <a:miter lim="800000"/>
            <a:headEnd/>
            <a:tailEnd/>
          </a:ln>
          <a:effectLst/>
        </p:spPr>
        <p:txBody>
          <a:bodyPr>
            <a:spAutoFit/>
          </a:bodyPr>
          <a:lstStyle/>
          <a:p>
            <a:pPr>
              <a:spcBef>
                <a:spcPct val="50000"/>
              </a:spcBef>
            </a:pPr>
            <a:r>
              <a:rPr lang="en-US" altLang="zh-TW" sz="2000" i="1"/>
              <a:t>j+</a:t>
            </a:r>
            <a:r>
              <a:rPr lang="en-US" altLang="zh-TW" sz="2000"/>
              <a:t>1</a:t>
            </a:r>
            <a:r>
              <a:rPr lang="en-US" altLang="zh-TW" sz="2000" i="1"/>
              <a:t>,m-k+j+</a:t>
            </a:r>
            <a:r>
              <a:rPr lang="en-US" altLang="zh-TW" sz="2000"/>
              <a:t>1</a:t>
            </a:r>
          </a:p>
        </p:txBody>
      </p:sp>
      <p:sp>
        <p:nvSpPr>
          <p:cNvPr id="36004" name="Line 164"/>
          <p:cNvSpPr>
            <a:spLocks noChangeShapeType="1"/>
          </p:cNvSpPr>
          <p:nvPr/>
        </p:nvSpPr>
        <p:spPr bwMode="auto">
          <a:xfrm flipV="1">
            <a:off x="4718050" y="3421063"/>
            <a:ext cx="0" cy="142875"/>
          </a:xfrm>
          <a:prstGeom prst="line">
            <a:avLst/>
          </a:prstGeom>
          <a:noFill/>
          <a:ln w="9525">
            <a:solidFill>
              <a:schemeClr val="tx1"/>
            </a:solidFill>
            <a:round/>
            <a:headEnd type="arrow" w="med" len="med"/>
            <a:tailEnd/>
          </a:ln>
          <a:effectLst/>
        </p:spPr>
        <p:txBody>
          <a:bodyPr/>
          <a:lstStyle/>
          <a:p>
            <a:endParaRPr lang="en-US"/>
          </a:p>
        </p:txBody>
      </p:sp>
      <p:graphicFrame>
        <p:nvGraphicFramePr>
          <p:cNvPr id="36078" name="Group 238"/>
          <p:cNvGraphicFramePr>
            <a:graphicFrameLocks noGrp="1"/>
          </p:cNvGraphicFramePr>
          <p:nvPr/>
        </p:nvGraphicFramePr>
        <p:xfrm>
          <a:off x="1692275" y="4264025"/>
          <a:ext cx="6562725" cy="1432560"/>
        </p:xfrm>
        <a:graphic>
          <a:graphicData uri="http://schemas.openxmlformats.org/drawingml/2006/table">
            <a:tbl>
              <a:tblPr/>
              <a:tblGrid>
                <a:gridCol w="450850"/>
                <a:gridCol w="511175"/>
                <a:gridCol w="508000"/>
                <a:gridCol w="509588"/>
                <a:gridCol w="509587"/>
                <a:gridCol w="509588"/>
                <a:gridCol w="506412"/>
                <a:gridCol w="508000"/>
                <a:gridCol w="511175"/>
                <a:gridCol w="511175"/>
                <a:gridCol w="504825"/>
                <a:gridCol w="514350"/>
                <a:gridCol w="508000"/>
              </a:tblGrid>
              <a:tr h="173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810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072" name="Text Box 232"/>
          <p:cNvSpPr txBox="1">
            <a:spLocks noChangeArrowheads="1"/>
          </p:cNvSpPr>
          <p:nvPr/>
        </p:nvSpPr>
        <p:spPr bwMode="auto">
          <a:xfrm>
            <a:off x="539750" y="5919788"/>
            <a:ext cx="8207375" cy="822325"/>
          </a:xfrm>
          <a:prstGeom prst="rect">
            <a:avLst/>
          </a:prstGeom>
          <a:noFill/>
          <a:ln w="9525">
            <a:noFill/>
            <a:miter lim="800000"/>
            <a:headEnd/>
            <a:tailEnd/>
          </a:ln>
          <a:effectLst/>
        </p:spPr>
        <p:txBody>
          <a:bodyPr>
            <a:spAutoFit/>
          </a:bodyPr>
          <a:lstStyle/>
          <a:p>
            <a:pPr marL="355600" indent="-355600">
              <a:lnSpc>
                <a:spcPct val="90000"/>
              </a:lnSpc>
              <a:spcBef>
                <a:spcPct val="20000"/>
              </a:spcBef>
              <a:buFontTx/>
              <a:buChar char="•"/>
            </a:pPr>
            <a:r>
              <a:rPr lang="en-US" altLang="zh-TW" i="1"/>
              <a:t>f</a:t>
            </a:r>
            <a:r>
              <a:rPr lang="en-US" altLang="zh-TW"/>
              <a:t>’(4)=8, it means that </a:t>
            </a:r>
            <a:r>
              <a:rPr lang="en-US" altLang="zh-TW" i="1"/>
              <a:t>P</a:t>
            </a:r>
            <a:r>
              <a:rPr lang="en-US" altLang="zh-TW" i="1" baseline="-25000"/>
              <a:t>f’(</a:t>
            </a:r>
            <a:r>
              <a:rPr lang="en-US" altLang="zh-TW" baseline="-25000"/>
              <a:t>4</a:t>
            </a:r>
            <a:r>
              <a:rPr lang="en-US" altLang="zh-TW" i="1" baseline="-25000"/>
              <a:t>),m</a:t>
            </a:r>
            <a:r>
              <a:rPr lang="en-US" altLang="zh-TW"/>
              <a:t> = </a:t>
            </a:r>
            <a:r>
              <a:rPr lang="en-US" altLang="zh-TW" i="1"/>
              <a:t>P</a:t>
            </a:r>
            <a:r>
              <a:rPr lang="en-US" altLang="zh-TW" baseline="-25000"/>
              <a:t>8</a:t>
            </a:r>
            <a:r>
              <a:rPr lang="en-US" altLang="zh-TW" i="1" baseline="-25000"/>
              <a:t>,</a:t>
            </a:r>
            <a:r>
              <a:rPr lang="en-US" altLang="zh-TW" baseline="-25000"/>
              <a:t>12</a:t>
            </a:r>
            <a:r>
              <a:rPr lang="en-US" altLang="zh-TW"/>
              <a:t> = </a:t>
            </a:r>
            <a:r>
              <a:rPr lang="en-US" altLang="zh-TW" i="1"/>
              <a:t>P</a:t>
            </a:r>
            <a:r>
              <a:rPr lang="en-US" altLang="zh-TW" i="1" baseline="-25000"/>
              <a:t>5,9</a:t>
            </a:r>
            <a:r>
              <a:rPr lang="en-US" altLang="zh-TW"/>
              <a:t> =</a:t>
            </a:r>
            <a:r>
              <a:rPr lang="en-US" altLang="zh-TW" i="1"/>
              <a:t>P</a:t>
            </a:r>
            <a:r>
              <a:rPr lang="en-US" altLang="zh-TW" baseline="-25000"/>
              <a:t>4</a:t>
            </a:r>
            <a:r>
              <a:rPr lang="en-US" altLang="zh-TW" i="1" baseline="-25000"/>
              <a:t>+</a:t>
            </a:r>
            <a:r>
              <a:rPr lang="en-US" altLang="zh-TW" baseline="-25000"/>
              <a:t>1</a:t>
            </a:r>
            <a:r>
              <a:rPr lang="en-US" altLang="zh-TW" i="1" baseline="-25000"/>
              <a:t>,</a:t>
            </a:r>
            <a:r>
              <a:rPr lang="en-US" altLang="zh-TW" baseline="-25000"/>
              <a:t>4</a:t>
            </a:r>
            <a:r>
              <a:rPr lang="en-US" altLang="zh-TW" i="1" baseline="-25000"/>
              <a:t>+</a:t>
            </a:r>
            <a:r>
              <a:rPr lang="en-US" altLang="zh-TW" baseline="-25000"/>
              <a:t>1</a:t>
            </a:r>
            <a:r>
              <a:rPr lang="en-US" altLang="zh-TW" i="1" baseline="-25000"/>
              <a:t>+m-f’(</a:t>
            </a:r>
            <a:r>
              <a:rPr lang="en-US" altLang="zh-TW" baseline="-25000"/>
              <a:t>4</a:t>
            </a:r>
            <a:r>
              <a:rPr lang="en-US" altLang="zh-TW" i="1" baseline="-25000"/>
              <a:t>)</a:t>
            </a:r>
          </a:p>
          <a:p>
            <a:pPr marL="355600" indent="-355600">
              <a:lnSpc>
                <a:spcPct val="90000"/>
              </a:lnSpc>
              <a:spcBef>
                <a:spcPct val="20000"/>
              </a:spcBef>
              <a:buFontTx/>
              <a:buChar char="•"/>
            </a:pPr>
            <a:r>
              <a:rPr lang="en-US" altLang="zh-TW"/>
              <a:t>Since there is no </a:t>
            </a:r>
            <a:r>
              <a:rPr lang="en-US" altLang="zh-TW" i="1"/>
              <a:t>k</a:t>
            </a:r>
            <a:r>
              <a:rPr lang="en-US" altLang="zh-TW"/>
              <a:t> for 13= </a:t>
            </a:r>
            <a:r>
              <a:rPr lang="en-US" altLang="zh-TW" i="1"/>
              <a:t>j</a:t>
            </a:r>
            <a:r>
              <a:rPr lang="en-US" altLang="zh-TW"/>
              <a:t>+2 ≦ </a:t>
            </a:r>
            <a:r>
              <a:rPr lang="en-US" altLang="zh-TW" i="1"/>
              <a:t>k</a:t>
            </a:r>
            <a:r>
              <a:rPr lang="en-US" altLang="zh-TW"/>
              <a:t>≦12, we set </a:t>
            </a:r>
            <a:r>
              <a:rPr lang="en-US" altLang="zh-TW" i="1"/>
              <a:t>f</a:t>
            </a:r>
            <a:r>
              <a:rPr lang="en-US" altLang="zh-TW"/>
              <a:t>’(11)=13.</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395288" y="549275"/>
            <a:ext cx="8229600" cy="4525963"/>
          </a:xfrm>
        </p:spPr>
        <p:txBody>
          <a:bodyPr/>
          <a:lstStyle/>
          <a:p>
            <a:pPr>
              <a:buFontTx/>
              <a:buNone/>
            </a:pPr>
            <a:r>
              <a:rPr lang="en-US" altLang="zh-TW">
                <a:latin typeface="Times New Roman" pitchFamily="18" charset="0"/>
              </a:rPr>
              <a:t>	Suppose that the Suffix is obtained.  How can we use it to obtain </a:t>
            </a:r>
            <a:r>
              <a:rPr lang="en-US" altLang="zh-TW" b="1" i="1">
                <a:latin typeface="Times New Roman" pitchFamily="18" charset="0"/>
              </a:rPr>
              <a:t>gs</a:t>
            </a:r>
            <a:r>
              <a:rPr lang="en-US" altLang="zh-TW" b="1" i="1" baseline="-25000">
                <a:latin typeface="Times New Roman" pitchFamily="18" charset="0"/>
              </a:rPr>
              <a:t>1</a:t>
            </a:r>
            <a:r>
              <a:rPr lang="en-US" altLang="zh-TW">
                <a:latin typeface="Times New Roman" pitchFamily="18" charset="0"/>
              </a:rPr>
              <a:t> and </a:t>
            </a:r>
            <a:r>
              <a:rPr lang="en-US" altLang="zh-TW" b="1" i="1">
                <a:latin typeface="Times New Roman" pitchFamily="18" charset="0"/>
              </a:rPr>
              <a:t>gs</a:t>
            </a:r>
            <a:r>
              <a:rPr lang="en-US" altLang="zh-TW" b="1" i="1" baseline="-25000">
                <a:latin typeface="Times New Roman" pitchFamily="18" charset="0"/>
              </a:rPr>
              <a:t>2</a:t>
            </a:r>
            <a:r>
              <a:rPr lang="en-US" altLang="zh-TW">
                <a:latin typeface="Times New Roman" pitchFamily="18" charset="0"/>
              </a:rPr>
              <a:t>?</a:t>
            </a:r>
          </a:p>
          <a:p>
            <a:endParaRPr lang="en-US" altLang="zh-TW">
              <a:latin typeface="Times New Roman" pitchFamily="18" charset="0"/>
            </a:endParaRPr>
          </a:p>
          <a:p>
            <a:pPr>
              <a:buFontTx/>
              <a:buNone/>
            </a:pPr>
            <a:r>
              <a:rPr lang="en-US" altLang="zh-TW">
                <a:latin typeface="Times New Roman" pitchFamily="18" charset="0"/>
              </a:rPr>
              <a:t>	</a:t>
            </a:r>
            <a:r>
              <a:rPr lang="en-US" altLang="zh-TW" b="1" i="1">
                <a:latin typeface="Times New Roman" pitchFamily="18" charset="0"/>
              </a:rPr>
              <a:t>gs</a:t>
            </a:r>
            <a:r>
              <a:rPr lang="en-US" altLang="zh-TW" b="1" i="1" baseline="-25000">
                <a:latin typeface="Times New Roman" pitchFamily="18" charset="0"/>
              </a:rPr>
              <a:t>1</a:t>
            </a:r>
            <a:r>
              <a:rPr lang="en-US" altLang="zh-TW" b="1" i="1">
                <a:latin typeface="Times New Roman" pitchFamily="18" charset="0"/>
              </a:rPr>
              <a:t> </a:t>
            </a:r>
            <a:r>
              <a:rPr lang="en-US" altLang="zh-TW">
                <a:latin typeface="Times New Roman" pitchFamily="18" charset="0"/>
              </a:rPr>
              <a:t>can be obtained by scanning the Suffix function from right to left.</a:t>
            </a:r>
          </a:p>
        </p:txBody>
      </p:sp>
      <p:sp>
        <p:nvSpPr>
          <p:cNvPr id="5" name="Slide Number Placeholder 5"/>
          <p:cNvSpPr>
            <a:spLocks noGrp="1"/>
          </p:cNvSpPr>
          <p:nvPr>
            <p:ph type="sldNum" sz="quarter" idx="12"/>
          </p:nvPr>
        </p:nvSpPr>
        <p:spPr/>
        <p:txBody>
          <a:bodyPr/>
          <a:lstStyle/>
          <a:p>
            <a:fld id="{E3DF89C6-739D-43A5-946E-1CE5345DAC5D}" type="slidenum">
              <a:rPr lang="en-US" altLang="zh-TW"/>
              <a:pPr/>
              <a:t>62</a:t>
            </a:fld>
            <a:endParaRPr lang="en-US" altLang="zh-TW"/>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12"/>
          </p:nvPr>
        </p:nvSpPr>
        <p:spPr/>
        <p:txBody>
          <a:bodyPr/>
          <a:lstStyle/>
          <a:p>
            <a:fld id="{B0BDE479-9016-430D-AFF0-47026D98871F}" type="slidenum">
              <a:rPr lang="en-US" altLang="zh-TW"/>
              <a:pPr/>
              <a:t>63</a:t>
            </a:fld>
            <a:endParaRPr lang="en-US" altLang="zh-TW"/>
          </a:p>
        </p:txBody>
      </p:sp>
      <p:graphicFrame>
        <p:nvGraphicFramePr>
          <p:cNvPr id="79155" name="Group 307"/>
          <p:cNvGraphicFramePr>
            <a:graphicFrameLocks noGrp="1"/>
          </p:cNvGraphicFramePr>
          <p:nvPr>
            <p:ph sz="half" idx="4294967295"/>
          </p:nvPr>
        </p:nvGraphicFramePr>
        <p:xfrm>
          <a:off x="0" y="3644900"/>
          <a:ext cx="8147050" cy="1760538"/>
        </p:xfrm>
        <a:graphic>
          <a:graphicData uri="http://schemas.openxmlformats.org/drawingml/2006/table">
            <a:tbl>
              <a:tblPr/>
              <a:tblGrid>
                <a:gridCol w="560387"/>
                <a:gridCol w="635000"/>
                <a:gridCol w="630238"/>
                <a:gridCol w="631825"/>
                <a:gridCol w="633412"/>
                <a:gridCol w="631825"/>
                <a:gridCol w="628650"/>
                <a:gridCol w="631825"/>
                <a:gridCol w="633413"/>
                <a:gridCol w="635000"/>
                <a:gridCol w="627062"/>
                <a:gridCol w="638175"/>
                <a:gridCol w="630238"/>
              </a:tblGrid>
              <a:tr h="561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9149" name="Group 301"/>
          <p:cNvGraphicFramePr>
            <a:graphicFrameLocks noGrp="1"/>
          </p:cNvGraphicFramePr>
          <p:nvPr/>
        </p:nvGraphicFramePr>
        <p:xfrm>
          <a:off x="34925" y="1700213"/>
          <a:ext cx="9028113" cy="792480"/>
        </p:xfrm>
        <a:graphic>
          <a:graphicData uri="http://schemas.openxmlformats.org/drawingml/2006/table">
            <a:tbl>
              <a:tblPr/>
              <a:tblGrid>
                <a:gridCol w="288925"/>
                <a:gridCol w="360363"/>
                <a:gridCol w="358775"/>
                <a:gridCol w="360362"/>
                <a:gridCol w="360363"/>
                <a:gridCol w="338137"/>
                <a:gridCol w="365125"/>
                <a:gridCol w="366713"/>
                <a:gridCol w="366712"/>
                <a:gridCol w="368300"/>
                <a:gridCol w="365125"/>
                <a:gridCol w="365125"/>
                <a:gridCol w="366713"/>
                <a:gridCol w="366712"/>
                <a:gridCol w="365125"/>
                <a:gridCol w="368300"/>
                <a:gridCol w="365125"/>
                <a:gridCol w="365125"/>
                <a:gridCol w="368300"/>
                <a:gridCol w="366713"/>
                <a:gridCol w="366712"/>
                <a:gridCol w="366713"/>
                <a:gridCol w="366712"/>
                <a:gridCol w="366713"/>
                <a:gridCol w="3651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79150" name="Group 302"/>
          <p:cNvGraphicFramePr>
            <a:graphicFrameLocks noGrp="1"/>
          </p:cNvGraphicFramePr>
          <p:nvPr/>
        </p:nvGraphicFramePr>
        <p:xfrm>
          <a:off x="1476375" y="2636838"/>
          <a:ext cx="4681538" cy="804863"/>
        </p:xfrm>
        <a:graphic>
          <a:graphicData uri="http://schemas.openxmlformats.org/drawingml/2006/table">
            <a:tbl>
              <a:tblPr/>
              <a:tblGrid>
                <a:gridCol w="288925"/>
                <a:gridCol w="360363"/>
                <a:gridCol w="358775"/>
                <a:gridCol w="360362"/>
                <a:gridCol w="360363"/>
                <a:gridCol w="360362"/>
                <a:gridCol w="360363"/>
                <a:gridCol w="358775"/>
                <a:gridCol w="360362"/>
                <a:gridCol w="360363"/>
                <a:gridCol w="358775"/>
                <a:gridCol w="361950"/>
                <a:gridCol w="431800"/>
              </a:tblGrid>
              <a:tr h="277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9151" name="Text Box 303"/>
          <p:cNvSpPr txBox="1">
            <a:spLocks noChangeArrowheads="1"/>
          </p:cNvSpPr>
          <p:nvPr/>
        </p:nvSpPr>
        <p:spPr bwMode="auto">
          <a:xfrm>
            <a:off x="231775" y="257175"/>
            <a:ext cx="1719263" cy="579438"/>
          </a:xfrm>
          <a:prstGeom prst="rect">
            <a:avLst/>
          </a:prstGeom>
          <a:noFill/>
          <a:ln w="9525">
            <a:noFill/>
            <a:miter lim="800000"/>
            <a:headEnd/>
            <a:tailEnd/>
          </a:ln>
          <a:effectLst/>
        </p:spPr>
        <p:txBody>
          <a:bodyPr wrap="none">
            <a:spAutoFit/>
          </a:bodyPr>
          <a:lstStyle/>
          <a:p>
            <a:r>
              <a:rPr lang="en-US" altLang="zh-TW" sz="3200" b="1"/>
              <a:t>Example</a:t>
            </a:r>
          </a:p>
        </p:txBody>
      </p:sp>
      <p:sp>
        <p:nvSpPr>
          <p:cNvPr id="79157" name="Line 309"/>
          <p:cNvSpPr>
            <a:spLocks noChangeShapeType="1"/>
          </p:cNvSpPr>
          <p:nvPr/>
        </p:nvSpPr>
        <p:spPr bwMode="auto">
          <a:xfrm>
            <a:off x="6011863" y="4292600"/>
            <a:ext cx="2520950" cy="0"/>
          </a:xfrm>
          <a:prstGeom prst="line">
            <a:avLst/>
          </a:prstGeom>
          <a:noFill/>
          <a:ln w="38100">
            <a:solidFill>
              <a:srgbClr val="FF3300"/>
            </a:solidFill>
            <a:prstDash val="sysDot"/>
            <a:round/>
            <a:headEnd/>
            <a:tailEnd/>
          </a:ln>
          <a:effectLst/>
        </p:spPr>
        <p:txBody>
          <a:bodyPr/>
          <a:lstStyle/>
          <a:p>
            <a:endParaRPr lang="en-US"/>
          </a:p>
        </p:txBody>
      </p:sp>
      <p:sp>
        <p:nvSpPr>
          <p:cNvPr id="79158" name="Line 310"/>
          <p:cNvSpPr>
            <a:spLocks noChangeShapeType="1"/>
          </p:cNvSpPr>
          <p:nvPr/>
        </p:nvSpPr>
        <p:spPr bwMode="auto">
          <a:xfrm>
            <a:off x="4122738" y="4764088"/>
            <a:ext cx="2520950" cy="0"/>
          </a:xfrm>
          <a:prstGeom prst="line">
            <a:avLst/>
          </a:prstGeom>
          <a:noFill/>
          <a:ln w="38100">
            <a:solidFill>
              <a:srgbClr val="FF3300"/>
            </a:solidFill>
            <a:prstDash val="sysDot"/>
            <a:round/>
            <a:headEnd/>
            <a:tailEnd/>
          </a:ln>
          <a:effectLst/>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3"/>
          <p:cNvSpPr>
            <a:spLocks noGrp="1"/>
          </p:cNvSpPr>
          <p:nvPr>
            <p:ph type="sldNum" sz="quarter" idx="12"/>
          </p:nvPr>
        </p:nvSpPr>
        <p:spPr/>
        <p:txBody>
          <a:bodyPr/>
          <a:lstStyle/>
          <a:p>
            <a:fld id="{6125BCBB-E1E4-481F-9340-09824E6446C0}" type="slidenum">
              <a:rPr lang="en-US" altLang="zh-TW"/>
              <a:pPr/>
              <a:t>64</a:t>
            </a:fld>
            <a:endParaRPr lang="en-US" altLang="zh-TW"/>
          </a:p>
        </p:txBody>
      </p:sp>
      <p:sp>
        <p:nvSpPr>
          <p:cNvPr id="56323" name="Rectangle 3"/>
          <p:cNvSpPr>
            <a:spLocks noGrp="1" noChangeArrowheads="1"/>
          </p:cNvSpPr>
          <p:nvPr>
            <p:ph type="body" idx="4294967295"/>
          </p:nvPr>
        </p:nvSpPr>
        <p:spPr>
          <a:xfrm>
            <a:off x="0" y="763588"/>
            <a:ext cx="8229600" cy="649287"/>
          </a:xfrm>
        </p:spPr>
        <p:txBody>
          <a:bodyPr/>
          <a:lstStyle/>
          <a:p>
            <a:pPr>
              <a:buFontTx/>
              <a:buNone/>
            </a:pPr>
            <a:r>
              <a:rPr lang="en-US" altLang="zh-TW">
                <a:latin typeface="Times New Roman" pitchFamily="18" charset="0"/>
              </a:rPr>
              <a:t>As for Good Suffix Rule 2, it is relatively easier.</a:t>
            </a:r>
          </a:p>
        </p:txBody>
      </p:sp>
      <p:graphicFrame>
        <p:nvGraphicFramePr>
          <p:cNvPr id="56576" name="Group 256"/>
          <p:cNvGraphicFramePr>
            <a:graphicFrameLocks noGrp="1"/>
          </p:cNvGraphicFramePr>
          <p:nvPr/>
        </p:nvGraphicFramePr>
        <p:xfrm>
          <a:off x="395288" y="1812925"/>
          <a:ext cx="8147050" cy="1760538"/>
        </p:xfrm>
        <a:graphic>
          <a:graphicData uri="http://schemas.openxmlformats.org/drawingml/2006/table">
            <a:tbl>
              <a:tblPr/>
              <a:tblGrid>
                <a:gridCol w="560387"/>
                <a:gridCol w="635000"/>
                <a:gridCol w="630238"/>
                <a:gridCol w="631825"/>
                <a:gridCol w="633412"/>
                <a:gridCol w="631825"/>
                <a:gridCol w="628650"/>
                <a:gridCol w="631825"/>
                <a:gridCol w="633413"/>
                <a:gridCol w="635000"/>
                <a:gridCol w="627062"/>
                <a:gridCol w="638175"/>
                <a:gridCol w="630238"/>
              </a:tblGrid>
              <a:tr h="561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65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5619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6512" name="Text Box 192"/>
          <p:cNvSpPr txBox="1">
            <a:spLocks noChangeArrowheads="1"/>
          </p:cNvSpPr>
          <p:nvPr/>
        </p:nvSpPr>
        <p:spPr bwMode="auto">
          <a:xfrm>
            <a:off x="179388" y="115888"/>
            <a:ext cx="1719262" cy="579437"/>
          </a:xfrm>
          <a:prstGeom prst="rect">
            <a:avLst/>
          </a:prstGeom>
          <a:noFill/>
          <a:ln w="9525">
            <a:noFill/>
            <a:miter lim="800000"/>
            <a:headEnd/>
            <a:tailEnd/>
          </a:ln>
          <a:effectLst/>
        </p:spPr>
        <p:txBody>
          <a:bodyPr wrap="none">
            <a:spAutoFit/>
          </a:bodyPr>
          <a:lstStyle/>
          <a:p>
            <a:r>
              <a:rPr lang="en-US" altLang="zh-TW" sz="3200" b="1"/>
              <a:t>Example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0A928AB6-A0A6-4551-946A-286A4842023A}" type="slidenum">
              <a:rPr lang="en-US" altLang="zh-TW"/>
              <a:pPr/>
              <a:t>65</a:t>
            </a:fld>
            <a:endParaRPr lang="en-US" altLang="zh-TW"/>
          </a:p>
        </p:txBody>
      </p:sp>
      <p:sp>
        <p:nvSpPr>
          <p:cNvPr id="57347" name="Rectangle 3"/>
          <p:cNvSpPr>
            <a:spLocks noGrp="1" noChangeArrowheads="1"/>
          </p:cNvSpPr>
          <p:nvPr>
            <p:ph type="body" idx="4294967295"/>
          </p:nvPr>
        </p:nvSpPr>
        <p:spPr>
          <a:xfrm>
            <a:off x="914400" y="631825"/>
            <a:ext cx="8229600" cy="4525963"/>
          </a:xfrm>
        </p:spPr>
        <p:txBody>
          <a:bodyPr/>
          <a:lstStyle/>
          <a:p>
            <a:pPr>
              <a:buFontTx/>
              <a:buNone/>
            </a:pPr>
            <a:r>
              <a:rPr lang="en-US" altLang="zh-TW">
                <a:latin typeface="Times New Roman" pitchFamily="18" charset="0"/>
              </a:rPr>
              <a:t>	Question:  How can we construct the Suffix function?</a:t>
            </a:r>
          </a:p>
          <a:p>
            <a:endParaRPr lang="en-US" altLang="zh-TW">
              <a:latin typeface="Times New Roman" pitchFamily="18" charset="0"/>
            </a:endParaRPr>
          </a:p>
          <a:p>
            <a:pPr>
              <a:buFontTx/>
              <a:buNone/>
            </a:pPr>
            <a:r>
              <a:rPr lang="en-US" altLang="zh-TW">
                <a:latin typeface="Times New Roman" pitchFamily="18" charset="0"/>
              </a:rPr>
              <a:t>	To  explain this, let us go back to the prefix function used in the MP Algorithm.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323850" y="188913"/>
            <a:ext cx="8229600" cy="1511300"/>
          </a:xfrm>
        </p:spPr>
        <p:txBody>
          <a:bodyPr/>
          <a:lstStyle/>
          <a:p>
            <a:pPr>
              <a:buFontTx/>
              <a:buNone/>
            </a:pPr>
            <a:r>
              <a:rPr lang="en-US" altLang="zh-TW">
                <a:latin typeface="Times New Roman" pitchFamily="18" charset="0"/>
              </a:rPr>
              <a:t>	The following figure illustrates the prefix function in the MP Algorithm.</a:t>
            </a:r>
          </a:p>
          <a:p>
            <a:pPr>
              <a:buFontTx/>
              <a:buNone/>
            </a:pPr>
            <a:endParaRPr lang="en-US" altLang="zh-TW">
              <a:latin typeface="Times New Roman" pitchFamily="18" charset="0"/>
            </a:endParaRPr>
          </a:p>
        </p:txBody>
      </p:sp>
      <p:sp>
        <p:nvSpPr>
          <p:cNvPr id="16" name="Slide Number Placeholder 5"/>
          <p:cNvSpPr>
            <a:spLocks noGrp="1"/>
          </p:cNvSpPr>
          <p:nvPr>
            <p:ph type="sldNum" sz="quarter" idx="12"/>
          </p:nvPr>
        </p:nvSpPr>
        <p:spPr/>
        <p:txBody>
          <a:bodyPr/>
          <a:lstStyle/>
          <a:p>
            <a:fld id="{21A561B7-97BC-4459-A319-8553124210DE}" type="slidenum">
              <a:rPr lang="en-US" altLang="zh-TW"/>
              <a:pPr/>
              <a:t>66</a:t>
            </a:fld>
            <a:endParaRPr lang="en-US" altLang="zh-TW"/>
          </a:p>
        </p:txBody>
      </p:sp>
      <p:sp>
        <p:nvSpPr>
          <p:cNvPr id="58372" name="Rectangle 4"/>
          <p:cNvSpPr>
            <a:spLocks noChangeArrowheads="1"/>
          </p:cNvSpPr>
          <p:nvPr/>
        </p:nvSpPr>
        <p:spPr bwMode="auto">
          <a:xfrm>
            <a:off x="898525" y="1771650"/>
            <a:ext cx="6769100" cy="504825"/>
          </a:xfrm>
          <a:prstGeom prst="rect">
            <a:avLst/>
          </a:prstGeom>
          <a:noFill/>
          <a:ln w="28575">
            <a:solidFill>
              <a:schemeClr val="tx1"/>
            </a:solidFill>
            <a:miter lim="800000"/>
            <a:headEnd/>
            <a:tailEnd/>
          </a:ln>
          <a:effectLst/>
        </p:spPr>
        <p:txBody>
          <a:bodyPr wrap="none" anchor="ctr"/>
          <a:lstStyle/>
          <a:p>
            <a:endParaRPr lang="en-US"/>
          </a:p>
        </p:txBody>
      </p:sp>
      <p:sp>
        <p:nvSpPr>
          <p:cNvPr id="58373" name="Rectangle 5"/>
          <p:cNvSpPr>
            <a:spLocks noChangeArrowheads="1"/>
          </p:cNvSpPr>
          <p:nvPr/>
        </p:nvSpPr>
        <p:spPr bwMode="auto">
          <a:xfrm>
            <a:off x="900113" y="1700213"/>
            <a:ext cx="4392612" cy="649287"/>
          </a:xfrm>
          <a:prstGeom prst="rect">
            <a:avLst/>
          </a:prstGeom>
          <a:noFill/>
          <a:ln w="28575">
            <a:solidFill>
              <a:schemeClr val="tx1"/>
            </a:solidFill>
            <a:miter lim="800000"/>
            <a:headEnd/>
            <a:tailEnd/>
          </a:ln>
          <a:effectLst/>
        </p:spPr>
        <p:txBody>
          <a:bodyPr wrap="none" anchor="ctr"/>
          <a:lstStyle/>
          <a:p>
            <a:endParaRPr lang="en-US"/>
          </a:p>
        </p:txBody>
      </p:sp>
      <p:sp>
        <p:nvSpPr>
          <p:cNvPr id="58374" name="Rectangle 6"/>
          <p:cNvSpPr>
            <a:spLocks noChangeArrowheads="1"/>
          </p:cNvSpPr>
          <p:nvPr/>
        </p:nvSpPr>
        <p:spPr bwMode="auto">
          <a:xfrm>
            <a:off x="900113" y="1773238"/>
            <a:ext cx="1079500" cy="504825"/>
          </a:xfrm>
          <a:prstGeom prst="rect">
            <a:avLst/>
          </a:prstGeom>
          <a:solidFill>
            <a:srgbClr val="ACBDF2"/>
          </a:solidFill>
          <a:ln w="28575">
            <a:solidFill>
              <a:schemeClr val="tx1"/>
            </a:solidFill>
            <a:miter lim="800000"/>
            <a:headEnd/>
            <a:tailEnd/>
          </a:ln>
          <a:effectLst/>
        </p:spPr>
        <p:txBody>
          <a:bodyPr wrap="none" anchor="ctr"/>
          <a:lstStyle/>
          <a:p>
            <a:endParaRPr lang="en-US"/>
          </a:p>
        </p:txBody>
      </p:sp>
      <p:sp>
        <p:nvSpPr>
          <p:cNvPr id="58375" name="Rectangle 7"/>
          <p:cNvSpPr>
            <a:spLocks noChangeArrowheads="1"/>
          </p:cNvSpPr>
          <p:nvPr/>
        </p:nvSpPr>
        <p:spPr bwMode="auto">
          <a:xfrm>
            <a:off x="4213225" y="1773238"/>
            <a:ext cx="1079500" cy="504825"/>
          </a:xfrm>
          <a:prstGeom prst="rect">
            <a:avLst/>
          </a:prstGeom>
          <a:solidFill>
            <a:srgbClr val="ACBDF2"/>
          </a:solidFill>
          <a:ln w="28575">
            <a:solidFill>
              <a:schemeClr val="tx1"/>
            </a:solidFill>
            <a:miter lim="800000"/>
            <a:headEnd/>
            <a:tailEnd/>
          </a:ln>
          <a:effectLst/>
        </p:spPr>
        <p:txBody>
          <a:bodyPr wrap="none" anchor="ctr"/>
          <a:lstStyle/>
          <a:p>
            <a:endParaRPr lang="en-US"/>
          </a:p>
        </p:txBody>
      </p:sp>
      <p:sp>
        <p:nvSpPr>
          <p:cNvPr id="58376" name="Rectangle 8"/>
          <p:cNvSpPr>
            <a:spLocks noChangeArrowheads="1"/>
          </p:cNvSpPr>
          <p:nvPr/>
        </p:nvSpPr>
        <p:spPr bwMode="auto">
          <a:xfrm>
            <a:off x="684213" y="2867025"/>
            <a:ext cx="7759700" cy="1066800"/>
          </a:xfrm>
          <a:prstGeom prst="rect">
            <a:avLst/>
          </a:prstGeom>
          <a:noFill/>
          <a:ln w="9525">
            <a:noFill/>
            <a:miter lim="800000"/>
            <a:headEnd/>
            <a:tailEnd/>
          </a:ln>
          <a:effectLst/>
        </p:spPr>
        <p:txBody>
          <a:bodyPr>
            <a:spAutoFit/>
          </a:bodyPr>
          <a:lstStyle/>
          <a:p>
            <a:pPr>
              <a:spcBef>
                <a:spcPct val="20000"/>
              </a:spcBef>
            </a:pPr>
            <a:r>
              <a:rPr lang="en-US" altLang="zh-TW" sz="3200"/>
              <a:t>The following figure illustrates the suffix function of the BM Algorithm.</a:t>
            </a:r>
          </a:p>
        </p:txBody>
      </p:sp>
      <p:sp>
        <p:nvSpPr>
          <p:cNvPr id="58377" name="Rectangle 9"/>
          <p:cNvSpPr>
            <a:spLocks noChangeArrowheads="1"/>
          </p:cNvSpPr>
          <p:nvPr/>
        </p:nvSpPr>
        <p:spPr bwMode="auto">
          <a:xfrm>
            <a:off x="755650" y="4652963"/>
            <a:ext cx="6769100" cy="504825"/>
          </a:xfrm>
          <a:prstGeom prst="rect">
            <a:avLst/>
          </a:prstGeom>
          <a:noFill/>
          <a:ln w="28575">
            <a:solidFill>
              <a:schemeClr val="tx1"/>
            </a:solidFill>
            <a:miter lim="800000"/>
            <a:headEnd/>
            <a:tailEnd/>
          </a:ln>
          <a:effectLst/>
        </p:spPr>
        <p:txBody>
          <a:bodyPr wrap="none" anchor="ctr"/>
          <a:lstStyle/>
          <a:p>
            <a:endParaRPr lang="en-US"/>
          </a:p>
        </p:txBody>
      </p:sp>
      <p:sp>
        <p:nvSpPr>
          <p:cNvPr id="58378" name="Rectangle 10"/>
          <p:cNvSpPr>
            <a:spLocks noChangeArrowheads="1"/>
          </p:cNvSpPr>
          <p:nvPr/>
        </p:nvSpPr>
        <p:spPr bwMode="auto">
          <a:xfrm>
            <a:off x="3132138" y="4581525"/>
            <a:ext cx="4392612" cy="649288"/>
          </a:xfrm>
          <a:prstGeom prst="rect">
            <a:avLst/>
          </a:prstGeom>
          <a:noFill/>
          <a:ln w="28575">
            <a:solidFill>
              <a:schemeClr val="tx1"/>
            </a:solidFill>
            <a:miter lim="800000"/>
            <a:headEnd/>
            <a:tailEnd/>
          </a:ln>
          <a:effectLst/>
        </p:spPr>
        <p:txBody>
          <a:bodyPr wrap="none" anchor="ctr"/>
          <a:lstStyle/>
          <a:p>
            <a:endParaRPr lang="en-US"/>
          </a:p>
        </p:txBody>
      </p:sp>
      <p:sp>
        <p:nvSpPr>
          <p:cNvPr id="58379" name="Rectangle 11"/>
          <p:cNvSpPr>
            <a:spLocks noChangeArrowheads="1"/>
          </p:cNvSpPr>
          <p:nvPr/>
        </p:nvSpPr>
        <p:spPr bwMode="auto">
          <a:xfrm>
            <a:off x="3132138" y="4654550"/>
            <a:ext cx="1079500" cy="504825"/>
          </a:xfrm>
          <a:prstGeom prst="rect">
            <a:avLst/>
          </a:prstGeom>
          <a:solidFill>
            <a:srgbClr val="ACBDF2"/>
          </a:solidFill>
          <a:ln w="28575">
            <a:solidFill>
              <a:schemeClr val="tx1"/>
            </a:solidFill>
            <a:miter lim="800000"/>
            <a:headEnd/>
            <a:tailEnd/>
          </a:ln>
          <a:effectLst/>
        </p:spPr>
        <p:txBody>
          <a:bodyPr wrap="none" anchor="ctr"/>
          <a:lstStyle/>
          <a:p>
            <a:endParaRPr lang="en-US"/>
          </a:p>
        </p:txBody>
      </p:sp>
      <p:sp>
        <p:nvSpPr>
          <p:cNvPr id="58380" name="Rectangle 12"/>
          <p:cNvSpPr>
            <a:spLocks noChangeArrowheads="1"/>
          </p:cNvSpPr>
          <p:nvPr/>
        </p:nvSpPr>
        <p:spPr bwMode="auto">
          <a:xfrm>
            <a:off x="6445250" y="4654550"/>
            <a:ext cx="1079500" cy="504825"/>
          </a:xfrm>
          <a:prstGeom prst="rect">
            <a:avLst/>
          </a:prstGeom>
          <a:solidFill>
            <a:srgbClr val="ACBDF2"/>
          </a:solidFill>
          <a:ln w="28575">
            <a:solidFill>
              <a:schemeClr val="tx1"/>
            </a:solidFill>
            <a:miter lim="800000"/>
            <a:headEnd/>
            <a:tailEnd/>
          </a:ln>
          <a:effectLst/>
        </p:spPr>
        <p:txBody>
          <a:bodyPr wrap="none" anchor="ctr"/>
          <a:lstStyle/>
          <a:p>
            <a:endParaRPr lang="en-US"/>
          </a:p>
        </p:txBody>
      </p:sp>
      <p:sp>
        <p:nvSpPr>
          <p:cNvPr id="58381" name="Text Box 13"/>
          <p:cNvSpPr txBox="1">
            <a:spLocks noChangeArrowheads="1"/>
          </p:cNvSpPr>
          <p:nvPr/>
        </p:nvSpPr>
        <p:spPr bwMode="auto">
          <a:xfrm>
            <a:off x="376238" y="1670050"/>
            <a:ext cx="401637" cy="519113"/>
          </a:xfrm>
          <a:prstGeom prst="rect">
            <a:avLst/>
          </a:prstGeom>
          <a:noFill/>
          <a:ln w="9525">
            <a:noFill/>
            <a:miter lim="800000"/>
            <a:headEnd/>
            <a:tailEnd/>
          </a:ln>
          <a:effectLst/>
        </p:spPr>
        <p:txBody>
          <a:bodyPr wrap="none">
            <a:spAutoFit/>
          </a:bodyPr>
          <a:lstStyle/>
          <a:p>
            <a:r>
              <a:rPr lang="en-US" altLang="zh-TW" sz="2800" b="1"/>
              <a:t>P</a:t>
            </a:r>
          </a:p>
        </p:txBody>
      </p:sp>
      <p:sp>
        <p:nvSpPr>
          <p:cNvPr id="58382" name="Text Box 14"/>
          <p:cNvSpPr txBox="1">
            <a:spLocks noChangeArrowheads="1"/>
          </p:cNvSpPr>
          <p:nvPr/>
        </p:nvSpPr>
        <p:spPr bwMode="auto">
          <a:xfrm>
            <a:off x="323850" y="4602163"/>
            <a:ext cx="401638" cy="519112"/>
          </a:xfrm>
          <a:prstGeom prst="rect">
            <a:avLst/>
          </a:prstGeom>
          <a:noFill/>
          <a:ln w="9525">
            <a:noFill/>
            <a:miter lim="800000"/>
            <a:headEnd/>
            <a:tailEnd/>
          </a:ln>
          <a:effectLst/>
        </p:spPr>
        <p:txBody>
          <a:bodyPr wrap="none">
            <a:spAutoFit/>
          </a:bodyPr>
          <a:lstStyle/>
          <a:p>
            <a:r>
              <a:rPr lang="en-US" altLang="zh-TW" sz="2800" b="1"/>
              <a:t>P</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95288" y="908050"/>
            <a:ext cx="8229600" cy="4525963"/>
          </a:xfrm>
        </p:spPr>
        <p:txBody>
          <a:bodyPr/>
          <a:lstStyle/>
          <a:p>
            <a:pPr>
              <a:buFontTx/>
              <a:buNone/>
            </a:pPr>
            <a:r>
              <a:rPr lang="en-US" altLang="zh-TW">
                <a:latin typeface="Times New Roman" pitchFamily="18" charset="0"/>
              </a:rPr>
              <a:t>	We now can see that actually the suffix function is the same as the prefix.  The only difference is now we consider a suffix.  Thus, the recursive formula for the prefix function in MP Algorithm can be slightly modified for the suffix function in BM Algorithm.</a:t>
            </a:r>
          </a:p>
        </p:txBody>
      </p:sp>
      <p:sp>
        <p:nvSpPr>
          <p:cNvPr id="5" name="Slide Number Placeholder 5"/>
          <p:cNvSpPr>
            <a:spLocks noGrp="1"/>
          </p:cNvSpPr>
          <p:nvPr>
            <p:ph type="sldNum" sz="quarter" idx="12"/>
          </p:nvPr>
        </p:nvSpPr>
        <p:spPr/>
        <p:txBody>
          <a:bodyPr/>
          <a:lstStyle/>
          <a:p>
            <a:fld id="{7794AE9A-0353-4508-B001-83D05CC8160D}" type="slidenum">
              <a:rPr lang="en-US" altLang="zh-TW"/>
              <a:pPr/>
              <a:t>67</a:t>
            </a:fld>
            <a:endParaRPr lang="en-US" altLang="zh-TW"/>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sz="half" idx="1"/>
          </p:nvPr>
        </p:nvSpPr>
        <p:spPr>
          <a:xfrm>
            <a:off x="323850" y="188913"/>
            <a:ext cx="8569325" cy="5903912"/>
          </a:xfrm>
        </p:spPr>
        <p:txBody>
          <a:bodyPr/>
          <a:lstStyle/>
          <a:p>
            <a:r>
              <a:rPr lang="en-US" altLang="zh-TW" sz="2800">
                <a:latin typeface="Times New Roman" pitchFamily="18" charset="0"/>
              </a:rPr>
              <a:t>The formula of suffix function </a:t>
            </a:r>
            <a:r>
              <a:rPr lang="en-US" altLang="zh-TW" sz="2800" i="1">
                <a:latin typeface="Times New Roman" pitchFamily="18" charset="0"/>
              </a:rPr>
              <a:t>f’</a:t>
            </a:r>
            <a:r>
              <a:rPr lang="en-US" altLang="zh-TW" sz="2800">
                <a:latin typeface="Times New Roman" pitchFamily="18" charset="0"/>
              </a:rPr>
              <a:t> as follows : </a:t>
            </a: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endParaRPr lang="en-US" altLang="zh-TW" sz="2800" b="1">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a:p>
            <a:endParaRPr lang="en-US" altLang="zh-TW" sz="2800">
              <a:latin typeface="Times New Roman" pitchFamily="18" charset="0"/>
            </a:endParaRPr>
          </a:p>
        </p:txBody>
      </p:sp>
      <p:graphicFrame>
        <p:nvGraphicFramePr>
          <p:cNvPr id="37013" name="Object 149"/>
          <p:cNvGraphicFramePr>
            <a:graphicFrameLocks noChangeAspect="1"/>
          </p:cNvGraphicFramePr>
          <p:nvPr>
            <p:ph sz="quarter" idx="2"/>
          </p:nvPr>
        </p:nvGraphicFramePr>
        <p:xfrm>
          <a:off x="325438" y="1125538"/>
          <a:ext cx="8672512" cy="3078162"/>
        </p:xfrm>
        <a:graphic>
          <a:graphicData uri="http://schemas.openxmlformats.org/presentationml/2006/ole">
            <p:oleObj spid="_x0000_s6146" name="方程式" r:id="rId3" imgW="4114800" imgH="1460160" progId="Equation.3">
              <p:embed/>
            </p:oleObj>
          </a:graphicData>
        </a:graphic>
      </p:graphicFrame>
      <p:sp>
        <p:nvSpPr>
          <p:cNvPr id="6" name="Slide Number Placeholder 7"/>
          <p:cNvSpPr>
            <a:spLocks noGrp="1"/>
          </p:cNvSpPr>
          <p:nvPr>
            <p:ph type="sldNum" sz="quarter" idx="12"/>
          </p:nvPr>
        </p:nvSpPr>
        <p:spPr/>
        <p:txBody>
          <a:bodyPr/>
          <a:lstStyle/>
          <a:p>
            <a:fld id="{E327C856-D8E9-47E5-A431-9E90981361F7}" type="slidenum">
              <a:rPr lang="en-US" altLang="zh-TW"/>
              <a:pPr/>
              <a:t>68</a:t>
            </a:fld>
            <a:endParaRPr lang="en-US" altLang="zh-TW"/>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lide Number Placeholder 3"/>
          <p:cNvSpPr>
            <a:spLocks noGrp="1"/>
          </p:cNvSpPr>
          <p:nvPr>
            <p:ph type="sldNum" sz="quarter" idx="12"/>
          </p:nvPr>
        </p:nvSpPr>
        <p:spPr/>
        <p:txBody>
          <a:bodyPr/>
          <a:lstStyle/>
          <a:p>
            <a:fld id="{79F2CBDA-FF0A-47E7-B6B0-5B531AD90002}" type="slidenum">
              <a:rPr lang="en-US" altLang="zh-TW"/>
              <a:pPr/>
              <a:t>69</a:t>
            </a:fld>
            <a:endParaRPr lang="en-US" altLang="zh-TW"/>
          </a:p>
        </p:txBody>
      </p:sp>
      <p:graphicFrame>
        <p:nvGraphicFramePr>
          <p:cNvPr id="92490" name="Group 330"/>
          <p:cNvGraphicFramePr>
            <a:graphicFrameLocks noGrp="1"/>
          </p:cNvGraphicFramePr>
          <p:nvPr/>
        </p:nvGraphicFramePr>
        <p:xfrm>
          <a:off x="684213" y="620713"/>
          <a:ext cx="6911975" cy="1310640"/>
        </p:xfrm>
        <a:graphic>
          <a:graphicData uri="http://schemas.openxmlformats.org/drawingml/2006/table">
            <a:tbl>
              <a:tblPr/>
              <a:tblGrid>
                <a:gridCol w="536575"/>
                <a:gridCol w="534987"/>
                <a:gridCol w="528638"/>
                <a:gridCol w="530225"/>
                <a:gridCol w="533400"/>
                <a:gridCol w="530225"/>
                <a:gridCol w="530225"/>
                <a:gridCol w="485775"/>
                <a:gridCol w="576262"/>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r>
            </a:tbl>
          </a:graphicData>
        </a:graphic>
      </p:graphicFrame>
      <p:sp>
        <p:nvSpPr>
          <p:cNvPr id="92420" name="AutoShape 260"/>
          <p:cNvSpPr>
            <a:spLocks/>
          </p:cNvSpPr>
          <p:nvPr/>
        </p:nvSpPr>
        <p:spPr bwMode="auto">
          <a:xfrm>
            <a:off x="7308850" y="2060575"/>
            <a:ext cx="1439863" cy="762000"/>
          </a:xfrm>
          <a:prstGeom prst="borderCallout1">
            <a:avLst>
              <a:gd name="adj1" fmla="val 15000"/>
              <a:gd name="adj2" fmla="val -5292"/>
              <a:gd name="adj3" fmla="val -22917"/>
              <a:gd name="adj4" fmla="val -10366"/>
            </a:avLst>
          </a:prstGeom>
          <a:solidFill>
            <a:schemeClr val="accent1"/>
          </a:solidFill>
          <a:ln w="9525">
            <a:solidFill>
              <a:schemeClr val="tx1"/>
            </a:solidFill>
            <a:miter lim="800000"/>
            <a:headEnd/>
            <a:tailEnd/>
          </a:ln>
          <a:effectLst/>
        </p:spPr>
        <p:txBody>
          <a:bodyPr/>
          <a:lstStyle/>
          <a:p>
            <a:pPr algn="ctr"/>
            <a:r>
              <a:rPr lang="en-US" altLang="zh-TW" sz="2000" b="1" i="1"/>
              <a:t>j</a:t>
            </a:r>
            <a:r>
              <a:rPr lang="en-US" altLang="zh-TW" sz="2000" b="1"/>
              <a:t>=m=12, </a:t>
            </a:r>
            <a:r>
              <a:rPr lang="en-US" altLang="zh-TW" sz="2000" b="1" i="1"/>
              <a:t>f</a:t>
            </a:r>
            <a:r>
              <a:rPr lang="en-US" altLang="zh-TW" sz="2000" b="1"/>
              <a:t>’=m+2=14</a:t>
            </a:r>
          </a:p>
        </p:txBody>
      </p:sp>
      <p:sp>
        <p:nvSpPr>
          <p:cNvPr id="92422" name="AutoShape 262"/>
          <p:cNvSpPr>
            <a:spLocks/>
          </p:cNvSpPr>
          <p:nvPr/>
        </p:nvSpPr>
        <p:spPr bwMode="auto">
          <a:xfrm>
            <a:off x="3779838" y="4652963"/>
            <a:ext cx="2663825" cy="1081087"/>
          </a:xfrm>
          <a:prstGeom prst="borderCallout1">
            <a:avLst>
              <a:gd name="adj1" fmla="val 10574"/>
              <a:gd name="adj2" fmla="val 102861"/>
              <a:gd name="adj3" fmla="val -33333"/>
              <a:gd name="adj4" fmla="val 111620"/>
            </a:avLst>
          </a:prstGeom>
          <a:solidFill>
            <a:schemeClr val="accent1"/>
          </a:solidFill>
          <a:ln w="9525">
            <a:solidFill>
              <a:schemeClr val="tx1"/>
            </a:solidFill>
            <a:miter lim="800000"/>
            <a:headEnd/>
            <a:tailEnd/>
          </a:ln>
          <a:effectLst/>
        </p:spPr>
        <p:txBody>
          <a:bodyPr/>
          <a:lstStyle/>
          <a:p>
            <a:pPr algn="ctr"/>
            <a:r>
              <a:rPr lang="en-US" altLang="zh-TW" sz="2000" b="1"/>
              <a:t>No </a:t>
            </a:r>
            <a:r>
              <a:rPr lang="en-US" altLang="zh-TW" sz="2000" b="1" i="1"/>
              <a:t>k</a:t>
            </a:r>
            <a:r>
              <a:rPr lang="en-US" altLang="zh-TW" sz="2000" b="1"/>
              <a:t> satisfies </a:t>
            </a:r>
            <a:r>
              <a:rPr lang="en-US" altLang="zh-TW" sz="2000" b="1" i="1"/>
              <a:t>P</a:t>
            </a:r>
            <a:r>
              <a:rPr lang="en-US" altLang="zh-TW" sz="2000" b="1" baseline="-25000"/>
              <a:t>j+1</a:t>
            </a:r>
            <a:r>
              <a:rPr lang="en-US" altLang="zh-TW" sz="2000" b="1"/>
              <a:t>=</a:t>
            </a:r>
            <a:r>
              <a:rPr lang="en-US" altLang="zh-TW" sz="2000" b="1" i="1"/>
              <a:t>P</a:t>
            </a:r>
            <a:r>
              <a:rPr lang="en-US" altLang="zh-TW" sz="2000" b="1" i="1" baseline="-25000"/>
              <a:t>f</a:t>
            </a:r>
            <a:r>
              <a:rPr lang="en-US" altLang="zh-TW" sz="2000" b="1" baseline="-25000"/>
              <a:t>’</a:t>
            </a:r>
            <a:r>
              <a:rPr lang="en-US" altLang="zh-TW" sz="1400" b="1" i="1"/>
              <a:t>k</a:t>
            </a:r>
            <a:r>
              <a:rPr lang="en-US" altLang="zh-TW" sz="2000" b="1" baseline="-25000"/>
              <a:t>(</a:t>
            </a:r>
            <a:r>
              <a:rPr lang="en-US" altLang="zh-TW" sz="2000" b="1" i="1" baseline="-25000"/>
              <a:t>j</a:t>
            </a:r>
            <a:r>
              <a:rPr lang="en-US" altLang="zh-TW" sz="2000" b="1" baseline="-25000"/>
              <a:t>+1)-1</a:t>
            </a:r>
            <a:r>
              <a:rPr lang="en-US" altLang="zh-TW" sz="2000" b="1"/>
              <a:t>, </a:t>
            </a:r>
            <a:r>
              <a:rPr lang="en-US" altLang="zh-TW" sz="2000" b="1" i="1"/>
              <a:t>f</a:t>
            </a:r>
            <a:r>
              <a:rPr lang="en-US" altLang="zh-TW" sz="2000" b="1"/>
              <a:t>’=</a:t>
            </a:r>
            <a:r>
              <a:rPr lang="en-US" altLang="zh-TW" sz="2000" b="1" i="1"/>
              <a:t>m</a:t>
            </a:r>
            <a:r>
              <a:rPr lang="en-US" altLang="zh-TW" sz="2000" b="1"/>
              <a:t>+1=12+1=13</a:t>
            </a:r>
          </a:p>
        </p:txBody>
      </p:sp>
      <p:graphicFrame>
        <p:nvGraphicFramePr>
          <p:cNvPr id="92493" name="Group 333"/>
          <p:cNvGraphicFramePr>
            <a:graphicFrameLocks noGrp="1"/>
          </p:cNvGraphicFramePr>
          <p:nvPr/>
        </p:nvGraphicFramePr>
        <p:xfrm>
          <a:off x="827088" y="2997200"/>
          <a:ext cx="6911975" cy="1310640"/>
        </p:xfrm>
        <a:graphic>
          <a:graphicData uri="http://schemas.openxmlformats.org/drawingml/2006/table">
            <a:tbl>
              <a:tblPr/>
              <a:tblGrid>
                <a:gridCol w="536575"/>
                <a:gridCol w="534987"/>
                <a:gridCol w="528638"/>
                <a:gridCol w="530225"/>
                <a:gridCol w="533400"/>
                <a:gridCol w="530225"/>
                <a:gridCol w="530225"/>
                <a:gridCol w="485775"/>
                <a:gridCol w="576262"/>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336"/>
          <p:cNvGrpSpPr>
            <a:grpSpLocks/>
          </p:cNvGrpSpPr>
          <p:nvPr/>
        </p:nvGrpSpPr>
        <p:grpSpPr bwMode="auto">
          <a:xfrm>
            <a:off x="6084888" y="5013325"/>
            <a:ext cx="2447925" cy="1033463"/>
            <a:chOff x="3833" y="3158"/>
            <a:chExt cx="1542" cy="651"/>
          </a:xfrm>
        </p:grpSpPr>
        <p:sp>
          <p:nvSpPr>
            <p:cNvPr id="92494" name="Line 334"/>
            <p:cNvSpPr>
              <a:spLocks noChangeShapeType="1"/>
            </p:cNvSpPr>
            <p:nvPr/>
          </p:nvSpPr>
          <p:spPr bwMode="auto">
            <a:xfrm>
              <a:off x="3833" y="3249"/>
              <a:ext cx="453" cy="0"/>
            </a:xfrm>
            <a:prstGeom prst="line">
              <a:avLst/>
            </a:prstGeom>
            <a:noFill/>
            <a:ln w="28575">
              <a:solidFill>
                <a:srgbClr val="0000FF"/>
              </a:solidFill>
              <a:prstDash val="dash"/>
              <a:round/>
              <a:headEnd/>
              <a:tailEnd type="triangle" w="med" len="med"/>
            </a:ln>
            <a:effectLst/>
          </p:spPr>
          <p:txBody>
            <a:bodyPr/>
            <a:lstStyle/>
            <a:p>
              <a:endParaRPr lang="en-US"/>
            </a:p>
          </p:txBody>
        </p:sp>
        <p:sp>
          <p:nvSpPr>
            <p:cNvPr id="92495" name="Text Box 335"/>
            <p:cNvSpPr txBox="1">
              <a:spLocks noChangeArrowheads="1"/>
            </p:cNvSpPr>
            <p:nvPr/>
          </p:nvSpPr>
          <p:spPr bwMode="auto">
            <a:xfrm>
              <a:off x="4332" y="3158"/>
              <a:ext cx="1043" cy="651"/>
            </a:xfrm>
            <a:prstGeom prst="rect">
              <a:avLst/>
            </a:prstGeom>
            <a:solidFill>
              <a:srgbClr val="FFFF99"/>
            </a:solidFill>
            <a:ln w="28575">
              <a:solidFill>
                <a:srgbClr val="0000FF"/>
              </a:solidFill>
              <a:miter lim="800000"/>
              <a:headEnd/>
              <a:tailEnd/>
            </a:ln>
            <a:effectLst/>
          </p:spPr>
          <p:txBody>
            <a:bodyPr>
              <a:spAutoFit/>
            </a:bodyPr>
            <a:lstStyle/>
            <a:p>
              <a:pPr>
                <a:spcBef>
                  <a:spcPct val="50000"/>
                </a:spcBef>
              </a:pPr>
              <a:r>
                <a:rPr lang="en-US" altLang="zh-TW" i="1"/>
                <a:t>k </a:t>
              </a:r>
              <a:r>
                <a:rPr lang="en-US" altLang="zh-TW"/>
                <a:t>=1</a:t>
              </a:r>
              <a:r>
                <a:rPr lang="en-US" altLang="zh-TW">
                  <a:sym typeface="Wingdings" pitchFamily="2" charset="2"/>
                </a:rPr>
                <a:t></a:t>
              </a:r>
              <a:endParaRPr lang="en-US" altLang="zh-TW"/>
            </a:p>
            <a:p>
              <a:pPr>
                <a:spcBef>
                  <a:spcPct val="50000"/>
                </a:spcBef>
              </a:pPr>
              <a:r>
                <a:rPr lang="en-US" altLang="zh-TW" i="1"/>
                <a:t>P</a:t>
              </a:r>
              <a:r>
                <a:rPr lang="en-US" altLang="zh-TW" baseline="-25000"/>
                <a:t>12</a:t>
              </a:r>
              <a:r>
                <a:rPr lang="en-US" altLang="zh-TW"/>
                <a:t>≠ </a:t>
              </a:r>
              <a:r>
                <a:rPr lang="en-US" altLang="zh-TW" i="1"/>
                <a:t>P</a:t>
              </a:r>
              <a:r>
                <a:rPr lang="en-US" altLang="zh-TW" baseline="-25000"/>
                <a:t>13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3"/>
          <p:cNvSpPr>
            <a:spLocks noChangeShapeType="1"/>
          </p:cNvSpPr>
          <p:nvPr/>
        </p:nvSpPr>
        <p:spPr bwMode="auto">
          <a:xfrm flipH="1">
            <a:off x="2971800" y="3048000"/>
            <a:ext cx="152400" cy="381000"/>
          </a:xfrm>
          <a:prstGeom prst="line">
            <a:avLst/>
          </a:prstGeom>
          <a:noFill/>
          <a:ln w="9525">
            <a:solidFill>
              <a:schemeClr val="tx1"/>
            </a:solidFill>
            <a:round/>
            <a:headEnd/>
            <a:tailEnd/>
          </a:ln>
        </p:spPr>
        <p:txBody>
          <a:bodyPr/>
          <a:lstStyle/>
          <a:p>
            <a:endParaRPr lang="en-US"/>
          </a:p>
        </p:txBody>
      </p:sp>
      <p:sp>
        <p:nvSpPr>
          <p:cNvPr id="9219" name="Line 24"/>
          <p:cNvSpPr>
            <a:spLocks noChangeShapeType="1"/>
          </p:cNvSpPr>
          <p:nvPr/>
        </p:nvSpPr>
        <p:spPr bwMode="auto">
          <a:xfrm flipH="1">
            <a:off x="3048000" y="3429000"/>
            <a:ext cx="152400" cy="381000"/>
          </a:xfrm>
          <a:prstGeom prst="line">
            <a:avLst/>
          </a:prstGeom>
          <a:noFill/>
          <a:ln w="9525">
            <a:solidFill>
              <a:schemeClr val="tx1"/>
            </a:solidFill>
            <a:round/>
            <a:headEnd/>
            <a:tailEnd/>
          </a:ln>
        </p:spPr>
        <p:txBody>
          <a:bodyPr/>
          <a:lstStyle/>
          <a:p>
            <a:endParaRPr lang="en-US"/>
          </a:p>
        </p:txBody>
      </p:sp>
      <p:sp>
        <p:nvSpPr>
          <p:cNvPr id="9220" name="Rectangle 2"/>
          <p:cNvSpPr>
            <a:spLocks noChangeArrowheads="1"/>
          </p:cNvSpPr>
          <p:nvPr/>
        </p:nvSpPr>
        <p:spPr bwMode="auto">
          <a:xfrm>
            <a:off x="914400" y="3429000"/>
            <a:ext cx="838200" cy="615950"/>
          </a:xfrm>
          <a:prstGeom prst="rect">
            <a:avLst/>
          </a:prstGeom>
          <a:noFill/>
          <a:ln w="9525">
            <a:noFill/>
            <a:miter lim="800000"/>
            <a:headEnd/>
            <a:tailEnd/>
          </a:ln>
        </p:spPr>
        <p:txBody>
          <a:bodyPr anchor="ctr"/>
          <a:lstStyle/>
          <a:p>
            <a:r>
              <a:rPr lang="en-US" sz="2400" b="1" i="1">
                <a:latin typeface="Times New Roman" pitchFamily="18" charset="0"/>
              </a:rPr>
              <a:t>s</a:t>
            </a:r>
            <a:r>
              <a:rPr lang="en-US" sz="2400" b="1">
                <a:latin typeface="Times New Roman" pitchFamily="18" charset="0"/>
              </a:rPr>
              <a:t> = 3</a:t>
            </a:r>
          </a:p>
        </p:txBody>
      </p:sp>
      <p:pic>
        <p:nvPicPr>
          <p:cNvPr id="9221"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9222"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9223"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9224"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
        <p:nvSpPr>
          <p:cNvPr id="9225" name="Rectangle 8"/>
          <p:cNvSpPr>
            <a:spLocks noChangeArrowheads="1"/>
          </p:cNvSpPr>
          <p:nvPr/>
        </p:nvSpPr>
        <p:spPr bwMode="auto">
          <a:xfrm>
            <a:off x="1049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9226" name="Rectangle 9"/>
          <p:cNvSpPr>
            <a:spLocks noChangeArrowheads="1"/>
          </p:cNvSpPr>
          <p:nvPr/>
        </p:nvSpPr>
        <p:spPr bwMode="auto">
          <a:xfrm>
            <a:off x="15065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9227" name="Rectangle 10"/>
          <p:cNvSpPr>
            <a:spLocks noChangeArrowheads="1"/>
          </p:cNvSpPr>
          <p:nvPr/>
        </p:nvSpPr>
        <p:spPr bwMode="auto">
          <a:xfrm>
            <a:off x="19637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9228" name="Rectangle 11"/>
          <p:cNvSpPr>
            <a:spLocks noChangeArrowheads="1"/>
          </p:cNvSpPr>
          <p:nvPr/>
        </p:nvSpPr>
        <p:spPr bwMode="auto">
          <a:xfrm>
            <a:off x="24209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9229" name="Rectangle 12"/>
          <p:cNvSpPr>
            <a:spLocks noChangeArrowheads="1"/>
          </p:cNvSpPr>
          <p:nvPr/>
        </p:nvSpPr>
        <p:spPr bwMode="auto">
          <a:xfrm>
            <a:off x="28781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9230" name="Rectangle 13"/>
          <p:cNvSpPr>
            <a:spLocks noChangeArrowheads="1"/>
          </p:cNvSpPr>
          <p:nvPr/>
        </p:nvSpPr>
        <p:spPr bwMode="auto">
          <a:xfrm>
            <a:off x="3335338" y="25908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c</a:t>
            </a:r>
          </a:p>
        </p:txBody>
      </p:sp>
      <p:sp>
        <p:nvSpPr>
          <p:cNvPr id="9231" name="Line 16"/>
          <p:cNvSpPr>
            <a:spLocks noChangeShapeType="1"/>
          </p:cNvSpPr>
          <p:nvPr/>
        </p:nvSpPr>
        <p:spPr bwMode="auto">
          <a:xfrm>
            <a:off x="990600" y="4038600"/>
            <a:ext cx="1447800" cy="0"/>
          </a:xfrm>
          <a:prstGeom prst="line">
            <a:avLst/>
          </a:prstGeom>
          <a:noFill/>
          <a:ln w="38100">
            <a:solidFill>
              <a:schemeClr val="tx1"/>
            </a:solidFill>
            <a:round/>
            <a:headEnd/>
            <a:tailEnd type="stealth" w="med" len="med"/>
          </a:ln>
        </p:spPr>
        <p:txBody>
          <a:bodyPr/>
          <a:lstStyle/>
          <a:p>
            <a:endParaRPr lang="en-US"/>
          </a:p>
        </p:txBody>
      </p:sp>
      <p:cxnSp>
        <p:nvCxnSpPr>
          <p:cNvPr id="9232" name="AutoShape 19"/>
          <p:cNvCxnSpPr>
            <a:cxnSpLocks noChangeShapeType="1"/>
            <a:stCxn id="9228" idx="2"/>
            <a:endCxn id="9235" idx="0"/>
          </p:cNvCxnSpPr>
          <p:nvPr/>
        </p:nvCxnSpPr>
        <p:spPr bwMode="auto">
          <a:xfrm>
            <a:off x="2659063" y="3065463"/>
            <a:ext cx="0" cy="744537"/>
          </a:xfrm>
          <a:prstGeom prst="straightConnector1">
            <a:avLst/>
          </a:prstGeom>
          <a:noFill/>
          <a:ln w="9525">
            <a:solidFill>
              <a:schemeClr val="tx1"/>
            </a:solidFill>
            <a:round/>
            <a:headEnd/>
            <a:tailEnd/>
          </a:ln>
        </p:spPr>
      </p:cxnSp>
      <p:sp>
        <p:nvSpPr>
          <p:cNvPr id="9233" name="Rectangle 21"/>
          <p:cNvSpPr>
            <a:spLocks noChangeArrowheads="1"/>
          </p:cNvSpPr>
          <p:nvPr/>
        </p:nvSpPr>
        <p:spPr bwMode="auto">
          <a:xfrm>
            <a:off x="4495800" y="1985963"/>
            <a:ext cx="4572000" cy="3195637"/>
          </a:xfrm>
          <a:prstGeom prst="rect">
            <a:avLst/>
          </a:prstGeom>
          <a:noFill/>
          <a:ln w="9525">
            <a:noFill/>
            <a:miter lim="800000"/>
            <a:headEnd/>
            <a:tailEnd/>
          </a:ln>
        </p:spPr>
        <p:txBody>
          <a:bodyPr>
            <a:spAutoFit/>
          </a:bodyPr>
          <a:lstStyle/>
          <a:p>
            <a:pPr>
              <a:spcBef>
                <a:spcPct val="50000"/>
              </a:spcBef>
            </a:pPr>
            <a:r>
              <a:rPr lang="en-US" altLang="ko-KR" sz="2400" b="1">
                <a:solidFill>
                  <a:srgbClr val="000000"/>
                </a:solidFill>
                <a:latin typeface="Times New Roman" pitchFamily="18" charset="0"/>
                <a:ea typeface="Batang" pitchFamily="18" charset="-127"/>
              </a:rPr>
              <a:t>for </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3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+ 1]</a:t>
            </a:r>
          </a:p>
          <a:p>
            <a:pPr>
              <a:spcBef>
                <a:spcPct val="50000"/>
              </a:spcBef>
            </a:pP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[1]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[4]        (As a = a)</a:t>
            </a:r>
          </a:p>
          <a:p>
            <a:pPr>
              <a:spcBef>
                <a:spcPct val="50000"/>
              </a:spcBef>
            </a:pPr>
            <a:r>
              <a:rPr lang="en-US" altLang="ko-KR" sz="2400" i="1">
                <a:solidFill>
                  <a:srgbClr val="000000"/>
                </a:solidFill>
                <a:latin typeface="Times New Roman" pitchFamily="18" charset="0"/>
                <a:ea typeface="Batang" pitchFamily="18" charset="-127"/>
              </a:rPr>
              <a:t>     </a:t>
            </a:r>
          </a:p>
          <a:p>
            <a:pPr>
              <a:spcBef>
                <a:spcPct val="50000"/>
              </a:spcBef>
            </a:pPr>
            <a:r>
              <a:rPr lang="en-US" altLang="ko-KR" sz="2400" i="1">
                <a:solidFill>
                  <a:srgbClr val="000000"/>
                </a:solidFill>
                <a:latin typeface="Times New Roman" pitchFamily="18" charset="0"/>
                <a:ea typeface="Batang" pitchFamily="18" charset="-127"/>
              </a:rPr>
              <a:t>      P</a:t>
            </a:r>
            <a:r>
              <a:rPr lang="en-US" altLang="ko-KR" sz="2400">
                <a:solidFill>
                  <a:srgbClr val="000000"/>
                </a:solidFill>
                <a:latin typeface="Times New Roman" pitchFamily="18" charset="0"/>
                <a:ea typeface="Batang" pitchFamily="18" charset="-127"/>
              </a:rPr>
              <a:t>[2] =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a:t>
            </a:r>
            <a:r>
              <a:rPr lang="en-US" altLang="ko-KR" sz="2400" i="1">
                <a:solidFill>
                  <a:srgbClr val="000000"/>
                </a:solidFill>
                <a:latin typeface="Times New Roman" pitchFamily="18" charset="0"/>
                <a:ea typeface="Batang" pitchFamily="18" charset="-127"/>
              </a:rPr>
              <a:t>s </a:t>
            </a:r>
            <a:r>
              <a:rPr lang="en-US" altLang="ko-KR" sz="2400">
                <a:solidFill>
                  <a:srgbClr val="000000"/>
                </a:solidFill>
                <a:latin typeface="Times New Roman" pitchFamily="18" charset="0"/>
                <a:ea typeface="Batang" pitchFamily="18" charset="-127"/>
              </a:rPr>
              <a:t>+ 2]</a:t>
            </a:r>
          </a:p>
          <a:p>
            <a:pPr>
              <a:spcBef>
                <a:spcPct val="50000"/>
              </a:spcBef>
            </a:pPr>
            <a:r>
              <a:rPr lang="en-US" altLang="ko-KR" sz="2400">
                <a:solidFill>
                  <a:srgbClr val="000000"/>
                </a:solidFill>
                <a:latin typeface="Times New Roman" pitchFamily="18" charset="0"/>
                <a:ea typeface="Batang" pitchFamily="18" charset="-127"/>
              </a:rPr>
              <a:t>      But </a:t>
            </a:r>
            <a:r>
              <a:rPr lang="en-US" altLang="ko-KR" sz="2400" i="1">
                <a:solidFill>
                  <a:srgbClr val="000000"/>
                </a:solidFill>
                <a:latin typeface="Times New Roman" pitchFamily="18" charset="0"/>
                <a:ea typeface="Batang" pitchFamily="18" charset="-127"/>
              </a:rPr>
              <a:t>P</a:t>
            </a:r>
            <a:r>
              <a:rPr lang="en-US" altLang="ko-KR" sz="2400">
                <a:solidFill>
                  <a:srgbClr val="000000"/>
                </a:solidFill>
                <a:latin typeface="Times New Roman" pitchFamily="18" charset="0"/>
                <a:ea typeface="Batang" pitchFamily="18" charset="-127"/>
              </a:rPr>
              <a:t>[2]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a:t>
            </a:r>
            <a:r>
              <a:rPr lang="en-US" altLang="ko-KR" sz="2400" i="1">
                <a:solidFill>
                  <a:srgbClr val="000000"/>
                </a:solidFill>
                <a:latin typeface="Times New Roman" pitchFamily="18" charset="0"/>
                <a:ea typeface="Batang" pitchFamily="18" charset="-127"/>
              </a:rPr>
              <a:t>T</a:t>
            </a:r>
            <a:r>
              <a:rPr lang="en-US" altLang="ko-KR" sz="2400">
                <a:solidFill>
                  <a:srgbClr val="000000"/>
                </a:solidFill>
                <a:latin typeface="Times New Roman" pitchFamily="18" charset="0"/>
                <a:ea typeface="Batang" pitchFamily="18" charset="-127"/>
              </a:rPr>
              <a:t>[5]        (As a </a:t>
            </a:r>
            <a:r>
              <a:rPr lang="en-US" altLang="ko-KR" sz="2400">
                <a:solidFill>
                  <a:srgbClr val="000000"/>
                </a:solidFill>
                <a:latin typeface="Times New Roman" pitchFamily="18" charset="0"/>
                <a:ea typeface="Batang" pitchFamily="18" charset="-127"/>
                <a:sym typeface="Zed" pitchFamily="2" charset="2"/>
              </a:rPr>
              <a:t></a:t>
            </a:r>
            <a:r>
              <a:rPr lang="en-US" altLang="ko-KR" sz="2400">
                <a:solidFill>
                  <a:srgbClr val="000000"/>
                </a:solidFill>
                <a:latin typeface="Times New Roman" pitchFamily="18" charset="0"/>
                <a:ea typeface="Batang" pitchFamily="18" charset="-127"/>
              </a:rPr>
              <a:t> b)</a:t>
            </a:r>
          </a:p>
        </p:txBody>
      </p:sp>
      <p:sp>
        <p:nvSpPr>
          <p:cNvPr id="9234" name="Line 25"/>
          <p:cNvSpPr>
            <a:spLocks noChangeShapeType="1"/>
          </p:cNvSpPr>
          <p:nvPr/>
        </p:nvSpPr>
        <p:spPr bwMode="auto">
          <a:xfrm>
            <a:off x="2971800" y="3429000"/>
            <a:ext cx="228600" cy="0"/>
          </a:xfrm>
          <a:prstGeom prst="line">
            <a:avLst/>
          </a:prstGeom>
          <a:noFill/>
          <a:ln w="9525">
            <a:solidFill>
              <a:schemeClr val="tx1"/>
            </a:solidFill>
            <a:round/>
            <a:headEnd/>
            <a:tailEnd/>
          </a:ln>
        </p:spPr>
        <p:txBody>
          <a:bodyPr/>
          <a:lstStyle/>
          <a:p>
            <a:endParaRPr lang="en-US"/>
          </a:p>
        </p:txBody>
      </p:sp>
      <p:sp>
        <p:nvSpPr>
          <p:cNvPr id="9235" name="Rectangle 27"/>
          <p:cNvSpPr>
            <a:spLocks noChangeArrowheads="1"/>
          </p:cNvSpPr>
          <p:nvPr/>
        </p:nvSpPr>
        <p:spPr bwMode="auto">
          <a:xfrm>
            <a:off x="2420938" y="38100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9236" name="Rectangle 28"/>
          <p:cNvSpPr>
            <a:spLocks noChangeArrowheads="1"/>
          </p:cNvSpPr>
          <p:nvPr/>
        </p:nvSpPr>
        <p:spPr bwMode="auto">
          <a:xfrm>
            <a:off x="2878138" y="38100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a</a:t>
            </a:r>
          </a:p>
        </p:txBody>
      </p:sp>
      <p:sp>
        <p:nvSpPr>
          <p:cNvPr id="9237" name="Rectangle 29"/>
          <p:cNvSpPr>
            <a:spLocks noChangeArrowheads="1"/>
          </p:cNvSpPr>
          <p:nvPr/>
        </p:nvSpPr>
        <p:spPr bwMode="auto">
          <a:xfrm>
            <a:off x="3335338" y="3810000"/>
            <a:ext cx="474662" cy="474663"/>
          </a:xfrm>
          <a:prstGeom prst="rect">
            <a:avLst/>
          </a:prstGeom>
          <a:solidFill>
            <a:srgbClr val="E5E5FF"/>
          </a:solidFill>
          <a:ln w="9525">
            <a:solidFill>
              <a:schemeClr val="tx1"/>
            </a:solidFill>
            <a:miter lim="800000"/>
            <a:headEnd/>
            <a:tailEnd/>
          </a:ln>
        </p:spPr>
        <p:txBody>
          <a:bodyPr wrap="none" anchor="ctr"/>
          <a:lstStyle/>
          <a:p>
            <a:pPr algn="ctr"/>
            <a:r>
              <a:rPr lang="en-US" sz="2800" b="1">
                <a:latin typeface="Times New Roman" pitchFamily="18" charset="0"/>
              </a:rPr>
              <a:t>b</a:t>
            </a:r>
          </a:p>
        </p:txBody>
      </p:sp>
      <p:sp>
        <p:nvSpPr>
          <p:cNvPr id="9238" name="Rectangle 32"/>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굴림" pitchFamily="34" charset="-127"/>
              </a:rPr>
              <a:t>Example: Naive String Matching Algorithm </a:t>
            </a:r>
            <a:endParaRPr lang="en-US" sz="3200" smtClean="0">
              <a:solidFill>
                <a:schemeClr val="bg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lide Number Placeholder 3"/>
          <p:cNvSpPr>
            <a:spLocks noGrp="1"/>
          </p:cNvSpPr>
          <p:nvPr>
            <p:ph type="sldNum" sz="quarter" idx="12"/>
          </p:nvPr>
        </p:nvSpPr>
        <p:spPr/>
        <p:txBody>
          <a:bodyPr/>
          <a:lstStyle/>
          <a:p>
            <a:fld id="{7E431F98-3C50-40CA-A924-3579D1B403CF}" type="slidenum">
              <a:rPr lang="en-US" altLang="zh-TW"/>
              <a:pPr/>
              <a:t>70</a:t>
            </a:fld>
            <a:endParaRPr lang="en-US" altLang="zh-TW"/>
          </a:p>
        </p:txBody>
      </p:sp>
      <p:sp>
        <p:nvSpPr>
          <p:cNvPr id="94212" name="AutoShape 4"/>
          <p:cNvSpPr>
            <a:spLocks/>
          </p:cNvSpPr>
          <p:nvPr/>
        </p:nvSpPr>
        <p:spPr bwMode="auto">
          <a:xfrm>
            <a:off x="3419475" y="1989138"/>
            <a:ext cx="2663825" cy="1079500"/>
          </a:xfrm>
          <a:prstGeom prst="borderCallout1">
            <a:avLst>
              <a:gd name="adj1" fmla="val 10588"/>
              <a:gd name="adj2" fmla="val 102861"/>
              <a:gd name="adj3" fmla="val -33384"/>
              <a:gd name="adj4" fmla="val 111620"/>
            </a:avLst>
          </a:prstGeom>
          <a:solidFill>
            <a:schemeClr val="accent1"/>
          </a:solidFill>
          <a:ln w="9525">
            <a:solidFill>
              <a:schemeClr val="tx1"/>
            </a:solidFill>
            <a:miter lim="800000"/>
            <a:headEnd/>
            <a:tailEnd/>
          </a:ln>
          <a:effectLst/>
        </p:spPr>
        <p:txBody>
          <a:bodyPr/>
          <a:lstStyle/>
          <a:p>
            <a:pPr algn="ctr"/>
            <a:r>
              <a:rPr lang="en-US" altLang="zh-TW" sz="2000" b="1"/>
              <a:t>No </a:t>
            </a:r>
            <a:r>
              <a:rPr lang="en-US" altLang="zh-TW" sz="2000" b="1" i="1"/>
              <a:t>k</a:t>
            </a:r>
            <a:r>
              <a:rPr lang="en-US" altLang="zh-TW" sz="2000" b="1"/>
              <a:t> satisfies </a:t>
            </a:r>
            <a:r>
              <a:rPr lang="en-US" altLang="zh-TW" sz="2000" b="1" i="1"/>
              <a:t>P</a:t>
            </a:r>
            <a:r>
              <a:rPr lang="en-US" altLang="zh-TW" sz="2000" b="1" baseline="-25000"/>
              <a:t>j+1</a:t>
            </a:r>
            <a:r>
              <a:rPr lang="en-US" altLang="zh-TW" sz="2000" b="1"/>
              <a:t>=</a:t>
            </a:r>
            <a:r>
              <a:rPr lang="en-US" altLang="zh-TW" sz="2000" b="1" i="1"/>
              <a:t>P</a:t>
            </a:r>
            <a:r>
              <a:rPr lang="en-US" altLang="zh-TW" sz="2000" b="1" i="1" baseline="-25000"/>
              <a:t>f</a:t>
            </a:r>
            <a:r>
              <a:rPr lang="en-US" altLang="zh-TW" sz="2000" b="1" baseline="-25000"/>
              <a:t>’</a:t>
            </a:r>
            <a:r>
              <a:rPr lang="en-US" altLang="zh-TW" sz="1400" b="1"/>
              <a:t>k</a:t>
            </a:r>
            <a:r>
              <a:rPr lang="en-US" altLang="zh-TW" sz="2000" b="1" baseline="-25000"/>
              <a:t>(</a:t>
            </a:r>
            <a:r>
              <a:rPr lang="en-US" altLang="zh-TW" sz="2000" b="1" i="1" baseline="-25000"/>
              <a:t>j</a:t>
            </a:r>
            <a:r>
              <a:rPr lang="en-US" altLang="zh-TW" sz="2000" b="1" baseline="-25000"/>
              <a:t>+1)-1</a:t>
            </a:r>
            <a:r>
              <a:rPr lang="en-US" altLang="zh-TW" sz="2000" b="1"/>
              <a:t>, </a:t>
            </a:r>
            <a:r>
              <a:rPr lang="en-US" altLang="zh-TW" sz="2000" b="1" i="1"/>
              <a:t>f</a:t>
            </a:r>
            <a:r>
              <a:rPr lang="en-US" altLang="zh-TW" sz="2000" b="1"/>
              <a:t>’=</a:t>
            </a:r>
            <a:r>
              <a:rPr lang="en-US" altLang="zh-TW" sz="2000" b="1" i="1"/>
              <a:t>m</a:t>
            </a:r>
            <a:r>
              <a:rPr lang="en-US" altLang="zh-TW" sz="2000" b="1"/>
              <a:t>+1=12+1=13</a:t>
            </a:r>
          </a:p>
        </p:txBody>
      </p:sp>
      <p:graphicFrame>
        <p:nvGraphicFramePr>
          <p:cNvPr id="94274" name="Group 66"/>
          <p:cNvGraphicFramePr>
            <a:graphicFrameLocks noGrp="1"/>
          </p:cNvGraphicFramePr>
          <p:nvPr/>
        </p:nvGraphicFramePr>
        <p:xfrm>
          <a:off x="827088" y="476250"/>
          <a:ext cx="6911975" cy="1310640"/>
        </p:xfrm>
        <a:graphic>
          <a:graphicData uri="http://schemas.openxmlformats.org/drawingml/2006/table">
            <a:tbl>
              <a:tblPr/>
              <a:tblGrid>
                <a:gridCol w="536575"/>
                <a:gridCol w="534987"/>
                <a:gridCol w="528638"/>
                <a:gridCol w="530225"/>
                <a:gridCol w="533400"/>
                <a:gridCol w="530225"/>
                <a:gridCol w="530225"/>
                <a:gridCol w="485775"/>
                <a:gridCol w="576262"/>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4275" name="AutoShape 67"/>
          <p:cNvSpPr>
            <a:spLocks/>
          </p:cNvSpPr>
          <p:nvPr/>
        </p:nvSpPr>
        <p:spPr bwMode="auto">
          <a:xfrm>
            <a:off x="3132138" y="5300663"/>
            <a:ext cx="2663825" cy="1008062"/>
          </a:xfrm>
          <a:prstGeom prst="borderCallout1">
            <a:avLst>
              <a:gd name="adj1" fmla="val 11338"/>
              <a:gd name="adj2" fmla="val 102861"/>
              <a:gd name="adj3" fmla="val -35750"/>
              <a:gd name="adj4" fmla="val 111620"/>
            </a:avLst>
          </a:prstGeom>
          <a:solidFill>
            <a:schemeClr val="accent1"/>
          </a:solidFill>
          <a:ln w="9525">
            <a:solidFill>
              <a:schemeClr val="tx1"/>
            </a:solidFill>
            <a:miter lim="800000"/>
            <a:headEnd/>
            <a:tailEnd/>
          </a:ln>
          <a:effectLst/>
        </p:spPr>
        <p:txBody>
          <a:bodyPr/>
          <a:lstStyle/>
          <a:p>
            <a:pPr algn="ctr"/>
            <a:r>
              <a:rPr lang="en-US" altLang="zh-TW" sz="2000" b="1"/>
              <a:t>No </a:t>
            </a:r>
            <a:r>
              <a:rPr lang="en-US" altLang="zh-TW" sz="2000" b="1" i="1"/>
              <a:t>k</a:t>
            </a:r>
            <a:r>
              <a:rPr lang="en-US" altLang="zh-TW" sz="2000" b="1"/>
              <a:t> satisfies </a:t>
            </a:r>
            <a:r>
              <a:rPr lang="en-US" altLang="zh-TW" sz="2000" b="1" i="1"/>
              <a:t>P</a:t>
            </a:r>
            <a:r>
              <a:rPr lang="en-US" altLang="zh-TW" sz="2000" b="1" baseline="-25000"/>
              <a:t>j+1</a:t>
            </a:r>
            <a:r>
              <a:rPr lang="en-US" altLang="zh-TW" sz="2000" b="1"/>
              <a:t>=</a:t>
            </a:r>
            <a:r>
              <a:rPr lang="en-US" altLang="zh-TW" sz="2000" b="1" i="1"/>
              <a:t>P</a:t>
            </a:r>
            <a:r>
              <a:rPr lang="en-US" altLang="zh-TW" sz="2000" b="1" i="1" baseline="-25000"/>
              <a:t>f</a:t>
            </a:r>
            <a:r>
              <a:rPr lang="en-US" altLang="zh-TW" sz="2000" b="1" baseline="-25000"/>
              <a:t>’</a:t>
            </a:r>
            <a:r>
              <a:rPr lang="en-US" altLang="zh-TW" sz="1400" b="1"/>
              <a:t>k</a:t>
            </a:r>
            <a:r>
              <a:rPr lang="en-US" altLang="zh-TW" sz="2000" b="1" baseline="-25000"/>
              <a:t>(</a:t>
            </a:r>
            <a:r>
              <a:rPr lang="en-US" altLang="zh-TW" sz="2000" b="1" i="1" baseline="-25000"/>
              <a:t>j</a:t>
            </a:r>
            <a:r>
              <a:rPr lang="en-US" altLang="zh-TW" sz="2000" b="1" baseline="-25000"/>
              <a:t>+1)-1</a:t>
            </a:r>
            <a:r>
              <a:rPr lang="en-US" altLang="zh-TW" sz="2000" b="1"/>
              <a:t>, </a:t>
            </a:r>
            <a:r>
              <a:rPr lang="en-US" altLang="zh-TW" sz="2000" b="1" i="1"/>
              <a:t>f</a:t>
            </a:r>
            <a:r>
              <a:rPr lang="en-US" altLang="zh-TW" sz="2000" b="1"/>
              <a:t>’=</a:t>
            </a:r>
            <a:r>
              <a:rPr lang="en-US" altLang="zh-TW" sz="2000" b="1" i="1"/>
              <a:t>m</a:t>
            </a:r>
            <a:r>
              <a:rPr lang="en-US" altLang="zh-TW" sz="2000" b="1"/>
              <a:t>+1=12+1=13</a:t>
            </a:r>
          </a:p>
        </p:txBody>
      </p:sp>
      <p:graphicFrame>
        <p:nvGraphicFramePr>
          <p:cNvPr id="94337" name="Group 129"/>
          <p:cNvGraphicFramePr>
            <a:graphicFrameLocks noGrp="1"/>
          </p:cNvGraphicFramePr>
          <p:nvPr/>
        </p:nvGraphicFramePr>
        <p:xfrm>
          <a:off x="1042988" y="3644900"/>
          <a:ext cx="6911975" cy="1310640"/>
        </p:xfrm>
        <a:graphic>
          <a:graphicData uri="http://schemas.openxmlformats.org/drawingml/2006/table">
            <a:tbl>
              <a:tblPr/>
              <a:tblGrid>
                <a:gridCol w="536575"/>
                <a:gridCol w="534987"/>
                <a:gridCol w="528638"/>
                <a:gridCol w="530225"/>
                <a:gridCol w="533400"/>
                <a:gridCol w="530225"/>
                <a:gridCol w="530225"/>
                <a:gridCol w="485775"/>
                <a:gridCol w="576262"/>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130"/>
          <p:cNvGrpSpPr>
            <a:grpSpLocks/>
          </p:cNvGrpSpPr>
          <p:nvPr/>
        </p:nvGrpSpPr>
        <p:grpSpPr bwMode="auto">
          <a:xfrm>
            <a:off x="5795963" y="2276475"/>
            <a:ext cx="2447925" cy="1033463"/>
            <a:chOff x="3833" y="3158"/>
            <a:chExt cx="1542" cy="651"/>
          </a:xfrm>
        </p:grpSpPr>
        <p:sp>
          <p:nvSpPr>
            <p:cNvPr id="94339" name="Line 131"/>
            <p:cNvSpPr>
              <a:spLocks noChangeShapeType="1"/>
            </p:cNvSpPr>
            <p:nvPr/>
          </p:nvSpPr>
          <p:spPr bwMode="auto">
            <a:xfrm>
              <a:off x="3833" y="3249"/>
              <a:ext cx="453" cy="0"/>
            </a:xfrm>
            <a:prstGeom prst="line">
              <a:avLst/>
            </a:prstGeom>
            <a:noFill/>
            <a:ln w="28575">
              <a:solidFill>
                <a:srgbClr val="0000FF"/>
              </a:solidFill>
              <a:prstDash val="dash"/>
              <a:round/>
              <a:headEnd/>
              <a:tailEnd type="triangle" w="med" len="med"/>
            </a:ln>
            <a:effectLst/>
          </p:spPr>
          <p:txBody>
            <a:bodyPr/>
            <a:lstStyle/>
            <a:p>
              <a:endParaRPr lang="en-US"/>
            </a:p>
          </p:txBody>
        </p:sp>
        <p:sp>
          <p:nvSpPr>
            <p:cNvPr id="94340" name="Text Box 132"/>
            <p:cNvSpPr txBox="1">
              <a:spLocks noChangeArrowheads="1"/>
            </p:cNvSpPr>
            <p:nvPr/>
          </p:nvSpPr>
          <p:spPr bwMode="auto">
            <a:xfrm>
              <a:off x="4332" y="3158"/>
              <a:ext cx="1043" cy="651"/>
            </a:xfrm>
            <a:prstGeom prst="rect">
              <a:avLst/>
            </a:prstGeom>
            <a:solidFill>
              <a:srgbClr val="FFFF99"/>
            </a:solidFill>
            <a:ln w="28575">
              <a:solidFill>
                <a:srgbClr val="0000FF"/>
              </a:solidFill>
              <a:miter lim="800000"/>
              <a:headEnd/>
              <a:tailEnd/>
            </a:ln>
            <a:effectLst/>
          </p:spPr>
          <p:txBody>
            <a:bodyPr>
              <a:spAutoFit/>
            </a:bodyPr>
            <a:lstStyle/>
            <a:p>
              <a:pPr>
                <a:spcBef>
                  <a:spcPct val="50000"/>
                </a:spcBef>
              </a:pPr>
              <a:r>
                <a:rPr lang="en-US" altLang="zh-TW" i="1"/>
                <a:t>k </a:t>
              </a:r>
              <a:r>
                <a:rPr lang="en-US" altLang="zh-TW"/>
                <a:t>=1</a:t>
              </a:r>
              <a:r>
                <a:rPr lang="en-US" altLang="zh-TW">
                  <a:sym typeface="Wingdings" pitchFamily="2" charset="2"/>
                </a:rPr>
                <a:t></a:t>
              </a:r>
              <a:endParaRPr lang="en-US" altLang="zh-TW"/>
            </a:p>
            <a:p>
              <a:pPr>
                <a:spcBef>
                  <a:spcPct val="50000"/>
                </a:spcBef>
              </a:pPr>
              <a:r>
                <a:rPr lang="en-US" altLang="zh-TW" i="1"/>
                <a:t>P</a:t>
              </a:r>
              <a:r>
                <a:rPr lang="en-US" altLang="zh-TW" baseline="-25000"/>
                <a:t>11</a:t>
              </a:r>
              <a:r>
                <a:rPr lang="en-US" altLang="zh-TW"/>
                <a:t>≠ </a:t>
              </a:r>
              <a:r>
                <a:rPr lang="en-US" altLang="zh-TW" i="1"/>
                <a:t>P</a:t>
              </a:r>
              <a:r>
                <a:rPr lang="en-US" altLang="zh-TW" baseline="-25000"/>
                <a:t>12</a:t>
              </a:r>
            </a:p>
          </p:txBody>
        </p:sp>
      </p:grpSp>
      <p:grpSp>
        <p:nvGrpSpPr>
          <p:cNvPr id="3" name="Group 133"/>
          <p:cNvGrpSpPr>
            <a:grpSpLocks/>
          </p:cNvGrpSpPr>
          <p:nvPr/>
        </p:nvGrpSpPr>
        <p:grpSpPr bwMode="auto">
          <a:xfrm>
            <a:off x="5651500" y="5708650"/>
            <a:ext cx="2447925" cy="1033463"/>
            <a:chOff x="3833" y="3158"/>
            <a:chExt cx="1542" cy="651"/>
          </a:xfrm>
        </p:grpSpPr>
        <p:sp>
          <p:nvSpPr>
            <p:cNvPr id="94342" name="Line 134"/>
            <p:cNvSpPr>
              <a:spLocks noChangeShapeType="1"/>
            </p:cNvSpPr>
            <p:nvPr/>
          </p:nvSpPr>
          <p:spPr bwMode="auto">
            <a:xfrm>
              <a:off x="3833" y="3249"/>
              <a:ext cx="453" cy="0"/>
            </a:xfrm>
            <a:prstGeom prst="line">
              <a:avLst/>
            </a:prstGeom>
            <a:noFill/>
            <a:ln w="28575">
              <a:solidFill>
                <a:srgbClr val="0000FF"/>
              </a:solidFill>
              <a:prstDash val="dash"/>
              <a:round/>
              <a:headEnd/>
              <a:tailEnd type="triangle" w="med" len="med"/>
            </a:ln>
            <a:effectLst/>
          </p:spPr>
          <p:txBody>
            <a:bodyPr/>
            <a:lstStyle/>
            <a:p>
              <a:endParaRPr lang="en-US"/>
            </a:p>
          </p:txBody>
        </p:sp>
        <p:sp>
          <p:nvSpPr>
            <p:cNvPr id="94343" name="Text Box 135"/>
            <p:cNvSpPr txBox="1">
              <a:spLocks noChangeArrowheads="1"/>
            </p:cNvSpPr>
            <p:nvPr/>
          </p:nvSpPr>
          <p:spPr bwMode="auto">
            <a:xfrm>
              <a:off x="4332" y="3158"/>
              <a:ext cx="1043" cy="651"/>
            </a:xfrm>
            <a:prstGeom prst="rect">
              <a:avLst/>
            </a:prstGeom>
            <a:solidFill>
              <a:srgbClr val="FFFF99"/>
            </a:solidFill>
            <a:ln w="28575">
              <a:solidFill>
                <a:srgbClr val="0000FF"/>
              </a:solidFill>
              <a:miter lim="800000"/>
              <a:headEnd/>
              <a:tailEnd/>
            </a:ln>
            <a:effectLst/>
          </p:spPr>
          <p:txBody>
            <a:bodyPr>
              <a:spAutoFit/>
            </a:bodyPr>
            <a:lstStyle/>
            <a:p>
              <a:pPr>
                <a:spcBef>
                  <a:spcPct val="50000"/>
                </a:spcBef>
              </a:pPr>
              <a:r>
                <a:rPr lang="en-US" altLang="zh-TW" i="1"/>
                <a:t>k </a:t>
              </a:r>
              <a:r>
                <a:rPr lang="en-US" altLang="zh-TW"/>
                <a:t>=1</a:t>
              </a:r>
              <a:r>
                <a:rPr lang="en-US" altLang="zh-TW">
                  <a:sym typeface="Wingdings" pitchFamily="2" charset="2"/>
                </a:rPr>
                <a:t></a:t>
              </a:r>
              <a:endParaRPr lang="en-US" altLang="zh-TW"/>
            </a:p>
            <a:p>
              <a:pPr>
                <a:spcBef>
                  <a:spcPct val="50000"/>
                </a:spcBef>
              </a:pPr>
              <a:r>
                <a:rPr lang="en-US" altLang="zh-TW" i="1"/>
                <a:t>P</a:t>
              </a:r>
              <a:r>
                <a:rPr lang="en-US" altLang="zh-TW" baseline="-25000"/>
                <a:t>10</a:t>
              </a:r>
              <a:r>
                <a:rPr lang="en-US" altLang="zh-TW"/>
                <a:t>≠ </a:t>
              </a:r>
              <a:r>
                <a:rPr lang="en-US" altLang="zh-TW" i="1"/>
                <a:t>P</a:t>
              </a:r>
              <a:r>
                <a:rPr lang="en-US" altLang="zh-TW" baseline="-25000"/>
                <a:t>12</a:t>
              </a:r>
            </a:p>
          </p:txBody>
        </p:sp>
      </p:gr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lide Number Placeholder 3"/>
          <p:cNvSpPr>
            <a:spLocks noGrp="1"/>
          </p:cNvSpPr>
          <p:nvPr>
            <p:ph type="sldNum" sz="quarter" idx="12"/>
          </p:nvPr>
        </p:nvSpPr>
        <p:spPr/>
        <p:txBody>
          <a:bodyPr/>
          <a:lstStyle/>
          <a:p>
            <a:fld id="{7523AFDE-87A5-4ED3-9A2A-CB047CBD3D8E}" type="slidenum">
              <a:rPr lang="en-US" altLang="zh-TW"/>
              <a:pPr/>
              <a:t>71</a:t>
            </a:fld>
            <a:endParaRPr lang="en-US" altLang="zh-TW"/>
          </a:p>
        </p:txBody>
      </p:sp>
      <p:sp>
        <p:nvSpPr>
          <p:cNvPr id="95236" name="AutoShape 4"/>
          <p:cNvSpPr>
            <a:spLocks/>
          </p:cNvSpPr>
          <p:nvPr/>
        </p:nvSpPr>
        <p:spPr bwMode="auto">
          <a:xfrm>
            <a:off x="1547813" y="2060575"/>
            <a:ext cx="3671887" cy="720725"/>
          </a:xfrm>
          <a:prstGeom prst="borderCallout1">
            <a:avLst>
              <a:gd name="adj1" fmla="val 15861"/>
              <a:gd name="adj2" fmla="val 102074"/>
              <a:gd name="adj3" fmla="val -50000"/>
              <a:gd name="adj4" fmla="val 108431"/>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f’(j+1)-1 </a:t>
            </a:r>
            <a:r>
              <a:rPr lang="en-US" altLang="zh-TW" sz="2000" b="1" i="1"/>
              <a:t>=&gt; </a:t>
            </a:r>
            <a:r>
              <a:rPr lang="en-US" altLang="zh-TW" sz="2000" b="1" i="1">
                <a:solidFill>
                  <a:srgbClr val="FF3300"/>
                </a:solidFill>
              </a:rPr>
              <a:t>P</a:t>
            </a:r>
            <a:r>
              <a:rPr lang="en-US" altLang="zh-TW" sz="2000" b="1" i="1" baseline="-25000">
                <a:solidFill>
                  <a:srgbClr val="FF3300"/>
                </a:solidFill>
              </a:rPr>
              <a:t>9 </a:t>
            </a:r>
            <a:r>
              <a:rPr lang="en-US" altLang="zh-TW" sz="2000" b="1" i="1">
                <a:solidFill>
                  <a:srgbClr val="FF3300"/>
                </a:solidFill>
              </a:rPr>
              <a:t>= P</a:t>
            </a:r>
            <a:r>
              <a:rPr lang="en-US" altLang="zh-TW" sz="2000" b="1" i="1" baseline="-25000">
                <a:solidFill>
                  <a:srgbClr val="FF3300"/>
                </a:solidFill>
              </a:rPr>
              <a:t>12</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2000" b="1" i="1"/>
              <a:t>j+1</a:t>
            </a:r>
            <a:r>
              <a:rPr lang="en-US" altLang="zh-TW" sz="2000" b="1"/>
              <a:t>) - 1= 13 - 1 = 12</a:t>
            </a:r>
          </a:p>
        </p:txBody>
      </p:sp>
      <p:graphicFrame>
        <p:nvGraphicFramePr>
          <p:cNvPr id="95299" name="Group 67"/>
          <p:cNvGraphicFramePr>
            <a:graphicFrameLocks noGrp="1"/>
          </p:cNvGraphicFramePr>
          <p:nvPr/>
        </p:nvGraphicFramePr>
        <p:xfrm>
          <a:off x="1042988" y="476250"/>
          <a:ext cx="6911975" cy="1310640"/>
        </p:xfrm>
        <a:graphic>
          <a:graphicData uri="http://schemas.openxmlformats.org/drawingml/2006/table">
            <a:tbl>
              <a:tblPr/>
              <a:tblGrid>
                <a:gridCol w="536575"/>
                <a:gridCol w="534987"/>
                <a:gridCol w="528638"/>
                <a:gridCol w="530225"/>
                <a:gridCol w="533400"/>
                <a:gridCol w="530225"/>
                <a:gridCol w="530225"/>
                <a:gridCol w="525462"/>
                <a:gridCol w="536575"/>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300" name="AutoShape 68"/>
          <p:cNvSpPr>
            <a:spLocks/>
          </p:cNvSpPr>
          <p:nvPr/>
        </p:nvSpPr>
        <p:spPr bwMode="auto">
          <a:xfrm>
            <a:off x="1116013" y="5013325"/>
            <a:ext cx="3671887" cy="720725"/>
          </a:xfrm>
          <a:prstGeom prst="borderCallout1">
            <a:avLst>
              <a:gd name="adj1" fmla="val 15861"/>
              <a:gd name="adj2" fmla="val 102074"/>
              <a:gd name="adj3" fmla="val -50000"/>
              <a:gd name="adj4" fmla="val 108431"/>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f’(j+1)-1 </a:t>
            </a:r>
            <a:r>
              <a:rPr lang="en-US" altLang="zh-TW" sz="2000" b="1" i="1"/>
              <a:t>=&gt; </a:t>
            </a:r>
            <a:r>
              <a:rPr lang="en-US" altLang="zh-TW" sz="2000" b="1" i="1">
                <a:solidFill>
                  <a:srgbClr val="FF3300"/>
                </a:solidFill>
              </a:rPr>
              <a:t>P</a:t>
            </a:r>
            <a:r>
              <a:rPr lang="en-US" altLang="zh-TW" sz="2000" b="1" i="1" baseline="-25000">
                <a:solidFill>
                  <a:srgbClr val="FF3300"/>
                </a:solidFill>
              </a:rPr>
              <a:t>8 </a:t>
            </a:r>
            <a:r>
              <a:rPr lang="en-US" altLang="zh-TW" sz="2000" b="1" i="1">
                <a:solidFill>
                  <a:srgbClr val="FF3300"/>
                </a:solidFill>
              </a:rPr>
              <a:t>= P</a:t>
            </a:r>
            <a:r>
              <a:rPr lang="en-US" altLang="zh-TW" sz="2000" b="1" i="1" baseline="-25000">
                <a:solidFill>
                  <a:srgbClr val="FF3300"/>
                </a:solidFill>
              </a:rPr>
              <a:t>11</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2000" b="1" i="1"/>
              <a:t>j+1</a:t>
            </a:r>
            <a:r>
              <a:rPr lang="en-US" altLang="zh-TW" sz="2000" b="1"/>
              <a:t>) - 1= 12 - 1 = 11</a:t>
            </a:r>
          </a:p>
        </p:txBody>
      </p:sp>
      <p:graphicFrame>
        <p:nvGraphicFramePr>
          <p:cNvPr id="95362" name="Group 130"/>
          <p:cNvGraphicFramePr>
            <a:graphicFrameLocks noGrp="1"/>
          </p:cNvGraphicFramePr>
          <p:nvPr/>
        </p:nvGraphicFramePr>
        <p:xfrm>
          <a:off x="1044575" y="3429000"/>
          <a:ext cx="6911975" cy="1310640"/>
        </p:xfrm>
        <a:graphic>
          <a:graphicData uri="http://schemas.openxmlformats.org/drawingml/2006/table">
            <a:tbl>
              <a:tblPr/>
              <a:tblGrid>
                <a:gridCol w="536575"/>
                <a:gridCol w="534988"/>
                <a:gridCol w="528637"/>
                <a:gridCol w="530225"/>
                <a:gridCol w="533400"/>
                <a:gridCol w="530225"/>
                <a:gridCol w="530225"/>
                <a:gridCol w="525463"/>
                <a:gridCol w="536575"/>
                <a:gridCol w="531812"/>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lide Number Placeholder 3"/>
          <p:cNvSpPr>
            <a:spLocks noGrp="1"/>
          </p:cNvSpPr>
          <p:nvPr>
            <p:ph type="sldNum" sz="quarter" idx="12"/>
          </p:nvPr>
        </p:nvSpPr>
        <p:spPr/>
        <p:txBody>
          <a:bodyPr/>
          <a:lstStyle/>
          <a:p>
            <a:fld id="{175DE5B8-1FC8-45BA-A132-C8FBEC26121D}" type="slidenum">
              <a:rPr lang="en-US" altLang="zh-TW"/>
              <a:pPr/>
              <a:t>72</a:t>
            </a:fld>
            <a:endParaRPr lang="en-US" altLang="zh-TW"/>
          </a:p>
        </p:txBody>
      </p:sp>
      <p:sp>
        <p:nvSpPr>
          <p:cNvPr id="96260" name="AutoShape 4"/>
          <p:cNvSpPr>
            <a:spLocks/>
          </p:cNvSpPr>
          <p:nvPr/>
        </p:nvSpPr>
        <p:spPr bwMode="auto">
          <a:xfrm>
            <a:off x="3635375" y="1989138"/>
            <a:ext cx="3457575" cy="720725"/>
          </a:xfrm>
          <a:prstGeom prst="borderCallout1">
            <a:avLst>
              <a:gd name="adj1" fmla="val 15861"/>
              <a:gd name="adj2" fmla="val -2204"/>
              <a:gd name="adj3" fmla="val -29736"/>
              <a:gd name="adj4" fmla="val -8769"/>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a:t>
            </a:r>
            <a:r>
              <a:rPr lang="en-US" altLang="zh-TW" sz="2000" b="1" baseline="10000"/>
              <a:t>1</a:t>
            </a:r>
            <a:r>
              <a:rPr lang="en-US" altLang="zh-TW" sz="2000" b="1" i="1" baseline="-25000"/>
              <a:t>(j+1)-1 </a:t>
            </a:r>
            <a:r>
              <a:rPr lang="en-US" altLang="zh-TW" sz="2000" b="1" i="1"/>
              <a:t>=&gt; </a:t>
            </a:r>
            <a:r>
              <a:rPr lang="en-US" altLang="zh-TW" sz="2000" b="1" i="1">
                <a:solidFill>
                  <a:srgbClr val="FF3300"/>
                </a:solidFill>
              </a:rPr>
              <a:t>P</a:t>
            </a:r>
            <a:r>
              <a:rPr lang="en-US" altLang="zh-TW" sz="2000" b="1" i="1" baseline="-25000">
                <a:solidFill>
                  <a:srgbClr val="FF3300"/>
                </a:solidFill>
              </a:rPr>
              <a:t>5 </a:t>
            </a:r>
            <a:r>
              <a:rPr lang="en-US" altLang="zh-TW" sz="2000" b="1" i="1">
                <a:solidFill>
                  <a:srgbClr val="FF3300"/>
                </a:solidFill>
              </a:rPr>
              <a:t>= P</a:t>
            </a:r>
            <a:r>
              <a:rPr lang="en-US" altLang="zh-TW" sz="2000" b="1" i="1" baseline="-25000">
                <a:solidFill>
                  <a:srgbClr val="FF3300"/>
                </a:solidFill>
              </a:rPr>
              <a:t>8</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2000" b="1" i="1"/>
              <a:t>j+1</a:t>
            </a:r>
            <a:r>
              <a:rPr lang="en-US" altLang="zh-TW" sz="2000" b="1"/>
              <a:t>) - 1= 9 - 1 = 8</a:t>
            </a:r>
          </a:p>
        </p:txBody>
      </p:sp>
      <p:graphicFrame>
        <p:nvGraphicFramePr>
          <p:cNvPr id="96326" name="Group 70"/>
          <p:cNvGraphicFramePr>
            <a:graphicFrameLocks noGrp="1"/>
          </p:cNvGraphicFramePr>
          <p:nvPr/>
        </p:nvGraphicFramePr>
        <p:xfrm>
          <a:off x="1044575" y="476250"/>
          <a:ext cx="6911975" cy="1310640"/>
        </p:xfrm>
        <a:graphic>
          <a:graphicData uri="http://schemas.openxmlformats.org/drawingml/2006/table">
            <a:tbl>
              <a:tblPr/>
              <a:tblGrid>
                <a:gridCol w="536575"/>
                <a:gridCol w="534988"/>
                <a:gridCol w="528637"/>
                <a:gridCol w="530225"/>
                <a:gridCol w="533400"/>
                <a:gridCol w="530225"/>
                <a:gridCol w="530225"/>
                <a:gridCol w="525463"/>
                <a:gridCol w="536575"/>
                <a:gridCol w="531812"/>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6327" name="AutoShape 71"/>
          <p:cNvSpPr>
            <a:spLocks/>
          </p:cNvSpPr>
          <p:nvPr/>
        </p:nvSpPr>
        <p:spPr bwMode="auto">
          <a:xfrm>
            <a:off x="3276600" y="4725988"/>
            <a:ext cx="5040313" cy="720725"/>
          </a:xfrm>
          <a:prstGeom prst="borderCallout1">
            <a:avLst>
              <a:gd name="adj1" fmla="val 15861"/>
              <a:gd name="adj2" fmla="val -1514"/>
              <a:gd name="adj3" fmla="val -29736"/>
              <a:gd name="adj4" fmla="val -6014"/>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a:t>
            </a:r>
            <a:r>
              <a:rPr lang="en-US" altLang="zh-TW" sz="1400" b="1">
                <a:solidFill>
                  <a:srgbClr val="FF3300"/>
                </a:solidFill>
              </a:rPr>
              <a:t>3</a:t>
            </a:r>
            <a:r>
              <a:rPr lang="en-US" altLang="zh-TW" sz="2000" b="1" i="1" baseline="-25000"/>
              <a:t>(j+1)-1 </a:t>
            </a:r>
            <a:r>
              <a:rPr lang="en-US" altLang="zh-TW" sz="2000" b="1" i="1"/>
              <a:t>=&gt; P</a:t>
            </a:r>
            <a:r>
              <a:rPr lang="en-US" altLang="zh-TW" sz="2000" b="1" i="1" baseline="-25000"/>
              <a:t>4 </a:t>
            </a:r>
            <a:r>
              <a:rPr lang="en-US" altLang="zh-TW" sz="2000" b="1" i="1"/>
              <a:t>= P</a:t>
            </a:r>
            <a:r>
              <a:rPr lang="en-US" altLang="zh-TW" sz="2000" b="1" i="1" baseline="-25000"/>
              <a:t>f’</a:t>
            </a:r>
            <a:r>
              <a:rPr lang="en-US" altLang="zh-TW" sz="1400" b="1">
                <a:solidFill>
                  <a:srgbClr val="FF3300"/>
                </a:solidFill>
              </a:rPr>
              <a:t>3</a:t>
            </a:r>
            <a:r>
              <a:rPr lang="en-US" altLang="zh-TW" sz="2000" b="1" i="1" baseline="-25000"/>
              <a:t>(4)-1</a:t>
            </a:r>
            <a:r>
              <a:rPr lang="en-US" altLang="zh-TW" sz="2000" b="1" i="1"/>
              <a:t>= </a:t>
            </a:r>
            <a:r>
              <a:rPr lang="en-US" altLang="zh-TW" sz="1800" b="1" i="1"/>
              <a:t>P</a:t>
            </a:r>
            <a:r>
              <a:rPr lang="en-US" altLang="zh-TW" sz="1800" b="1" i="1" baseline="-25000"/>
              <a:t>12</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1600" b="1" baseline="30000">
                <a:solidFill>
                  <a:srgbClr val="FF3300"/>
                </a:solidFill>
              </a:rPr>
              <a:t>3</a:t>
            </a:r>
            <a:r>
              <a:rPr lang="en-US" altLang="zh-TW" sz="2000" b="1"/>
              <a:t>(</a:t>
            </a:r>
            <a:r>
              <a:rPr lang="en-US" altLang="zh-TW" sz="2000" b="1" i="1"/>
              <a:t>j+1</a:t>
            </a:r>
            <a:r>
              <a:rPr lang="en-US" altLang="zh-TW" sz="2000" b="1"/>
              <a:t>) - 1= 13 - 1 = 12</a:t>
            </a:r>
          </a:p>
        </p:txBody>
      </p:sp>
      <p:graphicFrame>
        <p:nvGraphicFramePr>
          <p:cNvPr id="96389" name="Group 133"/>
          <p:cNvGraphicFramePr>
            <a:graphicFrameLocks noGrp="1"/>
          </p:cNvGraphicFramePr>
          <p:nvPr/>
        </p:nvGraphicFramePr>
        <p:xfrm>
          <a:off x="1042988" y="3213100"/>
          <a:ext cx="6911975" cy="1310640"/>
        </p:xfrm>
        <a:graphic>
          <a:graphicData uri="http://schemas.openxmlformats.org/drawingml/2006/table">
            <a:tbl>
              <a:tblPr/>
              <a:tblGrid>
                <a:gridCol w="536575"/>
                <a:gridCol w="534987"/>
                <a:gridCol w="528638"/>
                <a:gridCol w="530225"/>
                <a:gridCol w="533400"/>
                <a:gridCol w="530225"/>
                <a:gridCol w="530225"/>
                <a:gridCol w="525462"/>
                <a:gridCol w="536575"/>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lide Number Placeholder 3"/>
          <p:cNvSpPr>
            <a:spLocks noGrp="1"/>
          </p:cNvSpPr>
          <p:nvPr>
            <p:ph type="sldNum" sz="quarter" idx="12"/>
          </p:nvPr>
        </p:nvSpPr>
        <p:spPr/>
        <p:txBody>
          <a:bodyPr/>
          <a:lstStyle/>
          <a:p>
            <a:fld id="{2A110C7A-9E86-427B-82D2-56DDDD515AAC}" type="slidenum">
              <a:rPr lang="en-US" altLang="zh-TW"/>
              <a:pPr/>
              <a:t>73</a:t>
            </a:fld>
            <a:endParaRPr lang="en-US" altLang="zh-TW"/>
          </a:p>
        </p:txBody>
      </p:sp>
      <p:sp>
        <p:nvSpPr>
          <p:cNvPr id="97284" name="AutoShape 4"/>
          <p:cNvSpPr>
            <a:spLocks/>
          </p:cNvSpPr>
          <p:nvPr/>
        </p:nvSpPr>
        <p:spPr bwMode="auto">
          <a:xfrm>
            <a:off x="2771775" y="1989138"/>
            <a:ext cx="5040313" cy="720725"/>
          </a:xfrm>
          <a:prstGeom prst="borderCallout1">
            <a:avLst>
              <a:gd name="adj1" fmla="val 15861"/>
              <a:gd name="adj2" fmla="val -1514"/>
              <a:gd name="adj3" fmla="val -29736"/>
              <a:gd name="adj4" fmla="val -6014"/>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f’(j+1)-1 </a:t>
            </a:r>
            <a:r>
              <a:rPr lang="en-US" altLang="zh-TW" sz="2000" b="1" i="1"/>
              <a:t>=&gt; </a:t>
            </a:r>
            <a:r>
              <a:rPr lang="en-US" altLang="zh-TW" sz="2000" b="1" i="1">
                <a:solidFill>
                  <a:srgbClr val="FF3300"/>
                </a:solidFill>
              </a:rPr>
              <a:t>P</a:t>
            </a:r>
            <a:r>
              <a:rPr lang="en-US" altLang="zh-TW" sz="2000" b="1" i="1" baseline="-25000">
                <a:solidFill>
                  <a:srgbClr val="FF3300"/>
                </a:solidFill>
              </a:rPr>
              <a:t>3 </a:t>
            </a:r>
            <a:r>
              <a:rPr lang="en-US" altLang="zh-TW" sz="2000" b="1" i="1">
                <a:solidFill>
                  <a:srgbClr val="FF3300"/>
                </a:solidFill>
              </a:rPr>
              <a:t>= P</a:t>
            </a:r>
            <a:r>
              <a:rPr lang="en-US" altLang="zh-TW" sz="2000" b="1" i="1" baseline="-25000">
                <a:solidFill>
                  <a:srgbClr val="FF3300"/>
                </a:solidFill>
              </a:rPr>
              <a:t>f’(3)-1</a:t>
            </a:r>
            <a:r>
              <a:rPr lang="en-US" altLang="zh-TW" sz="2000" b="1" i="1">
                <a:solidFill>
                  <a:srgbClr val="FF3300"/>
                </a:solidFill>
              </a:rPr>
              <a:t>= </a:t>
            </a:r>
            <a:r>
              <a:rPr lang="en-US" altLang="zh-TW" sz="1800" b="1" i="1">
                <a:solidFill>
                  <a:srgbClr val="FF3300"/>
                </a:solidFill>
              </a:rPr>
              <a:t>P</a:t>
            </a:r>
            <a:r>
              <a:rPr lang="en-US" altLang="zh-TW" sz="1800" b="1" i="1" baseline="-25000">
                <a:solidFill>
                  <a:srgbClr val="FF3300"/>
                </a:solidFill>
              </a:rPr>
              <a:t>11</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2000" b="1" i="1"/>
              <a:t>j+1</a:t>
            </a:r>
            <a:r>
              <a:rPr lang="en-US" altLang="zh-TW" sz="2000" b="1"/>
              <a:t>) - 1= 12 - 1 = 11</a:t>
            </a:r>
          </a:p>
        </p:txBody>
      </p:sp>
      <p:graphicFrame>
        <p:nvGraphicFramePr>
          <p:cNvPr id="97407" name="Group 127"/>
          <p:cNvGraphicFramePr>
            <a:graphicFrameLocks noGrp="1"/>
          </p:cNvGraphicFramePr>
          <p:nvPr/>
        </p:nvGraphicFramePr>
        <p:xfrm>
          <a:off x="1042988" y="476250"/>
          <a:ext cx="6911975" cy="1310640"/>
        </p:xfrm>
        <a:graphic>
          <a:graphicData uri="http://schemas.openxmlformats.org/drawingml/2006/table">
            <a:tbl>
              <a:tblPr/>
              <a:tblGrid>
                <a:gridCol w="536575"/>
                <a:gridCol w="534987"/>
                <a:gridCol w="528638"/>
                <a:gridCol w="530225"/>
                <a:gridCol w="533400"/>
                <a:gridCol w="530225"/>
                <a:gridCol w="530225"/>
                <a:gridCol w="525462"/>
                <a:gridCol w="536575"/>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sz="2000" b="0" i="0" u="none" strike="noStrike" cap="none" normalizeH="0" baseline="0" smtClean="0">
                        <a:ln>
                          <a:noFill/>
                        </a:ln>
                        <a:solidFill>
                          <a:schemeClr val="tx1"/>
                        </a:solidFill>
                        <a:effectLst/>
                        <a:latin typeface="Times New Roman" pitchFamily="18" charset="0"/>
                        <a:ea typeface="新細明體" pitchFamily="18"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7345" name="AutoShape 65"/>
          <p:cNvSpPr>
            <a:spLocks/>
          </p:cNvSpPr>
          <p:nvPr/>
        </p:nvSpPr>
        <p:spPr bwMode="auto">
          <a:xfrm>
            <a:off x="2195513" y="4868863"/>
            <a:ext cx="5040312" cy="720725"/>
          </a:xfrm>
          <a:prstGeom prst="borderCallout1">
            <a:avLst>
              <a:gd name="adj1" fmla="val 15861"/>
              <a:gd name="adj2" fmla="val -1514"/>
              <a:gd name="adj3" fmla="val -29736"/>
              <a:gd name="adj4" fmla="val -6014"/>
            </a:avLst>
          </a:prstGeom>
          <a:solidFill>
            <a:schemeClr val="accent1"/>
          </a:solidFill>
          <a:ln w="9525">
            <a:solidFill>
              <a:schemeClr val="tx1"/>
            </a:solidFill>
            <a:miter lim="800000"/>
            <a:headEnd/>
            <a:tailEnd/>
          </a:ln>
          <a:effectLst/>
        </p:spPr>
        <p:txBody>
          <a:bodyPr/>
          <a:lstStyle/>
          <a:p>
            <a:pPr algn="ctr"/>
            <a:r>
              <a:rPr lang="en-US" altLang="zh-TW" sz="1800" b="1">
                <a:latin typeface="Arial" pitchFamily="34" charset="0"/>
              </a:rPr>
              <a:t>∵</a:t>
            </a:r>
            <a:r>
              <a:rPr lang="en-US" altLang="zh-TW" sz="2000" b="1" i="1"/>
              <a:t>P</a:t>
            </a:r>
            <a:r>
              <a:rPr lang="en-US" altLang="zh-TW" sz="2000" b="1" i="1" baseline="-25000"/>
              <a:t>j+1 </a:t>
            </a:r>
            <a:r>
              <a:rPr lang="en-US" altLang="zh-TW" sz="2000" b="1" i="1"/>
              <a:t>= P</a:t>
            </a:r>
            <a:r>
              <a:rPr lang="en-US" altLang="zh-TW" sz="2000" b="1" i="1" baseline="-25000"/>
              <a:t>f’(j+1)-1 </a:t>
            </a:r>
            <a:r>
              <a:rPr lang="en-US" altLang="zh-TW" sz="2000" b="1" i="1"/>
              <a:t>=&gt; </a:t>
            </a:r>
            <a:r>
              <a:rPr lang="en-US" altLang="zh-TW" sz="2000" b="1" i="1">
                <a:solidFill>
                  <a:srgbClr val="FF3300"/>
                </a:solidFill>
              </a:rPr>
              <a:t>P</a:t>
            </a:r>
            <a:r>
              <a:rPr lang="en-US" altLang="zh-TW" sz="2000" b="1" i="1" baseline="-25000">
                <a:solidFill>
                  <a:srgbClr val="FF3300"/>
                </a:solidFill>
              </a:rPr>
              <a:t>2 </a:t>
            </a:r>
            <a:r>
              <a:rPr lang="en-US" altLang="zh-TW" sz="2000" b="1" i="1">
                <a:solidFill>
                  <a:srgbClr val="FF3300"/>
                </a:solidFill>
              </a:rPr>
              <a:t>= P</a:t>
            </a:r>
            <a:r>
              <a:rPr lang="en-US" altLang="zh-TW" sz="2000" b="1" i="1" baseline="-25000">
                <a:solidFill>
                  <a:srgbClr val="FF3300"/>
                </a:solidFill>
              </a:rPr>
              <a:t>f’(2)-1</a:t>
            </a:r>
            <a:r>
              <a:rPr lang="en-US" altLang="zh-TW" sz="2000" b="1" i="1">
                <a:solidFill>
                  <a:srgbClr val="FF3300"/>
                </a:solidFill>
              </a:rPr>
              <a:t>= </a:t>
            </a:r>
            <a:r>
              <a:rPr lang="en-US" altLang="zh-TW" sz="1800" b="1" i="1">
                <a:solidFill>
                  <a:srgbClr val="FF3300"/>
                </a:solidFill>
              </a:rPr>
              <a:t>P</a:t>
            </a:r>
            <a:r>
              <a:rPr lang="en-US" altLang="zh-TW" sz="1800" b="1" i="1" baseline="-25000">
                <a:solidFill>
                  <a:srgbClr val="FF3300"/>
                </a:solidFill>
              </a:rPr>
              <a:t>10</a:t>
            </a:r>
            <a:r>
              <a:rPr lang="en-US" altLang="zh-TW" sz="2000" b="1"/>
              <a:t>, </a:t>
            </a:r>
          </a:p>
          <a:p>
            <a:pPr algn="ctr"/>
            <a:r>
              <a:rPr lang="en-US" altLang="zh-TW" sz="2000" b="1" i="1"/>
              <a:t>f</a:t>
            </a:r>
            <a:r>
              <a:rPr lang="en-US" altLang="zh-TW" sz="2000" b="1"/>
              <a:t>’ = </a:t>
            </a:r>
            <a:r>
              <a:rPr lang="en-US" altLang="zh-TW" sz="2000" b="1" i="1"/>
              <a:t>f</a:t>
            </a:r>
            <a:r>
              <a:rPr lang="en-US" altLang="zh-TW" sz="2000" b="1"/>
              <a:t>’(</a:t>
            </a:r>
            <a:r>
              <a:rPr lang="en-US" altLang="zh-TW" sz="2000" b="1" i="1"/>
              <a:t>j+1</a:t>
            </a:r>
            <a:r>
              <a:rPr lang="en-US" altLang="zh-TW" sz="2000" b="1"/>
              <a:t>) - 1= 11 - 1 = 10</a:t>
            </a:r>
          </a:p>
        </p:txBody>
      </p:sp>
      <p:graphicFrame>
        <p:nvGraphicFramePr>
          <p:cNvPr id="97409" name="Group 129"/>
          <p:cNvGraphicFramePr>
            <a:graphicFrameLocks noGrp="1"/>
          </p:cNvGraphicFramePr>
          <p:nvPr/>
        </p:nvGraphicFramePr>
        <p:xfrm>
          <a:off x="1042988" y="3355975"/>
          <a:ext cx="6911975" cy="1310640"/>
        </p:xfrm>
        <a:graphic>
          <a:graphicData uri="http://schemas.openxmlformats.org/drawingml/2006/table">
            <a:tbl>
              <a:tblPr/>
              <a:tblGrid>
                <a:gridCol w="536575"/>
                <a:gridCol w="534987"/>
                <a:gridCol w="528638"/>
                <a:gridCol w="530225"/>
                <a:gridCol w="533400"/>
                <a:gridCol w="530225"/>
                <a:gridCol w="530225"/>
                <a:gridCol w="525462"/>
                <a:gridCol w="536575"/>
                <a:gridCol w="531813"/>
                <a:gridCol w="527050"/>
                <a:gridCol w="539750"/>
                <a:gridCol w="527050"/>
              </a:tblGrid>
              <a:tr h="3603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6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8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8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8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2"/>
          </p:nvPr>
        </p:nvSpPr>
        <p:spPr/>
        <p:txBody>
          <a:bodyPr/>
          <a:lstStyle/>
          <a:p>
            <a:fld id="{B939CD47-3C82-4213-95CD-FE721B023CB1}" type="slidenum">
              <a:rPr lang="en-US" altLang="zh-TW"/>
              <a:pPr/>
              <a:t>74</a:t>
            </a:fld>
            <a:endParaRPr lang="en-US" altLang="zh-TW"/>
          </a:p>
        </p:txBody>
      </p:sp>
      <p:sp>
        <p:nvSpPr>
          <p:cNvPr id="89091" name="Rectangle 3"/>
          <p:cNvSpPr>
            <a:spLocks noGrp="1" noChangeArrowheads="1"/>
          </p:cNvSpPr>
          <p:nvPr>
            <p:ph type="body" idx="4294967295"/>
          </p:nvPr>
        </p:nvSpPr>
        <p:spPr>
          <a:xfrm>
            <a:off x="34925" y="271463"/>
            <a:ext cx="9109075" cy="1789112"/>
          </a:xfrm>
        </p:spPr>
        <p:txBody>
          <a:bodyPr/>
          <a:lstStyle/>
          <a:p>
            <a:pPr>
              <a:lnSpc>
                <a:spcPct val="80000"/>
              </a:lnSpc>
            </a:pPr>
            <a:r>
              <a:rPr lang="en-US" altLang="zh-TW" sz="2800">
                <a:latin typeface="Times New Roman" pitchFamily="18" charset="0"/>
              </a:rPr>
              <a:t>Let </a:t>
            </a:r>
            <a:r>
              <a:rPr lang="en-US" altLang="zh-TW" sz="2800" i="1">
                <a:latin typeface="Times New Roman" pitchFamily="18" charset="0"/>
              </a:rPr>
              <a:t>G’</a:t>
            </a:r>
            <a:r>
              <a:rPr lang="en-US" altLang="zh-TW" sz="2800">
                <a:latin typeface="Times New Roman" pitchFamily="18" charset="0"/>
              </a:rPr>
              <a:t>(</a:t>
            </a:r>
            <a:r>
              <a:rPr lang="en-US" altLang="zh-TW" sz="2800" i="1">
                <a:latin typeface="Times New Roman" pitchFamily="18" charset="0"/>
              </a:rPr>
              <a:t>j</a:t>
            </a:r>
            <a:r>
              <a:rPr lang="en-US" altLang="zh-TW" sz="2800">
                <a:latin typeface="Times New Roman" pitchFamily="18" charset="0"/>
              </a:rPr>
              <a:t>), 1≦</a:t>
            </a:r>
            <a:r>
              <a:rPr lang="en-US" altLang="zh-TW" sz="2800" i="1">
                <a:latin typeface="Times New Roman" pitchFamily="18" charset="0"/>
              </a:rPr>
              <a:t>j</a:t>
            </a:r>
            <a:r>
              <a:rPr lang="en-US" altLang="zh-TW" sz="2800">
                <a:latin typeface="Times New Roman" pitchFamily="18" charset="0"/>
              </a:rPr>
              <a:t>≦</a:t>
            </a:r>
            <a:r>
              <a:rPr lang="en-US" altLang="zh-TW" sz="2800" i="1">
                <a:latin typeface="Times New Roman" pitchFamily="18" charset="0"/>
              </a:rPr>
              <a:t>m</a:t>
            </a:r>
            <a:r>
              <a:rPr lang="en-US" altLang="zh-TW" sz="2800">
                <a:latin typeface="Times New Roman" pitchFamily="18" charset="0"/>
              </a:rPr>
              <a:t> ,to be the largest number of shifts by  good suffix rules. </a:t>
            </a:r>
          </a:p>
          <a:p>
            <a:pPr>
              <a:lnSpc>
                <a:spcPct val="80000"/>
              </a:lnSpc>
            </a:pPr>
            <a:endParaRPr lang="en-US" altLang="zh-TW" sz="2800">
              <a:latin typeface="Times New Roman" pitchFamily="18" charset="0"/>
            </a:endParaRPr>
          </a:p>
          <a:p>
            <a:pPr>
              <a:lnSpc>
                <a:spcPct val="80000"/>
              </a:lnSpc>
            </a:pPr>
            <a:r>
              <a:rPr lang="en-US" altLang="zh-TW" sz="2800">
                <a:latin typeface="Times New Roman" pitchFamily="18" charset="0"/>
              </a:rPr>
              <a:t>First, we set </a:t>
            </a:r>
            <a:r>
              <a:rPr lang="en-US" altLang="zh-TW" sz="2800" i="1">
                <a:latin typeface="Times New Roman" pitchFamily="18" charset="0"/>
              </a:rPr>
              <a:t>G’</a:t>
            </a:r>
            <a:r>
              <a:rPr lang="en-US" altLang="zh-TW" sz="2800">
                <a:latin typeface="Times New Roman" pitchFamily="18" charset="0"/>
              </a:rPr>
              <a:t>(</a:t>
            </a:r>
            <a:r>
              <a:rPr lang="en-US" altLang="zh-TW" sz="2800" i="1">
                <a:latin typeface="Times New Roman" pitchFamily="18" charset="0"/>
              </a:rPr>
              <a:t>j</a:t>
            </a:r>
            <a:r>
              <a:rPr lang="en-US" altLang="zh-TW" sz="2800">
                <a:latin typeface="Times New Roman" pitchFamily="18" charset="0"/>
              </a:rPr>
              <a:t>) to zeros as their initializations.</a:t>
            </a:r>
          </a:p>
        </p:txBody>
      </p:sp>
      <p:graphicFrame>
        <p:nvGraphicFramePr>
          <p:cNvPr id="89172" name="Group 84"/>
          <p:cNvGraphicFramePr>
            <a:graphicFrameLocks noGrp="1"/>
          </p:cNvGraphicFramePr>
          <p:nvPr/>
        </p:nvGraphicFramePr>
        <p:xfrm>
          <a:off x="971550" y="3141663"/>
          <a:ext cx="6551613" cy="1889760"/>
        </p:xfrm>
        <a:graphic>
          <a:graphicData uri="http://schemas.openxmlformats.org/drawingml/2006/table">
            <a:tbl>
              <a:tblPr/>
              <a:tblGrid>
                <a:gridCol w="652463"/>
                <a:gridCol w="492125"/>
                <a:gridCol w="490537"/>
                <a:gridCol w="492125"/>
                <a:gridCol w="492125"/>
                <a:gridCol w="490538"/>
                <a:gridCol w="490537"/>
                <a:gridCol w="490538"/>
                <a:gridCol w="493712"/>
                <a:gridCol w="492125"/>
                <a:gridCol w="488950"/>
                <a:gridCol w="496888"/>
                <a:gridCol w="488950"/>
              </a:tblGrid>
              <a:tr h="4318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lide Number Placeholder 3"/>
          <p:cNvSpPr>
            <a:spLocks noGrp="1"/>
          </p:cNvSpPr>
          <p:nvPr>
            <p:ph type="sldNum" sz="quarter" idx="12"/>
          </p:nvPr>
        </p:nvSpPr>
        <p:spPr/>
        <p:txBody>
          <a:bodyPr/>
          <a:lstStyle/>
          <a:p>
            <a:fld id="{0C448CAE-2F17-423A-AD6A-AB9E06BA53FD}" type="slidenum">
              <a:rPr lang="en-US" altLang="zh-TW"/>
              <a:pPr/>
              <a:t>75</a:t>
            </a:fld>
            <a:endParaRPr lang="en-US" altLang="zh-TW"/>
          </a:p>
        </p:txBody>
      </p:sp>
      <p:sp>
        <p:nvSpPr>
          <p:cNvPr id="110594" name="Rectangle 2"/>
          <p:cNvSpPr>
            <a:spLocks noChangeArrowheads="1"/>
          </p:cNvSpPr>
          <p:nvPr/>
        </p:nvSpPr>
        <p:spPr bwMode="auto">
          <a:xfrm>
            <a:off x="0" y="115888"/>
            <a:ext cx="9290050" cy="1069975"/>
          </a:xfrm>
          <a:prstGeom prst="rect">
            <a:avLst/>
          </a:prstGeom>
          <a:noFill/>
          <a:ln w="9525">
            <a:noFill/>
            <a:miter lim="800000"/>
            <a:headEnd/>
            <a:tailEnd/>
          </a:ln>
          <a:effectLst/>
        </p:spPr>
        <p:txBody>
          <a:bodyPr/>
          <a:lstStyle/>
          <a:p>
            <a:pPr marL="342900" indent="-342900">
              <a:spcBef>
                <a:spcPct val="20000"/>
              </a:spcBef>
              <a:buFontTx/>
              <a:buChar char="•"/>
            </a:pPr>
            <a:r>
              <a:rPr lang="en-US" altLang="zh-TW" sz="3200" b="1"/>
              <a:t>Step1:</a:t>
            </a:r>
            <a:r>
              <a:rPr lang="en-US" altLang="zh-TW" sz="3200">
                <a:latin typeface="Arial" pitchFamily="34" charset="0"/>
              </a:rPr>
              <a:t> </a:t>
            </a:r>
            <a:r>
              <a:rPr lang="en-US" altLang="zh-TW" sz="2800"/>
              <a:t>We scan from right to left and </a:t>
            </a:r>
            <a:r>
              <a:rPr lang="en-US" altLang="zh-TW" sz="2800" i="1"/>
              <a:t>gs</a:t>
            </a:r>
            <a:r>
              <a:rPr lang="en-US" altLang="zh-TW" sz="2800" baseline="-25000"/>
              <a:t>1</a:t>
            </a:r>
            <a:r>
              <a:rPr lang="en-US" altLang="zh-TW" sz="2800"/>
              <a:t>(</a:t>
            </a:r>
            <a:r>
              <a:rPr lang="en-US" altLang="zh-TW" sz="2800" i="1"/>
              <a:t>j</a:t>
            </a:r>
            <a:r>
              <a:rPr lang="en-US" altLang="zh-TW" sz="2800"/>
              <a:t>) is determined during the scanning, then </a:t>
            </a:r>
            <a:r>
              <a:rPr lang="en-US" altLang="zh-TW" sz="2800" i="1"/>
              <a:t>gs</a:t>
            </a:r>
            <a:r>
              <a:rPr lang="en-US" altLang="zh-TW" sz="2800" baseline="-25000"/>
              <a:t>1</a:t>
            </a:r>
            <a:r>
              <a:rPr lang="en-US" altLang="zh-TW" sz="2800"/>
              <a:t>(</a:t>
            </a:r>
            <a:r>
              <a:rPr lang="en-US" altLang="zh-TW" sz="2800" i="1"/>
              <a:t>j</a:t>
            </a:r>
            <a:r>
              <a:rPr lang="en-US" altLang="zh-TW" sz="2800"/>
              <a:t>) &gt;= </a:t>
            </a:r>
            <a:r>
              <a:rPr lang="en-US" altLang="zh-TW" sz="2800" i="1"/>
              <a:t>gs</a:t>
            </a:r>
            <a:r>
              <a:rPr lang="en-US" altLang="zh-TW" sz="2800" baseline="-25000"/>
              <a:t>2</a:t>
            </a:r>
            <a:r>
              <a:rPr lang="en-US" altLang="zh-TW" sz="2800"/>
              <a:t>(</a:t>
            </a:r>
            <a:r>
              <a:rPr lang="en-US" altLang="zh-TW" sz="2800" i="1"/>
              <a:t>j</a:t>
            </a:r>
            <a:r>
              <a:rPr lang="en-US" altLang="zh-TW" sz="2800"/>
              <a:t>)</a:t>
            </a:r>
          </a:p>
        </p:txBody>
      </p:sp>
      <p:sp>
        <p:nvSpPr>
          <p:cNvPr id="110595" name="Text Box 3"/>
          <p:cNvSpPr txBox="1">
            <a:spLocks noChangeArrowheads="1"/>
          </p:cNvSpPr>
          <p:nvPr/>
        </p:nvSpPr>
        <p:spPr bwMode="auto">
          <a:xfrm>
            <a:off x="395288" y="2781300"/>
            <a:ext cx="7705725" cy="1917700"/>
          </a:xfrm>
          <a:prstGeom prst="rect">
            <a:avLst/>
          </a:prstGeom>
          <a:noFill/>
          <a:ln w="9525">
            <a:noFill/>
            <a:miter lim="800000"/>
            <a:headEnd/>
            <a:tailEnd/>
          </a:ln>
          <a:effectLst/>
        </p:spPr>
        <p:txBody>
          <a:bodyPr>
            <a:spAutoFit/>
          </a:bodyPr>
          <a:lstStyle/>
          <a:p>
            <a:pPr marL="360363" indent="-360363">
              <a:buClr>
                <a:schemeClr val="hlink"/>
              </a:buClr>
              <a:buFont typeface="Wingdings" pitchFamily="2" charset="2"/>
              <a:buChar char="Ø"/>
            </a:pPr>
            <a:r>
              <a:rPr lang="en-US" altLang="zh-TW"/>
              <a:t>When </a:t>
            </a:r>
            <a:r>
              <a:rPr lang="en-US" altLang="zh-TW" i="1"/>
              <a:t>j</a:t>
            </a:r>
            <a:r>
              <a:rPr lang="en-US" altLang="zh-TW"/>
              <a:t>=12, </a:t>
            </a:r>
            <a:r>
              <a:rPr lang="en-US" altLang="zh-TW" i="1"/>
              <a:t>t</a:t>
            </a:r>
            <a:r>
              <a:rPr lang="en-US" altLang="zh-TW"/>
              <a:t>=13.  </a:t>
            </a:r>
            <a:r>
              <a:rPr lang="en-US" altLang="zh-TW" i="1"/>
              <a:t>t </a:t>
            </a:r>
            <a:r>
              <a:rPr lang="en-US" altLang="zh-TW"/>
              <a:t>&gt; </a:t>
            </a:r>
            <a:r>
              <a:rPr lang="en-US" altLang="zh-TW" i="1"/>
              <a:t>m</a:t>
            </a:r>
            <a:r>
              <a:rPr lang="en-US" altLang="zh-TW"/>
              <a:t>.</a:t>
            </a:r>
          </a:p>
          <a:p>
            <a:pPr marL="360363" indent="-360363">
              <a:buClr>
                <a:schemeClr val="hlink"/>
              </a:buClr>
              <a:buFont typeface="Wingdings" pitchFamily="2" charset="2"/>
              <a:buChar char="Ø"/>
            </a:pPr>
            <a:r>
              <a:rPr lang="en-US" altLang="zh-TW"/>
              <a:t>When </a:t>
            </a:r>
            <a:r>
              <a:rPr lang="en-US" altLang="zh-TW" i="1"/>
              <a:t>j</a:t>
            </a:r>
            <a:r>
              <a:rPr lang="en-US" altLang="zh-TW"/>
              <a:t>=11, </a:t>
            </a:r>
            <a:r>
              <a:rPr lang="en-US" altLang="zh-TW" i="1"/>
              <a:t>t</a:t>
            </a:r>
            <a:r>
              <a:rPr lang="en-US" altLang="zh-TW"/>
              <a:t>=12. </a:t>
            </a:r>
            <a:r>
              <a:rPr lang="en-US" altLang="zh-TW" sz="1800" b="1">
                <a:latin typeface="Arial" pitchFamily="34" charset="0"/>
              </a:rPr>
              <a:t> </a:t>
            </a:r>
            <a:r>
              <a:rPr lang="en-US" altLang="zh-TW"/>
              <a:t>Since </a:t>
            </a:r>
            <a:r>
              <a:rPr lang="en-US" altLang="zh-TW" i="1"/>
              <a:t>P</a:t>
            </a:r>
            <a:r>
              <a:rPr lang="en-US" altLang="zh-TW" baseline="-25000"/>
              <a:t>11</a:t>
            </a:r>
            <a:r>
              <a:rPr lang="en-US" altLang="zh-TW"/>
              <a:t>=‘C’≠ ‘A’= </a:t>
            </a:r>
            <a:r>
              <a:rPr lang="en-US" altLang="zh-TW" i="1"/>
              <a:t>P</a:t>
            </a:r>
            <a:r>
              <a:rPr lang="en-US" altLang="zh-TW" baseline="-25000"/>
              <a:t>12</a:t>
            </a:r>
            <a:r>
              <a:rPr lang="en-US" altLang="zh-TW" i="1" baseline="-25000"/>
              <a:t> </a:t>
            </a:r>
            <a:r>
              <a:rPr lang="en-US" altLang="zh-TW"/>
              <a:t>, </a:t>
            </a:r>
          </a:p>
          <a:p>
            <a:pPr marL="360363" indent="-360363">
              <a:buClr>
                <a:schemeClr val="hlink"/>
              </a:buClr>
              <a:buFont typeface="Wingdings" pitchFamily="2" charset="2"/>
              <a:buNone/>
            </a:pPr>
            <a:r>
              <a:rPr lang="en-US" altLang="zh-TW" i="1"/>
              <a:t>     </a:t>
            </a:r>
            <a:r>
              <a:rPr lang="en-US" altLang="zh-TW" i="1">
                <a:solidFill>
                  <a:srgbClr val="FF0000"/>
                </a:solidFill>
              </a:rPr>
              <a:t>G’</a:t>
            </a:r>
            <a:r>
              <a:rPr lang="en-US" altLang="zh-TW">
                <a:solidFill>
                  <a:srgbClr val="FF0000"/>
                </a:solidFill>
              </a:rPr>
              <a:t>(</a:t>
            </a:r>
            <a:r>
              <a:rPr lang="en-US" altLang="zh-TW" i="1">
                <a:solidFill>
                  <a:srgbClr val="FF0000"/>
                </a:solidFill>
              </a:rPr>
              <a:t>t</a:t>
            </a:r>
            <a:r>
              <a:rPr lang="en-US" altLang="zh-TW">
                <a:solidFill>
                  <a:srgbClr val="FF0000"/>
                </a:solidFill>
              </a:rPr>
              <a:t>)</a:t>
            </a:r>
            <a:r>
              <a:rPr lang="en-US" altLang="zh-TW"/>
              <a:t> = </a:t>
            </a:r>
            <a:r>
              <a:rPr lang="en-US" altLang="zh-TW" i="1"/>
              <a:t>m</a:t>
            </a:r>
            <a:r>
              <a:rPr lang="en-US" altLang="zh-TW"/>
              <a:t> – max{</a:t>
            </a:r>
            <a:r>
              <a:rPr lang="en-US" altLang="zh-TW" i="1"/>
              <a:t>gs</a:t>
            </a:r>
            <a:r>
              <a:rPr lang="en-US" altLang="zh-TW" baseline="-25000"/>
              <a:t>1</a:t>
            </a:r>
            <a:r>
              <a:rPr lang="en-US" altLang="zh-TW"/>
              <a:t>(</a:t>
            </a:r>
            <a:r>
              <a:rPr lang="en-US" altLang="zh-TW" i="1"/>
              <a:t>t</a:t>
            </a:r>
            <a:r>
              <a:rPr lang="en-US" altLang="zh-TW"/>
              <a:t>), </a:t>
            </a:r>
            <a:r>
              <a:rPr lang="en-US" altLang="zh-TW" i="1"/>
              <a:t>gs</a:t>
            </a:r>
            <a:r>
              <a:rPr lang="en-US" altLang="zh-TW" baseline="-25000"/>
              <a:t>2</a:t>
            </a:r>
            <a:r>
              <a:rPr lang="en-US" altLang="zh-TW"/>
              <a:t>(</a:t>
            </a:r>
            <a:r>
              <a:rPr lang="en-US" altLang="zh-TW" i="1"/>
              <a:t>t</a:t>
            </a:r>
            <a:r>
              <a:rPr lang="en-US" altLang="zh-TW"/>
              <a:t>)} = </a:t>
            </a:r>
            <a:r>
              <a:rPr lang="en-US" altLang="zh-TW" i="1"/>
              <a:t>m</a:t>
            </a:r>
            <a:r>
              <a:rPr lang="en-US" altLang="zh-TW"/>
              <a:t> –</a:t>
            </a:r>
            <a:r>
              <a:rPr lang="en-US" altLang="zh-TW" i="1"/>
              <a:t> </a:t>
            </a:r>
            <a:r>
              <a:rPr lang="en-US" altLang="zh-TW" i="1" u="sng"/>
              <a:t>gs</a:t>
            </a:r>
            <a:r>
              <a:rPr lang="en-US" altLang="zh-TW" u="sng" baseline="-25000"/>
              <a:t>1</a:t>
            </a:r>
            <a:r>
              <a:rPr lang="en-US" altLang="zh-TW" u="sng"/>
              <a:t>(</a:t>
            </a:r>
            <a:r>
              <a:rPr lang="en-US" altLang="zh-TW" i="1" u="sng"/>
              <a:t>t</a:t>
            </a:r>
            <a:r>
              <a:rPr lang="en-US" altLang="zh-TW" u="sng"/>
              <a:t>)</a:t>
            </a:r>
            <a:r>
              <a:rPr lang="en-US" altLang="zh-TW"/>
              <a:t> </a:t>
            </a:r>
          </a:p>
          <a:p>
            <a:pPr marL="360363" indent="-360363">
              <a:buClr>
                <a:schemeClr val="hlink"/>
              </a:buClr>
              <a:buFont typeface="Wingdings" pitchFamily="2" charset="2"/>
              <a:buNone/>
            </a:pPr>
            <a:r>
              <a:rPr lang="en-US" altLang="zh-TW"/>
              <a:t>              </a:t>
            </a:r>
            <a:r>
              <a:rPr lang="en-US" altLang="zh-TW">
                <a:solidFill>
                  <a:srgbClr val="FF0000"/>
                </a:solidFill>
              </a:rPr>
              <a:t>= </a:t>
            </a:r>
            <a:r>
              <a:rPr lang="en-US" altLang="zh-TW" i="1">
                <a:solidFill>
                  <a:srgbClr val="FF0000"/>
                </a:solidFill>
              </a:rPr>
              <a:t>f’(j) – </a:t>
            </a:r>
            <a:r>
              <a:rPr lang="en-US" altLang="zh-TW">
                <a:solidFill>
                  <a:srgbClr val="FF0000"/>
                </a:solidFill>
              </a:rPr>
              <a:t>1</a:t>
            </a:r>
            <a:r>
              <a:rPr lang="en-US" altLang="zh-TW" i="1">
                <a:solidFill>
                  <a:srgbClr val="FF0000"/>
                </a:solidFill>
              </a:rPr>
              <a:t> </a:t>
            </a:r>
            <a:r>
              <a:rPr lang="en-US" altLang="zh-TW" sz="1800" i="1">
                <a:solidFill>
                  <a:srgbClr val="FF0000"/>
                </a:solidFill>
                <a:latin typeface="Arial" pitchFamily="34" charset="0"/>
              </a:rPr>
              <a:t>–</a:t>
            </a:r>
            <a:r>
              <a:rPr lang="en-US" altLang="zh-TW" i="1">
                <a:solidFill>
                  <a:srgbClr val="FF0000"/>
                </a:solidFill>
              </a:rPr>
              <a:t> j</a:t>
            </a:r>
            <a:r>
              <a:rPr lang="en-US" altLang="zh-TW" sz="1800" b="1">
                <a:solidFill>
                  <a:srgbClr val="FF0000"/>
                </a:solidFill>
                <a:latin typeface="Arial" pitchFamily="34" charset="0"/>
              </a:rPr>
              <a:t> </a:t>
            </a:r>
          </a:p>
          <a:p>
            <a:pPr marL="360363" indent="-360363">
              <a:buClr>
                <a:schemeClr val="hlink"/>
              </a:buClr>
              <a:buFont typeface="Wingdings" pitchFamily="2" charset="2"/>
              <a:buNone/>
            </a:pPr>
            <a:r>
              <a:rPr lang="en-US" altLang="zh-TW" sz="1800" b="1">
                <a:latin typeface="Arial" pitchFamily="34" charset="0"/>
              </a:rPr>
              <a:t>	   </a:t>
            </a:r>
            <a:r>
              <a:rPr lang="en-US" altLang="zh-TW" sz="1800"/>
              <a:t>=&gt;</a:t>
            </a:r>
            <a:r>
              <a:rPr lang="en-US" altLang="zh-TW" sz="1800" b="1"/>
              <a:t> </a:t>
            </a:r>
            <a:r>
              <a:rPr lang="en-US" altLang="zh-TW" i="1"/>
              <a:t>G’(</a:t>
            </a:r>
            <a:r>
              <a:rPr lang="en-US" altLang="zh-TW"/>
              <a:t>12</a:t>
            </a:r>
            <a:r>
              <a:rPr lang="en-US" altLang="zh-TW" i="1"/>
              <a:t>)=</a:t>
            </a:r>
            <a:r>
              <a:rPr lang="en-US" altLang="zh-TW"/>
              <a:t>13</a:t>
            </a:r>
            <a:r>
              <a:rPr lang="en-US" altLang="zh-TW" i="1"/>
              <a:t>-</a:t>
            </a:r>
            <a:r>
              <a:rPr lang="en-US" altLang="zh-TW"/>
              <a:t>1</a:t>
            </a:r>
            <a:r>
              <a:rPr lang="en-US" altLang="zh-TW" i="1"/>
              <a:t>-</a:t>
            </a:r>
            <a:r>
              <a:rPr lang="en-US" altLang="zh-TW"/>
              <a:t>11</a:t>
            </a:r>
            <a:r>
              <a:rPr lang="en-US" altLang="zh-TW" i="1"/>
              <a:t>=</a:t>
            </a:r>
            <a:r>
              <a:rPr lang="en-US" altLang="zh-TW" sz="1800">
                <a:latin typeface="Arial" pitchFamily="34" charset="0"/>
              </a:rPr>
              <a:t> </a:t>
            </a:r>
            <a:r>
              <a:rPr lang="en-US" altLang="zh-TW"/>
              <a:t> 1.</a:t>
            </a:r>
          </a:p>
        </p:txBody>
      </p:sp>
      <p:graphicFrame>
        <p:nvGraphicFramePr>
          <p:cNvPr id="110596" name="Group 4"/>
          <p:cNvGraphicFramePr>
            <a:graphicFrameLocks noGrp="1"/>
          </p:cNvGraphicFramePr>
          <p:nvPr/>
        </p:nvGraphicFramePr>
        <p:xfrm>
          <a:off x="971550" y="4713288"/>
          <a:ext cx="6551613" cy="1889760"/>
        </p:xfrm>
        <a:graphic>
          <a:graphicData uri="http://schemas.openxmlformats.org/drawingml/2006/table">
            <a:tbl>
              <a:tblPr/>
              <a:tblGrid>
                <a:gridCol w="652463"/>
                <a:gridCol w="492125"/>
                <a:gridCol w="490537"/>
                <a:gridCol w="492125"/>
                <a:gridCol w="492125"/>
                <a:gridCol w="490538"/>
                <a:gridCol w="490537"/>
                <a:gridCol w="490538"/>
                <a:gridCol w="493712"/>
                <a:gridCol w="492125"/>
                <a:gridCol w="488950"/>
                <a:gridCol w="496888"/>
                <a:gridCol w="488950"/>
              </a:tblGrid>
              <a:tr h="3476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r>
            </a:tbl>
          </a:graphicData>
        </a:graphic>
      </p:graphicFrame>
      <p:sp>
        <p:nvSpPr>
          <p:cNvPr id="110674" name="Rectangle 82"/>
          <p:cNvSpPr>
            <a:spLocks noChangeArrowheads="1"/>
          </p:cNvSpPr>
          <p:nvPr/>
        </p:nvSpPr>
        <p:spPr bwMode="auto">
          <a:xfrm>
            <a:off x="468313" y="1125538"/>
            <a:ext cx="8207375" cy="1562100"/>
          </a:xfrm>
          <a:prstGeom prst="rect">
            <a:avLst/>
          </a:prstGeom>
          <a:noFill/>
          <a:ln w="9525">
            <a:solidFill>
              <a:schemeClr val="tx1"/>
            </a:solidFill>
            <a:miter lim="800000"/>
            <a:headEnd/>
            <a:tailEnd/>
          </a:ln>
          <a:effectLst/>
        </p:spPr>
        <p:txBody>
          <a:bodyPr>
            <a:spAutoFit/>
          </a:bodyPr>
          <a:lstStyle/>
          <a:p>
            <a:r>
              <a:rPr lang="en-US" altLang="zh-TW" b="1"/>
              <a:t>Observe:</a:t>
            </a:r>
          </a:p>
          <a:p>
            <a:r>
              <a:rPr lang="en-US" altLang="zh-TW"/>
              <a:t>If </a:t>
            </a:r>
            <a:r>
              <a:rPr lang="en-US" altLang="zh-TW" i="1"/>
              <a:t>P</a:t>
            </a:r>
            <a:r>
              <a:rPr lang="en-US" altLang="zh-TW" i="1" baseline="-25000"/>
              <a:t>j</a:t>
            </a:r>
            <a:r>
              <a:rPr lang="en-US" altLang="zh-TW"/>
              <a:t>=</a:t>
            </a:r>
            <a:r>
              <a:rPr lang="en-US" altLang="zh-TW" i="1"/>
              <a:t>P</a:t>
            </a:r>
            <a:r>
              <a:rPr lang="en-US" altLang="zh-TW" baseline="-25000"/>
              <a:t>4</a:t>
            </a:r>
            <a:r>
              <a:rPr lang="en-US" altLang="zh-TW"/>
              <a:t> ≠</a:t>
            </a:r>
            <a:r>
              <a:rPr lang="en-US" altLang="zh-TW" i="1"/>
              <a:t>P</a:t>
            </a:r>
            <a:r>
              <a:rPr lang="en-US" altLang="zh-TW" baseline="-25000"/>
              <a:t>7</a:t>
            </a:r>
            <a:r>
              <a:rPr lang="en-US" altLang="zh-TW"/>
              <a:t>=</a:t>
            </a:r>
            <a:r>
              <a:rPr lang="en-US" altLang="zh-TW" i="1"/>
              <a:t>P</a:t>
            </a:r>
            <a:r>
              <a:rPr lang="en-US" altLang="zh-TW" i="1" baseline="-25000"/>
              <a:t>f’</a:t>
            </a:r>
            <a:r>
              <a:rPr lang="en-US" altLang="zh-TW" baseline="-25000"/>
              <a:t>(</a:t>
            </a:r>
            <a:r>
              <a:rPr lang="en-US" altLang="zh-TW" i="1" baseline="-25000"/>
              <a:t>j</a:t>
            </a:r>
            <a:r>
              <a:rPr lang="en-US" altLang="zh-TW" baseline="-25000"/>
              <a:t>)-1</a:t>
            </a:r>
            <a:r>
              <a:rPr lang="en-US" altLang="zh-TW"/>
              <a:t>, we know </a:t>
            </a:r>
            <a:r>
              <a:rPr lang="en-US" altLang="zh-TW" b="1" i="1"/>
              <a:t>gs</a:t>
            </a:r>
            <a:r>
              <a:rPr lang="en-US" altLang="zh-TW" b="1" baseline="-25000"/>
              <a:t>1</a:t>
            </a:r>
            <a:r>
              <a:rPr lang="en-US" altLang="zh-TW" b="1"/>
              <a:t>(</a:t>
            </a:r>
            <a:r>
              <a:rPr lang="en-US" altLang="zh-TW" b="1" i="1"/>
              <a:t>f’</a:t>
            </a:r>
            <a:r>
              <a:rPr lang="en-US" altLang="zh-TW" b="1"/>
              <a:t>(</a:t>
            </a:r>
            <a:r>
              <a:rPr lang="en-US" altLang="zh-TW" b="1" i="1"/>
              <a:t>j</a:t>
            </a:r>
            <a:r>
              <a:rPr lang="en-US" altLang="zh-TW" b="1"/>
              <a:t>)-1)=</a:t>
            </a:r>
            <a:r>
              <a:rPr lang="en-US" altLang="zh-TW" b="1" i="1"/>
              <a:t>m</a:t>
            </a:r>
            <a:r>
              <a:rPr lang="en-US" altLang="zh-TW" b="1"/>
              <a:t>+</a:t>
            </a:r>
            <a:r>
              <a:rPr lang="en-US" altLang="zh-TW" b="1" i="1"/>
              <a:t>j</a:t>
            </a:r>
            <a:r>
              <a:rPr lang="en-US" altLang="zh-TW" b="1"/>
              <a:t>-</a:t>
            </a:r>
            <a:r>
              <a:rPr lang="en-US" altLang="zh-TW" b="1" i="1"/>
              <a:t>f’</a:t>
            </a:r>
            <a:r>
              <a:rPr lang="en-US" altLang="zh-TW" b="1"/>
              <a:t>(</a:t>
            </a:r>
            <a:r>
              <a:rPr lang="en-US" altLang="zh-TW" b="1" i="1"/>
              <a:t>j</a:t>
            </a:r>
            <a:r>
              <a:rPr lang="en-US" altLang="zh-TW" b="1"/>
              <a:t>)+1</a:t>
            </a:r>
            <a:r>
              <a:rPr lang="en-US" altLang="zh-TW"/>
              <a:t>=9.</a:t>
            </a:r>
            <a:endParaRPr lang="en-US" altLang="zh-TW" b="1"/>
          </a:p>
          <a:p>
            <a:r>
              <a:rPr lang="en-US" altLang="zh-TW" b="1"/>
              <a:t>If </a:t>
            </a:r>
            <a:r>
              <a:rPr lang="en-US" altLang="zh-TW" b="1" i="1"/>
              <a:t>t</a:t>
            </a:r>
            <a:r>
              <a:rPr lang="en-US" altLang="zh-TW" b="1"/>
              <a:t> = </a:t>
            </a:r>
            <a:r>
              <a:rPr lang="en-US" altLang="zh-TW" b="1" i="1"/>
              <a:t>f’</a:t>
            </a:r>
            <a:r>
              <a:rPr lang="en-US" altLang="zh-TW" b="1"/>
              <a:t>(</a:t>
            </a:r>
            <a:r>
              <a:rPr lang="en-US" altLang="zh-TW" b="1" i="1"/>
              <a:t>j</a:t>
            </a:r>
            <a:r>
              <a:rPr lang="en-US" altLang="zh-TW" b="1"/>
              <a:t>)-1</a:t>
            </a:r>
            <a:r>
              <a:rPr lang="en-US" altLang="zh-TW" sz="2000" b="1"/>
              <a:t>≦</a:t>
            </a:r>
            <a:r>
              <a:rPr lang="en-US" altLang="zh-TW" b="1" i="1"/>
              <a:t>m</a:t>
            </a:r>
            <a:r>
              <a:rPr lang="en-US" altLang="zh-TW" b="1"/>
              <a:t> and </a:t>
            </a:r>
            <a:r>
              <a:rPr lang="en-US" altLang="zh-TW" b="1" i="1"/>
              <a:t>P</a:t>
            </a:r>
            <a:r>
              <a:rPr lang="en-US" altLang="zh-TW" b="1" i="1" baseline="-25000"/>
              <a:t>j</a:t>
            </a:r>
            <a:r>
              <a:rPr lang="en-US" altLang="zh-TW" b="1"/>
              <a:t> </a:t>
            </a:r>
            <a:r>
              <a:rPr lang="en-US" altLang="zh-TW" sz="2000" b="1"/>
              <a:t>≠</a:t>
            </a:r>
            <a:r>
              <a:rPr lang="en-US" altLang="zh-TW" b="1" i="1"/>
              <a:t>P</a:t>
            </a:r>
            <a:r>
              <a:rPr lang="en-US" altLang="zh-TW" b="1" i="1" baseline="-25000"/>
              <a:t>t </a:t>
            </a:r>
            <a:r>
              <a:rPr lang="en-US" altLang="zh-TW" b="1"/>
              <a:t>,</a:t>
            </a:r>
            <a:r>
              <a:rPr lang="en-US" altLang="zh-TW" b="1" i="1"/>
              <a:t> G’(t) = m-gs</a:t>
            </a:r>
            <a:r>
              <a:rPr lang="en-US" altLang="zh-TW" b="1" baseline="-25000"/>
              <a:t>1</a:t>
            </a:r>
            <a:r>
              <a:rPr lang="en-US" altLang="zh-TW" b="1" i="1"/>
              <a:t>(f’(j)-1) = f’(j) – </a:t>
            </a:r>
            <a:r>
              <a:rPr lang="en-US" altLang="zh-TW" b="1"/>
              <a:t>1</a:t>
            </a:r>
            <a:r>
              <a:rPr lang="en-US" altLang="zh-TW" b="1" i="1"/>
              <a:t> – j. </a:t>
            </a:r>
          </a:p>
          <a:p>
            <a:r>
              <a:rPr lang="en-US" altLang="zh-TW" b="1" i="1"/>
              <a:t>f’</a:t>
            </a:r>
            <a:r>
              <a:rPr lang="en-US" altLang="zh-TW" b="1" i="1" baseline="30000"/>
              <a:t>(k)</a:t>
            </a:r>
            <a:r>
              <a:rPr lang="en-US" altLang="zh-TW" b="1" i="1"/>
              <a:t>(x)=f’</a:t>
            </a:r>
            <a:r>
              <a:rPr lang="en-US" altLang="zh-TW" b="1" i="1" baseline="30000"/>
              <a:t>(k-1)</a:t>
            </a:r>
            <a:r>
              <a:rPr lang="en-US" altLang="zh-TW" b="1" i="1"/>
              <a:t>(f’(x) </a:t>
            </a:r>
            <a:r>
              <a:rPr lang="en-US" altLang="zh-TW" b="1"/>
              <a:t>– </a:t>
            </a:r>
            <a:r>
              <a:rPr lang="en-US" altLang="zh-TW" b="1" i="1"/>
              <a:t>1), k </a:t>
            </a:r>
            <a:r>
              <a:rPr lang="en-US" altLang="zh-TW" b="1"/>
              <a:t>≥ 2</a:t>
            </a:r>
          </a:p>
        </p:txBody>
      </p:sp>
      <p:sp>
        <p:nvSpPr>
          <p:cNvPr id="110677" name="Line 85"/>
          <p:cNvSpPr>
            <a:spLocks noChangeShapeType="1"/>
          </p:cNvSpPr>
          <p:nvPr/>
        </p:nvSpPr>
        <p:spPr bwMode="auto">
          <a:xfrm>
            <a:off x="3779838" y="5589588"/>
            <a:ext cx="2232025" cy="0"/>
          </a:xfrm>
          <a:prstGeom prst="line">
            <a:avLst/>
          </a:prstGeom>
          <a:noFill/>
          <a:ln w="28575">
            <a:solidFill>
              <a:srgbClr val="FF3300"/>
            </a:solidFill>
            <a:prstDash val="dash"/>
            <a:round/>
            <a:headEnd/>
            <a:tailEnd/>
          </a:ln>
          <a:effectLst/>
        </p:spPr>
        <p:txBody>
          <a:bodyPr/>
          <a:lstStyle/>
          <a:p>
            <a:endParaRPr lang="en-US"/>
          </a:p>
        </p:txBody>
      </p:sp>
      <p:sp>
        <p:nvSpPr>
          <p:cNvPr id="110680" name="Line 88"/>
          <p:cNvSpPr>
            <a:spLocks noChangeShapeType="1"/>
          </p:cNvSpPr>
          <p:nvPr/>
        </p:nvSpPr>
        <p:spPr bwMode="auto">
          <a:xfrm>
            <a:off x="5219700" y="5229225"/>
            <a:ext cx="2232025" cy="0"/>
          </a:xfrm>
          <a:prstGeom prst="line">
            <a:avLst/>
          </a:prstGeom>
          <a:noFill/>
          <a:ln w="28575">
            <a:solidFill>
              <a:srgbClr val="FF3300"/>
            </a:solidFill>
            <a:prstDash val="dash"/>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lide Number Placeholder 3"/>
          <p:cNvSpPr>
            <a:spLocks noGrp="1"/>
          </p:cNvSpPr>
          <p:nvPr>
            <p:ph type="sldNum" sz="quarter" idx="12"/>
          </p:nvPr>
        </p:nvSpPr>
        <p:spPr/>
        <p:txBody>
          <a:bodyPr/>
          <a:lstStyle/>
          <a:p>
            <a:fld id="{97B5B22C-EA5B-48EE-B449-34CC66DAC80C}" type="slidenum">
              <a:rPr lang="en-US" altLang="zh-TW"/>
              <a:pPr/>
              <a:t>76</a:t>
            </a:fld>
            <a:endParaRPr lang="en-US" altLang="zh-TW"/>
          </a:p>
        </p:txBody>
      </p:sp>
      <p:sp>
        <p:nvSpPr>
          <p:cNvPr id="100355" name="Text Box 3"/>
          <p:cNvSpPr txBox="1">
            <a:spLocks noChangeArrowheads="1"/>
          </p:cNvSpPr>
          <p:nvPr/>
        </p:nvSpPr>
        <p:spPr bwMode="auto">
          <a:xfrm>
            <a:off x="252413" y="1047750"/>
            <a:ext cx="8640762" cy="2647950"/>
          </a:xfrm>
          <a:prstGeom prst="rect">
            <a:avLst/>
          </a:prstGeom>
          <a:noFill/>
          <a:ln w="9525">
            <a:noFill/>
            <a:miter lim="800000"/>
            <a:headEnd/>
            <a:tailEnd/>
          </a:ln>
          <a:effectLst/>
        </p:spPr>
        <p:txBody>
          <a:bodyPr>
            <a:spAutoFit/>
          </a:bodyPr>
          <a:lstStyle/>
          <a:p>
            <a:pPr marL="360363" indent="-360363">
              <a:buClr>
                <a:schemeClr val="hlink"/>
              </a:buClr>
              <a:buFont typeface="Wingdings" pitchFamily="2" charset="2"/>
              <a:buChar char="Ø"/>
            </a:pPr>
            <a:r>
              <a:rPr lang="en-US" altLang="zh-TW"/>
              <a:t>When </a:t>
            </a:r>
            <a:r>
              <a:rPr lang="en-US" altLang="zh-TW" i="1"/>
              <a:t>j</a:t>
            </a:r>
            <a:r>
              <a:rPr lang="en-US" altLang="zh-TW"/>
              <a:t>=10, </a:t>
            </a:r>
            <a:r>
              <a:rPr lang="en-US" altLang="zh-TW" i="1"/>
              <a:t>t</a:t>
            </a:r>
            <a:r>
              <a:rPr lang="en-US" altLang="zh-TW"/>
              <a:t>=12. Since </a:t>
            </a:r>
            <a:r>
              <a:rPr lang="en-US" altLang="zh-TW" i="1"/>
              <a:t>P</a:t>
            </a:r>
            <a:r>
              <a:rPr lang="en-US" altLang="zh-TW" i="1" baseline="-25000"/>
              <a:t>10</a:t>
            </a:r>
            <a:r>
              <a:rPr lang="en-US" altLang="zh-TW"/>
              <a:t>=‘T’≠‘A’ =</a:t>
            </a:r>
            <a:r>
              <a:rPr lang="en-US" altLang="zh-TW" i="1"/>
              <a:t>P</a:t>
            </a:r>
            <a:r>
              <a:rPr lang="en-US" altLang="zh-TW" i="1" baseline="-25000"/>
              <a:t>12 </a:t>
            </a:r>
            <a:r>
              <a:rPr lang="en-US" altLang="zh-TW"/>
              <a:t>, </a:t>
            </a:r>
            <a:r>
              <a:rPr lang="en-US" altLang="zh-TW" i="1"/>
              <a:t>G’</a:t>
            </a:r>
            <a:r>
              <a:rPr lang="en-US" altLang="zh-TW"/>
              <a:t>(12) ≠0</a:t>
            </a:r>
            <a:r>
              <a:rPr lang="en-US" altLang="zh-TW" i="1"/>
              <a:t>.</a:t>
            </a:r>
            <a:endParaRPr lang="en-US" altLang="zh-TW"/>
          </a:p>
          <a:p>
            <a:pPr marL="360363" indent="-360363">
              <a:buClr>
                <a:schemeClr val="hlink"/>
              </a:buClr>
              <a:buFont typeface="Wingdings" pitchFamily="2" charset="2"/>
              <a:buChar char="Ø"/>
            </a:pPr>
            <a:r>
              <a:rPr lang="en-US" altLang="zh-TW"/>
              <a:t>When </a:t>
            </a:r>
            <a:r>
              <a:rPr lang="en-US" altLang="zh-TW" i="1"/>
              <a:t>j</a:t>
            </a:r>
            <a:r>
              <a:rPr lang="en-US" altLang="zh-TW"/>
              <a:t>=9, </a:t>
            </a:r>
            <a:r>
              <a:rPr lang="en-US" altLang="zh-TW" i="1"/>
              <a:t>t</a:t>
            </a:r>
            <a:r>
              <a:rPr lang="en-US" altLang="zh-TW"/>
              <a:t>=12. </a:t>
            </a:r>
            <a:r>
              <a:rPr lang="en-US" altLang="zh-TW" i="1"/>
              <a:t>P</a:t>
            </a:r>
            <a:r>
              <a:rPr lang="en-US" altLang="zh-TW" i="1" baseline="-25000"/>
              <a:t>9 </a:t>
            </a:r>
            <a:r>
              <a:rPr lang="en-US" altLang="zh-TW"/>
              <a:t>= ‘A’ =</a:t>
            </a:r>
            <a:r>
              <a:rPr lang="en-US" altLang="zh-TW" i="1"/>
              <a:t>P</a:t>
            </a:r>
            <a:r>
              <a:rPr lang="en-US" altLang="zh-TW" i="1" baseline="-25000"/>
              <a:t>12</a:t>
            </a:r>
            <a:r>
              <a:rPr lang="en-US" altLang="zh-TW"/>
              <a:t>.</a:t>
            </a:r>
            <a:endParaRPr lang="en-US" altLang="zh-TW" i="1">
              <a:solidFill>
                <a:srgbClr val="0000FF"/>
              </a:solidFill>
            </a:endParaRPr>
          </a:p>
          <a:p>
            <a:pPr marL="360363" indent="-360363">
              <a:buClr>
                <a:schemeClr val="hlink"/>
              </a:buClr>
              <a:buFont typeface="Wingdings" pitchFamily="2" charset="2"/>
              <a:buChar char="Ø"/>
            </a:pPr>
            <a:r>
              <a:rPr lang="en-US" altLang="zh-TW"/>
              <a:t>When </a:t>
            </a:r>
            <a:r>
              <a:rPr lang="en-US" altLang="zh-TW" i="1"/>
              <a:t>j</a:t>
            </a:r>
            <a:r>
              <a:rPr lang="en-US" altLang="zh-TW"/>
              <a:t>=8, </a:t>
            </a:r>
            <a:r>
              <a:rPr lang="en-US" altLang="zh-TW" i="1"/>
              <a:t>t</a:t>
            </a:r>
            <a:r>
              <a:rPr lang="en-US" altLang="zh-TW"/>
              <a:t>=11. </a:t>
            </a:r>
            <a:r>
              <a:rPr lang="en-US" altLang="zh-TW" i="1"/>
              <a:t>P</a:t>
            </a:r>
            <a:r>
              <a:rPr lang="en-US" altLang="zh-TW" i="1" baseline="-25000"/>
              <a:t>8 </a:t>
            </a:r>
            <a:r>
              <a:rPr lang="en-US" altLang="zh-TW"/>
              <a:t>= ‘C’ =</a:t>
            </a:r>
            <a:r>
              <a:rPr lang="en-US" altLang="zh-TW" i="1"/>
              <a:t>P</a:t>
            </a:r>
            <a:r>
              <a:rPr lang="en-US" altLang="zh-TW" i="1" baseline="-25000"/>
              <a:t>11</a:t>
            </a:r>
            <a:r>
              <a:rPr lang="en-US" altLang="zh-TW"/>
              <a:t>.</a:t>
            </a:r>
          </a:p>
          <a:p>
            <a:pPr marL="360363" indent="-360363">
              <a:buClr>
                <a:schemeClr val="hlink"/>
              </a:buClr>
              <a:buFont typeface="Wingdings" pitchFamily="2" charset="2"/>
              <a:buChar char="Ø"/>
            </a:pPr>
            <a:r>
              <a:rPr lang="en-US" altLang="zh-TW"/>
              <a:t>When </a:t>
            </a:r>
            <a:r>
              <a:rPr lang="en-US" altLang="zh-TW" i="1"/>
              <a:t>j</a:t>
            </a:r>
            <a:r>
              <a:rPr lang="en-US" altLang="zh-TW"/>
              <a:t>=7, </a:t>
            </a:r>
            <a:r>
              <a:rPr lang="en-US" altLang="zh-TW" i="1"/>
              <a:t>t</a:t>
            </a:r>
            <a:r>
              <a:rPr lang="en-US" altLang="zh-TW"/>
              <a:t>=10. </a:t>
            </a:r>
            <a:r>
              <a:rPr lang="en-US" altLang="zh-TW" i="1"/>
              <a:t>P</a:t>
            </a:r>
            <a:r>
              <a:rPr lang="en-US" altLang="zh-TW" i="1" baseline="-25000"/>
              <a:t>7 </a:t>
            </a:r>
            <a:r>
              <a:rPr lang="en-US" altLang="zh-TW"/>
              <a:t>= ‘T’ =</a:t>
            </a:r>
            <a:r>
              <a:rPr lang="en-US" altLang="zh-TW" i="1"/>
              <a:t>P</a:t>
            </a:r>
            <a:r>
              <a:rPr lang="en-US" altLang="zh-TW" i="1" baseline="-25000"/>
              <a:t>10</a:t>
            </a:r>
            <a:r>
              <a:rPr lang="en-US" altLang="zh-TW"/>
              <a:t> </a:t>
            </a:r>
          </a:p>
          <a:p>
            <a:pPr marL="360363" indent="-360363">
              <a:buClr>
                <a:schemeClr val="hlink"/>
              </a:buClr>
              <a:buFont typeface="Wingdings" pitchFamily="2" charset="2"/>
              <a:buChar char="Ø"/>
            </a:pPr>
            <a:r>
              <a:rPr lang="en-US" altLang="zh-TW"/>
              <a:t>When </a:t>
            </a:r>
            <a:r>
              <a:rPr lang="en-US" altLang="zh-TW" i="1"/>
              <a:t>j</a:t>
            </a:r>
            <a:r>
              <a:rPr lang="en-US" altLang="zh-TW"/>
              <a:t>=6, </a:t>
            </a:r>
            <a:r>
              <a:rPr lang="en-US" altLang="zh-TW" i="1"/>
              <a:t>t</a:t>
            </a:r>
            <a:r>
              <a:rPr lang="en-US" altLang="zh-TW"/>
              <a:t>=9.  </a:t>
            </a:r>
            <a:r>
              <a:rPr lang="en-US" altLang="zh-TW" i="1"/>
              <a:t>P</a:t>
            </a:r>
            <a:r>
              <a:rPr lang="en-US" altLang="zh-TW" i="1" baseline="-25000"/>
              <a:t>6  </a:t>
            </a:r>
            <a:r>
              <a:rPr lang="en-US" altLang="zh-TW"/>
              <a:t>= ‘A’ =</a:t>
            </a:r>
            <a:r>
              <a:rPr lang="en-US" altLang="zh-TW" i="1"/>
              <a:t>P</a:t>
            </a:r>
            <a:r>
              <a:rPr lang="en-US" altLang="zh-TW" i="1" baseline="-25000"/>
              <a:t>9</a:t>
            </a:r>
            <a:endParaRPr lang="en-US" altLang="zh-TW"/>
          </a:p>
          <a:p>
            <a:pPr marL="360363" indent="-360363">
              <a:buClr>
                <a:schemeClr val="hlink"/>
              </a:buClr>
              <a:buFont typeface="Wingdings" pitchFamily="2" charset="2"/>
              <a:buChar char="Ø"/>
            </a:pPr>
            <a:r>
              <a:rPr lang="en-US" altLang="zh-TW"/>
              <a:t>When </a:t>
            </a:r>
            <a:r>
              <a:rPr lang="en-US" altLang="zh-TW" i="1"/>
              <a:t>j</a:t>
            </a:r>
            <a:r>
              <a:rPr lang="en-US" altLang="zh-TW"/>
              <a:t>=5, </a:t>
            </a:r>
            <a:r>
              <a:rPr lang="en-US" altLang="zh-TW" i="1"/>
              <a:t>t</a:t>
            </a:r>
            <a:r>
              <a:rPr lang="en-US" altLang="zh-TW"/>
              <a:t>=8.  </a:t>
            </a:r>
            <a:r>
              <a:rPr lang="en-US" altLang="zh-TW" i="1"/>
              <a:t>P</a:t>
            </a:r>
            <a:r>
              <a:rPr lang="en-US" altLang="zh-TW" i="1" baseline="-25000"/>
              <a:t>5  </a:t>
            </a:r>
            <a:r>
              <a:rPr lang="en-US" altLang="zh-TW"/>
              <a:t>= ‘C’ =</a:t>
            </a:r>
            <a:r>
              <a:rPr lang="en-US" altLang="zh-TW" i="1"/>
              <a:t>P</a:t>
            </a:r>
            <a:r>
              <a:rPr lang="en-US" altLang="zh-TW" i="1" baseline="-25000"/>
              <a:t>8</a:t>
            </a:r>
            <a:endParaRPr lang="en-US" altLang="zh-TW"/>
          </a:p>
          <a:p>
            <a:pPr marL="360363" indent="-360363">
              <a:buClr>
                <a:schemeClr val="hlink"/>
              </a:buClr>
              <a:buFont typeface="Wingdings" pitchFamily="2" charset="2"/>
              <a:buChar char="Ø"/>
            </a:pPr>
            <a:r>
              <a:rPr lang="en-US" altLang="zh-TW"/>
              <a:t>When </a:t>
            </a:r>
            <a:r>
              <a:rPr lang="en-US" altLang="zh-TW" i="1"/>
              <a:t>j</a:t>
            </a:r>
            <a:r>
              <a:rPr lang="en-US" altLang="zh-TW"/>
              <a:t>=4, </a:t>
            </a:r>
            <a:r>
              <a:rPr lang="en-US" altLang="zh-TW" i="1"/>
              <a:t>t</a:t>
            </a:r>
            <a:r>
              <a:rPr lang="en-US" altLang="zh-TW"/>
              <a:t>=7. Since </a:t>
            </a:r>
            <a:r>
              <a:rPr lang="en-US" altLang="zh-TW" i="1"/>
              <a:t>P</a:t>
            </a:r>
            <a:r>
              <a:rPr lang="en-US" altLang="zh-TW" i="1" baseline="-25000"/>
              <a:t>4 </a:t>
            </a:r>
            <a:r>
              <a:rPr lang="en-US" altLang="zh-TW"/>
              <a:t>= ‘A’ ≠ </a:t>
            </a:r>
            <a:r>
              <a:rPr lang="en-US" altLang="zh-TW" i="1"/>
              <a:t>P</a:t>
            </a:r>
            <a:r>
              <a:rPr lang="en-US" altLang="zh-TW" i="1" baseline="-25000"/>
              <a:t>7</a:t>
            </a:r>
            <a:r>
              <a:rPr lang="en-US" altLang="zh-TW"/>
              <a:t> = ‘T’,  </a:t>
            </a:r>
            <a:r>
              <a:rPr lang="en-US" altLang="zh-TW" i="1">
                <a:solidFill>
                  <a:srgbClr val="FF0000"/>
                </a:solidFill>
              </a:rPr>
              <a:t>G’</a:t>
            </a:r>
            <a:r>
              <a:rPr lang="en-US" altLang="zh-TW">
                <a:solidFill>
                  <a:srgbClr val="FF0000"/>
                </a:solidFill>
              </a:rPr>
              <a:t>(</a:t>
            </a:r>
            <a:r>
              <a:rPr lang="en-US" altLang="zh-TW" i="1">
                <a:solidFill>
                  <a:srgbClr val="FF0000"/>
                </a:solidFill>
              </a:rPr>
              <a:t>7</a:t>
            </a:r>
            <a:r>
              <a:rPr lang="en-US" altLang="zh-TW">
                <a:solidFill>
                  <a:srgbClr val="FF0000"/>
                </a:solidFill>
              </a:rPr>
              <a:t>) = </a:t>
            </a:r>
            <a:r>
              <a:rPr lang="en-US" altLang="zh-TW" i="1">
                <a:solidFill>
                  <a:srgbClr val="FF0000"/>
                </a:solidFill>
              </a:rPr>
              <a:t>8 – 1 –</a:t>
            </a:r>
            <a:r>
              <a:rPr lang="en-US" altLang="zh-TW"/>
              <a:t> </a:t>
            </a:r>
            <a:r>
              <a:rPr lang="en-US" altLang="zh-TW" i="1">
                <a:solidFill>
                  <a:srgbClr val="FF0000"/>
                </a:solidFill>
              </a:rPr>
              <a:t>4= 3</a:t>
            </a:r>
          </a:p>
        </p:txBody>
      </p:sp>
      <p:graphicFrame>
        <p:nvGraphicFramePr>
          <p:cNvPr id="100443" name="Group 91"/>
          <p:cNvGraphicFramePr>
            <a:graphicFrameLocks noGrp="1"/>
          </p:cNvGraphicFramePr>
          <p:nvPr/>
        </p:nvGraphicFramePr>
        <p:xfrm>
          <a:off x="1187450" y="4568825"/>
          <a:ext cx="6551613" cy="1889760"/>
        </p:xfrm>
        <a:graphic>
          <a:graphicData uri="http://schemas.openxmlformats.org/drawingml/2006/table">
            <a:tbl>
              <a:tblPr/>
              <a:tblGrid>
                <a:gridCol w="652463"/>
                <a:gridCol w="492125"/>
                <a:gridCol w="490537"/>
                <a:gridCol w="492125"/>
                <a:gridCol w="536575"/>
                <a:gridCol w="446088"/>
                <a:gridCol w="490537"/>
                <a:gridCol w="490538"/>
                <a:gridCol w="493712"/>
                <a:gridCol w="492125"/>
                <a:gridCol w="488950"/>
                <a:gridCol w="496888"/>
                <a:gridCol w="488950"/>
              </a:tblGrid>
              <a:tr h="347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0441" name="Rectangle 89"/>
          <p:cNvSpPr>
            <a:spLocks noChangeArrowheads="1"/>
          </p:cNvSpPr>
          <p:nvPr/>
        </p:nvSpPr>
        <p:spPr bwMode="auto">
          <a:xfrm>
            <a:off x="612775" y="3681413"/>
            <a:ext cx="8137525" cy="822325"/>
          </a:xfrm>
          <a:prstGeom prst="rect">
            <a:avLst/>
          </a:prstGeom>
          <a:noFill/>
          <a:ln w="9525">
            <a:noFill/>
            <a:miter lim="800000"/>
            <a:headEnd/>
            <a:tailEnd/>
          </a:ln>
          <a:effectLst/>
        </p:spPr>
        <p:txBody>
          <a:bodyPr>
            <a:spAutoFit/>
          </a:bodyPr>
          <a:lstStyle/>
          <a:p>
            <a:pPr>
              <a:spcBef>
                <a:spcPct val="20000"/>
              </a:spcBef>
            </a:pPr>
            <a:r>
              <a:rPr lang="en-US" altLang="zh-TW"/>
              <a:t>Besides, </a:t>
            </a:r>
            <a:r>
              <a:rPr lang="en-US" altLang="zh-TW" i="1"/>
              <a:t>t</a:t>
            </a:r>
            <a:r>
              <a:rPr lang="en-US" altLang="zh-TW"/>
              <a:t> = </a:t>
            </a:r>
            <a:r>
              <a:rPr lang="en-US" altLang="zh-TW" i="1"/>
              <a:t>f’</a:t>
            </a:r>
            <a:r>
              <a:rPr lang="en-US" altLang="zh-TW" baseline="30000"/>
              <a:t>(2)</a:t>
            </a:r>
            <a:r>
              <a:rPr lang="en-US" altLang="zh-TW"/>
              <a:t>(4) – 1=</a:t>
            </a:r>
            <a:r>
              <a:rPr lang="en-US" altLang="zh-TW" i="1"/>
              <a:t>f</a:t>
            </a:r>
            <a:r>
              <a:rPr lang="en-US" altLang="zh-TW"/>
              <a:t>’(</a:t>
            </a:r>
            <a:r>
              <a:rPr lang="en-US" altLang="zh-TW" i="1"/>
              <a:t>f</a:t>
            </a:r>
            <a:r>
              <a:rPr lang="en-US" altLang="zh-TW"/>
              <a:t>’(4) – 1) </a:t>
            </a:r>
            <a:r>
              <a:rPr lang="en-US" altLang="zh-TW" i="1"/>
              <a:t>–</a:t>
            </a:r>
            <a:r>
              <a:rPr lang="en-US" altLang="zh-TW"/>
              <a:t> 1=10.  Since </a:t>
            </a:r>
            <a:r>
              <a:rPr lang="en-US" altLang="zh-TW" i="1"/>
              <a:t>P</a:t>
            </a:r>
            <a:r>
              <a:rPr lang="en-US" altLang="zh-TW" baseline="-25000"/>
              <a:t>4</a:t>
            </a:r>
            <a:r>
              <a:rPr lang="en-US" altLang="zh-TW"/>
              <a:t> = ‘A’≠</a:t>
            </a:r>
            <a:r>
              <a:rPr lang="en-US" altLang="zh-TW" i="1"/>
              <a:t>P</a:t>
            </a:r>
            <a:r>
              <a:rPr lang="en-US" altLang="zh-TW" baseline="-25000"/>
              <a:t>10</a:t>
            </a:r>
            <a:r>
              <a:rPr lang="en-US" altLang="zh-TW"/>
              <a:t> = ‘T’,  </a:t>
            </a:r>
            <a:r>
              <a:rPr lang="en-US" altLang="zh-TW" i="1"/>
              <a:t>G</a:t>
            </a:r>
            <a:r>
              <a:rPr lang="en-US" altLang="zh-TW"/>
              <a:t>’(10) =</a:t>
            </a:r>
            <a:r>
              <a:rPr lang="en-US" altLang="zh-TW" i="1"/>
              <a:t>f’</a:t>
            </a:r>
            <a:r>
              <a:rPr lang="en-US" altLang="zh-TW"/>
              <a:t>(7) – 1 </a:t>
            </a:r>
            <a:r>
              <a:rPr lang="en-US" altLang="zh-TW" i="1"/>
              <a:t>–</a:t>
            </a:r>
            <a:r>
              <a:rPr lang="en-US" altLang="zh-TW"/>
              <a:t> </a:t>
            </a:r>
            <a:r>
              <a:rPr lang="en-US" altLang="zh-TW" i="1"/>
              <a:t>j</a:t>
            </a:r>
            <a:r>
              <a:rPr lang="en-US" altLang="zh-TW"/>
              <a:t>= 11 – 1 – 4 = 6. </a:t>
            </a:r>
          </a:p>
        </p:txBody>
      </p:sp>
      <p:sp>
        <p:nvSpPr>
          <p:cNvPr id="100444" name="Rectangle 92"/>
          <p:cNvSpPr>
            <a:spLocks noChangeArrowheads="1"/>
          </p:cNvSpPr>
          <p:nvPr/>
        </p:nvSpPr>
        <p:spPr bwMode="auto">
          <a:xfrm>
            <a:off x="250825" y="115888"/>
            <a:ext cx="8642350" cy="831850"/>
          </a:xfrm>
          <a:prstGeom prst="rect">
            <a:avLst/>
          </a:prstGeom>
          <a:noFill/>
          <a:ln w="9525">
            <a:solidFill>
              <a:schemeClr val="tx1"/>
            </a:solidFill>
            <a:miter lim="800000"/>
            <a:headEnd/>
            <a:tailEnd/>
          </a:ln>
          <a:effectLst/>
        </p:spPr>
        <p:txBody>
          <a:bodyPr>
            <a:spAutoFit/>
          </a:bodyPr>
          <a:lstStyle/>
          <a:p>
            <a:r>
              <a:rPr lang="en-US" altLang="zh-TW" b="1"/>
              <a:t>If </a:t>
            </a:r>
            <a:r>
              <a:rPr lang="en-US" altLang="zh-TW" b="1" i="1"/>
              <a:t>t</a:t>
            </a:r>
            <a:r>
              <a:rPr lang="en-US" altLang="zh-TW" b="1"/>
              <a:t> = </a:t>
            </a:r>
            <a:r>
              <a:rPr lang="en-US" altLang="zh-TW" b="1" i="1"/>
              <a:t>f</a:t>
            </a:r>
            <a:r>
              <a:rPr lang="en-US" altLang="zh-TW" b="1"/>
              <a:t>’(</a:t>
            </a:r>
            <a:r>
              <a:rPr lang="en-US" altLang="zh-TW" b="1" i="1"/>
              <a:t>j</a:t>
            </a:r>
            <a:r>
              <a:rPr lang="en-US" altLang="zh-TW" b="1"/>
              <a:t>)-1 ≦ </a:t>
            </a:r>
            <a:r>
              <a:rPr lang="en-US" altLang="zh-TW" b="1" i="1"/>
              <a:t>m</a:t>
            </a:r>
            <a:r>
              <a:rPr lang="en-US" altLang="zh-TW" b="1"/>
              <a:t> and </a:t>
            </a:r>
            <a:r>
              <a:rPr lang="en-US" altLang="zh-TW" b="1" i="1"/>
              <a:t>P</a:t>
            </a:r>
            <a:r>
              <a:rPr lang="en-US" altLang="zh-TW" b="1" i="1" baseline="-25000"/>
              <a:t>j</a:t>
            </a:r>
            <a:r>
              <a:rPr lang="en-US" altLang="zh-TW" b="1"/>
              <a:t> ≠</a:t>
            </a:r>
            <a:r>
              <a:rPr lang="en-US" altLang="zh-TW" b="1" i="1"/>
              <a:t>P</a:t>
            </a:r>
            <a:r>
              <a:rPr lang="en-US" altLang="zh-TW" b="1" i="1" baseline="-25000"/>
              <a:t>t</a:t>
            </a:r>
            <a:r>
              <a:rPr lang="en-US" altLang="zh-TW" b="1" i="1"/>
              <a:t> </a:t>
            </a:r>
            <a:r>
              <a:rPr lang="en-US" altLang="zh-TW" b="1"/>
              <a:t>,</a:t>
            </a:r>
            <a:r>
              <a:rPr lang="en-US" altLang="zh-TW" b="1" i="1"/>
              <a:t> G’(t)=f’(j) – 1 – j. </a:t>
            </a:r>
          </a:p>
          <a:p>
            <a:r>
              <a:rPr lang="en-US" altLang="zh-TW" b="1" i="1"/>
              <a:t>f’</a:t>
            </a:r>
            <a:r>
              <a:rPr lang="en-US" altLang="zh-TW" b="1" i="1" baseline="30000"/>
              <a:t>(k)</a:t>
            </a:r>
            <a:r>
              <a:rPr lang="en-US" altLang="zh-TW" b="1" i="1"/>
              <a:t>(x)=f’</a:t>
            </a:r>
            <a:r>
              <a:rPr lang="en-US" altLang="zh-TW" b="1" i="1" baseline="30000"/>
              <a:t>(k-1)</a:t>
            </a:r>
            <a:r>
              <a:rPr lang="en-US" altLang="zh-TW" b="1" i="1"/>
              <a:t>(f’(x) </a:t>
            </a:r>
            <a:r>
              <a:rPr lang="en-US" altLang="zh-TW" b="1"/>
              <a:t>– </a:t>
            </a:r>
            <a:r>
              <a:rPr lang="en-US" altLang="zh-TW" b="1" i="1"/>
              <a:t>1), k </a:t>
            </a:r>
            <a:r>
              <a:rPr lang="en-US" altLang="zh-TW" b="1"/>
              <a:t>≥ 2</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lide Number Placeholder 3"/>
          <p:cNvSpPr>
            <a:spLocks noGrp="1"/>
          </p:cNvSpPr>
          <p:nvPr>
            <p:ph type="sldNum" sz="quarter" idx="12"/>
          </p:nvPr>
        </p:nvSpPr>
        <p:spPr/>
        <p:txBody>
          <a:bodyPr/>
          <a:lstStyle/>
          <a:p>
            <a:fld id="{DA43D096-E3CC-46E0-B293-A120ED0DDF84}" type="slidenum">
              <a:rPr lang="en-US" altLang="zh-TW"/>
              <a:pPr/>
              <a:t>77</a:t>
            </a:fld>
            <a:endParaRPr lang="en-US" altLang="zh-TW"/>
          </a:p>
        </p:txBody>
      </p:sp>
      <p:sp>
        <p:nvSpPr>
          <p:cNvPr id="103426" name="Text Box 2"/>
          <p:cNvSpPr txBox="1">
            <a:spLocks noChangeArrowheads="1"/>
          </p:cNvSpPr>
          <p:nvPr/>
        </p:nvSpPr>
        <p:spPr bwMode="auto">
          <a:xfrm>
            <a:off x="179388" y="647700"/>
            <a:ext cx="8640762" cy="1917700"/>
          </a:xfrm>
          <a:prstGeom prst="rect">
            <a:avLst/>
          </a:prstGeom>
          <a:noFill/>
          <a:ln w="9525">
            <a:noFill/>
            <a:miter lim="800000"/>
            <a:headEnd/>
            <a:tailEnd/>
          </a:ln>
          <a:effectLst/>
        </p:spPr>
        <p:txBody>
          <a:bodyPr>
            <a:spAutoFit/>
          </a:bodyPr>
          <a:lstStyle/>
          <a:p>
            <a:pPr marL="360363" indent="-360363">
              <a:buClr>
                <a:schemeClr val="hlink"/>
              </a:buClr>
              <a:buFont typeface="Wingdings" pitchFamily="2" charset="2"/>
              <a:buNone/>
            </a:pPr>
            <a:endParaRPr lang="en-US" altLang="zh-TW" i="1">
              <a:solidFill>
                <a:srgbClr val="0000FF"/>
              </a:solidFill>
            </a:endParaRPr>
          </a:p>
          <a:p>
            <a:pPr marL="360363" indent="-360363">
              <a:buClr>
                <a:schemeClr val="hlink"/>
              </a:buClr>
              <a:buFont typeface="Wingdings" pitchFamily="2" charset="2"/>
              <a:buChar char="Ø"/>
            </a:pPr>
            <a:r>
              <a:rPr lang="en-US" altLang="zh-TW"/>
              <a:t>When </a:t>
            </a:r>
            <a:r>
              <a:rPr lang="en-US" altLang="zh-TW" i="1"/>
              <a:t>j</a:t>
            </a:r>
            <a:r>
              <a:rPr lang="en-US" altLang="zh-TW"/>
              <a:t>=3, </a:t>
            </a:r>
            <a:r>
              <a:rPr lang="en-US" altLang="zh-TW" i="1"/>
              <a:t>t</a:t>
            </a:r>
            <a:r>
              <a:rPr lang="en-US" altLang="zh-TW"/>
              <a:t>=11. </a:t>
            </a:r>
            <a:r>
              <a:rPr lang="en-US" altLang="zh-TW" i="1"/>
              <a:t>P</a:t>
            </a:r>
            <a:r>
              <a:rPr lang="en-US" altLang="zh-TW" i="1" baseline="-25000"/>
              <a:t>3</a:t>
            </a:r>
            <a:r>
              <a:rPr lang="en-US" altLang="zh-TW"/>
              <a:t>=‘C’=</a:t>
            </a:r>
            <a:r>
              <a:rPr lang="en-US" altLang="zh-TW" i="1"/>
              <a:t>P</a:t>
            </a:r>
            <a:r>
              <a:rPr lang="en-US" altLang="zh-TW" i="1" baseline="-25000"/>
              <a:t>11</a:t>
            </a:r>
            <a:r>
              <a:rPr lang="en-US" altLang="zh-TW" i="1"/>
              <a:t>.</a:t>
            </a:r>
          </a:p>
          <a:p>
            <a:pPr marL="360363" indent="-360363">
              <a:buClr>
                <a:schemeClr val="hlink"/>
              </a:buClr>
              <a:buFont typeface="Wingdings" pitchFamily="2" charset="2"/>
              <a:buChar char="Ø"/>
            </a:pPr>
            <a:r>
              <a:rPr lang="en-US" altLang="zh-TW"/>
              <a:t>When </a:t>
            </a:r>
            <a:r>
              <a:rPr lang="en-US" altLang="zh-TW" i="1"/>
              <a:t>j</a:t>
            </a:r>
            <a:r>
              <a:rPr lang="en-US" altLang="zh-TW"/>
              <a:t>=2, </a:t>
            </a:r>
            <a:r>
              <a:rPr lang="en-US" altLang="zh-TW" i="1"/>
              <a:t>t</a:t>
            </a:r>
            <a:r>
              <a:rPr lang="en-US" altLang="zh-TW"/>
              <a:t>=10. </a:t>
            </a:r>
            <a:r>
              <a:rPr lang="en-US" altLang="zh-TW" i="1"/>
              <a:t>P</a:t>
            </a:r>
            <a:r>
              <a:rPr lang="en-US" altLang="zh-TW" i="1" baseline="-25000"/>
              <a:t>2</a:t>
            </a:r>
            <a:r>
              <a:rPr lang="en-US" altLang="zh-TW"/>
              <a:t>=‘T’=</a:t>
            </a:r>
            <a:r>
              <a:rPr lang="en-US" altLang="zh-TW" i="1"/>
              <a:t>P</a:t>
            </a:r>
            <a:r>
              <a:rPr lang="en-US" altLang="zh-TW" i="1" baseline="-25000"/>
              <a:t>10</a:t>
            </a:r>
          </a:p>
          <a:p>
            <a:pPr marL="360363" indent="-360363">
              <a:buClr>
                <a:schemeClr val="hlink"/>
              </a:buClr>
              <a:buFont typeface="Wingdings" pitchFamily="2" charset="2"/>
              <a:buChar char="Ø"/>
            </a:pPr>
            <a:r>
              <a:rPr lang="en-US" altLang="zh-TW"/>
              <a:t>When </a:t>
            </a:r>
            <a:r>
              <a:rPr lang="en-US" altLang="zh-TW" i="1"/>
              <a:t>j</a:t>
            </a:r>
            <a:r>
              <a:rPr lang="en-US" altLang="zh-TW"/>
              <a:t>=1, </a:t>
            </a:r>
            <a:r>
              <a:rPr lang="en-US" altLang="zh-TW" i="1"/>
              <a:t>t</a:t>
            </a:r>
            <a:r>
              <a:rPr lang="en-US" altLang="zh-TW"/>
              <a:t>=9. </a:t>
            </a:r>
            <a:r>
              <a:rPr lang="en-US" altLang="zh-TW" i="1"/>
              <a:t>P</a:t>
            </a:r>
            <a:r>
              <a:rPr lang="en-US" altLang="zh-TW" i="1" baseline="-25000"/>
              <a:t>1</a:t>
            </a:r>
            <a:r>
              <a:rPr lang="en-US" altLang="zh-TW"/>
              <a:t>=‘A’=</a:t>
            </a:r>
            <a:r>
              <a:rPr lang="en-US" altLang="zh-TW" i="1"/>
              <a:t>P</a:t>
            </a:r>
            <a:r>
              <a:rPr lang="en-US" altLang="zh-TW" i="1" baseline="-25000"/>
              <a:t>9</a:t>
            </a:r>
            <a:r>
              <a:rPr lang="en-US" altLang="zh-TW" i="1"/>
              <a:t>.</a:t>
            </a:r>
          </a:p>
          <a:p>
            <a:pPr marL="360363" indent="-360363">
              <a:buClr>
                <a:schemeClr val="hlink"/>
              </a:buClr>
              <a:buFont typeface="Wingdings" pitchFamily="2" charset="2"/>
              <a:buChar char="Ø"/>
            </a:pPr>
            <a:endParaRPr lang="en-US" altLang="zh-TW" i="1">
              <a:solidFill>
                <a:srgbClr val="FF0000"/>
              </a:solidFill>
            </a:endParaRPr>
          </a:p>
        </p:txBody>
      </p:sp>
      <p:graphicFrame>
        <p:nvGraphicFramePr>
          <p:cNvPr id="103507" name="Group 83"/>
          <p:cNvGraphicFramePr>
            <a:graphicFrameLocks noGrp="1"/>
          </p:cNvGraphicFramePr>
          <p:nvPr/>
        </p:nvGraphicFramePr>
        <p:xfrm>
          <a:off x="1331913" y="2420938"/>
          <a:ext cx="6551612" cy="1889760"/>
        </p:xfrm>
        <a:graphic>
          <a:graphicData uri="http://schemas.openxmlformats.org/drawingml/2006/table">
            <a:tbl>
              <a:tblPr/>
              <a:tblGrid>
                <a:gridCol w="652462"/>
                <a:gridCol w="492125"/>
                <a:gridCol w="490538"/>
                <a:gridCol w="492125"/>
                <a:gridCol w="492125"/>
                <a:gridCol w="490537"/>
                <a:gridCol w="490538"/>
                <a:gridCol w="490537"/>
                <a:gridCol w="493713"/>
                <a:gridCol w="492125"/>
                <a:gridCol w="488950"/>
                <a:gridCol w="496887"/>
                <a:gridCol w="488950"/>
              </a:tblGrid>
              <a:tr h="347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r>
            </a:tbl>
          </a:graphicData>
        </a:graphic>
      </p:graphicFrame>
      <p:sp>
        <p:nvSpPr>
          <p:cNvPr id="103508" name="Text Box 84"/>
          <p:cNvSpPr txBox="1">
            <a:spLocks noChangeArrowheads="1"/>
          </p:cNvSpPr>
          <p:nvPr/>
        </p:nvSpPr>
        <p:spPr bwMode="auto">
          <a:xfrm>
            <a:off x="250825" y="4868863"/>
            <a:ext cx="8424863" cy="749300"/>
          </a:xfrm>
          <a:prstGeom prst="rect">
            <a:avLst/>
          </a:prstGeom>
          <a:noFill/>
          <a:ln w="9525">
            <a:noFill/>
            <a:miter lim="800000"/>
            <a:headEnd/>
            <a:tailEnd/>
          </a:ln>
          <a:effectLst/>
        </p:spPr>
        <p:txBody>
          <a:bodyPr>
            <a:spAutoFit/>
          </a:bodyPr>
          <a:lstStyle/>
          <a:p>
            <a:pPr marL="342900" indent="-342900">
              <a:lnSpc>
                <a:spcPct val="90000"/>
              </a:lnSpc>
              <a:spcBef>
                <a:spcPct val="20000"/>
              </a:spcBef>
              <a:buFontTx/>
              <a:buChar char="•"/>
            </a:pPr>
            <a:r>
              <a:rPr lang="en-US" altLang="zh-TW"/>
              <a:t>By the above discussion, we can obtain the values using the Good Suffix Rule 1 by scanning the pattern from right to left.</a:t>
            </a:r>
          </a:p>
        </p:txBody>
      </p:sp>
      <p:sp>
        <p:nvSpPr>
          <p:cNvPr id="103509" name="Rectangle 85"/>
          <p:cNvSpPr>
            <a:spLocks noChangeArrowheads="1"/>
          </p:cNvSpPr>
          <p:nvPr/>
        </p:nvSpPr>
        <p:spPr bwMode="auto">
          <a:xfrm>
            <a:off x="250825" y="115888"/>
            <a:ext cx="8642350" cy="831850"/>
          </a:xfrm>
          <a:prstGeom prst="rect">
            <a:avLst/>
          </a:prstGeom>
          <a:noFill/>
          <a:ln w="9525">
            <a:solidFill>
              <a:schemeClr val="tx1"/>
            </a:solidFill>
            <a:miter lim="800000"/>
            <a:headEnd/>
            <a:tailEnd/>
          </a:ln>
          <a:effectLst/>
        </p:spPr>
        <p:txBody>
          <a:bodyPr>
            <a:spAutoFit/>
          </a:bodyPr>
          <a:lstStyle/>
          <a:p>
            <a:r>
              <a:rPr lang="en-US" altLang="zh-TW" b="1"/>
              <a:t>If </a:t>
            </a:r>
            <a:r>
              <a:rPr lang="en-US" altLang="zh-TW" b="1" i="1"/>
              <a:t>t</a:t>
            </a:r>
            <a:r>
              <a:rPr lang="en-US" altLang="zh-TW" b="1"/>
              <a:t> = </a:t>
            </a:r>
            <a:r>
              <a:rPr lang="en-US" altLang="zh-TW" b="1" i="1"/>
              <a:t>f</a:t>
            </a:r>
            <a:r>
              <a:rPr lang="en-US" altLang="zh-TW" b="1"/>
              <a:t>’(</a:t>
            </a:r>
            <a:r>
              <a:rPr lang="en-US" altLang="zh-TW" b="1" i="1"/>
              <a:t>j</a:t>
            </a:r>
            <a:r>
              <a:rPr lang="en-US" altLang="zh-TW" b="1"/>
              <a:t>)-1 ≦ </a:t>
            </a:r>
            <a:r>
              <a:rPr lang="en-US" altLang="zh-TW" b="1" i="1"/>
              <a:t>m</a:t>
            </a:r>
            <a:r>
              <a:rPr lang="en-US" altLang="zh-TW" b="1"/>
              <a:t> and </a:t>
            </a:r>
            <a:r>
              <a:rPr lang="en-US" altLang="zh-TW" b="1" i="1"/>
              <a:t>P</a:t>
            </a:r>
            <a:r>
              <a:rPr lang="en-US" altLang="zh-TW" b="1" i="1" baseline="-25000"/>
              <a:t>j</a:t>
            </a:r>
            <a:r>
              <a:rPr lang="en-US" altLang="zh-TW" b="1"/>
              <a:t> ≠</a:t>
            </a:r>
            <a:r>
              <a:rPr lang="en-US" altLang="zh-TW" b="1" i="1"/>
              <a:t>P</a:t>
            </a:r>
            <a:r>
              <a:rPr lang="en-US" altLang="zh-TW" b="1" i="1" baseline="-25000"/>
              <a:t>t</a:t>
            </a:r>
            <a:r>
              <a:rPr lang="en-US" altLang="zh-TW" b="1"/>
              <a:t>,</a:t>
            </a:r>
            <a:r>
              <a:rPr lang="en-US" altLang="zh-TW" b="1" i="1"/>
              <a:t> G’(t)=f’(j) – 1 – j. </a:t>
            </a:r>
          </a:p>
          <a:p>
            <a:r>
              <a:rPr lang="en-US" altLang="zh-TW" b="1" i="1"/>
              <a:t>f’</a:t>
            </a:r>
            <a:r>
              <a:rPr lang="en-US" altLang="zh-TW" b="1" i="1" baseline="30000"/>
              <a:t>(k)</a:t>
            </a:r>
            <a:r>
              <a:rPr lang="en-US" altLang="zh-TW" b="1" i="1"/>
              <a:t>(x)=f’</a:t>
            </a:r>
            <a:r>
              <a:rPr lang="en-US" altLang="zh-TW" b="1" i="1" baseline="30000"/>
              <a:t>(k-1)</a:t>
            </a:r>
            <a:r>
              <a:rPr lang="en-US" altLang="zh-TW" b="1" i="1"/>
              <a:t>(f’(x) </a:t>
            </a:r>
            <a:r>
              <a:rPr lang="en-US" altLang="zh-TW" b="1"/>
              <a:t>– </a:t>
            </a:r>
            <a:r>
              <a:rPr lang="en-US" altLang="zh-TW" b="1" i="1"/>
              <a:t>1), k </a:t>
            </a:r>
            <a:r>
              <a:rPr lang="en-US" altLang="zh-TW" b="1"/>
              <a:t>≥ 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2"/>
          </p:nvPr>
        </p:nvSpPr>
        <p:spPr/>
        <p:txBody>
          <a:bodyPr/>
          <a:lstStyle/>
          <a:p>
            <a:fld id="{B7CEB7C1-4088-41ED-9D01-0E2C8CA765F0}" type="slidenum">
              <a:rPr lang="en-US" altLang="zh-TW"/>
              <a:pPr/>
              <a:t>78</a:t>
            </a:fld>
            <a:endParaRPr lang="en-US" altLang="zh-TW"/>
          </a:p>
        </p:txBody>
      </p:sp>
      <p:sp>
        <p:nvSpPr>
          <p:cNvPr id="111618" name="Text Box 2"/>
          <p:cNvSpPr txBox="1">
            <a:spLocks noChangeArrowheads="1"/>
          </p:cNvSpPr>
          <p:nvPr/>
        </p:nvSpPr>
        <p:spPr bwMode="auto">
          <a:xfrm>
            <a:off x="250825" y="188913"/>
            <a:ext cx="8569325" cy="1187450"/>
          </a:xfrm>
          <a:prstGeom prst="rect">
            <a:avLst/>
          </a:prstGeom>
          <a:noFill/>
          <a:ln w="9525">
            <a:noFill/>
            <a:miter lim="800000"/>
            <a:headEnd/>
            <a:tailEnd/>
          </a:ln>
          <a:effectLst/>
        </p:spPr>
        <p:txBody>
          <a:bodyPr>
            <a:spAutoFit/>
          </a:bodyPr>
          <a:lstStyle/>
          <a:p>
            <a:pPr marL="363538" indent="-363538">
              <a:lnSpc>
                <a:spcPct val="90000"/>
              </a:lnSpc>
              <a:spcBef>
                <a:spcPct val="20000"/>
              </a:spcBef>
              <a:buFontTx/>
              <a:buChar char="•"/>
            </a:pPr>
            <a:r>
              <a:rPr lang="en-US" altLang="zh-TW" sz="3200" b="1" dirty="0"/>
              <a:t>Step2:</a:t>
            </a:r>
            <a:r>
              <a:rPr lang="en-US" altLang="zh-TW" dirty="0"/>
              <a:t>  Continuously, we will try to obtain the values using </a:t>
            </a:r>
            <a:r>
              <a:rPr lang="en-US" altLang="zh-TW" b="1" i="1" dirty="0"/>
              <a:t>Good Suffix</a:t>
            </a:r>
            <a:r>
              <a:rPr lang="en-US" altLang="zh-TW" dirty="0"/>
              <a:t> </a:t>
            </a:r>
            <a:r>
              <a:rPr lang="en-US" altLang="zh-TW" b="1" i="1" dirty="0"/>
              <a:t>Rule 2</a:t>
            </a:r>
            <a:r>
              <a:rPr lang="en-US" altLang="zh-TW" dirty="0"/>
              <a:t> and those values are still zeros now and scan from left to right.</a:t>
            </a:r>
            <a:r>
              <a:rPr lang="en-US" altLang="zh-TW" i="1" dirty="0"/>
              <a:t> </a:t>
            </a:r>
            <a:endParaRPr lang="en-US" altLang="zh-TW" dirty="0"/>
          </a:p>
        </p:txBody>
      </p:sp>
      <p:graphicFrame>
        <p:nvGraphicFramePr>
          <p:cNvPr id="111619" name="Group 3"/>
          <p:cNvGraphicFramePr>
            <a:graphicFrameLocks noGrp="1"/>
          </p:cNvGraphicFramePr>
          <p:nvPr/>
        </p:nvGraphicFramePr>
        <p:xfrm>
          <a:off x="1187450" y="1616075"/>
          <a:ext cx="6551613" cy="1889760"/>
        </p:xfrm>
        <a:graphic>
          <a:graphicData uri="http://schemas.openxmlformats.org/drawingml/2006/table">
            <a:tbl>
              <a:tblPr/>
              <a:tblGrid>
                <a:gridCol w="652463"/>
                <a:gridCol w="492125"/>
                <a:gridCol w="490537"/>
                <a:gridCol w="492125"/>
                <a:gridCol w="492125"/>
                <a:gridCol w="490538"/>
                <a:gridCol w="490537"/>
                <a:gridCol w="490538"/>
                <a:gridCol w="493712"/>
                <a:gridCol w="492125"/>
                <a:gridCol w="488950"/>
                <a:gridCol w="496888"/>
                <a:gridCol w="488950"/>
              </a:tblGrid>
              <a:tr h="347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12"/>
          </p:nvPr>
        </p:nvSpPr>
        <p:spPr/>
        <p:txBody>
          <a:bodyPr/>
          <a:lstStyle/>
          <a:p>
            <a:fld id="{C0C63D53-A2EC-419E-8636-483765BDF01A}" type="slidenum">
              <a:rPr lang="en-US" altLang="zh-TW"/>
              <a:pPr/>
              <a:t>79</a:t>
            </a:fld>
            <a:endParaRPr lang="en-US" altLang="zh-TW"/>
          </a:p>
        </p:txBody>
      </p:sp>
      <p:graphicFrame>
        <p:nvGraphicFramePr>
          <p:cNvPr id="118788" name="Group 4"/>
          <p:cNvGraphicFramePr>
            <a:graphicFrameLocks noGrp="1"/>
          </p:cNvGraphicFramePr>
          <p:nvPr/>
        </p:nvGraphicFramePr>
        <p:xfrm>
          <a:off x="1260475" y="4724400"/>
          <a:ext cx="6551613" cy="1889760"/>
        </p:xfrm>
        <a:graphic>
          <a:graphicData uri="http://schemas.openxmlformats.org/drawingml/2006/table">
            <a:tbl>
              <a:tblPr/>
              <a:tblGrid>
                <a:gridCol w="652463"/>
                <a:gridCol w="492125"/>
                <a:gridCol w="490537"/>
                <a:gridCol w="492125"/>
                <a:gridCol w="492125"/>
                <a:gridCol w="490538"/>
                <a:gridCol w="490537"/>
                <a:gridCol w="490538"/>
                <a:gridCol w="493712"/>
                <a:gridCol w="492125"/>
                <a:gridCol w="488950"/>
                <a:gridCol w="496888"/>
                <a:gridCol w="488950"/>
              </a:tblGrid>
              <a:tr h="347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18866" name="Text Box 82"/>
          <p:cNvSpPr txBox="1">
            <a:spLocks noChangeArrowheads="1"/>
          </p:cNvSpPr>
          <p:nvPr/>
        </p:nvSpPr>
        <p:spPr bwMode="auto">
          <a:xfrm>
            <a:off x="468313" y="260350"/>
            <a:ext cx="8424862" cy="4473575"/>
          </a:xfrm>
          <a:prstGeom prst="rect">
            <a:avLst/>
          </a:prstGeom>
          <a:noFill/>
          <a:ln w="9525">
            <a:noFill/>
            <a:miter lim="800000"/>
            <a:headEnd/>
            <a:tailEnd/>
          </a:ln>
          <a:effectLst/>
        </p:spPr>
        <p:txBody>
          <a:bodyPr>
            <a:spAutoFit/>
          </a:bodyPr>
          <a:lstStyle/>
          <a:p>
            <a:pPr marL="357188" indent="-357188">
              <a:spcBef>
                <a:spcPct val="50000"/>
              </a:spcBef>
              <a:buFontTx/>
              <a:buChar char="•"/>
            </a:pPr>
            <a:r>
              <a:rPr lang="en-US" altLang="zh-TW" dirty="0"/>
              <a:t>Let </a:t>
            </a:r>
            <a:r>
              <a:rPr lang="en-US" altLang="zh-TW" i="1" dirty="0"/>
              <a:t>k</a:t>
            </a:r>
            <a:r>
              <a:rPr lang="en-US" altLang="zh-TW" dirty="0"/>
              <a:t>’ be the </a:t>
            </a:r>
            <a:r>
              <a:rPr lang="en-US" altLang="zh-TW" b="1" dirty="0"/>
              <a:t>smallest </a:t>
            </a:r>
            <a:r>
              <a:rPr lang="en-US" altLang="zh-TW" b="1" i="1" dirty="0"/>
              <a:t>k</a:t>
            </a:r>
            <a:r>
              <a:rPr lang="en-US" altLang="zh-TW" dirty="0"/>
              <a:t> in {1,…,</a:t>
            </a:r>
            <a:r>
              <a:rPr lang="en-US" altLang="zh-TW" i="1" dirty="0"/>
              <a:t>m</a:t>
            </a:r>
            <a:r>
              <a:rPr lang="en-US" altLang="zh-TW" dirty="0"/>
              <a:t>} such that </a:t>
            </a:r>
            <a:r>
              <a:rPr lang="en-US" altLang="zh-TW" b="1" i="1" dirty="0"/>
              <a:t>P</a:t>
            </a:r>
            <a:r>
              <a:rPr lang="en-US" altLang="zh-TW" b="1" i="1" baseline="-25000" dirty="0"/>
              <a:t>f’</a:t>
            </a:r>
            <a:r>
              <a:rPr lang="en-US" altLang="zh-TW" b="1" i="1" baseline="10000" dirty="0"/>
              <a:t>(k</a:t>
            </a:r>
            <a:r>
              <a:rPr lang="en-US" altLang="zh-TW" b="1" baseline="10000" dirty="0"/>
              <a:t>)</a:t>
            </a:r>
            <a:r>
              <a:rPr lang="en-US" altLang="zh-TW" b="1" baseline="-25000" dirty="0"/>
              <a:t>(1)-1</a:t>
            </a:r>
            <a:r>
              <a:rPr lang="en-US" altLang="zh-TW" b="1" dirty="0"/>
              <a:t>= </a:t>
            </a:r>
            <a:r>
              <a:rPr lang="en-US" altLang="zh-TW" b="1" i="1" dirty="0"/>
              <a:t>P</a:t>
            </a:r>
            <a:r>
              <a:rPr lang="en-US" altLang="zh-TW" b="1" baseline="-25000" dirty="0"/>
              <a:t>1</a:t>
            </a:r>
            <a:r>
              <a:rPr lang="en-US" altLang="zh-TW" baseline="-25000" dirty="0"/>
              <a:t>  </a:t>
            </a:r>
            <a:r>
              <a:rPr lang="en-US" altLang="zh-TW" dirty="0"/>
              <a:t>and</a:t>
            </a:r>
            <a:r>
              <a:rPr lang="en-US" altLang="zh-TW" baseline="-25000" dirty="0"/>
              <a:t> </a:t>
            </a:r>
            <a:r>
              <a:rPr lang="en-US" altLang="zh-TW" i="1" dirty="0"/>
              <a:t>f’</a:t>
            </a:r>
            <a:r>
              <a:rPr lang="en-US" altLang="zh-TW" i="1" baseline="30000" dirty="0"/>
              <a:t>(k</a:t>
            </a:r>
            <a:r>
              <a:rPr lang="en-US" altLang="zh-TW" baseline="30000" dirty="0"/>
              <a:t>)</a:t>
            </a:r>
            <a:r>
              <a:rPr lang="en-US" altLang="zh-TW" dirty="0"/>
              <a:t>(1)-1&lt;=</a:t>
            </a:r>
            <a:r>
              <a:rPr lang="en-US" altLang="zh-TW" i="1" dirty="0"/>
              <a:t>m</a:t>
            </a:r>
            <a:r>
              <a:rPr lang="en-US" altLang="zh-TW" dirty="0"/>
              <a:t>.</a:t>
            </a:r>
          </a:p>
          <a:p>
            <a:pPr marL="357188" indent="-357188">
              <a:spcBef>
                <a:spcPct val="50000"/>
              </a:spcBef>
              <a:buFontTx/>
              <a:buChar char="•"/>
            </a:pPr>
            <a:endParaRPr lang="en-US" altLang="zh-TW" dirty="0"/>
          </a:p>
          <a:p>
            <a:pPr marL="357188" indent="-357188">
              <a:spcBef>
                <a:spcPct val="50000"/>
              </a:spcBef>
              <a:buFontTx/>
              <a:buChar char="•"/>
            </a:pPr>
            <a:endParaRPr lang="en-US" altLang="zh-TW" dirty="0"/>
          </a:p>
          <a:p>
            <a:pPr marL="357188" indent="-357188">
              <a:spcBef>
                <a:spcPct val="50000"/>
              </a:spcBef>
              <a:buFontTx/>
              <a:buChar char="•"/>
            </a:pPr>
            <a:r>
              <a:rPr lang="en-US" altLang="zh-TW" dirty="0"/>
              <a:t>If </a:t>
            </a:r>
            <a:r>
              <a:rPr lang="en-US" altLang="zh-TW" i="1" dirty="0"/>
              <a:t>G’</a:t>
            </a:r>
            <a:r>
              <a:rPr lang="en-US" altLang="zh-TW" dirty="0"/>
              <a:t>(</a:t>
            </a:r>
            <a:r>
              <a:rPr lang="en-US" altLang="zh-TW" i="1" dirty="0"/>
              <a:t>j</a:t>
            </a:r>
            <a:r>
              <a:rPr lang="en-US" altLang="zh-TW" dirty="0"/>
              <a:t>) is not determined in the first scan and 1&lt;=</a:t>
            </a:r>
            <a:r>
              <a:rPr lang="en-US" altLang="zh-TW" i="1" dirty="0"/>
              <a:t>j</a:t>
            </a:r>
            <a:r>
              <a:rPr lang="en-US" altLang="zh-TW" dirty="0"/>
              <a:t>&lt;= </a:t>
            </a:r>
            <a:r>
              <a:rPr lang="en-US" altLang="zh-TW" i="1" dirty="0"/>
              <a:t>f’</a:t>
            </a:r>
            <a:r>
              <a:rPr lang="en-US" altLang="zh-TW" i="1" baseline="30000" dirty="0"/>
              <a:t>(k’</a:t>
            </a:r>
            <a:r>
              <a:rPr lang="en-US" altLang="zh-TW" baseline="30000" dirty="0"/>
              <a:t>)</a:t>
            </a:r>
            <a:r>
              <a:rPr lang="en-US" altLang="zh-TW" dirty="0"/>
              <a:t>(1)-2, thus, in the second scan, we set </a:t>
            </a:r>
            <a:r>
              <a:rPr lang="en-US" altLang="zh-TW" i="1" dirty="0"/>
              <a:t>G</a:t>
            </a:r>
            <a:r>
              <a:rPr lang="en-US" altLang="zh-TW" dirty="0"/>
              <a:t>’(</a:t>
            </a:r>
            <a:r>
              <a:rPr lang="en-US" altLang="zh-TW" i="1" dirty="0"/>
              <a:t>j</a:t>
            </a:r>
            <a:r>
              <a:rPr lang="en-US" altLang="zh-TW" dirty="0"/>
              <a:t>)=</a:t>
            </a:r>
            <a:r>
              <a:rPr lang="en-US" altLang="zh-TW" i="1" dirty="0"/>
              <a:t>m </a:t>
            </a:r>
            <a:r>
              <a:rPr lang="en-US" altLang="zh-TW" dirty="0"/>
              <a:t>- max{</a:t>
            </a:r>
            <a:r>
              <a:rPr lang="en-US" altLang="zh-TW" i="1" dirty="0"/>
              <a:t>gs</a:t>
            </a:r>
            <a:r>
              <a:rPr lang="en-US" altLang="zh-TW" baseline="-25000" dirty="0"/>
              <a:t>1</a:t>
            </a:r>
            <a:r>
              <a:rPr lang="en-US" altLang="zh-TW" dirty="0"/>
              <a:t>(</a:t>
            </a:r>
            <a:r>
              <a:rPr lang="en-US" altLang="zh-TW" i="1" dirty="0"/>
              <a:t>j</a:t>
            </a:r>
            <a:r>
              <a:rPr lang="en-US" altLang="zh-TW" dirty="0"/>
              <a:t>), </a:t>
            </a:r>
            <a:r>
              <a:rPr lang="en-US" altLang="zh-TW" i="1" dirty="0"/>
              <a:t>gs</a:t>
            </a:r>
            <a:r>
              <a:rPr lang="en-US" altLang="zh-TW" baseline="-25000" dirty="0"/>
              <a:t>2</a:t>
            </a:r>
            <a:r>
              <a:rPr lang="en-US" altLang="zh-TW" dirty="0"/>
              <a:t>(</a:t>
            </a:r>
            <a:r>
              <a:rPr lang="en-US" altLang="zh-TW" i="1" dirty="0"/>
              <a:t>j</a:t>
            </a:r>
            <a:r>
              <a:rPr lang="en-US" altLang="zh-TW" dirty="0"/>
              <a:t>)}= </a:t>
            </a:r>
            <a:r>
              <a:rPr lang="en-US" altLang="zh-TW" i="1" dirty="0"/>
              <a:t>m </a:t>
            </a:r>
            <a:r>
              <a:rPr lang="en-US" altLang="zh-TW" dirty="0"/>
              <a:t>- </a:t>
            </a:r>
            <a:r>
              <a:rPr lang="en-US" altLang="zh-TW" i="1" dirty="0"/>
              <a:t>gs</a:t>
            </a:r>
            <a:r>
              <a:rPr lang="en-US" altLang="zh-TW" baseline="-25000" dirty="0"/>
              <a:t>2</a:t>
            </a:r>
            <a:r>
              <a:rPr lang="en-US" altLang="zh-TW" dirty="0"/>
              <a:t>(</a:t>
            </a:r>
            <a:r>
              <a:rPr lang="en-US" altLang="zh-TW" i="1" dirty="0"/>
              <a:t>j</a:t>
            </a:r>
            <a:r>
              <a:rPr lang="en-US" altLang="zh-TW" dirty="0"/>
              <a:t>)= </a:t>
            </a:r>
            <a:r>
              <a:rPr lang="en-US" altLang="zh-TW" i="1" dirty="0"/>
              <a:t>f’</a:t>
            </a:r>
            <a:r>
              <a:rPr lang="en-US" altLang="zh-TW" baseline="30000" dirty="0"/>
              <a:t>(</a:t>
            </a:r>
            <a:r>
              <a:rPr lang="en-US" altLang="zh-TW" i="1" baseline="30000" dirty="0"/>
              <a:t>k’</a:t>
            </a:r>
            <a:r>
              <a:rPr lang="en-US" altLang="zh-TW" baseline="30000" dirty="0"/>
              <a:t>)</a:t>
            </a:r>
            <a:r>
              <a:rPr lang="en-US" altLang="zh-TW" dirty="0"/>
              <a:t>(1) - 2.      If no such </a:t>
            </a:r>
            <a:r>
              <a:rPr lang="en-US" altLang="zh-TW" i="1" dirty="0"/>
              <a:t>k</a:t>
            </a:r>
            <a:r>
              <a:rPr lang="en-US" altLang="zh-TW" dirty="0"/>
              <a:t> exists, set each undetermined value of </a:t>
            </a:r>
            <a:r>
              <a:rPr lang="en-US" altLang="zh-TW" i="1" dirty="0"/>
              <a:t>G</a:t>
            </a:r>
            <a:r>
              <a:rPr lang="en-US" altLang="zh-TW" dirty="0"/>
              <a:t> to</a:t>
            </a:r>
            <a:r>
              <a:rPr lang="en-US" altLang="zh-TW" i="1" dirty="0"/>
              <a:t> m</a:t>
            </a:r>
            <a:r>
              <a:rPr lang="en-US" altLang="zh-TW" dirty="0"/>
              <a:t>  in the second scan.</a:t>
            </a:r>
          </a:p>
          <a:p>
            <a:pPr marL="357188" indent="-357188">
              <a:spcBef>
                <a:spcPct val="50000"/>
              </a:spcBef>
              <a:buFontTx/>
              <a:buChar char="•"/>
            </a:pPr>
            <a:r>
              <a:rPr lang="en-US" altLang="zh-TW" b="1" i="1" dirty="0">
                <a:solidFill>
                  <a:srgbClr val="0000FF"/>
                </a:solidFill>
              </a:rPr>
              <a:t>k</a:t>
            </a:r>
            <a:r>
              <a:rPr lang="en-US" altLang="zh-TW" b="1" dirty="0">
                <a:solidFill>
                  <a:srgbClr val="0000FF"/>
                </a:solidFill>
              </a:rPr>
              <a:t>=1=</a:t>
            </a:r>
            <a:r>
              <a:rPr lang="en-US" altLang="zh-TW" b="1" i="1" dirty="0">
                <a:solidFill>
                  <a:srgbClr val="0000FF"/>
                </a:solidFill>
              </a:rPr>
              <a:t>k’</a:t>
            </a:r>
            <a:r>
              <a:rPr lang="en-US" altLang="zh-TW" dirty="0"/>
              <a:t>, since </a:t>
            </a:r>
            <a:r>
              <a:rPr lang="en-US" altLang="zh-TW" i="1" dirty="0"/>
              <a:t>P</a:t>
            </a:r>
            <a:r>
              <a:rPr lang="en-US" altLang="zh-TW" i="1" baseline="-25000" dirty="0"/>
              <a:t>f’</a:t>
            </a:r>
            <a:r>
              <a:rPr lang="en-US" altLang="zh-TW" baseline="-25000" dirty="0"/>
              <a:t>(1)-1</a:t>
            </a:r>
            <a:r>
              <a:rPr lang="en-US" altLang="zh-TW" dirty="0"/>
              <a:t>=</a:t>
            </a:r>
            <a:r>
              <a:rPr lang="en-US" altLang="zh-TW" i="1" dirty="0"/>
              <a:t>P</a:t>
            </a:r>
            <a:r>
              <a:rPr lang="en-US" altLang="zh-TW" baseline="-25000" dirty="0"/>
              <a:t>9</a:t>
            </a:r>
            <a:r>
              <a:rPr lang="en-US" altLang="zh-TW" dirty="0"/>
              <a:t>=“A”=</a:t>
            </a:r>
            <a:r>
              <a:rPr lang="en-US" altLang="zh-TW" i="1" dirty="0"/>
              <a:t>P</a:t>
            </a:r>
            <a:r>
              <a:rPr lang="en-US" altLang="zh-TW" baseline="-25000" dirty="0"/>
              <a:t>1</a:t>
            </a:r>
            <a:r>
              <a:rPr lang="en-US" altLang="zh-TW" dirty="0"/>
              <a:t>, we set </a:t>
            </a:r>
            <a:r>
              <a:rPr lang="en-US" altLang="zh-TW" i="1" dirty="0"/>
              <a:t>G’</a:t>
            </a:r>
            <a:r>
              <a:rPr lang="en-US" altLang="zh-TW" dirty="0"/>
              <a:t>(</a:t>
            </a:r>
            <a:r>
              <a:rPr lang="en-US" altLang="zh-TW" i="1" dirty="0"/>
              <a:t>j</a:t>
            </a:r>
            <a:r>
              <a:rPr lang="en-US" altLang="zh-TW" dirty="0"/>
              <a:t>)=</a:t>
            </a:r>
            <a:r>
              <a:rPr lang="en-US" altLang="zh-TW" i="1" dirty="0"/>
              <a:t>f’</a:t>
            </a:r>
            <a:r>
              <a:rPr lang="en-US" altLang="zh-TW" i="1" baseline="30000" dirty="0"/>
              <a:t> </a:t>
            </a:r>
            <a:r>
              <a:rPr lang="en-US" altLang="zh-TW" dirty="0"/>
              <a:t>(1)-2 for </a:t>
            </a:r>
            <a:r>
              <a:rPr lang="en-US" altLang="zh-TW" i="1" dirty="0"/>
              <a:t>j</a:t>
            </a:r>
            <a:r>
              <a:rPr lang="en-US" altLang="zh-TW" dirty="0"/>
              <a:t>=1,2,3,4,5,6,8.</a:t>
            </a:r>
          </a:p>
        </p:txBody>
      </p:sp>
      <p:sp>
        <p:nvSpPr>
          <p:cNvPr id="118868" name="Rectangle 84"/>
          <p:cNvSpPr>
            <a:spLocks noChangeArrowheads="1"/>
          </p:cNvSpPr>
          <p:nvPr/>
        </p:nvSpPr>
        <p:spPr bwMode="auto">
          <a:xfrm>
            <a:off x="533400" y="762000"/>
            <a:ext cx="8064500" cy="646331"/>
          </a:xfrm>
          <a:prstGeom prst="rect">
            <a:avLst/>
          </a:prstGeom>
          <a:noFill/>
          <a:ln w="9525">
            <a:solidFill>
              <a:schemeClr val="tx1"/>
            </a:solidFill>
            <a:miter lim="800000"/>
            <a:headEnd/>
            <a:tailEnd/>
          </a:ln>
          <a:effectLst/>
        </p:spPr>
        <p:txBody>
          <a:bodyPr wrap="square">
            <a:spAutoFit/>
          </a:bodyPr>
          <a:lstStyle/>
          <a:p>
            <a:r>
              <a:rPr lang="en-US" altLang="zh-TW" b="1" dirty="0"/>
              <a:t>Observe:</a:t>
            </a:r>
          </a:p>
          <a:p>
            <a:r>
              <a:rPr lang="en-US" altLang="zh-TW" dirty="0"/>
              <a:t>∵</a:t>
            </a:r>
            <a:r>
              <a:rPr lang="en-US" altLang="zh-TW" i="1" dirty="0"/>
              <a:t>P</a:t>
            </a:r>
            <a:r>
              <a:rPr lang="en-US" altLang="zh-TW" baseline="-25000" dirty="0"/>
              <a:t>1,4</a:t>
            </a:r>
            <a:r>
              <a:rPr lang="en-US" altLang="zh-TW" dirty="0"/>
              <a:t>=</a:t>
            </a:r>
            <a:r>
              <a:rPr lang="en-US" altLang="zh-TW" i="1" dirty="0"/>
              <a:t>P</a:t>
            </a:r>
            <a:r>
              <a:rPr lang="en-US" altLang="zh-TW" baseline="-25000" dirty="0"/>
              <a:t>9,12</a:t>
            </a:r>
            <a:r>
              <a:rPr lang="en-US" altLang="zh-TW" dirty="0"/>
              <a:t>, ∴</a:t>
            </a:r>
            <a:r>
              <a:rPr lang="en-US" altLang="zh-TW" i="1" dirty="0"/>
              <a:t>gs</a:t>
            </a:r>
            <a:r>
              <a:rPr lang="en-US" altLang="zh-TW" baseline="-25000" dirty="0"/>
              <a:t>2</a:t>
            </a:r>
            <a:r>
              <a:rPr lang="en-US" altLang="zh-TW" dirty="0"/>
              <a:t>(</a:t>
            </a:r>
            <a:r>
              <a:rPr lang="en-US" altLang="zh-TW" i="1" dirty="0"/>
              <a:t>j</a:t>
            </a:r>
            <a:r>
              <a:rPr lang="en-US" altLang="zh-TW" dirty="0"/>
              <a:t>)=</a:t>
            </a:r>
            <a:r>
              <a:rPr lang="en-US" altLang="zh-TW" i="1" dirty="0"/>
              <a:t>m</a:t>
            </a:r>
            <a:r>
              <a:rPr lang="en-US" altLang="zh-TW" dirty="0"/>
              <a:t>-(</a:t>
            </a:r>
            <a:r>
              <a:rPr lang="en-US" altLang="zh-TW" i="1" dirty="0"/>
              <a:t>f’</a:t>
            </a:r>
            <a:r>
              <a:rPr lang="en-US" altLang="zh-TW" dirty="0"/>
              <a:t>(1)-1)+1=4, where 1≦ </a:t>
            </a:r>
            <a:r>
              <a:rPr lang="en-US" altLang="zh-TW" i="1" dirty="0"/>
              <a:t>j</a:t>
            </a:r>
            <a:r>
              <a:rPr lang="en-US" altLang="zh-TW" dirty="0"/>
              <a:t>≦ </a:t>
            </a:r>
            <a:r>
              <a:rPr lang="en-US" altLang="zh-TW" i="1" dirty="0"/>
              <a:t>f’</a:t>
            </a:r>
            <a:r>
              <a:rPr lang="en-US" altLang="zh-TW" baseline="30000" dirty="0"/>
              <a:t>(</a:t>
            </a:r>
            <a:r>
              <a:rPr lang="en-US" altLang="zh-TW" i="1" baseline="30000" dirty="0"/>
              <a:t>k</a:t>
            </a:r>
            <a:r>
              <a:rPr lang="en-US" altLang="zh-TW" baseline="30000" dirty="0"/>
              <a:t>’)</a:t>
            </a:r>
            <a:r>
              <a:rPr lang="en-US" altLang="zh-TW" dirty="0"/>
              <a:t>(1)-2.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rgbClr val="E5E5FF"/>
                </a:solidFill>
                <a:latin typeface="Garamond" pitchFamily="18" charset="0"/>
                <a:ea typeface="Batang" pitchFamily="18" charset="-127"/>
              </a:rPr>
              <a:t>2.	The Rabin-Karp Algorithm</a:t>
            </a:r>
            <a:endParaRPr lang="en-US" sz="3200" smtClean="0">
              <a:solidFill>
                <a:srgbClr val="E5E5FF"/>
              </a:solidFill>
              <a:latin typeface="Garamond" pitchFamily="18" charset="0"/>
              <a:ea typeface="Batang" pitchFamily="18" charset="-127"/>
            </a:endParaRPr>
          </a:p>
        </p:txBody>
      </p:sp>
      <p:sp>
        <p:nvSpPr>
          <p:cNvPr id="10242" name="Rectangle 2"/>
          <p:cNvSpPr>
            <a:spLocks noGrp="1" noChangeArrowheads="1"/>
          </p:cNvSpPr>
          <p:nvPr>
            <p:ph idx="1"/>
          </p:nvPr>
        </p:nvSpPr>
        <p:spPr>
          <a:xfrm>
            <a:off x="152400" y="762000"/>
            <a:ext cx="8763000" cy="5715000"/>
          </a:xfrm>
        </p:spPr>
        <p:txBody>
          <a:bodyPr/>
          <a:lstStyle/>
          <a:p>
            <a:pPr eaLnBrk="1" hangingPunct="1">
              <a:buFontTx/>
              <a:buNone/>
            </a:pPr>
            <a:r>
              <a:rPr lang="en-US" altLang="ko-KR" sz="2800" smtClean="0">
                <a:solidFill>
                  <a:srgbClr val="FF0066"/>
                </a:solidFill>
                <a:latin typeface="Times New Roman" pitchFamily="18" charset="0"/>
                <a:ea typeface="Batang" pitchFamily="18" charset="-127"/>
              </a:rPr>
              <a:t>Special Case</a:t>
            </a:r>
          </a:p>
          <a:p>
            <a:pPr eaLnBrk="1" hangingPunct="1"/>
            <a:r>
              <a:rPr lang="en-US" altLang="ko-KR" sz="2800" smtClean="0">
                <a:solidFill>
                  <a:srgbClr val="000000"/>
                </a:solidFill>
                <a:latin typeface="Times New Roman" pitchFamily="18" charset="0"/>
                <a:ea typeface="Batang" pitchFamily="18" charset="-127"/>
              </a:rPr>
              <a:t>Given a text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n, a </a:t>
            </a:r>
            <a:r>
              <a:rPr lang="en-US" altLang="ko-KR" sz="2800" smtClean="0">
                <a:solidFill>
                  <a:srgbClr val="000000"/>
                </a:solidFill>
                <a:latin typeface="Times New Roman" pitchFamily="18" charset="0"/>
                <a:ea typeface="Batang" pitchFamily="18" charset="-127"/>
              </a:rPr>
              <a:t>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of length </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both as arrays. </a:t>
            </a:r>
          </a:p>
          <a:p>
            <a:pPr eaLnBrk="1" hangingPunct="1"/>
            <a:r>
              <a:rPr lang="en-US" altLang="ko-KR" sz="2800" smtClean="0">
                <a:solidFill>
                  <a:srgbClr val="000000"/>
                </a:solidFill>
                <a:latin typeface="Times New Roman" pitchFamily="18" charset="0"/>
                <a:ea typeface="Batang" pitchFamily="18" charset="-127"/>
              </a:rPr>
              <a:t>Assume that elements of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and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are characters drawn from a finite set of alphabets Σ.</a:t>
            </a:r>
          </a:p>
          <a:p>
            <a:pPr eaLnBrk="1" hangingPunct="1"/>
            <a:r>
              <a:rPr lang="en-US" altLang="ko-KR" sz="2800" smtClean="0">
                <a:solidFill>
                  <a:srgbClr val="000000"/>
                </a:solidFill>
                <a:latin typeface="Times New Roman" pitchFamily="18" charset="0"/>
                <a:ea typeface="Batang" pitchFamily="18" charset="-127"/>
              </a:rPr>
              <a:t>Where Σ = {0, 1, 2, . . . , 9}, so that each character is a decimal digit. </a:t>
            </a:r>
          </a:p>
          <a:p>
            <a:pPr eaLnBrk="1" hangingPunct="1">
              <a:buFontTx/>
              <a:buNone/>
            </a:pPr>
            <a:endParaRPr lang="en-US" altLang="ko-KR" sz="10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Now our objective is </a:t>
            </a:r>
            <a:r>
              <a:rPr lang="en-US" altLang="ko-KR" sz="2800" smtClean="0">
                <a:solidFill>
                  <a:srgbClr val="CC00FF"/>
                </a:solidFill>
                <a:latin typeface="Times New Roman" pitchFamily="18" charset="0"/>
                <a:ea typeface="Batang" pitchFamily="18" charset="-127"/>
              </a:rPr>
              <a:t>“finding all valid shifts with which a given pattern </a:t>
            </a:r>
            <a:r>
              <a:rPr lang="en-US" altLang="ko-KR" sz="2800" i="1" smtClean="0">
                <a:solidFill>
                  <a:srgbClr val="CC00FF"/>
                </a:solidFill>
                <a:latin typeface="Times New Roman" pitchFamily="18" charset="0"/>
                <a:ea typeface="Batang" pitchFamily="18" charset="-127"/>
              </a:rPr>
              <a:t>P </a:t>
            </a:r>
            <a:r>
              <a:rPr lang="en-US" altLang="ko-KR" sz="2800" smtClean="0">
                <a:solidFill>
                  <a:srgbClr val="CC00FF"/>
                </a:solidFill>
                <a:latin typeface="Times New Roman" pitchFamily="18" charset="0"/>
                <a:ea typeface="Batang" pitchFamily="18" charset="-127"/>
              </a:rPr>
              <a:t>occurs in a text </a:t>
            </a:r>
            <a:r>
              <a:rPr lang="en-US" altLang="ko-KR" sz="2800" i="1" smtClean="0">
                <a:solidFill>
                  <a:srgbClr val="CC00FF"/>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  </a:t>
            </a:r>
          </a:p>
          <a:p>
            <a:pPr eaLnBrk="1" hangingPunct="1"/>
            <a:endParaRPr lang="en-US" altLang="ko-KR" sz="2800" smtClean="0">
              <a:solidFill>
                <a:srgbClr val="000000"/>
              </a:solidFill>
              <a:latin typeface="Times New Roman" pitchFamily="18" charset="0"/>
              <a:ea typeface="Batang" pitchFamily="18" charset="-127"/>
            </a:endParaRPr>
          </a:p>
        </p:txBody>
      </p:sp>
      <p:pic>
        <p:nvPicPr>
          <p:cNvPr id="10243"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0244"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0246"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0247"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2"/>
          </p:nvPr>
        </p:nvSpPr>
        <p:spPr/>
        <p:txBody>
          <a:bodyPr/>
          <a:lstStyle/>
          <a:p>
            <a:fld id="{5CDC2DEA-3DD6-49F8-BC17-A5E79D7E5B0C}" type="slidenum">
              <a:rPr lang="en-US" altLang="zh-TW"/>
              <a:pPr/>
              <a:t>80</a:t>
            </a:fld>
            <a:endParaRPr lang="en-US" altLang="zh-TW"/>
          </a:p>
        </p:txBody>
      </p:sp>
      <p:sp>
        <p:nvSpPr>
          <p:cNvPr id="115714" name="Text Box 2"/>
          <p:cNvSpPr txBox="1">
            <a:spLocks noChangeArrowheads="1"/>
          </p:cNvSpPr>
          <p:nvPr/>
        </p:nvSpPr>
        <p:spPr bwMode="auto">
          <a:xfrm>
            <a:off x="107950" y="115888"/>
            <a:ext cx="8893175" cy="4692650"/>
          </a:xfrm>
          <a:prstGeom prst="rect">
            <a:avLst/>
          </a:prstGeom>
          <a:noFill/>
          <a:ln w="9525">
            <a:noFill/>
            <a:miter lim="800000"/>
            <a:headEnd/>
            <a:tailEnd/>
          </a:ln>
          <a:effectLst/>
        </p:spPr>
        <p:txBody>
          <a:bodyPr>
            <a:spAutoFit/>
          </a:bodyPr>
          <a:lstStyle/>
          <a:p>
            <a:pPr marL="363538" indent="-363538">
              <a:lnSpc>
                <a:spcPct val="90000"/>
              </a:lnSpc>
              <a:spcBef>
                <a:spcPct val="20000"/>
              </a:spcBef>
              <a:buFontTx/>
              <a:buChar char="•"/>
            </a:pPr>
            <a:r>
              <a:rPr lang="en-US" altLang="zh-TW"/>
              <a:t>Let </a:t>
            </a:r>
            <a:r>
              <a:rPr lang="en-US" altLang="zh-TW" i="1"/>
              <a:t>z</a:t>
            </a:r>
            <a:r>
              <a:rPr lang="en-US" altLang="zh-TW"/>
              <a:t> be </a:t>
            </a:r>
            <a:r>
              <a:rPr lang="en-US" altLang="zh-TW" i="1"/>
              <a:t>f’</a:t>
            </a:r>
            <a:r>
              <a:rPr lang="en-US" altLang="zh-TW" baseline="30000"/>
              <a:t>(</a:t>
            </a:r>
            <a:r>
              <a:rPr lang="en-US" altLang="zh-TW" i="1" baseline="30000"/>
              <a:t>k’</a:t>
            </a:r>
            <a:r>
              <a:rPr lang="en-US" altLang="zh-TW" baseline="30000"/>
              <a:t>)</a:t>
            </a:r>
            <a:r>
              <a:rPr lang="en-US" altLang="zh-TW"/>
              <a:t>(1)-2.  Let </a:t>
            </a:r>
            <a:r>
              <a:rPr lang="en-US" altLang="zh-TW" i="1"/>
              <a:t>k’’</a:t>
            </a:r>
            <a:r>
              <a:rPr lang="en-US" altLang="zh-TW"/>
              <a:t> be the </a:t>
            </a:r>
            <a:r>
              <a:rPr lang="en-US" altLang="zh-TW" b="1"/>
              <a:t>largest value </a:t>
            </a:r>
            <a:r>
              <a:rPr lang="en-US" altLang="zh-TW" b="1" i="1"/>
              <a:t>k</a:t>
            </a:r>
            <a:r>
              <a:rPr lang="en-US" altLang="zh-TW"/>
              <a:t> such that  </a:t>
            </a:r>
            <a:r>
              <a:rPr lang="en-US" altLang="zh-TW" i="1"/>
              <a:t>f’’</a:t>
            </a:r>
            <a:r>
              <a:rPr lang="en-US" altLang="zh-TW" i="1" baseline="30000"/>
              <a:t>(k)</a:t>
            </a:r>
            <a:r>
              <a:rPr lang="en-US" altLang="zh-TW"/>
              <a:t>(</a:t>
            </a:r>
            <a:r>
              <a:rPr lang="en-US" altLang="zh-TW" i="1"/>
              <a:t>z</a:t>
            </a:r>
            <a:r>
              <a:rPr lang="en-US" altLang="zh-TW"/>
              <a:t>)-1&lt;=</a:t>
            </a:r>
            <a:r>
              <a:rPr lang="en-US" altLang="zh-TW" i="1"/>
              <a:t>m</a:t>
            </a:r>
            <a:r>
              <a:rPr lang="en-US" altLang="zh-TW"/>
              <a:t>.   </a:t>
            </a:r>
          </a:p>
          <a:p>
            <a:pPr marL="363538" indent="-363538">
              <a:lnSpc>
                <a:spcPct val="90000"/>
              </a:lnSpc>
              <a:spcBef>
                <a:spcPct val="20000"/>
              </a:spcBef>
              <a:buFontTx/>
              <a:buChar char="•"/>
            </a:pPr>
            <a:r>
              <a:rPr lang="en-US" altLang="zh-TW"/>
              <a:t>Then we set </a:t>
            </a:r>
            <a:r>
              <a:rPr lang="en-US" altLang="zh-TW" i="1">
                <a:solidFill>
                  <a:srgbClr val="FF3300"/>
                </a:solidFill>
              </a:rPr>
              <a:t>G’</a:t>
            </a:r>
            <a:r>
              <a:rPr lang="en-US" altLang="zh-TW">
                <a:solidFill>
                  <a:srgbClr val="FF3300"/>
                </a:solidFill>
              </a:rPr>
              <a:t>(</a:t>
            </a:r>
            <a:r>
              <a:rPr lang="en-US" altLang="zh-TW" i="1">
                <a:solidFill>
                  <a:srgbClr val="FF3300"/>
                </a:solidFill>
              </a:rPr>
              <a:t>j</a:t>
            </a:r>
            <a:r>
              <a:rPr lang="en-US" altLang="zh-TW">
                <a:solidFill>
                  <a:srgbClr val="FF3300"/>
                </a:solidFill>
              </a:rPr>
              <a:t>)</a:t>
            </a:r>
            <a:r>
              <a:rPr lang="en-US" altLang="zh-TW"/>
              <a:t> = </a:t>
            </a:r>
            <a:r>
              <a:rPr lang="en-US" altLang="zh-TW" i="1"/>
              <a:t>m </a:t>
            </a:r>
            <a:r>
              <a:rPr lang="en-US" altLang="zh-TW"/>
              <a:t>- </a:t>
            </a:r>
            <a:r>
              <a:rPr lang="en-US" altLang="zh-TW" i="1"/>
              <a:t>gs</a:t>
            </a:r>
            <a:r>
              <a:rPr lang="en-US" altLang="zh-TW" baseline="-25000"/>
              <a:t>2</a:t>
            </a:r>
            <a:r>
              <a:rPr lang="en-US" altLang="zh-TW"/>
              <a:t>(</a:t>
            </a:r>
            <a:r>
              <a:rPr lang="en-US" altLang="zh-TW" i="1"/>
              <a:t>j</a:t>
            </a:r>
            <a:r>
              <a:rPr lang="en-US" altLang="zh-TW"/>
              <a:t>) = </a:t>
            </a:r>
            <a:r>
              <a:rPr lang="en-US" altLang="zh-TW" i="1"/>
              <a:t>m </a:t>
            </a:r>
            <a:r>
              <a:rPr lang="en-US" altLang="zh-TW"/>
              <a:t>- (</a:t>
            </a:r>
            <a:r>
              <a:rPr lang="en-US" altLang="zh-TW" i="1"/>
              <a:t>m - f’’</a:t>
            </a:r>
            <a:r>
              <a:rPr lang="en-US" altLang="zh-TW" baseline="30000"/>
              <a:t>(</a:t>
            </a:r>
            <a:r>
              <a:rPr lang="en-US" altLang="zh-TW" i="1" baseline="30000"/>
              <a:t>i</a:t>
            </a:r>
            <a:r>
              <a:rPr lang="en-US" altLang="zh-TW" baseline="30000"/>
              <a:t>)</a:t>
            </a:r>
            <a:r>
              <a:rPr lang="en-US" altLang="zh-TW"/>
              <a:t>(</a:t>
            </a:r>
            <a:r>
              <a:rPr lang="en-US" altLang="zh-TW" i="1"/>
              <a:t>z</a:t>
            </a:r>
            <a:r>
              <a:rPr lang="en-US" altLang="zh-TW"/>
              <a:t>) - 1) = </a:t>
            </a:r>
            <a:r>
              <a:rPr lang="en-US" altLang="zh-TW" i="1">
                <a:solidFill>
                  <a:srgbClr val="FF3300"/>
                </a:solidFill>
              </a:rPr>
              <a:t>f’’</a:t>
            </a:r>
            <a:r>
              <a:rPr lang="en-US" altLang="zh-TW" baseline="30000">
                <a:solidFill>
                  <a:srgbClr val="FF3300"/>
                </a:solidFill>
              </a:rPr>
              <a:t>(</a:t>
            </a:r>
            <a:r>
              <a:rPr lang="en-US" altLang="zh-TW" i="1" baseline="30000">
                <a:solidFill>
                  <a:srgbClr val="FF3300"/>
                </a:solidFill>
              </a:rPr>
              <a:t>i</a:t>
            </a:r>
            <a:r>
              <a:rPr lang="en-US" altLang="zh-TW" baseline="30000">
                <a:solidFill>
                  <a:srgbClr val="FF3300"/>
                </a:solidFill>
              </a:rPr>
              <a:t>)</a:t>
            </a:r>
            <a:r>
              <a:rPr lang="en-US" altLang="zh-TW">
                <a:solidFill>
                  <a:srgbClr val="FF3300"/>
                </a:solidFill>
              </a:rPr>
              <a:t>(</a:t>
            </a:r>
            <a:r>
              <a:rPr lang="en-US" altLang="zh-TW" i="1">
                <a:solidFill>
                  <a:srgbClr val="FF3300"/>
                </a:solidFill>
              </a:rPr>
              <a:t>z</a:t>
            </a:r>
            <a:r>
              <a:rPr lang="en-US" altLang="zh-TW">
                <a:solidFill>
                  <a:srgbClr val="FF3300"/>
                </a:solidFill>
              </a:rPr>
              <a:t>) - 1</a:t>
            </a:r>
            <a:r>
              <a:rPr lang="en-US" altLang="zh-TW"/>
              <a:t>, where </a:t>
            </a:r>
            <a:r>
              <a:rPr lang="en-US" altLang="zh-TW">
                <a:solidFill>
                  <a:srgbClr val="0000FF"/>
                </a:solidFill>
              </a:rPr>
              <a:t>1&lt;=</a:t>
            </a:r>
            <a:r>
              <a:rPr lang="en-US" altLang="zh-TW" i="1">
                <a:solidFill>
                  <a:srgbClr val="0000FF"/>
                </a:solidFill>
              </a:rPr>
              <a:t>i</a:t>
            </a:r>
            <a:r>
              <a:rPr lang="en-US" altLang="zh-TW">
                <a:solidFill>
                  <a:srgbClr val="0000FF"/>
                </a:solidFill>
              </a:rPr>
              <a:t>&lt;=</a:t>
            </a:r>
            <a:r>
              <a:rPr lang="en-US" altLang="zh-TW" i="1">
                <a:solidFill>
                  <a:srgbClr val="0000FF"/>
                </a:solidFill>
              </a:rPr>
              <a:t>k’’</a:t>
            </a:r>
            <a:r>
              <a:rPr lang="en-US" altLang="zh-TW"/>
              <a:t> and  </a:t>
            </a:r>
            <a:r>
              <a:rPr lang="en-US" altLang="zh-TW" i="1">
                <a:solidFill>
                  <a:srgbClr val="0000FF"/>
                </a:solidFill>
              </a:rPr>
              <a:t>f’’</a:t>
            </a:r>
            <a:r>
              <a:rPr lang="en-US" altLang="zh-TW" baseline="30000">
                <a:solidFill>
                  <a:srgbClr val="0000FF"/>
                </a:solidFill>
              </a:rPr>
              <a:t>(</a:t>
            </a:r>
            <a:r>
              <a:rPr lang="en-US" altLang="zh-TW" i="1" baseline="30000">
                <a:solidFill>
                  <a:srgbClr val="0000FF"/>
                </a:solidFill>
              </a:rPr>
              <a:t>i</a:t>
            </a:r>
            <a:r>
              <a:rPr lang="en-US" altLang="zh-TW" baseline="30000">
                <a:solidFill>
                  <a:srgbClr val="0000FF"/>
                </a:solidFill>
              </a:rPr>
              <a:t>-1)</a:t>
            </a:r>
            <a:r>
              <a:rPr lang="en-US" altLang="zh-TW">
                <a:solidFill>
                  <a:srgbClr val="0000FF"/>
                </a:solidFill>
              </a:rPr>
              <a:t>(z) &lt;  </a:t>
            </a:r>
            <a:r>
              <a:rPr lang="en-US" altLang="zh-TW" i="1">
                <a:solidFill>
                  <a:srgbClr val="0000FF"/>
                </a:solidFill>
              </a:rPr>
              <a:t>j  </a:t>
            </a:r>
            <a:r>
              <a:rPr lang="en-US" altLang="zh-TW">
                <a:solidFill>
                  <a:srgbClr val="0000FF"/>
                </a:solidFill>
              </a:rPr>
              <a:t>&lt;=  </a:t>
            </a:r>
            <a:r>
              <a:rPr lang="en-US" altLang="zh-TW" i="1">
                <a:solidFill>
                  <a:srgbClr val="0000FF"/>
                </a:solidFill>
              </a:rPr>
              <a:t>f’’</a:t>
            </a:r>
            <a:r>
              <a:rPr lang="en-US" altLang="zh-TW" baseline="30000">
                <a:solidFill>
                  <a:srgbClr val="0000FF"/>
                </a:solidFill>
              </a:rPr>
              <a:t>(</a:t>
            </a:r>
            <a:r>
              <a:rPr lang="en-US" altLang="zh-TW" i="1" baseline="30000">
                <a:solidFill>
                  <a:srgbClr val="0000FF"/>
                </a:solidFill>
              </a:rPr>
              <a:t>i</a:t>
            </a:r>
            <a:r>
              <a:rPr lang="en-US" altLang="zh-TW" baseline="30000">
                <a:solidFill>
                  <a:srgbClr val="0000FF"/>
                </a:solidFill>
              </a:rPr>
              <a:t>)</a:t>
            </a:r>
            <a:r>
              <a:rPr lang="en-US" altLang="zh-TW">
                <a:solidFill>
                  <a:srgbClr val="0000FF"/>
                </a:solidFill>
              </a:rPr>
              <a:t>(</a:t>
            </a:r>
            <a:r>
              <a:rPr lang="en-US" altLang="zh-TW" i="1">
                <a:solidFill>
                  <a:srgbClr val="0000FF"/>
                </a:solidFill>
              </a:rPr>
              <a:t>z</a:t>
            </a:r>
            <a:r>
              <a:rPr lang="en-US" altLang="zh-TW">
                <a:solidFill>
                  <a:srgbClr val="0000FF"/>
                </a:solidFill>
              </a:rPr>
              <a:t>)-1</a:t>
            </a:r>
            <a:r>
              <a:rPr lang="en-US" altLang="zh-TW"/>
              <a:t> and </a:t>
            </a:r>
            <a:r>
              <a:rPr lang="en-US" altLang="zh-TW" i="1"/>
              <a:t>f’’</a:t>
            </a:r>
            <a:r>
              <a:rPr lang="en-US" altLang="zh-TW" baseline="30000"/>
              <a:t>(</a:t>
            </a:r>
            <a:r>
              <a:rPr lang="en-US" altLang="zh-TW" i="1" baseline="30000"/>
              <a:t>0</a:t>
            </a:r>
            <a:r>
              <a:rPr lang="en-US" altLang="zh-TW" baseline="30000"/>
              <a:t>)</a:t>
            </a:r>
            <a:r>
              <a:rPr lang="en-US" altLang="zh-TW"/>
              <a:t>(</a:t>
            </a:r>
            <a:r>
              <a:rPr lang="en-US" altLang="zh-TW" i="1"/>
              <a:t>z</a:t>
            </a:r>
            <a:r>
              <a:rPr lang="en-US" altLang="zh-TW"/>
              <a:t>) = </a:t>
            </a:r>
            <a:r>
              <a:rPr lang="en-US" altLang="zh-TW" i="1"/>
              <a:t>z</a:t>
            </a:r>
            <a:r>
              <a:rPr lang="en-US" altLang="zh-TW"/>
              <a:t>.</a:t>
            </a:r>
          </a:p>
          <a:p>
            <a:pPr marL="363538" indent="-363538">
              <a:lnSpc>
                <a:spcPct val="90000"/>
              </a:lnSpc>
              <a:spcBef>
                <a:spcPct val="20000"/>
              </a:spcBef>
              <a:buFontTx/>
              <a:buChar char="•"/>
            </a:pPr>
            <a:endParaRPr lang="en-US" altLang="zh-TW"/>
          </a:p>
          <a:p>
            <a:pPr marL="363538" indent="-363538">
              <a:lnSpc>
                <a:spcPct val="90000"/>
              </a:lnSpc>
              <a:spcBef>
                <a:spcPct val="20000"/>
              </a:spcBef>
              <a:buFontTx/>
              <a:buChar char="•"/>
            </a:pPr>
            <a:r>
              <a:rPr lang="en-US" altLang="zh-TW"/>
              <a:t>For example, </a:t>
            </a:r>
            <a:r>
              <a:rPr lang="en-US" altLang="zh-TW" i="1"/>
              <a:t>z</a:t>
            </a:r>
            <a:r>
              <a:rPr lang="en-US" altLang="zh-TW"/>
              <a:t>=8 :</a:t>
            </a:r>
          </a:p>
          <a:p>
            <a:pPr marL="542925" lvl="1">
              <a:lnSpc>
                <a:spcPct val="90000"/>
              </a:lnSpc>
              <a:spcBef>
                <a:spcPct val="20000"/>
              </a:spcBef>
              <a:buFont typeface="Wingdings" pitchFamily="2" charset="2"/>
              <a:buChar char="Ø"/>
            </a:pPr>
            <a:r>
              <a:rPr lang="en-US" altLang="zh-TW" i="1"/>
              <a:t> k</a:t>
            </a:r>
            <a:r>
              <a:rPr lang="en-US" altLang="zh-TW"/>
              <a:t>=1, </a:t>
            </a:r>
            <a:r>
              <a:rPr lang="en-US" altLang="zh-TW" i="1"/>
              <a:t>f’’</a:t>
            </a:r>
            <a:r>
              <a:rPr lang="en-US" altLang="zh-TW" baseline="30000"/>
              <a:t>(1)</a:t>
            </a:r>
            <a:r>
              <a:rPr lang="en-US" altLang="zh-TW"/>
              <a:t>(8)-1=11≦</a:t>
            </a:r>
            <a:r>
              <a:rPr lang="en-US" altLang="zh-TW" i="1"/>
              <a:t>m=12</a:t>
            </a:r>
          </a:p>
          <a:p>
            <a:pPr marL="542925" lvl="1">
              <a:lnSpc>
                <a:spcPct val="90000"/>
              </a:lnSpc>
              <a:spcBef>
                <a:spcPct val="20000"/>
              </a:spcBef>
              <a:buFont typeface="Wingdings" pitchFamily="2" charset="2"/>
              <a:buChar char="Ø"/>
            </a:pPr>
            <a:r>
              <a:rPr lang="en-US" altLang="zh-TW" i="1"/>
              <a:t> k=2,</a:t>
            </a:r>
            <a:r>
              <a:rPr lang="en-US" altLang="zh-TW"/>
              <a:t> </a:t>
            </a:r>
            <a:r>
              <a:rPr lang="en-US" altLang="zh-TW" i="1"/>
              <a:t>f’’</a:t>
            </a:r>
            <a:r>
              <a:rPr lang="en-US" altLang="zh-TW" baseline="30000"/>
              <a:t>(2)</a:t>
            </a:r>
            <a:r>
              <a:rPr lang="en-US" altLang="zh-TW"/>
              <a:t>(8)-1=12≦</a:t>
            </a:r>
            <a:r>
              <a:rPr lang="en-US" altLang="zh-TW" i="1"/>
              <a:t>m=12     </a:t>
            </a:r>
            <a:r>
              <a:rPr lang="en-US" altLang="zh-TW" b="1" i="1"/>
              <a:t>=&gt; k’’=2</a:t>
            </a:r>
          </a:p>
          <a:p>
            <a:pPr marL="542925" lvl="1">
              <a:lnSpc>
                <a:spcPct val="90000"/>
              </a:lnSpc>
              <a:spcBef>
                <a:spcPct val="20000"/>
              </a:spcBef>
              <a:buFont typeface="Wingdings" pitchFamily="2" charset="2"/>
              <a:buChar char="Ø"/>
            </a:pPr>
            <a:r>
              <a:rPr lang="en-US" altLang="zh-TW"/>
              <a:t> </a:t>
            </a:r>
            <a:r>
              <a:rPr lang="en-US" altLang="zh-TW" i="1"/>
              <a:t>i</a:t>
            </a:r>
            <a:r>
              <a:rPr lang="en-US" altLang="zh-TW"/>
              <a:t>=1, </a:t>
            </a:r>
            <a:r>
              <a:rPr lang="en-US" altLang="zh-TW" i="1"/>
              <a:t>f’’</a:t>
            </a:r>
            <a:r>
              <a:rPr lang="en-US" altLang="zh-TW" baseline="30000"/>
              <a:t>(</a:t>
            </a:r>
            <a:r>
              <a:rPr lang="en-US" altLang="zh-TW" i="1" baseline="30000"/>
              <a:t>0</a:t>
            </a:r>
            <a:r>
              <a:rPr lang="en-US" altLang="zh-TW" baseline="30000"/>
              <a:t>)</a:t>
            </a:r>
            <a:r>
              <a:rPr lang="en-US" altLang="zh-TW"/>
              <a:t>(8)-1 = 7 &lt;  </a:t>
            </a:r>
            <a:r>
              <a:rPr lang="en-US" altLang="zh-TW" b="1" i="1"/>
              <a:t>j</a:t>
            </a:r>
            <a:r>
              <a:rPr lang="en-US" altLang="zh-TW" i="1"/>
              <a:t> </a:t>
            </a:r>
            <a:r>
              <a:rPr lang="en-US" altLang="zh-TW"/>
              <a:t>≦ </a:t>
            </a:r>
            <a:r>
              <a:rPr lang="en-US" altLang="zh-TW" i="1"/>
              <a:t>f’’</a:t>
            </a:r>
            <a:r>
              <a:rPr lang="en-US" altLang="zh-TW" baseline="30000"/>
              <a:t>(1)</a:t>
            </a:r>
            <a:r>
              <a:rPr lang="en-US" altLang="zh-TW"/>
              <a:t>(</a:t>
            </a:r>
            <a:r>
              <a:rPr lang="en-US" altLang="zh-TW" i="1"/>
              <a:t>8</a:t>
            </a:r>
            <a:r>
              <a:rPr lang="en-US" altLang="zh-TW"/>
              <a:t>)-1=11.  </a:t>
            </a:r>
          </a:p>
          <a:p>
            <a:pPr marL="542925" lvl="1">
              <a:lnSpc>
                <a:spcPct val="90000"/>
              </a:lnSpc>
              <a:spcBef>
                <a:spcPct val="20000"/>
              </a:spcBef>
              <a:buFont typeface="Wingdings" pitchFamily="2" charset="2"/>
              <a:buChar char="Ø"/>
            </a:pPr>
            <a:r>
              <a:rPr lang="en-US" altLang="zh-TW"/>
              <a:t> </a:t>
            </a:r>
            <a:r>
              <a:rPr lang="en-US" altLang="zh-TW" i="1"/>
              <a:t>i</a:t>
            </a:r>
            <a:r>
              <a:rPr lang="en-US" altLang="zh-TW"/>
              <a:t>=2, </a:t>
            </a:r>
            <a:r>
              <a:rPr lang="en-US" altLang="zh-TW" i="1"/>
              <a:t>f’’</a:t>
            </a:r>
            <a:r>
              <a:rPr lang="en-US" altLang="zh-TW" baseline="30000"/>
              <a:t>(</a:t>
            </a:r>
            <a:r>
              <a:rPr lang="en-US" altLang="zh-TW" i="1" baseline="30000"/>
              <a:t>1</a:t>
            </a:r>
            <a:r>
              <a:rPr lang="en-US" altLang="zh-TW" baseline="30000"/>
              <a:t>)</a:t>
            </a:r>
            <a:r>
              <a:rPr lang="en-US" altLang="zh-TW"/>
              <a:t>(8)-1 =11&lt;  </a:t>
            </a:r>
            <a:r>
              <a:rPr lang="en-US" altLang="zh-TW" b="1" i="1"/>
              <a:t>j</a:t>
            </a:r>
            <a:r>
              <a:rPr lang="en-US" altLang="zh-TW" i="1"/>
              <a:t> </a:t>
            </a:r>
            <a:r>
              <a:rPr lang="en-US" altLang="zh-TW"/>
              <a:t>≦ </a:t>
            </a:r>
            <a:r>
              <a:rPr lang="en-US" altLang="zh-TW" i="1"/>
              <a:t>f’’</a:t>
            </a:r>
            <a:r>
              <a:rPr lang="en-US" altLang="zh-TW" baseline="30000"/>
              <a:t>(2)</a:t>
            </a:r>
            <a:r>
              <a:rPr lang="en-US" altLang="zh-TW"/>
              <a:t>(</a:t>
            </a:r>
            <a:r>
              <a:rPr lang="en-US" altLang="zh-TW" i="1"/>
              <a:t>8</a:t>
            </a:r>
            <a:r>
              <a:rPr lang="en-US" altLang="zh-TW"/>
              <a:t>)-1=12.  </a:t>
            </a:r>
          </a:p>
          <a:p>
            <a:pPr marL="542925" lvl="1">
              <a:lnSpc>
                <a:spcPct val="90000"/>
              </a:lnSpc>
              <a:spcBef>
                <a:spcPct val="20000"/>
              </a:spcBef>
              <a:buFont typeface="Wingdings" pitchFamily="2" charset="2"/>
              <a:buChar char="Ø"/>
            </a:pPr>
            <a:r>
              <a:rPr lang="en-US" altLang="zh-TW"/>
              <a:t>We set </a:t>
            </a:r>
            <a:r>
              <a:rPr lang="en-US" altLang="zh-TW" i="1"/>
              <a:t>G</a:t>
            </a:r>
            <a:r>
              <a:rPr lang="en-US" altLang="zh-TW"/>
              <a:t>(</a:t>
            </a:r>
            <a:r>
              <a:rPr lang="en-US" altLang="zh-TW">
                <a:solidFill>
                  <a:srgbClr val="0000FF"/>
                </a:solidFill>
              </a:rPr>
              <a:t>9</a:t>
            </a:r>
            <a:r>
              <a:rPr lang="en-US" altLang="zh-TW"/>
              <a:t>) and </a:t>
            </a:r>
            <a:r>
              <a:rPr lang="en-US" altLang="zh-TW" i="1"/>
              <a:t>G</a:t>
            </a:r>
            <a:r>
              <a:rPr lang="en-US" altLang="zh-TW"/>
              <a:t>(</a:t>
            </a:r>
            <a:r>
              <a:rPr lang="en-US" altLang="zh-TW">
                <a:solidFill>
                  <a:srgbClr val="0000FF"/>
                </a:solidFill>
              </a:rPr>
              <a:t>11</a:t>
            </a:r>
            <a:r>
              <a:rPr lang="en-US" altLang="zh-TW"/>
              <a:t>)= </a:t>
            </a:r>
            <a:r>
              <a:rPr lang="en-US" altLang="zh-TW" i="1"/>
              <a:t>f’’</a:t>
            </a:r>
            <a:r>
              <a:rPr lang="en-US" altLang="zh-TW" baseline="30000"/>
              <a:t>(1)</a:t>
            </a:r>
            <a:r>
              <a:rPr lang="en-US" altLang="zh-TW"/>
              <a:t>(8) – 1= 12-1 = 11.</a:t>
            </a:r>
            <a:endParaRPr lang="en-US" altLang="zh-TW" i="1"/>
          </a:p>
          <a:p>
            <a:pPr marL="363538" indent="-363538">
              <a:lnSpc>
                <a:spcPct val="90000"/>
              </a:lnSpc>
              <a:spcBef>
                <a:spcPct val="20000"/>
              </a:spcBef>
              <a:buFontTx/>
              <a:buChar char="•"/>
            </a:pPr>
            <a:endParaRPr lang="en-US" altLang="zh-TW"/>
          </a:p>
        </p:txBody>
      </p:sp>
      <p:graphicFrame>
        <p:nvGraphicFramePr>
          <p:cNvPr id="115796" name="Group 84"/>
          <p:cNvGraphicFramePr>
            <a:graphicFrameLocks noGrp="1"/>
          </p:cNvGraphicFramePr>
          <p:nvPr/>
        </p:nvGraphicFramePr>
        <p:xfrm>
          <a:off x="1116013" y="4640263"/>
          <a:ext cx="6551612" cy="1889760"/>
        </p:xfrm>
        <a:graphic>
          <a:graphicData uri="http://schemas.openxmlformats.org/drawingml/2006/table">
            <a:tbl>
              <a:tblPr/>
              <a:tblGrid>
                <a:gridCol w="652462"/>
                <a:gridCol w="492125"/>
                <a:gridCol w="490538"/>
                <a:gridCol w="492125"/>
                <a:gridCol w="492125"/>
                <a:gridCol w="476250"/>
                <a:gridCol w="504825"/>
                <a:gridCol w="490537"/>
                <a:gridCol w="493713"/>
                <a:gridCol w="492125"/>
                <a:gridCol w="488950"/>
                <a:gridCol w="496887"/>
                <a:gridCol w="488950"/>
              </a:tblGrid>
              <a:tr h="347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18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24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6F0CE63A-79B8-40D8-A537-C2C82240A172}" type="slidenum">
              <a:rPr lang="en-US" altLang="zh-TW"/>
              <a:pPr/>
              <a:t>81</a:t>
            </a:fld>
            <a:endParaRPr lang="en-US" altLang="zh-TW"/>
          </a:p>
        </p:txBody>
      </p:sp>
      <p:sp>
        <p:nvSpPr>
          <p:cNvPr id="116740" name="Text Box 4"/>
          <p:cNvSpPr txBox="1">
            <a:spLocks noChangeArrowheads="1"/>
          </p:cNvSpPr>
          <p:nvPr/>
        </p:nvSpPr>
        <p:spPr bwMode="auto">
          <a:xfrm>
            <a:off x="539750" y="549275"/>
            <a:ext cx="7920038" cy="1735138"/>
          </a:xfrm>
          <a:prstGeom prst="rect">
            <a:avLst/>
          </a:prstGeom>
          <a:noFill/>
          <a:ln w="9525">
            <a:noFill/>
            <a:miter lim="800000"/>
            <a:headEnd/>
            <a:tailEnd/>
          </a:ln>
          <a:effectLst/>
        </p:spPr>
        <p:txBody>
          <a:bodyPr>
            <a:spAutoFit/>
          </a:bodyPr>
          <a:lstStyle/>
          <a:p>
            <a:pPr>
              <a:spcBef>
                <a:spcPct val="50000"/>
              </a:spcBef>
            </a:pPr>
            <a:r>
              <a:rPr lang="en-US" altLang="zh-TW"/>
              <a:t>We essentially have to decide the maximum number of steps. We can move the window right when a mismatch occurs.  This is decided by the following function:</a:t>
            </a:r>
          </a:p>
          <a:p>
            <a:pPr>
              <a:spcBef>
                <a:spcPct val="50000"/>
              </a:spcBef>
            </a:pPr>
            <a:r>
              <a:rPr lang="en-US" altLang="zh-TW"/>
              <a:t>      max{</a:t>
            </a:r>
            <a:r>
              <a:rPr lang="en-US" altLang="zh-TW" i="1"/>
              <a:t>G</a:t>
            </a:r>
            <a:r>
              <a:rPr lang="en-US" altLang="zh-TW"/>
              <a:t>’(</a:t>
            </a:r>
            <a:r>
              <a:rPr lang="en-US" altLang="zh-TW" i="1"/>
              <a:t>j</a:t>
            </a:r>
            <a:r>
              <a:rPr lang="en-US" altLang="zh-TW"/>
              <a:t>), </a:t>
            </a:r>
            <a:r>
              <a:rPr lang="en-US" altLang="zh-TW" i="1"/>
              <a:t>j</a:t>
            </a:r>
            <a:r>
              <a:rPr lang="en-US" altLang="zh-TW"/>
              <a:t>-</a:t>
            </a:r>
            <a:r>
              <a:rPr lang="en-US" altLang="zh-TW" i="1"/>
              <a:t>B</a:t>
            </a:r>
            <a:r>
              <a:rPr lang="en-US" altLang="zh-TW"/>
              <a:t>(</a:t>
            </a:r>
            <a:r>
              <a:rPr lang="en-US" altLang="zh-TW" i="1"/>
              <a:t>T</a:t>
            </a:r>
            <a:r>
              <a:rPr lang="en-US" altLang="zh-TW" i="1" baseline="-25000"/>
              <a:t>s</a:t>
            </a:r>
            <a:r>
              <a:rPr lang="en-US" altLang="zh-TW" baseline="-25000"/>
              <a:t>+</a:t>
            </a:r>
            <a:r>
              <a:rPr lang="en-US" altLang="zh-TW" i="1" baseline="-25000"/>
              <a:t>j</a:t>
            </a:r>
            <a:r>
              <a:rPr lang="en-US" altLang="zh-TW" baseline="-25000"/>
              <a:t>-1</a:t>
            </a:r>
            <a:r>
              <a:rPr lang="en-US" altLang="zh-TW"/>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lide Number Placeholder 3"/>
          <p:cNvSpPr>
            <a:spLocks noGrp="1"/>
          </p:cNvSpPr>
          <p:nvPr>
            <p:ph type="sldNum" sz="quarter" idx="12"/>
          </p:nvPr>
        </p:nvSpPr>
        <p:spPr/>
        <p:txBody>
          <a:bodyPr/>
          <a:lstStyle/>
          <a:p>
            <a:fld id="{956B76C5-EF94-46CB-A82C-59154A01BD3D}" type="slidenum">
              <a:rPr lang="en-US" altLang="zh-TW"/>
              <a:pPr/>
              <a:t>82</a:t>
            </a:fld>
            <a:endParaRPr lang="en-US" altLang="zh-TW"/>
          </a:p>
        </p:txBody>
      </p:sp>
      <p:sp>
        <p:nvSpPr>
          <p:cNvPr id="19458" name="Rectangle 2"/>
          <p:cNvSpPr>
            <a:spLocks noGrp="1" noChangeArrowheads="1"/>
          </p:cNvSpPr>
          <p:nvPr>
            <p:ph type="title" idx="4294967295"/>
          </p:nvPr>
        </p:nvSpPr>
        <p:spPr>
          <a:xfrm>
            <a:off x="0" y="44450"/>
            <a:ext cx="2109788" cy="720725"/>
          </a:xfrm>
        </p:spPr>
        <p:txBody>
          <a:bodyPr/>
          <a:lstStyle/>
          <a:p>
            <a:pPr algn="l"/>
            <a:r>
              <a:rPr lang="en-US" altLang="zh-TW" sz="4000" b="1">
                <a:latin typeface="Times New Roman" pitchFamily="18" charset="0"/>
              </a:rPr>
              <a:t>Example</a:t>
            </a:r>
          </a:p>
        </p:txBody>
      </p:sp>
      <p:sp>
        <p:nvSpPr>
          <p:cNvPr id="19459" name="Rectangle 3"/>
          <p:cNvSpPr>
            <a:spLocks noGrp="1" noChangeArrowheads="1"/>
          </p:cNvSpPr>
          <p:nvPr>
            <p:ph type="body" sz="half" idx="4294967295"/>
          </p:nvPr>
        </p:nvSpPr>
        <p:spPr>
          <a:xfrm>
            <a:off x="0" y="5705475"/>
            <a:ext cx="8642350" cy="892175"/>
          </a:xfrm>
          <a:ln>
            <a:solidFill>
              <a:schemeClr val="tx1"/>
            </a:solidFill>
          </a:ln>
        </p:spPr>
        <p:txBody>
          <a:bodyPr/>
          <a:lstStyle/>
          <a:p>
            <a:pPr marL="0" indent="0">
              <a:lnSpc>
                <a:spcPct val="90000"/>
              </a:lnSpc>
              <a:buFontTx/>
              <a:buNone/>
            </a:pPr>
            <a:r>
              <a:rPr lang="en-US" altLang="zh-TW" sz="2000">
                <a:latin typeface="Times New Roman" pitchFamily="18" charset="0"/>
              </a:rPr>
              <a:t>We compare </a:t>
            </a:r>
            <a:r>
              <a:rPr lang="en-US" altLang="zh-TW" sz="2000" i="1">
                <a:latin typeface="Times New Roman" pitchFamily="18" charset="0"/>
              </a:rPr>
              <a:t>T</a:t>
            </a:r>
            <a:r>
              <a:rPr lang="en-US" altLang="zh-TW" sz="2000">
                <a:latin typeface="Times New Roman" pitchFamily="18" charset="0"/>
              </a:rPr>
              <a:t> and </a:t>
            </a:r>
            <a:r>
              <a:rPr lang="en-US" altLang="zh-TW" sz="2000" i="1">
                <a:latin typeface="Times New Roman" pitchFamily="18" charset="0"/>
              </a:rPr>
              <a:t>P </a:t>
            </a:r>
            <a:r>
              <a:rPr lang="en-US" altLang="zh-TW" sz="2000">
                <a:latin typeface="Times New Roman" pitchFamily="18" charset="0"/>
              </a:rPr>
              <a:t>from right to left.  Since </a:t>
            </a:r>
            <a:r>
              <a:rPr lang="en-US" altLang="zh-TW" sz="2000" i="1">
                <a:latin typeface="Times New Roman" pitchFamily="18" charset="0"/>
              </a:rPr>
              <a:t>T</a:t>
            </a:r>
            <a:r>
              <a:rPr lang="en-US" altLang="zh-TW" sz="2000" i="1" baseline="-25000">
                <a:latin typeface="Times New Roman" pitchFamily="18" charset="0"/>
              </a:rPr>
              <a:t>12</a:t>
            </a:r>
            <a:r>
              <a:rPr lang="en-US" altLang="zh-TW" sz="2000">
                <a:latin typeface="Times New Roman" pitchFamily="18" charset="0"/>
              </a:rPr>
              <a:t>=“T”≠</a:t>
            </a:r>
            <a:r>
              <a:rPr lang="en-US" altLang="zh-TW" sz="2000" i="1">
                <a:latin typeface="Times New Roman" pitchFamily="18" charset="0"/>
              </a:rPr>
              <a:t>P</a:t>
            </a:r>
            <a:r>
              <a:rPr lang="en-US" altLang="zh-TW" sz="2000" i="1" baseline="-25000">
                <a:latin typeface="Times New Roman" pitchFamily="18" charset="0"/>
              </a:rPr>
              <a:t>12</a:t>
            </a:r>
            <a:r>
              <a:rPr lang="en-US" altLang="zh-TW" sz="2000">
                <a:latin typeface="Times New Roman" pitchFamily="18" charset="0"/>
              </a:rPr>
              <a:t>=“A”, the largest movement = max{</a:t>
            </a:r>
            <a:r>
              <a:rPr lang="en-US" altLang="zh-TW" sz="2000" i="1">
                <a:latin typeface="Times New Roman" pitchFamily="18" charset="0"/>
              </a:rPr>
              <a:t>G</a:t>
            </a:r>
            <a:r>
              <a:rPr lang="en-US" altLang="zh-TW" sz="2000">
                <a:latin typeface="Times New Roman" pitchFamily="18" charset="0"/>
              </a:rPr>
              <a:t>’(</a:t>
            </a:r>
            <a:r>
              <a:rPr lang="en-US" altLang="zh-TW" sz="2000" i="1">
                <a:latin typeface="Times New Roman" pitchFamily="18" charset="0"/>
              </a:rPr>
              <a:t>j</a:t>
            </a:r>
            <a:r>
              <a:rPr lang="en-US" altLang="zh-TW" sz="2000">
                <a:latin typeface="Times New Roman" pitchFamily="18" charset="0"/>
              </a:rPr>
              <a:t>), </a:t>
            </a:r>
            <a:r>
              <a:rPr lang="en-US" altLang="zh-TW" sz="2000" i="1">
                <a:latin typeface="Times New Roman" pitchFamily="18" charset="0"/>
              </a:rPr>
              <a:t>j</a:t>
            </a:r>
            <a:r>
              <a:rPr lang="en-US" altLang="zh-TW" sz="2000">
                <a:latin typeface="Times New Roman" pitchFamily="18" charset="0"/>
              </a:rPr>
              <a:t>-</a:t>
            </a:r>
            <a:r>
              <a:rPr lang="en-US" altLang="zh-TW" sz="2000" i="1">
                <a:latin typeface="Times New Roman" pitchFamily="18" charset="0"/>
              </a:rPr>
              <a:t>B</a:t>
            </a:r>
            <a:r>
              <a:rPr lang="en-US" altLang="zh-TW" sz="2000">
                <a:latin typeface="Times New Roman" pitchFamily="18" charset="0"/>
              </a:rPr>
              <a:t>(</a:t>
            </a:r>
            <a:r>
              <a:rPr lang="en-US" altLang="zh-TW" sz="2000" i="1">
                <a:latin typeface="Times New Roman" pitchFamily="18" charset="0"/>
              </a:rPr>
              <a:t>T</a:t>
            </a:r>
            <a:r>
              <a:rPr lang="en-US" altLang="zh-TW" sz="2000" i="1" baseline="-25000">
                <a:latin typeface="Times New Roman" pitchFamily="18" charset="0"/>
              </a:rPr>
              <a:t>s+j-1</a:t>
            </a:r>
            <a:r>
              <a:rPr lang="en-US" altLang="zh-TW" sz="2000">
                <a:latin typeface="Times New Roman" pitchFamily="18" charset="0"/>
              </a:rPr>
              <a:t>)} = max{</a:t>
            </a:r>
            <a:r>
              <a:rPr lang="en-US" altLang="zh-TW" sz="2000" i="1">
                <a:latin typeface="Times New Roman" pitchFamily="18" charset="0"/>
              </a:rPr>
              <a:t>G</a:t>
            </a:r>
            <a:r>
              <a:rPr lang="en-US" altLang="zh-TW" sz="2000">
                <a:latin typeface="Times New Roman" pitchFamily="18" charset="0"/>
              </a:rPr>
              <a:t>’(</a:t>
            </a:r>
            <a:r>
              <a:rPr lang="en-US" altLang="zh-TW" sz="2000" i="1">
                <a:latin typeface="Times New Roman" pitchFamily="18" charset="0"/>
              </a:rPr>
              <a:t>12</a:t>
            </a:r>
            <a:r>
              <a:rPr lang="en-US" altLang="zh-TW" sz="2000">
                <a:latin typeface="Times New Roman" pitchFamily="18" charset="0"/>
              </a:rPr>
              <a:t>), </a:t>
            </a:r>
            <a:r>
              <a:rPr lang="en-US" altLang="zh-TW" sz="2000" i="1">
                <a:latin typeface="Times New Roman" pitchFamily="18" charset="0"/>
              </a:rPr>
              <a:t>12</a:t>
            </a:r>
            <a:r>
              <a:rPr lang="en-US" altLang="zh-TW" sz="2000">
                <a:latin typeface="Times New Roman" pitchFamily="18" charset="0"/>
              </a:rPr>
              <a:t>-</a:t>
            </a:r>
            <a:r>
              <a:rPr lang="en-US" altLang="zh-TW" sz="2000" i="1">
                <a:latin typeface="Times New Roman" pitchFamily="18" charset="0"/>
              </a:rPr>
              <a:t>B</a:t>
            </a:r>
            <a:r>
              <a:rPr lang="en-US" altLang="zh-TW" sz="2000">
                <a:latin typeface="Times New Roman" pitchFamily="18" charset="0"/>
              </a:rPr>
              <a:t>(</a:t>
            </a:r>
            <a:r>
              <a:rPr lang="en-US" altLang="zh-TW" sz="2000" i="1">
                <a:latin typeface="Times New Roman" pitchFamily="18" charset="0"/>
              </a:rPr>
              <a:t>T</a:t>
            </a:r>
            <a:r>
              <a:rPr lang="en-US" altLang="zh-TW" sz="2000" i="1" baseline="-25000">
                <a:latin typeface="Times New Roman" pitchFamily="18" charset="0"/>
              </a:rPr>
              <a:t>12</a:t>
            </a:r>
            <a:r>
              <a:rPr lang="en-US" altLang="zh-TW" sz="2000">
                <a:latin typeface="Times New Roman" pitchFamily="18" charset="0"/>
              </a:rPr>
              <a:t>)}= max{1,12-10} = 2.</a:t>
            </a:r>
          </a:p>
        </p:txBody>
      </p:sp>
      <p:graphicFrame>
        <p:nvGraphicFramePr>
          <p:cNvPr id="20013" name="Group 557"/>
          <p:cNvGraphicFramePr>
            <a:graphicFrameLocks noGrp="1"/>
          </p:cNvGraphicFramePr>
          <p:nvPr>
            <p:ph sz="half" idx="4294967295"/>
          </p:nvPr>
        </p:nvGraphicFramePr>
        <p:xfrm>
          <a:off x="0" y="2814638"/>
          <a:ext cx="4645025" cy="825501"/>
        </p:xfrm>
        <a:graphic>
          <a:graphicData uri="http://schemas.openxmlformats.org/drawingml/2006/table">
            <a:tbl>
              <a:tblPr/>
              <a:tblGrid>
                <a:gridCol w="290513"/>
                <a:gridCol w="357187"/>
                <a:gridCol w="368300"/>
                <a:gridCol w="363538"/>
                <a:gridCol w="361950"/>
                <a:gridCol w="363537"/>
                <a:gridCol w="361950"/>
                <a:gridCol w="361950"/>
                <a:gridCol w="363538"/>
                <a:gridCol w="363537"/>
                <a:gridCol w="361950"/>
                <a:gridCol w="363538"/>
                <a:gridCol w="363537"/>
              </a:tblGrid>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r>
              <a:tr h="357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648" name="Text Box 192"/>
          <p:cNvSpPr txBox="1">
            <a:spLocks noChangeArrowheads="1"/>
          </p:cNvSpPr>
          <p:nvPr/>
        </p:nvSpPr>
        <p:spPr bwMode="auto">
          <a:xfrm>
            <a:off x="34925" y="3073400"/>
            <a:ext cx="863600" cy="427038"/>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graphicFrame>
        <p:nvGraphicFramePr>
          <p:cNvPr id="20004" name="Group 548"/>
          <p:cNvGraphicFramePr>
            <a:graphicFrameLocks noGrp="1"/>
          </p:cNvGraphicFramePr>
          <p:nvPr/>
        </p:nvGraphicFramePr>
        <p:xfrm>
          <a:off x="34925" y="765175"/>
          <a:ext cx="9028113" cy="792480"/>
        </p:xfrm>
        <a:graphic>
          <a:graphicData uri="http://schemas.openxmlformats.org/drawingml/2006/table">
            <a:tbl>
              <a:tblPr/>
              <a:tblGrid>
                <a:gridCol w="288925"/>
                <a:gridCol w="360363"/>
                <a:gridCol w="358775"/>
                <a:gridCol w="360362"/>
                <a:gridCol w="360363"/>
                <a:gridCol w="338137"/>
                <a:gridCol w="365125"/>
                <a:gridCol w="366713"/>
                <a:gridCol w="366712"/>
                <a:gridCol w="368300"/>
                <a:gridCol w="365125"/>
                <a:gridCol w="365125"/>
                <a:gridCol w="366713"/>
                <a:gridCol w="366712"/>
                <a:gridCol w="365125"/>
                <a:gridCol w="368300"/>
                <a:gridCol w="365125"/>
                <a:gridCol w="365125"/>
                <a:gridCol w="368300"/>
                <a:gridCol w="366713"/>
                <a:gridCol w="366712"/>
                <a:gridCol w="366713"/>
                <a:gridCol w="366712"/>
                <a:gridCol w="366713"/>
                <a:gridCol w="3651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0012" name="Group 556"/>
          <p:cNvGraphicFramePr>
            <a:graphicFrameLocks noGrp="1"/>
          </p:cNvGraphicFramePr>
          <p:nvPr/>
        </p:nvGraphicFramePr>
        <p:xfrm>
          <a:off x="34925" y="1917700"/>
          <a:ext cx="4681538" cy="804863"/>
        </p:xfrm>
        <a:graphic>
          <a:graphicData uri="http://schemas.openxmlformats.org/drawingml/2006/table">
            <a:tbl>
              <a:tblPr/>
              <a:tblGrid>
                <a:gridCol w="288925"/>
                <a:gridCol w="360363"/>
                <a:gridCol w="358775"/>
                <a:gridCol w="360362"/>
                <a:gridCol w="360363"/>
                <a:gridCol w="360362"/>
                <a:gridCol w="360363"/>
                <a:gridCol w="358775"/>
                <a:gridCol w="360362"/>
                <a:gridCol w="360363"/>
                <a:gridCol w="358775"/>
                <a:gridCol w="361950"/>
                <a:gridCol w="431800"/>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98" name="Line 142"/>
          <p:cNvSpPr>
            <a:spLocks noChangeShapeType="1"/>
          </p:cNvSpPr>
          <p:nvPr/>
        </p:nvSpPr>
        <p:spPr bwMode="auto">
          <a:xfrm>
            <a:off x="4500563" y="1522413"/>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19599" name="Text Box 143"/>
          <p:cNvSpPr txBox="1">
            <a:spLocks noChangeArrowheads="1"/>
          </p:cNvSpPr>
          <p:nvPr/>
        </p:nvSpPr>
        <p:spPr bwMode="auto">
          <a:xfrm>
            <a:off x="3276600" y="1522413"/>
            <a:ext cx="1081088" cy="366712"/>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sp>
        <p:nvSpPr>
          <p:cNvPr id="19647" name="Line 191"/>
          <p:cNvSpPr>
            <a:spLocks noChangeShapeType="1"/>
          </p:cNvSpPr>
          <p:nvPr/>
        </p:nvSpPr>
        <p:spPr bwMode="auto">
          <a:xfrm>
            <a:off x="107950" y="3500438"/>
            <a:ext cx="576263" cy="0"/>
          </a:xfrm>
          <a:prstGeom prst="line">
            <a:avLst/>
          </a:prstGeom>
          <a:noFill/>
          <a:ln w="28575">
            <a:solidFill>
              <a:schemeClr val="tx1"/>
            </a:solidFill>
            <a:round/>
            <a:headEnd/>
            <a:tailEnd type="triangle" w="med" len="med"/>
          </a:ln>
          <a:effectLst/>
        </p:spPr>
        <p:txBody>
          <a:bodyPr/>
          <a:lstStyle/>
          <a:p>
            <a:endParaRPr lang="en-US"/>
          </a:p>
        </p:txBody>
      </p:sp>
      <p:graphicFrame>
        <p:nvGraphicFramePr>
          <p:cNvPr id="20015" name="Group 559"/>
          <p:cNvGraphicFramePr>
            <a:graphicFrameLocks noGrp="1"/>
          </p:cNvGraphicFramePr>
          <p:nvPr/>
        </p:nvGraphicFramePr>
        <p:xfrm>
          <a:off x="6372225" y="3933825"/>
          <a:ext cx="2160588" cy="853440"/>
        </p:xfrm>
        <a:graphic>
          <a:graphicData uri="http://schemas.openxmlformats.org/drawingml/2006/table">
            <a:tbl>
              <a:tblPr/>
              <a:tblGrid>
                <a:gridCol w="433388"/>
                <a:gridCol w="411162"/>
                <a:gridCol w="446088"/>
                <a:gridCol w="436562"/>
                <a:gridCol w="433388"/>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Arial" pitchFamily="34" charset="0"/>
                          <a:ea typeface="新細明體" pitchFamily="18" charset="-120"/>
                        </a:rPr>
                        <a:t>Σ</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B</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019" name="Group 563"/>
          <p:cNvGraphicFramePr>
            <a:graphicFrameLocks noGrp="1"/>
          </p:cNvGraphicFramePr>
          <p:nvPr/>
        </p:nvGraphicFramePr>
        <p:xfrm>
          <a:off x="107950" y="3933825"/>
          <a:ext cx="5759450" cy="1423035"/>
        </p:xfrm>
        <a:graphic>
          <a:graphicData uri="http://schemas.openxmlformats.org/drawingml/2006/table">
            <a:tbl>
              <a:tblPr/>
              <a:tblGrid>
                <a:gridCol w="442913"/>
                <a:gridCol w="444500"/>
                <a:gridCol w="441325"/>
                <a:gridCol w="444500"/>
                <a:gridCol w="442912"/>
                <a:gridCol w="428625"/>
                <a:gridCol w="455613"/>
                <a:gridCol w="441325"/>
                <a:gridCol w="444500"/>
                <a:gridCol w="444500"/>
                <a:gridCol w="439737"/>
                <a:gridCol w="447675"/>
                <a:gridCol w="441325"/>
              </a:tblGrid>
              <a:tr h="3476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714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6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lide Number Placeholder 3"/>
          <p:cNvSpPr>
            <a:spLocks noGrp="1"/>
          </p:cNvSpPr>
          <p:nvPr>
            <p:ph type="sldNum" sz="quarter" idx="12"/>
          </p:nvPr>
        </p:nvSpPr>
        <p:spPr/>
        <p:txBody>
          <a:bodyPr/>
          <a:lstStyle/>
          <a:p>
            <a:fld id="{667DA12B-1616-4051-AE29-DC30283565F8}" type="slidenum">
              <a:rPr lang="en-US" altLang="zh-TW"/>
              <a:pPr/>
              <a:t>83</a:t>
            </a:fld>
            <a:endParaRPr lang="en-US" altLang="zh-TW"/>
          </a:p>
        </p:txBody>
      </p:sp>
      <p:sp>
        <p:nvSpPr>
          <p:cNvPr id="21506" name="Rectangle 2"/>
          <p:cNvSpPr>
            <a:spLocks noGrp="1" noChangeArrowheads="1"/>
          </p:cNvSpPr>
          <p:nvPr>
            <p:ph type="body" idx="4294967295"/>
          </p:nvPr>
        </p:nvSpPr>
        <p:spPr>
          <a:xfrm>
            <a:off x="287338" y="5229225"/>
            <a:ext cx="8856662" cy="1008063"/>
          </a:xfrm>
          <a:noFill/>
          <a:ln>
            <a:solidFill>
              <a:schemeClr val="tx1"/>
            </a:solidFill>
          </a:ln>
        </p:spPr>
        <p:txBody>
          <a:bodyPr/>
          <a:lstStyle/>
          <a:p>
            <a:pPr marL="0" indent="0">
              <a:lnSpc>
                <a:spcPct val="80000"/>
              </a:lnSpc>
              <a:buFontTx/>
              <a:buNone/>
            </a:pPr>
            <a:r>
              <a:rPr lang="en-US" altLang="zh-TW" sz="2000">
                <a:latin typeface="Times New Roman" pitchFamily="18" charset="0"/>
              </a:rPr>
              <a:t>After moving, we compare </a:t>
            </a:r>
            <a:r>
              <a:rPr lang="en-US" altLang="zh-TW" sz="2000" i="1">
                <a:latin typeface="Times New Roman" pitchFamily="18" charset="0"/>
              </a:rPr>
              <a:t>T</a:t>
            </a:r>
            <a:r>
              <a:rPr lang="en-US" altLang="zh-TW" sz="2000">
                <a:latin typeface="Times New Roman" pitchFamily="18" charset="0"/>
              </a:rPr>
              <a:t> and </a:t>
            </a:r>
            <a:r>
              <a:rPr lang="en-US" altLang="zh-TW" sz="2000" i="1">
                <a:latin typeface="Times New Roman" pitchFamily="18" charset="0"/>
              </a:rPr>
              <a:t>P </a:t>
            </a:r>
            <a:r>
              <a:rPr lang="en-US" altLang="zh-TW" sz="2000">
                <a:latin typeface="Times New Roman" pitchFamily="18" charset="0"/>
              </a:rPr>
              <a:t>from right to left.  Since </a:t>
            </a:r>
            <a:r>
              <a:rPr lang="en-US" altLang="zh-TW" sz="2000" i="1">
                <a:latin typeface="Times New Roman" pitchFamily="18" charset="0"/>
              </a:rPr>
              <a:t>T</a:t>
            </a:r>
            <a:r>
              <a:rPr lang="en-US" altLang="zh-TW" sz="2000" i="1" baseline="-25000">
                <a:latin typeface="Times New Roman" pitchFamily="18" charset="0"/>
              </a:rPr>
              <a:t>14</a:t>
            </a:r>
            <a:r>
              <a:rPr lang="en-US" altLang="zh-TW" sz="2000">
                <a:latin typeface="Times New Roman" pitchFamily="18" charset="0"/>
              </a:rPr>
              <a:t>=“T”≠</a:t>
            </a:r>
            <a:r>
              <a:rPr lang="en-US" altLang="zh-TW" sz="2000" i="1">
                <a:latin typeface="Times New Roman" pitchFamily="18" charset="0"/>
              </a:rPr>
              <a:t>P</a:t>
            </a:r>
            <a:r>
              <a:rPr lang="en-US" altLang="zh-TW" sz="2000" i="1" baseline="-25000">
                <a:latin typeface="Times New Roman" pitchFamily="18" charset="0"/>
              </a:rPr>
              <a:t>12</a:t>
            </a:r>
            <a:r>
              <a:rPr lang="en-US" altLang="zh-TW" sz="2000">
                <a:latin typeface="Times New Roman" pitchFamily="18" charset="0"/>
              </a:rPr>
              <a:t>=“A”,</a:t>
            </a:r>
          </a:p>
          <a:p>
            <a:pPr marL="0" indent="0">
              <a:lnSpc>
                <a:spcPct val="80000"/>
              </a:lnSpc>
              <a:buFontTx/>
              <a:buNone/>
            </a:pPr>
            <a:r>
              <a:rPr lang="en-US" altLang="zh-TW" sz="2000">
                <a:latin typeface="Times New Roman" pitchFamily="18" charset="0"/>
              </a:rPr>
              <a:t> the largest movement = max{</a:t>
            </a:r>
            <a:r>
              <a:rPr lang="en-US" altLang="zh-TW" sz="2000" i="1">
                <a:latin typeface="Times New Roman" pitchFamily="18" charset="0"/>
              </a:rPr>
              <a:t>G</a:t>
            </a:r>
            <a:r>
              <a:rPr lang="en-US" altLang="zh-TW" sz="2000">
                <a:latin typeface="Times New Roman" pitchFamily="18" charset="0"/>
              </a:rPr>
              <a:t>’(</a:t>
            </a:r>
            <a:r>
              <a:rPr lang="en-US" altLang="zh-TW" sz="2000" i="1">
                <a:latin typeface="Times New Roman" pitchFamily="18" charset="0"/>
              </a:rPr>
              <a:t>j</a:t>
            </a:r>
            <a:r>
              <a:rPr lang="en-US" altLang="zh-TW" sz="2000">
                <a:latin typeface="Times New Roman" pitchFamily="18" charset="0"/>
              </a:rPr>
              <a:t>), </a:t>
            </a:r>
            <a:r>
              <a:rPr lang="en-US" altLang="zh-TW" sz="2000" i="1">
                <a:latin typeface="Times New Roman" pitchFamily="18" charset="0"/>
              </a:rPr>
              <a:t>j</a:t>
            </a:r>
            <a:r>
              <a:rPr lang="en-US" altLang="zh-TW" sz="2000">
                <a:latin typeface="Times New Roman" pitchFamily="18" charset="0"/>
              </a:rPr>
              <a:t>-</a:t>
            </a:r>
            <a:r>
              <a:rPr lang="en-US" altLang="zh-TW" sz="2000" i="1">
                <a:latin typeface="Times New Roman" pitchFamily="18" charset="0"/>
              </a:rPr>
              <a:t>B</a:t>
            </a:r>
            <a:r>
              <a:rPr lang="en-US" altLang="zh-TW" sz="2000">
                <a:latin typeface="Times New Roman" pitchFamily="18" charset="0"/>
              </a:rPr>
              <a:t>(</a:t>
            </a:r>
            <a:r>
              <a:rPr lang="en-US" altLang="zh-TW" sz="2000" i="1">
                <a:latin typeface="Times New Roman" pitchFamily="18" charset="0"/>
              </a:rPr>
              <a:t>Ts</a:t>
            </a:r>
            <a:r>
              <a:rPr lang="en-US" altLang="zh-TW" sz="2000">
                <a:latin typeface="Times New Roman" pitchFamily="18" charset="0"/>
              </a:rPr>
              <a:t>+</a:t>
            </a:r>
            <a:r>
              <a:rPr lang="en-US" altLang="zh-TW" sz="2000" i="1">
                <a:latin typeface="Times New Roman" pitchFamily="18" charset="0"/>
              </a:rPr>
              <a:t>j</a:t>
            </a:r>
            <a:r>
              <a:rPr lang="en-US" altLang="zh-TW" sz="2000">
                <a:latin typeface="Times New Roman" pitchFamily="18" charset="0"/>
              </a:rPr>
              <a:t>-1)} = max{</a:t>
            </a:r>
            <a:r>
              <a:rPr lang="en-US" altLang="zh-TW" sz="2000" i="1">
                <a:latin typeface="Times New Roman" pitchFamily="18" charset="0"/>
              </a:rPr>
              <a:t>G</a:t>
            </a:r>
            <a:r>
              <a:rPr lang="en-US" altLang="zh-TW" sz="2000">
                <a:latin typeface="Times New Roman" pitchFamily="18" charset="0"/>
              </a:rPr>
              <a:t>’(</a:t>
            </a:r>
            <a:r>
              <a:rPr lang="en-US" altLang="zh-TW" sz="2000" i="1">
                <a:latin typeface="Times New Roman" pitchFamily="18" charset="0"/>
              </a:rPr>
              <a:t>12</a:t>
            </a:r>
            <a:r>
              <a:rPr lang="en-US" altLang="zh-TW" sz="2000">
                <a:latin typeface="Times New Roman" pitchFamily="18" charset="0"/>
              </a:rPr>
              <a:t>), </a:t>
            </a:r>
            <a:r>
              <a:rPr lang="en-US" altLang="zh-TW" sz="2000" i="1">
                <a:latin typeface="Times New Roman" pitchFamily="18" charset="0"/>
              </a:rPr>
              <a:t>12</a:t>
            </a:r>
            <a:r>
              <a:rPr lang="en-US" altLang="zh-TW" sz="2000">
                <a:latin typeface="Times New Roman" pitchFamily="18" charset="0"/>
              </a:rPr>
              <a:t>-</a:t>
            </a:r>
            <a:r>
              <a:rPr lang="en-US" altLang="zh-TW" sz="2000" i="1">
                <a:latin typeface="Times New Roman" pitchFamily="18" charset="0"/>
              </a:rPr>
              <a:t>B</a:t>
            </a:r>
            <a:r>
              <a:rPr lang="en-US" altLang="zh-TW" sz="2000">
                <a:latin typeface="Times New Roman" pitchFamily="18" charset="0"/>
              </a:rPr>
              <a:t>(</a:t>
            </a:r>
            <a:r>
              <a:rPr lang="en-US" altLang="zh-TW" sz="2000" i="1">
                <a:latin typeface="Times New Roman" pitchFamily="18" charset="0"/>
              </a:rPr>
              <a:t>T</a:t>
            </a:r>
            <a:r>
              <a:rPr lang="en-US" altLang="zh-TW" sz="2000" i="1" baseline="-25000">
                <a:latin typeface="Times New Roman" pitchFamily="18" charset="0"/>
              </a:rPr>
              <a:t>14</a:t>
            </a:r>
            <a:r>
              <a:rPr lang="en-US" altLang="zh-TW" sz="2000">
                <a:latin typeface="Times New Roman" pitchFamily="18" charset="0"/>
              </a:rPr>
              <a:t>)} </a:t>
            </a:r>
          </a:p>
          <a:p>
            <a:pPr marL="0" indent="0">
              <a:lnSpc>
                <a:spcPct val="80000"/>
              </a:lnSpc>
              <a:buFontTx/>
              <a:buNone/>
            </a:pPr>
            <a:r>
              <a:rPr lang="en-US" altLang="zh-TW" sz="2000">
                <a:latin typeface="Times New Roman" pitchFamily="18" charset="0"/>
              </a:rPr>
              <a:t>                                     = max{1,12-10} = 2.</a:t>
            </a:r>
          </a:p>
        </p:txBody>
      </p:sp>
      <p:graphicFrame>
        <p:nvGraphicFramePr>
          <p:cNvPr id="21796" name="Group 292"/>
          <p:cNvGraphicFramePr>
            <a:graphicFrameLocks noGrp="1"/>
          </p:cNvGraphicFramePr>
          <p:nvPr/>
        </p:nvGraphicFramePr>
        <p:xfrm>
          <a:off x="115888" y="333375"/>
          <a:ext cx="9028112" cy="792480"/>
        </p:xfrm>
        <a:graphic>
          <a:graphicData uri="http://schemas.openxmlformats.org/drawingml/2006/table">
            <a:tbl>
              <a:tblPr/>
              <a:tblGrid>
                <a:gridCol w="288925"/>
                <a:gridCol w="360362"/>
                <a:gridCol w="358775"/>
                <a:gridCol w="360363"/>
                <a:gridCol w="360362"/>
                <a:gridCol w="338138"/>
                <a:gridCol w="365125"/>
                <a:gridCol w="366712"/>
                <a:gridCol w="366713"/>
                <a:gridCol w="368300"/>
                <a:gridCol w="365125"/>
                <a:gridCol w="365125"/>
                <a:gridCol w="366712"/>
                <a:gridCol w="366713"/>
                <a:gridCol w="365125"/>
                <a:gridCol w="368300"/>
                <a:gridCol w="365125"/>
                <a:gridCol w="365125"/>
                <a:gridCol w="368300"/>
                <a:gridCol w="366712"/>
                <a:gridCol w="366713"/>
                <a:gridCol w="366712"/>
                <a:gridCol w="366713"/>
                <a:gridCol w="366712"/>
                <a:gridCol w="3651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1799" name="Group 295"/>
          <p:cNvGraphicFramePr>
            <a:graphicFrameLocks noGrp="1"/>
          </p:cNvGraphicFramePr>
          <p:nvPr/>
        </p:nvGraphicFramePr>
        <p:xfrm>
          <a:off x="835025" y="1544638"/>
          <a:ext cx="4681538" cy="804863"/>
        </p:xfrm>
        <a:graphic>
          <a:graphicData uri="http://schemas.openxmlformats.org/drawingml/2006/table">
            <a:tbl>
              <a:tblPr/>
              <a:tblGrid>
                <a:gridCol w="288925"/>
                <a:gridCol w="360363"/>
                <a:gridCol w="358775"/>
                <a:gridCol w="360362"/>
                <a:gridCol w="360363"/>
                <a:gridCol w="360362"/>
                <a:gridCol w="360363"/>
                <a:gridCol w="358775"/>
                <a:gridCol w="360362"/>
                <a:gridCol w="360363"/>
                <a:gridCol w="358775"/>
                <a:gridCol w="361950"/>
                <a:gridCol w="431800"/>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645" name="Line 141"/>
          <p:cNvSpPr>
            <a:spLocks noChangeShapeType="1"/>
          </p:cNvSpPr>
          <p:nvPr/>
        </p:nvSpPr>
        <p:spPr bwMode="auto">
          <a:xfrm>
            <a:off x="5300663" y="1123950"/>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21646" name="Text Box 142"/>
          <p:cNvSpPr txBox="1">
            <a:spLocks noChangeArrowheads="1"/>
          </p:cNvSpPr>
          <p:nvPr/>
        </p:nvSpPr>
        <p:spPr bwMode="auto">
          <a:xfrm>
            <a:off x="4076700" y="1089025"/>
            <a:ext cx="1081088" cy="366713"/>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graphicFrame>
        <p:nvGraphicFramePr>
          <p:cNvPr id="21800" name="Group 296"/>
          <p:cNvGraphicFramePr>
            <a:graphicFrameLocks noGrp="1"/>
          </p:cNvGraphicFramePr>
          <p:nvPr/>
        </p:nvGraphicFramePr>
        <p:xfrm>
          <a:off x="1592263" y="2601913"/>
          <a:ext cx="4645025" cy="825501"/>
        </p:xfrm>
        <a:graphic>
          <a:graphicData uri="http://schemas.openxmlformats.org/drawingml/2006/table">
            <a:tbl>
              <a:tblPr/>
              <a:tblGrid>
                <a:gridCol w="290512"/>
                <a:gridCol w="363538"/>
                <a:gridCol w="361950"/>
                <a:gridCol w="363537"/>
                <a:gridCol w="361950"/>
                <a:gridCol w="363538"/>
                <a:gridCol w="361950"/>
                <a:gridCol w="361950"/>
                <a:gridCol w="363537"/>
                <a:gridCol w="363538"/>
                <a:gridCol w="361950"/>
                <a:gridCol w="363537"/>
                <a:gridCol w="363538"/>
              </a:tblGrid>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r>
              <a:tr h="357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694" name="Line 190"/>
          <p:cNvSpPr>
            <a:spLocks noChangeShapeType="1"/>
          </p:cNvSpPr>
          <p:nvPr/>
        </p:nvSpPr>
        <p:spPr bwMode="auto">
          <a:xfrm>
            <a:off x="765175" y="2995613"/>
            <a:ext cx="792163" cy="0"/>
          </a:xfrm>
          <a:prstGeom prst="line">
            <a:avLst/>
          </a:prstGeom>
          <a:noFill/>
          <a:ln w="28575">
            <a:solidFill>
              <a:schemeClr val="tx1"/>
            </a:solidFill>
            <a:round/>
            <a:headEnd/>
            <a:tailEnd type="triangle" w="med" len="med"/>
          </a:ln>
          <a:effectLst/>
        </p:spPr>
        <p:txBody>
          <a:bodyPr/>
          <a:lstStyle/>
          <a:p>
            <a:endParaRPr lang="en-US"/>
          </a:p>
        </p:txBody>
      </p:sp>
      <p:sp>
        <p:nvSpPr>
          <p:cNvPr id="21695" name="Text Box 191"/>
          <p:cNvSpPr txBox="1">
            <a:spLocks noChangeArrowheads="1"/>
          </p:cNvSpPr>
          <p:nvPr/>
        </p:nvSpPr>
        <p:spPr bwMode="auto">
          <a:xfrm>
            <a:off x="765175" y="2563813"/>
            <a:ext cx="863600" cy="427037"/>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graphicFrame>
        <p:nvGraphicFramePr>
          <p:cNvPr id="21801" name="Group 297"/>
          <p:cNvGraphicFramePr>
            <a:graphicFrameLocks noGrp="1"/>
          </p:cNvGraphicFramePr>
          <p:nvPr/>
        </p:nvGraphicFramePr>
        <p:xfrm>
          <a:off x="468313" y="3665538"/>
          <a:ext cx="5759450" cy="1423035"/>
        </p:xfrm>
        <a:graphic>
          <a:graphicData uri="http://schemas.openxmlformats.org/drawingml/2006/table">
            <a:tbl>
              <a:tblPr/>
              <a:tblGrid>
                <a:gridCol w="442912"/>
                <a:gridCol w="444500"/>
                <a:gridCol w="441325"/>
                <a:gridCol w="444500"/>
                <a:gridCol w="442913"/>
                <a:gridCol w="428625"/>
                <a:gridCol w="455612"/>
                <a:gridCol w="441325"/>
                <a:gridCol w="444500"/>
                <a:gridCol w="444500"/>
                <a:gridCol w="439738"/>
                <a:gridCol w="447675"/>
                <a:gridCol w="441325"/>
              </a:tblGrid>
              <a:tr h="3476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714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6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1879" name="Group 375"/>
          <p:cNvGraphicFramePr>
            <a:graphicFrameLocks noGrp="1"/>
          </p:cNvGraphicFramePr>
          <p:nvPr/>
        </p:nvGraphicFramePr>
        <p:xfrm>
          <a:off x="6588125" y="3657600"/>
          <a:ext cx="2160588" cy="853440"/>
        </p:xfrm>
        <a:graphic>
          <a:graphicData uri="http://schemas.openxmlformats.org/drawingml/2006/table">
            <a:tbl>
              <a:tblPr/>
              <a:tblGrid>
                <a:gridCol w="433388"/>
                <a:gridCol w="411162"/>
                <a:gridCol w="446088"/>
                <a:gridCol w="436562"/>
                <a:gridCol w="433388"/>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Arial" pitchFamily="34" charset="0"/>
                          <a:ea typeface="新細明體" pitchFamily="18" charset="-120"/>
                        </a:rPr>
                        <a:t>Σ</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B</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lide Number Placeholder 3"/>
          <p:cNvSpPr>
            <a:spLocks noGrp="1"/>
          </p:cNvSpPr>
          <p:nvPr>
            <p:ph type="sldNum" sz="quarter" idx="12"/>
          </p:nvPr>
        </p:nvSpPr>
        <p:spPr/>
        <p:txBody>
          <a:bodyPr/>
          <a:lstStyle/>
          <a:p>
            <a:fld id="{8328AD82-92E5-43A9-8318-79BC07FD5FF7}" type="slidenum">
              <a:rPr lang="en-US" altLang="zh-TW"/>
              <a:pPr/>
              <a:t>84</a:t>
            </a:fld>
            <a:endParaRPr lang="en-US" altLang="zh-TW"/>
          </a:p>
        </p:txBody>
      </p:sp>
      <p:sp>
        <p:nvSpPr>
          <p:cNvPr id="117762" name="Rectangle 2"/>
          <p:cNvSpPr>
            <a:spLocks noGrp="1" noChangeArrowheads="1"/>
          </p:cNvSpPr>
          <p:nvPr>
            <p:ph type="body" idx="4294967295"/>
          </p:nvPr>
        </p:nvSpPr>
        <p:spPr>
          <a:xfrm>
            <a:off x="287338" y="5229225"/>
            <a:ext cx="8856662" cy="1008063"/>
          </a:xfrm>
          <a:noFill/>
          <a:ln>
            <a:solidFill>
              <a:schemeClr val="tx1"/>
            </a:solidFill>
          </a:ln>
        </p:spPr>
        <p:txBody>
          <a:bodyPr/>
          <a:lstStyle/>
          <a:p>
            <a:pPr>
              <a:buFontTx/>
              <a:buNone/>
            </a:pPr>
            <a:r>
              <a:rPr lang="en-US" altLang="zh-TW">
                <a:latin typeface="Times New Roman" pitchFamily="18" charset="0"/>
              </a:rPr>
              <a:t>	</a:t>
            </a:r>
            <a:r>
              <a:rPr lang="en-US" altLang="zh-TW" sz="2000">
                <a:latin typeface="Times New Roman" pitchFamily="18" charset="0"/>
              </a:rPr>
              <a:t>After moving, we compare </a:t>
            </a:r>
            <a:r>
              <a:rPr lang="en-US" altLang="zh-TW" sz="2000" i="1">
                <a:latin typeface="Times New Roman" pitchFamily="18" charset="0"/>
              </a:rPr>
              <a:t>T</a:t>
            </a:r>
            <a:r>
              <a:rPr lang="en-US" altLang="zh-TW" sz="2000">
                <a:latin typeface="Times New Roman" pitchFamily="18" charset="0"/>
              </a:rPr>
              <a:t> and </a:t>
            </a:r>
            <a:r>
              <a:rPr lang="en-US" altLang="zh-TW" sz="2000" i="1">
                <a:latin typeface="Times New Roman" pitchFamily="18" charset="0"/>
              </a:rPr>
              <a:t>P </a:t>
            </a:r>
            <a:r>
              <a:rPr lang="en-US" altLang="zh-TW" sz="2000">
                <a:latin typeface="Times New Roman" pitchFamily="18" charset="0"/>
              </a:rPr>
              <a:t>from right to left.  Since </a:t>
            </a:r>
            <a:r>
              <a:rPr lang="en-US" altLang="zh-TW" sz="2000" i="1">
                <a:latin typeface="Times New Roman" pitchFamily="18" charset="0"/>
              </a:rPr>
              <a:t>T</a:t>
            </a:r>
            <a:r>
              <a:rPr lang="en-US" altLang="zh-TW" sz="2000" i="1" baseline="-25000">
                <a:latin typeface="Times New Roman" pitchFamily="18" charset="0"/>
              </a:rPr>
              <a:t>12</a:t>
            </a:r>
            <a:r>
              <a:rPr lang="en-US" altLang="zh-TW" sz="2000">
                <a:latin typeface="Times New Roman" pitchFamily="18" charset="0"/>
              </a:rPr>
              <a:t>=“T”≠</a:t>
            </a:r>
            <a:r>
              <a:rPr lang="en-US" altLang="zh-TW" sz="2000" i="1">
                <a:latin typeface="Times New Roman" pitchFamily="18" charset="0"/>
              </a:rPr>
              <a:t>P</a:t>
            </a:r>
            <a:r>
              <a:rPr lang="en-US" altLang="zh-TW" sz="2000" i="1" baseline="-25000">
                <a:latin typeface="Times New Roman" pitchFamily="18" charset="0"/>
              </a:rPr>
              <a:t>8</a:t>
            </a:r>
            <a:r>
              <a:rPr lang="en-US" altLang="zh-TW" sz="2000">
                <a:latin typeface="Times New Roman" pitchFamily="18" charset="0"/>
              </a:rPr>
              <a:t>=“G”, the largest movement = max{</a:t>
            </a:r>
            <a:r>
              <a:rPr lang="en-US" altLang="zh-TW" sz="2000" i="1">
                <a:latin typeface="Times New Roman" pitchFamily="18" charset="0"/>
              </a:rPr>
              <a:t>G</a:t>
            </a:r>
            <a:r>
              <a:rPr lang="en-US" altLang="zh-TW" sz="2000">
                <a:latin typeface="Times New Roman" pitchFamily="18" charset="0"/>
              </a:rPr>
              <a:t>’(</a:t>
            </a:r>
            <a:r>
              <a:rPr lang="en-US" altLang="zh-TW" sz="2000" i="1">
                <a:latin typeface="Times New Roman" pitchFamily="18" charset="0"/>
              </a:rPr>
              <a:t>8</a:t>
            </a:r>
            <a:r>
              <a:rPr lang="en-US" altLang="zh-TW" sz="2000">
                <a:latin typeface="Times New Roman" pitchFamily="18" charset="0"/>
              </a:rPr>
              <a:t>), </a:t>
            </a:r>
            <a:r>
              <a:rPr lang="en-US" altLang="zh-TW" sz="2000" i="1">
                <a:latin typeface="Times New Roman" pitchFamily="18" charset="0"/>
              </a:rPr>
              <a:t>j</a:t>
            </a:r>
            <a:r>
              <a:rPr lang="en-US" altLang="zh-TW" sz="2000">
                <a:latin typeface="Times New Roman" pitchFamily="18" charset="0"/>
              </a:rPr>
              <a:t>-</a:t>
            </a:r>
            <a:r>
              <a:rPr lang="en-US" altLang="zh-TW" sz="2000" i="1">
                <a:latin typeface="Times New Roman" pitchFamily="18" charset="0"/>
              </a:rPr>
              <a:t>B</a:t>
            </a:r>
            <a:r>
              <a:rPr lang="en-US" altLang="zh-TW" sz="2000">
                <a:latin typeface="Times New Roman" pitchFamily="18" charset="0"/>
              </a:rPr>
              <a:t>(</a:t>
            </a:r>
            <a:r>
              <a:rPr lang="en-US" altLang="zh-TW" sz="2000" i="1">
                <a:latin typeface="Times New Roman" pitchFamily="18" charset="0"/>
              </a:rPr>
              <a:t>T</a:t>
            </a:r>
            <a:r>
              <a:rPr lang="en-US" altLang="zh-TW" sz="2000" i="1" baseline="-25000">
                <a:latin typeface="Times New Roman" pitchFamily="18" charset="0"/>
              </a:rPr>
              <a:t>12</a:t>
            </a:r>
            <a:r>
              <a:rPr lang="en-US" altLang="zh-TW" sz="2000">
                <a:latin typeface="Times New Roman" pitchFamily="18" charset="0"/>
              </a:rPr>
              <a:t>)} = max{8,8-10} = 8.</a:t>
            </a:r>
          </a:p>
        </p:txBody>
      </p:sp>
      <p:graphicFrame>
        <p:nvGraphicFramePr>
          <p:cNvPr id="118067" name="Group 307"/>
          <p:cNvGraphicFramePr>
            <a:graphicFrameLocks noGrp="1"/>
          </p:cNvGraphicFramePr>
          <p:nvPr/>
        </p:nvGraphicFramePr>
        <p:xfrm>
          <a:off x="115888" y="333375"/>
          <a:ext cx="9028112" cy="792480"/>
        </p:xfrm>
        <a:graphic>
          <a:graphicData uri="http://schemas.openxmlformats.org/drawingml/2006/table">
            <a:tbl>
              <a:tblPr/>
              <a:tblGrid>
                <a:gridCol w="288925"/>
                <a:gridCol w="360362"/>
                <a:gridCol w="358775"/>
                <a:gridCol w="360363"/>
                <a:gridCol w="360362"/>
                <a:gridCol w="338138"/>
                <a:gridCol w="365125"/>
                <a:gridCol w="366712"/>
                <a:gridCol w="366713"/>
                <a:gridCol w="368300"/>
                <a:gridCol w="365125"/>
                <a:gridCol w="365125"/>
                <a:gridCol w="366712"/>
                <a:gridCol w="366713"/>
                <a:gridCol w="365125"/>
                <a:gridCol w="368300"/>
                <a:gridCol w="365125"/>
                <a:gridCol w="365125"/>
                <a:gridCol w="368300"/>
                <a:gridCol w="366712"/>
                <a:gridCol w="366713"/>
                <a:gridCol w="366712"/>
                <a:gridCol w="366713"/>
                <a:gridCol w="366712"/>
                <a:gridCol w="365125"/>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6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18060" name="Group 300"/>
          <p:cNvGraphicFramePr>
            <a:graphicFrameLocks noGrp="1"/>
          </p:cNvGraphicFramePr>
          <p:nvPr/>
        </p:nvGraphicFramePr>
        <p:xfrm>
          <a:off x="1546225" y="1544638"/>
          <a:ext cx="4681538" cy="804863"/>
        </p:xfrm>
        <a:graphic>
          <a:graphicData uri="http://schemas.openxmlformats.org/drawingml/2006/table">
            <a:tbl>
              <a:tblPr/>
              <a:tblGrid>
                <a:gridCol w="288925"/>
                <a:gridCol w="360363"/>
                <a:gridCol w="358775"/>
                <a:gridCol w="360362"/>
                <a:gridCol w="360363"/>
                <a:gridCol w="360362"/>
                <a:gridCol w="360363"/>
                <a:gridCol w="358775"/>
                <a:gridCol w="360362"/>
                <a:gridCol w="360363"/>
                <a:gridCol w="358775"/>
                <a:gridCol w="361950"/>
                <a:gridCol w="431800"/>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901" name="Line 141"/>
          <p:cNvSpPr>
            <a:spLocks noChangeShapeType="1"/>
          </p:cNvSpPr>
          <p:nvPr/>
        </p:nvSpPr>
        <p:spPr bwMode="auto">
          <a:xfrm>
            <a:off x="4572000" y="1123950"/>
            <a:ext cx="0" cy="431800"/>
          </a:xfrm>
          <a:prstGeom prst="line">
            <a:avLst/>
          </a:prstGeom>
          <a:noFill/>
          <a:ln w="38100">
            <a:solidFill>
              <a:srgbClr val="FF0000"/>
            </a:solidFill>
            <a:round/>
            <a:headEnd type="triangle" w="med" len="med"/>
            <a:tailEnd type="triangle" w="med" len="med"/>
          </a:ln>
          <a:effectLst/>
        </p:spPr>
        <p:txBody>
          <a:bodyPr/>
          <a:lstStyle/>
          <a:p>
            <a:endParaRPr lang="en-US"/>
          </a:p>
        </p:txBody>
      </p:sp>
      <p:sp>
        <p:nvSpPr>
          <p:cNvPr id="117902" name="Text Box 142"/>
          <p:cNvSpPr txBox="1">
            <a:spLocks noChangeArrowheads="1"/>
          </p:cNvSpPr>
          <p:nvPr/>
        </p:nvSpPr>
        <p:spPr bwMode="auto">
          <a:xfrm>
            <a:off x="3348038" y="1089025"/>
            <a:ext cx="1081087" cy="366713"/>
          </a:xfrm>
          <a:prstGeom prst="rect">
            <a:avLst/>
          </a:prstGeom>
          <a:noFill/>
          <a:ln w="9525">
            <a:noFill/>
            <a:miter lim="800000"/>
            <a:headEnd/>
            <a:tailEnd/>
          </a:ln>
          <a:effectLst/>
        </p:spPr>
        <p:txBody>
          <a:bodyPr>
            <a:spAutoFit/>
          </a:bodyPr>
          <a:lstStyle/>
          <a:p>
            <a:pPr>
              <a:spcBef>
                <a:spcPct val="50000"/>
              </a:spcBef>
            </a:pPr>
            <a:r>
              <a:rPr lang="en-US" altLang="zh-TW" sz="1800">
                <a:solidFill>
                  <a:srgbClr val="FF0000"/>
                </a:solidFill>
              </a:rPr>
              <a:t>mismatch</a:t>
            </a:r>
          </a:p>
        </p:txBody>
      </p:sp>
      <p:graphicFrame>
        <p:nvGraphicFramePr>
          <p:cNvPr id="118066" name="Group 306"/>
          <p:cNvGraphicFramePr>
            <a:graphicFrameLocks noGrp="1"/>
          </p:cNvGraphicFramePr>
          <p:nvPr/>
        </p:nvGraphicFramePr>
        <p:xfrm>
          <a:off x="4462463" y="2601913"/>
          <a:ext cx="4645025" cy="825501"/>
        </p:xfrm>
        <a:graphic>
          <a:graphicData uri="http://schemas.openxmlformats.org/drawingml/2006/table">
            <a:tbl>
              <a:tblPr/>
              <a:tblGrid>
                <a:gridCol w="290512"/>
                <a:gridCol w="363538"/>
                <a:gridCol w="361950"/>
                <a:gridCol w="363537"/>
                <a:gridCol w="361950"/>
                <a:gridCol w="363538"/>
                <a:gridCol w="361950"/>
                <a:gridCol w="361950"/>
                <a:gridCol w="363537"/>
                <a:gridCol w="363538"/>
                <a:gridCol w="361950"/>
                <a:gridCol w="363537"/>
                <a:gridCol w="363538"/>
              </a:tblGrid>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1" u="none" strike="noStrike" cap="none" normalizeH="0" baseline="0" smtClean="0">
                          <a:ln>
                            <a:noFill/>
                          </a:ln>
                          <a:solidFill>
                            <a:schemeClr val="tx1"/>
                          </a:solidFill>
                          <a:effectLst/>
                          <a:latin typeface="Times New Roman" pitchFamily="18" charset="0"/>
                          <a:ea typeface="新細明體" pitchFamily="18" charset="-120"/>
                        </a:rPr>
                        <a:t>P</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sz="1400" b="0" i="0" u="none" strike="noStrike" cap="none" normalizeH="0" baseline="0" smtClean="0">
                        <a:ln>
                          <a:noFill/>
                        </a:ln>
                        <a:solidFill>
                          <a:schemeClr val="tx1"/>
                        </a:solidFill>
                        <a:effectLst/>
                        <a:latin typeface="Times New Roman" pitchFamily="18" charset="0"/>
                        <a:ea typeface="新細明體" pitchFamily="18" charset="-120"/>
                      </a:endParaRP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3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r>
            </a:tbl>
          </a:graphicData>
        </a:graphic>
      </p:graphicFrame>
      <p:sp>
        <p:nvSpPr>
          <p:cNvPr id="117950" name="Line 190"/>
          <p:cNvSpPr>
            <a:spLocks noChangeShapeType="1"/>
          </p:cNvSpPr>
          <p:nvPr/>
        </p:nvSpPr>
        <p:spPr bwMode="auto">
          <a:xfrm>
            <a:off x="3635375" y="2995613"/>
            <a:ext cx="792163" cy="0"/>
          </a:xfrm>
          <a:prstGeom prst="line">
            <a:avLst/>
          </a:prstGeom>
          <a:noFill/>
          <a:ln w="28575">
            <a:solidFill>
              <a:schemeClr val="tx1"/>
            </a:solidFill>
            <a:round/>
            <a:headEnd/>
            <a:tailEnd type="triangle" w="med" len="med"/>
          </a:ln>
          <a:effectLst/>
        </p:spPr>
        <p:txBody>
          <a:bodyPr/>
          <a:lstStyle/>
          <a:p>
            <a:endParaRPr lang="en-US"/>
          </a:p>
        </p:txBody>
      </p:sp>
      <p:sp>
        <p:nvSpPr>
          <p:cNvPr id="117951" name="Text Box 191"/>
          <p:cNvSpPr txBox="1">
            <a:spLocks noChangeArrowheads="1"/>
          </p:cNvSpPr>
          <p:nvPr/>
        </p:nvSpPr>
        <p:spPr bwMode="auto">
          <a:xfrm>
            <a:off x="3635375" y="2563813"/>
            <a:ext cx="863600" cy="427037"/>
          </a:xfrm>
          <a:prstGeom prst="rect">
            <a:avLst/>
          </a:prstGeom>
          <a:noFill/>
          <a:ln w="9525">
            <a:noFill/>
            <a:miter lim="800000"/>
            <a:headEnd/>
            <a:tailEnd/>
          </a:ln>
          <a:effectLst/>
        </p:spPr>
        <p:txBody>
          <a:bodyPr>
            <a:spAutoFit/>
          </a:bodyPr>
          <a:lstStyle/>
          <a:p>
            <a:pPr>
              <a:spcBef>
                <a:spcPct val="50000"/>
              </a:spcBef>
            </a:pPr>
            <a:r>
              <a:rPr lang="en-US" altLang="zh-TW" sz="2200" b="1"/>
              <a:t>Shift</a:t>
            </a:r>
          </a:p>
        </p:txBody>
      </p:sp>
      <p:graphicFrame>
        <p:nvGraphicFramePr>
          <p:cNvPr id="118063" name="Group 303"/>
          <p:cNvGraphicFramePr>
            <a:graphicFrameLocks noGrp="1"/>
          </p:cNvGraphicFramePr>
          <p:nvPr/>
        </p:nvGraphicFramePr>
        <p:xfrm>
          <a:off x="468313" y="3665538"/>
          <a:ext cx="5759450" cy="1423035"/>
        </p:xfrm>
        <a:graphic>
          <a:graphicData uri="http://schemas.openxmlformats.org/drawingml/2006/table">
            <a:tbl>
              <a:tblPr/>
              <a:tblGrid>
                <a:gridCol w="442912"/>
                <a:gridCol w="444500"/>
                <a:gridCol w="441325"/>
                <a:gridCol w="444500"/>
                <a:gridCol w="442913"/>
                <a:gridCol w="428625"/>
                <a:gridCol w="455612"/>
                <a:gridCol w="441325"/>
                <a:gridCol w="444500"/>
                <a:gridCol w="444500"/>
                <a:gridCol w="439738"/>
                <a:gridCol w="447675"/>
                <a:gridCol w="441325"/>
              </a:tblGrid>
              <a:tr h="3476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j</a:t>
                      </a:r>
                    </a:p>
                  </a:txBody>
                  <a:tcPr anchor="ct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新細明體" pitchFamily="18" charset="-12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P</a:t>
                      </a: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f’</a:t>
                      </a:r>
                      <a:endParaRPr kumimoji="1" lang="en-US" altLang="zh-TW" sz="1600" b="0" i="1" u="none" strike="noStrike" cap="none" normalizeH="0" baseline="-25000" smtClean="0">
                        <a:ln>
                          <a:noFill/>
                        </a:ln>
                        <a:solidFill>
                          <a:schemeClr val="tx1"/>
                        </a:solidFill>
                        <a:effectLst/>
                        <a:latin typeface="Times New Roman" pitchFamily="18" charset="0"/>
                        <a:ea typeface="新細明體" pitchFamily="18" charset="-120"/>
                      </a:endParaRPr>
                    </a:p>
                  </a:txBody>
                  <a:tcPr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zh-TW" sz="1600" b="0" i="1" u="none" strike="noStrike" cap="none" normalizeH="0" baseline="0" smtClean="0">
                          <a:ln>
                            <a:noFill/>
                          </a:ln>
                          <a:solidFill>
                            <a:schemeClr val="tx1"/>
                          </a:solidFill>
                          <a:effectLst/>
                          <a:latin typeface="Times New Roman" pitchFamily="18" charset="0"/>
                          <a:ea typeface="新細明體" pitchFamily="18" charset="-120"/>
                        </a:rPr>
                        <a:t>G’</a:t>
                      </a:r>
                    </a:p>
                  </a:txBody>
                  <a:tcPr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zh-TW" sz="1700" b="0" i="0" u="none" strike="noStrike" cap="none" normalizeH="0" baseline="0" smtClean="0">
                          <a:ln>
                            <a:noFill/>
                          </a:ln>
                          <a:solidFill>
                            <a:schemeClr val="tx1"/>
                          </a:solidFill>
                          <a:effectLst/>
                          <a:latin typeface="Times New Roman" pitchFamily="18" charset="0"/>
                          <a:ea typeface="新細明體" pitchFamily="18" charset="-12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18030" name="Group 270"/>
          <p:cNvGraphicFramePr>
            <a:graphicFrameLocks noGrp="1"/>
          </p:cNvGraphicFramePr>
          <p:nvPr/>
        </p:nvGraphicFramePr>
        <p:xfrm>
          <a:off x="6588125" y="3657600"/>
          <a:ext cx="2160588" cy="853440"/>
        </p:xfrm>
        <a:graphic>
          <a:graphicData uri="http://schemas.openxmlformats.org/drawingml/2006/table">
            <a:tbl>
              <a:tblPr/>
              <a:tblGrid>
                <a:gridCol w="433388"/>
                <a:gridCol w="411162"/>
                <a:gridCol w="446088"/>
                <a:gridCol w="436562"/>
                <a:gridCol w="433388"/>
              </a:tblGrid>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Arial" pitchFamily="34" charset="0"/>
                          <a:ea typeface="新細明體" pitchFamily="18" charset="-120"/>
                        </a:rPr>
                        <a:t>Σ</a:t>
                      </a:r>
                    </a:p>
                  </a:txBody>
                  <a:tcPr horzOverflow="overflow">
                    <a:lnL cap="flat">
                      <a:noFill/>
                    </a:lnL>
                    <a:lnR w="28575"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231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1" u="none" strike="noStrike" cap="none" normalizeH="0" baseline="0" smtClean="0">
                          <a:ln>
                            <a:noFill/>
                          </a:ln>
                          <a:solidFill>
                            <a:schemeClr val="tx1"/>
                          </a:solidFill>
                          <a:effectLst/>
                          <a:latin typeface="Times New Roman" pitchFamily="18" charset="0"/>
                          <a:ea typeface="新細明體" pitchFamily="18" charset="-120"/>
                        </a:rPr>
                        <a:t>B</a:t>
                      </a:r>
                    </a:p>
                  </a:txBody>
                  <a:tcP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8054" name="Line 294"/>
          <p:cNvSpPr>
            <a:spLocks noChangeShapeType="1"/>
          </p:cNvSpPr>
          <p:nvPr/>
        </p:nvSpPr>
        <p:spPr bwMode="auto">
          <a:xfrm>
            <a:off x="4932363" y="1125538"/>
            <a:ext cx="0" cy="4318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18055" name="Line 295"/>
          <p:cNvSpPr>
            <a:spLocks noChangeShapeType="1"/>
          </p:cNvSpPr>
          <p:nvPr/>
        </p:nvSpPr>
        <p:spPr bwMode="auto">
          <a:xfrm>
            <a:off x="5292725" y="1125538"/>
            <a:ext cx="0" cy="4318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18056" name="Line 296"/>
          <p:cNvSpPr>
            <a:spLocks noChangeShapeType="1"/>
          </p:cNvSpPr>
          <p:nvPr/>
        </p:nvSpPr>
        <p:spPr bwMode="auto">
          <a:xfrm>
            <a:off x="5651500" y="1125538"/>
            <a:ext cx="0" cy="431800"/>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18057" name="Line 297"/>
          <p:cNvSpPr>
            <a:spLocks noChangeShapeType="1"/>
          </p:cNvSpPr>
          <p:nvPr/>
        </p:nvSpPr>
        <p:spPr bwMode="auto">
          <a:xfrm>
            <a:off x="6011863" y="1125538"/>
            <a:ext cx="0" cy="431800"/>
          </a:xfrm>
          <a:prstGeom prst="line">
            <a:avLst/>
          </a:prstGeom>
          <a:noFill/>
          <a:ln w="38100">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993775"/>
          </a:xfrm>
        </p:spPr>
        <p:txBody>
          <a:bodyPr/>
          <a:lstStyle/>
          <a:p>
            <a:r>
              <a:rPr lang="en-US" altLang="zh-TW" b="1">
                <a:latin typeface="Times New Roman" pitchFamily="18" charset="0"/>
              </a:rPr>
              <a:t>Time Complexity</a:t>
            </a:r>
          </a:p>
        </p:txBody>
      </p:sp>
      <p:sp>
        <p:nvSpPr>
          <p:cNvPr id="3075" name="Rectangle 3"/>
          <p:cNvSpPr>
            <a:spLocks noGrp="1" noChangeArrowheads="1"/>
          </p:cNvSpPr>
          <p:nvPr>
            <p:ph idx="1"/>
          </p:nvPr>
        </p:nvSpPr>
        <p:spPr>
          <a:xfrm>
            <a:off x="323850" y="1268413"/>
            <a:ext cx="8496300" cy="4713287"/>
          </a:xfrm>
        </p:spPr>
        <p:txBody>
          <a:bodyPr/>
          <a:lstStyle/>
          <a:p>
            <a:r>
              <a:rPr lang="en-US" altLang="zh-TW" sz="2800">
                <a:latin typeface="Times New Roman" pitchFamily="18" charset="0"/>
              </a:rPr>
              <a:t>The preprocessing phase in O(</a:t>
            </a:r>
            <a:r>
              <a:rPr lang="en-US" altLang="zh-TW" sz="2800" i="1">
                <a:latin typeface="Times New Roman" pitchFamily="18" charset="0"/>
              </a:rPr>
              <a:t>m</a:t>
            </a:r>
            <a:r>
              <a:rPr lang="en-US" altLang="zh-TW" sz="2800">
                <a:latin typeface="Times New Roman" pitchFamily="18" charset="0"/>
              </a:rPr>
              <a:t>+Σ) time and space complexity and searching phase in </a:t>
            </a:r>
            <a:r>
              <a:rPr lang="en-US" altLang="zh-TW" sz="2800" b="1" i="1">
                <a:latin typeface="Times New Roman" pitchFamily="18" charset="0"/>
              </a:rPr>
              <a:t>O</a:t>
            </a:r>
            <a:r>
              <a:rPr lang="en-US" altLang="zh-TW" sz="2800">
                <a:latin typeface="Times New Roman" pitchFamily="18" charset="0"/>
              </a:rPr>
              <a:t>(</a:t>
            </a:r>
            <a:r>
              <a:rPr lang="en-US" altLang="zh-TW" sz="2800" i="1">
                <a:latin typeface="Times New Roman" pitchFamily="18" charset="0"/>
              </a:rPr>
              <a:t>mn</a:t>
            </a:r>
            <a:r>
              <a:rPr lang="en-US" altLang="zh-TW" sz="2800">
                <a:latin typeface="Times New Roman" pitchFamily="18" charset="0"/>
              </a:rPr>
              <a:t>) time complexity.</a:t>
            </a:r>
          </a:p>
          <a:p>
            <a:pPr>
              <a:buFontTx/>
              <a:buNone/>
            </a:pPr>
            <a:r>
              <a:rPr lang="en-US" altLang="zh-TW" sz="2800">
                <a:latin typeface="Times New Roman" pitchFamily="18" charset="0"/>
              </a:rPr>
              <a:t> </a:t>
            </a:r>
          </a:p>
          <a:p>
            <a:r>
              <a:rPr lang="en-US" altLang="zh-TW" sz="2800">
                <a:latin typeface="Times New Roman" pitchFamily="18" charset="0"/>
              </a:rPr>
              <a:t>The worst case time complexity for the </a:t>
            </a:r>
            <a:r>
              <a:rPr lang="en-US" altLang="zh-TW" sz="2800" b="1" i="1">
                <a:latin typeface="Times New Roman" pitchFamily="18" charset="0"/>
              </a:rPr>
              <a:t>Boyer-Moore</a:t>
            </a:r>
            <a:r>
              <a:rPr lang="en-US" altLang="zh-TW" sz="2800">
                <a:latin typeface="Times New Roman" pitchFamily="18" charset="0"/>
              </a:rPr>
              <a:t> method would be </a:t>
            </a:r>
            <a:r>
              <a:rPr lang="en-US" altLang="zh-TW" sz="2800" i="1">
                <a:latin typeface="Times New Roman" pitchFamily="18" charset="0"/>
              </a:rPr>
              <a:t>O</a:t>
            </a:r>
            <a:r>
              <a:rPr lang="en-US" altLang="zh-TW" sz="2800">
                <a:latin typeface="Times New Roman" pitchFamily="18" charset="0"/>
              </a:rPr>
              <a:t>((</a:t>
            </a:r>
            <a:r>
              <a:rPr lang="en-US" altLang="zh-TW" sz="2800" i="1">
                <a:latin typeface="Times New Roman" pitchFamily="18" charset="0"/>
              </a:rPr>
              <a:t>n</a:t>
            </a:r>
            <a:r>
              <a:rPr lang="en-US" altLang="zh-TW" sz="2800">
                <a:latin typeface="Times New Roman" pitchFamily="18" charset="0"/>
              </a:rPr>
              <a:t>-</a:t>
            </a:r>
            <a:r>
              <a:rPr lang="en-US" altLang="zh-TW" sz="2800" i="1">
                <a:latin typeface="Times New Roman" pitchFamily="18" charset="0"/>
              </a:rPr>
              <a:t>m</a:t>
            </a:r>
            <a:r>
              <a:rPr lang="en-US" altLang="zh-TW" sz="2800">
                <a:latin typeface="Times New Roman" pitchFamily="18" charset="0"/>
              </a:rPr>
              <a:t>+1)</a:t>
            </a:r>
            <a:r>
              <a:rPr lang="en-US" altLang="zh-TW" sz="2800" i="1">
                <a:latin typeface="Times New Roman" pitchFamily="18" charset="0"/>
              </a:rPr>
              <a:t>m</a:t>
            </a:r>
            <a:r>
              <a:rPr lang="en-US" altLang="zh-TW" sz="2800">
                <a:latin typeface="Times New Roman" pitchFamily="18" charset="0"/>
              </a:rPr>
              <a:t>).</a:t>
            </a:r>
          </a:p>
          <a:p>
            <a:endParaRPr lang="en-US" altLang="zh-TW" sz="2800">
              <a:latin typeface="Times New Roman" pitchFamily="18" charset="0"/>
            </a:endParaRPr>
          </a:p>
          <a:p>
            <a:r>
              <a:rPr lang="en-US" altLang="zh-TW" sz="2800">
                <a:latin typeface="Times New Roman" pitchFamily="18" charset="0"/>
              </a:rPr>
              <a:t>It was proved that this algorithm has </a:t>
            </a:r>
            <a:r>
              <a:rPr lang="en-US" altLang="zh-TW" sz="2800" i="1">
                <a:latin typeface="Times New Roman" pitchFamily="18" charset="0"/>
              </a:rPr>
              <a:t>O</a:t>
            </a:r>
            <a:r>
              <a:rPr lang="en-US" altLang="zh-TW" sz="2800">
                <a:latin typeface="Times New Roman" pitchFamily="18" charset="0"/>
              </a:rPr>
              <a:t>(</a:t>
            </a:r>
            <a:r>
              <a:rPr lang="en-US" altLang="zh-TW" sz="2800" i="1">
                <a:latin typeface="Times New Roman" pitchFamily="18" charset="0"/>
              </a:rPr>
              <a:t>m</a:t>
            </a:r>
            <a:r>
              <a:rPr lang="en-US" altLang="zh-TW" sz="2800">
                <a:latin typeface="Times New Roman" pitchFamily="18" charset="0"/>
              </a:rPr>
              <a:t>) comparisons when </a:t>
            </a:r>
            <a:r>
              <a:rPr lang="en-US" altLang="zh-TW" sz="2800" i="1">
                <a:latin typeface="Times New Roman" pitchFamily="18" charset="0"/>
              </a:rPr>
              <a:t>P</a:t>
            </a:r>
            <a:r>
              <a:rPr lang="en-US" altLang="zh-TW" sz="2800">
                <a:latin typeface="Times New Roman" pitchFamily="18" charset="0"/>
              </a:rPr>
              <a:t> is not in </a:t>
            </a:r>
            <a:r>
              <a:rPr lang="en-US" altLang="zh-TW" sz="2800" i="1">
                <a:latin typeface="Times New Roman" pitchFamily="18" charset="0"/>
              </a:rPr>
              <a:t>T</a:t>
            </a:r>
            <a:r>
              <a:rPr lang="en-US" altLang="zh-TW" sz="2800">
                <a:latin typeface="Times New Roman" pitchFamily="18" charset="0"/>
              </a:rPr>
              <a:t>.  However, this algorithm has </a:t>
            </a:r>
            <a:r>
              <a:rPr lang="en-US" altLang="zh-TW" sz="2800" i="1">
                <a:latin typeface="Times New Roman" pitchFamily="18" charset="0"/>
              </a:rPr>
              <a:t>O</a:t>
            </a:r>
            <a:r>
              <a:rPr lang="en-US" altLang="zh-TW" sz="2800">
                <a:latin typeface="Times New Roman" pitchFamily="18" charset="0"/>
              </a:rPr>
              <a:t>(</a:t>
            </a:r>
            <a:r>
              <a:rPr lang="en-US" altLang="zh-TW" sz="2800" i="1">
                <a:latin typeface="Times New Roman" pitchFamily="18" charset="0"/>
              </a:rPr>
              <a:t>mn</a:t>
            </a:r>
            <a:r>
              <a:rPr lang="en-US" altLang="zh-TW" sz="2800">
                <a:latin typeface="Times New Roman" pitchFamily="18" charset="0"/>
              </a:rPr>
              <a:t>) comparisons when </a:t>
            </a:r>
            <a:r>
              <a:rPr lang="en-US" altLang="zh-TW" sz="2800" i="1">
                <a:latin typeface="Times New Roman" pitchFamily="18" charset="0"/>
              </a:rPr>
              <a:t>P</a:t>
            </a:r>
            <a:r>
              <a:rPr lang="en-US" altLang="zh-TW" sz="2800">
                <a:latin typeface="Times New Roman" pitchFamily="18" charset="0"/>
              </a:rPr>
              <a:t> is in </a:t>
            </a:r>
            <a:r>
              <a:rPr lang="en-US" altLang="zh-TW" sz="2800" i="1">
                <a:latin typeface="Times New Roman" pitchFamily="18" charset="0"/>
              </a:rPr>
              <a:t>T</a:t>
            </a:r>
            <a:r>
              <a:rPr lang="en-US" altLang="zh-TW" sz="2800">
                <a:latin typeface="Times New Roman" pitchFamily="18" charset="0"/>
              </a:rPr>
              <a:t>.</a:t>
            </a:r>
          </a:p>
        </p:txBody>
      </p:sp>
      <p:sp>
        <p:nvSpPr>
          <p:cNvPr id="6" name="Slide Number Placeholder 5"/>
          <p:cNvSpPr>
            <a:spLocks noGrp="1"/>
          </p:cNvSpPr>
          <p:nvPr>
            <p:ph type="sldNum" sz="quarter" idx="12"/>
          </p:nvPr>
        </p:nvSpPr>
        <p:spPr/>
        <p:txBody>
          <a:bodyPr/>
          <a:lstStyle/>
          <a:p>
            <a:fld id="{154A5F61-9F66-4C73-9B9F-59083E70885B}" type="slidenum">
              <a:rPr lang="en-US" altLang="zh-TW"/>
              <a:pPr/>
              <a:t>85</a:t>
            </a:fld>
            <a:endParaRPr lang="en-US" altLang="zh-T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a:xfrm>
            <a:off x="76200" y="0"/>
            <a:ext cx="8991600" cy="615950"/>
          </a:xfrm>
          <a:noFill/>
        </p:spPr>
        <p:txBody>
          <a:bodyPr/>
          <a:lstStyle/>
          <a:p>
            <a:pPr eaLnBrk="1" hangingPunct="1"/>
            <a:r>
              <a:rPr lang="en-US" altLang="ko-KR" sz="3200" smtClean="0">
                <a:solidFill>
                  <a:schemeClr val="bg1"/>
                </a:solidFill>
                <a:ea typeface="Batang" pitchFamily="18" charset="-127"/>
                <a:cs typeface="Arial" pitchFamily="34" charset="0"/>
              </a:rPr>
              <a:t>Notations: The Rabin-Karp Algorithm</a:t>
            </a:r>
            <a:endParaRPr lang="en-US" sz="3200" smtClean="0">
              <a:solidFill>
                <a:schemeClr val="bg1"/>
              </a:solidFill>
              <a:ea typeface="Batang" pitchFamily="18" charset="-127"/>
              <a:cs typeface="Arial" pitchFamily="34" charset="0"/>
            </a:endParaRPr>
          </a:p>
        </p:txBody>
      </p:sp>
      <p:sp>
        <p:nvSpPr>
          <p:cNvPr id="11266" name="Rectangle 2"/>
          <p:cNvSpPr>
            <a:spLocks noGrp="1" noChangeArrowheads="1"/>
          </p:cNvSpPr>
          <p:nvPr>
            <p:ph idx="1"/>
          </p:nvPr>
        </p:nvSpPr>
        <p:spPr>
          <a:xfrm>
            <a:off x="228600" y="762000"/>
            <a:ext cx="8763000" cy="5715000"/>
          </a:xfrm>
        </p:spPr>
        <p:txBody>
          <a:bodyPr/>
          <a:lstStyle/>
          <a:p>
            <a:pPr eaLnBrk="1" hangingPunct="1">
              <a:buFontTx/>
              <a:buNone/>
            </a:pPr>
            <a:r>
              <a:rPr lang="en-US" altLang="ko-KR" sz="2800" smtClean="0">
                <a:solidFill>
                  <a:srgbClr val="000000"/>
                </a:solidFill>
                <a:latin typeface="Times New Roman" pitchFamily="18" charset="0"/>
                <a:ea typeface="Batang" pitchFamily="18" charset="-127"/>
              </a:rPr>
              <a:t>Let us suppose that </a:t>
            </a:r>
          </a:p>
          <a:p>
            <a:pPr eaLnBrk="1" hangingPunct="1"/>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denotes decimal value of given a pattern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a:t>
            </a:r>
          </a:p>
          <a:p>
            <a:pPr eaLnBrk="1" hangingPunct="1"/>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decimal value of length-</a:t>
            </a:r>
            <a:r>
              <a:rPr lang="en-US" altLang="ko-KR" sz="2800" i="1" smtClean="0">
                <a:solidFill>
                  <a:srgbClr val="000000"/>
                </a:solidFill>
                <a:latin typeface="Times New Roman" pitchFamily="18" charset="0"/>
                <a:ea typeface="Batang" pitchFamily="18" charset="-127"/>
              </a:rPr>
              <a:t>m </a:t>
            </a:r>
            <a:r>
              <a:rPr lang="en-US" altLang="ko-KR" sz="2800" smtClean="0">
                <a:solidFill>
                  <a:srgbClr val="000000"/>
                </a:solidFill>
                <a:latin typeface="Times New Roman" pitchFamily="18" charset="0"/>
                <a:ea typeface="Batang" pitchFamily="18" charset="-127"/>
              </a:rPr>
              <a:t>substring </a:t>
            </a:r>
            <a:r>
              <a:rPr lang="en-US" altLang="ko-KR" sz="2800" i="1" smtClean="0">
                <a:solidFill>
                  <a:srgbClr val="000000"/>
                </a:solidFill>
                <a:latin typeface="Times New Roman" pitchFamily="18" charset="0"/>
                <a:ea typeface="Batang" pitchFamily="18" charset="-127"/>
              </a:rPr>
              <a:t>T</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+ 1 ..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of given text </a:t>
            </a:r>
            <a:r>
              <a:rPr lang="en-US" altLang="ko-KR" sz="2800" i="1" smtClean="0">
                <a:solidFill>
                  <a:srgbClr val="000000"/>
                </a:solidFill>
                <a:latin typeface="Times New Roman" pitchFamily="18" charset="0"/>
                <a:ea typeface="Batang" pitchFamily="18" charset="-127"/>
              </a:rPr>
              <a:t>T </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n</a:t>
            </a:r>
            <a:r>
              <a:rPr lang="en-US" altLang="ko-KR" sz="2800" smtClean="0">
                <a:solidFill>
                  <a:srgbClr val="000000"/>
                </a:solidFill>
                <a:latin typeface="Times New Roman" pitchFamily="18" charset="0"/>
                <a:ea typeface="Batang" pitchFamily="18" charset="-127"/>
              </a:rPr>
              <a:t>], for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0, 1, ..., </a:t>
            </a:r>
            <a:r>
              <a:rPr lang="en-US" altLang="ko-KR" sz="2800" i="1" smtClean="0">
                <a:solidFill>
                  <a:srgbClr val="000000"/>
                </a:solidFill>
                <a:latin typeface="Times New Roman" pitchFamily="18" charset="0"/>
                <a:ea typeface="Batang" pitchFamily="18" charset="-127"/>
              </a:rPr>
              <a:t>n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a:t>
            </a:r>
          </a:p>
          <a:p>
            <a:pPr eaLnBrk="1" hangingPunct="1"/>
            <a:endParaRPr lang="en-US" altLang="ko-KR" sz="1000" smtClean="0">
              <a:solidFill>
                <a:srgbClr val="000000"/>
              </a:solidFill>
              <a:latin typeface="Times New Roman" pitchFamily="18" charset="0"/>
              <a:ea typeface="Batang" pitchFamily="18" charset="-127"/>
            </a:endParaRPr>
          </a:p>
          <a:p>
            <a:pPr eaLnBrk="1" hangingPunct="1"/>
            <a:r>
              <a:rPr lang="en-US" altLang="ko-KR" sz="2800" smtClean="0">
                <a:solidFill>
                  <a:srgbClr val="000000"/>
                </a:solidFill>
                <a:latin typeface="Times New Roman" pitchFamily="18" charset="0"/>
                <a:ea typeface="Batang" pitchFamily="18" charset="-127"/>
              </a:rPr>
              <a:t>It is very obvious that,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 </a:t>
            </a:r>
            <a:r>
              <a:rPr lang="en-US" altLang="ko-KR" sz="2800" smtClean="0">
                <a:solidFill>
                  <a:srgbClr val="000000"/>
                </a:solidFill>
                <a:latin typeface="Times New Roman" pitchFamily="18" charset="0"/>
                <a:ea typeface="Batang" pitchFamily="18" charset="-127"/>
              </a:rPr>
              <a:t>if and only if </a:t>
            </a:r>
          </a:p>
          <a:p>
            <a:pPr eaLnBrk="1" hangingPunct="1">
              <a:buFontTx/>
              <a:buNone/>
            </a:pPr>
            <a:r>
              <a:rPr lang="en-US" altLang="ko-KR" sz="2800" i="1" smtClean="0">
                <a:solidFill>
                  <a:srgbClr val="000000"/>
                </a:solidFill>
                <a:latin typeface="Times New Roman" pitchFamily="18" charset="0"/>
                <a:ea typeface="Batang" pitchFamily="18" charset="-127"/>
              </a:rPr>
              <a:t>	T </a:t>
            </a:r>
            <a:r>
              <a:rPr lang="en-US" altLang="ko-KR" sz="2800" smtClean="0">
                <a:solidFill>
                  <a:srgbClr val="000000"/>
                </a:solidFill>
                <a:latin typeface="Times New Roman" pitchFamily="18" charset="0"/>
                <a:ea typeface="Batang" pitchFamily="18" charset="-127"/>
              </a:rPr>
              <a:t>[</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+ 1 ..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[1 .. </a:t>
            </a:r>
            <a:r>
              <a:rPr lang="en-US" altLang="ko-KR" sz="2800" i="1" smtClean="0">
                <a:solidFill>
                  <a:srgbClr val="000000"/>
                </a:solidFill>
                <a:latin typeface="Times New Roman" pitchFamily="18" charset="0"/>
                <a:ea typeface="Batang" pitchFamily="18" charset="-127"/>
              </a:rPr>
              <a:t>m</a:t>
            </a:r>
            <a:r>
              <a:rPr lang="en-US" altLang="ko-KR" sz="2800" smtClean="0">
                <a:solidFill>
                  <a:srgbClr val="000000"/>
                </a:solidFill>
                <a:latin typeface="Times New Roman" pitchFamily="18" charset="0"/>
                <a:ea typeface="Batang" pitchFamily="18" charset="-127"/>
              </a:rPr>
              <a:t>]; </a:t>
            </a:r>
          </a:p>
          <a:p>
            <a:pPr eaLnBrk="1" hangingPunct="1">
              <a:buFontTx/>
              <a:buNone/>
            </a:pPr>
            <a:r>
              <a:rPr lang="en-US" altLang="ko-KR" sz="2800" smtClean="0">
                <a:solidFill>
                  <a:srgbClr val="000000"/>
                </a:solidFill>
                <a:latin typeface="Times New Roman" pitchFamily="18" charset="0"/>
                <a:ea typeface="Batang" pitchFamily="18" charset="-127"/>
              </a:rPr>
              <a:t>	thus, </a:t>
            </a:r>
            <a:r>
              <a:rPr lang="en-US" altLang="ko-KR" sz="2800" i="1" smtClean="0">
                <a:solidFill>
                  <a:srgbClr val="000000"/>
                </a:solidFill>
                <a:latin typeface="Times New Roman" pitchFamily="18" charset="0"/>
                <a:ea typeface="Batang" pitchFamily="18" charset="-127"/>
              </a:rPr>
              <a:t>s </a:t>
            </a:r>
            <a:r>
              <a:rPr lang="en-US" altLang="ko-KR" sz="2800" smtClean="0">
                <a:solidFill>
                  <a:srgbClr val="000000"/>
                </a:solidFill>
                <a:latin typeface="Times New Roman" pitchFamily="18" charset="0"/>
                <a:ea typeface="Batang" pitchFamily="18" charset="-127"/>
              </a:rPr>
              <a:t>is a valid shift if and only if </a:t>
            </a:r>
            <a:r>
              <a:rPr lang="en-US" altLang="ko-KR" sz="2800" i="1" smtClean="0">
                <a:solidFill>
                  <a:srgbClr val="000000"/>
                </a:solidFill>
                <a:latin typeface="Times New Roman" pitchFamily="18" charset="0"/>
                <a:ea typeface="Batang" pitchFamily="18" charset="-127"/>
              </a:rPr>
              <a:t>t</a:t>
            </a:r>
            <a:r>
              <a:rPr lang="en-US" altLang="ko-KR" sz="2800" i="1" baseline="-25000" smtClean="0">
                <a:solidFill>
                  <a:srgbClr val="000000"/>
                </a:solidFill>
                <a:latin typeface="Times New Roman" pitchFamily="18" charset="0"/>
                <a:ea typeface="Batang" pitchFamily="18" charset="-127"/>
              </a:rPr>
              <a:t>s</a:t>
            </a:r>
            <a:r>
              <a:rPr lang="en-US" altLang="ko-KR" sz="2800" i="1" smtClean="0">
                <a:solidFill>
                  <a:srgbClr val="000000"/>
                </a:solidFill>
                <a:latin typeface="Times New Roman" pitchFamily="18" charset="0"/>
                <a:ea typeface="Batang" pitchFamily="18" charset="-127"/>
              </a:rPr>
              <a:t> </a:t>
            </a:r>
            <a:r>
              <a:rPr lang="en-US" altLang="ko-KR" sz="2800" smtClean="0">
                <a:solidFill>
                  <a:srgbClr val="000000"/>
                </a:solidFill>
                <a:latin typeface="Times New Roman" pitchFamily="18" charset="0"/>
                <a:ea typeface="Batang" pitchFamily="18" charset="-127"/>
              </a:rPr>
              <a:t>= </a:t>
            </a:r>
            <a:r>
              <a:rPr lang="en-US" altLang="ko-KR" sz="2800" i="1" smtClean="0">
                <a:solidFill>
                  <a:srgbClr val="000000"/>
                </a:solidFill>
                <a:latin typeface="Times New Roman" pitchFamily="18" charset="0"/>
                <a:ea typeface="Batang" pitchFamily="18" charset="-127"/>
              </a:rPr>
              <a:t>p</a:t>
            </a:r>
            <a:r>
              <a:rPr lang="en-US" altLang="ko-KR" sz="2800" smtClean="0">
                <a:solidFill>
                  <a:srgbClr val="000000"/>
                </a:solidFill>
                <a:latin typeface="Times New Roman" pitchFamily="18" charset="0"/>
                <a:ea typeface="Batang" pitchFamily="18" charset="-127"/>
              </a:rPr>
              <a:t>. </a:t>
            </a:r>
          </a:p>
          <a:p>
            <a:pPr eaLnBrk="1" hangingPunct="1">
              <a:buFontTx/>
              <a:buNone/>
            </a:pPr>
            <a:endParaRPr lang="en-US" altLang="ko-KR" sz="2800" smtClean="0">
              <a:solidFill>
                <a:srgbClr val="000000"/>
              </a:solidFill>
              <a:latin typeface="Times New Roman" pitchFamily="18" charset="0"/>
              <a:ea typeface="Batang" pitchFamily="18" charset="-127"/>
            </a:endParaRPr>
          </a:p>
          <a:p>
            <a:pPr eaLnBrk="1" hangingPunct="1"/>
            <a:r>
              <a:rPr lang="en-US" altLang="ko-KR" sz="2800" smtClean="0">
                <a:solidFill>
                  <a:srgbClr val="CC00FF"/>
                </a:solidFill>
                <a:latin typeface="Times New Roman" pitchFamily="18" charset="0"/>
                <a:ea typeface="Batang" pitchFamily="18" charset="-127"/>
              </a:rPr>
              <a:t>Now the question is how to compute p and t</a:t>
            </a:r>
            <a:r>
              <a:rPr lang="en-US" altLang="ko-KR" sz="2800" baseline="-25000" smtClean="0">
                <a:solidFill>
                  <a:srgbClr val="CC00FF"/>
                </a:solidFill>
                <a:latin typeface="Times New Roman" pitchFamily="18" charset="0"/>
                <a:ea typeface="Batang" pitchFamily="18" charset="-127"/>
              </a:rPr>
              <a:t>s</a:t>
            </a:r>
            <a:r>
              <a:rPr lang="en-US" altLang="ko-KR" sz="2800" smtClean="0">
                <a:solidFill>
                  <a:srgbClr val="CC00FF"/>
                </a:solidFill>
                <a:latin typeface="Times New Roman" pitchFamily="18" charset="0"/>
                <a:ea typeface="Batang" pitchFamily="18" charset="-127"/>
              </a:rPr>
              <a:t> efficiently</a:t>
            </a:r>
          </a:p>
          <a:p>
            <a:pPr eaLnBrk="1" hangingPunct="1"/>
            <a:r>
              <a:rPr lang="en-US" altLang="ko-KR" sz="2800" smtClean="0">
                <a:solidFill>
                  <a:srgbClr val="000000"/>
                </a:solidFill>
                <a:latin typeface="Times New Roman" pitchFamily="18" charset="0"/>
                <a:ea typeface="Batang" pitchFamily="18" charset="-127"/>
              </a:rPr>
              <a:t>Answer is Horner’s rule</a:t>
            </a:r>
            <a:r>
              <a:rPr lang="en-US" altLang="ko-KR" sz="2800" smtClean="0">
                <a:solidFill>
                  <a:srgbClr val="CC00FF"/>
                </a:solidFill>
                <a:latin typeface="Times New Roman" pitchFamily="18" charset="0"/>
                <a:ea typeface="Batang" pitchFamily="18" charset="-127"/>
              </a:rPr>
              <a:t> </a:t>
            </a:r>
          </a:p>
        </p:txBody>
      </p:sp>
      <p:pic>
        <p:nvPicPr>
          <p:cNvPr id="11267" name="Picture 3" descr="siide bar"/>
          <p:cNvPicPr>
            <a:picLocks noChangeAspect="1" noChangeArrowheads="1"/>
          </p:cNvPicPr>
          <p:nvPr/>
        </p:nvPicPr>
        <p:blipFill>
          <a:blip r:embed="rId2"/>
          <a:srcRect/>
          <a:stretch>
            <a:fillRect/>
          </a:stretch>
        </p:blipFill>
        <p:spPr bwMode="auto">
          <a:xfrm>
            <a:off x="0" y="0"/>
            <a:ext cx="9144000" cy="685800"/>
          </a:xfrm>
          <a:prstGeom prst="rect">
            <a:avLst/>
          </a:prstGeom>
          <a:noFill/>
          <a:ln w="9525">
            <a:noFill/>
            <a:miter lim="800000"/>
            <a:headEnd/>
            <a:tailEnd/>
          </a:ln>
        </p:spPr>
      </p:pic>
      <p:pic>
        <p:nvPicPr>
          <p:cNvPr id="11268" name="Picture 4" descr="siide bar"/>
          <p:cNvPicPr>
            <a:picLocks noChangeAspect="1" noChangeArrowheads="1"/>
          </p:cNvPicPr>
          <p:nvPr/>
        </p:nvPicPr>
        <p:blipFill>
          <a:blip r:embed="rId2"/>
          <a:srcRect/>
          <a:stretch>
            <a:fillRect/>
          </a:stretch>
        </p:blipFill>
        <p:spPr bwMode="auto">
          <a:xfrm>
            <a:off x="0" y="6491288"/>
            <a:ext cx="9144000" cy="381000"/>
          </a:xfrm>
          <a:prstGeom prst="rect">
            <a:avLst/>
          </a:prstGeom>
          <a:noFill/>
          <a:ln w="9525">
            <a:noFill/>
            <a:miter lim="800000"/>
            <a:headEnd/>
            <a:tailEnd/>
          </a:ln>
        </p:spPr>
      </p:pic>
      <p:sp>
        <p:nvSpPr>
          <p:cNvPr id="11270" name="Line 6"/>
          <p:cNvSpPr>
            <a:spLocks noChangeShapeType="1"/>
          </p:cNvSpPr>
          <p:nvPr/>
        </p:nvSpPr>
        <p:spPr bwMode="auto">
          <a:xfrm>
            <a:off x="0" y="6481763"/>
            <a:ext cx="9144000" cy="0"/>
          </a:xfrm>
          <a:prstGeom prst="line">
            <a:avLst/>
          </a:prstGeom>
          <a:noFill/>
          <a:ln w="44450">
            <a:solidFill>
              <a:srgbClr val="006AFF"/>
            </a:solidFill>
            <a:round/>
            <a:headEnd/>
            <a:tailEnd/>
          </a:ln>
        </p:spPr>
        <p:txBody>
          <a:bodyPr/>
          <a:lstStyle/>
          <a:p>
            <a:endParaRPr lang="en-US"/>
          </a:p>
        </p:txBody>
      </p:sp>
      <p:sp>
        <p:nvSpPr>
          <p:cNvPr id="11271" name="Text Box 7"/>
          <p:cNvSpPr txBox="1">
            <a:spLocks noChangeArrowheads="1"/>
          </p:cNvSpPr>
          <p:nvPr/>
        </p:nvSpPr>
        <p:spPr bwMode="auto">
          <a:xfrm>
            <a:off x="0" y="6470650"/>
            <a:ext cx="9144000" cy="336550"/>
          </a:xfrm>
          <a:prstGeom prst="rect">
            <a:avLst/>
          </a:prstGeom>
          <a:noFill/>
          <a:ln w="9525">
            <a:noFill/>
            <a:miter lim="800000"/>
            <a:headEnd/>
            <a:tailEnd/>
          </a:ln>
        </p:spPr>
        <p:txBody>
          <a:bodyPr>
            <a:spAutoFit/>
          </a:bodyPr>
          <a:lstStyle/>
          <a:p>
            <a:r>
              <a:rPr lang="en-US" sz="1600" b="1">
                <a:solidFill>
                  <a:srgbClr val="E5E5FF"/>
                </a:solidFill>
                <a:latin typeface="Garamond" pitchFamily="18" charset="0"/>
              </a:rPr>
              <a:t>Dr. Nazir A. Zafar</a:t>
            </a:r>
            <a:r>
              <a:rPr lang="en-US" sz="1400" b="1">
                <a:solidFill>
                  <a:srgbClr val="E5E5FF"/>
                </a:solidFill>
                <a:latin typeface="Garamond" pitchFamily="18" charset="0"/>
              </a:rPr>
              <a:t>	            			               </a:t>
            </a:r>
            <a:r>
              <a:rPr lang="en-US" sz="1600" b="1">
                <a:solidFill>
                  <a:srgbClr val="E5E5FF"/>
                </a:solidFill>
                <a:latin typeface="Garamond" pitchFamily="18" charset="0"/>
              </a:rPr>
              <a:t>Advanced Algorithms Analysis and Design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8999</Words>
  <Application>Microsoft Office PowerPoint</Application>
  <PresentationFormat>On-screen Show (4:3)</PresentationFormat>
  <Paragraphs>3392</Paragraphs>
  <Slides>85</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85</vt:i4>
      </vt:variant>
    </vt:vector>
  </HeadingPairs>
  <TitlesOfParts>
    <vt:vector size="88" baseType="lpstr">
      <vt:lpstr>Flow</vt:lpstr>
      <vt:lpstr>Visio</vt:lpstr>
      <vt:lpstr>方程式</vt:lpstr>
      <vt:lpstr> PATTERN  MATCHING  ALGORITHMS   UNIT 3    </vt:lpstr>
      <vt:lpstr>String Matching Problem </vt:lpstr>
      <vt:lpstr>1. Naive String Matching Algorithm </vt:lpstr>
      <vt:lpstr>Example: Naive String Matching Algorithm </vt:lpstr>
      <vt:lpstr>Example: Naive String Matching Algorithm </vt:lpstr>
      <vt:lpstr>Example: Naive String Matching Algorithm </vt:lpstr>
      <vt:lpstr>Example: Naive String Matching Algorithm </vt:lpstr>
      <vt:lpstr>2. The Rabin-Karp Algorithm</vt:lpstr>
      <vt:lpstr>Notations: The Rabin-Karp Algorithm</vt:lpstr>
      <vt:lpstr>Horner’s Rule</vt:lpstr>
      <vt:lpstr>Computing ts+1 from ts in constant time </vt:lpstr>
      <vt:lpstr>Procedure: Computing ts+1 from ts</vt:lpstr>
      <vt:lpstr>Computing ts+1 from ts Modulo q = 13</vt:lpstr>
      <vt:lpstr>Spurious Hits and their Elimination</vt:lpstr>
      <vt:lpstr>2. The Rabin-Karp Algorithm</vt:lpstr>
      <vt:lpstr>Sequence of Steps Designing Algorithm</vt:lpstr>
      <vt:lpstr>2. The Rabin-Karp Algorithm</vt:lpstr>
      <vt:lpstr>Analysis: The Rabin-Karp Algorithm</vt:lpstr>
      <vt:lpstr>3. String Matching with Finite Automata</vt:lpstr>
      <vt:lpstr>Some Results </vt:lpstr>
      <vt:lpstr>Example : Transition Table and Finite Automata</vt:lpstr>
      <vt:lpstr>Final State Function φ</vt:lpstr>
      <vt:lpstr>Suffix Function σ</vt:lpstr>
      <vt:lpstr>String Matching Automata</vt:lpstr>
      <vt:lpstr>String Matching Automata for given Pattern</vt:lpstr>
      <vt:lpstr>String Matching using Finite Automata</vt:lpstr>
      <vt:lpstr>3. String Matching with finite Automata</vt:lpstr>
      <vt:lpstr>3. String Matching with Finite Automata</vt:lpstr>
      <vt:lpstr>4. The Knuth-Morris-Pratt algorithm</vt:lpstr>
      <vt:lpstr>The Knuth-Morris-Pratt Algorithm</vt:lpstr>
      <vt:lpstr>Components of KMP algorithm</vt:lpstr>
      <vt:lpstr>The prefix function, Π</vt:lpstr>
      <vt:lpstr>Slide 33</vt:lpstr>
      <vt:lpstr>Slide 34</vt:lpstr>
      <vt:lpstr>The KMP Matcher</vt:lpstr>
      <vt:lpstr>Slide 36</vt:lpstr>
      <vt:lpstr>Slide 37</vt:lpstr>
      <vt:lpstr>Slide 38</vt:lpstr>
      <vt:lpstr>Slide 39</vt:lpstr>
      <vt:lpstr>Slide 40</vt:lpstr>
      <vt:lpstr>Slide 41</vt:lpstr>
      <vt:lpstr>Running - time analysis</vt:lpstr>
      <vt:lpstr>Slide 43</vt:lpstr>
      <vt:lpstr>Bad Character Rule</vt:lpstr>
      <vt:lpstr>Rule 2-1: Character Matching Rule (A Special Version of Rule 2) </vt:lpstr>
      <vt:lpstr>Implication of Rule 2-1</vt:lpstr>
      <vt:lpstr>Slide 47</vt:lpstr>
      <vt:lpstr>Slide 48</vt:lpstr>
      <vt:lpstr>Good Suffix Rule 1</vt:lpstr>
      <vt:lpstr>Rule 2:  The Substring Matching Rule </vt:lpstr>
      <vt:lpstr>Slide 51</vt:lpstr>
      <vt:lpstr>Good Suffix Rule 2</vt:lpstr>
      <vt:lpstr>Rule 3-1:  Unique Substring Rule </vt:lpstr>
      <vt:lpstr>Rule 1:  The Suffix to Prefix Rule </vt:lpstr>
      <vt:lpstr>Slide 55</vt:lpstr>
      <vt:lpstr>Slide 56</vt:lpstr>
      <vt:lpstr>Slide 57</vt:lpstr>
      <vt:lpstr>Slide 58</vt:lpstr>
      <vt:lpstr>Slide 59</vt:lpstr>
      <vt:lpstr>Slide 60</vt:lpstr>
      <vt:lpstr>Suffix function f’</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Example</vt:lpstr>
      <vt:lpstr>Slide 83</vt:lpstr>
      <vt:lpstr>Slide 84</vt:lpstr>
      <vt:lpstr>Time Complexity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PATTERN  MATCHING  ALGORITHMS   UNIT 3    </dc:title>
  <dc:creator/>
  <cp:lastModifiedBy>admin</cp:lastModifiedBy>
  <cp:revision>8</cp:revision>
  <dcterms:created xsi:type="dcterms:W3CDTF">2006-08-16T00:00:00Z</dcterms:created>
  <dcterms:modified xsi:type="dcterms:W3CDTF">2013-02-04T04:35:32Z</dcterms:modified>
</cp:coreProperties>
</file>