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1"/>
  </p:notesMasterIdLst>
  <p:sldIdLst>
    <p:sldId id="256" r:id="rId2"/>
    <p:sldId id="257" r:id="rId3"/>
    <p:sldId id="274" r:id="rId4"/>
    <p:sldId id="27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B94EE-A143-4F1B-9864-7FE0C31F248F}"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C02259-5F7F-4746-903C-113F5D2874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pPr defTabSz="912879"/>
            <a:endParaRPr lang="en-US" dirty="0" smtClean="0"/>
          </a:p>
        </p:txBody>
      </p:sp>
      <p:sp>
        <p:nvSpPr>
          <p:cNvPr id="86019" name="Rectangle 3"/>
          <p:cNvSpPr>
            <a:spLocks noGrp="1" noChangeArrowheads="1"/>
          </p:cNvSpPr>
          <p:nvPr>
            <p:ph type="dt" sz="quarter" idx="1"/>
          </p:nvPr>
        </p:nvSpPr>
        <p:spPr>
          <a:noFill/>
        </p:spPr>
        <p:txBody>
          <a:bodyPr/>
          <a:lstStyle/>
          <a:p>
            <a:pPr defTabSz="912879"/>
            <a:fld id="{D444875A-0F38-48A7-ACC9-5C4DC4062277}" type="datetime8">
              <a:rPr lang="en-US" smtClean="0"/>
              <a:pPr defTabSz="912879"/>
              <a:t>2/4/2013 10:07 AM</a:t>
            </a:fld>
            <a:endParaRPr lang="en-US" dirty="0" smtClean="0"/>
          </a:p>
        </p:txBody>
      </p:sp>
      <p:sp>
        <p:nvSpPr>
          <p:cNvPr id="86020" name="Rectangle 7"/>
          <p:cNvSpPr>
            <a:spLocks noGrp="1" noChangeArrowheads="1"/>
          </p:cNvSpPr>
          <p:nvPr>
            <p:ph type="sldNum" sz="quarter" idx="5"/>
          </p:nvPr>
        </p:nvSpPr>
        <p:spPr>
          <a:noFill/>
        </p:spPr>
        <p:txBody>
          <a:bodyPr/>
          <a:lstStyle/>
          <a:p>
            <a:pPr defTabSz="912879"/>
            <a:fld id="{9233903B-9CDD-4DFC-93ED-8ACCE7F3BF2B}" type="slidenum">
              <a:rPr lang="en-US" smtClean="0"/>
              <a:pPr defTabSz="912879"/>
              <a:t>1</a:t>
            </a:fld>
            <a:endParaRPr lang="en-US" dirty="0" smtClean="0"/>
          </a:p>
        </p:txBody>
      </p:sp>
      <p:sp>
        <p:nvSpPr>
          <p:cNvPr id="86021" name="Rectangle 2"/>
          <p:cNvSpPr>
            <a:spLocks noGrp="1" noRot="1" noChangeAspect="1" noChangeArrowheads="1" noTextEdit="1"/>
          </p:cNvSpPr>
          <p:nvPr>
            <p:ph type="sldImg"/>
          </p:nvPr>
        </p:nvSpPr>
        <p:spPr>
          <a:ln/>
        </p:spPr>
      </p:sp>
      <p:sp>
        <p:nvSpPr>
          <p:cNvPr id="860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US" smtClean="0"/>
              <a:t>7500 vs 75000</a:t>
            </a:r>
          </a:p>
        </p:txBody>
      </p:sp>
      <p:sp>
        <p:nvSpPr>
          <p:cNvPr id="87044" name="Slide Number Placeholder 3"/>
          <p:cNvSpPr>
            <a:spLocks noGrp="1"/>
          </p:cNvSpPr>
          <p:nvPr>
            <p:ph type="sldNum" sz="quarter" idx="5"/>
          </p:nvPr>
        </p:nvSpPr>
        <p:spPr>
          <a:noFill/>
        </p:spPr>
        <p:txBody>
          <a:bodyPr/>
          <a:lstStyle/>
          <a:p>
            <a:pPr defTabSz="912879"/>
            <a:fld id="{30398C2D-5FA5-4453-9E11-EDBE3DC09DEE}" type="slidenum">
              <a:rPr lang="en-US" smtClean="0"/>
              <a:pPr defTabSz="912879"/>
              <a:t>11</a:t>
            </a:fld>
            <a:endParaRPr lang="en-US" dirty="0" smtClean="0"/>
          </a:p>
        </p:txBody>
      </p:sp>
      <p:sp>
        <p:nvSpPr>
          <p:cNvPr id="87045" name="Header Placeholder 4"/>
          <p:cNvSpPr>
            <a:spLocks noGrp="1"/>
          </p:cNvSpPr>
          <p:nvPr>
            <p:ph type="hdr" sz="quarter"/>
          </p:nvPr>
        </p:nvSpPr>
        <p:spPr>
          <a:noFill/>
        </p:spPr>
        <p:txBody>
          <a:bodyPr/>
          <a:lstStyle/>
          <a:p>
            <a:pPr defTabSz="912879"/>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p>
            <a:pPr defTabSz="912879"/>
            <a:endParaRPr lang="en-US" dirty="0" smtClean="0"/>
          </a:p>
        </p:txBody>
      </p:sp>
      <p:sp>
        <p:nvSpPr>
          <p:cNvPr id="88067" name="Rectangle 3"/>
          <p:cNvSpPr>
            <a:spLocks noGrp="1" noChangeArrowheads="1"/>
          </p:cNvSpPr>
          <p:nvPr>
            <p:ph type="dt" sz="quarter" idx="1"/>
          </p:nvPr>
        </p:nvSpPr>
        <p:spPr>
          <a:noFill/>
        </p:spPr>
        <p:txBody>
          <a:bodyPr/>
          <a:lstStyle/>
          <a:p>
            <a:pPr defTabSz="912879"/>
            <a:fld id="{A758359C-6C0D-4E58-8216-0FCF1CD82119}" type="datetime8">
              <a:rPr lang="en-US" smtClean="0"/>
              <a:pPr defTabSz="912879"/>
              <a:t>2/4/2013 10:07 AM</a:t>
            </a:fld>
            <a:endParaRPr lang="en-US" dirty="0" smtClean="0"/>
          </a:p>
        </p:txBody>
      </p:sp>
      <p:sp>
        <p:nvSpPr>
          <p:cNvPr id="88068" name="Rectangle 7"/>
          <p:cNvSpPr>
            <a:spLocks noGrp="1" noChangeArrowheads="1"/>
          </p:cNvSpPr>
          <p:nvPr>
            <p:ph type="sldNum" sz="quarter" idx="5"/>
          </p:nvPr>
        </p:nvSpPr>
        <p:spPr>
          <a:noFill/>
        </p:spPr>
        <p:txBody>
          <a:bodyPr/>
          <a:lstStyle/>
          <a:p>
            <a:pPr defTabSz="912879"/>
            <a:fld id="{AAE3AF06-F3E4-4E78-942B-AA9AB7E2C797}" type="slidenum">
              <a:rPr lang="en-US" smtClean="0"/>
              <a:pPr defTabSz="912879"/>
              <a:t>34</a:t>
            </a:fld>
            <a:endParaRPr lang="en-US" dirty="0" smtClean="0"/>
          </a:p>
        </p:txBody>
      </p:sp>
      <p:sp>
        <p:nvSpPr>
          <p:cNvPr id="88069" name="Rectangle 2"/>
          <p:cNvSpPr>
            <a:spLocks noGrp="1" noRot="1" noChangeAspect="1" noChangeArrowheads="1" noTextEdit="1"/>
          </p:cNvSpPr>
          <p:nvPr>
            <p:ph type="sldImg"/>
          </p:nvPr>
        </p:nvSpPr>
        <p:spPr>
          <a:ln/>
        </p:spPr>
      </p:sp>
      <p:sp>
        <p:nvSpPr>
          <p:cNvPr id="880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p>
            <a:pPr defTabSz="912879"/>
            <a:endParaRPr lang="en-US" dirty="0" smtClean="0"/>
          </a:p>
        </p:txBody>
      </p:sp>
      <p:sp>
        <p:nvSpPr>
          <p:cNvPr id="89091" name="Rectangle 3"/>
          <p:cNvSpPr>
            <a:spLocks noGrp="1" noChangeArrowheads="1"/>
          </p:cNvSpPr>
          <p:nvPr>
            <p:ph type="dt" sz="quarter" idx="1"/>
          </p:nvPr>
        </p:nvSpPr>
        <p:spPr>
          <a:noFill/>
        </p:spPr>
        <p:txBody>
          <a:bodyPr/>
          <a:lstStyle/>
          <a:p>
            <a:pPr defTabSz="912879"/>
            <a:fld id="{716E58A3-89C5-4937-A44F-D692E086E44D}" type="datetime8">
              <a:rPr lang="en-US" smtClean="0"/>
              <a:pPr defTabSz="912879"/>
              <a:t>2/4/2013 10:07 AM</a:t>
            </a:fld>
            <a:endParaRPr lang="en-US" dirty="0" smtClean="0"/>
          </a:p>
        </p:txBody>
      </p:sp>
      <p:sp>
        <p:nvSpPr>
          <p:cNvPr id="89092" name="Rectangle 7"/>
          <p:cNvSpPr>
            <a:spLocks noGrp="1" noChangeArrowheads="1"/>
          </p:cNvSpPr>
          <p:nvPr>
            <p:ph type="sldNum" sz="quarter" idx="5"/>
          </p:nvPr>
        </p:nvSpPr>
        <p:spPr>
          <a:noFill/>
        </p:spPr>
        <p:txBody>
          <a:bodyPr/>
          <a:lstStyle/>
          <a:p>
            <a:pPr defTabSz="912879"/>
            <a:fld id="{A0F13ABB-6BCE-4285-8575-340E7A131AB6}" type="slidenum">
              <a:rPr lang="en-US" smtClean="0"/>
              <a:pPr defTabSz="912879"/>
              <a:t>38</a:t>
            </a:fld>
            <a:endParaRPr lang="en-US" dirty="0" smtClean="0"/>
          </a:p>
        </p:txBody>
      </p:sp>
      <p:sp>
        <p:nvSpPr>
          <p:cNvPr id="89093" name="Rectangle 2"/>
          <p:cNvSpPr>
            <a:spLocks noGrp="1" noRot="1" noChangeAspect="1" noChangeArrowheads="1" noTextEdit="1"/>
          </p:cNvSpPr>
          <p:nvPr>
            <p:ph type="sldImg"/>
          </p:nvPr>
        </p:nvSpPr>
        <p:spPr>
          <a:ln/>
        </p:spPr>
      </p:sp>
      <p:sp>
        <p:nvSpPr>
          <p:cNvPr id="890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Header Placeholder 3"/>
          <p:cNvSpPr>
            <a:spLocks noGrp="1"/>
          </p:cNvSpPr>
          <p:nvPr>
            <p:ph type="hdr" sz="quarter"/>
          </p:nvPr>
        </p:nvSpPr>
        <p:spPr>
          <a:noFill/>
        </p:spPr>
        <p:txBody>
          <a:bodyPr/>
          <a:lstStyle/>
          <a:p>
            <a:pPr defTabSz="912879"/>
            <a:endParaRPr lang="en-US" dirty="0" smtClean="0"/>
          </a:p>
        </p:txBody>
      </p:sp>
      <p:sp>
        <p:nvSpPr>
          <p:cNvPr id="90117" name="Date Placeholder 4"/>
          <p:cNvSpPr>
            <a:spLocks noGrp="1"/>
          </p:cNvSpPr>
          <p:nvPr>
            <p:ph type="dt" sz="quarter" idx="1"/>
          </p:nvPr>
        </p:nvSpPr>
        <p:spPr>
          <a:noFill/>
        </p:spPr>
        <p:txBody>
          <a:bodyPr/>
          <a:lstStyle/>
          <a:p>
            <a:pPr defTabSz="912879"/>
            <a:fld id="{94AE73DF-5C00-4AD2-8983-DEF1F3ABDD30}" type="datetime8">
              <a:rPr lang="en-US" smtClean="0"/>
              <a:pPr defTabSz="912879"/>
              <a:t>2/4/2013 10:07 AM</a:t>
            </a:fld>
            <a:endParaRPr lang="en-US" dirty="0" smtClean="0"/>
          </a:p>
        </p:txBody>
      </p:sp>
      <p:sp>
        <p:nvSpPr>
          <p:cNvPr id="90118" name="Slide Number Placeholder 5"/>
          <p:cNvSpPr>
            <a:spLocks noGrp="1"/>
          </p:cNvSpPr>
          <p:nvPr>
            <p:ph type="sldNum" sz="quarter" idx="5"/>
          </p:nvPr>
        </p:nvSpPr>
        <p:spPr>
          <a:noFill/>
        </p:spPr>
        <p:txBody>
          <a:bodyPr/>
          <a:lstStyle/>
          <a:p>
            <a:pPr defTabSz="912879"/>
            <a:fld id="{1ACB7CA2-54E9-48C0-BD99-457E0D4B3818}" type="slidenum">
              <a:rPr lang="en-US" smtClean="0"/>
              <a:pPr defTabSz="912879"/>
              <a:t>39</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Header Placeholder 3"/>
          <p:cNvSpPr>
            <a:spLocks noGrp="1"/>
          </p:cNvSpPr>
          <p:nvPr>
            <p:ph type="hdr" sz="quarter"/>
          </p:nvPr>
        </p:nvSpPr>
        <p:spPr>
          <a:noFill/>
        </p:spPr>
        <p:txBody>
          <a:bodyPr/>
          <a:lstStyle/>
          <a:p>
            <a:pPr defTabSz="912879"/>
            <a:endParaRPr lang="en-US" dirty="0" smtClean="0"/>
          </a:p>
        </p:txBody>
      </p:sp>
      <p:sp>
        <p:nvSpPr>
          <p:cNvPr id="91141" name="Date Placeholder 4"/>
          <p:cNvSpPr>
            <a:spLocks noGrp="1"/>
          </p:cNvSpPr>
          <p:nvPr>
            <p:ph type="dt" sz="quarter" idx="1"/>
          </p:nvPr>
        </p:nvSpPr>
        <p:spPr>
          <a:noFill/>
        </p:spPr>
        <p:txBody>
          <a:bodyPr/>
          <a:lstStyle/>
          <a:p>
            <a:pPr defTabSz="912879"/>
            <a:fld id="{957B2E8C-4290-45B2-96D2-D236E34CAF2A}" type="datetime8">
              <a:rPr lang="en-US" smtClean="0"/>
              <a:pPr defTabSz="912879"/>
              <a:t>2/4/2013 10:07 AM</a:t>
            </a:fld>
            <a:endParaRPr lang="en-US" dirty="0" smtClean="0"/>
          </a:p>
        </p:txBody>
      </p:sp>
      <p:sp>
        <p:nvSpPr>
          <p:cNvPr id="91142" name="Slide Number Placeholder 5"/>
          <p:cNvSpPr>
            <a:spLocks noGrp="1"/>
          </p:cNvSpPr>
          <p:nvPr>
            <p:ph type="sldNum" sz="quarter" idx="5"/>
          </p:nvPr>
        </p:nvSpPr>
        <p:spPr>
          <a:noFill/>
        </p:spPr>
        <p:txBody>
          <a:bodyPr/>
          <a:lstStyle/>
          <a:p>
            <a:pPr defTabSz="912879"/>
            <a:fld id="{84FDDC46-92A1-4DE1-A95E-51D5D24C45D5}" type="slidenum">
              <a:rPr lang="en-US" smtClean="0"/>
              <a:pPr defTabSz="912879"/>
              <a:t>40</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B504AC-0161-4B78-B790-55C51D9CD46A}" type="slidenum">
              <a:rPr lang="en-US"/>
              <a:pPr/>
              <a:t>49</a:t>
            </a:fld>
            <a:endParaRPr lang="en-US"/>
          </a:p>
        </p:txBody>
      </p:sp>
      <p:sp>
        <p:nvSpPr>
          <p:cNvPr id="482306" name="Rectangle 2"/>
          <p:cNvSpPr>
            <a:spLocks noGrp="1" noRot="1" noChangeAspect="1" noChangeArrowheads="1" noTextEdit="1"/>
          </p:cNvSpPr>
          <p:nvPr>
            <p:ph type="sldImg"/>
          </p:nvPr>
        </p:nvSpPr>
        <p:spPr>
          <a:xfrm>
            <a:off x="1144588" y="685800"/>
            <a:ext cx="4570412" cy="3429000"/>
          </a:xfrm>
          <a:ln/>
        </p:spPr>
      </p:sp>
      <p:sp>
        <p:nvSpPr>
          <p:cNvPr id="482307" name="Rectangle 3"/>
          <p:cNvSpPr>
            <a:spLocks noGrp="1" noChangeArrowheads="1"/>
          </p:cNvSpPr>
          <p:nvPr>
            <p:ph type="body" idx="1"/>
          </p:nvPr>
        </p:nvSpPr>
        <p:spPr>
          <a:xfrm>
            <a:off x="913805" y="4343704"/>
            <a:ext cx="5030391" cy="4113892"/>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3488E-4264-45B8-9E7B-E6815F926BAB}" type="slidenum">
              <a:rPr lang="en-US"/>
              <a:pPr/>
              <a:t>50</a:t>
            </a:fld>
            <a:endParaRPr lang="en-US"/>
          </a:p>
        </p:txBody>
      </p:sp>
      <p:sp>
        <p:nvSpPr>
          <p:cNvPr id="484354" name="Rectangle 2"/>
          <p:cNvSpPr>
            <a:spLocks noGrp="1" noRot="1" noChangeAspect="1" noChangeArrowheads="1" noTextEdit="1"/>
          </p:cNvSpPr>
          <p:nvPr>
            <p:ph type="sldImg"/>
          </p:nvPr>
        </p:nvSpPr>
        <p:spPr>
          <a:xfrm>
            <a:off x="1144588" y="685800"/>
            <a:ext cx="4570412" cy="3429000"/>
          </a:xfrm>
          <a:ln/>
        </p:spPr>
      </p:sp>
      <p:sp>
        <p:nvSpPr>
          <p:cNvPr id="484355" name="Rectangle 3"/>
          <p:cNvSpPr>
            <a:spLocks noGrp="1" noChangeArrowheads="1"/>
          </p:cNvSpPr>
          <p:nvPr>
            <p:ph type="body" idx="1"/>
          </p:nvPr>
        </p:nvSpPr>
        <p:spPr>
          <a:xfrm>
            <a:off x="913805" y="4343704"/>
            <a:ext cx="5030391" cy="411389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6F3B6C-0A24-42D1-A028-2D86B4C484AF}" type="datetime8">
              <a:rPr lang="en-US"/>
              <a:pPr>
                <a:defRPr/>
              </a:pPr>
              <a:t>2/4/2013 10:07 AM</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62D3A7-A1F0-4928-90C7-C8B3287F6F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5.jpeg"/><Relationship Id="rId5" Type="http://schemas.openxmlformats.org/officeDocument/2006/relationships/hyperlink" Target="http://loki.cs.brown.edu:8081/webae/images/cover-large.jpg" TargetMode="External"/><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jpeg"/><Relationship Id="rId5" Type="http://schemas.openxmlformats.org/officeDocument/2006/relationships/hyperlink" Target="http://loki.cs.brown.edu:8081/webae/images/cover-large.jpg" TargetMode="External"/><Relationship Id="rId4" Type="http://schemas.openxmlformats.org/officeDocument/2006/relationships/oleObject" Target="../embeddings/oleObject10.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48.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1"/>
          <p:cNvSpPr>
            <a:spLocks noGrp="1" noChangeArrowheads="1"/>
          </p:cNvSpPr>
          <p:nvPr>
            <p:ph type="sldNum" sz="quarter" idx="12"/>
          </p:nvPr>
        </p:nvSpPr>
        <p:spPr/>
        <p:txBody>
          <a:bodyPr/>
          <a:lstStyle/>
          <a:p>
            <a:pPr>
              <a:defRPr/>
            </a:pPr>
            <a:fld id="{FD3045F2-2F53-44A1-AB16-6BE529737B12}" type="slidenum">
              <a:rPr lang="en-US"/>
              <a:pPr>
                <a:defRPr/>
              </a:pPr>
              <a:t>1</a:t>
            </a:fld>
            <a:endParaRPr lang="en-US"/>
          </a:p>
        </p:txBody>
      </p:sp>
      <p:sp>
        <p:nvSpPr>
          <p:cNvPr id="47106" name="Rectangle 2"/>
          <p:cNvSpPr>
            <a:spLocks noGrp="1" noChangeArrowheads="1"/>
          </p:cNvSpPr>
          <p:nvPr>
            <p:ph type="ctrTitle"/>
          </p:nvPr>
        </p:nvSpPr>
        <p:spPr>
          <a:xfrm>
            <a:off x="914400" y="1219200"/>
            <a:ext cx="7772400" cy="2286000"/>
          </a:xfrm>
        </p:spPr>
        <p:txBody>
          <a:bodyPr/>
          <a:lstStyle/>
          <a:p>
            <a:pPr eaLnBrk="1" hangingPunct="1"/>
            <a:r>
              <a:rPr lang="en-US" dirty="0" smtClean="0"/>
              <a:t>Dynamic Programming</a:t>
            </a:r>
            <a:br>
              <a:rPr lang="en-US" dirty="0" smtClean="0"/>
            </a:br>
            <a:r>
              <a:rPr lang="en-US" dirty="0" smtClean="0"/>
              <a:t>UNIT 2</a:t>
            </a:r>
          </a:p>
        </p:txBody>
      </p:sp>
      <p:pic>
        <p:nvPicPr>
          <p:cNvPr id="47108" name="Picture 397" descr="j0198956"/>
          <p:cNvPicPr>
            <a:picLocks noChangeAspect="1" noChangeArrowheads="1"/>
          </p:cNvPicPr>
          <p:nvPr/>
        </p:nvPicPr>
        <p:blipFill>
          <a:blip r:embed="rId3"/>
          <a:srcRect/>
          <a:stretch>
            <a:fillRect/>
          </a:stretch>
        </p:blipFill>
        <p:spPr bwMode="auto">
          <a:xfrm>
            <a:off x="5181600" y="3352800"/>
            <a:ext cx="2819400" cy="2763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2"/>
          <a:srcRect/>
          <a:stretch>
            <a:fillRect/>
          </a:stretch>
        </p:blipFill>
        <p:spPr bwMode="auto">
          <a:xfrm>
            <a:off x="0" y="685800"/>
            <a:ext cx="9067800" cy="5486400"/>
          </a:xfrm>
          <a:prstGeom prst="rect">
            <a:avLst/>
          </a:prstGeom>
          <a:noFill/>
          <a:ln w="9525">
            <a:noFill/>
            <a:miter lim="800000"/>
            <a:headEnd/>
            <a:tailEnd/>
          </a:ln>
        </p:spPr>
      </p:pic>
      <p:sp>
        <p:nvSpPr>
          <p:cNvPr id="69635" name="Slide Number Placeholder 2"/>
          <p:cNvSpPr>
            <a:spLocks noGrp="1"/>
          </p:cNvSpPr>
          <p:nvPr>
            <p:ph type="sldNum" sz="quarter" idx="12"/>
          </p:nvPr>
        </p:nvSpPr>
        <p:spPr/>
        <p:txBody>
          <a:bodyPr/>
          <a:lstStyle/>
          <a:p>
            <a:pPr>
              <a:defRPr/>
            </a:pPr>
            <a:fld id="{F0170F70-CE3C-46E5-97AD-E203CFDA58D8}"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304800"/>
            <a:ext cx="8229600" cy="1143000"/>
          </a:xfrm>
        </p:spPr>
        <p:txBody>
          <a:bodyPr/>
          <a:lstStyle/>
          <a:p>
            <a:pPr eaLnBrk="1" hangingPunct="1"/>
            <a:r>
              <a:rPr lang="en-US" smtClean="0"/>
              <a:t>At Seats</a:t>
            </a:r>
          </a:p>
        </p:txBody>
      </p:sp>
      <p:sp>
        <p:nvSpPr>
          <p:cNvPr id="70660" name="Slide Number Placeholder 3"/>
          <p:cNvSpPr>
            <a:spLocks noGrp="1"/>
          </p:cNvSpPr>
          <p:nvPr>
            <p:ph type="sldNum" sz="quarter" idx="12"/>
          </p:nvPr>
        </p:nvSpPr>
        <p:spPr/>
        <p:txBody>
          <a:bodyPr/>
          <a:lstStyle/>
          <a:p>
            <a:pPr>
              <a:defRPr/>
            </a:pPr>
            <a:fld id="{6CCC2BEE-3108-4D09-914E-7E1724EF83D5}" type="slidenum">
              <a:rPr lang="en-US"/>
              <a:pPr>
                <a:defRPr/>
              </a:pPr>
              <a:t>11</a:t>
            </a:fld>
            <a:endParaRPr lang="en-US"/>
          </a:p>
        </p:txBody>
      </p:sp>
      <p:sp>
        <p:nvSpPr>
          <p:cNvPr id="69636" name="TextBox 2"/>
          <p:cNvSpPr txBox="1">
            <a:spLocks noChangeArrowheads="1"/>
          </p:cNvSpPr>
          <p:nvPr/>
        </p:nvSpPr>
        <p:spPr bwMode="auto">
          <a:xfrm>
            <a:off x="381000" y="1524000"/>
            <a:ext cx="4572000" cy="2862322"/>
          </a:xfrm>
          <a:prstGeom prst="rect">
            <a:avLst/>
          </a:prstGeom>
          <a:noFill/>
          <a:ln w="9525">
            <a:noFill/>
            <a:miter lim="800000"/>
            <a:headEnd/>
            <a:tailEnd/>
          </a:ln>
        </p:spPr>
        <p:txBody>
          <a:bodyPr wrap="square">
            <a:spAutoFit/>
          </a:bodyPr>
          <a:lstStyle/>
          <a:p>
            <a:r>
              <a:rPr lang="en-US" sz="3600" dirty="0"/>
              <a:t>A1*(A2*A3)</a:t>
            </a:r>
          </a:p>
          <a:p>
            <a:endParaRPr lang="en-US" sz="3600" dirty="0"/>
          </a:p>
          <a:p>
            <a:r>
              <a:rPr lang="en-US" sz="3600" dirty="0"/>
              <a:t>(A1*A2) *A3</a:t>
            </a:r>
          </a:p>
          <a:p>
            <a:endParaRPr lang="en-US" sz="3600" dirty="0"/>
          </a:p>
          <a:p>
            <a:r>
              <a:rPr lang="en-US" sz="3600" dirty="0"/>
              <a:t>Which is better?</a:t>
            </a:r>
          </a:p>
        </p:txBody>
      </p:sp>
      <p:graphicFrame>
        <p:nvGraphicFramePr>
          <p:cNvPr id="5" name="Table 4"/>
          <p:cNvGraphicFramePr>
            <a:graphicFrameLocks noGrp="1"/>
          </p:cNvGraphicFramePr>
          <p:nvPr/>
        </p:nvGraphicFramePr>
        <p:xfrm>
          <a:off x="4953000" y="1219200"/>
          <a:ext cx="2895600" cy="3276600"/>
        </p:xfrm>
        <a:graphic>
          <a:graphicData uri="http://schemas.openxmlformats.org/drawingml/2006/table">
            <a:tbl>
              <a:tblPr firstRow="1" bandRow="1">
                <a:tableStyleId>{5C22544A-7EE6-4342-B048-85BDC9FD1C3A}</a:tableStyleId>
              </a:tblPr>
              <a:tblGrid>
                <a:gridCol w="965200"/>
                <a:gridCol w="965200"/>
                <a:gridCol w="965200"/>
              </a:tblGrid>
              <a:tr h="1114425">
                <a:tc>
                  <a:txBody>
                    <a:bodyPr/>
                    <a:lstStyle/>
                    <a:p>
                      <a:r>
                        <a:rPr lang="en-US" sz="3600" dirty="0" smtClean="0"/>
                        <a:t>A1</a:t>
                      </a:r>
                      <a:endParaRPr lang="en-US" sz="3600" dirty="0"/>
                    </a:p>
                  </a:txBody>
                  <a:tcPr/>
                </a:tc>
                <a:tc>
                  <a:txBody>
                    <a:bodyPr/>
                    <a:lstStyle/>
                    <a:p>
                      <a:r>
                        <a:rPr lang="en-US" sz="3600" dirty="0" smtClean="0"/>
                        <a:t>10</a:t>
                      </a:r>
                      <a:endParaRPr lang="en-US" sz="3600" dirty="0"/>
                    </a:p>
                  </a:txBody>
                  <a:tcPr/>
                </a:tc>
                <a:tc>
                  <a:txBody>
                    <a:bodyPr/>
                    <a:lstStyle/>
                    <a:p>
                      <a:r>
                        <a:rPr lang="en-US" sz="3600" dirty="0" smtClean="0"/>
                        <a:t>100</a:t>
                      </a:r>
                      <a:endParaRPr lang="en-US" sz="3600" dirty="0"/>
                    </a:p>
                  </a:txBody>
                  <a:tcPr/>
                </a:tc>
              </a:tr>
              <a:tr h="1114425">
                <a:tc>
                  <a:txBody>
                    <a:bodyPr/>
                    <a:lstStyle/>
                    <a:p>
                      <a:r>
                        <a:rPr lang="en-US" sz="3600" dirty="0" smtClean="0"/>
                        <a:t>A2</a:t>
                      </a:r>
                      <a:endParaRPr lang="en-US" sz="3600" dirty="0"/>
                    </a:p>
                  </a:txBody>
                  <a:tcPr/>
                </a:tc>
                <a:tc>
                  <a:txBody>
                    <a:bodyPr/>
                    <a:lstStyle/>
                    <a:p>
                      <a:r>
                        <a:rPr lang="en-US" sz="3600" dirty="0" smtClean="0"/>
                        <a:t>100</a:t>
                      </a:r>
                      <a:endParaRPr lang="en-US" sz="3600" dirty="0"/>
                    </a:p>
                  </a:txBody>
                  <a:tcPr/>
                </a:tc>
                <a:tc>
                  <a:txBody>
                    <a:bodyPr/>
                    <a:lstStyle/>
                    <a:p>
                      <a:r>
                        <a:rPr lang="en-US" sz="3600" dirty="0" smtClean="0"/>
                        <a:t>5</a:t>
                      </a:r>
                      <a:endParaRPr lang="en-US" sz="3600" dirty="0"/>
                    </a:p>
                  </a:txBody>
                  <a:tcPr/>
                </a:tc>
              </a:tr>
              <a:tr h="1047750">
                <a:tc>
                  <a:txBody>
                    <a:bodyPr/>
                    <a:lstStyle/>
                    <a:p>
                      <a:r>
                        <a:rPr lang="en-US" sz="3600" dirty="0" smtClean="0"/>
                        <a:t>A3</a:t>
                      </a:r>
                      <a:endParaRPr lang="en-US" sz="3600" dirty="0"/>
                    </a:p>
                  </a:txBody>
                  <a:tcPr/>
                </a:tc>
                <a:tc>
                  <a:txBody>
                    <a:bodyPr/>
                    <a:lstStyle/>
                    <a:p>
                      <a:r>
                        <a:rPr lang="en-US" sz="3600" dirty="0" smtClean="0"/>
                        <a:t>5</a:t>
                      </a:r>
                      <a:endParaRPr lang="en-US" sz="3600" dirty="0"/>
                    </a:p>
                  </a:txBody>
                  <a:tcPr/>
                </a:tc>
                <a:tc>
                  <a:txBody>
                    <a:bodyPr/>
                    <a:lstStyle/>
                    <a:p>
                      <a:r>
                        <a:rPr lang="en-US" sz="3600" dirty="0" smtClean="0"/>
                        <a:t>50</a:t>
                      </a:r>
                      <a:endParaRPr lang="en-US" sz="36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Slide Number Placeholder 4"/>
          <p:cNvSpPr>
            <a:spLocks noGrp="1"/>
          </p:cNvSpPr>
          <p:nvPr>
            <p:ph type="sldNum" sz="quarter" idx="12"/>
          </p:nvPr>
        </p:nvSpPr>
        <p:spPr/>
        <p:txBody>
          <a:bodyPr/>
          <a:lstStyle/>
          <a:p>
            <a:pPr>
              <a:defRPr/>
            </a:pPr>
            <a:fld id="{A8762D68-3122-4688-99B2-1B85535750F5}" type="slidenum">
              <a:rPr lang="en-US"/>
              <a:pPr>
                <a:defRPr/>
              </a:pPr>
              <a:t>12</a:t>
            </a:fld>
            <a:endParaRPr lang="en-US"/>
          </a:p>
        </p:txBody>
      </p:sp>
      <p:pic>
        <p:nvPicPr>
          <p:cNvPr id="70660" name="Picture 2"/>
          <p:cNvPicPr>
            <a:picLocks noChangeAspect="1" noChangeArrowheads="1"/>
          </p:cNvPicPr>
          <p:nvPr/>
        </p:nvPicPr>
        <p:blipFill>
          <a:blip r:embed="rId2"/>
          <a:srcRect/>
          <a:stretch>
            <a:fillRect/>
          </a:stretch>
        </p:blipFill>
        <p:spPr bwMode="auto">
          <a:xfrm>
            <a:off x="247650" y="1828800"/>
            <a:ext cx="8443913" cy="3124200"/>
          </a:xfrm>
          <a:prstGeom prst="rect">
            <a:avLst/>
          </a:prstGeom>
          <a:noFill/>
          <a:ln w="9525">
            <a:noFill/>
            <a:miter lim="800000"/>
            <a:headEnd/>
            <a:tailEnd/>
          </a:ln>
        </p:spPr>
      </p:pic>
      <p:sp>
        <p:nvSpPr>
          <p:cNvPr id="70661" name="TextBox 3"/>
          <p:cNvSpPr txBox="1">
            <a:spLocks noChangeArrowheads="1"/>
          </p:cNvSpPr>
          <p:nvPr/>
        </p:nvSpPr>
        <p:spPr bwMode="auto">
          <a:xfrm>
            <a:off x="381000" y="5334000"/>
            <a:ext cx="7297738" cy="461963"/>
          </a:xfrm>
          <a:prstGeom prst="rect">
            <a:avLst/>
          </a:prstGeom>
          <a:noFill/>
          <a:ln w="9525">
            <a:noFill/>
            <a:miter lim="800000"/>
            <a:headEnd/>
            <a:tailEnd/>
          </a:ln>
        </p:spPr>
        <p:txBody>
          <a:bodyPr wrap="none">
            <a:spAutoFit/>
          </a:bodyPr>
          <a:lstStyle/>
          <a:p>
            <a:r>
              <a:rPr lang="en-US"/>
              <a:t>We compute all possibilities and remember the best.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2"/>
          <a:srcRect/>
          <a:stretch>
            <a:fillRect/>
          </a:stretch>
        </p:blipFill>
        <p:spPr bwMode="auto">
          <a:xfrm>
            <a:off x="381000" y="304800"/>
            <a:ext cx="8415338" cy="5380038"/>
          </a:xfrm>
          <a:prstGeom prst="rect">
            <a:avLst/>
          </a:prstGeom>
          <a:noFill/>
          <a:ln w="9525">
            <a:noFill/>
            <a:miter lim="800000"/>
            <a:headEnd/>
            <a:tailEnd/>
          </a:ln>
        </p:spPr>
      </p:pic>
      <p:sp>
        <p:nvSpPr>
          <p:cNvPr id="71683" name="TextBox 2"/>
          <p:cNvSpPr txBox="1">
            <a:spLocks noChangeArrowheads="1"/>
          </p:cNvSpPr>
          <p:nvPr/>
        </p:nvSpPr>
        <p:spPr bwMode="auto">
          <a:xfrm flipH="1">
            <a:off x="304800" y="5562600"/>
            <a:ext cx="8382000" cy="1200150"/>
          </a:xfrm>
          <a:prstGeom prst="rect">
            <a:avLst/>
          </a:prstGeom>
          <a:noFill/>
          <a:ln w="9525">
            <a:noFill/>
            <a:miter lim="800000"/>
            <a:headEnd/>
            <a:tailEnd/>
          </a:ln>
        </p:spPr>
        <p:txBody>
          <a:bodyPr>
            <a:spAutoFit/>
          </a:bodyPr>
          <a:lstStyle/>
          <a:p>
            <a:pPr algn="l"/>
            <a:r>
              <a:rPr lang="en-US"/>
              <a:t>n=5, compute in terms of smaller problems: P1*P4+P2*P3 + P3*P2 + P4*P1  = </a:t>
            </a:r>
            <a:r>
              <a:rPr lang="en-US">
                <a:solidFill>
                  <a:srgbClr val="FF0000"/>
                </a:solidFill>
              </a:rPr>
              <a:t>14  Looks bad, doubles when problem size increases by 1!!! </a:t>
            </a:r>
          </a:p>
        </p:txBody>
      </p:sp>
      <p:sp>
        <p:nvSpPr>
          <p:cNvPr id="72708" name="Slide Number Placeholder 3"/>
          <p:cNvSpPr>
            <a:spLocks noGrp="1"/>
          </p:cNvSpPr>
          <p:nvPr>
            <p:ph type="sldNum" sz="quarter" idx="12"/>
          </p:nvPr>
        </p:nvSpPr>
        <p:spPr/>
        <p:txBody>
          <a:bodyPr/>
          <a:lstStyle/>
          <a:p>
            <a:pPr>
              <a:defRPr/>
            </a:pPr>
            <a:fld id="{0EC6996F-F9E2-476C-B15B-FC0D81C50854}"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6"/>
          <p:cNvSpPr>
            <a:spLocks noGrp="1"/>
          </p:cNvSpPr>
          <p:nvPr>
            <p:ph type="sldNum" sz="quarter" idx="12"/>
          </p:nvPr>
        </p:nvSpPr>
        <p:spPr/>
        <p:txBody>
          <a:bodyPr/>
          <a:lstStyle/>
          <a:p>
            <a:pPr>
              <a:defRPr/>
            </a:pPr>
            <a:fld id="{02E5D830-8C1F-432A-B32E-3D98A3DF2039}" type="slidenum">
              <a:rPr lang="en-US"/>
              <a:pPr>
                <a:defRPr/>
              </a:pPr>
              <a:t>14</a:t>
            </a:fld>
            <a:endParaRPr lang="en-US"/>
          </a:p>
        </p:txBody>
      </p:sp>
      <p:sp>
        <p:nvSpPr>
          <p:cNvPr id="72706" name="Rectangle 3" descr="Rectangle: Click to edit Master text styles&#10;Second level&#10;Third level&#10;Fourth level&#10;Fifth level"/>
          <p:cNvSpPr>
            <a:spLocks noGrp="1" noChangeArrowheads="1"/>
          </p:cNvSpPr>
          <p:nvPr>
            <p:ph sz="quarter" idx="1"/>
          </p:nvPr>
        </p:nvSpPr>
        <p:spPr>
          <a:xfrm>
            <a:off x="685800" y="533400"/>
            <a:ext cx="6781800" cy="5562600"/>
          </a:xfrm>
        </p:spPr>
        <p:txBody>
          <a:bodyPr/>
          <a:lstStyle/>
          <a:p>
            <a:pPr eaLnBrk="1" hangingPunct="1">
              <a:lnSpc>
                <a:spcPct val="90000"/>
              </a:lnSpc>
            </a:pPr>
            <a:r>
              <a:rPr lang="en-US" smtClean="0"/>
              <a:t>Running time:</a:t>
            </a:r>
          </a:p>
          <a:p>
            <a:pPr lvl="1" eaLnBrk="1" hangingPunct="1">
              <a:lnSpc>
                <a:spcPct val="90000"/>
              </a:lnSpc>
            </a:pPr>
            <a:r>
              <a:rPr lang="en-US" smtClean="0"/>
              <a:t>The number of parenthesizations is equal to the number of binary search trees with n external nodes (n-1 internal nodes).  (The matrices are the external nodes.  The internal nodes represent matrix multiplication of the children.)</a:t>
            </a:r>
          </a:p>
          <a:p>
            <a:pPr lvl="1" eaLnBrk="1" hangingPunct="1">
              <a:lnSpc>
                <a:spcPct val="90000"/>
              </a:lnSpc>
            </a:pPr>
            <a:endParaRPr lang="en-US" smtClean="0"/>
          </a:p>
          <a:p>
            <a:pPr lvl="1" eaLnBrk="1" hangingPunct="1">
              <a:lnSpc>
                <a:spcPct val="90000"/>
              </a:lnSpc>
            </a:pPr>
            <a:endParaRPr lang="en-US" smtClean="0"/>
          </a:p>
          <a:p>
            <a:pPr lvl="1" eaLnBrk="1" hangingPunct="1">
              <a:lnSpc>
                <a:spcPct val="90000"/>
              </a:lnSpc>
            </a:pPr>
            <a:r>
              <a:rPr lang="en-US" smtClean="0"/>
              <a:t>This is </a:t>
            </a:r>
            <a:r>
              <a:rPr lang="en-US" b="1" smtClean="0">
                <a:solidFill>
                  <a:schemeClr val="tx2"/>
                </a:solidFill>
              </a:rPr>
              <a:t>exponential</a:t>
            </a:r>
            <a:r>
              <a:rPr lang="en-US" smtClean="0"/>
              <a:t>!</a:t>
            </a:r>
          </a:p>
          <a:p>
            <a:pPr lvl="1" eaLnBrk="1" hangingPunct="1">
              <a:lnSpc>
                <a:spcPct val="90000"/>
              </a:lnSpc>
            </a:pPr>
            <a:r>
              <a:rPr lang="en-US" smtClean="0">
                <a:cs typeface="Tahoma" pitchFamily="34" charset="0"/>
              </a:rPr>
              <a:t>It is called the Catalan number, and it is almost 4</a:t>
            </a:r>
            <a:r>
              <a:rPr lang="en-US" baseline="30000" smtClean="0">
                <a:cs typeface="Tahoma" pitchFamily="34" charset="0"/>
              </a:rPr>
              <a:t>n</a:t>
            </a:r>
            <a:r>
              <a:rPr lang="en-US" smtClean="0">
                <a:cs typeface="Tahoma" pitchFamily="34" charset="0"/>
              </a:rPr>
              <a:t>.</a:t>
            </a:r>
          </a:p>
          <a:p>
            <a:pPr lvl="1" eaLnBrk="1" hangingPunct="1">
              <a:lnSpc>
                <a:spcPct val="90000"/>
              </a:lnSpc>
            </a:pPr>
            <a:r>
              <a:rPr lang="en-US" smtClean="0">
                <a:cs typeface="Tahoma" pitchFamily="34" charset="0"/>
              </a:rPr>
              <a:t>This is a terrible algorithm!</a:t>
            </a:r>
          </a:p>
        </p:txBody>
      </p:sp>
      <p:sp>
        <p:nvSpPr>
          <p:cNvPr id="72708" name="Rectangle 4"/>
          <p:cNvSpPr>
            <a:spLocks noChangeArrowheads="1"/>
          </p:cNvSpPr>
          <p:nvPr/>
        </p:nvSpPr>
        <p:spPr bwMode="auto">
          <a:xfrm>
            <a:off x="568325" y="2154238"/>
            <a:ext cx="9144000" cy="0"/>
          </a:xfrm>
          <a:prstGeom prst="rect">
            <a:avLst/>
          </a:prstGeom>
          <a:noFill/>
          <a:ln w="19050">
            <a:noFill/>
            <a:miter lim="800000"/>
            <a:headEnd/>
            <a:tailEnd/>
          </a:ln>
        </p:spPr>
        <p:txBody>
          <a:bodyPr>
            <a:spAutoFit/>
          </a:bodyPr>
          <a:lstStyle/>
          <a:p>
            <a:endParaRPr lang="en-US"/>
          </a:p>
        </p:txBody>
      </p:sp>
      <p:pic>
        <p:nvPicPr>
          <p:cNvPr id="72709" name="Picture 8"/>
          <p:cNvPicPr>
            <a:picLocks noChangeAspect="1" noChangeArrowheads="1"/>
          </p:cNvPicPr>
          <p:nvPr/>
        </p:nvPicPr>
        <p:blipFill>
          <a:blip r:embed="rId2"/>
          <a:srcRect/>
          <a:stretch>
            <a:fillRect/>
          </a:stretch>
        </p:blipFill>
        <p:spPr bwMode="auto">
          <a:xfrm>
            <a:off x="1447800" y="2971800"/>
            <a:ext cx="4724400" cy="876300"/>
          </a:xfrm>
          <a:prstGeom prst="rect">
            <a:avLst/>
          </a:prstGeom>
          <a:noFill/>
          <a:ln w="19050">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spect="1" noChangeArrowheads="1"/>
          </p:cNvPicPr>
          <p:nvPr/>
        </p:nvPicPr>
        <p:blipFill>
          <a:blip r:embed="rId2"/>
          <a:srcRect/>
          <a:stretch>
            <a:fillRect/>
          </a:stretch>
        </p:blipFill>
        <p:spPr bwMode="auto">
          <a:xfrm>
            <a:off x="196850" y="533400"/>
            <a:ext cx="8980488" cy="5943600"/>
          </a:xfrm>
          <a:prstGeom prst="rect">
            <a:avLst/>
          </a:prstGeom>
          <a:noFill/>
          <a:ln w="9525">
            <a:noFill/>
            <a:miter lim="800000"/>
            <a:headEnd/>
            <a:tailEnd/>
          </a:ln>
        </p:spPr>
      </p:pic>
      <p:sp>
        <p:nvSpPr>
          <p:cNvPr id="74755" name="Slide Number Placeholder 2"/>
          <p:cNvSpPr>
            <a:spLocks noGrp="1"/>
          </p:cNvSpPr>
          <p:nvPr>
            <p:ph type="sldNum" sz="quarter" idx="12"/>
          </p:nvPr>
        </p:nvSpPr>
        <p:spPr/>
        <p:txBody>
          <a:bodyPr/>
          <a:lstStyle/>
          <a:p>
            <a:pPr>
              <a:defRPr/>
            </a:pPr>
            <a:fld id="{FDB215DF-A1B5-4D63-A579-8312C14AE91A}"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381000" y="152400"/>
            <a:ext cx="8305800" cy="1265238"/>
          </a:xfrm>
        </p:spPr>
        <p:txBody>
          <a:bodyPr>
            <a:normAutofit fontScale="90000"/>
          </a:bodyPr>
          <a:lstStyle/>
          <a:p>
            <a:pPr eaLnBrk="1" hangingPunct="1"/>
            <a:r>
              <a:rPr lang="en-US" sz="2800" smtClean="0"/>
              <a:t>Matrix Multiplication</a:t>
            </a:r>
            <a:br>
              <a:rPr lang="en-US" sz="2800" smtClean="0"/>
            </a:br>
            <a:r>
              <a:rPr lang="en-US" sz="2800" smtClean="0"/>
              <a:t>Too Many Overlapping Subproblems</a:t>
            </a:r>
            <a:br>
              <a:rPr lang="en-US" sz="2800" smtClean="0"/>
            </a:br>
            <a:r>
              <a:rPr lang="en-US" sz="2400" smtClean="0"/>
              <a:t>At the top level decide which two pieces to multiply together</a:t>
            </a:r>
          </a:p>
        </p:txBody>
      </p:sp>
      <p:sp>
        <p:nvSpPr>
          <p:cNvPr id="75780" name="Slide Number Placeholder 3"/>
          <p:cNvSpPr>
            <a:spLocks noGrp="1"/>
          </p:cNvSpPr>
          <p:nvPr>
            <p:ph type="sldNum" sz="quarter" idx="12"/>
          </p:nvPr>
        </p:nvSpPr>
        <p:spPr/>
        <p:txBody>
          <a:bodyPr/>
          <a:lstStyle/>
          <a:p>
            <a:pPr>
              <a:defRPr/>
            </a:pPr>
            <a:fld id="{46767594-6E5F-4850-A51C-7EF96F68F880}" type="slidenum">
              <a:rPr lang="en-US"/>
              <a:pPr>
                <a:defRPr/>
              </a:pPr>
              <a:t>16</a:t>
            </a:fld>
            <a:endParaRPr lang="en-US"/>
          </a:p>
        </p:txBody>
      </p:sp>
      <p:pic>
        <p:nvPicPr>
          <p:cNvPr id="74756" name="Picture 9" descr="MatrixMult.jpg"/>
          <p:cNvPicPr>
            <a:picLocks noChangeAspect="1"/>
          </p:cNvPicPr>
          <p:nvPr/>
        </p:nvPicPr>
        <p:blipFill>
          <a:blip r:embed="rId2"/>
          <a:srcRect/>
          <a:stretch>
            <a:fillRect/>
          </a:stretch>
        </p:blipFill>
        <p:spPr bwMode="auto">
          <a:xfrm>
            <a:off x="211138" y="1676400"/>
            <a:ext cx="8027987" cy="4114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mtClean="0"/>
              <a:t>At seats -What is Algorithm?</a:t>
            </a:r>
          </a:p>
        </p:txBody>
      </p:sp>
      <p:sp>
        <p:nvSpPr>
          <p:cNvPr id="77828" name="Slide Number Placeholder 3"/>
          <p:cNvSpPr>
            <a:spLocks noGrp="1"/>
          </p:cNvSpPr>
          <p:nvPr>
            <p:ph type="sldNum" sz="quarter" idx="12"/>
          </p:nvPr>
        </p:nvSpPr>
        <p:spPr/>
        <p:txBody>
          <a:bodyPr/>
          <a:lstStyle/>
          <a:p>
            <a:pPr>
              <a:defRPr/>
            </a:pPr>
            <a:fld id="{0A697276-6853-4D93-B2B5-2B0FFD63785A}" type="slidenum">
              <a:rPr lang="en-US"/>
              <a:pPr>
                <a:defRPr/>
              </a:pPr>
              <a:t>17</a:t>
            </a:fld>
            <a:endParaRPr lang="en-US"/>
          </a:p>
        </p:txBody>
      </p:sp>
      <p:sp>
        <p:nvSpPr>
          <p:cNvPr id="75779" name="Rectangle 3" descr="Rectangle: Click to edit Master text styles&#10;Second level&#10;Third level&#10;Fourth level&#10;Fifth level"/>
          <p:cNvSpPr>
            <a:spLocks noGrp="1" noChangeArrowheads="1"/>
          </p:cNvSpPr>
          <p:nvPr>
            <p:ph sz="quarter" idx="1"/>
          </p:nvPr>
        </p:nvSpPr>
        <p:spPr/>
        <p:txBody>
          <a:bodyPr/>
          <a:lstStyle/>
          <a:p>
            <a:pPr eaLnBrk="1" hangingPunct="1">
              <a:lnSpc>
                <a:spcPct val="90000"/>
              </a:lnSpc>
            </a:pPr>
            <a:r>
              <a:rPr lang="en-US" smtClean="0"/>
              <a:t>For each cell N(i,j) represents the best cost of computing the multiplication of matrices i thru j.</a:t>
            </a:r>
          </a:p>
          <a:p>
            <a:pPr lvl="1" eaLnBrk="1" hangingPunct="1">
              <a:lnSpc>
                <a:spcPct val="90000"/>
              </a:lnSpc>
            </a:pPr>
            <a:r>
              <a:rPr lang="en-US" smtClean="0"/>
              <a:t>Look at each possible division</a:t>
            </a:r>
          </a:p>
          <a:p>
            <a:pPr lvl="1" eaLnBrk="1" hangingPunct="1">
              <a:lnSpc>
                <a:spcPct val="90000"/>
              </a:lnSpc>
            </a:pPr>
            <a:r>
              <a:rPr lang="en-US" smtClean="0"/>
              <a:t>Pick the best of the possibilities</a:t>
            </a:r>
          </a:p>
          <a:p>
            <a:pPr lvl="1" eaLnBrk="1" hangingPunct="1">
              <a:lnSpc>
                <a:spcPct val="90000"/>
              </a:lnSpc>
            </a:pPr>
            <a:r>
              <a:rPr lang="en-US" smtClean="0"/>
              <a:t>k is division point </a:t>
            </a:r>
          </a:p>
          <a:p>
            <a:pPr lvl="2" eaLnBrk="1" hangingPunct="1">
              <a:lnSpc>
                <a:spcPct val="90000"/>
              </a:lnSpc>
            </a:pPr>
            <a:r>
              <a:rPr lang="en-US" smtClean="0"/>
              <a:t>N(i,k) + N(k+1,j)  gives each piece</a:t>
            </a:r>
          </a:p>
          <a:p>
            <a:pPr lvl="2" eaLnBrk="1" hangingPunct="1">
              <a:lnSpc>
                <a:spcPct val="90000"/>
              </a:lnSpc>
            </a:pPr>
            <a:r>
              <a:rPr lang="en-US" smtClean="0"/>
              <a:t>multiply two pieces is d</a:t>
            </a:r>
            <a:r>
              <a:rPr lang="en-US" baseline="-25000" smtClean="0"/>
              <a:t>i </a:t>
            </a:r>
            <a:r>
              <a:rPr lang="en-US" smtClean="0"/>
              <a:t>xd</a:t>
            </a:r>
            <a:r>
              <a:rPr lang="en-US" baseline="-25000" smtClean="0"/>
              <a:t>k+1 </a:t>
            </a:r>
            <a:r>
              <a:rPr lang="en-US" smtClean="0"/>
              <a:t>and d</a:t>
            </a:r>
            <a:r>
              <a:rPr lang="en-US" baseline="-25000" smtClean="0"/>
              <a:t>k+1</a:t>
            </a:r>
            <a:r>
              <a:rPr lang="en-US" smtClean="0"/>
              <a:t> x d</a:t>
            </a:r>
            <a:r>
              <a:rPr lang="en-US" baseline="-25000" smtClean="0"/>
              <a:t>j+1</a:t>
            </a:r>
            <a:r>
              <a:rPr lang="en-US" smtClean="0"/>
              <a:t> </a:t>
            </a:r>
          </a:p>
          <a:p>
            <a:pPr lvl="2" eaLnBrk="1" hangingPunct="1">
              <a:lnSpc>
                <a:spcPct val="90000"/>
              </a:lnSpc>
            </a:pPr>
            <a:r>
              <a:rPr lang="en-US" smtClean="0"/>
              <a:t>subscripting – remember d</a:t>
            </a:r>
            <a:r>
              <a:rPr lang="en-US" baseline="-25000" smtClean="0"/>
              <a:t>i </a:t>
            </a:r>
            <a:r>
              <a:rPr lang="en-US" smtClean="0"/>
              <a:t>is rowsize of ith matrix</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smtClean="0"/>
              <a:t>Solution?</a:t>
            </a:r>
          </a:p>
        </p:txBody>
      </p:sp>
      <p:sp>
        <p:nvSpPr>
          <p:cNvPr id="76804" name="Slide Number Placeholder 3"/>
          <p:cNvSpPr>
            <a:spLocks noGrp="1"/>
          </p:cNvSpPr>
          <p:nvPr>
            <p:ph type="sldNum" sz="quarter" idx="12"/>
          </p:nvPr>
        </p:nvSpPr>
        <p:spPr/>
        <p:txBody>
          <a:bodyPr/>
          <a:lstStyle/>
          <a:p>
            <a:pPr>
              <a:defRPr/>
            </a:pPr>
            <a:fld id="{4A6D2D47-F87F-493B-8E6B-BF0CCB7F3A84}" type="slidenum">
              <a:rPr lang="en-US"/>
              <a:pPr>
                <a:defRPr/>
              </a:pPr>
              <a:t>18</a:t>
            </a:fld>
            <a:endParaRPr lang="en-US"/>
          </a:p>
        </p:txBody>
      </p:sp>
      <p:sp>
        <p:nvSpPr>
          <p:cNvPr id="76803" name="Content Placeholder 2" descr="Rectangle: Click to edit Master text styles&#10;Second level&#10;Third level&#10;Fourth level&#10;Fifth level"/>
          <p:cNvSpPr>
            <a:spLocks noGrp="1"/>
          </p:cNvSpPr>
          <p:nvPr>
            <p:ph sz="quarter" idx="1"/>
          </p:nvPr>
        </p:nvSpPr>
        <p:spPr/>
        <p:txBody>
          <a:bodyPr/>
          <a:lstStyle/>
          <a:p>
            <a:pPr eaLnBrk="1" hangingPunct="1"/>
            <a:r>
              <a:rPr lang="en-US" smtClean="0"/>
              <a:t>How would you fix the problem of re-computing the same problems over and over?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smtClean="0"/>
              <a:t>Why</a:t>
            </a:r>
          </a:p>
        </p:txBody>
      </p:sp>
      <p:sp>
        <p:nvSpPr>
          <p:cNvPr id="77827" name="Content Placeholder 2"/>
          <p:cNvSpPr>
            <a:spLocks noGrp="1"/>
          </p:cNvSpPr>
          <p:nvPr>
            <p:ph sz="quarter" idx="1"/>
          </p:nvPr>
        </p:nvSpPr>
        <p:spPr/>
        <p:txBody>
          <a:bodyPr/>
          <a:lstStyle/>
          <a:p>
            <a:r>
              <a:rPr lang="en-US" smtClean="0"/>
              <a:t>Can you explain</a:t>
            </a:r>
          </a:p>
          <a:p>
            <a:r>
              <a:rPr lang="en-US" smtClean="0"/>
              <a:t>(1) What goes in each cell?</a:t>
            </a:r>
          </a:p>
          <a:p>
            <a:r>
              <a:rPr lang="en-US" smtClean="0"/>
              <a:t>(2) Why we are most interested in the expected cost of subtrees independent of where they are in the final tree?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en-US" smtClean="0"/>
              <a:t>Dynamic Programming Algorithms</a:t>
            </a:r>
          </a:p>
        </p:txBody>
      </p:sp>
      <p:sp>
        <p:nvSpPr>
          <p:cNvPr id="51204" name="Slide Number Placeholder 3"/>
          <p:cNvSpPr>
            <a:spLocks noGrp="1"/>
          </p:cNvSpPr>
          <p:nvPr>
            <p:ph type="sldNum" sz="quarter" idx="12"/>
          </p:nvPr>
        </p:nvSpPr>
        <p:spPr/>
        <p:txBody>
          <a:bodyPr/>
          <a:lstStyle/>
          <a:p>
            <a:pPr>
              <a:defRPr/>
            </a:pPr>
            <a:fld id="{38A4D767-79F4-4147-AF25-4DF63071274F}" type="slidenum">
              <a:rPr lang="en-US"/>
              <a:pPr>
                <a:defRPr/>
              </a:pPr>
              <a:t>2</a:t>
            </a:fld>
            <a:endParaRPr lang="en-US"/>
          </a:p>
        </p:txBody>
      </p:sp>
      <p:sp>
        <p:nvSpPr>
          <p:cNvPr id="49155" name="Rectangle 3" descr="Rectangle: Click to edit Master text styles&#10;Second level&#10;Third level&#10;Fourth level&#10;Fifth level"/>
          <p:cNvSpPr>
            <a:spLocks noGrp="1" noChangeArrowheads="1"/>
          </p:cNvSpPr>
          <p:nvPr>
            <p:ph sz="quarter" idx="1"/>
          </p:nvPr>
        </p:nvSpPr>
        <p:spPr/>
        <p:txBody>
          <a:bodyPr/>
          <a:lstStyle/>
          <a:p>
            <a:pPr eaLnBrk="1" hangingPunct="1">
              <a:lnSpc>
                <a:spcPct val="90000"/>
              </a:lnSpc>
            </a:pPr>
            <a:r>
              <a:rPr lang="en-US" smtClean="0"/>
              <a:t>Reverse of divide and conquer, we build solutions from the base cases up</a:t>
            </a:r>
          </a:p>
          <a:p>
            <a:pPr eaLnBrk="1" hangingPunct="1">
              <a:lnSpc>
                <a:spcPct val="90000"/>
              </a:lnSpc>
            </a:pPr>
            <a:r>
              <a:rPr lang="en-US" smtClean="0"/>
              <a:t>Avoids possible duplicate calls in the recursive solution</a:t>
            </a:r>
          </a:p>
          <a:p>
            <a:pPr eaLnBrk="1" hangingPunct="1">
              <a:lnSpc>
                <a:spcPct val="90000"/>
              </a:lnSpc>
            </a:pPr>
            <a:r>
              <a:rPr lang="en-US" smtClean="0"/>
              <a:t>Implementation is usually iterative</a:t>
            </a:r>
          </a:p>
          <a:p>
            <a:pPr eaLnBrk="1" hangingPunct="1">
              <a:lnSpc>
                <a:spcPct val="90000"/>
              </a:lnSpc>
            </a:pPr>
            <a:r>
              <a:rPr lang="en-US" smtClean="0"/>
              <a:t>Examples – Fibonacci series, Pascal triangle, making change with coins of different relatively prime denominations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715962"/>
          </a:xfrm>
        </p:spPr>
        <p:txBody>
          <a:bodyPr>
            <a:normAutofit fontScale="90000"/>
          </a:bodyPr>
          <a:lstStyle/>
          <a:p>
            <a:pPr>
              <a:defRPr/>
            </a:pPr>
            <a:r>
              <a:rPr lang="en-US" dirty="0" smtClean="0"/>
              <a:t>Matrix Multiplication Parenthesis</a:t>
            </a:r>
            <a:endParaRPr lang="en-US" dirty="0"/>
          </a:p>
        </p:txBody>
      </p:sp>
      <p:graphicFrame>
        <p:nvGraphicFramePr>
          <p:cNvPr id="4" name="Content Placeholder 3"/>
          <p:cNvGraphicFramePr>
            <a:graphicFrameLocks noGrp="1"/>
          </p:cNvGraphicFramePr>
          <p:nvPr>
            <p:ph sz="quarter" idx="1"/>
          </p:nvPr>
        </p:nvGraphicFramePr>
        <p:xfrm>
          <a:off x="457200" y="1905000"/>
          <a:ext cx="4648200" cy="3886200"/>
        </p:xfrm>
        <a:graphic>
          <a:graphicData uri="http://schemas.openxmlformats.org/drawingml/2006/table">
            <a:tbl>
              <a:tblPr firstRow="1" bandRow="1">
                <a:tableStyleId>{5C22544A-7EE6-4342-B048-85BDC9FD1C3A}</a:tableStyleId>
              </a:tblPr>
              <a:tblGrid>
                <a:gridCol w="774700"/>
                <a:gridCol w="774700"/>
                <a:gridCol w="774700"/>
                <a:gridCol w="774700"/>
                <a:gridCol w="774700"/>
                <a:gridCol w="774700"/>
              </a:tblGrid>
              <a:tr h="6477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477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477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477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477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477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5638800" y="1371600"/>
          <a:ext cx="3048000" cy="4572001"/>
        </p:xfrm>
        <a:graphic>
          <a:graphicData uri="http://schemas.openxmlformats.org/drawingml/2006/table">
            <a:tbl>
              <a:tblPr firstRow="1" bandRow="1">
                <a:tableStyleId>{5C22544A-7EE6-4342-B048-85BDC9FD1C3A}</a:tableStyleId>
              </a:tblPr>
              <a:tblGrid>
                <a:gridCol w="1016000"/>
                <a:gridCol w="1016000"/>
                <a:gridCol w="1016000"/>
              </a:tblGrid>
              <a:tr h="653143">
                <a:tc>
                  <a:txBody>
                    <a:bodyPr/>
                    <a:lstStyle/>
                    <a:p>
                      <a:r>
                        <a:rPr lang="en-US" dirty="0" smtClean="0"/>
                        <a:t>Matrix</a:t>
                      </a:r>
                      <a:endParaRPr lang="en-US" dirty="0"/>
                    </a:p>
                  </a:txBody>
                  <a:tcPr/>
                </a:tc>
                <a:tc>
                  <a:txBody>
                    <a:bodyPr/>
                    <a:lstStyle/>
                    <a:p>
                      <a:r>
                        <a:rPr lang="en-US" dirty="0" smtClean="0"/>
                        <a:t>Rows</a:t>
                      </a:r>
                      <a:endParaRPr lang="en-US" dirty="0"/>
                    </a:p>
                  </a:txBody>
                  <a:tcPr/>
                </a:tc>
                <a:tc>
                  <a:txBody>
                    <a:bodyPr/>
                    <a:lstStyle/>
                    <a:p>
                      <a:r>
                        <a:rPr lang="en-US" dirty="0" smtClean="0"/>
                        <a:t>Cols</a:t>
                      </a:r>
                      <a:endParaRPr lang="en-US" dirty="0"/>
                    </a:p>
                  </a:txBody>
                  <a:tcPr/>
                </a:tc>
              </a:tr>
              <a:tr h="653143">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10</a:t>
                      </a:r>
                      <a:endParaRPr lang="en-US" dirty="0"/>
                    </a:p>
                  </a:txBody>
                  <a:tcPr/>
                </a:tc>
              </a:tr>
              <a:tr h="653143">
                <a:tc>
                  <a:txBody>
                    <a:bodyPr/>
                    <a:lstStyle/>
                    <a:p>
                      <a:r>
                        <a:rPr lang="en-US" dirty="0" smtClean="0"/>
                        <a:t>2</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653143">
                <a:tc>
                  <a:txBody>
                    <a:bodyPr/>
                    <a:lstStyle/>
                    <a:p>
                      <a:r>
                        <a:rPr lang="en-US" dirty="0" smtClean="0"/>
                        <a:t>3</a:t>
                      </a:r>
                      <a:endParaRPr lang="en-US" dirty="0"/>
                    </a:p>
                  </a:txBody>
                  <a:tcPr/>
                </a:tc>
                <a:tc>
                  <a:txBody>
                    <a:bodyPr/>
                    <a:lstStyle/>
                    <a:p>
                      <a:r>
                        <a:rPr lang="en-US" dirty="0" smtClean="0"/>
                        <a:t>100</a:t>
                      </a:r>
                      <a:endParaRPr lang="en-US" dirty="0"/>
                    </a:p>
                  </a:txBody>
                  <a:tcPr/>
                </a:tc>
                <a:tc>
                  <a:txBody>
                    <a:bodyPr/>
                    <a:lstStyle/>
                    <a:p>
                      <a:r>
                        <a:rPr lang="en-US" dirty="0" smtClean="0"/>
                        <a:t>2</a:t>
                      </a:r>
                      <a:endParaRPr lang="en-US" dirty="0"/>
                    </a:p>
                  </a:txBody>
                  <a:tcPr/>
                </a:tc>
              </a:tr>
              <a:tr h="653143">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15</a:t>
                      </a:r>
                      <a:endParaRPr lang="en-US" dirty="0"/>
                    </a:p>
                  </a:txBody>
                  <a:tcPr/>
                </a:tc>
              </a:tr>
              <a:tr h="653143">
                <a:tc>
                  <a:txBody>
                    <a:bodyPr/>
                    <a:lstStyle/>
                    <a:p>
                      <a:r>
                        <a:rPr lang="en-US" dirty="0" smtClean="0"/>
                        <a:t>5</a:t>
                      </a:r>
                      <a:endParaRPr lang="en-US" dirty="0"/>
                    </a:p>
                  </a:txBody>
                  <a:tcPr/>
                </a:tc>
                <a:tc>
                  <a:txBody>
                    <a:bodyPr/>
                    <a:lstStyle/>
                    <a:p>
                      <a:r>
                        <a:rPr lang="en-US" dirty="0" smtClean="0"/>
                        <a:t>15</a:t>
                      </a:r>
                      <a:endParaRPr lang="en-US" dirty="0"/>
                    </a:p>
                  </a:txBody>
                  <a:tcPr/>
                </a:tc>
                <a:tc>
                  <a:txBody>
                    <a:bodyPr/>
                    <a:lstStyle/>
                    <a:p>
                      <a:r>
                        <a:rPr lang="en-US" dirty="0" smtClean="0"/>
                        <a:t>3</a:t>
                      </a:r>
                      <a:endParaRPr lang="en-US" dirty="0"/>
                    </a:p>
                  </a:txBody>
                  <a:tcPr/>
                </a:tc>
              </a:tr>
              <a:tr h="653143">
                <a:tc>
                  <a:txBody>
                    <a:bodyPr/>
                    <a:lstStyle/>
                    <a:p>
                      <a:r>
                        <a:rPr lang="en-US" dirty="0" smtClean="0"/>
                        <a:t>6</a:t>
                      </a:r>
                      <a:endParaRPr lang="en-US" dirty="0"/>
                    </a:p>
                  </a:txBody>
                  <a:tcPr/>
                </a:tc>
                <a:tc>
                  <a:txBody>
                    <a:bodyPr/>
                    <a:lstStyle/>
                    <a:p>
                      <a:r>
                        <a:rPr lang="en-US" dirty="0" smtClean="0"/>
                        <a:t>3</a:t>
                      </a:r>
                      <a:endParaRPr lang="en-US" dirty="0"/>
                    </a:p>
                  </a:txBody>
                  <a:tcPr/>
                </a:tc>
                <a:tc>
                  <a:txBody>
                    <a:bodyPr/>
                    <a:lstStyle/>
                    <a:p>
                      <a:r>
                        <a:rPr lang="en-US" dirty="0" smtClean="0"/>
                        <a:t>40</a:t>
                      </a:r>
                      <a:endParaRPr lang="en-US" dirty="0"/>
                    </a:p>
                  </a:txBody>
                  <a:tcPr/>
                </a:tc>
              </a:tr>
            </a:tbl>
          </a:graphicData>
        </a:graphic>
      </p:graphicFrame>
      <p:sp>
        <p:nvSpPr>
          <p:cNvPr id="78936" name="TextBox 5"/>
          <p:cNvSpPr txBox="1">
            <a:spLocks noChangeArrowheads="1"/>
          </p:cNvSpPr>
          <p:nvPr/>
        </p:nvSpPr>
        <p:spPr bwMode="auto">
          <a:xfrm>
            <a:off x="304800" y="6019800"/>
            <a:ext cx="8839200" cy="646113"/>
          </a:xfrm>
          <a:prstGeom prst="rect">
            <a:avLst/>
          </a:prstGeom>
          <a:noFill/>
          <a:ln w="9525">
            <a:noFill/>
            <a:miter lim="800000"/>
            <a:headEnd/>
            <a:tailEnd/>
          </a:ln>
        </p:spPr>
        <p:txBody>
          <a:bodyPr>
            <a:spAutoFit/>
          </a:bodyPr>
          <a:lstStyle/>
          <a:p>
            <a:r>
              <a:rPr lang="en-US"/>
              <a:t>Tell me  (1) the meaning of the value in each cell (2) how it is computed (3) where the answer is</a:t>
            </a:r>
          </a:p>
        </p:txBody>
      </p:sp>
      <p:sp>
        <p:nvSpPr>
          <p:cNvPr id="78937" name="TextBox 6"/>
          <p:cNvSpPr txBox="1">
            <a:spLocks noChangeArrowheads="1"/>
          </p:cNvSpPr>
          <p:nvPr/>
        </p:nvSpPr>
        <p:spPr bwMode="auto">
          <a:xfrm>
            <a:off x="381000" y="914400"/>
            <a:ext cx="5334000" cy="461963"/>
          </a:xfrm>
          <a:prstGeom prst="rect">
            <a:avLst/>
          </a:prstGeom>
          <a:noFill/>
          <a:ln w="9525">
            <a:noFill/>
            <a:miter lim="800000"/>
            <a:headEnd/>
            <a:tailEnd/>
          </a:ln>
        </p:spPr>
        <p:txBody>
          <a:bodyPr>
            <a:spAutoFit/>
          </a:bodyPr>
          <a:lstStyle/>
          <a:p>
            <a:r>
              <a:rPr lang="en-US"/>
              <a:t>Operation Count AND division point</a:t>
            </a:r>
          </a:p>
        </p:txBody>
      </p:sp>
      <p:sp>
        <p:nvSpPr>
          <p:cNvPr id="78938" name="TextBox 7"/>
          <p:cNvSpPr txBox="1">
            <a:spLocks noChangeArrowheads="1"/>
          </p:cNvSpPr>
          <p:nvPr/>
        </p:nvSpPr>
        <p:spPr bwMode="auto">
          <a:xfrm>
            <a:off x="0" y="1752600"/>
            <a:ext cx="488950" cy="369888"/>
          </a:xfrm>
          <a:prstGeom prst="rect">
            <a:avLst/>
          </a:prstGeom>
          <a:noFill/>
          <a:ln w="9525">
            <a:noFill/>
            <a:miter lim="800000"/>
            <a:headEnd/>
            <a:tailEnd/>
          </a:ln>
        </p:spPr>
        <p:txBody>
          <a:bodyPr>
            <a:spAutoFit/>
          </a:bodyPr>
          <a:lstStyle/>
          <a:p>
            <a:r>
              <a:rPr lang="en-US"/>
              <a:t>1</a:t>
            </a:r>
          </a:p>
        </p:txBody>
      </p:sp>
      <p:sp>
        <p:nvSpPr>
          <p:cNvPr id="78939" name="TextBox 8"/>
          <p:cNvSpPr txBox="1">
            <a:spLocks noChangeArrowheads="1"/>
          </p:cNvSpPr>
          <p:nvPr/>
        </p:nvSpPr>
        <p:spPr bwMode="auto">
          <a:xfrm>
            <a:off x="0" y="2438400"/>
            <a:ext cx="301625" cy="369888"/>
          </a:xfrm>
          <a:prstGeom prst="rect">
            <a:avLst/>
          </a:prstGeom>
          <a:noFill/>
          <a:ln w="9525">
            <a:noFill/>
            <a:miter lim="800000"/>
            <a:headEnd/>
            <a:tailEnd/>
          </a:ln>
        </p:spPr>
        <p:txBody>
          <a:bodyPr wrap="none">
            <a:spAutoFit/>
          </a:bodyPr>
          <a:lstStyle/>
          <a:p>
            <a:r>
              <a:rPr lang="en-US"/>
              <a:t>2</a:t>
            </a:r>
          </a:p>
        </p:txBody>
      </p:sp>
      <p:sp>
        <p:nvSpPr>
          <p:cNvPr id="78940" name="TextBox 9"/>
          <p:cNvSpPr txBox="1">
            <a:spLocks noChangeArrowheads="1"/>
          </p:cNvSpPr>
          <p:nvPr/>
        </p:nvSpPr>
        <p:spPr bwMode="auto">
          <a:xfrm>
            <a:off x="0" y="3200400"/>
            <a:ext cx="301625" cy="369888"/>
          </a:xfrm>
          <a:prstGeom prst="rect">
            <a:avLst/>
          </a:prstGeom>
          <a:noFill/>
          <a:ln w="9525">
            <a:noFill/>
            <a:miter lim="800000"/>
            <a:headEnd/>
            <a:tailEnd/>
          </a:ln>
        </p:spPr>
        <p:txBody>
          <a:bodyPr wrap="none">
            <a:spAutoFit/>
          </a:bodyPr>
          <a:lstStyle/>
          <a:p>
            <a:r>
              <a:rPr lang="en-US"/>
              <a:t>3</a:t>
            </a:r>
          </a:p>
        </p:txBody>
      </p:sp>
      <p:sp>
        <p:nvSpPr>
          <p:cNvPr id="78941" name="TextBox 10"/>
          <p:cNvSpPr txBox="1">
            <a:spLocks noChangeArrowheads="1"/>
          </p:cNvSpPr>
          <p:nvPr/>
        </p:nvSpPr>
        <p:spPr bwMode="auto">
          <a:xfrm>
            <a:off x="0" y="3886200"/>
            <a:ext cx="301625" cy="369888"/>
          </a:xfrm>
          <a:prstGeom prst="rect">
            <a:avLst/>
          </a:prstGeom>
          <a:noFill/>
          <a:ln w="9525">
            <a:noFill/>
            <a:miter lim="800000"/>
            <a:headEnd/>
            <a:tailEnd/>
          </a:ln>
        </p:spPr>
        <p:txBody>
          <a:bodyPr wrap="none">
            <a:spAutoFit/>
          </a:bodyPr>
          <a:lstStyle/>
          <a:p>
            <a:r>
              <a:rPr lang="en-US"/>
              <a:t>4</a:t>
            </a:r>
          </a:p>
        </p:txBody>
      </p:sp>
      <p:sp>
        <p:nvSpPr>
          <p:cNvPr id="78942" name="TextBox 11"/>
          <p:cNvSpPr txBox="1">
            <a:spLocks noChangeArrowheads="1"/>
          </p:cNvSpPr>
          <p:nvPr/>
        </p:nvSpPr>
        <p:spPr bwMode="auto">
          <a:xfrm>
            <a:off x="0" y="4648200"/>
            <a:ext cx="301625" cy="369888"/>
          </a:xfrm>
          <a:prstGeom prst="rect">
            <a:avLst/>
          </a:prstGeom>
          <a:noFill/>
          <a:ln w="9525">
            <a:noFill/>
            <a:miter lim="800000"/>
            <a:headEnd/>
            <a:tailEnd/>
          </a:ln>
        </p:spPr>
        <p:txBody>
          <a:bodyPr>
            <a:spAutoFit/>
          </a:bodyPr>
          <a:lstStyle/>
          <a:p>
            <a:r>
              <a:rPr lang="en-US"/>
              <a:t>5</a:t>
            </a:r>
          </a:p>
        </p:txBody>
      </p:sp>
      <p:sp>
        <p:nvSpPr>
          <p:cNvPr id="78943" name="TextBox 12"/>
          <p:cNvSpPr txBox="1">
            <a:spLocks noChangeArrowheads="1"/>
          </p:cNvSpPr>
          <p:nvPr/>
        </p:nvSpPr>
        <p:spPr bwMode="auto">
          <a:xfrm>
            <a:off x="0" y="5334000"/>
            <a:ext cx="301625" cy="369888"/>
          </a:xfrm>
          <a:prstGeom prst="rect">
            <a:avLst/>
          </a:prstGeom>
          <a:noFill/>
          <a:ln w="9525">
            <a:noFill/>
            <a:miter lim="800000"/>
            <a:headEnd/>
            <a:tailEnd/>
          </a:ln>
        </p:spPr>
        <p:txBody>
          <a:bodyPr wrap="none">
            <a:spAutoFit/>
          </a:bodyPr>
          <a:lstStyle/>
          <a:p>
            <a:r>
              <a:rPr lang="en-US"/>
              <a:t>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609600"/>
            <a:ext cx="7772400" cy="685800"/>
          </a:xfrm>
        </p:spPr>
        <p:txBody>
          <a:bodyPr rtlCol="0">
            <a:normAutofit fontScale="90000"/>
          </a:bodyPr>
          <a:lstStyle/>
          <a:p>
            <a:pPr eaLnBrk="1" fontAlgn="auto" hangingPunct="1">
              <a:spcAft>
                <a:spcPts val="0"/>
              </a:spcAft>
              <a:defRPr/>
            </a:pPr>
            <a:r>
              <a:rPr lang="en-US" sz="4000" dirty="0" smtClean="0"/>
              <a:t>The 0-1 Knapsack Problem</a:t>
            </a:r>
          </a:p>
        </p:txBody>
      </p:sp>
      <p:sp>
        <p:nvSpPr>
          <p:cNvPr id="53252" name="Slide Number Placeholder 3"/>
          <p:cNvSpPr>
            <a:spLocks noGrp="1"/>
          </p:cNvSpPr>
          <p:nvPr>
            <p:ph type="sldNum" sz="quarter" idx="12"/>
          </p:nvPr>
        </p:nvSpPr>
        <p:spPr/>
        <p:txBody>
          <a:bodyPr/>
          <a:lstStyle/>
          <a:p>
            <a:pPr>
              <a:defRPr/>
            </a:pPr>
            <a:fld id="{042882AD-DE9F-422A-9E4A-F777F01A8DAE}" type="slidenum">
              <a:rPr lang="en-US"/>
              <a:pPr>
                <a:defRPr/>
              </a:pPr>
              <a:t>21</a:t>
            </a:fld>
            <a:endParaRPr lang="en-US"/>
          </a:p>
        </p:txBody>
      </p:sp>
      <p:sp>
        <p:nvSpPr>
          <p:cNvPr id="52227" name="Rectangle 3" descr="Rectangle: Click to edit Master text styles&#10;Second level&#10;Third level&#10;Fourth level&#10;Fifth level"/>
          <p:cNvSpPr>
            <a:spLocks noGrp="1" noChangeArrowheads="1"/>
          </p:cNvSpPr>
          <p:nvPr>
            <p:ph sz="quarter" idx="1"/>
          </p:nvPr>
        </p:nvSpPr>
        <p:spPr>
          <a:xfrm>
            <a:off x="685800" y="1447800"/>
            <a:ext cx="8153400" cy="4648200"/>
          </a:xfrm>
        </p:spPr>
        <p:txBody>
          <a:bodyPr>
            <a:normAutofit fontScale="92500"/>
          </a:bodyPr>
          <a:lstStyle/>
          <a:p>
            <a:pPr eaLnBrk="1" hangingPunct="1">
              <a:lnSpc>
                <a:spcPct val="90000"/>
              </a:lnSpc>
            </a:pPr>
            <a:r>
              <a:rPr lang="en-US" sz="2800" smtClean="0"/>
              <a:t>0-1, means take item or leave it (no fractions)</a:t>
            </a:r>
          </a:p>
          <a:p>
            <a:pPr eaLnBrk="1" hangingPunct="1">
              <a:lnSpc>
                <a:spcPct val="90000"/>
              </a:lnSpc>
            </a:pPr>
            <a:r>
              <a:rPr lang="en-US" sz="2800" smtClean="0"/>
              <a:t>Now given units which we can take or leave</a:t>
            </a:r>
          </a:p>
          <a:p>
            <a:pPr eaLnBrk="1" hangingPunct="1">
              <a:lnSpc>
                <a:spcPct val="90000"/>
              </a:lnSpc>
            </a:pPr>
            <a:r>
              <a:rPr lang="en-US" sz="2800" smtClean="0"/>
              <a:t>Obvious solution of enumerating all subsets is </a:t>
            </a:r>
            <a:r>
              <a:rPr lang="en-US" sz="2800" smtClean="0">
                <a:cs typeface="Times New Roman" pitchFamily="18" charset="0"/>
              </a:rPr>
              <a:t>Θ(2</a:t>
            </a:r>
            <a:r>
              <a:rPr lang="en-US" sz="2800" baseline="30000" smtClean="0">
                <a:cs typeface="Times New Roman" pitchFamily="18" charset="0"/>
              </a:rPr>
              <a:t>n</a:t>
            </a:r>
            <a:r>
              <a:rPr lang="en-US" sz="2800" smtClean="0">
                <a:cs typeface="Times New Roman" pitchFamily="18" charset="0"/>
              </a:rPr>
              <a:t>)</a:t>
            </a:r>
          </a:p>
          <a:p>
            <a:pPr eaLnBrk="1" hangingPunct="1">
              <a:lnSpc>
                <a:spcPct val="90000"/>
              </a:lnSpc>
            </a:pPr>
            <a:r>
              <a:rPr lang="en-US" sz="2800" smtClean="0">
                <a:cs typeface="Times New Roman" pitchFamily="18" charset="0"/>
              </a:rPr>
              <a:t>Difficulty is in characterizing subproblems</a:t>
            </a:r>
          </a:p>
          <a:p>
            <a:pPr lvl="1" eaLnBrk="1" hangingPunct="1">
              <a:lnSpc>
                <a:spcPct val="90000"/>
              </a:lnSpc>
            </a:pPr>
            <a:r>
              <a:rPr lang="en-US" sz="2400" smtClean="0"/>
              <a:t>Find best solution for first k units – no good, as optimal solution doesn’t build on earlier solutions</a:t>
            </a:r>
          </a:p>
          <a:p>
            <a:pPr lvl="1" eaLnBrk="1" hangingPunct="1">
              <a:lnSpc>
                <a:spcPct val="90000"/>
              </a:lnSpc>
            </a:pPr>
            <a:r>
              <a:rPr lang="en-US" sz="2400" smtClean="0"/>
              <a:t>Find best solution, first k units within quantity limit </a:t>
            </a:r>
          </a:p>
          <a:p>
            <a:pPr lvl="1" eaLnBrk="1" hangingPunct="1">
              <a:lnSpc>
                <a:spcPct val="90000"/>
              </a:lnSpc>
            </a:pPr>
            <a:r>
              <a:rPr lang="en-US" sz="2400" smtClean="0"/>
              <a:t>Either use previous best at this limit, or new item plus previous best at reduced limit – O(nW)</a:t>
            </a:r>
          </a:p>
          <a:p>
            <a:pPr eaLnBrk="1" hangingPunct="1">
              <a:lnSpc>
                <a:spcPct val="90000"/>
              </a:lnSpc>
            </a:pPr>
            <a:r>
              <a:rPr lang="en-US" sz="2800" smtClean="0"/>
              <a:t>Pseudo-polynomial – as it depends on a parameter W, which is not part of other solutions.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2800" smtClean="0"/>
              <a:t>Solve using recursion: </a:t>
            </a:r>
            <a:endParaRPr lang="en-US" sz="4000" smtClean="0"/>
          </a:p>
        </p:txBody>
      </p:sp>
      <p:sp>
        <p:nvSpPr>
          <p:cNvPr id="54276" name="Slide Number Placeholder 3"/>
          <p:cNvSpPr>
            <a:spLocks noGrp="1"/>
          </p:cNvSpPr>
          <p:nvPr>
            <p:ph type="sldNum" sz="quarter" idx="12"/>
          </p:nvPr>
        </p:nvSpPr>
        <p:spPr/>
        <p:txBody>
          <a:bodyPr/>
          <a:lstStyle/>
          <a:p>
            <a:pPr>
              <a:defRPr/>
            </a:pPr>
            <a:fld id="{76DF3910-B951-4CBA-BDB3-460104920E4D}" type="slidenum">
              <a:rPr lang="en-US"/>
              <a:pPr>
                <a:defRPr/>
              </a:pPr>
              <a:t>22</a:t>
            </a:fld>
            <a:endParaRPr lang="en-US"/>
          </a:p>
        </p:txBody>
      </p:sp>
      <p:sp>
        <p:nvSpPr>
          <p:cNvPr id="53251" name="Rectangle 3" descr="Rectangle: Click to edit Master text styles&#10;Second level&#10;Third level&#10;Fourth level&#10;Fifth level"/>
          <p:cNvSpPr>
            <a:spLocks noGrp="1" noChangeArrowheads="1"/>
          </p:cNvSpPr>
          <p:nvPr>
            <p:ph sz="quarter" idx="1"/>
          </p:nvPr>
        </p:nvSpPr>
        <p:spPr/>
        <p:txBody>
          <a:bodyPr/>
          <a:lstStyle/>
          <a:p>
            <a:pPr eaLnBrk="1" hangingPunct="1">
              <a:lnSpc>
                <a:spcPct val="80000"/>
              </a:lnSpc>
              <a:buFontTx/>
              <a:buNone/>
            </a:pPr>
            <a:r>
              <a:rPr lang="en-US" sz="2000" smtClean="0"/>
              <a:t>int value[MAX]; // value of each item </a:t>
            </a:r>
          </a:p>
          <a:p>
            <a:pPr eaLnBrk="1" hangingPunct="1">
              <a:lnSpc>
                <a:spcPct val="80000"/>
              </a:lnSpc>
              <a:buFontTx/>
              <a:buNone/>
            </a:pPr>
            <a:r>
              <a:rPr lang="en-US" sz="2000" smtClean="0"/>
              <a:t>int weight[MAX]: // weight of each item </a:t>
            </a:r>
          </a:p>
          <a:p>
            <a:pPr eaLnBrk="1" hangingPunct="1">
              <a:lnSpc>
                <a:spcPct val="80000"/>
              </a:lnSpc>
              <a:buFontTx/>
              <a:buNone/>
            </a:pPr>
            <a:endParaRPr lang="en-US" sz="2000" smtClean="0"/>
          </a:p>
          <a:p>
            <a:pPr eaLnBrk="1" hangingPunct="1">
              <a:lnSpc>
                <a:spcPct val="80000"/>
              </a:lnSpc>
              <a:buFontTx/>
              <a:buNone/>
            </a:pPr>
            <a:r>
              <a:rPr lang="en-US" sz="2000" smtClean="0"/>
              <a:t>//You can use item "item" or items with lower number </a:t>
            </a:r>
          </a:p>
          <a:p>
            <a:pPr eaLnBrk="1" hangingPunct="1">
              <a:lnSpc>
                <a:spcPct val="80000"/>
              </a:lnSpc>
              <a:buFontTx/>
              <a:buNone/>
            </a:pPr>
            <a:r>
              <a:rPr lang="en-US" sz="2000" smtClean="0"/>
              <a:t>//The maximum weight you can have is maxWeight </a:t>
            </a:r>
          </a:p>
          <a:p>
            <a:pPr eaLnBrk="1" hangingPunct="1">
              <a:lnSpc>
                <a:spcPct val="80000"/>
              </a:lnSpc>
              <a:buFontTx/>
              <a:buNone/>
            </a:pPr>
            <a:r>
              <a:rPr lang="en-US" sz="2000" smtClean="0"/>
              <a:t>// return the best value possible in the knapsack</a:t>
            </a:r>
          </a:p>
          <a:p>
            <a:pPr eaLnBrk="1" hangingPunct="1">
              <a:lnSpc>
                <a:spcPct val="80000"/>
              </a:lnSpc>
              <a:buFontTx/>
              <a:buNone/>
            </a:pPr>
            <a:r>
              <a:rPr lang="en-US" sz="2000" smtClean="0"/>
              <a:t>int bestValue(int item, int maxWeight) { </a:t>
            </a:r>
          </a:p>
          <a:p>
            <a:pPr eaLnBrk="1" hangingPunct="1">
              <a:lnSpc>
                <a:spcPct val="80000"/>
              </a:lnSpc>
              <a:buFontTx/>
              <a:buNone/>
            </a:pPr>
            <a:r>
              <a:rPr lang="en-US" sz="2000" smtClean="0"/>
              <a:t>   if (item &lt; 0) return 0; </a:t>
            </a:r>
          </a:p>
          <a:p>
            <a:pPr eaLnBrk="1" hangingPunct="1">
              <a:lnSpc>
                <a:spcPct val="80000"/>
              </a:lnSpc>
              <a:buFontTx/>
              <a:buNone/>
            </a:pPr>
            <a:r>
              <a:rPr lang="en-US" sz="2000" smtClean="0"/>
              <a:t>   if (maxWeight &lt; weight[item]) </a:t>
            </a:r>
          </a:p>
          <a:p>
            <a:pPr eaLnBrk="1" hangingPunct="1">
              <a:lnSpc>
                <a:spcPct val="80000"/>
              </a:lnSpc>
              <a:buFontTx/>
              <a:buNone/>
            </a:pPr>
            <a:r>
              <a:rPr lang="en-US" sz="2000" smtClean="0"/>
              <a:t>    // current item can't be used, skip it  </a:t>
            </a:r>
          </a:p>
          <a:p>
            <a:pPr eaLnBrk="1" hangingPunct="1">
              <a:lnSpc>
                <a:spcPct val="80000"/>
              </a:lnSpc>
              <a:buFontTx/>
              <a:buNone/>
            </a:pPr>
            <a:r>
              <a:rPr lang="en-US" sz="2000" smtClean="0"/>
              <a:t>      return bestValue(item-1, maxWeight);</a:t>
            </a:r>
          </a:p>
          <a:p>
            <a:pPr eaLnBrk="1" hangingPunct="1">
              <a:lnSpc>
                <a:spcPct val="80000"/>
              </a:lnSpc>
              <a:buFontTx/>
              <a:buNone/>
            </a:pPr>
            <a:r>
              <a:rPr lang="en-US" sz="2000" smtClean="0"/>
              <a:t>   useIt = bestValue(item-1, maxWeight - weight[item]) + value[item]</a:t>
            </a:r>
          </a:p>
          <a:p>
            <a:pPr eaLnBrk="1" hangingPunct="1">
              <a:lnSpc>
                <a:spcPct val="80000"/>
              </a:lnSpc>
              <a:buFontTx/>
              <a:buNone/>
            </a:pPr>
            <a:r>
              <a:rPr lang="en-US" sz="2000" smtClean="0"/>
              <a:t>   dontUseIt = bestValue(item-1, maxWeight); </a:t>
            </a:r>
          </a:p>
          <a:p>
            <a:pPr eaLnBrk="1" hangingPunct="1">
              <a:lnSpc>
                <a:spcPct val="80000"/>
              </a:lnSpc>
              <a:buFontTx/>
              <a:buNone/>
            </a:pPr>
            <a:r>
              <a:rPr lang="en-US" sz="2000" smtClean="0"/>
              <a:t>    return max (useIt, dontUseIt); }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609600"/>
            <a:ext cx="8458200" cy="1143000"/>
          </a:xfrm>
        </p:spPr>
        <p:txBody>
          <a:bodyPr/>
          <a:lstStyle/>
          <a:p>
            <a:pPr eaLnBrk="1" hangingPunct="1"/>
            <a:r>
              <a:rPr lang="en-US" smtClean="0"/>
              <a:t>Price per Pound</a:t>
            </a:r>
          </a:p>
        </p:txBody>
      </p:sp>
      <p:sp>
        <p:nvSpPr>
          <p:cNvPr id="55300" name="Slide Number Placeholder 3"/>
          <p:cNvSpPr>
            <a:spLocks noGrp="1"/>
          </p:cNvSpPr>
          <p:nvPr>
            <p:ph type="sldNum" sz="quarter" idx="12"/>
          </p:nvPr>
        </p:nvSpPr>
        <p:spPr/>
        <p:txBody>
          <a:bodyPr/>
          <a:lstStyle/>
          <a:p>
            <a:pPr>
              <a:defRPr/>
            </a:pPr>
            <a:fld id="{75C58B12-AC9E-41F7-95CA-5F4A08E55C7A}" type="slidenum">
              <a:rPr lang="en-US"/>
              <a:pPr>
                <a:defRPr/>
              </a:pPr>
              <a:t>23</a:t>
            </a:fld>
            <a:endParaRPr lang="en-US"/>
          </a:p>
        </p:txBody>
      </p:sp>
      <p:sp>
        <p:nvSpPr>
          <p:cNvPr id="54275" name="Rectangle 3" descr="Rectangle: Click to edit Master text styles&#10;Second level&#10;Third level&#10;Fourth level&#10;Fifth level"/>
          <p:cNvSpPr>
            <a:spLocks noGrp="1" noChangeArrowheads="1"/>
          </p:cNvSpPr>
          <p:nvPr>
            <p:ph sz="quarter" idx="1"/>
          </p:nvPr>
        </p:nvSpPr>
        <p:spPr/>
        <p:txBody>
          <a:bodyPr>
            <a:normAutofit lnSpcReduction="10000"/>
          </a:bodyPr>
          <a:lstStyle/>
          <a:p>
            <a:pPr eaLnBrk="1" hangingPunct="1"/>
            <a:r>
              <a:rPr lang="en-US" sz="2800" smtClean="0"/>
              <a:t>The constant `price-per-pound' knapsack problem is often called the </a:t>
            </a:r>
            <a:r>
              <a:rPr lang="en-US" sz="2800" i="1" smtClean="0"/>
              <a:t>subset sum</a:t>
            </a:r>
            <a:r>
              <a:rPr lang="en-US" sz="2800" smtClean="0"/>
              <a:t> problem, because given a set of numbers, we seek a subset   that adds up to a specific target number, i.e. the capacity of our knapsack. </a:t>
            </a:r>
          </a:p>
          <a:p>
            <a:pPr eaLnBrk="1" hangingPunct="1"/>
            <a:r>
              <a:rPr lang="en-US" sz="2800" smtClean="0"/>
              <a:t>If we have a capacity of 10, consider a tree in which each level corresponds to considering each item (in order). Notice, in this simple example, about a third of the calls are duplicates.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Slide Number Placeholder 2"/>
          <p:cNvSpPr>
            <a:spLocks noGrp="1"/>
          </p:cNvSpPr>
          <p:nvPr>
            <p:ph type="sldNum" sz="quarter" idx="12"/>
          </p:nvPr>
        </p:nvSpPr>
        <p:spPr/>
        <p:txBody>
          <a:bodyPr/>
          <a:lstStyle/>
          <a:p>
            <a:pPr>
              <a:defRPr/>
            </a:pPr>
            <a:fld id="{43C05317-043C-4B04-8081-0B1164A6467B}" type="slidenum">
              <a:rPr lang="en-US"/>
              <a:pPr>
                <a:defRPr/>
              </a:pPr>
              <a:t>24</a:t>
            </a:fld>
            <a:endParaRPr lang="en-US"/>
          </a:p>
        </p:txBody>
      </p:sp>
      <p:pic>
        <p:nvPicPr>
          <p:cNvPr id="55298" name="Picture 4" descr="Knapsack"/>
          <p:cNvPicPr>
            <a:picLocks noGrp="1" noChangeAspect="1" noChangeArrowheads="1"/>
          </p:cNvPicPr>
          <p:nvPr>
            <p:ph sz="quarter" idx="1"/>
          </p:nvPr>
        </p:nvPicPr>
        <p:blipFill>
          <a:blip r:embed="rId2"/>
          <a:srcRect/>
          <a:stretch>
            <a:fillRect/>
          </a:stretch>
        </p:blipFill>
        <p:spPr>
          <a:xfrm>
            <a:off x="228600" y="533400"/>
            <a:ext cx="8915400" cy="5543550"/>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en-US" smtClean="0"/>
          </a:p>
        </p:txBody>
      </p:sp>
      <p:sp>
        <p:nvSpPr>
          <p:cNvPr id="57348" name="Slide Number Placeholder 3"/>
          <p:cNvSpPr>
            <a:spLocks noGrp="1"/>
          </p:cNvSpPr>
          <p:nvPr>
            <p:ph type="sldNum" sz="quarter" idx="12"/>
          </p:nvPr>
        </p:nvSpPr>
        <p:spPr/>
        <p:txBody>
          <a:bodyPr/>
          <a:lstStyle/>
          <a:p>
            <a:pPr>
              <a:defRPr/>
            </a:pPr>
            <a:fld id="{B5F3D3B7-AB8B-4ED7-ACE2-A9F5F72649B6}" type="slidenum">
              <a:rPr lang="en-US"/>
              <a:pPr>
                <a:defRPr/>
              </a:pPr>
              <a:t>25</a:t>
            </a:fld>
            <a:endParaRPr lang="en-US"/>
          </a:p>
        </p:txBody>
      </p:sp>
      <p:sp>
        <p:nvSpPr>
          <p:cNvPr id="56323" name="Rectangle 3" descr="Rectangle: Click to edit Master text styles&#10;Second level&#10;Third level&#10;Fourth level&#10;Fifth level"/>
          <p:cNvSpPr>
            <a:spLocks noGrp="1" noChangeArrowheads="1"/>
          </p:cNvSpPr>
          <p:nvPr>
            <p:ph sz="quarter" idx="1"/>
          </p:nvPr>
        </p:nvSpPr>
        <p:spPr/>
        <p:txBody>
          <a:bodyPr/>
          <a:lstStyle/>
          <a:p>
            <a:pPr eaLnBrk="1" hangingPunct="1"/>
            <a:r>
              <a:rPr lang="en-US" smtClean="0"/>
              <a:t>We would need to store whether a specific weight could be achieved using only items 1-k. </a:t>
            </a:r>
          </a:p>
          <a:p>
            <a:pPr eaLnBrk="1" hangingPunct="1"/>
            <a:r>
              <a:rPr lang="en-US" smtClean="0"/>
              <a:t>possible[item][max] = given the current item (or earlier in the list) and max value, can you achieve max? </a:t>
            </a:r>
          </a:p>
          <a:p>
            <a:pPr eaLnBrk="1" hangingPunct="1"/>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descr="Rectangle: Click to edit Master text styles&#10;Second level&#10;Third level&#10;Fourth level&#10;Fifth level"/>
          <p:cNvSpPr>
            <a:spLocks noGrp="1" noChangeArrowheads="1"/>
          </p:cNvSpPr>
          <p:nvPr>
            <p:ph type="body" sz="half" idx="1"/>
          </p:nvPr>
        </p:nvSpPr>
        <p:spPr>
          <a:xfrm>
            <a:off x="457200" y="228600"/>
            <a:ext cx="7924800" cy="1981200"/>
          </a:xfrm>
        </p:spPr>
        <p:txBody>
          <a:bodyPr/>
          <a:lstStyle/>
          <a:p>
            <a:pPr eaLnBrk="1" hangingPunct="1"/>
            <a:r>
              <a:rPr lang="en-US" sz="2800" smtClean="0"/>
              <a:t>Consider the weights: 2, 2, 6,5,4  with limit of 10</a:t>
            </a:r>
          </a:p>
          <a:p>
            <a:pPr eaLnBrk="1" hangingPunct="1"/>
            <a:r>
              <a:rPr lang="en-US" sz="2800" smtClean="0"/>
              <a:t>We could compute such a table in an iterative fashion: </a:t>
            </a:r>
          </a:p>
        </p:txBody>
      </p:sp>
      <p:graphicFrame>
        <p:nvGraphicFramePr>
          <p:cNvPr id="45156" name="Group 100"/>
          <p:cNvGraphicFramePr>
            <a:graphicFrameLocks noGrp="1"/>
          </p:cNvGraphicFramePr>
          <p:nvPr>
            <p:ph sz="half" idx="2"/>
          </p:nvPr>
        </p:nvGraphicFramePr>
        <p:xfrm>
          <a:off x="533400" y="1905000"/>
          <a:ext cx="7848600" cy="4114800"/>
        </p:xfrm>
        <a:graphic>
          <a:graphicData uri="http://schemas.openxmlformats.org/drawingml/2006/table">
            <a:tbl>
              <a:tblPr/>
              <a:tblGrid>
                <a:gridCol w="712788"/>
                <a:gridCol w="714375"/>
                <a:gridCol w="712787"/>
                <a:gridCol w="712788"/>
                <a:gridCol w="714375"/>
                <a:gridCol w="714375"/>
                <a:gridCol w="714375"/>
                <a:gridCol w="712787"/>
                <a:gridCol w="712788"/>
                <a:gridCol w="714375"/>
                <a:gridCol w="712787"/>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457" name="Slide Number Placeholder 3"/>
          <p:cNvSpPr>
            <a:spLocks noGrp="1"/>
          </p:cNvSpPr>
          <p:nvPr>
            <p:ph type="sldNum" sz="quarter" idx="12"/>
          </p:nvPr>
        </p:nvSpPr>
        <p:spPr/>
        <p:txBody>
          <a:bodyPr/>
          <a:lstStyle/>
          <a:p>
            <a:pPr>
              <a:defRPr/>
            </a:pPr>
            <a:fld id="{1AF25214-50D9-48B1-BCE4-BDA794B4E032}" type="slidenum">
              <a:rPr lang="en-US" smtClean="0"/>
              <a:pPr>
                <a:defRPr/>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descr="Rectangle: Click to edit Master text styles&#10;Second level&#10;Third level&#10;Fourth level&#10;Fifth level"/>
          <p:cNvSpPr>
            <a:spLocks noGrp="1" noChangeArrowheads="1"/>
          </p:cNvSpPr>
          <p:nvPr>
            <p:ph type="body" sz="half" idx="1"/>
          </p:nvPr>
        </p:nvSpPr>
        <p:spPr>
          <a:xfrm>
            <a:off x="457200" y="228600"/>
            <a:ext cx="7924800" cy="1981200"/>
          </a:xfrm>
        </p:spPr>
        <p:txBody>
          <a:bodyPr/>
          <a:lstStyle/>
          <a:p>
            <a:pPr eaLnBrk="1" hangingPunct="1"/>
            <a:r>
              <a:rPr lang="en-US" sz="2800" smtClean="0"/>
              <a:t>Consider the weights: 2, 2, 6,5,4  with limit of 10</a:t>
            </a:r>
          </a:p>
          <a:p>
            <a:pPr eaLnBrk="1" hangingPunct="1"/>
            <a:r>
              <a:rPr lang="en-US" sz="2800" smtClean="0"/>
              <a:t>We could compute such a table in an iterative fashion: </a:t>
            </a:r>
          </a:p>
        </p:txBody>
      </p:sp>
      <p:graphicFrame>
        <p:nvGraphicFramePr>
          <p:cNvPr id="45156" name="Group 100"/>
          <p:cNvGraphicFramePr>
            <a:graphicFrameLocks noGrp="1"/>
          </p:cNvGraphicFramePr>
          <p:nvPr>
            <p:ph sz="half" idx="2"/>
          </p:nvPr>
        </p:nvGraphicFramePr>
        <p:xfrm>
          <a:off x="533400" y="1905000"/>
          <a:ext cx="7848600" cy="4114800"/>
        </p:xfrm>
        <a:graphic>
          <a:graphicData uri="http://schemas.openxmlformats.org/drawingml/2006/table">
            <a:tbl>
              <a:tblPr/>
              <a:tblGrid>
                <a:gridCol w="712788"/>
                <a:gridCol w="714375"/>
                <a:gridCol w="712787"/>
                <a:gridCol w="712788"/>
                <a:gridCol w="714375"/>
                <a:gridCol w="714375"/>
                <a:gridCol w="714375"/>
                <a:gridCol w="712787"/>
                <a:gridCol w="712788"/>
                <a:gridCol w="714375"/>
                <a:gridCol w="712787"/>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457" name="Slide Number Placeholder 3"/>
          <p:cNvSpPr>
            <a:spLocks noGrp="1"/>
          </p:cNvSpPr>
          <p:nvPr>
            <p:ph type="sldNum" sz="quarter" idx="12"/>
          </p:nvPr>
        </p:nvSpPr>
        <p:spPr/>
        <p:txBody>
          <a:bodyPr/>
          <a:lstStyle/>
          <a:p>
            <a:pPr>
              <a:defRPr/>
            </a:pPr>
            <a:fld id="{B4A10026-0AE7-4167-B185-5FF8DAAE841A}" type="slidenum">
              <a:rPr lang="en-US" smtClean="0"/>
              <a:pPr>
                <a:defRPr/>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From the table</a:t>
            </a:r>
          </a:p>
        </p:txBody>
      </p:sp>
      <p:sp>
        <p:nvSpPr>
          <p:cNvPr id="59396" name="Slide Number Placeholder 3"/>
          <p:cNvSpPr>
            <a:spLocks noGrp="1"/>
          </p:cNvSpPr>
          <p:nvPr>
            <p:ph type="sldNum" sz="quarter" idx="12"/>
          </p:nvPr>
        </p:nvSpPr>
        <p:spPr/>
        <p:txBody>
          <a:bodyPr/>
          <a:lstStyle/>
          <a:p>
            <a:pPr>
              <a:defRPr/>
            </a:pPr>
            <a:fld id="{397E9E99-09D2-4F5B-9118-1CB6BDEE1E9B}" type="slidenum">
              <a:rPr lang="en-US"/>
              <a:pPr>
                <a:defRPr/>
              </a:pPr>
              <a:t>28</a:t>
            </a:fld>
            <a:endParaRPr lang="en-US"/>
          </a:p>
        </p:txBody>
      </p:sp>
      <p:sp>
        <p:nvSpPr>
          <p:cNvPr id="59395" name="Rectangle 3" descr="Rectangle: Click to edit Master text styles&#10;Second level&#10;Third level&#10;Fourth level&#10;Fifth level"/>
          <p:cNvSpPr>
            <a:spLocks noGrp="1" noChangeArrowheads="1"/>
          </p:cNvSpPr>
          <p:nvPr>
            <p:ph sz="quarter" idx="1"/>
          </p:nvPr>
        </p:nvSpPr>
        <p:spPr/>
        <p:txBody>
          <a:bodyPr/>
          <a:lstStyle/>
          <a:p>
            <a:pPr eaLnBrk="1" hangingPunct="1"/>
            <a:r>
              <a:rPr lang="en-US" smtClean="0"/>
              <a:t>Can you tell HOW to fill the knapsack?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Slide Number Placeholder 2"/>
          <p:cNvSpPr>
            <a:spLocks noGrp="1"/>
          </p:cNvSpPr>
          <p:nvPr>
            <p:ph type="sldNum" sz="quarter" idx="12"/>
          </p:nvPr>
        </p:nvSpPr>
        <p:spPr/>
        <p:txBody>
          <a:bodyPr/>
          <a:lstStyle/>
          <a:p>
            <a:pPr>
              <a:defRPr/>
            </a:pPr>
            <a:fld id="{AEF04F36-C00D-434D-BDC4-E5494C73C272}" type="slidenum">
              <a:rPr lang="en-US"/>
              <a:pPr>
                <a:defRPr/>
              </a:pPr>
              <a:t>29</a:t>
            </a:fld>
            <a:endParaRPr lang="en-US"/>
          </a:p>
        </p:txBody>
      </p:sp>
      <p:sp>
        <p:nvSpPr>
          <p:cNvPr id="60418" name="Rectangle 3" descr="Rectangle: Click to edit Master text styles&#10;Second level&#10;Third level&#10;Fourth level&#10;Fifth level"/>
          <p:cNvSpPr>
            <a:spLocks noGrp="1" noChangeArrowheads="1"/>
          </p:cNvSpPr>
          <p:nvPr>
            <p:ph sz="quarter" idx="1"/>
          </p:nvPr>
        </p:nvSpPr>
        <p:spPr>
          <a:xfrm>
            <a:off x="685800" y="304800"/>
            <a:ext cx="7772400" cy="5791200"/>
          </a:xfrm>
        </p:spPr>
        <p:txBody>
          <a:bodyPr>
            <a:normAutofit lnSpcReduction="10000"/>
          </a:bodyPr>
          <a:lstStyle/>
          <a:p>
            <a:pPr eaLnBrk="1" hangingPunct="1">
              <a:lnSpc>
                <a:spcPct val="90000"/>
              </a:lnSpc>
            </a:pPr>
            <a:r>
              <a:rPr lang="en-US" sz="2800" smtClean="0"/>
              <a:t>Let's compare the two strategies: </a:t>
            </a:r>
          </a:p>
          <a:p>
            <a:pPr eaLnBrk="1" hangingPunct="1">
              <a:lnSpc>
                <a:spcPct val="90000"/>
              </a:lnSpc>
            </a:pPr>
            <a:r>
              <a:rPr lang="en-US" sz="2800" smtClean="0"/>
              <a:t>Normal/forgetful: wait until you are asked for a value before computing it. You may have to do some things twice, but you will never do anything you don't need. </a:t>
            </a:r>
          </a:p>
          <a:p>
            <a:pPr eaLnBrk="1" hangingPunct="1">
              <a:lnSpc>
                <a:spcPct val="90000"/>
              </a:lnSpc>
            </a:pPr>
            <a:r>
              <a:rPr lang="en-US" sz="2800" smtClean="0"/>
              <a:t>Compulsive/elephant: you do everything before you are asked to do it. You may compute things you never need, but you will never compute anything twice (as you never forget). </a:t>
            </a:r>
          </a:p>
          <a:p>
            <a:pPr eaLnBrk="1" hangingPunct="1">
              <a:lnSpc>
                <a:spcPct val="90000"/>
              </a:lnSpc>
            </a:pPr>
            <a:r>
              <a:rPr lang="en-US" sz="2800" smtClean="0"/>
              <a:t>Which is better? At first it seems better to wait until you need something, but in large recursions, almost everything is needed somewhere and many things are computed LOTS of times.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295400" y="274638"/>
            <a:ext cx="7391400" cy="334962"/>
          </a:xfrm>
        </p:spPr>
        <p:txBody>
          <a:bodyPr>
            <a:normAutofit fontScale="90000"/>
          </a:bodyPr>
          <a:lstStyle/>
          <a:p>
            <a:pPr eaLnBrk="1" hangingPunct="1"/>
            <a:r>
              <a:rPr lang="en-US" dirty="0" smtClean="0"/>
              <a:t>Homework</a:t>
            </a:r>
          </a:p>
        </p:txBody>
      </p:sp>
      <p:sp>
        <p:nvSpPr>
          <p:cNvPr id="4" name="Slide Number Placeholder 3"/>
          <p:cNvSpPr>
            <a:spLocks noGrp="1"/>
          </p:cNvSpPr>
          <p:nvPr>
            <p:ph type="sldNum" sz="quarter" idx="12"/>
          </p:nvPr>
        </p:nvSpPr>
        <p:spPr/>
        <p:txBody>
          <a:bodyPr/>
          <a:lstStyle/>
          <a:p>
            <a:pPr>
              <a:defRPr/>
            </a:pPr>
            <a:fld id="{85EA8412-B455-4977-A59A-B262121E1E79}" type="slidenum">
              <a:rPr lang="en-US"/>
              <a:pPr>
                <a:defRPr/>
              </a:pPr>
              <a:t>3</a:t>
            </a:fld>
            <a:endParaRPr lang="en-US"/>
          </a:p>
        </p:txBody>
      </p:sp>
      <p:graphicFrame>
        <p:nvGraphicFramePr>
          <p:cNvPr id="5" name="Content Placeholder 4"/>
          <p:cNvGraphicFramePr>
            <a:graphicFrameLocks noGrp="1"/>
          </p:cNvGraphicFramePr>
          <p:nvPr>
            <p:ph sz="quarter" idx="1"/>
          </p:nvPr>
        </p:nvGraphicFramePr>
        <p:xfrm>
          <a:off x="457200" y="1447800"/>
          <a:ext cx="3429000" cy="3048000"/>
        </p:xfrm>
        <a:graphic>
          <a:graphicData uri="http://schemas.openxmlformats.org/drawingml/2006/table">
            <a:tbl>
              <a:tblPr firstRow="1" bandRow="1">
                <a:tableStyleId>{5C22544A-7EE6-4342-B048-85BDC9FD1C3A}</a:tableStyleId>
              </a:tblPr>
              <a:tblGrid>
                <a:gridCol w="685800"/>
                <a:gridCol w="685800"/>
                <a:gridCol w="685800"/>
                <a:gridCol w="685800"/>
                <a:gridCol w="685800"/>
              </a:tblGrid>
              <a:tr h="609600">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609600">
                <a:tc>
                  <a:txBody>
                    <a:bodyPr/>
                    <a:lstStyle/>
                    <a:p>
                      <a:endParaRPr lang="en-US"/>
                    </a:p>
                  </a:txBody>
                  <a:tcPr/>
                </a:tc>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a:p>
                  </a:txBody>
                  <a:tcPr/>
                </a:tc>
                <a:tc>
                  <a:txBody>
                    <a:bodyPr/>
                    <a:lstStyle/>
                    <a:p>
                      <a:endParaRPr lang="en-US"/>
                    </a:p>
                  </a:txBody>
                  <a:tcPr/>
                </a:tc>
              </a:tr>
              <a:tr h="609600">
                <a:tc>
                  <a:txBody>
                    <a:bodyPr/>
                    <a:lstStyle/>
                    <a:p>
                      <a:endParaRPr lang="en-US"/>
                    </a:p>
                  </a:txBody>
                  <a:tcPr/>
                </a:tc>
                <a:tc>
                  <a:txBody>
                    <a:bodyPr/>
                    <a:lstStyle/>
                    <a:p>
                      <a:endParaRPr lang="en-US"/>
                    </a:p>
                  </a:txBody>
                  <a:tcPr/>
                </a:tc>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a:p>
                  </a:txBody>
                  <a:tcPr/>
                </a:tc>
              </a:tr>
              <a:tr h="609600">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x</a:t>
                      </a:r>
                      <a:endParaRPr lang="en-US" dirty="0"/>
                    </a:p>
                  </a:txBody>
                  <a:tcPr/>
                </a:tc>
                <a:tc>
                  <a:txBody>
                    <a:bodyPr/>
                    <a:lstStyle/>
                    <a:p>
                      <a:r>
                        <a:rPr lang="en-US" dirty="0" smtClean="0"/>
                        <a:t>x</a:t>
                      </a:r>
                      <a:endParaRPr lang="en-US" dirty="0"/>
                    </a:p>
                  </a:txBody>
                  <a:tcPr/>
                </a:tc>
              </a:tr>
              <a:tr h="60960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smtClean="0"/>
                        <a:t>x</a:t>
                      </a:r>
                      <a:endParaRPr lang="en-US" dirty="0"/>
                    </a:p>
                  </a:txBody>
                  <a:tcPr/>
                </a:tc>
              </a:tr>
            </a:tbl>
          </a:graphicData>
        </a:graphic>
      </p:graphicFrame>
      <p:graphicFrame>
        <p:nvGraphicFramePr>
          <p:cNvPr id="6" name="Table 5"/>
          <p:cNvGraphicFramePr>
            <a:graphicFrameLocks noGrp="1"/>
          </p:cNvGraphicFramePr>
          <p:nvPr/>
        </p:nvGraphicFramePr>
        <p:xfrm>
          <a:off x="4572000" y="1397000"/>
          <a:ext cx="3048000" cy="3098800"/>
        </p:xfrm>
        <a:graphic>
          <a:graphicData uri="http://schemas.openxmlformats.org/drawingml/2006/table">
            <a:tbl>
              <a:tblPr firstRow="1" bandRow="1">
                <a:tableStyleId>{5C22544A-7EE6-4342-B048-85BDC9FD1C3A}</a:tableStyleId>
              </a:tblPr>
              <a:tblGrid>
                <a:gridCol w="609600"/>
                <a:gridCol w="609600"/>
                <a:gridCol w="609600"/>
                <a:gridCol w="609600"/>
                <a:gridCol w="609600"/>
              </a:tblGrid>
              <a:tr h="61976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6197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97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97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197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0256" name="TextBox 6"/>
          <p:cNvSpPr txBox="1">
            <a:spLocks noChangeArrowheads="1"/>
          </p:cNvSpPr>
          <p:nvPr/>
        </p:nvSpPr>
        <p:spPr bwMode="auto">
          <a:xfrm>
            <a:off x="762000" y="762000"/>
            <a:ext cx="2895600" cy="369332"/>
          </a:xfrm>
          <a:prstGeom prst="rect">
            <a:avLst/>
          </a:prstGeom>
          <a:noFill/>
          <a:ln w="9525">
            <a:noFill/>
            <a:miter lim="800000"/>
            <a:headEnd/>
            <a:tailEnd/>
          </a:ln>
        </p:spPr>
        <p:txBody>
          <a:bodyPr wrap="square">
            <a:spAutoFit/>
          </a:bodyPr>
          <a:lstStyle/>
          <a:p>
            <a:r>
              <a:rPr lang="en-US" dirty="0" err="1"/>
              <a:t>bestCost</a:t>
            </a:r>
            <a:endParaRPr lang="en-US" dirty="0"/>
          </a:p>
        </p:txBody>
      </p:sp>
      <p:sp>
        <p:nvSpPr>
          <p:cNvPr id="50257" name="TextBox 7"/>
          <p:cNvSpPr txBox="1">
            <a:spLocks noChangeArrowheads="1"/>
          </p:cNvSpPr>
          <p:nvPr/>
        </p:nvSpPr>
        <p:spPr bwMode="auto">
          <a:xfrm>
            <a:off x="5638800" y="990600"/>
            <a:ext cx="1090613" cy="461963"/>
          </a:xfrm>
          <a:prstGeom prst="rect">
            <a:avLst/>
          </a:prstGeom>
          <a:noFill/>
          <a:ln w="9525">
            <a:noFill/>
            <a:miter lim="800000"/>
            <a:headEnd/>
            <a:tailEnd/>
          </a:ln>
        </p:spPr>
        <p:txBody>
          <a:bodyPr wrap="none">
            <a:spAutoFit/>
          </a:bodyPr>
          <a:lstStyle/>
          <a:p>
            <a:r>
              <a:rPr lang="en-US"/>
              <a:t>weight</a:t>
            </a:r>
          </a:p>
        </p:txBody>
      </p:sp>
      <p:sp>
        <p:nvSpPr>
          <p:cNvPr id="50258" name="TextBox 8"/>
          <p:cNvSpPr txBox="1">
            <a:spLocks noChangeArrowheads="1"/>
          </p:cNvSpPr>
          <p:nvPr/>
        </p:nvSpPr>
        <p:spPr bwMode="auto">
          <a:xfrm>
            <a:off x="304800" y="4800600"/>
            <a:ext cx="8839200" cy="830263"/>
          </a:xfrm>
          <a:prstGeom prst="rect">
            <a:avLst/>
          </a:prstGeom>
          <a:noFill/>
          <a:ln w="9525">
            <a:noFill/>
            <a:miter lim="800000"/>
            <a:headEnd/>
            <a:tailEnd/>
          </a:ln>
        </p:spPr>
        <p:txBody>
          <a:bodyPr>
            <a:spAutoFit/>
          </a:bodyPr>
          <a:lstStyle/>
          <a:p>
            <a:pPr algn="l"/>
            <a:r>
              <a:rPr lang="en-US" dirty="0"/>
              <a:t>Notice we fill in main diagonal first.</a:t>
            </a:r>
          </a:p>
          <a:p>
            <a:pPr algn="l"/>
            <a:r>
              <a:rPr lang="en-US" dirty="0"/>
              <a:t>To compute </a:t>
            </a:r>
            <a:r>
              <a:rPr lang="en-US" dirty="0" err="1"/>
              <a:t>bestCost</a:t>
            </a:r>
            <a:r>
              <a:rPr lang="en-US" dirty="0"/>
              <a:t>[1,3] we look at [2,3] [1,1][3,3] [1,2]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3200" smtClean="0"/>
              <a:t>Consider the complexity for a max capacity of M and N different items.</a:t>
            </a:r>
          </a:p>
        </p:txBody>
      </p:sp>
      <p:sp>
        <p:nvSpPr>
          <p:cNvPr id="61444" name="Slide Number Placeholder 3"/>
          <p:cNvSpPr>
            <a:spLocks noGrp="1"/>
          </p:cNvSpPr>
          <p:nvPr>
            <p:ph type="sldNum" sz="quarter" idx="12"/>
          </p:nvPr>
        </p:nvSpPr>
        <p:spPr/>
        <p:txBody>
          <a:bodyPr/>
          <a:lstStyle/>
          <a:p>
            <a:pPr>
              <a:defRPr/>
            </a:pPr>
            <a:fld id="{4546ECA5-A5BF-4F7D-8883-1C8B3621AA59}" type="slidenum">
              <a:rPr lang="en-US"/>
              <a:pPr>
                <a:defRPr/>
              </a:pPr>
              <a:t>30</a:t>
            </a:fld>
            <a:endParaRPr lang="en-US"/>
          </a:p>
        </p:txBody>
      </p:sp>
      <p:sp>
        <p:nvSpPr>
          <p:cNvPr id="61443" name="Rectangle 3" descr="Rectangle: Click to edit Master text styles&#10;Second level&#10;Third level&#10;Fourth level&#10;Fifth level"/>
          <p:cNvSpPr>
            <a:spLocks noGrp="1" noChangeArrowheads="1"/>
          </p:cNvSpPr>
          <p:nvPr>
            <p:ph sz="quarter" idx="1"/>
          </p:nvPr>
        </p:nvSpPr>
        <p:spPr/>
        <p:txBody>
          <a:bodyPr/>
          <a:lstStyle/>
          <a:p>
            <a:pPr eaLnBrk="1" hangingPunct="1"/>
            <a:endParaRPr lang="en-US" smtClean="0"/>
          </a:p>
          <a:p>
            <a:pPr eaLnBrk="1" hangingPunct="1"/>
            <a:r>
              <a:rPr lang="en-US" smtClean="0"/>
              <a:t>Normal: For each item, try it two ways (useIt or dontUseIt). O(N</a:t>
            </a:r>
            <a:r>
              <a:rPr lang="en-US" baseline="30000" smtClean="0"/>
              <a:t>2</a:t>
            </a:r>
            <a:r>
              <a:rPr lang="en-US" smtClean="0"/>
              <a:t>) </a:t>
            </a:r>
          </a:p>
          <a:p>
            <a:pPr eaLnBrk="1" hangingPunct="1"/>
            <a:r>
              <a:rPr lang="en-US" smtClean="0"/>
              <a:t>Compulsive: Fill in array O(M*N) </a:t>
            </a:r>
          </a:p>
          <a:p>
            <a:pPr eaLnBrk="1" hangingPunct="1"/>
            <a:r>
              <a:rPr lang="en-US" smtClean="0"/>
              <a:t>Which is better depends on values of M and N. Notice, the two complexities depend on different variables.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Clever Observation</a:t>
            </a:r>
          </a:p>
        </p:txBody>
      </p:sp>
      <p:sp>
        <p:nvSpPr>
          <p:cNvPr id="62468" name="Slide Number Placeholder 3"/>
          <p:cNvSpPr>
            <a:spLocks noGrp="1"/>
          </p:cNvSpPr>
          <p:nvPr>
            <p:ph type="sldNum" sz="quarter" idx="12"/>
          </p:nvPr>
        </p:nvSpPr>
        <p:spPr/>
        <p:txBody>
          <a:bodyPr/>
          <a:lstStyle/>
          <a:p>
            <a:pPr>
              <a:defRPr/>
            </a:pPr>
            <a:fld id="{EC6B6B9A-022B-4C4E-A943-0DC7756C7AE3}" type="slidenum">
              <a:rPr lang="en-US"/>
              <a:pPr>
                <a:defRPr/>
              </a:pPr>
              <a:t>31</a:t>
            </a:fld>
            <a:endParaRPr lang="en-US"/>
          </a:p>
        </p:txBody>
      </p:sp>
      <p:sp>
        <p:nvSpPr>
          <p:cNvPr id="62467" name="Rectangle 3" descr="Rectangle: Click to edit Master text styles&#10;Second level&#10;Third level&#10;Fourth level&#10;Fifth level"/>
          <p:cNvSpPr>
            <a:spLocks noGrp="1" noChangeArrowheads="1"/>
          </p:cNvSpPr>
          <p:nvPr>
            <p:ph sz="quarter" idx="1"/>
          </p:nvPr>
        </p:nvSpPr>
        <p:spPr/>
        <p:txBody>
          <a:bodyPr/>
          <a:lstStyle/>
          <a:p>
            <a:pPr eaLnBrk="1" hangingPunct="1"/>
            <a:r>
              <a:rPr lang="en-US" smtClean="0"/>
              <a:t>Since only the previous row is ever accessed, don’t really need to store all rows.</a:t>
            </a:r>
          </a:p>
          <a:p>
            <a:pPr eaLnBrk="1" hangingPunct="1"/>
            <a:r>
              <a:rPr lang="en-US" smtClean="0"/>
              <a:t>However, couldn’t easily read back optimal choices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p:cNvSpPr>
            <a:spLocks noGrp="1" noChangeArrowheads="1"/>
          </p:cNvSpPr>
          <p:nvPr>
            <p:ph type="title"/>
          </p:nvPr>
        </p:nvSpPr>
        <p:spPr>
          <a:xfrm>
            <a:off x="609600" y="304800"/>
            <a:ext cx="6858000" cy="1143000"/>
          </a:xfrm>
        </p:spPr>
        <p:txBody>
          <a:bodyPr rtlCol="0">
            <a:normAutofit fontScale="90000"/>
          </a:bodyPr>
          <a:lstStyle/>
          <a:p>
            <a:pPr eaLnBrk="1" fontAlgn="auto" hangingPunct="1">
              <a:spcAft>
                <a:spcPts val="0"/>
              </a:spcAft>
              <a:defRPr/>
            </a:pPr>
            <a:r>
              <a:rPr lang="en-US" smtClean="0"/>
              <a:t>The General Dynamic Programming Technique</a:t>
            </a:r>
          </a:p>
        </p:txBody>
      </p:sp>
      <p:sp>
        <p:nvSpPr>
          <p:cNvPr id="80898" name="Slide Number Placeholder 5"/>
          <p:cNvSpPr>
            <a:spLocks noGrp="1"/>
          </p:cNvSpPr>
          <p:nvPr>
            <p:ph type="sldNum" sz="quarter" idx="12"/>
          </p:nvPr>
        </p:nvSpPr>
        <p:spPr/>
        <p:txBody>
          <a:bodyPr/>
          <a:lstStyle/>
          <a:p>
            <a:pPr>
              <a:defRPr/>
            </a:pPr>
            <a:fld id="{2216E526-DC9D-4FCA-831D-34BDB99D443C}" type="slidenum">
              <a:rPr lang="en-US"/>
              <a:pPr>
                <a:defRPr/>
              </a:pPr>
              <a:t>32</a:t>
            </a:fld>
            <a:endParaRPr lang="en-US"/>
          </a:p>
        </p:txBody>
      </p:sp>
      <p:sp>
        <p:nvSpPr>
          <p:cNvPr id="81923" name="Rectangle 3" descr="Rectangle: Click to edit Master text styles&#10;Second level&#10;Third level&#10;Fourth level&#10;Fifth level"/>
          <p:cNvSpPr>
            <a:spLocks noGrp="1" noChangeArrowheads="1"/>
          </p:cNvSpPr>
          <p:nvPr>
            <p:ph sz="quarter" idx="1"/>
          </p:nvPr>
        </p:nvSpPr>
        <p:spPr>
          <a:xfrm>
            <a:off x="685800" y="1600200"/>
            <a:ext cx="8077200" cy="4953000"/>
          </a:xfrm>
        </p:spPr>
        <p:txBody>
          <a:bodyPr/>
          <a:lstStyle/>
          <a:p>
            <a:pPr eaLnBrk="1" hangingPunct="1">
              <a:lnSpc>
                <a:spcPct val="90000"/>
              </a:lnSpc>
            </a:pPr>
            <a:r>
              <a:rPr lang="en-US" sz="2800" smtClean="0"/>
              <a:t>Applies to a problem that at first seems to require a lot of time (possibly exponential), provided we have:</a:t>
            </a:r>
          </a:p>
          <a:p>
            <a:pPr lvl="1" eaLnBrk="1" hangingPunct="1">
              <a:lnSpc>
                <a:spcPct val="90000"/>
              </a:lnSpc>
            </a:pPr>
            <a:r>
              <a:rPr lang="en-US" sz="2400" b="1" smtClean="0">
                <a:solidFill>
                  <a:schemeClr val="tx2"/>
                </a:solidFill>
              </a:rPr>
              <a:t>Simple subproblems:</a:t>
            </a:r>
            <a:r>
              <a:rPr lang="en-US" sz="2400" smtClean="0"/>
              <a:t> the subproblems can be defined in terms of a few variables, such as j, k, l, m, and so on.</a:t>
            </a:r>
          </a:p>
          <a:p>
            <a:pPr lvl="1" eaLnBrk="1" hangingPunct="1">
              <a:lnSpc>
                <a:spcPct val="90000"/>
              </a:lnSpc>
            </a:pPr>
            <a:r>
              <a:rPr lang="en-US" sz="2400" b="1" smtClean="0">
                <a:solidFill>
                  <a:schemeClr val="tx2"/>
                </a:solidFill>
              </a:rPr>
              <a:t>Subproblem optimality:</a:t>
            </a:r>
            <a:r>
              <a:rPr lang="en-US" sz="2400" smtClean="0"/>
              <a:t> the global optimum value can be defined in terms of optimal subproblems</a:t>
            </a:r>
          </a:p>
          <a:p>
            <a:pPr lvl="1" eaLnBrk="1" hangingPunct="1">
              <a:lnSpc>
                <a:spcPct val="90000"/>
              </a:lnSpc>
            </a:pPr>
            <a:r>
              <a:rPr lang="en-US" sz="2400" b="1" smtClean="0">
                <a:solidFill>
                  <a:schemeClr val="tx2"/>
                </a:solidFill>
              </a:rPr>
              <a:t>Subproblem repetition:</a:t>
            </a:r>
            <a:r>
              <a:rPr lang="en-US" sz="2400" smtClean="0"/>
              <a:t> the subproblems are not independent, but instead they repeat(hence, should be constructed bottom-up).</a:t>
            </a:r>
          </a:p>
        </p:txBody>
      </p:sp>
      <p:pic>
        <p:nvPicPr>
          <p:cNvPr id="81925" name="Picture 5" descr="BD07494_"/>
          <p:cNvPicPr>
            <a:picLocks noChangeAspect="1" noChangeArrowheads="1"/>
          </p:cNvPicPr>
          <p:nvPr/>
        </p:nvPicPr>
        <p:blipFill>
          <a:blip r:embed="rId2"/>
          <a:srcRect/>
          <a:stretch>
            <a:fillRect/>
          </a:stretch>
        </p:blipFill>
        <p:spPr bwMode="auto">
          <a:xfrm>
            <a:off x="7456488" y="228600"/>
            <a:ext cx="1198562" cy="13716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609600" y="304800"/>
            <a:ext cx="8077200" cy="1143000"/>
          </a:xfrm>
        </p:spPr>
        <p:txBody>
          <a:bodyPr/>
          <a:lstStyle/>
          <a:p>
            <a:pPr eaLnBrk="1" hangingPunct="1"/>
            <a:r>
              <a:rPr lang="en-US" smtClean="0"/>
              <a:t>The 0/1 Knapsack Problem</a:t>
            </a:r>
          </a:p>
        </p:txBody>
      </p:sp>
      <p:sp>
        <p:nvSpPr>
          <p:cNvPr id="17413" name="Slide Number Placeholder 5"/>
          <p:cNvSpPr>
            <a:spLocks noGrp="1"/>
          </p:cNvSpPr>
          <p:nvPr>
            <p:ph type="sldNum" sz="quarter" idx="12"/>
          </p:nvPr>
        </p:nvSpPr>
        <p:spPr/>
        <p:txBody>
          <a:bodyPr/>
          <a:lstStyle/>
          <a:p>
            <a:pPr>
              <a:defRPr/>
            </a:pPr>
            <a:fld id="{E7431D57-A4C7-4F70-ACAD-888156C904BE}" type="slidenum">
              <a:rPr lang="en-US"/>
              <a:pPr>
                <a:defRPr/>
              </a:pPr>
              <a:t>33</a:t>
            </a:fld>
            <a:endParaRPr lang="en-US"/>
          </a:p>
        </p:txBody>
      </p:sp>
      <p:sp>
        <p:nvSpPr>
          <p:cNvPr id="16390" name="Rectangle 3" descr="Rectangle: Click to edit Master text styles&#10;Second level&#10;Third level&#10;Fourth level&#10;Fifth level"/>
          <p:cNvSpPr>
            <a:spLocks noGrp="1" noChangeArrowheads="1"/>
          </p:cNvSpPr>
          <p:nvPr>
            <p:ph sz="quarter" idx="1"/>
          </p:nvPr>
        </p:nvSpPr>
        <p:spPr>
          <a:xfrm>
            <a:off x="609600" y="1600200"/>
            <a:ext cx="8153400" cy="4419600"/>
          </a:xfrm>
        </p:spPr>
        <p:txBody>
          <a:bodyPr/>
          <a:lstStyle/>
          <a:p>
            <a:pPr eaLnBrk="1" hangingPunct="1">
              <a:lnSpc>
                <a:spcPct val="80000"/>
              </a:lnSpc>
            </a:pPr>
            <a:r>
              <a:rPr lang="en-US" sz="2400" smtClean="0"/>
              <a:t>Given: A set S of n items, with each item i having</a:t>
            </a:r>
          </a:p>
          <a:p>
            <a:pPr lvl="1" eaLnBrk="1" hangingPunct="1">
              <a:lnSpc>
                <a:spcPct val="80000"/>
              </a:lnSpc>
            </a:pPr>
            <a:r>
              <a:rPr lang="en-US" sz="2000" smtClean="0"/>
              <a:t>w</a:t>
            </a:r>
            <a:r>
              <a:rPr lang="en-US" sz="2000" baseline="-25000" smtClean="0"/>
              <a:t>i</a:t>
            </a:r>
            <a:r>
              <a:rPr lang="en-US" sz="2000" smtClean="0"/>
              <a:t> - a positive weight</a:t>
            </a:r>
          </a:p>
          <a:p>
            <a:pPr lvl="1" eaLnBrk="1" hangingPunct="1">
              <a:lnSpc>
                <a:spcPct val="80000"/>
              </a:lnSpc>
            </a:pPr>
            <a:r>
              <a:rPr lang="en-US" sz="2000" smtClean="0"/>
              <a:t>b</a:t>
            </a:r>
            <a:r>
              <a:rPr lang="en-US" sz="2000" baseline="-25000" smtClean="0"/>
              <a:t>i</a:t>
            </a:r>
            <a:r>
              <a:rPr lang="en-US" sz="2000" smtClean="0"/>
              <a:t> - a positive benefit</a:t>
            </a:r>
          </a:p>
          <a:p>
            <a:pPr eaLnBrk="1" hangingPunct="1">
              <a:lnSpc>
                <a:spcPct val="80000"/>
              </a:lnSpc>
            </a:pPr>
            <a:r>
              <a:rPr lang="en-US" sz="2400" smtClean="0"/>
              <a:t>Goal: Choose items with maximum total benefit but with weight at most W.</a:t>
            </a:r>
          </a:p>
          <a:p>
            <a:pPr eaLnBrk="1" hangingPunct="1">
              <a:lnSpc>
                <a:spcPct val="80000"/>
              </a:lnSpc>
            </a:pPr>
            <a:r>
              <a:rPr lang="en-US" sz="2400" smtClean="0"/>
              <a:t>If we are </a:t>
            </a:r>
            <a:r>
              <a:rPr lang="en-US" sz="2400" b="1" smtClean="0">
                <a:solidFill>
                  <a:schemeClr val="tx2"/>
                </a:solidFill>
              </a:rPr>
              <a:t>not</a:t>
            </a:r>
            <a:r>
              <a:rPr lang="en-US" sz="2400" smtClean="0"/>
              <a:t> allowed to take fractional amounts, then this is the </a:t>
            </a:r>
            <a:r>
              <a:rPr lang="en-US" sz="2400" b="1" smtClean="0">
                <a:solidFill>
                  <a:schemeClr val="tx2"/>
                </a:solidFill>
              </a:rPr>
              <a:t>0/1 knapsack problem</a:t>
            </a:r>
            <a:r>
              <a:rPr lang="en-US" sz="2400" smtClean="0"/>
              <a:t>.</a:t>
            </a:r>
          </a:p>
          <a:p>
            <a:pPr lvl="1" eaLnBrk="1" hangingPunct="1">
              <a:lnSpc>
                <a:spcPct val="80000"/>
              </a:lnSpc>
            </a:pPr>
            <a:r>
              <a:rPr lang="en-US" sz="2000" smtClean="0"/>
              <a:t>In this case, we let T</a:t>
            </a:r>
            <a:r>
              <a:rPr lang="en-US" sz="2000" baseline="-25000" smtClean="0"/>
              <a:t> </a:t>
            </a:r>
            <a:r>
              <a:rPr lang="en-US" sz="2000" smtClean="0"/>
              <a:t>denote the set of items we take</a:t>
            </a:r>
          </a:p>
          <a:p>
            <a:pPr lvl="1" eaLnBrk="1" hangingPunct="1">
              <a:lnSpc>
                <a:spcPct val="80000"/>
              </a:lnSpc>
            </a:pPr>
            <a:endParaRPr lang="en-US" sz="2000" smtClean="0"/>
          </a:p>
          <a:p>
            <a:pPr lvl="1" eaLnBrk="1" hangingPunct="1">
              <a:lnSpc>
                <a:spcPct val="80000"/>
              </a:lnSpc>
            </a:pPr>
            <a:r>
              <a:rPr lang="en-US" sz="2000" smtClean="0"/>
              <a:t>Objective: maximize</a:t>
            </a:r>
          </a:p>
          <a:p>
            <a:pPr lvl="1" eaLnBrk="1" hangingPunct="1">
              <a:lnSpc>
                <a:spcPct val="80000"/>
              </a:lnSpc>
            </a:pPr>
            <a:endParaRPr lang="en-US" sz="2000" smtClean="0"/>
          </a:p>
          <a:p>
            <a:pPr lvl="1" eaLnBrk="1" hangingPunct="1">
              <a:lnSpc>
                <a:spcPct val="80000"/>
              </a:lnSpc>
            </a:pPr>
            <a:endParaRPr lang="en-US" sz="2000" smtClean="0"/>
          </a:p>
          <a:p>
            <a:pPr lvl="1" eaLnBrk="1" hangingPunct="1">
              <a:lnSpc>
                <a:spcPct val="80000"/>
              </a:lnSpc>
            </a:pPr>
            <a:r>
              <a:rPr lang="en-US" sz="2000" smtClean="0"/>
              <a:t>Constraint:</a:t>
            </a:r>
          </a:p>
        </p:txBody>
      </p:sp>
      <p:graphicFrame>
        <p:nvGraphicFramePr>
          <p:cNvPr id="16386" name="Object 4"/>
          <p:cNvGraphicFramePr>
            <a:graphicFrameLocks noChangeAspect="1"/>
          </p:cNvGraphicFramePr>
          <p:nvPr/>
        </p:nvGraphicFramePr>
        <p:xfrm>
          <a:off x="7526338" y="152400"/>
          <a:ext cx="1328737" cy="1600200"/>
        </p:xfrm>
        <a:graphic>
          <a:graphicData uri="http://schemas.openxmlformats.org/presentationml/2006/ole">
            <p:oleObj spid="_x0000_s1026" name="Clip" r:id="rId3" imgW="2225520" imgH="2682720" progId="">
              <p:embed/>
            </p:oleObj>
          </a:graphicData>
        </a:graphic>
      </p:graphicFrame>
      <p:graphicFrame>
        <p:nvGraphicFramePr>
          <p:cNvPr id="16387" name="Object 5"/>
          <p:cNvGraphicFramePr>
            <a:graphicFrameLocks noChangeAspect="1"/>
          </p:cNvGraphicFramePr>
          <p:nvPr/>
        </p:nvGraphicFramePr>
        <p:xfrm>
          <a:off x="4191000" y="4343400"/>
          <a:ext cx="817563" cy="844550"/>
        </p:xfrm>
        <a:graphic>
          <a:graphicData uri="http://schemas.openxmlformats.org/presentationml/2006/ole">
            <p:oleObj spid="_x0000_s1027" name="Equation" r:id="rId4" imgW="330120" imgH="342720" progId="Equation.3">
              <p:embed/>
            </p:oleObj>
          </a:graphicData>
        </a:graphic>
      </p:graphicFrame>
      <p:graphicFrame>
        <p:nvGraphicFramePr>
          <p:cNvPr id="16388" name="Object 6"/>
          <p:cNvGraphicFramePr>
            <a:graphicFrameLocks noChangeAspect="1"/>
          </p:cNvGraphicFramePr>
          <p:nvPr/>
        </p:nvGraphicFramePr>
        <p:xfrm>
          <a:off x="3048000" y="5257800"/>
          <a:ext cx="1636713" cy="844550"/>
        </p:xfrm>
        <a:graphic>
          <a:graphicData uri="http://schemas.openxmlformats.org/presentationml/2006/ole">
            <p:oleObj spid="_x0000_s1028" name="Equation" r:id="rId5" imgW="660240" imgH="342720" progId="Equation.3">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09600" y="304800"/>
            <a:ext cx="5257800" cy="1143000"/>
          </a:xfrm>
        </p:spPr>
        <p:txBody>
          <a:bodyPr/>
          <a:lstStyle/>
          <a:p>
            <a:pPr eaLnBrk="1" hangingPunct="1"/>
            <a:r>
              <a:rPr lang="en-US" smtClean="0"/>
              <a:t>Example</a:t>
            </a:r>
          </a:p>
        </p:txBody>
      </p:sp>
      <p:sp>
        <p:nvSpPr>
          <p:cNvPr id="18435" name="Slide Number Placeholder 5"/>
          <p:cNvSpPr>
            <a:spLocks noGrp="1"/>
          </p:cNvSpPr>
          <p:nvPr>
            <p:ph type="sldNum" sz="quarter" idx="12"/>
          </p:nvPr>
        </p:nvSpPr>
        <p:spPr/>
        <p:txBody>
          <a:bodyPr/>
          <a:lstStyle/>
          <a:p>
            <a:pPr>
              <a:defRPr/>
            </a:pPr>
            <a:fld id="{16ECCF50-B7B3-4A50-A58E-F63E44BBAC68}" type="slidenum">
              <a:rPr lang="en-US"/>
              <a:pPr>
                <a:defRPr/>
              </a:pPr>
              <a:t>34</a:t>
            </a:fld>
            <a:endParaRPr lang="en-US"/>
          </a:p>
        </p:txBody>
      </p:sp>
      <p:sp>
        <p:nvSpPr>
          <p:cNvPr id="17412" name="Rectangle 3" descr="Rectangle: Click to edit Master text styles&#10;Second level&#10;Third level&#10;Fourth level&#10;Fifth level"/>
          <p:cNvSpPr>
            <a:spLocks noGrp="1" noChangeArrowheads="1"/>
          </p:cNvSpPr>
          <p:nvPr>
            <p:ph sz="quarter" idx="1"/>
          </p:nvPr>
        </p:nvSpPr>
        <p:spPr>
          <a:xfrm>
            <a:off x="609600" y="1600200"/>
            <a:ext cx="8229600" cy="1828800"/>
          </a:xfrm>
        </p:spPr>
        <p:txBody>
          <a:bodyPr/>
          <a:lstStyle/>
          <a:p>
            <a:pPr eaLnBrk="1" hangingPunct="1">
              <a:lnSpc>
                <a:spcPct val="90000"/>
              </a:lnSpc>
            </a:pPr>
            <a:r>
              <a:rPr lang="en-US" sz="2400" smtClean="0"/>
              <a:t>Given: A set S of n items, with each item i having</a:t>
            </a:r>
          </a:p>
          <a:p>
            <a:pPr lvl="1" eaLnBrk="1" hangingPunct="1">
              <a:lnSpc>
                <a:spcPct val="90000"/>
              </a:lnSpc>
            </a:pPr>
            <a:r>
              <a:rPr lang="en-US" sz="2000" smtClean="0"/>
              <a:t>b</a:t>
            </a:r>
            <a:r>
              <a:rPr lang="en-US" sz="2000" baseline="-25000" smtClean="0"/>
              <a:t>i</a:t>
            </a:r>
            <a:r>
              <a:rPr lang="en-US" sz="2000" smtClean="0"/>
              <a:t> - a positive “benefit”</a:t>
            </a:r>
          </a:p>
          <a:p>
            <a:pPr lvl="1" eaLnBrk="1" hangingPunct="1">
              <a:lnSpc>
                <a:spcPct val="90000"/>
              </a:lnSpc>
            </a:pPr>
            <a:r>
              <a:rPr lang="en-US" sz="2000" smtClean="0"/>
              <a:t>w</a:t>
            </a:r>
            <a:r>
              <a:rPr lang="en-US" sz="2000" baseline="-25000" smtClean="0"/>
              <a:t>i</a:t>
            </a:r>
            <a:r>
              <a:rPr lang="en-US" sz="2000" smtClean="0"/>
              <a:t> - a positive “weight”</a:t>
            </a:r>
          </a:p>
          <a:p>
            <a:pPr eaLnBrk="1" hangingPunct="1">
              <a:lnSpc>
                <a:spcPct val="90000"/>
              </a:lnSpc>
            </a:pPr>
            <a:r>
              <a:rPr lang="en-US" sz="2400" smtClean="0"/>
              <a:t>Goal: Choose items with maximum total benefit but with weight at most W.</a:t>
            </a:r>
          </a:p>
        </p:txBody>
      </p:sp>
      <p:grpSp>
        <p:nvGrpSpPr>
          <p:cNvPr id="2" name="Group 171"/>
          <p:cNvGrpSpPr>
            <a:grpSpLocks/>
          </p:cNvGrpSpPr>
          <p:nvPr/>
        </p:nvGrpSpPr>
        <p:grpSpPr bwMode="auto">
          <a:xfrm>
            <a:off x="3581400" y="3429000"/>
            <a:ext cx="885825" cy="1262063"/>
            <a:chOff x="3474" y="61"/>
            <a:chExt cx="558" cy="795"/>
          </a:xfrm>
        </p:grpSpPr>
        <p:sp>
          <p:nvSpPr>
            <p:cNvPr id="17502" name="Freeform 98"/>
            <p:cNvSpPr>
              <a:spLocks/>
            </p:cNvSpPr>
            <p:nvPr/>
          </p:nvSpPr>
          <p:spPr bwMode="auto">
            <a:xfrm>
              <a:off x="3478" y="66"/>
              <a:ext cx="540" cy="774"/>
            </a:xfrm>
            <a:custGeom>
              <a:avLst/>
              <a:gdLst>
                <a:gd name="T0" fmla="*/ 0 w 920"/>
                <a:gd name="T1" fmla="*/ 3 h 1680"/>
                <a:gd name="T2" fmla="*/ 48 w 920"/>
                <a:gd name="T3" fmla="*/ 0 h 1680"/>
                <a:gd name="T4" fmla="*/ 48 w 920"/>
                <a:gd name="T5" fmla="*/ 0 h 1680"/>
                <a:gd name="T6" fmla="*/ 49 w 920"/>
                <a:gd name="T7" fmla="*/ 0 h 1680"/>
                <a:gd name="T8" fmla="*/ 49 w 920"/>
                <a:gd name="T9" fmla="*/ 0 h 1680"/>
                <a:gd name="T10" fmla="*/ 50 w 920"/>
                <a:gd name="T11" fmla="*/ 0 h 1680"/>
                <a:gd name="T12" fmla="*/ 50 w 920"/>
                <a:gd name="T13" fmla="*/ 0 h 1680"/>
                <a:gd name="T14" fmla="*/ 51 w 920"/>
                <a:gd name="T15" fmla="*/ 0 h 1680"/>
                <a:gd name="T16" fmla="*/ 52 w 920"/>
                <a:gd name="T17" fmla="*/ 0 h 1680"/>
                <a:gd name="T18" fmla="*/ 53 w 920"/>
                <a:gd name="T19" fmla="*/ 0 h 1680"/>
                <a:gd name="T20" fmla="*/ 54 w 920"/>
                <a:gd name="T21" fmla="*/ 0 h 1680"/>
                <a:gd name="T22" fmla="*/ 55 w 920"/>
                <a:gd name="T23" fmla="*/ 0 h 1680"/>
                <a:gd name="T24" fmla="*/ 56 w 920"/>
                <a:gd name="T25" fmla="*/ 0 h 1680"/>
                <a:gd name="T26" fmla="*/ 58 w 920"/>
                <a:gd name="T27" fmla="*/ 0 h 1680"/>
                <a:gd name="T28" fmla="*/ 59 w 920"/>
                <a:gd name="T29" fmla="*/ 0 h 1680"/>
                <a:gd name="T30" fmla="*/ 60 w 920"/>
                <a:gd name="T31" fmla="*/ 0 h 1680"/>
                <a:gd name="T32" fmla="*/ 62 w 920"/>
                <a:gd name="T33" fmla="*/ 0 h 1680"/>
                <a:gd name="T34" fmla="*/ 63 w 920"/>
                <a:gd name="T35" fmla="*/ 1 h 1680"/>
                <a:gd name="T36" fmla="*/ 64 w 920"/>
                <a:gd name="T37" fmla="*/ 34 h 1680"/>
                <a:gd name="T38" fmla="*/ 64 w 920"/>
                <a:gd name="T39" fmla="*/ 34 h 1680"/>
                <a:gd name="T40" fmla="*/ 64 w 920"/>
                <a:gd name="T41" fmla="*/ 34 h 1680"/>
                <a:gd name="T42" fmla="*/ 63 w 920"/>
                <a:gd name="T43" fmla="*/ 34 h 1680"/>
                <a:gd name="T44" fmla="*/ 62 w 920"/>
                <a:gd name="T45" fmla="*/ 34 h 1680"/>
                <a:gd name="T46" fmla="*/ 62 w 920"/>
                <a:gd name="T47" fmla="*/ 35 h 1680"/>
                <a:gd name="T48" fmla="*/ 61 w 920"/>
                <a:gd name="T49" fmla="*/ 35 h 1680"/>
                <a:gd name="T50" fmla="*/ 60 w 920"/>
                <a:gd name="T51" fmla="*/ 35 h 1680"/>
                <a:gd name="T52" fmla="*/ 59 w 920"/>
                <a:gd name="T53" fmla="*/ 35 h 1680"/>
                <a:gd name="T54" fmla="*/ 57 w 920"/>
                <a:gd name="T55" fmla="*/ 35 h 1680"/>
                <a:gd name="T56" fmla="*/ 56 w 920"/>
                <a:gd name="T57" fmla="*/ 35 h 1680"/>
                <a:gd name="T58" fmla="*/ 55 w 920"/>
                <a:gd name="T59" fmla="*/ 35 h 1680"/>
                <a:gd name="T60" fmla="*/ 53 w 920"/>
                <a:gd name="T61" fmla="*/ 35 h 1680"/>
                <a:gd name="T62" fmla="*/ 51 w 920"/>
                <a:gd name="T63" fmla="*/ 35 h 1680"/>
                <a:gd name="T64" fmla="*/ 50 w 920"/>
                <a:gd name="T65" fmla="*/ 35 h 1680"/>
                <a:gd name="T66" fmla="*/ 48 w 920"/>
                <a:gd name="T67" fmla="*/ 35 h 1680"/>
                <a:gd name="T68" fmla="*/ 46 w 920"/>
                <a:gd name="T69" fmla="*/ 35 h 1680"/>
                <a:gd name="T70" fmla="*/ 1 w 920"/>
                <a:gd name="T71" fmla="*/ 34 h 1680"/>
                <a:gd name="T72" fmla="*/ 0 w 920"/>
                <a:gd name="T73" fmla="*/ 3 h 16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20"/>
                <a:gd name="T112" fmla="*/ 0 h 1680"/>
                <a:gd name="T113" fmla="*/ 920 w 920"/>
                <a:gd name="T114" fmla="*/ 1680 h 16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20" h="1680">
                  <a:moveTo>
                    <a:pt x="0" y="129"/>
                  </a:moveTo>
                  <a:lnTo>
                    <a:pt x="692" y="30"/>
                  </a:lnTo>
                  <a:lnTo>
                    <a:pt x="693" y="29"/>
                  </a:lnTo>
                  <a:lnTo>
                    <a:pt x="696" y="26"/>
                  </a:lnTo>
                  <a:lnTo>
                    <a:pt x="703" y="23"/>
                  </a:lnTo>
                  <a:lnTo>
                    <a:pt x="711" y="19"/>
                  </a:lnTo>
                  <a:lnTo>
                    <a:pt x="720" y="15"/>
                  </a:lnTo>
                  <a:lnTo>
                    <a:pt x="732" y="10"/>
                  </a:lnTo>
                  <a:lnTo>
                    <a:pt x="746" y="7"/>
                  </a:lnTo>
                  <a:lnTo>
                    <a:pt x="761" y="3"/>
                  </a:lnTo>
                  <a:lnTo>
                    <a:pt x="776" y="1"/>
                  </a:lnTo>
                  <a:lnTo>
                    <a:pt x="793" y="0"/>
                  </a:lnTo>
                  <a:lnTo>
                    <a:pt x="810" y="1"/>
                  </a:lnTo>
                  <a:lnTo>
                    <a:pt x="829" y="4"/>
                  </a:lnTo>
                  <a:lnTo>
                    <a:pt x="848" y="9"/>
                  </a:lnTo>
                  <a:lnTo>
                    <a:pt x="867" y="18"/>
                  </a:lnTo>
                  <a:lnTo>
                    <a:pt x="886" y="30"/>
                  </a:lnTo>
                  <a:lnTo>
                    <a:pt x="906" y="45"/>
                  </a:lnTo>
                  <a:lnTo>
                    <a:pt x="920" y="1640"/>
                  </a:lnTo>
                  <a:lnTo>
                    <a:pt x="918" y="1641"/>
                  </a:lnTo>
                  <a:lnTo>
                    <a:pt x="914" y="1642"/>
                  </a:lnTo>
                  <a:lnTo>
                    <a:pt x="907" y="1645"/>
                  </a:lnTo>
                  <a:lnTo>
                    <a:pt x="898" y="1648"/>
                  </a:lnTo>
                  <a:lnTo>
                    <a:pt x="887" y="1651"/>
                  </a:lnTo>
                  <a:lnTo>
                    <a:pt x="874" y="1656"/>
                  </a:lnTo>
                  <a:lnTo>
                    <a:pt x="859" y="1661"/>
                  </a:lnTo>
                  <a:lnTo>
                    <a:pt x="841" y="1664"/>
                  </a:lnTo>
                  <a:lnTo>
                    <a:pt x="822" y="1669"/>
                  </a:lnTo>
                  <a:lnTo>
                    <a:pt x="802" y="1672"/>
                  </a:lnTo>
                  <a:lnTo>
                    <a:pt x="780" y="1676"/>
                  </a:lnTo>
                  <a:lnTo>
                    <a:pt x="758" y="1678"/>
                  </a:lnTo>
                  <a:lnTo>
                    <a:pt x="734" y="1679"/>
                  </a:lnTo>
                  <a:lnTo>
                    <a:pt x="710" y="1680"/>
                  </a:lnTo>
                  <a:lnTo>
                    <a:pt x="685" y="1679"/>
                  </a:lnTo>
                  <a:lnTo>
                    <a:pt x="659" y="1677"/>
                  </a:lnTo>
                  <a:lnTo>
                    <a:pt x="20" y="1632"/>
                  </a:lnTo>
                  <a:lnTo>
                    <a:pt x="0" y="129"/>
                  </a:lnTo>
                  <a:close/>
                </a:path>
              </a:pathLst>
            </a:custGeom>
            <a:solidFill>
              <a:srgbClr val="3F9EFF"/>
            </a:solidFill>
            <a:ln w="9525">
              <a:noFill/>
              <a:round/>
              <a:headEnd/>
              <a:tailEnd/>
            </a:ln>
          </p:spPr>
          <p:txBody>
            <a:bodyPr/>
            <a:lstStyle/>
            <a:p>
              <a:endParaRPr lang="en-US"/>
            </a:p>
          </p:txBody>
        </p:sp>
        <p:sp>
          <p:nvSpPr>
            <p:cNvPr id="17503" name="Freeform 99"/>
            <p:cNvSpPr>
              <a:spLocks/>
            </p:cNvSpPr>
            <p:nvPr/>
          </p:nvSpPr>
          <p:spPr bwMode="auto">
            <a:xfrm>
              <a:off x="3474" y="85"/>
              <a:ext cx="436" cy="752"/>
            </a:xfrm>
            <a:custGeom>
              <a:avLst/>
              <a:gdLst>
                <a:gd name="T0" fmla="*/ 49 w 743"/>
                <a:gd name="T1" fmla="*/ 0 h 1632"/>
                <a:gd name="T2" fmla="*/ 52 w 743"/>
                <a:gd name="T3" fmla="*/ 34 h 1632"/>
                <a:gd name="T4" fmla="*/ 1 w 743"/>
                <a:gd name="T5" fmla="*/ 33 h 1632"/>
                <a:gd name="T6" fmla="*/ 0 w 743"/>
                <a:gd name="T7" fmla="*/ 2 h 1632"/>
                <a:gd name="T8" fmla="*/ 49 w 743"/>
                <a:gd name="T9" fmla="*/ 0 h 1632"/>
                <a:gd name="T10" fmla="*/ 0 60000 65536"/>
                <a:gd name="T11" fmla="*/ 0 60000 65536"/>
                <a:gd name="T12" fmla="*/ 0 60000 65536"/>
                <a:gd name="T13" fmla="*/ 0 60000 65536"/>
                <a:gd name="T14" fmla="*/ 0 60000 65536"/>
                <a:gd name="T15" fmla="*/ 0 w 743"/>
                <a:gd name="T16" fmla="*/ 0 h 1632"/>
                <a:gd name="T17" fmla="*/ 743 w 743"/>
                <a:gd name="T18" fmla="*/ 1632 h 1632"/>
              </a:gdLst>
              <a:ahLst/>
              <a:cxnLst>
                <a:cxn ang="T10">
                  <a:pos x="T0" y="T1"/>
                </a:cxn>
                <a:cxn ang="T11">
                  <a:pos x="T2" y="T3"/>
                </a:cxn>
                <a:cxn ang="T12">
                  <a:pos x="T4" y="T5"/>
                </a:cxn>
                <a:cxn ang="T13">
                  <a:pos x="T6" y="T7"/>
                </a:cxn>
                <a:cxn ang="T14">
                  <a:pos x="T8" y="T9"/>
                </a:cxn>
              </a:cxnLst>
              <a:rect l="T15" t="T16" r="T17" b="T18"/>
              <a:pathLst>
                <a:path w="743" h="1632">
                  <a:moveTo>
                    <a:pt x="703" y="0"/>
                  </a:moveTo>
                  <a:lnTo>
                    <a:pt x="743" y="1632"/>
                  </a:lnTo>
                  <a:lnTo>
                    <a:pt x="21" y="1602"/>
                  </a:lnTo>
                  <a:lnTo>
                    <a:pt x="0" y="106"/>
                  </a:lnTo>
                  <a:lnTo>
                    <a:pt x="703" y="0"/>
                  </a:lnTo>
                  <a:close/>
                </a:path>
              </a:pathLst>
            </a:custGeom>
            <a:solidFill>
              <a:srgbClr val="007FFF"/>
            </a:solidFill>
            <a:ln w="9525">
              <a:noFill/>
              <a:round/>
              <a:headEnd/>
              <a:tailEnd/>
            </a:ln>
          </p:spPr>
          <p:txBody>
            <a:bodyPr/>
            <a:lstStyle/>
            <a:p>
              <a:endParaRPr lang="en-US"/>
            </a:p>
          </p:txBody>
        </p:sp>
        <p:sp>
          <p:nvSpPr>
            <p:cNvPr id="17504" name="Freeform 100"/>
            <p:cNvSpPr>
              <a:spLocks/>
            </p:cNvSpPr>
            <p:nvPr/>
          </p:nvSpPr>
          <p:spPr bwMode="auto">
            <a:xfrm>
              <a:off x="3886" y="73"/>
              <a:ext cx="85" cy="783"/>
            </a:xfrm>
            <a:custGeom>
              <a:avLst/>
              <a:gdLst>
                <a:gd name="T0" fmla="*/ 5 w 144"/>
                <a:gd name="T1" fmla="*/ 0 h 1701"/>
                <a:gd name="T2" fmla="*/ 5 w 144"/>
                <a:gd name="T3" fmla="*/ 2 h 1701"/>
                <a:gd name="T4" fmla="*/ 5 w 144"/>
                <a:gd name="T5" fmla="*/ 6 h 1701"/>
                <a:gd name="T6" fmla="*/ 6 w 144"/>
                <a:gd name="T7" fmla="*/ 11 h 1701"/>
                <a:gd name="T8" fmla="*/ 6 w 144"/>
                <a:gd name="T9" fmla="*/ 17 h 1701"/>
                <a:gd name="T10" fmla="*/ 7 w 144"/>
                <a:gd name="T11" fmla="*/ 23 h 1701"/>
                <a:gd name="T12" fmla="*/ 8 w 144"/>
                <a:gd name="T13" fmla="*/ 29 h 1701"/>
                <a:gd name="T14" fmla="*/ 9 w 144"/>
                <a:gd name="T15" fmla="*/ 33 h 1701"/>
                <a:gd name="T16" fmla="*/ 11 w 144"/>
                <a:gd name="T17" fmla="*/ 34 h 1701"/>
                <a:gd name="T18" fmla="*/ 2 w 144"/>
                <a:gd name="T19" fmla="*/ 35 h 1701"/>
                <a:gd name="T20" fmla="*/ 0 w 144"/>
                <a:gd name="T21" fmla="*/ 0 h 1701"/>
                <a:gd name="T22" fmla="*/ 1 w 144"/>
                <a:gd name="T23" fmla="*/ 0 h 1701"/>
                <a:gd name="T24" fmla="*/ 1 w 144"/>
                <a:gd name="T25" fmla="*/ 0 h 1701"/>
                <a:gd name="T26" fmla="*/ 1 w 144"/>
                <a:gd name="T27" fmla="*/ 0 h 1701"/>
                <a:gd name="T28" fmla="*/ 2 w 144"/>
                <a:gd name="T29" fmla="*/ 0 h 1701"/>
                <a:gd name="T30" fmla="*/ 4 w 144"/>
                <a:gd name="T31" fmla="*/ 0 h 1701"/>
                <a:gd name="T32" fmla="*/ 4 w 144"/>
                <a:gd name="T33" fmla="*/ 0 h 1701"/>
                <a:gd name="T34" fmla="*/ 5 w 144"/>
                <a:gd name="T35" fmla="*/ 0 h 1701"/>
                <a:gd name="T36" fmla="*/ 5 w 144"/>
                <a:gd name="T37" fmla="*/ 0 h 17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701"/>
                <a:gd name="T59" fmla="*/ 144 w 144"/>
                <a:gd name="T60" fmla="*/ 1701 h 170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701">
                  <a:moveTo>
                    <a:pt x="75" y="10"/>
                  </a:moveTo>
                  <a:lnTo>
                    <a:pt x="75" y="80"/>
                  </a:lnTo>
                  <a:lnTo>
                    <a:pt x="77" y="264"/>
                  </a:lnTo>
                  <a:lnTo>
                    <a:pt x="81" y="526"/>
                  </a:lnTo>
                  <a:lnTo>
                    <a:pt x="88" y="825"/>
                  </a:lnTo>
                  <a:lnTo>
                    <a:pt x="96" y="1126"/>
                  </a:lnTo>
                  <a:lnTo>
                    <a:pt x="108" y="1387"/>
                  </a:lnTo>
                  <a:lnTo>
                    <a:pt x="123" y="1574"/>
                  </a:lnTo>
                  <a:lnTo>
                    <a:pt x="144" y="1646"/>
                  </a:lnTo>
                  <a:lnTo>
                    <a:pt x="31" y="1701"/>
                  </a:lnTo>
                  <a:lnTo>
                    <a:pt x="0" y="26"/>
                  </a:lnTo>
                  <a:lnTo>
                    <a:pt x="2" y="24"/>
                  </a:lnTo>
                  <a:lnTo>
                    <a:pt x="10" y="19"/>
                  </a:lnTo>
                  <a:lnTo>
                    <a:pt x="21" y="13"/>
                  </a:lnTo>
                  <a:lnTo>
                    <a:pt x="35" y="6"/>
                  </a:lnTo>
                  <a:lnTo>
                    <a:pt x="47" y="2"/>
                  </a:lnTo>
                  <a:lnTo>
                    <a:pt x="59" y="0"/>
                  </a:lnTo>
                  <a:lnTo>
                    <a:pt x="69" y="2"/>
                  </a:lnTo>
                  <a:lnTo>
                    <a:pt x="75" y="10"/>
                  </a:lnTo>
                  <a:close/>
                </a:path>
              </a:pathLst>
            </a:custGeom>
            <a:solidFill>
              <a:srgbClr val="007FFF"/>
            </a:solidFill>
            <a:ln w="9525">
              <a:noFill/>
              <a:round/>
              <a:headEnd/>
              <a:tailEnd/>
            </a:ln>
          </p:spPr>
          <p:txBody>
            <a:bodyPr/>
            <a:lstStyle/>
            <a:p>
              <a:endParaRPr lang="en-US"/>
            </a:p>
          </p:txBody>
        </p:sp>
        <p:sp>
          <p:nvSpPr>
            <p:cNvPr id="17505" name="Freeform 101"/>
            <p:cNvSpPr>
              <a:spLocks/>
            </p:cNvSpPr>
            <p:nvPr/>
          </p:nvSpPr>
          <p:spPr bwMode="auto">
            <a:xfrm>
              <a:off x="3906" y="188"/>
              <a:ext cx="124" cy="51"/>
            </a:xfrm>
            <a:custGeom>
              <a:avLst/>
              <a:gdLst>
                <a:gd name="T0" fmla="*/ 1 w 210"/>
                <a:gd name="T1" fmla="*/ 0 h 111"/>
                <a:gd name="T2" fmla="*/ 1 w 210"/>
                <a:gd name="T3" fmla="*/ 0 h 111"/>
                <a:gd name="T4" fmla="*/ 1 w 210"/>
                <a:gd name="T5" fmla="*/ 0 h 111"/>
                <a:gd name="T6" fmla="*/ 1 w 210"/>
                <a:gd name="T7" fmla="*/ 0 h 111"/>
                <a:gd name="T8" fmla="*/ 2 w 210"/>
                <a:gd name="T9" fmla="*/ 0 h 111"/>
                <a:gd name="T10" fmla="*/ 3 w 210"/>
                <a:gd name="T11" fmla="*/ 0 h 111"/>
                <a:gd name="T12" fmla="*/ 4 w 210"/>
                <a:gd name="T13" fmla="*/ 0 h 111"/>
                <a:gd name="T14" fmla="*/ 5 w 210"/>
                <a:gd name="T15" fmla="*/ 0 h 111"/>
                <a:gd name="T16" fmla="*/ 6 w 210"/>
                <a:gd name="T17" fmla="*/ 0 h 111"/>
                <a:gd name="T18" fmla="*/ 8 w 210"/>
                <a:gd name="T19" fmla="*/ 0 h 111"/>
                <a:gd name="T20" fmla="*/ 9 w 210"/>
                <a:gd name="T21" fmla="*/ 0 h 111"/>
                <a:gd name="T22" fmla="*/ 11 w 210"/>
                <a:gd name="T23" fmla="*/ 0 h 111"/>
                <a:gd name="T24" fmla="*/ 11 w 210"/>
                <a:gd name="T25" fmla="*/ 0 h 111"/>
                <a:gd name="T26" fmla="*/ 12 w 210"/>
                <a:gd name="T27" fmla="*/ 0 h 111"/>
                <a:gd name="T28" fmla="*/ 14 w 210"/>
                <a:gd name="T29" fmla="*/ 0 h 111"/>
                <a:gd name="T30" fmla="*/ 14 w 210"/>
                <a:gd name="T31" fmla="*/ 0 h 111"/>
                <a:gd name="T32" fmla="*/ 15 w 210"/>
                <a:gd name="T33" fmla="*/ 0 h 111"/>
                <a:gd name="T34" fmla="*/ 15 w 210"/>
                <a:gd name="T35" fmla="*/ 2 h 111"/>
                <a:gd name="T36" fmla="*/ 15 w 210"/>
                <a:gd name="T37" fmla="*/ 2 h 111"/>
                <a:gd name="T38" fmla="*/ 14 w 210"/>
                <a:gd name="T39" fmla="*/ 2 h 111"/>
                <a:gd name="T40" fmla="*/ 14 w 210"/>
                <a:gd name="T41" fmla="*/ 2 h 111"/>
                <a:gd name="T42" fmla="*/ 13 w 210"/>
                <a:gd name="T43" fmla="*/ 2 h 111"/>
                <a:gd name="T44" fmla="*/ 12 w 210"/>
                <a:gd name="T45" fmla="*/ 2 h 111"/>
                <a:gd name="T46" fmla="*/ 11 w 210"/>
                <a:gd name="T47" fmla="*/ 2 h 111"/>
                <a:gd name="T48" fmla="*/ 9 w 210"/>
                <a:gd name="T49" fmla="*/ 2 h 111"/>
                <a:gd name="T50" fmla="*/ 8 w 210"/>
                <a:gd name="T51" fmla="*/ 2 h 111"/>
                <a:gd name="T52" fmla="*/ 6 w 210"/>
                <a:gd name="T53" fmla="*/ 2 h 111"/>
                <a:gd name="T54" fmla="*/ 5 w 210"/>
                <a:gd name="T55" fmla="*/ 2 h 111"/>
                <a:gd name="T56" fmla="*/ 4 w 210"/>
                <a:gd name="T57" fmla="*/ 2 h 111"/>
                <a:gd name="T58" fmla="*/ 3 w 210"/>
                <a:gd name="T59" fmla="*/ 2 h 111"/>
                <a:gd name="T60" fmla="*/ 2 w 210"/>
                <a:gd name="T61" fmla="*/ 2 h 111"/>
                <a:gd name="T62" fmla="*/ 1 w 210"/>
                <a:gd name="T63" fmla="*/ 2 h 111"/>
                <a:gd name="T64" fmla="*/ 1 w 210"/>
                <a:gd name="T65" fmla="*/ 2 h 111"/>
                <a:gd name="T66" fmla="*/ 0 w 210"/>
                <a:gd name="T67" fmla="*/ 2 h 111"/>
                <a:gd name="T68" fmla="*/ 1 w 210"/>
                <a:gd name="T69" fmla="*/ 0 h 1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0"/>
                <a:gd name="T106" fmla="*/ 0 h 111"/>
                <a:gd name="T107" fmla="*/ 210 w 210"/>
                <a:gd name="T108" fmla="*/ 111 h 1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0" h="111">
                  <a:moveTo>
                    <a:pt x="4" y="20"/>
                  </a:moveTo>
                  <a:lnTo>
                    <a:pt x="6" y="20"/>
                  </a:lnTo>
                  <a:lnTo>
                    <a:pt x="11" y="19"/>
                  </a:lnTo>
                  <a:lnTo>
                    <a:pt x="19" y="17"/>
                  </a:lnTo>
                  <a:lnTo>
                    <a:pt x="31" y="14"/>
                  </a:lnTo>
                  <a:lnTo>
                    <a:pt x="43" y="12"/>
                  </a:lnTo>
                  <a:lnTo>
                    <a:pt x="58" y="10"/>
                  </a:lnTo>
                  <a:lnTo>
                    <a:pt x="74" y="6"/>
                  </a:lnTo>
                  <a:lnTo>
                    <a:pt x="92" y="4"/>
                  </a:lnTo>
                  <a:lnTo>
                    <a:pt x="109" y="3"/>
                  </a:lnTo>
                  <a:lnTo>
                    <a:pt x="127" y="0"/>
                  </a:lnTo>
                  <a:lnTo>
                    <a:pt x="145" y="0"/>
                  </a:lnTo>
                  <a:lnTo>
                    <a:pt x="161" y="0"/>
                  </a:lnTo>
                  <a:lnTo>
                    <a:pt x="176" y="2"/>
                  </a:lnTo>
                  <a:lnTo>
                    <a:pt x="190" y="5"/>
                  </a:lnTo>
                  <a:lnTo>
                    <a:pt x="201" y="9"/>
                  </a:lnTo>
                  <a:lnTo>
                    <a:pt x="210" y="14"/>
                  </a:lnTo>
                  <a:lnTo>
                    <a:pt x="206" y="101"/>
                  </a:lnTo>
                  <a:lnTo>
                    <a:pt x="203" y="101"/>
                  </a:lnTo>
                  <a:lnTo>
                    <a:pt x="198" y="100"/>
                  </a:lnTo>
                  <a:lnTo>
                    <a:pt x="188" y="98"/>
                  </a:lnTo>
                  <a:lnTo>
                    <a:pt x="177" y="97"/>
                  </a:lnTo>
                  <a:lnTo>
                    <a:pt x="163" y="96"/>
                  </a:lnTo>
                  <a:lnTo>
                    <a:pt x="147" y="95"/>
                  </a:lnTo>
                  <a:lnTo>
                    <a:pt x="130" y="94"/>
                  </a:lnTo>
                  <a:lnTo>
                    <a:pt x="111" y="93"/>
                  </a:lnTo>
                  <a:lnTo>
                    <a:pt x="93" y="91"/>
                  </a:lnTo>
                  <a:lnTo>
                    <a:pt x="74" y="93"/>
                  </a:lnTo>
                  <a:lnTo>
                    <a:pt x="57" y="93"/>
                  </a:lnTo>
                  <a:lnTo>
                    <a:pt x="41" y="95"/>
                  </a:lnTo>
                  <a:lnTo>
                    <a:pt x="27" y="97"/>
                  </a:lnTo>
                  <a:lnTo>
                    <a:pt x="15" y="101"/>
                  </a:lnTo>
                  <a:lnTo>
                    <a:pt x="5" y="105"/>
                  </a:lnTo>
                  <a:lnTo>
                    <a:pt x="0" y="111"/>
                  </a:lnTo>
                  <a:lnTo>
                    <a:pt x="4" y="20"/>
                  </a:lnTo>
                  <a:close/>
                </a:path>
              </a:pathLst>
            </a:custGeom>
            <a:solidFill>
              <a:srgbClr val="919126"/>
            </a:solidFill>
            <a:ln w="9525">
              <a:noFill/>
              <a:round/>
              <a:headEnd/>
              <a:tailEnd/>
            </a:ln>
          </p:spPr>
          <p:txBody>
            <a:bodyPr/>
            <a:lstStyle/>
            <a:p>
              <a:endParaRPr lang="en-US"/>
            </a:p>
          </p:txBody>
        </p:sp>
        <p:sp>
          <p:nvSpPr>
            <p:cNvPr id="17506" name="Freeform 102"/>
            <p:cNvSpPr>
              <a:spLocks/>
            </p:cNvSpPr>
            <p:nvPr/>
          </p:nvSpPr>
          <p:spPr bwMode="auto">
            <a:xfrm>
              <a:off x="3946" y="188"/>
              <a:ext cx="65" cy="44"/>
            </a:xfrm>
            <a:custGeom>
              <a:avLst/>
              <a:gdLst>
                <a:gd name="T0" fmla="*/ 0 w 109"/>
                <a:gd name="T1" fmla="*/ 0 h 94"/>
                <a:gd name="T2" fmla="*/ 1 w 109"/>
                <a:gd name="T3" fmla="*/ 0 h 94"/>
                <a:gd name="T4" fmla="*/ 1 w 109"/>
                <a:gd name="T5" fmla="*/ 0 h 94"/>
                <a:gd name="T6" fmla="*/ 2 w 109"/>
                <a:gd name="T7" fmla="*/ 0 h 94"/>
                <a:gd name="T8" fmla="*/ 3 w 109"/>
                <a:gd name="T9" fmla="*/ 0 h 94"/>
                <a:gd name="T10" fmla="*/ 4 w 109"/>
                <a:gd name="T11" fmla="*/ 1 h 94"/>
                <a:gd name="T12" fmla="*/ 5 w 109"/>
                <a:gd name="T13" fmla="*/ 1 h 94"/>
                <a:gd name="T14" fmla="*/ 5 w 109"/>
                <a:gd name="T15" fmla="*/ 1 h 94"/>
                <a:gd name="T16" fmla="*/ 5 w 109"/>
                <a:gd name="T17" fmla="*/ 2 h 94"/>
                <a:gd name="T18" fmla="*/ 8 w 109"/>
                <a:gd name="T19" fmla="*/ 2 h 94"/>
                <a:gd name="T20" fmla="*/ 8 w 109"/>
                <a:gd name="T21" fmla="*/ 0 h 94"/>
                <a:gd name="T22" fmla="*/ 8 w 109"/>
                <a:gd name="T23" fmla="*/ 0 h 94"/>
                <a:gd name="T24" fmla="*/ 7 w 109"/>
                <a:gd name="T25" fmla="*/ 0 h 94"/>
                <a:gd name="T26" fmla="*/ 7 w 109"/>
                <a:gd name="T27" fmla="*/ 0 h 94"/>
                <a:gd name="T28" fmla="*/ 6 w 109"/>
                <a:gd name="T29" fmla="*/ 0 h 94"/>
                <a:gd name="T30" fmla="*/ 5 w 109"/>
                <a:gd name="T31" fmla="*/ 0 h 94"/>
                <a:gd name="T32" fmla="*/ 3 w 109"/>
                <a:gd name="T33" fmla="*/ 0 h 94"/>
                <a:gd name="T34" fmla="*/ 2 w 109"/>
                <a:gd name="T35" fmla="*/ 0 h 94"/>
                <a:gd name="T36" fmla="*/ 0 w 109"/>
                <a:gd name="T37" fmla="*/ 0 h 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94"/>
                <a:gd name="T59" fmla="*/ 109 w 109"/>
                <a:gd name="T60" fmla="*/ 94 h 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94">
                  <a:moveTo>
                    <a:pt x="0" y="12"/>
                  </a:moveTo>
                  <a:lnTo>
                    <a:pt x="3" y="13"/>
                  </a:lnTo>
                  <a:lnTo>
                    <a:pt x="12" y="17"/>
                  </a:lnTo>
                  <a:lnTo>
                    <a:pt x="24" y="23"/>
                  </a:lnTo>
                  <a:lnTo>
                    <a:pt x="38" y="31"/>
                  </a:lnTo>
                  <a:lnTo>
                    <a:pt x="51" y="42"/>
                  </a:lnTo>
                  <a:lnTo>
                    <a:pt x="62" y="55"/>
                  </a:lnTo>
                  <a:lnTo>
                    <a:pt x="69" y="71"/>
                  </a:lnTo>
                  <a:lnTo>
                    <a:pt x="69" y="88"/>
                  </a:lnTo>
                  <a:lnTo>
                    <a:pt x="109" y="94"/>
                  </a:lnTo>
                  <a:lnTo>
                    <a:pt x="104" y="8"/>
                  </a:lnTo>
                  <a:lnTo>
                    <a:pt x="102" y="7"/>
                  </a:lnTo>
                  <a:lnTo>
                    <a:pt x="96" y="5"/>
                  </a:lnTo>
                  <a:lnTo>
                    <a:pt x="87" y="2"/>
                  </a:lnTo>
                  <a:lnTo>
                    <a:pt x="75" y="1"/>
                  </a:lnTo>
                  <a:lnTo>
                    <a:pt x="60" y="0"/>
                  </a:lnTo>
                  <a:lnTo>
                    <a:pt x="41" y="1"/>
                  </a:lnTo>
                  <a:lnTo>
                    <a:pt x="22" y="5"/>
                  </a:lnTo>
                  <a:lnTo>
                    <a:pt x="0" y="12"/>
                  </a:lnTo>
                  <a:close/>
                </a:path>
              </a:pathLst>
            </a:custGeom>
            <a:solidFill>
              <a:srgbClr val="FFFFA5"/>
            </a:solidFill>
            <a:ln w="9525">
              <a:noFill/>
              <a:round/>
              <a:headEnd/>
              <a:tailEnd/>
            </a:ln>
          </p:spPr>
          <p:txBody>
            <a:bodyPr/>
            <a:lstStyle/>
            <a:p>
              <a:endParaRPr lang="en-US"/>
            </a:p>
          </p:txBody>
        </p:sp>
        <p:sp>
          <p:nvSpPr>
            <p:cNvPr id="17507" name="Freeform 103"/>
            <p:cNvSpPr>
              <a:spLocks/>
            </p:cNvSpPr>
            <p:nvPr/>
          </p:nvSpPr>
          <p:spPr bwMode="auto">
            <a:xfrm>
              <a:off x="3905" y="269"/>
              <a:ext cx="123" cy="18"/>
            </a:xfrm>
            <a:custGeom>
              <a:avLst/>
              <a:gdLst>
                <a:gd name="T0" fmla="*/ 1 w 211"/>
                <a:gd name="T1" fmla="*/ 0 h 39"/>
                <a:gd name="T2" fmla="*/ 1 w 211"/>
                <a:gd name="T3" fmla="*/ 0 h 39"/>
                <a:gd name="T4" fmla="*/ 1 w 211"/>
                <a:gd name="T5" fmla="*/ 0 h 39"/>
                <a:gd name="T6" fmla="*/ 1 w 211"/>
                <a:gd name="T7" fmla="*/ 0 h 39"/>
                <a:gd name="T8" fmla="*/ 2 w 211"/>
                <a:gd name="T9" fmla="*/ 0 h 39"/>
                <a:gd name="T10" fmla="*/ 3 w 211"/>
                <a:gd name="T11" fmla="*/ 0 h 39"/>
                <a:gd name="T12" fmla="*/ 4 w 211"/>
                <a:gd name="T13" fmla="*/ 0 h 39"/>
                <a:gd name="T14" fmla="*/ 5 w 211"/>
                <a:gd name="T15" fmla="*/ 0 h 39"/>
                <a:gd name="T16" fmla="*/ 6 w 211"/>
                <a:gd name="T17" fmla="*/ 0 h 39"/>
                <a:gd name="T18" fmla="*/ 8 w 211"/>
                <a:gd name="T19" fmla="*/ 0 h 39"/>
                <a:gd name="T20" fmla="*/ 9 w 211"/>
                <a:gd name="T21" fmla="*/ 0 h 39"/>
                <a:gd name="T22" fmla="*/ 10 w 211"/>
                <a:gd name="T23" fmla="*/ 0 h 39"/>
                <a:gd name="T24" fmla="*/ 11 w 211"/>
                <a:gd name="T25" fmla="*/ 0 h 39"/>
                <a:gd name="T26" fmla="*/ 12 w 211"/>
                <a:gd name="T27" fmla="*/ 0 h 39"/>
                <a:gd name="T28" fmla="*/ 13 w 211"/>
                <a:gd name="T29" fmla="*/ 0 h 39"/>
                <a:gd name="T30" fmla="*/ 13 w 211"/>
                <a:gd name="T31" fmla="*/ 0 h 39"/>
                <a:gd name="T32" fmla="*/ 14 w 211"/>
                <a:gd name="T33" fmla="*/ 0 h 39"/>
                <a:gd name="T34" fmla="*/ 14 w 211"/>
                <a:gd name="T35" fmla="*/ 0 h 39"/>
                <a:gd name="T36" fmla="*/ 13 w 211"/>
                <a:gd name="T37" fmla="*/ 0 h 39"/>
                <a:gd name="T38" fmla="*/ 13 w 211"/>
                <a:gd name="T39" fmla="*/ 0 h 39"/>
                <a:gd name="T40" fmla="*/ 13 w 211"/>
                <a:gd name="T41" fmla="*/ 0 h 39"/>
                <a:gd name="T42" fmla="*/ 12 w 211"/>
                <a:gd name="T43" fmla="*/ 0 h 39"/>
                <a:gd name="T44" fmla="*/ 11 w 211"/>
                <a:gd name="T45" fmla="*/ 0 h 39"/>
                <a:gd name="T46" fmla="*/ 10 w 211"/>
                <a:gd name="T47" fmla="*/ 0 h 39"/>
                <a:gd name="T48" fmla="*/ 9 w 211"/>
                <a:gd name="T49" fmla="*/ 0 h 39"/>
                <a:gd name="T50" fmla="*/ 8 w 211"/>
                <a:gd name="T51" fmla="*/ 0 h 39"/>
                <a:gd name="T52" fmla="*/ 6 w 211"/>
                <a:gd name="T53" fmla="*/ 0 h 39"/>
                <a:gd name="T54" fmla="*/ 5 w 211"/>
                <a:gd name="T55" fmla="*/ 0 h 39"/>
                <a:gd name="T56" fmla="*/ 4 w 211"/>
                <a:gd name="T57" fmla="*/ 0 h 39"/>
                <a:gd name="T58" fmla="*/ 3 w 211"/>
                <a:gd name="T59" fmla="*/ 0 h 39"/>
                <a:gd name="T60" fmla="*/ 2 w 211"/>
                <a:gd name="T61" fmla="*/ 0 h 39"/>
                <a:gd name="T62" fmla="*/ 1 w 211"/>
                <a:gd name="T63" fmla="*/ 0 h 39"/>
                <a:gd name="T64" fmla="*/ 1 w 211"/>
                <a:gd name="T65" fmla="*/ 1 h 39"/>
                <a:gd name="T66" fmla="*/ 0 w 211"/>
                <a:gd name="T67" fmla="*/ 1 h 39"/>
                <a:gd name="T68" fmla="*/ 1 w 211"/>
                <a:gd name="T69" fmla="*/ 0 h 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1"/>
                <a:gd name="T106" fmla="*/ 0 h 39"/>
                <a:gd name="T107" fmla="*/ 211 w 211"/>
                <a:gd name="T108" fmla="*/ 39 h 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1" h="39">
                  <a:moveTo>
                    <a:pt x="5" y="7"/>
                  </a:moveTo>
                  <a:lnTo>
                    <a:pt x="7" y="7"/>
                  </a:lnTo>
                  <a:lnTo>
                    <a:pt x="12" y="7"/>
                  </a:lnTo>
                  <a:lnTo>
                    <a:pt x="20" y="5"/>
                  </a:lnTo>
                  <a:lnTo>
                    <a:pt x="31" y="4"/>
                  </a:lnTo>
                  <a:lnTo>
                    <a:pt x="44" y="4"/>
                  </a:lnTo>
                  <a:lnTo>
                    <a:pt x="59" y="3"/>
                  </a:lnTo>
                  <a:lnTo>
                    <a:pt x="75" y="2"/>
                  </a:lnTo>
                  <a:lnTo>
                    <a:pt x="92" y="1"/>
                  </a:lnTo>
                  <a:lnTo>
                    <a:pt x="110" y="1"/>
                  </a:lnTo>
                  <a:lnTo>
                    <a:pt x="128" y="0"/>
                  </a:lnTo>
                  <a:lnTo>
                    <a:pt x="145" y="0"/>
                  </a:lnTo>
                  <a:lnTo>
                    <a:pt x="162" y="1"/>
                  </a:lnTo>
                  <a:lnTo>
                    <a:pt x="176" y="1"/>
                  </a:lnTo>
                  <a:lnTo>
                    <a:pt x="190" y="2"/>
                  </a:lnTo>
                  <a:lnTo>
                    <a:pt x="202" y="3"/>
                  </a:lnTo>
                  <a:lnTo>
                    <a:pt x="211" y="5"/>
                  </a:lnTo>
                  <a:lnTo>
                    <a:pt x="206" y="35"/>
                  </a:lnTo>
                  <a:lnTo>
                    <a:pt x="204" y="35"/>
                  </a:lnTo>
                  <a:lnTo>
                    <a:pt x="198" y="35"/>
                  </a:lnTo>
                  <a:lnTo>
                    <a:pt x="189" y="34"/>
                  </a:lnTo>
                  <a:lnTo>
                    <a:pt x="178" y="34"/>
                  </a:lnTo>
                  <a:lnTo>
                    <a:pt x="164" y="33"/>
                  </a:lnTo>
                  <a:lnTo>
                    <a:pt x="148" y="33"/>
                  </a:lnTo>
                  <a:lnTo>
                    <a:pt x="130" y="33"/>
                  </a:lnTo>
                  <a:lnTo>
                    <a:pt x="112" y="32"/>
                  </a:lnTo>
                  <a:lnTo>
                    <a:pt x="94" y="32"/>
                  </a:lnTo>
                  <a:lnTo>
                    <a:pt x="75" y="32"/>
                  </a:lnTo>
                  <a:lnTo>
                    <a:pt x="58" y="32"/>
                  </a:lnTo>
                  <a:lnTo>
                    <a:pt x="42" y="33"/>
                  </a:lnTo>
                  <a:lnTo>
                    <a:pt x="28" y="34"/>
                  </a:lnTo>
                  <a:lnTo>
                    <a:pt x="15" y="35"/>
                  </a:lnTo>
                  <a:lnTo>
                    <a:pt x="6" y="37"/>
                  </a:lnTo>
                  <a:lnTo>
                    <a:pt x="0" y="39"/>
                  </a:lnTo>
                  <a:lnTo>
                    <a:pt x="5" y="7"/>
                  </a:lnTo>
                  <a:close/>
                </a:path>
              </a:pathLst>
            </a:custGeom>
            <a:solidFill>
              <a:srgbClr val="919126"/>
            </a:solidFill>
            <a:ln w="9525">
              <a:noFill/>
              <a:round/>
              <a:headEnd/>
              <a:tailEnd/>
            </a:ln>
          </p:spPr>
          <p:txBody>
            <a:bodyPr/>
            <a:lstStyle/>
            <a:p>
              <a:endParaRPr lang="en-US"/>
            </a:p>
          </p:txBody>
        </p:sp>
        <p:sp>
          <p:nvSpPr>
            <p:cNvPr id="17508" name="Freeform 104"/>
            <p:cNvSpPr>
              <a:spLocks/>
            </p:cNvSpPr>
            <p:nvPr/>
          </p:nvSpPr>
          <p:spPr bwMode="auto">
            <a:xfrm>
              <a:off x="3945" y="269"/>
              <a:ext cx="65" cy="16"/>
            </a:xfrm>
            <a:custGeom>
              <a:avLst/>
              <a:gdLst>
                <a:gd name="T0" fmla="*/ 0 w 110"/>
                <a:gd name="T1" fmla="*/ 0 h 33"/>
                <a:gd name="T2" fmla="*/ 1 w 110"/>
                <a:gd name="T3" fmla="*/ 0 h 33"/>
                <a:gd name="T4" fmla="*/ 1 w 110"/>
                <a:gd name="T5" fmla="*/ 0 h 33"/>
                <a:gd name="T6" fmla="*/ 2 w 110"/>
                <a:gd name="T7" fmla="*/ 0 h 33"/>
                <a:gd name="T8" fmla="*/ 3 w 110"/>
                <a:gd name="T9" fmla="*/ 0 h 33"/>
                <a:gd name="T10" fmla="*/ 4 w 110"/>
                <a:gd name="T11" fmla="*/ 0 h 33"/>
                <a:gd name="T12" fmla="*/ 4 w 110"/>
                <a:gd name="T13" fmla="*/ 0 h 33"/>
                <a:gd name="T14" fmla="*/ 5 w 110"/>
                <a:gd name="T15" fmla="*/ 0 h 33"/>
                <a:gd name="T16" fmla="*/ 5 w 110"/>
                <a:gd name="T17" fmla="*/ 0 h 33"/>
                <a:gd name="T18" fmla="*/ 8 w 110"/>
                <a:gd name="T19" fmla="*/ 1 h 33"/>
                <a:gd name="T20" fmla="*/ 8 w 110"/>
                <a:gd name="T21" fmla="*/ 0 h 33"/>
                <a:gd name="T22" fmla="*/ 7 w 110"/>
                <a:gd name="T23" fmla="*/ 0 h 33"/>
                <a:gd name="T24" fmla="*/ 7 w 110"/>
                <a:gd name="T25" fmla="*/ 0 h 33"/>
                <a:gd name="T26" fmla="*/ 7 w 110"/>
                <a:gd name="T27" fmla="*/ 0 h 33"/>
                <a:gd name="T28" fmla="*/ 5 w 110"/>
                <a:gd name="T29" fmla="*/ 0 h 33"/>
                <a:gd name="T30" fmla="*/ 4 w 110"/>
                <a:gd name="T31" fmla="*/ 0 h 33"/>
                <a:gd name="T32" fmla="*/ 3 w 110"/>
                <a:gd name="T33" fmla="*/ 0 h 33"/>
                <a:gd name="T34" fmla="*/ 2 w 110"/>
                <a:gd name="T35" fmla="*/ 0 h 33"/>
                <a:gd name="T36" fmla="*/ 0 w 110"/>
                <a:gd name="T37" fmla="*/ 0 h 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0"/>
                <a:gd name="T58" fmla="*/ 0 h 33"/>
                <a:gd name="T59" fmla="*/ 110 w 110"/>
                <a:gd name="T60" fmla="*/ 33 h 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0" h="33">
                  <a:moveTo>
                    <a:pt x="0" y="4"/>
                  </a:moveTo>
                  <a:lnTo>
                    <a:pt x="4" y="4"/>
                  </a:lnTo>
                  <a:lnTo>
                    <a:pt x="12" y="6"/>
                  </a:lnTo>
                  <a:lnTo>
                    <a:pt x="25" y="8"/>
                  </a:lnTo>
                  <a:lnTo>
                    <a:pt x="38" y="11"/>
                  </a:lnTo>
                  <a:lnTo>
                    <a:pt x="51" y="15"/>
                  </a:lnTo>
                  <a:lnTo>
                    <a:pt x="61" y="19"/>
                  </a:lnTo>
                  <a:lnTo>
                    <a:pt x="68" y="25"/>
                  </a:lnTo>
                  <a:lnTo>
                    <a:pt x="68" y="31"/>
                  </a:lnTo>
                  <a:lnTo>
                    <a:pt x="110" y="33"/>
                  </a:lnTo>
                  <a:lnTo>
                    <a:pt x="105" y="2"/>
                  </a:lnTo>
                  <a:lnTo>
                    <a:pt x="103" y="2"/>
                  </a:lnTo>
                  <a:lnTo>
                    <a:pt x="97" y="1"/>
                  </a:lnTo>
                  <a:lnTo>
                    <a:pt x="88" y="1"/>
                  </a:lnTo>
                  <a:lnTo>
                    <a:pt x="75" y="0"/>
                  </a:lnTo>
                  <a:lnTo>
                    <a:pt x="59" y="0"/>
                  </a:lnTo>
                  <a:lnTo>
                    <a:pt x="42" y="0"/>
                  </a:lnTo>
                  <a:lnTo>
                    <a:pt x="22" y="2"/>
                  </a:lnTo>
                  <a:lnTo>
                    <a:pt x="0" y="4"/>
                  </a:lnTo>
                  <a:close/>
                </a:path>
              </a:pathLst>
            </a:custGeom>
            <a:solidFill>
              <a:srgbClr val="FFFFA5"/>
            </a:solidFill>
            <a:ln w="9525">
              <a:noFill/>
              <a:round/>
              <a:headEnd/>
              <a:tailEnd/>
            </a:ln>
          </p:spPr>
          <p:txBody>
            <a:bodyPr/>
            <a:lstStyle/>
            <a:p>
              <a:endParaRPr lang="en-US"/>
            </a:p>
          </p:txBody>
        </p:sp>
        <p:sp>
          <p:nvSpPr>
            <p:cNvPr id="17509" name="Freeform 105"/>
            <p:cNvSpPr>
              <a:spLocks/>
            </p:cNvSpPr>
            <p:nvPr/>
          </p:nvSpPr>
          <p:spPr bwMode="auto">
            <a:xfrm>
              <a:off x="3909" y="722"/>
              <a:ext cx="118" cy="29"/>
            </a:xfrm>
            <a:custGeom>
              <a:avLst/>
              <a:gdLst>
                <a:gd name="T0" fmla="*/ 1 w 203"/>
                <a:gd name="T1" fmla="*/ 0 h 61"/>
                <a:gd name="T2" fmla="*/ 1 w 203"/>
                <a:gd name="T3" fmla="*/ 0 h 61"/>
                <a:gd name="T4" fmla="*/ 1 w 203"/>
                <a:gd name="T5" fmla="*/ 0 h 61"/>
                <a:gd name="T6" fmla="*/ 1 w 203"/>
                <a:gd name="T7" fmla="*/ 0 h 61"/>
                <a:gd name="T8" fmla="*/ 2 w 203"/>
                <a:gd name="T9" fmla="*/ 0 h 61"/>
                <a:gd name="T10" fmla="*/ 3 w 203"/>
                <a:gd name="T11" fmla="*/ 0 h 61"/>
                <a:gd name="T12" fmla="*/ 3 w 203"/>
                <a:gd name="T13" fmla="*/ 0 h 61"/>
                <a:gd name="T14" fmla="*/ 5 w 203"/>
                <a:gd name="T15" fmla="*/ 0 h 61"/>
                <a:gd name="T16" fmla="*/ 6 w 203"/>
                <a:gd name="T17" fmla="*/ 0 h 61"/>
                <a:gd name="T18" fmla="*/ 7 w 203"/>
                <a:gd name="T19" fmla="*/ 0 h 61"/>
                <a:gd name="T20" fmla="*/ 8 w 203"/>
                <a:gd name="T21" fmla="*/ 0 h 61"/>
                <a:gd name="T22" fmla="*/ 9 w 203"/>
                <a:gd name="T23" fmla="*/ 0 h 61"/>
                <a:gd name="T24" fmla="*/ 10 w 203"/>
                <a:gd name="T25" fmla="*/ 0 h 61"/>
                <a:gd name="T26" fmla="*/ 11 w 203"/>
                <a:gd name="T27" fmla="*/ 0 h 61"/>
                <a:gd name="T28" fmla="*/ 12 w 203"/>
                <a:gd name="T29" fmla="*/ 0 h 61"/>
                <a:gd name="T30" fmla="*/ 13 w 203"/>
                <a:gd name="T31" fmla="*/ 0 h 61"/>
                <a:gd name="T32" fmla="*/ 13 w 203"/>
                <a:gd name="T33" fmla="*/ 0 h 61"/>
                <a:gd name="T34" fmla="*/ 13 w 203"/>
                <a:gd name="T35" fmla="*/ 0 h 61"/>
                <a:gd name="T36" fmla="*/ 13 w 203"/>
                <a:gd name="T37" fmla="*/ 0 h 61"/>
                <a:gd name="T38" fmla="*/ 13 w 203"/>
                <a:gd name="T39" fmla="*/ 1 h 61"/>
                <a:gd name="T40" fmla="*/ 12 w 203"/>
                <a:gd name="T41" fmla="*/ 1 h 61"/>
                <a:gd name="T42" fmla="*/ 12 w 203"/>
                <a:gd name="T43" fmla="*/ 1 h 61"/>
                <a:gd name="T44" fmla="*/ 10 w 203"/>
                <a:gd name="T45" fmla="*/ 1 h 61"/>
                <a:gd name="T46" fmla="*/ 9 w 203"/>
                <a:gd name="T47" fmla="*/ 1 h 61"/>
                <a:gd name="T48" fmla="*/ 8 w 203"/>
                <a:gd name="T49" fmla="*/ 1 h 61"/>
                <a:gd name="T50" fmla="*/ 8 w 203"/>
                <a:gd name="T51" fmla="*/ 1 h 61"/>
                <a:gd name="T52" fmla="*/ 6 w 203"/>
                <a:gd name="T53" fmla="*/ 1 h 61"/>
                <a:gd name="T54" fmla="*/ 5 w 203"/>
                <a:gd name="T55" fmla="*/ 1 h 61"/>
                <a:gd name="T56" fmla="*/ 3 w 203"/>
                <a:gd name="T57" fmla="*/ 1 h 61"/>
                <a:gd name="T58" fmla="*/ 3 w 203"/>
                <a:gd name="T59" fmla="*/ 1 h 61"/>
                <a:gd name="T60" fmla="*/ 2 w 203"/>
                <a:gd name="T61" fmla="*/ 1 h 61"/>
                <a:gd name="T62" fmla="*/ 1 w 203"/>
                <a:gd name="T63" fmla="*/ 1 h 61"/>
                <a:gd name="T64" fmla="*/ 1 w 203"/>
                <a:gd name="T65" fmla="*/ 1 h 61"/>
                <a:gd name="T66" fmla="*/ 0 w 203"/>
                <a:gd name="T67" fmla="*/ 1 h 61"/>
                <a:gd name="T68" fmla="*/ 1 w 203"/>
                <a:gd name="T69" fmla="*/ 0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61"/>
                <a:gd name="T107" fmla="*/ 203 w 203"/>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61">
                  <a:moveTo>
                    <a:pt x="4" y="27"/>
                  </a:moveTo>
                  <a:lnTo>
                    <a:pt x="6" y="27"/>
                  </a:lnTo>
                  <a:lnTo>
                    <a:pt x="11" y="26"/>
                  </a:lnTo>
                  <a:lnTo>
                    <a:pt x="19" y="24"/>
                  </a:lnTo>
                  <a:lnTo>
                    <a:pt x="29" y="21"/>
                  </a:lnTo>
                  <a:lnTo>
                    <a:pt x="42" y="19"/>
                  </a:lnTo>
                  <a:lnTo>
                    <a:pt x="57" y="17"/>
                  </a:lnTo>
                  <a:lnTo>
                    <a:pt x="72" y="13"/>
                  </a:lnTo>
                  <a:lnTo>
                    <a:pt x="88" y="11"/>
                  </a:lnTo>
                  <a:lnTo>
                    <a:pt x="105" y="8"/>
                  </a:lnTo>
                  <a:lnTo>
                    <a:pt x="122" y="5"/>
                  </a:lnTo>
                  <a:lnTo>
                    <a:pt x="138" y="3"/>
                  </a:lnTo>
                  <a:lnTo>
                    <a:pt x="155" y="2"/>
                  </a:lnTo>
                  <a:lnTo>
                    <a:pt x="169" y="1"/>
                  </a:lnTo>
                  <a:lnTo>
                    <a:pt x="183" y="0"/>
                  </a:lnTo>
                  <a:lnTo>
                    <a:pt x="194" y="0"/>
                  </a:lnTo>
                  <a:lnTo>
                    <a:pt x="203" y="1"/>
                  </a:lnTo>
                  <a:lnTo>
                    <a:pt x="199" y="32"/>
                  </a:lnTo>
                  <a:lnTo>
                    <a:pt x="197" y="32"/>
                  </a:lnTo>
                  <a:lnTo>
                    <a:pt x="191" y="33"/>
                  </a:lnTo>
                  <a:lnTo>
                    <a:pt x="183" y="33"/>
                  </a:lnTo>
                  <a:lnTo>
                    <a:pt x="172" y="34"/>
                  </a:lnTo>
                  <a:lnTo>
                    <a:pt x="158" y="35"/>
                  </a:lnTo>
                  <a:lnTo>
                    <a:pt x="142" y="36"/>
                  </a:lnTo>
                  <a:lnTo>
                    <a:pt x="126" y="39"/>
                  </a:lnTo>
                  <a:lnTo>
                    <a:pt x="108" y="41"/>
                  </a:lnTo>
                  <a:lnTo>
                    <a:pt x="90" y="42"/>
                  </a:lnTo>
                  <a:lnTo>
                    <a:pt x="73" y="44"/>
                  </a:lnTo>
                  <a:lnTo>
                    <a:pt x="57" y="47"/>
                  </a:lnTo>
                  <a:lnTo>
                    <a:pt x="40" y="50"/>
                  </a:lnTo>
                  <a:lnTo>
                    <a:pt x="27" y="53"/>
                  </a:lnTo>
                  <a:lnTo>
                    <a:pt x="15" y="55"/>
                  </a:lnTo>
                  <a:lnTo>
                    <a:pt x="6" y="58"/>
                  </a:lnTo>
                  <a:lnTo>
                    <a:pt x="0" y="61"/>
                  </a:lnTo>
                  <a:lnTo>
                    <a:pt x="4" y="27"/>
                  </a:lnTo>
                  <a:close/>
                </a:path>
              </a:pathLst>
            </a:custGeom>
            <a:solidFill>
              <a:srgbClr val="919126"/>
            </a:solidFill>
            <a:ln w="9525">
              <a:noFill/>
              <a:round/>
              <a:headEnd/>
              <a:tailEnd/>
            </a:ln>
          </p:spPr>
          <p:txBody>
            <a:bodyPr/>
            <a:lstStyle/>
            <a:p>
              <a:endParaRPr lang="en-US"/>
            </a:p>
          </p:txBody>
        </p:sp>
        <p:sp>
          <p:nvSpPr>
            <p:cNvPr id="17510" name="Freeform 106"/>
            <p:cNvSpPr>
              <a:spLocks/>
            </p:cNvSpPr>
            <p:nvPr/>
          </p:nvSpPr>
          <p:spPr bwMode="auto">
            <a:xfrm>
              <a:off x="3947" y="724"/>
              <a:ext cx="63" cy="16"/>
            </a:xfrm>
            <a:custGeom>
              <a:avLst/>
              <a:gdLst>
                <a:gd name="T0" fmla="*/ 0 w 106"/>
                <a:gd name="T1" fmla="*/ 0 h 33"/>
                <a:gd name="T2" fmla="*/ 1 w 106"/>
                <a:gd name="T3" fmla="*/ 0 h 33"/>
                <a:gd name="T4" fmla="*/ 1 w 106"/>
                <a:gd name="T5" fmla="*/ 0 h 33"/>
                <a:gd name="T6" fmla="*/ 2 w 106"/>
                <a:gd name="T7" fmla="*/ 0 h 33"/>
                <a:gd name="T8" fmla="*/ 3 w 106"/>
                <a:gd name="T9" fmla="*/ 0 h 33"/>
                <a:gd name="T10" fmla="*/ 4 w 106"/>
                <a:gd name="T11" fmla="*/ 0 h 33"/>
                <a:gd name="T12" fmla="*/ 4 w 106"/>
                <a:gd name="T13" fmla="*/ 0 h 33"/>
                <a:gd name="T14" fmla="*/ 5 w 106"/>
                <a:gd name="T15" fmla="*/ 0 h 33"/>
                <a:gd name="T16" fmla="*/ 5 w 106"/>
                <a:gd name="T17" fmla="*/ 1 h 33"/>
                <a:gd name="T18" fmla="*/ 8 w 106"/>
                <a:gd name="T19" fmla="*/ 0 h 33"/>
                <a:gd name="T20" fmla="*/ 7 w 106"/>
                <a:gd name="T21" fmla="*/ 0 h 33"/>
                <a:gd name="T22" fmla="*/ 7 w 106"/>
                <a:gd name="T23" fmla="*/ 0 h 33"/>
                <a:gd name="T24" fmla="*/ 7 w 106"/>
                <a:gd name="T25" fmla="*/ 0 h 33"/>
                <a:gd name="T26" fmla="*/ 7 w 106"/>
                <a:gd name="T27" fmla="*/ 0 h 33"/>
                <a:gd name="T28" fmla="*/ 5 w 106"/>
                <a:gd name="T29" fmla="*/ 0 h 33"/>
                <a:gd name="T30" fmla="*/ 4 w 106"/>
                <a:gd name="T31" fmla="*/ 0 h 33"/>
                <a:gd name="T32" fmla="*/ 3 w 106"/>
                <a:gd name="T33" fmla="*/ 0 h 33"/>
                <a:gd name="T34" fmla="*/ 1 w 106"/>
                <a:gd name="T35" fmla="*/ 0 h 33"/>
                <a:gd name="T36" fmla="*/ 0 w 106"/>
                <a:gd name="T37" fmla="*/ 0 h 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6"/>
                <a:gd name="T58" fmla="*/ 0 h 33"/>
                <a:gd name="T59" fmla="*/ 106 w 106"/>
                <a:gd name="T60" fmla="*/ 33 h 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6" h="33">
                  <a:moveTo>
                    <a:pt x="0" y="15"/>
                  </a:moveTo>
                  <a:lnTo>
                    <a:pt x="3" y="15"/>
                  </a:lnTo>
                  <a:lnTo>
                    <a:pt x="11" y="15"/>
                  </a:lnTo>
                  <a:lnTo>
                    <a:pt x="23" y="16"/>
                  </a:lnTo>
                  <a:lnTo>
                    <a:pt x="37" y="17"/>
                  </a:lnTo>
                  <a:lnTo>
                    <a:pt x="49" y="20"/>
                  </a:lnTo>
                  <a:lnTo>
                    <a:pt x="60" y="23"/>
                  </a:lnTo>
                  <a:lnTo>
                    <a:pt x="67" y="28"/>
                  </a:lnTo>
                  <a:lnTo>
                    <a:pt x="67" y="33"/>
                  </a:lnTo>
                  <a:lnTo>
                    <a:pt x="106" y="31"/>
                  </a:lnTo>
                  <a:lnTo>
                    <a:pt x="101" y="0"/>
                  </a:lnTo>
                  <a:lnTo>
                    <a:pt x="99" y="0"/>
                  </a:lnTo>
                  <a:lnTo>
                    <a:pt x="93" y="0"/>
                  </a:lnTo>
                  <a:lnTo>
                    <a:pt x="84" y="0"/>
                  </a:lnTo>
                  <a:lnTo>
                    <a:pt x="72" y="1"/>
                  </a:lnTo>
                  <a:lnTo>
                    <a:pt x="57" y="3"/>
                  </a:lnTo>
                  <a:lnTo>
                    <a:pt x="40" y="6"/>
                  </a:lnTo>
                  <a:lnTo>
                    <a:pt x="21" y="9"/>
                  </a:lnTo>
                  <a:lnTo>
                    <a:pt x="0" y="15"/>
                  </a:lnTo>
                  <a:close/>
                </a:path>
              </a:pathLst>
            </a:custGeom>
            <a:solidFill>
              <a:srgbClr val="FFFFA5"/>
            </a:solidFill>
            <a:ln w="9525">
              <a:noFill/>
              <a:round/>
              <a:headEnd/>
              <a:tailEnd/>
            </a:ln>
          </p:spPr>
          <p:txBody>
            <a:bodyPr/>
            <a:lstStyle/>
            <a:p>
              <a:endParaRPr lang="en-US"/>
            </a:p>
          </p:txBody>
        </p:sp>
        <p:sp>
          <p:nvSpPr>
            <p:cNvPr id="17511" name="Freeform 109"/>
            <p:cNvSpPr>
              <a:spLocks/>
            </p:cNvSpPr>
            <p:nvPr/>
          </p:nvSpPr>
          <p:spPr bwMode="auto">
            <a:xfrm>
              <a:off x="3546" y="822"/>
              <a:ext cx="472" cy="34"/>
            </a:xfrm>
            <a:custGeom>
              <a:avLst/>
              <a:gdLst>
                <a:gd name="T0" fmla="*/ 1 w 803"/>
                <a:gd name="T1" fmla="*/ 0 h 75"/>
                <a:gd name="T2" fmla="*/ 2 w 803"/>
                <a:gd name="T3" fmla="*/ 0 h 75"/>
                <a:gd name="T4" fmla="*/ 5 w 803"/>
                <a:gd name="T5" fmla="*/ 0 h 75"/>
                <a:gd name="T6" fmla="*/ 9 w 803"/>
                <a:gd name="T7" fmla="*/ 0 h 75"/>
                <a:gd name="T8" fmla="*/ 15 w 803"/>
                <a:gd name="T9" fmla="*/ 0 h 75"/>
                <a:gd name="T10" fmla="*/ 22 w 803"/>
                <a:gd name="T11" fmla="*/ 0 h 75"/>
                <a:gd name="T12" fmla="*/ 30 w 803"/>
                <a:gd name="T13" fmla="*/ 1 h 75"/>
                <a:gd name="T14" fmla="*/ 38 w 803"/>
                <a:gd name="T15" fmla="*/ 1 h 75"/>
                <a:gd name="T16" fmla="*/ 43 w 803"/>
                <a:gd name="T17" fmla="*/ 1 h 75"/>
                <a:gd name="T18" fmla="*/ 44 w 803"/>
                <a:gd name="T19" fmla="*/ 1 h 75"/>
                <a:gd name="T20" fmla="*/ 46 w 803"/>
                <a:gd name="T21" fmla="*/ 1 h 75"/>
                <a:gd name="T22" fmla="*/ 48 w 803"/>
                <a:gd name="T23" fmla="*/ 1 h 75"/>
                <a:gd name="T24" fmla="*/ 51 w 803"/>
                <a:gd name="T25" fmla="*/ 1 h 75"/>
                <a:gd name="T26" fmla="*/ 53 w 803"/>
                <a:gd name="T27" fmla="*/ 1 h 75"/>
                <a:gd name="T28" fmla="*/ 55 w 803"/>
                <a:gd name="T29" fmla="*/ 0 h 75"/>
                <a:gd name="T30" fmla="*/ 56 w 803"/>
                <a:gd name="T31" fmla="*/ 0 h 75"/>
                <a:gd name="T32" fmla="*/ 56 w 803"/>
                <a:gd name="T33" fmla="*/ 0 h 75"/>
                <a:gd name="T34" fmla="*/ 55 w 803"/>
                <a:gd name="T35" fmla="*/ 0 h 75"/>
                <a:gd name="T36" fmla="*/ 54 w 803"/>
                <a:gd name="T37" fmla="*/ 0 h 75"/>
                <a:gd name="T38" fmla="*/ 52 w 803"/>
                <a:gd name="T39" fmla="*/ 0 h 75"/>
                <a:gd name="T40" fmla="*/ 51 w 803"/>
                <a:gd name="T41" fmla="*/ 0 h 75"/>
                <a:gd name="T42" fmla="*/ 48 w 803"/>
                <a:gd name="T43" fmla="*/ 0 h 75"/>
                <a:gd name="T44" fmla="*/ 46 w 803"/>
                <a:gd name="T45" fmla="*/ 1 h 75"/>
                <a:gd name="T46" fmla="*/ 44 w 803"/>
                <a:gd name="T47" fmla="*/ 1 h 75"/>
                <a:gd name="T48" fmla="*/ 42 w 803"/>
                <a:gd name="T49" fmla="*/ 0 h 75"/>
                <a:gd name="T50" fmla="*/ 40 w 803"/>
                <a:gd name="T51" fmla="*/ 0 h 75"/>
                <a:gd name="T52" fmla="*/ 35 w 803"/>
                <a:gd name="T53" fmla="*/ 0 h 75"/>
                <a:gd name="T54" fmla="*/ 29 w 803"/>
                <a:gd name="T55" fmla="*/ 0 h 75"/>
                <a:gd name="T56" fmla="*/ 22 w 803"/>
                <a:gd name="T57" fmla="*/ 0 h 75"/>
                <a:gd name="T58" fmla="*/ 15 w 803"/>
                <a:gd name="T59" fmla="*/ 0 h 75"/>
                <a:gd name="T60" fmla="*/ 9 w 803"/>
                <a:gd name="T61" fmla="*/ 0 h 75"/>
                <a:gd name="T62" fmla="*/ 2 w 803"/>
                <a:gd name="T63" fmla="*/ 0 h 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3"/>
                <a:gd name="T97" fmla="*/ 0 h 75"/>
                <a:gd name="T98" fmla="*/ 803 w 803"/>
                <a:gd name="T99" fmla="*/ 75 h 7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3" h="75">
                  <a:moveTo>
                    <a:pt x="0" y="30"/>
                  </a:moveTo>
                  <a:lnTo>
                    <a:pt x="3" y="30"/>
                  </a:lnTo>
                  <a:lnTo>
                    <a:pt x="11" y="29"/>
                  </a:lnTo>
                  <a:lnTo>
                    <a:pt x="26" y="28"/>
                  </a:lnTo>
                  <a:lnTo>
                    <a:pt x="47" y="26"/>
                  </a:lnTo>
                  <a:lnTo>
                    <a:pt x="72" y="25"/>
                  </a:lnTo>
                  <a:lnTo>
                    <a:pt x="102" y="24"/>
                  </a:lnTo>
                  <a:lnTo>
                    <a:pt x="137" y="24"/>
                  </a:lnTo>
                  <a:lnTo>
                    <a:pt x="176" y="24"/>
                  </a:lnTo>
                  <a:lnTo>
                    <a:pt x="219" y="25"/>
                  </a:lnTo>
                  <a:lnTo>
                    <a:pt x="265" y="28"/>
                  </a:lnTo>
                  <a:lnTo>
                    <a:pt x="315" y="31"/>
                  </a:lnTo>
                  <a:lnTo>
                    <a:pt x="369" y="36"/>
                  </a:lnTo>
                  <a:lnTo>
                    <a:pt x="426" y="43"/>
                  </a:lnTo>
                  <a:lnTo>
                    <a:pt x="485" y="52"/>
                  </a:lnTo>
                  <a:lnTo>
                    <a:pt x="547" y="62"/>
                  </a:lnTo>
                  <a:lnTo>
                    <a:pt x="610" y="75"/>
                  </a:lnTo>
                  <a:lnTo>
                    <a:pt x="613" y="75"/>
                  </a:lnTo>
                  <a:lnTo>
                    <a:pt x="618" y="74"/>
                  </a:lnTo>
                  <a:lnTo>
                    <a:pt x="626" y="72"/>
                  </a:lnTo>
                  <a:lnTo>
                    <a:pt x="638" y="71"/>
                  </a:lnTo>
                  <a:lnTo>
                    <a:pt x="652" y="69"/>
                  </a:lnTo>
                  <a:lnTo>
                    <a:pt x="668" y="67"/>
                  </a:lnTo>
                  <a:lnTo>
                    <a:pt x="684" y="63"/>
                  </a:lnTo>
                  <a:lnTo>
                    <a:pt x="701" y="60"/>
                  </a:lnTo>
                  <a:lnTo>
                    <a:pt x="719" y="55"/>
                  </a:lnTo>
                  <a:lnTo>
                    <a:pt x="736" y="49"/>
                  </a:lnTo>
                  <a:lnTo>
                    <a:pt x="752" y="44"/>
                  </a:lnTo>
                  <a:lnTo>
                    <a:pt x="767" y="37"/>
                  </a:lnTo>
                  <a:lnTo>
                    <a:pt x="780" y="29"/>
                  </a:lnTo>
                  <a:lnTo>
                    <a:pt x="790" y="21"/>
                  </a:lnTo>
                  <a:lnTo>
                    <a:pt x="798" y="10"/>
                  </a:lnTo>
                  <a:lnTo>
                    <a:pt x="803" y="0"/>
                  </a:lnTo>
                  <a:lnTo>
                    <a:pt x="801" y="0"/>
                  </a:lnTo>
                  <a:lnTo>
                    <a:pt x="798" y="2"/>
                  </a:lnTo>
                  <a:lnTo>
                    <a:pt x="791" y="5"/>
                  </a:lnTo>
                  <a:lnTo>
                    <a:pt x="783" y="7"/>
                  </a:lnTo>
                  <a:lnTo>
                    <a:pt x="774" y="10"/>
                  </a:lnTo>
                  <a:lnTo>
                    <a:pt x="762" y="14"/>
                  </a:lnTo>
                  <a:lnTo>
                    <a:pt x="748" y="17"/>
                  </a:lnTo>
                  <a:lnTo>
                    <a:pt x="735" y="22"/>
                  </a:lnTo>
                  <a:lnTo>
                    <a:pt x="720" y="25"/>
                  </a:lnTo>
                  <a:lnTo>
                    <a:pt x="705" y="29"/>
                  </a:lnTo>
                  <a:lnTo>
                    <a:pt x="689" y="32"/>
                  </a:lnTo>
                  <a:lnTo>
                    <a:pt x="672" y="34"/>
                  </a:lnTo>
                  <a:lnTo>
                    <a:pt x="656" y="37"/>
                  </a:lnTo>
                  <a:lnTo>
                    <a:pt x="640" y="38"/>
                  </a:lnTo>
                  <a:lnTo>
                    <a:pt x="625" y="38"/>
                  </a:lnTo>
                  <a:lnTo>
                    <a:pt x="610" y="37"/>
                  </a:lnTo>
                  <a:lnTo>
                    <a:pt x="606" y="36"/>
                  </a:lnTo>
                  <a:lnTo>
                    <a:pt x="592" y="34"/>
                  </a:lnTo>
                  <a:lnTo>
                    <a:pt x="569" y="32"/>
                  </a:lnTo>
                  <a:lnTo>
                    <a:pt x="540" y="29"/>
                  </a:lnTo>
                  <a:lnTo>
                    <a:pt x="504" y="26"/>
                  </a:lnTo>
                  <a:lnTo>
                    <a:pt x="464" y="23"/>
                  </a:lnTo>
                  <a:lnTo>
                    <a:pt x="419" y="20"/>
                  </a:lnTo>
                  <a:lnTo>
                    <a:pt x="372" y="16"/>
                  </a:lnTo>
                  <a:lnTo>
                    <a:pt x="322" y="14"/>
                  </a:lnTo>
                  <a:lnTo>
                    <a:pt x="272" y="11"/>
                  </a:lnTo>
                  <a:lnTo>
                    <a:pt x="221" y="11"/>
                  </a:lnTo>
                  <a:lnTo>
                    <a:pt x="170" y="11"/>
                  </a:lnTo>
                  <a:lnTo>
                    <a:pt x="122" y="14"/>
                  </a:lnTo>
                  <a:lnTo>
                    <a:pt x="77" y="17"/>
                  </a:lnTo>
                  <a:lnTo>
                    <a:pt x="35" y="22"/>
                  </a:lnTo>
                  <a:lnTo>
                    <a:pt x="0" y="30"/>
                  </a:lnTo>
                  <a:close/>
                </a:path>
              </a:pathLst>
            </a:custGeom>
            <a:solidFill>
              <a:srgbClr val="000000"/>
            </a:solidFill>
            <a:ln w="9525">
              <a:noFill/>
              <a:round/>
              <a:headEnd/>
              <a:tailEnd/>
            </a:ln>
          </p:spPr>
          <p:txBody>
            <a:bodyPr/>
            <a:lstStyle/>
            <a:p>
              <a:endParaRPr lang="en-US"/>
            </a:p>
          </p:txBody>
        </p:sp>
        <p:sp>
          <p:nvSpPr>
            <p:cNvPr id="17512" name="Freeform 110"/>
            <p:cNvSpPr>
              <a:spLocks/>
            </p:cNvSpPr>
            <p:nvPr/>
          </p:nvSpPr>
          <p:spPr bwMode="auto">
            <a:xfrm>
              <a:off x="4018" y="104"/>
              <a:ext cx="14" cy="703"/>
            </a:xfrm>
            <a:custGeom>
              <a:avLst/>
              <a:gdLst>
                <a:gd name="T0" fmla="*/ 0 w 25"/>
                <a:gd name="T1" fmla="*/ 0 h 1526"/>
                <a:gd name="T2" fmla="*/ 1 w 25"/>
                <a:gd name="T3" fmla="*/ 32 h 1526"/>
                <a:gd name="T4" fmla="*/ 1 w 25"/>
                <a:gd name="T5" fmla="*/ 30 h 1526"/>
                <a:gd name="T6" fmla="*/ 1 w 25"/>
                <a:gd name="T7" fmla="*/ 27 h 1526"/>
                <a:gd name="T8" fmla="*/ 1 w 25"/>
                <a:gd name="T9" fmla="*/ 22 h 1526"/>
                <a:gd name="T10" fmla="*/ 1 w 25"/>
                <a:gd name="T11" fmla="*/ 16 h 1526"/>
                <a:gd name="T12" fmla="*/ 1 w 25"/>
                <a:gd name="T13" fmla="*/ 10 h 1526"/>
                <a:gd name="T14" fmla="*/ 1 w 25"/>
                <a:gd name="T15" fmla="*/ 5 h 1526"/>
                <a:gd name="T16" fmla="*/ 1 w 25"/>
                <a:gd name="T17" fmla="*/ 1 h 1526"/>
                <a:gd name="T18" fmla="*/ 0 w 25"/>
                <a:gd name="T19" fmla="*/ 0 h 15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1526"/>
                <a:gd name="T32" fmla="*/ 25 w 25"/>
                <a:gd name="T33" fmla="*/ 1526 h 15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1526">
                  <a:moveTo>
                    <a:pt x="0" y="0"/>
                  </a:moveTo>
                  <a:lnTo>
                    <a:pt x="13" y="1526"/>
                  </a:lnTo>
                  <a:lnTo>
                    <a:pt x="15" y="1460"/>
                  </a:lnTo>
                  <a:lnTo>
                    <a:pt x="18" y="1287"/>
                  </a:lnTo>
                  <a:lnTo>
                    <a:pt x="22" y="1043"/>
                  </a:lnTo>
                  <a:lnTo>
                    <a:pt x="25" y="762"/>
                  </a:lnTo>
                  <a:lnTo>
                    <a:pt x="25" y="482"/>
                  </a:lnTo>
                  <a:lnTo>
                    <a:pt x="23" y="238"/>
                  </a:lnTo>
                  <a:lnTo>
                    <a:pt x="15" y="65"/>
                  </a:lnTo>
                  <a:lnTo>
                    <a:pt x="0" y="0"/>
                  </a:lnTo>
                  <a:close/>
                </a:path>
              </a:pathLst>
            </a:custGeom>
            <a:solidFill>
              <a:srgbClr val="000000"/>
            </a:solidFill>
            <a:ln w="9525">
              <a:noFill/>
              <a:round/>
              <a:headEnd/>
              <a:tailEnd/>
            </a:ln>
          </p:spPr>
          <p:txBody>
            <a:bodyPr/>
            <a:lstStyle/>
            <a:p>
              <a:endParaRPr lang="en-US"/>
            </a:p>
          </p:txBody>
        </p:sp>
        <p:sp>
          <p:nvSpPr>
            <p:cNvPr id="17513" name="Freeform 111"/>
            <p:cNvSpPr>
              <a:spLocks/>
            </p:cNvSpPr>
            <p:nvPr/>
          </p:nvSpPr>
          <p:spPr bwMode="auto">
            <a:xfrm>
              <a:off x="3895" y="112"/>
              <a:ext cx="15" cy="702"/>
            </a:xfrm>
            <a:custGeom>
              <a:avLst/>
              <a:gdLst>
                <a:gd name="T0" fmla="*/ 0 w 25"/>
                <a:gd name="T1" fmla="*/ 0 h 1526"/>
                <a:gd name="T2" fmla="*/ 1 w 25"/>
                <a:gd name="T3" fmla="*/ 32 h 1526"/>
                <a:gd name="T4" fmla="*/ 1 w 25"/>
                <a:gd name="T5" fmla="*/ 30 h 1526"/>
                <a:gd name="T6" fmla="*/ 1 w 25"/>
                <a:gd name="T7" fmla="*/ 27 h 1526"/>
                <a:gd name="T8" fmla="*/ 2 w 25"/>
                <a:gd name="T9" fmla="*/ 22 h 1526"/>
                <a:gd name="T10" fmla="*/ 2 w 25"/>
                <a:gd name="T11" fmla="*/ 16 h 1526"/>
                <a:gd name="T12" fmla="*/ 2 w 25"/>
                <a:gd name="T13" fmla="*/ 10 h 1526"/>
                <a:gd name="T14" fmla="*/ 2 w 25"/>
                <a:gd name="T15" fmla="*/ 5 h 1526"/>
                <a:gd name="T16" fmla="*/ 1 w 25"/>
                <a:gd name="T17" fmla="*/ 1 h 1526"/>
                <a:gd name="T18" fmla="*/ 0 w 25"/>
                <a:gd name="T19" fmla="*/ 0 h 15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1526"/>
                <a:gd name="T32" fmla="*/ 25 w 25"/>
                <a:gd name="T33" fmla="*/ 1526 h 15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1526">
                  <a:moveTo>
                    <a:pt x="0" y="0"/>
                  </a:moveTo>
                  <a:lnTo>
                    <a:pt x="14" y="1526"/>
                  </a:lnTo>
                  <a:lnTo>
                    <a:pt x="15" y="1460"/>
                  </a:lnTo>
                  <a:lnTo>
                    <a:pt x="18" y="1287"/>
                  </a:lnTo>
                  <a:lnTo>
                    <a:pt x="22" y="1043"/>
                  </a:lnTo>
                  <a:lnTo>
                    <a:pt x="25" y="762"/>
                  </a:lnTo>
                  <a:lnTo>
                    <a:pt x="25" y="482"/>
                  </a:lnTo>
                  <a:lnTo>
                    <a:pt x="23" y="238"/>
                  </a:lnTo>
                  <a:lnTo>
                    <a:pt x="15" y="65"/>
                  </a:lnTo>
                  <a:lnTo>
                    <a:pt x="0" y="0"/>
                  </a:lnTo>
                  <a:close/>
                </a:path>
              </a:pathLst>
            </a:custGeom>
            <a:solidFill>
              <a:srgbClr val="000000"/>
            </a:solidFill>
            <a:ln w="9525">
              <a:noFill/>
              <a:round/>
              <a:headEnd/>
              <a:tailEnd/>
            </a:ln>
          </p:spPr>
          <p:txBody>
            <a:bodyPr/>
            <a:lstStyle/>
            <a:p>
              <a:endParaRPr lang="en-US"/>
            </a:p>
          </p:txBody>
        </p:sp>
        <p:sp>
          <p:nvSpPr>
            <p:cNvPr id="17514" name="Freeform 112"/>
            <p:cNvSpPr>
              <a:spLocks/>
            </p:cNvSpPr>
            <p:nvPr/>
          </p:nvSpPr>
          <p:spPr bwMode="auto">
            <a:xfrm>
              <a:off x="3885" y="61"/>
              <a:ext cx="136" cy="38"/>
            </a:xfrm>
            <a:custGeom>
              <a:avLst/>
              <a:gdLst>
                <a:gd name="T0" fmla="*/ 0 w 233"/>
                <a:gd name="T1" fmla="*/ 0 h 82"/>
                <a:gd name="T2" fmla="*/ 1 w 233"/>
                <a:gd name="T3" fmla="*/ 0 h 82"/>
                <a:gd name="T4" fmla="*/ 1 w 233"/>
                <a:gd name="T5" fmla="*/ 0 h 82"/>
                <a:gd name="T6" fmla="*/ 1 w 233"/>
                <a:gd name="T7" fmla="*/ 0 h 82"/>
                <a:gd name="T8" fmla="*/ 2 w 233"/>
                <a:gd name="T9" fmla="*/ 0 h 82"/>
                <a:gd name="T10" fmla="*/ 4 w 233"/>
                <a:gd name="T11" fmla="*/ 0 h 82"/>
                <a:gd name="T12" fmla="*/ 5 w 233"/>
                <a:gd name="T13" fmla="*/ 0 h 82"/>
                <a:gd name="T14" fmla="*/ 6 w 233"/>
                <a:gd name="T15" fmla="*/ 0 h 82"/>
                <a:gd name="T16" fmla="*/ 8 w 233"/>
                <a:gd name="T17" fmla="*/ 0 h 82"/>
                <a:gd name="T18" fmla="*/ 9 w 233"/>
                <a:gd name="T19" fmla="*/ 0 h 82"/>
                <a:gd name="T20" fmla="*/ 11 w 233"/>
                <a:gd name="T21" fmla="*/ 0 h 82"/>
                <a:gd name="T22" fmla="*/ 12 w 233"/>
                <a:gd name="T23" fmla="*/ 0 h 82"/>
                <a:gd name="T24" fmla="*/ 13 w 233"/>
                <a:gd name="T25" fmla="*/ 0 h 82"/>
                <a:gd name="T26" fmla="*/ 14 w 233"/>
                <a:gd name="T27" fmla="*/ 0 h 82"/>
                <a:gd name="T28" fmla="*/ 15 w 233"/>
                <a:gd name="T29" fmla="*/ 1 h 82"/>
                <a:gd name="T30" fmla="*/ 16 w 233"/>
                <a:gd name="T31" fmla="*/ 1 h 82"/>
                <a:gd name="T32" fmla="*/ 16 w 233"/>
                <a:gd name="T33" fmla="*/ 2 h 82"/>
                <a:gd name="T34" fmla="*/ 16 w 233"/>
                <a:gd name="T35" fmla="*/ 2 h 82"/>
                <a:gd name="T36" fmla="*/ 16 w 233"/>
                <a:gd name="T37" fmla="*/ 2 h 82"/>
                <a:gd name="T38" fmla="*/ 15 w 233"/>
                <a:gd name="T39" fmla="*/ 1 h 82"/>
                <a:gd name="T40" fmla="*/ 15 w 233"/>
                <a:gd name="T41" fmla="*/ 1 h 82"/>
                <a:gd name="T42" fmla="*/ 15 w 233"/>
                <a:gd name="T43" fmla="*/ 1 h 82"/>
                <a:gd name="T44" fmla="*/ 14 w 233"/>
                <a:gd name="T45" fmla="*/ 1 h 82"/>
                <a:gd name="T46" fmla="*/ 13 w 233"/>
                <a:gd name="T47" fmla="*/ 1 h 82"/>
                <a:gd name="T48" fmla="*/ 13 w 233"/>
                <a:gd name="T49" fmla="*/ 1 h 82"/>
                <a:gd name="T50" fmla="*/ 12 w 233"/>
                <a:gd name="T51" fmla="*/ 0 h 82"/>
                <a:gd name="T52" fmla="*/ 11 w 233"/>
                <a:gd name="T53" fmla="*/ 0 h 82"/>
                <a:gd name="T54" fmla="*/ 9 w 233"/>
                <a:gd name="T55" fmla="*/ 0 h 82"/>
                <a:gd name="T56" fmla="*/ 8 w 233"/>
                <a:gd name="T57" fmla="*/ 0 h 82"/>
                <a:gd name="T58" fmla="*/ 6 w 233"/>
                <a:gd name="T59" fmla="*/ 0 h 82"/>
                <a:gd name="T60" fmla="*/ 4 w 233"/>
                <a:gd name="T61" fmla="*/ 0 h 82"/>
                <a:gd name="T62" fmla="*/ 2 w 233"/>
                <a:gd name="T63" fmla="*/ 0 h 82"/>
                <a:gd name="T64" fmla="*/ 0 w 233"/>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3"/>
                <a:gd name="T100" fmla="*/ 0 h 82"/>
                <a:gd name="T101" fmla="*/ 233 w 233"/>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3" h="82">
                  <a:moveTo>
                    <a:pt x="0" y="34"/>
                  </a:moveTo>
                  <a:lnTo>
                    <a:pt x="2" y="32"/>
                  </a:lnTo>
                  <a:lnTo>
                    <a:pt x="9" y="29"/>
                  </a:lnTo>
                  <a:lnTo>
                    <a:pt x="21" y="26"/>
                  </a:lnTo>
                  <a:lnTo>
                    <a:pt x="34" y="20"/>
                  </a:lnTo>
                  <a:lnTo>
                    <a:pt x="52" y="15"/>
                  </a:lnTo>
                  <a:lnTo>
                    <a:pt x="70" y="9"/>
                  </a:lnTo>
                  <a:lnTo>
                    <a:pt x="91" y="5"/>
                  </a:lnTo>
                  <a:lnTo>
                    <a:pt x="112" y="1"/>
                  </a:lnTo>
                  <a:lnTo>
                    <a:pt x="132" y="0"/>
                  </a:lnTo>
                  <a:lnTo>
                    <a:pt x="153" y="1"/>
                  </a:lnTo>
                  <a:lnTo>
                    <a:pt x="173" y="5"/>
                  </a:lnTo>
                  <a:lnTo>
                    <a:pt x="191" y="12"/>
                  </a:lnTo>
                  <a:lnTo>
                    <a:pt x="206" y="22"/>
                  </a:lnTo>
                  <a:lnTo>
                    <a:pt x="219" y="37"/>
                  </a:lnTo>
                  <a:lnTo>
                    <a:pt x="228" y="57"/>
                  </a:lnTo>
                  <a:lnTo>
                    <a:pt x="233" y="82"/>
                  </a:lnTo>
                  <a:lnTo>
                    <a:pt x="231" y="81"/>
                  </a:lnTo>
                  <a:lnTo>
                    <a:pt x="230" y="77"/>
                  </a:lnTo>
                  <a:lnTo>
                    <a:pt x="227" y="73"/>
                  </a:lnTo>
                  <a:lnTo>
                    <a:pt x="222" y="67"/>
                  </a:lnTo>
                  <a:lnTo>
                    <a:pt x="215" y="60"/>
                  </a:lnTo>
                  <a:lnTo>
                    <a:pt x="207" y="53"/>
                  </a:lnTo>
                  <a:lnTo>
                    <a:pt x="197" y="46"/>
                  </a:lnTo>
                  <a:lnTo>
                    <a:pt x="185" y="38"/>
                  </a:lnTo>
                  <a:lnTo>
                    <a:pt x="170" y="32"/>
                  </a:lnTo>
                  <a:lnTo>
                    <a:pt x="154" y="27"/>
                  </a:lnTo>
                  <a:lnTo>
                    <a:pt x="135" y="22"/>
                  </a:lnTo>
                  <a:lnTo>
                    <a:pt x="114" y="20"/>
                  </a:lnTo>
                  <a:lnTo>
                    <a:pt x="90" y="20"/>
                  </a:lnTo>
                  <a:lnTo>
                    <a:pt x="62" y="21"/>
                  </a:lnTo>
                  <a:lnTo>
                    <a:pt x="32" y="26"/>
                  </a:lnTo>
                  <a:lnTo>
                    <a:pt x="0" y="34"/>
                  </a:lnTo>
                  <a:close/>
                </a:path>
              </a:pathLst>
            </a:custGeom>
            <a:solidFill>
              <a:srgbClr val="000000"/>
            </a:solidFill>
            <a:ln w="9525">
              <a:noFill/>
              <a:round/>
              <a:headEnd/>
              <a:tailEnd/>
            </a:ln>
          </p:spPr>
          <p:txBody>
            <a:bodyPr/>
            <a:lstStyle/>
            <a:p>
              <a:endParaRPr lang="en-US"/>
            </a:p>
          </p:txBody>
        </p:sp>
      </p:grpSp>
      <p:grpSp>
        <p:nvGrpSpPr>
          <p:cNvPr id="3" name="Group 170"/>
          <p:cNvGrpSpPr>
            <a:grpSpLocks/>
          </p:cNvGrpSpPr>
          <p:nvPr/>
        </p:nvGrpSpPr>
        <p:grpSpPr bwMode="auto">
          <a:xfrm>
            <a:off x="2971800" y="3733800"/>
            <a:ext cx="762000" cy="947738"/>
            <a:chOff x="2496" y="48"/>
            <a:chExt cx="614" cy="837"/>
          </a:xfrm>
        </p:grpSpPr>
        <p:sp>
          <p:nvSpPr>
            <p:cNvPr id="17486" name="Freeform 107"/>
            <p:cNvSpPr>
              <a:spLocks/>
            </p:cNvSpPr>
            <p:nvPr/>
          </p:nvSpPr>
          <p:spPr bwMode="auto">
            <a:xfrm>
              <a:off x="2702" y="76"/>
              <a:ext cx="408" cy="95"/>
            </a:xfrm>
            <a:custGeom>
              <a:avLst/>
              <a:gdLst>
                <a:gd name="T0" fmla="*/ 49 w 693"/>
                <a:gd name="T1" fmla="*/ 0 h 208"/>
                <a:gd name="T2" fmla="*/ 5 w 693"/>
                <a:gd name="T3" fmla="*/ 2 h 208"/>
                <a:gd name="T4" fmla="*/ 5 w 693"/>
                <a:gd name="T5" fmla="*/ 2 h 208"/>
                <a:gd name="T6" fmla="*/ 5 w 693"/>
                <a:gd name="T7" fmla="*/ 2 h 208"/>
                <a:gd name="T8" fmla="*/ 4 w 693"/>
                <a:gd name="T9" fmla="*/ 2 h 208"/>
                <a:gd name="T10" fmla="*/ 3 w 693"/>
                <a:gd name="T11" fmla="*/ 2 h 208"/>
                <a:gd name="T12" fmla="*/ 1 w 693"/>
                <a:gd name="T13" fmla="*/ 2 h 208"/>
                <a:gd name="T14" fmla="*/ 1 w 693"/>
                <a:gd name="T15" fmla="*/ 3 h 208"/>
                <a:gd name="T16" fmla="*/ 0 w 693"/>
                <a:gd name="T17" fmla="*/ 3 h 208"/>
                <a:gd name="T18" fmla="*/ 0 w 693"/>
                <a:gd name="T19" fmla="*/ 4 h 208"/>
                <a:gd name="T20" fmla="*/ 0 w 693"/>
                <a:gd name="T21" fmla="*/ 4 h 208"/>
                <a:gd name="T22" fmla="*/ 0 w 693"/>
                <a:gd name="T23" fmla="*/ 4 h 208"/>
                <a:gd name="T24" fmla="*/ 1 w 693"/>
                <a:gd name="T25" fmla="*/ 4 h 208"/>
                <a:gd name="T26" fmla="*/ 1 w 693"/>
                <a:gd name="T27" fmla="*/ 3 h 208"/>
                <a:gd name="T28" fmla="*/ 1 w 693"/>
                <a:gd name="T29" fmla="*/ 3 h 208"/>
                <a:gd name="T30" fmla="*/ 2 w 693"/>
                <a:gd name="T31" fmla="*/ 2 h 208"/>
                <a:gd name="T32" fmla="*/ 3 w 693"/>
                <a:gd name="T33" fmla="*/ 2 h 208"/>
                <a:gd name="T34" fmla="*/ 5 w 693"/>
                <a:gd name="T35" fmla="*/ 2 h 208"/>
                <a:gd name="T36" fmla="*/ 5 w 693"/>
                <a:gd name="T37" fmla="*/ 2 h 208"/>
                <a:gd name="T38" fmla="*/ 6 w 693"/>
                <a:gd name="T39" fmla="*/ 2 h 208"/>
                <a:gd name="T40" fmla="*/ 8 w 693"/>
                <a:gd name="T41" fmla="*/ 2 h 208"/>
                <a:gd name="T42" fmla="*/ 11 w 693"/>
                <a:gd name="T43" fmla="*/ 2 h 208"/>
                <a:gd name="T44" fmla="*/ 14 w 693"/>
                <a:gd name="T45" fmla="*/ 2 h 208"/>
                <a:gd name="T46" fmla="*/ 16 w 693"/>
                <a:gd name="T47" fmla="*/ 2 h 208"/>
                <a:gd name="T48" fmla="*/ 20 w 693"/>
                <a:gd name="T49" fmla="*/ 1 h 208"/>
                <a:gd name="T50" fmla="*/ 24 w 693"/>
                <a:gd name="T51" fmla="*/ 1 h 208"/>
                <a:gd name="T52" fmla="*/ 28 w 693"/>
                <a:gd name="T53" fmla="*/ 1 h 208"/>
                <a:gd name="T54" fmla="*/ 32 w 693"/>
                <a:gd name="T55" fmla="*/ 1 h 208"/>
                <a:gd name="T56" fmla="*/ 35 w 693"/>
                <a:gd name="T57" fmla="*/ 1 h 208"/>
                <a:gd name="T58" fmla="*/ 39 w 693"/>
                <a:gd name="T59" fmla="*/ 0 h 208"/>
                <a:gd name="T60" fmla="*/ 42 w 693"/>
                <a:gd name="T61" fmla="*/ 0 h 208"/>
                <a:gd name="T62" fmla="*/ 45 w 693"/>
                <a:gd name="T63" fmla="*/ 0 h 208"/>
                <a:gd name="T64" fmla="*/ 47 w 693"/>
                <a:gd name="T65" fmla="*/ 0 h 208"/>
                <a:gd name="T66" fmla="*/ 49 w 693"/>
                <a:gd name="T67" fmla="*/ 0 h 2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3"/>
                <a:gd name="T103" fmla="*/ 0 h 208"/>
                <a:gd name="T104" fmla="*/ 693 w 693"/>
                <a:gd name="T105" fmla="*/ 208 h 2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3" h="208">
                  <a:moveTo>
                    <a:pt x="693" y="0"/>
                  </a:moveTo>
                  <a:lnTo>
                    <a:pt x="81" y="91"/>
                  </a:lnTo>
                  <a:lnTo>
                    <a:pt x="78" y="91"/>
                  </a:lnTo>
                  <a:lnTo>
                    <a:pt x="68" y="92"/>
                  </a:lnTo>
                  <a:lnTo>
                    <a:pt x="53" y="96"/>
                  </a:lnTo>
                  <a:lnTo>
                    <a:pt x="37" y="104"/>
                  </a:lnTo>
                  <a:lnTo>
                    <a:pt x="20" y="118"/>
                  </a:lnTo>
                  <a:lnTo>
                    <a:pt x="8" y="139"/>
                  </a:lnTo>
                  <a:lnTo>
                    <a:pt x="0" y="168"/>
                  </a:lnTo>
                  <a:lnTo>
                    <a:pt x="0" y="208"/>
                  </a:lnTo>
                  <a:lnTo>
                    <a:pt x="0" y="204"/>
                  </a:lnTo>
                  <a:lnTo>
                    <a:pt x="0" y="195"/>
                  </a:lnTo>
                  <a:lnTo>
                    <a:pt x="2" y="181"/>
                  </a:lnTo>
                  <a:lnTo>
                    <a:pt x="5" y="164"/>
                  </a:lnTo>
                  <a:lnTo>
                    <a:pt x="13" y="148"/>
                  </a:lnTo>
                  <a:lnTo>
                    <a:pt x="25" y="132"/>
                  </a:lnTo>
                  <a:lnTo>
                    <a:pt x="43" y="118"/>
                  </a:lnTo>
                  <a:lnTo>
                    <a:pt x="68" y="110"/>
                  </a:lnTo>
                  <a:lnTo>
                    <a:pt x="73" y="109"/>
                  </a:lnTo>
                  <a:lnTo>
                    <a:pt x="89" y="106"/>
                  </a:lnTo>
                  <a:lnTo>
                    <a:pt x="116" y="102"/>
                  </a:lnTo>
                  <a:lnTo>
                    <a:pt x="149" y="96"/>
                  </a:lnTo>
                  <a:lnTo>
                    <a:pt x="191" y="89"/>
                  </a:lnTo>
                  <a:lnTo>
                    <a:pt x="236" y="82"/>
                  </a:lnTo>
                  <a:lnTo>
                    <a:pt x="286" y="73"/>
                  </a:lnTo>
                  <a:lnTo>
                    <a:pt x="339" y="65"/>
                  </a:lnTo>
                  <a:lnTo>
                    <a:pt x="392" y="56"/>
                  </a:lnTo>
                  <a:lnTo>
                    <a:pt x="447" y="46"/>
                  </a:lnTo>
                  <a:lnTo>
                    <a:pt x="500" y="37"/>
                  </a:lnTo>
                  <a:lnTo>
                    <a:pt x="549" y="28"/>
                  </a:lnTo>
                  <a:lnTo>
                    <a:pt x="594" y="20"/>
                  </a:lnTo>
                  <a:lnTo>
                    <a:pt x="634" y="12"/>
                  </a:lnTo>
                  <a:lnTo>
                    <a:pt x="668" y="6"/>
                  </a:lnTo>
                  <a:lnTo>
                    <a:pt x="693" y="0"/>
                  </a:lnTo>
                  <a:close/>
                </a:path>
              </a:pathLst>
            </a:custGeom>
            <a:solidFill>
              <a:srgbClr val="000000"/>
            </a:solidFill>
            <a:ln w="9525">
              <a:noFill/>
              <a:round/>
              <a:headEnd/>
              <a:tailEnd/>
            </a:ln>
          </p:spPr>
          <p:txBody>
            <a:bodyPr/>
            <a:lstStyle/>
            <a:p>
              <a:endParaRPr lang="en-US"/>
            </a:p>
          </p:txBody>
        </p:sp>
        <p:sp>
          <p:nvSpPr>
            <p:cNvPr id="17487" name="Freeform 108"/>
            <p:cNvSpPr>
              <a:spLocks/>
            </p:cNvSpPr>
            <p:nvPr/>
          </p:nvSpPr>
          <p:spPr bwMode="auto">
            <a:xfrm>
              <a:off x="2701" y="204"/>
              <a:ext cx="58" cy="635"/>
            </a:xfrm>
            <a:custGeom>
              <a:avLst/>
              <a:gdLst>
                <a:gd name="T0" fmla="*/ 0 w 98"/>
                <a:gd name="T1" fmla="*/ 0 h 1380"/>
                <a:gd name="T2" fmla="*/ 2 w 98"/>
                <a:gd name="T3" fmla="*/ 26 h 1380"/>
                <a:gd name="T4" fmla="*/ 2 w 98"/>
                <a:gd name="T5" fmla="*/ 27 h 1380"/>
                <a:gd name="T6" fmla="*/ 2 w 98"/>
                <a:gd name="T7" fmla="*/ 27 h 1380"/>
                <a:gd name="T8" fmla="*/ 2 w 98"/>
                <a:gd name="T9" fmla="*/ 27 h 1380"/>
                <a:gd name="T10" fmla="*/ 2 w 98"/>
                <a:gd name="T11" fmla="*/ 27 h 1380"/>
                <a:gd name="T12" fmla="*/ 3 w 98"/>
                <a:gd name="T13" fmla="*/ 28 h 1380"/>
                <a:gd name="T14" fmla="*/ 4 w 98"/>
                <a:gd name="T15" fmla="*/ 28 h 1380"/>
                <a:gd name="T16" fmla="*/ 5 w 98"/>
                <a:gd name="T17" fmla="*/ 28 h 1380"/>
                <a:gd name="T18" fmla="*/ 7 w 98"/>
                <a:gd name="T19" fmla="*/ 28 h 1380"/>
                <a:gd name="T20" fmla="*/ 7 w 98"/>
                <a:gd name="T21" fmla="*/ 29 h 1380"/>
                <a:gd name="T22" fmla="*/ 6 w 98"/>
                <a:gd name="T23" fmla="*/ 29 h 1380"/>
                <a:gd name="T24" fmla="*/ 5 w 98"/>
                <a:gd name="T25" fmla="*/ 29 h 1380"/>
                <a:gd name="T26" fmla="*/ 4 w 98"/>
                <a:gd name="T27" fmla="*/ 29 h 1380"/>
                <a:gd name="T28" fmla="*/ 2 w 98"/>
                <a:gd name="T29" fmla="*/ 28 h 1380"/>
                <a:gd name="T30" fmla="*/ 1 w 98"/>
                <a:gd name="T31" fmla="*/ 28 h 1380"/>
                <a:gd name="T32" fmla="*/ 1 w 98"/>
                <a:gd name="T33" fmla="*/ 27 h 1380"/>
                <a:gd name="T34" fmla="*/ 1 w 98"/>
                <a:gd name="T35" fmla="*/ 25 h 1380"/>
                <a:gd name="T36" fmla="*/ 0 w 98"/>
                <a:gd name="T37" fmla="*/ 0 h 13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8"/>
                <a:gd name="T58" fmla="*/ 0 h 1380"/>
                <a:gd name="T59" fmla="*/ 98 w 98"/>
                <a:gd name="T60" fmla="*/ 1380 h 13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8" h="1380">
                  <a:moveTo>
                    <a:pt x="0" y="0"/>
                  </a:moveTo>
                  <a:lnTo>
                    <a:pt x="30" y="1273"/>
                  </a:lnTo>
                  <a:lnTo>
                    <a:pt x="30" y="1277"/>
                  </a:lnTo>
                  <a:lnTo>
                    <a:pt x="29" y="1288"/>
                  </a:lnTo>
                  <a:lnTo>
                    <a:pt x="29" y="1304"/>
                  </a:lnTo>
                  <a:lnTo>
                    <a:pt x="33" y="1322"/>
                  </a:lnTo>
                  <a:lnTo>
                    <a:pt x="40" y="1341"/>
                  </a:lnTo>
                  <a:lnTo>
                    <a:pt x="52" y="1357"/>
                  </a:lnTo>
                  <a:lnTo>
                    <a:pt x="72" y="1367"/>
                  </a:lnTo>
                  <a:lnTo>
                    <a:pt x="98" y="1372"/>
                  </a:lnTo>
                  <a:lnTo>
                    <a:pt x="94" y="1374"/>
                  </a:lnTo>
                  <a:lnTo>
                    <a:pt x="82" y="1378"/>
                  </a:lnTo>
                  <a:lnTo>
                    <a:pt x="66" y="1380"/>
                  </a:lnTo>
                  <a:lnTo>
                    <a:pt x="48" y="1376"/>
                  </a:lnTo>
                  <a:lnTo>
                    <a:pt x="30" y="1364"/>
                  </a:lnTo>
                  <a:lnTo>
                    <a:pt x="14" y="1337"/>
                  </a:lnTo>
                  <a:lnTo>
                    <a:pt x="5" y="1292"/>
                  </a:lnTo>
                  <a:lnTo>
                    <a:pt x="3" y="1228"/>
                  </a:lnTo>
                  <a:lnTo>
                    <a:pt x="0" y="0"/>
                  </a:lnTo>
                  <a:close/>
                </a:path>
              </a:pathLst>
            </a:custGeom>
            <a:solidFill>
              <a:srgbClr val="000000"/>
            </a:solidFill>
            <a:ln w="9525">
              <a:noFill/>
              <a:round/>
              <a:headEnd/>
              <a:tailEnd/>
            </a:ln>
          </p:spPr>
          <p:txBody>
            <a:bodyPr/>
            <a:lstStyle/>
            <a:p>
              <a:endParaRPr lang="en-US"/>
            </a:p>
          </p:txBody>
        </p:sp>
        <p:sp>
          <p:nvSpPr>
            <p:cNvPr id="17488" name="Freeform 113"/>
            <p:cNvSpPr>
              <a:spLocks/>
            </p:cNvSpPr>
            <p:nvPr/>
          </p:nvSpPr>
          <p:spPr bwMode="auto">
            <a:xfrm>
              <a:off x="2514" y="54"/>
              <a:ext cx="567" cy="815"/>
            </a:xfrm>
            <a:custGeom>
              <a:avLst/>
              <a:gdLst>
                <a:gd name="T0" fmla="*/ 0 w 968"/>
                <a:gd name="T1" fmla="*/ 3 h 1769"/>
                <a:gd name="T2" fmla="*/ 50 w 968"/>
                <a:gd name="T3" fmla="*/ 0 h 1769"/>
                <a:gd name="T4" fmla="*/ 50 w 968"/>
                <a:gd name="T5" fmla="*/ 0 h 1769"/>
                <a:gd name="T6" fmla="*/ 50 w 968"/>
                <a:gd name="T7" fmla="*/ 0 h 1769"/>
                <a:gd name="T8" fmla="*/ 51 w 968"/>
                <a:gd name="T9" fmla="*/ 0 h 1769"/>
                <a:gd name="T10" fmla="*/ 52 w 968"/>
                <a:gd name="T11" fmla="*/ 0 h 1769"/>
                <a:gd name="T12" fmla="*/ 52 w 968"/>
                <a:gd name="T13" fmla="*/ 0 h 1769"/>
                <a:gd name="T14" fmla="*/ 53 w 968"/>
                <a:gd name="T15" fmla="*/ 0 h 1769"/>
                <a:gd name="T16" fmla="*/ 54 w 968"/>
                <a:gd name="T17" fmla="*/ 0 h 1769"/>
                <a:gd name="T18" fmla="*/ 55 w 968"/>
                <a:gd name="T19" fmla="*/ 0 h 1769"/>
                <a:gd name="T20" fmla="*/ 56 w 968"/>
                <a:gd name="T21" fmla="*/ 0 h 1769"/>
                <a:gd name="T22" fmla="*/ 57 w 968"/>
                <a:gd name="T23" fmla="*/ 0 h 1769"/>
                <a:gd name="T24" fmla="*/ 59 w 968"/>
                <a:gd name="T25" fmla="*/ 0 h 1769"/>
                <a:gd name="T26" fmla="*/ 60 w 968"/>
                <a:gd name="T27" fmla="*/ 0 h 1769"/>
                <a:gd name="T28" fmla="*/ 62 w 968"/>
                <a:gd name="T29" fmla="*/ 0 h 1769"/>
                <a:gd name="T30" fmla="*/ 63 w 968"/>
                <a:gd name="T31" fmla="*/ 0 h 1769"/>
                <a:gd name="T32" fmla="*/ 64 w 968"/>
                <a:gd name="T33" fmla="*/ 0 h 1769"/>
                <a:gd name="T34" fmla="*/ 66 w 968"/>
                <a:gd name="T35" fmla="*/ 1 h 1769"/>
                <a:gd name="T36" fmla="*/ 67 w 968"/>
                <a:gd name="T37" fmla="*/ 36 h 1769"/>
                <a:gd name="T38" fmla="*/ 67 w 968"/>
                <a:gd name="T39" fmla="*/ 36 h 1769"/>
                <a:gd name="T40" fmla="*/ 66 w 968"/>
                <a:gd name="T41" fmla="*/ 36 h 1769"/>
                <a:gd name="T42" fmla="*/ 66 w 968"/>
                <a:gd name="T43" fmla="*/ 36 h 1769"/>
                <a:gd name="T44" fmla="*/ 65 w 968"/>
                <a:gd name="T45" fmla="*/ 36 h 1769"/>
                <a:gd name="T46" fmla="*/ 64 w 968"/>
                <a:gd name="T47" fmla="*/ 36 h 1769"/>
                <a:gd name="T48" fmla="*/ 63 w 968"/>
                <a:gd name="T49" fmla="*/ 36 h 1769"/>
                <a:gd name="T50" fmla="*/ 63 w 968"/>
                <a:gd name="T51" fmla="*/ 36 h 1769"/>
                <a:gd name="T52" fmla="*/ 61 w 968"/>
                <a:gd name="T53" fmla="*/ 36 h 1769"/>
                <a:gd name="T54" fmla="*/ 60 w 968"/>
                <a:gd name="T55" fmla="*/ 36 h 1769"/>
                <a:gd name="T56" fmla="*/ 58 w 968"/>
                <a:gd name="T57" fmla="*/ 36 h 1769"/>
                <a:gd name="T58" fmla="*/ 57 w 968"/>
                <a:gd name="T59" fmla="*/ 37 h 1769"/>
                <a:gd name="T60" fmla="*/ 55 w 968"/>
                <a:gd name="T61" fmla="*/ 37 h 1769"/>
                <a:gd name="T62" fmla="*/ 53 w 968"/>
                <a:gd name="T63" fmla="*/ 37 h 1769"/>
                <a:gd name="T64" fmla="*/ 52 w 968"/>
                <a:gd name="T65" fmla="*/ 37 h 1769"/>
                <a:gd name="T66" fmla="*/ 50 w 968"/>
                <a:gd name="T67" fmla="*/ 37 h 1769"/>
                <a:gd name="T68" fmla="*/ 47 w 968"/>
                <a:gd name="T69" fmla="*/ 37 h 1769"/>
                <a:gd name="T70" fmla="*/ 2 w 968"/>
                <a:gd name="T71" fmla="*/ 35 h 1769"/>
                <a:gd name="T72" fmla="*/ 0 w 968"/>
                <a:gd name="T73" fmla="*/ 3 h 17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68"/>
                <a:gd name="T112" fmla="*/ 0 h 1769"/>
                <a:gd name="T113" fmla="*/ 968 w 968"/>
                <a:gd name="T114" fmla="*/ 1769 h 17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68" h="1769">
                  <a:moveTo>
                    <a:pt x="0" y="136"/>
                  </a:moveTo>
                  <a:lnTo>
                    <a:pt x="727" y="31"/>
                  </a:lnTo>
                  <a:lnTo>
                    <a:pt x="728" y="30"/>
                  </a:lnTo>
                  <a:lnTo>
                    <a:pt x="733" y="28"/>
                  </a:lnTo>
                  <a:lnTo>
                    <a:pt x="739" y="24"/>
                  </a:lnTo>
                  <a:lnTo>
                    <a:pt x="747" y="21"/>
                  </a:lnTo>
                  <a:lnTo>
                    <a:pt x="758" y="16"/>
                  </a:lnTo>
                  <a:lnTo>
                    <a:pt x="770" y="12"/>
                  </a:lnTo>
                  <a:lnTo>
                    <a:pt x="784" y="7"/>
                  </a:lnTo>
                  <a:lnTo>
                    <a:pt x="800" y="4"/>
                  </a:lnTo>
                  <a:lnTo>
                    <a:pt x="816" y="1"/>
                  </a:lnTo>
                  <a:lnTo>
                    <a:pt x="834" y="0"/>
                  </a:lnTo>
                  <a:lnTo>
                    <a:pt x="853" y="1"/>
                  </a:lnTo>
                  <a:lnTo>
                    <a:pt x="872" y="5"/>
                  </a:lnTo>
                  <a:lnTo>
                    <a:pt x="893" y="10"/>
                  </a:lnTo>
                  <a:lnTo>
                    <a:pt x="913" y="20"/>
                  </a:lnTo>
                  <a:lnTo>
                    <a:pt x="933" y="31"/>
                  </a:lnTo>
                  <a:lnTo>
                    <a:pt x="954" y="47"/>
                  </a:lnTo>
                  <a:lnTo>
                    <a:pt x="968" y="1727"/>
                  </a:lnTo>
                  <a:lnTo>
                    <a:pt x="967" y="1728"/>
                  </a:lnTo>
                  <a:lnTo>
                    <a:pt x="962" y="1729"/>
                  </a:lnTo>
                  <a:lnTo>
                    <a:pt x="955" y="1731"/>
                  </a:lnTo>
                  <a:lnTo>
                    <a:pt x="945" y="1735"/>
                  </a:lnTo>
                  <a:lnTo>
                    <a:pt x="933" y="1739"/>
                  </a:lnTo>
                  <a:lnTo>
                    <a:pt x="919" y="1743"/>
                  </a:lnTo>
                  <a:lnTo>
                    <a:pt x="903" y="1747"/>
                  </a:lnTo>
                  <a:lnTo>
                    <a:pt x="885" y="1752"/>
                  </a:lnTo>
                  <a:lnTo>
                    <a:pt x="865" y="1757"/>
                  </a:lnTo>
                  <a:lnTo>
                    <a:pt x="843" y="1760"/>
                  </a:lnTo>
                  <a:lnTo>
                    <a:pt x="822" y="1764"/>
                  </a:lnTo>
                  <a:lnTo>
                    <a:pt x="797" y="1767"/>
                  </a:lnTo>
                  <a:lnTo>
                    <a:pt x="772" y="1768"/>
                  </a:lnTo>
                  <a:lnTo>
                    <a:pt x="747" y="1769"/>
                  </a:lnTo>
                  <a:lnTo>
                    <a:pt x="720" y="1768"/>
                  </a:lnTo>
                  <a:lnTo>
                    <a:pt x="694" y="1766"/>
                  </a:lnTo>
                  <a:lnTo>
                    <a:pt x="22" y="1719"/>
                  </a:lnTo>
                  <a:lnTo>
                    <a:pt x="0" y="136"/>
                  </a:lnTo>
                  <a:close/>
                </a:path>
              </a:pathLst>
            </a:custGeom>
            <a:solidFill>
              <a:srgbClr val="3F9EFF"/>
            </a:solidFill>
            <a:ln w="9525">
              <a:noFill/>
              <a:round/>
              <a:headEnd/>
              <a:tailEnd/>
            </a:ln>
          </p:spPr>
          <p:txBody>
            <a:bodyPr/>
            <a:lstStyle/>
            <a:p>
              <a:endParaRPr lang="en-US"/>
            </a:p>
          </p:txBody>
        </p:sp>
        <p:sp>
          <p:nvSpPr>
            <p:cNvPr id="17489" name="Freeform 114"/>
            <p:cNvSpPr>
              <a:spLocks/>
            </p:cNvSpPr>
            <p:nvPr/>
          </p:nvSpPr>
          <p:spPr bwMode="auto">
            <a:xfrm>
              <a:off x="2510" y="73"/>
              <a:ext cx="458" cy="792"/>
            </a:xfrm>
            <a:custGeom>
              <a:avLst/>
              <a:gdLst>
                <a:gd name="T0" fmla="*/ 51 w 781"/>
                <a:gd name="T1" fmla="*/ 0 h 1718"/>
                <a:gd name="T2" fmla="*/ 55 w 781"/>
                <a:gd name="T3" fmla="*/ 35 h 1718"/>
                <a:gd name="T4" fmla="*/ 1 w 781"/>
                <a:gd name="T5" fmla="*/ 35 h 1718"/>
                <a:gd name="T6" fmla="*/ 0 w 781"/>
                <a:gd name="T7" fmla="*/ 2 h 1718"/>
                <a:gd name="T8" fmla="*/ 51 w 781"/>
                <a:gd name="T9" fmla="*/ 0 h 1718"/>
                <a:gd name="T10" fmla="*/ 0 60000 65536"/>
                <a:gd name="T11" fmla="*/ 0 60000 65536"/>
                <a:gd name="T12" fmla="*/ 0 60000 65536"/>
                <a:gd name="T13" fmla="*/ 0 60000 65536"/>
                <a:gd name="T14" fmla="*/ 0 60000 65536"/>
                <a:gd name="T15" fmla="*/ 0 w 781"/>
                <a:gd name="T16" fmla="*/ 0 h 1718"/>
                <a:gd name="T17" fmla="*/ 781 w 781"/>
                <a:gd name="T18" fmla="*/ 1718 h 1718"/>
              </a:gdLst>
              <a:ahLst/>
              <a:cxnLst>
                <a:cxn ang="T10">
                  <a:pos x="T0" y="T1"/>
                </a:cxn>
                <a:cxn ang="T11">
                  <a:pos x="T2" y="T3"/>
                </a:cxn>
                <a:cxn ang="T12">
                  <a:pos x="T4" y="T5"/>
                </a:cxn>
                <a:cxn ang="T13">
                  <a:pos x="T6" y="T7"/>
                </a:cxn>
                <a:cxn ang="T14">
                  <a:pos x="T8" y="T9"/>
                </a:cxn>
              </a:cxnLst>
              <a:rect l="T15" t="T16" r="T17" b="T18"/>
              <a:pathLst>
                <a:path w="781" h="1718">
                  <a:moveTo>
                    <a:pt x="738" y="0"/>
                  </a:moveTo>
                  <a:lnTo>
                    <a:pt x="781" y="1718"/>
                  </a:lnTo>
                  <a:lnTo>
                    <a:pt x="21" y="1686"/>
                  </a:lnTo>
                  <a:lnTo>
                    <a:pt x="0" y="111"/>
                  </a:lnTo>
                  <a:lnTo>
                    <a:pt x="738" y="0"/>
                  </a:lnTo>
                  <a:close/>
                </a:path>
              </a:pathLst>
            </a:custGeom>
            <a:solidFill>
              <a:srgbClr val="007FFF"/>
            </a:solidFill>
            <a:ln w="9525">
              <a:noFill/>
              <a:round/>
              <a:headEnd/>
              <a:tailEnd/>
            </a:ln>
          </p:spPr>
          <p:txBody>
            <a:bodyPr/>
            <a:lstStyle/>
            <a:p>
              <a:endParaRPr lang="en-US"/>
            </a:p>
          </p:txBody>
        </p:sp>
        <p:sp>
          <p:nvSpPr>
            <p:cNvPr id="17490" name="Freeform 115"/>
            <p:cNvSpPr>
              <a:spLocks/>
            </p:cNvSpPr>
            <p:nvPr/>
          </p:nvSpPr>
          <p:spPr bwMode="auto">
            <a:xfrm>
              <a:off x="2938" y="61"/>
              <a:ext cx="90" cy="824"/>
            </a:xfrm>
            <a:custGeom>
              <a:avLst/>
              <a:gdLst>
                <a:gd name="T0" fmla="*/ 6 w 152"/>
                <a:gd name="T1" fmla="*/ 0 h 1791"/>
                <a:gd name="T2" fmla="*/ 6 w 152"/>
                <a:gd name="T3" fmla="*/ 2 h 1791"/>
                <a:gd name="T4" fmla="*/ 6 w 152"/>
                <a:gd name="T5" fmla="*/ 6 h 1791"/>
                <a:gd name="T6" fmla="*/ 7 w 152"/>
                <a:gd name="T7" fmla="*/ 12 h 1791"/>
                <a:gd name="T8" fmla="*/ 7 w 152"/>
                <a:gd name="T9" fmla="*/ 18 h 1791"/>
                <a:gd name="T10" fmla="*/ 7 w 152"/>
                <a:gd name="T11" fmla="*/ 24 h 1791"/>
                <a:gd name="T12" fmla="*/ 8 w 152"/>
                <a:gd name="T13" fmla="*/ 30 h 1791"/>
                <a:gd name="T14" fmla="*/ 9 w 152"/>
                <a:gd name="T15" fmla="*/ 34 h 1791"/>
                <a:gd name="T16" fmla="*/ 11 w 152"/>
                <a:gd name="T17" fmla="*/ 36 h 1791"/>
                <a:gd name="T18" fmla="*/ 2 w 152"/>
                <a:gd name="T19" fmla="*/ 37 h 1791"/>
                <a:gd name="T20" fmla="*/ 0 w 152"/>
                <a:gd name="T21" fmla="*/ 0 h 1791"/>
                <a:gd name="T22" fmla="*/ 1 w 152"/>
                <a:gd name="T23" fmla="*/ 0 h 1791"/>
                <a:gd name="T24" fmla="*/ 1 w 152"/>
                <a:gd name="T25" fmla="*/ 0 h 1791"/>
                <a:gd name="T26" fmla="*/ 2 w 152"/>
                <a:gd name="T27" fmla="*/ 0 h 1791"/>
                <a:gd name="T28" fmla="*/ 3 w 152"/>
                <a:gd name="T29" fmla="*/ 0 h 1791"/>
                <a:gd name="T30" fmla="*/ 4 w 152"/>
                <a:gd name="T31" fmla="*/ 0 h 1791"/>
                <a:gd name="T32" fmla="*/ 5 w 152"/>
                <a:gd name="T33" fmla="*/ 0 h 1791"/>
                <a:gd name="T34" fmla="*/ 5 w 152"/>
                <a:gd name="T35" fmla="*/ 0 h 1791"/>
                <a:gd name="T36" fmla="*/ 6 w 152"/>
                <a:gd name="T37" fmla="*/ 0 h 17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2"/>
                <a:gd name="T58" fmla="*/ 0 h 1791"/>
                <a:gd name="T59" fmla="*/ 152 w 152"/>
                <a:gd name="T60" fmla="*/ 1791 h 17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2" h="1791">
                  <a:moveTo>
                    <a:pt x="79" y="12"/>
                  </a:moveTo>
                  <a:lnTo>
                    <a:pt x="79" y="85"/>
                  </a:lnTo>
                  <a:lnTo>
                    <a:pt x="81" y="280"/>
                  </a:lnTo>
                  <a:lnTo>
                    <a:pt x="86" y="555"/>
                  </a:lnTo>
                  <a:lnTo>
                    <a:pt x="92" y="870"/>
                  </a:lnTo>
                  <a:lnTo>
                    <a:pt x="101" y="1186"/>
                  </a:lnTo>
                  <a:lnTo>
                    <a:pt x="114" y="1462"/>
                  </a:lnTo>
                  <a:lnTo>
                    <a:pt x="131" y="1658"/>
                  </a:lnTo>
                  <a:lnTo>
                    <a:pt x="152" y="1732"/>
                  </a:lnTo>
                  <a:lnTo>
                    <a:pt x="33" y="1791"/>
                  </a:lnTo>
                  <a:lnTo>
                    <a:pt x="0" y="28"/>
                  </a:lnTo>
                  <a:lnTo>
                    <a:pt x="3" y="25"/>
                  </a:lnTo>
                  <a:lnTo>
                    <a:pt x="11" y="21"/>
                  </a:lnTo>
                  <a:lnTo>
                    <a:pt x="23" y="14"/>
                  </a:lnTo>
                  <a:lnTo>
                    <a:pt x="37" y="7"/>
                  </a:lnTo>
                  <a:lnTo>
                    <a:pt x="50" y="2"/>
                  </a:lnTo>
                  <a:lnTo>
                    <a:pt x="63" y="0"/>
                  </a:lnTo>
                  <a:lnTo>
                    <a:pt x="73" y="4"/>
                  </a:lnTo>
                  <a:lnTo>
                    <a:pt x="79" y="12"/>
                  </a:lnTo>
                  <a:close/>
                </a:path>
              </a:pathLst>
            </a:custGeom>
            <a:solidFill>
              <a:srgbClr val="007FFF"/>
            </a:solidFill>
            <a:ln w="9525">
              <a:noFill/>
              <a:round/>
              <a:headEnd/>
              <a:tailEnd/>
            </a:ln>
          </p:spPr>
          <p:txBody>
            <a:bodyPr/>
            <a:lstStyle/>
            <a:p>
              <a:endParaRPr lang="en-US"/>
            </a:p>
          </p:txBody>
        </p:sp>
        <p:sp>
          <p:nvSpPr>
            <p:cNvPr id="17491" name="Freeform 116"/>
            <p:cNvSpPr>
              <a:spLocks/>
            </p:cNvSpPr>
            <p:nvPr/>
          </p:nvSpPr>
          <p:spPr bwMode="auto">
            <a:xfrm>
              <a:off x="2961" y="182"/>
              <a:ext cx="129" cy="53"/>
            </a:xfrm>
            <a:custGeom>
              <a:avLst/>
              <a:gdLst>
                <a:gd name="T0" fmla="*/ 1 w 221"/>
                <a:gd name="T1" fmla="*/ 0 h 116"/>
                <a:gd name="T2" fmla="*/ 1 w 221"/>
                <a:gd name="T3" fmla="*/ 0 h 116"/>
                <a:gd name="T4" fmla="*/ 1 w 221"/>
                <a:gd name="T5" fmla="*/ 0 h 116"/>
                <a:gd name="T6" fmla="*/ 1 w 221"/>
                <a:gd name="T7" fmla="*/ 0 h 116"/>
                <a:gd name="T8" fmla="*/ 2 w 221"/>
                <a:gd name="T9" fmla="*/ 0 h 116"/>
                <a:gd name="T10" fmla="*/ 3 w 221"/>
                <a:gd name="T11" fmla="*/ 0 h 116"/>
                <a:gd name="T12" fmla="*/ 4 w 221"/>
                <a:gd name="T13" fmla="*/ 0 h 116"/>
                <a:gd name="T14" fmla="*/ 5 w 221"/>
                <a:gd name="T15" fmla="*/ 0 h 116"/>
                <a:gd name="T16" fmla="*/ 6 w 221"/>
                <a:gd name="T17" fmla="*/ 0 h 116"/>
                <a:gd name="T18" fmla="*/ 8 w 221"/>
                <a:gd name="T19" fmla="*/ 0 h 116"/>
                <a:gd name="T20" fmla="*/ 9 w 221"/>
                <a:gd name="T21" fmla="*/ 0 h 116"/>
                <a:gd name="T22" fmla="*/ 11 w 221"/>
                <a:gd name="T23" fmla="*/ 0 h 116"/>
                <a:gd name="T24" fmla="*/ 12 w 221"/>
                <a:gd name="T25" fmla="*/ 0 h 116"/>
                <a:gd name="T26" fmla="*/ 13 w 221"/>
                <a:gd name="T27" fmla="*/ 0 h 116"/>
                <a:gd name="T28" fmla="*/ 13 w 221"/>
                <a:gd name="T29" fmla="*/ 0 h 116"/>
                <a:gd name="T30" fmla="*/ 15 w 221"/>
                <a:gd name="T31" fmla="*/ 0 h 116"/>
                <a:gd name="T32" fmla="*/ 15 w 221"/>
                <a:gd name="T33" fmla="*/ 0 h 116"/>
                <a:gd name="T34" fmla="*/ 15 w 221"/>
                <a:gd name="T35" fmla="*/ 2 h 116"/>
                <a:gd name="T36" fmla="*/ 15 w 221"/>
                <a:gd name="T37" fmla="*/ 2 h 116"/>
                <a:gd name="T38" fmla="*/ 14 w 221"/>
                <a:gd name="T39" fmla="*/ 2 h 116"/>
                <a:gd name="T40" fmla="*/ 13 w 221"/>
                <a:gd name="T41" fmla="*/ 2 h 116"/>
                <a:gd name="T42" fmla="*/ 13 w 221"/>
                <a:gd name="T43" fmla="*/ 2 h 116"/>
                <a:gd name="T44" fmla="*/ 12 w 221"/>
                <a:gd name="T45" fmla="*/ 2 h 116"/>
                <a:gd name="T46" fmla="*/ 11 w 221"/>
                <a:gd name="T47" fmla="*/ 2 h 116"/>
                <a:gd name="T48" fmla="*/ 9 w 221"/>
                <a:gd name="T49" fmla="*/ 2 h 116"/>
                <a:gd name="T50" fmla="*/ 8 w 221"/>
                <a:gd name="T51" fmla="*/ 2 h 116"/>
                <a:gd name="T52" fmla="*/ 6 w 221"/>
                <a:gd name="T53" fmla="*/ 2 h 116"/>
                <a:gd name="T54" fmla="*/ 5 w 221"/>
                <a:gd name="T55" fmla="*/ 2 h 116"/>
                <a:gd name="T56" fmla="*/ 4 w 221"/>
                <a:gd name="T57" fmla="*/ 2 h 116"/>
                <a:gd name="T58" fmla="*/ 3 w 221"/>
                <a:gd name="T59" fmla="*/ 2 h 116"/>
                <a:gd name="T60" fmla="*/ 2 w 221"/>
                <a:gd name="T61" fmla="*/ 2 h 116"/>
                <a:gd name="T62" fmla="*/ 1 w 221"/>
                <a:gd name="T63" fmla="*/ 2 h 116"/>
                <a:gd name="T64" fmla="*/ 1 w 221"/>
                <a:gd name="T65" fmla="*/ 2 h 116"/>
                <a:gd name="T66" fmla="*/ 0 w 221"/>
                <a:gd name="T67" fmla="*/ 2 h 116"/>
                <a:gd name="T68" fmla="*/ 1 w 221"/>
                <a:gd name="T69" fmla="*/ 0 h 1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1"/>
                <a:gd name="T106" fmla="*/ 0 h 116"/>
                <a:gd name="T107" fmla="*/ 221 w 221"/>
                <a:gd name="T108" fmla="*/ 116 h 1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1" h="116">
                  <a:moveTo>
                    <a:pt x="4" y="20"/>
                  </a:moveTo>
                  <a:lnTo>
                    <a:pt x="6" y="20"/>
                  </a:lnTo>
                  <a:lnTo>
                    <a:pt x="12" y="18"/>
                  </a:lnTo>
                  <a:lnTo>
                    <a:pt x="20" y="17"/>
                  </a:lnTo>
                  <a:lnTo>
                    <a:pt x="32" y="15"/>
                  </a:lnTo>
                  <a:lnTo>
                    <a:pt x="46" y="11"/>
                  </a:lnTo>
                  <a:lnTo>
                    <a:pt x="61" y="9"/>
                  </a:lnTo>
                  <a:lnTo>
                    <a:pt x="78" y="7"/>
                  </a:lnTo>
                  <a:lnTo>
                    <a:pt x="96" y="3"/>
                  </a:lnTo>
                  <a:lnTo>
                    <a:pt x="115" y="2"/>
                  </a:lnTo>
                  <a:lnTo>
                    <a:pt x="133" y="1"/>
                  </a:lnTo>
                  <a:lnTo>
                    <a:pt x="152" y="0"/>
                  </a:lnTo>
                  <a:lnTo>
                    <a:pt x="169" y="0"/>
                  </a:lnTo>
                  <a:lnTo>
                    <a:pt x="185" y="2"/>
                  </a:lnTo>
                  <a:lnTo>
                    <a:pt x="199" y="4"/>
                  </a:lnTo>
                  <a:lnTo>
                    <a:pt x="212" y="9"/>
                  </a:lnTo>
                  <a:lnTo>
                    <a:pt x="221" y="15"/>
                  </a:lnTo>
                  <a:lnTo>
                    <a:pt x="216" y="106"/>
                  </a:lnTo>
                  <a:lnTo>
                    <a:pt x="214" y="106"/>
                  </a:lnTo>
                  <a:lnTo>
                    <a:pt x="208" y="104"/>
                  </a:lnTo>
                  <a:lnTo>
                    <a:pt x="198" y="103"/>
                  </a:lnTo>
                  <a:lnTo>
                    <a:pt x="185" y="102"/>
                  </a:lnTo>
                  <a:lnTo>
                    <a:pt x="170" y="101"/>
                  </a:lnTo>
                  <a:lnTo>
                    <a:pt x="154" y="99"/>
                  </a:lnTo>
                  <a:lnTo>
                    <a:pt x="136" y="98"/>
                  </a:lnTo>
                  <a:lnTo>
                    <a:pt x="117" y="96"/>
                  </a:lnTo>
                  <a:lnTo>
                    <a:pt x="97" y="96"/>
                  </a:lnTo>
                  <a:lnTo>
                    <a:pt x="78" y="96"/>
                  </a:lnTo>
                  <a:lnTo>
                    <a:pt x="59" y="98"/>
                  </a:lnTo>
                  <a:lnTo>
                    <a:pt x="43" y="99"/>
                  </a:lnTo>
                  <a:lnTo>
                    <a:pt x="28" y="101"/>
                  </a:lnTo>
                  <a:lnTo>
                    <a:pt x="16" y="104"/>
                  </a:lnTo>
                  <a:lnTo>
                    <a:pt x="5" y="110"/>
                  </a:lnTo>
                  <a:lnTo>
                    <a:pt x="0" y="116"/>
                  </a:lnTo>
                  <a:lnTo>
                    <a:pt x="4" y="20"/>
                  </a:lnTo>
                  <a:close/>
                </a:path>
              </a:pathLst>
            </a:custGeom>
            <a:solidFill>
              <a:srgbClr val="919126"/>
            </a:solidFill>
            <a:ln w="9525">
              <a:noFill/>
              <a:round/>
              <a:headEnd/>
              <a:tailEnd/>
            </a:ln>
          </p:spPr>
          <p:txBody>
            <a:bodyPr/>
            <a:lstStyle/>
            <a:p>
              <a:endParaRPr lang="en-US"/>
            </a:p>
          </p:txBody>
        </p:sp>
        <p:sp>
          <p:nvSpPr>
            <p:cNvPr id="17492" name="Freeform 117"/>
            <p:cNvSpPr>
              <a:spLocks/>
            </p:cNvSpPr>
            <p:nvPr/>
          </p:nvSpPr>
          <p:spPr bwMode="auto">
            <a:xfrm>
              <a:off x="3002" y="182"/>
              <a:ext cx="69" cy="46"/>
            </a:xfrm>
            <a:custGeom>
              <a:avLst/>
              <a:gdLst>
                <a:gd name="T0" fmla="*/ 0 w 116"/>
                <a:gd name="T1" fmla="*/ 0 h 98"/>
                <a:gd name="T2" fmla="*/ 1 w 116"/>
                <a:gd name="T3" fmla="*/ 0 h 98"/>
                <a:gd name="T4" fmla="*/ 1 w 116"/>
                <a:gd name="T5" fmla="*/ 0 h 98"/>
                <a:gd name="T6" fmla="*/ 2 w 116"/>
                <a:gd name="T7" fmla="*/ 0 h 98"/>
                <a:gd name="T8" fmla="*/ 3 w 116"/>
                <a:gd name="T9" fmla="*/ 0 h 98"/>
                <a:gd name="T10" fmla="*/ 4 w 116"/>
                <a:gd name="T11" fmla="*/ 1 h 98"/>
                <a:gd name="T12" fmla="*/ 5 w 116"/>
                <a:gd name="T13" fmla="*/ 1 h 98"/>
                <a:gd name="T14" fmla="*/ 5 w 116"/>
                <a:gd name="T15" fmla="*/ 2 h 98"/>
                <a:gd name="T16" fmla="*/ 5 w 116"/>
                <a:gd name="T17" fmla="*/ 2 h 98"/>
                <a:gd name="T18" fmla="*/ 8 w 116"/>
                <a:gd name="T19" fmla="*/ 2 h 98"/>
                <a:gd name="T20" fmla="*/ 8 w 116"/>
                <a:gd name="T21" fmla="*/ 0 h 98"/>
                <a:gd name="T22" fmla="*/ 8 w 116"/>
                <a:gd name="T23" fmla="*/ 0 h 98"/>
                <a:gd name="T24" fmla="*/ 7 w 116"/>
                <a:gd name="T25" fmla="*/ 0 h 98"/>
                <a:gd name="T26" fmla="*/ 7 w 116"/>
                <a:gd name="T27" fmla="*/ 0 h 98"/>
                <a:gd name="T28" fmla="*/ 6 w 116"/>
                <a:gd name="T29" fmla="*/ 0 h 98"/>
                <a:gd name="T30" fmla="*/ 5 w 116"/>
                <a:gd name="T31" fmla="*/ 0 h 98"/>
                <a:gd name="T32" fmla="*/ 3 w 116"/>
                <a:gd name="T33" fmla="*/ 0 h 98"/>
                <a:gd name="T34" fmla="*/ 2 w 116"/>
                <a:gd name="T35" fmla="*/ 0 h 98"/>
                <a:gd name="T36" fmla="*/ 0 w 116"/>
                <a:gd name="T37" fmla="*/ 0 h 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6"/>
                <a:gd name="T58" fmla="*/ 0 h 98"/>
                <a:gd name="T59" fmla="*/ 116 w 116"/>
                <a:gd name="T60" fmla="*/ 98 h 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6" h="98">
                  <a:moveTo>
                    <a:pt x="0" y="13"/>
                  </a:moveTo>
                  <a:lnTo>
                    <a:pt x="3" y="14"/>
                  </a:lnTo>
                  <a:lnTo>
                    <a:pt x="13" y="17"/>
                  </a:lnTo>
                  <a:lnTo>
                    <a:pt x="25" y="24"/>
                  </a:lnTo>
                  <a:lnTo>
                    <a:pt x="40" y="32"/>
                  </a:lnTo>
                  <a:lnTo>
                    <a:pt x="54" y="44"/>
                  </a:lnTo>
                  <a:lnTo>
                    <a:pt x="66" y="58"/>
                  </a:lnTo>
                  <a:lnTo>
                    <a:pt x="73" y="74"/>
                  </a:lnTo>
                  <a:lnTo>
                    <a:pt x="73" y="93"/>
                  </a:lnTo>
                  <a:lnTo>
                    <a:pt x="116" y="98"/>
                  </a:lnTo>
                  <a:lnTo>
                    <a:pt x="111" y="8"/>
                  </a:lnTo>
                  <a:lnTo>
                    <a:pt x="108" y="7"/>
                  </a:lnTo>
                  <a:lnTo>
                    <a:pt x="103" y="5"/>
                  </a:lnTo>
                  <a:lnTo>
                    <a:pt x="92" y="2"/>
                  </a:lnTo>
                  <a:lnTo>
                    <a:pt x="79" y="0"/>
                  </a:lnTo>
                  <a:lnTo>
                    <a:pt x="63" y="0"/>
                  </a:lnTo>
                  <a:lnTo>
                    <a:pt x="44" y="1"/>
                  </a:lnTo>
                  <a:lnTo>
                    <a:pt x="23" y="5"/>
                  </a:lnTo>
                  <a:lnTo>
                    <a:pt x="0" y="13"/>
                  </a:lnTo>
                  <a:close/>
                </a:path>
              </a:pathLst>
            </a:custGeom>
            <a:solidFill>
              <a:srgbClr val="FFFFA5"/>
            </a:solidFill>
            <a:ln w="9525">
              <a:noFill/>
              <a:round/>
              <a:headEnd/>
              <a:tailEnd/>
            </a:ln>
          </p:spPr>
          <p:txBody>
            <a:bodyPr/>
            <a:lstStyle/>
            <a:p>
              <a:endParaRPr lang="en-US"/>
            </a:p>
          </p:txBody>
        </p:sp>
        <p:sp>
          <p:nvSpPr>
            <p:cNvPr id="17493" name="Freeform 118"/>
            <p:cNvSpPr>
              <a:spLocks/>
            </p:cNvSpPr>
            <p:nvPr/>
          </p:nvSpPr>
          <p:spPr bwMode="auto">
            <a:xfrm>
              <a:off x="2958" y="267"/>
              <a:ext cx="131" cy="19"/>
            </a:xfrm>
            <a:custGeom>
              <a:avLst/>
              <a:gdLst>
                <a:gd name="T0" fmla="*/ 1 w 221"/>
                <a:gd name="T1" fmla="*/ 0 h 41"/>
                <a:gd name="T2" fmla="*/ 1 w 221"/>
                <a:gd name="T3" fmla="*/ 0 h 41"/>
                <a:gd name="T4" fmla="*/ 1 w 221"/>
                <a:gd name="T5" fmla="*/ 0 h 41"/>
                <a:gd name="T6" fmla="*/ 1 w 221"/>
                <a:gd name="T7" fmla="*/ 0 h 41"/>
                <a:gd name="T8" fmla="*/ 2 w 221"/>
                <a:gd name="T9" fmla="*/ 0 h 41"/>
                <a:gd name="T10" fmla="*/ 3 w 221"/>
                <a:gd name="T11" fmla="*/ 0 h 41"/>
                <a:gd name="T12" fmla="*/ 5 w 221"/>
                <a:gd name="T13" fmla="*/ 0 h 41"/>
                <a:gd name="T14" fmla="*/ 6 w 221"/>
                <a:gd name="T15" fmla="*/ 0 h 41"/>
                <a:gd name="T16" fmla="*/ 7 w 221"/>
                <a:gd name="T17" fmla="*/ 0 h 41"/>
                <a:gd name="T18" fmla="*/ 8 w 221"/>
                <a:gd name="T19" fmla="*/ 0 h 41"/>
                <a:gd name="T20" fmla="*/ 10 w 221"/>
                <a:gd name="T21" fmla="*/ 0 h 41"/>
                <a:gd name="T22" fmla="*/ 11 w 221"/>
                <a:gd name="T23" fmla="*/ 0 h 41"/>
                <a:gd name="T24" fmla="*/ 12 w 221"/>
                <a:gd name="T25" fmla="*/ 0 h 41"/>
                <a:gd name="T26" fmla="*/ 14 w 221"/>
                <a:gd name="T27" fmla="*/ 0 h 41"/>
                <a:gd name="T28" fmla="*/ 14 w 221"/>
                <a:gd name="T29" fmla="*/ 0 h 41"/>
                <a:gd name="T30" fmla="*/ 15 w 221"/>
                <a:gd name="T31" fmla="*/ 0 h 41"/>
                <a:gd name="T32" fmla="*/ 16 w 221"/>
                <a:gd name="T33" fmla="*/ 0 h 41"/>
                <a:gd name="T34" fmla="*/ 16 w 221"/>
                <a:gd name="T35" fmla="*/ 1 h 41"/>
                <a:gd name="T36" fmla="*/ 15 w 221"/>
                <a:gd name="T37" fmla="*/ 1 h 41"/>
                <a:gd name="T38" fmla="*/ 15 w 221"/>
                <a:gd name="T39" fmla="*/ 1 h 41"/>
                <a:gd name="T40" fmla="*/ 14 w 221"/>
                <a:gd name="T41" fmla="*/ 1 h 41"/>
                <a:gd name="T42" fmla="*/ 14 w 221"/>
                <a:gd name="T43" fmla="*/ 1 h 41"/>
                <a:gd name="T44" fmla="*/ 12 w 221"/>
                <a:gd name="T45" fmla="*/ 0 h 41"/>
                <a:gd name="T46" fmla="*/ 11 w 221"/>
                <a:gd name="T47" fmla="*/ 0 h 41"/>
                <a:gd name="T48" fmla="*/ 10 w 221"/>
                <a:gd name="T49" fmla="*/ 0 h 41"/>
                <a:gd name="T50" fmla="*/ 8 w 221"/>
                <a:gd name="T51" fmla="*/ 0 h 41"/>
                <a:gd name="T52" fmla="*/ 7 w 221"/>
                <a:gd name="T53" fmla="*/ 0 h 41"/>
                <a:gd name="T54" fmla="*/ 6 w 221"/>
                <a:gd name="T55" fmla="*/ 0 h 41"/>
                <a:gd name="T56" fmla="*/ 4 w 221"/>
                <a:gd name="T57" fmla="*/ 0 h 41"/>
                <a:gd name="T58" fmla="*/ 3 w 221"/>
                <a:gd name="T59" fmla="*/ 0 h 41"/>
                <a:gd name="T60" fmla="*/ 2 w 221"/>
                <a:gd name="T61" fmla="*/ 1 h 41"/>
                <a:gd name="T62" fmla="*/ 1 w 221"/>
                <a:gd name="T63" fmla="*/ 1 h 41"/>
                <a:gd name="T64" fmla="*/ 1 w 221"/>
                <a:gd name="T65" fmla="*/ 1 h 41"/>
                <a:gd name="T66" fmla="*/ 0 w 221"/>
                <a:gd name="T67" fmla="*/ 1 h 41"/>
                <a:gd name="T68" fmla="*/ 1 w 221"/>
                <a:gd name="T69" fmla="*/ 0 h 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1"/>
                <a:gd name="T106" fmla="*/ 0 h 41"/>
                <a:gd name="T107" fmla="*/ 221 w 221"/>
                <a:gd name="T108" fmla="*/ 41 h 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1" h="41">
                  <a:moveTo>
                    <a:pt x="5" y="7"/>
                  </a:moveTo>
                  <a:lnTo>
                    <a:pt x="7" y="7"/>
                  </a:lnTo>
                  <a:lnTo>
                    <a:pt x="13" y="6"/>
                  </a:lnTo>
                  <a:lnTo>
                    <a:pt x="21" y="6"/>
                  </a:lnTo>
                  <a:lnTo>
                    <a:pt x="32" y="5"/>
                  </a:lnTo>
                  <a:lnTo>
                    <a:pt x="46" y="4"/>
                  </a:lnTo>
                  <a:lnTo>
                    <a:pt x="62" y="3"/>
                  </a:lnTo>
                  <a:lnTo>
                    <a:pt x="80" y="3"/>
                  </a:lnTo>
                  <a:lnTo>
                    <a:pt x="97" y="1"/>
                  </a:lnTo>
                  <a:lnTo>
                    <a:pt x="115" y="0"/>
                  </a:lnTo>
                  <a:lnTo>
                    <a:pt x="134" y="0"/>
                  </a:lnTo>
                  <a:lnTo>
                    <a:pt x="152" y="0"/>
                  </a:lnTo>
                  <a:lnTo>
                    <a:pt x="169" y="0"/>
                  </a:lnTo>
                  <a:lnTo>
                    <a:pt x="186" y="0"/>
                  </a:lnTo>
                  <a:lnTo>
                    <a:pt x="199" y="1"/>
                  </a:lnTo>
                  <a:lnTo>
                    <a:pt x="212" y="3"/>
                  </a:lnTo>
                  <a:lnTo>
                    <a:pt x="221" y="5"/>
                  </a:lnTo>
                  <a:lnTo>
                    <a:pt x="217" y="37"/>
                  </a:lnTo>
                  <a:lnTo>
                    <a:pt x="214" y="37"/>
                  </a:lnTo>
                  <a:lnTo>
                    <a:pt x="209" y="37"/>
                  </a:lnTo>
                  <a:lnTo>
                    <a:pt x="198" y="36"/>
                  </a:lnTo>
                  <a:lnTo>
                    <a:pt x="187" y="36"/>
                  </a:lnTo>
                  <a:lnTo>
                    <a:pt x="172" y="35"/>
                  </a:lnTo>
                  <a:lnTo>
                    <a:pt x="154" y="35"/>
                  </a:lnTo>
                  <a:lnTo>
                    <a:pt x="136" y="35"/>
                  </a:lnTo>
                  <a:lnTo>
                    <a:pt x="118" y="34"/>
                  </a:lnTo>
                  <a:lnTo>
                    <a:pt x="98" y="34"/>
                  </a:lnTo>
                  <a:lnTo>
                    <a:pt x="80" y="34"/>
                  </a:lnTo>
                  <a:lnTo>
                    <a:pt x="61" y="34"/>
                  </a:lnTo>
                  <a:lnTo>
                    <a:pt x="44" y="35"/>
                  </a:lnTo>
                  <a:lnTo>
                    <a:pt x="29" y="36"/>
                  </a:lnTo>
                  <a:lnTo>
                    <a:pt x="16" y="37"/>
                  </a:lnTo>
                  <a:lnTo>
                    <a:pt x="7" y="38"/>
                  </a:lnTo>
                  <a:lnTo>
                    <a:pt x="0" y="41"/>
                  </a:lnTo>
                  <a:lnTo>
                    <a:pt x="5" y="7"/>
                  </a:lnTo>
                  <a:close/>
                </a:path>
              </a:pathLst>
            </a:custGeom>
            <a:solidFill>
              <a:srgbClr val="919126"/>
            </a:solidFill>
            <a:ln w="9525">
              <a:noFill/>
              <a:round/>
              <a:headEnd/>
              <a:tailEnd/>
            </a:ln>
          </p:spPr>
          <p:txBody>
            <a:bodyPr/>
            <a:lstStyle/>
            <a:p>
              <a:endParaRPr lang="en-US"/>
            </a:p>
          </p:txBody>
        </p:sp>
        <p:sp>
          <p:nvSpPr>
            <p:cNvPr id="17494" name="Freeform 119"/>
            <p:cNvSpPr>
              <a:spLocks/>
            </p:cNvSpPr>
            <p:nvPr/>
          </p:nvSpPr>
          <p:spPr bwMode="auto">
            <a:xfrm>
              <a:off x="3001" y="267"/>
              <a:ext cx="68" cy="16"/>
            </a:xfrm>
            <a:custGeom>
              <a:avLst/>
              <a:gdLst>
                <a:gd name="T0" fmla="*/ 0 w 115"/>
                <a:gd name="T1" fmla="*/ 0 h 35"/>
                <a:gd name="T2" fmla="*/ 1 w 115"/>
                <a:gd name="T3" fmla="*/ 0 h 35"/>
                <a:gd name="T4" fmla="*/ 1 w 115"/>
                <a:gd name="T5" fmla="*/ 0 h 35"/>
                <a:gd name="T6" fmla="*/ 2 w 115"/>
                <a:gd name="T7" fmla="*/ 0 h 35"/>
                <a:gd name="T8" fmla="*/ 3 w 115"/>
                <a:gd name="T9" fmla="*/ 0 h 35"/>
                <a:gd name="T10" fmla="*/ 4 w 115"/>
                <a:gd name="T11" fmla="*/ 0 h 35"/>
                <a:gd name="T12" fmla="*/ 5 w 115"/>
                <a:gd name="T13" fmla="*/ 0 h 35"/>
                <a:gd name="T14" fmla="*/ 5 w 115"/>
                <a:gd name="T15" fmla="*/ 0 h 35"/>
                <a:gd name="T16" fmla="*/ 5 w 115"/>
                <a:gd name="T17" fmla="*/ 0 h 35"/>
                <a:gd name="T18" fmla="*/ 8 w 115"/>
                <a:gd name="T19" fmla="*/ 0 h 35"/>
                <a:gd name="T20" fmla="*/ 8 w 115"/>
                <a:gd name="T21" fmla="*/ 0 h 35"/>
                <a:gd name="T22" fmla="*/ 8 w 115"/>
                <a:gd name="T23" fmla="*/ 0 h 35"/>
                <a:gd name="T24" fmla="*/ 7 w 115"/>
                <a:gd name="T25" fmla="*/ 0 h 35"/>
                <a:gd name="T26" fmla="*/ 7 w 115"/>
                <a:gd name="T27" fmla="*/ 0 h 35"/>
                <a:gd name="T28" fmla="*/ 5 w 115"/>
                <a:gd name="T29" fmla="*/ 0 h 35"/>
                <a:gd name="T30" fmla="*/ 5 w 115"/>
                <a:gd name="T31" fmla="*/ 0 h 35"/>
                <a:gd name="T32" fmla="*/ 3 w 115"/>
                <a:gd name="T33" fmla="*/ 0 h 35"/>
                <a:gd name="T34" fmla="*/ 2 w 115"/>
                <a:gd name="T35" fmla="*/ 0 h 35"/>
                <a:gd name="T36" fmla="*/ 0 w 115"/>
                <a:gd name="T37" fmla="*/ 0 h 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
                <a:gd name="T58" fmla="*/ 0 h 35"/>
                <a:gd name="T59" fmla="*/ 115 w 115"/>
                <a:gd name="T60" fmla="*/ 35 h 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 h="35">
                  <a:moveTo>
                    <a:pt x="0" y="5"/>
                  </a:moveTo>
                  <a:lnTo>
                    <a:pt x="3" y="5"/>
                  </a:lnTo>
                  <a:lnTo>
                    <a:pt x="12" y="7"/>
                  </a:lnTo>
                  <a:lnTo>
                    <a:pt x="25" y="9"/>
                  </a:lnTo>
                  <a:lnTo>
                    <a:pt x="39" y="12"/>
                  </a:lnTo>
                  <a:lnTo>
                    <a:pt x="53" y="16"/>
                  </a:lnTo>
                  <a:lnTo>
                    <a:pt x="64" y="21"/>
                  </a:lnTo>
                  <a:lnTo>
                    <a:pt x="71" y="27"/>
                  </a:lnTo>
                  <a:lnTo>
                    <a:pt x="71" y="34"/>
                  </a:lnTo>
                  <a:lnTo>
                    <a:pt x="115" y="35"/>
                  </a:lnTo>
                  <a:lnTo>
                    <a:pt x="110" y="4"/>
                  </a:lnTo>
                  <a:lnTo>
                    <a:pt x="108" y="4"/>
                  </a:lnTo>
                  <a:lnTo>
                    <a:pt x="102" y="3"/>
                  </a:lnTo>
                  <a:lnTo>
                    <a:pt x="92" y="1"/>
                  </a:lnTo>
                  <a:lnTo>
                    <a:pt x="78" y="0"/>
                  </a:lnTo>
                  <a:lnTo>
                    <a:pt x="62" y="0"/>
                  </a:lnTo>
                  <a:lnTo>
                    <a:pt x="43" y="0"/>
                  </a:lnTo>
                  <a:lnTo>
                    <a:pt x="23" y="3"/>
                  </a:lnTo>
                  <a:lnTo>
                    <a:pt x="0" y="5"/>
                  </a:lnTo>
                  <a:close/>
                </a:path>
              </a:pathLst>
            </a:custGeom>
            <a:solidFill>
              <a:srgbClr val="FFFFA5"/>
            </a:solidFill>
            <a:ln w="9525">
              <a:noFill/>
              <a:round/>
              <a:headEnd/>
              <a:tailEnd/>
            </a:ln>
          </p:spPr>
          <p:txBody>
            <a:bodyPr/>
            <a:lstStyle/>
            <a:p>
              <a:endParaRPr lang="en-US"/>
            </a:p>
          </p:txBody>
        </p:sp>
        <p:sp>
          <p:nvSpPr>
            <p:cNvPr id="17495" name="Freeform 120"/>
            <p:cNvSpPr>
              <a:spLocks/>
            </p:cNvSpPr>
            <p:nvPr/>
          </p:nvSpPr>
          <p:spPr bwMode="auto">
            <a:xfrm>
              <a:off x="2963" y="744"/>
              <a:ext cx="126" cy="31"/>
            </a:xfrm>
            <a:custGeom>
              <a:avLst/>
              <a:gdLst>
                <a:gd name="T0" fmla="*/ 1 w 214"/>
                <a:gd name="T1" fmla="*/ 0 h 65"/>
                <a:gd name="T2" fmla="*/ 1 w 214"/>
                <a:gd name="T3" fmla="*/ 0 h 65"/>
                <a:gd name="T4" fmla="*/ 1 w 214"/>
                <a:gd name="T5" fmla="*/ 0 h 65"/>
                <a:gd name="T6" fmla="*/ 1 w 214"/>
                <a:gd name="T7" fmla="*/ 0 h 65"/>
                <a:gd name="T8" fmla="*/ 2 w 214"/>
                <a:gd name="T9" fmla="*/ 0 h 65"/>
                <a:gd name="T10" fmla="*/ 3 w 214"/>
                <a:gd name="T11" fmla="*/ 0 h 65"/>
                <a:gd name="T12" fmla="*/ 4 w 214"/>
                <a:gd name="T13" fmla="*/ 0 h 65"/>
                <a:gd name="T14" fmla="*/ 5 w 214"/>
                <a:gd name="T15" fmla="*/ 0 h 65"/>
                <a:gd name="T16" fmla="*/ 6 w 214"/>
                <a:gd name="T17" fmla="*/ 0 h 65"/>
                <a:gd name="T18" fmla="*/ 8 w 214"/>
                <a:gd name="T19" fmla="*/ 0 h 65"/>
                <a:gd name="T20" fmla="*/ 9 w 214"/>
                <a:gd name="T21" fmla="*/ 0 h 65"/>
                <a:gd name="T22" fmla="*/ 11 w 214"/>
                <a:gd name="T23" fmla="*/ 0 h 65"/>
                <a:gd name="T24" fmla="*/ 12 w 214"/>
                <a:gd name="T25" fmla="*/ 0 h 65"/>
                <a:gd name="T26" fmla="*/ 13 w 214"/>
                <a:gd name="T27" fmla="*/ 0 h 65"/>
                <a:gd name="T28" fmla="*/ 14 w 214"/>
                <a:gd name="T29" fmla="*/ 0 h 65"/>
                <a:gd name="T30" fmla="*/ 15 w 214"/>
                <a:gd name="T31" fmla="*/ 0 h 65"/>
                <a:gd name="T32" fmla="*/ 15 w 214"/>
                <a:gd name="T33" fmla="*/ 0 h 65"/>
                <a:gd name="T34" fmla="*/ 15 w 214"/>
                <a:gd name="T35" fmla="*/ 1 h 65"/>
                <a:gd name="T36" fmla="*/ 15 w 214"/>
                <a:gd name="T37" fmla="*/ 1 h 65"/>
                <a:gd name="T38" fmla="*/ 14 w 214"/>
                <a:gd name="T39" fmla="*/ 1 h 65"/>
                <a:gd name="T40" fmla="*/ 14 w 214"/>
                <a:gd name="T41" fmla="*/ 1 h 65"/>
                <a:gd name="T42" fmla="*/ 13 w 214"/>
                <a:gd name="T43" fmla="*/ 1 h 65"/>
                <a:gd name="T44" fmla="*/ 12 w 214"/>
                <a:gd name="T45" fmla="*/ 1 h 65"/>
                <a:gd name="T46" fmla="*/ 11 w 214"/>
                <a:gd name="T47" fmla="*/ 1 h 65"/>
                <a:gd name="T48" fmla="*/ 9 w 214"/>
                <a:gd name="T49" fmla="*/ 1 h 65"/>
                <a:gd name="T50" fmla="*/ 8 w 214"/>
                <a:gd name="T51" fmla="*/ 1 h 65"/>
                <a:gd name="T52" fmla="*/ 6 w 214"/>
                <a:gd name="T53" fmla="*/ 1 h 65"/>
                <a:gd name="T54" fmla="*/ 5 w 214"/>
                <a:gd name="T55" fmla="*/ 1 h 65"/>
                <a:gd name="T56" fmla="*/ 4 w 214"/>
                <a:gd name="T57" fmla="*/ 1 h 65"/>
                <a:gd name="T58" fmla="*/ 3 w 214"/>
                <a:gd name="T59" fmla="*/ 1 h 65"/>
                <a:gd name="T60" fmla="*/ 2 w 214"/>
                <a:gd name="T61" fmla="*/ 1 h 65"/>
                <a:gd name="T62" fmla="*/ 1 w 214"/>
                <a:gd name="T63" fmla="*/ 1 h 65"/>
                <a:gd name="T64" fmla="*/ 1 w 214"/>
                <a:gd name="T65" fmla="*/ 1 h 65"/>
                <a:gd name="T66" fmla="*/ 0 w 214"/>
                <a:gd name="T67" fmla="*/ 1 h 65"/>
                <a:gd name="T68" fmla="*/ 1 w 214"/>
                <a:gd name="T69" fmla="*/ 0 h 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4"/>
                <a:gd name="T106" fmla="*/ 0 h 65"/>
                <a:gd name="T107" fmla="*/ 214 w 214"/>
                <a:gd name="T108" fmla="*/ 65 h 6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4" h="65">
                  <a:moveTo>
                    <a:pt x="5" y="30"/>
                  </a:moveTo>
                  <a:lnTo>
                    <a:pt x="7" y="30"/>
                  </a:lnTo>
                  <a:lnTo>
                    <a:pt x="12" y="29"/>
                  </a:lnTo>
                  <a:lnTo>
                    <a:pt x="21" y="26"/>
                  </a:lnTo>
                  <a:lnTo>
                    <a:pt x="31" y="24"/>
                  </a:lnTo>
                  <a:lnTo>
                    <a:pt x="45" y="22"/>
                  </a:lnTo>
                  <a:lnTo>
                    <a:pt x="60" y="18"/>
                  </a:lnTo>
                  <a:lnTo>
                    <a:pt x="76" y="16"/>
                  </a:lnTo>
                  <a:lnTo>
                    <a:pt x="93" y="12"/>
                  </a:lnTo>
                  <a:lnTo>
                    <a:pt x="112" y="9"/>
                  </a:lnTo>
                  <a:lnTo>
                    <a:pt x="129" y="7"/>
                  </a:lnTo>
                  <a:lnTo>
                    <a:pt x="146" y="4"/>
                  </a:lnTo>
                  <a:lnTo>
                    <a:pt x="164" y="2"/>
                  </a:lnTo>
                  <a:lnTo>
                    <a:pt x="179" y="1"/>
                  </a:lnTo>
                  <a:lnTo>
                    <a:pt x="194" y="0"/>
                  </a:lnTo>
                  <a:lnTo>
                    <a:pt x="205" y="0"/>
                  </a:lnTo>
                  <a:lnTo>
                    <a:pt x="214" y="1"/>
                  </a:lnTo>
                  <a:lnTo>
                    <a:pt x="210" y="34"/>
                  </a:lnTo>
                  <a:lnTo>
                    <a:pt x="207" y="34"/>
                  </a:lnTo>
                  <a:lnTo>
                    <a:pt x="202" y="35"/>
                  </a:lnTo>
                  <a:lnTo>
                    <a:pt x="192" y="35"/>
                  </a:lnTo>
                  <a:lnTo>
                    <a:pt x="180" y="37"/>
                  </a:lnTo>
                  <a:lnTo>
                    <a:pt x="166" y="38"/>
                  </a:lnTo>
                  <a:lnTo>
                    <a:pt x="150" y="40"/>
                  </a:lnTo>
                  <a:lnTo>
                    <a:pt x="131" y="41"/>
                  </a:lnTo>
                  <a:lnTo>
                    <a:pt x="114" y="44"/>
                  </a:lnTo>
                  <a:lnTo>
                    <a:pt x="94" y="46"/>
                  </a:lnTo>
                  <a:lnTo>
                    <a:pt x="76" y="48"/>
                  </a:lnTo>
                  <a:lnTo>
                    <a:pt x="59" y="50"/>
                  </a:lnTo>
                  <a:lnTo>
                    <a:pt x="43" y="53"/>
                  </a:lnTo>
                  <a:lnTo>
                    <a:pt x="28" y="56"/>
                  </a:lnTo>
                  <a:lnTo>
                    <a:pt x="16" y="60"/>
                  </a:lnTo>
                  <a:lnTo>
                    <a:pt x="6" y="62"/>
                  </a:lnTo>
                  <a:lnTo>
                    <a:pt x="0" y="65"/>
                  </a:lnTo>
                  <a:lnTo>
                    <a:pt x="5" y="30"/>
                  </a:lnTo>
                  <a:close/>
                </a:path>
              </a:pathLst>
            </a:custGeom>
            <a:solidFill>
              <a:srgbClr val="919126"/>
            </a:solidFill>
            <a:ln w="9525">
              <a:noFill/>
              <a:round/>
              <a:headEnd/>
              <a:tailEnd/>
            </a:ln>
          </p:spPr>
          <p:txBody>
            <a:bodyPr/>
            <a:lstStyle/>
            <a:p>
              <a:endParaRPr lang="en-US"/>
            </a:p>
          </p:txBody>
        </p:sp>
        <p:sp>
          <p:nvSpPr>
            <p:cNvPr id="17496" name="Freeform 121"/>
            <p:cNvSpPr>
              <a:spLocks/>
            </p:cNvSpPr>
            <p:nvPr/>
          </p:nvSpPr>
          <p:spPr bwMode="auto">
            <a:xfrm>
              <a:off x="3003" y="746"/>
              <a:ext cx="67" cy="16"/>
            </a:xfrm>
            <a:custGeom>
              <a:avLst/>
              <a:gdLst>
                <a:gd name="T0" fmla="*/ 0 w 113"/>
                <a:gd name="T1" fmla="*/ 0 h 35"/>
                <a:gd name="T2" fmla="*/ 1 w 113"/>
                <a:gd name="T3" fmla="*/ 0 h 35"/>
                <a:gd name="T4" fmla="*/ 1 w 113"/>
                <a:gd name="T5" fmla="*/ 0 h 35"/>
                <a:gd name="T6" fmla="*/ 2 w 113"/>
                <a:gd name="T7" fmla="*/ 0 h 35"/>
                <a:gd name="T8" fmla="*/ 3 w 113"/>
                <a:gd name="T9" fmla="*/ 0 h 35"/>
                <a:gd name="T10" fmla="*/ 4 w 113"/>
                <a:gd name="T11" fmla="*/ 0 h 35"/>
                <a:gd name="T12" fmla="*/ 5 w 113"/>
                <a:gd name="T13" fmla="*/ 0 h 35"/>
                <a:gd name="T14" fmla="*/ 5 w 113"/>
                <a:gd name="T15" fmla="*/ 0 h 35"/>
                <a:gd name="T16" fmla="*/ 5 w 113"/>
                <a:gd name="T17" fmla="*/ 0 h 35"/>
                <a:gd name="T18" fmla="*/ 8 w 113"/>
                <a:gd name="T19" fmla="*/ 0 h 35"/>
                <a:gd name="T20" fmla="*/ 8 w 113"/>
                <a:gd name="T21" fmla="*/ 0 h 35"/>
                <a:gd name="T22" fmla="*/ 8 w 113"/>
                <a:gd name="T23" fmla="*/ 0 h 35"/>
                <a:gd name="T24" fmla="*/ 7 w 113"/>
                <a:gd name="T25" fmla="*/ 0 h 35"/>
                <a:gd name="T26" fmla="*/ 7 w 113"/>
                <a:gd name="T27" fmla="*/ 0 h 35"/>
                <a:gd name="T28" fmla="*/ 5 w 113"/>
                <a:gd name="T29" fmla="*/ 0 h 35"/>
                <a:gd name="T30" fmla="*/ 4 w 113"/>
                <a:gd name="T31" fmla="*/ 0 h 35"/>
                <a:gd name="T32" fmla="*/ 3 w 113"/>
                <a:gd name="T33" fmla="*/ 0 h 35"/>
                <a:gd name="T34" fmla="*/ 2 w 113"/>
                <a:gd name="T35" fmla="*/ 0 h 35"/>
                <a:gd name="T36" fmla="*/ 0 w 113"/>
                <a:gd name="T37" fmla="*/ 0 h 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
                <a:gd name="T58" fmla="*/ 0 h 35"/>
                <a:gd name="T59" fmla="*/ 113 w 113"/>
                <a:gd name="T60" fmla="*/ 35 h 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 h="35">
                  <a:moveTo>
                    <a:pt x="0" y="15"/>
                  </a:moveTo>
                  <a:lnTo>
                    <a:pt x="4" y="15"/>
                  </a:lnTo>
                  <a:lnTo>
                    <a:pt x="13" y="15"/>
                  </a:lnTo>
                  <a:lnTo>
                    <a:pt x="24" y="16"/>
                  </a:lnTo>
                  <a:lnTo>
                    <a:pt x="39" y="18"/>
                  </a:lnTo>
                  <a:lnTo>
                    <a:pt x="52" y="20"/>
                  </a:lnTo>
                  <a:lnTo>
                    <a:pt x="64" y="23"/>
                  </a:lnTo>
                  <a:lnTo>
                    <a:pt x="70" y="28"/>
                  </a:lnTo>
                  <a:lnTo>
                    <a:pt x="70" y="35"/>
                  </a:lnTo>
                  <a:lnTo>
                    <a:pt x="113" y="31"/>
                  </a:lnTo>
                  <a:lnTo>
                    <a:pt x="107" y="0"/>
                  </a:lnTo>
                  <a:lnTo>
                    <a:pt x="105" y="0"/>
                  </a:lnTo>
                  <a:lnTo>
                    <a:pt x="99" y="0"/>
                  </a:lnTo>
                  <a:lnTo>
                    <a:pt x="90" y="0"/>
                  </a:lnTo>
                  <a:lnTo>
                    <a:pt x="76" y="2"/>
                  </a:lnTo>
                  <a:lnTo>
                    <a:pt x="61" y="3"/>
                  </a:lnTo>
                  <a:lnTo>
                    <a:pt x="43" y="6"/>
                  </a:lnTo>
                  <a:lnTo>
                    <a:pt x="22" y="10"/>
                  </a:lnTo>
                  <a:lnTo>
                    <a:pt x="0" y="15"/>
                  </a:lnTo>
                  <a:close/>
                </a:path>
              </a:pathLst>
            </a:custGeom>
            <a:solidFill>
              <a:srgbClr val="FFFFA5"/>
            </a:solidFill>
            <a:ln w="9525">
              <a:noFill/>
              <a:round/>
              <a:headEnd/>
              <a:tailEnd/>
            </a:ln>
          </p:spPr>
          <p:txBody>
            <a:bodyPr/>
            <a:lstStyle/>
            <a:p>
              <a:endParaRPr lang="en-US"/>
            </a:p>
          </p:txBody>
        </p:sp>
        <p:sp>
          <p:nvSpPr>
            <p:cNvPr id="17497" name="Freeform 122"/>
            <p:cNvSpPr>
              <a:spLocks/>
            </p:cNvSpPr>
            <p:nvPr/>
          </p:nvSpPr>
          <p:spPr bwMode="auto">
            <a:xfrm>
              <a:off x="2496" y="63"/>
              <a:ext cx="429" cy="101"/>
            </a:xfrm>
            <a:custGeom>
              <a:avLst/>
              <a:gdLst>
                <a:gd name="T0" fmla="*/ 51 w 730"/>
                <a:gd name="T1" fmla="*/ 0 h 219"/>
                <a:gd name="T2" fmla="*/ 6 w 730"/>
                <a:gd name="T3" fmla="*/ 2 h 219"/>
                <a:gd name="T4" fmla="*/ 5 w 730"/>
                <a:gd name="T5" fmla="*/ 2 h 219"/>
                <a:gd name="T6" fmla="*/ 5 w 730"/>
                <a:gd name="T7" fmla="*/ 2 h 219"/>
                <a:gd name="T8" fmla="*/ 4 w 730"/>
                <a:gd name="T9" fmla="*/ 2 h 219"/>
                <a:gd name="T10" fmla="*/ 3 w 730"/>
                <a:gd name="T11" fmla="*/ 2 h 219"/>
                <a:gd name="T12" fmla="*/ 2 w 730"/>
                <a:gd name="T13" fmla="*/ 3 h 219"/>
                <a:gd name="T14" fmla="*/ 1 w 730"/>
                <a:gd name="T15" fmla="*/ 3 h 219"/>
                <a:gd name="T16" fmla="*/ 0 w 730"/>
                <a:gd name="T17" fmla="*/ 4 h 219"/>
                <a:gd name="T18" fmla="*/ 0 w 730"/>
                <a:gd name="T19" fmla="*/ 5 h 219"/>
                <a:gd name="T20" fmla="*/ 0 w 730"/>
                <a:gd name="T21" fmla="*/ 5 h 219"/>
                <a:gd name="T22" fmla="*/ 0 w 730"/>
                <a:gd name="T23" fmla="*/ 4 h 219"/>
                <a:gd name="T24" fmla="*/ 1 w 730"/>
                <a:gd name="T25" fmla="*/ 4 h 219"/>
                <a:gd name="T26" fmla="*/ 1 w 730"/>
                <a:gd name="T27" fmla="*/ 4 h 219"/>
                <a:gd name="T28" fmla="*/ 1 w 730"/>
                <a:gd name="T29" fmla="*/ 3 h 219"/>
                <a:gd name="T30" fmla="*/ 2 w 730"/>
                <a:gd name="T31" fmla="*/ 3 h 219"/>
                <a:gd name="T32" fmla="*/ 3 w 730"/>
                <a:gd name="T33" fmla="*/ 3 h 219"/>
                <a:gd name="T34" fmla="*/ 5 w 730"/>
                <a:gd name="T35" fmla="*/ 2 h 219"/>
                <a:gd name="T36" fmla="*/ 5 w 730"/>
                <a:gd name="T37" fmla="*/ 2 h 219"/>
                <a:gd name="T38" fmla="*/ 6 w 730"/>
                <a:gd name="T39" fmla="*/ 2 h 219"/>
                <a:gd name="T40" fmla="*/ 9 w 730"/>
                <a:gd name="T41" fmla="*/ 2 h 219"/>
                <a:gd name="T42" fmla="*/ 11 w 730"/>
                <a:gd name="T43" fmla="*/ 2 h 219"/>
                <a:gd name="T44" fmla="*/ 14 w 730"/>
                <a:gd name="T45" fmla="*/ 2 h 219"/>
                <a:gd name="T46" fmla="*/ 18 w 730"/>
                <a:gd name="T47" fmla="*/ 2 h 219"/>
                <a:gd name="T48" fmla="*/ 21 w 730"/>
                <a:gd name="T49" fmla="*/ 2 h 219"/>
                <a:gd name="T50" fmla="*/ 25 w 730"/>
                <a:gd name="T51" fmla="*/ 1 h 219"/>
                <a:gd name="T52" fmla="*/ 29 w 730"/>
                <a:gd name="T53" fmla="*/ 1 h 219"/>
                <a:gd name="T54" fmla="*/ 33 w 730"/>
                <a:gd name="T55" fmla="*/ 1 h 219"/>
                <a:gd name="T56" fmla="*/ 37 w 730"/>
                <a:gd name="T57" fmla="*/ 1 h 219"/>
                <a:gd name="T58" fmla="*/ 41 w 730"/>
                <a:gd name="T59" fmla="*/ 0 h 219"/>
                <a:gd name="T60" fmla="*/ 44 w 730"/>
                <a:gd name="T61" fmla="*/ 0 h 219"/>
                <a:gd name="T62" fmla="*/ 47 w 730"/>
                <a:gd name="T63" fmla="*/ 0 h 219"/>
                <a:gd name="T64" fmla="*/ 49 w 730"/>
                <a:gd name="T65" fmla="*/ 0 h 219"/>
                <a:gd name="T66" fmla="*/ 51 w 730"/>
                <a:gd name="T67" fmla="*/ 0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30"/>
                <a:gd name="T103" fmla="*/ 0 h 219"/>
                <a:gd name="T104" fmla="*/ 730 w 730"/>
                <a:gd name="T105" fmla="*/ 219 h 21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30" h="219">
                  <a:moveTo>
                    <a:pt x="730" y="0"/>
                  </a:moveTo>
                  <a:lnTo>
                    <a:pt x="87" y="95"/>
                  </a:lnTo>
                  <a:lnTo>
                    <a:pt x="82" y="95"/>
                  </a:lnTo>
                  <a:lnTo>
                    <a:pt x="72" y="97"/>
                  </a:lnTo>
                  <a:lnTo>
                    <a:pt x="57" y="101"/>
                  </a:lnTo>
                  <a:lnTo>
                    <a:pt x="40" y="109"/>
                  </a:lnTo>
                  <a:lnTo>
                    <a:pt x="22" y="123"/>
                  </a:lnTo>
                  <a:lnTo>
                    <a:pt x="10" y="145"/>
                  </a:lnTo>
                  <a:lnTo>
                    <a:pt x="0" y="177"/>
                  </a:lnTo>
                  <a:lnTo>
                    <a:pt x="0" y="219"/>
                  </a:lnTo>
                  <a:lnTo>
                    <a:pt x="0" y="215"/>
                  </a:lnTo>
                  <a:lnTo>
                    <a:pt x="0" y="205"/>
                  </a:lnTo>
                  <a:lnTo>
                    <a:pt x="3" y="190"/>
                  </a:lnTo>
                  <a:lnTo>
                    <a:pt x="7" y="173"/>
                  </a:lnTo>
                  <a:lnTo>
                    <a:pt x="15" y="155"/>
                  </a:lnTo>
                  <a:lnTo>
                    <a:pt x="28" y="138"/>
                  </a:lnTo>
                  <a:lnTo>
                    <a:pt x="46" y="124"/>
                  </a:lnTo>
                  <a:lnTo>
                    <a:pt x="73" y="115"/>
                  </a:lnTo>
                  <a:lnTo>
                    <a:pt x="79" y="114"/>
                  </a:lnTo>
                  <a:lnTo>
                    <a:pt x="96" y="112"/>
                  </a:lnTo>
                  <a:lnTo>
                    <a:pt x="124" y="107"/>
                  </a:lnTo>
                  <a:lnTo>
                    <a:pt x="159" y="101"/>
                  </a:lnTo>
                  <a:lnTo>
                    <a:pt x="202" y="93"/>
                  </a:lnTo>
                  <a:lnTo>
                    <a:pt x="250" y="85"/>
                  </a:lnTo>
                  <a:lnTo>
                    <a:pt x="303" y="77"/>
                  </a:lnTo>
                  <a:lnTo>
                    <a:pt x="359" y="68"/>
                  </a:lnTo>
                  <a:lnTo>
                    <a:pt x="415" y="57"/>
                  </a:lnTo>
                  <a:lnTo>
                    <a:pt x="472" y="48"/>
                  </a:lnTo>
                  <a:lnTo>
                    <a:pt x="526" y="38"/>
                  </a:lnTo>
                  <a:lnTo>
                    <a:pt x="579" y="29"/>
                  </a:lnTo>
                  <a:lnTo>
                    <a:pt x="626" y="21"/>
                  </a:lnTo>
                  <a:lnTo>
                    <a:pt x="669" y="12"/>
                  </a:lnTo>
                  <a:lnTo>
                    <a:pt x="703" y="6"/>
                  </a:lnTo>
                  <a:lnTo>
                    <a:pt x="730" y="0"/>
                  </a:lnTo>
                  <a:close/>
                </a:path>
              </a:pathLst>
            </a:custGeom>
            <a:solidFill>
              <a:srgbClr val="000000"/>
            </a:solidFill>
            <a:ln w="9525">
              <a:noFill/>
              <a:round/>
              <a:headEnd/>
              <a:tailEnd/>
            </a:ln>
          </p:spPr>
          <p:txBody>
            <a:bodyPr/>
            <a:lstStyle/>
            <a:p>
              <a:endParaRPr lang="en-US"/>
            </a:p>
          </p:txBody>
        </p:sp>
        <p:sp>
          <p:nvSpPr>
            <p:cNvPr id="17498" name="Freeform 124"/>
            <p:cNvSpPr>
              <a:spLocks/>
            </p:cNvSpPr>
            <p:nvPr/>
          </p:nvSpPr>
          <p:spPr bwMode="auto">
            <a:xfrm>
              <a:off x="2586" y="849"/>
              <a:ext cx="495" cy="36"/>
            </a:xfrm>
            <a:custGeom>
              <a:avLst/>
              <a:gdLst>
                <a:gd name="T0" fmla="*/ 1 w 845"/>
                <a:gd name="T1" fmla="*/ 0 h 79"/>
                <a:gd name="T2" fmla="*/ 2 w 845"/>
                <a:gd name="T3" fmla="*/ 0 h 79"/>
                <a:gd name="T4" fmla="*/ 5 w 845"/>
                <a:gd name="T5" fmla="*/ 0 h 79"/>
                <a:gd name="T6" fmla="*/ 10 w 845"/>
                <a:gd name="T7" fmla="*/ 0 h 79"/>
                <a:gd name="T8" fmla="*/ 16 w 845"/>
                <a:gd name="T9" fmla="*/ 0 h 79"/>
                <a:gd name="T10" fmla="*/ 23 w 845"/>
                <a:gd name="T11" fmla="*/ 0 h 79"/>
                <a:gd name="T12" fmla="*/ 31 w 845"/>
                <a:gd name="T13" fmla="*/ 1 h 79"/>
                <a:gd name="T14" fmla="*/ 39 w 845"/>
                <a:gd name="T15" fmla="*/ 1 h 79"/>
                <a:gd name="T16" fmla="*/ 45 w 845"/>
                <a:gd name="T17" fmla="*/ 1 h 79"/>
                <a:gd name="T18" fmla="*/ 45 w 845"/>
                <a:gd name="T19" fmla="*/ 1 h 79"/>
                <a:gd name="T20" fmla="*/ 47 w 845"/>
                <a:gd name="T21" fmla="*/ 1 h 79"/>
                <a:gd name="T22" fmla="*/ 50 w 845"/>
                <a:gd name="T23" fmla="*/ 1 h 79"/>
                <a:gd name="T24" fmla="*/ 52 w 845"/>
                <a:gd name="T25" fmla="*/ 1 h 79"/>
                <a:gd name="T26" fmla="*/ 54 w 845"/>
                <a:gd name="T27" fmla="*/ 1 h 79"/>
                <a:gd name="T28" fmla="*/ 57 w 845"/>
                <a:gd name="T29" fmla="*/ 0 h 79"/>
                <a:gd name="T30" fmla="*/ 58 w 845"/>
                <a:gd name="T31" fmla="*/ 0 h 79"/>
                <a:gd name="T32" fmla="*/ 58 w 845"/>
                <a:gd name="T33" fmla="*/ 0 h 79"/>
                <a:gd name="T34" fmla="*/ 57 w 845"/>
                <a:gd name="T35" fmla="*/ 0 h 79"/>
                <a:gd name="T36" fmla="*/ 56 w 845"/>
                <a:gd name="T37" fmla="*/ 0 h 79"/>
                <a:gd name="T38" fmla="*/ 54 w 845"/>
                <a:gd name="T39" fmla="*/ 0 h 79"/>
                <a:gd name="T40" fmla="*/ 52 w 845"/>
                <a:gd name="T41" fmla="*/ 0 h 79"/>
                <a:gd name="T42" fmla="*/ 50 w 845"/>
                <a:gd name="T43" fmla="*/ 0 h 79"/>
                <a:gd name="T44" fmla="*/ 47 w 845"/>
                <a:gd name="T45" fmla="*/ 1 h 79"/>
                <a:gd name="T46" fmla="*/ 45 w 845"/>
                <a:gd name="T47" fmla="*/ 1 h 79"/>
                <a:gd name="T48" fmla="*/ 44 w 845"/>
                <a:gd name="T49" fmla="*/ 1 h 79"/>
                <a:gd name="T50" fmla="*/ 41 w 845"/>
                <a:gd name="T51" fmla="*/ 0 h 79"/>
                <a:gd name="T52" fmla="*/ 37 w 845"/>
                <a:gd name="T53" fmla="*/ 0 h 79"/>
                <a:gd name="T54" fmla="*/ 30 w 845"/>
                <a:gd name="T55" fmla="*/ 0 h 79"/>
                <a:gd name="T56" fmla="*/ 23 w 845"/>
                <a:gd name="T57" fmla="*/ 0 h 79"/>
                <a:gd name="T58" fmla="*/ 16 w 845"/>
                <a:gd name="T59" fmla="*/ 0 h 79"/>
                <a:gd name="T60" fmla="*/ 9 w 845"/>
                <a:gd name="T61" fmla="*/ 0 h 79"/>
                <a:gd name="T62" fmla="*/ 3 w 845"/>
                <a:gd name="T63" fmla="*/ 0 h 7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5"/>
                <a:gd name="T97" fmla="*/ 0 h 79"/>
                <a:gd name="T98" fmla="*/ 845 w 845"/>
                <a:gd name="T99" fmla="*/ 79 h 7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5" h="79">
                  <a:moveTo>
                    <a:pt x="0" y="31"/>
                  </a:moveTo>
                  <a:lnTo>
                    <a:pt x="4" y="31"/>
                  </a:lnTo>
                  <a:lnTo>
                    <a:pt x="13" y="30"/>
                  </a:lnTo>
                  <a:lnTo>
                    <a:pt x="28" y="28"/>
                  </a:lnTo>
                  <a:lnTo>
                    <a:pt x="50" y="27"/>
                  </a:lnTo>
                  <a:lnTo>
                    <a:pt x="76" y="26"/>
                  </a:lnTo>
                  <a:lnTo>
                    <a:pt x="108" y="25"/>
                  </a:lnTo>
                  <a:lnTo>
                    <a:pt x="144" y="25"/>
                  </a:lnTo>
                  <a:lnTo>
                    <a:pt x="185" y="25"/>
                  </a:lnTo>
                  <a:lnTo>
                    <a:pt x="231" y="26"/>
                  </a:lnTo>
                  <a:lnTo>
                    <a:pt x="279" y="28"/>
                  </a:lnTo>
                  <a:lnTo>
                    <a:pt x="332" y="33"/>
                  </a:lnTo>
                  <a:lnTo>
                    <a:pt x="389" y="38"/>
                  </a:lnTo>
                  <a:lnTo>
                    <a:pt x="449" y="46"/>
                  </a:lnTo>
                  <a:lnTo>
                    <a:pt x="511" y="54"/>
                  </a:lnTo>
                  <a:lnTo>
                    <a:pt x="575" y="65"/>
                  </a:lnTo>
                  <a:lnTo>
                    <a:pt x="642" y="79"/>
                  </a:lnTo>
                  <a:lnTo>
                    <a:pt x="644" y="79"/>
                  </a:lnTo>
                  <a:lnTo>
                    <a:pt x="650" y="78"/>
                  </a:lnTo>
                  <a:lnTo>
                    <a:pt x="659" y="77"/>
                  </a:lnTo>
                  <a:lnTo>
                    <a:pt x="672" y="76"/>
                  </a:lnTo>
                  <a:lnTo>
                    <a:pt x="686" y="73"/>
                  </a:lnTo>
                  <a:lnTo>
                    <a:pt x="703" y="71"/>
                  </a:lnTo>
                  <a:lnTo>
                    <a:pt x="720" y="68"/>
                  </a:lnTo>
                  <a:lnTo>
                    <a:pt x="739" y="63"/>
                  </a:lnTo>
                  <a:lnTo>
                    <a:pt x="756" y="58"/>
                  </a:lnTo>
                  <a:lnTo>
                    <a:pt x="775" y="53"/>
                  </a:lnTo>
                  <a:lnTo>
                    <a:pt x="792" y="46"/>
                  </a:lnTo>
                  <a:lnTo>
                    <a:pt x="807" y="39"/>
                  </a:lnTo>
                  <a:lnTo>
                    <a:pt x="821" y="31"/>
                  </a:lnTo>
                  <a:lnTo>
                    <a:pt x="832" y="22"/>
                  </a:lnTo>
                  <a:lnTo>
                    <a:pt x="840" y="11"/>
                  </a:lnTo>
                  <a:lnTo>
                    <a:pt x="845" y="0"/>
                  </a:lnTo>
                  <a:lnTo>
                    <a:pt x="844" y="0"/>
                  </a:lnTo>
                  <a:lnTo>
                    <a:pt x="839" y="2"/>
                  </a:lnTo>
                  <a:lnTo>
                    <a:pt x="833" y="4"/>
                  </a:lnTo>
                  <a:lnTo>
                    <a:pt x="824" y="7"/>
                  </a:lnTo>
                  <a:lnTo>
                    <a:pt x="814" y="10"/>
                  </a:lnTo>
                  <a:lnTo>
                    <a:pt x="802" y="15"/>
                  </a:lnTo>
                  <a:lnTo>
                    <a:pt x="788" y="18"/>
                  </a:lnTo>
                  <a:lnTo>
                    <a:pt x="773" y="23"/>
                  </a:lnTo>
                  <a:lnTo>
                    <a:pt x="757" y="26"/>
                  </a:lnTo>
                  <a:lnTo>
                    <a:pt x="741" y="30"/>
                  </a:lnTo>
                  <a:lnTo>
                    <a:pt x="724" y="33"/>
                  </a:lnTo>
                  <a:lnTo>
                    <a:pt x="708" y="37"/>
                  </a:lnTo>
                  <a:lnTo>
                    <a:pt x="690" y="38"/>
                  </a:lnTo>
                  <a:lnTo>
                    <a:pt x="673" y="40"/>
                  </a:lnTo>
                  <a:lnTo>
                    <a:pt x="657" y="40"/>
                  </a:lnTo>
                  <a:lnTo>
                    <a:pt x="642" y="39"/>
                  </a:lnTo>
                  <a:lnTo>
                    <a:pt x="638" y="38"/>
                  </a:lnTo>
                  <a:lnTo>
                    <a:pt x="623" y="37"/>
                  </a:lnTo>
                  <a:lnTo>
                    <a:pt x="598" y="34"/>
                  </a:lnTo>
                  <a:lnTo>
                    <a:pt x="568" y="31"/>
                  </a:lnTo>
                  <a:lnTo>
                    <a:pt x="530" y="27"/>
                  </a:lnTo>
                  <a:lnTo>
                    <a:pt x="488" y="24"/>
                  </a:lnTo>
                  <a:lnTo>
                    <a:pt x="442" y="20"/>
                  </a:lnTo>
                  <a:lnTo>
                    <a:pt x="391" y="17"/>
                  </a:lnTo>
                  <a:lnTo>
                    <a:pt x="339" y="15"/>
                  </a:lnTo>
                  <a:lnTo>
                    <a:pt x="285" y="12"/>
                  </a:lnTo>
                  <a:lnTo>
                    <a:pt x="232" y="11"/>
                  </a:lnTo>
                  <a:lnTo>
                    <a:pt x="179" y="12"/>
                  </a:lnTo>
                  <a:lnTo>
                    <a:pt x="129" y="13"/>
                  </a:lnTo>
                  <a:lnTo>
                    <a:pt x="81" y="18"/>
                  </a:lnTo>
                  <a:lnTo>
                    <a:pt x="38" y="23"/>
                  </a:lnTo>
                  <a:lnTo>
                    <a:pt x="0" y="31"/>
                  </a:lnTo>
                  <a:close/>
                </a:path>
              </a:pathLst>
            </a:custGeom>
            <a:solidFill>
              <a:srgbClr val="000000"/>
            </a:solidFill>
            <a:ln w="9525">
              <a:noFill/>
              <a:round/>
              <a:headEnd/>
              <a:tailEnd/>
            </a:ln>
          </p:spPr>
          <p:txBody>
            <a:bodyPr/>
            <a:lstStyle/>
            <a:p>
              <a:endParaRPr lang="en-US"/>
            </a:p>
          </p:txBody>
        </p:sp>
        <p:sp>
          <p:nvSpPr>
            <p:cNvPr id="17499" name="Freeform 125"/>
            <p:cNvSpPr>
              <a:spLocks/>
            </p:cNvSpPr>
            <p:nvPr/>
          </p:nvSpPr>
          <p:spPr bwMode="auto">
            <a:xfrm>
              <a:off x="3077" y="94"/>
              <a:ext cx="16" cy="740"/>
            </a:xfrm>
            <a:custGeom>
              <a:avLst/>
              <a:gdLst>
                <a:gd name="T0" fmla="*/ 0 w 26"/>
                <a:gd name="T1" fmla="*/ 0 h 1606"/>
                <a:gd name="T2" fmla="*/ 1 w 26"/>
                <a:gd name="T3" fmla="*/ 33 h 1606"/>
                <a:gd name="T4" fmla="*/ 1 w 26"/>
                <a:gd name="T5" fmla="*/ 32 h 1606"/>
                <a:gd name="T6" fmla="*/ 1 w 26"/>
                <a:gd name="T7" fmla="*/ 28 h 1606"/>
                <a:gd name="T8" fmla="*/ 2 w 26"/>
                <a:gd name="T9" fmla="*/ 23 h 1606"/>
                <a:gd name="T10" fmla="*/ 2 w 26"/>
                <a:gd name="T11" fmla="*/ 17 h 1606"/>
                <a:gd name="T12" fmla="*/ 2 w 26"/>
                <a:gd name="T13" fmla="*/ 11 h 1606"/>
                <a:gd name="T14" fmla="*/ 2 w 26"/>
                <a:gd name="T15" fmla="*/ 5 h 1606"/>
                <a:gd name="T16" fmla="*/ 1 w 26"/>
                <a:gd name="T17" fmla="*/ 1 h 1606"/>
                <a:gd name="T18" fmla="*/ 0 w 26"/>
                <a:gd name="T19" fmla="*/ 0 h 16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1606"/>
                <a:gd name="T32" fmla="*/ 26 w 26"/>
                <a:gd name="T33" fmla="*/ 1606 h 16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1606">
                  <a:moveTo>
                    <a:pt x="0" y="0"/>
                  </a:moveTo>
                  <a:lnTo>
                    <a:pt x="15" y="1606"/>
                  </a:lnTo>
                  <a:lnTo>
                    <a:pt x="16" y="1537"/>
                  </a:lnTo>
                  <a:lnTo>
                    <a:pt x="19" y="1355"/>
                  </a:lnTo>
                  <a:lnTo>
                    <a:pt x="23" y="1098"/>
                  </a:lnTo>
                  <a:lnTo>
                    <a:pt x="26" y="802"/>
                  </a:lnTo>
                  <a:lnTo>
                    <a:pt x="26" y="508"/>
                  </a:lnTo>
                  <a:lnTo>
                    <a:pt x="24" y="251"/>
                  </a:lnTo>
                  <a:lnTo>
                    <a:pt x="15" y="69"/>
                  </a:lnTo>
                  <a:lnTo>
                    <a:pt x="0" y="0"/>
                  </a:lnTo>
                  <a:close/>
                </a:path>
              </a:pathLst>
            </a:custGeom>
            <a:solidFill>
              <a:srgbClr val="000000"/>
            </a:solidFill>
            <a:ln w="9525">
              <a:noFill/>
              <a:round/>
              <a:headEnd/>
              <a:tailEnd/>
            </a:ln>
          </p:spPr>
          <p:txBody>
            <a:bodyPr/>
            <a:lstStyle/>
            <a:p>
              <a:endParaRPr lang="en-US"/>
            </a:p>
          </p:txBody>
        </p:sp>
        <p:sp>
          <p:nvSpPr>
            <p:cNvPr id="17500" name="Freeform 126"/>
            <p:cNvSpPr>
              <a:spLocks/>
            </p:cNvSpPr>
            <p:nvPr/>
          </p:nvSpPr>
          <p:spPr bwMode="auto">
            <a:xfrm>
              <a:off x="2948" y="101"/>
              <a:ext cx="15" cy="740"/>
            </a:xfrm>
            <a:custGeom>
              <a:avLst/>
              <a:gdLst>
                <a:gd name="T0" fmla="*/ 0 w 26"/>
                <a:gd name="T1" fmla="*/ 0 h 1607"/>
                <a:gd name="T2" fmla="*/ 1 w 26"/>
                <a:gd name="T3" fmla="*/ 33 h 1607"/>
                <a:gd name="T4" fmla="*/ 1 w 26"/>
                <a:gd name="T5" fmla="*/ 32 h 1607"/>
                <a:gd name="T6" fmla="*/ 1 w 26"/>
                <a:gd name="T7" fmla="*/ 28 h 1607"/>
                <a:gd name="T8" fmla="*/ 1 w 26"/>
                <a:gd name="T9" fmla="*/ 23 h 1607"/>
                <a:gd name="T10" fmla="*/ 2 w 26"/>
                <a:gd name="T11" fmla="*/ 17 h 1607"/>
                <a:gd name="T12" fmla="*/ 2 w 26"/>
                <a:gd name="T13" fmla="*/ 11 h 1607"/>
                <a:gd name="T14" fmla="*/ 2 w 26"/>
                <a:gd name="T15" fmla="*/ 5 h 1607"/>
                <a:gd name="T16" fmla="*/ 1 w 26"/>
                <a:gd name="T17" fmla="*/ 1 h 1607"/>
                <a:gd name="T18" fmla="*/ 0 w 26"/>
                <a:gd name="T19" fmla="*/ 0 h 16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1607"/>
                <a:gd name="T32" fmla="*/ 26 w 26"/>
                <a:gd name="T33" fmla="*/ 1607 h 16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1607">
                  <a:moveTo>
                    <a:pt x="0" y="0"/>
                  </a:moveTo>
                  <a:lnTo>
                    <a:pt x="15" y="1607"/>
                  </a:lnTo>
                  <a:lnTo>
                    <a:pt x="16" y="1537"/>
                  </a:lnTo>
                  <a:lnTo>
                    <a:pt x="19" y="1355"/>
                  </a:lnTo>
                  <a:lnTo>
                    <a:pt x="23" y="1099"/>
                  </a:lnTo>
                  <a:lnTo>
                    <a:pt x="26" y="803"/>
                  </a:lnTo>
                  <a:lnTo>
                    <a:pt x="26" y="508"/>
                  </a:lnTo>
                  <a:lnTo>
                    <a:pt x="24" y="251"/>
                  </a:lnTo>
                  <a:lnTo>
                    <a:pt x="15" y="69"/>
                  </a:lnTo>
                  <a:lnTo>
                    <a:pt x="0" y="0"/>
                  </a:lnTo>
                  <a:close/>
                </a:path>
              </a:pathLst>
            </a:custGeom>
            <a:solidFill>
              <a:srgbClr val="000000"/>
            </a:solidFill>
            <a:ln w="9525">
              <a:noFill/>
              <a:round/>
              <a:headEnd/>
              <a:tailEnd/>
            </a:ln>
          </p:spPr>
          <p:txBody>
            <a:bodyPr/>
            <a:lstStyle/>
            <a:p>
              <a:endParaRPr lang="en-US"/>
            </a:p>
          </p:txBody>
        </p:sp>
        <p:sp>
          <p:nvSpPr>
            <p:cNvPr id="17501" name="Freeform 127"/>
            <p:cNvSpPr>
              <a:spLocks/>
            </p:cNvSpPr>
            <p:nvPr/>
          </p:nvSpPr>
          <p:spPr bwMode="auto">
            <a:xfrm>
              <a:off x="2937" y="48"/>
              <a:ext cx="145" cy="40"/>
            </a:xfrm>
            <a:custGeom>
              <a:avLst/>
              <a:gdLst>
                <a:gd name="T0" fmla="*/ 0 w 246"/>
                <a:gd name="T1" fmla="*/ 1 h 87"/>
                <a:gd name="T2" fmla="*/ 1 w 246"/>
                <a:gd name="T3" fmla="*/ 0 h 87"/>
                <a:gd name="T4" fmla="*/ 1 w 246"/>
                <a:gd name="T5" fmla="*/ 0 h 87"/>
                <a:gd name="T6" fmla="*/ 2 w 246"/>
                <a:gd name="T7" fmla="*/ 0 h 87"/>
                <a:gd name="T8" fmla="*/ 3 w 246"/>
                <a:gd name="T9" fmla="*/ 0 h 87"/>
                <a:gd name="T10" fmla="*/ 4 w 246"/>
                <a:gd name="T11" fmla="*/ 0 h 87"/>
                <a:gd name="T12" fmla="*/ 5 w 246"/>
                <a:gd name="T13" fmla="*/ 0 h 87"/>
                <a:gd name="T14" fmla="*/ 7 w 246"/>
                <a:gd name="T15" fmla="*/ 0 h 87"/>
                <a:gd name="T16" fmla="*/ 8 w 246"/>
                <a:gd name="T17" fmla="*/ 0 h 87"/>
                <a:gd name="T18" fmla="*/ 10 w 246"/>
                <a:gd name="T19" fmla="*/ 0 h 87"/>
                <a:gd name="T20" fmla="*/ 11 w 246"/>
                <a:gd name="T21" fmla="*/ 0 h 87"/>
                <a:gd name="T22" fmla="*/ 13 w 246"/>
                <a:gd name="T23" fmla="*/ 0 h 87"/>
                <a:gd name="T24" fmla="*/ 14 w 246"/>
                <a:gd name="T25" fmla="*/ 0 h 87"/>
                <a:gd name="T26" fmla="*/ 15 w 246"/>
                <a:gd name="T27" fmla="*/ 0 h 87"/>
                <a:gd name="T28" fmla="*/ 17 w 246"/>
                <a:gd name="T29" fmla="*/ 1 h 87"/>
                <a:gd name="T30" fmla="*/ 17 w 246"/>
                <a:gd name="T31" fmla="*/ 1 h 87"/>
                <a:gd name="T32" fmla="*/ 17 w 246"/>
                <a:gd name="T33" fmla="*/ 2 h 87"/>
                <a:gd name="T34" fmla="*/ 17 w 246"/>
                <a:gd name="T35" fmla="*/ 2 h 87"/>
                <a:gd name="T36" fmla="*/ 17 w 246"/>
                <a:gd name="T37" fmla="*/ 2 h 87"/>
                <a:gd name="T38" fmla="*/ 17 w 246"/>
                <a:gd name="T39" fmla="*/ 2 h 87"/>
                <a:gd name="T40" fmla="*/ 17 w 246"/>
                <a:gd name="T41" fmla="*/ 1 h 87"/>
                <a:gd name="T42" fmla="*/ 17 w 246"/>
                <a:gd name="T43" fmla="*/ 1 h 87"/>
                <a:gd name="T44" fmla="*/ 16 w 246"/>
                <a:gd name="T45" fmla="*/ 1 h 87"/>
                <a:gd name="T46" fmla="*/ 15 w 246"/>
                <a:gd name="T47" fmla="*/ 1 h 87"/>
                <a:gd name="T48" fmla="*/ 14 w 246"/>
                <a:gd name="T49" fmla="*/ 1 h 87"/>
                <a:gd name="T50" fmla="*/ 13 w 246"/>
                <a:gd name="T51" fmla="*/ 0 h 87"/>
                <a:gd name="T52" fmla="*/ 12 w 246"/>
                <a:gd name="T53" fmla="*/ 0 h 87"/>
                <a:gd name="T54" fmla="*/ 10 w 246"/>
                <a:gd name="T55" fmla="*/ 0 h 87"/>
                <a:gd name="T56" fmla="*/ 9 w 246"/>
                <a:gd name="T57" fmla="*/ 0 h 87"/>
                <a:gd name="T58" fmla="*/ 6 w 246"/>
                <a:gd name="T59" fmla="*/ 0 h 87"/>
                <a:gd name="T60" fmla="*/ 5 w 246"/>
                <a:gd name="T61" fmla="*/ 0 h 87"/>
                <a:gd name="T62" fmla="*/ 2 w 246"/>
                <a:gd name="T63" fmla="*/ 0 h 87"/>
                <a:gd name="T64" fmla="*/ 0 w 246"/>
                <a:gd name="T65" fmla="*/ 1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6"/>
                <a:gd name="T100" fmla="*/ 0 h 87"/>
                <a:gd name="T101" fmla="*/ 246 w 246"/>
                <a:gd name="T102" fmla="*/ 87 h 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6" h="87">
                  <a:moveTo>
                    <a:pt x="0" y="36"/>
                  </a:moveTo>
                  <a:lnTo>
                    <a:pt x="3" y="35"/>
                  </a:lnTo>
                  <a:lnTo>
                    <a:pt x="11" y="32"/>
                  </a:lnTo>
                  <a:lnTo>
                    <a:pt x="22" y="27"/>
                  </a:lnTo>
                  <a:lnTo>
                    <a:pt x="37" y="22"/>
                  </a:lnTo>
                  <a:lnTo>
                    <a:pt x="55" y="17"/>
                  </a:lnTo>
                  <a:lnTo>
                    <a:pt x="74" y="11"/>
                  </a:lnTo>
                  <a:lnTo>
                    <a:pt x="96" y="6"/>
                  </a:lnTo>
                  <a:lnTo>
                    <a:pt x="118" y="3"/>
                  </a:lnTo>
                  <a:lnTo>
                    <a:pt x="140" y="0"/>
                  </a:lnTo>
                  <a:lnTo>
                    <a:pt x="162" y="2"/>
                  </a:lnTo>
                  <a:lnTo>
                    <a:pt x="182" y="5"/>
                  </a:lnTo>
                  <a:lnTo>
                    <a:pt x="202" y="12"/>
                  </a:lnTo>
                  <a:lnTo>
                    <a:pt x="218" y="23"/>
                  </a:lnTo>
                  <a:lnTo>
                    <a:pt x="231" y="40"/>
                  </a:lnTo>
                  <a:lnTo>
                    <a:pt x="241" y="60"/>
                  </a:lnTo>
                  <a:lnTo>
                    <a:pt x="246" y="87"/>
                  </a:lnTo>
                  <a:lnTo>
                    <a:pt x="245" y="86"/>
                  </a:lnTo>
                  <a:lnTo>
                    <a:pt x="243" y="82"/>
                  </a:lnTo>
                  <a:lnTo>
                    <a:pt x="240" y="78"/>
                  </a:lnTo>
                  <a:lnTo>
                    <a:pt x="234" y="72"/>
                  </a:lnTo>
                  <a:lnTo>
                    <a:pt x="227" y="65"/>
                  </a:lnTo>
                  <a:lnTo>
                    <a:pt x="219" y="57"/>
                  </a:lnTo>
                  <a:lnTo>
                    <a:pt x="208" y="49"/>
                  </a:lnTo>
                  <a:lnTo>
                    <a:pt x="195" y="42"/>
                  </a:lnTo>
                  <a:lnTo>
                    <a:pt x="180" y="35"/>
                  </a:lnTo>
                  <a:lnTo>
                    <a:pt x="163" y="29"/>
                  </a:lnTo>
                  <a:lnTo>
                    <a:pt x="142" y="25"/>
                  </a:lnTo>
                  <a:lnTo>
                    <a:pt x="120" y="21"/>
                  </a:lnTo>
                  <a:lnTo>
                    <a:pt x="95" y="21"/>
                  </a:lnTo>
                  <a:lnTo>
                    <a:pt x="66" y="23"/>
                  </a:lnTo>
                  <a:lnTo>
                    <a:pt x="35" y="28"/>
                  </a:lnTo>
                  <a:lnTo>
                    <a:pt x="0" y="36"/>
                  </a:lnTo>
                  <a:close/>
                </a:path>
              </a:pathLst>
            </a:custGeom>
            <a:solidFill>
              <a:srgbClr val="000000"/>
            </a:solidFill>
            <a:ln w="9525">
              <a:noFill/>
              <a:round/>
              <a:headEnd/>
              <a:tailEnd/>
            </a:ln>
          </p:spPr>
          <p:txBody>
            <a:bodyPr/>
            <a:lstStyle/>
            <a:p>
              <a:endParaRPr lang="en-US"/>
            </a:p>
          </p:txBody>
        </p:sp>
      </p:grpSp>
      <p:grpSp>
        <p:nvGrpSpPr>
          <p:cNvPr id="4" name="Group 169"/>
          <p:cNvGrpSpPr>
            <a:grpSpLocks/>
          </p:cNvGrpSpPr>
          <p:nvPr/>
        </p:nvGrpSpPr>
        <p:grpSpPr bwMode="auto">
          <a:xfrm>
            <a:off x="2209800" y="3810000"/>
            <a:ext cx="915988" cy="895350"/>
            <a:chOff x="2448" y="386"/>
            <a:chExt cx="577" cy="564"/>
          </a:xfrm>
        </p:grpSpPr>
        <p:sp>
          <p:nvSpPr>
            <p:cNvPr id="17476" name="Freeform 128"/>
            <p:cNvSpPr>
              <a:spLocks/>
            </p:cNvSpPr>
            <p:nvPr/>
          </p:nvSpPr>
          <p:spPr bwMode="auto">
            <a:xfrm>
              <a:off x="2458" y="394"/>
              <a:ext cx="566" cy="556"/>
            </a:xfrm>
            <a:custGeom>
              <a:avLst/>
              <a:gdLst>
                <a:gd name="T0" fmla="*/ 54 w 964"/>
                <a:gd name="T1" fmla="*/ 2 h 1206"/>
                <a:gd name="T2" fmla="*/ 55 w 964"/>
                <a:gd name="T3" fmla="*/ 4 h 1206"/>
                <a:gd name="T4" fmla="*/ 56 w 964"/>
                <a:gd name="T5" fmla="*/ 6 h 1206"/>
                <a:gd name="T6" fmla="*/ 58 w 964"/>
                <a:gd name="T7" fmla="*/ 10 h 1206"/>
                <a:gd name="T8" fmla="*/ 59 w 964"/>
                <a:gd name="T9" fmla="*/ 13 h 1206"/>
                <a:gd name="T10" fmla="*/ 62 w 964"/>
                <a:gd name="T11" fmla="*/ 17 h 1206"/>
                <a:gd name="T12" fmla="*/ 64 w 964"/>
                <a:gd name="T13" fmla="*/ 20 h 1206"/>
                <a:gd name="T14" fmla="*/ 66 w 964"/>
                <a:gd name="T15" fmla="*/ 22 h 1206"/>
                <a:gd name="T16" fmla="*/ 60 w 964"/>
                <a:gd name="T17" fmla="*/ 25 h 1206"/>
                <a:gd name="T18" fmla="*/ 58 w 964"/>
                <a:gd name="T19" fmla="*/ 25 h 1206"/>
                <a:gd name="T20" fmla="*/ 54 w 964"/>
                <a:gd name="T21" fmla="*/ 24 h 1206"/>
                <a:gd name="T22" fmla="*/ 48 w 964"/>
                <a:gd name="T23" fmla="*/ 24 h 1206"/>
                <a:gd name="T24" fmla="*/ 40 w 964"/>
                <a:gd name="T25" fmla="*/ 24 h 1206"/>
                <a:gd name="T26" fmla="*/ 32 w 964"/>
                <a:gd name="T27" fmla="*/ 24 h 1206"/>
                <a:gd name="T28" fmla="*/ 25 w 964"/>
                <a:gd name="T29" fmla="*/ 23 h 1206"/>
                <a:gd name="T30" fmla="*/ 18 w 964"/>
                <a:gd name="T31" fmla="*/ 23 h 1206"/>
                <a:gd name="T32" fmla="*/ 14 w 964"/>
                <a:gd name="T33" fmla="*/ 24 h 1206"/>
                <a:gd name="T34" fmla="*/ 14 w 964"/>
                <a:gd name="T35" fmla="*/ 23 h 1206"/>
                <a:gd name="T36" fmla="*/ 12 w 964"/>
                <a:gd name="T37" fmla="*/ 20 h 1206"/>
                <a:gd name="T38" fmla="*/ 11 w 964"/>
                <a:gd name="T39" fmla="*/ 18 h 1206"/>
                <a:gd name="T40" fmla="*/ 9 w 964"/>
                <a:gd name="T41" fmla="*/ 14 h 1206"/>
                <a:gd name="T42" fmla="*/ 7 w 964"/>
                <a:gd name="T43" fmla="*/ 11 h 1206"/>
                <a:gd name="T44" fmla="*/ 5 w 964"/>
                <a:gd name="T45" fmla="*/ 7 h 1206"/>
                <a:gd name="T46" fmla="*/ 2 w 964"/>
                <a:gd name="T47" fmla="*/ 5 h 1206"/>
                <a:gd name="T48" fmla="*/ 0 w 964"/>
                <a:gd name="T49" fmla="*/ 4 h 1206"/>
                <a:gd name="T50" fmla="*/ 2 w 964"/>
                <a:gd name="T51" fmla="*/ 3 h 1206"/>
                <a:gd name="T52" fmla="*/ 5 w 964"/>
                <a:gd name="T53" fmla="*/ 3 h 1206"/>
                <a:gd name="T54" fmla="*/ 8 w 964"/>
                <a:gd name="T55" fmla="*/ 1 h 1206"/>
                <a:gd name="T56" fmla="*/ 9 w 964"/>
                <a:gd name="T57" fmla="*/ 0 h 1206"/>
                <a:gd name="T58" fmla="*/ 11 w 964"/>
                <a:gd name="T59" fmla="*/ 0 h 1206"/>
                <a:gd name="T60" fmla="*/ 15 w 964"/>
                <a:gd name="T61" fmla="*/ 0 h 1206"/>
                <a:gd name="T62" fmla="*/ 22 w 964"/>
                <a:gd name="T63" fmla="*/ 0 h 1206"/>
                <a:gd name="T64" fmla="*/ 30 w 964"/>
                <a:gd name="T65" fmla="*/ 1 h 1206"/>
                <a:gd name="T66" fmla="*/ 38 w 964"/>
                <a:gd name="T67" fmla="*/ 1 h 1206"/>
                <a:gd name="T68" fmla="*/ 46 w 964"/>
                <a:gd name="T69" fmla="*/ 2 h 1206"/>
                <a:gd name="T70" fmla="*/ 51 w 964"/>
                <a:gd name="T71" fmla="*/ 2 h 1206"/>
                <a:gd name="T72" fmla="*/ 54 w 964"/>
                <a:gd name="T73" fmla="*/ 2 h 12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64"/>
                <a:gd name="T112" fmla="*/ 0 h 1206"/>
                <a:gd name="T113" fmla="*/ 964 w 964"/>
                <a:gd name="T114" fmla="*/ 1206 h 12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64" h="1206">
                  <a:moveTo>
                    <a:pt x="775" y="89"/>
                  </a:moveTo>
                  <a:lnTo>
                    <a:pt x="776" y="100"/>
                  </a:lnTo>
                  <a:lnTo>
                    <a:pt x="780" y="127"/>
                  </a:lnTo>
                  <a:lnTo>
                    <a:pt x="784" y="172"/>
                  </a:lnTo>
                  <a:lnTo>
                    <a:pt x="792" y="231"/>
                  </a:lnTo>
                  <a:lnTo>
                    <a:pt x="800" y="300"/>
                  </a:lnTo>
                  <a:lnTo>
                    <a:pt x="811" y="377"/>
                  </a:lnTo>
                  <a:lnTo>
                    <a:pt x="823" y="463"/>
                  </a:lnTo>
                  <a:lnTo>
                    <a:pt x="836" y="550"/>
                  </a:lnTo>
                  <a:lnTo>
                    <a:pt x="850" y="640"/>
                  </a:lnTo>
                  <a:lnTo>
                    <a:pt x="865" y="728"/>
                  </a:lnTo>
                  <a:lnTo>
                    <a:pt x="880" y="813"/>
                  </a:lnTo>
                  <a:lnTo>
                    <a:pt x="896" y="891"/>
                  </a:lnTo>
                  <a:lnTo>
                    <a:pt x="913" y="961"/>
                  </a:lnTo>
                  <a:lnTo>
                    <a:pt x="930" y="1021"/>
                  </a:lnTo>
                  <a:lnTo>
                    <a:pt x="947" y="1067"/>
                  </a:lnTo>
                  <a:lnTo>
                    <a:pt x="964" y="1097"/>
                  </a:lnTo>
                  <a:lnTo>
                    <a:pt x="860" y="1206"/>
                  </a:lnTo>
                  <a:lnTo>
                    <a:pt x="854" y="1204"/>
                  </a:lnTo>
                  <a:lnTo>
                    <a:pt x="837" y="1200"/>
                  </a:lnTo>
                  <a:lnTo>
                    <a:pt x="809" y="1194"/>
                  </a:lnTo>
                  <a:lnTo>
                    <a:pt x="774" y="1186"/>
                  </a:lnTo>
                  <a:lnTo>
                    <a:pt x="732" y="1177"/>
                  </a:lnTo>
                  <a:lnTo>
                    <a:pt x="684" y="1167"/>
                  </a:lnTo>
                  <a:lnTo>
                    <a:pt x="631" y="1157"/>
                  </a:lnTo>
                  <a:lnTo>
                    <a:pt x="576" y="1147"/>
                  </a:lnTo>
                  <a:lnTo>
                    <a:pt x="519" y="1138"/>
                  </a:lnTo>
                  <a:lnTo>
                    <a:pt x="462" y="1129"/>
                  </a:lnTo>
                  <a:lnTo>
                    <a:pt x="406" y="1123"/>
                  </a:lnTo>
                  <a:lnTo>
                    <a:pt x="353" y="1117"/>
                  </a:lnTo>
                  <a:lnTo>
                    <a:pt x="304" y="1115"/>
                  </a:lnTo>
                  <a:lnTo>
                    <a:pt x="260" y="1115"/>
                  </a:lnTo>
                  <a:lnTo>
                    <a:pt x="223" y="1117"/>
                  </a:lnTo>
                  <a:lnTo>
                    <a:pt x="194" y="1124"/>
                  </a:lnTo>
                  <a:lnTo>
                    <a:pt x="193" y="1113"/>
                  </a:lnTo>
                  <a:lnTo>
                    <a:pt x="190" y="1086"/>
                  </a:lnTo>
                  <a:lnTo>
                    <a:pt x="184" y="1041"/>
                  </a:lnTo>
                  <a:lnTo>
                    <a:pt x="176" y="983"/>
                  </a:lnTo>
                  <a:lnTo>
                    <a:pt x="167" y="915"/>
                  </a:lnTo>
                  <a:lnTo>
                    <a:pt x="155" y="838"/>
                  </a:lnTo>
                  <a:lnTo>
                    <a:pt x="142" y="755"/>
                  </a:lnTo>
                  <a:lnTo>
                    <a:pt x="129" y="670"/>
                  </a:lnTo>
                  <a:lnTo>
                    <a:pt x="114" y="584"/>
                  </a:lnTo>
                  <a:lnTo>
                    <a:pt x="99" y="499"/>
                  </a:lnTo>
                  <a:lnTo>
                    <a:pt x="83" y="420"/>
                  </a:lnTo>
                  <a:lnTo>
                    <a:pt x="65" y="346"/>
                  </a:lnTo>
                  <a:lnTo>
                    <a:pt x="49" y="283"/>
                  </a:lnTo>
                  <a:lnTo>
                    <a:pt x="32" y="232"/>
                  </a:lnTo>
                  <a:lnTo>
                    <a:pt x="16" y="195"/>
                  </a:lnTo>
                  <a:lnTo>
                    <a:pt x="0" y="176"/>
                  </a:lnTo>
                  <a:lnTo>
                    <a:pt x="6" y="172"/>
                  </a:lnTo>
                  <a:lnTo>
                    <a:pt x="23" y="163"/>
                  </a:lnTo>
                  <a:lnTo>
                    <a:pt x="47" y="148"/>
                  </a:lnTo>
                  <a:lnTo>
                    <a:pt x="73" y="127"/>
                  </a:lnTo>
                  <a:lnTo>
                    <a:pt x="99" y="102"/>
                  </a:lnTo>
                  <a:lnTo>
                    <a:pt x="118" y="72"/>
                  </a:lnTo>
                  <a:lnTo>
                    <a:pt x="130" y="38"/>
                  </a:lnTo>
                  <a:lnTo>
                    <a:pt x="129" y="0"/>
                  </a:lnTo>
                  <a:lnTo>
                    <a:pt x="136" y="1"/>
                  </a:lnTo>
                  <a:lnTo>
                    <a:pt x="154" y="4"/>
                  </a:lnTo>
                  <a:lnTo>
                    <a:pt x="183" y="9"/>
                  </a:lnTo>
                  <a:lnTo>
                    <a:pt x="221" y="15"/>
                  </a:lnTo>
                  <a:lnTo>
                    <a:pt x="267" y="23"/>
                  </a:lnTo>
                  <a:lnTo>
                    <a:pt x="318" y="31"/>
                  </a:lnTo>
                  <a:lnTo>
                    <a:pt x="373" y="39"/>
                  </a:lnTo>
                  <a:lnTo>
                    <a:pt x="429" y="48"/>
                  </a:lnTo>
                  <a:lnTo>
                    <a:pt x="488" y="56"/>
                  </a:lnTo>
                  <a:lnTo>
                    <a:pt x="544" y="64"/>
                  </a:lnTo>
                  <a:lnTo>
                    <a:pt x="599" y="72"/>
                  </a:lnTo>
                  <a:lnTo>
                    <a:pt x="649" y="79"/>
                  </a:lnTo>
                  <a:lnTo>
                    <a:pt x="693" y="84"/>
                  </a:lnTo>
                  <a:lnTo>
                    <a:pt x="730" y="88"/>
                  </a:lnTo>
                  <a:lnTo>
                    <a:pt x="758" y="89"/>
                  </a:lnTo>
                  <a:lnTo>
                    <a:pt x="775" y="89"/>
                  </a:lnTo>
                  <a:close/>
                </a:path>
              </a:pathLst>
            </a:custGeom>
            <a:solidFill>
              <a:srgbClr val="7F0000"/>
            </a:solidFill>
            <a:ln w="9525">
              <a:noFill/>
              <a:round/>
              <a:headEnd/>
              <a:tailEnd/>
            </a:ln>
          </p:spPr>
          <p:txBody>
            <a:bodyPr/>
            <a:lstStyle/>
            <a:p>
              <a:endParaRPr lang="en-US"/>
            </a:p>
          </p:txBody>
        </p:sp>
        <p:sp>
          <p:nvSpPr>
            <p:cNvPr id="17477" name="Freeform 129"/>
            <p:cNvSpPr>
              <a:spLocks/>
            </p:cNvSpPr>
            <p:nvPr/>
          </p:nvSpPr>
          <p:spPr bwMode="auto">
            <a:xfrm>
              <a:off x="2483" y="406"/>
              <a:ext cx="411" cy="80"/>
            </a:xfrm>
            <a:custGeom>
              <a:avLst/>
              <a:gdLst>
                <a:gd name="T0" fmla="*/ 49 w 700"/>
                <a:gd name="T1" fmla="*/ 2 h 172"/>
                <a:gd name="T2" fmla="*/ 43 w 700"/>
                <a:gd name="T3" fmla="*/ 4 h 172"/>
                <a:gd name="T4" fmla="*/ 42 w 700"/>
                <a:gd name="T5" fmla="*/ 4 h 172"/>
                <a:gd name="T6" fmla="*/ 41 w 700"/>
                <a:gd name="T7" fmla="*/ 4 h 172"/>
                <a:gd name="T8" fmla="*/ 39 w 700"/>
                <a:gd name="T9" fmla="*/ 4 h 172"/>
                <a:gd name="T10" fmla="*/ 36 w 700"/>
                <a:gd name="T11" fmla="*/ 3 h 172"/>
                <a:gd name="T12" fmla="*/ 33 w 700"/>
                <a:gd name="T13" fmla="*/ 3 h 172"/>
                <a:gd name="T14" fmla="*/ 30 w 700"/>
                <a:gd name="T15" fmla="*/ 3 h 172"/>
                <a:gd name="T16" fmla="*/ 26 w 700"/>
                <a:gd name="T17" fmla="*/ 3 h 172"/>
                <a:gd name="T18" fmla="*/ 23 w 700"/>
                <a:gd name="T19" fmla="*/ 3 h 172"/>
                <a:gd name="T20" fmla="*/ 19 w 700"/>
                <a:gd name="T21" fmla="*/ 3 h 172"/>
                <a:gd name="T22" fmla="*/ 15 w 700"/>
                <a:gd name="T23" fmla="*/ 3 h 172"/>
                <a:gd name="T24" fmla="*/ 11 w 700"/>
                <a:gd name="T25" fmla="*/ 3 h 172"/>
                <a:gd name="T26" fmla="*/ 8 w 700"/>
                <a:gd name="T27" fmla="*/ 3 h 172"/>
                <a:gd name="T28" fmla="*/ 5 w 700"/>
                <a:gd name="T29" fmla="*/ 3 h 172"/>
                <a:gd name="T30" fmla="*/ 3 w 700"/>
                <a:gd name="T31" fmla="*/ 3 h 172"/>
                <a:gd name="T32" fmla="*/ 1 w 700"/>
                <a:gd name="T33" fmla="*/ 3 h 172"/>
                <a:gd name="T34" fmla="*/ 0 w 700"/>
                <a:gd name="T35" fmla="*/ 3 h 172"/>
                <a:gd name="T36" fmla="*/ 6 w 700"/>
                <a:gd name="T37" fmla="*/ 0 h 172"/>
                <a:gd name="T38" fmla="*/ 6 w 700"/>
                <a:gd name="T39" fmla="*/ 0 h 172"/>
                <a:gd name="T40" fmla="*/ 8 w 700"/>
                <a:gd name="T41" fmla="*/ 0 h 172"/>
                <a:gd name="T42" fmla="*/ 9 w 700"/>
                <a:gd name="T43" fmla="*/ 0 h 172"/>
                <a:gd name="T44" fmla="*/ 12 w 700"/>
                <a:gd name="T45" fmla="*/ 0 h 172"/>
                <a:gd name="T46" fmla="*/ 14 w 700"/>
                <a:gd name="T47" fmla="*/ 0 h 172"/>
                <a:gd name="T48" fmla="*/ 17 w 700"/>
                <a:gd name="T49" fmla="*/ 0 h 172"/>
                <a:gd name="T50" fmla="*/ 21 w 700"/>
                <a:gd name="T51" fmla="*/ 0 h 172"/>
                <a:gd name="T52" fmla="*/ 24 w 700"/>
                <a:gd name="T53" fmla="*/ 1 h 172"/>
                <a:gd name="T54" fmla="*/ 28 w 700"/>
                <a:gd name="T55" fmla="*/ 1 h 172"/>
                <a:gd name="T56" fmla="*/ 31 w 700"/>
                <a:gd name="T57" fmla="*/ 1 h 172"/>
                <a:gd name="T58" fmla="*/ 35 w 700"/>
                <a:gd name="T59" fmla="*/ 1 h 172"/>
                <a:gd name="T60" fmla="*/ 38 w 700"/>
                <a:gd name="T61" fmla="*/ 1 h 172"/>
                <a:gd name="T62" fmla="*/ 41 w 700"/>
                <a:gd name="T63" fmla="*/ 1 h 172"/>
                <a:gd name="T64" fmla="*/ 45 w 700"/>
                <a:gd name="T65" fmla="*/ 1 h 172"/>
                <a:gd name="T66" fmla="*/ 47 w 700"/>
                <a:gd name="T67" fmla="*/ 2 h 172"/>
                <a:gd name="T68" fmla="*/ 49 w 700"/>
                <a:gd name="T69" fmla="*/ 2 h 1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0"/>
                <a:gd name="T106" fmla="*/ 0 h 172"/>
                <a:gd name="T107" fmla="*/ 700 w 700"/>
                <a:gd name="T108" fmla="*/ 172 h 1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0" h="172">
                  <a:moveTo>
                    <a:pt x="700" y="80"/>
                  </a:moveTo>
                  <a:lnTo>
                    <a:pt x="614" y="172"/>
                  </a:lnTo>
                  <a:lnTo>
                    <a:pt x="607" y="171"/>
                  </a:lnTo>
                  <a:lnTo>
                    <a:pt x="590" y="168"/>
                  </a:lnTo>
                  <a:lnTo>
                    <a:pt x="561" y="165"/>
                  </a:lnTo>
                  <a:lnTo>
                    <a:pt x="524" y="160"/>
                  </a:lnTo>
                  <a:lnTo>
                    <a:pt x="479" y="154"/>
                  </a:lnTo>
                  <a:lnTo>
                    <a:pt x="431" y="149"/>
                  </a:lnTo>
                  <a:lnTo>
                    <a:pt x="378" y="142"/>
                  </a:lnTo>
                  <a:lnTo>
                    <a:pt x="323" y="136"/>
                  </a:lnTo>
                  <a:lnTo>
                    <a:pt x="266" y="130"/>
                  </a:lnTo>
                  <a:lnTo>
                    <a:pt x="212" y="124"/>
                  </a:lnTo>
                  <a:lnTo>
                    <a:pt x="160" y="121"/>
                  </a:lnTo>
                  <a:lnTo>
                    <a:pt x="113" y="118"/>
                  </a:lnTo>
                  <a:lnTo>
                    <a:pt x="71" y="115"/>
                  </a:lnTo>
                  <a:lnTo>
                    <a:pt x="38" y="115"/>
                  </a:lnTo>
                  <a:lnTo>
                    <a:pt x="14" y="118"/>
                  </a:lnTo>
                  <a:lnTo>
                    <a:pt x="0" y="121"/>
                  </a:lnTo>
                  <a:lnTo>
                    <a:pt x="91" y="0"/>
                  </a:lnTo>
                  <a:lnTo>
                    <a:pt x="97" y="1"/>
                  </a:lnTo>
                  <a:lnTo>
                    <a:pt x="112" y="3"/>
                  </a:lnTo>
                  <a:lnTo>
                    <a:pt x="136" y="7"/>
                  </a:lnTo>
                  <a:lnTo>
                    <a:pt x="167" y="13"/>
                  </a:lnTo>
                  <a:lnTo>
                    <a:pt x="205" y="18"/>
                  </a:lnTo>
                  <a:lnTo>
                    <a:pt x="248" y="25"/>
                  </a:lnTo>
                  <a:lnTo>
                    <a:pt x="295" y="32"/>
                  </a:lnTo>
                  <a:lnTo>
                    <a:pt x="345" y="39"/>
                  </a:lnTo>
                  <a:lnTo>
                    <a:pt x="396" y="47"/>
                  </a:lnTo>
                  <a:lnTo>
                    <a:pt x="448" y="54"/>
                  </a:lnTo>
                  <a:lnTo>
                    <a:pt x="499" y="61"/>
                  </a:lnTo>
                  <a:lnTo>
                    <a:pt x="548" y="67"/>
                  </a:lnTo>
                  <a:lnTo>
                    <a:pt x="593" y="73"/>
                  </a:lnTo>
                  <a:lnTo>
                    <a:pt x="635" y="76"/>
                  </a:lnTo>
                  <a:lnTo>
                    <a:pt x="672" y="78"/>
                  </a:lnTo>
                  <a:lnTo>
                    <a:pt x="700" y="80"/>
                  </a:lnTo>
                  <a:close/>
                </a:path>
              </a:pathLst>
            </a:custGeom>
            <a:solidFill>
              <a:srgbClr val="CCCC99"/>
            </a:solidFill>
            <a:ln w="9525">
              <a:noFill/>
              <a:round/>
              <a:headEnd/>
              <a:tailEnd/>
            </a:ln>
          </p:spPr>
          <p:txBody>
            <a:bodyPr/>
            <a:lstStyle/>
            <a:p>
              <a:endParaRPr lang="en-US"/>
            </a:p>
          </p:txBody>
        </p:sp>
        <p:sp>
          <p:nvSpPr>
            <p:cNvPr id="17478" name="Freeform 130"/>
            <p:cNvSpPr>
              <a:spLocks/>
            </p:cNvSpPr>
            <p:nvPr/>
          </p:nvSpPr>
          <p:spPr bwMode="auto">
            <a:xfrm>
              <a:off x="2846" y="458"/>
              <a:ext cx="178" cy="492"/>
            </a:xfrm>
            <a:custGeom>
              <a:avLst/>
              <a:gdLst>
                <a:gd name="T0" fmla="*/ 0 w 303"/>
                <a:gd name="T1" fmla="*/ 2 h 1068"/>
                <a:gd name="T2" fmla="*/ 0 w 303"/>
                <a:gd name="T3" fmla="*/ 2 h 1068"/>
                <a:gd name="T4" fmla="*/ 1 w 303"/>
                <a:gd name="T5" fmla="*/ 2 h 1068"/>
                <a:gd name="T6" fmla="*/ 1 w 303"/>
                <a:gd name="T7" fmla="*/ 3 h 1068"/>
                <a:gd name="T8" fmla="*/ 1 w 303"/>
                <a:gd name="T9" fmla="*/ 4 h 1068"/>
                <a:gd name="T10" fmla="*/ 1 w 303"/>
                <a:gd name="T11" fmla="*/ 5 h 1068"/>
                <a:gd name="T12" fmla="*/ 2 w 303"/>
                <a:gd name="T13" fmla="*/ 6 h 1068"/>
                <a:gd name="T14" fmla="*/ 2 w 303"/>
                <a:gd name="T15" fmla="*/ 8 h 1068"/>
                <a:gd name="T16" fmla="*/ 3 w 303"/>
                <a:gd name="T17" fmla="*/ 9 h 1068"/>
                <a:gd name="T18" fmla="*/ 4 w 303"/>
                <a:gd name="T19" fmla="*/ 11 h 1068"/>
                <a:gd name="T20" fmla="*/ 5 w 303"/>
                <a:gd name="T21" fmla="*/ 12 h 1068"/>
                <a:gd name="T22" fmla="*/ 6 w 303"/>
                <a:gd name="T23" fmla="*/ 14 h 1068"/>
                <a:gd name="T24" fmla="*/ 7 w 303"/>
                <a:gd name="T25" fmla="*/ 16 h 1068"/>
                <a:gd name="T26" fmla="*/ 9 w 303"/>
                <a:gd name="T27" fmla="*/ 18 h 1068"/>
                <a:gd name="T28" fmla="*/ 11 w 303"/>
                <a:gd name="T29" fmla="*/ 19 h 1068"/>
                <a:gd name="T30" fmla="*/ 12 w 303"/>
                <a:gd name="T31" fmla="*/ 21 h 1068"/>
                <a:gd name="T32" fmla="*/ 14 w 303"/>
                <a:gd name="T33" fmla="*/ 22 h 1068"/>
                <a:gd name="T34" fmla="*/ 21 w 303"/>
                <a:gd name="T35" fmla="*/ 20 h 1068"/>
                <a:gd name="T36" fmla="*/ 21 w 303"/>
                <a:gd name="T37" fmla="*/ 20 h 1068"/>
                <a:gd name="T38" fmla="*/ 21 w 303"/>
                <a:gd name="T39" fmla="*/ 20 h 1068"/>
                <a:gd name="T40" fmla="*/ 21 w 303"/>
                <a:gd name="T41" fmla="*/ 20 h 1068"/>
                <a:gd name="T42" fmla="*/ 21 w 303"/>
                <a:gd name="T43" fmla="*/ 19 h 1068"/>
                <a:gd name="T44" fmla="*/ 20 w 303"/>
                <a:gd name="T45" fmla="*/ 19 h 1068"/>
                <a:gd name="T46" fmla="*/ 19 w 303"/>
                <a:gd name="T47" fmla="*/ 19 h 1068"/>
                <a:gd name="T48" fmla="*/ 19 w 303"/>
                <a:gd name="T49" fmla="*/ 18 h 1068"/>
                <a:gd name="T50" fmla="*/ 18 w 303"/>
                <a:gd name="T51" fmla="*/ 18 h 1068"/>
                <a:gd name="T52" fmla="*/ 18 w 303"/>
                <a:gd name="T53" fmla="*/ 16 h 1068"/>
                <a:gd name="T54" fmla="*/ 16 w 303"/>
                <a:gd name="T55" fmla="*/ 15 h 1068"/>
                <a:gd name="T56" fmla="*/ 15 w 303"/>
                <a:gd name="T57" fmla="*/ 13 h 1068"/>
                <a:gd name="T58" fmla="*/ 14 w 303"/>
                <a:gd name="T59" fmla="*/ 12 h 1068"/>
                <a:gd name="T60" fmla="*/ 13 w 303"/>
                <a:gd name="T61" fmla="*/ 9 h 1068"/>
                <a:gd name="T62" fmla="*/ 11 w 303"/>
                <a:gd name="T63" fmla="*/ 6 h 1068"/>
                <a:gd name="T64" fmla="*/ 9 w 303"/>
                <a:gd name="T65" fmla="*/ 4 h 1068"/>
                <a:gd name="T66" fmla="*/ 8 w 303"/>
                <a:gd name="T67" fmla="*/ 0 h 1068"/>
                <a:gd name="T68" fmla="*/ 0 w 303"/>
                <a:gd name="T69" fmla="*/ 2 h 10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3"/>
                <a:gd name="T106" fmla="*/ 0 h 1068"/>
                <a:gd name="T107" fmla="*/ 303 w 303"/>
                <a:gd name="T108" fmla="*/ 1068 h 10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3" h="1068">
                  <a:moveTo>
                    <a:pt x="0" y="88"/>
                  </a:moveTo>
                  <a:lnTo>
                    <a:pt x="0" y="95"/>
                  </a:lnTo>
                  <a:lnTo>
                    <a:pt x="2" y="115"/>
                  </a:lnTo>
                  <a:lnTo>
                    <a:pt x="6" y="147"/>
                  </a:lnTo>
                  <a:lnTo>
                    <a:pt x="9" y="190"/>
                  </a:lnTo>
                  <a:lnTo>
                    <a:pt x="15" y="241"/>
                  </a:lnTo>
                  <a:lnTo>
                    <a:pt x="23" y="300"/>
                  </a:lnTo>
                  <a:lnTo>
                    <a:pt x="31" y="367"/>
                  </a:lnTo>
                  <a:lnTo>
                    <a:pt x="42" y="440"/>
                  </a:lnTo>
                  <a:lnTo>
                    <a:pt x="54" y="516"/>
                  </a:lnTo>
                  <a:lnTo>
                    <a:pt x="69" y="595"/>
                  </a:lnTo>
                  <a:lnTo>
                    <a:pt x="85" y="677"/>
                  </a:lnTo>
                  <a:lnTo>
                    <a:pt x="104" y="759"/>
                  </a:lnTo>
                  <a:lnTo>
                    <a:pt x="124" y="839"/>
                  </a:lnTo>
                  <a:lnTo>
                    <a:pt x="146" y="919"/>
                  </a:lnTo>
                  <a:lnTo>
                    <a:pt x="172" y="996"/>
                  </a:lnTo>
                  <a:lnTo>
                    <a:pt x="199" y="1068"/>
                  </a:lnTo>
                  <a:lnTo>
                    <a:pt x="303" y="959"/>
                  </a:lnTo>
                  <a:lnTo>
                    <a:pt x="301" y="957"/>
                  </a:lnTo>
                  <a:lnTo>
                    <a:pt x="297" y="953"/>
                  </a:lnTo>
                  <a:lnTo>
                    <a:pt x="294" y="944"/>
                  </a:lnTo>
                  <a:lnTo>
                    <a:pt x="288" y="930"/>
                  </a:lnTo>
                  <a:lnTo>
                    <a:pt x="281" y="909"/>
                  </a:lnTo>
                  <a:lnTo>
                    <a:pt x="272" y="879"/>
                  </a:lnTo>
                  <a:lnTo>
                    <a:pt x="263" y="839"/>
                  </a:lnTo>
                  <a:lnTo>
                    <a:pt x="250" y="789"/>
                  </a:lnTo>
                  <a:lnTo>
                    <a:pt x="237" y="725"/>
                  </a:lnTo>
                  <a:lnTo>
                    <a:pt x="221" y="647"/>
                  </a:lnTo>
                  <a:lnTo>
                    <a:pt x="204" y="555"/>
                  </a:lnTo>
                  <a:lnTo>
                    <a:pt x="185" y="444"/>
                  </a:lnTo>
                  <a:lnTo>
                    <a:pt x="163" y="317"/>
                  </a:lnTo>
                  <a:lnTo>
                    <a:pt x="140" y="169"/>
                  </a:lnTo>
                  <a:lnTo>
                    <a:pt x="115" y="0"/>
                  </a:lnTo>
                  <a:lnTo>
                    <a:pt x="0" y="88"/>
                  </a:lnTo>
                  <a:close/>
                </a:path>
              </a:pathLst>
            </a:custGeom>
            <a:solidFill>
              <a:srgbClr val="CC0000"/>
            </a:solidFill>
            <a:ln w="9525">
              <a:noFill/>
              <a:round/>
              <a:headEnd/>
              <a:tailEnd/>
            </a:ln>
          </p:spPr>
          <p:txBody>
            <a:bodyPr/>
            <a:lstStyle/>
            <a:p>
              <a:endParaRPr lang="en-US"/>
            </a:p>
          </p:txBody>
        </p:sp>
        <p:sp>
          <p:nvSpPr>
            <p:cNvPr id="17479" name="Freeform 131"/>
            <p:cNvSpPr>
              <a:spLocks/>
            </p:cNvSpPr>
            <p:nvPr/>
          </p:nvSpPr>
          <p:spPr bwMode="auto">
            <a:xfrm>
              <a:off x="2836" y="443"/>
              <a:ext cx="54" cy="43"/>
            </a:xfrm>
            <a:custGeom>
              <a:avLst/>
              <a:gdLst>
                <a:gd name="T0" fmla="*/ 7 w 91"/>
                <a:gd name="T1" fmla="*/ 0 h 92"/>
                <a:gd name="T2" fmla="*/ 7 w 91"/>
                <a:gd name="T3" fmla="*/ 0 h 92"/>
                <a:gd name="T4" fmla="*/ 5 w 91"/>
                <a:gd name="T5" fmla="*/ 0 h 92"/>
                <a:gd name="T6" fmla="*/ 4 w 91"/>
                <a:gd name="T7" fmla="*/ 0 h 92"/>
                <a:gd name="T8" fmla="*/ 3 w 91"/>
                <a:gd name="T9" fmla="*/ 0 h 92"/>
                <a:gd name="T10" fmla="*/ 1 w 91"/>
                <a:gd name="T11" fmla="*/ 1 h 92"/>
                <a:gd name="T12" fmla="*/ 1 w 91"/>
                <a:gd name="T13" fmla="*/ 1 h 92"/>
                <a:gd name="T14" fmla="*/ 0 w 91"/>
                <a:gd name="T15" fmla="*/ 2 h 92"/>
                <a:gd name="T16" fmla="*/ 1 w 91"/>
                <a:gd name="T17" fmla="*/ 2 h 92"/>
                <a:gd name="T18" fmla="*/ 7 w 91"/>
                <a:gd name="T19" fmla="*/ 0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92"/>
                <a:gd name="T32" fmla="*/ 91 w 91"/>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92">
                  <a:moveTo>
                    <a:pt x="91" y="0"/>
                  </a:moveTo>
                  <a:lnTo>
                    <a:pt x="87" y="2"/>
                  </a:lnTo>
                  <a:lnTo>
                    <a:pt x="74" y="8"/>
                  </a:lnTo>
                  <a:lnTo>
                    <a:pt x="57" y="18"/>
                  </a:lnTo>
                  <a:lnTo>
                    <a:pt x="37" y="29"/>
                  </a:lnTo>
                  <a:lnTo>
                    <a:pt x="20" y="43"/>
                  </a:lnTo>
                  <a:lnTo>
                    <a:pt x="6" y="59"/>
                  </a:lnTo>
                  <a:lnTo>
                    <a:pt x="0" y="76"/>
                  </a:lnTo>
                  <a:lnTo>
                    <a:pt x="5" y="92"/>
                  </a:lnTo>
                  <a:lnTo>
                    <a:pt x="91" y="0"/>
                  </a:lnTo>
                  <a:close/>
                </a:path>
              </a:pathLst>
            </a:custGeom>
            <a:solidFill>
              <a:srgbClr val="000000"/>
            </a:solidFill>
            <a:ln w="9525">
              <a:noFill/>
              <a:round/>
              <a:headEnd/>
              <a:tailEnd/>
            </a:ln>
          </p:spPr>
          <p:txBody>
            <a:bodyPr/>
            <a:lstStyle/>
            <a:p>
              <a:endParaRPr lang="en-US"/>
            </a:p>
          </p:txBody>
        </p:sp>
        <p:sp>
          <p:nvSpPr>
            <p:cNvPr id="17480" name="Freeform 132"/>
            <p:cNvSpPr>
              <a:spLocks/>
            </p:cNvSpPr>
            <p:nvPr/>
          </p:nvSpPr>
          <p:spPr bwMode="auto">
            <a:xfrm>
              <a:off x="2532" y="386"/>
              <a:ext cx="384" cy="42"/>
            </a:xfrm>
            <a:custGeom>
              <a:avLst/>
              <a:gdLst>
                <a:gd name="T0" fmla="*/ 46 w 654"/>
                <a:gd name="T1" fmla="*/ 2 h 92"/>
                <a:gd name="T2" fmla="*/ 46 w 654"/>
                <a:gd name="T3" fmla="*/ 2 h 92"/>
                <a:gd name="T4" fmla="*/ 45 w 654"/>
                <a:gd name="T5" fmla="*/ 2 h 92"/>
                <a:gd name="T6" fmla="*/ 45 w 654"/>
                <a:gd name="T7" fmla="*/ 2 h 92"/>
                <a:gd name="T8" fmla="*/ 44 w 654"/>
                <a:gd name="T9" fmla="*/ 2 h 92"/>
                <a:gd name="T10" fmla="*/ 43 w 654"/>
                <a:gd name="T11" fmla="*/ 2 h 92"/>
                <a:gd name="T12" fmla="*/ 41 w 654"/>
                <a:gd name="T13" fmla="*/ 2 h 92"/>
                <a:gd name="T14" fmla="*/ 39 w 654"/>
                <a:gd name="T15" fmla="*/ 2 h 92"/>
                <a:gd name="T16" fmla="*/ 37 w 654"/>
                <a:gd name="T17" fmla="*/ 2 h 92"/>
                <a:gd name="T18" fmla="*/ 35 w 654"/>
                <a:gd name="T19" fmla="*/ 2 h 92"/>
                <a:gd name="T20" fmla="*/ 32 w 654"/>
                <a:gd name="T21" fmla="*/ 2 h 92"/>
                <a:gd name="T22" fmla="*/ 28 w 654"/>
                <a:gd name="T23" fmla="*/ 1 h 92"/>
                <a:gd name="T24" fmla="*/ 24 w 654"/>
                <a:gd name="T25" fmla="*/ 1 h 92"/>
                <a:gd name="T26" fmla="*/ 20 w 654"/>
                <a:gd name="T27" fmla="*/ 1 h 92"/>
                <a:gd name="T28" fmla="*/ 15 w 654"/>
                <a:gd name="T29" fmla="*/ 1 h 92"/>
                <a:gd name="T30" fmla="*/ 9 w 654"/>
                <a:gd name="T31" fmla="*/ 0 h 92"/>
                <a:gd name="T32" fmla="*/ 4 w 654"/>
                <a:gd name="T33" fmla="*/ 0 h 92"/>
                <a:gd name="T34" fmla="*/ 4 w 654"/>
                <a:gd name="T35" fmla="*/ 0 h 92"/>
                <a:gd name="T36" fmla="*/ 3 w 654"/>
                <a:gd name="T37" fmla="*/ 0 h 92"/>
                <a:gd name="T38" fmla="*/ 2 w 654"/>
                <a:gd name="T39" fmla="*/ 0 h 92"/>
                <a:gd name="T40" fmla="*/ 2 w 654"/>
                <a:gd name="T41" fmla="*/ 0 h 92"/>
                <a:gd name="T42" fmla="*/ 1 w 654"/>
                <a:gd name="T43" fmla="*/ 0 h 92"/>
                <a:gd name="T44" fmla="*/ 1 w 654"/>
                <a:gd name="T45" fmla="*/ 0 h 92"/>
                <a:gd name="T46" fmla="*/ 1 w 654"/>
                <a:gd name="T47" fmla="*/ 0 h 92"/>
                <a:gd name="T48" fmla="*/ 1 w 654"/>
                <a:gd name="T49" fmla="*/ 1 h 92"/>
                <a:gd name="T50" fmla="*/ 1 w 654"/>
                <a:gd name="T51" fmla="*/ 1 h 92"/>
                <a:gd name="T52" fmla="*/ 1 w 654"/>
                <a:gd name="T53" fmla="*/ 0 h 92"/>
                <a:gd name="T54" fmla="*/ 0 w 654"/>
                <a:gd name="T55" fmla="*/ 0 h 92"/>
                <a:gd name="T56" fmla="*/ 1 w 654"/>
                <a:gd name="T57" fmla="*/ 0 h 92"/>
                <a:gd name="T58" fmla="*/ 1 w 654"/>
                <a:gd name="T59" fmla="*/ 0 h 92"/>
                <a:gd name="T60" fmla="*/ 1 w 654"/>
                <a:gd name="T61" fmla="*/ 0 h 92"/>
                <a:gd name="T62" fmla="*/ 3 w 654"/>
                <a:gd name="T63" fmla="*/ 0 h 92"/>
                <a:gd name="T64" fmla="*/ 5 w 654"/>
                <a:gd name="T65" fmla="*/ 0 h 92"/>
                <a:gd name="T66" fmla="*/ 5 w 654"/>
                <a:gd name="T67" fmla="*/ 0 h 92"/>
                <a:gd name="T68" fmla="*/ 6 w 654"/>
                <a:gd name="T69" fmla="*/ 0 h 92"/>
                <a:gd name="T70" fmla="*/ 8 w 654"/>
                <a:gd name="T71" fmla="*/ 0 h 92"/>
                <a:gd name="T72" fmla="*/ 9 w 654"/>
                <a:gd name="T73" fmla="*/ 0 h 92"/>
                <a:gd name="T74" fmla="*/ 11 w 654"/>
                <a:gd name="T75" fmla="*/ 0 h 92"/>
                <a:gd name="T76" fmla="*/ 14 w 654"/>
                <a:gd name="T77" fmla="*/ 0 h 92"/>
                <a:gd name="T78" fmla="*/ 16 w 654"/>
                <a:gd name="T79" fmla="*/ 1 h 92"/>
                <a:gd name="T80" fmla="*/ 19 w 654"/>
                <a:gd name="T81" fmla="*/ 1 h 92"/>
                <a:gd name="T82" fmla="*/ 22 w 654"/>
                <a:gd name="T83" fmla="*/ 1 h 92"/>
                <a:gd name="T84" fmla="*/ 25 w 654"/>
                <a:gd name="T85" fmla="*/ 1 h 92"/>
                <a:gd name="T86" fmla="*/ 29 w 654"/>
                <a:gd name="T87" fmla="*/ 1 h 92"/>
                <a:gd name="T88" fmla="*/ 32 w 654"/>
                <a:gd name="T89" fmla="*/ 1 h 92"/>
                <a:gd name="T90" fmla="*/ 35 w 654"/>
                <a:gd name="T91" fmla="*/ 2 h 92"/>
                <a:gd name="T92" fmla="*/ 39 w 654"/>
                <a:gd name="T93" fmla="*/ 2 h 92"/>
                <a:gd name="T94" fmla="*/ 42 w 654"/>
                <a:gd name="T95" fmla="*/ 2 h 92"/>
                <a:gd name="T96" fmla="*/ 46 w 654"/>
                <a:gd name="T97" fmla="*/ 2 h 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4"/>
                <a:gd name="T148" fmla="*/ 0 h 92"/>
                <a:gd name="T149" fmla="*/ 654 w 654"/>
                <a:gd name="T150" fmla="*/ 92 h 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4" h="92">
                  <a:moveTo>
                    <a:pt x="654" y="91"/>
                  </a:moveTo>
                  <a:lnTo>
                    <a:pt x="652" y="91"/>
                  </a:lnTo>
                  <a:lnTo>
                    <a:pt x="648" y="91"/>
                  </a:lnTo>
                  <a:lnTo>
                    <a:pt x="640" y="92"/>
                  </a:lnTo>
                  <a:lnTo>
                    <a:pt x="627" y="92"/>
                  </a:lnTo>
                  <a:lnTo>
                    <a:pt x="611" y="92"/>
                  </a:lnTo>
                  <a:lnTo>
                    <a:pt x="591" y="92"/>
                  </a:lnTo>
                  <a:lnTo>
                    <a:pt x="565" y="91"/>
                  </a:lnTo>
                  <a:lnTo>
                    <a:pt x="534" y="89"/>
                  </a:lnTo>
                  <a:lnTo>
                    <a:pt x="498" y="86"/>
                  </a:lnTo>
                  <a:lnTo>
                    <a:pt x="454" y="81"/>
                  </a:lnTo>
                  <a:lnTo>
                    <a:pt x="406" y="75"/>
                  </a:lnTo>
                  <a:lnTo>
                    <a:pt x="349" y="68"/>
                  </a:lnTo>
                  <a:lnTo>
                    <a:pt x="287" y="59"/>
                  </a:lnTo>
                  <a:lnTo>
                    <a:pt x="216" y="47"/>
                  </a:lnTo>
                  <a:lnTo>
                    <a:pt x="137" y="35"/>
                  </a:lnTo>
                  <a:lnTo>
                    <a:pt x="51" y="19"/>
                  </a:lnTo>
                  <a:lnTo>
                    <a:pt x="49" y="18"/>
                  </a:lnTo>
                  <a:lnTo>
                    <a:pt x="43" y="16"/>
                  </a:lnTo>
                  <a:lnTo>
                    <a:pt x="34" y="14"/>
                  </a:lnTo>
                  <a:lnTo>
                    <a:pt x="24" y="14"/>
                  </a:lnTo>
                  <a:lnTo>
                    <a:pt x="15" y="15"/>
                  </a:lnTo>
                  <a:lnTo>
                    <a:pt x="8" y="21"/>
                  </a:lnTo>
                  <a:lnTo>
                    <a:pt x="5" y="30"/>
                  </a:lnTo>
                  <a:lnTo>
                    <a:pt x="6" y="44"/>
                  </a:lnTo>
                  <a:lnTo>
                    <a:pt x="5" y="42"/>
                  </a:lnTo>
                  <a:lnTo>
                    <a:pt x="1" y="34"/>
                  </a:lnTo>
                  <a:lnTo>
                    <a:pt x="0" y="24"/>
                  </a:lnTo>
                  <a:lnTo>
                    <a:pt x="1" y="14"/>
                  </a:lnTo>
                  <a:lnTo>
                    <a:pt x="7" y="6"/>
                  </a:lnTo>
                  <a:lnTo>
                    <a:pt x="20" y="0"/>
                  </a:lnTo>
                  <a:lnTo>
                    <a:pt x="43" y="0"/>
                  </a:lnTo>
                  <a:lnTo>
                    <a:pt x="76" y="8"/>
                  </a:lnTo>
                  <a:lnTo>
                    <a:pt x="80" y="9"/>
                  </a:lnTo>
                  <a:lnTo>
                    <a:pt x="91" y="12"/>
                  </a:lnTo>
                  <a:lnTo>
                    <a:pt x="109" y="15"/>
                  </a:lnTo>
                  <a:lnTo>
                    <a:pt x="132" y="20"/>
                  </a:lnTo>
                  <a:lnTo>
                    <a:pt x="160" y="26"/>
                  </a:lnTo>
                  <a:lnTo>
                    <a:pt x="194" y="31"/>
                  </a:lnTo>
                  <a:lnTo>
                    <a:pt x="232" y="38"/>
                  </a:lnTo>
                  <a:lnTo>
                    <a:pt x="273" y="45"/>
                  </a:lnTo>
                  <a:lnTo>
                    <a:pt x="317" y="53"/>
                  </a:lnTo>
                  <a:lnTo>
                    <a:pt x="363" y="60"/>
                  </a:lnTo>
                  <a:lnTo>
                    <a:pt x="410" y="67"/>
                  </a:lnTo>
                  <a:lnTo>
                    <a:pt x="460" y="74"/>
                  </a:lnTo>
                  <a:lnTo>
                    <a:pt x="510" y="80"/>
                  </a:lnTo>
                  <a:lnTo>
                    <a:pt x="558" y="84"/>
                  </a:lnTo>
                  <a:lnTo>
                    <a:pt x="606" y="89"/>
                  </a:lnTo>
                  <a:lnTo>
                    <a:pt x="654" y="91"/>
                  </a:lnTo>
                  <a:close/>
                </a:path>
              </a:pathLst>
            </a:custGeom>
            <a:solidFill>
              <a:srgbClr val="000000"/>
            </a:solidFill>
            <a:ln w="9525">
              <a:noFill/>
              <a:round/>
              <a:headEnd/>
              <a:tailEnd/>
            </a:ln>
          </p:spPr>
          <p:txBody>
            <a:bodyPr/>
            <a:lstStyle/>
            <a:p>
              <a:endParaRPr lang="en-US"/>
            </a:p>
          </p:txBody>
        </p:sp>
        <p:sp>
          <p:nvSpPr>
            <p:cNvPr id="17481" name="Freeform 133"/>
            <p:cNvSpPr>
              <a:spLocks/>
            </p:cNvSpPr>
            <p:nvPr/>
          </p:nvSpPr>
          <p:spPr bwMode="auto">
            <a:xfrm>
              <a:off x="2448" y="458"/>
              <a:ext cx="396" cy="29"/>
            </a:xfrm>
            <a:custGeom>
              <a:avLst/>
              <a:gdLst>
                <a:gd name="T0" fmla="*/ 47 w 674"/>
                <a:gd name="T1" fmla="*/ 1 h 62"/>
                <a:gd name="T2" fmla="*/ 46 w 674"/>
                <a:gd name="T3" fmla="*/ 1 h 62"/>
                <a:gd name="T4" fmla="*/ 46 w 674"/>
                <a:gd name="T5" fmla="*/ 1 h 62"/>
                <a:gd name="T6" fmla="*/ 43 w 674"/>
                <a:gd name="T7" fmla="*/ 1 h 62"/>
                <a:gd name="T8" fmla="*/ 41 w 674"/>
                <a:gd name="T9" fmla="*/ 1 h 62"/>
                <a:gd name="T10" fmla="*/ 38 w 674"/>
                <a:gd name="T11" fmla="*/ 1 h 62"/>
                <a:gd name="T12" fmla="*/ 34 w 674"/>
                <a:gd name="T13" fmla="*/ 0 h 62"/>
                <a:gd name="T14" fmla="*/ 30 w 674"/>
                <a:gd name="T15" fmla="*/ 0 h 62"/>
                <a:gd name="T16" fmla="*/ 26 w 674"/>
                <a:gd name="T17" fmla="*/ 0 h 62"/>
                <a:gd name="T18" fmla="*/ 22 w 674"/>
                <a:gd name="T19" fmla="*/ 0 h 62"/>
                <a:gd name="T20" fmla="*/ 18 w 674"/>
                <a:gd name="T21" fmla="*/ 0 h 62"/>
                <a:gd name="T22" fmla="*/ 14 w 674"/>
                <a:gd name="T23" fmla="*/ 0 h 62"/>
                <a:gd name="T24" fmla="*/ 10 w 674"/>
                <a:gd name="T25" fmla="*/ 0 h 62"/>
                <a:gd name="T26" fmla="*/ 7 w 674"/>
                <a:gd name="T27" fmla="*/ 0 h 62"/>
                <a:gd name="T28" fmla="*/ 4 w 674"/>
                <a:gd name="T29" fmla="*/ 0 h 62"/>
                <a:gd name="T30" fmla="*/ 2 w 674"/>
                <a:gd name="T31" fmla="*/ 0 h 62"/>
                <a:gd name="T32" fmla="*/ 1 w 674"/>
                <a:gd name="T33" fmla="*/ 0 h 62"/>
                <a:gd name="T34" fmla="*/ 1 w 674"/>
                <a:gd name="T35" fmla="*/ 0 h 62"/>
                <a:gd name="T36" fmla="*/ 1 w 674"/>
                <a:gd name="T37" fmla="*/ 0 h 62"/>
                <a:gd name="T38" fmla="*/ 1 w 674"/>
                <a:gd name="T39" fmla="*/ 0 h 62"/>
                <a:gd name="T40" fmla="*/ 0 w 674"/>
                <a:gd name="T41" fmla="*/ 0 h 62"/>
                <a:gd name="T42" fmla="*/ 0 w 674"/>
                <a:gd name="T43" fmla="*/ 0 h 62"/>
                <a:gd name="T44" fmla="*/ 1 w 674"/>
                <a:gd name="T45" fmla="*/ 1 h 62"/>
                <a:gd name="T46" fmla="*/ 1 w 674"/>
                <a:gd name="T47" fmla="*/ 1 h 62"/>
                <a:gd name="T48" fmla="*/ 1 w 674"/>
                <a:gd name="T49" fmla="*/ 1 h 62"/>
                <a:gd name="T50" fmla="*/ 1 w 674"/>
                <a:gd name="T51" fmla="*/ 1 h 62"/>
                <a:gd name="T52" fmla="*/ 1 w 674"/>
                <a:gd name="T53" fmla="*/ 1 h 62"/>
                <a:gd name="T54" fmla="*/ 1 w 674"/>
                <a:gd name="T55" fmla="*/ 1 h 62"/>
                <a:gd name="T56" fmla="*/ 1 w 674"/>
                <a:gd name="T57" fmla="*/ 1 h 62"/>
                <a:gd name="T58" fmla="*/ 2 w 674"/>
                <a:gd name="T59" fmla="*/ 1 h 62"/>
                <a:gd name="T60" fmla="*/ 2 w 674"/>
                <a:gd name="T61" fmla="*/ 0 h 62"/>
                <a:gd name="T62" fmla="*/ 3 w 674"/>
                <a:gd name="T63" fmla="*/ 0 h 62"/>
                <a:gd name="T64" fmla="*/ 5 w 674"/>
                <a:gd name="T65" fmla="*/ 0 h 62"/>
                <a:gd name="T66" fmla="*/ 5 w 674"/>
                <a:gd name="T67" fmla="*/ 0 h 62"/>
                <a:gd name="T68" fmla="*/ 5 w 674"/>
                <a:gd name="T69" fmla="*/ 0 h 62"/>
                <a:gd name="T70" fmla="*/ 5 w 674"/>
                <a:gd name="T71" fmla="*/ 0 h 62"/>
                <a:gd name="T72" fmla="*/ 6 w 674"/>
                <a:gd name="T73" fmla="*/ 0 h 62"/>
                <a:gd name="T74" fmla="*/ 8 w 674"/>
                <a:gd name="T75" fmla="*/ 0 h 62"/>
                <a:gd name="T76" fmla="*/ 9 w 674"/>
                <a:gd name="T77" fmla="*/ 0 h 62"/>
                <a:gd name="T78" fmla="*/ 11 w 674"/>
                <a:gd name="T79" fmla="*/ 0 h 62"/>
                <a:gd name="T80" fmla="*/ 14 w 674"/>
                <a:gd name="T81" fmla="*/ 0 h 62"/>
                <a:gd name="T82" fmla="*/ 16 w 674"/>
                <a:gd name="T83" fmla="*/ 0 h 62"/>
                <a:gd name="T84" fmla="*/ 19 w 674"/>
                <a:gd name="T85" fmla="*/ 0 h 62"/>
                <a:gd name="T86" fmla="*/ 23 w 674"/>
                <a:gd name="T87" fmla="*/ 0 h 62"/>
                <a:gd name="T88" fmla="*/ 26 w 674"/>
                <a:gd name="T89" fmla="*/ 0 h 62"/>
                <a:gd name="T90" fmla="*/ 31 w 674"/>
                <a:gd name="T91" fmla="*/ 0 h 62"/>
                <a:gd name="T92" fmla="*/ 36 w 674"/>
                <a:gd name="T93" fmla="*/ 1 h 62"/>
                <a:gd name="T94" fmla="*/ 42 w 674"/>
                <a:gd name="T95" fmla="*/ 1 h 62"/>
                <a:gd name="T96" fmla="*/ 47 w 674"/>
                <a:gd name="T97" fmla="*/ 1 h 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74"/>
                <a:gd name="T148" fmla="*/ 0 h 62"/>
                <a:gd name="T149" fmla="*/ 674 w 674"/>
                <a:gd name="T150" fmla="*/ 62 h 6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74" h="62">
                  <a:moveTo>
                    <a:pt x="674" y="59"/>
                  </a:moveTo>
                  <a:lnTo>
                    <a:pt x="667" y="58"/>
                  </a:lnTo>
                  <a:lnTo>
                    <a:pt x="649" y="55"/>
                  </a:lnTo>
                  <a:lnTo>
                    <a:pt x="620" y="51"/>
                  </a:lnTo>
                  <a:lnTo>
                    <a:pt x="582" y="45"/>
                  </a:lnTo>
                  <a:lnTo>
                    <a:pt x="536" y="38"/>
                  </a:lnTo>
                  <a:lnTo>
                    <a:pt x="484" y="31"/>
                  </a:lnTo>
                  <a:lnTo>
                    <a:pt x="429" y="24"/>
                  </a:lnTo>
                  <a:lnTo>
                    <a:pt x="371" y="17"/>
                  </a:lnTo>
                  <a:lnTo>
                    <a:pt x="312" y="11"/>
                  </a:lnTo>
                  <a:lnTo>
                    <a:pt x="254" y="6"/>
                  </a:lnTo>
                  <a:lnTo>
                    <a:pt x="197" y="2"/>
                  </a:lnTo>
                  <a:lnTo>
                    <a:pt x="145" y="0"/>
                  </a:lnTo>
                  <a:lnTo>
                    <a:pt x="98" y="0"/>
                  </a:lnTo>
                  <a:lnTo>
                    <a:pt x="59" y="2"/>
                  </a:lnTo>
                  <a:lnTo>
                    <a:pt x="27" y="8"/>
                  </a:lnTo>
                  <a:lnTo>
                    <a:pt x="6" y="16"/>
                  </a:lnTo>
                  <a:lnTo>
                    <a:pt x="5" y="17"/>
                  </a:lnTo>
                  <a:lnTo>
                    <a:pt x="4" y="18"/>
                  </a:lnTo>
                  <a:lnTo>
                    <a:pt x="1" y="22"/>
                  </a:lnTo>
                  <a:lnTo>
                    <a:pt x="0" y="26"/>
                  </a:lnTo>
                  <a:lnTo>
                    <a:pt x="0" y="33"/>
                  </a:lnTo>
                  <a:lnTo>
                    <a:pt x="2" y="41"/>
                  </a:lnTo>
                  <a:lnTo>
                    <a:pt x="9" y="51"/>
                  </a:lnTo>
                  <a:lnTo>
                    <a:pt x="20" y="62"/>
                  </a:lnTo>
                  <a:lnTo>
                    <a:pt x="19" y="61"/>
                  </a:lnTo>
                  <a:lnTo>
                    <a:pt x="19" y="56"/>
                  </a:lnTo>
                  <a:lnTo>
                    <a:pt x="17" y="49"/>
                  </a:lnTo>
                  <a:lnTo>
                    <a:pt x="19" y="43"/>
                  </a:lnTo>
                  <a:lnTo>
                    <a:pt x="23" y="36"/>
                  </a:lnTo>
                  <a:lnTo>
                    <a:pt x="31" y="29"/>
                  </a:lnTo>
                  <a:lnTo>
                    <a:pt x="45" y="24"/>
                  </a:lnTo>
                  <a:lnTo>
                    <a:pt x="65" y="23"/>
                  </a:lnTo>
                  <a:lnTo>
                    <a:pt x="66" y="23"/>
                  </a:lnTo>
                  <a:lnTo>
                    <a:pt x="72" y="22"/>
                  </a:lnTo>
                  <a:lnTo>
                    <a:pt x="81" y="22"/>
                  </a:lnTo>
                  <a:lnTo>
                    <a:pt x="93" y="21"/>
                  </a:lnTo>
                  <a:lnTo>
                    <a:pt x="111" y="20"/>
                  </a:lnTo>
                  <a:lnTo>
                    <a:pt x="134" y="20"/>
                  </a:lnTo>
                  <a:lnTo>
                    <a:pt x="160" y="18"/>
                  </a:lnTo>
                  <a:lnTo>
                    <a:pt x="193" y="20"/>
                  </a:lnTo>
                  <a:lnTo>
                    <a:pt x="231" y="21"/>
                  </a:lnTo>
                  <a:lnTo>
                    <a:pt x="274" y="22"/>
                  </a:lnTo>
                  <a:lnTo>
                    <a:pt x="324" y="25"/>
                  </a:lnTo>
                  <a:lnTo>
                    <a:pt x="380" y="29"/>
                  </a:lnTo>
                  <a:lnTo>
                    <a:pt x="443" y="34"/>
                  </a:lnTo>
                  <a:lnTo>
                    <a:pt x="513" y="40"/>
                  </a:lnTo>
                  <a:lnTo>
                    <a:pt x="590" y="48"/>
                  </a:lnTo>
                  <a:lnTo>
                    <a:pt x="674" y="59"/>
                  </a:lnTo>
                  <a:close/>
                </a:path>
              </a:pathLst>
            </a:custGeom>
            <a:solidFill>
              <a:srgbClr val="000000"/>
            </a:solidFill>
            <a:ln w="9525">
              <a:noFill/>
              <a:round/>
              <a:headEnd/>
              <a:tailEnd/>
            </a:ln>
          </p:spPr>
          <p:txBody>
            <a:bodyPr/>
            <a:lstStyle/>
            <a:p>
              <a:endParaRPr lang="en-US"/>
            </a:p>
          </p:txBody>
        </p:sp>
        <p:sp>
          <p:nvSpPr>
            <p:cNvPr id="17482" name="Freeform 134"/>
            <p:cNvSpPr>
              <a:spLocks/>
            </p:cNvSpPr>
            <p:nvPr/>
          </p:nvSpPr>
          <p:spPr bwMode="auto">
            <a:xfrm>
              <a:off x="2916" y="435"/>
              <a:ext cx="109" cy="455"/>
            </a:xfrm>
            <a:custGeom>
              <a:avLst/>
              <a:gdLst>
                <a:gd name="T0" fmla="*/ 0 w 187"/>
                <a:gd name="T1" fmla="*/ 0 h 990"/>
                <a:gd name="T2" fmla="*/ 1 w 187"/>
                <a:gd name="T3" fmla="*/ 0 h 990"/>
                <a:gd name="T4" fmla="*/ 1 w 187"/>
                <a:gd name="T5" fmla="*/ 1 h 990"/>
                <a:gd name="T6" fmla="*/ 1 w 187"/>
                <a:gd name="T7" fmla="*/ 1 h 990"/>
                <a:gd name="T8" fmla="*/ 1 w 187"/>
                <a:gd name="T9" fmla="*/ 3 h 990"/>
                <a:gd name="T10" fmla="*/ 1 w 187"/>
                <a:gd name="T11" fmla="*/ 4 h 990"/>
                <a:gd name="T12" fmla="*/ 2 w 187"/>
                <a:gd name="T13" fmla="*/ 6 h 990"/>
                <a:gd name="T14" fmla="*/ 2 w 187"/>
                <a:gd name="T15" fmla="*/ 7 h 990"/>
                <a:gd name="T16" fmla="*/ 3 w 187"/>
                <a:gd name="T17" fmla="*/ 9 h 990"/>
                <a:gd name="T18" fmla="*/ 3 w 187"/>
                <a:gd name="T19" fmla="*/ 11 h 990"/>
                <a:gd name="T20" fmla="*/ 5 w 187"/>
                <a:gd name="T21" fmla="*/ 12 h 990"/>
                <a:gd name="T22" fmla="*/ 6 w 187"/>
                <a:gd name="T23" fmla="*/ 14 h 990"/>
                <a:gd name="T24" fmla="*/ 7 w 187"/>
                <a:gd name="T25" fmla="*/ 16 h 990"/>
                <a:gd name="T26" fmla="*/ 8 w 187"/>
                <a:gd name="T27" fmla="*/ 17 h 990"/>
                <a:gd name="T28" fmla="*/ 9 w 187"/>
                <a:gd name="T29" fmla="*/ 18 h 990"/>
                <a:gd name="T30" fmla="*/ 11 w 187"/>
                <a:gd name="T31" fmla="*/ 19 h 990"/>
                <a:gd name="T32" fmla="*/ 13 w 187"/>
                <a:gd name="T33" fmla="*/ 20 h 990"/>
                <a:gd name="T34" fmla="*/ 13 w 187"/>
                <a:gd name="T35" fmla="*/ 20 h 990"/>
                <a:gd name="T36" fmla="*/ 12 w 187"/>
                <a:gd name="T37" fmla="*/ 20 h 990"/>
                <a:gd name="T38" fmla="*/ 12 w 187"/>
                <a:gd name="T39" fmla="*/ 19 h 990"/>
                <a:gd name="T40" fmla="*/ 11 w 187"/>
                <a:gd name="T41" fmla="*/ 19 h 990"/>
                <a:gd name="T42" fmla="*/ 10 w 187"/>
                <a:gd name="T43" fmla="*/ 18 h 990"/>
                <a:gd name="T44" fmla="*/ 10 w 187"/>
                <a:gd name="T45" fmla="*/ 17 h 990"/>
                <a:gd name="T46" fmla="*/ 9 w 187"/>
                <a:gd name="T47" fmla="*/ 16 h 990"/>
                <a:gd name="T48" fmla="*/ 8 w 187"/>
                <a:gd name="T49" fmla="*/ 15 h 990"/>
                <a:gd name="T50" fmla="*/ 7 w 187"/>
                <a:gd name="T51" fmla="*/ 13 h 990"/>
                <a:gd name="T52" fmla="*/ 6 w 187"/>
                <a:gd name="T53" fmla="*/ 12 h 990"/>
                <a:gd name="T54" fmla="*/ 5 w 187"/>
                <a:gd name="T55" fmla="*/ 10 h 990"/>
                <a:gd name="T56" fmla="*/ 4 w 187"/>
                <a:gd name="T57" fmla="*/ 8 h 990"/>
                <a:gd name="T58" fmla="*/ 3 w 187"/>
                <a:gd name="T59" fmla="*/ 6 h 990"/>
                <a:gd name="T60" fmla="*/ 2 w 187"/>
                <a:gd name="T61" fmla="*/ 5 h 990"/>
                <a:gd name="T62" fmla="*/ 1 w 187"/>
                <a:gd name="T63" fmla="*/ 2 h 990"/>
                <a:gd name="T64" fmla="*/ 0 w 187"/>
                <a:gd name="T65" fmla="*/ 0 h 9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7"/>
                <a:gd name="T100" fmla="*/ 0 h 990"/>
                <a:gd name="T101" fmla="*/ 187 w 187"/>
                <a:gd name="T102" fmla="*/ 990 h 9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7" h="990">
                  <a:moveTo>
                    <a:pt x="0" y="0"/>
                  </a:moveTo>
                  <a:lnTo>
                    <a:pt x="1" y="9"/>
                  </a:lnTo>
                  <a:lnTo>
                    <a:pt x="3" y="36"/>
                  </a:lnTo>
                  <a:lnTo>
                    <a:pt x="6" y="77"/>
                  </a:lnTo>
                  <a:lnTo>
                    <a:pt x="11" y="131"/>
                  </a:lnTo>
                  <a:lnTo>
                    <a:pt x="18" y="196"/>
                  </a:lnTo>
                  <a:lnTo>
                    <a:pt x="24" y="268"/>
                  </a:lnTo>
                  <a:lnTo>
                    <a:pt x="34" y="348"/>
                  </a:lnTo>
                  <a:lnTo>
                    <a:pt x="44" y="431"/>
                  </a:lnTo>
                  <a:lnTo>
                    <a:pt x="57" y="517"/>
                  </a:lnTo>
                  <a:lnTo>
                    <a:pt x="71" y="602"/>
                  </a:lnTo>
                  <a:lnTo>
                    <a:pt x="86" y="685"/>
                  </a:lnTo>
                  <a:lnTo>
                    <a:pt x="103" y="764"/>
                  </a:lnTo>
                  <a:lnTo>
                    <a:pt x="121" y="835"/>
                  </a:lnTo>
                  <a:lnTo>
                    <a:pt x="141" y="899"/>
                  </a:lnTo>
                  <a:lnTo>
                    <a:pt x="163" y="950"/>
                  </a:lnTo>
                  <a:lnTo>
                    <a:pt x="187" y="990"/>
                  </a:lnTo>
                  <a:lnTo>
                    <a:pt x="186" y="985"/>
                  </a:lnTo>
                  <a:lnTo>
                    <a:pt x="182" y="971"/>
                  </a:lnTo>
                  <a:lnTo>
                    <a:pt x="175" y="949"/>
                  </a:lnTo>
                  <a:lnTo>
                    <a:pt x="167" y="919"/>
                  </a:lnTo>
                  <a:lnTo>
                    <a:pt x="158" y="880"/>
                  </a:lnTo>
                  <a:lnTo>
                    <a:pt x="147" y="834"/>
                  </a:lnTo>
                  <a:lnTo>
                    <a:pt x="134" y="780"/>
                  </a:lnTo>
                  <a:lnTo>
                    <a:pt x="120" y="719"/>
                  </a:lnTo>
                  <a:lnTo>
                    <a:pt x="106" y="651"/>
                  </a:lnTo>
                  <a:lnTo>
                    <a:pt x="91" y="576"/>
                  </a:lnTo>
                  <a:lnTo>
                    <a:pt x="75" y="494"/>
                  </a:lnTo>
                  <a:lnTo>
                    <a:pt x="59" y="407"/>
                  </a:lnTo>
                  <a:lnTo>
                    <a:pt x="44" y="313"/>
                  </a:lnTo>
                  <a:lnTo>
                    <a:pt x="29" y="214"/>
                  </a:lnTo>
                  <a:lnTo>
                    <a:pt x="14" y="110"/>
                  </a:lnTo>
                  <a:lnTo>
                    <a:pt x="0" y="0"/>
                  </a:lnTo>
                  <a:close/>
                </a:path>
              </a:pathLst>
            </a:custGeom>
            <a:solidFill>
              <a:srgbClr val="000000"/>
            </a:solidFill>
            <a:ln w="9525">
              <a:noFill/>
              <a:round/>
              <a:headEnd/>
              <a:tailEnd/>
            </a:ln>
          </p:spPr>
          <p:txBody>
            <a:bodyPr/>
            <a:lstStyle/>
            <a:p>
              <a:endParaRPr lang="en-US"/>
            </a:p>
          </p:txBody>
        </p:sp>
        <p:sp>
          <p:nvSpPr>
            <p:cNvPr id="17483" name="Freeform 135"/>
            <p:cNvSpPr>
              <a:spLocks/>
            </p:cNvSpPr>
            <p:nvPr/>
          </p:nvSpPr>
          <p:spPr bwMode="auto">
            <a:xfrm>
              <a:off x="2846" y="498"/>
              <a:ext cx="117" cy="447"/>
            </a:xfrm>
            <a:custGeom>
              <a:avLst/>
              <a:gdLst>
                <a:gd name="T0" fmla="*/ 0 w 199"/>
                <a:gd name="T1" fmla="*/ 0 h 969"/>
                <a:gd name="T2" fmla="*/ 1 w 199"/>
                <a:gd name="T3" fmla="*/ 0 h 969"/>
                <a:gd name="T4" fmla="*/ 1 w 199"/>
                <a:gd name="T5" fmla="*/ 1 h 969"/>
                <a:gd name="T6" fmla="*/ 1 w 199"/>
                <a:gd name="T7" fmla="*/ 2 h 969"/>
                <a:gd name="T8" fmla="*/ 1 w 199"/>
                <a:gd name="T9" fmla="*/ 3 h 969"/>
                <a:gd name="T10" fmla="*/ 2 w 199"/>
                <a:gd name="T11" fmla="*/ 5 h 969"/>
                <a:gd name="T12" fmla="*/ 3 w 199"/>
                <a:gd name="T13" fmla="*/ 6 h 969"/>
                <a:gd name="T14" fmla="*/ 4 w 199"/>
                <a:gd name="T15" fmla="*/ 8 h 969"/>
                <a:gd name="T16" fmla="*/ 5 w 199"/>
                <a:gd name="T17" fmla="*/ 10 h 969"/>
                <a:gd name="T18" fmla="*/ 5 w 199"/>
                <a:gd name="T19" fmla="*/ 12 h 969"/>
                <a:gd name="T20" fmla="*/ 6 w 199"/>
                <a:gd name="T21" fmla="*/ 13 h 969"/>
                <a:gd name="T22" fmla="*/ 8 w 199"/>
                <a:gd name="T23" fmla="*/ 15 h 969"/>
                <a:gd name="T24" fmla="*/ 9 w 199"/>
                <a:gd name="T25" fmla="*/ 17 h 969"/>
                <a:gd name="T26" fmla="*/ 11 w 199"/>
                <a:gd name="T27" fmla="*/ 18 h 969"/>
                <a:gd name="T28" fmla="*/ 11 w 199"/>
                <a:gd name="T29" fmla="*/ 19 h 969"/>
                <a:gd name="T30" fmla="*/ 13 w 199"/>
                <a:gd name="T31" fmla="*/ 20 h 969"/>
                <a:gd name="T32" fmla="*/ 14 w 199"/>
                <a:gd name="T33" fmla="*/ 20 h 969"/>
                <a:gd name="T34" fmla="*/ 14 w 199"/>
                <a:gd name="T35" fmla="*/ 20 h 969"/>
                <a:gd name="T36" fmla="*/ 14 w 199"/>
                <a:gd name="T37" fmla="*/ 20 h 969"/>
                <a:gd name="T38" fmla="*/ 14 w 199"/>
                <a:gd name="T39" fmla="*/ 20 h 969"/>
                <a:gd name="T40" fmla="*/ 13 w 199"/>
                <a:gd name="T41" fmla="*/ 19 h 969"/>
                <a:gd name="T42" fmla="*/ 12 w 199"/>
                <a:gd name="T43" fmla="*/ 19 h 969"/>
                <a:gd name="T44" fmla="*/ 12 w 199"/>
                <a:gd name="T45" fmla="*/ 18 h 969"/>
                <a:gd name="T46" fmla="*/ 11 w 199"/>
                <a:gd name="T47" fmla="*/ 18 h 969"/>
                <a:gd name="T48" fmla="*/ 10 w 199"/>
                <a:gd name="T49" fmla="*/ 17 h 969"/>
                <a:gd name="T50" fmla="*/ 9 w 199"/>
                <a:gd name="T51" fmla="*/ 15 h 969"/>
                <a:gd name="T52" fmla="*/ 8 w 199"/>
                <a:gd name="T53" fmla="*/ 14 h 969"/>
                <a:gd name="T54" fmla="*/ 7 w 199"/>
                <a:gd name="T55" fmla="*/ 12 h 969"/>
                <a:gd name="T56" fmla="*/ 5 w 199"/>
                <a:gd name="T57" fmla="*/ 10 h 969"/>
                <a:gd name="T58" fmla="*/ 4 w 199"/>
                <a:gd name="T59" fmla="*/ 8 h 969"/>
                <a:gd name="T60" fmla="*/ 3 w 199"/>
                <a:gd name="T61" fmla="*/ 6 h 969"/>
                <a:gd name="T62" fmla="*/ 1 w 199"/>
                <a:gd name="T63" fmla="*/ 3 h 969"/>
                <a:gd name="T64" fmla="*/ 0 w 199"/>
                <a:gd name="T65" fmla="*/ 0 h 9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969"/>
                <a:gd name="T101" fmla="*/ 199 w 199"/>
                <a:gd name="T102" fmla="*/ 969 h 9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969">
                  <a:moveTo>
                    <a:pt x="0" y="0"/>
                  </a:moveTo>
                  <a:lnTo>
                    <a:pt x="1" y="11"/>
                  </a:lnTo>
                  <a:lnTo>
                    <a:pt x="4" y="40"/>
                  </a:lnTo>
                  <a:lnTo>
                    <a:pt x="10" y="85"/>
                  </a:lnTo>
                  <a:lnTo>
                    <a:pt x="18" y="143"/>
                  </a:lnTo>
                  <a:lnTo>
                    <a:pt x="27" y="212"/>
                  </a:lnTo>
                  <a:lnTo>
                    <a:pt x="38" y="290"/>
                  </a:lnTo>
                  <a:lnTo>
                    <a:pt x="51" y="374"/>
                  </a:lnTo>
                  <a:lnTo>
                    <a:pt x="64" y="460"/>
                  </a:lnTo>
                  <a:lnTo>
                    <a:pt x="79" y="549"/>
                  </a:lnTo>
                  <a:lnTo>
                    <a:pt x="94" y="634"/>
                  </a:lnTo>
                  <a:lnTo>
                    <a:pt x="112" y="716"/>
                  </a:lnTo>
                  <a:lnTo>
                    <a:pt x="128" y="791"/>
                  </a:lnTo>
                  <a:lnTo>
                    <a:pt x="146" y="856"/>
                  </a:lnTo>
                  <a:lnTo>
                    <a:pt x="163" y="909"/>
                  </a:lnTo>
                  <a:lnTo>
                    <a:pt x="182" y="947"/>
                  </a:lnTo>
                  <a:lnTo>
                    <a:pt x="199" y="969"/>
                  </a:lnTo>
                  <a:lnTo>
                    <a:pt x="198" y="967"/>
                  </a:lnTo>
                  <a:lnTo>
                    <a:pt x="196" y="961"/>
                  </a:lnTo>
                  <a:lnTo>
                    <a:pt x="191" y="948"/>
                  </a:lnTo>
                  <a:lnTo>
                    <a:pt x="184" y="931"/>
                  </a:lnTo>
                  <a:lnTo>
                    <a:pt x="176" y="907"/>
                  </a:lnTo>
                  <a:lnTo>
                    <a:pt x="167" y="875"/>
                  </a:lnTo>
                  <a:lnTo>
                    <a:pt x="155" y="836"/>
                  </a:lnTo>
                  <a:lnTo>
                    <a:pt x="143" y="787"/>
                  </a:lnTo>
                  <a:lnTo>
                    <a:pt x="129" y="730"/>
                  </a:lnTo>
                  <a:lnTo>
                    <a:pt x="114" y="662"/>
                  </a:lnTo>
                  <a:lnTo>
                    <a:pt x="97" y="582"/>
                  </a:lnTo>
                  <a:lnTo>
                    <a:pt x="79" y="492"/>
                  </a:lnTo>
                  <a:lnTo>
                    <a:pt x="61" y="390"/>
                  </a:lnTo>
                  <a:lnTo>
                    <a:pt x="41" y="273"/>
                  </a:lnTo>
                  <a:lnTo>
                    <a:pt x="21" y="144"/>
                  </a:lnTo>
                  <a:lnTo>
                    <a:pt x="0" y="0"/>
                  </a:lnTo>
                  <a:close/>
                </a:path>
              </a:pathLst>
            </a:custGeom>
            <a:solidFill>
              <a:srgbClr val="000000"/>
            </a:solidFill>
            <a:ln w="9525">
              <a:noFill/>
              <a:round/>
              <a:headEnd/>
              <a:tailEnd/>
            </a:ln>
          </p:spPr>
          <p:txBody>
            <a:bodyPr/>
            <a:lstStyle/>
            <a:p>
              <a:endParaRPr lang="en-US"/>
            </a:p>
          </p:txBody>
        </p:sp>
        <p:sp>
          <p:nvSpPr>
            <p:cNvPr id="17484" name="Freeform 136"/>
            <p:cNvSpPr>
              <a:spLocks/>
            </p:cNvSpPr>
            <p:nvPr/>
          </p:nvSpPr>
          <p:spPr bwMode="auto">
            <a:xfrm>
              <a:off x="2821" y="900"/>
              <a:ext cx="55" cy="45"/>
            </a:xfrm>
            <a:custGeom>
              <a:avLst/>
              <a:gdLst>
                <a:gd name="T0" fmla="*/ 7 w 93"/>
                <a:gd name="T1" fmla="*/ 0 h 98"/>
                <a:gd name="T2" fmla="*/ 7 w 93"/>
                <a:gd name="T3" fmla="*/ 0 h 98"/>
                <a:gd name="T4" fmla="*/ 7 w 93"/>
                <a:gd name="T5" fmla="*/ 0 h 98"/>
                <a:gd name="T6" fmla="*/ 7 w 93"/>
                <a:gd name="T7" fmla="*/ 0 h 98"/>
                <a:gd name="T8" fmla="*/ 5 w 93"/>
                <a:gd name="T9" fmla="*/ 1 h 98"/>
                <a:gd name="T10" fmla="*/ 5 w 93"/>
                <a:gd name="T11" fmla="*/ 1 h 98"/>
                <a:gd name="T12" fmla="*/ 4 w 93"/>
                <a:gd name="T13" fmla="*/ 1 h 98"/>
                <a:gd name="T14" fmla="*/ 2 w 93"/>
                <a:gd name="T15" fmla="*/ 2 h 98"/>
                <a:gd name="T16" fmla="*/ 0 w 93"/>
                <a:gd name="T17" fmla="*/ 2 h 98"/>
                <a:gd name="T18" fmla="*/ 1 w 93"/>
                <a:gd name="T19" fmla="*/ 2 h 98"/>
                <a:gd name="T20" fmla="*/ 1 w 93"/>
                <a:gd name="T21" fmla="*/ 2 h 98"/>
                <a:gd name="T22" fmla="*/ 2 w 93"/>
                <a:gd name="T23" fmla="*/ 1 h 98"/>
                <a:gd name="T24" fmla="*/ 3 w 93"/>
                <a:gd name="T25" fmla="*/ 1 h 98"/>
                <a:gd name="T26" fmla="*/ 4 w 93"/>
                <a:gd name="T27" fmla="*/ 1 h 98"/>
                <a:gd name="T28" fmla="*/ 5 w 93"/>
                <a:gd name="T29" fmla="*/ 0 h 98"/>
                <a:gd name="T30" fmla="*/ 7 w 93"/>
                <a:gd name="T31" fmla="*/ 0 h 98"/>
                <a:gd name="T32" fmla="*/ 7 w 93"/>
                <a:gd name="T33" fmla="*/ 0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3"/>
                <a:gd name="T52" fmla="*/ 0 h 98"/>
                <a:gd name="T53" fmla="*/ 93 w 93"/>
                <a:gd name="T54" fmla="*/ 98 h 9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3" h="98">
                  <a:moveTo>
                    <a:pt x="93" y="0"/>
                  </a:moveTo>
                  <a:lnTo>
                    <a:pt x="92" y="4"/>
                  </a:lnTo>
                  <a:lnTo>
                    <a:pt x="89" y="13"/>
                  </a:lnTo>
                  <a:lnTo>
                    <a:pt x="85" y="26"/>
                  </a:lnTo>
                  <a:lnTo>
                    <a:pt x="77" y="41"/>
                  </a:lnTo>
                  <a:lnTo>
                    <a:pt x="65" y="58"/>
                  </a:lnTo>
                  <a:lnTo>
                    <a:pt x="49" y="74"/>
                  </a:lnTo>
                  <a:lnTo>
                    <a:pt x="27" y="88"/>
                  </a:lnTo>
                  <a:lnTo>
                    <a:pt x="0" y="98"/>
                  </a:lnTo>
                  <a:lnTo>
                    <a:pt x="3" y="95"/>
                  </a:lnTo>
                  <a:lnTo>
                    <a:pt x="12" y="88"/>
                  </a:lnTo>
                  <a:lnTo>
                    <a:pt x="26" y="75"/>
                  </a:lnTo>
                  <a:lnTo>
                    <a:pt x="41" y="61"/>
                  </a:lnTo>
                  <a:lnTo>
                    <a:pt x="58" y="45"/>
                  </a:lnTo>
                  <a:lnTo>
                    <a:pt x="73" y="29"/>
                  </a:lnTo>
                  <a:lnTo>
                    <a:pt x="85" y="14"/>
                  </a:lnTo>
                  <a:lnTo>
                    <a:pt x="93" y="0"/>
                  </a:lnTo>
                  <a:close/>
                </a:path>
              </a:pathLst>
            </a:custGeom>
            <a:solidFill>
              <a:srgbClr val="000000"/>
            </a:solidFill>
            <a:ln w="9525">
              <a:noFill/>
              <a:round/>
              <a:headEnd/>
              <a:tailEnd/>
            </a:ln>
          </p:spPr>
          <p:txBody>
            <a:bodyPr/>
            <a:lstStyle/>
            <a:p>
              <a:endParaRPr lang="en-US"/>
            </a:p>
          </p:txBody>
        </p:sp>
        <p:sp>
          <p:nvSpPr>
            <p:cNvPr id="17485" name="Freeform 137"/>
            <p:cNvSpPr>
              <a:spLocks/>
            </p:cNvSpPr>
            <p:nvPr/>
          </p:nvSpPr>
          <p:spPr bwMode="auto">
            <a:xfrm>
              <a:off x="2572" y="912"/>
              <a:ext cx="383" cy="34"/>
            </a:xfrm>
            <a:custGeom>
              <a:avLst/>
              <a:gdLst>
                <a:gd name="T0" fmla="*/ 46 w 652"/>
                <a:gd name="T1" fmla="*/ 1 h 74"/>
                <a:gd name="T2" fmla="*/ 45 w 652"/>
                <a:gd name="T3" fmla="*/ 1 h 74"/>
                <a:gd name="T4" fmla="*/ 44 w 652"/>
                <a:gd name="T5" fmla="*/ 1 h 74"/>
                <a:gd name="T6" fmla="*/ 42 w 652"/>
                <a:gd name="T7" fmla="*/ 1 h 74"/>
                <a:gd name="T8" fmla="*/ 40 w 652"/>
                <a:gd name="T9" fmla="*/ 1 h 74"/>
                <a:gd name="T10" fmla="*/ 37 w 652"/>
                <a:gd name="T11" fmla="*/ 1 h 74"/>
                <a:gd name="T12" fmla="*/ 33 w 652"/>
                <a:gd name="T13" fmla="*/ 1 h 74"/>
                <a:gd name="T14" fmla="*/ 30 w 652"/>
                <a:gd name="T15" fmla="*/ 0 h 74"/>
                <a:gd name="T16" fmla="*/ 26 w 652"/>
                <a:gd name="T17" fmla="*/ 0 h 74"/>
                <a:gd name="T18" fmla="*/ 22 w 652"/>
                <a:gd name="T19" fmla="*/ 0 h 74"/>
                <a:gd name="T20" fmla="*/ 18 w 652"/>
                <a:gd name="T21" fmla="*/ 0 h 74"/>
                <a:gd name="T22" fmla="*/ 14 w 652"/>
                <a:gd name="T23" fmla="*/ 0 h 74"/>
                <a:gd name="T24" fmla="*/ 11 w 652"/>
                <a:gd name="T25" fmla="*/ 0 h 74"/>
                <a:gd name="T26" fmla="*/ 7 w 652"/>
                <a:gd name="T27" fmla="*/ 0 h 74"/>
                <a:gd name="T28" fmla="*/ 5 w 652"/>
                <a:gd name="T29" fmla="*/ 0 h 74"/>
                <a:gd name="T30" fmla="*/ 2 w 652"/>
                <a:gd name="T31" fmla="*/ 0 h 74"/>
                <a:gd name="T32" fmla="*/ 0 w 652"/>
                <a:gd name="T33" fmla="*/ 0 h 74"/>
                <a:gd name="T34" fmla="*/ 1 w 652"/>
                <a:gd name="T35" fmla="*/ 0 h 74"/>
                <a:gd name="T36" fmla="*/ 1 w 652"/>
                <a:gd name="T37" fmla="*/ 0 h 74"/>
                <a:gd name="T38" fmla="*/ 3 w 652"/>
                <a:gd name="T39" fmla="*/ 0 h 74"/>
                <a:gd name="T40" fmla="*/ 5 w 652"/>
                <a:gd name="T41" fmla="*/ 0 h 74"/>
                <a:gd name="T42" fmla="*/ 8 w 652"/>
                <a:gd name="T43" fmla="*/ 0 h 74"/>
                <a:gd name="T44" fmla="*/ 11 w 652"/>
                <a:gd name="T45" fmla="*/ 0 h 74"/>
                <a:gd name="T46" fmla="*/ 14 w 652"/>
                <a:gd name="T47" fmla="*/ 0 h 74"/>
                <a:gd name="T48" fmla="*/ 18 w 652"/>
                <a:gd name="T49" fmla="*/ 0 h 74"/>
                <a:gd name="T50" fmla="*/ 21 w 652"/>
                <a:gd name="T51" fmla="*/ 0 h 74"/>
                <a:gd name="T52" fmla="*/ 25 w 652"/>
                <a:gd name="T53" fmla="*/ 0 h 74"/>
                <a:gd name="T54" fmla="*/ 29 w 652"/>
                <a:gd name="T55" fmla="*/ 1 h 74"/>
                <a:gd name="T56" fmla="*/ 33 w 652"/>
                <a:gd name="T57" fmla="*/ 1 h 74"/>
                <a:gd name="T58" fmla="*/ 36 w 652"/>
                <a:gd name="T59" fmla="*/ 1 h 74"/>
                <a:gd name="T60" fmla="*/ 40 w 652"/>
                <a:gd name="T61" fmla="*/ 1 h 74"/>
                <a:gd name="T62" fmla="*/ 43 w 652"/>
                <a:gd name="T63" fmla="*/ 1 h 74"/>
                <a:gd name="T64" fmla="*/ 46 w 652"/>
                <a:gd name="T65" fmla="*/ 1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2"/>
                <a:gd name="T100" fmla="*/ 0 h 74"/>
                <a:gd name="T101" fmla="*/ 652 w 652"/>
                <a:gd name="T102" fmla="*/ 74 h 7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2" h="74">
                  <a:moveTo>
                    <a:pt x="652" y="74"/>
                  </a:moveTo>
                  <a:lnTo>
                    <a:pt x="647" y="72"/>
                  </a:lnTo>
                  <a:lnTo>
                    <a:pt x="629" y="69"/>
                  </a:lnTo>
                  <a:lnTo>
                    <a:pt x="603" y="63"/>
                  </a:lnTo>
                  <a:lnTo>
                    <a:pt x="567" y="56"/>
                  </a:lnTo>
                  <a:lnTo>
                    <a:pt x="526" y="48"/>
                  </a:lnTo>
                  <a:lnTo>
                    <a:pt x="478" y="40"/>
                  </a:lnTo>
                  <a:lnTo>
                    <a:pt x="427" y="32"/>
                  </a:lnTo>
                  <a:lnTo>
                    <a:pt x="372" y="23"/>
                  </a:lnTo>
                  <a:lnTo>
                    <a:pt x="316" y="16"/>
                  </a:lnTo>
                  <a:lnTo>
                    <a:pt x="261" y="9"/>
                  </a:lnTo>
                  <a:lnTo>
                    <a:pt x="205" y="3"/>
                  </a:lnTo>
                  <a:lnTo>
                    <a:pt x="153" y="1"/>
                  </a:lnTo>
                  <a:lnTo>
                    <a:pt x="106" y="0"/>
                  </a:lnTo>
                  <a:lnTo>
                    <a:pt x="64" y="2"/>
                  </a:lnTo>
                  <a:lnTo>
                    <a:pt x="28" y="7"/>
                  </a:lnTo>
                  <a:lnTo>
                    <a:pt x="0" y="16"/>
                  </a:lnTo>
                  <a:lnTo>
                    <a:pt x="5" y="16"/>
                  </a:lnTo>
                  <a:lnTo>
                    <a:pt x="20" y="16"/>
                  </a:lnTo>
                  <a:lnTo>
                    <a:pt x="43" y="17"/>
                  </a:lnTo>
                  <a:lnTo>
                    <a:pt x="74" y="17"/>
                  </a:lnTo>
                  <a:lnTo>
                    <a:pt x="111" y="18"/>
                  </a:lnTo>
                  <a:lnTo>
                    <a:pt x="153" y="19"/>
                  </a:lnTo>
                  <a:lnTo>
                    <a:pt x="201" y="22"/>
                  </a:lnTo>
                  <a:lnTo>
                    <a:pt x="251" y="24"/>
                  </a:lnTo>
                  <a:lnTo>
                    <a:pt x="304" y="28"/>
                  </a:lnTo>
                  <a:lnTo>
                    <a:pt x="359" y="32"/>
                  </a:lnTo>
                  <a:lnTo>
                    <a:pt x="413" y="37"/>
                  </a:lnTo>
                  <a:lnTo>
                    <a:pt x="467" y="41"/>
                  </a:lnTo>
                  <a:lnTo>
                    <a:pt x="519" y="48"/>
                  </a:lnTo>
                  <a:lnTo>
                    <a:pt x="567" y="55"/>
                  </a:lnTo>
                  <a:lnTo>
                    <a:pt x="612" y="64"/>
                  </a:lnTo>
                  <a:lnTo>
                    <a:pt x="652" y="74"/>
                  </a:lnTo>
                  <a:close/>
                </a:path>
              </a:pathLst>
            </a:custGeom>
            <a:solidFill>
              <a:srgbClr val="000000"/>
            </a:solidFill>
            <a:ln w="9525">
              <a:noFill/>
              <a:round/>
              <a:headEnd/>
              <a:tailEnd/>
            </a:ln>
          </p:spPr>
          <p:txBody>
            <a:bodyPr/>
            <a:lstStyle/>
            <a:p>
              <a:endParaRPr lang="en-US"/>
            </a:p>
          </p:txBody>
        </p:sp>
      </p:grpSp>
      <p:graphicFrame>
        <p:nvGraphicFramePr>
          <p:cNvPr id="17410" name="Object 4"/>
          <p:cNvGraphicFramePr>
            <a:graphicFrameLocks noChangeAspect="1"/>
          </p:cNvGraphicFramePr>
          <p:nvPr/>
        </p:nvGraphicFramePr>
        <p:xfrm>
          <a:off x="7526338" y="152400"/>
          <a:ext cx="1328737" cy="1600200"/>
        </p:xfrm>
        <a:graphic>
          <a:graphicData uri="http://schemas.openxmlformats.org/presentationml/2006/ole">
            <p:oleObj spid="_x0000_s2050" name="Clip" r:id="rId4" imgW="2225520" imgH="2682720" progId="">
              <p:embed/>
            </p:oleObj>
          </a:graphicData>
        </a:graphic>
      </p:graphicFrame>
      <p:sp>
        <p:nvSpPr>
          <p:cNvPr id="17417" name="Text Box 10"/>
          <p:cNvSpPr txBox="1">
            <a:spLocks noChangeArrowheads="1"/>
          </p:cNvSpPr>
          <p:nvPr/>
        </p:nvSpPr>
        <p:spPr bwMode="auto">
          <a:xfrm>
            <a:off x="515938" y="5105400"/>
            <a:ext cx="1236662" cy="457200"/>
          </a:xfrm>
          <a:prstGeom prst="rect">
            <a:avLst/>
          </a:prstGeom>
          <a:noFill/>
          <a:ln w="19050">
            <a:noFill/>
            <a:miter lim="800000"/>
            <a:headEnd/>
            <a:tailEnd/>
          </a:ln>
        </p:spPr>
        <p:txBody>
          <a:bodyPr wrap="none">
            <a:spAutoFit/>
          </a:bodyPr>
          <a:lstStyle/>
          <a:p>
            <a:r>
              <a:rPr lang="en-US"/>
              <a:t>Weight:</a:t>
            </a:r>
          </a:p>
        </p:txBody>
      </p:sp>
      <p:sp>
        <p:nvSpPr>
          <p:cNvPr id="17418" name="Text Box 11"/>
          <p:cNvSpPr txBox="1">
            <a:spLocks noChangeArrowheads="1"/>
          </p:cNvSpPr>
          <p:nvPr/>
        </p:nvSpPr>
        <p:spPr bwMode="auto">
          <a:xfrm>
            <a:off x="533400" y="5486400"/>
            <a:ext cx="1230313" cy="457200"/>
          </a:xfrm>
          <a:prstGeom prst="rect">
            <a:avLst/>
          </a:prstGeom>
          <a:noFill/>
          <a:ln w="19050">
            <a:noFill/>
            <a:miter lim="800000"/>
            <a:headEnd/>
            <a:tailEnd/>
          </a:ln>
        </p:spPr>
        <p:txBody>
          <a:bodyPr wrap="none">
            <a:spAutoFit/>
          </a:bodyPr>
          <a:lstStyle/>
          <a:p>
            <a:r>
              <a:rPr lang="en-US"/>
              <a:t>Benefit:</a:t>
            </a:r>
          </a:p>
        </p:txBody>
      </p:sp>
      <p:sp>
        <p:nvSpPr>
          <p:cNvPr id="17419" name="Text Box 12"/>
          <p:cNvSpPr txBox="1">
            <a:spLocks noChangeArrowheads="1"/>
          </p:cNvSpPr>
          <p:nvPr/>
        </p:nvSpPr>
        <p:spPr bwMode="auto">
          <a:xfrm>
            <a:off x="195421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1</a:t>
            </a:r>
          </a:p>
        </p:txBody>
      </p:sp>
      <p:sp>
        <p:nvSpPr>
          <p:cNvPr id="17420" name="Text Box 13"/>
          <p:cNvSpPr txBox="1">
            <a:spLocks noChangeArrowheads="1"/>
          </p:cNvSpPr>
          <p:nvPr/>
        </p:nvSpPr>
        <p:spPr bwMode="auto">
          <a:xfrm>
            <a:off x="269716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2</a:t>
            </a:r>
          </a:p>
        </p:txBody>
      </p:sp>
      <p:sp>
        <p:nvSpPr>
          <p:cNvPr id="17421" name="Text Box 14"/>
          <p:cNvSpPr txBox="1">
            <a:spLocks noChangeArrowheads="1"/>
          </p:cNvSpPr>
          <p:nvPr/>
        </p:nvSpPr>
        <p:spPr bwMode="auto">
          <a:xfrm>
            <a:off x="3387725" y="4724400"/>
            <a:ext cx="296863" cy="304800"/>
          </a:xfrm>
          <a:prstGeom prst="rect">
            <a:avLst/>
          </a:prstGeom>
          <a:noFill/>
          <a:ln w="19050">
            <a:noFill/>
            <a:miter lim="800000"/>
            <a:headEnd/>
            <a:tailEnd/>
          </a:ln>
        </p:spPr>
        <p:txBody>
          <a:bodyPr wrap="none">
            <a:spAutoFit/>
          </a:bodyPr>
          <a:lstStyle/>
          <a:p>
            <a:r>
              <a:rPr lang="en-US" sz="1400" b="1">
                <a:solidFill>
                  <a:srgbClr val="000000"/>
                </a:solidFill>
              </a:rPr>
              <a:t>3</a:t>
            </a:r>
          </a:p>
        </p:txBody>
      </p:sp>
      <p:sp>
        <p:nvSpPr>
          <p:cNvPr id="17422" name="Text Box 15"/>
          <p:cNvSpPr txBox="1">
            <a:spLocks noChangeArrowheads="1"/>
          </p:cNvSpPr>
          <p:nvPr/>
        </p:nvSpPr>
        <p:spPr bwMode="auto">
          <a:xfrm>
            <a:off x="4079875" y="4724400"/>
            <a:ext cx="296863" cy="304800"/>
          </a:xfrm>
          <a:prstGeom prst="rect">
            <a:avLst/>
          </a:prstGeom>
          <a:noFill/>
          <a:ln w="19050">
            <a:noFill/>
            <a:miter lim="800000"/>
            <a:headEnd/>
            <a:tailEnd/>
          </a:ln>
        </p:spPr>
        <p:txBody>
          <a:bodyPr wrap="none">
            <a:spAutoFit/>
          </a:bodyPr>
          <a:lstStyle/>
          <a:p>
            <a:r>
              <a:rPr lang="en-US" sz="1400" b="1">
                <a:solidFill>
                  <a:srgbClr val="000000"/>
                </a:solidFill>
              </a:rPr>
              <a:t>4</a:t>
            </a:r>
          </a:p>
        </p:txBody>
      </p:sp>
      <p:sp>
        <p:nvSpPr>
          <p:cNvPr id="17423" name="Text Box 16"/>
          <p:cNvSpPr txBox="1">
            <a:spLocks noChangeArrowheads="1"/>
          </p:cNvSpPr>
          <p:nvPr/>
        </p:nvSpPr>
        <p:spPr bwMode="auto">
          <a:xfrm>
            <a:off x="475456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5</a:t>
            </a:r>
          </a:p>
        </p:txBody>
      </p:sp>
      <p:sp>
        <p:nvSpPr>
          <p:cNvPr id="17424" name="Text Box 17"/>
          <p:cNvSpPr txBox="1">
            <a:spLocks noChangeArrowheads="1"/>
          </p:cNvSpPr>
          <p:nvPr/>
        </p:nvSpPr>
        <p:spPr bwMode="auto">
          <a:xfrm>
            <a:off x="1822450" y="5181600"/>
            <a:ext cx="560388" cy="366713"/>
          </a:xfrm>
          <a:prstGeom prst="rect">
            <a:avLst/>
          </a:prstGeom>
          <a:noFill/>
          <a:ln w="19050">
            <a:noFill/>
            <a:miter lim="800000"/>
            <a:headEnd/>
            <a:tailEnd/>
          </a:ln>
        </p:spPr>
        <p:txBody>
          <a:bodyPr wrap="none">
            <a:spAutoFit/>
          </a:bodyPr>
          <a:lstStyle/>
          <a:p>
            <a:r>
              <a:rPr lang="en-US" sz="1800"/>
              <a:t>4 in</a:t>
            </a:r>
          </a:p>
        </p:txBody>
      </p:sp>
      <p:sp>
        <p:nvSpPr>
          <p:cNvPr id="17425" name="Text Box 18"/>
          <p:cNvSpPr txBox="1">
            <a:spLocks noChangeArrowheads="1"/>
          </p:cNvSpPr>
          <p:nvPr/>
        </p:nvSpPr>
        <p:spPr bwMode="auto">
          <a:xfrm>
            <a:off x="2565400" y="5181600"/>
            <a:ext cx="560388" cy="366713"/>
          </a:xfrm>
          <a:prstGeom prst="rect">
            <a:avLst/>
          </a:prstGeom>
          <a:noFill/>
          <a:ln w="19050">
            <a:noFill/>
            <a:miter lim="800000"/>
            <a:headEnd/>
            <a:tailEnd/>
          </a:ln>
        </p:spPr>
        <p:txBody>
          <a:bodyPr wrap="none">
            <a:spAutoFit/>
          </a:bodyPr>
          <a:lstStyle/>
          <a:p>
            <a:r>
              <a:rPr lang="en-US" sz="1800"/>
              <a:t>2 in</a:t>
            </a:r>
          </a:p>
        </p:txBody>
      </p:sp>
      <p:sp>
        <p:nvSpPr>
          <p:cNvPr id="17426" name="Text Box 19"/>
          <p:cNvSpPr txBox="1">
            <a:spLocks noChangeArrowheads="1"/>
          </p:cNvSpPr>
          <p:nvPr/>
        </p:nvSpPr>
        <p:spPr bwMode="auto">
          <a:xfrm>
            <a:off x="3255963" y="5181600"/>
            <a:ext cx="560387" cy="366713"/>
          </a:xfrm>
          <a:prstGeom prst="rect">
            <a:avLst/>
          </a:prstGeom>
          <a:noFill/>
          <a:ln w="19050">
            <a:noFill/>
            <a:miter lim="800000"/>
            <a:headEnd/>
            <a:tailEnd/>
          </a:ln>
        </p:spPr>
        <p:txBody>
          <a:bodyPr wrap="none">
            <a:spAutoFit/>
          </a:bodyPr>
          <a:lstStyle/>
          <a:p>
            <a:r>
              <a:rPr lang="en-US" sz="1800"/>
              <a:t>2 in</a:t>
            </a:r>
          </a:p>
        </p:txBody>
      </p:sp>
      <p:sp>
        <p:nvSpPr>
          <p:cNvPr id="17427" name="Text Box 20"/>
          <p:cNvSpPr txBox="1">
            <a:spLocks noChangeArrowheads="1"/>
          </p:cNvSpPr>
          <p:nvPr/>
        </p:nvSpPr>
        <p:spPr bwMode="auto">
          <a:xfrm>
            <a:off x="3948113" y="5181600"/>
            <a:ext cx="560387" cy="366713"/>
          </a:xfrm>
          <a:prstGeom prst="rect">
            <a:avLst/>
          </a:prstGeom>
          <a:noFill/>
          <a:ln w="19050">
            <a:noFill/>
            <a:miter lim="800000"/>
            <a:headEnd/>
            <a:tailEnd/>
          </a:ln>
        </p:spPr>
        <p:txBody>
          <a:bodyPr wrap="none">
            <a:spAutoFit/>
          </a:bodyPr>
          <a:lstStyle/>
          <a:p>
            <a:r>
              <a:rPr lang="en-US" sz="1800"/>
              <a:t>6 in</a:t>
            </a:r>
          </a:p>
        </p:txBody>
      </p:sp>
      <p:sp>
        <p:nvSpPr>
          <p:cNvPr id="17428" name="Text Box 21"/>
          <p:cNvSpPr txBox="1">
            <a:spLocks noChangeArrowheads="1"/>
          </p:cNvSpPr>
          <p:nvPr/>
        </p:nvSpPr>
        <p:spPr bwMode="auto">
          <a:xfrm>
            <a:off x="4622800" y="5181600"/>
            <a:ext cx="560388" cy="366713"/>
          </a:xfrm>
          <a:prstGeom prst="rect">
            <a:avLst/>
          </a:prstGeom>
          <a:noFill/>
          <a:ln w="19050">
            <a:noFill/>
            <a:miter lim="800000"/>
            <a:headEnd/>
            <a:tailEnd/>
          </a:ln>
        </p:spPr>
        <p:txBody>
          <a:bodyPr wrap="none">
            <a:spAutoFit/>
          </a:bodyPr>
          <a:lstStyle/>
          <a:p>
            <a:r>
              <a:rPr lang="en-US" sz="1800"/>
              <a:t>2 in</a:t>
            </a:r>
          </a:p>
        </p:txBody>
      </p:sp>
      <p:sp>
        <p:nvSpPr>
          <p:cNvPr id="17429" name="Text Box 22"/>
          <p:cNvSpPr txBox="1">
            <a:spLocks noChangeArrowheads="1"/>
          </p:cNvSpPr>
          <p:nvPr/>
        </p:nvSpPr>
        <p:spPr bwMode="auto">
          <a:xfrm>
            <a:off x="1824038" y="5562600"/>
            <a:ext cx="560387" cy="366713"/>
          </a:xfrm>
          <a:prstGeom prst="rect">
            <a:avLst/>
          </a:prstGeom>
          <a:noFill/>
          <a:ln w="19050">
            <a:noFill/>
            <a:miter lim="800000"/>
            <a:headEnd/>
            <a:tailEnd/>
          </a:ln>
        </p:spPr>
        <p:txBody>
          <a:bodyPr wrap="none">
            <a:spAutoFit/>
          </a:bodyPr>
          <a:lstStyle/>
          <a:p>
            <a:r>
              <a:rPr lang="en-US" sz="1800"/>
              <a:t>$20</a:t>
            </a:r>
          </a:p>
        </p:txBody>
      </p:sp>
      <p:sp>
        <p:nvSpPr>
          <p:cNvPr id="17430" name="Text Box 23"/>
          <p:cNvSpPr txBox="1">
            <a:spLocks noChangeArrowheads="1"/>
          </p:cNvSpPr>
          <p:nvPr/>
        </p:nvSpPr>
        <p:spPr bwMode="auto">
          <a:xfrm>
            <a:off x="2627313" y="5562600"/>
            <a:ext cx="434975" cy="366713"/>
          </a:xfrm>
          <a:prstGeom prst="rect">
            <a:avLst/>
          </a:prstGeom>
          <a:noFill/>
          <a:ln w="19050">
            <a:noFill/>
            <a:miter lim="800000"/>
            <a:headEnd/>
            <a:tailEnd/>
          </a:ln>
        </p:spPr>
        <p:txBody>
          <a:bodyPr wrap="none">
            <a:spAutoFit/>
          </a:bodyPr>
          <a:lstStyle/>
          <a:p>
            <a:r>
              <a:rPr lang="en-US" sz="1800"/>
              <a:t>$3</a:t>
            </a:r>
          </a:p>
        </p:txBody>
      </p:sp>
      <p:sp>
        <p:nvSpPr>
          <p:cNvPr id="17431" name="Text Box 24"/>
          <p:cNvSpPr txBox="1">
            <a:spLocks noChangeArrowheads="1"/>
          </p:cNvSpPr>
          <p:nvPr/>
        </p:nvSpPr>
        <p:spPr bwMode="auto">
          <a:xfrm>
            <a:off x="3319463" y="5562600"/>
            <a:ext cx="434975" cy="366713"/>
          </a:xfrm>
          <a:prstGeom prst="rect">
            <a:avLst/>
          </a:prstGeom>
          <a:noFill/>
          <a:ln w="19050">
            <a:noFill/>
            <a:miter lim="800000"/>
            <a:headEnd/>
            <a:tailEnd/>
          </a:ln>
        </p:spPr>
        <p:txBody>
          <a:bodyPr wrap="none">
            <a:spAutoFit/>
          </a:bodyPr>
          <a:lstStyle/>
          <a:p>
            <a:r>
              <a:rPr lang="en-US" sz="1800"/>
              <a:t>$6</a:t>
            </a:r>
          </a:p>
        </p:txBody>
      </p:sp>
      <p:sp>
        <p:nvSpPr>
          <p:cNvPr id="17432" name="Text Box 25"/>
          <p:cNvSpPr txBox="1">
            <a:spLocks noChangeArrowheads="1"/>
          </p:cNvSpPr>
          <p:nvPr/>
        </p:nvSpPr>
        <p:spPr bwMode="auto">
          <a:xfrm>
            <a:off x="3949700" y="5562600"/>
            <a:ext cx="560388" cy="366713"/>
          </a:xfrm>
          <a:prstGeom prst="rect">
            <a:avLst/>
          </a:prstGeom>
          <a:noFill/>
          <a:ln w="19050">
            <a:noFill/>
            <a:miter lim="800000"/>
            <a:headEnd/>
            <a:tailEnd/>
          </a:ln>
        </p:spPr>
        <p:txBody>
          <a:bodyPr wrap="none">
            <a:spAutoFit/>
          </a:bodyPr>
          <a:lstStyle/>
          <a:p>
            <a:r>
              <a:rPr lang="en-US" sz="1800"/>
              <a:t>$25</a:t>
            </a:r>
          </a:p>
        </p:txBody>
      </p:sp>
      <p:sp>
        <p:nvSpPr>
          <p:cNvPr id="17433" name="Text Box 26"/>
          <p:cNvSpPr txBox="1">
            <a:spLocks noChangeArrowheads="1"/>
          </p:cNvSpPr>
          <p:nvPr/>
        </p:nvSpPr>
        <p:spPr bwMode="auto">
          <a:xfrm>
            <a:off x="4622800" y="5562600"/>
            <a:ext cx="560388" cy="366713"/>
          </a:xfrm>
          <a:prstGeom prst="rect">
            <a:avLst/>
          </a:prstGeom>
          <a:noFill/>
          <a:ln w="19050">
            <a:noFill/>
            <a:miter lim="800000"/>
            <a:headEnd/>
            <a:tailEnd/>
          </a:ln>
        </p:spPr>
        <p:txBody>
          <a:bodyPr wrap="none">
            <a:spAutoFit/>
          </a:bodyPr>
          <a:lstStyle/>
          <a:p>
            <a:r>
              <a:rPr lang="en-US" sz="1800"/>
              <a:t>$80</a:t>
            </a:r>
          </a:p>
        </p:txBody>
      </p:sp>
      <p:sp>
        <p:nvSpPr>
          <p:cNvPr id="17434" name="Text Box 27"/>
          <p:cNvSpPr txBox="1">
            <a:spLocks noChangeArrowheads="1"/>
          </p:cNvSpPr>
          <p:nvPr/>
        </p:nvSpPr>
        <p:spPr bwMode="auto">
          <a:xfrm>
            <a:off x="304800" y="4114800"/>
            <a:ext cx="1060450" cy="457200"/>
          </a:xfrm>
          <a:prstGeom prst="rect">
            <a:avLst/>
          </a:prstGeom>
          <a:noFill/>
          <a:ln w="19050">
            <a:noFill/>
            <a:miter lim="800000"/>
            <a:headEnd/>
            <a:tailEnd/>
          </a:ln>
        </p:spPr>
        <p:txBody>
          <a:bodyPr wrap="none">
            <a:spAutoFit/>
          </a:bodyPr>
          <a:lstStyle/>
          <a:p>
            <a:r>
              <a:rPr lang="en-US"/>
              <a:t>Items:</a:t>
            </a:r>
          </a:p>
        </p:txBody>
      </p:sp>
      <p:sp>
        <p:nvSpPr>
          <p:cNvPr id="17435" name="Text Box 42"/>
          <p:cNvSpPr txBox="1">
            <a:spLocks noChangeArrowheads="1"/>
          </p:cNvSpPr>
          <p:nvPr/>
        </p:nvSpPr>
        <p:spPr bwMode="auto">
          <a:xfrm>
            <a:off x="6248400" y="4648200"/>
            <a:ext cx="1887538" cy="366713"/>
          </a:xfrm>
          <a:prstGeom prst="rect">
            <a:avLst/>
          </a:prstGeom>
          <a:noFill/>
          <a:ln w="19050">
            <a:noFill/>
            <a:miter lim="800000"/>
            <a:headEnd/>
            <a:tailEnd/>
          </a:ln>
        </p:spPr>
        <p:txBody>
          <a:bodyPr wrap="none">
            <a:spAutoFit/>
          </a:bodyPr>
          <a:lstStyle/>
          <a:p>
            <a:r>
              <a:rPr lang="en-US" sz="1800"/>
              <a:t>box of width 9 in</a:t>
            </a:r>
          </a:p>
        </p:txBody>
      </p:sp>
      <p:sp>
        <p:nvSpPr>
          <p:cNvPr id="17436" name="Line 43"/>
          <p:cNvSpPr>
            <a:spLocks noChangeShapeType="1"/>
          </p:cNvSpPr>
          <p:nvPr/>
        </p:nvSpPr>
        <p:spPr bwMode="auto">
          <a:xfrm>
            <a:off x="5562600" y="3505200"/>
            <a:ext cx="0" cy="2819400"/>
          </a:xfrm>
          <a:prstGeom prst="line">
            <a:avLst/>
          </a:prstGeom>
          <a:noFill/>
          <a:ln w="19050">
            <a:solidFill>
              <a:schemeClr val="tx1"/>
            </a:solidFill>
            <a:round/>
            <a:headEnd/>
            <a:tailEnd/>
          </a:ln>
        </p:spPr>
        <p:txBody>
          <a:bodyPr wrap="none" anchor="ctr"/>
          <a:lstStyle/>
          <a:p>
            <a:endParaRPr lang="en-US"/>
          </a:p>
        </p:txBody>
      </p:sp>
      <p:sp>
        <p:nvSpPr>
          <p:cNvPr id="186412" name="Text Box 44"/>
          <p:cNvSpPr txBox="1">
            <a:spLocks noChangeArrowheads="1"/>
          </p:cNvSpPr>
          <p:nvPr/>
        </p:nvSpPr>
        <p:spPr bwMode="auto">
          <a:xfrm>
            <a:off x="6172200" y="5029200"/>
            <a:ext cx="2347913" cy="1371600"/>
          </a:xfrm>
          <a:prstGeom prst="rect">
            <a:avLst/>
          </a:prstGeom>
          <a:noFill/>
          <a:ln w="19050">
            <a:noFill/>
            <a:miter lim="800000"/>
            <a:headEnd/>
            <a:tailEnd/>
          </a:ln>
        </p:spPr>
        <p:txBody>
          <a:bodyPr wrap="none">
            <a:spAutoFit/>
          </a:bodyPr>
          <a:lstStyle/>
          <a:p>
            <a:pPr algn="l"/>
            <a:r>
              <a:rPr lang="en-US"/>
              <a:t>Solution:</a:t>
            </a:r>
          </a:p>
          <a:p>
            <a:pPr algn="l">
              <a:buFontTx/>
              <a:buChar char="•"/>
            </a:pPr>
            <a:r>
              <a:rPr lang="en-US" sz="2000"/>
              <a:t> item 5 ($80, 2 in)</a:t>
            </a:r>
          </a:p>
          <a:p>
            <a:pPr algn="l">
              <a:buFontTx/>
              <a:buChar char="•"/>
            </a:pPr>
            <a:r>
              <a:rPr lang="en-US" sz="2000"/>
              <a:t> item 3 ($6, 2in)</a:t>
            </a:r>
          </a:p>
          <a:p>
            <a:pPr algn="l">
              <a:buFontTx/>
              <a:buChar char="•"/>
            </a:pPr>
            <a:r>
              <a:rPr lang="en-US" sz="2000"/>
              <a:t> item 1 ($20, 4in)</a:t>
            </a:r>
          </a:p>
        </p:txBody>
      </p:sp>
      <p:sp>
        <p:nvSpPr>
          <p:cNvPr id="17438" name="Text Box 45"/>
          <p:cNvSpPr txBox="1">
            <a:spLocks noChangeArrowheads="1"/>
          </p:cNvSpPr>
          <p:nvPr/>
        </p:nvSpPr>
        <p:spPr bwMode="auto">
          <a:xfrm>
            <a:off x="6248400" y="3276600"/>
            <a:ext cx="1670050" cy="457200"/>
          </a:xfrm>
          <a:prstGeom prst="rect">
            <a:avLst/>
          </a:prstGeom>
          <a:noFill/>
          <a:ln w="19050">
            <a:noFill/>
            <a:miter lim="800000"/>
            <a:headEnd/>
            <a:tailEnd/>
          </a:ln>
        </p:spPr>
        <p:txBody>
          <a:bodyPr wrap="none">
            <a:spAutoFit/>
          </a:bodyPr>
          <a:lstStyle/>
          <a:p>
            <a:r>
              <a:rPr lang="en-US"/>
              <a:t>“knapsack”</a:t>
            </a:r>
          </a:p>
        </p:txBody>
      </p:sp>
      <p:pic>
        <p:nvPicPr>
          <p:cNvPr id="17439" name="Picture 48" descr="cover-small">
            <a:hlinkClick r:id="rId5"/>
          </p:cNvPr>
          <p:cNvPicPr>
            <a:picLocks noChangeAspect="1" noChangeArrowheads="1"/>
          </p:cNvPicPr>
          <p:nvPr/>
        </p:nvPicPr>
        <p:blipFill>
          <a:blip r:embed="rId6"/>
          <a:srcRect/>
          <a:stretch>
            <a:fillRect/>
          </a:stretch>
        </p:blipFill>
        <p:spPr bwMode="auto">
          <a:xfrm>
            <a:off x="4541838" y="3505200"/>
            <a:ext cx="944562" cy="1173163"/>
          </a:xfrm>
          <a:prstGeom prst="rect">
            <a:avLst/>
          </a:prstGeom>
          <a:noFill/>
          <a:ln w="9525">
            <a:noFill/>
            <a:miter lim="800000"/>
            <a:headEnd/>
            <a:tailEnd/>
          </a:ln>
        </p:spPr>
      </p:pic>
      <p:grpSp>
        <p:nvGrpSpPr>
          <p:cNvPr id="5" name="Group 168"/>
          <p:cNvGrpSpPr>
            <a:grpSpLocks/>
          </p:cNvGrpSpPr>
          <p:nvPr/>
        </p:nvGrpSpPr>
        <p:grpSpPr bwMode="auto">
          <a:xfrm>
            <a:off x="1524000" y="3505200"/>
            <a:ext cx="1090613" cy="1209675"/>
            <a:chOff x="1392" y="198"/>
            <a:chExt cx="687" cy="762"/>
          </a:xfrm>
        </p:grpSpPr>
        <p:sp>
          <p:nvSpPr>
            <p:cNvPr id="17448" name="Freeform 123"/>
            <p:cNvSpPr>
              <a:spLocks/>
            </p:cNvSpPr>
            <p:nvPr/>
          </p:nvSpPr>
          <p:spPr bwMode="auto">
            <a:xfrm>
              <a:off x="1906" y="198"/>
              <a:ext cx="61" cy="669"/>
            </a:xfrm>
            <a:custGeom>
              <a:avLst/>
              <a:gdLst>
                <a:gd name="T0" fmla="*/ 0 w 104"/>
                <a:gd name="T1" fmla="*/ 0 h 1452"/>
                <a:gd name="T2" fmla="*/ 2 w 104"/>
                <a:gd name="T3" fmla="*/ 28 h 1452"/>
                <a:gd name="T4" fmla="*/ 2 w 104"/>
                <a:gd name="T5" fmla="*/ 28 h 1452"/>
                <a:gd name="T6" fmla="*/ 2 w 104"/>
                <a:gd name="T7" fmla="*/ 28 h 1452"/>
                <a:gd name="T8" fmla="*/ 2 w 104"/>
                <a:gd name="T9" fmla="*/ 29 h 1452"/>
                <a:gd name="T10" fmla="*/ 2 w 104"/>
                <a:gd name="T11" fmla="*/ 29 h 1452"/>
                <a:gd name="T12" fmla="*/ 3 w 104"/>
                <a:gd name="T13" fmla="*/ 29 h 1452"/>
                <a:gd name="T14" fmla="*/ 4 w 104"/>
                <a:gd name="T15" fmla="*/ 30 h 1452"/>
                <a:gd name="T16" fmla="*/ 5 w 104"/>
                <a:gd name="T17" fmla="*/ 30 h 1452"/>
                <a:gd name="T18" fmla="*/ 7 w 104"/>
                <a:gd name="T19" fmla="*/ 30 h 1452"/>
                <a:gd name="T20" fmla="*/ 7 w 104"/>
                <a:gd name="T21" fmla="*/ 30 h 1452"/>
                <a:gd name="T22" fmla="*/ 6 w 104"/>
                <a:gd name="T23" fmla="*/ 30 h 1452"/>
                <a:gd name="T24" fmla="*/ 5 w 104"/>
                <a:gd name="T25" fmla="*/ 30 h 1452"/>
                <a:gd name="T26" fmla="*/ 4 w 104"/>
                <a:gd name="T27" fmla="*/ 30 h 1452"/>
                <a:gd name="T28" fmla="*/ 2 w 104"/>
                <a:gd name="T29" fmla="*/ 30 h 1452"/>
                <a:gd name="T30" fmla="*/ 1 w 104"/>
                <a:gd name="T31" fmla="*/ 29 h 1452"/>
                <a:gd name="T32" fmla="*/ 1 w 104"/>
                <a:gd name="T33" fmla="*/ 28 h 1452"/>
                <a:gd name="T34" fmla="*/ 1 w 104"/>
                <a:gd name="T35" fmla="*/ 27 h 1452"/>
                <a:gd name="T36" fmla="*/ 0 w 104"/>
                <a:gd name="T37" fmla="*/ 0 h 14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1452"/>
                <a:gd name="T59" fmla="*/ 104 w 104"/>
                <a:gd name="T60" fmla="*/ 1452 h 14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1452">
                  <a:moveTo>
                    <a:pt x="0" y="0"/>
                  </a:moveTo>
                  <a:lnTo>
                    <a:pt x="31" y="1339"/>
                  </a:lnTo>
                  <a:lnTo>
                    <a:pt x="31" y="1344"/>
                  </a:lnTo>
                  <a:lnTo>
                    <a:pt x="30" y="1355"/>
                  </a:lnTo>
                  <a:lnTo>
                    <a:pt x="31" y="1371"/>
                  </a:lnTo>
                  <a:lnTo>
                    <a:pt x="35" y="1391"/>
                  </a:lnTo>
                  <a:lnTo>
                    <a:pt x="42" y="1411"/>
                  </a:lnTo>
                  <a:lnTo>
                    <a:pt x="55" y="1427"/>
                  </a:lnTo>
                  <a:lnTo>
                    <a:pt x="75" y="1438"/>
                  </a:lnTo>
                  <a:lnTo>
                    <a:pt x="104" y="1443"/>
                  </a:lnTo>
                  <a:lnTo>
                    <a:pt x="99" y="1445"/>
                  </a:lnTo>
                  <a:lnTo>
                    <a:pt x="86" y="1450"/>
                  </a:lnTo>
                  <a:lnTo>
                    <a:pt x="70" y="1452"/>
                  </a:lnTo>
                  <a:lnTo>
                    <a:pt x="51" y="1447"/>
                  </a:lnTo>
                  <a:lnTo>
                    <a:pt x="31" y="1434"/>
                  </a:lnTo>
                  <a:lnTo>
                    <a:pt x="15" y="1406"/>
                  </a:lnTo>
                  <a:lnTo>
                    <a:pt x="5" y="1360"/>
                  </a:lnTo>
                  <a:lnTo>
                    <a:pt x="2" y="1291"/>
                  </a:lnTo>
                  <a:lnTo>
                    <a:pt x="0" y="0"/>
                  </a:lnTo>
                  <a:close/>
                </a:path>
              </a:pathLst>
            </a:custGeom>
            <a:solidFill>
              <a:srgbClr val="000000"/>
            </a:solidFill>
            <a:ln w="9525">
              <a:noFill/>
              <a:round/>
              <a:headEnd/>
              <a:tailEnd/>
            </a:ln>
          </p:spPr>
          <p:txBody>
            <a:bodyPr/>
            <a:lstStyle/>
            <a:p>
              <a:endParaRPr lang="en-US"/>
            </a:p>
          </p:txBody>
        </p:sp>
        <p:sp>
          <p:nvSpPr>
            <p:cNvPr id="17449" name="Freeform 138"/>
            <p:cNvSpPr>
              <a:spLocks/>
            </p:cNvSpPr>
            <p:nvPr/>
          </p:nvSpPr>
          <p:spPr bwMode="auto">
            <a:xfrm>
              <a:off x="1771" y="492"/>
              <a:ext cx="99" cy="403"/>
            </a:xfrm>
            <a:custGeom>
              <a:avLst/>
              <a:gdLst>
                <a:gd name="T0" fmla="*/ 0 w 168"/>
                <a:gd name="T1" fmla="*/ 0 h 874"/>
                <a:gd name="T2" fmla="*/ 1 w 168"/>
                <a:gd name="T3" fmla="*/ 0 h 874"/>
                <a:gd name="T4" fmla="*/ 2 w 168"/>
                <a:gd name="T5" fmla="*/ 1 h 874"/>
                <a:gd name="T6" fmla="*/ 3 w 168"/>
                <a:gd name="T7" fmla="*/ 3 h 874"/>
                <a:gd name="T8" fmla="*/ 5 w 168"/>
                <a:gd name="T9" fmla="*/ 5 h 874"/>
                <a:gd name="T10" fmla="*/ 8 w 168"/>
                <a:gd name="T11" fmla="*/ 7 h 874"/>
                <a:gd name="T12" fmla="*/ 9 w 168"/>
                <a:gd name="T13" fmla="*/ 11 h 874"/>
                <a:gd name="T14" fmla="*/ 11 w 168"/>
                <a:gd name="T15" fmla="*/ 14 h 874"/>
                <a:gd name="T16" fmla="*/ 12 w 168"/>
                <a:gd name="T17" fmla="*/ 18 h 874"/>
                <a:gd name="T18" fmla="*/ 12 w 168"/>
                <a:gd name="T19" fmla="*/ 18 h 874"/>
                <a:gd name="T20" fmla="*/ 11 w 168"/>
                <a:gd name="T21" fmla="*/ 16 h 874"/>
                <a:gd name="T22" fmla="*/ 9 w 168"/>
                <a:gd name="T23" fmla="*/ 14 h 874"/>
                <a:gd name="T24" fmla="*/ 8 w 168"/>
                <a:gd name="T25" fmla="*/ 11 h 874"/>
                <a:gd name="T26" fmla="*/ 6 w 168"/>
                <a:gd name="T27" fmla="*/ 8 h 874"/>
                <a:gd name="T28" fmla="*/ 5 w 168"/>
                <a:gd name="T29" fmla="*/ 5 h 874"/>
                <a:gd name="T30" fmla="*/ 2 w 168"/>
                <a:gd name="T31" fmla="*/ 2 h 874"/>
                <a:gd name="T32" fmla="*/ 0 w 168"/>
                <a:gd name="T33" fmla="*/ 0 h 8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8"/>
                <a:gd name="T52" fmla="*/ 0 h 874"/>
                <a:gd name="T53" fmla="*/ 168 w 168"/>
                <a:gd name="T54" fmla="*/ 874 h 8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8" h="874">
                  <a:moveTo>
                    <a:pt x="0" y="0"/>
                  </a:moveTo>
                  <a:lnTo>
                    <a:pt x="7" y="15"/>
                  </a:lnTo>
                  <a:lnTo>
                    <a:pt x="24" y="58"/>
                  </a:lnTo>
                  <a:lnTo>
                    <a:pt x="48" y="131"/>
                  </a:lnTo>
                  <a:lnTo>
                    <a:pt x="77" y="230"/>
                  </a:lnTo>
                  <a:lnTo>
                    <a:pt x="107" y="356"/>
                  </a:lnTo>
                  <a:lnTo>
                    <a:pt x="133" y="505"/>
                  </a:lnTo>
                  <a:lnTo>
                    <a:pt x="155" y="678"/>
                  </a:lnTo>
                  <a:lnTo>
                    <a:pt x="168" y="874"/>
                  </a:lnTo>
                  <a:lnTo>
                    <a:pt x="165" y="845"/>
                  </a:lnTo>
                  <a:lnTo>
                    <a:pt x="154" y="766"/>
                  </a:lnTo>
                  <a:lnTo>
                    <a:pt x="138" y="650"/>
                  </a:lnTo>
                  <a:lnTo>
                    <a:pt x="116" y="512"/>
                  </a:lnTo>
                  <a:lnTo>
                    <a:pt x="91" y="365"/>
                  </a:lnTo>
                  <a:lnTo>
                    <a:pt x="62" y="221"/>
                  </a:lnTo>
                  <a:lnTo>
                    <a:pt x="32" y="95"/>
                  </a:lnTo>
                  <a:lnTo>
                    <a:pt x="0" y="0"/>
                  </a:lnTo>
                  <a:close/>
                </a:path>
              </a:pathLst>
            </a:custGeom>
            <a:solidFill>
              <a:srgbClr val="000000"/>
            </a:solidFill>
            <a:ln w="9525">
              <a:noFill/>
              <a:round/>
              <a:headEnd/>
              <a:tailEnd/>
            </a:ln>
          </p:spPr>
          <p:txBody>
            <a:bodyPr/>
            <a:lstStyle/>
            <a:p>
              <a:endParaRPr lang="en-US"/>
            </a:p>
          </p:txBody>
        </p:sp>
        <p:sp>
          <p:nvSpPr>
            <p:cNvPr id="17450" name="Freeform 139"/>
            <p:cNvSpPr>
              <a:spLocks/>
            </p:cNvSpPr>
            <p:nvPr/>
          </p:nvSpPr>
          <p:spPr bwMode="auto">
            <a:xfrm>
              <a:off x="1791" y="408"/>
              <a:ext cx="60" cy="45"/>
            </a:xfrm>
            <a:custGeom>
              <a:avLst/>
              <a:gdLst>
                <a:gd name="T0" fmla="*/ 7 w 102"/>
                <a:gd name="T1" fmla="*/ 0 h 98"/>
                <a:gd name="T2" fmla="*/ 7 w 102"/>
                <a:gd name="T3" fmla="*/ 0 h 98"/>
                <a:gd name="T4" fmla="*/ 6 w 102"/>
                <a:gd name="T5" fmla="*/ 0 h 98"/>
                <a:gd name="T6" fmla="*/ 6 w 102"/>
                <a:gd name="T7" fmla="*/ 0 h 98"/>
                <a:gd name="T8" fmla="*/ 5 w 102"/>
                <a:gd name="T9" fmla="*/ 1 h 98"/>
                <a:gd name="T10" fmla="*/ 4 w 102"/>
                <a:gd name="T11" fmla="*/ 1 h 98"/>
                <a:gd name="T12" fmla="*/ 3 w 102"/>
                <a:gd name="T13" fmla="*/ 1 h 98"/>
                <a:gd name="T14" fmla="*/ 2 w 102"/>
                <a:gd name="T15" fmla="*/ 2 h 98"/>
                <a:gd name="T16" fmla="*/ 0 w 102"/>
                <a:gd name="T17" fmla="*/ 2 h 98"/>
                <a:gd name="T18" fmla="*/ 1 w 102"/>
                <a:gd name="T19" fmla="*/ 2 h 98"/>
                <a:gd name="T20" fmla="*/ 1 w 102"/>
                <a:gd name="T21" fmla="*/ 2 h 98"/>
                <a:gd name="T22" fmla="*/ 2 w 102"/>
                <a:gd name="T23" fmla="*/ 1 h 98"/>
                <a:gd name="T24" fmla="*/ 4 w 102"/>
                <a:gd name="T25" fmla="*/ 1 h 98"/>
                <a:gd name="T26" fmla="*/ 5 w 102"/>
                <a:gd name="T27" fmla="*/ 1 h 98"/>
                <a:gd name="T28" fmla="*/ 6 w 102"/>
                <a:gd name="T29" fmla="*/ 0 h 98"/>
                <a:gd name="T30" fmla="*/ 6 w 102"/>
                <a:gd name="T31" fmla="*/ 0 h 98"/>
                <a:gd name="T32" fmla="*/ 7 w 102"/>
                <a:gd name="T33" fmla="*/ 0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
                <a:gd name="T52" fmla="*/ 0 h 98"/>
                <a:gd name="T53" fmla="*/ 102 w 102"/>
                <a:gd name="T54" fmla="*/ 98 h 9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 h="98">
                  <a:moveTo>
                    <a:pt x="102" y="0"/>
                  </a:moveTo>
                  <a:lnTo>
                    <a:pt x="99" y="4"/>
                  </a:lnTo>
                  <a:lnTo>
                    <a:pt x="95" y="13"/>
                  </a:lnTo>
                  <a:lnTo>
                    <a:pt x="87" y="27"/>
                  </a:lnTo>
                  <a:lnTo>
                    <a:pt x="75" y="42"/>
                  </a:lnTo>
                  <a:lnTo>
                    <a:pt x="60" y="59"/>
                  </a:lnTo>
                  <a:lnTo>
                    <a:pt x="43" y="75"/>
                  </a:lnTo>
                  <a:lnTo>
                    <a:pt x="23" y="89"/>
                  </a:lnTo>
                  <a:lnTo>
                    <a:pt x="0" y="98"/>
                  </a:lnTo>
                  <a:lnTo>
                    <a:pt x="5" y="95"/>
                  </a:lnTo>
                  <a:lnTo>
                    <a:pt x="15" y="86"/>
                  </a:lnTo>
                  <a:lnTo>
                    <a:pt x="31" y="72"/>
                  </a:lnTo>
                  <a:lnTo>
                    <a:pt x="49" y="55"/>
                  </a:lnTo>
                  <a:lnTo>
                    <a:pt x="67" y="39"/>
                  </a:lnTo>
                  <a:lnTo>
                    <a:pt x="83" y="22"/>
                  </a:lnTo>
                  <a:lnTo>
                    <a:pt x="96" y="9"/>
                  </a:lnTo>
                  <a:lnTo>
                    <a:pt x="102" y="0"/>
                  </a:lnTo>
                  <a:close/>
                </a:path>
              </a:pathLst>
            </a:custGeom>
            <a:solidFill>
              <a:srgbClr val="000000"/>
            </a:solidFill>
            <a:ln w="9525">
              <a:noFill/>
              <a:round/>
              <a:headEnd/>
              <a:tailEnd/>
            </a:ln>
          </p:spPr>
          <p:txBody>
            <a:bodyPr/>
            <a:lstStyle/>
            <a:p>
              <a:endParaRPr lang="en-US"/>
            </a:p>
          </p:txBody>
        </p:sp>
        <p:sp>
          <p:nvSpPr>
            <p:cNvPr id="17451" name="Freeform 140"/>
            <p:cNvSpPr>
              <a:spLocks/>
            </p:cNvSpPr>
            <p:nvPr/>
          </p:nvSpPr>
          <p:spPr bwMode="auto">
            <a:xfrm>
              <a:off x="1405" y="285"/>
              <a:ext cx="669" cy="666"/>
            </a:xfrm>
            <a:custGeom>
              <a:avLst/>
              <a:gdLst>
                <a:gd name="T0" fmla="*/ 57 w 1140"/>
                <a:gd name="T1" fmla="*/ 0 h 1447"/>
                <a:gd name="T2" fmla="*/ 57 w 1140"/>
                <a:gd name="T3" fmla="*/ 0 h 1447"/>
                <a:gd name="T4" fmla="*/ 58 w 1140"/>
                <a:gd name="T5" fmla="*/ 0 h 1447"/>
                <a:gd name="T6" fmla="*/ 58 w 1140"/>
                <a:gd name="T7" fmla="*/ 0 h 1447"/>
                <a:gd name="T8" fmla="*/ 59 w 1140"/>
                <a:gd name="T9" fmla="*/ 0 h 1447"/>
                <a:gd name="T10" fmla="*/ 60 w 1140"/>
                <a:gd name="T11" fmla="*/ 0 h 1447"/>
                <a:gd name="T12" fmla="*/ 60 w 1140"/>
                <a:gd name="T13" fmla="*/ 0 h 1447"/>
                <a:gd name="T14" fmla="*/ 62 w 1140"/>
                <a:gd name="T15" fmla="*/ 0 h 1447"/>
                <a:gd name="T16" fmla="*/ 63 w 1140"/>
                <a:gd name="T17" fmla="*/ 0 h 1447"/>
                <a:gd name="T18" fmla="*/ 65 w 1140"/>
                <a:gd name="T19" fmla="*/ 0 h 1447"/>
                <a:gd name="T20" fmla="*/ 67 w 1140"/>
                <a:gd name="T21" fmla="*/ 0 h 1447"/>
                <a:gd name="T22" fmla="*/ 69 w 1140"/>
                <a:gd name="T23" fmla="*/ 0 h 1447"/>
                <a:gd name="T24" fmla="*/ 70 w 1140"/>
                <a:gd name="T25" fmla="*/ 0 h 1447"/>
                <a:gd name="T26" fmla="*/ 73 w 1140"/>
                <a:gd name="T27" fmla="*/ 1 h 1447"/>
                <a:gd name="T28" fmla="*/ 75 w 1140"/>
                <a:gd name="T29" fmla="*/ 1 h 1447"/>
                <a:gd name="T30" fmla="*/ 77 w 1140"/>
                <a:gd name="T31" fmla="*/ 2 h 1447"/>
                <a:gd name="T32" fmla="*/ 80 w 1140"/>
                <a:gd name="T33" fmla="*/ 2 h 1447"/>
                <a:gd name="T34" fmla="*/ 69 w 1140"/>
                <a:gd name="T35" fmla="*/ 29 h 1447"/>
                <a:gd name="T36" fmla="*/ 69 w 1140"/>
                <a:gd name="T37" fmla="*/ 29 h 1447"/>
                <a:gd name="T38" fmla="*/ 69 w 1140"/>
                <a:gd name="T39" fmla="*/ 29 h 1447"/>
                <a:gd name="T40" fmla="*/ 68 w 1140"/>
                <a:gd name="T41" fmla="*/ 29 h 1447"/>
                <a:gd name="T42" fmla="*/ 67 w 1140"/>
                <a:gd name="T43" fmla="*/ 30 h 1447"/>
                <a:gd name="T44" fmla="*/ 66 w 1140"/>
                <a:gd name="T45" fmla="*/ 30 h 1447"/>
                <a:gd name="T46" fmla="*/ 65 w 1140"/>
                <a:gd name="T47" fmla="*/ 30 h 1447"/>
                <a:gd name="T48" fmla="*/ 63 w 1140"/>
                <a:gd name="T49" fmla="*/ 30 h 1447"/>
                <a:gd name="T50" fmla="*/ 62 w 1140"/>
                <a:gd name="T51" fmla="*/ 30 h 1447"/>
                <a:gd name="T52" fmla="*/ 60 w 1140"/>
                <a:gd name="T53" fmla="*/ 30 h 1447"/>
                <a:gd name="T54" fmla="*/ 58 w 1140"/>
                <a:gd name="T55" fmla="*/ 30 h 1447"/>
                <a:gd name="T56" fmla="*/ 56 w 1140"/>
                <a:gd name="T57" fmla="*/ 30 h 1447"/>
                <a:gd name="T58" fmla="*/ 55 w 1140"/>
                <a:gd name="T59" fmla="*/ 29 h 1447"/>
                <a:gd name="T60" fmla="*/ 53 w 1140"/>
                <a:gd name="T61" fmla="*/ 29 h 1447"/>
                <a:gd name="T62" fmla="*/ 52 w 1140"/>
                <a:gd name="T63" fmla="*/ 29 h 1447"/>
                <a:gd name="T64" fmla="*/ 50 w 1140"/>
                <a:gd name="T65" fmla="*/ 29 h 1447"/>
                <a:gd name="T66" fmla="*/ 49 w 1140"/>
                <a:gd name="T67" fmla="*/ 29 h 1447"/>
                <a:gd name="T68" fmla="*/ 0 w 1140"/>
                <a:gd name="T69" fmla="*/ 29 h 1447"/>
                <a:gd name="T70" fmla="*/ 8 w 1140"/>
                <a:gd name="T71" fmla="*/ 4 h 1447"/>
                <a:gd name="T72" fmla="*/ 57 w 1140"/>
                <a:gd name="T73" fmla="*/ 0 h 14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40"/>
                <a:gd name="T112" fmla="*/ 0 h 1447"/>
                <a:gd name="T113" fmla="*/ 1140 w 1140"/>
                <a:gd name="T114" fmla="*/ 1447 h 14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40" h="1447">
                  <a:moveTo>
                    <a:pt x="822" y="14"/>
                  </a:moveTo>
                  <a:lnTo>
                    <a:pt x="823" y="13"/>
                  </a:lnTo>
                  <a:lnTo>
                    <a:pt x="828" y="12"/>
                  </a:lnTo>
                  <a:lnTo>
                    <a:pt x="836" y="9"/>
                  </a:lnTo>
                  <a:lnTo>
                    <a:pt x="845" y="6"/>
                  </a:lnTo>
                  <a:lnTo>
                    <a:pt x="858" y="4"/>
                  </a:lnTo>
                  <a:lnTo>
                    <a:pt x="872" y="1"/>
                  </a:lnTo>
                  <a:lnTo>
                    <a:pt x="891" y="0"/>
                  </a:lnTo>
                  <a:lnTo>
                    <a:pt x="910" y="0"/>
                  </a:lnTo>
                  <a:lnTo>
                    <a:pt x="932" y="3"/>
                  </a:lnTo>
                  <a:lnTo>
                    <a:pt x="957" y="7"/>
                  </a:lnTo>
                  <a:lnTo>
                    <a:pt x="983" y="14"/>
                  </a:lnTo>
                  <a:lnTo>
                    <a:pt x="1011" y="24"/>
                  </a:lnTo>
                  <a:lnTo>
                    <a:pt x="1041" y="38"/>
                  </a:lnTo>
                  <a:lnTo>
                    <a:pt x="1072" y="57"/>
                  </a:lnTo>
                  <a:lnTo>
                    <a:pt x="1105" y="79"/>
                  </a:lnTo>
                  <a:lnTo>
                    <a:pt x="1140" y="105"/>
                  </a:lnTo>
                  <a:lnTo>
                    <a:pt x="991" y="1438"/>
                  </a:lnTo>
                  <a:lnTo>
                    <a:pt x="989" y="1438"/>
                  </a:lnTo>
                  <a:lnTo>
                    <a:pt x="983" y="1439"/>
                  </a:lnTo>
                  <a:lnTo>
                    <a:pt x="973" y="1440"/>
                  </a:lnTo>
                  <a:lnTo>
                    <a:pt x="960" y="1442"/>
                  </a:lnTo>
                  <a:lnTo>
                    <a:pt x="944" y="1444"/>
                  </a:lnTo>
                  <a:lnTo>
                    <a:pt x="925" y="1445"/>
                  </a:lnTo>
                  <a:lnTo>
                    <a:pt x="906" y="1446"/>
                  </a:lnTo>
                  <a:lnTo>
                    <a:pt x="884" y="1447"/>
                  </a:lnTo>
                  <a:lnTo>
                    <a:pt x="861" y="1447"/>
                  </a:lnTo>
                  <a:lnTo>
                    <a:pt x="837" y="1446"/>
                  </a:lnTo>
                  <a:lnTo>
                    <a:pt x="811" y="1444"/>
                  </a:lnTo>
                  <a:lnTo>
                    <a:pt x="787" y="1440"/>
                  </a:lnTo>
                  <a:lnTo>
                    <a:pt x="763" y="1435"/>
                  </a:lnTo>
                  <a:lnTo>
                    <a:pt x="740" y="1430"/>
                  </a:lnTo>
                  <a:lnTo>
                    <a:pt x="718" y="1422"/>
                  </a:lnTo>
                  <a:lnTo>
                    <a:pt x="697" y="1411"/>
                  </a:lnTo>
                  <a:lnTo>
                    <a:pt x="0" y="1373"/>
                  </a:lnTo>
                  <a:lnTo>
                    <a:pt x="111" y="170"/>
                  </a:lnTo>
                  <a:lnTo>
                    <a:pt x="822" y="14"/>
                  </a:lnTo>
                  <a:close/>
                </a:path>
              </a:pathLst>
            </a:custGeom>
            <a:solidFill>
              <a:srgbClr val="BAE57F"/>
            </a:solidFill>
            <a:ln w="9525">
              <a:noFill/>
              <a:round/>
              <a:headEnd/>
              <a:tailEnd/>
            </a:ln>
          </p:spPr>
          <p:txBody>
            <a:bodyPr/>
            <a:lstStyle/>
            <a:p>
              <a:endParaRPr lang="en-US"/>
            </a:p>
          </p:txBody>
        </p:sp>
        <p:sp>
          <p:nvSpPr>
            <p:cNvPr id="17452" name="Freeform 141"/>
            <p:cNvSpPr>
              <a:spLocks/>
            </p:cNvSpPr>
            <p:nvPr/>
          </p:nvSpPr>
          <p:spPr bwMode="auto">
            <a:xfrm>
              <a:off x="1392" y="294"/>
              <a:ext cx="546" cy="641"/>
            </a:xfrm>
            <a:custGeom>
              <a:avLst/>
              <a:gdLst>
                <a:gd name="T0" fmla="*/ 65 w 930"/>
                <a:gd name="T1" fmla="*/ 0 h 1392"/>
                <a:gd name="T2" fmla="*/ 55 w 930"/>
                <a:gd name="T3" fmla="*/ 29 h 1392"/>
                <a:gd name="T4" fmla="*/ 0 w 930"/>
                <a:gd name="T5" fmla="*/ 29 h 1392"/>
                <a:gd name="T6" fmla="*/ 9 w 930"/>
                <a:gd name="T7" fmla="*/ 3 h 1392"/>
                <a:gd name="T8" fmla="*/ 9 w 930"/>
                <a:gd name="T9" fmla="*/ 3 h 1392"/>
                <a:gd name="T10" fmla="*/ 10 w 930"/>
                <a:gd name="T11" fmla="*/ 3 h 1392"/>
                <a:gd name="T12" fmla="*/ 11 w 930"/>
                <a:gd name="T13" fmla="*/ 3 h 1392"/>
                <a:gd name="T14" fmla="*/ 11 w 930"/>
                <a:gd name="T15" fmla="*/ 3 h 1392"/>
                <a:gd name="T16" fmla="*/ 13 w 930"/>
                <a:gd name="T17" fmla="*/ 3 h 1392"/>
                <a:gd name="T18" fmla="*/ 14 w 930"/>
                <a:gd name="T19" fmla="*/ 3 h 1392"/>
                <a:gd name="T20" fmla="*/ 16 w 930"/>
                <a:gd name="T21" fmla="*/ 3 h 1392"/>
                <a:gd name="T22" fmla="*/ 18 w 930"/>
                <a:gd name="T23" fmla="*/ 3 h 1392"/>
                <a:gd name="T24" fmla="*/ 19 w 930"/>
                <a:gd name="T25" fmla="*/ 2 h 1392"/>
                <a:gd name="T26" fmla="*/ 22 w 930"/>
                <a:gd name="T27" fmla="*/ 2 h 1392"/>
                <a:gd name="T28" fmla="*/ 24 w 930"/>
                <a:gd name="T29" fmla="*/ 2 h 1392"/>
                <a:gd name="T30" fmla="*/ 26 w 930"/>
                <a:gd name="T31" fmla="*/ 2 h 1392"/>
                <a:gd name="T32" fmla="*/ 29 w 930"/>
                <a:gd name="T33" fmla="*/ 2 h 1392"/>
                <a:gd name="T34" fmla="*/ 31 w 930"/>
                <a:gd name="T35" fmla="*/ 2 h 1392"/>
                <a:gd name="T36" fmla="*/ 33 w 930"/>
                <a:gd name="T37" fmla="*/ 1 h 1392"/>
                <a:gd name="T38" fmla="*/ 36 w 930"/>
                <a:gd name="T39" fmla="*/ 1 h 1392"/>
                <a:gd name="T40" fmla="*/ 39 w 930"/>
                <a:gd name="T41" fmla="*/ 1 h 1392"/>
                <a:gd name="T42" fmla="*/ 41 w 930"/>
                <a:gd name="T43" fmla="*/ 1 h 1392"/>
                <a:gd name="T44" fmla="*/ 44 w 930"/>
                <a:gd name="T45" fmla="*/ 1 h 1392"/>
                <a:gd name="T46" fmla="*/ 46 w 930"/>
                <a:gd name="T47" fmla="*/ 0 h 1392"/>
                <a:gd name="T48" fmla="*/ 49 w 930"/>
                <a:gd name="T49" fmla="*/ 0 h 1392"/>
                <a:gd name="T50" fmla="*/ 50 w 930"/>
                <a:gd name="T51" fmla="*/ 0 h 1392"/>
                <a:gd name="T52" fmla="*/ 53 w 930"/>
                <a:gd name="T53" fmla="*/ 0 h 1392"/>
                <a:gd name="T54" fmla="*/ 55 w 930"/>
                <a:gd name="T55" fmla="*/ 0 h 1392"/>
                <a:gd name="T56" fmla="*/ 57 w 930"/>
                <a:gd name="T57" fmla="*/ 0 h 1392"/>
                <a:gd name="T58" fmla="*/ 59 w 930"/>
                <a:gd name="T59" fmla="*/ 0 h 1392"/>
                <a:gd name="T60" fmla="*/ 60 w 930"/>
                <a:gd name="T61" fmla="*/ 0 h 1392"/>
                <a:gd name="T62" fmla="*/ 62 w 930"/>
                <a:gd name="T63" fmla="*/ 0 h 1392"/>
                <a:gd name="T64" fmla="*/ 63 w 930"/>
                <a:gd name="T65" fmla="*/ 0 h 1392"/>
                <a:gd name="T66" fmla="*/ 64 w 930"/>
                <a:gd name="T67" fmla="*/ 0 h 1392"/>
                <a:gd name="T68" fmla="*/ 65 w 930"/>
                <a:gd name="T69" fmla="*/ 0 h 1392"/>
                <a:gd name="T70" fmla="*/ 65 w 930"/>
                <a:gd name="T71" fmla="*/ 0 h 1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30"/>
                <a:gd name="T109" fmla="*/ 0 h 1392"/>
                <a:gd name="T110" fmla="*/ 930 w 930"/>
                <a:gd name="T111" fmla="*/ 1392 h 13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30" h="1392">
                  <a:moveTo>
                    <a:pt x="930" y="6"/>
                  </a:moveTo>
                  <a:lnTo>
                    <a:pt x="783" y="1392"/>
                  </a:lnTo>
                  <a:lnTo>
                    <a:pt x="0" y="1366"/>
                  </a:lnTo>
                  <a:lnTo>
                    <a:pt x="134" y="150"/>
                  </a:lnTo>
                  <a:lnTo>
                    <a:pt x="136" y="150"/>
                  </a:lnTo>
                  <a:lnTo>
                    <a:pt x="142" y="147"/>
                  </a:lnTo>
                  <a:lnTo>
                    <a:pt x="152" y="145"/>
                  </a:lnTo>
                  <a:lnTo>
                    <a:pt x="166" y="142"/>
                  </a:lnTo>
                  <a:lnTo>
                    <a:pt x="184" y="138"/>
                  </a:lnTo>
                  <a:lnTo>
                    <a:pt x="204" y="133"/>
                  </a:lnTo>
                  <a:lnTo>
                    <a:pt x="227" y="128"/>
                  </a:lnTo>
                  <a:lnTo>
                    <a:pt x="253" y="122"/>
                  </a:lnTo>
                  <a:lnTo>
                    <a:pt x="280" y="115"/>
                  </a:lnTo>
                  <a:lnTo>
                    <a:pt x="310" y="108"/>
                  </a:lnTo>
                  <a:lnTo>
                    <a:pt x="343" y="101"/>
                  </a:lnTo>
                  <a:lnTo>
                    <a:pt x="376" y="93"/>
                  </a:lnTo>
                  <a:lnTo>
                    <a:pt x="409" y="86"/>
                  </a:lnTo>
                  <a:lnTo>
                    <a:pt x="445" y="78"/>
                  </a:lnTo>
                  <a:lnTo>
                    <a:pt x="481" y="70"/>
                  </a:lnTo>
                  <a:lnTo>
                    <a:pt x="518" y="63"/>
                  </a:lnTo>
                  <a:lnTo>
                    <a:pt x="553" y="55"/>
                  </a:lnTo>
                  <a:lnTo>
                    <a:pt x="590" y="48"/>
                  </a:lnTo>
                  <a:lnTo>
                    <a:pt x="626" y="41"/>
                  </a:lnTo>
                  <a:lnTo>
                    <a:pt x="660" y="34"/>
                  </a:lnTo>
                  <a:lnTo>
                    <a:pt x="695" y="28"/>
                  </a:lnTo>
                  <a:lnTo>
                    <a:pt x="728" y="22"/>
                  </a:lnTo>
                  <a:lnTo>
                    <a:pt x="760" y="16"/>
                  </a:lnTo>
                  <a:lnTo>
                    <a:pt x="789" y="11"/>
                  </a:lnTo>
                  <a:lnTo>
                    <a:pt x="817" y="8"/>
                  </a:lnTo>
                  <a:lnTo>
                    <a:pt x="842" y="4"/>
                  </a:lnTo>
                  <a:lnTo>
                    <a:pt x="864" y="2"/>
                  </a:lnTo>
                  <a:lnTo>
                    <a:pt x="885" y="1"/>
                  </a:lnTo>
                  <a:lnTo>
                    <a:pt x="901" y="0"/>
                  </a:lnTo>
                  <a:lnTo>
                    <a:pt x="915" y="1"/>
                  </a:lnTo>
                  <a:lnTo>
                    <a:pt x="924" y="2"/>
                  </a:lnTo>
                  <a:lnTo>
                    <a:pt x="930" y="6"/>
                  </a:lnTo>
                  <a:close/>
                </a:path>
              </a:pathLst>
            </a:custGeom>
            <a:solidFill>
              <a:srgbClr val="A0DB4C"/>
            </a:solidFill>
            <a:ln w="9525">
              <a:noFill/>
              <a:round/>
              <a:headEnd/>
              <a:tailEnd/>
            </a:ln>
          </p:spPr>
          <p:txBody>
            <a:bodyPr/>
            <a:lstStyle/>
            <a:p>
              <a:endParaRPr lang="en-US"/>
            </a:p>
          </p:txBody>
        </p:sp>
        <p:sp>
          <p:nvSpPr>
            <p:cNvPr id="17453" name="Freeform 142"/>
            <p:cNvSpPr>
              <a:spLocks/>
            </p:cNvSpPr>
            <p:nvPr/>
          </p:nvSpPr>
          <p:spPr bwMode="auto">
            <a:xfrm>
              <a:off x="1752" y="317"/>
              <a:ext cx="132" cy="598"/>
            </a:xfrm>
            <a:custGeom>
              <a:avLst/>
              <a:gdLst>
                <a:gd name="T0" fmla="*/ 0 w 223"/>
                <a:gd name="T1" fmla="*/ 0 h 1298"/>
                <a:gd name="T2" fmla="*/ 1 w 223"/>
                <a:gd name="T3" fmla="*/ 1 h 1298"/>
                <a:gd name="T4" fmla="*/ 1 w 223"/>
                <a:gd name="T5" fmla="*/ 4 h 1298"/>
                <a:gd name="T6" fmla="*/ 3 w 223"/>
                <a:gd name="T7" fmla="*/ 6 h 1298"/>
                <a:gd name="T8" fmla="*/ 4 w 223"/>
                <a:gd name="T9" fmla="*/ 11 h 1298"/>
                <a:gd name="T10" fmla="*/ 5 w 223"/>
                <a:gd name="T11" fmla="*/ 15 h 1298"/>
                <a:gd name="T12" fmla="*/ 5 w 223"/>
                <a:gd name="T13" fmla="*/ 19 h 1298"/>
                <a:gd name="T14" fmla="*/ 5 w 223"/>
                <a:gd name="T15" fmla="*/ 23 h 1298"/>
                <a:gd name="T16" fmla="*/ 3 w 223"/>
                <a:gd name="T17" fmla="*/ 27 h 1298"/>
                <a:gd name="T18" fmla="*/ 16 w 223"/>
                <a:gd name="T19" fmla="*/ 0 h 1298"/>
                <a:gd name="T20" fmla="*/ 0 w 223"/>
                <a:gd name="T21" fmla="*/ 0 h 1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3"/>
                <a:gd name="T34" fmla="*/ 0 h 1298"/>
                <a:gd name="T35" fmla="*/ 223 w 223"/>
                <a:gd name="T36" fmla="*/ 1298 h 12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3" h="1298">
                  <a:moveTo>
                    <a:pt x="0" y="33"/>
                  </a:moveTo>
                  <a:lnTo>
                    <a:pt x="5" y="69"/>
                  </a:lnTo>
                  <a:lnTo>
                    <a:pt x="20" y="171"/>
                  </a:lnTo>
                  <a:lnTo>
                    <a:pt x="39" y="322"/>
                  </a:lnTo>
                  <a:lnTo>
                    <a:pt x="58" y="507"/>
                  </a:lnTo>
                  <a:lnTo>
                    <a:pt x="72" y="712"/>
                  </a:lnTo>
                  <a:lnTo>
                    <a:pt x="78" y="923"/>
                  </a:lnTo>
                  <a:lnTo>
                    <a:pt x="70" y="1123"/>
                  </a:lnTo>
                  <a:lnTo>
                    <a:pt x="44" y="1298"/>
                  </a:lnTo>
                  <a:lnTo>
                    <a:pt x="223" y="0"/>
                  </a:lnTo>
                  <a:lnTo>
                    <a:pt x="0" y="33"/>
                  </a:lnTo>
                  <a:close/>
                </a:path>
              </a:pathLst>
            </a:custGeom>
            <a:solidFill>
              <a:srgbClr val="87D119"/>
            </a:solidFill>
            <a:ln w="9525">
              <a:noFill/>
              <a:round/>
              <a:headEnd/>
              <a:tailEnd/>
            </a:ln>
          </p:spPr>
          <p:txBody>
            <a:bodyPr/>
            <a:lstStyle/>
            <a:p>
              <a:endParaRPr lang="en-US"/>
            </a:p>
          </p:txBody>
        </p:sp>
        <p:sp>
          <p:nvSpPr>
            <p:cNvPr id="17454" name="Freeform 143"/>
            <p:cNvSpPr>
              <a:spLocks/>
            </p:cNvSpPr>
            <p:nvPr/>
          </p:nvSpPr>
          <p:spPr bwMode="auto">
            <a:xfrm>
              <a:off x="1963" y="317"/>
              <a:ext cx="116" cy="630"/>
            </a:xfrm>
            <a:custGeom>
              <a:avLst/>
              <a:gdLst>
                <a:gd name="T0" fmla="*/ 9 w 198"/>
                <a:gd name="T1" fmla="*/ 0 h 1368"/>
                <a:gd name="T2" fmla="*/ 0 w 198"/>
                <a:gd name="T3" fmla="*/ 29 h 1368"/>
                <a:gd name="T4" fmla="*/ 3 w 198"/>
                <a:gd name="T5" fmla="*/ 29 h 1368"/>
                <a:gd name="T6" fmla="*/ 13 w 198"/>
                <a:gd name="T7" fmla="*/ 1 h 1368"/>
                <a:gd name="T8" fmla="*/ 9 w 198"/>
                <a:gd name="T9" fmla="*/ 0 h 1368"/>
                <a:gd name="T10" fmla="*/ 0 60000 65536"/>
                <a:gd name="T11" fmla="*/ 0 60000 65536"/>
                <a:gd name="T12" fmla="*/ 0 60000 65536"/>
                <a:gd name="T13" fmla="*/ 0 60000 65536"/>
                <a:gd name="T14" fmla="*/ 0 60000 65536"/>
                <a:gd name="T15" fmla="*/ 0 w 198"/>
                <a:gd name="T16" fmla="*/ 0 h 1368"/>
                <a:gd name="T17" fmla="*/ 198 w 198"/>
                <a:gd name="T18" fmla="*/ 1368 h 1368"/>
              </a:gdLst>
              <a:ahLst/>
              <a:cxnLst>
                <a:cxn ang="T10">
                  <a:pos x="T0" y="T1"/>
                </a:cxn>
                <a:cxn ang="T11">
                  <a:pos x="T2" y="T3"/>
                </a:cxn>
                <a:cxn ang="T12">
                  <a:pos x="T4" y="T5"/>
                </a:cxn>
                <a:cxn ang="T13">
                  <a:pos x="T6" y="T7"/>
                </a:cxn>
                <a:cxn ang="T14">
                  <a:pos x="T8" y="T9"/>
                </a:cxn>
              </a:cxnLst>
              <a:rect l="T15" t="T16" r="T17" b="T18"/>
              <a:pathLst>
                <a:path w="198" h="1368">
                  <a:moveTo>
                    <a:pt x="133" y="0"/>
                  </a:moveTo>
                  <a:lnTo>
                    <a:pt x="0" y="1368"/>
                  </a:lnTo>
                  <a:lnTo>
                    <a:pt x="40" y="1367"/>
                  </a:lnTo>
                  <a:lnTo>
                    <a:pt x="198" y="70"/>
                  </a:lnTo>
                  <a:lnTo>
                    <a:pt x="133" y="0"/>
                  </a:lnTo>
                  <a:close/>
                </a:path>
              </a:pathLst>
            </a:custGeom>
            <a:solidFill>
              <a:srgbClr val="A0DB4C"/>
            </a:solidFill>
            <a:ln w="9525">
              <a:noFill/>
              <a:round/>
              <a:headEnd/>
              <a:tailEnd/>
            </a:ln>
          </p:spPr>
          <p:txBody>
            <a:bodyPr/>
            <a:lstStyle/>
            <a:p>
              <a:endParaRPr lang="en-US"/>
            </a:p>
          </p:txBody>
        </p:sp>
        <p:sp>
          <p:nvSpPr>
            <p:cNvPr id="17455" name="Freeform 144"/>
            <p:cNvSpPr>
              <a:spLocks/>
            </p:cNvSpPr>
            <p:nvPr/>
          </p:nvSpPr>
          <p:spPr bwMode="auto">
            <a:xfrm>
              <a:off x="1877" y="397"/>
              <a:ext cx="191" cy="38"/>
            </a:xfrm>
            <a:custGeom>
              <a:avLst/>
              <a:gdLst>
                <a:gd name="T0" fmla="*/ 23 w 324"/>
                <a:gd name="T1" fmla="*/ 2 h 83"/>
                <a:gd name="T2" fmla="*/ 23 w 324"/>
                <a:gd name="T3" fmla="*/ 2 h 83"/>
                <a:gd name="T4" fmla="*/ 22 w 324"/>
                <a:gd name="T5" fmla="*/ 1 h 83"/>
                <a:gd name="T6" fmla="*/ 22 w 324"/>
                <a:gd name="T7" fmla="*/ 1 h 83"/>
                <a:gd name="T8" fmla="*/ 22 w 324"/>
                <a:gd name="T9" fmla="*/ 1 h 83"/>
                <a:gd name="T10" fmla="*/ 21 w 324"/>
                <a:gd name="T11" fmla="*/ 1 h 83"/>
                <a:gd name="T12" fmla="*/ 20 w 324"/>
                <a:gd name="T13" fmla="*/ 1 h 83"/>
                <a:gd name="T14" fmla="*/ 18 w 324"/>
                <a:gd name="T15" fmla="*/ 1 h 83"/>
                <a:gd name="T16" fmla="*/ 17 w 324"/>
                <a:gd name="T17" fmla="*/ 0 h 83"/>
                <a:gd name="T18" fmla="*/ 16 w 324"/>
                <a:gd name="T19" fmla="*/ 0 h 83"/>
                <a:gd name="T20" fmla="*/ 14 w 324"/>
                <a:gd name="T21" fmla="*/ 0 h 83"/>
                <a:gd name="T22" fmla="*/ 12 w 324"/>
                <a:gd name="T23" fmla="*/ 0 h 83"/>
                <a:gd name="T24" fmla="*/ 10 w 324"/>
                <a:gd name="T25" fmla="*/ 0 h 83"/>
                <a:gd name="T26" fmla="*/ 8 w 324"/>
                <a:gd name="T27" fmla="*/ 0 h 83"/>
                <a:gd name="T28" fmla="*/ 5 w 324"/>
                <a:gd name="T29" fmla="*/ 0 h 83"/>
                <a:gd name="T30" fmla="*/ 3 w 324"/>
                <a:gd name="T31" fmla="*/ 0 h 83"/>
                <a:gd name="T32" fmla="*/ 0 w 324"/>
                <a:gd name="T33" fmla="*/ 0 h 83"/>
                <a:gd name="T34" fmla="*/ 1 w 324"/>
                <a:gd name="T35" fmla="*/ 0 h 83"/>
                <a:gd name="T36" fmla="*/ 1 w 324"/>
                <a:gd name="T37" fmla="*/ 0 h 83"/>
                <a:gd name="T38" fmla="*/ 2 w 324"/>
                <a:gd name="T39" fmla="*/ 0 h 83"/>
                <a:gd name="T40" fmla="*/ 3 w 324"/>
                <a:gd name="T41" fmla="*/ 0 h 83"/>
                <a:gd name="T42" fmla="*/ 5 w 324"/>
                <a:gd name="T43" fmla="*/ 0 h 83"/>
                <a:gd name="T44" fmla="*/ 6 w 324"/>
                <a:gd name="T45" fmla="*/ 0 h 83"/>
                <a:gd name="T46" fmla="*/ 8 w 324"/>
                <a:gd name="T47" fmla="*/ 0 h 83"/>
                <a:gd name="T48" fmla="*/ 10 w 324"/>
                <a:gd name="T49" fmla="*/ 0 h 83"/>
                <a:gd name="T50" fmla="*/ 12 w 324"/>
                <a:gd name="T51" fmla="*/ 0 h 83"/>
                <a:gd name="T52" fmla="*/ 14 w 324"/>
                <a:gd name="T53" fmla="*/ 1 h 83"/>
                <a:gd name="T54" fmla="*/ 16 w 324"/>
                <a:gd name="T55" fmla="*/ 1 h 83"/>
                <a:gd name="T56" fmla="*/ 18 w 324"/>
                <a:gd name="T57" fmla="*/ 1 h 83"/>
                <a:gd name="T58" fmla="*/ 19 w 324"/>
                <a:gd name="T59" fmla="*/ 1 h 83"/>
                <a:gd name="T60" fmla="*/ 21 w 324"/>
                <a:gd name="T61" fmla="*/ 1 h 83"/>
                <a:gd name="T62" fmla="*/ 22 w 324"/>
                <a:gd name="T63" fmla="*/ 1 h 83"/>
                <a:gd name="T64" fmla="*/ 23 w 324"/>
                <a:gd name="T65" fmla="*/ 2 h 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83"/>
                <a:gd name="T101" fmla="*/ 324 w 324"/>
                <a:gd name="T102" fmla="*/ 83 h 8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83">
                  <a:moveTo>
                    <a:pt x="324" y="83"/>
                  </a:moveTo>
                  <a:lnTo>
                    <a:pt x="323" y="82"/>
                  </a:lnTo>
                  <a:lnTo>
                    <a:pt x="319" y="77"/>
                  </a:lnTo>
                  <a:lnTo>
                    <a:pt x="312" y="72"/>
                  </a:lnTo>
                  <a:lnTo>
                    <a:pt x="302" y="65"/>
                  </a:lnTo>
                  <a:lnTo>
                    <a:pt x="291" y="57"/>
                  </a:lnTo>
                  <a:lnTo>
                    <a:pt x="276" y="48"/>
                  </a:lnTo>
                  <a:lnTo>
                    <a:pt x="260" y="37"/>
                  </a:lnTo>
                  <a:lnTo>
                    <a:pt x="240" y="28"/>
                  </a:lnTo>
                  <a:lnTo>
                    <a:pt x="218" y="20"/>
                  </a:lnTo>
                  <a:lnTo>
                    <a:pt x="194" y="12"/>
                  </a:lnTo>
                  <a:lnTo>
                    <a:pt x="168" y="6"/>
                  </a:lnTo>
                  <a:lnTo>
                    <a:pt x="138" y="1"/>
                  </a:lnTo>
                  <a:lnTo>
                    <a:pt x="107" y="0"/>
                  </a:lnTo>
                  <a:lnTo>
                    <a:pt x="73" y="0"/>
                  </a:lnTo>
                  <a:lnTo>
                    <a:pt x="38" y="5"/>
                  </a:lnTo>
                  <a:lnTo>
                    <a:pt x="0" y="13"/>
                  </a:lnTo>
                  <a:lnTo>
                    <a:pt x="3" y="13"/>
                  </a:lnTo>
                  <a:lnTo>
                    <a:pt x="11" y="14"/>
                  </a:lnTo>
                  <a:lnTo>
                    <a:pt x="25" y="15"/>
                  </a:lnTo>
                  <a:lnTo>
                    <a:pt x="43" y="18"/>
                  </a:lnTo>
                  <a:lnTo>
                    <a:pt x="64" y="20"/>
                  </a:lnTo>
                  <a:lnTo>
                    <a:pt x="88" y="23"/>
                  </a:lnTo>
                  <a:lnTo>
                    <a:pt x="115" y="27"/>
                  </a:lnTo>
                  <a:lnTo>
                    <a:pt x="142" y="31"/>
                  </a:lnTo>
                  <a:lnTo>
                    <a:pt x="171" y="36"/>
                  </a:lnTo>
                  <a:lnTo>
                    <a:pt x="199" y="42"/>
                  </a:lnTo>
                  <a:lnTo>
                    <a:pt x="226" y="48"/>
                  </a:lnTo>
                  <a:lnTo>
                    <a:pt x="252" y="53"/>
                  </a:lnTo>
                  <a:lnTo>
                    <a:pt x="275" y="60"/>
                  </a:lnTo>
                  <a:lnTo>
                    <a:pt x="296" y="67"/>
                  </a:lnTo>
                  <a:lnTo>
                    <a:pt x="312" y="75"/>
                  </a:lnTo>
                  <a:lnTo>
                    <a:pt x="324" y="83"/>
                  </a:lnTo>
                  <a:close/>
                </a:path>
              </a:pathLst>
            </a:custGeom>
            <a:solidFill>
              <a:srgbClr val="919126"/>
            </a:solidFill>
            <a:ln w="9525">
              <a:noFill/>
              <a:round/>
              <a:headEnd/>
              <a:tailEnd/>
            </a:ln>
          </p:spPr>
          <p:txBody>
            <a:bodyPr/>
            <a:lstStyle/>
            <a:p>
              <a:endParaRPr lang="en-US"/>
            </a:p>
          </p:txBody>
        </p:sp>
        <p:sp>
          <p:nvSpPr>
            <p:cNvPr id="17456" name="Freeform 145"/>
            <p:cNvSpPr>
              <a:spLocks/>
            </p:cNvSpPr>
            <p:nvPr/>
          </p:nvSpPr>
          <p:spPr bwMode="auto">
            <a:xfrm>
              <a:off x="1877" y="429"/>
              <a:ext cx="191" cy="41"/>
            </a:xfrm>
            <a:custGeom>
              <a:avLst/>
              <a:gdLst>
                <a:gd name="T0" fmla="*/ 23 w 324"/>
                <a:gd name="T1" fmla="*/ 2 h 87"/>
                <a:gd name="T2" fmla="*/ 23 w 324"/>
                <a:gd name="T3" fmla="*/ 2 h 87"/>
                <a:gd name="T4" fmla="*/ 22 w 324"/>
                <a:gd name="T5" fmla="*/ 2 h 87"/>
                <a:gd name="T6" fmla="*/ 22 w 324"/>
                <a:gd name="T7" fmla="*/ 2 h 87"/>
                <a:gd name="T8" fmla="*/ 21 w 324"/>
                <a:gd name="T9" fmla="*/ 1 h 87"/>
                <a:gd name="T10" fmla="*/ 20 w 324"/>
                <a:gd name="T11" fmla="*/ 1 h 87"/>
                <a:gd name="T12" fmla="*/ 19 w 324"/>
                <a:gd name="T13" fmla="*/ 1 h 87"/>
                <a:gd name="T14" fmla="*/ 18 w 324"/>
                <a:gd name="T15" fmla="*/ 1 h 87"/>
                <a:gd name="T16" fmla="*/ 17 w 324"/>
                <a:gd name="T17" fmla="*/ 0 h 87"/>
                <a:gd name="T18" fmla="*/ 15 w 324"/>
                <a:gd name="T19" fmla="*/ 0 h 87"/>
                <a:gd name="T20" fmla="*/ 13 w 324"/>
                <a:gd name="T21" fmla="*/ 0 h 87"/>
                <a:gd name="T22" fmla="*/ 11 w 324"/>
                <a:gd name="T23" fmla="*/ 0 h 87"/>
                <a:gd name="T24" fmla="*/ 9 w 324"/>
                <a:gd name="T25" fmla="*/ 0 h 87"/>
                <a:gd name="T26" fmla="*/ 6 w 324"/>
                <a:gd name="T27" fmla="*/ 0 h 87"/>
                <a:gd name="T28" fmla="*/ 5 w 324"/>
                <a:gd name="T29" fmla="*/ 0 h 87"/>
                <a:gd name="T30" fmla="*/ 2 w 324"/>
                <a:gd name="T31" fmla="*/ 0 h 87"/>
                <a:gd name="T32" fmla="*/ 0 w 324"/>
                <a:gd name="T33" fmla="*/ 0 h 87"/>
                <a:gd name="T34" fmla="*/ 1 w 324"/>
                <a:gd name="T35" fmla="*/ 0 h 87"/>
                <a:gd name="T36" fmla="*/ 1 w 324"/>
                <a:gd name="T37" fmla="*/ 0 h 87"/>
                <a:gd name="T38" fmla="*/ 2 w 324"/>
                <a:gd name="T39" fmla="*/ 0 h 87"/>
                <a:gd name="T40" fmla="*/ 3 w 324"/>
                <a:gd name="T41" fmla="*/ 0 h 87"/>
                <a:gd name="T42" fmla="*/ 5 w 324"/>
                <a:gd name="T43" fmla="*/ 0 h 87"/>
                <a:gd name="T44" fmla="*/ 6 w 324"/>
                <a:gd name="T45" fmla="*/ 0 h 87"/>
                <a:gd name="T46" fmla="*/ 8 w 324"/>
                <a:gd name="T47" fmla="*/ 0 h 87"/>
                <a:gd name="T48" fmla="*/ 10 w 324"/>
                <a:gd name="T49" fmla="*/ 1 h 87"/>
                <a:gd name="T50" fmla="*/ 12 w 324"/>
                <a:gd name="T51" fmla="*/ 1 h 87"/>
                <a:gd name="T52" fmla="*/ 14 w 324"/>
                <a:gd name="T53" fmla="*/ 1 h 87"/>
                <a:gd name="T54" fmla="*/ 16 w 324"/>
                <a:gd name="T55" fmla="*/ 1 h 87"/>
                <a:gd name="T56" fmla="*/ 18 w 324"/>
                <a:gd name="T57" fmla="*/ 1 h 87"/>
                <a:gd name="T58" fmla="*/ 19 w 324"/>
                <a:gd name="T59" fmla="*/ 1 h 87"/>
                <a:gd name="T60" fmla="*/ 21 w 324"/>
                <a:gd name="T61" fmla="*/ 2 h 87"/>
                <a:gd name="T62" fmla="*/ 22 w 324"/>
                <a:gd name="T63" fmla="*/ 2 h 87"/>
                <a:gd name="T64" fmla="*/ 23 w 324"/>
                <a:gd name="T65" fmla="*/ 2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87"/>
                <a:gd name="T101" fmla="*/ 324 w 324"/>
                <a:gd name="T102" fmla="*/ 87 h 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87">
                  <a:moveTo>
                    <a:pt x="324" y="87"/>
                  </a:moveTo>
                  <a:lnTo>
                    <a:pt x="323" y="86"/>
                  </a:lnTo>
                  <a:lnTo>
                    <a:pt x="317" y="82"/>
                  </a:lnTo>
                  <a:lnTo>
                    <a:pt x="309" y="75"/>
                  </a:lnTo>
                  <a:lnTo>
                    <a:pt x="298" y="67"/>
                  </a:lnTo>
                  <a:lnTo>
                    <a:pt x="284" y="57"/>
                  </a:lnTo>
                  <a:lnTo>
                    <a:pt x="268" y="47"/>
                  </a:lnTo>
                  <a:lnTo>
                    <a:pt x="248" y="38"/>
                  </a:lnTo>
                  <a:lnTo>
                    <a:pt x="228" y="27"/>
                  </a:lnTo>
                  <a:lnTo>
                    <a:pt x="205" y="18"/>
                  </a:lnTo>
                  <a:lnTo>
                    <a:pt x="179" y="10"/>
                  </a:lnTo>
                  <a:lnTo>
                    <a:pt x="153" y="4"/>
                  </a:lnTo>
                  <a:lnTo>
                    <a:pt x="124" y="0"/>
                  </a:lnTo>
                  <a:lnTo>
                    <a:pt x="94" y="0"/>
                  </a:lnTo>
                  <a:lnTo>
                    <a:pt x="64" y="2"/>
                  </a:lnTo>
                  <a:lnTo>
                    <a:pt x="32" y="8"/>
                  </a:lnTo>
                  <a:lnTo>
                    <a:pt x="0" y="18"/>
                  </a:lnTo>
                  <a:lnTo>
                    <a:pt x="3" y="18"/>
                  </a:lnTo>
                  <a:lnTo>
                    <a:pt x="11" y="19"/>
                  </a:lnTo>
                  <a:lnTo>
                    <a:pt x="25" y="20"/>
                  </a:lnTo>
                  <a:lnTo>
                    <a:pt x="43" y="23"/>
                  </a:lnTo>
                  <a:lnTo>
                    <a:pt x="64" y="25"/>
                  </a:lnTo>
                  <a:lnTo>
                    <a:pt x="88" y="29"/>
                  </a:lnTo>
                  <a:lnTo>
                    <a:pt x="115" y="32"/>
                  </a:lnTo>
                  <a:lnTo>
                    <a:pt x="142" y="37"/>
                  </a:lnTo>
                  <a:lnTo>
                    <a:pt x="171" y="41"/>
                  </a:lnTo>
                  <a:lnTo>
                    <a:pt x="199" y="46"/>
                  </a:lnTo>
                  <a:lnTo>
                    <a:pt x="226" y="52"/>
                  </a:lnTo>
                  <a:lnTo>
                    <a:pt x="252" y="58"/>
                  </a:lnTo>
                  <a:lnTo>
                    <a:pt x="275" y="64"/>
                  </a:lnTo>
                  <a:lnTo>
                    <a:pt x="296" y="72"/>
                  </a:lnTo>
                  <a:lnTo>
                    <a:pt x="312" y="79"/>
                  </a:lnTo>
                  <a:lnTo>
                    <a:pt x="324" y="87"/>
                  </a:lnTo>
                  <a:close/>
                </a:path>
              </a:pathLst>
            </a:custGeom>
            <a:solidFill>
              <a:srgbClr val="919126"/>
            </a:solidFill>
            <a:ln w="9525">
              <a:noFill/>
              <a:round/>
              <a:headEnd/>
              <a:tailEnd/>
            </a:ln>
          </p:spPr>
          <p:txBody>
            <a:bodyPr/>
            <a:lstStyle/>
            <a:p>
              <a:endParaRPr lang="en-US"/>
            </a:p>
          </p:txBody>
        </p:sp>
        <p:sp>
          <p:nvSpPr>
            <p:cNvPr id="17457" name="Freeform 146"/>
            <p:cNvSpPr>
              <a:spLocks/>
            </p:cNvSpPr>
            <p:nvPr/>
          </p:nvSpPr>
          <p:spPr bwMode="auto">
            <a:xfrm>
              <a:off x="1820" y="832"/>
              <a:ext cx="185" cy="33"/>
            </a:xfrm>
            <a:custGeom>
              <a:avLst/>
              <a:gdLst>
                <a:gd name="T0" fmla="*/ 22 w 313"/>
                <a:gd name="T1" fmla="*/ 2 h 70"/>
                <a:gd name="T2" fmla="*/ 22 w 313"/>
                <a:gd name="T3" fmla="*/ 2 h 70"/>
                <a:gd name="T4" fmla="*/ 22 w 313"/>
                <a:gd name="T5" fmla="*/ 1 h 70"/>
                <a:gd name="T6" fmla="*/ 21 w 313"/>
                <a:gd name="T7" fmla="*/ 1 h 70"/>
                <a:gd name="T8" fmla="*/ 20 w 313"/>
                <a:gd name="T9" fmla="*/ 1 h 70"/>
                <a:gd name="T10" fmla="*/ 18 w 313"/>
                <a:gd name="T11" fmla="*/ 1 h 70"/>
                <a:gd name="T12" fmla="*/ 17 w 313"/>
                <a:gd name="T13" fmla="*/ 1 h 70"/>
                <a:gd name="T14" fmla="*/ 15 w 313"/>
                <a:gd name="T15" fmla="*/ 0 h 70"/>
                <a:gd name="T16" fmla="*/ 14 w 313"/>
                <a:gd name="T17" fmla="*/ 0 h 70"/>
                <a:gd name="T18" fmla="*/ 12 w 313"/>
                <a:gd name="T19" fmla="*/ 0 h 70"/>
                <a:gd name="T20" fmla="*/ 10 w 313"/>
                <a:gd name="T21" fmla="*/ 0 h 70"/>
                <a:gd name="T22" fmla="*/ 8 w 313"/>
                <a:gd name="T23" fmla="*/ 0 h 70"/>
                <a:gd name="T24" fmla="*/ 7 w 313"/>
                <a:gd name="T25" fmla="*/ 0 h 70"/>
                <a:gd name="T26" fmla="*/ 4 w 313"/>
                <a:gd name="T27" fmla="*/ 0 h 70"/>
                <a:gd name="T28" fmla="*/ 3 w 313"/>
                <a:gd name="T29" fmla="*/ 0 h 70"/>
                <a:gd name="T30" fmla="*/ 1 w 313"/>
                <a:gd name="T31" fmla="*/ 0 h 70"/>
                <a:gd name="T32" fmla="*/ 0 w 313"/>
                <a:gd name="T33" fmla="*/ 0 h 70"/>
                <a:gd name="T34" fmla="*/ 1 w 313"/>
                <a:gd name="T35" fmla="*/ 0 h 70"/>
                <a:gd name="T36" fmla="*/ 1 w 313"/>
                <a:gd name="T37" fmla="*/ 0 h 70"/>
                <a:gd name="T38" fmla="*/ 2 w 313"/>
                <a:gd name="T39" fmla="*/ 0 h 70"/>
                <a:gd name="T40" fmla="*/ 3 w 313"/>
                <a:gd name="T41" fmla="*/ 0 h 70"/>
                <a:gd name="T42" fmla="*/ 4 w 313"/>
                <a:gd name="T43" fmla="*/ 0 h 70"/>
                <a:gd name="T44" fmla="*/ 7 w 313"/>
                <a:gd name="T45" fmla="*/ 1 h 70"/>
                <a:gd name="T46" fmla="*/ 8 w 313"/>
                <a:gd name="T47" fmla="*/ 1 h 70"/>
                <a:gd name="T48" fmla="*/ 10 w 313"/>
                <a:gd name="T49" fmla="*/ 1 h 70"/>
                <a:gd name="T50" fmla="*/ 12 w 313"/>
                <a:gd name="T51" fmla="*/ 1 h 70"/>
                <a:gd name="T52" fmla="*/ 14 w 313"/>
                <a:gd name="T53" fmla="*/ 1 h 70"/>
                <a:gd name="T54" fmla="*/ 15 w 313"/>
                <a:gd name="T55" fmla="*/ 1 h 70"/>
                <a:gd name="T56" fmla="*/ 17 w 313"/>
                <a:gd name="T57" fmla="*/ 1 h 70"/>
                <a:gd name="T58" fmla="*/ 19 w 313"/>
                <a:gd name="T59" fmla="*/ 1 h 70"/>
                <a:gd name="T60" fmla="*/ 21 w 313"/>
                <a:gd name="T61" fmla="*/ 1 h 70"/>
                <a:gd name="T62" fmla="*/ 22 w 313"/>
                <a:gd name="T63" fmla="*/ 1 h 70"/>
                <a:gd name="T64" fmla="*/ 22 w 313"/>
                <a:gd name="T65" fmla="*/ 2 h 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3"/>
                <a:gd name="T100" fmla="*/ 0 h 70"/>
                <a:gd name="T101" fmla="*/ 313 w 313"/>
                <a:gd name="T102" fmla="*/ 70 h 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3" h="70">
                  <a:moveTo>
                    <a:pt x="313" y="70"/>
                  </a:moveTo>
                  <a:lnTo>
                    <a:pt x="311" y="69"/>
                  </a:lnTo>
                  <a:lnTo>
                    <a:pt x="303" y="66"/>
                  </a:lnTo>
                  <a:lnTo>
                    <a:pt x="291" y="60"/>
                  </a:lnTo>
                  <a:lnTo>
                    <a:pt x="276" y="52"/>
                  </a:lnTo>
                  <a:lnTo>
                    <a:pt x="257" y="44"/>
                  </a:lnTo>
                  <a:lnTo>
                    <a:pt x="236" y="36"/>
                  </a:lnTo>
                  <a:lnTo>
                    <a:pt x="213" y="26"/>
                  </a:lnTo>
                  <a:lnTo>
                    <a:pt x="188" y="18"/>
                  </a:lnTo>
                  <a:lnTo>
                    <a:pt x="162" y="11"/>
                  </a:lnTo>
                  <a:lnTo>
                    <a:pt x="136" y="6"/>
                  </a:lnTo>
                  <a:lnTo>
                    <a:pt x="109" y="1"/>
                  </a:lnTo>
                  <a:lnTo>
                    <a:pt x="84" y="0"/>
                  </a:lnTo>
                  <a:lnTo>
                    <a:pt x="60" y="1"/>
                  </a:lnTo>
                  <a:lnTo>
                    <a:pt x="37" y="5"/>
                  </a:lnTo>
                  <a:lnTo>
                    <a:pt x="17" y="13"/>
                  </a:lnTo>
                  <a:lnTo>
                    <a:pt x="0" y="25"/>
                  </a:lnTo>
                  <a:lnTo>
                    <a:pt x="3" y="25"/>
                  </a:lnTo>
                  <a:lnTo>
                    <a:pt x="11" y="26"/>
                  </a:lnTo>
                  <a:lnTo>
                    <a:pt x="24" y="28"/>
                  </a:lnTo>
                  <a:lnTo>
                    <a:pt x="40" y="29"/>
                  </a:lnTo>
                  <a:lnTo>
                    <a:pt x="61" y="31"/>
                  </a:lnTo>
                  <a:lnTo>
                    <a:pt x="84" y="33"/>
                  </a:lnTo>
                  <a:lnTo>
                    <a:pt x="108" y="36"/>
                  </a:lnTo>
                  <a:lnTo>
                    <a:pt x="135" y="38"/>
                  </a:lnTo>
                  <a:lnTo>
                    <a:pt x="162" y="41"/>
                  </a:lnTo>
                  <a:lnTo>
                    <a:pt x="189" y="45"/>
                  </a:lnTo>
                  <a:lnTo>
                    <a:pt x="215" y="48"/>
                  </a:lnTo>
                  <a:lnTo>
                    <a:pt x="239" y="53"/>
                  </a:lnTo>
                  <a:lnTo>
                    <a:pt x="262" y="56"/>
                  </a:lnTo>
                  <a:lnTo>
                    <a:pt x="283" y="61"/>
                  </a:lnTo>
                  <a:lnTo>
                    <a:pt x="300" y="66"/>
                  </a:lnTo>
                  <a:lnTo>
                    <a:pt x="313" y="70"/>
                  </a:lnTo>
                  <a:close/>
                </a:path>
              </a:pathLst>
            </a:custGeom>
            <a:solidFill>
              <a:srgbClr val="919126"/>
            </a:solidFill>
            <a:ln w="9525">
              <a:noFill/>
              <a:round/>
              <a:headEnd/>
              <a:tailEnd/>
            </a:ln>
          </p:spPr>
          <p:txBody>
            <a:bodyPr/>
            <a:lstStyle/>
            <a:p>
              <a:endParaRPr lang="en-US"/>
            </a:p>
          </p:txBody>
        </p:sp>
        <p:sp>
          <p:nvSpPr>
            <p:cNvPr id="17458" name="Freeform 147"/>
            <p:cNvSpPr>
              <a:spLocks/>
            </p:cNvSpPr>
            <p:nvPr/>
          </p:nvSpPr>
          <p:spPr bwMode="auto">
            <a:xfrm>
              <a:off x="1817" y="862"/>
              <a:ext cx="184" cy="33"/>
            </a:xfrm>
            <a:custGeom>
              <a:avLst/>
              <a:gdLst>
                <a:gd name="T0" fmla="*/ 22 w 313"/>
                <a:gd name="T1" fmla="*/ 2 h 70"/>
                <a:gd name="T2" fmla="*/ 22 w 313"/>
                <a:gd name="T3" fmla="*/ 2 h 70"/>
                <a:gd name="T4" fmla="*/ 21 w 313"/>
                <a:gd name="T5" fmla="*/ 1 h 70"/>
                <a:gd name="T6" fmla="*/ 21 w 313"/>
                <a:gd name="T7" fmla="*/ 1 h 70"/>
                <a:gd name="T8" fmla="*/ 19 w 313"/>
                <a:gd name="T9" fmla="*/ 1 h 70"/>
                <a:gd name="T10" fmla="*/ 18 w 313"/>
                <a:gd name="T11" fmla="*/ 1 h 70"/>
                <a:gd name="T12" fmla="*/ 16 w 313"/>
                <a:gd name="T13" fmla="*/ 1 h 70"/>
                <a:gd name="T14" fmla="*/ 15 w 313"/>
                <a:gd name="T15" fmla="*/ 0 h 70"/>
                <a:gd name="T16" fmla="*/ 13 w 313"/>
                <a:gd name="T17" fmla="*/ 0 h 70"/>
                <a:gd name="T18" fmla="*/ 11 w 313"/>
                <a:gd name="T19" fmla="*/ 0 h 70"/>
                <a:gd name="T20" fmla="*/ 9 w 313"/>
                <a:gd name="T21" fmla="*/ 0 h 70"/>
                <a:gd name="T22" fmla="*/ 8 w 313"/>
                <a:gd name="T23" fmla="*/ 0 h 70"/>
                <a:gd name="T24" fmla="*/ 6 w 313"/>
                <a:gd name="T25" fmla="*/ 0 h 70"/>
                <a:gd name="T26" fmla="*/ 4 w 313"/>
                <a:gd name="T27" fmla="*/ 0 h 70"/>
                <a:gd name="T28" fmla="*/ 3 w 313"/>
                <a:gd name="T29" fmla="*/ 0 h 70"/>
                <a:gd name="T30" fmla="*/ 1 w 313"/>
                <a:gd name="T31" fmla="*/ 0 h 70"/>
                <a:gd name="T32" fmla="*/ 0 w 313"/>
                <a:gd name="T33" fmla="*/ 0 h 70"/>
                <a:gd name="T34" fmla="*/ 1 w 313"/>
                <a:gd name="T35" fmla="*/ 0 h 70"/>
                <a:gd name="T36" fmla="*/ 1 w 313"/>
                <a:gd name="T37" fmla="*/ 0 h 70"/>
                <a:gd name="T38" fmla="*/ 2 w 313"/>
                <a:gd name="T39" fmla="*/ 0 h 70"/>
                <a:gd name="T40" fmla="*/ 3 w 313"/>
                <a:gd name="T41" fmla="*/ 0 h 70"/>
                <a:gd name="T42" fmla="*/ 4 w 313"/>
                <a:gd name="T43" fmla="*/ 0 h 70"/>
                <a:gd name="T44" fmla="*/ 6 w 313"/>
                <a:gd name="T45" fmla="*/ 1 h 70"/>
                <a:gd name="T46" fmla="*/ 8 w 313"/>
                <a:gd name="T47" fmla="*/ 1 h 70"/>
                <a:gd name="T48" fmla="*/ 9 w 313"/>
                <a:gd name="T49" fmla="*/ 1 h 70"/>
                <a:gd name="T50" fmla="*/ 11 w 313"/>
                <a:gd name="T51" fmla="*/ 1 h 70"/>
                <a:gd name="T52" fmla="*/ 13 w 313"/>
                <a:gd name="T53" fmla="*/ 1 h 70"/>
                <a:gd name="T54" fmla="*/ 15 w 313"/>
                <a:gd name="T55" fmla="*/ 1 h 70"/>
                <a:gd name="T56" fmla="*/ 17 w 313"/>
                <a:gd name="T57" fmla="*/ 1 h 70"/>
                <a:gd name="T58" fmla="*/ 18 w 313"/>
                <a:gd name="T59" fmla="*/ 1 h 70"/>
                <a:gd name="T60" fmla="*/ 20 w 313"/>
                <a:gd name="T61" fmla="*/ 1 h 70"/>
                <a:gd name="T62" fmla="*/ 21 w 313"/>
                <a:gd name="T63" fmla="*/ 1 h 70"/>
                <a:gd name="T64" fmla="*/ 22 w 313"/>
                <a:gd name="T65" fmla="*/ 2 h 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3"/>
                <a:gd name="T100" fmla="*/ 0 h 70"/>
                <a:gd name="T101" fmla="*/ 313 w 313"/>
                <a:gd name="T102" fmla="*/ 70 h 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3" h="70">
                  <a:moveTo>
                    <a:pt x="313" y="70"/>
                  </a:moveTo>
                  <a:lnTo>
                    <a:pt x="311" y="69"/>
                  </a:lnTo>
                  <a:lnTo>
                    <a:pt x="303" y="65"/>
                  </a:lnTo>
                  <a:lnTo>
                    <a:pt x="291" y="60"/>
                  </a:lnTo>
                  <a:lnTo>
                    <a:pt x="276" y="51"/>
                  </a:lnTo>
                  <a:lnTo>
                    <a:pt x="257" y="43"/>
                  </a:lnTo>
                  <a:lnTo>
                    <a:pt x="236" y="35"/>
                  </a:lnTo>
                  <a:lnTo>
                    <a:pt x="213" y="26"/>
                  </a:lnTo>
                  <a:lnTo>
                    <a:pt x="188" y="18"/>
                  </a:lnTo>
                  <a:lnTo>
                    <a:pt x="162" y="11"/>
                  </a:lnTo>
                  <a:lnTo>
                    <a:pt x="136" y="5"/>
                  </a:lnTo>
                  <a:lnTo>
                    <a:pt x="109" y="1"/>
                  </a:lnTo>
                  <a:lnTo>
                    <a:pt x="84" y="0"/>
                  </a:lnTo>
                  <a:lnTo>
                    <a:pt x="60" y="1"/>
                  </a:lnTo>
                  <a:lnTo>
                    <a:pt x="37" y="4"/>
                  </a:lnTo>
                  <a:lnTo>
                    <a:pt x="17" y="12"/>
                  </a:lnTo>
                  <a:lnTo>
                    <a:pt x="0" y="25"/>
                  </a:lnTo>
                  <a:lnTo>
                    <a:pt x="3" y="25"/>
                  </a:lnTo>
                  <a:lnTo>
                    <a:pt x="11" y="26"/>
                  </a:lnTo>
                  <a:lnTo>
                    <a:pt x="24" y="27"/>
                  </a:lnTo>
                  <a:lnTo>
                    <a:pt x="40" y="28"/>
                  </a:lnTo>
                  <a:lnTo>
                    <a:pt x="61" y="31"/>
                  </a:lnTo>
                  <a:lnTo>
                    <a:pt x="84" y="33"/>
                  </a:lnTo>
                  <a:lnTo>
                    <a:pt x="108" y="35"/>
                  </a:lnTo>
                  <a:lnTo>
                    <a:pt x="135" y="38"/>
                  </a:lnTo>
                  <a:lnTo>
                    <a:pt x="162" y="41"/>
                  </a:lnTo>
                  <a:lnTo>
                    <a:pt x="189" y="45"/>
                  </a:lnTo>
                  <a:lnTo>
                    <a:pt x="215" y="48"/>
                  </a:lnTo>
                  <a:lnTo>
                    <a:pt x="240" y="53"/>
                  </a:lnTo>
                  <a:lnTo>
                    <a:pt x="263" y="56"/>
                  </a:lnTo>
                  <a:lnTo>
                    <a:pt x="283" y="61"/>
                  </a:lnTo>
                  <a:lnTo>
                    <a:pt x="301" y="65"/>
                  </a:lnTo>
                  <a:lnTo>
                    <a:pt x="313" y="70"/>
                  </a:lnTo>
                  <a:close/>
                </a:path>
              </a:pathLst>
            </a:custGeom>
            <a:solidFill>
              <a:srgbClr val="919126"/>
            </a:solidFill>
            <a:ln w="9525">
              <a:noFill/>
              <a:round/>
              <a:headEnd/>
              <a:tailEnd/>
            </a:ln>
          </p:spPr>
          <p:txBody>
            <a:bodyPr/>
            <a:lstStyle/>
            <a:p>
              <a:endParaRPr lang="en-US"/>
            </a:p>
          </p:txBody>
        </p:sp>
        <p:sp>
          <p:nvSpPr>
            <p:cNvPr id="17459" name="Freeform 148"/>
            <p:cNvSpPr>
              <a:spLocks/>
            </p:cNvSpPr>
            <p:nvPr/>
          </p:nvSpPr>
          <p:spPr bwMode="auto">
            <a:xfrm>
              <a:off x="1945" y="399"/>
              <a:ext cx="84" cy="20"/>
            </a:xfrm>
            <a:custGeom>
              <a:avLst/>
              <a:gdLst>
                <a:gd name="T0" fmla="*/ 10 w 143"/>
                <a:gd name="T1" fmla="*/ 1 h 45"/>
                <a:gd name="T2" fmla="*/ 9 w 143"/>
                <a:gd name="T3" fmla="*/ 1 h 45"/>
                <a:gd name="T4" fmla="*/ 9 w 143"/>
                <a:gd name="T5" fmla="*/ 0 h 45"/>
                <a:gd name="T6" fmla="*/ 9 w 143"/>
                <a:gd name="T7" fmla="*/ 0 h 45"/>
                <a:gd name="T8" fmla="*/ 7 w 143"/>
                <a:gd name="T9" fmla="*/ 0 h 45"/>
                <a:gd name="T10" fmla="*/ 6 w 143"/>
                <a:gd name="T11" fmla="*/ 0 h 45"/>
                <a:gd name="T12" fmla="*/ 4 w 143"/>
                <a:gd name="T13" fmla="*/ 0 h 45"/>
                <a:gd name="T14" fmla="*/ 2 w 143"/>
                <a:gd name="T15" fmla="*/ 0 h 45"/>
                <a:gd name="T16" fmla="*/ 0 w 143"/>
                <a:gd name="T17" fmla="*/ 0 h 45"/>
                <a:gd name="T18" fmla="*/ 1 w 143"/>
                <a:gd name="T19" fmla="*/ 0 h 45"/>
                <a:gd name="T20" fmla="*/ 1 w 143"/>
                <a:gd name="T21" fmla="*/ 0 h 45"/>
                <a:gd name="T22" fmla="*/ 2 w 143"/>
                <a:gd name="T23" fmla="*/ 0 h 45"/>
                <a:gd name="T24" fmla="*/ 4 w 143"/>
                <a:gd name="T25" fmla="*/ 0 h 45"/>
                <a:gd name="T26" fmla="*/ 5 w 143"/>
                <a:gd name="T27" fmla="*/ 1 h 45"/>
                <a:gd name="T28" fmla="*/ 7 w 143"/>
                <a:gd name="T29" fmla="*/ 1 h 45"/>
                <a:gd name="T30" fmla="*/ 9 w 143"/>
                <a:gd name="T31" fmla="*/ 1 h 45"/>
                <a:gd name="T32" fmla="*/ 10 w 143"/>
                <a:gd name="T33" fmla="*/ 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
                <a:gd name="T52" fmla="*/ 0 h 45"/>
                <a:gd name="T53" fmla="*/ 143 w 143"/>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 h="45">
                  <a:moveTo>
                    <a:pt x="143" y="45"/>
                  </a:moveTo>
                  <a:lnTo>
                    <a:pt x="140" y="41"/>
                  </a:lnTo>
                  <a:lnTo>
                    <a:pt x="132" y="33"/>
                  </a:lnTo>
                  <a:lnTo>
                    <a:pt x="121" y="22"/>
                  </a:lnTo>
                  <a:lnTo>
                    <a:pt x="104" y="10"/>
                  </a:lnTo>
                  <a:lnTo>
                    <a:pt x="83" y="2"/>
                  </a:lnTo>
                  <a:lnTo>
                    <a:pt x="59" y="0"/>
                  </a:lnTo>
                  <a:lnTo>
                    <a:pt x="31" y="6"/>
                  </a:lnTo>
                  <a:lnTo>
                    <a:pt x="0" y="22"/>
                  </a:lnTo>
                  <a:lnTo>
                    <a:pt x="4" y="23"/>
                  </a:lnTo>
                  <a:lnTo>
                    <a:pt x="16" y="25"/>
                  </a:lnTo>
                  <a:lnTo>
                    <a:pt x="34" y="29"/>
                  </a:lnTo>
                  <a:lnTo>
                    <a:pt x="56" y="33"/>
                  </a:lnTo>
                  <a:lnTo>
                    <a:pt x="79" y="38"/>
                  </a:lnTo>
                  <a:lnTo>
                    <a:pt x="104" y="41"/>
                  </a:lnTo>
                  <a:lnTo>
                    <a:pt x="125" y="44"/>
                  </a:lnTo>
                  <a:lnTo>
                    <a:pt x="143" y="45"/>
                  </a:lnTo>
                  <a:close/>
                </a:path>
              </a:pathLst>
            </a:custGeom>
            <a:solidFill>
              <a:srgbClr val="FFFFA5"/>
            </a:solidFill>
            <a:ln w="9525">
              <a:noFill/>
              <a:round/>
              <a:headEnd/>
              <a:tailEnd/>
            </a:ln>
          </p:spPr>
          <p:txBody>
            <a:bodyPr/>
            <a:lstStyle/>
            <a:p>
              <a:endParaRPr lang="en-US"/>
            </a:p>
          </p:txBody>
        </p:sp>
        <p:sp>
          <p:nvSpPr>
            <p:cNvPr id="17460" name="Freeform 149"/>
            <p:cNvSpPr>
              <a:spLocks/>
            </p:cNvSpPr>
            <p:nvPr/>
          </p:nvSpPr>
          <p:spPr bwMode="auto">
            <a:xfrm>
              <a:off x="1936" y="435"/>
              <a:ext cx="84" cy="18"/>
            </a:xfrm>
            <a:custGeom>
              <a:avLst/>
              <a:gdLst>
                <a:gd name="T0" fmla="*/ 10 w 144"/>
                <a:gd name="T1" fmla="*/ 1 h 41"/>
                <a:gd name="T2" fmla="*/ 9 w 144"/>
                <a:gd name="T3" fmla="*/ 0 h 41"/>
                <a:gd name="T4" fmla="*/ 9 w 144"/>
                <a:gd name="T5" fmla="*/ 0 h 41"/>
                <a:gd name="T6" fmla="*/ 8 w 144"/>
                <a:gd name="T7" fmla="*/ 0 h 41"/>
                <a:gd name="T8" fmla="*/ 7 w 144"/>
                <a:gd name="T9" fmla="*/ 0 h 41"/>
                <a:gd name="T10" fmla="*/ 5 w 144"/>
                <a:gd name="T11" fmla="*/ 0 h 41"/>
                <a:gd name="T12" fmla="*/ 3 w 144"/>
                <a:gd name="T13" fmla="*/ 0 h 41"/>
                <a:gd name="T14" fmla="*/ 2 w 144"/>
                <a:gd name="T15" fmla="*/ 0 h 41"/>
                <a:gd name="T16" fmla="*/ 0 w 144"/>
                <a:gd name="T17" fmla="*/ 0 h 41"/>
                <a:gd name="T18" fmla="*/ 1 w 144"/>
                <a:gd name="T19" fmla="*/ 0 h 41"/>
                <a:gd name="T20" fmla="*/ 1 w 144"/>
                <a:gd name="T21" fmla="*/ 0 h 41"/>
                <a:gd name="T22" fmla="*/ 2 w 144"/>
                <a:gd name="T23" fmla="*/ 0 h 41"/>
                <a:gd name="T24" fmla="*/ 3 w 144"/>
                <a:gd name="T25" fmla="*/ 0 h 41"/>
                <a:gd name="T26" fmla="*/ 5 w 144"/>
                <a:gd name="T27" fmla="*/ 0 h 41"/>
                <a:gd name="T28" fmla="*/ 7 w 144"/>
                <a:gd name="T29" fmla="*/ 0 h 41"/>
                <a:gd name="T30" fmla="*/ 9 w 144"/>
                <a:gd name="T31" fmla="*/ 0 h 41"/>
                <a:gd name="T32" fmla="*/ 10 w 144"/>
                <a:gd name="T33" fmla="*/ 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41"/>
                <a:gd name="T53" fmla="*/ 144 w 144"/>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41">
                  <a:moveTo>
                    <a:pt x="144" y="41"/>
                  </a:moveTo>
                  <a:lnTo>
                    <a:pt x="140" y="37"/>
                  </a:lnTo>
                  <a:lnTo>
                    <a:pt x="131" y="30"/>
                  </a:lnTo>
                  <a:lnTo>
                    <a:pt x="117" y="20"/>
                  </a:lnTo>
                  <a:lnTo>
                    <a:pt x="100" y="9"/>
                  </a:lnTo>
                  <a:lnTo>
                    <a:pt x="78" y="3"/>
                  </a:lnTo>
                  <a:lnTo>
                    <a:pt x="54" y="0"/>
                  </a:lnTo>
                  <a:lnTo>
                    <a:pt x="27" y="4"/>
                  </a:lnTo>
                  <a:lnTo>
                    <a:pt x="0" y="18"/>
                  </a:lnTo>
                  <a:lnTo>
                    <a:pt x="4" y="19"/>
                  </a:lnTo>
                  <a:lnTo>
                    <a:pt x="16" y="21"/>
                  </a:lnTo>
                  <a:lnTo>
                    <a:pt x="34" y="24"/>
                  </a:lnTo>
                  <a:lnTo>
                    <a:pt x="56" y="29"/>
                  </a:lnTo>
                  <a:lnTo>
                    <a:pt x="80" y="34"/>
                  </a:lnTo>
                  <a:lnTo>
                    <a:pt x="103" y="37"/>
                  </a:lnTo>
                  <a:lnTo>
                    <a:pt x="125" y="39"/>
                  </a:lnTo>
                  <a:lnTo>
                    <a:pt x="144" y="41"/>
                  </a:lnTo>
                  <a:close/>
                </a:path>
              </a:pathLst>
            </a:custGeom>
            <a:solidFill>
              <a:srgbClr val="FFFFA5"/>
            </a:solidFill>
            <a:ln w="9525">
              <a:noFill/>
              <a:round/>
              <a:headEnd/>
              <a:tailEnd/>
            </a:ln>
          </p:spPr>
          <p:txBody>
            <a:bodyPr/>
            <a:lstStyle/>
            <a:p>
              <a:endParaRPr lang="en-US"/>
            </a:p>
          </p:txBody>
        </p:sp>
        <p:sp>
          <p:nvSpPr>
            <p:cNvPr id="17461" name="Freeform 150"/>
            <p:cNvSpPr>
              <a:spLocks/>
            </p:cNvSpPr>
            <p:nvPr/>
          </p:nvSpPr>
          <p:spPr bwMode="auto">
            <a:xfrm>
              <a:off x="1882" y="837"/>
              <a:ext cx="84" cy="18"/>
            </a:xfrm>
            <a:custGeom>
              <a:avLst/>
              <a:gdLst>
                <a:gd name="T0" fmla="*/ 10 w 144"/>
                <a:gd name="T1" fmla="*/ 1 h 40"/>
                <a:gd name="T2" fmla="*/ 9 w 144"/>
                <a:gd name="T3" fmla="*/ 1 h 40"/>
                <a:gd name="T4" fmla="*/ 9 w 144"/>
                <a:gd name="T5" fmla="*/ 0 h 40"/>
                <a:gd name="T6" fmla="*/ 8 w 144"/>
                <a:gd name="T7" fmla="*/ 0 h 40"/>
                <a:gd name="T8" fmla="*/ 7 w 144"/>
                <a:gd name="T9" fmla="*/ 0 h 40"/>
                <a:gd name="T10" fmla="*/ 5 w 144"/>
                <a:gd name="T11" fmla="*/ 0 h 40"/>
                <a:gd name="T12" fmla="*/ 3 w 144"/>
                <a:gd name="T13" fmla="*/ 0 h 40"/>
                <a:gd name="T14" fmla="*/ 2 w 144"/>
                <a:gd name="T15" fmla="*/ 0 h 40"/>
                <a:gd name="T16" fmla="*/ 0 w 144"/>
                <a:gd name="T17" fmla="*/ 0 h 40"/>
                <a:gd name="T18" fmla="*/ 1 w 144"/>
                <a:gd name="T19" fmla="*/ 0 h 40"/>
                <a:gd name="T20" fmla="*/ 1 w 144"/>
                <a:gd name="T21" fmla="*/ 0 h 40"/>
                <a:gd name="T22" fmla="*/ 2 w 144"/>
                <a:gd name="T23" fmla="*/ 0 h 40"/>
                <a:gd name="T24" fmla="*/ 3 w 144"/>
                <a:gd name="T25" fmla="*/ 0 h 40"/>
                <a:gd name="T26" fmla="*/ 5 w 144"/>
                <a:gd name="T27" fmla="*/ 0 h 40"/>
                <a:gd name="T28" fmla="*/ 7 w 144"/>
                <a:gd name="T29" fmla="*/ 1 h 40"/>
                <a:gd name="T30" fmla="*/ 9 w 144"/>
                <a:gd name="T31" fmla="*/ 1 h 40"/>
                <a:gd name="T32" fmla="*/ 10 w 144"/>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40"/>
                <a:gd name="T53" fmla="*/ 144 w 144"/>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40">
                  <a:moveTo>
                    <a:pt x="144" y="40"/>
                  </a:moveTo>
                  <a:lnTo>
                    <a:pt x="140" y="37"/>
                  </a:lnTo>
                  <a:lnTo>
                    <a:pt x="131" y="30"/>
                  </a:lnTo>
                  <a:lnTo>
                    <a:pt x="117" y="20"/>
                  </a:lnTo>
                  <a:lnTo>
                    <a:pt x="100" y="9"/>
                  </a:lnTo>
                  <a:lnTo>
                    <a:pt x="78" y="2"/>
                  </a:lnTo>
                  <a:lnTo>
                    <a:pt x="54" y="0"/>
                  </a:lnTo>
                  <a:lnTo>
                    <a:pt x="27" y="4"/>
                  </a:lnTo>
                  <a:lnTo>
                    <a:pt x="0" y="17"/>
                  </a:lnTo>
                  <a:lnTo>
                    <a:pt x="4" y="19"/>
                  </a:lnTo>
                  <a:lnTo>
                    <a:pt x="16" y="21"/>
                  </a:lnTo>
                  <a:lnTo>
                    <a:pt x="34" y="24"/>
                  </a:lnTo>
                  <a:lnTo>
                    <a:pt x="56" y="29"/>
                  </a:lnTo>
                  <a:lnTo>
                    <a:pt x="80" y="34"/>
                  </a:lnTo>
                  <a:lnTo>
                    <a:pt x="103" y="37"/>
                  </a:lnTo>
                  <a:lnTo>
                    <a:pt x="125" y="39"/>
                  </a:lnTo>
                  <a:lnTo>
                    <a:pt x="144" y="40"/>
                  </a:lnTo>
                  <a:close/>
                </a:path>
              </a:pathLst>
            </a:custGeom>
            <a:solidFill>
              <a:srgbClr val="FFFFA5"/>
            </a:solidFill>
            <a:ln w="9525">
              <a:noFill/>
              <a:round/>
              <a:headEnd/>
              <a:tailEnd/>
            </a:ln>
          </p:spPr>
          <p:txBody>
            <a:bodyPr/>
            <a:lstStyle/>
            <a:p>
              <a:endParaRPr lang="en-US"/>
            </a:p>
          </p:txBody>
        </p:sp>
        <p:sp>
          <p:nvSpPr>
            <p:cNvPr id="17462" name="Freeform 151"/>
            <p:cNvSpPr>
              <a:spLocks/>
            </p:cNvSpPr>
            <p:nvPr/>
          </p:nvSpPr>
          <p:spPr bwMode="auto">
            <a:xfrm>
              <a:off x="1878" y="869"/>
              <a:ext cx="85" cy="18"/>
            </a:xfrm>
            <a:custGeom>
              <a:avLst/>
              <a:gdLst>
                <a:gd name="T0" fmla="*/ 11 w 144"/>
                <a:gd name="T1" fmla="*/ 1 h 41"/>
                <a:gd name="T2" fmla="*/ 10 w 144"/>
                <a:gd name="T3" fmla="*/ 0 h 41"/>
                <a:gd name="T4" fmla="*/ 9 w 144"/>
                <a:gd name="T5" fmla="*/ 0 h 41"/>
                <a:gd name="T6" fmla="*/ 8 w 144"/>
                <a:gd name="T7" fmla="*/ 0 h 41"/>
                <a:gd name="T8" fmla="*/ 7 w 144"/>
                <a:gd name="T9" fmla="*/ 0 h 41"/>
                <a:gd name="T10" fmla="*/ 5 w 144"/>
                <a:gd name="T11" fmla="*/ 0 h 41"/>
                <a:gd name="T12" fmla="*/ 4 w 144"/>
                <a:gd name="T13" fmla="*/ 0 h 41"/>
                <a:gd name="T14" fmla="*/ 2 w 144"/>
                <a:gd name="T15" fmla="*/ 0 h 41"/>
                <a:gd name="T16" fmla="*/ 0 w 144"/>
                <a:gd name="T17" fmla="*/ 0 h 41"/>
                <a:gd name="T18" fmla="*/ 1 w 144"/>
                <a:gd name="T19" fmla="*/ 0 h 41"/>
                <a:gd name="T20" fmla="*/ 1 w 144"/>
                <a:gd name="T21" fmla="*/ 0 h 41"/>
                <a:gd name="T22" fmla="*/ 2 w 144"/>
                <a:gd name="T23" fmla="*/ 0 h 41"/>
                <a:gd name="T24" fmla="*/ 4 w 144"/>
                <a:gd name="T25" fmla="*/ 0 h 41"/>
                <a:gd name="T26" fmla="*/ 6 w 144"/>
                <a:gd name="T27" fmla="*/ 0 h 41"/>
                <a:gd name="T28" fmla="*/ 7 w 144"/>
                <a:gd name="T29" fmla="*/ 0 h 41"/>
                <a:gd name="T30" fmla="*/ 9 w 144"/>
                <a:gd name="T31" fmla="*/ 1 h 41"/>
                <a:gd name="T32" fmla="*/ 11 w 144"/>
                <a:gd name="T33" fmla="*/ 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41"/>
                <a:gd name="T53" fmla="*/ 144 w 144"/>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41">
                  <a:moveTo>
                    <a:pt x="144" y="41"/>
                  </a:moveTo>
                  <a:lnTo>
                    <a:pt x="140" y="37"/>
                  </a:lnTo>
                  <a:lnTo>
                    <a:pt x="131" y="30"/>
                  </a:lnTo>
                  <a:lnTo>
                    <a:pt x="117" y="20"/>
                  </a:lnTo>
                  <a:lnTo>
                    <a:pt x="100" y="11"/>
                  </a:lnTo>
                  <a:lnTo>
                    <a:pt x="78" y="3"/>
                  </a:lnTo>
                  <a:lnTo>
                    <a:pt x="54" y="0"/>
                  </a:lnTo>
                  <a:lnTo>
                    <a:pt x="27" y="5"/>
                  </a:lnTo>
                  <a:lnTo>
                    <a:pt x="0" y="19"/>
                  </a:lnTo>
                  <a:lnTo>
                    <a:pt x="4" y="20"/>
                  </a:lnTo>
                  <a:lnTo>
                    <a:pt x="16" y="22"/>
                  </a:lnTo>
                  <a:lnTo>
                    <a:pt x="34" y="26"/>
                  </a:lnTo>
                  <a:lnTo>
                    <a:pt x="56" y="29"/>
                  </a:lnTo>
                  <a:lnTo>
                    <a:pt x="80" y="34"/>
                  </a:lnTo>
                  <a:lnTo>
                    <a:pt x="103" y="37"/>
                  </a:lnTo>
                  <a:lnTo>
                    <a:pt x="125" y="40"/>
                  </a:lnTo>
                  <a:lnTo>
                    <a:pt x="144" y="41"/>
                  </a:lnTo>
                  <a:close/>
                </a:path>
              </a:pathLst>
            </a:custGeom>
            <a:solidFill>
              <a:srgbClr val="FFFFA5"/>
            </a:solidFill>
            <a:ln w="9525">
              <a:noFill/>
              <a:round/>
              <a:headEnd/>
              <a:tailEnd/>
            </a:ln>
          </p:spPr>
          <p:txBody>
            <a:bodyPr/>
            <a:lstStyle/>
            <a:p>
              <a:endParaRPr lang="en-US"/>
            </a:p>
          </p:txBody>
        </p:sp>
        <p:sp>
          <p:nvSpPr>
            <p:cNvPr id="17463" name="Freeform 152"/>
            <p:cNvSpPr>
              <a:spLocks/>
            </p:cNvSpPr>
            <p:nvPr/>
          </p:nvSpPr>
          <p:spPr bwMode="auto">
            <a:xfrm>
              <a:off x="1883" y="442"/>
              <a:ext cx="173" cy="26"/>
            </a:xfrm>
            <a:custGeom>
              <a:avLst/>
              <a:gdLst>
                <a:gd name="T0" fmla="*/ 20 w 296"/>
                <a:gd name="T1" fmla="*/ 1 h 58"/>
                <a:gd name="T2" fmla="*/ 20 w 296"/>
                <a:gd name="T3" fmla="*/ 1 h 58"/>
                <a:gd name="T4" fmla="*/ 20 w 296"/>
                <a:gd name="T5" fmla="*/ 1 h 58"/>
                <a:gd name="T6" fmla="*/ 19 w 296"/>
                <a:gd name="T7" fmla="*/ 1 h 58"/>
                <a:gd name="T8" fmla="*/ 19 w 296"/>
                <a:gd name="T9" fmla="*/ 1 h 58"/>
                <a:gd name="T10" fmla="*/ 18 w 296"/>
                <a:gd name="T11" fmla="*/ 1 h 58"/>
                <a:gd name="T12" fmla="*/ 17 w 296"/>
                <a:gd name="T13" fmla="*/ 1 h 58"/>
                <a:gd name="T14" fmla="*/ 16 w 296"/>
                <a:gd name="T15" fmla="*/ 0 h 58"/>
                <a:gd name="T16" fmla="*/ 15 w 296"/>
                <a:gd name="T17" fmla="*/ 0 h 58"/>
                <a:gd name="T18" fmla="*/ 13 w 296"/>
                <a:gd name="T19" fmla="*/ 0 h 58"/>
                <a:gd name="T20" fmla="*/ 12 w 296"/>
                <a:gd name="T21" fmla="*/ 0 h 58"/>
                <a:gd name="T22" fmla="*/ 11 w 296"/>
                <a:gd name="T23" fmla="*/ 0 h 58"/>
                <a:gd name="T24" fmla="*/ 9 w 296"/>
                <a:gd name="T25" fmla="*/ 0 h 58"/>
                <a:gd name="T26" fmla="*/ 6 w 296"/>
                <a:gd name="T27" fmla="*/ 0 h 58"/>
                <a:gd name="T28" fmla="*/ 5 w 296"/>
                <a:gd name="T29" fmla="*/ 0 h 58"/>
                <a:gd name="T30" fmla="*/ 2 w 296"/>
                <a:gd name="T31" fmla="*/ 0 h 58"/>
                <a:gd name="T32" fmla="*/ 0 w 296"/>
                <a:gd name="T33" fmla="*/ 0 h 58"/>
                <a:gd name="T34" fmla="*/ 1 w 296"/>
                <a:gd name="T35" fmla="*/ 0 h 58"/>
                <a:gd name="T36" fmla="*/ 1 w 296"/>
                <a:gd name="T37" fmla="*/ 0 h 58"/>
                <a:gd name="T38" fmla="*/ 2 w 296"/>
                <a:gd name="T39" fmla="*/ 0 h 58"/>
                <a:gd name="T40" fmla="*/ 3 w 296"/>
                <a:gd name="T41" fmla="*/ 0 h 58"/>
                <a:gd name="T42" fmla="*/ 4 w 296"/>
                <a:gd name="T43" fmla="*/ 0 h 58"/>
                <a:gd name="T44" fmla="*/ 5 w 296"/>
                <a:gd name="T45" fmla="*/ 0 h 58"/>
                <a:gd name="T46" fmla="*/ 6 w 296"/>
                <a:gd name="T47" fmla="*/ 0 h 58"/>
                <a:gd name="T48" fmla="*/ 8 w 296"/>
                <a:gd name="T49" fmla="*/ 0 h 58"/>
                <a:gd name="T50" fmla="*/ 10 w 296"/>
                <a:gd name="T51" fmla="*/ 0 h 58"/>
                <a:gd name="T52" fmla="*/ 12 w 296"/>
                <a:gd name="T53" fmla="*/ 0 h 58"/>
                <a:gd name="T54" fmla="*/ 13 w 296"/>
                <a:gd name="T55" fmla="*/ 0 h 58"/>
                <a:gd name="T56" fmla="*/ 15 w 296"/>
                <a:gd name="T57" fmla="*/ 0 h 58"/>
                <a:gd name="T58" fmla="*/ 17 w 296"/>
                <a:gd name="T59" fmla="*/ 1 h 58"/>
                <a:gd name="T60" fmla="*/ 18 w 296"/>
                <a:gd name="T61" fmla="*/ 1 h 58"/>
                <a:gd name="T62" fmla="*/ 19 w 296"/>
                <a:gd name="T63" fmla="*/ 1 h 58"/>
                <a:gd name="T64" fmla="*/ 20 w 296"/>
                <a:gd name="T65" fmla="*/ 1 h 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6"/>
                <a:gd name="T100" fmla="*/ 0 h 58"/>
                <a:gd name="T101" fmla="*/ 296 w 296"/>
                <a:gd name="T102" fmla="*/ 58 h 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6" h="58">
                  <a:moveTo>
                    <a:pt x="296" y="58"/>
                  </a:moveTo>
                  <a:lnTo>
                    <a:pt x="295" y="57"/>
                  </a:lnTo>
                  <a:lnTo>
                    <a:pt x="290" y="54"/>
                  </a:lnTo>
                  <a:lnTo>
                    <a:pt x="284" y="52"/>
                  </a:lnTo>
                  <a:lnTo>
                    <a:pt x="275" y="47"/>
                  </a:lnTo>
                  <a:lnTo>
                    <a:pt x="264" y="42"/>
                  </a:lnTo>
                  <a:lnTo>
                    <a:pt x="250" y="37"/>
                  </a:lnTo>
                  <a:lnTo>
                    <a:pt x="235" y="31"/>
                  </a:lnTo>
                  <a:lnTo>
                    <a:pt x="216" y="24"/>
                  </a:lnTo>
                  <a:lnTo>
                    <a:pt x="196" y="19"/>
                  </a:lnTo>
                  <a:lnTo>
                    <a:pt x="174" y="14"/>
                  </a:lnTo>
                  <a:lnTo>
                    <a:pt x="149" y="8"/>
                  </a:lnTo>
                  <a:lnTo>
                    <a:pt x="123" y="5"/>
                  </a:lnTo>
                  <a:lnTo>
                    <a:pt x="94" y="1"/>
                  </a:lnTo>
                  <a:lnTo>
                    <a:pt x="64" y="0"/>
                  </a:lnTo>
                  <a:lnTo>
                    <a:pt x="33" y="0"/>
                  </a:lnTo>
                  <a:lnTo>
                    <a:pt x="0" y="1"/>
                  </a:lnTo>
                  <a:lnTo>
                    <a:pt x="2" y="1"/>
                  </a:lnTo>
                  <a:lnTo>
                    <a:pt x="10" y="3"/>
                  </a:lnTo>
                  <a:lnTo>
                    <a:pt x="22" y="4"/>
                  </a:lnTo>
                  <a:lnTo>
                    <a:pt x="37" y="5"/>
                  </a:lnTo>
                  <a:lnTo>
                    <a:pt x="55" y="7"/>
                  </a:lnTo>
                  <a:lnTo>
                    <a:pt x="75" y="9"/>
                  </a:lnTo>
                  <a:lnTo>
                    <a:pt x="98" y="12"/>
                  </a:lnTo>
                  <a:lnTo>
                    <a:pt x="122" y="15"/>
                  </a:lnTo>
                  <a:lnTo>
                    <a:pt x="147" y="19"/>
                  </a:lnTo>
                  <a:lnTo>
                    <a:pt x="171" y="23"/>
                  </a:lnTo>
                  <a:lnTo>
                    <a:pt x="197" y="28"/>
                  </a:lnTo>
                  <a:lnTo>
                    <a:pt x="221" y="32"/>
                  </a:lnTo>
                  <a:lnTo>
                    <a:pt x="243" y="38"/>
                  </a:lnTo>
                  <a:lnTo>
                    <a:pt x="264" y="44"/>
                  </a:lnTo>
                  <a:lnTo>
                    <a:pt x="281" y="51"/>
                  </a:lnTo>
                  <a:lnTo>
                    <a:pt x="296" y="58"/>
                  </a:lnTo>
                  <a:close/>
                </a:path>
              </a:pathLst>
            </a:custGeom>
            <a:solidFill>
              <a:srgbClr val="A0DB4C"/>
            </a:solidFill>
            <a:ln w="9525">
              <a:noFill/>
              <a:round/>
              <a:headEnd/>
              <a:tailEnd/>
            </a:ln>
          </p:spPr>
          <p:txBody>
            <a:bodyPr/>
            <a:lstStyle/>
            <a:p>
              <a:endParaRPr lang="en-US"/>
            </a:p>
          </p:txBody>
        </p:sp>
        <p:sp>
          <p:nvSpPr>
            <p:cNvPr id="17464" name="Freeform 153"/>
            <p:cNvSpPr>
              <a:spLocks/>
            </p:cNvSpPr>
            <p:nvPr/>
          </p:nvSpPr>
          <p:spPr bwMode="auto">
            <a:xfrm>
              <a:off x="1890" y="406"/>
              <a:ext cx="173" cy="27"/>
            </a:xfrm>
            <a:custGeom>
              <a:avLst/>
              <a:gdLst>
                <a:gd name="T0" fmla="*/ 20 w 296"/>
                <a:gd name="T1" fmla="*/ 1 h 59"/>
                <a:gd name="T2" fmla="*/ 20 w 296"/>
                <a:gd name="T3" fmla="*/ 1 h 59"/>
                <a:gd name="T4" fmla="*/ 20 w 296"/>
                <a:gd name="T5" fmla="*/ 1 h 59"/>
                <a:gd name="T6" fmla="*/ 19 w 296"/>
                <a:gd name="T7" fmla="*/ 1 h 59"/>
                <a:gd name="T8" fmla="*/ 19 w 296"/>
                <a:gd name="T9" fmla="*/ 1 h 59"/>
                <a:gd name="T10" fmla="*/ 18 w 296"/>
                <a:gd name="T11" fmla="*/ 1 h 59"/>
                <a:gd name="T12" fmla="*/ 17 w 296"/>
                <a:gd name="T13" fmla="*/ 1 h 59"/>
                <a:gd name="T14" fmla="*/ 16 w 296"/>
                <a:gd name="T15" fmla="*/ 0 h 59"/>
                <a:gd name="T16" fmla="*/ 15 w 296"/>
                <a:gd name="T17" fmla="*/ 0 h 59"/>
                <a:gd name="T18" fmla="*/ 13 w 296"/>
                <a:gd name="T19" fmla="*/ 0 h 59"/>
                <a:gd name="T20" fmla="*/ 12 w 296"/>
                <a:gd name="T21" fmla="*/ 0 h 59"/>
                <a:gd name="T22" fmla="*/ 11 w 296"/>
                <a:gd name="T23" fmla="*/ 0 h 59"/>
                <a:gd name="T24" fmla="*/ 9 w 296"/>
                <a:gd name="T25" fmla="*/ 0 h 59"/>
                <a:gd name="T26" fmla="*/ 6 w 296"/>
                <a:gd name="T27" fmla="*/ 0 h 59"/>
                <a:gd name="T28" fmla="*/ 5 w 296"/>
                <a:gd name="T29" fmla="*/ 0 h 59"/>
                <a:gd name="T30" fmla="*/ 2 w 296"/>
                <a:gd name="T31" fmla="*/ 0 h 59"/>
                <a:gd name="T32" fmla="*/ 0 w 296"/>
                <a:gd name="T33" fmla="*/ 0 h 59"/>
                <a:gd name="T34" fmla="*/ 1 w 296"/>
                <a:gd name="T35" fmla="*/ 0 h 59"/>
                <a:gd name="T36" fmla="*/ 1 w 296"/>
                <a:gd name="T37" fmla="*/ 0 h 59"/>
                <a:gd name="T38" fmla="*/ 2 w 296"/>
                <a:gd name="T39" fmla="*/ 0 h 59"/>
                <a:gd name="T40" fmla="*/ 3 w 296"/>
                <a:gd name="T41" fmla="*/ 0 h 59"/>
                <a:gd name="T42" fmla="*/ 4 w 296"/>
                <a:gd name="T43" fmla="*/ 0 h 59"/>
                <a:gd name="T44" fmla="*/ 5 w 296"/>
                <a:gd name="T45" fmla="*/ 0 h 59"/>
                <a:gd name="T46" fmla="*/ 6 w 296"/>
                <a:gd name="T47" fmla="*/ 0 h 59"/>
                <a:gd name="T48" fmla="*/ 9 w 296"/>
                <a:gd name="T49" fmla="*/ 0 h 59"/>
                <a:gd name="T50" fmla="*/ 11 w 296"/>
                <a:gd name="T51" fmla="*/ 0 h 59"/>
                <a:gd name="T52" fmla="*/ 12 w 296"/>
                <a:gd name="T53" fmla="*/ 0 h 59"/>
                <a:gd name="T54" fmla="*/ 13 w 296"/>
                <a:gd name="T55" fmla="*/ 0 h 59"/>
                <a:gd name="T56" fmla="*/ 15 w 296"/>
                <a:gd name="T57" fmla="*/ 0 h 59"/>
                <a:gd name="T58" fmla="*/ 17 w 296"/>
                <a:gd name="T59" fmla="*/ 1 h 59"/>
                <a:gd name="T60" fmla="*/ 18 w 296"/>
                <a:gd name="T61" fmla="*/ 1 h 59"/>
                <a:gd name="T62" fmla="*/ 19 w 296"/>
                <a:gd name="T63" fmla="*/ 1 h 59"/>
                <a:gd name="T64" fmla="*/ 20 w 296"/>
                <a:gd name="T65" fmla="*/ 1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6"/>
                <a:gd name="T100" fmla="*/ 0 h 59"/>
                <a:gd name="T101" fmla="*/ 296 w 296"/>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6" h="59">
                  <a:moveTo>
                    <a:pt x="296" y="59"/>
                  </a:moveTo>
                  <a:lnTo>
                    <a:pt x="295" y="58"/>
                  </a:lnTo>
                  <a:lnTo>
                    <a:pt x="291" y="55"/>
                  </a:lnTo>
                  <a:lnTo>
                    <a:pt x="285" y="52"/>
                  </a:lnTo>
                  <a:lnTo>
                    <a:pt x="276" y="48"/>
                  </a:lnTo>
                  <a:lnTo>
                    <a:pt x="264" y="43"/>
                  </a:lnTo>
                  <a:lnTo>
                    <a:pt x="250" y="37"/>
                  </a:lnTo>
                  <a:lnTo>
                    <a:pt x="235" y="31"/>
                  </a:lnTo>
                  <a:lnTo>
                    <a:pt x="217" y="25"/>
                  </a:lnTo>
                  <a:lnTo>
                    <a:pt x="196" y="20"/>
                  </a:lnTo>
                  <a:lnTo>
                    <a:pt x="174" y="14"/>
                  </a:lnTo>
                  <a:lnTo>
                    <a:pt x="150" y="9"/>
                  </a:lnTo>
                  <a:lnTo>
                    <a:pt x="124" y="5"/>
                  </a:lnTo>
                  <a:lnTo>
                    <a:pt x="95" y="2"/>
                  </a:lnTo>
                  <a:lnTo>
                    <a:pt x="65" y="0"/>
                  </a:lnTo>
                  <a:lnTo>
                    <a:pt x="34" y="0"/>
                  </a:lnTo>
                  <a:lnTo>
                    <a:pt x="0" y="1"/>
                  </a:lnTo>
                  <a:lnTo>
                    <a:pt x="3" y="1"/>
                  </a:lnTo>
                  <a:lnTo>
                    <a:pt x="11" y="2"/>
                  </a:lnTo>
                  <a:lnTo>
                    <a:pt x="22" y="3"/>
                  </a:lnTo>
                  <a:lnTo>
                    <a:pt x="37" y="5"/>
                  </a:lnTo>
                  <a:lnTo>
                    <a:pt x="56" y="7"/>
                  </a:lnTo>
                  <a:lnTo>
                    <a:pt x="75" y="9"/>
                  </a:lnTo>
                  <a:lnTo>
                    <a:pt x="98" y="13"/>
                  </a:lnTo>
                  <a:lnTo>
                    <a:pt x="123" y="16"/>
                  </a:lnTo>
                  <a:lnTo>
                    <a:pt x="148" y="20"/>
                  </a:lnTo>
                  <a:lnTo>
                    <a:pt x="172" y="24"/>
                  </a:lnTo>
                  <a:lnTo>
                    <a:pt x="197" y="29"/>
                  </a:lnTo>
                  <a:lnTo>
                    <a:pt x="222" y="33"/>
                  </a:lnTo>
                  <a:lnTo>
                    <a:pt x="243" y="39"/>
                  </a:lnTo>
                  <a:lnTo>
                    <a:pt x="264" y="45"/>
                  </a:lnTo>
                  <a:lnTo>
                    <a:pt x="281" y="52"/>
                  </a:lnTo>
                  <a:lnTo>
                    <a:pt x="296" y="59"/>
                  </a:lnTo>
                  <a:close/>
                </a:path>
              </a:pathLst>
            </a:custGeom>
            <a:solidFill>
              <a:srgbClr val="A0DB4C"/>
            </a:solidFill>
            <a:ln w="9525">
              <a:noFill/>
              <a:round/>
              <a:headEnd/>
              <a:tailEnd/>
            </a:ln>
          </p:spPr>
          <p:txBody>
            <a:bodyPr/>
            <a:lstStyle/>
            <a:p>
              <a:endParaRPr lang="en-US"/>
            </a:p>
          </p:txBody>
        </p:sp>
        <p:sp>
          <p:nvSpPr>
            <p:cNvPr id="17465" name="Freeform 154"/>
            <p:cNvSpPr>
              <a:spLocks/>
            </p:cNvSpPr>
            <p:nvPr/>
          </p:nvSpPr>
          <p:spPr bwMode="auto">
            <a:xfrm>
              <a:off x="1823" y="844"/>
              <a:ext cx="175" cy="27"/>
            </a:xfrm>
            <a:custGeom>
              <a:avLst/>
              <a:gdLst>
                <a:gd name="T0" fmla="*/ 21 w 298"/>
                <a:gd name="T1" fmla="*/ 1 h 59"/>
                <a:gd name="T2" fmla="*/ 21 w 298"/>
                <a:gd name="T3" fmla="*/ 1 h 59"/>
                <a:gd name="T4" fmla="*/ 21 w 298"/>
                <a:gd name="T5" fmla="*/ 1 h 59"/>
                <a:gd name="T6" fmla="*/ 20 w 298"/>
                <a:gd name="T7" fmla="*/ 1 h 59"/>
                <a:gd name="T8" fmla="*/ 19 w 298"/>
                <a:gd name="T9" fmla="*/ 1 h 59"/>
                <a:gd name="T10" fmla="*/ 19 w 298"/>
                <a:gd name="T11" fmla="*/ 1 h 59"/>
                <a:gd name="T12" fmla="*/ 18 w 298"/>
                <a:gd name="T13" fmla="*/ 1 h 59"/>
                <a:gd name="T14" fmla="*/ 16 w 298"/>
                <a:gd name="T15" fmla="*/ 0 h 59"/>
                <a:gd name="T16" fmla="*/ 15 w 298"/>
                <a:gd name="T17" fmla="*/ 0 h 59"/>
                <a:gd name="T18" fmla="*/ 14 w 298"/>
                <a:gd name="T19" fmla="*/ 0 h 59"/>
                <a:gd name="T20" fmla="*/ 12 w 298"/>
                <a:gd name="T21" fmla="*/ 0 h 59"/>
                <a:gd name="T22" fmla="*/ 11 w 298"/>
                <a:gd name="T23" fmla="*/ 0 h 59"/>
                <a:gd name="T24" fmla="*/ 9 w 298"/>
                <a:gd name="T25" fmla="*/ 0 h 59"/>
                <a:gd name="T26" fmla="*/ 6 w 298"/>
                <a:gd name="T27" fmla="*/ 0 h 59"/>
                <a:gd name="T28" fmla="*/ 5 w 298"/>
                <a:gd name="T29" fmla="*/ 0 h 59"/>
                <a:gd name="T30" fmla="*/ 2 w 298"/>
                <a:gd name="T31" fmla="*/ 0 h 59"/>
                <a:gd name="T32" fmla="*/ 0 w 298"/>
                <a:gd name="T33" fmla="*/ 0 h 59"/>
                <a:gd name="T34" fmla="*/ 1 w 298"/>
                <a:gd name="T35" fmla="*/ 0 h 59"/>
                <a:gd name="T36" fmla="*/ 1 w 298"/>
                <a:gd name="T37" fmla="*/ 0 h 59"/>
                <a:gd name="T38" fmla="*/ 2 w 298"/>
                <a:gd name="T39" fmla="*/ 0 h 59"/>
                <a:gd name="T40" fmla="*/ 3 w 298"/>
                <a:gd name="T41" fmla="*/ 0 h 59"/>
                <a:gd name="T42" fmla="*/ 4 w 298"/>
                <a:gd name="T43" fmla="*/ 0 h 59"/>
                <a:gd name="T44" fmla="*/ 5 w 298"/>
                <a:gd name="T45" fmla="*/ 0 h 59"/>
                <a:gd name="T46" fmla="*/ 7 w 298"/>
                <a:gd name="T47" fmla="*/ 0 h 59"/>
                <a:gd name="T48" fmla="*/ 9 w 298"/>
                <a:gd name="T49" fmla="*/ 0 h 59"/>
                <a:gd name="T50" fmla="*/ 11 w 298"/>
                <a:gd name="T51" fmla="*/ 0 h 59"/>
                <a:gd name="T52" fmla="*/ 12 w 298"/>
                <a:gd name="T53" fmla="*/ 0 h 59"/>
                <a:gd name="T54" fmla="*/ 14 w 298"/>
                <a:gd name="T55" fmla="*/ 0 h 59"/>
                <a:gd name="T56" fmla="*/ 15 w 298"/>
                <a:gd name="T57" fmla="*/ 0 h 59"/>
                <a:gd name="T58" fmla="*/ 17 w 298"/>
                <a:gd name="T59" fmla="*/ 1 h 59"/>
                <a:gd name="T60" fmla="*/ 18 w 298"/>
                <a:gd name="T61" fmla="*/ 1 h 59"/>
                <a:gd name="T62" fmla="*/ 19 w 298"/>
                <a:gd name="T63" fmla="*/ 1 h 59"/>
                <a:gd name="T64" fmla="*/ 21 w 298"/>
                <a:gd name="T65" fmla="*/ 1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8"/>
                <a:gd name="T100" fmla="*/ 0 h 59"/>
                <a:gd name="T101" fmla="*/ 298 w 298"/>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8" h="59">
                  <a:moveTo>
                    <a:pt x="298" y="59"/>
                  </a:moveTo>
                  <a:lnTo>
                    <a:pt x="296" y="58"/>
                  </a:lnTo>
                  <a:lnTo>
                    <a:pt x="292" y="55"/>
                  </a:lnTo>
                  <a:lnTo>
                    <a:pt x="286" y="52"/>
                  </a:lnTo>
                  <a:lnTo>
                    <a:pt x="277" y="49"/>
                  </a:lnTo>
                  <a:lnTo>
                    <a:pt x="265" y="43"/>
                  </a:lnTo>
                  <a:lnTo>
                    <a:pt x="251" y="37"/>
                  </a:lnTo>
                  <a:lnTo>
                    <a:pt x="235" y="31"/>
                  </a:lnTo>
                  <a:lnTo>
                    <a:pt x="217" y="25"/>
                  </a:lnTo>
                  <a:lnTo>
                    <a:pt x="197" y="20"/>
                  </a:lnTo>
                  <a:lnTo>
                    <a:pt x="174" y="14"/>
                  </a:lnTo>
                  <a:lnTo>
                    <a:pt x="150" y="9"/>
                  </a:lnTo>
                  <a:lnTo>
                    <a:pt x="124" y="5"/>
                  </a:lnTo>
                  <a:lnTo>
                    <a:pt x="95" y="2"/>
                  </a:lnTo>
                  <a:lnTo>
                    <a:pt x="65" y="0"/>
                  </a:lnTo>
                  <a:lnTo>
                    <a:pt x="34" y="0"/>
                  </a:lnTo>
                  <a:lnTo>
                    <a:pt x="0" y="1"/>
                  </a:lnTo>
                  <a:lnTo>
                    <a:pt x="3" y="1"/>
                  </a:lnTo>
                  <a:lnTo>
                    <a:pt x="11" y="2"/>
                  </a:lnTo>
                  <a:lnTo>
                    <a:pt x="22" y="4"/>
                  </a:lnTo>
                  <a:lnTo>
                    <a:pt x="37" y="5"/>
                  </a:lnTo>
                  <a:lnTo>
                    <a:pt x="56" y="7"/>
                  </a:lnTo>
                  <a:lnTo>
                    <a:pt x="76" y="9"/>
                  </a:lnTo>
                  <a:lnTo>
                    <a:pt x="98" y="13"/>
                  </a:lnTo>
                  <a:lnTo>
                    <a:pt x="122" y="16"/>
                  </a:lnTo>
                  <a:lnTo>
                    <a:pt x="148" y="20"/>
                  </a:lnTo>
                  <a:lnTo>
                    <a:pt x="173" y="24"/>
                  </a:lnTo>
                  <a:lnTo>
                    <a:pt x="197" y="29"/>
                  </a:lnTo>
                  <a:lnTo>
                    <a:pt x="222" y="34"/>
                  </a:lnTo>
                  <a:lnTo>
                    <a:pt x="245" y="39"/>
                  </a:lnTo>
                  <a:lnTo>
                    <a:pt x="264" y="45"/>
                  </a:lnTo>
                  <a:lnTo>
                    <a:pt x="283" y="52"/>
                  </a:lnTo>
                  <a:lnTo>
                    <a:pt x="298" y="59"/>
                  </a:lnTo>
                  <a:close/>
                </a:path>
              </a:pathLst>
            </a:custGeom>
            <a:solidFill>
              <a:srgbClr val="A0DB4C"/>
            </a:solidFill>
            <a:ln w="9525">
              <a:noFill/>
              <a:round/>
              <a:headEnd/>
              <a:tailEnd/>
            </a:ln>
          </p:spPr>
          <p:txBody>
            <a:bodyPr/>
            <a:lstStyle/>
            <a:p>
              <a:endParaRPr lang="en-US"/>
            </a:p>
          </p:txBody>
        </p:sp>
        <p:sp>
          <p:nvSpPr>
            <p:cNvPr id="17466" name="Freeform 155"/>
            <p:cNvSpPr>
              <a:spLocks/>
            </p:cNvSpPr>
            <p:nvPr/>
          </p:nvSpPr>
          <p:spPr bwMode="auto">
            <a:xfrm>
              <a:off x="1813" y="875"/>
              <a:ext cx="175" cy="27"/>
            </a:xfrm>
            <a:custGeom>
              <a:avLst/>
              <a:gdLst>
                <a:gd name="T0" fmla="*/ 21 w 297"/>
                <a:gd name="T1" fmla="*/ 1 h 59"/>
                <a:gd name="T2" fmla="*/ 21 w 297"/>
                <a:gd name="T3" fmla="*/ 1 h 59"/>
                <a:gd name="T4" fmla="*/ 21 w 297"/>
                <a:gd name="T5" fmla="*/ 1 h 59"/>
                <a:gd name="T6" fmla="*/ 21 w 297"/>
                <a:gd name="T7" fmla="*/ 1 h 59"/>
                <a:gd name="T8" fmla="*/ 20 w 297"/>
                <a:gd name="T9" fmla="*/ 1 h 59"/>
                <a:gd name="T10" fmla="*/ 19 w 297"/>
                <a:gd name="T11" fmla="*/ 1 h 59"/>
                <a:gd name="T12" fmla="*/ 18 w 297"/>
                <a:gd name="T13" fmla="*/ 1 h 59"/>
                <a:gd name="T14" fmla="*/ 16 w 297"/>
                <a:gd name="T15" fmla="*/ 0 h 59"/>
                <a:gd name="T16" fmla="*/ 15 w 297"/>
                <a:gd name="T17" fmla="*/ 0 h 59"/>
                <a:gd name="T18" fmla="*/ 14 w 297"/>
                <a:gd name="T19" fmla="*/ 0 h 59"/>
                <a:gd name="T20" fmla="*/ 12 w 297"/>
                <a:gd name="T21" fmla="*/ 0 h 59"/>
                <a:gd name="T22" fmla="*/ 11 w 297"/>
                <a:gd name="T23" fmla="*/ 0 h 59"/>
                <a:gd name="T24" fmla="*/ 9 w 297"/>
                <a:gd name="T25" fmla="*/ 0 h 59"/>
                <a:gd name="T26" fmla="*/ 6 w 297"/>
                <a:gd name="T27" fmla="*/ 0 h 59"/>
                <a:gd name="T28" fmla="*/ 5 w 297"/>
                <a:gd name="T29" fmla="*/ 0 h 59"/>
                <a:gd name="T30" fmla="*/ 2 w 297"/>
                <a:gd name="T31" fmla="*/ 0 h 59"/>
                <a:gd name="T32" fmla="*/ 0 w 297"/>
                <a:gd name="T33" fmla="*/ 0 h 59"/>
                <a:gd name="T34" fmla="*/ 1 w 297"/>
                <a:gd name="T35" fmla="*/ 0 h 59"/>
                <a:gd name="T36" fmla="*/ 1 w 297"/>
                <a:gd name="T37" fmla="*/ 0 h 59"/>
                <a:gd name="T38" fmla="*/ 2 w 297"/>
                <a:gd name="T39" fmla="*/ 0 h 59"/>
                <a:gd name="T40" fmla="*/ 3 w 297"/>
                <a:gd name="T41" fmla="*/ 0 h 59"/>
                <a:gd name="T42" fmla="*/ 4 w 297"/>
                <a:gd name="T43" fmla="*/ 0 h 59"/>
                <a:gd name="T44" fmla="*/ 5 w 297"/>
                <a:gd name="T45" fmla="*/ 0 h 59"/>
                <a:gd name="T46" fmla="*/ 7 w 297"/>
                <a:gd name="T47" fmla="*/ 0 h 59"/>
                <a:gd name="T48" fmla="*/ 9 w 297"/>
                <a:gd name="T49" fmla="*/ 0 h 59"/>
                <a:gd name="T50" fmla="*/ 11 w 297"/>
                <a:gd name="T51" fmla="*/ 0 h 59"/>
                <a:gd name="T52" fmla="*/ 12 w 297"/>
                <a:gd name="T53" fmla="*/ 0 h 59"/>
                <a:gd name="T54" fmla="*/ 14 w 297"/>
                <a:gd name="T55" fmla="*/ 0 h 59"/>
                <a:gd name="T56" fmla="*/ 16 w 297"/>
                <a:gd name="T57" fmla="*/ 0 h 59"/>
                <a:gd name="T58" fmla="*/ 17 w 297"/>
                <a:gd name="T59" fmla="*/ 1 h 59"/>
                <a:gd name="T60" fmla="*/ 19 w 297"/>
                <a:gd name="T61" fmla="*/ 1 h 59"/>
                <a:gd name="T62" fmla="*/ 20 w 297"/>
                <a:gd name="T63" fmla="*/ 1 h 59"/>
                <a:gd name="T64" fmla="*/ 21 w 297"/>
                <a:gd name="T65" fmla="*/ 1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7"/>
                <a:gd name="T100" fmla="*/ 0 h 59"/>
                <a:gd name="T101" fmla="*/ 297 w 297"/>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7" h="59">
                  <a:moveTo>
                    <a:pt x="297" y="59"/>
                  </a:moveTo>
                  <a:lnTo>
                    <a:pt x="296" y="58"/>
                  </a:lnTo>
                  <a:lnTo>
                    <a:pt x="292" y="55"/>
                  </a:lnTo>
                  <a:lnTo>
                    <a:pt x="286" y="52"/>
                  </a:lnTo>
                  <a:lnTo>
                    <a:pt x="277" y="48"/>
                  </a:lnTo>
                  <a:lnTo>
                    <a:pt x="265" y="43"/>
                  </a:lnTo>
                  <a:lnTo>
                    <a:pt x="251" y="37"/>
                  </a:lnTo>
                  <a:lnTo>
                    <a:pt x="235" y="31"/>
                  </a:lnTo>
                  <a:lnTo>
                    <a:pt x="217" y="25"/>
                  </a:lnTo>
                  <a:lnTo>
                    <a:pt x="197" y="20"/>
                  </a:lnTo>
                  <a:lnTo>
                    <a:pt x="174" y="14"/>
                  </a:lnTo>
                  <a:lnTo>
                    <a:pt x="150" y="9"/>
                  </a:lnTo>
                  <a:lnTo>
                    <a:pt x="123" y="5"/>
                  </a:lnTo>
                  <a:lnTo>
                    <a:pt x="95" y="2"/>
                  </a:lnTo>
                  <a:lnTo>
                    <a:pt x="65" y="0"/>
                  </a:lnTo>
                  <a:lnTo>
                    <a:pt x="34" y="0"/>
                  </a:lnTo>
                  <a:lnTo>
                    <a:pt x="0" y="1"/>
                  </a:lnTo>
                  <a:lnTo>
                    <a:pt x="3" y="1"/>
                  </a:lnTo>
                  <a:lnTo>
                    <a:pt x="11" y="2"/>
                  </a:lnTo>
                  <a:lnTo>
                    <a:pt x="22" y="4"/>
                  </a:lnTo>
                  <a:lnTo>
                    <a:pt x="37" y="5"/>
                  </a:lnTo>
                  <a:lnTo>
                    <a:pt x="56" y="7"/>
                  </a:lnTo>
                  <a:lnTo>
                    <a:pt x="76" y="9"/>
                  </a:lnTo>
                  <a:lnTo>
                    <a:pt x="98" y="13"/>
                  </a:lnTo>
                  <a:lnTo>
                    <a:pt x="122" y="16"/>
                  </a:lnTo>
                  <a:lnTo>
                    <a:pt x="148" y="20"/>
                  </a:lnTo>
                  <a:lnTo>
                    <a:pt x="173" y="24"/>
                  </a:lnTo>
                  <a:lnTo>
                    <a:pt x="197" y="29"/>
                  </a:lnTo>
                  <a:lnTo>
                    <a:pt x="221" y="34"/>
                  </a:lnTo>
                  <a:lnTo>
                    <a:pt x="244" y="39"/>
                  </a:lnTo>
                  <a:lnTo>
                    <a:pt x="264" y="45"/>
                  </a:lnTo>
                  <a:lnTo>
                    <a:pt x="282" y="52"/>
                  </a:lnTo>
                  <a:lnTo>
                    <a:pt x="297" y="59"/>
                  </a:lnTo>
                  <a:close/>
                </a:path>
              </a:pathLst>
            </a:custGeom>
            <a:solidFill>
              <a:srgbClr val="A0DB4C"/>
            </a:solidFill>
            <a:ln w="9525">
              <a:noFill/>
              <a:round/>
              <a:headEnd/>
              <a:tailEnd/>
            </a:ln>
          </p:spPr>
          <p:txBody>
            <a:bodyPr/>
            <a:lstStyle/>
            <a:p>
              <a:endParaRPr lang="en-US"/>
            </a:p>
          </p:txBody>
        </p:sp>
        <p:sp>
          <p:nvSpPr>
            <p:cNvPr id="17467" name="Freeform 156"/>
            <p:cNvSpPr>
              <a:spLocks/>
            </p:cNvSpPr>
            <p:nvPr/>
          </p:nvSpPr>
          <p:spPr bwMode="auto">
            <a:xfrm>
              <a:off x="1400" y="859"/>
              <a:ext cx="79" cy="64"/>
            </a:xfrm>
            <a:custGeom>
              <a:avLst/>
              <a:gdLst>
                <a:gd name="T0" fmla="*/ 1 w 135"/>
                <a:gd name="T1" fmla="*/ 0 h 139"/>
                <a:gd name="T2" fmla="*/ 2 w 135"/>
                <a:gd name="T3" fmla="*/ 0 h 139"/>
                <a:gd name="T4" fmla="*/ 2 w 135"/>
                <a:gd name="T5" fmla="*/ 0 h 139"/>
                <a:gd name="T6" fmla="*/ 3 w 135"/>
                <a:gd name="T7" fmla="*/ 1 h 139"/>
                <a:gd name="T8" fmla="*/ 4 w 135"/>
                <a:gd name="T9" fmla="*/ 1 h 139"/>
                <a:gd name="T10" fmla="*/ 5 w 135"/>
                <a:gd name="T11" fmla="*/ 2 h 139"/>
                <a:gd name="T12" fmla="*/ 6 w 135"/>
                <a:gd name="T13" fmla="*/ 2 h 139"/>
                <a:gd name="T14" fmla="*/ 8 w 135"/>
                <a:gd name="T15" fmla="*/ 3 h 139"/>
                <a:gd name="T16" fmla="*/ 9 w 135"/>
                <a:gd name="T17" fmla="*/ 3 h 139"/>
                <a:gd name="T18" fmla="*/ 9 w 135"/>
                <a:gd name="T19" fmla="*/ 3 h 139"/>
                <a:gd name="T20" fmla="*/ 8 w 135"/>
                <a:gd name="T21" fmla="*/ 3 h 139"/>
                <a:gd name="T22" fmla="*/ 6 w 135"/>
                <a:gd name="T23" fmla="*/ 3 h 139"/>
                <a:gd name="T24" fmla="*/ 5 w 135"/>
                <a:gd name="T25" fmla="*/ 3 h 139"/>
                <a:gd name="T26" fmla="*/ 3 w 135"/>
                <a:gd name="T27" fmla="*/ 3 h 139"/>
                <a:gd name="T28" fmla="*/ 1 w 135"/>
                <a:gd name="T29" fmla="*/ 3 h 139"/>
                <a:gd name="T30" fmla="*/ 1 w 135"/>
                <a:gd name="T31" fmla="*/ 2 h 139"/>
                <a:gd name="T32" fmla="*/ 0 w 135"/>
                <a:gd name="T33" fmla="*/ 1 h 139"/>
                <a:gd name="T34" fmla="*/ 1 w 135"/>
                <a:gd name="T35" fmla="*/ 0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139"/>
                <a:gd name="T56" fmla="*/ 135 w 135"/>
                <a:gd name="T57" fmla="*/ 139 h 1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139">
                  <a:moveTo>
                    <a:pt x="20" y="0"/>
                  </a:moveTo>
                  <a:lnTo>
                    <a:pt x="22" y="4"/>
                  </a:lnTo>
                  <a:lnTo>
                    <a:pt x="30" y="18"/>
                  </a:lnTo>
                  <a:lnTo>
                    <a:pt x="40" y="38"/>
                  </a:lnTo>
                  <a:lnTo>
                    <a:pt x="55" y="59"/>
                  </a:lnTo>
                  <a:lnTo>
                    <a:pt x="73" y="84"/>
                  </a:lnTo>
                  <a:lnTo>
                    <a:pt x="92" y="106"/>
                  </a:lnTo>
                  <a:lnTo>
                    <a:pt x="113" y="123"/>
                  </a:lnTo>
                  <a:lnTo>
                    <a:pt x="135" y="134"/>
                  </a:lnTo>
                  <a:lnTo>
                    <a:pt x="129" y="135"/>
                  </a:lnTo>
                  <a:lnTo>
                    <a:pt x="114" y="138"/>
                  </a:lnTo>
                  <a:lnTo>
                    <a:pt x="92" y="139"/>
                  </a:lnTo>
                  <a:lnTo>
                    <a:pt x="68" y="139"/>
                  </a:lnTo>
                  <a:lnTo>
                    <a:pt x="43" y="134"/>
                  </a:lnTo>
                  <a:lnTo>
                    <a:pt x="21" y="123"/>
                  </a:lnTo>
                  <a:lnTo>
                    <a:pt x="6" y="104"/>
                  </a:lnTo>
                  <a:lnTo>
                    <a:pt x="0" y="77"/>
                  </a:lnTo>
                  <a:lnTo>
                    <a:pt x="20" y="0"/>
                  </a:lnTo>
                  <a:close/>
                </a:path>
              </a:pathLst>
            </a:custGeom>
            <a:solidFill>
              <a:srgbClr val="919126"/>
            </a:solidFill>
            <a:ln w="9525">
              <a:noFill/>
              <a:round/>
              <a:headEnd/>
              <a:tailEnd/>
            </a:ln>
          </p:spPr>
          <p:txBody>
            <a:bodyPr/>
            <a:lstStyle/>
            <a:p>
              <a:endParaRPr lang="en-US"/>
            </a:p>
          </p:txBody>
        </p:sp>
        <p:sp>
          <p:nvSpPr>
            <p:cNvPr id="17468" name="Freeform 157"/>
            <p:cNvSpPr>
              <a:spLocks/>
            </p:cNvSpPr>
            <p:nvPr/>
          </p:nvSpPr>
          <p:spPr bwMode="auto">
            <a:xfrm>
              <a:off x="1453" y="358"/>
              <a:ext cx="78" cy="59"/>
            </a:xfrm>
            <a:custGeom>
              <a:avLst/>
              <a:gdLst>
                <a:gd name="T0" fmla="*/ 9 w 133"/>
                <a:gd name="T1" fmla="*/ 0 h 129"/>
                <a:gd name="T2" fmla="*/ 9 w 133"/>
                <a:gd name="T3" fmla="*/ 0 h 129"/>
                <a:gd name="T4" fmla="*/ 8 w 133"/>
                <a:gd name="T5" fmla="*/ 0 h 129"/>
                <a:gd name="T6" fmla="*/ 7 w 133"/>
                <a:gd name="T7" fmla="*/ 0 h 129"/>
                <a:gd name="T8" fmla="*/ 5 w 133"/>
                <a:gd name="T9" fmla="*/ 1 h 129"/>
                <a:gd name="T10" fmla="*/ 4 w 133"/>
                <a:gd name="T11" fmla="*/ 1 h 129"/>
                <a:gd name="T12" fmla="*/ 3 w 133"/>
                <a:gd name="T13" fmla="*/ 1 h 129"/>
                <a:gd name="T14" fmla="*/ 2 w 133"/>
                <a:gd name="T15" fmla="*/ 2 h 129"/>
                <a:gd name="T16" fmla="*/ 1 w 133"/>
                <a:gd name="T17" fmla="*/ 2 h 129"/>
                <a:gd name="T18" fmla="*/ 1 w 133"/>
                <a:gd name="T19" fmla="*/ 2 h 129"/>
                <a:gd name="T20" fmla="*/ 1 w 133"/>
                <a:gd name="T21" fmla="*/ 2 h 129"/>
                <a:gd name="T22" fmla="*/ 1 w 133"/>
                <a:gd name="T23" fmla="*/ 2 h 129"/>
                <a:gd name="T24" fmla="*/ 0 w 133"/>
                <a:gd name="T25" fmla="*/ 1 h 129"/>
                <a:gd name="T26" fmla="*/ 0 w 133"/>
                <a:gd name="T27" fmla="*/ 1 h 129"/>
                <a:gd name="T28" fmla="*/ 1 w 133"/>
                <a:gd name="T29" fmla="*/ 1 h 129"/>
                <a:gd name="T30" fmla="*/ 1 w 133"/>
                <a:gd name="T31" fmla="*/ 0 h 129"/>
                <a:gd name="T32" fmla="*/ 2 w 133"/>
                <a:gd name="T33" fmla="*/ 0 h 129"/>
                <a:gd name="T34" fmla="*/ 9 w 133"/>
                <a:gd name="T35" fmla="*/ 0 h 1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3"/>
                <a:gd name="T55" fmla="*/ 0 h 129"/>
                <a:gd name="T56" fmla="*/ 133 w 133"/>
                <a:gd name="T57" fmla="*/ 129 h 1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3" h="129">
                  <a:moveTo>
                    <a:pt x="133" y="0"/>
                  </a:moveTo>
                  <a:lnTo>
                    <a:pt x="128" y="3"/>
                  </a:lnTo>
                  <a:lnTo>
                    <a:pt x="118" y="11"/>
                  </a:lnTo>
                  <a:lnTo>
                    <a:pt x="102" y="22"/>
                  </a:lnTo>
                  <a:lnTo>
                    <a:pt x="82" y="38"/>
                  </a:lnTo>
                  <a:lnTo>
                    <a:pt x="61" y="57"/>
                  </a:lnTo>
                  <a:lnTo>
                    <a:pt x="42" y="79"/>
                  </a:lnTo>
                  <a:lnTo>
                    <a:pt x="24" y="103"/>
                  </a:lnTo>
                  <a:lnTo>
                    <a:pt x="12" y="129"/>
                  </a:lnTo>
                  <a:lnTo>
                    <a:pt x="11" y="125"/>
                  </a:lnTo>
                  <a:lnTo>
                    <a:pt x="7" y="114"/>
                  </a:lnTo>
                  <a:lnTo>
                    <a:pt x="4" y="98"/>
                  </a:lnTo>
                  <a:lnTo>
                    <a:pt x="0" y="79"/>
                  </a:lnTo>
                  <a:lnTo>
                    <a:pt x="0" y="58"/>
                  </a:lnTo>
                  <a:lnTo>
                    <a:pt x="4" y="39"/>
                  </a:lnTo>
                  <a:lnTo>
                    <a:pt x="13" y="22"/>
                  </a:lnTo>
                  <a:lnTo>
                    <a:pt x="29" y="11"/>
                  </a:lnTo>
                  <a:lnTo>
                    <a:pt x="133" y="0"/>
                  </a:lnTo>
                  <a:close/>
                </a:path>
              </a:pathLst>
            </a:custGeom>
            <a:solidFill>
              <a:srgbClr val="919126"/>
            </a:solidFill>
            <a:ln w="9525">
              <a:noFill/>
              <a:round/>
              <a:headEnd/>
              <a:tailEnd/>
            </a:ln>
          </p:spPr>
          <p:txBody>
            <a:bodyPr/>
            <a:lstStyle/>
            <a:p>
              <a:endParaRPr lang="en-US"/>
            </a:p>
          </p:txBody>
        </p:sp>
        <p:sp>
          <p:nvSpPr>
            <p:cNvPr id="17469" name="Freeform 158"/>
            <p:cNvSpPr>
              <a:spLocks/>
            </p:cNvSpPr>
            <p:nvPr/>
          </p:nvSpPr>
          <p:spPr bwMode="auto">
            <a:xfrm>
              <a:off x="1473" y="271"/>
              <a:ext cx="580" cy="73"/>
            </a:xfrm>
            <a:custGeom>
              <a:avLst/>
              <a:gdLst>
                <a:gd name="T0" fmla="*/ 0 w 988"/>
                <a:gd name="T1" fmla="*/ 3 h 158"/>
                <a:gd name="T2" fmla="*/ 45 w 988"/>
                <a:gd name="T3" fmla="*/ 1 h 158"/>
                <a:gd name="T4" fmla="*/ 45 w 988"/>
                <a:gd name="T5" fmla="*/ 1 h 158"/>
                <a:gd name="T6" fmla="*/ 45 w 988"/>
                <a:gd name="T7" fmla="*/ 1 h 158"/>
                <a:gd name="T8" fmla="*/ 45 w 988"/>
                <a:gd name="T9" fmla="*/ 1 h 158"/>
                <a:gd name="T10" fmla="*/ 46 w 988"/>
                <a:gd name="T11" fmla="*/ 1 h 158"/>
                <a:gd name="T12" fmla="*/ 47 w 988"/>
                <a:gd name="T13" fmla="*/ 1 h 158"/>
                <a:gd name="T14" fmla="*/ 48 w 988"/>
                <a:gd name="T15" fmla="*/ 0 h 158"/>
                <a:gd name="T16" fmla="*/ 49 w 988"/>
                <a:gd name="T17" fmla="*/ 0 h 158"/>
                <a:gd name="T18" fmla="*/ 50 w 988"/>
                <a:gd name="T19" fmla="*/ 0 h 158"/>
                <a:gd name="T20" fmla="*/ 52 w 988"/>
                <a:gd name="T21" fmla="*/ 0 h 158"/>
                <a:gd name="T22" fmla="*/ 54 w 988"/>
                <a:gd name="T23" fmla="*/ 0 h 158"/>
                <a:gd name="T24" fmla="*/ 56 w 988"/>
                <a:gd name="T25" fmla="*/ 0 h 158"/>
                <a:gd name="T26" fmla="*/ 58 w 988"/>
                <a:gd name="T27" fmla="*/ 0 h 158"/>
                <a:gd name="T28" fmla="*/ 61 w 988"/>
                <a:gd name="T29" fmla="*/ 1 h 158"/>
                <a:gd name="T30" fmla="*/ 63 w 988"/>
                <a:gd name="T31" fmla="*/ 1 h 158"/>
                <a:gd name="T32" fmla="*/ 66 w 988"/>
                <a:gd name="T33" fmla="*/ 1 h 158"/>
                <a:gd name="T34" fmla="*/ 69 w 988"/>
                <a:gd name="T35" fmla="*/ 2 h 158"/>
                <a:gd name="T36" fmla="*/ 69 w 988"/>
                <a:gd name="T37" fmla="*/ 2 h 158"/>
                <a:gd name="T38" fmla="*/ 68 w 988"/>
                <a:gd name="T39" fmla="*/ 2 h 158"/>
                <a:gd name="T40" fmla="*/ 68 w 988"/>
                <a:gd name="T41" fmla="*/ 1 h 158"/>
                <a:gd name="T42" fmla="*/ 67 w 988"/>
                <a:gd name="T43" fmla="*/ 1 h 158"/>
                <a:gd name="T44" fmla="*/ 66 w 988"/>
                <a:gd name="T45" fmla="*/ 1 h 158"/>
                <a:gd name="T46" fmla="*/ 65 w 988"/>
                <a:gd name="T47" fmla="*/ 1 h 158"/>
                <a:gd name="T48" fmla="*/ 63 w 988"/>
                <a:gd name="T49" fmla="*/ 1 h 158"/>
                <a:gd name="T50" fmla="*/ 61 w 988"/>
                <a:gd name="T51" fmla="*/ 0 h 158"/>
                <a:gd name="T52" fmla="*/ 59 w 988"/>
                <a:gd name="T53" fmla="*/ 0 h 158"/>
                <a:gd name="T54" fmla="*/ 58 w 988"/>
                <a:gd name="T55" fmla="*/ 0 h 158"/>
                <a:gd name="T56" fmla="*/ 55 w 988"/>
                <a:gd name="T57" fmla="*/ 0 h 158"/>
                <a:gd name="T58" fmla="*/ 53 w 988"/>
                <a:gd name="T59" fmla="*/ 0 h 158"/>
                <a:gd name="T60" fmla="*/ 50 w 988"/>
                <a:gd name="T61" fmla="*/ 0 h 158"/>
                <a:gd name="T62" fmla="*/ 49 w 988"/>
                <a:gd name="T63" fmla="*/ 0 h 158"/>
                <a:gd name="T64" fmla="*/ 46 w 988"/>
                <a:gd name="T65" fmla="*/ 0 h 158"/>
                <a:gd name="T66" fmla="*/ 44 w 988"/>
                <a:gd name="T67" fmla="*/ 0 h 158"/>
                <a:gd name="T68" fmla="*/ 0 w 988"/>
                <a:gd name="T69" fmla="*/ 3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8"/>
                <a:gd name="T106" fmla="*/ 0 h 158"/>
                <a:gd name="T107" fmla="*/ 988 w 988"/>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8" h="158">
                  <a:moveTo>
                    <a:pt x="0" y="158"/>
                  </a:moveTo>
                  <a:lnTo>
                    <a:pt x="641" y="54"/>
                  </a:lnTo>
                  <a:lnTo>
                    <a:pt x="642" y="53"/>
                  </a:lnTo>
                  <a:lnTo>
                    <a:pt x="647" y="51"/>
                  </a:lnTo>
                  <a:lnTo>
                    <a:pt x="654" y="46"/>
                  </a:lnTo>
                  <a:lnTo>
                    <a:pt x="663" y="42"/>
                  </a:lnTo>
                  <a:lnTo>
                    <a:pt x="676" y="37"/>
                  </a:lnTo>
                  <a:lnTo>
                    <a:pt x="691" y="33"/>
                  </a:lnTo>
                  <a:lnTo>
                    <a:pt x="708" y="28"/>
                  </a:lnTo>
                  <a:lnTo>
                    <a:pt x="729" y="25"/>
                  </a:lnTo>
                  <a:lnTo>
                    <a:pt x="752" y="23"/>
                  </a:lnTo>
                  <a:lnTo>
                    <a:pt x="778" y="23"/>
                  </a:lnTo>
                  <a:lnTo>
                    <a:pt x="806" y="26"/>
                  </a:lnTo>
                  <a:lnTo>
                    <a:pt x="837" y="31"/>
                  </a:lnTo>
                  <a:lnTo>
                    <a:pt x="872" y="39"/>
                  </a:lnTo>
                  <a:lnTo>
                    <a:pt x="907" y="52"/>
                  </a:lnTo>
                  <a:lnTo>
                    <a:pt x="947" y="69"/>
                  </a:lnTo>
                  <a:lnTo>
                    <a:pt x="988" y="90"/>
                  </a:lnTo>
                  <a:lnTo>
                    <a:pt x="986" y="89"/>
                  </a:lnTo>
                  <a:lnTo>
                    <a:pt x="980" y="83"/>
                  </a:lnTo>
                  <a:lnTo>
                    <a:pt x="971" y="76"/>
                  </a:lnTo>
                  <a:lnTo>
                    <a:pt x="957" y="67"/>
                  </a:lnTo>
                  <a:lnTo>
                    <a:pt x="941" y="57"/>
                  </a:lnTo>
                  <a:lnTo>
                    <a:pt x="922" y="46"/>
                  </a:lnTo>
                  <a:lnTo>
                    <a:pt x="900" y="36"/>
                  </a:lnTo>
                  <a:lnTo>
                    <a:pt x="876" y="25"/>
                  </a:lnTo>
                  <a:lnTo>
                    <a:pt x="850" y="15"/>
                  </a:lnTo>
                  <a:lnTo>
                    <a:pt x="822" y="8"/>
                  </a:lnTo>
                  <a:lnTo>
                    <a:pt x="792" y="3"/>
                  </a:lnTo>
                  <a:lnTo>
                    <a:pt x="761" y="0"/>
                  </a:lnTo>
                  <a:lnTo>
                    <a:pt x="729" y="1"/>
                  </a:lnTo>
                  <a:lnTo>
                    <a:pt x="695" y="7"/>
                  </a:lnTo>
                  <a:lnTo>
                    <a:pt x="662" y="18"/>
                  </a:lnTo>
                  <a:lnTo>
                    <a:pt x="629" y="33"/>
                  </a:lnTo>
                  <a:lnTo>
                    <a:pt x="0" y="158"/>
                  </a:lnTo>
                  <a:close/>
                </a:path>
              </a:pathLst>
            </a:custGeom>
            <a:solidFill>
              <a:srgbClr val="000000"/>
            </a:solidFill>
            <a:ln w="9525">
              <a:noFill/>
              <a:round/>
              <a:headEnd/>
              <a:tailEnd/>
            </a:ln>
          </p:spPr>
          <p:txBody>
            <a:bodyPr/>
            <a:lstStyle/>
            <a:p>
              <a:endParaRPr lang="en-US"/>
            </a:p>
          </p:txBody>
        </p:sp>
        <p:sp>
          <p:nvSpPr>
            <p:cNvPr id="17470" name="Freeform 159"/>
            <p:cNvSpPr>
              <a:spLocks/>
            </p:cNvSpPr>
            <p:nvPr/>
          </p:nvSpPr>
          <p:spPr bwMode="auto">
            <a:xfrm>
              <a:off x="1992" y="343"/>
              <a:ext cx="86" cy="617"/>
            </a:xfrm>
            <a:custGeom>
              <a:avLst/>
              <a:gdLst>
                <a:gd name="T0" fmla="*/ 10 w 147"/>
                <a:gd name="T1" fmla="*/ 0 h 1339"/>
                <a:gd name="T2" fmla="*/ 0 w 147"/>
                <a:gd name="T3" fmla="*/ 28 h 1339"/>
                <a:gd name="T4" fmla="*/ 1 w 147"/>
                <a:gd name="T5" fmla="*/ 27 h 1339"/>
                <a:gd name="T6" fmla="*/ 2 w 147"/>
                <a:gd name="T7" fmla="*/ 24 h 1339"/>
                <a:gd name="T8" fmla="*/ 4 w 147"/>
                <a:gd name="T9" fmla="*/ 19 h 1339"/>
                <a:gd name="T10" fmla="*/ 6 w 147"/>
                <a:gd name="T11" fmla="*/ 14 h 1339"/>
                <a:gd name="T12" fmla="*/ 8 w 147"/>
                <a:gd name="T13" fmla="*/ 9 h 1339"/>
                <a:gd name="T14" fmla="*/ 9 w 147"/>
                <a:gd name="T15" fmla="*/ 5 h 1339"/>
                <a:gd name="T16" fmla="*/ 10 w 147"/>
                <a:gd name="T17" fmla="*/ 1 h 1339"/>
                <a:gd name="T18" fmla="*/ 10 w 147"/>
                <a:gd name="T19" fmla="*/ 0 h 13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7"/>
                <a:gd name="T31" fmla="*/ 0 h 1339"/>
                <a:gd name="T32" fmla="*/ 147 w 147"/>
                <a:gd name="T33" fmla="*/ 1339 h 13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7" h="1339">
                  <a:moveTo>
                    <a:pt x="142" y="0"/>
                  </a:moveTo>
                  <a:lnTo>
                    <a:pt x="0" y="1339"/>
                  </a:lnTo>
                  <a:lnTo>
                    <a:pt x="8" y="1284"/>
                  </a:lnTo>
                  <a:lnTo>
                    <a:pt x="28" y="1139"/>
                  </a:lnTo>
                  <a:lnTo>
                    <a:pt x="56" y="933"/>
                  </a:lnTo>
                  <a:lnTo>
                    <a:pt x="85" y="694"/>
                  </a:lnTo>
                  <a:lnTo>
                    <a:pt x="114" y="452"/>
                  </a:lnTo>
                  <a:lnTo>
                    <a:pt x="136" y="237"/>
                  </a:lnTo>
                  <a:lnTo>
                    <a:pt x="147" y="76"/>
                  </a:lnTo>
                  <a:lnTo>
                    <a:pt x="142" y="0"/>
                  </a:lnTo>
                  <a:close/>
                </a:path>
              </a:pathLst>
            </a:custGeom>
            <a:solidFill>
              <a:srgbClr val="000000"/>
            </a:solidFill>
            <a:ln w="9525">
              <a:noFill/>
              <a:round/>
              <a:headEnd/>
              <a:tailEnd/>
            </a:ln>
          </p:spPr>
          <p:txBody>
            <a:bodyPr/>
            <a:lstStyle/>
            <a:p>
              <a:endParaRPr lang="en-US"/>
            </a:p>
          </p:txBody>
        </p:sp>
        <p:sp>
          <p:nvSpPr>
            <p:cNvPr id="17471" name="Freeform 160"/>
            <p:cNvSpPr>
              <a:spLocks/>
            </p:cNvSpPr>
            <p:nvPr/>
          </p:nvSpPr>
          <p:spPr bwMode="auto">
            <a:xfrm>
              <a:off x="1396" y="904"/>
              <a:ext cx="596" cy="56"/>
            </a:xfrm>
            <a:custGeom>
              <a:avLst/>
              <a:gdLst>
                <a:gd name="T0" fmla="*/ 9 w 1015"/>
                <a:gd name="T1" fmla="*/ 1 h 121"/>
                <a:gd name="T2" fmla="*/ 46 w 1015"/>
                <a:gd name="T3" fmla="*/ 2 h 121"/>
                <a:gd name="T4" fmla="*/ 46 w 1015"/>
                <a:gd name="T5" fmla="*/ 2 h 121"/>
                <a:gd name="T6" fmla="*/ 47 w 1015"/>
                <a:gd name="T7" fmla="*/ 2 h 121"/>
                <a:gd name="T8" fmla="*/ 47 w 1015"/>
                <a:gd name="T9" fmla="*/ 2 h 121"/>
                <a:gd name="T10" fmla="*/ 48 w 1015"/>
                <a:gd name="T11" fmla="*/ 2 h 121"/>
                <a:gd name="T12" fmla="*/ 49 w 1015"/>
                <a:gd name="T13" fmla="*/ 2 h 121"/>
                <a:gd name="T14" fmla="*/ 50 w 1015"/>
                <a:gd name="T15" fmla="*/ 2 h 121"/>
                <a:gd name="T16" fmla="*/ 52 w 1015"/>
                <a:gd name="T17" fmla="*/ 2 h 121"/>
                <a:gd name="T18" fmla="*/ 53 w 1015"/>
                <a:gd name="T19" fmla="*/ 2 h 121"/>
                <a:gd name="T20" fmla="*/ 55 w 1015"/>
                <a:gd name="T21" fmla="*/ 3 h 121"/>
                <a:gd name="T22" fmla="*/ 57 w 1015"/>
                <a:gd name="T23" fmla="*/ 3 h 121"/>
                <a:gd name="T24" fmla="*/ 59 w 1015"/>
                <a:gd name="T25" fmla="*/ 3 h 121"/>
                <a:gd name="T26" fmla="*/ 61 w 1015"/>
                <a:gd name="T27" fmla="*/ 3 h 121"/>
                <a:gd name="T28" fmla="*/ 63 w 1015"/>
                <a:gd name="T29" fmla="*/ 3 h 121"/>
                <a:gd name="T30" fmla="*/ 66 w 1015"/>
                <a:gd name="T31" fmla="*/ 3 h 121"/>
                <a:gd name="T32" fmla="*/ 68 w 1015"/>
                <a:gd name="T33" fmla="*/ 3 h 121"/>
                <a:gd name="T34" fmla="*/ 71 w 1015"/>
                <a:gd name="T35" fmla="*/ 3 h 121"/>
                <a:gd name="T36" fmla="*/ 70 w 1015"/>
                <a:gd name="T37" fmla="*/ 3 h 121"/>
                <a:gd name="T38" fmla="*/ 70 w 1015"/>
                <a:gd name="T39" fmla="*/ 3 h 121"/>
                <a:gd name="T40" fmla="*/ 70 w 1015"/>
                <a:gd name="T41" fmla="*/ 3 h 121"/>
                <a:gd name="T42" fmla="*/ 69 w 1015"/>
                <a:gd name="T43" fmla="*/ 3 h 121"/>
                <a:gd name="T44" fmla="*/ 68 w 1015"/>
                <a:gd name="T45" fmla="*/ 3 h 121"/>
                <a:gd name="T46" fmla="*/ 68 w 1015"/>
                <a:gd name="T47" fmla="*/ 3 h 121"/>
                <a:gd name="T48" fmla="*/ 66 w 1015"/>
                <a:gd name="T49" fmla="*/ 3 h 121"/>
                <a:gd name="T50" fmla="*/ 65 w 1015"/>
                <a:gd name="T51" fmla="*/ 2 h 121"/>
                <a:gd name="T52" fmla="*/ 63 w 1015"/>
                <a:gd name="T53" fmla="*/ 2 h 121"/>
                <a:gd name="T54" fmla="*/ 62 w 1015"/>
                <a:gd name="T55" fmla="*/ 2 h 121"/>
                <a:gd name="T56" fmla="*/ 60 w 1015"/>
                <a:gd name="T57" fmla="*/ 2 h 121"/>
                <a:gd name="T58" fmla="*/ 57 w 1015"/>
                <a:gd name="T59" fmla="*/ 2 h 121"/>
                <a:gd name="T60" fmla="*/ 55 w 1015"/>
                <a:gd name="T61" fmla="*/ 2 h 121"/>
                <a:gd name="T62" fmla="*/ 52 w 1015"/>
                <a:gd name="T63" fmla="*/ 2 h 121"/>
                <a:gd name="T64" fmla="*/ 50 w 1015"/>
                <a:gd name="T65" fmla="*/ 2 h 121"/>
                <a:gd name="T66" fmla="*/ 47 w 1015"/>
                <a:gd name="T67" fmla="*/ 2 h 121"/>
                <a:gd name="T68" fmla="*/ 2 w 1015"/>
                <a:gd name="T69" fmla="*/ 1 h 121"/>
                <a:gd name="T70" fmla="*/ 2 w 1015"/>
                <a:gd name="T71" fmla="*/ 1 h 121"/>
                <a:gd name="T72" fmla="*/ 2 w 1015"/>
                <a:gd name="T73" fmla="*/ 1 h 121"/>
                <a:gd name="T74" fmla="*/ 2 w 1015"/>
                <a:gd name="T75" fmla="*/ 1 h 121"/>
                <a:gd name="T76" fmla="*/ 1 w 1015"/>
                <a:gd name="T77" fmla="*/ 1 h 121"/>
                <a:gd name="T78" fmla="*/ 1 w 1015"/>
                <a:gd name="T79" fmla="*/ 1 h 121"/>
                <a:gd name="T80" fmla="*/ 1 w 1015"/>
                <a:gd name="T81" fmla="*/ 0 h 121"/>
                <a:gd name="T82" fmla="*/ 1 w 1015"/>
                <a:gd name="T83" fmla="*/ 0 h 121"/>
                <a:gd name="T84" fmla="*/ 1 w 1015"/>
                <a:gd name="T85" fmla="*/ 0 h 121"/>
                <a:gd name="T86" fmla="*/ 1 w 1015"/>
                <a:gd name="T87" fmla="*/ 0 h 121"/>
                <a:gd name="T88" fmla="*/ 0 w 1015"/>
                <a:gd name="T89" fmla="*/ 0 h 121"/>
                <a:gd name="T90" fmla="*/ 0 w 1015"/>
                <a:gd name="T91" fmla="*/ 0 h 121"/>
                <a:gd name="T92" fmla="*/ 1 w 1015"/>
                <a:gd name="T93" fmla="*/ 0 h 121"/>
                <a:gd name="T94" fmla="*/ 1 w 1015"/>
                <a:gd name="T95" fmla="*/ 0 h 121"/>
                <a:gd name="T96" fmla="*/ 3 w 1015"/>
                <a:gd name="T97" fmla="*/ 1 h 121"/>
                <a:gd name="T98" fmla="*/ 5 w 1015"/>
                <a:gd name="T99" fmla="*/ 1 h 121"/>
                <a:gd name="T100" fmla="*/ 9 w 1015"/>
                <a:gd name="T101" fmla="*/ 1 h 1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15"/>
                <a:gd name="T154" fmla="*/ 0 h 121"/>
                <a:gd name="T155" fmla="*/ 1015 w 1015"/>
                <a:gd name="T156" fmla="*/ 121 h 1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15" h="121">
                  <a:moveTo>
                    <a:pt x="133" y="55"/>
                  </a:moveTo>
                  <a:lnTo>
                    <a:pt x="663" y="103"/>
                  </a:lnTo>
                  <a:lnTo>
                    <a:pt x="665" y="103"/>
                  </a:lnTo>
                  <a:lnTo>
                    <a:pt x="670" y="104"/>
                  </a:lnTo>
                  <a:lnTo>
                    <a:pt x="678" y="105"/>
                  </a:lnTo>
                  <a:lnTo>
                    <a:pt x="689" y="106"/>
                  </a:lnTo>
                  <a:lnTo>
                    <a:pt x="704" y="108"/>
                  </a:lnTo>
                  <a:lnTo>
                    <a:pt x="721" y="110"/>
                  </a:lnTo>
                  <a:lnTo>
                    <a:pt x="741" y="111"/>
                  </a:lnTo>
                  <a:lnTo>
                    <a:pt x="764" y="113"/>
                  </a:lnTo>
                  <a:lnTo>
                    <a:pt x="788" y="116"/>
                  </a:lnTo>
                  <a:lnTo>
                    <a:pt x="816" y="117"/>
                  </a:lnTo>
                  <a:lnTo>
                    <a:pt x="845" y="119"/>
                  </a:lnTo>
                  <a:lnTo>
                    <a:pt x="876" y="120"/>
                  </a:lnTo>
                  <a:lnTo>
                    <a:pt x="908" y="121"/>
                  </a:lnTo>
                  <a:lnTo>
                    <a:pt x="943" y="121"/>
                  </a:lnTo>
                  <a:lnTo>
                    <a:pt x="978" y="121"/>
                  </a:lnTo>
                  <a:lnTo>
                    <a:pt x="1015" y="121"/>
                  </a:lnTo>
                  <a:lnTo>
                    <a:pt x="1014" y="121"/>
                  </a:lnTo>
                  <a:lnTo>
                    <a:pt x="1009" y="121"/>
                  </a:lnTo>
                  <a:lnTo>
                    <a:pt x="1003" y="120"/>
                  </a:lnTo>
                  <a:lnTo>
                    <a:pt x="993" y="119"/>
                  </a:lnTo>
                  <a:lnTo>
                    <a:pt x="981" y="119"/>
                  </a:lnTo>
                  <a:lnTo>
                    <a:pt x="966" y="117"/>
                  </a:lnTo>
                  <a:lnTo>
                    <a:pt x="948" y="116"/>
                  </a:lnTo>
                  <a:lnTo>
                    <a:pt x="928" y="113"/>
                  </a:lnTo>
                  <a:lnTo>
                    <a:pt x="905" y="111"/>
                  </a:lnTo>
                  <a:lnTo>
                    <a:pt x="879" y="109"/>
                  </a:lnTo>
                  <a:lnTo>
                    <a:pt x="852" y="105"/>
                  </a:lnTo>
                  <a:lnTo>
                    <a:pt x="821" y="102"/>
                  </a:lnTo>
                  <a:lnTo>
                    <a:pt x="787" y="98"/>
                  </a:lnTo>
                  <a:lnTo>
                    <a:pt x="751" y="94"/>
                  </a:lnTo>
                  <a:lnTo>
                    <a:pt x="712" y="89"/>
                  </a:lnTo>
                  <a:lnTo>
                    <a:pt x="672" y="83"/>
                  </a:lnTo>
                  <a:lnTo>
                    <a:pt x="35" y="52"/>
                  </a:lnTo>
                  <a:lnTo>
                    <a:pt x="34" y="52"/>
                  </a:lnTo>
                  <a:lnTo>
                    <a:pt x="29" y="51"/>
                  </a:lnTo>
                  <a:lnTo>
                    <a:pt x="23" y="50"/>
                  </a:lnTo>
                  <a:lnTo>
                    <a:pt x="18" y="45"/>
                  </a:lnTo>
                  <a:lnTo>
                    <a:pt x="12" y="40"/>
                  </a:lnTo>
                  <a:lnTo>
                    <a:pt x="6" y="30"/>
                  </a:lnTo>
                  <a:lnTo>
                    <a:pt x="3" y="18"/>
                  </a:lnTo>
                  <a:lnTo>
                    <a:pt x="3" y="0"/>
                  </a:lnTo>
                  <a:lnTo>
                    <a:pt x="1" y="3"/>
                  </a:lnTo>
                  <a:lnTo>
                    <a:pt x="0" y="7"/>
                  </a:lnTo>
                  <a:lnTo>
                    <a:pt x="0" y="14"/>
                  </a:lnTo>
                  <a:lnTo>
                    <a:pt x="6" y="23"/>
                  </a:lnTo>
                  <a:lnTo>
                    <a:pt x="19" y="33"/>
                  </a:lnTo>
                  <a:lnTo>
                    <a:pt x="43" y="42"/>
                  </a:lnTo>
                  <a:lnTo>
                    <a:pt x="80" y="49"/>
                  </a:lnTo>
                  <a:lnTo>
                    <a:pt x="133" y="55"/>
                  </a:lnTo>
                  <a:close/>
                </a:path>
              </a:pathLst>
            </a:custGeom>
            <a:solidFill>
              <a:srgbClr val="000000"/>
            </a:solidFill>
            <a:ln w="9525">
              <a:noFill/>
              <a:round/>
              <a:headEnd/>
              <a:tailEnd/>
            </a:ln>
          </p:spPr>
          <p:txBody>
            <a:bodyPr/>
            <a:lstStyle/>
            <a:p>
              <a:endParaRPr lang="en-US"/>
            </a:p>
          </p:txBody>
        </p:sp>
        <p:sp>
          <p:nvSpPr>
            <p:cNvPr id="17472" name="Freeform 161"/>
            <p:cNvSpPr>
              <a:spLocks/>
            </p:cNvSpPr>
            <p:nvPr/>
          </p:nvSpPr>
          <p:spPr bwMode="auto">
            <a:xfrm>
              <a:off x="1396" y="359"/>
              <a:ext cx="69" cy="559"/>
            </a:xfrm>
            <a:custGeom>
              <a:avLst/>
              <a:gdLst>
                <a:gd name="T0" fmla="*/ 8 w 118"/>
                <a:gd name="T1" fmla="*/ 0 h 1211"/>
                <a:gd name="T2" fmla="*/ 0 w 118"/>
                <a:gd name="T3" fmla="*/ 25 h 1211"/>
                <a:gd name="T4" fmla="*/ 1 w 118"/>
                <a:gd name="T5" fmla="*/ 24 h 1211"/>
                <a:gd name="T6" fmla="*/ 1 w 118"/>
                <a:gd name="T7" fmla="*/ 22 h 1211"/>
                <a:gd name="T8" fmla="*/ 2 w 118"/>
                <a:gd name="T9" fmla="*/ 17 h 1211"/>
                <a:gd name="T10" fmla="*/ 3 w 118"/>
                <a:gd name="T11" fmla="*/ 13 h 1211"/>
                <a:gd name="T12" fmla="*/ 4 w 118"/>
                <a:gd name="T13" fmla="*/ 8 h 1211"/>
                <a:gd name="T14" fmla="*/ 5 w 118"/>
                <a:gd name="T15" fmla="*/ 4 h 1211"/>
                <a:gd name="T16" fmla="*/ 6 w 118"/>
                <a:gd name="T17" fmla="*/ 1 h 1211"/>
                <a:gd name="T18" fmla="*/ 8 w 118"/>
                <a:gd name="T19" fmla="*/ 0 h 1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8"/>
                <a:gd name="T31" fmla="*/ 0 h 1211"/>
                <a:gd name="T32" fmla="*/ 118 w 118"/>
                <a:gd name="T33" fmla="*/ 1211 h 12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8" h="1211">
                  <a:moveTo>
                    <a:pt x="118" y="0"/>
                  </a:moveTo>
                  <a:lnTo>
                    <a:pt x="0" y="1211"/>
                  </a:lnTo>
                  <a:lnTo>
                    <a:pt x="3" y="1160"/>
                  </a:lnTo>
                  <a:lnTo>
                    <a:pt x="11" y="1023"/>
                  </a:lnTo>
                  <a:lnTo>
                    <a:pt x="23" y="828"/>
                  </a:lnTo>
                  <a:lnTo>
                    <a:pt x="38" y="606"/>
                  </a:lnTo>
                  <a:lnTo>
                    <a:pt x="57" y="383"/>
                  </a:lnTo>
                  <a:lnTo>
                    <a:pt x="76" y="189"/>
                  </a:lnTo>
                  <a:lnTo>
                    <a:pt x="97" y="52"/>
                  </a:lnTo>
                  <a:lnTo>
                    <a:pt x="118" y="0"/>
                  </a:lnTo>
                  <a:close/>
                </a:path>
              </a:pathLst>
            </a:custGeom>
            <a:solidFill>
              <a:srgbClr val="000000"/>
            </a:solidFill>
            <a:ln w="9525">
              <a:noFill/>
              <a:round/>
              <a:headEnd/>
              <a:tailEnd/>
            </a:ln>
          </p:spPr>
          <p:txBody>
            <a:bodyPr/>
            <a:lstStyle/>
            <a:p>
              <a:endParaRPr lang="en-US"/>
            </a:p>
          </p:txBody>
        </p:sp>
        <p:sp>
          <p:nvSpPr>
            <p:cNvPr id="17473" name="Freeform 162"/>
            <p:cNvSpPr>
              <a:spLocks/>
            </p:cNvSpPr>
            <p:nvPr/>
          </p:nvSpPr>
          <p:spPr bwMode="auto">
            <a:xfrm>
              <a:off x="1798" y="316"/>
              <a:ext cx="91" cy="605"/>
            </a:xfrm>
            <a:custGeom>
              <a:avLst/>
              <a:gdLst>
                <a:gd name="T0" fmla="*/ 11 w 153"/>
                <a:gd name="T1" fmla="*/ 0 h 1314"/>
                <a:gd name="T2" fmla="*/ 0 w 153"/>
                <a:gd name="T3" fmla="*/ 27 h 1314"/>
                <a:gd name="T4" fmla="*/ 1 w 153"/>
                <a:gd name="T5" fmla="*/ 27 h 1314"/>
                <a:gd name="T6" fmla="*/ 1 w 153"/>
                <a:gd name="T7" fmla="*/ 26 h 1314"/>
                <a:gd name="T8" fmla="*/ 1 w 153"/>
                <a:gd name="T9" fmla="*/ 24 h 1314"/>
                <a:gd name="T10" fmla="*/ 2 w 153"/>
                <a:gd name="T11" fmla="*/ 23 h 1314"/>
                <a:gd name="T12" fmla="*/ 3 w 153"/>
                <a:gd name="T13" fmla="*/ 21 h 1314"/>
                <a:gd name="T14" fmla="*/ 4 w 153"/>
                <a:gd name="T15" fmla="*/ 19 h 1314"/>
                <a:gd name="T16" fmla="*/ 5 w 153"/>
                <a:gd name="T17" fmla="*/ 16 h 1314"/>
                <a:gd name="T18" fmla="*/ 7 w 153"/>
                <a:gd name="T19" fmla="*/ 14 h 1314"/>
                <a:gd name="T20" fmla="*/ 8 w 153"/>
                <a:gd name="T21" fmla="*/ 11 h 1314"/>
                <a:gd name="T22" fmla="*/ 9 w 153"/>
                <a:gd name="T23" fmla="*/ 9 h 1314"/>
                <a:gd name="T24" fmla="*/ 10 w 153"/>
                <a:gd name="T25" fmla="*/ 6 h 1314"/>
                <a:gd name="T26" fmla="*/ 11 w 153"/>
                <a:gd name="T27" fmla="*/ 5 h 1314"/>
                <a:gd name="T28" fmla="*/ 11 w 153"/>
                <a:gd name="T29" fmla="*/ 3 h 1314"/>
                <a:gd name="T30" fmla="*/ 11 w 153"/>
                <a:gd name="T31" fmla="*/ 1 h 1314"/>
                <a:gd name="T32" fmla="*/ 11 w 153"/>
                <a:gd name="T33" fmla="*/ 0 h 1314"/>
                <a:gd name="T34" fmla="*/ 11 w 153"/>
                <a:gd name="T35" fmla="*/ 0 h 13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3"/>
                <a:gd name="T55" fmla="*/ 0 h 1314"/>
                <a:gd name="T56" fmla="*/ 153 w 153"/>
                <a:gd name="T57" fmla="*/ 1314 h 13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3" h="1314">
                  <a:moveTo>
                    <a:pt x="146" y="0"/>
                  </a:moveTo>
                  <a:lnTo>
                    <a:pt x="0" y="1314"/>
                  </a:lnTo>
                  <a:lnTo>
                    <a:pt x="2" y="1299"/>
                  </a:lnTo>
                  <a:lnTo>
                    <a:pt x="8" y="1259"/>
                  </a:lnTo>
                  <a:lnTo>
                    <a:pt x="17" y="1195"/>
                  </a:lnTo>
                  <a:lnTo>
                    <a:pt x="29" y="1112"/>
                  </a:lnTo>
                  <a:lnTo>
                    <a:pt x="42" y="1014"/>
                  </a:lnTo>
                  <a:lnTo>
                    <a:pt x="57" y="904"/>
                  </a:lnTo>
                  <a:lnTo>
                    <a:pt x="74" y="787"/>
                  </a:lnTo>
                  <a:lnTo>
                    <a:pt x="90" y="665"/>
                  </a:lnTo>
                  <a:lnTo>
                    <a:pt x="106" y="544"/>
                  </a:lnTo>
                  <a:lnTo>
                    <a:pt x="120" y="425"/>
                  </a:lnTo>
                  <a:lnTo>
                    <a:pt x="132" y="315"/>
                  </a:lnTo>
                  <a:lnTo>
                    <a:pt x="143" y="214"/>
                  </a:lnTo>
                  <a:lnTo>
                    <a:pt x="150" y="129"/>
                  </a:lnTo>
                  <a:lnTo>
                    <a:pt x="153" y="62"/>
                  </a:lnTo>
                  <a:lnTo>
                    <a:pt x="152" y="19"/>
                  </a:lnTo>
                  <a:lnTo>
                    <a:pt x="146" y="0"/>
                  </a:lnTo>
                  <a:close/>
                </a:path>
              </a:pathLst>
            </a:custGeom>
            <a:solidFill>
              <a:srgbClr val="000000"/>
            </a:solidFill>
            <a:ln w="9525">
              <a:noFill/>
              <a:round/>
              <a:headEnd/>
              <a:tailEnd/>
            </a:ln>
          </p:spPr>
          <p:txBody>
            <a:bodyPr/>
            <a:lstStyle/>
            <a:p>
              <a:endParaRPr lang="en-US"/>
            </a:p>
          </p:txBody>
        </p:sp>
        <p:sp>
          <p:nvSpPr>
            <p:cNvPr id="17474" name="Freeform 163"/>
            <p:cNvSpPr>
              <a:spLocks/>
            </p:cNvSpPr>
            <p:nvPr/>
          </p:nvSpPr>
          <p:spPr bwMode="auto">
            <a:xfrm>
              <a:off x="1413" y="856"/>
              <a:ext cx="86" cy="72"/>
            </a:xfrm>
            <a:custGeom>
              <a:avLst/>
              <a:gdLst>
                <a:gd name="T0" fmla="*/ 0 w 146"/>
                <a:gd name="T1" fmla="*/ 0 h 155"/>
                <a:gd name="T2" fmla="*/ 1 w 146"/>
                <a:gd name="T3" fmla="*/ 0 h 155"/>
                <a:gd name="T4" fmla="*/ 1 w 146"/>
                <a:gd name="T5" fmla="*/ 0 h 155"/>
                <a:gd name="T6" fmla="*/ 1 w 146"/>
                <a:gd name="T7" fmla="*/ 1 h 155"/>
                <a:gd name="T8" fmla="*/ 2 w 146"/>
                <a:gd name="T9" fmla="*/ 1 h 155"/>
                <a:gd name="T10" fmla="*/ 3 w 146"/>
                <a:gd name="T11" fmla="*/ 2 h 155"/>
                <a:gd name="T12" fmla="*/ 5 w 146"/>
                <a:gd name="T13" fmla="*/ 3 h 155"/>
                <a:gd name="T14" fmla="*/ 8 w 146"/>
                <a:gd name="T15" fmla="*/ 3 h 155"/>
                <a:gd name="T16" fmla="*/ 11 w 146"/>
                <a:gd name="T17" fmla="*/ 3 h 155"/>
                <a:gd name="T18" fmla="*/ 10 w 146"/>
                <a:gd name="T19" fmla="*/ 3 h 155"/>
                <a:gd name="T20" fmla="*/ 9 w 146"/>
                <a:gd name="T21" fmla="*/ 3 h 155"/>
                <a:gd name="T22" fmla="*/ 8 w 146"/>
                <a:gd name="T23" fmla="*/ 3 h 155"/>
                <a:gd name="T24" fmla="*/ 5 w 146"/>
                <a:gd name="T25" fmla="*/ 2 h 155"/>
                <a:gd name="T26" fmla="*/ 4 w 146"/>
                <a:gd name="T27" fmla="*/ 2 h 155"/>
                <a:gd name="T28" fmla="*/ 2 w 146"/>
                <a:gd name="T29" fmla="*/ 1 h 155"/>
                <a:gd name="T30" fmla="*/ 1 w 146"/>
                <a:gd name="T31" fmla="*/ 0 h 155"/>
                <a:gd name="T32" fmla="*/ 0 w 146"/>
                <a:gd name="T33" fmla="*/ 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6"/>
                <a:gd name="T52" fmla="*/ 0 h 155"/>
                <a:gd name="T53" fmla="*/ 146 w 146"/>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6" h="155">
                  <a:moveTo>
                    <a:pt x="0" y="0"/>
                  </a:moveTo>
                  <a:lnTo>
                    <a:pt x="1" y="6"/>
                  </a:lnTo>
                  <a:lnTo>
                    <a:pt x="6" y="21"/>
                  </a:lnTo>
                  <a:lnTo>
                    <a:pt x="15" y="42"/>
                  </a:lnTo>
                  <a:lnTo>
                    <a:pt x="29" y="68"/>
                  </a:lnTo>
                  <a:lnTo>
                    <a:pt x="48" y="94"/>
                  </a:lnTo>
                  <a:lnTo>
                    <a:pt x="74" y="120"/>
                  </a:lnTo>
                  <a:lnTo>
                    <a:pt x="106" y="141"/>
                  </a:lnTo>
                  <a:lnTo>
                    <a:pt x="146" y="155"/>
                  </a:lnTo>
                  <a:lnTo>
                    <a:pt x="141" y="152"/>
                  </a:lnTo>
                  <a:lnTo>
                    <a:pt x="126" y="143"/>
                  </a:lnTo>
                  <a:lnTo>
                    <a:pt x="105" y="128"/>
                  </a:lnTo>
                  <a:lnTo>
                    <a:pt x="81" y="108"/>
                  </a:lnTo>
                  <a:lnTo>
                    <a:pt x="54" y="85"/>
                  </a:lnTo>
                  <a:lnTo>
                    <a:pt x="31" y="59"/>
                  </a:lnTo>
                  <a:lnTo>
                    <a:pt x="12" y="30"/>
                  </a:lnTo>
                  <a:lnTo>
                    <a:pt x="0" y="0"/>
                  </a:lnTo>
                  <a:close/>
                </a:path>
              </a:pathLst>
            </a:custGeom>
            <a:solidFill>
              <a:srgbClr val="000000"/>
            </a:solidFill>
            <a:ln w="9525">
              <a:noFill/>
              <a:round/>
              <a:headEnd/>
              <a:tailEnd/>
            </a:ln>
          </p:spPr>
          <p:txBody>
            <a:bodyPr/>
            <a:lstStyle/>
            <a:p>
              <a:endParaRPr lang="en-US"/>
            </a:p>
          </p:txBody>
        </p:sp>
        <p:sp>
          <p:nvSpPr>
            <p:cNvPr id="17475" name="Freeform 164"/>
            <p:cNvSpPr>
              <a:spLocks/>
            </p:cNvSpPr>
            <p:nvPr/>
          </p:nvSpPr>
          <p:spPr bwMode="auto">
            <a:xfrm>
              <a:off x="1458" y="348"/>
              <a:ext cx="85" cy="73"/>
            </a:xfrm>
            <a:custGeom>
              <a:avLst/>
              <a:gdLst>
                <a:gd name="T0" fmla="*/ 9 w 148"/>
                <a:gd name="T1" fmla="*/ 0 h 158"/>
                <a:gd name="T2" fmla="*/ 9 w 148"/>
                <a:gd name="T3" fmla="*/ 0 h 158"/>
                <a:gd name="T4" fmla="*/ 8 w 148"/>
                <a:gd name="T5" fmla="*/ 0 h 158"/>
                <a:gd name="T6" fmla="*/ 6 w 148"/>
                <a:gd name="T7" fmla="*/ 0 h 158"/>
                <a:gd name="T8" fmla="*/ 5 w 148"/>
                <a:gd name="T9" fmla="*/ 1 h 158"/>
                <a:gd name="T10" fmla="*/ 3 w 148"/>
                <a:gd name="T11" fmla="*/ 1 h 158"/>
                <a:gd name="T12" fmla="*/ 2 w 148"/>
                <a:gd name="T13" fmla="*/ 2 h 158"/>
                <a:gd name="T14" fmla="*/ 1 w 148"/>
                <a:gd name="T15" fmla="*/ 3 h 158"/>
                <a:gd name="T16" fmla="*/ 0 w 148"/>
                <a:gd name="T17" fmla="*/ 3 h 158"/>
                <a:gd name="T18" fmla="*/ 1 w 148"/>
                <a:gd name="T19" fmla="*/ 3 h 158"/>
                <a:gd name="T20" fmla="*/ 1 w 148"/>
                <a:gd name="T21" fmla="*/ 3 h 158"/>
                <a:gd name="T22" fmla="*/ 2 w 148"/>
                <a:gd name="T23" fmla="*/ 2 h 158"/>
                <a:gd name="T24" fmla="*/ 3 w 148"/>
                <a:gd name="T25" fmla="*/ 2 h 158"/>
                <a:gd name="T26" fmla="*/ 4 w 148"/>
                <a:gd name="T27" fmla="*/ 1 h 158"/>
                <a:gd name="T28" fmla="*/ 6 w 148"/>
                <a:gd name="T29" fmla="*/ 0 h 158"/>
                <a:gd name="T30" fmla="*/ 7 w 148"/>
                <a:gd name="T31" fmla="*/ 0 h 158"/>
                <a:gd name="T32" fmla="*/ 9 w 148"/>
                <a:gd name="T33" fmla="*/ 0 h 1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8"/>
                <a:gd name="T52" fmla="*/ 0 h 158"/>
                <a:gd name="T53" fmla="*/ 148 w 148"/>
                <a:gd name="T54" fmla="*/ 158 h 1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8" h="158">
                  <a:moveTo>
                    <a:pt x="148" y="0"/>
                  </a:moveTo>
                  <a:lnTo>
                    <a:pt x="142" y="4"/>
                  </a:lnTo>
                  <a:lnTo>
                    <a:pt x="126" y="14"/>
                  </a:lnTo>
                  <a:lnTo>
                    <a:pt x="104" y="30"/>
                  </a:lnTo>
                  <a:lnTo>
                    <a:pt x="77" y="50"/>
                  </a:lnTo>
                  <a:lnTo>
                    <a:pt x="51" y="74"/>
                  </a:lnTo>
                  <a:lnTo>
                    <a:pt x="27" y="101"/>
                  </a:lnTo>
                  <a:lnTo>
                    <a:pt x="9" y="129"/>
                  </a:lnTo>
                  <a:lnTo>
                    <a:pt x="0" y="158"/>
                  </a:lnTo>
                  <a:lnTo>
                    <a:pt x="4" y="153"/>
                  </a:lnTo>
                  <a:lnTo>
                    <a:pt x="13" y="136"/>
                  </a:lnTo>
                  <a:lnTo>
                    <a:pt x="28" y="113"/>
                  </a:lnTo>
                  <a:lnTo>
                    <a:pt x="47" y="86"/>
                  </a:lnTo>
                  <a:lnTo>
                    <a:pt x="69" y="58"/>
                  </a:lnTo>
                  <a:lnTo>
                    <a:pt x="95" y="33"/>
                  </a:lnTo>
                  <a:lnTo>
                    <a:pt x="121" y="12"/>
                  </a:lnTo>
                  <a:lnTo>
                    <a:pt x="148" y="0"/>
                  </a:lnTo>
                  <a:close/>
                </a:path>
              </a:pathLst>
            </a:custGeom>
            <a:solidFill>
              <a:srgbClr val="000000"/>
            </a:solidFill>
            <a:ln w="9525">
              <a:noFill/>
              <a:round/>
              <a:headEnd/>
              <a:tailEnd/>
            </a:ln>
          </p:spPr>
          <p:txBody>
            <a:bodyPr/>
            <a:lstStyle/>
            <a:p>
              <a:endParaRPr lang="en-US"/>
            </a:p>
          </p:txBody>
        </p:sp>
      </p:grpSp>
      <p:grpSp>
        <p:nvGrpSpPr>
          <p:cNvPr id="6" name="Group 192"/>
          <p:cNvGrpSpPr>
            <a:grpSpLocks/>
          </p:cNvGrpSpPr>
          <p:nvPr/>
        </p:nvGrpSpPr>
        <p:grpSpPr bwMode="auto">
          <a:xfrm>
            <a:off x="6477000" y="3733800"/>
            <a:ext cx="1154113" cy="865188"/>
            <a:chOff x="3648" y="2112"/>
            <a:chExt cx="727" cy="1265"/>
          </a:xfrm>
        </p:grpSpPr>
        <p:sp>
          <p:nvSpPr>
            <p:cNvPr id="17442" name="AutoShape 172"/>
            <p:cNvSpPr>
              <a:spLocks noChangeAspect="1" noChangeArrowheads="1" noTextEdit="1"/>
            </p:cNvSpPr>
            <p:nvPr/>
          </p:nvSpPr>
          <p:spPr bwMode="auto">
            <a:xfrm>
              <a:off x="3648" y="2112"/>
              <a:ext cx="727" cy="1265"/>
            </a:xfrm>
            <a:prstGeom prst="rect">
              <a:avLst/>
            </a:prstGeom>
            <a:noFill/>
            <a:ln w="9525">
              <a:noFill/>
              <a:miter lim="800000"/>
              <a:headEnd/>
              <a:tailEnd/>
            </a:ln>
          </p:spPr>
          <p:txBody>
            <a:bodyPr/>
            <a:lstStyle/>
            <a:p>
              <a:endParaRPr lang="en-US"/>
            </a:p>
          </p:txBody>
        </p:sp>
        <p:sp>
          <p:nvSpPr>
            <p:cNvPr id="17443" name="Freeform 174"/>
            <p:cNvSpPr>
              <a:spLocks/>
            </p:cNvSpPr>
            <p:nvPr/>
          </p:nvSpPr>
          <p:spPr bwMode="auto">
            <a:xfrm>
              <a:off x="3648" y="2112"/>
              <a:ext cx="727" cy="1265"/>
            </a:xfrm>
            <a:custGeom>
              <a:avLst/>
              <a:gdLst>
                <a:gd name="T0" fmla="*/ 0 w 1454"/>
                <a:gd name="T1" fmla="*/ 73 h 2530"/>
                <a:gd name="T2" fmla="*/ 14 w 1454"/>
                <a:gd name="T3" fmla="*/ 79 h 2530"/>
                <a:gd name="T4" fmla="*/ 45 w 1454"/>
                <a:gd name="T5" fmla="*/ 67 h 2530"/>
                <a:gd name="T6" fmla="*/ 45 w 1454"/>
                <a:gd name="T7" fmla="*/ 3 h 2530"/>
                <a:gd name="T8" fmla="*/ 30 w 1454"/>
                <a:gd name="T9" fmla="*/ 0 h 2530"/>
                <a:gd name="T10" fmla="*/ 0 w 1454"/>
                <a:gd name="T11" fmla="*/ 6 h 2530"/>
                <a:gd name="T12" fmla="*/ 0 w 1454"/>
                <a:gd name="T13" fmla="*/ 73 h 2530"/>
                <a:gd name="T14" fmla="*/ 0 60000 65536"/>
                <a:gd name="T15" fmla="*/ 0 60000 65536"/>
                <a:gd name="T16" fmla="*/ 0 60000 65536"/>
                <a:gd name="T17" fmla="*/ 0 60000 65536"/>
                <a:gd name="T18" fmla="*/ 0 60000 65536"/>
                <a:gd name="T19" fmla="*/ 0 60000 65536"/>
                <a:gd name="T20" fmla="*/ 0 60000 65536"/>
                <a:gd name="T21" fmla="*/ 0 w 1454"/>
                <a:gd name="T22" fmla="*/ 0 h 2530"/>
                <a:gd name="T23" fmla="*/ 1454 w 1454"/>
                <a:gd name="T24" fmla="*/ 2530 h 25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4" h="2530">
                  <a:moveTo>
                    <a:pt x="0" y="2315"/>
                  </a:moveTo>
                  <a:lnTo>
                    <a:pt x="452" y="2530"/>
                  </a:lnTo>
                  <a:lnTo>
                    <a:pt x="1454" y="2128"/>
                  </a:lnTo>
                  <a:lnTo>
                    <a:pt x="1449" y="104"/>
                  </a:lnTo>
                  <a:lnTo>
                    <a:pt x="963" y="0"/>
                  </a:lnTo>
                  <a:lnTo>
                    <a:pt x="0" y="217"/>
                  </a:lnTo>
                  <a:lnTo>
                    <a:pt x="0" y="2315"/>
                  </a:lnTo>
                  <a:close/>
                </a:path>
              </a:pathLst>
            </a:custGeom>
            <a:solidFill>
              <a:srgbClr val="000000"/>
            </a:solidFill>
            <a:ln w="9525">
              <a:noFill/>
              <a:round/>
              <a:headEnd/>
              <a:tailEnd/>
            </a:ln>
          </p:spPr>
          <p:txBody>
            <a:bodyPr/>
            <a:lstStyle/>
            <a:p>
              <a:endParaRPr lang="en-US"/>
            </a:p>
          </p:txBody>
        </p:sp>
        <p:sp>
          <p:nvSpPr>
            <p:cNvPr id="17444" name="Freeform 175"/>
            <p:cNvSpPr>
              <a:spLocks/>
            </p:cNvSpPr>
            <p:nvPr/>
          </p:nvSpPr>
          <p:spPr bwMode="auto">
            <a:xfrm>
              <a:off x="3701" y="2149"/>
              <a:ext cx="621" cy="147"/>
            </a:xfrm>
            <a:custGeom>
              <a:avLst/>
              <a:gdLst>
                <a:gd name="T0" fmla="*/ 0 w 1244"/>
                <a:gd name="T1" fmla="*/ 6 h 295"/>
                <a:gd name="T2" fmla="*/ 26 w 1244"/>
                <a:gd name="T3" fmla="*/ 0 h 295"/>
                <a:gd name="T4" fmla="*/ 38 w 1244"/>
                <a:gd name="T5" fmla="*/ 2 h 295"/>
                <a:gd name="T6" fmla="*/ 10 w 1244"/>
                <a:gd name="T7" fmla="*/ 9 h 295"/>
                <a:gd name="T8" fmla="*/ 0 w 1244"/>
                <a:gd name="T9" fmla="*/ 6 h 295"/>
                <a:gd name="T10" fmla="*/ 0 60000 65536"/>
                <a:gd name="T11" fmla="*/ 0 60000 65536"/>
                <a:gd name="T12" fmla="*/ 0 60000 65536"/>
                <a:gd name="T13" fmla="*/ 0 60000 65536"/>
                <a:gd name="T14" fmla="*/ 0 60000 65536"/>
                <a:gd name="T15" fmla="*/ 0 w 1244"/>
                <a:gd name="T16" fmla="*/ 0 h 295"/>
                <a:gd name="T17" fmla="*/ 1244 w 1244"/>
                <a:gd name="T18" fmla="*/ 295 h 295"/>
              </a:gdLst>
              <a:ahLst/>
              <a:cxnLst>
                <a:cxn ang="T10">
                  <a:pos x="T0" y="T1"/>
                </a:cxn>
                <a:cxn ang="T11">
                  <a:pos x="T2" y="T3"/>
                </a:cxn>
                <a:cxn ang="T12">
                  <a:pos x="T4" y="T5"/>
                </a:cxn>
                <a:cxn ang="T13">
                  <a:pos x="T6" y="T7"/>
                </a:cxn>
                <a:cxn ang="T14">
                  <a:pos x="T8" y="T9"/>
                </a:cxn>
              </a:cxnLst>
              <a:rect l="T15" t="T16" r="T17" b="T18"/>
              <a:pathLst>
                <a:path w="1244" h="295">
                  <a:moveTo>
                    <a:pt x="0" y="196"/>
                  </a:moveTo>
                  <a:lnTo>
                    <a:pt x="856" y="0"/>
                  </a:lnTo>
                  <a:lnTo>
                    <a:pt x="1244" y="81"/>
                  </a:lnTo>
                  <a:lnTo>
                    <a:pt x="351" y="295"/>
                  </a:lnTo>
                  <a:lnTo>
                    <a:pt x="0" y="196"/>
                  </a:lnTo>
                  <a:close/>
                </a:path>
              </a:pathLst>
            </a:custGeom>
            <a:solidFill>
              <a:srgbClr val="725900"/>
            </a:solidFill>
            <a:ln w="9525">
              <a:noFill/>
              <a:round/>
              <a:headEnd/>
              <a:tailEnd/>
            </a:ln>
          </p:spPr>
          <p:txBody>
            <a:bodyPr/>
            <a:lstStyle/>
            <a:p>
              <a:endParaRPr lang="en-US"/>
            </a:p>
          </p:txBody>
        </p:sp>
        <p:sp>
          <p:nvSpPr>
            <p:cNvPr id="17445" name="Freeform 177"/>
            <p:cNvSpPr>
              <a:spLocks/>
            </p:cNvSpPr>
            <p:nvPr/>
          </p:nvSpPr>
          <p:spPr bwMode="auto">
            <a:xfrm>
              <a:off x="4151" y="2214"/>
              <a:ext cx="179" cy="932"/>
            </a:xfrm>
            <a:custGeom>
              <a:avLst/>
              <a:gdLst>
                <a:gd name="T0" fmla="*/ 0 w 358"/>
                <a:gd name="T1" fmla="*/ 2 h 1865"/>
                <a:gd name="T2" fmla="*/ 11 w 358"/>
                <a:gd name="T3" fmla="*/ 0 h 1865"/>
                <a:gd name="T4" fmla="*/ 11 w 358"/>
                <a:gd name="T5" fmla="*/ 58 h 1865"/>
                <a:gd name="T6" fmla="*/ 0 w 358"/>
                <a:gd name="T7" fmla="*/ 54 h 1865"/>
                <a:gd name="T8" fmla="*/ 0 w 358"/>
                <a:gd name="T9" fmla="*/ 2 h 1865"/>
                <a:gd name="T10" fmla="*/ 0 60000 65536"/>
                <a:gd name="T11" fmla="*/ 0 60000 65536"/>
                <a:gd name="T12" fmla="*/ 0 60000 65536"/>
                <a:gd name="T13" fmla="*/ 0 60000 65536"/>
                <a:gd name="T14" fmla="*/ 0 60000 65536"/>
                <a:gd name="T15" fmla="*/ 0 w 358"/>
                <a:gd name="T16" fmla="*/ 0 h 1865"/>
                <a:gd name="T17" fmla="*/ 358 w 358"/>
                <a:gd name="T18" fmla="*/ 1865 h 1865"/>
              </a:gdLst>
              <a:ahLst/>
              <a:cxnLst>
                <a:cxn ang="T10">
                  <a:pos x="T0" y="T1"/>
                </a:cxn>
                <a:cxn ang="T11">
                  <a:pos x="T2" y="T3"/>
                </a:cxn>
                <a:cxn ang="T12">
                  <a:pos x="T4" y="T5"/>
                </a:cxn>
                <a:cxn ang="T13">
                  <a:pos x="T6" y="T7"/>
                </a:cxn>
                <a:cxn ang="T14">
                  <a:pos x="T8" y="T9"/>
                </a:cxn>
              </a:cxnLst>
              <a:rect l="T15" t="T16" r="T17" b="T18"/>
              <a:pathLst>
                <a:path w="358" h="1865">
                  <a:moveTo>
                    <a:pt x="0" y="93"/>
                  </a:moveTo>
                  <a:lnTo>
                    <a:pt x="358" y="0"/>
                  </a:lnTo>
                  <a:lnTo>
                    <a:pt x="358" y="1865"/>
                  </a:lnTo>
                  <a:lnTo>
                    <a:pt x="0" y="1747"/>
                  </a:lnTo>
                  <a:lnTo>
                    <a:pt x="0" y="93"/>
                  </a:lnTo>
                  <a:close/>
                </a:path>
              </a:pathLst>
            </a:custGeom>
            <a:solidFill>
              <a:srgbClr val="4C3300"/>
            </a:solidFill>
            <a:ln w="9525">
              <a:noFill/>
              <a:round/>
              <a:headEnd/>
              <a:tailEnd/>
            </a:ln>
          </p:spPr>
          <p:txBody>
            <a:bodyPr/>
            <a:lstStyle/>
            <a:p>
              <a:endParaRPr lang="en-US"/>
            </a:p>
          </p:txBody>
        </p:sp>
        <p:sp>
          <p:nvSpPr>
            <p:cNvPr id="17446" name="Freeform 178"/>
            <p:cNvSpPr>
              <a:spLocks/>
            </p:cNvSpPr>
            <p:nvPr/>
          </p:nvSpPr>
          <p:spPr bwMode="auto">
            <a:xfrm>
              <a:off x="3685" y="2263"/>
              <a:ext cx="179" cy="1061"/>
            </a:xfrm>
            <a:custGeom>
              <a:avLst/>
              <a:gdLst>
                <a:gd name="T0" fmla="*/ 1 w 357"/>
                <a:gd name="T1" fmla="*/ 0 h 2120"/>
                <a:gd name="T2" fmla="*/ 12 w 357"/>
                <a:gd name="T3" fmla="*/ 4 h 2120"/>
                <a:gd name="T4" fmla="*/ 12 w 357"/>
                <a:gd name="T5" fmla="*/ 67 h 2120"/>
                <a:gd name="T6" fmla="*/ 0 w 357"/>
                <a:gd name="T7" fmla="*/ 62 h 2120"/>
                <a:gd name="T8" fmla="*/ 1 w 357"/>
                <a:gd name="T9" fmla="*/ 0 h 2120"/>
                <a:gd name="T10" fmla="*/ 0 60000 65536"/>
                <a:gd name="T11" fmla="*/ 0 60000 65536"/>
                <a:gd name="T12" fmla="*/ 0 60000 65536"/>
                <a:gd name="T13" fmla="*/ 0 60000 65536"/>
                <a:gd name="T14" fmla="*/ 0 60000 65536"/>
                <a:gd name="T15" fmla="*/ 0 w 357"/>
                <a:gd name="T16" fmla="*/ 0 h 2120"/>
                <a:gd name="T17" fmla="*/ 357 w 357"/>
                <a:gd name="T18" fmla="*/ 2120 h 2120"/>
              </a:gdLst>
              <a:ahLst/>
              <a:cxnLst>
                <a:cxn ang="T10">
                  <a:pos x="T0" y="T1"/>
                </a:cxn>
                <a:cxn ang="T11">
                  <a:pos x="T2" y="T3"/>
                </a:cxn>
                <a:cxn ang="T12">
                  <a:pos x="T4" y="T5"/>
                </a:cxn>
                <a:cxn ang="T13">
                  <a:pos x="T6" y="T7"/>
                </a:cxn>
                <a:cxn ang="T14">
                  <a:pos x="T8" y="T9"/>
                </a:cxn>
              </a:cxnLst>
              <a:rect l="T15" t="T16" r="T17" b="T18"/>
              <a:pathLst>
                <a:path w="357" h="2120">
                  <a:moveTo>
                    <a:pt x="1" y="0"/>
                  </a:moveTo>
                  <a:lnTo>
                    <a:pt x="354" y="105"/>
                  </a:lnTo>
                  <a:lnTo>
                    <a:pt x="357" y="2120"/>
                  </a:lnTo>
                  <a:lnTo>
                    <a:pt x="0" y="1960"/>
                  </a:lnTo>
                  <a:lnTo>
                    <a:pt x="1" y="0"/>
                  </a:lnTo>
                  <a:close/>
                </a:path>
              </a:pathLst>
            </a:custGeom>
            <a:solidFill>
              <a:srgbClr val="4C3300"/>
            </a:solidFill>
            <a:ln w="9525">
              <a:noFill/>
              <a:round/>
              <a:headEnd/>
              <a:tailEnd/>
            </a:ln>
          </p:spPr>
          <p:txBody>
            <a:bodyPr/>
            <a:lstStyle/>
            <a:p>
              <a:endParaRPr lang="en-US"/>
            </a:p>
          </p:txBody>
        </p:sp>
        <p:sp>
          <p:nvSpPr>
            <p:cNvPr id="17447" name="Freeform 179"/>
            <p:cNvSpPr>
              <a:spLocks/>
            </p:cNvSpPr>
            <p:nvPr/>
          </p:nvSpPr>
          <p:spPr bwMode="auto">
            <a:xfrm>
              <a:off x="3883" y="3087"/>
              <a:ext cx="447" cy="237"/>
            </a:xfrm>
            <a:custGeom>
              <a:avLst/>
              <a:gdLst>
                <a:gd name="T0" fmla="*/ 1 w 892"/>
                <a:gd name="T1" fmla="*/ 7 h 472"/>
                <a:gd name="T2" fmla="*/ 0 w 892"/>
                <a:gd name="T3" fmla="*/ 15 h 472"/>
                <a:gd name="T4" fmla="*/ 28 w 892"/>
                <a:gd name="T5" fmla="*/ 4 h 472"/>
                <a:gd name="T6" fmla="*/ 17 w 892"/>
                <a:gd name="T7" fmla="*/ 0 h 472"/>
                <a:gd name="T8" fmla="*/ 1 w 892"/>
                <a:gd name="T9" fmla="*/ 7 h 472"/>
                <a:gd name="T10" fmla="*/ 0 60000 65536"/>
                <a:gd name="T11" fmla="*/ 0 60000 65536"/>
                <a:gd name="T12" fmla="*/ 0 60000 65536"/>
                <a:gd name="T13" fmla="*/ 0 60000 65536"/>
                <a:gd name="T14" fmla="*/ 0 60000 65536"/>
                <a:gd name="T15" fmla="*/ 0 w 892"/>
                <a:gd name="T16" fmla="*/ 0 h 472"/>
                <a:gd name="T17" fmla="*/ 892 w 892"/>
                <a:gd name="T18" fmla="*/ 472 h 472"/>
              </a:gdLst>
              <a:ahLst/>
              <a:cxnLst>
                <a:cxn ang="T10">
                  <a:pos x="T0" y="T1"/>
                </a:cxn>
                <a:cxn ang="T11">
                  <a:pos x="T2" y="T3"/>
                </a:cxn>
                <a:cxn ang="T12">
                  <a:pos x="T4" y="T5"/>
                </a:cxn>
                <a:cxn ang="T13">
                  <a:pos x="T6" y="T7"/>
                </a:cxn>
                <a:cxn ang="T14">
                  <a:pos x="T8" y="T9"/>
                </a:cxn>
              </a:cxnLst>
              <a:rect l="T15" t="T16" r="T17" b="T18"/>
              <a:pathLst>
                <a:path w="892" h="472">
                  <a:moveTo>
                    <a:pt x="1" y="199"/>
                  </a:moveTo>
                  <a:lnTo>
                    <a:pt x="0" y="472"/>
                  </a:lnTo>
                  <a:lnTo>
                    <a:pt x="892" y="118"/>
                  </a:lnTo>
                  <a:lnTo>
                    <a:pt x="534" y="0"/>
                  </a:lnTo>
                  <a:lnTo>
                    <a:pt x="1" y="199"/>
                  </a:lnTo>
                  <a:close/>
                </a:path>
              </a:pathLst>
            </a:custGeom>
            <a:solidFill>
              <a:srgbClr val="725900"/>
            </a:soli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6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64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64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6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1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609600" y="304800"/>
            <a:ext cx="7086600" cy="1143000"/>
          </a:xfrm>
        </p:spPr>
        <p:txBody>
          <a:bodyPr rtlCol="0">
            <a:normAutofit fontScale="90000"/>
          </a:bodyPr>
          <a:lstStyle/>
          <a:p>
            <a:pPr eaLnBrk="1" fontAlgn="auto" hangingPunct="1">
              <a:spcAft>
                <a:spcPts val="0"/>
              </a:spcAft>
              <a:defRPr/>
            </a:pPr>
            <a:r>
              <a:rPr lang="en-US" smtClean="0"/>
              <a:t>A 0/1 Knapsack Algorithm, First Attempt</a:t>
            </a:r>
          </a:p>
        </p:txBody>
      </p:sp>
      <p:sp>
        <p:nvSpPr>
          <p:cNvPr id="19459" name="Slide Number Placeholder 5"/>
          <p:cNvSpPr>
            <a:spLocks noGrp="1"/>
          </p:cNvSpPr>
          <p:nvPr>
            <p:ph type="sldNum" sz="quarter" idx="12"/>
          </p:nvPr>
        </p:nvSpPr>
        <p:spPr/>
        <p:txBody>
          <a:bodyPr/>
          <a:lstStyle/>
          <a:p>
            <a:pPr>
              <a:defRPr/>
            </a:pPr>
            <a:fld id="{FF978A2D-1322-4D98-82FF-A8EB58409B18}" type="slidenum">
              <a:rPr lang="en-US"/>
              <a:pPr>
                <a:defRPr/>
              </a:pPr>
              <a:t>35</a:t>
            </a:fld>
            <a:endParaRPr lang="en-US"/>
          </a:p>
        </p:txBody>
      </p:sp>
      <p:sp>
        <p:nvSpPr>
          <p:cNvPr id="18436" name="Rectangle 3" descr="Rectangle: Click to edit Master text styles&#10;Second level&#10;Third level&#10;Fourth level&#10;Fifth level"/>
          <p:cNvSpPr>
            <a:spLocks noGrp="1" noChangeArrowheads="1"/>
          </p:cNvSpPr>
          <p:nvPr>
            <p:ph sz="quarter" idx="1"/>
          </p:nvPr>
        </p:nvSpPr>
        <p:spPr>
          <a:xfrm>
            <a:off x="609600" y="1524000"/>
            <a:ext cx="7620000" cy="1981200"/>
          </a:xfrm>
        </p:spPr>
        <p:txBody>
          <a:bodyPr/>
          <a:lstStyle/>
          <a:p>
            <a:pPr eaLnBrk="1" hangingPunct="1">
              <a:lnSpc>
                <a:spcPct val="90000"/>
              </a:lnSpc>
            </a:pPr>
            <a:r>
              <a:rPr lang="en-US" sz="2400" smtClean="0"/>
              <a:t>S</a:t>
            </a:r>
            <a:r>
              <a:rPr lang="en-US" sz="2400" baseline="-25000" smtClean="0"/>
              <a:t>k</a:t>
            </a:r>
            <a:r>
              <a:rPr lang="en-US" sz="2400" smtClean="0"/>
              <a:t>: Set of items numbered 1 to k.</a:t>
            </a:r>
          </a:p>
          <a:p>
            <a:pPr eaLnBrk="1" hangingPunct="1">
              <a:lnSpc>
                <a:spcPct val="90000"/>
              </a:lnSpc>
            </a:pPr>
            <a:r>
              <a:rPr lang="en-US" sz="2400" smtClean="0"/>
              <a:t>Define B[k] = best selection from S</a:t>
            </a:r>
            <a:r>
              <a:rPr lang="en-US" sz="2400" baseline="-25000" smtClean="0"/>
              <a:t>k</a:t>
            </a:r>
            <a:r>
              <a:rPr lang="en-US" sz="2400" smtClean="0"/>
              <a:t>.</a:t>
            </a:r>
          </a:p>
          <a:p>
            <a:pPr eaLnBrk="1" hangingPunct="1">
              <a:lnSpc>
                <a:spcPct val="90000"/>
              </a:lnSpc>
            </a:pPr>
            <a:r>
              <a:rPr lang="en-US" sz="2400" smtClean="0"/>
              <a:t>Problem: does not have subproblem optimality:</a:t>
            </a:r>
          </a:p>
          <a:p>
            <a:pPr lvl="1" eaLnBrk="1" hangingPunct="1">
              <a:lnSpc>
                <a:spcPct val="90000"/>
              </a:lnSpc>
            </a:pPr>
            <a:r>
              <a:rPr lang="en-US" sz="2000" smtClean="0"/>
              <a:t>Consider set S={(3,2),(5,4),(8,5),(4,3),(10,9)} of</a:t>
            </a:r>
            <a:br>
              <a:rPr lang="en-US" sz="2000" smtClean="0"/>
            </a:br>
            <a:r>
              <a:rPr lang="en-US" sz="2000" smtClean="0"/>
              <a:t>(benefit, weight) pairs and total weight W = 20</a:t>
            </a:r>
          </a:p>
        </p:txBody>
      </p:sp>
      <p:graphicFrame>
        <p:nvGraphicFramePr>
          <p:cNvPr id="18434" name="Object 5"/>
          <p:cNvGraphicFramePr>
            <a:graphicFrameLocks noChangeAspect="1"/>
          </p:cNvGraphicFramePr>
          <p:nvPr/>
        </p:nvGraphicFramePr>
        <p:xfrm>
          <a:off x="7526338" y="152400"/>
          <a:ext cx="1328737" cy="1600200"/>
        </p:xfrm>
        <a:graphic>
          <a:graphicData uri="http://schemas.openxmlformats.org/presentationml/2006/ole">
            <p:oleObj spid="_x0000_s3074" name="Clip" r:id="rId3" imgW="2225520" imgH="2682720" progId="">
              <p:embed/>
            </p:oleObj>
          </a:graphicData>
        </a:graphic>
      </p:graphicFrame>
      <p:pic>
        <p:nvPicPr>
          <p:cNvPr id="18438" name="Picture 7"/>
          <p:cNvPicPr>
            <a:picLocks noChangeAspect="1" noChangeArrowheads="1"/>
          </p:cNvPicPr>
          <p:nvPr/>
        </p:nvPicPr>
        <p:blipFill>
          <a:blip r:embed="rId4"/>
          <a:srcRect l="3773" t="2376" r="5661" b="9747"/>
          <a:stretch>
            <a:fillRect/>
          </a:stretch>
        </p:blipFill>
        <p:spPr bwMode="auto">
          <a:xfrm>
            <a:off x="3124200" y="3429000"/>
            <a:ext cx="3657600" cy="2819400"/>
          </a:xfrm>
          <a:prstGeom prst="rect">
            <a:avLst/>
          </a:prstGeom>
          <a:noFill/>
          <a:ln w="19050">
            <a:noFill/>
            <a:miter lim="800000"/>
            <a:headEnd/>
            <a:tailEnd/>
          </a:ln>
        </p:spPr>
      </p:pic>
      <p:sp>
        <p:nvSpPr>
          <p:cNvPr id="18439" name="Text Box 8"/>
          <p:cNvSpPr txBox="1">
            <a:spLocks noChangeArrowheads="1"/>
          </p:cNvSpPr>
          <p:nvPr/>
        </p:nvSpPr>
        <p:spPr bwMode="auto">
          <a:xfrm>
            <a:off x="1219200" y="3741738"/>
            <a:ext cx="1712913" cy="457200"/>
          </a:xfrm>
          <a:prstGeom prst="rect">
            <a:avLst/>
          </a:prstGeom>
          <a:noFill/>
          <a:ln w="19050">
            <a:noFill/>
            <a:miter lim="800000"/>
            <a:headEnd/>
            <a:tailEnd/>
          </a:ln>
        </p:spPr>
        <p:txBody>
          <a:bodyPr wrap="none">
            <a:spAutoFit/>
          </a:bodyPr>
          <a:lstStyle/>
          <a:p>
            <a:r>
              <a:rPr lang="en-US"/>
              <a:t>Best for S</a:t>
            </a:r>
            <a:r>
              <a:rPr lang="en-US" baseline="-25000"/>
              <a:t>4</a:t>
            </a:r>
            <a:r>
              <a:rPr lang="en-US"/>
              <a:t>:</a:t>
            </a:r>
            <a:endParaRPr lang="en-US" baseline="-25000"/>
          </a:p>
        </p:txBody>
      </p:sp>
      <p:sp>
        <p:nvSpPr>
          <p:cNvPr id="18440" name="Text Box 9"/>
          <p:cNvSpPr txBox="1">
            <a:spLocks noChangeArrowheads="1"/>
          </p:cNvSpPr>
          <p:nvPr/>
        </p:nvSpPr>
        <p:spPr bwMode="auto">
          <a:xfrm>
            <a:off x="1219200" y="5189538"/>
            <a:ext cx="1712913" cy="457200"/>
          </a:xfrm>
          <a:prstGeom prst="rect">
            <a:avLst/>
          </a:prstGeom>
          <a:noFill/>
          <a:ln w="19050">
            <a:noFill/>
            <a:miter lim="800000"/>
            <a:headEnd/>
            <a:tailEnd/>
          </a:ln>
        </p:spPr>
        <p:txBody>
          <a:bodyPr wrap="none">
            <a:spAutoFit/>
          </a:bodyPr>
          <a:lstStyle/>
          <a:p>
            <a:r>
              <a:rPr lang="en-US"/>
              <a:t>Best for S</a:t>
            </a:r>
            <a:r>
              <a:rPr lang="en-US" baseline="-25000"/>
              <a:t>5</a:t>
            </a:r>
            <a:r>
              <a:rPr lang="en-US"/>
              <a:t>:</a:t>
            </a:r>
            <a:endParaRPr lang="en-US" baseline="-25000"/>
          </a:p>
        </p:txBody>
      </p:sp>
      <p:sp>
        <p:nvSpPr>
          <p:cNvPr id="18441" name="TextBox 9"/>
          <p:cNvSpPr txBox="1">
            <a:spLocks noChangeArrowheads="1"/>
          </p:cNvSpPr>
          <p:nvPr/>
        </p:nvSpPr>
        <p:spPr bwMode="auto">
          <a:xfrm>
            <a:off x="7010400" y="3657600"/>
            <a:ext cx="2133600" cy="1938338"/>
          </a:xfrm>
          <a:prstGeom prst="rect">
            <a:avLst/>
          </a:prstGeom>
          <a:noFill/>
          <a:ln w="9525">
            <a:noFill/>
            <a:miter lim="800000"/>
            <a:headEnd/>
            <a:tailEnd/>
          </a:ln>
        </p:spPr>
        <p:txBody>
          <a:bodyPr>
            <a:spAutoFit/>
          </a:bodyPr>
          <a:lstStyle/>
          <a:p>
            <a:r>
              <a:rPr lang="en-US"/>
              <a:t>Best from 4 is of </a:t>
            </a:r>
          </a:p>
          <a:p>
            <a:r>
              <a:rPr lang="en-US"/>
              <a:t>no help in selecting </a:t>
            </a:r>
          </a:p>
          <a:p>
            <a:r>
              <a:rPr lang="en-US"/>
              <a:t>Best from 5</a:t>
            </a:r>
          </a:p>
        </p:txBody>
      </p:sp>
      <p:cxnSp>
        <p:nvCxnSpPr>
          <p:cNvPr id="18442" name="Straight Arrow Connector 11"/>
          <p:cNvCxnSpPr>
            <a:cxnSpLocks noChangeShapeType="1"/>
          </p:cNvCxnSpPr>
          <p:nvPr/>
        </p:nvCxnSpPr>
        <p:spPr bwMode="auto">
          <a:xfrm rot="10800000">
            <a:off x="6324600" y="3962400"/>
            <a:ext cx="1143000" cy="152400"/>
          </a:xfrm>
          <a:prstGeom prst="straightConnector1">
            <a:avLst/>
          </a:prstGeom>
          <a:noFill/>
          <a:ln w="19050" algn="ctr">
            <a:solidFill>
              <a:schemeClr val="tx1"/>
            </a:solidFill>
            <a:round/>
            <a:headEnd/>
            <a:tailEnd type="arrow" w="med" len="med"/>
          </a:ln>
        </p:spPr>
      </p:cxnSp>
      <p:cxnSp>
        <p:nvCxnSpPr>
          <p:cNvPr id="18443" name="Straight Arrow Connector 13"/>
          <p:cNvCxnSpPr>
            <a:cxnSpLocks noChangeShapeType="1"/>
          </p:cNvCxnSpPr>
          <p:nvPr/>
        </p:nvCxnSpPr>
        <p:spPr bwMode="auto">
          <a:xfrm rot="10800000" flipV="1">
            <a:off x="6400800" y="5334000"/>
            <a:ext cx="609600" cy="76200"/>
          </a:xfrm>
          <a:prstGeom prst="straightConnector1">
            <a:avLst/>
          </a:prstGeom>
          <a:noFill/>
          <a:ln w="19050" algn="ctr">
            <a:solidFill>
              <a:schemeClr val="tx1"/>
            </a:solidFill>
            <a:round/>
            <a:headEnd/>
            <a:tailEnd type="arrow" w="med" len="med"/>
          </a:ln>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09600" y="304800"/>
            <a:ext cx="7086600" cy="1143000"/>
          </a:xfrm>
        </p:spPr>
        <p:txBody>
          <a:bodyPr rtlCol="0">
            <a:normAutofit fontScale="90000"/>
          </a:bodyPr>
          <a:lstStyle/>
          <a:p>
            <a:pPr eaLnBrk="1" fontAlgn="auto" hangingPunct="1">
              <a:spcAft>
                <a:spcPts val="0"/>
              </a:spcAft>
              <a:defRPr/>
            </a:pPr>
            <a:r>
              <a:rPr lang="en-US" smtClean="0"/>
              <a:t>A 0/1 Knapsack Algorithm, Second Attempt</a:t>
            </a:r>
          </a:p>
        </p:txBody>
      </p:sp>
      <p:sp>
        <p:nvSpPr>
          <p:cNvPr id="20484" name="Slide Number Placeholder 5"/>
          <p:cNvSpPr>
            <a:spLocks noGrp="1"/>
          </p:cNvSpPr>
          <p:nvPr>
            <p:ph type="sldNum" sz="quarter" idx="12"/>
          </p:nvPr>
        </p:nvSpPr>
        <p:spPr/>
        <p:txBody>
          <a:bodyPr/>
          <a:lstStyle/>
          <a:p>
            <a:pPr>
              <a:defRPr/>
            </a:pPr>
            <a:fld id="{1CE3020A-9E40-459F-BA7F-2FE7A39EF666}" type="slidenum">
              <a:rPr lang="en-US"/>
              <a:pPr>
                <a:defRPr/>
              </a:pPr>
              <a:t>36</a:t>
            </a:fld>
            <a:endParaRPr lang="en-US"/>
          </a:p>
        </p:txBody>
      </p:sp>
      <p:sp>
        <p:nvSpPr>
          <p:cNvPr id="19461" name="Rectangle 3" descr="Rectangle: Click to edit Master text styles&#10;Second level&#10;Third level&#10;Fourth level&#10;Fifth level"/>
          <p:cNvSpPr>
            <a:spLocks noGrp="1" noChangeArrowheads="1"/>
          </p:cNvSpPr>
          <p:nvPr>
            <p:ph sz="quarter" idx="1"/>
          </p:nvPr>
        </p:nvSpPr>
        <p:spPr>
          <a:xfrm>
            <a:off x="685800" y="1676400"/>
            <a:ext cx="8077200" cy="4648200"/>
          </a:xfrm>
        </p:spPr>
        <p:txBody>
          <a:bodyPr/>
          <a:lstStyle/>
          <a:p>
            <a:pPr eaLnBrk="1" hangingPunct="1">
              <a:lnSpc>
                <a:spcPct val="90000"/>
              </a:lnSpc>
            </a:pPr>
            <a:r>
              <a:rPr lang="en-US" sz="2400" smtClean="0"/>
              <a:t>S</a:t>
            </a:r>
            <a:r>
              <a:rPr lang="en-US" sz="2400" baseline="-25000" smtClean="0"/>
              <a:t>k</a:t>
            </a:r>
            <a:r>
              <a:rPr lang="en-US" sz="2400" smtClean="0"/>
              <a:t>: Set of items numbered 1 to k (first k items from set)</a:t>
            </a:r>
          </a:p>
          <a:p>
            <a:pPr eaLnBrk="1" hangingPunct="1">
              <a:lnSpc>
                <a:spcPct val="90000"/>
              </a:lnSpc>
            </a:pPr>
            <a:r>
              <a:rPr lang="en-US" sz="2400" smtClean="0"/>
              <a:t>Define B[k,w] to be the best selection from S</a:t>
            </a:r>
            <a:r>
              <a:rPr lang="en-US" sz="2400" baseline="-25000" smtClean="0"/>
              <a:t>k </a:t>
            </a:r>
            <a:r>
              <a:rPr lang="en-US" sz="2400" smtClean="0"/>
              <a:t>(first k items from set)</a:t>
            </a:r>
            <a:r>
              <a:rPr lang="en-US" sz="2400" baseline="-25000" smtClean="0"/>
              <a:t> </a:t>
            </a:r>
            <a:r>
              <a:rPr lang="en-US" sz="2400" smtClean="0"/>
              <a:t> with weight at most w</a:t>
            </a:r>
          </a:p>
          <a:p>
            <a:pPr eaLnBrk="1" hangingPunct="1">
              <a:lnSpc>
                <a:spcPct val="90000"/>
              </a:lnSpc>
            </a:pPr>
            <a:r>
              <a:rPr lang="en-US" sz="2400" smtClean="0"/>
              <a:t>Good news: this does have subproblem optimality.</a:t>
            </a:r>
          </a:p>
          <a:p>
            <a:pPr eaLnBrk="1" hangingPunct="1">
              <a:lnSpc>
                <a:spcPct val="90000"/>
              </a:lnSpc>
            </a:pPr>
            <a:endParaRPr lang="en-US" sz="24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r>
              <a:rPr lang="en-US" sz="2400" smtClean="0"/>
              <a:t>I.e., the best subset of S</a:t>
            </a:r>
            <a:r>
              <a:rPr lang="en-US" sz="2400" baseline="-25000" smtClean="0"/>
              <a:t>k</a:t>
            </a:r>
            <a:r>
              <a:rPr lang="en-US" sz="2400" smtClean="0"/>
              <a:t> with weight at most w is either </a:t>
            </a:r>
          </a:p>
          <a:p>
            <a:pPr lvl="1" eaLnBrk="1" hangingPunct="1">
              <a:lnSpc>
                <a:spcPct val="90000"/>
              </a:lnSpc>
            </a:pPr>
            <a:r>
              <a:rPr lang="en-US" sz="2000" smtClean="0"/>
              <a:t>the best subset of S</a:t>
            </a:r>
            <a:r>
              <a:rPr lang="en-US" sz="2000" baseline="-25000" smtClean="0"/>
              <a:t>k-1</a:t>
            </a:r>
            <a:r>
              <a:rPr lang="en-US" sz="2000" smtClean="0"/>
              <a:t> with weight at most w or </a:t>
            </a:r>
          </a:p>
          <a:p>
            <a:pPr lvl="1" eaLnBrk="1" hangingPunct="1">
              <a:lnSpc>
                <a:spcPct val="90000"/>
              </a:lnSpc>
            </a:pPr>
            <a:r>
              <a:rPr lang="en-US" sz="2000" smtClean="0"/>
              <a:t>the best subset of S</a:t>
            </a:r>
            <a:r>
              <a:rPr lang="en-US" sz="2000" baseline="-25000" smtClean="0"/>
              <a:t>k-1</a:t>
            </a:r>
            <a:r>
              <a:rPr lang="en-US" sz="2000" smtClean="0"/>
              <a:t> with weight at most w</a:t>
            </a:r>
            <a:r>
              <a:rPr lang="en-US" sz="2000" smtClean="0">
                <a:latin typeface="Symbol" pitchFamily="18" charset="2"/>
              </a:rPr>
              <a:t>-</a:t>
            </a:r>
            <a:r>
              <a:rPr lang="en-US" sz="2000" smtClean="0"/>
              <a:t>w</a:t>
            </a:r>
            <a:r>
              <a:rPr lang="en-US" sz="2000" baseline="-25000" smtClean="0"/>
              <a:t>k</a:t>
            </a:r>
            <a:r>
              <a:rPr lang="en-US" sz="2000" smtClean="0"/>
              <a:t> plus item k</a:t>
            </a:r>
          </a:p>
        </p:txBody>
      </p:sp>
      <p:graphicFrame>
        <p:nvGraphicFramePr>
          <p:cNvPr id="19458" name="Object 4"/>
          <p:cNvGraphicFramePr>
            <a:graphicFrameLocks noChangeAspect="1"/>
          </p:cNvGraphicFramePr>
          <p:nvPr/>
        </p:nvGraphicFramePr>
        <p:xfrm>
          <a:off x="7526338" y="152400"/>
          <a:ext cx="1328737" cy="1600200"/>
        </p:xfrm>
        <a:graphic>
          <a:graphicData uri="http://schemas.openxmlformats.org/presentationml/2006/ole">
            <p:oleObj spid="_x0000_s4098" name="Clip" r:id="rId3" imgW="2225520" imgH="2682720" progId="">
              <p:embed/>
            </p:oleObj>
          </a:graphicData>
        </a:graphic>
      </p:graphicFrame>
      <p:graphicFrame>
        <p:nvGraphicFramePr>
          <p:cNvPr id="19459" name="Object 11"/>
          <p:cNvGraphicFramePr>
            <a:graphicFrameLocks noChangeAspect="1"/>
          </p:cNvGraphicFramePr>
          <p:nvPr/>
        </p:nvGraphicFramePr>
        <p:xfrm>
          <a:off x="762000" y="3429000"/>
          <a:ext cx="8102600" cy="1054100"/>
        </p:xfrm>
        <a:graphic>
          <a:graphicData uri="http://schemas.openxmlformats.org/presentationml/2006/ole">
            <p:oleObj spid="_x0000_s4099" name="Equation" r:id="rId4" imgW="3708360" imgH="48240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609600" y="304800"/>
            <a:ext cx="6934200" cy="1143000"/>
          </a:xfrm>
        </p:spPr>
        <p:txBody>
          <a:bodyPr/>
          <a:lstStyle/>
          <a:p>
            <a:pPr eaLnBrk="1" hangingPunct="1"/>
            <a:r>
              <a:rPr lang="en-US" smtClean="0"/>
              <a:t>0/1 Knapsack Algorithm</a:t>
            </a:r>
          </a:p>
        </p:txBody>
      </p:sp>
      <p:sp>
        <p:nvSpPr>
          <p:cNvPr id="21508" name="Slide Number Placeholder 5"/>
          <p:cNvSpPr>
            <a:spLocks noGrp="1"/>
          </p:cNvSpPr>
          <p:nvPr>
            <p:ph type="sldNum" sz="quarter" idx="12"/>
          </p:nvPr>
        </p:nvSpPr>
        <p:spPr/>
        <p:txBody>
          <a:bodyPr/>
          <a:lstStyle/>
          <a:p>
            <a:pPr>
              <a:defRPr/>
            </a:pPr>
            <a:fld id="{8CE5954E-3FBA-458C-9DB2-D32730B2DBA2}" type="slidenum">
              <a:rPr lang="en-US"/>
              <a:pPr>
                <a:defRPr/>
              </a:pPr>
              <a:t>37</a:t>
            </a:fld>
            <a:endParaRPr lang="en-US"/>
          </a:p>
        </p:txBody>
      </p:sp>
      <p:sp>
        <p:nvSpPr>
          <p:cNvPr id="20485" name="Rectangle 3" descr="Rectangle: Click to edit Master text styles&#10;Second level&#10;Third level&#10;Fourth level&#10;Fifth level"/>
          <p:cNvSpPr>
            <a:spLocks noGrp="1" noChangeArrowheads="1"/>
          </p:cNvSpPr>
          <p:nvPr>
            <p:ph sz="quarter" idx="1"/>
          </p:nvPr>
        </p:nvSpPr>
        <p:spPr>
          <a:xfrm>
            <a:off x="685800" y="2514600"/>
            <a:ext cx="3733800" cy="3733800"/>
          </a:xfrm>
        </p:spPr>
        <p:txBody>
          <a:bodyPr/>
          <a:lstStyle/>
          <a:p>
            <a:pPr eaLnBrk="1" hangingPunct="1">
              <a:lnSpc>
                <a:spcPct val="90000"/>
              </a:lnSpc>
            </a:pPr>
            <a:r>
              <a:rPr lang="en-US" sz="2000" smtClean="0"/>
              <a:t>Recall the definition of B[k,w]</a:t>
            </a:r>
          </a:p>
          <a:p>
            <a:pPr eaLnBrk="1" hangingPunct="1">
              <a:lnSpc>
                <a:spcPct val="90000"/>
              </a:lnSpc>
            </a:pPr>
            <a:r>
              <a:rPr lang="en-US" sz="2000" smtClean="0"/>
              <a:t>Since B[k,w] is defined in terms of B[k</a:t>
            </a:r>
            <a:r>
              <a:rPr lang="en-US" sz="2000" smtClean="0">
                <a:latin typeface="Symbol" pitchFamily="18" charset="2"/>
              </a:rPr>
              <a:t>-</a:t>
            </a:r>
            <a:r>
              <a:rPr lang="en-US" sz="2000" smtClean="0"/>
              <a:t>1,*], we can use two arrays of instead of a matrix</a:t>
            </a:r>
          </a:p>
          <a:p>
            <a:pPr eaLnBrk="1" hangingPunct="1">
              <a:lnSpc>
                <a:spcPct val="90000"/>
              </a:lnSpc>
            </a:pPr>
            <a:r>
              <a:rPr lang="en-US" sz="2000" smtClean="0"/>
              <a:t>Running time: O(nW).</a:t>
            </a:r>
          </a:p>
          <a:p>
            <a:pPr eaLnBrk="1" hangingPunct="1">
              <a:lnSpc>
                <a:spcPct val="90000"/>
              </a:lnSpc>
            </a:pPr>
            <a:r>
              <a:rPr lang="en-US" sz="2000" smtClean="0"/>
              <a:t>Not a polynomial-time algorithm since W may be large</a:t>
            </a:r>
          </a:p>
          <a:p>
            <a:pPr eaLnBrk="1" hangingPunct="1">
              <a:lnSpc>
                <a:spcPct val="90000"/>
              </a:lnSpc>
            </a:pPr>
            <a:r>
              <a:rPr lang="en-US" sz="2000" smtClean="0"/>
              <a:t>This is a </a:t>
            </a:r>
            <a:r>
              <a:rPr lang="en-US" sz="2000" smtClean="0">
                <a:solidFill>
                  <a:schemeClr val="tx2"/>
                </a:solidFill>
              </a:rPr>
              <a:t>pseudo-polynomial</a:t>
            </a:r>
            <a:r>
              <a:rPr lang="en-US" sz="2000" smtClean="0"/>
              <a:t> time algorithm</a:t>
            </a:r>
          </a:p>
        </p:txBody>
      </p:sp>
      <p:sp>
        <p:nvSpPr>
          <p:cNvPr id="20487" name="Text Box 4"/>
          <p:cNvSpPr txBox="1">
            <a:spLocks noChangeArrowheads="1"/>
          </p:cNvSpPr>
          <p:nvPr/>
        </p:nvSpPr>
        <p:spPr bwMode="auto">
          <a:xfrm>
            <a:off x="4343400" y="2286000"/>
            <a:ext cx="4495800" cy="4179888"/>
          </a:xfrm>
          <a:prstGeom prst="rect">
            <a:avLst/>
          </a:prstGeom>
          <a:noFill/>
          <a:ln w="9525">
            <a:solidFill>
              <a:srgbClr val="000000"/>
            </a:solidFill>
            <a:miter lim="800000"/>
            <a:headEnd/>
            <a:tailEnd/>
          </a:ln>
        </p:spPr>
        <p:txBody>
          <a:bodyPr>
            <a:spAutoFit/>
          </a:bodyPr>
          <a:lstStyle/>
          <a:p>
            <a:pPr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Algorithm</a:t>
            </a:r>
            <a:r>
              <a:rPr lang="en-US" sz="1800">
                <a:latin typeface="Times New Roman" pitchFamily="18" charset="0"/>
              </a:rPr>
              <a:t> </a:t>
            </a:r>
            <a:r>
              <a:rPr lang="en-US" sz="1800" b="1" i="1">
                <a:solidFill>
                  <a:schemeClr val="tx2"/>
                </a:solidFill>
                <a:latin typeface="Times New Roman" pitchFamily="18" charset="0"/>
              </a:rPr>
              <a:t>01Knapsack</a:t>
            </a:r>
            <a:r>
              <a:rPr lang="en-US" sz="1800">
                <a:solidFill>
                  <a:schemeClr val="tx2"/>
                </a:solidFill>
                <a:latin typeface="Times New Roman" pitchFamily="18" charset="0"/>
              </a:rPr>
              <a:t>(</a:t>
            </a:r>
            <a:r>
              <a:rPr lang="en-US" sz="1800" b="1" i="1">
                <a:solidFill>
                  <a:schemeClr val="tx2"/>
                </a:solidFill>
                <a:latin typeface="Times New Roman" pitchFamily="18" charset="0"/>
              </a:rPr>
              <a:t>S,</a:t>
            </a:r>
            <a:r>
              <a:rPr lang="en-US" sz="1800">
                <a:solidFill>
                  <a:schemeClr val="tx2"/>
                </a:solidFill>
                <a:latin typeface="Times New Roman" pitchFamily="18" charset="0"/>
              </a:rPr>
              <a:t> </a:t>
            </a:r>
            <a:r>
              <a:rPr lang="en-US" sz="1800" b="1" i="1">
                <a:solidFill>
                  <a:schemeClr val="tx2"/>
                </a:solidFill>
                <a:latin typeface="Times New Roman" pitchFamily="18" charset="0"/>
              </a:rPr>
              <a:t>W</a:t>
            </a:r>
            <a:r>
              <a:rPr lang="en-US" sz="1800">
                <a:solidFill>
                  <a:schemeClr val="tx2"/>
                </a:solidFill>
                <a:latin typeface="Times New Roman" pitchFamily="18" charset="0"/>
              </a:rPr>
              <a:t>):</a:t>
            </a:r>
          </a:p>
          <a:p>
            <a:pPr algn="l" defTabSz="342900">
              <a:lnSpc>
                <a:spcPct val="90000"/>
              </a:lnSpc>
              <a:spcBef>
                <a:spcPct val="20000"/>
              </a:spcBef>
              <a:buClr>
                <a:schemeClr val="hlink"/>
              </a:buClr>
              <a:buSzPct val="110000"/>
              <a:buFont typeface="Wingdings" pitchFamily="2" charset="2"/>
              <a:buNone/>
            </a:pPr>
            <a:r>
              <a:rPr lang="en-US" sz="1800">
                <a:solidFill>
                  <a:schemeClr val="tx2"/>
                </a:solidFill>
                <a:latin typeface="Times New Roman" pitchFamily="18" charset="0"/>
              </a:rPr>
              <a:t>	</a:t>
            </a:r>
            <a:r>
              <a:rPr lang="en-US" sz="1800" b="1">
                <a:solidFill>
                  <a:srgbClr val="000000"/>
                </a:solidFill>
                <a:latin typeface="Times New Roman" pitchFamily="18" charset="0"/>
              </a:rPr>
              <a:t>Input:</a:t>
            </a:r>
            <a:r>
              <a:rPr lang="en-US" sz="1800">
                <a:latin typeface="Times New Roman" pitchFamily="18" charset="0"/>
              </a:rPr>
              <a:t> </a:t>
            </a:r>
            <a:r>
              <a:rPr lang="en-US" sz="1800">
                <a:solidFill>
                  <a:schemeClr val="accent2"/>
                </a:solidFill>
                <a:latin typeface="Times New Roman" pitchFamily="18" charset="0"/>
              </a:rPr>
              <a:t>set </a:t>
            </a:r>
            <a:r>
              <a:rPr lang="en-US" sz="1800" b="1" i="1">
                <a:solidFill>
                  <a:schemeClr val="accent2"/>
                </a:solidFill>
                <a:latin typeface="Times New Roman" pitchFamily="18" charset="0"/>
              </a:rPr>
              <a:t>S</a:t>
            </a:r>
            <a:r>
              <a:rPr lang="en-US" sz="1800">
                <a:solidFill>
                  <a:schemeClr val="accent2"/>
                </a:solidFill>
                <a:latin typeface="Times New Roman" pitchFamily="18" charset="0"/>
              </a:rPr>
              <a:t> of </a:t>
            </a:r>
            <a:r>
              <a:rPr lang="en-US" sz="1800" b="1" i="1">
                <a:solidFill>
                  <a:schemeClr val="accent2"/>
                </a:solidFill>
                <a:latin typeface="Times New Roman" pitchFamily="18" charset="0"/>
              </a:rPr>
              <a:t>n</a:t>
            </a:r>
            <a:r>
              <a:rPr lang="en-US" sz="1800">
                <a:solidFill>
                  <a:schemeClr val="accent2"/>
                </a:solidFill>
                <a:latin typeface="Times New Roman" pitchFamily="18" charset="0"/>
              </a:rPr>
              <a:t> items with benefit </a:t>
            </a:r>
            <a:r>
              <a:rPr lang="en-US" sz="1800" b="1" i="1">
                <a:solidFill>
                  <a:schemeClr val="accent2"/>
                </a:solidFill>
                <a:latin typeface="Times New Roman" pitchFamily="18" charset="0"/>
              </a:rPr>
              <a:t>b</a:t>
            </a:r>
            <a:r>
              <a:rPr lang="en-US" sz="1800" b="1" i="1" baseline="-25000">
                <a:solidFill>
                  <a:schemeClr val="accent2"/>
                </a:solidFill>
                <a:latin typeface="Times New Roman" pitchFamily="18" charset="0"/>
              </a:rPr>
              <a:t>i</a:t>
            </a:r>
            <a:r>
              <a:rPr lang="en-US" sz="1800" i="1">
                <a:solidFill>
                  <a:schemeClr val="accent2"/>
                </a:solidFill>
                <a:latin typeface="Times New Roman" pitchFamily="18" charset="0"/>
              </a:rPr>
              <a:t> 				</a:t>
            </a:r>
            <a:r>
              <a:rPr lang="en-US" sz="1800">
                <a:solidFill>
                  <a:schemeClr val="accent2"/>
                </a:solidFill>
                <a:latin typeface="Times New Roman" pitchFamily="18" charset="0"/>
              </a:rPr>
              <a:t>and weight </a:t>
            </a:r>
            <a:r>
              <a:rPr lang="en-US" sz="1800" b="1" i="1">
                <a:solidFill>
                  <a:schemeClr val="accent2"/>
                </a:solidFill>
                <a:latin typeface="Times New Roman" pitchFamily="18" charset="0"/>
              </a:rPr>
              <a:t>w</a:t>
            </a:r>
            <a:r>
              <a:rPr lang="en-US" sz="1800" b="1" i="1" baseline="-25000">
                <a:solidFill>
                  <a:schemeClr val="accent2"/>
                </a:solidFill>
                <a:latin typeface="Times New Roman" pitchFamily="18" charset="0"/>
              </a:rPr>
              <a:t>i</a:t>
            </a:r>
            <a:r>
              <a:rPr lang="en-US" sz="1800">
                <a:solidFill>
                  <a:schemeClr val="accent2"/>
                </a:solidFill>
                <a:latin typeface="Times New Roman" pitchFamily="18" charset="0"/>
              </a:rPr>
              <a:t>; maximum weight </a:t>
            </a:r>
            <a:r>
              <a:rPr lang="en-US" sz="1800" b="1" i="1">
                <a:solidFill>
                  <a:schemeClr val="accent2"/>
                </a:solidFill>
                <a:latin typeface="Times New Roman" pitchFamily="18" charset="0"/>
              </a:rPr>
              <a:t>W</a:t>
            </a:r>
            <a:endParaRPr lang="en-US" sz="1800">
              <a:solidFill>
                <a:schemeClr val="accent2"/>
              </a:solidFill>
              <a:latin typeface="Times New Roman" pitchFamily="18" charset="0"/>
            </a:endParaRPr>
          </a:p>
          <a:p>
            <a:pPr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b="1">
                <a:solidFill>
                  <a:srgbClr val="000000"/>
                </a:solidFill>
                <a:latin typeface="Times New Roman" pitchFamily="18" charset="0"/>
              </a:rPr>
              <a:t>Output:</a:t>
            </a:r>
            <a:r>
              <a:rPr lang="en-US" sz="1800">
                <a:latin typeface="Times New Roman" pitchFamily="18" charset="0"/>
              </a:rPr>
              <a:t> </a:t>
            </a:r>
            <a:r>
              <a:rPr lang="en-US" sz="1800">
                <a:solidFill>
                  <a:schemeClr val="accent2"/>
                </a:solidFill>
                <a:latin typeface="Times New Roman" pitchFamily="18" charset="0"/>
              </a:rPr>
              <a:t>benefit of best subset of </a:t>
            </a:r>
            <a:r>
              <a:rPr lang="en-US" sz="1800" b="1" i="1">
                <a:solidFill>
                  <a:schemeClr val="accent2"/>
                </a:solidFill>
                <a:latin typeface="Times New Roman" pitchFamily="18" charset="0"/>
              </a:rPr>
              <a:t>S</a:t>
            </a:r>
            <a:r>
              <a:rPr lang="en-US" sz="1800">
                <a:solidFill>
                  <a:schemeClr val="accent2"/>
                </a:solidFill>
                <a:latin typeface="Times New Roman" pitchFamily="18" charset="0"/>
              </a:rPr>
              <a:t> with 				weight at most </a:t>
            </a:r>
            <a:r>
              <a:rPr lang="en-US" sz="1800" b="1" i="1">
                <a:solidFill>
                  <a:schemeClr val="accent2"/>
                </a:solidFill>
                <a:latin typeface="Times New Roman" pitchFamily="18" charset="0"/>
              </a:rPr>
              <a:t>W</a:t>
            </a:r>
          </a:p>
          <a:p>
            <a:pPr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a:solidFill>
                  <a:srgbClr val="000000"/>
                </a:solidFill>
                <a:latin typeface="Times New Roman" pitchFamily="18" charset="0"/>
              </a:rPr>
              <a:t>let</a:t>
            </a:r>
            <a:r>
              <a:rPr lang="en-US" sz="1800">
                <a:solidFill>
                  <a:schemeClr val="accent2"/>
                </a:solidFill>
                <a:latin typeface="Times New Roman" pitchFamily="18" charset="0"/>
              </a:rPr>
              <a:t> </a:t>
            </a:r>
            <a:r>
              <a:rPr lang="en-US" sz="1800" b="1" i="1">
                <a:solidFill>
                  <a:schemeClr val="accent2"/>
                </a:solidFill>
                <a:latin typeface="Times New Roman" pitchFamily="18" charset="0"/>
              </a:rPr>
              <a:t>A</a:t>
            </a:r>
            <a:r>
              <a:rPr lang="en-US" sz="1800">
                <a:solidFill>
                  <a:schemeClr val="accent2"/>
                </a:solidFill>
                <a:latin typeface="Times New Roman" pitchFamily="18" charset="0"/>
              </a:rPr>
              <a:t> </a:t>
            </a:r>
            <a:r>
              <a:rPr lang="en-US" sz="1800">
                <a:solidFill>
                  <a:srgbClr val="000000"/>
                </a:solidFill>
                <a:latin typeface="Times New Roman" pitchFamily="18" charset="0"/>
              </a:rPr>
              <a:t>and</a:t>
            </a:r>
            <a:r>
              <a:rPr lang="en-US" sz="1800">
                <a:solidFill>
                  <a:schemeClr val="accent2"/>
                </a:solidFill>
                <a:latin typeface="Times New Roman" pitchFamily="18" charset="0"/>
              </a:rPr>
              <a:t> </a:t>
            </a:r>
            <a:r>
              <a:rPr lang="en-US" sz="1800" b="1" i="1">
                <a:solidFill>
                  <a:schemeClr val="accent2"/>
                </a:solidFill>
                <a:latin typeface="Times New Roman" pitchFamily="18" charset="0"/>
              </a:rPr>
              <a:t>B</a:t>
            </a:r>
            <a:r>
              <a:rPr lang="en-US" sz="1800">
                <a:solidFill>
                  <a:schemeClr val="accent2"/>
                </a:solidFill>
                <a:latin typeface="Times New Roman" pitchFamily="18" charset="0"/>
              </a:rPr>
              <a:t> </a:t>
            </a:r>
            <a:r>
              <a:rPr lang="en-US" sz="1800">
                <a:solidFill>
                  <a:srgbClr val="000000"/>
                </a:solidFill>
                <a:latin typeface="Times New Roman" pitchFamily="18" charset="0"/>
              </a:rPr>
              <a:t>be arrays of length</a:t>
            </a:r>
            <a:r>
              <a:rPr lang="en-US" sz="1800">
                <a:solidFill>
                  <a:schemeClr val="accent2"/>
                </a:solidFill>
                <a:latin typeface="Times New Roman" pitchFamily="18" charset="0"/>
              </a:rPr>
              <a:t> </a:t>
            </a:r>
            <a:r>
              <a:rPr lang="en-US" sz="1800" b="1" i="1">
                <a:solidFill>
                  <a:schemeClr val="accent2"/>
                </a:solidFill>
                <a:latin typeface="Times New Roman" pitchFamily="18" charset="0"/>
              </a:rPr>
              <a:t>W</a:t>
            </a:r>
            <a:r>
              <a:rPr lang="en-US" sz="1800">
                <a:solidFill>
                  <a:schemeClr val="accent2"/>
                </a:solidFill>
                <a:latin typeface="Times New Roman" pitchFamily="18" charset="0"/>
              </a:rPr>
              <a:t> + 1</a:t>
            </a:r>
          </a:p>
          <a:p>
            <a:pPr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	for</a:t>
            </a:r>
            <a:r>
              <a:rPr lang="en-US" sz="1800">
                <a:solidFill>
                  <a:schemeClr val="tx2"/>
                </a:solidFill>
                <a:latin typeface="Times New Roman" pitchFamily="18" charset="0"/>
              </a:rPr>
              <a:t> </a:t>
            </a:r>
            <a:r>
              <a:rPr lang="en-US" sz="1800" b="1" i="1">
                <a:solidFill>
                  <a:schemeClr val="accent2"/>
                </a:solidFill>
                <a:latin typeface="Times New Roman" pitchFamily="18" charset="0"/>
              </a:rPr>
              <a:t>w </a:t>
            </a:r>
            <a:r>
              <a:rPr lang="en-US" sz="1800">
                <a:solidFill>
                  <a:srgbClr val="000000"/>
                </a:solidFill>
                <a:latin typeface="Times New Roman" pitchFamily="18" charset="0"/>
                <a:sym typeface="Symbol" pitchFamily="18" charset="2"/>
              </a:rPr>
              <a:t></a:t>
            </a:r>
            <a:r>
              <a:rPr lang="en-US" sz="1800">
                <a:solidFill>
                  <a:schemeClr val="accent2"/>
                </a:solidFill>
                <a:latin typeface="Times New Roman" pitchFamily="18" charset="0"/>
                <a:sym typeface="Symbol" pitchFamily="18" charset="2"/>
              </a:rPr>
              <a:t> </a:t>
            </a:r>
            <a:r>
              <a:rPr lang="en-US" sz="1800" b="1">
                <a:solidFill>
                  <a:schemeClr val="accent2"/>
                </a:solidFill>
                <a:latin typeface="Times New Roman" pitchFamily="18" charset="0"/>
                <a:sym typeface="Symbol" pitchFamily="18" charset="2"/>
              </a:rPr>
              <a:t>0</a:t>
            </a:r>
            <a:r>
              <a:rPr lang="en-US" sz="1800">
                <a:solidFill>
                  <a:schemeClr val="accent2"/>
                </a:solidFill>
                <a:latin typeface="Times New Roman" pitchFamily="18" charset="0"/>
                <a:sym typeface="Symbol" pitchFamily="18" charset="2"/>
              </a:rPr>
              <a:t> </a:t>
            </a:r>
            <a:r>
              <a:rPr lang="en-US" sz="1800" b="1">
                <a:solidFill>
                  <a:srgbClr val="000000"/>
                </a:solidFill>
                <a:latin typeface="Times New Roman" pitchFamily="18" charset="0"/>
                <a:sym typeface="Symbol" pitchFamily="18" charset="2"/>
              </a:rPr>
              <a:t>to </a:t>
            </a:r>
            <a:r>
              <a:rPr lang="en-US" sz="1800" b="1" i="1">
                <a:solidFill>
                  <a:schemeClr val="accent2"/>
                </a:solidFill>
                <a:latin typeface="Times New Roman" pitchFamily="18" charset="0"/>
              </a:rPr>
              <a:t>W </a:t>
            </a:r>
            <a:r>
              <a:rPr lang="en-US" sz="1800" b="1">
                <a:solidFill>
                  <a:srgbClr val="000000"/>
                </a:solidFill>
                <a:latin typeface="Times New Roman" pitchFamily="18" charset="0"/>
                <a:sym typeface="Symbol" pitchFamily="18" charset="2"/>
              </a:rPr>
              <a:t>do</a:t>
            </a:r>
            <a:endParaRPr lang="en-US" sz="1800">
              <a:solidFill>
                <a:schemeClr val="accent2"/>
              </a:solidFill>
              <a:latin typeface="Times New Roman" pitchFamily="18" charset="0"/>
              <a:sym typeface="Symbol" pitchFamily="18" charset="2"/>
            </a:endParaRP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sym typeface="Symbol" pitchFamily="18" charset="2"/>
              </a:rPr>
              <a:t>	</a:t>
            </a:r>
            <a:r>
              <a:rPr lang="en-US" sz="1800" b="1" i="1">
                <a:solidFill>
                  <a:schemeClr val="accent2"/>
                </a:solidFill>
                <a:latin typeface="Times New Roman" pitchFamily="18" charset="0"/>
              </a:rPr>
              <a:t>B</a:t>
            </a:r>
            <a:r>
              <a:rPr lang="en-US" sz="1800" b="1">
                <a:solidFill>
                  <a:schemeClr val="accent2"/>
                </a:solidFill>
                <a:latin typeface="Times New Roman" pitchFamily="18" charset="0"/>
              </a:rPr>
              <a:t>[</a:t>
            </a:r>
            <a:r>
              <a:rPr lang="en-US" sz="1800" b="1" i="1">
                <a:solidFill>
                  <a:schemeClr val="accent2"/>
                </a:solidFill>
                <a:latin typeface="Times New Roman" pitchFamily="18" charset="0"/>
              </a:rPr>
              <a:t>w</a:t>
            </a:r>
            <a:r>
              <a:rPr lang="en-US" sz="1800" b="1">
                <a:solidFill>
                  <a:schemeClr val="accent2"/>
                </a:solidFill>
                <a:latin typeface="Times New Roman" pitchFamily="18" charset="0"/>
              </a:rPr>
              <a:t>]</a:t>
            </a:r>
            <a:r>
              <a:rPr lang="en-US" sz="1800" i="1">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a:t>
            </a:r>
            <a:r>
              <a:rPr lang="en-US" sz="1800">
                <a:solidFill>
                  <a:schemeClr val="accent2"/>
                </a:solidFill>
                <a:latin typeface="Times New Roman" pitchFamily="18" charset="0"/>
                <a:sym typeface="Symbol" pitchFamily="18" charset="2"/>
              </a:rPr>
              <a:t> </a:t>
            </a:r>
            <a:r>
              <a:rPr lang="en-US" sz="1800" b="1">
                <a:solidFill>
                  <a:schemeClr val="accent2"/>
                </a:solidFill>
                <a:latin typeface="Times New Roman" pitchFamily="18" charset="0"/>
              </a:rPr>
              <a:t>0	</a:t>
            </a:r>
          </a:p>
          <a:p>
            <a:pPr marL="342900" lvl="1"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for</a:t>
            </a:r>
            <a:r>
              <a:rPr lang="en-US" sz="1800">
                <a:solidFill>
                  <a:schemeClr val="tx2"/>
                </a:solidFill>
                <a:latin typeface="Times New Roman" pitchFamily="18" charset="0"/>
              </a:rPr>
              <a:t> </a:t>
            </a:r>
            <a:r>
              <a:rPr lang="en-US" sz="1800" b="1" i="1">
                <a:solidFill>
                  <a:schemeClr val="accent2"/>
                </a:solidFill>
                <a:latin typeface="Times New Roman" pitchFamily="18" charset="0"/>
              </a:rPr>
              <a:t>k</a:t>
            </a:r>
            <a:r>
              <a:rPr lang="en-US" sz="1800">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a:t>
            </a:r>
            <a:r>
              <a:rPr lang="en-US" sz="1800">
                <a:solidFill>
                  <a:schemeClr val="accent2"/>
                </a:solidFill>
                <a:latin typeface="Times New Roman" pitchFamily="18" charset="0"/>
                <a:sym typeface="Symbol" pitchFamily="18" charset="2"/>
              </a:rPr>
              <a:t> 1 </a:t>
            </a:r>
            <a:r>
              <a:rPr lang="en-US" sz="1800" b="1">
                <a:solidFill>
                  <a:srgbClr val="000000"/>
                </a:solidFill>
                <a:latin typeface="Times New Roman" pitchFamily="18" charset="0"/>
                <a:sym typeface="Symbol" pitchFamily="18" charset="2"/>
              </a:rPr>
              <a:t>to </a:t>
            </a:r>
            <a:r>
              <a:rPr lang="en-US" sz="1800" b="1" i="1">
                <a:solidFill>
                  <a:schemeClr val="accent2"/>
                </a:solidFill>
                <a:latin typeface="Times New Roman" pitchFamily="18" charset="0"/>
              </a:rPr>
              <a:t>n </a:t>
            </a:r>
            <a:r>
              <a:rPr lang="en-US" sz="1800" b="1">
                <a:solidFill>
                  <a:srgbClr val="000000"/>
                </a:solidFill>
                <a:latin typeface="Times New Roman" pitchFamily="18" charset="0"/>
                <a:sym typeface="Symbol" pitchFamily="18" charset="2"/>
              </a:rPr>
              <a:t>do</a:t>
            </a:r>
            <a:endParaRPr lang="en-US" sz="1800">
              <a:solidFill>
                <a:schemeClr val="accent2"/>
              </a:solidFill>
              <a:latin typeface="Times New Roman" pitchFamily="18" charset="0"/>
              <a:sym typeface="Symbol" pitchFamily="18" charset="2"/>
            </a:endParaRPr>
          </a:p>
          <a:p>
            <a:pPr marL="342900" lvl="1" algn="l" defTabSz="342900">
              <a:lnSpc>
                <a:spcPct val="90000"/>
              </a:lnSpc>
              <a:spcBef>
                <a:spcPct val="20000"/>
              </a:spcBef>
              <a:buClr>
                <a:schemeClr val="hlink"/>
              </a:buClr>
              <a:buSzPct val="110000"/>
              <a:buFont typeface="Wingdings" pitchFamily="2" charset="2"/>
              <a:buNone/>
            </a:pPr>
            <a:r>
              <a:rPr lang="en-US" sz="1800">
                <a:solidFill>
                  <a:schemeClr val="accent2"/>
                </a:solidFill>
                <a:latin typeface="Times New Roman" pitchFamily="18" charset="0"/>
              </a:rPr>
              <a:t>	</a:t>
            </a:r>
            <a:r>
              <a:rPr lang="en-US" sz="1800">
                <a:solidFill>
                  <a:srgbClr val="000000"/>
                </a:solidFill>
                <a:latin typeface="Times New Roman" pitchFamily="18" charset="0"/>
              </a:rPr>
              <a:t>copy array</a:t>
            </a:r>
            <a:r>
              <a:rPr lang="en-US" sz="1800">
                <a:solidFill>
                  <a:schemeClr val="accent2"/>
                </a:solidFill>
                <a:latin typeface="Times New Roman" pitchFamily="18" charset="0"/>
              </a:rPr>
              <a:t> </a:t>
            </a:r>
            <a:r>
              <a:rPr lang="en-US" sz="1800" b="1" i="1">
                <a:solidFill>
                  <a:schemeClr val="accent2"/>
                </a:solidFill>
                <a:latin typeface="Times New Roman" pitchFamily="18" charset="0"/>
              </a:rPr>
              <a:t>B</a:t>
            </a:r>
            <a:r>
              <a:rPr lang="en-US" sz="1800">
                <a:solidFill>
                  <a:schemeClr val="accent2"/>
                </a:solidFill>
                <a:latin typeface="Times New Roman" pitchFamily="18" charset="0"/>
              </a:rPr>
              <a:t> </a:t>
            </a:r>
            <a:r>
              <a:rPr lang="en-US" sz="1800">
                <a:solidFill>
                  <a:srgbClr val="000000"/>
                </a:solidFill>
                <a:latin typeface="Times New Roman" pitchFamily="18" charset="0"/>
              </a:rPr>
              <a:t>into array</a:t>
            </a:r>
            <a:r>
              <a:rPr lang="en-US" sz="1800">
                <a:solidFill>
                  <a:schemeClr val="accent2"/>
                </a:solidFill>
                <a:latin typeface="Times New Roman" pitchFamily="18" charset="0"/>
              </a:rPr>
              <a:t> </a:t>
            </a:r>
            <a:r>
              <a:rPr lang="en-US" sz="1800" b="1" i="1">
                <a:solidFill>
                  <a:schemeClr val="accent2"/>
                </a:solidFill>
                <a:latin typeface="Times New Roman" pitchFamily="18" charset="0"/>
              </a:rPr>
              <a:t>A </a:t>
            </a:r>
            <a:endParaRPr lang="en-US" sz="1800">
              <a:solidFill>
                <a:schemeClr val="accent2"/>
              </a:solidFill>
              <a:latin typeface="Times New Roman" pitchFamily="18" charset="0"/>
            </a:endParaRPr>
          </a:p>
          <a:p>
            <a:pPr marL="342900" lvl="1"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	for</a:t>
            </a:r>
            <a:r>
              <a:rPr lang="en-US" sz="1800">
                <a:solidFill>
                  <a:schemeClr val="tx2"/>
                </a:solidFill>
                <a:latin typeface="Times New Roman" pitchFamily="18" charset="0"/>
              </a:rPr>
              <a:t> </a:t>
            </a:r>
            <a:r>
              <a:rPr lang="en-US" sz="1800" b="1" i="1">
                <a:solidFill>
                  <a:schemeClr val="accent2"/>
                </a:solidFill>
                <a:latin typeface="Times New Roman" pitchFamily="18" charset="0"/>
              </a:rPr>
              <a:t>w</a:t>
            </a:r>
            <a:r>
              <a:rPr lang="en-US" sz="1800">
                <a:solidFill>
                  <a:schemeClr val="accent2"/>
                </a:solidFill>
                <a:latin typeface="Times New Roman" pitchFamily="18" charset="0"/>
              </a:rPr>
              <a:t> </a:t>
            </a:r>
            <a:r>
              <a:rPr lang="en-US" sz="1800">
                <a:solidFill>
                  <a:srgbClr val="000000"/>
                </a:solidFill>
                <a:latin typeface="Times New Roman" pitchFamily="18" charset="0"/>
                <a:sym typeface="Symbol" pitchFamily="18" charset="2"/>
              </a:rPr>
              <a:t></a:t>
            </a:r>
            <a:r>
              <a:rPr lang="en-US" sz="1800">
                <a:solidFill>
                  <a:schemeClr val="accent2"/>
                </a:solidFill>
                <a:latin typeface="Times New Roman" pitchFamily="18" charset="0"/>
                <a:sym typeface="Symbol" pitchFamily="18" charset="2"/>
              </a:rPr>
              <a:t> </a:t>
            </a:r>
            <a:r>
              <a:rPr lang="en-US" sz="1800" b="1" i="1">
                <a:solidFill>
                  <a:schemeClr val="accent2"/>
                </a:solidFill>
                <a:latin typeface="Times New Roman" pitchFamily="18" charset="0"/>
              </a:rPr>
              <a:t>w</a:t>
            </a:r>
            <a:r>
              <a:rPr lang="en-US" sz="1800" b="1" i="1" baseline="-25000">
                <a:solidFill>
                  <a:schemeClr val="accent2"/>
                </a:solidFill>
                <a:latin typeface="Times New Roman" pitchFamily="18" charset="0"/>
              </a:rPr>
              <a:t>k</a:t>
            </a:r>
            <a:r>
              <a:rPr lang="en-US" sz="1800">
                <a:solidFill>
                  <a:schemeClr val="accent2"/>
                </a:solidFill>
                <a:latin typeface="Times New Roman" pitchFamily="18" charset="0"/>
                <a:sym typeface="Symbol" pitchFamily="18" charset="2"/>
              </a:rPr>
              <a:t> </a:t>
            </a:r>
            <a:r>
              <a:rPr lang="en-US" sz="1800" b="1">
                <a:solidFill>
                  <a:srgbClr val="000000"/>
                </a:solidFill>
                <a:latin typeface="Times New Roman" pitchFamily="18" charset="0"/>
                <a:sym typeface="Symbol" pitchFamily="18" charset="2"/>
              </a:rPr>
              <a:t>to </a:t>
            </a:r>
            <a:r>
              <a:rPr lang="en-US" sz="1800" b="1" i="1">
                <a:solidFill>
                  <a:schemeClr val="accent2"/>
                </a:solidFill>
                <a:latin typeface="Times New Roman" pitchFamily="18" charset="0"/>
                <a:sym typeface="Symbol" pitchFamily="18" charset="2"/>
              </a:rPr>
              <a:t>W</a:t>
            </a:r>
            <a:r>
              <a:rPr lang="en-US" sz="1800" b="1" i="1">
                <a:solidFill>
                  <a:schemeClr val="accent2"/>
                </a:solidFill>
                <a:latin typeface="Times New Roman" pitchFamily="18" charset="0"/>
              </a:rPr>
              <a:t> </a:t>
            </a:r>
            <a:r>
              <a:rPr lang="en-US" sz="1800" b="1">
                <a:solidFill>
                  <a:srgbClr val="000000"/>
                </a:solidFill>
                <a:latin typeface="Times New Roman" pitchFamily="18" charset="0"/>
                <a:sym typeface="Symbol" pitchFamily="18" charset="2"/>
              </a:rPr>
              <a:t>do</a:t>
            </a:r>
            <a:endParaRPr lang="en-US" sz="1800">
              <a:solidFill>
                <a:schemeClr val="accent2"/>
              </a:solidFill>
              <a:latin typeface="Times New Roman" pitchFamily="18" charset="0"/>
              <a:sym typeface="Symbol" pitchFamily="18" charset="2"/>
            </a:endParaRPr>
          </a:p>
          <a:p>
            <a:pPr marL="342900" lvl="1" algn="l" defTabSz="342900">
              <a:lnSpc>
                <a:spcPct val="90000"/>
              </a:lnSpc>
              <a:spcBef>
                <a:spcPct val="20000"/>
              </a:spcBef>
              <a:buClr>
                <a:schemeClr val="hlink"/>
              </a:buClr>
              <a:buSzPct val="110000"/>
              <a:buFont typeface="Wingdings" pitchFamily="2" charset="2"/>
              <a:buNone/>
            </a:pPr>
            <a:r>
              <a:rPr lang="en-US" sz="1800" b="1" i="1">
                <a:solidFill>
                  <a:schemeClr val="accent2"/>
                </a:solidFill>
                <a:latin typeface="Times New Roman" pitchFamily="18" charset="0"/>
              </a:rPr>
              <a:t>		</a:t>
            </a:r>
            <a:r>
              <a:rPr lang="en-US" sz="1800" b="1">
                <a:solidFill>
                  <a:srgbClr val="000000"/>
                </a:solidFill>
                <a:latin typeface="Times New Roman" pitchFamily="18" charset="0"/>
              </a:rPr>
              <a:t>if</a:t>
            </a:r>
            <a:r>
              <a:rPr lang="en-US" sz="1800">
                <a:solidFill>
                  <a:schemeClr val="tx2"/>
                </a:solidFill>
                <a:latin typeface="Times New Roman" pitchFamily="18" charset="0"/>
              </a:rPr>
              <a:t> </a:t>
            </a:r>
            <a:r>
              <a:rPr lang="en-US" sz="1800" b="1" i="1">
                <a:solidFill>
                  <a:schemeClr val="accent2"/>
                </a:solidFill>
                <a:latin typeface="Times New Roman" pitchFamily="18" charset="0"/>
              </a:rPr>
              <a:t>A</a:t>
            </a:r>
            <a:r>
              <a:rPr lang="en-US" sz="1800" b="1">
                <a:solidFill>
                  <a:schemeClr val="accent2"/>
                </a:solidFill>
                <a:latin typeface="Times New Roman" pitchFamily="18" charset="0"/>
              </a:rPr>
              <a:t>[</a:t>
            </a:r>
            <a:r>
              <a:rPr lang="en-US" sz="1800" b="1" i="1">
                <a:solidFill>
                  <a:schemeClr val="accent2"/>
                </a:solidFill>
                <a:latin typeface="Times New Roman" pitchFamily="18" charset="0"/>
              </a:rPr>
              <a:t>w</a:t>
            </a:r>
            <a:r>
              <a:rPr lang="en-US" sz="1800" b="1" i="1">
                <a:solidFill>
                  <a:schemeClr val="accent2"/>
                </a:solidFill>
                <a:latin typeface="Symbol" pitchFamily="18" charset="2"/>
              </a:rPr>
              <a:t>-</a:t>
            </a:r>
            <a:r>
              <a:rPr lang="en-US" sz="1800" b="1" i="1">
                <a:solidFill>
                  <a:schemeClr val="accent2"/>
                </a:solidFill>
                <a:latin typeface="Times New Roman" pitchFamily="18" charset="0"/>
              </a:rPr>
              <a:t>w</a:t>
            </a:r>
            <a:r>
              <a:rPr lang="en-US" sz="1800" b="1" i="1" baseline="-25000">
                <a:solidFill>
                  <a:schemeClr val="accent2"/>
                </a:solidFill>
                <a:latin typeface="Times New Roman" pitchFamily="18" charset="0"/>
              </a:rPr>
              <a:t>k</a:t>
            </a:r>
            <a:r>
              <a:rPr lang="en-US" sz="1800" b="1">
                <a:solidFill>
                  <a:schemeClr val="accent2"/>
                </a:solidFill>
                <a:latin typeface="Times New Roman" pitchFamily="18" charset="0"/>
              </a:rPr>
              <a:t>] </a:t>
            </a:r>
            <a:r>
              <a:rPr lang="en-US" sz="1800">
                <a:solidFill>
                  <a:schemeClr val="accent2"/>
                </a:solidFill>
                <a:latin typeface="Symbol" pitchFamily="18" charset="2"/>
              </a:rPr>
              <a:t>+</a:t>
            </a:r>
            <a:r>
              <a:rPr lang="en-US" sz="1800" b="1" i="1">
                <a:solidFill>
                  <a:schemeClr val="accent2"/>
                </a:solidFill>
                <a:latin typeface="Times New Roman" pitchFamily="18" charset="0"/>
              </a:rPr>
              <a:t> b</a:t>
            </a:r>
            <a:r>
              <a:rPr lang="en-US" sz="1800" b="1" i="1" baseline="-25000">
                <a:solidFill>
                  <a:schemeClr val="accent2"/>
                </a:solidFill>
                <a:latin typeface="Times New Roman" pitchFamily="18" charset="0"/>
              </a:rPr>
              <a:t>k</a:t>
            </a:r>
            <a:r>
              <a:rPr lang="en-US" sz="1800" b="1" i="1">
                <a:solidFill>
                  <a:schemeClr val="accent2"/>
                </a:solidFill>
                <a:latin typeface="Times New Roman" pitchFamily="18" charset="0"/>
              </a:rPr>
              <a:t> &gt; A</a:t>
            </a:r>
            <a:r>
              <a:rPr lang="en-US" sz="1800" b="1">
                <a:solidFill>
                  <a:schemeClr val="accent2"/>
                </a:solidFill>
                <a:latin typeface="Times New Roman" pitchFamily="18" charset="0"/>
              </a:rPr>
              <a:t>[</a:t>
            </a:r>
            <a:r>
              <a:rPr lang="en-US" sz="1800" b="1" i="1">
                <a:solidFill>
                  <a:schemeClr val="accent2"/>
                </a:solidFill>
                <a:latin typeface="Times New Roman" pitchFamily="18" charset="0"/>
              </a:rPr>
              <a:t>w</a:t>
            </a:r>
            <a:r>
              <a:rPr lang="en-US" sz="1800" b="1">
                <a:solidFill>
                  <a:schemeClr val="accent2"/>
                </a:solidFill>
                <a:latin typeface="Times New Roman" pitchFamily="18" charset="0"/>
              </a:rPr>
              <a:t>]</a:t>
            </a:r>
            <a:r>
              <a:rPr lang="en-US" sz="1800" b="1" i="1">
                <a:solidFill>
                  <a:schemeClr val="accent2"/>
                </a:solidFill>
                <a:latin typeface="Times New Roman" pitchFamily="18" charset="0"/>
              </a:rPr>
              <a:t> </a:t>
            </a:r>
            <a:r>
              <a:rPr lang="en-US" sz="1800" b="1">
                <a:solidFill>
                  <a:srgbClr val="000000"/>
                </a:solidFill>
                <a:latin typeface="Times New Roman" pitchFamily="18" charset="0"/>
                <a:sym typeface="Symbol" pitchFamily="18" charset="2"/>
              </a:rPr>
              <a:t>then</a:t>
            </a:r>
          </a:p>
          <a:p>
            <a:pPr marL="342900" lvl="1" algn="l" defTabSz="342900">
              <a:lnSpc>
                <a:spcPct val="90000"/>
              </a:lnSpc>
              <a:spcBef>
                <a:spcPct val="20000"/>
              </a:spcBef>
              <a:buClr>
                <a:schemeClr val="hlink"/>
              </a:buClr>
              <a:buSzPct val="110000"/>
              <a:buFont typeface="Wingdings" pitchFamily="2" charset="2"/>
              <a:buNone/>
            </a:pPr>
            <a:r>
              <a:rPr lang="en-US" sz="1800" b="1" i="1">
                <a:solidFill>
                  <a:schemeClr val="accent2"/>
                </a:solidFill>
                <a:latin typeface="Times New Roman" pitchFamily="18" charset="0"/>
              </a:rPr>
              <a:t>		 	B</a:t>
            </a:r>
            <a:r>
              <a:rPr lang="en-US" sz="1800" b="1">
                <a:solidFill>
                  <a:schemeClr val="accent2"/>
                </a:solidFill>
                <a:latin typeface="Times New Roman" pitchFamily="18" charset="0"/>
              </a:rPr>
              <a:t>[</a:t>
            </a:r>
            <a:r>
              <a:rPr lang="en-US" sz="1800" b="1" i="1">
                <a:solidFill>
                  <a:schemeClr val="accent2"/>
                </a:solidFill>
                <a:latin typeface="Times New Roman" pitchFamily="18" charset="0"/>
              </a:rPr>
              <a:t>w</a:t>
            </a:r>
            <a:r>
              <a:rPr lang="en-US" sz="1800" b="1">
                <a:solidFill>
                  <a:schemeClr val="accent2"/>
                </a:solidFill>
                <a:latin typeface="Times New Roman" pitchFamily="18" charset="0"/>
              </a:rPr>
              <a:t>]</a:t>
            </a:r>
            <a:r>
              <a:rPr lang="en-US" sz="1800">
                <a:solidFill>
                  <a:schemeClr val="accent2"/>
                </a:solidFill>
                <a:latin typeface="Times New Roman" pitchFamily="18" charset="0"/>
                <a:sym typeface="Symbol" pitchFamily="18" charset="2"/>
              </a:rPr>
              <a:t> </a:t>
            </a:r>
            <a:r>
              <a:rPr lang="en-US" sz="1800">
                <a:solidFill>
                  <a:srgbClr val="000000"/>
                </a:solidFill>
                <a:latin typeface="Times New Roman" pitchFamily="18" charset="0"/>
                <a:sym typeface="Symbol" pitchFamily="18" charset="2"/>
              </a:rPr>
              <a:t></a:t>
            </a:r>
            <a:r>
              <a:rPr lang="en-US" sz="1800">
                <a:solidFill>
                  <a:schemeClr val="accent2"/>
                </a:solidFill>
                <a:latin typeface="Times New Roman" pitchFamily="18" charset="0"/>
                <a:sym typeface="Symbol" pitchFamily="18" charset="2"/>
              </a:rPr>
              <a:t> </a:t>
            </a:r>
            <a:r>
              <a:rPr lang="en-US" sz="1800" b="1" i="1">
                <a:solidFill>
                  <a:schemeClr val="accent2"/>
                </a:solidFill>
                <a:latin typeface="Times New Roman" pitchFamily="18" charset="0"/>
              </a:rPr>
              <a:t>A</a:t>
            </a:r>
            <a:r>
              <a:rPr lang="en-US" sz="1800" b="1">
                <a:solidFill>
                  <a:schemeClr val="accent2"/>
                </a:solidFill>
                <a:latin typeface="Times New Roman" pitchFamily="18" charset="0"/>
              </a:rPr>
              <a:t>[</a:t>
            </a:r>
            <a:r>
              <a:rPr lang="en-US" sz="1800" b="1" i="1">
                <a:solidFill>
                  <a:schemeClr val="accent2"/>
                </a:solidFill>
                <a:latin typeface="Times New Roman" pitchFamily="18" charset="0"/>
              </a:rPr>
              <a:t>w</a:t>
            </a:r>
            <a:r>
              <a:rPr lang="en-US" sz="1800" b="1" i="1">
                <a:solidFill>
                  <a:schemeClr val="accent2"/>
                </a:solidFill>
                <a:latin typeface="Symbol" pitchFamily="18" charset="2"/>
              </a:rPr>
              <a:t>-</a:t>
            </a:r>
            <a:r>
              <a:rPr lang="en-US" sz="1800" b="1" i="1">
                <a:solidFill>
                  <a:schemeClr val="accent2"/>
                </a:solidFill>
                <a:latin typeface="Times New Roman" pitchFamily="18" charset="0"/>
              </a:rPr>
              <a:t>w</a:t>
            </a:r>
            <a:r>
              <a:rPr lang="en-US" sz="1800" b="1" i="1" baseline="-25000">
                <a:solidFill>
                  <a:schemeClr val="accent2"/>
                </a:solidFill>
                <a:latin typeface="Times New Roman" pitchFamily="18" charset="0"/>
              </a:rPr>
              <a:t>k</a:t>
            </a:r>
            <a:r>
              <a:rPr lang="en-US" sz="1800" b="1">
                <a:solidFill>
                  <a:schemeClr val="accent2"/>
                </a:solidFill>
                <a:latin typeface="Times New Roman" pitchFamily="18" charset="0"/>
              </a:rPr>
              <a:t>] </a:t>
            </a:r>
            <a:r>
              <a:rPr lang="en-US" sz="1800">
                <a:solidFill>
                  <a:schemeClr val="accent2"/>
                </a:solidFill>
                <a:latin typeface="Symbol" pitchFamily="18" charset="2"/>
              </a:rPr>
              <a:t>+</a:t>
            </a:r>
            <a:r>
              <a:rPr lang="en-US" sz="1800" b="1" i="1">
                <a:solidFill>
                  <a:schemeClr val="accent2"/>
                </a:solidFill>
                <a:latin typeface="Times New Roman" pitchFamily="18" charset="0"/>
              </a:rPr>
              <a:t> b</a:t>
            </a:r>
            <a:r>
              <a:rPr lang="en-US" sz="1800" b="1" i="1" baseline="-25000">
                <a:solidFill>
                  <a:schemeClr val="accent2"/>
                </a:solidFill>
                <a:latin typeface="Times New Roman" pitchFamily="18" charset="0"/>
              </a:rPr>
              <a:t>k</a:t>
            </a:r>
            <a:r>
              <a:rPr lang="en-US" sz="1800">
                <a:solidFill>
                  <a:schemeClr val="accent2"/>
                </a:solidFill>
                <a:latin typeface="Times New Roman" pitchFamily="18" charset="0"/>
              </a:rPr>
              <a:t> </a:t>
            </a:r>
          </a:p>
          <a:p>
            <a:pPr marL="342900" lvl="1" algn="l" defTabSz="342900">
              <a:lnSpc>
                <a:spcPct val="90000"/>
              </a:lnSpc>
              <a:spcBef>
                <a:spcPct val="20000"/>
              </a:spcBef>
              <a:buClr>
                <a:schemeClr val="hlink"/>
              </a:buClr>
              <a:buSzPct val="110000"/>
              <a:buFont typeface="Wingdings" pitchFamily="2" charset="2"/>
              <a:buNone/>
            </a:pPr>
            <a:r>
              <a:rPr lang="en-US" sz="1800" b="1">
                <a:solidFill>
                  <a:srgbClr val="000000"/>
                </a:solidFill>
                <a:latin typeface="Times New Roman" pitchFamily="18" charset="0"/>
              </a:rPr>
              <a:t>return</a:t>
            </a:r>
            <a:r>
              <a:rPr lang="en-US" sz="1800">
                <a:solidFill>
                  <a:schemeClr val="accent2"/>
                </a:solidFill>
                <a:latin typeface="Times New Roman" pitchFamily="18" charset="0"/>
              </a:rPr>
              <a:t> </a:t>
            </a:r>
            <a:r>
              <a:rPr lang="en-US" sz="1800" b="1" i="1">
                <a:solidFill>
                  <a:schemeClr val="accent2"/>
                </a:solidFill>
                <a:latin typeface="Times New Roman" pitchFamily="18" charset="0"/>
              </a:rPr>
              <a:t>B</a:t>
            </a:r>
            <a:r>
              <a:rPr lang="en-US" sz="1800">
                <a:solidFill>
                  <a:schemeClr val="accent2"/>
                </a:solidFill>
                <a:latin typeface="Times New Roman" pitchFamily="18" charset="0"/>
              </a:rPr>
              <a:t>[</a:t>
            </a:r>
            <a:r>
              <a:rPr lang="en-US" sz="1800" b="1" i="1">
                <a:solidFill>
                  <a:schemeClr val="accent2"/>
                </a:solidFill>
                <a:latin typeface="Times New Roman" pitchFamily="18" charset="0"/>
              </a:rPr>
              <a:t>W</a:t>
            </a:r>
            <a:r>
              <a:rPr lang="en-US" sz="1800">
                <a:solidFill>
                  <a:schemeClr val="accent2"/>
                </a:solidFill>
                <a:latin typeface="Times New Roman" pitchFamily="18" charset="0"/>
              </a:rPr>
              <a:t>]	</a:t>
            </a:r>
            <a:r>
              <a:rPr lang="en-US" sz="1800" b="1">
                <a:solidFill>
                  <a:srgbClr val="000000"/>
                </a:solidFill>
                <a:latin typeface="Times New Roman" pitchFamily="18" charset="0"/>
                <a:sym typeface="Symbol" pitchFamily="18" charset="2"/>
              </a:rPr>
              <a:t>		</a:t>
            </a:r>
          </a:p>
        </p:txBody>
      </p:sp>
      <p:graphicFrame>
        <p:nvGraphicFramePr>
          <p:cNvPr id="20482" name="Object 5"/>
          <p:cNvGraphicFramePr>
            <a:graphicFrameLocks noChangeAspect="1"/>
          </p:cNvGraphicFramePr>
          <p:nvPr/>
        </p:nvGraphicFramePr>
        <p:xfrm>
          <a:off x="7526338" y="152400"/>
          <a:ext cx="1328737" cy="1600200"/>
        </p:xfrm>
        <a:graphic>
          <a:graphicData uri="http://schemas.openxmlformats.org/presentationml/2006/ole">
            <p:oleObj spid="_x0000_s5122" name="Clip" r:id="rId3" imgW="2225520" imgH="2682720" progId="">
              <p:embed/>
            </p:oleObj>
          </a:graphicData>
        </a:graphic>
      </p:graphicFrame>
      <p:graphicFrame>
        <p:nvGraphicFramePr>
          <p:cNvPr id="20483" name="Object 7"/>
          <p:cNvGraphicFramePr>
            <a:graphicFrameLocks noChangeAspect="1"/>
          </p:cNvGraphicFramePr>
          <p:nvPr/>
        </p:nvGraphicFramePr>
        <p:xfrm>
          <a:off x="762000" y="1600200"/>
          <a:ext cx="5562600" cy="723900"/>
        </p:xfrm>
        <a:graphic>
          <a:graphicData uri="http://schemas.openxmlformats.org/presentationml/2006/ole">
            <p:oleObj spid="_x0000_s5123" name="Equation" r:id="rId4" imgW="3708360" imgH="482400" progId="Equation.3">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09600" y="304800"/>
            <a:ext cx="5257800" cy="1143000"/>
          </a:xfrm>
        </p:spPr>
        <p:txBody>
          <a:bodyPr/>
          <a:lstStyle/>
          <a:p>
            <a:pPr eaLnBrk="1" hangingPunct="1"/>
            <a:r>
              <a:rPr lang="en-US" smtClean="0"/>
              <a:t>Example</a:t>
            </a:r>
          </a:p>
        </p:txBody>
      </p:sp>
      <p:sp>
        <p:nvSpPr>
          <p:cNvPr id="22531" name="Slide Number Placeholder 5"/>
          <p:cNvSpPr>
            <a:spLocks noGrp="1"/>
          </p:cNvSpPr>
          <p:nvPr>
            <p:ph type="sldNum" sz="quarter" idx="12"/>
          </p:nvPr>
        </p:nvSpPr>
        <p:spPr/>
        <p:txBody>
          <a:bodyPr/>
          <a:lstStyle/>
          <a:p>
            <a:pPr>
              <a:defRPr/>
            </a:pPr>
            <a:fld id="{E8DABA66-178C-4FF3-ACA6-4FF7EF6412BF}" type="slidenum">
              <a:rPr lang="en-US"/>
              <a:pPr>
                <a:defRPr/>
              </a:pPr>
              <a:t>38</a:t>
            </a:fld>
            <a:endParaRPr lang="en-US"/>
          </a:p>
        </p:txBody>
      </p:sp>
      <p:grpSp>
        <p:nvGrpSpPr>
          <p:cNvPr id="2" name="Group 171"/>
          <p:cNvGrpSpPr>
            <a:grpSpLocks/>
          </p:cNvGrpSpPr>
          <p:nvPr/>
        </p:nvGrpSpPr>
        <p:grpSpPr bwMode="auto">
          <a:xfrm>
            <a:off x="3581400" y="3429000"/>
            <a:ext cx="885825" cy="1262063"/>
            <a:chOff x="3474" y="61"/>
            <a:chExt cx="558" cy="795"/>
          </a:xfrm>
        </p:grpSpPr>
        <p:sp>
          <p:nvSpPr>
            <p:cNvPr id="21598" name="Freeform 98"/>
            <p:cNvSpPr>
              <a:spLocks/>
            </p:cNvSpPr>
            <p:nvPr/>
          </p:nvSpPr>
          <p:spPr bwMode="auto">
            <a:xfrm>
              <a:off x="3478" y="66"/>
              <a:ext cx="540" cy="774"/>
            </a:xfrm>
            <a:custGeom>
              <a:avLst/>
              <a:gdLst>
                <a:gd name="T0" fmla="*/ 0 w 920"/>
                <a:gd name="T1" fmla="*/ 3 h 1680"/>
                <a:gd name="T2" fmla="*/ 48 w 920"/>
                <a:gd name="T3" fmla="*/ 0 h 1680"/>
                <a:gd name="T4" fmla="*/ 48 w 920"/>
                <a:gd name="T5" fmla="*/ 0 h 1680"/>
                <a:gd name="T6" fmla="*/ 49 w 920"/>
                <a:gd name="T7" fmla="*/ 0 h 1680"/>
                <a:gd name="T8" fmla="*/ 49 w 920"/>
                <a:gd name="T9" fmla="*/ 0 h 1680"/>
                <a:gd name="T10" fmla="*/ 50 w 920"/>
                <a:gd name="T11" fmla="*/ 0 h 1680"/>
                <a:gd name="T12" fmla="*/ 50 w 920"/>
                <a:gd name="T13" fmla="*/ 0 h 1680"/>
                <a:gd name="T14" fmla="*/ 51 w 920"/>
                <a:gd name="T15" fmla="*/ 0 h 1680"/>
                <a:gd name="T16" fmla="*/ 52 w 920"/>
                <a:gd name="T17" fmla="*/ 0 h 1680"/>
                <a:gd name="T18" fmla="*/ 53 w 920"/>
                <a:gd name="T19" fmla="*/ 0 h 1680"/>
                <a:gd name="T20" fmla="*/ 54 w 920"/>
                <a:gd name="T21" fmla="*/ 0 h 1680"/>
                <a:gd name="T22" fmla="*/ 55 w 920"/>
                <a:gd name="T23" fmla="*/ 0 h 1680"/>
                <a:gd name="T24" fmla="*/ 56 w 920"/>
                <a:gd name="T25" fmla="*/ 0 h 1680"/>
                <a:gd name="T26" fmla="*/ 58 w 920"/>
                <a:gd name="T27" fmla="*/ 0 h 1680"/>
                <a:gd name="T28" fmla="*/ 59 w 920"/>
                <a:gd name="T29" fmla="*/ 0 h 1680"/>
                <a:gd name="T30" fmla="*/ 60 w 920"/>
                <a:gd name="T31" fmla="*/ 0 h 1680"/>
                <a:gd name="T32" fmla="*/ 62 w 920"/>
                <a:gd name="T33" fmla="*/ 0 h 1680"/>
                <a:gd name="T34" fmla="*/ 63 w 920"/>
                <a:gd name="T35" fmla="*/ 1 h 1680"/>
                <a:gd name="T36" fmla="*/ 64 w 920"/>
                <a:gd name="T37" fmla="*/ 34 h 1680"/>
                <a:gd name="T38" fmla="*/ 64 w 920"/>
                <a:gd name="T39" fmla="*/ 34 h 1680"/>
                <a:gd name="T40" fmla="*/ 64 w 920"/>
                <a:gd name="T41" fmla="*/ 34 h 1680"/>
                <a:gd name="T42" fmla="*/ 63 w 920"/>
                <a:gd name="T43" fmla="*/ 34 h 1680"/>
                <a:gd name="T44" fmla="*/ 62 w 920"/>
                <a:gd name="T45" fmla="*/ 34 h 1680"/>
                <a:gd name="T46" fmla="*/ 62 w 920"/>
                <a:gd name="T47" fmla="*/ 35 h 1680"/>
                <a:gd name="T48" fmla="*/ 61 w 920"/>
                <a:gd name="T49" fmla="*/ 35 h 1680"/>
                <a:gd name="T50" fmla="*/ 60 w 920"/>
                <a:gd name="T51" fmla="*/ 35 h 1680"/>
                <a:gd name="T52" fmla="*/ 59 w 920"/>
                <a:gd name="T53" fmla="*/ 35 h 1680"/>
                <a:gd name="T54" fmla="*/ 57 w 920"/>
                <a:gd name="T55" fmla="*/ 35 h 1680"/>
                <a:gd name="T56" fmla="*/ 56 w 920"/>
                <a:gd name="T57" fmla="*/ 35 h 1680"/>
                <a:gd name="T58" fmla="*/ 55 w 920"/>
                <a:gd name="T59" fmla="*/ 35 h 1680"/>
                <a:gd name="T60" fmla="*/ 53 w 920"/>
                <a:gd name="T61" fmla="*/ 35 h 1680"/>
                <a:gd name="T62" fmla="*/ 51 w 920"/>
                <a:gd name="T63" fmla="*/ 35 h 1680"/>
                <a:gd name="T64" fmla="*/ 50 w 920"/>
                <a:gd name="T65" fmla="*/ 35 h 1680"/>
                <a:gd name="T66" fmla="*/ 48 w 920"/>
                <a:gd name="T67" fmla="*/ 35 h 1680"/>
                <a:gd name="T68" fmla="*/ 46 w 920"/>
                <a:gd name="T69" fmla="*/ 35 h 1680"/>
                <a:gd name="T70" fmla="*/ 1 w 920"/>
                <a:gd name="T71" fmla="*/ 34 h 1680"/>
                <a:gd name="T72" fmla="*/ 0 w 920"/>
                <a:gd name="T73" fmla="*/ 3 h 16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20"/>
                <a:gd name="T112" fmla="*/ 0 h 1680"/>
                <a:gd name="T113" fmla="*/ 920 w 920"/>
                <a:gd name="T114" fmla="*/ 1680 h 16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20" h="1680">
                  <a:moveTo>
                    <a:pt x="0" y="129"/>
                  </a:moveTo>
                  <a:lnTo>
                    <a:pt x="692" y="30"/>
                  </a:lnTo>
                  <a:lnTo>
                    <a:pt x="693" y="29"/>
                  </a:lnTo>
                  <a:lnTo>
                    <a:pt x="696" y="26"/>
                  </a:lnTo>
                  <a:lnTo>
                    <a:pt x="703" y="23"/>
                  </a:lnTo>
                  <a:lnTo>
                    <a:pt x="711" y="19"/>
                  </a:lnTo>
                  <a:lnTo>
                    <a:pt x="720" y="15"/>
                  </a:lnTo>
                  <a:lnTo>
                    <a:pt x="732" y="10"/>
                  </a:lnTo>
                  <a:lnTo>
                    <a:pt x="746" y="7"/>
                  </a:lnTo>
                  <a:lnTo>
                    <a:pt x="761" y="3"/>
                  </a:lnTo>
                  <a:lnTo>
                    <a:pt x="776" y="1"/>
                  </a:lnTo>
                  <a:lnTo>
                    <a:pt x="793" y="0"/>
                  </a:lnTo>
                  <a:lnTo>
                    <a:pt x="810" y="1"/>
                  </a:lnTo>
                  <a:lnTo>
                    <a:pt x="829" y="4"/>
                  </a:lnTo>
                  <a:lnTo>
                    <a:pt x="848" y="9"/>
                  </a:lnTo>
                  <a:lnTo>
                    <a:pt x="867" y="18"/>
                  </a:lnTo>
                  <a:lnTo>
                    <a:pt x="886" y="30"/>
                  </a:lnTo>
                  <a:lnTo>
                    <a:pt x="906" y="45"/>
                  </a:lnTo>
                  <a:lnTo>
                    <a:pt x="920" y="1640"/>
                  </a:lnTo>
                  <a:lnTo>
                    <a:pt x="918" y="1641"/>
                  </a:lnTo>
                  <a:lnTo>
                    <a:pt x="914" y="1642"/>
                  </a:lnTo>
                  <a:lnTo>
                    <a:pt x="907" y="1645"/>
                  </a:lnTo>
                  <a:lnTo>
                    <a:pt x="898" y="1648"/>
                  </a:lnTo>
                  <a:lnTo>
                    <a:pt x="887" y="1651"/>
                  </a:lnTo>
                  <a:lnTo>
                    <a:pt x="874" y="1656"/>
                  </a:lnTo>
                  <a:lnTo>
                    <a:pt x="859" y="1661"/>
                  </a:lnTo>
                  <a:lnTo>
                    <a:pt x="841" y="1664"/>
                  </a:lnTo>
                  <a:lnTo>
                    <a:pt x="822" y="1669"/>
                  </a:lnTo>
                  <a:lnTo>
                    <a:pt x="802" y="1672"/>
                  </a:lnTo>
                  <a:lnTo>
                    <a:pt x="780" y="1676"/>
                  </a:lnTo>
                  <a:lnTo>
                    <a:pt x="758" y="1678"/>
                  </a:lnTo>
                  <a:lnTo>
                    <a:pt x="734" y="1679"/>
                  </a:lnTo>
                  <a:lnTo>
                    <a:pt x="710" y="1680"/>
                  </a:lnTo>
                  <a:lnTo>
                    <a:pt x="685" y="1679"/>
                  </a:lnTo>
                  <a:lnTo>
                    <a:pt x="659" y="1677"/>
                  </a:lnTo>
                  <a:lnTo>
                    <a:pt x="20" y="1632"/>
                  </a:lnTo>
                  <a:lnTo>
                    <a:pt x="0" y="129"/>
                  </a:lnTo>
                  <a:close/>
                </a:path>
              </a:pathLst>
            </a:custGeom>
            <a:solidFill>
              <a:srgbClr val="3F9EFF"/>
            </a:solidFill>
            <a:ln w="9525">
              <a:noFill/>
              <a:round/>
              <a:headEnd/>
              <a:tailEnd/>
            </a:ln>
          </p:spPr>
          <p:txBody>
            <a:bodyPr/>
            <a:lstStyle/>
            <a:p>
              <a:endParaRPr lang="en-US"/>
            </a:p>
          </p:txBody>
        </p:sp>
        <p:sp>
          <p:nvSpPr>
            <p:cNvPr id="21599" name="Freeform 99"/>
            <p:cNvSpPr>
              <a:spLocks/>
            </p:cNvSpPr>
            <p:nvPr/>
          </p:nvSpPr>
          <p:spPr bwMode="auto">
            <a:xfrm>
              <a:off x="3474" y="85"/>
              <a:ext cx="436" cy="752"/>
            </a:xfrm>
            <a:custGeom>
              <a:avLst/>
              <a:gdLst>
                <a:gd name="T0" fmla="*/ 49 w 743"/>
                <a:gd name="T1" fmla="*/ 0 h 1632"/>
                <a:gd name="T2" fmla="*/ 52 w 743"/>
                <a:gd name="T3" fmla="*/ 34 h 1632"/>
                <a:gd name="T4" fmla="*/ 1 w 743"/>
                <a:gd name="T5" fmla="*/ 33 h 1632"/>
                <a:gd name="T6" fmla="*/ 0 w 743"/>
                <a:gd name="T7" fmla="*/ 2 h 1632"/>
                <a:gd name="T8" fmla="*/ 49 w 743"/>
                <a:gd name="T9" fmla="*/ 0 h 1632"/>
                <a:gd name="T10" fmla="*/ 0 60000 65536"/>
                <a:gd name="T11" fmla="*/ 0 60000 65536"/>
                <a:gd name="T12" fmla="*/ 0 60000 65536"/>
                <a:gd name="T13" fmla="*/ 0 60000 65536"/>
                <a:gd name="T14" fmla="*/ 0 60000 65536"/>
                <a:gd name="T15" fmla="*/ 0 w 743"/>
                <a:gd name="T16" fmla="*/ 0 h 1632"/>
                <a:gd name="T17" fmla="*/ 743 w 743"/>
                <a:gd name="T18" fmla="*/ 1632 h 1632"/>
              </a:gdLst>
              <a:ahLst/>
              <a:cxnLst>
                <a:cxn ang="T10">
                  <a:pos x="T0" y="T1"/>
                </a:cxn>
                <a:cxn ang="T11">
                  <a:pos x="T2" y="T3"/>
                </a:cxn>
                <a:cxn ang="T12">
                  <a:pos x="T4" y="T5"/>
                </a:cxn>
                <a:cxn ang="T13">
                  <a:pos x="T6" y="T7"/>
                </a:cxn>
                <a:cxn ang="T14">
                  <a:pos x="T8" y="T9"/>
                </a:cxn>
              </a:cxnLst>
              <a:rect l="T15" t="T16" r="T17" b="T18"/>
              <a:pathLst>
                <a:path w="743" h="1632">
                  <a:moveTo>
                    <a:pt x="703" y="0"/>
                  </a:moveTo>
                  <a:lnTo>
                    <a:pt x="743" y="1632"/>
                  </a:lnTo>
                  <a:lnTo>
                    <a:pt x="21" y="1602"/>
                  </a:lnTo>
                  <a:lnTo>
                    <a:pt x="0" y="106"/>
                  </a:lnTo>
                  <a:lnTo>
                    <a:pt x="703" y="0"/>
                  </a:lnTo>
                  <a:close/>
                </a:path>
              </a:pathLst>
            </a:custGeom>
            <a:solidFill>
              <a:srgbClr val="007FFF"/>
            </a:solidFill>
            <a:ln w="9525">
              <a:noFill/>
              <a:round/>
              <a:headEnd/>
              <a:tailEnd/>
            </a:ln>
          </p:spPr>
          <p:txBody>
            <a:bodyPr/>
            <a:lstStyle/>
            <a:p>
              <a:endParaRPr lang="en-US"/>
            </a:p>
          </p:txBody>
        </p:sp>
        <p:sp>
          <p:nvSpPr>
            <p:cNvPr id="21600" name="Freeform 100"/>
            <p:cNvSpPr>
              <a:spLocks/>
            </p:cNvSpPr>
            <p:nvPr/>
          </p:nvSpPr>
          <p:spPr bwMode="auto">
            <a:xfrm>
              <a:off x="3886" y="73"/>
              <a:ext cx="85" cy="783"/>
            </a:xfrm>
            <a:custGeom>
              <a:avLst/>
              <a:gdLst>
                <a:gd name="T0" fmla="*/ 5 w 144"/>
                <a:gd name="T1" fmla="*/ 0 h 1701"/>
                <a:gd name="T2" fmla="*/ 5 w 144"/>
                <a:gd name="T3" fmla="*/ 2 h 1701"/>
                <a:gd name="T4" fmla="*/ 5 w 144"/>
                <a:gd name="T5" fmla="*/ 6 h 1701"/>
                <a:gd name="T6" fmla="*/ 6 w 144"/>
                <a:gd name="T7" fmla="*/ 11 h 1701"/>
                <a:gd name="T8" fmla="*/ 6 w 144"/>
                <a:gd name="T9" fmla="*/ 17 h 1701"/>
                <a:gd name="T10" fmla="*/ 7 w 144"/>
                <a:gd name="T11" fmla="*/ 23 h 1701"/>
                <a:gd name="T12" fmla="*/ 8 w 144"/>
                <a:gd name="T13" fmla="*/ 29 h 1701"/>
                <a:gd name="T14" fmla="*/ 9 w 144"/>
                <a:gd name="T15" fmla="*/ 33 h 1701"/>
                <a:gd name="T16" fmla="*/ 11 w 144"/>
                <a:gd name="T17" fmla="*/ 34 h 1701"/>
                <a:gd name="T18" fmla="*/ 2 w 144"/>
                <a:gd name="T19" fmla="*/ 35 h 1701"/>
                <a:gd name="T20" fmla="*/ 0 w 144"/>
                <a:gd name="T21" fmla="*/ 0 h 1701"/>
                <a:gd name="T22" fmla="*/ 1 w 144"/>
                <a:gd name="T23" fmla="*/ 0 h 1701"/>
                <a:gd name="T24" fmla="*/ 1 w 144"/>
                <a:gd name="T25" fmla="*/ 0 h 1701"/>
                <a:gd name="T26" fmla="*/ 1 w 144"/>
                <a:gd name="T27" fmla="*/ 0 h 1701"/>
                <a:gd name="T28" fmla="*/ 2 w 144"/>
                <a:gd name="T29" fmla="*/ 0 h 1701"/>
                <a:gd name="T30" fmla="*/ 4 w 144"/>
                <a:gd name="T31" fmla="*/ 0 h 1701"/>
                <a:gd name="T32" fmla="*/ 4 w 144"/>
                <a:gd name="T33" fmla="*/ 0 h 1701"/>
                <a:gd name="T34" fmla="*/ 5 w 144"/>
                <a:gd name="T35" fmla="*/ 0 h 1701"/>
                <a:gd name="T36" fmla="*/ 5 w 144"/>
                <a:gd name="T37" fmla="*/ 0 h 17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701"/>
                <a:gd name="T59" fmla="*/ 144 w 144"/>
                <a:gd name="T60" fmla="*/ 1701 h 170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701">
                  <a:moveTo>
                    <a:pt x="75" y="10"/>
                  </a:moveTo>
                  <a:lnTo>
                    <a:pt x="75" y="80"/>
                  </a:lnTo>
                  <a:lnTo>
                    <a:pt x="77" y="264"/>
                  </a:lnTo>
                  <a:lnTo>
                    <a:pt x="81" y="526"/>
                  </a:lnTo>
                  <a:lnTo>
                    <a:pt x="88" y="825"/>
                  </a:lnTo>
                  <a:lnTo>
                    <a:pt x="96" y="1126"/>
                  </a:lnTo>
                  <a:lnTo>
                    <a:pt x="108" y="1387"/>
                  </a:lnTo>
                  <a:lnTo>
                    <a:pt x="123" y="1574"/>
                  </a:lnTo>
                  <a:lnTo>
                    <a:pt x="144" y="1646"/>
                  </a:lnTo>
                  <a:lnTo>
                    <a:pt x="31" y="1701"/>
                  </a:lnTo>
                  <a:lnTo>
                    <a:pt x="0" y="26"/>
                  </a:lnTo>
                  <a:lnTo>
                    <a:pt x="2" y="24"/>
                  </a:lnTo>
                  <a:lnTo>
                    <a:pt x="10" y="19"/>
                  </a:lnTo>
                  <a:lnTo>
                    <a:pt x="21" y="13"/>
                  </a:lnTo>
                  <a:lnTo>
                    <a:pt x="35" y="6"/>
                  </a:lnTo>
                  <a:lnTo>
                    <a:pt x="47" y="2"/>
                  </a:lnTo>
                  <a:lnTo>
                    <a:pt x="59" y="0"/>
                  </a:lnTo>
                  <a:lnTo>
                    <a:pt x="69" y="2"/>
                  </a:lnTo>
                  <a:lnTo>
                    <a:pt x="75" y="10"/>
                  </a:lnTo>
                  <a:close/>
                </a:path>
              </a:pathLst>
            </a:custGeom>
            <a:solidFill>
              <a:srgbClr val="007FFF"/>
            </a:solidFill>
            <a:ln w="9525">
              <a:noFill/>
              <a:round/>
              <a:headEnd/>
              <a:tailEnd/>
            </a:ln>
          </p:spPr>
          <p:txBody>
            <a:bodyPr/>
            <a:lstStyle/>
            <a:p>
              <a:endParaRPr lang="en-US"/>
            </a:p>
          </p:txBody>
        </p:sp>
        <p:sp>
          <p:nvSpPr>
            <p:cNvPr id="21601" name="Freeform 101"/>
            <p:cNvSpPr>
              <a:spLocks/>
            </p:cNvSpPr>
            <p:nvPr/>
          </p:nvSpPr>
          <p:spPr bwMode="auto">
            <a:xfrm>
              <a:off x="3906" y="188"/>
              <a:ext cx="124" cy="51"/>
            </a:xfrm>
            <a:custGeom>
              <a:avLst/>
              <a:gdLst>
                <a:gd name="T0" fmla="*/ 1 w 210"/>
                <a:gd name="T1" fmla="*/ 0 h 111"/>
                <a:gd name="T2" fmla="*/ 1 w 210"/>
                <a:gd name="T3" fmla="*/ 0 h 111"/>
                <a:gd name="T4" fmla="*/ 1 w 210"/>
                <a:gd name="T5" fmla="*/ 0 h 111"/>
                <a:gd name="T6" fmla="*/ 1 w 210"/>
                <a:gd name="T7" fmla="*/ 0 h 111"/>
                <a:gd name="T8" fmla="*/ 2 w 210"/>
                <a:gd name="T9" fmla="*/ 0 h 111"/>
                <a:gd name="T10" fmla="*/ 3 w 210"/>
                <a:gd name="T11" fmla="*/ 0 h 111"/>
                <a:gd name="T12" fmla="*/ 4 w 210"/>
                <a:gd name="T13" fmla="*/ 0 h 111"/>
                <a:gd name="T14" fmla="*/ 5 w 210"/>
                <a:gd name="T15" fmla="*/ 0 h 111"/>
                <a:gd name="T16" fmla="*/ 6 w 210"/>
                <a:gd name="T17" fmla="*/ 0 h 111"/>
                <a:gd name="T18" fmla="*/ 8 w 210"/>
                <a:gd name="T19" fmla="*/ 0 h 111"/>
                <a:gd name="T20" fmla="*/ 9 w 210"/>
                <a:gd name="T21" fmla="*/ 0 h 111"/>
                <a:gd name="T22" fmla="*/ 11 w 210"/>
                <a:gd name="T23" fmla="*/ 0 h 111"/>
                <a:gd name="T24" fmla="*/ 11 w 210"/>
                <a:gd name="T25" fmla="*/ 0 h 111"/>
                <a:gd name="T26" fmla="*/ 12 w 210"/>
                <a:gd name="T27" fmla="*/ 0 h 111"/>
                <a:gd name="T28" fmla="*/ 14 w 210"/>
                <a:gd name="T29" fmla="*/ 0 h 111"/>
                <a:gd name="T30" fmla="*/ 14 w 210"/>
                <a:gd name="T31" fmla="*/ 0 h 111"/>
                <a:gd name="T32" fmla="*/ 15 w 210"/>
                <a:gd name="T33" fmla="*/ 0 h 111"/>
                <a:gd name="T34" fmla="*/ 15 w 210"/>
                <a:gd name="T35" fmla="*/ 2 h 111"/>
                <a:gd name="T36" fmla="*/ 15 w 210"/>
                <a:gd name="T37" fmla="*/ 2 h 111"/>
                <a:gd name="T38" fmla="*/ 14 w 210"/>
                <a:gd name="T39" fmla="*/ 2 h 111"/>
                <a:gd name="T40" fmla="*/ 14 w 210"/>
                <a:gd name="T41" fmla="*/ 2 h 111"/>
                <a:gd name="T42" fmla="*/ 13 w 210"/>
                <a:gd name="T43" fmla="*/ 2 h 111"/>
                <a:gd name="T44" fmla="*/ 12 w 210"/>
                <a:gd name="T45" fmla="*/ 2 h 111"/>
                <a:gd name="T46" fmla="*/ 11 w 210"/>
                <a:gd name="T47" fmla="*/ 2 h 111"/>
                <a:gd name="T48" fmla="*/ 9 w 210"/>
                <a:gd name="T49" fmla="*/ 2 h 111"/>
                <a:gd name="T50" fmla="*/ 8 w 210"/>
                <a:gd name="T51" fmla="*/ 2 h 111"/>
                <a:gd name="T52" fmla="*/ 6 w 210"/>
                <a:gd name="T53" fmla="*/ 2 h 111"/>
                <a:gd name="T54" fmla="*/ 5 w 210"/>
                <a:gd name="T55" fmla="*/ 2 h 111"/>
                <a:gd name="T56" fmla="*/ 4 w 210"/>
                <a:gd name="T57" fmla="*/ 2 h 111"/>
                <a:gd name="T58" fmla="*/ 3 w 210"/>
                <a:gd name="T59" fmla="*/ 2 h 111"/>
                <a:gd name="T60" fmla="*/ 2 w 210"/>
                <a:gd name="T61" fmla="*/ 2 h 111"/>
                <a:gd name="T62" fmla="*/ 1 w 210"/>
                <a:gd name="T63" fmla="*/ 2 h 111"/>
                <a:gd name="T64" fmla="*/ 1 w 210"/>
                <a:gd name="T65" fmla="*/ 2 h 111"/>
                <a:gd name="T66" fmla="*/ 0 w 210"/>
                <a:gd name="T67" fmla="*/ 2 h 111"/>
                <a:gd name="T68" fmla="*/ 1 w 210"/>
                <a:gd name="T69" fmla="*/ 0 h 1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0"/>
                <a:gd name="T106" fmla="*/ 0 h 111"/>
                <a:gd name="T107" fmla="*/ 210 w 210"/>
                <a:gd name="T108" fmla="*/ 111 h 1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0" h="111">
                  <a:moveTo>
                    <a:pt x="4" y="20"/>
                  </a:moveTo>
                  <a:lnTo>
                    <a:pt x="6" y="20"/>
                  </a:lnTo>
                  <a:lnTo>
                    <a:pt x="11" y="19"/>
                  </a:lnTo>
                  <a:lnTo>
                    <a:pt x="19" y="17"/>
                  </a:lnTo>
                  <a:lnTo>
                    <a:pt x="31" y="14"/>
                  </a:lnTo>
                  <a:lnTo>
                    <a:pt x="43" y="12"/>
                  </a:lnTo>
                  <a:lnTo>
                    <a:pt x="58" y="10"/>
                  </a:lnTo>
                  <a:lnTo>
                    <a:pt x="74" y="6"/>
                  </a:lnTo>
                  <a:lnTo>
                    <a:pt x="92" y="4"/>
                  </a:lnTo>
                  <a:lnTo>
                    <a:pt x="109" y="3"/>
                  </a:lnTo>
                  <a:lnTo>
                    <a:pt x="127" y="0"/>
                  </a:lnTo>
                  <a:lnTo>
                    <a:pt x="145" y="0"/>
                  </a:lnTo>
                  <a:lnTo>
                    <a:pt x="161" y="0"/>
                  </a:lnTo>
                  <a:lnTo>
                    <a:pt x="176" y="2"/>
                  </a:lnTo>
                  <a:lnTo>
                    <a:pt x="190" y="5"/>
                  </a:lnTo>
                  <a:lnTo>
                    <a:pt x="201" y="9"/>
                  </a:lnTo>
                  <a:lnTo>
                    <a:pt x="210" y="14"/>
                  </a:lnTo>
                  <a:lnTo>
                    <a:pt x="206" y="101"/>
                  </a:lnTo>
                  <a:lnTo>
                    <a:pt x="203" y="101"/>
                  </a:lnTo>
                  <a:lnTo>
                    <a:pt x="198" y="100"/>
                  </a:lnTo>
                  <a:lnTo>
                    <a:pt x="188" y="98"/>
                  </a:lnTo>
                  <a:lnTo>
                    <a:pt x="177" y="97"/>
                  </a:lnTo>
                  <a:lnTo>
                    <a:pt x="163" y="96"/>
                  </a:lnTo>
                  <a:lnTo>
                    <a:pt x="147" y="95"/>
                  </a:lnTo>
                  <a:lnTo>
                    <a:pt x="130" y="94"/>
                  </a:lnTo>
                  <a:lnTo>
                    <a:pt x="111" y="93"/>
                  </a:lnTo>
                  <a:lnTo>
                    <a:pt x="93" y="91"/>
                  </a:lnTo>
                  <a:lnTo>
                    <a:pt x="74" y="93"/>
                  </a:lnTo>
                  <a:lnTo>
                    <a:pt x="57" y="93"/>
                  </a:lnTo>
                  <a:lnTo>
                    <a:pt x="41" y="95"/>
                  </a:lnTo>
                  <a:lnTo>
                    <a:pt x="27" y="97"/>
                  </a:lnTo>
                  <a:lnTo>
                    <a:pt x="15" y="101"/>
                  </a:lnTo>
                  <a:lnTo>
                    <a:pt x="5" y="105"/>
                  </a:lnTo>
                  <a:lnTo>
                    <a:pt x="0" y="111"/>
                  </a:lnTo>
                  <a:lnTo>
                    <a:pt x="4" y="20"/>
                  </a:lnTo>
                  <a:close/>
                </a:path>
              </a:pathLst>
            </a:custGeom>
            <a:solidFill>
              <a:srgbClr val="919126"/>
            </a:solidFill>
            <a:ln w="9525">
              <a:noFill/>
              <a:round/>
              <a:headEnd/>
              <a:tailEnd/>
            </a:ln>
          </p:spPr>
          <p:txBody>
            <a:bodyPr/>
            <a:lstStyle/>
            <a:p>
              <a:endParaRPr lang="en-US"/>
            </a:p>
          </p:txBody>
        </p:sp>
        <p:sp>
          <p:nvSpPr>
            <p:cNvPr id="21602" name="Freeform 102"/>
            <p:cNvSpPr>
              <a:spLocks/>
            </p:cNvSpPr>
            <p:nvPr/>
          </p:nvSpPr>
          <p:spPr bwMode="auto">
            <a:xfrm>
              <a:off x="3946" y="188"/>
              <a:ext cx="65" cy="44"/>
            </a:xfrm>
            <a:custGeom>
              <a:avLst/>
              <a:gdLst>
                <a:gd name="T0" fmla="*/ 0 w 109"/>
                <a:gd name="T1" fmla="*/ 0 h 94"/>
                <a:gd name="T2" fmla="*/ 1 w 109"/>
                <a:gd name="T3" fmla="*/ 0 h 94"/>
                <a:gd name="T4" fmla="*/ 1 w 109"/>
                <a:gd name="T5" fmla="*/ 0 h 94"/>
                <a:gd name="T6" fmla="*/ 2 w 109"/>
                <a:gd name="T7" fmla="*/ 0 h 94"/>
                <a:gd name="T8" fmla="*/ 3 w 109"/>
                <a:gd name="T9" fmla="*/ 0 h 94"/>
                <a:gd name="T10" fmla="*/ 4 w 109"/>
                <a:gd name="T11" fmla="*/ 1 h 94"/>
                <a:gd name="T12" fmla="*/ 5 w 109"/>
                <a:gd name="T13" fmla="*/ 1 h 94"/>
                <a:gd name="T14" fmla="*/ 5 w 109"/>
                <a:gd name="T15" fmla="*/ 1 h 94"/>
                <a:gd name="T16" fmla="*/ 5 w 109"/>
                <a:gd name="T17" fmla="*/ 2 h 94"/>
                <a:gd name="T18" fmla="*/ 8 w 109"/>
                <a:gd name="T19" fmla="*/ 2 h 94"/>
                <a:gd name="T20" fmla="*/ 8 w 109"/>
                <a:gd name="T21" fmla="*/ 0 h 94"/>
                <a:gd name="T22" fmla="*/ 8 w 109"/>
                <a:gd name="T23" fmla="*/ 0 h 94"/>
                <a:gd name="T24" fmla="*/ 7 w 109"/>
                <a:gd name="T25" fmla="*/ 0 h 94"/>
                <a:gd name="T26" fmla="*/ 7 w 109"/>
                <a:gd name="T27" fmla="*/ 0 h 94"/>
                <a:gd name="T28" fmla="*/ 6 w 109"/>
                <a:gd name="T29" fmla="*/ 0 h 94"/>
                <a:gd name="T30" fmla="*/ 5 w 109"/>
                <a:gd name="T31" fmla="*/ 0 h 94"/>
                <a:gd name="T32" fmla="*/ 3 w 109"/>
                <a:gd name="T33" fmla="*/ 0 h 94"/>
                <a:gd name="T34" fmla="*/ 2 w 109"/>
                <a:gd name="T35" fmla="*/ 0 h 94"/>
                <a:gd name="T36" fmla="*/ 0 w 109"/>
                <a:gd name="T37" fmla="*/ 0 h 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94"/>
                <a:gd name="T59" fmla="*/ 109 w 109"/>
                <a:gd name="T60" fmla="*/ 94 h 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94">
                  <a:moveTo>
                    <a:pt x="0" y="12"/>
                  </a:moveTo>
                  <a:lnTo>
                    <a:pt x="3" y="13"/>
                  </a:lnTo>
                  <a:lnTo>
                    <a:pt x="12" y="17"/>
                  </a:lnTo>
                  <a:lnTo>
                    <a:pt x="24" y="23"/>
                  </a:lnTo>
                  <a:lnTo>
                    <a:pt x="38" y="31"/>
                  </a:lnTo>
                  <a:lnTo>
                    <a:pt x="51" y="42"/>
                  </a:lnTo>
                  <a:lnTo>
                    <a:pt x="62" y="55"/>
                  </a:lnTo>
                  <a:lnTo>
                    <a:pt x="69" y="71"/>
                  </a:lnTo>
                  <a:lnTo>
                    <a:pt x="69" y="88"/>
                  </a:lnTo>
                  <a:lnTo>
                    <a:pt x="109" y="94"/>
                  </a:lnTo>
                  <a:lnTo>
                    <a:pt x="104" y="8"/>
                  </a:lnTo>
                  <a:lnTo>
                    <a:pt x="102" y="7"/>
                  </a:lnTo>
                  <a:lnTo>
                    <a:pt x="96" y="5"/>
                  </a:lnTo>
                  <a:lnTo>
                    <a:pt x="87" y="2"/>
                  </a:lnTo>
                  <a:lnTo>
                    <a:pt x="75" y="1"/>
                  </a:lnTo>
                  <a:lnTo>
                    <a:pt x="60" y="0"/>
                  </a:lnTo>
                  <a:lnTo>
                    <a:pt x="41" y="1"/>
                  </a:lnTo>
                  <a:lnTo>
                    <a:pt x="22" y="5"/>
                  </a:lnTo>
                  <a:lnTo>
                    <a:pt x="0" y="12"/>
                  </a:lnTo>
                  <a:close/>
                </a:path>
              </a:pathLst>
            </a:custGeom>
            <a:solidFill>
              <a:srgbClr val="FFFFA5"/>
            </a:solidFill>
            <a:ln w="9525">
              <a:noFill/>
              <a:round/>
              <a:headEnd/>
              <a:tailEnd/>
            </a:ln>
          </p:spPr>
          <p:txBody>
            <a:bodyPr/>
            <a:lstStyle/>
            <a:p>
              <a:endParaRPr lang="en-US"/>
            </a:p>
          </p:txBody>
        </p:sp>
        <p:sp>
          <p:nvSpPr>
            <p:cNvPr id="21603" name="Freeform 103"/>
            <p:cNvSpPr>
              <a:spLocks/>
            </p:cNvSpPr>
            <p:nvPr/>
          </p:nvSpPr>
          <p:spPr bwMode="auto">
            <a:xfrm>
              <a:off x="3905" y="269"/>
              <a:ext cx="123" cy="18"/>
            </a:xfrm>
            <a:custGeom>
              <a:avLst/>
              <a:gdLst>
                <a:gd name="T0" fmla="*/ 1 w 211"/>
                <a:gd name="T1" fmla="*/ 0 h 39"/>
                <a:gd name="T2" fmla="*/ 1 w 211"/>
                <a:gd name="T3" fmla="*/ 0 h 39"/>
                <a:gd name="T4" fmla="*/ 1 w 211"/>
                <a:gd name="T5" fmla="*/ 0 h 39"/>
                <a:gd name="T6" fmla="*/ 1 w 211"/>
                <a:gd name="T7" fmla="*/ 0 h 39"/>
                <a:gd name="T8" fmla="*/ 2 w 211"/>
                <a:gd name="T9" fmla="*/ 0 h 39"/>
                <a:gd name="T10" fmla="*/ 3 w 211"/>
                <a:gd name="T11" fmla="*/ 0 h 39"/>
                <a:gd name="T12" fmla="*/ 4 w 211"/>
                <a:gd name="T13" fmla="*/ 0 h 39"/>
                <a:gd name="T14" fmla="*/ 5 w 211"/>
                <a:gd name="T15" fmla="*/ 0 h 39"/>
                <a:gd name="T16" fmla="*/ 6 w 211"/>
                <a:gd name="T17" fmla="*/ 0 h 39"/>
                <a:gd name="T18" fmla="*/ 8 w 211"/>
                <a:gd name="T19" fmla="*/ 0 h 39"/>
                <a:gd name="T20" fmla="*/ 9 w 211"/>
                <a:gd name="T21" fmla="*/ 0 h 39"/>
                <a:gd name="T22" fmla="*/ 10 w 211"/>
                <a:gd name="T23" fmla="*/ 0 h 39"/>
                <a:gd name="T24" fmla="*/ 11 w 211"/>
                <a:gd name="T25" fmla="*/ 0 h 39"/>
                <a:gd name="T26" fmla="*/ 12 w 211"/>
                <a:gd name="T27" fmla="*/ 0 h 39"/>
                <a:gd name="T28" fmla="*/ 13 w 211"/>
                <a:gd name="T29" fmla="*/ 0 h 39"/>
                <a:gd name="T30" fmla="*/ 13 w 211"/>
                <a:gd name="T31" fmla="*/ 0 h 39"/>
                <a:gd name="T32" fmla="*/ 14 w 211"/>
                <a:gd name="T33" fmla="*/ 0 h 39"/>
                <a:gd name="T34" fmla="*/ 14 w 211"/>
                <a:gd name="T35" fmla="*/ 0 h 39"/>
                <a:gd name="T36" fmla="*/ 13 w 211"/>
                <a:gd name="T37" fmla="*/ 0 h 39"/>
                <a:gd name="T38" fmla="*/ 13 w 211"/>
                <a:gd name="T39" fmla="*/ 0 h 39"/>
                <a:gd name="T40" fmla="*/ 13 w 211"/>
                <a:gd name="T41" fmla="*/ 0 h 39"/>
                <a:gd name="T42" fmla="*/ 12 w 211"/>
                <a:gd name="T43" fmla="*/ 0 h 39"/>
                <a:gd name="T44" fmla="*/ 11 w 211"/>
                <a:gd name="T45" fmla="*/ 0 h 39"/>
                <a:gd name="T46" fmla="*/ 10 w 211"/>
                <a:gd name="T47" fmla="*/ 0 h 39"/>
                <a:gd name="T48" fmla="*/ 9 w 211"/>
                <a:gd name="T49" fmla="*/ 0 h 39"/>
                <a:gd name="T50" fmla="*/ 8 w 211"/>
                <a:gd name="T51" fmla="*/ 0 h 39"/>
                <a:gd name="T52" fmla="*/ 6 w 211"/>
                <a:gd name="T53" fmla="*/ 0 h 39"/>
                <a:gd name="T54" fmla="*/ 5 w 211"/>
                <a:gd name="T55" fmla="*/ 0 h 39"/>
                <a:gd name="T56" fmla="*/ 4 w 211"/>
                <a:gd name="T57" fmla="*/ 0 h 39"/>
                <a:gd name="T58" fmla="*/ 3 w 211"/>
                <a:gd name="T59" fmla="*/ 0 h 39"/>
                <a:gd name="T60" fmla="*/ 2 w 211"/>
                <a:gd name="T61" fmla="*/ 0 h 39"/>
                <a:gd name="T62" fmla="*/ 1 w 211"/>
                <a:gd name="T63" fmla="*/ 0 h 39"/>
                <a:gd name="T64" fmla="*/ 1 w 211"/>
                <a:gd name="T65" fmla="*/ 1 h 39"/>
                <a:gd name="T66" fmla="*/ 0 w 211"/>
                <a:gd name="T67" fmla="*/ 1 h 39"/>
                <a:gd name="T68" fmla="*/ 1 w 211"/>
                <a:gd name="T69" fmla="*/ 0 h 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1"/>
                <a:gd name="T106" fmla="*/ 0 h 39"/>
                <a:gd name="T107" fmla="*/ 211 w 211"/>
                <a:gd name="T108" fmla="*/ 39 h 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1" h="39">
                  <a:moveTo>
                    <a:pt x="5" y="7"/>
                  </a:moveTo>
                  <a:lnTo>
                    <a:pt x="7" y="7"/>
                  </a:lnTo>
                  <a:lnTo>
                    <a:pt x="12" y="7"/>
                  </a:lnTo>
                  <a:lnTo>
                    <a:pt x="20" y="5"/>
                  </a:lnTo>
                  <a:lnTo>
                    <a:pt x="31" y="4"/>
                  </a:lnTo>
                  <a:lnTo>
                    <a:pt x="44" y="4"/>
                  </a:lnTo>
                  <a:lnTo>
                    <a:pt x="59" y="3"/>
                  </a:lnTo>
                  <a:lnTo>
                    <a:pt x="75" y="2"/>
                  </a:lnTo>
                  <a:lnTo>
                    <a:pt x="92" y="1"/>
                  </a:lnTo>
                  <a:lnTo>
                    <a:pt x="110" y="1"/>
                  </a:lnTo>
                  <a:lnTo>
                    <a:pt x="128" y="0"/>
                  </a:lnTo>
                  <a:lnTo>
                    <a:pt x="145" y="0"/>
                  </a:lnTo>
                  <a:lnTo>
                    <a:pt x="162" y="1"/>
                  </a:lnTo>
                  <a:lnTo>
                    <a:pt x="176" y="1"/>
                  </a:lnTo>
                  <a:lnTo>
                    <a:pt x="190" y="2"/>
                  </a:lnTo>
                  <a:lnTo>
                    <a:pt x="202" y="3"/>
                  </a:lnTo>
                  <a:lnTo>
                    <a:pt x="211" y="5"/>
                  </a:lnTo>
                  <a:lnTo>
                    <a:pt x="206" y="35"/>
                  </a:lnTo>
                  <a:lnTo>
                    <a:pt x="204" y="35"/>
                  </a:lnTo>
                  <a:lnTo>
                    <a:pt x="198" y="35"/>
                  </a:lnTo>
                  <a:lnTo>
                    <a:pt x="189" y="34"/>
                  </a:lnTo>
                  <a:lnTo>
                    <a:pt x="178" y="34"/>
                  </a:lnTo>
                  <a:lnTo>
                    <a:pt x="164" y="33"/>
                  </a:lnTo>
                  <a:lnTo>
                    <a:pt x="148" y="33"/>
                  </a:lnTo>
                  <a:lnTo>
                    <a:pt x="130" y="33"/>
                  </a:lnTo>
                  <a:lnTo>
                    <a:pt x="112" y="32"/>
                  </a:lnTo>
                  <a:lnTo>
                    <a:pt x="94" y="32"/>
                  </a:lnTo>
                  <a:lnTo>
                    <a:pt x="75" y="32"/>
                  </a:lnTo>
                  <a:lnTo>
                    <a:pt x="58" y="32"/>
                  </a:lnTo>
                  <a:lnTo>
                    <a:pt x="42" y="33"/>
                  </a:lnTo>
                  <a:lnTo>
                    <a:pt x="28" y="34"/>
                  </a:lnTo>
                  <a:lnTo>
                    <a:pt x="15" y="35"/>
                  </a:lnTo>
                  <a:lnTo>
                    <a:pt x="6" y="37"/>
                  </a:lnTo>
                  <a:lnTo>
                    <a:pt x="0" y="39"/>
                  </a:lnTo>
                  <a:lnTo>
                    <a:pt x="5" y="7"/>
                  </a:lnTo>
                  <a:close/>
                </a:path>
              </a:pathLst>
            </a:custGeom>
            <a:solidFill>
              <a:srgbClr val="919126"/>
            </a:solidFill>
            <a:ln w="9525">
              <a:noFill/>
              <a:round/>
              <a:headEnd/>
              <a:tailEnd/>
            </a:ln>
          </p:spPr>
          <p:txBody>
            <a:bodyPr/>
            <a:lstStyle/>
            <a:p>
              <a:endParaRPr lang="en-US"/>
            </a:p>
          </p:txBody>
        </p:sp>
        <p:sp>
          <p:nvSpPr>
            <p:cNvPr id="21604" name="Freeform 104"/>
            <p:cNvSpPr>
              <a:spLocks/>
            </p:cNvSpPr>
            <p:nvPr/>
          </p:nvSpPr>
          <p:spPr bwMode="auto">
            <a:xfrm>
              <a:off x="3945" y="269"/>
              <a:ext cx="65" cy="16"/>
            </a:xfrm>
            <a:custGeom>
              <a:avLst/>
              <a:gdLst>
                <a:gd name="T0" fmla="*/ 0 w 110"/>
                <a:gd name="T1" fmla="*/ 0 h 33"/>
                <a:gd name="T2" fmla="*/ 1 w 110"/>
                <a:gd name="T3" fmla="*/ 0 h 33"/>
                <a:gd name="T4" fmla="*/ 1 w 110"/>
                <a:gd name="T5" fmla="*/ 0 h 33"/>
                <a:gd name="T6" fmla="*/ 2 w 110"/>
                <a:gd name="T7" fmla="*/ 0 h 33"/>
                <a:gd name="T8" fmla="*/ 3 w 110"/>
                <a:gd name="T9" fmla="*/ 0 h 33"/>
                <a:gd name="T10" fmla="*/ 4 w 110"/>
                <a:gd name="T11" fmla="*/ 0 h 33"/>
                <a:gd name="T12" fmla="*/ 4 w 110"/>
                <a:gd name="T13" fmla="*/ 0 h 33"/>
                <a:gd name="T14" fmla="*/ 5 w 110"/>
                <a:gd name="T15" fmla="*/ 0 h 33"/>
                <a:gd name="T16" fmla="*/ 5 w 110"/>
                <a:gd name="T17" fmla="*/ 0 h 33"/>
                <a:gd name="T18" fmla="*/ 8 w 110"/>
                <a:gd name="T19" fmla="*/ 1 h 33"/>
                <a:gd name="T20" fmla="*/ 8 w 110"/>
                <a:gd name="T21" fmla="*/ 0 h 33"/>
                <a:gd name="T22" fmla="*/ 7 w 110"/>
                <a:gd name="T23" fmla="*/ 0 h 33"/>
                <a:gd name="T24" fmla="*/ 7 w 110"/>
                <a:gd name="T25" fmla="*/ 0 h 33"/>
                <a:gd name="T26" fmla="*/ 7 w 110"/>
                <a:gd name="T27" fmla="*/ 0 h 33"/>
                <a:gd name="T28" fmla="*/ 5 w 110"/>
                <a:gd name="T29" fmla="*/ 0 h 33"/>
                <a:gd name="T30" fmla="*/ 4 w 110"/>
                <a:gd name="T31" fmla="*/ 0 h 33"/>
                <a:gd name="T32" fmla="*/ 3 w 110"/>
                <a:gd name="T33" fmla="*/ 0 h 33"/>
                <a:gd name="T34" fmla="*/ 2 w 110"/>
                <a:gd name="T35" fmla="*/ 0 h 33"/>
                <a:gd name="T36" fmla="*/ 0 w 110"/>
                <a:gd name="T37" fmla="*/ 0 h 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0"/>
                <a:gd name="T58" fmla="*/ 0 h 33"/>
                <a:gd name="T59" fmla="*/ 110 w 110"/>
                <a:gd name="T60" fmla="*/ 33 h 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0" h="33">
                  <a:moveTo>
                    <a:pt x="0" y="4"/>
                  </a:moveTo>
                  <a:lnTo>
                    <a:pt x="4" y="4"/>
                  </a:lnTo>
                  <a:lnTo>
                    <a:pt x="12" y="6"/>
                  </a:lnTo>
                  <a:lnTo>
                    <a:pt x="25" y="8"/>
                  </a:lnTo>
                  <a:lnTo>
                    <a:pt x="38" y="11"/>
                  </a:lnTo>
                  <a:lnTo>
                    <a:pt x="51" y="15"/>
                  </a:lnTo>
                  <a:lnTo>
                    <a:pt x="61" y="19"/>
                  </a:lnTo>
                  <a:lnTo>
                    <a:pt x="68" y="25"/>
                  </a:lnTo>
                  <a:lnTo>
                    <a:pt x="68" y="31"/>
                  </a:lnTo>
                  <a:lnTo>
                    <a:pt x="110" y="33"/>
                  </a:lnTo>
                  <a:lnTo>
                    <a:pt x="105" y="2"/>
                  </a:lnTo>
                  <a:lnTo>
                    <a:pt x="103" y="2"/>
                  </a:lnTo>
                  <a:lnTo>
                    <a:pt x="97" y="1"/>
                  </a:lnTo>
                  <a:lnTo>
                    <a:pt x="88" y="1"/>
                  </a:lnTo>
                  <a:lnTo>
                    <a:pt x="75" y="0"/>
                  </a:lnTo>
                  <a:lnTo>
                    <a:pt x="59" y="0"/>
                  </a:lnTo>
                  <a:lnTo>
                    <a:pt x="42" y="0"/>
                  </a:lnTo>
                  <a:lnTo>
                    <a:pt x="22" y="2"/>
                  </a:lnTo>
                  <a:lnTo>
                    <a:pt x="0" y="4"/>
                  </a:lnTo>
                  <a:close/>
                </a:path>
              </a:pathLst>
            </a:custGeom>
            <a:solidFill>
              <a:srgbClr val="FFFFA5"/>
            </a:solidFill>
            <a:ln w="9525">
              <a:noFill/>
              <a:round/>
              <a:headEnd/>
              <a:tailEnd/>
            </a:ln>
          </p:spPr>
          <p:txBody>
            <a:bodyPr/>
            <a:lstStyle/>
            <a:p>
              <a:endParaRPr lang="en-US"/>
            </a:p>
          </p:txBody>
        </p:sp>
        <p:sp>
          <p:nvSpPr>
            <p:cNvPr id="21605" name="Freeform 105"/>
            <p:cNvSpPr>
              <a:spLocks/>
            </p:cNvSpPr>
            <p:nvPr/>
          </p:nvSpPr>
          <p:spPr bwMode="auto">
            <a:xfrm>
              <a:off x="3909" y="722"/>
              <a:ext cx="118" cy="29"/>
            </a:xfrm>
            <a:custGeom>
              <a:avLst/>
              <a:gdLst>
                <a:gd name="T0" fmla="*/ 1 w 203"/>
                <a:gd name="T1" fmla="*/ 0 h 61"/>
                <a:gd name="T2" fmla="*/ 1 w 203"/>
                <a:gd name="T3" fmla="*/ 0 h 61"/>
                <a:gd name="T4" fmla="*/ 1 w 203"/>
                <a:gd name="T5" fmla="*/ 0 h 61"/>
                <a:gd name="T6" fmla="*/ 1 w 203"/>
                <a:gd name="T7" fmla="*/ 0 h 61"/>
                <a:gd name="T8" fmla="*/ 2 w 203"/>
                <a:gd name="T9" fmla="*/ 0 h 61"/>
                <a:gd name="T10" fmla="*/ 3 w 203"/>
                <a:gd name="T11" fmla="*/ 0 h 61"/>
                <a:gd name="T12" fmla="*/ 3 w 203"/>
                <a:gd name="T13" fmla="*/ 0 h 61"/>
                <a:gd name="T14" fmla="*/ 5 w 203"/>
                <a:gd name="T15" fmla="*/ 0 h 61"/>
                <a:gd name="T16" fmla="*/ 6 w 203"/>
                <a:gd name="T17" fmla="*/ 0 h 61"/>
                <a:gd name="T18" fmla="*/ 7 w 203"/>
                <a:gd name="T19" fmla="*/ 0 h 61"/>
                <a:gd name="T20" fmla="*/ 8 w 203"/>
                <a:gd name="T21" fmla="*/ 0 h 61"/>
                <a:gd name="T22" fmla="*/ 9 w 203"/>
                <a:gd name="T23" fmla="*/ 0 h 61"/>
                <a:gd name="T24" fmla="*/ 10 w 203"/>
                <a:gd name="T25" fmla="*/ 0 h 61"/>
                <a:gd name="T26" fmla="*/ 11 w 203"/>
                <a:gd name="T27" fmla="*/ 0 h 61"/>
                <a:gd name="T28" fmla="*/ 12 w 203"/>
                <a:gd name="T29" fmla="*/ 0 h 61"/>
                <a:gd name="T30" fmla="*/ 13 w 203"/>
                <a:gd name="T31" fmla="*/ 0 h 61"/>
                <a:gd name="T32" fmla="*/ 13 w 203"/>
                <a:gd name="T33" fmla="*/ 0 h 61"/>
                <a:gd name="T34" fmla="*/ 13 w 203"/>
                <a:gd name="T35" fmla="*/ 0 h 61"/>
                <a:gd name="T36" fmla="*/ 13 w 203"/>
                <a:gd name="T37" fmla="*/ 0 h 61"/>
                <a:gd name="T38" fmla="*/ 13 w 203"/>
                <a:gd name="T39" fmla="*/ 1 h 61"/>
                <a:gd name="T40" fmla="*/ 12 w 203"/>
                <a:gd name="T41" fmla="*/ 1 h 61"/>
                <a:gd name="T42" fmla="*/ 12 w 203"/>
                <a:gd name="T43" fmla="*/ 1 h 61"/>
                <a:gd name="T44" fmla="*/ 10 w 203"/>
                <a:gd name="T45" fmla="*/ 1 h 61"/>
                <a:gd name="T46" fmla="*/ 9 w 203"/>
                <a:gd name="T47" fmla="*/ 1 h 61"/>
                <a:gd name="T48" fmla="*/ 8 w 203"/>
                <a:gd name="T49" fmla="*/ 1 h 61"/>
                <a:gd name="T50" fmla="*/ 8 w 203"/>
                <a:gd name="T51" fmla="*/ 1 h 61"/>
                <a:gd name="T52" fmla="*/ 6 w 203"/>
                <a:gd name="T53" fmla="*/ 1 h 61"/>
                <a:gd name="T54" fmla="*/ 5 w 203"/>
                <a:gd name="T55" fmla="*/ 1 h 61"/>
                <a:gd name="T56" fmla="*/ 3 w 203"/>
                <a:gd name="T57" fmla="*/ 1 h 61"/>
                <a:gd name="T58" fmla="*/ 3 w 203"/>
                <a:gd name="T59" fmla="*/ 1 h 61"/>
                <a:gd name="T60" fmla="*/ 2 w 203"/>
                <a:gd name="T61" fmla="*/ 1 h 61"/>
                <a:gd name="T62" fmla="*/ 1 w 203"/>
                <a:gd name="T63" fmla="*/ 1 h 61"/>
                <a:gd name="T64" fmla="*/ 1 w 203"/>
                <a:gd name="T65" fmla="*/ 1 h 61"/>
                <a:gd name="T66" fmla="*/ 0 w 203"/>
                <a:gd name="T67" fmla="*/ 1 h 61"/>
                <a:gd name="T68" fmla="*/ 1 w 203"/>
                <a:gd name="T69" fmla="*/ 0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61"/>
                <a:gd name="T107" fmla="*/ 203 w 203"/>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61">
                  <a:moveTo>
                    <a:pt x="4" y="27"/>
                  </a:moveTo>
                  <a:lnTo>
                    <a:pt x="6" y="27"/>
                  </a:lnTo>
                  <a:lnTo>
                    <a:pt x="11" y="26"/>
                  </a:lnTo>
                  <a:lnTo>
                    <a:pt x="19" y="24"/>
                  </a:lnTo>
                  <a:lnTo>
                    <a:pt x="29" y="21"/>
                  </a:lnTo>
                  <a:lnTo>
                    <a:pt x="42" y="19"/>
                  </a:lnTo>
                  <a:lnTo>
                    <a:pt x="57" y="17"/>
                  </a:lnTo>
                  <a:lnTo>
                    <a:pt x="72" y="13"/>
                  </a:lnTo>
                  <a:lnTo>
                    <a:pt x="88" y="11"/>
                  </a:lnTo>
                  <a:lnTo>
                    <a:pt x="105" y="8"/>
                  </a:lnTo>
                  <a:lnTo>
                    <a:pt x="122" y="5"/>
                  </a:lnTo>
                  <a:lnTo>
                    <a:pt x="138" y="3"/>
                  </a:lnTo>
                  <a:lnTo>
                    <a:pt x="155" y="2"/>
                  </a:lnTo>
                  <a:lnTo>
                    <a:pt x="169" y="1"/>
                  </a:lnTo>
                  <a:lnTo>
                    <a:pt x="183" y="0"/>
                  </a:lnTo>
                  <a:lnTo>
                    <a:pt x="194" y="0"/>
                  </a:lnTo>
                  <a:lnTo>
                    <a:pt x="203" y="1"/>
                  </a:lnTo>
                  <a:lnTo>
                    <a:pt x="199" y="32"/>
                  </a:lnTo>
                  <a:lnTo>
                    <a:pt x="197" y="32"/>
                  </a:lnTo>
                  <a:lnTo>
                    <a:pt x="191" y="33"/>
                  </a:lnTo>
                  <a:lnTo>
                    <a:pt x="183" y="33"/>
                  </a:lnTo>
                  <a:lnTo>
                    <a:pt x="172" y="34"/>
                  </a:lnTo>
                  <a:lnTo>
                    <a:pt x="158" y="35"/>
                  </a:lnTo>
                  <a:lnTo>
                    <a:pt x="142" y="36"/>
                  </a:lnTo>
                  <a:lnTo>
                    <a:pt x="126" y="39"/>
                  </a:lnTo>
                  <a:lnTo>
                    <a:pt x="108" y="41"/>
                  </a:lnTo>
                  <a:lnTo>
                    <a:pt x="90" y="42"/>
                  </a:lnTo>
                  <a:lnTo>
                    <a:pt x="73" y="44"/>
                  </a:lnTo>
                  <a:lnTo>
                    <a:pt x="57" y="47"/>
                  </a:lnTo>
                  <a:lnTo>
                    <a:pt x="40" y="50"/>
                  </a:lnTo>
                  <a:lnTo>
                    <a:pt x="27" y="53"/>
                  </a:lnTo>
                  <a:lnTo>
                    <a:pt x="15" y="55"/>
                  </a:lnTo>
                  <a:lnTo>
                    <a:pt x="6" y="58"/>
                  </a:lnTo>
                  <a:lnTo>
                    <a:pt x="0" y="61"/>
                  </a:lnTo>
                  <a:lnTo>
                    <a:pt x="4" y="27"/>
                  </a:lnTo>
                  <a:close/>
                </a:path>
              </a:pathLst>
            </a:custGeom>
            <a:solidFill>
              <a:srgbClr val="919126"/>
            </a:solidFill>
            <a:ln w="9525">
              <a:noFill/>
              <a:round/>
              <a:headEnd/>
              <a:tailEnd/>
            </a:ln>
          </p:spPr>
          <p:txBody>
            <a:bodyPr/>
            <a:lstStyle/>
            <a:p>
              <a:endParaRPr lang="en-US"/>
            </a:p>
          </p:txBody>
        </p:sp>
        <p:sp>
          <p:nvSpPr>
            <p:cNvPr id="21606" name="Freeform 106"/>
            <p:cNvSpPr>
              <a:spLocks/>
            </p:cNvSpPr>
            <p:nvPr/>
          </p:nvSpPr>
          <p:spPr bwMode="auto">
            <a:xfrm>
              <a:off x="3947" y="724"/>
              <a:ext cx="63" cy="16"/>
            </a:xfrm>
            <a:custGeom>
              <a:avLst/>
              <a:gdLst>
                <a:gd name="T0" fmla="*/ 0 w 106"/>
                <a:gd name="T1" fmla="*/ 0 h 33"/>
                <a:gd name="T2" fmla="*/ 1 w 106"/>
                <a:gd name="T3" fmla="*/ 0 h 33"/>
                <a:gd name="T4" fmla="*/ 1 w 106"/>
                <a:gd name="T5" fmla="*/ 0 h 33"/>
                <a:gd name="T6" fmla="*/ 2 w 106"/>
                <a:gd name="T7" fmla="*/ 0 h 33"/>
                <a:gd name="T8" fmla="*/ 3 w 106"/>
                <a:gd name="T9" fmla="*/ 0 h 33"/>
                <a:gd name="T10" fmla="*/ 4 w 106"/>
                <a:gd name="T11" fmla="*/ 0 h 33"/>
                <a:gd name="T12" fmla="*/ 4 w 106"/>
                <a:gd name="T13" fmla="*/ 0 h 33"/>
                <a:gd name="T14" fmla="*/ 5 w 106"/>
                <a:gd name="T15" fmla="*/ 0 h 33"/>
                <a:gd name="T16" fmla="*/ 5 w 106"/>
                <a:gd name="T17" fmla="*/ 1 h 33"/>
                <a:gd name="T18" fmla="*/ 8 w 106"/>
                <a:gd name="T19" fmla="*/ 0 h 33"/>
                <a:gd name="T20" fmla="*/ 7 w 106"/>
                <a:gd name="T21" fmla="*/ 0 h 33"/>
                <a:gd name="T22" fmla="*/ 7 w 106"/>
                <a:gd name="T23" fmla="*/ 0 h 33"/>
                <a:gd name="T24" fmla="*/ 7 w 106"/>
                <a:gd name="T25" fmla="*/ 0 h 33"/>
                <a:gd name="T26" fmla="*/ 7 w 106"/>
                <a:gd name="T27" fmla="*/ 0 h 33"/>
                <a:gd name="T28" fmla="*/ 5 w 106"/>
                <a:gd name="T29" fmla="*/ 0 h 33"/>
                <a:gd name="T30" fmla="*/ 4 w 106"/>
                <a:gd name="T31" fmla="*/ 0 h 33"/>
                <a:gd name="T32" fmla="*/ 3 w 106"/>
                <a:gd name="T33" fmla="*/ 0 h 33"/>
                <a:gd name="T34" fmla="*/ 1 w 106"/>
                <a:gd name="T35" fmla="*/ 0 h 33"/>
                <a:gd name="T36" fmla="*/ 0 w 106"/>
                <a:gd name="T37" fmla="*/ 0 h 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6"/>
                <a:gd name="T58" fmla="*/ 0 h 33"/>
                <a:gd name="T59" fmla="*/ 106 w 106"/>
                <a:gd name="T60" fmla="*/ 33 h 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6" h="33">
                  <a:moveTo>
                    <a:pt x="0" y="15"/>
                  </a:moveTo>
                  <a:lnTo>
                    <a:pt x="3" y="15"/>
                  </a:lnTo>
                  <a:lnTo>
                    <a:pt x="11" y="15"/>
                  </a:lnTo>
                  <a:lnTo>
                    <a:pt x="23" y="16"/>
                  </a:lnTo>
                  <a:lnTo>
                    <a:pt x="37" y="17"/>
                  </a:lnTo>
                  <a:lnTo>
                    <a:pt x="49" y="20"/>
                  </a:lnTo>
                  <a:lnTo>
                    <a:pt x="60" y="23"/>
                  </a:lnTo>
                  <a:lnTo>
                    <a:pt x="67" y="28"/>
                  </a:lnTo>
                  <a:lnTo>
                    <a:pt x="67" y="33"/>
                  </a:lnTo>
                  <a:lnTo>
                    <a:pt x="106" y="31"/>
                  </a:lnTo>
                  <a:lnTo>
                    <a:pt x="101" y="0"/>
                  </a:lnTo>
                  <a:lnTo>
                    <a:pt x="99" y="0"/>
                  </a:lnTo>
                  <a:lnTo>
                    <a:pt x="93" y="0"/>
                  </a:lnTo>
                  <a:lnTo>
                    <a:pt x="84" y="0"/>
                  </a:lnTo>
                  <a:lnTo>
                    <a:pt x="72" y="1"/>
                  </a:lnTo>
                  <a:lnTo>
                    <a:pt x="57" y="3"/>
                  </a:lnTo>
                  <a:lnTo>
                    <a:pt x="40" y="6"/>
                  </a:lnTo>
                  <a:lnTo>
                    <a:pt x="21" y="9"/>
                  </a:lnTo>
                  <a:lnTo>
                    <a:pt x="0" y="15"/>
                  </a:lnTo>
                  <a:close/>
                </a:path>
              </a:pathLst>
            </a:custGeom>
            <a:solidFill>
              <a:srgbClr val="FFFFA5"/>
            </a:solidFill>
            <a:ln w="9525">
              <a:noFill/>
              <a:round/>
              <a:headEnd/>
              <a:tailEnd/>
            </a:ln>
          </p:spPr>
          <p:txBody>
            <a:bodyPr/>
            <a:lstStyle/>
            <a:p>
              <a:endParaRPr lang="en-US"/>
            </a:p>
          </p:txBody>
        </p:sp>
        <p:sp>
          <p:nvSpPr>
            <p:cNvPr id="21607" name="Freeform 109"/>
            <p:cNvSpPr>
              <a:spLocks/>
            </p:cNvSpPr>
            <p:nvPr/>
          </p:nvSpPr>
          <p:spPr bwMode="auto">
            <a:xfrm>
              <a:off x="3546" y="822"/>
              <a:ext cx="472" cy="34"/>
            </a:xfrm>
            <a:custGeom>
              <a:avLst/>
              <a:gdLst>
                <a:gd name="T0" fmla="*/ 1 w 803"/>
                <a:gd name="T1" fmla="*/ 0 h 75"/>
                <a:gd name="T2" fmla="*/ 2 w 803"/>
                <a:gd name="T3" fmla="*/ 0 h 75"/>
                <a:gd name="T4" fmla="*/ 5 w 803"/>
                <a:gd name="T5" fmla="*/ 0 h 75"/>
                <a:gd name="T6" fmla="*/ 9 w 803"/>
                <a:gd name="T7" fmla="*/ 0 h 75"/>
                <a:gd name="T8" fmla="*/ 15 w 803"/>
                <a:gd name="T9" fmla="*/ 0 h 75"/>
                <a:gd name="T10" fmla="*/ 22 w 803"/>
                <a:gd name="T11" fmla="*/ 0 h 75"/>
                <a:gd name="T12" fmla="*/ 30 w 803"/>
                <a:gd name="T13" fmla="*/ 1 h 75"/>
                <a:gd name="T14" fmla="*/ 38 w 803"/>
                <a:gd name="T15" fmla="*/ 1 h 75"/>
                <a:gd name="T16" fmla="*/ 43 w 803"/>
                <a:gd name="T17" fmla="*/ 1 h 75"/>
                <a:gd name="T18" fmla="*/ 44 w 803"/>
                <a:gd name="T19" fmla="*/ 1 h 75"/>
                <a:gd name="T20" fmla="*/ 46 w 803"/>
                <a:gd name="T21" fmla="*/ 1 h 75"/>
                <a:gd name="T22" fmla="*/ 48 w 803"/>
                <a:gd name="T23" fmla="*/ 1 h 75"/>
                <a:gd name="T24" fmla="*/ 51 w 803"/>
                <a:gd name="T25" fmla="*/ 1 h 75"/>
                <a:gd name="T26" fmla="*/ 53 w 803"/>
                <a:gd name="T27" fmla="*/ 1 h 75"/>
                <a:gd name="T28" fmla="*/ 55 w 803"/>
                <a:gd name="T29" fmla="*/ 0 h 75"/>
                <a:gd name="T30" fmla="*/ 56 w 803"/>
                <a:gd name="T31" fmla="*/ 0 h 75"/>
                <a:gd name="T32" fmla="*/ 56 w 803"/>
                <a:gd name="T33" fmla="*/ 0 h 75"/>
                <a:gd name="T34" fmla="*/ 55 w 803"/>
                <a:gd name="T35" fmla="*/ 0 h 75"/>
                <a:gd name="T36" fmla="*/ 54 w 803"/>
                <a:gd name="T37" fmla="*/ 0 h 75"/>
                <a:gd name="T38" fmla="*/ 52 w 803"/>
                <a:gd name="T39" fmla="*/ 0 h 75"/>
                <a:gd name="T40" fmla="*/ 51 w 803"/>
                <a:gd name="T41" fmla="*/ 0 h 75"/>
                <a:gd name="T42" fmla="*/ 48 w 803"/>
                <a:gd name="T43" fmla="*/ 0 h 75"/>
                <a:gd name="T44" fmla="*/ 46 w 803"/>
                <a:gd name="T45" fmla="*/ 1 h 75"/>
                <a:gd name="T46" fmla="*/ 44 w 803"/>
                <a:gd name="T47" fmla="*/ 1 h 75"/>
                <a:gd name="T48" fmla="*/ 42 w 803"/>
                <a:gd name="T49" fmla="*/ 0 h 75"/>
                <a:gd name="T50" fmla="*/ 40 w 803"/>
                <a:gd name="T51" fmla="*/ 0 h 75"/>
                <a:gd name="T52" fmla="*/ 35 w 803"/>
                <a:gd name="T53" fmla="*/ 0 h 75"/>
                <a:gd name="T54" fmla="*/ 29 w 803"/>
                <a:gd name="T55" fmla="*/ 0 h 75"/>
                <a:gd name="T56" fmla="*/ 22 w 803"/>
                <a:gd name="T57" fmla="*/ 0 h 75"/>
                <a:gd name="T58" fmla="*/ 15 w 803"/>
                <a:gd name="T59" fmla="*/ 0 h 75"/>
                <a:gd name="T60" fmla="*/ 9 w 803"/>
                <a:gd name="T61" fmla="*/ 0 h 75"/>
                <a:gd name="T62" fmla="*/ 2 w 803"/>
                <a:gd name="T63" fmla="*/ 0 h 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3"/>
                <a:gd name="T97" fmla="*/ 0 h 75"/>
                <a:gd name="T98" fmla="*/ 803 w 803"/>
                <a:gd name="T99" fmla="*/ 75 h 7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3" h="75">
                  <a:moveTo>
                    <a:pt x="0" y="30"/>
                  </a:moveTo>
                  <a:lnTo>
                    <a:pt x="3" y="30"/>
                  </a:lnTo>
                  <a:lnTo>
                    <a:pt x="11" y="29"/>
                  </a:lnTo>
                  <a:lnTo>
                    <a:pt x="26" y="28"/>
                  </a:lnTo>
                  <a:lnTo>
                    <a:pt x="47" y="26"/>
                  </a:lnTo>
                  <a:lnTo>
                    <a:pt x="72" y="25"/>
                  </a:lnTo>
                  <a:lnTo>
                    <a:pt x="102" y="24"/>
                  </a:lnTo>
                  <a:lnTo>
                    <a:pt x="137" y="24"/>
                  </a:lnTo>
                  <a:lnTo>
                    <a:pt x="176" y="24"/>
                  </a:lnTo>
                  <a:lnTo>
                    <a:pt x="219" y="25"/>
                  </a:lnTo>
                  <a:lnTo>
                    <a:pt x="265" y="28"/>
                  </a:lnTo>
                  <a:lnTo>
                    <a:pt x="315" y="31"/>
                  </a:lnTo>
                  <a:lnTo>
                    <a:pt x="369" y="36"/>
                  </a:lnTo>
                  <a:lnTo>
                    <a:pt x="426" y="43"/>
                  </a:lnTo>
                  <a:lnTo>
                    <a:pt x="485" y="52"/>
                  </a:lnTo>
                  <a:lnTo>
                    <a:pt x="547" y="62"/>
                  </a:lnTo>
                  <a:lnTo>
                    <a:pt x="610" y="75"/>
                  </a:lnTo>
                  <a:lnTo>
                    <a:pt x="613" y="75"/>
                  </a:lnTo>
                  <a:lnTo>
                    <a:pt x="618" y="74"/>
                  </a:lnTo>
                  <a:lnTo>
                    <a:pt x="626" y="72"/>
                  </a:lnTo>
                  <a:lnTo>
                    <a:pt x="638" y="71"/>
                  </a:lnTo>
                  <a:lnTo>
                    <a:pt x="652" y="69"/>
                  </a:lnTo>
                  <a:lnTo>
                    <a:pt x="668" y="67"/>
                  </a:lnTo>
                  <a:lnTo>
                    <a:pt x="684" y="63"/>
                  </a:lnTo>
                  <a:lnTo>
                    <a:pt x="701" y="60"/>
                  </a:lnTo>
                  <a:lnTo>
                    <a:pt x="719" y="55"/>
                  </a:lnTo>
                  <a:lnTo>
                    <a:pt x="736" y="49"/>
                  </a:lnTo>
                  <a:lnTo>
                    <a:pt x="752" y="44"/>
                  </a:lnTo>
                  <a:lnTo>
                    <a:pt x="767" y="37"/>
                  </a:lnTo>
                  <a:lnTo>
                    <a:pt x="780" y="29"/>
                  </a:lnTo>
                  <a:lnTo>
                    <a:pt x="790" y="21"/>
                  </a:lnTo>
                  <a:lnTo>
                    <a:pt x="798" y="10"/>
                  </a:lnTo>
                  <a:lnTo>
                    <a:pt x="803" y="0"/>
                  </a:lnTo>
                  <a:lnTo>
                    <a:pt x="801" y="0"/>
                  </a:lnTo>
                  <a:lnTo>
                    <a:pt x="798" y="2"/>
                  </a:lnTo>
                  <a:lnTo>
                    <a:pt x="791" y="5"/>
                  </a:lnTo>
                  <a:lnTo>
                    <a:pt x="783" y="7"/>
                  </a:lnTo>
                  <a:lnTo>
                    <a:pt x="774" y="10"/>
                  </a:lnTo>
                  <a:lnTo>
                    <a:pt x="762" y="14"/>
                  </a:lnTo>
                  <a:lnTo>
                    <a:pt x="748" y="17"/>
                  </a:lnTo>
                  <a:lnTo>
                    <a:pt x="735" y="22"/>
                  </a:lnTo>
                  <a:lnTo>
                    <a:pt x="720" y="25"/>
                  </a:lnTo>
                  <a:lnTo>
                    <a:pt x="705" y="29"/>
                  </a:lnTo>
                  <a:lnTo>
                    <a:pt x="689" y="32"/>
                  </a:lnTo>
                  <a:lnTo>
                    <a:pt x="672" y="34"/>
                  </a:lnTo>
                  <a:lnTo>
                    <a:pt x="656" y="37"/>
                  </a:lnTo>
                  <a:lnTo>
                    <a:pt x="640" y="38"/>
                  </a:lnTo>
                  <a:lnTo>
                    <a:pt x="625" y="38"/>
                  </a:lnTo>
                  <a:lnTo>
                    <a:pt x="610" y="37"/>
                  </a:lnTo>
                  <a:lnTo>
                    <a:pt x="606" y="36"/>
                  </a:lnTo>
                  <a:lnTo>
                    <a:pt x="592" y="34"/>
                  </a:lnTo>
                  <a:lnTo>
                    <a:pt x="569" y="32"/>
                  </a:lnTo>
                  <a:lnTo>
                    <a:pt x="540" y="29"/>
                  </a:lnTo>
                  <a:lnTo>
                    <a:pt x="504" y="26"/>
                  </a:lnTo>
                  <a:lnTo>
                    <a:pt x="464" y="23"/>
                  </a:lnTo>
                  <a:lnTo>
                    <a:pt x="419" y="20"/>
                  </a:lnTo>
                  <a:lnTo>
                    <a:pt x="372" y="16"/>
                  </a:lnTo>
                  <a:lnTo>
                    <a:pt x="322" y="14"/>
                  </a:lnTo>
                  <a:lnTo>
                    <a:pt x="272" y="11"/>
                  </a:lnTo>
                  <a:lnTo>
                    <a:pt x="221" y="11"/>
                  </a:lnTo>
                  <a:lnTo>
                    <a:pt x="170" y="11"/>
                  </a:lnTo>
                  <a:lnTo>
                    <a:pt x="122" y="14"/>
                  </a:lnTo>
                  <a:lnTo>
                    <a:pt x="77" y="17"/>
                  </a:lnTo>
                  <a:lnTo>
                    <a:pt x="35" y="22"/>
                  </a:lnTo>
                  <a:lnTo>
                    <a:pt x="0" y="30"/>
                  </a:lnTo>
                  <a:close/>
                </a:path>
              </a:pathLst>
            </a:custGeom>
            <a:solidFill>
              <a:srgbClr val="000000"/>
            </a:solidFill>
            <a:ln w="9525">
              <a:noFill/>
              <a:round/>
              <a:headEnd/>
              <a:tailEnd/>
            </a:ln>
          </p:spPr>
          <p:txBody>
            <a:bodyPr/>
            <a:lstStyle/>
            <a:p>
              <a:endParaRPr lang="en-US"/>
            </a:p>
          </p:txBody>
        </p:sp>
        <p:sp>
          <p:nvSpPr>
            <p:cNvPr id="21608" name="Freeform 110"/>
            <p:cNvSpPr>
              <a:spLocks/>
            </p:cNvSpPr>
            <p:nvPr/>
          </p:nvSpPr>
          <p:spPr bwMode="auto">
            <a:xfrm>
              <a:off x="4018" y="104"/>
              <a:ext cx="14" cy="703"/>
            </a:xfrm>
            <a:custGeom>
              <a:avLst/>
              <a:gdLst>
                <a:gd name="T0" fmla="*/ 0 w 25"/>
                <a:gd name="T1" fmla="*/ 0 h 1526"/>
                <a:gd name="T2" fmla="*/ 1 w 25"/>
                <a:gd name="T3" fmla="*/ 32 h 1526"/>
                <a:gd name="T4" fmla="*/ 1 w 25"/>
                <a:gd name="T5" fmla="*/ 30 h 1526"/>
                <a:gd name="T6" fmla="*/ 1 w 25"/>
                <a:gd name="T7" fmla="*/ 27 h 1526"/>
                <a:gd name="T8" fmla="*/ 1 w 25"/>
                <a:gd name="T9" fmla="*/ 22 h 1526"/>
                <a:gd name="T10" fmla="*/ 1 w 25"/>
                <a:gd name="T11" fmla="*/ 16 h 1526"/>
                <a:gd name="T12" fmla="*/ 1 w 25"/>
                <a:gd name="T13" fmla="*/ 10 h 1526"/>
                <a:gd name="T14" fmla="*/ 1 w 25"/>
                <a:gd name="T15" fmla="*/ 5 h 1526"/>
                <a:gd name="T16" fmla="*/ 1 w 25"/>
                <a:gd name="T17" fmla="*/ 1 h 1526"/>
                <a:gd name="T18" fmla="*/ 0 w 25"/>
                <a:gd name="T19" fmla="*/ 0 h 15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1526"/>
                <a:gd name="T32" fmla="*/ 25 w 25"/>
                <a:gd name="T33" fmla="*/ 1526 h 15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1526">
                  <a:moveTo>
                    <a:pt x="0" y="0"/>
                  </a:moveTo>
                  <a:lnTo>
                    <a:pt x="13" y="1526"/>
                  </a:lnTo>
                  <a:lnTo>
                    <a:pt x="15" y="1460"/>
                  </a:lnTo>
                  <a:lnTo>
                    <a:pt x="18" y="1287"/>
                  </a:lnTo>
                  <a:lnTo>
                    <a:pt x="22" y="1043"/>
                  </a:lnTo>
                  <a:lnTo>
                    <a:pt x="25" y="762"/>
                  </a:lnTo>
                  <a:lnTo>
                    <a:pt x="25" y="482"/>
                  </a:lnTo>
                  <a:lnTo>
                    <a:pt x="23" y="238"/>
                  </a:lnTo>
                  <a:lnTo>
                    <a:pt x="15" y="65"/>
                  </a:lnTo>
                  <a:lnTo>
                    <a:pt x="0" y="0"/>
                  </a:lnTo>
                  <a:close/>
                </a:path>
              </a:pathLst>
            </a:custGeom>
            <a:solidFill>
              <a:srgbClr val="000000"/>
            </a:solidFill>
            <a:ln w="9525">
              <a:noFill/>
              <a:round/>
              <a:headEnd/>
              <a:tailEnd/>
            </a:ln>
          </p:spPr>
          <p:txBody>
            <a:bodyPr/>
            <a:lstStyle/>
            <a:p>
              <a:endParaRPr lang="en-US"/>
            </a:p>
          </p:txBody>
        </p:sp>
        <p:sp>
          <p:nvSpPr>
            <p:cNvPr id="21609" name="Freeform 111"/>
            <p:cNvSpPr>
              <a:spLocks/>
            </p:cNvSpPr>
            <p:nvPr/>
          </p:nvSpPr>
          <p:spPr bwMode="auto">
            <a:xfrm>
              <a:off x="3895" y="112"/>
              <a:ext cx="15" cy="702"/>
            </a:xfrm>
            <a:custGeom>
              <a:avLst/>
              <a:gdLst>
                <a:gd name="T0" fmla="*/ 0 w 25"/>
                <a:gd name="T1" fmla="*/ 0 h 1526"/>
                <a:gd name="T2" fmla="*/ 1 w 25"/>
                <a:gd name="T3" fmla="*/ 32 h 1526"/>
                <a:gd name="T4" fmla="*/ 1 w 25"/>
                <a:gd name="T5" fmla="*/ 30 h 1526"/>
                <a:gd name="T6" fmla="*/ 1 w 25"/>
                <a:gd name="T7" fmla="*/ 27 h 1526"/>
                <a:gd name="T8" fmla="*/ 2 w 25"/>
                <a:gd name="T9" fmla="*/ 22 h 1526"/>
                <a:gd name="T10" fmla="*/ 2 w 25"/>
                <a:gd name="T11" fmla="*/ 16 h 1526"/>
                <a:gd name="T12" fmla="*/ 2 w 25"/>
                <a:gd name="T13" fmla="*/ 10 h 1526"/>
                <a:gd name="T14" fmla="*/ 2 w 25"/>
                <a:gd name="T15" fmla="*/ 5 h 1526"/>
                <a:gd name="T16" fmla="*/ 1 w 25"/>
                <a:gd name="T17" fmla="*/ 1 h 1526"/>
                <a:gd name="T18" fmla="*/ 0 w 25"/>
                <a:gd name="T19" fmla="*/ 0 h 15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1526"/>
                <a:gd name="T32" fmla="*/ 25 w 25"/>
                <a:gd name="T33" fmla="*/ 1526 h 15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1526">
                  <a:moveTo>
                    <a:pt x="0" y="0"/>
                  </a:moveTo>
                  <a:lnTo>
                    <a:pt x="14" y="1526"/>
                  </a:lnTo>
                  <a:lnTo>
                    <a:pt x="15" y="1460"/>
                  </a:lnTo>
                  <a:lnTo>
                    <a:pt x="18" y="1287"/>
                  </a:lnTo>
                  <a:lnTo>
                    <a:pt x="22" y="1043"/>
                  </a:lnTo>
                  <a:lnTo>
                    <a:pt x="25" y="762"/>
                  </a:lnTo>
                  <a:lnTo>
                    <a:pt x="25" y="482"/>
                  </a:lnTo>
                  <a:lnTo>
                    <a:pt x="23" y="238"/>
                  </a:lnTo>
                  <a:lnTo>
                    <a:pt x="15" y="65"/>
                  </a:lnTo>
                  <a:lnTo>
                    <a:pt x="0" y="0"/>
                  </a:lnTo>
                  <a:close/>
                </a:path>
              </a:pathLst>
            </a:custGeom>
            <a:solidFill>
              <a:srgbClr val="000000"/>
            </a:solidFill>
            <a:ln w="9525">
              <a:noFill/>
              <a:round/>
              <a:headEnd/>
              <a:tailEnd/>
            </a:ln>
          </p:spPr>
          <p:txBody>
            <a:bodyPr/>
            <a:lstStyle/>
            <a:p>
              <a:endParaRPr lang="en-US"/>
            </a:p>
          </p:txBody>
        </p:sp>
        <p:sp>
          <p:nvSpPr>
            <p:cNvPr id="21610" name="Freeform 112"/>
            <p:cNvSpPr>
              <a:spLocks/>
            </p:cNvSpPr>
            <p:nvPr/>
          </p:nvSpPr>
          <p:spPr bwMode="auto">
            <a:xfrm>
              <a:off x="3885" y="61"/>
              <a:ext cx="136" cy="38"/>
            </a:xfrm>
            <a:custGeom>
              <a:avLst/>
              <a:gdLst>
                <a:gd name="T0" fmla="*/ 0 w 233"/>
                <a:gd name="T1" fmla="*/ 0 h 82"/>
                <a:gd name="T2" fmla="*/ 1 w 233"/>
                <a:gd name="T3" fmla="*/ 0 h 82"/>
                <a:gd name="T4" fmla="*/ 1 w 233"/>
                <a:gd name="T5" fmla="*/ 0 h 82"/>
                <a:gd name="T6" fmla="*/ 1 w 233"/>
                <a:gd name="T7" fmla="*/ 0 h 82"/>
                <a:gd name="T8" fmla="*/ 2 w 233"/>
                <a:gd name="T9" fmla="*/ 0 h 82"/>
                <a:gd name="T10" fmla="*/ 4 w 233"/>
                <a:gd name="T11" fmla="*/ 0 h 82"/>
                <a:gd name="T12" fmla="*/ 5 w 233"/>
                <a:gd name="T13" fmla="*/ 0 h 82"/>
                <a:gd name="T14" fmla="*/ 6 w 233"/>
                <a:gd name="T15" fmla="*/ 0 h 82"/>
                <a:gd name="T16" fmla="*/ 8 w 233"/>
                <a:gd name="T17" fmla="*/ 0 h 82"/>
                <a:gd name="T18" fmla="*/ 9 w 233"/>
                <a:gd name="T19" fmla="*/ 0 h 82"/>
                <a:gd name="T20" fmla="*/ 11 w 233"/>
                <a:gd name="T21" fmla="*/ 0 h 82"/>
                <a:gd name="T22" fmla="*/ 12 w 233"/>
                <a:gd name="T23" fmla="*/ 0 h 82"/>
                <a:gd name="T24" fmla="*/ 13 w 233"/>
                <a:gd name="T25" fmla="*/ 0 h 82"/>
                <a:gd name="T26" fmla="*/ 14 w 233"/>
                <a:gd name="T27" fmla="*/ 0 h 82"/>
                <a:gd name="T28" fmla="*/ 15 w 233"/>
                <a:gd name="T29" fmla="*/ 1 h 82"/>
                <a:gd name="T30" fmla="*/ 16 w 233"/>
                <a:gd name="T31" fmla="*/ 1 h 82"/>
                <a:gd name="T32" fmla="*/ 16 w 233"/>
                <a:gd name="T33" fmla="*/ 2 h 82"/>
                <a:gd name="T34" fmla="*/ 16 w 233"/>
                <a:gd name="T35" fmla="*/ 2 h 82"/>
                <a:gd name="T36" fmla="*/ 16 w 233"/>
                <a:gd name="T37" fmla="*/ 2 h 82"/>
                <a:gd name="T38" fmla="*/ 15 w 233"/>
                <a:gd name="T39" fmla="*/ 1 h 82"/>
                <a:gd name="T40" fmla="*/ 15 w 233"/>
                <a:gd name="T41" fmla="*/ 1 h 82"/>
                <a:gd name="T42" fmla="*/ 15 w 233"/>
                <a:gd name="T43" fmla="*/ 1 h 82"/>
                <a:gd name="T44" fmla="*/ 14 w 233"/>
                <a:gd name="T45" fmla="*/ 1 h 82"/>
                <a:gd name="T46" fmla="*/ 13 w 233"/>
                <a:gd name="T47" fmla="*/ 1 h 82"/>
                <a:gd name="T48" fmla="*/ 13 w 233"/>
                <a:gd name="T49" fmla="*/ 1 h 82"/>
                <a:gd name="T50" fmla="*/ 12 w 233"/>
                <a:gd name="T51" fmla="*/ 0 h 82"/>
                <a:gd name="T52" fmla="*/ 11 w 233"/>
                <a:gd name="T53" fmla="*/ 0 h 82"/>
                <a:gd name="T54" fmla="*/ 9 w 233"/>
                <a:gd name="T55" fmla="*/ 0 h 82"/>
                <a:gd name="T56" fmla="*/ 8 w 233"/>
                <a:gd name="T57" fmla="*/ 0 h 82"/>
                <a:gd name="T58" fmla="*/ 6 w 233"/>
                <a:gd name="T59" fmla="*/ 0 h 82"/>
                <a:gd name="T60" fmla="*/ 4 w 233"/>
                <a:gd name="T61" fmla="*/ 0 h 82"/>
                <a:gd name="T62" fmla="*/ 2 w 233"/>
                <a:gd name="T63" fmla="*/ 0 h 82"/>
                <a:gd name="T64" fmla="*/ 0 w 233"/>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3"/>
                <a:gd name="T100" fmla="*/ 0 h 82"/>
                <a:gd name="T101" fmla="*/ 233 w 233"/>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3" h="82">
                  <a:moveTo>
                    <a:pt x="0" y="34"/>
                  </a:moveTo>
                  <a:lnTo>
                    <a:pt x="2" y="32"/>
                  </a:lnTo>
                  <a:lnTo>
                    <a:pt x="9" y="29"/>
                  </a:lnTo>
                  <a:lnTo>
                    <a:pt x="21" y="26"/>
                  </a:lnTo>
                  <a:lnTo>
                    <a:pt x="34" y="20"/>
                  </a:lnTo>
                  <a:lnTo>
                    <a:pt x="52" y="15"/>
                  </a:lnTo>
                  <a:lnTo>
                    <a:pt x="70" y="9"/>
                  </a:lnTo>
                  <a:lnTo>
                    <a:pt x="91" y="5"/>
                  </a:lnTo>
                  <a:lnTo>
                    <a:pt x="112" y="1"/>
                  </a:lnTo>
                  <a:lnTo>
                    <a:pt x="132" y="0"/>
                  </a:lnTo>
                  <a:lnTo>
                    <a:pt x="153" y="1"/>
                  </a:lnTo>
                  <a:lnTo>
                    <a:pt x="173" y="5"/>
                  </a:lnTo>
                  <a:lnTo>
                    <a:pt x="191" y="12"/>
                  </a:lnTo>
                  <a:lnTo>
                    <a:pt x="206" y="22"/>
                  </a:lnTo>
                  <a:lnTo>
                    <a:pt x="219" y="37"/>
                  </a:lnTo>
                  <a:lnTo>
                    <a:pt x="228" y="57"/>
                  </a:lnTo>
                  <a:lnTo>
                    <a:pt x="233" y="82"/>
                  </a:lnTo>
                  <a:lnTo>
                    <a:pt x="231" y="81"/>
                  </a:lnTo>
                  <a:lnTo>
                    <a:pt x="230" y="77"/>
                  </a:lnTo>
                  <a:lnTo>
                    <a:pt x="227" y="73"/>
                  </a:lnTo>
                  <a:lnTo>
                    <a:pt x="222" y="67"/>
                  </a:lnTo>
                  <a:lnTo>
                    <a:pt x="215" y="60"/>
                  </a:lnTo>
                  <a:lnTo>
                    <a:pt x="207" y="53"/>
                  </a:lnTo>
                  <a:lnTo>
                    <a:pt x="197" y="46"/>
                  </a:lnTo>
                  <a:lnTo>
                    <a:pt x="185" y="38"/>
                  </a:lnTo>
                  <a:lnTo>
                    <a:pt x="170" y="32"/>
                  </a:lnTo>
                  <a:lnTo>
                    <a:pt x="154" y="27"/>
                  </a:lnTo>
                  <a:lnTo>
                    <a:pt x="135" y="22"/>
                  </a:lnTo>
                  <a:lnTo>
                    <a:pt x="114" y="20"/>
                  </a:lnTo>
                  <a:lnTo>
                    <a:pt x="90" y="20"/>
                  </a:lnTo>
                  <a:lnTo>
                    <a:pt x="62" y="21"/>
                  </a:lnTo>
                  <a:lnTo>
                    <a:pt x="32" y="26"/>
                  </a:lnTo>
                  <a:lnTo>
                    <a:pt x="0" y="34"/>
                  </a:lnTo>
                  <a:close/>
                </a:path>
              </a:pathLst>
            </a:custGeom>
            <a:solidFill>
              <a:srgbClr val="000000"/>
            </a:solidFill>
            <a:ln w="9525">
              <a:noFill/>
              <a:round/>
              <a:headEnd/>
              <a:tailEnd/>
            </a:ln>
          </p:spPr>
          <p:txBody>
            <a:bodyPr/>
            <a:lstStyle/>
            <a:p>
              <a:endParaRPr lang="en-US"/>
            </a:p>
          </p:txBody>
        </p:sp>
      </p:grpSp>
      <p:grpSp>
        <p:nvGrpSpPr>
          <p:cNvPr id="3" name="Group 170"/>
          <p:cNvGrpSpPr>
            <a:grpSpLocks/>
          </p:cNvGrpSpPr>
          <p:nvPr/>
        </p:nvGrpSpPr>
        <p:grpSpPr bwMode="auto">
          <a:xfrm>
            <a:off x="2971800" y="3733800"/>
            <a:ext cx="762000" cy="947738"/>
            <a:chOff x="2496" y="48"/>
            <a:chExt cx="614" cy="837"/>
          </a:xfrm>
        </p:grpSpPr>
        <p:sp>
          <p:nvSpPr>
            <p:cNvPr id="21582" name="Freeform 107"/>
            <p:cNvSpPr>
              <a:spLocks/>
            </p:cNvSpPr>
            <p:nvPr/>
          </p:nvSpPr>
          <p:spPr bwMode="auto">
            <a:xfrm>
              <a:off x="2702" y="76"/>
              <a:ext cx="408" cy="95"/>
            </a:xfrm>
            <a:custGeom>
              <a:avLst/>
              <a:gdLst>
                <a:gd name="T0" fmla="*/ 49 w 693"/>
                <a:gd name="T1" fmla="*/ 0 h 208"/>
                <a:gd name="T2" fmla="*/ 5 w 693"/>
                <a:gd name="T3" fmla="*/ 2 h 208"/>
                <a:gd name="T4" fmla="*/ 5 w 693"/>
                <a:gd name="T5" fmla="*/ 2 h 208"/>
                <a:gd name="T6" fmla="*/ 5 w 693"/>
                <a:gd name="T7" fmla="*/ 2 h 208"/>
                <a:gd name="T8" fmla="*/ 4 w 693"/>
                <a:gd name="T9" fmla="*/ 2 h 208"/>
                <a:gd name="T10" fmla="*/ 3 w 693"/>
                <a:gd name="T11" fmla="*/ 2 h 208"/>
                <a:gd name="T12" fmla="*/ 1 w 693"/>
                <a:gd name="T13" fmla="*/ 2 h 208"/>
                <a:gd name="T14" fmla="*/ 1 w 693"/>
                <a:gd name="T15" fmla="*/ 3 h 208"/>
                <a:gd name="T16" fmla="*/ 0 w 693"/>
                <a:gd name="T17" fmla="*/ 3 h 208"/>
                <a:gd name="T18" fmla="*/ 0 w 693"/>
                <a:gd name="T19" fmla="*/ 4 h 208"/>
                <a:gd name="T20" fmla="*/ 0 w 693"/>
                <a:gd name="T21" fmla="*/ 4 h 208"/>
                <a:gd name="T22" fmla="*/ 0 w 693"/>
                <a:gd name="T23" fmla="*/ 4 h 208"/>
                <a:gd name="T24" fmla="*/ 1 w 693"/>
                <a:gd name="T25" fmla="*/ 4 h 208"/>
                <a:gd name="T26" fmla="*/ 1 w 693"/>
                <a:gd name="T27" fmla="*/ 3 h 208"/>
                <a:gd name="T28" fmla="*/ 1 w 693"/>
                <a:gd name="T29" fmla="*/ 3 h 208"/>
                <a:gd name="T30" fmla="*/ 2 w 693"/>
                <a:gd name="T31" fmla="*/ 2 h 208"/>
                <a:gd name="T32" fmla="*/ 3 w 693"/>
                <a:gd name="T33" fmla="*/ 2 h 208"/>
                <a:gd name="T34" fmla="*/ 5 w 693"/>
                <a:gd name="T35" fmla="*/ 2 h 208"/>
                <a:gd name="T36" fmla="*/ 5 w 693"/>
                <a:gd name="T37" fmla="*/ 2 h 208"/>
                <a:gd name="T38" fmla="*/ 6 w 693"/>
                <a:gd name="T39" fmla="*/ 2 h 208"/>
                <a:gd name="T40" fmla="*/ 8 w 693"/>
                <a:gd name="T41" fmla="*/ 2 h 208"/>
                <a:gd name="T42" fmla="*/ 11 w 693"/>
                <a:gd name="T43" fmla="*/ 2 h 208"/>
                <a:gd name="T44" fmla="*/ 14 w 693"/>
                <a:gd name="T45" fmla="*/ 2 h 208"/>
                <a:gd name="T46" fmla="*/ 16 w 693"/>
                <a:gd name="T47" fmla="*/ 2 h 208"/>
                <a:gd name="T48" fmla="*/ 20 w 693"/>
                <a:gd name="T49" fmla="*/ 1 h 208"/>
                <a:gd name="T50" fmla="*/ 24 w 693"/>
                <a:gd name="T51" fmla="*/ 1 h 208"/>
                <a:gd name="T52" fmla="*/ 28 w 693"/>
                <a:gd name="T53" fmla="*/ 1 h 208"/>
                <a:gd name="T54" fmla="*/ 32 w 693"/>
                <a:gd name="T55" fmla="*/ 1 h 208"/>
                <a:gd name="T56" fmla="*/ 35 w 693"/>
                <a:gd name="T57" fmla="*/ 1 h 208"/>
                <a:gd name="T58" fmla="*/ 39 w 693"/>
                <a:gd name="T59" fmla="*/ 0 h 208"/>
                <a:gd name="T60" fmla="*/ 42 w 693"/>
                <a:gd name="T61" fmla="*/ 0 h 208"/>
                <a:gd name="T62" fmla="*/ 45 w 693"/>
                <a:gd name="T63" fmla="*/ 0 h 208"/>
                <a:gd name="T64" fmla="*/ 47 w 693"/>
                <a:gd name="T65" fmla="*/ 0 h 208"/>
                <a:gd name="T66" fmla="*/ 49 w 693"/>
                <a:gd name="T67" fmla="*/ 0 h 2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3"/>
                <a:gd name="T103" fmla="*/ 0 h 208"/>
                <a:gd name="T104" fmla="*/ 693 w 693"/>
                <a:gd name="T105" fmla="*/ 208 h 2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3" h="208">
                  <a:moveTo>
                    <a:pt x="693" y="0"/>
                  </a:moveTo>
                  <a:lnTo>
                    <a:pt x="81" y="91"/>
                  </a:lnTo>
                  <a:lnTo>
                    <a:pt x="78" y="91"/>
                  </a:lnTo>
                  <a:lnTo>
                    <a:pt x="68" y="92"/>
                  </a:lnTo>
                  <a:lnTo>
                    <a:pt x="53" y="96"/>
                  </a:lnTo>
                  <a:lnTo>
                    <a:pt x="37" y="104"/>
                  </a:lnTo>
                  <a:lnTo>
                    <a:pt x="20" y="118"/>
                  </a:lnTo>
                  <a:lnTo>
                    <a:pt x="8" y="139"/>
                  </a:lnTo>
                  <a:lnTo>
                    <a:pt x="0" y="168"/>
                  </a:lnTo>
                  <a:lnTo>
                    <a:pt x="0" y="208"/>
                  </a:lnTo>
                  <a:lnTo>
                    <a:pt x="0" y="204"/>
                  </a:lnTo>
                  <a:lnTo>
                    <a:pt x="0" y="195"/>
                  </a:lnTo>
                  <a:lnTo>
                    <a:pt x="2" y="181"/>
                  </a:lnTo>
                  <a:lnTo>
                    <a:pt x="5" y="164"/>
                  </a:lnTo>
                  <a:lnTo>
                    <a:pt x="13" y="148"/>
                  </a:lnTo>
                  <a:lnTo>
                    <a:pt x="25" y="132"/>
                  </a:lnTo>
                  <a:lnTo>
                    <a:pt x="43" y="118"/>
                  </a:lnTo>
                  <a:lnTo>
                    <a:pt x="68" y="110"/>
                  </a:lnTo>
                  <a:lnTo>
                    <a:pt x="73" y="109"/>
                  </a:lnTo>
                  <a:lnTo>
                    <a:pt x="89" y="106"/>
                  </a:lnTo>
                  <a:lnTo>
                    <a:pt x="116" y="102"/>
                  </a:lnTo>
                  <a:lnTo>
                    <a:pt x="149" y="96"/>
                  </a:lnTo>
                  <a:lnTo>
                    <a:pt x="191" y="89"/>
                  </a:lnTo>
                  <a:lnTo>
                    <a:pt x="236" y="82"/>
                  </a:lnTo>
                  <a:lnTo>
                    <a:pt x="286" y="73"/>
                  </a:lnTo>
                  <a:lnTo>
                    <a:pt x="339" y="65"/>
                  </a:lnTo>
                  <a:lnTo>
                    <a:pt x="392" y="56"/>
                  </a:lnTo>
                  <a:lnTo>
                    <a:pt x="447" y="46"/>
                  </a:lnTo>
                  <a:lnTo>
                    <a:pt x="500" y="37"/>
                  </a:lnTo>
                  <a:lnTo>
                    <a:pt x="549" y="28"/>
                  </a:lnTo>
                  <a:lnTo>
                    <a:pt x="594" y="20"/>
                  </a:lnTo>
                  <a:lnTo>
                    <a:pt x="634" y="12"/>
                  </a:lnTo>
                  <a:lnTo>
                    <a:pt x="668" y="6"/>
                  </a:lnTo>
                  <a:lnTo>
                    <a:pt x="693" y="0"/>
                  </a:lnTo>
                  <a:close/>
                </a:path>
              </a:pathLst>
            </a:custGeom>
            <a:solidFill>
              <a:srgbClr val="000000"/>
            </a:solidFill>
            <a:ln w="9525">
              <a:noFill/>
              <a:round/>
              <a:headEnd/>
              <a:tailEnd/>
            </a:ln>
          </p:spPr>
          <p:txBody>
            <a:bodyPr/>
            <a:lstStyle/>
            <a:p>
              <a:endParaRPr lang="en-US"/>
            </a:p>
          </p:txBody>
        </p:sp>
        <p:sp>
          <p:nvSpPr>
            <p:cNvPr id="21583" name="Freeform 108"/>
            <p:cNvSpPr>
              <a:spLocks/>
            </p:cNvSpPr>
            <p:nvPr/>
          </p:nvSpPr>
          <p:spPr bwMode="auto">
            <a:xfrm>
              <a:off x="2701" y="204"/>
              <a:ext cx="58" cy="635"/>
            </a:xfrm>
            <a:custGeom>
              <a:avLst/>
              <a:gdLst>
                <a:gd name="T0" fmla="*/ 0 w 98"/>
                <a:gd name="T1" fmla="*/ 0 h 1380"/>
                <a:gd name="T2" fmla="*/ 2 w 98"/>
                <a:gd name="T3" fmla="*/ 26 h 1380"/>
                <a:gd name="T4" fmla="*/ 2 w 98"/>
                <a:gd name="T5" fmla="*/ 27 h 1380"/>
                <a:gd name="T6" fmla="*/ 2 w 98"/>
                <a:gd name="T7" fmla="*/ 27 h 1380"/>
                <a:gd name="T8" fmla="*/ 2 w 98"/>
                <a:gd name="T9" fmla="*/ 27 h 1380"/>
                <a:gd name="T10" fmla="*/ 2 w 98"/>
                <a:gd name="T11" fmla="*/ 27 h 1380"/>
                <a:gd name="T12" fmla="*/ 3 w 98"/>
                <a:gd name="T13" fmla="*/ 28 h 1380"/>
                <a:gd name="T14" fmla="*/ 4 w 98"/>
                <a:gd name="T15" fmla="*/ 28 h 1380"/>
                <a:gd name="T16" fmla="*/ 5 w 98"/>
                <a:gd name="T17" fmla="*/ 28 h 1380"/>
                <a:gd name="T18" fmla="*/ 7 w 98"/>
                <a:gd name="T19" fmla="*/ 28 h 1380"/>
                <a:gd name="T20" fmla="*/ 7 w 98"/>
                <a:gd name="T21" fmla="*/ 29 h 1380"/>
                <a:gd name="T22" fmla="*/ 6 w 98"/>
                <a:gd name="T23" fmla="*/ 29 h 1380"/>
                <a:gd name="T24" fmla="*/ 5 w 98"/>
                <a:gd name="T25" fmla="*/ 29 h 1380"/>
                <a:gd name="T26" fmla="*/ 4 w 98"/>
                <a:gd name="T27" fmla="*/ 29 h 1380"/>
                <a:gd name="T28" fmla="*/ 2 w 98"/>
                <a:gd name="T29" fmla="*/ 28 h 1380"/>
                <a:gd name="T30" fmla="*/ 1 w 98"/>
                <a:gd name="T31" fmla="*/ 28 h 1380"/>
                <a:gd name="T32" fmla="*/ 1 w 98"/>
                <a:gd name="T33" fmla="*/ 27 h 1380"/>
                <a:gd name="T34" fmla="*/ 1 w 98"/>
                <a:gd name="T35" fmla="*/ 25 h 1380"/>
                <a:gd name="T36" fmla="*/ 0 w 98"/>
                <a:gd name="T37" fmla="*/ 0 h 13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8"/>
                <a:gd name="T58" fmla="*/ 0 h 1380"/>
                <a:gd name="T59" fmla="*/ 98 w 98"/>
                <a:gd name="T60" fmla="*/ 1380 h 13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8" h="1380">
                  <a:moveTo>
                    <a:pt x="0" y="0"/>
                  </a:moveTo>
                  <a:lnTo>
                    <a:pt x="30" y="1273"/>
                  </a:lnTo>
                  <a:lnTo>
                    <a:pt x="30" y="1277"/>
                  </a:lnTo>
                  <a:lnTo>
                    <a:pt x="29" y="1288"/>
                  </a:lnTo>
                  <a:lnTo>
                    <a:pt x="29" y="1304"/>
                  </a:lnTo>
                  <a:lnTo>
                    <a:pt x="33" y="1322"/>
                  </a:lnTo>
                  <a:lnTo>
                    <a:pt x="40" y="1341"/>
                  </a:lnTo>
                  <a:lnTo>
                    <a:pt x="52" y="1357"/>
                  </a:lnTo>
                  <a:lnTo>
                    <a:pt x="72" y="1367"/>
                  </a:lnTo>
                  <a:lnTo>
                    <a:pt x="98" y="1372"/>
                  </a:lnTo>
                  <a:lnTo>
                    <a:pt x="94" y="1374"/>
                  </a:lnTo>
                  <a:lnTo>
                    <a:pt x="82" y="1378"/>
                  </a:lnTo>
                  <a:lnTo>
                    <a:pt x="66" y="1380"/>
                  </a:lnTo>
                  <a:lnTo>
                    <a:pt x="48" y="1376"/>
                  </a:lnTo>
                  <a:lnTo>
                    <a:pt x="30" y="1364"/>
                  </a:lnTo>
                  <a:lnTo>
                    <a:pt x="14" y="1337"/>
                  </a:lnTo>
                  <a:lnTo>
                    <a:pt x="5" y="1292"/>
                  </a:lnTo>
                  <a:lnTo>
                    <a:pt x="3" y="1228"/>
                  </a:lnTo>
                  <a:lnTo>
                    <a:pt x="0" y="0"/>
                  </a:lnTo>
                  <a:close/>
                </a:path>
              </a:pathLst>
            </a:custGeom>
            <a:solidFill>
              <a:srgbClr val="000000"/>
            </a:solidFill>
            <a:ln w="9525">
              <a:noFill/>
              <a:round/>
              <a:headEnd/>
              <a:tailEnd/>
            </a:ln>
          </p:spPr>
          <p:txBody>
            <a:bodyPr/>
            <a:lstStyle/>
            <a:p>
              <a:endParaRPr lang="en-US"/>
            </a:p>
          </p:txBody>
        </p:sp>
        <p:sp>
          <p:nvSpPr>
            <p:cNvPr id="21584" name="Freeform 113"/>
            <p:cNvSpPr>
              <a:spLocks/>
            </p:cNvSpPr>
            <p:nvPr/>
          </p:nvSpPr>
          <p:spPr bwMode="auto">
            <a:xfrm>
              <a:off x="2514" y="54"/>
              <a:ext cx="567" cy="815"/>
            </a:xfrm>
            <a:custGeom>
              <a:avLst/>
              <a:gdLst>
                <a:gd name="T0" fmla="*/ 0 w 968"/>
                <a:gd name="T1" fmla="*/ 3 h 1769"/>
                <a:gd name="T2" fmla="*/ 50 w 968"/>
                <a:gd name="T3" fmla="*/ 0 h 1769"/>
                <a:gd name="T4" fmla="*/ 50 w 968"/>
                <a:gd name="T5" fmla="*/ 0 h 1769"/>
                <a:gd name="T6" fmla="*/ 50 w 968"/>
                <a:gd name="T7" fmla="*/ 0 h 1769"/>
                <a:gd name="T8" fmla="*/ 51 w 968"/>
                <a:gd name="T9" fmla="*/ 0 h 1769"/>
                <a:gd name="T10" fmla="*/ 52 w 968"/>
                <a:gd name="T11" fmla="*/ 0 h 1769"/>
                <a:gd name="T12" fmla="*/ 52 w 968"/>
                <a:gd name="T13" fmla="*/ 0 h 1769"/>
                <a:gd name="T14" fmla="*/ 53 w 968"/>
                <a:gd name="T15" fmla="*/ 0 h 1769"/>
                <a:gd name="T16" fmla="*/ 54 w 968"/>
                <a:gd name="T17" fmla="*/ 0 h 1769"/>
                <a:gd name="T18" fmla="*/ 55 w 968"/>
                <a:gd name="T19" fmla="*/ 0 h 1769"/>
                <a:gd name="T20" fmla="*/ 56 w 968"/>
                <a:gd name="T21" fmla="*/ 0 h 1769"/>
                <a:gd name="T22" fmla="*/ 57 w 968"/>
                <a:gd name="T23" fmla="*/ 0 h 1769"/>
                <a:gd name="T24" fmla="*/ 59 w 968"/>
                <a:gd name="T25" fmla="*/ 0 h 1769"/>
                <a:gd name="T26" fmla="*/ 60 w 968"/>
                <a:gd name="T27" fmla="*/ 0 h 1769"/>
                <a:gd name="T28" fmla="*/ 62 w 968"/>
                <a:gd name="T29" fmla="*/ 0 h 1769"/>
                <a:gd name="T30" fmla="*/ 63 w 968"/>
                <a:gd name="T31" fmla="*/ 0 h 1769"/>
                <a:gd name="T32" fmla="*/ 64 w 968"/>
                <a:gd name="T33" fmla="*/ 0 h 1769"/>
                <a:gd name="T34" fmla="*/ 66 w 968"/>
                <a:gd name="T35" fmla="*/ 1 h 1769"/>
                <a:gd name="T36" fmla="*/ 67 w 968"/>
                <a:gd name="T37" fmla="*/ 36 h 1769"/>
                <a:gd name="T38" fmla="*/ 67 w 968"/>
                <a:gd name="T39" fmla="*/ 36 h 1769"/>
                <a:gd name="T40" fmla="*/ 66 w 968"/>
                <a:gd name="T41" fmla="*/ 36 h 1769"/>
                <a:gd name="T42" fmla="*/ 66 w 968"/>
                <a:gd name="T43" fmla="*/ 36 h 1769"/>
                <a:gd name="T44" fmla="*/ 65 w 968"/>
                <a:gd name="T45" fmla="*/ 36 h 1769"/>
                <a:gd name="T46" fmla="*/ 64 w 968"/>
                <a:gd name="T47" fmla="*/ 36 h 1769"/>
                <a:gd name="T48" fmla="*/ 63 w 968"/>
                <a:gd name="T49" fmla="*/ 36 h 1769"/>
                <a:gd name="T50" fmla="*/ 63 w 968"/>
                <a:gd name="T51" fmla="*/ 36 h 1769"/>
                <a:gd name="T52" fmla="*/ 61 w 968"/>
                <a:gd name="T53" fmla="*/ 36 h 1769"/>
                <a:gd name="T54" fmla="*/ 60 w 968"/>
                <a:gd name="T55" fmla="*/ 36 h 1769"/>
                <a:gd name="T56" fmla="*/ 58 w 968"/>
                <a:gd name="T57" fmla="*/ 36 h 1769"/>
                <a:gd name="T58" fmla="*/ 57 w 968"/>
                <a:gd name="T59" fmla="*/ 37 h 1769"/>
                <a:gd name="T60" fmla="*/ 55 w 968"/>
                <a:gd name="T61" fmla="*/ 37 h 1769"/>
                <a:gd name="T62" fmla="*/ 53 w 968"/>
                <a:gd name="T63" fmla="*/ 37 h 1769"/>
                <a:gd name="T64" fmla="*/ 52 w 968"/>
                <a:gd name="T65" fmla="*/ 37 h 1769"/>
                <a:gd name="T66" fmla="*/ 50 w 968"/>
                <a:gd name="T67" fmla="*/ 37 h 1769"/>
                <a:gd name="T68" fmla="*/ 47 w 968"/>
                <a:gd name="T69" fmla="*/ 37 h 1769"/>
                <a:gd name="T70" fmla="*/ 2 w 968"/>
                <a:gd name="T71" fmla="*/ 35 h 1769"/>
                <a:gd name="T72" fmla="*/ 0 w 968"/>
                <a:gd name="T73" fmla="*/ 3 h 17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68"/>
                <a:gd name="T112" fmla="*/ 0 h 1769"/>
                <a:gd name="T113" fmla="*/ 968 w 968"/>
                <a:gd name="T114" fmla="*/ 1769 h 17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68" h="1769">
                  <a:moveTo>
                    <a:pt x="0" y="136"/>
                  </a:moveTo>
                  <a:lnTo>
                    <a:pt x="727" y="31"/>
                  </a:lnTo>
                  <a:lnTo>
                    <a:pt x="728" y="30"/>
                  </a:lnTo>
                  <a:lnTo>
                    <a:pt x="733" y="28"/>
                  </a:lnTo>
                  <a:lnTo>
                    <a:pt x="739" y="24"/>
                  </a:lnTo>
                  <a:lnTo>
                    <a:pt x="747" y="21"/>
                  </a:lnTo>
                  <a:lnTo>
                    <a:pt x="758" y="16"/>
                  </a:lnTo>
                  <a:lnTo>
                    <a:pt x="770" y="12"/>
                  </a:lnTo>
                  <a:lnTo>
                    <a:pt x="784" y="7"/>
                  </a:lnTo>
                  <a:lnTo>
                    <a:pt x="800" y="4"/>
                  </a:lnTo>
                  <a:lnTo>
                    <a:pt x="816" y="1"/>
                  </a:lnTo>
                  <a:lnTo>
                    <a:pt x="834" y="0"/>
                  </a:lnTo>
                  <a:lnTo>
                    <a:pt x="853" y="1"/>
                  </a:lnTo>
                  <a:lnTo>
                    <a:pt x="872" y="5"/>
                  </a:lnTo>
                  <a:lnTo>
                    <a:pt x="893" y="10"/>
                  </a:lnTo>
                  <a:lnTo>
                    <a:pt x="913" y="20"/>
                  </a:lnTo>
                  <a:lnTo>
                    <a:pt x="933" y="31"/>
                  </a:lnTo>
                  <a:lnTo>
                    <a:pt x="954" y="47"/>
                  </a:lnTo>
                  <a:lnTo>
                    <a:pt x="968" y="1727"/>
                  </a:lnTo>
                  <a:lnTo>
                    <a:pt x="967" y="1728"/>
                  </a:lnTo>
                  <a:lnTo>
                    <a:pt x="962" y="1729"/>
                  </a:lnTo>
                  <a:lnTo>
                    <a:pt x="955" y="1731"/>
                  </a:lnTo>
                  <a:lnTo>
                    <a:pt x="945" y="1735"/>
                  </a:lnTo>
                  <a:lnTo>
                    <a:pt x="933" y="1739"/>
                  </a:lnTo>
                  <a:lnTo>
                    <a:pt x="919" y="1743"/>
                  </a:lnTo>
                  <a:lnTo>
                    <a:pt x="903" y="1747"/>
                  </a:lnTo>
                  <a:lnTo>
                    <a:pt x="885" y="1752"/>
                  </a:lnTo>
                  <a:lnTo>
                    <a:pt x="865" y="1757"/>
                  </a:lnTo>
                  <a:lnTo>
                    <a:pt x="843" y="1760"/>
                  </a:lnTo>
                  <a:lnTo>
                    <a:pt x="822" y="1764"/>
                  </a:lnTo>
                  <a:lnTo>
                    <a:pt x="797" y="1767"/>
                  </a:lnTo>
                  <a:lnTo>
                    <a:pt x="772" y="1768"/>
                  </a:lnTo>
                  <a:lnTo>
                    <a:pt x="747" y="1769"/>
                  </a:lnTo>
                  <a:lnTo>
                    <a:pt x="720" y="1768"/>
                  </a:lnTo>
                  <a:lnTo>
                    <a:pt x="694" y="1766"/>
                  </a:lnTo>
                  <a:lnTo>
                    <a:pt x="22" y="1719"/>
                  </a:lnTo>
                  <a:lnTo>
                    <a:pt x="0" y="136"/>
                  </a:lnTo>
                  <a:close/>
                </a:path>
              </a:pathLst>
            </a:custGeom>
            <a:solidFill>
              <a:srgbClr val="3F9EFF"/>
            </a:solidFill>
            <a:ln w="9525">
              <a:noFill/>
              <a:round/>
              <a:headEnd/>
              <a:tailEnd/>
            </a:ln>
          </p:spPr>
          <p:txBody>
            <a:bodyPr/>
            <a:lstStyle/>
            <a:p>
              <a:endParaRPr lang="en-US"/>
            </a:p>
          </p:txBody>
        </p:sp>
        <p:sp>
          <p:nvSpPr>
            <p:cNvPr id="21585" name="Freeform 114"/>
            <p:cNvSpPr>
              <a:spLocks/>
            </p:cNvSpPr>
            <p:nvPr/>
          </p:nvSpPr>
          <p:spPr bwMode="auto">
            <a:xfrm>
              <a:off x="2510" y="73"/>
              <a:ext cx="458" cy="792"/>
            </a:xfrm>
            <a:custGeom>
              <a:avLst/>
              <a:gdLst>
                <a:gd name="T0" fmla="*/ 51 w 781"/>
                <a:gd name="T1" fmla="*/ 0 h 1718"/>
                <a:gd name="T2" fmla="*/ 55 w 781"/>
                <a:gd name="T3" fmla="*/ 35 h 1718"/>
                <a:gd name="T4" fmla="*/ 1 w 781"/>
                <a:gd name="T5" fmla="*/ 35 h 1718"/>
                <a:gd name="T6" fmla="*/ 0 w 781"/>
                <a:gd name="T7" fmla="*/ 2 h 1718"/>
                <a:gd name="T8" fmla="*/ 51 w 781"/>
                <a:gd name="T9" fmla="*/ 0 h 1718"/>
                <a:gd name="T10" fmla="*/ 0 60000 65536"/>
                <a:gd name="T11" fmla="*/ 0 60000 65536"/>
                <a:gd name="T12" fmla="*/ 0 60000 65536"/>
                <a:gd name="T13" fmla="*/ 0 60000 65536"/>
                <a:gd name="T14" fmla="*/ 0 60000 65536"/>
                <a:gd name="T15" fmla="*/ 0 w 781"/>
                <a:gd name="T16" fmla="*/ 0 h 1718"/>
                <a:gd name="T17" fmla="*/ 781 w 781"/>
                <a:gd name="T18" fmla="*/ 1718 h 1718"/>
              </a:gdLst>
              <a:ahLst/>
              <a:cxnLst>
                <a:cxn ang="T10">
                  <a:pos x="T0" y="T1"/>
                </a:cxn>
                <a:cxn ang="T11">
                  <a:pos x="T2" y="T3"/>
                </a:cxn>
                <a:cxn ang="T12">
                  <a:pos x="T4" y="T5"/>
                </a:cxn>
                <a:cxn ang="T13">
                  <a:pos x="T6" y="T7"/>
                </a:cxn>
                <a:cxn ang="T14">
                  <a:pos x="T8" y="T9"/>
                </a:cxn>
              </a:cxnLst>
              <a:rect l="T15" t="T16" r="T17" b="T18"/>
              <a:pathLst>
                <a:path w="781" h="1718">
                  <a:moveTo>
                    <a:pt x="738" y="0"/>
                  </a:moveTo>
                  <a:lnTo>
                    <a:pt x="781" y="1718"/>
                  </a:lnTo>
                  <a:lnTo>
                    <a:pt x="21" y="1686"/>
                  </a:lnTo>
                  <a:lnTo>
                    <a:pt x="0" y="111"/>
                  </a:lnTo>
                  <a:lnTo>
                    <a:pt x="738" y="0"/>
                  </a:lnTo>
                  <a:close/>
                </a:path>
              </a:pathLst>
            </a:custGeom>
            <a:solidFill>
              <a:srgbClr val="007FFF"/>
            </a:solidFill>
            <a:ln w="9525">
              <a:noFill/>
              <a:round/>
              <a:headEnd/>
              <a:tailEnd/>
            </a:ln>
          </p:spPr>
          <p:txBody>
            <a:bodyPr/>
            <a:lstStyle/>
            <a:p>
              <a:endParaRPr lang="en-US"/>
            </a:p>
          </p:txBody>
        </p:sp>
        <p:sp>
          <p:nvSpPr>
            <p:cNvPr id="21586" name="Freeform 115"/>
            <p:cNvSpPr>
              <a:spLocks/>
            </p:cNvSpPr>
            <p:nvPr/>
          </p:nvSpPr>
          <p:spPr bwMode="auto">
            <a:xfrm>
              <a:off x="2938" y="61"/>
              <a:ext cx="90" cy="824"/>
            </a:xfrm>
            <a:custGeom>
              <a:avLst/>
              <a:gdLst>
                <a:gd name="T0" fmla="*/ 6 w 152"/>
                <a:gd name="T1" fmla="*/ 0 h 1791"/>
                <a:gd name="T2" fmla="*/ 6 w 152"/>
                <a:gd name="T3" fmla="*/ 2 h 1791"/>
                <a:gd name="T4" fmla="*/ 6 w 152"/>
                <a:gd name="T5" fmla="*/ 6 h 1791"/>
                <a:gd name="T6" fmla="*/ 7 w 152"/>
                <a:gd name="T7" fmla="*/ 12 h 1791"/>
                <a:gd name="T8" fmla="*/ 7 w 152"/>
                <a:gd name="T9" fmla="*/ 18 h 1791"/>
                <a:gd name="T10" fmla="*/ 7 w 152"/>
                <a:gd name="T11" fmla="*/ 24 h 1791"/>
                <a:gd name="T12" fmla="*/ 8 w 152"/>
                <a:gd name="T13" fmla="*/ 30 h 1791"/>
                <a:gd name="T14" fmla="*/ 9 w 152"/>
                <a:gd name="T15" fmla="*/ 34 h 1791"/>
                <a:gd name="T16" fmla="*/ 11 w 152"/>
                <a:gd name="T17" fmla="*/ 36 h 1791"/>
                <a:gd name="T18" fmla="*/ 2 w 152"/>
                <a:gd name="T19" fmla="*/ 37 h 1791"/>
                <a:gd name="T20" fmla="*/ 0 w 152"/>
                <a:gd name="T21" fmla="*/ 0 h 1791"/>
                <a:gd name="T22" fmla="*/ 1 w 152"/>
                <a:gd name="T23" fmla="*/ 0 h 1791"/>
                <a:gd name="T24" fmla="*/ 1 w 152"/>
                <a:gd name="T25" fmla="*/ 0 h 1791"/>
                <a:gd name="T26" fmla="*/ 2 w 152"/>
                <a:gd name="T27" fmla="*/ 0 h 1791"/>
                <a:gd name="T28" fmla="*/ 3 w 152"/>
                <a:gd name="T29" fmla="*/ 0 h 1791"/>
                <a:gd name="T30" fmla="*/ 4 w 152"/>
                <a:gd name="T31" fmla="*/ 0 h 1791"/>
                <a:gd name="T32" fmla="*/ 5 w 152"/>
                <a:gd name="T33" fmla="*/ 0 h 1791"/>
                <a:gd name="T34" fmla="*/ 5 w 152"/>
                <a:gd name="T35" fmla="*/ 0 h 1791"/>
                <a:gd name="T36" fmla="*/ 6 w 152"/>
                <a:gd name="T37" fmla="*/ 0 h 17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2"/>
                <a:gd name="T58" fmla="*/ 0 h 1791"/>
                <a:gd name="T59" fmla="*/ 152 w 152"/>
                <a:gd name="T60" fmla="*/ 1791 h 17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2" h="1791">
                  <a:moveTo>
                    <a:pt x="79" y="12"/>
                  </a:moveTo>
                  <a:lnTo>
                    <a:pt x="79" y="85"/>
                  </a:lnTo>
                  <a:lnTo>
                    <a:pt x="81" y="280"/>
                  </a:lnTo>
                  <a:lnTo>
                    <a:pt x="86" y="555"/>
                  </a:lnTo>
                  <a:lnTo>
                    <a:pt x="92" y="870"/>
                  </a:lnTo>
                  <a:lnTo>
                    <a:pt x="101" y="1186"/>
                  </a:lnTo>
                  <a:lnTo>
                    <a:pt x="114" y="1462"/>
                  </a:lnTo>
                  <a:lnTo>
                    <a:pt x="131" y="1658"/>
                  </a:lnTo>
                  <a:lnTo>
                    <a:pt x="152" y="1732"/>
                  </a:lnTo>
                  <a:lnTo>
                    <a:pt x="33" y="1791"/>
                  </a:lnTo>
                  <a:lnTo>
                    <a:pt x="0" y="28"/>
                  </a:lnTo>
                  <a:lnTo>
                    <a:pt x="3" y="25"/>
                  </a:lnTo>
                  <a:lnTo>
                    <a:pt x="11" y="21"/>
                  </a:lnTo>
                  <a:lnTo>
                    <a:pt x="23" y="14"/>
                  </a:lnTo>
                  <a:lnTo>
                    <a:pt x="37" y="7"/>
                  </a:lnTo>
                  <a:lnTo>
                    <a:pt x="50" y="2"/>
                  </a:lnTo>
                  <a:lnTo>
                    <a:pt x="63" y="0"/>
                  </a:lnTo>
                  <a:lnTo>
                    <a:pt x="73" y="4"/>
                  </a:lnTo>
                  <a:lnTo>
                    <a:pt x="79" y="12"/>
                  </a:lnTo>
                  <a:close/>
                </a:path>
              </a:pathLst>
            </a:custGeom>
            <a:solidFill>
              <a:srgbClr val="007FFF"/>
            </a:solidFill>
            <a:ln w="9525">
              <a:noFill/>
              <a:round/>
              <a:headEnd/>
              <a:tailEnd/>
            </a:ln>
          </p:spPr>
          <p:txBody>
            <a:bodyPr/>
            <a:lstStyle/>
            <a:p>
              <a:endParaRPr lang="en-US"/>
            </a:p>
          </p:txBody>
        </p:sp>
        <p:sp>
          <p:nvSpPr>
            <p:cNvPr id="21587" name="Freeform 116"/>
            <p:cNvSpPr>
              <a:spLocks/>
            </p:cNvSpPr>
            <p:nvPr/>
          </p:nvSpPr>
          <p:spPr bwMode="auto">
            <a:xfrm>
              <a:off x="2961" y="182"/>
              <a:ext cx="129" cy="53"/>
            </a:xfrm>
            <a:custGeom>
              <a:avLst/>
              <a:gdLst>
                <a:gd name="T0" fmla="*/ 1 w 221"/>
                <a:gd name="T1" fmla="*/ 0 h 116"/>
                <a:gd name="T2" fmla="*/ 1 w 221"/>
                <a:gd name="T3" fmla="*/ 0 h 116"/>
                <a:gd name="T4" fmla="*/ 1 w 221"/>
                <a:gd name="T5" fmla="*/ 0 h 116"/>
                <a:gd name="T6" fmla="*/ 1 w 221"/>
                <a:gd name="T7" fmla="*/ 0 h 116"/>
                <a:gd name="T8" fmla="*/ 2 w 221"/>
                <a:gd name="T9" fmla="*/ 0 h 116"/>
                <a:gd name="T10" fmla="*/ 3 w 221"/>
                <a:gd name="T11" fmla="*/ 0 h 116"/>
                <a:gd name="T12" fmla="*/ 4 w 221"/>
                <a:gd name="T13" fmla="*/ 0 h 116"/>
                <a:gd name="T14" fmla="*/ 5 w 221"/>
                <a:gd name="T15" fmla="*/ 0 h 116"/>
                <a:gd name="T16" fmla="*/ 6 w 221"/>
                <a:gd name="T17" fmla="*/ 0 h 116"/>
                <a:gd name="T18" fmla="*/ 8 w 221"/>
                <a:gd name="T19" fmla="*/ 0 h 116"/>
                <a:gd name="T20" fmla="*/ 9 w 221"/>
                <a:gd name="T21" fmla="*/ 0 h 116"/>
                <a:gd name="T22" fmla="*/ 11 w 221"/>
                <a:gd name="T23" fmla="*/ 0 h 116"/>
                <a:gd name="T24" fmla="*/ 12 w 221"/>
                <a:gd name="T25" fmla="*/ 0 h 116"/>
                <a:gd name="T26" fmla="*/ 13 w 221"/>
                <a:gd name="T27" fmla="*/ 0 h 116"/>
                <a:gd name="T28" fmla="*/ 13 w 221"/>
                <a:gd name="T29" fmla="*/ 0 h 116"/>
                <a:gd name="T30" fmla="*/ 15 w 221"/>
                <a:gd name="T31" fmla="*/ 0 h 116"/>
                <a:gd name="T32" fmla="*/ 15 w 221"/>
                <a:gd name="T33" fmla="*/ 0 h 116"/>
                <a:gd name="T34" fmla="*/ 15 w 221"/>
                <a:gd name="T35" fmla="*/ 2 h 116"/>
                <a:gd name="T36" fmla="*/ 15 w 221"/>
                <a:gd name="T37" fmla="*/ 2 h 116"/>
                <a:gd name="T38" fmla="*/ 14 w 221"/>
                <a:gd name="T39" fmla="*/ 2 h 116"/>
                <a:gd name="T40" fmla="*/ 13 w 221"/>
                <a:gd name="T41" fmla="*/ 2 h 116"/>
                <a:gd name="T42" fmla="*/ 13 w 221"/>
                <a:gd name="T43" fmla="*/ 2 h 116"/>
                <a:gd name="T44" fmla="*/ 12 w 221"/>
                <a:gd name="T45" fmla="*/ 2 h 116"/>
                <a:gd name="T46" fmla="*/ 11 w 221"/>
                <a:gd name="T47" fmla="*/ 2 h 116"/>
                <a:gd name="T48" fmla="*/ 9 w 221"/>
                <a:gd name="T49" fmla="*/ 2 h 116"/>
                <a:gd name="T50" fmla="*/ 8 w 221"/>
                <a:gd name="T51" fmla="*/ 2 h 116"/>
                <a:gd name="T52" fmla="*/ 6 w 221"/>
                <a:gd name="T53" fmla="*/ 2 h 116"/>
                <a:gd name="T54" fmla="*/ 5 w 221"/>
                <a:gd name="T55" fmla="*/ 2 h 116"/>
                <a:gd name="T56" fmla="*/ 4 w 221"/>
                <a:gd name="T57" fmla="*/ 2 h 116"/>
                <a:gd name="T58" fmla="*/ 3 w 221"/>
                <a:gd name="T59" fmla="*/ 2 h 116"/>
                <a:gd name="T60" fmla="*/ 2 w 221"/>
                <a:gd name="T61" fmla="*/ 2 h 116"/>
                <a:gd name="T62" fmla="*/ 1 w 221"/>
                <a:gd name="T63" fmla="*/ 2 h 116"/>
                <a:gd name="T64" fmla="*/ 1 w 221"/>
                <a:gd name="T65" fmla="*/ 2 h 116"/>
                <a:gd name="T66" fmla="*/ 0 w 221"/>
                <a:gd name="T67" fmla="*/ 2 h 116"/>
                <a:gd name="T68" fmla="*/ 1 w 221"/>
                <a:gd name="T69" fmla="*/ 0 h 1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1"/>
                <a:gd name="T106" fmla="*/ 0 h 116"/>
                <a:gd name="T107" fmla="*/ 221 w 221"/>
                <a:gd name="T108" fmla="*/ 116 h 1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1" h="116">
                  <a:moveTo>
                    <a:pt x="4" y="20"/>
                  </a:moveTo>
                  <a:lnTo>
                    <a:pt x="6" y="20"/>
                  </a:lnTo>
                  <a:lnTo>
                    <a:pt x="12" y="18"/>
                  </a:lnTo>
                  <a:lnTo>
                    <a:pt x="20" y="17"/>
                  </a:lnTo>
                  <a:lnTo>
                    <a:pt x="32" y="15"/>
                  </a:lnTo>
                  <a:lnTo>
                    <a:pt x="46" y="11"/>
                  </a:lnTo>
                  <a:lnTo>
                    <a:pt x="61" y="9"/>
                  </a:lnTo>
                  <a:lnTo>
                    <a:pt x="78" y="7"/>
                  </a:lnTo>
                  <a:lnTo>
                    <a:pt x="96" y="3"/>
                  </a:lnTo>
                  <a:lnTo>
                    <a:pt x="115" y="2"/>
                  </a:lnTo>
                  <a:lnTo>
                    <a:pt x="133" y="1"/>
                  </a:lnTo>
                  <a:lnTo>
                    <a:pt x="152" y="0"/>
                  </a:lnTo>
                  <a:lnTo>
                    <a:pt x="169" y="0"/>
                  </a:lnTo>
                  <a:lnTo>
                    <a:pt x="185" y="2"/>
                  </a:lnTo>
                  <a:lnTo>
                    <a:pt x="199" y="4"/>
                  </a:lnTo>
                  <a:lnTo>
                    <a:pt x="212" y="9"/>
                  </a:lnTo>
                  <a:lnTo>
                    <a:pt x="221" y="15"/>
                  </a:lnTo>
                  <a:lnTo>
                    <a:pt x="216" y="106"/>
                  </a:lnTo>
                  <a:lnTo>
                    <a:pt x="214" y="106"/>
                  </a:lnTo>
                  <a:lnTo>
                    <a:pt x="208" y="104"/>
                  </a:lnTo>
                  <a:lnTo>
                    <a:pt x="198" y="103"/>
                  </a:lnTo>
                  <a:lnTo>
                    <a:pt x="185" y="102"/>
                  </a:lnTo>
                  <a:lnTo>
                    <a:pt x="170" y="101"/>
                  </a:lnTo>
                  <a:lnTo>
                    <a:pt x="154" y="99"/>
                  </a:lnTo>
                  <a:lnTo>
                    <a:pt x="136" y="98"/>
                  </a:lnTo>
                  <a:lnTo>
                    <a:pt x="117" y="96"/>
                  </a:lnTo>
                  <a:lnTo>
                    <a:pt x="97" y="96"/>
                  </a:lnTo>
                  <a:lnTo>
                    <a:pt x="78" y="96"/>
                  </a:lnTo>
                  <a:lnTo>
                    <a:pt x="59" y="98"/>
                  </a:lnTo>
                  <a:lnTo>
                    <a:pt x="43" y="99"/>
                  </a:lnTo>
                  <a:lnTo>
                    <a:pt x="28" y="101"/>
                  </a:lnTo>
                  <a:lnTo>
                    <a:pt x="16" y="104"/>
                  </a:lnTo>
                  <a:lnTo>
                    <a:pt x="5" y="110"/>
                  </a:lnTo>
                  <a:lnTo>
                    <a:pt x="0" y="116"/>
                  </a:lnTo>
                  <a:lnTo>
                    <a:pt x="4" y="20"/>
                  </a:lnTo>
                  <a:close/>
                </a:path>
              </a:pathLst>
            </a:custGeom>
            <a:solidFill>
              <a:srgbClr val="919126"/>
            </a:solidFill>
            <a:ln w="9525">
              <a:noFill/>
              <a:round/>
              <a:headEnd/>
              <a:tailEnd/>
            </a:ln>
          </p:spPr>
          <p:txBody>
            <a:bodyPr/>
            <a:lstStyle/>
            <a:p>
              <a:endParaRPr lang="en-US"/>
            </a:p>
          </p:txBody>
        </p:sp>
        <p:sp>
          <p:nvSpPr>
            <p:cNvPr id="21588" name="Freeform 117"/>
            <p:cNvSpPr>
              <a:spLocks/>
            </p:cNvSpPr>
            <p:nvPr/>
          </p:nvSpPr>
          <p:spPr bwMode="auto">
            <a:xfrm>
              <a:off x="3002" y="182"/>
              <a:ext cx="69" cy="46"/>
            </a:xfrm>
            <a:custGeom>
              <a:avLst/>
              <a:gdLst>
                <a:gd name="T0" fmla="*/ 0 w 116"/>
                <a:gd name="T1" fmla="*/ 0 h 98"/>
                <a:gd name="T2" fmla="*/ 1 w 116"/>
                <a:gd name="T3" fmla="*/ 0 h 98"/>
                <a:gd name="T4" fmla="*/ 1 w 116"/>
                <a:gd name="T5" fmla="*/ 0 h 98"/>
                <a:gd name="T6" fmla="*/ 2 w 116"/>
                <a:gd name="T7" fmla="*/ 0 h 98"/>
                <a:gd name="T8" fmla="*/ 3 w 116"/>
                <a:gd name="T9" fmla="*/ 0 h 98"/>
                <a:gd name="T10" fmla="*/ 4 w 116"/>
                <a:gd name="T11" fmla="*/ 1 h 98"/>
                <a:gd name="T12" fmla="*/ 5 w 116"/>
                <a:gd name="T13" fmla="*/ 1 h 98"/>
                <a:gd name="T14" fmla="*/ 5 w 116"/>
                <a:gd name="T15" fmla="*/ 2 h 98"/>
                <a:gd name="T16" fmla="*/ 5 w 116"/>
                <a:gd name="T17" fmla="*/ 2 h 98"/>
                <a:gd name="T18" fmla="*/ 8 w 116"/>
                <a:gd name="T19" fmla="*/ 2 h 98"/>
                <a:gd name="T20" fmla="*/ 8 w 116"/>
                <a:gd name="T21" fmla="*/ 0 h 98"/>
                <a:gd name="T22" fmla="*/ 8 w 116"/>
                <a:gd name="T23" fmla="*/ 0 h 98"/>
                <a:gd name="T24" fmla="*/ 7 w 116"/>
                <a:gd name="T25" fmla="*/ 0 h 98"/>
                <a:gd name="T26" fmla="*/ 7 w 116"/>
                <a:gd name="T27" fmla="*/ 0 h 98"/>
                <a:gd name="T28" fmla="*/ 6 w 116"/>
                <a:gd name="T29" fmla="*/ 0 h 98"/>
                <a:gd name="T30" fmla="*/ 5 w 116"/>
                <a:gd name="T31" fmla="*/ 0 h 98"/>
                <a:gd name="T32" fmla="*/ 3 w 116"/>
                <a:gd name="T33" fmla="*/ 0 h 98"/>
                <a:gd name="T34" fmla="*/ 2 w 116"/>
                <a:gd name="T35" fmla="*/ 0 h 98"/>
                <a:gd name="T36" fmla="*/ 0 w 116"/>
                <a:gd name="T37" fmla="*/ 0 h 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6"/>
                <a:gd name="T58" fmla="*/ 0 h 98"/>
                <a:gd name="T59" fmla="*/ 116 w 116"/>
                <a:gd name="T60" fmla="*/ 98 h 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6" h="98">
                  <a:moveTo>
                    <a:pt x="0" y="13"/>
                  </a:moveTo>
                  <a:lnTo>
                    <a:pt x="3" y="14"/>
                  </a:lnTo>
                  <a:lnTo>
                    <a:pt x="13" y="17"/>
                  </a:lnTo>
                  <a:lnTo>
                    <a:pt x="25" y="24"/>
                  </a:lnTo>
                  <a:lnTo>
                    <a:pt x="40" y="32"/>
                  </a:lnTo>
                  <a:lnTo>
                    <a:pt x="54" y="44"/>
                  </a:lnTo>
                  <a:lnTo>
                    <a:pt x="66" y="58"/>
                  </a:lnTo>
                  <a:lnTo>
                    <a:pt x="73" y="74"/>
                  </a:lnTo>
                  <a:lnTo>
                    <a:pt x="73" y="93"/>
                  </a:lnTo>
                  <a:lnTo>
                    <a:pt x="116" y="98"/>
                  </a:lnTo>
                  <a:lnTo>
                    <a:pt x="111" y="8"/>
                  </a:lnTo>
                  <a:lnTo>
                    <a:pt x="108" y="7"/>
                  </a:lnTo>
                  <a:lnTo>
                    <a:pt x="103" y="5"/>
                  </a:lnTo>
                  <a:lnTo>
                    <a:pt x="92" y="2"/>
                  </a:lnTo>
                  <a:lnTo>
                    <a:pt x="79" y="0"/>
                  </a:lnTo>
                  <a:lnTo>
                    <a:pt x="63" y="0"/>
                  </a:lnTo>
                  <a:lnTo>
                    <a:pt x="44" y="1"/>
                  </a:lnTo>
                  <a:lnTo>
                    <a:pt x="23" y="5"/>
                  </a:lnTo>
                  <a:lnTo>
                    <a:pt x="0" y="13"/>
                  </a:lnTo>
                  <a:close/>
                </a:path>
              </a:pathLst>
            </a:custGeom>
            <a:solidFill>
              <a:srgbClr val="FFFFA5"/>
            </a:solidFill>
            <a:ln w="9525">
              <a:noFill/>
              <a:round/>
              <a:headEnd/>
              <a:tailEnd/>
            </a:ln>
          </p:spPr>
          <p:txBody>
            <a:bodyPr/>
            <a:lstStyle/>
            <a:p>
              <a:endParaRPr lang="en-US"/>
            </a:p>
          </p:txBody>
        </p:sp>
        <p:sp>
          <p:nvSpPr>
            <p:cNvPr id="21589" name="Freeform 118"/>
            <p:cNvSpPr>
              <a:spLocks/>
            </p:cNvSpPr>
            <p:nvPr/>
          </p:nvSpPr>
          <p:spPr bwMode="auto">
            <a:xfrm>
              <a:off x="2958" y="267"/>
              <a:ext cx="131" cy="19"/>
            </a:xfrm>
            <a:custGeom>
              <a:avLst/>
              <a:gdLst>
                <a:gd name="T0" fmla="*/ 1 w 221"/>
                <a:gd name="T1" fmla="*/ 0 h 41"/>
                <a:gd name="T2" fmla="*/ 1 w 221"/>
                <a:gd name="T3" fmla="*/ 0 h 41"/>
                <a:gd name="T4" fmla="*/ 1 w 221"/>
                <a:gd name="T5" fmla="*/ 0 h 41"/>
                <a:gd name="T6" fmla="*/ 1 w 221"/>
                <a:gd name="T7" fmla="*/ 0 h 41"/>
                <a:gd name="T8" fmla="*/ 2 w 221"/>
                <a:gd name="T9" fmla="*/ 0 h 41"/>
                <a:gd name="T10" fmla="*/ 3 w 221"/>
                <a:gd name="T11" fmla="*/ 0 h 41"/>
                <a:gd name="T12" fmla="*/ 5 w 221"/>
                <a:gd name="T13" fmla="*/ 0 h 41"/>
                <a:gd name="T14" fmla="*/ 6 w 221"/>
                <a:gd name="T15" fmla="*/ 0 h 41"/>
                <a:gd name="T16" fmla="*/ 7 w 221"/>
                <a:gd name="T17" fmla="*/ 0 h 41"/>
                <a:gd name="T18" fmla="*/ 8 w 221"/>
                <a:gd name="T19" fmla="*/ 0 h 41"/>
                <a:gd name="T20" fmla="*/ 10 w 221"/>
                <a:gd name="T21" fmla="*/ 0 h 41"/>
                <a:gd name="T22" fmla="*/ 11 w 221"/>
                <a:gd name="T23" fmla="*/ 0 h 41"/>
                <a:gd name="T24" fmla="*/ 12 w 221"/>
                <a:gd name="T25" fmla="*/ 0 h 41"/>
                <a:gd name="T26" fmla="*/ 14 w 221"/>
                <a:gd name="T27" fmla="*/ 0 h 41"/>
                <a:gd name="T28" fmla="*/ 14 w 221"/>
                <a:gd name="T29" fmla="*/ 0 h 41"/>
                <a:gd name="T30" fmla="*/ 15 w 221"/>
                <a:gd name="T31" fmla="*/ 0 h 41"/>
                <a:gd name="T32" fmla="*/ 16 w 221"/>
                <a:gd name="T33" fmla="*/ 0 h 41"/>
                <a:gd name="T34" fmla="*/ 16 w 221"/>
                <a:gd name="T35" fmla="*/ 1 h 41"/>
                <a:gd name="T36" fmla="*/ 15 w 221"/>
                <a:gd name="T37" fmla="*/ 1 h 41"/>
                <a:gd name="T38" fmla="*/ 15 w 221"/>
                <a:gd name="T39" fmla="*/ 1 h 41"/>
                <a:gd name="T40" fmla="*/ 14 w 221"/>
                <a:gd name="T41" fmla="*/ 1 h 41"/>
                <a:gd name="T42" fmla="*/ 14 w 221"/>
                <a:gd name="T43" fmla="*/ 1 h 41"/>
                <a:gd name="T44" fmla="*/ 12 w 221"/>
                <a:gd name="T45" fmla="*/ 0 h 41"/>
                <a:gd name="T46" fmla="*/ 11 w 221"/>
                <a:gd name="T47" fmla="*/ 0 h 41"/>
                <a:gd name="T48" fmla="*/ 10 w 221"/>
                <a:gd name="T49" fmla="*/ 0 h 41"/>
                <a:gd name="T50" fmla="*/ 8 w 221"/>
                <a:gd name="T51" fmla="*/ 0 h 41"/>
                <a:gd name="T52" fmla="*/ 7 w 221"/>
                <a:gd name="T53" fmla="*/ 0 h 41"/>
                <a:gd name="T54" fmla="*/ 6 w 221"/>
                <a:gd name="T55" fmla="*/ 0 h 41"/>
                <a:gd name="T56" fmla="*/ 4 w 221"/>
                <a:gd name="T57" fmla="*/ 0 h 41"/>
                <a:gd name="T58" fmla="*/ 3 w 221"/>
                <a:gd name="T59" fmla="*/ 0 h 41"/>
                <a:gd name="T60" fmla="*/ 2 w 221"/>
                <a:gd name="T61" fmla="*/ 1 h 41"/>
                <a:gd name="T62" fmla="*/ 1 w 221"/>
                <a:gd name="T63" fmla="*/ 1 h 41"/>
                <a:gd name="T64" fmla="*/ 1 w 221"/>
                <a:gd name="T65" fmla="*/ 1 h 41"/>
                <a:gd name="T66" fmla="*/ 0 w 221"/>
                <a:gd name="T67" fmla="*/ 1 h 41"/>
                <a:gd name="T68" fmla="*/ 1 w 221"/>
                <a:gd name="T69" fmla="*/ 0 h 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1"/>
                <a:gd name="T106" fmla="*/ 0 h 41"/>
                <a:gd name="T107" fmla="*/ 221 w 221"/>
                <a:gd name="T108" fmla="*/ 41 h 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1" h="41">
                  <a:moveTo>
                    <a:pt x="5" y="7"/>
                  </a:moveTo>
                  <a:lnTo>
                    <a:pt x="7" y="7"/>
                  </a:lnTo>
                  <a:lnTo>
                    <a:pt x="13" y="6"/>
                  </a:lnTo>
                  <a:lnTo>
                    <a:pt x="21" y="6"/>
                  </a:lnTo>
                  <a:lnTo>
                    <a:pt x="32" y="5"/>
                  </a:lnTo>
                  <a:lnTo>
                    <a:pt x="46" y="4"/>
                  </a:lnTo>
                  <a:lnTo>
                    <a:pt x="62" y="3"/>
                  </a:lnTo>
                  <a:lnTo>
                    <a:pt x="80" y="3"/>
                  </a:lnTo>
                  <a:lnTo>
                    <a:pt x="97" y="1"/>
                  </a:lnTo>
                  <a:lnTo>
                    <a:pt x="115" y="0"/>
                  </a:lnTo>
                  <a:lnTo>
                    <a:pt x="134" y="0"/>
                  </a:lnTo>
                  <a:lnTo>
                    <a:pt x="152" y="0"/>
                  </a:lnTo>
                  <a:lnTo>
                    <a:pt x="169" y="0"/>
                  </a:lnTo>
                  <a:lnTo>
                    <a:pt x="186" y="0"/>
                  </a:lnTo>
                  <a:lnTo>
                    <a:pt x="199" y="1"/>
                  </a:lnTo>
                  <a:lnTo>
                    <a:pt x="212" y="3"/>
                  </a:lnTo>
                  <a:lnTo>
                    <a:pt x="221" y="5"/>
                  </a:lnTo>
                  <a:lnTo>
                    <a:pt x="217" y="37"/>
                  </a:lnTo>
                  <a:lnTo>
                    <a:pt x="214" y="37"/>
                  </a:lnTo>
                  <a:lnTo>
                    <a:pt x="209" y="37"/>
                  </a:lnTo>
                  <a:lnTo>
                    <a:pt x="198" y="36"/>
                  </a:lnTo>
                  <a:lnTo>
                    <a:pt x="187" y="36"/>
                  </a:lnTo>
                  <a:lnTo>
                    <a:pt x="172" y="35"/>
                  </a:lnTo>
                  <a:lnTo>
                    <a:pt x="154" y="35"/>
                  </a:lnTo>
                  <a:lnTo>
                    <a:pt x="136" y="35"/>
                  </a:lnTo>
                  <a:lnTo>
                    <a:pt x="118" y="34"/>
                  </a:lnTo>
                  <a:lnTo>
                    <a:pt x="98" y="34"/>
                  </a:lnTo>
                  <a:lnTo>
                    <a:pt x="80" y="34"/>
                  </a:lnTo>
                  <a:lnTo>
                    <a:pt x="61" y="34"/>
                  </a:lnTo>
                  <a:lnTo>
                    <a:pt x="44" y="35"/>
                  </a:lnTo>
                  <a:lnTo>
                    <a:pt x="29" y="36"/>
                  </a:lnTo>
                  <a:lnTo>
                    <a:pt x="16" y="37"/>
                  </a:lnTo>
                  <a:lnTo>
                    <a:pt x="7" y="38"/>
                  </a:lnTo>
                  <a:lnTo>
                    <a:pt x="0" y="41"/>
                  </a:lnTo>
                  <a:lnTo>
                    <a:pt x="5" y="7"/>
                  </a:lnTo>
                  <a:close/>
                </a:path>
              </a:pathLst>
            </a:custGeom>
            <a:solidFill>
              <a:srgbClr val="919126"/>
            </a:solidFill>
            <a:ln w="9525">
              <a:noFill/>
              <a:round/>
              <a:headEnd/>
              <a:tailEnd/>
            </a:ln>
          </p:spPr>
          <p:txBody>
            <a:bodyPr/>
            <a:lstStyle/>
            <a:p>
              <a:endParaRPr lang="en-US"/>
            </a:p>
          </p:txBody>
        </p:sp>
        <p:sp>
          <p:nvSpPr>
            <p:cNvPr id="21590" name="Freeform 119"/>
            <p:cNvSpPr>
              <a:spLocks/>
            </p:cNvSpPr>
            <p:nvPr/>
          </p:nvSpPr>
          <p:spPr bwMode="auto">
            <a:xfrm>
              <a:off x="3001" y="267"/>
              <a:ext cx="68" cy="16"/>
            </a:xfrm>
            <a:custGeom>
              <a:avLst/>
              <a:gdLst>
                <a:gd name="T0" fmla="*/ 0 w 115"/>
                <a:gd name="T1" fmla="*/ 0 h 35"/>
                <a:gd name="T2" fmla="*/ 1 w 115"/>
                <a:gd name="T3" fmla="*/ 0 h 35"/>
                <a:gd name="T4" fmla="*/ 1 w 115"/>
                <a:gd name="T5" fmla="*/ 0 h 35"/>
                <a:gd name="T6" fmla="*/ 2 w 115"/>
                <a:gd name="T7" fmla="*/ 0 h 35"/>
                <a:gd name="T8" fmla="*/ 3 w 115"/>
                <a:gd name="T9" fmla="*/ 0 h 35"/>
                <a:gd name="T10" fmla="*/ 4 w 115"/>
                <a:gd name="T11" fmla="*/ 0 h 35"/>
                <a:gd name="T12" fmla="*/ 5 w 115"/>
                <a:gd name="T13" fmla="*/ 0 h 35"/>
                <a:gd name="T14" fmla="*/ 5 w 115"/>
                <a:gd name="T15" fmla="*/ 0 h 35"/>
                <a:gd name="T16" fmla="*/ 5 w 115"/>
                <a:gd name="T17" fmla="*/ 0 h 35"/>
                <a:gd name="T18" fmla="*/ 8 w 115"/>
                <a:gd name="T19" fmla="*/ 0 h 35"/>
                <a:gd name="T20" fmla="*/ 8 w 115"/>
                <a:gd name="T21" fmla="*/ 0 h 35"/>
                <a:gd name="T22" fmla="*/ 8 w 115"/>
                <a:gd name="T23" fmla="*/ 0 h 35"/>
                <a:gd name="T24" fmla="*/ 7 w 115"/>
                <a:gd name="T25" fmla="*/ 0 h 35"/>
                <a:gd name="T26" fmla="*/ 7 w 115"/>
                <a:gd name="T27" fmla="*/ 0 h 35"/>
                <a:gd name="T28" fmla="*/ 5 w 115"/>
                <a:gd name="T29" fmla="*/ 0 h 35"/>
                <a:gd name="T30" fmla="*/ 5 w 115"/>
                <a:gd name="T31" fmla="*/ 0 h 35"/>
                <a:gd name="T32" fmla="*/ 3 w 115"/>
                <a:gd name="T33" fmla="*/ 0 h 35"/>
                <a:gd name="T34" fmla="*/ 2 w 115"/>
                <a:gd name="T35" fmla="*/ 0 h 35"/>
                <a:gd name="T36" fmla="*/ 0 w 115"/>
                <a:gd name="T37" fmla="*/ 0 h 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
                <a:gd name="T58" fmla="*/ 0 h 35"/>
                <a:gd name="T59" fmla="*/ 115 w 115"/>
                <a:gd name="T60" fmla="*/ 35 h 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 h="35">
                  <a:moveTo>
                    <a:pt x="0" y="5"/>
                  </a:moveTo>
                  <a:lnTo>
                    <a:pt x="3" y="5"/>
                  </a:lnTo>
                  <a:lnTo>
                    <a:pt x="12" y="7"/>
                  </a:lnTo>
                  <a:lnTo>
                    <a:pt x="25" y="9"/>
                  </a:lnTo>
                  <a:lnTo>
                    <a:pt x="39" y="12"/>
                  </a:lnTo>
                  <a:lnTo>
                    <a:pt x="53" y="16"/>
                  </a:lnTo>
                  <a:lnTo>
                    <a:pt x="64" y="21"/>
                  </a:lnTo>
                  <a:lnTo>
                    <a:pt x="71" y="27"/>
                  </a:lnTo>
                  <a:lnTo>
                    <a:pt x="71" y="34"/>
                  </a:lnTo>
                  <a:lnTo>
                    <a:pt x="115" y="35"/>
                  </a:lnTo>
                  <a:lnTo>
                    <a:pt x="110" y="4"/>
                  </a:lnTo>
                  <a:lnTo>
                    <a:pt x="108" y="4"/>
                  </a:lnTo>
                  <a:lnTo>
                    <a:pt x="102" y="3"/>
                  </a:lnTo>
                  <a:lnTo>
                    <a:pt x="92" y="1"/>
                  </a:lnTo>
                  <a:lnTo>
                    <a:pt x="78" y="0"/>
                  </a:lnTo>
                  <a:lnTo>
                    <a:pt x="62" y="0"/>
                  </a:lnTo>
                  <a:lnTo>
                    <a:pt x="43" y="0"/>
                  </a:lnTo>
                  <a:lnTo>
                    <a:pt x="23" y="3"/>
                  </a:lnTo>
                  <a:lnTo>
                    <a:pt x="0" y="5"/>
                  </a:lnTo>
                  <a:close/>
                </a:path>
              </a:pathLst>
            </a:custGeom>
            <a:solidFill>
              <a:srgbClr val="FFFFA5"/>
            </a:solidFill>
            <a:ln w="9525">
              <a:noFill/>
              <a:round/>
              <a:headEnd/>
              <a:tailEnd/>
            </a:ln>
          </p:spPr>
          <p:txBody>
            <a:bodyPr/>
            <a:lstStyle/>
            <a:p>
              <a:endParaRPr lang="en-US"/>
            </a:p>
          </p:txBody>
        </p:sp>
        <p:sp>
          <p:nvSpPr>
            <p:cNvPr id="21591" name="Freeform 120"/>
            <p:cNvSpPr>
              <a:spLocks/>
            </p:cNvSpPr>
            <p:nvPr/>
          </p:nvSpPr>
          <p:spPr bwMode="auto">
            <a:xfrm>
              <a:off x="2963" y="744"/>
              <a:ext cx="126" cy="31"/>
            </a:xfrm>
            <a:custGeom>
              <a:avLst/>
              <a:gdLst>
                <a:gd name="T0" fmla="*/ 1 w 214"/>
                <a:gd name="T1" fmla="*/ 0 h 65"/>
                <a:gd name="T2" fmla="*/ 1 w 214"/>
                <a:gd name="T3" fmla="*/ 0 h 65"/>
                <a:gd name="T4" fmla="*/ 1 w 214"/>
                <a:gd name="T5" fmla="*/ 0 h 65"/>
                <a:gd name="T6" fmla="*/ 1 w 214"/>
                <a:gd name="T7" fmla="*/ 0 h 65"/>
                <a:gd name="T8" fmla="*/ 2 w 214"/>
                <a:gd name="T9" fmla="*/ 0 h 65"/>
                <a:gd name="T10" fmla="*/ 3 w 214"/>
                <a:gd name="T11" fmla="*/ 0 h 65"/>
                <a:gd name="T12" fmla="*/ 4 w 214"/>
                <a:gd name="T13" fmla="*/ 0 h 65"/>
                <a:gd name="T14" fmla="*/ 5 w 214"/>
                <a:gd name="T15" fmla="*/ 0 h 65"/>
                <a:gd name="T16" fmla="*/ 6 w 214"/>
                <a:gd name="T17" fmla="*/ 0 h 65"/>
                <a:gd name="T18" fmla="*/ 8 w 214"/>
                <a:gd name="T19" fmla="*/ 0 h 65"/>
                <a:gd name="T20" fmla="*/ 9 w 214"/>
                <a:gd name="T21" fmla="*/ 0 h 65"/>
                <a:gd name="T22" fmla="*/ 11 w 214"/>
                <a:gd name="T23" fmla="*/ 0 h 65"/>
                <a:gd name="T24" fmla="*/ 12 w 214"/>
                <a:gd name="T25" fmla="*/ 0 h 65"/>
                <a:gd name="T26" fmla="*/ 13 w 214"/>
                <a:gd name="T27" fmla="*/ 0 h 65"/>
                <a:gd name="T28" fmla="*/ 14 w 214"/>
                <a:gd name="T29" fmla="*/ 0 h 65"/>
                <a:gd name="T30" fmla="*/ 15 w 214"/>
                <a:gd name="T31" fmla="*/ 0 h 65"/>
                <a:gd name="T32" fmla="*/ 15 w 214"/>
                <a:gd name="T33" fmla="*/ 0 h 65"/>
                <a:gd name="T34" fmla="*/ 15 w 214"/>
                <a:gd name="T35" fmla="*/ 1 h 65"/>
                <a:gd name="T36" fmla="*/ 15 w 214"/>
                <a:gd name="T37" fmla="*/ 1 h 65"/>
                <a:gd name="T38" fmla="*/ 14 w 214"/>
                <a:gd name="T39" fmla="*/ 1 h 65"/>
                <a:gd name="T40" fmla="*/ 14 w 214"/>
                <a:gd name="T41" fmla="*/ 1 h 65"/>
                <a:gd name="T42" fmla="*/ 13 w 214"/>
                <a:gd name="T43" fmla="*/ 1 h 65"/>
                <a:gd name="T44" fmla="*/ 12 w 214"/>
                <a:gd name="T45" fmla="*/ 1 h 65"/>
                <a:gd name="T46" fmla="*/ 11 w 214"/>
                <a:gd name="T47" fmla="*/ 1 h 65"/>
                <a:gd name="T48" fmla="*/ 9 w 214"/>
                <a:gd name="T49" fmla="*/ 1 h 65"/>
                <a:gd name="T50" fmla="*/ 8 w 214"/>
                <a:gd name="T51" fmla="*/ 1 h 65"/>
                <a:gd name="T52" fmla="*/ 6 w 214"/>
                <a:gd name="T53" fmla="*/ 1 h 65"/>
                <a:gd name="T54" fmla="*/ 5 w 214"/>
                <a:gd name="T55" fmla="*/ 1 h 65"/>
                <a:gd name="T56" fmla="*/ 4 w 214"/>
                <a:gd name="T57" fmla="*/ 1 h 65"/>
                <a:gd name="T58" fmla="*/ 3 w 214"/>
                <a:gd name="T59" fmla="*/ 1 h 65"/>
                <a:gd name="T60" fmla="*/ 2 w 214"/>
                <a:gd name="T61" fmla="*/ 1 h 65"/>
                <a:gd name="T62" fmla="*/ 1 w 214"/>
                <a:gd name="T63" fmla="*/ 1 h 65"/>
                <a:gd name="T64" fmla="*/ 1 w 214"/>
                <a:gd name="T65" fmla="*/ 1 h 65"/>
                <a:gd name="T66" fmla="*/ 0 w 214"/>
                <a:gd name="T67" fmla="*/ 1 h 65"/>
                <a:gd name="T68" fmla="*/ 1 w 214"/>
                <a:gd name="T69" fmla="*/ 0 h 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4"/>
                <a:gd name="T106" fmla="*/ 0 h 65"/>
                <a:gd name="T107" fmla="*/ 214 w 214"/>
                <a:gd name="T108" fmla="*/ 65 h 6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4" h="65">
                  <a:moveTo>
                    <a:pt x="5" y="30"/>
                  </a:moveTo>
                  <a:lnTo>
                    <a:pt x="7" y="30"/>
                  </a:lnTo>
                  <a:lnTo>
                    <a:pt x="12" y="29"/>
                  </a:lnTo>
                  <a:lnTo>
                    <a:pt x="21" y="26"/>
                  </a:lnTo>
                  <a:lnTo>
                    <a:pt x="31" y="24"/>
                  </a:lnTo>
                  <a:lnTo>
                    <a:pt x="45" y="22"/>
                  </a:lnTo>
                  <a:lnTo>
                    <a:pt x="60" y="18"/>
                  </a:lnTo>
                  <a:lnTo>
                    <a:pt x="76" y="16"/>
                  </a:lnTo>
                  <a:lnTo>
                    <a:pt x="93" y="12"/>
                  </a:lnTo>
                  <a:lnTo>
                    <a:pt x="112" y="9"/>
                  </a:lnTo>
                  <a:lnTo>
                    <a:pt x="129" y="7"/>
                  </a:lnTo>
                  <a:lnTo>
                    <a:pt x="146" y="4"/>
                  </a:lnTo>
                  <a:lnTo>
                    <a:pt x="164" y="2"/>
                  </a:lnTo>
                  <a:lnTo>
                    <a:pt x="179" y="1"/>
                  </a:lnTo>
                  <a:lnTo>
                    <a:pt x="194" y="0"/>
                  </a:lnTo>
                  <a:lnTo>
                    <a:pt x="205" y="0"/>
                  </a:lnTo>
                  <a:lnTo>
                    <a:pt x="214" y="1"/>
                  </a:lnTo>
                  <a:lnTo>
                    <a:pt x="210" y="34"/>
                  </a:lnTo>
                  <a:lnTo>
                    <a:pt x="207" y="34"/>
                  </a:lnTo>
                  <a:lnTo>
                    <a:pt x="202" y="35"/>
                  </a:lnTo>
                  <a:lnTo>
                    <a:pt x="192" y="35"/>
                  </a:lnTo>
                  <a:lnTo>
                    <a:pt x="180" y="37"/>
                  </a:lnTo>
                  <a:lnTo>
                    <a:pt x="166" y="38"/>
                  </a:lnTo>
                  <a:lnTo>
                    <a:pt x="150" y="40"/>
                  </a:lnTo>
                  <a:lnTo>
                    <a:pt x="131" y="41"/>
                  </a:lnTo>
                  <a:lnTo>
                    <a:pt x="114" y="44"/>
                  </a:lnTo>
                  <a:lnTo>
                    <a:pt x="94" y="46"/>
                  </a:lnTo>
                  <a:lnTo>
                    <a:pt x="76" y="48"/>
                  </a:lnTo>
                  <a:lnTo>
                    <a:pt x="59" y="50"/>
                  </a:lnTo>
                  <a:lnTo>
                    <a:pt x="43" y="53"/>
                  </a:lnTo>
                  <a:lnTo>
                    <a:pt x="28" y="56"/>
                  </a:lnTo>
                  <a:lnTo>
                    <a:pt x="16" y="60"/>
                  </a:lnTo>
                  <a:lnTo>
                    <a:pt x="6" y="62"/>
                  </a:lnTo>
                  <a:lnTo>
                    <a:pt x="0" y="65"/>
                  </a:lnTo>
                  <a:lnTo>
                    <a:pt x="5" y="30"/>
                  </a:lnTo>
                  <a:close/>
                </a:path>
              </a:pathLst>
            </a:custGeom>
            <a:solidFill>
              <a:srgbClr val="919126"/>
            </a:solidFill>
            <a:ln w="9525">
              <a:noFill/>
              <a:round/>
              <a:headEnd/>
              <a:tailEnd/>
            </a:ln>
          </p:spPr>
          <p:txBody>
            <a:bodyPr/>
            <a:lstStyle/>
            <a:p>
              <a:endParaRPr lang="en-US"/>
            </a:p>
          </p:txBody>
        </p:sp>
        <p:sp>
          <p:nvSpPr>
            <p:cNvPr id="21592" name="Freeform 121"/>
            <p:cNvSpPr>
              <a:spLocks/>
            </p:cNvSpPr>
            <p:nvPr/>
          </p:nvSpPr>
          <p:spPr bwMode="auto">
            <a:xfrm>
              <a:off x="3003" y="746"/>
              <a:ext cx="67" cy="16"/>
            </a:xfrm>
            <a:custGeom>
              <a:avLst/>
              <a:gdLst>
                <a:gd name="T0" fmla="*/ 0 w 113"/>
                <a:gd name="T1" fmla="*/ 0 h 35"/>
                <a:gd name="T2" fmla="*/ 1 w 113"/>
                <a:gd name="T3" fmla="*/ 0 h 35"/>
                <a:gd name="T4" fmla="*/ 1 w 113"/>
                <a:gd name="T5" fmla="*/ 0 h 35"/>
                <a:gd name="T6" fmla="*/ 2 w 113"/>
                <a:gd name="T7" fmla="*/ 0 h 35"/>
                <a:gd name="T8" fmla="*/ 3 w 113"/>
                <a:gd name="T9" fmla="*/ 0 h 35"/>
                <a:gd name="T10" fmla="*/ 4 w 113"/>
                <a:gd name="T11" fmla="*/ 0 h 35"/>
                <a:gd name="T12" fmla="*/ 5 w 113"/>
                <a:gd name="T13" fmla="*/ 0 h 35"/>
                <a:gd name="T14" fmla="*/ 5 w 113"/>
                <a:gd name="T15" fmla="*/ 0 h 35"/>
                <a:gd name="T16" fmla="*/ 5 w 113"/>
                <a:gd name="T17" fmla="*/ 0 h 35"/>
                <a:gd name="T18" fmla="*/ 8 w 113"/>
                <a:gd name="T19" fmla="*/ 0 h 35"/>
                <a:gd name="T20" fmla="*/ 8 w 113"/>
                <a:gd name="T21" fmla="*/ 0 h 35"/>
                <a:gd name="T22" fmla="*/ 8 w 113"/>
                <a:gd name="T23" fmla="*/ 0 h 35"/>
                <a:gd name="T24" fmla="*/ 7 w 113"/>
                <a:gd name="T25" fmla="*/ 0 h 35"/>
                <a:gd name="T26" fmla="*/ 7 w 113"/>
                <a:gd name="T27" fmla="*/ 0 h 35"/>
                <a:gd name="T28" fmla="*/ 5 w 113"/>
                <a:gd name="T29" fmla="*/ 0 h 35"/>
                <a:gd name="T30" fmla="*/ 4 w 113"/>
                <a:gd name="T31" fmla="*/ 0 h 35"/>
                <a:gd name="T32" fmla="*/ 3 w 113"/>
                <a:gd name="T33" fmla="*/ 0 h 35"/>
                <a:gd name="T34" fmla="*/ 2 w 113"/>
                <a:gd name="T35" fmla="*/ 0 h 35"/>
                <a:gd name="T36" fmla="*/ 0 w 113"/>
                <a:gd name="T37" fmla="*/ 0 h 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
                <a:gd name="T58" fmla="*/ 0 h 35"/>
                <a:gd name="T59" fmla="*/ 113 w 113"/>
                <a:gd name="T60" fmla="*/ 35 h 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 h="35">
                  <a:moveTo>
                    <a:pt x="0" y="15"/>
                  </a:moveTo>
                  <a:lnTo>
                    <a:pt x="4" y="15"/>
                  </a:lnTo>
                  <a:lnTo>
                    <a:pt x="13" y="15"/>
                  </a:lnTo>
                  <a:lnTo>
                    <a:pt x="24" y="16"/>
                  </a:lnTo>
                  <a:lnTo>
                    <a:pt x="39" y="18"/>
                  </a:lnTo>
                  <a:lnTo>
                    <a:pt x="52" y="20"/>
                  </a:lnTo>
                  <a:lnTo>
                    <a:pt x="64" y="23"/>
                  </a:lnTo>
                  <a:lnTo>
                    <a:pt x="70" y="28"/>
                  </a:lnTo>
                  <a:lnTo>
                    <a:pt x="70" y="35"/>
                  </a:lnTo>
                  <a:lnTo>
                    <a:pt x="113" y="31"/>
                  </a:lnTo>
                  <a:lnTo>
                    <a:pt x="107" y="0"/>
                  </a:lnTo>
                  <a:lnTo>
                    <a:pt x="105" y="0"/>
                  </a:lnTo>
                  <a:lnTo>
                    <a:pt x="99" y="0"/>
                  </a:lnTo>
                  <a:lnTo>
                    <a:pt x="90" y="0"/>
                  </a:lnTo>
                  <a:lnTo>
                    <a:pt x="76" y="2"/>
                  </a:lnTo>
                  <a:lnTo>
                    <a:pt x="61" y="3"/>
                  </a:lnTo>
                  <a:lnTo>
                    <a:pt x="43" y="6"/>
                  </a:lnTo>
                  <a:lnTo>
                    <a:pt x="22" y="10"/>
                  </a:lnTo>
                  <a:lnTo>
                    <a:pt x="0" y="15"/>
                  </a:lnTo>
                  <a:close/>
                </a:path>
              </a:pathLst>
            </a:custGeom>
            <a:solidFill>
              <a:srgbClr val="FFFFA5"/>
            </a:solidFill>
            <a:ln w="9525">
              <a:noFill/>
              <a:round/>
              <a:headEnd/>
              <a:tailEnd/>
            </a:ln>
          </p:spPr>
          <p:txBody>
            <a:bodyPr/>
            <a:lstStyle/>
            <a:p>
              <a:endParaRPr lang="en-US"/>
            </a:p>
          </p:txBody>
        </p:sp>
        <p:sp>
          <p:nvSpPr>
            <p:cNvPr id="21593" name="Freeform 122"/>
            <p:cNvSpPr>
              <a:spLocks/>
            </p:cNvSpPr>
            <p:nvPr/>
          </p:nvSpPr>
          <p:spPr bwMode="auto">
            <a:xfrm>
              <a:off x="2496" y="63"/>
              <a:ext cx="429" cy="101"/>
            </a:xfrm>
            <a:custGeom>
              <a:avLst/>
              <a:gdLst>
                <a:gd name="T0" fmla="*/ 51 w 730"/>
                <a:gd name="T1" fmla="*/ 0 h 219"/>
                <a:gd name="T2" fmla="*/ 6 w 730"/>
                <a:gd name="T3" fmla="*/ 2 h 219"/>
                <a:gd name="T4" fmla="*/ 5 w 730"/>
                <a:gd name="T5" fmla="*/ 2 h 219"/>
                <a:gd name="T6" fmla="*/ 5 w 730"/>
                <a:gd name="T7" fmla="*/ 2 h 219"/>
                <a:gd name="T8" fmla="*/ 4 w 730"/>
                <a:gd name="T9" fmla="*/ 2 h 219"/>
                <a:gd name="T10" fmla="*/ 3 w 730"/>
                <a:gd name="T11" fmla="*/ 2 h 219"/>
                <a:gd name="T12" fmla="*/ 2 w 730"/>
                <a:gd name="T13" fmla="*/ 3 h 219"/>
                <a:gd name="T14" fmla="*/ 1 w 730"/>
                <a:gd name="T15" fmla="*/ 3 h 219"/>
                <a:gd name="T16" fmla="*/ 0 w 730"/>
                <a:gd name="T17" fmla="*/ 4 h 219"/>
                <a:gd name="T18" fmla="*/ 0 w 730"/>
                <a:gd name="T19" fmla="*/ 5 h 219"/>
                <a:gd name="T20" fmla="*/ 0 w 730"/>
                <a:gd name="T21" fmla="*/ 5 h 219"/>
                <a:gd name="T22" fmla="*/ 0 w 730"/>
                <a:gd name="T23" fmla="*/ 4 h 219"/>
                <a:gd name="T24" fmla="*/ 1 w 730"/>
                <a:gd name="T25" fmla="*/ 4 h 219"/>
                <a:gd name="T26" fmla="*/ 1 w 730"/>
                <a:gd name="T27" fmla="*/ 4 h 219"/>
                <a:gd name="T28" fmla="*/ 1 w 730"/>
                <a:gd name="T29" fmla="*/ 3 h 219"/>
                <a:gd name="T30" fmla="*/ 2 w 730"/>
                <a:gd name="T31" fmla="*/ 3 h 219"/>
                <a:gd name="T32" fmla="*/ 3 w 730"/>
                <a:gd name="T33" fmla="*/ 3 h 219"/>
                <a:gd name="T34" fmla="*/ 5 w 730"/>
                <a:gd name="T35" fmla="*/ 2 h 219"/>
                <a:gd name="T36" fmla="*/ 5 w 730"/>
                <a:gd name="T37" fmla="*/ 2 h 219"/>
                <a:gd name="T38" fmla="*/ 6 w 730"/>
                <a:gd name="T39" fmla="*/ 2 h 219"/>
                <a:gd name="T40" fmla="*/ 9 w 730"/>
                <a:gd name="T41" fmla="*/ 2 h 219"/>
                <a:gd name="T42" fmla="*/ 11 w 730"/>
                <a:gd name="T43" fmla="*/ 2 h 219"/>
                <a:gd name="T44" fmla="*/ 14 w 730"/>
                <a:gd name="T45" fmla="*/ 2 h 219"/>
                <a:gd name="T46" fmla="*/ 18 w 730"/>
                <a:gd name="T47" fmla="*/ 2 h 219"/>
                <a:gd name="T48" fmla="*/ 21 w 730"/>
                <a:gd name="T49" fmla="*/ 2 h 219"/>
                <a:gd name="T50" fmla="*/ 25 w 730"/>
                <a:gd name="T51" fmla="*/ 1 h 219"/>
                <a:gd name="T52" fmla="*/ 29 w 730"/>
                <a:gd name="T53" fmla="*/ 1 h 219"/>
                <a:gd name="T54" fmla="*/ 33 w 730"/>
                <a:gd name="T55" fmla="*/ 1 h 219"/>
                <a:gd name="T56" fmla="*/ 37 w 730"/>
                <a:gd name="T57" fmla="*/ 1 h 219"/>
                <a:gd name="T58" fmla="*/ 41 w 730"/>
                <a:gd name="T59" fmla="*/ 0 h 219"/>
                <a:gd name="T60" fmla="*/ 44 w 730"/>
                <a:gd name="T61" fmla="*/ 0 h 219"/>
                <a:gd name="T62" fmla="*/ 47 w 730"/>
                <a:gd name="T63" fmla="*/ 0 h 219"/>
                <a:gd name="T64" fmla="*/ 49 w 730"/>
                <a:gd name="T65" fmla="*/ 0 h 219"/>
                <a:gd name="T66" fmla="*/ 51 w 730"/>
                <a:gd name="T67" fmla="*/ 0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30"/>
                <a:gd name="T103" fmla="*/ 0 h 219"/>
                <a:gd name="T104" fmla="*/ 730 w 730"/>
                <a:gd name="T105" fmla="*/ 219 h 21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30" h="219">
                  <a:moveTo>
                    <a:pt x="730" y="0"/>
                  </a:moveTo>
                  <a:lnTo>
                    <a:pt x="87" y="95"/>
                  </a:lnTo>
                  <a:lnTo>
                    <a:pt x="82" y="95"/>
                  </a:lnTo>
                  <a:lnTo>
                    <a:pt x="72" y="97"/>
                  </a:lnTo>
                  <a:lnTo>
                    <a:pt x="57" y="101"/>
                  </a:lnTo>
                  <a:lnTo>
                    <a:pt x="40" y="109"/>
                  </a:lnTo>
                  <a:lnTo>
                    <a:pt x="22" y="123"/>
                  </a:lnTo>
                  <a:lnTo>
                    <a:pt x="10" y="145"/>
                  </a:lnTo>
                  <a:lnTo>
                    <a:pt x="0" y="177"/>
                  </a:lnTo>
                  <a:lnTo>
                    <a:pt x="0" y="219"/>
                  </a:lnTo>
                  <a:lnTo>
                    <a:pt x="0" y="215"/>
                  </a:lnTo>
                  <a:lnTo>
                    <a:pt x="0" y="205"/>
                  </a:lnTo>
                  <a:lnTo>
                    <a:pt x="3" y="190"/>
                  </a:lnTo>
                  <a:lnTo>
                    <a:pt x="7" y="173"/>
                  </a:lnTo>
                  <a:lnTo>
                    <a:pt x="15" y="155"/>
                  </a:lnTo>
                  <a:lnTo>
                    <a:pt x="28" y="138"/>
                  </a:lnTo>
                  <a:lnTo>
                    <a:pt x="46" y="124"/>
                  </a:lnTo>
                  <a:lnTo>
                    <a:pt x="73" y="115"/>
                  </a:lnTo>
                  <a:lnTo>
                    <a:pt x="79" y="114"/>
                  </a:lnTo>
                  <a:lnTo>
                    <a:pt x="96" y="112"/>
                  </a:lnTo>
                  <a:lnTo>
                    <a:pt x="124" y="107"/>
                  </a:lnTo>
                  <a:lnTo>
                    <a:pt x="159" y="101"/>
                  </a:lnTo>
                  <a:lnTo>
                    <a:pt x="202" y="93"/>
                  </a:lnTo>
                  <a:lnTo>
                    <a:pt x="250" y="85"/>
                  </a:lnTo>
                  <a:lnTo>
                    <a:pt x="303" y="77"/>
                  </a:lnTo>
                  <a:lnTo>
                    <a:pt x="359" y="68"/>
                  </a:lnTo>
                  <a:lnTo>
                    <a:pt x="415" y="57"/>
                  </a:lnTo>
                  <a:lnTo>
                    <a:pt x="472" y="48"/>
                  </a:lnTo>
                  <a:lnTo>
                    <a:pt x="526" y="38"/>
                  </a:lnTo>
                  <a:lnTo>
                    <a:pt x="579" y="29"/>
                  </a:lnTo>
                  <a:lnTo>
                    <a:pt x="626" y="21"/>
                  </a:lnTo>
                  <a:lnTo>
                    <a:pt x="669" y="12"/>
                  </a:lnTo>
                  <a:lnTo>
                    <a:pt x="703" y="6"/>
                  </a:lnTo>
                  <a:lnTo>
                    <a:pt x="730" y="0"/>
                  </a:lnTo>
                  <a:close/>
                </a:path>
              </a:pathLst>
            </a:custGeom>
            <a:solidFill>
              <a:srgbClr val="000000"/>
            </a:solidFill>
            <a:ln w="9525">
              <a:noFill/>
              <a:round/>
              <a:headEnd/>
              <a:tailEnd/>
            </a:ln>
          </p:spPr>
          <p:txBody>
            <a:bodyPr/>
            <a:lstStyle/>
            <a:p>
              <a:endParaRPr lang="en-US"/>
            </a:p>
          </p:txBody>
        </p:sp>
        <p:sp>
          <p:nvSpPr>
            <p:cNvPr id="21594" name="Freeform 124"/>
            <p:cNvSpPr>
              <a:spLocks/>
            </p:cNvSpPr>
            <p:nvPr/>
          </p:nvSpPr>
          <p:spPr bwMode="auto">
            <a:xfrm>
              <a:off x="2586" y="849"/>
              <a:ext cx="495" cy="36"/>
            </a:xfrm>
            <a:custGeom>
              <a:avLst/>
              <a:gdLst>
                <a:gd name="T0" fmla="*/ 1 w 845"/>
                <a:gd name="T1" fmla="*/ 0 h 79"/>
                <a:gd name="T2" fmla="*/ 2 w 845"/>
                <a:gd name="T3" fmla="*/ 0 h 79"/>
                <a:gd name="T4" fmla="*/ 5 w 845"/>
                <a:gd name="T5" fmla="*/ 0 h 79"/>
                <a:gd name="T6" fmla="*/ 10 w 845"/>
                <a:gd name="T7" fmla="*/ 0 h 79"/>
                <a:gd name="T8" fmla="*/ 16 w 845"/>
                <a:gd name="T9" fmla="*/ 0 h 79"/>
                <a:gd name="T10" fmla="*/ 23 w 845"/>
                <a:gd name="T11" fmla="*/ 0 h 79"/>
                <a:gd name="T12" fmla="*/ 31 w 845"/>
                <a:gd name="T13" fmla="*/ 1 h 79"/>
                <a:gd name="T14" fmla="*/ 39 w 845"/>
                <a:gd name="T15" fmla="*/ 1 h 79"/>
                <a:gd name="T16" fmla="*/ 45 w 845"/>
                <a:gd name="T17" fmla="*/ 1 h 79"/>
                <a:gd name="T18" fmla="*/ 45 w 845"/>
                <a:gd name="T19" fmla="*/ 1 h 79"/>
                <a:gd name="T20" fmla="*/ 47 w 845"/>
                <a:gd name="T21" fmla="*/ 1 h 79"/>
                <a:gd name="T22" fmla="*/ 50 w 845"/>
                <a:gd name="T23" fmla="*/ 1 h 79"/>
                <a:gd name="T24" fmla="*/ 52 w 845"/>
                <a:gd name="T25" fmla="*/ 1 h 79"/>
                <a:gd name="T26" fmla="*/ 54 w 845"/>
                <a:gd name="T27" fmla="*/ 1 h 79"/>
                <a:gd name="T28" fmla="*/ 57 w 845"/>
                <a:gd name="T29" fmla="*/ 0 h 79"/>
                <a:gd name="T30" fmla="*/ 58 w 845"/>
                <a:gd name="T31" fmla="*/ 0 h 79"/>
                <a:gd name="T32" fmla="*/ 58 w 845"/>
                <a:gd name="T33" fmla="*/ 0 h 79"/>
                <a:gd name="T34" fmla="*/ 57 w 845"/>
                <a:gd name="T35" fmla="*/ 0 h 79"/>
                <a:gd name="T36" fmla="*/ 56 w 845"/>
                <a:gd name="T37" fmla="*/ 0 h 79"/>
                <a:gd name="T38" fmla="*/ 54 w 845"/>
                <a:gd name="T39" fmla="*/ 0 h 79"/>
                <a:gd name="T40" fmla="*/ 52 w 845"/>
                <a:gd name="T41" fmla="*/ 0 h 79"/>
                <a:gd name="T42" fmla="*/ 50 w 845"/>
                <a:gd name="T43" fmla="*/ 0 h 79"/>
                <a:gd name="T44" fmla="*/ 47 w 845"/>
                <a:gd name="T45" fmla="*/ 1 h 79"/>
                <a:gd name="T46" fmla="*/ 45 w 845"/>
                <a:gd name="T47" fmla="*/ 1 h 79"/>
                <a:gd name="T48" fmla="*/ 44 w 845"/>
                <a:gd name="T49" fmla="*/ 1 h 79"/>
                <a:gd name="T50" fmla="*/ 41 w 845"/>
                <a:gd name="T51" fmla="*/ 0 h 79"/>
                <a:gd name="T52" fmla="*/ 37 w 845"/>
                <a:gd name="T53" fmla="*/ 0 h 79"/>
                <a:gd name="T54" fmla="*/ 30 w 845"/>
                <a:gd name="T55" fmla="*/ 0 h 79"/>
                <a:gd name="T56" fmla="*/ 23 w 845"/>
                <a:gd name="T57" fmla="*/ 0 h 79"/>
                <a:gd name="T58" fmla="*/ 16 w 845"/>
                <a:gd name="T59" fmla="*/ 0 h 79"/>
                <a:gd name="T60" fmla="*/ 9 w 845"/>
                <a:gd name="T61" fmla="*/ 0 h 79"/>
                <a:gd name="T62" fmla="*/ 3 w 845"/>
                <a:gd name="T63" fmla="*/ 0 h 7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5"/>
                <a:gd name="T97" fmla="*/ 0 h 79"/>
                <a:gd name="T98" fmla="*/ 845 w 845"/>
                <a:gd name="T99" fmla="*/ 79 h 7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5" h="79">
                  <a:moveTo>
                    <a:pt x="0" y="31"/>
                  </a:moveTo>
                  <a:lnTo>
                    <a:pt x="4" y="31"/>
                  </a:lnTo>
                  <a:lnTo>
                    <a:pt x="13" y="30"/>
                  </a:lnTo>
                  <a:lnTo>
                    <a:pt x="28" y="28"/>
                  </a:lnTo>
                  <a:lnTo>
                    <a:pt x="50" y="27"/>
                  </a:lnTo>
                  <a:lnTo>
                    <a:pt x="76" y="26"/>
                  </a:lnTo>
                  <a:lnTo>
                    <a:pt x="108" y="25"/>
                  </a:lnTo>
                  <a:lnTo>
                    <a:pt x="144" y="25"/>
                  </a:lnTo>
                  <a:lnTo>
                    <a:pt x="185" y="25"/>
                  </a:lnTo>
                  <a:lnTo>
                    <a:pt x="231" y="26"/>
                  </a:lnTo>
                  <a:lnTo>
                    <a:pt x="279" y="28"/>
                  </a:lnTo>
                  <a:lnTo>
                    <a:pt x="332" y="33"/>
                  </a:lnTo>
                  <a:lnTo>
                    <a:pt x="389" y="38"/>
                  </a:lnTo>
                  <a:lnTo>
                    <a:pt x="449" y="46"/>
                  </a:lnTo>
                  <a:lnTo>
                    <a:pt x="511" y="54"/>
                  </a:lnTo>
                  <a:lnTo>
                    <a:pt x="575" y="65"/>
                  </a:lnTo>
                  <a:lnTo>
                    <a:pt x="642" y="79"/>
                  </a:lnTo>
                  <a:lnTo>
                    <a:pt x="644" y="79"/>
                  </a:lnTo>
                  <a:lnTo>
                    <a:pt x="650" y="78"/>
                  </a:lnTo>
                  <a:lnTo>
                    <a:pt x="659" y="77"/>
                  </a:lnTo>
                  <a:lnTo>
                    <a:pt x="672" y="76"/>
                  </a:lnTo>
                  <a:lnTo>
                    <a:pt x="686" y="73"/>
                  </a:lnTo>
                  <a:lnTo>
                    <a:pt x="703" y="71"/>
                  </a:lnTo>
                  <a:lnTo>
                    <a:pt x="720" y="68"/>
                  </a:lnTo>
                  <a:lnTo>
                    <a:pt x="739" y="63"/>
                  </a:lnTo>
                  <a:lnTo>
                    <a:pt x="756" y="58"/>
                  </a:lnTo>
                  <a:lnTo>
                    <a:pt x="775" y="53"/>
                  </a:lnTo>
                  <a:lnTo>
                    <a:pt x="792" y="46"/>
                  </a:lnTo>
                  <a:lnTo>
                    <a:pt x="807" y="39"/>
                  </a:lnTo>
                  <a:lnTo>
                    <a:pt x="821" y="31"/>
                  </a:lnTo>
                  <a:lnTo>
                    <a:pt x="832" y="22"/>
                  </a:lnTo>
                  <a:lnTo>
                    <a:pt x="840" y="11"/>
                  </a:lnTo>
                  <a:lnTo>
                    <a:pt x="845" y="0"/>
                  </a:lnTo>
                  <a:lnTo>
                    <a:pt x="844" y="0"/>
                  </a:lnTo>
                  <a:lnTo>
                    <a:pt x="839" y="2"/>
                  </a:lnTo>
                  <a:lnTo>
                    <a:pt x="833" y="4"/>
                  </a:lnTo>
                  <a:lnTo>
                    <a:pt x="824" y="7"/>
                  </a:lnTo>
                  <a:lnTo>
                    <a:pt x="814" y="10"/>
                  </a:lnTo>
                  <a:lnTo>
                    <a:pt x="802" y="15"/>
                  </a:lnTo>
                  <a:lnTo>
                    <a:pt x="788" y="18"/>
                  </a:lnTo>
                  <a:lnTo>
                    <a:pt x="773" y="23"/>
                  </a:lnTo>
                  <a:lnTo>
                    <a:pt x="757" y="26"/>
                  </a:lnTo>
                  <a:lnTo>
                    <a:pt x="741" y="30"/>
                  </a:lnTo>
                  <a:lnTo>
                    <a:pt x="724" y="33"/>
                  </a:lnTo>
                  <a:lnTo>
                    <a:pt x="708" y="37"/>
                  </a:lnTo>
                  <a:lnTo>
                    <a:pt x="690" y="38"/>
                  </a:lnTo>
                  <a:lnTo>
                    <a:pt x="673" y="40"/>
                  </a:lnTo>
                  <a:lnTo>
                    <a:pt x="657" y="40"/>
                  </a:lnTo>
                  <a:lnTo>
                    <a:pt x="642" y="39"/>
                  </a:lnTo>
                  <a:lnTo>
                    <a:pt x="638" y="38"/>
                  </a:lnTo>
                  <a:lnTo>
                    <a:pt x="623" y="37"/>
                  </a:lnTo>
                  <a:lnTo>
                    <a:pt x="598" y="34"/>
                  </a:lnTo>
                  <a:lnTo>
                    <a:pt x="568" y="31"/>
                  </a:lnTo>
                  <a:lnTo>
                    <a:pt x="530" y="27"/>
                  </a:lnTo>
                  <a:lnTo>
                    <a:pt x="488" y="24"/>
                  </a:lnTo>
                  <a:lnTo>
                    <a:pt x="442" y="20"/>
                  </a:lnTo>
                  <a:lnTo>
                    <a:pt x="391" y="17"/>
                  </a:lnTo>
                  <a:lnTo>
                    <a:pt x="339" y="15"/>
                  </a:lnTo>
                  <a:lnTo>
                    <a:pt x="285" y="12"/>
                  </a:lnTo>
                  <a:lnTo>
                    <a:pt x="232" y="11"/>
                  </a:lnTo>
                  <a:lnTo>
                    <a:pt x="179" y="12"/>
                  </a:lnTo>
                  <a:lnTo>
                    <a:pt x="129" y="13"/>
                  </a:lnTo>
                  <a:lnTo>
                    <a:pt x="81" y="18"/>
                  </a:lnTo>
                  <a:lnTo>
                    <a:pt x="38" y="23"/>
                  </a:lnTo>
                  <a:lnTo>
                    <a:pt x="0" y="31"/>
                  </a:lnTo>
                  <a:close/>
                </a:path>
              </a:pathLst>
            </a:custGeom>
            <a:solidFill>
              <a:srgbClr val="000000"/>
            </a:solidFill>
            <a:ln w="9525">
              <a:noFill/>
              <a:round/>
              <a:headEnd/>
              <a:tailEnd/>
            </a:ln>
          </p:spPr>
          <p:txBody>
            <a:bodyPr/>
            <a:lstStyle/>
            <a:p>
              <a:endParaRPr lang="en-US"/>
            </a:p>
          </p:txBody>
        </p:sp>
        <p:sp>
          <p:nvSpPr>
            <p:cNvPr id="21595" name="Freeform 125"/>
            <p:cNvSpPr>
              <a:spLocks/>
            </p:cNvSpPr>
            <p:nvPr/>
          </p:nvSpPr>
          <p:spPr bwMode="auto">
            <a:xfrm>
              <a:off x="3077" y="94"/>
              <a:ext cx="16" cy="740"/>
            </a:xfrm>
            <a:custGeom>
              <a:avLst/>
              <a:gdLst>
                <a:gd name="T0" fmla="*/ 0 w 26"/>
                <a:gd name="T1" fmla="*/ 0 h 1606"/>
                <a:gd name="T2" fmla="*/ 1 w 26"/>
                <a:gd name="T3" fmla="*/ 33 h 1606"/>
                <a:gd name="T4" fmla="*/ 1 w 26"/>
                <a:gd name="T5" fmla="*/ 32 h 1606"/>
                <a:gd name="T6" fmla="*/ 1 w 26"/>
                <a:gd name="T7" fmla="*/ 28 h 1606"/>
                <a:gd name="T8" fmla="*/ 2 w 26"/>
                <a:gd name="T9" fmla="*/ 23 h 1606"/>
                <a:gd name="T10" fmla="*/ 2 w 26"/>
                <a:gd name="T11" fmla="*/ 17 h 1606"/>
                <a:gd name="T12" fmla="*/ 2 w 26"/>
                <a:gd name="T13" fmla="*/ 11 h 1606"/>
                <a:gd name="T14" fmla="*/ 2 w 26"/>
                <a:gd name="T15" fmla="*/ 5 h 1606"/>
                <a:gd name="T16" fmla="*/ 1 w 26"/>
                <a:gd name="T17" fmla="*/ 1 h 1606"/>
                <a:gd name="T18" fmla="*/ 0 w 26"/>
                <a:gd name="T19" fmla="*/ 0 h 16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1606"/>
                <a:gd name="T32" fmla="*/ 26 w 26"/>
                <a:gd name="T33" fmla="*/ 1606 h 16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1606">
                  <a:moveTo>
                    <a:pt x="0" y="0"/>
                  </a:moveTo>
                  <a:lnTo>
                    <a:pt x="15" y="1606"/>
                  </a:lnTo>
                  <a:lnTo>
                    <a:pt x="16" y="1537"/>
                  </a:lnTo>
                  <a:lnTo>
                    <a:pt x="19" y="1355"/>
                  </a:lnTo>
                  <a:lnTo>
                    <a:pt x="23" y="1098"/>
                  </a:lnTo>
                  <a:lnTo>
                    <a:pt x="26" y="802"/>
                  </a:lnTo>
                  <a:lnTo>
                    <a:pt x="26" y="508"/>
                  </a:lnTo>
                  <a:lnTo>
                    <a:pt x="24" y="251"/>
                  </a:lnTo>
                  <a:lnTo>
                    <a:pt x="15" y="69"/>
                  </a:lnTo>
                  <a:lnTo>
                    <a:pt x="0" y="0"/>
                  </a:lnTo>
                  <a:close/>
                </a:path>
              </a:pathLst>
            </a:custGeom>
            <a:solidFill>
              <a:srgbClr val="000000"/>
            </a:solidFill>
            <a:ln w="9525">
              <a:noFill/>
              <a:round/>
              <a:headEnd/>
              <a:tailEnd/>
            </a:ln>
          </p:spPr>
          <p:txBody>
            <a:bodyPr/>
            <a:lstStyle/>
            <a:p>
              <a:endParaRPr lang="en-US"/>
            </a:p>
          </p:txBody>
        </p:sp>
        <p:sp>
          <p:nvSpPr>
            <p:cNvPr id="21596" name="Freeform 126"/>
            <p:cNvSpPr>
              <a:spLocks/>
            </p:cNvSpPr>
            <p:nvPr/>
          </p:nvSpPr>
          <p:spPr bwMode="auto">
            <a:xfrm>
              <a:off x="2948" y="101"/>
              <a:ext cx="15" cy="740"/>
            </a:xfrm>
            <a:custGeom>
              <a:avLst/>
              <a:gdLst>
                <a:gd name="T0" fmla="*/ 0 w 26"/>
                <a:gd name="T1" fmla="*/ 0 h 1607"/>
                <a:gd name="T2" fmla="*/ 1 w 26"/>
                <a:gd name="T3" fmla="*/ 33 h 1607"/>
                <a:gd name="T4" fmla="*/ 1 w 26"/>
                <a:gd name="T5" fmla="*/ 32 h 1607"/>
                <a:gd name="T6" fmla="*/ 1 w 26"/>
                <a:gd name="T7" fmla="*/ 28 h 1607"/>
                <a:gd name="T8" fmla="*/ 1 w 26"/>
                <a:gd name="T9" fmla="*/ 23 h 1607"/>
                <a:gd name="T10" fmla="*/ 2 w 26"/>
                <a:gd name="T11" fmla="*/ 17 h 1607"/>
                <a:gd name="T12" fmla="*/ 2 w 26"/>
                <a:gd name="T13" fmla="*/ 11 h 1607"/>
                <a:gd name="T14" fmla="*/ 2 w 26"/>
                <a:gd name="T15" fmla="*/ 5 h 1607"/>
                <a:gd name="T16" fmla="*/ 1 w 26"/>
                <a:gd name="T17" fmla="*/ 1 h 1607"/>
                <a:gd name="T18" fmla="*/ 0 w 26"/>
                <a:gd name="T19" fmla="*/ 0 h 16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1607"/>
                <a:gd name="T32" fmla="*/ 26 w 26"/>
                <a:gd name="T33" fmla="*/ 1607 h 16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1607">
                  <a:moveTo>
                    <a:pt x="0" y="0"/>
                  </a:moveTo>
                  <a:lnTo>
                    <a:pt x="15" y="1607"/>
                  </a:lnTo>
                  <a:lnTo>
                    <a:pt x="16" y="1537"/>
                  </a:lnTo>
                  <a:lnTo>
                    <a:pt x="19" y="1355"/>
                  </a:lnTo>
                  <a:lnTo>
                    <a:pt x="23" y="1099"/>
                  </a:lnTo>
                  <a:lnTo>
                    <a:pt x="26" y="803"/>
                  </a:lnTo>
                  <a:lnTo>
                    <a:pt x="26" y="508"/>
                  </a:lnTo>
                  <a:lnTo>
                    <a:pt x="24" y="251"/>
                  </a:lnTo>
                  <a:lnTo>
                    <a:pt x="15" y="69"/>
                  </a:lnTo>
                  <a:lnTo>
                    <a:pt x="0" y="0"/>
                  </a:lnTo>
                  <a:close/>
                </a:path>
              </a:pathLst>
            </a:custGeom>
            <a:solidFill>
              <a:srgbClr val="000000"/>
            </a:solidFill>
            <a:ln w="9525">
              <a:noFill/>
              <a:round/>
              <a:headEnd/>
              <a:tailEnd/>
            </a:ln>
          </p:spPr>
          <p:txBody>
            <a:bodyPr/>
            <a:lstStyle/>
            <a:p>
              <a:endParaRPr lang="en-US"/>
            </a:p>
          </p:txBody>
        </p:sp>
        <p:sp>
          <p:nvSpPr>
            <p:cNvPr id="21597" name="Freeform 127"/>
            <p:cNvSpPr>
              <a:spLocks/>
            </p:cNvSpPr>
            <p:nvPr/>
          </p:nvSpPr>
          <p:spPr bwMode="auto">
            <a:xfrm>
              <a:off x="2937" y="48"/>
              <a:ext cx="145" cy="40"/>
            </a:xfrm>
            <a:custGeom>
              <a:avLst/>
              <a:gdLst>
                <a:gd name="T0" fmla="*/ 0 w 246"/>
                <a:gd name="T1" fmla="*/ 1 h 87"/>
                <a:gd name="T2" fmla="*/ 1 w 246"/>
                <a:gd name="T3" fmla="*/ 0 h 87"/>
                <a:gd name="T4" fmla="*/ 1 w 246"/>
                <a:gd name="T5" fmla="*/ 0 h 87"/>
                <a:gd name="T6" fmla="*/ 2 w 246"/>
                <a:gd name="T7" fmla="*/ 0 h 87"/>
                <a:gd name="T8" fmla="*/ 3 w 246"/>
                <a:gd name="T9" fmla="*/ 0 h 87"/>
                <a:gd name="T10" fmla="*/ 4 w 246"/>
                <a:gd name="T11" fmla="*/ 0 h 87"/>
                <a:gd name="T12" fmla="*/ 5 w 246"/>
                <a:gd name="T13" fmla="*/ 0 h 87"/>
                <a:gd name="T14" fmla="*/ 7 w 246"/>
                <a:gd name="T15" fmla="*/ 0 h 87"/>
                <a:gd name="T16" fmla="*/ 8 w 246"/>
                <a:gd name="T17" fmla="*/ 0 h 87"/>
                <a:gd name="T18" fmla="*/ 10 w 246"/>
                <a:gd name="T19" fmla="*/ 0 h 87"/>
                <a:gd name="T20" fmla="*/ 11 w 246"/>
                <a:gd name="T21" fmla="*/ 0 h 87"/>
                <a:gd name="T22" fmla="*/ 13 w 246"/>
                <a:gd name="T23" fmla="*/ 0 h 87"/>
                <a:gd name="T24" fmla="*/ 14 w 246"/>
                <a:gd name="T25" fmla="*/ 0 h 87"/>
                <a:gd name="T26" fmla="*/ 15 w 246"/>
                <a:gd name="T27" fmla="*/ 0 h 87"/>
                <a:gd name="T28" fmla="*/ 17 w 246"/>
                <a:gd name="T29" fmla="*/ 1 h 87"/>
                <a:gd name="T30" fmla="*/ 17 w 246"/>
                <a:gd name="T31" fmla="*/ 1 h 87"/>
                <a:gd name="T32" fmla="*/ 17 w 246"/>
                <a:gd name="T33" fmla="*/ 2 h 87"/>
                <a:gd name="T34" fmla="*/ 17 w 246"/>
                <a:gd name="T35" fmla="*/ 2 h 87"/>
                <a:gd name="T36" fmla="*/ 17 w 246"/>
                <a:gd name="T37" fmla="*/ 2 h 87"/>
                <a:gd name="T38" fmla="*/ 17 w 246"/>
                <a:gd name="T39" fmla="*/ 2 h 87"/>
                <a:gd name="T40" fmla="*/ 17 w 246"/>
                <a:gd name="T41" fmla="*/ 1 h 87"/>
                <a:gd name="T42" fmla="*/ 17 w 246"/>
                <a:gd name="T43" fmla="*/ 1 h 87"/>
                <a:gd name="T44" fmla="*/ 16 w 246"/>
                <a:gd name="T45" fmla="*/ 1 h 87"/>
                <a:gd name="T46" fmla="*/ 15 w 246"/>
                <a:gd name="T47" fmla="*/ 1 h 87"/>
                <a:gd name="T48" fmla="*/ 14 w 246"/>
                <a:gd name="T49" fmla="*/ 1 h 87"/>
                <a:gd name="T50" fmla="*/ 13 w 246"/>
                <a:gd name="T51" fmla="*/ 0 h 87"/>
                <a:gd name="T52" fmla="*/ 12 w 246"/>
                <a:gd name="T53" fmla="*/ 0 h 87"/>
                <a:gd name="T54" fmla="*/ 10 w 246"/>
                <a:gd name="T55" fmla="*/ 0 h 87"/>
                <a:gd name="T56" fmla="*/ 9 w 246"/>
                <a:gd name="T57" fmla="*/ 0 h 87"/>
                <a:gd name="T58" fmla="*/ 6 w 246"/>
                <a:gd name="T59" fmla="*/ 0 h 87"/>
                <a:gd name="T60" fmla="*/ 5 w 246"/>
                <a:gd name="T61" fmla="*/ 0 h 87"/>
                <a:gd name="T62" fmla="*/ 2 w 246"/>
                <a:gd name="T63" fmla="*/ 0 h 87"/>
                <a:gd name="T64" fmla="*/ 0 w 246"/>
                <a:gd name="T65" fmla="*/ 1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6"/>
                <a:gd name="T100" fmla="*/ 0 h 87"/>
                <a:gd name="T101" fmla="*/ 246 w 246"/>
                <a:gd name="T102" fmla="*/ 87 h 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6" h="87">
                  <a:moveTo>
                    <a:pt x="0" y="36"/>
                  </a:moveTo>
                  <a:lnTo>
                    <a:pt x="3" y="35"/>
                  </a:lnTo>
                  <a:lnTo>
                    <a:pt x="11" y="32"/>
                  </a:lnTo>
                  <a:lnTo>
                    <a:pt x="22" y="27"/>
                  </a:lnTo>
                  <a:lnTo>
                    <a:pt x="37" y="22"/>
                  </a:lnTo>
                  <a:lnTo>
                    <a:pt x="55" y="17"/>
                  </a:lnTo>
                  <a:lnTo>
                    <a:pt x="74" y="11"/>
                  </a:lnTo>
                  <a:lnTo>
                    <a:pt x="96" y="6"/>
                  </a:lnTo>
                  <a:lnTo>
                    <a:pt x="118" y="3"/>
                  </a:lnTo>
                  <a:lnTo>
                    <a:pt x="140" y="0"/>
                  </a:lnTo>
                  <a:lnTo>
                    <a:pt x="162" y="2"/>
                  </a:lnTo>
                  <a:lnTo>
                    <a:pt x="182" y="5"/>
                  </a:lnTo>
                  <a:lnTo>
                    <a:pt x="202" y="12"/>
                  </a:lnTo>
                  <a:lnTo>
                    <a:pt x="218" y="23"/>
                  </a:lnTo>
                  <a:lnTo>
                    <a:pt x="231" y="40"/>
                  </a:lnTo>
                  <a:lnTo>
                    <a:pt x="241" y="60"/>
                  </a:lnTo>
                  <a:lnTo>
                    <a:pt x="246" y="87"/>
                  </a:lnTo>
                  <a:lnTo>
                    <a:pt x="245" y="86"/>
                  </a:lnTo>
                  <a:lnTo>
                    <a:pt x="243" y="82"/>
                  </a:lnTo>
                  <a:lnTo>
                    <a:pt x="240" y="78"/>
                  </a:lnTo>
                  <a:lnTo>
                    <a:pt x="234" y="72"/>
                  </a:lnTo>
                  <a:lnTo>
                    <a:pt x="227" y="65"/>
                  </a:lnTo>
                  <a:lnTo>
                    <a:pt x="219" y="57"/>
                  </a:lnTo>
                  <a:lnTo>
                    <a:pt x="208" y="49"/>
                  </a:lnTo>
                  <a:lnTo>
                    <a:pt x="195" y="42"/>
                  </a:lnTo>
                  <a:lnTo>
                    <a:pt x="180" y="35"/>
                  </a:lnTo>
                  <a:lnTo>
                    <a:pt x="163" y="29"/>
                  </a:lnTo>
                  <a:lnTo>
                    <a:pt x="142" y="25"/>
                  </a:lnTo>
                  <a:lnTo>
                    <a:pt x="120" y="21"/>
                  </a:lnTo>
                  <a:lnTo>
                    <a:pt x="95" y="21"/>
                  </a:lnTo>
                  <a:lnTo>
                    <a:pt x="66" y="23"/>
                  </a:lnTo>
                  <a:lnTo>
                    <a:pt x="35" y="28"/>
                  </a:lnTo>
                  <a:lnTo>
                    <a:pt x="0" y="36"/>
                  </a:lnTo>
                  <a:close/>
                </a:path>
              </a:pathLst>
            </a:custGeom>
            <a:solidFill>
              <a:srgbClr val="000000"/>
            </a:solidFill>
            <a:ln w="9525">
              <a:noFill/>
              <a:round/>
              <a:headEnd/>
              <a:tailEnd/>
            </a:ln>
          </p:spPr>
          <p:txBody>
            <a:bodyPr/>
            <a:lstStyle/>
            <a:p>
              <a:endParaRPr lang="en-US"/>
            </a:p>
          </p:txBody>
        </p:sp>
      </p:grpSp>
      <p:grpSp>
        <p:nvGrpSpPr>
          <p:cNvPr id="4" name="Group 169"/>
          <p:cNvGrpSpPr>
            <a:grpSpLocks/>
          </p:cNvGrpSpPr>
          <p:nvPr/>
        </p:nvGrpSpPr>
        <p:grpSpPr bwMode="auto">
          <a:xfrm>
            <a:off x="2209800" y="3810000"/>
            <a:ext cx="915988" cy="895350"/>
            <a:chOff x="2448" y="386"/>
            <a:chExt cx="577" cy="564"/>
          </a:xfrm>
        </p:grpSpPr>
        <p:sp>
          <p:nvSpPr>
            <p:cNvPr id="21572" name="Freeform 128"/>
            <p:cNvSpPr>
              <a:spLocks/>
            </p:cNvSpPr>
            <p:nvPr/>
          </p:nvSpPr>
          <p:spPr bwMode="auto">
            <a:xfrm>
              <a:off x="2458" y="394"/>
              <a:ext cx="566" cy="556"/>
            </a:xfrm>
            <a:custGeom>
              <a:avLst/>
              <a:gdLst>
                <a:gd name="T0" fmla="*/ 54 w 964"/>
                <a:gd name="T1" fmla="*/ 2 h 1206"/>
                <a:gd name="T2" fmla="*/ 55 w 964"/>
                <a:gd name="T3" fmla="*/ 4 h 1206"/>
                <a:gd name="T4" fmla="*/ 56 w 964"/>
                <a:gd name="T5" fmla="*/ 6 h 1206"/>
                <a:gd name="T6" fmla="*/ 58 w 964"/>
                <a:gd name="T7" fmla="*/ 10 h 1206"/>
                <a:gd name="T8" fmla="*/ 59 w 964"/>
                <a:gd name="T9" fmla="*/ 13 h 1206"/>
                <a:gd name="T10" fmla="*/ 62 w 964"/>
                <a:gd name="T11" fmla="*/ 17 h 1206"/>
                <a:gd name="T12" fmla="*/ 64 w 964"/>
                <a:gd name="T13" fmla="*/ 20 h 1206"/>
                <a:gd name="T14" fmla="*/ 66 w 964"/>
                <a:gd name="T15" fmla="*/ 22 h 1206"/>
                <a:gd name="T16" fmla="*/ 60 w 964"/>
                <a:gd name="T17" fmla="*/ 25 h 1206"/>
                <a:gd name="T18" fmla="*/ 58 w 964"/>
                <a:gd name="T19" fmla="*/ 25 h 1206"/>
                <a:gd name="T20" fmla="*/ 54 w 964"/>
                <a:gd name="T21" fmla="*/ 24 h 1206"/>
                <a:gd name="T22" fmla="*/ 48 w 964"/>
                <a:gd name="T23" fmla="*/ 24 h 1206"/>
                <a:gd name="T24" fmla="*/ 40 w 964"/>
                <a:gd name="T25" fmla="*/ 24 h 1206"/>
                <a:gd name="T26" fmla="*/ 32 w 964"/>
                <a:gd name="T27" fmla="*/ 24 h 1206"/>
                <a:gd name="T28" fmla="*/ 25 w 964"/>
                <a:gd name="T29" fmla="*/ 23 h 1206"/>
                <a:gd name="T30" fmla="*/ 18 w 964"/>
                <a:gd name="T31" fmla="*/ 23 h 1206"/>
                <a:gd name="T32" fmla="*/ 14 w 964"/>
                <a:gd name="T33" fmla="*/ 24 h 1206"/>
                <a:gd name="T34" fmla="*/ 14 w 964"/>
                <a:gd name="T35" fmla="*/ 23 h 1206"/>
                <a:gd name="T36" fmla="*/ 12 w 964"/>
                <a:gd name="T37" fmla="*/ 20 h 1206"/>
                <a:gd name="T38" fmla="*/ 11 w 964"/>
                <a:gd name="T39" fmla="*/ 18 h 1206"/>
                <a:gd name="T40" fmla="*/ 9 w 964"/>
                <a:gd name="T41" fmla="*/ 14 h 1206"/>
                <a:gd name="T42" fmla="*/ 7 w 964"/>
                <a:gd name="T43" fmla="*/ 11 h 1206"/>
                <a:gd name="T44" fmla="*/ 5 w 964"/>
                <a:gd name="T45" fmla="*/ 7 h 1206"/>
                <a:gd name="T46" fmla="*/ 2 w 964"/>
                <a:gd name="T47" fmla="*/ 5 h 1206"/>
                <a:gd name="T48" fmla="*/ 0 w 964"/>
                <a:gd name="T49" fmla="*/ 4 h 1206"/>
                <a:gd name="T50" fmla="*/ 2 w 964"/>
                <a:gd name="T51" fmla="*/ 3 h 1206"/>
                <a:gd name="T52" fmla="*/ 5 w 964"/>
                <a:gd name="T53" fmla="*/ 3 h 1206"/>
                <a:gd name="T54" fmla="*/ 8 w 964"/>
                <a:gd name="T55" fmla="*/ 1 h 1206"/>
                <a:gd name="T56" fmla="*/ 9 w 964"/>
                <a:gd name="T57" fmla="*/ 0 h 1206"/>
                <a:gd name="T58" fmla="*/ 11 w 964"/>
                <a:gd name="T59" fmla="*/ 0 h 1206"/>
                <a:gd name="T60" fmla="*/ 15 w 964"/>
                <a:gd name="T61" fmla="*/ 0 h 1206"/>
                <a:gd name="T62" fmla="*/ 22 w 964"/>
                <a:gd name="T63" fmla="*/ 0 h 1206"/>
                <a:gd name="T64" fmla="*/ 30 w 964"/>
                <a:gd name="T65" fmla="*/ 1 h 1206"/>
                <a:gd name="T66" fmla="*/ 38 w 964"/>
                <a:gd name="T67" fmla="*/ 1 h 1206"/>
                <a:gd name="T68" fmla="*/ 46 w 964"/>
                <a:gd name="T69" fmla="*/ 2 h 1206"/>
                <a:gd name="T70" fmla="*/ 51 w 964"/>
                <a:gd name="T71" fmla="*/ 2 h 1206"/>
                <a:gd name="T72" fmla="*/ 54 w 964"/>
                <a:gd name="T73" fmla="*/ 2 h 12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64"/>
                <a:gd name="T112" fmla="*/ 0 h 1206"/>
                <a:gd name="T113" fmla="*/ 964 w 964"/>
                <a:gd name="T114" fmla="*/ 1206 h 12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64" h="1206">
                  <a:moveTo>
                    <a:pt x="775" y="89"/>
                  </a:moveTo>
                  <a:lnTo>
                    <a:pt x="776" y="100"/>
                  </a:lnTo>
                  <a:lnTo>
                    <a:pt x="780" y="127"/>
                  </a:lnTo>
                  <a:lnTo>
                    <a:pt x="784" y="172"/>
                  </a:lnTo>
                  <a:lnTo>
                    <a:pt x="792" y="231"/>
                  </a:lnTo>
                  <a:lnTo>
                    <a:pt x="800" y="300"/>
                  </a:lnTo>
                  <a:lnTo>
                    <a:pt x="811" y="377"/>
                  </a:lnTo>
                  <a:lnTo>
                    <a:pt x="823" y="463"/>
                  </a:lnTo>
                  <a:lnTo>
                    <a:pt x="836" y="550"/>
                  </a:lnTo>
                  <a:lnTo>
                    <a:pt x="850" y="640"/>
                  </a:lnTo>
                  <a:lnTo>
                    <a:pt x="865" y="728"/>
                  </a:lnTo>
                  <a:lnTo>
                    <a:pt x="880" y="813"/>
                  </a:lnTo>
                  <a:lnTo>
                    <a:pt x="896" y="891"/>
                  </a:lnTo>
                  <a:lnTo>
                    <a:pt x="913" y="961"/>
                  </a:lnTo>
                  <a:lnTo>
                    <a:pt x="930" y="1021"/>
                  </a:lnTo>
                  <a:lnTo>
                    <a:pt x="947" y="1067"/>
                  </a:lnTo>
                  <a:lnTo>
                    <a:pt x="964" y="1097"/>
                  </a:lnTo>
                  <a:lnTo>
                    <a:pt x="860" y="1206"/>
                  </a:lnTo>
                  <a:lnTo>
                    <a:pt x="854" y="1204"/>
                  </a:lnTo>
                  <a:lnTo>
                    <a:pt x="837" y="1200"/>
                  </a:lnTo>
                  <a:lnTo>
                    <a:pt x="809" y="1194"/>
                  </a:lnTo>
                  <a:lnTo>
                    <a:pt x="774" y="1186"/>
                  </a:lnTo>
                  <a:lnTo>
                    <a:pt x="732" y="1177"/>
                  </a:lnTo>
                  <a:lnTo>
                    <a:pt x="684" y="1167"/>
                  </a:lnTo>
                  <a:lnTo>
                    <a:pt x="631" y="1157"/>
                  </a:lnTo>
                  <a:lnTo>
                    <a:pt x="576" y="1147"/>
                  </a:lnTo>
                  <a:lnTo>
                    <a:pt x="519" y="1138"/>
                  </a:lnTo>
                  <a:lnTo>
                    <a:pt x="462" y="1129"/>
                  </a:lnTo>
                  <a:lnTo>
                    <a:pt x="406" y="1123"/>
                  </a:lnTo>
                  <a:lnTo>
                    <a:pt x="353" y="1117"/>
                  </a:lnTo>
                  <a:lnTo>
                    <a:pt x="304" y="1115"/>
                  </a:lnTo>
                  <a:lnTo>
                    <a:pt x="260" y="1115"/>
                  </a:lnTo>
                  <a:lnTo>
                    <a:pt x="223" y="1117"/>
                  </a:lnTo>
                  <a:lnTo>
                    <a:pt x="194" y="1124"/>
                  </a:lnTo>
                  <a:lnTo>
                    <a:pt x="193" y="1113"/>
                  </a:lnTo>
                  <a:lnTo>
                    <a:pt x="190" y="1086"/>
                  </a:lnTo>
                  <a:lnTo>
                    <a:pt x="184" y="1041"/>
                  </a:lnTo>
                  <a:lnTo>
                    <a:pt x="176" y="983"/>
                  </a:lnTo>
                  <a:lnTo>
                    <a:pt x="167" y="915"/>
                  </a:lnTo>
                  <a:lnTo>
                    <a:pt x="155" y="838"/>
                  </a:lnTo>
                  <a:lnTo>
                    <a:pt x="142" y="755"/>
                  </a:lnTo>
                  <a:lnTo>
                    <a:pt x="129" y="670"/>
                  </a:lnTo>
                  <a:lnTo>
                    <a:pt x="114" y="584"/>
                  </a:lnTo>
                  <a:lnTo>
                    <a:pt x="99" y="499"/>
                  </a:lnTo>
                  <a:lnTo>
                    <a:pt x="83" y="420"/>
                  </a:lnTo>
                  <a:lnTo>
                    <a:pt x="65" y="346"/>
                  </a:lnTo>
                  <a:lnTo>
                    <a:pt x="49" y="283"/>
                  </a:lnTo>
                  <a:lnTo>
                    <a:pt x="32" y="232"/>
                  </a:lnTo>
                  <a:lnTo>
                    <a:pt x="16" y="195"/>
                  </a:lnTo>
                  <a:lnTo>
                    <a:pt x="0" y="176"/>
                  </a:lnTo>
                  <a:lnTo>
                    <a:pt x="6" y="172"/>
                  </a:lnTo>
                  <a:lnTo>
                    <a:pt x="23" y="163"/>
                  </a:lnTo>
                  <a:lnTo>
                    <a:pt x="47" y="148"/>
                  </a:lnTo>
                  <a:lnTo>
                    <a:pt x="73" y="127"/>
                  </a:lnTo>
                  <a:lnTo>
                    <a:pt x="99" y="102"/>
                  </a:lnTo>
                  <a:lnTo>
                    <a:pt x="118" y="72"/>
                  </a:lnTo>
                  <a:lnTo>
                    <a:pt x="130" y="38"/>
                  </a:lnTo>
                  <a:lnTo>
                    <a:pt x="129" y="0"/>
                  </a:lnTo>
                  <a:lnTo>
                    <a:pt x="136" y="1"/>
                  </a:lnTo>
                  <a:lnTo>
                    <a:pt x="154" y="4"/>
                  </a:lnTo>
                  <a:lnTo>
                    <a:pt x="183" y="9"/>
                  </a:lnTo>
                  <a:lnTo>
                    <a:pt x="221" y="15"/>
                  </a:lnTo>
                  <a:lnTo>
                    <a:pt x="267" y="23"/>
                  </a:lnTo>
                  <a:lnTo>
                    <a:pt x="318" y="31"/>
                  </a:lnTo>
                  <a:lnTo>
                    <a:pt x="373" y="39"/>
                  </a:lnTo>
                  <a:lnTo>
                    <a:pt x="429" y="48"/>
                  </a:lnTo>
                  <a:lnTo>
                    <a:pt x="488" y="56"/>
                  </a:lnTo>
                  <a:lnTo>
                    <a:pt x="544" y="64"/>
                  </a:lnTo>
                  <a:lnTo>
                    <a:pt x="599" y="72"/>
                  </a:lnTo>
                  <a:lnTo>
                    <a:pt x="649" y="79"/>
                  </a:lnTo>
                  <a:lnTo>
                    <a:pt x="693" y="84"/>
                  </a:lnTo>
                  <a:lnTo>
                    <a:pt x="730" y="88"/>
                  </a:lnTo>
                  <a:lnTo>
                    <a:pt x="758" y="89"/>
                  </a:lnTo>
                  <a:lnTo>
                    <a:pt x="775" y="89"/>
                  </a:lnTo>
                  <a:close/>
                </a:path>
              </a:pathLst>
            </a:custGeom>
            <a:solidFill>
              <a:srgbClr val="7F0000"/>
            </a:solidFill>
            <a:ln w="9525">
              <a:noFill/>
              <a:round/>
              <a:headEnd/>
              <a:tailEnd/>
            </a:ln>
          </p:spPr>
          <p:txBody>
            <a:bodyPr/>
            <a:lstStyle/>
            <a:p>
              <a:endParaRPr lang="en-US"/>
            </a:p>
          </p:txBody>
        </p:sp>
        <p:sp>
          <p:nvSpPr>
            <p:cNvPr id="21573" name="Freeform 129"/>
            <p:cNvSpPr>
              <a:spLocks/>
            </p:cNvSpPr>
            <p:nvPr/>
          </p:nvSpPr>
          <p:spPr bwMode="auto">
            <a:xfrm>
              <a:off x="2483" y="406"/>
              <a:ext cx="411" cy="80"/>
            </a:xfrm>
            <a:custGeom>
              <a:avLst/>
              <a:gdLst>
                <a:gd name="T0" fmla="*/ 49 w 700"/>
                <a:gd name="T1" fmla="*/ 2 h 172"/>
                <a:gd name="T2" fmla="*/ 43 w 700"/>
                <a:gd name="T3" fmla="*/ 4 h 172"/>
                <a:gd name="T4" fmla="*/ 42 w 700"/>
                <a:gd name="T5" fmla="*/ 4 h 172"/>
                <a:gd name="T6" fmla="*/ 41 w 700"/>
                <a:gd name="T7" fmla="*/ 4 h 172"/>
                <a:gd name="T8" fmla="*/ 39 w 700"/>
                <a:gd name="T9" fmla="*/ 4 h 172"/>
                <a:gd name="T10" fmla="*/ 36 w 700"/>
                <a:gd name="T11" fmla="*/ 3 h 172"/>
                <a:gd name="T12" fmla="*/ 33 w 700"/>
                <a:gd name="T13" fmla="*/ 3 h 172"/>
                <a:gd name="T14" fmla="*/ 30 w 700"/>
                <a:gd name="T15" fmla="*/ 3 h 172"/>
                <a:gd name="T16" fmla="*/ 26 w 700"/>
                <a:gd name="T17" fmla="*/ 3 h 172"/>
                <a:gd name="T18" fmla="*/ 23 w 700"/>
                <a:gd name="T19" fmla="*/ 3 h 172"/>
                <a:gd name="T20" fmla="*/ 19 w 700"/>
                <a:gd name="T21" fmla="*/ 3 h 172"/>
                <a:gd name="T22" fmla="*/ 15 w 700"/>
                <a:gd name="T23" fmla="*/ 3 h 172"/>
                <a:gd name="T24" fmla="*/ 11 w 700"/>
                <a:gd name="T25" fmla="*/ 3 h 172"/>
                <a:gd name="T26" fmla="*/ 8 w 700"/>
                <a:gd name="T27" fmla="*/ 3 h 172"/>
                <a:gd name="T28" fmla="*/ 5 w 700"/>
                <a:gd name="T29" fmla="*/ 3 h 172"/>
                <a:gd name="T30" fmla="*/ 3 w 700"/>
                <a:gd name="T31" fmla="*/ 3 h 172"/>
                <a:gd name="T32" fmla="*/ 1 w 700"/>
                <a:gd name="T33" fmla="*/ 3 h 172"/>
                <a:gd name="T34" fmla="*/ 0 w 700"/>
                <a:gd name="T35" fmla="*/ 3 h 172"/>
                <a:gd name="T36" fmla="*/ 6 w 700"/>
                <a:gd name="T37" fmla="*/ 0 h 172"/>
                <a:gd name="T38" fmla="*/ 6 w 700"/>
                <a:gd name="T39" fmla="*/ 0 h 172"/>
                <a:gd name="T40" fmla="*/ 8 w 700"/>
                <a:gd name="T41" fmla="*/ 0 h 172"/>
                <a:gd name="T42" fmla="*/ 9 w 700"/>
                <a:gd name="T43" fmla="*/ 0 h 172"/>
                <a:gd name="T44" fmla="*/ 12 w 700"/>
                <a:gd name="T45" fmla="*/ 0 h 172"/>
                <a:gd name="T46" fmla="*/ 14 w 700"/>
                <a:gd name="T47" fmla="*/ 0 h 172"/>
                <a:gd name="T48" fmla="*/ 17 w 700"/>
                <a:gd name="T49" fmla="*/ 0 h 172"/>
                <a:gd name="T50" fmla="*/ 21 w 700"/>
                <a:gd name="T51" fmla="*/ 0 h 172"/>
                <a:gd name="T52" fmla="*/ 24 w 700"/>
                <a:gd name="T53" fmla="*/ 1 h 172"/>
                <a:gd name="T54" fmla="*/ 28 w 700"/>
                <a:gd name="T55" fmla="*/ 1 h 172"/>
                <a:gd name="T56" fmla="*/ 31 w 700"/>
                <a:gd name="T57" fmla="*/ 1 h 172"/>
                <a:gd name="T58" fmla="*/ 35 w 700"/>
                <a:gd name="T59" fmla="*/ 1 h 172"/>
                <a:gd name="T60" fmla="*/ 38 w 700"/>
                <a:gd name="T61" fmla="*/ 1 h 172"/>
                <a:gd name="T62" fmla="*/ 41 w 700"/>
                <a:gd name="T63" fmla="*/ 1 h 172"/>
                <a:gd name="T64" fmla="*/ 45 w 700"/>
                <a:gd name="T65" fmla="*/ 1 h 172"/>
                <a:gd name="T66" fmla="*/ 47 w 700"/>
                <a:gd name="T67" fmla="*/ 2 h 172"/>
                <a:gd name="T68" fmla="*/ 49 w 700"/>
                <a:gd name="T69" fmla="*/ 2 h 1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0"/>
                <a:gd name="T106" fmla="*/ 0 h 172"/>
                <a:gd name="T107" fmla="*/ 700 w 700"/>
                <a:gd name="T108" fmla="*/ 172 h 1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0" h="172">
                  <a:moveTo>
                    <a:pt x="700" y="80"/>
                  </a:moveTo>
                  <a:lnTo>
                    <a:pt x="614" y="172"/>
                  </a:lnTo>
                  <a:lnTo>
                    <a:pt x="607" y="171"/>
                  </a:lnTo>
                  <a:lnTo>
                    <a:pt x="590" y="168"/>
                  </a:lnTo>
                  <a:lnTo>
                    <a:pt x="561" y="165"/>
                  </a:lnTo>
                  <a:lnTo>
                    <a:pt x="524" y="160"/>
                  </a:lnTo>
                  <a:lnTo>
                    <a:pt x="479" y="154"/>
                  </a:lnTo>
                  <a:lnTo>
                    <a:pt x="431" y="149"/>
                  </a:lnTo>
                  <a:lnTo>
                    <a:pt x="378" y="142"/>
                  </a:lnTo>
                  <a:lnTo>
                    <a:pt x="323" y="136"/>
                  </a:lnTo>
                  <a:lnTo>
                    <a:pt x="266" y="130"/>
                  </a:lnTo>
                  <a:lnTo>
                    <a:pt x="212" y="124"/>
                  </a:lnTo>
                  <a:lnTo>
                    <a:pt x="160" y="121"/>
                  </a:lnTo>
                  <a:lnTo>
                    <a:pt x="113" y="118"/>
                  </a:lnTo>
                  <a:lnTo>
                    <a:pt x="71" y="115"/>
                  </a:lnTo>
                  <a:lnTo>
                    <a:pt x="38" y="115"/>
                  </a:lnTo>
                  <a:lnTo>
                    <a:pt x="14" y="118"/>
                  </a:lnTo>
                  <a:lnTo>
                    <a:pt x="0" y="121"/>
                  </a:lnTo>
                  <a:lnTo>
                    <a:pt x="91" y="0"/>
                  </a:lnTo>
                  <a:lnTo>
                    <a:pt x="97" y="1"/>
                  </a:lnTo>
                  <a:lnTo>
                    <a:pt x="112" y="3"/>
                  </a:lnTo>
                  <a:lnTo>
                    <a:pt x="136" y="7"/>
                  </a:lnTo>
                  <a:lnTo>
                    <a:pt x="167" y="13"/>
                  </a:lnTo>
                  <a:lnTo>
                    <a:pt x="205" y="18"/>
                  </a:lnTo>
                  <a:lnTo>
                    <a:pt x="248" y="25"/>
                  </a:lnTo>
                  <a:lnTo>
                    <a:pt x="295" y="32"/>
                  </a:lnTo>
                  <a:lnTo>
                    <a:pt x="345" y="39"/>
                  </a:lnTo>
                  <a:lnTo>
                    <a:pt x="396" y="47"/>
                  </a:lnTo>
                  <a:lnTo>
                    <a:pt x="448" y="54"/>
                  </a:lnTo>
                  <a:lnTo>
                    <a:pt x="499" y="61"/>
                  </a:lnTo>
                  <a:lnTo>
                    <a:pt x="548" y="67"/>
                  </a:lnTo>
                  <a:lnTo>
                    <a:pt x="593" y="73"/>
                  </a:lnTo>
                  <a:lnTo>
                    <a:pt x="635" y="76"/>
                  </a:lnTo>
                  <a:lnTo>
                    <a:pt x="672" y="78"/>
                  </a:lnTo>
                  <a:lnTo>
                    <a:pt x="700" y="80"/>
                  </a:lnTo>
                  <a:close/>
                </a:path>
              </a:pathLst>
            </a:custGeom>
            <a:solidFill>
              <a:srgbClr val="CCCC99"/>
            </a:solidFill>
            <a:ln w="9525">
              <a:noFill/>
              <a:round/>
              <a:headEnd/>
              <a:tailEnd/>
            </a:ln>
          </p:spPr>
          <p:txBody>
            <a:bodyPr/>
            <a:lstStyle/>
            <a:p>
              <a:endParaRPr lang="en-US"/>
            </a:p>
          </p:txBody>
        </p:sp>
        <p:sp>
          <p:nvSpPr>
            <p:cNvPr id="21574" name="Freeform 130"/>
            <p:cNvSpPr>
              <a:spLocks/>
            </p:cNvSpPr>
            <p:nvPr/>
          </p:nvSpPr>
          <p:spPr bwMode="auto">
            <a:xfrm>
              <a:off x="2846" y="458"/>
              <a:ext cx="178" cy="492"/>
            </a:xfrm>
            <a:custGeom>
              <a:avLst/>
              <a:gdLst>
                <a:gd name="T0" fmla="*/ 0 w 303"/>
                <a:gd name="T1" fmla="*/ 2 h 1068"/>
                <a:gd name="T2" fmla="*/ 0 w 303"/>
                <a:gd name="T3" fmla="*/ 2 h 1068"/>
                <a:gd name="T4" fmla="*/ 1 w 303"/>
                <a:gd name="T5" fmla="*/ 2 h 1068"/>
                <a:gd name="T6" fmla="*/ 1 w 303"/>
                <a:gd name="T7" fmla="*/ 3 h 1068"/>
                <a:gd name="T8" fmla="*/ 1 w 303"/>
                <a:gd name="T9" fmla="*/ 4 h 1068"/>
                <a:gd name="T10" fmla="*/ 1 w 303"/>
                <a:gd name="T11" fmla="*/ 5 h 1068"/>
                <a:gd name="T12" fmla="*/ 2 w 303"/>
                <a:gd name="T13" fmla="*/ 6 h 1068"/>
                <a:gd name="T14" fmla="*/ 2 w 303"/>
                <a:gd name="T15" fmla="*/ 8 h 1068"/>
                <a:gd name="T16" fmla="*/ 3 w 303"/>
                <a:gd name="T17" fmla="*/ 9 h 1068"/>
                <a:gd name="T18" fmla="*/ 4 w 303"/>
                <a:gd name="T19" fmla="*/ 11 h 1068"/>
                <a:gd name="T20" fmla="*/ 5 w 303"/>
                <a:gd name="T21" fmla="*/ 12 h 1068"/>
                <a:gd name="T22" fmla="*/ 6 w 303"/>
                <a:gd name="T23" fmla="*/ 14 h 1068"/>
                <a:gd name="T24" fmla="*/ 7 w 303"/>
                <a:gd name="T25" fmla="*/ 16 h 1068"/>
                <a:gd name="T26" fmla="*/ 9 w 303"/>
                <a:gd name="T27" fmla="*/ 18 h 1068"/>
                <a:gd name="T28" fmla="*/ 11 w 303"/>
                <a:gd name="T29" fmla="*/ 19 h 1068"/>
                <a:gd name="T30" fmla="*/ 12 w 303"/>
                <a:gd name="T31" fmla="*/ 21 h 1068"/>
                <a:gd name="T32" fmla="*/ 14 w 303"/>
                <a:gd name="T33" fmla="*/ 22 h 1068"/>
                <a:gd name="T34" fmla="*/ 21 w 303"/>
                <a:gd name="T35" fmla="*/ 20 h 1068"/>
                <a:gd name="T36" fmla="*/ 21 w 303"/>
                <a:gd name="T37" fmla="*/ 20 h 1068"/>
                <a:gd name="T38" fmla="*/ 21 w 303"/>
                <a:gd name="T39" fmla="*/ 20 h 1068"/>
                <a:gd name="T40" fmla="*/ 21 w 303"/>
                <a:gd name="T41" fmla="*/ 20 h 1068"/>
                <a:gd name="T42" fmla="*/ 21 w 303"/>
                <a:gd name="T43" fmla="*/ 19 h 1068"/>
                <a:gd name="T44" fmla="*/ 20 w 303"/>
                <a:gd name="T45" fmla="*/ 19 h 1068"/>
                <a:gd name="T46" fmla="*/ 19 w 303"/>
                <a:gd name="T47" fmla="*/ 19 h 1068"/>
                <a:gd name="T48" fmla="*/ 19 w 303"/>
                <a:gd name="T49" fmla="*/ 18 h 1068"/>
                <a:gd name="T50" fmla="*/ 18 w 303"/>
                <a:gd name="T51" fmla="*/ 18 h 1068"/>
                <a:gd name="T52" fmla="*/ 18 w 303"/>
                <a:gd name="T53" fmla="*/ 16 h 1068"/>
                <a:gd name="T54" fmla="*/ 16 w 303"/>
                <a:gd name="T55" fmla="*/ 15 h 1068"/>
                <a:gd name="T56" fmla="*/ 15 w 303"/>
                <a:gd name="T57" fmla="*/ 13 h 1068"/>
                <a:gd name="T58" fmla="*/ 14 w 303"/>
                <a:gd name="T59" fmla="*/ 12 h 1068"/>
                <a:gd name="T60" fmla="*/ 13 w 303"/>
                <a:gd name="T61" fmla="*/ 9 h 1068"/>
                <a:gd name="T62" fmla="*/ 11 w 303"/>
                <a:gd name="T63" fmla="*/ 6 h 1068"/>
                <a:gd name="T64" fmla="*/ 9 w 303"/>
                <a:gd name="T65" fmla="*/ 4 h 1068"/>
                <a:gd name="T66" fmla="*/ 8 w 303"/>
                <a:gd name="T67" fmla="*/ 0 h 1068"/>
                <a:gd name="T68" fmla="*/ 0 w 303"/>
                <a:gd name="T69" fmla="*/ 2 h 10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3"/>
                <a:gd name="T106" fmla="*/ 0 h 1068"/>
                <a:gd name="T107" fmla="*/ 303 w 303"/>
                <a:gd name="T108" fmla="*/ 1068 h 10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3" h="1068">
                  <a:moveTo>
                    <a:pt x="0" y="88"/>
                  </a:moveTo>
                  <a:lnTo>
                    <a:pt x="0" y="95"/>
                  </a:lnTo>
                  <a:lnTo>
                    <a:pt x="2" y="115"/>
                  </a:lnTo>
                  <a:lnTo>
                    <a:pt x="6" y="147"/>
                  </a:lnTo>
                  <a:lnTo>
                    <a:pt x="9" y="190"/>
                  </a:lnTo>
                  <a:lnTo>
                    <a:pt x="15" y="241"/>
                  </a:lnTo>
                  <a:lnTo>
                    <a:pt x="23" y="300"/>
                  </a:lnTo>
                  <a:lnTo>
                    <a:pt x="31" y="367"/>
                  </a:lnTo>
                  <a:lnTo>
                    <a:pt x="42" y="440"/>
                  </a:lnTo>
                  <a:lnTo>
                    <a:pt x="54" y="516"/>
                  </a:lnTo>
                  <a:lnTo>
                    <a:pt x="69" y="595"/>
                  </a:lnTo>
                  <a:lnTo>
                    <a:pt x="85" y="677"/>
                  </a:lnTo>
                  <a:lnTo>
                    <a:pt x="104" y="759"/>
                  </a:lnTo>
                  <a:lnTo>
                    <a:pt x="124" y="839"/>
                  </a:lnTo>
                  <a:lnTo>
                    <a:pt x="146" y="919"/>
                  </a:lnTo>
                  <a:lnTo>
                    <a:pt x="172" y="996"/>
                  </a:lnTo>
                  <a:lnTo>
                    <a:pt x="199" y="1068"/>
                  </a:lnTo>
                  <a:lnTo>
                    <a:pt x="303" y="959"/>
                  </a:lnTo>
                  <a:lnTo>
                    <a:pt x="301" y="957"/>
                  </a:lnTo>
                  <a:lnTo>
                    <a:pt x="297" y="953"/>
                  </a:lnTo>
                  <a:lnTo>
                    <a:pt x="294" y="944"/>
                  </a:lnTo>
                  <a:lnTo>
                    <a:pt x="288" y="930"/>
                  </a:lnTo>
                  <a:lnTo>
                    <a:pt x="281" y="909"/>
                  </a:lnTo>
                  <a:lnTo>
                    <a:pt x="272" y="879"/>
                  </a:lnTo>
                  <a:lnTo>
                    <a:pt x="263" y="839"/>
                  </a:lnTo>
                  <a:lnTo>
                    <a:pt x="250" y="789"/>
                  </a:lnTo>
                  <a:lnTo>
                    <a:pt x="237" y="725"/>
                  </a:lnTo>
                  <a:lnTo>
                    <a:pt x="221" y="647"/>
                  </a:lnTo>
                  <a:lnTo>
                    <a:pt x="204" y="555"/>
                  </a:lnTo>
                  <a:lnTo>
                    <a:pt x="185" y="444"/>
                  </a:lnTo>
                  <a:lnTo>
                    <a:pt x="163" y="317"/>
                  </a:lnTo>
                  <a:lnTo>
                    <a:pt x="140" y="169"/>
                  </a:lnTo>
                  <a:lnTo>
                    <a:pt x="115" y="0"/>
                  </a:lnTo>
                  <a:lnTo>
                    <a:pt x="0" y="88"/>
                  </a:lnTo>
                  <a:close/>
                </a:path>
              </a:pathLst>
            </a:custGeom>
            <a:solidFill>
              <a:srgbClr val="CC0000"/>
            </a:solidFill>
            <a:ln w="9525">
              <a:noFill/>
              <a:round/>
              <a:headEnd/>
              <a:tailEnd/>
            </a:ln>
          </p:spPr>
          <p:txBody>
            <a:bodyPr/>
            <a:lstStyle/>
            <a:p>
              <a:endParaRPr lang="en-US"/>
            </a:p>
          </p:txBody>
        </p:sp>
        <p:sp>
          <p:nvSpPr>
            <p:cNvPr id="21575" name="Freeform 131"/>
            <p:cNvSpPr>
              <a:spLocks/>
            </p:cNvSpPr>
            <p:nvPr/>
          </p:nvSpPr>
          <p:spPr bwMode="auto">
            <a:xfrm>
              <a:off x="2836" y="443"/>
              <a:ext cx="54" cy="43"/>
            </a:xfrm>
            <a:custGeom>
              <a:avLst/>
              <a:gdLst>
                <a:gd name="T0" fmla="*/ 7 w 91"/>
                <a:gd name="T1" fmla="*/ 0 h 92"/>
                <a:gd name="T2" fmla="*/ 7 w 91"/>
                <a:gd name="T3" fmla="*/ 0 h 92"/>
                <a:gd name="T4" fmla="*/ 5 w 91"/>
                <a:gd name="T5" fmla="*/ 0 h 92"/>
                <a:gd name="T6" fmla="*/ 4 w 91"/>
                <a:gd name="T7" fmla="*/ 0 h 92"/>
                <a:gd name="T8" fmla="*/ 3 w 91"/>
                <a:gd name="T9" fmla="*/ 0 h 92"/>
                <a:gd name="T10" fmla="*/ 1 w 91"/>
                <a:gd name="T11" fmla="*/ 1 h 92"/>
                <a:gd name="T12" fmla="*/ 1 w 91"/>
                <a:gd name="T13" fmla="*/ 1 h 92"/>
                <a:gd name="T14" fmla="*/ 0 w 91"/>
                <a:gd name="T15" fmla="*/ 2 h 92"/>
                <a:gd name="T16" fmla="*/ 1 w 91"/>
                <a:gd name="T17" fmla="*/ 2 h 92"/>
                <a:gd name="T18" fmla="*/ 7 w 91"/>
                <a:gd name="T19" fmla="*/ 0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92"/>
                <a:gd name="T32" fmla="*/ 91 w 91"/>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92">
                  <a:moveTo>
                    <a:pt x="91" y="0"/>
                  </a:moveTo>
                  <a:lnTo>
                    <a:pt x="87" y="2"/>
                  </a:lnTo>
                  <a:lnTo>
                    <a:pt x="74" y="8"/>
                  </a:lnTo>
                  <a:lnTo>
                    <a:pt x="57" y="18"/>
                  </a:lnTo>
                  <a:lnTo>
                    <a:pt x="37" y="29"/>
                  </a:lnTo>
                  <a:lnTo>
                    <a:pt x="20" y="43"/>
                  </a:lnTo>
                  <a:lnTo>
                    <a:pt x="6" y="59"/>
                  </a:lnTo>
                  <a:lnTo>
                    <a:pt x="0" y="76"/>
                  </a:lnTo>
                  <a:lnTo>
                    <a:pt x="5" y="92"/>
                  </a:lnTo>
                  <a:lnTo>
                    <a:pt x="91" y="0"/>
                  </a:lnTo>
                  <a:close/>
                </a:path>
              </a:pathLst>
            </a:custGeom>
            <a:solidFill>
              <a:srgbClr val="000000"/>
            </a:solidFill>
            <a:ln w="9525">
              <a:noFill/>
              <a:round/>
              <a:headEnd/>
              <a:tailEnd/>
            </a:ln>
          </p:spPr>
          <p:txBody>
            <a:bodyPr/>
            <a:lstStyle/>
            <a:p>
              <a:endParaRPr lang="en-US"/>
            </a:p>
          </p:txBody>
        </p:sp>
        <p:sp>
          <p:nvSpPr>
            <p:cNvPr id="21576" name="Freeform 132"/>
            <p:cNvSpPr>
              <a:spLocks/>
            </p:cNvSpPr>
            <p:nvPr/>
          </p:nvSpPr>
          <p:spPr bwMode="auto">
            <a:xfrm>
              <a:off x="2532" y="386"/>
              <a:ext cx="384" cy="42"/>
            </a:xfrm>
            <a:custGeom>
              <a:avLst/>
              <a:gdLst>
                <a:gd name="T0" fmla="*/ 46 w 654"/>
                <a:gd name="T1" fmla="*/ 2 h 92"/>
                <a:gd name="T2" fmla="*/ 46 w 654"/>
                <a:gd name="T3" fmla="*/ 2 h 92"/>
                <a:gd name="T4" fmla="*/ 45 w 654"/>
                <a:gd name="T5" fmla="*/ 2 h 92"/>
                <a:gd name="T6" fmla="*/ 45 w 654"/>
                <a:gd name="T7" fmla="*/ 2 h 92"/>
                <a:gd name="T8" fmla="*/ 44 w 654"/>
                <a:gd name="T9" fmla="*/ 2 h 92"/>
                <a:gd name="T10" fmla="*/ 43 w 654"/>
                <a:gd name="T11" fmla="*/ 2 h 92"/>
                <a:gd name="T12" fmla="*/ 41 w 654"/>
                <a:gd name="T13" fmla="*/ 2 h 92"/>
                <a:gd name="T14" fmla="*/ 39 w 654"/>
                <a:gd name="T15" fmla="*/ 2 h 92"/>
                <a:gd name="T16" fmla="*/ 37 w 654"/>
                <a:gd name="T17" fmla="*/ 2 h 92"/>
                <a:gd name="T18" fmla="*/ 35 w 654"/>
                <a:gd name="T19" fmla="*/ 2 h 92"/>
                <a:gd name="T20" fmla="*/ 32 w 654"/>
                <a:gd name="T21" fmla="*/ 2 h 92"/>
                <a:gd name="T22" fmla="*/ 28 w 654"/>
                <a:gd name="T23" fmla="*/ 1 h 92"/>
                <a:gd name="T24" fmla="*/ 24 w 654"/>
                <a:gd name="T25" fmla="*/ 1 h 92"/>
                <a:gd name="T26" fmla="*/ 20 w 654"/>
                <a:gd name="T27" fmla="*/ 1 h 92"/>
                <a:gd name="T28" fmla="*/ 15 w 654"/>
                <a:gd name="T29" fmla="*/ 1 h 92"/>
                <a:gd name="T30" fmla="*/ 9 w 654"/>
                <a:gd name="T31" fmla="*/ 0 h 92"/>
                <a:gd name="T32" fmla="*/ 4 w 654"/>
                <a:gd name="T33" fmla="*/ 0 h 92"/>
                <a:gd name="T34" fmla="*/ 4 w 654"/>
                <a:gd name="T35" fmla="*/ 0 h 92"/>
                <a:gd name="T36" fmla="*/ 3 w 654"/>
                <a:gd name="T37" fmla="*/ 0 h 92"/>
                <a:gd name="T38" fmla="*/ 2 w 654"/>
                <a:gd name="T39" fmla="*/ 0 h 92"/>
                <a:gd name="T40" fmla="*/ 2 w 654"/>
                <a:gd name="T41" fmla="*/ 0 h 92"/>
                <a:gd name="T42" fmla="*/ 1 w 654"/>
                <a:gd name="T43" fmla="*/ 0 h 92"/>
                <a:gd name="T44" fmla="*/ 1 w 654"/>
                <a:gd name="T45" fmla="*/ 0 h 92"/>
                <a:gd name="T46" fmla="*/ 1 w 654"/>
                <a:gd name="T47" fmla="*/ 0 h 92"/>
                <a:gd name="T48" fmla="*/ 1 w 654"/>
                <a:gd name="T49" fmla="*/ 1 h 92"/>
                <a:gd name="T50" fmla="*/ 1 w 654"/>
                <a:gd name="T51" fmla="*/ 1 h 92"/>
                <a:gd name="T52" fmla="*/ 1 w 654"/>
                <a:gd name="T53" fmla="*/ 0 h 92"/>
                <a:gd name="T54" fmla="*/ 0 w 654"/>
                <a:gd name="T55" fmla="*/ 0 h 92"/>
                <a:gd name="T56" fmla="*/ 1 w 654"/>
                <a:gd name="T57" fmla="*/ 0 h 92"/>
                <a:gd name="T58" fmla="*/ 1 w 654"/>
                <a:gd name="T59" fmla="*/ 0 h 92"/>
                <a:gd name="T60" fmla="*/ 1 w 654"/>
                <a:gd name="T61" fmla="*/ 0 h 92"/>
                <a:gd name="T62" fmla="*/ 3 w 654"/>
                <a:gd name="T63" fmla="*/ 0 h 92"/>
                <a:gd name="T64" fmla="*/ 5 w 654"/>
                <a:gd name="T65" fmla="*/ 0 h 92"/>
                <a:gd name="T66" fmla="*/ 5 w 654"/>
                <a:gd name="T67" fmla="*/ 0 h 92"/>
                <a:gd name="T68" fmla="*/ 6 w 654"/>
                <a:gd name="T69" fmla="*/ 0 h 92"/>
                <a:gd name="T70" fmla="*/ 8 w 654"/>
                <a:gd name="T71" fmla="*/ 0 h 92"/>
                <a:gd name="T72" fmla="*/ 9 w 654"/>
                <a:gd name="T73" fmla="*/ 0 h 92"/>
                <a:gd name="T74" fmla="*/ 11 w 654"/>
                <a:gd name="T75" fmla="*/ 0 h 92"/>
                <a:gd name="T76" fmla="*/ 14 w 654"/>
                <a:gd name="T77" fmla="*/ 0 h 92"/>
                <a:gd name="T78" fmla="*/ 16 w 654"/>
                <a:gd name="T79" fmla="*/ 1 h 92"/>
                <a:gd name="T80" fmla="*/ 19 w 654"/>
                <a:gd name="T81" fmla="*/ 1 h 92"/>
                <a:gd name="T82" fmla="*/ 22 w 654"/>
                <a:gd name="T83" fmla="*/ 1 h 92"/>
                <a:gd name="T84" fmla="*/ 25 w 654"/>
                <a:gd name="T85" fmla="*/ 1 h 92"/>
                <a:gd name="T86" fmla="*/ 29 w 654"/>
                <a:gd name="T87" fmla="*/ 1 h 92"/>
                <a:gd name="T88" fmla="*/ 32 w 654"/>
                <a:gd name="T89" fmla="*/ 1 h 92"/>
                <a:gd name="T90" fmla="*/ 35 w 654"/>
                <a:gd name="T91" fmla="*/ 2 h 92"/>
                <a:gd name="T92" fmla="*/ 39 w 654"/>
                <a:gd name="T93" fmla="*/ 2 h 92"/>
                <a:gd name="T94" fmla="*/ 42 w 654"/>
                <a:gd name="T95" fmla="*/ 2 h 92"/>
                <a:gd name="T96" fmla="*/ 46 w 654"/>
                <a:gd name="T97" fmla="*/ 2 h 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4"/>
                <a:gd name="T148" fmla="*/ 0 h 92"/>
                <a:gd name="T149" fmla="*/ 654 w 654"/>
                <a:gd name="T150" fmla="*/ 92 h 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4" h="92">
                  <a:moveTo>
                    <a:pt x="654" y="91"/>
                  </a:moveTo>
                  <a:lnTo>
                    <a:pt x="652" y="91"/>
                  </a:lnTo>
                  <a:lnTo>
                    <a:pt x="648" y="91"/>
                  </a:lnTo>
                  <a:lnTo>
                    <a:pt x="640" y="92"/>
                  </a:lnTo>
                  <a:lnTo>
                    <a:pt x="627" y="92"/>
                  </a:lnTo>
                  <a:lnTo>
                    <a:pt x="611" y="92"/>
                  </a:lnTo>
                  <a:lnTo>
                    <a:pt x="591" y="92"/>
                  </a:lnTo>
                  <a:lnTo>
                    <a:pt x="565" y="91"/>
                  </a:lnTo>
                  <a:lnTo>
                    <a:pt x="534" y="89"/>
                  </a:lnTo>
                  <a:lnTo>
                    <a:pt x="498" y="86"/>
                  </a:lnTo>
                  <a:lnTo>
                    <a:pt x="454" y="81"/>
                  </a:lnTo>
                  <a:lnTo>
                    <a:pt x="406" y="75"/>
                  </a:lnTo>
                  <a:lnTo>
                    <a:pt x="349" y="68"/>
                  </a:lnTo>
                  <a:lnTo>
                    <a:pt x="287" y="59"/>
                  </a:lnTo>
                  <a:lnTo>
                    <a:pt x="216" y="47"/>
                  </a:lnTo>
                  <a:lnTo>
                    <a:pt x="137" y="35"/>
                  </a:lnTo>
                  <a:lnTo>
                    <a:pt x="51" y="19"/>
                  </a:lnTo>
                  <a:lnTo>
                    <a:pt x="49" y="18"/>
                  </a:lnTo>
                  <a:lnTo>
                    <a:pt x="43" y="16"/>
                  </a:lnTo>
                  <a:lnTo>
                    <a:pt x="34" y="14"/>
                  </a:lnTo>
                  <a:lnTo>
                    <a:pt x="24" y="14"/>
                  </a:lnTo>
                  <a:lnTo>
                    <a:pt x="15" y="15"/>
                  </a:lnTo>
                  <a:lnTo>
                    <a:pt x="8" y="21"/>
                  </a:lnTo>
                  <a:lnTo>
                    <a:pt x="5" y="30"/>
                  </a:lnTo>
                  <a:lnTo>
                    <a:pt x="6" y="44"/>
                  </a:lnTo>
                  <a:lnTo>
                    <a:pt x="5" y="42"/>
                  </a:lnTo>
                  <a:lnTo>
                    <a:pt x="1" y="34"/>
                  </a:lnTo>
                  <a:lnTo>
                    <a:pt x="0" y="24"/>
                  </a:lnTo>
                  <a:lnTo>
                    <a:pt x="1" y="14"/>
                  </a:lnTo>
                  <a:lnTo>
                    <a:pt x="7" y="6"/>
                  </a:lnTo>
                  <a:lnTo>
                    <a:pt x="20" y="0"/>
                  </a:lnTo>
                  <a:lnTo>
                    <a:pt x="43" y="0"/>
                  </a:lnTo>
                  <a:lnTo>
                    <a:pt x="76" y="8"/>
                  </a:lnTo>
                  <a:lnTo>
                    <a:pt x="80" y="9"/>
                  </a:lnTo>
                  <a:lnTo>
                    <a:pt x="91" y="12"/>
                  </a:lnTo>
                  <a:lnTo>
                    <a:pt x="109" y="15"/>
                  </a:lnTo>
                  <a:lnTo>
                    <a:pt x="132" y="20"/>
                  </a:lnTo>
                  <a:lnTo>
                    <a:pt x="160" y="26"/>
                  </a:lnTo>
                  <a:lnTo>
                    <a:pt x="194" y="31"/>
                  </a:lnTo>
                  <a:lnTo>
                    <a:pt x="232" y="38"/>
                  </a:lnTo>
                  <a:lnTo>
                    <a:pt x="273" y="45"/>
                  </a:lnTo>
                  <a:lnTo>
                    <a:pt x="317" y="53"/>
                  </a:lnTo>
                  <a:lnTo>
                    <a:pt x="363" y="60"/>
                  </a:lnTo>
                  <a:lnTo>
                    <a:pt x="410" y="67"/>
                  </a:lnTo>
                  <a:lnTo>
                    <a:pt x="460" y="74"/>
                  </a:lnTo>
                  <a:lnTo>
                    <a:pt x="510" y="80"/>
                  </a:lnTo>
                  <a:lnTo>
                    <a:pt x="558" y="84"/>
                  </a:lnTo>
                  <a:lnTo>
                    <a:pt x="606" y="89"/>
                  </a:lnTo>
                  <a:lnTo>
                    <a:pt x="654" y="91"/>
                  </a:lnTo>
                  <a:close/>
                </a:path>
              </a:pathLst>
            </a:custGeom>
            <a:solidFill>
              <a:srgbClr val="000000"/>
            </a:solidFill>
            <a:ln w="9525">
              <a:noFill/>
              <a:round/>
              <a:headEnd/>
              <a:tailEnd/>
            </a:ln>
          </p:spPr>
          <p:txBody>
            <a:bodyPr/>
            <a:lstStyle/>
            <a:p>
              <a:endParaRPr lang="en-US"/>
            </a:p>
          </p:txBody>
        </p:sp>
        <p:sp>
          <p:nvSpPr>
            <p:cNvPr id="21577" name="Freeform 133"/>
            <p:cNvSpPr>
              <a:spLocks/>
            </p:cNvSpPr>
            <p:nvPr/>
          </p:nvSpPr>
          <p:spPr bwMode="auto">
            <a:xfrm>
              <a:off x="2448" y="458"/>
              <a:ext cx="396" cy="29"/>
            </a:xfrm>
            <a:custGeom>
              <a:avLst/>
              <a:gdLst>
                <a:gd name="T0" fmla="*/ 47 w 674"/>
                <a:gd name="T1" fmla="*/ 1 h 62"/>
                <a:gd name="T2" fmla="*/ 46 w 674"/>
                <a:gd name="T3" fmla="*/ 1 h 62"/>
                <a:gd name="T4" fmla="*/ 46 w 674"/>
                <a:gd name="T5" fmla="*/ 1 h 62"/>
                <a:gd name="T6" fmla="*/ 43 w 674"/>
                <a:gd name="T7" fmla="*/ 1 h 62"/>
                <a:gd name="T8" fmla="*/ 41 w 674"/>
                <a:gd name="T9" fmla="*/ 1 h 62"/>
                <a:gd name="T10" fmla="*/ 38 w 674"/>
                <a:gd name="T11" fmla="*/ 1 h 62"/>
                <a:gd name="T12" fmla="*/ 34 w 674"/>
                <a:gd name="T13" fmla="*/ 0 h 62"/>
                <a:gd name="T14" fmla="*/ 30 w 674"/>
                <a:gd name="T15" fmla="*/ 0 h 62"/>
                <a:gd name="T16" fmla="*/ 26 w 674"/>
                <a:gd name="T17" fmla="*/ 0 h 62"/>
                <a:gd name="T18" fmla="*/ 22 w 674"/>
                <a:gd name="T19" fmla="*/ 0 h 62"/>
                <a:gd name="T20" fmla="*/ 18 w 674"/>
                <a:gd name="T21" fmla="*/ 0 h 62"/>
                <a:gd name="T22" fmla="*/ 14 w 674"/>
                <a:gd name="T23" fmla="*/ 0 h 62"/>
                <a:gd name="T24" fmla="*/ 10 w 674"/>
                <a:gd name="T25" fmla="*/ 0 h 62"/>
                <a:gd name="T26" fmla="*/ 7 w 674"/>
                <a:gd name="T27" fmla="*/ 0 h 62"/>
                <a:gd name="T28" fmla="*/ 4 w 674"/>
                <a:gd name="T29" fmla="*/ 0 h 62"/>
                <a:gd name="T30" fmla="*/ 2 w 674"/>
                <a:gd name="T31" fmla="*/ 0 h 62"/>
                <a:gd name="T32" fmla="*/ 1 w 674"/>
                <a:gd name="T33" fmla="*/ 0 h 62"/>
                <a:gd name="T34" fmla="*/ 1 w 674"/>
                <a:gd name="T35" fmla="*/ 0 h 62"/>
                <a:gd name="T36" fmla="*/ 1 w 674"/>
                <a:gd name="T37" fmla="*/ 0 h 62"/>
                <a:gd name="T38" fmla="*/ 1 w 674"/>
                <a:gd name="T39" fmla="*/ 0 h 62"/>
                <a:gd name="T40" fmla="*/ 0 w 674"/>
                <a:gd name="T41" fmla="*/ 0 h 62"/>
                <a:gd name="T42" fmla="*/ 0 w 674"/>
                <a:gd name="T43" fmla="*/ 0 h 62"/>
                <a:gd name="T44" fmla="*/ 1 w 674"/>
                <a:gd name="T45" fmla="*/ 1 h 62"/>
                <a:gd name="T46" fmla="*/ 1 w 674"/>
                <a:gd name="T47" fmla="*/ 1 h 62"/>
                <a:gd name="T48" fmla="*/ 1 w 674"/>
                <a:gd name="T49" fmla="*/ 1 h 62"/>
                <a:gd name="T50" fmla="*/ 1 w 674"/>
                <a:gd name="T51" fmla="*/ 1 h 62"/>
                <a:gd name="T52" fmla="*/ 1 w 674"/>
                <a:gd name="T53" fmla="*/ 1 h 62"/>
                <a:gd name="T54" fmla="*/ 1 w 674"/>
                <a:gd name="T55" fmla="*/ 1 h 62"/>
                <a:gd name="T56" fmla="*/ 1 w 674"/>
                <a:gd name="T57" fmla="*/ 1 h 62"/>
                <a:gd name="T58" fmla="*/ 2 w 674"/>
                <a:gd name="T59" fmla="*/ 1 h 62"/>
                <a:gd name="T60" fmla="*/ 2 w 674"/>
                <a:gd name="T61" fmla="*/ 0 h 62"/>
                <a:gd name="T62" fmla="*/ 3 w 674"/>
                <a:gd name="T63" fmla="*/ 0 h 62"/>
                <a:gd name="T64" fmla="*/ 5 w 674"/>
                <a:gd name="T65" fmla="*/ 0 h 62"/>
                <a:gd name="T66" fmla="*/ 5 w 674"/>
                <a:gd name="T67" fmla="*/ 0 h 62"/>
                <a:gd name="T68" fmla="*/ 5 w 674"/>
                <a:gd name="T69" fmla="*/ 0 h 62"/>
                <a:gd name="T70" fmla="*/ 5 w 674"/>
                <a:gd name="T71" fmla="*/ 0 h 62"/>
                <a:gd name="T72" fmla="*/ 6 w 674"/>
                <a:gd name="T73" fmla="*/ 0 h 62"/>
                <a:gd name="T74" fmla="*/ 8 w 674"/>
                <a:gd name="T75" fmla="*/ 0 h 62"/>
                <a:gd name="T76" fmla="*/ 9 w 674"/>
                <a:gd name="T77" fmla="*/ 0 h 62"/>
                <a:gd name="T78" fmla="*/ 11 w 674"/>
                <a:gd name="T79" fmla="*/ 0 h 62"/>
                <a:gd name="T80" fmla="*/ 14 w 674"/>
                <a:gd name="T81" fmla="*/ 0 h 62"/>
                <a:gd name="T82" fmla="*/ 16 w 674"/>
                <a:gd name="T83" fmla="*/ 0 h 62"/>
                <a:gd name="T84" fmla="*/ 19 w 674"/>
                <a:gd name="T85" fmla="*/ 0 h 62"/>
                <a:gd name="T86" fmla="*/ 23 w 674"/>
                <a:gd name="T87" fmla="*/ 0 h 62"/>
                <a:gd name="T88" fmla="*/ 26 w 674"/>
                <a:gd name="T89" fmla="*/ 0 h 62"/>
                <a:gd name="T90" fmla="*/ 31 w 674"/>
                <a:gd name="T91" fmla="*/ 0 h 62"/>
                <a:gd name="T92" fmla="*/ 36 w 674"/>
                <a:gd name="T93" fmla="*/ 1 h 62"/>
                <a:gd name="T94" fmla="*/ 42 w 674"/>
                <a:gd name="T95" fmla="*/ 1 h 62"/>
                <a:gd name="T96" fmla="*/ 47 w 674"/>
                <a:gd name="T97" fmla="*/ 1 h 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74"/>
                <a:gd name="T148" fmla="*/ 0 h 62"/>
                <a:gd name="T149" fmla="*/ 674 w 674"/>
                <a:gd name="T150" fmla="*/ 62 h 6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74" h="62">
                  <a:moveTo>
                    <a:pt x="674" y="59"/>
                  </a:moveTo>
                  <a:lnTo>
                    <a:pt x="667" y="58"/>
                  </a:lnTo>
                  <a:lnTo>
                    <a:pt x="649" y="55"/>
                  </a:lnTo>
                  <a:lnTo>
                    <a:pt x="620" y="51"/>
                  </a:lnTo>
                  <a:lnTo>
                    <a:pt x="582" y="45"/>
                  </a:lnTo>
                  <a:lnTo>
                    <a:pt x="536" y="38"/>
                  </a:lnTo>
                  <a:lnTo>
                    <a:pt x="484" y="31"/>
                  </a:lnTo>
                  <a:lnTo>
                    <a:pt x="429" y="24"/>
                  </a:lnTo>
                  <a:lnTo>
                    <a:pt x="371" y="17"/>
                  </a:lnTo>
                  <a:lnTo>
                    <a:pt x="312" y="11"/>
                  </a:lnTo>
                  <a:lnTo>
                    <a:pt x="254" y="6"/>
                  </a:lnTo>
                  <a:lnTo>
                    <a:pt x="197" y="2"/>
                  </a:lnTo>
                  <a:lnTo>
                    <a:pt x="145" y="0"/>
                  </a:lnTo>
                  <a:lnTo>
                    <a:pt x="98" y="0"/>
                  </a:lnTo>
                  <a:lnTo>
                    <a:pt x="59" y="2"/>
                  </a:lnTo>
                  <a:lnTo>
                    <a:pt x="27" y="8"/>
                  </a:lnTo>
                  <a:lnTo>
                    <a:pt x="6" y="16"/>
                  </a:lnTo>
                  <a:lnTo>
                    <a:pt x="5" y="17"/>
                  </a:lnTo>
                  <a:lnTo>
                    <a:pt x="4" y="18"/>
                  </a:lnTo>
                  <a:lnTo>
                    <a:pt x="1" y="22"/>
                  </a:lnTo>
                  <a:lnTo>
                    <a:pt x="0" y="26"/>
                  </a:lnTo>
                  <a:lnTo>
                    <a:pt x="0" y="33"/>
                  </a:lnTo>
                  <a:lnTo>
                    <a:pt x="2" y="41"/>
                  </a:lnTo>
                  <a:lnTo>
                    <a:pt x="9" y="51"/>
                  </a:lnTo>
                  <a:lnTo>
                    <a:pt x="20" y="62"/>
                  </a:lnTo>
                  <a:lnTo>
                    <a:pt x="19" y="61"/>
                  </a:lnTo>
                  <a:lnTo>
                    <a:pt x="19" y="56"/>
                  </a:lnTo>
                  <a:lnTo>
                    <a:pt x="17" y="49"/>
                  </a:lnTo>
                  <a:lnTo>
                    <a:pt x="19" y="43"/>
                  </a:lnTo>
                  <a:lnTo>
                    <a:pt x="23" y="36"/>
                  </a:lnTo>
                  <a:lnTo>
                    <a:pt x="31" y="29"/>
                  </a:lnTo>
                  <a:lnTo>
                    <a:pt x="45" y="24"/>
                  </a:lnTo>
                  <a:lnTo>
                    <a:pt x="65" y="23"/>
                  </a:lnTo>
                  <a:lnTo>
                    <a:pt x="66" y="23"/>
                  </a:lnTo>
                  <a:lnTo>
                    <a:pt x="72" y="22"/>
                  </a:lnTo>
                  <a:lnTo>
                    <a:pt x="81" y="22"/>
                  </a:lnTo>
                  <a:lnTo>
                    <a:pt x="93" y="21"/>
                  </a:lnTo>
                  <a:lnTo>
                    <a:pt x="111" y="20"/>
                  </a:lnTo>
                  <a:lnTo>
                    <a:pt x="134" y="20"/>
                  </a:lnTo>
                  <a:lnTo>
                    <a:pt x="160" y="18"/>
                  </a:lnTo>
                  <a:lnTo>
                    <a:pt x="193" y="20"/>
                  </a:lnTo>
                  <a:lnTo>
                    <a:pt x="231" y="21"/>
                  </a:lnTo>
                  <a:lnTo>
                    <a:pt x="274" y="22"/>
                  </a:lnTo>
                  <a:lnTo>
                    <a:pt x="324" y="25"/>
                  </a:lnTo>
                  <a:lnTo>
                    <a:pt x="380" y="29"/>
                  </a:lnTo>
                  <a:lnTo>
                    <a:pt x="443" y="34"/>
                  </a:lnTo>
                  <a:lnTo>
                    <a:pt x="513" y="40"/>
                  </a:lnTo>
                  <a:lnTo>
                    <a:pt x="590" y="48"/>
                  </a:lnTo>
                  <a:lnTo>
                    <a:pt x="674" y="59"/>
                  </a:lnTo>
                  <a:close/>
                </a:path>
              </a:pathLst>
            </a:custGeom>
            <a:solidFill>
              <a:srgbClr val="000000"/>
            </a:solidFill>
            <a:ln w="9525">
              <a:noFill/>
              <a:round/>
              <a:headEnd/>
              <a:tailEnd/>
            </a:ln>
          </p:spPr>
          <p:txBody>
            <a:bodyPr/>
            <a:lstStyle/>
            <a:p>
              <a:endParaRPr lang="en-US"/>
            </a:p>
          </p:txBody>
        </p:sp>
        <p:sp>
          <p:nvSpPr>
            <p:cNvPr id="21578" name="Freeform 134"/>
            <p:cNvSpPr>
              <a:spLocks/>
            </p:cNvSpPr>
            <p:nvPr/>
          </p:nvSpPr>
          <p:spPr bwMode="auto">
            <a:xfrm>
              <a:off x="2916" y="435"/>
              <a:ext cx="109" cy="455"/>
            </a:xfrm>
            <a:custGeom>
              <a:avLst/>
              <a:gdLst>
                <a:gd name="T0" fmla="*/ 0 w 187"/>
                <a:gd name="T1" fmla="*/ 0 h 990"/>
                <a:gd name="T2" fmla="*/ 1 w 187"/>
                <a:gd name="T3" fmla="*/ 0 h 990"/>
                <a:gd name="T4" fmla="*/ 1 w 187"/>
                <a:gd name="T5" fmla="*/ 1 h 990"/>
                <a:gd name="T6" fmla="*/ 1 w 187"/>
                <a:gd name="T7" fmla="*/ 1 h 990"/>
                <a:gd name="T8" fmla="*/ 1 w 187"/>
                <a:gd name="T9" fmla="*/ 3 h 990"/>
                <a:gd name="T10" fmla="*/ 1 w 187"/>
                <a:gd name="T11" fmla="*/ 4 h 990"/>
                <a:gd name="T12" fmla="*/ 2 w 187"/>
                <a:gd name="T13" fmla="*/ 6 h 990"/>
                <a:gd name="T14" fmla="*/ 2 w 187"/>
                <a:gd name="T15" fmla="*/ 7 h 990"/>
                <a:gd name="T16" fmla="*/ 3 w 187"/>
                <a:gd name="T17" fmla="*/ 9 h 990"/>
                <a:gd name="T18" fmla="*/ 3 w 187"/>
                <a:gd name="T19" fmla="*/ 11 h 990"/>
                <a:gd name="T20" fmla="*/ 5 w 187"/>
                <a:gd name="T21" fmla="*/ 12 h 990"/>
                <a:gd name="T22" fmla="*/ 6 w 187"/>
                <a:gd name="T23" fmla="*/ 14 h 990"/>
                <a:gd name="T24" fmla="*/ 7 w 187"/>
                <a:gd name="T25" fmla="*/ 16 h 990"/>
                <a:gd name="T26" fmla="*/ 8 w 187"/>
                <a:gd name="T27" fmla="*/ 17 h 990"/>
                <a:gd name="T28" fmla="*/ 9 w 187"/>
                <a:gd name="T29" fmla="*/ 18 h 990"/>
                <a:gd name="T30" fmla="*/ 11 w 187"/>
                <a:gd name="T31" fmla="*/ 19 h 990"/>
                <a:gd name="T32" fmla="*/ 13 w 187"/>
                <a:gd name="T33" fmla="*/ 20 h 990"/>
                <a:gd name="T34" fmla="*/ 13 w 187"/>
                <a:gd name="T35" fmla="*/ 20 h 990"/>
                <a:gd name="T36" fmla="*/ 12 w 187"/>
                <a:gd name="T37" fmla="*/ 20 h 990"/>
                <a:gd name="T38" fmla="*/ 12 w 187"/>
                <a:gd name="T39" fmla="*/ 19 h 990"/>
                <a:gd name="T40" fmla="*/ 11 w 187"/>
                <a:gd name="T41" fmla="*/ 19 h 990"/>
                <a:gd name="T42" fmla="*/ 10 w 187"/>
                <a:gd name="T43" fmla="*/ 18 h 990"/>
                <a:gd name="T44" fmla="*/ 10 w 187"/>
                <a:gd name="T45" fmla="*/ 17 h 990"/>
                <a:gd name="T46" fmla="*/ 9 w 187"/>
                <a:gd name="T47" fmla="*/ 16 h 990"/>
                <a:gd name="T48" fmla="*/ 8 w 187"/>
                <a:gd name="T49" fmla="*/ 15 h 990"/>
                <a:gd name="T50" fmla="*/ 7 w 187"/>
                <a:gd name="T51" fmla="*/ 13 h 990"/>
                <a:gd name="T52" fmla="*/ 6 w 187"/>
                <a:gd name="T53" fmla="*/ 12 h 990"/>
                <a:gd name="T54" fmla="*/ 5 w 187"/>
                <a:gd name="T55" fmla="*/ 10 h 990"/>
                <a:gd name="T56" fmla="*/ 4 w 187"/>
                <a:gd name="T57" fmla="*/ 8 h 990"/>
                <a:gd name="T58" fmla="*/ 3 w 187"/>
                <a:gd name="T59" fmla="*/ 6 h 990"/>
                <a:gd name="T60" fmla="*/ 2 w 187"/>
                <a:gd name="T61" fmla="*/ 5 h 990"/>
                <a:gd name="T62" fmla="*/ 1 w 187"/>
                <a:gd name="T63" fmla="*/ 2 h 990"/>
                <a:gd name="T64" fmla="*/ 0 w 187"/>
                <a:gd name="T65" fmla="*/ 0 h 9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7"/>
                <a:gd name="T100" fmla="*/ 0 h 990"/>
                <a:gd name="T101" fmla="*/ 187 w 187"/>
                <a:gd name="T102" fmla="*/ 990 h 9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7" h="990">
                  <a:moveTo>
                    <a:pt x="0" y="0"/>
                  </a:moveTo>
                  <a:lnTo>
                    <a:pt x="1" y="9"/>
                  </a:lnTo>
                  <a:lnTo>
                    <a:pt x="3" y="36"/>
                  </a:lnTo>
                  <a:lnTo>
                    <a:pt x="6" y="77"/>
                  </a:lnTo>
                  <a:lnTo>
                    <a:pt x="11" y="131"/>
                  </a:lnTo>
                  <a:lnTo>
                    <a:pt x="18" y="196"/>
                  </a:lnTo>
                  <a:lnTo>
                    <a:pt x="24" y="268"/>
                  </a:lnTo>
                  <a:lnTo>
                    <a:pt x="34" y="348"/>
                  </a:lnTo>
                  <a:lnTo>
                    <a:pt x="44" y="431"/>
                  </a:lnTo>
                  <a:lnTo>
                    <a:pt x="57" y="517"/>
                  </a:lnTo>
                  <a:lnTo>
                    <a:pt x="71" y="602"/>
                  </a:lnTo>
                  <a:lnTo>
                    <a:pt x="86" y="685"/>
                  </a:lnTo>
                  <a:lnTo>
                    <a:pt x="103" y="764"/>
                  </a:lnTo>
                  <a:lnTo>
                    <a:pt x="121" y="835"/>
                  </a:lnTo>
                  <a:lnTo>
                    <a:pt x="141" y="899"/>
                  </a:lnTo>
                  <a:lnTo>
                    <a:pt x="163" y="950"/>
                  </a:lnTo>
                  <a:lnTo>
                    <a:pt x="187" y="990"/>
                  </a:lnTo>
                  <a:lnTo>
                    <a:pt x="186" y="985"/>
                  </a:lnTo>
                  <a:lnTo>
                    <a:pt x="182" y="971"/>
                  </a:lnTo>
                  <a:lnTo>
                    <a:pt x="175" y="949"/>
                  </a:lnTo>
                  <a:lnTo>
                    <a:pt x="167" y="919"/>
                  </a:lnTo>
                  <a:lnTo>
                    <a:pt x="158" y="880"/>
                  </a:lnTo>
                  <a:lnTo>
                    <a:pt x="147" y="834"/>
                  </a:lnTo>
                  <a:lnTo>
                    <a:pt x="134" y="780"/>
                  </a:lnTo>
                  <a:lnTo>
                    <a:pt x="120" y="719"/>
                  </a:lnTo>
                  <a:lnTo>
                    <a:pt x="106" y="651"/>
                  </a:lnTo>
                  <a:lnTo>
                    <a:pt x="91" y="576"/>
                  </a:lnTo>
                  <a:lnTo>
                    <a:pt x="75" y="494"/>
                  </a:lnTo>
                  <a:lnTo>
                    <a:pt x="59" y="407"/>
                  </a:lnTo>
                  <a:lnTo>
                    <a:pt x="44" y="313"/>
                  </a:lnTo>
                  <a:lnTo>
                    <a:pt x="29" y="214"/>
                  </a:lnTo>
                  <a:lnTo>
                    <a:pt x="14" y="110"/>
                  </a:lnTo>
                  <a:lnTo>
                    <a:pt x="0" y="0"/>
                  </a:lnTo>
                  <a:close/>
                </a:path>
              </a:pathLst>
            </a:custGeom>
            <a:solidFill>
              <a:srgbClr val="000000"/>
            </a:solidFill>
            <a:ln w="9525">
              <a:noFill/>
              <a:round/>
              <a:headEnd/>
              <a:tailEnd/>
            </a:ln>
          </p:spPr>
          <p:txBody>
            <a:bodyPr/>
            <a:lstStyle/>
            <a:p>
              <a:endParaRPr lang="en-US"/>
            </a:p>
          </p:txBody>
        </p:sp>
        <p:sp>
          <p:nvSpPr>
            <p:cNvPr id="21579" name="Freeform 135"/>
            <p:cNvSpPr>
              <a:spLocks/>
            </p:cNvSpPr>
            <p:nvPr/>
          </p:nvSpPr>
          <p:spPr bwMode="auto">
            <a:xfrm>
              <a:off x="2846" y="498"/>
              <a:ext cx="117" cy="447"/>
            </a:xfrm>
            <a:custGeom>
              <a:avLst/>
              <a:gdLst>
                <a:gd name="T0" fmla="*/ 0 w 199"/>
                <a:gd name="T1" fmla="*/ 0 h 969"/>
                <a:gd name="T2" fmla="*/ 1 w 199"/>
                <a:gd name="T3" fmla="*/ 0 h 969"/>
                <a:gd name="T4" fmla="*/ 1 w 199"/>
                <a:gd name="T5" fmla="*/ 1 h 969"/>
                <a:gd name="T6" fmla="*/ 1 w 199"/>
                <a:gd name="T7" fmla="*/ 2 h 969"/>
                <a:gd name="T8" fmla="*/ 1 w 199"/>
                <a:gd name="T9" fmla="*/ 3 h 969"/>
                <a:gd name="T10" fmla="*/ 2 w 199"/>
                <a:gd name="T11" fmla="*/ 5 h 969"/>
                <a:gd name="T12" fmla="*/ 3 w 199"/>
                <a:gd name="T13" fmla="*/ 6 h 969"/>
                <a:gd name="T14" fmla="*/ 4 w 199"/>
                <a:gd name="T15" fmla="*/ 8 h 969"/>
                <a:gd name="T16" fmla="*/ 5 w 199"/>
                <a:gd name="T17" fmla="*/ 10 h 969"/>
                <a:gd name="T18" fmla="*/ 5 w 199"/>
                <a:gd name="T19" fmla="*/ 12 h 969"/>
                <a:gd name="T20" fmla="*/ 6 w 199"/>
                <a:gd name="T21" fmla="*/ 13 h 969"/>
                <a:gd name="T22" fmla="*/ 8 w 199"/>
                <a:gd name="T23" fmla="*/ 15 h 969"/>
                <a:gd name="T24" fmla="*/ 9 w 199"/>
                <a:gd name="T25" fmla="*/ 17 h 969"/>
                <a:gd name="T26" fmla="*/ 11 w 199"/>
                <a:gd name="T27" fmla="*/ 18 h 969"/>
                <a:gd name="T28" fmla="*/ 11 w 199"/>
                <a:gd name="T29" fmla="*/ 19 h 969"/>
                <a:gd name="T30" fmla="*/ 13 w 199"/>
                <a:gd name="T31" fmla="*/ 20 h 969"/>
                <a:gd name="T32" fmla="*/ 14 w 199"/>
                <a:gd name="T33" fmla="*/ 20 h 969"/>
                <a:gd name="T34" fmla="*/ 14 w 199"/>
                <a:gd name="T35" fmla="*/ 20 h 969"/>
                <a:gd name="T36" fmla="*/ 14 w 199"/>
                <a:gd name="T37" fmla="*/ 20 h 969"/>
                <a:gd name="T38" fmla="*/ 14 w 199"/>
                <a:gd name="T39" fmla="*/ 20 h 969"/>
                <a:gd name="T40" fmla="*/ 13 w 199"/>
                <a:gd name="T41" fmla="*/ 19 h 969"/>
                <a:gd name="T42" fmla="*/ 12 w 199"/>
                <a:gd name="T43" fmla="*/ 19 h 969"/>
                <a:gd name="T44" fmla="*/ 12 w 199"/>
                <a:gd name="T45" fmla="*/ 18 h 969"/>
                <a:gd name="T46" fmla="*/ 11 w 199"/>
                <a:gd name="T47" fmla="*/ 18 h 969"/>
                <a:gd name="T48" fmla="*/ 10 w 199"/>
                <a:gd name="T49" fmla="*/ 17 h 969"/>
                <a:gd name="T50" fmla="*/ 9 w 199"/>
                <a:gd name="T51" fmla="*/ 15 h 969"/>
                <a:gd name="T52" fmla="*/ 8 w 199"/>
                <a:gd name="T53" fmla="*/ 14 h 969"/>
                <a:gd name="T54" fmla="*/ 7 w 199"/>
                <a:gd name="T55" fmla="*/ 12 h 969"/>
                <a:gd name="T56" fmla="*/ 5 w 199"/>
                <a:gd name="T57" fmla="*/ 10 h 969"/>
                <a:gd name="T58" fmla="*/ 4 w 199"/>
                <a:gd name="T59" fmla="*/ 8 h 969"/>
                <a:gd name="T60" fmla="*/ 3 w 199"/>
                <a:gd name="T61" fmla="*/ 6 h 969"/>
                <a:gd name="T62" fmla="*/ 1 w 199"/>
                <a:gd name="T63" fmla="*/ 3 h 969"/>
                <a:gd name="T64" fmla="*/ 0 w 199"/>
                <a:gd name="T65" fmla="*/ 0 h 9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9"/>
                <a:gd name="T100" fmla="*/ 0 h 969"/>
                <a:gd name="T101" fmla="*/ 199 w 199"/>
                <a:gd name="T102" fmla="*/ 969 h 9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9" h="969">
                  <a:moveTo>
                    <a:pt x="0" y="0"/>
                  </a:moveTo>
                  <a:lnTo>
                    <a:pt x="1" y="11"/>
                  </a:lnTo>
                  <a:lnTo>
                    <a:pt x="4" y="40"/>
                  </a:lnTo>
                  <a:lnTo>
                    <a:pt x="10" y="85"/>
                  </a:lnTo>
                  <a:lnTo>
                    <a:pt x="18" y="143"/>
                  </a:lnTo>
                  <a:lnTo>
                    <a:pt x="27" y="212"/>
                  </a:lnTo>
                  <a:lnTo>
                    <a:pt x="38" y="290"/>
                  </a:lnTo>
                  <a:lnTo>
                    <a:pt x="51" y="374"/>
                  </a:lnTo>
                  <a:lnTo>
                    <a:pt x="64" y="460"/>
                  </a:lnTo>
                  <a:lnTo>
                    <a:pt x="79" y="549"/>
                  </a:lnTo>
                  <a:lnTo>
                    <a:pt x="94" y="634"/>
                  </a:lnTo>
                  <a:lnTo>
                    <a:pt x="112" y="716"/>
                  </a:lnTo>
                  <a:lnTo>
                    <a:pt x="128" y="791"/>
                  </a:lnTo>
                  <a:lnTo>
                    <a:pt x="146" y="856"/>
                  </a:lnTo>
                  <a:lnTo>
                    <a:pt x="163" y="909"/>
                  </a:lnTo>
                  <a:lnTo>
                    <a:pt x="182" y="947"/>
                  </a:lnTo>
                  <a:lnTo>
                    <a:pt x="199" y="969"/>
                  </a:lnTo>
                  <a:lnTo>
                    <a:pt x="198" y="967"/>
                  </a:lnTo>
                  <a:lnTo>
                    <a:pt x="196" y="961"/>
                  </a:lnTo>
                  <a:lnTo>
                    <a:pt x="191" y="948"/>
                  </a:lnTo>
                  <a:lnTo>
                    <a:pt x="184" y="931"/>
                  </a:lnTo>
                  <a:lnTo>
                    <a:pt x="176" y="907"/>
                  </a:lnTo>
                  <a:lnTo>
                    <a:pt x="167" y="875"/>
                  </a:lnTo>
                  <a:lnTo>
                    <a:pt x="155" y="836"/>
                  </a:lnTo>
                  <a:lnTo>
                    <a:pt x="143" y="787"/>
                  </a:lnTo>
                  <a:lnTo>
                    <a:pt x="129" y="730"/>
                  </a:lnTo>
                  <a:lnTo>
                    <a:pt x="114" y="662"/>
                  </a:lnTo>
                  <a:lnTo>
                    <a:pt x="97" y="582"/>
                  </a:lnTo>
                  <a:lnTo>
                    <a:pt x="79" y="492"/>
                  </a:lnTo>
                  <a:lnTo>
                    <a:pt x="61" y="390"/>
                  </a:lnTo>
                  <a:lnTo>
                    <a:pt x="41" y="273"/>
                  </a:lnTo>
                  <a:lnTo>
                    <a:pt x="21" y="144"/>
                  </a:lnTo>
                  <a:lnTo>
                    <a:pt x="0" y="0"/>
                  </a:lnTo>
                  <a:close/>
                </a:path>
              </a:pathLst>
            </a:custGeom>
            <a:solidFill>
              <a:srgbClr val="000000"/>
            </a:solidFill>
            <a:ln w="9525">
              <a:noFill/>
              <a:round/>
              <a:headEnd/>
              <a:tailEnd/>
            </a:ln>
          </p:spPr>
          <p:txBody>
            <a:bodyPr/>
            <a:lstStyle/>
            <a:p>
              <a:endParaRPr lang="en-US"/>
            </a:p>
          </p:txBody>
        </p:sp>
        <p:sp>
          <p:nvSpPr>
            <p:cNvPr id="21580" name="Freeform 136"/>
            <p:cNvSpPr>
              <a:spLocks/>
            </p:cNvSpPr>
            <p:nvPr/>
          </p:nvSpPr>
          <p:spPr bwMode="auto">
            <a:xfrm>
              <a:off x="2821" y="900"/>
              <a:ext cx="55" cy="45"/>
            </a:xfrm>
            <a:custGeom>
              <a:avLst/>
              <a:gdLst>
                <a:gd name="T0" fmla="*/ 7 w 93"/>
                <a:gd name="T1" fmla="*/ 0 h 98"/>
                <a:gd name="T2" fmla="*/ 7 w 93"/>
                <a:gd name="T3" fmla="*/ 0 h 98"/>
                <a:gd name="T4" fmla="*/ 7 w 93"/>
                <a:gd name="T5" fmla="*/ 0 h 98"/>
                <a:gd name="T6" fmla="*/ 7 w 93"/>
                <a:gd name="T7" fmla="*/ 0 h 98"/>
                <a:gd name="T8" fmla="*/ 5 w 93"/>
                <a:gd name="T9" fmla="*/ 1 h 98"/>
                <a:gd name="T10" fmla="*/ 5 w 93"/>
                <a:gd name="T11" fmla="*/ 1 h 98"/>
                <a:gd name="T12" fmla="*/ 4 w 93"/>
                <a:gd name="T13" fmla="*/ 1 h 98"/>
                <a:gd name="T14" fmla="*/ 2 w 93"/>
                <a:gd name="T15" fmla="*/ 2 h 98"/>
                <a:gd name="T16" fmla="*/ 0 w 93"/>
                <a:gd name="T17" fmla="*/ 2 h 98"/>
                <a:gd name="T18" fmla="*/ 1 w 93"/>
                <a:gd name="T19" fmla="*/ 2 h 98"/>
                <a:gd name="T20" fmla="*/ 1 w 93"/>
                <a:gd name="T21" fmla="*/ 2 h 98"/>
                <a:gd name="T22" fmla="*/ 2 w 93"/>
                <a:gd name="T23" fmla="*/ 1 h 98"/>
                <a:gd name="T24" fmla="*/ 3 w 93"/>
                <a:gd name="T25" fmla="*/ 1 h 98"/>
                <a:gd name="T26" fmla="*/ 4 w 93"/>
                <a:gd name="T27" fmla="*/ 1 h 98"/>
                <a:gd name="T28" fmla="*/ 5 w 93"/>
                <a:gd name="T29" fmla="*/ 0 h 98"/>
                <a:gd name="T30" fmla="*/ 7 w 93"/>
                <a:gd name="T31" fmla="*/ 0 h 98"/>
                <a:gd name="T32" fmla="*/ 7 w 93"/>
                <a:gd name="T33" fmla="*/ 0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3"/>
                <a:gd name="T52" fmla="*/ 0 h 98"/>
                <a:gd name="T53" fmla="*/ 93 w 93"/>
                <a:gd name="T54" fmla="*/ 98 h 9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3" h="98">
                  <a:moveTo>
                    <a:pt x="93" y="0"/>
                  </a:moveTo>
                  <a:lnTo>
                    <a:pt x="92" y="4"/>
                  </a:lnTo>
                  <a:lnTo>
                    <a:pt x="89" y="13"/>
                  </a:lnTo>
                  <a:lnTo>
                    <a:pt x="85" y="26"/>
                  </a:lnTo>
                  <a:lnTo>
                    <a:pt x="77" y="41"/>
                  </a:lnTo>
                  <a:lnTo>
                    <a:pt x="65" y="58"/>
                  </a:lnTo>
                  <a:lnTo>
                    <a:pt x="49" y="74"/>
                  </a:lnTo>
                  <a:lnTo>
                    <a:pt x="27" y="88"/>
                  </a:lnTo>
                  <a:lnTo>
                    <a:pt x="0" y="98"/>
                  </a:lnTo>
                  <a:lnTo>
                    <a:pt x="3" y="95"/>
                  </a:lnTo>
                  <a:lnTo>
                    <a:pt x="12" y="88"/>
                  </a:lnTo>
                  <a:lnTo>
                    <a:pt x="26" y="75"/>
                  </a:lnTo>
                  <a:lnTo>
                    <a:pt x="41" y="61"/>
                  </a:lnTo>
                  <a:lnTo>
                    <a:pt x="58" y="45"/>
                  </a:lnTo>
                  <a:lnTo>
                    <a:pt x="73" y="29"/>
                  </a:lnTo>
                  <a:lnTo>
                    <a:pt x="85" y="14"/>
                  </a:lnTo>
                  <a:lnTo>
                    <a:pt x="93" y="0"/>
                  </a:lnTo>
                  <a:close/>
                </a:path>
              </a:pathLst>
            </a:custGeom>
            <a:solidFill>
              <a:srgbClr val="000000"/>
            </a:solidFill>
            <a:ln w="9525">
              <a:noFill/>
              <a:round/>
              <a:headEnd/>
              <a:tailEnd/>
            </a:ln>
          </p:spPr>
          <p:txBody>
            <a:bodyPr/>
            <a:lstStyle/>
            <a:p>
              <a:endParaRPr lang="en-US"/>
            </a:p>
          </p:txBody>
        </p:sp>
        <p:sp>
          <p:nvSpPr>
            <p:cNvPr id="21581" name="Freeform 137"/>
            <p:cNvSpPr>
              <a:spLocks/>
            </p:cNvSpPr>
            <p:nvPr/>
          </p:nvSpPr>
          <p:spPr bwMode="auto">
            <a:xfrm>
              <a:off x="2572" y="912"/>
              <a:ext cx="383" cy="34"/>
            </a:xfrm>
            <a:custGeom>
              <a:avLst/>
              <a:gdLst>
                <a:gd name="T0" fmla="*/ 46 w 652"/>
                <a:gd name="T1" fmla="*/ 1 h 74"/>
                <a:gd name="T2" fmla="*/ 45 w 652"/>
                <a:gd name="T3" fmla="*/ 1 h 74"/>
                <a:gd name="T4" fmla="*/ 44 w 652"/>
                <a:gd name="T5" fmla="*/ 1 h 74"/>
                <a:gd name="T6" fmla="*/ 42 w 652"/>
                <a:gd name="T7" fmla="*/ 1 h 74"/>
                <a:gd name="T8" fmla="*/ 40 w 652"/>
                <a:gd name="T9" fmla="*/ 1 h 74"/>
                <a:gd name="T10" fmla="*/ 37 w 652"/>
                <a:gd name="T11" fmla="*/ 1 h 74"/>
                <a:gd name="T12" fmla="*/ 33 w 652"/>
                <a:gd name="T13" fmla="*/ 1 h 74"/>
                <a:gd name="T14" fmla="*/ 30 w 652"/>
                <a:gd name="T15" fmla="*/ 0 h 74"/>
                <a:gd name="T16" fmla="*/ 26 w 652"/>
                <a:gd name="T17" fmla="*/ 0 h 74"/>
                <a:gd name="T18" fmla="*/ 22 w 652"/>
                <a:gd name="T19" fmla="*/ 0 h 74"/>
                <a:gd name="T20" fmla="*/ 18 w 652"/>
                <a:gd name="T21" fmla="*/ 0 h 74"/>
                <a:gd name="T22" fmla="*/ 14 w 652"/>
                <a:gd name="T23" fmla="*/ 0 h 74"/>
                <a:gd name="T24" fmla="*/ 11 w 652"/>
                <a:gd name="T25" fmla="*/ 0 h 74"/>
                <a:gd name="T26" fmla="*/ 7 w 652"/>
                <a:gd name="T27" fmla="*/ 0 h 74"/>
                <a:gd name="T28" fmla="*/ 5 w 652"/>
                <a:gd name="T29" fmla="*/ 0 h 74"/>
                <a:gd name="T30" fmla="*/ 2 w 652"/>
                <a:gd name="T31" fmla="*/ 0 h 74"/>
                <a:gd name="T32" fmla="*/ 0 w 652"/>
                <a:gd name="T33" fmla="*/ 0 h 74"/>
                <a:gd name="T34" fmla="*/ 1 w 652"/>
                <a:gd name="T35" fmla="*/ 0 h 74"/>
                <a:gd name="T36" fmla="*/ 1 w 652"/>
                <a:gd name="T37" fmla="*/ 0 h 74"/>
                <a:gd name="T38" fmla="*/ 3 w 652"/>
                <a:gd name="T39" fmla="*/ 0 h 74"/>
                <a:gd name="T40" fmla="*/ 5 w 652"/>
                <a:gd name="T41" fmla="*/ 0 h 74"/>
                <a:gd name="T42" fmla="*/ 8 w 652"/>
                <a:gd name="T43" fmla="*/ 0 h 74"/>
                <a:gd name="T44" fmla="*/ 11 w 652"/>
                <a:gd name="T45" fmla="*/ 0 h 74"/>
                <a:gd name="T46" fmla="*/ 14 w 652"/>
                <a:gd name="T47" fmla="*/ 0 h 74"/>
                <a:gd name="T48" fmla="*/ 18 w 652"/>
                <a:gd name="T49" fmla="*/ 0 h 74"/>
                <a:gd name="T50" fmla="*/ 21 w 652"/>
                <a:gd name="T51" fmla="*/ 0 h 74"/>
                <a:gd name="T52" fmla="*/ 25 w 652"/>
                <a:gd name="T53" fmla="*/ 0 h 74"/>
                <a:gd name="T54" fmla="*/ 29 w 652"/>
                <a:gd name="T55" fmla="*/ 1 h 74"/>
                <a:gd name="T56" fmla="*/ 33 w 652"/>
                <a:gd name="T57" fmla="*/ 1 h 74"/>
                <a:gd name="T58" fmla="*/ 36 w 652"/>
                <a:gd name="T59" fmla="*/ 1 h 74"/>
                <a:gd name="T60" fmla="*/ 40 w 652"/>
                <a:gd name="T61" fmla="*/ 1 h 74"/>
                <a:gd name="T62" fmla="*/ 43 w 652"/>
                <a:gd name="T63" fmla="*/ 1 h 74"/>
                <a:gd name="T64" fmla="*/ 46 w 652"/>
                <a:gd name="T65" fmla="*/ 1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2"/>
                <a:gd name="T100" fmla="*/ 0 h 74"/>
                <a:gd name="T101" fmla="*/ 652 w 652"/>
                <a:gd name="T102" fmla="*/ 74 h 7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2" h="74">
                  <a:moveTo>
                    <a:pt x="652" y="74"/>
                  </a:moveTo>
                  <a:lnTo>
                    <a:pt x="647" y="72"/>
                  </a:lnTo>
                  <a:lnTo>
                    <a:pt x="629" y="69"/>
                  </a:lnTo>
                  <a:lnTo>
                    <a:pt x="603" y="63"/>
                  </a:lnTo>
                  <a:lnTo>
                    <a:pt x="567" y="56"/>
                  </a:lnTo>
                  <a:lnTo>
                    <a:pt x="526" y="48"/>
                  </a:lnTo>
                  <a:lnTo>
                    <a:pt x="478" y="40"/>
                  </a:lnTo>
                  <a:lnTo>
                    <a:pt x="427" y="32"/>
                  </a:lnTo>
                  <a:lnTo>
                    <a:pt x="372" y="23"/>
                  </a:lnTo>
                  <a:lnTo>
                    <a:pt x="316" y="16"/>
                  </a:lnTo>
                  <a:lnTo>
                    <a:pt x="261" y="9"/>
                  </a:lnTo>
                  <a:lnTo>
                    <a:pt x="205" y="3"/>
                  </a:lnTo>
                  <a:lnTo>
                    <a:pt x="153" y="1"/>
                  </a:lnTo>
                  <a:lnTo>
                    <a:pt x="106" y="0"/>
                  </a:lnTo>
                  <a:lnTo>
                    <a:pt x="64" y="2"/>
                  </a:lnTo>
                  <a:lnTo>
                    <a:pt x="28" y="7"/>
                  </a:lnTo>
                  <a:lnTo>
                    <a:pt x="0" y="16"/>
                  </a:lnTo>
                  <a:lnTo>
                    <a:pt x="5" y="16"/>
                  </a:lnTo>
                  <a:lnTo>
                    <a:pt x="20" y="16"/>
                  </a:lnTo>
                  <a:lnTo>
                    <a:pt x="43" y="17"/>
                  </a:lnTo>
                  <a:lnTo>
                    <a:pt x="74" y="17"/>
                  </a:lnTo>
                  <a:lnTo>
                    <a:pt x="111" y="18"/>
                  </a:lnTo>
                  <a:lnTo>
                    <a:pt x="153" y="19"/>
                  </a:lnTo>
                  <a:lnTo>
                    <a:pt x="201" y="22"/>
                  </a:lnTo>
                  <a:lnTo>
                    <a:pt x="251" y="24"/>
                  </a:lnTo>
                  <a:lnTo>
                    <a:pt x="304" y="28"/>
                  </a:lnTo>
                  <a:lnTo>
                    <a:pt x="359" y="32"/>
                  </a:lnTo>
                  <a:lnTo>
                    <a:pt x="413" y="37"/>
                  </a:lnTo>
                  <a:lnTo>
                    <a:pt x="467" y="41"/>
                  </a:lnTo>
                  <a:lnTo>
                    <a:pt x="519" y="48"/>
                  </a:lnTo>
                  <a:lnTo>
                    <a:pt x="567" y="55"/>
                  </a:lnTo>
                  <a:lnTo>
                    <a:pt x="612" y="64"/>
                  </a:lnTo>
                  <a:lnTo>
                    <a:pt x="652" y="74"/>
                  </a:lnTo>
                  <a:close/>
                </a:path>
              </a:pathLst>
            </a:custGeom>
            <a:solidFill>
              <a:srgbClr val="000000"/>
            </a:solidFill>
            <a:ln w="9525">
              <a:noFill/>
              <a:round/>
              <a:headEnd/>
              <a:tailEnd/>
            </a:ln>
          </p:spPr>
          <p:txBody>
            <a:bodyPr/>
            <a:lstStyle/>
            <a:p>
              <a:endParaRPr lang="en-US"/>
            </a:p>
          </p:txBody>
        </p:sp>
      </p:grpSp>
      <p:graphicFrame>
        <p:nvGraphicFramePr>
          <p:cNvPr id="21506" name="Object 4"/>
          <p:cNvGraphicFramePr>
            <a:graphicFrameLocks noChangeAspect="1"/>
          </p:cNvGraphicFramePr>
          <p:nvPr/>
        </p:nvGraphicFramePr>
        <p:xfrm>
          <a:off x="7526338" y="152400"/>
          <a:ext cx="1328737" cy="1600200"/>
        </p:xfrm>
        <a:graphic>
          <a:graphicData uri="http://schemas.openxmlformats.org/presentationml/2006/ole">
            <p:oleObj spid="_x0000_s6146" name="Clip" r:id="rId4" imgW="2225520" imgH="2682720" progId="">
              <p:embed/>
            </p:oleObj>
          </a:graphicData>
        </a:graphic>
      </p:graphicFrame>
      <p:sp>
        <p:nvSpPr>
          <p:cNvPr id="21513" name="Text Box 10"/>
          <p:cNvSpPr txBox="1">
            <a:spLocks noChangeArrowheads="1"/>
          </p:cNvSpPr>
          <p:nvPr/>
        </p:nvSpPr>
        <p:spPr bwMode="auto">
          <a:xfrm>
            <a:off x="515938" y="5105400"/>
            <a:ext cx="1236662" cy="457200"/>
          </a:xfrm>
          <a:prstGeom prst="rect">
            <a:avLst/>
          </a:prstGeom>
          <a:noFill/>
          <a:ln w="19050">
            <a:noFill/>
            <a:miter lim="800000"/>
            <a:headEnd/>
            <a:tailEnd/>
          </a:ln>
        </p:spPr>
        <p:txBody>
          <a:bodyPr wrap="none">
            <a:spAutoFit/>
          </a:bodyPr>
          <a:lstStyle/>
          <a:p>
            <a:r>
              <a:rPr lang="en-US"/>
              <a:t>Weight:</a:t>
            </a:r>
          </a:p>
        </p:txBody>
      </p:sp>
      <p:sp>
        <p:nvSpPr>
          <p:cNvPr id="21514" name="Text Box 11"/>
          <p:cNvSpPr txBox="1">
            <a:spLocks noChangeArrowheads="1"/>
          </p:cNvSpPr>
          <p:nvPr/>
        </p:nvSpPr>
        <p:spPr bwMode="auto">
          <a:xfrm>
            <a:off x="533400" y="5486400"/>
            <a:ext cx="1230313" cy="457200"/>
          </a:xfrm>
          <a:prstGeom prst="rect">
            <a:avLst/>
          </a:prstGeom>
          <a:noFill/>
          <a:ln w="19050">
            <a:noFill/>
            <a:miter lim="800000"/>
            <a:headEnd/>
            <a:tailEnd/>
          </a:ln>
        </p:spPr>
        <p:txBody>
          <a:bodyPr wrap="none">
            <a:spAutoFit/>
          </a:bodyPr>
          <a:lstStyle/>
          <a:p>
            <a:r>
              <a:rPr lang="en-US"/>
              <a:t>Benefit:</a:t>
            </a:r>
          </a:p>
        </p:txBody>
      </p:sp>
      <p:sp>
        <p:nvSpPr>
          <p:cNvPr id="21515" name="Text Box 12"/>
          <p:cNvSpPr txBox="1">
            <a:spLocks noChangeArrowheads="1"/>
          </p:cNvSpPr>
          <p:nvPr/>
        </p:nvSpPr>
        <p:spPr bwMode="auto">
          <a:xfrm>
            <a:off x="195421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1</a:t>
            </a:r>
          </a:p>
        </p:txBody>
      </p:sp>
      <p:sp>
        <p:nvSpPr>
          <p:cNvPr id="21516" name="Text Box 13"/>
          <p:cNvSpPr txBox="1">
            <a:spLocks noChangeArrowheads="1"/>
          </p:cNvSpPr>
          <p:nvPr/>
        </p:nvSpPr>
        <p:spPr bwMode="auto">
          <a:xfrm>
            <a:off x="269716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2</a:t>
            </a:r>
          </a:p>
        </p:txBody>
      </p:sp>
      <p:sp>
        <p:nvSpPr>
          <p:cNvPr id="21517" name="Text Box 14"/>
          <p:cNvSpPr txBox="1">
            <a:spLocks noChangeArrowheads="1"/>
          </p:cNvSpPr>
          <p:nvPr/>
        </p:nvSpPr>
        <p:spPr bwMode="auto">
          <a:xfrm>
            <a:off x="3387725" y="4724400"/>
            <a:ext cx="296863" cy="304800"/>
          </a:xfrm>
          <a:prstGeom prst="rect">
            <a:avLst/>
          </a:prstGeom>
          <a:noFill/>
          <a:ln w="19050">
            <a:noFill/>
            <a:miter lim="800000"/>
            <a:headEnd/>
            <a:tailEnd/>
          </a:ln>
        </p:spPr>
        <p:txBody>
          <a:bodyPr wrap="none">
            <a:spAutoFit/>
          </a:bodyPr>
          <a:lstStyle/>
          <a:p>
            <a:r>
              <a:rPr lang="en-US" sz="1400" b="1">
                <a:solidFill>
                  <a:srgbClr val="000000"/>
                </a:solidFill>
              </a:rPr>
              <a:t>3</a:t>
            </a:r>
          </a:p>
        </p:txBody>
      </p:sp>
      <p:sp>
        <p:nvSpPr>
          <p:cNvPr id="21518" name="Text Box 15"/>
          <p:cNvSpPr txBox="1">
            <a:spLocks noChangeArrowheads="1"/>
          </p:cNvSpPr>
          <p:nvPr/>
        </p:nvSpPr>
        <p:spPr bwMode="auto">
          <a:xfrm>
            <a:off x="4079875" y="4724400"/>
            <a:ext cx="296863" cy="304800"/>
          </a:xfrm>
          <a:prstGeom prst="rect">
            <a:avLst/>
          </a:prstGeom>
          <a:noFill/>
          <a:ln w="19050">
            <a:noFill/>
            <a:miter lim="800000"/>
            <a:headEnd/>
            <a:tailEnd/>
          </a:ln>
        </p:spPr>
        <p:txBody>
          <a:bodyPr wrap="none">
            <a:spAutoFit/>
          </a:bodyPr>
          <a:lstStyle/>
          <a:p>
            <a:r>
              <a:rPr lang="en-US" sz="1400" b="1">
                <a:solidFill>
                  <a:srgbClr val="000000"/>
                </a:solidFill>
              </a:rPr>
              <a:t>4</a:t>
            </a:r>
          </a:p>
        </p:txBody>
      </p:sp>
      <p:sp>
        <p:nvSpPr>
          <p:cNvPr id="21519" name="Text Box 16"/>
          <p:cNvSpPr txBox="1">
            <a:spLocks noChangeArrowheads="1"/>
          </p:cNvSpPr>
          <p:nvPr/>
        </p:nvSpPr>
        <p:spPr bwMode="auto">
          <a:xfrm>
            <a:off x="4754563" y="4724400"/>
            <a:ext cx="296862" cy="304800"/>
          </a:xfrm>
          <a:prstGeom prst="rect">
            <a:avLst/>
          </a:prstGeom>
          <a:noFill/>
          <a:ln w="19050">
            <a:noFill/>
            <a:miter lim="800000"/>
            <a:headEnd/>
            <a:tailEnd/>
          </a:ln>
        </p:spPr>
        <p:txBody>
          <a:bodyPr wrap="none">
            <a:spAutoFit/>
          </a:bodyPr>
          <a:lstStyle/>
          <a:p>
            <a:r>
              <a:rPr lang="en-US" sz="1400" b="1">
                <a:solidFill>
                  <a:srgbClr val="000000"/>
                </a:solidFill>
              </a:rPr>
              <a:t>5</a:t>
            </a:r>
          </a:p>
        </p:txBody>
      </p:sp>
      <p:sp>
        <p:nvSpPr>
          <p:cNvPr id="21520" name="Text Box 17"/>
          <p:cNvSpPr txBox="1">
            <a:spLocks noChangeArrowheads="1"/>
          </p:cNvSpPr>
          <p:nvPr/>
        </p:nvSpPr>
        <p:spPr bwMode="auto">
          <a:xfrm>
            <a:off x="1822450" y="5181600"/>
            <a:ext cx="565150" cy="369888"/>
          </a:xfrm>
          <a:prstGeom prst="rect">
            <a:avLst/>
          </a:prstGeom>
          <a:noFill/>
          <a:ln w="19050">
            <a:noFill/>
            <a:miter lim="800000"/>
            <a:headEnd/>
            <a:tailEnd/>
          </a:ln>
        </p:spPr>
        <p:txBody>
          <a:bodyPr wrap="none">
            <a:spAutoFit/>
          </a:bodyPr>
          <a:lstStyle/>
          <a:p>
            <a:r>
              <a:rPr lang="en-US" sz="1800"/>
              <a:t>1 in</a:t>
            </a:r>
          </a:p>
        </p:txBody>
      </p:sp>
      <p:sp>
        <p:nvSpPr>
          <p:cNvPr id="21521" name="Text Box 18"/>
          <p:cNvSpPr txBox="1">
            <a:spLocks noChangeArrowheads="1"/>
          </p:cNvSpPr>
          <p:nvPr/>
        </p:nvSpPr>
        <p:spPr bwMode="auto">
          <a:xfrm>
            <a:off x="2565400" y="5181600"/>
            <a:ext cx="560388" cy="366713"/>
          </a:xfrm>
          <a:prstGeom prst="rect">
            <a:avLst/>
          </a:prstGeom>
          <a:noFill/>
          <a:ln w="19050">
            <a:noFill/>
            <a:miter lim="800000"/>
            <a:headEnd/>
            <a:tailEnd/>
          </a:ln>
        </p:spPr>
        <p:txBody>
          <a:bodyPr wrap="none">
            <a:spAutoFit/>
          </a:bodyPr>
          <a:lstStyle/>
          <a:p>
            <a:r>
              <a:rPr lang="en-US" sz="1800"/>
              <a:t>3 in</a:t>
            </a:r>
          </a:p>
        </p:txBody>
      </p:sp>
      <p:sp>
        <p:nvSpPr>
          <p:cNvPr id="21522" name="Text Box 19"/>
          <p:cNvSpPr txBox="1">
            <a:spLocks noChangeArrowheads="1"/>
          </p:cNvSpPr>
          <p:nvPr/>
        </p:nvSpPr>
        <p:spPr bwMode="auto">
          <a:xfrm>
            <a:off x="3255963" y="5181600"/>
            <a:ext cx="560387" cy="366713"/>
          </a:xfrm>
          <a:prstGeom prst="rect">
            <a:avLst/>
          </a:prstGeom>
          <a:noFill/>
          <a:ln w="19050">
            <a:noFill/>
            <a:miter lim="800000"/>
            <a:headEnd/>
            <a:tailEnd/>
          </a:ln>
        </p:spPr>
        <p:txBody>
          <a:bodyPr wrap="none">
            <a:spAutoFit/>
          </a:bodyPr>
          <a:lstStyle/>
          <a:p>
            <a:r>
              <a:rPr lang="en-US" sz="1800"/>
              <a:t>2 in</a:t>
            </a:r>
          </a:p>
        </p:txBody>
      </p:sp>
      <p:sp>
        <p:nvSpPr>
          <p:cNvPr id="21523" name="Text Box 20"/>
          <p:cNvSpPr txBox="1">
            <a:spLocks noChangeArrowheads="1"/>
          </p:cNvSpPr>
          <p:nvPr/>
        </p:nvSpPr>
        <p:spPr bwMode="auto">
          <a:xfrm>
            <a:off x="3948113" y="5181600"/>
            <a:ext cx="560387" cy="366713"/>
          </a:xfrm>
          <a:prstGeom prst="rect">
            <a:avLst/>
          </a:prstGeom>
          <a:noFill/>
          <a:ln w="19050">
            <a:noFill/>
            <a:miter lim="800000"/>
            <a:headEnd/>
            <a:tailEnd/>
          </a:ln>
        </p:spPr>
        <p:txBody>
          <a:bodyPr wrap="none">
            <a:spAutoFit/>
          </a:bodyPr>
          <a:lstStyle/>
          <a:p>
            <a:r>
              <a:rPr lang="en-US" sz="1800"/>
              <a:t>6 in</a:t>
            </a:r>
          </a:p>
        </p:txBody>
      </p:sp>
      <p:sp>
        <p:nvSpPr>
          <p:cNvPr id="21524" name="Text Box 21"/>
          <p:cNvSpPr txBox="1">
            <a:spLocks noChangeArrowheads="1"/>
          </p:cNvSpPr>
          <p:nvPr/>
        </p:nvSpPr>
        <p:spPr bwMode="auto">
          <a:xfrm>
            <a:off x="4622800" y="5181600"/>
            <a:ext cx="560388" cy="366713"/>
          </a:xfrm>
          <a:prstGeom prst="rect">
            <a:avLst/>
          </a:prstGeom>
          <a:noFill/>
          <a:ln w="19050">
            <a:noFill/>
            <a:miter lim="800000"/>
            <a:headEnd/>
            <a:tailEnd/>
          </a:ln>
        </p:spPr>
        <p:txBody>
          <a:bodyPr wrap="none">
            <a:spAutoFit/>
          </a:bodyPr>
          <a:lstStyle/>
          <a:p>
            <a:r>
              <a:rPr lang="en-US" sz="1800"/>
              <a:t>2 in</a:t>
            </a:r>
          </a:p>
        </p:txBody>
      </p:sp>
      <p:sp>
        <p:nvSpPr>
          <p:cNvPr id="21525" name="Text Box 22"/>
          <p:cNvSpPr txBox="1">
            <a:spLocks noChangeArrowheads="1"/>
          </p:cNvSpPr>
          <p:nvPr/>
        </p:nvSpPr>
        <p:spPr bwMode="auto">
          <a:xfrm>
            <a:off x="1824038" y="5562600"/>
            <a:ext cx="565150" cy="369888"/>
          </a:xfrm>
          <a:prstGeom prst="rect">
            <a:avLst/>
          </a:prstGeom>
          <a:noFill/>
          <a:ln w="19050">
            <a:noFill/>
            <a:miter lim="800000"/>
            <a:headEnd/>
            <a:tailEnd/>
          </a:ln>
        </p:spPr>
        <p:txBody>
          <a:bodyPr wrap="none">
            <a:spAutoFit/>
          </a:bodyPr>
          <a:lstStyle/>
          <a:p>
            <a:r>
              <a:rPr lang="en-US" sz="1800"/>
              <a:t>$10</a:t>
            </a:r>
          </a:p>
        </p:txBody>
      </p:sp>
      <p:sp>
        <p:nvSpPr>
          <p:cNvPr id="21526" name="Text Box 23"/>
          <p:cNvSpPr txBox="1">
            <a:spLocks noChangeArrowheads="1"/>
          </p:cNvSpPr>
          <p:nvPr/>
        </p:nvSpPr>
        <p:spPr bwMode="auto">
          <a:xfrm>
            <a:off x="2627313" y="5562600"/>
            <a:ext cx="565150" cy="369888"/>
          </a:xfrm>
          <a:prstGeom prst="rect">
            <a:avLst/>
          </a:prstGeom>
          <a:noFill/>
          <a:ln w="19050">
            <a:noFill/>
            <a:miter lim="800000"/>
            <a:headEnd/>
            <a:tailEnd/>
          </a:ln>
        </p:spPr>
        <p:txBody>
          <a:bodyPr wrap="none">
            <a:spAutoFit/>
          </a:bodyPr>
          <a:lstStyle/>
          <a:p>
            <a:r>
              <a:rPr lang="en-US" sz="1800"/>
              <a:t>$30</a:t>
            </a:r>
          </a:p>
        </p:txBody>
      </p:sp>
      <p:sp>
        <p:nvSpPr>
          <p:cNvPr id="21527" name="Text Box 24"/>
          <p:cNvSpPr txBox="1">
            <a:spLocks noChangeArrowheads="1"/>
          </p:cNvSpPr>
          <p:nvPr/>
        </p:nvSpPr>
        <p:spPr bwMode="auto">
          <a:xfrm>
            <a:off x="3319463" y="5562600"/>
            <a:ext cx="434975" cy="366713"/>
          </a:xfrm>
          <a:prstGeom prst="rect">
            <a:avLst/>
          </a:prstGeom>
          <a:noFill/>
          <a:ln w="19050">
            <a:noFill/>
            <a:miter lim="800000"/>
            <a:headEnd/>
            <a:tailEnd/>
          </a:ln>
        </p:spPr>
        <p:txBody>
          <a:bodyPr wrap="none">
            <a:spAutoFit/>
          </a:bodyPr>
          <a:lstStyle/>
          <a:p>
            <a:r>
              <a:rPr lang="en-US" sz="1800"/>
              <a:t>$6</a:t>
            </a:r>
          </a:p>
        </p:txBody>
      </p:sp>
      <p:sp>
        <p:nvSpPr>
          <p:cNvPr id="21528" name="Text Box 25"/>
          <p:cNvSpPr txBox="1">
            <a:spLocks noChangeArrowheads="1"/>
          </p:cNvSpPr>
          <p:nvPr/>
        </p:nvSpPr>
        <p:spPr bwMode="auto">
          <a:xfrm>
            <a:off x="3949700" y="5562600"/>
            <a:ext cx="565150" cy="369888"/>
          </a:xfrm>
          <a:prstGeom prst="rect">
            <a:avLst/>
          </a:prstGeom>
          <a:noFill/>
          <a:ln w="19050">
            <a:noFill/>
            <a:miter lim="800000"/>
            <a:headEnd/>
            <a:tailEnd/>
          </a:ln>
        </p:spPr>
        <p:txBody>
          <a:bodyPr wrap="none">
            <a:spAutoFit/>
          </a:bodyPr>
          <a:lstStyle/>
          <a:p>
            <a:r>
              <a:rPr lang="en-US" sz="1800"/>
              <a:t>$75</a:t>
            </a:r>
          </a:p>
        </p:txBody>
      </p:sp>
      <p:sp>
        <p:nvSpPr>
          <p:cNvPr id="21529" name="Text Box 26"/>
          <p:cNvSpPr txBox="1">
            <a:spLocks noChangeArrowheads="1"/>
          </p:cNvSpPr>
          <p:nvPr/>
        </p:nvSpPr>
        <p:spPr bwMode="auto">
          <a:xfrm>
            <a:off x="4622800" y="5562600"/>
            <a:ext cx="565150" cy="369888"/>
          </a:xfrm>
          <a:prstGeom prst="rect">
            <a:avLst/>
          </a:prstGeom>
          <a:noFill/>
          <a:ln w="19050">
            <a:noFill/>
            <a:miter lim="800000"/>
            <a:headEnd/>
            <a:tailEnd/>
          </a:ln>
        </p:spPr>
        <p:txBody>
          <a:bodyPr wrap="none">
            <a:spAutoFit/>
          </a:bodyPr>
          <a:lstStyle/>
          <a:p>
            <a:r>
              <a:rPr lang="en-US" sz="1800"/>
              <a:t>$60</a:t>
            </a:r>
          </a:p>
        </p:txBody>
      </p:sp>
      <p:sp>
        <p:nvSpPr>
          <p:cNvPr id="21530" name="Text Box 27"/>
          <p:cNvSpPr txBox="1">
            <a:spLocks noChangeArrowheads="1"/>
          </p:cNvSpPr>
          <p:nvPr/>
        </p:nvSpPr>
        <p:spPr bwMode="auto">
          <a:xfrm>
            <a:off x="304800" y="4114800"/>
            <a:ext cx="1060450" cy="457200"/>
          </a:xfrm>
          <a:prstGeom prst="rect">
            <a:avLst/>
          </a:prstGeom>
          <a:noFill/>
          <a:ln w="19050">
            <a:noFill/>
            <a:miter lim="800000"/>
            <a:headEnd/>
            <a:tailEnd/>
          </a:ln>
        </p:spPr>
        <p:txBody>
          <a:bodyPr wrap="none">
            <a:spAutoFit/>
          </a:bodyPr>
          <a:lstStyle/>
          <a:p>
            <a:r>
              <a:rPr lang="en-US"/>
              <a:t>Items:</a:t>
            </a:r>
          </a:p>
        </p:txBody>
      </p:sp>
      <p:sp>
        <p:nvSpPr>
          <p:cNvPr id="21531" name="Text Box 42"/>
          <p:cNvSpPr txBox="1">
            <a:spLocks noChangeArrowheads="1"/>
          </p:cNvSpPr>
          <p:nvPr/>
        </p:nvSpPr>
        <p:spPr bwMode="auto">
          <a:xfrm>
            <a:off x="6248400" y="4648200"/>
            <a:ext cx="1887538" cy="366713"/>
          </a:xfrm>
          <a:prstGeom prst="rect">
            <a:avLst/>
          </a:prstGeom>
          <a:noFill/>
          <a:ln w="19050">
            <a:noFill/>
            <a:miter lim="800000"/>
            <a:headEnd/>
            <a:tailEnd/>
          </a:ln>
        </p:spPr>
        <p:txBody>
          <a:bodyPr wrap="none">
            <a:spAutoFit/>
          </a:bodyPr>
          <a:lstStyle/>
          <a:p>
            <a:r>
              <a:rPr lang="en-US" sz="1800"/>
              <a:t>box of width 9 in</a:t>
            </a:r>
          </a:p>
        </p:txBody>
      </p:sp>
      <p:sp>
        <p:nvSpPr>
          <p:cNvPr id="21532" name="Line 43"/>
          <p:cNvSpPr>
            <a:spLocks noChangeShapeType="1"/>
          </p:cNvSpPr>
          <p:nvPr/>
        </p:nvSpPr>
        <p:spPr bwMode="auto">
          <a:xfrm>
            <a:off x="5562600" y="3505200"/>
            <a:ext cx="0" cy="2819400"/>
          </a:xfrm>
          <a:prstGeom prst="line">
            <a:avLst/>
          </a:prstGeom>
          <a:noFill/>
          <a:ln w="19050">
            <a:solidFill>
              <a:schemeClr val="tx1"/>
            </a:solidFill>
            <a:round/>
            <a:headEnd/>
            <a:tailEnd/>
          </a:ln>
        </p:spPr>
        <p:txBody>
          <a:bodyPr wrap="none" anchor="ctr"/>
          <a:lstStyle/>
          <a:p>
            <a:endParaRPr lang="en-US"/>
          </a:p>
        </p:txBody>
      </p:sp>
      <p:sp>
        <p:nvSpPr>
          <p:cNvPr id="186412" name="Text Box 44"/>
          <p:cNvSpPr txBox="1">
            <a:spLocks noChangeArrowheads="1"/>
          </p:cNvSpPr>
          <p:nvPr/>
        </p:nvSpPr>
        <p:spPr bwMode="auto">
          <a:xfrm>
            <a:off x="6172200" y="5029200"/>
            <a:ext cx="2347913" cy="1371600"/>
          </a:xfrm>
          <a:prstGeom prst="rect">
            <a:avLst/>
          </a:prstGeom>
          <a:noFill/>
          <a:ln w="19050">
            <a:noFill/>
            <a:miter lim="800000"/>
            <a:headEnd/>
            <a:tailEnd/>
          </a:ln>
        </p:spPr>
        <p:txBody>
          <a:bodyPr wrap="none">
            <a:spAutoFit/>
          </a:bodyPr>
          <a:lstStyle/>
          <a:p>
            <a:pPr algn="l"/>
            <a:r>
              <a:rPr lang="en-US"/>
              <a:t>Solution:</a:t>
            </a:r>
          </a:p>
          <a:p>
            <a:pPr algn="l">
              <a:buFontTx/>
              <a:buChar char="•"/>
            </a:pPr>
            <a:r>
              <a:rPr lang="en-US" sz="2000"/>
              <a:t> item 5 ($60, 2 in)</a:t>
            </a:r>
          </a:p>
          <a:p>
            <a:pPr algn="l">
              <a:buFontTx/>
              <a:buChar char="•"/>
            </a:pPr>
            <a:r>
              <a:rPr lang="en-US" sz="2000"/>
              <a:t> item 4 ($75, 6in)</a:t>
            </a:r>
          </a:p>
          <a:p>
            <a:pPr algn="l">
              <a:buFontTx/>
              <a:buChar char="•"/>
            </a:pPr>
            <a:r>
              <a:rPr lang="en-US" sz="2000"/>
              <a:t> item 1 ($10, 1in)</a:t>
            </a:r>
          </a:p>
        </p:txBody>
      </p:sp>
      <p:sp>
        <p:nvSpPr>
          <p:cNvPr id="21534" name="Text Box 45"/>
          <p:cNvSpPr txBox="1">
            <a:spLocks noChangeArrowheads="1"/>
          </p:cNvSpPr>
          <p:nvPr/>
        </p:nvSpPr>
        <p:spPr bwMode="auto">
          <a:xfrm>
            <a:off x="6248400" y="3276600"/>
            <a:ext cx="1670050" cy="457200"/>
          </a:xfrm>
          <a:prstGeom prst="rect">
            <a:avLst/>
          </a:prstGeom>
          <a:noFill/>
          <a:ln w="19050">
            <a:noFill/>
            <a:miter lim="800000"/>
            <a:headEnd/>
            <a:tailEnd/>
          </a:ln>
        </p:spPr>
        <p:txBody>
          <a:bodyPr wrap="none">
            <a:spAutoFit/>
          </a:bodyPr>
          <a:lstStyle/>
          <a:p>
            <a:r>
              <a:rPr lang="en-US"/>
              <a:t>“knapsack”</a:t>
            </a:r>
          </a:p>
        </p:txBody>
      </p:sp>
      <p:pic>
        <p:nvPicPr>
          <p:cNvPr id="21535" name="Picture 48" descr="cover-small">
            <a:hlinkClick r:id="rId5"/>
          </p:cNvPr>
          <p:cNvPicPr>
            <a:picLocks noChangeAspect="1" noChangeArrowheads="1"/>
          </p:cNvPicPr>
          <p:nvPr/>
        </p:nvPicPr>
        <p:blipFill>
          <a:blip r:embed="rId6"/>
          <a:srcRect/>
          <a:stretch>
            <a:fillRect/>
          </a:stretch>
        </p:blipFill>
        <p:spPr bwMode="auto">
          <a:xfrm>
            <a:off x="4541838" y="3505200"/>
            <a:ext cx="944562" cy="1173163"/>
          </a:xfrm>
          <a:prstGeom prst="rect">
            <a:avLst/>
          </a:prstGeom>
          <a:noFill/>
          <a:ln w="9525">
            <a:noFill/>
            <a:miter lim="800000"/>
            <a:headEnd/>
            <a:tailEnd/>
          </a:ln>
        </p:spPr>
      </p:pic>
      <p:grpSp>
        <p:nvGrpSpPr>
          <p:cNvPr id="5" name="Group 168"/>
          <p:cNvGrpSpPr>
            <a:grpSpLocks/>
          </p:cNvGrpSpPr>
          <p:nvPr/>
        </p:nvGrpSpPr>
        <p:grpSpPr bwMode="auto">
          <a:xfrm>
            <a:off x="1524000" y="3505200"/>
            <a:ext cx="1090613" cy="1209675"/>
            <a:chOff x="1392" y="198"/>
            <a:chExt cx="687" cy="762"/>
          </a:xfrm>
        </p:grpSpPr>
        <p:sp>
          <p:nvSpPr>
            <p:cNvPr id="21544" name="Freeform 123"/>
            <p:cNvSpPr>
              <a:spLocks/>
            </p:cNvSpPr>
            <p:nvPr/>
          </p:nvSpPr>
          <p:spPr bwMode="auto">
            <a:xfrm>
              <a:off x="1906" y="198"/>
              <a:ext cx="61" cy="669"/>
            </a:xfrm>
            <a:custGeom>
              <a:avLst/>
              <a:gdLst>
                <a:gd name="T0" fmla="*/ 0 w 104"/>
                <a:gd name="T1" fmla="*/ 0 h 1452"/>
                <a:gd name="T2" fmla="*/ 2 w 104"/>
                <a:gd name="T3" fmla="*/ 28 h 1452"/>
                <a:gd name="T4" fmla="*/ 2 w 104"/>
                <a:gd name="T5" fmla="*/ 28 h 1452"/>
                <a:gd name="T6" fmla="*/ 2 w 104"/>
                <a:gd name="T7" fmla="*/ 28 h 1452"/>
                <a:gd name="T8" fmla="*/ 2 w 104"/>
                <a:gd name="T9" fmla="*/ 29 h 1452"/>
                <a:gd name="T10" fmla="*/ 2 w 104"/>
                <a:gd name="T11" fmla="*/ 29 h 1452"/>
                <a:gd name="T12" fmla="*/ 3 w 104"/>
                <a:gd name="T13" fmla="*/ 29 h 1452"/>
                <a:gd name="T14" fmla="*/ 4 w 104"/>
                <a:gd name="T15" fmla="*/ 30 h 1452"/>
                <a:gd name="T16" fmla="*/ 5 w 104"/>
                <a:gd name="T17" fmla="*/ 30 h 1452"/>
                <a:gd name="T18" fmla="*/ 7 w 104"/>
                <a:gd name="T19" fmla="*/ 30 h 1452"/>
                <a:gd name="T20" fmla="*/ 7 w 104"/>
                <a:gd name="T21" fmla="*/ 30 h 1452"/>
                <a:gd name="T22" fmla="*/ 6 w 104"/>
                <a:gd name="T23" fmla="*/ 30 h 1452"/>
                <a:gd name="T24" fmla="*/ 5 w 104"/>
                <a:gd name="T25" fmla="*/ 30 h 1452"/>
                <a:gd name="T26" fmla="*/ 4 w 104"/>
                <a:gd name="T27" fmla="*/ 30 h 1452"/>
                <a:gd name="T28" fmla="*/ 2 w 104"/>
                <a:gd name="T29" fmla="*/ 30 h 1452"/>
                <a:gd name="T30" fmla="*/ 1 w 104"/>
                <a:gd name="T31" fmla="*/ 29 h 1452"/>
                <a:gd name="T32" fmla="*/ 1 w 104"/>
                <a:gd name="T33" fmla="*/ 28 h 1452"/>
                <a:gd name="T34" fmla="*/ 1 w 104"/>
                <a:gd name="T35" fmla="*/ 27 h 1452"/>
                <a:gd name="T36" fmla="*/ 0 w 104"/>
                <a:gd name="T37" fmla="*/ 0 h 14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1452"/>
                <a:gd name="T59" fmla="*/ 104 w 104"/>
                <a:gd name="T60" fmla="*/ 1452 h 14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1452">
                  <a:moveTo>
                    <a:pt x="0" y="0"/>
                  </a:moveTo>
                  <a:lnTo>
                    <a:pt x="31" y="1339"/>
                  </a:lnTo>
                  <a:lnTo>
                    <a:pt x="31" y="1344"/>
                  </a:lnTo>
                  <a:lnTo>
                    <a:pt x="30" y="1355"/>
                  </a:lnTo>
                  <a:lnTo>
                    <a:pt x="31" y="1371"/>
                  </a:lnTo>
                  <a:lnTo>
                    <a:pt x="35" y="1391"/>
                  </a:lnTo>
                  <a:lnTo>
                    <a:pt x="42" y="1411"/>
                  </a:lnTo>
                  <a:lnTo>
                    <a:pt x="55" y="1427"/>
                  </a:lnTo>
                  <a:lnTo>
                    <a:pt x="75" y="1438"/>
                  </a:lnTo>
                  <a:lnTo>
                    <a:pt x="104" y="1443"/>
                  </a:lnTo>
                  <a:lnTo>
                    <a:pt x="99" y="1445"/>
                  </a:lnTo>
                  <a:lnTo>
                    <a:pt x="86" y="1450"/>
                  </a:lnTo>
                  <a:lnTo>
                    <a:pt x="70" y="1452"/>
                  </a:lnTo>
                  <a:lnTo>
                    <a:pt x="51" y="1447"/>
                  </a:lnTo>
                  <a:lnTo>
                    <a:pt x="31" y="1434"/>
                  </a:lnTo>
                  <a:lnTo>
                    <a:pt x="15" y="1406"/>
                  </a:lnTo>
                  <a:lnTo>
                    <a:pt x="5" y="1360"/>
                  </a:lnTo>
                  <a:lnTo>
                    <a:pt x="2" y="1291"/>
                  </a:lnTo>
                  <a:lnTo>
                    <a:pt x="0" y="0"/>
                  </a:lnTo>
                  <a:close/>
                </a:path>
              </a:pathLst>
            </a:custGeom>
            <a:solidFill>
              <a:srgbClr val="000000"/>
            </a:solidFill>
            <a:ln w="9525">
              <a:noFill/>
              <a:round/>
              <a:headEnd/>
              <a:tailEnd/>
            </a:ln>
          </p:spPr>
          <p:txBody>
            <a:bodyPr/>
            <a:lstStyle/>
            <a:p>
              <a:endParaRPr lang="en-US"/>
            </a:p>
          </p:txBody>
        </p:sp>
        <p:sp>
          <p:nvSpPr>
            <p:cNvPr id="21545" name="Freeform 138"/>
            <p:cNvSpPr>
              <a:spLocks/>
            </p:cNvSpPr>
            <p:nvPr/>
          </p:nvSpPr>
          <p:spPr bwMode="auto">
            <a:xfrm>
              <a:off x="1771" y="492"/>
              <a:ext cx="99" cy="403"/>
            </a:xfrm>
            <a:custGeom>
              <a:avLst/>
              <a:gdLst>
                <a:gd name="T0" fmla="*/ 0 w 168"/>
                <a:gd name="T1" fmla="*/ 0 h 874"/>
                <a:gd name="T2" fmla="*/ 1 w 168"/>
                <a:gd name="T3" fmla="*/ 0 h 874"/>
                <a:gd name="T4" fmla="*/ 2 w 168"/>
                <a:gd name="T5" fmla="*/ 1 h 874"/>
                <a:gd name="T6" fmla="*/ 3 w 168"/>
                <a:gd name="T7" fmla="*/ 3 h 874"/>
                <a:gd name="T8" fmla="*/ 5 w 168"/>
                <a:gd name="T9" fmla="*/ 5 h 874"/>
                <a:gd name="T10" fmla="*/ 8 w 168"/>
                <a:gd name="T11" fmla="*/ 7 h 874"/>
                <a:gd name="T12" fmla="*/ 9 w 168"/>
                <a:gd name="T13" fmla="*/ 11 h 874"/>
                <a:gd name="T14" fmla="*/ 11 w 168"/>
                <a:gd name="T15" fmla="*/ 14 h 874"/>
                <a:gd name="T16" fmla="*/ 12 w 168"/>
                <a:gd name="T17" fmla="*/ 18 h 874"/>
                <a:gd name="T18" fmla="*/ 12 w 168"/>
                <a:gd name="T19" fmla="*/ 18 h 874"/>
                <a:gd name="T20" fmla="*/ 11 w 168"/>
                <a:gd name="T21" fmla="*/ 16 h 874"/>
                <a:gd name="T22" fmla="*/ 9 w 168"/>
                <a:gd name="T23" fmla="*/ 14 h 874"/>
                <a:gd name="T24" fmla="*/ 8 w 168"/>
                <a:gd name="T25" fmla="*/ 11 h 874"/>
                <a:gd name="T26" fmla="*/ 6 w 168"/>
                <a:gd name="T27" fmla="*/ 8 h 874"/>
                <a:gd name="T28" fmla="*/ 5 w 168"/>
                <a:gd name="T29" fmla="*/ 5 h 874"/>
                <a:gd name="T30" fmla="*/ 2 w 168"/>
                <a:gd name="T31" fmla="*/ 2 h 874"/>
                <a:gd name="T32" fmla="*/ 0 w 168"/>
                <a:gd name="T33" fmla="*/ 0 h 8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8"/>
                <a:gd name="T52" fmla="*/ 0 h 874"/>
                <a:gd name="T53" fmla="*/ 168 w 168"/>
                <a:gd name="T54" fmla="*/ 874 h 8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8" h="874">
                  <a:moveTo>
                    <a:pt x="0" y="0"/>
                  </a:moveTo>
                  <a:lnTo>
                    <a:pt x="7" y="15"/>
                  </a:lnTo>
                  <a:lnTo>
                    <a:pt x="24" y="58"/>
                  </a:lnTo>
                  <a:lnTo>
                    <a:pt x="48" y="131"/>
                  </a:lnTo>
                  <a:lnTo>
                    <a:pt x="77" y="230"/>
                  </a:lnTo>
                  <a:lnTo>
                    <a:pt x="107" y="356"/>
                  </a:lnTo>
                  <a:lnTo>
                    <a:pt x="133" y="505"/>
                  </a:lnTo>
                  <a:lnTo>
                    <a:pt x="155" y="678"/>
                  </a:lnTo>
                  <a:lnTo>
                    <a:pt x="168" y="874"/>
                  </a:lnTo>
                  <a:lnTo>
                    <a:pt x="165" y="845"/>
                  </a:lnTo>
                  <a:lnTo>
                    <a:pt x="154" y="766"/>
                  </a:lnTo>
                  <a:lnTo>
                    <a:pt x="138" y="650"/>
                  </a:lnTo>
                  <a:lnTo>
                    <a:pt x="116" y="512"/>
                  </a:lnTo>
                  <a:lnTo>
                    <a:pt x="91" y="365"/>
                  </a:lnTo>
                  <a:lnTo>
                    <a:pt x="62" y="221"/>
                  </a:lnTo>
                  <a:lnTo>
                    <a:pt x="32" y="95"/>
                  </a:lnTo>
                  <a:lnTo>
                    <a:pt x="0" y="0"/>
                  </a:lnTo>
                  <a:close/>
                </a:path>
              </a:pathLst>
            </a:custGeom>
            <a:solidFill>
              <a:srgbClr val="000000"/>
            </a:solidFill>
            <a:ln w="9525">
              <a:noFill/>
              <a:round/>
              <a:headEnd/>
              <a:tailEnd/>
            </a:ln>
          </p:spPr>
          <p:txBody>
            <a:bodyPr/>
            <a:lstStyle/>
            <a:p>
              <a:endParaRPr lang="en-US"/>
            </a:p>
          </p:txBody>
        </p:sp>
        <p:sp>
          <p:nvSpPr>
            <p:cNvPr id="21546" name="Freeform 139"/>
            <p:cNvSpPr>
              <a:spLocks/>
            </p:cNvSpPr>
            <p:nvPr/>
          </p:nvSpPr>
          <p:spPr bwMode="auto">
            <a:xfrm>
              <a:off x="1791" y="408"/>
              <a:ext cx="60" cy="45"/>
            </a:xfrm>
            <a:custGeom>
              <a:avLst/>
              <a:gdLst>
                <a:gd name="T0" fmla="*/ 7 w 102"/>
                <a:gd name="T1" fmla="*/ 0 h 98"/>
                <a:gd name="T2" fmla="*/ 7 w 102"/>
                <a:gd name="T3" fmla="*/ 0 h 98"/>
                <a:gd name="T4" fmla="*/ 6 w 102"/>
                <a:gd name="T5" fmla="*/ 0 h 98"/>
                <a:gd name="T6" fmla="*/ 6 w 102"/>
                <a:gd name="T7" fmla="*/ 0 h 98"/>
                <a:gd name="T8" fmla="*/ 5 w 102"/>
                <a:gd name="T9" fmla="*/ 1 h 98"/>
                <a:gd name="T10" fmla="*/ 4 w 102"/>
                <a:gd name="T11" fmla="*/ 1 h 98"/>
                <a:gd name="T12" fmla="*/ 3 w 102"/>
                <a:gd name="T13" fmla="*/ 1 h 98"/>
                <a:gd name="T14" fmla="*/ 2 w 102"/>
                <a:gd name="T15" fmla="*/ 2 h 98"/>
                <a:gd name="T16" fmla="*/ 0 w 102"/>
                <a:gd name="T17" fmla="*/ 2 h 98"/>
                <a:gd name="T18" fmla="*/ 1 w 102"/>
                <a:gd name="T19" fmla="*/ 2 h 98"/>
                <a:gd name="T20" fmla="*/ 1 w 102"/>
                <a:gd name="T21" fmla="*/ 2 h 98"/>
                <a:gd name="T22" fmla="*/ 2 w 102"/>
                <a:gd name="T23" fmla="*/ 1 h 98"/>
                <a:gd name="T24" fmla="*/ 4 w 102"/>
                <a:gd name="T25" fmla="*/ 1 h 98"/>
                <a:gd name="T26" fmla="*/ 5 w 102"/>
                <a:gd name="T27" fmla="*/ 1 h 98"/>
                <a:gd name="T28" fmla="*/ 6 w 102"/>
                <a:gd name="T29" fmla="*/ 0 h 98"/>
                <a:gd name="T30" fmla="*/ 6 w 102"/>
                <a:gd name="T31" fmla="*/ 0 h 98"/>
                <a:gd name="T32" fmla="*/ 7 w 102"/>
                <a:gd name="T33" fmla="*/ 0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
                <a:gd name="T52" fmla="*/ 0 h 98"/>
                <a:gd name="T53" fmla="*/ 102 w 102"/>
                <a:gd name="T54" fmla="*/ 98 h 9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 h="98">
                  <a:moveTo>
                    <a:pt x="102" y="0"/>
                  </a:moveTo>
                  <a:lnTo>
                    <a:pt x="99" y="4"/>
                  </a:lnTo>
                  <a:lnTo>
                    <a:pt x="95" y="13"/>
                  </a:lnTo>
                  <a:lnTo>
                    <a:pt x="87" y="27"/>
                  </a:lnTo>
                  <a:lnTo>
                    <a:pt x="75" y="42"/>
                  </a:lnTo>
                  <a:lnTo>
                    <a:pt x="60" y="59"/>
                  </a:lnTo>
                  <a:lnTo>
                    <a:pt x="43" y="75"/>
                  </a:lnTo>
                  <a:lnTo>
                    <a:pt x="23" y="89"/>
                  </a:lnTo>
                  <a:lnTo>
                    <a:pt x="0" y="98"/>
                  </a:lnTo>
                  <a:lnTo>
                    <a:pt x="5" y="95"/>
                  </a:lnTo>
                  <a:lnTo>
                    <a:pt x="15" y="86"/>
                  </a:lnTo>
                  <a:lnTo>
                    <a:pt x="31" y="72"/>
                  </a:lnTo>
                  <a:lnTo>
                    <a:pt x="49" y="55"/>
                  </a:lnTo>
                  <a:lnTo>
                    <a:pt x="67" y="39"/>
                  </a:lnTo>
                  <a:lnTo>
                    <a:pt x="83" y="22"/>
                  </a:lnTo>
                  <a:lnTo>
                    <a:pt x="96" y="9"/>
                  </a:lnTo>
                  <a:lnTo>
                    <a:pt x="102" y="0"/>
                  </a:lnTo>
                  <a:close/>
                </a:path>
              </a:pathLst>
            </a:custGeom>
            <a:solidFill>
              <a:srgbClr val="000000"/>
            </a:solidFill>
            <a:ln w="9525">
              <a:noFill/>
              <a:round/>
              <a:headEnd/>
              <a:tailEnd/>
            </a:ln>
          </p:spPr>
          <p:txBody>
            <a:bodyPr/>
            <a:lstStyle/>
            <a:p>
              <a:endParaRPr lang="en-US"/>
            </a:p>
          </p:txBody>
        </p:sp>
        <p:sp>
          <p:nvSpPr>
            <p:cNvPr id="21547" name="Freeform 140"/>
            <p:cNvSpPr>
              <a:spLocks/>
            </p:cNvSpPr>
            <p:nvPr/>
          </p:nvSpPr>
          <p:spPr bwMode="auto">
            <a:xfrm>
              <a:off x="1405" y="285"/>
              <a:ext cx="669" cy="666"/>
            </a:xfrm>
            <a:custGeom>
              <a:avLst/>
              <a:gdLst>
                <a:gd name="T0" fmla="*/ 57 w 1140"/>
                <a:gd name="T1" fmla="*/ 0 h 1447"/>
                <a:gd name="T2" fmla="*/ 57 w 1140"/>
                <a:gd name="T3" fmla="*/ 0 h 1447"/>
                <a:gd name="T4" fmla="*/ 58 w 1140"/>
                <a:gd name="T5" fmla="*/ 0 h 1447"/>
                <a:gd name="T6" fmla="*/ 58 w 1140"/>
                <a:gd name="T7" fmla="*/ 0 h 1447"/>
                <a:gd name="T8" fmla="*/ 59 w 1140"/>
                <a:gd name="T9" fmla="*/ 0 h 1447"/>
                <a:gd name="T10" fmla="*/ 60 w 1140"/>
                <a:gd name="T11" fmla="*/ 0 h 1447"/>
                <a:gd name="T12" fmla="*/ 60 w 1140"/>
                <a:gd name="T13" fmla="*/ 0 h 1447"/>
                <a:gd name="T14" fmla="*/ 62 w 1140"/>
                <a:gd name="T15" fmla="*/ 0 h 1447"/>
                <a:gd name="T16" fmla="*/ 63 w 1140"/>
                <a:gd name="T17" fmla="*/ 0 h 1447"/>
                <a:gd name="T18" fmla="*/ 65 w 1140"/>
                <a:gd name="T19" fmla="*/ 0 h 1447"/>
                <a:gd name="T20" fmla="*/ 67 w 1140"/>
                <a:gd name="T21" fmla="*/ 0 h 1447"/>
                <a:gd name="T22" fmla="*/ 69 w 1140"/>
                <a:gd name="T23" fmla="*/ 0 h 1447"/>
                <a:gd name="T24" fmla="*/ 70 w 1140"/>
                <a:gd name="T25" fmla="*/ 0 h 1447"/>
                <a:gd name="T26" fmla="*/ 73 w 1140"/>
                <a:gd name="T27" fmla="*/ 1 h 1447"/>
                <a:gd name="T28" fmla="*/ 75 w 1140"/>
                <a:gd name="T29" fmla="*/ 1 h 1447"/>
                <a:gd name="T30" fmla="*/ 77 w 1140"/>
                <a:gd name="T31" fmla="*/ 2 h 1447"/>
                <a:gd name="T32" fmla="*/ 80 w 1140"/>
                <a:gd name="T33" fmla="*/ 2 h 1447"/>
                <a:gd name="T34" fmla="*/ 69 w 1140"/>
                <a:gd name="T35" fmla="*/ 29 h 1447"/>
                <a:gd name="T36" fmla="*/ 69 w 1140"/>
                <a:gd name="T37" fmla="*/ 29 h 1447"/>
                <a:gd name="T38" fmla="*/ 69 w 1140"/>
                <a:gd name="T39" fmla="*/ 29 h 1447"/>
                <a:gd name="T40" fmla="*/ 68 w 1140"/>
                <a:gd name="T41" fmla="*/ 29 h 1447"/>
                <a:gd name="T42" fmla="*/ 67 w 1140"/>
                <a:gd name="T43" fmla="*/ 30 h 1447"/>
                <a:gd name="T44" fmla="*/ 66 w 1140"/>
                <a:gd name="T45" fmla="*/ 30 h 1447"/>
                <a:gd name="T46" fmla="*/ 65 w 1140"/>
                <a:gd name="T47" fmla="*/ 30 h 1447"/>
                <a:gd name="T48" fmla="*/ 63 w 1140"/>
                <a:gd name="T49" fmla="*/ 30 h 1447"/>
                <a:gd name="T50" fmla="*/ 62 w 1140"/>
                <a:gd name="T51" fmla="*/ 30 h 1447"/>
                <a:gd name="T52" fmla="*/ 60 w 1140"/>
                <a:gd name="T53" fmla="*/ 30 h 1447"/>
                <a:gd name="T54" fmla="*/ 58 w 1140"/>
                <a:gd name="T55" fmla="*/ 30 h 1447"/>
                <a:gd name="T56" fmla="*/ 56 w 1140"/>
                <a:gd name="T57" fmla="*/ 30 h 1447"/>
                <a:gd name="T58" fmla="*/ 55 w 1140"/>
                <a:gd name="T59" fmla="*/ 29 h 1447"/>
                <a:gd name="T60" fmla="*/ 53 w 1140"/>
                <a:gd name="T61" fmla="*/ 29 h 1447"/>
                <a:gd name="T62" fmla="*/ 52 w 1140"/>
                <a:gd name="T63" fmla="*/ 29 h 1447"/>
                <a:gd name="T64" fmla="*/ 50 w 1140"/>
                <a:gd name="T65" fmla="*/ 29 h 1447"/>
                <a:gd name="T66" fmla="*/ 49 w 1140"/>
                <a:gd name="T67" fmla="*/ 29 h 1447"/>
                <a:gd name="T68" fmla="*/ 0 w 1140"/>
                <a:gd name="T69" fmla="*/ 29 h 1447"/>
                <a:gd name="T70" fmla="*/ 8 w 1140"/>
                <a:gd name="T71" fmla="*/ 4 h 1447"/>
                <a:gd name="T72" fmla="*/ 57 w 1140"/>
                <a:gd name="T73" fmla="*/ 0 h 14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40"/>
                <a:gd name="T112" fmla="*/ 0 h 1447"/>
                <a:gd name="T113" fmla="*/ 1140 w 1140"/>
                <a:gd name="T114" fmla="*/ 1447 h 14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40" h="1447">
                  <a:moveTo>
                    <a:pt x="822" y="14"/>
                  </a:moveTo>
                  <a:lnTo>
                    <a:pt x="823" y="13"/>
                  </a:lnTo>
                  <a:lnTo>
                    <a:pt x="828" y="12"/>
                  </a:lnTo>
                  <a:lnTo>
                    <a:pt x="836" y="9"/>
                  </a:lnTo>
                  <a:lnTo>
                    <a:pt x="845" y="6"/>
                  </a:lnTo>
                  <a:lnTo>
                    <a:pt x="858" y="4"/>
                  </a:lnTo>
                  <a:lnTo>
                    <a:pt x="872" y="1"/>
                  </a:lnTo>
                  <a:lnTo>
                    <a:pt x="891" y="0"/>
                  </a:lnTo>
                  <a:lnTo>
                    <a:pt x="910" y="0"/>
                  </a:lnTo>
                  <a:lnTo>
                    <a:pt x="932" y="3"/>
                  </a:lnTo>
                  <a:lnTo>
                    <a:pt x="957" y="7"/>
                  </a:lnTo>
                  <a:lnTo>
                    <a:pt x="983" y="14"/>
                  </a:lnTo>
                  <a:lnTo>
                    <a:pt x="1011" y="24"/>
                  </a:lnTo>
                  <a:lnTo>
                    <a:pt x="1041" y="38"/>
                  </a:lnTo>
                  <a:lnTo>
                    <a:pt x="1072" y="57"/>
                  </a:lnTo>
                  <a:lnTo>
                    <a:pt x="1105" y="79"/>
                  </a:lnTo>
                  <a:lnTo>
                    <a:pt x="1140" y="105"/>
                  </a:lnTo>
                  <a:lnTo>
                    <a:pt x="991" y="1438"/>
                  </a:lnTo>
                  <a:lnTo>
                    <a:pt x="989" y="1438"/>
                  </a:lnTo>
                  <a:lnTo>
                    <a:pt x="983" y="1439"/>
                  </a:lnTo>
                  <a:lnTo>
                    <a:pt x="973" y="1440"/>
                  </a:lnTo>
                  <a:lnTo>
                    <a:pt x="960" y="1442"/>
                  </a:lnTo>
                  <a:lnTo>
                    <a:pt x="944" y="1444"/>
                  </a:lnTo>
                  <a:lnTo>
                    <a:pt x="925" y="1445"/>
                  </a:lnTo>
                  <a:lnTo>
                    <a:pt x="906" y="1446"/>
                  </a:lnTo>
                  <a:lnTo>
                    <a:pt x="884" y="1447"/>
                  </a:lnTo>
                  <a:lnTo>
                    <a:pt x="861" y="1447"/>
                  </a:lnTo>
                  <a:lnTo>
                    <a:pt x="837" y="1446"/>
                  </a:lnTo>
                  <a:lnTo>
                    <a:pt x="811" y="1444"/>
                  </a:lnTo>
                  <a:lnTo>
                    <a:pt x="787" y="1440"/>
                  </a:lnTo>
                  <a:lnTo>
                    <a:pt x="763" y="1435"/>
                  </a:lnTo>
                  <a:lnTo>
                    <a:pt x="740" y="1430"/>
                  </a:lnTo>
                  <a:lnTo>
                    <a:pt x="718" y="1422"/>
                  </a:lnTo>
                  <a:lnTo>
                    <a:pt x="697" y="1411"/>
                  </a:lnTo>
                  <a:lnTo>
                    <a:pt x="0" y="1373"/>
                  </a:lnTo>
                  <a:lnTo>
                    <a:pt x="111" y="170"/>
                  </a:lnTo>
                  <a:lnTo>
                    <a:pt x="822" y="14"/>
                  </a:lnTo>
                  <a:close/>
                </a:path>
              </a:pathLst>
            </a:custGeom>
            <a:solidFill>
              <a:srgbClr val="BAE57F"/>
            </a:solidFill>
            <a:ln w="9525">
              <a:noFill/>
              <a:round/>
              <a:headEnd/>
              <a:tailEnd/>
            </a:ln>
          </p:spPr>
          <p:txBody>
            <a:bodyPr/>
            <a:lstStyle/>
            <a:p>
              <a:endParaRPr lang="en-US"/>
            </a:p>
          </p:txBody>
        </p:sp>
        <p:sp>
          <p:nvSpPr>
            <p:cNvPr id="21548" name="Freeform 141"/>
            <p:cNvSpPr>
              <a:spLocks/>
            </p:cNvSpPr>
            <p:nvPr/>
          </p:nvSpPr>
          <p:spPr bwMode="auto">
            <a:xfrm>
              <a:off x="1392" y="294"/>
              <a:ext cx="546" cy="641"/>
            </a:xfrm>
            <a:custGeom>
              <a:avLst/>
              <a:gdLst>
                <a:gd name="T0" fmla="*/ 65 w 930"/>
                <a:gd name="T1" fmla="*/ 0 h 1392"/>
                <a:gd name="T2" fmla="*/ 55 w 930"/>
                <a:gd name="T3" fmla="*/ 29 h 1392"/>
                <a:gd name="T4" fmla="*/ 0 w 930"/>
                <a:gd name="T5" fmla="*/ 29 h 1392"/>
                <a:gd name="T6" fmla="*/ 9 w 930"/>
                <a:gd name="T7" fmla="*/ 3 h 1392"/>
                <a:gd name="T8" fmla="*/ 9 w 930"/>
                <a:gd name="T9" fmla="*/ 3 h 1392"/>
                <a:gd name="T10" fmla="*/ 10 w 930"/>
                <a:gd name="T11" fmla="*/ 3 h 1392"/>
                <a:gd name="T12" fmla="*/ 11 w 930"/>
                <a:gd name="T13" fmla="*/ 3 h 1392"/>
                <a:gd name="T14" fmla="*/ 11 w 930"/>
                <a:gd name="T15" fmla="*/ 3 h 1392"/>
                <a:gd name="T16" fmla="*/ 13 w 930"/>
                <a:gd name="T17" fmla="*/ 3 h 1392"/>
                <a:gd name="T18" fmla="*/ 14 w 930"/>
                <a:gd name="T19" fmla="*/ 3 h 1392"/>
                <a:gd name="T20" fmla="*/ 16 w 930"/>
                <a:gd name="T21" fmla="*/ 3 h 1392"/>
                <a:gd name="T22" fmla="*/ 18 w 930"/>
                <a:gd name="T23" fmla="*/ 3 h 1392"/>
                <a:gd name="T24" fmla="*/ 19 w 930"/>
                <a:gd name="T25" fmla="*/ 2 h 1392"/>
                <a:gd name="T26" fmla="*/ 22 w 930"/>
                <a:gd name="T27" fmla="*/ 2 h 1392"/>
                <a:gd name="T28" fmla="*/ 24 w 930"/>
                <a:gd name="T29" fmla="*/ 2 h 1392"/>
                <a:gd name="T30" fmla="*/ 26 w 930"/>
                <a:gd name="T31" fmla="*/ 2 h 1392"/>
                <a:gd name="T32" fmla="*/ 29 w 930"/>
                <a:gd name="T33" fmla="*/ 2 h 1392"/>
                <a:gd name="T34" fmla="*/ 31 w 930"/>
                <a:gd name="T35" fmla="*/ 2 h 1392"/>
                <a:gd name="T36" fmla="*/ 33 w 930"/>
                <a:gd name="T37" fmla="*/ 1 h 1392"/>
                <a:gd name="T38" fmla="*/ 36 w 930"/>
                <a:gd name="T39" fmla="*/ 1 h 1392"/>
                <a:gd name="T40" fmla="*/ 39 w 930"/>
                <a:gd name="T41" fmla="*/ 1 h 1392"/>
                <a:gd name="T42" fmla="*/ 41 w 930"/>
                <a:gd name="T43" fmla="*/ 1 h 1392"/>
                <a:gd name="T44" fmla="*/ 44 w 930"/>
                <a:gd name="T45" fmla="*/ 1 h 1392"/>
                <a:gd name="T46" fmla="*/ 46 w 930"/>
                <a:gd name="T47" fmla="*/ 0 h 1392"/>
                <a:gd name="T48" fmla="*/ 49 w 930"/>
                <a:gd name="T49" fmla="*/ 0 h 1392"/>
                <a:gd name="T50" fmla="*/ 50 w 930"/>
                <a:gd name="T51" fmla="*/ 0 h 1392"/>
                <a:gd name="T52" fmla="*/ 53 w 930"/>
                <a:gd name="T53" fmla="*/ 0 h 1392"/>
                <a:gd name="T54" fmla="*/ 55 w 930"/>
                <a:gd name="T55" fmla="*/ 0 h 1392"/>
                <a:gd name="T56" fmla="*/ 57 w 930"/>
                <a:gd name="T57" fmla="*/ 0 h 1392"/>
                <a:gd name="T58" fmla="*/ 59 w 930"/>
                <a:gd name="T59" fmla="*/ 0 h 1392"/>
                <a:gd name="T60" fmla="*/ 60 w 930"/>
                <a:gd name="T61" fmla="*/ 0 h 1392"/>
                <a:gd name="T62" fmla="*/ 62 w 930"/>
                <a:gd name="T63" fmla="*/ 0 h 1392"/>
                <a:gd name="T64" fmla="*/ 63 w 930"/>
                <a:gd name="T65" fmla="*/ 0 h 1392"/>
                <a:gd name="T66" fmla="*/ 64 w 930"/>
                <a:gd name="T67" fmla="*/ 0 h 1392"/>
                <a:gd name="T68" fmla="*/ 65 w 930"/>
                <a:gd name="T69" fmla="*/ 0 h 1392"/>
                <a:gd name="T70" fmla="*/ 65 w 930"/>
                <a:gd name="T71" fmla="*/ 0 h 1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30"/>
                <a:gd name="T109" fmla="*/ 0 h 1392"/>
                <a:gd name="T110" fmla="*/ 930 w 930"/>
                <a:gd name="T111" fmla="*/ 1392 h 13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30" h="1392">
                  <a:moveTo>
                    <a:pt x="930" y="6"/>
                  </a:moveTo>
                  <a:lnTo>
                    <a:pt x="783" y="1392"/>
                  </a:lnTo>
                  <a:lnTo>
                    <a:pt x="0" y="1366"/>
                  </a:lnTo>
                  <a:lnTo>
                    <a:pt x="134" y="150"/>
                  </a:lnTo>
                  <a:lnTo>
                    <a:pt x="136" y="150"/>
                  </a:lnTo>
                  <a:lnTo>
                    <a:pt x="142" y="147"/>
                  </a:lnTo>
                  <a:lnTo>
                    <a:pt x="152" y="145"/>
                  </a:lnTo>
                  <a:lnTo>
                    <a:pt x="166" y="142"/>
                  </a:lnTo>
                  <a:lnTo>
                    <a:pt x="184" y="138"/>
                  </a:lnTo>
                  <a:lnTo>
                    <a:pt x="204" y="133"/>
                  </a:lnTo>
                  <a:lnTo>
                    <a:pt x="227" y="128"/>
                  </a:lnTo>
                  <a:lnTo>
                    <a:pt x="253" y="122"/>
                  </a:lnTo>
                  <a:lnTo>
                    <a:pt x="280" y="115"/>
                  </a:lnTo>
                  <a:lnTo>
                    <a:pt x="310" y="108"/>
                  </a:lnTo>
                  <a:lnTo>
                    <a:pt x="343" y="101"/>
                  </a:lnTo>
                  <a:lnTo>
                    <a:pt x="376" y="93"/>
                  </a:lnTo>
                  <a:lnTo>
                    <a:pt x="409" y="86"/>
                  </a:lnTo>
                  <a:lnTo>
                    <a:pt x="445" y="78"/>
                  </a:lnTo>
                  <a:lnTo>
                    <a:pt x="481" y="70"/>
                  </a:lnTo>
                  <a:lnTo>
                    <a:pt x="518" y="63"/>
                  </a:lnTo>
                  <a:lnTo>
                    <a:pt x="553" y="55"/>
                  </a:lnTo>
                  <a:lnTo>
                    <a:pt x="590" y="48"/>
                  </a:lnTo>
                  <a:lnTo>
                    <a:pt x="626" y="41"/>
                  </a:lnTo>
                  <a:lnTo>
                    <a:pt x="660" y="34"/>
                  </a:lnTo>
                  <a:lnTo>
                    <a:pt x="695" y="28"/>
                  </a:lnTo>
                  <a:lnTo>
                    <a:pt x="728" y="22"/>
                  </a:lnTo>
                  <a:lnTo>
                    <a:pt x="760" y="16"/>
                  </a:lnTo>
                  <a:lnTo>
                    <a:pt x="789" y="11"/>
                  </a:lnTo>
                  <a:lnTo>
                    <a:pt x="817" y="8"/>
                  </a:lnTo>
                  <a:lnTo>
                    <a:pt x="842" y="4"/>
                  </a:lnTo>
                  <a:lnTo>
                    <a:pt x="864" y="2"/>
                  </a:lnTo>
                  <a:lnTo>
                    <a:pt x="885" y="1"/>
                  </a:lnTo>
                  <a:lnTo>
                    <a:pt x="901" y="0"/>
                  </a:lnTo>
                  <a:lnTo>
                    <a:pt x="915" y="1"/>
                  </a:lnTo>
                  <a:lnTo>
                    <a:pt x="924" y="2"/>
                  </a:lnTo>
                  <a:lnTo>
                    <a:pt x="930" y="6"/>
                  </a:lnTo>
                  <a:close/>
                </a:path>
              </a:pathLst>
            </a:custGeom>
            <a:solidFill>
              <a:srgbClr val="A0DB4C"/>
            </a:solidFill>
            <a:ln w="9525">
              <a:noFill/>
              <a:round/>
              <a:headEnd/>
              <a:tailEnd/>
            </a:ln>
          </p:spPr>
          <p:txBody>
            <a:bodyPr/>
            <a:lstStyle/>
            <a:p>
              <a:endParaRPr lang="en-US"/>
            </a:p>
          </p:txBody>
        </p:sp>
        <p:sp>
          <p:nvSpPr>
            <p:cNvPr id="21549" name="Freeform 142"/>
            <p:cNvSpPr>
              <a:spLocks/>
            </p:cNvSpPr>
            <p:nvPr/>
          </p:nvSpPr>
          <p:spPr bwMode="auto">
            <a:xfrm>
              <a:off x="1752" y="317"/>
              <a:ext cx="132" cy="598"/>
            </a:xfrm>
            <a:custGeom>
              <a:avLst/>
              <a:gdLst>
                <a:gd name="T0" fmla="*/ 0 w 223"/>
                <a:gd name="T1" fmla="*/ 0 h 1298"/>
                <a:gd name="T2" fmla="*/ 1 w 223"/>
                <a:gd name="T3" fmla="*/ 1 h 1298"/>
                <a:gd name="T4" fmla="*/ 1 w 223"/>
                <a:gd name="T5" fmla="*/ 4 h 1298"/>
                <a:gd name="T6" fmla="*/ 3 w 223"/>
                <a:gd name="T7" fmla="*/ 6 h 1298"/>
                <a:gd name="T8" fmla="*/ 4 w 223"/>
                <a:gd name="T9" fmla="*/ 11 h 1298"/>
                <a:gd name="T10" fmla="*/ 5 w 223"/>
                <a:gd name="T11" fmla="*/ 15 h 1298"/>
                <a:gd name="T12" fmla="*/ 5 w 223"/>
                <a:gd name="T13" fmla="*/ 19 h 1298"/>
                <a:gd name="T14" fmla="*/ 5 w 223"/>
                <a:gd name="T15" fmla="*/ 23 h 1298"/>
                <a:gd name="T16" fmla="*/ 3 w 223"/>
                <a:gd name="T17" fmla="*/ 27 h 1298"/>
                <a:gd name="T18" fmla="*/ 16 w 223"/>
                <a:gd name="T19" fmla="*/ 0 h 1298"/>
                <a:gd name="T20" fmla="*/ 0 w 223"/>
                <a:gd name="T21" fmla="*/ 0 h 1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3"/>
                <a:gd name="T34" fmla="*/ 0 h 1298"/>
                <a:gd name="T35" fmla="*/ 223 w 223"/>
                <a:gd name="T36" fmla="*/ 1298 h 12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3" h="1298">
                  <a:moveTo>
                    <a:pt x="0" y="33"/>
                  </a:moveTo>
                  <a:lnTo>
                    <a:pt x="5" y="69"/>
                  </a:lnTo>
                  <a:lnTo>
                    <a:pt x="20" y="171"/>
                  </a:lnTo>
                  <a:lnTo>
                    <a:pt x="39" y="322"/>
                  </a:lnTo>
                  <a:lnTo>
                    <a:pt x="58" y="507"/>
                  </a:lnTo>
                  <a:lnTo>
                    <a:pt x="72" y="712"/>
                  </a:lnTo>
                  <a:lnTo>
                    <a:pt x="78" y="923"/>
                  </a:lnTo>
                  <a:lnTo>
                    <a:pt x="70" y="1123"/>
                  </a:lnTo>
                  <a:lnTo>
                    <a:pt x="44" y="1298"/>
                  </a:lnTo>
                  <a:lnTo>
                    <a:pt x="223" y="0"/>
                  </a:lnTo>
                  <a:lnTo>
                    <a:pt x="0" y="33"/>
                  </a:lnTo>
                  <a:close/>
                </a:path>
              </a:pathLst>
            </a:custGeom>
            <a:solidFill>
              <a:srgbClr val="87D119"/>
            </a:solidFill>
            <a:ln w="9525">
              <a:noFill/>
              <a:round/>
              <a:headEnd/>
              <a:tailEnd/>
            </a:ln>
          </p:spPr>
          <p:txBody>
            <a:bodyPr/>
            <a:lstStyle/>
            <a:p>
              <a:endParaRPr lang="en-US"/>
            </a:p>
          </p:txBody>
        </p:sp>
        <p:sp>
          <p:nvSpPr>
            <p:cNvPr id="21550" name="Freeform 143"/>
            <p:cNvSpPr>
              <a:spLocks/>
            </p:cNvSpPr>
            <p:nvPr/>
          </p:nvSpPr>
          <p:spPr bwMode="auto">
            <a:xfrm>
              <a:off x="1963" y="317"/>
              <a:ext cx="116" cy="630"/>
            </a:xfrm>
            <a:custGeom>
              <a:avLst/>
              <a:gdLst>
                <a:gd name="T0" fmla="*/ 9 w 198"/>
                <a:gd name="T1" fmla="*/ 0 h 1368"/>
                <a:gd name="T2" fmla="*/ 0 w 198"/>
                <a:gd name="T3" fmla="*/ 29 h 1368"/>
                <a:gd name="T4" fmla="*/ 3 w 198"/>
                <a:gd name="T5" fmla="*/ 29 h 1368"/>
                <a:gd name="T6" fmla="*/ 13 w 198"/>
                <a:gd name="T7" fmla="*/ 1 h 1368"/>
                <a:gd name="T8" fmla="*/ 9 w 198"/>
                <a:gd name="T9" fmla="*/ 0 h 1368"/>
                <a:gd name="T10" fmla="*/ 0 60000 65536"/>
                <a:gd name="T11" fmla="*/ 0 60000 65536"/>
                <a:gd name="T12" fmla="*/ 0 60000 65536"/>
                <a:gd name="T13" fmla="*/ 0 60000 65536"/>
                <a:gd name="T14" fmla="*/ 0 60000 65536"/>
                <a:gd name="T15" fmla="*/ 0 w 198"/>
                <a:gd name="T16" fmla="*/ 0 h 1368"/>
                <a:gd name="T17" fmla="*/ 198 w 198"/>
                <a:gd name="T18" fmla="*/ 1368 h 1368"/>
              </a:gdLst>
              <a:ahLst/>
              <a:cxnLst>
                <a:cxn ang="T10">
                  <a:pos x="T0" y="T1"/>
                </a:cxn>
                <a:cxn ang="T11">
                  <a:pos x="T2" y="T3"/>
                </a:cxn>
                <a:cxn ang="T12">
                  <a:pos x="T4" y="T5"/>
                </a:cxn>
                <a:cxn ang="T13">
                  <a:pos x="T6" y="T7"/>
                </a:cxn>
                <a:cxn ang="T14">
                  <a:pos x="T8" y="T9"/>
                </a:cxn>
              </a:cxnLst>
              <a:rect l="T15" t="T16" r="T17" b="T18"/>
              <a:pathLst>
                <a:path w="198" h="1368">
                  <a:moveTo>
                    <a:pt x="133" y="0"/>
                  </a:moveTo>
                  <a:lnTo>
                    <a:pt x="0" y="1368"/>
                  </a:lnTo>
                  <a:lnTo>
                    <a:pt x="40" y="1367"/>
                  </a:lnTo>
                  <a:lnTo>
                    <a:pt x="198" y="70"/>
                  </a:lnTo>
                  <a:lnTo>
                    <a:pt x="133" y="0"/>
                  </a:lnTo>
                  <a:close/>
                </a:path>
              </a:pathLst>
            </a:custGeom>
            <a:solidFill>
              <a:srgbClr val="A0DB4C"/>
            </a:solidFill>
            <a:ln w="9525">
              <a:noFill/>
              <a:round/>
              <a:headEnd/>
              <a:tailEnd/>
            </a:ln>
          </p:spPr>
          <p:txBody>
            <a:bodyPr/>
            <a:lstStyle/>
            <a:p>
              <a:endParaRPr lang="en-US"/>
            </a:p>
          </p:txBody>
        </p:sp>
        <p:sp>
          <p:nvSpPr>
            <p:cNvPr id="21551" name="Freeform 144"/>
            <p:cNvSpPr>
              <a:spLocks/>
            </p:cNvSpPr>
            <p:nvPr/>
          </p:nvSpPr>
          <p:spPr bwMode="auto">
            <a:xfrm>
              <a:off x="1877" y="397"/>
              <a:ext cx="191" cy="38"/>
            </a:xfrm>
            <a:custGeom>
              <a:avLst/>
              <a:gdLst>
                <a:gd name="T0" fmla="*/ 23 w 324"/>
                <a:gd name="T1" fmla="*/ 2 h 83"/>
                <a:gd name="T2" fmla="*/ 23 w 324"/>
                <a:gd name="T3" fmla="*/ 2 h 83"/>
                <a:gd name="T4" fmla="*/ 22 w 324"/>
                <a:gd name="T5" fmla="*/ 1 h 83"/>
                <a:gd name="T6" fmla="*/ 22 w 324"/>
                <a:gd name="T7" fmla="*/ 1 h 83"/>
                <a:gd name="T8" fmla="*/ 22 w 324"/>
                <a:gd name="T9" fmla="*/ 1 h 83"/>
                <a:gd name="T10" fmla="*/ 21 w 324"/>
                <a:gd name="T11" fmla="*/ 1 h 83"/>
                <a:gd name="T12" fmla="*/ 20 w 324"/>
                <a:gd name="T13" fmla="*/ 1 h 83"/>
                <a:gd name="T14" fmla="*/ 18 w 324"/>
                <a:gd name="T15" fmla="*/ 1 h 83"/>
                <a:gd name="T16" fmla="*/ 17 w 324"/>
                <a:gd name="T17" fmla="*/ 0 h 83"/>
                <a:gd name="T18" fmla="*/ 16 w 324"/>
                <a:gd name="T19" fmla="*/ 0 h 83"/>
                <a:gd name="T20" fmla="*/ 14 w 324"/>
                <a:gd name="T21" fmla="*/ 0 h 83"/>
                <a:gd name="T22" fmla="*/ 12 w 324"/>
                <a:gd name="T23" fmla="*/ 0 h 83"/>
                <a:gd name="T24" fmla="*/ 10 w 324"/>
                <a:gd name="T25" fmla="*/ 0 h 83"/>
                <a:gd name="T26" fmla="*/ 8 w 324"/>
                <a:gd name="T27" fmla="*/ 0 h 83"/>
                <a:gd name="T28" fmla="*/ 5 w 324"/>
                <a:gd name="T29" fmla="*/ 0 h 83"/>
                <a:gd name="T30" fmla="*/ 3 w 324"/>
                <a:gd name="T31" fmla="*/ 0 h 83"/>
                <a:gd name="T32" fmla="*/ 0 w 324"/>
                <a:gd name="T33" fmla="*/ 0 h 83"/>
                <a:gd name="T34" fmla="*/ 1 w 324"/>
                <a:gd name="T35" fmla="*/ 0 h 83"/>
                <a:gd name="T36" fmla="*/ 1 w 324"/>
                <a:gd name="T37" fmla="*/ 0 h 83"/>
                <a:gd name="T38" fmla="*/ 2 w 324"/>
                <a:gd name="T39" fmla="*/ 0 h 83"/>
                <a:gd name="T40" fmla="*/ 3 w 324"/>
                <a:gd name="T41" fmla="*/ 0 h 83"/>
                <a:gd name="T42" fmla="*/ 5 w 324"/>
                <a:gd name="T43" fmla="*/ 0 h 83"/>
                <a:gd name="T44" fmla="*/ 6 w 324"/>
                <a:gd name="T45" fmla="*/ 0 h 83"/>
                <a:gd name="T46" fmla="*/ 8 w 324"/>
                <a:gd name="T47" fmla="*/ 0 h 83"/>
                <a:gd name="T48" fmla="*/ 10 w 324"/>
                <a:gd name="T49" fmla="*/ 0 h 83"/>
                <a:gd name="T50" fmla="*/ 12 w 324"/>
                <a:gd name="T51" fmla="*/ 0 h 83"/>
                <a:gd name="T52" fmla="*/ 14 w 324"/>
                <a:gd name="T53" fmla="*/ 1 h 83"/>
                <a:gd name="T54" fmla="*/ 16 w 324"/>
                <a:gd name="T55" fmla="*/ 1 h 83"/>
                <a:gd name="T56" fmla="*/ 18 w 324"/>
                <a:gd name="T57" fmla="*/ 1 h 83"/>
                <a:gd name="T58" fmla="*/ 19 w 324"/>
                <a:gd name="T59" fmla="*/ 1 h 83"/>
                <a:gd name="T60" fmla="*/ 21 w 324"/>
                <a:gd name="T61" fmla="*/ 1 h 83"/>
                <a:gd name="T62" fmla="*/ 22 w 324"/>
                <a:gd name="T63" fmla="*/ 1 h 83"/>
                <a:gd name="T64" fmla="*/ 23 w 324"/>
                <a:gd name="T65" fmla="*/ 2 h 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83"/>
                <a:gd name="T101" fmla="*/ 324 w 324"/>
                <a:gd name="T102" fmla="*/ 83 h 8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83">
                  <a:moveTo>
                    <a:pt x="324" y="83"/>
                  </a:moveTo>
                  <a:lnTo>
                    <a:pt x="323" y="82"/>
                  </a:lnTo>
                  <a:lnTo>
                    <a:pt x="319" y="77"/>
                  </a:lnTo>
                  <a:lnTo>
                    <a:pt x="312" y="72"/>
                  </a:lnTo>
                  <a:lnTo>
                    <a:pt x="302" y="65"/>
                  </a:lnTo>
                  <a:lnTo>
                    <a:pt x="291" y="57"/>
                  </a:lnTo>
                  <a:lnTo>
                    <a:pt x="276" y="48"/>
                  </a:lnTo>
                  <a:lnTo>
                    <a:pt x="260" y="37"/>
                  </a:lnTo>
                  <a:lnTo>
                    <a:pt x="240" y="28"/>
                  </a:lnTo>
                  <a:lnTo>
                    <a:pt x="218" y="20"/>
                  </a:lnTo>
                  <a:lnTo>
                    <a:pt x="194" y="12"/>
                  </a:lnTo>
                  <a:lnTo>
                    <a:pt x="168" y="6"/>
                  </a:lnTo>
                  <a:lnTo>
                    <a:pt x="138" y="1"/>
                  </a:lnTo>
                  <a:lnTo>
                    <a:pt x="107" y="0"/>
                  </a:lnTo>
                  <a:lnTo>
                    <a:pt x="73" y="0"/>
                  </a:lnTo>
                  <a:lnTo>
                    <a:pt x="38" y="5"/>
                  </a:lnTo>
                  <a:lnTo>
                    <a:pt x="0" y="13"/>
                  </a:lnTo>
                  <a:lnTo>
                    <a:pt x="3" y="13"/>
                  </a:lnTo>
                  <a:lnTo>
                    <a:pt x="11" y="14"/>
                  </a:lnTo>
                  <a:lnTo>
                    <a:pt x="25" y="15"/>
                  </a:lnTo>
                  <a:lnTo>
                    <a:pt x="43" y="18"/>
                  </a:lnTo>
                  <a:lnTo>
                    <a:pt x="64" y="20"/>
                  </a:lnTo>
                  <a:lnTo>
                    <a:pt x="88" y="23"/>
                  </a:lnTo>
                  <a:lnTo>
                    <a:pt x="115" y="27"/>
                  </a:lnTo>
                  <a:lnTo>
                    <a:pt x="142" y="31"/>
                  </a:lnTo>
                  <a:lnTo>
                    <a:pt x="171" y="36"/>
                  </a:lnTo>
                  <a:lnTo>
                    <a:pt x="199" y="42"/>
                  </a:lnTo>
                  <a:lnTo>
                    <a:pt x="226" y="48"/>
                  </a:lnTo>
                  <a:lnTo>
                    <a:pt x="252" y="53"/>
                  </a:lnTo>
                  <a:lnTo>
                    <a:pt x="275" y="60"/>
                  </a:lnTo>
                  <a:lnTo>
                    <a:pt x="296" y="67"/>
                  </a:lnTo>
                  <a:lnTo>
                    <a:pt x="312" y="75"/>
                  </a:lnTo>
                  <a:lnTo>
                    <a:pt x="324" y="83"/>
                  </a:lnTo>
                  <a:close/>
                </a:path>
              </a:pathLst>
            </a:custGeom>
            <a:solidFill>
              <a:srgbClr val="919126"/>
            </a:solidFill>
            <a:ln w="9525">
              <a:noFill/>
              <a:round/>
              <a:headEnd/>
              <a:tailEnd/>
            </a:ln>
          </p:spPr>
          <p:txBody>
            <a:bodyPr/>
            <a:lstStyle/>
            <a:p>
              <a:endParaRPr lang="en-US"/>
            </a:p>
          </p:txBody>
        </p:sp>
        <p:sp>
          <p:nvSpPr>
            <p:cNvPr id="21552" name="Freeform 145"/>
            <p:cNvSpPr>
              <a:spLocks/>
            </p:cNvSpPr>
            <p:nvPr/>
          </p:nvSpPr>
          <p:spPr bwMode="auto">
            <a:xfrm>
              <a:off x="1877" y="429"/>
              <a:ext cx="191" cy="41"/>
            </a:xfrm>
            <a:custGeom>
              <a:avLst/>
              <a:gdLst>
                <a:gd name="T0" fmla="*/ 23 w 324"/>
                <a:gd name="T1" fmla="*/ 2 h 87"/>
                <a:gd name="T2" fmla="*/ 23 w 324"/>
                <a:gd name="T3" fmla="*/ 2 h 87"/>
                <a:gd name="T4" fmla="*/ 22 w 324"/>
                <a:gd name="T5" fmla="*/ 2 h 87"/>
                <a:gd name="T6" fmla="*/ 22 w 324"/>
                <a:gd name="T7" fmla="*/ 2 h 87"/>
                <a:gd name="T8" fmla="*/ 21 w 324"/>
                <a:gd name="T9" fmla="*/ 1 h 87"/>
                <a:gd name="T10" fmla="*/ 20 w 324"/>
                <a:gd name="T11" fmla="*/ 1 h 87"/>
                <a:gd name="T12" fmla="*/ 19 w 324"/>
                <a:gd name="T13" fmla="*/ 1 h 87"/>
                <a:gd name="T14" fmla="*/ 18 w 324"/>
                <a:gd name="T15" fmla="*/ 1 h 87"/>
                <a:gd name="T16" fmla="*/ 17 w 324"/>
                <a:gd name="T17" fmla="*/ 0 h 87"/>
                <a:gd name="T18" fmla="*/ 15 w 324"/>
                <a:gd name="T19" fmla="*/ 0 h 87"/>
                <a:gd name="T20" fmla="*/ 13 w 324"/>
                <a:gd name="T21" fmla="*/ 0 h 87"/>
                <a:gd name="T22" fmla="*/ 11 w 324"/>
                <a:gd name="T23" fmla="*/ 0 h 87"/>
                <a:gd name="T24" fmla="*/ 9 w 324"/>
                <a:gd name="T25" fmla="*/ 0 h 87"/>
                <a:gd name="T26" fmla="*/ 6 w 324"/>
                <a:gd name="T27" fmla="*/ 0 h 87"/>
                <a:gd name="T28" fmla="*/ 5 w 324"/>
                <a:gd name="T29" fmla="*/ 0 h 87"/>
                <a:gd name="T30" fmla="*/ 2 w 324"/>
                <a:gd name="T31" fmla="*/ 0 h 87"/>
                <a:gd name="T32" fmla="*/ 0 w 324"/>
                <a:gd name="T33" fmla="*/ 0 h 87"/>
                <a:gd name="T34" fmla="*/ 1 w 324"/>
                <a:gd name="T35" fmla="*/ 0 h 87"/>
                <a:gd name="T36" fmla="*/ 1 w 324"/>
                <a:gd name="T37" fmla="*/ 0 h 87"/>
                <a:gd name="T38" fmla="*/ 2 w 324"/>
                <a:gd name="T39" fmla="*/ 0 h 87"/>
                <a:gd name="T40" fmla="*/ 3 w 324"/>
                <a:gd name="T41" fmla="*/ 0 h 87"/>
                <a:gd name="T42" fmla="*/ 5 w 324"/>
                <a:gd name="T43" fmla="*/ 0 h 87"/>
                <a:gd name="T44" fmla="*/ 6 w 324"/>
                <a:gd name="T45" fmla="*/ 0 h 87"/>
                <a:gd name="T46" fmla="*/ 8 w 324"/>
                <a:gd name="T47" fmla="*/ 0 h 87"/>
                <a:gd name="T48" fmla="*/ 10 w 324"/>
                <a:gd name="T49" fmla="*/ 1 h 87"/>
                <a:gd name="T50" fmla="*/ 12 w 324"/>
                <a:gd name="T51" fmla="*/ 1 h 87"/>
                <a:gd name="T52" fmla="*/ 14 w 324"/>
                <a:gd name="T53" fmla="*/ 1 h 87"/>
                <a:gd name="T54" fmla="*/ 16 w 324"/>
                <a:gd name="T55" fmla="*/ 1 h 87"/>
                <a:gd name="T56" fmla="*/ 18 w 324"/>
                <a:gd name="T57" fmla="*/ 1 h 87"/>
                <a:gd name="T58" fmla="*/ 19 w 324"/>
                <a:gd name="T59" fmla="*/ 1 h 87"/>
                <a:gd name="T60" fmla="*/ 21 w 324"/>
                <a:gd name="T61" fmla="*/ 2 h 87"/>
                <a:gd name="T62" fmla="*/ 22 w 324"/>
                <a:gd name="T63" fmla="*/ 2 h 87"/>
                <a:gd name="T64" fmla="*/ 23 w 324"/>
                <a:gd name="T65" fmla="*/ 2 h 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87"/>
                <a:gd name="T101" fmla="*/ 324 w 324"/>
                <a:gd name="T102" fmla="*/ 87 h 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87">
                  <a:moveTo>
                    <a:pt x="324" y="87"/>
                  </a:moveTo>
                  <a:lnTo>
                    <a:pt x="323" y="86"/>
                  </a:lnTo>
                  <a:lnTo>
                    <a:pt x="317" y="82"/>
                  </a:lnTo>
                  <a:lnTo>
                    <a:pt x="309" y="75"/>
                  </a:lnTo>
                  <a:lnTo>
                    <a:pt x="298" y="67"/>
                  </a:lnTo>
                  <a:lnTo>
                    <a:pt x="284" y="57"/>
                  </a:lnTo>
                  <a:lnTo>
                    <a:pt x="268" y="47"/>
                  </a:lnTo>
                  <a:lnTo>
                    <a:pt x="248" y="38"/>
                  </a:lnTo>
                  <a:lnTo>
                    <a:pt x="228" y="27"/>
                  </a:lnTo>
                  <a:lnTo>
                    <a:pt x="205" y="18"/>
                  </a:lnTo>
                  <a:lnTo>
                    <a:pt x="179" y="10"/>
                  </a:lnTo>
                  <a:lnTo>
                    <a:pt x="153" y="4"/>
                  </a:lnTo>
                  <a:lnTo>
                    <a:pt x="124" y="0"/>
                  </a:lnTo>
                  <a:lnTo>
                    <a:pt x="94" y="0"/>
                  </a:lnTo>
                  <a:lnTo>
                    <a:pt x="64" y="2"/>
                  </a:lnTo>
                  <a:lnTo>
                    <a:pt x="32" y="8"/>
                  </a:lnTo>
                  <a:lnTo>
                    <a:pt x="0" y="18"/>
                  </a:lnTo>
                  <a:lnTo>
                    <a:pt x="3" y="18"/>
                  </a:lnTo>
                  <a:lnTo>
                    <a:pt x="11" y="19"/>
                  </a:lnTo>
                  <a:lnTo>
                    <a:pt x="25" y="20"/>
                  </a:lnTo>
                  <a:lnTo>
                    <a:pt x="43" y="23"/>
                  </a:lnTo>
                  <a:lnTo>
                    <a:pt x="64" y="25"/>
                  </a:lnTo>
                  <a:lnTo>
                    <a:pt x="88" y="29"/>
                  </a:lnTo>
                  <a:lnTo>
                    <a:pt x="115" y="32"/>
                  </a:lnTo>
                  <a:lnTo>
                    <a:pt x="142" y="37"/>
                  </a:lnTo>
                  <a:lnTo>
                    <a:pt x="171" y="41"/>
                  </a:lnTo>
                  <a:lnTo>
                    <a:pt x="199" y="46"/>
                  </a:lnTo>
                  <a:lnTo>
                    <a:pt x="226" y="52"/>
                  </a:lnTo>
                  <a:lnTo>
                    <a:pt x="252" y="58"/>
                  </a:lnTo>
                  <a:lnTo>
                    <a:pt x="275" y="64"/>
                  </a:lnTo>
                  <a:lnTo>
                    <a:pt x="296" y="72"/>
                  </a:lnTo>
                  <a:lnTo>
                    <a:pt x="312" y="79"/>
                  </a:lnTo>
                  <a:lnTo>
                    <a:pt x="324" y="87"/>
                  </a:lnTo>
                  <a:close/>
                </a:path>
              </a:pathLst>
            </a:custGeom>
            <a:solidFill>
              <a:srgbClr val="919126"/>
            </a:solidFill>
            <a:ln w="9525">
              <a:noFill/>
              <a:round/>
              <a:headEnd/>
              <a:tailEnd/>
            </a:ln>
          </p:spPr>
          <p:txBody>
            <a:bodyPr/>
            <a:lstStyle/>
            <a:p>
              <a:endParaRPr lang="en-US"/>
            </a:p>
          </p:txBody>
        </p:sp>
        <p:sp>
          <p:nvSpPr>
            <p:cNvPr id="21553" name="Freeform 146"/>
            <p:cNvSpPr>
              <a:spLocks/>
            </p:cNvSpPr>
            <p:nvPr/>
          </p:nvSpPr>
          <p:spPr bwMode="auto">
            <a:xfrm>
              <a:off x="1820" y="832"/>
              <a:ext cx="185" cy="33"/>
            </a:xfrm>
            <a:custGeom>
              <a:avLst/>
              <a:gdLst>
                <a:gd name="T0" fmla="*/ 22 w 313"/>
                <a:gd name="T1" fmla="*/ 2 h 70"/>
                <a:gd name="T2" fmla="*/ 22 w 313"/>
                <a:gd name="T3" fmla="*/ 2 h 70"/>
                <a:gd name="T4" fmla="*/ 22 w 313"/>
                <a:gd name="T5" fmla="*/ 1 h 70"/>
                <a:gd name="T6" fmla="*/ 21 w 313"/>
                <a:gd name="T7" fmla="*/ 1 h 70"/>
                <a:gd name="T8" fmla="*/ 20 w 313"/>
                <a:gd name="T9" fmla="*/ 1 h 70"/>
                <a:gd name="T10" fmla="*/ 18 w 313"/>
                <a:gd name="T11" fmla="*/ 1 h 70"/>
                <a:gd name="T12" fmla="*/ 17 w 313"/>
                <a:gd name="T13" fmla="*/ 1 h 70"/>
                <a:gd name="T14" fmla="*/ 15 w 313"/>
                <a:gd name="T15" fmla="*/ 0 h 70"/>
                <a:gd name="T16" fmla="*/ 14 w 313"/>
                <a:gd name="T17" fmla="*/ 0 h 70"/>
                <a:gd name="T18" fmla="*/ 12 w 313"/>
                <a:gd name="T19" fmla="*/ 0 h 70"/>
                <a:gd name="T20" fmla="*/ 10 w 313"/>
                <a:gd name="T21" fmla="*/ 0 h 70"/>
                <a:gd name="T22" fmla="*/ 8 w 313"/>
                <a:gd name="T23" fmla="*/ 0 h 70"/>
                <a:gd name="T24" fmla="*/ 7 w 313"/>
                <a:gd name="T25" fmla="*/ 0 h 70"/>
                <a:gd name="T26" fmla="*/ 4 w 313"/>
                <a:gd name="T27" fmla="*/ 0 h 70"/>
                <a:gd name="T28" fmla="*/ 3 w 313"/>
                <a:gd name="T29" fmla="*/ 0 h 70"/>
                <a:gd name="T30" fmla="*/ 1 w 313"/>
                <a:gd name="T31" fmla="*/ 0 h 70"/>
                <a:gd name="T32" fmla="*/ 0 w 313"/>
                <a:gd name="T33" fmla="*/ 0 h 70"/>
                <a:gd name="T34" fmla="*/ 1 w 313"/>
                <a:gd name="T35" fmla="*/ 0 h 70"/>
                <a:gd name="T36" fmla="*/ 1 w 313"/>
                <a:gd name="T37" fmla="*/ 0 h 70"/>
                <a:gd name="T38" fmla="*/ 2 w 313"/>
                <a:gd name="T39" fmla="*/ 0 h 70"/>
                <a:gd name="T40" fmla="*/ 3 w 313"/>
                <a:gd name="T41" fmla="*/ 0 h 70"/>
                <a:gd name="T42" fmla="*/ 4 w 313"/>
                <a:gd name="T43" fmla="*/ 0 h 70"/>
                <a:gd name="T44" fmla="*/ 7 w 313"/>
                <a:gd name="T45" fmla="*/ 1 h 70"/>
                <a:gd name="T46" fmla="*/ 8 w 313"/>
                <a:gd name="T47" fmla="*/ 1 h 70"/>
                <a:gd name="T48" fmla="*/ 10 w 313"/>
                <a:gd name="T49" fmla="*/ 1 h 70"/>
                <a:gd name="T50" fmla="*/ 12 w 313"/>
                <a:gd name="T51" fmla="*/ 1 h 70"/>
                <a:gd name="T52" fmla="*/ 14 w 313"/>
                <a:gd name="T53" fmla="*/ 1 h 70"/>
                <a:gd name="T54" fmla="*/ 15 w 313"/>
                <a:gd name="T55" fmla="*/ 1 h 70"/>
                <a:gd name="T56" fmla="*/ 17 w 313"/>
                <a:gd name="T57" fmla="*/ 1 h 70"/>
                <a:gd name="T58" fmla="*/ 19 w 313"/>
                <a:gd name="T59" fmla="*/ 1 h 70"/>
                <a:gd name="T60" fmla="*/ 21 w 313"/>
                <a:gd name="T61" fmla="*/ 1 h 70"/>
                <a:gd name="T62" fmla="*/ 22 w 313"/>
                <a:gd name="T63" fmla="*/ 1 h 70"/>
                <a:gd name="T64" fmla="*/ 22 w 313"/>
                <a:gd name="T65" fmla="*/ 2 h 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3"/>
                <a:gd name="T100" fmla="*/ 0 h 70"/>
                <a:gd name="T101" fmla="*/ 313 w 313"/>
                <a:gd name="T102" fmla="*/ 70 h 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3" h="70">
                  <a:moveTo>
                    <a:pt x="313" y="70"/>
                  </a:moveTo>
                  <a:lnTo>
                    <a:pt x="311" y="69"/>
                  </a:lnTo>
                  <a:lnTo>
                    <a:pt x="303" y="66"/>
                  </a:lnTo>
                  <a:lnTo>
                    <a:pt x="291" y="60"/>
                  </a:lnTo>
                  <a:lnTo>
                    <a:pt x="276" y="52"/>
                  </a:lnTo>
                  <a:lnTo>
                    <a:pt x="257" y="44"/>
                  </a:lnTo>
                  <a:lnTo>
                    <a:pt x="236" y="36"/>
                  </a:lnTo>
                  <a:lnTo>
                    <a:pt x="213" y="26"/>
                  </a:lnTo>
                  <a:lnTo>
                    <a:pt x="188" y="18"/>
                  </a:lnTo>
                  <a:lnTo>
                    <a:pt x="162" y="11"/>
                  </a:lnTo>
                  <a:lnTo>
                    <a:pt x="136" y="6"/>
                  </a:lnTo>
                  <a:lnTo>
                    <a:pt x="109" y="1"/>
                  </a:lnTo>
                  <a:lnTo>
                    <a:pt x="84" y="0"/>
                  </a:lnTo>
                  <a:lnTo>
                    <a:pt x="60" y="1"/>
                  </a:lnTo>
                  <a:lnTo>
                    <a:pt x="37" y="5"/>
                  </a:lnTo>
                  <a:lnTo>
                    <a:pt x="17" y="13"/>
                  </a:lnTo>
                  <a:lnTo>
                    <a:pt x="0" y="25"/>
                  </a:lnTo>
                  <a:lnTo>
                    <a:pt x="3" y="25"/>
                  </a:lnTo>
                  <a:lnTo>
                    <a:pt x="11" y="26"/>
                  </a:lnTo>
                  <a:lnTo>
                    <a:pt x="24" y="28"/>
                  </a:lnTo>
                  <a:lnTo>
                    <a:pt x="40" y="29"/>
                  </a:lnTo>
                  <a:lnTo>
                    <a:pt x="61" y="31"/>
                  </a:lnTo>
                  <a:lnTo>
                    <a:pt x="84" y="33"/>
                  </a:lnTo>
                  <a:lnTo>
                    <a:pt x="108" y="36"/>
                  </a:lnTo>
                  <a:lnTo>
                    <a:pt x="135" y="38"/>
                  </a:lnTo>
                  <a:lnTo>
                    <a:pt x="162" y="41"/>
                  </a:lnTo>
                  <a:lnTo>
                    <a:pt x="189" y="45"/>
                  </a:lnTo>
                  <a:lnTo>
                    <a:pt x="215" y="48"/>
                  </a:lnTo>
                  <a:lnTo>
                    <a:pt x="239" y="53"/>
                  </a:lnTo>
                  <a:lnTo>
                    <a:pt x="262" y="56"/>
                  </a:lnTo>
                  <a:lnTo>
                    <a:pt x="283" y="61"/>
                  </a:lnTo>
                  <a:lnTo>
                    <a:pt x="300" y="66"/>
                  </a:lnTo>
                  <a:lnTo>
                    <a:pt x="313" y="70"/>
                  </a:lnTo>
                  <a:close/>
                </a:path>
              </a:pathLst>
            </a:custGeom>
            <a:solidFill>
              <a:srgbClr val="919126"/>
            </a:solidFill>
            <a:ln w="9525">
              <a:noFill/>
              <a:round/>
              <a:headEnd/>
              <a:tailEnd/>
            </a:ln>
          </p:spPr>
          <p:txBody>
            <a:bodyPr/>
            <a:lstStyle/>
            <a:p>
              <a:endParaRPr lang="en-US"/>
            </a:p>
          </p:txBody>
        </p:sp>
        <p:sp>
          <p:nvSpPr>
            <p:cNvPr id="21554" name="Freeform 147"/>
            <p:cNvSpPr>
              <a:spLocks/>
            </p:cNvSpPr>
            <p:nvPr/>
          </p:nvSpPr>
          <p:spPr bwMode="auto">
            <a:xfrm>
              <a:off x="1817" y="862"/>
              <a:ext cx="184" cy="33"/>
            </a:xfrm>
            <a:custGeom>
              <a:avLst/>
              <a:gdLst>
                <a:gd name="T0" fmla="*/ 22 w 313"/>
                <a:gd name="T1" fmla="*/ 2 h 70"/>
                <a:gd name="T2" fmla="*/ 22 w 313"/>
                <a:gd name="T3" fmla="*/ 2 h 70"/>
                <a:gd name="T4" fmla="*/ 21 w 313"/>
                <a:gd name="T5" fmla="*/ 1 h 70"/>
                <a:gd name="T6" fmla="*/ 21 w 313"/>
                <a:gd name="T7" fmla="*/ 1 h 70"/>
                <a:gd name="T8" fmla="*/ 19 w 313"/>
                <a:gd name="T9" fmla="*/ 1 h 70"/>
                <a:gd name="T10" fmla="*/ 18 w 313"/>
                <a:gd name="T11" fmla="*/ 1 h 70"/>
                <a:gd name="T12" fmla="*/ 16 w 313"/>
                <a:gd name="T13" fmla="*/ 1 h 70"/>
                <a:gd name="T14" fmla="*/ 15 w 313"/>
                <a:gd name="T15" fmla="*/ 0 h 70"/>
                <a:gd name="T16" fmla="*/ 13 w 313"/>
                <a:gd name="T17" fmla="*/ 0 h 70"/>
                <a:gd name="T18" fmla="*/ 11 w 313"/>
                <a:gd name="T19" fmla="*/ 0 h 70"/>
                <a:gd name="T20" fmla="*/ 9 w 313"/>
                <a:gd name="T21" fmla="*/ 0 h 70"/>
                <a:gd name="T22" fmla="*/ 8 w 313"/>
                <a:gd name="T23" fmla="*/ 0 h 70"/>
                <a:gd name="T24" fmla="*/ 6 w 313"/>
                <a:gd name="T25" fmla="*/ 0 h 70"/>
                <a:gd name="T26" fmla="*/ 4 w 313"/>
                <a:gd name="T27" fmla="*/ 0 h 70"/>
                <a:gd name="T28" fmla="*/ 3 w 313"/>
                <a:gd name="T29" fmla="*/ 0 h 70"/>
                <a:gd name="T30" fmla="*/ 1 w 313"/>
                <a:gd name="T31" fmla="*/ 0 h 70"/>
                <a:gd name="T32" fmla="*/ 0 w 313"/>
                <a:gd name="T33" fmla="*/ 0 h 70"/>
                <a:gd name="T34" fmla="*/ 1 w 313"/>
                <a:gd name="T35" fmla="*/ 0 h 70"/>
                <a:gd name="T36" fmla="*/ 1 w 313"/>
                <a:gd name="T37" fmla="*/ 0 h 70"/>
                <a:gd name="T38" fmla="*/ 2 w 313"/>
                <a:gd name="T39" fmla="*/ 0 h 70"/>
                <a:gd name="T40" fmla="*/ 3 w 313"/>
                <a:gd name="T41" fmla="*/ 0 h 70"/>
                <a:gd name="T42" fmla="*/ 4 w 313"/>
                <a:gd name="T43" fmla="*/ 0 h 70"/>
                <a:gd name="T44" fmla="*/ 6 w 313"/>
                <a:gd name="T45" fmla="*/ 1 h 70"/>
                <a:gd name="T46" fmla="*/ 8 w 313"/>
                <a:gd name="T47" fmla="*/ 1 h 70"/>
                <a:gd name="T48" fmla="*/ 9 w 313"/>
                <a:gd name="T49" fmla="*/ 1 h 70"/>
                <a:gd name="T50" fmla="*/ 11 w 313"/>
                <a:gd name="T51" fmla="*/ 1 h 70"/>
                <a:gd name="T52" fmla="*/ 13 w 313"/>
                <a:gd name="T53" fmla="*/ 1 h 70"/>
                <a:gd name="T54" fmla="*/ 15 w 313"/>
                <a:gd name="T55" fmla="*/ 1 h 70"/>
                <a:gd name="T56" fmla="*/ 17 w 313"/>
                <a:gd name="T57" fmla="*/ 1 h 70"/>
                <a:gd name="T58" fmla="*/ 18 w 313"/>
                <a:gd name="T59" fmla="*/ 1 h 70"/>
                <a:gd name="T60" fmla="*/ 20 w 313"/>
                <a:gd name="T61" fmla="*/ 1 h 70"/>
                <a:gd name="T62" fmla="*/ 21 w 313"/>
                <a:gd name="T63" fmla="*/ 1 h 70"/>
                <a:gd name="T64" fmla="*/ 22 w 313"/>
                <a:gd name="T65" fmla="*/ 2 h 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3"/>
                <a:gd name="T100" fmla="*/ 0 h 70"/>
                <a:gd name="T101" fmla="*/ 313 w 313"/>
                <a:gd name="T102" fmla="*/ 70 h 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3" h="70">
                  <a:moveTo>
                    <a:pt x="313" y="70"/>
                  </a:moveTo>
                  <a:lnTo>
                    <a:pt x="311" y="69"/>
                  </a:lnTo>
                  <a:lnTo>
                    <a:pt x="303" y="65"/>
                  </a:lnTo>
                  <a:lnTo>
                    <a:pt x="291" y="60"/>
                  </a:lnTo>
                  <a:lnTo>
                    <a:pt x="276" y="51"/>
                  </a:lnTo>
                  <a:lnTo>
                    <a:pt x="257" y="43"/>
                  </a:lnTo>
                  <a:lnTo>
                    <a:pt x="236" y="35"/>
                  </a:lnTo>
                  <a:lnTo>
                    <a:pt x="213" y="26"/>
                  </a:lnTo>
                  <a:lnTo>
                    <a:pt x="188" y="18"/>
                  </a:lnTo>
                  <a:lnTo>
                    <a:pt x="162" y="11"/>
                  </a:lnTo>
                  <a:lnTo>
                    <a:pt x="136" y="5"/>
                  </a:lnTo>
                  <a:lnTo>
                    <a:pt x="109" y="1"/>
                  </a:lnTo>
                  <a:lnTo>
                    <a:pt x="84" y="0"/>
                  </a:lnTo>
                  <a:lnTo>
                    <a:pt x="60" y="1"/>
                  </a:lnTo>
                  <a:lnTo>
                    <a:pt x="37" y="4"/>
                  </a:lnTo>
                  <a:lnTo>
                    <a:pt x="17" y="12"/>
                  </a:lnTo>
                  <a:lnTo>
                    <a:pt x="0" y="25"/>
                  </a:lnTo>
                  <a:lnTo>
                    <a:pt x="3" y="25"/>
                  </a:lnTo>
                  <a:lnTo>
                    <a:pt x="11" y="26"/>
                  </a:lnTo>
                  <a:lnTo>
                    <a:pt x="24" y="27"/>
                  </a:lnTo>
                  <a:lnTo>
                    <a:pt x="40" y="28"/>
                  </a:lnTo>
                  <a:lnTo>
                    <a:pt x="61" y="31"/>
                  </a:lnTo>
                  <a:lnTo>
                    <a:pt x="84" y="33"/>
                  </a:lnTo>
                  <a:lnTo>
                    <a:pt x="108" y="35"/>
                  </a:lnTo>
                  <a:lnTo>
                    <a:pt x="135" y="38"/>
                  </a:lnTo>
                  <a:lnTo>
                    <a:pt x="162" y="41"/>
                  </a:lnTo>
                  <a:lnTo>
                    <a:pt x="189" y="45"/>
                  </a:lnTo>
                  <a:lnTo>
                    <a:pt x="215" y="48"/>
                  </a:lnTo>
                  <a:lnTo>
                    <a:pt x="240" y="53"/>
                  </a:lnTo>
                  <a:lnTo>
                    <a:pt x="263" y="56"/>
                  </a:lnTo>
                  <a:lnTo>
                    <a:pt x="283" y="61"/>
                  </a:lnTo>
                  <a:lnTo>
                    <a:pt x="301" y="65"/>
                  </a:lnTo>
                  <a:lnTo>
                    <a:pt x="313" y="70"/>
                  </a:lnTo>
                  <a:close/>
                </a:path>
              </a:pathLst>
            </a:custGeom>
            <a:solidFill>
              <a:srgbClr val="919126"/>
            </a:solidFill>
            <a:ln w="9525">
              <a:noFill/>
              <a:round/>
              <a:headEnd/>
              <a:tailEnd/>
            </a:ln>
          </p:spPr>
          <p:txBody>
            <a:bodyPr/>
            <a:lstStyle/>
            <a:p>
              <a:endParaRPr lang="en-US"/>
            </a:p>
          </p:txBody>
        </p:sp>
        <p:sp>
          <p:nvSpPr>
            <p:cNvPr id="21555" name="Freeform 148"/>
            <p:cNvSpPr>
              <a:spLocks/>
            </p:cNvSpPr>
            <p:nvPr/>
          </p:nvSpPr>
          <p:spPr bwMode="auto">
            <a:xfrm>
              <a:off x="1945" y="399"/>
              <a:ext cx="84" cy="20"/>
            </a:xfrm>
            <a:custGeom>
              <a:avLst/>
              <a:gdLst>
                <a:gd name="T0" fmla="*/ 10 w 143"/>
                <a:gd name="T1" fmla="*/ 1 h 45"/>
                <a:gd name="T2" fmla="*/ 9 w 143"/>
                <a:gd name="T3" fmla="*/ 1 h 45"/>
                <a:gd name="T4" fmla="*/ 9 w 143"/>
                <a:gd name="T5" fmla="*/ 0 h 45"/>
                <a:gd name="T6" fmla="*/ 9 w 143"/>
                <a:gd name="T7" fmla="*/ 0 h 45"/>
                <a:gd name="T8" fmla="*/ 7 w 143"/>
                <a:gd name="T9" fmla="*/ 0 h 45"/>
                <a:gd name="T10" fmla="*/ 6 w 143"/>
                <a:gd name="T11" fmla="*/ 0 h 45"/>
                <a:gd name="T12" fmla="*/ 4 w 143"/>
                <a:gd name="T13" fmla="*/ 0 h 45"/>
                <a:gd name="T14" fmla="*/ 2 w 143"/>
                <a:gd name="T15" fmla="*/ 0 h 45"/>
                <a:gd name="T16" fmla="*/ 0 w 143"/>
                <a:gd name="T17" fmla="*/ 0 h 45"/>
                <a:gd name="T18" fmla="*/ 1 w 143"/>
                <a:gd name="T19" fmla="*/ 0 h 45"/>
                <a:gd name="T20" fmla="*/ 1 w 143"/>
                <a:gd name="T21" fmla="*/ 0 h 45"/>
                <a:gd name="T22" fmla="*/ 2 w 143"/>
                <a:gd name="T23" fmla="*/ 0 h 45"/>
                <a:gd name="T24" fmla="*/ 4 w 143"/>
                <a:gd name="T25" fmla="*/ 0 h 45"/>
                <a:gd name="T26" fmla="*/ 5 w 143"/>
                <a:gd name="T27" fmla="*/ 1 h 45"/>
                <a:gd name="T28" fmla="*/ 7 w 143"/>
                <a:gd name="T29" fmla="*/ 1 h 45"/>
                <a:gd name="T30" fmla="*/ 9 w 143"/>
                <a:gd name="T31" fmla="*/ 1 h 45"/>
                <a:gd name="T32" fmla="*/ 10 w 143"/>
                <a:gd name="T33" fmla="*/ 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3"/>
                <a:gd name="T52" fmla="*/ 0 h 45"/>
                <a:gd name="T53" fmla="*/ 143 w 143"/>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3" h="45">
                  <a:moveTo>
                    <a:pt x="143" y="45"/>
                  </a:moveTo>
                  <a:lnTo>
                    <a:pt x="140" y="41"/>
                  </a:lnTo>
                  <a:lnTo>
                    <a:pt x="132" y="33"/>
                  </a:lnTo>
                  <a:lnTo>
                    <a:pt x="121" y="22"/>
                  </a:lnTo>
                  <a:lnTo>
                    <a:pt x="104" y="10"/>
                  </a:lnTo>
                  <a:lnTo>
                    <a:pt x="83" y="2"/>
                  </a:lnTo>
                  <a:lnTo>
                    <a:pt x="59" y="0"/>
                  </a:lnTo>
                  <a:lnTo>
                    <a:pt x="31" y="6"/>
                  </a:lnTo>
                  <a:lnTo>
                    <a:pt x="0" y="22"/>
                  </a:lnTo>
                  <a:lnTo>
                    <a:pt x="4" y="23"/>
                  </a:lnTo>
                  <a:lnTo>
                    <a:pt x="16" y="25"/>
                  </a:lnTo>
                  <a:lnTo>
                    <a:pt x="34" y="29"/>
                  </a:lnTo>
                  <a:lnTo>
                    <a:pt x="56" y="33"/>
                  </a:lnTo>
                  <a:lnTo>
                    <a:pt x="79" y="38"/>
                  </a:lnTo>
                  <a:lnTo>
                    <a:pt x="104" y="41"/>
                  </a:lnTo>
                  <a:lnTo>
                    <a:pt x="125" y="44"/>
                  </a:lnTo>
                  <a:lnTo>
                    <a:pt x="143" y="45"/>
                  </a:lnTo>
                  <a:close/>
                </a:path>
              </a:pathLst>
            </a:custGeom>
            <a:solidFill>
              <a:srgbClr val="FFFFA5"/>
            </a:solidFill>
            <a:ln w="9525">
              <a:noFill/>
              <a:round/>
              <a:headEnd/>
              <a:tailEnd/>
            </a:ln>
          </p:spPr>
          <p:txBody>
            <a:bodyPr/>
            <a:lstStyle/>
            <a:p>
              <a:endParaRPr lang="en-US"/>
            </a:p>
          </p:txBody>
        </p:sp>
        <p:sp>
          <p:nvSpPr>
            <p:cNvPr id="21556" name="Freeform 149"/>
            <p:cNvSpPr>
              <a:spLocks/>
            </p:cNvSpPr>
            <p:nvPr/>
          </p:nvSpPr>
          <p:spPr bwMode="auto">
            <a:xfrm>
              <a:off x="1936" y="435"/>
              <a:ext cx="84" cy="18"/>
            </a:xfrm>
            <a:custGeom>
              <a:avLst/>
              <a:gdLst>
                <a:gd name="T0" fmla="*/ 10 w 144"/>
                <a:gd name="T1" fmla="*/ 1 h 41"/>
                <a:gd name="T2" fmla="*/ 9 w 144"/>
                <a:gd name="T3" fmla="*/ 0 h 41"/>
                <a:gd name="T4" fmla="*/ 9 w 144"/>
                <a:gd name="T5" fmla="*/ 0 h 41"/>
                <a:gd name="T6" fmla="*/ 8 w 144"/>
                <a:gd name="T7" fmla="*/ 0 h 41"/>
                <a:gd name="T8" fmla="*/ 7 w 144"/>
                <a:gd name="T9" fmla="*/ 0 h 41"/>
                <a:gd name="T10" fmla="*/ 5 w 144"/>
                <a:gd name="T11" fmla="*/ 0 h 41"/>
                <a:gd name="T12" fmla="*/ 3 w 144"/>
                <a:gd name="T13" fmla="*/ 0 h 41"/>
                <a:gd name="T14" fmla="*/ 2 w 144"/>
                <a:gd name="T15" fmla="*/ 0 h 41"/>
                <a:gd name="T16" fmla="*/ 0 w 144"/>
                <a:gd name="T17" fmla="*/ 0 h 41"/>
                <a:gd name="T18" fmla="*/ 1 w 144"/>
                <a:gd name="T19" fmla="*/ 0 h 41"/>
                <a:gd name="T20" fmla="*/ 1 w 144"/>
                <a:gd name="T21" fmla="*/ 0 h 41"/>
                <a:gd name="T22" fmla="*/ 2 w 144"/>
                <a:gd name="T23" fmla="*/ 0 h 41"/>
                <a:gd name="T24" fmla="*/ 3 w 144"/>
                <a:gd name="T25" fmla="*/ 0 h 41"/>
                <a:gd name="T26" fmla="*/ 5 w 144"/>
                <a:gd name="T27" fmla="*/ 0 h 41"/>
                <a:gd name="T28" fmla="*/ 7 w 144"/>
                <a:gd name="T29" fmla="*/ 0 h 41"/>
                <a:gd name="T30" fmla="*/ 9 w 144"/>
                <a:gd name="T31" fmla="*/ 0 h 41"/>
                <a:gd name="T32" fmla="*/ 10 w 144"/>
                <a:gd name="T33" fmla="*/ 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41"/>
                <a:gd name="T53" fmla="*/ 144 w 144"/>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41">
                  <a:moveTo>
                    <a:pt x="144" y="41"/>
                  </a:moveTo>
                  <a:lnTo>
                    <a:pt x="140" y="37"/>
                  </a:lnTo>
                  <a:lnTo>
                    <a:pt x="131" y="30"/>
                  </a:lnTo>
                  <a:lnTo>
                    <a:pt x="117" y="20"/>
                  </a:lnTo>
                  <a:lnTo>
                    <a:pt x="100" y="9"/>
                  </a:lnTo>
                  <a:lnTo>
                    <a:pt x="78" y="3"/>
                  </a:lnTo>
                  <a:lnTo>
                    <a:pt x="54" y="0"/>
                  </a:lnTo>
                  <a:lnTo>
                    <a:pt x="27" y="4"/>
                  </a:lnTo>
                  <a:lnTo>
                    <a:pt x="0" y="18"/>
                  </a:lnTo>
                  <a:lnTo>
                    <a:pt x="4" y="19"/>
                  </a:lnTo>
                  <a:lnTo>
                    <a:pt x="16" y="21"/>
                  </a:lnTo>
                  <a:lnTo>
                    <a:pt x="34" y="24"/>
                  </a:lnTo>
                  <a:lnTo>
                    <a:pt x="56" y="29"/>
                  </a:lnTo>
                  <a:lnTo>
                    <a:pt x="80" y="34"/>
                  </a:lnTo>
                  <a:lnTo>
                    <a:pt x="103" y="37"/>
                  </a:lnTo>
                  <a:lnTo>
                    <a:pt x="125" y="39"/>
                  </a:lnTo>
                  <a:lnTo>
                    <a:pt x="144" y="41"/>
                  </a:lnTo>
                  <a:close/>
                </a:path>
              </a:pathLst>
            </a:custGeom>
            <a:solidFill>
              <a:srgbClr val="FFFFA5"/>
            </a:solidFill>
            <a:ln w="9525">
              <a:noFill/>
              <a:round/>
              <a:headEnd/>
              <a:tailEnd/>
            </a:ln>
          </p:spPr>
          <p:txBody>
            <a:bodyPr/>
            <a:lstStyle/>
            <a:p>
              <a:endParaRPr lang="en-US"/>
            </a:p>
          </p:txBody>
        </p:sp>
        <p:sp>
          <p:nvSpPr>
            <p:cNvPr id="21557" name="Freeform 150"/>
            <p:cNvSpPr>
              <a:spLocks/>
            </p:cNvSpPr>
            <p:nvPr/>
          </p:nvSpPr>
          <p:spPr bwMode="auto">
            <a:xfrm>
              <a:off x="1882" y="837"/>
              <a:ext cx="84" cy="18"/>
            </a:xfrm>
            <a:custGeom>
              <a:avLst/>
              <a:gdLst>
                <a:gd name="T0" fmla="*/ 10 w 144"/>
                <a:gd name="T1" fmla="*/ 1 h 40"/>
                <a:gd name="T2" fmla="*/ 9 w 144"/>
                <a:gd name="T3" fmla="*/ 1 h 40"/>
                <a:gd name="T4" fmla="*/ 9 w 144"/>
                <a:gd name="T5" fmla="*/ 0 h 40"/>
                <a:gd name="T6" fmla="*/ 8 w 144"/>
                <a:gd name="T7" fmla="*/ 0 h 40"/>
                <a:gd name="T8" fmla="*/ 7 w 144"/>
                <a:gd name="T9" fmla="*/ 0 h 40"/>
                <a:gd name="T10" fmla="*/ 5 w 144"/>
                <a:gd name="T11" fmla="*/ 0 h 40"/>
                <a:gd name="T12" fmla="*/ 3 w 144"/>
                <a:gd name="T13" fmla="*/ 0 h 40"/>
                <a:gd name="T14" fmla="*/ 2 w 144"/>
                <a:gd name="T15" fmla="*/ 0 h 40"/>
                <a:gd name="T16" fmla="*/ 0 w 144"/>
                <a:gd name="T17" fmla="*/ 0 h 40"/>
                <a:gd name="T18" fmla="*/ 1 w 144"/>
                <a:gd name="T19" fmla="*/ 0 h 40"/>
                <a:gd name="T20" fmla="*/ 1 w 144"/>
                <a:gd name="T21" fmla="*/ 0 h 40"/>
                <a:gd name="T22" fmla="*/ 2 w 144"/>
                <a:gd name="T23" fmla="*/ 0 h 40"/>
                <a:gd name="T24" fmla="*/ 3 w 144"/>
                <a:gd name="T25" fmla="*/ 0 h 40"/>
                <a:gd name="T26" fmla="*/ 5 w 144"/>
                <a:gd name="T27" fmla="*/ 0 h 40"/>
                <a:gd name="T28" fmla="*/ 7 w 144"/>
                <a:gd name="T29" fmla="*/ 1 h 40"/>
                <a:gd name="T30" fmla="*/ 9 w 144"/>
                <a:gd name="T31" fmla="*/ 1 h 40"/>
                <a:gd name="T32" fmla="*/ 10 w 144"/>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40"/>
                <a:gd name="T53" fmla="*/ 144 w 144"/>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40">
                  <a:moveTo>
                    <a:pt x="144" y="40"/>
                  </a:moveTo>
                  <a:lnTo>
                    <a:pt x="140" y="37"/>
                  </a:lnTo>
                  <a:lnTo>
                    <a:pt x="131" y="30"/>
                  </a:lnTo>
                  <a:lnTo>
                    <a:pt x="117" y="20"/>
                  </a:lnTo>
                  <a:lnTo>
                    <a:pt x="100" y="9"/>
                  </a:lnTo>
                  <a:lnTo>
                    <a:pt x="78" y="2"/>
                  </a:lnTo>
                  <a:lnTo>
                    <a:pt x="54" y="0"/>
                  </a:lnTo>
                  <a:lnTo>
                    <a:pt x="27" y="4"/>
                  </a:lnTo>
                  <a:lnTo>
                    <a:pt x="0" y="17"/>
                  </a:lnTo>
                  <a:lnTo>
                    <a:pt x="4" y="19"/>
                  </a:lnTo>
                  <a:lnTo>
                    <a:pt x="16" y="21"/>
                  </a:lnTo>
                  <a:lnTo>
                    <a:pt x="34" y="24"/>
                  </a:lnTo>
                  <a:lnTo>
                    <a:pt x="56" y="29"/>
                  </a:lnTo>
                  <a:lnTo>
                    <a:pt x="80" y="34"/>
                  </a:lnTo>
                  <a:lnTo>
                    <a:pt x="103" y="37"/>
                  </a:lnTo>
                  <a:lnTo>
                    <a:pt x="125" y="39"/>
                  </a:lnTo>
                  <a:lnTo>
                    <a:pt x="144" y="40"/>
                  </a:lnTo>
                  <a:close/>
                </a:path>
              </a:pathLst>
            </a:custGeom>
            <a:solidFill>
              <a:srgbClr val="FFFFA5"/>
            </a:solidFill>
            <a:ln w="9525">
              <a:noFill/>
              <a:round/>
              <a:headEnd/>
              <a:tailEnd/>
            </a:ln>
          </p:spPr>
          <p:txBody>
            <a:bodyPr/>
            <a:lstStyle/>
            <a:p>
              <a:endParaRPr lang="en-US"/>
            </a:p>
          </p:txBody>
        </p:sp>
        <p:sp>
          <p:nvSpPr>
            <p:cNvPr id="21558" name="Freeform 151"/>
            <p:cNvSpPr>
              <a:spLocks/>
            </p:cNvSpPr>
            <p:nvPr/>
          </p:nvSpPr>
          <p:spPr bwMode="auto">
            <a:xfrm>
              <a:off x="1878" y="869"/>
              <a:ext cx="85" cy="18"/>
            </a:xfrm>
            <a:custGeom>
              <a:avLst/>
              <a:gdLst>
                <a:gd name="T0" fmla="*/ 11 w 144"/>
                <a:gd name="T1" fmla="*/ 1 h 41"/>
                <a:gd name="T2" fmla="*/ 10 w 144"/>
                <a:gd name="T3" fmla="*/ 0 h 41"/>
                <a:gd name="T4" fmla="*/ 9 w 144"/>
                <a:gd name="T5" fmla="*/ 0 h 41"/>
                <a:gd name="T6" fmla="*/ 8 w 144"/>
                <a:gd name="T7" fmla="*/ 0 h 41"/>
                <a:gd name="T8" fmla="*/ 7 w 144"/>
                <a:gd name="T9" fmla="*/ 0 h 41"/>
                <a:gd name="T10" fmla="*/ 5 w 144"/>
                <a:gd name="T11" fmla="*/ 0 h 41"/>
                <a:gd name="T12" fmla="*/ 4 w 144"/>
                <a:gd name="T13" fmla="*/ 0 h 41"/>
                <a:gd name="T14" fmla="*/ 2 w 144"/>
                <a:gd name="T15" fmla="*/ 0 h 41"/>
                <a:gd name="T16" fmla="*/ 0 w 144"/>
                <a:gd name="T17" fmla="*/ 0 h 41"/>
                <a:gd name="T18" fmla="*/ 1 w 144"/>
                <a:gd name="T19" fmla="*/ 0 h 41"/>
                <a:gd name="T20" fmla="*/ 1 w 144"/>
                <a:gd name="T21" fmla="*/ 0 h 41"/>
                <a:gd name="T22" fmla="*/ 2 w 144"/>
                <a:gd name="T23" fmla="*/ 0 h 41"/>
                <a:gd name="T24" fmla="*/ 4 w 144"/>
                <a:gd name="T25" fmla="*/ 0 h 41"/>
                <a:gd name="T26" fmla="*/ 6 w 144"/>
                <a:gd name="T27" fmla="*/ 0 h 41"/>
                <a:gd name="T28" fmla="*/ 7 w 144"/>
                <a:gd name="T29" fmla="*/ 0 h 41"/>
                <a:gd name="T30" fmla="*/ 9 w 144"/>
                <a:gd name="T31" fmla="*/ 1 h 41"/>
                <a:gd name="T32" fmla="*/ 11 w 144"/>
                <a:gd name="T33" fmla="*/ 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41"/>
                <a:gd name="T53" fmla="*/ 144 w 144"/>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41">
                  <a:moveTo>
                    <a:pt x="144" y="41"/>
                  </a:moveTo>
                  <a:lnTo>
                    <a:pt x="140" y="37"/>
                  </a:lnTo>
                  <a:lnTo>
                    <a:pt x="131" y="30"/>
                  </a:lnTo>
                  <a:lnTo>
                    <a:pt x="117" y="20"/>
                  </a:lnTo>
                  <a:lnTo>
                    <a:pt x="100" y="11"/>
                  </a:lnTo>
                  <a:lnTo>
                    <a:pt x="78" y="3"/>
                  </a:lnTo>
                  <a:lnTo>
                    <a:pt x="54" y="0"/>
                  </a:lnTo>
                  <a:lnTo>
                    <a:pt x="27" y="5"/>
                  </a:lnTo>
                  <a:lnTo>
                    <a:pt x="0" y="19"/>
                  </a:lnTo>
                  <a:lnTo>
                    <a:pt x="4" y="20"/>
                  </a:lnTo>
                  <a:lnTo>
                    <a:pt x="16" y="22"/>
                  </a:lnTo>
                  <a:lnTo>
                    <a:pt x="34" y="26"/>
                  </a:lnTo>
                  <a:lnTo>
                    <a:pt x="56" y="29"/>
                  </a:lnTo>
                  <a:lnTo>
                    <a:pt x="80" y="34"/>
                  </a:lnTo>
                  <a:lnTo>
                    <a:pt x="103" y="37"/>
                  </a:lnTo>
                  <a:lnTo>
                    <a:pt x="125" y="40"/>
                  </a:lnTo>
                  <a:lnTo>
                    <a:pt x="144" y="41"/>
                  </a:lnTo>
                  <a:close/>
                </a:path>
              </a:pathLst>
            </a:custGeom>
            <a:solidFill>
              <a:srgbClr val="FFFFA5"/>
            </a:solidFill>
            <a:ln w="9525">
              <a:noFill/>
              <a:round/>
              <a:headEnd/>
              <a:tailEnd/>
            </a:ln>
          </p:spPr>
          <p:txBody>
            <a:bodyPr/>
            <a:lstStyle/>
            <a:p>
              <a:endParaRPr lang="en-US"/>
            </a:p>
          </p:txBody>
        </p:sp>
        <p:sp>
          <p:nvSpPr>
            <p:cNvPr id="21559" name="Freeform 152"/>
            <p:cNvSpPr>
              <a:spLocks/>
            </p:cNvSpPr>
            <p:nvPr/>
          </p:nvSpPr>
          <p:spPr bwMode="auto">
            <a:xfrm>
              <a:off x="1883" y="442"/>
              <a:ext cx="173" cy="26"/>
            </a:xfrm>
            <a:custGeom>
              <a:avLst/>
              <a:gdLst>
                <a:gd name="T0" fmla="*/ 20 w 296"/>
                <a:gd name="T1" fmla="*/ 1 h 58"/>
                <a:gd name="T2" fmla="*/ 20 w 296"/>
                <a:gd name="T3" fmla="*/ 1 h 58"/>
                <a:gd name="T4" fmla="*/ 20 w 296"/>
                <a:gd name="T5" fmla="*/ 1 h 58"/>
                <a:gd name="T6" fmla="*/ 19 w 296"/>
                <a:gd name="T7" fmla="*/ 1 h 58"/>
                <a:gd name="T8" fmla="*/ 19 w 296"/>
                <a:gd name="T9" fmla="*/ 1 h 58"/>
                <a:gd name="T10" fmla="*/ 18 w 296"/>
                <a:gd name="T11" fmla="*/ 1 h 58"/>
                <a:gd name="T12" fmla="*/ 17 w 296"/>
                <a:gd name="T13" fmla="*/ 1 h 58"/>
                <a:gd name="T14" fmla="*/ 16 w 296"/>
                <a:gd name="T15" fmla="*/ 0 h 58"/>
                <a:gd name="T16" fmla="*/ 15 w 296"/>
                <a:gd name="T17" fmla="*/ 0 h 58"/>
                <a:gd name="T18" fmla="*/ 13 w 296"/>
                <a:gd name="T19" fmla="*/ 0 h 58"/>
                <a:gd name="T20" fmla="*/ 12 w 296"/>
                <a:gd name="T21" fmla="*/ 0 h 58"/>
                <a:gd name="T22" fmla="*/ 11 w 296"/>
                <a:gd name="T23" fmla="*/ 0 h 58"/>
                <a:gd name="T24" fmla="*/ 9 w 296"/>
                <a:gd name="T25" fmla="*/ 0 h 58"/>
                <a:gd name="T26" fmla="*/ 6 w 296"/>
                <a:gd name="T27" fmla="*/ 0 h 58"/>
                <a:gd name="T28" fmla="*/ 5 w 296"/>
                <a:gd name="T29" fmla="*/ 0 h 58"/>
                <a:gd name="T30" fmla="*/ 2 w 296"/>
                <a:gd name="T31" fmla="*/ 0 h 58"/>
                <a:gd name="T32" fmla="*/ 0 w 296"/>
                <a:gd name="T33" fmla="*/ 0 h 58"/>
                <a:gd name="T34" fmla="*/ 1 w 296"/>
                <a:gd name="T35" fmla="*/ 0 h 58"/>
                <a:gd name="T36" fmla="*/ 1 w 296"/>
                <a:gd name="T37" fmla="*/ 0 h 58"/>
                <a:gd name="T38" fmla="*/ 2 w 296"/>
                <a:gd name="T39" fmla="*/ 0 h 58"/>
                <a:gd name="T40" fmla="*/ 3 w 296"/>
                <a:gd name="T41" fmla="*/ 0 h 58"/>
                <a:gd name="T42" fmla="*/ 4 w 296"/>
                <a:gd name="T43" fmla="*/ 0 h 58"/>
                <a:gd name="T44" fmla="*/ 5 w 296"/>
                <a:gd name="T45" fmla="*/ 0 h 58"/>
                <a:gd name="T46" fmla="*/ 6 w 296"/>
                <a:gd name="T47" fmla="*/ 0 h 58"/>
                <a:gd name="T48" fmla="*/ 8 w 296"/>
                <a:gd name="T49" fmla="*/ 0 h 58"/>
                <a:gd name="T50" fmla="*/ 10 w 296"/>
                <a:gd name="T51" fmla="*/ 0 h 58"/>
                <a:gd name="T52" fmla="*/ 12 w 296"/>
                <a:gd name="T53" fmla="*/ 0 h 58"/>
                <a:gd name="T54" fmla="*/ 13 w 296"/>
                <a:gd name="T55" fmla="*/ 0 h 58"/>
                <a:gd name="T56" fmla="*/ 15 w 296"/>
                <a:gd name="T57" fmla="*/ 0 h 58"/>
                <a:gd name="T58" fmla="*/ 17 w 296"/>
                <a:gd name="T59" fmla="*/ 1 h 58"/>
                <a:gd name="T60" fmla="*/ 18 w 296"/>
                <a:gd name="T61" fmla="*/ 1 h 58"/>
                <a:gd name="T62" fmla="*/ 19 w 296"/>
                <a:gd name="T63" fmla="*/ 1 h 58"/>
                <a:gd name="T64" fmla="*/ 20 w 296"/>
                <a:gd name="T65" fmla="*/ 1 h 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6"/>
                <a:gd name="T100" fmla="*/ 0 h 58"/>
                <a:gd name="T101" fmla="*/ 296 w 296"/>
                <a:gd name="T102" fmla="*/ 58 h 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6" h="58">
                  <a:moveTo>
                    <a:pt x="296" y="58"/>
                  </a:moveTo>
                  <a:lnTo>
                    <a:pt x="295" y="57"/>
                  </a:lnTo>
                  <a:lnTo>
                    <a:pt x="290" y="54"/>
                  </a:lnTo>
                  <a:lnTo>
                    <a:pt x="284" y="52"/>
                  </a:lnTo>
                  <a:lnTo>
                    <a:pt x="275" y="47"/>
                  </a:lnTo>
                  <a:lnTo>
                    <a:pt x="264" y="42"/>
                  </a:lnTo>
                  <a:lnTo>
                    <a:pt x="250" y="37"/>
                  </a:lnTo>
                  <a:lnTo>
                    <a:pt x="235" y="31"/>
                  </a:lnTo>
                  <a:lnTo>
                    <a:pt x="216" y="24"/>
                  </a:lnTo>
                  <a:lnTo>
                    <a:pt x="196" y="19"/>
                  </a:lnTo>
                  <a:lnTo>
                    <a:pt x="174" y="14"/>
                  </a:lnTo>
                  <a:lnTo>
                    <a:pt x="149" y="8"/>
                  </a:lnTo>
                  <a:lnTo>
                    <a:pt x="123" y="5"/>
                  </a:lnTo>
                  <a:lnTo>
                    <a:pt x="94" y="1"/>
                  </a:lnTo>
                  <a:lnTo>
                    <a:pt x="64" y="0"/>
                  </a:lnTo>
                  <a:lnTo>
                    <a:pt x="33" y="0"/>
                  </a:lnTo>
                  <a:lnTo>
                    <a:pt x="0" y="1"/>
                  </a:lnTo>
                  <a:lnTo>
                    <a:pt x="2" y="1"/>
                  </a:lnTo>
                  <a:lnTo>
                    <a:pt x="10" y="3"/>
                  </a:lnTo>
                  <a:lnTo>
                    <a:pt x="22" y="4"/>
                  </a:lnTo>
                  <a:lnTo>
                    <a:pt x="37" y="5"/>
                  </a:lnTo>
                  <a:lnTo>
                    <a:pt x="55" y="7"/>
                  </a:lnTo>
                  <a:lnTo>
                    <a:pt x="75" y="9"/>
                  </a:lnTo>
                  <a:lnTo>
                    <a:pt x="98" y="12"/>
                  </a:lnTo>
                  <a:lnTo>
                    <a:pt x="122" y="15"/>
                  </a:lnTo>
                  <a:lnTo>
                    <a:pt x="147" y="19"/>
                  </a:lnTo>
                  <a:lnTo>
                    <a:pt x="171" y="23"/>
                  </a:lnTo>
                  <a:lnTo>
                    <a:pt x="197" y="28"/>
                  </a:lnTo>
                  <a:lnTo>
                    <a:pt x="221" y="32"/>
                  </a:lnTo>
                  <a:lnTo>
                    <a:pt x="243" y="38"/>
                  </a:lnTo>
                  <a:lnTo>
                    <a:pt x="264" y="44"/>
                  </a:lnTo>
                  <a:lnTo>
                    <a:pt x="281" y="51"/>
                  </a:lnTo>
                  <a:lnTo>
                    <a:pt x="296" y="58"/>
                  </a:lnTo>
                  <a:close/>
                </a:path>
              </a:pathLst>
            </a:custGeom>
            <a:solidFill>
              <a:srgbClr val="A0DB4C"/>
            </a:solidFill>
            <a:ln w="9525">
              <a:noFill/>
              <a:round/>
              <a:headEnd/>
              <a:tailEnd/>
            </a:ln>
          </p:spPr>
          <p:txBody>
            <a:bodyPr/>
            <a:lstStyle/>
            <a:p>
              <a:endParaRPr lang="en-US"/>
            </a:p>
          </p:txBody>
        </p:sp>
        <p:sp>
          <p:nvSpPr>
            <p:cNvPr id="21560" name="Freeform 153"/>
            <p:cNvSpPr>
              <a:spLocks/>
            </p:cNvSpPr>
            <p:nvPr/>
          </p:nvSpPr>
          <p:spPr bwMode="auto">
            <a:xfrm>
              <a:off x="1890" y="406"/>
              <a:ext cx="173" cy="27"/>
            </a:xfrm>
            <a:custGeom>
              <a:avLst/>
              <a:gdLst>
                <a:gd name="T0" fmla="*/ 20 w 296"/>
                <a:gd name="T1" fmla="*/ 1 h 59"/>
                <a:gd name="T2" fmla="*/ 20 w 296"/>
                <a:gd name="T3" fmla="*/ 1 h 59"/>
                <a:gd name="T4" fmla="*/ 20 w 296"/>
                <a:gd name="T5" fmla="*/ 1 h 59"/>
                <a:gd name="T6" fmla="*/ 19 w 296"/>
                <a:gd name="T7" fmla="*/ 1 h 59"/>
                <a:gd name="T8" fmla="*/ 19 w 296"/>
                <a:gd name="T9" fmla="*/ 1 h 59"/>
                <a:gd name="T10" fmla="*/ 18 w 296"/>
                <a:gd name="T11" fmla="*/ 1 h 59"/>
                <a:gd name="T12" fmla="*/ 17 w 296"/>
                <a:gd name="T13" fmla="*/ 1 h 59"/>
                <a:gd name="T14" fmla="*/ 16 w 296"/>
                <a:gd name="T15" fmla="*/ 0 h 59"/>
                <a:gd name="T16" fmla="*/ 15 w 296"/>
                <a:gd name="T17" fmla="*/ 0 h 59"/>
                <a:gd name="T18" fmla="*/ 13 w 296"/>
                <a:gd name="T19" fmla="*/ 0 h 59"/>
                <a:gd name="T20" fmla="*/ 12 w 296"/>
                <a:gd name="T21" fmla="*/ 0 h 59"/>
                <a:gd name="T22" fmla="*/ 11 w 296"/>
                <a:gd name="T23" fmla="*/ 0 h 59"/>
                <a:gd name="T24" fmla="*/ 9 w 296"/>
                <a:gd name="T25" fmla="*/ 0 h 59"/>
                <a:gd name="T26" fmla="*/ 6 w 296"/>
                <a:gd name="T27" fmla="*/ 0 h 59"/>
                <a:gd name="T28" fmla="*/ 5 w 296"/>
                <a:gd name="T29" fmla="*/ 0 h 59"/>
                <a:gd name="T30" fmla="*/ 2 w 296"/>
                <a:gd name="T31" fmla="*/ 0 h 59"/>
                <a:gd name="T32" fmla="*/ 0 w 296"/>
                <a:gd name="T33" fmla="*/ 0 h 59"/>
                <a:gd name="T34" fmla="*/ 1 w 296"/>
                <a:gd name="T35" fmla="*/ 0 h 59"/>
                <a:gd name="T36" fmla="*/ 1 w 296"/>
                <a:gd name="T37" fmla="*/ 0 h 59"/>
                <a:gd name="T38" fmla="*/ 2 w 296"/>
                <a:gd name="T39" fmla="*/ 0 h 59"/>
                <a:gd name="T40" fmla="*/ 3 w 296"/>
                <a:gd name="T41" fmla="*/ 0 h 59"/>
                <a:gd name="T42" fmla="*/ 4 w 296"/>
                <a:gd name="T43" fmla="*/ 0 h 59"/>
                <a:gd name="T44" fmla="*/ 5 w 296"/>
                <a:gd name="T45" fmla="*/ 0 h 59"/>
                <a:gd name="T46" fmla="*/ 6 w 296"/>
                <a:gd name="T47" fmla="*/ 0 h 59"/>
                <a:gd name="T48" fmla="*/ 9 w 296"/>
                <a:gd name="T49" fmla="*/ 0 h 59"/>
                <a:gd name="T50" fmla="*/ 11 w 296"/>
                <a:gd name="T51" fmla="*/ 0 h 59"/>
                <a:gd name="T52" fmla="*/ 12 w 296"/>
                <a:gd name="T53" fmla="*/ 0 h 59"/>
                <a:gd name="T54" fmla="*/ 13 w 296"/>
                <a:gd name="T55" fmla="*/ 0 h 59"/>
                <a:gd name="T56" fmla="*/ 15 w 296"/>
                <a:gd name="T57" fmla="*/ 0 h 59"/>
                <a:gd name="T58" fmla="*/ 17 w 296"/>
                <a:gd name="T59" fmla="*/ 1 h 59"/>
                <a:gd name="T60" fmla="*/ 18 w 296"/>
                <a:gd name="T61" fmla="*/ 1 h 59"/>
                <a:gd name="T62" fmla="*/ 19 w 296"/>
                <a:gd name="T63" fmla="*/ 1 h 59"/>
                <a:gd name="T64" fmla="*/ 20 w 296"/>
                <a:gd name="T65" fmla="*/ 1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6"/>
                <a:gd name="T100" fmla="*/ 0 h 59"/>
                <a:gd name="T101" fmla="*/ 296 w 296"/>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6" h="59">
                  <a:moveTo>
                    <a:pt x="296" y="59"/>
                  </a:moveTo>
                  <a:lnTo>
                    <a:pt x="295" y="58"/>
                  </a:lnTo>
                  <a:lnTo>
                    <a:pt x="291" y="55"/>
                  </a:lnTo>
                  <a:lnTo>
                    <a:pt x="285" y="52"/>
                  </a:lnTo>
                  <a:lnTo>
                    <a:pt x="276" y="48"/>
                  </a:lnTo>
                  <a:lnTo>
                    <a:pt x="264" y="43"/>
                  </a:lnTo>
                  <a:lnTo>
                    <a:pt x="250" y="37"/>
                  </a:lnTo>
                  <a:lnTo>
                    <a:pt x="235" y="31"/>
                  </a:lnTo>
                  <a:lnTo>
                    <a:pt x="217" y="25"/>
                  </a:lnTo>
                  <a:lnTo>
                    <a:pt x="196" y="20"/>
                  </a:lnTo>
                  <a:lnTo>
                    <a:pt x="174" y="14"/>
                  </a:lnTo>
                  <a:lnTo>
                    <a:pt x="150" y="9"/>
                  </a:lnTo>
                  <a:lnTo>
                    <a:pt x="124" y="5"/>
                  </a:lnTo>
                  <a:lnTo>
                    <a:pt x="95" y="2"/>
                  </a:lnTo>
                  <a:lnTo>
                    <a:pt x="65" y="0"/>
                  </a:lnTo>
                  <a:lnTo>
                    <a:pt x="34" y="0"/>
                  </a:lnTo>
                  <a:lnTo>
                    <a:pt x="0" y="1"/>
                  </a:lnTo>
                  <a:lnTo>
                    <a:pt x="3" y="1"/>
                  </a:lnTo>
                  <a:lnTo>
                    <a:pt x="11" y="2"/>
                  </a:lnTo>
                  <a:lnTo>
                    <a:pt x="22" y="3"/>
                  </a:lnTo>
                  <a:lnTo>
                    <a:pt x="37" y="5"/>
                  </a:lnTo>
                  <a:lnTo>
                    <a:pt x="56" y="7"/>
                  </a:lnTo>
                  <a:lnTo>
                    <a:pt x="75" y="9"/>
                  </a:lnTo>
                  <a:lnTo>
                    <a:pt x="98" y="13"/>
                  </a:lnTo>
                  <a:lnTo>
                    <a:pt x="123" y="16"/>
                  </a:lnTo>
                  <a:lnTo>
                    <a:pt x="148" y="20"/>
                  </a:lnTo>
                  <a:lnTo>
                    <a:pt x="172" y="24"/>
                  </a:lnTo>
                  <a:lnTo>
                    <a:pt x="197" y="29"/>
                  </a:lnTo>
                  <a:lnTo>
                    <a:pt x="222" y="33"/>
                  </a:lnTo>
                  <a:lnTo>
                    <a:pt x="243" y="39"/>
                  </a:lnTo>
                  <a:lnTo>
                    <a:pt x="264" y="45"/>
                  </a:lnTo>
                  <a:lnTo>
                    <a:pt x="281" y="52"/>
                  </a:lnTo>
                  <a:lnTo>
                    <a:pt x="296" y="59"/>
                  </a:lnTo>
                  <a:close/>
                </a:path>
              </a:pathLst>
            </a:custGeom>
            <a:solidFill>
              <a:srgbClr val="A0DB4C"/>
            </a:solidFill>
            <a:ln w="9525">
              <a:noFill/>
              <a:round/>
              <a:headEnd/>
              <a:tailEnd/>
            </a:ln>
          </p:spPr>
          <p:txBody>
            <a:bodyPr/>
            <a:lstStyle/>
            <a:p>
              <a:endParaRPr lang="en-US"/>
            </a:p>
          </p:txBody>
        </p:sp>
        <p:sp>
          <p:nvSpPr>
            <p:cNvPr id="21561" name="Freeform 154"/>
            <p:cNvSpPr>
              <a:spLocks/>
            </p:cNvSpPr>
            <p:nvPr/>
          </p:nvSpPr>
          <p:spPr bwMode="auto">
            <a:xfrm>
              <a:off x="1823" y="844"/>
              <a:ext cx="175" cy="27"/>
            </a:xfrm>
            <a:custGeom>
              <a:avLst/>
              <a:gdLst>
                <a:gd name="T0" fmla="*/ 21 w 298"/>
                <a:gd name="T1" fmla="*/ 1 h 59"/>
                <a:gd name="T2" fmla="*/ 21 w 298"/>
                <a:gd name="T3" fmla="*/ 1 h 59"/>
                <a:gd name="T4" fmla="*/ 21 w 298"/>
                <a:gd name="T5" fmla="*/ 1 h 59"/>
                <a:gd name="T6" fmla="*/ 20 w 298"/>
                <a:gd name="T7" fmla="*/ 1 h 59"/>
                <a:gd name="T8" fmla="*/ 19 w 298"/>
                <a:gd name="T9" fmla="*/ 1 h 59"/>
                <a:gd name="T10" fmla="*/ 19 w 298"/>
                <a:gd name="T11" fmla="*/ 1 h 59"/>
                <a:gd name="T12" fmla="*/ 18 w 298"/>
                <a:gd name="T13" fmla="*/ 1 h 59"/>
                <a:gd name="T14" fmla="*/ 16 w 298"/>
                <a:gd name="T15" fmla="*/ 0 h 59"/>
                <a:gd name="T16" fmla="*/ 15 w 298"/>
                <a:gd name="T17" fmla="*/ 0 h 59"/>
                <a:gd name="T18" fmla="*/ 14 w 298"/>
                <a:gd name="T19" fmla="*/ 0 h 59"/>
                <a:gd name="T20" fmla="*/ 12 w 298"/>
                <a:gd name="T21" fmla="*/ 0 h 59"/>
                <a:gd name="T22" fmla="*/ 11 w 298"/>
                <a:gd name="T23" fmla="*/ 0 h 59"/>
                <a:gd name="T24" fmla="*/ 9 w 298"/>
                <a:gd name="T25" fmla="*/ 0 h 59"/>
                <a:gd name="T26" fmla="*/ 6 w 298"/>
                <a:gd name="T27" fmla="*/ 0 h 59"/>
                <a:gd name="T28" fmla="*/ 5 w 298"/>
                <a:gd name="T29" fmla="*/ 0 h 59"/>
                <a:gd name="T30" fmla="*/ 2 w 298"/>
                <a:gd name="T31" fmla="*/ 0 h 59"/>
                <a:gd name="T32" fmla="*/ 0 w 298"/>
                <a:gd name="T33" fmla="*/ 0 h 59"/>
                <a:gd name="T34" fmla="*/ 1 w 298"/>
                <a:gd name="T35" fmla="*/ 0 h 59"/>
                <a:gd name="T36" fmla="*/ 1 w 298"/>
                <a:gd name="T37" fmla="*/ 0 h 59"/>
                <a:gd name="T38" fmla="*/ 2 w 298"/>
                <a:gd name="T39" fmla="*/ 0 h 59"/>
                <a:gd name="T40" fmla="*/ 3 w 298"/>
                <a:gd name="T41" fmla="*/ 0 h 59"/>
                <a:gd name="T42" fmla="*/ 4 w 298"/>
                <a:gd name="T43" fmla="*/ 0 h 59"/>
                <a:gd name="T44" fmla="*/ 5 w 298"/>
                <a:gd name="T45" fmla="*/ 0 h 59"/>
                <a:gd name="T46" fmla="*/ 7 w 298"/>
                <a:gd name="T47" fmla="*/ 0 h 59"/>
                <a:gd name="T48" fmla="*/ 9 w 298"/>
                <a:gd name="T49" fmla="*/ 0 h 59"/>
                <a:gd name="T50" fmla="*/ 11 w 298"/>
                <a:gd name="T51" fmla="*/ 0 h 59"/>
                <a:gd name="T52" fmla="*/ 12 w 298"/>
                <a:gd name="T53" fmla="*/ 0 h 59"/>
                <a:gd name="T54" fmla="*/ 14 w 298"/>
                <a:gd name="T55" fmla="*/ 0 h 59"/>
                <a:gd name="T56" fmla="*/ 15 w 298"/>
                <a:gd name="T57" fmla="*/ 0 h 59"/>
                <a:gd name="T58" fmla="*/ 17 w 298"/>
                <a:gd name="T59" fmla="*/ 1 h 59"/>
                <a:gd name="T60" fmla="*/ 18 w 298"/>
                <a:gd name="T61" fmla="*/ 1 h 59"/>
                <a:gd name="T62" fmla="*/ 19 w 298"/>
                <a:gd name="T63" fmla="*/ 1 h 59"/>
                <a:gd name="T64" fmla="*/ 21 w 298"/>
                <a:gd name="T65" fmla="*/ 1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8"/>
                <a:gd name="T100" fmla="*/ 0 h 59"/>
                <a:gd name="T101" fmla="*/ 298 w 298"/>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8" h="59">
                  <a:moveTo>
                    <a:pt x="298" y="59"/>
                  </a:moveTo>
                  <a:lnTo>
                    <a:pt x="296" y="58"/>
                  </a:lnTo>
                  <a:lnTo>
                    <a:pt x="292" y="55"/>
                  </a:lnTo>
                  <a:lnTo>
                    <a:pt x="286" y="52"/>
                  </a:lnTo>
                  <a:lnTo>
                    <a:pt x="277" y="49"/>
                  </a:lnTo>
                  <a:lnTo>
                    <a:pt x="265" y="43"/>
                  </a:lnTo>
                  <a:lnTo>
                    <a:pt x="251" y="37"/>
                  </a:lnTo>
                  <a:lnTo>
                    <a:pt x="235" y="31"/>
                  </a:lnTo>
                  <a:lnTo>
                    <a:pt x="217" y="25"/>
                  </a:lnTo>
                  <a:lnTo>
                    <a:pt x="197" y="20"/>
                  </a:lnTo>
                  <a:lnTo>
                    <a:pt x="174" y="14"/>
                  </a:lnTo>
                  <a:lnTo>
                    <a:pt x="150" y="9"/>
                  </a:lnTo>
                  <a:lnTo>
                    <a:pt x="124" y="5"/>
                  </a:lnTo>
                  <a:lnTo>
                    <a:pt x="95" y="2"/>
                  </a:lnTo>
                  <a:lnTo>
                    <a:pt x="65" y="0"/>
                  </a:lnTo>
                  <a:lnTo>
                    <a:pt x="34" y="0"/>
                  </a:lnTo>
                  <a:lnTo>
                    <a:pt x="0" y="1"/>
                  </a:lnTo>
                  <a:lnTo>
                    <a:pt x="3" y="1"/>
                  </a:lnTo>
                  <a:lnTo>
                    <a:pt x="11" y="2"/>
                  </a:lnTo>
                  <a:lnTo>
                    <a:pt x="22" y="4"/>
                  </a:lnTo>
                  <a:lnTo>
                    <a:pt x="37" y="5"/>
                  </a:lnTo>
                  <a:lnTo>
                    <a:pt x="56" y="7"/>
                  </a:lnTo>
                  <a:lnTo>
                    <a:pt x="76" y="9"/>
                  </a:lnTo>
                  <a:lnTo>
                    <a:pt x="98" y="13"/>
                  </a:lnTo>
                  <a:lnTo>
                    <a:pt x="122" y="16"/>
                  </a:lnTo>
                  <a:lnTo>
                    <a:pt x="148" y="20"/>
                  </a:lnTo>
                  <a:lnTo>
                    <a:pt x="173" y="24"/>
                  </a:lnTo>
                  <a:lnTo>
                    <a:pt x="197" y="29"/>
                  </a:lnTo>
                  <a:lnTo>
                    <a:pt x="222" y="34"/>
                  </a:lnTo>
                  <a:lnTo>
                    <a:pt x="245" y="39"/>
                  </a:lnTo>
                  <a:lnTo>
                    <a:pt x="264" y="45"/>
                  </a:lnTo>
                  <a:lnTo>
                    <a:pt x="283" y="52"/>
                  </a:lnTo>
                  <a:lnTo>
                    <a:pt x="298" y="59"/>
                  </a:lnTo>
                  <a:close/>
                </a:path>
              </a:pathLst>
            </a:custGeom>
            <a:solidFill>
              <a:srgbClr val="A0DB4C"/>
            </a:solidFill>
            <a:ln w="9525">
              <a:noFill/>
              <a:round/>
              <a:headEnd/>
              <a:tailEnd/>
            </a:ln>
          </p:spPr>
          <p:txBody>
            <a:bodyPr/>
            <a:lstStyle/>
            <a:p>
              <a:endParaRPr lang="en-US"/>
            </a:p>
          </p:txBody>
        </p:sp>
        <p:sp>
          <p:nvSpPr>
            <p:cNvPr id="21562" name="Freeform 155"/>
            <p:cNvSpPr>
              <a:spLocks/>
            </p:cNvSpPr>
            <p:nvPr/>
          </p:nvSpPr>
          <p:spPr bwMode="auto">
            <a:xfrm>
              <a:off x="1813" y="875"/>
              <a:ext cx="175" cy="27"/>
            </a:xfrm>
            <a:custGeom>
              <a:avLst/>
              <a:gdLst>
                <a:gd name="T0" fmla="*/ 21 w 297"/>
                <a:gd name="T1" fmla="*/ 1 h 59"/>
                <a:gd name="T2" fmla="*/ 21 w 297"/>
                <a:gd name="T3" fmla="*/ 1 h 59"/>
                <a:gd name="T4" fmla="*/ 21 w 297"/>
                <a:gd name="T5" fmla="*/ 1 h 59"/>
                <a:gd name="T6" fmla="*/ 21 w 297"/>
                <a:gd name="T7" fmla="*/ 1 h 59"/>
                <a:gd name="T8" fmla="*/ 20 w 297"/>
                <a:gd name="T9" fmla="*/ 1 h 59"/>
                <a:gd name="T10" fmla="*/ 19 w 297"/>
                <a:gd name="T11" fmla="*/ 1 h 59"/>
                <a:gd name="T12" fmla="*/ 18 w 297"/>
                <a:gd name="T13" fmla="*/ 1 h 59"/>
                <a:gd name="T14" fmla="*/ 16 w 297"/>
                <a:gd name="T15" fmla="*/ 0 h 59"/>
                <a:gd name="T16" fmla="*/ 15 w 297"/>
                <a:gd name="T17" fmla="*/ 0 h 59"/>
                <a:gd name="T18" fmla="*/ 14 w 297"/>
                <a:gd name="T19" fmla="*/ 0 h 59"/>
                <a:gd name="T20" fmla="*/ 12 w 297"/>
                <a:gd name="T21" fmla="*/ 0 h 59"/>
                <a:gd name="T22" fmla="*/ 11 w 297"/>
                <a:gd name="T23" fmla="*/ 0 h 59"/>
                <a:gd name="T24" fmla="*/ 9 w 297"/>
                <a:gd name="T25" fmla="*/ 0 h 59"/>
                <a:gd name="T26" fmla="*/ 6 w 297"/>
                <a:gd name="T27" fmla="*/ 0 h 59"/>
                <a:gd name="T28" fmla="*/ 5 w 297"/>
                <a:gd name="T29" fmla="*/ 0 h 59"/>
                <a:gd name="T30" fmla="*/ 2 w 297"/>
                <a:gd name="T31" fmla="*/ 0 h 59"/>
                <a:gd name="T32" fmla="*/ 0 w 297"/>
                <a:gd name="T33" fmla="*/ 0 h 59"/>
                <a:gd name="T34" fmla="*/ 1 w 297"/>
                <a:gd name="T35" fmla="*/ 0 h 59"/>
                <a:gd name="T36" fmla="*/ 1 w 297"/>
                <a:gd name="T37" fmla="*/ 0 h 59"/>
                <a:gd name="T38" fmla="*/ 2 w 297"/>
                <a:gd name="T39" fmla="*/ 0 h 59"/>
                <a:gd name="T40" fmla="*/ 3 w 297"/>
                <a:gd name="T41" fmla="*/ 0 h 59"/>
                <a:gd name="T42" fmla="*/ 4 w 297"/>
                <a:gd name="T43" fmla="*/ 0 h 59"/>
                <a:gd name="T44" fmla="*/ 5 w 297"/>
                <a:gd name="T45" fmla="*/ 0 h 59"/>
                <a:gd name="T46" fmla="*/ 7 w 297"/>
                <a:gd name="T47" fmla="*/ 0 h 59"/>
                <a:gd name="T48" fmla="*/ 9 w 297"/>
                <a:gd name="T49" fmla="*/ 0 h 59"/>
                <a:gd name="T50" fmla="*/ 11 w 297"/>
                <a:gd name="T51" fmla="*/ 0 h 59"/>
                <a:gd name="T52" fmla="*/ 12 w 297"/>
                <a:gd name="T53" fmla="*/ 0 h 59"/>
                <a:gd name="T54" fmla="*/ 14 w 297"/>
                <a:gd name="T55" fmla="*/ 0 h 59"/>
                <a:gd name="T56" fmla="*/ 16 w 297"/>
                <a:gd name="T57" fmla="*/ 0 h 59"/>
                <a:gd name="T58" fmla="*/ 17 w 297"/>
                <a:gd name="T59" fmla="*/ 1 h 59"/>
                <a:gd name="T60" fmla="*/ 19 w 297"/>
                <a:gd name="T61" fmla="*/ 1 h 59"/>
                <a:gd name="T62" fmla="*/ 20 w 297"/>
                <a:gd name="T63" fmla="*/ 1 h 59"/>
                <a:gd name="T64" fmla="*/ 21 w 297"/>
                <a:gd name="T65" fmla="*/ 1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7"/>
                <a:gd name="T100" fmla="*/ 0 h 59"/>
                <a:gd name="T101" fmla="*/ 297 w 297"/>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7" h="59">
                  <a:moveTo>
                    <a:pt x="297" y="59"/>
                  </a:moveTo>
                  <a:lnTo>
                    <a:pt x="296" y="58"/>
                  </a:lnTo>
                  <a:lnTo>
                    <a:pt x="292" y="55"/>
                  </a:lnTo>
                  <a:lnTo>
                    <a:pt x="286" y="52"/>
                  </a:lnTo>
                  <a:lnTo>
                    <a:pt x="277" y="48"/>
                  </a:lnTo>
                  <a:lnTo>
                    <a:pt x="265" y="43"/>
                  </a:lnTo>
                  <a:lnTo>
                    <a:pt x="251" y="37"/>
                  </a:lnTo>
                  <a:lnTo>
                    <a:pt x="235" y="31"/>
                  </a:lnTo>
                  <a:lnTo>
                    <a:pt x="217" y="25"/>
                  </a:lnTo>
                  <a:lnTo>
                    <a:pt x="197" y="20"/>
                  </a:lnTo>
                  <a:lnTo>
                    <a:pt x="174" y="14"/>
                  </a:lnTo>
                  <a:lnTo>
                    <a:pt x="150" y="9"/>
                  </a:lnTo>
                  <a:lnTo>
                    <a:pt x="123" y="5"/>
                  </a:lnTo>
                  <a:lnTo>
                    <a:pt x="95" y="2"/>
                  </a:lnTo>
                  <a:lnTo>
                    <a:pt x="65" y="0"/>
                  </a:lnTo>
                  <a:lnTo>
                    <a:pt x="34" y="0"/>
                  </a:lnTo>
                  <a:lnTo>
                    <a:pt x="0" y="1"/>
                  </a:lnTo>
                  <a:lnTo>
                    <a:pt x="3" y="1"/>
                  </a:lnTo>
                  <a:lnTo>
                    <a:pt x="11" y="2"/>
                  </a:lnTo>
                  <a:lnTo>
                    <a:pt x="22" y="4"/>
                  </a:lnTo>
                  <a:lnTo>
                    <a:pt x="37" y="5"/>
                  </a:lnTo>
                  <a:lnTo>
                    <a:pt x="56" y="7"/>
                  </a:lnTo>
                  <a:lnTo>
                    <a:pt x="76" y="9"/>
                  </a:lnTo>
                  <a:lnTo>
                    <a:pt x="98" y="13"/>
                  </a:lnTo>
                  <a:lnTo>
                    <a:pt x="122" y="16"/>
                  </a:lnTo>
                  <a:lnTo>
                    <a:pt x="148" y="20"/>
                  </a:lnTo>
                  <a:lnTo>
                    <a:pt x="173" y="24"/>
                  </a:lnTo>
                  <a:lnTo>
                    <a:pt x="197" y="29"/>
                  </a:lnTo>
                  <a:lnTo>
                    <a:pt x="221" y="34"/>
                  </a:lnTo>
                  <a:lnTo>
                    <a:pt x="244" y="39"/>
                  </a:lnTo>
                  <a:lnTo>
                    <a:pt x="264" y="45"/>
                  </a:lnTo>
                  <a:lnTo>
                    <a:pt x="282" y="52"/>
                  </a:lnTo>
                  <a:lnTo>
                    <a:pt x="297" y="59"/>
                  </a:lnTo>
                  <a:close/>
                </a:path>
              </a:pathLst>
            </a:custGeom>
            <a:solidFill>
              <a:srgbClr val="A0DB4C"/>
            </a:solidFill>
            <a:ln w="9525">
              <a:noFill/>
              <a:round/>
              <a:headEnd/>
              <a:tailEnd/>
            </a:ln>
          </p:spPr>
          <p:txBody>
            <a:bodyPr/>
            <a:lstStyle/>
            <a:p>
              <a:endParaRPr lang="en-US"/>
            </a:p>
          </p:txBody>
        </p:sp>
        <p:sp>
          <p:nvSpPr>
            <p:cNvPr id="21563" name="Freeform 156"/>
            <p:cNvSpPr>
              <a:spLocks/>
            </p:cNvSpPr>
            <p:nvPr/>
          </p:nvSpPr>
          <p:spPr bwMode="auto">
            <a:xfrm>
              <a:off x="1400" y="859"/>
              <a:ext cx="79" cy="64"/>
            </a:xfrm>
            <a:custGeom>
              <a:avLst/>
              <a:gdLst>
                <a:gd name="T0" fmla="*/ 1 w 135"/>
                <a:gd name="T1" fmla="*/ 0 h 139"/>
                <a:gd name="T2" fmla="*/ 2 w 135"/>
                <a:gd name="T3" fmla="*/ 0 h 139"/>
                <a:gd name="T4" fmla="*/ 2 w 135"/>
                <a:gd name="T5" fmla="*/ 0 h 139"/>
                <a:gd name="T6" fmla="*/ 3 w 135"/>
                <a:gd name="T7" fmla="*/ 1 h 139"/>
                <a:gd name="T8" fmla="*/ 4 w 135"/>
                <a:gd name="T9" fmla="*/ 1 h 139"/>
                <a:gd name="T10" fmla="*/ 5 w 135"/>
                <a:gd name="T11" fmla="*/ 2 h 139"/>
                <a:gd name="T12" fmla="*/ 6 w 135"/>
                <a:gd name="T13" fmla="*/ 2 h 139"/>
                <a:gd name="T14" fmla="*/ 8 w 135"/>
                <a:gd name="T15" fmla="*/ 3 h 139"/>
                <a:gd name="T16" fmla="*/ 9 w 135"/>
                <a:gd name="T17" fmla="*/ 3 h 139"/>
                <a:gd name="T18" fmla="*/ 9 w 135"/>
                <a:gd name="T19" fmla="*/ 3 h 139"/>
                <a:gd name="T20" fmla="*/ 8 w 135"/>
                <a:gd name="T21" fmla="*/ 3 h 139"/>
                <a:gd name="T22" fmla="*/ 6 w 135"/>
                <a:gd name="T23" fmla="*/ 3 h 139"/>
                <a:gd name="T24" fmla="*/ 5 w 135"/>
                <a:gd name="T25" fmla="*/ 3 h 139"/>
                <a:gd name="T26" fmla="*/ 3 w 135"/>
                <a:gd name="T27" fmla="*/ 3 h 139"/>
                <a:gd name="T28" fmla="*/ 1 w 135"/>
                <a:gd name="T29" fmla="*/ 3 h 139"/>
                <a:gd name="T30" fmla="*/ 1 w 135"/>
                <a:gd name="T31" fmla="*/ 2 h 139"/>
                <a:gd name="T32" fmla="*/ 0 w 135"/>
                <a:gd name="T33" fmla="*/ 1 h 139"/>
                <a:gd name="T34" fmla="*/ 1 w 135"/>
                <a:gd name="T35" fmla="*/ 0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139"/>
                <a:gd name="T56" fmla="*/ 135 w 135"/>
                <a:gd name="T57" fmla="*/ 139 h 1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139">
                  <a:moveTo>
                    <a:pt x="20" y="0"/>
                  </a:moveTo>
                  <a:lnTo>
                    <a:pt x="22" y="4"/>
                  </a:lnTo>
                  <a:lnTo>
                    <a:pt x="30" y="18"/>
                  </a:lnTo>
                  <a:lnTo>
                    <a:pt x="40" y="38"/>
                  </a:lnTo>
                  <a:lnTo>
                    <a:pt x="55" y="59"/>
                  </a:lnTo>
                  <a:lnTo>
                    <a:pt x="73" y="84"/>
                  </a:lnTo>
                  <a:lnTo>
                    <a:pt x="92" y="106"/>
                  </a:lnTo>
                  <a:lnTo>
                    <a:pt x="113" y="123"/>
                  </a:lnTo>
                  <a:lnTo>
                    <a:pt x="135" y="134"/>
                  </a:lnTo>
                  <a:lnTo>
                    <a:pt x="129" y="135"/>
                  </a:lnTo>
                  <a:lnTo>
                    <a:pt x="114" y="138"/>
                  </a:lnTo>
                  <a:lnTo>
                    <a:pt x="92" y="139"/>
                  </a:lnTo>
                  <a:lnTo>
                    <a:pt x="68" y="139"/>
                  </a:lnTo>
                  <a:lnTo>
                    <a:pt x="43" y="134"/>
                  </a:lnTo>
                  <a:lnTo>
                    <a:pt x="21" y="123"/>
                  </a:lnTo>
                  <a:lnTo>
                    <a:pt x="6" y="104"/>
                  </a:lnTo>
                  <a:lnTo>
                    <a:pt x="0" y="77"/>
                  </a:lnTo>
                  <a:lnTo>
                    <a:pt x="20" y="0"/>
                  </a:lnTo>
                  <a:close/>
                </a:path>
              </a:pathLst>
            </a:custGeom>
            <a:solidFill>
              <a:srgbClr val="919126"/>
            </a:solidFill>
            <a:ln w="9525">
              <a:noFill/>
              <a:round/>
              <a:headEnd/>
              <a:tailEnd/>
            </a:ln>
          </p:spPr>
          <p:txBody>
            <a:bodyPr/>
            <a:lstStyle/>
            <a:p>
              <a:endParaRPr lang="en-US"/>
            </a:p>
          </p:txBody>
        </p:sp>
        <p:sp>
          <p:nvSpPr>
            <p:cNvPr id="21564" name="Freeform 157"/>
            <p:cNvSpPr>
              <a:spLocks/>
            </p:cNvSpPr>
            <p:nvPr/>
          </p:nvSpPr>
          <p:spPr bwMode="auto">
            <a:xfrm>
              <a:off x="1453" y="358"/>
              <a:ext cx="78" cy="59"/>
            </a:xfrm>
            <a:custGeom>
              <a:avLst/>
              <a:gdLst>
                <a:gd name="T0" fmla="*/ 9 w 133"/>
                <a:gd name="T1" fmla="*/ 0 h 129"/>
                <a:gd name="T2" fmla="*/ 9 w 133"/>
                <a:gd name="T3" fmla="*/ 0 h 129"/>
                <a:gd name="T4" fmla="*/ 8 w 133"/>
                <a:gd name="T5" fmla="*/ 0 h 129"/>
                <a:gd name="T6" fmla="*/ 7 w 133"/>
                <a:gd name="T7" fmla="*/ 0 h 129"/>
                <a:gd name="T8" fmla="*/ 5 w 133"/>
                <a:gd name="T9" fmla="*/ 1 h 129"/>
                <a:gd name="T10" fmla="*/ 4 w 133"/>
                <a:gd name="T11" fmla="*/ 1 h 129"/>
                <a:gd name="T12" fmla="*/ 3 w 133"/>
                <a:gd name="T13" fmla="*/ 1 h 129"/>
                <a:gd name="T14" fmla="*/ 2 w 133"/>
                <a:gd name="T15" fmla="*/ 2 h 129"/>
                <a:gd name="T16" fmla="*/ 1 w 133"/>
                <a:gd name="T17" fmla="*/ 2 h 129"/>
                <a:gd name="T18" fmla="*/ 1 w 133"/>
                <a:gd name="T19" fmla="*/ 2 h 129"/>
                <a:gd name="T20" fmla="*/ 1 w 133"/>
                <a:gd name="T21" fmla="*/ 2 h 129"/>
                <a:gd name="T22" fmla="*/ 1 w 133"/>
                <a:gd name="T23" fmla="*/ 2 h 129"/>
                <a:gd name="T24" fmla="*/ 0 w 133"/>
                <a:gd name="T25" fmla="*/ 1 h 129"/>
                <a:gd name="T26" fmla="*/ 0 w 133"/>
                <a:gd name="T27" fmla="*/ 1 h 129"/>
                <a:gd name="T28" fmla="*/ 1 w 133"/>
                <a:gd name="T29" fmla="*/ 1 h 129"/>
                <a:gd name="T30" fmla="*/ 1 w 133"/>
                <a:gd name="T31" fmla="*/ 0 h 129"/>
                <a:gd name="T32" fmla="*/ 2 w 133"/>
                <a:gd name="T33" fmla="*/ 0 h 129"/>
                <a:gd name="T34" fmla="*/ 9 w 133"/>
                <a:gd name="T35" fmla="*/ 0 h 1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3"/>
                <a:gd name="T55" fmla="*/ 0 h 129"/>
                <a:gd name="T56" fmla="*/ 133 w 133"/>
                <a:gd name="T57" fmla="*/ 129 h 1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3" h="129">
                  <a:moveTo>
                    <a:pt x="133" y="0"/>
                  </a:moveTo>
                  <a:lnTo>
                    <a:pt x="128" y="3"/>
                  </a:lnTo>
                  <a:lnTo>
                    <a:pt x="118" y="11"/>
                  </a:lnTo>
                  <a:lnTo>
                    <a:pt x="102" y="22"/>
                  </a:lnTo>
                  <a:lnTo>
                    <a:pt x="82" y="38"/>
                  </a:lnTo>
                  <a:lnTo>
                    <a:pt x="61" y="57"/>
                  </a:lnTo>
                  <a:lnTo>
                    <a:pt x="42" y="79"/>
                  </a:lnTo>
                  <a:lnTo>
                    <a:pt x="24" y="103"/>
                  </a:lnTo>
                  <a:lnTo>
                    <a:pt x="12" y="129"/>
                  </a:lnTo>
                  <a:lnTo>
                    <a:pt x="11" y="125"/>
                  </a:lnTo>
                  <a:lnTo>
                    <a:pt x="7" y="114"/>
                  </a:lnTo>
                  <a:lnTo>
                    <a:pt x="4" y="98"/>
                  </a:lnTo>
                  <a:lnTo>
                    <a:pt x="0" y="79"/>
                  </a:lnTo>
                  <a:lnTo>
                    <a:pt x="0" y="58"/>
                  </a:lnTo>
                  <a:lnTo>
                    <a:pt x="4" y="39"/>
                  </a:lnTo>
                  <a:lnTo>
                    <a:pt x="13" y="22"/>
                  </a:lnTo>
                  <a:lnTo>
                    <a:pt x="29" y="11"/>
                  </a:lnTo>
                  <a:lnTo>
                    <a:pt x="133" y="0"/>
                  </a:lnTo>
                  <a:close/>
                </a:path>
              </a:pathLst>
            </a:custGeom>
            <a:solidFill>
              <a:srgbClr val="919126"/>
            </a:solidFill>
            <a:ln w="9525">
              <a:noFill/>
              <a:round/>
              <a:headEnd/>
              <a:tailEnd/>
            </a:ln>
          </p:spPr>
          <p:txBody>
            <a:bodyPr/>
            <a:lstStyle/>
            <a:p>
              <a:endParaRPr lang="en-US"/>
            </a:p>
          </p:txBody>
        </p:sp>
        <p:sp>
          <p:nvSpPr>
            <p:cNvPr id="21565" name="Freeform 158"/>
            <p:cNvSpPr>
              <a:spLocks/>
            </p:cNvSpPr>
            <p:nvPr/>
          </p:nvSpPr>
          <p:spPr bwMode="auto">
            <a:xfrm>
              <a:off x="1473" y="271"/>
              <a:ext cx="580" cy="73"/>
            </a:xfrm>
            <a:custGeom>
              <a:avLst/>
              <a:gdLst>
                <a:gd name="T0" fmla="*/ 0 w 988"/>
                <a:gd name="T1" fmla="*/ 3 h 158"/>
                <a:gd name="T2" fmla="*/ 45 w 988"/>
                <a:gd name="T3" fmla="*/ 1 h 158"/>
                <a:gd name="T4" fmla="*/ 45 w 988"/>
                <a:gd name="T5" fmla="*/ 1 h 158"/>
                <a:gd name="T6" fmla="*/ 45 w 988"/>
                <a:gd name="T7" fmla="*/ 1 h 158"/>
                <a:gd name="T8" fmla="*/ 45 w 988"/>
                <a:gd name="T9" fmla="*/ 1 h 158"/>
                <a:gd name="T10" fmla="*/ 46 w 988"/>
                <a:gd name="T11" fmla="*/ 1 h 158"/>
                <a:gd name="T12" fmla="*/ 47 w 988"/>
                <a:gd name="T13" fmla="*/ 1 h 158"/>
                <a:gd name="T14" fmla="*/ 48 w 988"/>
                <a:gd name="T15" fmla="*/ 0 h 158"/>
                <a:gd name="T16" fmla="*/ 49 w 988"/>
                <a:gd name="T17" fmla="*/ 0 h 158"/>
                <a:gd name="T18" fmla="*/ 50 w 988"/>
                <a:gd name="T19" fmla="*/ 0 h 158"/>
                <a:gd name="T20" fmla="*/ 52 w 988"/>
                <a:gd name="T21" fmla="*/ 0 h 158"/>
                <a:gd name="T22" fmla="*/ 54 w 988"/>
                <a:gd name="T23" fmla="*/ 0 h 158"/>
                <a:gd name="T24" fmla="*/ 56 w 988"/>
                <a:gd name="T25" fmla="*/ 0 h 158"/>
                <a:gd name="T26" fmla="*/ 58 w 988"/>
                <a:gd name="T27" fmla="*/ 0 h 158"/>
                <a:gd name="T28" fmla="*/ 61 w 988"/>
                <a:gd name="T29" fmla="*/ 1 h 158"/>
                <a:gd name="T30" fmla="*/ 63 w 988"/>
                <a:gd name="T31" fmla="*/ 1 h 158"/>
                <a:gd name="T32" fmla="*/ 66 w 988"/>
                <a:gd name="T33" fmla="*/ 1 h 158"/>
                <a:gd name="T34" fmla="*/ 69 w 988"/>
                <a:gd name="T35" fmla="*/ 2 h 158"/>
                <a:gd name="T36" fmla="*/ 69 w 988"/>
                <a:gd name="T37" fmla="*/ 2 h 158"/>
                <a:gd name="T38" fmla="*/ 68 w 988"/>
                <a:gd name="T39" fmla="*/ 2 h 158"/>
                <a:gd name="T40" fmla="*/ 68 w 988"/>
                <a:gd name="T41" fmla="*/ 1 h 158"/>
                <a:gd name="T42" fmla="*/ 67 w 988"/>
                <a:gd name="T43" fmla="*/ 1 h 158"/>
                <a:gd name="T44" fmla="*/ 66 w 988"/>
                <a:gd name="T45" fmla="*/ 1 h 158"/>
                <a:gd name="T46" fmla="*/ 65 w 988"/>
                <a:gd name="T47" fmla="*/ 1 h 158"/>
                <a:gd name="T48" fmla="*/ 63 w 988"/>
                <a:gd name="T49" fmla="*/ 1 h 158"/>
                <a:gd name="T50" fmla="*/ 61 w 988"/>
                <a:gd name="T51" fmla="*/ 0 h 158"/>
                <a:gd name="T52" fmla="*/ 59 w 988"/>
                <a:gd name="T53" fmla="*/ 0 h 158"/>
                <a:gd name="T54" fmla="*/ 58 w 988"/>
                <a:gd name="T55" fmla="*/ 0 h 158"/>
                <a:gd name="T56" fmla="*/ 55 w 988"/>
                <a:gd name="T57" fmla="*/ 0 h 158"/>
                <a:gd name="T58" fmla="*/ 53 w 988"/>
                <a:gd name="T59" fmla="*/ 0 h 158"/>
                <a:gd name="T60" fmla="*/ 50 w 988"/>
                <a:gd name="T61" fmla="*/ 0 h 158"/>
                <a:gd name="T62" fmla="*/ 49 w 988"/>
                <a:gd name="T63" fmla="*/ 0 h 158"/>
                <a:gd name="T64" fmla="*/ 46 w 988"/>
                <a:gd name="T65" fmla="*/ 0 h 158"/>
                <a:gd name="T66" fmla="*/ 44 w 988"/>
                <a:gd name="T67" fmla="*/ 0 h 158"/>
                <a:gd name="T68" fmla="*/ 0 w 988"/>
                <a:gd name="T69" fmla="*/ 3 h 1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8"/>
                <a:gd name="T106" fmla="*/ 0 h 158"/>
                <a:gd name="T107" fmla="*/ 988 w 988"/>
                <a:gd name="T108" fmla="*/ 158 h 1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8" h="158">
                  <a:moveTo>
                    <a:pt x="0" y="158"/>
                  </a:moveTo>
                  <a:lnTo>
                    <a:pt x="641" y="54"/>
                  </a:lnTo>
                  <a:lnTo>
                    <a:pt x="642" y="53"/>
                  </a:lnTo>
                  <a:lnTo>
                    <a:pt x="647" y="51"/>
                  </a:lnTo>
                  <a:lnTo>
                    <a:pt x="654" y="46"/>
                  </a:lnTo>
                  <a:lnTo>
                    <a:pt x="663" y="42"/>
                  </a:lnTo>
                  <a:lnTo>
                    <a:pt x="676" y="37"/>
                  </a:lnTo>
                  <a:lnTo>
                    <a:pt x="691" y="33"/>
                  </a:lnTo>
                  <a:lnTo>
                    <a:pt x="708" y="28"/>
                  </a:lnTo>
                  <a:lnTo>
                    <a:pt x="729" y="25"/>
                  </a:lnTo>
                  <a:lnTo>
                    <a:pt x="752" y="23"/>
                  </a:lnTo>
                  <a:lnTo>
                    <a:pt x="778" y="23"/>
                  </a:lnTo>
                  <a:lnTo>
                    <a:pt x="806" y="26"/>
                  </a:lnTo>
                  <a:lnTo>
                    <a:pt x="837" y="31"/>
                  </a:lnTo>
                  <a:lnTo>
                    <a:pt x="872" y="39"/>
                  </a:lnTo>
                  <a:lnTo>
                    <a:pt x="907" y="52"/>
                  </a:lnTo>
                  <a:lnTo>
                    <a:pt x="947" y="69"/>
                  </a:lnTo>
                  <a:lnTo>
                    <a:pt x="988" y="90"/>
                  </a:lnTo>
                  <a:lnTo>
                    <a:pt x="986" y="89"/>
                  </a:lnTo>
                  <a:lnTo>
                    <a:pt x="980" y="83"/>
                  </a:lnTo>
                  <a:lnTo>
                    <a:pt x="971" y="76"/>
                  </a:lnTo>
                  <a:lnTo>
                    <a:pt x="957" y="67"/>
                  </a:lnTo>
                  <a:lnTo>
                    <a:pt x="941" y="57"/>
                  </a:lnTo>
                  <a:lnTo>
                    <a:pt x="922" y="46"/>
                  </a:lnTo>
                  <a:lnTo>
                    <a:pt x="900" y="36"/>
                  </a:lnTo>
                  <a:lnTo>
                    <a:pt x="876" y="25"/>
                  </a:lnTo>
                  <a:lnTo>
                    <a:pt x="850" y="15"/>
                  </a:lnTo>
                  <a:lnTo>
                    <a:pt x="822" y="8"/>
                  </a:lnTo>
                  <a:lnTo>
                    <a:pt x="792" y="3"/>
                  </a:lnTo>
                  <a:lnTo>
                    <a:pt x="761" y="0"/>
                  </a:lnTo>
                  <a:lnTo>
                    <a:pt x="729" y="1"/>
                  </a:lnTo>
                  <a:lnTo>
                    <a:pt x="695" y="7"/>
                  </a:lnTo>
                  <a:lnTo>
                    <a:pt x="662" y="18"/>
                  </a:lnTo>
                  <a:lnTo>
                    <a:pt x="629" y="33"/>
                  </a:lnTo>
                  <a:lnTo>
                    <a:pt x="0" y="158"/>
                  </a:lnTo>
                  <a:close/>
                </a:path>
              </a:pathLst>
            </a:custGeom>
            <a:solidFill>
              <a:srgbClr val="000000"/>
            </a:solidFill>
            <a:ln w="9525">
              <a:noFill/>
              <a:round/>
              <a:headEnd/>
              <a:tailEnd/>
            </a:ln>
          </p:spPr>
          <p:txBody>
            <a:bodyPr/>
            <a:lstStyle/>
            <a:p>
              <a:endParaRPr lang="en-US"/>
            </a:p>
          </p:txBody>
        </p:sp>
        <p:sp>
          <p:nvSpPr>
            <p:cNvPr id="21566" name="Freeform 159"/>
            <p:cNvSpPr>
              <a:spLocks/>
            </p:cNvSpPr>
            <p:nvPr/>
          </p:nvSpPr>
          <p:spPr bwMode="auto">
            <a:xfrm>
              <a:off x="1992" y="343"/>
              <a:ext cx="86" cy="617"/>
            </a:xfrm>
            <a:custGeom>
              <a:avLst/>
              <a:gdLst>
                <a:gd name="T0" fmla="*/ 10 w 147"/>
                <a:gd name="T1" fmla="*/ 0 h 1339"/>
                <a:gd name="T2" fmla="*/ 0 w 147"/>
                <a:gd name="T3" fmla="*/ 28 h 1339"/>
                <a:gd name="T4" fmla="*/ 1 w 147"/>
                <a:gd name="T5" fmla="*/ 27 h 1339"/>
                <a:gd name="T6" fmla="*/ 2 w 147"/>
                <a:gd name="T7" fmla="*/ 24 h 1339"/>
                <a:gd name="T8" fmla="*/ 4 w 147"/>
                <a:gd name="T9" fmla="*/ 19 h 1339"/>
                <a:gd name="T10" fmla="*/ 6 w 147"/>
                <a:gd name="T11" fmla="*/ 14 h 1339"/>
                <a:gd name="T12" fmla="*/ 8 w 147"/>
                <a:gd name="T13" fmla="*/ 9 h 1339"/>
                <a:gd name="T14" fmla="*/ 9 w 147"/>
                <a:gd name="T15" fmla="*/ 5 h 1339"/>
                <a:gd name="T16" fmla="*/ 10 w 147"/>
                <a:gd name="T17" fmla="*/ 1 h 1339"/>
                <a:gd name="T18" fmla="*/ 10 w 147"/>
                <a:gd name="T19" fmla="*/ 0 h 13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7"/>
                <a:gd name="T31" fmla="*/ 0 h 1339"/>
                <a:gd name="T32" fmla="*/ 147 w 147"/>
                <a:gd name="T33" fmla="*/ 1339 h 13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7" h="1339">
                  <a:moveTo>
                    <a:pt x="142" y="0"/>
                  </a:moveTo>
                  <a:lnTo>
                    <a:pt x="0" y="1339"/>
                  </a:lnTo>
                  <a:lnTo>
                    <a:pt x="8" y="1284"/>
                  </a:lnTo>
                  <a:lnTo>
                    <a:pt x="28" y="1139"/>
                  </a:lnTo>
                  <a:lnTo>
                    <a:pt x="56" y="933"/>
                  </a:lnTo>
                  <a:lnTo>
                    <a:pt x="85" y="694"/>
                  </a:lnTo>
                  <a:lnTo>
                    <a:pt x="114" y="452"/>
                  </a:lnTo>
                  <a:lnTo>
                    <a:pt x="136" y="237"/>
                  </a:lnTo>
                  <a:lnTo>
                    <a:pt x="147" y="76"/>
                  </a:lnTo>
                  <a:lnTo>
                    <a:pt x="142" y="0"/>
                  </a:lnTo>
                  <a:close/>
                </a:path>
              </a:pathLst>
            </a:custGeom>
            <a:solidFill>
              <a:srgbClr val="000000"/>
            </a:solidFill>
            <a:ln w="9525">
              <a:noFill/>
              <a:round/>
              <a:headEnd/>
              <a:tailEnd/>
            </a:ln>
          </p:spPr>
          <p:txBody>
            <a:bodyPr/>
            <a:lstStyle/>
            <a:p>
              <a:endParaRPr lang="en-US"/>
            </a:p>
          </p:txBody>
        </p:sp>
        <p:sp>
          <p:nvSpPr>
            <p:cNvPr id="21567" name="Freeform 160"/>
            <p:cNvSpPr>
              <a:spLocks/>
            </p:cNvSpPr>
            <p:nvPr/>
          </p:nvSpPr>
          <p:spPr bwMode="auto">
            <a:xfrm>
              <a:off x="1396" y="904"/>
              <a:ext cx="596" cy="56"/>
            </a:xfrm>
            <a:custGeom>
              <a:avLst/>
              <a:gdLst>
                <a:gd name="T0" fmla="*/ 9 w 1015"/>
                <a:gd name="T1" fmla="*/ 1 h 121"/>
                <a:gd name="T2" fmla="*/ 46 w 1015"/>
                <a:gd name="T3" fmla="*/ 2 h 121"/>
                <a:gd name="T4" fmla="*/ 46 w 1015"/>
                <a:gd name="T5" fmla="*/ 2 h 121"/>
                <a:gd name="T6" fmla="*/ 47 w 1015"/>
                <a:gd name="T7" fmla="*/ 2 h 121"/>
                <a:gd name="T8" fmla="*/ 47 w 1015"/>
                <a:gd name="T9" fmla="*/ 2 h 121"/>
                <a:gd name="T10" fmla="*/ 48 w 1015"/>
                <a:gd name="T11" fmla="*/ 2 h 121"/>
                <a:gd name="T12" fmla="*/ 49 w 1015"/>
                <a:gd name="T13" fmla="*/ 2 h 121"/>
                <a:gd name="T14" fmla="*/ 50 w 1015"/>
                <a:gd name="T15" fmla="*/ 2 h 121"/>
                <a:gd name="T16" fmla="*/ 52 w 1015"/>
                <a:gd name="T17" fmla="*/ 2 h 121"/>
                <a:gd name="T18" fmla="*/ 53 w 1015"/>
                <a:gd name="T19" fmla="*/ 2 h 121"/>
                <a:gd name="T20" fmla="*/ 55 w 1015"/>
                <a:gd name="T21" fmla="*/ 3 h 121"/>
                <a:gd name="T22" fmla="*/ 57 w 1015"/>
                <a:gd name="T23" fmla="*/ 3 h 121"/>
                <a:gd name="T24" fmla="*/ 59 w 1015"/>
                <a:gd name="T25" fmla="*/ 3 h 121"/>
                <a:gd name="T26" fmla="*/ 61 w 1015"/>
                <a:gd name="T27" fmla="*/ 3 h 121"/>
                <a:gd name="T28" fmla="*/ 63 w 1015"/>
                <a:gd name="T29" fmla="*/ 3 h 121"/>
                <a:gd name="T30" fmla="*/ 66 w 1015"/>
                <a:gd name="T31" fmla="*/ 3 h 121"/>
                <a:gd name="T32" fmla="*/ 68 w 1015"/>
                <a:gd name="T33" fmla="*/ 3 h 121"/>
                <a:gd name="T34" fmla="*/ 71 w 1015"/>
                <a:gd name="T35" fmla="*/ 3 h 121"/>
                <a:gd name="T36" fmla="*/ 70 w 1015"/>
                <a:gd name="T37" fmla="*/ 3 h 121"/>
                <a:gd name="T38" fmla="*/ 70 w 1015"/>
                <a:gd name="T39" fmla="*/ 3 h 121"/>
                <a:gd name="T40" fmla="*/ 70 w 1015"/>
                <a:gd name="T41" fmla="*/ 3 h 121"/>
                <a:gd name="T42" fmla="*/ 69 w 1015"/>
                <a:gd name="T43" fmla="*/ 3 h 121"/>
                <a:gd name="T44" fmla="*/ 68 w 1015"/>
                <a:gd name="T45" fmla="*/ 3 h 121"/>
                <a:gd name="T46" fmla="*/ 68 w 1015"/>
                <a:gd name="T47" fmla="*/ 3 h 121"/>
                <a:gd name="T48" fmla="*/ 66 w 1015"/>
                <a:gd name="T49" fmla="*/ 3 h 121"/>
                <a:gd name="T50" fmla="*/ 65 w 1015"/>
                <a:gd name="T51" fmla="*/ 2 h 121"/>
                <a:gd name="T52" fmla="*/ 63 w 1015"/>
                <a:gd name="T53" fmla="*/ 2 h 121"/>
                <a:gd name="T54" fmla="*/ 62 w 1015"/>
                <a:gd name="T55" fmla="*/ 2 h 121"/>
                <a:gd name="T56" fmla="*/ 60 w 1015"/>
                <a:gd name="T57" fmla="*/ 2 h 121"/>
                <a:gd name="T58" fmla="*/ 57 w 1015"/>
                <a:gd name="T59" fmla="*/ 2 h 121"/>
                <a:gd name="T60" fmla="*/ 55 w 1015"/>
                <a:gd name="T61" fmla="*/ 2 h 121"/>
                <a:gd name="T62" fmla="*/ 52 w 1015"/>
                <a:gd name="T63" fmla="*/ 2 h 121"/>
                <a:gd name="T64" fmla="*/ 50 w 1015"/>
                <a:gd name="T65" fmla="*/ 2 h 121"/>
                <a:gd name="T66" fmla="*/ 47 w 1015"/>
                <a:gd name="T67" fmla="*/ 2 h 121"/>
                <a:gd name="T68" fmla="*/ 2 w 1015"/>
                <a:gd name="T69" fmla="*/ 1 h 121"/>
                <a:gd name="T70" fmla="*/ 2 w 1015"/>
                <a:gd name="T71" fmla="*/ 1 h 121"/>
                <a:gd name="T72" fmla="*/ 2 w 1015"/>
                <a:gd name="T73" fmla="*/ 1 h 121"/>
                <a:gd name="T74" fmla="*/ 2 w 1015"/>
                <a:gd name="T75" fmla="*/ 1 h 121"/>
                <a:gd name="T76" fmla="*/ 1 w 1015"/>
                <a:gd name="T77" fmla="*/ 1 h 121"/>
                <a:gd name="T78" fmla="*/ 1 w 1015"/>
                <a:gd name="T79" fmla="*/ 1 h 121"/>
                <a:gd name="T80" fmla="*/ 1 w 1015"/>
                <a:gd name="T81" fmla="*/ 0 h 121"/>
                <a:gd name="T82" fmla="*/ 1 w 1015"/>
                <a:gd name="T83" fmla="*/ 0 h 121"/>
                <a:gd name="T84" fmla="*/ 1 w 1015"/>
                <a:gd name="T85" fmla="*/ 0 h 121"/>
                <a:gd name="T86" fmla="*/ 1 w 1015"/>
                <a:gd name="T87" fmla="*/ 0 h 121"/>
                <a:gd name="T88" fmla="*/ 0 w 1015"/>
                <a:gd name="T89" fmla="*/ 0 h 121"/>
                <a:gd name="T90" fmla="*/ 0 w 1015"/>
                <a:gd name="T91" fmla="*/ 0 h 121"/>
                <a:gd name="T92" fmla="*/ 1 w 1015"/>
                <a:gd name="T93" fmla="*/ 0 h 121"/>
                <a:gd name="T94" fmla="*/ 1 w 1015"/>
                <a:gd name="T95" fmla="*/ 0 h 121"/>
                <a:gd name="T96" fmla="*/ 3 w 1015"/>
                <a:gd name="T97" fmla="*/ 1 h 121"/>
                <a:gd name="T98" fmla="*/ 5 w 1015"/>
                <a:gd name="T99" fmla="*/ 1 h 121"/>
                <a:gd name="T100" fmla="*/ 9 w 1015"/>
                <a:gd name="T101" fmla="*/ 1 h 1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15"/>
                <a:gd name="T154" fmla="*/ 0 h 121"/>
                <a:gd name="T155" fmla="*/ 1015 w 1015"/>
                <a:gd name="T156" fmla="*/ 121 h 1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15" h="121">
                  <a:moveTo>
                    <a:pt x="133" y="55"/>
                  </a:moveTo>
                  <a:lnTo>
                    <a:pt x="663" y="103"/>
                  </a:lnTo>
                  <a:lnTo>
                    <a:pt x="665" y="103"/>
                  </a:lnTo>
                  <a:lnTo>
                    <a:pt x="670" y="104"/>
                  </a:lnTo>
                  <a:lnTo>
                    <a:pt x="678" y="105"/>
                  </a:lnTo>
                  <a:lnTo>
                    <a:pt x="689" y="106"/>
                  </a:lnTo>
                  <a:lnTo>
                    <a:pt x="704" y="108"/>
                  </a:lnTo>
                  <a:lnTo>
                    <a:pt x="721" y="110"/>
                  </a:lnTo>
                  <a:lnTo>
                    <a:pt x="741" y="111"/>
                  </a:lnTo>
                  <a:lnTo>
                    <a:pt x="764" y="113"/>
                  </a:lnTo>
                  <a:lnTo>
                    <a:pt x="788" y="116"/>
                  </a:lnTo>
                  <a:lnTo>
                    <a:pt x="816" y="117"/>
                  </a:lnTo>
                  <a:lnTo>
                    <a:pt x="845" y="119"/>
                  </a:lnTo>
                  <a:lnTo>
                    <a:pt x="876" y="120"/>
                  </a:lnTo>
                  <a:lnTo>
                    <a:pt x="908" y="121"/>
                  </a:lnTo>
                  <a:lnTo>
                    <a:pt x="943" y="121"/>
                  </a:lnTo>
                  <a:lnTo>
                    <a:pt x="978" y="121"/>
                  </a:lnTo>
                  <a:lnTo>
                    <a:pt x="1015" y="121"/>
                  </a:lnTo>
                  <a:lnTo>
                    <a:pt x="1014" y="121"/>
                  </a:lnTo>
                  <a:lnTo>
                    <a:pt x="1009" y="121"/>
                  </a:lnTo>
                  <a:lnTo>
                    <a:pt x="1003" y="120"/>
                  </a:lnTo>
                  <a:lnTo>
                    <a:pt x="993" y="119"/>
                  </a:lnTo>
                  <a:lnTo>
                    <a:pt x="981" y="119"/>
                  </a:lnTo>
                  <a:lnTo>
                    <a:pt x="966" y="117"/>
                  </a:lnTo>
                  <a:lnTo>
                    <a:pt x="948" y="116"/>
                  </a:lnTo>
                  <a:lnTo>
                    <a:pt x="928" y="113"/>
                  </a:lnTo>
                  <a:lnTo>
                    <a:pt x="905" y="111"/>
                  </a:lnTo>
                  <a:lnTo>
                    <a:pt x="879" y="109"/>
                  </a:lnTo>
                  <a:lnTo>
                    <a:pt x="852" y="105"/>
                  </a:lnTo>
                  <a:lnTo>
                    <a:pt x="821" y="102"/>
                  </a:lnTo>
                  <a:lnTo>
                    <a:pt x="787" y="98"/>
                  </a:lnTo>
                  <a:lnTo>
                    <a:pt x="751" y="94"/>
                  </a:lnTo>
                  <a:lnTo>
                    <a:pt x="712" y="89"/>
                  </a:lnTo>
                  <a:lnTo>
                    <a:pt x="672" y="83"/>
                  </a:lnTo>
                  <a:lnTo>
                    <a:pt x="35" y="52"/>
                  </a:lnTo>
                  <a:lnTo>
                    <a:pt x="34" y="52"/>
                  </a:lnTo>
                  <a:lnTo>
                    <a:pt x="29" y="51"/>
                  </a:lnTo>
                  <a:lnTo>
                    <a:pt x="23" y="50"/>
                  </a:lnTo>
                  <a:lnTo>
                    <a:pt x="18" y="45"/>
                  </a:lnTo>
                  <a:lnTo>
                    <a:pt x="12" y="40"/>
                  </a:lnTo>
                  <a:lnTo>
                    <a:pt x="6" y="30"/>
                  </a:lnTo>
                  <a:lnTo>
                    <a:pt x="3" y="18"/>
                  </a:lnTo>
                  <a:lnTo>
                    <a:pt x="3" y="0"/>
                  </a:lnTo>
                  <a:lnTo>
                    <a:pt x="1" y="3"/>
                  </a:lnTo>
                  <a:lnTo>
                    <a:pt x="0" y="7"/>
                  </a:lnTo>
                  <a:lnTo>
                    <a:pt x="0" y="14"/>
                  </a:lnTo>
                  <a:lnTo>
                    <a:pt x="6" y="23"/>
                  </a:lnTo>
                  <a:lnTo>
                    <a:pt x="19" y="33"/>
                  </a:lnTo>
                  <a:lnTo>
                    <a:pt x="43" y="42"/>
                  </a:lnTo>
                  <a:lnTo>
                    <a:pt x="80" y="49"/>
                  </a:lnTo>
                  <a:lnTo>
                    <a:pt x="133" y="55"/>
                  </a:lnTo>
                  <a:close/>
                </a:path>
              </a:pathLst>
            </a:custGeom>
            <a:solidFill>
              <a:srgbClr val="000000"/>
            </a:solidFill>
            <a:ln w="9525">
              <a:noFill/>
              <a:round/>
              <a:headEnd/>
              <a:tailEnd/>
            </a:ln>
          </p:spPr>
          <p:txBody>
            <a:bodyPr/>
            <a:lstStyle/>
            <a:p>
              <a:endParaRPr lang="en-US"/>
            </a:p>
          </p:txBody>
        </p:sp>
        <p:sp>
          <p:nvSpPr>
            <p:cNvPr id="21568" name="Freeform 161"/>
            <p:cNvSpPr>
              <a:spLocks/>
            </p:cNvSpPr>
            <p:nvPr/>
          </p:nvSpPr>
          <p:spPr bwMode="auto">
            <a:xfrm>
              <a:off x="1396" y="359"/>
              <a:ext cx="69" cy="559"/>
            </a:xfrm>
            <a:custGeom>
              <a:avLst/>
              <a:gdLst>
                <a:gd name="T0" fmla="*/ 8 w 118"/>
                <a:gd name="T1" fmla="*/ 0 h 1211"/>
                <a:gd name="T2" fmla="*/ 0 w 118"/>
                <a:gd name="T3" fmla="*/ 25 h 1211"/>
                <a:gd name="T4" fmla="*/ 1 w 118"/>
                <a:gd name="T5" fmla="*/ 24 h 1211"/>
                <a:gd name="T6" fmla="*/ 1 w 118"/>
                <a:gd name="T7" fmla="*/ 22 h 1211"/>
                <a:gd name="T8" fmla="*/ 2 w 118"/>
                <a:gd name="T9" fmla="*/ 17 h 1211"/>
                <a:gd name="T10" fmla="*/ 3 w 118"/>
                <a:gd name="T11" fmla="*/ 13 h 1211"/>
                <a:gd name="T12" fmla="*/ 4 w 118"/>
                <a:gd name="T13" fmla="*/ 8 h 1211"/>
                <a:gd name="T14" fmla="*/ 5 w 118"/>
                <a:gd name="T15" fmla="*/ 4 h 1211"/>
                <a:gd name="T16" fmla="*/ 6 w 118"/>
                <a:gd name="T17" fmla="*/ 1 h 1211"/>
                <a:gd name="T18" fmla="*/ 8 w 118"/>
                <a:gd name="T19" fmla="*/ 0 h 1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8"/>
                <a:gd name="T31" fmla="*/ 0 h 1211"/>
                <a:gd name="T32" fmla="*/ 118 w 118"/>
                <a:gd name="T33" fmla="*/ 1211 h 12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8" h="1211">
                  <a:moveTo>
                    <a:pt x="118" y="0"/>
                  </a:moveTo>
                  <a:lnTo>
                    <a:pt x="0" y="1211"/>
                  </a:lnTo>
                  <a:lnTo>
                    <a:pt x="3" y="1160"/>
                  </a:lnTo>
                  <a:lnTo>
                    <a:pt x="11" y="1023"/>
                  </a:lnTo>
                  <a:lnTo>
                    <a:pt x="23" y="828"/>
                  </a:lnTo>
                  <a:lnTo>
                    <a:pt x="38" y="606"/>
                  </a:lnTo>
                  <a:lnTo>
                    <a:pt x="57" y="383"/>
                  </a:lnTo>
                  <a:lnTo>
                    <a:pt x="76" y="189"/>
                  </a:lnTo>
                  <a:lnTo>
                    <a:pt x="97" y="52"/>
                  </a:lnTo>
                  <a:lnTo>
                    <a:pt x="118" y="0"/>
                  </a:lnTo>
                  <a:close/>
                </a:path>
              </a:pathLst>
            </a:custGeom>
            <a:solidFill>
              <a:srgbClr val="000000"/>
            </a:solidFill>
            <a:ln w="9525">
              <a:noFill/>
              <a:round/>
              <a:headEnd/>
              <a:tailEnd/>
            </a:ln>
          </p:spPr>
          <p:txBody>
            <a:bodyPr/>
            <a:lstStyle/>
            <a:p>
              <a:endParaRPr lang="en-US"/>
            </a:p>
          </p:txBody>
        </p:sp>
        <p:sp>
          <p:nvSpPr>
            <p:cNvPr id="21569" name="Freeform 162"/>
            <p:cNvSpPr>
              <a:spLocks/>
            </p:cNvSpPr>
            <p:nvPr/>
          </p:nvSpPr>
          <p:spPr bwMode="auto">
            <a:xfrm>
              <a:off x="1798" y="316"/>
              <a:ext cx="91" cy="605"/>
            </a:xfrm>
            <a:custGeom>
              <a:avLst/>
              <a:gdLst>
                <a:gd name="T0" fmla="*/ 11 w 153"/>
                <a:gd name="T1" fmla="*/ 0 h 1314"/>
                <a:gd name="T2" fmla="*/ 0 w 153"/>
                <a:gd name="T3" fmla="*/ 27 h 1314"/>
                <a:gd name="T4" fmla="*/ 1 w 153"/>
                <a:gd name="T5" fmla="*/ 27 h 1314"/>
                <a:gd name="T6" fmla="*/ 1 w 153"/>
                <a:gd name="T7" fmla="*/ 26 h 1314"/>
                <a:gd name="T8" fmla="*/ 1 w 153"/>
                <a:gd name="T9" fmla="*/ 24 h 1314"/>
                <a:gd name="T10" fmla="*/ 2 w 153"/>
                <a:gd name="T11" fmla="*/ 23 h 1314"/>
                <a:gd name="T12" fmla="*/ 3 w 153"/>
                <a:gd name="T13" fmla="*/ 21 h 1314"/>
                <a:gd name="T14" fmla="*/ 4 w 153"/>
                <a:gd name="T15" fmla="*/ 19 h 1314"/>
                <a:gd name="T16" fmla="*/ 5 w 153"/>
                <a:gd name="T17" fmla="*/ 16 h 1314"/>
                <a:gd name="T18" fmla="*/ 7 w 153"/>
                <a:gd name="T19" fmla="*/ 14 h 1314"/>
                <a:gd name="T20" fmla="*/ 8 w 153"/>
                <a:gd name="T21" fmla="*/ 11 h 1314"/>
                <a:gd name="T22" fmla="*/ 9 w 153"/>
                <a:gd name="T23" fmla="*/ 9 h 1314"/>
                <a:gd name="T24" fmla="*/ 10 w 153"/>
                <a:gd name="T25" fmla="*/ 6 h 1314"/>
                <a:gd name="T26" fmla="*/ 11 w 153"/>
                <a:gd name="T27" fmla="*/ 5 h 1314"/>
                <a:gd name="T28" fmla="*/ 11 w 153"/>
                <a:gd name="T29" fmla="*/ 3 h 1314"/>
                <a:gd name="T30" fmla="*/ 11 w 153"/>
                <a:gd name="T31" fmla="*/ 1 h 1314"/>
                <a:gd name="T32" fmla="*/ 11 w 153"/>
                <a:gd name="T33" fmla="*/ 0 h 1314"/>
                <a:gd name="T34" fmla="*/ 11 w 153"/>
                <a:gd name="T35" fmla="*/ 0 h 13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3"/>
                <a:gd name="T55" fmla="*/ 0 h 1314"/>
                <a:gd name="T56" fmla="*/ 153 w 153"/>
                <a:gd name="T57" fmla="*/ 1314 h 13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3" h="1314">
                  <a:moveTo>
                    <a:pt x="146" y="0"/>
                  </a:moveTo>
                  <a:lnTo>
                    <a:pt x="0" y="1314"/>
                  </a:lnTo>
                  <a:lnTo>
                    <a:pt x="2" y="1299"/>
                  </a:lnTo>
                  <a:lnTo>
                    <a:pt x="8" y="1259"/>
                  </a:lnTo>
                  <a:lnTo>
                    <a:pt x="17" y="1195"/>
                  </a:lnTo>
                  <a:lnTo>
                    <a:pt x="29" y="1112"/>
                  </a:lnTo>
                  <a:lnTo>
                    <a:pt x="42" y="1014"/>
                  </a:lnTo>
                  <a:lnTo>
                    <a:pt x="57" y="904"/>
                  </a:lnTo>
                  <a:lnTo>
                    <a:pt x="74" y="787"/>
                  </a:lnTo>
                  <a:lnTo>
                    <a:pt x="90" y="665"/>
                  </a:lnTo>
                  <a:lnTo>
                    <a:pt x="106" y="544"/>
                  </a:lnTo>
                  <a:lnTo>
                    <a:pt x="120" y="425"/>
                  </a:lnTo>
                  <a:lnTo>
                    <a:pt x="132" y="315"/>
                  </a:lnTo>
                  <a:lnTo>
                    <a:pt x="143" y="214"/>
                  </a:lnTo>
                  <a:lnTo>
                    <a:pt x="150" y="129"/>
                  </a:lnTo>
                  <a:lnTo>
                    <a:pt x="153" y="62"/>
                  </a:lnTo>
                  <a:lnTo>
                    <a:pt x="152" y="19"/>
                  </a:lnTo>
                  <a:lnTo>
                    <a:pt x="146" y="0"/>
                  </a:lnTo>
                  <a:close/>
                </a:path>
              </a:pathLst>
            </a:custGeom>
            <a:solidFill>
              <a:srgbClr val="000000"/>
            </a:solidFill>
            <a:ln w="9525">
              <a:noFill/>
              <a:round/>
              <a:headEnd/>
              <a:tailEnd/>
            </a:ln>
          </p:spPr>
          <p:txBody>
            <a:bodyPr/>
            <a:lstStyle/>
            <a:p>
              <a:endParaRPr lang="en-US"/>
            </a:p>
          </p:txBody>
        </p:sp>
        <p:sp>
          <p:nvSpPr>
            <p:cNvPr id="21570" name="Freeform 163"/>
            <p:cNvSpPr>
              <a:spLocks/>
            </p:cNvSpPr>
            <p:nvPr/>
          </p:nvSpPr>
          <p:spPr bwMode="auto">
            <a:xfrm>
              <a:off x="1413" y="856"/>
              <a:ext cx="86" cy="72"/>
            </a:xfrm>
            <a:custGeom>
              <a:avLst/>
              <a:gdLst>
                <a:gd name="T0" fmla="*/ 0 w 146"/>
                <a:gd name="T1" fmla="*/ 0 h 155"/>
                <a:gd name="T2" fmla="*/ 1 w 146"/>
                <a:gd name="T3" fmla="*/ 0 h 155"/>
                <a:gd name="T4" fmla="*/ 1 w 146"/>
                <a:gd name="T5" fmla="*/ 0 h 155"/>
                <a:gd name="T6" fmla="*/ 1 w 146"/>
                <a:gd name="T7" fmla="*/ 1 h 155"/>
                <a:gd name="T8" fmla="*/ 2 w 146"/>
                <a:gd name="T9" fmla="*/ 1 h 155"/>
                <a:gd name="T10" fmla="*/ 3 w 146"/>
                <a:gd name="T11" fmla="*/ 2 h 155"/>
                <a:gd name="T12" fmla="*/ 5 w 146"/>
                <a:gd name="T13" fmla="*/ 3 h 155"/>
                <a:gd name="T14" fmla="*/ 8 w 146"/>
                <a:gd name="T15" fmla="*/ 3 h 155"/>
                <a:gd name="T16" fmla="*/ 11 w 146"/>
                <a:gd name="T17" fmla="*/ 3 h 155"/>
                <a:gd name="T18" fmla="*/ 10 w 146"/>
                <a:gd name="T19" fmla="*/ 3 h 155"/>
                <a:gd name="T20" fmla="*/ 9 w 146"/>
                <a:gd name="T21" fmla="*/ 3 h 155"/>
                <a:gd name="T22" fmla="*/ 8 w 146"/>
                <a:gd name="T23" fmla="*/ 3 h 155"/>
                <a:gd name="T24" fmla="*/ 5 w 146"/>
                <a:gd name="T25" fmla="*/ 2 h 155"/>
                <a:gd name="T26" fmla="*/ 4 w 146"/>
                <a:gd name="T27" fmla="*/ 2 h 155"/>
                <a:gd name="T28" fmla="*/ 2 w 146"/>
                <a:gd name="T29" fmla="*/ 1 h 155"/>
                <a:gd name="T30" fmla="*/ 1 w 146"/>
                <a:gd name="T31" fmla="*/ 0 h 155"/>
                <a:gd name="T32" fmla="*/ 0 w 146"/>
                <a:gd name="T33" fmla="*/ 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6"/>
                <a:gd name="T52" fmla="*/ 0 h 155"/>
                <a:gd name="T53" fmla="*/ 146 w 146"/>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6" h="155">
                  <a:moveTo>
                    <a:pt x="0" y="0"/>
                  </a:moveTo>
                  <a:lnTo>
                    <a:pt x="1" y="6"/>
                  </a:lnTo>
                  <a:lnTo>
                    <a:pt x="6" y="21"/>
                  </a:lnTo>
                  <a:lnTo>
                    <a:pt x="15" y="42"/>
                  </a:lnTo>
                  <a:lnTo>
                    <a:pt x="29" y="68"/>
                  </a:lnTo>
                  <a:lnTo>
                    <a:pt x="48" y="94"/>
                  </a:lnTo>
                  <a:lnTo>
                    <a:pt x="74" y="120"/>
                  </a:lnTo>
                  <a:lnTo>
                    <a:pt x="106" y="141"/>
                  </a:lnTo>
                  <a:lnTo>
                    <a:pt x="146" y="155"/>
                  </a:lnTo>
                  <a:lnTo>
                    <a:pt x="141" y="152"/>
                  </a:lnTo>
                  <a:lnTo>
                    <a:pt x="126" y="143"/>
                  </a:lnTo>
                  <a:lnTo>
                    <a:pt x="105" y="128"/>
                  </a:lnTo>
                  <a:lnTo>
                    <a:pt x="81" y="108"/>
                  </a:lnTo>
                  <a:lnTo>
                    <a:pt x="54" y="85"/>
                  </a:lnTo>
                  <a:lnTo>
                    <a:pt x="31" y="59"/>
                  </a:lnTo>
                  <a:lnTo>
                    <a:pt x="12" y="30"/>
                  </a:lnTo>
                  <a:lnTo>
                    <a:pt x="0" y="0"/>
                  </a:lnTo>
                  <a:close/>
                </a:path>
              </a:pathLst>
            </a:custGeom>
            <a:solidFill>
              <a:srgbClr val="000000"/>
            </a:solidFill>
            <a:ln w="9525">
              <a:noFill/>
              <a:round/>
              <a:headEnd/>
              <a:tailEnd/>
            </a:ln>
          </p:spPr>
          <p:txBody>
            <a:bodyPr/>
            <a:lstStyle/>
            <a:p>
              <a:endParaRPr lang="en-US"/>
            </a:p>
          </p:txBody>
        </p:sp>
        <p:sp>
          <p:nvSpPr>
            <p:cNvPr id="21571" name="Freeform 164"/>
            <p:cNvSpPr>
              <a:spLocks/>
            </p:cNvSpPr>
            <p:nvPr/>
          </p:nvSpPr>
          <p:spPr bwMode="auto">
            <a:xfrm>
              <a:off x="1458" y="348"/>
              <a:ext cx="85" cy="73"/>
            </a:xfrm>
            <a:custGeom>
              <a:avLst/>
              <a:gdLst>
                <a:gd name="T0" fmla="*/ 9 w 148"/>
                <a:gd name="T1" fmla="*/ 0 h 158"/>
                <a:gd name="T2" fmla="*/ 9 w 148"/>
                <a:gd name="T3" fmla="*/ 0 h 158"/>
                <a:gd name="T4" fmla="*/ 8 w 148"/>
                <a:gd name="T5" fmla="*/ 0 h 158"/>
                <a:gd name="T6" fmla="*/ 6 w 148"/>
                <a:gd name="T7" fmla="*/ 0 h 158"/>
                <a:gd name="T8" fmla="*/ 5 w 148"/>
                <a:gd name="T9" fmla="*/ 1 h 158"/>
                <a:gd name="T10" fmla="*/ 3 w 148"/>
                <a:gd name="T11" fmla="*/ 1 h 158"/>
                <a:gd name="T12" fmla="*/ 2 w 148"/>
                <a:gd name="T13" fmla="*/ 2 h 158"/>
                <a:gd name="T14" fmla="*/ 1 w 148"/>
                <a:gd name="T15" fmla="*/ 3 h 158"/>
                <a:gd name="T16" fmla="*/ 0 w 148"/>
                <a:gd name="T17" fmla="*/ 3 h 158"/>
                <a:gd name="T18" fmla="*/ 1 w 148"/>
                <a:gd name="T19" fmla="*/ 3 h 158"/>
                <a:gd name="T20" fmla="*/ 1 w 148"/>
                <a:gd name="T21" fmla="*/ 3 h 158"/>
                <a:gd name="T22" fmla="*/ 2 w 148"/>
                <a:gd name="T23" fmla="*/ 2 h 158"/>
                <a:gd name="T24" fmla="*/ 3 w 148"/>
                <a:gd name="T25" fmla="*/ 2 h 158"/>
                <a:gd name="T26" fmla="*/ 4 w 148"/>
                <a:gd name="T27" fmla="*/ 1 h 158"/>
                <a:gd name="T28" fmla="*/ 6 w 148"/>
                <a:gd name="T29" fmla="*/ 0 h 158"/>
                <a:gd name="T30" fmla="*/ 7 w 148"/>
                <a:gd name="T31" fmla="*/ 0 h 158"/>
                <a:gd name="T32" fmla="*/ 9 w 148"/>
                <a:gd name="T33" fmla="*/ 0 h 1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8"/>
                <a:gd name="T52" fmla="*/ 0 h 158"/>
                <a:gd name="T53" fmla="*/ 148 w 148"/>
                <a:gd name="T54" fmla="*/ 158 h 1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8" h="158">
                  <a:moveTo>
                    <a:pt x="148" y="0"/>
                  </a:moveTo>
                  <a:lnTo>
                    <a:pt x="142" y="4"/>
                  </a:lnTo>
                  <a:lnTo>
                    <a:pt x="126" y="14"/>
                  </a:lnTo>
                  <a:lnTo>
                    <a:pt x="104" y="30"/>
                  </a:lnTo>
                  <a:lnTo>
                    <a:pt x="77" y="50"/>
                  </a:lnTo>
                  <a:lnTo>
                    <a:pt x="51" y="74"/>
                  </a:lnTo>
                  <a:lnTo>
                    <a:pt x="27" y="101"/>
                  </a:lnTo>
                  <a:lnTo>
                    <a:pt x="9" y="129"/>
                  </a:lnTo>
                  <a:lnTo>
                    <a:pt x="0" y="158"/>
                  </a:lnTo>
                  <a:lnTo>
                    <a:pt x="4" y="153"/>
                  </a:lnTo>
                  <a:lnTo>
                    <a:pt x="13" y="136"/>
                  </a:lnTo>
                  <a:lnTo>
                    <a:pt x="28" y="113"/>
                  </a:lnTo>
                  <a:lnTo>
                    <a:pt x="47" y="86"/>
                  </a:lnTo>
                  <a:lnTo>
                    <a:pt x="69" y="58"/>
                  </a:lnTo>
                  <a:lnTo>
                    <a:pt x="95" y="33"/>
                  </a:lnTo>
                  <a:lnTo>
                    <a:pt x="121" y="12"/>
                  </a:lnTo>
                  <a:lnTo>
                    <a:pt x="148" y="0"/>
                  </a:lnTo>
                  <a:close/>
                </a:path>
              </a:pathLst>
            </a:custGeom>
            <a:solidFill>
              <a:srgbClr val="000000"/>
            </a:solidFill>
            <a:ln w="9525">
              <a:noFill/>
              <a:round/>
              <a:headEnd/>
              <a:tailEnd/>
            </a:ln>
          </p:spPr>
          <p:txBody>
            <a:bodyPr/>
            <a:lstStyle/>
            <a:p>
              <a:endParaRPr lang="en-US"/>
            </a:p>
          </p:txBody>
        </p:sp>
      </p:grpSp>
      <p:grpSp>
        <p:nvGrpSpPr>
          <p:cNvPr id="6" name="Group 192"/>
          <p:cNvGrpSpPr>
            <a:grpSpLocks/>
          </p:cNvGrpSpPr>
          <p:nvPr/>
        </p:nvGrpSpPr>
        <p:grpSpPr bwMode="auto">
          <a:xfrm>
            <a:off x="6477000" y="3733800"/>
            <a:ext cx="1154113" cy="865188"/>
            <a:chOff x="3648" y="2112"/>
            <a:chExt cx="727" cy="1265"/>
          </a:xfrm>
        </p:grpSpPr>
        <p:sp>
          <p:nvSpPr>
            <p:cNvPr id="21538" name="AutoShape 172"/>
            <p:cNvSpPr>
              <a:spLocks noChangeAspect="1" noChangeArrowheads="1" noTextEdit="1"/>
            </p:cNvSpPr>
            <p:nvPr/>
          </p:nvSpPr>
          <p:spPr bwMode="auto">
            <a:xfrm>
              <a:off x="3648" y="2112"/>
              <a:ext cx="727" cy="1265"/>
            </a:xfrm>
            <a:prstGeom prst="rect">
              <a:avLst/>
            </a:prstGeom>
            <a:noFill/>
            <a:ln w="9525">
              <a:noFill/>
              <a:miter lim="800000"/>
              <a:headEnd/>
              <a:tailEnd/>
            </a:ln>
          </p:spPr>
          <p:txBody>
            <a:bodyPr/>
            <a:lstStyle/>
            <a:p>
              <a:endParaRPr lang="en-US"/>
            </a:p>
          </p:txBody>
        </p:sp>
        <p:sp>
          <p:nvSpPr>
            <p:cNvPr id="21539" name="Freeform 174"/>
            <p:cNvSpPr>
              <a:spLocks/>
            </p:cNvSpPr>
            <p:nvPr/>
          </p:nvSpPr>
          <p:spPr bwMode="auto">
            <a:xfrm>
              <a:off x="3648" y="2112"/>
              <a:ext cx="727" cy="1265"/>
            </a:xfrm>
            <a:custGeom>
              <a:avLst/>
              <a:gdLst>
                <a:gd name="T0" fmla="*/ 0 w 1454"/>
                <a:gd name="T1" fmla="*/ 73 h 2530"/>
                <a:gd name="T2" fmla="*/ 14 w 1454"/>
                <a:gd name="T3" fmla="*/ 79 h 2530"/>
                <a:gd name="T4" fmla="*/ 45 w 1454"/>
                <a:gd name="T5" fmla="*/ 67 h 2530"/>
                <a:gd name="T6" fmla="*/ 45 w 1454"/>
                <a:gd name="T7" fmla="*/ 3 h 2530"/>
                <a:gd name="T8" fmla="*/ 30 w 1454"/>
                <a:gd name="T9" fmla="*/ 0 h 2530"/>
                <a:gd name="T10" fmla="*/ 0 w 1454"/>
                <a:gd name="T11" fmla="*/ 6 h 2530"/>
                <a:gd name="T12" fmla="*/ 0 w 1454"/>
                <a:gd name="T13" fmla="*/ 73 h 2530"/>
                <a:gd name="T14" fmla="*/ 0 60000 65536"/>
                <a:gd name="T15" fmla="*/ 0 60000 65536"/>
                <a:gd name="T16" fmla="*/ 0 60000 65536"/>
                <a:gd name="T17" fmla="*/ 0 60000 65536"/>
                <a:gd name="T18" fmla="*/ 0 60000 65536"/>
                <a:gd name="T19" fmla="*/ 0 60000 65536"/>
                <a:gd name="T20" fmla="*/ 0 60000 65536"/>
                <a:gd name="T21" fmla="*/ 0 w 1454"/>
                <a:gd name="T22" fmla="*/ 0 h 2530"/>
                <a:gd name="T23" fmla="*/ 1454 w 1454"/>
                <a:gd name="T24" fmla="*/ 2530 h 25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4" h="2530">
                  <a:moveTo>
                    <a:pt x="0" y="2315"/>
                  </a:moveTo>
                  <a:lnTo>
                    <a:pt x="452" y="2530"/>
                  </a:lnTo>
                  <a:lnTo>
                    <a:pt x="1454" y="2128"/>
                  </a:lnTo>
                  <a:lnTo>
                    <a:pt x="1449" y="104"/>
                  </a:lnTo>
                  <a:lnTo>
                    <a:pt x="963" y="0"/>
                  </a:lnTo>
                  <a:lnTo>
                    <a:pt x="0" y="217"/>
                  </a:lnTo>
                  <a:lnTo>
                    <a:pt x="0" y="2315"/>
                  </a:lnTo>
                  <a:close/>
                </a:path>
              </a:pathLst>
            </a:custGeom>
            <a:solidFill>
              <a:srgbClr val="000000"/>
            </a:solidFill>
            <a:ln w="9525">
              <a:noFill/>
              <a:round/>
              <a:headEnd/>
              <a:tailEnd/>
            </a:ln>
          </p:spPr>
          <p:txBody>
            <a:bodyPr/>
            <a:lstStyle/>
            <a:p>
              <a:endParaRPr lang="en-US"/>
            </a:p>
          </p:txBody>
        </p:sp>
        <p:sp>
          <p:nvSpPr>
            <p:cNvPr id="21540" name="Freeform 175"/>
            <p:cNvSpPr>
              <a:spLocks/>
            </p:cNvSpPr>
            <p:nvPr/>
          </p:nvSpPr>
          <p:spPr bwMode="auto">
            <a:xfrm>
              <a:off x="3701" y="2149"/>
              <a:ext cx="621" cy="147"/>
            </a:xfrm>
            <a:custGeom>
              <a:avLst/>
              <a:gdLst>
                <a:gd name="T0" fmla="*/ 0 w 1244"/>
                <a:gd name="T1" fmla="*/ 6 h 295"/>
                <a:gd name="T2" fmla="*/ 26 w 1244"/>
                <a:gd name="T3" fmla="*/ 0 h 295"/>
                <a:gd name="T4" fmla="*/ 38 w 1244"/>
                <a:gd name="T5" fmla="*/ 2 h 295"/>
                <a:gd name="T6" fmla="*/ 10 w 1244"/>
                <a:gd name="T7" fmla="*/ 9 h 295"/>
                <a:gd name="T8" fmla="*/ 0 w 1244"/>
                <a:gd name="T9" fmla="*/ 6 h 295"/>
                <a:gd name="T10" fmla="*/ 0 60000 65536"/>
                <a:gd name="T11" fmla="*/ 0 60000 65536"/>
                <a:gd name="T12" fmla="*/ 0 60000 65536"/>
                <a:gd name="T13" fmla="*/ 0 60000 65536"/>
                <a:gd name="T14" fmla="*/ 0 60000 65536"/>
                <a:gd name="T15" fmla="*/ 0 w 1244"/>
                <a:gd name="T16" fmla="*/ 0 h 295"/>
                <a:gd name="T17" fmla="*/ 1244 w 1244"/>
                <a:gd name="T18" fmla="*/ 295 h 295"/>
              </a:gdLst>
              <a:ahLst/>
              <a:cxnLst>
                <a:cxn ang="T10">
                  <a:pos x="T0" y="T1"/>
                </a:cxn>
                <a:cxn ang="T11">
                  <a:pos x="T2" y="T3"/>
                </a:cxn>
                <a:cxn ang="T12">
                  <a:pos x="T4" y="T5"/>
                </a:cxn>
                <a:cxn ang="T13">
                  <a:pos x="T6" y="T7"/>
                </a:cxn>
                <a:cxn ang="T14">
                  <a:pos x="T8" y="T9"/>
                </a:cxn>
              </a:cxnLst>
              <a:rect l="T15" t="T16" r="T17" b="T18"/>
              <a:pathLst>
                <a:path w="1244" h="295">
                  <a:moveTo>
                    <a:pt x="0" y="196"/>
                  </a:moveTo>
                  <a:lnTo>
                    <a:pt x="856" y="0"/>
                  </a:lnTo>
                  <a:lnTo>
                    <a:pt x="1244" y="81"/>
                  </a:lnTo>
                  <a:lnTo>
                    <a:pt x="351" y="295"/>
                  </a:lnTo>
                  <a:lnTo>
                    <a:pt x="0" y="196"/>
                  </a:lnTo>
                  <a:close/>
                </a:path>
              </a:pathLst>
            </a:custGeom>
            <a:solidFill>
              <a:srgbClr val="725900"/>
            </a:solidFill>
            <a:ln w="9525">
              <a:noFill/>
              <a:round/>
              <a:headEnd/>
              <a:tailEnd/>
            </a:ln>
          </p:spPr>
          <p:txBody>
            <a:bodyPr/>
            <a:lstStyle/>
            <a:p>
              <a:endParaRPr lang="en-US"/>
            </a:p>
          </p:txBody>
        </p:sp>
        <p:sp>
          <p:nvSpPr>
            <p:cNvPr id="21541" name="Freeform 177"/>
            <p:cNvSpPr>
              <a:spLocks/>
            </p:cNvSpPr>
            <p:nvPr/>
          </p:nvSpPr>
          <p:spPr bwMode="auto">
            <a:xfrm>
              <a:off x="4151" y="2214"/>
              <a:ext cx="179" cy="932"/>
            </a:xfrm>
            <a:custGeom>
              <a:avLst/>
              <a:gdLst>
                <a:gd name="T0" fmla="*/ 0 w 358"/>
                <a:gd name="T1" fmla="*/ 2 h 1865"/>
                <a:gd name="T2" fmla="*/ 11 w 358"/>
                <a:gd name="T3" fmla="*/ 0 h 1865"/>
                <a:gd name="T4" fmla="*/ 11 w 358"/>
                <a:gd name="T5" fmla="*/ 58 h 1865"/>
                <a:gd name="T6" fmla="*/ 0 w 358"/>
                <a:gd name="T7" fmla="*/ 54 h 1865"/>
                <a:gd name="T8" fmla="*/ 0 w 358"/>
                <a:gd name="T9" fmla="*/ 2 h 1865"/>
                <a:gd name="T10" fmla="*/ 0 60000 65536"/>
                <a:gd name="T11" fmla="*/ 0 60000 65536"/>
                <a:gd name="T12" fmla="*/ 0 60000 65536"/>
                <a:gd name="T13" fmla="*/ 0 60000 65536"/>
                <a:gd name="T14" fmla="*/ 0 60000 65536"/>
                <a:gd name="T15" fmla="*/ 0 w 358"/>
                <a:gd name="T16" fmla="*/ 0 h 1865"/>
                <a:gd name="T17" fmla="*/ 358 w 358"/>
                <a:gd name="T18" fmla="*/ 1865 h 1865"/>
              </a:gdLst>
              <a:ahLst/>
              <a:cxnLst>
                <a:cxn ang="T10">
                  <a:pos x="T0" y="T1"/>
                </a:cxn>
                <a:cxn ang="T11">
                  <a:pos x="T2" y="T3"/>
                </a:cxn>
                <a:cxn ang="T12">
                  <a:pos x="T4" y="T5"/>
                </a:cxn>
                <a:cxn ang="T13">
                  <a:pos x="T6" y="T7"/>
                </a:cxn>
                <a:cxn ang="T14">
                  <a:pos x="T8" y="T9"/>
                </a:cxn>
              </a:cxnLst>
              <a:rect l="T15" t="T16" r="T17" b="T18"/>
              <a:pathLst>
                <a:path w="358" h="1865">
                  <a:moveTo>
                    <a:pt x="0" y="93"/>
                  </a:moveTo>
                  <a:lnTo>
                    <a:pt x="358" y="0"/>
                  </a:lnTo>
                  <a:lnTo>
                    <a:pt x="358" y="1865"/>
                  </a:lnTo>
                  <a:lnTo>
                    <a:pt x="0" y="1747"/>
                  </a:lnTo>
                  <a:lnTo>
                    <a:pt x="0" y="93"/>
                  </a:lnTo>
                  <a:close/>
                </a:path>
              </a:pathLst>
            </a:custGeom>
            <a:solidFill>
              <a:srgbClr val="4C3300"/>
            </a:solidFill>
            <a:ln w="9525">
              <a:noFill/>
              <a:round/>
              <a:headEnd/>
              <a:tailEnd/>
            </a:ln>
          </p:spPr>
          <p:txBody>
            <a:bodyPr/>
            <a:lstStyle/>
            <a:p>
              <a:endParaRPr lang="en-US"/>
            </a:p>
          </p:txBody>
        </p:sp>
        <p:sp>
          <p:nvSpPr>
            <p:cNvPr id="21542" name="Freeform 178"/>
            <p:cNvSpPr>
              <a:spLocks/>
            </p:cNvSpPr>
            <p:nvPr/>
          </p:nvSpPr>
          <p:spPr bwMode="auto">
            <a:xfrm>
              <a:off x="3685" y="2263"/>
              <a:ext cx="179" cy="1061"/>
            </a:xfrm>
            <a:custGeom>
              <a:avLst/>
              <a:gdLst>
                <a:gd name="T0" fmla="*/ 1 w 357"/>
                <a:gd name="T1" fmla="*/ 0 h 2120"/>
                <a:gd name="T2" fmla="*/ 12 w 357"/>
                <a:gd name="T3" fmla="*/ 4 h 2120"/>
                <a:gd name="T4" fmla="*/ 12 w 357"/>
                <a:gd name="T5" fmla="*/ 67 h 2120"/>
                <a:gd name="T6" fmla="*/ 0 w 357"/>
                <a:gd name="T7" fmla="*/ 62 h 2120"/>
                <a:gd name="T8" fmla="*/ 1 w 357"/>
                <a:gd name="T9" fmla="*/ 0 h 2120"/>
                <a:gd name="T10" fmla="*/ 0 60000 65536"/>
                <a:gd name="T11" fmla="*/ 0 60000 65536"/>
                <a:gd name="T12" fmla="*/ 0 60000 65536"/>
                <a:gd name="T13" fmla="*/ 0 60000 65536"/>
                <a:gd name="T14" fmla="*/ 0 60000 65536"/>
                <a:gd name="T15" fmla="*/ 0 w 357"/>
                <a:gd name="T16" fmla="*/ 0 h 2120"/>
                <a:gd name="T17" fmla="*/ 357 w 357"/>
                <a:gd name="T18" fmla="*/ 2120 h 2120"/>
              </a:gdLst>
              <a:ahLst/>
              <a:cxnLst>
                <a:cxn ang="T10">
                  <a:pos x="T0" y="T1"/>
                </a:cxn>
                <a:cxn ang="T11">
                  <a:pos x="T2" y="T3"/>
                </a:cxn>
                <a:cxn ang="T12">
                  <a:pos x="T4" y="T5"/>
                </a:cxn>
                <a:cxn ang="T13">
                  <a:pos x="T6" y="T7"/>
                </a:cxn>
                <a:cxn ang="T14">
                  <a:pos x="T8" y="T9"/>
                </a:cxn>
              </a:cxnLst>
              <a:rect l="T15" t="T16" r="T17" b="T18"/>
              <a:pathLst>
                <a:path w="357" h="2120">
                  <a:moveTo>
                    <a:pt x="1" y="0"/>
                  </a:moveTo>
                  <a:lnTo>
                    <a:pt x="354" y="105"/>
                  </a:lnTo>
                  <a:lnTo>
                    <a:pt x="357" y="2120"/>
                  </a:lnTo>
                  <a:lnTo>
                    <a:pt x="0" y="1960"/>
                  </a:lnTo>
                  <a:lnTo>
                    <a:pt x="1" y="0"/>
                  </a:lnTo>
                  <a:close/>
                </a:path>
              </a:pathLst>
            </a:custGeom>
            <a:solidFill>
              <a:srgbClr val="4C3300"/>
            </a:solidFill>
            <a:ln w="9525">
              <a:noFill/>
              <a:round/>
              <a:headEnd/>
              <a:tailEnd/>
            </a:ln>
          </p:spPr>
          <p:txBody>
            <a:bodyPr/>
            <a:lstStyle/>
            <a:p>
              <a:endParaRPr lang="en-US"/>
            </a:p>
          </p:txBody>
        </p:sp>
        <p:sp>
          <p:nvSpPr>
            <p:cNvPr id="21543" name="Freeform 179"/>
            <p:cNvSpPr>
              <a:spLocks/>
            </p:cNvSpPr>
            <p:nvPr/>
          </p:nvSpPr>
          <p:spPr bwMode="auto">
            <a:xfrm>
              <a:off x="3883" y="3087"/>
              <a:ext cx="447" cy="237"/>
            </a:xfrm>
            <a:custGeom>
              <a:avLst/>
              <a:gdLst>
                <a:gd name="T0" fmla="*/ 1 w 892"/>
                <a:gd name="T1" fmla="*/ 7 h 472"/>
                <a:gd name="T2" fmla="*/ 0 w 892"/>
                <a:gd name="T3" fmla="*/ 15 h 472"/>
                <a:gd name="T4" fmla="*/ 28 w 892"/>
                <a:gd name="T5" fmla="*/ 4 h 472"/>
                <a:gd name="T6" fmla="*/ 17 w 892"/>
                <a:gd name="T7" fmla="*/ 0 h 472"/>
                <a:gd name="T8" fmla="*/ 1 w 892"/>
                <a:gd name="T9" fmla="*/ 7 h 472"/>
                <a:gd name="T10" fmla="*/ 0 60000 65536"/>
                <a:gd name="T11" fmla="*/ 0 60000 65536"/>
                <a:gd name="T12" fmla="*/ 0 60000 65536"/>
                <a:gd name="T13" fmla="*/ 0 60000 65536"/>
                <a:gd name="T14" fmla="*/ 0 60000 65536"/>
                <a:gd name="T15" fmla="*/ 0 w 892"/>
                <a:gd name="T16" fmla="*/ 0 h 472"/>
                <a:gd name="T17" fmla="*/ 892 w 892"/>
                <a:gd name="T18" fmla="*/ 472 h 472"/>
              </a:gdLst>
              <a:ahLst/>
              <a:cxnLst>
                <a:cxn ang="T10">
                  <a:pos x="T0" y="T1"/>
                </a:cxn>
                <a:cxn ang="T11">
                  <a:pos x="T2" y="T3"/>
                </a:cxn>
                <a:cxn ang="T12">
                  <a:pos x="T4" y="T5"/>
                </a:cxn>
                <a:cxn ang="T13">
                  <a:pos x="T6" y="T7"/>
                </a:cxn>
                <a:cxn ang="T14">
                  <a:pos x="T8" y="T9"/>
                </a:cxn>
              </a:cxnLst>
              <a:rect l="T15" t="T16" r="T17" b="T18"/>
              <a:pathLst>
                <a:path w="892" h="472">
                  <a:moveTo>
                    <a:pt x="1" y="199"/>
                  </a:moveTo>
                  <a:lnTo>
                    <a:pt x="0" y="472"/>
                  </a:lnTo>
                  <a:lnTo>
                    <a:pt x="892" y="118"/>
                  </a:lnTo>
                  <a:lnTo>
                    <a:pt x="534" y="0"/>
                  </a:lnTo>
                  <a:lnTo>
                    <a:pt x="1" y="199"/>
                  </a:lnTo>
                  <a:close/>
                </a:path>
              </a:pathLst>
            </a:custGeom>
            <a:solidFill>
              <a:srgbClr val="725900"/>
            </a:soli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6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64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64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6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12"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smtClean="0"/>
              <a:t>At seats, knapsack problem</a:t>
            </a:r>
          </a:p>
        </p:txBody>
      </p:sp>
      <p:sp>
        <p:nvSpPr>
          <p:cNvPr id="83026" name="Slide Number Placeholder 4"/>
          <p:cNvSpPr>
            <a:spLocks noGrp="1"/>
          </p:cNvSpPr>
          <p:nvPr>
            <p:ph type="sldNum" sz="quarter" idx="12"/>
          </p:nvPr>
        </p:nvSpPr>
        <p:spPr/>
        <p:txBody>
          <a:bodyPr/>
          <a:lstStyle/>
          <a:p>
            <a:pPr>
              <a:defRPr/>
            </a:pPr>
            <a:fld id="{02FDE353-C681-4422-8A60-533E44ABA6A1}" type="slidenum">
              <a:rPr lang="en-US"/>
              <a:pPr>
                <a:defRPr/>
              </a:pPr>
              <a:t>39</a:t>
            </a:fld>
            <a:endParaRPr lang="en-US"/>
          </a:p>
        </p:txBody>
      </p:sp>
      <p:graphicFrame>
        <p:nvGraphicFramePr>
          <p:cNvPr id="6" name="Content Placeholder 5"/>
          <p:cNvGraphicFramePr>
            <a:graphicFrameLocks noGrp="1"/>
          </p:cNvGraphicFramePr>
          <p:nvPr>
            <p:ph sz="quarter" idx="1"/>
          </p:nvPr>
        </p:nvGraphicFramePr>
        <p:xfrm>
          <a:off x="457200" y="1447800"/>
          <a:ext cx="8229600" cy="4495800"/>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749300">
                <a:tc>
                  <a:txBody>
                    <a:bodyPr/>
                    <a:lstStyle/>
                    <a:p>
                      <a:pPr algn="l" fontAlgn="b"/>
                      <a:r>
                        <a:rPr lang="en-US" sz="1100" b="0" i="0" u="none" strike="noStrike" dirty="0">
                          <a:solidFill>
                            <a:srgbClr val="000000"/>
                          </a:solidFill>
                          <a:latin typeface="Calibri"/>
                        </a:rPr>
                        <a:t>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2</a:t>
                      </a:r>
                    </a:p>
                  </a:txBody>
                  <a:tcPr marL="9525" marR="9525" marT="9525" marB="0" anchor="b"/>
                </a:tc>
                <a:tc>
                  <a:txBody>
                    <a:bodyPr/>
                    <a:lstStyle/>
                    <a:p>
                      <a:pPr algn="r" fontAlgn="b"/>
                      <a:r>
                        <a:rPr lang="en-US" sz="1100" b="0" i="0" u="none" strike="noStrike">
                          <a:solidFill>
                            <a:srgbClr val="000000"/>
                          </a:solidFill>
                          <a:latin typeface="Calibri"/>
                        </a:rPr>
                        <a:t>3</a:t>
                      </a:r>
                    </a:p>
                  </a:txBody>
                  <a:tcPr marL="9525" marR="9525" marT="9525" marB="0" anchor="b"/>
                </a:tc>
                <a:tc>
                  <a:txBody>
                    <a:bodyPr/>
                    <a:lstStyle/>
                    <a:p>
                      <a:pPr algn="r" fontAlgn="b"/>
                      <a:r>
                        <a:rPr lang="en-US" sz="1100" b="0" i="0" u="none" strike="noStrike">
                          <a:solidFill>
                            <a:srgbClr val="000000"/>
                          </a:solidFill>
                          <a:latin typeface="Calibri"/>
                        </a:rPr>
                        <a:t>4</a:t>
                      </a:r>
                    </a:p>
                  </a:txBody>
                  <a:tcPr marL="9525" marR="9525" marT="9525" marB="0" anchor="b"/>
                </a:tc>
                <a:tc>
                  <a:txBody>
                    <a:bodyPr/>
                    <a:lstStyle/>
                    <a:p>
                      <a:pPr algn="r" fontAlgn="b"/>
                      <a:r>
                        <a:rPr lang="en-US" sz="1100" b="0" i="0" u="none" strike="noStrike">
                          <a:solidFill>
                            <a:srgbClr val="000000"/>
                          </a:solidFill>
                          <a:latin typeface="Calibri"/>
                        </a:rPr>
                        <a:t>5</a:t>
                      </a:r>
                    </a:p>
                  </a:txBody>
                  <a:tcPr marL="9525" marR="9525" marT="9525" marB="0" anchor="b"/>
                </a:tc>
                <a:tc>
                  <a:txBody>
                    <a:bodyPr/>
                    <a:lstStyle/>
                    <a:p>
                      <a:pPr algn="r" fontAlgn="b"/>
                      <a:r>
                        <a:rPr lang="en-US" sz="1100" b="0" i="0" u="none" strike="noStrike">
                          <a:solidFill>
                            <a:srgbClr val="000000"/>
                          </a:solidFill>
                          <a:latin typeface="Calibri"/>
                        </a:rPr>
                        <a:t>6</a:t>
                      </a:r>
                    </a:p>
                  </a:txBody>
                  <a:tcPr marL="9525" marR="9525" marT="9525" marB="0" anchor="b"/>
                </a:tc>
                <a:tc>
                  <a:txBody>
                    <a:bodyPr/>
                    <a:lstStyle/>
                    <a:p>
                      <a:pPr algn="r" fontAlgn="b"/>
                      <a:r>
                        <a:rPr lang="en-US" sz="1100" b="0" i="0" u="none" strike="noStrike">
                          <a:solidFill>
                            <a:srgbClr val="000000"/>
                          </a:solidFill>
                          <a:latin typeface="Calibri"/>
                        </a:rPr>
                        <a:t>7</a:t>
                      </a:r>
                    </a:p>
                  </a:txBody>
                  <a:tcPr marL="9525" marR="9525" marT="9525" marB="0" anchor="b"/>
                </a:tc>
                <a:tc>
                  <a:txBody>
                    <a:bodyPr/>
                    <a:lstStyle/>
                    <a:p>
                      <a:pPr algn="r" fontAlgn="b"/>
                      <a:r>
                        <a:rPr lang="en-US" sz="1100" b="0" i="0" u="none" strike="noStrike">
                          <a:solidFill>
                            <a:srgbClr val="000000"/>
                          </a:solidFill>
                          <a:latin typeface="Calibri"/>
                        </a:rPr>
                        <a:t>8</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749300">
                <a:tc>
                  <a:txBody>
                    <a:bodyPr/>
                    <a:lstStyle/>
                    <a:p>
                      <a:pPr algn="l" fontAlgn="b"/>
                      <a:r>
                        <a:rPr lang="en-US" sz="1100" b="0" i="0" u="none" strike="noStrike">
                          <a:solidFill>
                            <a:srgbClr val="000000"/>
                          </a:solidFill>
                          <a:latin typeface="Calibri"/>
                        </a:rPr>
                        <a:t>(1 in/ $10) 1</a:t>
                      </a: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9525" marR="9525" marT="9525" marB="0" anchor="b"/>
                </a:tc>
              </a:tr>
              <a:tr h="749300">
                <a:tc>
                  <a:txBody>
                    <a:bodyPr/>
                    <a:lstStyle/>
                    <a:p>
                      <a:pPr algn="l" fontAlgn="b"/>
                      <a:r>
                        <a:rPr lang="en-US" sz="1100" b="0" i="0" u="none" strike="noStrike">
                          <a:solidFill>
                            <a:srgbClr val="000000"/>
                          </a:solidFill>
                          <a:latin typeface="Calibri"/>
                        </a:rPr>
                        <a:t>(3 in/$30) 2</a:t>
                      </a: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r>
              <a:tr h="749300">
                <a:tc>
                  <a:txBody>
                    <a:bodyPr/>
                    <a:lstStyle/>
                    <a:p>
                      <a:pPr algn="l" fontAlgn="b"/>
                      <a:r>
                        <a:rPr lang="en-US" sz="1100" b="0" i="0" u="none" strike="noStrike">
                          <a:solidFill>
                            <a:srgbClr val="000000"/>
                          </a:solidFill>
                          <a:latin typeface="Calibri"/>
                        </a:rPr>
                        <a:t>(2in/$6) 3</a:t>
                      </a: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r>
              <a:tr h="749300">
                <a:tc>
                  <a:txBody>
                    <a:bodyPr/>
                    <a:lstStyle/>
                    <a:p>
                      <a:pPr algn="l" fontAlgn="b"/>
                      <a:r>
                        <a:rPr lang="en-US" sz="1100" b="0" i="0" u="none" strike="noStrike" dirty="0">
                          <a:solidFill>
                            <a:srgbClr val="000000"/>
                          </a:solidFill>
                          <a:latin typeface="Calibri"/>
                        </a:rPr>
                        <a:t>(6 in/$75</a:t>
                      </a:r>
                      <a:r>
                        <a:rPr lang="en-US" sz="1100" b="0" i="0" u="none" strike="noStrike" dirty="0" smtClean="0">
                          <a:solidFill>
                            <a:srgbClr val="000000"/>
                          </a:solidFill>
                          <a:latin typeface="Calibri"/>
                        </a:rPr>
                        <a:t>) 4</a:t>
                      </a:r>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r>
              <a:tr h="749300">
                <a:tc>
                  <a:txBody>
                    <a:bodyPr/>
                    <a:lstStyle/>
                    <a:p>
                      <a:pPr algn="l" fontAlgn="b"/>
                      <a:r>
                        <a:rPr lang="en-US" sz="1100" b="0" i="0" u="none" strike="noStrike">
                          <a:solidFill>
                            <a:srgbClr val="000000"/>
                          </a:solidFill>
                          <a:latin typeface="Calibri"/>
                        </a:rPr>
                        <a:t>(2in/ $60) 5</a:t>
                      </a: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Good Dynamic Programming Algorithm Attributes</a:t>
            </a:r>
          </a:p>
        </p:txBody>
      </p:sp>
      <p:sp>
        <p:nvSpPr>
          <p:cNvPr id="52228" name="Slide Number Placeholder 3"/>
          <p:cNvSpPr>
            <a:spLocks noGrp="1"/>
          </p:cNvSpPr>
          <p:nvPr>
            <p:ph type="sldNum" sz="quarter" idx="12"/>
          </p:nvPr>
        </p:nvSpPr>
        <p:spPr/>
        <p:txBody>
          <a:bodyPr/>
          <a:lstStyle/>
          <a:p>
            <a:pPr>
              <a:defRPr/>
            </a:pPr>
            <a:fld id="{9C7EA701-FBC6-4F25-937D-1DB29E14144B}" type="slidenum">
              <a:rPr lang="en-US"/>
              <a:pPr>
                <a:defRPr/>
              </a:pPr>
              <a:t>4</a:t>
            </a:fld>
            <a:endParaRPr lang="en-US"/>
          </a:p>
        </p:txBody>
      </p:sp>
      <p:sp>
        <p:nvSpPr>
          <p:cNvPr id="51203" name="Rectangle 3" descr="Rectangle: Click to edit Master text styles&#10;Second level&#10;Third level&#10;Fourth level&#10;Fifth level"/>
          <p:cNvSpPr>
            <a:spLocks noGrp="1" noChangeArrowheads="1"/>
          </p:cNvSpPr>
          <p:nvPr>
            <p:ph sz="quarter" idx="1"/>
          </p:nvPr>
        </p:nvSpPr>
        <p:spPr/>
        <p:txBody>
          <a:bodyPr/>
          <a:lstStyle/>
          <a:p>
            <a:pPr eaLnBrk="1" hangingPunct="1"/>
            <a:r>
              <a:rPr lang="en-US" smtClean="0"/>
              <a:t>Simple Subproblems</a:t>
            </a:r>
          </a:p>
          <a:p>
            <a:pPr eaLnBrk="1" hangingPunct="1"/>
            <a:r>
              <a:rPr lang="en-US" smtClean="0"/>
              <a:t>Subproblem Optimality: optimal solution consists of optimal subproblems.</a:t>
            </a:r>
          </a:p>
          <a:p>
            <a:pPr eaLnBrk="1" hangingPunct="1"/>
            <a:r>
              <a:rPr lang="en-US" smtClean="0"/>
              <a:t>Can you think of a real world example without subproblem optimality?  Round trip discounts.</a:t>
            </a:r>
          </a:p>
          <a:p>
            <a:pPr eaLnBrk="1" hangingPunct="1"/>
            <a:r>
              <a:rPr lang="en-US" smtClean="0"/>
              <a:t>Subproblem Overlap (sharing)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endParaRPr lang="en-US" smtClean="0"/>
          </a:p>
        </p:txBody>
      </p:sp>
      <p:sp>
        <p:nvSpPr>
          <p:cNvPr id="83026" name="Slide Number Placeholder 4"/>
          <p:cNvSpPr>
            <a:spLocks noGrp="1"/>
          </p:cNvSpPr>
          <p:nvPr>
            <p:ph type="sldNum" sz="quarter" idx="12"/>
          </p:nvPr>
        </p:nvSpPr>
        <p:spPr/>
        <p:txBody>
          <a:bodyPr/>
          <a:lstStyle/>
          <a:p>
            <a:pPr>
              <a:defRPr/>
            </a:pPr>
            <a:fld id="{8DE12670-9F51-4DB8-A3EF-224DB933E508}" type="slidenum">
              <a:rPr lang="en-US"/>
              <a:pPr>
                <a:defRPr/>
              </a:pPr>
              <a:t>40</a:t>
            </a:fld>
            <a:endParaRPr lang="en-US"/>
          </a:p>
        </p:txBody>
      </p:sp>
      <p:graphicFrame>
        <p:nvGraphicFramePr>
          <p:cNvPr id="6" name="Content Placeholder 5"/>
          <p:cNvGraphicFramePr>
            <a:graphicFrameLocks noGrp="1"/>
          </p:cNvGraphicFramePr>
          <p:nvPr>
            <p:ph sz="quarter" idx="1"/>
          </p:nvPr>
        </p:nvGraphicFramePr>
        <p:xfrm>
          <a:off x="457200" y="685800"/>
          <a:ext cx="8229600" cy="5257800"/>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876300">
                <a:tc>
                  <a:txBody>
                    <a:bodyPr/>
                    <a:lstStyle/>
                    <a:p>
                      <a:pPr algn="l" fontAlgn="b"/>
                      <a:r>
                        <a:rPr lang="en-US" sz="1100" b="0" i="0" u="none" strike="noStrike" dirty="0">
                          <a:solidFill>
                            <a:srgbClr val="000000"/>
                          </a:solidFill>
                          <a:latin typeface="Calibri"/>
                        </a:rPr>
                        <a:t>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2</a:t>
                      </a:r>
                    </a:p>
                  </a:txBody>
                  <a:tcPr marL="9525" marR="9525" marT="9525" marB="0" anchor="b"/>
                </a:tc>
                <a:tc>
                  <a:txBody>
                    <a:bodyPr/>
                    <a:lstStyle/>
                    <a:p>
                      <a:pPr algn="r" fontAlgn="b"/>
                      <a:r>
                        <a:rPr lang="en-US" sz="1100" b="0" i="0" u="none" strike="noStrike">
                          <a:solidFill>
                            <a:srgbClr val="000000"/>
                          </a:solidFill>
                          <a:latin typeface="Calibri"/>
                        </a:rPr>
                        <a:t>3</a:t>
                      </a:r>
                    </a:p>
                  </a:txBody>
                  <a:tcPr marL="9525" marR="9525" marT="9525" marB="0" anchor="b"/>
                </a:tc>
                <a:tc>
                  <a:txBody>
                    <a:bodyPr/>
                    <a:lstStyle/>
                    <a:p>
                      <a:pPr algn="r" fontAlgn="b"/>
                      <a:r>
                        <a:rPr lang="en-US" sz="1100" b="0" i="0" u="none" strike="noStrike">
                          <a:solidFill>
                            <a:srgbClr val="000000"/>
                          </a:solidFill>
                          <a:latin typeface="Calibri"/>
                        </a:rPr>
                        <a:t>4</a:t>
                      </a:r>
                    </a:p>
                  </a:txBody>
                  <a:tcPr marL="9525" marR="9525" marT="9525" marB="0" anchor="b"/>
                </a:tc>
                <a:tc>
                  <a:txBody>
                    <a:bodyPr/>
                    <a:lstStyle/>
                    <a:p>
                      <a:pPr algn="r" fontAlgn="b"/>
                      <a:r>
                        <a:rPr lang="en-US" sz="1100" b="0" i="0" u="none" strike="noStrike">
                          <a:solidFill>
                            <a:srgbClr val="000000"/>
                          </a:solidFill>
                          <a:latin typeface="Calibri"/>
                        </a:rPr>
                        <a:t>5</a:t>
                      </a:r>
                    </a:p>
                  </a:txBody>
                  <a:tcPr marL="9525" marR="9525" marT="9525" marB="0" anchor="b"/>
                </a:tc>
                <a:tc>
                  <a:txBody>
                    <a:bodyPr/>
                    <a:lstStyle/>
                    <a:p>
                      <a:pPr algn="r" fontAlgn="b"/>
                      <a:r>
                        <a:rPr lang="en-US" sz="1100" b="0" i="0" u="none" strike="noStrike">
                          <a:solidFill>
                            <a:srgbClr val="000000"/>
                          </a:solidFill>
                          <a:latin typeface="Calibri"/>
                        </a:rPr>
                        <a:t>6</a:t>
                      </a:r>
                    </a:p>
                  </a:txBody>
                  <a:tcPr marL="9525" marR="9525" marT="9525" marB="0" anchor="b"/>
                </a:tc>
                <a:tc>
                  <a:txBody>
                    <a:bodyPr/>
                    <a:lstStyle/>
                    <a:p>
                      <a:pPr algn="r" fontAlgn="b"/>
                      <a:r>
                        <a:rPr lang="en-US" sz="1100" b="0" i="0" u="none" strike="noStrike">
                          <a:solidFill>
                            <a:srgbClr val="000000"/>
                          </a:solidFill>
                          <a:latin typeface="Calibri"/>
                        </a:rPr>
                        <a:t>7</a:t>
                      </a:r>
                    </a:p>
                  </a:txBody>
                  <a:tcPr marL="9525" marR="9525" marT="9525" marB="0" anchor="b"/>
                </a:tc>
                <a:tc>
                  <a:txBody>
                    <a:bodyPr/>
                    <a:lstStyle/>
                    <a:p>
                      <a:pPr algn="r" fontAlgn="b"/>
                      <a:r>
                        <a:rPr lang="en-US" sz="1100" b="0" i="0" u="none" strike="noStrike">
                          <a:solidFill>
                            <a:srgbClr val="000000"/>
                          </a:solidFill>
                          <a:latin typeface="Calibri"/>
                        </a:rPr>
                        <a:t>8</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876300">
                <a:tc>
                  <a:txBody>
                    <a:bodyPr/>
                    <a:lstStyle/>
                    <a:p>
                      <a:pPr algn="l" fontAlgn="b"/>
                      <a:r>
                        <a:rPr lang="en-US" sz="1100" b="0" i="0" u="none" strike="noStrike">
                          <a:solidFill>
                            <a:srgbClr val="000000"/>
                          </a:solidFill>
                          <a:latin typeface="Calibri"/>
                        </a:rPr>
                        <a:t>(1 in/ $10) 1</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r>
              <a:tr h="876300">
                <a:tc>
                  <a:txBody>
                    <a:bodyPr/>
                    <a:lstStyle/>
                    <a:p>
                      <a:pPr algn="l" fontAlgn="b"/>
                      <a:r>
                        <a:rPr lang="en-US" sz="1100" b="0" i="0" u="none" strike="noStrike">
                          <a:solidFill>
                            <a:srgbClr val="000000"/>
                          </a:solidFill>
                          <a:latin typeface="Calibri"/>
                        </a:rPr>
                        <a:t>(3 in/$30) 2</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dirty="0">
                          <a:solidFill>
                            <a:srgbClr val="000000"/>
                          </a:solidFill>
                          <a:latin typeface="Calibri"/>
                        </a:rPr>
                        <a:t>30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r>
              <a:tr h="876300">
                <a:tc>
                  <a:txBody>
                    <a:bodyPr/>
                    <a:lstStyle/>
                    <a:p>
                      <a:pPr algn="l" fontAlgn="b"/>
                      <a:r>
                        <a:rPr lang="en-US" sz="1100" b="0" i="0" u="none" strike="noStrike">
                          <a:solidFill>
                            <a:srgbClr val="000000"/>
                          </a:solidFill>
                          <a:latin typeface="Calibri"/>
                        </a:rPr>
                        <a:t>(2in/$6) 3</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dirty="0">
                          <a:solidFill>
                            <a:srgbClr val="000000"/>
                          </a:solidFill>
                          <a:latin typeface="Calibri"/>
                        </a:rPr>
                        <a:t>30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46</a:t>
                      </a:r>
                    </a:p>
                  </a:txBody>
                  <a:tcPr marL="9525" marR="9525" marT="9525" marB="0" anchor="b"/>
                </a:tc>
                <a:tc>
                  <a:txBody>
                    <a:bodyPr/>
                    <a:lstStyle/>
                    <a:p>
                      <a:pPr algn="r" fontAlgn="b"/>
                      <a:r>
                        <a:rPr lang="en-US" sz="1100" b="0" i="0" u="none" strike="noStrike">
                          <a:solidFill>
                            <a:srgbClr val="000000"/>
                          </a:solidFill>
                          <a:latin typeface="Calibri"/>
                        </a:rPr>
                        <a:t>46</a:t>
                      </a:r>
                    </a:p>
                  </a:txBody>
                  <a:tcPr marL="9525" marR="9525" marT="9525" marB="0" anchor="b"/>
                </a:tc>
                <a:tc>
                  <a:txBody>
                    <a:bodyPr/>
                    <a:lstStyle/>
                    <a:p>
                      <a:pPr algn="r" fontAlgn="b"/>
                      <a:r>
                        <a:rPr lang="en-US" sz="1100" b="0" i="0" u="none" strike="noStrike">
                          <a:solidFill>
                            <a:srgbClr val="000000"/>
                          </a:solidFill>
                          <a:latin typeface="Calibri"/>
                        </a:rPr>
                        <a:t>46</a:t>
                      </a:r>
                    </a:p>
                  </a:txBody>
                  <a:tcPr marL="9525" marR="9525" marT="9525" marB="0" anchor="b"/>
                </a:tc>
                <a:tc>
                  <a:txBody>
                    <a:bodyPr/>
                    <a:lstStyle/>
                    <a:p>
                      <a:pPr algn="r" fontAlgn="b"/>
                      <a:r>
                        <a:rPr lang="en-US" sz="1100" b="0" i="0" u="none" strike="noStrike">
                          <a:solidFill>
                            <a:srgbClr val="000000"/>
                          </a:solidFill>
                          <a:latin typeface="Calibri"/>
                        </a:rPr>
                        <a:t>46</a:t>
                      </a:r>
                    </a:p>
                  </a:txBody>
                  <a:tcPr marL="9525" marR="9525" marT="9525" marB="0" anchor="b"/>
                </a:tc>
              </a:tr>
              <a:tr h="876300">
                <a:tc>
                  <a:txBody>
                    <a:bodyPr/>
                    <a:lstStyle/>
                    <a:p>
                      <a:pPr algn="l" fontAlgn="b"/>
                      <a:r>
                        <a:rPr lang="en-US" sz="1100" b="0" i="0" u="none" strike="noStrike" dirty="0">
                          <a:solidFill>
                            <a:srgbClr val="000000"/>
                          </a:solidFill>
                          <a:latin typeface="Calibri"/>
                        </a:rPr>
                        <a:t>(6 in/$75</a:t>
                      </a:r>
                      <a:r>
                        <a:rPr lang="en-US" sz="1100" b="0" i="0" u="none" strike="noStrike" dirty="0" smtClean="0">
                          <a:solidFill>
                            <a:srgbClr val="000000"/>
                          </a:solidFill>
                          <a:latin typeface="Calibri"/>
                        </a:rPr>
                        <a:t>) 4</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30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75</a:t>
                      </a:r>
                    </a:p>
                  </a:txBody>
                  <a:tcPr marL="9525" marR="9525" marT="9525" marB="0" anchor="b"/>
                </a:tc>
                <a:tc>
                  <a:txBody>
                    <a:bodyPr/>
                    <a:lstStyle/>
                    <a:p>
                      <a:pPr algn="r" fontAlgn="b"/>
                      <a:r>
                        <a:rPr lang="en-US" sz="1100" b="0" i="0" u="none" strike="noStrike">
                          <a:solidFill>
                            <a:srgbClr val="000000"/>
                          </a:solidFill>
                          <a:latin typeface="Calibri"/>
                        </a:rPr>
                        <a:t>85</a:t>
                      </a:r>
                    </a:p>
                  </a:txBody>
                  <a:tcPr marL="9525" marR="9525" marT="9525" marB="0" anchor="b"/>
                </a:tc>
                <a:tc>
                  <a:txBody>
                    <a:bodyPr/>
                    <a:lstStyle/>
                    <a:p>
                      <a:pPr algn="r" fontAlgn="b"/>
                      <a:r>
                        <a:rPr lang="en-US" sz="1100" b="0" i="0" u="none" strike="noStrike">
                          <a:solidFill>
                            <a:srgbClr val="000000"/>
                          </a:solidFill>
                          <a:latin typeface="Calibri"/>
                        </a:rPr>
                        <a:t>85</a:t>
                      </a:r>
                    </a:p>
                  </a:txBody>
                  <a:tcPr marL="9525" marR="9525" marT="9525" marB="0" anchor="b"/>
                </a:tc>
                <a:tc>
                  <a:txBody>
                    <a:bodyPr/>
                    <a:lstStyle/>
                    <a:p>
                      <a:pPr algn="r" fontAlgn="b"/>
                      <a:r>
                        <a:rPr lang="en-US" sz="1100" b="0" i="0" u="none" strike="noStrike">
                          <a:solidFill>
                            <a:srgbClr val="000000"/>
                          </a:solidFill>
                          <a:latin typeface="Calibri"/>
                        </a:rPr>
                        <a:t>105</a:t>
                      </a:r>
                    </a:p>
                  </a:txBody>
                  <a:tcPr marL="9525" marR="9525" marT="9525" marB="0" anchor="b"/>
                </a:tc>
              </a:tr>
              <a:tr h="876300">
                <a:tc>
                  <a:txBody>
                    <a:bodyPr/>
                    <a:lstStyle/>
                    <a:p>
                      <a:pPr algn="l" fontAlgn="b"/>
                      <a:r>
                        <a:rPr lang="en-US" sz="1100" b="0" i="0" u="none" strike="noStrike">
                          <a:solidFill>
                            <a:srgbClr val="000000"/>
                          </a:solidFill>
                          <a:latin typeface="Calibri"/>
                        </a:rPr>
                        <a:t>(2in/ $60) 5</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c>
                  <a:txBody>
                    <a:bodyPr/>
                    <a:lstStyle/>
                    <a:p>
                      <a:pPr algn="r" fontAlgn="b"/>
                      <a:r>
                        <a:rPr lang="en-US" sz="1100" b="0" i="0" u="none" strike="noStrike">
                          <a:solidFill>
                            <a:srgbClr val="000000"/>
                          </a:solidFill>
                          <a:latin typeface="Calibri"/>
                        </a:rPr>
                        <a:t>60</a:t>
                      </a:r>
                    </a:p>
                  </a:txBody>
                  <a:tcPr marL="9525" marR="9525" marT="9525" marB="0" anchor="b"/>
                </a:tc>
                <a:tc>
                  <a:txBody>
                    <a:bodyPr/>
                    <a:lstStyle/>
                    <a:p>
                      <a:pPr algn="r" fontAlgn="b"/>
                      <a:r>
                        <a:rPr lang="en-US" sz="1100" b="0" i="0" u="none" strike="noStrike">
                          <a:solidFill>
                            <a:srgbClr val="000000"/>
                          </a:solidFill>
                          <a:latin typeface="Calibri"/>
                        </a:rPr>
                        <a:t>70</a:t>
                      </a:r>
                    </a:p>
                  </a:txBody>
                  <a:tcPr marL="9525" marR="9525" marT="9525" marB="0" anchor="b"/>
                </a:tc>
                <a:tc>
                  <a:txBody>
                    <a:bodyPr/>
                    <a:lstStyle/>
                    <a:p>
                      <a:pPr algn="r" fontAlgn="b"/>
                      <a:r>
                        <a:rPr lang="en-US" sz="1100" b="0" i="0" u="none" strike="noStrike">
                          <a:solidFill>
                            <a:srgbClr val="000000"/>
                          </a:solidFill>
                          <a:latin typeface="Calibri"/>
                        </a:rPr>
                        <a:t>70</a:t>
                      </a:r>
                    </a:p>
                  </a:txBody>
                  <a:tcPr marL="9525" marR="9525" marT="9525" marB="0" anchor="b"/>
                </a:tc>
                <a:tc>
                  <a:txBody>
                    <a:bodyPr/>
                    <a:lstStyle/>
                    <a:p>
                      <a:pPr algn="r" fontAlgn="b"/>
                      <a:r>
                        <a:rPr lang="en-US" sz="1100" b="0" i="0" u="none" strike="noStrike">
                          <a:solidFill>
                            <a:srgbClr val="000000"/>
                          </a:solidFill>
                          <a:latin typeface="Calibri"/>
                        </a:rPr>
                        <a:t>90</a:t>
                      </a:r>
                    </a:p>
                  </a:txBody>
                  <a:tcPr marL="9525" marR="9525" marT="9525" marB="0" anchor="b"/>
                </a:tc>
                <a:tc>
                  <a:txBody>
                    <a:bodyPr/>
                    <a:lstStyle/>
                    <a:p>
                      <a:pPr algn="r" fontAlgn="b"/>
                      <a:r>
                        <a:rPr lang="en-US" sz="1100" b="0" i="0" u="none" strike="noStrike">
                          <a:solidFill>
                            <a:srgbClr val="000000"/>
                          </a:solidFill>
                          <a:latin typeface="Calibri"/>
                        </a:rPr>
                        <a:t>100</a:t>
                      </a:r>
                    </a:p>
                  </a:txBody>
                  <a:tcPr marL="9525" marR="9525" marT="9525" marB="0" anchor="b"/>
                </a:tc>
                <a:tc>
                  <a:txBody>
                    <a:bodyPr/>
                    <a:lstStyle/>
                    <a:p>
                      <a:pPr algn="r" fontAlgn="b"/>
                      <a:r>
                        <a:rPr lang="en-US" sz="1100" b="0" i="0" u="none" strike="noStrike">
                          <a:solidFill>
                            <a:srgbClr val="000000"/>
                          </a:solidFill>
                          <a:latin typeface="Calibri"/>
                        </a:rPr>
                        <a:t>100</a:t>
                      </a:r>
                    </a:p>
                  </a:txBody>
                  <a:tcPr marL="9525" marR="9525" marT="9525" marB="0" anchor="b"/>
                </a:tc>
                <a:tc>
                  <a:txBody>
                    <a:bodyPr/>
                    <a:lstStyle/>
                    <a:p>
                      <a:pPr algn="r" fontAlgn="b"/>
                      <a:r>
                        <a:rPr lang="en-US" sz="1100" b="0" i="0" u="none" strike="noStrike">
                          <a:solidFill>
                            <a:srgbClr val="000000"/>
                          </a:solidFill>
                          <a:latin typeface="Calibri"/>
                        </a:rPr>
                        <a:t>135</a:t>
                      </a:r>
                    </a:p>
                  </a:txBody>
                  <a:tcPr marL="9525" marR="9525" marT="9525" marB="0" anchor="b"/>
                </a:tc>
                <a:tc>
                  <a:txBody>
                    <a:bodyPr/>
                    <a:lstStyle/>
                    <a:p>
                      <a:pPr algn="r" fontAlgn="b"/>
                      <a:r>
                        <a:rPr lang="en-US" sz="1100" b="0" i="0" u="none" strike="noStrike" dirty="0">
                          <a:solidFill>
                            <a:srgbClr val="000000"/>
                          </a:solidFill>
                          <a:latin typeface="Calibri"/>
                        </a:rPr>
                        <a:t>145</a:t>
                      </a:r>
                    </a:p>
                  </a:txBody>
                  <a:tcPr marL="9525" marR="9525" marT="9525" marB="0" anchor="b"/>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US" altLang="zh-TW" sz="2800">
                <a:ea typeface="新細明體" pitchFamily="18" charset="-120"/>
              </a:rPr>
              <a:t>Longest Common Subsequence (LCS)</a:t>
            </a:r>
          </a:p>
        </p:txBody>
      </p:sp>
      <p:sp>
        <p:nvSpPr>
          <p:cNvPr id="463875" name="Rectangle 3"/>
          <p:cNvSpPr>
            <a:spLocks noGrp="1" noChangeArrowheads="1"/>
          </p:cNvSpPr>
          <p:nvPr>
            <p:ph sz="quarter" idx="1"/>
          </p:nvPr>
        </p:nvSpPr>
        <p:spPr/>
        <p:txBody>
          <a:bodyPr>
            <a:normAutofit lnSpcReduction="10000"/>
          </a:bodyPr>
          <a:lstStyle/>
          <a:p>
            <a:r>
              <a:rPr lang="en-US" altLang="zh-TW">
                <a:ea typeface="新細明體" pitchFamily="18" charset="-120"/>
              </a:rPr>
              <a:t>A subsequence of a sequence/string </a:t>
            </a:r>
            <a:r>
              <a:rPr lang="en-US" altLang="zh-TW" i="1">
                <a:ea typeface="新細明體" pitchFamily="18" charset="-120"/>
              </a:rPr>
              <a:t>S </a:t>
            </a:r>
            <a:r>
              <a:rPr lang="en-US" altLang="zh-TW">
                <a:ea typeface="新細明體" pitchFamily="18" charset="-120"/>
              </a:rPr>
              <a:t>is obtained by deleting zero or more symbols from </a:t>
            </a:r>
            <a:r>
              <a:rPr lang="en-US" altLang="zh-TW" i="1">
                <a:ea typeface="新細明體" pitchFamily="18" charset="-120"/>
              </a:rPr>
              <a:t>S</a:t>
            </a:r>
            <a:r>
              <a:rPr lang="en-US" altLang="zh-TW">
                <a:ea typeface="新細明體" pitchFamily="18" charset="-120"/>
              </a:rPr>
              <a:t>. For example, the following are </a:t>
            </a:r>
            <a:r>
              <a:rPr lang="en-US" altLang="zh-TW">
                <a:solidFill>
                  <a:srgbClr val="FF6600"/>
                </a:solidFill>
                <a:ea typeface="新細明體" pitchFamily="18" charset="-120"/>
              </a:rPr>
              <a:t>some</a:t>
            </a:r>
            <a:r>
              <a:rPr lang="en-US" altLang="zh-TW">
                <a:ea typeface="新細明體" pitchFamily="18" charset="-120"/>
              </a:rPr>
              <a:t> subsequences of “president”: pred, sdn, predent.  In other words, the letters of a subsequence of S appear in order in</a:t>
            </a:r>
            <a:r>
              <a:rPr lang="en-US" altLang="zh-TW" i="1">
                <a:ea typeface="新細明體" pitchFamily="18" charset="-120"/>
              </a:rPr>
              <a:t> S</a:t>
            </a:r>
            <a:r>
              <a:rPr lang="en-US" altLang="zh-TW">
                <a:ea typeface="新細明體" pitchFamily="18" charset="-120"/>
              </a:rPr>
              <a:t>, but they are not required to be consecutive.</a:t>
            </a:r>
          </a:p>
          <a:p>
            <a:endParaRPr lang="en-US" altLang="zh-TW">
              <a:ea typeface="新細明體" pitchFamily="18" charset="-120"/>
            </a:endParaRPr>
          </a:p>
          <a:p>
            <a:r>
              <a:rPr lang="en-US" altLang="zh-TW">
                <a:ea typeface="新細明體" pitchFamily="18" charset="-120"/>
              </a:rPr>
              <a:t>The longest common subsequence problem is to find a maximum length common subsequence between two sequences.</a:t>
            </a:r>
          </a:p>
          <a:p>
            <a:pPr>
              <a:buFont typeface="Monotype Sorts" pitchFamily="2" charset="2"/>
              <a:buNone/>
            </a:pPr>
            <a:endParaRPr lang="en-US" altLang="zh-TW">
              <a:ea typeface="新細明體" pitchFamily="18" charset="-12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US" altLang="zh-TW">
                <a:ea typeface="新細明體" pitchFamily="18" charset="-120"/>
              </a:rPr>
              <a:t>LCS</a:t>
            </a:r>
          </a:p>
        </p:txBody>
      </p:sp>
      <p:sp>
        <p:nvSpPr>
          <p:cNvPr id="464899" name="Rectangle 3"/>
          <p:cNvSpPr>
            <a:spLocks noGrp="1" noChangeArrowheads="1"/>
          </p:cNvSpPr>
          <p:nvPr>
            <p:ph sz="quarter" idx="1"/>
          </p:nvPr>
        </p:nvSpPr>
        <p:spPr/>
        <p:txBody>
          <a:bodyPr/>
          <a:lstStyle/>
          <a:p>
            <a:pPr>
              <a:buFont typeface="Monotype Sorts" pitchFamily="2" charset="2"/>
              <a:buNone/>
            </a:pPr>
            <a:r>
              <a:rPr lang="en-US" altLang="zh-TW">
                <a:ea typeface="新細明體" pitchFamily="18" charset="-120"/>
              </a:rPr>
              <a:t>For instance,</a:t>
            </a:r>
          </a:p>
          <a:p>
            <a:pPr>
              <a:buFont typeface="Monotype Sorts" pitchFamily="2" charset="2"/>
              <a:buNone/>
            </a:pPr>
            <a:r>
              <a:rPr lang="en-US" altLang="zh-TW">
                <a:ea typeface="新細明體" pitchFamily="18" charset="-120"/>
              </a:rPr>
              <a:t>        Sequence 1: president</a:t>
            </a:r>
          </a:p>
          <a:p>
            <a:pPr>
              <a:buFont typeface="Monotype Sorts" pitchFamily="2" charset="2"/>
              <a:buNone/>
            </a:pPr>
            <a:r>
              <a:rPr lang="en-US" altLang="zh-TW">
                <a:ea typeface="新細明體" pitchFamily="18" charset="-120"/>
              </a:rPr>
              <a:t>        Sequence 2: providence</a:t>
            </a:r>
          </a:p>
          <a:p>
            <a:pPr>
              <a:buFont typeface="Monotype Sorts" pitchFamily="2" charset="2"/>
              <a:buNone/>
            </a:pPr>
            <a:r>
              <a:rPr lang="en-US" altLang="zh-TW">
                <a:ea typeface="新細明體" pitchFamily="18" charset="-120"/>
              </a:rPr>
              <a:t>        Its LCS is priden.</a:t>
            </a:r>
          </a:p>
          <a:p>
            <a:pPr>
              <a:buFont typeface="Monotype Sorts" pitchFamily="2" charset="2"/>
              <a:buNone/>
            </a:pPr>
            <a:endParaRPr lang="en-US" altLang="zh-TW">
              <a:ea typeface="新細明體" pitchFamily="18" charset="-120"/>
            </a:endParaRPr>
          </a:p>
        </p:txBody>
      </p:sp>
      <p:sp>
        <p:nvSpPr>
          <p:cNvPr id="464900" name="Text Box 4"/>
          <p:cNvSpPr txBox="1">
            <a:spLocks noChangeArrowheads="1"/>
          </p:cNvSpPr>
          <p:nvPr/>
        </p:nvSpPr>
        <p:spPr bwMode="auto">
          <a:xfrm>
            <a:off x="1600200" y="4572000"/>
            <a:ext cx="3581400" cy="1801813"/>
          </a:xfrm>
          <a:prstGeom prst="rect">
            <a:avLst/>
          </a:prstGeom>
          <a:noFill/>
          <a:ln w="9525">
            <a:noFill/>
            <a:miter lim="800000"/>
            <a:headEnd/>
            <a:tailEnd/>
          </a:ln>
          <a:effectLst/>
        </p:spPr>
        <p:txBody>
          <a:bodyPr lIns="90000" tIns="46800" rIns="90000" bIns="46800">
            <a:spAutoFit/>
          </a:bodyPr>
          <a:lstStyle/>
          <a:p>
            <a:pPr algn="l" eaLnBrk="1" hangingPunct="1">
              <a:spcBef>
                <a:spcPct val="50000"/>
              </a:spcBef>
            </a:pPr>
            <a:r>
              <a:rPr kumimoji="1" lang="en-US" altLang="zh-TW" sz="2800">
                <a:latin typeface="Courier New" pitchFamily="49" charset="0"/>
                <a:ea typeface="新細明體" pitchFamily="18" charset="-120"/>
              </a:rPr>
              <a:t>president</a:t>
            </a:r>
          </a:p>
          <a:p>
            <a:pPr algn="l" eaLnBrk="1" hangingPunct="1">
              <a:spcBef>
                <a:spcPct val="50000"/>
              </a:spcBef>
            </a:pPr>
            <a:endParaRPr kumimoji="1" lang="en-US" altLang="zh-TW" sz="2800">
              <a:latin typeface="Courier New" pitchFamily="49" charset="0"/>
              <a:ea typeface="新細明體" pitchFamily="18" charset="-120"/>
            </a:endParaRPr>
          </a:p>
          <a:p>
            <a:pPr algn="l" eaLnBrk="1" hangingPunct="1">
              <a:spcBef>
                <a:spcPct val="50000"/>
              </a:spcBef>
            </a:pPr>
            <a:r>
              <a:rPr kumimoji="1" lang="en-US" altLang="zh-TW" sz="2800">
                <a:latin typeface="Courier New" pitchFamily="49" charset="0"/>
                <a:ea typeface="新細明體" pitchFamily="18" charset="-120"/>
              </a:rPr>
              <a:t>providence</a:t>
            </a:r>
          </a:p>
        </p:txBody>
      </p:sp>
      <p:sp>
        <p:nvSpPr>
          <p:cNvPr id="464901" name="Line 5"/>
          <p:cNvSpPr>
            <a:spLocks noChangeShapeType="1"/>
          </p:cNvSpPr>
          <p:nvPr/>
        </p:nvSpPr>
        <p:spPr bwMode="auto">
          <a:xfrm>
            <a:off x="1752600" y="5105400"/>
            <a:ext cx="0" cy="762000"/>
          </a:xfrm>
          <a:prstGeom prst="line">
            <a:avLst/>
          </a:prstGeom>
          <a:noFill/>
          <a:ln w="31750">
            <a:solidFill>
              <a:schemeClr val="tx1"/>
            </a:solidFill>
            <a:round/>
            <a:headEnd/>
            <a:tailEnd/>
          </a:ln>
          <a:effectLst/>
        </p:spPr>
        <p:txBody>
          <a:bodyPr lIns="90000" tIns="46800" rIns="90000" bIns="46800" anchor="ctr" anchorCtr="1">
            <a:spAutoFit/>
          </a:bodyPr>
          <a:lstStyle/>
          <a:p>
            <a:endParaRPr lang="en-US"/>
          </a:p>
        </p:txBody>
      </p:sp>
      <p:sp>
        <p:nvSpPr>
          <p:cNvPr id="464902" name="Line 6"/>
          <p:cNvSpPr>
            <a:spLocks noChangeShapeType="1"/>
          </p:cNvSpPr>
          <p:nvPr/>
        </p:nvSpPr>
        <p:spPr bwMode="auto">
          <a:xfrm>
            <a:off x="1981200" y="5105400"/>
            <a:ext cx="0" cy="762000"/>
          </a:xfrm>
          <a:prstGeom prst="line">
            <a:avLst/>
          </a:prstGeom>
          <a:noFill/>
          <a:ln w="31750">
            <a:solidFill>
              <a:schemeClr val="tx1"/>
            </a:solidFill>
            <a:round/>
            <a:headEnd/>
            <a:tailEnd/>
          </a:ln>
          <a:effectLst/>
        </p:spPr>
        <p:txBody>
          <a:bodyPr lIns="90000" tIns="46800" rIns="90000" bIns="46800" anchor="ctr" anchorCtr="1">
            <a:spAutoFit/>
          </a:bodyPr>
          <a:lstStyle/>
          <a:p>
            <a:endParaRPr lang="en-US"/>
          </a:p>
        </p:txBody>
      </p:sp>
      <p:sp>
        <p:nvSpPr>
          <p:cNvPr id="464903" name="Line 7"/>
          <p:cNvSpPr>
            <a:spLocks noChangeShapeType="1"/>
          </p:cNvSpPr>
          <p:nvPr/>
        </p:nvSpPr>
        <p:spPr bwMode="auto">
          <a:xfrm>
            <a:off x="2209800" y="5105400"/>
            <a:ext cx="838200" cy="762000"/>
          </a:xfrm>
          <a:prstGeom prst="line">
            <a:avLst/>
          </a:prstGeom>
          <a:noFill/>
          <a:ln w="9525">
            <a:solidFill>
              <a:schemeClr val="tx1"/>
            </a:solidFill>
            <a:round/>
            <a:headEnd/>
            <a:tailEnd/>
          </a:ln>
          <a:effectLst/>
        </p:spPr>
        <p:txBody>
          <a:bodyPr lIns="90000" tIns="46800" rIns="90000" bIns="46800" anchor="ctr" anchorCtr="1">
            <a:spAutoFit/>
          </a:bodyPr>
          <a:lstStyle/>
          <a:p>
            <a:endParaRPr lang="en-US"/>
          </a:p>
        </p:txBody>
      </p:sp>
      <p:sp>
        <p:nvSpPr>
          <p:cNvPr id="464904" name="Line 8"/>
          <p:cNvSpPr>
            <a:spLocks noChangeShapeType="1"/>
          </p:cNvSpPr>
          <p:nvPr/>
        </p:nvSpPr>
        <p:spPr bwMode="auto">
          <a:xfrm>
            <a:off x="2209800" y="5105400"/>
            <a:ext cx="1447800" cy="762000"/>
          </a:xfrm>
          <a:prstGeom prst="line">
            <a:avLst/>
          </a:prstGeom>
          <a:noFill/>
          <a:ln w="9525">
            <a:solidFill>
              <a:schemeClr val="tx1"/>
            </a:solidFill>
            <a:round/>
            <a:headEnd/>
            <a:tailEnd/>
          </a:ln>
          <a:effectLst/>
        </p:spPr>
        <p:txBody>
          <a:bodyPr lIns="90000" tIns="46800" rIns="90000" bIns="46800" anchor="ctr" anchorCtr="1">
            <a:spAutoFit/>
          </a:bodyPr>
          <a:lstStyle/>
          <a:p>
            <a:endParaRPr lang="en-US"/>
          </a:p>
        </p:txBody>
      </p:sp>
      <p:sp>
        <p:nvSpPr>
          <p:cNvPr id="464905" name="Line 9"/>
          <p:cNvSpPr>
            <a:spLocks noChangeShapeType="1"/>
          </p:cNvSpPr>
          <p:nvPr/>
        </p:nvSpPr>
        <p:spPr bwMode="auto">
          <a:xfrm>
            <a:off x="2590800" y="5105400"/>
            <a:ext cx="0" cy="762000"/>
          </a:xfrm>
          <a:prstGeom prst="line">
            <a:avLst/>
          </a:prstGeom>
          <a:noFill/>
          <a:ln w="31750">
            <a:solidFill>
              <a:schemeClr val="tx1"/>
            </a:solidFill>
            <a:round/>
            <a:headEnd/>
            <a:tailEnd/>
          </a:ln>
          <a:effectLst/>
        </p:spPr>
        <p:txBody>
          <a:bodyPr lIns="90000" tIns="46800" rIns="90000" bIns="46800" anchor="ctr" anchorCtr="1">
            <a:spAutoFit/>
          </a:bodyPr>
          <a:lstStyle/>
          <a:p>
            <a:endParaRPr lang="en-US"/>
          </a:p>
        </p:txBody>
      </p:sp>
      <p:sp>
        <p:nvSpPr>
          <p:cNvPr id="464906" name="Line 10"/>
          <p:cNvSpPr>
            <a:spLocks noChangeShapeType="1"/>
          </p:cNvSpPr>
          <p:nvPr/>
        </p:nvSpPr>
        <p:spPr bwMode="auto">
          <a:xfrm>
            <a:off x="2895600" y="5105400"/>
            <a:ext cx="0" cy="762000"/>
          </a:xfrm>
          <a:prstGeom prst="line">
            <a:avLst/>
          </a:prstGeom>
          <a:noFill/>
          <a:ln w="31750">
            <a:solidFill>
              <a:schemeClr val="tx1"/>
            </a:solidFill>
            <a:round/>
            <a:headEnd/>
            <a:tailEnd/>
          </a:ln>
          <a:effectLst/>
        </p:spPr>
        <p:txBody>
          <a:bodyPr lIns="90000" tIns="46800" rIns="90000" bIns="46800" anchor="ctr" anchorCtr="1">
            <a:spAutoFit/>
          </a:bodyPr>
          <a:lstStyle/>
          <a:p>
            <a:endParaRPr lang="en-US"/>
          </a:p>
        </p:txBody>
      </p:sp>
      <p:sp>
        <p:nvSpPr>
          <p:cNvPr id="464907" name="Line 11"/>
          <p:cNvSpPr>
            <a:spLocks noChangeShapeType="1"/>
          </p:cNvSpPr>
          <p:nvPr/>
        </p:nvSpPr>
        <p:spPr bwMode="auto">
          <a:xfrm>
            <a:off x="3048000" y="5105400"/>
            <a:ext cx="0" cy="762000"/>
          </a:xfrm>
          <a:prstGeom prst="line">
            <a:avLst/>
          </a:prstGeom>
          <a:noFill/>
          <a:ln w="31750">
            <a:solidFill>
              <a:schemeClr val="tx1"/>
            </a:solidFill>
            <a:round/>
            <a:headEnd/>
            <a:tailEnd/>
          </a:ln>
          <a:effectLst/>
        </p:spPr>
        <p:txBody>
          <a:bodyPr lIns="90000" tIns="46800" rIns="90000" bIns="46800" anchor="ctr" anchorCtr="1">
            <a:spAutoFit/>
          </a:bodyPr>
          <a:lstStyle/>
          <a:p>
            <a:endParaRPr lang="en-US"/>
          </a:p>
        </p:txBody>
      </p:sp>
      <p:sp>
        <p:nvSpPr>
          <p:cNvPr id="464908" name="Line 12"/>
          <p:cNvSpPr>
            <a:spLocks noChangeShapeType="1"/>
          </p:cNvSpPr>
          <p:nvPr/>
        </p:nvSpPr>
        <p:spPr bwMode="auto">
          <a:xfrm>
            <a:off x="3048000" y="5105400"/>
            <a:ext cx="609600" cy="762000"/>
          </a:xfrm>
          <a:prstGeom prst="line">
            <a:avLst/>
          </a:prstGeom>
          <a:noFill/>
          <a:ln w="9525">
            <a:solidFill>
              <a:schemeClr val="tx1"/>
            </a:solidFill>
            <a:round/>
            <a:headEnd/>
            <a:tailEnd/>
          </a:ln>
          <a:effectLst/>
        </p:spPr>
        <p:txBody>
          <a:bodyPr lIns="90000" tIns="46800" rIns="90000" bIns="46800" anchor="ctr" anchorCtr="1">
            <a:spAutoFit/>
          </a:bodyPr>
          <a:lstStyle/>
          <a:p>
            <a:endParaRPr lang="en-US"/>
          </a:p>
        </p:txBody>
      </p:sp>
      <p:sp>
        <p:nvSpPr>
          <p:cNvPr id="464909" name="Line 13"/>
          <p:cNvSpPr>
            <a:spLocks noChangeShapeType="1"/>
          </p:cNvSpPr>
          <p:nvPr/>
        </p:nvSpPr>
        <p:spPr bwMode="auto">
          <a:xfrm>
            <a:off x="3276600" y="5105400"/>
            <a:ext cx="0" cy="762000"/>
          </a:xfrm>
          <a:prstGeom prst="line">
            <a:avLst/>
          </a:prstGeom>
          <a:noFill/>
          <a:ln w="31750">
            <a:solidFill>
              <a:schemeClr val="tx1"/>
            </a:solidFill>
            <a:round/>
            <a:headEnd/>
            <a:tailEnd/>
          </a:ln>
          <a:effectLst/>
        </p:spPr>
        <p:txBody>
          <a:bodyPr lIns="90000" tIns="46800" rIns="90000" bIns="46800" anchor="ctr" anchorCtr="1">
            <a:spAutoFit/>
          </a:bodyPr>
          <a:lstStyle/>
          <a:p>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altLang="zh-TW">
                <a:ea typeface="新細明體" pitchFamily="18" charset="-120"/>
              </a:rPr>
              <a:t>LCS</a:t>
            </a:r>
          </a:p>
        </p:txBody>
      </p:sp>
      <p:sp>
        <p:nvSpPr>
          <p:cNvPr id="471043" name="Rectangle 3"/>
          <p:cNvSpPr>
            <a:spLocks noGrp="1" noChangeArrowheads="1"/>
          </p:cNvSpPr>
          <p:nvPr>
            <p:ph sz="quarter" idx="1"/>
          </p:nvPr>
        </p:nvSpPr>
        <p:spPr/>
        <p:txBody>
          <a:bodyPr/>
          <a:lstStyle/>
          <a:p>
            <a:pPr lvl="4">
              <a:buFontTx/>
              <a:buNone/>
            </a:pPr>
            <a:r>
              <a:rPr lang="en-US" altLang="zh-TW">
                <a:ea typeface="新細明體" pitchFamily="18" charset="-120"/>
              </a:rPr>
              <a:t>Another example:</a:t>
            </a:r>
          </a:p>
          <a:p>
            <a:pPr>
              <a:buFont typeface="Monotype Sorts" pitchFamily="2" charset="2"/>
              <a:buNone/>
            </a:pPr>
            <a:r>
              <a:rPr lang="en-US" altLang="zh-TW">
                <a:ea typeface="新細明體" pitchFamily="18" charset="-120"/>
              </a:rPr>
              <a:t>        Sequence 1: algorithm</a:t>
            </a:r>
          </a:p>
          <a:p>
            <a:pPr>
              <a:buFont typeface="Monotype Sorts" pitchFamily="2" charset="2"/>
              <a:buNone/>
            </a:pPr>
            <a:r>
              <a:rPr lang="en-US" altLang="zh-TW">
                <a:ea typeface="新細明體" pitchFamily="18" charset="-120"/>
              </a:rPr>
              <a:t>        Sequence 2: alignment</a:t>
            </a:r>
          </a:p>
          <a:p>
            <a:pPr>
              <a:buFont typeface="Monotype Sorts" pitchFamily="2" charset="2"/>
              <a:buNone/>
            </a:pPr>
            <a:r>
              <a:rPr lang="en-US" altLang="zh-TW">
                <a:ea typeface="新細明體" pitchFamily="18" charset="-120"/>
              </a:rPr>
              <a:t>One of its LCS is algm.</a:t>
            </a:r>
          </a:p>
        </p:txBody>
      </p:sp>
      <p:sp>
        <p:nvSpPr>
          <p:cNvPr id="471044" name="Text Box 4"/>
          <p:cNvSpPr txBox="1">
            <a:spLocks noChangeArrowheads="1"/>
          </p:cNvSpPr>
          <p:nvPr/>
        </p:nvSpPr>
        <p:spPr bwMode="auto">
          <a:xfrm>
            <a:off x="1219200" y="4494213"/>
            <a:ext cx="5334000" cy="1801812"/>
          </a:xfrm>
          <a:prstGeom prst="rect">
            <a:avLst/>
          </a:prstGeom>
          <a:noFill/>
          <a:ln w="9525">
            <a:noFill/>
            <a:miter lim="800000"/>
            <a:headEnd/>
            <a:tailEnd/>
          </a:ln>
          <a:effectLst/>
        </p:spPr>
        <p:txBody>
          <a:bodyPr lIns="90000" tIns="46800" rIns="90000" bIns="46800">
            <a:spAutoFit/>
          </a:bodyPr>
          <a:lstStyle/>
          <a:p>
            <a:pPr algn="l" eaLnBrk="1" hangingPunct="1">
              <a:spcBef>
                <a:spcPct val="50000"/>
              </a:spcBef>
            </a:pPr>
            <a:r>
              <a:rPr kumimoji="1" lang="en-US" altLang="zh-TW" sz="2800">
                <a:latin typeface="Courier New" pitchFamily="49" charset="0"/>
                <a:ea typeface="新細明體" pitchFamily="18" charset="-120"/>
              </a:rPr>
              <a:t>a l g o r i t h m</a:t>
            </a:r>
          </a:p>
          <a:p>
            <a:pPr algn="l" eaLnBrk="1" hangingPunct="1">
              <a:spcBef>
                <a:spcPct val="50000"/>
              </a:spcBef>
            </a:pPr>
            <a:endParaRPr kumimoji="1" lang="en-US" altLang="zh-TW" sz="2800">
              <a:latin typeface="Courier New" pitchFamily="49" charset="0"/>
              <a:ea typeface="新細明體" pitchFamily="18" charset="-120"/>
            </a:endParaRPr>
          </a:p>
          <a:p>
            <a:pPr algn="l" eaLnBrk="1" hangingPunct="1">
              <a:spcBef>
                <a:spcPct val="50000"/>
              </a:spcBef>
            </a:pPr>
            <a:r>
              <a:rPr kumimoji="1" lang="en-US" altLang="zh-TW" sz="2800">
                <a:latin typeface="Courier New" pitchFamily="49" charset="0"/>
                <a:ea typeface="新細明體" pitchFamily="18" charset="-120"/>
              </a:rPr>
              <a:t>a l i g n m e n t</a:t>
            </a:r>
          </a:p>
        </p:txBody>
      </p:sp>
      <p:sp>
        <p:nvSpPr>
          <p:cNvPr id="471045" name="Line 5"/>
          <p:cNvSpPr>
            <a:spLocks noChangeShapeType="1"/>
          </p:cNvSpPr>
          <p:nvPr/>
        </p:nvSpPr>
        <p:spPr bwMode="auto">
          <a:xfrm>
            <a:off x="1406525" y="4953000"/>
            <a:ext cx="0" cy="838200"/>
          </a:xfrm>
          <a:prstGeom prst="line">
            <a:avLst/>
          </a:prstGeom>
          <a:noFill/>
          <a:ln w="31750">
            <a:solidFill>
              <a:schemeClr val="tx1"/>
            </a:solidFill>
            <a:round/>
            <a:headEnd/>
            <a:tailEnd/>
          </a:ln>
          <a:effectLst/>
        </p:spPr>
        <p:txBody>
          <a:bodyPr lIns="90000" tIns="46800" rIns="90000" bIns="46800">
            <a:spAutoFit/>
          </a:bodyPr>
          <a:lstStyle/>
          <a:p>
            <a:endParaRPr lang="en-US"/>
          </a:p>
        </p:txBody>
      </p:sp>
      <p:sp>
        <p:nvSpPr>
          <p:cNvPr id="471046" name="Line 6"/>
          <p:cNvSpPr>
            <a:spLocks noChangeShapeType="1"/>
          </p:cNvSpPr>
          <p:nvPr/>
        </p:nvSpPr>
        <p:spPr bwMode="auto">
          <a:xfrm>
            <a:off x="1828800" y="4953000"/>
            <a:ext cx="0" cy="838200"/>
          </a:xfrm>
          <a:prstGeom prst="line">
            <a:avLst/>
          </a:prstGeom>
          <a:noFill/>
          <a:ln w="31750">
            <a:solidFill>
              <a:schemeClr val="tx1"/>
            </a:solidFill>
            <a:round/>
            <a:headEnd/>
            <a:tailEnd/>
          </a:ln>
          <a:effectLst/>
        </p:spPr>
        <p:txBody>
          <a:bodyPr lIns="90000" tIns="46800" rIns="90000" bIns="46800">
            <a:spAutoFit/>
          </a:bodyPr>
          <a:lstStyle/>
          <a:p>
            <a:endParaRPr lang="en-US"/>
          </a:p>
        </p:txBody>
      </p:sp>
      <p:sp>
        <p:nvSpPr>
          <p:cNvPr id="471047" name="Line 7"/>
          <p:cNvSpPr>
            <a:spLocks noChangeShapeType="1"/>
          </p:cNvSpPr>
          <p:nvPr/>
        </p:nvSpPr>
        <p:spPr bwMode="auto">
          <a:xfrm>
            <a:off x="2208213" y="4951413"/>
            <a:ext cx="457200" cy="838200"/>
          </a:xfrm>
          <a:prstGeom prst="line">
            <a:avLst/>
          </a:prstGeom>
          <a:noFill/>
          <a:ln w="38100">
            <a:solidFill>
              <a:schemeClr val="tx1"/>
            </a:solidFill>
            <a:round/>
            <a:headEnd/>
            <a:tailEnd/>
          </a:ln>
          <a:effectLst/>
        </p:spPr>
        <p:txBody>
          <a:bodyPr lIns="90000" tIns="46800" rIns="90000" bIns="46800">
            <a:spAutoFit/>
          </a:bodyPr>
          <a:lstStyle/>
          <a:p>
            <a:endParaRPr lang="en-US"/>
          </a:p>
        </p:txBody>
      </p:sp>
      <p:sp>
        <p:nvSpPr>
          <p:cNvPr id="471048" name="Line 8"/>
          <p:cNvSpPr>
            <a:spLocks noChangeShapeType="1"/>
          </p:cNvSpPr>
          <p:nvPr/>
        </p:nvSpPr>
        <p:spPr bwMode="auto">
          <a:xfrm flipH="1">
            <a:off x="2209800" y="4953000"/>
            <a:ext cx="1295400" cy="838200"/>
          </a:xfrm>
          <a:prstGeom prst="line">
            <a:avLst/>
          </a:prstGeom>
          <a:noFill/>
          <a:ln w="9525">
            <a:solidFill>
              <a:schemeClr val="tx1"/>
            </a:solidFill>
            <a:round/>
            <a:headEnd/>
            <a:tailEnd/>
          </a:ln>
          <a:effectLst/>
        </p:spPr>
        <p:txBody>
          <a:bodyPr lIns="90000" tIns="46800" rIns="90000" bIns="46800">
            <a:spAutoFit/>
          </a:bodyPr>
          <a:lstStyle/>
          <a:p>
            <a:endParaRPr lang="en-US"/>
          </a:p>
        </p:txBody>
      </p:sp>
      <p:sp>
        <p:nvSpPr>
          <p:cNvPr id="471049" name="Line 9"/>
          <p:cNvSpPr>
            <a:spLocks noChangeShapeType="1"/>
          </p:cNvSpPr>
          <p:nvPr/>
        </p:nvSpPr>
        <p:spPr bwMode="auto">
          <a:xfrm>
            <a:off x="3962400" y="4953000"/>
            <a:ext cx="838200" cy="838200"/>
          </a:xfrm>
          <a:prstGeom prst="line">
            <a:avLst/>
          </a:prstGeom>
          <a:noFill/>
          <a:ln w="9525">
            <a:solidFill>
              <a:schemeClr val="tx1"/>
            </a:solidFill>
            <a:round/>
            <a:headEnd/>
            <a:tailEnd/>
          </a:ln>
          <a:effectLst/>
        </p:spPr>
        <p:txBody>
          <a:bodyPr lIns="90000" tIns="46800" rIns="90000" bIns="46800">
            <a:spAutoFit/>
          </a:bodyPr>
          <a:lstStyle/>
          <a:p>
            <a:endParaRPr lang="en-US"/>
          </a:p>
        </p:txBody>
      </p:sp>
      <p:sp>
        <p:nvSpPr>
          <p:cNvPr id="471050" name="Line 10"/>
          <p:cNvSpPr>
            <a:spLocks noChangeShapeType="1"/>
          </p:cNvSpPr>
          <p:nvPr/>
        </p:nvSpPr>
        <p:spPr bwMode="auto">
          <a:xfrm flipH="1">
            <a:off x="3505200" y="4953000"/>
            <a:ext cx="1371600" cy="914400"/>
          </a:xfrm>
          <a:prstGeom prst="line">
            <a:avLst/>
          </a:prstGeom>
          <a:noFill/>
          <a:ln w="31750">
            <a:solidFill>
              <a:schemeClr val="tx1"/>
            </a:solidFill>
            <a:round/>
            <a:headEnd/>
            <a:tailEnd/>
          </a:ln>
          <a:effectLst/>
        </p:spPr>
        <p:txBody>
          <a:bodyPr lIns="90000" tIns="46800" rIns="90000" bIns="46800">
            <a:spAutoFit/>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5" name="Rectangle 5"/>
          <p:cNvSpPr>
            <a:spLocks noChangeArrowheads="1"/>
          </p:cNvSpPr>
          <p:nvPr/>
        </p:nvSpPr>
        <p:spPr bwMode="auto">
          <a:xfrm>
            <a:off x="1295400" y="4495800"/>
            <a:ext cx="6400800" cy="1371600"/>
          </a:xfrm>
          <a:prstGeom prst="rect">
            <a:avLst/>
          </a:prstGeom>
          <a:solidFill>
            <a:schemeClr val="tx1"/>
          </a:solidFill>
          <a:ln w="12700">
            <a:solidFill>
              <a:srgbClr val="FF0000"/>
            </a:solidFill>
            <a:miter lim="800000"/>
            <a:headEnd type="none" w="sm" len="sm"/>
            <a:tailEnd type="none" w="sm" len="sm"/>
          </a:ln>
          <a:effectLst/>
        </p:spPr>
        <p:txBody>
          <a:bodyPr wrap="none" anchor="ctr"/>
          <a:lstStyle/>
          <a:p>
            <a:endParaRPr lang="en-US"/>
          </a:p>
        </p:txBody>
      </p:sp>
      <p:sp>
        <p:nvSpPr>
          <p:cNvPr id="465922" name="Rectangle 2"/>
          <p:cNvSpPr>
            <a:spLocks noGrp="1" noChangeArrowheads="1"/>
          </p:cNvSpPr>
          <p:nvPr>
            <p:ph type="title"/>
          </p:nvPr>
        </p:nvSpPr>
        <p:spPr/>
        <p:txBody>
          <a:bodyPr/>
          <a:lstStyle/>
          <a:p>
            <a:r>
              <a:rPr lang="en-US" altLang="zh-TW">
                <a:ea typeface="新細明體" pitchFamily="18" charset="-120"/>
              </a:rPr>
              <a:t>How to compute LCS?</a:t>
            </a:r>
          </a:p>
        </p:txBody>
      </p:sp>
      <p:sp>
        <p:nvSpPr>
          <p:cNvPr id="465923" name="Rectangle 3"/>
          <p:cNvSpPr>
            <a:spLocks noGrp="1" noChangeArrowheads="1"/>
          </p:cNvSpPr>
          <p:nvPr>
            <p:ph sz="quarter" idx="1"/>
          </p:nvPr>
        </p:nvSpPr>
        <p:spPr/>
        <p:txBody>
          <a:bodyPr/>
          <a:lstStyle/>
          <a:p>
            <a:r>
              <a:rPr lang="en-US" altLang="zh-TW" sz="2000">
                <a:ea typeface="新細明體" pitchFamily="18" charset="-120"/>
              </a:rPr>
              <a:t>Let A</a:t>
            </a:r>
            <a:r>
              <a:rPr lang="en-US" altLang="zh-TW" sz="2000" i="1">
                <a:ea typeface="新細明體" pitchFamily="18" charset="-120"/>
              </a:rPr>
              <a:t>=a</a:t>
            </a:r>
            <a:r>
              <a:rPr lang="en-US" altLang="zh-TW" sz="2000" i="1" baseline="-25000">
                <a:ea typeface="新細明體" pitchFamily="18" charset="-120"/>
              </a:rPr>
              <a:t>1</a:t>
            </a:r>
            <a:r>
              <a:rPr lang="en-US" altLang="zh-TW" sz="2000" i="1">
                <a:ea typeface="新細明體" pitchFamily="18" charset="-120"/>
              </a:rPr>
              <a:t>a</a:t>
            </a:r>
            <a:r>
              <a:rPr lang="en-US" altLang="zh-TW" sz="2000" i="1" baseline="-25000">
                <a:ea typeface="新細明體" pitchFamily="18" charset="-120"/>
              </a:rPr>
              <a:t>2</a:t>
            </a:r>
            <a:r>
              <a:rPr lang="en-US" altLang="zh-TW" sz="2000" i="1">
                <a:ea typeface="新細明體" pitchFamily="18" charset="-120"/>
              </a:rPr>
              <a:t>…a</a:t>
            </a:r>
            <a:r>
              <a:rPr lang="en-US" altLang="zh-TW" sz="2000" i="1" baseline="-25000">
                <a:ea typeface="新細明體" pitchFamily="18" charset="-120"/>
              </a:rPr>
              <a:t>m </a:t>
            </a:r>
            <a:r>
              <a:rPr lang="en-US" altLang="zh-TW" sz="2000">
                <a:ea typeface="新細明體" pitchFamily="18" charset="-120"/>
              </a:rPr>
              <a:t>and </a:t>
            </a:r>
            <a:r>
              <a:rPr lang="en-US" altLang="zh-TW" sz="2000" i="1">
                <a:ea typeface="新細明體" pitchFamily="18" charset="-120"/>
              </a:rPr>
              <a:t>B=b</a:t>
            </a:r>
            <a:r>
              <a:rPr lang="en-US" altLang="zh-TW" sz="2000" i="1" baseline="-25000">
                <a:ea typeface="新細明體" pitchFamily="18" charset="-120"/>
              </a:rPr>
              <a:t>1</a:t>
            </a:r>
            <a:r>
              <a:rPr lang="en-US" altLang="zh-TW" sz="2000" i="1">
                <a:ea typeface="新細明體" pitchFamily="18" charset="-120"/>
              </a:rPr>
              <a:t>b</a:t>
            </a:r>
            <a:r>
              <a:rPr lang="en-US" altLang="zh-TW" sz="2000" i="1" baseline="-25000">
                <a:ea typeface="新細明體" pitchFamily="18" charset="-120"/>
              </a:rPr>
              <a:t>2</a:t>
            </a:r>
            <a:r>
              <a:rPr lang="en-US" altLang="zh-TW" sz="2000" i="1">
                <a:ea typeface="新細明體" pitchFamily="18" charset="-120"/>
              </a:rPr>
              <a:t>…b</a:t>
            </a:r>
            <a:r>
              <a:rPr lang="en-US" altLang="zh-TW" sz="2000" i="1" baseline="-25000">
                <a:ea typeface="新細明體" pitchFamily="18" charset="-120"/>
              </a:rPr>
              <a:t>n</a:t>
            </a:r>
            <a:r>
              <a:rPr lang="en-US" altLang="zh-TW" sz="2000" i="1">
                <a:ea typeface="新細明體" pitchFamily="18" charset="-120"/>
              </a:rPr>
              <a:t> .</a:t>
            </a:r>
          </a:p>
          <a:p>
            <a:r>
              <a:rPr lang="en-US" altLang="zh-TW" sz="2000" i="1">
                <a:ea typeface="新細明體" pitchFamily="18" charset="-120"/>
              </a:rPr>
              <a:t>len</a:t>
            </a:r>
            <a:r>
              <a:rPr lang="en-US" altLang="zh-TW" sz="2000">
                <a:ea typeface="新細明體" pitchFamily="18" charset="-120"/>
              </a:rPr>
              <a:t>(</a:t>
            </a:r>
            <a:r>
              <a:rPr lang="en-US" altLang="zh-TW" sz="2000" i="1">
                <a:ea typeface="新細明體" pitchFamily="18" charset="-120"/>
              </a:rPr>
              <a:t>i, j</a:t>
            </a:r>
            <a:r>
              <a:rPr lang="en-US" altLang="zh-TW" sz="2000">
                <a:ea typeface="新細明體" pitchFamily="18" charset="-120"/>
              </a:rPr>
              <a:t>): the length of an LCS between </a:t>
            </a:r>
            <a:br>
              <a:rPr lang="en-US" altLang="zh-TW" sz="2000">
                <a:ea typeface="新細明體" pitchFamily="18" charset="-120"/>
              </a:rPr>
            </a:br>
            <a:r>
              <a:rPr lang="en-US" altLang="zh-TW" sz="2000">
                <a:ea typeface="新細明體" pitchFamily="18" charset="-120"/>
              </a:rPr>
              <a:t>	   </a:t>
            </a:r>
            <a:r>
              <a:rPr lang="en-US" altLang="zh-TW" sz="2000" i="1">
                <a:ea typeface="新細明體" pitchFamily="18" charset="-120"/>
              </a:rPr>
              <a:t>a</a:t>
            </a:r>
            <a:r>
              <a:rPr lang="en-US" altLang="zh-TW" sz="2000" i="1" baseline="-25000">
                <a:ea typeface="新細明體" pitchFamily="18" charset="-120"/>
              </a:rPr>
              <a:t>1</a:t>
            </a:r>
            <a:r>
              <a:rPr lang="en-US" altLang="zh-TW" sz="2000" i="1">
                <a:ea typeface="新細明體" pitchFamily="18" charset="-120"/>
              </a:rPr>
              <a:t>a</a:t>
            </a:r>
            <a:r>
              <a:rPr lang="en-US" altLang="zh-TW" sz="2000" i="1" baseline="-25000">
                <a:ea typeface="新細明體" pitchFamily="18" charset="-120"/>
              </a:rPr>
              <a:t>2</a:t>
            </a:r>
            <a:r>
              <a:rPr lang="en-US" altLang="zh-TW" sz="2000" i="1">
                <a:ea typeface="新細明體" pitchFamily="18" charset="-120"/>
              </a:rPr>
              <a:t>…a</a:t>
            </a:r>
            <a:r>
              <a:rPr lang="en-US" altLang="zh-TW" sz="2000" i="1" baseline="-25000">
                <a:ea typeface="新細明體" pitchFamily="18" charset="-120"/>
              </a:rPr>
              <a:t>i </a:t>
            </a:r>
            <a:r>
              <a:rPr lang="en-US" altLang="zh-TW" sz="2000">
                <a:ea typeface="新細明體" pitchFamily="18" charset="-120"/>
              </a:rPr>
              <a:t>and </a:t>
            </a:r>
            <a:r>
              <a:rPr lang="en-US" altLang="zh-TW" sz="2000" i="1">
                <a:ea typeface="新細明體" pitchFamily="18" charset="-120"/>
              </a:rPr>
              <a:t>b</a:t>
            </a:r>
            <a:r>
              <a:rPr lang="en-US" altLang="zh-TW" sz="2000" i="1" baseline="-25000">
                <a:ea typeface="新細明體" pitchFamily="18" charset="-120"/>
              </a:rPr>
              <a:t>1</a:t>
            </a:r>
            <a:r>
              <a:rPr lang="en-US" altLang="zh-TW" sz="2000" i="1">
                <a:ea typeface="新細明體" pitchFamily="18" charset="-120"/>
              </a:rPr>
              <a:t>b</a:t>
            </a:r>
            <a:r>
              <a:rPr lang="en-US" altLang="zh-TW" sz="2000" i="1" baseline="-25000">
                <a:ea typeface="新細明體" pitchFamily="18" charset="-120"/>
              </a:rPr>
              <a:t>2</a:t>
            </a:r>
            <a:r>
              <a:rPr lang="en-US" altLang="zh-TW" sz="2000" i="1">
                <a:ea typeface="新細明體" pitchFamily="18" charset="-120"/>
              </a:rPr>
              <a:t>…b</a:t>
            </a:r>
            <a:r>
              <a:rPr lang="en-US" altLang="zh-TW" sz="2000" i="1" baseline="-25000">
                <a:ea typeface="新細明體" pitchFamily="18" charset="-120"/>
              </a:rPr>
              <a:t>j</a:t>
            </a:r>
          </a:p>
          <a:p>
            <a:r>
              <a:rPr lang="en-US" altLang="zh-TW" sz="2000">
                <a:ea typeface="新細明體" pitchFamily="18" charset="-120"/>
              </a:rPr>
              <a:t>With proper initializations, </a:t>
            </a:r>
            <a:r>
              <a:rPr lang="en-US" altLang="zh-TW" sz="2000" i="1">
                <a:ea typeface="新細明體" pitchFamily="18" charset="-120"/>
              </a:rPr>
              <a:t>len</a:t>
            </a:r>
            <a:r>
              <a:rPr lang="en-US" altLang="zh-TW" sz="2000">
                <a:ea typeface="新細明體" pitchFamily="18" charset="-120"/>
              </a:rPr>
              <a:t>(</a:t>
            </a:r>
            <a:r>
              <a:rPr lang="en-US" altLang="zh-TW" sz="2000" i="1">
                <a:ea typeface="新細明體" pitchFamily="18" charset="-120"/>
              </a:rPr>
              <a:t>i, j</a:t>
            </a:r>
            <a:r>
              <a:rPr lang="en-US" altLang="zh-TW" sz="2000">
                <a:ea typeface="新細明體" pitchFamily="18" charset="-120"/>
              </a:rPr>
              <a:t>) can be computed as follows.</a:t>
            </a:r>
            <a:endParaRPr lang="en-US" altLang="zh-TW">
              <a:ea typeface="新細明體" pitchFamily="18" charset="-120"/>
            </a:endParaRPr>
          </a:p>
          <a:p>
            <a:endParaRPr lang="en-US" altLang="zh-TW">
              <a:ea typeface="新細明體" pitchFamily="18" charset="-120"/>
            </a:endParaRPr>
          </a:p>
          <a:p>
            <a:endParaRPr lang="en-US" altLang="zh-TW">
              <a:ea typeface="新細明體" pitchFamily="18" charset="-120"/>
            </a:endParaRPr>
          </a:p>
        </p:txBody>
      </p:sp>
      <p:graphicFrame>
        <p:nvGraphicFramePr>
          <p:cNvPr id="465924" name="Object 4"/>
          <p:cNvGraphicFramePr>
            <a:graphicFrameLocks noChangeAspect="1"/>
          </p:cNvGraphicFramePr>
          <p:nvPr/>
        </p:nvGraphicFramePr>
        <p:xfrm>
          <a:off x="762000" y="3352800"/>
          <a:ext cx="6899275" cy="3124201"/>
        </p:xfrm>
        <a:graphic>
          <a:graphicData uri="http://schemas.openxmlformats.org/presentationml/2006/ole">
            <p:oleObj spid="_x0000_s7170" name="文件" r:id="rId3" imgW="7117200" imgH="5259240" progId="Word.Document.8">
              <p:embed/>
            </p:oleObj>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6946" name="Object 2"/>
          <p:cNvGraphicFramePr>
            <a:graphicFrameLocks noChangeAspect="1"/>
          </p:cNvGraphicFramePr>
          <p:nvPr/>
        </p:nvGraphicFramePr>
        <p:xfrm>
          <a:off x="152400" y="228600"/>
          <a:ext cx="8458200" cy="5486400"/>
        </p:xfrm>
        <a:graphic>
          <a:graphicData uri="http://schemas.openxmlformats.org/presentationml/2006/ole">
            <p:oleObj spid="_x0000_s8194" name="Document" r:id="rId3" imgW="5486400" imgH="3200400" progId="Word.Document.8">
              <p:embed/>
            </p:oleObj>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7970" name="Object 2"/>
          <p:cNvGraphicFramePr>
            <a:graphicFrameLocks noChangeAspect="1"/>
          </p:cNvGraphicFramePr>
          <p:nvPr/>
        </p:nvGraphicFramePr>
        <p:xfrm>
          <a:off x="533400" y="762000"/>
          <a:ext cx="8153400" cy="5638800"/>
        </p:xfrm>
        <a:graphic>
          <a:graphicData uri="http://schemas.openxmlformats.org/presentationml/2006/ole">
            <p:oleObj spid="_x0000_s9218" name="文件" r:id="rId3" imgW="5919120" imgH="4076640" progId="Word.Document.8">
              <p:embed/>
            </p:oleObj>
          </a:graphicData>
        </a:graphic>
      </p:graphicFrame>
      <p:sp>
        <p:nvSpPr>
          <p:cNvPr id="467971" name="Text Box 3"/>
          <p:cNvSpPr txBox="1">
            <a:spLocks noChangeArrowheads="1"/>
          </p:cNvSpPr>
          <p:nvPr/>
        </p:nvSpPr>
        <p:spPr bwMode="auto">
          <a:xfrm>
            <a:off x="976313" y="5881688"/>
            <a:ext cx="4924425" cy="396875"/>
          </a:xfrm>
          <a:prstGeom prst="rect">
            <a:avLst/>
          </a:prstGeom>
          <a:noFill/>
          <a:ln w="9525">
            <a:noFill/>
            <a:miter lim="800000"/>
            <a:headEnd/>
            <a:tailEnd/>
          </a:ln>
          <a:effectLst/>
        </p:spPr>
        <p:txBody>
          <a:bodyPr wrap="none" lIns="90000" tIns="46800" rIns="90000" bIns="46800">
            <a:spAutoFit/>
          </a:bodyPr>
          <a:lstStyle/>
          <a:p>
            <a:pPr algn="l" eaLnBrk="1" hangingPunct="1"/>
            <a:r>
              <a:rPr kumimoji="1" lang="en-US" sz="2000">
                <a:ea typeface="新細明體" pitchFamily="18" charset="-120"/>
              </a:rPr>
              <a:t>Running time and memory: O(</a:t>
            </a:r>
            <a:r>
              <a:rPr kumimoji="1" lang="en-US" sz="2000" i="1">
                <a:ea typeface="新細明體" pitchFamily="18" charset="-120"/>
              </a:rPr>
              <a:t>mn</a:t>
            </a:r>
            <a:r>
              <a:rPr kumimoji="1" lang="en-US" sz="2000">
                <a:ea typeface="新細明體" pitchFamily="18" charset="-120"/>
              </a:rPr>
              <a:t>) and O(</a:t>
            </a:r>
            <a:r>
              <a:rPr kumimoji="1" lang="en-US" sz="2000" i="1">
                <a:ea typeface="新細明體" pitchFamily="18" charset="-120"/>
              </a:rPr>
              <a:t>mn</a:t>
            </a:r>
            <a:r>
              <a:rPr kumimoji="1" lang="en-US" sz="2000">
                <a:ea typeface="新細明體" pitchFamily="18" charset="-120"/>
              </a:rPr>
              <a:t>).</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6" name="Rectangle 4"/>
          <p:cNvSpPr>
            <a:spLocks noChangeArrowheads="1"/>
          </p:cNvSpPr>
          <p:nvPr/>
        </p:nvSpPr>
        <p:spPr bwMode="auto">
          <a:xfrm>
            <a:off x="1524000" y="2514600"/>
            <a:ext cx="6172200" cy="2286000"/>
          </a:xfrm>
          <a:prstGeom prst="rect">
            <a:avLst/>
          </a:prstGeom>
          <a:solidFill>
            <a:schemeClr val="tx1"/>
          </a:solidFill>
          <a:ln w="12700">
            <a:solidFill>
              <a:srgbClr val="FF0000"/>
            </a:solidFill>
            <a:miter lim="800000"/>
            <a:headEnd type="none" w="sm" len="sm"/>
            <a:tailEnd type="none" w="sm" len="sm"/>
          </a:ln>
          <a:effectLst/>
        </p:spPr>
        <p:txBody>
          <a:bodyPr wrap="none" anchor="ctr"/>
          <a:lstStyle/>
          <a:p>
            <a:endParaRPr lang="en-US"/>
          </a:p>
        </p:txBody>
      </p:sp>
      <p:graphicFrame>
        <p:nvGraphicFramePr>
          <p:cNvPr id="468994" name="Object 2"/>
          <p:cNvGraphicFramePr>
            <a:graphicFrameLocks noChangeAspect="1"/>
          </p:cNvGraphicFramePr>
          <p:nvPr/>
        </p:nvGraphicFramePr>
        <p:xfrm>
          <a:off x="304800" y="2209800"/>
          <a:ext cx="8001000" cy="2784475"/>
        </p:xfrm>
        <a:graphic>
          <a:graphicData uri="http://schemas.openxmlformats.org/presentationml/2006/ole">
            <p:oleObj spid="_x0000_s10242" name="文件" r:id="rId3" imgW="5791320" imgH="1854720" progId="Word.Document.8">
              <p:embed/>
            </p:oleObj>
          </a:graphicData>
        </a:graphic>
      </p:graphicFrame>
      <p:sp>
        <p:nvSpPr>
          <p:cNvPr id="468995" name="Text Box 3"/>
          <p:cNvSpPr txBox="1">
            <a:spLocks noChangeArrowheads="1"/>
          </p:cNvSpPr>
          <p:nvPr/>
        </p:nvSpPr>
        <p:spPr bwMode="auto">
          <a:xfrm>
            <a:off x="914400" y="228600"/>
            <a:ext cx="5638800" cy="641350"/>
          </a:xfrm>
          <a:prstGeom prst="rect">
            <a:avLst/>
          </a:prstGeom>
          <a:noFill/>
          <a:ln w="9525">
            <a:noFill/>
            <a:miter lim="800000"/>
            <a:headEnd/>
            <a:tailEnd/>
          </a:ln>
          <a:effectLst/>
        </p:spPr>
        <p:txBody>
          <a:bodyPr lIns="90000" tIns="46800" rIns="90000" bIns="46800">
            <a:spAutoFit/>
          </a:bodyPr>
          <a:lstStyle/>
          <a:p>
            <a:pPr algn="l" eaLnBrk="1" hangingPunct="1"/>
            <a:r>
              <a:rPr kumimoji="1" lang="en-US" sz="3600">
                <a:ea typeface="新細明體" pitchFamily="18" charset="-120"/>
              </a:rPr>
              <a:t>The backtracing algorithm</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0018" name="Object 2"/>
          <p:cNvGraphicFramePr>
            <a:graphicFrameLocks noChangeAspect="1"/>
          </p:cNvGraphicFramePr>
          <p:nvPr/>
        </p:nvGraphicFramePr>
        <p:xfrm>
          <a:off x="533400" y="765175"/>
          <a:ext cx="8067675" cy="5641975"/>
        </p:xfrm>
        <a:graphic>
          <a:graphicData uri="http://schemas.openxmlformats.org/presentationml/2006/ole">
            <p:oleObj spid="_x0000_s11266" name="Document" r:id="rId3" imgW="5919120" imgH="4139280" progId="Word.Document.8">
              <p:embed/>
            </p:oleObj>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en-US"/>
              <a:t>Branch-and-Bound</a:t>
            </a:r>
          </a:p>
        </p:txBody>
      </p:sp>
      <p:sp>
        <p:nvSpPr>
          <p:cNvPr id="481283" name="Rectangle 3"/>
          <p:cNvSpPr>
            <a:spLocks noGrp="1" noChangeArrowheads="1"/>
          </p:cNvSpPr>
          <p:nvPr>
            <p:ph sz="quarter" idx="1"/>
          </p:nvPr>
        </p:nvSpPr>
        <p:spPr>
          <a:xfrm>
            <a:off x="609600" y="1219200"/>
            <a:ext cx="8305800" cy="5486400"/>
          </a:xfrm>
        </p:spPr>
        <p:txBody>
          <a:bodyPr>
            <a:normAutofit/>
          </a:bodyPr>
          <a:lstStyle/>
          <a:p>
            <a:pPr>
              <a:lnSpc>
                <a:spcPct val="90000"/>
              </a:lnSpc>
            </a:pPr>
            <a:r>
              <a:rPr kumimoji="0" lang="en-US">
                <a:solidFill>
                  <a:schemeClr val="hlink"/>
                </a:solidFill>
              </a:rPr>
              <a:t>An enhancement of backtracking</a:t>
            </a:r>
            <a:br>
              <a:rPr kumimoji="0" lang="en-US">
                <a:solidFill>
                  <a:schemeClr val="hlink"/>
                </a:solidFill>
              </a:rPr>
            </a:br>
            <a:endParaRPr kumimoji="0" lang="en-US">
              <a:solidFill>
                <a:schemeClr val="hlink"/>
              </a:solidFill>
            </a:endParaRPr>
          </a:p>
          <a:p>
            <a:pPr>
              <a:lnSpc>
                <a:spcPct val="90000"/>
              </a:lnSpc>
            </a:pPr>
            <a:r>
              <a:rPr kumimoji="0" lang="en-US">
                <a:solidFill>
                  <a:schemeClr val="hlink"/>
                </a:solidFill>
              </a:rPr>
              <a:t>Applicable to optimization problems </a:t>
            </a:r>
            <a:br>
              <a:rPr kumimoji="0" lang="en-US">
                <a:solidFill>
                  <a:schemeClr val="hlink"/>
                </a:solidFill>
              </a:rPr>
            </a:br>
            <a:endParaRPr kumimoji="0" lang="en-US">
              <a:solidFill>
                <a:schemeClr val="hlink"/>
              </a:solidFill>
            </a:endParaRPr>
          </a:p>
          <a:p>
            <a:pPr>
              <a:lnSpc>
                <a:spcPct val="90000"/>
              </a:lnSpc>
            </a:pPr>
            <a:r>
              <a:rPr kumimoji="0" lang="en-US">
                <a:solidFill>
                  <a:schemeClr val="hlink"/>
                </a:solidFill>
              </a:rPr>
              <a:t>For each node (partial solution) of a state-space tree, computes a bound on the value of the objective function for all descendants  of the node (extensions of the partial solution)</a:t>
            </a:r>
            <a:br>
              <a:rPr kumimoji="0" lang="en-US">
                <a:solidFill>
                  <a:schemeClr val="hlink"/>
                </a:solidFill>
              </a:rPr>
            </a:br>
            <a:endParaRPr kumimoji="0" lang="en-US">
              <a:solidFill>
                <a:schemeClr val="hlink"/>
              </a:solidFill>
            </a:endParaRPr>
          </a:p>
          <a:p>
            <a:pPr>
              <a:lnSpc>
                <a:spcPct val="90000"/>
              </a:lnSpc>
            </a:pPr>
            <a:r>
              <a:rPr kumimoji="0" lang="en-US">
                <a:solidFill>
                  <a:schemeClr val="hlink"/>
                </a:solidFill>
              </a:rPr>
              <a:t>Uses the bound for:</a:t>
            </a:r>
          </a:p>
          <a:p>
            <a:pPr lvl="1">
              <a:lnSpc>
                <a:spcPct val="90000"/>
              </a:lnSpc>
            </a:pPr>
            <a:r>
              <a:rPr kumimoji="0" lang="en-US" sz="2400">
                <a:solidFill>
                  <a:schemeClr val="hlink"/>
                </a:solidFill>
              </a:rPr>
              <a:t>ruling out certain nodes as “nonpromising” to prune the tree – if a node’s bound is not better than the best solution seen so far</a:t>
            </a:r>
          </a:p>
          <a:p>
            <a:pPr lvl="1">
              <a:lnSpc>
                <a:spcPct val="90000"/>
              </a:lnSpc>
            </a:pPr>
            <a:r>
              <a:rPr kumimoji="0" lang="en-US" sz="2400">
                <a:solidFill>
                  <a:schemeClr val="hlink"/>
                </a:solidFill>
              </a:rPr>
              <a:t>guiding the search through state-space</a:t>
            </a:r>
            <a:endParaRPr kumimoji="0" lang="en-US">
              <a:solidFill>
                <a:schemeClr val="hlink"/>
              </a:solidFill>
            </a:endParaRPr>
          </a:p>
          <a:p>
            <a:pPr>
              <a:lnSpc>
                <a:spcPct val="90000"/>
              </a:lnSpc>
            </a:pPr>
            <a:endParaRPr lang="en-US">
              <a:solidFill>
                <a:schemeClr val="hlin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pPr eaLnBrk="1" hangingPunct="1"/>
            <a:r>
              <a:rPr lang="en-US" smtClean="0"/>
              <a:t>Matrix Multiplication</a:t>
            </a:r>
          </a:p>
        </p:txBody>
      </p:sp>
      <p:sp>
        <p:nvSpPr>
          <p:cNvPr id="63506" name="Slide Number Placeholder 17"/>
          <p:cNvSpPr>
            <a:spLocks noGrp="1"/>
          </p:cNvSpPr>
          <p:nvPr>
            <p:ph type="sldNum" sz="quarter" idx="12"/>
          </p:nvPr>
        </p:nvSpPr>
        <p:spPr/>
        <p:txBody>
          <a:bodyPr/>
          <a:lstStyle/>
          <a:p>
            <a:pPr>
              <a:defRPr/>
            </a:pPr>
            <a:fld id="{8014306A-B0A7-42BC-86FB-00FDA3937CFC}" type="slidenum">
              <a:rPr lang="en-US"/>
              <a:pPr>
                <a:defRPr/>
              </a:pPr>
              <a:t>5</a:t>
            </a:fld>
            <a:endParaRPr lang="en-US"/>
          </a:p>
        </p:txBody>
      </p:sp>
      <p:sp>
        <p:nvSpPr>
          <p:cNvPr id="63492" name="Text Box 8"/>
          <p:cNvSpPr txBox="1">
            <a:spLocks noChangeArrowheads="1"/>
          </p:cNvSpPr>
          <p:nvPr/>
        </p:nvSpPr>
        <p:spPr bwMode="auto">
          <a:xfrm>
            <a:off x="1622425" y="1668463"/>
            <a:ext cx="1349375" cy="1004887"/>
          </a:xfrm>
          <a:prstGeom prst="rect">
            <a:avLst/>
          </a:prstGeom>
          <a:noFill/>
          <a:ln w="9525">
            <a:noFill/>
            <a:miter lim="800000"/>
            <a:headEnd/>
            <a:tailEnd/>
          </a:ln>
        </p:spPr>
        <p:txBody>
          <a:bodyPr>
            <a:spAutoFit/>
          </a:bodyPr>
          <a:lstStyle/>
          <a:p>
            <a:pPr marL="342900" indent="-342900">
              <a:spcBef>
                <a:spcPct val="50000"/>
              </a:spcBef>
            </a:pPr>
            <a:r>
              <a:rPr lang="en-US"/>
              <a:t>1	  2	3</a:t>
            </a:r>
          </a:p>
          <a:p>
            <a:pPr marL="342900" indent="-342900">
              <a:spcBef>
                <a:spcPct val="50000"/>
              </a:spcBef>
            </a:pPr>
            <a:r>
              <a:rPr lang="en-US"/>
              <a:t>4	  5	6</a:t>
            </a:r>
          </a:p>
        </p:txBody>
      </p:sp>
      <p:sp>
        <p:nvSpPr>
          <p:cNvPr id="63493" name="Text Box 9"/>
          <p:cNvSpPr txBox="1">
            <a:spLocks noChangeArrowheads="1"/>
          </p:cNvSpPr>
          <p:nvPr/>
        </p:nvSpPr>
        <p:spPr bwMode="auto">
          <a:xfrm>
            <a:off x="1143000" y="1219200"/>
            <a:ext cx="533400" cy="1555750"/>
          </a:xfrm>
          <a:prstGeom prst="rect">
            <a:avLst/>
          </a:prstGeom>
          <a:noFill/>
          <a:ln w="9525">
            <a:noFill/>
            <a:miter lim="800000"/>
            <a:headEnd/>
            <a:tailEnd/>
          </a:ln>
        </p:spPr>
        <p:txBody>
          <a:bodyPr>
            <a:spAutoFit/>
          </a:bodyPr>
          <a:lstStyle/>
          <a:p>
            <a:pPr>
              <a:spcBef>
                <a:spcPct val="50000"/>
              </a:spcBef>
            </a:pPr>
            <a:r>
              <a:rPr lang="en-US" sz="9600">
                <a:sym typeface="Symbol" pitchFamily="18" charset="2"/>
              </a:rPr>
              <a:t></a:t>
            </a:r>
          </a:p>
        </p:txBody>
      </p:sp>
      <p:sp>
        <p:nvSpPr>
          <p:cNvPr id="63494" name="Text Box 10"/>
          <p:cNvSpPr txBox="1">
            <a:spLocks noChangeArrowheads="1"/>
          </p:cNvSpPr>
          <p:nvPr/>
        </p:nvSpPr>
        <p:spPr bwMode="auto">
          <a:xfrm>
            <a:off x="2819400" y="1219200"/>
            <a:ext cx="381000" cy="1555750"/>
          </a:xfrm>
          <a:prstGeom prst="rect">
            <a:avLst/>
          </a:prstGeom>
          <a:noFill/>
          <a:ln w="9525">
            <a:noFill/>
            <a:miter lim="800000"/>
            <a:headEnd/>
            <a:tailEnd/>
          </a:ln>
        </p:spPr>
        <p:txBody>
          <a:bodyPr>
            <a:spAutoFit/>
          </a:bodyPr>
          <a:lstStyle/>
          <a:p>
            <a:pPr>
              <a:spcBef>
                <a:spcPct val="50000"/>
              </a:spcBef>
            </a:pPr>
            <a:r>
              <a:rPr lang="en-US" sz="9600">
                <a:sym typeface="Symbol" pitchFamily="18" charset="2"/>
              </a:rPr>
              <a:t></a:t>
            </a:r>
          </a:p>
        </p:txBody>
      </p:sp>
      <p:sp>
        <p:nvSpPr>
          <p:cNvPr id="63495" name="Text Box 11"/>
          <p:cNvSpPr txBox="1">
            <a:spLocks noChangeArrowheads="1"/>
          </p:cNvSpPr>
          <p:nvPr/>
        </p:nvSpPr>
        <p:spPr bwMode="auto">
          <a:xfrm>
            <a:off x="5165725" y="1487488"/>
            <a:ext cx="1438275" cy="1187450"/>
          </a:xfrm>
          <a:prstGeom prst="rect">
            <a:avLst/>
          </a:prstGeom>
          <a:noFill/>
          <a:ln w="9525">
            <a:noFill/>
            <a:miter lim="800000"/>
            <a:headEnd/>
            <a:tailEnd/>
          </a:ln>
        </p:spPr>
        <p:txBody>
          <a:bodyPr wrap="none">
            <a:spAutoFit/>
          </a:bodyPr>
          <a:lstStyle/>
          <a:p>
            <a:pPr marL="342900" indent="-342900"/>
            <a:r>
              <a:rPr lang="en-US"/>
              <a:t>10		12</a:t>
            </a:r>
          </a:p>
          <a:p>
            <a:pPr marL="342900" indent="-342900"/>
            <a:r>
              <a:rPr lang="en-US"/>
              <a:t>20		22</a:t>
            </a:r>
          </a:p>
          <a:p>
            <a:pPr marL="342900" indent="-342900"/>
            <a:r>
              <a:rPr lang="en-US"/>
              <a:t>30		32</a:t>
            </a:r>
          </a:p>
        </p:txBody>
      </p:sp>
      <p:sp>
        <p:nvSpPr>
          <p:cNvPr id="63496" name="Text Box 12"/>
          <p:cNvSpPr txBox="1">
            <a:spLocks noChangeArrowheads="1"/>
          </p:cNvSpPr>
          <p:nvPr/>
        </p:nvSpPr>
        <p:spPr bwMode="auto">
          <a:xfrm>
            <a:off x="6477000" y="1143000"/>
            <a:ext cx="381000" cy="1555750"/>
          </a:xfrm>
          <a:prstGeom prst="rect">
            <a:avLst/>
          </a:prstGeom>
          <a:noFill/>
          <a:ln w="9525">
            <a:noFill/>
            <a:miter lim="800000"/>
            <a:headEnd/>
            <a:tailEnd/>
          </a:ln>
        </p:spPr>
        <p:txBody>
          <a:bodyPr>
            <a:spAutoFit/>
          </a:bodyPr>
          <a:lstStyle/>
          <a:p>
            <a:pPr>
              <a:spcBef>
                <a:spcPct val="50000"/>
              </a:spcBef>
            </a:pPr>
            <a:r>
              <a:rPr lang="en-US" sz="9600">
                <a:sym typeface="Symbol" pitchFamily="18" charset="2"/>
              </a:rPr>
              <a:t></a:t>
            </a:r>
          </a:p>
        </p:txBody>
      </p:sp>
      <p:sp>
        <p:nvSpPr>
          <p:cNvPr id="63497" name="Text Box 13"/>
          <p:cNvSpPr txBox="1">
            <a:spLocks noChangeArrowheads="1"/>
          </p:cNvSpPr>
          <p:nvPr/>
        </p:nvSpPr>
        <p:spPr bwMode="auto">
          <a:xfrm>
            <a:off x="4724400" y="1143000"/>
            <a:ext cx="533400" cy="1555750"/>
          </a:xfrm>
          <a:prstGeom prst="rect">
            <a:avLst/>
          </a:prstGeom>
          <a:noFill/>
          <a:ln w="9525">
            <a:noFill/>
            <a:miter lim="800000"/>
            <a:headEnd/>
            <a:tailEnd/>
          </a:ln>
        </p:spPr>
        <p:txBody>
          <a:bodyPr>
            <a:spAutoFit/>
          </a:bodyPr>
          <a:lstStyle/>
          <a:p>
            <a:pPr>
              <a:spcBef>
                <a:spcPct val="50000"/>
              </a:spcBef>
            </a:pPr>
            <a:r>
              <a:rPr lang="en-US" sz="9600">
                <a:sym typeface="Symbol" pitchFamily="18" charset="2"/>
              </a:rPr>
              <a:t></a:t>
            </a:r>
          </a:p>
        </p:txBody>
      </p:sp>
      <p:sp>
        <p:nvSpPr>
          <p:cNvPr id="63498" name="Text Box 14"/>
          <p:cNvSpPr txBox="1">
            <a:spLocks noChangeArrowheads="1"/>
          </p:cNvSpPr>
          <p:nvPr/>
        </p:nvSpPr>
        <p:spPr bwMode="auto">
          <a:xfrm>
            <a:off x="3810000" y="1905000"/>
            <a:ext cx="533400" cy="641350"/>
          </a:xfrm>
          <a:prstGeom prst="rect">
            <a:avLst/>
          </a:prstGeom>
          <a:noFill/>
          <a:ln w="9525">
            <a:noFill/>
            <a:miter lim="800000"/>
            <a:headEnd/>
            <a:tailEnd/>
          </a:ln>
        </p:spPr>
        <p:txBody>
          <a:bodyPr>
            <a:spAutoFit/>
          </a:bodyPr>
          <a:lstStyle/>
          <a:p>
            <a:pPr>
              <a:spcBef>
                <a:spcPct val="50000"/>
              </a:spcBef>
            </a:pPr>
            <a:r>
              <a:rPr lang="en-US" sz="3600">
                <a:sym typeface="Symbol" pitchFamily="18" charset="2"/>
              </a:rPr>
              <a:t></a:t>
            </a:r>
          </a:p>
        </p:txBody>
      </p:sp>
      <p:sp>
        <p:nvSpPr>
          <p:cNvPr id="63499" name="Text Box 15"/>
          <p:cNvSpPr txBox="1">
            <a:spLocks noChangeArrowheads="1"/>
          </p:cNvSpPr>
          <p:nvPr/>
        </p:nvSpPr>
        <p:spPr bwMode="auto">
          <a:xfrm>
            <a:off x="990600" y="3505200"/>
            <a:ext cx="5703888" cy="1006475"/>
          </a:xfrm>
          <a:prstGeom prst="rect">
            <a:avLst/>
          </a:prstGeom>
          <a:noFill/>
          <a:ln w="9525">
            <a:noFill/>
            <a:miter lim="800000"/>
            <a:headEnd/>
            <a:tailEnd/>
          </a:ln>
        </p:spPr>
        <p:txBody>
          <a:bodyPr wrap="none">
            <a:spAutoFit/>
          </a:bodyPr>
          <a:lstStyle/>
          <a:p>
            <a:r>
              <a:rPr lang="en-US" sz="2000"/>
              <a:t>1*10+2*20+3*30		1*12+2*22+3*32</a:t>
            </a:r>
          </a:p>
          <a:p>
            <a:endParaRPr lang="en-US" sz="2000"/>
          </a:p>
          <a:p>
            <a:r>
              <a:rPr lang="en-US" sz="2000"/>
              <a:t>4*10+5*20+6*30		4*12+4*22+6*32</a:t>
            </a:r>
          </a:p>
        </p:txBody>
      </p:sp>
      <p:sp>
        <p:nvSpPr>
          <p:cNvPr id="63500" name="Text Box 16"/>
          <p:cNvSpPr txBox="1">
            <a:spLocks noChangeArrowheads="1"/>
          </p:cNvSpPr>
          <p:nvPr/>
        </p:nvSpPr>
        <p:spPr bwMode="auto">
          <a:xfrm>
            <a:off x="1736725" y="5065713"/>
            <a:ext cx="4305300" cy="366712"/>
          </a:xfrm>
          <a:prstGeom prst="rect">
            <a:avLst/>
          </a:prstGeom>
          <a:noFill/>
          <a:ln w="9525">
            <a:noFill/>
            <a:miter lim="800000"/>
            <a:headEnd/>
            <a:tailEnd/>
          </a:ln>
        </p:spPr>
        <p:txBody>
          <a:bodyPr wrap="none">
            <a:spAutoFit/>
          </a:bodyPr>
          <a:lstStyle/>
          <a:p>
            <a:r>
              <a:rPr lang="en-US"/>
              <a:t># of </a:t>
            </a:r>
            <a:r>
              <a:rPr lang="en-US" u="sng">
                <a:solidFill>
                  <a:srgbClr val="FF0000"/>
                </a:solidFill>
              </a:rPr>
              <a:t>Columns</a:t>
            </a:r>
            <a:r>
              <a:rPr lang="en-US"/>
              <a:t> of A must = # of </a:t>
            </a:r>
            <a:r>
              <a:rPr lang="en-US" u="sng">
                <a:solidFill>
                  <a:srgbClr val="FF0000"/>
                </a:solidFill>
              </a:rPr>
              <a:t>Rows</a:t>
            </a:r>
            <a:r>
              <a:rPr lang="en-US"/>
              <a:t> of B</a:t>
            </a:r>
          </a:p>
        </p:txBody>
      </p:sp>
      <p:sp>
        <p:nvSpPr>
          <p:cNvPr id="63501" name="Text Box 17"/>
          <p:cNvSpPr txBox="1">
            <a:spLocks noChangeArrowheads="1"/>
          </p:cNvSpPr>
          <p:nvPr/>
        </p:nvSpPr>
        <p:spPr bwMode="auto">
          <a:xfrm>
            <a:off x="609600" y="3048000"/>
            <a:ext cx="533400" cy="1555750"/>
          </a:xfrm>
          <a:prstGeom prst="rect">
            <a:avLst/>
          </a:prstGeom>
          <a:noFill/>
          <a:ln w="9525">
            <a:noFill/>
            <a:miter lim="800000"/>
            <a:headEnd/>
            <a:tailEnd/>
          </a:ln>
        </p:spPr>
        <p:txBody>
          <a:bodyPr>
            <a:spAutoFit/>
          </a:bodyPr>
          <a:lstStyle/>
          <a:p>
            <a:pPr>
              <a:spcBef>
                <a:spcPct val="50000"/>
              </a:spcBef>
            </a:pPr>
            <a:r>
              <a:rPr lang="en-US" sz="9600">
                <a:sym typeface="Symbol" pitchFamily="18" charset="2"/>
              </a:rPr>
              <a:t></a:t>
            </a:r>
          </a:p>
        </p:txBody>
      </p:sp>
      <p:sp>
        <p:nvSpPr>
          <p:cNvPr id="63502" name="Text Box 18"/>
          <p:cNvSpPr txBox="1">
            <a:spLocks noChangeArrowheads="1"/>
          </p:cNvSpPr>
          <p:nvPr/>
        </p:nvSpPr>
        <p:spPr bwMode="auto">
          <a:xfrm>
            <a:off x="6629400" y="3048000"/>
            <a:ext cx="381000" cy="1555750"/>
          </a:xfrm>
          <a:prstGeom prst="rect">
            <a:avLst/>
          </a:prstGeom>
          <a:noFill/>
          <a:ln w="9525">
            <a:noFill/>
            <a:miter lim="800000"/>
            <a:headEnd/>
            <a:tailEnd/>
          </a:ln>
        </p:spPr>
        <p:txBody>
          <a:bodyPr>
            <a:spAutoFit/>
          </a:bodyPr>
          <a:lstStyle/>
          <a:p>
            <a:pPr>
              <a:spcBef>
                <a:spcPct val="50000"/>
              </a:spcBef>
            </a:pPr>
            <a:r>
              <a:rPr lang="en-US" sz="9600">
                <a:sym typeface="Symbol" pitchFamily="18" charset="2"/>
              </a:rPr>
              <a:t></a:t>
            </a:r>
          </a:p>
        </p:txBody>
      </p:sp>
      <p:sp>
        <p:nvSpPr>
          <p:cNvPr id="63503" name="Oval 19"/>
          <p:cNvSpPr>
            <a:spLocks noChangeArrowheads="1"/>
          </p:cNvSpPr>
          <p:nvPr/>
        </p:nvSpPr>
        <p:spPr bwMode="auto">
          <a:xfrm>
            <a:off x="1524000" y="1676400"/>
            <a:ext cx="1447800" cy="457200"/>
          </a:xfrm>
          <a:prstGeom prst="ellipse">
            <a:avLst/>
          </a:prstGeom>
          <a:solidFill>
            <a:schemeClr val="accent1">
              <a:alpha val="39999"/>
            </a:schemeClr>
          </a:solidFill>
          <a:ln w="9525">
            <a:solidFill>
              <a:schemeClr val="tx1"/>
            </a:solidFill>
            <a:round/>
            <a:headEnd/>
            <a:tailEnd/>
          </a:ln>
        </p:spPr>
        <p:txBody>
          <a:bodyPr wrap="none" anchor="ctr"/>
          <a:lstStyle/>
          <a:p>
            <a:endParaRPr lang="en-US"/>
          </a:p>
        </p:txBody>
      </p:sp>
      <p:sp>
        <p:nvSpPr>
          <p:cNvPr id="63504" name="Oval 20"/>
          <p:cNvSpPr>
            <a:spLocks noChangeArrowheads="1"/>
          </p:cNvSpPr>
          <p:nvPr/>
        </p:nvSpPr>
        <p:spPr bwMode="auto">
          <a:xfrm>
            <a:off x="5181600" y="1371600"/>
            <a:ext cx="533400" cy="1524000"/>
          </a:xfrm>
          <a:prstGeom prst="ellipse">
            <a:avLst/>
          </a:prstGeom>
          <a:solidFill>
            <a:schemeClr val="accent1">
              <a:alpha val="39999"/>
            </a:schemeClr>
          </a:solidFill>
          <a:ln w="9525">
            <a:solidFill>
              <a:schemeClr val="tx1"/>
            </a:solidFill>
            <a:round/>
            <a:headEnd/>
            <a:tailEnd/>
          </a:ln>
        </p:spPr>
        <p:txBody>
          <a:bodyPr wrap="none" anchor="ctr"/>
          <a:lstStyle/>
          <a:p>
            <a:endParaRPr lang="en-US"/>
          </a:p>
        </p:txBody>
      </p:sp>
      <p:sp>
        <p:nvSpPr>
          <p:cNvPr id="63505" name="Arc 21"/>
          <p:cNvSpPr>
            <a:spLocks/>
          </p:cNvSpPr>
          <p:nvPr/>
        </p:nvSpPr>
        <p:spPr bwMode="auto">
          <a:xfrm rot="10800000" flipV="1">
            <a:off x="2514600" y="1447800"/>
            <a:ext cx="2819400" cy="228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accent1"/>
            </a:solidFill>
            <a:round/>
            <a:headEnd/>
            <a:tailEnd/>
          </a:ln>
        </p:spPr>
        <p:txBody>
          <a:bodyPr wrap="none" anchor="ctr"/>
          <a:lstStyle/>
          <a:p>
            <a:endParaRPr lang="en-US"/>
          </a:p>
        </p:txBody>
      </p:sp>
      <p:sp>
        <p:nvSpPr>
          <p:cNvPr id="2" name="Line 22"/>
          <p:cNvSpPr>
            <a:spLocks noChangeShapeType="1"/>
          </p:cNvSpPr>
          <p:nvPr/>
        </p:nvSpPr>
        <p:spPr bwMode="auto">
          <a:xfrm flipH="1">
            <a:off x="2667000" y="1524000"/>
            <a:ext cx="1447800" cy="1981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ChangeArrowheads="1"/>
          </p:cNvSpPr>
          <p:nvPr/>
        </p:nvSpPr>
        <p:spPr bwMode="auto">
          <a:xfrm>
            <a:off x="1143000" y="2819400"/>
            <a:ext cx="4708525" cy="1984375"/>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483331" name="Text Box 3"/>
          <p:cNvSpPr txBox="1">
            <a:spLocks noChangeArrowheads="1"/>
          </p:cNvSpPr>
          <p:nvPr/>
        </p:nvSpPr>
        <p:spPr bwMode="auto">
          <a:xfrm>
            <a:off x="457200" y="1219200"/>
            <a:ext cx="8686800" cy="355481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0800000" scaled="1"/>
            <a:tileRect/>
          </a:gradFill>
          <a:ln w="9525">
            <a:noFill/>
            <a:miter lim="800000"/>
            <a:headEnd/>
            <a:tailEnd/>
          </a:ln>
          <a:effectLst/>
        </p:spPr>
        <p:txBody>
          <a:bodyPr>
            <a:spAutoFit/>
          </a:bodyPr>
          <a:lstStyle/>
          <a:p>
            <a:pPr algn="l">
              <a:lnSpc>
                <a:spcPct val="90000"/>
              </a:lnSpc>
            </a:pPr>
            <a:r>
              <a:rPr lang="en-US" b="1" dirty="0">
                <a:effectLst>
                  <a:outerShdw blurRad="38100" dist="38100" dir="2700000" algn="tl">
                    <a:srgbClr val="000000"/>
                  </a:outerShdw>
                </a:effectLst>
              </a:rPr>
              <a:t>Select one element in each row of the cost matrix </a:t>
            </a:r>
            <a:r>
              <a:rPr lang="en-US" b="1" i="1" dirty="0">
                <a:effectLst>
                  <a:outerShdw blurRad="38100" dist="38100" dir="2700000" algn="tl">
                    <a:srgbClr val="000000"/>
                  </a:outerShdw>
                </a:effectLst>
              </a:rPr>
              <a:t>C</a:t>
            </a:r>
            <a:r>
              <a:rPr lang="en-US" b="1" dirty="0">
                <a:effectLst>
                  <a:outerShdw blurRad="38100" dist="38100" dir="2700000" algn="tl">
                    <a:srgbClr val="000000"/>
                  </a:outerShdw>
                </a:effectLst>
              </a:rPr>
              <a:t> so that: </a:t>
            </a:r>
          </a:p>
          <a:p>
            <a:pPr algn="l">
              <a:lnSpc>
                <a:spcPct val="90000"/>
              </a:lnSpc>
              <a:buFontTx/>
              <a:buChar char="•"/>
            </a:pPr>
            <a:r>
              <a:rPr lang="en-US" b="1" dirty="0">
                <a:effectLst>
                  <a:outerShdw blurRad="38100" dist="38100" dir="2700000" algn="tl">
                    <a:srgbClr val="000000"/>
                  </a:outerShdw>
                </a:effectLst>
              </a:rPr>
              <a:t> no two selected elements are in the same column</a:t>
            </a:r>
          </a:p>
          <a:p>
            <a:pPr algn="l">
              <a:lnSpc>
                <a:spcPct val="90000"/>
              </a:lnSpc>
              <a:buFontTx/>
              <a:buChar char="•"/>
            </a:pPr>
            <a:r>
              <a:rPr lang="en-US" b="1" dirty="0">
                <a:effectLst>
                  <a:outerShdw blurRad="38100" dist="38100" dir="2700000" algn="tl">
                    <a:srgbClr val="000000"/>
                  </a:outerShdw>
                </a:effectLst>
              </a:rPr>
              <a:t> the sum is minimized</a:t>
            </a:r>
            <a:r>
              <a:rPr lang="en-US" b="1" dirty="0">
                <a:solidFill>
                  <a:schemeClr val="hlink"/>
                </a:solidFill>
                <a:effectLst>
                  <a:outerShdw blurRad="38100" dist="38100" dir="2700000" algn="tl">
                    <a:srgbClr val="000000"/>
                  </a:outerShdw>
                </a:effectLst>
              </a:rPr>
              <a:t/>
            </a:r>
            <a:br>
              <a:rPr lang="en-US" b="1" dirty="0">
                <a:solidFill>
                  <a:schemeClr val="hlink"/>
                </a:solidFill>
                <a:effectLst>
                  <a:outerShdw blurRad="38100" dist="38100" dir="2700000" algn="tl">
                    <a:srgbClr val="000000"/>
                  </a:outerShdw>
                </a:effectLst>
              </a:rPr>
            </a:br>
            <a:endParaRPr lang="en-US" b="1" dirty="0">
              <a:solidFill>
                <a:schemeClr val="hlink"/>
              </a:solidFill>
              <a:effectLst>
                <a:outerShdw blurRad="38100" dist="38100" dir="2700000" algn="tl">
                  <a:srgbClr val="000000"/>
                </a:outerShdw>
              </a:effectLst>
            </a:endParaRPr>
          </a:p>
          <a:p>
            <a:pPr algn="l">
              <a:lnSpc>
                <a:spcPct val="90000"/>
              </a:lnSpc>
            </a:pPr>
            <a:r>
              <a:rPr lang="en-US" b="1" dirty="0" smtClean="0">
                <a:effectLst>
                  <a:outerShdw blurRad="38100" dist="38100" dir="2700000" algn="tl">
                    <a:srgbClr val="000000"/>
                  </a:outerShdw>
                </a:effectLst>
              </a:rPr>
              <a:t>Example</a:t>
            </a:r>
          </a:p>
          <a:p>
            <a:pPr algn="l"/>
            <a:r>
              <a:rPr lang="en-US" dirty="0" smtClean="0"/>
              <a:t>	</a:t>
            </a:r>
            <a:r>
              <a:rPr lang="en-US" i="1" dirty="0" smtClean="0"/>
              <a:t>	 </a:t>
            </a:r>
            <a:r>
              <a:rPr lang="en-US" dirty="0" smtClean="0"/>
              <a:t>Job</a:t>
            </a:r>
            <a:r>
              <a:rPr lang="en-US" i="1" dirty="0" smtClean="0"/>
              <a:t> </a:t>
            </a:r>
            <a:r>
              <a:rPr lang="en-US" dirty="0" smtClean="0"/>
              <a:t>1</a:t>
            </a:r>
            <a:r>
              <a:rPr lang="en-US" i="1" dirty="0" smtClean="0"/>
              <a:t>	 </a:t>
            </a:r>
            <a:r>
              <a:rPr lang="en-US" dirty="0" smtClean="0"/>
              <a:t>Job</a:t>
            </a:r>
            <a:r>
              <a:rPr lang="en-US" i="1" dirty="0" smtClean="0"/>
              <a:t> </a:t>
            </a:r>
            <a:r>
              <a:rPr lang="en-US" dirty="0" smtClean="0"/>
              <a:t>2</a:t>
            </a:r>
            <a:r>
              <a:rPr lang="en-US" i="1" dirty="0" smtClean="0"/>
              <a:t>	 </a:t>
            </a:r>
            <a:r>
              <a:rPr lang="en-US" dirty="0" smtClean="0"/>
              <a:t>Job</a:t>
            </a:r>
            <a:r>
              <a:rPr lang="en-US" i="1" dirty="0" smtClean="0"/>
              <a:t> </a:t>
            </a:r>
            <a:r>
              <a:rPr lang="en-US" dirty="0" smtClean="0"/>
              <a:t>3</a:t>
            </a:r>
            <a:r>
              <a:rPr lang="en-US" i="1" dirty="0" smtClean="0"/>
              <a:t>	</a:t>
            </a:r>
            <a:r>
              <a:rPr lang="en-US" dirty="0" smtClean="0"/>
              <a:t>Job</a:t>
            </a:r>
            <a:r>
              <a:rPr lang="en-US" i="1" dirty="0" smtClean="0"/>
              <a:t> </a:t>
            </a:r>
            <a:r>
              <a:rPr lang="en-US" dirty="0" smtClean="0"/>
              <a:t>4</a:t>
            </a:r>
          </a:p>
          <a:p>
            <a:pPr algn="l"/>
            <a:r>
              <a:rPr lang="en-US" dirty="0" smtClean="0"/>
              <a:t>         </a:t>
            </a:r>
            <a:r>
              <a:rPr lang="en-US" dirty="0"/>
              <a:t>Person </a:t>
            </a:r>
            <a:r>
              <a:rPr lang="en-US" i="1" dirty="0"/>
              <a:t>a</a:t>
            </a:r>
            <a:r>
              <a:rPr lang="en-US" dirty="0"/>
              <a:t>	     9	     2	     7	    8</a:t>
            </a:r>
          </a:p>
          <a:p>
            <a:pPr algn="l"/>
            <a:r>
              <a:rPr lang="en-US" dirty="0"/>
              <a:t>         Person </a:t>
            </a:r>
            <a:r>
              <a:rPr lang="en-US" i="1" dirty="0"/>
              <a:t>b</a:t>
            </a:r>
            <a:r>
              <a:rPr lang="en-US" dirty="0"/>
              <a:t> 	     6	     4	     3	    7</a:t>
            </a:r>
          </a:p>
          <a:p>
            <a:pPr algn="l"/>
            <a:r>
              <a:rPr lang="en-US" dirty="0"/>
              <a:t>         Person </a:t>
            </a:r>
            <a:r>
              <a:rPr lang="en-US" i="1" dirty="0"/>
              <a:t>c</a:t>
            </a:r>
            <a:r>
              <a:rPr lang="en-US" dirty="0"/>
              <a:t>	     5	     8	     1	    8</a:t>
            </a:r>
          </a:p>
          <a:p>
            <a:pPr algn="l"/>
            <a:r>
              <a:rPr lang="en-US" dirty="0"/>
              <a:t>         Person </a:t>
            </a:r>
            <a:r>
              <a:rPr lang="en-US" i="1" dirty="0"/>
              <a:t>d</a:t>
            </a:r>
            <a:r>
              <a:rPr lang="en-US" dirty="0"/>
              <a:t>	     7	     6	     9	    4</a:t>
            </a:r>
          </a:p>
          <a:p>
            <a:pPr algn="l"/>
            <a:endParaRPr lang="en-US" dirty="0"/>
          </a:p>
          <a:p>
            <a:pPr algn="l"/>
            <a:r>
              <a:rPr lang="en-US" b="1" u="sng" dirty="0">
                <a:effectLst>
                  <a:outerShdw blurRad="38100" dist="38100" dir="2700000" algn="tl">
                    <a:srgbClr val="000000"/>
                  </a:outerShdw>
                </a:effectLst>
              </a:rPr>
              <a:t>Lower bound</a:t>
            </a:r>
            <a:r>
              <a:rPr lang="en-US" b="1" dirty="0">
                <a:effectLst>
                  <a:outerShdw blurRad="38100" dist="38100" dir="2700000" algn="tl">
                    <a:srgbClr val="000000"/>
                  </a:outerShdw>
                </a:effectLst>
              </a:rPr>
              <a:t>: Any solution to this problem will have total cost</a:t>
            </a:r>
            <a:br>
              <a:rPr lang="en-US" b="1" dirty="0">
                <a:effectLst>
                  <a:outerShdw blurRad="38100" dist="38100" dir="2700000" algn="tl">
                    <a:srgbClr val="000000"/>
                  </a:outerShdw>
                </a:effectLst>
              </a:rPr>
            </a:br>
            <a:r>
              <a:rPr lang="en-US" b="1" dirty="0">
                <a:effectLst>
                  <a:outerShdw blurRad="38100" dist="38100" dir="2700000" algn="tl">
                    <a:srgbClr val="000000"/>
                  </a:outerShdw>
                </a:effectLst>
              </a:rPr>
              <a:t>                         at least: 2 + 3 + 1 + 4 (or 5 + 2 + 1 + 4)</a:t>
            </a:r>
          </a:p>
        </p:txBody>
      </p:sp>
      <p:sp>
        <p:nvSpPr>
          <p:cNvPr id="483332" name="Rectangle 4"/>
          <p:cNvSpPr>
            <a:spLocks noGrp="1" noChangeArrowheads="1"/>
          </p:cNvSpPr>
          <p:nvPr>
            <p:ph type="title"/>
          </p:nvPr>
        </p:nvSpPr>
        <p:spPr>
          <a:xfrm>
            <a:off x="457200" y="0"/>
            <a:ext cx="8229600" cy="1143000"/>
          </a:xfrm>
          <a:noFill/>
          <a:ln/>
        </p:spPr>
        <p:txBody>
          <a:bodyPr/>
          <a:lstStyle/>
          <a:p>
            <a:r>
              <a:rPr lang="en-US" dirty="0"/>
              <a:t>Example: Assignment Problem</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457200" y="0"/>
            <a:ext cx="8458200" cy="685800"/>
          </a:xfrm>
        </p:spPr>
        <p:txBody>
          <a:bodyPr>
            <a:normAutofit fontScale="90000"/>
          </a:bodyPr>
          <a:lstStyle/>
          <a:p>
            <a:r>
              <a:rPr lang="en-US" sz="3200"/>
              <a:t>Example: First two levels of the state-space tree</a:t>
            </a:r>
          </a:p>
        </p:txBody>
      </p:sp>
      <p:pic>
        <p:nvPicPr>
          <p:cNvPr id="485379" name="Picture 3" descr="assignment5"/>
          <p:cNvPicPr>
            <a:picLocks noGrp="1" noChangeAspect="1" noChangeArrowheads="1"/>
          </p:cNvPicPr>
          <p:nvPr>
            <p:ph sz="quarter" idx="1"/>
          </p:nvPr>
        </p:nvPicPr>
        <p:blipFill>
          <a:blip r:embed="rId2"/>
          <a:srcRect/>
          <a:stretch>
            <a:fillRect/>
          </a:stretch>
        </p:blipFill>
        <p:spPr>
          <a:xfrm>
            <a:off x="304800" y="1143000"/>
            <a:ext cx="8382000" cy="5029200"/>
          </a:xfrm>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t>Example (cont.)</a:t>
            </a:r>
          </a:p>
        </p:txBody>
      </p:sp>
      <p:pic>
        <p:nvPicPr>
          <p:cNvPr id="486403" name="Picture 3" descr="assignment6"/>
          <p:cNvPicPr>
            <a:picLocks noGrp="1" noChangeAspect="1" noChangeArrowheads="1"/>
          </p:cNvPicPr>
          <p:nvPr>
            <p:ph sz="quarter" idx="1"/>
          </p:nvPr>
        </p:nvPicPr>
        <p:blipFill>
          <a:blip r:embed="rId2"/>
          <a:srcRect/>
          <a:stretch>
            <a:fillRect/>
          </a:stretch>
        </p:blipFill>
        <p:spPr>
          <a:xfrm>
            <a:off x="0" y="1219200"/>
            <a:ext cx="9144000" cy="4953000"/>
          </a:xfrm>
          <a:noFill/>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914400" y="0"/>
            <a:ext cx="7772400" cy="1417638"/>
          </a:xfrm>
        </p:spPr>
        <p:txBody>
          <a:bodyPr>
            <a:normAutofit/>
          </a:bodyPr>
          <a:lstStyle/>
          <a:p>
            <a:r>
              <a:rPr lang="en-US" dirty="0"/>
              <a:t>Example: Complete state-space tree</a:t>
            </a:r>
          </a:p>
        </p:txBody>
      </p:sp>
      <p:pic>
        <p:nvPicPr>
          <p:cNvPr id="487427" name="Picture 3" descr="assignment7"/>
          <p:cNvPicPr>
            <a:picLocks noGrp="1" noChangeAspect="1" noChangeArrowheads="1"/>
          </p:cNvPicPr>
          <p:nvPr>
            <p:ph sz="quarter" idx="1"/>
          </p:nvPr>
        </p:nvPicPr>
        <p:blipFill>
          <a:blip r:embed="rId2"/>
          <a:srcRect/>
          <a:stretch>
            <a:fillRect/>
          </a:stretch>
        </p:blipFill>
        <p:spPr>
          <a:xfrm>
            <a:off x="609600" y="1524000"/>
            <a:ext cx="8229600" cy="4926014"/>
          </a:xfrm>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09600" y="152400"/>
            <a:ext cx="8305800" cy="685800"/>
          </a:xfrm>
        </p:spPr>
        <p:txBody>
          <a:bodyPr>
            <a:normAutofit fontScale="90000"/>
          </a:bodyPr>
          <a:lstStyle/>
          <a:p>
            <a:r>
              <a:rPr lang="en-US"/>
              <a:t>Example: Traveling Salesman Problem</a:t>
            </a:r>
          </a:p>
        </p:txBody>
      </p:sp>
      <p:pic>
        <p:nvPicPr>
          <p:cNvPr id="488452" name="Picture 4" descr="tspex1"/>
          <p:cNvPicPr>
            <a:picLocks noGrp="1" noChangeAspect="1" noChangeArrowheads="1"/>
          </p:cNvPicPr>
          <p:nvPr>
            <p:ph sz="quarter" idx="1"/>
          </p:nvPr>
        </p:nvPicPr>
        <p:blipFill>
          <a:blip r:embed="rId2"/>
          <a:srcRect/>
          <a:stretch>
            <a:fillRect/>
          </a:stretch>
        </p:blipFill>
        <p:spPr>
          <a:xfrm>
            <a:off x="685800" y="762001"/>
            <a:ext cx="1981200" cy="2537926"/>
          </a:xfrm>
          <a:noFill/>
          <a:ln/>
        </p:spPr>
      </p:pic>
      <p:pic>
        <p:nvPicPr>
          <p:cNvPr id="488451" name="Picture 3" descr="tspss"/>
          <p:cNvPicPr>
            <a:picLocks noGrp="1" noChangeAspect="1" noChangeArrowheads="1"/>
          </p:cNvPicPr>
          <p:nvPr>
            <p:ph sz="quarter" idx="2"/>
          </p:nvPr>
        </p:nvPicPr>
        <p:blipFill>
          <a:blip r:embed="rId3"/>
          <a:srcRect/>
          <a:stretch>
            <a:fillRect/>
          </a:stretch>
        </p:blipFill>
        <p:spPr>
          <a:xfrm>
            <a:off x="762000" y="3352800"/>
            <a:ext cx="7848600" cy="3052763"/>
          </a:xfrm>
          <a:noFill/>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685800" y="0"/>
            <a:ext cx="7772400" cy="838200"/>
          </a:xfrm>
          <a:noFill/>
          <a:ln/>
        </p:spPr>
        <p:txBody>
          <a:bodyPr lIns="92075" tIns="46038" rIns="92075" bIns="46038" anchor="ctr"/>
          <a:lstStyle/>
          <a:p>
            <a:r>
              <a:rPr lang="en-US"/>
              <a:t>Approximation Approach</a:t>
            </a:r>
          </a:p>
        </p:txBody>
      </p:sp>
      <p:sp>
        <p:nvSpPr>
          <p:cNvPr id="491523" name="Rectangle 3"/>
          <p:cNvSpPr>
            <a:spLocks noGrp="1" noChangeArrowheads="1"/>
          </p:cNvSpPr>
          <p:nvPr>
            <p:ph sz="quarter" idx="1"/>
          </p:nvPr>
        </p:nvSpPr>
        <p:spPr>
          <a:xfrm>
            <a:off x="609600" y="1143000"/>
            <a:ext cx="8458200" cy="5638800"/>
          </a:xfrm>
          <a:noFill/>
          <a:ln/>
        </p:spPr>
        <p:txBody>
          <a:bodyPr lIns="92075" tIns="46038" rIns="92075" bIns="46038">
            <a:normAutofit lnSpcReduction="10000"/>
          </a:bodyPr>
          <a:lstStyle/>
          <a:p>
            <a:pPr marL="0" indent="0">
              <a:lnSpc>
                <a:spcPct val="90000"/>
              </a:lnSpc>
              <a:buFont typeface="Monotype Sorts" pitchFamily="2" charset="2"/>
              <a:buNone/>
            </a:pPr>
            <a:r>
              <a:rPr lang="en-US"/>
              <a:t>Apply a fast (i.e., a polynomial-time) approximation algorithm to get  a solution that is not necessarily optimal but hopefully close to it </a:t>
            </a:r>
            <a:br>
              <a:rPr lang="en-US"/>
            </a:br>
            <a:r>
              <a:rPr lang="en-US"/>
              <a:t> </a:t>
            </a:r>
          </a:p>
          <a:p>
            <a:pPr marL="0" indent="0">
              <a:lnSpc>
                <a:spcPct val="90000"/>
              </a:lnSpc>
              <a:buFont typeface="Monotype Sorts" pitchFamily="2" charset="2"/>
              <a:buNone/>
            </a:pPr>
            <a:r>
              <a:rPr lang="en-US"/>
              <a:t>Accuracy measures: </a:t>
            </a:r>
          </a:p>
          <a:p>
            <a:pPr marL="0" indent="0">
              <a:lnSpc>
                <a:spcPct val="90000"/>
              </a:lnSpc>
              <a:buFont typeface="Monotype Sorts" pitchFamily="2" charset="2"/>
              <a:buNone/>
            </a:pPr>
            <a:r>
              <a:rPr lang="en-US" i="1" u="sng"/>
              <a:t>accuracy ratio</a:t>
            </a:r>
            <a:r>
              <a:rPr lang="en-US"/>
              <a:t> of an approximate solution </a:t>
            </a:r>
            <a:r>
              <a:rPr lang="en-US" i="1"/>
              <a:t>s</a:t>
            </a:r>
            <a:r>
              <a:rPr lang="en-US" i="1" baseline="-25000"/>
              <a:t>a</a:t>
            </a:r>
            <a:r>
              <a:rPr lang="en-US"/>
              <a:t> </a:t>
            </a:r>
          </a:p>
          <a:p>
            <a:pPr marL="0" indent="0">
              <a:lnSpc>
                <a:spcPct val="90000"/>
              </a:lnSpc>
              <a:buFont typeface="Monotype Sorts" pitchFamily="2" charset="2"/>
              <a:buNone/>
            </a:pPr>
            <a:r>
              <a:rPr lang="en-US"/>
              <a:t> 	 </a:t>
            </a:r>
            <a:r>
              <a:rPr lang="en-US" i="1"/>
              <a:t>r</a:t>
            </a:r>
            <a:r>
              <a:rPr lang="en-US"/>
              <a:t>(</a:t>
            </a:r>
            <a:r>
              <a:rPr lang="en-US" i="1"/>
              <a:t>s</a:t>
            </a:r>
            <a:r>
              <a:rPr lang="en-US" i="1" baseline="-25000"/>
              <a:t>a</a:t>
            </a:r>
            <a:r>
              <a:rPr lang="en-US"/>
              <a:t>) = f(</a:t>
            </a:r>
            <a:r>
              <a:rPr lang="en-US" i="1"/>
              <a:t>s</a:t>
            </a:r>
            <a:r>
              <a:rPr lang="en-US" i="1" baseline="-25000"/>
              <a:t>a</a:t>
            </a:r>
            <a:r>
              <a:rPr lang="en-US"/>
              <a:t>) / f(</a:t>
            </a:r>
            <a:r>
              <a:rPr lang="en-US" i="1"/>
              <a:t>s</a:t>
            </a:r>
            <a:r>
              <a:rPr lang="en-US"/>
              <a:t>*)  for minimization problems</a:t>
            </a:r>
          </a:p>
          <a:p>
            <a:pPr marL="0" indent="0">
              <a:lnSpc>
                <a:spcPct val="90000"/>
              </a:lnSpc>
              <a:buFont typeface="Monotype Sorts" pitchFamily="2" charset="2"/>
              <a:buNone/>
            </a:pPr>
            <a:r>
              <a:rPr lang="en-US"/>
              <a:t>	 </a:t>
            </a:r>
            <a:r>
              <a:rPr lang="en-US" i="1"/>
              <a:t>r</a:t>
            </a:r>
            <a:r>
              <a:rPr lang="en-US"/>
              <a:t>(</a:t>
            </a:r>
            <a:r>
              <a:rPr lang="en-US" i="1"/>
              <a:t>s</a:t>
            </a:r>
            <a:r>
              <a:rPr lang="en-US" i="1" baseline="-25000"/>
              <a:t>a</a:t>
            </a:r>
            <a:r>
              <a:rPr lang="en-US"/>
              <a:t>) = f(</a:t>
            </a:r>
            <a:r>
              <a:rPr lang="en-US" i="1"/>
              <a:t>s</a:t>
            </a:r>
            <a:r>
              <a:rPr lang="en-US"/>
              <a:t>*) / f(</a:t>
            </a:r>
            <a:r>
              <a:rPr lang="en-US" i="1"/>
              <a:t>s</a:t>
            </a:r>
            <a:r>
              <a:rPr lang="en-US" i="1" baseline="-25000"/>
              <a:t>a</a:t>
            </a:r>
            <a:r>
              <a:rPr lang="en-US"/>
              <a:t>)  for maximization problems</a:t>
            </a:r>
          </a:p>
          <a:p>
            <a:pPr marL="0" indent="0">
              <a:lnSpc>
                <a:spcPct val="90000"/>
              </a:lnSpc>
              <a:buFont typeface="Monotype Sorts" pitchFamily="2" charset="2"/>
              <a:buNone/>
            </a:pPr>
            <a:r>
              <a:rPr lang="en-US"/>
              <a:t>where  f(</a:t>
            </a:r>
            <a:r>
              <a:rPr lang="en-US" i="1"/>
              <a:t>s</a:t>
            </a:r>
            <a:r>
              <a:rPr lang="en-US" i="1" baseline="-25000"/>
              <a:t>a</a:t>
            </a:r>
            <a:r>
              <a:rPr lang="en-US"/>
              <a:t>) and  f(</a:t>
            </a:r>
            <a:r>
              <a:rPr lang="en-US" i="1"/>
              <a:t>s</a:t>
            </a:r>
            <a:r>
              <a:rPr lang="en-US"/>
              <a:t>*) are values of the objective function f  for  the approximate solution </a:t>
            </a:r>
            <a:r>
              <a:rPr lang="en-US" i="1"/>
              <a:t>s</a:t>
            </a:r>
            <a:r>
              <a:rPr lang="en-US" i="1" baseline="-25000"/>
              <a:t>a</a:t>
            </a:r>
            <a:r>
              <a:rPr lang="en-US" baseline="-25000"/>
              <a:t> </a:t>
            </a:r>
            <a:r>
              <a:rPr lang="en-US"/>
              <a:t>and actual optimal solution </a:t>
            </a:r>
            <a:r>
              <a:rPr lang="en-US" i="1"/>
              <a:t>s</a:t>
            </a:r>
            <a:r>
              <a:rPr lang="en-US"/>
              <a:t>*</a:t>
            </a:r>
          </a:p>
          <a:p>
            <a:pPr marL="0" indent="0">
              <a:lnSpc>
                <a:spcPct val="90000"/>
              </a:lnSpc>
              <a:buFont typeface="Monotype Sorts" pitchFamily="2" charset="2"/>
              <a:buNone/>
            </a:pPr>
            <a:endParaRPr lang="en-US"/>
          </a:p>
          <a:p>
            <a:pPr marL="0" indent="0">
              <a:lnSpc>
                <a:spcPct val="90000"/>
              </a:lnSpc>
              <a:buFont typeface="Monotype Sorts" pitchFamily="2" charset="2"/>
              <a:buNone/>
            </a:pPr>
            <a:r>
              <a:rPr lang="en-US" i="1" u="sng"/>
              <a:t>performance ratio</a:t>
            </a:r>
            <a:r>
              <a:rPr lang="en-US"/>
              <a:t> of the algorithm A</a:t>
            </a:r>
            <a:r>
              <a:rPr lang="en-US" i="1"/>
              <a:t> </a:t>
            </a:r>
            <a:endParaRPr lang="en-US"/>
          </a:p>
          <a:p>
            <a:pPr marL="0" indent="0">
              <a:lnSpc>
                <a:spcPct val="90000"/>
              </a:lnSpc>
              <a:buFont typeface="Monotype Sorts" pitchFamily="2" charset="2"/>
              <a:buNone/>
            </a:pPr>
            <a:r>
              <a:rPr lang="en-US"/>
              <a:t>             the lowest upper bound of </a:t>
            </a:r>
            <a:r>
              <a:rPr lang="en-US" i="1"/>
              <a:t>r</a:t>
            </a:r>
            <a:r>
              <a:rPr lang="en-US"/>
              <a:t>(</a:t>
            </a:r>
            <a:r>
              <a:rPr lang="en-US" i="1"/>
              <a:t>s</a:t>
            </a:r>
            <a:r>
              <a:rPr lang="en-US" i="1" baseline="-25000"/>
              <a:t>a</a:t>
            </a:r>
            <a:r>
              <a:rPr lang="en-US"/>
              <a:t>) on all instances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685800" y="381000"/>
            <a:ext cx="8458200" cy="304800"/>
          </a:xfrm>
          <a:noFill/>
          <a:ln/>
        </p:spPr>
        <p:txBody>
          <a:bodyPr lIns="92075" tIns="46038" rIns="92075" bIns="46038" anchor="ctr">
            <a:normAutofit fontScale="90000"/>
          </a:bodyPr>
          <a:lstStyle/>
          <a:p>
            <a:r>
              <a:rPr lang="en-US"/>
              <a:t/>
            </a:r>
            <a:br>
              <a:rPr lang="en-US"/>
            </a:br>
            <a:r>
              <a:rPr lang="en-US" sz="3200"/>
              <a:t>Nearest-Neighbor Algorithm for TSP</a:t>
            </a:r>
            <a:r>
              <a:rPr lang="en-US"/>
              <a:t/>
            </a:r>
            <a:br>
              <a:rPr lang="en-US"/>
            </a:br>
            <a:endParaRPr lang="en-US"/>
          </a:p>
        </p:txBody>
      </p:sp>
      <p:sp>
        <p:nvSpPr>
          <p:cNvPr id="500739" name="Rectangle 3"/>
          <p:cNvSpPr>
            <a:spLocks noGrp="1" noChangeArrowheads="1"/>
          </p:cNvSpPr>
          <p:nvPr>
            <p:ph sz="quarter" idx="1"/>
          </p:nvPr>
        </p:nvSpPr>
        <p:spPr>
          <a:xfrm>
            <a:off x="457200" y="1143000"/>
            <a:ext cx="8534400" cy="5486400"/>
          </a:xfrm>
          <a:noFill/>
          <a:ln/>
        </p:spPr>
        <p:txBody>
          <a:bodyPr lIns="92075" tIns="46038" rIns="92075" bIns="46038">
            <a:normAutofit fontScale="92500" lnSpcReduction="10000"/>
          </a:bodyPr>
          <a:lstStyle/>
          <a:p>
            <a:pPr marL="0" indent="0">
              <a:buFont typeface="Monotype Sorts" pitchFamily="2" charset="2"/>
              <a:buNone/>
            </a:pPr>
            <a:r>
              <a:rPr lang="en-US" dirty="0"/>
              <a:t>Starting at some city, always go to the nearest unvisited city, and, after visiting all the cities, return to the starting one</a:t>
            </a:r>
          </a:p>
          <a:p>
            <a:pPr marL="0" indent="0">
              <a:buFont typeface="Monotype Sorts" pitchFamily="2" charset="2"/>
              <a:buNone/>
            </a:pPr>
            <a:r>
              <a:rPr lang="en-US" dirty="0"/>
              <a:t>          A		B</a:t>
            </a:r>
          </a:p>
          <a:p>
            <a:pPr marL="0" indent="0">
              <a:buFont typeface="Monotype Sorts" pitchFamily="2" charset="2"/>
              <a:buNone/>
            </a:pPr>
            <a:r>
              <a:rPr lang="en-US" dirty="0"/>
              <a:t>		</a:t>
            </a:r>
          </a:p>
          <a:p>
            <a:pPr marL="0" indent="0">
              <a:buFont typeface="Monotype Sorts" pitchFamily="2" charset="2"/>
              <a:buNone/>
            </a:pPr>
            <a:r>
              <a:rPr lang="en-US" dirty="0"/>
              <a:t>		</a:t>
            </a:r>
          </a:p>
          <a:p>
            <a:pPr marL="0" indent="0">
              <a:buFont typeface="Monotype Sorts" pitchFamily="2" charset="2"/>
              <a:buNone/>
            </a:pPr>
            <a:r>
              <a:rPr lang="en-US" dirty="0"/>
              <a:t>	</a:t>
            </a:r>
          </a:p>
          <a:p>
            <a:pPr marL="0" indent="0">
              <a:buFont typeface="Monotype Sorts" pitchFamily="2" charset="2"/>
              <a:buNone/>
            </a:pPr>
            <a:r>
              <a:rPr lang="en-US" dirty="0"/>
              <a:t>          D		C</a:t>
            </a:r>
          </a:p>
          <a:p>
            <a:pPr marL="0" indent="0">
              <a:buFont typeface="Monotype Sorts" pitchFamily="2" charset="2"/>
              <a:buNone/>
            </a:pPr>
            <a:endParaRPr lang="en-US" dirty="0"/>
          </a:p>
          <a:p>
            <a:pPr marL="0" indent="0">
              <a:buFont typeface="Monotype Sorts" pitchFamily="2" charset="2"/>
              <a:buNone/>
            </a:pPr>
            <a:r>
              <a:rPr lang="en-US" dirty="0"/>
              <a:t>Note: Nearest-neighbor tour may depend on the starting city</a:t>
            </a:r>
          </a:p>
          <a:p>
            <a:pPr marL="0" indent="0">
              <a:buFont typeface="Monotype Sorts" pitchFamily="2" charset="2"/>
              <a:buNone/>
            </a:pPr>
            <a:endParaRPr lang="en-US" dirty="0"/>
          </a:p>
          <a:p>
            <a:pPr marL="0" indent="0">
              <a:buFont typeface="Monotype Sorts" pitchFamily="2" charset="2"/>
              <a:buNone/>
            </a:pPr>
            <a:r>
              <a:rPr lang="en-US" dirty="0"/>
              <a:t>Accuracy:  R</a:t>
            </a:r>
            <a:r>
              <a:rPr lang="en-US" baseline="-25000" dirty="0"/>
              <a:t>A </a:t>
            </a:r>
            <a:r>
              <a:rPr lang="en-US" dirty="0"/>
              <a:t>= </a:t>
            </a:r>
            <a:r>
              <a:rPr lang="en-US" dirty="0">
                <a:ea typeface="Lucida Grande" pitchFamily="84" charset="0"/>
                <a:cs typeface="Lucida Grande" pitchFamily="84" charset="0"/>
              </a:rPr>
              <a:t>∞</a:t>
            </a:r>
            <a:r>
              <a:rPr lang="en-US" dirty="0">
                <a:cs typeface="Times New Roman" pitchFamily="18" charset="0"/>
              </a:rPr>
              <a:t> (un</a:t>
            </a:r>
            <a:r>
              <a:rPr lang="en-US" dirty="0"/>
              <a:t>bounded above) – make the length of AD</a:t>
            </a:r>
            <a:br>
              <a:rPr lang="en-US" dirty="0"/>
            </a:br>
            <a:r>
              <a:rPr lang="en-US" dirty="0"/>
              <a:t>                    arbitrarily large in the above example</a:t>
            </a:r>
          </a:p>
          <a:p>
            <a:pPr marL="0" indent="0">
              <a:buFont typeface="Monotype Sorts" pitchFamily="2" charset="2"/>
              <a:buNone/>
            </a:pPr>
            <a:r>
              <a:rPr lang="en-US" dirty="0"/>
              <a:t> </a:t>
            </a:r>
          </a:p>
        </p:txBody>
      </p:sp>
      <p:sp>
        <p:nvSpPr>
          <p:cNvPr id="500740" name="Line 4"/>
          <p:cNvSpPr>
            <a:spLocks noChangeShapeType="1"/>
          </p:cNvSpPr>
          <p:nvPr/>
        </p:nvSpPr>
        <p:spPr bwMode="auto">
          <a:xfrm>
            <a:off x="1612900" y="2209800"/>
            <a:ext cx="1644650" cy="158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1" name="Line 5"/>
          <p:cNvSpPr>
            <a:spLocks noChangeShapeType="1"/>
          </p:cNvSpPr>
          <p:nvPr/>
        </p:nvSpPr>
        <p:spPr bwMode="auto">
          <a:xfrm>
            <a:off x="1541463" y="2286000"/>
            <a:ext cx="1722437" cy="1524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2" name="Line 6"/>
          <p:cNvSpPr>
            <a:spLocks noChangeShapeType="1"/>
          </p:cNvSpPr>
          <p:nvPr/>
        </p:nvSpPr>
        <p:spPr bwMode="auto">
          <a:xfrm flipH="1">
            <a:off x="1541463" y="2286000"/>
            <a:ext cx="1722437" cy="1524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3" name="Line 7"/>
          <p:cNvSpPr>
            <a:spLocks noChangeShapeType="1"/>
          </p:cNvSpPr>
          <p:nvPr/>
        </p:nvSpPr>
        <p:spPr bwMode="auto">
          <a:xfrm>
            <a:off x="1371600" y="2362200"/>
            <a:ext cx="0" cy="1447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4" name="Line 8"/>
          <p:cNvSpPr>
            <a:spLocks noChangeShapeType="1"/>
          </p:cNvSpPr>
          <p:nvPr/>
        </p:nvSpPr>
        <p:spPr bwMode="auto">
          <a:xfrm>
            <a:off x="1536700" y="3962400"/>
            <a:ext cx="18161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5" name="Line 9"/>
          <p:cNvSpPr>
            <a:spLocks noChangeShapeType="1"/>
          </p:cNvSpPr>
          <p:nvPr/>
        </p:nvSpPr>
        <p:spPr bwMode="auto">
          <a:xfrm>
            <a:off x="3352800" y="2362200"/>
            <a:ext cx="0" cy="1371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6" name="Text Box 10"/>
          <p:cNvSpPr txBox="1">
            <a:spLocks noChangeArrowheads="1"/>
          </p:cNvSpPr>
          <p:nvPr/>
        </p:nvSpPr>
        <p:spPr bwMode="auto">
          <a:xfrm>
            <a:off x="2151063" y="1828800"/>
            <a:ext cx="312737"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b="1">
                <a:latin typeface="Arial" charset="0"/>
              </a:rPr>
              <a:t>1</a:t>
            </a:r>
          </a:p>
        </p:txBody>
      </p:sp>
      <p:sp>
        <p:nvSpPr>
          <p:cNvPr id="500747" name="Text Box 11"/>
          <p:cNvSpPr txBox="1">
            <a:spLocks noChangeArrowheads="1"/>
          </p:cNvSpPr>
          <p:nvPr/>
        </p:nvSpPr>
        <p:spPr bwMode="auto">
          <a:xfrm>
            <a:off x="1084263" y="2819400"/>
            <a:ext cx="312737"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b="1">
                <a:latin typeface="Arial" charset="0"/>
              </a:rPr>
              <a:t>6</a:t>
            </a:r>
          </a:p>
        </p:txBody>
      </p:sp>
      <p:sp>
        <p:nvSpPr>
          <p:cNvPr id="500748" name="Text Box 12"/>
          <p:cNvSpPr txBox="1">
            <a:spLocks noChangeArrowheads="1"/>
          </p:cNvSpPr>
          <p:nvPr/>
        </p:nvSpPr>
        <p:spPr bwMode="auto">
          <a:xfrm>
            <a:off x="3352800" y="2819400"/>
            <a:ext cx="312738"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b="1">
                <a:latin typeface="Arial" charset="0"/>
              </a:rPr>
              <a:t>2</a:t>
            </a:r>
          </a:p>
        </p:txBody>
      </p:sp>
      <p:sp>
        <p:nvSpPr>
          <p:cNvPr id="500749" name="Text Box 13"/>
          <p:cNvSpPr txBox="1">
            <a:spLocks noChangeArrowheads="1"/>
          </p:cNvSpPr>
          <p:nvPr/>
        </p:nvSpPr>
        <p:spPr bwMode="auto">
          <a:xfrm>
            <a:off x="1693863" y="2971800"/>
            <a:ext cx="312737"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b="1">
                <a:latin typeface="Arial" charset="0"/>
              </a:rPr>
              <a:t>3</a:t>
            </a:r>
          </a:p>
        </p:txBody>
      </p:sp>
      <p:sp>
        <p:nvSpPr>
          <p:cNvPr id="500750" name="Text Box 14"/>
          <p:cNvSpPr txBox="1">
            <a:spLocks noChangeArrowheads="1"/>
          </p:cNvSpPr>
          <p:nvPr/>
        </p:nvSpPr>
        <p:spPr bwMode="auto">
          <a:xfrm>
            <a:off x="2608263" y="2971800"/>
            <a:ext cx="312737"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b="1">
                <a:latin typeface="Arial" charset="0"/>
              </a:rPr>
              <a:t>3</a:t>
            </a:r>
          </a:p>
        </p:txBody>
      </p:sp>
      <p:sp>
        <p:nvSpPr>
          <p:cNvPr id="500751" name="Text Box 15"/>
          <p:cNvSpPr txBox="1">
            <a:spLocks noChangeArrowheads="1"/>
          </p:cNvSpPr>
          <p:nvPr/>
        </p:nvSpPr>
        <p:spPr bwMode="auto">
          <a:xfrm>
            <a:off x="2151063" y="3962400"/>
            <a:ext cx="312737" cy="396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2000" b="1">
                <a:latin typeface="Arial" charset="0"/>
              </a:rPr>
              <a:t>1</a:t>
            </a:r>
          </a:p>
        </p:txBody>
      </p:sp>
      <p:sp>
        <p:nvSpPr>
          <p:cNvPr id="500752" name="Text Box 16"/>
          <p:cNvSpPr txBox="1">
            <a:spLocks noChangeArrowheads="1"/>
          </p:cNvSpPr>
          <p:nvPr/>
        </p:nvSpPr>
        <p:spPr bwMode="auto">
          <a:xfrm>
            <a:off x="4572000" y="2819400"/>
            <a:ext cx="4038600" cy="366713"/>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sz="1800">
              <a:latin typeface="Arial" charset="0"/>
            </a:endParaRPr>
          </a:p>
        </p:txBody>
      </p:sp>
      <p:sp>
        <p:nvSpPr>
          <p:cNvPr id="500753" name="Text Box 17"/>
          <p:cNvSpPr txBox="1">
            <a:spLocks noChangeArrowheads="1"/>
          </p:cNvSpPr>
          <p:nvPr/>
        </p:nvSpPr>
        <p:spPr bwMode="auto">
          <a:xfrm>
            <a:off x="3886200" y="2590800"/>
            <a:ext cx="5257800" cy="1044575"/>
          </a:xfrm>
          <a:prstGeom prst="rect">
            <a:avLst/>
          </a:prstGeom>
          <a:noFill/>
          <a:ln w="12700">
            <a:noFill/>
            <a:miter lim="800000"/>
            <a:headEnd type="none" w="sm" len="sm"/>
            <a:tailEnd type="none" w="sm" len="sm"/>
          </a:ln>
          <a:effectLst/>
        </p:spPr>
        <p:txBody>
          <a:bodyPr>
            <a:spAutoFit/>
          </a:bodyPr>
          <a:lstStyle/>
          <a:p>
            <a:pPr algn="l">
              <a:spcBef>
                <a:spcPct val="50000"/>
              </a:spcBef>
            </a:pPr>
            <a:r>
              <a:rPr kumimoji="1" lang="en-US" b="1" i="1">
                <a:solidFill>
                  <a:srgbClr val="FFFF99"/>
                </a:solidFill>
                <a:effectLst>
                  <a:outerShdw blurRad="38100" dist="38100" dir="2700000" algn="tl">
                    <a:srgbClr val="000000"/>
                  </a:outerShdw>
                </a:effectLst>
              </a:rPr>
              <a:t>s</a:t>
            </a:r>
            <a:r>
              <a:rPr kumimoji="1" lang="en-US" b="1" i="1" baseline="-25000">
                <a:solidFill>
                  <a:srgbClr val="FFFF99"/>
                </a:solidFill>
                <a:effectLst>
                  <a:outerShdw blurRad="38100" dist="38100" dir="2700000" algn="tl">
                    <a:srgbClr val="000000"/>
                  </a:outerShdw>
                </a:effectLst>
              </a:rPr>
              <a:t>a </a:t>
            </a:r>
            <a:r>
              <a:rPr kumimoji="1" lang="en-US" b="1">
                <a:solidFill>
                  <a:srgbClr val="FFFF99"/>
                </a:solidFill>
                <a:effectLst>
                  <a:outerShdw blurRad="38100" dist="38100" dir="2700000" algn="tl">
                    <a:srgbClr val="000000"/>
                  </a:outerShdw>
                </a:effectLst>
              </a:rPr>
              <a:t>:  A – B – C – D – A of length 10</a:t>
            </a:r>
          </a:p>
          <a:p>
            <a:pPr algn="l">
              <a:spcBef>
                <a:spcPct val="50000"/>
              </a:spcBef>
            </a:pPr>
            <a:r>
              <a:rPr kumimoji="1" lang="en-US" b="1" i="1">
                <a:solidFill>
                  <a:srgbClr val="FFFF99"/>
                </a:solidFill>
                <a:effectLst>
                  <a:outerShdw blurRad="38100" dist="38100" dir="2700000" algn="tl">
                    <a:srgbClr val="000000"/>
                  </a:outerShdw>
                </a:effectLst>
              </a:rPr>
              <a:t>s</a:t>
            </a:r>
            <a:r>
              <a:rPr kumimoji="1" lang="en-US" b="1" baseline="30000">
                <a:solidFill>
                  <a:srgbClr val="FFFF99"/>
                </a:solidFill>
                <a:effectLst>
                  <a:outerShdw blurRad="38100" dist="38100" dir="2700000" algn="tl">
                    <a:srgbClr val="000000"/>
                  </a:outerShdw>
                </a:effectLst>
              </a:rPr>
              <a:t>* </a:t>
            </a:r>
            <a:r>
              <a:rPr kumimoji="1" lang="en-US" b="1">
                <a:solidFill>
                  <a:srgbClr val="FFFF99"/>
                </a:solidFill>
                <a:effectLst>
                  <a:outerShdw blurRad="38100" dist="38100" dir="2700000" algn="tl">
                    <a:srgbClr val="000000"/>
                  </a:outerShdw>
                </a:effectLst>
              </a:rPr>
              <a:t>:  A – B – D – C – A of length 8</a:t>
            </a:r>
            <a:endParaRPr kumimoji="1" lang="en-US" b="1" i="1">
              <a:solidFill>
                <a:srgbClr val="FFFF99"/>
              </a:solidFill>
              <a:effectLst>
                <a:outerShdw blurRad="38100" dist="38100" dir="2700000" algn="tl">
                  <a:srgbClr val="000000"/>
                </a:outerShdw>
              </a:effectLs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t>Backtracking</a:t>
            </a:r>
          </a:p>
        </p:txBody>
      </p:sp>
      <p:sp>
        <p:nvSpPr>
          <p:cNvPr id="476163" name="Rectangle 3"/>
          <p:cNvSpPr>
            <a:spLocks noGrp="1" noChangeArrowheads="1"/>
          </p:cNvSpPr>
          <p:nvPr>
            <p:ph sz="quarter" idx="1"/>
          </p:nvPr>
        </p:nvSpPr>
        <p:spPr/>
        <p:txBody>
          <a:bodyPr>
            <a:normAutofit lnSpcReduction="10000"/>
          </a:bodyPr>
          <a:lstStyle/>
          <a:p>
            <a:r>
              <a:rPr lang="en-US"/>
              <a:t>Construct the </a:t>
            </a:r>
            <a:r>
              <a:rPr lang="en-US" i="1" u="sng"/>
              <a:t>state-space tree</a:t>
            </a:r>
            <a:endParaRPr lang="en-US"/>
          </a:p>
          <a:p>
            <a:pPr lvl="1"/>
            <a:r>
              <a:rPr lang="en-US" sz="2400"/>
              <a:t>nodes:  partial solutions</a:t>
            </a:r>
          </a:p>
          <a:p>
            <a:pPr lvl="1"/>
            <a:r>
              <a:rPr lang="en-US" sz="2400"/>
              <a:t>edges: choices in extending partial solutions</a:t>
            </a:r>
          </a:p>
          <a:p>
            <a:pPr lvl="1"/>
            <a:endParaRPr lang="en-US" sz="2400"/>
          </a:p>
          <a:p>
            <a:r>
              <a:rPr lang="en-US"/>
              <a:t>Explore the state space tree using depth-first search</a:t>
            </a:r>
          </a:p>
          <a:p>
            <a:endParaRPr lang="en-US"/>
          </a:p>
          <a:p>
            <a:r>
              <a:rPr lang="en-US"/>
              <a:t>“Prune” </a:t>
            </a:r>
            <a:r>
              <a:rPr lang="en-US" i="1" u="sng"/>
              <a:t>nonpromising nodes</a:t>
            </a:r>
            <a:endParaRPr lang="en-US"/>
          </a:p>
          <a:p>
            <a:pPr lvl="1"/>
            <a:r>
              <a:rPr lang="en-US" sz="2400"/>
              <a:t>dfs stops exploring subtrees rooted at nodes that cannot lead to a solution and backtracks to such a node’s parent to continue the search</a:t>
            </a:r>
            <a:endParaRPr lang="en-US"/>
          </a:p>
          <a:p>
            <a:pPr lvl="1"/>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t>Example:  </a:t>
            </a:r>
            <a:r>
              <a:rPr lang="en-US" i="1"/>
              <a:t>n</a:t>
            </a:r>
            <a:r>
              <a:rPr lang="en-US"/>
              <a:t>-Queens Problem</a:t>
            </a:r>
          </a:p>
        </p:txBody>
      </p:sp>
      <p:sp>
        <p:nvSpPr>
          <p:cNvPr id="477187" name="Rectangle 3"/>
          <p:cNvSpPr>
            <a:spLocks noGrp="1" noChangeArrowheads="1"/>
          </p:cNvSpPr>
          <p:nvPr>
            <p:ph type="body" sz="half" idx="1"/>
          </p:nvPr>
        </p:nvSpPr>
        <p:spPr>
          <a:xfrm>
            <a:off x="609600" y="1266825"/>
            <a:ext cx="8534400" cy="4905375"/>
          </a:xfrm>
        </p:spPr>
        <p:txBody>
          <a:bodyPr/>
          <a:lstStyle/>
          <a:p>
            <a:pPr>
              <a:buFont typeface="Monotype Sorts" pitchFamily="2" charset="2"/>
              <a:buNone/>
            </a:pPr>
            <a:endParaRPr lang="en-US"/>
          </a:p>
          <a:p>
            <a:pPr>
              <a:buFont typeface="Monotype Sorts" pitchFamily="2" charset="2"/>
              <a:buNone/>
            </a:pPr>
            <a:r>
              <a:rPr lang="en-US"/>
              <a:t>Place </a:t>
            </a:r>
            <a:r>
              <a:rPr lang="en-US" i="1"/>
              <a:t>n </a:t>
            </a:r>
            <a:r>
              <a:rPr lang="en-US"/>
              <a:t>queens on an </a:t>
            </a:r>
            <a:r>
              <a:rPr lang="en-US" i="1"/>
              <a:t>n-</a:t>
            </a:r>
            <a:r>
              <a:rPr lang="en-US"/>
              <a:t>by</a:t>
            </a:r>
            <a:r>
              <a:rPr lang="en-US" i="1"/>
              <a:t>-n</a:t>
            </a:r>
            <a:r>
              <a:rPr lang="en-US"/>
              <a:t> chess board so that no two of them are in the same row, column, or diagonal</a:t>
            </a:r>
          </a:p>
          <a:p>
            <a:pPr>
              <a:buFont typeface="Monotype Sorts" pitchFamily="2" charset="2"/>
              <a:buNone/>
            </a:pPr>
            <a:endParaRPr lang="en-US"/>
          </a:p>
        </p:txBody>
      </p:sp>
      <p:pic>
        <p:nvPicPr>
          <p:cNvPr id="477188" name="Picture 4" descr="Fig 12"/>
          <p:cNvPicPr>
            <a:picLocks noGrp="1" noChangeAspect="1" noChangeArrowheads="1"/>
          </p:cNvPicPr>
          <p:nvPr>
            <p:ph sz="half" idx="2"/>
          </p:nvPr>
        </p:nvPicPr>
        <p:blipFill>
          <a:blip r:embed="rId2">
            <a:lum bright="70000" contrast="-70000"/>
          </a:blip>
          <a:srcRect/>
          <a:stretch>
            <a:fillRect/>
          </a:stretch>
        </p:blipFill>
        <p:spPr>
          <a:xfrm>
            <a:off x="1143000" y="3429000"/>
            <a:ext cx="4953000" cy="2286000"/>
          </a:xfrm>
          <a:solidFill>
            <a:schemeClr val="accent2"/>
          </a:solidFill>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685800" y="0"/>
            <a:ext cx="7772400" cy="838200"/>
          </a:xfrm>
          <a:noFill/>
          <a:ln/>
        </p:spPr>
        <p:txBody>
          <a:bodyPr lIns="92075" tIns="46038" rIns="92075" bIns="46038" anchor="ctr"/>
          <a:lstStyle/>
          <a:p>
            <a:r>
              <a:rPr lang="en-US"/>
              <a:t>Approximation Approach</a:t>
            </a:r>
          </a:p>
        </p:txBody>
      </p:sp>
      <p:sp>
        <p:nvSpPr>
          <p:cNvPr id="491523" name="Rectangle 3"/>
          <p:cNvSpPr>
            <a:spLocks noGrp="1" noChangeArrowheads="1"/>
          </p:cNvSpPr>
          <p:nvPr>
            <p:ph sz="quarter" idx="1"/>
          </p:nvPr>
        </p:nvSpPr>
        <p:spPr>
          <a:xfrm>
            <a:off x="609600" y="1143000"/>
            <a:ext cx="8458200" cy="5638800"/>
          </a:xfrm>
          <a:noFill/>
          <a:ln/>
        </p:spPr>
        <p:txBody>
          <a:bodyPr lIns="92075" tIns="46038" rIns="92075" bIns="46038">
            <a:normAutofit lnSpcReduction="10000"/>
          </a:bodyPr>
          <a:lstStyle/>
          <a:p>
            <a:pPr marL="0" indent="0">
              <a:lnSpc>
                <a:spcPct val="90000"/>
              </a:lnSpc>
              <a:buFont typeface="Monotype Sorts" pitchFamily="2" charset="2"/>
              <a:buNone/>
            </a:pPr>
            <a:r>
              <a:rPr lang="en-US"/>
              <a:t>Apply a fast (i.e., a polynomial-time) approximation algorithm to get  a solution that is not necessarily optimal but hopefully close to it </a:t>
            </a:r>
            <a:br>
              <a:rPr lang="en-US"/>
            </a:br>
            <a:r>
              <a:rPr lang="en-US"/>
              <a:t> </a:t>
            </a:r>
          </a:p>
          <a:p>
            <a:pPr marL="0" indent="0">
              <a:lnSpc>
                <a:spcPct val="90000"/>
              </a:lnSpc>
              <a:buFont typeface="Monotype Sorts" pitchFamily="2" charset="2"/>
              <a:buNone/>
            </a:pPr>
            <a:r>
              <a:rPr lang="en-US"/>
              <a:t>Accuracy measures: </a:t>
            </a:r>
          </a:p>
          <a:p>
            <a:pPr marL="0" indent="0">
              <a:lnSpc>
                <a:spcPct val="90000"/>
              </a:lnSpc>
              <a:buFont typeface="Monotype Sorts" pitchFamily="2" charset="2"/>
              <a:buNone/>
            </a:pPr>
            <a:r>
              <a:rPr lang="en-US" i="1" u="sng"/>
              <a:t>accuracy ratio</a:t>
            </a:r>
            <a:r>
              <a:rPr lang="en-US"/>
              <a:t> of an approximate solution </a:t>
            </a:r>
            <a:r>
              <a:rPr lang="en-US" i="1"/>
              <a:t>s</a:t>
            </a:r>
            <a:r>
              <a:rPr lang="en-US" i="1" baseline="-25000"/>
              <a:t>a</a:t>
            </a:r>
            <a:r>
              <a:rPr lang="en-US"/>
              <a:t> </a:t>
            </a:r>
          </a:p>
          <a:p>
            <a:pPr marL="0" indent="0">
              <a:lnSpc>
                <a:spcPct val="90000"/>
              </a:lnSpc>
              <a:buFont typeface="Monotype Sorts" pitchFamily="2" charset="2"/>
              <a:buNone/>
            </a:pPr>
            <a:r>
              <a:rPr lang="en-US"/>
              <a:t> 	 </a:t>
            </a:r>
            <a:r>
              <a:rPr lang="en-US" i="1"/>
              <a:t>r</a:t>
            </a:r>
            <a:r>
              <a:rPr lang="en-US"/>
              <a:t>(</a:t>
            </a:r>
            <a:r>
              <a:rPr lang="en-US" i="1"/>
              <a:t>s</a:t>
            </a:r>
            <a:r>
              <a:rPr lang="en-US" i="1" baseline="-25000"/>
              <a:t>a</a:t>
            </a:r>
            <a:r>
              <a:rPr lang="en-US"/>
              <a:t>) = f(</a:t>
            </a:r>
            <a:r>
              <a:rPr lang="en-US" i="1"/>
              <a:t>s</a:t>
            </a:r>
            <a:r>
              <a:rPr lang="en-US" i="1" baseline="-25000"/>
              <a:t>a</a:t>
            </a:r>
            <a:r>
              <a:rPr lang="en-US"/>
              <a:t>) / f(</a:t>
            </a:r>
            <a:r>
              <a:rPr lang="en-US" i="1"/>
              <a:t>s</a:t>
            </a:r>
            <a:r>
              <a:rPr lang="en-US"/>
              <a:t>*)  for minimization problems</a:t>
            </a:r>
          </a:p>
          <a:p>
            <a:pPr marL="0" indent="0">
              <a:lnSpc>
                <a:spcPct val="90000"/>
              </a:lnSpc>
              <a:buFont typeface="Monotype Sorts" pitchFamily="2" charset="2"/>
              <a:buNone/>
            </a:pPr>
            <a:r>
              <a:rPr lang="en-US"/>
              <a:t>	 </a:t>
            </a:r>
            <a:r>
              <a:rPr lang="en-US" i="1"/>
              <a:t>r</a:t>
            </a:r>
            <a:r>
              <a:rPr lang="en-US"/>
              <a:t>(</a:t>
            </a:r>
            <a:r>
              <a:rPr lang="en-US" i="1"/>
              <a:t>s</a:t>
            </a:r>
            <a:r>
              <a:rPr lang="en-US" i="1" baseline="-25000"/>
              <a:t>a</a:t>
            </a:r>
            <a:r>
              <a:rPr lang="en-US"/>
              <a:t>) = f(</a:t>
            </a:r>
            <a:r>
              <a:rPr lang="en-US" i="1"/>
              <a:t>s</a:t>
            </a:r>
            <a:r>
              <a:rPr lang="en-US"/>
              <a:t>*) / f(</a:t>
            </a:r>
            <a:r>
              <a:rPr lang="en-US" i="1"/>
              <a:t>s</a:t>
            </a:r>
            <a:r>
              <a:rPr lang="en-US" i="1" baseline="-25000"/>
              <a:t>a</a:t>
            </a:r>
            <a:r>
              <a:rPr lang="en-US"/>
              <a:t>)  for maximization problems</a:t>
            </a:r>
          </a:p>
          <a:p>
            <a:pPr marL="0" indent="0">
              <a:lnSpc>
                <a:spcPct val="90000"/>
              </a:lnSpc>
              <a:buFont typeface="Monotype Sorts" pitchFamily="2" charset="2"/>
              <a:buNone/>
            </a:pPr>
            <a:r>
              <a:rPr lang="en-US"/>
              <a:t>where  f(</a:t>
            </a:r>
            <a:r>
              <a:rPr lang="en-US" i="1"/>
              <a:t>s</a:t>
            </a:r>
            <a:r>
              <a:rPr lang="en-US" i="1" baseline="-25000"/>
              <a:t>a</a:t>
            </a:r>
            <a:r>
              <a:rPr lang="en-US"/>
              <a:t>) and  f(</a:t>
            </a:r>
            <a:r>
              <a:rPr lang="en-US" i="1"/>
              <a:t>s</a:t>
            </a:r>
            <a:r>
              <a:rPr lang="en-US"/>
              <a:t>*) are values of the objective function f  for  the approximate solution </a:t>
            </a:r>
            <a:r>
              <a:rPr lang="en-US" i="1"/>
              <a:t>s</a:t>
            </a:r>
            <a:r>
              <a:rPr lang="en-US" i="1" baseline="-25000"/>
              <a:t>a</a:t>
            </a:r>
            <a:r>
              <a:rPr lang="en-US" baseline="-25000"/>
              <a:t> </a:t>
            </a:r>
            <a:r>
              <a:rPr lang="en-US"/>
              <a:t>and actual optimal solution </a:t>
            </a:r>
            <a:r>
              <a:rPr lang="en-US" i="1"/>
              <a:t>s</a:t>
            </a:r>
            <a:r>
              <a:rPr lang="en-US"/>
              <a:t>*</a:t>
            </a:r>
          </a:p>
          <a:p>
            <a:pPr marL="0" indent="0">
              <a:lnSpc>
                <a:spcPct val="90000"/>
              </a:lnSpc>
              <a:buFont typeface="Monotype Sorts" pitchFamily="2" charset="2"/>
              <a:buNone/>
            </a:pPr>
            <a:endParaRPr lang="en-US"/>
          </a:p>
          <a:p>
            <a:pPr marL="0" indent="0">
              <a:lnSpc>
                <a:spcPct val="90000"/>
              </a:lnSpc>
              <a:buFont typeface="Monotype Sorts" pitchFamily="2" charset="2"/>
              <a:buNone/>
            </a:pPr>
            <a:r>
              <a:rPr lang="en-US" i="1" u="sng"/>
              <a:t>performance ratio</a:t>
            </a:r>
            <a:r>
              <a:rPr lang="en-US"/>
              <a:t> of the algorithm A</a:t>
            </a:r>
            <a:r>
              <a:rPr lang="en-US" i="1"/>
              <a:t> </a:t>
            </a:r>
            <a:endParaRPr lang="en-US"/>
          </a:p>
          <a:p>
            <a:pPr marL="0" indent="0">
              <a:lnSpc>
                <a:spcPct val="90000"/>
              </a:lnSpc>
              <a:buFont typeface="Monotype Sorts" pitchFamily="2" charset="2"/>
              <a:buNone/>
            </a:pPr>
            <a:r>
              <a:rPr lang="en-US"/>
              <a:t>             the lowest upper bound of </a:t>
            </a:r>
            <a:r>
              <a:rPr lang="en-US" i="1"/>
              <a:t>r</a:t>
            </a:r>
            <a:r>
              <a:rPr lang="en-US"/>
              <a:t>(</a:t>
            </a:r>
            <a:r>
              <a:rPr lang="en-US" i="1"/>
              <a:t>s</a:t>
            </a:r>
            <a:r>
              <a:rPr lang="en-US" i="1" baseline="-25000"/>
              <a:t>a</a:t>
            </a:r>
            <a:r>
              <a:rPr lang="en-US"/>
              <a:t>) on all instances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Matrix Multiplication</a:t>
            </a:r>
          </a:p>
        </p:txBody>
      </p:sp>
      <p:sp>
        <p:nvSpPr>
          <p:cNvPr id="64519" name="Slide Number Placeholder 9"/>
          <p:cNvSpPr>
            <a:spLocks noGrp="1"/>
          </p:cNvSpPr>
          <p:nvPr>
            <p:ph type="sldNum" sz="quarter" idx="12"/>
          </p:nvPr>
        </p:nvSpPr>
        <p:spPr/>
        <p:txBody>
          <a:bodyPr/>
          <a:lstStyle/>
          <a:p>
            <a:pPr>
              <a:defRPr/>
            </a:pPr>
            <a:fld id="{D35BF92E-C989-4582-83F4-20CFD3103A99}" type="slidenum">
              <a:rPr lang="en-US"/>
              <a:pPr>
                <a:defRPr/>
              </a:pPr>
              <a:t>6</a:t>
            </a:fld>
            <a:endParaRPr lang="en-US"/>
          </a:p>
        </p:txBody>
      </p:sp>
      <p:grpSp>
        <p:nvGrpSpPr>
          <p:cNvPr id="3" name="Group 3"/>
          <p:cNvGrpSpPr>
            <a:grpSpLocks/>
          </p:cNvGrpSpPr>
          <p:nvPr/>
        </p:nvGrpSpPr>
        <p:grpSpPr bwMode="auto">
          <a:xfrm>
            <a:off x="3048000" y="3352800"/>
            <a:ext cx="1600200" cy="457200"/>
            <a:chOff x="1920" y="2112"/>
            <a:chExt cx="1008" cy="288"/>
          </a:xfrm>
        </p:grpSpPr>
        <p:sp>
          <p:nvSpPr>
            <p:cNvPr id="64521" name="Line 4"/>
            <p:cNvSpPr>
              <a:spLocks noChangeShapeType="1"/>
            </p:cNvSpPr>
            <p:nvPr/>
          </p:nvSpPr>
          <p:spPr bwMode="auto">
            <a:xfrm flipV="1">
              <a:off x="1920" y="2112"/>
              <a:ext cx="0" cy="288"/>
            </a:xfrm>
            <a:prstGeom prst="line">
              <a:avLst/>
            </a:prstGeom>
            <a:noFill/>
            <a:ln w="38100">
              <a:solidFill>
                <a:srgbClr val="FF3300"/>
              </a:solidFill>
              <a:round/>
              <a:headEnd/>
              <a:tailEnd type="triangle" w="med" len="med"/>
            </a:ln>
          </p:spPr>
          <p:txBody>
            <a:bodyPr wrap="none"/>
            <a:lstStyle/>
            <a:p>
              <a:endParaRPr lang="en-US"/>
            </a:p>
          </p:txBody>
        </p:sp>
        <p:sp>
          <p:nvSpPr>
            <p:cNvPr id="64522" name="Line 5"/>
            <p:cNvSpPr>
              <a:spLocks noChangeShapeType="1"/>
            </p:cNvSpPr>
            <p:nvPr/>
          </p:nvSpPr>
          <p:spPr bwMode="auto">
            <a:xfrm flipV="1">
              <a:off x="2928" y="2112"/>
              <a:ext cx="0" cy="288"/>
            </a:xfrm>
            <a:prstGeom prst="line">
              <a:avLst/>
            </a:prstGeom>
            <a:noFill/>
            <a:ln w="38100">
              <a:solidFill>
                <a:srgbClr val="FF3300"/>
              </a:solidFill>
              <a:round/>
              <a:headEnd/>
              <a:tailEnd type="triangle" w="med" len="med"/>
            </a:ln>
          </p:spPr>
          <p:txBody>
            <a:bodyPr wrap="none"/>
            <a:lstStyle/>
            <a:p>
              <a:endParaRPr lang="en-US"/>
            </a:p>
          </p:txBody>
        </p:sp>
        <p:sp>
          <p:nvSpPr>
            <p:cNvPr id="64523" name="Line 6"/>
            <p:cNvSpPr>
              <a:spLocks noChangeShapeType="1"/>
            </p:cNvSpPr>
            <p:nvPr/>
          </p:nvSpPr>
          <p:spPr bwMode="auto">
            <a:xfrm>
              <a:off x="1920" y="2400"/>
              <a:ext cx="1008" cy="0"/>
            </a:xfrm>
            <a:prstGeom prst="line">
              <a:avLst/>
            </a:prstGeom>
            <a:noFill/>
            <a:ln w="38100">
              <a:solidFill>
                <a:srgbClr val="FF3300"/>
              </a:solidFill>
              <a:round/>
              <a:headEnd/>
              <a:tailEnd/>
            </a:ln>
          </p:spPr>
          <p:txBody>
            <a:bodyPr wrap="none"/>
            <a:lstStyle/>
            <a:p>
              <a:endParaRPr lang="en-US"/>
            </a:p>
          </p:txBody>
        </p:sp>
      </p:grpSp>
      <p:sp>
        <p:nvSpPr>
          <p:cNvPr id="64517" name="Text Box 7"/>
          <p:cNvSpPr txBox="1">
            <a:spLocks noChangeArrowheads="1"/>
          </p:cNvSpPr>
          <p:nvPr/>
        </p:nvSpPr>
        <p:spPr bwMode="auto">
          <a:xfrm>
            <a:off x="685800" y="1752600"/>
            <a:ext cx="6096000" cy="519113"/>
          </a:xfrm>
          <a:prstGeom prst="rect">
            <a:avLst/>
          </a:prstGeom>
          <a:noFill/>
          <a:ln w="9525">
            <a:noFill/>
            <a:miter lim="800000"/>
            <a:headEnd/>
            <a:tailEnd/>
          </a:ln>
        </p:spPr>
        <p:txBody>
          <a:bodyPr>
            <a:spAutoFit/>
          </a:bodyPr>
          <a:lstStyle/>
          <a:p>
            <a:pPr>
              <a:spcBef>
                <a:spcPct val="50000"/>
              </a:spcBef>
            </a:pPr>
            <a:r>
              <a:rPr lang="en-US" sz="2800"/>
              <a:t>Matrices A and B can be multiplied if:</a:t>
            </a:r>
          </a:p>
        </p:txBody>
      </p:sp>
      <p:sp>
        <p:nvSpPr>
          <p:cNvPr id="64518" name="Text Box 8"/>
          <p:cNvSpPr txBox="1">
            <a:spLocks noChangeArrowheads="1"/>
          </p:cNvSpPr>
          <p:nvPr/>
        </p:nvSpPr>
        <p:spPr bwMode="auto">
          <a:xfrm>
            <a:off x="2057400" y="2667000"/>
            <a:ext cx="3716338" cy="671513"/>
          </a:xfrm>
          <a:prstGeom prst="rect">
            <a:avLst/>
          </a:prstGeom>
          <a:noFill/>
          <a:ln w="9525">
            <a:noFill/>
            <a:miter lim="800000"/>
            <a:headEnd/>
            <a:tailEnd/>
          </a:ln>
        </p:spPr>
        <p:txBody>
          <a:bodyPr wrap="none">
            <a:spAutoFit/>
          </a:bodyPr>
          <a:lstStyle/>
          <a:p>
            <a:r>
              <a:rPr lang="en-US" sz="3800"/>
              <a:t>[r x </a:t>
            </a:r>
            <a:r>
              <a:rPr lang="en-US" sz="3800">
                <a:solidFill>
                  <a:srgbClr val="FF3300"/>
                </a:solidFill>
              </a:rPr>
              <a:t>c</a:t>
            </a:r>
            <a:r>
              <a:rPr lang="en-US" sz="3800"/>
              <a:t>] and [</a:t>
            </a:r>
            <a:r>
              <a:rPr lang="en-US" sz="3800">
                <a:solidFill>
                  <a:srgbClr val="FF3300"/>
                </a:solidFill>
              </a:rPr>
              <a:t>s</a:t>
            </a:r>
            <a:r>
              <a:rPr lang="en-US" sz="3800"/>
              <a:t> x d]</a:t>
            </a:r>
          </a:p>
        </p:txBody>
      </p:sp>
      <p:sp>
        <p:nvSpPr>
          <p:cNvPr id="2" name="Text Box 13"/>
          <p:cNvSpPr txBox="1">
            <a:spLocks noChangeArrowheads="1"/>
          </p:cNvSpPr>
          <p:nvPr/>
        </p:nvSpPr>
        <p:spPr bwMode="auto">
          <a:xfrm>
            <a:off x="3200400" y="4038600"/>
            <a:ext cx="1216025" cy="671513"/>
          </a:xfrm>
          <a:prstGeom prst="rect">
            <a:avLst/>
          </a:prstGeom>
          <a:noFill/>
          <a:ln w="9525">
            <a:noFill/>
            <a:miter lim="800000"/>
            <a:headEnd/>
            <a:tailEnd/>
          </a:ln>
        </p:spPr>
        <p:txBody>
          <a:bodyPr wrap="none">
            <a:spAutoFit/>
          </a:bodyPr>
          <a:lstStyle/>
          <a:p>
            <a:r>
              <a:rPr lang="en-US" sz="3800">
                <a:solidFill>
                  <a:srgbClr val="FF3300"/>
                </a:solidFill>
              </a:rPr>
              <a:t>c = s</a:t>
            </a:r>
            <a:endParaRPr lang="en-US" sz="3800"/>
          </a:p>
        </p:txBody>
      </p:sp>
      <p:sp>
        <p:nvSpPr>
          <p:cNvPr id="64520" name="TextBox 10"/>
          <p:cNvSpPr txBox="1">
            <a:spLocks noChangeArrowheads="1"/>
          </p:cNvSpPr>
          <p:nvPr/>
        </p:nvSpPr>
        <p:spPr bwMode="auto">
          <a:xfrm>
            <a:off x="2743200" y="5562600"/>
            <a:ext cx="3952875" cy="461963"/>
          </a:xfrm>
          <a:prstGeom prst="rect">
            <a:avLst/>
          </a:prstGeom>
          <a:noFill/>
          <a:ln w="9525">
            <a:noFill/>
            <a:miter lim="800000"/>
            <a:headEnd/>
            <a:tailEnd/>
          </a:ln>
        </p:spPr>
        <p:txBody>
          <a:bodyPr wrap="none">
            <a:spAutoFit/>
          </a:bodyPr>
          <a:lstStyle/>
          <a:p>
            <a:r>
              <a:rPr lang="en-US"/>
              <a:t>The work required is O(rcd)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685800" y="608013"/>
            <a:ext cx="7772400" cy="823912"/>
          </a:xfrm>
        </p:spPr>
        <p:txBody>
          <a:bodyPr rtlCol="0">
            <a:normAutofit fontScale="90000"/>
          </a:bodyPr>
          <a:lstStyle/>
          <a:p>
            <a:pPr eaLnBrk="1" fontAlgn="auto" hangingPunct="1">
              <a:spcAft>
                <a:spcPts val="0"/>
              </a:spcAft>
              <a:defRPr/>
            </a:pPr>
            <a:r>
              <a:rPr lang="en-US">
                <a:solidFill>
                  <a:srgbClr val="009900"/>
                </a:solidFill>
              </a:rPr>
              <a:t>Adjacency matrix </a:t>
            </a:r>
            <a:br>
              <a:rPr lang="en-US">
                <a:solidFill>
                  <a:srgbClr val="009900"/>
                </a:solidFill>
              </a:rPr>
            </a:br>
            <a:r>
              <a:rPr lang="en-US">
                <a:solidFill>
                  <a:srgbClr val="009900"/>
                </a:solidFill>
              </a:rPr>
              <a:t>of a directed graph</a:t>
            </a:r>
          </a:p>
        </p:txBody>
      </p:sp>
      <p:sp>
        <p:nvSpPr>
          <p:cNvPr id="65542" name="Slide Number Placeholder 45"/>
          <p:cNvSpPr>
            <a:spLocks noGrp="1"/>
          </p:cNvSpPr>
          <p:nvPr>
            <p:ph type="sldNum" sz="quarter" idx="12"/>
          </p:nvPr>
        </p:nvSpPr>
        <p:spPr/>
        <p:txBody>
          <a:bodyPr/>
          <a:lstStyle/>
          <a:p>
            <a:pPr>
              <a:defRPr/>
            </a:pPr>
            <a:fld id="{15A004F9-4CF7-4350-B09C-2ADDC54BA010}" type="slidenum">
              <a:rPr lang="en-US"/>
              <a:pPr>
                <a:defRPr/>
              </a:pPr>
              <a:t>7</a:t>
            </a:fld>
            <a:endParaRPr lang="en-US"/>
          </a:p>
        </p:txBody>
      </p:sp>
      <p:grpSp>
        <p:nvGrpSpPr>
          <p:cNvPr id="3" name="Group 3"/>
          <p:cNvGrpSpPr>
            <a:grpSpLocks/>
          </p:cNvGrpSpPr>
          <p:nvPr/>
        </p:nvGrpSpPr>
        <p:grpSpPr bwMode="auto">
          <a:xfrm>
            <a:off x="693738" y="2122488"/>
            <a:ext cx="4379912" cy="2765425"/>
            <a:chOff x="437" y="1337"/>
            <a:chExt cx="2759" cy="1742"/>
          </a:xfrm>
        </p:grpSpPr>
        <p:sp>
          <p:nvSpPr>
            <p:cNvPr id="65543" name="Oval 4"/>
            <p:cNvSpPr>
              <a:spLocks noChangeAspect="1" noChangeArrowheads="1"/>
            </p:cNvSpPr>
            <p:nvPr/>
          </p:nvSpPr>
          <p:spPr bwMode="auto">
            <a:xfrm>
              <a:off x="968" y="1587"/>
              <a:ext cx="96" cy="9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44" name="Oval 5"/>
            <p:cNvSpPr>
              <a:spLocks noChangeAspect="1" noChangeArrowheads="1"/>
            </p:cNvSpPr>
            <p:nvPr/>
          </p:nvSpPr>
          <p:spPr bwMode="auto">
            <a:xfrm>
              <a:off x="677" y="2458"/>
              <a:ext cx="97" cy="9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45" name="Oval 6"/>
            <p:cNvSpPr>
              <a:spLocks noChangeAspect="1" noChangeArrowheads="1"/>
            </p:cNvSpPr>
            <p:nvPr/>
          </p:nvSpPr>
          <p:spPr bwMode="auto">
            <a:xfrm>
              <a:off x="1743" y="165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46" name="Oval 7"/>
            <p:cNvSpPr>
              <a:spLocks noChangeAspect="1" noChangeArrowheads="1"/>
            </p:cNvSpPr>
            <p:nvPr/>
          </p:nvSpPr>
          <p:spPr bwMode="auto">
            <a:xfrm>
              <a:off x="1387" y="2232"/>
              <a:ext cx="97" cy="9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47" name="Oval 8"/>
            <p:cNvSpPr>
              <a:spLocks noChangeAspect="1" noChangeArrowheads="1"/>
            </p:cNvSpPr>
            <p:nvPr/>
          </p:nvSpPr>
          <p:spPr bwMode="auto">
            <a:xfrm>
              <a:off x="1904" y="2684"/>
              <a:ext cx="97" cy="9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48" name="Oval 9"/>
            <p:cNvSpPr>
              <a:spLocks noChangeAspect="1" noChangeArrowheads="1"/>
            </p:cNvSpPr>
            <p:nvPr/>
          </p:nvSpPr>
          <p:spPr bwMode="auto">
            <a:xfrm>
              <a:off x="2808" y="2200"/>
              <a:ext cx="97" cy="9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49" name="Freeform 10"/>
            <p:cNvSpPr>
              <a:spLocks noChangeAspect="1"/>
            </p:cNvSpPr>
            <p:nvPr/>
          </p:nvSpPr>
          <p:spPr bwMode="auto">
            <a:xfrm>
              <a:off x="774" y="2329"/>
              <a:ext cx="646" cy="188"/>
            </a:xfrm>
            <a:custGeom>
              <a:avLst/>
              <a:gdLst>
                <a:gd name="T0" fmla="*/ 0 w 960"/>
                <a:gd name="T1" fmla="*/ 49 h 280"/>
                <a:gd name="T2" fmla="*/ 108 w 960"/>
                <a:gd name="T3" fmla="*/ 49 h 280"/>
                <a:gd name="T4" fmla="*/ 197 w 960"/>
                <a:gd name="T5" fmla="*/ 0 h 280"/>
                <a:gd name="T6" fmla="*/ 0 60000 65536"/>
                <a:gd name="T7" fmla="*/ 0 60000 65536"/>
                <a:gd name="T8" fmla="*/ 0 60000 65536"/>
                <a:gd name="T9" fmla="*/ 0 w 960"/>
                <a:gd name="T10" fmla="*/ 0 h 280"/>
                <a:gd name="T11" fmla="*/ 960 w 960"/>
                <a:gd name="T12" fmla="*/ 280 h 280"/>
              </a:gdLst>
              <a:ahLst/>
              <a:cxnLst>
                <a:cxn ang="T6">
                  <a:pos x="T0" y="T1"/>
                </a:cxn>
                <a:cxn ang="T7">
                  <a:pos x="T2" y="T3"/>
                </a:cxn>
                <a:cxn ang="T8">
                  <a:pos x="T4" y="T5"/>
                </a:cxn>
              </a:cxnLst>
              <a:rect l="T9" t="T10" r="T11" b="T12"/>
              <a:pathLst>
                <a:path w="960" h="280">
                  <a:moveTo>
                    <a:pt x="0" y="240"/>
                  </a:moveTo>
                  <a:cubicBezTo>
                    <a:pt x="184" y="260"/>
                    <a:pt x="368" y="280"/>
                    <a:pt x="528" y="240"/>
                  </a:cubicBezTo>
                  <a:cubicBezTo>
                    <a:pt x="688" y="200"/>
                    <a:pt x="824" y="100"/>
                    <a:pt x="960" y="0"/>
                  </a:cubicBezTo>
                </a:path>
              </a:pathLst>
            </a:custGeom>
            <a:noFill/>
            <a:ln w="19050">
              <a:solidFill>
                <a:schemeClr val="tx1"/>
              </a:solidFill>
              <a:round/>
              <a:headEnd type="stealth" w="lg" len="lg"/>
              <a:tailEnd type="none" w="lg" len="lg"/>
            </a:ln>
          </p:spPr>
          <p:txBody>
            <a:bodyPr/>
            <a:lstStyle/>
            <a:p>
              <a:endParaRPr lang="en-US"/>
            </a:p>
          </p:txBody>
        </p:sp>
        <p:cxnSp>
          <p:nvCxnSpPr>
            <p:cNvPr id="65550" name="AutoShape 11"/>
            <p:cNvCxnSpPr>
              <a:cxnSpLocks noChangeAspect="1" noChangeShapeType="1"/>
              <a:stCxn id="65546" idx="6"/>
              <a:endCxn id="65547" idx="0"/>
            </p:cNvCxnSpPr>
            <p:nvPr/>
          </p:nvCxnSpPr>
          <p:spPr bwMode="auto">
            <a:xfrm>
              <a:off x="1484" y="2281"/>
              <a:ext cx="468" cy="403"/>
            </a:xfrm>
            <a:prstGeom prst="curvedConnector2">
              <a:avLst/>
            </a:prstGeom>
            <a:noFill/>
            <a:ln w="19050">
              <a:solidFill>
                <a:schemeClr val="tx1"/>
              </a:solidFill>
              <a:round/>
              <a:headEnd/>
              <a:tailEnd type="stealth" w="lg" len="lg"/>
            </a:ln>
          </p:spPr>
        </p:cxnSp>
        <p:cxnSp>
          <p:nvCxnSpPr>
            <p:cNvPr id="65551" name="AutoShape 12"/>
            <p:cNvCxnSpPr>
              <a:cxnSpLocks noChangeAspect="1" noChangeShapeType="1"/>
              <a:stCxn id="65543" idx="6"/>
              <a:endCxn id="65547" idx="7"/>
            </p:cNvCxnSpPr>
            <p:nvPr/>
          </p:nvCxnSpPr>
          <p:spPr bwMode="auto">
            <a:xfrm>
              <a:off x="1064" y="1635"/>
              <a:ext cx="923" cy="1063"/>
            </a:xfrm>
            <a:prstGeom prst="curvedConnector2">
              <a:avLst/>
            </a:prstGeom>
            <a:noFill/>
            <a:ln w="19050">
              <a:solidFill>
                <a:schemeClr val="tx1"/>
              </a:solidFill>
              <a:round/>
              <a:headEnd/>
              <a:tailEnd type="stealth" w="lg" len="lg"/>
            </a:ln>
          </p:spPr>
        </p:cxnSp>
        <p:cxnSp>
          <p:nvCxnSpPr>
            <p:cNvPr id="65552" name="AutoShape 13"/>
            <p:cNvCxnSpPr>
              <a:cxnSpLocks noChangeAspect="1" noChangeShapeType="1"/>
              <a:stCxn id="65544" idx="0"/>
              <a:endCxn id="65545" idx="4"/>
            </p:cNvCxnSpPr>
            <p:nvPr/>
          </p:nvCxnSpPr>
          <p:spPr bwMode="auto">
            <a:xfrm rot="-5400000">
              <a:off x="903" y="1570"/>
              <a:ext cx="710" cy="1066"/>
            </a:xfrm>
            <a:prstGeom prst="curvedConnector3">
              <a:avLst>
                <a:gd name="adj1" fmla="val 50000"/>
              </a:avLst>
            </a:prstGeom>
            <a:noFill/>
            <a:ln w="19050">
              <a:solidFill>
                <a:schemeClr val="tx1"/>
              </a:solidFill>
              <a:round/>
              <a:headEnd/>
              <a:tailEnd type="stealth" w="lg" len="lg"/>
            </a:ln>
          </p:spPr>
        </p:cxnSp>
        <p:cxnSp>
          <p:nvCxnSpPr>
            <p:cNvPr id="65553" name="AutoShape 14"/>
            <p:cNvCxnSpPr>
              <a:cxnSpLocks noChangeAspect="1" noChangeShapeType="1"/>
              <a:stCxn id="65543" idx="5"/>
              <a:endCxn id="65546" idx="0"/>
            </p:cNvCxnSpPr>
            <p:nvPr/>
          </p:nvCxnSpPr>
          <p:spPr bwMode="auto">
            <a:xfrm rot="16200000" flipH="1">
              <a:off x="962" y="1758"/>
              <a:ext cx="562" cy="386"/>
            </a:xfrm>
            <a:prstGeom prst="curvedConnector3">
              <a:avLst>
                <a:gd name="adj1" fmla="val 51255"/>
              </a:avLst>
            </a:prstGeom>
            <a:noFill/>
            <a:ln w="19050">
              <a:solidFill>
                <a:schemeClr val="tx1"/>
              </a:solidFill>
              <a:round/>
              <a:headEnd/>
              <a:tailEnd type="stealth" w="lg" len="lg"/>
            </a:ln>
          </p:spPr>
        </p:cxnSp>
        <p:cxnSp>
          <p:nvCxnSpPr>
            <p:cNvPr id="65554" name="AutoShape 15"/>
            <p:cNvCxnSpPr>
              <a:cxnSpLocks noChangeAspect="1" noChangeShapeType="1"/>
              <a:stCxn id="65544" idx="5"/>
              <a:endCxn id="65547" idx="3"/>
            </p:cNvCxnSpPr>
            <p:nvPr/>
          </p:nvCxnSpPr>
          <p:spPr bwMode="auto">
            <a:xfrm rot="16200000" flipH="1">
              <a:off x="1226" y="2075"/>
              <a:ext cx="226" cy="1158"/>
            </a:xfrm>
            <a:prstGeom prst="curvedConnector3">
              <a:avLst>
                <a:gd name="adj1" fmla="val 149106"/>
              </a:avLst>
            </a:prstGeom>
            <a:noFill/>
            <a:ln w="19050">
              <a:solidFill>
                <a:schemeClr val="tx1"/>
              </a:solidFill>
              <a:round/>
              <a:headEnd/>
              <a:tailEnd type="stealth" w="lg" len="lg"/>
            </a:ln>
          </p:spPr>
        </p:cxnSp>
        <p:cxnSp>
          <p:nvCxnSpPr>
            <p:cNvPr id="65555" name="AutoShape 16"/>
            <p:cNvCxnSpPr>
              <a:cxnSpLocks noChangeAspect="1" noChangeShapeType="1"/>
              <a:stCxn id="65543" idx="0"/>
              <a:endCxn id="65545" idx="1"/>
            </p:cNvCxnSpPr>
            <p:nvPr/>
          </p:nvCxnSpPr>
          <p:spPr bwMode="auto">
            <a:xfrm rot="5400000" flipV="1">
              <a:off x="1347" y="1256"/>
              <a:ext cx="79" cy="741"/>
            </a:xfrm>
            <a:prstGeom prst="curvedConnector3">
              <a:avLst>
                <a:gd name="adj1" fmla="val -123079"/>
              </a:avLst>
            </a:prstGeom>
            <a:noFill/>
            <a:ln w="19050">
              <a:solidFill>
                <a:schemeClr val="tx1"/>
              </a:solidFill>
              <a:round/>
              <a:headEnd/>
              <a:tailEnd type="stealth" w="lg" len="lg"/>
            </a:ln>
          </p:spPr>
        </p:cxnSp>
        <p:cxnSp>
          <p:nvCxnSpPr>
            <p:cNvPr id="65556" name="AutoShape 17"/>
            <p:cNvCxnSpPr>
              <a:cxnSpLocks noChangeAspect="1" noChangeShapeType="1"/>
              <a:stCxn id="65545" idx="6"/>
              <a:endCxn id="65548" idx="0"/>
            </p:cNvCxnSpPr>
            <p:nvPr/>
          </p:nvCxnSpPr>
          <p:spPr bwMode="auto">
            <a:xfrm>
              <a:off x="1839" y="1700"/>
              <a:ext cx="1018" cy="500"/>
            </a:xfrm>
            <a:prstGeom prst="curvedConnector2">
              <a:avLst/>
            </a:prstGeom>
            <a:noFill/>
            <a:ln w="19050">
              <a:solidFill>
                <a:schemeClr val="tx1"/>
              </a:solidFill>
              <a:round/>
              <a:headEnd/>
              <a:tailEnd type="stealth" w="lg" len="lg"/>
            </a:ln>
          </p:spPr>
        </p:cxnSp>
        <p:cxnSp>
          <p:nvCxnSpPr>
            <p:cNvPr id="65557" name="AutoShape 18"/>
            <p:cNvCxnSpPr>
              <a:cxnSpLocks noChangeAspect="1" noChangeShapeType="1"/>
              <a:stCxn id="65544" idx="2"/>
              <a:endCxn id="65543" idx="3"/>
            </p:cNvCxnSpPr>
            <p:nvPr/>
          </p:nvCxnSpPr>
          <p:spPr bwMode="auto">
            <a:xfrm rot="10800000" flipH="1">
              <a:off x="677" y="1670"/>
              <a:ext cx="305" cy="837"/>
            </a:xfrm>
            <a:prstGeom prst="curvedConnector4">
              <a:avLst>
                <a:gd name="adj1" fmla="val -31787"/>
                <a:gd name="adj2" fmla="val 52046"/>
              </a:avLst>
            </a:prstGeom>
            <a:noFill/>
            <a:ln w="19050">
              <a:solidFill>
                <a:schemeClr val="tx1"/>
              </a:solidFill>
              <a:round/>
              <a:headEnd/>
              <a:tailEnd type="stealth" w="lg" len="lg"/>
            </a:ln>
          </p:spPr>
        </p:cxnSp>
        <p:cxnSp>
          <p:nvCxnSpPr>
            <p:cNvPr id="65558" name="AutoShape 19"/>
            <p:cNvCxnSpPr>
              <a:cxnSpLocks noChangeAspect="1" noChangeShapeType="1"/>
              <a:stCxn id="65548" idx="4"/>
              <a:endCxn id="65547" idx="6"/>
            </p:cNvCxnSpPr>
            <p:nvPr/>
          </p:nvCxnSpPr>
          <p:spPr bwMode="auto">
            <a:xfrm rot="5400000">
              <a:off x="2211" y="2087"/>
              <a:ext cx="436" cy="856"/>
            </a:xfrm>
            <a:prstGeom prst="curvedConnector2">
              <a:avLst/>
            </a:prstGeom>
            <a:noFill/>
            <a:ln w="19050">
              <a:solidFill>
                <a:schemeClr val="tx1"/>
              </a:solidFill>
              <a:round/>
              <a:headEnd/>
              <a:tailEnd type="stealth" w="lg" len="lg"/>
            </a:ln>
          </p:spPr>
        </p:cxnSp>
        <p:cxnSp>
          <p:nvCxnSpPr>
            <p:cNvPr id="65559" name="AutoShape 20"/>
            <p:cNvCxnSpPr>
              <a:cxnSpLocks noChangeAspect="1" noChangeShapeType="1"/>
              <a:stCxn id="65546" idx="7"/>
              <a:endCxn id="65548" idx="1"/>
            </p:cNvCxnSpPr>
            <p:nvPr/>
          </p:nvCxnSpPr>
          <p:spPr bwMode="auto">
            <a:xfrm rot="-5400000">
              <a:off x="2129" y="1555"/>
              <a:ext cx="33" cy="1352"/>
            </a:xfrm>
            <a:prstGeom prst="curvedConnector3">
              <a:avLst>
                <a:gd name="adj1" fmla="val 443750"/>
              </a:avLst>
            </a:prstGeom>
            <a:noFill/>
            <a:ln w="19050">
              <a:solidFill>
                <a:schemeClr val="tx1"/>
              </a:solidFill>
              <a:round/>
              <a:headEnd/>
              <a:tailEnd type="stealth" w="lg" len="lg"/>
            </a:ln>
          </p:spPr>
        </p:cxnSp>
        <p:sp>
          <p:nvSpPr>
            <p:cNvPr id="65560" name="Oval 21"/>
            <p:cNvSpPr>
              <a:spLocks noChangeAspect="1" noChangeArrowheads="1"/>
            </p:cNvSpPr>
            <p:nvPr/>
          </p:nvSpPr>
          <p:spPr bwMode="auto">
            <a:xfrm>
              <a:off x="968" y="1587"/>
              <a:ext cx="96" cy="97"/>
            </a:xfrm>
            <a:prstGeom prst="ellipse">
              <a:avLst/>
            </a:prstGeom>
            <a:solidFill>
              <a:srgbClr val="FF6600"/>
            </a:solidFill>
            <a:ln w="9525">
              <a:solidFill>
                <a:schemeClr val="tx1"/>
              </a:solidFill>
              <a:round/>
              <a:headEnd/>
              <a:tailEnd/>
            </a:ln>
          </p:spPr>
          <p:txBody>
            <a:bodyPr wrap="none" anchor="ctr"/>
            <a:lstStyle/>
            <a:p>
              <a:endParaRPr lang="en-US"/>
            </a:p>
          </p:txBody>
        </p:sp>
        <p:sp>
          <p:nvSpPr>
            <p:cNvPr id="65561" name="Oval 22"/>
            <p:cNvSpPr>
              <a:spLocks noChangeAspect="1" noChangeArrowheads="1"/>
            </p:cNvSpPr>
            <p:nvPr/>
          </p:nvSpPr>
          <p:spPr bwMode="auto">
            <a:xfrm>
              <a:off x="677" y="2458"/>
              <a:ext cx="97" cy="97"/>
            </a:xfrm>
            <a:prstGeom prst="ellipse">
              <a:avLst/>
            </a:prstGeom>
            <a:solidFill>
              <a:srgbClr val="FF6600"/>
            </a:solidFill>
            <a:ln w="9525">
              <a:solidFill>
                <a:schemeClr val="tx1"/>
              </a:solidFill>
              <a:round/>
              <a:headEnd/>
              <a:tailEnd/>
            </a:ln>
          </p:spPr>
          <p:txBody>
            <a:bodyPr wrap="none" anchor="ctr"/>
            <a:lstStyle/>
            <a:p>
              <a:endParaRPr lang="en-US"/>
            </a:p>
          </p:txBody>
        </p:sp>
        <p:sp>
          <p:nvSpPr>
            <p:cNvPr id="65562" name="Oval 23"/>
            <p:cNvSpPr>
              <a:spLocks noChangeAspect="1" noChangeArrowheads="1"/>
            </p:cNvSpPr>
            <p:nvPr/>
          </p:nvSpPr>
          <p:spPr bwMode="auto">
            <a:xfrm>
              <a:off x="1743" y="1652"/>
              <a:ext cx="96" cy="96"/>
            </a:xfrm>
            <a:prstGeom prst="ellipse">
              <a:avLst/>
            </a:prstGeom>
            <a:solidFill>
              <a:srgbClr val="FF6600"/>
            </a:solidFill>
            <a:ln w="9525">
              <a:solidFill>
                <a:schemeClr val="tx1"/>
              </a:solidFill>
              <a:round/>
              <a:headEnd/>
              <a:tailEnd/>
            </a:ln>
          </p:spPr>
          <p:txBody>
            <a:bodyPr wrap="none" anchor="ctr"/>
            <a:lstStyle/>
            <a:p>
              <a:endParaRPr lang="en-US"/>
            </a:p>
          </p:txBody>
        </p:sp>
        <p:sp>
          <p:nvSpPr>
            <p:cNvPr id="65563" name="Oval 24"/>
            <p:cNvSpPr>
              <a:spLocks noChangeAspect="1" noChangeArrowheads="1"/>
            </p:cNvSpPr>
            <p:nvPr/>
          </p:nvSpPr>
          <p:spPr bwMode="auto">
            <a:xfrm>
              <a:off x="1387" y="2232"/>
              <a:ext cx="97" cy="97"/>
            </a:xfrm>
            <a:prstGeom prst="ellipse">
              <a:avLst/>
            </a:prstGeom>
            <a:solidFill>
              <a:srgbClr val="FF6600"/>
            </a:solidFill>
            <a:ln w="9525">
              <a:solidFill>
                <a:schemeClr val="tx1"/>
              </a:solidFill>
              <a:round/>
              <a:headEnd/>
              <a:tailEnd/>
            </a:ln>
          </p:spPr>
          <p:txBody>
            <a:bodyPr wrap="none" anchor="ctr"/>
            <a:lstStyle/>
            <a:p>
              <a:endParaRPr lang="en-US"/>
            </a:p>
          </p:txBody>
        </p:sp>
        <p:sp>
          <p:nvSpPr>
            <p:cNvPr id="65564" name="Oval 25"/>
            <p:cNvSpPr>
              <a:spLocks noChangeAspect="1" noChangeArrowheads="1"/>
            </p:cNvSpPr>
            <p:nvPr/>
          </p:nvSpPr>
          <p:spPr bwMode="auto">
            <a:xfrm>
              <a:off x="1904" y="2684"/>
              <a:ext cx="97" cy="97"/>
            </a:xfrm>
            <a:prstGeom prst="ellipse">
              <a:avLst/>
            </a:prstGeom>
            <a:solidFill>
              <a:srgbClr val="FF6600"/>
            </a:solidFill>
            <a:ln w="9525">
              <a:solidFill>
                <a:schemeClr val="tx1"/>
              </a:solidFill>
              <a:round/>
              <a:headEnd/>
              <a:tailEnd/>
            </a:ln>
          </p:spPr>
          <p:txBody>
            <a:bodyPr wrap="none" anchor="ctr"/>
            <a:lstStyle/>
            <a:p>
              <a:endParaRPr lang="en-US"/>
            </a:p>
          </p:txBody>
        </p:sp>
        <p:sp>
          <p:nvSpPr>
            <p:cNvPr id="65565" name="Oval 26"/>
            <p:cNvSpPr>
              <a:spLocks noChangeAspect="1" noChangeArrowheads="1"/>
            </p:cNvSpPr>
            <p:nvPr/>
          </p:nvSpPr>
          <p:spPr bwMode="auto">
            <a:xfrm>
              <a:off x="2808" y="2200"/>
              <a:ext cx="97" cy="97"/>
            </a:xfrm>
            <a:prstGeom prst="ellipse">
              <a:avLst/>
            </a:prstGeom>
            <a:solidFill>
              <a:srgbClr val="FF6600"/>
            </a:solidFill>
            <a:ln w="9525">
              <a:solidFill>
                <a:schemeClr val="tx1"/>
              </a:solidFill>
              <a:round/>
              <a:headEnd/>
              <a:tailEnd/>
            </a:ln>
          </p:spPr>
          <p:txBody>
            <a:bodyPr wrap="none" anchor="ctr"/>
            <a:lstStyle/>
            <a:p>
              <a:endParaRPr lang="en-US"/>
            </a:p>
          </p:txBody>
        </p:sp>
        <p:cxnSp>
          <p:nvCxnSpPr>
            <p:cNvPr id="65566" name="AutoShape 27"/>
            <p:cNvCxnSpPr>
              <a:cxnSpLocks noChangeAspect="1" noChangeShapeType="1"/>
              <a:stCxn id="65563" idx="6"/>
              <a:endCxn id="65564" idx="0"/>
            </p:cNvCxnSpPr>
            <p:nvPr/>
          </p:nvCxnSpPr>
          <p:spPr bwMode="auto">
            <a:xfrm>
              <a:off x="1484" y="2281"/>
              <a:ext cx="468" cy="403"/>
            </a:xfrm>
            <a:prstGeom prst="curvedConnector2">
              <a:avLst/>
            </a:prstGeom>
            <a:noFill/>
            <a:ln w="19050">
              <a:solidFill>
                <a:schemeClr val="tx1"/>
              </a:solidFill>
              <a:round/>
              <a:headEnd/>
              <a:tailEnd type="stealth" w="lg" len="lg"/>
            </a:ln>
          </p:spPr>
        </p:cxnSp>
        <p:cxnSp>
          <p:nvCxnSpPr>
            <p:cNvPr id="65567" name="AutoShape 28"/>
            <p:cNvCxnSpPr>
              <a:cxnSpLocks noChangeAspect="1" noChangeShapeType="1"/>
              <a:stCxn id="65560" idx="6"/>
              <a:endCxn id="65564" idx="7"/>
            </p:cNvCxnSpPr>
            <p:nvPr/>
          </p:nvCxnSpPr>
          <p:spPr bwMode="auto">
            <a:xfrm>
              <a:off x="1064" y="1635"/>
              <a:ext cx="923" cy="1063"/>
            </a:xfrm>
            <a:prstGeom prst="curvedConnector2">
              <a:avLst/>
            </a:prstGeom>
            <a:noFill/>
            <a:ln w="19050">
              <a:solidFill>
                <a:schemeClr val="tx1"/>
              </a:solidFill>
              <a:round/>
              <a:headEnd/>
              <a:tailEnd type="stealth" w="lg" len="lg"/>
            </a:ln>
          </p:spPr>
        </p:cxnSp>
        <p:cxnSp>
          <p:nvCxnSpPr>
            <p:cNvPr id="65568" name="AutoShape 29"/>
            <p:cNvCxnSpPr>
              <a:cxnSpLocks noChangeAspect="1" noChangeShapeType="1"/>
              <a:stCxn id="65561" idx="0"/>
              <a:endCxn id="65562" idx="4"/>
            </p:cNvCxnSpPr>
            <p:nvPr/>
          </p:nvCxnSpPr>
          <p:spPr bwMode="auto">
            <a:xfrm rot="-5400000">
              <a:off x="903" y="1570"/>
              <a:ext cx="710" cy="1066"/>
            </a:xfrm>
            <a:prstGeom prst="curvedConnector3">
              <a:avLst>
                <a:gd name="adj1" fmla="val 50000"/>
              </a:avLst>
            </a:prstGeom>
            <a:noFill/>
            <a:ln w="19050">
              <a:solidFill>
                <a:schemeClr val="tx1"/>
              </a:solidFill>
              <a:round/>
              <a:headEnd/>
              <a:tailEnd type="stealth" w="lg" len="lg"/>
            </a:ln>
          </p:spPr>
        </p:cxnSp>
        <p:cxnSp>
          <p:nvCxnSpPr>
            <p:cNvPr id="65569" name="AutoShape 30"/>
            <p:cNvCxnSpPr>
              <a:cxnSpLocks noChangeAspect="1" noChangeShapeType="1"/>
              <a:stCxn id="65560" idx="5"/>
              <a:endCxn id="65563" idx="0"/>
            </p:cNvCxnSpPr>
            <p:nvPr/>
          </p:nvCxnSpPr>
          <p:spPr bwMode="auto">
            <a:xfrm rot="16200000" flipH="1">
              <a:off x="962" y="1758"/>
              <a:ext cx="562" cy="386"/>
            </a:xfrm>
            <a:prstGeom prst="curvedConnector3">
              <a:avLst>
                <a:gd name="adj1" fmla="val 51255"/>
              </a:avLst>
            </a:prstGeom>
            <a:noFill/>
            <a:ln w="19050">
              <a:solidFill>
                <a:schemeClr val="tx1"/>
              </a:solidFill>
              <a:round/>
              <a:headEnd/>
              <a:tailEnd type="stealth" w="lg" len="lg"/>
            </a:ln>
          </p:spPr>
        </p:cxnSp>
        <p:cxnSp>
          <p:nvCxnSpPr>
            <p:cNvPr id="65570" name="AutoShape 31"/>
            <p:cNvCxnSpPr>
              <a:cxnSpLocks noChangeAspect="1" noChangeShapeType="1"/>
              <a:stCxn id="65561" idx="5"/>
              <a:endCxn id="65564" idx="3"/>
            </p:cNvCxnSpPr>
            <p:nvPr/>
          </p:nvCxnSpPr>
          <p:spPr bwMode="auto">
            <a:xfrm rot="16200000" flipH="1">
              <a:off x="1226" y="2075"/>
              <a:ext cx="226" cy="1158"/>
            </a:xfrm>
            <a:prstGeom prst="curvedConnector3">
              <a:avLst>
                <a:gd name="adj1" fmla="val 149106"/>
              </a:avLst>
            </a:prstGeom>
            <a:noFill/>
            <a:ln w="19050">
              <a:solidFill>
                <a:schemeClr val="tx1"/>
              </a:solidFill>
              <a:round/>
              <a:headEnd/>
              <a:tailEnd type="stealth" w="lg" len="lg"/>
            </a:ln>
          </p:spPr>
        </p:cxnSp>
        <p:cxnSp>
          <p:nvCxnSpPr>
            <p:cNvPr id="65571" name="AutoShape 32"/>
            <p:cNvCxnSpPr>
              <a:cxnSpLocks noChangeAspect="1" noChangeShapeType="1"/>
              <a:stCxn id="65560" idx="0"/>
              <a:endCxn id="65562" idx="1"/>
            </p:cNvCxnSpPr>
            <p:nvPr/>
          </p:nvCxnSpPr>
          <p:spPr bwMode="auto">
            <a:xfrm rot="5400000" flipV="1">
              <a:off x="1347" y="1256"/>
              <a:ext cx="79" cy="741"/>
            </a:xfrm>
            <a:prstGeom prst="curvedConnector3">
              <a:avLst>
                <a:gd name="adj1" fmla="val -123079"/>
              </a:avLst>
            </a:prstGeom>
            <a:noFill/>
            <a:ln w="19050">
              <a:solidFill>
                <a:schemeClr val="tx1"/>
              </a:solidFill>
              <a:round/>
              <a:headEnd/>
              <a:tailEnd type="stealth" w="lg" len="lg"/>
            </a:ln>
          </p:spPr>
        </p:cxnSp>
        <p:cxnSp>
          <p:nvCxnSpPr>
            <p:cNvPr id="65572" name="AutoShape 33"/>
            <p:cNvCxnSpPr>
              <a:cxnSpLocks noChangeAspect="1" noChangeShapeType="1"/>
              <a:stCxn id="65562" idx="6"/>
              <a:endCxn id="65565" idx="0"/>
            </p:cNvCxnSpPr>
            <p:nvPr/>
          </p:nvCxnSpPr>
          <p:spPr bwMode="auto">
            <a:xfrm>
              <a:off x="1839" y="1700"/>
              <a:ext cx="1018" cy="500"/>
            </a:xfrm>
            <a:prstGeom prst="curvedConnector2">
              <a:avLst/>
            </a:prstGeom>
            <a:noFill/>
            <a:ln w="19050">
              <a:solidFill>
                <a:schemeClr val="tx1"/>
              </a:solidFill>
              <a:round/>
              <a:headEnd/>
              <a:tailEnd type="stealth" w="lg" len="lg"/>
            </a:ln>
          </p:spPr>
        </p:cxnSp>
        <p:cxnSp>
          <p:nvCxnSpPr>
            <p:cNvPr id="65573" name="AutoShape 34"/>
            <p:cNvCxnSpPr>
              <a:cxnSpLocks noChangeAspect="1" noChangeShapeType="1"/>
              <a:stCxn id="65561" idx="2"/>
              <a:endCxn id="65560" idx="3"/>
            </p:cNvCxnSpPr>
            <p:nvPr/>
          </p:nvCxnSpPr>
          <p:spPr bwMode="auto">
            <a:xfrm rot="10800000" flipH="1">
              <a:off x="677" y="1670"/>
              <a:ext cx="305" cy="837"/>
            </a:xfrm>
            <a:prstGeom prst="curvedConnector4">
              <a:avLst>
                <a:gd name="adj1" fmla="val -31787"/>
                <a:gd name="adj2" fmla="val 52046"/>
              </a:avLst>
            </a:prstGeom>
            <a:noFill/>
            <a:ln w="19050">
              <a:solidFill>
                <a:schemeClr val="tx1"/>
              </a:solidFill>
              <a:round/>
              <a:headEnd/>
              <a:tailEnd type="stealth" w="lg" len="lg"/>
            </a:ln>
          </p:spPr>
        </p:cxnSp>
        <p:cxnSp>
          <p:nvCxnSpPr>
            <p:cNvPr id="65574" name="AutoShape 35"/>
            <p:cNvCxnSpPr>
              <a:cxnSpLocks noChangeAspect="1" noChangeShapeType="1"/>
              <a:stCxn id="65565" idx="4"/>
              <a:endCxn id="65564" idx="6"/>
            </p:cNvCxnSpPr>
            <p:nvPr/>
          </p:nvCxnSpPr>
          <p:spPr bwMode="auto">
            <a:xfrm rot="5400000">
              <a:off x="2211" y="2087"/>
              <a:ext cx="436" cy="856"/>
            </a:xfrm>
            <a:prstGeom prst="curvedConnector2">
              <a:avLst/>
            </a:prstGeom>
            <a:noFill/>
            <a:ln w="19050">
              <a:solidFill>
                <a:schemeClr val="tx1"/>
              </a:solidFill>
              <a:round/>
              <a:headEnd/>
              <a:tailEnd type="stealth" w="lg" len="lg"/>
            </a:ln>
          </p:spPr>
        </p:cxnSp>
        <p:cxnSp>
          <p:nvCxnSpPr>
            <p:cNvPr id="65575" name="AutoShape 36"/>
            <p:cNvCxnSpPr>
              <a:cxnSpLocks noChangeAspect="1" noChangeShapeType="1"/>
              <a:stCxn id="65563" idx="7"/>
              <a:endCxn id="65565" idx="1"/>
            </p:cNvCxnSpPr>
            <p:nvPr/>
          </p:nvCxnSpPr>
          <p:spPr bwMode="auto">
            <a:xfrm rot="-5400000">
              <a:off x="2129" y="1555"/>
              <a:ext cx="33" cy="1352"/>
            </a:xfrm>
            <a:prstGeom prst="curvedConnector3">
              <a:avLst>
                <a:gd name="adj1" fmla="val 443750"/>
              </a:avLst>
            </a:prstGeom>
            <a:noFill/>
            <a:ln w="19050">
              <a:solidFill>
                <a:schemeClr val="tx1"/>
              </a:solidFill>
              <a:round/>
              <a:headEnd/>
              <a:tailEnd type="stealth" w="lg" len="lg"/>
            </a:ln>
          </p:spPr>
        </p:cxnSp>
        <p:sp>
          <p:nvSpPr>
            <p:cNvPr id="65576" name="Text Box 37"/>
            <p:cNvSpPr txBox="1">
              <a:spLocks noChangeArrowheads="1"/>
            </p:cNvSpPr>
            <p:nvPr/>
          </p:nvSpPr>
          <p:spPr bwMode="auto">
            <a:xfrm>
              <a:off x="680" y="1482"/>
              <a:ext cx="315" cy="288"/>
            </a:xfrm>
            <a:prstGeom prst="rect">
              <a:avLst/>
            </a:prstGeom>
            <a:noFill/>
            <a:ln w="9525" algn="ctr">
              <a:noFill/>
              <a:miter lim="800000"/>
              <a:headEnd/>
              <a:tailEnd/>
            </a:ln>
          </p:spPr>
          <p:txBody>
            <a:bodyPr>
              <a:spAutoFit/>
            </a:bodyPr>
            <a:lstStyle/>
            <a:p>
              <a:r>
                <a:rPr lang="en-US"/>
                <a:t>1</a:t>
              </a:r>
            </a:p>
          </p:txBody>
        </p:sp>
        <p:sp>
          <p:nvSpPr>
            <p:cNvPr id="65577" name="Text Box 38"/>
            <p:cNvSpPr txBox="1">
              <a:spLocks noChangeArrowheads="1"/>
            </p:cNvSpPr>
            <p:nvPr/>
          </p:nvSpPr>
          <p:spPr bwMode="auto">
            <a:xfrm>
              <a:off x="1357" y="2307"/>
              <a:ext cx="315" cy="288"/>
            </a:xfrm>
            <a:prstGeom prst="rect">
              <a:avLst/>
            </a:prstGeom>
            <a:noFill/>
            <a:ln w="9525" algn="ctr">
              <a:noFill/>
              <a:miter lim="800000"/>
              <a:headEnd/>
              <a:tailEnd/>
            </a:ln>
          </p:spPr>
          <p:txBody>
            <a:bodyPr>
              <a:spAutoFit/>
            </a:bodyPr>
            <a:lstStyle/>
            <a:p>
              <a:r>
                <a:rPr lang="en-US"/>
                <a:t>3</a:t>
              </a:r>
            </a:p>
          </p:txBody>
        </p:sp>
        <p:sp>
          <p:nvSpPr>
            <p:cNvPr id="65578" name="Text Box 39"/>
            <p:cNvSpPr txBox="1">
              <a:spLocks noChangeArrowheads="1"/>
            </p:cNvSpPr>
            <p:nvPr/>
          </p:nvSpPr>
          <p:spPr bwMode="auto">
            <a:xfrm>
              <a:off x="437" y="2522"/>
              <a:ext cx="315" cy="288"/>
            </a:xfrm>
            <a:prstGeom prst="rect">
              <a:avLst/>
            </a:prstGeom>
            <a:noFill/>
            <a:ln w="9525" algn="ctr">
              <a:noFill/>
              <a:miter lim="800000"/>
              <a:headEnd/>
              <a:tailEnd/>
            </a:ln>
          </p:spPr>
          <p:txBody>
            <a:bodyPr>
              <a:spAutoFit/>
            </a:bodyPr>
            <a:lstStyle/>
            <a:p>
              <a:r>
                <a:rPr lang="en-US"/>
                <a:t>2</a:t>
              </a:r>
            </a:p>
          </p:txBody>
        </p:sp>
        <p:sp>
          <p:nvSpPr>
            <p:cNvPr id="65579" name="Text Box 40"/>
            <p:cNvSpPr txBox="1">
              <a:spLocks noChangeArrowheads="1"/>
            </p:cNvSpPr>
            <p:nvPr/>
          </p:nvSpPr>
          <p:spPr bwMode="auto">
            <a:xfrm>
              <a:off x="1696" y="1337"/>
              <a:ext cx="315" cy="288"/>
            </a:xfrm>
            <a:prstGeom prst="rect">
              <a:avLst/>
            </a:prstGeom>
            <a:noFill/>
            <a:ln w="9525" algn="ctr">
              <a:noFill/>
              <a:miter lim="800000"/>
              <a:headEnd/>
              <a:tailEnd/>
            </a:ln>
          </p:spPr>
          <p:txBody>
            <a:bodyPr>
              <a:spAutoFit/>
            </a:bodyPr>
            <a:lstStyle/>
            <a:p>
              <a:r>
                <a:rPr lang="en-US"/>
                <a:t>4</a:t>
              </a:r>
            </a:p>
          </p:txBody>
        </p:sp>
        <p:sp>
          <p:nvSpPr>
            <p:cNvPr id="65580" name="Text Box 41"/>
            <p:cNvSpPr txBox="1">
              <a:spLocks noChangeArrowheads="1"/>
            </p:cNvSpPr>
            <p:nvPr/>
          </p:nvSpPr>
          <p:spPr bwMode="auto">
            <a:xfrm>
              <a:off x="2881" y="2111"/>
              <a:ext cx="315" cy="288"/>
            </a:xfrm>
            <a:prstGeom prst="rect">
              <a:avLst/>
            </a:prstGeom>
            <a:noFill/>
            <a:ln w="9525" algn="ctr">
              <a:noFill/>
              <a:miter lim="800000"/>
              <a:headEnd/>
              <a:tailEnd/>
            </a:ln>
          </p:spPr>
          <p:txBody>
            <a:bodyPr>
              <a:spAutoFit/>
            </a:bodyPr>
            <a:lstStyle/>
            <a:p>
              <a:r>
                <a:rPr lang="en-US"/>
                <a:t>6</a:t>
              </a:r>
            </a:p>
          </p:txBody>
        </p:sp>
        <p:sp>
          <p:nvSpPr>
            <p:cNvPr id="65581" name="Text Box 42"/>
            <p:cNvSpPr txBox="1">
              <a:spLocks noChangeArrowheads="1"/>
            </p:cNvSpPr>
            <p:nvPr/>
          </p:nvSpPr>
          <p:spPr bwMode="auto">
            <a:xfrm>
              <a:off x="1840" y="2791"/>
              <a:ext cx="315" cy="288"/>
            </a:xfrm>
            <a:prstGeom prst="rect">
              <a:avLst/>
            </a:prstGeom>
            <a:noFill/>
            <a:ln w="9525" algn="ctr">
              <a:noFill/>
              <a:miter lim="800000"/>
              <a:headEnd/>
              <a:tailEnd/>
            </a:ln>
          </p:spPr>
          <p:txBody>
            <a:bodyPr>
              <a:spAutoFit/>
            </a:bodyPr>
            <a:lstStyle/>
            <a:p>
              <a:r>
                <a:rPr lang="en-US"/>
                <a:t>5</a:t>
              </a:r>
            </a:p>
          </p:txBody>
        </p:sp>
      </p:grpSp>
      <p:pic>
        <p:nvPicPr>
          <p:cNvPr id="65541" name="Picture 43" descr="TP_tmp"/>
          <p:cNvPicPr>
            <a:picLocks noChangeAspect="1" noChangeArrowheads="1"/>
          </p:cNvPicPr>
          <p:nvPr>
            <p:custDataLst>
              <p:tags r:id="rId1"/>
            </p:custDataLst>
          </p:nvPr>
        </p:nvPicPr>
        <p:blipFill>
          <a:blip r:embed="rId3"/>
          <a:srcRect/>
          <a:stretch>
            <a:fillRect/>
          </a:stretch>
        </p:blipFill>
        <p:spPr bwMode="auto">
          <a:xfrm>
            <a:off x="5302250" y="2354263"/>
            <a:ext cx="3187700" cy="2259012"/>
          </a:xfrm>
          <a:prstGeom prst="rect">
            <a:avLst/>
          </a:prstGeom>
          <a:noFill/>
          <a:ln w="9525" algn="ctr">
            <a:noFill/>
            <a:miter lim="800000"/>
            <a:headEnd/>
            <a:tailEnd/>
          </a:ln>
        </p:spPr>
      </p:pic>
      <p:sp>
        <p:nvSpPr>
          <p:cNvPr id="2" name="TextBox 44"/>
          <p:cNvSpPr txBox="1">
            <a:spLocks noChangeArrowheads="1"/>
          </p:cNvSpPr>
          <p:nvPr/>
        </p:nvSpPr>
        <p:spPr bwMode="auto">
          <a:xfrm>
            <a:off x="1066800" y="5486400"/>
            <a:ext cx="8134350" cy="1200150"/>
          </a:xfrm>
          <a:prstGeom prst="rect">
            <a:avLst/>
          </a:prstGeom>
          <a:noFill/>
          <a:ln w="9525">
            <a:noFill/>
            <a:miter lim="800000"/>
            <a:headEnd/>
            <a:tailEnd/>
          </a:ln>
        </p:spPr>
        <p:txBody>
          <a:bodyPr wrap="none">
            <a:spAutoFit/>
          </a:bodyPr>
          <a:lstStyle/>
          <a:p>
            <a:r>
              <a:rPr lang="en-US"/>
              <a:t>At seats, try computing A*A.  What do you have?</a:t>
            </a:r>
          </a:p>
          <a:p>
            <a:r>
              <a:rPr lang="en-US"/>
              <a:t>How many ways you can get from one point to another in </a:t>
            </a:r>
          </a:p>
          <a:p>
            <a:r>
              <a:rPr lang="en-US"/>
              <a:t>exactly two steps.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4" name="Text Box 44"/>
          <p:cNvSpPr txBox="1">
            <a:spLocks noChangeArrowheads="1"/>
          </p:cNvSpPr>
          <p:nvPr/>
        </p:nvSpPr>
        <p:spPr bwMode="auto">
          <a:xfrm>
            <a:off x="838200" y="1905000"/>
            <a:ext cx="7720013" cy="1816100"/>
          </a:xfrm>
          <a:prstGeom prst="rect">
            <a:avLst/>
          </a:prstGeom>
          <a:noFill/>
          <a:ln w="9525" algn="ctr">
            <a:noFill/>
            <a:miter lim="800000"/>
            <a:headEnd/>
            <a:tailEnd/>
          </a:ln>
        </p:spPr>
        <p:txBody>
          <a:bodyPr>
            <a:spAutoFit/>
          </a:bodyPr>
          <a:lstStyle/>
          <a:p>
            <a:endParaRPr lang="en-US" sz="2800" b="1">
              <a:solidFill>
                <a:srgbClr val="FF0000"/>
              </a:solidFill>
            </a:endParaRPr>
          </a:p>
          <a:p>
            <a:r>
              <a:rPr lang="en-US" sz="2800" b="1">
                <a:solidFill>
                  <a:srgbClr val="FF0000"/>
                </a:solidFill>
              </a:rPr>
              <a:t>Exercise 0:</a:t>
            </a:r>
            <a:r>
              <a:rPr lang="en-US" sz="2800"/>
              <a:t> If </a:t>
            </a:r>
            <a:r>
              <a:rPr lang="en-US" sz="2800" i="1">
                <a:solidFill>
                  <a:schemeClr val="accent2"/>
                </a:solidFill>
              </a:rPr>
              <a:t>A</a:t>
            </a:r>
            <a:r>
              <a:rPr lang="en-US" sz="2800"/>
              <a:t> is the adjacency matrix of a graph, then </a:t>
            </a:r>
            <a:r>
              <a:rPr lang="en-US" sz="2800">
                <a:solidFill>
                  <a:schemeClr val="accent2"/>
                </a:solidFill>
              </a:rPr>
              <a:t>(</a:t>
            </a:r>
            <a:r>
              <a:rPr lang="en-US" sz="2800" i="1">
                <a:solidFill>
                  <a:schemeClr val="accent2"/>
                </a:solidFill>
              </a:rPr>
              <a:t>A</a:t>
            </a:r>
            <a:r>
              <a:rPr lang="en-US" sz="2800" i="1" baseline="30000">
                <a:solidFill>
                  <a:schemeClr val="accent2"/>
                </a:solidFill>
              </a:rPr>
              <a:t>k</a:t>
            </a:r>
            <a:r>
              <a:rPr lang="en-US" sz="2800">
                <a:solidFill>
                  <a:schemeClr val="accent2"/>
                </a:solidFill>
              </a:rPr>
              <a:t>)</a:t>
            </a:r>
            <a:r>
              <a:rPr lang="en-US" sz="2800" i="1" baseline="-25000">
                <a:solidFill>
                  <a:schemeClr val="accent2"/>
                </a:solidFill>
              </a:rPr>
              <a:t>ij</a:t>
            </a:r>
            <a:r>
              <a:rPr lang="en-US" sz="2800" i="1">
                <a:solidFill>
                  <a:schemeClr val="accent2"/>
                </a:solidFill>
              </a:rPr>
              <a:t>=&gt;</a:t>
            </a:r>
            <a:r>
              <a:rPr lang="en-US" sz="2800">
                <a:solidFill>
                  <a:schemeClr val="accent2"/>
                </a:solidFill>
              </a:rPr>
              <a:t>1</a:t>
            </a:r>
            <a:r>
              <a:rPr lang="en-US" sz="2800"/>
              <a:t> iff there is a path of length </a:t>
            </a:r>
            <a:r>
              <a:rPr lang="en-US" sz="2800" i="1">
                <a:solidFill>
                  <a:schemeClr val="accent2"/>
                </a:solidFill>
              </a:rPr>
              <a:t>k</a:t>
            </a:r>
            <a:r>
              <a:rPr lang="en-US" sz="2800"/>
              <a:t> from </a:t>
            </a:r>
            <a:r>
              <a:rPr lang="en-US" sz="2800" i="1">
                <a:solidFill>
                  <a:schemeClr val="accent2"/>
                </a:solidFill>
              </a:rPr>
              <a:t>i</a:t>
            </a:r>
            <a:r>
              <a:rPr lang="en-US" sz="2800"/>
              <a:t> to</a:t>
            </a:r>
            <a:r>
              <a:rPr lang="en-US" sz="2800">
                <a:solidFill>
                  <a:schemeClr val="accent2"/>
                </a:solidFill>
              </a:rPr>
              <a:t> </a:t>
            </a:r>
            <a:r>
              <a:rPr lang="en-US" sz="2800" i="1">
                <a:solidFill>
                  <a:schemeClr val="accent2"/>
                </a:solidFill>
              </a:rPr>
              <a:t>j</a:t>
            </a:r>
            <a:r>
              <a:rPr lang="en-US" sz="2800"/>
              <a:t>.</a:t>
            </a:r>
          </a:p>
        </p:txBody>
      </p:sp>
      <p:sp>
        <p:nvSpPr>
          <p:cNvPr id="67587" name="Slide Number Placeholder 45"/>
          <p:cNvSpPr>
            <a:spLocks noGrp="1"/>
          </p:cNvSpPr>
          <p:nvPr>
            <p:ph type="sldNum" sz="quarter" idx="12"/>
          </p:nvPr>
        </p:nvSpPr>
        <p:spPr/>
        <p:txBody>
          <a:bodyPr/>
          <a:lstStyle/>
          <a:p>
            <a:pPr>
              <a:defRPr/>
            </a:pPr>
            <a:fld id="{13193913-89AC-4CF6-8CDE-5C7F48DEAB87}" type="slidenum">
              <a:rPr lang="en-US"/>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6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Slide Number Placeholder 3"/>
          <p:cNvSpPr>
            <a:spLocks noGrp="1"/>
          </p:cNvSpPr>
          <p:nvPr>
            <p:ph type="sldNum" sz="quarter" idx="12"/>
          </p:nvPr>
        </p:nvSpPr>
        <p:spPr/>
        <p:txBody>
          <a:bodyPr/>
          <a:lstStyle/>
          <a:p>
            <a:pPr>
              <a:defRPr/>
            </a:pPr>
            <a:fld id="{F7400723-96D5-4C0F-87F8-11002E04F6E9}" type="slidenum">
              <a:rPr lang="en-US"/>
              <a:pPr>
                <a:defRPr/>
              </a:pPr>
              <a:t>9</a:t>
            </a:fld>
            <a:endParaRPr lang="en-US"/>
          </a:p>
        </p:txBody>
      </p:sp>
      <p:sp>
        <p:nvSpPr>
          <p:cNvPr id="67588" name="Rectangle 2"/>
          <p:cNvSpPr>
            <a:spLocks noChangeArrowheads="1"/>
          </p:cNvSpPr>
          <p:nvPr/>
        </p:nvSpPr>
        <p:spPr bwMode="auto">
          <a:xfrm>
            <a:off x="304800" y="1600200"/>
            <a:ext cx="8305800" cy="3046413"/>
          </a:xfrm>
          <a:prstGeom prst="rect">
            <a:avLst/>
          </a:prstGeom>
          <a:noFill/>
          <a:ln w="9525">
            <a:noFill/>
            <a:miter lim="800000"/>
            <a:headEnd/>
            <a:tailEnd/>
          </a:ln>
        </p:spPr>
        <p:txBody>
          <a:bodyPr wrap="square">
            <a:spAutoFit/>
          </a:bodyPr>
          <a:lstStyle/>
          <a:p>
            <a:r>
              <a:rPr lang="en-US" sz="3200" dirty="0"/>
              <a:t>• Given a sequence &lt; A1, A2, ..., An&gt; </a:t>
            </a:r>
          </a:p>
          <a:p>
            <a:r>
              <a:rPr lang="en-US" sz="3200" dirty="0"/>
              <a:t>of n matrices, we wish to compute the product </a:t>
            </a:r>
          </a:p>
          <a:p>
            <a:r>
              <a:rPr lang="en-US" sz="3200" dirty="0"/>
              <a:t>A1 A2 ... An.</a:t>
            </a:r>
          </a:p>
          <a:p>
            <a:r>
              <a:rPr lang="en-US" sz="3200" dirty="0"/>
              <a:t>• </a:t>
            </a:r>
            <a:r>
              <a:rPr lang="en-US" sz="3200" dirty="0" smtClean="0"/>
              <a:t>Matrix </a:t>
            </a:r>
            <a:r>
              <a:rPr lang="en-US" sz="3200" dirty="0"/>
              <a:t>multiplication is associative, so the product does not depend on how we parenthesize the matrices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left(\begin{array}{cccccc}&#10;0 &amp; 0 &amp; 1 &amp; 1 &amp; 1 &amp; 0 \\&#10;1 &amp; 0 &amp; 0 &amp; 1 &amp; 1 &amp; 0 \\&#10;0 &amp; 1 &amp; 0 &amp; 0 &amp; 1 &amp; 1 \\&#10;0 &amp; 0 &amp; 0 &amp; 0 &amp; 0 &amp; 1 \\&#10;0 &amp; 0 &amp; 0 &amp; 0 &amp; 0 &amp; 0 \\&#10;0 &amp; 0 &amp; 0 &amp; 0 &amp; 1 &amp; 0 \\&#10;\end{array}\right)$$&#10;\end{document}&#10;"/>
  <p:tag name="EXTERNALNAME" val="TP_tmp"/>
  <p:tag name="BLEND" val="0"/>
  <p:tag name="TRANSPARENT" val="0"/>
  <p:tag name="RESOLUTION" val="1200"/>
  <p:tag name="WORKAROUNDTRANSPARENCYBUG" val="0"/>
  <p:tag name="ALLOWFONTSUBSTITUTION" val="0"/>
  <p:tag name="BITMAPFORMAT" val="pngmono"/>
  <p:tag name="ORIGWIDTH" val="103"/>
  <p:tag name="PICTUREFILESIZE" val="907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2444</Words>
  <Application>Microsoft Office PowerPoint</Application>
  <PresentationFormat>On-screen Show (4:3)</PresentationFormat>
  <Paragraphs>616</Paragraphs>
  <Slides>59</Slides>
  <Notes>8</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59</vt:i4>
      </vt:variant>
    </vt:vector>
  </HeadingPairs>
  <TitlesOfParts>
    <vt:vector size="64" baseType="lpstr">
      <vt:lpstr>Equity</vt:lpstr>
      <vt:lpstr>Clip</vt:lpstr>
      <vt:lpstr>Equation</vt:lpstr>
      <vt:lpstr>文件</vt:lpstr>
      <vt:lpstr>Document</vt:lpstr>
      <vt:lpstr>Dynamic Programming UNIT 2</vt:lpstr>
      <vt:lpstr>Dynamic Programming Algorithms</vt:lpstr>
      <vt:lpstr>Homework</vt:lpstr>
      <vt:lpstr>Good Dynamic Programming Algorithm Attributes</vt:lpstr>
      <vt:lpstr>Matrix Multiplication</vt:lpstr>
      <vt:lpstr>Matrix Multiplication</vt:lpstr>
      <vt:lpstr>Adjacency matrix  of a directed graph</vt:lpstr>
      <vt:lpstr>Slide 8</vt:lpstr>
      <vt:lpstr>Slide 9</vt:lpstr>
      <vt:lpstr>Slide 10</vt:lpstr>
      <vt:lpstr>At Seats</vt:lpstr>
      <vt:lpstr>Slide 12</vt:lpstr>
      <vt:lpstr>Slide 13</vt:lpstr>
      <vt:lpstr>Slide 14</vt:lpstr>
      <vt:lpstr>Slide 15</vt:lpstr>
      <vt:lpstr>Matrix Multiplication Too Many Overlapping Subproblems At the top level decide which two pieces to multiply together</vt:lpstr>
      <vt:lpstr>At seats -What is Algorithm?</vt:lpstr>
      <vt:lpstr>Solution?</vt:lpstr>
      <vt:lpstr>Why</vt:lpstr>
      <vt:lpstr>Matrix Multiplication Parenthesis</vt:lpstr>
      <vt:lpstr>The 0-1 Knapsack Problem</vt:lpstr>
      <vt:lpstr>Solve using recursion: </vt:lpstr>
      <vt:lpstr>Price per Pound</vt:lpstr>
      <vt:lpstr>Slide 24</vt:lpstr>
      <vt:lpstr>Slide 25</vt:lpstr>
      <vt:lpstr>Slide 26</vt:lpstr>
      <vt:lpstr>Slide 27</vt:lpstr>
      <vt:lpstr>From the table</vt:lpstr>
      <vt:lpstr>Slide 29</vt:lpstr>
      <vt:lpstr>Consider the complexity for a max capacity of M and N different items.</vt:lpstr>
      <vt:lpstr>Clever Observation</vt:lpstr>
      <vt:lpstr>The General Dynamic Programming Technique</vt:lpstr>
      <vt:lpstr>The 0/1 Knapsack Problem</vt:lpstr>
      <vt:lpstr>Example</vt:lpstr>
      <vt:lpstr>A 0/1 Knapsack Algorithm, First Attempt</vt:lpstr>
      <vt:lpstr>A 0/1 Knapsack Algorithm, Second Attempt</vt:lpstr>
      <vt:lpstr>0/1 Knapsack Algorithm</vt:lpstr>
      <vt:lpstr>Example</vt:lpstr>
      <vt:lpstr>At seats, knapsack problem</vt:lpstr>
      <vt:lpstr>Slide 40</vt:lpstr>
      <vt:lpstr>Longest Common Subsequence (LCS)</vt:lpstr>
      <vt:lpstr>LCS</vt:lpstr>
      <vt:lpstr>LCS</vt:lpstr>
      <vt:lpstr>How to compute LCS?</vt:lpstr>
      <vt:lpstr>Slide 45</vt:lpstr>
      <vt:lpstr>Slide 46</vt:lpstr>
      <vt:lpstr>Slide 47</vt:lpstr>
      <vt:lpstr>Slide 48</vt:lpstr>
      <vt:lpstr>Branch-and-Bound</vt:lpstr>
      <vt:lpstr>Example: Assignment Problem</vt:lpstr>
      <vt:lpstr>Example: First two levels of the state-space tree</vt:lpstr>
      <vt:lpstr>Example (cont.)</vt:lpstr>
      <vt:lpstr>Example: Complete state-space tree</vt:lpstr>
      <vt:lpstr>Example: Traveling Salesman Problem</vt:lpstr>
      <vt:lpstr>Approximation Approach</vt:lpstr>
      <vt:lpstr> Nearest-Neighbor Algorithm for TSP </vt:lpstr>
      <vt:lpstr>Backtracking</vt:lpstr>
      <vt:lpstr>Example:  n-Queens Problem</vt:lpstr>
      <vt:lpstr>Approximation Approach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Programming UNIT 2</dc:title>
  <dc:creator/>
  <cp:lastModifiedBy>admin</cp:lastModifiedBy>
  <cp:revision>13</cp:revision>
  <dcterms:created xsi:type="dcterms:W3CDTF">2006-08-16T00:00:00Z</dcterms:created>
  <dcterms:modified xsi:type="dcterms:W3CDTF">2013-02-04T04:41:03Z</dcterms:modified>
</cp:coreProperties>
</file>