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A44E3-D2B3-4D4D-9E0C-A5F6D839463C}"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FAB72-137B-4E60-AE15-E9741A91F8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9308332-4124-4EBD-BA66-711D5CE02189}" type="slidenum">
              <a:rPr lang="en-US"/>
              <a:pPr/>
              <a:t>55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9CC0832-1C2C-4B25-ACFD-9B001C377DC0}" type="slidenum">
              <a:rPr lang="en-US"/>
              <a:pPr/>
              <a:t>64</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087DA1A-6F52-4ED0-95B4-B7AA36914A90}" type="slidenum">
              <a:rPr lang="en-US"/>
              <a:pPr/>
              <a:t>65</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A4A7B7D-3215-422B-8160-2B1538DD9B66}" type="slidenum">
              <a:rPr lang="en-US"/>
              <a:pPr/>
              <a:t>66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65FFB83-B91A-4AB8-B635-7FD754A2D38C}" type="slidenum">
              <a:rPr lang="en-US"/>
              <a:pPr/>
              <a:t>67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5785715-8A3B-498E-8B7B-EA7492D3AA57}" type="slidenum">
              <a:rPr lang="en-US"/>
              <a:pPr/>
              <a:t>68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BF0975E-D56A-477E-98AE-0A62479CC157}" type="slidenum">
              <a:rPr lang="en-US"/>
              <a:pPr/>
              <a:t>69</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DD2BBFB-EE57-44BE-AE52-95529E0907AD}" type="slidenum">
              <a:rPr lang="en-US"/>
              <a:pPr/>
              <a:t>70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372BEB8-E7CF-4ACD-881D-C40026438AF4}" type="slidenum">
              <a:rPr lang="en-US"/>
              <a:pPr/>
              <a:t>71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437EB23-EE28-4B2C-9BC0-79C13141B1EF}" type="slidenum">
              <a:rPr lang="en-US"/>
              <a:pPr/>
              <a:t>72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FA0A296-FB2A-4ECE-B3BD-91CA59249449}" type="slidenum">
              <a:rPr lang="en-US"/>
              <a:pPr/>
              <a:t>73</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00ECA5E-F6C0-49AD-89E0-16C8C7EFFA68}" type="slidenum">
              <a:rPr lang="en-US"/>
              <a:pPr/>
              <a:t>56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FDB2EDB-FAA0-4A13-8771-9AD01C26B02C}" type="slidenum">
              <a:rPr lang="en-US"/>
              <a:pPr/>
              <a:t>74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18AB877-42D2-4A85-A3FC-5B4538519CC7}" type="slidenum">
              <a:rPr lang="en-US"/>
              <a:pPr/>
              <a:t>75</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E255ACF-E858-4F62-8A65-19A3BBCD8900}" type="slidenum">
              <a:rPr lang="en-US"/>
              <a:pPr/>
              <a:t>78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436506F-4811-4A62-B3BF-02614D73FFFB}" type="slidenum">
              <a:rPr lang="en-US"/>
              <a:pPr/>
              <a:t>79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E0A81C1-E3BA-4B75-A6A9-712D5715C23D}" type="slidenum">
              <a:rPr lang="en-US"/>
              <a:pPr/>
              <a:t>80</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Merge Sort</a:t>
            </a:r>
          </a:p>
        </p:txBody>
      </p:sp>
      <p:sp>
        <p:nvSpPr>
          <p:cNvPr id="14339" name="Rectangle 3"/>
          <p:cNvSpPr>
            <a:spLocks noGrp="1" noChangeArrowheads="1"/>
          </p:cNvSpPr>
          <p:nvPr>
            <p:ph type="dt" sz="quarter" idx="1"/>
          </p:nvPr>
        </p:nvSpPr>
        <p:spPr>
          <a:noFill/>
        </p:spPr>
        <p:txBody>
          <a:bodyPr/>
          <a:lstStyle/>
          <a:p>
            <a:fld id="{CD5399B4-2380-4F29-874A-11B244450EB7}" type="datetime8">
              <a:rPr lang="en-US"/>
              <a:pPr/>
              <a:t>2/4/2013 9:49 AM</a:t>
            </a:fld>
            <a:endParaRPr lang="en-US"/>
          </a:p>
        </p:txBody>
      </p:sp>
      <p:sp>
        <p:nvSpPr>
          <p:cNvPr id="14340" name="Rectangle 7"/>
          <p:cNvSpPr>
            <a:spLocks noGrp="1" noChangeArrowheads="1"/>
          </p:cNvSpPr>
          <p:nvPr>
            <p:ph type="sldNum" sz="quarter" idx="5"/>
          </p:nvPr>
        </p:nvSpPr>
        <p:spPr>
          <a:noFill/>
        </p:spPr>
        <p:txBody>
          <a:bodyPr/>
          <a:lstStyle/>
          <a:p>
            <a:fld id="{23D354BE-356A-4C9E-8A81-F3C69420067A}" type="slidenum">
              <a:rPr lang="en-US"/>
              <a:pPr/>
              <a:t>81</a:t>
            </a:fld>
            <a:endParaRPr lang="en-US"/>
          </a:p>
        </p:txBody>
      </p:sp>
      <p:sp>
        <p:nvSpPr>
          <p:cNvPr id="14341"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C44FA18-B6B5-41C1-B445-96DBD264B322}" type="slidenum">
              <a:rPr lang="en-US"/>
              <a:pPr/>
              <a:t>57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0D3B9AB-B5EE-4F34-AE02-FA7DFEB2905C}" type="slidenum">
              <a:rPr lang="en-US"/>
              <a:pPr/>
              <a:t>58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93C1558-B767-42FA-8282-58CE0CD86216}" type="slidenum">
              <a:rPr lang="en-US"/>
              <a:pPr/>
              <a:t>59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249D76F-9C97-48C0-B6AC-50D373FC292D}" type="slidenum">
              <a:rPr lang="en-US"/>
              <a:pPr/>
              <a:t>60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0FEBA3F-012F-4DFF-9778-CC67F8E7C822}" type="slidenum">
              <a:rPr lang="en-US"/>
              <a:pPr/>
              <a:t>61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495DC2E-25D8-4EEE-AA48-9B0AFA3807E7}" type="slidenum">
              <a:rPr lang="en-US"/>
              <a:pPr/>
              <a:t>62</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r>
              <a:rPr lang="en-US" smtClean="0"/>
              <a:t>Go over this example in detail, then do another example of merging, something like:</a:t>
            </a:r>
          </a:p>
          <a:p>
            <a:endParaRPr lang="en-US" smtClean="0"/>
          </a:p>
          <a:p>
            <a:r>
              <a:rPr lang="en-US" smtClean="0"/>
              <a:t>(1 2 5 7 9)</a:t>
            </a:r>
          </a:p>
          <a:p>
            <a:r>
              <a:rPr lang="en-US" smtClean="0"/>
              <a:t>(3 4 6)</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31BDA73-60A3-43E3-86D9-36447A059B76}" type="slidenum">
              <a:rPr lang="en-US"/>
              <a:pPr/>
              <a:t>63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r>
              <a:rPr lang="en-US" smtClean="0"/>
              <a:t>even if not analyzing in detail, show the recurrence for mergesort in worst case:</a:t>
            </a:r>
          </a:p>
          <a:p>
            <a:r>
              <a:rPr lang="en-US" smtClean="0"/>
              <a:t>T(n) = 2 T(n/2) + (n-1)</a:t>
            </a:r>
          </a:p>
          <a:p>
            <a:endParaRPr lang="en-US" smtClean="0"/>
          </a:p>
          <a:p>
            <a:r>
              <a:rPr lang="en-US" smtClean="0"/>
              <a:t>                         worst case comparisons for merge</a:t>
            </a:r>
          </a:p>
        </p:txBody>
      </p:sp>
      <p:sp>
        <p:nvSpPr>
          <p:cNvPr id="46085" name="Line 4"/>
          <p:cNvSpPr>
            <a:spLocks noChangeShapeType="1"/>
          </p:cNvSpPr>
          <p:nvPr/>
        </p:nvSpPr>
        <p:spPr bwMode="auto">
          <a:xfrm flipV="1">
            <a:off x="2143125" y="6386286"/>
            <a:ext cx="0" cy="217714"/>
          </a:xfrm>
          <a:prstGeom prst="line">
            <a:avLst/>
          </a:prstGeom>
          <a:noFill/>
          <a:ln w="12700">
            <a:solidFill>
              <a:srgbClr val="FF0000"/>
            </a:solidFill>
            <a:round/>
            <a:headEnd type="none" w="sm" len="sm"/>
            <a:tailEnd type="triangle" w="sm" len="sm"/>
          </a:ln>
        </p:spPr>
        <p:txBody>
          <a:bodyPr wrap="none" lIns="86493" tIns="43247" rIns="86493" bIns="43247"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8825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266825"/>
            <a:ext cx="4076700" cy="4905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266825"/>
            <a:ext cx="4076700" cy="4905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9.v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10.v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8.w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88.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5181600"/>
            <a:ext cx="7315200" cy="1295400"/>
          </a:xfrm>
        </p:spPr>
        <p:txBody>
          <a:bodyPr>
            <a:normAutofit/>
          </a:bodyPr>
          <a:lstStyle/>
          <a:p>
            <a:pPr algn="l" eaLnBrk="1" hangingPunct="1">
              <a:defRPr/>
            </a:pPr>
            <a:r>
              <a:rPr lang="en-US" sz="2400" b="0" dirty="0" smtClean="0">
                <a:solidFill>
                  <a:schemeClr val="accent1">
                    <a:lumMod val="50000"/>
                  </a:schemeClr>
                </a:solidFill>
              </a:rPr>
              <a:t>Asst. Prof. </a:t>
            </a:r>
            <a:r>
              <a:rPr lang="en-US" sz="2400" dirty="0" smtClean="0">
                <a:solidFill>
                  <a:schemeClr val="accent1">
                    <a:lumMod val="50000"/>
                  </a:schemeClr>
                </a:solidFill>
              </a:rPr>
              <a:t>Naveen Kumar Kedia</a:t>
            </a:r>
            <a:endParaRPr lang="en-US" sz="2400" b="0" dirty="0" smtClean="0">
              <a:solidFill>
                <a:schemeClr val="accent1">
                  <a:lumMod val="50000"/>
                </a:schemeClr>
              </a:solidFill>
            </a:endParaRPr>
          </a:p>
          <a:p>
            <a:pPr algn="l" eaLnBrk="1" hangingPunct="1">
              <a:defRPr/>
            </a:pPr>
            <a:r>
              <a:rPr lang="th-TH" sz="2400" b="0" dirty="0" smtClean="0">
                <a:solidFill>
                  <a:schemeClr val="accent1">
                    <a:lumMod val="50000"/>
                  </a:schemeClr>
                </a:solidFill>
              </a:rPr>
              <a:t>Depa</a:t>
            </a:r>
            <a:r>
              <a:rPr lang="en-US" sz="2400" b="0" dirty="0" smtClean="0">
                <a:solidFill>
                  <a:schemeClr val="accent1">
                    <a:lumMod val="50000"/>
                  </a:schemeClr>
                </a:solidFill>
              </a:rPr>
              <a:t>rtment</a:t>
            </a:r>
            <a:r>
              <a:rPr lang="th-TH" sz="2400" b="0" dirty="0" smtClean="0">
                <a:solidFill>
                  <a:schemeClr val="accent1">
                    <a:lumMod val="50000"/>
                  </a:schemeClr>
                </a:solidFill>
              </a:rPr>
              <a:t> of </a:t>
            </a:r>
            <a:r>
              <a:rPr lang="en-US" sz="2400" dirty="0" smtClean="0">
                <a:solidFill>
                  <a:schemeClr val="accent1">
                    <a:lumMod val="50000"/>
                  </a:schemeClr>
                </a:solidFill>
              </a:rPr>
              <a:t>Information</a:t>
            </a:r>
            <a:r>
              <a:rPr lang="th-TH" sz="2400" b="0" dirty="0" smtClean="0">
                <a:solidFill>
                  <a:schemeClr val="accent1">
                    <a:lumMod val="50000"/>
                  </a:schemeClr>
                </a:solidFill>
              </a:rPr>
              <a:t> </a:t>
            </a:r>
            <a:r>
              <a:rPr lang="en-US" sz="2400" b="0" dirty="0" smtClean="0">
                <a:solidFill>
                  <a:schemeClr val="accent1">
                    <a:lumMod val="50000"/>
                  </a:schemeClr>
                </a:solidFill>
              </a:rPr>
              <a:t>Technology</a:t>
            </a:r>
          </a:p>
          <a:p>
            <a:pPr algn="l" eaLnBrk="1" hangingPunct="1">
              <a:defRPr/>
            </a:pPr>
            <a:endParaRPr lang="th-TH" sz="2400" b="0" dirty="0" smtClean="0">
              <a:solidFill>
                <a:schemeClr val="accent1">
                  <a:lumMod val="50000"/>
                </a:schemeClr>
              </a:solidFill>
            </a:endParaRPr>
          </a:p>
          <a:p>
            <a:pPr algn="l" eaLnBrk="1" hangingPunct="1">
              <a:defRPr/>
            </a:pPr>
            <a:endParaRPr lang="th-TH" sz="2400" b="0" dirty="0" smtClean="0">
              <a:solidFill>
                <a:schemeClr val="accent1">
                  <a:lumMod val="50000"/>
                </a:schemeClr>
              </a:solidFill>
            </a:endParaRPr>
          </a:p>
          <a:p>
            <a:pPr eaLnBrk="1" hangingPunct="1">
              <a:defRPr/>
            </a:pPr>
            <a:endParaRPr lang="en-US" sz="2400" dirty="0" smtClean="0">
              <a:solidFill>
                <a:schemeClr val="accent1">
                  <a:lumMod val="50000"/>
                </a:schemeClr>
              </a:solidFill>
            </a:endParaRPr>
          </a:p>
        </p:txBody>
      </p:sp>
      <p:sp>
        <p:nvSpPr>
          <p:cNvPr id="18434" name="Title 1"/>
          <p:cNvSpPr>
            <a:spLocks noGrp="1"/>
          </p:cNvSpPr>
          <p:nvPr>
            <p:ph type="ctrTitle"/>
          </p:nvPr>
        </p:nvSpPr>
        <p:spPr/>
        <p:txBody>
          <a:bodyPr>
            <a:normAutofit fontScale="90000"/>
          </a:bodyPr>
          <a:lstStyle/>
          <a:p>
            <a:pPr eaLnBrk="1" hangingPunct="1"/>
            <a:r>
              <a:rPr lang="th-TH" b="1" dirty="0" smtClean="0">
                <a:solidFill>
                  <a:srgbClr val="00B050"/>
                </a:solidFill>
              </a:rPr>
              <a:t>Design and Analysis of Computer Algorithm</a:t>
            </a:r>
            <a:br>
              <a:rPr lang="th-TH" b="1" dirty="0" smtClean="0">
                <a:solidFill>
                  <a:srgbClr val="00B050"/>
                </a:solidFill>
              </a:rPr>
            </a:br>
            <a:r>
              <a:rPr lang="en-US" b="1" dirty="0" smtClean="0">
                <a:solidFill>
                  <a:srgbClr val="00B050"/>
                </a:solidFill>
              </a:rPr>
              <a:t>UNIT</a:t>
            </a:r>
            <a:r>
              <a:rPr lang="th-TH" b="1" dirty="0" smtClean="0">
                <a:solidFill>
                  <a:srgbClr val="00B050"/>
                </a:solidFill>
              </a:rPr>
              <a:t> 1</a:t>
            </a:r>
            <a:endParaRPr lang="en-US" dirty="0" smtClean="0">
              <a:solidFill>
                <a:srgbClr val="00B050"/>
              </a:solidFill>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h-TH" sz="3200" smtClean="0"/>
              <a:t>What do we analyze about them? </a:t>
            </a:r>
          </a:p>
        </p:txBody>
      </p:sp>
      <p:sp>
        <p:nvSpPr>
          <p:cNvPr id="29700" name="Date Placeholder 3"/>
          <p:cNvSpPr>
            <a:spLocks noGrp="1"/>
          </p:cNvSpPr>
          <p:nvPr>
            <p:ph type="dt" sz="half" idx="10"/>
          </p:nvPr>
        </p:nvSpPr>
        <p:spPr>
          <a:noFill/>
        </p:spPr>
        <p:txBody>
          <a:bodyPr/>
          <a:lstStyle/>
          <a:p>
            <a:fld id="{DD8AC5D5-F8D7-4092-8C72-B825BB8B473F}" type="datetime2">
              <a:rPr lang="en-US" smtClean="0">
                <a:latin typeface="Arial" pitchFamily="34" charset="0"/>
              </a:rPr>
              <a:pPr/>
              <a:t>Monday, February 04, 2013</a:t>
            </a:fld>
            <a:endParaRPr lang="en-US" dirty="0" smtClean="0">
              <a:latin typeface="Arial" pitchFamily="34" charset="0"/>
            </a:endParaRPr>
          </a:p>
        </p:txBody>
      </p:sp>
      <p:sp>
        <p:nvSpPr>
          <p:cNvPr id="29702"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9701" name="Slide Number Placeholder 4"/>
          <p:cNvSpPr>
            <a:spLocks noGrp="1"/>
          </p:cNvSpPr>
          <p:nvPr>
            <p:ph type="sldNum" sz="quarter" idx="12"/>
          </p:nvPr>
        </p:nvSpPr>
        <p:spPr>
          <a:noFill/>
        </p:spPr>
        <p:txBody>
          <a:bodyPr/>
          <a:lstStyle/>
          <a:p>
            <a:fld id="{77B73493-4868-4881-9010-980B3BFDD980}" type="slidenum">
              <a:rPr lang="en-US" smtClean="0">
                <a:latin typeface="Arial" pitchFamily="34" charset="0"/>
              </a:rPr>
              <a:pPr/>
              <a:t>10</a:t>
            </a:fld>
            <a:endParaRPr lang="en-US" dirty="0" smtClean="0">
              <a:latin typeface="Arial" pitchFamily="34" charset="0"/>
            </a:endParaRPr>
          </a:p>
        </p:txBody>
      </p:sp>
      <p:sp>
        <p:nvSpPr>
          <p:cNvPr id="29699" name="Rectangle 3"/>
          <p:cNvSpPr>
            <a:spLocks noGrp="1" noChangeArrowheads="1"/>
          </p:cNvSpPr>
          <p:nvPr>
            <p:ph sz="quarter" idx="1"/>
          </p:nvPr>
        </p:nvSpPr>
        <p:spPr/>
        <p:txBody>
          <a:bodyPr/>
          <a:lstStyle/>
          <a:p>
            <a:pPr eaLnBrk="1" hangingPunct="1"/>
            <a:r>
              <a:rPr lang="th-TH" sz="2800" smtClean="0">
                <a:solidFill>
                  <a:srgbClr val="009999"/>
                </a:solidFill>
              </a:rPr>
              <a:t>Correctness</a:t>
            </a:r>
            <a:endParaRPr lang="th-TH" sz="2800" smtClean="0"/>
          </a:p>
          <a:p>
            <a:pPr lvl="1" eaLnBrk="1" hangingPunct="1"/>
            <a:r>
              <a:rPr lang="th-TH" smtClean="0"/>
              <a:t>Does the input/output relation match algorithm requirement?</a:t>
            </a:r>
          </a:p>
          <a:p>
            <a:pPr eaLnBrk="1" hangingPunct="1"/>
            <a:r>
              <a:rPr lang="th-TH" sz="2800" smtClean="0">
                <a:solidFill>
                  <a:srgbClr val="009999"/>
                </a:solidFill>
              </a:rPr>
              <a:t>Amount of work done</a:t>
            </a:r>
            <a:r>
              <a:rPr lang="th-TH" sz="2800" smtClean="0"/>
              <a:t> (aka complexity) </a:t>
            </a:r>
          </a:p>
          <a:p>
            <a:pPr lvl="1" eaLnBrk="1" hangingPunct="1"/>
            <a:r>
              <a:rPr lang="th-TH" smtClean="0"/>
              <a:t>Basic operations to do task </a:t>
            </a:r>
          </a:p>
          <a:p>
            <a:pPr eaLnBrk="1" hangingPunct="1"/>
            <a:r>
              <a:rPr lang="th-TH" sz="2800" smtClean="0">
                <a:solidFill>
                  <a:srgbClr val="009999"/>
                </a:solidFill>
              </a:rPr>
              <a:t>Amount of space used</a:t>
            </a:r>
          </a:p>
          <a:p>
            <a:pPr lvl="1" eaLnBrk="1" hangingPunct="1"/>
            <a:r>
              <a:rPr lang="th-TH" smtClean="0"/>
              <a:t>Memory used </a:t>
            </a:r>
          </a:p>
        </p:txBody>
      </p:sp>
    </p:spTree>
  </p:cSld>
  <p:clrMapOvr>
    <a:masterClrMapping/>
  </p:clrMapOvr>
  <p:transition>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762000" y="609600"/>
            <a:ext cx="7315200" cy="2840038"/>
          </a:xfrm>
          <a:prstGeom prst="rect">
            <a:avLst/>
          </a:prstGeom>
          <a:noFill/>
          <a:ln w="9525">
            <a:solidFill>
              <a:schemeClr val="accent2"/>
            </a:solidFill>
            <a:miter lim="800000"/>
            <a:headEnd/>
            <a:tailEnd/>
          </a:ln>
          <a:effectLst/>
        </p:spPr>
        <p:txBody>
          <a:bodyPr>
            <a:spAutoFit/>
          </a:bodyPr>
          <a:lstStyle/>
          <a:p>
            <a:pPr>
              <a:spcBef>
                <a:spcPct val="50000"/>
              </a:spcBef>
            </a:pPr>
            <a:r>
              <a:rPr lang="en-US" b="1"/>
              <a:t>Greedy Strategies Applied to Graph problems:</a:t>
            </a:r>
          </a:p>
          <a:p>
            <a:pPr>
              <a:spcBef>
                <a:spcPct val="50000"/>
              </a:spcBef>
            </a:pPr>
            <a:r>
              <a:rPr lang="en-US"/>
              <a:t>We first review some notations and terms about graphs.  A graph consists of vertices (nodes) and edges (arcs, links), in which each edge “connects” two vertices (not necessarily distinct).  More formally, a graph </a:t>
            </a:r>
            <a:r>
              <a:rPr lang="en-US" i="1"/>
              <a:t>G</a:t>
            </a:r>
            <a:r>
              <a:rPr lang="en-US"/>
              <a:t> = (</a:t>
            </a:r>
            <a:r>
              <a:rPr lang="en-US" i="1"/>
              <a:t>V</a:t>
            </a:r>
            <a:r>
              <a:rPr lang="en-US"/>
              <a:t>, </a:t>
            </a:r>
            <a:r>
              <a:rPr lang="en-US" i="1"/>
              <a:t>E</a:t>
            </a:r>
            <a:r>
              <a:rPr lang="en-US"/>
              <a:t>), where </a:t>
            </a:r>
            <a:r>
              <a:rPr lang="en-US" i="1"/>
              <a:t>V</a:t>
            </a:r>
            <a:r>
              <a:rPr lang="en-US"/>
              <a:t> and </a:t>
            </a:r>
            <a:r>
              <a:rPr lang="en-US" i="1"/>
              <a:t>E</a:t>
            </a:r>
            <a:r>
              <a:rPr lang="en-US"/>
              <a:t> denote the sets of vertices and edges, respectively.</a:t>
            </a:r>
          </a:p>
        </p:txBody>
      </p:sp>
      <p:sp>
        <p:nvSpPr>
          <p:cNvPr id="82947" name="Oval 3"/>
          <p:cNvSpPr>
            <a:spLocks noChangeArrowheads="1"/>
          </p:cNvSpPr>
          <p:nvPr/>
        </p:nvSpPr>
        <p:spPr bwMode="auto">
          <a:xfrm>
            <a:off x="2133600" y="3962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2948" name="Oval 4"/>
          <p:cNvSpPr>
            <a:spLocks noChangeArrowheads="1"/>
          </p:cNvSpPr>
          <p:nvPr/>
        </p:nvSpPr>
        <p:spPr bwMode="auto">
          <a:xfrm>
            <a:off x="15240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2949" name="Oval 5"/>
          <p:cNvSpPr>
            <a:spLocks noChangeArrowheads="1"/>
          </p:cNvSpPr>
          <p:nvPr/>
        </p:nvSpPr>
        <p:spPr bwMode="auto">
          <a:xfrm>
            <a:off x="26670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2950" name="Oval 6"/>
          <p:cNvSpPr>
            <a:spLocks noChangeArrowheads="1"/>
          </p:cNvSpPr>
          <p:nvPr/>
        </p:nvSpPr>
        <p:spPr bwMode="auto">
          <a:xfrm>
            <a:off x="1905000" y="5410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2951" name="Line 7"/>
          <p:cNvSpPr>
            <a:spLocks noChangeShapeType="1"/>
          </p:cNvSpPr>
          <p:nvPr/>
        </p:nvSpPr>
        <p:spPr bwMode="auto">
          <a:xfrm flipH="1">
            <a:off x="1752600" y="4191000"/>
            <a:ext cx="381000" cy="457200"/>
          </a:xfrm>
          <a:prstGeom prst="line">
            <a:avLst/>
          </a:prstGeom>
          <a:noFill/>
          <a:ln w="9525">
            <a:solidFill>
              <a:schemeClr val="tx1"/>
            </a:solidFill>
            <a:round/>
            <a:headEnd/>
            <a:tailEnd/>
          </a:ln>
          <a:effectLst/>
        </p:spPr>
        <p:txBody>
          <a:bodyPr/>
          <a:lstStyle/>
          <a:p>
            <a:endParaRPr lang="en-US"/>
          </a:p>
        </p:txBody>
      </p:sp>
      <p:sp>
        <p:nvSpPr>
          <p:cNvPr id="82952" name="Line 8"/>
          <p:cNvSpPr>
            <a:spLocks noChangeShapeType="1"/>
          </p:cNvSpPr>
          <p:nvPr/>
        </p:nvSpPr>
        <p:spPr bwMode="auto">
          <a:xfrm>
            <a:off x="2438400" y="4191000"/>
            <a:ext cx="304800" cy="457200"/>
          </a:xfrm>
          <a:prstGeom prst="line">
            <a:avLst/>
          </a:prstGeom>
          <a:noFill/>
          <a:ln w="9525">
            <a:solidFill>
              <a:schemeClr val="tx1"/>
            </a:solidFill>
            <a:round/>
            <a:headEnd/>
            <a:tailEnd/>
          </a:ln>
          <a:effectLst/>
        </p:spPr>
        <p:txBody>
          <a:bodyPr/>
          <a:lstStyle/>
          <a:p>
            <a:endParaRPr lang="en-US"/>
          </a:p>
        </p:txBody>
      </p:sp>
      <p:sp>
        <p:nvSpPr>
          <p:cNvPr id="82953" name="Line 9"/>
          <p:cNvSpPr>
            <a:spLocks noChangeShapeType="1"/>
          </p:cNvSpPr>
          <p:nvPr/>
        </p:nvSpPr>
        <p:spPr bwMode="auto">
          <a:xfrm>
            <a:off x="1752600" y="4876800"/>
            <a:ext cx="228600" cy="533400"/>
          </a:xfrm>
          <a:prstGeom prst="line">
            <a:avLst/>
          </a:prstGeom>
          <a:noFill/>
          <a:ln w="9525">
            <a:solidFill>
              <a:schemeClr val="tx1"/>
            </a:solidFill>
            <a:round/>
            <a:headEnd/>
            <a:tailEnd/>
          </a:ln>
          <a:effectLst/>
        </p:spPr>
        <p:txBody>
          <a:bodyPr/>
          <a:lstStyle/>
          <a:p>
            <a:endParaRPr lang="en-US"/>
          </a:p>
        </p:txBody>
      </p:sp>
      <p:sp>
        <p:nvSpPr>
          <p:cNvPr id="82954" name="Freeform 10"/>
          <p:cNvSpPr>
            <a:spLocks/>
          </p:cNvSpPr>
          <p:nvPr/>
        </p:nvSpPr>
        <p:spPr bwMode="auto">
          <a:xfrm>
            <a:off x="2690813" y="4791075"/>
            <a:ext cx="539750" cy="533400"/>
          </a:xfrm>
          <a:custGeom>
            <a:avLst/>
            <a:gdLst/>
            <a:ahLst/>
            <a:cxnLst>
              <a:cxn ang="0">
                <a:pos x="33" y="62"/>
              </a:cxn>
              <a:cxn ang="0">
                <a:pos x="8" y="200"/>
              </a:cxn>
              <a:cxn ang="0">
                <a:pos x="81" y="294"/>
              </a:cxn>
              <a:cxn ang="0">
                <a:pos x="208" y="325"/>
              </a:cxn>
              <a:cxn ang="0">
                <a:pos x="321" y="225"/>
              </a:cxn>
              <a:cxn ang="0">
                <a:pos x="321" y="75"/>
              </a:cxn>
              <a:cxn ang="0">
                <a:pos x="221" y="0"/>
              </a:cxn>
            </a:cxnLst>
            <a:rect l="0" t="0" r="r" b="b"/>
            <a:pathLst>
              <a:path w="340" h="336">
                <a:moveTo>
                  <a:pt x="33" y="62"/>
                </a:moveTo>
                <a:cubicBezTo>
                  <a:pt x="29" y="85"/>
                  <a:pt x="0" y="161"/>
                  <a:pt x="8" y="200"/>
                </a:cubicBezTo>
                <a:cubicBezTo>
                  <a:pt x="16" y="239"/>
                  <a:pt x="48" y="273"/>
                  <a:pt x="81" y="294"/>
                </a:cubicBezTo>
                <a:cubicBezTo>
                  <a:pt x="114" y="315"/>
                  <a:pt x="168" y="336"/>
                  <a:pt x="208" y="325"/>
                </a:cubicBezTo>
                <a:cubicBezTo>
                  <a:pt x="248" y="314"/>
                  <a:pt x="302" y="267"/>
                  <a:pt x="321" y="225"/>
                </a:cubicBezTo>
                <a:cubicBezTo>
                  <a:pt x="340" y="183"/>
                  <a:pt x="338" y="112"/>
                  <a:pt x="321" y="75"/>
                </a:cubicBezTo>
                <a:cubicBezTo>
                  <a:pt x="304" y="38"/>
                  <a:pt x="242" y="16"/>
                  <a:pt x="221" y="0"/>
                </a:cubicBezTo>
              </a:path>
            </a:pathLst>
          </a:custGeom>
          <a:noFill/>
          <a:ln w="9525">
            <a:solidFill>
              <a:schemeClr val="tx1"/>
            </a:solidFill>
            <a:round/>
            <a:headEnd/>
            <a:tailEnd/>
          </a:ln>
          <a:effectLst/>
        </p:spPr>
        <p:txBody>
          <a:bodyPr/>
          <a:lstStyle/>
          <a:p>
            <a:endParaRPr lang="en-US"/>
          </a:p>
        </p:txBody>
      </p:sp>
      <p:sp>
        <p:nvSpPr>
          <p:cNvPr id="82955" name="Freeform 11"/>
          <p:cNvSpPr>
            <a:spLocks/>
          </p:cNvSpPr>
          <p:nvPr/>
        </p:nvSpPr>
        <p:spPr bwMode="auto">
          <a:xfrm>
            <a:off x="1535113" y="4876800"/>
            <a:ext cx="373062" cy="728663"/>
          </a:xfrm>
          <a:custGeom>
            <a:avLst/>
            <a:gdLst/>
            <a:ahLst/>
            <a:cxnLst>
              <a:cxn ang="0">
                <a:pos x="41" y="0"/>
              </a:cxn>
              <a:cxn ang="0">
                <a:pos x="10" y="96"/>
              </a:cxn>
              <a:cxn ang="0">
                <a:pos x="10" y="221"/>
              </a:cxn>
              <a:cxn ang="0">
                <a:pos x="72" y="321"/>
              </a:cxn>
              <a:cxn ang="0">
                <a:pos x="122" y="397"/>
              </a:cxn>
              <a:cxn ang="0">
                <a:pos x="235" y="459"/>
              </a:cxn>
            </a:cxnLst>
            <a:rect l="0" t="0" r="r" b="b"/>
            <a:pathLst>
              <a:path w="235" h="459">
                <a:moveTo>
                  <a:pt x="41" y="0"/>
                </a:moveTo>
                <a:cubicBezTo>
                  <a:pt x="36" y="16"/>
                  <a:pt x="15" y="59"/>
                  <a:pt x="10" y="96"/>
                </a:cubicBezTo>
                <a:cubicBezTo>
                  <a:pt x="5" y="133"/>
                  <a:pt x="0" y="184"/>
                  <a:pt x="10" y="221"/>
                </a:cubicBezTo>
                <a:cubicBezTo>
                  <a:pt x="20" y="258"/>
                  <a:pt x="53" y="292"/>
                  <a:pt x="72" y="321"/>
                </a:cubicBezTo>
                <a:cubicBezTo>
                  <a:pt x="91" y="350"/>
                  <a:pt x="95" y="374"/>
                  <a:pt x="122" y="397"/>
                </a:cubicBezTo>
                <a:cubicBezTo>
                  <a:pt x="149" y="420"/>
                  <a:pt x="212" y="446"/>
                  <a:pt x="235" y="459"/>
                </a:cubicBezTo>
              </a:path>
            </a:pathLst>
          </a:custGeom>
          <a:noFill/>
          <a:ln w="9525">
            <a:solidFill>
              <a:schemeClr val="tx1"/>
            </a:solidFill>
            <a:round/>
            <a:headEnd/>
            <a:tailEnd/>
          </a:ln>
          <a:effectLst/>
        </p:spPr>
        <p:txBody>
          <a:bodyPr/>
          <a:lstStyle/>
          <a:p>
            <a:endParaRPr lang="en-US"/>
          </a:p>
        </p:txBody>
      </p:sp>
      <p:sp>
        <p:nvSpPr>
          <p:cNvPr id="82956" name="Text Box 12"/>
          <p:cNvSpPr txBox="1">
            <a:spLocks noChangeArrowheads="1"/>
          </p:cNvSpPr>
          <p:nvPr/>
        </p:nvSpPr>
        <p:spPr bwMode="auto">
          <a:xfrm>
            <a:off x="2133600" y="39624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2957" name="Text Box 13"/>
          <p:cNvSpPr txBox="1">
            <a:spLocks noChangeArrowheads="1"/>
          </p:cNvSpPr>
          <p:nvPr/>
        </p:nvSpPr>
        <p:spPr bwMode="auto">
          <a:xfrm>
            <a:off x="1524000" y="45720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2958" name="Text Box 14"/>
          <p:cNvSpPr txBox="1">
            <a:spLocks noChangeArrowheads="1"/>
          </p:cNvSpPr>
          <p:nvPr/>
        </p:nvSpPr>
        <p:spPr bwMode="auto">
          <a:xfrm>
            <a:off x="2667000" y="45720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2959" name="Text Box 15"/>
          <p:cNvSpPr txBox="1">
            <a:spLocks noChangeArrowheads="1"/>
          </p:cNvSpPr>
          <p:nvPr/>
        </p:nvSpPr>
        <p:spPr bwMode="auto">
          <a:xfrm>
            <a:off x="1905000" y="54102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2960" name="Text Box 16"/>
          <p:cNvSpPr txBox="1">
            <a:spLocks noChangeArrowheads="1"/>
          </p:cNvSpPr>
          <p:nvPr/>
        </p:nvSpPr>
        <p:spPr bwMode="auto">
          <a:xfrm>
            <a:off x="1676400" y="4114800"/>
            <a:ext cx="381000" cy="366713"/>
          </a:xfrm>
          <a:prstGeom prst="rect">
            <a:avLst/>
          </a:prstGeom>
          <a:noFill/>
          <a:ln w="9525">
            <a:noFill/>
            <a:miter lim="800000"/>
            <a:headEnd/>
            <a:tailEnd/>
          </a:ln>
          <a:effectLst/>
        </p:spPr>
        <p:txBody>
          <a:bodyPr>
            <a:spAutoFit/>
          </a:bodyPr>
          <a:lstStyle/>
          <a:p>
            <a:pPr>
              <a:spcBef>
                <a:spcPct val="50000"/>
              </a:spcBef>
            </a:pPr>
            <a:r>
              <a:rPr lang="en-US" sz="1800" i="1"/>
              <a:t>a</a:t>
            </a:r>
          </a:p>
        </p:txBody>
      </p:sp>
      <p:sp>
        <p:nvSpPr>
          <p:cNvPr id="82961" name="Text Box 17"/>
          <p:cNvSpPr txBox="1">
            <a:spLocks noChangeArrowheads="1"/>
          </p:cNvSpPr>
          <p:nvPr/>
        </p:nvSpPr>
        <p:spPr bwMode="auto">
          <a:xfrm>
            <a:off x="2590800" y="4114800"/>
            <a:ext cx="381000" cy="366713"/>
          </a:xfrm>
          <a:prstGeom prst="rect">
            <a:avLst/>
          </a:prstGeom>
          <a:noFill/>
          <a:ln w="9525">
            <a:noFill/>
            <a:miter lim="800000"/>
            <a:headEnd/>
            <a:tailEnd/>
          </a:ln>
          <a:effectLst/>
        </p:spPr>
        <p:txBody>
          <a:bodyPr>
            <a:spAutoFit/>
          </a:bodyPr>
          <a:lstStyle/>
          <a:p>
            <a:pPr>
              <a:spcBef>
                <a:spcPct val="50000"/>
              </a:spcBef>
            </a:pPr>
            <a:r>
              <a:rPr lang="en-US" sz="1800" i="1"/>
              <a:t>b</a:t>
            </a:r>
          </a:p>
        </p:txBody>
      </p:sp>
      <p:sp>
        <p:nvSpPr>
          <p:cNvPr id="82962" name="Text Box 18"/>
          <p:cNvSpPr txBox="1">
            <a:spLocks noChangeArrowheads="1"/>
          </p:cNvSpPr>
          <p:nvPr/>
        </p:nvSpPr>
        <p:spPr bwMode="auto">
          <a:xfrm>
            <a:off x="1295400" y="5029200"/>
            <a:ext cx="533400" cy="366713"/>
          </a:xfrm>
          <a:prstGeom prst="rect">
            <a:avLst/>
          </a:prstGeom>
          <a:noFill/>
          <a:ln w="9525">
            <a:noFill/>
            <a:miter lim="800000"/>
            <a:headEnd/>
            <a:tailEnd/>
          </a:ln>
          <a:effectLst/>
        </p:spPr>
        <p:txBody>
          <a:bodyPr>
            <a:spAutoFit/>
          </a:bodyPr>
          <a:lstStyle/>
          <a:p>
            <a:pPr>
              <a:spcBef>
                <a:spcPct val="50000"/>
              </a:spcBef>
            </a:pPr>
            <a:r>
              <a:rPr lang="en-US" sz="1800" i="1"/>
              <a:t>c</a:t>
            </a:r>
          </a:p>
        </p:txBody>
      </p:sp>
      <p:sp>
        <p:nvSpPr>
          <p:cNvPr id="82963" name="Text Box 19"/>
          <p:cNvSpPr txBox="1">
            <a:spLocks noChangeArrowheads="1"/>
          </p:cNvSpPr>
          <p:nvPr/>
        </p:nvSpPr>
        <p:spPr bwMode="auto">
          <a:xfrm>
            <a:off x="1905000" y="4876800"/>
            <a:ext cx="304800" cy="366713"/>
          </a:xfrm>
          <a:prstGeom prst="rect">
            <a:avLst/>
          </a:prstGeom>
          <a:noFill/>
          <a:ln w="9525">
            <a:noFill/>
            <a:miter lim="800000"/>
            <a:headEnd/>
            <a:tailEnd/>
          </a:ln>
          <a:effectLst/>
        </p:spPr>
        <p:txBody>
          <a:bodyPr>
            <a:spAutoFit/>
          </a:bodyPr>
          <a:lstStyle/>
          <a:p>
            <a:pPr>
              <a:spcBef>
                <a:spcPct val="50000"/>
              </a:spcBef>
            </a:pPr>
            <a:r>
              <a:rPr lang="en-US" sz="1800" i="1"/>
              <a:t>d</a:t>
            </a:r>
          </a:p>
        </p:txBody>
      </p:sp>
      <p:sp>
        <p:nvSpPr>
          <p:cNvPr id="82964" name="Text Box 20"/>
          <p:cNvSpPr txBox="1">
            <a:spLocks noChangeArrowheads="1"/>
          </p:cNvSpPr>
          <p:nvPr/>
        </p:nvSpPr>
        <p:spPr bwMode="auto">
          <a:xfrm>
            <a:off x="2743200" y="5257800"/>
            <a:ext cx="609600" cy="366713"/>
          </a:xfrm>
          <a:prstGeom prst="rect">
            <a:avLst/>
          </a:prstGeom>
          <a:noFill/>
          <a:ln w="9525">
            <a:noFill/>
            <a:miter lim="800000"/>
            <a:headEnd/>
            <a:tailEnd/>
          </a:ln>
          <a:effectLst/>
        </p:spPr>
        <p:txBody>
          <a:bodyPr>
            <a:spAutoFit/>
          </a:bodyPr>
          <a:lstStyle/>
          <a:p>
            <a:pPr>
              <a:spcBef>
                <a:spcPct val="50000"/>
              </a:spcBef>
            </a:pPr>
            <a:r>
              <a:rPr lang="en-US" sz="1800" i="1"/>
              <a:t>e</a:t>
            </a:r>
          </a:p>
        </p:txBody>
      </p:sp>
      <p:sp>
        <p:nvSpPr>
          <p:cNvPr id="82965" name="Text Box 21"/>
          <p:cNvSpPr txBox="1">
            <a:spLocks noChangeArrowheads="1"/>
          </p:cNvSpPr>
          <p:nvPr/>
        </p:nvSpPr>
        <p:spPr bwMode="auto">
          <a:xfrm>
            <a:off x="3810000" y="3810000"/>
            <a:ext cx="4267200" cy="2292350"/>
          </a:xfrm>
          <a:prstGeom prst="rect">
            <a:avLst/>
          </a:prstGeom>
          <a:noFill/>
          <a:ln w="9525">
            <a:solidFill>
              <a:schemeClr val="accent2"/>
            </a:solidFill>
            <a:miter lim="800000"/>
            <a:headEnd/>
            <a:tailEnd/>
          </a:ln>
          <a:effectLst/>
        </p:spPr>
        <p:txBody>
          <a:bodyPr>
            <a:spAutoFit/>
          </a:bodyPr>
          <a:lstStyle/>
          <a:p>
            <a:pPr>
              <a:spcBef>
                <a:spcPct val="50000"/>
              </a:spcBef>
            </a:pPr>
            <a:r>
              <a:rPr lang="en-US"/>
              <a:t>In this example, </a:t>
            </a:r>
            <a:r>
              <a:rPr lang="en-US" i="1"/>
              <a:t>V</a:t>
            </a:r>
            <a:r>
              <a:rPr lang="en-US"/>
              <a:t> = {1, 2, 3, 4}, </a:t>
            </a:r>
            <a:r>
              <a:rPr lang="en-US" i="1"/>
              <a:t>E</a:t>
            </a:r>
            <a:r>
              <a:rPr lang="en-US"/>
              <a:t> = {</a:t>
            </a:r>
            <a:r>
              <a:rPr lang="en-US" i="1"/>
              <a:t>a</a:t>
            </a:r>
            <a:r>
              <a:rPr lang="en-US"/>
              <a:t>, </a:t>
            </a:r>
            <a:r>
              <a:rPr lang="en-US" i="1"/>
              <a:t>b</a:t>
            </a:r>
            <a:r>
              <a:rPr lang="en-US"/>
              <a:t>, </a:t>
            </a:r>
            <a:r>
              <a:rPr lang="en-US" i="1"/>
              <a:t>c</a:t>
            </a:r>
            <a:r>
              <a:rPr lang="en-US"/>
              <a:t>, </a:t>
            </a:r>
            <a:r>
              <a:rPr lang="en-US" i="1"/>
              <a:t>d</a:t>
            </a:r>
            <a:r>
              <a:rPr lang="en-US"/>
              <a:t>, </a:t>
            </a:r>
            <a:r>
              <a:rPr lang="en-US" i="1"/>
              <a:t>e</a:t>
            </a:r>
            <a:r>
              <a:rPr lang="en-US"/>
              <a:t>}.  Edges </a:t>
            </a:r>
            <a:r>
              <a:rPr lang="en-US" i="1"/>
              <a:t>c</a:t>
            </a:r>
            <a:r>
              <a:rPr lang="en-US"/>
              <a:t> and </a:t>
            </a:r>
            <a:r>
              <a:rPr lang="en-US" i="1"/>
              <a:t>d</a:t>
            </a:r>
            <a:r>
              <a:rPr lang="en-US"/>
              <a:t> are parallel edges; edge </a:t>
            </a:r>
            <a:r>
              <a:rPr lang="en-US" i="1"/>
              <a:t>e</a:t>
            </a:r>
            <a:r>
              <a:rPr lang="en-US"/>
              <a:t> is a self-loop.  A path is a sequence of “adjacent” edges, e.g., path </a:t>
            </a:r>
            <a:r>
              <a:rPr lang="en-US" i="1"/>
              <a:t>abeb</a:t>
            </a:r>
            <a:r>
              <a:rPr lang="en-US"/>
              <a:t>, path </a:t>
            </a:r>
            <a:r>
              <a:rPr lang="en-US" i="1"/>
              <a:t>acdab</a:t>
            </a:r>
            <a:r>
              <a:rPr lang="en-US"/>
              <a: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533400" y="533400"/>
            <a:ext cx="7772400" cy="3606800"/>
          </a:xfrm>
          <a:prstGeom prst="rect">
            <a:avLst/>
          </a:prstGeom>
          <a:noFill/>
          <a:ln w="9525">
            <a:solidFill>
              <a:schemeClr val="accent2"/>
            </a:solidFill>
            <a:miter lim="800000"/>
            <a:headEnd/>
            <a:tailEnd/>
          </a:ln>
          <a:effectLst/>
        </p:spPr>
        <p:txBody>
          <a:bodyPr>
            <a:spAutoFit/>
          </a:bodyPr>
          <a:lstStyle/>
          <a:p>
            <a:pPr>
              <a:spcBef>
                <a:spcPct val="50000"/>
              </a:spcBef>
            </a:pPr>
            <a:r>
              <a:rPr lang="en-US" b="1"/>
              <a:t>Directed graphs vs. (un-directed) graphs:</a:t>
            </a:r>
          </a:p>
          <a:p>
            <a:pPr>
              <a:lnSpc>
                <a:spcPct val="90000"/>
              </a:lnSpc>
              <a:spcBef>
                <a:spcPct val="50000"/>
              </a:spcBef>
            </a:pPr>
            <a:r>
              <a:rPr lang="en-US"/>
              <a:t>If every edge has an orientation, e.g., an edge starting from node </a:t>
            </a:r>
            <a:r>
              <a:rPr lang="en-US" i="1"/>
              <a:t>x</a:t>
            </a:r>
            <a:r>
              <a:rPr lang="en-US"/>
              <a:t> terminating at node </a:t>
            </a:r>
            <a:r>
              <a:rPr lang="en-US" i="1"/>
              <a:t>y</a:t>
            </a:r>
            <a:r>
              <a:rPr lang="en-US"/>
              <a:t>, the graph is called a directed graph, or digraph for short.  If all edges have no orientation, the graph is called an undirected graph, or simply, a graph.  When there are no parallel edges (two edges that have identical end points), we could identify an edge with its two end points, such as edge (1,2), or edge (3,3).  In an undirected graph, edge (1,2) is the same as edge (2,1).  We will assume no parallel edges unless otherwise stated.</a:t>
            </a:r>
          </a:p>
        </p:txBody>
      </p:sp>
      <p:sp>
        <p:nvSpPr>
          <p:cNvPr id="83971" name="Freeform 3"/>
          <p:cNvSpPr>
            <a:spLocks/>
          </p:cNvSpPr>
          <p:nvPr/>
        </p:nvSpPr>
        <p:spPr bwMode="auto">
          <a:xfrm>
            <a:off x="1392238" y="4724400"/>
            <a:ext cx="360362" cy="423863"/>
          </a:xfrm>
          <a:custGeom>
            <a:avLst/>
            <a:gdLst/>
            <a:ahLst/>
            <a:cxnLst>
              <a:cxn ang="0">
                <a:pos x="227" y="0"/>
              </a:cxn>
              <a:cxn ang="0">
                <a:pos x="0" y="267"/>
              </a:cxn>
            </a:cxnLst>
            <a:rect l="0" t="0" r="r" b="b"/>
            <a:pathLst>
              <a:path w="227" h="267">
                <a:moveTo>
                  <a:pt x="227" y="0"/>
                </a:moveTo>
                <a:lnTo>
                  <a:pt x="0" y="267"/>
                </a:lnTo>
              </a:path>
            </a:pathLst>
          </a:custGeom>
          <a:noFill/>
          <a:ln w="9525">
            <a:solidFill>
              <a:schemeClr val="tx1"/>
            </a:solidFill>
            <a:round/>
            <a:headEnd type="none" w="med" len="med"/>
            <a:tailEnd type="triangle" w="med" len="med"/>
          </a:ln>
          <a:effectLst/>
        </p:spPr>
        <p:txBody>
          <a:bodyPr/>
          <a:lstStyle/>
          <a:p>
            <a:endParaRPr lang="en-US"/>
          </a:p>
        </p:txBody>
      </p:sp>
      <p:sp>
        <p:nvSpPr>
          <p:cNvPr id="83972" name="Freeform 4"/>
          <p:cNvSpPr>
            <a:spLocks/>
          </p:cNvSpPr>
          <p:nvPr/>
        </p:nvSpPr>
        <p:spPr bwMode="auto">
          <a:xfrm>
            <a:off x="2066925" y="4770438"/>
            <a:ext cx="298450" cy="438150"/>
          </a:xfrm>
          <a:custGeom>
            <a:avLst/>
            <a:gdLst/>
            <a:ahLst/>
            <a:cxnLst>
              <a:cxn ang="0">
                <a:pos x="0" y="0"/>
              </a:cxn>
              <a:cxn ang="0">
                <a:pos x="188" y="276"/>
              </a:cxn>
            </a:cxnLst>
            <a:rect l="0" t="0" r="r" b="b"/>
            <a:pathLst>
              <a:path w="188" h="276">
                <a:moveTo>
                  <a:pt x="0" y="0"/>
                </a:moveTo>
                <a:lnTo>
                  <a:pt x="188" y="276"/>
                </a:lnTo>
              </a:path>
            </a:pathLst>
          </a:custGeom>
          <a:noFill/>
          <a:ln w="9525">
            <a:solidFill>
              <a:schemeClr val="tx1"/>
            </a:solidFill>
            <a:round/>
            <a:headEnd type="triangle" w="med" len="med"/>
            <a:tailEnd type="none" w="med" len="med"/>
          </a:ln>
          <a:effectLst/>
        </p:spPr>
        <p:txBody>
          <a:bodyPr/>
          <a:lstStyle/>
          <a:p>
            <a:endParaRPr lang="en-US"/>
          </a:p>
        </p:txBody>
      </p:sp>
      <p:sp>
        <p:nvSpPr>
          <p:cNvPr id="83973" name="Line 5"/>
          <p:cNvSpPr>
            <a:spLocks noChangeShapeType="1"/>
          </p:cNvSpPr>
          <p:nvPr/>
        </p:nvSpPr>
        <p:spPr bwMode="auto">
          <a:xfrm>
            <a:off x="1371600" y="5410200"/>
            <a:ext cx="228600" cy="533400"/>
          </a:xfrm>
          <a:prstGeom prst="line">
            <a:avLst/>
          </a:prstGeom>
          <a:noFill/>
          <a:ln w="9525">
            <a:solidFill>
              <a:schemeClr val="tx1"/>
            </a:solidFill>
            <a:round/>
            <a:headEnd/>
            <a:tailEnd type="triangle" w="med" len="med"/>
          </a:ln>
          <a:effectLst/>
        </p:spPr>
        <p:txBody>
          <a:bodyPr/>
          <a:lstStyle/>
          <a:p>
            <a:endParaRPr lang="en-US"/>
          </a:p>
        </p:txBody>
      </p:sp>
      <p:sp>
        <p:nvSpPr>
          <p:cNvPr id="83974" name="Freeform 6"/>
          <p:cNvSpPr>
            <a:spLocks/>
          </p:cNvSpPr>
          <p:nvPr/>
        </p:nvSpPr>
        <p:spPr bwMode="auto">
          <a:xfrm>
            <a:off x="2306638" y="5324475"/>
            <a:ext cx="542925" cy="533400"/>
          </a:xfrm>
          <a:custGeom>
            <a:avLst/>
            <a:gdLst/>
            <a:ahLst/>
            <a:cxnLst>
              <a:cxn ang="0">
                <a:pos x="12" y="119"/>
              </a:cxn>
              <a:cxn ang="0">
                <a:pos x="12" y="219"/>
              </a:cxn>
              <a:cxn ang="0">
                <a:pos x="83" y="294"/>
              </a:cxn>
              <a:cxn ang="0">
                <a:pos x="210" y="325"/>
              </a:cxn>
              <a:cxn ang="0">
                <a:pos x="323" y="225"/>
              </a:cxn>
              <a:cxn ang="0">
                <a:pos x="323" y="75"/>
              </a:cxn>
              <a:cxn ang="0">
                <a:pos x="223" y="0"/>
              </a:cxn>
            </a:cxnLst>
            <a:rect l="0" t="0" r="r" b="b"/>
            <a:pathLst>
              <a:path w="342" h="336">
                <a:moveTo>
                  <a:pt x="12" y="119"/>
                </a:moveTo>
                <a:cubicBezTo>
                  <a:pt x="12" y="138"/>
                  <a:pt x="0" y="190"/>
                  <a:pt x="12" y="219"/>
                </a:cubicBezTo>
                <a:cubicBezTo>
                  <a:pt x="24" y="248"/>
                  <a:pt x="50" y="276"/>
                  <a:pt x="83" y="294"/>
                </a:cubicBezTo>
                <a:cubicBezTo>
                  <a:pt x="116" y="312"/>
                  <a:pt x="170" y="336"/>
                  <a:pt x="210" y="325"/>
                </a:cubicBezTo>
                <a:cubicBezTo>
                  <a:pt x="250" y="314"/>
                  <a:pt x="304" y="267"/>
                  <a:pt x="323" y="225"/>
                </a:cubicBezTo>
                <a:cubicBezTo>
                  <a:pt x="342" y="183"/>
                  <a:pt x="340" y="112"/>
                  <a:pt x="323" y="75"/>
                </a:cubicBezTo>
                <a:cubicBezTo>
                  <a:pt x="306" y="38"/>
                  <a:pt x="244" y="16"/>
                  <a:pt x="223" y="0"/>
                </a:cubicBezTo>
              </a:path>
            </a:pathLst>
          </a:custGeom>
          <a:noFill/>
          <a:ln w="9525">
            <a:solidFill>
              <a:schemeClr val="tx1"/>
            </a:solidFill>
            <a:round/>
            <a:headEnd type="none" w="med" len="med"/>
            <a:tailEnd type="triangle" w="med" len="med"/>
          </a:ln>
          <a:effectLst/>
        </p:spPr>
        <p:txBody>
          <a:bodyPr/>
          <a:lstStyle/>
          <a:p>
            <a:endParaRPr lang="en-US"/>
          </a:p>
        </p:txBody>
      </p:sp>
      <p:sp>
        <p:nvSpPr>
          <p:cNvPr id="83975" name="Freeform 7"/>
          <p:cNvSpPr>
            <a:spLocks/>
          </p:cNvSpPr>
          <p:nvPr/>
        </p:nvSpPr>
        <p:spPr bwMode="auto">
          <a:xfrm>
            <a:off x="1143000" y="5334000"/>
            <a:ext cx="373063" cy="728663"/>
          </a:xfrm>
          <a:custGeom>
            <a:avLst/>
            <a:gdLst/>
            <a:ahLst/>
            <a:cxnLst>
              <a:cxn ang="0">
                <a:pos x="41" y="0"/>
              </a:cxn>
              <a:cxn ang="0">
                <a:pos x="10" y="96"/>
              </a:cxn>
              <a:cxn ang="0">
                <a:pos x="10" y="221"/>
              </a:cxn>
              <a:cxn ang="0">
                <a:pos x="72" y="321"/>
              </a:cxn>
              <a:cxn ang="0">
                <a:pos x="122" y="397"/>
              </a:cxn>
              <a:cxn ang="0">
                <a:pos x="235" y="459"/>
              </a:cxn>
            </a:cxnLst>
            <a:rect l="0" t="0" r="r" b="b"/>
            <a:pathLst>
              <a:path w="235" h="459">
                <a:moveTo>
                  <a:pt x="41" y="0"/>
                </a:moveTo>
                <a:cubicBezTo>
                  <a:pt x="36" y="16"/>
                  <a:pt x="15" y="59"/>
                  <a:pt x="10" y="96"/>
                </a:cubicBezTo>
                <a:cubicBezTo>
                  <a:pt x="5" y="133"/>
                  <a:pt x="0" y="184"/>
                  <a:pt x="10" y="221"/>
                </a:cubicBezTo>
                <a:cubicBezTo>
                  <a:pt x="20" y="258"/>
                  <a:pt x="53" y="292"/>
                  <a:pt x="72" y="321"/>
                </a:cubicBezTo>
                <a:cubicBezTo>
                  <a:pt x="91" y="350"/>
                  <a:pt x="95" y="374"/>
                  <a:pt x="122" y="397"/>
                </a:cubicBezTo>
                <a:cubicBezTo>
                  <a:pt x="149" y="420"/>
                  <a:pt x="212" y="446"/>
                  <a:pt x="235" y="459"/>
                </a:cubicBezTo>
              </a:path>
            </a:pathLst>
          </a:custGeom>
          <a:noFill/>
          <a:ln w="9525">
            <a:solidFill>
              <a:schemeClr val="tx1"/>
            </a:solidFill>
            <a:round/>
            <a:headEnd type="none" w="med" len="med"/>
            <a:tailEnd type="triangle" w="med" len="med"/>
          </a:ln>
          <a:effectLst/>
        </p:spPr>
        <p:txBody>
          <a:bodyPr/>
          <a:lstStyle/>
          <a:p>
            <a:endParaRPr lang="en-US"/>
          </a:p>
        </p:txBody>
      </p:sp>
      <p:sp>
        <p:nvSpPr>
          <p:cNvPr id="83976" name="Text Box 8"/>
          <p:cNvSpPr txBox="1">
            <a:spLocks noChangeArrowheads="1"/>
          </p:cNvSpPr>
          <p:nvPr/>
        </p:nvSpPr>
        <p:spPr bwMode="auto">
          <a:xfrm>
            <a:off x="1752600" y="44958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3977" name="Text Box 9"/>
          <p:cNvSpPr txBox="1">
            <a:spLocks noChangeArrowheads="1"/>
          </p:cNvSpPr>
          <p:nvPr/>
        </p:nvSpPr>
        <p:spPr bwMode="auto">
          <a:xfrm>
            <a:off x="1143000" y="51054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3978" name="Text Box 10"/>
          <p:cNvSpPr txBox="1">
            <a:spLocks noChangeArrowheads="1"/>
          </p:cNvSpPr>
          <p:nvPr/>
        </p:nvSpPr>
        <p:spPr bwMode="auto">
          <a:xfrm>
            <a:off x="2286000" y="51054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3979" name="Text Box 11"/>
          <p:cNvSpPr txBox="1">
            <a:spLocks noChangeArrowheads="1"/>
          </p:cNvSpPr>
          <p:nvPr/>
        </p:nvSpPr>
        <p:spPr bwMode="auto">
          <a:xfrm>
            <a:off x="2362200" y="5791200"/>
            <a:ext cx="609600" cy="366713"/>
          </a:xfrm>
          <a:prstGeom prst="rect">
            <a:avLst/>
          </a:prstGeom>
          <a:noFill/>
          <a:ln w="9525">
            <a:noFill/>
            <a:miter lim="800000"/>
            <a:headEnd/>
            <a:tailEnd/>
          </a:ln>
          <a:effectLst/>
        </p:spPr>
        <p:txBody>
          <a:bodyPr>
            <a:spAutoFit/>
          </a:bodyPr>
          <a:lstStyle/>
          <a:p>
            <a:pPr>
              <a:spcBef>
                <a:spcPct val="50000"/>
              </a:spcBef>
            </a:pPr>
            <a:r>
              <a:rPr lang="en-US" sz="1800" i="1"/>
              <a:t>e</a:t>
            </a:r>
          </a:p>
        </p:txBody>
      </p:sp>
      <p:sp>
        <p:nvSpPr>
          <p:cNvPr id="83980" name="Oval 12"/>
          <p:cNvSpPr>
            <a:spLocks noChangeArrowheads="1"/>
          </p:cNvSpPr>
          <p:nvPr/>
        </p:nvSpPr>
        <p:spPr bwMode="auto">
          <a:xfrm>
            <a:off x="1752600" y="4495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3981" name="Oval 13"/>
          <p:cNvSpPr>
            <a:spLocks noChangeArrowheads="1"/>
          </p:cNvSpPr>
          <p:nvPr/>
        </p:nvSpPr>
        <p:spPr bwMode="auto">
          <a:xfrm>
            <a:off x="1143000" y="5105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3982" name="Oval 14"/>
          <p:cNvSpPr>
            <a:spLocks noChangeArrowheads="1"/>
          </p:cNvSpPr>
          <p:nvPr/>
        </p:nvSpPr>
        <p:spPr bwMode="auto">
          <a:xfrm>
            <a:off x="2286000" y="5181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3983" name="Oval 15"/>
          <p:cNvSpPr>
            <a:spLocks noChangeArrowheads="1"/>
          </p:cNvSpPr>
          <p:nvPr/>
        </p:nvSpPr>
        <p:spPr bwMode="auto">
          <a:xfrm>
            <a:off x="1524000" y="5943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3984" name="Text Box 16"/>
          <p:cNvSpPr txBox="1">
            <a:spLocks noChangeArrowheads="1"/>
          </p:cNvSpPr>
          <p:nvPr/>
        </p:nvSpPr>
        <p:spPr bwMode="auto">
          <a:xfrm>
            <a:off x="1295400" y="4648200"/>
            <a:ext cx="381000" cy="366713"/>
          </a:xfrm>
          <a:prstGeom prst="rect">
            <a:avLst/>
          </a:prstGeom>
          <a:noFill/>
          <a:ln w="9525">
            <a:noFill/>
            <a:miter lim="800000"/>
            <a:headEnd/>
            <a:tailEnd/>
          </a:ln>
          <a:effectLst/>
        </p:spPr>
        <p:txBody>
          <a:bodyPr>
            <a:spAutoFit/>
          </a:bodyPr>
          <a:lstStyle/>
          <a:p>
            <a:pPr>
              <a:spcBef>
                <a:spcPct val="50000"/>
              </a:spcBef>
            </a:pPr>
            <a:r>
              <a:rPr lang="en-US" sz="1800" i="1"/>
              <a:t>a</a:t>
            </a:r>
          </a:p>
        </p:txBody>
      </p:sp>
      <p:sp>
        <p:nvSpPr>
          <p:cNvPr id="83985" name="Text Box 17"/>
          <p:cNvSpPr txBox="1">
            <a:spLocks noChangeArrowheads="1"/>
          </p:cNvSpPr>
          <p:nvPr/>
        </p:nvSpPr>
        <p:spPr bwMode="auto">
          <a:xfrm>
            <a:off x="2209800" y="4648200"/>
            <a:ext cx="381000" cy="366713"/>
          </a:xfrm>
          <a:prstGeom prst="rect">
            <a:avLst/>
          </a:prstGeom>
          <a:noFill/>
          <a:ln w="9525">
            <a:noFill/>
            <a:miter lim="800000"/>
            <a:headEnd/>
            <a:tailEnd/>
          </a:ln>
          <a:effectLst/>
        </p:spPr>
        <p:txBody>
          <a:bodyPr>
            <a:spAutoFit/>
          </a:bodyPr>
          <a:lstStyle/>
          <a:p>
            <a:pPr>
              <a:spcBef>
                <a:spcPct val="50000"/>
              </a:spcBef>
            </a:pPr>
            <a:r>
              <a:rPr lang="en-US" sz="1800" i="1"/>
              <a:t>b</a:t>
            </a:r>
          </a:p>
        </p:txBody>
      </p:sp>
      <p:sp>
        <p:nvSpPr>
          <p:cNvPr id="83986" name="Text Box 18"/>
          <p:cNvSpPr txBox="1">
            <a:spLocks noChangeArrowheads="1"/>
          </p:cNvSpPr>
          <p:nvPr/>
        </p:nvSpPr>
        <p:spPr bwMode="auto">
          <a:xfrm>
            <a:off x="914400" y="5562600"/>
            <a:ext cx="533400" cy="366713"/>
          </a:xfrm>
          <a:prstGeom prst="rect">
            <a:avLst/>
          </a:prstGeom>
          <a:noFill/>
          <a:ln w="9525">
            <a:noFill/>
            <a:miter lim="800000"/>
            <a:headEnd/>
            <a:tailEnd/>
          </a:ln>
          <a:effectLst/>
        </p:spPr>
        <p:txBody>
          <a:bodyPr>
            <a:spAutoFit/>
          </a:bodyPr>
          <a:lstStyle/>
          <a:p>
            <a:pPr>
              <a:spcBef>
                <a:spcPct val="50000"/>
              </a:spcBef>
            </a:pPr>
            <a:r>
              <a:rPr lang="en-US" sz="1800" i="1"/>
              <a:t>c</a:t>
            </a:r>
          </a:p>
        </p:txBody>
      </p:sp>
      <p:sp>
        <p:nvSpPr>
          <p:cNvPr id="83987" name="Text Box 19"/>
          <p:cNvSpPr txBox="1">
            <a:spLocks noChangeArrowheads="1"/>
          </p:cNvSpPr>
          <p:nvPr/>
        </p:nvSpPr>
        <p:spPr bwMode="auto">
          <a:xfrm>
            <a:off x="1524000" y="5410200"/>
            <a:ext cx="304800" cy="366713"/>
          </a:xfrm>
          <a:prstGeom prst="rect">
            <a:avLst/>
          </a:prstGeom>
          <a:noFill/>
          <a:ln w="9525">
            <a:noFill/>
            <a:miter lim="800000"/>
            <a:headEnd/>
            <a:tailEnd/>
          </a:ln>
          <a:effectLst/>
        </p:spPr>
        <p:txBody>
          <a:bodyPr>
            <a:spAutoFit/>
          </a:bodyPr>
          <a:lstStyle/>
          <a:p>
            <a:pPr>
              <a:spcBef>
                <a:spcPct val="50000"/>
              </a:spcBef>
            </a:pPr>
            <a:r>
              <a:rPr lang="en-US" sz="1800" i="1"/>
              <a:t>d</a:t>
            </a:r>
          </a:p>
        </p:txBody>
      </p:sp>
      <p:sp>
        <p:nvSpPr>
          <p:cNvPr id="83988" name="Text Box 20"/>
          <p:cNvSpPr txBox="1">
            <a:spLocks noChangeArrowheads="1"/>
          </p:cNvSpPr>
          <p:nvPr/>
        </p:nvSpPr>
        <p:spPr bwMode="auto">
          <a:xfrm>
            <a:off x="3733800" y="4572000"/>
            <a:ext cx="4495800" cy="1196975"/>
          </a:xfrm>
          <a:prstGeom prst="rect">
            <a:avLst/>
          </a:prstGeom>
          <a:noFill/>
          <a:ln w="9525">
            <a:solidFill>
              <a:schemeClr val="accent2"/>
            </a:solidFill>
            <a:miter lim="800000"/>
            <a:headEnd/>
            <a:tailEnd/>
          </a:ln>
          <a:effectLst/>
        </p:spPr>
        <p:txBody>
          <a:bodyPr>
            <a:spAutoFit/>
          </a:bodyPr>
          <a:lstStyle/>
          <a:p>
            <a:pPr>
              <a:spcBef>
                <a:spcPct val="50000"/>
              </a:spcBef>
            </a:pPr>
            <a:r>
              <a:rPr lang="en-US"/>
              <a:t>A directed graph.  Edges </a:t>
            </a:r>
            <a:r>
              <a:rPr lang="en-US" i="1"/>
              <a:t>c</a:t>
            </a:r>
            <a:r>
              <a:rPr lang="en-US"/>
              <a:t> and </a:t>
            </a:r>
            <a:r>
              <a:rPr lang="en-US" i="1"/>
              <a:t>d</a:t>
            </a:r>
            <a:r>
              <a:rPr lang="en-US"/>
              <a:t> are parallel (directed) edges.  Some directed paths are </a:t>
            </a:r>
            <a:r>
              <a:rPr lang="en-US" i="1"/>
              <a:t>ad</a:t>
            </a:r>
            <a:r>
              <a:rPr lang="en-US"/>
              <a:t>, </a:t>
            </a:r>
            <a:r>
              <a:rPr lang="en-US" i="1"/>
              <a:t>ebac</a:t>
            </a:r>
            <a:r>
              <a:rPr lang="en-US"/>
              <a:t>.</a:t>
            </a:r>
          </a:p>
        </p:txBody>
      </p:sp>
      <p:sp>
        <p:nvSpPr>
          <p:cNvPr id="83990" name="Text Box 22"/>
          <p:cNvSpPr txBox="1">
            <a:spLocks noChangeArrowheads="1"/>
          </p:cNvSpPr>
          <p:nvPr/>
        </p:nvSpPr>
        <p:spPr bwMode="auto">
          <a:xfrm>
            <a:off x="1524000" y="59436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609600" y="533400"/>
            <a:ext cx="8001000" cy="3387725"/>
          </a:xfrm>
          <a:prstGeom prst="rect">
            <a:avLst/>
          </a:prstGeom>
          <a:noFill/>
          <a:ln w="9525">
            <a:solidFill>
              <a:schemeClr val="accent2"/>
            </a:solidFill>
            <a:miter lim="800000"/>
            <a:headEnd/>
            <a:tailEnd/>
          </a:ln>
          <a:effectLst/>
        </p:spPr>
        <p:txBody>
          <a:bodyPr>
            <a:spAutoFit/>
          </a:bodyPr>
          <a:lstStyle/>
          <a:p>
            <a:pPr>
              <a:spcBef>
                <a:spcPct val="50000"/>
              </a:spcBef>
            </a:pPr>
            <a:r>
              <a:rPr lang="en-US"/>
              <a:t>Both directed and undirected graphs appear often and naturally in many scientific (call graphs in program analysis), business (query trees, entity-relation diagrams in databases), and engineering (CAD design) applications.  The simplest data structure for representing graphs and digraphs is using 2-dimensional arrays.  Suppose </a:t>
            </a:r>
            <a:r>
              <a:rPr lang="en-US" i="1"/>
              <a:t>G</a:t>
            </a:r>
            <a:r>
              <a:rPr lang="en-US"/>
              <a:t> = (</a:t>
            </a:r>
            <a:r>
              <a:rPr lang="en-US" i="1"/>
              <a:t>V</a:t>
            </a:r>
            <a:r>
              <a:rPr lang="en-US"/>
              <a:t>, </a:t>
            </a:r>
            <a:r>
              <a:rPr lang="en-US" i="1"/>
              <a:t>E</a:t>
            </a:r>
            <a:r>
              <a:rPr lang="en-US"/>
              <a:t>), and |</a:t>
            </a:r>
            <a:r>
              <a:rPr lang="en-US" i="1"/>
              <a:t>V</a:t>
            </a:r>
            <a:r>
              <a:rPr lang="en-US"/>
              <a:t>| = </a:t>
            </a:r>
            <a:r>
              <a:rPr lang="en-US" i="1"/>
              <a:t>n</a:t>
            </a:r>
            <a:r>
              <a:rPr lang="en-US"/>
              <a:t>.  Declare an array </a:t>
            </a:r>
            <a:r>
              <a:rPr lang="en-US" i="1"/>
              <a:t>T</a:t>
            </a:r>
            <a:r>
              <a:rPr lang="en-US"/>
              <a:t>[1..</a:t>
            </a:r>
            <a:r>
              <a:rPr lang="en-US" i="1"/>
              <a:t>n</a:t>
            </a:r>
            <a:r>
              <a:rPr lang="en-US"/>
              <a:t>][1..</a:t>
            </a:r>
            <a:r>
              <a:rPr lang="en-US" i="1"/>
              <a:t>n</a:t>
            </a:r>
            <a:r>
              <a:rPr lang="en-US"/>
              <a:t>] so that </a:t>
            </a:r>
            <a:r>
              <a:rPr lang="en-US" i="1"/>
              <a:t>T</a:t>
            </a:r>
            <a:r>
              <a:rPr lang="en-US"/>
              <a:t>[</a:t>
            </a:r>
            <a:r>
              <a:rPr lang="en-US" i="1"/>
              <a:t>i</a:t>
            </a:r>
            <a:r>
              <a:rPr lang="en-US"/>
              <a:t>][</a:t>
            </a:r>
            <a:r>
              <a:rPr lang="en-US" i="1"/>
              <a:t>j</a:t>
            </a:r>
            <a:r>
              <a:rPr lang="en-US"/>
              <a:t>] = 1 if there is an edge (</a:t>
            </a:r>
            <a:r>
              <a:rPr lang="en-US" i="1"/>
              <a:t>i</a:t>
            </a:r>
            <a:r>
              <a:rPr lang="en-US"/>
              <a:t>, </a:t>
            </a:r>
            <a:r>
              <a:rPr lang="en-US" i="1"/>
              <a:t>j</a:t>
            </a:r>
            <a:r>
              <a:rPr lang="en-US"/>
              <a:t>) </a:t>
            </a:r>
            <a:r>
              <a:rPr lang="en-US">
                <a:sym typeface="Symbol" pitchFamily="18" charset="2"/>
              </a:rPr>
              <a:t> </a:t>
            </a:r>
            <a:r>
              <a:rPr lang="en-US" i="1">
                <a:sym typeface="Symbol" pitchFamily="18" charset="2"/>
              </a:rPr>
              <a:t>E</a:t>
            </a:r>
            <a:r>
              <a:rPr lang="en-US">
                <a:sym typeface="Symbol" pitchFamily="18" charset="2"/>
              </a:rPr>
              <a:t>; 0 otherwise.  (Note that in an undirected graph, edges </a:t>
            </a:r>
            <a:r>
              <a:rPr lang="en-US"/>
              <a:t>(</a:t>
            </a:r>
            <a:r>
              <a:rPr lang="en-US" i="1"/>
              <a:t>i</a:t>
            </a:r>
            <a:r>
              <a:rPr lang="en-US"/>
              <a:t>, </a:t>
            </a:r>
            <a:r>
              <a:rPr lang="en-US" i="1"/>
              <a:t>j</a:t>
            </a:r>
            <a:r>
              <a:rPr lang="en-US"/>
              <a:t>)  and (</a:t>
            </a:r>
            <a:r>
              <a:rPr lang="en-US" i="1"/>
              <a:t>j</a:t>
            </a:r>
            <a:r>
              <a:rPr lang="en-US"/>
              <a:t>, </a:t>
            </a:r>
            <a:r>
              <a:rPr lang="en-US" i="1"/>
              <a:t>i</a:t>
            </a:r>
            <a:r>
              <a:rPr lang="en-US"/>
              <a:t>) refer to the same edge.)</a:t>
            </a:r>
          </a:p>
        </p:txBody>
      </p:sp>
      <p:sp>
        <p:nvSpPr>
          <p:cNvPr id="84995" name="Freeform 3"/>
          <p:cNvSpPr>
            <a:spLocks/>
          </p:cNvSpPr>
          <p:nvPr/>
        </p:nvSpPr>
        <p:spPr bwMode="auto">
          <a:xfrm>
            <a:off x="2066925" y="4770438"/>
            <a:ext cx="298450" cy="438150"/>
          </a:xfrm>
          <a:custGeom>
            <a:avLst/>
            <a:gdLst/>
            <a:ahLst/>
            <a:cxnLst>
              <a:cxn ang="0">
                <a:pos x="0" y="0"/>
              </a:cxn>
              <a:cxn ang="0">
                <a:pos x="188" y="276"/>
              </a:cxn>
            </a:cxnLst>
            <a:rect l="0" t="0" r="r" b="b"/>
            <a:pathLst>
              <a:path w="188" h="276">
                <a:moveTo>
                  <a:pt x="0" y="0"/>
                </a:moveTo>
                <a:lnTo>
                  <a:pt x="188" y="276"/>
                </a:lnTo>
              </a:path>
            </a:pathLst>
          </a:custGeom>
          <a:noFill/>
          <a:ln w="9525">
            <a:solidFill>
              <a:schemeClr val="tx1"/>
            </a:solidFill>
            <a:round/>
            <a:headEnd type="triangle" w="med" len="med"/>
            <a:tailEnd type="none" w="med" len="med"/>
          </a:ln>
          <a:effectLst/>
        </p:spPr>
        <p:txBody>
          <a:bodyPr/>
          <a:lstStyle/>
          <a:p>
            <a:endParaRPr lang="en-US"/>
          </a:p>
        </p:txBody>
      </p:sp>
      <p:sp>
        <p:nvSpPr>
          <p:cNvPr id="84996" name="Freeform 4"/>
          <p:cNvSpPr>
            <a:spLocks/>
          </p:cNvSpPr>
          <p:nvPr/>
        </p:nvSpPr>
        <p:spPr bwMode="auto">
          <a:xfrm>
            <a:off x="2306638" y="5324475"/>
            <a:ext cx="542925" cy="533400"/>
          </a:xfrm>
          <a:custGeom>
            <a:avLst/>
            <a:gdLst/>
            <a:ahLst/>
            <a:cxnLst>
              <a:cxn ang="0">
                <a:pos x="12" y="119"/>
              </a:cxn>
              <a:cxn ang="0">
                <a:pos x="12" y="219"/>
              </a:cxn>
              <a:cxn ang="0">
                <a:pos x="83" y="294"/>
              </a:cxn>
              <a:cxn ang="0">
                <a:pos x="210" y="325"/>
              </a:cxn>
              <a:cxn ang="0">
                <a:pos x="323" y="225"/>
              </a:cxn>
              <a:cxn ang="0">
                <a:pos x="323" y="75"/>
              </a:cxn>
              <a:cxn ang="0">
                <a:pos x="223" y="0"/>
              </a:cxn>
            </a:cxnLst>
            <a:rect l="0" t="0" r="r" b="b"/>
            <a:pathLst>
              <a:path w="342" h="336">
                <a:moveTo>
                  <a:pt x="12" y="119"/>
                </a:moveTo>
                <a:cubicBezTo>
                  <a:pt x="12" y="138"/>
                  <a:pt x="0" y="190"/>
                  <a:pt x="12" y="219"/>
                </a:cubicBezTo>
                <a:cubicBezTo>
                  <a:pt x="24" y="248"/>
                  <a:pt x="50" y="276"/>
                  <a:pt x="83" y="294"/>
                </a:cubicBezTo>
                <a:cubicBezTo>
                  <a:pt x="116" y="312"/>
                  <a:pt x="170" y="336"/>
                  <a:pt x="210" y="325"/>
                </a:cubicBezTo>
                <a:cubicBezTo>
                  <a:pt x="250" y="314"/>
                  <a:pt x="304" y="267"/>
                  <a:pt x="323" y="225"/>
                </a:cubicBezTo>
                <a:cubicBezTo>
                  <a:pt x="342" y="183"/>
                  <a:pt x="340" y="112"/>
                  <a:pt x="323" y="75"/>
                </a:cubicBezTo>
                <a:cubicBezTo>
                  <a:pt x="306" y="38"/>
                  <a:pt x="244" y="16"/>
                  <a:pt x="223" y="0"/>
                </a:cubicBezTo>
              </a:path>
            </a:pathLst>
          </a:custGeom>
          <a:noFill/>
          <a:ln w="9525">
            <a:solidFill>
              <a:schemeClr val="tx1"/>
            </a:solidFill>
            <a:round/>
            <a:headEnd type="none" w="med" len="med"/>
            <a:tailEnd type="triangle" w="med" len="med"/>
          </a:ln>
          <a:effectLst/>
        </p:spPr>
        <p:txBody>
          <a:bodyPr/>
          <a:lstStyle/>
          <a:p>
            <a:endParaRPr lang="en-US"/>
          </a:p>
        </p:txBody>
      </p:sp>
      <p:sp>
        <p:nvSpPr>
          <p:cNvPr id="84997" name="Text Box 5"/>
          <p:cNvSpPr txBox="1">
            <a:spLocks noChangeArrowheads="1"/>
          </p:cNvSpPr>
          <p:nvPr/>
        </p:nvSpPr>
        <p:spPr bwMode="auto">
          <a:xfrm>
            <a:off x="1752600" y="44958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4998" name="Oval 6"/>
          <p:cNvSpPr>
            <a:spLocks noChangeArrowheads="1"/>
          </p:cNvSpPr>
          <p:nvPr/>
        </p:nvSpPr>
        <p:spPr bwMode="auto">
          <a:xfrm>
            <a:off x="1752600" y="4495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4999" name="Oval 7"/>
          <p:cNvSpPr>
            <a:spLocks noChangeArrowheads="1"/>
          </p:cNvSpPr>
          <p:nvPr/>
        </p:nvSpPr>
        <p:spPr bwMode="auto">
          <a:xfrm>
            <a:off x="1143000" y="5105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5000" name="Oval 8"/>
          <p:cNvSpPr>
            <a:spLocks noChangeArrowheads="1"/>
          </p:cNvSpPr>
          <p:nvPr/>
        </p:nvSpPr>
        <p:spPr bwMode="auto">
          <a:xfrm>
            <a:off x="2286000" y="5181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5003" name="Text Box 11"/>
          <p:cNvSpPr txBox="1">
            <a:spLocks noChangeArrowheads="1"/>
          </p:cNvSpPr>
          <p:nvPr/>
        </p:nvSpPr>
        <p:spPr bwMode="auto">
          <a:xfrm>
            <a:off x="1524000" y="59436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5004" name="Oval 12"/>
          <p:cNvSpPr>
            <a:spLocks noChangeArrowheads="1"/>
          </p:cNvSpPr>
          <p:nvPr/>
        </p:nvSpPr>
        <p:spPr bwMode="auto">
          <a:xfrm>
            <a:off x="1524000" y="5943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5005" name="Line 13"/>
          <p:cNvSpPr>
            <a:spLocks noChangeShapeType="1"/>
          </p:cNvSpPr>
          <p:nvPr/>
        </p:nvSpPr>
        <p:spPr bwMode="auto">
          <a:xfrm>
            <a:off x="1371600" y="5410200"/>
            <a:ext cx="228600" cy="533400"/>
          </a:xfrm>
          <a:prstGeom prst="line">
            <a:avLst/>
          </a:prstGeom>
          <a:noFill/>
          <a:ln w="9525">
            <a:solidFill>
              <a:schemeClr val="tx1"/>
            </a:solidFill>
            <a:round/>
            <a:headEnd/>
            <a:tailEnd type="triangle" w="med" len="med"/>
          </a:ln>
          <a:effectLst/>
        </p:spPr>
        <p:txBody>
          <a:bodyPr/>
          <a:lstStyle/>
          <a:p>
            <a:endParaRPr lang="en-US"/>
          </a:p>
        </p:txBody>
      </p:sp>
      <p:sp>
        <p:nvSpPr>
          <p:cNvPr id="85006" name="Freeform 14"/>
          <p:cNvSpPr>
            <a:spLocks/>
          </p:cNvSpPr>
          <p:nvPr/>
        </p:nvSpPr>
        <p:spPr bwMode="auto">
          <a:xfrm>
            <a:off x="1392238" y="4724400"/>
            <a:ext cx="360362" cy="423863"/>
          </a:xfrm>
          <a:custGeom>
            <a:avLst/>
            <a:gdLst/>
            <a:ahLst/>
            <a:cxnLst>
              <a:cxn ang="0">
                <a:pos x="227" y="0"/>
              </a:cxn>
              <a:cxn ang="0">
                <a:pos x="0" y="267"/>
              </a:cxn>
            </a:cxnLst>
            <a:rect l="0" t="0" r="r" b="b"/>
            <a:pathLst>
              <a:path w="227" h="267">
                <a:moveTo>
                  <a:pt x="227" y="0"/>
                </a:moveTo>
                <a:lnTo>
                  <a:pt x="0" y="267"/>
                </a:lnTo>
              </a:path>
            </a:pathLst>
          </a:custGeom>
          <a:noFill/>
          <a:ln w="9525">
            <a:solidFill>
              <a:schemeClr val="tx1"/>
            </a:solidFill>
            <a:round/>
            <a:headEnd type="none" w="med" len="med"/>
            <a:tailEnd type="triangle" w="med" len="med"/>
          </a:ln>
          <a:effectLst/>
        </p:spPr>
        <p:txBody>
          <a:bodyPr/>
          <a:lstStyle/>
          <a:p>
            <a:endParaRPr lang="en-US"/>
          </a:p>
        </p:txBody>
      </p:sp>
      <p:sp>
        <p:nvSpPr>
          <p:cNvPr id="85008" name="Text Box 16"/>
          <p:cNvSpPr txBox="1">
            <a:spLocks noChangeArrowheads="1"/>
          </p:cNvSpPr>
          <p:nvPr/>
        </p:nvSpPr>
        <p:spPr bwMode="auto">
          <a:xfrm>
            <a:off x="1143000" y="51054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5009" name="Text Box 17"/>
          <p:cNvSpPr txBox="1">
            <a:spLocks noChangeArrowheads="1"/>
          </p:cNvSpPr>
          <p:nvPr/>
        </p:nvSpPr>
        <p:spPr bwMode="auto">
          <a:xfrm>
            <a:off x="2286000" y="51816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5010" name="Freeform 18"/>
          <p:cNvSpPr>
            <a:spLocks/>
          </p:cNvSpPr>
          <p:nvPr/>
        </p:nvSpPr>
        <p:spPr bwMode="auto">
          <a:xfrm>
            <a:off x="1127125" y="5419725"/>
            <a:ext cx="388938" cy="642938"/>
          </a:xfrm>
          <a:custGeom>
            <a:avLst/>
            <a:gdLst/>
            <a:ahLst/>
            <a:cxnLst>
              <a:cxn ang="0">
                <a:pos x="41" y="4"/>
              </a:cxn>
              <a:cxn ang="0">
                <a:pos x="41" y="17"/>
              </a:cxn>
              <a:cxn ang="0">
                <a:pos x="16" y="105"/>
              </a:cxn>
              <a:cxn ang="0">
                <a:pos x="4" y="192"/>
              </a:cxn>
              <a:cxn ang="0">
                <a:pos x="41" y="292"/>
              </a:cxn>
              <a:cxn ang="0">
                <a:pos x="116" y="368"/>
              </a:cxn>
              <a:cxn ang="0">
                <a:pos x="245" y="405"/>
              </a:cxn>
            </a:cxnLst>
            <a:rect l="0" t="0" r="r" b="b"/>
            <a:pathLst>
              <a:path w="245" h="405">
                <a:moveTo>
                  <a:pt x="41" y="4"/>
                </a:moveTo>
                <a:cubicBezTo>
                  <a:pt x="41" y="8"/>
                  <a:pt x="45" y="0"/>
                  <a:pt x="41" y="17"/>
                </a:cubicBezTo>
                <a:cubicBezTo>
                  <a:pt x="37" y="34"/>
                  <a:pt x="22" y="76"/>
                  <a:pt x="16" y="105"/>
                </a:cubicBezTo>
                <a:cubicBezTo>
                  <a:pt x="10" y="134"/>
                  <a:pt x="0" y="161"/>
                  <a:pt x="4" y="192"/>
                </a:cubicBezTo>
                <a:cubicBezTo>
                  <a:pt x="8" y="223"/>
                  <a:pt x="22" y="263"/>
                  <a:pt x="41" y="292"/>
                </a:cubicBezTo>
                <a:cubicBezTo>
                  <a:pt x="60" y="321"/>
                  <a:pt x="82" y="349"/>
                  <a:pt x="116" y="368"/>
                </a:cubicBezTo>
                <a:cubicBezTo>
                  <a:pt x="150" y="387"/>
                  <a:pt x="218" y="397"/>
                  <a:pt x="245" y="405"/>
                </a:cubicBezTo>
              </a:path>
            </a:pathLst>
          </a:custGeom>
          <a:noFill/>
          <a:ln w="9525">
            <a:solidFill>
              <a:schemeClr val="tx1"/>
            </a:solidFill>
            <a:round/>
            <a:headEnd type="triangle" w="med" len="med"/>
            <a:tailEnd type="none" w="med" len="med"/>
          </a:ln>
          <a:effectLst/>
        </p:spPr>
        <p:txBody>
          <a:bodyPr/>
          <a:lstStyle/>
          <a:p>
            <a:endParaRPr lang="en-US"/>
          </a:p>
        </p:txBody>
      </p:sp>
      <p:graphicFrame>
        <p:nvGraphicFramePr>
          <p:cNvPr id="85011" name="Object 19"/>
          <p:cNvGraphicFramePr>
            <a:graphicFrameLocks noChangeAspect="1"/>
          </p:cNvGraphicFramePr>
          <p:nvPr/>
        </p:nvGraphicFramePr>
        <p:xfrm>
          <a:off x="4038600" y="4648200"/>
          <a:ext cx="1320800" cy="1333500"/>
        </p:xfrm>
        <a:graphic>
          <a:graphicData uri="http://schemas.openxmlformats.org/presentationml/2006/ole">
            <p:oleObj spid="_x0000_s15362" name="Equation" r:id="rId3" imgW="1320480" imgH="1333440" progId="Equation.3">
              <p:embed/>
            </p:oleObj>
          </a:graphicData>
        </a:graphic>
      </p:graphicFrame>
      <p:sp>
        <p:nvSpPr>
          <p:cNvPr id="85012" name="Text Box 20"/>
          <p:cNvSpPr txBox="1">
            <a:spLocks noChangeArrowheads="1"/>
          </p:cNvSpPr>
          <p:nvPr/>
        </p:nvSpPr>
        <p:spPr bwMode="auto">
          <a:xfrm>
            <a:off x="3886200" y="4267200"/>
            <a:ext cx="1600200" cy="366713"/>
          </a:xfrm>
          <a:prstGeom prst="rect">
            <a:avLst/>
          </a:prstGeom>
          <a:noFill/>
          <a:ln w="9525">
            <a:noFill/>
            <a:miter lim="800000"/>
            <a:headEnd/>
            <a:tailEnd/>
          </a:ln>
          <a:effectLst/>
        </p:spPr>
        <p:txBody>
          <a:bodyPr>
            <a:spAutoFit/>
          </a:bodyPr>
          <a:lstStyle/>
          <a:p>
            <a:pPr>
              <a:spcBef>
                <a:spcPct val="50000"/>
              </a:spcBef>
            </a:pPr>
            <a:r>
              <a:rPr lang="en-US" sz="1800"/>
              <a:t>  1    2    3    4</a:t>
            </a:r>
          </a:p>
        </p:txBody>
      </p:sp>
      <p:sp>
        <p:nvSpPr>
          <p:cNvPr id="85013" name="Text Box 21"/>
          <p:cNvSpPr txBox="1">
            <a:spLocks noChangeArrowheads="1"/>
          </p:cNvSpPr>
          <p:nvPr/>
        </p:nvSpPr>
        <p:spPr bwMode="auto">
          <a:xfrm>
            <a:off x="3505200" y="4724400"/>
            <a:ext cx="304800" cy="1311275"/>
          </a:xfrm>
          <a:prstGeom prst="rect">
            <a:avLst/>
          </a:prstGeom>
          <a:noFill/>
          <a:ln w="9525">
            <a:noFill/>
            <a:miter lim="800000"/>
            <a:headEnd/>
            <a:tailEnd/>
          </a:ln>
          <a:effectLst/>
        </p:spPr>
        <p:txBody>
          <a:bodyPr>
            <a:spAutoFit/>
          </a:bodyPr>
          <a:lstStyle/>
          <a:p>
            <a:pPr>
              <a:spcBef>
                <a:spcPct val="50000"/>
              </a:spcBef>
            </a:pPr>
            <a:r>
              <a:rPr lang="en-US" sz="2000"/>
              <a:t>1234</a:t>
            </a:r>
          </a:p>
        </p:txBody>
      </p:sp>
      <p:sp>
        <p:nvSpPr>
          <p:cNvPr id="85014" name="Text Box 22"/>
          <p:cNvSpPr txBox="1">
            <a:spLocks noChangeArrowheads="1"/>
          </p:cNvSpPr>
          <p:nvPr/>
        </p:nvSpPr>
        <p:spPr bwMode="auto">
          <a:xfrm>
            <a:off x="5715000" y="4572000"/>
            <a:ext cx="2743200" cy="1562100"/>
          </a:xfrm>
          <a:prstGeom prst="rect">
            <a:avLst/>
          </a:prstGeom>
          <a:noFill/>
          <a:ln w="9525">
            <a:solidFill>
              <a:srgbClr val="FF3300"/>
            </a:solidFill>
            <a:miter lim="800000"/>
            <a:headEnd/>
            <a:tailEnd/>
          </a:ln>
          <a:effectLst/>
        </p:spPr>
        <p:txBody>
          <a:bodyPr>
            <a:spAutoFit/>
          </a:bodyPr>
          <a:lstStyle/>
          <a:p>
            <a:pPr>
              <a:spcBef>
                <a:spcPct val="50000"/>
              </a:spcBef>
            </a:pPr>
            <a:r>
              <a:rPr lang="en-US"/>
              <a:t>A 2-dimensional array for the digraph, called the </a:t>
            </a:r>
            <a:r>
              <a:rPr lang="en-US" i="1"/>
              <a:t>adjacency</a:t>
            </a:r>
            <a:r>
              <a:rPr lang="en-US"/>
              <a:t> matrix.</a:t>
            </a:r>
          </a:p>
        </p:txBody>
      </p:sp>
      <p:sp>
        <p:nvSpPr>
          <p:cNvPr id="85015" name="Text Box 23"/>
          <p:cNvSpPr txBox="1">
            <a:spLocks noChangeArrowheads="1"/>
          </p:cNvSpPr>
          <p:nvPr/>
        </p:nvSpPr>
        <p:spPr bwMode="auto">
          <a:xfrm>
            <a:off x="3276600" y="5105400"/>
            <a:ext cx="381000" cy="457200"/>
          </a:xfrm>
          <a:prstGeom prst="rect">
            <a:avLst/>
          </a:prstGeom>
          <a:noFill/>
          <a:ln w="9525">
            <a:noFill/>
            <a:miter lim="800000"/>
            <a:headEnd/>
            <a:tailEnd/>
          </a:ln>
          <a:effectLst/>
        </p:spPr>
        <p:txBody>
          <a:bodyPr>
            <a:spAutoFit/>
          </a:bodyPr>
          <a:lstStyle/>
          <a:p>
            <a:pPr>
              <a:spcBef>
                <a:spcPct val="50000"/>
              </a:spcBef>
            </a:pPr>
            <a:r>
              <a:rPr lang="en-US" i="1">
                <a:solidFill>
                  <a:srgbClr val="FF3300"/>
                </a:solidFill>
              </a:rPr>
              <a:t>i</a:t>
            </a:r>
          </a:p>
        </p:txBody>
      </p:sp>
      <p:sp>
        <p:nvSpPr>
          <p:cNvPr id="85016" name="Text Box 24"/>
          <p:cNvSpPr txBox="1">
            <a:spLocks noChangeArrowheads="1"/>
          </p:cNvSpPr>
          <p:nvPr/>
        </p:nvSpPr>
        <p:spPr bwMode="auto">
          <a:xfrm>
            <a:off x="4572000" y="3886200"/>
            <a:ext cx="457200" cy="457200"/>
          </a:xfrm>
          <a:prstGeom prst="rect">
            <a:avLst/>
          </a:prstGeom>
          <a:noFill/>
          <a:ln w="9525">
            <a:noFill/>
            <a:miter lim="800000"/>
            <a:headEnd/>
            <a:tailEnd/>
          </a:ln>
          <a:effectLst/>
        </p:spPr>
        <p:txBody>
          <a:bodyPr>
            <a:spAutoFit/>
          </a:bodyPr>
          <a:lstStyle/>
          <a:p>
            <a:pPr>
              <a:spcBef>
                <a:spcPct val="50000"/>
              </a:spcBef>
            </a:pPr>
            <a:r>
              <a:rPr lang="en-US" i="1">
                <a:solidFill>
                  <a:srgbClr val="FF3300"/>
                </a:solidFill>
              </a:rPr>
              <a:t>j</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838200" y="609600"/>
            <a:ext cx="7315200" cy="3022600"/>
          </a:xfrm>
          <a:prstGeom prst="rect">
            <a:avLst/>
          </a:prstGeom>
          <a:noFill/>
          <a:ln w="9525">
            <a:solidFill>
              <a:schemeClr val="accent2"/>
            </a:solidFill>
            <a:miter lim="800000"/>
            <a:headEnd/>
            <a:tailEnd/>
          </a:ln>
          <a:effectLst/>
        </p:spPr>
        <p:txBody>
          <a:bodyPr>
            <a:spAutoFit/>
          </a:bodyPr>
          <a:lstStyle/>
          <a:p>
            <a:pPr>
              <a:spcBef>
                <a:spcPct val="50000"/>
              </a:spcBef>
            </a:pPr>
            <a:r>
              <a:rPr lang="en-US"/>
              <a:t>Sometimes, edges of a graph or digraph are given a positive </a:t>
            </a:r>
            <a:r>
              <a:rPr lang="en-US" i="1"/>
              <a:t>weight</a:t>
            </a:r>
            <a:r>
              <a:rPr lang="en-US"/>
              <a:t> or </a:t>
            </a:r>
            <a:r>
              <a:rPr lang="en-US" i="1"/>
              <a:t>cost</a:t>
            </a:r>
            <a:r>
              <a:rPr lang="en-US"/>
              <a:t> value.  In that case, the adjacency matrix can easily modified so that </a:t>
            </a:r>
            <a:r>
              <a:rPr lang="en-US" i="1"/>
              <a:t>T</a:t>
            </a:r>
            <a:r>
              <a:rPr lang="en-US"/>
              <a:t>[</a:t>
            </a:r>
            <a:r>
              <a:rPr lang="en-US" i="1"/>
              <a:t>i</a:t>
            </a:r>
            <a:r>
              <a:rPr lang="en-US"/>
              <a:t>][</a:t>
            </a:r>
            <a:r>
              <a:rPr lang="en-US" i="1"/>
              <a:t>j</a:t>
            </a:r>
            <a:r>
              <a:rPr lang="en-US"/>
              <a:t>] = the weight of edge (</a:t>
            </a:r>
            <a:r>
              <a:rPr lang="en-US" i="1"/>
              <a:t>i</a:t>
            </a:r>
            <a:r>
              <a:rPr lang="en-US"/>
              <a:t>, </a:t>
            </a:r>
            <a:r>
              <a:rPr lang="en-US" i="1"/>
              <a:t>j</a:t>
            </a:r>
            <a:r>
              <a:rPr lang="en-US"/>
              <a:t>); 0 if there is no edge (</a:t>
            </a:r>
            <a:r>
              <a:rPr lang="en-US" i="1"/>
              <a:t>i</a:t>
            </a:r>
            <a:r>
              <a:rPr lang="en-US"/>
              <a:t>, </a:t>
            </a:r>
            <a:r>
              <a:rPr lang="en-US" i="1"/>
              <a:t>j</a:t>
            </a:r>
            <a:r>
              <a:rPr lang="en-US"/>
              <a:t>).  Since the adjacency matrix may contain many zeros (when the graph has few edges, known as </a:t>
            </a:r>
            <a:r>
              <a:rPr lang="en-US" i="1"/>
              <a:t>sparse</a:t>
            </a:r>
            <a:r>
              <a:rPr lang="en-US"/>
              <a:t>), a space-efficient representation uses linked lists representing the edges, known as the </a:t>
            </a:r>
            <a:r>
              <a:rPr lang="en-US" i="1"/>
              <a:t>adjacency list</a:t>
            </a:r>
            <a:r>
              <a:rPr lang="en-US"/>
              <a:t> representation.</a:t>
            </a:r>
          </a:p>
        </p:txBody>
      </p:sp>
      <p:sp>
        <p:nvSpPr>
          <p:cNvPr id="86019" name="Freeform 3"/>
          <p:cNvSpPr>
            <a:spLocks/>
          </p:cNvSpPr>
          <p:nvPr/>
        </p:nvSpPr>
        <p:spPr bwMode="auto">
          <a:xfrm>
            <a:off x="2143125" y="4313238"/>
            <a:ext cx="298450" cy="438150"/>
          </a:xfrm>
          <a:custGeom>
            <a:avLst/>
            <a:gdLst/>
            <a:ahLst/>
            <a:cxnLst>
              <a:cxn ang="0">
                <a:pos x="0" y="0"/>
              </a:cxn>
              <a:cxn ang="0">
                <a:pos x="188" y="276"/>
              </a:cxn>
            </a:cxnLst>
            <a:rect l="0" t="0" r="r" b="b"/>
            <a:pathLst>
              <a:path w="188" h="276">
                <a:moveTo>
                  <a:pt x="0" y="0"/>
                </a:moveTo>
                <a:lnTo>
                  <a:pt x="188" y="276"/>
                </a:lnTo>
              </a:path>
            </a:pathLst>
          </a:custGeom>
          <a:noFill/>
          <a:ln w="9525">
            <a:solidFill>
              <a:schemeClr val="tx1"/>
            </a:solidFill>
            <a:round/>
            <a:headEnd type="triangle" w="med" len="med"/>
            <a:tailEnd type="none" w="med" len="med"/>
          </a:ln>
          <a:effectLst/>
        </p:spPr>
        <p:txBody>
          <a:bodyPr/>
          <a:lstStyle/>
          <a:p>
            <a:endParaRPr lang="en-US"/>
          </a:p>
        </p:txBody>
      </p:sp>
      <p:sp>
        <p:nvSpPr>
          <p:cNvPr id="86020" name="Freeform 4"/>
          <p:cNvSpPr>
            <a:spLocks/>
          </p:cNvSpPr>
          <p:nvPr/>
        </p:nvSpPr>
        <p:spPr bwMode="auto">
          <a:xfrm>
            <a:off x="2382838" y="4867275"/>
            <a:ext cx="542925" cy="533400"/>
          </a:xfrm>
          <a:custGeom>
            <a:avLst/>
            <a:gdLst/>
            <a:ahLst/>
            <a:cxnLst>
              <a:cxn ang="0">
                <a:pos x="12" y="119"/>
              </a:cxn>
              <a:cxn ang="0">
                <a:pos x="12" y="219"/>
              </a:cxn>
              <a:cxn ang="0">
                <a:pos x="83" y="294"/>
              </a:cxn>
              <a:cxn ang="0">
                <a:pos x="210" y="325"/>
              </a:cxn>
              <a:cxn ang="0">
                <a:pos x="323" y="225"/>
              </a:cxn>
              <a:cxn ang="0">
                <a:pos x="323" y="75"/>
              </a:cxn>
              <a:cxn ang="0">
                <a:pos x="223" y="0"/>
              </a:cxn>
            </a:cxnLst>
            <a:rect l="0" t="0" r="r" b="b"/>
            <a:pathLst>
              <a:path w="342" h="336">
                <a:moveTo>
                  <a:pt x="12" y="119"/>
                </a:moveTo>
                <a:cubicBezTo>
                  <a:pt x="12" y="138"/>
                  <a:pt x="0" y="190"/>
                  <a:pt x="12" y="219"/>
                </a:cubicBezTo>
                <a:cubicBezTo>
                  <a:pt x="24" y="248"/>
                  <a:pt x="50" y="276"/>
                  <a:pt x="83" y="294"/>
                </a:cubicBezTo>
                <a:cubicBezTo>
                  <a:pt x="116" y="312"/>
                  <a:pt x="170" y="336"/>
                  <a:pt x="210" y="325"/>
                </a:cubicBezTo>
                <a:cubicBezTo>
                  <a:pt x="250" y="314"/>
                  <a:pt x="304" y="267"/>
                  <a:pt x="323" y="225"/>
                </a:cubicBezTo>
                <a:cubicBezTo>
                  <a:pt x="342" y="183"/>
                  <a:pt x="340" y="112"/>
                  <a:pt x="323" y="75"/>
                </a:cubicBezTo>
                <a:cubicBezTo>
                  <a:pt x="306" y="38"/>
                  <a:pt x="244" y="16"/>
                  <a:pt x="223" y="0"/>
                </a:cubicBezTo>
              </a:path>
            </a:pathLst>
          </a:custGeom>
          <a:noFill/>
          <a:ln w="9525">
            <a:solidFill>
              <a:schemeClr val="tx1"/>
            </a:solidFill>
            <a:round/>
            <a:headEnd type="none" w="med" len="med"/>
            <a:tailEnd type="triangle" w="med" len="med"/>
          </a:ln>
          <a:effectLst/>
        </p:spPr>
        <p:txBody>
          <a:bodyPr/>
          <a:lstStyle/>
          <a:p>
            <a:endParaRPr lang="en-US"/>
          </a:p>
        </p:txBody>
      </p:sp>
      <p:sp>
        <p:nvSpPr>
          <p:cNvPr id="86021" name="Oval 5"/>
          <p:cNvSpPr>
            <a:spLocks noChangeArrowheads="1"/>
          </p:cNvSpPr>
          <p:nvPr/>
        </p:nvSpPr>
        <p:spPr bwMode="auto">
          <a:xfrm>
            <a:off x="1828800" y="4038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6022" name="Oval 6"/>
          <p:cNvSpPr>
            <a:spLocks noChangeArrowheads="1"/>
          </p:cNvSpPr>
          <p:nvPr/>
        </p:nvSpPr>
        <p:spPr bwMode="auto">
          <a:xfrm>
            <a:off x="1219200" y="4648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6023" name="Oval 7"/>
          <p:cNvSpPr>
            <a:spLocks noChangeArrowheads="1"/>
          </p:cNvSpPr>
          <p:nvPr/>
        </p:nvSpPr>
        <p:spPr bwMode="auto">
          <a:xfrm>
            <a:off x="2362200" y="4724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6024" name="Oval 8"/>
          <p:cNvSpPr>
            <a:spLocks noChangeArrowheads="1"/>
          </p:cNvSpPr>
          <p:nvPr/>
        </p:nvSpPr>
        <p:spPr bwMode="auto">
          <a:xfrm>
            <a:off x="1600200" y="5486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6025" name="Line 9"/>
          <p:cNvSpPr>
            <a:spLocks noChangeShapeType="1"/>
          </p:cNvSpPr>
          <p:nvPr/>
        </p:nvSpPr>
        <p:spPr bwMode="auto">
          <a:xfrm>
            <a:off x="1447800" y="4953000"/>
            <a:ext cx="228600" cy="533400"/>
          </a:xfrm>
          <a:prstGeom prst="line">
            <a:avLst/>
          </a:prstGeom>
          <a:noFill/>
          <a:ln w="9525">
            <a:solidFill>
              <a:schemeClr val="tx1"/>
            </a:solidFill>
            <a:round/>
            <a:headEnd/>
            <a:tailEnd type="triangle" w="med" len="med"/>
          </a:ln>
          <a:effectLst/>
        </p:spPr>
        <p:txBody>
          <a:bodyPr/>
          <a:lstStyle/>
          <a:p>
            <a:endParaRPr lang="en-US"/>
          </a:p>
        </p:txBody>
      </p:sp>
      <p:sp>
        <p:nvSpPr>
          <p:cNvPr id="86026" name="Freeform 10"/>
          <p:cNvSpPr>
            <a:spLocks/>
          </p:cNvSpPr>
          <p:nvPr/>
        </p:nvSpPr>
        <p:spPr bwMode="auto">
          <a:xfrm>
            <a:off x="1468438" y="4267200"/>
            <a:ext cx="360362" cy="423863"/>
          </a:xfrm>
          <a:custGeom>
            <a:avLst/>
            <a:gdLst/>
            <a:ahLst/>
            <a:cxnLst>
              <a:cxn ang="0">
                <a:pos x="227" y="0"/>
              </a:cxn>
              <a:cxn ang="0">
                <a:pos x="0" y="267"/>
              </a:cxn>
            </a:cxnLst>
            <a:rect l="0" t="0" r="r" b="b"/>
            <a:pathLst>
              <a:path w="227" h="267">
                <a:moveTo>
                  <a:pt x="227" y="0"/>
                </a:moveTo>
                <a:lnTo>
                  <a:pt x="0" y="267"/>
                </a:lnTo>
              </a:path>
            </a:pathLst>
          </a:custGeom>
          <a:noFill/>
          <a:ln w="9525">
            <a:solidFill>
              <a:schemeClr val="tx1"/>
            </a:solidFill>
            <a:round/>
            <a:headEnd type="none" w="med" len="med"/>
            <a:tailEnd type="triangle" w="med" len="med"/>
          </a:ln>
          <a:effectLst/>
        </p:spPr>
        <p:txBody>
          <a:bodyPr/>
          <a:lstStyle/>
          <a:p>
            <a:endParaRPr lang="en-US"/>
          </a:p>
        </p:txBody>
      </p:sp>
      <p:sp>
        <p:nvSpPr>
          <p:cNvPr id="86027" name="Freeform 11"/>
          <p:cNvSpPr>
            <a:spLocks/>
          </p:cNvSpPr>
          <p:nvPr/>
        </p:nvSpPr>
        <p:spPr bwMode="auto">
          <a:xfrm>
            <a:off x="1203325" y="4962525"/>
            <a:ext cx="388938" cy="642938"/>
          </a:xfrm>
          <a:custGeom>
            <a:avLst/>
            <a:gdLst/>
            <a:ahLst/>
            <a:cxnLst>
              <a:cxn ang="0">
                <a:pos x="41" y="4"/>
              </a:cxn>
              <a:cxn ang="0">
                <a:pos x="41" y="17"/>
              </a:cxn>
              <a:cxn ang="0">
                <a:pos x="16" y="105"/>
              </a:cxn>
              <a:cxn ang="0">
                <a:pos x="4" y="192"/>
              </a:cxn>
              <a:cxn ang="0">
                <a:pos x="41" y="292"/>
              </a:cxn>
              <a:cxn ang="0">
                <a:pos x="116" y="368"/>
              </a:cxn>
              <a:cxn ang="0">
                <a:pos x="245" y="405"/>
              </a:cxn>
            </a:cxnLst>
            <a:rect l="0" t="0" r="r" b="b"/>
            <a:pathLst>
              <a:path w="245" h="405">
                <a:moveTo>
                  <a:pt x="41" y="4"/>
                </a:moveTo>
                <a:cubicBezTo>
                  <a:pt x="41" y="8"/>
                  <a:pt x="45" y="0"/>
                  <a:pt x="41" y="17"/>
                </a:cubicBezTo>
                <a:cubicBezTo>
                  <a:pt x="37" y="34"/>
                  <a:pt x="22" y="76"/>
                  <a:pt x="16" y="105"/>
                </a:cubicBezTo>
                <a:cubicBezTo>
                  <a:pt x="10" y="134"/>
                  <a:pt x="0" y="161"/>
                  <a:pt x="4" y="192"/>
                </a:cubicBezTo>
                <a:cubicBezTo>
                  <a:pt x="8" y="223"/>
                  <a:pt x="22" y="263"/>
                  <a:pt x="41" y="292"/>
                </a:cubicBezTo>
                <a:cubicBezTo>
                  <a:pt x="60" y="321"/>
                  <a:pt x="82" y="349"/>
                  <a:pt x="116" y="368"/>
                </a:cubicBezTo>
                <a:cubicBezTo>
                  <a:pt x="150" y="387"/>
                  <a:pt x="218" y="397"/>
                  <a:pt x="245" y="405"/>
                </a:cubicBezTo>
              </a:path>
            </a:pathLst>
          </a:custGeom>
          <a:noFill/>
          <a:ln w="9525">
            <a:solidFill>
              <a:schemeClr val="tx1"/>
            </a:solidFill>
            <a:round/>
            <a:headEnd type="triangle" w="med" len="med"/>
            <a:tailEnd type="none" w="med" len="med"/>
          </a:ln>
          <a:effectLst/>
        </p:spPr>
        <p:txBody>
          <a:bodyPr/>
          <a:lstStyle/>
          <a:p>
            <a:endParaRPr lang="en-US"/>
          </a:p>
        </p:txBody>
      </p:sp>
      <p:sp>
        <p:nvSpPr>
          <p:cNvPr id="86028" name="Text Box 12"/>
          <p:cNvSpPr txBox="1">
            <a:spLocks noChangeArrowheads="1"/>
          </p:cNvSpPr>
          <p:nvPr/>
        </p:nvSpPr>
        <p:spPr bwMode="auto">
          <a:xfrm>
            <a:off x="1828800" y="40386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6029" name="Text Box 13"/>
          <p:cNvSpPr txBox="1">
            <a:spLocks noChangeArrowheads="1"/>
          </p:cNvSpPr>
          <p:nvPr/>
        </p:nvSpPr>
        <p:spPr bwMode="auto">
          <a:xfrm>
            <a:off x="1600200" y="54864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6030" name="Text Box 14"/>
          <p:cNvSpPr txBox="1">
            <a:spLocks noChangeArrowheads="1"/>
          </p:cNvSpPr>
          <p:nvPr/>
        </p:nvSpPr>
        <p:spPr bwMode="auto">
          <a:xfrm>
            <a:off x="1219200" y="46482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6031" name="Text Box 15"/>
          <p:cNvSpPr txBox="1">
            <a:spLocks noChangeArrowheads="1"/>
          </p:cNvSpPr>
          <p:nvPr/>
        </p:nvSpPr>
        <p:spPr bwMode="auto">
          <a:xfrm>
            <a:off x="2362200" y="47244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6032" name="Text Box 16"/>
          <p:cNvSpPr txBox="1">
            <a:spLocks noChangeArrowheads="1"/>
          </p:cNvSpPr>
          <p:nvPr/>
        </p:nvSpPr>
        <p:spPr bwMode="auto">
          <a:xfrm>
            <a:off x="3962400" y="4191000"/>
            <a:ext cx="304800" cy="1320800"/>
          </a:xfrm>
          <a:prstGeom prst="rect">
            <a:avLst/>
          </a:prstGeom>
          <a:noFill/>
          <a:ln w="9525">
            <a:solidFill>
              <a:schemeClr val="tx1"/>
            </a:solidFill>
            <a:miter lim="800000"/>
            <a:headEnd/>
            <a:tailEnd/>
          </a:ln>
          <a:effectLst/>
        </p:spPr>
        <p:txBody>
          <a:bodyPr>
            <a:spAutoFit/>
          </a:bodyPr>
          <a:lstStyle/>
          <a:p>
            <a:pPr marL="342900" lvl="3">
              <a:spcBef>
                <a:spcPct val="50000"/>
              </a:spcBef>
            </a:pPr>
            <a:endParaRPr lang="en-US" sz="2000"/>
          </a:p>
          <a:p>
            <a:pPr marL="342900" lvl="3">
              <a:spcBef>
                <a:spcPct val="50000"/>
              </a:spcBef>
            </a:pPr>
            <a:endParaRPr lang="en-US" sz="2000"/>
          </a:p>
          <a:p>
            <a:pPr marL="342900" lvl="3">
              <a:spcBef>
                <a:spcPct val="50000"/>
              </a:spcBef>
            </a:pPr>
            <a:endParaRPr lang="en-US" sz="2000"/>
          </a:p>
        </p:txBody>
      </p:sp>
      <p:sp>
        <p:nvSpPr>
          <p:cNvPr id="86033" name="Line 17"/>
          <p:cNvSpPr>
            <a:spLocks noChangeShapeType="1"/>
          </p:cNvSpPr>
          <p:nvPr/>
        </p:nvSpPr>
        <p:spPr bwMode="auto">
          <a:xfrm>
            <a:off x="3962400" y="4495800"/>
            <a:ext cx="304800" cy="0"/>
          </a:xfrm>
          <a:prstGeom prst="line">
            <a:avLst/>
          </a:prstGeom>
          <a:noFill/>
          <a:ln w="9525">
            <a:solidFill>
              <a:schemeClr val="tx1"/>
            </a:solidFill>
            <a:round/>
            <a:headEnd/>
            <a:tailEnd/>
          </a:ln>
          <a:effectLst/>
        </p:spPr>
        <p:txBody>
          <a:bodyPr/>
          <a:lstStyle/>
          <a:p>
            <a:endParaRPr lang="en-US"/>
          </a:p>
        </p:txBody>
      </p:sp>
      <p:sp>
        <p:nvSpPr>
          <p:cNvPr id="86034" name="Line 18"/>
          <p:cNvSpPr>
            <a:spLocks noChangeShapeType="1"/>
          </p:cNvSpPr>
          <p:nvPr/>
        </p:nvSpPr>
        <p:spPr bwMode="auto">
          <a:xfrm>
            <a:off x="3962400" y="4800600"/>
            <a:ext cx="304800" cy="0"/>
          </a:xfrm>
          <a:prstGeom prst="line">
            <a:avLst/>
          </a:prstGeom>
          <a:noFill/>
          <a:ln w="9525">
            <a:solidFill>
              <a:schemeClr val="tx1"/>
            </a:solidFill>
            <a:round/>
            <a:headEnd/>
            <a:tailEnd/>
          </a:ln>
          <a:effectLst/>
        </p:spPr>
        <p:txBody>
          <a:bodyPr/>
          <a:lstStyle/>
          <a:p>
            <a:endParaRPr lang="en-US"/>
          </a:p>
        </p:txBody>
      </p:sp>
      <p:sp>
        <p:nvSpPr>
          <p:cNvPr id="86035" name="Line 19"/>
          <p:cNvSpPr>
            <a:spLocks noChangeShapeType="1"/>
          </p:cNvSpPr>
          <p:nvPr/>
        </p:nvSpPr>
        <p:spPr bwMode="auto">
          <a:xfrm>
            <a:off x="3962400" y="5105400"/>
            <a:ext cx="304800" cy="0"/>
          </a:xfrm>
          <a:prstGeom prst="line">
            <a:avLst/>
          </a:prstGeom>
          <a:noFill/>
          <a:ln w="9525">
            <a:solidFill>
              <a:schemeClr val="tx1"/>
            </a:solidFill>
            <a:round/>
            <a:headEnd/>
            <a:tailEnd/>
          </a:ln>
          <a:effectLst/>
        </p:spPr>
        <p:txBody>
          <a:bodyPr/>
          <a:lstStyle/>
          <a:p>
            <a:endParaRPr lang="en-US"/>
          </a:p>
        </p:txBody>
      </p:sp>
      <p:sp>
        <p:nvSpPr>
          <p:cNvPr id="86036" name="Text Box 20"/>
          <p:cNvSpPr txBox="1">
            <a:spLocks noChangeArrowheads="1"/>
          </p:cNvSpPr>
          <p:nvPr/>
        </p:nvSpPr>
        <p:spPr bwMode="auto">
          <a:xfrm>
            <a:off x="3581400" y="4191000"/>
            <a:ext cx="304800" cy="1311275"/>
          </a:xfrm>
          <a:prstGeom prst="rect">
            <a:avLst/>
          </a:prstGeom>
          <a:noFill/>
          <a:ln w="9525">
            <a:noFill/>
            <a:miter lim="800000"/>
            <a:headEnd/>
            <a:tailEnd/>
          </a:ln>
          <a:effectLst/>
        </p:spPr>
        <p:txBody>
          <a:bodyPr>
            <a:spAutoFit/>
          </a:bodyPr>
          <a:lstStyle/>
          <a:p>
            <a:pPr>
              <a:spcBef>
                <a:spcPct val="50000"/>
              </a:spcBef>
            </a:pPr>
            <a:r>
              <a:rPr lang="en-US" sz="2000"/>
              <a:t>1234</a:t>
            </a:r>
          </a:p>
        </p:txBody>
      </p:sp>
      <p:sp>
        <p:nvSpPr>
          <p:cNvPr id="86037" name="Rectangle 21"/>
          <p:cNvSpPr>
            <a:spLocks noChangeArrowheads="1"/>
          </p:cNvSpPr>
          <p:nvPr/>
        </p:nvSpPr>
        <p:spPr bwMode="auto">
          <a:xfrm>
            <a:off x="4648200" y="4191000"/>
            <a:ext cx="609600" cy="228600"/>
          </a:xfrm>
          <a:prstGeom prst="rect">
            <a:avLst/>
          </a:prstGeom>
          <a:noFill/>
          <a:ln w="9525">
            <a:solidFill>
              <a:schemeClr val="tx1"/>
            </a:solidFill>
            <a:miter lim="800000"/>
            <a:headEnd/>
            <a:tailEnd/>
          </a:ln>
          <a:effectLst/>
        </p:spPr>
        <p:txBody>
          <a:bodyPr wrap="none" anchor="ctr"/>
          <a:lstStyle/>
          <a:p>
            <a:endParaRPr lang="en-US"/>
          </a:p>
        </p:txBody>
      </p:sp>
      <p:sp>
        <p:nvSpPr>
          <p:cNvPr id="86038" name="Line 22"/>
          <p:cNvSpPr>
            <a:spLocks noChangeShapeType="1"/>
          </p:cNvSpPr>
          <p:nvPr/>
        </p:nvSpPr>
        <p:spPr bwMode="auto">
          <a:xfrm>
            <a:off x="5105400" y="4191000"/>
            <a:ext cx="0" cy="228600"/>
          </a:xfrm>
          <a:prstGeom prst="line">
            <a:avLst/>
          </a:prstGeom>
          <a:noFill/>
          <a:ln w="9525">
            <a:solidFill>
              <a:schemeClr val="tx1"/>
            </a:solidFill>
            <a:round/>
            <a:headEnd/>
            <a:tailEnd/>
          </a:ln>
          <a:effectLst/>
        </p:spPr>
        <p:txBody>
          <a:bodyPr/>
          <a:lstStyle/>
          <a:p>
            <a:endParaRPr lang="en-US"/>
          </a:p>
        </p:txBody>
      </p:sp>
      <p:sp>
        <p:nvSpPr>
          <p:cNvPr id="86039" name="Text Box 23"/>
          <p:cNvSpPr txBox="1">
            <a:spLocks noChangeArrowheads="1"/>
          </p:cNvSpPr>
          <p:nvPr/>
        </p:nvSpPr>
        <p:spPr bwMode="auto">
          <a:xfrm>
            <a:off x="4648200" y="4114800"/>
            <a:ext cx="381000" cy="336550"/>
          </a:xfrm>
          <a:prstGeom prst="rect">
            <a:avLst/>
          </a:prstGeom>
          <a:noFill/>
          <a:ln w="9525">
            <a:noFill/>
            <a:miter lim="800000"/>
            <a:headEnd/>
            <a:tailEnd/>
          </a:ln>
          <a:effectLst/>
        </p:spPr>
        <p:txBody>
          <a:bodyPr>
            <a:spAutoFit/>
          </a:bodyPr>
          <a:lstStyle/>
          <a:p>
            <a:pPr>
              <a:spcBef>
                <a:spcPct val="50000"/>
              </a:spcBef>
            </a:pPr>
            <a:r>
              <a:rPr lang="en-US" sz="1600"/>
              <a:t>2</a:t>
            </a:r>
          </a:p>
        </p:txBody>
      </p:sp>
      <p:sp>
        <p:nvSpPr>
          <p:cNvPr id="86040" name="Line 24"/>
          <p:cNvSpPr>
            <a:spLocks noChangeShapeType="1"/>
          </p:cNvSpPr>
          <p:nvPr/>
        </p:nvSpPr>
        <p:spPr bwMode="auto">
          <a:xfrm>
            <a:off x="4191000" y="4343400"/>
            <a:ext cx="381000" cy="0"/>
          </a:xfrm>
          <a:prstGeom prst="line">
            <a:avLst/>
          </a:prstGeom>
          <a:noFill/>
          <a:ln w="9525">
            <a:solidFill>
              <a:schemeClr val="tx1"/>
            </a:solidFill>
            <a:round/>
            <a:headEnd/>
            <a:tailEnd type="triangle" w="med" len="med"/>
          </a:ln>
          <a:effectLst/>
        </p:spPr>
        <p:txBody>
          <a:bodyPr/>
          <a:lstStyle/>
          <a:p>
            <a:endParaRPr lang="en-US"/>
          </a:p>
        </p:txBody>
      </p:sp>
      <p:sp>
        <p:nvSpPr>
          <p:cNvPr id="86041" name="Line 25"/>
          <p:cNvSpPr>
            <a:spLocks noChangeShapeType="1"/>
          </p:cNvSpPr>
          <p:nvPr/>
        </p:nvSpPr>
        <p:spPr bwMode="auto">
          <a:xfrm>
            <a:off x="4191000" y="4648200"/>
            <a:ext cx="381000" cy="0"/>
          </a:xfrm>
          <a:prstGeom prst="line">
            <a:avLst/>
          </a:prstGeom>
          <a:noFill/>
          <a:ln w="9525">
            <a:solidFill>
              <a:schemeClr val="tx1"/>
            </a:solidFill>
            <a:round/>
            <a:headEnd/>
            <a:tailEnd type="triangle" w="med" len="med"/>
          </a:ln>
          <a:effectLst/>
        </p:spPr>
        <p:txBody>
          <a:bodyPr/>
          <a:lstStyle/>
          <a:p>
            <a:endParaRPr lang="en-US"/>
          </a:p>
        </p:txBody>
      </p:sp>
      <p:sp>
        <p:nvSpPr>
          <p:cNvPr id="86042" name="Line 26"/>
          <p:cNvSpPr>
            <a:spLocks noChangeShapeType="1"/>
          </p:cNvSpPr>
          <p:nvPr/>
        </p:nvSpPr>
        <p:spPr bwMode="auto">
          <a:xfrm>
            <a:off x="4191000" y="4953000"/>
            <a:ext cx="381000" cy="0"/>
          </a:xfrm>
          <a:prstGeom prst="line">
            <a:avLst/>
          </a:prstGeom>
          <a:noFill/>
          <a:ln w="9525">
            <a:solidFill>
              <a:schemeClr val="tx1"/>
            </a:solidFill>
            <a:round/>
            <a:headEnd/>
            <a:tailEnd type="triangle" w="med" len="med"/>
          </a:ln>
          <a:effectLst/>
        </p:spPr>
        <p:txBody>
          <a:bodyPr/>
          <a:lstStyle/>
          <a:p>
            <a:endParaRPr lang="en-US"/>
          </a:p>
        </p:txBody>
      </p:sp>
      <p:sp>
        <p:nvSpPr>
          <p:cNvPr id="86043" name="Line 27"/>
          <p:cNvSpPr>
            <a:spLocks noChangeShapeType="1"/>
          </p:cNvSpPr>
          <p:nvPr/>
        </p:nvSpPr>
        <p:spPr bwMode="auto">
          <a:xfrm>
            <a:off x="4191000" y="5334000"/>
            <a:ext cx="381000" cy="0"/>
          </a:xfrm>
          <a:prstGeom prst="line">
            <a:avLst/>
          </a:prstGeom>
          <a:noFill/>
          <a:ln w="9525">
            <a:solidFill>
              <a:schemeClr val="tx1"/>
            </a:solidFill>
            <a:round/>
            <a:headEnd/>
            <a:tailEnd type="triangle" w="med" len="med"/>
          </a:ln>
          <a:effectLst/>
        </p:spPr>
        <p:txBody>
          <a:bodyPr/>
          <a:lstStyle/>
          <a:p>
            <a:endParaRPr lang="en-US"/>
          </a:p>
        </p:txBody>
      </p:sp>
      <p:sp>
        <p:nvSpPr>
          <p:cNvPr id="86044" name="Rectangle 28"/>
          <p:cNvSpPr>
            <a:spLocks noChangeArrowheads="1"/>
          </p:cNvSpPr>
          <p:nvPr/>
        </p:nvSpPr>
        <p:spPr bwMode="auto">
          <a:xfrm>
            <a:off x="4648200" y="4572000"/>
            <a:ext cx="609600" cy="228600"/>
          </a:xfrm>
          <a:prstGeom prst="rect">
            <a:avLst/>
          </a:prstGeom>
          <a:noFill/>
          <a:ln w="9525">
            <a:solidFill>
              <a:schemeClr val="tx1"/>
            </a:solidFill>
            <a:miter lim="800000"/>
            <a:headEnd/>
            <a:tailEnd/>
          </a:ln>
          <a:effectLst/>
        </p:spPr>
        <p:txBody>
          <a:bodyPr wrap="none" anchor="ctr"/>
          <a:lstStyle/>
          <a:p>
            <a:endParaRPr lang="en-US"/>
          </a:p>
        </p:txBody>
      </p:sp>
      <p:sp>
        <p:nvSpPr>
          <p:cNvPr id="86045" name="Line 29"/>
          <p:cNvSpPr>
            <a:spLocks noChangeShapeType="1"/>
          </p:cNvSpPr>
          <p:nvPr/>
        </p:nvSpPr>
        <p:spPr bwMode="auto">
          <a:xfrm>
            <a:off x="5105400" y="4572000"/>
            <a:ext cx="0" cy="228600"/>
          </a:xfrm>
          <a:prstGeom prst="line">
            <a:avLst/>
          </a:prstGeom>
          <a:noFill/>
          <a:ln w="9525">
            <a:solidFill>
              <a:schemeClr val="tx1"/>
            </a:solidFill>
            <a:round/>
            <a:headEnd/>
            <a:tailEnd/>
          </a:ln>
          <a:effectLst/>
        </p:spPr>
        <p:txBody>
          <a:bodyPr/>
          <a:lstStyle/>
          <a:p>
            <a:endParaRPr lang="en-US"/>
          </a:p>
        </p:txBody>
      </p:sp>
      <p:sp>
        <p:nvSpPr>
          <p:cNvPr id="86046" name="Text Box 30"/>
          <p:cNvSpPr txBox="1">
            <a:spLocks noChangeArrowheads="1"/>
          </p:cNvSpPr>
          <p:nvPr/>
        </p:nvSpPr>
        <p:spPr bwMode="auto">
          <a:xfrm>
            <a:off x="4648200" y="4495800"/>
            <a:ext cx="381000" cy="336550"/>
          </a:xfrm>
          <a:prstGeom prst="rect">
            <a:avLst/>
          </a:prstGeom>
          <a:noFill/>
          <a:ln w="9525">
            <a:noFill/>
            <a:miter lim="800000"/>
            <a:headEnd/>
            <a:tailEnd/>
          </a:ln>
          <a:effectLst/>
        </p:spPr>
        <p:txBody>
          <a:bodyPr>
            <a:spAutoFit/>
          </a:bodyPr>
          <a:lstStyle/>
          <a:p>
            <a:pPr>
              <a:spcBef>
                <a:spcPct val="50000"/>
              </a:spcBef>
            </a:pPr>
            <a:r>
              <a:rPr lang="en-US" sz="1600"/>
              <a:t>4</a:t>
            </a:r>
          </a:p>
        </p:txBody>
      </p:sp>
      <p:sp>
        <p:nvSpPr>
          <p:cNvPr id="86047" name="Rectangle 31"/>
          <p:cNvSpPr>
            <a:spLocks noChangeArrowheads="1"/>
          </p:cNvSpPr>
          <p:nvPr/>
        </p:nvSpPr>
        <p:spPr bwMode="auto">
          <a:xfrm>
            <a:off x="4648200" y="4953000"/>
            <a:ext cx="609600" cy="228600"/>
          </a:xfrm>
          <a:prstGeom prst="rect">
            <a:avLst/>
          </a:prstGeom>
          <a:noFill/>
          <a:ln w="9525">
            <a:solidFill>
              <a:schemeClr val="tx1"/>
            </a:solidFill>
            <a:miter lim="800000"/>
            <a:headEnd/>
            <a:tailEnd/>
          </a:ln>
          <a:effectLst/>
        </p:spPr>
        <p:txBody>
          <a:bodyPr wrap="none" anchor="ctr"/>
          <a:lstStyle/>
          <a:p>
            <a:endParaRPr lang="en-US"/>
          </a:p>
        </p:txBody>
      </p:sp>
      <p:sp>
        <p:nvSpPr>
          <p:cNvPr id="86048" name="Line 32"/>
          <p:cNvSpPr>
            <a:spLocks noChangeShapeType="1"/>
          </p:cNvSpPr>
          <p:nvPr/>
        </p:nvSpPr>
        <p:spPr bwMode="auto">
          <a:xfrm>
            <a:off x="5105400" y="4953000"/>
            <a:ext cx="0" cy="228600"/>
          </a:xfrm>
          <a:prstGeom prst="line">
            <a:avLst/>
          </a:prstGeom>
          <a:noFill/>
          <a:ln w="9525">
            <a:solidFill>
              <a:schemeClr val="tx1"/>
            </a:solidFill>
            <a:round/>
            <a:headEnd/>
            <a:tailEnd/>
          </a:ln>
          <a:effectLst/>
        </p:spPr>
        <p:txBody>
          <a:bodyPr/>
          <a:lstStyle/>
          <a:p>
            <a:endParaRPr lang="en-US"/>
          </a:p>
        </p:txBody>
      </p:sp>
      <p:sp>
        <p:nvSpPr>
          <p:cNvPr id="86049" name="Text Box 33"/>
          <p:cNvSpPr txBox="1">
            <a:spLocks noChangeArrowheads="1"/>
          </p:cNvSpPr>
          <p:nvPr/>
        </p:nvSpPr>
        <p:spPr bwMode="auto">
          <a:xfrm>
            <a:off x="4648200" y="4876800"/>
            <a:ext cx="381000" cy="336550"/>
          </a:xfrm>
          <a:prstGeom prst="rect">
            <a:avLst/>
          </a:prstGeom>
          <a:noFill/>
          <a:ln w="9525">
            <a:noFill/>
            <a:miter lim="800000"/>
            <a:headEnd/>
            <a:tailEnd/>
          </a:ln>
          <a:effectLst/>
        </p:spPr>
        <p:txBody>
          <a:bodyPr>
            <a:spAutoFit/>
          </a:bodyPr>
          <a:lstStyle/>
          <a:p>
            <a:pPr>
              <a:spcBef>
                <a:spcPct val="50000"/>
              </a:spcBef>
            </a:pPr>
            <a:r>
              <a:rPr lang="en-US" sz="1600"/>
              <a:t>3</a:t>
            </a:r>
          </a:p>
        </p:txBody>
      </p:sp>
      <p:sp>
        <p:nvSpPr>
          <p:cNvPr id="86050" name="Rectangle 34"/>
          <p:cNvSpPr>
            <a:spLocks noChangeArrowheads="1"/>
          </p:cNvSpPr>
          <p:nvPr/>
        </p:nvSpPr>
        <p:spPr bwMode="auto">
          <a:xfrm>
            <a:off x="5638800" y="4953000"/>
            <a:ext cx="609600" cy="228600"/>
          </a:xfrm>
          <a:prstGeom prst="rect">
            <a:avLst/>
          </a:prstGeom>
          <a:noFill/>
          <a:ln w="9525">
            <a:solidFill>
              <a:schemeClr val="tx1"/>
            </a:solidFill>
            <a:miter lim="800000"/>
            <a:headEnd/>
            <a:tailEnd/>
          </a:ln>
          <a:effectLst/>
        </p:spPr>
        <p:txBody>
          <a:bodyPr wrap="none" anchor="ctr"/>
          <a:lstStyle/>
          <a:p>
            <a:endParaRPr lang="en-US"/>
          </a:p>
        </p:txBody>
      </p:sp>
      <p:sp>
        <p:nvSpPr>
          <p:cNvPr id="86051" name="Line 35"/>
          <p:cNvSpPr>
            <a:spLocks noChangeShapeType="1"/>
          </p:cNvSpPr>
          <p:nvPr/>
        </p:nvSpPr>
        <p:spPr bwMode="auto">
          <a:xfrm>
            <a:off x="6096000" y="4953000"/>
            <a:ext cx="0" cy="228600"/>
          </a:xfrm>
          <a:prstGeom prst="line">
            <a:avLst/>
          </a:prstGeom>
          <a:noFill/>
          <a:ln w="9525">
            <a:solidFill>
              <a:schemeClr val="tx1"/>
            </a:solidFill>
            <a:round/>
            <a:headEnd/>
            <a:tailEnd/>
          </a:ln>
          <a:effectLst/>
        </p:spPr>
        <p:txBody>
          <a:bodyPr/>
          <a:lstStyle/>
          <a:p>
            <a:endParaRPr lang="en-US"/>
          </a:p>
        </p:txBody>
      </p:sp>
      <p:sp>
        <p:nvSpPr>
          <p:cNvPr id="86052" name="Text Box 36"/>
          <p:cNvSpPr txBox="1">
            <a:spLocks noChangeArrowheads="1"/>
          </p:cNvSpPr>
          <p:nvPr/>
        </p:nvSpPr>
        <p:spPr bwMode="auto">
          <a:xfrm>
            <a:off x="5638800" y="4876800"/>
            <a:ext cx="381000" cy="336550"/>
          </a:xfrm>
          <a:prstGeom prst="rect">
            <a:avLst/>
          </a:prstGeom>
          <a:noFill/>
          <a:ln w="9525">
            <a:noFill/>
            <a:miter lim="800000"/>
            <a:headEnd/>
            <a:tailEnd/>
          </a:ln>
          <a:effectLst/>
        </p:spPr>
        <p:txBody>
          <a:bodyPr>
            <a:spAutoFit/>
          </a:bodyPr>
          <a:lstStyle/>
          <a:p>
            <a:pPr>
              <a:spcBef>
                <a:spcPct val="50000"/>
              </a:spcBef>
            </a:pPr>
            <a:r>
              <a:rPr lang="en-US" sz="1600"/>
              <a:t>1</a:t>
            </a:r>
          </a:p>
        </p:txBody>
      </p:sp>
      <p:sp>
        <p:nvSpPr>
          <p:cNvPr id="86053" name="Rectangle 37"/>
          <p:cNvSpPr>
            <a:spLocks noChangeArrowheads="1"/>
          </p:cNvSpPr>
          <p:nvPr/>
        </p:nvSpPr>
        <p:spPr bwMode="auto">
          <a:xfrm>
            <a:off x="4648200" y="5334000"/>
            <a:ext cx="609600" cy="228600"/>
          </a:xfrm>
          <a:prstGeom prst="rect">
            <a:avLst/>
          </a:prstGeom>
          <a:noFill/>
          <a:ln w="9525">
            <a:solidFill>
              <a:schemeClr val="tx1"/>
            </a:solidFill>
            <a:miter lim="800000"/>
            <a:headEnd/>
            <a:tailEnd/>
          </a:ln>
          <a:effectLst/>
        </p:spPr>
        <p:txBody>
          <a:bodyPr wrap="none" anchor="ctr"/>
          <a:lstStyle/>
          <a:p>
            <a:endParaRPr lang="en-US"/>
          </a:p>
        </p:txBody>
      </p:sp>
      <p:sp>
        <p:nvSpPr>
          <p:cNvPr id="86054" name="Line 38"/>
          <p:cNvSpPr>
            <a:spLocks noChangeShapeType="1"/>
          </p:cNvSpPr>
          <p:nvPr/>
        </p:nvSpPr>
        <p:spPr bwMode="auto">
          <a:xfrm>
            <a:off x="5105400" y="5334000"/>
            <a:ext cx="0" cy="228600"/>
          </a:xfrm>
          <a:prstGeom prst="line">
            <a:avLst/>
          </a:prstGeom>
          <a:noFill/>
          <a:ln w="9525">
            <a:solidFill>
              <a:schemeClr val="tx1"/>
            </a:solidFill>
            <a:round/>
            <a:headEnd/>
            <a:tailEnd/>
          </a:ln>
          <a:effectLst/>
        </p:spPr>
        <p:txBody>
          <a:bodyPr/>
          <a:lstStyle/>
          <a:p>
            <a:endParaRPr lang="en-US"/>
          </a:p>
        </p:txBody>
      </p:sp>
      <p:sp>
        <p:nvSpPr>
          <p:cNvPr id="86055" name="Text Box 39"/>
          <p:cNvSpPr txBox="1">
            <a:spLocks noChangeArrowheads="1"/>
          </p:cNvSpPr>
          <p:nvPr/>
        </p:nvSpPr>
        <p:spPr bwMode="auto">
          <a:xfrm>
            <a:off x="4648200" y="5257800"/>
            <a:ext cx="381000" cy="336550"/>
          </a:xfrm>
          <a:prstGeom prst="rect">
            <a:avLst/>
          </a:prstGeom>
          <a:noFill/>
          <a:ln w="9525">
            <a:noFill/>
            <a:miter lim="800000"/>
            <a:headEnd/>
            <a:tailEnd/>
          </a:ln>
          <a:effectLst/>
        </p:spPr>
        <p:txBody>
          <a:bodyPr>
            <a:spAutoFit/>
          </a:bodyPr>
          <a:lstStyle/>
          <a:p>
            <a:pPr>
              <a:spcBef>
                <a:spcPct val="50000"/>
              </a:spcBef>
            </a:pPr>
            <a:r>
              <a:rPr lang="en-US" sz="1600"/>
              <a:t>2</a:t>
            </a:r>
          </a:p>
        </p:txBody>
      </p:sp>
      <p:sp>
        <p:nvSpPr>
          <p:cNvPr id="86056" name="Line 40"/>
          <p:cNvSpPr>
            <a:spLocks noChangeShapeType="1"/>
          </p:cNvSpPr>
          <p:nvPr/>
        </p:nvSpPr>
        <p:spPr bwMode="auto">
          <a:xfrm>
            <a:off x="5181600" y="5105400"/>
            <a:ext cx="381000" cy="0"/>
          </a:xfrm>
          <a:prstGeom prst="line">
            <a:avLst/>
          </a:prstGeom>
          <a:noFill/>
          <a:ln w="9525">
            <a:solidFill>
              <a:schemeClr val="tx1"/>
            </a:solidFill>
            <a:round/>
            <a:headEnd/>
            <a:tailEnd type="triangle" w="med" len="med"/>
          </a:ln>
          <a:effectLst/>
        </p:spPr>
        <p:txBody>
          <a:bodyPr/>
          <a:lstStyle/>
          <a:p>
            <a:endParaRPr lang="en-US"/>
          </a:p>
        </p:txBody>
      </p:sp>
      <p:sp>
        <p:nvSpPr>
          <p:cNvPr id="86057" name="Text Box 41"/>
          <p:cNvSpPr txBox="1">
            <a:spLocks noChangeArrowheads="1"/>
          </p:cNvSpPr>
          <p:nvPr/>
        </p:nvSpPr>
        <p:spPr bwMode="auto">
          <a:xfrm>
            <a:off x="2895600" y="5638800"/>
            <a:ext cx="5334000" cy="868363"/>
          </a:xfrm>
          <a:prstGeom prst="rect">
            <a:avLst/>
          </a:prstGeom>
          <a:noFill/>
          <a:ln w="9525">
            <a:solidFill>
              <a:schemeClr val="accent2"/>
            </a:solidFill>
            <a:miter lim="800000"/>
            <a:headEnd/>
            <a:tailEnd/>
          </a:ln>
          <a:effectLst/>
        </p:spPr>
        <p:txBody>
          <a:bodyPr>
            <a:spAutoFit/>
          </a:bodyPr>
          <a:lstStyle/>
          <a:p>
            <a:pPr>
              <a:lnSpc>
                <a:spcPct val="70000"/>
              </a:lnSpc>
              <a:spcBef>
                <a:spcPct val="50000"/>
              </a:spcBef>
            </a:pPr>
            <a:r>
              <a:rPr lang="en-US"/>
              <a:t>The adjacency lists for the digraph, which can store edge weights by adding another field in the list nodes.</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609600" y="533400"/>
            <a:ext cx="7696200" cy="3278188"/>
          </a:xfrm>
          <a:prstGeom prst="rect">
            <a:avLst/>
          </a:prstGeom>
          <a:noFill/>
          <a:ln w="9525">
            <a:solidFill>
              <a:schemeClr val="accent2"/>
            </a:solidFill>
            <a:miter lim="800000"/>
            <a:headEnd/>
            <a:tailEnd/>
          </a:ln>
          <a:effectLst/>
        </p:spPr>
        <p:txBody>
          <a:bodyPr>
            <a:spAutoFit/>
          </a:bodyPr>
          <a:lstStyle/>
          <a:p>
            <a:pPr>
              <a:spcBef>
                <a:spcPct val="50000"/>
              </a:spcBef>
            </a:pPr>
            <a:r>
              <a:rPr lang="en-US" b="1"/>
              <a:t>The Minimum Spanning Tree (MST) Problem:</a:t>
            </a:r>
          </a:p>
          <a:p>
            <a:pPr>
              <a:lnSpc>
                <a:spcPct val="90000"/>
              </a:lnSpc>
              <a:spcBef>
                <a:spcPct val="50000"/>
              </a:spcBef>
            </a:pPr>
            <a:r>
              <a:rPr lang="en-US"/>
              <a:t>Given a weighted (undirected) graph </a:t>
            </a:r>
            <a:r>
              <a:rPr lang="en-US" i="1"/>
              <a:t>G</a:t>
            </a:r>
            <a:r>
              <a:rPr lang="en-US"/>
              <a:t> = (</a:t>
            </a:r>
            <a:r>
              <a:rPr lang="en-US" i="1"/>
              <a:t>V</a:t>
            </a:r>
            <a:r>
              <a:rPr lang="en-US"/>
              <a:t>, </a:t>
            </a:r>
            <a:r>
              <a:rPr lang="en-US" i="1"/>
              <a:t>E</a:t>
            </a:r>
            <a:r>
              <a:rPr lang="en-US"/>
              <a:t>), where each edge </a:t>
            </a:r>
            <a:r>
              <a:rPr lang="en-US" i="1"/>
              <a:t>e</a:t>
            </a:r>
            <a:r>
              <a:rPr lang="en-US"/>
              <a:t> has a positive weight </a:t>
            </a:r>
            <a:r>
              <a:rPr lang="en-US" i="1"/>
              <a:t>w</a:t>
            </a:r>
            <a:r>
              <a:rPr lang="en-US"/>
              <a:t>(</a:t>
            </a:r>
            <a:r>
              <a:rPr lang="en-US" i="1"/>
              <a:t>e</a:t>
            </a:r>
            <a:r>
              <a:rPr lang="en-US"/>
              <a:t>).  A </a:t>
            </a:r>
            <a:r>
              <a:rPr lang="en-US" i="1"/>
              <a:t>spanning tree</a:t>
            </a:r>
            <a:r>
              <a:rPr lang="en-US"/>
              <a:t> of </a:t>
            </a:r>
            <a:r>
              <a:rPr lang="en-US" i="1"/>
              <a:t>G</a:t>
            </a:r>
            <a:r>
              <a:rPr lang="en-US"/>
              <a:t> is a </a:t>
            </a:r>
            <a:r>
              <a:rPr lang="en-US" i="1"/>
              <a:t>tree</a:t>
            </a:r>
            <a:r>
              <a:rPr lang="en-US"/>
              <a:t> (connected graph without cycles, or circuits) which has </a:t>
            </a:r>
            <a:r>
              <a:rPr lang="en-US" i="1"/>
              <a:t>V</a:t>
            </a:r>
            <a:r>
              <a:rPr lang="en-US"/>
              <a:t> as its vertex set, i.e., the tree connects all vertices of the graph </a:t>
            </a:r>
            <a:r>
              <a:rPr lang="en-US" i="1"/>
              <a:t>G</a:t>
            </a:r>
            <a:r>
              <a:rPr lang="en-US"/>
              <a:t>.  If |</a:t>
            </a:r>
            <a:r>
              <a:rPr lang="en-US" i="1"/>
              <a:t>V</a:t>
            </a:r>
            <a:r>
              <a:rPr lang="en-US"/>
              <a:t>| = </a:t>
            </a:r>
            <a:r>
              <a:rPr lang="en-US" i="1"/>
              <a:t>n</a:t>
            </a:r>
            <a:r>
              <a:rPr lang="en-US"/>
              <a:t>, then the tree has </a:t>
            </a:r>
            <a:r>
              <a:rPr lang="en-US" i="1"/>
              <a:t>n</a:t>
            </a:r>
            <a:r>
              <a:rPr lang="en-US"/>
              <a:t> – 1 edges (this is a fact which can be proved by induction).  A </a:t>
            </a:r>
            <a:r>
              <a:rPr lang="en-US" i="1"/>
              <a:t>minimum spanning tree</a:t>
            </a:r>
            <a:r>
              <a:rPr lang="en-US"/>
              <a:t> of </a:t>
            </a:r>
            <a:r>
              <a:rPr lang="en-US" i="1"/>
              <a:t>G</a:t>
            </a:r>
            <a:r>
              <a:rPr lang="en-US"/>
              <a:t> is a spanning tree that has the minimum total edge weight. </a:t>
            </a:r>
          </a:p>
        </p:txBody>
      </p:sp>
      <p:sp>
        <p:nvSpPr>
          <p:cNvPr id="87043" name="Oval 3"/>
          <p:cNvSpPr>
            <a:spLocks noChangeArrowheads="1"/>
          </p:cNvSpPr>
          <p:nvPr/>
        </p:nvSpPr>
        <p:spPr bwMode="auto">
          <a:xfrm>
            <a:off x="1600200" y="5486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44" name="Text Box 4"/>
          <p:cNvSpPr txBox="1">
            <a:spLocks noChangeArrowheads="1"/>
          </p:cNvSpPr>
          <p:nvPr/>
        </p:nvSpPr>
        <p:spPr bwMode="auto">
          <a:xfrm>
            <a:off x="1828800" y="40386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7045" name="Text Box 5"/>
          <p:cNvSpPr txBox="1">
            <a:spLocks noChangeArrowheads="1"/>
          </p:cNvSpPr>
          <p:nvPr/>
        </p:nvSpPr>
        <p:spPr bwMode="auto">
          <a:xfrm>
            <a:off x="1600200" y="54864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7046" name="Text Box 6"/>
          <p:cNvSpPr txBox="1">
            <a:spLocks noChangeArrowheads="1"/>
          </p:cNvSpPr>
          <p:nvPr/>
        </p:nvSpPr>
        <p:spPr bwMode="auto">
          <a:xfrm>
            <a:off x="1219200" y="46482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7047" name="Text Box 7"/>
          <p:cNvSpPr txBox="1">
            <a:spLocks noChangeArrowheads="1"/>
          </p:cNvSpPr>
          <p:nvPr/>
        </p:nvSpPr>
        <p:spPr bwMode="auto">
          <a:xfrm>
            <a:off x="2362200" y="47244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7048" name="Oval 8"/>
          <p:cNvSpPr>
            <a:spLocks noChangeArrowheads="1"/>
          </p:cNvSpPr>
          <p:nvPr/>
        </p:nvSpPr>
        <p:spPr bwMode="auto">
          <a:xfrm>
            <a:off x="1828800" y="4038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49" name="Oval 9"/>
          <p:cNvSpPr>
            <a:spLocks noChangeArrowheads="1"/>
          </p:cNvSpPr>
          <p:nvPr/>
        </p:nvSpPr>
        <p:spPr bwMode="auto">
          <a:xfrm>
            <a:off x="1219200" y="4648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50" name="Oval 10"/>
          <p:cNvSpPr>
            <a:spLocks noChangeArrowheads="1"/>
          </p:cNvSpPr>
          <p:nvPr/>
        </p:nvSpPr>
        <p:spPr bwMode="auto">
          <a:xfrm>
            <a:off x="2362200" y="4724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51" name="Line 11"/>
          <p:cNvSpPr>
            <a:spLocks noChangeShapeType="1"/>
          </p:cNvSpPr>
          <p:nvPr/>
        </p:nvSpPr>
        <p:spPr bwMode="auto">
          <a:xfrm flipH="1">
            <a:off x="1447800" y="4267200"/>
            <a:ext cx="381000" cy="381000"/>
          </a:xfrm>
          <a:prstGeom prst="line">
            <a:avLst/>
          </a:prstGeom>
          <a:noFill/>
          <a:ln w="9525">
            <a:solidFill>
              <a:schemeClr val="tx1"/>
            </a:solidFill>
            <a:round/>
            <a:headEnd/>
            <a:tailEnd/>
          </a:ln>
          <a:effectLst/>
        </p:spPr>
        <p:txBody>
          <a:bodyPr/>
          <a:lstStyle/>
          <a:p>
            <a:endParaRPr lang="en-US"/>
          </a:p>
        </p:txBody>
      </p:sp>
      <p:sp>
        <p:nvSpPr>
          <p:cNvPr id="87052" name="Line 12"/>
          <p:cNvSpPr>
            <a:spLocks noChangeShapeType="1"/>
          </p:cNvSpPr>
          <p:nvPr/>
        </p:nvSpPr>
        <p:spPr bwMode="auto">
          <a:xfrm>
            <a:off x="1447800" y="4953000"/>
            <a:ext cx="228600" cy="533400"/>
          </a:xfrm>
          <a:prstGeom prst="line">
            <a:avLst/>
          </a:prstGeom>
          <a:noFill/>
          <a:ln w="9525">
            <a:solidFill>
              <a:schemeClr val="tx1"/>
            </a:solidFill>
            <a:round/>
            <a:headEnd/>
            <a:tailEnd/>
          </a:ln>
          <a:effectLst/>
        </p:spPr>
        <p:txBody>
          <a:bodyPr/>
          <a:lstStyle/>
          <a:p>
            <a:endParaRPr lang="en-US"/>
          </a:p>
        </p:txBody>
      </p:sp>
      <p:sp>
        <p:nvSpPr>
          <p:cNvPr id="87053" name="Line 13"/>
          <p:cNvSpPr>
            <a:spLocks noChangeShapeType="1"/>
          </p:cNvSpPr>
          <p:nvPr/>
        </p:nvSpPr>
        <p:spPr bwMode="auto">
          <a:xfrm flipH="1">
            <a:off x="1905000" y="5029200"/>
            <a:ext cx="533400" cy="533400"/>
          </a:xfrm>
          <a:prstGeom prst="line">
            <a:avLst/>
          </a:prstGeom>
          <a:noFill/>
          <a:ln w="9525">
            <a:solidFill>
              <a:schemeClr val="tx1"/>
            </a:solidFill>
            <a:round/>
            <a:headEnd/>
            <a:tailEnd/>
          </a:ln>
          <a:effectLst/>
        </p:spPr>
        <p:txBody>
          <a:bodyPr/>
          <a:lstStyle/>
          <a:p>
            <a:endParaRPr lang="en-US"/>
          </a:p>
        </p:txBody>
      </p:sp>
      <p:sp>
        <p:nvSpPr>
          <p:cNvPr id="87054" name="Line 14"/>
          <p:cNvSpPr>
            <a:spLocks noChangeShapeType="1"/>
          </p:cNvSpPr>
          <p:nvPr/>
        </p:nvSpPr>
        <p:spPr bwMode="auto">
          <a:xfrm>
            <a:off x="2057400" y="4343400"/>
            <a:ext cx="381000" cy="457200"/>
          </a:xfrm>
          <a:prstGeom prst="line">
            <a:avLst/>
          </a:prstGeom>
          <a:noFill/>
          <a:ln w="9525">
            <a:solidFill>
              <a:schemeClr val="tx1"/>
            </a:solidFill>
            <a:round/>
            <a:headEnd/>
            <a:tailEnd/>
          </a:ln>
          <a:effectLst/>
        </p:spPr>
        <p:txBody>
          <a:bodyPr/>
          <a:lstStyle/>
          <a:p>
            <a:endParaRPr lang="en-US"/>
          </a:p>
        </p:txBody>
      </p:sp>
      <p:sp>
        <p:nvSpPr>
          <p:cNvPr id="87055" name="Oval 15"/>
          <p:cNvSpPr>
            <a:spLocks noChangeArrowheads="1"/>
          </p:cNvSpPr>
          <p:nvPr/>
        </p:nvSpPr>
        <p:spPr bwMode="auto">
          <a:xfrm>
            <a:off x="838200" y="5410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56" name="Text Box 16"/>
          <p:cNvSpPr txBox="1">
            <a:spLocks noChangeArrowheads="1"/>
          </p:cNvSpPr>
          <p:nvPr/>
        </p:nvSpPr>
        <p:spPr bwMode="auto">
          <a:xfrm>
            <a:off x="838200" y="5410200"/>
            <a:ext cx="457200" cy="366713"/>
          </a:xfrm>
          <a:prstGeom prst="rect">
            <a:avLst/>
          </a:prstGeom>
          <a:noFill/>
          <a:ln w="9525">
            <a:noFill/>
            <a:miter lim="800000"/>
            <a:headEnd/>
            <a:tailEnd/>
          </a:ln>
          <a:effectLst/>
        </p:spPr>
        <p:txBody>
          <a:bodyPr>
            <a:spAutoFit/>
          </a:bodyPr>
          <a:lstStyle/>
          <a:p>
            <a:pPr>
              <a:spcBef>
                <a:spcPct val="50000"/>
              </a:spcBef>
            </a:pPr>
            <a:r>
              <a:rPr lang="en-US" sz="1800"/>
              <a:t>5</a:t>
            </a:r>
            <a:endParaRPr lang="en-US"/>
          </a:p>
        </p:txBody>
      </p:sp>
      <p:sp>
        <p:nvSpPr>
          <p:cNvPr id="87057" name="Line 17"/>
          <p:cNvSpPr>
            <a:spLocks noChangeShapeType="1"/>
          </p:cNvSpPr>
          <p:nvPr/>
        </p:nvSpPr>
        <p:spPr bwMode="auto">
          <a:xfrm flipH="1">
            <a:off x="1066800" y="4953000"/>
            <a:ext cx="228600" cy="457200"/>
          </a:xfrm>
          <a:prstGeom prst="line">
            <a:avLst/>
          </a:prstGeom>
          <a:noFill/>
          <a:ln w="9525">
            <a:solidFill>
              <a:schemeClr val="tx1"/>
            </a:solidFill>
            <a:round/>
            <a:headEnd/>
            <a:tailEnd/>
          </a:ln>
          <a:effectLst/>
        </p:spPr>
        <p:txBody>
          <a:bodyPr/>
          <a:lstStyle/>
          <a:p>
            <a:endParaRPr lang="en-US"/>
          </a:p>
        </p:txBody>
      </p:sp>
      <p:sp>
        <p:nvSpPr>
          <p:cNvPr id="87058" name="Line 18"/>
          <p:cNvSpPr>
            <a:spLocks noChangeShapeType="1"/>
          </p:cNvSpPr>
          <p:nvPr/>
        </p:nvSpPr>
        <p:spPr bwMode="auto">
          <a:xfrm flipH="1" flipV="1">
            <a:off x="1143000" y="5562600"/>
            <a:ext cx="457200" cy="76200"/>
          </a:xfrm>
          <a:prstGeom prst="line">
            <a:avLst/>
          </a:prstGeom>
          <a:noFill/>
          <a:ln w="9525">
            <a:solidFill>
              <a:schemeClr val="tx1"/>
            </a:solidFill>
            <a:round/>
            <a:headEnd/>
            <a:tailEnd/>
          </a:ln>
          <a:effectLst/>
        </p:spPr>
        <p:txBody>
          <a:bodyPr/>
          <a:lstStyle/>
          <a:p>
            <a:endParaRPr lang="en-US"/>
          </a:p>
        </p:txBody>
      </p:sp>
      <p:sp>
        <p:nvSpPr>
          <p:cNvPr id="87060" name="Freeform 20"/>
          <p:cNvSpPr>
            <a:spLocks/>
          </p:cNvSpPr>
          <p:nvPr/>
        </p:nvSpPr>
        <p:spPr bwMode="auto">
          <a:xfrm>
            <a:off x="839788" y="4114800"/>
            <a:ext cx="989012" cy="1292225"/>
          </a:xfrm>
          <a:custGeom>
            <a:avLst/>
            <a:gdLst/>
            <a:ahLst/>
            <a:cxnLst>
              <a:cxn ang="0">
                <a:pos x="623" y="0"/>
              </a:cxn>
              <a:cxn ang="0">
                <a:pos x="435" y="13"/>
              </a:cxn>
              <a:cxn ang="0">
                <a:pos x="285" y="75"/>
              </a:cxn>
              <a:cxn ang="0">
                <a:pos x="143" y="192"/>
              </a:cxn>
              <a:cxn ang="0">
                <a:pos x="60" y="313"/>
              </a:cxn>
              <a:cxn ang="0">
                <a:pos x="9" y="476"/>
              </a:cxn>
              <a:cxn ang="0">
                <a:pos x="9" y="651"/>
              </a:cxn>
              <a:cxn ang="0">
                <a:pos x="60" y="814"/>
              </a:cxn>
            </a:cxnLst>
            <a:rect l="0" t="0" r="r" b="b"/>
            <a:pathLst>
              <a:path w="623" h="814">
                <a:moveTo>
                  <a:pt x="623" y="0"/>
                </a:moveTo>
                <a:cubicBezTo>
                  <a:pt x="592" y="2"/>
                  <a:pt x="491" y="0"/>
                  <a:pt x="435" y="13"/>
                </a:cubicBezTo>
                <a:cubicBezTo>
                  <a:pt x="379" y="26"/>
                  <a:pt x="334" y="45"/>
                  <a:pt x="285" y="75"/>
                </a:cubicBezTo>
                <a:cubicBezTo>
                  <a:pt x="236" y="105"/>
                  <a:pt x="180" y="152"/>
                  <a:pt x="143" y="192"/>
                </a:cubicBezTo>
                <a:cubicBezTo>
                  <a:pt x="106" y="232"/>
                  <a:pt x="82" y="266"/>
                  <a:pt x="60" y="313"/>
                </a:cubicBezTo>
                <a:cubicBezTo>
                  <a:pt x="38" y="360"/>
                  <a:pt x="18" y="420"/>
                  <a:pt x="9" y="476"/>
                </a:cubicBezTo>
                <a:cubicBezTo>
                  <a:pt x="0" y="532"/>
                  <a:pt x="0" y="595"/>
                  <a:pt x="9" y="651"/>
                </a:cubicBezTo>
                <a:cubicBezTo>
                  <a:pt x="18" y="707"/>
                  <a:pt x="49" y="780"/>
                  <a:pt x="60" y="814"/>
                </a:cubicBezTo>
              </a:path>
            </a:pathLst>
          </a:custGeom>
          <a:noFill/>
          <a:ln w="9525">
            <a:solidFill>
              <a:schemeClr val="tx1"/>
            </a:solidFill>
            <a:round/>
            <a:headEnd/>
            <a:tailEnd/>
          </a:ln>
          <a:effectLst/>
        </p:spPr>
        <p:txBody>
          <a:bodyPr/>
          <a:lstStyle/>
          <a:p>
            <a:endParaRPr lang="en-US"/>
          </a:p>
        </p:txBody>
      </p:sp>
      <p:sp>
        <p:nvSpPr>
          <p:cNvPr id="87061" name="Text Box 21"/>
          <p:cNvSpPr txBox="1">
            <a:spLocks noChangeArrowheads="1"/>
          </p:cNvSpPr>
          <p:nvPr/>
        </p:nvSpPr>
        <p:spPr bwMode="auto">
          <a:xfrm>
            <a:off x="685800" y="5943600"/>
            <a:ext cx="3581400" cy="685800"/>
          </a:xfrm>
          <a:prstGeom prst="rect">
            <a:avLst/>
          </a:prstGeom>
          <a:noFill/>
          <a:ln w="9525">
            <a:solidFill>
              <a:schemeClr val="accent2"/>
            </a:solidFill>
            <a:miter lim="800000"/>
            <a:headEnd/>
            <a:tailEnd/>
          </a:ln>
          <a:effectLst/>
        </p:spPr>
        <p:txBody>
          <a:bodyPr>
            <a:spAutoFit/>
          </a:bodyPr>
          <a:lstStyle/>
          <a:p>
            <a:pPr>
              <a:lnSpc>
                <a:spcPct val="80000"/>
              </a:lnSpc>
              <a:spcBef>
                <a:spcPct val="50000"/>
              </a:spcBef>
            </a:pPr>
            <a:r>
              <a:rPr lang="en-US"/>
              <a:t>A weighted graph of no parallel edges or self-loops</a:t>
            </a:r>
          </a:p>
        </p:txBody>
      </p:sp>
      <p:sp>
        <p:nvSpPr>
          <p:cNvPr id="87062" name="Text Box 22"/>
          <p:cNvSpPr txBox="1">
            <a:spLocks noChangeArrowheads="1"/>
          </p:cNvSpPr>
          <p:nvPr/>
        </p:nvSpPr>
        <p:spPr bwMode="auto">
          <a:xfrm>
            <a:off x="762000" y="4191000"/>
            <a:ext cx="4572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3</a:t>
            </a:r>
          </a:p>
        </p:txBody>
      </p:sp>
      <p:sp>
        <p:nvSpPr>
          <p:cNvPr id="87063" name="Text Box 23"/>
          <p:cNvSpPr txBox="1">
            <a:spLocks noChangeArrowheads="1"/>
          </p:cNvSpPr>
          <p:nvPr/>
        </p:nvSpPr>
        <p:spPr bwMode="auto">
          <a:xfrm>
            <a:off x="1600200" y="44196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8</a:t>
            </a:r>
          </a:p>
        </p:txBody>
      </p:sp>
      <p:sp>
        <p:nvSpPr>
          <p:cNvPr id="87064" name="Text Box 24"/>
          <p:cNvSpPr txBox="1">
            <a:spLocks noChangeArrowheads="1"/>
          </p:cNvSpPr>
          <p:nvPr/>
        </p:nvSpPr>
        <p:spPr bwMode="auto">
          <a:xfrm>
            <a:off x="2286000" y="42672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6</a:t>
            </a:r>
          </a:p>
        </p:txBody>
      </p:sp>
      <p:sp>
        <p:nvSpPr>
          <p:cNvPr id="87065" name="Text Box 25"/>
          <p:cNvSpPr txBox="1">
            <a:spLocks noChangeArrowheads="1"/>
          </p:cNvSpPr>
          <p:nvPr/>
        </p:nvSpPr>
        <p:spPr bwMode="auto">
          <a:xfrm>
            <a:off x="990600" y="49530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5</a:t>
            </a:r>
          </a:p>
        </p:txBody>
      </p:sp>
      <p:sp>
        <p:nvSpPr>
          <p:cNvPr id="87066" name="Text Box 26"/>
          <p:cNvSpPr txBox="1">
            <a:spLocks noChangeArrowheads="1"/>
          </p:cNvSpPr>
          <p:nvPr/>
        </p:nvSpPr>
        <p:spPr bwMode="auto">
          <a:xfrm>
            <a:off x="1524000" y="50292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4</a:t>
            </a:r>
          </a:p>
        </p:txBody>
      </p:sp>
      <p:sp>
        <p:nvSpPr>
          <p:cNvPr id="87067" name="Text Box 27"/>
          <p:cNvSpPr txBox="1">
            <a:spLocks noChangeArrowheads="1"/>
          </p:cNvSpPr>
          <p:nvPr/>
        </p:nvSpPr>
        <p:spPr bwMode="auto">
          <a:xfrm>
            <a:off x="1219200" y="56388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2</a:t>
            </a:r>
          </a:p>
        </p:txBody>
      </p:sp>
      <p:sp>
        <p:nvSpPr>
          <p:cNvPr id="87068" name="Text Box 28"/>
          <p:cNvSpPr txBox="1">
            <a:spLocks noChangeArrowheads="1"/>
          </p:cNvSpPr>
          <p:nvPr/>
        </p:nvSpPr>
        <p:spPr bwMode="auto">
          <a:xfrm>
            <a:off x="2133600" y="51816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7</a:t>
            </a:r>
          </a:p>
        </p:txBody>
      </p:sp>
      <p:sp>
        <p:nvSpPr>
          <p:cNvPr id="87069" name="Text Box 29"/>
          <p:cNvSpPr txBox="1">
            <a:spLocks noChangeArrowheads="1"/>
          </p:cNvSpPr>
          <p:nvPr/>
        </p:nvSpPr>
        <p:spPr bwMode="auto">
          <a:xfrm>
            <a:off x="4495800" y="54864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7070" name="Oval 30"/>
          <p:cNvSpPr>
            <a:spLocks noChangeArrowheads="1"/>
          </p:cNvSpPr>
          <p:nvPr/>
        </p:nvSpPr>
        <p:spPr bwMode="auto">
          <a:xfrm>
            <a:off x="4724400" y="4038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71" name="Oval 31"/>
          <p:cNvSpPr>
            <a:spLocks noChangeArrowheads="1"/>
          </p:cNvSpPr>
          <p:nvPr/>
        </p:nvSpPr>
        <p:spPr bwMode="auto">
          <a:xfrm>
            <a:off x="4114800" y="4648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72" name="Oval 32"/>
          <p:cNvSpPr>
            <a:spLocks noChangeArrowheads="1"/>
          </p:cNvSpPr>
          <p:nvPr/>
        </p:nvSpPr>
        <p:spPr bwMode="auto">
          <a:xfrm>
            <a:off x="5257800" y="4724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74" name="Line 34"/>
          <p:cNvSpPr>
            <a:spLocks noChangeShapeType="1"/>
          </p:cNvSpPr>
          <p:nvPr/>
        </p:nvSpPr>
        <p:spPr bwMode="auto">
          <a:xfrm>
            <a:off x="4953000" y="4343400"/>
            <a:ext cx="381000" cy="457200"/>
          </a:xfrm>
          <a:prstGeom prst="line">
            <a:avLst/>
          </a:prstGeom>
          <a:noFill/>
          <a:ln w="9525">
            <a:solidFill>
              <a:schemeClr val="tx1"/>
            </a:solidFill>
            <a:round/>
            <a:headEnd/>
            <a:tailEnd/>
          </a:ln>
          <a:effectLst/>
        </p:spPr>
        <p:txBody>
          <a:bodyPr/>
          <a:lstStyle/>
          <a:p>
            <a:endParaRPr lang="en-US"/>
          </a:p>
        </p:txBody>
      </p:sp>
      <p:sp>
        <p:nvSpPr>
          <p:cNvPr id="87075" name="Oval 35"/>
          <p:cNvSpPr>
            <a:spLocks noChangeArrowheads="1"/>
          </p:cNvSpPr>
          <p:nvPr/>
        </p:nvSpPr>
        <p:spPr bwMode="auto">
          <a:xfrm>
            <a:off x="3733800" y="5410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76" name="Text Box 36"/>
          <p:cNvSpPr txBox="1">
            <a:spLocks noChangeArrowheads="1"/>
          </p:cNvSpPr>
          <p:nvPr/>
        </p:nvSpPr>
        <p:spPr bwMode="auto">
          <a:xfrm>
            <a:off x="3733800" y="5410200"/>
            <a:ext cx="457200" cy="366713"/>
          </a:xfrm>
          <a:prstGeom prst="rect">
            <a:avLst/>
          </a:prstGeom>
          <a:noFill/>
          <a:ln w="9525">
            <a:noFill/>
            <a:miter lim="800000"/>
            <a:headEnd/>
            <a:tailEnd/>
          </a:ln>
          <a:effectLst/>
        </p:spPr>
        <p:txBody>
          <a:bodyPr>
            <a:spAutoFit/>
          </a:bodyPr>
          <a:lstStyle/>
          <a:p>
            <a:pPr>
              <a:spcBef>
                <a:spcPct val="50000"/>
              </a:spcBef>
            </a:pPr>
            <a:r>
              <a:rPr lang="en-US" sz="1800"/>
              <a:t>5</a:t>
            </a:r>
            <a:endParaRPr lang="en-US"/>
          </a:p>
        </p:txBody>
      </p:sp>
      <p:sp>
        <p:nvSpPr>
          <p:cNvPr id="87078" name="Text Box 38"/>
          <p:cNvSpPr txBox="1">
            <a:spLocks noChangeArrowheads="1"/>
          </p:cNvSpPr>
          <p:nvPr/>
        </p:nvSpPr>
        <p:spPr bwMode="auto">
          <a:xfrm>
            <a:off x="3657600" y="4191000"/>
            <a:ext cx="4572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3</a:t>
            </a:r>
          </a:p>
        </p:txBody>
      </p:sp>
      <p:sp>
        <p:nvSpPr>
          <p:cNvPr id="87079" name="Text Box 39"/>
          <p:cNvSpPr txBox="1">
            <a:spLocks noChangeArrowheads="1"/>
          </p:cNvSpPr>
          <p:nvPr/>
        </p:nvSpPr>
        <p:spPr bwMode="auto">
          <a:xfrm>
            <a:off x="4419600" y="50292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4</a:t>
            </a:r>
          </a:p>
        </p:txBody>
      </p:sp>
      <p:sp>
        <p:nvSpPr>
          <p:cNvPr id="87080" name="Text Box 40"/>
          <p:cNvSpPr txBox="1">
            <a:spLocks noChangeArrowheads="1"/>
          </p:cNvSpPr>
          <p:nvPr/>
        </p:nvSpPr>
        <p:spPr bwMode="auto">
          <a:xfrm>
            <a:off x="4114800" y="56388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2</a:t>
            </a:r>
          </a:p>
        </p:txBody>
      </p:sp>
      <p:sp>
        <p:nvSpPr>
          <p:cNvPr id="87081" name="Oval 41"/>
          <p:cNvSpPr>
            <a:spLocks noChangeArrowheads="1"/>
          </p:cNvSpPr>
          <p:nvPr/>
        </p:nvSpPr>
        <p:spPr bwMode="auto">
          <a:xfrm>
            <a:off x="4495800" y="5486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7082" name="Freeform 42"/>
          <p:cNvSpPr>
            <a:spLocks/>
          </p:cNvSpPr>
          <p:nvPr/>
        </p:nvSpPr>
        <p:spPr bwMode="auto">
          <a:xfrm>
            <a:off x="3741738" y="4191000"/>
            <a:ext cx="981075" cy="1235075"/>
          </a:xfrm>
          <a:custGeom>
            <a:avLst/>
            <a:gdLst/>
            <a:ahLst/>
            <a:cxnLst>
              <a:cxn ang="0">
                <a:pos x="618" y="0"/>
              </a:cxn>
              <a:cxn ang="0">
                <a:pos x="430" y="13"/>
              </a:cxn>
              <a:cxn ang="0">
                <a:pos x="280" y="75"/>
              </a:cxn>
              <a:cxn ang="0">
                <a:pos x="138" y="192"/>
              </a:cxn>
              <a:cxn ang="0">
                <a:pos x="55" y="313"/>
              </a:cxn>
              <a:cxn ang="0">
                <a:pos x="10" y="503"/>
              </a:cxn>
              <a:cxn ang="0">
                <a:pos x="4" y="651"/>
              </a:cxn>
              <a:cxn ang="0">
                <a:pos x="35" y="778"/>
              </a:cxn>
            </a:cxnLst>
            <a:rect l="0" t="0" r="r" b="b"/>
            <a:pathLst>
              <a:path w="618" h="778">
                <a:moveTo>
                  <a:pt x="618" y="0"/>
                </a:moveTo>
                <a:cubicBezTo>
                  <a:pt x="587" y="2"/>
                  <a:pt x="486" y="0"/>
                  <a:pt x="430" y="13"/>
                </a:cubicBezTo>
                <a:cubicBezTo>
                  <a:pt x="374" y="26"/>
                  <a:pt x="329" y="45"/>
                  <a:pt x="280" y="75"/>
                </a:cubicBezTo>
                <a:cubicBezTo>
                  <a:pt x="231" y="105"/>
                  <a:pt x="175" y="152"/>
                  <a:pt x="138" y="192"/>
                </a:cubicBezTo>
                <a:cubicBezTo>
                  <a:pt x="101" y="232"/>
                  <a:pt x="76" y="261"/>
                  <a:pt x="55" y="313"/>
                </a:cubicBezTo>
                <a:cubicBezTo>
                  <a:pt x="34" y="365"/>
                  <a:pt x="19" y="447"/>
                  <a:pt x="10" y="503"/>
                </a:cubicBezTo>
                <a:cubicBezTo>
                  <a:pt x="1" y="559"/>
                  <a:pt x="0" y="605"/>
                  <a:pt x="4" y="651"/>
                </a:cubicBezTo>
                <a:cubicBezTo>
                  <a:pt x="8" y="697"/>
                  <a:pt x="29" y="752"/>
                  <a:pt x="35" y="778"/>
                </a:cubicBezTo>
              </a:path>
            </a:pathLst>
          </a:custGeom>
          <a:noFill/>
          <a:ln w="9525">
            <a:solidFill>
              <a:schemeClr val="tx1"/>
            </a:solidFill>
            <a:round/>
            <a:headEnd/>
            <a:tailEnd/>
          </a:ln>
          <a:effectLst/>
        </p:spPr>
        <p:txBody>
          <a:bodyPr/>
          <a:lstStyle/>
          <a:p>
            <a:endParaRPr lang="en-US"/>
          </a:p>
        </p:txBody>
      </p:sp>
      <p:sp>
        <p:nvSpPr>
          <p:cNvPr id="87083" name="Line 43"/>
          <p:cNvSpPr>
            <a:spLocks noChangeShapeType="1"/>
          </p:cNvSpPr>
          <p:nvPr/>
        </p:nvSpPr>
        <p:spPr bwMode="auto">
          <a:xfrm>
            <a:off x="4343400" y="4953000"/>
            <a:ext cx="228600" cy="533400"/>
          </a:xfrm>
          <a:prstGeom prst="line">
            <a:avLst/>
          </a:prstGeom>
          <a:noFill/>
          <a:ln w="9525">
            <a:solidFill>
              <a:schemeClr val="tx1"/>
            </a:solidFill>
            <a:round/>
            <a:headEnd/>
            <a:tailEnd/>
          </a:ln>
          <a:effectLst/>
        </p:spPr>
        <p:txBody>
          <a:bodyPr/>
          <a:lstStyle/>
          <a:p>
            <a:endParaRPr lang="en-US"/>
          </a:p>
        </p:txBody>
      </p:sp>
      <p:sp>
        <p:nvSpPr>
          <p:cNvPr id="87084" name="Line 44"/>
          <p:cNvSpPr>
            <a:spLocks noChangeShapeType="1"/>
          </p:cNvSpPr>
          <p:nvPr/>
        </p:nvSpPr>
        <p:spPr bwMode="auto">
          <a:xfrm flipH="1" flipV="1">
            <a:off x="4038600" y="5562600"/>
            <a:ext cx="457200" cy="76200"/>
          </a:xfrm>
          <a:prstGeom prst="line">
            <a:avLst/>
          </a:prstGeom>
          <a:noFill/>
          <a:ln w="9525">
            <a:solidFill>
              <a:schemeClr val="tx1"/>
            </a:solidFill>
            <a:round/>
            <a:headEnd/>
            <a:tailEnd/>
          </a:ln>
          <a:effectLst/>
        </p:spPr>
        <p:txBody>
          <a:bodyPr/>
          <a:lstStyle/>
          <a:p>
            <a:endParaRPr lang="en-US"/>
          </a:p>
        </p:txBody>
      </p:sp>
      <p:sp>
        <p:nvSpPr>
          <p:cNvPr id="87085" name="Text Box 45"/>
          <p:cNvSpPr txBox="1">
            <a:spLocks noChangeArrowheads="1"/>
          </p:cNvSpPr>
          <p:nvPr/>
        </p:nvSpPr>
        <p:spPr bwMode="auto">
          <a:xfrm>
            <a:off x="4724400" y="40386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7086" name="Text Box 46"/>
          <p:cNvSpPr txBox="1">
            <a:spLocks noChangeArrowheads="1"/>
          </p:cNvSpPr>
          <p:nvPr/>
        </p:nvSpPr>
        <p:spPr bwMode="auto">
          <a:xfrm>
            <a:off x="4114800" y="46482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7087" name="Text Box 47"/>
          <p:cNvSpPr txBox="1">
            <a:spLocks noChangeArrowheads="1"/>
          </p:cNvSpPr>
          <p:nvPr/>
        </p:nvSpPr>
        <p:spPr bwMode="auto">
          <a:xfrm>
            <a:off x="5257800" y="47244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7088" name="Text Box 48"/>
          <p:cNvSpPr txBox="1">
            <a:spLocks noChangeArrowheads="1"/>
          </p:cNvSpPr>
          <p:nvPr/>
        </p:nvSpPr>
        <p:spPr bwMode="auto">
          <a:xfrm>
            <a:off x="5105400" y="42672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6</a:t>
            </a:r>
          </a:p>
        </p:txBody>
      </p:sp>
      <p:sp>
        <p:nvSpPr>
          <p:cNvPr id="87089" name="Text Box 49"/>
          <p:cNvSpPr txBox="1">
            <a:spLocks noChangeArrowheads="1"/>
          </p:cNvSpPr>
          <p:nvPr/>
        </p:nvSpPr>
        <p:spPr bwMode="auto">
          <a:xfrm>
            <a:off x="5791200" y="4572000"/>
            <a:ext cx="2590800" cy="1270000"/>
          </a:xfrm>
          <a:prstGeom prst="rect">
            <a:avLst/>
          </a:prstGeom>
          <a:noFill/>
          <a:ln w="9525">
            <a:solidFill>
              <a:schemeClr val="accent2"/>
            </a:solidFill>
            <a:miter lim="800000"/>
            <a:headEnd/>
            <a:tailEnd/>
          </a:ln>
          <a:effectLst/>
        </p:spPr>
        <p:txBody>
          <a:bodyPr>
            <a:spAutoFit/>
          </a:bodyPr>
          <a:lstStyle/>
          <a:p>
            <a:pPr>
              <a:lnSpc>
                <a:spcPct val="80000"/>
              </a:lnSpc>
              <a:spcBef>
                <a:spcPct val="50000"/>
              </a:spcBef>
            </a:pPr>
            <a:r>
              <a:rPr lang="en-US"/>
              <a:t>A minimum spanning tree (of 4 edges), weight = 3 + 2 + 4 + 6 = 15.</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533400" y="457200"/>
            <a:ext cx="8153400" cy="5907088"/>
          </a:xfrm>
          <a:prstGeom prst="rect">
            <a:avLst/>
          </a:prstGeom>
          <a:noFill/>
          <a:ln w="9525">
            <a:solidFill>
              <a:schemeClr val="accent2"/>
            </a:solidFill>
            <a:miter lim="800000"/>
            <a:headEnd/>
            <a:tailEnd/>
          </a:ln>
          <a:effectLst/>
        </p:spPr>
        <p:txBody>
          <a:bodyPr>
            <a:spAutoFit/>
          </a:bodyPr>
          <a:lstStyle/>
          <a:p>
            <a:pPr>
              <a:spcBef>
                <a:spcPct val="50000"/>
              </a:spcBef>
            </a:pPr>
            <a:r>
              <a:rPr lang="en-US" b="1"/>
              <a:t>Prim’s Algorithm for the Minimum Spanning Tree problem:</a:t>
            </a:r>
          </a:p>
          <a:p>
            <a:pPr>
              <a:lnSpc>
                <a:spcPct val="90000"/>
              </a:lnSpc>
              <a:spcBef>
                <a:spcPct val="50000"/>
              </a:spcBef>
            </a:pPr>
            <a:r>
              <a:rPr lang="en-US"/>
              <a:t>Create an array </a:t>
            </a:r>
            <a:r>
              <a:rPr lang="en-US" i="1"/>
              <a:t>B</a:t>
            </a:r>
            <a:r>
              <a:rPr lang="en-US"/>
              <a:t>[1..</a:t>
            </a:r>
            <a:r>
              <a:rPr lang="en-US" i="1"/>
              <a:t>n</a:t>
            </a:r>
            <a:r>
              <a:rPr lang="en-US"/>
              <a:t>] to store the nodes of the MST, and an array </a:t>
            </a:r>
            <a:r>
              <a:rPr lang="en-US" i="1"/>
              <a:t>T</a:t>
            </a:r>
            <a:r>
              <a:rPr lang="en-US"/>
              <a:t>[1..</a:t>
            </a:r>
            <a:r>
              <a:rPr lang="en-US" i="1"/>
              <a:t>n </a:t>
            </a:r>
            <a:r>
              <a:rPr lang="en-US"/>
              <a:t>–1] to store the edges of the MST.  Starting with node 1 (actually, any node can be the starting node), put node 1 in </a:t>
            </a:r>
            <a:r>
              <a:rPr lang="en-US" i="1"/>
              <a:t>B</a:t>
            </a:r>
            <a:r>
              <a:rPr lang="en-US"/>
              <a:t>[1], find a node that is the closest (i.e., an edge connected to node 1 that has the minimum weight, ties broken arbitrarily).  Put this node as </a:t>
            </a:r>
            <a:r>
              <a:rPr lang="en-US" i="1"/>
              <a:t>B</a:t>
            </a:r>
            <a:r>
              <a:rPr lang="en-US"/>
              <a:t>[2], and the edge as </a:t>
            </a:r>
            <a:r>
              <a:rPr lang="en-US" i="1"/>
              <a:t>T</a:t>
            </a:r>
            <a:r>
              <a:rPr lang="en-US"/>
              <a:t>[1].  Next look for a node connected from either </a:t>
            </a:r>
            <a:r>
              <a:rPr lang="en-US" i="1"/>
              <a:t>B</a:t>
            </a:r>
            <a:r>
              <a:rPr lang="en-US"/>
              <a:t>[1] or </a:t>
            </a:r>
            <a:r>
              <a:rPr lang="en-US" i="1"/>
              <a:t>B</a:t>
            </a:r>
            <a:r>
              <a:rPr lang="en-US"/>
              <a:t>[2] that is the closest, store the node as </a:t>
            </a:r>
            <a:r>
              <a:rPr lang="en-US" i="1"/>
              <a:t>B</a:t>
            </a:r>
            <a:r>
              <a:rPr lang="en-US"/>
              <a:t>[3], and the corresponding edge as </a:t>
            </a:r>
            <a:r>
              <a:rPr lang="en-US" i="1"/>
              <a:t>T</a:t>
            </a:r>
            <a:r>
              <a:rPr lang="en-US"/>
              <a:t>[2].  In general, in the </a:t>
            </a:r>
            <a:r>
              <a:rPr lang="en-US" i="1"/>
              <a:t>k</a:t>
            </a:r>
            <a:r>
              <a:rPr lang="en-US"/>
              <a:t>th iteration, look for a node not already in </a:t>
            </a:r>
            <a:r>
              <a:rPr lang="en-US" i="1"/>
              <a:t>B</a:t>
            </a:r>
            <a:r>
              <a:rPr lang="en-US"/>
              <a:t>[1..</a:t>
            </a:r>
            <a:r>
              <a:rPr lang="en-US" i="1"/>
              <a:t>k</a:t>
            </a:r>
            <a:r>
              <a:rPr lang="en-US"/>
              <a:t>] that is the closest to any node in </a:t>
            </a:r>
            <a:r>
              <a:rPr lang="en-US" i="1"/>
              <a:t>B</a:t>
            </a:r>
            <a:r>
              <a:rPr lang="en-US"/>
              <a:t>[1..</a:t>
            </a:r>
            <a:r>
              <a:rPr lang="en-US" i="1"/>
              <a:t>k</a:t>
            </a:r>
            <a:r>
              <a:rPr lang="en-US"/>
              <a:t>].  Put this node as </a:t>
            </a:r>
            <a:r>
              <a:rPr lang="en-US" i="1"/>
              <a:t>B</a:t>
            </a:r>
            <a:r>
              <a:rPr lang="en-US"/>
              <a:t>[</a:t>
            </a:r>
            <a:r>
              <a:rPr lang="en-US" i="1"/>
              <a:t>k</a:t>
            </a:r>
            <a:r>
              <a:rPr lang="en-US"/>
              <a:t>+1], the corresponding edge as </a:t>
            </a:r>
            <a:r>
              <a:rPr lang="en-US" i="1"/>
              <a:t>T</a:t>
            </a:r>
            <a:r>
              <a:rPr lang="en-US"/>
              <a:t>[</a:t>
            </a:r>
            <a:r>
              <a:rPr lang="en-US" i="1"/>
              <a:t>k</a:t>
            </a:r>
            <a:r>
              <a:rPr lang="en-US"/>
              <a:t>].  Repeat this process for </a:t>
            </a:r>
            <a:r>
              <a:rPr lang="en-US" i="1"/>
              <a:t>n </a:t>
            </a:r>
            <a:r>
              <a:rPr lang="en-US"/>
              <a:t>–1 iterations (</a:t>
            </a:r>
            <a:r>
              <a:rPr lang="en-US" i="1"/>
              <a:t>k</a:t>
            </a:r>
            <a:r>
              <a:rPr lang="en-US"/>
              <a:t> = 1 to </a:t>
            </a:r>
            <a:r>
              <a:rPr lang="en-US" i="1"/>
              <a:t>n </a:t>
            </a:r>
            <a:r>
              <a:rPr lang="en-US"/>
              <a:t>–1).  This is a greedy strategy because in each iteration, the algorithm looks for the minimum weight edge to include next while maintaining the tree property (i.e., avoiding cycles).  At the end there are exactly </a:t>
            </a:r>
            <a:r>
              <a:rPr lang="en-US" i="1"/>
              <a:t>n </a:t>
            </a:r>
            <a:r>
              <a:rPr lang="en-US"/>
              <a:t>–1 edges without cycles, which must be a spanning tree.</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762000" y="381000"/>
            <a:ext cx="7391400" cy="466725"/>
          </a:xfrm>
          <a:prstGeom prst="rect">
            <a:avLst/>
          </a:prstGeom>
          <a:noFill/>
          <a:ln w="9525">
            <a:solidFill>
              <a:schemeClr val="accent2"/>
            </a:solidFill>
            <a:miter lim="800000"/>
            <a:headEnd/>
            <a:tailEnd/>
          </a:ln>
          <a:effectLst/>
        </p:spPr>
        <p:txBody>
          <a:bodyPr>
            <a:spAutoFit/>
          </a:bodyPr>
          <a:lstStyle/>
          <a:p>
            <a:pPr>
              <a:spcBef>
                <a:spcPct val="50000"/>
              </a:spcBef>
            </a:pPr>
            <a:r>
              <a:rPr lang="en-US" b="1"/>
              <a:t>Example: Prim’s MST Algorithm.</a:t>
            </a:r>
            <a:endParaRPr lang="en-US"/>
          </a:p>
        </p:txBody>
      </p:sp>
      <p:sp>
        <p:nvSpPr>
          <p:cNvPr id="89091" name="Oval 3"/>
          <p:cNvSpPr>
            <a:spLocks noChangeArrowheads="1"/>
          </p:cNvSpPr>
          <p:nvPr/>
        </p:nvSpPr>
        <p:spPr bwMode="auto">
          <a:xfrm>
            <a:off x="1676400" y="2819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092" name="Oval 4"/>
          <p:cNvSpPr>
            <a:spLocks noChangeArrowheads="1"/>
          </p:cNvSpPr>
          <p:nvPr/>
        </p:nvSpPr>
        <p:spPr bwMode="auto">
          <a:xfrm>
            <a:off x="1905000" y="1371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093" name="Oval 5"/>
          <p:cNvSpPr>
            <a:spLocks noChangeArrowheads="1"/>
          </p:cNvSpPr>
          <p:nvPr/>
        </p:nvSpPr>
        <p:spPr bwMode="auto">
          <a:xfrm>
            <a:off x="1295400" y="1981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094" name="Oval 6"/>
          <p:cNvSpPr>
            <a:spLocks noChangeArrowheads="1"/>
          </p:cNvSpPr>
          <p:nvPr/>
        </p:nvSpPr>
        <p:spPr bwMode="auto">
          <a:xfrm>
            <a:off x="2438400" y="2057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095" name="Line 7"/>
          <p:cNvSpPr>
            <a:spLocks noChangeShapeType="1"/>
          </p:cNvSpPr>
          <p:nvPr/>
        </p:nvSpPr>
        <p:spPr bwMode="auto">
          <a:xfrm flipH="1">
            <a:off x="1524000" y="1600200"/>
            <a:ext cx="381000" cy="381000"/>
          </a:xfrm>
          <a:prstGeom prst="line">
            <a:avLst/>
          </a:prstGeom>
          <a:noFill/>
          <a:ln w="9525">
            <a:solidFill>
              <a:schemeClr val="tx1"/>
            </a:solidFill>
            <a:round/>
            <a:headEnd/>
            <a:tailEnd/>
          </a:ln>
          <a:effectLst/>
        </p:spPr>
        <p:txBody>
          <a:bodyPr/>
          <a:lstStyle/>
          <a:p>
            <a:endParaRPr lang="en-US"/>
          </a:p>
        </p:txBody>
      </p:sp>
      <p:sp>
        <p:nvSpPr>
          <p:cNvPr id="89096" name="Line 8"/>
          <p:cNvSpPr>
            <a:spLocks noChangeShapeType="1"/>
          </p:cNvSpPr>
          <p:nvPr/>
        </p:nvSpPr>
        <p:spPr bwMode="auto">
          <a:xfrm>
            <a:off x="1524000" y="2286000"/>
            <a:ext cx="228600" cy="533400"/>
          </a:xfrm>
          <a:prstGeom prst="line">
            <a:avLst/>
          </a:prstGeom>
          <a:noFill/>
          <a:ln w="9525">
            <a:solidFill>
              <a:schemeClr val="tx1"/>
            </a:solidFill>
            <a:round/>
            <a:headEnd/>
            <a:tailEnd/>
          </a:ln>
          <a:effectLst/>
        </p:spPr>
        <p:txBody>
          <a:bodyPr/>
          <a:lstStyle/>
          <a:p>
            <a:endParaRPr lang="en-US"/>
          </a:p>
        </p:txBody>
      </p:sp>
      <p:sp>
        <p:nvSpPr>
          <p:cNvPr id="89097" name="Line 9"/>
          <p:cNvSpPr>
            <a:spLocks noChangeShapeType="1"/>
          </p:cNvSpPr>
          <p:nvPr/>
        </p:nvSpPr>
        <p:spPr bwMode="auto">
          <a:xfrm>
            <a:off x="2133600" y="1676400"/>
            <a:ext cx="381000" cy="457200"/>
          </a:xfrm>
          <a:prstGeom prst="line">
            <a:avLst/>
          </a:prstGeom>
          <a:noFill/>
          <a:ln w="9525">
            <a:solidFill>
              <a:schemeClr val="tx1"/>
            </a:solidFill>
            <a:round/>
            <a:headEnd/>
            <a:tailEnd/>
          </a:ln>
          <a:effectLst/>
        </p:spPr>
        <p:txBody>
          <a:bodyPr/>
          <a:lstStyle/>
          <a:p>
            <a:endParaRPr lang="en-US"/>
          </a:p>
        </p:txBody>
      </p:sp>
      <p:sp>
        <p:nvSpPr>
          <p:cNvPr id="89098" name="Text Box 10"/>
          <p:cNvSpPr txBox="1">
            <a:spLocks noChangeArrowheads="1"/>
          </p:cNvSpPr>
          <p:nvPr/>
        </p:nvSpPr>
        <p:spPr bwMode="auto">
          <a:xfrm>
            <a:off x="914400" y="2743200"/>
            <a:ext cx="457200" cy="366713"/>
          </a:xfrm>
          <a:prstGeom prst="rect">
            <a:avLst/>
          </a:prstGeom>
          <a:noFill/>
          <a:ln w="9525">
            <a:noFill/>
            <a:miter lim="800000"/>
            <a:headEnd/>
            <a:tailEnd/>
          </a:ln>
          <a:effectLst/>
        </p:spPr>
        <p:txBody>
          <a:bodyPr>
            <a:spAutoFit/>
          </a:bodyPr>
          <a:lstStyle/>
          <a:p>
            <a:pPr>
              <a:spcBef>
                <a:spcPct val="50000"/>
              </a:spcBef>
            </a:pPr>
            <a:r>
              <a:rPr lang="en-US" sz="1800"/>
              <a:t>5</a:t>
            </a:r>
            <a:endParaRPr lang="en-US"/>
          </a:p>
        </p:txBody>
      </p:sp>
      <p:sp>
        <p:nvSpPr>
          <p:cNvPr id="89099" name="Line 11"/>
          <p:cNvSpPr>
            <a:spLocks noChangeShapeType="1"/>
          </p:cNvSpPr>
          <p:nvPr/>
        </p:nvSpPr>
        <p:spPr bwMode="auto">
          <a:xfrm flipH="1">
            <a:off x="1143000" y="2286000"/>
            <a:ext cx="228600" cy="457200"/>
          </a:xfrm>
          <a:prstGeom prst="line">
            <a:avLst/>
          </a:prstGeom>
          <a:noFill/>
          <a:ln w="9525">
            <a:solidFill>
              <a:schemeClr val="tx1"/>
            </a:solidFill>
            <a:round/>
            <a:headEnd/>
            <a:tailEnd/>
          </a:ln>
          <a:effectLst/>
        </p:spPr>
        <p:txBody>
          <a:bodyPr/>
          <a:lstStyle/>
          <a:p>
            <a:endParaRPr lang="en-US"/>
          </a:p>
        </p:txBody>
      </p:sp>
      <p:sp>
        <p:nvSpPr>
          <p:cNvPr id="89100" name="Freeform 12"/>
          <p:cNvSpPr>
            <a:spLocks/>
          </p:cNvSpPr>
          <p:nvPr/>
        </p:nvSpPr>
        <p:spPr bwMode="auto">
          <a:xfrm>
            <a:off x="915988" y="1447800"/>
            <a:ext cx="989012" cy="1292225"/>
          </a:xfrm>
          <a:custGeom>
            <a:avLst/>
            <a:gdLst/>
            <a:ahLst/>
            <a:cxnLst>
              <a:cxn ang="0">
                <a:pos x="623" y="0"/>
              </a:cxn>
              <a:cxn ang="0">
                <a:pos x="435" y="13"/>
              </a:cxn>
              <a:cxn ang="0">
                <a:pos x="285" y="75"/>
              </a:cxn>
              <a:cxn ang="0">
                <a:pos x="143" y="192"/>
              </a:cxn>
              <a:cxn ang="0">
                <a:pos x="60" y="313"/>
              </a:cxn>
              <a:cxn ang="0">
                <a:pos x="9" y="476"/>
              </a:cxn>
              <a:cxn ang="0">
                <a:pos x="9" y="651"/>
              </a:cxn>
              <a:cxn ang="0">
                <a:pos x="60" y="814"/>
              </a:cxn>
            </a:cxnLst>
            <a:rect l="0" t="0" r="r" b="b"/>
            <a:pathLst>
              <a:path w="623" h="814">
                <a:moveTo>
                  <a:pt x="623" y="0"/>
                </a:moveTo>
                <a:cubicBezTo>
                  <a:pt x="592" y="2"/>
                  <a:pt x="491" y="0"/>
                  <a:pt x="435" y="13"/>
                </a:cubicBezTo>
                <a:cubicBezTo>
                  <a:pt x="379" y="26"/>
                  <a:pt x="334" y="45"/>
                  <a:pt x="285" y="75"/>
                </a:cubicBezTo>
                <a:cubicBezTo>
                  <a:pt x="236" y="105"/>
                  <a:pt x="180" y="152"/>
                  <a:pt x="143" y="192"/>
                </a:cubicBezTo>
                <a:cubicBezTo>
                  <a:pt x="106" y="232"/>
                  <a:pt x="82" y="266"/>
                  <a:pt x="60" y="313"/>
                </a:cubicBezTo>
                <a:cubicBezTo>
                  <a:pt x="38" y="360"/>
                  <a:pt x="18" y="420"/>
                  <a:pt x="9" y="476"/>
                </a:cubicBezTo>
                <a:cubicBezTo>
                  <a:pt x="0" y="532"/>
                  <a:pt x="0" y="595"/>
                  <a:pt x="9" y="651"/>
                </a:cubicBezTo>
                <a:cubicBezTo>
                  <a:pt x="18" y="707"/>
                  <a:pt x="49" y="780"/>
                  <a:pt x="60" y="814"/>
                </a:cubicBezTo>
              </a:path>
            </a:pathLst>
          </a:custGeom>
          <a:noFill/>
          <a:ln w="9525">
            <a:solidFill>
              <a:schemeClr val="tx1"/>
            </a:solidFill>
            <a:round/>
            <a:headEnd/>
            <a:tailEnd/>
          </a:ln>
          <a:effectLst/>
        </p:spPr>
        <p:txBody>
          <a:bodyPr/>
          <a:lstStyle/>
          <a:p>
            <a:endParaRPr lang="en-US"/>
          </a:p>
        </p:txBody>
      </p:sp>
      <p:sp>
        <p:nvSpPr>
          <p:cNvPr id="89101" name="Text Box 13"/>
          <p:cNvSpPr txBox="1">
            <a:spLocks noChangeArrowheads="1"/>
          </p:cNvSpPr>
          <p:nvPr/>
        </p:nvSpPr>
        <p:spPr bwMode="auto">
          <a:xfrm>
            <a:off x="1066800" y="22860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5</a:t>
            </a:r>
          </a:p>
        </p:txBody>
      </p:sp>
      <p:sp>
        <p:nvSpPr>
          <p:cNvPr id="89102" name="Text Box 14"/>
          <p:cNvSpPr txBox="1">
            <a:spLocks noChangeArrowheads="1"/>
          </p:cNvSpPr>
          <p:nvPr/>
        </p:nvSpPr>
        <p:spPr bwMode="auto">
          <a:xfrm>
            <a:off x="1600200" y="23622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4</a:t>
            </a:r>
          </a:p>
        </p:txBody>
      </p:sp>
      <p:sp>
        <p:nvSpPr>
          <p:cNvPr id="89103" name="Text Box 15"/>
          <p:cNvSpPr txBox="1">
            <a:spLocks noChangeArrowheads="1"/>
          </p:cNvSpPr>
          <p:nvPr/>
        </p:nvSpPr>
        <p:spPr bwMode="auto">
          <a:xfrm>
            <a:off x="1295400" y="29718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2</a:t>
            </a:r>
          </a:p>
        </p:txBody>
      </p:sp>
      <p:sp>
        <p:nvSpPr>
          <p:cNvPr id="89104" name="Text Box 16"/>
          <p:cNvSpPr txBox="1">
            <a:spLocks noChangeArrowheads="1"/>
          </p:cNvSpPr>
          <p:nvPr/>
        </p:nvSpPr>
        <p:spPr bwMode="auto">
          <a:xfrm>
            <a:off x="2209800" y="25146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7</a:t>
            </a:r>
          </a:p>
        </p:txBody>
      </p:sp>
      <p:sp>
        <p:nvSpPr>
          <p:cNvPr id="89105" name="Oval 17"/>
          <p:cNvSpPr>
            <a:spLocks noChangeArrowheads="1"/>
          </p:cNvSpPr>
          <p:nvPr/>
        </p:nvSpPr>
        <p:spPr bwMode="auto">
          <a:xfrm>
            <a:off x="914400" y="2743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06" name="Text Box 18"/>
          <p:cNvSpPr txBox="1">
            <a:spLocks noChangeArrowheads="1"/>
          </p:cNvSpPr>
          <p:nvPr/>
        </p:nvSpPr>
        <p:spPr bwMode="auto">
          <a:xfrm>
            <a:off x="1676400" y="28194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9108" name="Text Box 20"/>
          <p:cNvSpPr txBox="1">
            <a:spLocks noChangeArrowheads="1"/>
          </p:cNvSpPr>
          <p:nvPr/>
        </p:nvSpPr>
        <p:spPr bwMode="auto">
          <a:xfrm>
            <a:off x="1295400" y="19812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9109" name="Text Box 21"/>
          <p:cNvSpPr txBox="1">
            <a:spLocks noChangeArrowheads="1"/>
          </p:cNvSpPr>
          <p:nvPr/>
        </p:nvSpPr>
        <p:spPr bwMode="auto">
          <a:xfrm>
            <a:off x="2438400" y="20574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9110" name="Text Box 22"/>
          <p:cNvSpPr txBox="1">
            <a:spLocks noChangeArrowheads="1"/>
          </p:cNvSpPr>
          <p:nvPr/>
        </p:nvSpPr>
        <p:spPr bwMode="auto">
          <a:xfrm>
            <a:off x="1905000" y="13716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11" name="Text Box 23"/>
          <p:cNvSpPr txBox="1">
            <a:spLocks noChangeArrowheads="1"/>
          </p:cNvSpPr>
          <p:nvPr/>
        </p:nvSpPr>
        <p:spPr bwMode="auto">
          <a:xfrm>
            <a:off x="838200" y="14478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3</a:t>
            </a:r>
          </a:p>
        </p:txBody>
      </p:sp>
      <p:sp>
        <p:nvSpPr>
          <p:cNvPr id="89112" name="Text Box 24"/>
          <p:cNvSpPr txBox="1">
            <a:spLocks noChangeArrowheads="1"/>
          </p:cNvSpPr>
          <p:nvPr/>
        </p:nvSpPr>
        <p:spPr bwMode="auto">
          <a:xfrm>
            <a:off x="1600200" y="17526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8</a:t>
            </a:r>
          </a:p>
        </p:txBody>
      </p:sp>
      <p:sp>
        <p:nvSpPr>
          <p:cNvPr id="89113" name="Text Box 25"/>
          <p:cNvSpPr txBox="1">
            <a:spLocks noChangeArrowheads="1"/>
          </p:cNvSpPr>
          <p:nvPr/>
        </p:nvSpPr>
        <p:spPr bwMode="auto">
          <a:xfrm>
            <a:off x="2286000" y="16764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6</a:t>
            </a:r>
          </a:p>
        </p:txBody>
      </p:sp>
      <p:sp>
        <p:nvSpPr>
          <p:cNvPr id="89114" name="Freeform 26"/>
          <p:cNvSpPr>
            <a:spLocks/>
          </p:cNvSpPr>
          <p:nvPr/>
        </p:nvSpPr>
        <p:spPr bwMode="auto">
          <a:xfrm>
            <a:off x="1947863" y="2346325"/>
            <a:ext cx="536575" cy="515938"/>
          </a:xfrm>
          <a:custGeom>
            <a:avLst/>
            <a:gdLst/>
            <a:ahLst/>
            <a:cxnLst>
              <a:cxn ang="0">
                <a:pos x="338" y="0"/>
              </a:cxn>
              <a:cxn ang="0">
                <a:pos x="0" y="325"/>
              </a:cxn>
            </a:cxnLst>
            <a:rect l="0" t="0" r="r" b="b"/>
            <a:pathLst>
              <a:path w="338" h="325">
                <a:moveTo>
                  <a:pt x="338" y="0"/>
                </a:moveTo>
                <a:lnTo>
                  <a:pt x="0" y="325"/>
                </a:lnTo>
              </a:path>
            </a:pathLst>
          </a:custGeom>
          <a:noFill/>
          <a:ln w="9525">
            <a:solidFill>
              <a:schemeClr val="tx1"/>
            </a:solidFill>
            <a:round/>
            <a:headEnd type="none" w="med" len="med"/>
            <a:tailEnd type="none" w="med" len="med"/>
          </a:ln>
          <a:effectLst/>
        </p:spPr>
        <p:txBody>
          <a:bodyPr/>
          <a:lstStyle/>
          <a:p>
            <a:endParaRPr lang="en-US"/>
          </a:p>
        </p:txBody>
      </p:sp>
      <p:sp>
        <p:nvSpPr>
          <p:cNvPr id="89115" name="Line 27"/>
          <p:cNvSpPr>
            <a:spLocks noChangeShapeType="1"/>
          </p:cNvSpPr>
          <p:nvPr/>
        </p:nvSpPr>
        <p:spPr bwMode="auto">
          <a:xfrm>
            <a:off x="1219200" y="2971800"/>
            <a:ext cx="457200" cy="76200"/>
          </a:xfrm>
          <a:prstGeom prst="line">
            <a:avLst/>
          </a:prstGeom>
          <a:noFill/>
          <a:ln w="9525">
            <a:solidFill>
              <a:schemeClr val="tx1"/>
            </a:solidFill>
            <a:round/>
            <a:headEnd/>
            <a:tailEnd/>
          </a:ln>
          <a:effectLst/>
        </p:spPr>
        <p:txBody>
          <a:bodyPr/>
          <a:lstStyle/>
          <a:p>
            <a:endParaRPr lang="en-US"/>
          </a:p>
        </p:txBody>
      </p:sp>
      <p:sp>
        <p:nvSpPr>
          <p:cNvPr id="89116" name="Text Box 28"/>
          <p:cNvSpPr txBox="1">
            <a:spLocks noChangeArrowheads="1"/>
          </p:cNvSpPr>
          <p:nvPr/>
        </p:nvSpPr>
        <p:spPr bwMode="auto">
          <a:xfrm>
            <a:off x="609600" y="3505200"/>
            <a:ext cx="2438400" cy="466725"/>
          </a:xfrm>
          <a:prstGeom prst="rect">
            <a:avLst/>
          </a:prstGeom>
          <a:noFill/>
          <a:ln w="9525">
            <a:solidFill>
              <a:schemeClr val="accent2"/>
            </a:solidFill>
            <a:miter lim="800000"/>
            <a:headEnd/>
            <a:tailEnd/>
          </a:ln>
          <a:effectLst/>
        </p:spPr>
        <p:txBody>
          <a:bodyPr>
            <a:spAutoFit/>
          </a:bodyPr>
          <a:lstStyle/>
          <a:p>
            <a:pPr>
              <a:spcBef>
                <a:spcPct val="50000"/>
              </a:spcBef>
            </a:pPr>
            <a:r>
              <a:rPr lang="en-US"/>
              <a:t>A weighted graph</a:t>
            </a:r>
          </a:p>
        </p:txBody>
      </p:sp>
      <p:sp>
        <p:nvSpPr>
          <p:cNvPr id="89117" name="Text Box 29"/>
          <p:cNvSpPr txBox="1">
            <a:spLocks noChangeArrowheads="1"/>
          </p:cNvSpPr>
          <p:nvPr/>
        </p:nvSpPr>
        <p:spPr bwMode="auto">
          <a:xfrm>
            <a:off x="3886200" y="1066800"/>
            <a:ext cx="4114800" cy="366713"/>
          </a:xfrm>
          <a:prstGeom prst="rect">
            <a:avLst/>
          </a:prstGeom>
          <a:noFill/>
          <a:ln w="9525">
            <a:noFill/>
            <a:miter lim="800000"/>
            <a:headEnd/>
            <a:tailEnd/>
          </a:ln>
          <a:effectLst/>
        </p:spPr>
        <p:txBody>
          <a:bodyPr>
            <a:spAutoFit/>
          </a:bodyPr>
          <a:lstStyle/>
          <a:p>
            <a:pPr>
              <a:spcBef>
                <a:spcPct val="50000"/>
              </a:spcBef>
            </a:pPr>
            <a:r>
              <a:rPr lang="en-US" sz="1800"/>
              <a:t>Step      Next edge selected	Partial tree</a:t>
            </a:r>
          </a:p>
        </p:txBody>
      </p:sp>
      <p:sp>
        <p:nvSpPr>
          <p:cNvPr id="89118" name="Line 30"/>
          <p:cNvSpPr>
            <a:spLocks noChangeShapeType="1"/>
          </p:cNvSpPr>
          <p:nvPr/>
        </p:nvSpPr>
        <p:spPr bwMode="auto">
          <a:xfrm>
            <a:off x="3886200" y="1447800"/>
            <a:ext cx="609600" cy="0"/>
          </a:xfrm>
          <a:prstGeom prst="line">
            <a:avLst/>
          </a:prstGeom>
          <a:noFill/>
          <a:ln w="9525">
            <a:solidFill>
              <a:schemeClr val="tx1"/>
            </a:solidFill>
            <a:round/>
            <a:headEnd/>
            <a:tailEnd/>
          </a:ln>
          <a:effectLst/>
        </p:spPr>
        <p:txBody>
          <a:bodyPr/>
          <a:lstStyle/>
          <a:p>
            <a:endParaRPr lang="en-US"/>
          </a:p>
        </p:txBody>
      </p:sp>
      <p:sp>
        <p:nvSpPr>
          <p:cNvPr id="89119" name="Line 31"/>
          <p:cNvSpPr>
            <a:spLocks noChangeShapeType="1"/>
          </p:cNvSpPr>
          <p:nvPr/>
        </p:nvSpPr>
        <p:spPr bwMode="auto">
          <a:xfrm>
            <a:off x="4800600" y="1447800"/>
            <a:ext cx="1676400" cy="0"/>
          </a:xfrm>
          <a:prstGeom prst="line">
            <a:avLst/>
          </a:prstGeom>
          <a:noFill/>
          <a:ln w="9525">
            <a:solidFill>
              <a:schemeClr val="tx1"/>
            </a:solidFill>
            <a:round/>
            <a:headEnd/>
            <a:tailEnd/>
          </a:ln>
          <a:effectLst/>
        </p:spPr>
        <p:txBody>
          <a:bodyPr/>
          <a:lstStyle/>
          <a:p>
            <a:endParaRPr lang="en-US"/>
          </a:p>
        </p:txBody>
      </p:sp>
      <p:sp>
        <p:nvSpPr>
          <p:cNvPr id="89120" name="Line 32"/>
          <p:cNvSpPr>
            <a:spLocks noChangeShapeType="1"/>
          </p:cNvSpPr>
          <p:nvPr/>
        </p:nvSpPr>
        <p:spPr bwMode="auto">
          <a:xfrm>
            <a:off x="6705600" y="1447800"/>
            <a:ext cx="1066800" cy="0"/>
          </a:xfrm>
          <a:prstGeom prst="line">
            <a:avLst/>
          </a:prstGeom>
          <a:noFill/>
          <a:ln w="9525">
            <a:solidFill>
              <a:schemeClr val="tx1"/>
            </a:solidFill>
            <a:round/>
            <a:headEnd/>
            <a:tailEnd/>
          </a:ln>
          <a:effectLst/>
        </p:spPr>
        <p:txBody>
          <a:bodyPr/>
          <a:lstStyle/>
          <a:p>
            <a:endParaRPr lang="en-US"/>
          </a:p>
        </p:txBody>
      </p:sp>
      <p:sp>
        <p:nvSpPr>
          <p:cNvPr id="89121" name="Text Box 33"/>
          <p:cNvSpPr txBox="1">
            <a:spLocks noChangeArrowheads="1"/>
          </p:cNvSpPr>
          <p:nvPr/>
        </p:nvSpPr>
        <p:spPr bwMode="auto">
          <a:xfrm>
            <a:off x="3733800" y="1524000"/>
            <a:ext cx="2514600" cy="366713"/>
          </a:xfrm>
          <a:prstGeom prst="rect">
            <a:avLst/>
          </a:prstGeom>
          <a:noFill/>
          <a:ln w="9525">
            <a:noFill/>
            <a:miter lim="800000"/>
            <a:headEnd/>
            <a:tailEnd/>
          </a:ln>
          <a:effectLst/>
        </p:spPr>
        <p:txBody>
          <a:bodyPr>
            <a:spAutoFit/>
          </a:bodyPr>
          <a:lstStyle/>
          <a:p>
            <a:pPr>
              <a:spcBef>
                <a:spcPct val="50000"/>
              </a:spcBef>
            </a:pPr>
            <a:r>
              <a:rPr lang="en-US" sz="1800"/>
              <a:t>Initially</a:t>
            </a:r>
          </a:p>
        </p:txBody>
      </p:sp>
      <p:sp>
        <p:nvSpPr>
          <p:cNvPr id="89122" name="Oval 34"/>
          <p:cNvSpPr>
            <a:spLocks noChangeArrowheads="1"/>
          </p:cNvSpPr>
          <p:nvPr/>
        </p:nvSpPr>
        <p:spPr bwMode="auto">
          <a:xfrm>
            <a:off x="6934200" y="1676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23" name="Text Box 35"/>
          <p:cNvSpPr txBox="1">
            <a:spLocks noChangeArrowheads="1"/>
          </p:cNvSpPr>
          <p:nvPr/>
        </p:nvSpPr>
        <p:spPr bwMode="auto">
          <a:xfrm>
            <a:off x="6934200" y="1600200"/>
            <a:ext cx="4572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24" name="Text Box 36"/>
          <p:cNvSpPr txBox="1">
            <a:spLocks noChangeArrowheads="1"/>
          </p:cNvSpPr>
          <p:nvPr/>
        </p:nvSpPr>
        <p:spPr bwMode="auto">
          <a:xfrm>
            <a:off x="3810000" y="2286000"/>
            <a:ext cx="2819400" cy="366713"/>
          </a:xfrm>
          <a:prstGeom prst="rect">
            <a:avLst/>
          </a:prstGeom>
          <a:noFill/>
          <a:ln w="9525">
            <a:noFill/>
            <a:miter lim="800000"/>
            <a:headEnd/>
            <a:tailEnd/>
          </a:ln>
          <a:effectLst/>
        </p:spPr>
        <p:txBody>
          <a:bodyPr>
            <a:spAutoFit/>
          </a:bodyPr>
          <a:lstStyle/>
          <a:p>
            <a:pPr>
              <a:spcBef>
                <a:spcPct val="50000"/>
              </a:spcBef>
            </a:pPr>
            <a:r>
              <a:rPr lang="en-US" sz="1800"/>
              <a:t>1	(1,5), weight=3</a:t>
            </a:r>
          </a:p>
        </p:txBody>
      </p:sp>
      <p:sp>
        <p:nvSpPr>
          <p:cNvPr id="89125" name="Oval 37"/>
          <p:cNvSpPr>
            <a:spLocks noChangeArrowheads="1"/>
          </p:cNvSpPr>
          <p:nvPr/>
        </p:nvSpPr>
        <p:spPr bwMode="auto">
          <a:xfrm>
            <a:off x="7391400" y="2057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26" name="Text Box 38"/>
          <p:cNvSpPr txBox="1">
            <a:spLocks noChangeArrowheads="1"/>
          </p:cNvSpPr>
          <p:nvPr/>
        </p:nvSpPr>
        <p:spPr bwMode="auto">
          <a:xfrm>
            <a:off x="6705600" y="2590800"/>
            <a:ext cx="457200" cy="366713"/>
          </a:xfrm>
          <a:prstGeom prst="rect">
            <a:avLst/>
          </a:prstGeom>
          <a:noFill/>
          <a:ln w="9525">
            <a:noFill/>
            <a:miter lim="800000"/>
            <a:headEnd/>
            <a:tailEnd/>
          </a:ln>
          <a:effectLst/>
        </p:spPr>
        <p:txBody>
          <a:bodyPr>
            <a:spAutoFit/>
          </a:bodyPr>
          <a:lstStyle/>
          <a:p>
            <a:pPr>
              <a:spcBef>
                <a:spcPct val="50000"/>
              </a:spcBef>
            </a:pPr>
            <a:r>
              <a:rPr lang="en-US" sz="1800"/>
              <a:t>5</a:t>
            </a:r>
            <a:endParaRPr lang="en-US"/>
          </a:p>
        </p:txBody>
      </p:sp>
      <p:sp>
        <p:nvSpPr>
          <p:cNvPr id="89128" name="Oval 40"/>
          <p:cNvSpPr>
            <a:spLocks noChangeArrowheads="1"/>
          </p:cNvSpPr>
          <p:nvPr/>
        </p:nvSpPr>
        <p:spPr bwMode="auto">
          <a:xfrm>
            <a:off x="6705600" y="2590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29" name="Text Box 41"/>
          <p:cNvSpPr txBox="1">
            <a:spLocks noChangeArrowheads="1"/>
          </p:cNvSpPr>
          <p:nvPr/>
        </p:nvSpPr>
        <p:spPr bwMode="auto">
          <a:xfrm>
            <a:off x="7391400" y="20574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31" name="Text Box 43"/>
          <p:cNvSpPr txBox="1">
            <a:spLocks noChangeArrowheads="1"/>
          </p:cNvSpPr>
          <p:nvPr/>
        </p:nvSpPr>
        <p:spPr bwMode="auto">
          <a:xfrm>
            <a:off x="3810000" y="3200400"/>
            <a:ext cx="2590800" cy="366713"/>
          </a:xfrm>
          <a:prstGeom prst="rect">
            <a:avLst/>
          </a:prstGeom>
          <a:noFill/>
          <a:ln w="9525">
            <a:noFill/>
            <a:miter lim="800000"/>
            <a:headEnd/>
            <a:tailEnd/>
          </a:ln>
          <a:effectLst/>
        </p:spPr>
        <p:txBody>
          <a:bodyPr>
            <a:spAutoFit/>
          </a:bodyPr>
          <a:lstStyle/>
          <a:p>
            <a:pPr>
              <a:spcBef>
                <a:spcPct val="50000"/>
              </a:spcBef>
            </a:pPr>
            <a:r>
              <a:rPr lang="en-US" sz="1800"/>
              <a:t>2	(5,4), weight=2</a:t>
            </a:r>
          </a:p>
        </p:txBody>
      </p:sp>
      <p:sp>
        <p:nvSpPr>
          <p:cNvPr id="89132" name="Text Box 44"/>
          <p:cNvSpPr txBox="1">
            <a:spLocks noChangeArrowheads="1"/>
          </p:cNvSpPr>
          <p:nvPr/>
        </p:nvSpPr>
        <p:spPr bwMode="auto">
          <a:xfrm>
            <a:off x="7467600" y="28956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34" name="Oval 46"/>
          <p:cNvSpPr>
            <a:spLocks noChangeArrowheads="1"/>
          </p:cNvSpPr>
          <p:nvPr/>
        </p:nvSpPr>
        <p:spPr bwMode="auto">
          <a:xfrm>
            <a:off x="7467600" y="2971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35" name="Oval 47"/>
          <p:cNvSpPr>
            <a:spLocks noChangeArrowheads="1"/>
          </p:cNvSpPr>
          <p:nvPr/>
        </p:nvSpPr>
        <p:spPr bwMode="auto">
          <a:xfrm>
            <a:off x="6705600" y="3429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36" name="Oval 48"/>
          <p:cNvSpPr>
            <a:spLocks noChangeArrowheads="1"/>
          </p:cNvSpPr>
          <p:nvPr/>
        </p:nvSpPr>
        <p:spPr bwMode="auto">
          <a:xfrm>
            <a:off x="7315200" y="3505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37" name="Line 49"/>
          <p:cNvSpPr>
            <a:spLocks noChangeShapeType="1"/>
          </p:cNvSpPr>
          <p:nvPr/>
        </p:nvSpPr>
        <p:spPr bwMode="auto">
          <a:xfrm>
            <a:off x="7010400" y="3657600"/>
            <a:ext cx="304800" cy="0"/>
          </a:xfrm>
          <a:prstGeom prst="line">
            <a:avLst/>
          </a:prstGeom>
          <a:noFill/>
          <a:ln w="9525">
            <a:solidFill>
              <a:srgbClr val="FF3300"/>
            </a:solidFill>
            <a:round/>
            <a:headEnd/>
            <a:tailEnd/>
          </a:ln>
          <a:effectLst/>
        </p:spPr>
        <p:txBody>
          <a:bodyPr/>
          <a:lstStyle/>
          <a:p>
            <a:endParaRPr lang="en-US"/>
          </a:p>
        </p:txBody>
      </p:sp>
      <p:sp>
        <p:nvSpPr>
          <p:cNvPr id="89138" name="Text Box 50"/>
          <p:cNvSpPr txBox="1">
            <a:spLocks noChangeArrowheads="1"/>
          </p:cNvSpPr>
          <p:nvPr/>
        </p:nvSpPr>
        <p:spPr bwMode="auto">
          <a:xfrm>
            <a:off x="6705600" y="34290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89139" name="Text Box 51"/>
          <p:cNvSpPr txBox="1">
            <a:spLocks noChangeArrowheads="1"/>
          </p:cNvSpPr>
          <p:nvPr/>
        </p:nvSpPr>
        <p:spPr bwMode="auto">
          <a:xfrm>
            <a:off x="7315200" y="35052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9140" name="Text Box 52"/>
          <p:cNvSpPr txBox="1">
            <a:spLocks noChangeArrowheads="1"/>
          </p:cNvSpPr>
          <p:nvPr/>
        </p:nvSpPr>
        <p:spPr bwMode="auto">
          <a:xfrm>
            <a:off x="3810000" y="4419600"/>
            <a:ext cx="2819400" cy="366713"/>
          </a:xfrm>
          <a:prstGeom prst="rect">
            <a:avLst/>
          </a:prstGeom>
          <a:noFill/>
          <a:ln w="9525">
            <a:noFill/>
            <a:miter lim="800000"/>
            <a:headEnd/>
            <a:tailEnd/>
          </a:ln>
          <a:effectLst/>
        </p:spPr>
        <p:txBody>
          <a:bodyPr>
            <a:spAutoFit/>
          </a:bodyPr>
          <a:lstStyle/>
          <a:p>
            <a:pPr>
              <a:spcBef>
                <a:spcPct val="50000"/>
              </a:spcBef>
            </a:pPr>
            <a:r>
              <a:rPr lang="en-US" sz="1800"/>
              <a:t>3	(4,2), weight=4</a:t>
            </a:r>
          </a:p>
        </p:txBody>
      </p:sp>
      <p:sp>
        <p:nvSpPr>
          <p:cNvPr id="89142" name="Oval 54"/>
          <p:cNvSpPr>
            <a:spLocks noChangeArrowheads="1"/>
          </p:cNvSpPr>
          <p:nvPr/>
        </p:nvSpPr>
        <p:spPr bwMode="auto">
          <a:xfrm>
            <a:off x="7391400" y="4038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44" name="Text Box 56"/>
          <p:cNvSpPr txBox="1">
            <a:spLocks noChangeArrowheads="1"/>
          </p:cNvSpPr>
          <p:nvPr/>
        </p:nvSpPr>
        <p:spPr bwMode="auto">
          <a:xfrm>
            <a:off x="6705600" y="44958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89145" name="Text Box 57"/>
          <p:cNvSpPr txBox="1">
            <a:spLocks noChangeArrowheads="1"/>
          </p:cNvSpPr>
          <p:nvPr/>
        </p:nvSpPr>
        <p:spPr bwMode="auto">
          <a:xfrm>
            <a:off x="7239000" y="49530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9146" name="Oval 58"/>
          <p:cNvSpPr>
            <a:spLocks noChangeArrowheads="1"/>
          </p:cNvSpPr>
          <p:nvPr/>
        </p:nvSpPr>
        <p:spPr bwMode="auto">
          <a:xfrm>
            <a:off x="6705600" y="4495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47" name="Oval 59"/>
          <p:cNvSpPr>
            <a:spLocks noChangeArrowheads="1"/>
          </p:cNvSpPr>
          <p:nvPr/>
        </p:nvSpPr>
        <p:spPr bwMode="auto">
          <a:xfrm>
            <a:off x="7239000" y="4953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48" name="Oval 60"/>
          <p:cNvSpPr>
            <a:spLocks noChangeArrowheads="1"/>
          </p:cNvSpPr>
          <p:nvPr/>
        </p:nvSpPr>
        <p:spPr bwMode="auto">
          <a:xfrm>
            <a:off x="7162800" y="4419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49" name="Line 61"/>
          <p:cNvSpPr>
            <a:spLocks noChangeShapeType="1"/>
          </p:cNvSpPr>
          <p:nvPr/>
        </p:nvSpPr>
        <p:spPr bwMode="auto">
          <a:xfrm>
            <a:off x="7010400" y="4800600"/>
            <a:ext cx="228600" cy="228600"/>
          </a:xfrm>
          <a:prstGeom prst="line">
            <a:avLst/>
          </a:prstGeom>
          <a:noFill/>
          <a:ln w="9525">
            <a:solidFill>
              <a:schemeClr val="tx1"/>
            </a:solidFill>
            <a:round/>
            <a:headEnd/>
            <a:tailEnd/>
          </a:ln>
          <a:effectLst/>
        </p:spPr>
        <p:txBody>
          <a:bodyPr/>
          <a:lstStyle/>
          <a:p>
            <a:endParaRPr lang="en-US"/>
          </a:p>
        </p:txBody>
      </p:sp>
      <p:sp>
        <p:nvSpPr>
          <p:cNvPr id="89150" name="Text Box 62"/>
          <p:cNvSpPr txBox="1">
            <a:spLocks noChangeArrowheads="1"/>
          </p:cNvSpPr>
          <p:nvPr/>
        </p:nvSpPr>
        <p:spPr bwMode="auto">
          <a:xfrm>
            <a:off x="7162800" y="44196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9151" name="Text Box 63"/>
          <p:cNvSpPr txBox="1">
            <a:spLocks noChangeArrowheads="1"/>
          </p:cNvSpPr>
          <p:nvPr/>
        </p:nvSpPr>
        <p:spPr bwMode="auto">
          <a:xfrm>
            <a:off x="7467600" y="40386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52" name="Line 64"/>
          <p:cNvSpPr>
            <a:spLocks noChangeShapeType="1"/>
          </p:cNvSpPr>
          <p:nvPr/>
        </p:nvSpPr>
        <p:spPr bwMode="auto">
          <a:xfrm>
            <a:off x="7315200" y="4724400"/>
            <a:ext cx="76200" cy="228600"/>
          </a:xfrm>
          <a:prstGeom prst="line">
            <a:avLst/>
          </a:prstGeom>
          <a:noFill/>
          <a:ln w="9525">
            <a:solidFill>
              <a:srgbClr val="FF3300"/>
            </a:solidFill>
            <a:round/>
            <a:headEnd/>
            <a:tailEnd/>
          </a:ln>
          <a:effectLst/>
        </p:spPr>
        <p:txBody>
          <a:bodyPr/>
          <a:lstStyle/>
          <a:p>
            <a:endParaRPr lang="en-US"/>
          </a:p>
        </p:txBody>
      </p:sp>
      <p:sp>
        <p:nvSpPr>
          <p:cNvPr id="89153" name="Freeform 65"/>
          <p:cNvSpPr>
            <a:spLocks/>
          </p:cNvSpPr>
          <p:nvPr/>
        </p:nvSpPr>
        <p:spPr bwMode="auto">
          <a:xfrm>
            <a:off x="6858000" y="2190750"/>
            <a:ext cx="533400" cy="400050"/>
          </a:xfrm>
          <a:custGeom>
            <a:avLst/>
            <a:gdLst/>
            <a:ahLst/>
            <a:cxnLst>
              <a:cxn ang="0">
                <a:pos x="336" y="12"/>
              </a:cxn>
              <a:cxn ang="0">
                <a:pos x="188" y="10"/>
              </a:cxn>
              <a:cxn ang="0">
                <a:pos x="75" y="73"/>
              </a:cxn>
              <a:cxn ang="0">
                <a:pos x="13" y="160"/>
              </a:cxn>
              <a:cxn ang="0">
                <a:pos x="0" y="252"/>
              </a:cxn>
            </a:cxnLst>
            <a:rect l="0" t="0" r="r" b="b"/>
            <a:pathLst>
              <a:path w="336" h="252">
                <a:moveTo>
                  <a:pt x="336" y="12"/>
                </a:moveTo>
                <a:cubicBezTo>
                  <a:pt x="311" y="12"/>
                  <a:pt x="231" y="0"/>
                  <a:pt x="188" y="10"/>
                </a:cubicBezTo>
                <a:cubicBezTo>
                  <a:pt x="145" y="20"/>
                  <a:pt x="104" y="48"/>
                  <a:pt x="75" y="73"/>
                </a:cubicBezTo>
                <a:cubicBezTo>
                  <a:pt x="46" y="98"/>
                  <a:pt x="25" y="130"/>
                  <a:pt x="13" y="160"/>
                </a:cubicBezTo>
                <a:cubicBezTo>
                  <a:pt x="1" y="190"/>
                  <a:pt x="3" y="233"/>
                  <a:pt x="0" y="252"/>
                </a:cubicBezTo>
              </a:path>
            </a:pathLst>
          </a:custGeom>
          <a:noFill/>
          <a:ln w="9525">
            <a:solidFill>
              <a:srgbClr val="FF3300"/>
            </a:solidFill>
            <a:round/>
            <a:headEnd/>
            <a:tailEnd/>
          </a:ln>
          <a:effectLst/>
        </p:spPr>
        <p:txBody>
          <a:bodyPr/>
          <a:lstStyle/>
          <a:p>
            <a:endParaRPr lang="en-US"/>
          </a:p>
        </p:txBody>
      </p:sp>
      <p:sp>
        <p:nvSpPr>
          <p:cNvPr id="89154" name="Freeform 66"/>
          <p:cNvSpPr>
            <a:spLocks/>
          </p:cNvSpPr>
          <p:nvPr/>
        </p:nvSpPr>
        <p:spPr bwMode="auto">
          <a:xfrm>
            <a:off x="6934200" y="3048000"/>
            <a:ext cx="533400" cy="400050"/>
          </a:xfrm>
          <a:custGeom>
            <a:avLst/>
            <a:gdLst/>
            <a:ahLst/>
            <a:cxnLst>
              <a:cxn ang="0">
                <a:pos x="336" y="12"/>
              </a:cxn>
              <a:cxn ang="0">
                <a:pos x="188" y="10"/>
              </a:cxn>
              <a:cxn ang="0">
                <a:pos x="75" y="73"/>
              </a:cxn>
              <a:cxn ang="0">
                <a:pos x="13" y="160"/>
              </a:cxn>
              <a:cxn ang="0">
                <a:pos x="0" y="252"/>
              </a:cxn>
            </a:cxnLst>
            <a:rect l="0" t="0" r="r" b="b"/>
            <a:pathLst>
              <a:path w="336" h="252">
                <a:moveTo>
                  <a:pt x="336" y="12"/>
                </a:moveTo>
                <a:cubicBezTo>
                  <a:pt x="311" y="12"/>
                  <a:pt x="231" y="0"/>
                  <a:pt x="188" y="10"/>
                </a:cubicBezTo>
                <a:cubicBezTo>
                  <a:pt x="145" y="20"/>
                  <a:pt x="104" y="48"/>
                  <a:pt x="75" y="73"/>
                </a:cubicBezTo>
                <a:cubicBezTo>
                  <a:pt x="46" y="98"/>
                  <a:pt x="25" y="130"/>
                  <a:pt x="13" y="160"/>
                </a:cubicBezTo>
                <a:cubicBezTo>
                  <a:pt x="1" y="190"/>
                  <a:pt x="3" y="233"/>
                  <a:pt x="0" y="252"/>
                </a:cubicBezTo>
              </a:path>
            </a:pathLst>
          </a:custGeom>
          <a:noFill/>
          <a:ln w="9525">
            <a:solidFill>
              <a:schemeClr val="tx1"/>
            </a:solidFill>
            <a:round/>
            <a:headEnd/>
            <a:tailEnd/>
          </a:ln>
          <a:effectLst/>
        </p:spPr>
        <p:txBody>
          <a:bodyPr/>
          <a:lstStyle/>
          <a:p>
            <a:endParaRPr lang="en-US"/>
          </a:p>
        </p:txBody>
      </p:sp>
      <p:sp>
        <p:nvSpPr>
          <p:cNvPr id="89155" name="Freeform 67"/>
          <p:cNvSpPr>
            <a:spLocks/>
          </p:cNvSpPr>
          <p:nvPr/>
        </p:nvSpPr>
        <p:spPr bwMode="auto">
          <a:xfrm>
            <a:off x="6858000" y="4114800"/>
            <a:ext cx="533400" cy="400050"/>
          </a:xfrm>
          <a:custGeom>
            <a:avLst/>
            <a:gdLst/>
            <a:ahLst/>
            <a:cxnLst>
              <a:cxn ang="0">
                <a:pos x="336" y="12"/>
              </a:cxn>
              <a:cxn ang="0">
                <a:pos x="188" y="10"/>
              </a:cxn>
              <a:cxn ang="0">
                <a:pos x="75" y="73"/>
              </a:cxn>
              <a:cxn ang="0">
                <a:pos x="13" y="160"/>
              </a:cxn>
              <a:cxn ang="0">
                <a:pos x="0" y="252"/>
              </a:cxn>
            </a:cxnLst>
            <a:rect l="0" t="0" r="r" b="b"/>
            <a:pathLst>
              <a:path w="336" h="252">
                <a:moveTo>
                  <a:pt x="336" y="12"/>
                </a:moveTo>
                <a:cubicBezTo>
                  <a:pt x="311" y="12"/>
                  <a:pt x="231" y="0"/>
                  <a:pt x="188" y="10"/>
                </a:cubicBezTo>
                <a:cubicBezTo>
                  <a:pt x="145" y="20"/>
                  <a:pt x="104" y="48"/>
                  <a:pt x="75" y="73"/>
                </a:cubicBezTo>
                <a:cubicBezTo>
                  <a:pt x="46" y="98"/>
                  <a:pt x="25" y="130"/>
                  <a:pt x="13" y="160"/>
                </a:cubicBezTo>
                <a:cubicBezTo>
                  <a:pt x="1" y="190"/>
                  <a:pt x="3" y="233"/>
                  <a:pt x="0" y="252"/>
                </a:cubicBezTo>
              </a:path>
            </a:pathLst>
          </a:custGeom>
          <a:noFill/>
          <a:ln w="9525">
            <a:solidFill>
              <a:schemeClr val="tx1"/>
            </a:solidFill>
            <a:round/>
            <a:headEnd/>
            <a:tailEnd/>
          </a:ln>
          <a:effectLst/>
        </p:spPr>
        <p:txBody>
          <a:bodyPr/>
          <a:lstStyle/>
          <a:p>
            <a:endParaRPr lang="en-US"/>
          </a:p>
        </p:txBody>
      </p:sp>
      <p:sp>
        <p:nvSpPr>
          <p:cNvPr id="89157" name="Text Box 69"/>
          <p:cNvSpPr txBox="1">
            <a:spLocks noChangeArrowheads="1"/>
          </p:cNvSpPr>
          <p:nvPr/>
        </p:nvSpPr>
        <p:spPr bwMode="auto">
          <a:xfrm>
            <a:off x="3810000" y="5638800"/>
            <a:ext cx="2667000" cy="366713"/>
          </a:xfrm>
          <a:prstGeom prst="rect">
            <a:avLst/>
          </a:prstGeom>
          <a:noFill/>
          <a:ln w="9525">
            <a:noFill/>
            <a:miter lim="800000"/>
            <a:headEnd/>
            <a:tailEnd/>
          </a:ln>
          <a:effectLst/>
        </p:spPr>
        <p:txBody>
          <a:bodyPr>
            <a:spAutoFit/>
          </a:bodyPr>
          <a:lstStyle/>
          <a:p>
            <a:pPr>
              <a:spcBef>
                <a:spcPct val="50000"/>
              </a:spcBef>
            </a:pPr>
            <a:r>
              <a:rPr lang="en-US" sz="1800"/>
              <a:t>4	(1,3), weight=6</a:t>
            </a:r>
          </a:p>
        </p:txBody>
      </p:sp>
      <p:sp>
        <p:nvSpPr>
          <p:cNvPr id="89158" name="Oval 70"/>
          <p:cNvSpPr>
            <a:spLocks noChangeArrowheads="1"/>
          </p:cNvSpPr>
          <p:nvPr/>
        </p:nvSpPr>
        <p:spPr bwMode="auto">
          <a:xfrm>
            <a:off x="6781800" y="5715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59" name="Line 71"/>
          <p:cNvSpPr>
            <a:spLocks noChangeShapeType="1"/>
          </p:cNvSpPr>
          <p:nvPr/>
        </p:nvSpPr>
        <p:spPr bwMode="auto">
          <a:xfrm>
            <a:off x="7086600" y="6019800"/>
            <a:ext cx="228600" cy="228600"/>
          </a:xfrm>
          <a:prstGeom prst="line">
            <a:avLst/>
          </a:prstGeom>
          <a:noFill/>
          <a:ln w="9525">
            <a:solidFill>
              <a:schemeClr val="tx1"/>
            </a:solidFill>
            <a:round/>
            <a:headEnd/>
            <a:tailEnd/>
          </a:ln>
          <a:effectLst/>
        </p:spPr>
        <p:txBody>
          <a:bodyPr/>
          <a:lstStyle/>
          <a:p>
            <a:endParaRPr lang="en-US"/>
          </a:p>
        </p:txBody>
      </p:sp>
      <p:sp>
        <p:nvSpPr>
          <p:cNvPr id="89160" name="Text Box 72"/>
          <p:cNvSpPr txBox="1">
            <a:spLocks noChangeArrowheads="1"/>
          </p:cNvSpPr>
          <p:nvPr/>
        </p:nvSpPr>
        <p:spPr bwMode="auto">
          <a:xfrm>
            <a:off x="7239000" y="56388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89161" name="Text Box 73"/>
          <p:cNvSpPr txBox="1">
            <a:spLocks noChangeArrowheads="1"/>
          </p:cNvSpPr>
          <p:nvPr/>
        </p:nvSpPr>
        <p:spPr bwMode="auto">
          <a:xfrm>
            <a:off x="7543800" y="52578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89162" name="Line 74"/>
          <p:cNvSpPr>
            <a:spLocks noChangeShapeType="1"/>
          </p:cNvSpPr>
          <p:nvPr/>
        </p:nvSpPr>
        <p:spPr bwMode="auto">
          <a:xfrm>
            <a:off x="7391400" y="5943600"/>
            <a:ext cx="76200" cy="228600"/>
          </a:xfrm>
          <a:prstGeom prst="line">
            <a:avLst/>
          </a:prstGeom>
          <a:noFill/>
          <a:ln w="9525">
            <a:solidFill>
              <a:schemeClr val="tx1"/>
            </a:solidFill>
            <a:round/>
            <a:headEnd/>
            <a:tailEnd/>
          </a:ln>
          <a:effectLst/>
        </p:spPr>
        <p:txBody>
          <a:bodyPr/>
          <a:lstStyle/>
          <a:p>
            <a:endParaRPr lang="en-US"/>
          </a:p>
        </p:txBody>
      </p:sp>
      <p:sp>
        <p:nvSpPr>
          <p:cNvPr id="89163" name="Freeform 75"/>
          <p:cNvSpPr>
            <a:spLocks/>
          </p:cNvSpPr>
          <p:nvPr/>
        </p:nvSpPr>
        <p:spPr bwMode="auto">
          <a:xfrm>
            <a:off x="6934200" y="5335588"/>
            <a:ext cx="600075" cy="398462"/>
          </a:xfrm>
          <a:custGeom>
            <a:avLst/>
            <a:gdLst/>
            <a:ahLst/>
            <a:cxnLst>
              <a:cxn ang="0">
                <a:pos x="378" y="20"/>
              </a:cxn>
              <a:cxn ang="0">
                <a:pos x="188" y="9"/>
              </a:cxn>
              <a:cxn ang="0">
                <a:pos x="75" y="72"/>
              </a:cxn>
              <a:cxn ang="0">
                <a:pos x="13" y="159"/>
              </a:cxn>
              <a:cxn ang="0">
                <a:pos x="0" y="251"/>
              </a:cxn>
            </a:cxnLst>
            <a:rect l="0" t="0" r="r" b="b"/>
            <a:pathLst>
              <a:path w="378" h="251">
                <a:moveTo>
                  <a:pt x="378" y="20"/>
                </a:moveTo>
                <a:cubicBezTo>
                  <a:pt x="349" y="18"/>
                  <a:pt x="238" y="0"/>
                  <a:pt x="188" y="9"/>
                </a:cubicBezTo>
                <a:cubicBezTo>
                  <a:pt x="138" y="18"/>
                  <a:pt x="104" y="47"/>
                  <a:pt x="75" y="72"/>
                </a:cubicBezTo>
                <a:cubicBezTo>
                  <a:pt x="46" y="97"/>
                  <a:pt x="25" y="129"/>
                  <a:pt x="13" y="159"/>
                </a:cubicBezTo>
                <a:cubicBezTo>
                  <a:pt x="1" y="189"/>
                  <a:pt x="3" y="232"/>
                  <a:pt x="0" y="251"/>
                </a:cubicBezTo>
              </a:path>
            </a:pathLst>
          </a:custGeom>
          <a:noFill/>
          <a:ln w="9525">
            <a:solidFill>
              <a:schemeClr val="tx1"/>
            </a:solidFill>
            <a:round/>
            <a:headEnd/>
            <a:tailEnd/>
          </a:ln>
          <a:effectLst/>
        </p:spPr>
        <p:txBody>
          <a:bodyPr/>
          <a:lstStyle/>
          <a:p>
            <a:endParaRPr lang="en-US"/>
          </a:p>
        </p:txBody>
      </p:sp>
      <p:sp>
        <p:nvSpPr>
          <p:cNvPr id="89164" name="Oval 76"/>
          <p:cNvSpPr>
            <a:spLocks noChangeArrowheads="1"/>
          </p:cNvSpPr>
          <p:nvPr/>
        </p:nvSpPr>
        <p:spPr bwMode="auto">
          <a:xfrm>
            <a:off x="7543800" y="5257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65" name="Oval 77"/>
          <p:cNvSpPr>
            <a:spLocks noChangeArrowheads="1"/>
          </p:cNvSpPr>
          <p:nvPr/>
        </p:nvSpPr>
        <p:spPr bwMode="auto">
          <a:xfrm>
            <a:off x="7315200" y="6172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66" name="Oval 78"/>
          <p:cNvSpPr>
            <a:spLocks noChangeArrowheads="1"/>
          </p:cNvSpPr>
          <p:nvPr/>
        </p:nvSpPr>
        <p:spPr bwMode="auto">
          <a:xfrm>
            <a:off x="7239000" y="5638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67" name="Oval 79"/>
          <p:cNvSpPr>
            <a:spLocks noChangeArrowheads="1"/>
          </p:cNvSpPr>
          <p:nvPr/>
        </p:nvSpPr>
        <p:spPr bwMode="auto">
          <a:xfrm>
            <a:off x="7924800" y="5791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89168" name="Text Box 80"/>
          <p:cNvSpPr txBox="1">
            <a:spLocks noChangeArrowheads="1"/>
          </p:cNvSpPr>
          <p:nvPr/>
        </p:nvSpPr>
        <p:spPr bwMode="auto">
          <a:xfrm>
            <a:off x="7924800" y="57912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89169" name="Text Box 81"/>
          <p:cNvSpPr txBox="1">
            <a:spLocks noChangeArrowheads="1"/>
          </p:cNvSpPr>
          <p:nvPr/>
        </p:nvSpPr>
        <p:spPr bwMode="auto">
          <a:xfrm>
            <a:off x="6781800" y="57150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89170" name="Text Box 82"/>
          <p:cNvSpPr txBox="1">
            <a:spLocks noChangeArrowheads="1"/>
          </p:cNvSpPr>
          <p:nvPr/>
        </p:nvSpPr>
        <p:spPr bwMode="auto">
          <a:xfrm>
            <a:off x="7315200" y="6172200"/>
            <a:ext cx="4572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89171" name="Line 83"/>
          <p:cNvSpPr>
            <a:spLocks noChangeShapeType="1"/>
          </p:cNvSpPr>
          <p:nvPr/>
        </p:nvSpPr>
        <p:spPr bwMode="auto">
          <a:xfrm>
            <a:off x="7772400" y="5562600"/>
            <a:ext cx="228600" cy="228600"/>
          </a:xfrm>
          <a:prstGeom prst="line">
            <a:avLst/>
          </a:prstGeom>
          <a:noFill/>
          <a:ln w="9525">
            <a:solidFill>
              <a:srgbClr val="FF3300"/>
            </a:solidFill>
            <a:round/>
            <a:headEnd/>
            <a:tailEnd/>
          </a:ln>
          <a:effectLst/>
        </p:spPr>
        <p:txBody>
          <a:bodyPr/>
          <a:lstStyle/>
          <a:p>
            <a:endParaRPr lang="en-US"/>
          </a:p>
        </p:txBody>
      </p:sp>
      <p:sp>
        <p:nvSpPr>
          <p:cNvPr id="89172" name="Text Box 84"/>
          <p:cNvSpPr txBox="1">
            <a:spLocks noChangeArrowheads="1"/>
          </p:cNvSpPr>
          <p:nvPr/>
        </p:nvSpPr>
        <p:spPr bwMode="auto">
          <a:xfrm>
            <a:off x="6781800" y="20574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3</a:t>
            </a:r>
          </a:p>
        </p:txBody>
      </p:sp>
      <p:sp>
        <p:nvSpPr>
          <p:cNvPr id="89173" name="Text Box 85"/>
          <p:cNvSpPr txBox="1">
            <a:spLocks noChangeArrowheads="1"/>
          </p:cNvSpPr>
          <p:nvPr/>
        </p:nvSpPr>
        <p:spPr bwMode="auto">
          <a:xfrm>
            <a:off x="7010400" y="36576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2</a:t>
            </a:r>
          </a:p>
        </p:txBody>
      </p:sp>
      <p:sp>
        <p:nvSpPr>
          <p:cNvPr id="89174" name="Text Box 86"/>
          <p:cNvSpPr txBox="1">
            <a:spLocks noChangeArrowheads="1"/>
          </p:cNvSpPr>
          <p:nvPr/>
        </p:nvSpPr>
        <p:spPr bwMode="auto">
          <a:xfrm>
            <a:off x="7315200" y="4648200"/>
            <a:ext cx="3048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4</a:t>
            </a:r>
          </a:p>
        </p:txBody>
      </p:sp>
      <p:sp>
        <p:nvSpPr>
          <p:cNvPr id="89175" name="Text Box 87"/>
          <p:cNvSpPr txBox="1">
            <a:spLocks noChangeArrowheads="1"/>
          </p:cNvSpPr>
          <p:nvPr/>
        </p:nvSpPr>
        <p:spPr bwMode="auto">
          <a:xfrm>
            <a:off x="7848600" y="5410200"/>
            <a:ext cx="3810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6</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685800" y="609600"/>
            <a:ext cx="7924800" cy="5834063"/>
          </a:xfrm>
          <a:prstGeom prst="rect">
            <a:avLst/>
          </a:prstGeom>
          <a:noFill/>
          <a:ln w="9525">
            <a:solidFill>
              <a:schemeClr val="accent2"/>
            </a:solidFill>
            <a:miter lim="800000"/>
            <a:headEnd/>
            <a:tailEnd/>
          </a:ln>
          <a:effectLst/>
        </p:spPr>
        <p:txBody>
          <a:bodyPr>
            <a:spAutoFit/>
          </a:bodyPr>
          <a:lstStyle/>
          <a:p>
            <a:pPr>
              <a:spcBef>
                <a:spcPct val="50000"/>
              </a:spcBef>
              <a:tabLst>
                <a:tab pos="238125" algn="l"/>
              </a:tabLst>
            </a:pPr>
            <a:r>
              <a:rPr lang="en-US" b="1"/>
              <a:t>An adjacency matrix implementation of Prim’s algorithm:</a:t>
            </a:r>
          </a:p>
          <a:p>
            <a:pPr>
              <a:lnSpc>
                <a:spcPct val="90000"/>
              </a:lnSpc>
              <a:spcBef>
                <a:spcPct val="50000"/>
              </a:spcBef>
              <a:tabLst>
                <a:tab pos="238125" algn="l"/>
              </a:tabLst>
            </a:pPr>
            <a:r>
              <a:rPr lang="en-US" sz="1800" b="1"/>
              <a:t>	Input: </a:t>
            </a:r>
            <a:r>
              <a:rPr lang="en-US" sz="1800" i="1"/>
              <a:t>W</a:t>
            </a:r>
            <a:r>
              <a:rPr lang="en-US" sz="1800"/>
              <a:t>[1..</a:t>
            </a:r>
            <a:r>
              <a:rPr lang="en-US" sz="1800" i="1"/>
              <a:t>n</a:t>
            </a:r>
            <a:r>
              <a:rPr lang="en-US" sz="1800"/>
              <a:t>][1..</a:t>
            </a:r>
            <a:r>
              <a:rPr lang="en-US" sz="1800" i="1"/>
              <a:t>n</a:t>
            </a:r>
            <a:r>
              <a:rPr lang="en-US" sz="1800"/>
              <a:t>] with </a:t>
            </a:r>
            <a:r>
              <a:rPr lang="en-US" sz="1800" i="1"/>
              <a:t>W</a:t>
            </a:r>
            <a:r>
              <a:rPr lang="en-US" sz="1800"/>
              <a:t>[</a:t>
            </a:r>
            <a:r>
              <a:rPr lang="en-US" sz="1800" i="1"/>
              <a:t>i</a:t>
            </a:r>
            <a:r>
              <a:rPr lang="en-US" sz="1800"/>
              <a:t>, </a:t>
            </a:r>
            <a:r>
              <a:rPr lang="en-US" sz="1800" i="1"/>
              <a:t>j</a:t>
            </a:r>
            <a:r>
              <a:rPr lang="en-US" sz="1800"/>
              <a:t>] = weight of edge (</a:t>
            </a:r>
            <a:r>
              <a:rPr lang="en-US" sz="1800" i="1"/>
              <a:t>i</a:t>
            </a:r>
            <a:r>
              <a:rPr lang="en-US" sz="1800"/>
              <a:t>, </a:t>
            </a:r>
            <a:r>
              <a:rPr lang="en-US" sz="1800" i="1"/>
              <a:t>j</a:t>
            </a:r>
            <a:r>
              <a:rPr lang="en-US" sz="1800"/>
              <a:t>); set </a:t>
            </a:r>
            <a:r>
              <a:rPr lang="en-US" sz="1800" i="1"/>
              <a:t>W</a:t>
            </a:r>
            <a:r>
              <a:rPr lang="en-US" sz="1800"/>
              <a:t>[</a:t>
            </a:r>
            <a:r>
              <a:rPr lang="en-US" sz="1800" i="1"/>
              <a:t>i</a:t>
            </a:r>
            <a:r>
              <a:rPr lang="en-US" sz="1800"/>
              <a:t>, </a:t>
            </a:r>
            <a:r>
              <a:rPr lang="en-US" sz="1800" i="1"/>
              <a:t>j</a:t>
            </a:r>
            <a:r>
              <a:rPr lang="en-US" sz="1800"/>
              <a:t>] = </a:t>
            </a:r>
            <a:r>
              <a:rPr lang="en-US" sz="1800">
                <a:sym typeface="Symbol" pitchFamily="18" charset="2"/>
              </a:rPr>
              <a:t> if no edge	</a:t>
            </a:r>
            <a:r>
              <a:rPr lang="en-US" sz="1800" b="1">
                <a:sym typeface="Symbol" pitchFamily="18" charset="2"/>
              </a:rPr>
              <a:t>Output:</a:t>
            </a:r>
            <a:r>
              <a:rPr lang="en-US" sz="1800">
                <a:sym typeface="Symbol" pitchFamily="18" charset="2"/>
              </a:rPr>
              <a:t> an MST with tree edges stored in </a:t>
            </a:r>
            <a:r>
              <a:rPr lang="en-US" sz="1800" i="1">
                <a:sym typeface="Symbol" pitchFamily="18" charset="2"/>
              </a:rPr>
              <a:t>T</a:t>
            </a:r>
            <a:r>
              <a:rPr lang="en-US" sz="1800">
                <a:sym typeface="Symbol" pitchFamily="18" charset="2"/>
              </a:rPr>
              <a:t>[1..</a:t>
            </a:r>
            <a:r>
              <a:rPr lang="en-US" sz="1800" i="1">
                <a:sym typeface="Symbol" pitchFamily="18" charset="2"/>
              </a:rPr>
              <a:t>n</a:t>
            </a:r>
            <a:r>
              <a:rPr lang="en-US" sz="1800">
                <a:sym typeface="Symbol" pitchFamily="18" charset="2"/>
              </a:rPr>
              <a:t> –1]				</a:t>
            </a:r>
            <a:r>
              <a:rPr lang="en-US" sz="1800" b="1">
                <a:sym typeface="Symbol" pitchFamily="18" charset="2"/>
              </a:rPr>
              <a:t>Algorithm:</a:t>
            </a:r>
            <a:endParaRPr lang="en-US" sz="1800">
              <a:sym typeface="Symbol" pitchFamily="18" charset="2"/>
            </a:endParaRPr>
          </a:p>
          <a:p>
            <a:pPr>
              <a:lnSpc>
                <a:spcPct val="90000"/>
              </a:lnSpc>
              <a:spcBef>
                <a:spcPct val="50000"/>
              </a:spcBef>
              <a:tabLst>
                <a:tab pos="238125" algn="l"/>
              </a:tabLst>
            </a:pPr>
            <a:r>
              <a:rPr lang="en-US" sz="1800">
                <a:sym typeface="Symbol" pitchFamily="18" charset="2"/>
              </a:rPr>
              <a:t>	  (1) declare nearest[2..</a:t>
            </a:r>
            <a:r>
              <a:rPr lang="en-US" sz="1800" i="1">
                <a:sym typeface="Symbol" pitchFamily="18" charset="2"/>
              </a:rPr>
              <a:t>n</a:t>
            </a:r>
            <a:r>
              <a:rPr lang="en-US" sz="1800">
                <a:sym typeface="Symbol" pitchFamily="18" charset="2"/>
              </a:rPr>
              <a:t>], minDist[2..</a:t>
            </a:r>
            <a:r>
              <a:rPr lang="en-US" sz="1800" i="1">
                <a:sym typeface="Symbol" pitchFamily="18" charset="2"/>
              </a:rPr>
              <a:t>n</a:t>
            </a:r>
            <a:r>
              <a:rPr lang="en-US" sz="1800">
                <a:sym typeface="Symbol" pitchFamily="18" charset="2"/>
              </a:rPr>
              <a:t>] such that minDistt[</a:t>
            </a:r>
            <a:r>
              <a:rPr lang="en-US" sz="1800" i="1">
                <a:sym typeface="Symbol" pitchFamily="18" charset="2"/>
              </a:rPr>
              <a:t>i</a:t>
            </a:r>
            <a:r>
              <a:rPr lang="en-US" sz="1800">
                <a:sym typeface="Symbol" pitchFamily="18" charset="2"/>
              </a:rPr>
              <a:t>] = the minimum edge weight connecting node </a:t>
            </a:r>
            <a:r>
              <a:rPr lang="en-US" sz="1800" i="1">
                <a:sym typeface="Symbol" pitchFamily="18" charset="2"/>
              </a:rPr>
              <a:t>i</a:t>
            </a:r>
            <a:r>
              <a:rPr lang="en-US" sz="1800">
                <a:sym typeface="Symbol" pitchFamily="18" charset="2"/>
              </a:rPr>
              <a:t> to any node in partial tree </a:t>
            </a:r>
            <a:r>
              <a:rPr lang="en-US" sz="1800" i="1">
                <a:sym typeface="Symbol" pitchFamily="18" charset="2"/>
              </a:rPr>
              <a:t>T</a:t>
            </a:r>
            <a:r>
              <a:rPr lang="en-US" sz="1800">
                <a:sym typeface="Symbol" pitchFamily="18" charset="2"/>
              </a:rPr>
              <a:t>, and nearest[</a:t>
            </a:r>
            <a:r>
              <a:rPr lang="en-US" sz="1800" i="1">
                <a:sym typeface="Symbol" pitchFamily="18" charset="2"/>
              </a:rPr>
              <a:t>i</a:t>
            </a:r>
            <a:r>
              <a:rPr lang="en-US" sz="1800">
                <a:sym typeface="Symbol" pitchFamily="18" charset="2"/>
              </a:rPr>
              <a:t>]=the node in </a:t>
            </a:r>
            <a:r>
              <a:rPr lang="en-US" sz="1800" i="1">
                <a:sym typeface="Symbol" pitchFamily="18" charset="2"/>
              </a:rPr>
              <a:t>T</a:t>
            </a:r>
            <a:r>
              <a:rPr lang="en-US" sz="1800">
                <a:sym typeface="Symbol" pitchFamily="18" charset="2"/>
              </a:rPr>
              <a:t> that gives minimum distance for node </a:t>
            </a:r>
            <a:r>
              <a:rPr lang="en-US" sz="1800" i="1">
                <a:sym typeface="Symbol" pitchFamily="18" charset="2"/>
              </a:rPr>
              <a:t>i</a:t>
            </a:r>
            <a:r>
              <a:rPr lang="en-US" sz="1800">
                <a:sym typeface="Symbol" pitchFamily="18" charset="2"/>
              </a:rPr>
              <a:t>.	  			   	  (2) for </a:t>
            </a:r>
            <a:r>
              <a:rPr lang="en-US" sz="1800" i="1">
                <a:sym typeface="Symbol" pitchFamily="18" charset="2"/>
              </a:rPr>
              <a:t>i</a:t>
            </a:r>
            <a:r>
              <a:rPr lang="en-US" sz="1800">
                <a:sym typeface="Symbol" pitchFamily="18" charset="2"/>
              </a:rPr>
              <a:t> = 2 to </a:t>
            </a:r>
            <a:r>
              <a:rPr lang="en-US" sz="1800" i="1">
                <a:sym typeface="Symbol" pitchFamily="18" charset="2"/>
              </a:rPr>
              <a:t>n</a:t>
            </a:r>
            <a:r>
              <a:rPr lang="en-US" sz="1800">
                <a:sym typeface="Symbol" pitchFamily="18" charset="2"/>
              </a:rPr>
              <a:t> do							          nearest[</a:t>
            </a:r>
            <a:r>
              <a:rPr lang="en-US" sz="1800" i="1">
                <a:sym typeface="Symbol" pitchFamily="18" charset="2"/>
              </a:rPr>
              <a:t>i</a:t>
            </a:r>
            <a:r>
              <a:rPr lang="en-US" sz="1800">
                <a:sym typeface="Symbol" pitchFamily="18" charset="2"/>
              </a:rPr>
              <a:t>]=1; minDist[</a:t>
            </a:r>
            <a:r>
              <a:rPr lang="en-US" sz="1800" i="1">
                <a:sym typeface="Symbol" pitchFamily="18" charset="2"/>
              </a:rPr>
              <a:t>i</a:t>
            </a:r>
            <a:r>
              <a:rPr lang="en-US" sz="1800">
                <a:sym typeface="Symbol" pitchFamily="18" charset="2"/>
              </a:rPr>
              <a:t>]=</a:t>
            </a:r>
            <a:r>
              <a:rPr lang="en-US" sz="1800" i="1">
                <a:sym typeface="Symbol" pitchFamily="18" charset="2"/>
              </a:rPr>
              <a:t>W</a:t>
            </a:r>
            <a:r>
              <a:rPr lang="en-US" sz="1800">
                <a:sym typeface="Symbol" pitchFamily="18" charset="2"/>
              </a:rPr>
              <a:t>[</a:t>
            </a:r>
            <a:r>
              <a:rPr lang="en-US" sz="1800" i="1">
                <a:sym typeface="Symbol" pitchFamily="18" charset="2"/>
              </a:rPr>
              <a:t>i</a:t>
            </a:r>
            <a:r>
              <a:rPr lang="en-US" sz="1800">
                <a:sym typeface="Symbol" pitchFamily="18" charset="2"/>
              </a:rPr>
              <a:t>, 1]					  (3) for </a:t>
            </a:r>
            <a:r>
              <a:rPr lang="en-US" sz="1800" i="1">
                <a:sym typeface="Symbol" pitchFamily="18" charset="2"/>
              </a:rPr>
              <a:t>p</a:t>
            </a:r>
            <a:r>
              <a:rPr lang="en-US" sz="1800">
                <a:sym typeface="Symbol" pitchFamily="18" charset="2"/>
              </a:rPr>
              <a:t> = 1 to  (</a:t>
            </a:r>
            <a:r>
              <a:rPr lang="en-US" sz="1800" i="1">
                <a:sym typeface="Symbol" pitchFamily="18" charset="2"/>
              </a:rPr>
              <a:t>n</a:t>
            </a:r>
            <a:r>
              <a:rPr lang="en-US" sz="1800">
                <a:sym typeface="Symbol" pitchFamily="18" charset="2"/>
              </a:rPr>
              <a:t> –1)  do						         	         (3.1) min = 							         (3.2) for </a:t>
            </a:r>
            <a:r>
              <a:rPr lang="en-US" sz="1800" i="1">
                <a:sym typeface="Symbol" pitchFamily="18" charset="2"/>
              </a:rPr>
              <a:t>j</a:t>
            </a:r>
            <a:r>
              <a:rPr lang="en-US" sz="1800">
                <a:sym typeface="Symbol" pitchFamily="18" charset="2"/>
              </a:rPr>
              <a:t> = 2 to </a:t>
            </a:r>
            <a:r>
              <a:rPr lang="en-US" sz="1800" i="1">
                <a:sym typeface="Symbol" pitchFamily="18" charset="2"/>
              </a:rPr>
              <a:t>n</a:t>
            </a:r>
            <a:r>
              <a:rPr lang="en-US" sz="1800">
                <a:sym typeface="Symbol" pitchFamily="18" charset="2"/>
              </a:rPr>
              <a:t> do								        if 0  minDist[</a:t>
            </a:r>
            <a:r>
              <a:rPr lang="en-US" sz="1800" i="1">
                <a:sym typeface="Symbol" pitchFamily="18" charset="2"/>
              </a:rPr>
              <a:t>j</a:t>
            </a:r>
            <a:r>
              <a:rPr lang="en-US" sz="1800">
                <a:sym typeface="Symbol" pitchFamily="18" charset="2"/>
              </a:rPr>
              <a:t>] &lt; min then							min = minDist[</a:t>
            </a:r>
            <a:r>
              <a:rPr lang="en-US" sz="1800" i="1">
                <a:sym typeface="Symbol" pitchFamily="18" charset="2"/>
              </a:rPr>
              <a:t>j</a:t>
            </a:r>
            <a:r>
              <a:rPr lang="en-US" sz="1800">
                <a:sym typeface="Symbol" pitchFamily="18" charset="2"/>
              </a:rPr>
              <a:t>]; </a:t>
            </a:r>
            <a:r>
              <a:rPr lang="en-US" sz="1800" i="1">
                <a:sym typeface="Symbol" pitchFamily="18" charset="2"/>
              </a:rPr>
              <a:t>k</a:t>
            </a:r>
            <a:r>
              <a:rPr lang="en-US" sz="1800">
                <a:sym typeface="Symbol" pitchFamily="18" charset="2"/>
              </a:rPr>
              <a:t> = </a:t>
            </a:r>
            <a:r>
              <a:rPr lang="en-US" sz="1800" i="1">
                <a:sym typeface="Symbol" pitchFamily="18" charset="2"/>
              </a:rPr>
              <a:t>j				</a:t>
            </a:r>
            <a:r>
              <a:rPr lang="en-US" sz="1800">
                <a:sym typeface="Symbol" pitchFamily="18" charset="2"/>
              </a:rPr>
              <a:t>	         (3.3) </a:t>
            </a:r>
            <a:r>
              <a:rPr lang="en-US" sz="1800" i="1">
                <a:sym typeface="Symbol" pitchFamily="18" charset="2"/>
              </a:rPr>
              <a:t>T</a:t>
            </a:r>
            <a:r>
              <a:rPr lang="en-US" sz="1800">
                <a:sym typeface="Symbol" pitchFamily="18" charset="2"/>
              </a:rPr>
              <a:t>[</a:t>
            </a:r>
            <a:r>
              <a:rPr lang="en-US" sz="1800" i="1">
                <a:sym typeface="Symbol" pitchFamily="18" charset="2"/>
              </a:rPr>
              <a:t>p</a:t>
            </a:r>
            <a:r>
              <a:rPr lang="en-US" sz="1800">
                <a:sym typeface="Symbol" pitchFamily="18" charset="2"/>
              </a:rPr>
              <a:t>] = edge (nearest[</a:t>
            </a:r>
            <a:r>
              <a:rPr lang="en-US" sz="1800" i="1">
                <a:sym typeface="Symbol" pitchFamily="18" charset="2"/>
              </a:rPr>
              <a:t>k</a:t>
            </a:r>
            <a:r>
              <a:rPr lang="en-US" sz="1800">
                <a:sym typeface="Symbol" pitchFamily="18" charset="2"/>
              </a:rPr>
              <a:t>], </a:t>
            </a:r>
            <a:r>
              <a:rPr lang="en-US" sz="1800" i="1">
                <a:sym typeface="Symbol" pitchFamily="18" charset="2"/>
              </a:rPr>
              <a:t>k</a:t>
            </a:r>
            <a:r>
              <a:rPr lang="en-US" sz="1800">
                <a:sym typeface="Symbol" pitchFamily="18" charset="2"/>
              </a:rPr>
              <a:t>)  // selected the nest edge			         (3.4) minDist[</a:t>
            </a:r>
            <a:r>
              <a:rPr lang="en-US" sz="1800" i="1">
                <a:sym typeface="Symbol" pitchFamily="18" charset="2"/>
              </a:rPr>
              <a:t>k</a:t>
            </a:r>
            <a:r>
              <a:rPr lang="en-US" sz="1800">
                <a:sym typeface="Symbol" pitchFamily="18" charset="2"/>
              </a:rPr>
              <a:t>] = –1 // a negative value means node </a:t>
            </a:r>
            <a:r>
              <a:rPr lang="en-US" sz="1800" i="1">
                <a:sym typeface="Symbol" pitchFamily="18" charset="2"/>
              </a:rPr>
              <a:t>k</a:t>
            </a:r>
            <a:r>
              <a:rPr lang="en-US" sz="1800">
                <a:sym typeface="Symbol" pitchFamily="18" charset="2"/>
              </a:rPr>
              <a:t> is “in”		         	         (3.5) for </a:t>
            </a:r>
            <a:r>
              <a:rPr lang="en-US" sz="1800" i="1">
                <a:sym typeface="Symbol" pitchFamily="18" charset="2"/>
              </a:rPr>
              <a:t>j</a:t>
            </a:r>
            <a:r>
              <a:rPr lang="en-US" sz="1800">
                <a:sym typeface="Symbol" pitchFamily="18" charset="2"/>
              </a:rPr>
              <a:t> = 2 to </a:t>
            </a:r>
            <a:r>
              <a:rPr lang="en-US" sz="1800" i="1">
                <a:sym typeface="Symbol" pitchFamily="18" charset="2"/>
              </a:rPr>
              <a:t>n</a:t>
            </a:r>
            <a:r>
              <a:rPr lang="en-US" sz="1800">
                <a:sym typeface="Symbol" pitchFamily="18" charset="2"/>
              </a:rPr>
              <a:t> do	  // update minDist and nearest values				        if </a:t>
            </a:r>
            <a:r>
              <a:rPr lang="en-US" sz="1800" i="1">
                <a:sym typeface="Symbol" pitchFamily="18" charset="2"/>
              </a:rPr>
              <a:t>W</a:t>
            </a:r>
            <a:r>
              <a:rPr lang="en-US" sz="1800">
                <a:sym typeface="Symbol" pitchFamily="18" charset="2"/>
              </a:rPr>
              <a:t>[</a:t>
            </a:r>
            <a:r>
              <a:rPr lang="en-US" sz="1800" i="1">
                <a:sym typeface="Symbol" pitchFamily="18" charset="2"/>
              </a:rPr>
              <a:t>j</a:t>
            </a:r>
            <a:r>
              <a:rPr lang="en-US" sz="1800">
                <a:sym typeface="Symbol" pitchFamily="18" charset="2"/>
              </a:rPr>
              <a:t>, </a:t>
            </a:r>
            <a:r>
              <a:rPr lang="en-US" sz="1800" i="1">
                <a:sym typeface="Symbol" pitchFamily="18" charset="2"/>
              </a:rPr>
              <a:t>k</a:t>
            </a:r>
            <a:r>
              <a:rPr lang="en-US" sz="1800">
                <a:sym typeface="Symbol" pitchFamily="18" charset="2"/>
              </a:rPr>
              <a:t>] &lt; minDist[</a:t>
            </a:r>
            <a:r>
              <a:rPr lang="en-US" sz="1800" i="1">
                <a:sym typeface="Symbol" pitchFamily="18" charset="2"/>
              </a:rPr>
              <a:t>j</a:t>
            </a:r>
            <a:r>
              <a:rPr lang="en-US" sz="1800">
                <a:sym typeface="Symbol" pitchFamily="18" charset="2"/>
              </a:rPr>
              <a:t>] then							minDist[</a:t>
            </a:r>
            <a:r>
              <a:rPr lang="en-US" sz="1800" i="1">
                <a:sym typeface="Symbol" pitchFamily="18" charset="2"/>
              </a:rPr>
              <a:t>j</a:t>
            </a:r>
            <a:r>
              <a:rPr lang="en-US" sz="1800">
                <a:sym typeface="Symbol" pitchFamily="18" charset="2"/>
              </a:rPr>
              <a:t>] = </a:t>
            </a:r>
            <a:r>
              <a:rPr lang="en-US" sz="1800" i="1">
                <a:sym typeface="Symbol" pitchFamily="18" charset="2"/>
              </a:rPr>
              <a:t>W</a:t>
            </a:r>
            <a:r>
              <a:rPr lang="en-US" sz="1800">
                <a:sym typeface="Symbol" pitchFamily="18" charset="2"/>
              </a:rPr>
              <a:t>[</a:t>
            </a:r>
            <a:r>
              <a:rPr lang="en-US" sz="1800" i="1">
                <a:sym typeface="Symbol" pitchFamily="18" charset="2"/>
              </a:rPr>
              <a:t>j</a:t>
            </a:r>
            <a:r>
              <a:rPr lang="en-US" sz="1800">
                <a:sym typeface="Symbol" pitchFamily="18" charset="2"/>
              </a:rPr>
              <a:t>, </a:t>
            </a:r>
            <a:r>
              <a:rPr lang="en-US" sz="1800" i="1">
                <a:sym typeface="Symbol" pitchFamily="18" charset="2"/>
              </a:rPr>
              <a:t>k</a:t>
            </a:r>
            <a:r>
              <a:rPr lang="en-US" sz="1800">
                <a:sym typeface="Symbol" pitchFamily="18" charset="2"/>
              </a:rPr>
              <a:t>]; nearest[</a:t>
            </a:r>
            <a:r>
              <a:rPr lang="en-US" sz="1800" i="1">
                <a:sym typeface="Symbol" pitchFamily="18" charset="2"/>
              </a:rPr>
              <a:t>j</a:t>
            </a:r>
            <a:r>
              <a:rPr lang="en-US" sz="1800">
                <a:sym typeface="Symbol" pitchFamily="18" charset="2"/>
              </a:rPr>
              <a:t>] = </a:t>
            </a:r>
            <a:r>
              <a:rPr lang="en-US" sz="1800" i="1">
                <a:sym typeface="Symbol" pitchFamily="18" charset="2"/>
              </a:rPr>
              <a:t>k</a:t>
            </a:r>
          </a:p>
          <a:p>
            <a:pPr>
              <a:lnSpc>
                <a:spcPct val="90000"/>
              </a:lnSpc>
              <a:spcBef>
                <a:spcPct val="50000"/>
              </a:spcBef>
              <a:tabLst>
                <a:tab pos="238125" algn="l"/>
              </a:tabLst>
            </a:pPr>
            <a:r>
              <a:rPr lang="en-US" sz="1800">
                <a:sym typeface="Symbol" pitchFamily="18" charset="2"/>
              </a:rPr>
              <a:t>The time complexity is O(</a:t>
            </a:r>
            <a:r>
              <a:rPr lang="en-US" sz="1800" i="1">
                <a:sym typeface="Symbol" pitchFamily="18" charset="2"/>
              </a:rPr>
              <a:t>n</a:t>
            </a:r>
            <a:r>
              <a:rPr lang="en-US" sz="1800" baseline="30000">
                <a:sym typeface="Symbol" pitchFamily="18" charset="2"/>
              </a:rPr>
              <a:t>2</a:t>
            </a:r>
            <a:r>
              <a:rPr lang="en-US" sz="1800">
                <a:sym typeface="Symbol" pitchFamily="18" charset="2"/>
              </a:rPr>
              <a:t>) because Step (3) runs O(</a:t>
            </a:r>
            <a:r>
              <a:rPr lang="en-US" sz="1800" i="1">
                <a:sym typeface="Symbol" pitchFamily="18" charset="2"/>
              </a:rPr>
              <a:t>n</a:t>
            </a:r>
            <a:r>
              <a:rPr lang="en-US" sz="1800">
                <a:sym typeface="Symbol" pitchFamily="18" charset="2"/>
              </a:rPr>
              <a:t>) iterations, each iteration runs O(</a:t>
            </a:r>
            <a:r>
              <a:rPr lang="en-US" sz="1800" i="1">
                <a:sym typeface="Symbol" pitchFamily="18" charset="2"/>
              </a:rPr>
              <a:t>n</a:t>
            </a:r>
            <a:r>
              <a:rPr lang="en-US" sz="1800">
                <a:sym typeface="Symbol" pitchFamily="18" charset="2"/>
              </a:rPr>
              <a:t>) time in Steps (3.2) and (3.5).</a:t>
            </a:r>
          </a:p>
        </p:txBody>
      </p:sp>
      <p:sp>
        <p:nvSpPr>
          <p:cNvPr id="90115" name="Oval 3"/>
          <p:cNvSpPr>
            <a:spLocks noChangeArrowheads="1"/>
          </p:cNvSpPr>
          <p:nvPr/>
        </p:nvSpPr>
        <p:spPr bwMode="auto">
          <a:xfrm>
            <a:off x="5791200" y="3048000"/>
            <a:ext cx="1371600" cy="1066800"/>
          </a:xfrm>
          <a:prstGeom prst="ellipse">
            <a:avLst/>
          </a:prstGeom>
          <a:noFill/>
          <a:ln w="9525">
            <a:solidFill>
              <a:schemeClr val="tx1"/>
            </a:solidFill>
            <a:round/>
            <a:headEnd/>
            <a:tailEnd/>
          </a:ln>
          <a:effectLst/>
        </p:spPr>
        <p:txBody>
          <a:bodyPr wrap="none" anchor="ctr"/>
          <a:lstStyle/>
          <a:p>
            <a:endParaRPr lang="en-US"/>
          </a:p>
        </p:txBody>
      </p:sp>
      <p:sp>
        <p:nvSpPr>
          <p:cNvPr id="90116" name="Text Box 4"/>
          <p:cNvSpPr txBox="1">
            <a:spLocks noChangeArrowheads="1"/>
          </p:cNvSpPr>
          <p:nvPr/>
        </p:nvSpPr>
        <p:spPr bwMode="auto">
          <a:xfrm>
            <a:off x="5943600" y="3352800"/>
            <a:ext cx="838200" cy="366713"/>
          </a:xfrm>
          <a:prstGeom prst="rect">
            <a:avLst/>
          </a:prstGeom>
          <a:noFill/>
          <a:ln w="9525">
            <a:noFill/>
            <a:miter lim="800000"/>
            <a:headEnd/>
            <a:tailEnd/>
          </a:ln>
          <a:effectLst/>
        </p:spPr>
        <p:txBody>
          <a:bodyPr>
            <a:spAutoFit/>
          </a:bodyPr>
          <a:lstStyle/>
          <a:p>
            <a:pPr>
              <a:spcBef>
                <a:spcPct val="50000"/>
              </a:spcBef>
            </a:pPr>
            <a:r>
              <a:rPr lang="en-US" sz="1800"/>
              <a:t>Tree </a:t>
            </a:r>
            <a:r>
              <a:rPr lang="en-US" sz="1800" i="1"/>
              <a:t>T</a:t>
            </a:r>
            <a:endParaRPr lang="en-US" sz="1800"/>
          </a:p>
        </p:txBody>
      </p:sp>
      <p:sp>
        <p:nvSpPr>
          <p:cNvPr id="90117" name="Text Box 5"/>
          <p:cNvSpPr txBox="1">
            <a:spLocks noChangeArrowheads="1"/>
          </p:cNvSpPr>
          <p:nvPr/>
        </p:nvSpPr>
        <p:spPr bwMode="auto">
          <a:xfrm>
            <a:off x="7620000" y="3962400"/>
            <a:ext cx="304800" cy="366713"/>
          </a:xfrm>
          <a:prstGeom prst="rect">
            <a:avLst/>
          </a:prstGeom>
          <a:noFill/>
          <a:ln w="9525">
            <a:noFill/>
            <a:miter lim="800000"/>
            <a:headEnd/>
            <a:tailEnd/>
          </a:ln>
          <a:effectLst/>
        </p:spPr>
        <p:txBody>
          <a:bodyPr>
            <a:spAutoFit/>
          </a:bodyPr>
          <a:lstStyle/>
          <a:p>
            <a:pPr>
              <a:spcBef>
                <a:spcPct val="50000"/>
              </a:spcBef>
            </a:pPr>
            <a:r>
              <a:rPr lang="en-US" sz="1800" i="1"/>
              <a:t>i</a:t>
            </a:r>
          </a:p>
        </p:txBody>
      </p:sp>
      <p:sp>
        <p:nvSpPr>
          <p:cNvPr id="90119" name="Oval 7"/>
          <p:cNvSpPr>
            <a:spLocks noChangeArrowheads="1"/>
          </p:cNvSpPr>
          <p:nvPr/>
        </p:nvSpPr>
        <p:spPr bwMode="auto">
          <a:xfrm>
            <a:off x="7620000" y="4038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90120" name="Oval 8"/>
          <p:cNvSpPr>
            <a:spLocks noChangeArrowheads="1"/>
          </p:cNvSpPr>
          <p:nvPr/>
        </p:nvSpPr>
        <p:spPr bwMode="auto">
          <a:xfrm>
            <a:off x="7010400" y="3733800"/>
            <a:ext cx="228600" cy="228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1" name="Line 9"/>
          <p:cNvSpPr>
            <a:spLocks noChangeShapeType="1"/>
          </p:cNvSpPr>
          <p:nvPr/>
        </p:nvSpPr>
        <p:spPr bwMode="auto">
          <a:xfrm>
            <a:off x="7239000" y="3886200"/>
            <a:ext cx="381000" cy="228600"/>
          </a:xfrm>
          <a:prstGeom prst="line">
            <a:avLst/>
          </a:prstGeom>
          <a:noFill/>
          <a:ln w="9525">
            <a:solidFill>
              <a:srgbClr val="FF3300"/>
            </a:solidFill>
            <a:round/>
            <a:headEnd/>
            <a:tailEnd/>
          </a:ln>
          <a:effectLst/>
        </p:spPr>
        <p:txBody>
          <a:bodyPr/>
          <a:lstStyle/>
          <a:p>
            <a:endParaRPr lang="en-US"/>
          </a:p>
        </p:txBody>
      </p:sp>
      <p:sp>
        <p:nvSpPr>
          <p:cNvPr id="90122" name="Text Box 10"/>
          <p:cNvSpPr txBox="1">
            <a:spLocks noChangeArrowheads="1"/>
          </p:cNvSpPr>
          <p:nvPr/>
        </p:nvSpPr>
        <p:spPr bwMode="auto">
          <a:xfrm>
            <a:off x="7239000" y="3429000"/>
            <a:ext cx="11430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nearest[</a:t>
            </a:r>
            <a:r>
              <a:rPr lang="en-US" sz="1800" i="1">
                <a:solidFill>
                  <a:schemeClr val="accent1"/>
                </a:solidFill>
              </a:rPr>
              <a:t>i</a:t>
            </a:r>
            <a:r>
              <a:rPr lang="en-US" sz="1800">
                <a:solidFill>
                  <a:schemeClr val="accent1"/>
                </a:solidFill>
              </a:rPr>
              <a:t>]</a:t>
            </a:r>
          </a:p>
        </p:txBody>
      </p:sp>
      <p:sp>
        <p:nvSpPr>
          <p:cNvPr id="90123" name="Text Box 11"/>
          <p:cNvSpPr txBox="1">
            <a:spLocks noChangeArrowheads="1"/>
          </p:cNvSpPr>
          <p:nvPr/>
        </p:nvSpPr>
        <p:spPr bwMode="auto">
          <a:xfrm>
            <a:off x="7162800" y="4419600"/>
            <a:ext cx="12192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minDist[</a:t>
            </a:r>
            <a:r>
              <a:rPr lang="en-US" sz="1800" i="1">
                <a:solidFill>
                  <a:srgbClr val="FF3300"/>
                </a:solidFill>
              </a:rPr>
              <a:t>i</a:t>
            </a:r>
            <a:r>
              <a:rPr lang="en-US" sz="1800">
                <a:solidFill>
                  <a:srgbClr val="FF3300"/>
                </a:solidFill>
              </a:rPr>
              <a:t>]</a:t>
            </a:r>
          </a:p>
        </p:txBody>
      </p:sp>
      <p:sp>
        <p:nvSpPr>
          <p:cNvPr id="90124" name="Line 12"/>
          <p:cNvSpPr>
            <a:spLocks noChangeShapeType="1"/>
          </p:cNvSpPr>
          <p:nvPr/>
        </p:nvSpPr>
        <p:spPr bwMode="auto">
          <a:xfrm flipV="1">
            <a:off x="7391400" y="4114800"/>
            <a:ext cx="0" cy="3810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685800" y="533400"/>
            <a:ext cx="7543800" cy="5578475"/>
          </a:xfrm>
          <a:prstGeom prst="rect">
            <a:avLst/>
          </a:prstGeom>
          <a:noFill/>
          <a:ln w="9525">
            <a:solidFill>
              <a:schemeClr val="accent2"/>
            </a:solidFill>
            <a:miter lim="800000"/>
            <a:headEnd/>
            <a:tailEnd/>
          </a:ln>
          <a:effectLst/>
        </p:spPr>
        <p:txBody>
          <a:bodyPr>
            <a:spAutoFit/>
          </a:bodyPr>
          <a:lstStyle/>
          <a:p>
            <a:pPr>
              <a:spcBef>
                <a:spcPct val="50000"/>
              </a:spcBef>
            </a:pPr>
            <a:r>
              <a:rPr lang="en-US" b="1"/>
              <a:t>The Single-Source Shortest Paths Problem:</a:t>
            </a:r>
          </a:p>
          <a:p>
            <a:pPr>
              <a:spcBef>
                <a:spcPct val="50000"/>
              </a:spcBef>
            </a:pPr>
            <a:r>
              <a:rPr lang="en-US"/>
              <a:t>Given a directed graph, and a single node called the </a:t>
            </a:r>
            <a:r>
              <a:rPr lang="en-US" i="1"/>
              <a:t>source</a:t>
            </a:r>
            <a:r>
              <a:rPr lang="en-US"/>
              <a:t>.  For each of the remaining nodes, find a shortest path connected from the source (assuming the direction of the edges along the paths are respected).</a:t>
            </a:r>
          </a:p>
          <a:p>
            <a:pPr>
              <a:spcBef>
                <a:spcPct val="50000"/>
              </a:spcBef>
            </a:pPr>
            <a:r>
              <a:rPr lang="en-US"/>
              <a:t>	A Greedy algorithm due to Dijkstra which finds these shortest paths in sequence can be described as follows: find the shortest among all shortest paths (from the source), then find the second shortest, etc., breaking ties arbitrarily, until all shortest paths are found.  During the process, the collection of all the shortest paths determined so far form a tree; the next shortest path is selected by finding a node that is one edge away from the current tree and has the shortest distance measured from the source.</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609600" y="533400"/>
            <a:ext cx="7696200" cy="466725"/>
          </a:xfrm>
          <a:prstGeom prst="rect">
            <a:avLst/>
          </a:prstGeom>
          <a:noFill/>
          <a:ln w="9525">
            <a:solidFill>
              <a:schemeClr val="accent2"/>
            </a:solidFill>
            <a:miter lim="800000"/>
            <a:headEnd/>
            <a:tailEnd/>
          </a:ln>
          <a:effectLst/>
        </p:spPr>
        <p:txBody>
          <a:bodyPr>
            <a:spAutoFit/>
          </a:bodyPr>
          <a:lstStyle/>
          <a:p>
            <a:pPr>
              <a:spcBef>
                <a:spcPct val="50000"/>
              </a:spcBef>
            </a:pPr>
            <a:r>
              <a:rPr lang="en-US" b="1"/>
              <a:t>Example (Dijkstra’s shortest paths algorithm):</a:t>
            </a:r>
            <a:endParaRPr lang="en-US"/>
          </a:p>
        </p:txBody>
      </p:sp>
      <p:sp>
        <p:nvSpPr>
          <p:cNvPr id="92163" name="Oval 3"/>
          <p:cNvSpPr>
            <a:spLocks noChangeArrowheads="1"/>
          </p:cNvSpPr>
          <p:nvPr/>
        </p:nvSpPr>
        <p:spPr bwMode="auto">
          <a:xfrm>
            <a:off x="1905000" y="1600200"/>
            <a:ext cx="304800" cy="304800"/>
          </a:xfrm>
          <a:prstGeom prst="ellipse">
            <a:avLst/>
          </a:prstGeom>
          <a:noFill/>
          <a:ln w="9525">
            <a:solidFill>
              <a:srgbClr val="FF3300"/>
            </a:solidFill>
            <a:round/>
            <a:headEnd/>
            <a:tailEnd/>
          </a:ln>
          <a:effectLst/>
        </p:spPr>
        <p:txBody>
          <a:bodyPr wrap="none" anchor="ctr"/>
          <a:lstStyle/>
          <a:p>
            <a:endParaRPr lang="en-US"/>
          </a:p>
        </p:txBody>
      </p:sp>
      <p:sp>
        <p:nvSpPr>
          <p:cNvPr id="92164" name="Oval 4"/>
          <p:cNvSpPr>
            <a:spLocks noChangeArrowheads="1"/>
          </p:cNvSpPr>
          <p:nvPr/>
        </p:nvSpPr>
        <p:spPr bwMode="auto">
          <a:xfrm>
            <a:off x="990600" y="2286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165" name="Oval 5"/>
          <p:cNvSpPr>
            <a:spLocks noChangeArrowheads="1"/>
          </p:cNvSpPr>
          <p:nvPr/>
        </p:nvSpPr>
        <p:spPr bwMode="auto">
          <a:xfrm>
            <a:off x="2743200" y="2286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166" name="Oval 6"/>
          <p:cNvSpPr>
            <a:spLocks noChangeArrowheads="1"/>
          </p:cNvSpPr>
          <p:nvPr/>
        </p:nvSpPr>
        <p:spPr bwMode="auto">
          <a:xfrm>
            <a:off x="1447800" y="3124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167" name="Oval 7"/>
          <p:cNvSpPr>
            <a:spLocks noChangeArrowheads="1"/>
          </p:cNvSpPr>
          <p:nvPr/>
        </p:nvSpPr>
        <p:spPr bwMode="auto">
          <a:xfrm>
            <a:off x="2362200" y="3124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168" name="Line 8"/>
          <p:cNvSpPr>
            <a:spLocks noChangeShapeType="1"/>
          </p:cNvSpPr>
          <p:nvPr/>
        </p:nvSpPr>
        <p:spPr bwMode="auto">
          <a:xfrm flipH="1">
            <a:off x="1219200" y="1905000"/>
            <a:ext cx="685800" cy="457200"/>
          </a:xfrm>
          <a:prstGeom prst="line">
            <a:avLst/>
          </a:prstGeom>
          <a:noFill/>
          <a:ln w="9525">
            <a:solidFill>
              <a:schemeClr val="tx1"/>
            </a:solidFill>
            <a:round/>
            <a:headEnd/>
            <a:tailEnd type="triangle" w="med" len="med"/>
          </a:ln>
          <a:effectLst/>
        </p:spPr>
        <p:txBody>
          <a:bodyPr/>
          <a:lstStyle/>
          <a:p>
            <a:endParaRPr lang="en-US"/>
          </a:p>
        </p:txBody>
      </p:sp>
      <p:sp>
        <p:nvSpPr>
          <p:cNvPr id="92169" name="Line 9"/>
          <p:cNvSpPr>
            <a:spLocks noChangeShapeType="1"/>
          </p:cNvSpPr>
          <p:nvPr/>
        </p:nvSpPr>
        <p:spPr bwMode="auto">
          <a:xfrm flipH="1">
            <a:off x="1676400" y="1905000"/>
            <a:ext cx="381000" cy="1219200"/>
          </a:xfrm>
          <a:prstGeom prst="line">
            <a:avLst/>
          </a:prstGeom>
          <a:noFill/>
          <a:ln w="9525">
            <a:solidFill>
              <a:schemeClr val="tx1"/>
            </a:solidFill>
            <a:round/>
            <a:headEnd/>
            <a:tailEnd type="triangle" w="med" len="med"/>
          </a:ln>
          <a:effectLst/>
        </p:spPr>
        <p:txBody>
          <a:bodyPr/>
          <a:lstStyle/>
          <a:p>
            <a:endParaRPr lang="en-US"/>
          </a:p>
        </p:txBody>
      </p:sp>
      <p:sp>
        <p:nvSpPr>
          <p:cNvPr id="92170" name="Line 10"/>
          <p:cNvSpPr>
            <a:spLocks noChangeShapeType="1"/>
          </p:cNvSpPr>
          <p:nvPr/>
        </p:nvSpPr>
        <p:spPr bwMode="auto">
          <a:xfrm>
            <a:off x="1219200" y="2590800"/>
            <a:ext cx="304800" cy="533400"/>
          </a:xfrm>
          <a:prstGeom prst="line">
            <a:avLst/>
          </a:prstGeom>
          <a:noFill/>
          <a:ln w="9525">
            <a:solidFill>
              <a:schemeClr val="tx1"/>
            </a:solidFill>
            <a:round/>
            <a:headEnd/>
            <a:tailEnd type="triangle" w="med" len="med"/>
          </a:ln>
          <a:effectLst/>
        </p:spPr>
        <p:txBody>
          <a:bodyPr/>
          <a:lstStyle/>
          <a:p>
            <a:endParaRPr lang="en-US"/>
          </a:p>
        </p:txBody>
      </p:sp>
      <p:sp>
        <p:nvSpPr>
          <p:cNvPr id="92171" name="Freeform 11"/>
          <p:cNvSpPr>
            <a:spLocks/>
          </p:cNvSpPr>
          <p:nvPr/>
        </p:nvSpPr>
        <p:spPr bwMode="auto">
          <a:xfrm>
            <a:off x="2209800" y="1828800"/>
            <a:ext cx="554038" cy="457200"/>
          </a:xfrm>
          <a:custGeom>
            <a:avLst/>
            <a:gdLst/>
            <a:ahLst/>
            <a:cxnLst>
              <a:cxn ang="0">
                <a:pos x="0" y="0"/>
              </a:cxn>
              <a:cxn ang="0">
                <a:pos x="349" y="288"/>
              </a:cxn>
            </a:cxnLst>
            <a:rect l="0" t="0" r="r" b="b"/>
            <a:pathLst>
              <a:path w="349" h="288">
                <a:moveTo>
                  <a:pt x="0" y="0"/>
                </a:moveTo>
                <a:lnTo>
                  <a:pt x="349" y="288"/>
                </a:lnTo>
              </a:path>
            </a:pathLst>
          </a:custGeom>
          <a:noFill/>
          <a:ln w="9525">
            <a:solidFill>
              <a:schemeClr val="tx1"/>
            </a:solidFill>
            <a:round/>
            <a:headEnd type="none" w="med" len="med"/>
            <a:tailEnd type="triangle" w="med" len="med"/>
          </a:ln>
          <a:effectLst/>
        </p:spPr>
        <p:txBody>
          <a:bodyPr/>
          <a:lstStyle/>
          <a:p>
            <a:endParaRPr lang="en-US"/>
          </a:p>
        </p:txBody>
      </p:sp>
      <p:sp>
        <p:nvSpPr>
          <p:cNvPr id="92172" name="Line 12"/>
          <p:cNvSpPr>
            <a:spLocks noChangeShapeType="1"/>
          </p:cNvSpPr>
          <p:nvPr/>
        </p:nvSpPr>
        <p:spPr bwMode="auto">
          <a:xfrm>
            <a:off x="2133600" y="1905000"/>
            <a:ext cx="304800" cy="1219200"/>
          </a:xfrm>
          <a:prstGeom prst="line">
            <a:avLst/>
          </a:prstGeom>
          <a:noFill/>
          <a:ln w="9525">
            <a:solidFill>
              <a:schemeClr val="tx1"/>
            </a:solidFill>
            <a:round/>
            <a:headEnd/>
            <a:tailEnd type="triangle" w="med" len="med"/>
          </a:ln>
          <a:effectLst/>
        </p:spPr>
        <p:txBody>
          <a:bodyPr/>
          <a:lstStyle/>
          <a:p>
            <a:endParaRPr lang="en-US"/>
          </a:p>
        </p:txBody>
      </p:sp>
      <p:sp>
        <p:nvSpPr>
          <p:cNvPr id="92173" name="Line 13"/>
          <p:cNvSpPr>
            <a:spLocks noChangeShapeType="1"/>
          </p:cNvSpPr>
          <p:nvPr/>
        </p:nvSpPr>
        <p:spPr bwMode="auto">
          <a:xfrm flipV="1">
            <a:off x="1752600" y="2514600"/>
            <a:ext cx="990600" cy="685800"/>
          </a:xfrm>
          <a:prstGeom prst="line">
            <a:avLst/>
          </a:prstGeom>
          <a:noFill/>
          <a:ln w="9525">
            <a:solidFill>
              <a:schemeClr val="tx1"/>
            </a:solidFill>
            <a:round/>
            <a:headEnd/>
            <a:tailEnd type="triangle" w="med" len="med"/>
          </a:ln>
          <a:effectLst/>
        </p:spPr>
        <p:txBody>
          <a:bodyPr/>
          <a:lstStyle/>
          <a:p>
            <a:endParaRPr lang="en-US"/>
          </a:p>
        </p:txBody>
      </p:sp>
      <p:sp>
        <p:nvSpPr>
          <p:cNvPr id="92174" name="Freeform 14"/>
          <p:cNvSpPr>
            <a:spLocks/>
          </p:cNvSpPr>
          <p:nvPr/>
        </p:nvSpPr>
        <p:spPr bwMode="auto">
          <a:xfrm>
            <a:off x="1808163" y="3319463"/>
            <a:ext cx="557212" cy="1587"/>
          </a:xfrm>
          <a:custGeom>
            <a:avLst/>
            <a:gdLst/>
            <a:ahLst/>
            <a:cxnLst>
              <a:cxn ang="0">
                <a:pos x="0" y="0"/>
              </a:cxn>
              <a:cxn ang="0">
                <a:pos x="351" y="0"/>
              </a:cxn>
            </a:cxnLst>
            <a:rect l="0" t="0" r="r" b="b"/>
            <a:pathLst>
              <a:path w="351" h="1">
                <a:moveTo>
                  <a:pt x="0" y="0"/>
                </a:moveTo>
                <a:lnTo>
                  <a:pt x="351" y="0"/>
                </a:lnTo>
              </a:path>
            </a:pathLst>
          </a:custGeom>
          <a:noFill/>
          <a:ln w="9525">
            <a:solidFill>
              <a:schemeClr val="tx1"/>
            </a:solidFill>
            <a:round/>
            <a:headEnd type="none" w="med" len="med"/>
            <a:tailEnd type="triangle" w="med" len="med"/>
          </a:ln>
          <a:effectLst/>
        </p:spPr>
        <p:txBody>
          <a:bodyPr/>
          <a:lstStyle/>
          <a:p>
            <a:endParaRPr lang="en-US"/>
          </a:p>
        </p:txBody>
      </p:sp>
      <p:sp>
        <p:nvSpPr>
          <p:cNvPr id="92175" name="Line 15"/>
          <p:cNvSpPr>
            <a:spLocks noChangeShapeType="1"/>
          </p:cNvSpPr>
          <p:nvPr/>
        </p:nvSpPr>
        <p:spPr bwMode="auto">
          <a:xfrm flipV="1">
            <a:off x="2590800" y="2590800"/>
            <a:ext cx="228600" cy="533400"/>
          </a:xfrm>
          <a:prstGeom prst="line">
            <a:avLst/>
          </a:prstGeom>
          <a:noFill/>
          <a:ln w="9525">
            <a:solidFill>
              <a:schemeClr val="tx1"/>
            </a:solidFill>
            <a:round/>
            <a:headEnd/>
            <a:tailEnd type="triangle" w="med" len="med"/>
          </a:ln>
          <a:effectLst/>
        </p:spPr>
        <p:txBody>
          <a:bodyPr/>
          <a:lstStyle/>
          <a:p>
            <a:endParaRPr lang="en-US"/>
          </a:p>
        </p:txBody>
      </p:sp>
      <p:sp>
        <p:nvSpPr>
          <p:cNvPr id="92176" name="Text Box 16"/>
          <p:cNvSpPr txBox="1">
            <a:spLocks noChangeArrowheads="1"/>
          </p:cNvSpPr>
          <p:nvPr/>
        </p:nvSpPr>
        <p:spPr bwMode="auto">
          <a:xfrm>
            <a:off x="1905000" y="1600200"/>
            <a:ext cx="3810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177" name="Text Box 17"/>
          <p:cNvSpPr txBox="1">
            <a:spLocks noChangeArrowheads="1"/>
          </p:cNvSpPr>
          <p:nvPr/>
        </p:nvSpPr>
        <p:spPr bwMode="auto">
          <a:xfrm>
            <a:off x="2743200" y="2286000"/>
            <a:ext cx="304800" cy="366713"/>
          </a:xfrm>
          <a:prstGeom prst="rect">
            <a:avLst/>
          </a:prstGeom>
          <a:noFill/>
          <a:ln w="9525">
            <a:noFill/>
            <a:miter lim="800000"/>
            <a:headEnd/>
            <a:tailEnd/>
          </a:ln>
          <a:effectLst/>
        </p:spPr>
        <p:txBody>
          <a:bodyPr>
            <a:spAutoFit/>
          </a:bodyPr>
          <a:lstStyle/>
          <a:p>
            <a:pPr>
              <a:spcBef>
                <a:spcPct val="50000"/>
              </a:spcBef>
            </a:pPr>
            <a:r>
              <a:rPr lang="en-US" sz="1800"/>
              <a:t>2</a:t>
            </a:r>
            <a:endParaRPr lang="en-US"/>
          </a:p>
        </p:txBody>
      </p:sp>
      <p:sp>
        <p:nvSpPr>
          <p:cNvPr id="92178" name="Text Box 18"/>
          <p:cNvSpPr txBox="1">
            <a:spLocks noChangeArrowheads="1"/>
          </p:cNvSpPr>
          <p:nvPr/>
        </p:nvSpPr>
        <p:spPr bwMode="auto">
          <a:xfrm>
            <a:off x="2362200" y="3124200"/>
            <a:ext cx="304800" cy="366713"/>
          </a:xfrm>
          <a:prstGeom prst="rect">
            <a:avLst/>
          </a:prstGeom>
          <a:noFill/>
          <a:ln w="9525">
            <a:noFill/>
            <a:miter lim="800000"/>
            <a:headEnd/>
            <a:tailEnd/>
          </a:ln>
          <a:effectLst/>
        </p:spPr>
        <p:txBody>
          <a:bodyPr>
            <a:spAutoFit/>
          </a:bodyPr>
          <a:lstStyle/>
          <a:p>
            <a:pPr>
              <a:spcBef>
                <a:spcPct val="50000"/>
              </a:spcBef>
            </a:pPr>
            <a:r>
              <a:rPr lang="en-US" sz="1800"/>
              <a:t>3</a:t>
            </a:r>
            <a:endParaRPr lang="en-US"/>
          </a:p>
        </p:txBody>
      </p:sp>
      <p:sp>
        <p:nvSpPr>
          <p:cNvPr id="92179" name="Text Box 19"/>
          <p:cNvSpPr txBox="1">
            <a:spLocks noChangeArrowheads="1"/>
          </p:cNvSpPr>
          <p:nvPr/>
        </p:nvSpPr>
        <p:spPr bwMode="auto">
          <a:xfrm>
            <a:off x="1447800" y="3124200"/>
            <a:ext cx="381000" cy="366713"/>
          </a:xfrm>
          <a:prstGeom prst="rect">
            <a:avLst/>
          </a:prstGeom>
          <a:noFill/>
          <a:ln w="9525">
            <a:noFill/>
            <a:miter lim="800000"/>
            <a:headEnd/>
            <a:tailEnd/>
          </a:ln>
          <a:effectLst/>
        </p:spPr>
        <p:txBody>
          <a:bodyPr>
            <a:spAutoFit/>
          </a:bodyPr>
          <a:lstStyle/>
          <a:p>
            <a:pPr>
              <a:spcBef>
                <a:spcPct val="50000"/>
              </a:spcBef>
            </a:pPr>
            <a:r>
              <a:rPr lang="en-US" sz="1800"/>
              <a:t>4</a:t>
            </a:r>
            <a:endParaRPr lang="en-US"/>
          </a:p>
        </p:txBody>
      </p:sp>
      <p:sp>
        <p:nvSpPr>
          <p:cNvPr id="92180" name="Text Box 20"/>
          <p:cNvSpPr txBox="1">
            <a:spLocks noChangeArrowheads="1"/>
          </p:cNvSpPr>
          <p:nvPr/>
        </p:nvSpPr>
        <p:spPr bwMode="auto">
          <a:xfrm>
            <a:off x="990600" y="2286000"/>
            <a:ext cx="457200" cy="366713"/>
          </a:xfrm>
          <a:prstGeom prst="rect">
            <a:avLst/>
          </a:prstGeom>
          <a:noFill/>
          <a:ln w="9525">
            <a:noFill/>
            <a:miter lim="800000"/>
            <a:headEnd/>
            <a:tailEnd/>
          </a:ln>
          <a:effectLst/>
        </p:spPr>
        <p:txBody>
          <a:bodyPr>
            <a:spAutoFit/>
          </a:bodyPr>
          <a:lstStyle/>
          <a:p>
            <a:pPr>
              <a:spcBef>
                <a:spcPct val="50000"/>
              </a:spcBef>
            </a:pPr>
            <a:r>
              <a:rPr lang="en-US" sz="1800"/>
              <a:t>5</a:t>
            </a:r>
            <a:endParaRPr lang="en-US"/>
          </a:p>
        </p:txBody>
      </p:sp>
      <p:sp>
        <p:nvSpPr>
          <p:cNvPr id="92181" name="Text Box 21"/>
          <p:cNvSpPr txBox="1">
            <a:spLocks noChangeArrowheads="1"/>
          </p:cNvSpPr>
          <p:nvPr/>
        </p:nvSpPr>
        <p:spPr bwMode="auto">
          <a:xfrm>
            <a:off x="838200" y="3733800"/>
            <a:ext cx="2286000" cy="650875"/>
          </a:xfrm>
          <a:prstGeom prst="rect">
            <a:avLst/>
          </a:prstGeom>
          <a:noFill/>
          <a:ln w="9525">
            <a:solidFill>
              <a:schemeClr val="accent2"/>
            </a:solidFill>
            <a:miter lim="800000"/>
            <a:headEnd/>
            <a:tailEnd/>
          </a:ln>
          <a:effectLst/>
        </p:spPr>
        <p:txBody>
          <a:bodyPr>
            <a:spAutoFit/>
          </a:bodyPr>
          <a:lstStyle/>
          <a:p>
            <a:pPr>
              <a:spcBef>
                <a:spcPct val="50000"/>
              </a:spcBef>
            </a:pPr>
            <a:r>
              <a:rPr lang="en-US" sz="1800"/>
              <a:t>A weighted directed graph, source node = 1</a:t>
            </a:r>
          </a:p>
        </p:txBody>
      </p:sp>
      <p:sp>
        <p:nvSpPr>
          <p:cNvPr id="92182" name="Text Box 22"/>
          <p:cNvSpPr txBox="1">
            <a:spLocks noChangeArrowheads="1"/>
          </p:cNvSpPr>
          <p:nvPr/>
        </p:nvSpPr>
        <p:spPr bwMode="auto">
          <a:xfrm>
            <a:off x="1219200" y="1905000"/>
            <a:ext cx="5334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10</a:t>
            </a:r>
            <a:endParaRPr lang="en-US">
              <a:solidFill>
                <a:schemeClr val="accent1"/>
              </a:solidFill>
            </a:endParaRPr>
          </a:p>
        </p:txBody>
      </p:sp>
      <p:sp>
        <p:nvSpPr>
          <p:cNvPr id="92183" name="Text Box 23"/>
          <p:cNvSpPr txBox="1">
            <a:spLocks noChangeArrowheads="1"/>
          </p:cNvSpPr>
          <p:nvPr/>
        </p:nvSpPr>
        <p:spPr bwMode="auto">
          <a:xfrm>
            <a:off x="2438400" y="1828800"/>
            <a:ext cx="5334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50</a:t>
            </a:r>
            <a:endParaRPr lang="en-US">
              <a:solidFill>
                <a:schemeClr val="accent1"/>
              </a:solidFill>
            </a:endParaRPr>
          </a:p>
        </p:txBody>
      </p:sp>
      <p:sp>
        <p:nvSpPr>
          <p:cNvPr id="92184" name="Text Box 24"/>
          <p:cNvSpPr txBox="1">
            <a:spLocks noChangeArrowheads="1"/>
          </p:cNvSpPr>
          <p:nvPr/>
        </p:nvSpPr>
        <p:spPr bwMode="auto">
          <a:xfrm>
            <a:off x="1371600" y="2362200"/>
            <a:ext cx="5334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100</a:t>
            </a:r>
            <a:endParaRPr lang="en-US">
              <a:solidFill>
                <a:schemeClr val="accent1"/>
              </a:solidFill>
            </a:endParaRPr>
          </a:p>
        </p:txBody>
      </p:sp>
      <p:sp>
        <p:nvSpPr>
          <p:cNvPr id="92185" name="Text Box 25"/>
          <p:cNvSpPr txBox="1">
            <a:spLocks noChangeArrowheads="1"/>
          </p:cNvSpPr>
          <p:nvPr/>
        </p:nvSpPr>
        <p:spPr bwMode="auto">
          <a:xfrm>
            <a:off x="990600" y="2743200"/>
            <a:ext cx="457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10</a:t>
            </a:r>
            <a:endParaRPr lang="en-US">
              <a:solidFill>
                <a:schemeClr val="accent1"/>
              </a:solidFill>
            </a:endParaRPr>
          </a:p>
        </p:txBody>
      </p:sp>
      <p:sp>
        <p:nvSpPr>
          <p:cNvPr id="92186" name="Text Box 26"/>
          <p:cNvSpPr txBox="1">
            <a:spLocks noChangeArrowheads="1"/>
          </p:cNvSpPr>
          <p:nvPr/>
        </p:nvSpPr>
        <p:spPr bwMode="auto">
          <a:xfrm>
            <a:off x="2209800" y="2209800"/>
            <a:ext cx="457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30</a:t>
            </a:r>
            <a:endParaRPr lang="en-US">
              <a:solidFill>
                <a:schemeClr val="accent1"/>
              </a:solidFill>
            </a:endParaRPr>
          </a:p>
        </p:txBody>
      </p:sp>
      <p:sp>
        <p:nvSpPr>
          <p:cNvPr id="92187" name="Text Box 27"/>
          <p:cNvSpPr txBox="1">
            <a:spLocks noChangeArrowheads="1"/>
          </p:cNvSpPr>
          <p:nvPr/>
        </p:nvSpPr>
        <p:spPr bwMode="auto">
          <a:xfrm>
            <a:off x="1905000" y="2667000"/>
            <a:ext cx="457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20</a:t>
            </a:r>
            <a:endParaRPr lang="en-US">
              <a:solidFill>
                <a:schemeClr val="accent1"/>
              </a:solidFill>
            </a:endParaRPr>
          </a:p>
        </p:txBody>
      </p:sp>
      <p:sp>
        <p:nvSpPr>
          <p:cNvPr id="92188" name="Text Box 28"/>
          <p:cNvSpPr txBox="1">
            <a:spLocks noChangeArrowheads="1"/>
          </p:cNvSpPr>
          <p:nvPr/>
        </p:nvSpPr>
        <p:spPr bwMode="auto">
          <a:xfrm>
            <a:off x="1828800" y="3352800"/>
            <a:ext cx="457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50</a:t>
            </a:r>
            <a:endParaRPr lang="en-US">
              <a:solidFill>
                <a:schemeClr val="accent1"/>
              </a:solidFill>
            </a:endParaRPr>
          </a:p>
        </p:txBody>
      </p:sp>
      <p:sp>
        <p:nvSpPr>
          <p:cNvPr id="92189" name="Text Box 29"/>
          <p:cNvSpPr txBox="1">
            <a:spLocks noChangeArrowheads="1"/>
          </p:cNvSpPr>
          <p:nvPr/>
        </p:nvSpPr>
        <p:spPr bwMode="auto">
          <a:xfrm>
            <a:off x="2667000" y="2819400"/>
            <a:ext cx="457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5</a:t>
            </a:r>
            <a:endParaRPr lang="en-US">
              <a:solidFill>
                <a:schemeClr val="accent1"/>
              </a:solidFill>
            </a:endParaRPr>
          </a:p>
        </p:txBody>
      </p:sp>
      <p:sp>
        <p:nvSpPr>
          <p:cNvPr id="92190" name="Text Box 30"/>
          <p:cNvSpPr txBox="1">
            <a:spLocks noChangeArrowheads="1"/>
          </p:cNvSpPr>
          <p:nvPr/>
        </p:nvSpPr>
        <p:spPr bwMode="auto">
          <a:xfrm>
            <a:off x="3886200" y="1143000"/>
            <a:ext cx="4495800" cy="915988"/>
          </a:xfrm>
          <a:prstGeom prst="rect">
            <a:avLst/>
          </a:prstGeom>
          <a:noFill/>
          <a:ln w="9525">
            <a:noFill/>
            <a:miter lim="800000"/>
            <a:headEnd/>
            <a:tailEnd/>
          </a:ln>
          <a:effectLst/>
        </p:spPr>
        <p:txBody>
          <a:bodyPr>
            <a:spAutoFit/>
          </a:bodyPr>
          <a:lstStyle/>
          <a:p>
            <a:pPr>
              <a:spcBef>
                <a:spcPct val="50000"/>
              </a:spcBef>
              <a:tabLst>
                <a:tab pos="576263" algn="l"/>
                <a:tab pos="2679700" algn="l"/>
              </a:tabLst>
            </a:pPr>
            <a:r>
              <a:rPr lang="en-US" sz="1800"/>
              <a:t>		Remaining nodes 		and the distances step	 tree of shortest paths 	from the source</a:t>
            </a:r>
          </a:p>
        </p:txBody>
      </p:sp>
      <p:sp>
        <p:nvSpPr>
          <p:cNvPr id="92191" name="Line 31"/>
          <p:cNvSpPr>
            <a:spLocks noChangeShapeType="1"/>
          </p:cNvSpPr>
          <p:nvPr/>
        </p:nvSpPr>
        <p:spPr bwMode="auto">
          <a:xfrm>
            <a:off x="3962400" y="2133600"/>
            <a:ext cx="457200" cy="0"/>
          </a:xfrm>
          <a:prstGeom prst="line">
            <a:avLst/>
          </a:prstGeom>
          <a:noFill/>
          <a:ln w="9525">
            <a:solidFill>
              <a:schemeClr val="tx1"/>
            </a:solidFill>
            <a:round/>
            <a:headEnd/>
            <a:tailEnd/>
          </a:ln>
          <a:effectLst/>
        </p:spPr>
        <p:txBody>
          <a:bodyPr/>
          <a:lstStyle/>
          <a:p>
            <a:endParaRPr lang="en-US"/>
          </a:p>
        </p:txBody>
      </p:sp>
      <p:sp>
        <p:nvSpPr>
          <p:cNvPr id="92192" name="Line 32"/>
          <p:cNvSpPr>
            <a:spLocks noChangeShapeType="1"/>
          </p:cNvSpPr>
          <p:nvPr/>
        </p:nvSpPr>
        <p:spPr bwMode="auto">
          <a:xfrm>
            <a:off x="4648200" y="2133600"/>
            <a:ext cx="1828800" cy="0"/>
          </a:xfrm>
          <a:prstGeom prst="line">
            <a:avLst/>
          </a:prstGeom>
          <a:noFill/>
          <a:ln w="9525">
            <a:solidFill>
              <a:schemeClr val="tx1"/>
            </a:solidFill>
            <a:round/>
            <a:headEnd/>
            <a:tailEnd/>
          </a:ln>
          <a:effectLst/>
        </p:spPr>
        <p:txBody>
          <a:bodyPr/>
          <a:lstStyle/>
          <a:p>
            <a:endParaRPr lang="en-US"/>
          </a:p>
        </p:txBody>
      </p:sp>
      <p:sp>
        <p:nvSpPr>
          <p:cNvPr id="92193" name="Line 33"/>
          <p:cNvSpPr>
            <a:spLocks noChangeShapeType="1"/>
          </p:cNvSpPr>
          <p:nvPr/>
        </p:nvSpPr>
        <p:spPr bwMode="auto">
          <a:xfrm>
            <a:off x="6629400" y="2133600"/>
            <a:ext cx="1676400" cy="0"/>
          </a:xfrm>
          <a:prstGeom prst="line">
            <a:avLst/>
          </a:prstGeom>
          <a:noFill/>
          <a:ln w="9525">
            <a:solidFill>
              <a:schemeClr val="tx1"/>
            </a:solidFill>
            <a:round/>
            <a:headEnd/>
            <a:tailEnd/>
          </a:ln>
          <a:effectLst/>
        </p:spPr>
        <p:txBody>
          <a:bodyPr/>
          <a:lstStyle/>
          <a:p>
            <a:endParaRPr lang="en-US"/>
          </a:p>
        </p:txBody>
      </p:sp>
      <p:sp>
        <p:nvSpPr>
          <p:cNvPr id="92194" name="Text Box 34"/>
          <p:cNvSpPr txBox="1">
            <a:spLocks noChangeArrowheads="1"/>
          </p:cNvSpPr>
          <p:nvPr/>
        </p:nvSpPr>
        <p:spPr bwMode="auto">
          <a:xfrm>
            <a:off x="3657600" y="2286000"/>
            <a:ext cx="914400" cy="366713"/>
          </a:xfrm>
          <a:prstGeom prst="rect">
            <a:avLst/>
          </a:prstGeom>
          <a:noFill/>
          <a:ln w="9525">
            <a:noFill/>
            <a:miter lim="800000"/>
            <a:headEnd/>
            <a:tailEnd/>
          </a:ln>
          <a:effectLst/>
        </p:spPr>
        <p:txBody>
          <a:bodyPr>
            <a:spAutoFit/>
          </a:bodyPr>
          <a:lstStyle/>
          <a:p>
            <a:pPr>
              <a:spcBef>
                <a:spcPct val="50000"/>
              </a:spcBef>
            </a:pPr>
            <a:r>
              <a:rPr lang="en-US" sz="1800"/>
              <a:t>Initially</a:t>
            </a:r>
          </a:p>
        </p:txBody>
      </p:sp>
      <p:sp>
        <p:nvSpPr>
          <p:cNvPr id="92195" name="Oval 35"/>
          <p:cNvSpPr>
            <a:spLocks noChangeArrowheads="1"/>
          </p:cNvSpPr>
          <p:nvPr/>
        </p:nvSpPr>
        <p:spPr bwMode="auto">
          <a:xfrm>
            <a:off x="5334000" y="2286000"/>
            <a:ext cx="304800" cy="304800"/>
          </a:xfrm>
          <a:prstGeom prst="ellipse">
            <a:avLst/>
          </a:prstGeom>
          <a:noFill/>
          <a:ln w="9525">
            <a:solidFill>
              <a:srgbClr val="FF3300"/>
            </a:solidFill>
            <a:round/>
            <a:headEnd/>
            <a:tailEnd/>
          </a:ln>
          <a:effectLst/>
        </p:spPr>
        <p:txBody>
          <a:bodyPr wrap="none" anchor="ctr"/>
          <a:lstStyle/>
          <a:p>
            <a:endParaRPr lang="en-US"/>
          </a:p>
        </p:txBody>
      </p:sp>
      <p:sp>
        <p:nvSpPr>
          <p:cNvPr id="92196" name="Text Box 36"/>
          <p:cNvSpPr txBox="1">
            <a:spLocks noChangeArrowheads="1"/>
          </p:cNvSpPr>
          <p:nvPr/>
        </p:nvSpPr>
        <p:spPr bwMode="auto">
          <a:xfrm>
            <a:off x="5334000" y="22860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197" name="Text Box 37"/>
          <p:cNvSpPr txBox="1">
            <a:spLocks noChangeArrowheads="1"/>
          </p:cNvSpPr>
          <p:nvPr/>
        </p:nvSpPr>
        <p:spPr bwMode="auto">
          <a:xfrm>
            <a:off x="6629400" y="2209800"/>
            <a:ext cx="2057400" cy="641350"/>
          </a:xfrm>
          <a:prstGeom prst="rect">
            <a:avLst/>
          </a:prstGeom>
          <a:noFill/>
          <a:ln w="9525">
            <a:noFill/>
            <a:miter lim="800000"/>
            <a:headEnd/>
            <a:tailEnd/>
          </a:ln>
          <a:effectLst/>
        </p:spPr>
        <p:txBody>
          <a:bodyPr>
            <a:spAutoFit/>
          </a:bodyPr>
          <a:lstStyle/>
          <a:p>
            <a:pPr>
              <a:spcBef>
                <a:spcPct val="50000"/>
              </a:spcBef>
            </a:pPr>
            <a:r>
              <a:rPr lang="en-US" sz="1800" i="1"/>
              <a:t>C</a:t>
            </a:r>
            <a:r>
              <a:rPr lang="en-US" sz="1800"/>
              <a:t> = [  2,  3,   4,   5] </a:t>
            </a:r>
            <a:r>
              <a:rPr lang="en-US" sz="1800" i="1"/>
              <a:t>D </a:t>
            </a:r>
            <a:r>
              <a:rPr lang="en-US" sz="1800"/>
              <a:t>= [50,30,100,</a:t>
            </a:r>
            <a:r>
              <a:rPr lang="en-US" sz="1800" u="sng"/>
              <a:t>10</a:t>
            </a:r>
            <a:r>
              <a:rPr lang="en-US" sz="1800"/>
              <a:t>]</a:t>
            </a:r>
          </a:p>
        </p:txBody>
      </p:sp>
      <p:sp>
        <p:nvSpPr>
          <p:cNvPr id="92198" name="Text Box 38"/>
          <p:cNvSpPr txBox="1">
            <a:spLocks noChangeArrowheads="1"/>
          </p:cNvSpPr>
          <p:nvPr/>
        </p:nvSpPr>
        <p:spPr bwMode="auto">
          <a:xfrm>
            <a:off x="3657600" y="2895600"/>
            <a:ext cx="914400" cy="641350"/>
          </a:xfrm>
          <a:prstGeom prst="rect">
            <a:avLst/>
          </a:prstGeom>
          <a:noFill/>
          <a:ln w="9525">
            <a:noFill/>
            <a:miter lim="800000"/>
            <a:headEnd/>
            <a:tailEnd/>
          </a:ln>
          <a:effectLst/>
        </p:spPr>
        <p:txBody>
          <a:bodyPr>
            <a:spAutoFit/>
          </a:bodyPr>
          <a:lstStyle/>
          <a:p>
            <a:pPr>
              <a:spcBef>
                <a:spcPct val="50000"/>
              </a:spcBef>
            </a:pPr>
            <a:r>
              <a:rPr lang="en-US" sz="1800"/>
              <a:t>Choose node 5</a:t>
            </a:r>
          </a:p>
        </p:txBody>
      </p:sp>
      <p:sp>
        <p:nvSpPr>
          <p:cNvPr id="92199" name="Oval 39"/>
          <p:cNvSpPr>
            <a:spLocks noChangeArrowheads="1"/>
          </p:cNvSpPr>
          <p:nvPr/>
        </p:nvSpPr>
        <p:spPr bwMode="auto">
          <a:xfrm>
            <a:off x="5334000" y="2895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00" name="Oval 40"/>
          <p:cNvSpPr>
            <a:spLocks noChangeArrowheads="1"/>
          </p:cNvSpPr>
          <p:nvPr/>
        </p:nvSpPr>
        <p:spPr bwMode="auto">
          <a:xfrm>
            <a:off x="4876800" y="3276600"/>
            <a:ext cx="304800" cy="304800"/>
          </a:xfrm>
          <a:prstGeom prst="ellipse">
            <a:avLst/>
          </a:prstGeom>
          <a:noFill/>
          <a:ln w="9525">
            <a:solidFill>
              <a:srgbClr val="FF3300"/>
            </a:solidFill>
            <a:round/>
            <a:headEnd/>
            <a:tailEnd/>
          </a:ln>
          <a:effectLst/>
        </p:spPr>
        <p:txBody>
          <a:bodyPr wrap="none" anchor="ctr"/>
          <a:lstStyle/>
          <a:p>
            <a:endParaRPr lang="en-US"/>
          </a:p>
        </p:txBody>
      </p:sp>
      <p:sp>
        <p:nvSpPr>
          <p:cNvPr id="92201" name="Text Box 41"/>
          <p:cNvSpPr txBox="1">
            <a:spLocks noChangeArrowheads="1"/>
          </p:cNvSpPr>
          <p:nvPr/>
        </p:nvSpPr>
        <p:spPr bwMode="auto">
          <a:xfrm>
            <a:off x="5334000" y="28956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202" name="Text Box 42"/>
          <p:cNvSpPr txBox="1">
            <a:spLocks noChangeArrowheads="1"/>
          </p:cNvSpPr>
          <p:nvPr/>
        </p:nvSpPr>
        <p:spPr bwMode="auto">
          <a:xfrm>
            <a:off x="4876800" y="32766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2203" name="Line 43"/>
          <p:cNvSpPr>
            <a:spLocks noChangeShapeType="1"/>
          </p:cNvSpPr>
          <p:nvPr/>
        </p:nvSpPr>
        <p:spPr bwMode="auto">
          <a:xfrm flipH="1">
            <a:off x="5105400" y="31242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92204" name="Text Box 44"/>
          <p:cNvSpPr txBox="1">
            <a:spLocks noChangeArrowheads="1"/>
          </p:cNvSpPr>
          <p:nvPr/>
        </p:nvSpPr>
        <p:spPr bwMode="auto">
          <a:xfrm>
            <a:off x="6629400" y="2971800"/>
            <a:ext cx="1524000" cy="641350"/>
          </a:xfrm>
          <a:prstGeom prst="rect">
            <a:avLst/>
          </a:prstGeom>
          <a:noFill/>
          <a:ln w="9525">
            <a:noFill/>
            <a:miter lim="800000"/>
            <a:headEnd/>
            <a:tailEnd/>
          </a:ln>
          <a:effectLst/>
        </p:spPr>
        <p:txBody>
          <a:bodyPr>
            <a:spAutoFit/>
          </a:bodyPr>
          <a:lstStyle/>
          <a:p>
            <a:pPr>
              <a:spcBef>
                <a:spcPct val="50000"/>
              </a:spcBef>
            </a:pPr>
            <a:r>
              <a:rPr lang="en-US" sz="1800"/>
              <a:t>[ 2,  3,    4] [50,30, </a:t>
            </a:r>
            <a:r>
              <a:rPr lang="en-US" sz="1800" u="sng">
                <a:solidFill>
                  <a:srgbClr val="FF3300"/>
                </a:solidFill>
              </a:rPr>
              <a:t>20</a:t>
            </a:r>
            <a:r>
              <a:rPr lang="en-US" sz="1800"/>
              <a:t>]</a:t>
            </a:r>
          </a:p>
        </p:txBody>
      </p:sp>
      <p:sp>
        <p:nvSpPr>
          <p:cNvPr id="92206" name="Text Box 46"/>
          <p:cNvSpPr txBox="1">
            <a:spLocks noChangeArrowheads="1"/>
          </p:cNvSpPr>
          <p:nvPr/>
        </p:nvSpPr>
        <p:spPr bwMode="auto">
          <a:xfrm>
            <a:off x="7848600" y="2895600"/>
            <a:ext cx="990600" cy="590550"/>
          </a:xfrm>
          <a:prstGeom prst="rect">
            <a:avLst/>
          </a:prstGeom>
          <a:noFill/>
          <a:ln w="9525">
            <a:solidFill>
              <a:srgbClr val="FF3300"/>
            </a:solidFill>
            <a:miter lim="800000"/>
            <a:headEnd/>
            <a:tailEnd/>
          </a:ln>
          <a:effectLst/>
        </p:spPr>
        <p:txBody>
          <a:bodyPr>
            <a:spAutoFit/>
          </a:bodyPr>
          <a:lstStyle/>
          <a:p>
            <a:pPr>
              <a:spcBef>
                <a:spcPct val="50000"/>
              </a:spcBef>
            </a:pPr>
            <a:r>
              <a:rPr lang="en-US" sz="1600"/>
              <a:t>Changed from 100</a:t>
            </a:r>
          </a:p>
        </p:txBody>
      </p:sp>
      <p:sp>
        <p:nvSpPr>
          <p:cNvPr id="92208" name="Text Box 48"/>
          <p:cNvSpPr txBox="1">
            <a:spLocks noChangeArrowheads="1"/>
          </p:cNvSpPr>
          <p:nvPr/>
        </p:nvSpPr>
        <p:spPr bwMode="auto">
          <a:xfrm>
            <a:off x="3657600" y="3962400"/>
            <a:ext cx="1219200" cy="641350"/>
          </a:xfrm>
          <a:prstGeom prst="rect">
            <a:avLst/>
          </a:prstGeom>
          <a:noFill/>
          <a:ln w="9525">
            <a:noFill/>
            <a:miter lim="800000"/>
            <a:headEnd/>
            <a:tailEnd/>
          </a:ln>
          <a:effectLst/>
        </p:spPr>
        <p:txBody>
          <a:bodyPr>
            <a:spAutoFit/>
          </a:bodyPr>
          <a:lstStyle/>
          <a:p>
            <a:pPr>
              <a:spcBef>
                <a:spcPct val="50000"/>
              </a:spcBef>
            </a:pPr>
            <a:r>
              <a:rPr lang="en-US" sz="1800"/>
              <a:t>Choose node 4</a:t>
            </a:r>
            <a:endParaRPr lang="en-US"/>
          </a:p>
        </p:txBody>
      </p:sp>
      <p:sp>
        <p:nvSpPr>
          <p:cNvPr id="92209" name="Oval 49"/>
          <p:cNvSpPr>
            <a:spLocks noChangeArrowheads="1"/>
          </p:cNvSpPr>
          <p:nvPr/>
        </p:nvSpPr>
        <p:spPr bwMode="auto">
          <a:xfrm>
            <a:off x="4953000" y="4114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10" name="Text Box 50"/>
          <p:cNvSpPr txBox="1">
            <a:spLocks noChangeArrowheads="1"/>
          </p:cNvSpPr>
          <p:nvPr/>
        </p:nvSpPr>
        <p:spPr bwMode="auto">
          <a:xfrm>
            <a:off x="5410200" y="37338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211" name="Line 51"/>
          <p:cNvSpPr>
            <a:spLocks noChangeShapeType="1"/>
          </p:cNvSpPr>
          <p:nvPr/>
        </p:nvSpPr>
        <p:spPr bwMode="auto">
          <a:xfrm flipH="1">
            <a:off x="5181600" y="39624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92212" name="Oval 52"/>
          <p:cNvSpPr>
            <a:spLocks noChangeArrowheads="1"/>
          </p:cNvSpPr>
          <p:nvPr/>
        </p:nvSpPr>
        <p:spPr bwMode="auto">
          <a:xfrm>
            <a:off x="5410200" y="3733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13" name="Oval 53"/>
          <p:cNvSpPr>
            <a:spLocks noChangeArrowheads="1"/>
          </p:cNvSpPr>
          <p:nvPr/>
        </p:nvSpPr>
        <p:spPr bwMode="auto">
          <a:xfrm>
            <a:off x="5410200" y="4419600"/>
            <a:ext cx="304800" cy="304800"/>
          </a:xfrm>
          <a:prstGeom prst="ellipse">
            <a:avLst/>
          </a:prstGeom>
          <a:noFill/>
          <a:ln w="9525">
            <a:solidFill>
              <a:srgbClr val="FF3300"/>
            </a:solidFill>
            <a:round/>
            <a:headEnd/>
            <a:tailEnd/>
          </a:ln>
          <a:effectLst/>
        </p:spPr>
        <p:txBody>
          <a:bodyPr wrap="none" anchor="ctr"/>
          <a:lstStyle/>
          <a:p>
            <a:pPr algn="ctr"/>
            <a:endParaRPr lang="en-US">
              <a:solidFill>
                <a:srgbClr val="FF3300"/>
              </a:solidFill>
            </a:endParaRPr>
          </a:p>
        </p:txBody>
      </p:sp>
      <p:sp>
        <p:nvSpPr>
          <p:cNvPr id="92214" name="Text Box 54"/>
          <p:cNvSpPr txBox="1">
            <a:spLocks noChangeArrowheads="1"/>
          </p:cNvSpPr>
          <p:nvPr/>
        </p:nvSpPr>
        <p:spPr bwMode="auto">
          <a:xfrm>
            <a:off x="4953000" y="41148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2215" name="Text Box 55"/>
          <p:cNvSpPr txBox="1">
            <a:spLocks noChangeArrowheads="1"/>
          </p:cNvSpPr>
          <p:nvPr/>
        </p:nvSpPr>
        <p:spPr bwMode="auto">
          <a:xfrm>
            <a:off x="5410200" y="44196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92216" name="Line 56"/>
          <p:cNvSpPr>
            <a:spLocks noChangeShapeType="1"/>
          </p:cNvSpPr>
          <p:nvPr/>
        </p:nvSpPr>
        <p:spPr bwMode="auto">
          <a:xfrm>
            <a:off x="5257800" y="43434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2217" name="Text Box 57"/>
          <p:cNvSpPr txBox="1">
            <a:spLocks noChangeArrowheads="1"/>
          </p:cNvSpPr>
          <p:nvPr/>
        </p:nvSpPr>
        <p:spPr bwMode="auto">
          <a:xfrm>
            <a:off x="6705600" y="3886200"/>
            <a:ext cx="1371600" cy="641350"/>
          </a:xfrm>
          <a:prstGeom prst="rect">
            <a:avLst/>
          </a:prstGeom>
          <a:noFill/>
          <a:ln w="9525">
            <a:noFill/>
            <a:miter lim="800000"/>
            <a:headEnd/>
            <a:tailEnd/>
          </a:ln>
          <a:effectLst/>
        </p:spPr>
        <p:txBody>
          <a:bodyPr>
            <a:spAutoFit/>
          </a:bodyPr>
          <a:lstStyle/>
          <a:p>
            <a:pPr>
              <a:spcBef>
                <a:spcPct val="50000"/>
              </a:spcBef>
            </a:pPr>
            <a:r>
              <a:rPr lang="en-US" sz="1800"/>
              <a:t>[ 2,  3] [</a:t>
            </a:r>
            <a:r>
              <a:rPr lang="en-US" sz="1800">
                <a:solidFill>
                  <a:srgbClr val="FF3300"/>
                </a:solidFill>
              </a:rPr>
              <a:t>40</a:t>
            </a:r>
            <a:r>
              <a:rPr lang="en-US" sz="1800"/>
              <a:t>,</a:t>
            </a:r>
            <a:r>
              <a:rPr lang="en-US" sz="1800" u="sng"/>
              <a:t>30</a:t>
            </a:r>
            <a:r>
              <a:rPr lang="en-US" sz="1800"/>
              <a:t>]</a:t>
            </a:r>
            <a:endParaRPr lang="en-US"/>
          </a:p>
        </p:txBody>
      </p:sp>
      <p:sp>
        <p:nvSpPr>
          <p:cNvPr id="92218" name="Text Box 58"/>
          <p:cNvSpPr txBox="1">
            <a:spLocks noChangeArrowheads="1"/>
          </p:cNvSpPr>
          <p:nvPr/>
        </p:nvSpPr>
        <p:spPr bwMode="auto">
          <a:xfrm>
            <a:off x="7696200" y="3810000"/>
            <a:ext cx="990600" cy="590550"/>
          </a:xfrm>
          <a:prstGeom prst="rect">
            <a:avLst/>
          </a:prstGeom>
          <a:noFill/>
          <a:ln w="9525">
            <a:solidFill>
              <a:srgbClr val="FF3300"/>
            </a:solidFill>
            <a:miter lim="800000"/>
            <a:headEnd/>
            <a:tailEnd/>
          </a:ln>
          <a:effectLst/>
        </p:spPr>
        <p:txBody>
          <a:bodyPr>
            <a:spAutoFit/>
          </a:bodyPr>
          <a:lstStyle/>
          <a:p>
            <a:pPr>
              <a:spcBef>
                <a:spcPct val="50000"/>
              </a:spcBef>
            </a:pPr>
            <a:r>
              <a:rPr lang="en-US" sz="1600"/>
              <a:t>Changed from 50</a:t>
            </a:r>
            <a:endParaRPr lang="en-US"/>
          </a:p>
        </p:txBody>
      </p:sp>
      <p:sp>
        <p:nvSpPr>
          <p:cNvPr id="92219" name="Text Box 59"/>
          <p:cNvSpPr txBox="1">
            <a:spLocks noChangeArrowheads="1"/>
          </p:cNvSpPr>
          <p:nvPr/>
        </p:nvSpPr>
        <p:spPr bwMode="auto">
          <a:xfrm>
            <a:off x="3657600" y="4800600"/>
            <a:ext cx="990600" cy="641350"/>
          </a:xfrm>
          <a:prstGeom prst="rect">
            <a:avLst/>
          </a:prstGeom>
          <a:noFill/>
          <a:ln w="9525">
            <a:noFill/>
            <a:miter lim="800000"/>
            <a:headEnd/>
            <a:tailEnd/>
          </a:ln>
          <a:effectLst/>
        </p:spPr>
        <p:txBody>
          <a:bodyPr>
            <a:spAutoFit/>
          </a:bodyPr>
          <a:lstStyle/>
          <a:p>
            <a:pPr>
              <a:spcBef>
                <a:spcPct val="50000"/>
              </a:spcBef>
            </a:pPr>
            <a:r>
              <a:rPr lang="en-US" sz="1800"/>
              <a:t>Choose node 3</a:t>
            </a:r>
            <a:endParaRPr lang="en-US"/>
          </a:p>
        </p:txBody>
      </p:sp>
      <p:sp>
        <p:nvSpPr>
          <p:cNvPr id="92220" name="Line 60"/>
          <p:cNvSpPr>
            <a:spLocks noChangeShapeType="1"/>
          </p:cNvSpPr>
          <p:nvPr/>
        </p:nvSpPr>
        <p:spPr bwMode="auto">
          <a:xfrm flipH="1">
            <a:off x="4800600" y="4800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92221" name="Oval 61"/>
          <p:cNvSpPr>
            <a:spLocks noChangeArrowheads="1"/>
          </p:cNvSpPr>
          <p:nvPr/>
        </p:nvSpPr>
        <p:spPr bwMode="auto">
          <a:xfrm>
            <a:off x="50292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22" name="Text Box 62"/>
          <p:cNvSpPr txBox="1">
            <a:spLocks noChangeArrowheads="1"/>
          </p:cNvSpPr>
          <p:nvPr/>
        </p:nvSpPr>
        <p:spPr bwMode="auto">
          <a:xfrm>
            <a:off x="4572000" y="50292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2223" name="Text Box 63"/>
          <p:cNvSpPr txBox="1">
            <a:spLocks noChangeArrowheads="1"/>
          </p:cNvSpPr>
          <p:nvPr/>
        </p:nvSpPr>
        <p:spPr bwMode="auto">
          <a:xfrm>
            <a:off x="5029200" y="52578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92224" name="Line 64"/>
          <p:cNvSpPr>
            <a:spLocks noChangeShapeType="1"/>
          </p:cNvSpPr>
          <p:nvPr/>
        </p:nvSpPr>
        <p:spPr bwMode="auto">
          <a:xfrm>
            <a:off x="4876800" y="51816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2225" name="Oval 65"/>
          <p:cNvSpPr>
            <a:spLocks noChangeArrowheads="1"/>
          </p:cNvSpPr>
          <p:nvPr/>
        </p:nvSpPr>
        <p:spPr bwMode="auto">
          <a:xfrm>
            <a:off x="4572000" y="5029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26" name="Oval 66"/>
          <p:cNvSpPr>
            <a:spLocks noChangeArrowheads="1"/>
          </p:cNvSpPr>
          <p:nvPr/>
        </p:nvSpPr>
        <p:spPr bwMode="auto">
          <a:xfrm>
            <a:off x="5029200" y="5257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27" name="Oval 67"/>
          <p:cNvSpPr>
            <a:spLocks noChangeArrowheads="1"/>
          </p:cNvSpPr>
          <p:nvPr/>
        </p:nvSpPr>
        <p:spPr bwMode="auto">
          <a:xfrm>
            <a:off x="5410200" y="4953000"/>
            <a:ext cx="304800" cy="304800"/>
          </a:xfrm>
          <a:prstGeom prst="ellipse">
            <a:avLst/>
          </a:prstGeom>
          <a:noFill/>
          <a:ln w="9525">
            <a:solidFill>
              <a:srgbClr val="FF3300"/>
            </a:solidFill>
            <a:round/>
            <a:headEnd/>
            <a:tailEnd/>
          </a:ln>
          <a:effectLst/>
        </p:spPr>
        <p:txBody>
          <a:bodyPr wrap="none" anchor="ctr"/>
          <a:lstStyle/>
          <a:p>
            <a:endParaRPr lang="en-US"/>
          </a:p>
        </p:txBody>
      </p:sp>
      <p:sp>
        <p:nvSpPr>
          <p:cNvPr id="92228" name="Line 68"/>
          <p:cNvSpPr>
            <a:spLocks noChangeShapeType="1"/>
          </p:cNvSpPr>
          <p:nvPr/>
        </p:nvSpPr>
        <p:spPr bwMode="auto">
          <a:xfrm>
            <a:off x="5257800" y="48768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2229" name="Text Box 69"/>
          <p:cNvSpPr txBox="1">
            <a:spLocks noChangeArrowheads="1"/>
          </p:cNvSpPr>
          <p:nvPr/>
        </p:nvSpPr>
        <p:spPr bwMode="auto">
          <a:xfrm>
            <a:off x="5029200" y="45720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230" name="Text Box 70"/>
          <p:cNvSpPr txBox="1">
            <a:spLocks noChangeArrowheads="1"/>
          </p:cNvSpPr>
          <p:nvPr/>
        </p:nvSpPr>
        <p:spPr bwMode="auto">
          <a:xfrm>
            <a:off x="5410200" y="49530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92231" name="Text Box 71"/>
          <p:cNvSpPr txBox="1">
            <a:spLocks noChangeArrowheads="1"/>
          </p:cNvSpPr>
          <p:nvPr/>
        </p:nvSpPr>
        <p:spPr bwMode="auto">
          <a:xfrm>
            <a:off x="6781800" y="4800600"/>
            <a:ext cx="914400" cy="641350"/>
          </a:xfrm>
          <a:prstGeom prst="rect">
            <a:avLst/>
          </a:prstGeom>
          <a:noFill/>
          <a:ln w="9525">
            <a:noFill/>
            <a:miter lim="800000"/>
            <a:headEnd/>
            <a:tailEnd/>
          </a:ln>
          <a:effectLst/>
        </p:spPr>
        <p:txBody>
          <a:bodyPr>
            <a:spAutoFit/>
          </a:bodyPr>
          <a:lstStyle/>
          <a:p>
            <a:pPr>
              <a:spcBef>
                <a:spcPct val="50000"/>
              </a:spcBef>
            </a:pPr>
            <a:r>
              <a:rPr lang="en-US" sz="1800"/>
              <a:t>[ 2] [</a:t>
            </a:r>
            <a:r>
              <a:rPr lang="en-US" sz="1800" u="sng">
                <a:solidFill>
                  <a:srgbClr val="FF3300"/>
                </a:solidFill>
              </a:rPr>
              <a:t>35</a:t>
            </a:r>
            <a:r>
              <a:rPr lang="en-US" sz="1800"/>
              <a:t>]</a:t>
            </a:r>
            <a:endParaRPr lang="en-US"/>
          </a:p>
        </p:txBody>
      </p:sp>
      <p:sp>
        <p:nvSpPr>
          <p:cNvPr id="92232" name="Text Box 72"/>
          <p:cNvSpPr txBox="1">
            <a:spLocks noChangeArrowheads="1"/>
          </p:cNvSpPr>
          <p:nvPr/>
        </p:nvSpPr>
        <p:spPr bwMode="auto">
          <a:xfrm>
            <a:off x="7620000" y="4800600"/>
            <a:ext cx="990600" cy="590550"/>
          </a:xfrm>
          <a:prstGeom prst="rect">
            <a:avLst/>
          </a:prstGeom>
          <a:noFill/>
          <a:ln w="9525">
            <a:solidFill>
              <a:srgbClr val="FF3300"/>
            </a:solidFill>
            <a:miter lim="800000"/>
            <a:headEnd/>
            <a:tailEnd/>
          </a:ln>
          <a:effectLst/>
        </p:spPr>
        <p:txBody>
          <a:bodyPr>
            <a:spAutoFit/>
          </a:bodyPr>
          <a:lstStyle/>
          <a:p>
            <a:pPr>
              <a:spcBef>
                <a:spcPct val="50000"/>
              </a:spcBef>
            </a:pPr>
            <a:r>
              <a:rPr lang="en-US" sz="1600"/>
              <a:t>Changed from 40</a:t>
            </a:r>
            <a:endParaRPr lang="en-US"/>
          </a:p>
        </p:txBody>
      </p:sp>
      <p:sp>
        <p:nvSpPr>
          <p:cNvPr id="92233" name="Text Box 73"/>
          <p:cNvSpPr txBox="1">
            <a:spLocks noChangeArrowheads="1"/>
          </p:cNvSpPr>
          <p:nvPr/>
        </p:nvSpPr>
        <p:spPr bwMode="auto">
          <a:xfrm>
            <a:off x="3657600" y="5638800"/>
            <a:ext cx="990600" cy="641350"/>
          </a:xfrm>
          <a:prstGeom prst="rect">
            <a:avLst/>
          </a:prstGeom>
          <a:noFill/>
          <a:ln w="9525">
            <a:noFill/>
            <a:miter lim="800000"/>
            <a:headEnd/>
            <a:tailEnd/>
          </a:ln>
          <a:effectLst/>
        </p:spPr>
        <p:txBody>
          <a:bodyPr>
            <a:spAutoFit/>
          </a:bodyPr>
          <a:lstStyle/>
          <a:p>
            <a:pPr>
              <a:spcBef>
                <a:spcPct val="50000"/>
              </a:spcBef>
            </a:pPr>
            <a:r>
              <a:rPr lang="en-US" sz="1800"/>
              <a:t>Choose node 2</a:t>
            </a:r>
            <a:endParaRPr lang="en-US"/>
          </a:p>
        </p:txBody>
      </p:sp>
      <p:sp>
        <p:nvSpPr>
          <p:cNvPr id="92234" name="Line 74"/>
          <p:cNvSpPr>
            <a:spLocks noChangeShapeType="1"/>
          </p:cNvSpPr>
          <p:nvPr/>
        </p:nvSpPr>
        <p:spPr bwMode="auto">
          <a:xfrm flipH="1">
            <a:off x="5334000" y="5562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92235" name="Oval 75"/>
          <p:cNvSpPr>
            <a:spLocks noChangeArrowheads="1"/>
          </p:cNvSpPr>
          <p:nvPr/>
        </p:nvSpPr>
        <p:spPr bwMode="auto">
          <a:xfrm>
            <a:off x="5562600" y="5334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36" name="Line 76"/>
          <p:cNvSpPr>
            <a:spLocks noChangeShapeType="1"/>
          </p:cNvSpPr>
          <p:nvPr/>
        </p:nvSpPr>
        <p:spPr bwMode="auto">
          <a:xfrm>
            <a:off x="5410200" y="59436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2237" name="Oval 77"/>
          <p:cNvSpPr>
            <a:spLocks noChangeArrowheads="1"/>
          </p:cNvSpPr>
          <p:nvPr/>
        </p:nvSpPr>
        <p:spPr bwMode="auto">
          <a:xfrm>
            <a:off x="5105400" y="5791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38" name="Oval 78"/>
          <p:cNvSpPr>
            <a:spLocks noChangeArrowheads="1"/>
          </p:cNvSpPr>
          <p:nvPr/>
        </p:nvSpPr>
        <p:spPr bwMode="auto">
          <a:xfrm>
            <a:off x="5562600" y="6019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39" name="Line 79"/>
          <p:cNvSpPr>
            <a:spLocks noChangeShapeType="1"/>
          </p:cNvSpPr>
          <p:nvPr/>
        </p:nvSpPr>
        <p:spPr bwMode="auto">
          <a:xfrm>
            <a:off x="5791200" y="56388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2240" name="Text Box 80"/>
          <p:cNvSpPr txBox="1">
            <a:spLocks noChangeArrowheads="1"/>
          </p:cNvSpPr>
          <p:nvPr/>
        </p:nvSpPr>
        <p:spPr bwMode="auto">
          <a:xfrm>
            <a:off x="5867400" y="57912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92241" name="Oval 81"/>
          <p:cNvSpPr>
            <a:spLocks noChangeArrowheads="1"/>
          </p:cNvSpPr>
          <p:nvPr/>
        </p:nvSpPr>
        <p:spPr bwMode="auto">
          <a:xfrm>
            <a:off x="5867400" y="5791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2242" name="Oval 82"/>
          <p:cNvSpPr>
            <a:spLocks noChangeArrowheads="1"/>
          </p:cNvSpPr>
          <p:nvPr/>
        </p:nvSpPr>
        <p:spPr bwMode="auto">
          <a:xfrm>
            <a:off x="6172200" y="5334000"/>
            <a:ext cx="304800" cy="304800"/>
          </a:xfrm>
          <a:prstGeom prst="ellipse">
            <a:avLst/>
          </a:prstGeom>
          <a:noFill/>
          <a:ln w="9525">
            <a:solidFill>
              <a:srgbClr val="FF3300"/>
            </a:solidFill>
            <a:round/>
            <a:headEnd/>
            <a:tailEnd/>
          </a:ln>
          <a:effectLst/>
        </p:spPr>
        <p:txBody>
          <a:bodyPr wrap="none" anchor="ctr"/>
          <a:lstStyle/>
          <a:p>
            <a:endParaRPr lang="en-US"/>
          </a:p>
        </p:txBody>
      </p:sp>
      <p:sp>
        <p:nvSpPr>
          <p:cNvPr id="92244" name="Freeform 84"/>
          <p:cNvSpPr>
            <a:spLocks/>
          </p:cNvSpPr>
          <p:nvPr/>
        </p:nvSpPr>
        <p:spPr bwMode="auto">
          <a:xfrm>
            <a:off x="6142038" y="5645150"/>
            <a:ext cx="139700" cy="179388"/>
          </a:xfrm>
          <a:custGeom>
            <a:avLst/>
            <a:gdLst/>
            <a:ahLst/>
            <a:cxnLst>
              <a:cxn ang="0">
                <a:pos x="0" y="113"/>
              </a:cxn>
              <a:cxn ang="0">
                <a:pos x="88" y="0"/>
              </a:cxn>
            </a:cxnLst>
            <a:rect l="0" t="0" r="r" b="b"/>
            <a:pathLst>
              <a:path w="88" h="113">
                <a:moveTo>
                  <a:pt x="0" y="113"/>
                </a:moveTo>
                <a:lnTo>
                  <a:pt x="88" y="0"/>
                </a:lnTo>
              </a:path>
            </a:pathLst>
          </a:custGeom>
          <a:noFill/>
          <a:ln w="9525">
            <a:solidFill>
              <a:schemeClr val="tx1"/>
            </a:solidFill>
            <a:round/>
            <a:headEnd type="none" w="med" len="med"/>
            <a:tailEnd type="triangle" w="med" len="med"/>
          </a:ln>
          <a:effectLst/>
        </p:spPr>
        <p:txBody>
          <a:bodyPr/>
          <a:lstStyle/>
          <a:p>
            <a:endParaRPr lang="en-US"/>
          </a:p>
        </p:txBody>
      </p:sp>
      <p:sp>
        <p:nvSpPr>
          <p:cNvPr id="92245" name="Text Box 85"/>
          <p:cNvSpPr txBox="1">
            <a:spLocks noChangeArrowheads="1"/>
          </p:cNvSpPr>
          <p:nvPr/>
        </p:nvSpPr>
        <p:spPr bwMode="auto">
          <a:xfrm>
            <a:off x="5562600" y="53340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2246" name="Text Box 86"/>
          <p:cNvSpPr txBox="1">
            <a:spLocks noChangeArrowheads="1"/>
          </p:cNvSpPr>
          <p:nvPr/>
        </p:nvSpPr>
        <p:spPr bwMode="auto">
          <a:xfrm>
            <a:off x="5105400" y="5791200"/>
            <a:ext cx="3810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2247" name="Text Box 87"/>
          <p:cNvSpPr txBox="1">
            <a:spLocks noChangeArrowheads="1"/>
          </p:cNvSpPr>
          <p:nvPr/>
        </p:nvSpPr>
        <p:spPr bwMode="auto">
          <a:xfrm>
            <a:off x="5562600" y="60198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92250" name="Text Box 90"/>
          <p:cNvSpPr txBox="1">
            <a:spLocks noChangeArrowheads="1"/>
          </p:cNvSpPr>
          <p:nvPr/>
        </p:nvSpPr>
        <p:spPr bwMode="auto">
          <a:xfrm>
            <a:off x="6172200" y="5334000"/>
            <a:ext cx="3048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92251" name="Text Box 91"/>
          <p:cNvSpPr txBox="1">
            <a:spLocks noChangeArrowheads="1"/>
          </p:cNvSpPr>
          <p:nvPr/>
        </p:nvSpPr>
        <p:spPr bwMode="auto">
          <a:xfrm>
            <a:off x="6858000" y="5715000"/>
            <a:ext cx="685800" cy="457200"/>
          </a:xfrm>
          <a:prstGeom prst="rect">
            <a:avLst/>
          </a:prstGeom>
          <a:noFill/>
          <a:ln w="9525">
            <a:noFill/>
            <a:miter lim="800000"/>
            <a:headEnd/>
            <a:tailEnd/>
          </a:ln>
          <a:effectLst/>
        </p:spPr>
        <p:txBody>
          <a:bodyPr>
            <a:spAutoFit/>
          </a:bodyPr>
          <a:lstStyle/>
          <a:p>
            <a:pPr>
              <a:spcBef>
                <a:spcPct val="50000"/>
              </a:spcBef>
            </a:pPr>
            <a:r>
              <a:rPr lang="en-US">
                <a:sym typeface="Symbol" pitchFamily="18" charset="2"/>
              </a:rPr>
              <a:t></a:t>
            </a:r>
            <a:endParaRPr lang="en-US"/>
          </a:p>
        </p:txBody>
      </p:sp>
      <p:sp>
        <p:nvSpPr>
          <p:cNvPr id="92252" name="Text Box 92"/>
          <p:cNvSpPr txBox="1">
            <a:spLocks noChangeArrowheads="1"/>
          </p:cNvSpPr>
          <p:nvPr/>
        </p:nvSpPr>
        <p:spPr bwMode="auto">
          <a:xfrm>
            <a:off x="762000" y="4572000"/>
            <a:ext cx="2743200" cy="1887538"/>
          </a:xfrm>
          <a:prstGeom prst="rect">
            <a:avLst/>
          </a:prstGeom>
          <a:noFill/>
          <a:ln w="9525">
            <a:solidFill>
              <a:schemeClr val="accent2"/>
            </a:solidFill>
            <a:miter lim="800000"/>
            <a:headEnd/>
            <a:tailEnd/>
          </a:ln>
          <a:effectLst/>
        </p:spPr>
        <p:txBody>
          <a:bodyPr>
            <a:spAutoFit/>
          </a:bodyPr>
          <a:lstStyle/>
          <a:p>
            <a:pPr>
              <a:spcBef>
                <a:spcPct val="50000"/>
              </a:spcBef>
              <a:tabLst>
                <a:tab pos="576263" algn="l"/>
                <a:tab pos="1608138" algn="l"/>
              </a:tabLst>
            </a:pPr>
            <a:r>
              <a:rPr lang="en-US" sz="1800"/>
              <a:t>	Shortest paths:       To	Path	Distance    </a:t>
            </a:r>
          </a:p>
          <a:p>
            <a:pPr>
              <a:spcBef>
                <a:spcPct val="50000"/>
              </a:spcBef>
              <a:tabLst>
                <a:tab pos="576263" algn="l"/>
                <a:tab pos="1608138" algn="l"/>
              </a:tabLst>
            </a:pPr>
            <a:r>
              <a:rPr lang="en-US" sz="1800"/>
              <a:t>5	(1,5)	10           4	(1,5,4)	20           3	(1,3)	30           2	(1,3,2)	35</a:t>
            </a:r>
          </a:p>
        </p:txBody>
      </p:sp>
      <p:sp>
        <p:nvSpPr>
          <p:cNvPr id="92253" name="Line 93"/>
          <p:cNvSpPr>
            <a:spLocks noChangeShapeType="1"/>
          </p:cNvSpPr>
          <p:nvPr/>
        </p:nvSpPr>
        <p:spPr bwMode="auto">
          <a:xfrm>
            <a:off x="762000" y="5181600"/>
            <a:ext cx="457200" cy="0"/>
          </a:xfrm>
          <a:prstGeom prst="line">
            <a:avLst/>
          </a:prstGeom>
          <a:noFill/>
          <a:ln w="9525">
            <a:solidFill>
              <a:schemeClr val="tx1"/>
            </a:solidFill>
            <a:round/>
            <a:headEnd/>
            <a:tailEnd/>
          </a:ln>
          <a:effectLst/>
        </p:spPr>
        <p:txBody>
          <a:bodyPr/>
          <a:lstStyle/>
          <a:p>
            <a:endParaRPr lang="en-US"/>
          </a:p>
        </p:txBody>
      </p:sp>
      <p:sp>
        <p:nvSpPr>
          <p:cNvPr id="92254" name="Line 94"/>
          <p:cNvSpPr>
            <a:spLocks noChangeShapeType="1"/>
          </p:cNvSpPr>
          <p:nvPr/>
        </p:nvSpPr>
        <p:spPr bwMode="auto">
          <a:xfrm>
            <a:off x="1371600" y="5181600"/>
            <a:ext cx="533400" cy="0"/>
          </a:xfrm>
          <a:prstGeom prst="line">
            <a:avLst/>
          </a:prstGeom>
          <a:noFill/>
          <a:ln w="9525">
            <a:solidFill>
              <a:schemeClr val="tx1"/>
            </a:solidFill>
            <a:round/>
            <a:headEnd/>
            <a:tailEnd/>
          </a:ln>
          <a:effectLst/>
        </p:spPr>
        <p:txBody>
          <a:bodyPr/>
          <a:lstStyle/>
          <a:p>
            <a:endParaRPr lang="en-US"/>
          </a:p>
        </p:txBody>
      </p:sp>
      <p:sp>
        <p:nvSpPr>
          <p:cNvPr id="92255" name="Line 95"/>
          <p:cNvSpPr>
            <a:spLocks noChangeShapeType="1"/>
          </p:cNvSpPr>
          <p:nvPr/>
        </p:nvSpPr>
        <p:spPr bwMode="auto">
          <a:xfrm>
            <a:off x="2438400" y="5181600"/>
            <a:ext cx="838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h-TH" sz="3200" smtClean="0"/>
              <a:t>What do we analyze about them?</a:t>
            </a:r>
          </a:p>
        </p:txBody>
      </p:sp>
      <p:sp>
        <p:nvSpPr>
          <p:cNvPr id="30725" name="Date Placeholder 4"/>
          <p:cNvSpPr>
            <a:spLocks noGrp="1"/>
          </p:cNvSpPr>
          <p:nvPr>
            <p:ph type="dt" sz="half" idx="10"/>
          </p:nvPr>
        </p:nvSpPr>
        <p:spPr>
          <a:noFill/>
        </p:spPr>
        <p:txBody>
          <a:bodyPr/>
          <a:lstStyle/>
          <a:p>
            <a:fld id="{04F65812-116F-4A6A-AB80-087B9D246D28}" type="datetime2">
              <a:rPr lang="en-US" smtClean="0">
                <a:latin typeface="Arial" pitchFamily="34" charset="0"/>
              </a:rPr>
              <a:pPr/>
              <a:t>Monday, February 04, 2013</a:t>
            </a:fld>
            <a:endParaRPr lang="en-US" dirty="0" smtClean="0">
              <a:latin typeface="Arial" pitchFamily="34" charset="0"/>
            </a:endParaRPr>
          </a:p>
        </p:txBody>
      </p:sp>
      <p:sp>
        <p:nvSpPr>
          <p:cNvPr id="30727"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0726" name="Slide Number Placeholder 5"/>
          <p:cNvSpPr>
            <a:spLocks noGrp="1"/>
          </p:cNvSpPr>
          <p:nvPr>
            <p:ph type="sldNum" sz="quarter" idx="12"/>
          </p:nvPr>
        </p:nvSpPr>
        <p:spPr>
          <a:noFill/>
        </p:spPr>
        <p:txBody>
          <a:bodyPr/>
          <a:lstStyle/>
          <a:p>
            <a:fld id="{77A0B3DF-3496-4CD3-B7C8-B41D78258D69}" type="slidenum">
              <a:rPr lang="en-US" smtClean="0">
                <a:latin typeface="Arial" pitchFamily="34" charset="0"/>
              </a:rPr>
              <a:pPr/>
              <a:t>11</a:t>
            </a:fld>
            <a:endParaRPr lang="en-US" dirty="0" smtClean="0">
              <a:latin typeface="Arial" pitchFamily="34" charset="0"/>
            </a:endParaRPr>
          </a:p>
        </p:txBody>
      </p:sp>
      <p:pic>
        <p:nvPicPr>
          <p:cNvPr id="30724" name="Picture 4" descr="j0291984"/>
          <p:cNvPicPr>
            <a:picLocks noGrp="1" noChangeAspect="1" noChangeArrowheads="1"/>
          </p:cNvPicPr>
          <p:nvPr>
            <p:ph sz="quarter" idx="1"/>
          </p:nvPr>
        </p:nvPicPr>
        <p:blipFill>
          <a:blip r:embed="rId2" cstate="print"/>
          <a:srcRect/>
          <a:stretch>
            <a:fillRect/>
          </a:stretch>
        </p:blipFill>
        <p:spPr>
          <a:xfrm>
            <a:off x="3416300" y="4330700"/>
            <a:ext cx="1708150" cy="2016125"/>
          </a:xfrm>
          <a:noFill/>
        </p:spPr>
      </p:pic>
      <p:sp>
        <p:nvSpPr>
          <p:cNvPr id="30723" name="Rectangle 3"/>
          <p:cNvSpPr>
            <a:spLocks noGrp="1" noChangeArrowheads="1"/>
          </p:cNvSpPr>
          <p:nvPr>
            <p:ph type="body" idx="4294967295"/>
          </p:nvPr>
        </p:nvSpPr>
        <p:spPr>
          <a:xfrm>
            <a:off x="0" y="1600200"/>
            <a:ext cx="8229600" cy="4525963"/>
          </a:xfrm>
        </p:spPr>
        <p:txBody>
          <a:bodyPr/>
          <a:lstStyle/>
          <a:p>
            <a:pPr eaLnBrk="1" hangingPunct="1"/>
            <a:r>
              <a:rPr lang="th-TH" sz="2800" smtClean="0">
                <a:solidFill>
                  <a:srgbClr val="009999"/>
                </a:solidFill>
              </a:rPr>
              <a:t>Simplicity, clarity</a:t>
            </a:r>
          </a:p>
          <a:p>
            <a:pPr lvl="1" eaLnBrk="1" hangingPunct="1"/>
            <a:r>
              <a:rPr lang="th-TH" smtClean="0"/>
              <a:t>Verification and implementation. </a:t>
            </a:r>
          </a:p>
          <a:p>
            <a:pPr eaLnBrk="1" hangingPunct="1"/>
            <a:r>
              <a:rPr lang="th-TH" sz="2800" smtClean="0">
                <a:solidFill>
                  <a:srgbClr val="009999"/>
                </a:solidFill>
              </a:rPr>
              <a:t>Optimality</a:t>
            </a:r>
          </a:p>
          <a:p>
            <a:pPr lvl="1" eaLnBrk="1" hangingPunct="1"/>
            <a:r>
              <a:rPr lang="th-TH" smtClean="0"/>
              <a:t>Is it impossible to do better? </a:t>
            </a:r>
          </a:p>
        </p:txBody>
      </p:sp>
    </p:spTree>
  </p:cSld>
  <p:clrMapOvr>
    <a:masterClrMapping/>
  </p:clrMapOvr>
  <p:transition>
    <p:random/>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457200" y="533400"/>
            <a:ext cx="8077200" cy="3817938"/>
          </a:xfrm>
          <a:prstGeom prst="rect">
            <a:avLst/>
          </a:prstGeom>
          <a:noFill/>
          <a:ln w="9525">
            <a:solidFill>
              <a:schemeClr val="accent2"/>
            </a:solidFill>
            <a:miter lim="800000"/>
            <a:headEnd/>
            <a:tailEnd/>
          </a:ln>
          <a:effectLst/>
        </p:spPr>
        <p:txBody>
          <a:bodyPr>
            <a:spAutoFit/>
          </a:bodyPr>
          <a:lstStyle/>
          <a:p>
            <a:pPr>
              <a:spcBef>
                <a:spcPct val="50000"/>
              </a:spcBef>
              <a:tabLst>
                <a:tab pos="238125" algn="l"/>
                <a:tab pos="457200" algn="l"/>
              </a:tabLst>
            </a:pPr>
            <a:r>
              <a:rPr lang="en-US" b="1"/>
              <a:t>Implementation of Dijkstra’s algorithm:</a:t>
            </a:r>
          </a:p>
          <a:p>
            <a:pPr>
              <a:lnSpc>
                <a:spcPct val="90000"/>
              </a:lnSpc>
              <a:spcBef>
                <a:spcPct val="50000"/>
              </a:spcBef>
              <a:tabLst>
                <a:tab pos="238125" algn="l"/>
                <a:tab pos="457200" algn="l"/>
              </a:tabLst>
            </a:pPr>
            <a:r>
              <a:rPr lang="en-US" sz="1800" b="1"/>
              <a:t>	Input: </a:t>
            </a:r>
            <a:r>
              <a:rPr lang="en-US" sz="1800" i="1"/>
              <a:t>W</a:t>
            </a:r>
            <a:r>
              <a:rPr lang="en-US" sz="1800"/>
              <a:t>[1..</a:t>
            </a:r>
            <a:r>
              <a:rPr lang="en-US" sz="1800" i="1"/>
              <a:t>n</a:t>
            </a:r>
            <a:r>
              <a:rPr lang="en-US" sz="1800"/>
              <a:t>][1..</a:t>
            </a:r>
            <a:r>
              <a:rPr lang="en-US" sz="1800" i="1"/>
              <a:t>n</a:t>
            </a:r>
            <a:r>
              <a:rPr lang="en-US" sz="1800"/>
              <a:t>] with </a:t>
            </a:r>
            <a:r>
              <a:rPr lang="en-US" sz="1800" i="1"/>
              <a:t>W</a:t>
            </a:r>
            <a:r>
              <a:rPr lang="en-US" sz="1800"/>
              <a:t>[</a:t>
            </a:r>
            <a:r>
              <a:rPr lang="en-US" sz="1800" i="1"/>
              <a:t>i</a:t>
            </a:r>
            <a:r>
              <a:rPr lang="en-US" sz="1800"/>
              <a:t>, </a:t>
            </a:r>
            <a:r>
              <a:rPr lang="en-US" sz="1800" i="1"/>
              <a:t>j</a:t>
            </a:r>
            <a:r>
              <a:rPr lang="en-US" sz="1800"/>
              <a:t>] = weight of edge (</a:t>
            </a:r>
            <a:r>
              <a:rPr lang="en-US" sz="1800" i="1"/>
              <a:t>i</a:t>
            </a:r>
            <a:r>
              <a:rPr lang="en-US" sz="1800"/>
              <a:t>, </a:t>
            </a:r>
            <a:r>
              <a:rPr lang="en-US" sz="1800" i="1"/>
              <a:t>j</a:t>
            </a:r>
            <a:r>
              <a:rPr lang="en-US" sz="1800"/>
              <a:t>); set </a:t>
            </a:r>
            <a:r>
              <a:rPr lang="en-US" sz="1800" i="1"/>
              <a:t>W</a:t>
            </a:r>
            <a:r>
              <a:rPr lang="en-US" sz="1800"/>
              <a:t>[</a:t>
            </a:r>
            <a:r>
              <a:rPr lang="en-US" sz="1800" i="1"/>
              <a:t>i</a:t>
            </a:r>
            <a:r>
              <a:rPr lang="en-US" sz="1800"/>
              <a:t>, </a:t>
            </a:r>
            <a:r>
              <a:rPr lang="en-US" sz="1800" i="1"/>
              <a:t>j</a:t>
            </a:r>
            <a:r>
              <a:rPr lang="en-US" sz="1800"/>
              <a:t>] = </a:t>
            </a:r>
            <a:r>
              <a:rPr lang="en-US" sz="1800">
                <a:sym typeface="Symbol" pitchFamily="18" charset="2"/>
              </a:rPr>
              <a:t> if no edge	</a:t>
            </a:r>
            <a:r>
              <a:rPr lang="en-US" sz="1800" b="1">
                <a:sym typeface="Symbol" pitchFamily="18" charset="2"/>
              </a:rPr>
              <a:t>Output:</a:t>
            </a:r>
            <a:r>
              <a:rPr lang="en-US" sz="1800">
                <a:sym typeface="Symbol" pitchFamily="18" charset="2"/>
              </a:rPr>
              <a:t> an array </a:t>
            </a:r>
            <a:r>
              <a:rPr lang="en-US" sz="1800" i="1">
                <a:sym typeface="Symbol" pitchFamily="18" charset="2"/>
              </a:rPr>
              <a:t>D</a:t>
            </a:r>
            <a:r>
              <a:rPr lang="en-US" sz="1800">
                <a:sym typeface="Symbol" pitchFamily="18" charset="2"/>
              </a:rPr>
              <a:t>[2..</a:t>
            </a:r>
            <a:r>
              <a:rPr lang="en-US" sz="1800" i="1">
                <a:sym typeface="Symbol" pitchFamily="18" charset="2"/>
              </a:rPr>
              <a:t>n</a:t>
            </a:r>
            <a:r>
              <a:rPr lang="en-US" sz="1800">
                <a:sym typeface="Symbol" pitchFamily="18" charset="2"/>
              </a:rPr>
              <a:t>] of distances of shortest paths to each node in [2..</a:t>
            </a:r>
            <a:r>
              <a:rPr lang="en-US" sz="1800" i="1">
                <a:sym typeface="Symbol" pitchFamily="18" charset="2"/>
              </a:rPr>
              <a:t>n</a:t>
            </a:r>
            <a:r>
              <a:rPr lang="en-US" sz="1800">
                <a:sym typeface="Symbol" pitchFamily="18" charset="2"/>
              </a:rPr>
              <a:t>]		</a:t>
            </a:r>
            <a:r>
              <a:rPr lang="en-US" sz="1800" b="1">
                <a:sym typeface="Symbol" pitchFamily="18" charset="2"/>
              </a:rPr>
              <a:t>Algorithm:</a:t>
            </a:r>
            <a:endParaRPr lang="en-US" sz="1800">
              <a:sym typeface="Symbol" pitchFamily="18" charset="2"/>
            </a:endParaRPr>
          </a:p>
          <a:p>
            <a:pPr>
              <a:spcBef>
                <a:spcPct val="50000"/>
              </a:spcBef>
              <a:tabLst>
                <a:tab pos="238125" algn="l"/>
                <a:tab pos="457200" algn="l"/>
              </a:tabLst>
            </a:pPr>
            <a:r>
              <a:rPr lang="en-US"/>
              <a:t>	</a:t>
            </a:r>
            <a:r>
              <a:rPr lang="en-US" sz="1800"/>
              <a:t>	(1) </a:t>
            </a:r>
            <a:r>
              <a:rPr lang="en-US" sz="1800" i="1"/>
              <a:t>C</a:t>
            </a:r>
            <a:r>
              <a:rPr lang="en-US" sz="1800"/>
              <a:t> = {2,3,…,</a:t>
            </a:r>
            <a:r>
              <a:rPr lang="en-US" sz="1800" i="1"/>
              <a:t>n</a:t>
            </a:r>
            <a:r>
              <a:rPr lang="en-US" sz="1800"/>
              <a:t>} // the set of remaining nodes				   	(2) for </a:t>
            </a:r>
            <a:r>
              <a:rPr lang="en-US" sz="1800" i="1"/>
              <a:t>i</a:t>
            </a:r>
            <a:r>
              <a:rPr lang="en-US" sz="1800"/>
              <a:t> = 2 to </a:t>
            </a:r>
            <a:r>
              <a:rPr lang="en-US" sz="1800" i="1"/>
              <a:t>n</a:t>
            </a:r>
            <a:r>
              <a:rPr lang="en-US" sz="1800"/>
              <a:t> do </a:t>
            </a:r>
            <a:r>
              <a:rPr lang="en-US" sz="1800" i="1"/>
              <a:t>D</a:t>
            </a:r>
            <a:r>
              <a:rPr lang="en-US" sz="1800"/>
              <a:t>[</a:t>
            </a:r>
            <a:r>
              <a:rPr lang="en-US" sz="1800" i="1"/>
              <a:t>i</a:t>
            </a:r>
            <a:r>
              <a:rPr lang="en-US" sz="1800"/>
              <a:t>] = </a:t>
            </a:r>
            <a:r>
              <a:rPr lang="en-US" sz="1800" i="1"/>
              <a:t>W</a:t>
            </a:r>
            <a:r>
              <a:rPr lang="en-US" sz="1800"/>
              <a:t>[1,</a:t>
            </a:r>
            <a:r>
              <a:rPr lang="en-US" sz="1800" i="1"/>
              <a:t>i</a:t>
            </a:r>
            <a:r>
              <a:rPr lang="en-US" sz="1800"/>
              <a:t>]  // initialize distance from node 1 to node </a:t>
            </a:r>
            <a:r>
              <a:rPr lang="en-US" sz="1800" i="1"/>
              <a:t>i</a:t>
            </a:r>
            <a:r>
              <a:rPr lang="en-US" sz="1800"/>
              <a:t>		(3) repeat the following </a:t>
            </a:r>
            <a:r>
              <a:rPr lang="en-US" sz="1800" i="1"/>
              <a:t>n</a:t>
            </a:r>
            <a:r>
              <a:rPr lang="en-US" sz="1800"/>
              <a:t> – 2 times  // determine the shortest distances				(3.1) select node </a:t>
            </a:r>
            <a:r>
              <a:rPr lang="en-US" sz="1800" i="1"/>
              <a:t>v</a:t>
            </a:r>
            <a:r>
              <a:rPr lang="en-US" sz="1800"/>
              <a:t> of set </a:t>
            </a:r>
            <a:r>
              <a:rPr lang="en-US" sz="1800" i="1"/>
              <a:t>C</a:t>
            </a:r>
            <a:r>
              <a:rPr lang="en-US" sz="1800"/>
              <a:t> that has the minimum value in array </a:t>
            </a:r>
            <a:r>
              <a:rPr lang="en-US" sz="1800" i="1"/>
              <a:t>D</a:t>
            </a:r>
            <a:r>
              <a:rPr lang="en-US" sz="1800"/>
              <a:t>				(3.2) </a:t>
            </a:r>
            <a:r>
              <a:rPr lang="en-US" sz="1800" i="1"/>
              <a:t>C</a:t>
            </a:r>
            <a:r>
              <a:rPr lang="en-US" sz="1800"/>
              <a:t> = </a:t>
            </a:r>
            <a:r>
              <a:rPr lang="en-US" sz="1800" i="1"/>
              <a:t>C</a:t>
            </a:r>
            <a:r>
              <a:rPr lang="en-US" sz="1800"/>
              <a:t> – {</a:t>
            </a:r>
            <a:r>
              <a:rPr lang="en-US" sz="1800" i="1"/>
              <a:t>v</a:t>
            </a:r>
            <a:r>
              <a:rPr lang="en-US" sz="1800"/>
              <a:t>}  // delete node </a:t>
            </a:r>
            <a:r>
              <a:rPr lang="en-US" sz="1800" i="1"/>
              <a:t>v</a:t>
            </a:r>
            <a:r>
              <a:rPr lang="en-US" sz="1800"/>
              <a:t> from set </a:t>
            </a:r>
            <a:r>
              <a:rPr lang="en-US" sz="1800" i="1"/>
              <a:t>C</a:t>
            </a:r>
            <a:r>
              <a:rPr lang="en-US" sz="1800"/>
              <a:t>						(3.3) for each node </a:t>
            </a:r>
            <a:r>
              <a:rPr lang="en-US" sz="1800" i="1"/>
              <a:t>w</a:t>
            </a:r>
            <a:r>
              <a:rPr lang="en-US" sz="1800"/>
              <a:t> in </a:t>
            </a:r>
            <a:r>
              <a:rPr lang="en-US" sz="1800" i="1"/>
              <a:t>C</a:t>
            </a:r>
            <a:r>
              <a:rPr lang="en-US" sz="1800"/>
              <a:t> do								         if (</a:t>
            </a:r>
            <a:r>
              <a:rPr lang="en-US" sz="1800" i="1"/>
              <a:t>D</a:t>
            </a:r>
            <a:r>
              <a:rPr lang="en-US" sz="1800"/>
              <a:t>[v] + </a:t>
            </a:r>
            <a:r>
              <a:rPr lang="en-US" sz="1800" i="1"/>
              <a:t>W</a:t>
            </a:r>
            <a:r>
              <a:rPr lang="en-US" sz="1800"/>
              <a:t>[</a:t>
            </a:r>
            <a:r>
              <a:rPr lang="en-US" sz="1800" i="1"/>
              <a:t>v</a:t>
            </a:r>
            <a:r>
              <a:rPr lang="en-US" sz="1800"/>
              <a:t>, </a:t>
            </a:r>
            <a:r>
              <a:rPr lang="en-US" sz="1800" i="1"/>
              <a:t>w</a:t>
            </a:r>
            <a:r>
              <a:rPr lang="en-US" sz="1800"/>
              <a:t>] &lt; </a:t>
            </a:r>
            <a:r>
              <a:rPr lang="en-US" sz="1800" i="1"/>
              <a:t>D</a:t>
            </a:r>
            <a:r>
              <a:rPr lang="en-US" sz="1800"/>
              <a:t>[w]) then								</a:t>
            </a:r>
            <a:r>
              <a:rPr lang="en-US" sz="1800" i="1"/>
              <a:t>D</a:t>
            </a:r>
            <a:r>
              <a:rPr lang="en-US" sz="1800"/>
              <a:t>[w] = </a:t>
            </a:r>
            <a:r>
              <a:rPr lang="en-US" sz="1800" i="1"/>
              <a:t>D</a:t>
            </a:r>
            <a:r>
              <a:rPr lang="en-US" sz="1800"/>
              <a:t>[v] + </a:t>
            </a:r>
            <a:r>
              <a:rPr lang="en-US" sz="1800" i="1"/>
              <a:t>W</a:t>
            </a:r>
            <a:r>
              <a:rPr lang="en-US" sz="1800"/>
              <a:t>[</a:t>
            </a:r>
            <a:r>
              <a:rPr lang="en-US" sz="1800" i="1"/>
              <a:t>v</a:t>
            </a:r>
            <a:r>
              <a:rPr lang="en-US" sz="1800"/>
              <a:t>, </a:t>
            </a:r>
            <a:r>
              <a:rPr lang="en-US" sz="1800" i="1"/>
              <a:t>w</a:t>
            </a:r>
            <a:r>
              <a:rPr lang="en-US" sz="1800"/>
              <a:t>]  // update </a:t>
            </a:r>
            <a:r>
              <a:rPr lang="en-US" sz="1800" i="1"/>
              <a:t>D</a:t>
            </a:r>
            <a:r>
              <a:rPr lang="en-US" sz="1800"/>
              <a:t>[w] if found shorter path to </a:t>
            </a:r>
            <a:r>
              <a:rPr lang="en-US" sz="1800" i="1"/>
              <a:t>w</a:t>
            </a:r>
          </a:p>
        </p:txBody>
      </p:sp>
      <p:sp>
        <p:nvSpPr>
          <p:cNvPr id="93187" name="Oval 3"/>
          <p:cNvSpPr>
            <a:spLocks noChangeArrowheads="1"/>
          </p:cNvSpPr>
          <p:nvPr/>
        </p:nvSpPr>
        <p:spPr bwMode="auto">
          <a:xfrm>
            <a:off x="4648200" y="4800600"/>
            <a:ext cx="2057400" cy="1219200"/>
          </a:xfrm>
          <a:prstGeom prst="ellipse">
            <a:avLst/>
          </a:prstGeom>
          <a:noFill/>
          <a:ln w="9525">
            <a:solidFill>
              <a:srgbClr val="9933FF"/>
            </a:solidFill>
            <a:round/>
            <a:headEnd/>
            <a:tailEnd/>
          </a:ln>
          <a:effectLst/>
        </p:spPr>
        <p:txBody>
          <a:bodyPr wrap="none" anchor="ctr"/>
          <a:lstStyle/>
          <a:p>
            <a:endParaRPr lang="en-US"/>
          </a:p>
        </p:txBody>
      </p:sp>
      <p:sp>
        <p:nvSpPr>
          <p:cNvPr id="93188" name="Oval 4"/>
          <p:cNvSpPr>
            <a:spLocks noChangeArrowheads="1"/>
          </p:cNvSpPr>
          <p:nvPr/>
        </p:nvSpPr>
        <p:spPr bwMode="auto">
          <a:xfrm>
            <a:off x="4800600" y="47244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3189" name="Text Box 5"/>
          <p:cNvSpPr txBox="1">
            <a:spLocks noChangeArrowheads="1"/>
          </p:cNvSpPr>
          <p:nvPr/>
        </p:nvSpPr>
        <p:spPr bwMode="auto">
          <a:xfrm>
            <a:off x="4800600" y="4724400"/>
            <a:ext cx="4572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3190" name="Oval 6"/>
          <p:cNvSpPr>
            <a:spLocks noChangeArrowheads="1"/>
          </p:cNvSpPr>
          <p:nvPr/>
        </p:nvSpPr>
        <p:spPr bwMode="auto">
          <a:xfrm>
            <a:off x="6553200" y="4953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3191" name="Oval 7"/>
          <p:cNvSpPr>
            <a:spLocks noChangeArrowheads="1"/>
          </p:cNvSpPr>
          <p:nvPr/>
        </p:nvSpPr>
        <p:spPr bwMode="auto">
          <a:xfrm>
            <a:off x="5943600" y="59436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3192" name="Oval 8"/>
          <p:cNvSpPr>
            <a:spLocks noChangeArrowheads="1"/>
          </p:cNvSpPr>
          <p:nvPr/>
        </p:nvSpPr>
        <p:spPr bwMode="auto">
          <a:xfrm>
            <a:off x="7391400" y="5410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3193" name="Freeform 9"/>
          <p:cNvSpPr>
            <a:spLocks/>
          </p:cNvSpPr>
          <p:nvPr/>
        </p:nvSpPr>
        <p:spPr bwMode="auto">
          <a:xfrm>
            <a:off x="5105400" y="4953000"/>
            <a:ext cx="1524000" cy="482600"/>
          </a:xfrm>
          <a:custGeom>
            <a:avLst/>
            <a:gdLst/>
            <a:ahLst/>
            <a:cxnLst>
              <a:cxn ang="0">
                <a:pos x="0" y="0"/>
              </a:cxn>
              <a:cxn ang="0">
                <a:pos x="48" y="96"/>
              </a:cxn>
              <a:cxn ang="0">
                <a:pos x="288" y="144"/>
              </a:cxn>
              <a:cxn ang="0">
                <a:pos x="336" y="288"/>
              </a:cxn>
              <a:cxn ang="0">
                <a:pos x="528" y="240"/>
              </a:cxn>
              <a:cxn ang="0">
                <a:pos x="576" y="96"/>
              </a:cxn>
              <a:cxn ang="0">
                <a:pos x="960" y="144"/>
              </a:cxn>
            </a:cxnLst>
            <a:rect l="0" t="0" r="r" b="b"/>
            <a:pathLst>
              <a:path w="960" h="304">
                <a:moveTo>
                  <a:pt x="0" y="0"/>
                </a:moveTo>
                <a:cubicBezTo>
                  <a:pt x="0" y="36"/>
                  <a:pt x="0" y="72"/>
                  <a:pt x="48" y="96"/>
                </a:cubicBezTo>
                <a:cubicBezTo>
                  <a:pt x="96" y="120"/>
                  <a:pt x="240" y="112"/>
                  <a:pt x="288" y="144"/>
                </a:cubicBezTo>
                <a:cubicBezTo>
                  <a:pt x="336" y="176"/>
                  <a:pt x="296" y="272"/>
                  <a:pt x="336" y="288"/>
                </a:cubicBezTo>
                <a:cubicBezTo>
                  <a:pt x="376" y="304"/>
                  <a:pt x="488" y="272"/>
                  <a:pt x="528" y="240"/>
                </a:cubicBezTo>
                <a:cubicBezTo>
                  <a:pt x="568" y="208"/>
                  <a:pt x="504" y="112"/>
                  <a:pt x="576" y="96"/>
                </a:cubicBezTo>
                <a:cubicBezTo>
                  <a:pt x="648" y="80"/>
                  <a:pt x="804" y="112"/>
                  <a:pt x="960" y="144"/>
                </a:cubicBezTo>
              </a:path>
            </a:pathLst>
          </a:custGeom>
          <a:noFill/>
          <a:ln w="9525">
            <a:solidFill>
              <a:srgbClr val="FF3300"/>
            </a:solidFill>
            <a:round/>
            <a:headEnd/>
            <a:tailEnd/>
          </a:ln>
          <a:effectLst/>
        </p:spPr>
        <p:txBody>
          <a:bodyPr/>
          <a:lstStyle/>
          <a:p>
            <a:endParaRPr lang="en-US"/>
          </a:p>
        </p:txBody>
      </p:sp>
      <p:sp>
        <p:nvSpPr>
          <p:cNvPr id="93194" name="Freeform 10"/>
          <p:cNvSpPr>
            <a:spLocks/>
          </p:cNvSpPr>
          <p:nvPr/>
        </p:nvSpPr>
        <p:spPr bwMode="auto">
          <a:xfrm>
            <a:off x="4927600" y="5029200"/>
            <a:ext cx="1092200" cy="914400"/>
          </a:xfrm>
          <a:custGeom>
            <a:avLst/>
            <a:gdLst/>
            <a:ahLst/>
            <a:cxnLst>
              <a:cxn ang="0">
                <a:pos x="16" y="0"/>
              </a:cxn>
              <a:cxn ang="0">
                <a:pos x="16" y="96"/>
              </a:cxn>
              <a:cxn ang="0">
                <a:pos x="112" y="336"/>
              </a:cxn>
              <a:cxn ang="0">
                <a:pos x="112" y="432"/>
              </a:cxn>
              <a:cxn ang="0">
                <a:pos x="256" y="432"/>
              </a:cxn>
              <a:cxn ang="0">
                <a:pos x="352" y="336"/>
              </a:cxn>
              <a:cxn ang="0">
                <a:pos x="448" y="384"/>
              </a:cxn>
              <a:cxn ang="0">
                <a:pos x="448" y="480"/>
              </a:cxn>
              <a:cxn ang="0">
                <a:pos x="640" y="480"/>
              </a:cxn>
              <a:cxn ang="0">
                <a:pos x="688" y="576"/>
              </a:cxn>
            </a:cxnLst>
            <a:rect l="0" t="0" r="r" b="b"/>
            <a:pathLst>
              <a:path w="688" h="576">
                <a:moveTo>
                  <a:pt x="16" y="0"/>
                </a:moveTo>
                <a:cubicBezTo>
                  <a:pt x="8" y="20"/>
                  <a:pt x="0" y="40"/>
                  <a:pt x="16" y="96"/>
                </a:cubicBezTo>
                <a:cubicBezTo>
                  <a:pt x="32" y="152"/>
                  <a:pt x="96" y="280"/>
                  <a:pt x="112" y="336"/>
                </a:cubicBezTo>
                <a:cubicBezTo>
                  <a:pt x="128" y="392"/>
                  <a:pt x="88" y="416"/>
                  <a:pt x="112" y="432"/>
                </a:cubicBezTo>
                <a:cubicBezTo>
                  <a:pt x="136" y="448"/>
                  <a:pt x="216" y="448"/>
                  <a:pt x="256" y="432"/>
                </a:cubicBezTo>
                <a:cubicBezTo>
                  <a:pt x="296" y="416"/>
                  <a:pt x="320" y="344"/>
                  <a:pt x="352" y="336"/>
                </a:cubicBezTo>
                <a:cubicBezTo>
                  <a:pt x="384" y="328"/>
                  <a:pt x="432" y="360"/>
                  <a:pt x="448" y="384"/>
                </a:cubicBezTo>
                <a:cubicBezTo>
                  <a:pt x="464" y="408"/>
                  <a:pt x="416" y="464"/>
                  <a:pt x="448" y="480"/>
                </a:cubicBezTo>
                <a:cubicBezTo>
                  <a:pt x="480" y="496"/>
                  <a:pt x="600" y="464"/>
                  <a:pt x="640" y="480"/>
                </a:cubicBezTo>
                <a:cubicBezTo>
                  <a:pt x="680" y="496"/>
                  <a:pt x="684" y="536"/>
                  <a:pt x="688" y="576"/>
                </a:cubicBezTo>
              </a:path>
            </a:pathLst>
          </a:custGeom>
          <a:noFill/>
          <a:ln w="9525">
            <a:solidFill>
              <a:schemeClr val="accent1"/>
            </a:solidFill>
            <a:round/>
            <a:headEnd/>
            <a:tailEnd/>
          </a:ln>
          <a:effectLst/>
        </p:spPr>
        <p:txBody>
          <a:bodyPr/>
          <a:lstStyle/>
          <a:p>
            <a:endParaRPr lang="en-US"/>
          </a:p>
        </p:txBody>
      </p:sp>
      <p:sp>
        <p:nvSpPr>
          <p:cNvPr id="93195" name="Text Box 11"/>
          <p:cNvSpPr txBox="1">
            <a:spLocks noChangeArrowheads="1"/>
          </p:cNvSpPr>
          <p:nvPr/>
        </p:nvSpPr>
        <p:spPr bwMode="auto">
          <a:xfrm>
            <a:off x="5943600" y="5943600"/>
            <a:ext cx="304800" cy="366713"/>
          </a:xfrm>
          <a:prstGeom prst="rect">
            <a:avLst/>
          </a:prstGeom>
          <a:noFill/>
          <a:ln w="9525">
            <a:noFill/>
            <a:miter lim="800000"/>
            <a:headEnd/>
            <a:tailEnd/>
          </a:ln>
          <a:effectLst/>
        </p:spPr>
        <p:txBody>
          <a:bodyPr>
            <a:spAutoFit/>
          </a:bodyPr>
          <a:lstStyle/>
          <a:p>
            <a:pPr>
              <a:spcBef>
                <a:spcPct val="50000"/>
              </a:spcBef>
            </a:pPr>
            <a:r>
              <a:rPr lang="en-US" sz="1800" i="1"/>
              <a:t>v</a:t>
            </a:r>
          </a:p>
        </p:txBody>
      </p:sp>
      <p:sp>
        <p:nvSpPr>
          <p:cNvPr id="93196" name="Line 12"/>
          <p:cNvSpPr>
            <a:spLocks noChangeShapeType="1"/>
          </p:cNvSpPr>
          <p:nvPr/>
        </p:nvSpPr>
        <p:spPr bwMode="auto">
          <a:xfrm>
            <a:off x="6858000" y="5181600"/>
            <a:ext cx="533400" cy="304800"/>
          </a:xfrm>
          <a:prstGeom prst="line">
            <a:avLst/>
          </a:prstGeom>
          <a:noFill/>
          <a:ln w="9525">
            <a:solidFill>
              <a:srgbClr val="FF3300"/>
            </a:solidFill>
            <a:round/>
            <a:headEnd/>
            <a:tailEnd type="triangle" w="med" len="med"/>
          </a:ln>
          <a:effectLst/>
        </p:spPr>
        <p:txBody>
          <a:bodyPr/>
          <a:lstStyle/>
          <a:p>
            <a:endParaRPr lang="en-US"/>
          </a:p>
        </p:txBody>
      </p:sp>
      <p:sp>
        <p:nvSpPr>
          <p:cNvPr id="93197" name="Text Box 13"/>
          <p:cNvSpPr txBox="1">
            <a:spLocks noChangeArrowheads="1"/>
          </p:cNvSpPr>
          <p:nvPr/>
        </p:nvSpPr>
        <p:spPr bwMode="auto">
          <a:xfrm>
            <a:off x="7391400" y="5410200"/>
            <a:ext cx="457200" cy="366713"/>
          </a:xfrm>
          <a:prstGeom prst="rect">
            <a:avLst/>
          </a:prstGeom>
          <a:noFill/>
          <a:ln w="9525">
            <a:noFill/>
            <a:miter lim="800000"/>
            <a:headEnd/>
            <a:tailEnd/>
          </a:ln>
          <a:effectLst/>
        </p:spPr>
        <p:txBody>
          <a:bodyPr>
            <a:spAutoFit/>
          </a:bodyPr>
          <a:lstStyle/>
          <a:p>
            <a:pPr>
              <a:spcBef>
                <a:spcPct val="50000"/>
              </a:spcBef>
            </a:pPr>
            <a:r>
              <a:rPr lang="en-US" sz="1800" i="1"/>
              <a:t>w</a:t>
            </a:r>
          </a:p>
        </p:txBody>
      </p:sp>
      <p:sp>
        <p:nvSpPr>
          <p:cNvPr id="93198" name="Line 14"/>
          <p:cNvSpPr>
            <a:spLocks noChangeShapeType="1"/>
          </p:cNvSpPr>
          <p:nvPr/>
        </p:nvSpPr>
        <p:spPr bwMode="auto">
          <a:xfrm flipV="1">
            <a:off x="6248400" y="5638800"/>
            <a:ext cx="1143000" cy="457200"/>
          </a:xfrm>
          <a:prstGeom prst="line">
            <a:avLst/>
          </a:prstGeom>
          <a:noFill/>
          <a:ln w="9525">
            <a:solidFill>
              <a:schemeClr val="tx1"/>
            </a:solidFill>
            <a:round/>
            <a:headEnd/>
            <a:tailEnd type="triangle" w="med" len="med"/>
          </a:ln>
          <a:effectLst/>
        </p:spPr>
        <p:txBody>
          <a:bodyPr/>
          <a:lstStyle/>
          <a:p>
            <a:endParaRPr lang="en-US"/>
          </a:p>
        </p:txBody>
      </p:sp>
      <p:sp>
        <p:nvSpPr>
          <p:cNvPr id="93199" name="Text Box 15"/>
          <p:cNvSpPr txBox="1">
            <a:spLocks noChangeArrowheads="1"/>
          </p:cNvSpPr>
          <p:nvPr/>
        </p:nvSpPr>
        <p:spPr bwMode="auto">
          <a:xfrm>
            <a:off x="6629400" y="5867400"/>
            <a:ext cx="914400" cy="366713"/>
          </a:xfrm>
          <a:prstGeom prst="rect">
            <a:avLst/>
          </a:prstGeom>
          <a:noFill/>
          <a:ln w="9525">
            <a:noFill/>
            <a:miter lim="800000"/>
            <a:headEnd/>
            <a:tailEnd/>
          </a:ln>
          <a:effectLst/>
        </p:spPr>
        <p:txBody>
          <a:bodyPr>
            <a:spAutoFit/>
          </a:bodyPr>
          <a:lstStyle/>
          <a:p>
            <a:pPr>
              <a:spcBef>
                <a:spcPct val="50000"/>
              </a:spcBef>
            </a:pPr>
            <a:r>
              <a:rPr lang="en-US" sz="1800" i="1"/>
              <a:t>W</a:t>
            </a:r>
            <a:r>
              <a:rPr lang="en-US" sz="1800"/>
              <a:t>[</a:t>
            </a:r>
            <a:r>
              <a:rPr lang="en-US" sz="1800" i="1"/>
              <a:t>v</a:t>
            </a:r>
            <a:r>
              <a:rPr lang="en-US" sz="1800"/>
              <a:t>,</a:t>
            </a:r>
            <a:r>
              <a:rPr lang="en-US" sz="1800" i="1"/>
              <a:t>w</a:t>
            </a:r>
            <a:r>
              <a:rPr lang="en-US" sz="1800"/>
              <a:t>]</a:t>
            </a:r>
          </a:p>
        </p:txBody>
      </p:sp>
      <p:sp>
        <p:nvSpPr>
          <p:cNvPr id="93200" name="Text Box 16"/>
          <p:cNvSpPr txBox="1">
            <a:spLocks noChangeArrowheads="1"/>
          </p:cNvSpPr>
          <p:nvPr/>
        </p:nvSpPr>
        <p:spPr bwMode="auto">
          <a:xfrm>
            <a:off x="4495800" y="5410200"/>
            <a:ext cx="685800" cy="366713"/>
          </a:xfrm>
          <a:prstGeom prst="rect">
            <a:avLst/>
          </a:prstGeom>
          <a:noFill/>
          <a:ln w="9525">
            <a:noFill/>
            <a:miter lim="800000"/>
            <a:headEnd/>
            <a:tailEnd/>
          </a:ln>
          <a:effectLst/>
        </p:spPr>
        <p:txBody>
          <a:bodyPr>
            <a:spAutoFit/>
          </a:bodyPr>
          <a:lstStyle/>
          <a:p>
            <a:pPr>
              <a:spcBef>
                <a:spcPct val="50000"/>
              </a:spcBef>
            </a:pPr>
            <a:r>
              <a:rPr lang="en-US" sz="1800" i="1">
                <a:solidFill>
                  <a:schemeClr val="accent1"/>
                </a:solidFill>
              </a:rPr>
              <a:t>D</a:t>
            </a:r>
            <a:r>
              <a:rPr lang="en-US" sz="1800">
                <a:solidFill>
                  <a:schemeClr val="accent1"/>
                </a:solidFill>
              </a:rPr>
              <a:t>[v]</a:t>
            </a:r>
          </a:p>
        </p:txBody>
      </p:sp>
      <p:sp>
        <p:nvSpPr>
          <p:cNvPr id="93201" name="Text Box 17"/>
          <p:cNvSpPr txBox="1">
            <a:spLocks noChangeArrowheads="1"/>
          </p:cNvSpPr>
          <p:nvPr/>
        </p:nvSpPr>
        <p:spPr bwMode="auto">
          <a:xfrm>
            <a:off x="6019800" y="5257800"/>
            <a:ext cx="685800" cy="366713"/>
          </a:xfrm>
          <a:prstGeom prst="rect">
            <a:avLst/>
          </a:prstGeom>
          <a:noFill/>
          <a:ln w="9525">
            <a:noFill/>
            <a:miter lim="800000"/>
            <a:headEnd/>
            <a:tailEnd/>
          </a:ln>
          <a:effectLst/>
        </p:spPr>
        <p:txBody>
          <a:bodyPr>
            <a:spAutoFit/>
          </a:bodyPr>
          <a:lstStyle/>
          <a:p>
            <a:pPr>
              <a:spcBef>
                <a:spcPct val="50000"/>
              </a:spcBef>
            </a:pPr>
            <a:r>
              <a:rPr lang="en-US" sz="1800" i="1">
                <a:solidFill>
                  <a:srgbClr val="FF3300"/>
                </a:solidFill>
              </a:rPr>
              <a:t>D</a:t>
            </a:r>
            <a:r>
              <a:rPr lang="en-US" sz="1800">
                <a:solidFill>
                  <a:srgbClr val="FF3300"/>
                </a:solidFill>
              </a:rPr>
              <a:t>[w]</a:t>
            </a:r>
          </a:p>
        </p:txBody>
      </p:sp>
      <p:sp>
        <p:nvSpPr>
          <p:cNvPr id="93202" name="Text Box 18"/>
          <p:cNvSpPr txBox="1">
            <a:spLocks noChangeArrowheads="1"/>
          </p:cNvSpPr>
          <p:nvPr/>
        </p:nvSpPr>
        <p:spPr bwMode="auto">
          <a:xfrm>
            <a:off x="3886200" y="5867400"/>
            <a:ext cx="1600200" cy="641350"/>
          </a:xfrm>
          <a:prstGeom prst="rect">
            <a:avLst/>
          </a:prstGeom>
          <a:noFill/>
          <a:ln w="9525">
            <a:noFill/>
            <a:miter lim="800000"/>
            <a:headEnd/>
            <a:tailEnd/>
          </a:ln>
          <a:effectLst/>
        </p:spPr>
        <p:txBody>
          <a:bodyPr>
            <a:spAutoFit/>
          </a:bodyPr>
          <a:lstStyle/>
          <a:p>
            <a:pPr>
              <a:spcBef>
                <a:spcPct val="50000"/>
              </a:spcBef>
            </a:pPr>
            <a:r>
              <a:rPr lang="en-US" sz="1800">
                <a:solidFill>
                  <a:srgbClr val="9933FF"/>
                </a:solidFill>
              </a:rPr>
              <a:t>Tree of shortest paths</a:t>
            </a:r>
          </a:p>
        </p:txBody>
      </p:sp>
      <p:sp>
        <p:nvSpPr>
          <p:cNvPr id="93203" name="Text Box 19"/>
          <p:cNvSpPr txBox="1">
            <a:spLocks noChangeArrowheads="1"/>
          </p:cNvSpPr>
          <p:nvPr/>
        </p:nvSpPr>
        <p:spPr bwMode="auto">
          <a:xfrm>
            <a:off x="381000" y="4572000"/>
            <a:ext cx="3276600" cy="1474788"/>
          </a:xfrm>
          <a:prstGeom prst="rect">
            <a:avLst/>
          </a:prstGeom>
          <a:noFill/>
          <a:ln w="9525">
            <a:solidFill>
              <a:schemeClr val="accent2"/>
            </a:solidFill>
            <a:miter lim="800000"/>
            <a:headEnd/>
            <a:tailEnd/>
          </a:ln>
          <a:effectLst/>
        </p:spPr>
        <p:txBody>
          <a:bodyPr>
            <a:spAutoFit/>
          </a:bodyPr>
          <a:lstStyle/>
          <a:p>
            <a:pPr>
              <a:spcBef>
                <a:spcPct val="50000"/>
              </a:spcBef>
            </a:pPr>
            <a:r>
              <a:rPr lang="en-US" sz="1800"/>
              <a:t>The algorithm’s time complexity is O(</a:t>
            </a:r>
            <a:r>
              <a:rPr lang="en-US" sz="1800" i="1"/>
              <a:t>n</a:t>
            </a:r>
            <a:r>
              <a:rPr lang="en-US" sz="1800" baseline="30000"/>
              <a:t>2</a:t>
            </a:r>
            <a:r>
              <a:rPr lang="en-US" sz="1800"/>
              <a:t>) because Steps (1) and (2) each take O(</a:t>
            </a:r>
            <a:r>
              <a:rPr lang="en-US" sz="1800" i="1"/>
              <a:t>n</a:t>
            </a:r>
            <a:r>
              <a:rPr lang="en-US" sz="1800"/>
              <a:t>) time; Step (3) runs in O(</a:t>
            </a:r>
            <a:r>
              <a:rPr lang="en-US" sz="1800" i="1"/>
              <a:t>n</a:t>
            </a:r>
            <a:r>
              <a:rPr lang="en-US" sz="1800"/>
              <a:t>) iterations in which each iteration runs in O(</a:t>
            </a:r>
            <a:r>
              <a:rPr lang="en-US" sz="1800" i="1"/>
              <a:t>n</a:t>
            </a:r>
            <a:r>
              <a:rPr lang="en-US" sz="1800"/>
              <a:t>) time.</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85800" y="533400"/>
            <a:ext cx="7543800" cy="5578475"/>
          </a:xfrm>
          <a:prstGeom prst="rect">
            <a:avLst/>
          </a:prstGeom>
          <a:noFill/>
          <a:ln w="9525">
            <a:solidFill>
              <a:schemeClr val="accent2"/>
            </a:solidFill>
            <a:miter lim="800000"/>
            <a:headEnd/>
            <a:tailEnd/>
          </a:ln>
          <a:effectLst/>
        </p:spPr>
        <p:txBody>
          <a:bodyPr>
            <a:spAutoFit/>
          </a:bodyPr>
          <a:lstStyle/>
          <a:p>
            <a:pPr>
              <a:spcBef>
                <a:spcPct val="50000"/>
              </a:spcBef>
            </a:pPr>
            <a:r>
              <a:rPr lang="en-US" b="1"/>
              <a:t>Graph (and Digraph) Traversal techniques:</a:t>
            </a:r>
          </a:p>
          <a:p>
            <a:pPr>
              <a:spcBef>
                <a:spcPct val="50000"/>
              </a:spcBef>
            </a:pPr>
            <a:r>
              <a:rPr lang="en-US"/>
              <a:t>Given a (directed) graph </a:t>
            </a:r>
            <a:r>
              <a:rPr lang="en-US" i="1"/>
              <a:t>G</a:t>
            </a:r>
            <a:r>
              <a:rPr lang="en-US"/>
              <a:t> = (</a:t>
            </a:r>
            <a:r>
              <a:rPr lang="en-US" i="1"/>
              <a:t>V</a:t>
            </a:r>
            <a:r>
              <a:rPr lang="en-US"/>
              <a:t>, </a:t>
            </a:r>
            <a:r>
              <a:rPr lang="en-US" i="1"/>
              <a:t>E</a:t>
            </a:r>
            <a:r>
              <a:rPr lang="en-US"/>
              <a:t>), determine all nodes that are connected from a given node </a:t>
            </a:r>
            <a:r>
              <a:rPr lang="en-US" i="1"/>
              <a:t>v</a:t>
            </a:r>
            <a:r>
              <a:rPr lang="en-US"/>
              <a:t> via a (directed) path.</a:t>
            </a:r>
          </a:p>
          <a:p>
            <a:pPr>
              <a:spcBef>
                <a:spcPct val="50000"/>
              </a:spcBef>
            </a:pPr>
            <a:r>
              <a:rPr lang="en-US"/>
              <a:t>The are essentially two graph traversal algorithms, known as </a:t>
            </a:r>
            <a:r>
              <a:rPr lang="en-US" i="1"/>
              <a:t>Breadth-first search</a:t>
            </a:r>
            <a:r>
              <a:rPr lang="en-US"/>
              <a:t> (BFS) and </a:t>
            </a:r>
            <a:r>
              <a:rPr lang="en-US" i="1"/>
              <a:t>depth-first search</a:t>
            </a:r>
            <a:r>
              <a:rPr lang="en-US"/>
              <a:t> (DFS), both of which can be implemented efficiently.</a:t>
            </a:r>
          </a:p>
          <a:p>
            <a:pPr>
              <a:spcBef>
                <a:spcPct val="50000"/>
              </a:spcBef>
            </a:pPr>
            <a:r>
              <a:rPr lang="en-US" b="1"/>
              <a:t>BFS:</a:t>
            </a:r>
            <a:r>
              <a:rPr lang="en-US"/>
              <a:t> From node </a:t>
            </a:r>
            <a:r>
              <a:rPr lang="en-US" i="1"/>
              <a:t>v</a:t>
            </a:r>
            <a:r>
              <a:rPr lang="en-US"/>
              <a:t>, visit each of its neighboring nodes in sequence, then visit their neighbors, etc., while avoiding repeated visits.</a:t>
            </a:r>
          </a:p>
          <a:p>
            <a:pPr>
              <a:spcBef>
                <a:spcPct val="50000"/>
              </a:spcBef>
            </a:pPr>
            <a:r>
              <a:rPr lang="en-US" b="1"/>
              <a:t>DFS:</a:t>
            </a:r>
            <a:r>
              <a:rPr lang="en-US"/>
              <a:t> From node </a:t>
            </a:r>
            <a:r>
              <a:rPr lang="en-US" i="1"/>
              <a:t>v</a:t>
            </a:r>
            <a:r>
              <a:rPr lang="en-US"/>
              <a:t>, visit its first neighboring node and all its neighbors using recursion, then visit node </a:t>
            </a:r>
            <a:r>
              <a:rPr lang="en-US" i="1"/>
              <a:t>v</a:t>
            </a:r>
            <a:r>
              <a:rPr lang="en-US"/>
              <a:t>’s second neighbor applying the same procedure, until all </a:t>
            </a:r>
            <a:r>
              <a:rPr lang="en-US" i="1"/>
              <a:t>v</a:t>
            </a:r>
            <a:r>
              <a:rPr lang="en-US"/>
              <a:t>’s neighbors are visited, while avoiding repeated visits.</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533400" y="457200"/>
            <a:ext cx="8001000" cy="3935413"/>
          </a:xfrm>
          <a:prstGeom prst="rect">
            <a:avLst/>
          </a:prstGeom>
          <a:noFill/>
          <a:ln w="9525">
            <a:solidFill>
              <a:schemeClr val="accent2"/>
            </a:solidFill>
            <a:miter lim="800000"/>
            <a:headEnd/>
            <a:tailEnd/>
          </a:ln>
          <a:effectLst/>
        </p:spPr>
        <p:txBody>
          <a:bodyPr>
            <a:spAutoFit/>
          </a:bodyPr>
          <a:lstStyle/>
          <a:p>
            <a:pPr>
              <a:spcBef>
                <a:spcPct val="50000"/>
              </a:spcBef>
              <a:tabLst>
                <a:tab pos="338138" algn="l"/>
                <a:tab pos="635000" algn="l"/>
              </a:tabLst>
            </a:pPr>
            <a:r>
              <a:rPr lang="en-US" b="1"/>
              <a:t>Breadth-First Search (BFS):</a:t>
            </a:r>
          </a:p>
          <a:p>
            <a:pPr>
              <a:spcBef>
                <a:spcPct val="50000"/>
              </a:spcBef>
              <a:tabLst>
                <a:tab pos="338138" algn="l"/>
                <a:tab pos="635000" algn="l"/>
              </a:tabLst>
            </a:pPr>
            <a:r>
              <a:rPr lang="en-US"/>
              <a:t>	BFS(</a:t>
            </a:r>
            <a:r>
              <a:rPr lang="en-US" i="1"/>
              <a:t>v</a:t>
            </a:r>
            <a:r>
              <a:rPr lang="en-US"/>
              <a:t>)  // visit all nodes reachable from node </a:t>
            </a:r>
            <a:r>
              <a:rPr lang="en-US" i="1"/>
              <a:t>v</a:t>
            </a:r>
            <a:r>
              <a:rPr lang="en-US"/>
              <a:t>			  	(1) create an empty FIFO queue </a:t>
            </a:r>
            <a:r>
              <a:rPr lang="en-US" i="1"/>
              <a:t>Q</a:t>
            </a:r>
            <a:r>
              <a:rPr lang="en-US"/>
              <a:t>, add node </a:t>
            </a:r>
            <a:r>
              <a:rPr lang="en-US" i="1"/>
              <a:t>v</a:t>
            </a:r>
            <a:r>
              <a:rPr lang="en-US"/>
              <a:t> to </a:t>
            </a:r>
            <a:r>
              <a:rPr lang="en-US" i="1"/>
              <a:t>Q</a:t>
            </a:r>
            <a:r>
              <a:rPr lang="en-US"/>
              <a:t>			(2) create a boolean array visited[1..</a:t>
            </a:r>
            <a:r>
              <a:rPr lang="en-US" i="1"/>
              <a:t>n</a:t>
            </a:r>
            <a:r>
              <a:rPr lang="en-US"/>
              <a:t>], initialize all values 		      to false except for visited[</a:t>
            </a:r>
            <a:r>
              <a:rPr lang="en-US" i="1"/>
              <a:t>v</a:t>
            </a:r>
            <a:r>
              <a:rPr lang="en-US"/>
              <a:t>] to true					(3) while </a:t>
            </a:r>
            <a:r>
              <a:rPr lang="en-US" i="1"/>
              <a:t>Q</a:t>
            </a:r>
            <a:r>
              <a:rPr lang="en-US"/>
              <a:t> is not empty							     (3.1) delete a node </a:t>
            </a:r>
            <a:r>
              <a:rPr lang="en-US" i="1"/>
              <a:t>w</a:t>
            </a:r>
            <a:r>
              <a:rPr lang="en-US"/>
              <a:t> from </a:t>
            </a:r>
            <a:r>
              <a:rPr lang="en-US" i="1"/>
              <a:t>Q</a:t>
            </a:r>
            <a:r>
              <a:rPr lang="en-US"/>
              <a:t>						     (3.2) for each node </a:t>
            </a:r>
            <a:r>
              <a:rPr lang="en-US" i="1"/>
              <a:t>z</a:t>
            </a:r>
            <a:r>
              <a:rPr lang="en-US"/>
              <a:t> adjacent from node </a:t>
            </a:r>
            <a:r>
              <a:rPr lang="en-US" i="1"/>
              <a:t>w</a:t>
            </a:r>
            <a:r>
              <a:rPr lang="en-US"/>
              <a:t>						  if visited[</a:t>
            </a:r>
            <a:r>
              <a:rPr lang="en-US" i="1"/>
              <a:t>z</a:t>
            </a:r>
            <a:r>
              <a:rPr lang="en-US"/>
              <a:t>] is false then							      add node </a:t>
            </a:r>
            <a:r>
              <a:rPr lang="en-US" i="1"/>
              <a:t>z</a:t>
            </a:r>
            <a:r>
              <a:rPr lang="en-US"/>
              <a:t> to </a:t>
            </a:r>
            <a:r>
              <a:rPr lang="en-US" i="1"/>
              <a:t>Q</a:t>
            </a:r>
            <a:r>
              <a:rPr lang="en-US"/>
              <a:t> and set visited[</a:t>
            </a:r>
            <a:r>
              <a:rPr lang="en-US" i="1"/>
              <a:t>z</a:t>
            </a:r>
            <a:r>
              <a:rPr lang="en-US"/>
              <a:t>] to true</a:t>
            </a:r>
          </a:p>
        </p:txBody>
      </p:sp>
      <p:sp>
        <p:nvSpPr>
          <p:cNvPr id="95235" name="Oval 3"/>
          <p:cNvSpPr>
            <a:spLocks noChangeArrowheads="1"/>
          </p:cNvSpPr>
          <p:nvPr/>
        </p:nvSpPr>
        <p:spPr bwMode="auto">
          <a:xfrm>
            <a:off x="43434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36" name="Oval 4"/>
          <p:cNvSpPr>
            <a:spLocks noChangeArrowheads="1"/>
          </p:cNvSpPr>
          <p:nvPr/>
        </p:nvSpPr>
        <p:spPr bwMode="auto">
          <a:xfrm>
            <a:off x="3962400" y="5029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37" name="Oval 5"/>
          <p:cNvSpPr>
            <a:spLocks noChangeArrowheads="1"/>
          </p:cNvSpPr>
          <p:nvPr/>
        </p:nvSpPr>
        <p:spPr bwMode="auto">
          <a:xfrm>
            <a:off x="4724400" y="5029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38" name="Oval 6"/>
          <p:cNvSpPr>
            <a:spLocks noChangeArrowheads="1"/>
          </p:cNvSpPr>
          <p:nvPr/>
        </p:nvSpPr>
        <p:spPr bwMode="auto">
          <a:xfrm>
            <a:off x="4038600" y="5715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39" name="Oval 7"/>
          <p:cNvSpPr>
            <a:spLocks noChangeArrowheads="1"/>
          </p:cNvSpPr>
          <p:nvPr/>
        </p:nvSpPr>
        <p:spPr bwMode="auto">
          <a:xfrm>
            <a:off x="4724400" y="5638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40" name="Oval 8"/>
          <p:cNvSpPr>
            <a:spLocks noChangeArrowheads="1"/>
          </p:cNvSpPr>
          <p:nvPr/>
        </p:nvSpPr>
        <p:spPr bwMode="auto">
          <a:xfrm>
            <a:off x="5410200" y="5410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43" name="Line 11"/>
          <p:cNvSpPr>
            <a:spLocks noChangeShapeType="1"/>
          </p:cNvSpPr>
          <p:nvPr/>
        </p:nvSpPr>
        <p:spPr bwMode="auto">
          <a:xfrm flipH="1">
            <a:off x="4191000" y="4800600"/>
            <a:ext cx="152400" cy="228600"/>
          </a:xfrm>
          <a:prstGeom prst="line">
            <a:avLst/>
          </a:prstGeom>
          <a:noFill/>
          <a:ln w="9525">
            <a:solidFill>
              <a:schemeClr val="tx1"/>
            </a:solidFill>
            <a:round/>
            <a:headEnd/>
            <a:tailEnd/>
          </a:ln>
          <a:effectLst/>
        </p:spPr>
        <p:txBody>
          <a:bodyPr/>
          <a:lstStyle/>
          <a:p>
            <a:endParaRPr lang="en-US"/>
          </a:p>
        </p:txBody>
      </p:sp>
      <p:sp>
        <p:nvSpPr>
          <p:cNvPr id="95244" name="Line 12"/>
          <p:cNvSpPr>
            <a:spLocks noChangeShapeType="1"/>
          </p:cNvSpPr>
          <p:nvPr/>
        </p:nvSpPr>
        <p:spPr bwMode="auto">
          <a:xfrm flipH="1">
            <a:off x="4267200" y="4876800"/>
            <a:ext cx="228600" cy="914400"/>
          </a:xfrm>
          <a:prstGeom prst="line">
            <a:avLst/>
          </a:prstGeom>
          <a:noFill/>
          <a:ln w="9525">
            <a:solidFill>
              <a:schemeClr val="tx1"/>
            </a:solidFill>
            <a:round/>
            <a:headEnd/>
            <a:tailEnd/>
          </a:ln>
          <a:effectLst/>
        </p:spPr>
        <p:txBody>
          <a:bodyPr/>
          <a:lstStyle/>
          <a:p>
            <a:endParaRPr lang="en-US"/>
          </a:p>
        </p:txBody>
      </p:sp>
      <p:sp>
        <p:nvSpPr>
          <p:cNvPr id="95245" name="Line 13"/>
          <p:cNvSpPr>
            <a:spLocks noChangeShapeType="1"/>
          </p:cNvSpPr>
          <p:nvPr/>
        </p:nvSpPr>
        <p:spPr bwMode="auto">
          <a:xfrm>
            <a:off x="4648200" y="4800600"/>
            <a:ext cx="152400" cy="228600"/>
          </a:xfrm>
          <a:prstGeom prst="line">
            <a:avLst/>
          </a:prstGeom>
          <a:noFill/>
          <a:ln w="9525">
            <a:solidFill>
              <a:schemeClr val="tx1"/>
            </a:solidFill>
            <a:round/>
            <a:headEnd/>
            <a:tailEnd/>
          </a:ln>
          <a:effectLst/>
        </p:spPr>
        <p:txBody>
          <a:bodyPr/>
          <a:lstStyle/>
          <a:p>
            <a:endParaRPr lang="en-US"/>
          </a:p>
        </p:txBody>
      </p:sp>
      <p:sp>
        <p:nvSpPr>
          <p:cNvPr id="95247" name="Line 15"/>
          <p:cNvSpPr>
            <a:spLocks noChangeShapeType="1"/>
          </p:cNvSpPr>
          <p:nvPr/>
        </p:nvSpPr>
        <p:spPr bwMode="auto">
          <a:xfrm>
            <a:off x="4114800" y="5334000"/>
            <a:ext cx="76200" cy="381000"/>
          </a:xfrm>
          <a:prstGeom prst="line">
            <a:avLst/>
          </a:prstGeom>
          <a:noFill/>
          <a:ln w="9525">
            <a:solidFill>
              <a:schemeClr val="tx1"/>
            </a:solidFill>
            <a:round/>
            <a:headEnd/>
            <a:tailEnd/>
          </a:ln>
          <a:effectLst/>
        </p:spPr>
        <p:txBody>
          <a:bodyPr/>
          <a:lstStyle/>
          <a:p>
            <a:endParaRPr lang="en-US"/>
          </a:p>
        </p:txBody>
      </p:sp>
      <p:sp>
        <p:nvSpPr>
          <p:cNvPr id="95248" name="Line 16"/>
          <p:cNvSpPr>
            <a:spLocks noChangeShapeType="1"/>
          </p:cNvSpPr>
          <p:nvPr/>
        </p:nvSpPr>
        <p:spPr bwMode="auto">
          <a:xfrm>
            <a:off x="4876800" y="5334000"/>
            <a:ext cx="0" cy="304800"/>
          </a:xfrm>
          <a:prstGeom prst="line">
            <a:avLst/>
          </a:prstGeom>
          <a:noFill/>
          <a:ln w="9525">
            <a:solidFill>
              <a:schemeClr val="tx1"/>
            </a:solidFill>
            <a:round/>
            <a:headEnd/>
            <a:tailEnd/>
          </a:ln>
          <a:effectLst/>
        </p:spPr>
        <p:txBody>
          <a:bodyPr/>
          <a:lstStyle/>
          <a:p>
            <a:endParaRPr lang="en-US"/>
          </a:p>
        </p:txBody>
      </p:sp>
      <p:sp>
        <p:nvSpPr>
          <p:cNvPr id="95249" name="Line 17"/>
          <p:cNvSpPr>
            <a:spLocks noChangeShapeType="1"/>
          </p:cNvSpPr>
          <p:nvPr/>
        </p:nvSpPr>
        <p:spPr bwMode="auto">
          <a:xfrm>
            <a:off x="5029200" y="5257800"/>
            <a:ext cx="457200" cy="228600"/>
          </a:xfrm>
          <a:prstGeom prst="line">
            <a:avLst/>
          </a:prstGeom>
          <a:noFill/>
          <a:ln w="9525">
            <a:solidFill>
              <a:schemeClr val="tx1"/>
            </a:solidFill>
            <a:round/>
            <a:headEnd/>
            <a:tailEnd/>
          </a:ln>
          <a:effectLst/>
        </p:spPr>
        <p:txBody>
          <a:bodyPr/>
          <a:lstStyle/>
          <a:p>
            <a:endParaRPr lang="en-US"/>
          </a:p>
        </p:txBody>
      </p:sp>
      <p:sp>
        <p:nvSpPr>
          <p:cNvPr id="95250" name="Freeform 18"/>
          <p:cNvSpPr>
            <a:spLocks/>
          </p:cNvSpPr>
          <p:nvPr/>
        </p:nvSpPr>
        <p:spPr bwMode="auto">
          <a:xfrm>
            <a:off x="4343400" y="5724525"/>
            <a:ext cx="1203325" cy="396875"/>
          </a:xfrm>
          <a:custGeom>
            <a:avLst/>
            <a:gdLst/>
            <a:ahLst/>
            <a:cxnLst>
              <a:cxn ang="0">
                <a:pos x="0" y="138"/>
              </a:cxn>
              <a:cxn ang="0">
                <a:pos x="144" y="201"/>
              </a:cxn>
              <a:cxn ang="0">
                <a:pos x="288" y="234"/>
              </a:cxn>
              <a:cxn ang="0">
                <a:pos x="482" y="238"/>
              </a:cxn>
              <a:cxn ang="0">
                <a:pos x="620" y="163"/>
              </a:cxn>
              <a:cxn ang="0">
                <a:pos x="720" y="88"/>
              </a:cxn>
              <a:cxn ang="0">
                <a:pos x="758" y="0"/>
              </a:cxn>
            </a:cxnLst>
            <a:rect l="0" t="0" r="r" b="b"/>
            <a:pathLst>
              <a:path w="758" h="250">
                <a:moveTo>
                  <a:pt x="0" y="138"/>
                </a:moveTo>
                <a:cubicBezTo>
                  <a:pt x="24" y="148"/>
                  <a:pt x="96" y="185"/>
                  <a:pt x="144" y="201"/>
                </a:cubicBezTo>
                <a:cubicBezTo>
                  <a:pt x="192" y="217"/>
                  <a:pt x="232" y="228"/>
                  <a:pt x="288" y="234"/>
                </a:cubicBezTo>
                <a:cubicBezTo>
                  <a:pt x="344" y="240"/>
                  <a:pt x="427" y="250"/>
                  <a:pt x="482" y="238"/>
                </a:cubicBezTo>
                <a:cubicBezTo>
                  <a:pt x="537" y="226"/>
                  <a:pt x="581" y="188"/>
                  <a:pt x="620" y="163"/>
                </a:cubicBezTo>
                <a:cubicBezTo>
                  <a:pt x="659" y="138"/>
                  <a:pt x="697" y="115"/>
                  <a:pt x="720" y="88"/>
                </a:cubicBezTo>
                <a:cubicBezTo>
                  <a:pt x="743" y="61"/>
                  <a:pt x="750" y="18"/>
                  <a:pt x="758" y="0"/>
                </a:cubicBezTo>
              </a:path>
            </a:pathLst>
          </a:custGeom>
          <a:noFill/>
          <a:ln w="9525">
            <a:solidFill>
              <a:schemeClr val="tx1"/>
            </a:solidFill>
            <a:round/>
            <a:headEnd/>
            <a:tailEnd/>
          </a:ln>
          <a:effectLst/>
        </p:spPr>
        <p:txBody>
          <a:bodyPr/>
          <a:lstStyle/>
          <a:p>
            <a:endParaRPr lang="en-US"/>
          </a:p>
        </p:txBody>
      </p:sp>
      <p:sp>
        <p:nvSpPr>
          <p:cNvPr id="95251" name="Text Box 19"/>
          <p:cNvSpPr txBox="1">
            <a:spLocks noChangeArrowheads="1"/>
          </p:cNvSpPr>
          <p:nvPr/>
        </p:nvSpPr>
        <p:spPr bwMode="auto">
          <a:xfrm>
            <a:off x="4343400" y="45720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5252" name="Text Box 20"/>
          <p:cNvSpPr txBox="1">
            <a:spLocks noChangeArrowheads="1"/>
          </p:cNvSpPr>
          <p:nvPr/>
        </p:nvSpPr>
        <p:spPr bwMode="auto">
          <a:xfrm>
            <a:off x="3962400" y="5029200"/>
            <a:ext cx="3810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95253" name="Text Box 21"/>
          <p:cNvSpPr txBox="1">
            <a:spLocks noChangeArrowheads="1"/>
          </p:cNvSpPr>
          <p:nvPr/>
        </p:nvSpPr>
        <p:spPr bwMode="auto">
          <a:xfrm>
            <a:off x="4724400" y="5029200"/>
            <a:ext cx="3048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95254" name="Text Box 22"/>
          <p:cNvSpPr txBox="1">
            <a:spLocks noChangeArrowheads="1"/>
          </p:cNvSpPr>
          <p:nvPr/>
        </p:nvSpPr>
        <p:spPr bwMode="auto">
          <a:xfrm>
            <a:off x="4038600" y="57150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95255" name="Text Box 23"/>
          <p:cNvSpPr txBox="1">
            <a:spLocks noChangeArrowheads="1"/>
          </p:cNvSpPr>
          <p:nvPr/>
        </p:nvSpPr>
        <p:spPr bwMode="auto">
          <a:xfrm>
            <a:off x="5410200" y="54102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5256" name="Text Box 24"/>
          <p:cNvSpPr txBox="1">
            <a:spLocks noChangeArrowheads="1"/>
          </p:cNvSpPr>
          <p:nvPr/>
        </p:nvSpPr>
        <p:spPr bwMode="auto">
          <a:xfrm>
            <a:off x="4724400" y="5638800"/>
            <a:ext cx="381000" cy="366713"/>
          </a:xfrm>
          <a:prstGeom prst="rect">
            <a:avLst/>
          </a:prstGeom>
          <a:noFill/>
          <a:ln w="9525">
            <a:noFill/>
            <a:miter lim="800000"/>
            <a:headEnd/>
            <a:tailEnd/>
          </a:ln>
          <a:effectLst/>
        </p:spPr>
        <p:txBody>
          <a:bodyPr>
            <a:spAutoFit/>
          </a:bodyPr>
          <a:lstStyle/>
          <a:p>
            <a:pPr>
              <a:spcBef>
                <a:spcPct val="50000"/>
              </a:spcBef>
            </a:pPr>
            <a:r>
              <a:rPr lang="en-US" sz="1800"/>
              <a:t>6</a:t>
            </a:r>
          </a:p>
        </p:txBody>
      </p:sp>
      <p:sp>
        <p:nvSpPr>
          <p:cNvPr id="95257" name="Oval 25"/>
          <p:cNvSpPr>
            <a:spLocks noChangeArrowheads="1"/>
          </p:cNvSpPr>
          <p:nvPr/>
        </p:nvSpPr>
        <p:spPr bwMode="auto">
          <a:xfrm>
            <a:off x="51816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58" name="Oval 26"/>
          <p:cNvSpPr>
            <a:spLocks noChangeArrowheads="1"/>
          </p:cNvSpPr>
          <p:nvPr/>
        </p:nvSpPr>
        <p:spPr bwMode="auto">
          <a:xfrm>
            <a:off x="5486400" y="4953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5259" name="Line 27"/>
          <p:cNvSpPr>
            <a:spLocks noChangeShapeType="1"/>
          </p:cNvSpPr>
          <p:nvPr/>
        </p:nvSpPr>
        <p:spPr bwMode="auto">
          <a:xfrm>
            <a:off x="5486400" y="4800600"/>
            <a:ext cx="76200" cy="152400"/>
          </a:xfrm>
          <a:prstGeom prst="line">
            <a:avLst/>
          </a:prstGeom>
          <a:noFill/>
          <a:ln w="9525">
            <a:solidFill>
              <a:schemeClr val="tx1"/>
            </a:solidFill>
            <a:round/>
            <a:headEnd/>
            <a:tailEnd/>
          </a:ln>
          <a:effectLst/>
        </p:spPr>
        <p:txBody>
          <a:bodyPr/>
          <a:lstStyle/>
          <a:p>
            <a:endParaRPr lang="en-US"/>
          </a:p>
        </p:txBody>
      </p:sp>
      <p:sp>
        <p:nvSpPr>
          <p:cNvPr id="95260" name="Text Box 28"/>
          <p:cNvSpPr txBox="1">
            <a:spLocks noChangeArrowheads="1"/>
          </p:cNvSpPr>
          <p:nvPr/>
        </p:nvSpPr>
        <p:spPr bwMode="auto">
          <a:xfrm>
            <a:off x="6248400" y="4648200"/>
            <a:ext cx="2057400" cy="1200150"/>
          </a:xfrm>
          <a:prstGeom prst="rect">
            <a:avLst/>
          </a:prstGeom>
          <a:noFill/>
          <a:ln w="9525">
            <a:solidFill>
              <a:srgbClr val="FF3300"/>
            </a:solidFill>
            <a:miter lim="800000"/>
            <a:headEnd/>
            <a:tailEnd/>
          </a:ln>
          <a:effectLst/>
        </p:spPr>
        <p:txBody>
          <a:bodyPr>
            <a:spAutoFit/>
          </a:bodyPr>
          <a:lstStyle/>
          <a:p>
            <a:pPr>
              <a:spcBef>
                <a:spcPct val="50000"/>
              </a:spcBef>
            </a:pPr>
            <a:r>
              <a:rPr lang="en-US" sz="1800"/>
              <a:t>Node search order starting with node 1, including two nodes not reached</a:t>
            </a:r>
          </a:p>
        </p:txBody>
      </p:sp>
      <p:sp>
        <p:nvSpPr>
          <p:cNvPr id="95261" name="Text Box 29"/>
          <p:cNvSpPr txBox="1">
            <a:spLocks noChangeArrowheads="1"/>
          </p:cNvSpPr>
          <p:nvPr/>
        </p:nvSpPr>
        <p:spPr bwMode="auto">
          <a:xfrm>
            <a:off x="609600" y="4572000"/>
            <a:ext cx="3124200" cy="1854200"/>
          </a:xfrm>
          <a:prstGeom prst="rect">
            <a:avLst/>
          </a:prstGeom>
          <a:noFill/>
          <a:ln w="9525">
            <a:solidFill>
              <a:schemeClr val="accent2"/>
            </a:solidFill>
            <a:miter lim="800000"/>
            <a:headEnd/>
            <a:tailEnd/>
          </a:ln>
          <a:effectLst/>
        </p:spPr>
        <p:txBody>
          <a:bodyPr>
            <a:spAutoFit/>
          </a:bodyPr>
          <a:lstStyle/>
          <a:p>
            <a:pPr>
              <a:lnSpc>
                <a:spcPct val="80000"/>
              </a:lnSpc>
              <a:spcBef>
                <a:spcPct val="50000"/>
              </a:spcBef>
            </a:pPr>
            <a:r>
              <a:rPr lang="en-US" sz="1800"/>
              <a:t>The time complexity is O(</a:t>
            </a:r>
            <a:r>
              <a:rPr lang="en-US" sz="1800" i="1"/>
              <a:t>n</a:t>
            </a:r>
            <a:r>
              <a:rPr lang="en-US" sz="1800"/>
              <a:t>+</a:t>
            </a:r>
            <a:r>
              <a:rPr lang="en-US" sz="1800" i="1"/>
              <a:t>e</a:t>
            </a:r>
            <a:r>
              <a:rPr lang="en-US" sz="1800"/>
              <a:t>) with </a:t>
            </a:r>
            <a:r>
              <a:rPr lang="en-US" sz="1800" i="1"/>
              <a:t>n</a:t>
            </a:r>
            <a:r>
              <a:rPr lang="en-US" sz="1800"/>
              <a:t> nodes and </a:t>
            </a:r>
            <a:r>
              <a:rPr lang="en-US" sz="1800" i="1"/>
              <a:t>e</a:t>
            </a:r>
            <a:r>
              <a:rPr lang="en-US" sz="1800"/>
              <a:t> edges, if the adjacency lists are used.  This is because in the worst case, each node is added once to the queue (O</a:t>
            </a:r>
            <a:r>
              <a:rPr lang="en-US" sz="1800" i="1"/>
              <a:t>(n</a:t>
            </a:r>
            <a:r>
              <a:rPr lang="en-US" sz="1800"/>
              <a:t>) part)</a:t>
            </a:r>
            <a:r>
              <a:rPr lang="en-US" sz="1800" i="1"/>
              <a:t>,</a:t>
            </a:r>
            <a:r>
              <a:rPr lang="en-US" sz="1800"/>
              <a:t> and each of its neighbors gets considered once (O(</a:t>
            </a:r>
            <a:r>
              <a:rPr lang="en-US" sz="1800" i="1"/>
              <a:t>e</a:t>
            </a:r>
            <a:r>
              <a:rPr lang="en-US" sz="1800"/>
              <a:t>) part).</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533400" y="457200"/>
            <a:ext cx="7924800" cy="3387725"/>
          </a:xfrm>
          <a:prstGeom prst="rect">
            <a:avLst/>
          </a:prstGeom>
          <a:noFill/>
          <a:ln w="9525">
            <a:solidFill>
              <a:schemeClr val="accent2"/>
            </a:solidFill>
            <a:miter lim="800000"/>
            <a:headEnd/>
            <a:tailEnd/>
          </a:ln>
          <a:effectLst/>
        </p:spPr>
        <p:txBody>
          <a:bodyPr>
            <a:spAutoFit/>
          </a:bodyPr>
          <a:lstStyle/>
          <a:p>
            <a:pPr>
              <a:spcBef>
                <a:spcPct val="50000"/>
              </a:spcBef>
              <a:tabLst>
                <a:tab pos="338138" algn="l"/>
                <a:tab pos="735013" algn="l"/>
              </a:tabLst>
            </a:pPr>
            <a:r>
              <a:rPr lang="en-US" b="1"/>
              <a:t>Depth-First Search (DFS):</a:t>
            </a:r>
          </a:p>
          <a:p>
            <a:pPr>
              <a:spcBef>
                <a:spcPct val="50000"/>
              </a:spcBef>
              <a:tabLst>
                <a:tab pos="338138" algn="l"/>
                <a:tab pos="735013" algn="l"/>
              </a:tabLst>
            </a:pPr>
            <a:r>
              <a:rPr lang="en-US"/>
              <a:t>	(1) create a boolean array visited[1..</a:t>
            </a:r>
            <a:r>
              <a:rPr lang="en-US" i="1"/>
              <a:t>n</a:t>
            </a:r>
            <a:r>
              <a:rPr lang="en-US"/>
              <a:t>], initialize all values 		 to false except for visited[</a:t>
            </a:r>
            <a:r>
              <a:rPr lang="en-US" i="1"/>
              <a:t>v</a:t>
            </a:r>
            <a:r>
              <a:rPr lang="en-US"/>
              <a:t>] to true				(2) call DFS(</a:t>
            </a:r>
            <a:r>
              <a:rPr lang="en-US" i="1"/>
              <a:t>v</a:t>
            </a:r>
            <a:r>
              <a:rPr lang="en-US"/>
              <a:t>) to visit all nodes reachable via a path </a:t>
            </a:r>
          </a:p>
          <a:p>
            <a:pPr>
              <a:spcBef>
                <a:spcPct val="50000"/>
              </a:spcBef>
              <a:tabLst>
                <a:tab pos="338138" algn="l"/>
                <a:tab pos="735013" algn="l"/>
              </a:tabLst>
            </a:pPr>
            <a:r>
              <a:rPr lang="en-US"/>
              <a:t>	DFS(</a:t>
            </a:r>
            <a:r>
              <a:rPr lang="en-US" i="1"/>
              <a:t>v</a:t>
            </a:r>
            <a:r>
              <a:rPr lang="en-US"/>
              <a:t>)  									for each neighboring nodes </a:t>
            </a:r>
            <a:r>
              <a:rPr lang="en-US" i="1"/>
              <a:t>w</a:t>
            </a:r>
            <a:r>
              <a:rPr lang="en-US"/>
              <a:t> of </a:t>
            </a:r>
            <a:r>
              <a:rPr lang="en-US" i="1"/>
              <a:t>v </a:t>
            </a:r>
            <a:r>
              <a:rPr lang="en-US"/>
              <a:t>do						 if visited[</a:t>
            </a:r>
            <a:r>
              <a:rPr lang="en-US" i="1"/>
              <a:t>w</a:t>
            </a:r>
            <a:r>
              <a:rPr lang="en-US"/>
              <a:t>] is false then							     set visited[</a:t>
            </a:r>
            <a:r>
              <a:rPr lang="en-US" i="1"/>
              <a:t>w</a:t>
            </a:r>
            <a:r>
              <a:rPr lang="en-US"/>
              <a:t>] to true; call DFS(</a:t>
            </a:r>
            <a:r>
              <a:rPr lang="en-US" i="1"/>
              <a:t>w</a:t>
            </a:r>
            <a:r>
              <a:rPr lang="en-US"/>
              <a:t>)  // recursive call</a:t>
            </a:r>
          </a:p>
        </p:txBody>
      </p:sp>
      <p:sp>
        <p:nvSpPr>
          <p:cNvPr id="96259" name="Oval 3"/>
          <p:cNvSpPr>
            <a:spLocks noChangeArrowheads="1"/>
          </p:cNvSpPr>
          <p:nvPr/>
        </p:nvSpPr>
        <p:spPr bwMode="auto">
          <a:xfrm>
            <a:off x="5410200" y="5029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60" name="Line 4"/>
          <p:cNvSpPr>
            <a:spLocks noChangeShapeType="1"/>
          </p:cNvSpPr>
          <p:nvPr/>
        </p:nvSpPr>
        <p:spPr bwMode="auto">
          <a:xfrm flipH="1">
            <a:off x="4191000" y="4419600"/>
            <a:ext cx="152400" cy="228600"/>
          </a:xfrm>
          <a:prstGeom prst="line">
            <a:avLst/>
          </a:prstGeom>
          <a:noFill/>
          <a:ln w="9525">
            <a:solidFill>
              <a:schemeClr val="tx1"/>
            </a:solidFill>
            <a:round/>
            <a:headEnd/>
            <a:tailEnd/>
          </a:ln>
          <a:effectLst/>
        </p:spPr>
        <p:txBody>
          <a:bodyPr/>
          <a:lstStyle/>
          <a:p>
            <a:endParaRPr lang="en-US"/>
          </a:p>
        </p:txBody>
      </p:sp>
      <p:sp>
        <p:nvSpPr>
          <p:cNvPr id="96261" name="Line 5"/>
          <p:cNvSpPr>
            <a:spLocks noChangeShapeType="1"/>
          </p:cNvSpPr>
          <p:nvPr/>
        </p:nvSpPr>
        <p:spPr bwMode="auto">
          <a:xfrm flipH="1">
            <a:off x="4267200" y="4495800"/>
            <a:ext cx="228600" cy="914400"/>
          </a:xfrm>
          <a:prstGeom prst="line">
            <a:avLst/>
          </a:prstGeom>
          <a:noFill/>
          <a:ln w="9525">
            <a:solidFill>
              <a:schemeClr val="tx1"/>
            </a:solidFill>
            <a:round/>
            <a:headEnd/>
            <a:tailEnd/>
          </a:ln>
          <a:effectLst/>
        </p:spPr>
        <p:txBody>
          <a:bodyPr/>
          <a:lstStyle/>
          <a:p>
            <a:endParaRPr lang="en-US"/>
          </a:p>
        </p:txBody>
      </p:sp>
      <p:sp>
        <p:nvSpPr>
          <p:cNvPr id="96262" name="Line 6"/>
          <p:cNvSpPr>
            <a:spLocks noChangeShapeType="1"/>
          </p:cNvSpPr>
          <p:nvPr/>
        </p:nvSpPr>
        <p:spPr bwMode="auto">
          <a:xfrm>
            <a:off x="4114800" y="4953000"/>
            <a:ext cx="76200" cy="381000"/>
          </a:xfrm>
          <a:prstGeom prst="line">
            <a:avLst/>
          </a:prstGeom>
          <a:noFill/>
          <a:ln w="9525">
            <a:solidFill>
              <a:schemeClr val="tx1"/>
            </a:solidFill>
            <a:round/>
            <a:headEnd/>
            <a:tailEnd/>
          </a:ln>
          <a:effectLst/>
        </p:spPr>
        <p:txBody>
          <a:bodyPr/>
          <a:lstStyle/>
          <a:p>
            <a:endParaRPr lang="en-US"/>
          </a:p>
        </p:txBody>
      </p:sp>
      <p:sp>
        <p:nvSpPr>
          <p:cNvPr id="96263" name="Line 7"/>
          <p:cNvSpPr>
            <a:spLocks noChangeShapeType="1"/>
          </p:cNvSpPr>
          <p:nvPr/>
        </p:nvSpPr>
        <p:spPr bwMode="auto">
          <a:xfrm>
            <a:off x="4876800" y="4953000"/>
            <a:ext cx="0" cy="304800"/>
          </a:xfrm>
          <a:prstGeom prst="line">
            <a:avLst/>
          </a:prstGeom>
          <a:noFill/>
          <a:ln w="9525">
            <a:solidFill>
              <a:schemeClr val="tx1"/>
            </a:solidFill>
            <a:round/>
            <a:headEnd/>
            <a:tailEnd/>
          </a:ln>
          <a:effectLst/>
        </p:spPr>
        <p:txBody>
          <a:bodyPr/>
          <a:lstStyle/>
          <a:p>
            <a:endParaRPr lang="en-US"/>
          </a:p>
        </p:txBody>
      </p:sp>
      <p:sp>
        <p:nvSpPr>
          <p:cNvPr id="96264" name="Line 8"/>
          <p:cNvSpPr>
            <a:spLocks noChangeShapeType="1"/>
          </p:cNvSpPr>
          <p:nvPr/>
        </p:nvSpPr>
        <p:spPr bwMode="auto">
          <a:xfrm>
            <a:off x="5029200" y="4876800"/>
            <a:ext cx="457200" cy="228600"/>
          </a:xfrm>
          <a:prstGeom prst="line">
            <a:avLst/>
          </a:prstGeom>
          <a:noFill/>
          <a:ln w="9525">
            <a:solidFill>
              <a:schemeClr val="tx1"/>
            </a:solidFill>
            <a:round/>
            <a:headEnd/>
            <a:tailEnd/>
          </a:ln>
          <a:effectLst/>
        </p:spPr>
        <p:txBody>
          <a:bodyPr/>
          <a:lstStyle/>
          <a:p>
            <a:endParaRPr lang="en-US"/>
          </a:p>
        </p:txBody>
      </p:sp>
      <p:sp>
        <p:nvSpPr>
          <p:cNvPr id="96265" name="Freeform 9"/>
          <p:cNvSpPr>
            <a:spLocks/>
          </p:cNvSpPr>
          <p:nvPr/>
        </p:nvSpPr>
        <p:spPr bwMode="auto">
          <a:xfrm>
            <a:off x="4343400" y="5343525"/>
            <a:ext cx="1203325" cy="396875"/>
          </a:xfrm>
          <a:custGeom>
            <a:avLst/>
            <a:gdLst/>
            <a:ahLst/>
            <a:cxnLst>
              <a:cxn ang="0">
                <a:pos x="0" y="138"/>
              </a:cxn>
              <a:cxn ang="0">
                <a:pos x="144" y="201"/>
              </a:cxn>
              <a:cxn ang="0">
                <a:pos x="288" y="234"/>
              </a:cxn>
              <a:cxn ang="0">
                <a:pos x="482" y="238"/>
              </a:cxn>
              <a:cxn ang="0">
                <a:pos x="620" y="163"/>
              </a:cxn>
              <a:cxn ang="0">
                <a:pos x="720" y="88"/>
              </a:cxn>
              <a:cxn ang="0">
                <a:pos x="758" y="0"/>
              </a:cxn>
            </a:cxnLst>
            <a:rect l="0" t="0" r="r" b="b"/>
            <a:pathLst>
              <a:path w="758" h="250">
                <a:moveTo>
                  <a:pt x="0" y="138"/>
                </a:moveTo>
                <a:cubicBezTo>
                  <a:pt x="24" y="148"/>
                  <a:pt x="96" y="185"/>
                  <a:pt x="144" y="201"/>
                </a:cubicBezTo>
                <a:cubicBezTo>
                  <a:pt x="192" y="217"/>
                  <a:pt x="232" y="228"/>
                  <a:pt x="288" y="234"/>
                </a:cubicBezTo>
                <a:cubicBezTo>
                  <a:pt x="344" y="240"/>
                  <a:pt x="427" y="250"/>
                  <a:pt x="482" y="238"/>
                </a:cubicBezTo>
                <a:cubicBezTo>
                  <a:pt x="537" y="226"/>
                  <a:pt x="581" y="188"/>
                  <a:pt x="620" y="163"/>
                </a:cubicBezTo>
                <a:cubicBezTo>
                  <a:pt x="659" y="138"/>
                  <a:pt x="697" y="115"/>
                  <a:pt x="720" y="88"/>
                </a:cubicBezTo>
                <a:cubicBezTo>
                  <a:pt x="743" y="61"/>
                  <a:pt x="750" y="18"/>
                  <a:pt x="758" y="0"/>
                </a:cubicBezTo>
              </a:path>
            </a:pathLst>
          </a:custGeom>
          <a:noFill/>
          <a:ln w="9525">
            <a:solidFill>
              <a:schemeClr val="tx1"/>
            </a:solidFill>
            <a:round/>
            <a:headEnd/>
            <a:tailEnd/>
          </a:ln>
          <a:effectLst/>
        </p:spPr>
        <p:txBody>
          <a:bodyPr/>
          <a:lstStyle/>
          <a:p>
            <a:endParaRPr lang="en-US"/>
          </a:p>
        </p:txBody>
      </p:sp>
      <p:sp>
        <p:nvSpPr>
          <p:cNvPr id="96266" name="Text Box 10"/>
          <p:cNvSpPr txBox="1">
            <a:spLocks noChangeArrowheads="1"/>
          </p:cNvSpPr>
          <p:nvPr/>
        </p:nvSpPr>
        <p:spPr bwMode="auto">
          <a:xfrm>
            <a:off x="4343400" y="4191000"/>
            <a:ext cx="304800" cy="366713"/>
          </a:xfrm>
          <a:prstGeom prst="rect">
            <a:avLst/>
          </a:prstGeom>
          <a:noFill/>
          <a:ln w="9525">
            <a:noFill/>
            <a:miter lim="800000"/>
            <a:headEnd/>
            <a:tailEnd/>
          </a:ln>
          <a:effectLst/>
        </p:spPr>
        <p:txBody>
          <a:bodyPr>
            <a:spAutoFit/>
          </a:bodyPr>
          <a:lstStyle/>
          <a:p>
            <a:pPr>
              <a:spcBef>
                <a:spcPct val="50000"/>
              </a:spcBef>
            </a:pPr>
            <a:r>
              <a:rPr lang="en-US" sz="1800"/>
              <a:t>1</a:t>
            </a:r>
          </a:p>
        </p:txBody>
      </p:sp>
      <p:sp>
        <p:nvSpPr>
          <p:cNvPr id="96267" name="Text Box 11"/>
          <p:cNvSpPr txBox="1">
            <a:spLocks noChangeArrowheads="1"/>
          </p:cNvSpPr>
          <p:nvPr/>
        </p:nvSpPr>
        <p:spPr bwMode="auto">
          <a:xfrm>
            <a:off x="3962400" y="4648200"/>
            <a:ext cx="381000" cy="366713"/>
          </a:xfrm>
          <a:prstGeom prst="rect">
            <a:avLst/>
          </a:prstGeom>
          <a:noFill/>
          <a:ln w="9525">
            <a:noFill/>
            <a:miter lim="800000"/>
            <a:headEnd/>
            <a:tailEnd/>
          </a:ln>
          <a:effectLst/>
        </p:spPr>
        <p:txBody>
          <a:bodyPr>
            <a:spAutoFit/>
          </a:bodyPr>
          <a:lstStyle/>
          <a:p>
            <a:pPr>
              <a:spcBef>
                <a:spcPct val="50000"/>
              </a:spcBef>
            </a:pPr>
            <a:r>
              <a:rPr lang="en-US" sz="1800"/>
              <a:t>2</a:t>
            </a:r>
          </a:p>
        </p:txBody>
      </p:sp>
      <p:sp>
        <p:nvSpPr>
          <p:cNvPr id="96268" name="Text Box 12"/>
          <p:cNvSpPr txBox="1">
            <a:spLocks noChangeArrowheads="1"/>
          </p:cNvSpPr>
          <p:nvPr/>
        </p:nvSpPr>
        <p:spPr bwMode="auto">
          <a:xfrm>
            <a:off x="4724400" y="4648200"/>
            <a:ext cx="304800" cy="366713"/>
          </a:xfrm>
          <a:prstGeom prst="rect">
            <a:avLst/>
          </a:prstGeom>
          <a:noFill/>
          <a:ln w="9525">
            <a:noFill/>
            <a:miter lim="800000"/>
            <a:headEnd/>
            <a:tailEnd/>
          </a:ln>
          <a:effectLst/>
        </p:spPr>
        <p:txBody>
          <a:bodyPr>
            <a:spAutoFit/>
          </a:bodyPr>
          <a:lstStyle/>
          <a:p>
            <a:pPr>
              <a:spcBef>
                <a:spcPct val="50000"/>
              </a:spcBef>
            </a:pPr>
            <a:r>
              <a:rPr lang="en-US" sz="1800"/>
              <a:t>5</a:t>
            </a:r>
          </a:p>
        </p:txBody>
      </p:sp>
      <p:sp>
        <p:nvSpPr>
          <p:cNvPr id="96269" name="Text Box 13"/>
          <p:cNvSpPr txBox="1">
            <a:spLocks noChangeArrowheads="1"/>
          </p:cNvSpPr>
          <p:nvPr/>
        </p:nvSpPr>
        <p:spPr bwMode="auto">
          <a:xfrm>
            <a:off x="4038600" y="5334000"/>
            <a:ext cx="304800" cy="366713"/>
          </a:xfrm>
          <a:prstGeom prst="rect">
            <a:avLst/>
          </a:prstGeom>
          <a:noFill/>
          <a:ln w="9525">
            <a:noFill/>
            <a:miter lim="800000"/>
            <a:headEnd/>
            <a:tailEnd/>
          </a:ln>
          <a:effectLst/>
        </p:spPr>
        <p:txBody>
          <a:bodyPr>
            <a:spAutoFit/>
          </a:bodyPr>
          <a:lstStyle/>
          <a:p>
            <a:pPr>
              <a:spcBef>
                <a:spcPct val="50000"/>
              </a:spcBef>
            </a:pPr>
            <a:r>
              <a:rPr lang="en-US" sz="1800"/>
              <a:t>3</a:t>
            </a:r>
          </a:p>
        </p:txBody>
      </p:sp>
      <p:sp>
        <p:nvSpPr>
          <p:cNvPr id="96270" name="Text Box 14"/>
          <p:cNvSpPr txBox="1">
            <a:spLocks noChangeArrowheads="1"/>
          </p:cNvSpPr>
          <p:nvPr/>
        </p:nvSpPr>
        <p:spPr bwMode="auto">
          <a:xfrm>
            <a:off x="4724400" y="5257800"/>
            <a:ext cx="381000" cy="366713"/>
          </a:xfrm>
          <a:prstGeom prst="rect">
            <a:avLst/>
          </a:prstGeom>
          <a:noFill/>
          <a:ln w="9525">
            <a:noFill/>
            <a:miter lim="800000"/>
            <a:headEnd/>
            <a:tailEnd/>
          </a:ln>
          <a:effectLst/>
        </p:spPr>
        <p:txBody>
          <a:bodyPr>
            <a:spAutoFit/>
          </a:bodyPr>
          <a:lstStyle/>
          <a:p>
            <a:pPr>
              <a:spcBef>
                <a:spcPct val="50000"/>
              </a:spcBef>
            </a:pPr>
            <a:r>
              <a:rPr lang="en-US" sz="1800"/>
              <a:t>6</a:t>
            </a:r>
          </a:p>
        </p:txBody>
      </p:sp>
      <p:sp>
        <p:nvSpPr>
          <p:cNvPr id="96271" name="Oval 15"/>
          <p:cNvSpPr>
            <a:spLocks noChangeArrowheads="1"/>
          </p:cNvSpPr>
          <p:nvPr/>
        </p:nvSpPr>
        <p:spPr bwMode="auto">
          <a:xfrm>
            <a:off x="5181600" y="4191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2" name="Oval 16"/>
          <p:cNvSpPr>
            <a:spLocks noChangeArrowheads="1"/>
          </p:cNvSpPr>
          <p:nvPr/>
        </p:nvSpPr>
        <p:spPr bwMode="auto">
          <a:xfrm>
            <a:off x="5486400" y="4572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3" name="Line 17"/>
          <p:cNvSpPr>
            <a:spLocks noChangeShapeType="1"/>
          </p:cNvSpPr>
          <p:nvPr/>
        </p:nvSpPr>
        <p:spPr bwMode="auto">
          <a:xfrm>
            <a:off x="5486400" y="4419600"/>
            <a:ext cx="76200" cy="152400"/>
          </a:xfrm>
          <a:prstGeom prst="line">
            <a:avLst/>
          </a:prstGeom>
          <a:noFill/>
          <a:ln w="9525">
            <a:solidFill>
              <a:schemeClr val="tx1"/>
            </a:solidFill>
            <a:round/>
            <a:headEnd/>
            <a:tailEnd/>
          </a:ln>
          <a:effectLst/>
        </p:spPr>
        <p:txBody>
          <a:bodyPr/>
          <a:lstStyle/>
          <a:p>
            <a:endParaRPr lang="en-US"/>
          </a:p>
        </p:txBody>
      </p:sp>
      <p:sp>
        <p:nvSpPr>
          <p:cNvPr id="96274" name="Oval 18"/>
          <p:cNvSpPr>
            <a:spLocks noChangeArrowheads="1"/>
          </p:cNvSpPr>
          <p:nvPr/>
        </p:nvSpPr>
        <p:spPr bwMode="auto">
          <a:xfrm>
            <a:off x="4724400" y="4648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5" name="Oval 19"/>
          <p:cNvSpPr>
            <a:spLocks noChangeArrowheads="1"/>
          </p:cNvSpPr>
          <p:nvPr/>
        </p:nvSpPr>
        <p:spPr bwMode="auto">
          <a:xfrm>
            <a:off x="4724400" y="52578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6" name="Oval 20"/>
          <p:cNvSpPr>
            <a:spLocks noChangeArrowheads="1"/>
          </p:cNvSpPr>
          <p:nvPr/>
        </p:nvSpPr>
        <p:spPr bwMode="auto">
          <a:xfrm>
            <a:off x="4038600" y="5334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7" name="Oval 21"/>
          <p:cNvSpPr>
            <a:spLocks noChangeArrowheads="1"/>
          </p:cNvSpPr>
          <p:nvPr/>
        </p:nvSpPr>
        <p:spPr bwMode="auto">
          <a:xfrm>
            <a:off x="3962400" y="46482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8" name="Oval 22"/>
          <p:cNvSpPr>
            <a:spLocks noChangeArrowheads="1"/>
          </p:cNvSpPr>
          <p:nvPr/>
        </p:nvSpPr>
        <p:spPr bwMode="auto">
          <a:xfrm>
            <a:off x="4343400" y="4191000"/>
            <a:ext cx="304800" cy="304800"/>
          </a:xfrm>
          <a:prstGeom prst="ellipse">
            <a:avLst/>
          </a:prstGeom>
          <a:noFill/>
          <a:ln w="9525">
            <a:solidFill>
              <a:schemeClr val="tx1"/>
            </a:solidFill>
            <a:round/>
            <a:headEnd/>
            <a:tailEnd/>
          </a:ln>
          <a:effectLst/>
        </p:spPr>
        <p:txBody>
          <a:bodyPr wrap="none" anchor="ctr"/>
          <a:lstStyle/>
          <a:p>
            <a:endParaRPr lang="en-US"/>
          </a:p>
        </p:txBody>
      </p:sp>
      <p:sp>
        <p:nvSpPr>
          <p:cNvPr id="96279" name="Text Box 23"/>
          <p:cNvSpPr txBox="1">
            <a:spLocks noChangeArrowheads="1"/>
          </p:cNvSpPr>
          <p:nvPr/>
        </p:nvSpPr>
        <p:spPr bwMode="auto">
          <a:xfrm>
            <a:off x="5410200" y="5029200"/>
            <a:ext cx="381000" cy="366713"/>
          </a:xfrm>
          <a:prstGeom prst="rect">
            <a:avLst/>
          </a:prstGeom>
          <a:noFill/>
          <a:ln w="9525">
            <a:noFill/>
            <a:miter lim="800000"/>
            <a:headEnd/>
            <a:tailEnd/>
          </a:ln>
          <a:effectLst/>
        </p:spPr>
        <p:txBody>
          <a:bodyPr>
            <a:spAutoFit/>
          </a:bodyPr>
          <a:lstStyle/>
          <a:p>
            <a:pPr>
              <a:spcBef>
                <a:spcPct val="50000"/>
              </a:spcBef>
            </a:pPr>
            <a:r>
              <a:rPr lang="en-US" sz="1800"/>
              <a:t>4</a:t>
            </a:r>
          </a:p>
        </p:txBody>
      </p:sp>
      <p:sp>
        <p:nvSpPr>
          <p:cNvPr id="96280" name="Line 24"/>
          <p:cNvSpPr>
            <a:spLocks noChangeShapeType="1"/>
          </p:cNvSpPr>
          <p:nvPr/>
        </p:nvSpPr>
        <p:spPr bwMode="auto">
          <a:xfrm>
            <a:off x="4648200" y="4419600"/>
            <a:ext cx="152400" cy="228600"/>
          </a:xfrm>
          <a:prstGeom prst="line">
            <a:avLst/>
          </a:prstGeom>
          <a:noFill/>
          <a:ln w="9525">
            <a:solidFill>
              <a:schemeClr val="tx1"/>
            </a:solidFill>
            <a:round/>
            <a:headEnd/>
            <a:tailEnd/>
          </a:ln>
          <a:effectLst/>
        </p:spPr>
        <p:txBody>
          <a:bodyPr/>
          <a:lstStyle/>
          <a:p>
            <a:endParaRPr lang="en-US"/>
          </a:p>
        </p:txBody>
      </p:sp>
      <p:sp>
        <p:nvSpPr>
          <p:cNvPr id="96281" name="Text Box 25"/>
          <p:cNvSpPr txBox="1">
            <a:spLocks noChangeArrowheads="1"/>
          </p:cNvSpPr>
          <p:nvPr/>
        </p:nvSpPr>
        <p:spPr bwMode="auto">
          <a:xfrm>
            <a:off x="6096000" y="4267200"/>
            <a:ext cx="2362200" cy="1200150"/>
          </a:xfrm>
          <a:prstGeom prst="rect">
            <a:avLst/>
          </a:prstGeom>
          <a:noFill/>
          <a:ln w="9525">
            <a:solidFill>
              <a:srgbClr val="FF3300"/>
            </a:solidFill>
            <a:miter lim="800000"/>
            <a:headEnd/>
            <a:tailEnd/>
          </a:ln>
          <a:effectLst/>
        </p:spPr>
        <p:txBody>
          <a:bodyPr>
            <a:spAutoFit/>
          </a:bodyPr>
          <a:lstStyle/>
          <a:p>
            <a:pPr>
              <a:spcBef>
                <a:spcPct val="50000"/>
              </a:spcBef>
            </a:pPr>
            <a:r>
              <a:rPr lang="en-US" sz="1800"/>
              <a:t>Node search order starting with node 1, including two nodes not reached</a:t>
            </a:r>
            <a:endParaRPr lang="en-US"/>
          </a:p>
        </p:txBody>
      </p:sp>
      <p:sp>
        <p:nvSpPr>
          <p:cNvPr id="96282" name="Text Box 26"/>
          <p:cNvSpPr txBox="1">
            <a:spLocks noChangeArrowheads="1"/>
          </p:cNvSpPr>
          <p:nvPr/>
        </p:nvSpPr>
        <p:spPr bwMode="auto">
          <a:xfrm>
            <a:off x="685800" y="4419600"/>
            <a:ext cx="2743200" cy="1200150"/>
          </a:xfrm>
          <a:prstGeom prst="rect">
            <a:avLst/>
          </a:prstGeom>
          <a:noFill/>
          <a:ln w="9525">
            <a:solidFill>
              <a:schemeClr val="accent2"/>
            </a:solidFill>
            <a:miter lim="800000"/>
            <a:headEnd/>
            <a:tailEnd/>
          </a:ln>
          <a:effectLst/>
        </p:spPr>
        <p:txBody>
          <a:bodyPr>
            <a:spAutoFit/>
          </a:bodyPr>
          <a:lstStyle/>
          <a:p>
            <a:pPr>
              <a:spcBef>
                <a:spcPct val="50000"/>
              </a:spcBef>
            </a:pPr>
            <a:r>
              <a:rPr lang="en-US" sz="1800"/>
              <a:t>The algorithm’s time complexity is also O(</a:t>
            </a:r>
            <a:r>
              <a:rPr lang="en-US" sz="1800" i="1"/>
              <a:t>n</a:t>
            </a:r>
            <a:r>
              <a:rPr lang="en-US" sz="1800"/>
              <a:t>+</a:t>
            </a:r>
            <a:r>
              <a:rPr lang="en-US" sz="1800" i="1"/>
              <a:t>e</a:t>
            </a:r>
            <a:r>
              <a:rPr lang="en-US" sz="1800"/>
              <a:t>) using the same reasoning as in the BFS algorithm.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h-TH" smtClean="0"/>
              <a:t>Complexity </a:t>
            </a:r>
          </a:p>
        </p:txBody>
      </p:sp>
      <p:sp>
        <p:nvSpPr>
          <p:cNvPr id="31749" name="Date Placeholder 4"/>
          <p:cNvSpPr>
            <a:spLocks noGrp="1"/>
          </p:cNvSpPr>
          <p:nvPr>
            <p:ph type="dt" sz="half" idx="10"/>
          </p:nvPr>
        </p:nvSpPr>
        <p:spPr>
          <a:noFill/>
        </p:spPr>
        <p:txBody>
          <a:bodyPr/>
          <a:lstStyle/>
          <a:p>
            <a:fld id="{3436472F-BFD9-46CD-A81E-E8696EE60391}" type="datetime2">
              <a:rPr lang="en-US" smtClean="0">
                <a:latin typeface="Arial" pitchFamily="34" charset="0"/>
              </a:rPr>
              <a:pPr/>
              <a:t>Monday, February 04, 2013</a:t>
            </a:fld>
            <a:endParaRPr lang="en-US" dirty="0" smtClean="0">
              <a:latin typeface="Arial" pitchFamily="34" charset="0"/>
            </a:endParaRPr>
          </a:p>
        </p:txBody>
      </p:sp>
      <p:sp>
        <p:nvSpPr>
          <p:cNvPr id="31751"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1750" name="Slide Number Placeholder 5"/>
          <p:cNvSpPr>
            <a:spLocks noGrp="1"/>
          </p:cNvSpPr>
          <p:nvPr>
            <p:ph type="sldNum" sz="quarter" idx="12"/>
          </p:nvPr>
        </p:nvSpPr>
        <p:spPr>
          <a:noFill/>
        </p:spPr>
        <p:txBody>
          <a:bodyPr/>
          <a:lstStyle/>
          <a:p>
            <a:fld id="{315CE3A6-7CDE-43E1-9691-CD7E7593FBFB}" type="slidenum">
              <a:rPr lang="en-US" smtClean="0">
                <a:latin typeface="Arial" pitchFamily="34" charset="0"/>
              </a:rPr>
              <a:pPr/>
              <a:t>12</a:t>
            </a:fld>
            <a:endParaRPr lang="en-US" dirty="0" smtClean="0">
              <a:latin typeface="Arial" pitchFamily="34" charset="0"/>
            </a:endParaRPr>
          </a:p>
        </p:txBody>
      </p:sp>
      <p:pic>
        <p:nvPicPr>
          <p:cNvPr id="31748" name="Picture 4" descr="j0240695"/>
          <p:cNvPicPr>
            <a:picLocks noGrp="1" noChangeAspect="1" noChangeArrowheads="1"/>
          </p:cNvPicPr>
          <p:nvPr>
            <p:ph sz="quarter" idx="1"/>
          </p:nvPr>
        </p:nvPicPr>
        <p:blipFill>
          <a:blip r:embed="rId2" cstate="print"/>
          <a:srcRect/>
          <a:stretch>
            <a:fillRect/>
          </a:stretch>
        </p:blipFill>
        <p:spPr>
          <a:xfrm>
            <a:off x="2940050" y="3873500"/>
            <a:ext cx="2855913" cy="2551113"/>
          </a:xfrm>
          <a:noFill/>
        </p:spPr>
      </p:pic>
      <p:sp>
        <p:nvSpPr>
          <p:cNvPr id="31747" name="Rectangle 3"/>
          <p:cNvSpPr>
            <a:spLocks noGrp="1" noChangeArrowheads="1"/>
          </p:cNvSpPr>
          <p:nvPr>
            <p:ph type="body" idx="4294967295"/>
          </p:nvPr>
        </p:nvSpPr>
        <p:spPr>
          <a:xfrm>
            <a:off x="0" y="1600200"/>
            <a:ext cx="8229600" cy="4525963"/>
          </a:xfrm>
        </p:spPr>
        <p:txBody>
          <a:bodyPr/>
          <a:lstStyle/>
          <a:p>
            <a:pPr eaLnBrk="1" hangingPunct="1"/>
            <a:r>
              <a:rPr lang="th-TH" sz="2800" smtClean="0"/>
              <a:t>The complexity of an algorithm is simply the amount of work the algorithm performs to complete its task. </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th-TH" smtClean="0"/>
              <a:t>RAM model </a:t>
            </a:r>
            <a:endParaRPr lang="en-US" dirty="0" smtClean="0"/>
          </a:p>
        </p:txBody>
      </p:sp>
      <p:sp>
        <p:nvSpPr>
          <p:cNvPr id="32773" name="Date Placeholder 3"/>
          <p:cNvSpPr>
            <a:spLocks noGrp="1"/>
          </p:cNvSpPr>
          <p:nvPr>
            <p:ph type="dt" sz="half" idx="10"/>
          </p:nvPr>
        </p:nvSpPr>
        <p:spPr>
          <a:noFill/>
        </p:spPr>
        <p:txBody>
          <a:bodyPr/>
          <a:lstStyle/>
          <a:p>
            <a:fld id="{5F9F41A8-5218-4E80-A1FE-00947F028181}" type="datetime2">
              <a:rPr lang="en-US" smtClean="0">
                <a:latin typeface="Arial" pitchFamily="34" charset="0"/>
              </a:rPr>
              <a:pPr/>
              <a:t>Monday, February 04, 2013</a:t>
            </a:fld>
            <a:endParaRPr lang="en-US" dirty="0" smtClean="0">
              <a:latin typeface="Arial" pitchFamily="34" charset="0"/>
            </a:endParaRPr>
          </a:p>
        </p:txBody>
      </p:sp>
      <p:sp>
        <p:nvSpPr>
          <p:cNvPr id="32774" name="Footer Placeholder 4"/>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2775" name="Slide Number Placeholder 5"/>
          <p:cNvSpPr>
            <a:spLocks noGrp="1"/>
          </p:cNvSpPr>
          <p:nvPr>
            <p:ph type="sldNum" sz="quarter" idx="12"/>
          </p:nvPr>
        </p:nvSpPr>
        <p:spPr>
          <a:noFill/>
        </p:spPr>
        <p:txBody>
          <a:bodyPr/>
          <a:lstStyle/>
          <a:p>
            <a:fld id="{71D740B1-F976-42AE-901B-CD23BEC5CAB5}" type="slidenum">
              <a:rPr lang="en-US" smtClean="0">
                <a:latin typeface="Arial" pitchFamily="34" charset="0"/>
              </a:rPr>
              <a:pPr/>
              <a:t>13</a:t>
            </a:fld>
            <a:endParaRPr lang="en-US" dirty="0" smtClean="0">
              <a:latin typeface="Arial" pitchFamily="34" charset="0"/>
            </a:endParaRPr>
          </a:p>
        </p:txBody>
      </p:sp>
      <p:sp>
        <p:nvSpPr>
          <p:cNvPr id="32771" name="Content Placeholder 2"/>
          <p:cNvSpPr>
            <a:spLocks noGrp="1"/>
          </p:cNvSpPr>
          <p:nvPr>
            <p:ph sz="quarter" idx="1"/>
          </p:nvPr>
        </p:nvSpPr>
        <p:spPr/>
        <p:txBody>
          <a:bodyPr/>
          <a:lstStyle/>
          <a:p>
            <a:pPr eaLnBrk="1" hangingPunct="1"/>
            <a:r>
              <a:rPr lang="th-TH" smtClean="0"/>
              <a:t>has one processor</a:t>
            </a:r>
          </a:p>
          <a:p>
            <a:pPr eaLnBrk="1" hangingPunct="1"/>
            <a:r>
              <a:rPr lang="th-TH" smtClean="0"/>
              <a:t>executes one instruction at a time</a:t>
            </a:r>
          </a:p>
          <a:p>
            <a:pPr eaLnBrk="1" hangingPunct="1"/>
            <a:r>
              <a:rPr lang="th-TH" smtClean="0"/>
              <a:t>each instruction takes "unit time“</a:t>
            </a:r>
          </a:p>
          <a:p>
            <a:pPr eaLnBrk="1" hangingPunct="1"/>
            <a:r>
              <a:rPr lang="th-TH" smtClean="0"/>
              <a:t>has fixed-size operands, and</a:t>
            </a:r>
          </a:p>
          <a:p>
            <a:pPr eaLnBrk="1" hangingPunct="1"/>
            <a:r>
              <a:rPr lang="th-TH" smtClean="0"/>
              <a:t>has fixed size storage (RAM and disk). </a:t>
            </a:r>
          </a:p>
          <a:p>
            <a:pPr eaLnBrk="1" hangingPunct="1"/>
            <a:endParaRPr lang="en-US" dirty="0" smtClean="0"/>
          </a:p>
        </p:txBody>
      </p:sp>
      <p:pic>
        <p:nvPicPr>
          <p:cNvPr id="32772" name="Picture 4" descr="j0195384"/>
          <p:cNvPicPr>
            <a:picLocks noGrp="1" noChangeAspect="1" noChangeArrowheads="1"/>
          </p:cNvPicPr>
          <p:nvPr>
            <p:ph sz="quarter" idx="2"/>
          </p:nvPr>
        </p:nvPicPr>
        <p:blipFill>
          <a:blip r:embed="rId2" cstate="print"/>
          <a:stretch>
            <a:fillRect/>
          </a:stretch>
        </p:blipFill>
        <p:spPr>
          <a:xfrm>
            <a:off x="5910846" y="2817114"/>
            <a:ext cx="1795882" cy="1833372"/>
          </a:xfrm>
          <a:noFill/>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sz="2800" dirty="0" smtClean="0"/>
              <a:t>What’s more important than performance?</a:t>
            </a:r>
          </a:p>
        </p:txBody>
      </p:sp>
      <p:sp>
        <p:nvSpPr>
          <p:cNvPr id="33796" name="Date Placeholder 4"/>
          <p:cNvSpPr>
            <a:spLocks noGrp="1"/>
          </p:cNvSpPr>
          <p:nvPr>
            <p:ph type="dt" sz="half" idx="10"/>
          </p:nvPr>
        </p:nvSpPr>
        <p:spPr>
          <a:noFill/>
        </p:spPr>
        <p:txBody>
          <a:bodyPr/>
          <a:lstStyle/>
          <a:p>
            <a:fld id="{B5DC691B-26E7-482C-AEAC-5CB4C5539DAE}" type="datetime2">
              <a:rPr lang="en-US" smtClean="0">
                <a:latin typeface="Arial" pitchFamily="34" charset="0"/>
              </a:rPr>
              <a:pPr/>
              <a:t>Monday, February 04, 2013</a:t>
            </a:fld>
            <a:endParaRPr lang="en-US" dirty="0" smtClean="0">
              <a:latin typeface="Arial" pitchFamily="34" charset="0"/>
            </a:endParaRPr>
          </a:p>
        </p:txBody>
      </p:sp>
      <p:sp>
        <p:nvSpPr>
          <p:cNvPr id="33797"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3798" name="Slide Number Placeholder 6"/>
          <p:cNvSpPr>
            <a:spLocks noGrp="1"/>
          </p:cNvSpPr>
          <p:nvPr>
            <p:ph type="sldNum" sz="quarter" idx="12"/>
          </p:nvPr>
        </p:nvSpPr>
        <p:spPr>
          <a:noFill/>
        </p:spPr>
        <p:txBody>
          <a:bodyPr/>
          <a:lstStyle/>
          <a:p>
            <a:fld id="{FAC19420-B0A4-49A7-BC25-4EE313B0ABFD}" type="slidenum">
              <a:rPr lang="en-US" smtClean="0">
                <a:latin typeface="Arial" pitchFamily="34" charset="0"/>
              </a:rPr>
              <a:pPr/>
              <a:t>14</a:t>
            </a:fld>
            <a:endParaRPr lang="en-US" dirty="0" smtClean="0">
              <a:latin typeface="Arial" pitchFamily="34" charset="0"/>
            </a:endParaRPr>
          </a:p>
        </p:txBody>
      </p:sp>
      <p:sp>
        <p:nvSpPr>
          <p:cNvPr id="9" name="Content Placeholder 8"/>
          <p:cNvSpPr>
            <a:spLocks noGrp="1"/>
          </p:cNvSpPr>
          <p:nvPr>
            <p:ph sz="quarter" idx="1"/>
          </p:nvPr>
        </p:nvSpPr>
        <p:spPr/>
        <p:txBody>
          <a:bodyPr numCol="2"/>
          <a:lstStyle/>
          <a:p>
            <a:pPr eaLnBrk="1" hangingPunct="1">
              <a:defRPr/>
            </a:pPr>
            <a:r>
              <a:rPr lang="en-US" dirty="0" smtClean="0"/>
              <a:t>Modularity</a:t>
            </a:r>
          </a:p>
          <a:p>
            <a:pPr eaLnBrk="1" hangingPunct="1">
              <a:defRPr/>
            </a:pPr>
            <a:r>
              <a:rPr lang="en-US" dirty="0" smtClean="0"/>
              <a:t>Correctness</a:t>
            </a:r>
          </a:p>
          <a:p>
            <a:pPr eaLnBrk="1" hangingPunct="1">
              <a:defRPr/>
            </a:pPr>
            <a:r>
              <a:rPr lang="en-US" dirty="0" smtClean="0"/>
              <a:t>Maintainability</a:t>
            </a:r>
          </a:p>
          <a:p>
            <a:pPr eaLnBrk="1" hangingPunct="1">
              <a:defRPr/>
            </a:pPr>
            <a:r>
              <a:rPr lang="en-US" dirty="0" smtClean="0"/>
              <a:t>Functionality</a:t>
            </a:r>
          </a:p>
          <a:p>
            <a:pPr eaLnBrk="1" hangingPunct="1">
              <a:defRPr/>
            </a:pPr>
            <a:r>
              <a:rPr lang="en-US" dirty="0" smtClean="0"/>
              <a:t>Robustness</a:t>
            </a:r>
          </a:p>
          <a:p>
            <a:pPr eaLnBrk="1" hangingPunct="1">
              <a:defRPr/>
            </a:pPr>
            <a:r>
              <a:rPr lang="en-US" dirty="0" smtClean="0"/>
              <a:t>User-friendliness</a:t>
            </a:r>
          </a:p>
          <a:p>
            <a:pPr eaLnBrk="1" hangingPunct="1">
              <a:defRPr/>
            </a:pPr>
            <a:r>
              <a:rPr lang="en-US" dirty="0" smtClean="0"/>
              <a:t>Programmer time</a:t>
            </a:r>
          </a:p>
          <a:p>
            <a:pPr eaLnBrk="1" hangingPunct="1">
              <a:defRPr/>
            </a:pPr>
            <a:r>
              <a:rPr lang="en-US" dirty="0" smtClean="0"/>
              <a:t>Simplicity</a:t>
            </a:r>
          </a:p>
          <a:p>
            <a:pPr eaLnBrk="1" hangingPunct="1">
              <a:defRPr/>
            </a:pPr>
            <a:r>
              <a:rPr lang="en-US" dirty="0" smtClean="0"/>
              <a:t>Extensibility</a:t>
            </a:r>
          </a:p>
          <a:p>
            <a:pPr eaLnBrk="1" hangingPunct="1">
              <a:defRPr/>
            </a:pPr>
            <a:r>
              <a:rPr lang="en-US" dirty="0" smtClean="0"/>
              <a:t>Reliability</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2800" dirty="0" smtClean="0"/>
              <a:t>Why study algorithms and performance?</a:t>
            </a:r>
          </a:p>
        </p:txBody>
      </p:sp>
      <p:sp>
        <p:nvSpPr>
          <p:cNvPr id="34820" name="Date Placeholder 3"/>
          <p:cNvSpPr>
            <a:spLocks noGrp="1"/>
          </p:cNvSpPr>
          <p:nvPr>
            <p:ph type="dt" sz="half" idx="10"/>
          </p:nvPr>
        </p:nvSpPr>
        <p:spPr>
          <a:noFill/>
        </p:spPr>
        <p:txBody>
          <a:bodyPr/>
          <a:lstStyle/>
          <a:p>
            <a:fld id="{C06B9ADA-945B-4F77-B4B4-01CBA43CA8EF}" type="datetime2">
              <a:rPr lang="en-US" smtClean="0">
                <a:latin typeface="Arial" pitchFamily="34" charset="0"/>
              </a:rPr>
              <a:pPr/>
              <a:t>Monday, February 04, 2013</a:t>
            </a:fld>
            <a:endParaRPr lang="en-US" dirty="0" smtClean="0">
              <a:latin typeface="Arial" pitchFamily="34" charset="0"/>
            </a:endParaRPr>
          </a:p>
        </p:txBody>
      </p:sp>
      <p:sp>
        <p:nvSpPr>
          <p:cNvPr id="34821" name="Footer Placeholder 4"/>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4822" name="Slide Number Placeholder 5"/>
          <p:cNvSpPr>
            <a:spLocks noGrp="1"/>
          </p:cNvSpPr>
          <p:nvPr>
            <p:ph type="sldNum" sz="quarter" idx="12"/>
          </p:nvPr>
        </p:nvSpPr>
        <p:spPr>
          <a:noFill/>
        </p:spPr>
        <p:txBody>
          <a:bodyPr/>
          <a:lstStyle/>
          <a:p>
            <a:fld id="{D7E913C8-F598-4330-923A-1D75025DAC74}" type="slidenum">
              <a:rPr lang="en-US" smtClean="0">
                <a:latin typeface="Arial" pitchFamily="34" charset="0"/>
              </a:rPr>
              <a:pPr/>
              <a:t>15</a:t>
            </a:fld>
            <a:endParaRPr lang="en-US" dirty="0" smtClean="0">
              <a:latin typeface="Arial" pitchFamily="34" charset="0"/>
            </a:endParaRPr>
          </a:p>
        </p:txBody>
      </p:sp>
      <p:sp>
        <p:nvSpPr>
          <p:cNvPr id="34819" name="Content Placeholder 2"/>
          <p:cNvSpPr>
            <a:spLocks noGrp="1"/>
          </p:cNvSpPr>
          <p:nvPr>
            <p:ph sz="quarter" idx="1"/>
          </p:nvPr>
        </p:nvSpPr>
        <p:spPr/>
        <p:txBody>
          <a:bodyPr/>
          <a:lstStyle/>
          <a:p>
            <a:pPr eaLnBrk="1" hangingPunct="1"/>
            <a:r>
              <a:rPr lang="en-US" sz="2800" dirty="0" smtClean="0"/>
              <a:t>Algorithms help us to understand </a:t>
            </a:r>
            <a:r>
              <a:rPr lang="en-US" sz="2800" b="1" i="1" dirty="0" smtClean="0">
                <a:solidFill>
                  <a:srgbClr val="C00000"/>
                </a:solidFill>
              </a:rPr>
              <a:t>scalability.</a:t>
            </a:r>
          </a:p>
          <a:p>
            <a:pPr eaLnBrk="1" hangingPunct="1"/>
            <a:r>
              <a:rPr lang="en-US" sz="2800" dirty="0" smtClean="0"/>
              <a:t>Performance often draws the line between what is feasible and what is impossible.</a:t>
            </a:r>
          </a:p>
          <a:p>
            <a:pPr eaLnBrk="1" hangingPunct="1"/>
            <a:r>
              <a:rPr lang="en-US" sz="2800" dirty="0" smtClean="0"/>
              <a:t>Algorithmic mathematics provides a </a:t>
            </a:r>
            <a:r>
              <a:rPr lang="en-US" sz="2800" b="1" i="1" dirty="0" smtClean="0">
                <a:solidFill>
                  <a:srgbClr val="C00000"/>
                </a:solidFill>
              </a:rPr>
              <a:t>language </a:t>
            </a:r>
            <a:r>
              <a:rPr lang="en-US" sz="2800" i="1" dirty="0" smtClean="0"/>
              <a:t>for talking about program behavior.</a:t>
            </a:r>
          </a:p>
          <a:p>
            <a:pPr eaLnBrk="1" hangingPunct="1"/>
            <a:r>
              <a:rPr lang="en-US" sz="2800" dirty="0" smtClean="0"/>
              <a:t>Performance is the </a:t>
            </a:r>
            <a:r>
              <a:rPr lang="en-US" sz="2800" b="1" i="1" dirty="0" smtClean="0">
                <a:solidFill>
                  <a:srgbClr val="C00000"/>
                </a:solidFill>
              </a:rPr>
              <a:t>currency </a:t>
            </a:r>
            <a:r>
              <a:rPr lang="en-US" sz="2800" i="1" dirty="0" smtClean="0"/>
              <a:t>of computing.</a:t>
            </a:r>
          </a:p>
          <a:p>
            <a:pPr eaLnBrk="1" hangingPunct="1"/>
            <a:r>
              <a:rPr lang="en-US" sz="2800" dirty="0" smtClean="0"/>
              <a:t>The lessons of program performance generalize to other computing resources. </a:t>
            </a:r>
          </a:p>
          <a:p>
            <a:pPr eaLnBrk="1" hangingPunct="1"/>
            <a:r>
              <a:rPr lang="en-US" sz="2800" dirty="0" smtClean="0"/>
              <a:t>Speed is fun!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ctrTitle"/>
          </p:nvPr>
        </p:nvSpPr>
        <p:spPr>
          <a:xfrm>
            <a:off x="533400" y="1828800"/>
            <a:ext cx="8229600" cy="1981200"/>
          </a:xfrm>
        </p:spPr>
        <p:txBody>
          <a:bodyPr/>
          <a:lstStyle/>
          <a:p>
            <a:pPr eaLnBrk="1" hangingPunct="1"/>
            <a:r>
              <a:rPr lang="en-US" dirty="0" smtClean="0">
                <a:cs typeface="Angsana New" pitchFamily="18" charset="-34"/>
              </a:rPr>
              <a:t>Example Of Algorithm</a:t>
            </a:r>
            <a:endParaRPr lang="th-TH" smtClean="0">
              <a:cs typeface="Angsana New" pitchFamily="18" charset="-34"/>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h-TH" sz="2800" smtClean="0"/>
              <a:t>What is the running time of this algorithm? </a:t>
            </a:r>
          </a:p>
        </p:txBody>
      </p:sp>
      <p:sp>
        <p:nvSpPr>
          <p:cNvPr id="36868" name="Date Placeholder 3"/>
          <p:cNvSpPr>
            <a:spLocks noGrp="1"/>
          </p:cNvSpPr>
          <p:nvPr>
            <p:ph type="dt" sz="half" idx="10"/>
          </p:nvPr>
        </p:nvSpPr>
        <p:spPr>
          <a:noFill/>
        </p:spPr>
        <p:txBody>
          <a:bodyPr/>
          <a:lstStyle/>
          <a:p>
            <a:fld id="{A7BA1A6F-BD76-4E27-AF08-DEB2F3ADB39A}" type="datetime2">
              <a:rPr lang="en-US" smtClean="0">
                <a:latin typeface="Arial" pitchFamily="34" charset="0"/>
              </a:rPr>
              <a:pPr/>
              <a:t>Monday, February 04, 2013</a:t>
            </a:fld>
            <a:endParaRPr lang="en-US" dirty="0" smtClean="0">
              <a:latin typeface="Arial" pitchFamily="34" charset="0"/>
            </a:endParaRPr>
          </a:p>
        </p:txBody>
      </p:sp>
      <p:sp>
        <p:nvSpPr>
          <p:cNvPr id="36870"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6869" name="Slide Number Placeholder 4"/>
          <p:cNvSpPr>
            <a:spLocks noGrp="1"/>
          </p:cNvSpPr>
          <p:nvPr>
            <p:ph type="sldNum" sz="quarter" idx="12"/>
          </p:nvPr>
        </p:nvSpPr>
        <p:spPr>
          <a:noFill/>
        </p:spPr>
        <p:txBody>
          <a:bodyPr/>
          <a:lstStyle/>
          <a:p>
            <a:r>
              <a:rPr lang="en-US" dirty="0" smtClean="0">
                <a:latin typeface="Arial" pitchFamily="34" charset="0"/>
              </a:rPr>
              <a:t>pp </a:t>
            </a:r>
            <a:fld id="{E37AB8DC-1F8C-4D0C-B2B8-EEC3F32DBA3B}" type="slidenum">
              <a:rPr lang="en-US" smtClean="0">
                <a:latin typeface="Arial" pitchFamily="34" charset="0"/>
              </a:rPr>
              <a:pPr/>
              <a:t>17</a:t>
            </a:fld>
            <a:endParaRPr lang="en-US" dirty="0" smtClean="0">
              <a:latin typeface="Arial" pitchFamily="34" charset="0"/>
            </a:endParaRPr>
          </a:p>
        </p:txBody>
      </p:sp>
      <p:sp>
        <p:nvSpPr>
          <p:cNvPr id="36867" name="Rectangle 3"/>
          <p:cNvSpPr>
            <a:spLocks noGrp="1" noChangeArrowheads="1"/>
          </p:cNvSpPr>
          <p:nvPr>
            <p:ph sz="quarter" idx="1"/>
          </p:nvPr>
        </p:nvSpPr>
        <p:spPr/>
        <p:txBody>
          <a:bodyPr/>
          <a:lstStyle/>
          <a:p>
            <a:pPr algn="l" eaLnBrk="1" hangingPunct="1">
              <a:buFont typeface="Wingdings" pitchFamily="2" charset="2"/>
              <a:buNone/>
            </a:pPr>
            <a:r>
              <a:rPr lang="th-TH" smtClean="0"/>
              <a:t>PUZZLE(x) </a:t>
            </a:r>
          </a:p>
          <a:p>
            <a:pPr algn="l" eaLnBrk="1" hangingPunct="1">
              <a:buFont typeface="Wingdings" pitchFamily="2" charset="2"/>
              <a:buNone/>
            </a:pPr>
            <a:r>
              <a:rPr lang="th-TH" smtClean="0"/>
              <a:t>while x != 1 </a:t>
            </a:r>
            <a:br>
              <a:rPr lang="th-TH" smtClean="0"/>
            </a:br>
            <a:r>
              <a:rPr lang="th-TH" smtClean="0"/>
              <a:t>    if x is even </a:t>
            </a:r>
            <a:br>
              <a:rPr lang="th-TH" smtClean="0"/>
            </a:br>
            <a:r>
              <a:rPr lang="th-TH" smtClean="0"/>
              <a:t>     then  x = x / 2 </a:t>
            </a:r>
            <a:br>
              <a:rPr lang="th-TH" smtClean="0"/>
            </a:br>
            <a:r>
              <a:rPr lang="th-TH" smtClean="0"/>
              <a:t>     else x = 3x + 1</a:t>
            </a:r>
          </a:p>
          <a:p>
            <a:pPr algn="l" eaLnBrk="1" hangingPunct="1">
              <a:buFont typeface="Wingdings" pitchFamily="2" charset="2"/>
              <a:buNone/>
            </a:pPr>
            <a:endParaRPr lang="th-TH" smtClean="0"/>
          </a:p>
          <a:p>
            <a:pPr algn="l" eaLnBrk="1" hangingPunct="1">
              <a:buFont typeface="Wingdings" pitchFamily="2" charset="2"/>
              <a:buNone/>
            </a:pPr>
            <a:r>
              <a:rPr lang="th-TH" smtClean="0"/>
              <a:t>Sample run:  7, 22, 11, 34, 17, 52, 26, 13, 40, 20, 10, 5, 16, 8, 4, 2, 1 </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th-TH" smtClean="0"/>
              <a:t>The Selection Problem</a:t>
            </a:r>
            <a:r>
              <a:rPr lang="en-US" dirty="0" smtClean="0">
                <a:cs typeface="Angsana New" pitchFamily="18" charset="-34"/>
              </a:rPr>
              <a:t> (1/2)</a:t>
            </a:r>
            <a:endParaRPr lang="th-TH" smtClean="0">
              <a:cs typeface="Angsana New" pitchFamily="18" charset="-34"/>
            </a:endParaRPr>
          </a:p>
        </p:txBody>
      </p:sp>
      <p:sp>
        <p:nvSpPr>
          <p:cNvPr id="3077" name="Date Placeholder 4"/>
          <p:cNvSpPr>
            <a:spLocks noGrp="1"/>
          </p:cNvSpPr>
          <p:nvPr>
            <p:ph type="dt" sz="half" idx="10"/>
          </p:nvPr>
        </p:nvSpPr>
        <p:spPr>
          <a:noFill/>
        </p:spPr>
        <p:txBody>
          <a:bodyPr/>
          <a:lstStyle/>
          <a:p>
            <a:fld id="{074E677F-CE3C-447D-8BC6-E4EBC51F3CD6}" type="datetime2">
              <a:rPr lang="en-US" smtClean="0">
                <a:latin typeface="Arial" pitchFamily="34" charset="0"/>
              </a:rPr>
              <a:pPr/>
              <a:t>Monday, February 04, 2013</a:t>
            </a:fld>
            <a:endParaRPr lang="en-US" dirty="0" smtClean="0">
              <a:latin typeface="Arial" pitchFamily="34" charset="0"/>
            </a:endParaRPr>
          </a:p>
        </p:txBody>
      </p:sp>
      <p:sp>
        <p:nvSpPr>
          <p:cNvPr id="3079"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078" name="Slide Number Placeholder 5"/>
          <p:cNvSpPr>
            <a:spLocks noGrp="1"/>
          </p:cNvSpPr>
          <p:nvPr>
            <p:ph type="sldNum" sz="quarter" idx="12"/>
          </p:nvPr>
        </p:nvSpPr>
        <p:spPr>
          <a:noFill/>
        </p:spPr>
        <p:txBody>
          <a:bodyPr/>
          <a:lstStyle/>
          <a:p>
            <a:fld id="{650A8966-6E04-4429-BD21-A1AD2D395EF0}" type="slidenum">
              <a:rPr lang="en-US" smtClean="0">
                <a:latin typeface="Arial" pitchFamily="34" charset="0"/>
              </a:rPr>
              <a:pPr/>
              <a:t>18</a:t>
            </a:fld>
            <a:endParaRPr lang="en-US" dirty="0" smtClean="0">
              <a:latin typeface="Arial" pitchFamily="34" charset="0"/>
            </a:endParaRPr>
          </a:p>
        </p:txBody>
      </p:sp>
      <p:sp>
        <p:nvSpPr>
          <p:cNvPr id="3076" name="Rectangle 3"/>
          <p:cNvSpPr>
            <a:spLocks noGrp="1" noChangeArrowheads="1"/>
          </p:cNvSpPr>
          <p:nvPr>
            <p:ph sz="quarter" idx="1"/>
          </p:nvPr>
        </p:nvSpPr>
        <p:spPr/>
        <p:txBody>
          <a:bodyPr/>
          <a:lstStyle/>
          <a:p>
            <a:pPr eaLnBrk="1" hangingPunct="1">
              <a:lnSpc>
                <a:spcPct val="110000"/>
              </a:lnSpc>
            </a:pPr>
            <a:r>
              <a:rPr lang="th-TH" smtClean="0"/>
              <a:t>Problem: given a group of n numbers, determine the k</a:t>
            </a:r>
            <a:r>
              <a:rPr lang="th-TH" baseline="30000" smtClean="0"/>
              <a:t>th</a:t>
            </a:r>
            <a:r>
              <a:rPr lang="th-TH" smtClean="0"/>
              <a:t> largest</a:t>
            </a:r>
          </a:p>
          <a:p>
            <a:pPr eaLnBrk="1" hangingPunct="1">
              <a:lnSpc>
                <a:spcPct val="120000"/>
              </a:lnSpc>
            </a:pPr>
            <a:r>
              <a:rPr lang="th-TH" smtClean="0">
                <a:solidFill>
                  <a:schemeClr val="hlink"/>
                </a:solidFill>
              </a:rPr>
              <a:t>Algorithm 1</a:t>
            </a:r>
          </a:p>
          <a:p>
            <a:pPr lvl="1" eaLnBrk="1" hangingPunct="1">
              <a:lnSpc>
                <a:spcPct val="110000"/>
              </a:lnSpc>
            </a:pPr>
            <a:r>
              <a:rPr lang="th-TH" sz="2000" smtClean="0"/>
              <a:t>Store numbers in an array</a:t>
            </a:r>
          </a:p>
          <a:p>
            <a:pPr lvl="1" eaLnBrk="1" hangingPunct="1">
              <a:lnSpc>
                <a:spcPct val="110000"/>
              </a:lnSpc>
            </a:pPr>
            <a:r>
              <a:rPr lang="th-TH" sz="2000" smtClean="0"/>
              <a:t>Sort the array in descending order</a:t>
            </a:r>
          </a:p>
          <a:p>
            <a:pPr lvl="1" eaLnBrk="1" hangingPunct="1">
              <a:lnSpc>
                <a:spcPct val="110000"/>
              </a:lnSpc>
            </a:pPr>
            <a:r>
              <a:rPr lang="th-TH" sz="2000" smtClean="0"/>
              <a:t>Return the number in position k</a:t>
            </a:r>
          </a:p>
        </p:txBody>
      </p:sp>
      <p:graphicFrame>
        <p:nvGraphicFramePr>
          <p:cNvPr id="3074" name="Object 2"/>
          <p:cNvGraphicFramePr>
            <a:graphicFrameLocks noChangeAspect="1"/>
          </p:cNvGraphicFramePr>
          <p:nvPr/>
        </p:nvGraphicFramePr>
        <p:xfrm>
          <a:off x="5867400" y="2590800"/>
          <a:ext cx="2565400" cy="2159000"/>
        </p:xfrm>
        <a:graphic>
          <a:graphicData uri="http://schemas.openxmlformats.org/presentationml/2006/ole">
            <p:oleObj spid="_x0000_s4098" name="Clip" r:id="rId3" imgW="4674960" imgH="3934080" progId="">
              <p:embed/>
            </p:oleObj>
          </a:graphicData>
        </a:graphic>
      </p:graphicFrame>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th-TH" smtClean="0"/>
              <a:t>The Selection Problem(</a:t>
            </a:r>
            <a:r>
              <a:rPr lang="en-US" dirty="0" smtClean="0"/>
              <a:t>2/</a:t>
            </a:r>
            <a:r>
              <a:rPr lang="th-TH" smtClean="0"/>
              <a:t>2)</a:t>
            </a:r>
          </a:p>
        </p:txBody>
      </p:sp>
      <p:sp>
        <p:nvSpPr>
          <p:cNvPr id="4101" name="Date Placeholder 4"/>
          <p:cNvSpPr>
            <a:spLocks noGrp="1"/>
          </p:cNvSpPr>
          <p:nvPr>
            <p:ph type="dt" sz="half" idx="10"/>
          </p:nvPr>
        </p:nvSpPr>
        <p:spPr>
          <a:noFill/>
        </p:spPr>
        <p:txBody>
          <a:bodyPr/>
          <a:lstStyle/>
          <a:p>
            <a:fld id="{94994234-76CA-41E7-97B2-5FEEBD0D01ED}" type="datetime2">
              <a:rPr lang="en-US" smtClean="0">
                <a:latin typeface="Arial" pitchFamily="34" charset="0"/>
              </a:rPr>
              <a:pPr/>
              <a:t>Monday, February 04, 2013</a:t>
            </a:fld>
            <a:endParaRPr lang="en-US" dirty="0" smtClean="0">
              <a:latin typeface="Arial" pitchFamily="34" charset="0"/>
            </a:endParaRPr>
          </a:p>
        </p:txBody>
      </p:sp>
      <p:sp>
        <p:nvSpPr>
          <p:cNvPr id="4103"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4102" name="Slide Number Placeholder 5"/>
          <p:cNvSpPr>
            <a:spLocks noGrp="1"/>
          </p:cNvSpPr>
          <p:nvPr>
            <p:ph type="sldNum" sz="quarter" idx="12"/>
          </p:nvPr>
        </p:nvSpPr>
        <p:spPr>
          <a:noFill/>
        </p:spPr>
        <p:txBody>
          <a:bodyPr/>
          <a:lstStyle/>
          <a:p>
            <a:fld id="{82B71ADF-BA5A-40A8-AFE5-1286FFB7866A}" type="slidenum">
              <a:rPr lang="en-US" smtClean="0">
                <a:latin typeface="Arial" pitchFamily="34" charset="0"/>
              </a:rPr>
              <a:pPr/>
              <a:t>19</a:t>
            </a:fld>
            <a:endParaRPr lang="en-US" dirty="0" smtClean="0">
              <a:latin typeface="Arial" pitchFamily="34" charset="0"/>
            </a:endParaRPr>
          </a:p>
        </p:txBody>
      </p:sp>
      <p:sp>
        <p:nvSpPr>
          <p:cNvPr id="4100" name="Rectangle 3"/>
          <p:cNvSpPr>
            <a:spLocks noGrp="1" noChangeArrowheads="1"/>
          </p:cNvSpPr>
          <p:nvPr>
            <p:ph sz="quarter" idx="1"/>
          </p:nvPr>
        </p:nvSpPr>
        <p:spPr/>
        <p:txBody>
          <a:bodyPr/>
          <a:lstStyle/>
          <a:p>
            <a:pPr eaLnBrk="1" hangingPunct="1">
              <a:lnSpc>
                <a:spcPct val="110000"/>
              </a:lnSpc>
            </a:pPr>
            <a:r>
              <a:rPr lang="th-TH" smtClean="0">
                <a:solidFill>
                  <a:schemeClr val="hlink"/>
                </a:solidFill>
              </a:rPr>
              <a:t>Algorithm 2</a:t>
            </a:r>
            <a:endParaRPr lang="th-TH" smtClean="0"/>
          </a:p>
          <a:p>
            <a:pPr lvl="1" eaLnBrk="1" hangingPunct="1">
              <a:lnSpc>
                <a:spcPct val="110000"/>
              </a:lnSpc>
            </a:pPr>
            <a:r>
              <a:rPr lang="th-TH" sz="2000" smtClean="0"/>
              <a:t>Store first k numbers in an array</a:t>
            </a:r>
          </a:p>
          <a:p>
            <a:pPr lvl="1" eaLnBrk="1" hangingPunct="1">
              <a:lnSpc>
                <a:spcPct val="110000"/>
              </a:lnSpc>
            </a:pPr>
            <a:r>
              <a:rPr lang="th-TH" sz="2000" smtClean="0"/>
              <a:t>Sort the array in descending order</a:t>
            </a:r>
          </a:p>
          <a:p>
            <a:pPr lvl="1" eaLnBrk="1" hangingPunct="1">
              <a:lnSpc>
                <a:spcPct val="110000"/>
              </a:lnSpc>
            </a:pPr>
            <a:r>
              <a:rPr lang="th-TH" sz="2000" smtClean="0"/>
              <a:t>For each remaining number, if the number is larger than the k</a:t>
            </a:r>
            <a:r>
              <a:rPr lang="th-TH" baseline="30000" smtClean="0"/>
              <a:t>th</a:t>
            </a:r>
            <a:r>
              <a:rPr lang="th-TH" sz="2000" smtClean="0"/>
              <a:t> number, insert the number in the correct position of the array</a:t>
            </a:r>
          </a:p>
          <a:p>
            <a:pPr lvl="1" eaLnBrk="1" hangingPunct="1">
              <a:lnSpc>
                <a:spcPct val="110000"/>
              </a:lnSpc>
            </a:pPr>
            <a:r>
              <a:rPr lang="th-TH" sz="2000" smtClean="0"/>
              <a:t>Return the number in position k</a:t>
            </a:r>
          </a:p>
          <a:p>
            <a:pPr lvl="1" eaLnBrk="1" hangingPunct="1">
              <a:lnSpc>
                <a:spcPct val="110000"/>
              </a:lnSpc>
            </a:pPr>
            <a:endParaRPr lang="th-TH" sz="2000" smtClean="0"/>
          </a:p>
          <a:p>
            <a:pPr eaLnBrk="1" hangingPunct="1">
              <a:lnSpc>
                <a:spcPct val="110000"/>
              </a:lnSpc>
              <a:buFont typeface="Wingdings" pitchFamily="2" charset="2"/>
              <a:buNone/>
            </a:pPr>
            <a:r>
              <a:rPr lang="th-TH" sz="3600" smtClean="0">
                <a:solidFill>
                  <a:schemeClr val="hlink"/>
                </a:solidFill>
              </a:rPr>
              <a:t>Which algorithm is better?</a:t>
            </a:r>
          </a:p>
        </p:txBody>
      </p:sp>
      <p:graphicFrame>
        <p:nvGraphicFramePr>
          <p:cNvPr id="4098" name="Object 2"/>
          <p:cNvGraphicFramePr>
            <a:graphicFrameLocks noChangeAspect="1"/>
          </p:cNvGraphicFramePr>
          <p:nvPr/>
        </p:nvGraphicFramePr>
        <p:xfrm>
          <a:off x="6553200" y="4114800"/>
          <a:ext cx="1133475" cy="2438400"/>
        </p:xfrm>
        <a:graphic>
          <a:graphicData uri="http://schemas.openxmlformats.org/presentationml/2006/ole">
            <p:oleObj spid="_x0000_s5122" name="Clip" r:id="rId3" imgW="1857600" imgH="3995640" progId="">
              <p:embed/>
            </p:oleObj>
          </a:graphicData>
        </a:graphic>
      </p:graphicFrame>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t>What is Algorithm?</a:t>
            </a:r>
          </a:p>
        </p:txBody>
      </p:sp>
      <p:sp>
        <p:nvSpPr>
          <p:cNvPr id="23556" name="Date Placeholder 3"/>
          <p:cNvSpPr>
            <a:spLocks noGrp="1"/>
          </p:cNvSpPr>
          <p:nvPr>
            <p:ph type="dt" sz="half" idx="10"/>
          </p:nvPr>
        </p:nvSpPr>
        <p:spPr>
          <a:noFill/>
        </p:spPr>
        <p:txBody>
          <a:bodyPr/>
          <a:lstStyle/>
          <a:p>
            <a:fld id="{09080BD4-6522-41C2-AE71-AB11B3DF01E3}" type="datetime2">
              <a:rPr lang="en-US" smtClean="0">
                <a:latin typeface="Arial" pitchFamily="34" charset="0"/>
              </a:rPr>
              <a:pPr/>
              <a:t>Monday, February 04, 2013</a:t>
            </a:fld>
            <a:endParaRPr lang="en-US" dirty="0" smtClean="0">
              <a:latin typeface="Arial" pitchFamily="34" charset="0"/>
            </a:endParaRPr>
          </a:p>
        </p:txBody>
      </p:sp>
      <p:sp>
        <p:nvSpPr>
          <p:cNvPr id="23558"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3557" name="Slide Number Placeholder 4"/>
          <p:cNvSpPr>
            <a:spLocks noGrp="1"/>
          </p:cNvSpPr>
          <p:nvPr>
            <p:ph type="sldNum" sz="quarter" idx="12"/>
          </p:nvPr>
        </p:nvSpPr>
        <p:spPr>
          <a:noFill/>
        </p:spPr>
        <p:txBody>
          <a:bodyPr/>
          <a:lstStyle/>
          <a:p>
            <a:fld id="{80374BD6-25F1-4E97-97CE-EE5E7176945A}" type="slidenum">
              <a:rPr lang="en-US" smtClean="0">
                <a:latin typeface="Arial" pitchFamily="34" charset="0"/>
              </a:rPr>
              <a:pPr/>
              <a:t>2</a:t>
            </a:fld>
            <a:endParaRPr lang="en-US" dirty="0" smtClean="0">
              <a:latin typeface="Arial" pitchFamily="34" charset="0"/>
            </a:endParaRPr>
          </a:p>
        </p:txBody>
      </p:sp>
      <p:sp>
        <p:nvSpPr>
          <p:cNvPr id="3" name="Content Placeholder 2"/>
          <p:cNvSpPr>
            <a:spLocks noGrp="1"/>
          </p:cNvSpPr>
          <p:nvPr>
            <p:ph sz="quarter" idx="1"/>
          </p:nvPr>
        </p:nvSpPr>
        <p:spPr/>
        <p:txBody>
          <a:bodyPr>
            <a:normAutofit/>
          </a:bodyPr>
          <a:lstStyle/>
          <a:p>
            <a:pPr algn="thaiDist" eaLnBrk="1" hangingPunct="1">
              <a:defRPr/>
            </a:pPr>
            <a:r>
              <a:rPr lang="en-US" dirty="0" smtClean="0"/>
              <a:t>Algorithm</a:t>
            </a:r>
          </a:p>
          <a:p>
            <a:pPr lvl="1" algn="thaiDist" eaLnBrk="1" hangingPunct="1">
              <a:defRPr/>
            </a:pPr>
            <a:r>
              <a:rPr lang="en-US" dirty="0" smtClean="0">
                <a:ea typeface="+mn-ea"/>
                <a:cs typeface="+mn-cs"/>
              </a:rPr>
              <a:t>is any well-defined computational procedure that takes some value, or set of values, as input and produces some value, or set of values, as output.</a:t>
            </a:r>
          </a:p>
          <a:p>
            <a:pPr lvl="1" algn="thaiDist" eaLnBrk="1" hangingPunct="1">
              <a:defRPr/>
            </a:pPr>
            <a:r>
              <a:rPr lang="en-US" dirty="0" smtClean="0">
                <a:ea typeface="+mn-ea"/>
                <a:cs typeface="+mn-cs"/>
              </a:rPr>
              <a:t>is thus a sequence of computational steps that transform the input into the output.</a:t>
            </a:r>
          </a:p>
          <a:p>
            <a:pPr lvl="1" eaLnBrk="1" hangingPunct="1">
              <a:defRPr/>
            </a:pPr>
            <a:r>
              <a:rPr lang="en-US" dirty="0" smtClean="0">
                <a:ea typeface="+mn-ea"/>
                <a:cs typeface="+mn-cs"/>
              </a:rPr>
              <a:t>is a tool for solving a well - specified computational problem.</a:t>
            </a:r>
          </a:p>
          <a:p>
            <a:pPr lvl="1" eaLnBrk="1" hangingPunct="1">
              <a:defRPr/>
            </a:pPr>
            <a:r>
              <a:rPr lang="th-TH" dirty="0" smtClean="0"/>
              <a:t>Any special method of solving a certain kind of problem (Webster Dictionary)</a:t>
            </a:r>
          </a:p>
          <a:p>
            <a:pPr lvl="1" eaLnBrk="1" hangingPunct="1">
              <a:defRPr/>
            </a:pPr>
            <a:endParaRPr lang="en-US"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lstStyle/>
          <a:p>
            <a:pPr eaLnBrk="1" hangingPunct="1"/>
            <a:r>
              <a:rPr lang="en-US" dirty="0" smtClean="0"/>
              <a:t>Example: What is an Algorithm? </a:t>
            </a:r>
          </a:p>
        </p:txBody>
      </p:sp>
      <p:sp>
        <p:nvSpPr>
          <p:cNvPr id="37891" name="Date Placeholder 1"/>
          <p:cNvSpPr>
            <a:spLocks noGrp="1"/>
          </p:cNvSpPr>
          <p:nvPr>
            <p:ph type="dt" sz="half" idx="10"/>
          </p:nvPr>
        </p:nvSpPr>
        <p:spPr>
          <a:noFill/>
        </p:spPr>
        <p:txBody>
          <a:bodyPr/>
          <a:lstStyle/>
          <a:p>
            <a:fld id="{48F6D966-9580-4C69-9322-FBD53560797F}" type="datetime2">
              <a:rPr lang="en-US" smtClean="0">
                <a:latin typeface="Arial" pitchFamily="34" charset="0"/>
              </a:rPr>
              <a:pPr/>
              <a:t>Monday, February 04, 2013</a:t>
            </a:fld>
            <a:endParaRPr lang="en-US" dirty="0" smtClean="0">
              <a:latin typeface="Arial" pitchFamily="34" charset="0"/>
            </a:endParaRPr>
          </a:p>
        </p:txBody>
      </p:sp>
      <p:sp>
        <p:nvSpPr>
          <p:cNvPr id="37892" name="Footer Placeholder 2"/>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7893" name="Slide Number Placeholder 3"/>
          <p:cNvSpPr>
            <a:spLocks noGrp="1"/>
          </p:cNvSpPr>
          <p:nvPr>
            <p:ph type="sldNum" sz="quarter" idx="12"/>
          </p:nvPr>
        </p:nvSpPr>
        <p:spPr>
          <a:noFill/>
        </p:spPr>
        <p:txBody>
          <a:bodyPr/>
          <a:lstStyle/>
          <a:p>
            <a:fld id="{B3D843E2-A026-4116-B99C-906205FF6320}" type="slidenum">
              <a:rPr lang="en-US" smtClean="0">
                <a:latin typeface="Arial" pitchFamily="34" charset="0"/>
              </a:rPr>
              <a:pPr/>
              <a:t>20</a:t>
            </a:fld>
            <a:endParaRPr lang="en-US" dirty="0" smtClean="0">
              <a:latin typeface="Arial" pitchFamily="34" charset="0"/>
            </a:endParaRPr>
          </a:p>
        </p:txBody>
      </p:sp>
      <p:sp>
        <p:nvSpPr>
          <p:cNvPr id="37894" name="Line 3"/>
          <p:cNvSpPr>
            <a:spLocks noChangeShapeType="1"/>
          </p:cNvSpPr>
          <p:nvPr/>
        </p:nvSpPr>
        <p:spPr bwMode="auto">
          <a:xfrm>
            <a:off x="2987675" y="4005263"/>
            <a:ext cx="685800" cy="0"/>
          </a:xfrm>
          <a:prstGeom prst="line">
            <a:avLst/>
          </a:prstGeom>
          <a:noFill/>
          <a:ln w="28575">
            <a:solidFill>
              <a:schemeClr val="bg2"/>
            </a:solidFill>
            <a:round/>
            <a:headEnd/>
            <a:tailEnd type="triangle" w="med" len="med"/>
          </a:ln>
        </p:spPr>
        <p:txBody>
          <a:bodyPr wrap="none" anchor="ctr"/>
          <a:lstStyle/>
          <a:p>
            <a:endParaRPr lang="en-US" dirty="0"/>
          </a:p>
        </p:txBody>
      </p:sp>
      <p:sp>
        <p:nvSpPr>
          <p:cNvPr id="37895" name="Line 4"/>
          <p:cNvSpPr>
            <a:spLocks noChangeShapeType="1"/>
          </p:cNvSpPr>
          <p:nvPr/>
        </p:nvSpPr>
        <p:spPr bwMode="auto">
          <a:xfrm>
            <a:off x="5795963" y="4005263"/>
            <a:ext cx="762000" cy="0"/>
          </a:xfrm>
          <a:prstGeom prst="line">
            <a:avLst/>
          </a:prstGeom>
          <a:noFill/>
          <a:ln w="28575">
            <a:solidFill>
              <a:schemeClr val="bg2"/>
            </a:solidFill>
            <a:round/>
            <a:headEnd/>
            <a:tailEnd type="triangle" w="med" len="med"/>
          </a:ln>
        </p:spPr>
        <p:txBody>
          <a:bodyPr wrap="none" anchor="ctr"/>
          <a:lstStyle/>
          <a:p>
            <a:endParaRPr lang="en-US" dirty="0"/>
          </a:p>
        </p:txBody>
      </p:sp>
      <p:sp>
        <p:nvSpPr>
          <p:cNvPr id="37896" name="Text Box 5"/>
          <p:cNvSpPr txBox="1">
            <a:spLocks noChangeArrowheads="1"/>
          </p:cNvSpPr>
          <p:nvPr/>
        </p:nvSpPr>
        <p:spPr bwMode="auto">
          <a:xfrm>
            <a:off x="381000" y="3805238"/>
            <a:ext cx="2343150" cy="366712"/>
          </a:xfrm>
          <a:prstGeom prst="rect">
            <a:avLst/>
          </a:prstGeom>
          <a:noFill/>
          <a:ln w="9525">
            <a:noFill/>
            <a:miter lim="800000"/>
            <a:headEnd/>
            <a:tailEnd/>
          </a:ln>
        </p:spPr>
        <p:txBody>
          <a:bodyPr wrap="none">
            <a:spAutoFit/>
          </a:bodyPr>
          <a:lstStyle/>
          <a:p>
            <a:r>
              <a:rPr lang="en-US" dirty="0">
                <a:cs typeface="Arial" pitchFamily="34" charset="0"/>
              </a:rPr>
              <a:t>25, 90, 53, 23, 11, 34</a:t>
            </a:r>
          </a:p>
        </p:txBody>
      </p:sp>
      <p:sp>
        <p:nvSpPr>
          <p:cNvPr id="37897" name="Text Box 6"/>
          <p:cNvSpPr txBox="1">
            <a:spLocks noChangeArrowheads="1"/>
          </p:cNvSpPr>
          <p:nvPr/>
        </p:nvSpPr>
        <p:spPr bwMode="auto">
          <a:xfrm>
            <a:off x="1143000" y="2814638"/>
            <a:ext cx="869950" cy="366712"/>
          </a:xfrm>
          <a:prstGeom prst="rect">
            <a:avLst/>
          </a:prstGeom>
          <a:noFill/>
          <a:ln w="9525">
            <a:noFill/>
            <a:miter lim="800000"/>
            <a:headEnd/>
            <a:tailEnd/>
          </a:ln>
        </p:spPr>
        <p:txBody>
          <a:bodyPr wrap="none">
            <a:spAutoFit/>
          </a:bodyPr>
          <a:lstStyle/>
          <a:p>
            <a:r>
              <a:rPr lang="en-US" dirty="0">
                <a:cs typeface="Arial" pitchFamily="34" charset="0"/>
              </a:rPr>
              <a:t>INPUT</a:t>
            </a:r>
          </a:p>
        </p:txBody>
      </p:sp>
      <p:sp>
        <p:nvSpPr>
          <p:cNvPr id="37898" name="Text Box 7"/>
          <p:cNvSpPr txBox="1">
            <a:spLocks noChangeArrowheads="1"/>
          </p:cNvSpPr>
          <p:nvPr/>
        </p:nvSpPr>
        <p:spPr bwMode="auto">
          <a:xfrm>
            <a:off x="6324600" y="3195638"/>
            <a:ext cx="1123950" cy="366712"/>
          </a:xfrm>
          <a:prstGeom prst="rect">
            <a:avLst/>
          </a:prstGeom>
          <a:noFill/>
          <a:ln w="9525">
            <a:noFill/>
            <a:miter lim="800000"/>
            <a:headEnd/>
            <a:tailEnd/>
          </a:ln>
        </p:spPr>
        <p:txBody>
          <a:bodyPr wrap="none">
            <a:spAutoFit/>
          </a:bodyPr>
          <a:lstStyle/>
          <a:p>
            <a:r>
              <a:rPr lang="en-US" dirty="0">
                <a:cs typeface="Arial" pitchFamily="34" charset="0"/>
              </a:rPr>
              <a:t>OUTPUT</a:t>
            </a:r>
          </a:p>
        </p:txBody>
      </p:sp>
      <p:sp>
        <p:nvSpPr>
          <p:cNvPr id="37899" name="Text Box 8"/>
          <p:cNvSpPr txBox="1">
            <a:spLocks noChangeArrowheads="1"/>
          </p:cNvSpPr>
          <p:nvPr/>
        </p:nvSpPr>
        <p:spPr bwMode="auto">
          <a:xfrm>
            <a:off x="1143000" y="3348038"/>
            <a:ext cx="1035050" cy="366712"/>
          </a:xfrm>
          <a:prstGeom prst="rect">
            <a:avLst/>
          </a:prstGeom>
          <a:noFill/>
          <a:ln w="9525">
            <a:noFill/>
            <a:miter lim="800000"/>
            <a:headEnd/>
            <a:tailEnd/>
          </a:ln>
        </p:spPr>
        <p:txBody>
          <a:bodyPr wrap="none">
            <a:spAutoFit/>
          </a:bodyPr>
          <a:lstStyle/>
          <a:p>
            <a:r>
              <a:rPr lang="en-US" dirty="0">
                <a:cs typeface="Arial" pitchFamily="34" charset="0"/>
              </a:rPr>
              <a:t>instance</a:t>
            </a:r>
          </a:p>
        </p:txBody>
      </p:sp>
      <p:sp>
        <p:nvSpPr>
          <p:cNvPr id="37900" name="Text Box 9"/>
          <p:cNvSpPr txBox="1">
            <a:spLocks noChangeArrowheads="1"/>
          </p:cNvSpPr>
          <p:nvPr/>
        </p:nvSpPr>
        <p:spPr bwMode="auto">
          <a:xfrm>
            <a:off x="6588125" y="3789363"/>
            <a:ext cx="438150" cy="366712"/>
          </a:xfrm>
          <a:prstGeom prst="rect">
            <a:avLst/>
          </a:prstGeom>
          <a:noFill/>
          <a:ln w="9525">
            <a:noFill/>
            <a:miter lim="800000"/>
            <a:headEnd/>
            <a:tailEnd/>
          </a:ln>
        </p:spPr>
        <p:txBody>
          <a:bodyPr wrap="none">
            <a:spAutoFit/>
          </a:bodyPr>
          <a:lstStyle/>
          <a:p>
            <a:r>
              <a:rPr lang="en-US" dirty="0">
                <a:cs typeface="Arial" pitchFamily="34" charset="0"/>
              </a:rPr>
              <a:t>11</a:t>
            </a:r>
          </a:p>
        </p:txBody>
      </p:sp>
      <p:sp>
        <p:nvSpPr>
          <p:cNvPr id="37901" name="Text Box 10"/>
          <p:cNvSpPr txBox="1">
            <a:spLocks noChangeArrowheads="1"/>
          </p:cNvSpPr>
          <p:nvPr/>
        </p:nvSpPr>
        <p:spPr bwMode="auto">
          <a:xfrm>
            <a:off x="3962400" y="2713038"/>
            <a:ext cx="1149350" cy="366712"/>
          </a:xfrm>
          <a:prstGeom prst="rect">
            <a:avLst/>
          </a:prstGeom>
          <a:noFill/>
          <a:ln w="9525">
            <a:noFill/>
            <a:miter lim="800000"/>
            <a:headEnd/>
            <a:tailEnd/>
          </a:ln>
        </p:spPr>
        <p:txBody>
          <a:bodyPr wrap="none">
            <a:spAutoFit/>
          </a:bodyPr>
          <a:lstStyle/>
          <a:p>
            <a:r>
              <a:rPr lang="en-US" dirty="0">
                <a:cs typeface="Arial" pitchFamily="34" charset="0"/>
              </a:rPr>
              <a:t>Algorithm</a:t>
            </a:r>
          </a:p>
        </p:txBody>
      </p:sp>
      <p:sp>
        <p:nvSpPr>
          <p:cNvPr id="37902" name="Text Box 11"/>
          <p:cNvSpPr txBox="1">
            <a:spLocks noChangeArrowheads="1"/>
          </p:cNvSpPr>
          <p:nvPr/>
        </p:nvSpPr>
        <p:spPr bwMode="auto">
          <a:xfrm>
            <a:off x="3636963" y="4303713"/>
            <a:ext cx="184150" cy="366712"/>
          </a:xfrm>
          <a:prstGeom prst="rect">
            <a:avLst/>
          </a:prstGeom>
          <a:noFill/>
          <a:ln w="9525">
            <a:noFill/>
            <a:miter lim="800000"/>
            <a:headEnd/>
            <a:tailEnd/>
          </a:ln>
        </p:spPr>
        <p:txBody>
          <a:bodyPr wrap="none">
            <a:spAutoFit/>
          </a:bodyPr>
          <a:lstStyle/>
          <a:p>
            <a:endParaRPr lang="th-TH">
              <a:cs typeface="Arial" pitchFamily="34" charset="0"/>
            </a:endParaRPr>
          </a:p>
        </p:txBody>
      </p:sp>
      <p:sp>
        <p:nvSpPr>
          <p:cNvPr id="37903" name="Text Box 12"/>
          <p:cNvSpPr txBox="1">
            <a:spLocks noChangeArrowheads="1"/>
          </p:cNvSpPr>
          <p:nvPr/>
        </p:nvSpPr>
        <p:spPr bwMode="auto">
          <a:xfrm>
            <a:off x="3708400" y="3573463"/>
            <a:ext cx="1981200" cy="1165225"/>
          </a:xfrm>
          <a:prstGeom prst="rect">
            <a:avLst/>
          </a:prstGeom>
          <a:noFill/>
          <a:ln w="9525">
            <a:solidFill>
              <a:schemeClr val="bg2"/>
            </a:solidFill>
            <a:miter lim="800000"/>
            <a:headEnd/>
            <a:tailEnd/>
          </a:ln>
        </p:spPr>
        <p:txBody>
          <a:bodyPr>
            <a:spAutoFit/>
          </a:bodyPr>
          <a:lstStyle/>
          <a:p>
            <a:r>
              <a:rPr lang="en-US" sz="1400" dirty="0">
                <a:cs typeface="Arial" pitchFamily="34" charset="0"/>
              </a:rPr>
              <a:t>m:= a[1];</a:t>
            </a:r>
          </a:p>
          <a:p>
            <a:r>
              <a:rPr lang="en-US" sz="1400" dirty="0">
                <a:cs typeface="Arial" pitchFamily="34" charset="0"/>
              </a:rPr>
              <a:t>for I:=2 to size of input</a:t>
            </a:r>
          </a:p>
          <a:p>
            <a:r>
              <a:rPr lang="en-US" sz="1400" dirty="0">
                <a:cs typeface="Arial" pitchFamily="34" charset="0"/>
              </a:rPr>
              <a:t>      if  m &gt; a[I]  then  m:=a[I]; </a:t>
            </a:r>
          </a:p>
          <a:p>
            <a:r>
              <a:rPr lang="en-US" sz="1400" dirty="0">
                <a:cs typeface="Arial" pitchFamily="34" charset="0"/>
              </a:rPr>
              <a:t>return s</a:t>
            </a:r>
          </a:p>
        </p:txBody>
      </p:sp>
      <p:sp>
        <p:nvSpPr>
          <p:cNvPr id="37904" name="Text Box 13"/>
          <p:cNvSpPr txBox="1">
            <a:spLocks noChangeArrowheads="1"/>
          </p:cNvSpPr>
          <p:nvPr/>
        </p:nvSpPr>
        <p:spPr bwMode="auto">
          <a:xfrm>
            <a:off x="3941763" y="5141913"/>
            <a:ext cx="184150" cy="366712"/>
          </a:xfrm>
          <a:prstGeom prst="rect">
            <a:avLst/>
          </a:prstGeom>
          <a:noFill/>
          <a:ln w="9525">
            <a:noFill/>
            <a:miter lim="800000"/>
            <a:headEnd/>
            <a:tailEnd/>
          </a:ln>
        </p:spPr>
        <p:txBody>
          <a:bodyPr wrap="none">
            <a:spAutoFit/>
          </a:bodyPr>
          <a:lstStyle/>
          <a:p>
            <a:endParaRPr lang="th-TH">
              <a:cs typeface="Arial" pitchFamily="34" charset="0"/>
            </a:endParaRPr>
          </a:p>
        </p:txBody>
      </p:sp>
      <p:sp>
        <p:nvSpPr>
          <p:cNvPr id="37905" name="Text Box 14"/>
          <p:cNvSpPr txBox="1">
            <a:spLocks noChangeArrowheads="1"/>
          </p:cNvSpPr>
          <p:nvPr/>
        </p:nvSpPr>
        <p:spPr bwMode="auto">
          <a:xfrm>
            <a:off x="5508625" y="5516563"/>
            <a:ext cx="1670050" cy="366712"/>
          </a:xfrm>
          <a:prstGeom prst="rect">
            <a:avLst/>
          </a:prstGeom>
          <a:noFill/>
          <a:ln w="9525">
            <a:noFill/>
            <a:miter lim="800000"/>
            <a:headEnd/>
            <a:tailEnd/>
          </a:ln>
        </p:spPr>
        <p:txBody>
          <a:bodyPr wrap="none">
            <a:spAutoFit/>
          </a:bodyPr>
          <a:lstStyle/>
          <a:p>
            <a:r>
              <a:rPr lang="en-US" dirty="0">
                <a:cs typeface="Arial" pitchFamily="34" charset="0"/>
              </a:rPr>
              <a:t>Data-Structure</a:t>
            </a:r>
          </a:p>
        </p:txBody>
      </p:sp>
      <p:sp>
        <p:nvSpPr>
          <p:cNvPr id="37906" name="Freeform 15"/>
          <p:cNvSpPr>
            <a:spLocks/>
          </p:cNvSpPr>
          <p:nvPr/>
        </p:nvSpPr>
        <p:spPr bwMode="auto">
          <a:xfrm>
            <a:off x="4419600" y="4495800"/>
            <a:ext cx="635000" cy="685800"/>
          </a:xfrm>
          <a:custGeom>
            <a:avLst/>
            <a:gdLst>
              <a:gd name="T0" fmla="*/ 279400 w 400"/>
              <a:gd name="T1" fmla="*/ 0 h 432"/>
              <a:gd name="T2" fmla="*/ 50800 w 400"/>
              <a:gd name="T3" fmla="*/ 304800 h 432"/>
              <a:gd name="T4" fmla="*/ 584200 w 400"/>
              <a:gd name="T5" fmla="*/ 457200 h 432"/>
              <a:gd name="T6" fmla="*/ 355600 w 400"/>
              <a:gd name="T7" fmla="*/ 685800 h 432"/>
              <a:gd name="T8" fmla="*/ 0 60000 65536"/>
              <a:gd name="T9" fmla="*/ 0 60000 65536"/>
              <a:gd name="T10" fmla="*/ 0 60000 65536"/>
              <a:gd name="T11" fmla="*/ 0 60000 65536"/>
              <a:gd name="T12" fmla="*/ 0 w 400"/>
              <a:gd name="T13" fmla="*/ 0 h 432"/>
              <a:gd name="T14" fmla="*/ 400 w 400"/>
              <a:gd name="T15" fmla="*/ 432 h 432"/>
            </a:gdLst>
            <a:ahLst/>
            <a:cxnLst>
              <a:cxn ang="T8">
                <a:pos x="T0" y="T1"/>
              </a:cxn>
              <a:cxn ang="T9">
                <a:pos x="T2" y="T3"/>
              </a:cxn>
              <a:cxn ang="T10">
                <a:pos x="T4" y="T5"/>
              </a:cxn>
              <a:cxn ang="T11">
                <a:pos x="T6" y="T7"/>
              </a:cxn>
            </a:cxnLst>
            <a:rect l="T12" t="T13" r="T14" b="T15"/>
            <a:pathLst>
              <a:path w="400" h="432">
                <a:moveTo>
                  <a:pt x="176" y="0"/>
                </a:moveTo>
                <a:cubicBezTo>
                  <a:pt x="88" y="72"/>
                  <a:pt x="0" y="144"/>
                  <a:pt x="32" y="192"/>
                </a:cubicBezTo>
                <a:cubicBezTo>
                  <a:pt x="64" y="240"/>
                  <a:pt x="336" y="248"/>
                  <a:pt x="368" y="288"/>
                </a:cubicBezTo>
                <a:cubicBezTo>
                  <a:pt x="400" y="328"/>
                  <a:pt x="248" y="408"/>
                  <a:pt x="224" y="432"/>
                </a:cubicBezTo>
              </a:path>
            </a:pathLst>
          </a:custGeom>
          <a:noFill/>
          <a:ln w="19050">
            <a:solidFill>
              <a:schemeClr val="bg2"/>
            </a:solidFill>
            <a:round/>
            <a:headEnd type="triangle" w="med" len="med"/>
            <a:tailEnd type="triangle" w="med" len="med"/>
          </a:ln>
        </p:spPr>
        <p:txBody>
          <a:bodyPr wrap="none" anchor="ctr"/>
          <a:lstStyle/>
          <a:p>
            <a:endParaRPr lang="en-US" dirty="0"/>
          </a:p>
        </p:txBody>
      </p:sp>
      <p:sp>
        <p:nvSpPr>
          <p:cNvPr id="37907" name="Text Box 16"/>
          <p:cNvSpPr txBox="1">
            <a:spLocks noChangeArrowheads="1"/>
          </p:cNvSpPr>
          <p:nvPr/>
        </p:nvSpPr>
        <p:spPr bwMode="auto">
          <a:xfrm>
            <a:off x="4191000" y="5384800"/>
            <a:ext cx="374650" cy="366713"/>
          </a:xfrm>
          <a:prstGeom prst="rect">
            <a:avLst/>
          </a:prstGeom>
          <a:noFill/>
          <a:ln w="9525">
            <a:noFill/>
            <a:miter lim="800000"/>
            <a:headEnd/>
            <a:tailEnd/>
          </a:ln>
        </p:spPr>
        <p:txBody>
          <a:bodyPr wrap="none">
            <a:spAutoFit/>
          </a:bodyPr>
          <a:lstStyle/>
          <a:p>
            <a:r>
              <a:rPr lang="en-US" dirty="0">
                <a:cs typeface="Arial" pitchFamily="34" charset="0"/>
              </a:rPr>
              <a:t>m</a:t>
            </a:r>
          </a:p>
        </p:txBody>
      </p:sp>
      <p:sp>
        <p:nvSpPr>
          <p:cNvPr id="37908" name="Oval 17"/>
          <p:cNvSpPr>
            <a:spLocks noChangeArrowheads="1"/>
          </p:cNvSpPr>
          <p:nvPr/>
        </p:nvSpPr>
        <p:spPr bwMode="auto">
          <a:xfrm>
            <a:off x="3733800" y="5257800"/>
            <a:ext cx="1600200" cy="838200"/>
          </a:xfrm>
          <a:prstGeom prst="ellipse">
            <a:avLst/>
          </a:prstGeom>
          <a:noFill/>
          <a:ln w="28575">
            <a:solidFill>
              <a:schemeClr val="bg2"/>
            </a:solidFill>
            <a:round/>
            <a:headEnd/>
            <a:tailEnd/>
          </a:ln>
        </p:spPr>
        <p:txBody>
          <a:bodyPr wrap="none" anchor="ctr"/>
          <a:lstStyle/>
          <a:p>
            <a:endParaRPr lang="en-US" dirty="0"/>
          </a:p>
        </p:txBody>
      </p:sp>
      <p:sp>
        <p:nvSpPr>
          <p:cNvPr id="37909" name="Text Box 20"/>
          <p:cNvSpPr txBox="1">
            <a:spLocks noChangeArrowheads="1"/>
          </p:cNvSpPr>
          <p:nvPr/>
        </p:nvSpPr>
        <p:spPr bwMode="auto">
          <a:xfrm>
            <a:off x="539750" y="1773238"/>
            <a:ext cx="8604250" cy="822325"/>
          </a:xfrm>
          <a:prstGeom prst="rect">
            <a:avLst/>
          </a:prstGeom>
          <a:noFill/>
          <a:ln w="9525">
            <a:noFill/>
            <a:miter lim="800000"/>
            <a:headEnd/>
            <a:tailEnd/>
          </a:ln>
        </p:spPr>
        <p:txBody>
          <a:bodyPr>
            <a:spAutoFit/>
          </a:bodyPr>
          <a:lstStyle/>
          <a:p>
            <a:r>
              <a:rPr lang="en-US" sz="2400" b="1" dirty="0">
                <a:cs typeface="Arial" pitchFamily="34" charset="0"/>
              </a:rPr>
              <a:t>Problem:</a:t>
            </a:r>
            <a:r>
              <a:rPr lang="en-US" sz="2400" dirty="0">
                <a:cs typeface="Arial" pitchFamily="34" charset="0"/>
              </a:rPr>
              <a:t>  Input is a sequence of integers stored in an array.</a:t>
            </a:r>
          </a:p>
          <a:p>
            <a:r>
              <a:rPr lang="en-US" sz="2400" dirty="0">
                <a:cs typeface="Arial" pitchFamily="34" charset="0"/>
              </a:rPr>
              <a:t>                 Output  the minimum. </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p:txBody>
          <a:bodyPr/>
          <a:lstStyle/>
          <a:p>
            <a:pPr eaLnBrk="1" hangingPunct="1"/>
            <a:r>
              <a:rPr kumimoji="1" lang="en-US" dirty="0" smtClean="0"/>
              <a:t>Define Problem</a:t>
            </a:r>
            <a:endParaRPr lang="en-US" dirty="0" smtClean="0"/>
          </a:p>
        </p:txBody>
      </p:sp>
      <p:sp>
        <p:nvSpPr>
          <p:cNvPr id="38916" name="Date Placeholder 2"/>
          <p:cNvSpPr>
            <a:spLocks noGrp="1"/>
          </p:cNvSpPr>
          <p:nvPr>
            <p:ph type="dt" sz="half" idx="10"/>
          </p:nvPr>
        </p:nvSpPr>
        <p:spPr>
          <a:noFill/>
        </p:spPr>
        <p:txBody>
          <a:bodyPr/>
          <a:lstStyle/>
          <a:p>
            <a:fld id="{724F1F63-2569-4727-ACE6-ABD3A438EDFC}" type="datetime2">
              <a:rPr lang="en-US" smtClean="0">
                <a:latin typeface="Arial" pitchFamily="34" charset="0"/>
              </a:rPr>
              <a:pPr/>
              <a:t>Monday, February 04, 2013</a:t>
            </a:fld>
            <a:endParaRPr lang="en-US" dirty="0" smtClean="0">
              <a:latin typeface="Arial" pitchFamily="34" charset="0"/>
            </a:endParaRPr>
          </a:p>
        </p:txBody>
      </p:sp>
      <p:sp>
        <p:nvSpPr>
          <p:cNvPr id="38917" name="Footer Placeholder 3"/>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8918" name="Slide Number Placeholder 4"/>
          <p:cNvSpPr>
            <a:spLocks noGrp="1"/>
          </p:cNvSpPr>
          <p:nvPr>
            <p:ph type="sldNum" sz="quarter" idx="12"/>
          </p:nvPr>
        </p:nvSpPr>
        <p:spPr>
          <a:noFill/>
        </p:spPr>
        <p:txBody>
          <a:bodyPr/>
          <a:lstStyle/>
          <a:p>
            <a:fld id="{476D9A71-E571-4982-BCCC-386C42D8CC8F}" type="slidenum">
              <a:rPr lang="en-US" smtClean="0">
                <a:latin typeface="Arial" pitchFamily="34" charset="0"/>
              </a:rPr>
              <a:pPr/>
              <a:t>21</a:t>
            </a:fld>
            <a:endParaRPr lang="en-US" dirty="0" smtClean="0">
              <a:latin typeface="Arial" pitchFamily="34" charset="0"/>
            </a:endParaRPr>
          </a:p>
        </p:txBody>
      </p:sp>
      <p:sp>
        <p:nvSpPr>
          <p:cNvPr id="7" name="Content Placeholder 6"/>
          <p:cNvSpPr>
            <a:spLocks noGrp="1"/>
          </p:cNvSpPr>
          <p:nvPr>
            <p:ph sz="quarter" idx="1"/>
          </p:nvPr>
        </p:nvSpPr>
        <p:spPr/>
        <p:txBody>
          <a:bodyPr>
            <a:normAutofit/>
          </a:bodyPr>
          <a:lstStyle/>
          <a:p>
            <a:pPr eaLnBrk="1" hangingPunct="1">
              <a:defRPr/>
            </a:pPr>
            <a:r>
              <a:rPr lang="en-US" sz="2800" b="1" dirty="0" smtClean="0">
                <a:cs typeface="Arial" charset="0"/>
              </a:rPr>
              <a:t>Problem</a:t>
            </a:r>
            <a:r>
              <a:rPr lang="en-US" sz="2800" dirty="0" smtClean="0">
                <a:cs typeface="Arial" charset="0"/>
              </a:rPr>
              <a:t>:</a:t>
            </a:r>
          </a:p>
          <a:p>
            <a:pPr lvl="1" eaLnBrk="1" hangingPunct="1">
              <a:defRPr/>
            </a:pPr>
            <a:r>
              <a:rPr lang="en-US" sz="2400" dirty="0" smtClean="0">
                <a:cs typeface="Arial" charset="0"/>
              </a:rPr>
              <a:t>Description of Input-Output relationship</a:t>
            </a:r>
          </a:p>
          <a:p>
            <a:pPr eaLnBrk="1" hangingPunct="1">
              <a:defRPr/>
            </a:pPr>
            <a:r>
              <a:rPr lang="en-US" sz="2800" b="1" dirty="0" smtClean="0">
                <a:cs typeface="Arial" charset="0"/>
              </a:rPr>
              <a:t>Algorithm</a:t>
            </a:r>
            <a:r>
              <a:rPr lang="en-US" sz="2800" dirty="0" smtClean="0">
                <a:cs typeface="Arial" charset="0"/>
              </a:rPr>
              <a:t>: </a:t>
            </a:r>
          </a:p>
          <a:p>
            <a:pPr lvl="1" eaLnBrk="1" hangingPunct="1">
              <a:defRPr/>
            </a:pPr>
            <a:r>
              <a:rPr lang="en-US" sz="2400" dirty="0" smtClean="0">
                <a:cs typeface="Arial" charset="0"/>
              </a:rPr>
              <a:t>A sequence of computational step that transform the input into the output.</a:t>
            </a:r>
          </a:p>
          <a:p>
            <a:pPr eaLnBrk="1" hangingPunct="1">
              <a:defRPr/>
            </a:pPr>
            <a:r>
              <a:rPr lang="en-US" sz="2800" b="1" dirty="0" smtClean="0">
                <a:cs typeface="Arial" charset="0"/>
              </a:rPr>
              <a:t>Data Structure:</a:t>
            </a:r>
            <a:r>
              <a:rPr lang="en-US" sz="2800" dirty="0" smtClean="0">
                <a:cs typeface="Arial" charset="0"/>
              </a:rPr>
              <a:t> </a:t>
            </a:r>
          </a:p>
          <a:p>
            <a:pPr lvl="1" eaLnBrk="1" hangingPunct="1">
              <a:defRPr/>
            </a:pPr>
            <a:r>
              <a:rPr lang="en-US" sz="2400" dirty="0" smtClean="0">
                <a:cs typeface="Arial" charset="0"/>
              </a:rPr>
              <a:t>An organized method of storing and retrieving data.</a:t>
            </a:r>
            <a:endParaRPr lang="en-US" sz="2400" b="1" dirty="0" smtClean="0">
              <a:cs typeface="Arial" charset="0"/>
            </a:endParaRPr>
          </a:p>
          <a:p>
            <a:pPr eaLnBrk="1" hangingPunct="1">
              <a:defRPr/>
            </a:pPr>
            <a:r>
              <a:rPr lang="en-US" sz="2800" b="1" dirty="0" smtClean="0">
                <a:cs typeface="Arial" charset="0"/>
              </a:rPr>
              <a:t>Our task: </a:t>
            </a:r>
          </a:p>
          <a:p>
            <a:pPr lvl="1" eaLnBrk="1" hangingPunct="1">
              <a:defRPr/>
            </a:pPr>
            <a:r>
              <a:rPr lang="en-US" sz="2400" dirty="0" smtClean="0">
                <a:cs typeface="Arial" charset="0"/>
              </a:rPr>
              <a:t>Given a problem, design a </a:t>
            </a:r>
            <a:r>
              <a:rPr lang="en-US" sz="2400" b="1" i="1" dirty="0" smtClean="0">
                <a:solidFill>
                  <a:srgbClr val="FF3300"/>
                </a:solidFill>
                <a:cs typeface="Arial" charset="0"/>
              </a:rPr>
              <a:t>correct</a:t>
            </a:r>
            <a:r>
              <a:rPr lang="en-US" sz="2400" b="1" i="1" dirty="0" smtClean="0">
                <a:cs typeface="Arial" charset="0"/>
              </a:rPr>
              <a:t> </a:t>
            </a:r>
            <a:r>
              <a:rPr lang="en-US" sz="2400" dirty="0" smtClean="0">
                <a:cs typeface="Arial" charset="0"/>
              </a:rPr>
              <a:t> and </a:t>
            </a:r>
            <a:r>
              <a:rPr lang="en-US" sz="2400" b="1" i="1" dirty="0" smtClean="0">
                <a:solidFill>
                  <a:srgbClr val="FF3300"/>
                </a:solidFill>
                <a:cs typeface="Arial" charset="0"/>
              </a:rPr>
              <a:t>good</a:t>
            </a:r>
            <a:r>
              <a:rPr lang="en-US" sz="2400" dirty="0" smtClean="0">
                <a:solidFill>
                  <a:srgbClr val="FF3300"/>
                </a:solidFill>
                <a:cs typeface="Arial" charset="0"/>
              </a:rPr>
              <a:t>  </a:t>
            </a:r>
            <a:r>
              <a:rPr lang="en-US" sz="2400" dirty="0" smtClean="0">
                <a:solidFill>
                  <a:schemeClr val="tx1">
                    <a:lumMod val="75000"/>
                  </a:schemeClr>
                </a:solidFill>
                <a:cs typeface="Arial" charset="0"/>
              </a:rPr>
              <a:t>a</a:t>
            </a:r>
            <a:r>
              <a:rPr lang="en-US" sz="2400" dirty="0" smtClean="0">
                <a:cs typeface="Arial" charset="0"/>
              </a:rPr>
              <a:t>lgorithm that solves it. </a:t>
            </a:r>
            <a:endParaRPr lang="en-US" sz="2400" b="1" dirty="0" smtClean="0">
              <a:cs typeface="Arial" charset="0"/>
            </a:endParaRPr>
          </a:p>
          <a:p>
            <a:pPr eaLnBrk="1" hangingPunct="1">
              <a:defRPr/>
            </a:pPr>
            <a:endParaRPr lang="en-US" sz="2800" dirty="0"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kumimoji="1" lang="en-US" dirty="0" smtClean="0"/>
              <a:t>Example Algorithm A</a:t>
            </a:r>
            <a:endParaRPr lang="en-US" dirty="0" smtClean="0"/>
          </a:p>
        </p:txBody>
      </p:sp>
      <p:sp>
        <p:nvSpPr>
          <p:cNvPr id="39939" name="Date Placeholder 3"/>
          <p:cNvSpPr>
            <a:spLocks noGrp="1"/>
          </p:cNvSpPr>
          <p:nvPr>
            <p:ph type="dt" sz="half" idx="10"/>
          </p:nvPr>
        </p:nvSpPr>
        <p:spPr>
          <a:noFill/>
        </p:spPr>
        <p:txBody>
          <a:bodyPr/>
          <a:lstStyle/>
          <a:p>
            <a:fld id="{9B66DB6F-20CE-414D-ADD8-48D0C28C5FAC}" type="datetime2">
              <a:rPr lang="en-US" smtClean="0">
                <a:latin typeface="Arial" pitchFamily="34" charset="0"/>
              </a:rPr>
              <a:pPr/>
              <a:t>Monday, February 04, 2013</a:t>
            </a:fld>
            <a:endParaRPr lang="en-US" dirty="0" smtClean="0">
              <a:latin typeface="Arial" pitchFamily="34" charset="0"/>
            </a:endParaRPr>
          </a:p>
        </p:txBody>
      </p:sp>
      <p:sp>
        <p:nvSpPr>
          <p:cNvPr id="39940" name="Footer Placeholder 4"/>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39941" name="Slide Number Placeholder 5"/>
          <p:cNvSpPr>
            <a:spLocks noGrp="1"/>
          </p:cNvSpPr>
          <p:nvPr>
            <p:ph type="sldNum" sz="quarter" idx="12"/>
          </p:nvPr>
        </p:nvSpPr>
        <p:spPr>
          <a:noFill/>
        </p:spPr>
        <p:txBody>
          <a:bodyPr/>
          <a:lstStyle/>
          <a:p>
            <a:fld id="{C80367A3-ED8A-45C9-B91D-5D6344F00EF7}" type="slidenum">
              <a:rPr lang="en-US" smtClean="0">
                <a:latin typeface="Arial" pitchFamily="34" charset="0"/>
              </a:rPr>
              <a:pPr/>
              <a:t>22</a:t>
            </a:fld>
            <a:endParaRPr lang="en-US" dirty="0" smtClean="0">
              <a:latin typeface="Arial" pitchFamily="34" charset="0"/>
            </a:endParaRPr>
          </a:p>
        </p:txBody>
      </p:sp>
      <p:sp>
        <p:nvSpPr>
          <p:cNvPr id="39942" name="Text Box 2"/>
          <p:cNvSpPr txBox="1">
            <a:spLocks noChangeArrowheads="1"/>
          </p:cNvSpPr>
          <p:nvPr/>
        </p:nvSpPr>
        <p:spPr bwMode="auto">
          <a:xfrm>
            <a:off x="522288" y="1989138"/>
            <a:ext cx="8621712" cy="822325"/>
          </a:xfrm>
          <a:prstGeom prst="rect">
            <a:avLst/>
          </a:prstGeom>
          <a:noFill/>
          <a:ln w="9525">
            <a:noFill/>
            <a:miter lim="800000"/>
            <a:headEnd/>
            <a:tailEnd/>
          </a:ln>
        </p:spPr>
        <p:txBody>
          <a:bodyPr wrap="none">
            <a:spAutoFit/>
          </a:bodyPr>
          <a:lstStyle/>
          <a:p>
            <a:r>
              <a:rPr lang="en-US" sz="2400" b="1" dirty="0">
                <a:cs typeface="Arial" pitchFamily="34" charset="0"/>
              </a:rPr>
              <a:t>Problem:</a:t>
            </a:r>
            <a:r>
              <a:rPr lang="en-US" sz="2400" dirty="0">
                <a:cs typeface="Arial" pitchFamily="34" charset="0"/>
              </a:rPr>
              <a:t>   The input is a sequence of integers stored in array.</a:t>
            </a:r>
          </a:p>
          <a:p>
            <a:r>
              <a:rPr lang="en-US" sz="2400" dirty="0">
                <a:cs typeface="Arial" pitchFamily="34" charset="0"/>
              </a:rPr>
              <a:t>                  Output the minimum. </a:t>
            </a:r>
            <a:endParaRPr lang="en-US" sz="2400" b="1" dirty="0">
              <a:cs typeface="Arial" pitchFamily="34" charset="0"/>
            </a:endParaRPr>
          </a:p>
        </p:txBody>
      </p:sp>
      <p:sp>
        <p:nvSpPr>
          <p:cNvPr id="39943" name="Text Box 3"/>
          <p:cNvSpPr txBox="1">
            <a:spLocks noChangeArrowheads="1"/>
          </p:cNvSpPr>
          <p:nvPr/>
        </p:nvSpPr>
        <p:spPr bwMode="auto">
          <a:xfrm>
            <a:off x="1192213" y="3443288"/>
            <a:ext cx="1927225" cy="457200"/>
          </a:xfrm>
          <a:prstGeom prst="rect">
            <a:avLst/>
          </a:prstGeom>
          <a:noFill/>
          <a:ln w="9525">
            <a:noFill/>
            <a:miter lim="800000"/>
            <a:headEnd/>
            <a:tailEnd/>
          </a:ln>
        </p:spPr>
        <p:txBody>
          <a:bodyPr wrap="none">
            <a:spAutoFit/>
          </a:bodyPr>
          <a:lstStyle/>
          <a:p>
            <a:r>
              <a:rPr lang="en-US" sz="2400" b="1" dirty="0">
                <a:cs typeface="Arial" pitchFamily="34" charset="0"/>
              </a:rPr>
              <a:t>Algorithm A</a:t>
            </a:r>
          </a:p>
        </p:txBody>
      </p:sp>
      <p:pic>
        <p:nvPicPr>
          <p:cNvPr id="39944" name="Picture 4"/>
          <p:cNvPicPr>
            <a:picLocks noChangeAspect="1" noChangeArrowheads="1"/>
          </p:cNvPicPr>
          <p:nvPr/>
        </p:nvPicPr>
        <p:blipFill>
          <a:blip r:embed="rId2" cstate="print"/>
          <a:srcRect/>
          <a:stretch>
            <a:fillRect/>
          </a:stretch>
        </p:blipFill>
        <p:spPr bwMode="auto">
          <a:xfrm>
            <a:off x="2046288" y="4089400"/>
            <a:ext cx="4419600" cy="16033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3"/>
          <p:cNvSpPr txBox="1">
            <a:spLocks noChangeArrowheads="1"/>
          </p:cNvSpPr>
          <p:nvPr/>
        </p:nvSpPr>
        <p:spPr bwMode="auto">
          <a:xfrm>
            <a:off x="1203325" y="1792288"/>
            <a:ext cx="5861050" cy="457200"/>
          </a:xfrm>
          <a:prstGeom prst="rect">
            <a:avLst/>
          </a:prstGeom>
          <a:noFill/>
          <a:ln w="9525">
            <a:noFill/>
            <a:miter lim="800000"/>
            <a:headEnd/>
            <a:tailEnd/>
          </a:ln>
        </p:spPr>
        <p:txBody>
          <a:bodyPr wrap="none">
            <a:spAutoFit/>
          </a:bodyPr>
          <a:lstStyle/>
          <a:p>
            <a:r>
              <a:rPr lang="en-US" sz="2400" dirty="0">
                <a:cs typeface="Arial" pitchFamily="34" charset="0"/>
              </a:rPr>
              <a:t>This algorithm uses two temporary arrays</a:t>
            </a:r>
            <a:r>
              <a:rPr lang="en-US" sz="2400" i="1" dirty="0">
                <a:cs typeface="Arial" pitchFamily="34" charset="0"/>
              </a:rPr>
              <a:t>.</a:t>
            </a:r>
            <a:endParaRPr lang="en-US" sz="2400" dirty="0">
              <a:cs typeface="Arial" pitchFamily="34" charset="0"/>
            </a:endParaRPr>
          </a:p>
        </p:txBody>
      </p:sp>
      <p:sp>
        <p:nvSpPr>
          <p:cNvPr id="272388" name="Text Box 4"/>
          <p:cNvSpPr txBox="1">
            <a:spLocks noChangeArrowheads="1"/>
          </p:cNvSpPr>
          <p:nvPr/>
        </p:nvSpPr>
        <p:spPr bwMode="auto">
          <a:xfrm>
            <a:off x="1447800" y="2647950"/>
            <a:ext cx="5562600" cy="3451225"/>
          </a:xfrm>
          <a:prstGeom prst="rect">
            <a:avLst/>
          </a:prstGeom>
          <a:noFill/>
          <a:ln w="9525">
            <a:solidFill>
              <a:schemeClr val="bg1"/>
            </a:solidFill>
            <a:miter lim="800000"/>
            <a:headEnd/>
            <a:tailEnd/>
          </a:ln>
          <a:effectLst/>
        </p:spPr>
        <p:txBody>
          <a:bodyPr wrap="none">
            <a:spAutoFit/>
          </a:bodyPr>
          <a:lstStyle/>
          <a:p>
            <a:pPr marL="457200" indent="-457200">
              <a:buFontTx/>
              <a:buAutoNum type="arabicPeriod"/>
              <a:defRPr/>
            </a:pPr>
            <a:r>
              <a:rPr lang="en-US" sz="2200" dirty="0">
                <a:solidFill>
                  <a:schemeClr val="accent1">
                    <a:lumMod val="75000"/>
                  </a:schemeClr>
                </a:solidFill>
                <a:latin typeface="Arial" charset="0"/>
                <a:cs typeface="Arial" charset="0"/>
              </a:rPr>
              <a:t>copy the input </a:t>
            </a:r>
            <a:r>
              <a:rPr lang="en-US" sz="2200" i="1" dirty="0">
                <a:solidFill>
                  <a:schemeClr val="accent1">
                    <a:lumMod val="75000"/>
                  </a:schemeClr>
                </a:solidFill>
                <a:latin typeface="Arial" charset="0"/>
                <a:cs typeface="Arial" charset="0"/>
              </a:rPr>
              <a:t>a </a:t>
            </a:r>
            <a:r>
              <a:rPr lang="en-US" sz="2200" dirty="0">
                <a:solidFill>
                  <a:schemeClr val="accent1">
                    <a:lumMod val="75000"/>
                  </a:schemeClr>
                </a:solidFill>
                <a:latin typeface="Arial" charset="0"/>
                <a:cs typeface="Arial" charset="0"/>
              </a:rPr>
              <a:t> to array </a:t>
            </a:r>
            <a:r>
              <a:rPr lang="en-US" sz="2200" i="1" dirty="0">
                <a:solidFill>
                  <a:schemeClr val="accent1">
                    <a:lumMod val="75000"/>
                  </a:schemeClr>
                </a:solidFill>
                <a:latin typeface="Arial" charset="0"/>
                <a:cs typeface="Arial" charset="0"/>
              </a:rPr>
              <a:t>t1;</a:t>
            </a:r>
          </a:p>
          <a:p>
            <a:pPr marL="457200" indent="-457200">
              <a:defRPr/>
            </a:pPr>
            <a:r>
              <a:rPr lang="en-US" sz="2200" dirty="0">
                <a:solidFill>
                  <a:schemeClr val="accent1">
                    <a:lumMod val="75000"/>
                  </a:schemeClr>
                </a:solidFill>
                <a:latin typeface="Arial" charset="0"/>
                <a:cs typeface="Arial" charset="0"/>
              </a:rPr>
              <a:t>      assign  </a:t>
            </a:r>
            <a:r>
              <a:rPr lang="en-US" sz="2200" i="1" dirty="0">
                <a:solidFill>
                  <a:schemeClr val="accent1">
                    <a:lumMod val="75000"/>
                  </a:schemeClr>
                </a:solidFill>
                <a:latin typeface="Arial" charset="0"/>
                <a:cs typeface="Arial" charset="0"/>
              </a:rPr>
              <a:t>n </a:t>
            </a:r>
            <a:r>
              <a:rPr lang="en-US" sz="2200" dirty="0">
                <a:solidFill>
                  <a:schemeClr val="accent1">
                    <a:lumMod val="75000"/>
                  </a:schemeClr>
                </a:solidFill>
                <a:latin typeface="Arial" charset="0"/>
                <a:cs typeface="Arial" charset="0"/>
              </a:rPr>
              <a:t> </a:t>
            </a:r>
            <a:r>
              <a:rPr lang="en-US" sz="2200" dirty="0">
                <a:solidFill>
                  <a:schemeClr val="accent1">
                    <a:lumMod val="75000"/>
                  </a:schemeClr>
                </a:solidFill>
                <a:latin typeface="Arial" charset="0"/>
                <a:cs typeface="Arial" charset="0"/>
                <a:sym typeface="Symbol" pitchFamily="18" charset="2"/>
              </a:rPr>
              <a:t></a:t>
            </a:r>
            <a:r>
              <a:rPr lang="en-US" sz="2200" dirty="0">
                <a:solidFill>
                  <a:schemeClr val="accent1">
                    <a:lumMod val="75000"/>
                  </a:schemeClr>
                </a:solidFill>
                <a:latin typeface="Arial" charset="0"/>
                <a:cs typeface="Arial" charset="0"/>
              </a:rPr>
              <a:t> size of input;</a:t>
            </a:r>
          </a:p>
          <a:p>
            <a:pPr marL="457200" indent="-457200">
              <a:defRPr/>
            </a:pPr>
            <a:endParaRPr lang="en-US" sz="2200" dirty="0">
              <a:solidFill>
                <a:schemeClr val="accent1">
                  <a:lumMod val="75000"/>
                </a:schemeClr>
              </a:solidFill>
              <a:latin typeface="Arial" charset="0"/>
              <a:cs typeface="Arial" charset="0"/>
            </a:endParaRPr>
          </a:p>
          <a:p>
            <a:pPr marL="457200" indent="-457200">
              <a:buFontTx/>
              <a:buAutoNum type="arabicPeriod" startAt="2"/>
              <a:defRPr/>
            </a:pPr>
            <a:r>
              <a:rPr lang="en-US" sz="2200" dirty="0">
                <a:solidFill>
                  <a:schemeClr val="accent1">
                    <a:lumMod val="75000"/>
                  </a:schemeClr>
                </a:solidFill>
                <a:latin typeface="Arial" charset="0"/>
                <a:cs typeface="Arial" charset="0"/>
              </a:rPr>
              <a:t>While </a:t>
            </a:r>
            <a:r>
              <a:rPr lang="en-US" sz="2200" i="1" dirty="0">
                <a:solidFill>
                  <a:schemeClr val="accent1">
                    <a:lumMod val="75000"/>
                  </a:schemeClr>
                </a:solidFill>
                <a:latin typeface="Arial" charset="0"/>
                <a:cs typeface="Arial" charset="0"/>
              </a:rPr>
              <a:t>n </a:t>
            </a:r>
            <a:r>
              <a:rPr lang="en-US" sz="2200" dirty="0">
                <a:solidFill>
                  <a:schemeClr val="accent1">
                    <a:lumMod val="75000"/>
                  </a:schemeClr>
                </a:solidFill>
                <a:latin typeface="Arial" charset="0"/>
                <a:cs typeface="Arial" charset="0"/>
              </a:rPr>
              <a:t> &gt; 1</a:t>
            </a:r>
          </a:p>
          <a:p>
            <a:pPr marL="457200" indent="-457200">
              <a:defRPr/>
            </a:pPr>
            <a:r>
              <a:rPr lang="en-US" sz="2200" dirty="0">
                <a:solidFill>
                  <a:schemeClr val="accent1">
                    <a:lumMod val="75000"/>
                  </a:schemeClr>
                </a:solidFill>
                <a:latin typeface="Arial" charset="0"/>
                <a:cs typeface="Arial" charset="0"/>
              </a:rPr>
              <a:t>          For </a:t>
            </a:r>
            <a:r>
              <a:rPr lang="en-US" sz="2200" i="1" dirty="0" err="1">
                <a:solidFill>
                  <a:schemeClr val="accent1">
                    <a:lumMod val="75000"/>
                  </a:schemeClr>
                </a:solidFill>
                <a:latin typeface="Arial" charset="0"/>
                <a:cs typeface="Arial" charset="0"/>
              </a:rPr>
              <a:t>i</a:t>
            </a:r>
            <a:r>
              <a:rPr lang="en-US" sz="2200" i="1" dirty="0">
                <a:solidFill>
                  <a:schemeClr val="accent1">
                    <a:lumMod val="75000"/>
                  </a:schemeClr>
                </a:solidFill>
                <a:latin typeface="Arial" charset="0"/>
                <a:cs typeface="Arial" charset="0"/>
              </a:rPr>
              <a:t>   </a:t>
            </a:r>
            <a:r>
              <a:rPr lang="en-US" sz="2200" dirty="0">
                <a:solidFill>
                  <a:schemeClr val="accent1">
                    <a:lumMod val="75000"/>
                  </a:schemeClr>
                </a:solidFill>
                <a:latin typeface="Arial" charset="0"/>
                <a:cs typeface="Arial" charset="0"/>
              </a:rPr>
              <a:t> </a:t>
            </a:r>
            <a:r>
              <a:rPr lang="en-US" sz="2200" dirty="0">
                <a:solidFill>
                  <a:schemeClr val="accent1">
                    <a:lumMod val="75000"/>
                  </a:schemeClr>
                </a:solidFill>
                <a:latin typeface="Arial" charset="0"/>
                <a:cs typeface="Arial" charset="0"/>
                <a:sym typeface="Symbol" pitchFamily="18" charset="2"/>
              </a:rPr>
              <a:t></a:t>
            </a:r>
            <a:r>
              <a:rPr lang="en-US" sz="2200" dirty="0">
                <a:solidFill>
                  <a:schemeClr val="accent1">
                    <a:lumMod val="75000"/>
                  </a:schemeClr>
                </a:solidFill>
                <a:latin typeface="Arial" charset="0"/>
                <a:cs typeface="Arial" charset="0"/>
              </a:rPr>
              <a:t> 1 to </a:t>
            </a:r>
            <a:r>
              <a:rPr lang="en-US" sz="2200" i="1" dirty="0">
                <a:solidFill>
                  <a:schemeClr val="accent1">
                    <a:lumMod val="75000"/>
                  </a:schemeClr>
                </a:solidFill>
                <a:latin typeface="Arial" charset="0"/>
                <a:cs typeface="Arial" charset="0"/>
              </a:rPr>
              <a:t> n</a:t>
            </a:r>
            <a:r>
              <a:rPr lang="en-US" sz="2200" dirty="0">
                <a:solidFill>
                  <a:schemeClr val="accent1">
                    <a:lumMod val="75000"/>
                  </a:schemeClr>
                </a:solidFill>
                <a:latin typeface="Arial" charset="0"/>
                <a:cs typeface="Arial" charset="0"/>
              </a:rPr>
              <a:t> /2</a:t>
            </a:r>
          </a:p>
          <a:p>
            <a:pPr marL="457200" indent="-457200">
              <a:defRPr/>
            </a:pPr>
            <a:r>
              <a:rPr lang="en-US" sz="2200" dirty="0">
                <a:solidFill>
                  <a:schemeClr val="accent1">
                    <a:lumMod val="75000"/>
                  </a:schemeClr>
                </a:solidFill>
                <a:latin typeface="Arial" charset="0"/>
                <a:cs typeface="Arial" charset="0"/>
              </a:rPr>
              <a:t>             </a:t>
            </a:r>
            <a:r>
              <a:rPr lang="en-US" sz="2200" i="1" dirty="0">
                <a:solidFill>
                  <a:schemeClr val="accent1">
                    <a:lumMod val="75000"/>
                  </a:schemeClr>
                </a:solidFill>
                <a:latin typeface="Arial" charset="0"/>
                <a:cs typeface="Arial" charset="0"/>
              </a:rPr>
              <a:t>t2</a:t>
            </a:r>
            <a:r>
              <a:rPr lang="en-US" sz="2200" dirty="0">
                <a:solidFill>
                  <a:schemeClr val="accent1">
                    <a:lumMod val="75000"/>
                  </a:schemeClr>
                </a:solidFill>
                <a:latin typeface="Arial" charset="0"/>
                <a:cs typeface="Arial" charset="0"/>
              </a:rPr>
              <a:t>[</a:t>
            </a:r>
            <a:r>
              <a:rPr lang="en-US" sz="2200" i="1" dirty="0">
                <a:solidFill>
                  <a:schemeClr val="accent1">
                    <a:lumMod val="75000"/>
                  </a:schemeClr>
                </a:solidFill>
                <a:latin typeface="Arial" charset="0"/>
                <a:cs typeface="Arial" charset="0"/>
              </a:rPr>
              <a:t> </a:t>
            </a:r>
            <a:r>
              <a:rPr lang="en-US" sz="2200" i="1" dirty="0" err="1">
                <a:solidFill>
                  <a:schemeClr val="accent1">
                    <a:lumMod val="75000"/>
                  </a:schemeClr>
                </a:solidFill>
                <a:latin typeface="Arial" charset="0"/>
                <a:cs typeface="Arial" charset="0"/>
              </a:rPr>
              <a:t>i</a:t>
            </a:r>
            <a:r>
              <a:rPr lang="en-US" sz="2200" dirty="0">
                <a:solidFill>
                  <a:schemeClr val="accent1">
                    <a:lumMod val="75000"/>
                  </a:schemeClr>
                </a:solidFill>
                <a:latin typeface="Arial" charset="0"/>
                <a:cs typeface="Arial" charset="0"/>
              </a:rPr>
              <a:t> ] </a:t>
            </a:r>
            <a:r>
              <a:rPr lang="en-US" sz="2200" dirty="0">
                <a:solidFill>
                  <a:schemeClr val="accent1">
                    <a:lumMod val="75000"/>
                  </a:schemeClr>
                </a:solidFill>
                <a:latin typeface="Arial" charset="0"/>
                <a:cs typeface="Arial" charset="0"/>
                <a:sym typeface="Symbol" pitchFamily="18" charset="2"/>
              </a:rPr>
              <a:t></a:t>
            </a:r>
            <a:r>
              <a:rPr lang="en-US" sz="2200" dirty="0">
                <a:solidFill>
                  <a:schemeClr val="accent1">
                    <a:lumMod val="75000"/>
                  </a:schemeClr>
                </a:solidFill>
                <a:latin typeface="Arial" charset="0"/>
                <a:cs typeface="Arial" charset="0"/>
              </a:rPr>
              <a:t>  min (</a:t>
            </a:r>
            <a:r>
              <a:rPr lang="en-US" sz="2200" i="1" dirty="0">
                <a:solidFill>
                  <a:schemeClr val="accent1">
                    <a:lumMod val="75000"/>
                  </a:schemeClr>
                </a:solidFill>
                <a:latin typeface="Arial" charset="0"/>
                <a:cs typeface="Arial" charset="0"/>
              </a:rPr>
              <a:t>t1 </a:t>
            </a:r>
            <a:r>
              <a:rPr lang="en-US" sz="2200" dirty="0">
                <a:solidFill>
                  <a:schemeClr val="accent1">
                    <a:lumMod val="75000"/>
                  </a:schemeClr>
                </a:solidFill>
                <a:latin typeface="Arial" charset="0"/>
                <a:cs typeface="Arial" charset="0"/>
              </a:rPr>
              <a:t>[ 2*</a:t>
            </a:r>
            <a:r>
              <a:rPr lang="en-US" sz="2200" i="1" dirty="0" err="1">
                <a:solidFill>
                  <a:schemeClr val="accent1">
                    <a:lumMod val="75000"/>
                  </a:schemeClr>
                </a:solidFill>
                <a:latin typeface="Arial" charset="0"/>
                <a:cs typeface="Arial" charset="0"/>
              </a:rPr>
              <a:t>i</a:t>
            </a:r>
            <a:r>
              <a:rPr lang="en-US" sz="2200" dirty="0">
                <a:solidFill>
                  <a:schemeClr val="accent1">
                    <a:lumMod val="75000"/>
                  </a:schemeClr>
                </a:solidFill>
                <a:latin typeface="Arial" charset="0"/>
                <a:cs typeface="Arial" charset="0"/>
              </a:rPr>
              <a:t> ], </a:t>
            </a:r>
            <a:r>
              <a:rPr lang="en-US" sz="2200" i="1" dirty="0">
                <a:solidFill>
                  <a:schemeClr val="accent1">
                    <a:lumMod val="75000"/>
                  </a:schemeClr>
                </a:solidFill>
                <a:latin typeface="Arial" charset="0"/>
                <a:cs typeface="Arial" charset="0"/>
              </a:rPr>
              <a:t>t1</a:t>
            </a:r>
            <a:r>
              <a:rPr lang="en-US" sz="2200" dirty="0">
                <a:solidFill>
                  <a:schemeClr val="accent1">
                    <a:lumMod val="75000"/>
                  </a:schemeClr>
                </a:solidFill>
                <a:latin typeface="Arial" charset="0"/>
                <a:cs typeface="Arial" charset="0"/>
              </a:rPr>
              <a:t>[ 2*</a:t>
            </a:r>
            <a:r>
              <a:rPr lang="en-US" sz="2200" i="1" dirty="0" err="1">
                <a:solidFill>
                  <a:schemeClr val="accent1">
                    <a:lumMod val="75000"/>
                  </a:schemeClr>
                </a:solidFill>
                <a:latin typeface="Arial" charset="0"/>
                <a:cs typeface="Arial" charset="0"/>
              </a:rPr>
              <a:t>i</a:t>
            </a:r>
            <a:r>
              <a:rPr lang="en-US" sz="2200" i="1" dirty="0">
                <a:solidFill>
                  <a:schemeClr val="accent1">
                    <a:lumMod val="75000"/>
                  </a:schemeClr>
                </a:solidFill>
                <a:latin typeface="Arial" charset="0"/>
                <a:cs typeface="Arial" charset="0"/>
              </a:rPr>
              <a:t> +</a:t>
            </a:r>
            <a:r>
              <a:rPr lang="en-US" sz="2200" dirty="0">
                <a:solidFill>
                  <a:schemeClr val="accent1">
                    <a:lumMod val="75000"/>
                  </a:schemeClr>
                </a:solidFill>
                <a:latin typeface="Arial" charset="0"/>
                <a:cs typeface="Arial" charset="0"/>
              </a:rPr>
              <a:t> 1] );</a:t>
            </a:r>
          </a:p>
          <a:p>
            <a:pPr marL="457200" indent="-457200">
              <a:defRPr/>
            </a:pPr>
            <a:r>
              <a:rPr lang="en-US" sz="2200" dirty="0">
                <a:solidFill>
                  <a:schemeClr val="accent1">
                    <a:lumMod val="75000"/>
                  </a:schemeClr>
                </a:solidFill>
                <a:latin typeface="Arial" charset="0"/>
                <a:cs typeface="Arial" charset="0"/>
              </a:rPr>
              <a:t>          copy array </a:t>
            </a:r>
            <a:r>
              <a:rPr lang="en-US" sz="2200" i="1" dirty="0">
                <a:solidFill>
                  <a:schemeClr val="accent1">
                    <a:lumMod val="75000"/>
                  </a:schemeClr>
                </a:solidFill>
                <a:latin typeface="Arial" charset="0"/>
                <a:cs typeface="Arial" charset="0"/>
              </a:rPr>
              <a:t>t2</a:t>
            </a:r>
            <a:r>
              <a:rPr lang="en-US" sz="2200" dirty="0">
                <a:solidFill>
                  <a:schemeClr val="accent1">
                    <a:lumMod val="75000"/>
                  </a:schemeClr>
                </a:solidFill>
                <a:latin typeface="Arial" charset="0"/>
                <a:cs typeface="Arial" charset="0"/>
              </a:rPr>
              <a:t> to </a:t>
            </a:r>
            <a:r>
              <a:rPr lang="en-US" sz="2200" i="1" dirty="0">
                <a:solidFill>
                  <a:schemeClr val="accent1">
                    <a:lumMod val="75000"/>
                  </a:schemeClr>
                </a:solidFill>
                <a:latin typeface="Arial" charset="0"/>
                <a:cs typeface="Arial" charset="0"/>
              </a:rPr>
              <a:t>t1</a:t>
            </a:r>
            <a:r>
              <a:rPr lang="en-US" sz="2200" dirty="0">
                <a:solidFill>
                  <a:schemeClr val="accent1">
                    <a:lumMod val="75000"/>
                  </a:schemeClr>
                </a:solidFill>
                <a:latin typeface="Arial" charset="0"/>
                <a:cs typeface="Arial" charset="0"/>
              </a:rPr>
              <a:t>;</a:t>
            </a:r>
          </a:p>
          <a:p>
            <a:pPr marL="457200" indent="-457200">
              <a:defRPr/>
            </a:pPr>
            <a:r>
              <a:rPr lang="en-US" sz="2200" dirty="0">
                <a:solidFill>
                  <a:schemeClr val="accent1">
                    <a:lumMod val="75000"/>
                  </a:schemeClr>
                </a:solidFill>
                <a:latin typeface="Arial" charset="0"/>
                <a:cs typeface="Arial" charset="0"/>
              </a:rPr>
              <a:t>          </a:t>
            </a:r>
            <a:r>
              <a:rPr lang="en-US" sz="2200" i="1" dirty="0">
                <a:solidFill>
                  <a:schemeClr val="accent1">
                    <a:lumMod val="75000"/>
                  </a:schemeClr>
                </a:solidFill>
                <a:latin typeface="Arial" charset="0"/>
                <a:cs typeface="Arial" charset="0"/>
              </a:rPr>
              <a:t>n  </a:t>
            </a:r>
            <a:r>
              <a:rPr lang="en-US" sz="2200" dirty="0">
                <a:solidFill>
                  <a:schemeClr val="accent1">
                    <a:lumMod val="75000"/>
                  </a:schemeClr>
                </a:solidFill>
                <a:latin typeface="Arial" charset="0"/>
                <a:cs typeface="Arial" charset="0"/>
              </a:rPr>
              <a:t> </a:t>
            </a:r>
            <a:r>
              <a:rPr lang="en-US" sz="2200" dirty="0">
                <a:solidFill>
                  <a:schemeClr val="accent1">
                    <a:lumMod val="75000"/>
                  </a:schemeClr>
                </a:solidFill>
                <a:latin typeface="Arial" charset="0"/>
                <a:cs typeface="Arial" charset="0"/>
                <a:sym typeface="Symbol" pitchFamily="18" charset="2"/>
              </a:rPr>
              <a:t></a:t>
            </a:r>
            <a:r>
              <a:rPr lang="en-US" sz="2200" i="1" dirty="0">
                <a:solidFill>
                  <a:schemeClr val="accent1">
                    <a:lumMod val="75000"/>
                  </a:schemeClr>
                </a:solidFill>
                <a:latin typeface="Arial" charset="0"/>
                <a:cs typeface="Arial" charset="0"/>
              </a:rPr>
              <a:t>n/2;</a:t>
            </a:r>
          </a:p>
          <a:p>
            <a:pPr marL="457200" indent="-457200">
              <a:defRPr/>
            </a:pPr>
            <a:endParaRPr lang="en-US" sz="2200" i="1" dirty="0">
              <a:solidFill>
                <a:schemeClr val="accent1">
                  <a:lumMod val="75000"/>
                </a:schemeClr>
              </a:solidFill>
              <a:latin typeface="Arial" charset="0"/>
              <a:cs typeface="Arial" charset="0"/>
            </a:endParaRPr>
          </a:p>
          <a:p>
            <a:pPr marL="457200" indent="-457200">
              <a:defRPr/>
            </a:pPr>
            <a:r>
              <a:rPr lang="en-US" sz="2200" dirty="0">
                <a:solidFill>
                  <a:schemeClr val="accent1">
                    <a:lumMod val="75000"/>
                  </a:schemeClr>
                </a:solidFill>
                <a:latin typeface="Arial" charset="0"/>
                <a:cs typeface="Arial" charset="0"/>
              </a:rPr>
              <a:t>3.   Output  </a:t>
            </a:r>
            <a:r>
              <a:rPr lang="en-US" sz="2200" i="1" dirty="0">
                <a:solidFill>
                  <a:schemeClr val="accent1">
                    <a:lumMod val="75000"/>
                  </a:schemeClr>
                </a:solidFill>
                <a:latin typeface="Arial" charset="0"/>
                <a:cs typeface="Arial" charset="0"/>
              </a:rPr>
              <a:t> t2</a:t>
            </a:r>
            <a:r>
              <a:rPr lang="en-US" sz="2200" dirty="0">
                <a:solidFill>
                  <a:schemeClr val="accent1">
                    <a:lumMod val="75000"/>
                  </a:schemeClr>
                </a:solidFill>
                <a:latin typeface="Arial" charset="0"/>
                <a:cs typeface="Arial" charset="0"/>
              </a:rPr>
              <a:t>[1];</a:t>
            </a:r>
          </a:p>
        </p:txBody>
      </p:sp>
      <p:sp>
        <p:nvSpPr>
          <p:cNvPr id="40964" name="Title 7"/>
          <p:cNvSpPr>
            <a:spLocks noGrp="1"/>
          </p:cNvSpPr>
          <p:nvPr>
            <p:ph type="title"/>
          </p:nvPr>
        </p:nvSpPr>
        <p:spPr/>
        <p:txBody>
          <a:bodyPr/>
          <a:lstStyle/>
          <a:p>
            <a:pPr eaLnBrk="1" hangingPunct="1"/>
            <a:r>
              <a:rPr kumimoji="1" lang="en-US" smtClean="0"/>
              <a:t>Example Algorithm B</a:t>
            </a:r>
            <a:endParaRPr lang="en-US" smtClean="0"/>
          </a:p>
        </p:txBody>
      </p:sp>
      <p:sp>
        <p:nvSpPr>
          <p:cNvPr id="40965" name="Date Placeholder 4"/>
          <p:cNvSpPr>
            <a:spLocks noGrp="1"/>
          </p:cNvSpPr>
          <p:nvPr>
            <p:ph type="dt" sz="half" idx="10"/>
          </p:nvPr>
        </p:nvSpPr>
        <p:spPr>
          <a:noFill/>
        </p:spPr>
        <p:txBody>
          <a:bodyPr/>
          <a:lstStyle/>
          <a:p>
            <a:fld id="{BE19199E-49FC-4E4D-8121-C48F1A4E2730}" type="datetime2">
              <a:rPr lang="en-US" smtClean="0">
                <a:latin typeface="Arial" pitchFamily="34" charset="0"/>
              </a:rPr>
              <a:pPr/>
              <a:t>Monday, February 04, 2013</a:t>
            </a:fld>
            <a:endParaRPr lang="en-US" smtClean="0">
              <a:latin typeface="Arial" pitchFamily="34" charset="0"/>
            </a:endParaRPr>
          </a:p>
        </p:txBody>
      </p:sp>
      <p:sp>
        <p:nvSpPr>
          <p:cNvPr id="40966" name="Footer Placeholder 6"/>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40967" name="Slide Number Placeholder 5"/>
          <p:cNvSpPr>
            <a:spLocks noGrp="1"/>
          </p:cNvSpPr>
          <p:nvPr>
            <p:ph type="sldNum" sz="quarter" idx="12"/>
          </p:nvPr>
        </p:nvSpPr>
        <p:spPr>
          <a:noFill/>
        </p:spPr>
        <p:txBody>
          <a:bodyPr/>
          <a:lstStyle/>
          <a:p>
            <a:fld id="{16EA2A98-16D6-4968-B146-589E1BCA04D5}" type="slidenum">
              <a:rPr lang="en-US" smtClean="0">
                <a:latin typeface="Arial" pitchFamily="34" charset="0"/>
              </a:rPr>
              <a:pPr/>
              <a:t>23</a:t>
            </a:fld>
            <a:endParaRPr lang="en-US" smtClean="0">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6402388" y="1606550"/>
            <a:ext cx="325437" cy="396875"/>
          </a:xfrm>
          <a:prstGeom prst="rect">
            <a:avLst/>
          </a:prstGeom>
          <a:noFill/>
          <a:ln w="9525">
            <a:noFill/>
            <a:miter lim="800000"/>
            <a:headEnd/>
            <a:tailEnd/>
          </a:ln>
        </p:spPr>
        <p:txBody>
          <a:bodyPr wrap="none">
            <a:spAutoFit/>
          </a:bodyPr>
          <a:lstStyle/>
          <a:p>
            <a:r>
              <a:rPr lang="en-US">
                <a:cs typeface="Arial" pitchFamily="34" charset="0"/>
              </a:rPr>
              <a:t>8</a:t>
            </a:r>
          </a:p>
        </p:txBody>
      </p:sp>
      <p:sp>
        <p:nvSpPr>
          <p:cNvPr id="41987" name="Text Box 3"/>
          <p:cNvSpPr txBox="1">
            <a:spLocks noChangeArrowheads="1"/>
          </p:cNvSpPr>
          <p:nvPr/>
        </p:nvSpPr>
        <p:spPr bwMode="auto">
          <a:xfrm>
            <a:off x="5259388" y="1606550"/>
            <a:ext cx="325437" cy="396875"/>
          </a:xfrm>
          <a:prstGeom prst="rect">
            <a:avLst/>
          </a:prstGeom>
          <a:noFill/>
          <a:ln w="9525">
            <a:noFill/>
            <a:miter lim="800000"/>
            <a:headEnd/>
            <a:tailEnd/>
          </a:ln>
        </p:spPr>
        <p:txBody>
          <a:bodyPr wrap="none">
            <a:spAutoFit/>
          </a:bodyPr>
          <a:lstStyle/>
          <a:p>
            <a:r>
              <a:rPr lang="en-US">
                <a:cs typeface="Arial" pitchFamily="34" charset="0"/>
              </a:rPr>
              <a:t>9</a:t>
            </a:r>
          </a:p>
        </p:txBody>
      </p:sp>
      <p:sp>
        <p:nvSpPr>
          <p:cNvPr id="41988" name="Text Box 4"/>
          <p:cNvSpPr txBox="1">
            <a:spLocks noChangeArrowheads="1"/>
          </p:cNvSpPr>
          <p:nvPr/>
        </p:nvSpPr>
        <p:spPr bwMode="auto">
          <a:xfrm>
            <a:off x="4725988" y="1606550"/>
            <a:ext cx="325437" cy="396875"/>
          </a:xfrm>
          <a:prstGeom prst="rect">
            <a:avLst/>
          </a:prstGeom>
          <a:noFill/>
          <a:ln w="9525">
            <a:noFill/>
            <a:miter lim="800000"/>
            <a:headEnd/>
            <a:tailEnd/>
          </a:ln>
        </p:spPr>
        <p:txBody>
          <a:bodyPr wrap="none">
            <a:spAutoFit/>
          </a:bodyPr>
          <a:lstStyle/>
          <a:p>
            <a:r>
              <a:rPr lang="en-US">
                <a:cs typeface="Arial" pitchFamily="34" charset="0"/>
              </a:rPr>
              <a:t>5</a:t>
            </a:r>
          </a:p>
        </p:txBody>
      </p:sp>
      <p:sp>
        <p:nvSpPr>
          <p:cNvPr id="41989" name="Text Box 5"/>
          <p:cNvSpPr txBox="1">
            <a:spLocks noChangeArrowheads="1"/>
          </p:cNvSpPr>
          <p:nvPr/>
        </p:nvSpPr>
        <p:spPr bwMode="auto">
          <a:xfrm>
            <a:off x="4116388" y="1606550"/>
            <a:ext cx="325437" cy="396875"/>
          </a:xfrm>
          <a:prstGeom prst="rect">
            <a:avLst/>
          </a:prstGeom>
          <a:noFill/>
          <a:ln w="9525">
            <a:noFill/>
            <a:miter lim="800000"/>
            <a:headEnd/>
            <a:tailEnd/>
          </a:ln>
        </p:spPr>
        <p:txBody>
          <a:bodyPr wrap="none">
            <a:spAutoFit/>
          </a:bodyPr>
          <a:lstStyle/>
          <a:p>
            <a:r>
              <a:rPr lang="en-US">
                <a:cs typeface="Arial" pitchFamily="34" charset="0"/>
              </a:rPr>
              <a:t>6</a:t>
            </a:r>
          </a:p>
        </p:txBody>
      </p:sp>
      <p:sp>
        <p:nvSpPr>
          <p:cNvPr id="41990" name="Text Box 6"/>
          <p:cNvSpPr txBox="1">
            <a:spLocks noChangeArrowheads="1"/>
          </p:cNvSpPr>
          <p:nvPr/>
        </p:nvSpPr>
        <p:spPr bwMode="auto">
          <a:xfrm>
            <a:off x="6843713" y="1606550"/>
            <a:ext cx="466725" cy="396875"/>
          </a:xfrm>
          <a:prstGeom prst="rect">
            <a:avLst/>
          </a:prstGeom>
          <a:noFill/>
          <a:ln w="9525">
            <a:noFill/>
            <a:miter lim="800000"/>
            <a:headEnd/>
            <a:tailEnd/>
          </a:ln>
        </p:spPr>
        <p:txBody>
          <a:bodyPr wrap="none">
            <a:spAutoFit/>
          </a:bodyPr>
          <a:lstStyle/>
          <a:p>
            <a:r>
              <a:rPr lang="en-US">
                <a:cs typeface="Arial" pitchFamily="34" charset="0"/>
              </a:rPr>
              <a:t>11</a:t>
            </a:r>
          </a:p>
        </p:txBody>
      </p:sp>
      <p:sp>
        <p:nvSpPr>
          <p:cNvPr id="41991" name="Text Box 7"/>
          <p:cNvSpPr txBox="1">
            <a:spLocks noChangeArrowheads="1"/>
          </p:cNvSpPr>
          <p:nvPr/>
        </p:nvSpPr>
        <p:spPr bwMode="auto">
          <a:xfrm>
            <a:off x="3430588" y="1606550"/>
            <a:ext cx="466725" cy="396875"/>
          </a:xfrm>
          <a:prstGeom prst="rect">
            <a:avLst/>
          </a:prstGeom>
          <a:noFill/>
          <a:ln w="9525">
            <a:noFill/>
            <a:miter lim="800000"/>
            <a:headEnd/>
            <a:tailEnd/>
          </a:ln>
        </p:spPr>
        <p:txBody>
          <a:bodyPr wrap="none">
            <a:spAutoFit/>
          </a:bodyPr>
          <a:lstStyle/>
          <a:p>
            <a:r>
              <a:rPr lang="en-US">
                <a:cs typeface="Arial" pitchFamily="34" charset="0"/>
              </a:rPr>
              <a:t>34</a:t>
            </a:r>
          </a:p>
        </p:txBody>
      </p:sp>
      <p:sp>
        <p:nvSpPr>
          <p:cNvPr id="41992" name="Text Box 8"/>
          <p:cNvSpPr txBox="1">
            <a:spLocks noChangeArrowheads="1"/>
          </p:cNvSpPr>
          <p:nvPr/>
        </p:nvSpPr>
        <p:spPr bwMode="auto">
          <a:xfrm>
            <a:off x="7469188" y="1560513"/>
            <a:ext cx="336550" cy="396875"/>
          </a:xfrm>
          <a:prstGeom prst="rect">
            <a:avLst/>
          </a:prstGeom>
          <a:noFill/>
          <a:ln w="9525">
            <a:noFill/>
            <a:miter lim="800000"/>
            <a:headEnd/>
            <a:tailEnd/>
          </a:ln>
        </p:spPr>
        <p:txBody>
          <a:bodyPr>
            <a:spAutoFit/>
          </a:bodyPr>
          <a:lstStyle/>
          <a:p>
            <a:r>
              <a:rPr lang="en-US">
                <a:cs typeface="Arial" pitchFamily="34" charset="0"/>
              </a:rPr>
              <a:t>7</a:t>
            </a:r>
          </a:p>
        </p:txBody>
      </p:sp>
      <p:sp>
        <p:nvSpPr>
          <p:cNvPr id="41993" name="Text Box 9"/>
          <p:cNvSpPr txBox="1">
            <a:spLocks noChangeArrowheads="1"/>
          </p:cNvSpPr>
          <p:nvPr/>
        </p:nvSpPr>
        <p:spPr bwMode="auto">
          <a:xfrm>
            <a:off x="5716588" y="1606550"/>
            <a:ext cx="466725" cy="396875"/>
          </a:xfrm>
          <a:prstGeom prst="rect">
            <a:avLst/>
          </a:prstGeom>
          <a:noFill/>
          <a:ln w="9525">
            <a:noFill/>
            <a:miter lim="800000"/>
            <a:headEnd/>
            <a:tailEnd/>
          </a:ln>
        </p:spPr>
        <p:txBody>
          <a:bodyPr wrap="none">
            <a:spAutoFit/>
          </a:bodyPr>
          <a:lstStyle/>
          <a:p>
            <a:r>
              <a:rPr lang="en-US">
                <a:cs typeface="Arial" pitchFamily="34" charset="0"/>
              </a:rPr>
              <a:t>20</a:t>
            </a:r>
          </a:p>
        </p:txBody>
      </p:sp>
      <p:grpSp>
        <p:nvGrpSpPr>
          <p:cNvPr id="2" name="Group 10"/>
          <p:cNvGrpSpPr>
            <a:grpSpLocks/>
          </p:cNvGrpSpPr>
          <p:nvPr/>
        </p:nvGrpSpPr>
        <p:grpSpPr bwMode="auto">
          <a:xfrm>
            <a:off x="3430588" y="1484313"/>
            <a:ext cx="4495800" cy="609600"/>
            <a:chOff x="1824" y="2304"/>
            <a:chExt cx="2304" cy="288"/>
          </a:xfrm>
        </p:grpSpPr>
        <p:sp>
          <p:nvSpPr>
            <p:cNvPr id="42031" name="Rectangle 11"/>
            <p:cNvSpPr>
              <a:spLocks noChangeArrowheads="1"/>
            </p:cNvSpPr>
            <p:nvPr/>
          </p:nvSpPr>
          <p:spPr bwMode="auto">
            <a:xfrm>
              <a:off x="1824" y="2304"/>
              <a:ext cx="288" cy="288"/>
            </a:xfrm>
            <a:prstGeom prst="rect">
              <a:avLst/>
            </a:prstGeom>
            <a:noFill/>
            <a:ln w="19050">
              <a:solidFill>
                <a:schemeClr val="bg2"/>
              </a:solidFill>
              <a:miter lim="800000"/>
              <a:headEnd/>
              <a:tailEnd/>
            </a:ln>
          </p:spPr>
          <p:txBody>
            <a:bodyPr wrap="none" anchor="ctr"/>
            <a:lstStyle/>
            <a:p>
              <a:endParaRPr lang="en-US"/>
            </a:p>
          </p:txBody>
        </p:sp>
        <p:sp>
          <p:nvSpPr>
            <p:cNvPr id="42032" name="Rectangle 12"/>
            <p:cNvSpPr>
              <a:spLocks noChangeArrowheads="1"/>
            </p:cNvSpPr>
            <p:nvPr/>
          </p:nvSpPr>
          <p:spPr bwMode="auto">
            <a:xfrm>
              <a:off x="2112" y="2304"/>
              <a:ext cx="288" cy="288"/>
            </a:xfrm>
            <a:prstGeom prst="rect">
              <a:avLst/>
            </a:prstGeom>
            <a:noFill/>
            <a:ln w="19050">
              <a:solidFill>
                <a:schemeClr val="bg2"/>
              </a:solidFill>
              <a:miter lim="800000"/>
              <a:headEnd/>
              <a:tailEnd/>
            </a:ln>
          </p:spPr>
          <p:txBody>
            <a:bodyPr wrap="none" anchor="ctr"/>
            <a:lstStyle/>
            <a:p>
              <a:endParaRPr lang="en-US"/>
            </a:p>
          </p:txBody>
        </p:sp>
        <p:sp>
          <p:nvSpPr>
            <p:cNvPr id="42033" name="Rectangle 13"/>
            <p:cNvSpPr>
              <a:spLocks noChangeArrowheads="1"/>
            </p:cNvSpPr>
            <p:nvPr/>
          </p:nvSpPr>
          <p:spPr bwMode="auto">
            <a:xfrm>
              <a:off x="2400" y="2304"/>
              <a:ext cx="288" cy="288"/>
            </a:xfrm>
            <a:prstGeom prst="rect">
              <a:avLst/>
            </a:prstGeom>
            <a:noFill/>
            <a:ln w="19050">
              <a:solidFill>
                <a:schemeClr val="bg2"/>
              </a:solidFill>
              <a:miter lim="800000"/>
              <a:headEnd/>
              <a:tailEnd/>
            </a:ln>
          </p:spPr>
          <p:txBody>
            <a:bodyPr wrap="none" anchor="ctr"/>
            <a:lstStyle/>
            <a:p>
              <a:endParaRPr lang="en-US"/>
            </a:p>
          </p:txBody>
        </p:sp>
        <p:sp>
          <p:nvSpPr>
            <p:cNvPr id="42034" name="Rectangle 14"/>
            <p:cNvSpPr>
              <a:spLocks noChangeArrowheads="1"/>
            </p:cNvSpPr>
            <p:nvPr/>
          </p:nvSpPr>
          <p:spPr bwMode="auto">
            <a:xfrm>
              <a:off x="2688" y="2304"/>
              <a:ext cx="288" cy="288"/>
            </a:xfrm>
            <a:prstGeom prst="rect">
              <a:avLst/>
            </a:prstGeom>
            <a:noFill/>
            <a:ln w="19050">
              <a:solidFill>
                <a:schemeClr val="bg2"/>
              </a:solidFill>
              <a:miter lim="800000"/>
              <a:headEnd/>
              <a:tailEnd/>
            </a:ln>
          </p:spPr>
          <p:txBody>
            <a:bodyPr wrap="none" anchor="ctr"/>
            <a:lstStyle/>
            <a:p>
              <a:endParaRPr lang="en-US"/>
            </a:p>
          </p:txBody>
        </p:sp>
        <p:sp>
          <p:nvSpPr>
            <p:cNvPr id="42035" name="Rectangle 15"/>
            <p:cNvSpPr>
              <a:spLocks noChangeArrowheads="1"/>
            </p:cNvSpPr>
            <p:nvPr/>
          </p:nvSpPr>
          <p:spPr bwMode="auto">
            <a:xfrm>
              <a:off x="2976" y="2304"/>
              <a:ext cx="288" cy="288"/>
            </a:xfrm>
            <a:prstGeom prst="rect">
              <a:avLst/>
            </a:prstGeom>
            <a:noFill/>
            <a:ln w="19050">
              <a:solidFill>
                <a:schemeClr val="bg2"/>
              </a:solidFill>
              <a:miter lim="800000"/>
              <a:headEnd/>
              <a:tailEnd/>
            </a:ln>
          </p:spPr>
          <p:txBody>
            <a:bodyPr wrap="none" anchor="ctr"/>
            <a:lstStyle/>
            <a:p>
              <a:endParaRPr lang="en-US"/>
            </a:p>
          </p:txBody>
        </p:sp>
        <p:sp>
          <p:nvSpPr>
            <p:cNvPr id="42036" name="Rectangle 16"/>
            <p:cNvSpPr>
              <a:spLocks noChangeArrowheads="1"/>
            </p:cNvSpPr>
            <p:nvPr/>
          </p:nvSpPr>
          <p:spPr bwMode="auto">
            <a:xfrm>
              <a:off x="3264" y="2304"/>
              <a:ext cx="288" cy="288"/>
            </a:xfrm>
            <a:prstGeom prst="rect">
              <a:avLst/>
            </a:prstGeom>
            <a:noFill/>
            <a:ln w="19050">
              <a:solidFill>
                <a:schemeClr val="bg2"/>
              </a:solidFill>
              <a:miter lim="800000"/>
              <a:headEnd/>
              <a:tailEnd/>
            </a:ln>
          </p:spPr>
          <p:txBody>
            <a:bodyPr wrap="none" anchor="ctr"/>
            <a:lstStyle/>
            <a:p>
              <a:endParaRPr lang="en-US"/>
            </a:p>
          </p:txBody>
        </p:sp>
        <p:sp>
          <p:nvSpPr>
            <p:cNvPr id="42037" name="Rectangle 17"/>
            <p:cNvSpPr>
              <a:spLocks noChangeArrowheads="1"/>
            </p:cNvSpPr>
            <p:nvPr/>
          </p:nvSpPr>
          <p:spPr bwMode="auto">
            <a:xfrm>
              <a:off x="3552" y="2304"/>
              <a:ext cx="288" cy="288"/>
            </a:xfrm>
            <a:prstGeom prst="rect">
              <a:avLst/>
            </a:prstGeom>
            <a:noFill/>
            <a:ln w="19050">
              <a:solidFill>
                <a:schemeClr val="bg2"/>
              </a:solidFill>
              <a:miter lim="800000"/>
              <a:headEnd/>
              <a:tailEnd/>
            </a:ln>
          </p:spPr>
          <p:txBody>
            <a:bodyPr wrap="none" anchor="ctr"/>
            <a:lstStyle/>
            <a:p>
              <a:endParaRPr lang="en-US"/>
            </a:p>
          </p:txBody>
        </p:sp>
        <p:sp>
          <p:nvSpPr>
            <p:cNvPr id="42038" name="Rectangle 18"/>
            <p:cNvSpPr>
              <a:spLocks noChangeArrowheads="1"/>
            </p:cNvSpPr>
            <p:nvPr/>
          </p:nvSpPr>
          <p:spPr bwMode="auto">
            <a:xfrm>
              <a:off x="3840" y="2304"/>
              <a:ext cx="288" cy="288"/>
            </a:xfrm>
            <a:prstGeom prst="rect">
              <a:avLst/>
            </a:prstGeom>
            <a:noFill/>
            <a:ln w="19050">
              <a:solidFill>
                <a:schemeClr val="bg2"/>
              </a:solidFill>
              <a:miter lim="800000"/>
              <a:headEnd/>
              <a:tailEnd/>
            </a:ln>
          </p:spPr>
          <p:txBody>
            <a:bodyPr wrap="none" anchor="ctr"/>
            <a:lstStyle/>
            <a:p>
              <a:endParaRPr lang="en-US"/>
            </a:p>
          </p:txBody>
        </p:sp>
      </p:grpSp>
      <p:grpSp>
        <p:nvGrpSpPr>
          <p:cNvPr id="3" name="Group 19"/>
          <p:cNvGrpSpPr>
            <a:grpSpLocks/>
          </p:cNvGrpSpPr>
          <p:nvPr/>
        </p:nvGrpSpPr>
        <p:grpSpPr bwMode="auto">
          <a:xfrm>
            <a:off x="3430588" y="2932113"/>
            <a:ext cx="3933825" cy="609600"/>
            <a:chOff x="528" y="1392"/>
            <a:chExt cx="2478" cy="384"/>
          </a:xfrm>
        </p:grpSpPr>
        <p:sp>
          <p:nvSpPr>
            <p:cNvPr id="42027" name="Rectangle 20"/>
            <p:cNvSpPr>
              <a:spLocks noChangeArrowheads="1"/>
            </p:cNvSpPr>
            <p:nvPr/>
          </p:nvSpPr>
          <p:spPr bwMode="auto">
            <a:xfrm>
              <a:off x="528" y="1392"/>
              <a:ext cx="354" cy="384"/>
            </a:xfrm>
            <a:prstGeom prst="rect">
              <a:avLst/>
            </a:prstGeom>
            <a:noFill/>
            <a:ln w="19050">
              <a:solidFill>
                <a:schemeClr val="bg2"/>
              </a:solidFill>
              <a:miter lim="800000"/>
              <a:headEnd/>
              <a:tailEnd/>
            </a:ln>
          </p:spPr>
          <p:txBody>
            <a:bodyPr wrap="none" anchor="ctr"/>
            <a:lstStyle/>
            <a:p>
              <a:endParaRPr lang="en-US"/>
            </a:p>
          </p:txBody>
        </p:sp>
        <p:sp>
          <p:nvSpPr>
            <p:cNvPr id="42028" name="Rectangle 21"/>
            <p:cNvSpPr>
              <a:spLocks noChangeArrowheads="1"/>
            </p:cNvSpPr>
            <p:nvPr/>
          </p:nvSpPr>
          <p:spPr bwMode="auto">
            <a:xfrm>
              <a:off x="1236" y="1392"/>
              <a:ext cx="354" cy="384"/>
            </a:xfrm>
            <a:prstGeom prst="rect">
              <a:avLst/>
            </a:prstGeom>
            <a:noFill/>
            <a:ln w="19050">
              <a:solidFill>
                <a:schemeClr val="bg2"/>
              </a:solidFill>
              <a:miter lim="800000"/>
              <a:headEnd/>
              <a:tailEnd/>
            </a:ln>
          </p:spPr>
          <p:txBody>
            <a:bodyPr wrap="none" anchor="ctr"/>
            <a:lstStyle/>
            <a:p>
              <a:endParaRPr lang="en-US"/>
            </a:p>
          </p:txBody>
        </p:sp>
        <p:sp>
          <p:nvSpPr>
            <p:cNvPr id="42029" name="Rectangle 22"/>
            <p:cNvSpPr>
              <a:spLocks noChangeArrowheads="1"/>
            </p:cNvSpPr>
            <p:nvPr/>
          </p:nvSpPr>
          <p:spPr bwMode="auto">
            <a:xfrm>
              <a:off x="1944" y="1392"/>
              <a:ext cx="354" cy="384"/>
            </a:xfrm>
            <a:prstGeom prst="rect">
              <a:avLst/>
            </a:prstGeom>
            <a:noFill/>
            <a:ln w="19050">
              <a:solidFill>
                <a:schemeClr val="bg2"/>
              </a:solidFill>
              <a:miter lim="800000"/>
              <a:headEnd/>
              <a:tailEnd/>
            </a:ln>
          </p:spPr>
          <p:txBody>
            <a:bodyPr wrap="none" anchor="ctr"/>
            <a:lstStyle/>
            <a:p>
              <a:endParaRPr lang="en-US"/>
            </a:p>
          </p:txBody>
        </p:sp>
        <p:sp>
          <p:nvSpPr>
            <p:cNvPr id="42030" name="Rectangle 23"/>
            <p:cNvSpPr>
              <a:spLocks noChangeArrowheads="1"/>
            </p:cNvSpPr>
            <p:nvPr/>
          </p:nvSpPr>
          <p:spPr bwMode="auto">
            <a:xfrm>
              <a:off x="2652" y="1392"/>
              <a:ext cx="354" cy="384"/>
            </a:xfrm>
            <a:prstGeom prst="rect">
              <a:avLst/>
            </a:prstGeom>
            <a:noFill/>
            <a:ln w="19050">
              <a:solidFill>
                <a:schemeClr val="bg2"/>
              </a:solidFill>
              <a:miter lim="800000"/>
              <a:headEnd/>
              <a:tailEnd/>
            </a:ln>
          </p:spPr>
          <p:txBody>
            <a:bodyPr wrap="none" anchor="ctr"/>
            <a:lstStyle/>
            <a:p>
              <a:endParaRPr lang="en-US"/>
            </a:p>
          </p:txBody>
        </p:sp>
      </p:grpSp>
      <p:sp>
        <p:nvSpPr>
          <p:cNvPr id="41996" name="Text Box 24"/>
          <p:cNvSpPr txBox="1">
            <a:spLocks noChangeArrowheads="1"/>
          </p:cNvSpPr>
          <p:nvPr/>
        </p:nvSpPr>
        <p:spPr bwMode="auto">
          <a:xfrm>
            <a:off x="3506788" y="3054350"/>
            <a:ext cx="325437" cy="396875"/>
          </a:xfrm>
          <a:prstGeom prst="rect">
            <a:avLst/>
          </a:prstGeom>
          <a:noFill/>
          <a:ln w="9525">
            <a:noFill/>
            <a:miter lim="800000"/>
            <a:headEnd/>
            <a:tailEnd/>
          </a:ln>
        </p:spPr>
        <p:txBody>
          <a:bodyPr wrap="none">
            <a:spAutoFit/>
          </a:bodyPr>
          <a:lstStyle/>
          <a:p>
            <a:r>
              <a:rPr lang="en-US">
                <a:cs typeface="Arial" pitchFamily="34" charset="0"/>
              </a:rPr>
              <a:t>6</a:t>
            </a:r>
          </a:p>
        </p:txBody>
      </p:sp>
      <p:sp>
        <p:nvSpPr>
          <p:cNvPr id="41997" name="Text Box 25"/>
          <p:cNvSpPr txBox="1">
            <a:spLocks noChangeArrowheads="1"/>
          </p:cNvSpPr>
          <p:nvPr/>
        </p:nvSpPr>
        <p:spPr bwMode="auto">
          <a:xfrm>
            <a:off x="4633913" y="3019425"/>
            <a:ext cx="325437" cy="396875"/>
          </a:xfrm>
          <a:prstGeom prst="rect">
            <a:avLst/>
          </a:prstGeom>
          <a:noFill/>
          <a:ln w="9525">
            <a:noFill/>
            <a:miter lim="800000"/>
            <a:headEnd/>
            <a:tailEnd/>
          </a:ln>
        </p:spPr>
        <p:txBody>
          <a:bodyPr wrap="none">
            <a:spAutoFit/>
          </a:bodyPr>
          <a:lstStyle/>
          <a:p>
            <a:r>
              <a:rPr lang="en-US">
                <a:cs typeface="Arial" pitchFamily="34" charset="0"/>
              </a:rPr>
              <a:t>5</a:t>
            </a:r>
          </a:p>
        </p:txBody>
      </p:sp>
      <p:sp>
        <p:nvSpPr>
          <p:cNvPr id="41998" name="Text Box 26"/>
          <p:cNvSpPr txBox="1">
            <a:spLocks noChangeArrowheads="1"/>
          </p:cNvSpPr>
          <p:nvPr/>
        </p:nvSpPr>
        <p:spPr bwMode="auto">
          <a:xfrm>
            <a:off x="5764213" y="3046413"/>
            <a:ext cx="325437" cy="396875"/>
          </a:xfrm>
          <a:prstGeom prst="rect">
            <a:avLst/>
          </a:prstGeom>
          <a:noFill/>
          <a:ln w="9525">
            <a:noFill/>
            <a:miter lim="800000"/>
            <a:headEnd/>
            <a:tailEnd/>
          </a:ln>
        </p:spPr>
        <p:txBody>
          <a:bodyPr wrap="none">
            <a:spAutoFit/>
          </a:bodyPr>
          <a:lstStyle/>
          <a:p>
            <a:r>
              <a:rPr lang="en-US">
                <a:cs typeface="Arial" pitchFamily="34" charset="0"/>
              </a:rPr>
              <a:t>8</a:t>
            </a:r>
          </a:p>
        </p:txBody>
      </p:sp>
      <p:sp>
        <p:nvSpPr>
          <p:cNvPr id="41999" name="Text Box 27"/>
          <p:cNvSpPr txBox="1">
            <a:spLocks noChangeArrowheads="1"/>
          </p:cNvSpPr>
          <p:nvPr/>
        </p:nvSpPr>
        <p:spPr bwMode="auto">
          <a:xfrm>
            <a:off x="6915150" y="3046413"/>
            <a:ext cx="325438" cy="396875"/>
          </a:xfrm>
          <a:prstGeom prst="rect">
            <a:avLst/>
          </a:prstGeom>
          <a:noFill/>
          <a:ln w="9525">
            <a:noFill/>
            <a:miter lim="800000"/>
            <a:headEnd/>
            <a:tailEnd/>
          </a:ln>
        </p:spPr>
        <p:txBody>
          <a:bodyPr wrap="none">
            <a:spAutoFit/>
          </a:bodyPr>
          <a:lstStyle/>
          <a:p>
            <a:r>
              <a:rPr lang="en-US">
                <a:cs typeface="Arial" pitchFamily="34" charset="0"/>
              </a:rPr>
              <a:t>7</a:t>
            </a:r>
          </a:p>
        </p:txBody>
      </p:sp>
      <p:sp>
        <p:nvSpPr>
          <p:cNvPr id="42000" name="Text Box 28"/>
          <p:cNvSpPr txBox="1">
            <a:spLocks noChangeArrowheads="1"/>
          </p:cNvSpPr>
          <p:nvPr/>
        </p:nvSpPr>
        <p:spPr bwMode="auto">
          <a:xfrm>
            <a:off x="3567113" y="4543425"/>
            <a:ext cx="325437" cy="396875"/>
          </a:xfrm>
          <a:prstGeom prst="rect">
            <a:avLst/>
          </a:prstGeom>
          <a:noFill/>
          <a:ln w="9525">
            <a:noFill/>
            <a:miter lim="800000"/>
            <a:headEnd/>
            <a:tailEnd/>
          </a:ln>
        </p:spPr>
        <p:txBody>
          <a:bodyPr wrap="none">
            <a:spAutoFit/>
          </a:bodyPr>
          <a:lstStyle/>
          <a:p>
            <a:r>
              <a:rPr lang="en-US">
                <a:cs typeface="Arial" pitchFamily="34" charset="0"/>
              </a:rPr>
              <a:t>5</a:t>
            </a:r>
          </a:p>
        </p:txBody>
      </p:sp>
      <p:sp>
        <p:nvSpPr>
          <p:cNvPr id="42001" name="Text Box 29"/>
          <p:cNvSpPr txBox="1">
            <a:spLocks noChangeArrowheads="1"/>
          </p:cNvSpPr>
          <p:nvPr/>
        </p:nvSpPr>
        <p:spPr bwMode="auto">
          <a:xfrm>
            <a:off x="5792788" y="4502150"/>
            <a:ext cx="325437" cy="396875"/>
          </a:xfrm>
          <a:prstGeom prst="rect">
            <a:avLst/>
          </a:prstGeom>
          <a:noFill/>
          <a:ln w="9525">
            <a:noFill/>
            <a:miter lim="800000"/>
            <a:headEnd/>
            <a:tailEnd/>
          </a:ln>
        </p:spPr>
        <p:txBody>
          <a:bodyPr wrap="none">
            <a:spAutoFit/>
          </a:bodyPr>
          <a:lstStyle/>
          <a:p>
            <a:r>
              <a:rPr lang="en-US">
                <a:cs typeface="Arial" pitchFamily="34" charset="0"/>
              </a:rPr>
              <a:t>7</a:t>
            </a:r>
          </a:p>
        </p:txBody>
      </p:sp>
      <p:sp>
        <p:nvSpPr>
          <p:cNvPr id="42002" name="Rectangle 30"/>
          <p:cNvSpPr>
            <a:spLocks noChangeArrowheads="1"/>
          </p:cNvSpPr>
          <p:nvPr/>
        </p:nvSpPr>
        <p:spPr bwMode="auto">
          <a:xfrm>
            <a:off x="3430588" y="5827713"/>
            <a:ext cx="561975" cy="609600"/>
          </a:xfrm>
          <a:prstGeom prst="rect">
            <a:avLst/>
          </a:prstGeom>
          <a:noFill/>
          <a:ln w="19050">
            <a:solidFill>
              <a:schemeClr val="bg2"/>
            </a:solidFill>
            <a:miter lim="800000"/>
            <a:headEnd/>
            <a:tailEnd/>
          </a:ln>
        </p:spPr>
        <p:txBody>
          <a:bodyPr wrap="none" anchor="ctr"/>
          <a:lstStyle/>
          <a:p>
            <a:endParaRPr lang="en-US"/>
          </a:p>
        </p:txBody>
      </p:sp>
      <p:sp>
        <p:nvSpPr>
          <p:cNvPr id="42003" name="Text Box 31"/>
          <p:cNvSpPr txBox="1">
            <a:spLocks noChangeArrowheads="1"/>
          </p:cNvSpPr>
          <p:nvPr/>
        </p:nvSpPr>
        <p:spPr bwMode="auto">
          <a:xfrm>
            <a:off x="3567113" y="5915025"/>
            <a:ext cx="325437" cy="396875"/>
          </a:xfrm>
          <a:prstGeom prst="rect">
            <a:avLst/>
          </a:prstGeom>
          <a:noFill/>
          <a:ln w="9525">
            <a:noFill/>
            <a:miter lim="800000"/>
            <a:headEnd/>
            <a:tailEnd/>
          </a:ln>
        </p:spPr>
        <p:txBody>
          <a:bodyPr wrap="none">
            <a:spAutoFit/>
          </a:bodyPr>
          <a:lstStyle/>
          <a:p>
            <a:r>
              <a:rPr lang="en-US">
                <a:cs typeface="Arial" pitchFamily="34" charset="0"/>
              </a:rPr>
              <a:t>5</a:t>
            </a:r>
          </a:p>
        </p:txBody>
      </p:sp>
      <p:sp>
        <p:nvSpPr>
          <p:cNvPr id="42004" name="Rectangle 32"/>
          <p:cNvSpPr>
            <a:spLocks noChangeArrowheads="1"/>
          </p:cNvSpPr>
          <p:nvPr/>
        </p:nvSpPr>
        <p:spPr bwMode="auto">
          <a:xfrm>
            <a:off x="3430588" y="4379913"/>
            <a:ext cx="561975" cy="609600"/>
          </a:xfrm>
          <a:prstGeom prst="rect">
            <a:avLst/>
          </a:prstGeom>
          <a:noFill/>
          <a:ln w="19050">
            <a:solidFill>
              <a:schemeClr val="bg2"/>
            </a:solidFill>
            <a:miter lim="800000"/>
            <a:headEnd/>
            <a:tailEnd/>
          </a:ln>
        </p:spPr>
        <p:txBody>
          <a:bodyPr wrap="none" anchor="ctr"/>
          <a:lstStyle/>
          <a:p>
            <a:endParaRPr lang="en-US"/>
          </a:p>
        </p:txBody>
      </p:sp>
      <p:sp>
        <p:nvSpPr>
          <p:cNvPr id="42005" name="Rectangle 33"/>
          <p:cNvSpPr>
            <a:spLocks noChangeArrowheads="1"/>
          </p:cNvSpPr>
          <p:nvPr/>
        </p:nvSpPr>
        <p:spPr bwMode="auto">
          <a:xfrm>
            <a:off x="5678488" y="4379913"/>
            <a:ext cx="561975" cy="609600"/>
          </a:xfrm>
          <a:prstGeom prst="rect">
            <a:avLst/>
          </a:prstGeom>
          <a:noFill/>
          <a:ln w="19050">
            <a:solidFill>
              <a:schemeClr val="bg2"/>
            </a:solidFill>
            <a:miter lim="800000"/>
            <a:headEnd/>
            <a:tailEnd/>
          </a:ln>
        </p:spPr>
        <p:txBody>
          <a:bodyPr wrap="none" anchor="ctr"/>
          <a:lstStyle/>
          <a:p>
            <a:endParaRPr lang="en-US"/>
          </a:p>
        </p:txBody>
      </p:sp>
      <p:sp>
        <p:nvSpPr>
          <p:cNvPr id="42006" name="Text Box 34"/>
          <p:cNvSpPr txBox="1">
            <a:spLocks noChangeArrowheads="1"/>
          </p:cNvSpPr>
          <p:nvPr/>
        </p:nvSpPr>
        <p:spPr bwMode="auto">
          <a:xfrm>
            <a:off x="1547813" y="2409825"/>
            <a:ext cx="960437" cy="396875"/>
          </a:xfrm>
          <a:prstGeom prst="rect">
            <a:avLst/>
          </a:prstGeom>
          <a:noFill/>
          <a:ln w="9525">
            <a:noFill/>
            <a:miter lim="800000"/>
            <a:headEnd/>
            <a:tailEnd/>
          </a:ln>
        </p:spPr>
        <p:txBody>
          <a:bodyPr wrap="none">
            <a:spAutoFit/>
          </a:bodyPr>
          <a:lstStyle/>
          <a:p>
            <a:r>
              <a:rPr lang="en-US">
                <a:cs typeface="Arial" pitchFamily="34" charset="0"/>
              </a:rPr>
              <a:t>Loop 1</a:t>
            </a:r>
          </a:p>
        </p:txBody>
      </p:sp>
      <p:sp>
        <p:nvSpPr>
          <p:cNvPr id="42007" name="Text Box 35"/>
          <p:cNvSpPr txBox="1">
            <a:spLocks noChangeArrowheads="1"/>
          </p:cNvSpPr>
          <p:nvPr/>
        </p:nvSpPr>
        <p:spPr bwMode="auto">
          <a:xfrm>
            <a:off x="1563688" y="3892550"/>
            <a:ext cx="960437" cy="396875"/>
          </a:xfrm>
          <a:prstGeom prst="rect">
            <a:avLst/>
          </a:prstGeom>
          <a:noFill/>
          <a:ln w="9525">
            <a:noFill/>
            <a:miter lim="800000"/>
            <a:headEnd/>
            <a:tailEnd/>
          </a:ln>
        </p:spPr>
        <p:txBody>
          <a:bodyPr wrap="none">
            <a:spAutoFit/>
          </a:bodyPr>
          <a:lstStyle/>
          <a:p>
            <a:r>
              <a:rPr lang="en-US">
                <a:cs typeface="Arial" pitchFamily="34" charset="0"/>
              </a:rPr>
              <a:t>Loop 2</a:t>
            </a:r>
          </a:p>
        </p:txBody>
      </p:sp>
      <p:sp>
        <p:nvSpPr>
          <p:cNvPr id="42008" name="Text Box 36"/>
          <p:cNvSpPr txBox="1">
            <a:spLocks noChangeArrowheads="1"/>
          </p:cNvSpPr>
          <p:nvPr/>
        </p:nvSpPr>
        <p:spPr bwMode="auto">
          <a:xfrm>
            <a:off x="1547813" y="5381625"/>
            <a:ext cx="960437" cy="396875"/>
          </a:xfrm>
          <a:prstGeom prst="rect">
            <a:avLst/>
          </a:prstGeom>
          <a:noFill/>
          <a:ln w="9525">
            <a:noFill/>
            <a:miter lim="800000"/>
            <a:headEnd/>
            <a:tailEnd/>
          </a:ln>
        </p:spPr>
        <p:txBody>
          <a:bodyPr wrap="none">
            <a:spAutoFit/>
          </a:bodyPr>
          <a:lstStyle/>
          <a:p>
            <a:r>
              <a:rPr lang="en-US">
                <a:cs typeface="Arial" pitchFamily="34" charset="0"/>
              </a:rPr>
              <a:t>Loop 3</a:t>
            </a:r>
          </a:p>
        </p:txBody>
      </p:sp>
      <p:sp>
        <p:nvSpPr>
          <p:cNvPr id="42009" name="Line 37"/>
          <p:cNvSpPr>
            <a:spLocks noChangeShapeType="1"/>
          </p:cNvSpPr>
          <p:nvPr/>
        </p:nvSpPr>
        <p:spPr bwMode="auto">
          <a:xfrm>
            <a:off x="3621088" y="20939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0" name="Line 38"/>
          <p:cNvSpPr>
            <a:spLocks noChangeShapeType="1"/>
          </p:cNvSpPr>
          <p:nvPr/>
        </p:nvSpPr>
        <p:spPr bwMode="auto">
          <a:xfrm>
            <a:off x="5983288" y="35417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1" name="Line 39"/>
          <p:cNvSpPr>
            <a:spLocks noChangeShapeType="1"/>
          </p:cNvSpPr>
          <p:nvPr/>
        </p:nvSpPr>
        <p:spPr bwMode="auto">
          <a:xfrm>
            <a:off x="7126288" y="20939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2" name="Line 40"/>
          <p:cNvSpPr>
            <a:spLocks noChangeShapeType="1"/>
          </p:cNvSpPr>
          <p:nvPr/>
        </p:nvSpPr>
        <p:spPr bwMode="auto">
          <a:xfrm>
            <a:off x="5983288" y="20939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3" name="Line 41"/>
          <p:cNvSpPr>
            <a:spLocks noChangeShapeType="1"/>
          </p:cNvSpPr>
          <p:nvPr/>
        </p:nvSpPr>
        <p:spPr bwMode="auto">
          <a:xfrm>
            <a:off x="4764088" y="20939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4" name="Line 42"/>
          <p:cNvSpPr>
            <a:spLocks noChangeShapeType="1"/>
          </p:cNvSpPr>
          <p:nvPr/>
        </p:nvSpPr>
        <p:spPr bwMode="auto">
          <a:xfrm>
            <a:off x="3697288" y="35417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5" name="Line 43"/>
          <p:cNvSpPr>
            <a:spLocks noChangeShapeType="1"/>
          </p:cNvSpPr>
          <p:nvPr/>
        </p:nvSpPr>
        <p:spPr bwMode="auto">
          <a:xfrm>
            <a:off x="3697288" y="4989513"/>
            <a:ext cx="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6" name="Line 44"/>
          <p:cNvSpPr>
            <a:spLocks noChangeShapeType="1"/>
          </p:cNvSpPr>
          <p:nvPr/>
        </p:nvSpPr>
        <p:spPr bwMode="auto">
          <a:xfrm flipH="1">
            <a:off x="3773488" y="20939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7" name="Line 45"/>
          <p:cNvSpPr>
            <a:spLocks noChangeShapeType="1"/>
          </p:cNvSpPr>
          <p:nvPr/>
        </p:nvSpPr>
        <p:spPr bwMode="auto">
          <a:xfrm flipH="1">
            <a:off x="7202488" y="20939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8" name="Line 46"/>
          <p:cNvSpPr>
            <a:spLocks noChangeShapeType="1"/>
          </p:cNvSpPr>
          <p:nvPr/>
        </p:nvSpPr>
        <p:spPr bwMode="auto">
          <a:xfrm flipH="1">
            <a:off x="6059488" y="20939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19" name="Line 47"/>
          <p:cNvSpPr>
            <a:spLocks noChangeShapeType="1"/>
          </p:cNvSpPr>
          <p:nvPr/>
        </p:nvSpPr>
        <p:spPr bwMode="auto">
          <a:xfrm flipH="1">
            <a:off x="4840288" y="20939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20" name="Line 48"/>
          <p:cNvSpPr>
            <a:spLocks noChangeShapeType="1"/>
          </p:cNvSpPr>
          <p:nvPr/>
        </p:nvSpPr>
        <p:spPr bwMode="auto">
          <a:xfrm flipH="1">
            <a:off x="4078288" y="35417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21" name="Line 49"/>
          <p:cNvSpPr>
            <a:spLocks noChangeShapeType="1"/>
          </p:cNvSpPr>
          <p:nvPr/>
        </p:nvSpPr>
        <p:spPr bwMode="auto">
          <a:xfrm flipH="1">
            <a:off x="6364288" y="3541713"/>
            <a:ext cx="5334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22" name="Line 50"/>
          <p:cNvSpPr>
            <a:spLocks noChangeShapeType="1"/>
          </p:cNvSpPr>
          <p:nvPr/>
        </p:nvSpPr>
        <p:spPr bwMode="auto">
          <a:xfrm flipH="1">
            <a:off x="4078288" y="4989513"/>
            <a:ext cx="1600200" cy="762000"/>
          </a:xfrm>
          <a:prstGeom prst="line">
            <a:avLst/>
          </a:prstGeom>
          <a:noFill/>
          <a:ln w="9525">
            <a:solidFill>
              <a:schemeClr val="bg2"/>
            </a:solidFill>
            <a:round/>
            <a:headEnd/>
            <a:tailEnd type="triangle" w="med" len="med"/>
          </a:ln>
        </p:spPr>
        <p:txBody>
          <a:bodyPr wrap="none" anchor="ctr"/>
          <a:lstStyle/>
          <a:p>
            <a:endParaRPr lang="en-US"/>
          </a:p>
        </p:txBody>
      </p:sp>
      <p:sp>
        <p:nvSpPr>
          <p:cNvPr id="42023" name="Title 54"/>
          <p:cNvSpPr>
            <a:spLocks noGrp="1"/>
          </p:cNvSpPr>
          <p:nvPr>
            <p:ph type="title"/>
          </p:nvPr>
        </p:nvSpPr>
        <p:spPr/>
        <p:txBody>
          <a:bodyPr/>
          <a:lstStyle/>
          <a:p>
            <a:pPr eaLnBrk="1" hangingPunct="1"/>
            <a:r>
              <a:rPr kumimoji="1" lang="en-US" smtClean="0"/>
              <a:t>Visualize Algorithm B</a:t>
            </a:r>
            <a:endParaRPr lang="en-US" smtClean="0"/>
          </a:p>
        </p:txBody>
      </p:sp>
      <p:sp>
        <p:nvSpPr>
          <p:cNvPr id="42024" name="Date Placeholder 51"/>
          <p:cNvSpPr>
            <a:spLocks noGrp="1"/>
          </p:cNvSpPr>
          <p:nvPr>
            <p:ph type="dt" sz="half" idx="10"/>
          </p:nvPr>
        </p:nvSpPr>
        <p:spPr>
          <a:noFill/>
        </p:spPr>
        <p:txBody>
          <a:bodyPr/>
          <a:lstStyle/>
          <a:p>
            <a:fld id="{51701BFF-F5BC-4554-AA0B-DE92B5356FE6}" type="datetime2">
              <a:rPr lang="en-US" smtClean="0">
                <a:latin typeface="Arial" pitchFamily="34" charset="0"/>
              </a:rPr>
              <a:pPr/>
              <a:t>Monday, February 04, 2013</a:t>
            </a:fld>
            <a:endParaRPr lang="en-US" smtClean="0">
              <a:latin typeface="Arial" pitchFamily="34" charset="0"/>
            </a:endParaRPr>
          </a:p>
        </p:txBody>
      </p:sp>
      <p:sp>
        <p:nvSpPr>
          <p:cNvPr id="42025" name="Footer Placeholder 53"/>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42026" name="Slide Number Placeholder 52"/>
          <p:cNvSpPr>
            <a:spLocks noGrp="1"/>
          </p:cNvSpPr>
          <p:nvPr>
            <p:ph type="sldNum" sz="quarter" idx="12"/>
          </p:nvPr>
        </p:nvSpPr>
        <p:spPr>
          <a:noFill/>
        </p:spPr>
        <p:txBody>
          <a:bodyPr/>
          <a:lstStyle/>
          <a:p>
            <a:fld id="{203147AE-A84A-48B0-81B0-B00B04B76567}" type="slidenum">
              <a:rPr lang="en-US" smtClean="0">
                <a:latin typeface="Arial" pitchFamily="34" charset="0"/>
              </a:rPr>
              <a:pPr/>
              <a:t>24</a:t>
            </a:fld>
            <a:endParaRPr lang="en-US" smtClean="0">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5"/>
          <p:cNvSpPr>
            <a:spLocks noGrp="1"/>
          </p:cNvSpPr>
          <p:nvPr>
            <p:ph type="title"/>
          </p:nvPr>
        </p:nvSpPr>
        <p:spPr/>
        <p:txBody>
          <a:bodyPr/>
          <a:lstStyle/>
          <a:p>
            <a:pPr eaLnBrk="1" hangingPunct="1"/>
            <a:r>
              <a:rPr lang="th-TH" smtClean="0"/>
              <a:t>Which algorithm is better?</a:t>
            </a:r>
            <a:endParaRPr lang="en-US" smtClean="0"/>
          </a:p>
        </p:txBody>
      </p:sp>
      <p:sp>
        <p:nvSpPr>
          <p:cNvPr id="5125" name="Date Placeholder 5"/>
          <p:cNvSpPr>
            <a:spLocks noGrp="1"/>
          </p:cNvSpPr>
          <p:nvPr>
            <p:ph type="dt" sz="half" idx="10"/>
          </p:nvPr>
        </p:nvSpPr>
        <p:spPr>
          <a:noFill/>
        </p:spPr>
        <p:txBody>
          <a:bodyPr/>
          <a:lstStyle/>
          <a:p>
            <a:fld id="{3C5CFB57-9DFD-4D18-A337-D771C0804436}" type="datetime2">
              <a:rPr lang="en-US" smtClean="0">
                <a:latin typeface="Arial" pitchFamily="34" charset="0"/>
              </a:rPr>
              <a:pPr/>
              <a:t>Monday, February 04, 2013</a:t>
            </a:fld>
            <a:endParaRPr lang="en-US" smtClean="0">
              <a:latin typeface="Arial" pitchFamily="34" charset="0"/>
            </a:endParaRPr>
          </a:p>
        </p:txBody>
      </p:sp>
      <p:sp>
        <p:nvSpPr>
          <p:cNvPr id="5126" name="Footer Placeholder 7"/>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5127" name="Slide Number Placeholder 6"/>
          <p:cNvSpPr>
            <a:spLocks noGrp="1"/>
          </p:cNvSpPr>
          <p:nvPr>
            <p:ph type="sldNum" sz="quarter" idx="12"/>
          </p:nvPr>
        </p:nvSpPr>
        <p:spPr>
          <a:noFill/>
        </p:spPr>
        <p:txBody>
          <a:bodyPr/>
          <a:lstStyle/>
          <a:p>
            <a:fld id="{D6E44325-B28D-482A-9177-1B43A0388023}" type="slidenum">
              <a:rPr lang="en-US" smtClean="0">
                <a:latin typeface="Arial" pitchFamily="34" charset="0"/>
              </a:rPr>
              <a:pPr/>
              <a:t>25</a:t>
            </a:fld>
            <a:endParaRPr lang="en-US" smtClean="0">
              <a:latin typeface="Arial" pitchFamily="34" charset="0"/>
            </a:endParaRPr>
          </a:p>
        </p:txBody>
      </p:sp>
      <p:graphicFrame>
        <p:nvGraphicFramePr>
          <p:cNvPr id="5122" name="Object 2"/>
          <p:cNvGraphicFramePr>
            <a:graphicFrameLocks noChangeAspect="1"/>
          </p:cNvGraphicFramePr>
          <p:nvPr>
            <p:ph sz="quarter" idx="1"/>
          </p:nvPr>
        </p:nvGraphicFramePr>
        <p:xfrm>
          <a:off x="6019800" y="1828800"/>
          <a:ext cx="1857375" cy="3995738"/>
        </p:xfrm>
        <a:graphic>
          <a:graphicData uri="http://schemas.openxmlformats.org/presentationml/2006/ole">
            <p:oleObj spid="_x0000_s6146" name="Clip" r:id="rId3" imgW="1857600" imgH="3995640" progId="">
              <p:embed/>
            </p:oleObj>
          </a:graphicData>
        </a:graphic>
      </p:graphicFrame>
      <p:sp>
        <p:nvSpPr>
          <p:cNvPr id="5124" name="Rectangle 3"/>
          <p:cNvSpPr>
            <a:spLocks noGrp="1" noChangeArrowheads="1"/>
          </p:cNvSpPr>
          <p:nvPr>
            <p:ph sz="quarter" idx="2"/>
          </p:nvPr>
        </p:nvSpPr>
        <p:spPr>
          <a:xfrm>
            <a:off x="609600" y="1371600"/>
            <a:ext cx="4038600" cy="5026025"/>
          </a:xfrm>
        </p:spPr>
        <p:txBody>
          <a:bodyPr/>
          <a:lstStyle/>
          <a:p>
            <a:pPr eaLnBrk="1" hangingPunct="1">
              <a:buFont typeface="Wingdings" pitchFamily="2" charset="2"/>
              <a:buNone/>
            </a:pPr>
            <a:r>
              <a:rPr lang="en-US" sz="2400" b="1" smtClean="0"/>
              <a:t>The algorithms are correct,  but which is the best?</a:t>
            </a:r>
            <a:r>
              <a:rPr lang="en-US" sz="2400" smtClean="0"/>
              <a:t> </a:t>
            </a:r>
          </a:p>
          <a:p>
            <a:pPr eaLnBrk="1" hangingPunct="1"/>
            <a:r>
              <a:rPr lang="en-US" sz="2400" smtClean="0"/>
              <a:t>Measure the running time (number of operations needed).</a:t>
            </a:r>
          </a:p>
          <a:p>
            <a:pPr eaLnBrk="1" hangingPunct="1"/>
            <a:r>
              <a:rPr lang="en-US" sz="2400" smtClean="0"/>
              <a:t> Measure the amount of memory used.</a:t>
            </a:r>
          </a:p>
          <a:p>
            <a:pPr eaLnBrk="1" hangingPunct="1"/>
            <a:r>
              <a:rPr lang="en-US" sz="2400" smtClean="0"/>
              <a:t> Note that the running time of the algorithms increase as the size of the input increases.</a:t>
            </a:r>
          </a:p>
          <a:p>
            <a:pPr eaLnBrk="1" hangingPunct="1">
              <a:buFont typeface="Wingdings" pitchFamily="2" charset="2"/>
              <a:buNone/>
            </a:pPr>
            <a:endParaRPr lang="en-US" sz="2400" smtClean="0"/>
          </a:p>
          <a:p>
            <a:pPr eaLnBrk="1" hangingPunct="1">
              <a:buFont typeface="Wingdings" pitchFamily="2" charset="2"/>
              <a:buNone/>
            </a:pPr>
            <a:endParaRPr lang="en-US" sz="2400" smtClean="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827088" y="2060575"/>
            <a:ext cx="7015162" cy="822325"/>
          </a:xfrm>
          <a:prstGeom prst="rect">
            <a:avLst/>
          </a:prstGeom>
          <a:noFill/>
          <a:ln w="9525">
            <a:noFill/>
            <a:miter lim="800000"/>
            <a:headEnd/>
            <a:tailEnd/>
          </a:ln>
        </p:spPr>
        <p:txBody>
          <a:bodyPr wrap="none">
            <a:spAutoFit/>
          </a:bodyPr>
          <a:lstStyle/>
          <a:p>
            <a:r>
              <a:rPr lang="en-US" sz="2400" b="1">
                <a:cs typeface="Arial" pitchFamily="34" charset="0"/>
              </a:rPr>
              <a:t>Correctness:</a:t>
            </a:r>
            <a:r>
              <a:rPr lang="en-US" sz="2400">
                <a:cs typeface="Arial" pitchFamily="34" charset="0"/>
              </a:rPr>
              <a:t>   Whether  the algorithm computes </a:t>
            </a:r>
          </a:p>
          <a:p>
            <a:r>
              <a:rPr lang="en-US" sz="2400">
                <a:cs typeface="Arial" pitchFamily="34" charset="0"/>
              </a:rPr>
              <a:t>                        the correct solution for </a:t>
            </a:r>
            <a:r>
              <a:rPr lang="en-US" sz="2400" b="1">
                <a:cs typeface="Arial" pitchFamily="34" charset="0"/>
              </a:rPr>
              <a:t>all</a:t>
            </a:r>
            <a:r>
              <a:rPr lang="en-US" sz="2400">
                <a:cs typeface="Arial" pitchFamily="34" charset="0"/>
              </a:rPr>
              <a:t> instances</a:t>
            </a:r>
            <a:endParaRPr lang="en-US" sz="2400" b="1">
              <a:cs typeface="Arial" pitchFamily="34" charset="0"/>
            </a:endParaRPr>
          </a:p>
        </p:txBody>
      </p:sp>
      <p:sp>
        <p:nvSpPr>
          <p:cNvPr id="45059" name="Text Box 3"/>
          <p:cNvSpPr txBox="1">
            <a:spLocks noChangeArrowheads="1"/>
          </p:cNvSpPr>
          <p:nvPr/>
        </p:nvSpPr>
        <p:spPr bwMode="auto">
          <a:xfrm>
            <a:off x="842963" y="3086100"/>
            <a:ext cx="6710362" cy="457200"/>
          </a:xfrm>
          <a:prstGeom prst="rect">
            <a:avLst/>
          </a:prstGeom>
          <a:noFill/>
          <a:ln w="9525">
            <a:noFill/>
            <a:miter lim="800000"/>
            <a:headEnd/>
            <a:tailEnd/>
          </a:ln>
        </p:spPr>
        <p:txBody>
          <a:bodyPr wrap="none">
            <a:spAutoFit/>
          </a:bodyPr>
          <a:lstStyle/>
          <a:p>
            <a:r>
              <a:rPr lang="en-US" sz="2400" b="1">
                <a:cs typeface="Arial" pitchFamily="34" charset="0"/>
              </a:rPr>
              <a:t>Efficiency:</a:t>
            </a:r>
            <a:r>
              <a:rPr lang="en-US" sz="2400">
                <a:cs typeface="Arial" pitchFamily="34" charset="0"/>
              </a:rPr>
              <a:t>  Resources needed by the algorithm</a:t>
            </a:r>
            <a:endParaRPr lang="en-US" sz="2400" b="1">
              <a:cs typeface="Arial" pitchFamily="34" charset="0"/>
            </a:endParaRPr>
          </a:p>
        </p:txBody>
      </p:sp>
      <p:sp>
        <p:nvSpPr>
          <p:cNvPr id="45060" name="Text Box 4"/>
          <p:cNvSpPr txBox="1">
            <a:spLocks noChangeArrowheads="1"/>
          </p:cNvSpPr>
          <p:nvPr/>
        </p:nvSpPr>
        <p:spPr bwMode="auto">
          <a:xfrm>
            <a:off x="1833563" y="3771900"/>
            <a:ext cx="5011737" cy="822325"/>
          </a:xfrm>
          <a:prstGeom prst="rect">
            <a:avLst/>
          </a:prstGeom>
          <a:noFill/>
          <a:ln w="9525">
            <a:noFill/>
            <a:miter lim="800000"/>
            <a:headEnd/>
            <a:tailEnd/>
          </a:ln>
        </p:spPr>
        <p:txBody>
          <a:bodyPr wrap="none">
            <a:spAutoFit/>
          </a:bodyPr>
          <a:lstStyle/>
          <a:p>
            <a:r>
              <a:rPr lang="en-US" sz="2400">
                <a:cs typeface="Arial" pitchFamily="34" charset="0"/>
              </a:rPr>
              <a:t>1. Time:   Number of steps.</a:t>
            </a:r>
          </a:p>
          <a:p>
            <a:r>
              <a:rPr lang="en-US" sz="2400">
                <a:cs typeface="Arial" pitchFamily="34" charset="0"/>
              </a:rPr>
              <a:t>2. Space:  amount of memory used.</a:t>
            </a:r>
          </a:p>
        </p:txBody>
      </p:sp>
      <p:sp>
        <p:nvSpPr>
          <p:cNvPr id="45061" name="Text Box 5"/>
          <p:cNvSpPr txBox="1">
            <a:spLocks noChangeArrowheads="1"/>
          </p:cNvSpPr>
          <p:nvPr/>
        </p:nvSpPr>
        <p:spPr bwMode="auto">
          <a:xfrm>
            <a:off x="903288" y="4879975"/>
            <a:ext cx="7231062" cy="1187450"/>
          </a:xfrm>
          <a:prstGeom prst="rect">
            <a:avLst/>
          </a:prstGeom>
          <a:noFill/>
          <a:ln w="9525">
            <a:noFill/>
            <a:miter lim="800000"/>
            <a:headEnd/>
            <a:tailEnd/>
          </a:ln>
        </p:spPr>
        <p:txBody>
          <a:bodyPr wrap="none">
            <a:spAutoFit/>
          </a:bodyPr>
          <a:lstStyle/>
          <a:p>
            <a:r>
              <a:rPr lang="en-US" sz="2400">
                <a:cs typeface="Arial" pitchFamily="34" charset="0"/>
              </a:rPr>
              <a:t>Measurement “model”:   Worst case,  Average case </a:t>
            </a:r>
          </a:p>
          <a:p>
            <a:r>
              <a:rPr lang="en-US" sz="2400">
                <a:cs typeface="Arial" pitchFamily="34" charset="0"/>
              </a:rPr>
              <a:t>                                    and  Best case.</a:t>
            </a:r>
          </a:p>
          <a:p>
            <a:endParaRPr lang="en-US" sz="2400">
              <a:cs typeface="Arial" pitchFamily="34" charset="0"/>
            </a:endParaRPr>
          </a:p>
        </p:txBody>
      </p:sp>
      <p:sp>
        <p:nvSpPr>
          <p:cNvPr id="45062" name="Title 9"/>
          <p:cNvSpPr>
            <a:spLocks noGrp="1"/>
          </p:cNvSpPr>
          <p:nvPr>
            <p:ph type="title"/>
          </p:nvPr>
        </p:nvSpPr>
        <p:spPr/>
        <p:txBody>
          <a:bodyPr/>
          <a:lstStyle/>
          <a:p>
            <a:pPr eaLnBrk="1" hangingPunct="1"/>
            <a:r>
              <a:rPr kumimoji="1" lang="en-US" smtClean="0"/>
              <a:t>What do we need?</a:t>
            </a:r>
            <a:endParaRPr lang="en-US" smtClean="0"/>
          </a:p>
        </p:txBody>
      </p:sp>
      <p:sp>
        <p:nvSpPr>
          <p:cNvPr id="45063" name="Date Placeholder 6"/>
          <p:cNvSpPr>
            <a:spLocks noGrp="1"/>
          </p:cNvSpPr>
          <p:nvPr>
            <p:ph type="dt" sz="half" idx="10"/>
          </p:nvPr>
        </p:nvSpPr>
        <p:spPr>
          <a:noFill/>
        </p:spPr>
        <p:txBody>
          <a:bodyPr/>
          <a:lstStyle/>
          <a:p>
            <a:fld id="{875A45BF-C823-4D0E-BDD0-596D640DC0D4}" type="datetime2">
              <a:rPr lang="en-US" smtClean="0">
                <a:latin typeface="Arial" pitchFamily="34" charset="0"/>
              </a:rPr>
              <a:pPr/>
              <a:t>Monday, February 04, 2013</a:t>
            </a:fld>
            <a:endParaRPr lang="en-US" smtClean="0">
              <a:latin typeface="Arial" pitchFamily="34" charset="0"/>
            </a:endParaRPr>
          </a:p>
        </p:txBody>
      </p:sp>
      <p:sp>
        <p:nvSpPr>
          <p:cNvPr id="45064" name="Footer Placeholder 8"/>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45065" name="Slide Number Placeholder 7"/>
          <p:cNvSpPr>
            <a:spLocks noGrp="1"/>
          </p:cNvSpPr>
          <p:nvPr>
            <p:ph type="sldNum" sz="quarter" idx="12"/>
          </p:nvPr>
        </p:nvSpPr>
        <p:spPr>
          <a:noFill/>
        </p:spPr>
        <p:txBody>
          <a:bodyPr/>
          <a:lstStyle/>
          <a:p>
            <a:fld id="{2903955F-F79C-482F-9891-4C95D2660137}" type="slidenum">
              <a:rPr lang="en-US" smtClean="0">
                <a:latin typeface="Arial" pitchFamily="34" charset="0"/>
              </a:rPr>
              <a:pPr/>
              <a:t>26</a:t>
            </a:fld>
            <a:endParaRPr lang="en-US" smtClean="0">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04800" y="1295400"/>
            <a:ext cx="3581400" cy="5262563"/>
          </a:xfrm>
          <a:prstGeom prst="rect">
            <a:avLst/>
          </a:prstGeom>
          <a:noFill/>
          <a:ln w="9525">
            <a:noFill/>
            <a:miter lim="800000"/>
            <a:headEnd/>
            <a:tailEnd/>
          </a:ln>
        </p:spPr>
        <p:txBody>
          <a:bodyPr>
            <a:spAutoFit/>
          </a:bodyPr>
          <a:lstStyle/>
          <a:p>
            <a:r>
              <a:rPr lang="en-US" sz="2400">
                <a:cs typeface="Arial" pitchFamily="34" charset="0"/>
              </a:rPr>
              <a:t>Measurement parameterized by the size of the input.</a:t>
            </a:r>
          </a:p>
          <a:p>
            <a:endParaRPr lang="en-US" sz="2400">
              <a:cs typeface="Arial" pitchFamily="34" charset="0"/>
            </a:endParaRPr>
          </a:p>
          <a:p>
            <a:r>
              <a:rPr lang="en-US" sz="2400">
                <a:cs typeface="Arial" pitchFamily="34" charset="0"/>
              </a:rPr>
              <a:t>The algorihtms A,B,C are </a:t>
            </a:r>
            <a:r>
              <a:rPr lang="en-US" sz="2400" i="1">
                <a:cs typeface="Arial" pitchFamily="34" charset="0"/>
              </a:rPr>
              <a:t>implemented</a:t>
            </a:r>
            <a:r>
              <a:rPr lang="en-US" sz="2400">
                <a:cs typeface="Arial" pitchFamily="34" charset="0"/>
              </a:rPr>
              <a:t> and run in a PC.</a:t>
            </a:r>
          </a:p>
          <a:p>
            <a:r>
              <a:rPr lang="en-US" sz="2400">
                <a:cs typeface="Arial" pitchFamily="34" charset="0"/>
              </a:rPr>
              <a:t>Algorithms D is implemented and run in a supercomputer.</a:t>
            </a:r>
          </a:p>
          <a:p>
            <a:endParaRPr lang="en-US" sz="2400">
              <a:cs typeface="Arial" pitchFamily="34" charset="0"/>
            </a:endParaRPr>
          </a:p>
          <a:p>
            <a:r>
              <a:rPr lang="en-US" sz="2400">
                <a:cs typeface="Arial" pitchFamily="34" charset="0"/>
              </a:rPr>
              <a:t>Let   </a:t>
            </a:r>
            <a:r>
              <a:rPr lang="en-US" sz="2400" i="1">
                <a:cs typeface="Arial" pitchFamily="34" charset="0"/>
              </a:rPr>
              <a:t>T</a:t>
            </a:r>
            <a:r>
              <a:rPr lang="en-US" sz="2400" i="1" baseline="-25000">
                <a:cs typeface="Arial" pitchFamily="34" charset="0"/>
              </a:rPr>
              <a:t>k</a:t>
            </a:r>
            <a:r>
              <a:rPr lang="en-US" sz="2400">
                <a:cs typeface="Arial" pitchFamily="34" charset="0"/>
              </a:rPr>
              <a:t>(</a:t>
            </a:r>
            <a:r>
              <a:rPr lang="en-US" sz="2400" i="1">
                <a:cs typeface="Arial" pitchFamily="34" charset="0"/>
              </a:rPr>
              <a:t> n</a:t>
            </a:r>
            <a:r>
              <a:rPr lang="en-US" sz="2400">
                <a:cs typeface="Arial" pitchFamily="34" charset="0"/>
              </a:rPr>
              <a:t> ) be the amount of time taken by the Algorithm</a:t>
            </a:r>
          </a:p>
        </p:txBody>
      </p:sp>
      <p:sp>
        <p:nvSpPr>
          <p:cNvPr id="46083" name="Text Box 8"/>
          <p:cNvSpPr txBox="1">
            <a:spLocks noChangeArrowheads="1"/>
          </p:cNvSpPr>
          <p:nvPr/>
        </p:nvSpPr>
        <p:spPr bwMode="auto">
          <a:xfrm>
            <a:off x="8153400" y="5410200"/>
            <a:ext cx="692150" cy="396875"/>
          </a:xfrm>
          <a:prstGeom prst="rect">
            <a:avLst/>
          </a:prstGeom>
          <a:noFill/>
          <a:ln w="9525">
            <a:noFill/>
            <a:miter lim="800000"/>
            <a:headEnd/>
            <a:tailEnd/>
          </a:ln>
        </p:spPr>
        <p:txBody>
          <a:bodyPr wrap="none">
            <a:spAutoFit/>
          </a:bodyPr>
          <a:lstStyle/>
          <a:p>
            <a:r>
              <a:rPr lang="en-US">
                <a:latin typeface="Times New Roman" pitchFamily="18" charset="0"/>
              </a:rPr>
              <a:t>1000</a:t>
            </a:r>
          </a:p>
        </p:txBody>
      </p:sp>
      <p:sp>
        <p:nvSpPr>
          <p:cNvPr id="46084" name="Text Box 9"/>
          <p:cNvSpPr txBox="1">
            <a:spLocks noChangeArrowheads="1"/>
          </p:cNvSpPr>
          <p:nvPr/>
        </p:nvSpPr>
        <p:spPr bwMode="auto">
          <a:xfrm>
            <a:off x="5562600" y="5410200"/>
            <a:ext cx="565150" cy="396875"/>
          </a:xfrm>
          <a:prstGeom prst="rect">
            <a:avLst/>
          </a:prstGeom>
          <a:noFill/>
          <a:ln w="9525">
            <a:noFill/>
            <a:miter lim="800000"/>
            <a:headEnd/>
            <a:tailEnd/>
          </a:ln>
        </p:spPr>
        <p:txBody>
          <a:bodyPr wrap="none">
            <a:spAutoFit/>
          </a:bodyPr>
          <a:lstStyle/>
          <a:p>
            <a:r>
              <a:rPr lang="en-US">
                <a:latin typeface="Times New Roman" pitchFamily="18" charset="0"/>
              </a:rPr>
              <a:t>500</a:t>
            </a:r>
          </a:p>
        </p:txBody>
      </p:sp>
      <p:sp>
        <p:nvSpPr>
          <p:cNvPr id="46085" name="Text Box 14"/>
          <p:cNvSpPr txBox="1">
            <a:spLocks noChangeArrowheads="1"/>
          </p:cNvSpPr>
          <p:nvPr/>
        </p:nvSpPr>
        <p:spPr bwMode="auto">
          <a:xfrm>
            <a:off x="5181600" y="5695950"/>
            <a:ext cx="1574800" cy="396875"/>
          </a:xfrm>
          <a:prstGeom prst="rect">
            <a:avLst/>
          </a:prstGeom>
          <a:noFill/>
          <a:ln w="9525">
            <a:noFill/>
            <a:miter lim="800000"/>
            <a:headEnd/>
            <a:tailEnd/>
          </a:ln>
        </p:spPr>
        <p:txBody>
          <a:bodyPr wrap="none">
            <a:spAutoFit/>
          </a:bodyPr>
          <a:lstStyle/>
          <a:p>
            <a:r>
              <a:rPr lang="en-US"/>
              <a:t>Input Size </a:t>
            </a:r>
          </a:p>
        </p:txBody>
      </p:sp>
      <p:sp>
        <p:nvSpPr>
          <p:cNvPr id="46086" name="Text Box 12"/>
          <p:cNvSpPr txBox="1">
            <a:spLocks noChangeArrowheads="1"/>
          </p:cNvSpPr>
          <p:nvPr/>
        </p:nvSpPr>
        <p:spPr bwMode="auto">
          <a:xfrm>
            <a:off x="8470900" y="3500438"/>
            <a:ext cx="673100" cy="336550"/>
          </a:xfrm>
          <a:prstGeom prst="rect">
            <a:avLst/>
          </a:prstGeom>
          <a:noFill/>
          <a:ln w="9525">
            <a:noFill/>
            <a:miter lim="800000"/>
            <a:headEnd/>
            <a:tailEnd/>
          </a:ln>
        </p:spPr>
        <p:txBody>
          <a:bodyPr wrap="none">
            <a:spAutoFit/>
          </a:bodyPr>
          <a:lstStyle/>
          <a:p>
            <a:r>
              <a:rPr lang="en-US" sz="1600" i="1">
                <a:cs typeface="Arial" pitchFamily="34" charset="0"/>
              </a:rPr>
              <a:t>T</a:t>
            </a:r>
            <a:r>
              <a:rPr lang="en-US" sz="1600" baseline="-25000">
                <a:cs typeface="Arial" pitchFamily="34" charset="0"/>
              </a:rPr>
              <a:t>b </a:t>
            </a:r>
            <a:r>
              <a:rPr lang="en-US" sz="1600">
                <a:cs typeface="Arial" pitchFamily="34" charset="0"/>
              </a:rPr>
              <a:t>(</a:t>
            </a:r>
            <a:r>
              <a:rPr lang="en-US" sz="1600" i="1">
                <a:cs typeface="Arial" pitchFamily="34" charset="0"/>
              </a:rPr>
              <a:t>n</a:t>
            </a:r>
            <a:r>
              <a:rPr lang="en-US" sz="1600">
                <a:cs typeface="Arial" pitchFamily="34" charset="0"/>
              </a:rPr>
              <a:t>)</a:t>
            </a:r>
            <a:endParaRPr lang="en-US" sz="1600" i="1">
              <a:cs typeface="Arial" pitchFamily="34" charset="0"/>
            </a:endParaRPr>
          </a:p>
        </p:txBody>
      </p:sp>
      <p:sp>
        <p:nvSpPr>
          <p:cNvPr id="46087" name="Text Box 13"/>
          <p:cNvSpPr txBox="1">
            <a:spLocks noChangeArrowheads="1"/>
          </p:cNvSpPr>
          <p:nvPr/>
        </p:nvSpPr>
        <p:spPr bwMode="auto">
          <a:xfrm>
            <a:off x="8451850" y="4149725"/>
            <a:ext cx="692150" cy="336550"/>
          </a:xfrm>
          <a:prstGeom prst="rect">
            <a:avLst/>
          </a:prstGeom>
          <a:noFill/>
          <a:ln w="9525">
            <a:noFill/>
            <a:miter lim="800000"/>
            <a:headEnd/>
            <a:tailEnd/>
          </a:ln>
        </p:spPr>
        <p:txBody>
          <a:bodyPr wrap="none">
            <a:spAutoFit/>
          </a:bodyPr>
          <a:lstStyle/>
          <a:p>
            <a:r>
              <a:rPr lang="en-US" sz="1600" i="1">
                <a:cs typeface="Arial" pitchFamily="34" charset="0"/>
              </a:rPr>
              <a:t>T</a:t>
            </a:r>
            <a:r>
              <a:rPr lang="en-US" sz="1600" baseline="-25000">
                <a:cs typeface="Arial" pitchFamily="34" charset="0"/>
              </a:rPr>
              <a:t>a</a:t>
            </a:r>
            <a:r>
              <a:rPr lang="en-US" sz="1600">
                <a:cs typeface="Arial" pitchFamily="34" charset="0"/>
              </a:rPr>
              <a:t> (</a:t>
            </a:r>
            <a:r>
              <a:rPr lang="en-US" sz="1600" i="1">
                <a:cs typeface="Arial" pitchFamily="34" charset="0"/>
              </a:rPr>
              <a:t>n</a:t>
            </a:r>
            <a:r>
              <a:rPr lang="en-US" sz="1600">
                <a:cs typeface="Arial" pitchFamily="34" charset="0"/>
              </a:rPr>
              <a:t>)</a:t>
            </a:r>
            <a:endParaRPr lang="en-US" sz="1600" i="1">
              <a:cs typeface="Arial" pitchFamily="34" charset="0"/>
            </a:endParaRPr>
          </a:p>
        </p:txBody>
      </p:sp>
      <p:grpSp>
        <p:nvGrpSpPr>
          <p:cNvPr id="2" name="Group 22"/>
          <p:cNvGrpSpPr>
            <a:grpSpLocks/>
          </p:cNvGrpSpPr>
          <p:nvPr/>
        </p:nvGrpSpPr>
        <p:grpSpPr bwMode="auto">
          <a:xfrm>
            <a:off x="3810000" y="2276475"/>
            <a:ext cx="5099050" cy="3233738"/>
            <a:chOff x="2336" y="1434"/>
            <a:chExt cx="3276" cy="2078"/>
          </a:xfrm>
        </p:grpSpPr>
        <p:sp>
          <p:nvSpPr>
            <p:cNvPr id="46093" name="Freeform 3"/>
            <p:cNvSpPr>
              <a:spLocks/>
            </p:cNvSpPr>
            <p:nvPr/>
          </p:nvSpPr>
          <p:spPr bwMode="auto">
            <a:xfrm>
              <a:off x="2881" y="2362"/>
              <a:ext cx="2405" cy="817"/>
            </a:xfrm>
            <a:custGeom>
              <a:avLst/>
              <a:gdLst>
                <a:gd name="T0" fmla="*/ 0 w 3120"/>
                <a:gd name="T1" fmla="*/ 817 h 1200"/>
                <a:gd name="T2" fmla="*/ 222 w 3120"/>
                <a:gd name="T3" fmla="*/ 686 h 1200"/>
                <a:gd name="T4" fmla="*/ 444 w 3120"/>
                <a:gd name="T5" fmla="*/ 654 h 1200"/>
                <a:gd name="T6" fmla="*/ 629 w 3120"/>
                <a:gd name="T7" fmla="*/ 556 h 1200"/>
                <a:gd name="T8" fmla="*/ 777 w 3120"/>
                <a:gd name="T9" fmla="*/ 523 h 1200"/>
                <a:gd name="T10" fmla="*/ 1221 w 3120"/>
                <a:gd name="T11" fmla="*/ 392 h 1200"/>
                <a:gd name="T12" fmla="*/ 1591 w 3120"/>
                <a:gd name="T13" fmla="*/ 196 h 1200"/>
                <a:gd name="T14" fmla="*/ 1702 w 3120"/>
                <a:gd name="T15" fmla="*/ 163 h 1200"/>
                <a:gd name="T16" fmla="*/ 2220 w 3120"/>
                <a:gd name="T17" fmla="*/ 65 h 1200"/>
                <a:gd name="T18" fmla="*/ 2405 w 3120"/>
                <a:gd name="T19" fmla="*/ 0 h 12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20"/>
                <a:gd name="T31" fmla="*/ 0 h 1200"/>
                <a:gd name="T32" fmla="*/ 3120 w 3120"/>
                <a:gd name="T33" fmla="*/ 1200 h 12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20" h="1200">
                  <a:moveTo>
                    <a:pt x="0" y="1200"/>
                  </a:moveTo>
                  <a:cubicBezTo>
                    <a:pt x="96" y="1124"/>
                    <a:pt x="192" y="1048"/>
                    <a:pt x="288" y="1008"/>
                  </a:cubicBezTo>
                  <a:cubicBezTo>
                    <a:pt x="384" y="968"/>
                    <a:pt x="488" y="992"/>
                    <a:pt x="576" y="960"/>
                  </a:cubicBezTo>
                  <a:cubicBezTo>
                    <a:pt x="664" y="928"/>
                    <a:pt x="744" y="848"/>
                    <a:pt x="816" y="816"/>
                  </a:cubicBezTo>
                  <a:cubicBezTo>
                    <a:pt x="888" y="784"/>
                    <a:pt x="880" y="808"/>
                    <a:pt x="1008" y="768"/>
                  </a:cubicBezTo>
                  <a:cubicBezTo>
                    <a:pt x="1136" y="728"/>
                    <a:pt x="1408" y="656"/>
                    <a:pt x="1584" y="576"/>
                  </a:cubicBezTo>
                  <a:cubicBezTo>
                    <a:pt x="1760" y="496"/>
                    <a:pt x="1960" y="344"/>
                    <a:pt x="2064" y="288"/>
                  </a:cubicBezTo>
                  <a:cubicBezTo>
                    <a:pt x="2168" y="232"/>
                    <a:pt x="2072" y="272"/>
                    <a:pt x="2208" y="240"/>
                  </a:cubicBezTo>
                  <a:cubicBezTo>
                    <a:pt x="2344" y="208"/>
                    <a:pt x="2728" y="136"/>
                    <a:pt x="2880" y="96"/>
                  </a:cubicBezTo>
                  <a:cubicBezTo>
                    <a:pt x="3032" y="56"/>
                    <a:pt x="3076" y="28"/>
                    <a:pt x="3120" y="0"/>
                  </a:cubicBezTo>
                </a:path>
              </a:pathLst>
            </a:custGeom>
            <a:noFill/>
            <a:ln w="19050">
              <a:solidFill>
                <a:srgbClr val="FF3300"/>
              </a:solidFill>
              <a:round/>
              <a:headEnd/>
              <a:tailEnd/>
            </a:ln>
          </p:spPr>
          <p:txBody>
            <a:bodyPr wrap="none" anchor="ctr"/>
            <a:lstStyle/>
            <a:p>
              <a:endParaRPr lang="en-US"/>
            </a:p>
          </p:txBody>
        </p:sp>
        <p:sp>
          <p:nvSpPr>
            <p:cNvPr id="46094" name="Freeform 4"/>
            <p:cNvSpPr>
              <a:spLocks/>
            </p:cNvSpPr>
            <p:nvPr/>
          </p:nvSpPr>
          <p:spPr bwMode="auto">
            <a:xfrm>
              <a:off x="2873" y="2734"/>
              <a:ext cx="2405" cy="388"/>
            </a:xfrm>
            <a:custGeom>
              <a:avLst/>
              <a:gdLst>
                <a:gd name="T0" fmla="*/ 0 w 3168"/>
                <a:gd name="T1" fmla="*/ 388 h 576"/>
                <a:gd name="T2" fmla="*/ 474 w 3168"/>
                <a:gd name="T3" fmla="*/ 323 h 576"/>
                <a:gd name="T4" fmla="*/ 1603 w 3168"/>
                <a:gd name="T5" fmla="*/ 129 h 576"/>
                <a:gd name="T6" fmla="*/ 2150 w 3168"/>
                <a:gd name="T7" fmla="*/ 32 h 576"/>
                <a:gd name="T8" fmla="*/ 2405 w 3168"/>
                <a:gd name="T9" fmla="*/ 0 h 576"/>
                <a:gd name="T10" fmla="*/ 0 60000 65536"/>
                <a:gd name="T11" fmla="*/ 0 60000 65536"/>
                <a:gd name="T12" fmla="*/ 0 60000 65536"/>
                <a:gd name="T13" fmla="*/ 0 60000 65536"/>
                <a:gd name="T14" fmla="*/ 0 60000 65536"/>
                <a:gd name="T15" fmla="*/ 0 w 3168"/>
                <a:gd name="T16" fmla="*/ 0 h 576"/>
                <a:gd name="T17" fmla="*/ 3168 w 3168"/>
                <a:gd name="T18" fmla="*/ 576 h 576"/>
              </a:gdLst>
              <a:ahLst/>
              <a:cxnLst>
                <a:cxn ang="T10">
                  <a:pos x="T0" y="T1"/>
                </a:cxn>
                <a:cxn ang="T11">
                  <a:pos x="T2" y="T3"/>
                </a:cxn>
                <a:cxn ang="T12">
                  <a:pos x="T4" y="T5"/>
                </a:cxn>
                <a:cxn ang="T13">
                  <a:pos x="T6" y="T7"/>
                </a:cxn>
                <a:cxn ang="T14">
                  <a:pos x="T8" y="T9"/>
                </a:cxn>
              </a:cxnLst>
              <a:rect l="T15" t="T16" r="T17" b="T18"/>
              <a:pathLst>
                <a:path w="3168" h="576">
                  <a:moveTo>
                    <a:pt x="0" y="576"/>
                  </a:moveTo>
                  <a:cubicBezTo>
                    <a:pt x="136" y="560"/>
                    <a:pt x="272" y="544"/>
                    <a:pt x="624" y="480"/>
                  </a:cubicBezTo>
                  <a:cubicBezTo>
                    <a:pt x="976" y="416"/>
                    <a:pt x="1744" y="264"/>
                    <a:pt x="2112" y="192"/>
                  </a:cubicBezTo>
                  <a:cubicBezTo>
                    <a:pt x="2480" y="120"/>
                    <a:pt x="2656" y="80"/>
                    <a:pt x="2832" y="48"/>
                  </a:cubicBezTo>
                  <a:cubicBezTo>
                    <a:pt x="3008" y="16"/>
                    <a:pt x="3088" y="8"/>
                    <a:pt x="3168" y="0"/>
                  </a:cubicBezTo>
                </a:path>
              </a:pathLst>
            </a:custGeom>
            <a:noFill/>
            <a:ln w="9525">
              <a:solidFill>
                <a:schemeClr val="bg2"/>
              </a:solidFill>
              <a:round/>
              <a:headEnd/>
              <a:tailEnd/>
            </a:ln>
          </p:spPr>
          <p:txBody>
            <a:bodyPr wrap="none" anchor="ctr"/>
            <a:lstStyle/>
            <a:p>
              <a:endParaRPr lang="en-US"/>
            </a:p>
          </p:txBody>
        </p:sp>
        <p:sp>
          <p:nvSpPr>
            <p:cNvPr id="46095" name="Text Box 5"/>
            <p:cNvSpPr txBox="1">
              <a:spLocks noChangeArrowheads="1"/>
            </p:cNvSpPr>
            <p:nvPr/>
          </p:nvSpPr>
          <p:spPr bwMode="auto">
            <a:xfrm>
              <a:off x="2673" y="3300"/>
              <a:ext cx="116" cy="212"/>
            </a:xfrm>
            <a:prstGeom prst="rect">
              <a:avLst/>
            </a:prstGeom>
            <a:noFill/>
            <a:ln w="9525">
              <a:noFill/>
              <a:miter lim="800000"/>
              <a:headEnd/>
              <a:tailEnd/>
            </a:ln>
          </p:spPr>
          <p:txBody>
            <a:bodyPr wrap="none">
              <a:spAutoFit/>
            </a:bodyPr>
            <a:lstStyle/>
            <a:p>
              <a:endParaRPr lang="en-US" sz="1600">
                <a:cs typeface="Arial" pitchFamily="34" charset="0"/>
              </a:endParaRPr>
            </a:p>
          </p:txBody>
        </p:sp>
        <p:sp>
          <p:nvSpPr>
            <p:cNvPr id="46096" name="Text Box 6"/>
            <p:cNvSpPr txBox="1">
              <a:spLocks noChangeArrowheads="1"/>
            </p:cNvSpPr>
            <p:nvPr/>
          </p:nvSpPr>
          <p:spPr bwMode="auto">
            <a:xfrm>
              <a:off x="2687" y="1592"/>
              <a:ext cx="223" cy="212"/>
            </a:xfrm>
            <a:prstGeom prst="rect">
              <a:avLst/>
            </a:prstGeom>
            <a:noFill/>
            <a:ln w="9525">
              <a:noFill/>
              <a:miter lim="800000"/>
              <a:headEnd/>
              <a:tailEnd/>
            </a:ln>
          </p:spPr>
          <p:txBody>
            <a:bodyPr wrap="none">
              <a:spAutoFit/>
            </a:bodyPr>
            <a:lstStyle/>
            <a:p>
              <a:r>
                <a:rPr lang="en-US" sz="1600">
                  <a:cs typeface="Arial" pitchFamily="34" charset="0"/>
                </a:rPr>
                <a:t>4 </a:t>
              </a:r>
            </a:p>
          </p:txBody>
        </p:sp>
        <p:sp>
          <p:nvSpPr>
            <p:cNvPr id="46097" name="Text Box 7"/>
            <p:cNvSpPr txBox="1">
              <a:spLocks noChangeArrowheads="1"/>
            </p:cNvSpPr>
            <p:nvPr/>
          </p:nvSpPr>
          <p:spPr bwMode="auto">
            <a:xfrm>
              <a:off x="2650" y="3300"/>
              <a:ext cx="187" cy="212"/>
            </a:xfrm>
            <a:prstGeom prst="rect">
              <a:avLst/>
            </a:prstGeom>
            <a:noFill/>
            <a:ln w="9525">
              <a:noFill/>
              <a:miter lim="800000"/>
              <a:headEnd/>
              <a:tailEnd/>
            </a:ln>
          </p:spPr>
          <p:txBody>
            <a:bodyPr wrap="none">
              <a:spAutoFit/>
            </a:bodyPr>
            <a:lstStyle/>
            <a:p>
              <a:r>
                <a:rPr lang="en-US" sz="1600">
                  <a:cs typeface="Arial" pitchFamily="34" charset="0"/>
                </a:rPr>
                <a:t>0</a:t>
              </a:r>
            </a:p>
          </p:txBody>
        </p:sp>
        <p:sp>
          <p:nvSpPr>
            <p:cNvPr id="46098" name="Text Box 10"/>
            <p:cNvSpPr txBox="1">
              <a:spLocks noChangeArrowheads="1"/>
            </p:cNvSpPr>
            <p:nvPr/>
          </p:nvSpPr>
          <p:spPr bwMode="auto">
            <a:xfrm>
              <a:off x="2650" y="2372"/>
              <a:ext cx="187" cy="212"/>
            </a:xfrm>
            <a:prstGeom prst="rect">
              <a:avLst/>
            </a:prstGeom>
            <a:noFill/>
            <a:ln w="9525">
              <a:noFill/>
              <a:miter lim="800000"/>
              <a:headEnd/>
              <a:tailEnd/>
            </a:ln>
          </p:spPr>
          <p:txBody>
            <a:bodyPr wrap="none">
              <a:spAutoFit/>
            </a:bodyPr>
            <a:lstStyle/>
            <a:p>
              <a:r>
                <a:rPr lang="en-US" sz="1600">
                  <a:cs typeface="Arial" pitchFamily="34" charset="0"/>
                </a:rPr>
                <a:t>2</a:t>
              </a:r>
            </a:p>
          </p:txBody>
        </p:sp>
        <p:sp>
          <p:nvSpPr>
            <p:cNvPr id="46099" name="Text Box 11"/>
            <p:cNvSpPr txBox="1">
              <a:spLocks noChangeArrowheads="1"/>
            </p:cNvSpPr>
            <p:nvPr/>
          </p:nvSpPr>
          <p:spPr bwMode="auto">
            <a:xfrm>
              <a:off x="5193" y="1797"/>
              <a:ext cx="419" cy="212"/>
            </a:xfrm>
            <a:prstGeom prst="rect">
              <a:avLst/>
            </a:prstGeom>
            <a:noFill/>
            <a:ln w="9525">
              <a:noFill/>
              <a:miter lim="800000"/>
              <a:headEnd/>
              <a:tailEnd/>
            </a:ln>
          </p:spPr>
          <p:txBody>
            <a:bodyPr wrap="none">
              <a:spAutoFit/>
            </a:bodyPr>
            <a:lstStyle/>
            <a:p>
              <a:r>
                <a:rPr lang="en-US" sz="1600" i="1">
                  <a:cs typeface="Arial" pitchFamily="34" charset="0"/>
                </a:rPr>
                <a:t>T</a:t>
              </a:r>
              <a:r>
                <a:rPr lang="en-US" sz="1600" baseline="-25000">
                  <a:cs typeface="Arial" pitchFamily="34" charset="0"/>
                </a:rPr>
                <a:t>c </a:t>
              </a:r>
              <a:r>
                <a:rPr lang="en-US" sz="1600">
                  <a:cs typeface="Arial" pitchFamily="34" charset="0"/>
                </a:rPr>
                <a:t>(</a:t>
              </a:r>
              <a:r>
                <a:rPr lang="en-US" sz="1600" i="1">
                  <a:cs typeface="Arial" pitchFamily="34" charset="0"/>
                </a:rPr>
                <a:t>n</a:t>
              </a:r>
              <a:r>
                <a:rPr lang="en-US" sz="1600">
                  <a:cs typeface="Arial" pitchFamily="34" charset="0"/>
                </a:rPr>
                <a:t>)</a:t>
              </a:r>
              <a:endParaRPr lang="en-US" sz="1600" i="1">
                <a:cs typeface="Arial" pitchFamily="34" charset="0"/>
              </a:endParaRPr>
            </a:p>
          </p:txBody>
        </p:sp>
        <p:sp>
          <p:nvSpPr>
            <p:cNvPr id="46100" name="Text Box 15"/>
            <p:cNvSpPr txBox="1">
              <a:spLocks noChangeArrowheads="1"/>
            </p:cNvSpPr>
            <p:nvPr/>
          </p:nvSpPr>
          <p:spPr bwMode="auto">
            <a:xfrm rot="-5400000">
              <a:off x="1904" y="2093"/>
              <a:ext cx="1230" cy="366"/>
            </a:xfrm>
            <a:prstGeom prst="rect">
              <a:avLst/>
            </a:prstGeom>
            <a:noFill/>
            <a:ln w="9525">
              <a:noFill/>
              <a:miter lim="800000"/>
              <a:headEnd/>
              <a:tailEnd/>
            </a:ln>
          </p:spPr>
          <p:txBody>
            <a:bodyPr>
              <a:spAutoFit/>
            </a:bodyPr>
            <a:lstStyle/>
            <a:p>
              <a:r>
                <a:rPr lang="en-US" sz="1600">
                  <a:cs typeface="Arial" pitchFamily="34" charset="0"/>
                </a:rPr>
                <a:t>Running time</a:t>
              </a:r>
            </a:p>
            <a:p>
              <a:r>
                <a:rPr lang="en-US" sz="1600">
                  <a:cs typeface="Arial" pitchFamily="34" charset="0"/>
                </a:rPr>
                <a:t>   (second)</a:t>
              </a:r>
            </a:p>
          </p:txBody>
        </p:sp>
        <p:sp>
          <p:nvSpPr>
            <p:cNvPr id="46101" name="Freeform 16"/>
            <p:cNvSpPr>
              <a:spLocks/>
            </p:cNvSpPr>
            <p:nvPr/>
          </p:nvSpPr>
          <p:spPr bwMode="auto">
            <a:xfrm>
              <a:off x="2873" y="2102"/>
              <a:ext cx="2413" cy="1077"/>
            </a:xfrm>
            <a:custGeom>
              <a:avLst/>
              <a:gdLst>
                <a:gd name="T0" fmla="*/ 0 w 3120"/>
                <a:gd name="T1" fmla="*/ 1077 h 1344"/>
                <a:gd name="T2" fmla="*/ 817 w 3120"/>
                <a:gd name="T3" fmla="*/ 1039 h 1344"/>
                <a:gd name="T4" fmla="*/ 1299 w 3120"/>
                <a:gd name="T5" fmla="*/ 923 h 1344"/>
                <a:gd name="T6" fmla="*/ 1708 w 3120"/>
                <a:gd name="T7" fmla="*/ 731 h 1344"/>
                <a:gd name="T8" fmla="*/ 2079 w 3120"/>
                <a:gd name="T9" fmla="*/ 423 h 1344"/>
                <a:gd name="T10" fmla="*/ 2190 w 3120"/>
                <a:gd name="T11" fmla="*/ 308 h 1344"/>
                <a:gd name="T12" fmla="*/ 2413 w 3120"/>
                <a:gd name="T13" fmla="*/ 0 h 1344"/>
                <a:gd name="T14" fmla="*/ 0 60000 65536"/>
                <a:gd name="T15" fmla="*/ 0 60000 65536"/>
                <a:gd name="T16" fmla="*/ 0 60000 65536"/>
                <a:gd name="T17" fmla="*/ 0 60000 65536"/>
                <a:gd name="T18" fmla="*/ 0 60000 65536"/>
                <a:gd name="T19" fmla="*/ 0 60000 65536"/>
                <a:gd name="T20" fmla="*/ 0 60000 65536"/>
                <a:gd name="T21" fmla="*/ 0 w 3120"/>
                <a:gd name="T22" fmla="*/ 0 h 1344"/>
                <a:gd name="T23" fmla="*/ 3120 w 3120"/>
                <a:gd name="T24" fmla="*/ 1344 h 1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20" h="1344">
                  <a:moveTo>
                    <a:pt x="0" y="1344"/>
                  </a:moveTo>
                  <a:cubicBezTo>
                    <a:pt x="388" y="1336"/>
                    <a:pt x="776" y="1328"/>
                    <a:pt x="1056" y="1296"/>
                  </a:cubicBezTo>
                  <a:cubicBezTo>
                    <a:pt x="1336" y="1264"/>
                    <a:pt x="1488" y="1216"/>
                    <a:pt x="1680" y="1152"/>
                  </a:cubicBezTo>
                  <a:cubicBezTo>
                    <a:pt x="1872" y="1088"/>
                    <a:pt x="2040" y="1016"/>
                    <a:pt x="2208" y="912"/>
                  </a:cubicBezTo>
                  <a:cubicBezTo>
                    <a:pt x="2376" y="808"/>
                    <a:pt x="2584" y="616"/>
                    <a:pt x="2688" y="528"/>
                  </a:cubicBezTo>
                  <a:cubicBezTo>
                    <a:pt x="2792" y="440"/>
                    <a:pt x="2760" y="472"/>
                    <a:pt x="2832" y="384"/>
                  </a:cubicBezTo>
                  <a:cubicBezTo>
                    <a:pt x="2904" y="296"/>
                    <a:pt x="3012" y="148"/>
                    <a:pt x="3120" y="0"/>
                  </a:cubicBezTo>
                </a:path>
              </a:pathLst>
            </a:custGeom>
            <a:noFill/>
            <a:ln w="28575">
              <a:solidFill>
                <a:srgbClr val="00FF99"/>
              </a:solidFill>
              <a:prstDash val="dash"/>
              <a:round/>
              <a:headEnd/>
              <a:tailEnd/>
            </a:ln>
          </p:spPr>
          <p:txBody>
            <a:bodyPr wrap="none" anchor="ctr"/>
            <a:lstStyle/>
            <a:p>
              <a:endParaRPr lang="en-US"/>
            </a:p>
          </p:txBody>
        </p:sp>
        <p:sp>
          <p:nvSpPr>
            <p:cNvPr id="46102" name="Line 17"/>
            <p:cNvSpPr>
              <a:spLocks noChangeShapeType="1"/>
            </p:cNvSpPr>
            <p:nvPr/>
          </p:nvSpPr>
          <p:spPr bwMode="auto">
            <a:xfrm>
              <a:off x="2873" y="3291"/>
              <a:ext cx="2636" cy="0"/>
            </a:xfrm>
            <a:prstGeom prst="line">
              <a:avLst/>
            </a:prstGeom>
            <a:noFill/>
            <a:ln w="28575">
              <a:solidFill>
                <a:schemeClr val="bg2"/>
              </a:solidFill>
              <a:round/>
              <a:headEnd/>
              <a:tailEnd type="triangle" w="med" len="med"/>
            </a:ln>
          </p:spPr>
          <p:txBody>
            <a:bodyPr wrap="none" anchor="ctr"/>
            <a:lstStyle/>
            <a:p>
              <a:endParaRPr lang="en-US"/>
            </a:p>
          </p:txBody>
        </p:sp>
        <p:sp>
          <p:nvSpPr>
            <p:cNvPr id="46103" name="Line 18"/>
            <p:cNvSpPr>
              <a:spLocks noChangeShapeType="1"/>
            </p:cNvSpPr>
            <p:nvPr/>
          </p:nvSpPr>
          <p:spPr bwMode="auto">
            <a:xfrm flipV="1">
              <a:off x="2873" y="1434"/>
              <a:ext cx="0" cy="1857"/>
            </a:xfrm>
            <a:prstGeom prst="line">
              <a:avLst/>
            </a:prstGeom>
            <a:noFill/>
            <a:ln w="28575">
              <a:solidFill>
                <a:schemeClr val="bg2"/>
              </a:solidFill>
              <a:round/>
              <a:headEnd/>
              <a:tailEnd type="triangle" w="med" len="med"/>
            </a:ln>
          </p:spPr>
          <p:txBody>
            <a:bodyPr wrap="none" anchor="ctr"/>
            <a:lstStyle/>
            <a:p>
              <a:endParaRPr lang="en-US"/>
            </a:p>
          </p:txBody>
        </p:sp>
        <p:sp>
          <p:nvSpPr>
            <p:cNvPr id="46104" name="Text Box 19"/>
            <p:cNvSpPr txBox="1">
              <a:spLocks noChangeArrowheads="1"/>
            </p:cNvSpPr>
            <p:nvPr/>
          </p:nvSpPr>
          <p:spPr bwMode="auto">
            <a:xfrm>
              <a:off x="4604" y="1661"/>
              <a:ext cx="400" cy="212"/>
            </a:xfrm>
            <a:prstGeom prst="rect">
              <a:avLst/>
            </a:prstGeom>
            <a:noFill/>
            <a:ln w="9525">
              <a:noFill/>
              <a:miter lim="800000"/>
              <a:headEnd/>
              <a:tailEnd/>
            </a:ln>
          </p:spPr>
          <p:txBody>
            <a:bodyPr wrap="none">
              <a:spAutoFit/>
            </a:bodyPr>
            <a:lstStyle/>
            <a:p>
              <a:r>
                <a:rPr lang="en-US" sz="1600" i="1">
                  <a:cs typeface="Arial" pitchFamily="34" charset="0"/>
                </a:rPr>
                <a:t>T</a:t>
              </a:r>
              <a:r>
                <a:rPr lang="en-US" sz="1600" baseline="-25000">
                  <a:cs typeface="Arial" pitchFamily="34" charset="0"/>
                </a:rPr>
                <a:t>d</a:t>
              </a:r>
              <a:r>
                <a:rPr lang="en-US" sz="1600">
                  <a:cs typeface="Arial" pitchFamily="34" charset="0"/>
                </a:rPr>
                <a:t>(</a:t>
              </a:r>
              <a:r>
                <a:rPr lang="en-US" sz="1600" i="1">
                  <a:cs typeface="Arial" pitchFamily="34" charset="0"/>
                </a:rPr>
                <a:t>n</a:t>
              </a:r>
              <a:r>
                <a:rPr lang="en-US" sz="1600">
                  <a:cs typeface="Arial" pitchFamily="34" charset="0"/>
                </a:rPr>
                <a:t>)</a:t>
              </a:r>
              <a:endParaRPr lang="en-US" sz="1600" i="1">
                <a:cs typeface="Arial" pitchFamily="34" charset="0"/>
              </a:endParaRPr>
            </a:p>
          </p:txBody>
        </p:sp>
        <p:sp>
          <p:nvSpPr>
            <p:cNvPr id="46105" name="Freeform 20"/>
            <p:cNvSpPr>
              <a:spLocks/>
            </p:cNvSpPr>
            <p:nvPr/>
          </p:nvSpPr>
          <p:spPr bwMode="auto">
            <a:xfrm>
              <a:off x="2873" y="1954"/>
              <a:ext cx="2005" cy="1300"/>
            </a:xfrm>
            <a:custGeom>
              <a:avLst/>
              <a:gdLst>
                <a:gd name="T0" fmla="*/ 0 w 2592"/>
                <a:gd name="T1" fmla="*/ 1300 h 1680"/>
                <a:gd name="T2" fmla="*/ 1374 w 2592"/>
                <a:gd name="T3" fmla="*/ 1077 h 1680"/>
                <a:gd name="T4" fmla="*/ 2005 w 2592"/>
                <a:gd name="T5" fmla="*/ 0 h 1680"/>
                <a:gd name="T6" fmla="*/ 0 60000 65536"/>
                <a:gd name="T7" fmla="*/ 0 60000 65536"/>
                <a:gd name="T8" fmla="*/ 0 60000 65536"/>
                <a:gd name="T9" fmla="*/ 0 w 2592"/>
                <a:gd name="T10" fmla="*/ 0 h 1680"/>
                <a:gd name="T11" fmla="*/ 2592 w 2592"/>
                <a:gd name="T12" fmla="*/ 1680 h 1680"/>
              </a:gdLst>
              <a:ahLst/>
              <a:cxnLst>
                <a:cxn ang="T6">
                  <a:pos x="T0" y="T1"/>
                </a:cxn>
                <a:cxn ang="T7">
                  <a:pos x="T2" y="T3"/>
                </a:cxn>
                <a:cxn ang="T8">
                  <a:pos x="T4" y="T5"/>
                </a:cxn>
              </a:cxnLst>
              <a:rect l="T9" t="T10" r="T11" b="T12"/>
              <a:pathLst>
                <a:path w="2592" h="1680">
                  <a:moveTo>
                    <a:pt x="0" y="1680"/>
                  </a:moveTo>
                  <a:cubicBezTo>
                    <a:pt x="672" y="1676"/>
                    <a:pt x="1344" y="1672"/>
                    <a:pt x="1776" y="1392"/>
                  </a:cubicBezTo>
                  <a:cubicBezTo>
                    <a:pt x="2208" y="1112"/>
                    <a:pt x="2400" y="556"/>
                    <a:pt x="2592" y="0"/>
                  </a:cubicBezTo>
                </a:path>
              </a:pathLst>
            </a:custGeom>
            <a:noFill/>
            <a:ln w="38100">
              <a:solidFill>
                <a:schemeClr val="bg1"/>
              </a:solidFill>
              <a:round/>
              <a:headEnd/>
              <a:tailEnd/>
            </a:ln>
          </p:spPr>
          <p:txBody>
            <a:bodyPr/>
            <a:lstStyle/>
            <a:p>
              <a:endParaRPr lang="en-US"/>
            </a:p>
          </p:txBody>
        </p:sp>
      </p:grpSp>
      <p:sp>
        <p:nvSpPr>
          <p:cNvPr id="46089" name="Title 25"/>
          <p:cNvSpPr>
            <a:spLocks noGrp="1"/>
          </p:cNvSpPr>
          <p:nvPr>
            <p:ph type="title"/>
          </p:nvPr>
        </p:nvSpPr>
        <p:spPr/>
        <p:txBody>
          <a:bodyPr/>
          <a:lstStyle/>
          <a:p>
            <a:pPr eaLnBrk="1" hangingPunct="1"/>
            <a:r>
              <a:rPr kumimoji="1" lang="en-US" smtClean="0"/>
              <a:t>Time vs. Size of Input</a:t>
            </a:r>
            <a:endParaRPr lang="en-US" smtClean="0"/>
          </a:p>
        </p:txBody>
      </p:sp>
      <p:sp>
        <p:nvSpPr>
          <p:cNvPr id="46090" name="Date Placeholder 22"/>
          <p:cNvSpPr>
            <a:spLocks noGrp="1"/>
          </p:cNvSpPr>
          <p:nvPr>
            <p:ph type="dt" sz="half" idx="10"/>
          </p:nvPr>
        </p:nvSpPr>
        <p:spPr>
          <a:noFill/>
        </p:spPr>
        <p:txBody>
          <a:bodyPr/>
          <a:lstStyle/>
          <a:p>
            <a:fld id="{690DC8A2-7FC7-40A4-87BB-A018FE7D6A75}" type="datetime2">
              <a:rPr lang="en-US" smtClean="0">
                <a:latin typeface="Arial" pitchFamily="34" charset="0"/>
              </a:rPr>
              <a:pPr/>
              <a:t>Monday, February 04, 2013</a:t>
            </a:fld>
            <a:endParaRPr lang="en-US" smtClean="0">
              <a:latin typeface="Arial" pitchFamily="34" charset="0"/>
            </a:endParaRPr>
          </a:p>
        </p:txBody>
      </p:sp>
      <p:sp>
        <p:nvSpPr>
          <p:cNvPr id="46091" name="Footer Placeholder 24"/>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46092" name="Slide Number Placeholder 23"/>
          <p:cNvSpPr>
            <a:spLocks noGrp="1"/>
          </p:cNvSpPr>
          <p:nvPr>
            <p:ph type="sldNum" sz="quarter" idx="12"/>
          </p:nvPr>
        </p:nvSpPr>
        <p:spPr>
          <a:noFill/>
        </p:spPr>
        <p:txBody>
          <a:bodyPr/>
          <a:lstStyle/>
          <a:p>
            <a:fld id="{BCF2BBE0-22DA-4BCB-9D43-554E1632BE70}" type="slidenum">
              <a:rPr lang="en-US" smtClean="0">
                <a:latin typeface="Arial" pitchFamily="34" charset="0"/>
              </a:rPr>
              <a:pPr/>
              <a:t>27</a:t>
            </a:fld>
            <a:endParaRPr lang="en-US" smtClean="0">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th-TH" smtClean="0"/>
              <a:t>Methods of Proof</a:t>
            </a:r>
          </a:p>
        </p:txBody>
      </p:sp>
      <p:sp>
        <p:nvSpPr>
          <p:cNvPr id="47108" name="Date Placeholder 3"/>
          <p:cNvSpPr>
            <a:spLocks noGrp="1"/>
          </p:cNvSpPr>
          <p:nvPr>
            <p:ph type="dt" sz="half" idx="10"/>
          </p:nvPr>
        </p:nvSpPr>
        <p:spPr>
          <a:noFill/>
        </p:spPr>
        <p:txBody>
          <a:bodyPr/>
          <a:lstStyle/>
          <a:p>
            <a:fld id="{DB857FB5-F836-4BE3-91A9-3A5E5B2A07EB}" type="datetime2">
              <a:rPr lang="en-US" smtClean="0">
                <a:latin typeface="Arial" pitchFamily="34" charset="0"/>
              </a:rPr>
              <a:pPr/>
              <a:t>Monday, February 04, 2013</a:t>
            </a:fld>
            <a:endParaRPr lang="en-US" smtClean="0">
              <a:latin typeface="Arial" pitchFamily="34" charset="0"/>
            </a:endParaRPr>
          </a:p>
        </p:txBody>
      </p:sp>
      <p:sp>
        <p:nvSpPr>
          <p:cNvPr id="47110"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47109" name="Slide Number Placeholder 4"/>
          <p:cNvSpPr>
            <a:spLocks noGrp="1"/>
          </p:cNvSpPr>
          <p:nvPr>
            <p:ph type="sldNum" sz="quarter" idx="12"/>
          </p:nvPr>
        </p:nvSpPr>
        <p:spPr>
          <a:noFill/>
        </p:spPr>
        <p:txBody>
          <a:bodyPr/>
          <a:lstStyle/>
          <a:p>
            <a:fld id="{7EA2213C-448C-421A-8E55-E10DE51774BA}" type="slidenum">
              <a:rPr lang="en-US" smtClean="0">
                <a:latin typeface="Arial" pitchFamily="34" charset="0"/>
              </a:rPr>
              <a:pPr/>
              <a:t>28</a:t>
            </a:fld>
            <a:endParaRPr lang="en-US" smtClean="0">
              <a:latin typeface="Arial" pitchFamily="34" charset="0"/>
            </a:endParaRPr>
          </a:p>
        </p:txBody>
      </p:sp>
      <p:sp>
        <p:nvSpPr>
          <p:cNvPr id="47107" name="Rectangle 3"/>
          <p:cNvSpPr>
            <a:spLocks noGrp="1" noChangeArrowheads="1"/>
          </p:cNvSpPr>
          <p:nvPr>
            <p:ph sz="quarter" idx="1"/>
          </p:nvPr>
        </p:nvSpPr>
        <p:spPr/>
        <p:txBody>
          <a:bodyPr/>
          <a:lstStyle/>
          <a:p>
            <a:pPr eaLnBrk="1" hangingPunct="1"/>
            <a:r>
              <a:rPr lang="th-TH" smtClean="0"/>
              <a:t>Proof by Contradiction</a:t>
            </a:r>
          </a:p>
          <a:p>
            <a:pPr lvl="1" eaLnBrk="1" hangingPunct="1"/>
            <a:r>
              <a:rPr lang="th-TH" sz="2000" smtClean="0"/>
              <a:t>Assume a theorem is false; show that this assumption implies a property known to be true is false -- therefore original hypothesis must be true</a:t>
            </a:r>
            <a:endParaRPr lang="th-TH" smtClean="0"/>
          </a:p>
          <a:p>
            <a:pPr eaLnBrk="1" hangingPunct="1"/>
            <a:r>
              <a:rPr lang="th-TH" smtClean="0"/>
              <a:t>Proof by Counterexample</a:t>
            </a:r>
          </a:p>
          <a:p>
            <a:pPr lvl="1" eaLnBrk="1" hangingPunct="1"/>
            <a:r>
              <a:rPr lang="th-TH" sz="2000" smtClean="0"/>
              <a:t>Use a concrete example to show an inequality cannot hold</a:t>
            </a:r>
          </a:p>
          <a:p>
            <a:pPr eaLnBrk="1" hangingPunct="1"/>
            <a:r>
              <a:rPr lang="th-TH" smtClean="0"/>
              <a:t>Mathematical Induction</a:t>
            </a:r>
          </a:p>
          <a:p>
            <a:pPr lvl="1" eaLnBrk="1" hangingPunct="1"/>
            <a:r>
              <a:rPr lang="th-TH" sz="2000" smtClean="0"/>
              <a:t>Prove a trivial base case, assume true for k, then show hypothesis is true for k+1</a:t>
            </a:r>
          </a:p>
          <a:p>
            <a:pPr lvl="1" eaLnBrk="1" hangingPunct="1"/>
            <a:r>
              <a:rPr lang="th-TH" sz="2000" smtClean="0"/>
              <a:t>Used to prove recursive algorithms</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Review: Induction</a:t>
            </a:r>
          </a:p>
        </p:txBody>
      </p:sp>
      <p:sp>
        <p:nvSpPr>
          <p:cNvPr id="48132" name="Date Placeholder 3"/>
          <p:cNvSpPr>
            <a:spLocks noGrp="1"/>
          </p:cNvSpPr>
          <p:nvPr>
            <p:ph type="dt" sz="half" idx="10"/>
          </p:nvPr>
        </p:nvSpPr>
        <p:spPr>
          <a:noFill/>
        </p:spPr>
        <p:txBody>
          <a:bodyPr/>
          <a:lstStyle/>
          <a:p>
            <a:fld id="{D7397C65-53F3-479B-BBC6-290636AA3C27}" type="datetime2">
              <a:rPr lang="en-US" smtClean="0">
                <a:latin typeface="Arial" pitchFamily="34" charset="0"/>
              </a:rPr>
              <a:pPr/>
              <a:t>Monday, February 04, 2013</a:t>
            </a:fld>
            <a:endParaRPr lang="en-US" smtClean="0">
              <a:latin typeface="Arial" pitchFamily="34" charset="0"/>
            </a:endParaRPr>
          </a:p>
        </p:txBody>
      </p:sp>
      <p:sp>
        <p:nvSpPr>
          <p:cNvPr id="48134"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48133" name="Slide Number Placeholder 4"/>
          <p:cNvSpPr>
            <a:spLocks noGrp="1"/>
          </p:cNvSpPr>
          <p:nvPr>
            <p:ph type="sldNum" sz="quarter" idx="12"/>
          </p:nvPr>
        </p:nvSpPr>
        <p:spPr>
          <a:noFill/>
        </p:spPr>
        <p:txBody>
          <a:bodyPr/>
          <a:lstStyle/>
          <a:p>
            <a:fld id="{55CECCE7-33A3-48B1-B6C4-9294B0A4C874}" type="slidenum">
              <a:rPr lang="en-US" smtClean="0">
                <a:latin typeface="Arial" pitchFamily="34" charset="0"/>
              </a:rPr>
              <a:pPr/>
              <a:t>29</a:t>
            </a:fld>
            <a:endParaRPr lang="en-US" smtClean="0">
              <a:latin typeface="Arial" pitchFamily="34" charset="0"/>
            </a:endParaRPr>
          </a:p>
        </p:txBody>
      </p:sp>
      <p:sp>
        <p:nvSpPr>
          <p:cNvPr id="48131" name="Rectangle 3"/>
          <p:cNvSpPr>
            <a:spLocks noGrp="1" noChangeArrowheads="1"/>
          </p:cNvSpPr>
          <p:nvPr>
            <p:ph sz="quarter" idx="1"/>
          </p:nvPr>
        </p:nvSpPr>
        <p:spPr/>
        <p:txBody>
          <a:bodyPr/>
          <a:lstStyle/>
          <a:p>
            <a:pPr eaLnBrk="1" hangingPunct="1"/>
            <a:r>
              <a:rPr lang="en-US" smtClean="0"/>
              <a:t>Suppose </a:t>
            </a:r>
          </a:p>
          <a:p>
            <a:pPr lvl="1" eaLnBrk="1" hangingPunct="1"/>
            <a:r>
              <a:rPr lang="en-US" smtClean="0"/>
              <a:t>S(k) is true for fixed constant k </a:t>
            </a:r>
          </a:p>
          <a:p>
            <a:pPr lvl="2" eaLnBrk="1" hangingPunct="1"/>
            <a:r>
              <a:rPr lang="en-US" smtClean="0"/>
              <a:t>Often k = 0</a:t>
            </a:r>
          </a:p>
          <a:p>
            <a:pPr lvl="1" eaLnBrk="1" hangingPunct="1"/>
            <a:r>
              <a:rPr lang="en-US" smtClean="0"/>
              <a:t>S(n) </a:t>
            </a:r>
            <a:r>
              <a:rPr lang="en-US" smtClean="0">
                <a:sym typeface="Monotype Sorts"/>
              </a:rPr>
              <a:t></a:t>
            </a:r>
            <a:r>
              <a:rPr lang="en-US" smtClean="0"/>
              <a:t> S(n+1) for all n &gt;= k</a:t>
            </a:r>
          </a:p>
          <a:p>
            <a:pPr eaLnBrk="1" hangingPunct="1"/>
            <a:r>
              <a:rPr lang="en-US" smtClean="0"/>
              <a:t>Then S(n) is true for all n &gt;= k</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th-TH" smtClean="0"/>
              <a:t>What is a program?</a:t>
            </a:r>
          </a:p>
        </p:txBody>
      </p:sp>
      <p:sp>
        <p:nvSpPr>
          <p:cNvPr id="1029" name="Date Placeholder 4"/>
          <p:cNvSpPr>
            <a:spLocks noGrp="1"/>
          </p:cNvSpPr>
          <p:nvPr>
            <p:ph type="dt" sz="half" idx="10"/>
          </p:nvPr>
        </p:nvSpPr>
        <p:spPr>
          <a:noFill/>
        </p:spPr>
        <p:txBody>
          <a:bodyPr/>
          <a:lstStyle/>
          <a:p>
            <a:fld id="{786A8CFD-3D8A-4DEE-B4BD-2E6B58F748FB}" type="datetime2">
              <a:rPr lang="en-US" smtClean="0">
                <a:latin typeface="Arial" pitchFamily="34" charset="0"/>
              </a:rPr>
              <a:pPr/>
              <a:t>Monday, February 04, 2013</a:t>
            </a:fld>
            <a:endParaRPr lang="en-US" dirty="0" smtClean="0">
              <a:latin typeface="Arial" pitchFamily="34" charset="0"/>
            </a:endParaRPr>
          </a:p>
        </p:txBody>
      </p:sp>
      <p:sp>
        <p:nvSpPr>
          <p:cNvPr id="1031"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1030" name="Slide Number Placeholder 5"/>
          <p:cNvSpPr>
            <a:spLocks noGrp="1"/>
          </p:cNvSpPr>
          <p:nvPr>
            <p:ph type="sldNum" sz="quarter" idx="12"/>
          </p:nvPr>
        </p:nvSpPr>
        <p:spPr>
          <a:noFill/>
        </p:spPr>
        <p:txBody>
          <a:bodyPr/>
          <a:lstStyle/>
          <a:p>
            <a:fld id="{0AFD479F-D1F0-458A-A988-1B593D22088C}" type="slidenum">
              <a:rPr lang="en-US" smtClean="0">
                <a:latin typeface="Arial" pitchFamily="34" charset="0"/>
              </a:rPr>
              <a:pPr/>
              <a:t>3</a:t>
            </a:fld>
            <a:endParaRPr lang="en-US" dirty="0" smtClean="0">
              <a:latin typeface="Arial" pitchFamily="34" charset="0"/>
            </a:endParaRPr>
          </a:p>
        </p:txBody>
      </p:sp>
      <p:sp>
        <p:nvSpPr>
          <p:cNvPr id="1028" name="Rectangle 3"/>
          <p:cNvSpPr>
            <a:spLocks noGrp="1" noChangeArrowheads="1"/>
          </p:cNvSpPr>
          <p:nvPr>
            <p:ph sz="quarter" idx="1"/>
          </p:nvPr>
        </p:nvSpPr>
        <p:spPr/>
        <p:txBody>
          <a:bodyPr/>
          <a:lstStyle/>
          <a:p>
            <a:pPr eaLnBrk="1" hangingPunct="1"/>
            <a:r>
              <a:rPr lang="th-TH" smtClean="0"/>
              <a:t>A program is the expression of an algorithm in a programming language</a:t>
            </a:r>
          </a:p>
          <a:p>
            <a:pPr eaLnBrk="1" hangingPunct="1"/>
            <a:r>
              <a:rPr lang="th-TH" smtClean="0"/>
              <a:t>a set of instructions which the computer will follow to solve a problem</a:t>
            </a:r>
          </a:p>
        </p:txBody>
      </p:sp>
      <p:graphicFrame>
        <p:nvGraphicFramePr>
          <p:cNvPr id="1026" name="Object 2"/>
          <p:cNvGraphicFramePr>
            <a:graphicFrameLocks noChangeAspect="1"/>
          </p:cNvGraphicFramePr>
          <p:nvPr/>
        </p:nvGraphicFramePr>
        <p:xfrm>
          <a:off x="2971800" y="3657600"/>
          <a:ext cx="2624138" cy="2819400"/>
        </p:xfrm>
        <a:graphic>
          <a:graphicData uri="http://schemas.openxmlformats.org/presentationml/2006/ole">
            <p:oleObj spid="_x0000_s2050" name="Clip" r:id="rId3" imgW="4251240" imgH="4570200" progId="">
              <p:embed/>
            </p:oleObj>
          </a:graphicData>
        </a:graphic>
      </p:graphicFrame>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Proof By Induction</a:t>
            </a:r>
          </a:p>
        </p:txBody>
      </p:sp>
      <p:sp>
        <p:nvSpPr>
          <p:cNvPr id="49156" name="Date Placeholder 3"/>
          <p:cNvSpPr>
            <a:spLocks noGrp="1"/>
          </p:cNvSpPr>
          <p:nvPr>
            <p:ph type="dt" sz="half" idx="10"/>
          </p:nvPr>
        </p:nvSpPr>
        <p:spPr>
          <a:noFill/>
        </p:spPr>
        <p:txBody>
          <a:bodyPr/>
          <a:lstStyle/>
          <a:p>
            <a:fld id="{5825F598-4FCB-4A3F-A7E3-D149DFED4AB5}" type="datetime2">
              <a:rPr lang="en-US" smtClean="0">
                <a:latin typeface="Arial" pitchFamily="34" charset="0"/>
              </a:rPr>
              <a:pPr/>
              <a:t>Monday, February 04, 2013</a:t>
            </a:fld>
            <a:endParaRPr lang="en-US" smtClean="0">
              <a:latin typeface="Arial" pitchFamily="34" charset="0"/>
            </a:endParaRPr>
          </a:p>
        </p:txBody>
      </p:sp>
      <p:sp>
        <p:nvSpPr>
          <p:cNvPr id="49158"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49157" name="Slide Number Placeholder 4"/>
          <p:cNvSpPr>
            <a:spLocks noGrp="1"/>
          </p:cNvSpPr>
          <p:nvPr>
            <p:ph type="sldNum" sz="quarter" idx="12"/>
          </p:nvPr>
        </p:nvSpPr>
        <p:spPr>
          <a:noFill/>
        </p:spPr>
        <p:txBody>
          <a:bodyPr/>
          <a:lstStyle/>
          <a:p>
            <a:fld id="{C584CE74-CD06-41D6-8CA8-F247C3CAF185}" type="slidenum">
              <a:rPr lang="en-US" smtClean="0">
                <a:latin typeface="Arial" pitchFamily="34" charset="0"/>
              </a:rPr>
              <a:pPr/>
              <a:t>30</a:t>
            </a:fld>
            <a:endParaRPr lang="en-US" smtClean="0">
              <a:latin typeface="Arial" pitchFamily="34" charset="0"/>
            </a:endParaRPr>
          </a:p>
        </p:txBody>
      </p:sp>
      <p:sp>
        <p:nvSpPr>
          <p:cNvPr id="49155" name="Rectangle 3"/>
          <p:cNvSpPr>
            <a:spLocks noGrp="1" noChangeArrowheads="1"/>
          </p:cNvSpPr>
          <p:nvPr>
            <p:ph sz="quarter" idx="1"/>
          </p:nvPr>
        </p:nvSpPr>
        <p:spPr/>
        <p:txBody>
          <a:bodyPr/>
          <a:lstStyle/>
          <a:p>
            <a:pPr eaLnBrk="1" hangingPunct="1"/>
            <a:r>
              <a:rPr lang="en-US" smtClean="0"/>
              <a:t>Claim:S(n) is true for all n &gt;= k</a:t>
            </a:r>
          </a:p>
          <a:p>
            <a:pPr eaLnBrk="1" hangingPunct="1"/>
            <a:r>
              <a:rPr lang="en-US" smtClean="0"/>
              <a:t>Basis:</a:t>
            </a:r>
          </a:p>
          <a:p>
            <a:pPr lvl="1" eaLnBrk="1" hangingPunct="1"/>
            <a:r>
              <a:rPr lang="en-US" smtClean="0"/>
              <a:t>Show formula is true when n = k</a:t>
            </a:r>
          </a:p>
          <a:p>
            <a:pPr eaLnBrk="1" hangingPunct="1"/>
            <a:r>
              <a:rPr lang="en-US" smtClean="0"/>
              <a:t>Inductive hypothesis:</a:t>
            </a:r>
          </a:p>
          <a:p>
            <a:pPr lvl="1" eaLnBrk="1" hangingPunct="1"/>
            <a:r>
              <a:rPr lang="en-US" smtClean="0"/>
              <a:t>Assume formula is true for an arbitrary n</a:t>
            </a:r>
          </a:p>
          <a:p>
            <a:pPr eaLnBrk="1" hangingPunct="1"/>
            <a:r>
              <a:rPr lang="en-US" smtClean="0"/>
              <a:t>Step:</a:t>
            </a:r>
          </a:p>
          <a:p>
            <a:pPr lvl="1" eaLnBrk="1" hangingPunct="1"/>
            <a:r>
              <a:rPr lang="en-US" smtClean="0"/>
              <a:t>Show that formula is then true for n+1</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200" smtClean="0"/>
              <a:t>Induction Example: </a:t>
            </a:r>
            <a:br>
              <a:rPr lang="en-US" sz="3200" smtClean="0"/>
            </a:br>
            <a:r>
              <a:rPr lang="en-US" sz="3200" smtClean="0"/>
              <a:t>Gaussian Closed Form</a:t>
            </a:r>
          </a:p>
        </p:txBody>
      </p:sp>
      <p:sp>
        <p:nvSpPr>
          <p:cNvPr id="50180" name="Date Placeholder 3"/>
          <p:cNvSpPr>
            <a:spLocks noGrp="1"/>
          </p:cNvSpPr>
          <p:nvPr>
            <p:ph type="dt" sz="half" idx="10"/>
          </p:nvPr>
        </p:nvSpPr>
        <p:spPr>
          <a:noFill/>
        </p:spPr>
        <p:txBody>
          <a:bodyPr/>
          <a:lstStyle/>
          <a:p>
            <a:fld id="{4974C327-3F80-4965-97C6-03C56921BABC}" type="datetime2">
              <a:rPr lang="en-US" smtClean="0">
                <a:latin typeface="Arial" pitchFamily="34" charset="0"/>
              </a:rPr>
              <a:pPr/>
              <a:t>Monday, February 04, 2013</a:t>
            </a:fld>
            <a:endParaRPr lang="en-US" smtClean="0">
              <a:latin typeface="Arial" pitchFamily="34" charset="0"/>
            </a:endParaRPr>
          </a:p>
        </p:txBody>
      </p:sp>
      <p:sp>
        <p:nvSpPr>
          <p:cNvPr id="50182"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0181" name="Slide Number Placeholder 4"/>
          <p:cNvSpPr>
            <a:spLocks noGrp="1"/>
          </p:cNvSpPr>
          <p:nvPr>
            <p:ph type="sldNum" sz="quarter" idx="12"/>
          </p:nvPr>
        </p:nvSpPr>
        <p:spPr>
          <a:noFill/>
        </p:spPr>
        <p:txBody>
          <a:bodyPr/>
          <a:lstStyle/>
          <a:p>
            <a:fld id="{C232CB22-E1D9-4EE5-96B4-75D0FEEC7BBC}" type="slidenum">
              <a:rPr lang="en-US" smtClean="0">
                <a:latin typeface="Arial" pitchFamily="34" charset="0"/>
              </a:rPr>
              <a:pPr/>
              <a:t>31</a:t>
            </a:fld>
            <a:endParaRPr lang="en-US" smtClean="0">
              <a:latin typeface="Arial" pitchFamily="34" charset="0"/>
            </a:endParaRPr>
          </a:p>
        </p:txBody>
      </p:sp>
      <p:sp>
        <p:nvSpPr>
          <p:cNvPr id="50179" name="Rectangle 3"/>
          <p:cNvSpPr>
            <a:spLocks noGrp="1" noChangeArrowheads="1"/>
          </p:cNvSpPr>
          <p:nvPr>
            <p:ph sz="quarter" idx="1"/>
          </p:nvPr>
        </p:nvSpPr>
        <p:spPr/>
        <p:txBody>
          <a:bodyPr/>
          <a:lstStyle/>
          <a:p>
            <a:pPr eaLnBrk="1" hangingPunct="1"/>
            <a:r>
              <a:rPr lang="en-US" smtClean="0"/>
              <a:t>Prove 1 + 2 + 3 + … + n = n(n+1) / 2</a:t>
            </a:r>
          </a:p>
          <a:p>
            <a:pPr lvl="1" eaLnBrk="1" hangingPunct="1"/>
            <a:r>
              <a:rPr lang="en-US" smtClean="0"/>
              <a:t>Basis:</a:t>
            </a:r>
          </a:p>
          <a:p>
            <a:pPr lvl="2" eaLnBrk="1" hangingPunct="1"/>
            <a:r>
              <a:rPr lang="en-US" smtClean="0"/>
              <a:t>If n = 0, then 0 = 0(0+1) / 2</a:t>
            </a:r>
          </a:p>
          <a:p>
            <a:pPr lvl="1" eaLnBrk="1" hangingPunct="1"/>
            <a:r>
              <a:rPr lang="en-US" smtClean="0"/>
              <a:t>Inductive hypothesis:</a:t>
            </a:r>
          </a:p>
          <a:p>
            <a:pPr lvl="2" eaLnBrk="1" hangingPunct="1"/>
            <a:r>
              <a:rPr lang="en-US" smtClean="0"/>
              <a:t>Assume 1 + 2 + 3 + … + n = n(n+1) / 2</a:t>
            </a:r>
          </a:p>
          <a:p>
            <a:pPr lvl="1" eaLnBrk="1" hangingPunct="1"/>
            <a:r>
              <a:rPr lang="en-US" smtClean="0"/>
              <a:t>Step (show true for n+1):</a:t>
            </a:r>
          </a:p>
          <a:p>
            <a:pPr lvl="2" eaLnBrk="1" hangingPunct="1">
              <a:buFontTx/>
              <a:buNone/>
            </a:pPr>
            <a:r>
              <a:rPr lang="en-US" smtClean="0"/>
              <a:t>1 + 2 + … + n + n+1 = (1 + 2 + …+ n) + (n+1)</a:t>
            </a:r>
          </a:p>
          <a:p>
            <a:pPr lvl="2" eaLnBrk="1" hangingPunct="1">
              <a:buFontTx/>
              <a:buNone/>
            </a:pPr>
            <a:r>
              <a:rPr lang="en-US" smtClean="0"/>
              <a:t>= n(n+1)/2 + n+1 = [n(n+1) + 2(n+1)]/2 </a:t>
            </a:r>
          </a:p>
          <a:p>
            <a:pPr lvl="2" eaLnBrk="1" hangingPunct="1">
              <a:buFontTx/>
              <a:buNone/>
            </a:pPr>
            <a:r>
              <a:rPr lang="en-US" smtClean="0"/>
              <a:t>= (n+1)(n+2)/2 = (n+1)(n+1 + 1) / 2</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200" smtClean="0"/>
              <a:t>Induction Example:</a:t>
            </a:r>
            <a:br>
              <a:rPr lang="en-US" sz="3200" smtClean="0"/>
            </a:br>
            <a:r>
              <a:rPr lang="en-US" sz="3200" smtClean="0"/>
              <a:t>Geometric Closed Form</a:t>
            </a:r>
          </a:p>
        </p:txBody>
      </p:sp>
      <p:sp>
        <p:nvSpPr>
          <p:cNvPr id="51204" name="Date Placeholder 3"/>
          <p:cNvSpPr>
            <a:spLocks noGrp="1"/>
          </p:cNvSpPr>
          <p:nvPr>
            <p:ph type="dt" sz="half" idx="10"/>
          </p:nvPr>
        </p:nvSpPr>
        <p:spPr>
          <a:noFill/>
        </p:spPr>
        <p:txBody>
          <a:bodyPr/>
          <a:lstStyle/>
          <a:p>
            <a:fld id="{F0E81282-3E2E-4566-8E27-CA88137E2A22}" type="datetime2">
              <a:rPr lang="en-US" smtClean="0">
                <a:latin typeface="Arial" pitchFamily="34" charset="0"/>
              </a:rPr>
              <a:pPr/>
              <a:t>Monday, February 04, 2013</a:t>
            </a:fld>
            <a:endParaRPr lang="en-US" smtClean="0">
              <a:latin typeface="Arial" pitchFamily="34" charset="0"/>
            </a:endParaRPr>
          </a:p>
        </p:txBody>
      </p:sp>
      <p:sp>
        <p:nvSpPr>
          <p:cNvPr id="51206"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1205" name="Slide Number Placeholder 4"/>
          <p:cNvSpPr>
            <a:spLocks noGrp="1"/>
          </p:cNvSpPr>
          <p:nvPr>
            <p:ph type="sldNum" sz="quarter" idx="12"/>
          </p:nvPr>
        </p:nvSpPr>
        <p:spPr>
          <a:noFill/>
        </p:spPr>
        <p:txBody>
          <a:bodyPr/>
          <a:lstStyle/>
          <a:p>
            <a:fld id="{0FEE6F36-6BB0-4C5E-A57B-C4AE5B3632E1}" type="slidenum">
              <a:rPr lang="en-US" smtClean="0">
                <a:latin typeface="Arial" pitchFamily="34" charset="0"/>
              </a:rPr>
              <a:pPr/>
              <a:t>32</a:t>
            </a:fld>
            <a:endParaRPr lang="en-US" smtClean="0">
              <a:latin typeface="Arial" pitchFamily="34" charset="0"/>
            </a:endParaRPr>
          </a:p>
        </p:txBody>
      </p:sp>
      <p:sp>
        <p:nvSpPr>
          <p:cNvPr id="51203" name="Rectangle 3"/>
          <p:cNvSpPr>
            <a:spLocks noGrp="1" noChangeArrowheads="1"/>
          </p:cNvSpPr>
          <p:nvPr>
            <p:ph sz="quarter" idx="1"/>
          </p:nvPr>
        </p:nvSpPr>
        <p:spPr/>
        <p:txBody>
          <a:bodyPr/>
          <a:lstStyle/>
          <a:p>
            <a:pPr eaLnBrk="1" hangingPunct="1"/>
            <a:r>
              <a:rPr lang="en-US" smtClean="0"/>
              <a:t>Prove a</a:t>
            </a:r>
            <a:r>
              <a:rPr lang="en-US" baseline="30000" smtClean="0"/>
              <a:t>0</a:t>
            </a:r>
            <a:r>
              <a:rPr lang="en-US" smtClean="0"/>
              <a:t> + a</a:t>
            </a:r>
            <a:r>
              <a:rPr lang="en-US" baseline="30000" smtClean="0"/>
              <a:t>1</a:t>
            </a:r>
            <a:r>
              <a:rPr lang="en-US" smtClean="0"/>
              <a:t> + … + a</a:t>
            </a:r>
            <a:r>
              <a:rPr lang="en-US" baseline="30000" smtClean="0"/>
              <a:t>n</a:t>
            </a:r>
            <a:r>
              <a:rPr lang="en-US" smtClean="0"/>
              <a:t> = (a</a:t>
            </a:r>
            <a:r>
              <a:rPr lang="en-US" baseline="30000" smtClean="0"/>
              <a:t>n+1</a:t>
            </a:r>
            <a:r>
              <a:rPr lang="en-US" smtClean="0"/>
              <a:t> - 1)/(a - 1) for all a </a:t>
            </a:r>
            <a:r>
              <a:rPr lang="en-US" smtClean="0">
                <a:sym typeface="Symbol" pitchFamily="18" charset="2"/>
              </a:rPr>
              <a:t></a:t>
            </a:r>
            <a:r>
              <a:rPr lang="en-US" smtClean="0"/>
              <a:t> 1</a:t>
            </a:r>
          </a:p>
          <a:p>
            <a:pPr lvl="1" eaLnBrk="1" hangingPunct="1"/>
            <a:r>
              <a:rPr lang="en-US" smtClean="0"/>
              <a:t>Basis: show that a</a:t>
            </a:r>
            <a:r>
              <a:rPr lang="en-US" baseline="30000" smtClean="0"/>
              <a:t>0</a:t>
            </a:r>
            <a:r>
              <a:rPr lang="en-US" smtClean="0"/>
              <a:t> = (a</a:t>
            </a:r>
            <a:r>
              <a:rPr lang="en-US" baseline="30000" smtClean="0"/>
              <a:t>0+1</a:t>
            </a:r>
            <a:r>
              <a:rPr lang="en-US" smtClean="0"/>
              <a:t> - 1)/(a - 1) </a:t>
            </a:r>
          </a:p>
          <a:p>
            <a:pPr lvl="2" eaLnBrk="1" hangingPunct="1">
              <a:buFontTx/>
              <a:buNone/>
            </a:pPr>
            <a:r>
              <a:rPr lang="en-US" smtClean="0"/>
              <a:t>a</a:t>
            </a:r>
            <a:r>
              <a:rPr lang="en-US" baseline="30000" smtClean="0"/>
              <a:t>0</a:t>
            </a:r>
            <a:r>
              <a:rPr lang="en-US" smtClean="0"/>
              <a:t> = 1 = (a</a:t>
            </a:r>
            <a:r>
              <a:rPr lang="en-US" baseline="30000" smtClean="0"/>
              <a:t>1</a:t>
            </a:r>
            <a:r>
              <a:rPr lang="en-US" smtClean="0"/>
              <a:t> - 1)/(a - 1)</a:t>
            </a:r>
          </a:p>
          <a:p>
            <a:pPr lvl="1" eaLnBrk="1" hangingPunct="1"/>
            <a:r>
              <a:rPr lang="en-US" smtClean="0"/>
              <a:t>Inductive hypothesis: </a:t>
            </a:r>
          </a:p>
          <a:p>
            <a:pPr lvl="2" eaLnBrk="1" hangingPunct="1"/>
            <a:r>
              <a:rPr lang="en-US" smtClean="0"/>
              <a:t>Assume a</a:t>
            </a:r>
            <a:r>
              <a:rPr lang="en-US" baseline="30000" smtClean="0"/>
              <a:t>0</a:t>
            </a:r>
            <a:r>
              <a:rPr lang="en-US" smtClean="0"/>
              <a:t> + a</a:t>
            </a:r>
            <a:r>
              <a:rPr lang="en-US" baseline="30000" smtClean="0"/>
              <a:t>1</a:t>
            </a:r>
            <a:r>
              <a:rPr lang="en-US" smtClean="0"/>
              <a:t> + … + a</a:t>
            </a:r>
            <a:r>
              <a:rPr lang="en-US" baseline="30000" smtClean="0"/>
              <a:t>n</a:t>
            </a:r>
            <a:r>
              <a:rPr lang="en-US" smtClean="0"/>
              <a:t> = (a</a:t>
            </a:r>
            <a:r>
              <a:rPr lang="en-US" baseline="30000" smtClean="0"/>
              <a:t>n+1</a:t>
            </a:r>
            <a:r>
              <a:rPr lang="en-US" smtClean="0"/>
              <a:t> - 1)/(a - 1) </a:t>
            </a:r>
          </a:p>
          <a:p>
            <a:pPr lvl="1" eaLnBrk="1" hangingPunct="1"/>
            <a:r>
              <a:rPr lang="en-US" smtClean="0"/>
              <a:t>Step (show true for n+1):</a:t>
            </a:r>
          </a:p>
          <a:p>
            <a:pPr lvl="2" eaLnBrk="1" hangingPunct="1">
              <a:buFontTx/>
              <a:buNone/>
            </a:pPr>
            <a:r>
              <a:rPr lang="en-US" smtClean="0"/>
              <a:t>a</a:t>
            </a:r>
            <a:r>
              <a:rPr lang="en-US" baseline="30000" smtClean="0"/>
              <a:t>0</a:t>
            </a:r>
            <a:r>
              <a:rPr lang="en-US" smtClean="0"/>
              <a:t> + a</a:t>
            </a:r>
            <a:r>
              <a:rPr lang="en-US" baseline="30000" smtClean="0"/>
              <a:t>1</a:t>
            </a:r>
            <a:r>
              <a:rPr lang="en-US" smtClean="0"/>
              <a:t> + … + a</a:t>
            </a:r>
            <a:r>
              <a:rPr lang="en-US" baseline="30000" smtClean="0"/>
              <a:t>n+1</a:t>
            </a:r>
            <a:r>
              <a:rPr lang="en-US" smtClean="0"/>
              <a:t> = a</a:t>
            </a:r>
            <a:r>
              <a:rPr lang="en-US" baseline="30000" smtClean="0"/>
              <a:t>0</a:t>
            </a:r>
            <a:r>
              <a:rPr lang="en-US" smtClean="0"/>
              <a:t> + a</a:t>
            </a:r>
            <a:r>
              <a:rPr lang="en-US" baseline="30000" smtClean="0"/>
              <a:t>1</a:t>
            </a:r>
            <a:r>
              <a:rPr lang="en-US" smtClean="0"/>
              <a:t> + … + a</a:t>
            </a:r>
            <a:r>
              <a:rPr lang="en-US" baseline="30000" smtClean="0"/>
              <a:t>n</a:t>
            </a:r>
            <a:r>
              <a:rPr lang="en-US" smtClean="0"/>
              <a:t> + a</a:t>
            </a:r>
            <a:r>
              <a:rPr lang="en-US" baseline="30000" smtClean="0"/>
              <a:t>n+1</a:t>
            </a:r>
            <a:endParaRPr lang="en-US" smtClean="0"/>
          </a:p>
          <a:p>
            <a:pPr lvl="2" eaLnBrk="1" hangingPunct="1">
              <a:buFontTx/>
              <a:buNone/>
            </a:pPr>
            <a:r>
              <a:rPr lang="en-US" smtClean="0"/>
              <a:t>= (a</a:t>
            </a:r>
            <a:r>
              <a:rPr lang="en-US" baseline="30000" smtClean="0"/>
              <a:t>n+1</a:t>
            </a:r>
            <a:r>
              <a:rPr lang="en-US" smtClean="0"/>
              <a:t> - 1)/(a - 1) + a</a:t>
            </a:r>
            <a:r>
              <a:rPr lang="en-US" baseline="30000" smtClean="0"/>
              <a:t>n+1</a:t>
            </a:r>
            <a:r>
              <a:rPr lang="en-US" smtClean="0"/>
              <a:t> = (a</a:t>
            </a:r>
            <a:r>
              <a:rPr lang="en-US" baseline="30000" smtClean="0"/>
              <a:t>n+1+1</a:t>
            </a:r>
            <a:r>
              <a:rPr lang="en-US" smtClean="0"/>
              <a:t> - 1)/(a - 1)</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Induction</a:t>
            </a:r>
          </a:p>
        </p:txBody>
      </p:sp>
      <p:sp>
        <p:nvSpPr>
          <p:cNvPr id="52228" name="Date Placeholder 3"/>
          <p:cNvSpPr>
            <a:spLocks noGrp="1"/>
          </p:cNvSpPr>
          <p:nvPr>
            <p:ph type="dt" sz="half" idx="10"/>
          </p:nvPr>
        </p:nvSpPr>
        <p:spPr>
          <a:noFill/>
        </p:spPr>
        <p:txBody>
          <a:bodyPr/>
          <a:lstStyle/>
          <a:p>
            <a:fld id="{170DEFD8-7070-4051-A602-0C2E29BEDF24}" type="datetime2">
              <a:rPr lang="en-US" smtClean="0">
                <a:latin typeface="Arial" pitchFamily="34" charset="0"/>
              </a:rPr>
              <a:pPr/>
              <a:t>Monday, February 04, 2013</a:t>
            </a:fld>
            <a:endParaRPr lang="en-US" smtClean="0">
              <a:latin typeface="Arial" pitchFamily="34" charset="0"/>
            </a:endParaRPr>
          </a:p>
        </p:txBody>
      </p:sp>
      <p:sp>
        <p:nvSpPr>
          <p:cNvPr id="52230"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2229" name="Slide Number Placeholder 4"/>
          <p:cNvSpPr>
            <a:spLocks noGrp="1"/>
          </p:cNvSpPr>
          <p:nvPr>
            <p:ph type="sldNum" sz="quarter" idx="12"/>
          </p:nvPr>
        </p:nvSpPr>
        <p:spPr>
          <a:noFill/>
        </p:spPr>
        <p:txBody>
          <a:bodyPr/>
          <a:lstStyle/>
          <a:p>
            <a:fld id="{676F8CA0-CF35-4980-94C6-494D58E0318A}" type="slidenum">
              <a:rPr lang="en-US" smtClean="0">
                <a:latin typeface="Arial" pitchFamily="34" charset="0"/>
              </a:rPr>
              <a:pPr/>
              <a:t>33</a:t>
            </a:fld>
            <a:endParaRPr lang="en-US" smtClean="0">
              <a:latin typeface="Arial" pitchFamily="34" charset="0"/>
            </a:endParaRPr>
          </a:p>
        </p:txBody>
      </p:sp>
      <p:sp>
        <p:nvSpPr>
          <p:cNvPr id="52227" name="Rectangle 3"/>
          <p:cNvSpPr>
            <a:spLocks noGrp="1" noChangeArrowheads="1"/>
          </p:cNvSpPr>
          <p:nvPr>
            <p:ph sz="quarter" idx="1"/>
          </p:nvPr>
        </p:nvSpPr>
        <p:spPr/>
        <p:txBody>
          <a:bodyPr>
            <a:normAutofit/>
          </a:bodyPr>
          <a:lstStyle/>
          <a:p>
            <a:pPr eaLnBrk="1" hangingPunct="1"/>
            <a:r>
              <a:rPr lang="en-US" smtClean="0"/>
              <a:t>We’ve been using </a:t>
            </a:r>
            <a:r>
              <a:rPr lang="en-US" i="1" smtClean="0">
                <a:solidFill>
                  <a:schemeClr val="accent2"/>
                </a:solidFill>
              </a:rPr>
              <a:t>weak induction</a:t>
            </a:r>
            <a:endParaRPr lang="en-US" smtClean="0">
              <a:solidFill>
                <a:schemeClr val="accent2"/>
              </a:solidFill>
            </a:endParaRPr>
          </a:p>
          <a:p>
            <a:pPr eaLnBrk="1" hangingPunct="1"/>
            <a:r>
              <a:rPr lang="en-US" i="1" smtClean="0">
                <a:solidFill>
                  <a:srgbClr val="FF3300"/>
                </a:solidFill>
              </a:rPr>
              <a:t>Strong induction</a:t>
            </a:r>
            <a:r>
              <a:rPr lang="en-US" smtClean="0"/>
              <a:t> also holds</a:t>
            </a:r>
          </a:p>
          <a:p>
            <a:pPr lvl="1" eaLnBrk="1" hangingPunct="1"/>
            <a:r>
              <a:rPr lang="en-US" smtClean="0"/>
              <a:t>Basis: show S(0)</a:t>
            </a:r>
          </a:p>
          <a:p>
            <a:pPr lvl="1" eaLnBrk="1" hangingPunct="1"/>
            <a:r>
              <a:rPr lang="en-US" smtClean="0"/>
              <a:t>Hypothesis: assume S(k) holds for arbitrary k &lt;= n</a:t>
            </a:r>
          </a:p>
          <a:p>
            <a:pPr lvl="1" eaLnBrk="1" hangingPunct="1"/>
            <a:r>
              <a:rPr lang="en-US" smtClean="0"/>
              <a:t>Step: Show S(n+1) follows</a:t>
            </a:r>
          </a:p>
          <a:p>
            <a:pPr eaLnBrk="1" hangingPunct="1"/>
            <a:r>
              <a:rPr lang="en-US" smtClean="0"/>
              <a:t>Another variation:</a:t>
            </a:r>
          </a:p>
          <a:p>
            <a:pPr lvl="1" eaLnBrk="1" hangingPunct="1"/>
            <a:r>
              <a:rPr lang="en-US" smtClean="0"/>
              <a:t>Basis: show S(0), S(1)</a:t>
            </a:r>
          </a:p>
          <a:p>
            <a:pPr lvl="1" eaLnBrk="1" hangingPunct="1"/>
            <a:r>
              <a:rPr lang="en-US" smtClean="0"/>
              <a:t>Hypothesis: assume S(n) and S(n+1) are true</a:t>
            </a:r>
          </a:p>
          <a:p>
            <a:pPr lvl="1" eaLnBrk="1" hangingPunct="1"/>
            <a:r>
              <a:rPr lang="en-US" smtClean="0"/>
              <a:t>Step: show S(n+2) follows</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mtClean="0">
                <a:cs typeface="Angsana New" pitchFamily="18" charset="-34"/>
              </a:rPr>
              <a:t>Basic </a:t>
            </a:r>
            <a:r>
              <a:rPr lang="th-TH" smtClean="0"/>
              <a:t>Recursion</a:t>
            </a:r>
          </a:p>
        </p:txBody>
      </p:sp>
      <p:sp>
        <p:nvSpPr>
          <p:cNvPr id="6149" name="Date Placeholder 4"/>
          <p:cNvSpPr>
            <a:spLocks noGrp="1"/>
          </p:cNvSpPr>
          <p:nvPr>
            <p:ph type="dt" sz="half" idx="10"/>
          </p:nvPr>
        </p:nvSpPr>
        <p:spPr>
          <a:noFill/>
        </p:spPr>
        <p:txBody>
          <a:bodyPr/>
          <a:lstStyle/>
          <a:p>
            <a:fld id="{F6ABE900-2149-461A-8772-4459CD408632}" type="datetime2">
              <a:rPr lang="en-US" smtClean="0">
                <a:latin typeface="Arial" pitchFamily="34" charset="0"/>
              </a:rPr>
              <a:pPr/>
              <a:t>Monday, February 04, 2013</a:t>
            </a:fld>
            <a:endParaRPr lang="en-US" smtClean="0">
              <a:latin typeface="Arial" pitchFamily="34" charset="0"/>
            </a:endParaRPr>
          </a:p>
        </p:txBody>
      </p:sp>
      <p:sp>
        <p:nvSpPr>
          <p:cNvPr id="6151" name="Footer Placeholder 6"/>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150" name="Slide Number Placeholder 5"/>
          <p:cNvSpPr>
            <a:spLocks noGrp="1"/>
          </p:cNvSpPr>
          <p:nvPr>
            <p:ph type="sldNum" sz="quarter" idx="12"/>
          </p:nvPr>
        </p:nvSpPr>
        <p:spPr>
          <a:noFill/>
        </p:spPr>
        <p:txBody>
          <a:bodyPr/>
          <a:lstStyle/>
          <a:p>
            <a:fld id="{1327633B-06A5-4DF2-98FE-FB4151253E3B}" type="slidenum">
              <a:rPr lang="en-US" smtClean="0">
                <a:latin typeface="Arial" pitchFamily="34" charset="0"/>
              </a:rPr>
              <a:pPr/>
              <a:t>34</a:t>
            </a:fld>
            <a:endParaRPr lang="en-US" smtClean="0">
              <a:latin typeface="Arial" pitchFamily="34" charset="0"/>
            </a:endParaRPr>
          </a:p>
        </p:txBody>
      </p:sp>
      <p:sp>
        <p:nvSpPr>
          <p:cNvPr id="6148" name="Rectangle 3"/>
          <p:cNvSpPr>
            <a:spLocks noGrp="1" noChangeArrowheads="1"/>
          </p:cNvSpPr>
          <p:nvPr>
            <p:ph sz="quarter" idx="1"/>
          </p:nvPr>
        </p:nvSpPr>
        <p:spPr/>
        <p:txBody>
          <a:bodyPr/>
          <a:lstStyle/>
          <a:p>
            <a:pPr eaLnBrk="1" hangingPunct="1"/>
            <a:r>
              <a:rPr lang="th-TH" smtClean="0"/>
              <a:t>Base case: value for which function can be evaluated without recursion</a:t>
            </a:r>
          </a:p>
          <a:p>
            <a:pPr eaLnBrk="1" hangingPunct="1"/>
            <a:r>
              <a:rPr lang="th-TH" smtClean="0"/>
              <a:t>Two fundamental rules</a:t>
            </a:r>
          </a:p>
          <a:p>
            <a:pPr lvl="1" eaLnBrk="1" hangingPunct="1"/>
            <a:r>
              <a:rPr lang="th-TH" sz="2000" smtClean="0"/>
              <a:t>Must always have a base case</a:t>
            </a:r>
          </a:p>
          <a:p>
            <a:pPr lvl="1" eaLnBrk="1" hangingPunct="1"/>
            <a:r>
              <a:rPr lang="th-TH" sz="2000" smtClean="0"/>
              <a:t>Each recursive call must be to a case that eventually leads toward a base case</a:t>
            </a:r>
          </a:p>
        </p:txBody>
      </p:sp>
      <p:graphicFrame>
        <p:nvGraphicFramePr>
          <p:cNvPr id="6146" name="Object 2"/>
          <p:cNvGraphicFramePr>
            <a:graphicFrameLocks noChangeAspect="1"/>
          </p:cNvGraphicFramePr>
          <p:nvPr/>
        </p:nvGraphicFramePr>
        <p:xfrm>
          <a:off x="2438400" y="4114800"/>
          <a:ext cx="4044950" cy="1895475"/>
        </p:xfrm>
        <a:graphic>
          <a:graphicData uri="http://schemas.openxmlformats.org/presentationml/2006/ole">
            <p:oleObj spid="_x0000_s7170" name="Clip" r:id="rId3" imgW="4278960" imgH="4016520" progId="">
              <p:embed/>
            </p:oleObj>
          </a:graphicData>
        </a:graphic>
      </p:graphicFrame>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cs typeface="Angsana New" pitchFamily="18" charset="-34"/>
              </a:rPr>
              <a:t>Bad Example of Recursion</a:t>
            </a:r>
            <a:endParaRPr lang="th-TH" smtClean="0">
              <a:cs typeface="Angsana New" pitchFamily="18" charset="-34"/>
            </a:endParaRPr>
          </a:p>
        </p:txBody>
      </p:sp>
      <p:sp>
        <p:nvSpPr>
          <p:cNvPr id="53253" name="Date Placeholder 4"/>
          <p:cNvSpPr>
            <a:spLocks noGrp="1"/>
          </p:cNvSpPr>
          <p:nvPr>
            <p:ph type="dt" sz="half" idx="10"/>
          </p:nvPr>
        </p:nvSpPr>
        <p:spPr>
          <a:noFill/>
        </p:spPr>
        <p:txBody>
          <a:bodyPr/>
          <a:lstStyle/>
          <a:p>
            <a:fld id="{1F882B7F-7DF5-4BB6-AD77-094169026E82}" type="datetime2">
              <a:rPr lang="en-US" smtClean="0">
                <a:latin typeface="Arial" pitchFamily="34" charset="0"/>
              </a:rPr>
              <a:pPr/>
              <a:t>Monday, February 04, 2013</a:t>
            </a:fld>
            <a:endParaRPr lang="en-US" smtClean="0">
              <a:latin typeface="Arial" pitchFamily="34" charset="0"/>
            </a:endParaRPr>
          </a:p>
        </p:txBody>
      </p:sp>
      <p:sp>
        <p:nvSpPr>
          <p:cNvPr id="53255" name="Footer Placeholder 6"/>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3254" name="Slide Number Placeholder 5"/>
          <p:cNvSpPr>
            <a:spLocks noGrp="1"/>
          </p:cNvSpPr>
          <p:nvPr>
            <p:ph type="sldNum" sz="quarter" idx="12"/>
          </p:nvPr>
        </p:nvSpPr>
        <p:spPr>
          <a:noFill/>
        </p:spPr>
        <p:txBody>
          <a:bodyPr/>
          <a:lstStyle/>
          <a:p>
            <a:fld id="{8F2AC76D-F56F-423B-B959-93FA64E868BC}" type="slidenum">
              <a:rPr lang="en-US" smtClean="0">
                <a:latin typeface="Arial" pitchFamily="34" charset="0"/>
              </a:rPr>
              <a:pPr/>
              <a:t>35</a:t>
            </a:fld>
            <a:endParaRPr lang="en-US" smtClean="0">
              <a:latin typeface="Arial" pitchFamily="34" charset="0"/>
            </a:endParaRPr>
          </a:p>
        </p:txBody>
      </p:sp>
      <p:sp>
        <p:nvSpPr>
          <p:cNvPr id="53251" name="Rectangle 3"/>
          <p:cNvSpPr>
            <a:spLocks noGrp="1" noChangeArrowheads="1"/>
          </p:cNvSpPr>
          <p:nvPr>
            <p:ph sz="quarter" idx="1"/>
          </p:nvPr>
        </p:nvSpPr>
        <p:spPr>
          <a:xfrm>
            <a:off x="685800" y="1295400"/>
            <a:ext cx="7772400" cy="1327150"/>
          </a:xfrm>
        </p:spPr>
        <p:txBody>
          <a:bodyPr/>
          <a:lstStyle/>
          <a:p>
            <a:pPr eaLnBrk="1" hangingPunct="1">
              <a:buFont typeface="Wingdings" pitchFamily="2" charset="2"/>
              <a:buNone/>
            </a:pPr>
            <a:r>
              <a:rPr lang="th-TH" sz="2800" smtClean="0"/>
              <a:t> Example of non-terminating recursive program</a:t>
            </a:r>
            <a:r>
              <a:rPr lang="en-US" sz="2800" smtClean="0"/>
              <a:t> </a:t>
            </a:r>
            <a:r>
              <a:rPr lang="th-TH" sz="2800" smtClean="0"/>
              <a:t>(let n=1)</a:t>
            </a:r>
          </a:p>
        </p:txBody>
      </p:sp>
      <p:sp>
        <p:nvSpPr>
          <p:cNvPr id="189444" name="Text Box 4"/>
          <p:cNvSpPr txBox="1">
            <a:spLocks noChangeArrowheads="1"/>
          </p:cNvSpPr>
          <p:nvPr/>
        </p:nvSpPr>
        <p:spPr bwMode="auto">
          <a:xfrm>
            <a:off x="2057400" y="2819400"/>
            <a:ext cx="5410200" cy="2678113"/>
          </a:xfrm>
          <a:prstGeom prst="rect">
            <a:avLst/>
          </a:prstGeom>
          <a:solidFill>
            <a:schemeClr val="bg2">
              <a:lumMod val="60000"/>
              <a:lumOff val="40000"/>
            </a:schemeClr>
          </a:solidFill>
          <a:ln w="25400" cap="sq">
            <a:solidFill>
              <a:schemeClr val="accent1">
                <a:lumMod val="75000"/>
              </a:schemeClr>
            </a:solidFill>
            <a:miter lim="800000"/>
            <a:headEnd type="none" w="sm" len="sm"/>
            <a:tailEnd type="none" w="sm" len="sm"/>
          </a:ln>
          <a:effectLst/>
        </p:spPr>
        <p:txBody>
          <a:bodyPr>
            <a:spAutoFit/>
          </a:bodyPr>
          <a:lstStyle/>
          <a:p>
            <a:pPr>
              <a:defRPr/>
            </a:pPr>
            <a:r>
              <a:rPr kumimoji="1" lang="th-TH" sz="2400">
                <a:latin typeface="Arial" charset="0"/>
              </a:rPr>
              <a:t>int bad(unsigned int n)</a:t>
            </a:r>
          </a:p>
          <a:p>
            <a:pPr>
              <a:defRPr/>
            </a:pPr>
            <a:r>
              <a:rPr kumimoji="1" lang="th-TH" sz="2400">
                <a:latin typeface="Arial" charset="0"/>
              </a:rPr>
              <a:t>{</a:t>
            </a:r>
          </a:p>
          <a:p>
            <a:pPr>
              <a:defRPr/>
            </a:pPr>
            <a:r>
              <a:rPr kumimoji="1" lang="th-TH" sz="2400">
                <a:latin typeface="Arial" charset="0"/>
              </a:rPr>
              <a:t>	if(n == 0)</a:t>
            </a:r>
          </a:p>
          <a:p>
            <a:pPr>
              <a:defRPr/>
            </a:pPr>
            <a:r>
              <a:rPr kumimoji="1" lang="th-TH" sz="2400">
                <a:latin typeface="Arial" charset="0"/>
              </a:rPr>
              <a:t>                 return 0;</a:t>
            </a:r>
          </a:p>
          <a:p>
            <a:pPr>
              <a:defRPr/>
            </a:pPr>
            <a:r>
              <a:rPr kumimoji="1" lang="th-TH" sz="2400">
                <a:latin typeface="Arial" charset="0"/>
              </a:rPr>
              <a:t>             else</a:t>
            </a:r>
          </a:p>
          <a:p>
            <a:pPr>
              <a:defRPr/>
            </a:pPr>
            <a:r>
              <a:rPr kumimoji="1" lang="th-TH" sz="2400">
                <a:latin typeface="Arial" charset="0"/>
              </a:rPr>
              <a:t>                 return(bad(n/3 + 1) + n - 1);</a:t>
            </a:r>
          </a:p>
          <a:p>
            <a:pPr>
              <a:defRPr/>
            </a:pPr>
            <a:r>
              <a:rPr kumimoji="1" lang="th-TH" sz="2400">
                <a:latin typeface="Arial" charset="0"/>
              </a:rPr>
              <a:t>}</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h-TH" smtClean="0"/>
              <a:t>Recursion(</a:t>
            </a:r>
            <a:r>
              <a:rPr lang="en-US" smtClean="0">
                <a:cs typeface="Angsana New" pitchFamily="18" charset="-34"/>
              </a:rPr>
              <a:t>1/</a:t>
            </a:r>
            <a:r>
              <a:rPr lang="th-TH" smtClean="0"/>
              <a:t>2)</a:t>
            </a:r>
          </a:p>
        </p:txBody>
      </p:sp>
      <p:sp>
        <p:nvSpPr>
          <p:cNvPr id="54277" name="Date Placeholder 4"/>
          <p:cNvSpPr>
            <a:spLocks noGrp="1"/>
          </p:cNvSpPr>
          <p:nvPr>
            <p:ph type="dt" sz="half" idx="10"/>
          </p:nvPr>
        </p:nvSpPr>
        <p:spPr>
          <a:noFill/>
        </p:spPr>
        <p:txBody>
          <a:bodyPr/>
          <a:lstStyle/>
          <a:p>
            <a:fld id="{0EF5118E-F29B-476A-ABD1-73FAA46EAFB0}" type="datetime2">
              <a:rPr lang="en-US" smtClean="0">
                <a:latin typeface="Arial" pitchFamily="34" charset="0"/>
              </a:rPr>
              <a:pPr/>
              <a:t>Monday, February 04, 2013</a:t>
            </a:fld>
            <a:endParaRPr lang="en-US" smtClean="0">
              <a:latin typeface="Arial" pitchFamily="34" charset="0"/>
            </a:endParaRPr>
          </a:p>
        </p:txBody>
      </p:sp>
      <p:sp>
        <p:nvSpPr>
          <p:cNvPr id="54279" name="Footer Placeholder 6"/>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4278" name="Slide Number Placeholder 5"/>
          <p:cNvSpPr>
            <a:spLocks noGrp="1"/>
          </p:cNvSpPr>
          <p:nvPr>
            <p:ph type="sldNum" sz="quarter" idx="12"/>
          </p:nvPr>
        </p:nvSpPr>
        <p:spPr>
          <a:noFill/>
        </p:spPr>
        <p:txBody>
          <a:bodyPr/>
          <a:lstStyle/>
          <a:p>
            <a:fld id="{E93679A2-3CCF-473B-8EB7-4BE42AEFD4F9}" type="slidenum">
              <a:rPr lang="en-US" smtClean="0">
                <a:latin typeface="Arial" pitchFamily="34" charset="0"/>
              </a:rPr>
              <a:pPr/>
              <a:t>36</a:t>
            </a:fld>
            <a:endParaRPr lang="en-US" smtClean="0">
              <a:latin typeface="Arial" pitchFamily="34" charset="0"/>
            </a:endParaRPr>
          </a:p>
        </p:txBody>
      </p:sp>
      <p:sp>
        <p:nvSpPr>
          <p:cNvPr id="54275" name="Rectangle 3"/>
          <p:cNvSpPr>
            <a:spLocks noGrp="1" noChangeArrowheads="1"/>
          </p:cNvSpPr>
          <p:nvPr>
            <p:ph sz="quarter" idx="1"/>
          </p:nvPr>
        </p:nvSpPr>
        <p:spPr>
          <a:xfrm>
            <a:off x="685800" y="1371600"/>
            <a:ext cx="7772400" cy="1416050"/>
          </a:xfrm>
        </p:spPr>
        <p:txBody>
          <a:bodyPr/>
          <a:lstStyle/>
          <a:p>
            <a:pPr eaLnBrk="1" hangingPunct="1">
              <a:buFont typeface="Wingdings" pitchFamily="2" charset="2"/>
              <a:buNone/>
            </a:pPr>
            <a:r>
              <a:rPr lang="th-TH" sz="2800" smtClean="0"/>
              <a:t>Problem: write an algorithm that will strip digits from an integer and print them out one by one</a:t>
            </a:r>
          </a:p>
        </p:txBody>
      </p:sp>
      <p:sp>
        <p:nvSpPr>
          <p:cNvPr id="190468" name="Text Box 4"/>
          <p:cNvSpPr txBox="1">
            <a:spLocks noChangeArrowheads="1"/>
          </p:cNvSpPr>
          <p:nvPr/>
        </p:nvSpPr>
        <p:spPr bwMode="auto">
          <a:xfrm>
            <a:off x="990600" y="2590800"/>
            <a:ext cx="7467600" cy="3416300"/>
          </a:xfrm>
          <a:prstGeom prst="rect">
            <a:avLst/>
          </a:prstGeom>
          <a:solidFill>
            <a:schemeClr val="bg2">
              <a:lumMod val="60000"/>
              <a:lumOff val="40000"/>
            </a:schemeClr>
          </a:solidFill>
          <a:ln w="25400" cap="sq">
            <a:solidFill>
              <a:schemeClr val="tx2">
                <a:lumMod val="75000"/>
              </a:schemeClr>
            </a:solidFill>
            <a:miter lim="800000"/>
            <a:headEnd type="none" w="sm" len="sm"/>
            <a:tailEnd type="none" w="sm" len="sm"/>
          </a:ln>
          <a:effectLst/>
        </p:spPr>
        <p:txBody>
          <a:bodyPr>
            <a:spAutoFit/>
          </a:bodyPr>
          <a:lstStyle/>
          <a:p>
            <a:pPr>
              <a:defRPr/>
            </a:pPr>
            <a:r>
              <a:rPr kumimoji="1" lang="th-TH" sz="2400" dirty="0">
                <a:latin typeface="Arial" charset="0"/>
              </a:rPr>
              <a:t>void print_out(int n)</a:t>
            </a:r>
          </a:p>
          <a:p>
            <a:pPr>
              <a:defRPr/>
            </a:pPr>
            <a:r>
              <a:rPr kumimoji="1" lang="th-TH" sz="2400" dirty="0">
                <a:latin typeface="Arial" charset="0"/>
              </a:rPr>
              <a:t>{</a:t>
            </a:r>
          </a:p>
          <a:p>
            <a:pPr>
              <a:defRPr/>
            </a:pPr>
            <a:r>
              <a:rPr kumimoji="1" lang="th-TH" sz="2400" dirty="0">
                <a:latin typeface="Arial" charset="0"/>
              </a:rPr>
              <a:t>       if(n &lt; 10)</a:t>
            </a:r>
          </a:p>
          <a:p>
            <a:pPr>
              <a:defRPr/>
            </a:pPr>
            <a:r>
              <a:rPr kumimoji="1" lang="th-TH" sz="2400" dirty="0">
                <a:latin typeface="Arial" charset="0"/>
              </a:rPr>
              <a:t>           print_digit(n); /*outputs single-digit to terminal*/</a:t>
            </a:r>
          </a:p>
          <a:p>
            <a:pPr>
              <a:defRPr/>
            </a:pPr>
            <a:r>
              <a:rPr kumimoji="1" lang="th-TH" sz="2400" dirty="0">
                <a:latin typeface="Arial" charset="0"/>
              </a:rPr>
              <a:t>       else</a:t>
            </a:r>
            <a:r>
              <a:rPr kumimoji="1" lang="en-US" sz="2400" dirty="0">
                <a:latin typeface="Arial" charset="0"/>
              </a:rPr>
              <a:t> </a:t>
            </a:r>
            <a:r>
              <a:rPr kumimoji="1" lang="th-TH" sz="2400" dirty="0">
                <a:latin typeface="Arial" charset="0"/>
              </a:rPr>
              <a:t>{</a:t>
            </a:r>
          </a:p>
          <a:p>
            <a:pPr>
              <a:defRPr/>
            </a:pPr>
            <a:r>
              <a:rPr kumimoji="1" lang="th-TH" sz="2400" dirty="0">
                <a:latin typeface="Arial" charset="0"/>
              </a:rPr>
              <a:t>           print_out(n/10); /*print the quotient*/</a:t>
            </a:r>
          </a:p>
          <a:p>
            <a:pPr>
              <a:defRPr/>
            </a:pPr>
            <a:r>
              <a:rPr kumimoji="1" lang="th-TH" sz="2400" dirty="0">
                <a:latin typeface="Arial" charset="0"/>
              </a:rPr>
              <a:t>           print_digit(n%10); /*print the remainder*/</a:t>
            </a:r>
          </a:p>
          <a:p>
            <a:pPr>
              <a:defRPr/>
            </a:pPr>
            <a:r>
              <a:rPr kumimoji="1" lang="th-TH" sz="2400" dirty="0">
                <a:latin typeface="Arial" charset="0"/>
              </a:rPr>
              <a:t>        }</a:t>
            </a:r>
          </a:p>
          <a:p>
            <a:pPr>
              <a:defRPr/>
            </a:pPr>
            <a:r>
              <a:rPr kumimoji="1" lang="th-TH" sz="2400" dirty="0">
                <a:latin typeface="Arial" charset="0"/>
              </a:rPr>
              <a:t>}</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h-TH" smtClean="0"/>
              <a:t>Recursion(</a:t>
            </a:r>
            <a:r>
              <a:rPr lang="en-US" smtClean="0">
                <a:cs typeface="Angsana New" pitchFamily="18" charset="-34"/>
              </a:rPr>
              <a:t>2/2</a:t>
            </a:r>
            <a:r>
              <a:rPr lang="th-TH" smtClean="0"/>
              <a:t>)</a:t>
            </a:r>
          </a:p>
        </p:txBody>
      </p:sp>
      <p:sp>
        <p:nvSpPr>
          <p:cNvPr id="55300" name="Date Placeholder 3"/>
          <p:cNvSpPr>
            <a:spLocks noGrp="1"/>
          </p:cNvSpPr>
          <p:nvPr>
            <p:ph type="dt" sz="half" idx="10"/>
          </p:nvPr>
        </p:nvSpPr>
        <p:spPr>
          <a:noFill/>
        </p:spPr>
        <p:txBody>
          <a:bodyPr/>
          <a:lstStyle/>
          <a:p>
            <a:fld id="{5C30D203-96E0-4F3A-BE45-CC527B825F33}" type="datetime2">
              <a:rPr lang="en-US" smtClean="0">
                <a:latin typeface="Arial" pitchFamily="34" charset="0"/>
              </a:rPr>
              <a:pPr/>
              <a:t>Monday, February 04, 2013</a:t>
            </a:fld>
            <a:endParaRPr lang="en-US" smtClean="0">
              <a:latin typeface="Arial" pitchFamily="34" charset="0"/>
            </a:endParaRPr>
          </a:p>
        </p:txBody>
      </p:sp>
      <p:sp>
        <p:nvSpPr>
          <p:cNvPr id="55302"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5301" name="Slide Number Placeholder 4"/>
          <p:cNvSpPr>
            <a:spLocks noGrp="1"/>
          </p:cNvSpPr>
          <p:nvPr>
            <p:ph type="sldNum" sz="quarter" idx="12"/>
          </p:nvPr>
        </p:nvSpPr>
        <p:spPr>
          <a:noFill/>
        </p:spPr>
        <p:txBody>
          <a:bodyPr/>
          <a:lstStyle/>
          <a:p>
            <a:fld id="{754FF5D1-1C79-460F-90C5-79B3928CCF94}" type="slidenum">
              <a:rPr lang="en-US" smtClean="0">
                <a:latin typeface="Arial" pitchFamily="34" charset="0"/>
              </a:rPr>
              <a:pPr/>
              <a:t>37</a:t>
            </a:fld>
            <a:endParaRPr lang="en-US" smtClean="0">
              <a:latin typeface="Arial" pitchFamily="34" charset="0"/>
            </a:endParaRPr>
          </a:p>
        </p:txBody>
      </p:sp>
      <p:sp>
        <p:nvSpPr>
          <p:cNvPr id="55299" name="Rectangle 3"/>
          <p:cNvSpPr>
            <a:spLocks noGrp="1" noChangeArrowheads="1"/>
          </p:cNvSpPr>
          <p:nvPr>
            <p:ph sz="quarter" idx="1"/>
          </p:nvPr>
        </p:nvSpPr>
        <p:spPr/>
        <p:txBody>
          <a:bodyPr>
            <a:normAutofit fontScale="92500" lnSpcReduction="10000"/>
          </a:bodyPr>
          <a:lstStyle/>
          <a:p>
            <a:pPr eaLnBrk="1" hangingPunct="1">
              <a:buFont typeface="Wingdings" pitchFamily="2" charset="2"/>
              <a:buNone/>
            </a:pPr>
            <a:r>
              <a:rPr lang="th-TH" sz="2800" smtClean="0"/>
              <a:t>Prove by induction that the recursive printing program works:</a:t>
            </a:r>
          </a:p>
          <a:p>
            <a:pPr lvl="1" eaLnBrk="1" hangingPunct="1"/>
            <a:r>
              <a:rPr lang="th-TH" sz="2400" smtClean="0"/>
              <a:t>basis:  If n has one digit, then program is correct</a:t>
            </a:r>
          </a:p>
          <a:p>
            <a:pPr lvl="1" eaLnBrk="1" hangingPunct="1"/>
            <a:r>
              <a:rPr lang="th-TH" sz="2400" smtClean="0"/>
              <a:t>hypothesis:  Print_out works for all numbers of k or fewer digits</a:t>
            </a:r>
          </a:p>
          <a:p>
            <a:pPr lvl="1" eaLnBrk="1" hangingPunct="1"/>
            <a:r>
              <a:rPr lang="th-TH" sz="2400" smtClean="0"/>
              <a:t>case k+1:  k+1 digits can be written as the first k digits followed by the least significant digit</a:t>
            </a:r>
          </a:p>
          <a:p>
            <a:pPr eaLnBrk="1" hangingPunct="1">
              <a:buFont typeface="Wingdings" pitchFamily="2" charset="2"/>
              <a:buNone/>
            </a:pPr>
            <a:r>
              <a:rPr lang="en-US" sz="2400" smtClean="0"/>
              <a:t>	</a:t>
            </a:r>
          </a:p>
          <a:p>
            <a:pPr eaLnBrk="1" hangingPunct="1">
              <a:buFont typeface="Wingdings" pitchFamily="2" charset="2"/>
              <a:buNone/>
            </a:pPr>
            <a:r>
              <a:rPr lang="en-US" sz="2400" smtClean="0"/>
              <a:t>	</a:t>
            </a:r>
            <a:r>
              <a:rPr lang="th-TH" sz="2400" smtClean="0"/>
              <a:t>The number expressed by the first k digits is exactly floor( n/10 )? which by hypothesis prints correctly; the last digit is n%10; so the (k+1)-digit is printed correctly</a:t>
            </a:r>
          </a:p>
          <a:p>
            <a:pPr eaLnBrk="1" hangingPunct="1">
              <a:buFont typeface="Wingdings" pitchFamily="2" charset="2"/>
              <a:buNone/>
            </a:pPr>
            <a:r>
              <a:rPr lang="en-US" sz="2400" smtClean="0"/>
              <a:t>	</a:t>
            </a:r>
            <a:r>
              <a:rPr lang="th-TH" sz="2400" smtClean="0"/>
              <a:t>By induction, all numbers are correctly printed</a:t>
            </a:r>
            <a:endParaRPr lang="th-TH" sz="2000" smtClean="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th-TH" smtClean="0"/>
              <a:t>Recursion</a:t>
            </a:r>
          </a:p>
        </p:txBody>
      </p:sp>
      <p:sp>
        <p:nvSpPr>
          <p:cNvPr id="56324" name="Date Placeholder 3"/>
          <p:cNvSpPr>
            <a:spLocks noGrp="1"/>
          </p:cNvSpPr>
          <p:nvPr>
            <p:ph type="dt" sz="half" idx="10"/>
          </p:nvPr>
        </p:nvSpPr>
        <p:spPr>
          <a:noFill/>
        </p:spPr>
        <p:txBody>
          <a:bodyPr/>
          <a:lstStyle/>
          <a:p>
            <a:fld id="{9D6C898A-DE52-4097-850E-44EDB04D7FE2}" type="datetime2">
              <a:rPr lang="en-US" smtClean="0">
                <a:latin typeface="Arial" pitchFamily="34" charset="0"/>
              </a:rPr>
              <a:pPr/>
              <a:t>Monday, February 04, 2013</a:t>
            </a:fld>
            <a:endParaRPr lang="en-US" smtClean="0">
              <a:latin typeface="Arial" pitchFamily="34" charset="0"/>
            </a:endParaRPr>
          </a:p>
        </p:txBody>
      </p:sp>
      <p:sp>
        <p:nvSpPr>
          <p:cNvPr id="56326"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6325" name="Slide Number Placeholder 4"/>
          <p:cNvSpPr>
            <a:spLocks noGrp="1"/>
          </p:cNvSpPr>
          <p:nvPr>
            <p:ph type="sldNum" sz="quarter" idx="12"/>
          </p:nvPr>
        </p:nvSpPr>
        <p:spPr>
          <a:noFill/>
        </p:spPr>
        <p:txBody>
          <a:bodyPr/>
          <a:lstStyle/>
          <a:p>
            <a:fld id="{72820CC6-89A0-441D-BE73-923E65F4843B}" type="slidenum">
              <a:rPr lang="en-US" smtClean="0">
                <a:latin typeface="Arial" pitchFamily="34" charset="0"/>
              </a:rPr>
              <a:pPr/>
              <a:t>38</a:t>
            </a:fld>
            <a:endParaRPr lang="en-US" smtClean="0">
              <a:latin typeface="Arial" pitchFamily="34" charset="0"/>
            </a:endParaRPr>
          </a:p>
        </p:txBody>
      </p:sp>
      <p:sp>
        <p:nvSpPr>
          <p:cNvPr id="56323" name="Rectangle 3"/>
          <p:cNvSpPr>
            <a:spLocks noGrp="1" noChangeArrowheads="1"/>
          </p:cNvSpPr>
          <p:nvPr>
            <p:ph sz="quarter" idx="1"/>
          </p:nvPr>
        </p:nvSpPr>
        <p:spPr/>
        <p:txBody>
          <a:bodyPr>
            <a:normAutofit fontScale="92500"/>
          </a:bodyPr>
          <a:lstStyle/>
          <a:p>
            <a:pPr eaLnBrk="1" hangingPunct="1"/>
            <a:r>
              <a:rPr lang="th-TH" sz="2800" smtClean="0"/>
              <a:t>Don't need to know how recursion is being managed</a:t>
            </a:r>
          </a:p>
          <a:p>
            <a:pPr eaLnBrk="1" hangingPunct="1"/>
            <a:r>
              <a:rPr lang="th-TH" sz="2800" smtClean="0"/>
              <a:t>Recursion is expensive in terms of space requirement; avoid recursion if simple loop will do</a:t>
            </a:r>
          </a:p>
          <a:p>
            <a:pPr eaLnBrk="1" hangingPunct="1"/>
            <a:endParaRPr lang="th-TH" sz="2800" smtClean="0"/>
          </a:p>
          <a:p>
            <a:pPr eaLnBrk="1" hangingPunct="1"/>
            <a:r>
              <a:rPr lang="th-TH" sz="2800" smtClean="0"/>
              <a:t>Last two rules</a:t>
            </a:r>
          </a:p>
          <a:p>
            <a:pPr lvl="1" eaLnBrk="1" hangingPunct="1"/>
            <a:r>
              <a:rPr lang="th-TH" sz="1800" smtClean="0"/>
              <a:t>Assume all recursive calls work</a:t>
            </a:r>
          </a:p>
          <a:p>
            <a:pPr lvl="1" eaLnBrk="1" hangingPunct="1"/>
            <a:r>
              <a:rPr lang="th-TH" sz="1800" smtClean="0"/>
              <a:t>Do not duplicate work by solving identical problem in separated recursive calls</a:t>
            </a:r>
          </a:p>
          <a:p>
            <a:pPr eaLnBrk="1" hangingPunct="1"/>
            <a:r>
              <a:rPr lang="th-TH" sz="2800" smtClean="0"/>
              <a:t>Evaluate fib(4) -- use a recursion tree</a:t>
            </a:r>
          </a:p>
          <a:p>
            <a:pPr eaLnBrk="1" hangingPunct="1">
              <a:buFont typeface="Wingdings" pitchFamily="2" charset="2"/>
              <a:buNone/>
            </a:pPr>
            <a:r>
              <a:rPr lang="th-TH" sz="2800" smtClean="0"/>
              <a:t>              fib(n) = fib(n-1) + fib(n-2)</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h-TH" smtClean="0"/>
              <a:t>What is Algorithm Analysis?</a:t>
            </a:r>
          </a:p>
        </p:txBody>
      </p:sp>
      <p:sp>
        <p:nvSpPr>
          <p:cNvPr id="57348" name="Date Placeholder 3"/>
          <p:cNvSpPr>
            <a:spLocks noGrp="1"/>
          </p:cNvSpPr>
          <p:nvPr>
            <p:ph type="dt" sz="half" idx="10"/>
          </p:nvPr>
        </p:nvSpPr>
        <p:spPr>
          <a:noFill/>
        </p:spPr>
        <p:txBody>
          <a:bodyPr/>
          <a:lstStyle/>
          <a:p>
            <a:fld id="{E8EF8A16-7ABC-4071-B146-7FC6A1E5EA37}" type="datetime2">
              <a:rPr lang="en-US" smtClean="0">
                <a:latin typeface="Arial" pitchFamily="34" charset="0"/>
              </a:rPr>
              <a:pPr/>
              <a:t>Monday, February 04, 2013</a:t>
            </a:fld>
            <a:endParaRPr lang="en-US" smtClean="0">
              <a:latin typeface="Arial" pitchFamily="34" charset="0"/>
            </a:endParaRPr>
          </a:p>
        </p:txBody>
      </p:sp>
      <p:sp>
        <p:nvSpPr>
          <p:cNvPr id="57350"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7349" name="Slide Number Placeholder 4"/>
          <p:cNvSpPr>
            <a:spLocks noGrp="1"/>
          </p:cNvSpPr>
          <p:nvPr>
            <p:ph type="sldNum" sz="quarter" idx="12"/>
          </p:nvPr>
        </p:nvSpPr>
        <p:spPr>
          <a:noFill/>
        </p:spPr>
        <p:txBody>
          <a:bodyPr/>
          <a:lstStyle/>
          <a:p>
            <a:r>
              <a:rPr lang="en-US" smtClean="0">
                <a:latin typeface="Arial" pitchFamily="34" charset="0"/>
              </a:rPr>
              <a:t>pp </a:t>
            </a:r>
            <a:fld id="{3DC08859-BBDE-45E2-A170-0B1C78564058}" type="slidenum">
              <a:rPr lang="en-US" smtClean="0">
                <a:latin typeface="Arial" pitchFamily="34" charset="0"/>
              </a:rPr>
              <a:pPr/>
              <a:t>39</a:t>
            </a:fld>
            <a:endParaRPr lang="en-US" smtClean="0">
              <a:latin typeface="Arial" pitchFamily="34" charset="0"/>
            </a:endParaRPr>
          </a:p>
        </p:txBody>
      </p:sp>
      <p:sp>
        <p:nvSpPr>
          <p:cNvPr id="57347" name="Rectangle 3"/>
          <p:cNvSpPr>
            <a:spLocks noGrp="1" noChangeArrowheads="1"/>
          </p:cNvSpPr>
          <p:nvPr>
            <p:ph sz="quarter" idx="1"/>
          </p:nvPr>
        </p:nvSpPr>
        <p:spPr/>
        <p:txBody>
          <a:bodyPr/>
          <a:lstStyle/>
          <a:p>
            <a:pPr eaLnBrk="1" hangingPunct="1"/>
            <a:r>
              <a:rPr lang="th-TH" smtClean="0"/>
              <a:t>How to estimate the time required for an algorithm</a:t>
            </a:r>
          </a:p>
          <a:p>
            <a:pPr eaLnBrk="1" hangingPunct="1"/>
            <a:r>
              <a:rPr lang="th-TH" smtClean="0"/>
              <a:t>Techniques that drastically reduce the running time of an algorithm</a:t>
            </a:r>
          </a:p>
          <a:p>
            <a:pPr eaLnBrk="1" hangingPunct="1"/>
            <a:r>
              <a:rPr lang="th-TH" smtClean="0"/>
              <a:t>A mathemactical framwork that more rigorously describes the running time of an algorithm</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838200"/>
          </a:xfrm>
        </p:spPr>
        <p:txBody>
          <a:bodyPr>
            <a:normAutofit fontScale="90000"/>
          </a:bodyPr>
          <a:lstStyle/>
          <a:p>
            <a:pPr eaLnBrk="1" hangingPunct="1"/>
            <a:r>
              <a:rPr lang="th-TH" smtClean="0"/>
              <a:t>Where We're Going</a:t>
            </a:r>
            <a:r>
              <a:rPr lang="th-TH" smtClean="0">
                <a:cs typeface="Angsana New" pitchFamily="18" charset="-34"/>
              </a:rPr>
              <a:t> </a:t>
            </a:r>
            <a:r>
              <a:rPr lang="en-US" dirty="0" smtClean="0">
                <a:cs typeface="Angsana New" pitchFamily="18" charset="-34"/>
              </a:rPr>
              <a:t>(1/2)</a:t>
            </a:r>
            <a:r>
              <a:rPr lang="th-TH" smtClean="0"/>
              <a:t/>
            </a:r>
            <a:br>
              <a:rPr lang="th-TH" smtClean="0"/>
            </a:br>
            <a:endParaRPr lang="th-TH" smtClean="0"/>
          </a:p>
        </p:txBody>
      </p:sp>
      <p:sp>
        <p:nvSpPr>
          <p:cNvPr id="24580" name="Date Placeholder 3"/>
          <p:cNvSpPr>
            <a:spLocks noGrp="1"/>
          </p:cNvSpPr>
          <p:nvPr>
            <p:ph type="dt" sz="half" idx="10"/>
          </p:nvPr>
        </p:nvSpPr>
        <p:spPr>
          <a:noFill/>
        </p:spPr>
        <p:txBody>
          <a:bodyPr/>
          <a:lstStyle/>
          <a:p>
            <a:fld id="{E1B78BFF-D900-4A33-B7F1-ABB858A55045}" type="datetime2">
              <a:rPr lang="en-US" smtClean="0">
                <a:latin typeface="Arial" pitchFamily="34" charset="0"/>
              </a:rPr>
              <a:pPr/>
              <a:t>Monday, February 04, 2013</a:t>
            </a:fld>
            <a:endParaRPr lang="en-US" dirty="0" smtClean="0">
              <a:latin typeface="Arial" pitchFamily="34" charset="0"/>
            </a:endParaRPr>
          </a:p>
        </p:txBody>
      </p:sp>
      <p:sp>
        <p:nvSpPr>
          <p:cNvPr id="24582"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4581" name="Slide Number Placeholder 4"/>
          <p:cNvSpPr>
            <a:spLocks noGrp="1"/>
          </p:cNvSpPr>
          <p:nvPr>
            <p:ph type="sldNum" sz="quarter" idx="12"/>
          </p:nvPr>
        </p:nvSpPr>
        <p:spPr>
          <a:noFill/>
        </p:spPr>
        <p:txBody>
          <a:bodyPr/>
          <a:lstStyle/>
          <a:p>
            <a:fld id="{14A33E6D-C714-4B68-B347-441A6B432575}" type="slidenum">
              <a:rPr lang="en-US" smtClean="0">
                <a:latin typeface="Arial" pitchFamily="34" charset="0"/>
              </a:rPr>
              <a:pPr/>
              <a:t>4</a:t>
            </a:fld>
            <a:endParaRPr lang="en-US" dirty="0" smtClean="0">
              <a:latin typeface="Arial" pitchFamily="34" charset="0"/>
            </a:endParaRPr>
          </a:p>
        </p:txBody>
      </p:sp>
      <p:sp>
        <p:nvSpPr>
          <p:cNvPr id="24579" name="Rectangle 3"/>
          <p:cNvSpPr>
            <a:spLocks noGrp="1" noChangeArrowheads="1"/>
          </p:cNvSpPr>
          <p:nvPr>
            <p:ph sz="quarter" idx="1"/>
          </p:nvPr>
        </p:nvSpPr>
        <p:spPr/>
        <p:txBody>
          <a:bodyPr/>
          <a:lstStyle/>
          <a:p>
            <a:pPr eaLnBrk="1" hangingPunct="1">
              <a:spcBef>
                <a:spcPts val="500"/>
              </a:spcBef>
              <a:spcAft>
                <a:spcPts val="500"/>
              </a:spcAft>
            </a:pPr>
            <a:r>
              <a:rPr lang="th-TH" sz="2800" smtClean="0"/>
              <a:t>Learn general approaches to algorithm design </a:t>
            </a:r>
          </a:p>
          <a:p>
            <a:pPr lvl="1" eaLnBrk="1" hangingPunct="1">
              <a:spcBef>
                <a:spcPts val="500"/>
              </a:spcBef>
              <a:spcAft>
                <a:spcPts val="500"/>
              </a:spcAft>
            </a:pPr>
            <a:r>
              <a:rPr lang="th-TH" sz="2400" smtClean="0"/>
              <a:t>Divide and conquer </a:t>
            </a:r>
          </a:p>
          <a:p>
            <a:pPr lvl="1" eaLnBrk="1" hangingPunct="1">
              <a:spcBef>
                <a:spcPts val="500"/>
              </a:spcBef>
              <a:spcAft>
                <a:spcPts val="500"/>
              </a:spcAft>
            </a:pPr>
            <a:r>
              <a:rPr lang="th-TH" sz="2400" smtClean="0"/>
              <a:t>Greedy method </a:t>
            </a:r>
          </a:p>
          <a:p>
            <a:pPr lvl="1" eaLnBrk="1" hangingPunct="1">
              <a:spcBef>
                <a:spcPts val="500"/>
              </a:spcBef>
              <a:spcAft>
                <a:spcPts val="500"/>
              </a:spcAft>
            </a:pPr>
            <a:r>
              <a:rPr lang="th-TH" sz="2400" smtClean="0"/>
              <a:t>Dynamic Programming</a:t>
            </a:r>
          </a:p>
          <a:p>
            <a:pPr lvl="1" eaLnBrk="1" hangingPunct="1">
              <a:spcBef>
                <a:spcPts val="500"/>
              </a:spcBef>
              <a:spcAft>
                <a:spcPts val="500"/>
              </a:spcAft>
            </a:pPr>
            <a:r>
              <a:rPr lang="th-TH" sz="2400" smtClean="0"/>
              <a:t>Basic Search and Traversal Technique</a:t>
            </a:r>
          </a:p>
          <a:p>
            <a:pPr lvl="1" eaLnBrk="1" hangingPunct="1">
              <a:spcBef>
                <a:spcPts val="500"/>
              </a:spcBef>
              <a:spcAft>
                <a:spcPts val="500"/>
              </a:spcAft>
            </a:pPr>
            <a:r>
              <a:rPr lang="en-US" sz="2400" dirty="0" smtClean="0">
                <a:cs typeface="Angsana New" pitchFamily="18" charset="-34"/>
              </a:rPr>
              <a:t>Graph Theory</a:t>
            </a:r>
            <a:endParaRPr lang="th-TH" sz="2400" smtClean="0">
              <a:cs typeface="Angsana New" pitchFamily="18" charset="-34"/>
            </a:endParaRPr>
          </a:p>
          <a:p>
            <a:pPr lvl="1" eaLnBrk="1" hangingPunct="1">
              <a:spcBef>
                <a:spcPts val="500"/>
              </a:spcBef>
              <a:spcAft>
                <a:spcPts val="500"/>
              </a:spcAft>
            </a:pPr>
            <a:r>
              <a:rPr lang="en-US" sz="2400" dirty="0" smtClean="0">
                <a:cs typeface="Angsana New" pitchFamily="18" charset="-34"/>
              </a:rPr>
              <a:t>Linear Programming</a:t>
            </a:r>
          </a:p>
          <a:p>
            <a:pPr lvl="1" eaLnBrk="1" hangingPunct="1">
              <a:spcBef>
                <a:spcPts val="500"/>
              </a:spcBef>
              <a:spcAft>
                <a:spcPts val="500"/>
              </a:spcAft>
            </a:pPr>
            <a:r>
              <a:rPr lang="en-US" sz="2400" dirty="0" smtClean="0">
                <a:cs typeface="Angsana New" pitchFamily="18" charset="-34"/>
              </a:rPr>
              <a:t>Approximation Algorithm</a:t>
            </a:r>
            <a:endParaRPr lang="th-TH" sz="2400" smtClean="0">
              <a:cs typeface="Angsana New" pitchFamily="18" charset="-34"/>
            </a:endParaRPr>
          </a:p>
          <a:p>
            <a:pPr lvl="1" eaLnBrk="1" hangingPunct="1">
              <a:spcBef>
                <a:spcPts val="500"/>
              </a:spcBef>
              <a:spcAft>
                <a:spcPts val="500"/>
              </a:spcAft>
            </a:pPr>
            <a:r>
              <a:rPr lang="th-TH" sz="2400" smtClean="0"/>
              <a:t>NP Problem</a:t>
            </a: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h-TH" sz="3200" smtClean="0"/>
              <a:t>Running time for small inputs</a:t>
            </a:r>
          </a:p>
        </p:txBody>
      </p:sp>
      <p:sp>
        <p:nvSpPr>
          <p:cNvPr id="58372" name="Date Placeholder 3"/>
          <p:cNvSpPr>
            <a:spLocks noGrp="1"/>
          </p:cNvSpPr>
          <p:nvPr>
            <p:ph type="dt" sz="half" idx="10"/>
          </p:nvPr>
        </p:nvSpPr>
        <p:spPr>
          <a:noFill/>
        </p:spPr>
        <p:txBody>
          <a:bodyPr/>
          <a:lstStyle/>
          <a:p>
            <a:fld id="{9BE483C4-F9A5-4EC2-84D0-6B41EBFBE32E}" type="datetime2">
              <a:rPr lang="en-US" smtClean="0">
                <a:latin typeface="Arial" pitchFamily="34" charset="0"/>
              </a:rPr>
              <a:pPr/>
              <a:t>Monday, February 04, 2013</a:t>
            </a:fld>
            <a:endParaRPr lang="en-US" smtClean="0">
              <a:latin typeface="Arial" pitchFamily="34" charset="0"/>
            </a:endParaRPr>
          </a:p>
        </p:txBody>
      </p:sp>
      <p:sp>
        <p:nvSpPr>
          <p:cNvPr id="58374"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58373" name="Slide Number Placeholder 4"/>
          <p:cNvSpPr>
            <a:spLocks noGrp="1"/>
          </p:cNvSpPr>
          <p:nvPr>
            <p:ph type="sldNum" sz="quarter" idx="12"/>
          </p:nvPr>
        </p:nvSpPr>
        <p:spPr>
          <a:noFill/>
        </p:spPr>
        <p:txBody>
          <a:bodyPr/>
          <a:lstStyle/>
          <a:p>
            <a:r>
              <a:rPr lang="en-US" smtClean="0">
                <a:latin typeface="Arial" pitchFamily="34" charset="0"/>
              </a:rPr>
              <a:t>pp </a:t>
            </a:r>
            <a:fld id="{AD3FC238-D194-476F-ADFE-5F9EAAA5350E}" type="slidenum">
              <a:rPr lang="en-US" smtClean="0">
                <a:latin typeface="Arial" pitchFamily="34" charset="0"/>
              </a:rPr>
              <a:pPr/>
              <a:t>40</a:t>
            </a:fld>
            <a:endParaRPr lang="en-US" smtClean="0">
              <a:latin typeface="Arial" pitchFamily="34" charset="0"/>
            </a:endParaRPr>
          </a:p>
        </p:txBody>
      </p:sp>
      <p:pic>
        <p:nvPicPr>
          <p:cNvPr id="58371" name="Picture 5" descr="bigo"/>
          <p:cNvPicPr>
            <a:picLocks noChangeAspect="1" noChangeArrowheads="1"/>
          </p:cNvPicPr>
          <p:nvPr/>
        </p:nvPicPr>
        <p:blipFill>
          <a:blip r:embed="rId2" cstate="print"/>
          <a:srcRect/>
          <a:stretch>
            <a:fillRect/>
          </a:stretch>
        </p:blipFill>
        <p:spPr bwMode="auto">
          <a:xfrm>
            <a:off x="1828800" y="1447800"/>
            <a:ext cx="5410200" cy="490696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h-TH" sz="3200" smtClean="0"/>
              <a:t>Running time for moderate inputs</a:t>
            </a:r>
          </a:p>
        </p:txBody>
      </p:sp>
      <p:sp>
        <p:nvSpPr>
          <p:cNvPr id="59396" name="Date Placeholder 3"/>
          <p:cNvSpPr>
            <a:spLocks noGrp="1"/>
          </p:cNvSpPr>
          <p:nvPr>
            <p:ph type="dt" sz="half" idx="10"/>
          </p:nvPr>
        </p:nvSpPr>
        <p:spPr>
          <a:xfrm>
            <a:off x="457200" y="6521450"/>
            <a:ext cx="2133600" cy="244475"/>
          </a:xfrm>
          <a:noFill/>
        </p:spPr>
        <p:txBody>
          <a:bodyPr/>
          <a:lstStyle/>
          <a:p>
            <a:fld id="{61CCC428-47AA-4CCB-B2B7-F90AC7477BA5}" type="datetime2">
              <a:rPr lang="en-US" smtClean="0">
                <a:latin typeface="Arial" pitchFamily="34" charset="0"/>
              </a:rPr>
              <a:pPr/>
              <a:t>Monday, February 04, 2013</a:t>
            </a:fld>
            <a:endParaRPr lang="en-US" smtClean="0">
              <a:latin typeface="Arial" pitchFamily="34" charset="0"/>
            </a:endParaRPr>
          </a:p>
        </p:txBody>
      </p:sp>
      <p:sp>
        <p:nvSpPr>
          <p:cNvPr id="59398" name="Footer Placeholder 5"/>
          <p:cNvSpPr>
            <a:spLocks noGrp="1"/>
          </p:cNvSpPr>
          <p:nvPr>
            <p:ph type="ftr" sz="quarter" idx="11"/>
          </p:nvPr>
        </p:nvSpPr>
        <p:spPr>
          <a:xfrm>
            <a:off x="3124200" y="6521450"/>
            <a:ext cx="2895600" cy="244475"/>
          </a:xfrm>
          <a:noFill/>
        </p:spPr>
        <p:txBody>
          <a:bodyPr/>
          <a:lstStyle/>
          <a:p>
            <a:pPr algn="ctr"/>
            <a:r>
              <a:rPr lang="en-US" smtClean="0">
                <a:latin typeface="Arial" pitchFamily="34" charset="0"/>
              </a:rPr>
              <a:t>Design and Analysis of Computer Algorithm</a:t>
            </a:r>
          </a:p>
        </p:txBody>
      </p:sp>
      <p:sp>
        <p:nvSpPr>
          <p:cNvPr id="59397" name="Slide Number Placeholder 4"/>
          <p:cNvSpPr>
            <a:spLocks noGrp="1"/>
          </p:cNvSpPr>
          <p:nvPr>
            <p:ph type="sldNum" sz="quarter" idx="12"/>
          </p:nvPr>
        </p:nvSpPr>
        <p:spPr>
          <a:xfrm>
            <a:off x="6553200" y="6521450"/>
            <a:ext cx="2133600" cy="244475"/>
          </a:xfrm>
          <a:noFill/>
        </p:spPr>
        <p:txBody>
          <a:bodyPr/>
          <a:lstStyle/>
          <a:p>
            <a:fld id="{3849C578-2479-4E90-AB2C-66FE47039E62}" type="slidenum">
              <a:rPr lang="en-US" smtClean="0">
                <a:latin typeface="Arial" pitchFamily="34" charset="0"/>
              </a:rPr>
              <a:pPr/>
              <a:t>41</a:t>
            </a:fld>
            <a:endParaRPr lang="en-US" smtClean="0">
              <a:latin typeface="Arial" pitchFamily="34" charset="0"/>
            </a:endParaRPr>
          </a:p>
        </p:txBody>
      </p:sp>
      <p:pic>
        <p:nvPicPr>
          <p:cNvPr id="59395" name="Picture 4" descr="big02"/>
          <p:cNvPicPr>
            <a:picLocks noChangeAspect="1" noChangeArrowheads="1"/>
          </p:cNvPicPr>
          <p:nvPr/>
        </p:nvPicPr>
        <p:blipFill>
          <a:blip r:embed="rId2" cstate="print"/>
          <a:srcRect/>
          <a:stretch>
            <a:fillRect/>
          </a:stretch>
        </p:blipFill>
        <p:spPr bwMode="auto">
          <a:xfrm>
            <a:off x="1981200" y="1447800"/>
            <a:ext cx="4953000" cy="49149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h-TH" smtClean="0"/>
              <a:t>Important Question</a:t>
            </a:r>
          </a:p>
        </p:txBody>
      </p:sp>
      <p:sp>
        <p:nvSpPr>
          <p:cNvPr id="60420" name="Date Placeholder 3"/>
          <p:cNvSpPr>
            <a:spLocks noGrp="1"/>
          </p:cNvSpPr>
          <p:nvPr>
            <p:ph type="dt" sz="half" idx="10"/>
          </p:nvPr>
        </p:nvSpPr>
        <p:spPr>
          <a:noFill/>
        </p:spPr>
        <p:txBody>
          <a:bodyPr/>
          <a:lstStyle/>
          <a:p>
            <a:fld id="{279C045A-C43F-45C2-95E1-FA5E89331BE1}" type="datetime2">
              <a:rPr lang="en-US" smtClean="0">
                <a:latin typeface="Arial" pitchFamily="34" charset="0"/>
              </a:rPr>
              <a:pPr/>
              <a:t>Monday, February 04, 2013</a:t>
            </a:fld>
            <a:endParaRPr lang="en-US" smtClean="0">
              <a:latin typeface="Arial" pitchFamily="34" charset="0"/>
            </a:endParaRPr>
          </a:p>
        </p:txBody>
      </p:sp>
      <p:sp>
        <p:nvSpPr>
          <p:cNvPr id="60422"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0421" name="Slide Number Placeholder 4"/>
          <p:cNvSpPr>
            <a:spLocks noGrp="1"/>
          </p:cNvSpPr>
          <p:nvPr>
            <p:ph type="sldNum" sz="quarter" idx="12"/>
          </p:nvPr>
        </p:nvSpPr>
        <p:spPr>
          <a:noFill/>
        </p:spPr>
        <p:txBody>
          <a:bodyPr/>
          <a:lstStyle/>
          <a:p>
            <a:fld id="{8256A5F4-8750-4C86-91C4-8A7B5EAE5B8F}" type="slidenum">
              <a:rPr lang="en-US" smtClean="0">
                <a:latin typeface="Arial" pitchFamily="34" charset="0"/>
              </a:rPr>
              <a:pPr/>
              <a:t>42</a:t>
            </a:fld>
            <a:endParaRPr lang="en-US" smtClean="0">
              <a:latin typeface="Arial" pitchFamily="34" charset="0"/>
            </a:endParaRPr>
          </a:p>
        </p:txBody>
      </p:sp>
      <p:sp>
        <p:nvSpPr>
          <p:cNvPr id="60419" name="Rectangle 3"/>
          <p:cNvSpPr>
            <a:spLocks noGrp="1" noChangeArrowheads="1"/>
          </p:cNvSpPr>
          <p:nvPr>
            <p:ph sz="quarter" idx="1"/>
          </p:nvPr>
        </p:nvSpPr>
        <p:spPr/>
        <p:txBody>
          <a:bodyPr/>
          <a:lstStyle/>
          <a:p>
            <a:pPr eaLnBrk="1" hangingPunct="1"/>
            <a:r>
              <a:rPr lang="th-TH" smtClean="0"/>
              <a:t>Is it always important to be on the most preferred curve?</a:t>
            </a:r>
          </a:p>
          <a:p>
            <a:pPr eaLnBrk="1" hangingPunct="1"/>
            <a:r>
              <a:rPr lang="th-TH" smtClean="0"/>
              <a:t>How much better is one curve than another?</a:t>
            </a:r>
          </a:p>
          <a:p>
            <a:pPr eaLnBrk="1" hangingPunct="1"/>
            <a:r>
              <a:rPr lang="th-TH" smtClean="0"/>
              <a:t>How do we decide which curve a particular algorithm lies on?</a:t>
            </a:r>
          </a:p>
          <a:p>
            <a:pPr eaLnBrk="1" hangingPunct="1"/>
            <a:r>
              <a:rPr lang="th-TH" smtClean="0"/>
              <a:t>How do we design algorithms that avoid being on the bad curves?</a:t>
            </a:r>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th-TH" smtClean="0"/>
              <a:t>Algorithm Analysis</a:t>
            </a:r>
            <a:r>
              <a:rPr lang="en-US" smtClean="0">
                <a:cs typeface="Angsana New" pitchFamily="18" charset="-34"/>
              </a:rPr>
              <a:t>(1/5)</a:t>
            </a:r>
            <a:endParaRPr lang="th-TH" smtClean="0">
              <a:cs typeface="Angsana New" pitchFamily="18" charset="-34"/>
            </a:endParaRPr>
          </a:p>
        </p:txBody>
      </p:sp>
      <p:sp>
        <p:nvSpPr>
          <p:cNvPr id="61444" name="Date Placeholder 3"/>
          <p:cNvSpPr>
            <a:spLocks noGrp="1"/>
          </p:cNvSpPr>
          <p:nvPr>
            <p:ph type="dt" sz="half" idx="10"/>
          </p:nvPr>
        </p:nvSpPr>
        <p:spPr>
          <a:noFill/>
        </p:spPr>
        <p:txBody>
          <a:bodyPr/>
          <a:lstStyle/>
          <a:p>
            <a:fld id="{6CB74535-B61F-41F9-92BE-34CEEAD21F1A}" type="datetime2">
              <a:rPr lang="en-US" smtClean="0">
                <a:latin typeface="Arial" pitchFamily="34" charset="0"/>
              </a:rPr>
              <a:pPr/>
              <a:t>Monday, February 04, 2013</a:t>
            </a:fld>
            <a:endParaRPr lang="en-US" smtClean="0">
              <a:latin typeface="Arial" pitchFamily="34" charset="0"/>
            </a:endParaRPr>
          </a:p>
        </p:txBody>
      </p:sp>
      <p:sp>
        <p:nvSpPr>
          <p:cNvPr id="61446"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1445" name="Slide Number Placeholder 4"/>
          <p:cNvSpPr>
            <a:spLocks noGrp="1"/>
          </p:cNvSpPr>
          <p:nvPr>
            <p:ph type="sldNum" sz="quarter" idx="12"/>
          </p:nvPr>
        </p:nvSpPr>
        <p:spPr>
          <a:noFill/>
        </p:spPr>
        <p:txBody>
          <a:bodyPr/>
          <a:lstStyle/>
          <a:p>
            <a:fld id="{EE58BAFE-B438-43DD-83A1-1710D1D979DE}" type="slidenum">
              <a:rPr lang="en-US" smtClean="0">
                <a:latin typeface="Arial" pitchFamily="34" charset="0"/>
              </a:rPr>
              <a:pPr/>
              <a:t>43</a:t>
            </a:fld>
            <a:endParaRPr lang="en-US" smtClean="0">
              <a:latin typeface="Arial" pitchFamily="34" charset="0"/>
            </a:endParaRPr>
          </a:p>
        </p:txBody>
      </p:sp>
      <p:sp>
        <p:nvSpPr>
          <p:cNvPr id="193539" name="Rectangle 3"/>
          <p:cNvSpPr>
            <a:spLocks noGrp="1" noChangeArrowheads="1"/>
          </p:cNvSpPr>
          <p:nvPr>
            <p:ph sz="quarter" idx="1"/>
          </p:nvPr>
        </p:nvSpPr>
        <p:spPr/>
        <p:txBody>
          <a:bodyPr/>
          <a:lstStyle/>
          <a:p>
            <a:pPr eaLnBrk="1" hangingPunct="1">
              <a:defRPr/>
            </a:pPr>
            <a:r>
              <a:rPr lang="th-TH" sz="2800" dirty="0" smtClean="0"/>
              <a:t>Measures the efficiency of an algorithm or its implementation as a program as the input size becomes very large</a:t>
            </a:r>
          </a:p>
          <a:p>
            <a:pPr eaLnBrk="1" hangingPunct="1">
              <a:defRPr/>
            </a:pPr>
            <a:r>
              <a:rPr lang="th-TH" sz="2800" dirty="0" smtClean="0"/>
              <a:t>We evaluate a new algorithm by comparing its performance with that of previous approaches</a:t>
            </a:r>
          </a:p>
          <a:p>
            <a:pPr lvl="1" eaLnBrk="1" hangingPunct="1">
              <a:defRPr/>
            </a:pPr>
            <a:r>
              <a:rPr lang="th-TH" sz="2400" dirty="0" smtClean="0">
                <a:solidFill>
                  <a:schemeClr val="accent2">
                    <a:lumMod val="75000"/>
                  </a:schemeClr>
                </a:solidFill>
              </a:rPr>
              <a:t>Comparisons are asymtotic analyses of classes of algorithms</a:t>
            </a:r>
          </a:p>
          <a:p>
            <a:pPr eaLnBrk="1" hangingPunct="1">
              <a:defRPr/>
            </a:pPr>
            <a:r>
              <a:rPr lang="th-TH" sz="2800" dirty="0" smtClean="0"/>
              <a:t>We usually analyze the time required for an algorithm and the space required for a datastructure</a:t>
            </a:r>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th-TH" smtClean="0"/>
              <a:t>Algorithm Analysis (</a:t>
            </a:r>
            <a:r>
              <a:rPr lang="en-US" smtClean="0">
                <a:cs typeface="Angsana New" pitchFamily="18" charset="-34"/>
              </a:rPr>
              <a:t>2/5</a:t>
            </a:r>
            <a:r>
              <a:rPr lang="th-TH" smtClean="0"/>
              <a:t>)</a:t>
            </a:r>
          </a:p>
        </p:txBody>
      </p:sp>
      <p:sp>
        <p:nvSpPr>
          <p:cNvPr id="62468" name="Date Placeholder 3"/>
          <p:cNvSpPr>
            <a:spLocks noGrp="1"/>
          </p:cNvSpPr>
          <p:nvPr>
            <p:ph type="dt" sz="half" idx="10"/>
          </p:nvPr>
        </p:nvSpPr>
        <p:spPr>
          <a:noFill/>
        </p:spPr>
        <p:txBody>
          <a:bodyPr/>
          <a:lstStyle/>
          <a:p>
            <a:fld id="{02A09AFD-D628-42DF-87DB-58A37166829E}" type="datetime2">
              <a:rPr lang="en-US" smtClean="0">
                <a:latin typeface="Arial" pitchFamily="34" charset="0"/>
              </a:rPr>
              <a:pPr/>
              <a:t>Monday, February 04, 2013</a:t>
            </a:fld>
            <a:endParaRPr lang="en-US" smtClean="0">
              <a:latin typeface="Arial" pitchFamily="34" charset="0"/>
            </a:endParaRPr>
          </a:p>
        </p:txBody>
      </p:sp>
      <p:sp>
        <p:nvSpPr>
          <p:cNvPr id="62470"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2469" name="Slide Number Placeholder 4"/>
          <p:cNvSpPr>
            <a:spLocks noGrp="1"/>
          </p:cNvSpPr>
          <p:nvPr>
            <p:ph type="sldNum" sz="quarter" idx="12"/>
          </p:nvPr>
        </p:nvSpPr>
        <p:spPr>
          <a:noFill/>
        </p:spPr>
        <p:txBody>
          <a:bodyPr/>
          <a:lstStyle/>
          <a:p>
            <a:fld id="{A448F0A3-ADAE-439E-9A9C-7403F7ED0A52}" type="slidenum">
              <a:rPr lang="en-US" smtClean="0">
                <a:latin typeface="Arial" pitchFamily="34" charset="0"/>
              </a:rPr>
              <a:pPr/>
              <a:t>44</a:t>
            </a:fld>
            <a:endParaRPr lang="en-US" smtClean="0">
              <a:latin typeface="Arial" pitchFamily="34" charset="0"/>
            </a:endParaRPr>
          </a:p>
        </p:txBody>
      </p:sp>
      <p:sp>
        <p:nvSpPr>
          <p:cNvPr id="62467" name="Rectangle 3"/>
          <p:cNvSpPr>
            <a:spLocks noGrp="1" noChangeArrowheads="1"/>
          </p:cNvSpPr>
          <p:nvPr>
            <p:ph sz="quarter" idx="1"/>
          </p:nvPr>
        </p:nvSpPr>
        <p:spPr/>
        <p:txBody>
          <a:bodyPr/>
          <a:lstStyle/>
          <a:p>
            <a:pPr eaLnBrk="1" hangingPunct="1"/>
            <a:r>
              <a:rPr lang="th-TH" sz="2800" smtClean="0"/>
              <a:t>Many criteria affect the running time of an algorithm, including</a:t>
            </a:r>
          </a:p>
          <a:p>
            <a:pPr lvl="1" eaLnBrk="1" hangingPunct="1"/>
            <a:r>
              <a:rPr lang="th-TH" smtClean="0"/>
              <a:t>speed of CPU, bus and peripheral hardware</a:t>
            </a:r>
          </a:p>
          <a:p>
            <a:pPr lvl="1" eaLnBrk="1" hangingPunct="1"/>
            <a:r>
              <a:rPr lang="th-TH" smtClean="0"/>
              <a:t>design think time, programming time and debugging time</a:t>
            </a:r>
          </a:p>
          <a:p>
            <a:pPr lvl="1" eaLnBrk="1" hangingPunct="1"/>
            <a:r>
              <a:rPr lang="th-TH" smtClean="0"/>
              <a:t>language used and coding efficiency of the programmer</a:t>
            </a:r>
          </a:p>
          <a:p>
            <a:pPr lvl="1" eaLnBrk="1" hangingPunct="1"/>
            <a:r>
              <a:rPr lang="th-TH" smtClean="0"/>
              <a:t>quality of input (good, bad or average)</a:t>
            </a:r>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th-TH" smtClean="0"/>
              <a:t>Algorithm Analysis (3</a:t>
            </a:r>
            <a:r>
              <a:rPr lang="en-US" smtClean="0"/>
              <a:t>/5</a:t>
            </a:r>
            <a:r>
              <a:rPr lang="th-TH" smtClean="0"/>
              <a:t>)</a:t>
            </a:r>
          </a:p>
        </p:txBody>
      </p:sp>
      <p:sp>
        <p:nvSpPr>
          <p:cNvPr id="63492" name="Date Placeholder 3"/>
          <p:cNvSpPr>
            <a:spLocks noGrp="1"/>
          </p:cNvSpPr>
          <p:nvPr>
            <p:ph type="dt" sz="half" idx="10"/>
          </p:nvPr>
        </p:nvSpPr>
        <p:spPr>
          <a:noFill/>
        </p:spPr>
        <p:txBody>
          <a:bodyPr/>
          <a:lstStyle/>
          <a:p>
            <a:fld id="{6BCC75D6-72D4-466A-B85E-70EBDA28325F}" type="datetime2">
              <a:rPr lang="en-US" smtClean="0">
                <a:latin typeface="Arial" pitchFamily="34" charset="0"/>
              </a:rPr>
              <a:pPr/>
              <a:t>Monday, February 04, 2013</a:t>
            </a:fld>
            <a:endParaRPr lang="en-US" smtClean="0">
              <a:latin typeface="Arial" pitchFamily="34" charset="0"/>
            </a:endParaRPr>
          </a:p>
        </p:txBody>
      </p:sp>
      <p:sp>
        <p:nvSpPr>
          <p:cNvPr id="63494"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3493" name="Slide Number Placeholder 4"/>
          <p:cNvSpPr>
            <a:spLocks noGrp="1"/>
          </p:cNvSpPr>
          <p:nvPr>
            <p:ph type="sldNum" sz="quarter" idx="12"/>
          </p:nvPr>
        </p:nvSpPr>
        <p:spPr>
          <a:noFill/>
        </p:spPr>
        <p:txBody>
          <a:bodyPr/>
          <a:lstStyle/>
          <a:p>
            <a:fld id="{95953DFE-87FC-42A4-AFDF-487CDA80CF9F}" type="slidenum">
              <a:rPr lang="en-US" smtClean="0">
                <a:latin typeface="Arial" pitchFamily="34" charset="0"/>
              </a:rPr>
              <a:pPr/>
              <a:t>45</a:t>
            </a:fld>
            <a:endParaRPr lang="en-US" smtClean="0">
              <a:latin typeface="Arial" pitchFamily="34" charset="0"/>
            </a:endParaRPr>
          </a:p>
        </p:txBody>
      </p:sp>
      <p:sp>
        <p:nvSpPr>
          <p:cNvPr id="63491" name="Rectangle 3"/>
          <p:cNvSpPr>
            <a:spLocks noGrp="1" noChangeArrowheads="1"/>
          </p:cNvSpPr>
          <p:nvPr>
            <p:ph sz="quarter" idx="1"/>
          </p:nvPr>
        </p:nvSpPr>
        <p:spPr/>
        <p:txBody>
          <a:bodyPr/>
          <a:lstStyle/>
          <a:p>
            <a:pPr eaLnBrk="1" hangingPunct="1"/>
            <a:r>
              <a:rPr lang="th-TH" sz="2800" smtClean="0"/>
              <a:t>Programs derived from two algorithms for solving the same problem should both be</a:t>
            </a:r>
          </a:p>
          <a:p>
            <a:pPr lvl="1" eaLnBrk="1" hangingPunct="1"/>
            <a:r>
              <a:rPr lang="th-TH" smtClean="0"/>
              <a:t>Machine independent</a:t>
            </a:r>
          </a:p>
          <a:p>
            <a:pPr lvl="1" eaLnBrk="1" hangingPunct="1"/>
            <a:r>
              <a:rPr lang="th-TH" smtClean="0"/>
              <a:t>Language independent</a:t>
            </a:r>
          </a:p>
          <a:p>
            <a:pPr lvl="1" eaLnBrk="1" hangingPunct="1"/>
            <a:r>
              <a:rPr lang="th-TH" smtClean="0"/>
              <a:t>Environment independent (load on the system,...)</a:t>
            </a:r>
          </a:p>
          <a:p>
            <a:pPr lvl="1" eaLnBrk="1" hangingPunct="1"/>
            <a:r>
              <a:rPr lang="th-TH" smtClean="0"/>
              <a:t>Amenable to mathematical study</a:t>
            </a:r>
          </a:p>
          <a:p>
            <a:pPr lvl="1" eaLnBrk="1" hangingPunct="1"/>
            <a:r>
              <a:rPr lang="th-TH" smtClean="0"/>
              <a:t>Realistic</a:t>
            </a:r>
          </a:p>
        </p:txBody>
      </p:sp>
    </p:spTree>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th-TH" smtClean="0"/>
              <a:t>Algorithm Analysis (4</a:t>
            </a:r>
            <a:r>
              <a:rPr lang="en-US" smtClean="0">
                <a:cs typeface="Angsana New" pitchFamily="18" charset="-34"/>
              </a:rPr>
              <a:t>/5</a:t>
            </a:r>
            <a:r>
              <a:rPr lang="th-TH" smtClean="0"/>
              <a:t>)</a:t>
            </a:r>
          </a:p>
        </p:txBody>
      </p:sp>
      <p:sp>
        <p:nvSpPr>
          <p:cNvPr id="64516" name="Date Placeholder 3"/>
          <p:cNvSpPr>
            <a:spLocks noGrp="1"/>
          </p:cNvSpPr>
          <p:nvPr>
            <p:ph type="dt" sz="half" idx="10"/>
          </p:nvPr>
        </p:nvSpPr>
        <p:spPr>
          <a:noFill/>
        </p:spPr>
        <p:txBody>
          <a:bodyPr/>
          <a:lstStyle/>
          <a:p>
            <a:fld id="{26C47377-000E-4985-96DC-5DF99E63683B}" type="datetime2">
              <a:rPr lang="en-US" smtClean="0">
                <a:latin typeface="Arial" pitchFamily="34" charset="0"/>
              </a:rPr>
              <a:pPr/>
              <a:t>Monday, February 04, 2013</a:t>
            </a:fld>
            <a:endParaRPr lang="en-US" smtClean="0">
              <a:latin typeface="Arial" pitchFamily="34" charset="0"/>
            </a:endParaRPr>
          </a:p>
        </p:txBody>
      </p:sp>
      <p:sp>
        <p:nvSpPr>
          <p:cNvPr id="64518"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4517" name="Slide Number Placeholder 4"/>
          <p:cNvSpPr>
            <a:spLocks noGrp="1"/>
          </p:cNvSpPr>
          <p:nvPr>
            <p:ph type="sldNum" sz="quarter" idx="12"/>
          </p:nvPr>
        </p:nvSpPr>
        <p:spPr>
          <a:noFill/>
        </p:spPr>
        <p:txBody>
          <a:bodyPr/>
          <a:lstStyle/>
          <a:p>
            <a:fld id="{ABD193F6-99B1-4410-AC0E-F405D8A9C4D5}" type="slidenum">
              <a:rPr lang="en-US" smtClean="0">
                <a:latin typeface="Arial" pitchFamily="34" charset="0"/>
              </a:rPr>
              <a:pPr/>
              <a:t>46</a:t>
            </a:fld>
            <a:endParaRPr lang="en-US" smtClean="0">
              <a:latin typeface="Arial" pitchFamily="34" charset="0"/>
            </a:endParaRPr>
          </a:p>
        </p:txBody>
      </p:sp>
      <p:sp>
        <p:nvSpPr>
          <p:cNvPr id="64515" name="Rectangle 3"/>
          <p:cNvSpPr>
            <a:spLocks noGrp="1" noChangeArrowheads="1"/>
          </p:cNvSpPr>
          <p:nvPr>
            <p:ph sz="quarter" idx="1"/>
          </p:nvPr>
        </p:nvSpPr>
        <p:spPr/>
        <p:txBody>
          <a:bodyPr>
            <a:normAutofit fontScale="92500" lnSpcReduction="10000"/>
          </a:bodyPr>
          <a:lstStyle/>
          <a:p>
            <a:pPr eaLnBrk="1" hangingPunct="1"/>
            <a:r>
              <a:rPr lang="th-TH" sz="2800" smtClean="0"/>
              <a:t>In lieu of some standard benchmark conditions under which two programs can be run, we estimate the algorithm's performance based on the number of key and basic operations it requires to process an input of a given size</a:t>
            </a:r>
          </a:p>
          <a:p>
            <a:pPr eaLnBrk="1" hangingPunct="1"/>
            <a:r>
              <a:rPr lang="th-TH" sz="2800" smtClean="0"/>
              <a:t>For a given input size n we express the time T to run the algorithm as a function T(n)</a:t>
            </a:r>
          </a:p>
          <a:p>
            <a:pPr eaLnBrk="1" hangingPunct="1"/>
            <a:r>
              <a:rPr lang="th-TH" sz="2800" smtClean="0"/>
              <a:t>Concept of growth rate allows us to compare running time of two algorithms without writing two programs and running them on the same computer</a:t>
            </a:r>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th-TH" smtClean="0"/>
              <a:t>Algorithm Analysis (5</a:t>
            </a:r>
            <a:r>
              <a:rPr lang="en-US" smtClean="0">
                <a:cs typeface="Angsana New" pitchFamily="18" charset="-34"/>
              </a:rPr>
              <a:t>/5</a:t>
            </a:r>
            <a:r>
              <a:rPr lang="th-TH" smtClean="0"/>
              <a:t>)</a:t>
            </a:r>
          </a:p>
        </p:txBody>
      </p:sp>
      <p:sp>
        <p:nvSpPr>
          <p:cNvPr id="65540" name="Date Placeholder 3"/>
          <p:cNvSpPr>
            <a:spLocks noGrp="1"/>
          </p:cNvSpPr>
          <p:nvPr>
            <p:ph type="dt" sz="half" idx="10"/>
          </p:nvPr>
        </p:nvSpPr>
        <p:spPr>
          <a:noFill/>
        </p:spPr>
        <p:txBody>
          <a:bodyPr/>
          <a:lstStyle/>
          <a:p>
            <a:fld id="{06F606ED-2928-42F2-B0D0-DE12024B88C9}" type="datetime2">
              <a:rPr lang="en-US" smtClean="0">
                <a:latin typeface="Arial" pitchFamily="34" charset="0"/>
              </a:rPr>
              <a:pPr/>
              <a:t>Monday, February 04, 2013</a:t>
            </a:fld>
            <a:endParaRPr lang="en-US" smtClean="0">
              <a:latin typeface="Arial" pitchFamily="34" charset="0"/>
            </a:endParaRPr>
          </a:p>
        </p:txBody>
      </p:sp>
      <p:sp>
        <p:nvSpPr>
          <p:cNvPr id="65542"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5541" name="Slide Number Placeholder 4"/>
          <p:cNvSpPr>
            <a:spLocks noGrp="1"/>
          </p:cNvSpPr>
          <p:nvPr>
            <p:ph type="sldNum" sz="quarter" idx="12"/>
          </p:nvPr>
        </p:nvSpPr>
        <p:spPr>
          <a:noFill/>
        </p:spPr>
        <p:txBody>
          <a:bodyPr/>
          <a:lstStyle/>
          <a:p>
            <a:fld id="{13ED8515-E0F9-4C44-AE70-5FA8C91F8E84}" type="slidenum">
              <a:rPr lang="en-US" smtClean="0">
                <a:latin typeface="Arial" pitchFamily="34" charset="0"/>
              </a:rPr>
              <a:pPr/>
              <a:t>47</a:t>
            </a:fld>
            <a:endParaRPr lang="en-US" smtClean="0">
              <a:latin typeface="Arial" pitchFamily="34" charset="0"/>
            </a:endParaRPr>
          </a:p>
        </p:txBody>
      </p:sp>
      <p:sp>
        <p:nvSpPr>
          <p:cNvPr id="65539" name="Rectangle 3"/>
          <p:cNvSpPr>
            <a:spLocks noGrp="1" noChangeArrowheads="1"/>
          </p:cNvSpPr>
          <p:nvPr>
            <p:ph sz="quarter" idx="1"/>
          </p:nvPr>
        </p:nvSpPr>
        <p:spPr/>
        <p:txBody>
          <a:bodyPr>
            <a:normAutofit fontScale="92500"/>
          </a:bodyPr>
          <a:lstStyle/>
          <a:p>
            <a:pPr eaLnBrk="1" hangingPunct="1"/>
            <a:r>
              <a:rPr lang="th-TH" sz="2800" smtClean="0"/>
              <a:t>Formally, let T(A,L,M) be total run time for algorithm A if it were implemented with language L on machine M. Then the complexity class of algorithm A is</a:t>
            </a:r>
          </a:p>
          <a:p>
            <a:pPr lvl="1" eaLnBrk="1" hangingPunct="1">
              <a:buFontTx/>
              <a:buNone/>
            </a:pPr>
            <a:r>
              <a:rPr lang="th-TH" sz="2000" smtClean="0">
                <a:solidFill>
                  <a:srgbClr val="FF3300"/>
                </a:solidFill>
              </a:rPr>
              <a:t>O(T(A,L1,M1) U O(T(A,L2,M2)) U O(T(A,L3,M3)) U ...</a:t>
            </a:r>
          </a:p>
          <a:p>
            <a:pPr eaLnBrk="1" hangingPunct="1"/>
            <a:r>
              <a:rPr lang="th-TH" sz="2800" smtClean="0"/>
              <a:t>Call the complexity class V; then the complexity of A is said to be f if V = O(f)</a:t>
            </a:r>
          </a:p>
          <a:p>
            <a:pPr eaLnBrk="1" hangingPunct="1"/>
            <a:r>
              <a:rPr lang="th-TH" sz="2800" smtClean="0"/>
              <a:t>The class of algorithms to which A belongs is said to be of at most linear/quadratic/ etc. growth in best     case if the function T</a:t>
            </a:r>
            <a:r>
              <a:rPr lang="th-TH" sz="2800" baseline="-25000" smtClean="0"/>
              <a:t>A</a:t>
            </a:r>
            <a:r>
              <a:rPr lang="th-TH" sz="2800" smtClean="0"/>
              <a:t> best(n) is such (the same also for average and worst case).</a:t>
            </a:r>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Asymptotic Performance</a:t>
            </a:r>
          </a:p>
        </p:txBody>
      </p:sp>
      <p:sp>
        <p:nvSpPr>
          <p:cNvPr id="66564" name="Date Placeholder 3"/>
          <p:cNvSpPr>
            <a:spLocks noGrp="1"/>
          </p:cNvSpPr>
          <p:nvPr>
            <p:ph type="dt" sz="half" idx="10"/>
          </p:nvPr>
        </p:nvSpPr>
        <p:spPr>
          <a:noFill/>
        </p:spPr>
        <p:txBody>
          <a:bodyPr/>
          <a:lstStyle/>
          <a:p>
            <a:fld id="{331643A0-8E70-4D84-8718-0A57BC4B1FDD}" type="datetime2">
              <a:rPr lang="en-US" smtClean="0">
                <a:latin typeface="Arial" pitchFamily="34" charset="0"/>
              </a:rPr>
              <a:pPr/>
              <a:t>Monday, February 04, 2013</a:t>
            </a:fld>
            <a:endParaRPr lang="en-US" smtClean="0">
              <a:latin typeface="Arial" pitchFamily="34" charset="0"/>
            </a:endParaRPr>
          </a:p>
        </p:txBody>
      </p:sp>
      <p:sp>
        <p:nvSpPr>
          <p:cNvPr id="66566"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6565" name="Slide Number Placeholder 4"/>
          <p:cNvSpPr>
            <a:spLocks noGrp="1"/>
          </p:cNvSpPr>
          <p:nvPr>
            <p:ph type="sldNum" sz="quarter" idx="12"/>
          </p:nvPr>
        </p:nvSpPr>
        <p:spPr>
          <a:noFill/>
        </p:spPr>
        <p:txBody>
          <a:bodyPr/>
          <a:lstStyle/>
          <a:p>
            <a:fld id="{C905E30F-4DE9-45A2-BC46-D4D5AFD654EB}" type="slidenum">
              <a:rPr lang="en-US" smtClean="0">
                <a:latin typeface="Arial" pitchFamily="34" charset="0"/>
              </a:rPr>
              <a:pPr/>
              <a:t>48</a:t>
            </a:fld>
            <a:endParaRPr lang="en-US" smtClean="0">
              <a:latin typeface="Arial" pitchFamily="34" charset="0"/>
            </a:endParaRPr>
          </a:p>
        </p:txBody>
      </p:sp>
      <p:sp>
        <p:nvSpPr>
          <p:cNvPr id="66563" name="Rectangle 3"/>
          <p:cNvSpPr>
            <a:spLocks noGrp="1" noChangeArrowheads="1"/>
          </p:cNvSpPr>
          <p:nvPr>
            <p:ph sz="quarter" idx="1"/>
          </p:nvPr>
        </p:nvSpPr>
        <p:spPr/>
        <p:txBody>
          <a:bodyPr/>
          <a:lstStyle/>
          <a:p>
            <a:pPr eaLnBrk="1" hangingPunct="1"/>
            <a:r>
              <a:rPr lang="en-US" smtClean="0"/>
              <a:t>In this course, we care most about </a:t>
            </a:r>
            <a:r>
              <a:rPr lang="en-US" i="1" smtClean="0">
                <a:solidFill>
                  <a:srgbClr val="FF3300"/>
                </a:solidFill>
              </a:rPr>
              <a:t>asymptotic performance</a:t>
            </a:r>
            <a:endParaRPr lang="en-US" smtClean="0">
              <a:solidFill>
                <a:srgbClr val="FF3300"/>
              </a:solidFill>
            </a:endParaRPr>
          </a:p>
          <a:p>
            <a:pPr lvl="1" eaLnBrk="1" hangingPunct="1"/>
            <a:r>
              <a:rPr lang="en-US" smtClean="0"/>
              <a:t>How does the algorithm behave as the problem size gets very large?</a:t>
            </a:r>
          </a:p>
          <a:p>
            <a:pPr lvl="2" eaLnBrk="1" hangingPunct="1"/>
            <a:r>
              <a:rPr lang="en-US" smtClean="0"/>
              <a:t>Running time</a:t>
            </a:r>
          </a:p>
          <a:p>
            <a:pPr lvl="2" eaLnBrk="1" hangingPunct="1"/>
            <a:r>
              <a:rPr lang="en-US" smtClean="0"/>
              <a:t>Memory/storage requirements</a:t>
            </a:r>
          </a:p>
          <a:p>
            <a:pPr lvl="2" eaLnBrk="1" hangingPunct="1"/>
            <a:r>
              <a:rPr lang="en-US" smtClean="0"/>
              <a:t>Bandwidth/power requirements/logic gates/etc.</a:t>
            </a:r>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Asymptotic Notation</a:t>
            </a:r>
          </a:p>
        </p:txBody>
      </p:sp>
      <p:sp>
        <p:nvSpPr>
          <p:cNvPr id="67588" name="Date Placeholder 3"/>
          <p:cNvSpPr>
            <a:spLocks noGrp="1"/>
          </p:cNvSpPr>
          <p:nvPr>
            <p:ph type="dt" sz="half" idx="10"/>
          </p:nvPr>
        </p:nvSpPr>
        <p:spPr>
          <a:noFill/>
        </p:spPr>
        <p:txBody>
          <a:bodyPr/>
          <a:lstStyle/>
          <a:p>
            <a:fld id="{0457705A-4724-4A29-A0FF-0209FE5609B1}" type="datetime2">
              <a:rPr lang="en-US" smtClean="0">
                <a:latin typeface="Arial" pitchFamily="34" charset="0"/>
              </a:rPr>
              <a:pPr/>
              <a:t>Monday, February 04, 2013</a:t>
            </a:fld>
            <a:endParaRPr lang="en-US" smtClean="0">
              <a:latin typeface="Arial" pitchFamily="34" charset="0"/>
            </a:endParaRPr>
          </a:p>
        </p:txBody>
      </p:sp>
      <p:sp>
        <p:nvSpPr>
          <p:cNvPr id="67590"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7589" name="Slide Number Placeholder 4"/>
          <p:cNvSpPr>
            <a:spLocks noGrp="1"/>
          </p:cNvSpPr>
          <p:nvPr>
            <p:ph type="sldNum" sz="quarter" idx="12"/>
          </p:nvPr>
        </p:nvSpPr>
        <p:spPr>
          <a:noFill/>
        </p:spPr>
        <p:txBody>
          <a:bodyPr/>
          <a:lstStyle/>
          <a:p>
            <a:fld id="{07AB2688-2DF0-4038-921F-205D99796628}" type="slidenum">
              <a:rPr lang="en-US" smtClean="0">
                <a:latin typeface="Arial" pitchFamily="34" charset="0"/>
              </a:rPr>
              <a:pPr/>
              <a:t>49</a:t>
            </a:fld>
            <a:endParaRPr lang="en-US" smtClean="0">
              <a:latin typeface="Arial" pitchFamily="34" charset="0"/>
            </a:endParaRPr>
          </a:p>
        </p:txBody>
      </p:sp>
      <p:sp>
        <p:nvSpPr>
          <p:cNvPr id="67587" name="Rectangle 3"/>
          <p:cNvSpPr>
            <a:spLocks noGrp="1" noChangeArrowheads="1"/>
          </p:cNvSpPr>
          <p:nvPr>
            <p:ph sz="quarter" idx="1"/>
          </p:nvPr>
        </p:nvSpPr>
        <p:spPr/>
        <p:txBody>
          <a:bodyPr/>
          <a:lstStyle/>
          <a:p>
            <a:pPr eaLnBrk="1" hangingPunct="1"/>
            <a:r>
              <a:rPr lang="en-US" smtClean="0"/>
              <a:t>By now you should have an intuitive feel for asymptotic (big-O) notation:</a:t>
            </a:r>
          </a:p>
          <a:p>
            <a:pPr lvl="1" eaLnBrk="1" hangingPunct="1"/>
            <a:r>
              <a:rPr lang="en-US" i="1" smtClean="0">
                <a:solidFill>
                  <a:schemeClr val="accent1"/>
                </a:solidFill>
              </a:rPr>
              <a:t>What does O(n) running time mean?  O(n</a:t>
            </a:r>
            <a:r>
              <a:rPr lang="en-US" i="1" baseline="30000" smtClean="0">
                <a:solidFill>
                  <a:schemeClr val="accent1"/>
                </a:solidFill>
              </a:rPr>
              <a:t>2</a:t>
            </a:r>
            <a:r>
              <a:rPr lang="en-US" i="1" smtClean="0">
                <a:solidFill>
                  <a:schemeClr val="accent1"/>
                </a:solidFill>
              </a:rPr>
              <a:t>)?</a:t>
            </a:r>
            <a:br>
              <a:rPr lang="en-US" i="1" smtClean="0">
                <a:solidFill>
                  <a:schemeClr val="accent1"/>
                </a:solidFill>
              </a:rPr>
            </a:br>
            <a:r>
              <a:rPr lang="en-US" i="1" smtClean="0">
                <a:solidFill>
                  <a:schemeClr val="accent1"/>
                </a:solidFill>
              </a:rPr>
              <a:t>O(n lg n)? </a:t>
            </a:r>
            <a:endParaRPr lang="en-US" smtClean="0">
              <a:solidFill>
                <a:schemeClr val="accent1"/>
              </a:solidFill>
            </a:endParaRPr>
          </a:p>
          <a:p>
            <a:pPr lvl="1" eaLnBrk="1" hangingPunct="1"/>
            <a:r>
              <a:rPr lang="en-US" i="1" smtClean="0">
                <a:solidFill>
                  <a:schemeClr val="accent1"/>
                </a:solidFill>
              </a:rPr>
              <a:t>How does asymptotic running time relate to asymptotic memory usage?</a:t>
            </a:r>
          </a:p>
          <a:p>
            <a:pPr eaLnBrk="1" hangingPunct="1"/>
            <a:r>
              <a:rPr lang="en-US" smtClean="0"/>
              <a:t>Our first task is to define this notation more formally and completely </a:t>
            </a:r>
            <a:endParaRPr lang="en-US" i="1" smtClean="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h-TH" smtClean="0"/>
              <a:t>Where We're Going(2</a:t>
            </a:r>
            <a:r>
              <a:rPr lang="en-US" dirty="0" smtClean="0">
                <a:cs typeface="Angsana New" pitchFamily="18" charset="-34"/>
              </a:rPr>
              <a:t>/2</a:t>
            </a:r>
            <a:r>
              <a:rPr lang="th-TH" smtClean="0"/>
              <a:t>)</a:t>
            </a:r>
            <a:endParaRPr lang="th-TH" i="1" smtClean="0"/>
          </a:p>
        </p:txBody>
      </p:sp>
      <p:sp>
        <p:nvSpPr>
          <p:cNvPr id="25604" name="Date Placeholder 3"/>
          <p:cNvSpPr>
            <a:spLocks noGrp="1"/>
          </p:cNvSpPr>
          <p:nvPr>
            <p:ph type="dt" sz="half" idx="10"/>
          </p:nvPr>
        </p:nvSpPr>
        <p:spPr>
          <a:noFill/>
        </p:spPr>
        <p:txBody>
          <a:bodyPr/>
          <a:lstStyle/>
          <a:p>
            <a:fld id="{5FBAC136-B5D9-44D8-AB6A-FAD41C22237C}" type="datetime2">
              <a:rPr lang="en-US" smtClean="0">
                <a:latin typeface="Arial" pitchFamily="34" charset="0"/>
              </a:rPr>
              <a:pPr/>
              <a:t>Monday, February 04, 2013</a:t>
            </a:fld>
            <a:endParaRPr lang="en-US" dirty="0" smtClean="0">
              <a:latin typeface="Arial" pitchFamily="34" charset="0"/>
            </a:endParaRPr>
          </a:p>
        </p:txBody>
      </p:sp>
      <p:sp>
        <p:nvSpPr>
          <p:cNvPr id="25606"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5605" name="Slide Number Placeholder 4"/>
          <p:cNvSpPr>
            <a:spLocks noGrp="1"/>
          </p:cNvSpPr>
          <p:nvPr>
            <p:ph type="sldNum" sz="quarter" idx="12"/>
          </p:nvPr>
        </p:nvSpPr>
        <p:spPr>
          <a:noFill/>
        </p:spPr>
        <p:txBody>
          <a:bodyPr/>
          <a:lstStyle/>
          <a:p>
            <a:fld id="{6C551B9C-E873-4E80-AF8C-0D88E1DDA75E}" type="slidenum">
              <a:rPr lang="en-US" smtClean="0">
                <a:latin typeface="Arial" pitchFamily="34" charset="0"/>
              </a:rPr>
              <a:pPr/>
              <a:t>5</a:t>
            </a:fld>
            <a:endParaRPr lang="en-US" dirty="0" smtClean="0">
              <a:latin typeface="Arial" pitchFamily="34" charset="0"/>
            </a:endParaRPr>
          </a:p>
        </p:txBody>
      </p:sp>
      <p:sp>
        <p:nvSpPr>
          <p:cNvPr id="25603" name="Rectangle 3"/>
          <p:cNvSpPr>
            <a:spLocks noGrp="1" noChangeArrowheads="1"/>
          </p:cNvSpPr>
          <p:nvPr>
            <p:ph sz="quarter" idx="1"/>
          </p:nvPr>
        </p:nvSpPr>
        <p:spPr/>
        <p:txBody>
          <a:bodyPr>
            <a:normAutofit lnSpcReduction="10000"/>
          </a:bodyPr>
          <a:lstStyle/>
          <a:p>
            <a:pPr eaLnBrk="1" hangingPunct="1"/>
            <a:r>
              <a:rPr lang="th-TH" smtClean="0"/>
              <a:t> Examine methods of analyzing algorithm correctness and efficiency</a:t>
            </a:r>
          </a:p>
          <a:p>
            <a:pPr lvl="1" eaLnBrk="1" hangingPunct="1"/>
            <a:r>
              <a:rPr lang="th-TH" sz="2000" smtClean="0"/>
              <a:t>Recursion equations</a:t>
            </a:r>
          </a:p>
          <a:p>
            <a:pPr lvl="1" eaLnBrk="1" hangingPunct="1"/>
            <a:r>
              <a:rPr lang="th-TH" sz="2000" smtClean="0"/>
              <a:t>Lower bound techniques</a:t>
            </a:r>
          </a:p>
          <a:p>
            <a:pPr lvl="1" eaLnBrk="1" hangingPunct="1"/>
            <a:r>
              <a:rPr lang="th-TH" sz="2000" smtClean="0"/>
              <a:t>O,Omega and Theta notations for best/worst/average case analysis</a:t>
            </a:r>
          </a:p>
          <a:p>
            <a:pPr eaLnBrk="1" hangingPunct="1"/>
            <a:r>
              <a:rPr lang="th-TH" smtClean="0"/>
              <a:t>Decide whether some problems have no solution in reasonable time</a:t>
            </a:r>
          </a:p>
          <a:p>
            <a:pPr lvl="1" eaLnBrk="1" hangingPunct="1"/>
            <a:r>
              <a:rPr lang="th-TH" sz="2000" smtClean="0"/>
              <a:t>List all permutations of n objects (takes n! steps)</a:t>
            </a:r>
          </a:p>
          <a:p>
            <a:pPr lvl="1" eaLnBrk="1" hangingPunct="1"/>
            <a:r>
              <a:rPr lang="th-TH" sz="2000" smtClean="0"/>
              <a:t>Travelling salesman problem</a:t>
            </a:r>
          </a:p>
          <a:p>
            <a:pPr eaLnBrk="1" hangingPunct="1"/>
            <a:r>
              <a:rPr lang="th-TH" smtClean="0"/>
              <a:t>Investigate memory usage as a different measure of efficiency</a:t>
            </a:r>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Analysis of Algorithms</a:t>
            </a:r>
          </a:p>
        </p:txBody>
      </p:sp>
      <p:sp>
        <p:nvSpPr>
          <p:cNvPr id="68612" name="Date Placeholder 3"/>
          <p:cNvSpPr>
            <a:spLocks noGrp="1"/>
          </p:cNvSpPr>
          <p:nvPr>
            <p:ph type="dt" sz="half" idx="10"/>
          </p:nvPr>
        </p:nvSpPr>
        <p:spPr>
          <a:noFill/>
        </p:spPr>
        <p:txBody>
          <a:bodyPr/>
          <a:lstStyle/>
          <a:p>
            <a:fld id="{7BB5092A-8F01-4541-85A3-BFDDD7F2D614}" type="datetime2">
              <a:rPr lang="en-US" smtClean="0">
                <a:latin typeface="Arial" pitchFamily="34" charset="0"/>
              </a:rPr>
              <a:pPr/>
              <a:t>Monday, February 04, 2013</a:t>
            </a:fld>
            <a:endParaRPr lang="en-US" smtClean="0">
              <a:latin typeface="Arial" pitchFamily="34" charset="0"/>
            </a:endParaRPr>
          </a:p>
        </p:txBody>
      </p:sp>
      <p:sp>
        <p:nvSpPr>
          <p:cNvPr id="68614"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8613" name="Slide Number Placeholder 4"/>
          <p:cNvSpPr>
            <a:spLocks noGrp="1"/>
          </p:cNvSpPr>
          <p:nvPr>
            <p:ph type="sldNum" sz="quarter" idx="12"/>
          </p:nvPr>
        </p:nvSpPr>
        <p:spPr>
          <a:noFill/>
        </p:spPr>
        <p:txBody>
          <a:bodyPr/>
          <a:lstStyle/>
          <a:p>
            <a:fld id="{ACFEBBAE-7F73-45EA-A556-CE5ECAA0A26B}" type="slidenum">
              <a:rPr lang="en-US" smtClean="0">
                <a:latin typeface="Arial" pitchFamily="34" charset="0"/>
              </a:rPr>
              <a:pPr/>
              <a:t>50</a:t>
            </a:fld>
            <a:endParaRPr lang="en-US" smtClean="0">
              <a:latin typeface="Arial" pitchFamily="34" charset="0"/>
            </a:endParaRPr>
          </a:p>
        </p:txBody>
      </p:sp>
      <p:sp>
        <p:nvSpPr>
          <p:cNvPr id="288771" name="Rectangle 3"/>
          <p:cNvSpPr>
            <a:spLocks noGrp="1" noChangeArrowheads="1"/>
          </p:cNvSpPr>
          <p:nvPr>
            <p:ph sz="quarter" idx="1"/>
          </p:nvPr>
        </p:nvSpPr>
        <p:spPr/>
        <p:txBody>
          <a:bodyPr>
            <a:normAutofit/>
          </a:bodyPr>
          <a:lstStyle/>
          <a:p>
            <a:pPr eaLnBrk="1" hangingPunct="1">
              <a:defRPr/>
            </a:pPr>
            <a:r>
              <a:rPr lang="en-US" dirty="0" smtClean="0"/>
              <a:t>Analysis is performed with respect to a computational model</a:t>
            </a:r>
          </a:p>
          <a:p>
            <a:pPr eaLnBrk="1" hangingPunct="1">
              <a:defRPr/>
            </a:pPr>
            <a:r>
              <a:rPr lang="en-US" dirty="0" smtClean="0"/>
              <a:t>We will usually use a generic </a:t>
            </a:r>
            <a:r>
              <a:rPr lang="en-US" dirty="0" err="1" smtClean="0">
                <a:solidFill>
                  <a:srgbClr val="FF3300"/>
                </a:solidFill>
              </a:rPr>
              <a:t>uniprocessor</a:t>
            </a:r>
            <a:r>
              <a:rPr lang="en-US" dirty="0" smtClean="0"/>
              <a:t> random-access machine (</a:t>
            </a:r>
            <a:r>
              <a:rPr lang="en-US" dirty="0" smtClean="0">
                <a:solidFill>
                  <a:schemeClr val="accent1">
                    <a:lumMod val="50000"/>
                  </a:schemeClr>
                </a:solidFill>
              </a:rPr>
              <a:t>RAM</a:t>
            </a:r>
            <a:r>
              <a:rPr lang="en-US" dirty="0" smtClean="0"/>
              <a:t>)</a:t>
            </a:r>
          </a:p>
          <a:p>
            <a:pPr lvl="1" eaLnBrk="1" hangingPunct="1">
              <a:defRPr/>
            </a:pPr>
            <a:r>
              <a:rPr lang="en-US" dirty="0" smtClean="0"/>
              <a:t>All memory equally expensive to access</a:t>
            </a:r>
          </a:p>
          <a:p>
            <a:pPr lvl="1" eaLnBrk="1" hangingPunct="1">
              <a:defRPr/>
            </a:pPr>
            <a:r>
              <a:rPr lang="en-US" dirty="0" smtClean="0"/>
              <a:t>No concurrent operations</a:t>
            </a:r>
          </a:p>
          <a:p>
            <a:pPr lvl="1" eaLnBrk="1" hangingPunct="1">
              <a:defRPr/>
            </a:pPr>
            <a:r>
              <a:rPr lang="en-US" dirty="0" smtClean="0"/>
              <a:t>All reasonable instructions take unit time</a:t>
            </a:r>
          </a:p>
          <a:p>
            <a:pPr lvl="2" eaLnBrk="1" hangingPunct="1">
              <a:defRPr/>
            </a:pPr>
            <a:r>
              <a:rPr lang="en-US" dirty="0" smtClean="0"/>
              <a:t>Except, of course, function calls</a:t>
            </a:r>
          </a:p>
          <a:p>
            <a:pPr lvl="1" eaLnBrk="1" hangingPunct="1">
              <a:defRPr/>
            </a:pPr>
            <a:r>
              <a:rPr lang="en-US" dirty="0" smtClean="0"/>
              <a:t>Constant word size</a:t>
            </a:r>
          </a:p>
          <a:p>
            <a:pPr lvl="2" eaLnBrk="1" hangingPunct="1">
              <a:defRPr/>
            </a:pPr>
            <a:r>
              <a:rPr lang="en-US" dirty="0" smtClean="0"/>
              <a:t>Unless we are explicitly manipulating bits</a:t>
            </a:r>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Input Size</a:t>
            </a:r>
          </a:p>
        </p:txBody>
      </p:sp>
      <p:sp>
        <p:nvSpPr>
          <p:cNvPr id="69636" name="Date Placeholder 3"/>
          <p:cNvSpPr>
            <a:spLocks noGrp="1"/>
          </p:cNvSpPr>
          <p:nvPr>
            <p:ph type="dt" sz="half" idx="10"/>
          </p:nvPr>
        </p:nvSpPr>
        <p:spPr>
          <a:noFill/>
        </p:spPr>
        <p:txBody>
          <a:bodyPr/>
          <a:lstStyle/>
          <a:p>
            <a:fld id="{E517A915-8303-4B33-ADEC-426FBA119F76}" type="datetime2">
              <a:rPr lang="en-US" smtClean="0">
                <a:latin typeface="Arial" pitchFamily="34" charset="0"/>
              </a:rPr>
              <a:pPr/>
              <a:t>Monday, February 04, 2013</a:t>
            </a:fld>
            <a:endParaRPr lang="en-US" smtClean="0">
              <a:latin typeface="Arial" pitchFamily="34" charset="0"/>
            </a:endParaRPr>
          </a:p>
        </p:txBody>
      </p:sp>
      <p:sp>
        <p:nvSpPr>
          <p:cNvPr id="69638"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69637" name="Slide Number Placeholder 4"/>
          <p:cNvSpPr>
            <a:spLocks noGrp="1"/>
          </p:cNvSpPr>
          <p:nvPr>
            <p:ph type="sldNum" sz="quarter" idx="12"/>
          </p:nvPr>
        </p:nvSpPr>
        <p:spPr>
          <a:noFill/>
        </p:spPr>
        <p:txBody>
          <a:bodyPr/>
          <a:lstStyle/>
          <a:p>
            <a:fld id="{A4656CB1-8624-4CAF-99B0-F4E0FA68C4B3}" type="slidenum">
              <a:rPr lang="en-US" smtClean="0">
                <a:latin typeface="Arial" pitchFamily="34" charset="0"/>
              </a:rPr>
              <a:pPr/>
              <a:t>51</a:t>
            </a:fld>
            <a:endParaRPr lang="en-US" smtClean="0">
              <a:latin typeface="Arial" pitchFamily="34" charset="0"/>
            </a:endParaRPr>
          </a:p>
        </p:txBody>
      </p:sp>
      <p:sp>
        <p:nvSpPr>
          <p:cNvPr id="69635" name="Rectangle 3"/>
          <p:cNvSpPr>
            <a:spLocks noGrp="1" noChangeArrowheads="1"/>
          </p:cNvSpPr>
          <p:nvPr>
            <p:ph sz="quarter" idx="1"/>
          </p:nvPr>
        </p:nvSpPr>
        <p:spPr/>
        <p:txBody>
          <a:bodyPr/>
          <a:lstStyle/>
          <a:p>
            <a:pPr eaLnBrk="1" hangingPunct="1"/>
            <a:r>
              <a:rPr lang="en-US" smtClean="0"/>
              <a:t>Time and space complexity</a:t>
            </a:r>
          </a:p>
          <a:p>
            <a:pPr lvl="1" eaLnBrk="1" hangingPunct="1"/>
            <a:r>
              <a:rPr lang="en-US" smtClean="0"/>
              <a:t>This is generally a function of the input size</a:t>
            </a:r>
          </a:p>
          <a:p>
            <a:pPr lvl="2" eaLnBrk="1" hangingPunct="1"/>
            <a:r>
              <a:rPr lang="en-US" smtClean="0"/>
              <a:t>E.g., sorting, multiplication</a:t>
            </a:r>
          </a:p>
          <a:p>
            <a:pPr lvl="1" eaLnBrk="1" hangingPunct="1"/>
            <a:r>
              <a:rPr lang="en-US" smtClean="0"/>
              <a:t>How we characterize input size depends:</a:t>
            </a:r>
          </a:p>
          <a:p>
            <a:pPr lvl="2" eaLnBrk="1" hangingPunct="1"/>
            <a:r>
              <a:rPr lang="en-US" smtClean="0"/>
              <a:t>Sorting: number of input items</a:t>
            </a:r>
          </a:p>
          <a:p>
            <a:pPr lvl="2" eaLnBrk="1" hangingPunct="1"/>
            <a:r>
              <a:rPr lang="en-US" smtClean="0"/>
              <a:t>Multiplication: total number of bits</a:t>
            </a:r>
          </a:p>
          <a:p>
            <a:pPr lvl="2" eaLnBrk="1" hangingPunct="1"/>
            <a:r>
              <a:rPr lang="en-US" smtClean="0"/>
              <a:t>Graph algorithms: number of nodes &amp; edges</a:t>
            </a:r>
          </a:p>
          <a:p>
            <a:pPr lvl="2" eaLnBrk="1" hangingPunct="1"/>
            <a:r>
              <a:rPr lang="en-US" smtClean="0"/>
              <a:t>Etc</a:t>
            </a:r>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Running Time</a:t>
            </a:r>
          </a:p>
        </p:txBody>
      </p:sp>
      <p:sp>
        <p:nvSpPr>
          <p:cNvPr id="70660" name="Date Placeholder 3"/>
          <p:cNvSpPr>
            <a:spLocks noGrp="1"/>
          </p:cNvSpPr>
          <p:nvPr>
            <p:ph type="dt" sz="half" idx="10"/>
          </p:nvPr>
        </p:nvSpPr>
        <p:spPr>
          <a:noFill/>
        </p:spPr>
        <p:txBody>
          <a:bodyPr/>
          <a:lstStyle/>
          <a:p>
            <a:fld id="{24ECF393-8343-44AB-8727-CB650301036A}" type="datetime2">
              <a:rPr lang="en-US" smtClean="0">
                <a:latin typeface="Arial" pitchFamily="34" charset="0"/>
              </a:rPr>
              <a:pPr/>
              <a:t>Monday, February 04, 2013</a:t>
            </a:fld>
            <a:endParaRPr lang="en-US" smtClean="0">
              <a:latin typeface="Arial" pitchFamily="34" charset="0"/>
            </a:endParaRPr>
          </a:p>
        </p:txBody>
      </p:sp>
      <p:sp>
        <p:nvSpPr>
          <p:cNvPr id="70662"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70661" name="Slide Number Placeholder 4"/>
          <p:cNvSpPr>
            <a:spLocks noGrp="1"/>
          </p:cNvSpPr>
          <p:nvPr>
            <p:ph type="sldNum" sz="quarter" idx="12"/>
          </p:nvPr>
        </p:nvSpPr>
        <p:spPr>
          <a:noFill/>
        </p:spPr>
        <p:txBody>
          <a:bodyPr/>
          <a:lstStyle/>
          <a:p>
            <a:fld id="{78480C9F-2E14-4E10-B90F-F3E2D6069E63}" type="slidenum">
              <a:rPr lang="en-US" smtClean="0">
                <a:latin typeface="Arial" pitchFamily="34" charset="0"/>
              </a:rPr>
              <a:pPr/>
              <a:t>52</a:t>
            </a:fld>
            <a:endParaRPr lang="en-US" smtClean="0">
              <a:latin typeface="Arial" pitchFamily="34" charset="0"/>
            </a:endParaRPr>
          </a:p>
        </p:txBody>
      </p:sp>
      <p:sp>
        <p:nvSpPr>
          <p:cNvPr id="70659" name="Rectangle 3"/>
          <p:cNvSpPr>
            <a:spLocks noGrp="1" noChangeArrowheads="1"/>
          </p:cNvSpPr>
          <p:nvPr>
            <p:ph sz="quarter" idx="1"/>
          </p:nvPr>
        </p:nvSpPr>
        <p:spPr/>
        <p:txBody>
          <a:bodyPr/>
          <a:lstStyle/>
          <a:p>
            <a:pPr eaLnBrk="1" hangingPunct="1"/>
            <a:r>
              <a:rPr lang="en-US" smtClean="0"/>
              <a:t>Number of primitive steps that are executed</a:t>
            </a:r>
          </a:p>
          <a:p>
            <a:pPr lvl="1" eaLnBrk="1" hangingPunct="1"/>
            <a:r>
              <a:rPr lang="en-US" smtClean="0"/>
              <a:t>Except for time of executing a function call most statements roughly require the same amount of time</a:t>
            </a:r>
          </a:p>
          <a:p>
            <a:pPr lvl="2" eaLnBrk="1" hangingPunct="1"/>
            <a:r>
              <a:rPr lang="en-US" smtClean="0"/>
              <a:t>y = m * x + b</a:t>
            </a:r>
          </a:p>
          <a:p>
            <a:pPr lvl="2" eaLnBrk="1" hangingPunct="1"/>
            <a:r>
              <a:rPr lang="en-US" smtClean="0"/>
              <a:t>c = 5 / 9 * (t - 32 )</a:t>
            </a:r>
          </a:p>
          <a:p>
            <a:pPr lvl="2" eaLnBrk="1" hangingPunct="1"/>
            <a:r>
              <a:rPr lang="en-US" smtClean="0"/>
              <a:t>z = f(x) + g(y)</a:t>
            </a:r>
          </a:p>
          <a:p>
            <a:pPr eaLnBrk="1" hangingPunct="1"/>
            <a:r>
              <a:rPr lang="en-US" smtClean="0"/>
              <a:t>We can be more exact if need be</a:t>
            </a:r>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Analysis</a:t>
            </a:r>
          </a:p>
        </p:txBody>
      </p:sp>
      <p:sp>
        <p:nvSpPr>
          <p:cNvPr id="71684" name="Date Placeholder 3"/>
          <p:cNvSpPr>
            <a:spLocks noGrp="1"/>
          </p:cNvSpPr>
          <p:nvPr>
            <p:ph type="dt" sz="half" idx="10"/>
          </p:nvPr>
        </p:nvSpPr>
        <p:spPr>
          <a:noFill/>
        </p:spPr>
        <p:txBody>
          <a:bodyPr/>
          <a:lstStyle/>
          <a:p>
            <a:fld id="{97C92C9D-31C7-401F-9D49-C0E665B89940}" type="datetime2">
              <a:rPr lang="en-US" smtClean="0">
                <a:latin typeface="Arial" pitchFamily="34" charset="0"/>
              </a:rPr>
              <a:pPr/>
              <a:t>Monday, February 04, 2013</a:t>
            </a:fld>
            <a:endParaRPr lang="en-US" smtClean="0">
              <a:latin typeface="Arial" pitchFamily="34" charset="0"/>
            </a:endParaRPr>
          </a:p>
        </p:txBody>
      </p:sp>
      <p:sp>
        <p:nvSpPr>
          <p:cNvPr id="71686" name="Footer Placeholder 5"/>
          <p:cNvSpPr>
            <a:spLocks noGrp="1"/>
          </p:cNvSpPr>
          <p:nvPr>
            <p:ph type="ftr" sz="quarter" idx="11"/>
          </p:nvPr>
        </p:nvSpPr>
        <p:spPr>
          <a:noFill/>
        </p:spPr>
        <p:txBody>
          <a:bodyPr/>
          <a:lstStyle/>
          <a:p>
            <a:r>
              <a:rPr lang="en-US" smtClean="0">
                <a:latin typeface="Arial" pitchFamily="34" charset="0"/>
              </a:rPr>
              <a:t>Design and Analysis of Computer Algorithm</a:t>
            </a:r>
          </a:p>
        </p:txBody>
      </p:sp>
      <p:sp>
        <p:nvSpPr>
          <p:cNvPr id="71685" name="Slide Number Placeholder 4"/>
          <p:cNvSpPr>
            <a:spLocks noGrp="1"/>
          </p:cNvSpPr>
          <p:nvPr>
            <p:ph type="sldNum" sz="quarter" idx="12"/>
          </p:nvPr>
        </p:nvSpPr>
        <p:spPr>
          <a:noFill/>
        </p:spPr>
        <p:txBody>
          <a:bodyPr/>
          <a:lstStyle/>
          <a:p>
            <a:fld id="{B98188CB-8EF1-4FAA-9584-E4ED62897B02}" type="slidenum">
              <a:rPr lang="en-US" smtClean="0">
                <a:latin typeface="Arial" pitchFamily="34" charset="0"/>
              </a:rPr>
              <a:pPr/>
              <a:t>53</a:t>
            </a:fld>
            <a:endParaRPr lang="en-US" smtClean="0">
              <a:latin typeface="Arial" pitchFamily="34" charset="0"/>
            </a:endParaRPr>
          </a:p>
        </p:txBody>
      </p:sp>
      <p:sp>
        <p:nvSpPr>
          <p:cNvPr id="71683" name="Rectangle 3"/>
          <p:cNvSpPr>
            <a:spLocks noGrp="1" noChangeArrowheads="1"/>
          </p:cNvSpPr>
          <p:nvPr>
            <p:ph sz="quarter" idx="1"/>
          </p:nvPr>
        </p:nvSpPr>
        <p:spPr/>
        <p:txBody>
          <a:bodyPr/>
          <a:lstStyle/>
          <a:p>
            <a:pPr eaLnBrk="1" hangingPunct="1"/>
            <a:r>
              <a:rPr lang="en-US" smtClean="0"/>
              <a:t>Worst case</a:t>
            </a:r>
          </a:p>
          <a:p>
            <a:pPr lvl="1" eaLnBrk="1" hangingPunct="1"/>
            <a:r>
              <a:rPr lang="en-US" smtClean="0"/>
              <a:t>Provides an upper bound on running time</a:t>
            </a:r>
          </a:p>
          <a:p>
            <a:pPr lvl="1" eaLnBrk="1" hangingPunct="1"/>
            <a:r>
              <a:rPr lang="en-US" smtClean="0"/>
              <a:t>An absolute guarantee</a:t>
            </a:r>
          </a:p>
          <a:p>
            <a:pPr eaLnBrk="1" hangingPunct="1"/>
            <a:r>
              <a:rPr lang="en-US" smtClean="0"/>
              <a:t>Average case</a:t>
            </a:r>
          </a:p>
          <a:p>
            <a:pPr lvl="1" eaLnBrk="1" hangingPunct="1"/>
            <a:r>
              <a:rPr lang="en-US" smtClean="0"/>
              <a:t>Provides the expected running time</a:t>
            </a:r>
          </a:p>
          <a:p>
            <a:pPr lvl="1" eaLnBrk="1" hangingPunct="1"/>
            <a:r>
              <a:rPr lang="en-US" smtClean="0"/>
              <a:t>Very useful, but treat with care: what is “average”?</a:t>
            </a:r>
          </a:p>
          <a:p>
            <a:pPr lvl="2" eaLnBrk="1" hangingPunct="1"/>
            <a:r>
              <a:rPr lang="en-US" smtClean="0"/>
              <a:t>Random (equally likely) inputs</a:t>
            </a:r>
          </a:p>
          <a:p>
            <a:pPr lvl="2" eaLnBrk="1" hangingPunct="1"/>
            <a:r>
              <a:rPr lang="en-US" smtClean="0"/>
              <a:t>Real-life inputs</a:t>
            </a:r>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th-TH" smtClean="0"/>
              <a:t>Function of Growth rate</a:t>
            </a:r>
          </a:p>
        </p:txBody>
      </p:sp>
      <p:sp>
        <p:nvSpPr>
          <p:cNvPr id="72707" name="Date Placeholder 3"/>
          <p:cNvSpPr>
            <a:spLocks noGrp="1"/>
          </p:cNvSpPr>
          <p:nvPr>
            <p:ph type="dt" sz="half" idx="10"/>
          </p:nvPr>
        </p:nvSpPr>
        <p:spPr>
          <a:noFill/>
        </p:spPr>
        <p:txBody>
          <a:bodyPr/>
          <a:lstStyle/>
          <a:p>
            <a:fld id="{1CF440C3-337D-4278-AF25-22CFB5F37B42}" type="datetime2">
              <a:rPr lang="en-US" smtClean="0">
                <a:latin typeface="Arial" pitchFamily="34" charset="0"/>
              </a:rPr>
              <a:pPr/>
              <a:t>Monday, February 04, 2013</a:t>
            </a:fld>
            <a:endParaRPr lang="en-US" smtClean="0">
              <a:latin typeface="Arial" pitchFamily="34" charset="0"/>
            </a:endParaRPr>
          </a:p>
        </p:txBody>
      </p:sp>
      <p:sp>
        <p:nvSpPr>
          <p:cNvPr id="72708" name="Footer Placeholder 5"/>
          <p:cNvSpPr>
            <a:spLocks noGrp="1"/>
          </p:cNvSpPr>
          <p:nvPr>
            <p:ph type="ftr" sz="quarter" idx="11"/>
          </p:nvPr>
        </p:nvSpPr>
        <p:spPr>
          <a:noFill/>
        </p:spPr>
        <p:txBody>
          <a:bodyPr/>
          <a:lstStyle/>
          <a:p>
            <a:pPr algn="ctr"/>
            <a:r>
              <a:rPr lang="en-US" smtClean="0">
                <a:latin typeface="Arial" pitchFamily="34" charset="0"/>
              </a:rPr>
              <a:t>Design and Analysis of Computer Algorithm</a:t>
            </a:r>
          </a:p>
        </p:txBody>
      </p:sp>
      <p:sp>
        <p:nvSpPr>
          <p:cNvPr id="72709" name="Slide Number Placeholder 4"/>
          <p:cNvSpPr>
            <a:spLocks noGrp="1"/>
          </p:cNvSpPr>
          <p:nvPr>
            <p:ph type="sldNum" sz="quarter" idx="12"/>
          </p:nvPr>
        </p:nvSpPr>
        <p:spPr>
          <a:noFill/>
        </p:spPr>
        <p:txBody>
          <a:bodyPr/>
          <a:lstStyle/>
          <a:p>
            <a:fld id="{31565BA7-3519-4D8F-9B2A-8E39D16B511B}" type="slidenum">
              <a:rPr lang="en-US" smtClean="0">
                <a:latin typeface="Arial" pitchFamily="34" charset="0"/>
              </a:rPr>
              <a:pPr/>
              <a:t>54</a:t>
            </a:fld>
            <a:endParaRPr lang="en-US" smtClean="0">
              <a:latin typeface="Arial" pitchFamily="34" charset="0"/>
            </a:endParaRPr>
          </a:p>
        </p:txBody>
      </p:sp>
      <p:pic>
        <p:nvPicPr>
          <p:cNvPr id="72710" name="Picture 3" descr="table1"/>
          <p:cNvPicPr>
            <a:picLocks noChangeAspect="1" noChangeArrowheads="1"/>
          </p:cNvPicPr>
          <p:nvPr/>
        </p:nvPicPr>
        <p:blipFill>
          <a:blip r:embed="rId2" cstate="print"/>
          <a:srcRect/>
          <a:stretch>
            <a:fillRect/>
          </a:stretch>
        </p:blipFill>
        <p:spPr bwMode="auto">
          <a:xfrm>
            <a:off x="1447800" y="1447800"/>
            <a:ext cx="6172200" cy="49307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a:defRPr/>
            </a:pPr>
            <a:r>
              <a:rPr lang="en-US" smtClean="0"/>
              <a:t>Divide-and-Conquer</a:t>
            </a:r>
          </a:p>
        </p:txBody>
      </p:sp>
      <p:sp>
        <p:nvSpPr>
          <p:cNvPr id="267267" name="Rectangle 3"/>
          <p:cNvSpPr>
            <a:spLocks noGrp="1" noChangeArrowheads="1"/>
          </p:cNvSpPr>
          <p:nvPr>
            <p:ph sz="quarter" idx="1"/>
          </p:nvPr>
        </p:nvSpPr>
        <p:spPr/>
        <p:txBody>
          <a:bodyPr/>
          <a:lstStyle/>
          <a:p>
            <a:pPr marL="457200" indent="-457200">
              <a:buFont typeface="Monotype Sorts" pitchFamily="2" charset="2"/>
              <a:buNone/>
              <a:defRPr/>
            </a:pPr>
            <a:r>
              <a:rPr lang="en-US" smtClean="0"/>
              <a:t>The most-well known algorithm design strategy:</a:t>
            </a:r>
          </a:p>
          <a:p>
            <a:pPr marL="457200" indent="-457200">
              <a:buFont typeface="Monotype Sorts" pitchFamily="2" charset="2"/>
              <a:buAutoNum type="arabicPeriod"/>
              <a:defRPr/>
            </a:pPr>
            <a:r>
              <a:rPr lang="en-US" smtClean="0"/>
              <a:t> Divide instance of problem into two or more smaller instances</a:t>
            </a:r>
          </a:p>
          <a:p>
            <a:pPr marL="457200" indent="-457200">
              <a:buFont typeface="Monotype Sorts" pitchFamily="2" charset="2"/>
              <a:buAutoNum type="arabicPeriod"/>
              <a:defRPr/>
            </a:pPr>
            <a:endParaRPr lang="en-US" smtClean="0"/>
          </a:p>
          <a:p>
            <a:pPr marL="457200" indent="-457200">
              <a:buFont typeface="Monotype Sorts" pitchFamily="2" charset="2"/>
              <a:buAutoNum type="arabicPeriod"/>
              <a:defRPr/>
            </a:pPr>
            <a:r>
              <a:rPr lang="en-US" smtClean="0"/>
              <a:t>Solve smaller instances recursively</a:t>
            </a:r>
          </a:p>
          <a:p>
            <a:pPr marL="457200" indent="-457200">
              <a:buFont typeface="Monotype Sorts" pitchFamily="2" charset="2"/>
              <a:buAutoNum type="arabicPeriod"/>
              <a:defRPr/>
            </a:pPr>
            <a:endParaRPr lang="en-US" smtClean="0"/>
          </a:p>
          <a:p>
            <a:pPr marL="457200" indent="-457200">
              <a:buFont typeface="Monotype Sorts" pitchFamily="2" charset="2"/>
              <a:buAutoNum type="arabicPeriod"/>
              <a:defRPr/>
            </a:pPr>
            <a:r>
              <a:rPr lang="en-US" smtClean="0"/>
              <a:t>Obtain solution to original (larger) instance by combining these solutions</a:t>
            </a:r>
          </a:p>
          <a:p>
            <a:pPr marL="457200" indent="-457200">
              <a:buFont typeface="Monotype Sorts" pitchFamily="2" charset="2"/>
              <a:buNone/>
              <a:defRPr/>
            </a:pPr>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609600" y="152400"/>
            <a:ext cx="8229600" cy="685800"/>
          </a:xfrm>
        </p:spPr>
        <p:txBody>
          <a:bodyPr>
            <a:normAutofit fontScale="90000"/>
          </a:bodyPr>
          <a:lstStyle/>
          <a:p>
            <a:pPr>
              <a:defRPr/>
            </a:pPr>
            <a:r>
              <a:rPr lang="en-US" smtClean="0"/>
              <a:t>Divide-and-Conquer Technique (cont.)</a:t>
            </a:r>
          </a:p>
        </p:txBody>
      </p:sp>
      <p:sp>
        <p:nvSpPr>
          <p:cNvPr id="5123" name="Oval 6"/>
          <p:cNvSpPr>
            <a:spLocks noChangeArrowheads="1"/>
          </p:cNvSpPr>
          <p:nvPr/>
        </p:nvSpPr>
        <p:spPr bwMode="auto">
          <a:xfrm>
            <a:off x="5562600" y="2362200"/>
            <a:ext cx="2286000" cy="8382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sz="1800" b="1">
                <a:solidFill>
                  <a:schemeClr val="bg2"/>
                </a:solidFill>
              </a:rPr>
              <a:t>subproblem 2 </a:t>
            </a:r>
          </a:p>
          <a:p>
            <a:r>
              <a:rPr lang="en-US" sz="1800" b="1">
                <a:solidFill>
                  <a:schemeClr val="bg2"/>
                </a:solidFill>
              </a:rPr>
              <a:t>of size </a:t>
            </a:r>
            <a:r>
              <a:rPr lang="en-US" sz="1800" b="1" i="1">
                <a:solidFill>
                  <a:schemeClr val="bg2"/>
                </a:solidFill>
              </a:rPr>
              <a:t>n</a:t>
            </a:r>
            <a:r>
              <a:rPr lang="en-US" sz="1800" b="1">
                <a:solidFill>
                  <a:schemeClr val="bg2"/>
                </a:solidFill>
              </a:rPr>
              <a:t>/2</a:t>
            </a:r>
          </a:p>
        </p:txBody>
      </p:sp>
      <p:sp>
        <p:nvSpPr>
          <p:cNvPr id="5124" name="Oval 7"/>
          <p:cNvSpPr>
            <a:spLocks noChangeArrowheads="1"/>
          </p:cNvSpPr>
          <p:nvPr/>
        </p:nvSpPr>
        <p:spPr bwMode="auto">
          <a:xfrm>
            <a:off x="1219200" y="2362200"/>
            <a:ext cx="2286000" cy="8382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sz="1800" b="1">
                <a:solidFill>
                  <a:schemeClr val="bg2"/>
                </a:solidFill>
              </a:rPr>
              <a:t>subproblem 1 </a:t>
            </a:r>
          </a:p>
          <a:p>
            <a:r>
              <a:rPr lang="en-US" sz="1800" b="1">
                <a:solidFill>
                  <a:schemeClr val="bg2"/>
                </a:solidFill>
              </a:rPr>
              <a:t>of size </a:t>
            </a:r>
            <a:r>
              <a:rPr lang="en-US" sz="1800" b="1" i="1">
                <a:solidFill>
                  <a:schemeClr val="bg2"/>
                </a:solidFill>
              </a:rPr>
              <a:t>n</a:t>
            </a:r>
            <a:r>
              <a:rPr lang="en-US" sz="1800" b="1">
                <a:solidFill>
                  <a:schemeClr val="bg2"/>
                </a:solidFill>
              </a:rPr>
              <a:t>/2</a:t>
            </a:r>
          </a:p>
        </p:txBody>
      </p:sp>
      <p:sp>
        <p:nvSpPr>
          <p:cNvPr id="5125" name="Rectangle 8"/>
          <p:cNvSpPr>
            <a:spLocks noChangeArrowheads="1"/>
          </p:cNvSpPr>
          <p:nvPr/>
        </p:nvSpPr>
        <p:spPr bwMode="auto">
          <a:xfrm>
            <a:off x="1219200" y="3657600"/>
            <a:ext cx="2286000" cy="685800"/>
          </a:xfrm>
          <a:prstGeom prst="rect">
            <a:avLst/>
          </a:prstGeom>
          <a:solidFill>
            <a:schemeClr val="accent1"/>
          </a:solidFill>
          <a:ln w="12700">
            <a:solidFill>
              <a:srgbClr val="FF0000"/>
            </a:solidFill>
            <a:miter lim="800000"/>
            <a:headEnd type="none" w="sm" len="sm"/>
            <a:tailEnd type="none" w="sm" len="sm"/>
          </a:ln>
        </p:spPr>
        <p:txBody>
          <a:bodyPr wrap="none" anchor="ctr"/>
          <a:lstStyle/>
          <a:p>
            <a:r>
              <a:rPr lang="en-US" sz="1600" b="1">
                <a:solidFill>
                  <a:schemeClr val="bg2"/>
                </a:solidFill>
              </a:rPr>
              <a:t>a solution to </a:t>
            </a:r>
          </a:p>
          <a:p>
            <a:r>
              <a:rPr lang="en-US" sz="1600" b="1">
                <a:solidFill>
                  <a:schemeClr val="bg2"/>
                </a:solidFill>
              </a:rPr>
              <a:t>subproblem 1</a:t>
            </a:r>
            <a:endParaRPr lang="en-US"/>
          </a:p>
        </p:txBody>
      </p:sp>
      <p:sp>
        <p:nvSpPr>
          <p:cNvPr id="5126" name="Rectangle 9"/>
          <p:cNvSpPr>
            <a:spLocks noChangeArrowheads="1"/>
          </p:cNvSpPr>
          <p:nvPr/>
        </p:nvSpPr>
        <p:spPr bwMode="auto">
          <a:xfrm>
            <a:off x="3429000" y="5410200"/>
            <a:ext cx="2286000" cy="685800"/>
          </a:xfrm>
          <a:prstGeom prst="rect">
            <a:avLst/>
          </a:prstGeom>
          <a:solidFill>
            <a:schemeClr val="accent1"/>
          </a:solidFill>
          <a:ln w="12700">
            <a:solidFill>
              <a:srgbClr val="FF0000"/>
            </a:solidFill>
            <a:miter lim="800000"/>
            <a:headEnd type="none" w="sm" len="sm"/>
            <a:tailEnd type="none" w="sm" len="sm"/>
          </a:ln>
        </p:spPr>
        <p:txBody>
          <a:bodyPr wrap="none" anchor="ctr"/>
          <a:lstStyle/>
          <a:p>
            <a:r>
              <a:rPr lang="en-US" sz="1600" b="1">
                <a:solidFill>
                  <a:schemeClr val="bg2"/>
                </a:solidFill>
              </a:rPr>
              <a:t>a solution to</a:t>
            </a:r>
          </a:p>
          <a:p>
            <a:r>
              <a:rPr lang="en-US" sz="1600" b="1">
                <a:solidFill>
                  <a:schemeClr val="bg2"/>
                </a:solidFill>
              </a:rPr>
              <a:t>the original problem</a:t>
            </a:r>
            <a:endParaRPr lang="en-US"/>
          </a:p>
        </p:txBody>
      </p:sp>
      <p:sp>
        <p:nvSpPr>
          <p:cNvPr id="5127" name="Rectangle 10"/>
          <p:cNvSpPr>
            <a:spLocks noChangeArrowheads="1"/>
          </p:cNvSpPr>
          <p:nvPr/>
        </p:nvSpPr>
        <p:spPr bwMode="auto">
          <a:xfrm>
            <a:off x="5562600" y="3657600"/>
            <a:ext cx="2286000" cy="685800"/>
          </a:xfrm>
          <a:prstGeom prst="rect">
            <a:avLst/>
          </a:prstGeom>
          <a:solidFill>
            <a:schemeClr val="accent1"/>
          </a:solidFill>
          <a:ln w="12700">
            <a:solidFill>
              <a:srgbClr val="FF0000"/>
            </a:solidFill>
            <a:miter lim="800000"/>
            <a:headEnd type="none" w="sm" len="sm"/>
            <a:tailEnd type="none" w="sm" len="sm"/>
          </a:ln>
        </p:spPr>
        <p:txBody>
          <a:bodyPr wrap="none" anchor="ctr"/>
          <a:lstStyle/>
          <a:p>
            <a:r>
              <a:rPr lang="en-US" sz="1600" b="1">
                <a:solidFill>
                  <a:schemeClr val="bg2"/>
                </a:solidFill>
              </a:rPr>
              <a:t>a solution to </a:t>
            </a:r>
          </a:p>
          <a:p>
            <a:r>
              <a:rPr lang="en-US" sz="1600" b="1">
                <a:solidFill>
                  <a:schemeClr val="bg2"/>
                </a:solidFill>
              </a:rPr>
              <a:t>subproblem 2</a:t>
            </a:r>
            <a:endParaRPr lang="en-US"/>
          </a:p>
        </p:txBody>
      </p:sp>
      <p:sp>
        <p:nvSpPr>
          <p:cNvPr id="5128" name="Line 11"/>
          <p:cNvSpPr>
            <a:spLocks noChangeShapeType="1"/>
          </p:cNvSpPr>
          <p:nvPr/>
        </p:nvSpPr>
        <p:spPr bwMode="auto">
          <a:xfrm flipH="1">
            <a:off x="2667000" y="2057400"/>
            <a:ext cx="1447800" cy="304800"/>
          </a:xfrm>
          <a:prstGeom prst="line">
            <a:avLst/>
          </a:prstGeom>
          <a:noFill/>
          <a:ln w="12700">
            <a:solidFill>
              <a:srgbClr val="FF0000"/>
            </a:solidFill>
            <a:round/>
            <a:headEnd type="none" w="sm" len="sm"/>
            <a:tailEnd type="triangle" w="sm" len="sm"/>
          </a:ln>
        </p:spPr>
        <p:txBody>
          <a:bodyPr wrap="none" anchor="ctr"/>
          <a:lstStyle/>
          <a:p>
            <a:endParaRPr lang="en-US"/>
          </a:p>
        </p:txBody>
      </p:sp>
      <p:sp>
        <p:nvSpPr>
          <p:cNvPr id="5129" name="Line 12"/>
          <p:cNvSpPr>
            <a:spLocks noChangeShapeType="1"/>
          </p:cNvSpPr>
          <p:nvPr/>
        </p:nvSpPr>
        <p:spPr bwMode="auto">
          <a:xfrm>
            <a:off x="4953000" y="2057400"/>
            <a:ext cx="1524000" cy="304800"/>
          </a:xfrm>
          <a:prstGeom prst="line">
            <a:avLst/>
          </a:prstGeom>
          <a:noFill/>
          <a:ln w="12700">
            <a:solidFill>
              <a:srgbClr val="FF0000"/>
            </a:solidFill>
            <a:round/>
            <a:headEnd type="none" w="sm" len="sm"/>
            <a:tailEnd type="triangle" w="sm" len="sm"/>
          </a:ln>
        </p:spPr>
        <p:txBody>
          <a:bodyPr wrap="none" anchor="ctr"/>
          <a:lstStyle/>
          <a:p>
            <a:endParaRPr lang="en-US"/>
          </a:p>
        </p:txBody>
      </p:sp>
      <p:sp>
        <p:nvSpPr>
          <p:cNvPr id="5130" name="Oval 4"/>
          <p:cNvSpPr>
            <a:spLocks noChangeArrowheads="1"/>
          </p:cNvSpPr>
          <p:nvPr/>
        </p:nvSpPr>
        <p:spPr bwMode="auto">
          <a:xfrm>
            <a:off x="3429000" y="1295400"/>
            <a:ext cx="2286000" cy="8382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sz="1800" b="1">
                <a:solidFill>
                  <a:schemeClr val="bg2"/>
                </a:solidFill>
              </a:rPr>
              <a:t>a problem of size </a:t>
            </a:r>
            <a:r>
              <a:rPr lang="en-US" sz="1800" b="1" i="1">
                <a:solidFill>
                  <a:schemeClr val="bg2"/>
                </a:solidFill>
              </a:rPr>
              <a:t>n</a:t>
            </a:r>
            <a:endParaRPr lang="en-US" sz="1800" b="1">
              <a:solidFill>
                <a:schemeClr val="bg2"/>
              </a:solidFill>
            </a:endParaRPr>
          </a:p>
        </p:txBody>
      </p:sp>
      <p:sp>
        <p:nvSpPr>
          <p:cNvPr id="5131" name="Line 13"/>
          <p:cNvSpPr>
            <a:spLocks noChangeShapeType="1"/>
          </p:cNvSpPr>
          <p:nvPr/>
        </p:nvSpPr>
        <p:spPr bwMode="auto">
          <a:xfrm>
            <a:off x="2286000" y="3200400"/>
            <a:ext cx="0" cy="457200"/>
          </a:xfrm>
          <a:prstGeom prst="line">
            <a:avLst/>
          </a:prstGeom>
          <a:noFill/>
          <a:ln w="12700">
            <a:solidFill>
              <a:srgbClr val="FF0000"/>
            </a:solidFill>
            <a:round/>
            <a:headEnd type="none" w="sm" len="sm"/>
            <a:tailEnd type="triangle" w="sm" len="sm"/>
          </a:ln>
        </p:spPr>
        <p:txBody>
          <a:bodyPr wrap="none" anchor="ctr"/>
          <a:lstStyle/>
          <a:p>
            <a:endParaRPr lang="en-US"/>
          </a:p>
        </p:txBody>
      </p:sp>
      <p:sp>
        <p:nvSpPr>
          <p:cNvPr id="5132" name="Line 14"/>
          <p:cNvSpPr>
            <a:spLocks noChangeShapeType="1"/>
          </p:cNvSpPr>
          <p:nvPr/>
        </p:nvSpPr>
        <p:spPr bwMode="auto">
          <a:xfrm>
            <a:off x="6705600" y="3200400"/>
            <a:ext cx="0" cy="457200"/>
          </a:xfrm>
          <a:prstGeom prst="line">
            <a:avLst/>
          </a:prstGeom>
          <a:noFill/>
          <a:ln w="12700">
            <a:solidFill>
              <a:srgbClr val="FF0000"/>
            </a:solidFill>
            <a:round/>
            <a:headEnd type="none" w="sm" len="sm"/>
            <a:tailEnd type="triangle" w="sm" len="sm"/>
          </a:ln>
        </p:spPr>
        <p:txBody>
          <a:bodyPr wrap="none" anchor="ctr"/>
          <a:lstStyle/>
          <a:p>
            <a:endParaRPr lang="en-US"/>
          </a:p>
        </p:txBody>
      </p:sp>
      <p:sp>
        <p:nvSpPr>
          <p:cNvPr id="5133" name="Line 15"/>
          <p:cNvSpPr>
            <a:spLocks noChangeShapeType="1"/>
          </p:cNvSpPr>
          <p:nvPr/>
        </p:nvSpPr>
        <p:spPr bwMode="auto">
          <a:xfrm>
            <a:off x="2286000" y="4343400"/>
            <a:ext cx="0" cy="5334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5134" name="Line 16"/>
          <p:cNvSpPr>
            <a:spLocks noChangeShapeType="1"/>
          </p:cNvSpPr>
          <p:nvPr/>
        </p:nvSpPr>
        <p:spPr bwMode="auto">
          <a:xfrm>
            <a:off x="6705600" y="4343400"/>
            <a:ext cx="0" cy="5334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5135" name="Line 17"/>
          <p:cNvSpPr>
            <a:spLocks noChangeShapeType="1"/>
          </p:cNvSpPr>
          <p:nvPr/>
        </p:nvSpPr>
        <p:spPr bwMode="auto">
          <a:xfrm>
            <a:off x="2286000" y="4876800"/>
            <a:ext cx="4419600"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5136" name="Line 18"/>
          <p:cNvSpPr>
            <a:spLocks noChangeShapeType="1"/>
          </p:cNvSpPr>
          <p:nvPr/>
        </p:nvSpPr>
        <p:spPr bwMode="auto">
          <a:xfrm>
            <a:off x="4572000" y="4876800"/>
            <a:ext cx="0" cy="533400"/>
          </a:xfrm>
          <a:prstGeom prst="line">
            <a:avLst/>
          </a:prstGeom>
          <a:noFill/>
          <a:ln w="12700">
            <a:solidFill>
              <a:srgbClr val="FF0000"/>
            </a:solidFill>
            <a:round/>
            <a:headEnd type="none" w="sm" len="sm"/>
            <a:tailEnd type="triangle" w="sm" len="sm"/>
          </a:ln>
        </p:spPr>
        <p:txBody>
          <a:bodyPr wrap="none" anchor="ctr"/>
          <a:lstStyle/>
          <a:p>
            <a:endParaRPr lang="en-US"/>
          </a:p>
        </p:txBody>
      </p:sp>
      <p:sp>
        <p:nvSpPr>
          <p:cNvPr id="5137" name="Text Box 19"/>
          <p:cNvSpPr txBox="1">
            <a:spLocks noChangeArrowheads="1"/>
          </p:cNvSpPr>
          <p:nvPr/>
        </p:nvSpPr>
        <p:spPr bwMode="auto">
          <a:xfrm>
            <a:off x="3581400" y="1752600"/>
            <a:ext cx="1447800" cy="366713"/>
          </a:xfrm>
          <a:prstGeom prst="rect">
            <a:avLst/>
          </a:prstGeom>
          <a:noFill/>
          <a:ln w="12700">
            <a:noFill/>
            <a:miter lim="800000"/>
            <a:headEnd type="none" w="sm" len="sm"/>
            <a:tailEnd type="none" w="sm" len="sm"/>
          </a:ln>
        </p:spPr>
        <p:txBody>
          <a:bodyPr>
            <a:spAutoFit/>
          </a:bodyPr>
          <a:lstStyle/>
          <a:p>
            <a:pPr>
              <a:spcBef>
                <a:spcPct val="50000"/>
              </a:spcBef>
            </a:pPr>
            <a:r>
              <a:rPr lang="en-US" sz="1800" b="1">
                <a:solidFill>
                  <a:srgbClr val="FF9933"/>
                </a:solidFill>
              </a:rPr>
              <a:t>(instance)</a:t>
            </a:r>
          </a:p>
        </p:txBody>
      </p:sp>
      <p:sp>
        <p:nvSpPr>
          <p:cNvPr id="281620" name="Text Box 20"/>
          <p:cNvSpPr txBox="1">
            <a:spLocks noChangeArrowheads="1"/>
          </p:cNvSpPr>
          <p:nvPr/>
        </p:nvSpPr>
        <p:spPr bwMode="auto">
          <a:xfrm>
            <a:off x="6324600" y="5426075"/>
            <a:ext cx="2743200" cy="822325"/>
          </a:xfrm>
          <a:prstGeom prst="rect">
            <a:avLst/>
          </a:prstGeom>
          <a:noFill/>
          <a:ln w="12700">
            <a:noFill/>
            <a:miter lim="800000"/>
            <a:headEnd type="none" w="sm" len="sm"/>
            <a:tailEnd type="none" w="sm" len="sm"/>
          </a:ln>
        </p:spPr>
        <p:txBody>
          <a:bodyPr>
            <a:spAutoFit/>
          </a:bodyPr>
          <a:lstStyle/>
          <a:p>
            <a:pPr algn="l">
              <a:spcBef>
                <a:spcPct val="50000"/>
              </a:spcBef>
            </a:pPr>
            <a:r>
              <a:rPr lang="en-US">
                <a:solidFill>
                  <a:srgbClr val="FF6600"/>
                </a:solidFill>
              </a:rPr>
              <a:t>It general leads to a recursive algorithm!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1620"/>
                                        </p:tgtEl>
                                        <p:attrNameLst>
                                          <p:attrName>style.visibility</p:attrName>
                                        </p:attrNameLst>
                                      </p:cBhvr>
                                      <p:to>
                                        <p:strVal val="visible"/>
                                      </p:to>
                                    </p:set>
                                    <p:anim calcmode="lin" valueType="num">
                                      <p:cBhvr additive="base">
                                        <p:cTn id="7" dur="1000" fill="hold"/>
                                        <p:tgtEl>
                                          <p:spTgt spid="281620"/>
                                        </p:tgtEl>
                                        <p:attrNameLst>
                                          <p:attrName>ppt_x</p:attrName>
                                        </p:attrNameLst>
                                      </p:cBhvr>
                                      <p:tavLst>
                                        <p:tav tm="0">
                                          <p:val>
                                            <p:strVal val="#ppt_x"/>
                                          </p:val>
                                        </p:tav>
                                        <p:tav tm="100000">
                                          <p:val>
                                            <p:strVal val="#ppt_x"/>
                                          </p:val>
                                        </p:tav>
                                      </p:tavLst>
                                    </p:anim>
                                    <p:anim calcmode="lin" valueType="num">
                                      <p:cBhvr additive="base">
                                        <p:cTn id="8" dur="1000" fill="hold"/>
                                        <p:tgtEl>
                                          <p:spTgt spid="2816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2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a:defRPr/>
            </a:pPr>
            <a:r>
              <a:rPr lang="en-US" smtClean="0"/>
              <a:t>Divide-and-Conquer Examples</a:t>
            </a:r>
          </a:p>
        </p:txBody>
      </p:sp>
      <p:sp>
        <p:nvSpPr>
          <p:cNvPr id="268291" name="Rectangle 3"/>
          <p:cNvSpPr>
            <a:spLocks noGrp="1" noChangeArrowheads="1"/>
          </p:cNvSpPr>
          <p:nvPr>
            <p:ph sz="quarter" idx="1"/>
          </p:nvPr>
        </p:nvSpPr>
        <p:spPr>
          <a:xfrm>
            <a:off x="381000" y="1219200"/>
            <a:ext cx="8763000" cy="4905375"/>
          </a:xfrm>
        </p:spPr>
        <p:txBody>
          <a:bodyPr>
            <a:normAutofit lnSpcReduction="10000"/>
          </a:bodyPr>
          <a:lstStyle/>
          <a:p>
            <a:pPr marL="457200" indent="-457200">
              <a:defRPr/>
            </a:pPr>
            <a:r>
              <a:rPr lang="en-US" smtClean="0"/>
              <a:t>Sorting: mergesort and quicksort</a:t>
            </a:r>
          </a:p>
          <a:p>
            <a:pPr marL="457200" indent="-457200">
              <a:defRPr/>
            </a:pPr>
            <a:endParaRPr lang="en-US" smtClean="0"/>
          </a:p>
          <a:p>
            <a:pPr marL="457200" indent="-457200">
              <a:defRPr/>
            </a:pPr>
            <a:r>
              <a:rPr lang="en-US" smtClean="0"/>
              <a:t>Binary tree traversals</a:t>
            </a:r>
          </a:p>
          <a:p>
            <a:pPr marL="457200" indent="-457200">
              <a:defRPr/>
            </a:pPr>
            <a:endParaRPr lang="en-US" smtClean="0"/>
          </a:p>
          <a:p>
            <a:pPr marL="457200" indent="-457200">
              <a:defRPr/>
            </a:pPr>
            <a:r>
              <a:rPr lang="en-US" smtClean="0"/>
              <a:t>Binary search (?)</a:t>
            </a:r>
          </a:p>
          <a:p>
            <a:pPr marL="457200" indent="-457200">
              <a:defRPr/>
            </a:pPr>
            <a:endParaRPr lang="en-US" smtClean="0"/>
          </a:p>
          <a:p>
            <a:pPr marL="457200" indent="-457200">
              <a:defRPr/>
            </a:pPr>
            <a:r>
              <a:rPr lang="en-US" smtClean="0"/>
              <a:t>Multiplication of large integers</a:t>
            </a:r>
          </a:p>
          <a:p>
            <a:pPr marL="457200" indent="-457200">
              <a:defRPr/>
            </a:pPr>
            <a:endParaRPr lang="en-US" smtClean="0"/>
          </a:p>
          <a:p>
            <a:pPr marL="457200" indent="-457200">
              <a:defRPr/>
            </a:pPr>
            <a:r>
              <a:rPr lang="en-US" smtClean="0"/>
              <a:t>Matrix multiplication: Strassen’s algorithm</a:t>
            </a:r>
          </a:p>
          <a:p>
            <a:pPr marL="457200" indent="-457200">
              <a:defRPr/>
            </a:pPr>
            <a:endParaRPr lang="en-US" smtClean="0"/>
          </a:p>
          <a:p>
            <a:pPr marL="457200" indent="-457200">
              <a:defRPr/>
            </a:pPr>
            <a:r>
              <a:rPr lang="en-US" smtClean="0"/>
              <a:t>Closest-pair and convex-hull algorithms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457200" y="228600"/>
            <a:ext cx="7588250" cy="533400"/>
          </a:xfrm>
          <a:prstGeom prst="rect">
            <a:avLst/>
          </a:prstGeom>
          <a:noFill/>
          <a:ln w="9525">
            <a:noFill/>
            <a:miter lim="800000"/>
            <a:headEnd/>
            <a:tailEnd/>
          </a:ln>
        </p:spPr>
        <p:txBody>
          <a:bodyPr anchor="b"/>
          <a:lstStyle/>
          <a:p>
            <a:pPr algn="l">
              <a:defRPr/>
            </a:pPr>
            <a:r>
              <a:rPr kumimoji="1" lang="en-US" sz="3200" b="1">
                <a:solidFill>
                  <a:schemeClr val="tx2"/>
                </a:solidFill>
                <a:effectLst>
                  <a:outerShdw blurRad="38100" dist="38100" dir="2700000" algn="tl">
                    <a:srgbClr val="000000"/>
                  </a:outerShdw>
                </a:effectLst>
              </a:rPr>
              <a:t>General Divide-and-Conquer Recurrence</a:t>
            </a:r>
          </a:p>
        </p:txBody>
      </p:sp>
      <p:sp>
        <p:nvSpPr>
          <p:cNvPr id="269315" name="Rectangle 3"/>
          <p:cNvSpPr>
            <a:spLocks noChangeArrowheads="1"/>
          </p:cNvSpPr>
          <p:nvPr/>
        </p:nvSpPr>
        <p:spPr bwMode="auto">
          <a:xfrm>
            <a:off x="457200" y="1066800"/>
            <a:ext cx="8686800" cy="5486400"/>
          </a:xfrm>
          <a:prstGeom prst="rect">
            <a:avLst/>
          </a:prstGeom>
          <a:noFill/>
          <a:ln w="9525">
            <a:noFill/>
            <a:miter lim="800000"/>
            <a:headEnd/>
            <a:tailEnd/>
          </a:ln>
        </p:spPr>
        <p:txBody>
          <a:bodyPr/>
          <a:lstStyle/>
          <a:p>
            <a:pPr marL="457200" indent="-457200" algn="l">
              <a:spcBef>
                <a:spcPct val="20000"/>
              </a:spcBef>
              <a:buClr>
                <a:srgbClr val="A50021"/>
              </a:buClr>
              <a:buSzPct val="75000"/>
              <a:buFont typeface="Monotype Sorts" pitchFamily="2" charset="2"/>
              <a:buNone/>
              <a:defRPr/>
            </a:pPr>
            <a:r>
              <a:rPr kumimoji="1" lang="en-US" b="1" i="1">
                <a:solidFill>
                  <a:srgbClr val="FFFF99"/>
                </a:solidFill>
                <a:effectLst>
                  <a:outerShdw blurRad="38100" dist="38100" dir="2700000" algn="tl">
                    <a:srgbClr val="000000"/>
                  </a:outerShdw>
                </a:effectLst>
              </a:rPr>
              <a:t>T</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 = </a:t>
            </a:r>
            <a:r>
              <a:rPr kumimoji="1" lang="en-US" b="1" i="1">
                <a:solidFill>
                  <a:srgbClr val="FFFF99"/>
                </a:solidFill>
                <a:effectLst>
                  <a:outerShdw blurRad="38100" dist="38100" dir="2700000" algn="tl">
                    <a:srgbClr val="000000"/>
                  </a:outerShdw>
                </a:effectLst>
              </a:rPr>
              <a:t>aT</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n/b</a:t>
            </a:r>
            <a:r>
              <a:rPr kumimoji="1" lang="en-US" b="1">
                <a:solidFill>
                  <a:srgbClr val="FFFF99"/>
                </a:solidFill>
                <a:effectLst>
                  <a:outerShdw blurRad="38100" dist="38100" dir="2700000" algn="tl">
                    <a:srgbClr val="000000"/>
                  </a:outerShdw>
                </a:effectLst>
              </a:rPr>
              <a:t>) + </a:t>
            </a:r>
            <a:r>
              <a:rPr kumimoji="1" lang="en-US" b="1" i="1">
                <a:solidFill>
                  <a:srgbClr val="FFFF99"/>
                </a:solidFill>
                <a:effectLst>
                  <a:outerShdw blurRad="38100" dist="38100" dir="2700000" algn="tl">
                    <a:srgbClr val="000000"/>
                  </a:outerShdw>
                </a:effectLst>
              </a:rPr>
              <a:t>f </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rPr>
              <a:t>where </a:t>
            </a:r>
            <a:r>
              <a:rPr kumimoji="1" lang="en-US" b="1" i="1">
                <a:solidFill>
                  <a:srgbClr val="FFFF99"/>
                </a:solidFill>
                <a:effectLst>
                  <a:outerShdw blurRad="38100" dist="38100" dir="2700000" algn="tl">
                    <a:srgbClr val="000000"/>
                  </a:outerShdw>
                </a:effectLst>
              </a:rPr>
              <a:t>f</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 </a:t>
            </a:r>
            <a:r>
              <a:rPr kumimoji="1" lang="el-GR" b="1">
                <a:solidFill>
                  <a:srgbClr val="FFFF99"/>
                </a:solidFill>
                <a:effectLst>
                  <a:outerShdw blurRad="38100" dist="38100" dir="2700000" algn="tl">
                    <a:srgbClr val="000000"/>
                  </a:outerShdw>
                </a:effectLst>
                <a:cs typeface="Times New Roman" pitchFamily="18" charset="0"/>
                <a:sym typeface="Symbol" pitchFamily="84" charset="2"/>
              </a:rPr>
              <a:t></a:t>
            </a:r>
            <a:r>
              <a:rPr kumimoji="1"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cs typeface="Times New Roman" pitchFamily="18" charset="0"/>
              </a:rPr>
              <a:t>n</a:t>
            </a:r>
            <a:r>
              <a:rPr kumimoji="1" lang="en-US" b="1" i="1" baseline="30000">
                <a:solidFill>
                  <a:srgbClr val="FFFF99"/>
                </a:solidFill>
                <a:effectLst>
                  <a:outerShdw blurRad="38100" dist="38100" dir="2700000" algn="tl">
                    <a:srgbClr val="000000"/>
                  </a:outerShdw>
                </a:effectLst>
                <a:cs typeface="Times New Roman" pitchFamily="18" charset="0"/>
              </a:rPr>
              <a:t>d</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d </a:t>
            </a:r>
            <a:r>
              <a:rPr kumimoji="1" lang="en-US" b="1" i="1">
                <a:solidFill>
                  <a:srgbClr val="FFFF99"/>
                </a:solidFill>
                <a:effectLst>
                  <a:outerShdw blurRad="38100" dist="38100" dir="2700000" algn="tl">
                    <a:srgbClr val="000000"/>
                  </a:outerShdw>
                </a:effectLst>
                <a:sym typeface="Symbol" pitchFamily="84" charset="2"/>
              </a:rPr>
              <a:t> </a:t>
            </a:r>
            <a:r>
              <a:rPr kumimoji="1" lang="en-US" b="1">
                <a:solidFill>
                  <a:srgbClr val="FFFF99"/>
                </a:solidFill>
                <a:effectLst>
                  <a:outerShdw blurRad="38100" dist="38100" dir="2700000" algn="tl">
                    <a:srgbClr val="000000"/>
                  </a:outerShdw>
                </a:effectLst>
                <a:sym typeface="Symbol" pitchFamily="84" charset="2"/>
              </a:rPr>
              <a:t>0</a:t>
            </a:r>
            <a:endParaRPr kumimoji="1" lang="en-US" b="1" i="1">
              <a:solidFill>
                <a:srgbClr val="FFFF99"/>
              </a:solidFill>
              <a:effectLst>
                <a:outerShdw blurRad="38100" dist="38100" dir="2700000" algn="tl">
                  <a:srgbClr val="000000"/>
                </a:outerShdw>
              </a:effectLst>
            </a:endParaRPr>
          </a:p>
          <a:p>
            <a:pPr marL="457200" indent="-457200" algn="l">
              <a:spcBef>
                <a:spcPct val="20000"/>
              </a:spcBef>
              <a:buClr>
                <a:srgbClr val="A50021"/>
              </a:buClr>
              <a:buSzPct val="75000"/>
              <a:buFont typeface="Monotype Sorts" pitchFamily="2" charset="2"/>
              <a:buNone/>
              <a:defRPr/>
            </a:pPr>
            <a:endParaRPr kumimoji="1" lang="en-US" b="1" i="1">
              <a:solidFill>
                <a:srgbClr val="FFFF99"/>
              </a:solidFill>
              <a:effectLst>
                <a:outerShdw blurRad="38100" dist="38100" dir="2700000" algn="tl">
                  <a:srgbClr val="000000"/>
                </a:outerShdw>
              </a:effectLst>
            </a:endParaRPr>
          </a:p>
          <a:p>
            <a:pPr marL="457200" indent="-457200" algn="l">
              <a:spcBef>
                <a:spcPct val="20000"/>
              </a:spcBef>
              <a:buClr>
                <a:srgbClr val="A50021"/>
              </a:buClr>
              <a:buSzPct val="75000"/>
              <a:buFont typeface="Monotype Sorts" pitchFamily="2" charset="2"/>
              <a:buNone/>
              <a:defRPr/>
            </a:pPr>
            <a:r>
              <a:rPr kumimoji="1" lang="en-US" b="1" u="sng">
                <a:solidFill>
                  <a:srgbClr val="FFFF99"/>
                </a:solidFill>
                <a:effectLst>
                  <a:outerShdw blurRad="38100" dist="38100" dir="2700000" algn="tl">
                    <a:srgbClr val="000000"/>
                  </a:outerShdw>
                </a:effectLst>
              </a:rPr>
              <a:t>Master Theorem</a:t>
            </a:r>
            <a:r>
              <a:rPr kumimoji="1" lang="en-US" b="1">
                <a:solidFill>
                  <a:srgbClr val="FFFF99"/>
                </a:solidFill>
                <a:effectLst>
                  <a:outerShdw blurRad="38100" dist="38100" dir="2700000" algn="tl">
                    <a:srgbClr val="000000"/>
                  </a:outerShdw>
                </a:effectLst>
              </a:rPr>
              <a:t>:    If </a:t>
            </a:r>
            <a:r>
              <a:rPr kumimoji="1" lang="en-US" b="1" i="1">
                <a:solidFill>
                  <a:srgbClr val="FFFF99"/>
                </a:solidFill>
                <a:effectLst>
                  <a:outerShdw blurRad="38100" dist="38100" dir="2700000" algn="tl">
                    <a:srgbClr val="000000"/>
                  </a:outerShdw>
                </a:effectLst>
              </a:rPr>
              <a:t>a &lt; b</a:t>
            </a:r>
            <a:r>
              <a:rPr kumimoji="1" lang="en-US" b="1" i="1" baseline="30000">
                <a:solidFill>
                  <a:srgbClr val="FFFF99"/>
                </a:solidFill>
                <a:effectLst>
                  <a:outerShdw blurRad="38100" dist="38100" dir="2700000" algn="tl">
                    <a:srgbClr val="000000"/>
                  </a:outerShdw>
                </a:effectLst>
                <a:cs typeface="Times New Roman" pitchFamily="18" charset="0"/>
              </a:rPr>
              <a:t>d</a:t>
            </a:r>
            <a:r>
              <a:rPr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rPr>
              <a:t>    T</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sym typeface="Symbol" pitchFamily="84" charset="2"/>
              </a:rPr>
              <a:t></a:t>
            </a:r>
            <a:r>
              <a:rPr kumimoji="1" lang="en-US" b="1">
                <a:solidFill>
                  <a:srgbClr val="FFFF99"/>
                </a:solidFill>
                <a:effectLst>
                  <a:outerShdw blurRad="38100" dist="38100" dir="2700000" algn="tl">
                    <a:srgbClr val="000000"/>
                  </a:outerShdw>
                </a:effectLst>
              </a:rPr>
              <a:t> </a:t>
            </a:r>
            <a:r>
              <a:rPr kumimoji="1" lang="el-GR" b="1">
                <a:solidFill>
                  <a:srgbClr val="FFFF99"/>
                </a:solidFill>
                <a:effectLst>
                  <a:outerShdw blurRad="38100" dist="38100" dir="2700000" algn="tl">
                    <a:srgbClr val="000000"/>
                  </a:outerShdw>
                </a:effectLst>
                <a:cs typeface="Times New Roman" pitchFamily="18" charset="0"/>
                <a:sym typeface="Symbol" pitchFamily="84" charset="2"/>
              </a:rPr>
              <a:t></a:t>
            </a:r>
            <a:r>
              <a:rPr kumimoji="1"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cs typeface="Times New Roman" pitchFamily="18" charset="0"/>
              </a:rPr>
              <a:t>n</a:t>
            </a:r>
            <a:r>
              <a:rPr kumimoji="1" lang="en-US" b="1" i="1" baseline="30000">
                <a:solidFill>
                  <a:srgbClr val="FFFF99"/>
                </a:solidFill>
                <a:effectLst>
                  <a:outerShdw blurRad="38100" dist="38100" dir="2700000" algn="tl">
                    <a:srgbClr val="000000"/>
                  </a:outerShdw>
                </a:effectLst>
                <a:cs typeface="Times New Roman" pitchFamily="18" charset="0"/>
              </a:rPr>
              <a:t>d</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a:t>
            </a:r>
            <a:endParaRPr kumimoji="1" lang="en-US" b="1">
              <a:solidFill>
                <a:srgbClr val="FFFF99"/>
              </a:solidFill>
              <a:effectLst>
                <a:outerShdw blurRad="38100" dist="38100" dir="2700000" algn="tl">
                  <a:srgbClr val="000000"/>
                </a:outerShdw>
              </a:effectLst>
            </a:endParaRP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rPr>
              <a:t>                                  If </a:t>
            </a:r>
            <a:r>
              <a:rPr kumimoji="1" lang="en-US" b="1" i="1">
                <a:solidFill>
                  <a:srgbClr val="FFFF99"/>
                </a:solidFill>
                <a:effectLst>
                  <a:outerShdw blurRad="38100" dist="38100" dir="2700000" algn="tl">
                    <a:srgbClr val="000000"/>
                  </a:outerShdw>
                </a:effectLst>
              </a:rPr>
              <a:t>a = b</a:t>
            </a:r>
            <a:r>
              <a:rPr kumimoji="1" lang="en-US" b="1" i="1" baseline="30000">
                <a:solidFill>
                  <a:srgbClr val="FFFF99"/>
                </a:solidFill>
                <a:effectLst>
                  <a:outerShdw blurRad="38100" dist="38100" dir="2700000" algn="tl">
                    <a:srgbClr val="000000"/>
                  </a:outerShdw>
                </a:effectLst>
                <a:cs typeface="Times New Roman" pitchFamily="18" charset="0"/>
              </a:rPr>
              <a:t>d</a:t>
            </a:r>
            <a:r>
              <a:rPr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rPr>
              <a:t>     T</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sym typeface="Symbol" pitchFamily="84" charset="2"/>
              </a:rPr>
              <a:t></a:t>
            </a:r>
            <a:r>
              <a:rPr kumimoji="1" lang="en-US" b="1">
                <a:solidFill>
                  <a:srgbClr val="FFFF99"/>
                </a:solidFill>
                <a:effectLst>
                  <a:outerShdw blurRad="38100" dist="38100" dir="2700000" algn="tl">
                    <a:srgbClr val="000000"/>
                  </a:outerShdw>
                </a:effectLst>
              </a:rPr>
              <a:t> </a:t>
            </a:r>
            <a:r>
              <a:rPr kumimoji="1" lang="el-GR" b="1">
                <a:solidFill>
                  <a:srgbClr val="FFFF99"/>
                </a:solidFill>
                <a:effectLst>
                  <a:outerShdw blurRad="38100" dist="38100" dir="2700000" algn="tl">
                    <a:srgbClr val="000000"/>
                  </a:outerShdw>
                </a:effectLst>
                <a:cs typeface="Times New Roman" pitchFamily="18" charset="0"/>
                <a:sym typeface="Symbol" pitchFamily="84" charset="2"/>
              </a:rPr>
              <a:t></a:t>
            </a:r>
            <a:r>
              <a:rPr kumimoji="1"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cs typeface="Times New Roman" pitchFamily="18" charset="0"/>
              </a:rPr>
              <a:t>n</a:t>
            </a:r>
            <a:r>
              <a:rPr kumimoji="1" lang="en-US" b="1" i="1" baseline="30000">
                <a:solidFill>
                  <a:srgbClr val="FFFF99"/>
                </a:solidFill>
                <a:effectLst>
                  <a:outerShdw blurRad="38100" dist="38100" dir="2700000" algn="tl">
                    <a:srgbClr val="000000"/>
                  </a:outerShdw>
                </a:effectLst>
                <a:cs typeface="Times New Roman" pitchFamily="18" charset="0"/>
              </a:rPr>
              <a:t>d </a:t>
            </a:r>
            <a:r>
              <a:rPr kumimoji="1" lang="en-US" b="1">
                <a:solidFill>
                  <a:srgbClr val="FFFF99"/>
                </a:solidFill>
                <a:effectLst>
                  <a:outerShdw blurRad="38100" dist="38100" dir="2700000" algn="tl">
                    <a:srgbClr val="000000"/>
                  </a:outerShdw>
                </a:effectLst>
              </a:rPr>
              <a:t>log </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a:t>
            </a: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rPr>
              <a:t>                                  If </a:t>
            </a:r>
            <a:r>
              <a:rPr kumimoji="1" lang="en-US" b="1" i="1">
                <a:solidFill>
                  <a:srgbClr val="FFFF99"/>
                </a:solidFill>
                <a:effectLst>
                  <a:outerShdw blurRad="38100" dist="38100" dir="2700000" algn="tl">
                    <a:srgbClr val="000000"/>
                  </a:outerShdw>
                </a:effectLst>
              </a:rPr>
              <a:t>a &gt; b</a:t>
            </a:r>
            <a:r>
              <a:rPr kumimoji="1" lang="en-US" b="1" i="1" baseline="30000">
                <a:solidFill>
                  <a:srgbClr val="FFFF99"/>
                </a:solidFill>
                <a:effectLst>
                  <a:outerShdw blurRad="38100" dist="38100" dir="2700000" algn="tl">
                    <a:srgbClr val="000000"/>
                  </a:outerShdw>
                </a:effectLst>
                <a:cs typeface="Times New Roman" pitchFamily="18" charset="0"/>
              </a:rPr>
              <a:t>d</a:t>
            </a:r>
            <a:r>
              <a:rPr lang="en-US" b="1">
                <a:solidFill>
                  <a:srgbClr val="FFFF99"/>
                </a:solidFill>
                <a:effectLst>
                  <a:outerShdw blurRad="38100" dist="38100" dir="2700000" algn="tl">
                    <a:srgbClr val="000000"/>
                  </a:outerShdw>
                </a:effectLst>
                <a:cs typeface="Times New Roman" pitchFamily="18" charset="0"/>
              </a:rPr>
              <a:t>,</a:t>
            </a:r>
            <a:r>
              <a:rPr kumimoji="1" lang="en-US" b="1" i="1">
                <a:solidFill>
                  <a:srgbClr val="FFFF99"/>
                </a:solidFill>
                <a:effectLst>
                  <a:outerShdw blurRad="38100" dist="38100" dir="2700000" algn="tl">
                    <a:srgbClr val="000000"/>
                  </a:outerShdw>
                </a:effectLst>
              </a:rPr>
              <a:t>     T</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sym typeface="Symbol" pitchFamily="84" charset="2"/>
              </a:rPr>
              <a:t></a:t>
            </a:r>
            <a:r>
              <a:rPr kumimoji="1" lang="en-US" b="1">
                <a:solidFill>
                  <a:srgbClr val="FFFF99"/>
                </a:solidFill>
                <a:effectLst>
                  <a:outerShdw blurRad="38100" dist="38100" dir="2700000" algn="tl">
                    <a:srgbClr val="000000"/>
                  </a:outerShdw>
                </a:effectLst>
              </a:rPr>
              <a:t> </a:t>
            </a:r>
            <a:r>
              <a:rPr kumimoji="1" lang="el-GR" b="1">
                <a:solidFill>
                  <a:srgbClr val="FFFF99"/>
                </a:solidFill>
                <a:effectLst>
                  <a:outerShdw blurRad="38100" dist="38100" dir="2700000" algn="tl">
                    <a:srgbClr val="000000"/>
                  </a:outerShdw>
                </a:effectLst>
                <a:cs typeface="Times New Roman" pitchFamily="18" charset="0"/>
                <a:sym typeface="Symbol" pitchFamily="84" charset="2"/>
              </a:rPr>
              <a:t></a:t>
            </a:r>
            <a:r>
              <a:rPr kumimoji="1" lang="en-US" b="1">
                <a:solidFill>
                  <a:srgbClr val="FFFF99"/>
                </a:solidFill>
                <a:effectLst>
                  <a:outerShdw blurRad="38100" dist="38100" dir="2700000" algn="tl">
                    <a:srgbClr val="000000"/>
                  </a:outerShdw>
                </a:effectLst>
                <a:cs typeface="Times New Roman" pitchFamily="18" charset="0"/>
              </a:rPr>
              <a:t>(</a:t>
            </a:r>
            <a:r>
              <a:rPr kumimoji="1" lang="en-US" sz="2800" b="1" i="1">
                <a:solidFill>
                  <a:srgbClr val="FFFF99"/>
                </a:solidFill>
                <a:effectLst>
                  <a:outerShdw blurRad="38100" dist="38100" dir="2700000" algn="tl">
                    <a:srgbClr val="000000"/>
                  </a:outerShdw>
                </a:effectLst>
              </a:rPr>
              <a:t>n</a:t>
            </a:r>
            <a:r>
              <a:rPr kumimoji="1" lang="en-US" sz="2800" b="1" baseline="30000">
                <a:solidFill>
                  <a:srgbClr val="FFFF99"/>
                </a:solidFill>
                <a:effectLst>
                  <a:outerShdw blurRad="38100" dist="38100" dir="2700000" algn="tl">
                    <a:srgbClr val="000000"/>
                  </a:outerShdw>
                </a:effectLst>
              </a:rPr>
              <a:t>log </a:t>
            </a:r>
            <a:r>
              <a:rPr kumimoji="1" lang="en-US" sz="2800" b="1" i="1" baseline="14000">
                <a:solidFill>
                  <a:srgbClr val="FFFF99"/>
                </a:solidFill>
                <a:effectLst>
                  <a:outerShdw blurRad="38100" dist="38100" dir="2700000" algn="tl">
                    <a:srgbClr val="000000"/>
                  </a:outerShdw>
                </a:effectLst>
              </a:rPr>
              <a:t>b </a:t>
            </a:r>
            <a:r>
              <a:rPr kumimoji="1" lang="en-US" sz="3200" b="1" i="1" baseline="30000">
                <a:solidFill>
                  <a:srgbClr val="FFFF99"/>
                </a:solidFill>
                <a:effectLst>
                  <a:outerShdw blurRad="38100" dist="38100" dir="2700000" algn="tl">
                    <a:srgbClr val="000000"/>
                  </a:outerShdw>
                </a:effectLst>
              </a:rPr>
              <a:t>a </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 </a:t>
            </a:r>
          </a:p>
          <a:p>
            <a:pPr marL="457200" indent="-457200" algn="l">
              <a:spcBef>
                <a:spcPct val="20000"/>
              </a:spcBef>
              <a:buClr>
                <a:srgbClr val="A50021"/>
              </a:buClr>
              <a:buSzPct val="75000"/>
              <a:buFont typeface="Monotype Sorts" pitchFamily="2" charset="2"/>
              <a:buChar char="b"/>
              <a:defRPr/>
            </a:pPr>
            <a:endParaRPr kumimoji="1" lang="en-US" b="1">
              <a:solidFill>
                <a:srgbClr val="FFFF99"/>
              </a:solidFill>
              <a:effectLst>
                <a:outerShdw blurRad="38100" dist="38100" dir="2700000" algn="tl">
                  <a:srgbClr val="000000"/>
                </a:outerShdw>
              </a:effectLst>
            </a:endParaRP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rPr>
              <a:t>Note: The same results hold with O instead of </a:t>
            </a:r>
            <a:r>
              <a:rPr kumimoji="1" lang="el-GR" b="1">
                <a:solidFill>
                  <a:srgbClr val="FFFF99"/>
                </a:solidFill>
                <a:effectLst>
                  <a:outerShdw blurRad="38100" dist="38100" dir="2700000" algn="tl">
                    <a:srgbClr val="000000"/>
                  </a:outerShdw>
                </a:effectLst>
                <a:cs typeface="Times New Roman" pitchFamily="18" charset="0"/>
                <a:sym typeface="Symbol" pitchFamily="84" charset="2"/>
              </a:rPr>
              <a:t></a:t>
            </a:r>
            <a:r>
              <a:rPr kumimoji="1" lang="en-US" b="1">
                <a:solidFill>
                  <a:srgbClr val="FFFF99"/>
                </a:solidFill>
                <a:effectLst>
                  <a:outerShdw blurRad="38100" dist="38100" dir="2700000" algn="tl">
                    <a:srgbClr val="000000"/>
                  </a:outerShdw>
                </a:effectLst>
                <a:cs typeface="Times New Roman" pitchFamily="18" charset="0"/>
              </a:rPr>
              <a:t>.</a:t>
            </a:r>
          </a:p>
          <a:p>
            <a:pPr marL="457200" indent="-457200" algn="l">
              <a:spcBef>
                <a:spcPct val="20000"/>
              </a:spcBef>
              <a:buClr>
                <a:srgbClr val="A50021"/>
              </a:buClr>
              <a:buSzPct val="75000"/>
              <a:buFont typeface="Monotype Sorts" pitchFamily="2" charset="2"/>
              <a:buNone/>
              <a:defRPr/>
            </a:pPr>
            <a:endParaRPr kumimoji="1" lang="en-US" b="1">
              <a:solidFill>
                <a:srgbClr val="FFFF99"/>
              </a:solidFill>
              <a:effectLst>
                <a:outerShdw blurRad="38100" dist="38100" dir="2700000" algn="tl">
                  <a:srgbClr val="000000"/>
                </a:outerShdw>
              </a:effectLst>
              <a:cs typeface="Times New Roman" pitchFamily="18" charset="0"/>
            </a:endParaRP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sym typeface="Symbol" pitchFamily="84" charset="2"/>
              </a:rPr>
              <a:t>Examples: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4</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/2) + </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a:t>
            </a: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sym typeface="Symbol" pitchFamily="84" charset="2"/>
              </a:rPr>
              <a:t>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4</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/2) + </a:t>
            </a:r>
            <a:r>
              <a:rPr kumimoji="1" lang="en-US" b="1" i="1">
                <a:solidFill>
                  <a:srgbClr val="FFFF99"/>
                </a:solidFill>
                <a:effectLst>
                  <a:outerShdw blurRad="38100" dist="38100" dir="2700000" algn="tl">
                    <a:srgbClr val="000000"/>
                  </a:outerShdw>
                </a:effectLst>
                <a:sym typeface="Symbol" pitchFamily="84" charset="2"/>
              </a:rPr>
              <a:t>n</a:t>
            </a:r>
            <a:r>
              <a:rPr kumimoji="1" lang="en-US" b="1" baseline="30000">
                <a:solidFill>
                  <a:srgbClr val="FFFF99"/>
                </a:solidFill>
                <a:effectLst>
                  <a:outerShdw blurRad="38100" dist="38100" dir="2700000" algn="tl">
                    <a:srgbClr val="000000"/>
                  </a:outerShdw>
                </a:effectLst>
                <a:sym typeface="Symbol" pitchFamily="84" charset="2"/>
              </a:rPr>
              <a:t>2</a:t>
            </a:r>
            <a:r>
              <a:rPr kumimoji="1" lang="en-US" b="1">
                <a:solidFill>
                  <a:srgbClr val="FFFF99"/>
                </a:solidFill>
                <a:effectLst>
                  <a:outerShdw blurRad="38100" dist="38100" dir="2700000" algn="tl">
                    <a:srgbClr val="000000"/>
                  </a:outerShdw>
                </a:effectLst>
                <a:sym typeface="Symbol" pitchFamily="84" charset="2"/>
              </a:rPr>
              <a:t> 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a:t>
            </a:r>
          </a:p>
          <a:p>
            <a:pPr marL="457200" indent="-457200" algn="l">
              <a:spcBef>
                <a:spcPct val="20000"/>
              </a:spcBef>
              <a:buClr>
                <a:srgbClr val="A50021"/>
              </a:buClr>
              <a:buSzPct val="75000"/>
              <a:buFont typeface="Monotype Sorts" pitchFamily="2" charset="2"/>
              <a:buNone/>
              <a:defRPr/>
            </a:pPr>
            <a:r>
              <a:rPr kumimoji="1" lang="en-US" b="1">
                <a:solidFill>
                  <a:srgbClr val="FFFF99"/>
                </a:solidFill>
                <a:effectLst>
                  <a:outerShdw blurRad="38100" dist="38100" dir="2700000" algn="tl">
                    <a:srgbClr val="000000"/>
                  </a:outerShdw>
                </a:effectLst>
                <a:sym typeface="Symbol" pitchFamily="84" charset="2"/>
              </a:rPr>
              <a:t>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4</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/2) + </a:t>
            </a:r>
            <a:r>
              <a:rPr kumimoji="1" lang="en-US" b="1" i="1">
                <a:solidFill>
                  <a:srgbClr val="FFFF99"/>
                </a:solidFill>
                <a:effectLst>
                  <a:outerShdw blurRad="38100" dist="38100" dir="2700000" algn="tl">
                    <a:srgbClr val="000000"/>
                  </a:outerShdw>
                </a:effectLst>
                <a:sym typeface="Symbol" pitchFamily="84" charset="2"/>
              </a:rPr>
              <a:t>n</a:t>
            </a:r>
            <a:r>
              <a:rPr kumimoji="1" lang="en-US" b="1" baseline="30000">
                <a:solidFill>
                  <a:srgbClr val="FFFF99"/>
                </a:solidFill>
                <a:effectLst>
                  <a:outerShdw blurRad="38100" dist="38100" dir="2700000" algn="tl">
                    <a:srgbClr val="000000"/>
                  </a:outerShdw>
                </a:effectLst>
                <a:sym typeface="Symbol" pitchFamily="84" charset="2"/>
              </a:rPr>
              <a:t>3</a:t>
            </a:r>
            <a:r>
              <a:rPr kumimoji="1" lang="en-US" b="1">
                <a:solidFill>
                  <a:srgbClr val="FFFF99"/>
                </a:solidFill>
                <a:effectLst>
                  <a:outerShdw blurRad="38100" dist="38100" dir="2700000" algn="tl">
                    <a:srgbClr val="000000"/>
                  </a:outerShdw>
                </a:effectLst>
                <a:sym typeface="Symbol" pitchFamily="84" charset="2"/>
              </a:rPr>
              <a:t>   </a:t>
            </a:r>
            <a:r>
              <a:rPr kumimoji="1" lang="en-US" b="1" i="1">
                <a:solidFill>
                  <a:srgbClr val="FFFF99"/>
                </a:solidFill>
                <a:effectLst>
                  <a:outerShdw blurRad="38100" dist="38100" dir="2700000" algn="tl">
                    <a:srgbClr val="000000"/>
                  </a:outerShdw>
                </a:effectLst>
                <a:sym typeface="Symbol" pitchFamily="84" charset="2"/>
              </a:rPr>
              <a:t>T</a:t>
            </a:r>
            <a:r>
              <a:rPr kumimoji="1" lang="en-US" b="1">
                <a:solidFill>
                  <a:srgbClr val="FFFF99"/>
                </a:solidFill>
                <a:effectLst>
                  <a:outerShdw blurRad="38100" dist="38100" dir="2700000" algn="tl">
                    <a:srgbClr val="000000"/>
                  </a:outerShdw>
                </a:effectLst>
                <a:sym typeface="Symbol" pitchFamily="84" charset="2"/>
              </a:rPr>
              <a:t>(</a:t>
            </a:r>
            <a:r>
              <a:rPr kumimoji="1" lang="en-US" b="1" i="1">
                <a:solidFill>
                  <a:srgbClr val="FFFF99"/>
                </a:solidFill>
                <a:effectLst>
                  <a:outerShdw blurRad="38100" dist="38100" dir="2700000" algn="tl">
                    <a:srgbClr val="000000"/>
                  </a:outerShdw>
                </a:effectLst>
                <a:sym typeface="Symbol" pitchFamily="84" charset="2"/>
              </a:rPr>
              <a:t>n</a:t>
            </a:r>
            <a:r>
              <a:rPr kumimoji="1" lang="en-US" b="1">
                <a:solidFill>
                  <a:srgbClr val="FFFF99"/>
                </a:solidFill>
                <a:effectLst>
                  <a:outerShdw blurRad="38100" dist="38100" dir="2700000" algn="tl">
                    <a:srgbClr val="000000"/>
                  </a:outerShdw>
                </a:effectLst>
                <a:sym typeface="Symbol" pitchFamily="84" charset="2"/>
              </a:rPr>
              <a:t>)  ?</a:t>
            </a:r>
            <a:endParaRPr kumimoji="1" lang="en-US" b="1">
              <a:solidFill>
                <a:srgbClr val="FFFF99"/>
              </a:solidFill>
              <a:effectLst>
                <a:outerShdw blurRad="38100" dist="38100" dir="2700000" algn="tl">
                  <a:srgbClr val="000000"/>
                </a:outerShdw>
              </a:effectLst>
            </a:endParaRPr>
          </a:p>
          <a:p>
            <a:pPr marL="457200" indent="-457200" algn="l">
              <a:spcBef>
                <a:spcPct val="20000"/>
              </a:spcBef>
              <a:buClr>
                <a:srgbClr val="A50021"/>
              </a:buClr>
              <a:buSzPct val="75000"/>
              <a:buFont typeface="Monotype Sorts" pitchFamily="2" charset="2"/>
              <a:buChar char="b"/>
              <a:defRPr/>
            </a:pPr>
            <a:endParaRPr kumimoji="1" lang="en-US" sz="2000" b="1">
              <a:solidFill>
                <a:srgbClr val="FFFF99"/>
              </a:solidFill>
              <a:effectLst>
                <a:outerShdw blurRad="38100" dist="38100" dir="2700000" algn="tl">
                  <a:srgbClr val="000000"/>
                </a:outerShdw>
              </a:effectLst>
            </a:endParaRPr>
          </a:p>
        </p:txBody>
      </p:sp>
      <p:sp>
        <p:nvSpPr>
          <p:cNvPr id="269317" name="Text Box 5"/>
          <p:cNvSpPr txBox="1">
            <a:spLocks noChangeArrowheads="1"/>
          </p:cNvSpPr>
          <p:nvPr/>
        </p:nvSpPr>
        <p:spPr bwMode="auto">
          <a:xfrm>
            <a:off x="6384925" y="4648200"/>
            <a:ext cx="1920875" cy="457200"/>
          </a:xfrm>
          <a:prstGeom prst="rect">
            <a:avLst/>
          </a:prstGeom>
          <a:noFill/>
          <a:ln w="12700">
            <a:noFill/>
            <a:miter lim="800000"/>
            <a:headEnd type="none" w="sm" len="sm"/>
            <a:tailEnd type="none" w="sm" len="sm"/>
          </a:ln>
          <a:effectLst/>
        </p:spPr>
        <p:txBody>
          <a:bodyPr>
            <a:spAutoFit/>
          </a:bodyPr>
          <a:lstStyle/>
          <a:p>
            <a:pPr>
              <a:defRPr/>
            </a:pPr>
            <a:r>
              <a:rPr kumimoji="1" lang="el-GR" b="1">
                <a:effectLst>
                  <a:outerShdw blurRad="38100" dist="38100" dir="2700000" algn="tl">
                    <a:srgbClr val="000000"/>
                  </a:outerShdw>
                </a:effectLst>
                <a:sym typeface="Symbol" pitchFamily="84" charset="2"/>
              </a:rPr>
              <a:t></a:t>
            </a:r>
            <a:r>
              <a:rPr kumimoji="1" lang="en-US" b="1">
                <a:effectLst>
                  <a:outerShdw blurRad="38100" dist="38100" dir="2700000" algn="tl">
                    <a:srgbClr val="000000"/>
                  </a:outerShdw>
                </a:effectLst>
              </a:rPr>
              <a:t>(</a:t>
            </a:r>
            <a:r>
              <a:rPr kumimoji="1" lang="en-US" b="1" i="1">
                <a:effectLst>
                  <a:outerShdw blurRad="38100" dist="38100" dir="2700000" algn="tl">
                    <a:srgbClr val="000000"/>
                  </a:outerShdw>
                </a:effectLst>
              </a:rPr>
              <a:t>n^2</a:t>
            </a:r>
            <a:r>
              <a:rPr kumimoji="1" lang="en-US" b="1">
                <a:effectLst>
                  <a:outerShdw blurRad="38100" dist="38100" dir="2700000" algn="tl">
                    <a:srgbClr val="000000"/>
                  </a:outerShdw>
                </a:effectLst>
              </a:rPr>
              <a:t>)</a:t>
            </a:r>
          </a:p>
        </p:txBody>
      </p:sp>
      <p:sp>
        <p:nvSpPr>
          <p:cNvPr id="269318" name="Text Box 6"/>
          <p:cNvSpPr txBox="1">
            <a:spLocks noChangeArrowheads="1"/>
          </p:cNvSpPr>
          <p:nvPr/>
        </p:nvSpPr>
        <p:spPr bwMode="auto">
          <a:xfrm>
            <a:off x="6689725" y="5029200"/>
            <a:ext cx="1920875" cy="457200"/>
          </a:xfrm>
          <a:prstGeom prst="rect">
            <a:avLst/>
          </a:prstGeom>
          <a:noFill/>
          <a:ln w="12700">
            <a:noFill/>
            <a:miter lim="800000"/>
            <a:headEnd type="none" w="sm" len="sm"/>
            <a:tailEnd type="none" w="sm" len="sm"/>
          </a:ln>
          <a:effectLst/>
        </p:spPr>
        <p:txBody>
          <a:bodyPr>
            <a:spAutoFit/>
          </a:bodyPr>
          <a:lstStyle/>
          <a:p>
            <a:pPr>
              <a:defRPr/>
            </a:pPr>
            <a:r>
              <a:rPr kumimoji="1" lang="el-GR" b="1">
                <a:effectLst>
                  <a:outerShdw blurRad="38100" dist="38100" dir="2700000" algn="tl">
                    <a:srgbClr val="000000"/>
                  </a:outerShdw>
                </a:effectLst>
                <a:sym typeface="Symbol" pitchFamily="84" charset="2"/>
              </a:rPr>
              <a:t></a:t>
            </a:r>
            <a:r>
              <a:rPr kumimoji="1" lang="en-US" b="1">
                <a:effectLst>
                  <a:outerShdw blurRad="38100" dist="38100" dir="2700000" algn="tl">
                    <a:srgbClr val="000000"/>
                  </a:outerShdw>
                </a:effectLst>
              </a:rPr>
              <a:t>(</a:t>
            </a:r>
            <a:r>
              <a:rPr kumimoji="1" lang="en-US" b="1" i="1">
                <a:effectLst>
                  <a:outerShdw blurRad="38100" dist="38100" dir="2700000" algn="tl">
                    <a:srgbClr val="000000"/>
                  </a:outerShdw>
                </a:effectLst>
              </a:rPr>
              <a:t>n^2log n</a:t>
            </a:r>
            <a:r>
              <a:rPr kumimoji="1" lang="en-US" b="1">
                <a:effectLst>
                  <a:outerShdw blurRad="38100" dist="38100" dir="2700000" algn="tl">
                    <a:srgbClr val="000000"/>
                  </a:outerShdw>
                </a:effectLst>
              </a:rPr>
              <a:t>)</a:t>
            </a:r>
          </a:p>
        </p:txBody>
      </p:sp>
      <p:sp>
        <p:nvSpPr>
          <p:cNvPr id="269319" name="Text Box 7"/>
          <p:cNvSpPr txBox="1">
            <a:spLocks noChangeArrowheads="1"/>
          </p:cNvSpPr>
          <p:nvPr/>
        </p:nvSpPr>
        <p:spPr bwMode="auto">
          <a:xfrm>
            <a:off x="6384925" y="5486400"/>
            <a:ext cx="1920875" cy="457200"/>
          </a:xfrm>
          <a:prstGeom prst="rect">
            <a:avLst/>
          </a:prstGeom>
          <a:noFill/>
          <a:ln w="12700">
            <a:noFill/>
            <a:miter lim="800000"/>
            <a:headEnd type="none" w="sm" len="sm"/>
            <a:tailEnd type="none" w="sm" len="sm"/>
          </a:ln>
          <a:effectLst/>
        </p:spPr>
        <p:txBody>
          <a:bodyPr>
            <a:spAutoFit/>
          </a:bodyPr>
          <a:lstStyle/>
          <a:p>
            <a:pPr>
              <a:defRPr/>
            </a:pPr>
            <a:r>
              <a:rPr kumimoji="1" lang="el-GR" b="1">
                <a:effectLst>
                  <a:outerShdw blurRad="38100" dist="38100" dir="2700000" algn="tl">
                    <a:srgbClr val="000000"/>
                  </a:outerShdw>
                </a:effectLst>
                <a:sym typeface="Symbol" pitchFamily="84" charset="2"/>
              </a:rPr>
              <a:t></a:t>
            </a:r>
            <a:r>
              <a:rPr kumimoji="1" lang="en-US" b="1">
                <a:effectLst>
                  <a:outerShdw blurRad="38100" dist="38100" dir="2700000" algn="tl">
                    <a:srgbClr val="000000"/>
                  </a:outerShdw>
                </a:effectLst>
              </a:rPr>
              <a:t>(</a:t>
            </a:r>
            <a:r>
              <a:rPr kumimoji="1" lang="en-US" b="1" i="1">
                <a:effectLst>
                  <a:outerShdw blurRad="38100" dist="38100" dir="2700000" algn="tl">
                    <a:srgbClr val="000000"/>
                  </a:outerShdw>
                </a:effectLst>
              </a:rPr>
              <a:t>n^3</a:t>
            </a:r>
            <a:r>
              <a:rPr kumimoji="1" lang="en-US" b="1">
                <a:effectLst>
                  <a:outerShdw blurRad="38100" dist="38100" dir="2700000" algn="tl">
                    <a:srgbClr val="000000"/>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9317"/>
                                        </p:tgtEl>
                                        <p:attrNameLst>
                                          <p:attrName>style.visibility</p:attrName>
                                        </p:attrNameLst>
                                      </p:cBhvr>
                                      <p:to>
                                        <p:strVal val="visible"/>
                                      </p:to>
                                    </p:set>
                                    <p:anim calcmode="lin" valueType="num">
                                      <p:cBhvr additive="base">
                                        <p:cTn id="7" dur="500" fill="hold"/>
                                        <p:tgtEl>
                                          <p:spTgt spid="269317"/>
                                        </p:tgtEl>
                                        <p:attrNameLst>
                                          <p:attrName>ppt_x</p:attrName>
                                        </p:attrNameLst>
                                      </p:cBhvr>
                                      <p:tavLst>
                                        <p:tav tm="0">
                                          <p:val>
                                            <p:strVal val="1+#ppt_w/2"/>
                                          </p:val>
                                        </p:tav>
                                        <p:tav tm="100000">
                                          <p:val>
                                            <p:strVal val="#ppt_x"/>
                                          </p:val>
                                        </p:tav>
                                      </p:tavLst>
                                    </p:anim>
                                    <p:anim calcmode="lin" valueType="num">
                                      <p:cBhvr additive="base">
                                        <p:cTn id="8" dur="500" fill="hold"/>
                                        <p:tgtEl>
                                          <p:spTgt spid="2693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9318"/>
                                        </p:tgtEl>
                                        <p:attrNameLst>
                                          <p:attrName>style.visibility</p:attrName>
                                        </p:attrNameLst>
                                      </p:cBhvr>
                                      <p:to>
                                        <p:strVal val="visible"/>
                                      </p:to>
                                    </p:set>
                                    <p:anim calcmode="lin" valueType="num">
                                      <p:cBhvr additive="base">
                                        <p:cTn id="13" dur="500" fill="hold"/>
                                        <p:tgtEl>
                                          <p:spTgt spid="269318"/>
                                        </p:tgtEl>
                                        <p:attrNameLst>
                                          <p:attrName>ppt_x</p:attrName>
                                        </p:attrNameLst>
                                      </p:cBhvr>
                                      <p:tavLst>
                                        <p:tav tm="0">
                                          <p:val>
                                            <p:strVal val="1+#ppt_w/2"/>
                                          </p:val>
                                        </p:tav>
                                        <p:tav tm="100000">
                                          <p:val>
                                            <p:strVal val="#ppt_x"/>
                                          </p:val>
                                        </p:tav>
                                      </p:tavLst>
                                    </p:anim>
                                    <p:anim calcmode="lin" valueType="num">
                                      <p:cBhvr additive="base">
                                        <p:cTn id="14" dur="500" fill="hold"/>
                                        <p:tgtEl>
                                          <p:spTgt spid="2693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9319"/>
                                        </p:tgtEl>
                                        <p:attrNameLst>
                                          <p:attrName>style.visibility</p:attrName>
                                        </p:attrNameLst>
                                      </p:cBhvr>
                                      <p:to>
                                        <p:strVal val="visible"/>
                                      </p:to>
                                    </p:set>
                                    <p:anim calcmode="lin" valueType="num">
                                      <p:cBhvr additive="base">
                                        <p:cTn id="19" dur="500" fill="hold"/>
                                        <p:tgtEl>
                                          <p:spTgt spid="269319"/>
                                        </p:tgtEl>
                                        <p:attrNameLst>
                                          <p:attrName>ppt_x</p:attrName>
                                        </p:attrNameLst>
                                      </p:cBhvr>
                                      <p:tavLst>
                                        <p:tav tm="0">
                                          <p:val>
                                            <p:strVal val="1+#ppt_w/2"/>
                                          </p:val>
                                        </p:tav>
                                        <p:tav tm="100000">
                                          <p:val>
                                            <p:strVal val="#ppt_x"/>
                                          </p:val>
                                        </p:tav>
                                      </p:tavLst>
                                    </p:anim>
                                    <p:anim calcmode="lin" valueType="num">
                                      <p:cBhvr additive="base">
                                        <p:cTn id="20" dur="500" fill="hold"/>
                                        <p:tgtEl>
                                          <p:spTgt spid="2693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p:bldP spid="269318" grpId="0"/>
      <p:bldP spid="26931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pPr>
              <a:defRPr/>
            </a:pPr>
            <a:r>
              <a:rPr lang="en-US" smtClean="0"/>
              <a:t>Mergesort</a:t>
            </a:r>
          </a:p>
        </p:txBody>
      </p:sp>
      <p:sp>
        <p:nvSpPr>
          <p:cNvPr id="297987" name="Rectangle 3"/>
          <p:cNvSpPr>
            <a:spLocks noGrp="1" noChangeArrowheads="1"/>
          </p:cNvSpPr>
          <p:nvPr>
            <p:ph sz="quarter" idx="1"/>
          </p:nvPr>
        </p:nvSpPr>
        <p:spPr>
          <a:xfrm>
            <a:off x="609600" y="1219200"/>
            <a:ext cx="8305800" cy="5334000"/>
          </a:xfrm>
        </p:spPr>
        <p:txBody>
          <a:bodyPr>
            <a:normAutofit/>
          </a:bodyPr>
          <a:lstStyle/>
          <a:p>
            <a:pPr>
              <a:lnSpc>
                <a:spcPct val="90000"/>
              </a:lnSpc>
              <a:defRPr/>
            </a:pPr>
            <a:r>
              <a:rPr lang="en-US" smtClean="0"/>
              <a:t>Split array A[0..</a:t>
            </a:r>
            <a:r>
              <a:rPr lang="en-US" i="1" smtClean="0"/>
              <a:t>n</a:t>
            </a:r>
            <a:r>
              <a:rPr lang="en-US" smtClean="0"/>
              <a:t>-1] into about equal halves and make copies of each half  in arrays B and C</a:t>
            </a:r>
          </a:p>
          <a:p>
            <a:pPr>
              <a:lnSpc>
                <a:spcPct val="90000"/>
              </a:lnSpc>
              <a:defRPr/>
            </a:pPr>
            <a:r>
              <a:rPr lang="en-US" smtClean="0"/>
              <a:t>Sort arrays B and C recursively</a:t>
            </a:r>
          </a:p>
          <a:p>
            <a:pPr>
              <a:lnSpc>
                <a:spcPct val="90000"/>
              </a:lnSpc>
              <a:defRPr/>
            </a:pPr>
            <a:r>
              <a:rPr lang="en-US" smtClean="0"/>
              <a:t>Merge sorted arrays B and C into array A as follows:</a:t>
            </a:r>
            <a:endParaRPr lang="en-US" sz="2000" smtClean="0"/>
          </a:p>
          <a:p>
            <a:pPr lvl="1">
              <a:lnSpc>
                <a:spcPct val="90000"/>
              </a:lnSpc>
              <a:defRPr/>
            </a:pPr>
            <a:r>
              <a:rPr lang="en-US" sz="2400" smtClean="0"/>
              <a:t>Repeat the following until no elements remain in one of the arrays:</a:t>
            </a:r>
          </a:p>
          <a:p>
            <a:pPr lvl="2">
              <a:lnSpc>
                <a:spcPct val="90000"/>
              </a:lnSpc>
              <a:defRPr/>
            </a:pPr>
            <a:r>
              <a:rPr lang="en-US" smtClean="0"/>
              <a:t>compare the first elements in the remaining unprocessed portions of the arrays</a:t>
            </a:r>
          </a:p>
          <a:p>
            <a:pPr lvl="2">
              <a:lnSpc>
                <a:spcPct val="90000"/>
              </a:lnSpc>
              <a:defRPr/>
            </a:pPr>
            <a:r>
              <a:rPr lang="en-US" smtClean="0"/>
              <a:t>copy the smaller of the two into A, while incrementing the index indicating the unprocessed portion of that array </a:t>
            </a:r>
          </a:p>
          <a:p>
            <a:pPr lvl="1">
              <a:lnSpc>
                <a:spcPct val="90000"/>
              </a:lnSpc>
              <a:defRPr/>
            </a:pPr>
            <a:r>
              <a:rPr lang="en-US" sz="2400" smtClean="0"/>
              <a:t>Once all elements in one of the arrays are processed, copy the remaining unprocessed elements from the other array into A.</a:t>
            </a:r>
          </a:p>
          <a:p>
            <a:pPr>
              <a:lnSpc>
                <a:spcPct val="90000"/>
              </a:lnSpc>
              <a:buFont typeface="Monotype Sorts" pitchFamily="2" charset="2"/>
              <a:buNone/>
              <a:defRPr/>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th-TH" smtClean="0"/>
              <a:t>Some Application</a:t>
            </a:r>
          </a:p>
        </p:txBody>
      </p:sp>
      <p:sp>
        <p:nvSpPr>
          <p:cNvPr id="2053" name="Date Placeholder 4"/>
          <p:cNvSpPr>
            <a:spLocks noGrp="1"/>
          </p:cNvSpPr>
          <p:nvPr>
            <p:ph type="dt" sz="half" idx="10"/>
          </p:nvPr>
        </p:nvSpPr>
        <p:spPr>
          <a:noFill/>
        </p:spPr>
        <p:txBody>
          <a:bodyPr/>
          <a:lstStyle/>
          <a:p>
            <a:fld id="{2E125D48-F5E9-4198-9DEE-C7B6BE57D4FF}" type="datetime2">
              <a:rPr lang="en-US" smtClean="0">
                <a:latin typeface="Arial" pitchFamily="34" charset="0"/>
              </a:rPr>
              <a:pPr/>
              <a:t>Monday, February 04, 2013</a:t>
            </a:fld>
            <a:endParaRPr lang="en-US" dirty="0" smtClean="0">
              <a:latin typeface="Arial" pitchFamily="34" charset="0"/>
            </a:endParaRPr>
          </a:p>
        </p:txBody>
      </p:sp>
      <p:sp>
        <p:nvSpPr>
          <p:cNvPr id="2055"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054" name="Slide Number Placeholder 5"/>
          <p:cNvSpPr>
            <a:spLocks noGrp="1"/>
          </p:cNvSpPr>
          <p:nvPr>
            <p:ph type="sldNum" sz="quarter" idx="12"/>
          </p:nvPr>
        </p:nvSpPr>
        <p:spPr>
          <a:noFill/>
        </p:spPr>
        <p:txBody>
          <a:bodyPr/>
          <a:lstStyle/>
          <a:p>
            <a:fld id="{DB54CA6A-0A24-4C74-B420-879A9B3F85F1}" type="slidenum">
              <a:rPr lang="en-US" smtClean="0">
                <a:latin typeface="Arial" pitchFamily="34" charset="0"/>
              </a:rPr>
              <a:pPr/>
              <a:t>6</a:t>
            </a:fld>
            <a:endParaRPr lang="en-US" dirty="0" smtClean="0">
              <a:latin typeface="Arial" pitchFamily="34" charset="0"/>
            </a:endParaRPr>
          </a:p>
        </p:txBody>
      </p:sp>
      <p:sp>
        <p:nvSpPr>
          <p:cNvPr id="2052" name="Rectangle 3"/>
          <p:cNvSpPr>
            <a:spLocks noGrp="1" noChangeArrowheads="1"/>
          </p:cNvSpPr>
          <p:nvPr>
            <p:ph sz="quarter" idx="1"/>
          </p:nvPr>
        </p:nvSpPr>
        <p:spPr/>
        <p:txBody>
          <a:bodyPr/>
          <a:lstStyle/>
          <a:p>
            <a:pPr eaLnBrk="1" hangingPunct="1">
              <a:spcBef>
                <a:spcPts val="500"/>
              </a:spcBef>
              <a:spcAft>
                <a:spcPts val="500"/>
              </a:spcAft>
            </a:pPr>
            <a:r>
              <a:rPr lang="th-TH" smtClean="0"/>
              <a:t>Study problems these techniques can be applied to</a:t>
            </a:r>
          </a:p>
          <a:p>
            <a:pPr lvl="1" eaLnBrk="1" hangingPunct="1">
              <a:spcBef>
                <a:spcPts val="500"/>
              </a:spcBef>
              <a:spcAft>
                <a:spcPts val="500"/>
              </a:spcAft>
            </a:pPr>
            <a:r>
              <a:rPr lang="th-TH" smtClean="0"/>
              <a:t>sorting </a:t>
            </a:r>
          </a:p>
          <a:p>
            <a:pPr lvl="1" eaLnBrk="1" hangingPunct="1">
              <a:spcBef>
                <a:spcPts val="500"/>
              </a:spcBef>
              <a:spcAft>
                <a:spcPts val="500"/>
              </a:spcAft>
            </a:pPr>
            <a:r>
              <a:rPr lang="th-TH" smtClean="0"/>
              <a:t>data retrieval </a:t>
            </a:r>
          </a:p>
          <a:p>
            <a:pPr lvl="1" eaLnBrk="1" hangingPunct="1">
              <a:spcBef>
                <a:spcPts val="500"/>
              </a:spcBef>
              <a:spcAft>
                <a:spcPts val="500"/>
              </a:spcAft>
            </a:pPr>
            <a:r>
              <a:rPr lang="th-TH" smtClean="0"/>
              <a:t>network routing </a:t>
            </a:r>
          </a:p>
          <a:p>
            <a:pPr lvl="1" eaLnBrk="1" hangingPunct="1">
              <a:spcBef>
                <a:spcPts val="500"/>
              </a:spcBef>
              <a:spcAft>
                <a:spcPts val="500"/>
              </a:spcAft>
            </a:pPr>
            <a:r>
              <a:rPr lang="th-TH" smtClean="0"/>
              <a:t>Games</a:t>
            </a:r>
            <a:endParaRPr lang="en-US" dirty="0" smtClean="0"/>
          </a:p>
          <a:p>
            <a:pPr lvl="1" eaLnBrk="1" hangingPunct="1">
              <a:spcBef>
                <a:spcPts val="500"/>
              </a:spcBef>
              <a:spcAft>
                <a:spcPts val="500"/>
              </a:spcAft>
            </a:pPr>
            <a:r>
              <a:rPr lang="en-US" dirty="0" smtClean="0"/>
              <a:t>etc</a:t>
            </a:r>
            <a:endParaRPr lang="th-TH" smtClean="0"/>
          </a:p>
        </p:txBody>
      </p:sp>
      <p:graphicFrame>
        <p:nvGraphicFramePr>
          <p:cNvPr id="2050" name="Object 2"/>
          <p:cNvGraphicFramePr>
            <a:graphicFrameLocks noChangeAspect="1"/>
          </p:cNvGraphicFramePr>
          <p:nvPr/>
        </p:nvGraphicFramePr>
        <p:xfrm>
          <a:off x="5410200" y="3657600"/>
          <a:ext cx="2200275" cy="2192338"/>
        </p:xfrm>
        <a:graphic>
          <a:graphicData uri="http://schemas.openxmlformats.org/presentationml/2006/ole">
            <p:oleObj spid="_x0000_s3074" name="Clip" r:id="rId3" imgW="3941280" imgH="3926880" progId="">
              <p:embed/>
            </p:oleObj>
          </a:graphicData>
        </a:graphic>
      </p:graphicFrame>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9" name="Rectangle 5"/>
          <p:cNvSpPr>
            <a:spLocks noGrp="1" noChangeArrowheads="1"/>
          </p:cNvSpPr>
          <p:nvPr>
            <p:ph type="title"/>
          </p:nvPr>
        </p:nvSpPr>
        <p:spPr>
          <a:xfrm>
            <a:off x="533400" y="152400"/>
            <a:ext cx="7664450" cy="685800"/>
          </a:xfrm>
        </p:spPr>
        <p:txBody>
          <a:bodyPr>
            <a:normAutofit fontScale="90000"/>
          </a:bodyPr>
          <a:lstStyle/>
          <a:p>
            <a:pPr>
              <a:defRPr/>
            </a:pPr>
            <a:r>
              <a:rPr lang="en-US" smtClean="0"/>
              <a:t>Pseudocode of Mergesort</a:t>
            </a:r>
          </a:p>
        </p:txBody>
      </p:sp>
      <p:pic>
        <p:nvPicPr>
          <p:cNvPr id="9219" name="Picture 4" descr="4_1a"/>
          <p:cNvPicPr>
            <a:picLocks noGrp="1" noChangeAspect="1" noChangeArrowheads="1"/>
          </p:cNvPicPr>
          <p:nvPr>
            <p:ph sz="quarter" idx="1"/>
          </p:nvPr>
        </p:nvPicPr>
        <p:blipFill>
          <a:blip r:embed="rId3" cstate="print"/>
          <a:srcRect/>
          <a:stretch>
            <a:fillRect/>
          </a:stretch>
        </p:blipFill>
        <p:spPr>
          <a:xfrm>
            <a:off x="457200" y="1143000"/>
            <a:ext cx="8534400" cy="4211638"/>
          </a:xfrm>
          <a:solidFill>
            <a:schemeClr val="tx1"/>
          </a:solidFill>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3" name="Rectangle 5"/>
          <p:cNvSpPr>
            <a:spLocks noGrp="1" noChangeArrowheads="1"/>
          </p:cNvSpPr>
          <p:nvPr>
            <p:ph type="title"/>
          </p:nvPr>
        </p:nvSpPr>
        <p:spPr>
          <a:xfrm>
            <a:off x="457200" y="152400"/>
            <a:ext cx="7740650" cy="685800"/>
          </a:xfrm>
        </p:spPr>
        <p:txBody>
          <a:bodyPr>
            <a:normAutofit fontScale="90000"/>
          </a:bodyPr>
          <a:lstStyle/>
          <a:p>
            <a:pPr>
              <a:defRPr/>
            </a:pPr>
            <a:r>
              <a:rPr lang="en-US" smtClean="0"/>
              <a:t>Pseudocode of Merge</a:t>
            </a:r>
          </a:p>
        </p:txBody>
      </p:sp>
      <p:pic>
        <p:nvPicPr>
          <p:cNvPr id="10243" name="Picture 4" descr="4_1b"/>
          <p:cNvPicPr>
            <a:picLocks noGrp="1" noChangeAspect="1" noChangeArrowheads="1"/>
          </p:cNvPicPr>
          <p:nvPr>
            <p:ph sz="quarter" idx="1"/>
          </p:nvPr>
        </p:nvPicPr>
        <p:blipFill>
          <a:blip r:embed="rId3" cstate="print"/>
          <a:srcRect/>
          <a:stretch>
            <a:fillRect/>
          </a:stretch>
        </p:blipFill>
        <p:spPr>
          <a:xfrm>
            <a:off x="457200" y="1143000"/>
            <a:ext cx="8686800" cy="4905375"/>
          </a:xfrm>
          <a:solidFill>
            <a:schemeClr val="tx1"/>
          </a:solidFill>
        </p:spPr>
      </p:pic>
      <p:sp>
        <p:nvSpPr>
          <p:cNvPr id="380935" name="Text Box 7"/>
          <p:cNvSpPr txBox="1">
            <a:spLocks noChangeArrowheads="1"/>
          </p:cNvSpPr>
          <p:nvPr/>
        </p:nvSpPr>
        <p:spPr bwMode="auto">
          <a:xfrm>
            <a:off x="1219200" y="6096000"/>
            <a:ext cx="6400800" cy="457200"/>
          </a:xfrm>
          <a:prstGeom prst="rect">
            <a:avLst/>
          </a:prstGeom>
          <a:noFill/>
          <a:ln w="12700">
            <a:noFill/>
            <a:miter lim="800000"/>
            <a:headEnd type="none" w="sm" len="sm"/>
            <a:tailEnd type="none" w="sm" len="sm"/>
          </a:ln>
          <a:effectLst/>
        </p:spPr>
        <p:txBody>
          <a:bodyPr>
            <a:spAutoFit/>
          </a:bodyPr>
          <a:lstStyle/>
          <a:p>
            <a:pPr>
              <a:spcBef>
                <a:spcPct val="50000"/>
              </a:spcBef>
              <a:defRPr/>
            </a:pPr>
            <a:r>
              <a:rPr lang="en-US">
                <a:solidFill>
                  <a:srgbClr val="FF9933"/>
                </a:solidFill>
              </a:rPr>
              <a:t>Time complexity: </a:t>
            </a:r>
            <a:r>
              <a:rPr kumimoji="1" lang="el-GR" b="1">
                <a:solidFill>
                  <a:srgbClr val="FF9933"/>
                </a:solidFill>
                <a:effectLst>
                  <a:outerShdw blurRad="38100" dist="38100" dir="2700000" algn="tl">
                    <a:srgbClr val="000000"/>
                  </a:outerShdw>
                </a:effectLst>
              </a:rPr>
              <a:t>Θ</a:t>
            </a:r>
            <a:r>
              <a:rPr kumimoji="1" lang="en-US" b="1">
                <a:solidFill>
                  <a:srgbClr val="FF9933"/>
                </a:solidFill>
                <a:effectLst>
                  <a:outerShdw blurRad="38100" dist="38100" dir="2700000" algn="tl">
                    <a:srgbClr val="000000"/>
                  </a:outerShdw>
                </a:effectLst>
              </a:rPr>
              <a:t>(</a:t>
            </a:r>
            <a:r>
              <a:rPr kumimoji="1" lang="en-US" b="1" i="1">
                <a:solidFill>
                  <a:srgbClr val="FF9933"/>
                </a:solidFill>
                <a:effectLst>
                  <a:outerShdw blurRad="38100" dist="38100" dir="2700000" algn="tl">
                    <a:srgbClr val="000000"/>
                  </a:outerShdw>
                </a:effectLst>
              </a:rPr>
              <a:t>p+q</a:t>
            </a:r>
            <a:r>
              <a:rPr kumimoji="1" lang="en-US" b="1">
                <a:solidFill>
                  <a:srgbClr val="FF9933"/>
                </a:solidFill>
                <a:effectLst>
                  <a:outerShdw blurRad="38100" dist="38100" dir="2700000" algn="tl">
                    <a:srgbClr val="000000"/>
                  </a:outerShdw>
                </a:effectLst>
              </a:rPr>
              <a:t>)</a:t>
            </a:r>
            <a:r>
              <a:rPr kumimoji="1" lang="en-US">
                <a:solidFill>
                  <a:srgbClr val="FF9933"/>
                </a:solidFill>
              </a:rPr>
              <a:t> </a:t>
            </a:r>
            <a:r>
              <a:rPr kumimoji="1" lang="en-US" b="1">
                <a:solidFill>
                  <a:srgbClr val="FF9933"/>
                </a:solidFill>
              </a:rPr>
              <a:t>= </a:t>
            </a:r>
            <a:r>
              <a:rPr kumimoji="1" lang="el-GR" b="1">
                <a:solidFill>
                  <a:srgbClr val="FF9933"/>
                </a:solidFill>
                <a:effectLst>
                  <a:outerShdw blurRad="38100" dist="38100" dir="2700000" algn="tl">
                    <a:srgbClr val="000000"/>
                  </a:outerShdw>
                </a:effectLst>
              </a:rPr>
              <a:t>Θ</a:t>
            </a:r>
            <a:r>
              <a:rPr kumimoji="1" lang="en-US" b="1">
                <a:solidFill>
                  <a:srgbClr val="FF9933"/>
                </a:solidFill>
                <a:effectLst>
                  <a:outerShdw blurRad="38100" dist="38100" dir="2700000" algn="tl">
                    <a:srgbClr val="000000"/>
                  </a:outerShdw>
                </a:effectLst>
              </a:rPr>
              <a:t>(</a:t>
            </a:r>
            <a:r>
              <a:rPr kumimoji="1" lang="en-US" b="1" i="1">
                <a:solidFill>
                  <a:srgbClr val="FF9933"/>
                </a:solidFill>
                <a:effectLst>
                  <a:outerShdw blurRad="38100" dist="38100" dir="2700000" algn="tl">
                    <a:srgbClr val="000000"/>
                  </a:outerShdw>
                </a:effectLst>
              </a:rPr>
              <a:t>n</a:t>
            </a:r>
            <a:r>
              <a:rPr kumimoji="1" lang="en-US" b="1">
                <a:solidFill>
                  <a:srgbClr val="FF9933"/>
                </a:solidFill>
                <a:effectLst>
                  <a:outerShdw blurRad="38100" dist="38100" dir="2700000" algn="tl">
                    <a:srgbClr val="000000"/>
                  </a:outerShdw>
                </a:effectLst>
              </a:rPr>
              <a:t>)</a:t>
            </a:r>
            <a:r>
              <a:rPr kumimoji="1" lang="en-US"/>
              <a:t> </a:t>
            </a:r>
            <a:r>
              <a:rPr kumimoji="1" lang="en-US">
                <a:solidFill>
                  <a:srgbClr val="FF9933"/>
                </a:solidFill>
              </a:rPr>
              <a:t>comparisons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0935"/>
                                        </p:tgtEl>
                                        <p:attrNameLst>
                                          <p:attrName>style.visibility</p:attrName>
                                        </p:attrNameLst>
                                      </p:cBhvr>
                                      <p:to>
                                        <p:strVal val="visible"/>
                                      </p:to>
                                    </p:set>
                                    <p:anim calcmode="lin" valueType="num">
                                      <p:cBhvr additive="base">
                                        <p:cTn id="7" dur="500" fill="hold"/>
                                        <p:tgtEl>
                                          <p:spTgt spid="380935"/>
                                        </p:tgtEl>
                                        <p:attrNameLst>
                                          <p:attrName>ppt_x</p:attrName>
                                        </p:attrNameLst>
                                      </p:cBhvr>
                                      <p:tavLst>
                                        <p:tav tm="0">
                                          <p:val>
                                            <p:strVal val="1+#ppt_w/2"/>
                                          </p:val>
                                        </p:tav>
                                        <p:tav tm="100000">
                                          <p:val>
                                            <p:strVal val="#ppt_x"/>
                                          </p:val>
                                        </p:tav>
                                      </p:tavLst>
                                    </p:anim>
                                    <p:anim calcmode="lin" valueType="num">
                                      <p:cBhvr additive="base">
                                        <p:cTn id="8" dur="500" fill="hold"/>
                                        <p:tgtEl>
                                          <p:spTgt spid="3809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normAutofit fontScale="90000"/>
          </a:bodyPr>
          <a:lstStyle/>
          <a:p>
            <a:pPr>
              <a:defRPr/>
            </a:pPr>
            <a:r>
              <a:rPr lang="en-US" smtClean="0"/>
              <a:t>Mergesort Example</a:t>
            </a:r>
          </a:p>
        </p:txBody>
      </p:sp>
      <p:pic>
        <p:nvPicPr>
          <p:cNvPr id="11267" name="Picture 4" descr="Fig 4"/>
          <p:cNvPicPr>
            <a:picLocks noGrp="1" noChangeAspect="1" noChangeArrowheads="1"/>
          </p:cNvPicPr>
          <p:nvPr>
            <p:ph sz="half" idx="2"/>
          </p:nvPr>
        </p:nvPicPr>
        <p:blipFill>
          <a:blip r:embed="rId3" cstate="print"/>
          <a:srcRect/>
          <a:stretch>
            <a:fillRect/>
          </a:stretch>
        </p:blipFill>
        <p:spPr>
          <a:xfrm>
            <a:off x="1447800" y="1295400"/>
            <a:ext cx="4056063" cy="5105400"/>
          </a:xfrm>
          <a:noFill/>
        </p:spPr>
      </p:pic>
      <p:sp>
        <p:nvSpPr>
          <p:cNvPr id="377863" name="Text Box 7"/>
          <p:cNvSpPr txBox="1">
            <a:spLocks noChangeArrowheads="1"/>
          </p:cNvSpPr>
          <p:nvPr/>
        </p:nvSpPr>
        <p:spPr bwMode="auto">
          <a:xfrm>
            <a:off x="6019800" y="3657600"/>
            <a:ext cx="2819400" cy="1917700"/>
          </a:xfrm>
          <a:prstGeom prst="rect">
            <a:avLst/>
          </a:prstGeom>
          <a:noFill/>
          <a:ln w="12700">
            <a:noFill/>
            <a:miter lim="800000"/>
            <a:headEnd type="none" w="sm" len="sm"/>
            <a:tailEnd type="none" w="sm" len="sm"/>
          </a:ln>
        </p:spPr>
        <p:txBody>
          <a:bodyPr>
            <a:spAutoFit/>
          </a:bodyPr>
          <a:lstStyle/>
          <a:p>
            <a:pPr algn="l">
              <a:spcBef>
                <a:spcPct val="50000"/>
              </a:spcBef>
            </a:pPr>
            <a:r>
              <a:rPr lang="en-US">
                <a:solidFill>
                  <a:srgbClr val="FF9933"/>
                </a:solidFill>
              </a:rPr>
              <a:t>The non-recursive version of Mergesort starts from merging single elements into sorted pairs.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7863">
                                            <p:txEl>
                                              <p:pRg st="0" end="0"/>
                                            </p:txEl>
                                          </p:spTgt>
                                        </p:tgtEl>
                                        <p:attrNameLst>
                                          <p:attrName>style.visibility</p:attrName>
                                        </p:attrNameLst>
                                      </p:cBhvr>
                                      <p:to>
                                        <p:strVal val="visible"/>
                                      </p:to>
                                    </p:set>
                                    <p:anim calcmode="lin" valueType="num">
                                      <p:cBhvr additive="base">
                                        <p:cTn id="7" dur="500" fill="hold"/>
                                        <p:tgtEl>
                                          <p:spTgt spid="3778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78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a:defRPr/>
            </a:pPr>
            <a:r>
              <a:rPr lang="en-US" smtClean="0"/>
              <a:t>Analysis of Mergesort</a:t>
            </a:r>
          </a:p>
        </p:txBody>
      </p:sp>
      <p:sp>
        <p:nvSpPr>
          <p:cNvPr id="272387" name="Rectangle 3"/>
          <p:cNvSpPr>
            <a:spLocks noGrp="1" noChangeArrowheads="1"/>
          </p:cNvSpPr>
          <p:nvPr>
            <p:ph sz="quarter" idx="1"/>
          </p:nvPr>
        </p:nvSpPr>
        <p:spPr/>
        <p:txBody>
          <a:bodyPr>
            <a:normAutofit lnSpcReduction="10000"/>
          </a:bodyPr>
          <a:lstStyle/>
          <a:p>
            <a:pPr>
              <a:defRPr/>
            </a:pPr>
            <a:r>
              <a:rPr lang="en-US" smtClean="0"/>
              <a:t>All cases have same efficiency: </a:t>
            </a:r>
            <a:r>
              <a:rPr lang="el-GR" smtClean="0">
                <a:latin typeface="Lucida Grande" pitchFamily="84" charset="0"/>
                <a:cs typeface="Times New Roman" pitchFamily="18" charset="0"/>
              </a:rPr>
              <a:t>Θ</a:t>
            </a:r>
            <a:r>
              <a:rPr lang="en-US" smtClean="0">
                <a:cs typeface="Times New Roman" pitchFamily="18" charset="0"/>
              </a:rPr>
              <a:t>(</a:t>
            </a:r>
            <a:r>
              <a:rPr lang="en-US" i="1" smtClean="0">
                <a:cs typeface="Times New Roman" pitchFamily="18" charset="0"/>
              </a:rPr>
              <a:t>n </a:t>
            </a:r>
            <a:r>
              <a:rPr lang="en-US" smtClean="0">
                <a:cs typeface="Times New Roman" pitchFamily="18" charset="0"/>
              </a:rPr>
              <a:t>log </a:t>
            </a:r>
            <a:r>
              <a:rPr lang="en-US" i="1" smtClean="0">
                <a:cs typeface="Times New Roman" pitchFamily="18" charset="0"/>
              </a:rPr>
              <a:t>n</a:t>
            </a:r>
            <a:r>
              <a:rPr lang="en-US" smtClean="0">
                <a:cs typeface="Times New Roman" pitchFamily="18" charset="0"/>
              </a:rPr>
              <a:t>) </a:t>
            </a:r>
          </a:p>
          <a:p>
            <a:pPr>
              <a:defRPr/>
            </a:pPr>
            <a:endParaRPr lang="en-US" smtClean="0">
              <a:cs typeface="Times New Roman" pitchFamily="18" charset="0"/>
            </a:endParaRPr>
          </a:p>
          <a:p>
            <a:pPr>
              <a:defRPr/>
            </a:pPr>
            <a:r>
              <a:rPr lang="en-US" smtClean="0">
                <a:cs typeface="Times New Roman" pitchFamily="18" charset="0"/>
              </a:rPr>
              <a:t>Number of comparisons in the worst case is close to theoretical minimum for comparison-based sorting: </a:t>
            </a:r>
          </a:p>
          <a:p>
            <a:pPr lvl="1">
              <a:buFontTx/>
              <a:buNone/>
              <a:defRPr/>
            </a:pPr>
            <a:r>
              <a:rPr lang="en-US" sz="2400" smtClean="0">
                <a:cs typeface="Times New Roman" pitchFamily="18" charset="0"/>
              </a:rPr>
              <a:t>                   </a:t>
            </a:r>
            <a:r>
              <a:rPr lang="en-US" sz="2400" smtClean="0">
                <a:cs typeface="Times New Roman" pitchFamily="18" charset="0"/>
                <a:sym typeface="Symbol" pitchFamily="84" charset="2"/>
              </a:rPr>
              <a:t></a:t>
            </a:r>
            <a:r>
              <a:rPr lang="en-US" sz="2400" smtClean="0">
                <a:cs typeface="Times New Roman" pitchFamily="18" charset="0"/>
              </a:rPr>
              <a:t>log</a:t>
            </a:r>
            <a:r>
              <a:rPr lang="en-US" sz="2400" baseline="-25000" smtClean="0">
                <a:cs typeface="Times New Roman" pitchFamily="18" charset="0"/>
              </a:rPr>
              <a:t>2</a:t>
            </a:r>
            <a:r>
              <a:rPr lang="en-US" sz="2400" smtClean="0">
                <a:cs typeface="Times New Roman" pitchFamily="18" charset="0"/>
              </a:rPr>
              <a:t> </a:t>
            </a:r>
            <a:r>
              <a:rPr lang="en-US" sz="2400" i="1" smtClean="0">
                <a:cs typeface="Times New Roman" pitchFamily="18" charset="0"/>
              </a:rPr>
              <a:t>n</a:t>
            </a:r>
            <a:r>
              <a:rPr lang="en-US" sz="2400" smtClean="0">
                <a:cs typeface="Times New Roman" pitchFamily="18" charset="0"/>
              </a:rPr>
              <a:t>!</a:t>
            </a:r>
            <a:r>
              <a:rPr lang="en-US" sz="2400" smtClean="0">
                <a:cs typeface="Times New Roman" pitchFamily="18" charset="0"/>
                <a:sym typeface="Symbol" pitchFamily="84" charset="2"/>
              </a:rPr>
              <a:t></a:t>
            </a:r>
            <a:r>
              <a:rPr lang="en-US" sz="2400" smtClean="0">
                <a:cs typeface="Times New Roman" pitchFamily="18" charset="0"/>
              </a:rPr>
              <a:t>   </a:t>
            </a:r>
            <a:r>
              <a:rPr lang="en-US" sz="2400" smtClean="0">
                <a:latin typeface="Lucida Grande" pitchFamily="84" charset="0"/>
                <a:cs typeface="Times New Roman" pitchFamily="18" charset="0"/>
              </a:rPr>
              <a:t>≈</a:t>
            </a:r>
            <a:r>
              <a:rPr lang="en-US" sz="2400" smtClean="0">
                <a:cs typeface="Times New Roman" pitchFamily="18" charset="0"/>
              </a:rPr>
              <a:t>    </a:t>
            </a:r>
            <a:r>
              <a:rPr lang="en-US" sz="2400" i="1" smtClean="0">
                <a:cs typeface="Times New Roman" pitchFamily="18" charset="0"/>
              </a:rPr>
              <a:t>n</a:t>
            </a:r>
            <a:r>
              <a:rPr lang="en-US" sz="2400" smtClean="0">
                <a:cs typeface="Times New Roman" pitchFamily="18" charset="0"/>
              </a:rPr>
              <a:t> log</a:t>
            </a:r>
            <a:r>
              <a:rPr lang="en-US" sz="2400" baseline="-25000" smtClean="0">
                <a:cs typeface="Times New Roman" pitchFamily="18" charset="0"/>
              </a:rPr>
              <a:t>2 </a:t>
            </a:r>
            <a:r>
              <a:rPr lang="en-US" sz="2400" i="1" smtClean="0">
                <a:cs typeface="Times New Roman" pitchFamily="18" charset="0"/>
              </a:rPr>
              <a:t>n  </a:t>
            </a:r>
            <a:r>
              <a:rPr lang="en-US" sz="2400" smtClean="0">
                <a:cs typeface="Times New Roman" pitchFamily="18" charset="0"/>
              </a:rPr>
              <a:t>- 1.44</a:t>
            </a:r>
            <a:r>
              <a:rPr lang="en-US" sz="2400" i="1" smtClean="0">
                <a:cs typeface="Times New Roman" pitchFamily="18" charset="0"/>
              </a:rPr>
              <a:t>n</a:t>
            </a:r>
          </a:p>
          <a:p>
            <a:pPr>
              <a:defRPr/>
            </a:pPr>
            <a:endParaRPr lang="en-US" smtClean="0">
              <a:cs typeface="Times New Roman" pitchFamily="18" charset="0"/>
            </a:endParaRPr>
          </a:p>
          <a:p>
            <a:pPr>
              <a:defRPr/>
            </a:pPr>
            <a:r>
              <a:rPr lang="en-US" smtClean="0">
                <a:cs typeface="Times New Roman" pitchFamily="18" charset="0"/>
              </a:rPr>
              <a:t>Space requirement: </a:t>
            </a:r>
            <a:r>
              <a:rPr lang="el-GR" smtClean="0">
                <a:latin typeface="Lucida Grande" pitchFamily="84" charset="0"/>
                <a:cs typeface="Times New Roman" pitchFamily="18" charset="0"/>
              </a:rPr>
              <a:t>Θ</a:t>
            </a:r>
            <a:r>
              <a:rPr lang="en-US" smtClean="0">
                <a:cs typeface="Times New Roman" pitchFamily="18" charset="0"/>
              </a:rPr>
              <a:t>(</a:t>
            </a:r>
            <a:r>
              <a:rPr lang="en-US" i="1" smtClean="0">
                <a:cs typeface="Times New Roman" pitchFamily="18" charset="0"/>
              </a:rPr>
              <a:t>n</a:t>
            </a:r>
            <a:r>
              <a:rPr lang="en-US" smtClean="0">
                <a:cs typeface="Times New Roman" pitchFamily="18" charset="0"/>
              </a:rPr>
              <a:t>) (</a:t>
            </a:r>
            <a:r>
              <a:rPr lang="en-US" u="sng" smtClean="0">
                <a:cs typeface="Times New Roman" pitchFamily="18" charset="0"/>
              </a:rPr>
              <a:t>not</a:t>
            </a:r>
            <a:r>
              <a:rPr lang="en-US" smtClean="0">
                <a:cs typeface="Times New Roman" pitchFamily="18" charset="0"/>
              </a:rPr>
              <a:t> in-place)</a:t>
            </a:r>
          </a:p>
          <a:p>
            <a:pPr>
              <a:defRPr/>
            </a:pPr>
            <a:endParaRPr lang="en-US" smtClean="0">
              <a:cs typeface="Times New Roman" pitchFamily="18" charset="0"/>
            </a:endParaRPr>
          </a:p>
          <a:p>
            <a:pPr>
              <a:defRPr/>
            </a:pPr>
            <a:r>
              <a:rPr lang="en-US" smtClean="0">
                <a:cs typeface="Times New Roman" pitchFamily="18" charset="0"/>
              </a:rPr>
              <a:t>Can be implemented without recursion (bottom-up)</a:t>
            </a:r>
          </a:p>
        </p:txBody>
      </p:sp>
      <p:sp>
        <p:nvSpPr>
          <p:cNvPr id="272400" name="Text Box 16"/>
          <p:cNvSpPr txBox="1">
            <a:spLocks noChangeArrowheads="1"/>
          </p:cNvSpPr>
          <p:nvPr/>
        </p:nvSpPr>
        <p:spPr bwMode="auto">
          <a:xfrm>
            <a:off x="1219200" y="1752600"/>
            <a:ext cx="5943600" cy="457200"/>
          </a:xfrm>
          <a:prstGeom prst="rect">
            <a:avLst/>
          </a:prstGeom>
          <a:noFill/>
          <a:ln w="12700">
            <a:noFill/>
            <a:miter lim="800000"/>
            <a:headEnd type="none" w="sm" len="sm"/>
            <a:tailEnd type="none" w="sm" len="sm"/>
          </a:ln>
          <a:effectLst/>
        </p:spPr>
        <p:txBody>
          <a:bodyPr>
            <a:spAutoFit/>
          </a:bodyPr>
          <a:lstStyle/>
          <a:p>
            <a:pPr>
              <a:spcBef>
                <a:spcPct val="50000"/>
              </a:spcBef>
              <a:defRPr/>
            </a:pPr>
            <a:r>
              <a:rPr kumimoji="1" lang="en-US" b="1" i="1">
                <a:effectLst>
                  <a:outerShdw blurRad="38100" dist="38100" dir="2700000" algn="tl">
                    <a:srgbClr val="000000"/>
                  </a:outerShdw>
                </a:effectLst>
              </a:rPr>
              <a:t>T(n) = 2T(n/2) + </a:t>
            </a:r>
            <a:r>
              <a:rPr kumimoji="1" lang="el-GR" b="1" i="1">
                <a:effectLst>
                  <a:outerShdw blurRad="38100" dist="38100" dir="2700000" algn="tl">
                    <a:srgbClr val="000000"/>
                  </a:outerShdw>
                </a:effectLst>
              </a:rPr>
              <a:t>Θ</a:t>
            </a:r>
            <a:r>
              <a:rPr kumimoji="1" lang="en-US" b="1" i="1">
                <a:effectLst>
                  <a:outerShdw blurRad="38100" dist="38100" dir="2700000" algn="tl">
                    <a:srgbClr val="000000"/>
                  </a:outerShdw>
                </a:effectLst>
              </a:rPr>
              <a:t>(n), T(1)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400"/>
                                        </p:tgtEl>
                                        <p:attrNameLst>
                                          <p:attrName>style.visibility</p:attrName>
                                        </p:attrNameLst>
                                      </p:cBhvr>
                                      <p:to>
                                        <p:strVal val="visible"/>
                                      </p:to>
                                    </p:set>
                                    <p:anim calcmode="lin" valueType="num">
                                      <p:cBhvr additive="base">
                                        <p:cTn id="7" dur="500" fill="hold"/>
                                        <p:tgtEl>
                                          <p:spTgt spid="272400"/>
                                        </p:tgtEl>
                                        <p:attrNameLst>
                                          <p:attrName>ppt_x</p:attrName>
                                        </p:attrNameLst>
                                      </p:cBhvr>
                                      <p:tavLst>
                                        <p:tav tm="0">
                                          <p:val>
                                            <p:strVal val="1+#ppt_w/2"/>
                                          </p:val>
                                        </p:tav>
                                        <p:tav tm="100000">
                                          <p:val>
                                            <p:strVal val="#ppt_x"/>
                                          </p:val>
                                        </p:tav>
                                      </p:tavLst>
                                    </p:anim>
                                    <p:anim calcmode="lin" valueType="num">
                                      <p:cBhvr additive="base">
                                        <p:cTn id="8" dur="500" fill="hold"/>
                                        <p:tgtEl>
                                          <p:spTgt spid="2724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00"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defRPr/>
            </a:pPr>
            <a:r>
              <a:rPr lang="en-US" smtClean="0"/>
              <a:t>Quicksort</a:t>
            </a:r>
          </a:p>
        </p:txBody>
      </p:sp>
      <p:sp>
        <p:nvSpPr>
          <p:cNvPr id="388099" name="Rectangle 3"/>
          <p:cNvSpPr>
            <a:spLocks noGrp="1" noChangeArrowheads="1"/>
          </p:cNvSpPr>
          <p:nvPr>
            <p:ph sz="quarter" idx="1"/>
          </p:nvPr>
        </p:nvSpPr>
        <p:spPr>
          <a:xfrm>
            <a:off x="609600" y="1266825"/>
            <a:ext cx="8305800" cy="5210175"/>
          </a:xfrm>
        </p:spPr>
        <p:txBody>
          <a:bodyPr>
            <a:normAutofit fontScale="92500" lnSpcReduction="10000"/>
          </a:bodyPr>
          <a:lstStyle/>
          <a:p>
            <a:pPr>
              <a:defRPr/>
            </a:pPr>
            <a:r>
              <a:rPr lang="en-US" dirty="0" smtClean="0"/>
              <a:t>Select a </a:t>
            </a:r>
            <a:r>
              <a:rPr lang="en-US" i="1" dirty="0" smtClean="0"/>
              <a:t>pivot</a:t>
            </a:r>
            <a:r>
              <a:rPr lang="en-US" dirty="0" smtClean="0"/>
              <a:t> (partitioning element) – here, the first element</a:t>
            </a:r>
          </a:p>
          <a:p>
            <a:pPr>
              <a:defRPr/>
            </a:pPr>
            <a:r>
              <a:rPr lang="en-US" dirty="0" smtClean="0"/>
              <a:t>Rearrange the list so that all the elements in the first </a:t>
            </a:r>
            <a:r>
              <a:rPr lang="en-US" i="1" dirty="0" smtClean="0"/>
              <a:t>s </a:t>
            </a:r>
            <a:r>
              <a:rPr lang="en-US" dirty="0" smtClean="0"/>
              <a:t>positions are smaller than or equal to the pivot and all the elements in the remaining </a:t>
            </a:r>
            <a:r>
              <a:rPr lang="en-US" i="1" dirty="0" smtClean="0"/>
              <a:t>n-s </a:t>
            </a:r>
            <a:r>
              <a:rPr lang="en-US" dirty="0" smtClean="0"/>
              <a:t>positions are larger than or equal to the pivot (see next slide for an algorithm)</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defRPr/>
            </a:pPr>
            <a:r>
              <a:rPr lang="en-US" dirty="0" smtClean="0"/>
              <a:t>Exchange the pivot with the last element in the first (i.e., </a:t>
            </a:r>
            <a:r>
              <a:rPr lang="en-US" dirty="0" smtClean="0">
                <a:cs typeface="Times New Roman" pitchFamily="18" charset="0"/>
                <a:sym typeface="Symbol" pitchFamily="84" charset="2"/>
              </a:rPr>
              <a:t>)</a:t>
            </a:r>
            <a:r>
              <a:rPr lang="en-US" dirty="0" smtClean="0">
                <a:cs typeface="Times New Roman" pitchFamily="18" charset="0"/>
              </a:rPr>
              <a:t> </a:t>
            </a:r>
            <a:r>
              <a:rPr lang="en-US" dirty="0" err="1" smtClean="0">
                <a:cs typeface="Times New Roman" pitchFamily="18" charset="0"/>
              </a:rPr>
              <a:t>subarray</a:t>
            </a:r>
            <a:r>
              <a:rPr lang="en-US" dirty="0" smtClean="0">
                <a:cs typeface="Times New Roman" pitchFamily="18" charset="0"/>
              </a:rPr>
              <a:t> — the pivot is now in its final position</a:t>
            </a:r>
          </a:p>
          <a:p>
            <a:pPr>
              <a:defRPr/>
            </a:pPr>
            <a:r>
              <a:rPr lang="en-US" dirty="0" smtClean="0">
                <a:cs typeface="Times New Roman" pitchFamily="18" charset="0"/>
              </a:rPr>
              <a:t>Sort the two </a:t>
            </a:r>
            <a:r>
              <a:rPr lang="en-US" dirty="0" err="1" smtClean="0">
                <a:cs typeface="Times New Roman" pitchFamily="18" charset="0"/>
              </a:rPr>
              <a:t>subarrays</a:t>
            </a:r>
            <a:r>
              <a:rPr lang="en-US" dirty="0" smtClean="0">
                <a:cs typeface="Times New Roman" pitchFamily="18" charset="0"/>
              </a:rPr>
              <a:t> recursively</a:t>
            </a:r>
          </a:p>
          <a:p>
            <a:pPr>
              <a:defRPr/>
            </a:pPr>
            <a:endParaRPr lang="en-US" dirty="0" smtClean="0"/>
          </a:p>
        </p:txBody>
      </p:sp>
      <p:grpSp>
        <p:nvGrpSpPr>
          <p:cNvPr id="2" name="Group 4"/>
          <p:cNvGrpSpPr>
            <a:grpSpLocks/>
          </p:cNvGrpSpPr>
          <p:nvPr/>
        </p:nvGrpSpPr>
        <p:grpSpPr bwMode="auto">
          <a:xfrm>
            <a:off x="1143000" y="3581400"/>
            <a:ext cx="7010400" cy="1441450"/>
            <a:chOff x="672" y="2928"/>
            <a:chExt cx="4416" cy="908"/>
          </a:xfrm>
        </p:grpSpPr>
        <p:grpSp>
          <p:nvGrpSpPr>
            <p:cNvPr id="3" name="Group 5"/>
            <p:cNvGrpSpPr>
              <a:grpSpLocks/>
            </p:cNvGrpSpPr>
            <p:nvPr/>
          </p:nvGrpSpPr>
          <p:grpSpPr bwMode="auto">
            <a:xfrm>
              <a:off x="672" y="2928"/>
              <a:ext cx="4416" cy="672"/>
              <a:chOff x="672" y="3312"/>
              <a:chExt cx="4416" cy="672"/>
            </a:xfrm>
          </p:grpSpPr>
          <p:sp>
            <p:nvSpPr>
              <p:cNvPr id="13320" name="Rectangle 6"/>
              <p:cNvSpPr>
                <a:spLocks noChangeArrowheads="1"/>
              </p:cNvSpPr>
              <p:nvPr/>
            </p:nvSpPr>
            <p:spPr bwMode="auto">
              <a:xfrm>
                <a:off x="672" y="3312"/>
                <a:ext cx="4416" cy="336"/>
              </a:xfrm>
              <a:prstGeom prst="rect">
                <a:avLst/>
              </a:prstGeom>
              <a:solidFill>
                <a:schemeClr val="accent1"/>
              </a:solidFill>
              <a:ln w="12700">
                <a:solidFill>
                  <a:srgbClr val="FF0000"/>
                </a:solidFill>
                <a:miter lim="800000"/>
                <a:headEnd type="none" w="sm" len="sm"/>
                <a:tailEnd type="none" w="sm" len="sm"/>
              </a:ln>
            </p:spPr>
            <p:txBody>
              <a:bodyPr wrap="none" anchor="ctr"/>
              <a:lstStyle/>
              <a:p>
                <a:endParaRPr lang="en-US"/>
              </a:p>
            </p:txBody>
          </p:sp>
          <p:sp>
            <p:nvSpPr>
              <p:cNvPr id="13321" name="Line 7"/>
              <p:cNvSpPr>
                <a:spLocks noChangeShapeType="1"/>
              </p:cNvSpPr>
              <p:nvPr/>
            </p:nvSpPr>
            <p:spPr bwMode="auto">
              <a:xfrm>
                <a:off x="864" y="3312"/>
                <a:ext cx="0" cy="336"/>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3322" name="Line 8"/>
              <p:cNvSpPr>
                <a:spLocks noChangeShapeType="1"/>
              </p:cNvSpPr>
              <p:nvPr/>
            </p:nvSpPr>
            <p:spPr bwMode="auto">
              <a:xfrm>
                <a:off x="2448" y="3312"/>
                <a:ext cx="0" cy="336"/>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3323" name="Line 9"/>
              <p:cNvSpPr>
                <a:spLocks noChangeShapeType="1"/>
              </p:cNvSpPr>
              <p:nvPr/>
            </p:nvSpPr>
            <p:spPr bwMode="auto">
              <a:xfrm>
                <a:off x="2640" y="3312"/>
                <a:ext cx="0" cy="336"/>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3324" name="Text Box 10"/>
              <p:cNvSpPr txBox="1">
                <a:spLocks noChangeArrowheads="1"/>
              </p:cNvSpPr>
              <p:nvPr/>
            </p:nvSpPr>
            <p:spPr bwMode="auto">
              <a:xfrm>
                <a:off x="672" y="3312"/>
                <a:ext cx="144" cy="288"/>
              </a:xfrm>
              <a:prstGeom prst="rect">
                <a:avLst/>
              </a:prstGeom>
              <a:noFill/>
              <a:ln w="12700">
                <a:noFill/>
                <a:miter lim="800000"/>
                <a:headEnd type="none" w="sm" len="sm"/>
                <a:tailEnd type="none" w="sm" len="sm"/>
              </a:ln>
            </p:spPr>
            <p:txBody>
              <a:bodyPr>
                <a:spAutoFit/>
              </a:bodyPr>
              <a:lstStyle/>
              <a:p>
                <a:pPr>
                  <a:spcBef>
                    <a:spcPct val="50000"/>
                  </a:spcBef>
                </a:pPr>
                <a:r>
                  <a:rPr lang="en-US" i="1">
                    <a:solidFill>
                      <a:schemeClr val="bg2"/>
                    </a:solidFill>
                  </a:rPr>
                  <a:t>p</a:t>
                </a:r>
              </a:p>
            </p:txBody>
          </p:sp>
          <p:sp>
            <p:nvSpPr>
              <p:cNvPr id="13325" name="AutoShape 11"/>
              <p:cNvSpPr>
                <a:spLocks/>
              </p:cNvSpPr>
              <p:nvPr/>
            </p:nvSpPr>
            <p:spPr bwMode="auto">
              <a:xfrm rot="-5400000">
                <a:off x="1584" y="2976"/>
                <a:ext cx="288" cy="1728"/>
              </a:xfrm>
              <a:prstGeom prst="leftBrace">
                <a:avLst>
                  <a:gd name="adj1" fmla="val 50000"/>
                  <a:gd name="adj2" fmla="val 50000"/>
                </a:avLst>
              </a:prstGeom>
              <a:noFill/>
              <a:ln w="12700">
                <a:solidFill>
                  <a:srgbClr val="FF0000"/>
                </a:solidFill>
                <a:round/>
                <a:headEnd type="none" w="sm" len="sm"/>
                <a:tailEnd type="triangle" w="sm" len="sm"/>
              </a:ln>
            </p:spPr>
            <p:txBody>
              <a:bodyPr wrap="none" anchor="ctr"/>
              <a:lstStyle/>
              <a:p>
                <a:endParaRPr lang="en-US"/>
              </a:p>
            </p:txBody>
          </p:sp>
          <p:sp>
            <p:nvSpPr>
              <p:cNvPr id="13326" name="AutoShape 12"/>
              <p:cNvSpPr>
                <a:spLocks/>
              </p:cNvSpPr>
              <p:nvPr/>
            </p:nvSpPr>
            <p:spPr bwMode="auto">
              <a:xfrm rot="-5400000">
                <a:off x="3744" y="2640"/>
                <a:ext cx="288" cy="2400"/>
              </a:xfrm>
              <a:prstGeom prst="leftBrace">
                <a:avLst>
                  <a:gd name="adj1" fmla="val 69444"/>
                  <a:gd name="adj2" fmla="val 50000"/>
                </a:avLst>
              </a:prstGeom>
              <a:noFill/>
              <a:ln w="12700">
                <a:solidFill>
                  <a:srgbClr val="FF0000"/>
                </a:solidFill>
                <a:round/>
                <a:headEnd type="none" w="sm" len="sm"/>
                <a:tailEnd type="triangle" w="sm" len="sm"/>
              </a:ln>
            </p:spPr>
            <p:txBody>
              <a:bodyPr wrap="none" anchor="ctr"/>
              <a:lstStyle/>
              <a:p>
                <a:endParaRPr lang="en-US"/>
              </a:p>
            </p:txBody>
          </p:sp>
        </p:grpSp>
        <p:sp>
          <p:nvSpPr>
            <p:cNvPr id="13318" name="Text Box 13"/>
            <p:cNvSpPr txBox="1">
              <a:spLocks noChangeArrowheads="1"/>
            </p:cNvSpPr>
            <p:nvPr/>
          </p:nvSpPr>
          <p:spPr bwMode="auto">
            <a:xfrm>
              <a:off x="1411" y="3526"/>
              <a:ext cx="637" cy="288"/>
            </a:xfrm>
            <a:prstGeom prst="rect">
              <a:avLst/>
            </a:prstGeom>
            <a:noFill/>
            <a:ln w="12700">
              <a:noFill/>
              <a:miter lim="800000"/>
              <a:headEnd type="none" w="sm" len="sm"/>
              <a:tailEnd type="none" w="sm" len="sm"/>
            </a:ln>
          </p:spPr>
          <p:txBody>
            <a:bodyPr wrap="none">
              <a:spAutoFit/>
            </a:bodyPr>
            <a:lstStyle/>
            <a:p>
              <a:r>
                <a:rPr lang="en-US"/>
                <a:t>A[</a:t>
              </a:r>
              <a:r>
                <a:rPr lang="en-US" i="1"/>
                <a:t>i</a:t>
              </a:r>
              <a:r>
                <a:rPr lang="en-US"/>
                <a:t>]</a:t>
              </a:r>
              <a:r>
                <a:rPr lang="en-US">
                  <a:cs typeface="Times New Roman" pitchFamily="18" charset="0"/>
                  <a:sym typeface="Symbol" pitchFamily="18" charset="2"/>
                </a:rPr>
                <a:t></a:t>
              </a:r>
              <a:r>
                <a:rPr lang="en-US" i="1">
                  <a:cs typeface="Times New Roman" pitchFamily="18" charset="0"/>
                </a:rPr>
                <a:t>p</a:t>
              </a:r>
              <a:endParaRPr lang="en-US">
                <a:cs typeface="Times New Roman" pitchFamily="18" charset="0"/>
              </a:endParaRPr>
            </a:p>
          </p:txBody>
        </p:sp>
        <p:sp>
          <p:nvSpPr>
            <p:cNvPr id="13319" name="Text Box 14"/>
            <p:cNvSpPr txBox="1">
              <a:spLocks noChangeArrowheads="1"/>
            </p:cNvSpPr>
            <p:nvPr/>
          </p:nvSpPr>
          <p:spPr bwMode="auto">
            <a:xfrm>
              <a:off x="3551" y="3548"/>
              <a:ext cx="637" cy="288"/>
            </a:xfrm>
            <a:prstGeom prst="rect">
              <a:avLst/>
            </a:prstGeom>
            <a:noFill/>
            <a:ln w="12700">
              <a:noFill/>
              <a:miter lim="800000"/>
              <a:headEnd type="none" w="sm" len="sm"/>
              <a:tailEnd type="none" w="sm" len="sm"/>
            </a:ln>
          </p:spPr>
          <p:txBody>
            <a:bodyPr wrap="none">
              <a:spAutoFit/>
            </a:bodyPr>
            <a:lstStyle/>
            <a:p>
              <a:r>
                <a:rPr lang="en-US"/>
                <a:t>A[</a:t>
              </a:r>
              <a:r>
                <a:rPr lang="en-US" i="1"/>
                <a:t>i</a:t>
              </a:r>
              <a:r>
                <a:rPr lang="en-US"/>
                <a:t>]</a:t>
              </a:r>
              <a:r>
                <a:rPr lang="en-US">
                  <a:cs typeface="Times New Roman" pitchFamily="18" charset="0"/>
                  <a:sym typeface="Symbol" pitchFamily="18" charset="2"/>
                </a:rPr>
                <a:t></a:t>
              </a:r>
              <a:r>
                <a:rPr lang="en-US" i="1">
                  <a:cs typeface="Times New Roman" pitchFamily="18" charset="0"/>
                </a:rPr>
                <a:t>p</a:t>
              </a:r>
              <a:endParaRPr lang="en-US">
                <a:cs typeface="Times New Roman" pitchFamily="18" charset="0"/>
              </a:endParaRPr>
            </a:p>
          </p:txBody>
        </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9" name="Rectangle 5"/>
          <p:cNvSpPr>
            <a:spLocks noGrp="1" noChangeArrowheads="1"/>
          </p:cNvSpPr>
          <p:nvPr>
            <p:ph type="title"/>
          </p:nvPr>
        </p:nvSpPr>
        <p:spPr>
          <a:xfrm>
            <a:off x="914400" y="304800"/>
            <a:ext cx="7772400" cy="457200"/>
          </a:xfrm>
        </p:spPr>
        <p:txBody>
          <a:bodyPr>
            <a:normAutofit fontScale="90000"/>
          </a:bodyPr>
          <a:lstStyle/>
          <a:p>
            <a:pPr>
              <a:defRPr/>
            </a:pPr>
            <a:r>
              <a:rPr lang="en-US" dirty="0" smtClean="0"/>
              <a:t>Partitioning Algorithm</a:t>
            </a:r>
          </a:p>
        </p:txBody>
      </p:sp>
      <p:pic>
        <p:nvPicPr>
          <p:cNvPr id="14339" name="Picture 8" descr="partition"/>
          <p:cNvPicPr>
            <a:picLocks noGrp="1" noChangeAspect="1" noChangeArrowheads="1"/>
          </p:cNvPicPr>
          <p:nvPr>
            <p:ph sz="quarter" idx="1"/>
          </p:nvPr>
        </p:nvPicPr>
        <p:blipFill>
          <a:blip r:embed="rId3" cstate="print"/>
          <a:srcRect/>
          <a:stretch>
            <a:fillRect/>
          </a:stretch>
        </p:blipFill>
        <p:spPr>
          <a:xfrm>
            <a:off x="457200" y="1157288"/>
            <a:ext cx="8686800" cy="4938712"/>
          </a:xfrm>
          <a:noFill/>
        </p:spPr>
      </p:pic>
      <p:sp>
        <p:nvSpPr>
          <p:cNvPr id="292873" name="Rectangle 9"/>
          <p:cNvSpPr>
            <a:spLocks noChangeArrowheads="1"/>
          </p:cNvSpPr>
          <p:nvPr/>
        </p:nvSpPr>
        <p:spPr bwMode="auto">
          <a:xfrm>
            <a:off x="1828800" y="6096000"/>
            <a:ext cx="4791075" cy="457200"/>
          </a:xfrm>
          <a:prstGeom prst="rect">
            <a:avLst/>
          </a:prstGeom>
          <a:noFill/>
          <a:ln w="12700">
            <a:noFill/>
            <a:miter lim="800000"/>
            <a:headEnd type="none" w="sm" len="sm"/>
            <a:tailEnd type="none" w="sm" len="sm"/>
          </a:ln>
          <a:effectLst/>
        </p:spPr>
        <p:txBody>
          <a:bodyPr wrap="none">
            <a:spAutoFit/>
          </a:bodyPr>
          <a:lstStyle/>
          <a:p>
            <a:pPr>
              <a:spcBef>
                <a:spcPct val="50000"/>
              </a:spcBef>
              <a:defRPr/>
            </a:pPr>
            <a:r>
              <a:rPr lang="en-US" dirty="0">
                <a:solidFill>
                  <a:srgbClr val="FF9933"/>
                </a:solidFill>
              </a:rPr>
              <a:t>Time complexity: </a:t>
            </a:r>
            <a:r>
              <a:rPr kumimoji="1" lang="el-GR" b="1" dirty="0">
                <a:solidFill>
                  <a:srgbClr val="FF9933"/>
                </a:solidFill>
                <a:effectLst>
                  <a:outerShdw blurRad="38100" dist="38100" dir="2700000" algn="tl">
                    <a:srgbClr val="000000"/>
                  </a:outerShdw>
                </a:effectLst>
              </a:rPr>
              <a:t>Θ</a:t>
            </a:r>
            <a:r>
              <a:rPr kumimoji="1" lang="en-US" b="1" dirty="0">
                <a:solidFill>
                  <a:srgbClr val="FF9933"/>
                </a:solidFill>
                <a:effectLst>
                  <a:outerShdw blurRad="38100" dist="38100" dir="2700000" algn="tl">
                    <a:srgbClr val="000000"/>
                  </a:outerShdw>
                </a:effectLst>
              </a:rPr>
              <a:t>(</a:t>
            </a:r>
            <a:r>
              <a:rPr kumimoji="1" lang="en-US" b="1" i="1" dirty="0">
                <a:solidFill>
                  <a:srgbClr val="FF9933"/>
                </a:solidFill>
                <a:effectLst>
                  <a:outerShdw blurRad="38100" dist="38100" dir="2700000" algn="tl">
                    <a:srgbClr val="000000"/>
                  </a:outerShdw>
                </a:effectLst>
              </a:rPr>
              <a:t>r-l</a:t>
            </a:r>
            <a:r>
              <a:rPr kumimoji="1" lang="en-US" b="1" dirty="0">
                <a:solidFill>
                  <a:srgbClr val="FF9933"/>
                </a:solidFill>
                <a:effectLst>
                  <a:outerShdw blurRad="38100" dist="38100" dir="2700000" algn="tl">
                    <a:srgbClr val="000000"/>
                  </a:outerShdw>
                </a:effectLst>
              </a:rPr>
              <a:t>)</a:t>
            </a:r>
            <a:r>
              <a:rPr kumimoji="1" lang="en-US" dirty="0">
                <a:solidFill>
                  <a:srgbClr val="FF9933"/>
                </a:solidFill>
              </a:rPr>
              <a:t> comparisons</a:t>
            </a:r>
          </a:p>
        </p:txBody>
      </p:sp>
      <p:sp>
        <p:nvSpPr>
          <p:cNvPr id="292874" name="Text Box 10"/>
          <p:cNvSpPr txBox="1">
            <a:spLocks noChangeArrowheads="1"/>
          </p:cNvSpPr>
          <p:nvPr/>
        </p:nvSpPr>
        <p:spPr bwMode="auto">
          <a:xfrm>
            <a:off x="5029200" y="3733800"/>
            <a:ext cx="1828800" cy="785813"/>
          </a:xfrm>
          <a:prstGeom prst="rect">
            <a:avLst/>
          </a:prstGeom>
          <a:noFill/>
          <a:ln w="12700">
            <a:noFill/>
            <a:miter lim="800000"/>
            <a:headEnd type="none" w="sm" len="sm"/>
            <a:tailEnd type="none" w="sm" len="sm"/>
          </a:ln>
        </p:spPr>
        <p:txBody>
          <a:bodyPr>
            <a:spAutoFit/>
          </a:bodyPr>
          <a:lstStyle/>
          <a:p>
            <a:pPr>
              <a:lnSpc>
                <a:spcPct val="70000"/>
              </a:lnSpc>
              <a:spcBef>
                <a:spcPct val="50000"/>
              </a:spcBef>
            </a:pPr>
            <a:r>
              <a:rPr lang="en-US">
                <a:solidFill>
                  <a:schemeClr val="bg2"/>
                </a:solidFill>
              </a:rPr>
              <a:t>or </a:t>
            </a:r>
            <a:r>
              <a:rPr lang="en-US" i="1">
                <a:solidFill>
                  <a:schemeClr val="bg2"/>
                </a:solidFill>
              </a:rPr>
              <a:t>i &gt; r</a:t>
            </a:r>
          </a:p>
          <a:p>
            <a:pPr>
              <a:lnSpc>
                <a:spcPct val="70000"/>
              </a:lnSpc>
              <a:spcBef>
                <a:spcPct val="50000"/>
              </a:spcBef>
            </a:pPr>
            <a:r>
              <a:rPr lang="en-US">
                <a:solidFill>
                  <a:schemeClr val="bg2"/>
                </a:solidFill>
              </a:rPr>
              <a:t>or </a:t>
            </a:r>
            <a:r>
              <a:rPr lang="en-US" i="1">
                <a:solidFill>
                  <a:schemeClr val="bg2"/>
                </a:solidFill>
              </a:rPr>
              <a:t>j = l </a:t>
            </a:r>
          </a:p>
        </p:txBody>
      </p:sp>
      <p:sp>
        <p:nvSpPr>
          <p:cNvPr id="14342" name="Text Box 11"/>
          <p:cNvSpPr txBox="1">
            <a:spLocks noChangeArrowheads="1"/>
          </p:cNvSpPr>
          <p:nvPr/>
        </p:nvSpPr>
        <p:spPr bwMode="auto">
          <a:xfrm>
            <a:off x="4114800" y="4098925"/>
            <a:ext cx="533400" cy="396875"/>
          </a:xfrm>
          <a:prstGeom prst="rect">
            <a:avLst/>
          </a:prstGeom>
          <a:noFill/>
          <a:ln w="12700">
            <a:noFill/>
            <a:miter lim="800000"/>
            <a:headEnd type="none" w="sm" len="sm"/>
            <a:tailEnd type="none" w="sm" len="sm"/>
          </a:ln>
        </p:spPr>
        <p:txBody>
          <a:bodyPr>
            <a:spAutoFit/>
          </a:bodyPr>
          <a:lstStyle/>
          <a:p>
            <a:pPr>
              <a:spcBef>
                <a:spcPct val="50000"/>
              </a:spcBef>
            </a:pPr>
            <a:r>
              <a:rPr lang="en-US" sz="2000">
                <a:solidFill>
                  <a:schemeClr val="bg2"/>
                </a:solidFill>
              </a:rPr>
              <a:t>&lt;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2873"/>
                                        </p:tgtEl>
                                        <p:attrNameLst>
                                          <p:attrName>style.visibility</p:attrName>
                                        </p:attrNameLst>
                                      </p:cBhvr>
                                      <p:to>
                                        <p:strVal val="visible"/>
                                      </p:to>
                                    </p:set>
                                    <p:anim calcmode="lin" valueType="num">
                                      <p:cBhvr additive="base">
                                        <p:cTn id="7" dur="500" fill="hold"/>
                                        <p:tgtEl>
                                          <p:spTgt spid="292873"/>
                                        </p:tgtEl>
                                        <p:attrNameLst>
                                          <p:attrName>ppt_x</p:attrName>
                                        </p:attrNameLst>
                                      </p:cBhvr>
                                      <p:tavLst>
                                        <p:tav tm="0">
                                          <p:val>
                                            <p:strVal val="1+#ppt_w/2"/>
                                          </p:val>
                                        </p:tav>
                                        <p:tav tm="100000">
                                          <p:val>
                                            <p:strVal val="#ppt_x"/>
                                          </p:val>
                                        </p:tav>
                                      </p:tavLst>
                                    </p:anim>
                                    <p:anim calcmode="lin" valueType="num">
                                      <p:cBhvr additive="base">
                                        <p:cTn id="8" dur="500" fill="hold"/>
                                        <p:tgtEl>
                                          <p:spTgt spid="2928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92874"/>
                                        </p:tgtEl>
                                        <p:attrNameLst>
                                          <p:attrName>style.visibility</p:attrName>
                                        </p:attrNameLst>
                                      </p:cBhvr>
                                      <p:to>
                                        <p:strVal val="visible"/>
                                      </p:to>
                                    </p:set>
                                    <p:animEffect transition="in" filter="diamond(in)">
                                      <p:cBhvr>
                                        <p:cTn id="13" dur="2000"/>
                                        <p:tgtEl>
                                          <p:spTgt spid="292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3" grpId="0"/>
      <p:bldP spid="29287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a:defRPr/>
            </a:pPr>
            <a:r>
              <a:rPr lang="en-US" smtClean="0"/>
              <a:t>Quicksort Example</a:t>
            </a:r>
          </a:p>
        </p:txBody>
      </p:sp>
      <p:sp>
        <p:nvSpPr>
          <p:cNvPr id="274435" name="Rectangle 3"/>
          <p:cNvSpPr>
            <a:spLocks noGrp="1" noChangeArrowheads="1"/>
          </p:cNvSpPr>
          <p:nvPr>
            <p:ph sz="quarter" idx="1"/>
          </p:nvPr>
        </p:nvSpPr>
        <p:spPr/>
        <p:txBody>
          <a:bodyPr/>
          <a:lstStyle/>
          <a:p>
            <a:pPr>
              <a:buFont typeface="Monotype Sorts" pitchFamily="2" charset="2"/>
              <a:buNone/>
              <a:defRPr/>
            </a:pPr>
            <a:r>
              <a:rPr lang="en-US" sz="2800" smtClean="0"/>
              <a:t>5   3   1   9   8   2   4   7</a:t>
            </a:r>
          </a:p>
          <a:p>
            <a:pPr>
              <a:buFont typeface="Monotype Sorts" pitchFamily="2" charset="2"/>
              <a:buNone/>
              <a:defRPr/>
            </a:pPr>
            <a:endParaRPr lang="en-US" smtClean="0"/>
          </a:p>
        </p:txBody>
      </p:sp>
      <p:sp>
        <p:nvSpPr>
          <p:cNvPr id="274436" name="Text Box 4"/>
          <p:cNvSpPr txBox="1">
            <a:spLocks noChangeArrowheads="1"/>
          </p:cNvSpPr>
          <p:nvPr/>
        </p:nvSpPr>
        <p:spPr bwMode="auto">
          <a:xfrm>
            <a:off x="2133600" y="2209800"/>
            <a:ext cx="3276600" cy="2647950"/>
          </a:xfrm>
          <a:prstGeom prst="rect">
            <a:avLst/>
          </a:prstGeom>
          <a:noFill/>
          <a:ln w="12700">
            <a:noFill/>
            <a:miter lim="800000"/>
            <a:headEnd type="none" w="sm" len="sm"/>
            <a:tailEnd type="none" w="sm" len="sm"/>
          </a:ln>
        </p:spPr>
        <p:txBody>
          <a:bodyPr>
            <a:spAutoFit/>
          </a:bodyPr>
          <a:lstStyle/>
          <a:p>
            <a:pPr algn="l">
              <a:spcBef>
                <a:spcPct val="50000"/>
              </a:spcBef>
            </a:pPr>
            <a:r>
              <a:rPr lang="en-US"/>
              <a:t>2  3  1  4  </a:t>
            </a:r>
            <a:r>
              <a:rPr lang="en-US">
                <a:solidFill>
                  <a:srgbClr val="FF9933"/>
                </a:solidFill>
              </a:rPr>
              <a:t>5</a:t>
            </a:r>
            <a:r>
              <a:rPr lang="en-US"/>
              <a:t>  8  9  7</a:t>
            </a:r>
          </a:p>
          <a:p>
            <a:pPr algn="l">
              <a:spcBef>
                <a:spcPct val="50000"/>
              </a:spcBef>
            </a:pPr>
            <a:r>
              <a:rPr lang="en-US"/>
              <a:t>1  </a:t>
            </a:r>
            <a:r>
              <a:rPr lang="en-US">
                <a:solidFill>
                  <a:srgbClr val="FF9933"/>
                </a:solidFill>
              </a:rPr>
              <a:t>2</a:t>
            </a:r>
            <a:r>
              <a:rPr lang="en-US"/>
              <a:t>  3  4  </a:t>
            </a:r>
            <a:r>
              <a:rPr lang="en-US">
                <a:solidFill>
                  <a:schemeClr val="bg2"/>
                </a:solidFill>
              </a:rPr>
              <a:t>5</a:t>
            </a:r>
            <a:r>
              <a:rPr lang="en-US"/>
              <a:t>  7  </a:t>
            </a:r>
            <a:r>
              <a:rPr lang="en-US">
                <a:solidFill>
                  <a:srgbClr val="FF9933"/>
                </a:solidFill>
              </a:rPr>
              <a:t>8</a:t>
            </a:r>
            <a:r>
              <a:rPr lang="en-US"/>
              <a:t>  9</a:t>
            </a:r>
          </a:p>
          <a:p>
            <a:pPr algn="l">
              <a:spcBef>
                <a:spcPct val="50000"/>
              </a:spcBef>
            </a:pPr>
            <a:r>
              <a:rPr lang="en-US">
                <a:solidFill>
                  <a:srgbClr val="FF9933"/>
                </a:solidFill>
              </a:rPr>
              <a:t>1</a:t>
            </a:r>
            <a:r>
              <a:rPr lang="en-US"/>
              <a:t> </a:t>
            </a:r>
            <a:r>
              <a:rPr lang="en-US">
                <a:solidFill>
                  <a:schemeClr val="bg2"/>
                </a:solidFill>
              </a:rPr>
              <a:t> 2</a:t>
            </a:r>
            <a:r>
              <a:rPr lang="en-US"/>
              <a:t>  </a:t>
            </a:r>
            <a:r>
              <a:rPr lang="en-US">
                <a:solidFill>
                  <a:srgbClr val="FF9933"/>
                </a:solidFill>
              </a:rPr>
              <a:t>3</a:t>
            </a:r>
            <a:r>
              <a:rPr lang="en-US"/>
              <a:t>  4 </a:t>
            </a:r>
            <a:r>
              <a:rPr lang="en-US">
                <a:solidFill>
                  <a:schemeClr val="bg2"/>
                </a:solidFill>
              </a:rPr>
              <a:t> 5</a:t>
            </a:r>
            <a:r>
              <a:rPr lang="en-US"/>
              <a:t>  </a:t>
            </a:r>
            <a:r>
              <a:rPr lang="en-US">
                <a:solidFill>
                  <a:srgbClr val="FF9933"/>
                </a:solidFill>
              </a:rPr>
              <a:t>7</a:t>
            </a:r>
            <a:r>
              <a:rPr lang="en-US"/>
              <a:t> </a:t>
            </a:r>
            <a:r>
              <a:rPr lang="en-US">
                <a:solidFill>
                  <a:schemeClr val="bg2"/>
                </a:solidFill>
              </a:rPr>
              <a:t> 8 </a:t>
            </a:r>
            <a:r>
              <a:rPr lang="en-US"/>
              <a:t> </a:t>
            </a:r>
            <a:r>
              <a:rPr lang="en-US">
                <a:solidFill>
                  <a:srgbClr val="FF9933"/>
                </a:solidFill>
              </a:rPr>
              <a:t>9</a:t>
            </a:r>
          </a:p>
          <a:p>
            <a:pPr algn="l">
              <a:spcBef>
                <a:spcPct val="50000"/>
              </a:spcBef>
            </a:pPr>
            <a:r>
              <a:rPr lang="en-US">
                <a:solidFill>
                  <a:schemeClr val="bg2"/>
                </a:solidFill>
              </a:rPr>
              <a:t>1  2  3</a:t>
            </a:r>
            <a:r>
              <a:rPr lang="en-US">
                <a:solidFill>
                  <a:srgbClr val="FF9933"/>
                </a:solidFill>
              </a:rPr>
              <a:t>  4  </a:t>
            </a:r>
            <a:r>
              <a:rPr lang="en-US">
                <a:solidFill>
                  <a:schemeClr val="bg2"/>
                </a:solidFill>
              </a:rPr>
              <a:t>5  7  8  9</a:t>
            </a:r>
          </a:p>
          <a:p>
            <a:pPr algn="l">
              <a:spcBef>
                <a:spcPct val="50000"/>
              </a:spcBef>
            </a:pPr>
            <a:r>
              <a:rPr lang="en-US">
                <a:solidFill>
                  <a:schemeClr val="bg2"/>
                </a:solidFill>
              </a:rPr>
              <a:t>1  2  3  4  5  7  8  9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4436"/>
                                        </p:tgtEl>
                                        <p:attrNameLst>
                                          <p:attrName>style.visibility</p:attrName>
                                        </p:attrNameLst>
                                      </p:cBhvr>
                                      <p:to>
                                        <p:strVal val="visible"/>
                                      </p:to>
                                    </p:set>
                                    <p:anim calcmode="lin" valueType="num">
                                      <p:cBhvr additive="base">
                                        <p:cTn id="7" dur="1000" fill="hold"/>
                                        <p:tgtEl>
                                          <p:spTgt spid="274436"/>
                                        </p:tgtEl>
                                        <p:attrNameLst>
                                          <p:attrName>ppt_x</p:attrName>
                                        </p:attrNameLst>
                                      </p:cBhvr>
                                      <p:tavLst>
                                        <p:tav tm="0">
                                          <p:val>
                                            <p:strVal val="#ppt_x"/>
                                          </p:val>
                                        </p:tav>
                                        <p:tav tm="100000">
                                          <p:val>
                                            <p:strVal val="#ppt_x"/>
                                          </p:val>
                                        </p:tav>
                                      </p:tavLst>
                                    </p:anim>
                                    <p:anim calcmode="lin" valueType="num">
                                      <p:cBhvr additive="base">
                                        <p:cTn id="8" dur="1000" fill="hold"/>
                                        <p:tgtEl>
                                          <p:spTgt spid="274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a:defRPr/>
            </a:pPr>
            <a:r>
              <a:rPr lang="en-US" smtClean="0"/>
              <a:t>Analysis of Quicksort</a:t>
            </a:r>
          </a:p>
        </p:txBody>
      </p:sp>
      <p:sp>
        <p:nvSpPr>
          <p:cNvPr id="275459" name="Rectangle 3"/>
          <p:cNvSpPr>
            <a:spLocks noGrp="1" noChangeArrowheads="1"/>
          </p:cNvSpPr>
          <p:nvPr>
            <p:ph sz="quarter" idx="1"/>
          </p:nvPr>
        </p:nvSpPr>
        <p:spPr>
          <a:xfrm>
            <a:off x="609600" y="1371600"/>
            <a:ext cx="8534400" cy="5257800"/>
          </a:xfrm>
        </p:spPr>
        <p:txBody>
          <a:bodyPr>
            <a:normAutofit lnSpcReduction="10000"/>
          </a:bodyPr>
          <a:lstStyle/>
          <a:p>
            <a:pPr>
              <a:defRPr/>
            </a:pPr>
            <a:r>
              <a:rPr lang="en-US" dirty="0" smtClean="0"/>
              <a:t>Best case: split in the middle </a:t>
            </a:r>
            <a:r>
              <a:rPr lang="en-US" dirty="0" smtClean="0">
                <a:cs typeface="Times New Roman" pitchFamily="18" charset="0"/>
              </a:rPr>
              <a:t>— </a:t>
            </a:r>
            <a:r>
              <a:rPr lang="el-GR" dirty="0" smtClean="0">
                <a:latin typeface="Lucida Grande" pitchFamily="84" charset="0"/>
                <a:cs typeface="Times New Roman" pitchFamily="18" charset="0"/>
              </a:rPr>
              <a:t>Θ</a:t>
            </a:r>
            <a:r>
              <a:rPr lang="en-US" dirty="0" smtClean="0">
                <a:cs typeface="Times New Roman" pitchFamily="18" charset="0"/>
              </a:rPr>
              <a:t>(</a:t>
            </a:r>
            <a:r>
              <a:rPr lang="en-US" i="1" dirty="0" smtClean="0">
                <a:cs typeface="Times New Roman" pitchFamily="18" charset="0"/>
              </a:rPr>
              <a:t>n </a:t>
            </a:r>
            <a:r>
              <a:rPr lang="en-US" dirty="0" smtClean="0">
                <a:cs typeface="Times New Roman" pitchFamily="18" charset="0"/>
              </a:rPr>
              <a:t>log </a:t>
            </a:r>
            <a:r>
              <a:rPr lang="en-US" i="1" dirty="0" smtClean="0">
                <a:cs typeface="Times New Roman" pitchFamily="18" charset="0"/>
              </a:rPr>
              <a:t>n</a:t>
            </a:r>
            <a:r>
              <a:rPr lang="en-US" dirty="0" smtClean="0">
                <a:cs typeface="Times New Roman" pitchFamily="18" charset="0"/>
              </a:rPr>
              <a:t>) </a:t>
            </a:r>
          </a:p>
          <a:p>
            <a:pPr>
              <a:defRPr/>
            </a:pPr>
            <a:r>
              <a:rPr lang="en-US" dirty="0" smtClean="0">
                <a:cs typeface="Times New Roman" pitchFamily="18" charset="0"/>
              </a:rPr>
              <a:t>Worst case: sorted array! — </a:t>
            </a:r>
            <a:r>
              <a:rPr lang="el-GR" dirty="0" smtClean="0">
                <a:latin typeface="Lucida Grande" pitchFamily="84" charset="0"/>
                <a:cs typeface="Times New Roman" pitchFamily="18" charset="0"/>
              </a:rPr>
              <a:t>Θ</a:t>
            </a:r>
            <a:r>
              <a:rPr lang="en-US" dirty="0" smtClean="0">
                <a:cs typeface="Times New Roman" pitchFamily="18" charset="0"/>
              </a:rPr>
              <a:t>(</a:t>
            </a:r>
            <a:r>
              <a:rPr lang="en-US" i="1" dirty="0" smtClean="0">
                <a:cs typeface="Times New Roman" pitchFamily="18" charset="0"/>
              </a:rPr>
              <a:t>n</a:t>
            </a:r>
            <a:r>
              <a:rPr lang="en-US" i="1" baseline="30000" dirty="0" smtClean="0">
                <a:cs typeface="Times New Roman" pitchFamily="18" charset="0"/>
              </a:rPr>
              <a:t>2</a:t>
            </a:r>
            <a:r>
              <a:rPr lang="en-US" dirty="0" smtClean="0">
                <a:cs typeface="Times New Roman" pitchFamily="18" charset="0"/>
              </a:rPr>
              <a:t>) </a:t>
            </a:r>
          </a:p>
          <a:p>
            <a:pPr>
              <a:defRPr/>
            </a:pPr>
            <a:r>
              <a:rPr lang="en-US" dirty="0" smtClean="0"/>
              <a:t>Average case: random arrays </a:t>
            </a:r>
            <a:r>
              <a:rPr lang="en-US" dirty="0" smtClean="0">
                <a:cs typeface="Times New Roman" pitchFamily="18" charset="0"/>
              </a:rPr>
              <a:t>—</a:t>
            </a:r>
            <a:r>
              <a:rPr lang="en-US" dirty="0" smtClean="0"/>
              <a:t> </a:t>
            </a:r>
            <a:r>
              <a:rPr lang="el-GR" dirty="0" smtClean="0">
                <a:latin typeface="Lucida Grande" pitchFamily="84" charset="0"/>
                <a:cs typeface="Times New Roman" pitchFamily="18" charset="0"/>
              </a:rPr>
              <a:t>Θ</a:t>
            </a:r>
            <a:r>
              <a:rPr lang="en-US" dirty="0" smtClean="0">
                <a:cs typeface="Times New Roman" pitchFamily="18" charset="0"/>
              </a:rPr>
              <a:t>(</a:t>
            </a:r>
            <a:r>
              <a:rPr lang="en-US" i="1" dirty="0" smtClean="0">
                <a:cs typeface="Times New Roman" pitchFamily="18" charset="0"/>
              </a:rPr>
              <a:t>n </a:t>
            </a:r>
            <a:r>
              <a:rPr lang="en-US" dirty="0" smtClean="0">
                <a:cs typeface="Times New Roman" pitchFamily="18" charset="0"/>
              </a:rPr>
              <a:t>log </a:t>
            </a:r>
            <a:r>
              <a:rPr lang="en-US" i="1" dirty="0" smtClean="0">
                <a:cs typeface="Times New Roman" pitchFamily="18" charset="0"/>
              </a:rPr>
              <a:t>n</a:t>
            </a:r>
            <a:r>
              <a:rPr lang="en-US" dirty="0" smtClean="0">
                <a:cs typeface="Times New Roman" pitchFamily="18" charset="0"/>
              </a:rPr>
              <a:t>)</a:t>
            </a:r>
          </a:p>
          <a:p>
            <a:pPr>
              <a:defRPr/>
            </a:pPr>
            <a:endParaRPr lang="en-US" dirty="0" smtClean="0">
              <a:cs typeface="Times New Roman" pitchFamily="18" charset="0"/>
            </a:endParaRPr>
          </a:p>
          <a:p>
            <a:pPr>
              <a:defRPr/>
            </a:pPr>
            <a:r>
              <a:rPr lang="en-US" dirty="0" smtClean="0">
                <a:cs typeface="Times New Roman" pitchFamily="18" charset="0"/>
              </a:rPr>
              <a:t>Improvements:</a:t>
            </a:r>
          </a:p>
          <a:p>
            <a:pPr lvl="1">
              <a:defRPr/>
            </a:pPr>
            <a:r>
              <a:rPr lang="en-US" sz="2400" dirty="0" smtClean="0">
                <a:cs typeface="Times New Roman" pitchFamily="18" charset="0"/>
              </a:rPr>
              <a:t>better pivot selection: median of three partitioning </a:t>
            </a:r>
          </a:p>
          <a:p>
            <a:pPr lvl="1">
              <a:defRPr/>
            </a:pPr>
            <a:r>
              <a:rPr lang="en-US" sz="2400" dirty="0" smtClean="0">
                <a:cs typeface="Times New Roman" pitchFamily="18" charset="0"/>
              </a:rPr>
              <a:t>switch to insertion sort on small </a:t>
            </a:r>
            <a:r>
              <a:rPr lang="en-US" sz="2400" dirty="0" err="1" smtClean="0">
                <a:cs typeface="Times New Roman" pitchFamily="18" charset="0"/>
              </a:rPr>
              <a:t>subfiles</a:t>
            </a:r>
            <a:endParaRPr lang="en-US" sz="2400" dirty="0" smtClean="0">
              <a:cs typeface="Times New Roman" pitchFamily="18" charset="0"/>
            </a:endParaRPr>
          </a:p>
          <a:p>
            <a:pPr lvl="1">
              <a:defRPr/>
            </a:pPr>
            <a:r>
              <a:rPr lang="en-US" sz="2400" dirty="0" smtClean="0">
                <a:cs typeface="Times New Roman" pitchFamily="18" charset="0"/>
              </a:rPr>
              <a:t>elimination of recursion</a:t>
            </a:r>
          </a:p>
          <a:p>
            <a:pPr lvl="1">
              <a:buFontTx/>
              <a:buNone/>
              <a:defRPr/>
            </a:pPr>
            <a:r>
              <a:rPr lang="en-US" sz="2400" dirty="0" smtClean="0">
                <a:cs typeface="Times New Roman" pitchFamily="18" charset="0"/>
              </a:rPr>
              <a:t>These combine to 20-25% improvement</a:t>
            </a:r>
          </a:p>
          <a:p>
            <a:pPr>
              <a:defRPr/>
            </a:pPr>
            <a:endParaRPr lang="en-US" dirty="0" smtClean="0">
              <a:cs typeface="Times New Roman" pitchFamily="18" charset="0"/>
            </a:endParaRPr>
          </a:p>
          <a:p>
            <a:pPr>
              <a:defRPr/>
            </a:pPr>
            <a:r>
              <a:rPr lang="en-US" dirty="0" smtClean="0">
                <a:cs typeface="Times New Roman" pitchFamily="18" charset="0"/>
              </a:rPr>
              <a:t>Considered the method of choice for internal sorting of large files (</a:t>
            </a:r>
            <a:r>
              <a:rPr lang="en-US" i="1" dirty="0" smtClean="0">
                <a:cs typeface="Times New Roman" pitchFamily="18" charset="0"/>
              </a:rPr>
              <a:t>n</a:t>
            </a:r>
            <a:r>
              <a:rPr lang="en-US" dirty="0" smtClean="0">
                <a:cs typeface="Times New Roman" pitchFamily="18" charset="0"/>
              </a:rPr>
              <a:t> </a:t>
            </a:r>
            <a:r>
              <a:rPr lang="en-US" dirty="0" smtClean="0">
                <a:latin typeface="Lucida Grande" pitchFamily="84" charset="0"/>
                <a:cs typeface="Times New Roman" pitchFamily="18" charset="0"/>
              </a:rPr>
              <a:t>≥</a:t>
            </a:r>
            <a:r>
              <a:rPr lang="en-US" dirty="0" smtClean="0">
                <a:cs typeface="Times New Roman" pitchFamily="18" charset="0"/>
              </a:rPr>
              <a:t> 10000)</a:t>
            </a:r>
          </a:p>
          <a:p>
            <a:pPr>
              <a:buFont typeface="Monotype Sorts" pitchFamily="2" charset="2"/>
              <a:buNone/>
              <a:defRPr/>
            </a:pPr>
            <a:endParaRPr lang="en-US" dirty="0" smtClean="0">
              <a:cs typeface="Times New Roman" pitchFamily="18" charset="0"/>
            </a:endParaRPr>
          </a:p>
        </p:txBody>
      </p:sp>
      <p:sp>
        <p:nvSpPr>
          <p:cNvPr id="275460" name="Text Box 4"/>
          <p:cNvSpPr txBox="1">
            <a:spLocks noChangeArrowheads="1"/>
          </p:cNvSpPr>
          <p:nvPr/>
        </p:nvSpPr>
        <p:spPr bwMode="auto">
          <a:xfrm>
            <a:off x="5867400" y="1524000"/>
            <a:ext cx="3276600" cy="1004888"/>
          </a:xfrm>
          <a:prstGeom prst="rect">
            <a:avLst/>
          </a:prstGeom>
          <a:noFill/>
          <a:ln w="12700">
            <a:noFill/>
            <a:miter lim="800000"/>
            <a:headEnd type="none" w="sm" len="sm"/>
            <a:tailEnd type="none" w="sm" len="sm"/>
          </a:ln>
          <a:effectLst/>
        </p:spPr>
        <p:txBody>
          <a:bodyPr>
            <a:spAutoFit/>
          </a:bodyPr>
          <a:lstStyle/>
          <a:p>
            <a:pPr>
              <a:spcBef>
                <a:spcPct val="50000"/>
              </a:spcBef>
              <a:defRPr/>
            </a:pPr>
            <a:r>
              <a:rPr kumimoji="1" lang="en-US" b="1">
                <a:effectLst>
                  <a:outerShdw blurRad="38100" dist="38100" dir="2700000" algn="tl">
                    <a:srgbClr val="000000"/>
                  </a:outerShdw>
                </a:effectLst>
              </a:rPr>
              <a:t>T(n) = T(n-1) + </a:t>
            </a:r>
            <a:r>
              <a:rPr kumimoji="1" lang="el-GR" b="1">
                <a:effectLst>
                  <a:outerShdw blurRad="38100" dist="38100" dir="2700000" algn="tl">
                    <a:srgbClr val="000000"/>
                  </a:outerShdw>
                </a:effectLst>
              </a:rPr>
              <a:t>Θ</a:t>
            </a:r>
            <a:r>
              <a:rPr kumimoji="1" lang="en-US" b="1">
                <a:effectLst>
                  <a:outerShdw blurRad="38100" dist="38100" dir="2700000" algn="tl">
                    <a:srgbClr val="000000"/>
                  </a:outerShdw>
                </a:effectLst>
              </a:rPr>
              <a:t>(</a:t>
            </a:r>
            <a:r>
              <a:rPr kumimoji="1" lang="en-US" b="1" i="1">
                <a:effectLst>
                  <a:outerShdw blurRad="38100" dist="38100" dir="2700000" algn="tl">
                    <a:srgbClr val="000000"/>
                  </a:outerShdw>
                </a:effectLst>
              </a:rPr>
              <a:t>n</a:t>
            </a:r>
            <a:r>
              <a:rPr kumimoji="1" lang="en-US" b="1">
                <a:effectLst>
                  <a:outerShdw blurRad="38100" dist="38100" dir="2700000" algn="tl">
                    <a:srgbClr val="000000"/>
                  </a:outerShdw>
                </a:effectLst>
              </a:rPr>
              <a:t>)</a:t>
            </a:r>
            <a:endParaRPr kumimoji="1" lang="en-US"/>
          </a:p>
          <a:p>
            <a:pPr>
              <a:spcBef>
                <a:spcPct val="50000"/>
              </a:spcBef>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75460"/>
                                        </p:tgtEl>
                                        <p:attrNameLst>
                                          <p:attrName>style.visibility</p:attrName>
                                        </p:attrNameLst>
                                      </p:cBhvr>
                                      <p:to>
                                        <p:strVal val="visible"/>
                                      </p:to>
                                    </p:set>
                                    <p:anim calcmode="lin" valueType="num">
                                      <p:cBhvr additive="base">
                                        <p:cTn id="7" dur="500" fill="hold"/>
                                        <p:tgtEl>
                                          <p:spTgt spid="275460"/>
                                        </p:tgtEl>
                                        <p:attrNameLst>
                                          <p:attrName>ppt_x</p:attrName>
                                        </p:attrNameLst>
                                      </p:cBhvr>
                                      <p:tavLst>
                                        <p:tav tm="0">
                                          <p:val>
                                            <p:strVal val="1+#ppt_w/2"/>
                                          </p:val>
                                        </p:tav>
                                        <p:tav tm="100000">
                                          <p:val>
                                            <p:strVal val="#ppt_x"/>
                                          </p:val>
                                        </p:tav>
                                      </p:tavLst>
                                    </p:anim>
                                    <p:anim calcmode="lin" valueType="num">
                                      <p:cBhvr additive="base">
                                        <p:cTn id="8" dur="500" fill="hold"/>
                                        <p:tgtEl>
                                          <p:spTgt spid="2754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normAutofit fontScale="90000"/>
          </a:bodyPr>
          <a:lstStyle/>
          <a:p>
            <a:pPr>
              <a:defRPr/>
            </a:pPr>
            <a:r>
              <a:rPr lang="en-US" dirty="0" smtClean="0"/>
              <a:t>Binary </a:t>
            </a:r>
            <a:r>
              <a:rPr lang="en-US" dirty="0" smtClean="0"/>
              <a:t>Search</a:t>
            </a:r>
            <a:br>
              <a:rPr lang="en-US" dirty="0" smtClean="0"/>
            </a:br>
            <a:endParaRPr lang="en-US" dirty="0" smtClean="0"/>
          </a:p>
        </p:txBody>
      </p:sp>
      <p:sp>
        <p:nvSpPr>
          <p:cNvPr id="301059" name="Rectangle 3"/>
          <p:cNvSpPr>
            <a:spLocks noGrp="1" noChangeArrowheads="1"/>
          </p:cNvSpPr>
          <p:nvPr>
            <p:ph sz="quarter" idx="1"/>
          </p:nvPr>
        </p:nvSpPr>
        <p:spPr>
          <a:xfrm>
            <a:off x="609600" y="1143000"/>
            <a:ext cx="8534400" cy="5438775"/>
          </a:xfrm>
        </p:spPr>
        <p:txBody>
          <a:bodyPr>
            <a:normAutofit fontScale="92500"/>
          </a:bodyPr>
          <a:lstStyle/>
          <a:p>
            <a:pPr>
              <a:lnSpc>
                <a:spcPct val="80000"/>
              </a:lnSpc>
              <a:buFont typeface="Monotype Sorts" pitchFamily="2" charset="2"/>
              <a:buNone/>
              <a:defRPr/>
            </a:pPr>
            <a:r>
              <a:rPr lang="en-US" dirty="0" smtClean="0"/>
              <a:t>Very efficient algorithm for searching in </a:t>
            </a:r>
            <a:r>
              <a:rPr lang="en-US" u="sng" dirty="0" smtClean="0"/>
              <a:t>sorted array</a:t>
            </a:r>
            <a:r>
              <a:rPr lang="en-US" dirty="0" smtClean="0"/>
              <a:t>:</a:t>
            </a:r>
          </a:p>
          <a:p>
            <a:pPr>
              <a:lnSpc>
                <a:spcPct val="80000"/>
              </a:lnSpc>
              <a:buFont typeface="Monotype Sorts" pitchFamily="2" charset="2"/>
              <a:buNone/>
              <a:defRPr/>
            </a:pPr>
            <a:r>
              <a:rPr lang="en-US" dirty="0" smtClean="0"/>
              <a:t>                                              </a:t>
            </a:r>
            <a:r>
              <a:rPr lang="en-US" i="1" dirty="0" smtClean="0"/>
              <a:t>K</a:t>
            </a:r>
          </a:p>
          <a:p>
            <a:pPr>
              <a:lnSpc>
                <a:spcPct val="80000"/>
              </a:lnSpc>
              <a:buFont typeface="Monotype Sorts" pitchFamily="2" charset="2"/>
              <a:buNone/>
              <a:defRPr/>
            </a:pPr>
            <a:r>
              <a:rPr lang="en-US" dirty="0" smtClean="0"/>
              <a:t>				          </a:t>
            </a:r>
            <a:r>
              <a:rPr lang="en-US" dirty="0" err="1" smtClean="0"/>
              <a:t>vs</a:t>
            </a:r>
            <a:endParaRPr lang="en-US" dirty="0" smtClean="0"/>
          </a:p>
          <a:p>
            <a:pPr>
              <a:lnSpc>
                <a:spcPct val="80000"/>
              </a:lnSpc>
              <a:buFont typeface="Monotype Sorts" pitchFamily="2" charset="2"/>
              <a:buNone/>
              <a:defRPr/>
            </a:pPr>
            <a:r>
              <a:rPr lang="en-US" dirty="0" smtClean="0"/>
              <a:t>			A[0]  .  .  .  A[</a:t>
            </a:r>
            <a:r>
              <a:rPr lang="en-US" i="1" dirty="0" smtClean="0"/>
              <a:t>m</a:t>
            </a:r>
            <a:r>
              <a:rPr lang="en-US" dirty="0" smtClean="0"/>
              <a:t>]  .  .  .  A[</a:t>
            </a:r>
            <a:r>
              <a:rPr lang="en-US" i="1" dirty="0" smtClean="0"/>
              <a:t>n</a:t>
            </a:r>
            <a:r>
              <a:rPr lang="en-US" dirty="0" smtClean="0"/>
              <a:t>-1]</a:t>
            </a:r>
          </a:p>
          <a:p>
            <a:pPr>
              <a:lnSpc>
                <a:spcPct val="80000"/>
              </a:lnSpc>
              <a:buFont typeface="Monotype Sorts" pitchFamily="2" charset="2"/>
              <a:buNone/>
              <a:defRPr/>
            </a:pPr>
            <a:r>
              <a:rPr lang="en-US" dirty="0" smtClean="0"/>
              <a:t>If </a:t>
            </a:r>
            <a:r>
              <a:rPr lang="en-US" i="1" dirty="0" smtClean="0"/>
              <a:t>K = </a:t>
            </a:r>
            <a:r>
              <a:rPr lang="en-US" dirty="0" smtClean="0"/>
              <a:t>A[</a:t>
            </a:r>
            <a:r>
              <a:rPr lang="en-US" i="1" dirty="0" smtClean="0"/>
              <a:t>m</a:t>
            </a:r>
            <a:r>
              <a:rPr lang="en-US" dirty="0" smtClean="0"/>
              <a:t>], stop (successful search);  otherwise, continue</a:t>
            </a:r>
          </a:p>
          <a:p>
            <a:pPr>
              <a:lnSpc>
                <a:spcPct val="80000"/>
              </a:lnSpc>
              <a:buFont typeface="Monotype Sorts" pitchFamily="2" charset="2"/>
              <a:buNone/>
              <a:defRPr/>
            </a:pPr>
            <a:r>
              <a:rPr lang="en-US" dirty="0" smtClean="0"/>
              <a:t>searching by the same method in A[0..</a:t>
            </a:r>
            <a:r>
              <a:rPr lang="en-US" i="1" dirty="0" smtClean="0"/>
              <a:t>m</a:t>
            </a:r>
            <a:r>
              <a:rPr lang="en-US" dirty="0" smtClean="0"/>
              <a:t>-1] if </a:t>
            </a:r>
            <a:r>
              <a:rPr lang="en-US" i="1" dirty="0" smtClean="0"/>
              <a:t>K &lt; </a:t>
            </a:r>
            <a:r>
              <a:rPr lang="en-US" dirty="0" smtClean="0"/>
              <a:t>A[</a:t>
            </a:r>
            <a:r>
              <a:rPr lang="en-US" i="1" dirty="0" smtClean="0"/>
              <a:t>m</a:t>
            </a:r>
            <a:r>
              <a:rPr lang="en-US" dirty="0" smtClean="0"/>
              <a:t>]</a:t>
            </a:r>
          </a:p>
          <a:p>
            <a:pPr>
              <a:lnSpc>
                <a:spcPct val="80000"/>
              </a:lnSpc>
              <a:buFont typeface="Monotype Sorts" pitchFamily="2" charset="2"/>
              <a:buNone/>
              <a:defRPr/>
            </a:pPr>
            <a:r>
              <a:rPr lang="en-US" dirty="0" smtClean="0"/>
              <a:t>and in A[</a:t>
            </a:r>
            <a:r>
              <a:rPr lang="en-US" i="1" dirty="0" smtClean="0"/>
              <a:t>m</a:t>
            </a:r>
            <a:r>
              <a:rPr lang="en-US" dirty="0" smtClean="0"/>
              <a:t>+1..</a:t>
            </a:r>
            <a:r>
              <a:rPr lang="en-US" i="1" dirty="0" smtClean="0"/>
              <a:t>n</a:t>
            </a:r>
            <a:r>
              <a:rPr lang="en-US" dirty="0" smtClean="0"/>
              <a:t>-1] if </a:t>
            </a:r>
            <a:r>
              <a:rPr lang="en-US" i="1" dirty="0" smtClean="0"/>
              <a:t>K &gt; </a:t>
            </a:r>
            <a:r>
              <a:rPr lang="en-US" dirty="0" smtClean="0"/>
              <a:t>A[</a:t>
            </a:r>
            <a:r>
              <a:rPr lang="en-US" i="1" dirty="0" smtClean="0"/>
              <a:t>m</a:t>
            </a:r>
            <a:r>
              <a:rPr lang="en-US" dirty="0" smtClean="0"/>
              <a:t>]</a:t>
            </a:r>
            <a:br>
              <a:rPr lang="en-US" dirty="0" smtClean="0"/>
            </a:br>
            <a:endParaRPr lang="en-US" sz="2000" dirty="0" smtClean="0"/>
          </a:p>
          <a:p>
            <a:pPr>
              <a:lnSpc>
                <a:spcPct val="80000"/>
              </a:lnSpc>
              <a:buFont typeface="Monotype Sorts" pitchFamily="2" charset="2"/>
              <a:buNone/>
              <a:defRPr/>
            </a:pPr>
            <a:r>
              <a:rPr lang="en-US" i="1" dirty="0" smtClean="0"/>
              <a:t>l </a:t>
            </a:r>
            <a:r>
              <a:rPr lang="en-US" dirty="0" smtClean="0">
                <a:sym typeface="Symbol" pitchFamily="84" charset="2"/>
              </a:rPr>
              <a:t> 0;   </a:t>
            </a:r>
            <a:r>
              <a:rPr lang="en-US" i="1" dirty="0" smtClean="0">
                <a:sym typeface="Symbol" pitchFamily="84" charset="2"/>
              </a:rPr>
              <a:t>r</a:t>
            </a:r>
            <a:r>
              <a:rPr lang="en-US" dirty="0" smtClean="0">
                <a:sym typeface="Symbol" pitchFamily="84" charset="2"/>
              </a:rPr>
              <a:t>  </a:t>
            </a:r>
            <a:r>
              <a:rPr lang="en-US" i="1" dirty="0" smtClean="0">
                <a:sym typeface="Symbol" pitchFamily="84" charset="2"/>
              </a:rPr>
              <a:t>n</a:t>
            </a:r>
            <a:r>
              <a:rPr lang="en-US" dirty="0" smtClean="0">
                <a:sym typeface="Symbol" pitchFamily="84" charset="2"/>
              </a:rPr>
              <a:t>-1</a:t>
            </a:r>
          </a:p>
          <a:p>
            <a:pPr>
              <a:lnSpc>
                <a:spcPct val="80000"/>
              </a:lnSpc>
              <a:buFont typeface="Monotype Sorts" pitchFamily="2" charset="2"/>
              <a:buNone/>
              <a:defRPr/>
            </a:pPr>
            <a:r>
              <a:rPr lang="en-US" dirty="0" smtClean="0"/>
              <a:t>while </a:t>
            </a:r>
            <a:r>
              <a:rPr lang="en-US" i="1" dirty="0" smtClean="0"/>
              <a:t>l</a:t>
            </a:r>
            <a:r>
              <a:rPr lang="en-US" dirty="0" smtClean="0"/>
              <a:t> </a:t>
            </a:r>
            <a:r>
              <a:rPr lang="en-US" dirty="0" smtClean="0">
                <a:sym typeface="Symbol" pitchFamily="84" charset="2"/>
              </a:rPr>
              <a:t> </a:t>
            </a:r>
            <a:r>
              <a:rPr lang="en-US" i="1" dirty="0" smtClean="0">
                <a:sym typeface="Symbol" pitchFamily="84" charset="2"/>
              </a:rPr>
              <a:t>r</a:t>
            </a:r>
            <a:r>
              <a:rPr lang="en-US" dirty="0" smtClean="0">
                <a:sym typeface="Symbol" pitchFamily="84" charset="2"/>
              </a:rPr>
              <a:t> do</a:t>
            </a:r>
          </a:p>
          <a:p>
            <a:pPr>
              <a:lnSpc>
                <a:spcPct val="80000"/>
              </a:lnSpc>
              <a:buFont typeface="Monotype Sorts" pitchFamily="2" charset="2"/>
              <a:buNone/>
              <a:defRPr/>
            </a:pPr>
            <a:r>
              <a:rPr lang="en-US" dirty="0" smtClean="0">
                <a:sym typeface="Symbol" pitchFamily="84" charset="2"/>
              </a:rPr>
              <a:t>	</a:t>
            </a:r>
            <a:r>
              <a:rPr lang="en-US" i="1" dirty="0" smtClean="0">
                <a:sym typeface="Symbol" pitchFamily="84" charset="2"/>
              </a:rPr>
              <a:t>m</a:t>
            </a:r>
            <a:r>
              <a:rPr lang="en-US" dirty="0" smtClean="0">
                <a:sym typeface="Symbol" pitchFamily="84" charset="2"/>
              </a:rPr>
              <a:t>  (</a:t>
            </a:r>
            <a:r>
              <a:rPr lang="en-US" i="1" dirty="0" err="1" smtClean="0">
                <a:sym typeface="Symbol" pitchFamily="84" charset="2"/>
              </a:rPr>
              <a:t>l</a:t>
            </a:r>
            <a:r>
              <a:rPr lang="en-US" dirty="0" err="1" smtClean="0">
                <a:sym typeface="Symbol" pitchFamily="84" charset="2"/>
              </a:rPr>
              <a:t>+</a:t>
            </a:r>
            <a:r>
              <a:rPr lang="en-US" i="1" dirty="0" err="1" smtClean="0">
                <a:sym typeface="Symbol" pitchFamily="84" charset="2"/>
              </a:rPr>
              <a:t>r</a:t>
            </a:r>
            <a:r>
              <a:rPr lang="en-US" dirty="0" smtClean="0">
                <a:sym typeface="Symbol" pitchFamily="84" charset="2"/>
              </a:rPr>
              <a:t>)/2</a:t>
            </a:r>
          </a:p>
          <a:p>
            <a:pPr>
              <a:lnSpc>
                <a:spcPct val="80000"/>
              </a:lnSpc>
              <a:buFont typeface="Monotype Sorts" pitchFamily="2" charset="2"/>
              <a:buNone/>
              <a:defRPr/>
            </a:pPr>
            <a:r>
              <a:rPr lang="en-US" dirty="0" smtClean="0">
                <a:sym typeface="Symbol" pitchFamily="84" charset="2"/>
              </a:rPr>
              <a:t>     if  </a:t>
            </a:r>
            <a:r>
              <a:rPr lang="en-US" i="1" dirty="0" smtClean="0">
                <a:sym typeface="Symbol" pitchFamily="84" charset="2"/>
              </a:rPr>
              <a:t>K = </a:t>
            </a:r>
            <a:r>
              <a:rPr lang="en-US" dirty="0" smtClean="0">
                <a:sym typeface="Symbol" pitchFamily="84" charset="2"/>
              </a:rPr>
              <a:t>A[</a:t>
            </a:r>
            <a:r>
              <a:rPr lang="en-US" i="1" dirty="0" smtClean="0">
                <a:sym typeface="Symbol" pitchFamily="84" charset="2"/>
              </a:rPr>
              <a:t>m</a:t>
            </a:r>
            <a:r>
              <a:rPr lang="en-US" dirty="0" smtClean="0">
                <a:sym typeface="Symbol" pitchFamily="84" charset="2"/>
              </a:rPr>
              <a:t>]  return </a:t>
            </a:r>
            <a:r>
              <a:rPr lang="en-US" i="1" dirty="0" smtClean="0">
                <a:sym typeface="Symbol" pitchFamily="84" charset="2"/>
              </a:rPr>
              <a:t>m</a:t>
            </a:r>
            <a:endParaRPr lang="en-US" dirty="0" smtClean="0">
              <a:sym typeface="Symbol" pitchFamily="84" charset="2"/>
            </a:endParaRPr>
          </a:p>
          <a:p>
            <a:pPr>
              <a:lnSpc>
                <a:spcPct val="80000"/>
              </a:lnSpc>
              <a:buFont typeface="Monotype Sorts" pitchFamily="2" charset="2"/>
              <a:buNone/>
              <a:defRPr/>
            </a:pPr>
            <a:r>
              <a:rPr lang="en-US" dirty="0" smtClean="0">
                <a:sym typeface="Symbol" pitchFamily="84" charset="2"/>
              </a:rPr>
              <a:t>     else if </a:t>
            </a:r>
            <a:r>
              <a:rPr lang="en-US" i="1" dirty="0" smtClean="0">
                <a:sym typeface="Symbol" pitchFamily="84" charset="2"/>
              </a:rPr>
              <a:t>K &lt; </a:t>
            </a:r>
            <a:r>
              <a:rPr lang="en-US" dirty="0" smtClean="0">
                <a:sym typeface="Symbol" pitchFamily="84" charset="2"/>
              </a:rPr>
              <a:t>A[</a:t>
            </a:r>
            <a:r>
              <a:rPr lang="en-US" i="1" dirty="0" smtClean="0">
                <a:sym typeface="Symbol" pitchFamily="84" charset="2"/>
              </a:rPr>
              <a:t>m</a:t>
            </a:r>
            <a:r>
              <a:rPr lang="en-US" dirty="0" smtClean="0">
                <a:sym typeface="Symbol" pitchFamily="84" charset="2"/>
              </a:rPr>
              <a:t>]  </a:t>
            </a:r>
            <a:r>
              <a:rPr lang="en-US" i="1" dirty="0" smtClean="0">
                <a:sym typeface="Symbol" pitchFamily="84" charset="2"/>
              </a:rPr>
              <a:t>r </a:t>
            </a:r>
            <a:r>
              <a:rPr lang="en-US" dirty="0" smtClean="0">
                <a:sym typeface="Symbol" pitchFamily="84" charset="2"/>
              </a:rPr>
              <a:t> </a:t>
            </a:r>
            <a:r>
              <a:rPr lang="en-US" i="1" dirty="0" smtClean="0">
                <a:sym typeface="Symbol" pitchFamily="84" charset="2"/>
              </a:rPr>
              <a:t>m</a:t>
            </a:r>
            <a:r>
              <a:rPr lang="en-US" dirty="0" smtClean="0">
                <a:sym typeface="Symbol" pitchFamily="84" charset="2"/>
              </a:rPr>
              <a:t>-1</a:t>
            </a:r>
          </a:p>
          <a:p>
            <a:pPr>
              <a:lnSpc>
                <a:spcPct val="80000"/>
              </a:lnSpc>
              <a:buFont typeface="Monotype Sorts" pitchFamily="2" charset="2"/>
              <a:buNone/>
              <a:defRPr/>
            </a:pPr>
            <a:r>
              <a:rPr lang="en-US" dirty="0" smtClean="0">
                <a:sym typeface="Symbol" pitchFamily="84" charset="2"/>
              </a:rPr>
              <a:t>     else </a:t>
            </a:r>
            <a:r>
              <a:rPr lang="en-US" i="1" dirty="0" smtClean="0"/>
              <a:t>l </a:t>
            </a:r>
            <a:r>
              <a:rPr lang="en-US" dirty="0" smtClean="0">
                <a:sym typeface="Symbol" pitchFamily="84" charset="2"/>
              </a:rPr>
              <a:t> </a:t>
            </a:r>
            <a:r>
              <a:rPr lang="en-US" i="1" dirty="0" smtClean="0">
                <a:sym typeface="Symbol" pitchFamily="84" charset="2"/>
              </a:rPr>
              <a:t>m</a:t>
            </a:r>
            <a:r>
              <a:rPr lang="en-US" dirty="0" smtClean="0">
                <a:sym typeface="Symbol" pitchFamily="84" charset="2"/>
              </a:rPr>
              <a:t>+1</a:t>
            </a:r>
          </a:p>
          <a:p>
            <a:pPr>
              <a:lnSpc>
                <a:spcPct val="80000"/>
              </a:lnSpc>
              <a:buFont typeface="Monotype Sorts" pitchFamily="2" charset="2"/>
              <a:buNone/>
              <a:defRPr/>
            </a:pPr>
            <a:r>
              <a:rPr lang="en-US" dirty="0" smtClean="0">
                <a:sym typeface="Symbol" pitchFamily="84" charset="2"/>
              </a:rPr>
              <a:t>return -1</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a:defRPr/>
            </a:pPr>
            <a:r>
              <a:rPr lang="en-US" dirty="0" smtClean="0"/>
              <a:t>Analysis of Binary Search</a:t>
            </a:r>
            <a:endParaRPr lang="en-US" dirty="0" smtClean="0"/>
          </a:p>
        </p:txBody>
      </p:sp>
      <p:sp>
        <p:nvSpPr>
          <p:cNvPr id="303107" name="Rectangle 3"/>
          <p:cNvSpPr>
            <a:spLocks noGrp="1" noChangeArrowheads="1"/>
          </p:cNvSpPr>
          <p:nvPr>
            <p:ph sz="quarter" idx="1"/>
          </p:nvPr>
        </p:nvSpPr>
        <p:spPr>
          <a:xfrm>
            <a:off x="609600" y="1066800"/>
            <a:ext cx="8534400" cy="5438775"/>
          </a:xfrm>
        </p:spPr>
        <p:txBody>
          <a:bodyPr>
            <a:normAutofit fontScale="92500" lnSpcReduction="10000"/>
          </a:bodyPr>
          <a:lstStyle/>
          <a:p>
            <a:pPr>
              <a:defRPr/>
            </a:pPr>
            <a:endParaRPr lang="en-US" sz="2000" dirty="0" smtClean="0"/>
          </a:p>
          <a:p>
            <a:pPr>
              <a:defRPr/>
            </a:pPr>
            <a:r>
              <a:rPr lang="en-US" sz="2000" dirty="0" smtClean="0"/>
              <a:t>Time efficiency</a:t>
            </a:r>
          </a:p>
          <a:p>
            <a:pPr lvl="1">
              <a:defRPr/>
            </a:pPr>
            <a:r>
              <a:rPr lang="en-US" dirty="0" smtClean="0"/>
              <a:t>worst-case </a:t>
            </a:r>
            <a:r>
              <a:rPr lang="en-US" dirty="0" smtClean="0"/>
              <a:t>recurrence:  </a:t>
            </a:r>
            <a:r>
              <a:rPr lang="en-US" i="1" dirty="0" err="1" smtClean="0"/>
              <a:t>C</a:t>
            </a:r>
            <a:r>
              <a:rPr lang="en-US" i="1" baseline="-25000" dirty="0" err="1" smtClean="0"/>
              <a:t>w</a:t>
            </a:r>
            <a:r>
              <a:rPr lang="en-US" i="1" baseline="-25000" dirty="0" smtClean="0"/>
              <a:t> </a:t>
            </a:r>
            <a:r>
              <a:rPr lang="en-US" dirty="0" smtClean="0"/>
              <a:t>(</a:t>
            </a:r>
            <a:r>
              <a:rPr lang="en-US" i="1" dirty="0" smtClean="0"/>
              <a:t>n</a:t>
            </a:r>
            <a:r>
              <a:rPr lang="en-US" dirty="0" smtClean="0"/>
              <a:t>) = 1 + </a:t>
            </a:r>
            <a:r>
              <a:rPr lang="en-US" i="1" dirty="0" err="1" smtClean="0"/>
              <a:t>C</a:t>
            </a:r>
            <a:r>
              <a:rPr lang="en-US" i="1" baseline="-25000" dirty="0" err="1" smtClean="0"/>
              <a:t>w</a:t>
            </a:r>
            <a:r>
              <a:rPr lang="en-US" dirty="0" smtClean="0"/>
              <a:t>( </a:t>
            </a:r>
            <a:r>
              <a:rPr lang="en-US" dirty="0" smtClean="0">
                <a:sym typeface="Symbol" pitchFamily="84" charset="2"/>
              </a:rPr>
              <a:t></a:t>
            </a:r>
            <a:r>
              <a:rPr lang="en-US" i="1" dirty="0" smtClean="0"/>
              <a:t>n</a:t>
            </a:r>
            <a:r>
              <a:rPr lang="en-US" dirty="0" smtClean="0"/>
              <a:t>/2</a:t>
            </a:r>
            <a:r>
              <a:rPr lang="en-US" dirty="0" smtClean="0">
                <a:sym typeface="Symbol" pitchFamily="84" charset="2"/>
              </a:rPr>
              <a:t> </a:t>
            </a:r>
            <a:r>
              <a:rPr lang="en-US" dirty="0" smtClean="0"/>
              <a:t>),  </a:t>
            </a:r>
            <a:r>
              <a:rPr lang="en-US" i="1" dirty="0" err="1" smtClean="0"/>
              <a:t>C</a:t>
            </a:r>
            <a:r>
              <a:rPr lang="en-US" i="1" baseline="-25000" dirty="0" err="1" smtClean="0"/>
              <a:t>w</a:t>
            </a:r>
            <a:r>
              <a:rPr lang="en-US" i="1" baseline="-25000" dirty="0" smtClean="0"/>
              <a:t> </a:t>
            </a:r>
            <a:r>
              <a:rPr lang="en-US" dirty="0" smtClean="0"/>
              <a:t>(1) = 1 </a:t>
            </a:r>
            <a:br>
              <a:rPr lang="en-US" dirty="0" smtClean="0"/>
            </a:br>
            <a:r>
              <a:rPr lang="en-US" dirty="0" smtClean="0"/>
              <a:t>solution: </a:t>
            </a:r>
            <a:r>
              <a:rPr lang="en-US" i="1" dirty="0" err="1" smtClean="0"/>
              <a:t>C</a:t>
            </a:r>
            <a:r>
              <a:rPr lang="en-US" i="1" baseline="-25000" dirty="0" err="1" smtClean="0"/>
              <a:t>w</a:t>
            </a:r>
            <a:r>
              <a:rPr lang="en-US" dirty="0" smtClean="0"/>
              <a:t>(</a:t>
            </a:r>
            <a:r>
              <a:rPr lang="en-US" i="1" dirty="0" smtClean="0"/>
              <a:t>n</a:t>
            </a:r>
            <a:r>
              <a:rPr lang="en-US" dirty="0" smtClean="0"/>
              <a:t>) =</a:t>
            </a:r>
            <a:r>
              <a:rPr lang="en-US" i="1" dirty="0" smtClean="0"/>
              <a:t> </a:t>
            </a:r>
            <a:r>
              <a:rPr lang="en-US" dirty="0" smtClean="0">
                <a:sym typeface="Symbol" pitchFamily="84" charset="2"/>
              </a:rPr>
              <a:t></a:t>
            </a:r>
            <a:r>
              <a:rPr lang="en-US" dirty="0" smtClean="0">
                <a:cs typeface="Times New Roman" pitchFamily="18" charset="0"/>
              </a:rPr>
              <a:t>log</a:t>
            </a:r>
            <a:r>
              <a:rPr lang="en-US" baseline="-25000" dirty="0" smtClean="0">
                <a:cs typeface="Times New Roman" pitchFamily="18" charset="0"/>
              </a:rPr>
              <a:t>2</a:t>
            </a:r>
            <a:r>
              <a:rPr lang="en-US" dirty="0" smtClean="0">
                <a:cs typeface="Times New Roman" pitchFamily="18" charset="0"/>
              </a:rPr>
              <a:t>(</a:t>
            </a:r>
            <a:r>
              <a:rPr lang="en-US" i="1" dirty="0" smtClean="0">
                <a:cs typeface="Times New Roman" pitchFamily="18" charset="0"/>
              </a:rPr>
              <a:t>n</a:t>
            </a:r>
            <a:r>
              <a:rPr lang="en-US" dirty="0" smtClean="0">
                <a:cs typeface="Times New Roman" pitchFamily="18" charset="0"/>
              </a:rPr>
              <a:t>+1)</a:t>
            </a:r>
            <a:r>
              <a:rPr lang="en-US" dirty="0" smtClean="0">
                <a:cs typeface="Times New Roman" pitchFamily="18" charset="0"/>
                <a:sym typeface="Symbol" pitchFamily="84" charset="2"/>
              </a:rPr>
              <a:t></a:t>
            </a:r>
            <a:r>
              <a:rPr lang="en-US" dirty="0" smtClean="0">
                <a:cs typeface="Times New Roman" pitchFamily="18" charset="0"/>
              </a:rPr>
              <a:t> </a:t>
            </a:r>
            <a:br>
              <a:rPr lang="en-US" dirty="0" smtClean="0">
                <a:cs typeface="Times New Roman" pitchFamily="18" charset="0"/>
              </a:rPr>
            </a:br>
            <a:r>
              <a:rPr lang="en-US" dirty="0" smtClean="0">
                <a:cs typeface="Times New Roman" pitchFamily="18" charset="0"/>
              </a:rPr>
              <a:t/>
            </a:r>
            <a:br>
              <a:rPr lang="en-US" dirty="0" smtClean="0">
                <a:cs typeface="Times New Roman" pitchFamily="18" charset="0"/>
              </a:rPr>
            </a:br>
            <a:r>
              <a:rPr lang="en-US" dirty="0" smtClean="0">
                <a:cs typeface="Times New Roman" pitchFamily="18" charset="0"/>
              </a:rPr>
              <a:t>This is VERY fast: </a:t>
            </a:r>
            <a:r>
              <a:rPr lang="en-US" dirty="0" smtClean="0">
                <a:sym typeface="Symbol" pitchFamily="84" charset="2"/>
              </a:rPr>
              <a:t>e.g., </a:t>
            </a:r>
            <a:r>
              <a:rPr lang="en-US" dirty="0" err="1" smtClean="0"/>
              <a:t>C</a:t>
            </a:r>
            <a:r>
              <a:rPr lang="en-US" i="1" baseline="-25000" dirty="0" err="1" smtClean="0"/>
              <a:t>w</a:t>
            </a:r>
            <a:r>
              <a:rPr lang="en-US" dirty="0" smtClean="0">
                <a:sym typeface="Symbol" pitchFamily="84" charset="2"/>
              </a:rPr>
              <a:t>(10</a:t>
            </a:r>
            <a:r>
              <a:rPr lang="en-US" baseline="30000" dirty="0" smtClean="0">
                <a:sym typeface="Symbol" pitchFamily="84" charset="2"/>
              </a:rPr>
              <a:t>6</a:t>
            </a:r>
            <a:r>
              <a:rPr lang="en-US" dirty="0" smtClean="0">
                <a:sym typeface="Symbol" pitchFamily="84" charset="2"/>
              </a:rPr>
              <a:t>) = 20</a:t>
            </a:r>
            <a:br>
              <a:rPr lang="en-US" dirty="0" smtClean="0">
                <a:sym typeface="Symbol" pitchFamily="84" charset="2"/>
              </a:rPr>
            </a:br>
            <a:endParaRPr lang="en-US" dirty="0" smtClean="0"/>
          </a:p>
          <a:p>
            <a:pPr>
              <a:defRPr/>
            </a:pPr>
            <a:r>
              <a:rPr lang="en-US" sz="2000" dirty="0" smtClean="0"/>
              <a:t>Optimal for searching a sorted array</a:t>
            </a:r>
            <a:br>
              <a:rPr lang="en-US" sz="2000" dirty="0" smtClean="0"/>
            </a:br>
            <a:endParaRPr lang="en-US" sz="2000" dirty="0" smtClean="0"/>
          </a:p>
          <a:p>
            <a:pPr>
              <a:defRPr/>
            </a:pPr>
            <a:r>
              <a:rPr lang="en-US" sz="2000" dirty="0" smtClean="0"/>
              <a:t>Limitations: must be a sorted array (not linked list)</a:t>
            </a:r>
            <a:br>
              <a:rPr lang="en-US" sz="2000" dirty="0" smtClean="0"/>
            </a:br>
            <a:endParaRPr lang="en-US" sz="2000" dirty="0" smtClean="0"/>
          </a:p>
          <a:p>
            <a:pPr>
              <a:defRPr/>
            </a:pPr>
            <a:r>
              <a:rPr lang="en-US" sz="2000" dirty="0" smtClean="0"/>
              <a:t>Bad (degenerate) example of divide-and-conquer</a:t>
            </a:r>
            <a:br>
              <a:rPr lang="en-US" sz="2000" dirty="0" smtClean="0"/>
            </a:br>
            <a:r>
              <a:rPr lang="en-US" sz="2000" dirty="0" smtClean="0"/>
              <a:t>because only one of the sub-instances is solved</a:t>
            </a:r>
          </a:p>
          <a:p>
            <a:pPr>
              <a:buFont typeface="Monotype Sorts" pitchFamily="2" charset="2"/>
              <a:buNone/>
              <a:defRPr/>
            </a:pPr>
            <a:endParaRPr lang="en-US" sz="2000" dirty="0" smtClean="0"/>
          </a:p>
          <a:p>
            <a:pPr>
              <a:defRPr/>
            </a:pPr>
            <a:r>
              <a:rPr lang="en-US" sz="2000" dirty="0" smtClean="0">
                <a:sym typeface="Symbol" pitchFamily="84" charset="2"/>
              </a:rPr>
              <a:t>Has a continuous counterpart called </a:t>
            </a:r>
            <a:r>
              <a:rPr lang="en-US" sz="2000" i="1" dirty="0" smtClean="0">
                <a:sym typeface="Symbol" pitchFamily="84" charset="2"/>
              </a:rPr>
              <a:t>bisection method</a:t>
            </a:r>
            <a:r>
              <a:rPr lang="en-US" sz="2000" dirty="0" smtClean="0">
                <a:sym typeface="Symbol" pitchFamily="84" charset="2"/>
              </a:rPr>
              <a:t> for solving equations in one unknown </a:t>
            </a:r>
            <a:r>
              <a:rPr lang="en-US" sz="2000" i="1" dirty="0" smtClean="0">
                <a:sym typeface="Symbol" pitchFamily="84" charset="2"/>
              </a:rPr>
              <a:t>f</a:t>
            </a:r>
            <a:r>
              <a:rPr lang="en-US" sz="2000" dirty="0" smtClean="0">
                <a:sym typeface="Symbol" pitchFamily="84" charset="2"/>
              </a:rPr>
              <a:t>(</a:t>
            </a:r>
            <a:r>
              <a:rPr lang="en-US" sz="2000" i="1" dirty="0" smtClean="0">
                <a:sym typeface="Symbol" pitchFamily="84" charset="2"/>
              </a:rPr>
              <a:t>x</a:t>
            </a:r>
            <a:r>
              <a:rPr lang="en-US" sz="2000" dirty="0" smtClean="0">
                <a:sym typeface="Symbol" pitchFamily="84" charset="2"/>
              </a:rPr>
              <a:t>) </a:t>
            </a:r>
            <a:r>
              <a:rPr lang="en-US" sz="2000" i="1" dirty="0" smtClean="0">
                <a:sym typeface="Symbol" pitchFamily="84" charset="2"/>
              </a:rPr>
              <a:t>= </a:t>
            </a:r>
            <a:r>
              <a:rPr lang="en-US" sz="2000" dirty="0" smtClean="0">
                <a:sym typeface="Symbol" pitchFamily="84" charset="2"/>
              </a:rPr>
              <a:t>0 (see Sec. 12.4)</a:t>
            </a:r>
            <a:endParaRPr lang="en-US" sz="2000" dirty="0" smtClean="0"/>
          </a:p>
          <a:p>
            <a:pPr>
              <a:buFont typeface="Monotype Sort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th-TH" smtClean="0"/>
              <a:t/>
            </a:r>
            <a:br>
              <a:rPr lang="th-TH" smtClean="0"/>
            </a:br>
            <a:r>
              <a:rPr lang="th-TH" smtClean="0"/>
              <a:t>The study of Algorithm</a:t>
            </a:r>
            <a:br>
              <a:rPr lang="th-TH" smtClean="0"/>
            </a:br>
            <a:endParaRPr lang="th-TH" smtClean="0"/>
          </a:p>
        </p:txBody>
      </p:sp>
      <p:sp>
        <p:nvSpPr>
          <p:cNvPr id="26628" name="Date Placeholder 3"/>
          <p:cNvSpPr>
            <a:spLocks noGrp="1"/>
          </p:cNvSpPr>
          <p:nvPr>
            <p:ph type="dt" sz="half" idx="10"/>
          </p:nvPr>
        </p:nvSpPr>
        <p:spPr>
          <a:noFill/>
        </p:spPr>
        <p:txBody>
          <a:bodyPr/>
          <a:lstStyle/>
          <a:p>
            <a:fld id="{2CE044B0-AF35-4DEE-9BD9-C9C334508B1D}" type="datetime2">
              <a:rPr lang="en-US" smtClean="0">
                <a:latin typeface="Arial" pitchFamily="34" charset="0"/>
              </a:rPr>
              <a:pPr/>
              <a:t>Monday, February 04, 2013</a:t>
            </a:fld>
            <a:endParaRPr lang="en-US" dirty="0" smtClean="0">
              <a:latin typeface="Arial" pitchFamily="34" charset="0"/>
            </a:endParaRPr>
          </a:p>
        </p:txBody>
      </p:sp>
      <p:sp>
        <p:nvSpPr>
          <p:cNvPr id="26630"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6629" name="Slide Number Placeholder 4"/>
          <p:cNvSpPr>
            <a:spLocks noGrp="1"/>
          </p:cNvSpPr>
          <p:nvPr>
            <p:ph type="sldNum" sz="quarter" idx="12"/>
          </p:nvPr>
        </p:nvSpPr>
        <p:spPr>
          <a:noFill/>
        </p:spPr>
        <p:txBody>
          <a:bodyPr/>
          <a:lstStyle/>
          <a:p>
            <a:fld id="{FF6B103D-14BA-460C-B104-E1A05D4BFB8A}" type="slidenum">
              <a:rPr lang="en-US" smtClean="0">
                <a:latin typeface="Arial" pitchFamily="34" charset="0"/>
              </a:rPr>
              <a:pPr/>
              <a:t>7</a:t>
            </a:fld>
            <a:endParaRPr lang="en-US" dirty="0" smtClean="0">
              <a:latin typeface="Arial" pitchFamily="34" charset="0"/>
            </a:endParaRPr>
          </a:p>
        </p:txBody>
      </p:sp>
      <p:sp>
        <p:nvSpPr>
          <p:cNvPr id="26627" name="Rectangle 3"/>
          <p:cNvSpPr>
            <a:spLocks noGrp="1" noChangeArrowheads="1"/>
          </p:cNvSpPr>
          <p:nvPr>
            <p:ph sz="quarter" idx="1"/>
          </p:nvPr>
        </p:nvSpPr>
        <p:spPr/>
        <p:txBody>
          <a:bodyPr/>
          <a:lstStyle/>
          <a:p>
            <a:pPr eaLnBrk="1" hangingPunct="1">
              <a:lnSpc>
                <a:spcPct val="110000"/>
              </a:lnSpc>
            </a:pPr>
            <a:r>
              <a:rPr lang="th-TH" smtClean="0"/>
              <a:t>How to devise algorithms</a:t>
            </a:r>
          </a:p>
          <a:p>
            <a:pPr eaLnBrk="1" hangingPunct="1">
              <a:lnSpc>
                <a:spcPct val="110000"/>
              </a:lnSpc>
            </a:pPr>
            <a:r>
              <a:rPr lang="th-TH" smtClean="0"/>
              <a:t>How to express algorithms</a:t>
            </a:r>
          </a:p>
          <a:p>
            <a:pPr eaLnBrk="1" hangingPunct="1">
              <a:lnSpc>
                <a:spcPct val="110000"/>
              </a:lnSpc>
            </a:pPr>
            <a:r>
              <a:rPr lang="th-TH" smtClean="0"/>
              <a:t>How to validate algorithms</a:t>
            </a:r>
          </a:p>
          <a:p>
            <a:pPr eaLnBrk="1" hangingPunct="1">
              <a:lnSpc>
                <a:spcPct val="110000"/>
              </a:lnSpc>
            </a:pPr>
            <a:r>
              <a:rPr lang="th-TH" smtClean="0"/>
              <a:t>How to analyze algorithms</a:t>
            </a:r>
          </a:p>
          <a:p>
            <a:pPr eaLnBrk="1" hangingPunct="1">
              <a:lnSpc>
                <a:spcPct val="110000"/>
              </a:lnSpc>
            </a:pPr>
            <a:r>
              <a:rPr lang="th-TH" smtClean="0"/>
              <a:t>How to test a program</a:t>
            </a:r>
          </a:p>
          <a:p>
            <a:pPr eaLnBrk="1" hangingPunct="1">
              <a:lnSpc>
                <a:spcPct val="110000"/>
              </a:lnSpc>
            </a:pPr>
            <a:endParaRPr lang="th-TH" smtClean="0"/>
          </a:p>
        </p:txBody>
      </p:sp>
    </p:spTree>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a:defRPr/>
            </a:pPr>
            <a:r>
              <a:rPr lang="en-US" smtClean="0"/>
              <a:t>Binary Tree Algorithms</a:t>
            </a:r>
          </a:p>
        </p:txBody>
      </p:sp>
      <p:sp>
        <p:nvSpPr>
          <p:cNvPr id="306179" name="Rectangle 3"/>
          <p:cNvSpPr>
            <a:spLocks noGrp="1" noChangeArrowheads="1"/>
          </p:cNvSpPr>
          <p:nvPr>
            <p:ph sz="quarter" idx="1"/>
          </p:nvPr>
        </p:nvSpPr>
        <p:spPr>
          <a:xfrm>
            <a:off x="609600" y="1266825"/>
            <a:ext cx="8534400" cy="5286375"/>
          </a:xfrm>
        </p:spPr>
        <p:txBody>
          <a:bodyPr>
            <a:normAutofit lnSpcReduction="10000"/>
          </a:bodyPr>
          <a:lstStyle/>
          <a:p>
            <a:pPr>
              <a:buFont typeface="Monotype Sorts" pitchFamily="2" charset="2"/>
              <a:buNone/>
              <a:defRPr/>
            </a:pPr>
            <a:r>
              <a:rPr lang="en-US" smtClean="0"/>
              <a:t>Binary tree is a divide-and-conquer ready structure!</a:t>
            </a:r>
          </a:p>
          <a:p>
            <a:pPr>
              <a:buFont typeface="Monotype Sorts" pitchFamily="2" charset="2"/>
              <a:buNone/>
              <a:defRPr/>
            </a:pPr>
            <a:endParaRPr lang="en-US" smtClean="0"/>
          </a:p>
          <a:p>
            <a:pPr>
              <a:buFont typeface="Monotype Sorts" pitchFamily="2" charset="2"/>
              <a:buNone/>
              <a:defRPr/>
            </a:pPr>
            <a:r>
              <a:rPr lang="en-US" smtClean="0"/>
              <a:t>Ex. 1: Classic traversals (preorder, inorder, postorder)</a:t>
            </a:r>
          </a:p>
          <a:p>
            <a:pPr>
              <a:buFont typeface="Monotype Sorts" pitchFamily="2" charset="2"/>
              <a:buNone/>
              <a:defRPr/>
            </a:pPr>
            <a:r>
              <a:rPr lang="en-US" smtClean="0"/>
              <a:t>Algorithm </a:t>
            </a:r>
            <a:r>
              <a:rPr lang="en-US" i="1" smtClean="0"/>
              <a:t>Inorder</a:t>
            </a:r>
            <a:r>
              <a:rPr lang="en-US" smtClean="0"/>
              <a:t>(</a:t>
            </a:r>
            <a:r>
              <a:rPr lang="en-US" i="1" smtClean="0"/>
              <a:t>T</a:t>
            </a:r>
            <a:r>
              <a:rPr lang="en-US" smtClean="0"/>
              <a:t>)</a:t>
            </a:r>
          </a:p>
          <a:p>
            <a:pPr>
              <a:buFont typeface="Monotype Sorts" pitchFamily="2" charset="2"/>
              <a:buNone/>
              <a:defRPr/>
            </a:pPr>
            <a:r>
              <a:rPr lang="en-US" smtClean="0"/>
              <a:t>if </a:t>
            </a:r>
            <a:r>
              <a:rPr lang="en-US" i="1" smtClean="0"/>
              <a:t>T </a:t>
            </a:r>
            <a:r>
              <a:rPr lang="en-US" i="1" smtClean="0">
                <a:sym typeface="Symbol" pitchFamily="84" charset="2"/>
              </a:rPr>
              <a:t>  </a:t>
            </a:r>
            <a:r>
              <a:rPr lang="en-US" smtClean="0">
                <a:sym typeface="Symbol" pitchFamily="84" charset="2"/>
              </a:rPr>
              <a:t></a:t>
            </a:r>
            <a:r>
              <a:rPr lang="en-US" sz="2800" smtClean="0">
                <a:sym typeface="Symbol" pitchFamily="84" charset="2"/>
              </a:rPr>
              <a:t>			     </a:t>
            </a:r>
            <a:r>
              <a:rPr lang="en-US" sz="2800" i="1" smtClean="0">
                <a:sym typeface="Symbol" pitchFamily="84" charset="2"/>
              </a:rPr>
              <a:t>a			    a		</a:t>
            </a:r>
            <a:endParaRPr lang="en-US" sz="2800" smtClean="0"/>
          </a:p>
          <a:p>
            <a:pPr>
              <a:buFont typeface="Monotype Sorts" pitchFamily="2" charset="2"/>
              <a:buNone/>
              <a:defRPr/>
            </a:pPr>
            <a:r>
              <a:rPr lang="en-US" sz="2800" smtClean="0"/>
              <a:t>    </a:t>
            </a:r>
            <a:r>
              <a:rPr lang="en-US" i="1" smtClean="0"/>
              <a:t>Inorder</a:t>
            </a:r>
            <a:r>
              <a:rPr lang="en-US" smtClean="0"/>
              <a:t>(</a:t>
            </a:r>
            <a:r>
              <a:rPr lang="en-US" i="1" smtClean="0"/>
              <a:t>T</a:t>
            </a:r>
            <a:r>
              <a:rPr lang="en-US" i="1" baseline="-25000" smtClean="0"/>
              <a:t>left</a:t>
            </a:r>
            <a:r>
              <a:rPr lang="en-US" smtClean="0"/>
              <a:t>)</a:t>
            </a:r>
            <a:r>
              <a:rPr lang="en-US" sz="2800" smtClean="0"/>
              <a:t>                 </a:t>
            </a:r>
            <a:r>
              <a:rPr lang="en-US" sz="2800" i="1" smtClean="0"/>
              <a:t>b           c               b            c</a:t>
            </a:r>
            <a:endParaRPr lang="en-US" sz="2800" smtClean="0"/>
          </a:p>
          <a:p>
            <a:pPr>
              <a:buFont typeface="Monotype Sorts" pitchFamily="2" charset="2"/>
              <a:buNone/>
              <a:defRPr/>
            </a:pPr>
            <a:r>
              <a:rPr lang="en-US" sz="2800" smtClean="0"/>
              <a:t>    </a:t>
            </a:r>
            <a:r>
              <a:rPr lang="en-US" smtClean="0"/>
              <a:t>print(root of </a:t>
            </a:r>
            <a:r>
              <a:rPr lang="en-US" i="1" smtClean="0"/>
              <a:t>T</a:t>
            </a:r>
            <a:r>
              <a:rPr lang="en-US" smtClean="0"/>
              <a:t>)</a:t>
            </a:r>
            <a:r>
              <a:rPr lang="en-US" sz="2800" smtClean="0"/>
              <a:t>                    </a:t>
            </a:r>
            <a:r>
              <a:rPr lang="en-US" sz="2800" i="1" smtClean="0"/>
              <a:t>d        e       </a:t>
            </a:r>
            <a:r>
              <a:rPr lang="en-US" sz="2800" i="1" smtClean="0">
                <a:ea typeface="华文细黑" pitchFamily="84" charset="-122"/>
              </a:rPr>
              <a:t></a:t>
            </a:r>
            <a:r>
              <a:rPr lang="en-US" sz="2800" i="1" smtClean="0"/>
              <a:t>   </a:t>
            </a:r>
            <a:r>
              <a:rPr lang="en-US" sz="2800" i="1" smtClean="0">
                <a:ea typeface="华文细黑" pitchFamily="84" charset="-122"/>
              </a:rPr>
              <a:t></a:t>
            </a:r>
            <a:r>
              <a:rPr lang="en-US" sz="2800" i="1" smtClean="0"/>
              <a:t>      d      e</a:t>
            </a:r>
            <a:endParaRPr lang="en-US" sz="2800" smtClean="0"/>
          </a:p>
          <a:p>
            <a:pPr>
              <a:buFont typeface="Monotype Sorts" pitchFamily="2" charset="2"/>
              <a:buNone/>
              <a:defRPr/>
            </a:pPr>
            <a:r>
              <a:rPr lang="en-US" sz="2800" smtClean="0"/>
              <a:t>    </a:t>
            </a:r>
            <a:r>
              <a:rPr lang="en-US" i="1" smtClean="0"/>
              <a:t>Inorder</a:t>
            </a:r>
            <a:r>
              <a:rPr lang="en-US" smtClean="0"/>
              <a:t>(</a:t>
            </a:r>
            <a:r>
              <a:rPr lang="en-US" i="1" smtClean="0"/>
              <a:t>T</a:t>
            </a:r>
            <a:r>
              <a:rPr lang="en-US" i="1" baseline="-25000" smtClean="0"/>
              <a:t>right</a:t>
            </a:r>
            <a:r>
              <a:rPr lang="en-US" smtClean="0"/>
              <a:t>)</a:t>
            </a:r>
            <a:r>
              <a:rPr lang="en-US" sz="2800" smtClean="0"/>
              <a:t>                                                    </a:t>
            </a:r>
            <a:r>
              <a:rPr lang="en-US" sz="2800" i="1" smtClean="0">
                <a:ea typeface="华文细黑" pitchFamily="84" charset="-122"/>
              </a:rPr>
              <a:t></a:t>
            </a:r>
            <a:r>
              <a:rPr lang="en-US" sz="2800" i="1" smtClean="0"/>
              <a:t> </a:t>
            </a:r>
            <a:r>
              <a:rPr lang="en-US" sz="2800" i="1" smtClean="0">
                <a:ea typeface="华文细黑" pitchFamily="84" charset="-122"/>
              </a:rPr>
              <a:t></a:t>
            </a:r>
            <a:r>
              <a:rPr lang="en-US" sz="2800" i="1" smtClean="0"/>
              <a:t> </a:t>
            </a:r>
            <a:r>
              <a:rPr lang="en-US" sz="2800" i="1" smtClean="0">
                <a:ea typeface="华文细黑" pitchFamily="84" charset="-122"/>
              </a:rPr>
              <a:t></a:t>
            </a:r>
            <a:r>
              <a:rPr lang="en-US" sz="2800" i="1" smtClean="0"/>
              <a:t> </a:t>
            </a:r>
            <a:r>
              <a:rPr lang="en-US" sz="2800" i="1" smtClean="0">
                <a:ea typeface="华文细黑" pitchFamily="84" charset="-122"/>
              </a:rPr>
              <a:t></a:t>
            </a:r>
            <a:endParaRPr lang="en-US" sz="2800" i="1" smtClean="0"/>
          </a:p>
          <a:p>
            <a:pPr>
              <a:buFont typeface="Monotype Sorts" pitchFamily="2" charset="2"/>
              <a:buNone/>
              <a:defRPr/>
            </a:pPr>
            <a:endParaRPr lang="en-US" sz="2800" i="1" smtClean="0"/>
          </a:p>
          <a:p>
            <a:pPr>
              <a:buFont typeface="Monotype Sorts" pitchFamily="2" charset="2"/>
              <a:buNone/>
              <a:defRPr/>
            </a:pPr>
            <a:r>
              <a:rPr lang="en-US" smtClean="0"/>
              <a:t>Efficiency:</a:t>
            </a:r>
            <a:r>
              <a:rPr lang="en-US" sz="2800" smtClean="0"/>
              <a:t> </a:t>
            </a:r>
            <a:r>
              <a:rPr lang="el-GR" smtClean="0">
                <a:latin typeface="Lucida Grande" pitchFamily="84" charset="0"/>
                <a:cs typeface="Times New Roman" pitchFamily="18" charset="0"/>
              </a:rPr>
              <a:t>Θ</a:t>
            </a:r>
            <a:r>
              <a:rPr lang="en-US" smtClean="0">
                <a:cs typeface="Times New Roman" pitchFamily="18" charset="0"/>
              </a:rPr>
              <a:t>(</a:t>
            </a:r>
            <a:r>
              <a:rPr lang="en-US" i="1" smtClean="0">
                <a:cs typeface="Times New Roman" pitchFamily="18" charset="0"/>
              </a:rPr>
              <a:t>n</a:t>
            </a:r>
            <a:r>
              <a:rPr lang="en-US" smtClean="0">
                <a:cs typeface="Times New Roman" pitchFamily="18" charset="0"/>
              </a:rPr>
              <a:t>).  Why? </a:t>
            </a:r>
          </a:p>
        </p:txBody>
      </p:sp>
      <p:sp>
        <p:nvSpPr>
          <p:cNvPr id="19460" name="Line 4"/>
          <p:cNvSpPr>
            <a:spLocks noChangeShapeType="1"/>
          </p:cNvSpPr>
          <p:nvPr/>
        </p:nvSpPr>
        <p:spPr bwMode="auto">
          <a:xfrm flipH="1">
            <a:off x="4419600" y="3429000"/>
            <a:ext cx="3810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1" name="Line 5"/>
          <p:cNvSpPr>
            <a:spLocks noChangeShapeType="1"/>
          </p:cNvSpPr>
          <p:nvPr/>
        </p:nvSpPr>
        <p:spPr bwMode="auto">
          <a:xfrm>
            <a:off x="4953000" y="3429000"/>
            <a:ext cx="4572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2" name="Line 6"/>
          <p:cNvSpPr>
            <a:spLocks noChangeShapeType="1"/>
          </p:cNvSpPr>
          <p:nvPr/>
        </p:nvSpPr>
        <p:spPr bwMode="auto">
          <a:xfrm flipH="1">
            <a:off x="5029200" y="3962400"/>
            <a:ext cx="3048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3" name="Line 7"/>
          <p:cNvSpPr>
            <a:spLocks noChangeShapeType="1"/>
          </p:cNvSpPr>
          <p:nvPr/>
        </p:nvSpPr>
        <p:spPr bwMode="auto">
          <a:xfrm>
            <a:off x="5562600" y="3962400"/>
            <a:ext cx="2286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4" name="Line 8"/>
          <p:cNvSpPr>
            <a:spLocks noChangeShapeType="1"/>
          </p:cNvSpPr>
          <p:nvPr/>
        </p:nvSpPr>
        <p:spPr bwMode="auto">
          <a:xfrm flipH="1">
            <a:off x="7086600" y="3429000"/>
            <a:ext cx="381000" cy="3810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5" name="Line 9"/>
          <p:cNvSpPr>
            <a:spLocks noChangeShapeType="1"/>
          </p:cNvSpPr>
          <p:nvPr/>
        </p:nvSpPr>
        <p:spPr bwMode="auto">
          <a:xfrm>
            <a:off x="7620000" y="3429000"/>
            <a:ext cx="533400" cy="3810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6" name="Line 10"/>
          <p:cNvSpPr>
            <a:spLocks noChangeShapeType="1"/>
          </p:cNvSpPr>
          <p:nvPr/>
        </p:nvSpPr>
        <p:spPr bwMode="auto">
          <a:xfrm flipH="1">
            <a:off x="6629400" y="3962400"/>
            <a:ext cx="2286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7" name="Line 11"/>
          <p:cNvSpPr>
            <a:spLocks noChangeShapeType="1"/>
          </p:cNvSpPr>
          <p:nvPr/>
        </p:nvSpPr>
        <p:spPr bwMode="auto">
          <a:xfrm>
            <a:off x="6934200" y="3962400"/>
            <a:ext cx="2286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8" name="Line 12"/>
          <p:cNvSpPr>
            <a:spLocks noChangeShapeType="1"/>
          </p:cNvSpPr>
          <p:nvPr/>
        </p:nvSpPr>
        <p:spPr bwMode="auto">
          <a:xfrm flipH="1">
            <a:off x="7848600" y="3962400"/>
            <a:ext cx="2286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69" name="Line 13"/>
          <p:cNvSpPr>
            <a:spLocks noChangeShapeType="1"/>
          </p:cNvSpPr>
          <p:nvPr/>
        </p:nvSpPr>
        <p:spPr bwMode="auto">
          <a:xfrm>
            <a:off x="8229600" y="3962400"/>
            <a:ext cx="228600" cy="304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70" name="Line 14"/>
          <p:cNvSpPr>
            <a:spLocks noChangeShapeType="1"/>
          </p:cNvSpPr>
          <p:nvPr/>
        </p:nvSpPr>
        <p:spPr bwMode="auto">
          <a:xfrm flipH="1">
            <a:off x="7467600" y="4495800"/>
            <a:ext cx="1524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71" name="Line 15"/>
          <p:cNvSpPr>
            <a:spLocks noChangeShapeType="1"/>
          </p:cNvSpPr>
          <p:nvPr/>
        </p:nvSpPr>
        <p:spPr bwMode="auto">
          <a:xfrm>
            <a:off x="7848600" y="4495800"/>
            <a:ext cx="1524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72" name="Line 16"/>
          <p:cNvSpPr>
            <a:spLocks noChangeShapeType="1"/>
          </p:cNvSpPr>
          <p:nvPr/>
        </p:nvSpPr>
        <p:spPr bwMode="auto">
          <a:xfrm flipH="1">
            <a:off x="8305800" y="4495800"/>
            <a:ext cx="1524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19473" name="Line 17"/>
          <p:cNvSpPr>
            <a:spLocks noChangeShapeType="1"/>
          </p:cNvSpPr>
          <p:nvPr/>
        </p:nvSpPr>
        <p:spPr bwMode="auto">
          <a:xfrm>
            <a:off x="8534400" y="4495800"/>
            <a:ext cx="152400" cy="2286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306194" name="Text Box 18"/>
          <p:cNvSpPr txBox="1">
            <a:spLocks noChangeArrowheads="1"/>
          </p:cNvSpPr>
          <p:nvPr/>
        </p:nvSpPr>
        <p:spPr bwMode="auto">
          <a:xfrm>
            <a:off x="4403725" y="5638800"/>
            <a:ext cx="4587875" cy="457200"/>
          </a:xfrm>
          <a:prstGeom prst="rect">
            <a:avLst/>
          </a:prstGeom>
          <a:noFill/>
          <a:ln w="12700">
            <a:noFill/>
            <a:miter lim="800000"/>
            <a:headEnd type="none" w="sm" len="sm"/>
            <a:tailEnd type="none" w="sm" len="sm"/>
          </a:ln>
        </p:spPr>
        <p:txBody>
          <a:bodyPr>
            <a:spAutoFit/>
          </a:bodyPr>
          <a:lstStyle/>
          <a:p>
            <a:pPr algn="l"/>
            <a:r>
              <a:rPr lang="en-US"/>
              <a:t>Each node is visited/printed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6194"/>
                                        </p:tgtEl>
                                        <p:attrNameLst>
                                          <p:attrName>style.visibility</p:attrName>
                                        </p:attrNameLst>
                                      </p:cBhvr>
                                      <p:to>
                                        <p:strVal val="visible"/>
                                      </p:to>
                                    </p:set>
                                    <p:anim calcmode="lin" valueType="num">
                                      <p:cBhvr additive="base">
                                        <p:cTn id="7" dur="500" fill="hold"/>
                                        <p:tgtEl>
                                          <p:spTgt spid="306194"/>
                                        </p:tgtEl>
                                        <p:attrNameLst>
                                          <p:attrName>ppt_x</p:attrName>
                                        </p:attrNameLst>
                                      </p:cBhvr>
                                      <p:tavLst>
                                        <p:tav tm="0">
                                          <p:val>
                                            <p:strVal val="#ppt_x"/>
                                          </p:val>
                                        </p:tav>
                                        <p:tav tm="100000">
                                          <p:val>
                                            <p:strVal val="#ppt_x"/>
                                          </p:val>
                                        </p:tav>
                                      </p:tavLst>
                                    </p:anim>
                                    <p:anim calcmode="lin" valueType="num">
                                      <p:cBhvr additive="base">
                                        <p:cTn id="8" dur="500" fill="hold"/>
                                        <p:tgtEl>
                                          <p:spTgt spid="306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9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normAutofit fontScale="90000"/>
          </a:bodyPr>
          <a:lstStyle/>
          <a:p>
            <a:pPr>
              <a:defRPr/>
            </a:pPr>
            <a:r>
              <a:rPr lang="en-US" smtClean="0"/>
              <a:t>Binary Tree Algorithms (cont.)</a:t>
            </a:r>
          </a:p>
        </p:txBody>
      </p:sp>
      <p:sp>
        <p:nvSpPr>
          <p:cNvPr id="363523" name="Rectangle 3"/>
          <p:cNvSpPr>
            <a:spLocks noGrp="1" noChangeArrowheads="1"/>
          </p:cNvSpPr>
          <p:nvPr>
            <p:ph type="body" sz="half" idx="1"/>
          </p:nvPr>
        </p:nvSpPr>
        <p:spPr>
          <a:xfrm>
            <a:off x="609600" y="1266825"/>
            <a:ext cx="7848600" cy="4905375"/>
          </a:xfrm>
        </p:spPr>
        <p:txBody>
          <a:bodyPr/>
          <a:lstStyle/>
          <a:p>
            <a:pPr>
              <a:buFont typeface="Monotype Sorts" pitchFamily="2" charset="2"/>
              <a:buNone/>
              <a:defRPr/>
            </a:pPr>
            <a:r>
              <a:rPr lang="en-US" smtClean="0"/>
              <a:t>Ex. 2: Computing the height of a binary tree </a:t>
            </a:r>
          </a:p>
        </p:txBody>
      </p:sp>
      <p:pic>
        <p:nvPicPr>
          <p:cNvPr id="20484" name="Picture 4" descr="Fig 4"/>
          <p:cNvPicPr>
            <a:picLocks noGrp="1" noChangeAspect="1" noChangeArrowheads="1"/>
          </p:cNvPicPr>
          <p:nvPr>
            <p:ph sz="half" idx="2"/>
          </p:nvPr>
        </p:nvPicPr>
        <p:blipFill>
          <a:blip r:embed="rId3" cstate="print"/>
          <a:srcRect/>
          <a:stretch>
            <a:fillRect/>
          </a:stretch>
        </p:blipFill>
        <p:spPr>
          <a:xfrm>
            <a:off x="2743200" y="1447800"/>
            <a:ext cx="3657600" cy="2687638"/>
          </a:xfrm>
          <a:noFill/>
        </p:spPr>
      </p:pic>
      <p:sp>
        <p:nvSpPr>
          <p:cNvPr id="363526" name="Text Box 6"/>
          <p:cNvSpPr txBox="1">
            <a:spLocks noChangeArrowheads="1"/>
          </p:cNvSpPr>
          <p:nvPr/>
        </p:nvSpPr>
        <p:spPr bwMode="auto">
          <a:xfrm>
            <a:off x="685800" y="4648200"/>
            <a:ext cx="7162800" cy="1370013"/>
          </a:xfrm>
          <a:prstGeom prst="rect">
            <a:avLst/>
          </a:prstGeom>
          <a:noFill/>
          <a:ln w="12700">
            <a:noFill/>
            <a:miter lim="800000"/>
            <a:headEnd type="none" w="sm" len="sm"/>
            <a:tailEnd type="none" w="sm" len="sm"/>
          </a:ln>
          <a:effectLst/>
        </p:spPr>
        <p:txBody>
          <a:bodyPr>
            <a:spAutoFit/>
          </a:bodyPr>
          <a:lstStyle/>
          <a:p>
            <a:pPr algn="l">
              <a:spcBef>
                <a:spcPct val="50000"/>
              </a:spcBef>
              <a:defRPr/>
            </a:pPr>
            <a:r>
              <a:rPr lang="en-US" b="1" i="1">
                <a:solidFill>
                  <a:srgbClr val="FFFF99"/>
                </a:solidFill>
                <a:effectLst>
                  <a:outerShdw blurRad="38100" dist="38100" dir="2700000" algn="tl">
                    <a:srgbClr val="000000"/>
                  </a:outerShdw>
                </a:effectLst>
              </a:rPr>
              <a:t>h</a:t>
            </a:r>
            <a:r>
              <a:rPr lang="en-US" b="1">
                <a:solidFill>
                  <a:srgbClr val="FFFF99"/>
                </a:solidFill>
                <a:effectLst>
                  <a:outerShdw blurRad="38100" dist="38100" dir="2700000" algn="tl">
                    <a:srgbClr val="000000"/>
                  </a:outerShdw>
                </a:effectLst>
              </a:rPr>
              <a:t>(</a:t>
            </a:r>
            <a:r>
              <a:rPr lang="en-US" b="1" i="1">
                <a:solidFill>
                  <a:srgbClr val="FFFF99"/>
                </a:solidFill>
                <a:effectLst>
                  <a:outerShdw blurRad="38100" dist="38100" dir="2700000" algn="tl">
                    <a:srgbClr val="000000"/>
                  </a:outerShdw>
                </a:effectLst>
              </a:rPr>
              <a:t>T</a:t>
            </a:r>
            <a:r>
              <a:rPr lang="en-US" b="1">
                <a:solidFill>
                  <a:srgbClr val="FFFF99"/>
                </a:solidFill>
                <a:effectLst>
                  <a:outerShdw blurRad="38100" dist="38100" dir="2700000" algn="tl">
                    <a:srgbClr val="000000"/>
                  </a:outerShdw>
                </a:effectLst>
              </a:rPr>
              <a:t>) = max{</a:t>
            </a:r>
            <a:r>
              <a:rPr lang="en-US" b="1" i="1">
                <a:solidFill>
                  <a:srgbClr val="FFFF99"/>
                </a:solidFill>
                <a:effectLst>
                  <a:outerShdw blurRad="38100" dist="38100" dir="2700000" algn="tl">
                    <a:srgbClr val="000000"/>
                  </a:outerShdw>
                </a:effectLst>
              </a:rPr>
              <a:t>h</a:t>
            </a:r>
            <a:r>
              <a:rPr lang="en-US" b="1">
                <a:solidFill>
                  <a:srgbClr val="FFFF99"/>
                </a:solidFill>
                <a:effectLst>
                  <a:outerShdw blurRad="38100" dist="38100" dir="2700000" algn="tl">
                    <a:srgbClr val="000000"/>
                  </a:outerShdw>
                </a:effectLst>
              </a:rPr>
              <a:t>(</a:t>
            </a:r>
            <a:r>
              <a:rPr lang="en-US" b="1" i="1">
                <a:solidFill>
                  <a:srgbClr val="FFFF99"/>
                </a:solidFill>
                <a:effectLst>
                  <a:outerShdw blurRad="38100" dist="38100" dir="2700000" algn="tl">
                    <a:srgbClr val="000000"/>
                  </a:outerShdw>
                </a:effectLst>
              </a:rPr>
              <a:t>T</a:t>
            </a:r>
            <a:r>
              <a:rPr lang="en-US" b="1" baseline="-25000">
                <a:solidFill>
                  <a:srgbClr val="FFFF99"/>
                </a:solidFill>
                <a:effectLst>
                  <a:outerShdw blurRad="38100" dist="38100" dir="2700000" algn="tl">
                    <a:srgbClr val="000000"/>
                  </a:outerShdw>
                </a:effectLst>
              </a:rPr>
              <a:t>L</a:t>
            </a:r>
            <a:r>
              <a:rPr lang="en-US" b="1">
                <a:solidFill>
                  <a:srgbClr val="FFFF99"/>
                </a:solidFill>
                <a:effectLst>
                  <a:outerShdw blurRad="38100" dist="38100" dir="2700000" algn="tl">
                    <a:srgbClr val="000000"/>
                  </a:outerShdw>
                </a:effectLst>
              </a:rPr>
              <a:t>), </a:t>
            </a:r>
            <a:r>
              <a:rPr lang="en-US" b="1" i="1">
                <a:solidFill>
                  <a:srgbClr val="FFFF99"/>
                </a:solidFill>
                <a:effectLst>
                  <a:outerShdw blurRad="38100" dist="38100" dir="2700000" algn="tl">
                    <a:srgbClr val="000000"/>
                  </a:outerShdw>
                </a:effectLst>
              </a:rPr>
              <a:t>h</a:t>
            </a:r>
            <a:r>
              <a:rPr lang="en-US" b="1">
                <a:solidFill>
                  <a:srgbClr val="FFFF99"/>
                </a:solidFill>
                <a:effectLst>
                  <a:outerShdw blurRad="38100" dist="38100" dir="2700000" algn="tl">
                    <a:srgbClr val="000000"/>
                  </a:outerShdw>
                </a:effectLst>
              </a:rPr>
              <a:t>(</a:t>
            </a:r>
            <a:r>
              <a:rPr lang="en-US" b="1" i="1">
                <a:solidFill>
                  <a:srgbClr val="FFFF99"/>
                </a:solidFill>
                <a:effectLst>
                  <a:outerShdw blurRad="38100" dist="38100" dir="2700000" algn="tl">
                    <a:srgbClr val="000000"/>
                  </a:outerShdw>
                </a:effectLst>
              </a:rPr>
              <a:t>T</a:t>
            </a:r>
            <a:r>
              <a:rPr lang="en-US" b="1" baseline="-25000">
                <a:solidFill>
                  <a:srgbClr val="FFFF99"/>
                </a:solidFill>
                <a:effectLst>
                  <a:outerShdw blurRad="38100" dist="38100" dir="2700000" algn="tl">
                    <a:srgbClr val="000000"/>
                  </a:outerShdw>
                </a:effectLst>
              </a:rPr>
              <a:t>R</a:t>
            </a:r>
            <a:r>
              <a:rPr lang="en-US" b="1">
                <a:solidFill>
                  <a:srgbClr val="FFFF99"/>
                </a:solidFill>
                <a:effectLst>
                  <a:outerShdw blurRad="38100" dist="38100" dir="2700000" algn="tl">
                    <a:srgbClr val="000000"/>
                  </a:outerShdw>
                </a:effectLst>
              </a:rPr>
              <a:t>)} + 1  if </a:t>
            </a:r>
            <a:r>
              <a:rPr lang="en-US" b="1" i="1">
                <a:solidFill>
                  <a:srgbClr val="FFFF99"/>
                </a:solidFill>
                <a:effectLst>
                  <a:outerShdw blurRad="38100" dist="38100" dir="2700000" algn="tl">
                    <a:srgbClr val="000000"/>
                  </a:outerShdw>
                </a:effectLst>
              </a:rPr>
              <a:t>T </a:t>
            </a:r>
            <a:r>
              <a:rPr lang="en-US" b="1" i="1">
                <a:solidFill>
                  <a:srgbClr val="FFFF99"/>
                </a:solidFill>
                <a:effectLst>
                  <a:outerShdw blurRad="38100" dist="38100" dir="2700000" algn="tl">
                    <a:srgbClr val="000000"/>
                  </a:outerShdw>
                </a:effectLst>
                <a:sym typeface="Symbol" pitchFamily="84" charset="2"/>
              </a:rPr>
              <a:t></a:t>
            </a:r>
            <a:r>
              <a:rPr lang="en-US" i="1">
                <a:sym typeface="Symbol" pitchFamily="84" charset="2"/>
              </a:rPr>
              <a:t> </a:t>
            </a:r>
            <a:r>
              <a:rPr kumimoji="1" lang="en-US" b="1">
                <a:solidFill>
                  <a:srgbClr val="FFFF99"/>
                </a:solidFill>
                <a:effectLst>
                  <a:outerShdw blurRad="38100" dist="38100" dir="2700000" algn="tl">
                    <a:srgbClr val="000000"/>
                  </a:outerShdw>
                </a:effectLst>
                <a:sym typeface="Symbol" pitchFamily="84" charset="2"/>
              </a:rPr>
              <a:t>  and  </a:t>
            </a:r>
            <a:r>
              <a:rPr lang="en-US" b="1" i="1">
                <a:solidFill>
                  <a:srgbClr val="FFFF99"/>
                </a:solidFill>
                <a:effectLst>
                  <a:outerShdw blurRad="38100" dist="38100" dir="2700000" algn="tl">
                    <a:srgbClr val="000000"/>
                  </a:outerShdw>
                </a:effectLst>
              </a:rPr>
              <a:t>h</a:t>
            </a:r>
            <a:r>
              <a:rPr lang="en-US" b="1">
                <a:solidFill>
                  <a:srgbClr val="FFFF99"/>
                </a:solidFill>
                <a:effectLst>
                  <a:outerShdw blurRad="38100" dist="38100" dir="2700000" algn="tl">
                    <a:srgbClr val="000000"/>
                  </a:outerShdw>
                </a:effectLst>
              </a:rPr>
              <a:t>(</a:t>
            </a:r>
            <a:r>
              <a:rPr kumimoji="1" lang="en-US" b="1">
                <a:solidFill>
                  <a:srgbClr val="FFFF99"/>
                </a:solidFill>
                <a:effectLst>
                  <a:outerShdw blurRad="38100" dist="38100" dir="2700000" algn="tl">
                    <a:srgbClr val="000000"/>
                  </a:outerShdw>
                </a:effectLst>
                <a:sym typeface="Symbol" pitchFamily="84" charset="2"/>
              </a:rPr>
              <a:t></a:t>
            </a:r>
            <a:r>
              <a:rPr lang="en-US" b="1">
                <a:solidFill>
                  <a:srgbClr val="FFFF99"/>
                </a:solidFill>
                <a:effectLst>
                  <a:outerShdw blurRad="38100" dist="38100" dir="2700000" algn="tl">
                    <a:srgbClr val="000000"/>
                  </a:outerShdw>
                </a:effectLst>
              </a:rPr>
              <a:t>) = -1</a:t>
            </a:r>
            <a:br>
              <a:rPr lang="en-US" b="1">
                <a:solidFill>
                  <a:srgbClr val="FFFF99"/>
                </a:solidFill>
                <a:effectLst>
                  <a:outerShdw blurRad="38100" dist="38100" dir="2700000" algn="tl">
                    <a:srgbClr val="000000"/>
                  </a:outerShdw>
                </a:effectLst>
              </a:rPr>
            </a:br>
            <a:endParaRPr lang="en-US" b="1">
              <a:solidFill>
                <a:srgbClr val="FFFF99"/>
              </a:solidFill>
              <a:effectLst>
                <a:outerShdw blurRad="38100" dist="38100" dir="2700000" algn="tl">
                  <a:srgbClr val="000000"/>
                </a:outerShdw>
              </a:effectLst>
            </a:endParaRPr>
          </a:p>
          <a:p>
            <a:pPr algn="l">
              <a:spcBef>
                <a:spcPct val="50000"/>
              </a:spcBef>
              <a:defRPr/>
            </a:pPr>
            <a:r>
              <a:rPr kumimoji="1" lang="en-US" b="1">
                <a:solidFill>
                  <a:srgbClr val="FFFF99"/>
                </a:solidFill>
                <a:effectLst>
                  <a:outerShdw blurRad="38100" dist="38100" dir="2700000" algn="tl">
                    <a:srgbClr val="000000"/>
                  </a:outerShdw>
                </a:effectLst>
              </a:rPr>
              <a:t>Efficiency: </a:t>
            </a:r>
            <a:r>
              <a:rPr kumimoji="1" lang="el-GR" b="1">
                <a:solidFill>
                  <a:srgbClr val="FFFF99"/>
                </a:solidFill>
                <a:effectLst>
                  <a:outerShdw blurRad="38100" dist="38100" dir="2700000" algn="tl">
                    <a:srgbClr val="000000"/>
                  </a:outerShdw>
                </a:effectLst>
              </a:rPr>
              <a:t>Θ</a:t>
            </a:r>
            <a:r>
              <a:rPr kumimoji="1" lang="en-US" b="1">
                <a:solidFill>
                  <a:srgbClr val="FFFF99"/>
                </a:solidFill>
                <a:effectLst>
                  <a:outerShdw blurRad="38100" dist="38100" dir="2700000" algn="tl">
                    <a:srgbClr val="000000"/>
                  </a:outerShdw>
                </a:effectLst>
              </a:rPr>
              <a:t>(</a:t>
            </a:r>
            <a:r>
              <a:rPr kumimoji="1" lang="en-US" b="1" i="1">
                <a:solidFill>
                  <a:srgbClr val="FFFF99"/>
                </a:solidFill>
                <a:effectLst>
                  <a:outerShdw blurRad="38100" dist="38100" dir="2700000" algn="tl">
                    <a:srgbClr val="000000"/>
                  </a:outerShdw>
                </a:effectLst>
              </a:rPr>
              <a:t>n</a:t>
            </a:r>
            <a:r>
              <a:rPr kumimoji="1" lang="en-US" b="1">
                <a:solidFill>
                  <a:srgbClr val="FFFF99"/>
                </a:solidFill>
                <a:effectLst>
                  <a:outerShdw blurRad="38100" dist="38100" dir="2700000" algn="tl">
                    <a:srgbClr val="000000"/>
                  </a:outerShdw>
                </a:effectLst>
              </a:rPr>
              <a:t>).   Why?</a:t>
            </a:r>
            <a:r>
              <a:rPr lang="en-US"/>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09600" y="304800"/>
            <a:ext cx="7772400" cy="609600"/>
          </a:xfrm>
        </p:spPr>
        <p:txBody>
          <a:bodyPr>
            <a:normAutofit fontScale="90000"/>
          </a:bodyPr>
          <a:lstStyle/>
          <a:p>
            <a:pPr>
              <a:defRPr/>
            </a:pPr>
            <a:r>
              <a:rPr lang="en-US" smtClean="0"/>
              <a:t>Multiplication of Large Integers </a:t>
            </a:r>
          </a:p>
        </p:txBody>
      </p:sp>
      <p:sp>
        <p:nvSpPr>
          <p:cNvPr id="316419" name="Rectangle 3"/>
          <p:cNvSpPr>
            <a:spLocks noGrp="1" noChangeArrowheads="1"/>
          </p:cNvSpPr>
          <p:nvPr>
            <p:ph sz="quarter" idx="1"/>
          </p:nvPr>
        </p:nvSpPr>
        <p:spPr>
          <a:xfrm>
            <a:off x="609600" y="1143000"/>
            <a:ext cx="8534400" cy="5715000"/>
          </a:xfrm>
        </p:spPr>
        <p:txBody>
          <a:bodyPr>
            <a:normAutofit lnSpcReduction="10000"/>
          </a:bodyPr>
          <a:lstStyle/>
          <a:p>
            <a:pPr marL="0" indent="0">
              <a:lnSpc>
                <a:spcPct val="90000"/>
              </a:lnSpc>
              <a:buFont typeface="Monotype Sorts" pitchFamily="2" charset="2"/>
              <a:buNone/>
              <a:defRPr/>
            </a:pPr>
            <a:r>
              <a:rPr lang="en-US" smtClean="0"/>
              <a:t>Consider the problem of multiplying two (large) </a:t>
            </a:r>
            <a:r>
              <a:rPr lang="en-US" i="1" smtClean="0"/>
              <a:t>n</a:t>
            </a:r>
            <a:r>
              <a:rPr lang="en-US" smtClean="0"/>
              <a:t>-digit integers represented by arrays of their digits such as:</a:t>
            </a:r>
            <a:br>
              <a:rPr lang="en-US" smtClean="0"/>
            </a:br>
            <a:r>
              <a:rPr lang="en-US" smtClean="0"/>
              <a:t/>
            </a:r>
            <a:br>
              <a:rPr lang="en-US" smtClean="0"/>
            </a:br>
            <a:r>
              <a:rPr lang="en-US" smtClean="0"/>
              <a:t>A = 12345678901357986429   B = 87654321284820912836</a:t>
            </a:r>
            <a:br>
              <a:rPr lang="en-US" smtClean="0"/>
            </a:br>
            <a:r>
              <a:rPr lang="en-US" smtClean="0"/>
              <a:t/>
            </a:r>
            <a:br>
              <a:rPr lang="en-US" smtClean="0"/>
            </a:br>
            <a:r>
              <a:rPr lang="en-US" smtClean="0"/>
              <a:t>The grade-school algorithm:</a:t>
            </a:r>
            <a:endParaRPr lang="en-US" b="0" smtClean="0"/>
          </a:p>
          <a:p>
            <a:pPr marL="0" indent="0">
              <a:lnSpc>
                <a:spcPct val="90000"/>
              </a:lnSpc>
              <a:buFont typeface="Monotype Sorts" pitchFamily="2" charset="2"/>
              <a:buNone/>
              <a:defRPr/>
            </a:pPr>
            <a:r>
              <a:rPr lang="en-US" i="1" smtClean="0"/>
              <a:t>		a</a:t>
            </a:r>
            <a:r>
              <a:rPr lang="en-US" baseline="-25000" smtClean="0"/>
              <a:t>1  </a:t>
            </a:r>
            <a:r>
              <a:rPr lang="en-US" i="1" smtClean="0"/>
              <a:t>a</a:t>
            </a:r>
            <a:r>
              <a:rPr lang="en-US" baseline="-25000" smtClean="0"/>
              <a:t>2 </a:t>
            </a:r>
            <a:r>
              <a:rPr lang="en-US" smtClean="0"/>
              <a:t>…  </a:t>
            </a:r>
            <a:r>
              <a:rPr lang="en-US" i="1" smtClean="0"/>
              <a:t>a</a:t>
            </a:r>
            <a:r>
              <a:rPr lang="en-US" i="1" baseline="-25000" smtClean="0"/>
              <a:t>n</a:t>
            </a:r>
            <a:br>
              <a:rPr lang="en-US" i="1" baseline="-25000" smtClean="0"/>
            </a:br>
            <a:r>
              <a:rPr lang="en-US" i="1" baseline="-25000" smtClean="0"/>
              <a:t>               		</a:t>
            </a:r>
            <a:r>
              <a:rPr lang="en-US" i="1" smtClean="0"/>
              <a:t>b</a:t>
            </a:r>
            <a:r>
              <a:rPr lang="en-US" baseline="-25000" smtClean="0"/>
              <a:t>1  </a:t>
            </a:r>
            <a:r>
              <a:rPr lang="en-US" i="1" smtClean="0"/>
              <a:t>b</a:t>
            </a:r>
            <a:r>
              <a:rPr lang="en-US" baseline="-25000" smtClean="0"/>
              <a:t>2 </a:t>
            </a:r>
            <a:r>
              <a:rPr lang="en-US" smtClean="0"/>
              <a:t>…  </a:t>
            </a:r>
            <a:r>
              <a:rPr lang="en-US" i="1" smtClean="0"/>
              <a:t>b</a:t>
            </a:r>
            <a:r>
              <a:rPr lang="en-US" i="1" baseline="-25000" smtClean="0"/>
              <a:t>n</a:t>
            </a:r>
            <a:br>
              <a:rPr lang="en-US" i="1" baseline="-25000" smtClean="0"/>
            </a:br>
            <a:r>
              <a:rPr lang="en-US" i="1" baseline="-25000" smtClean="0"/>
              <a:t> 	   </a:t>
            </a:r>
            <a:r>
              <a:rPr lang="en-US" smtClean="0"/>
              <a:t>(</a:t>
            </a:r>
            <a:r>
              <a:rPr lang="en-US" i="1" smtClean="0"/>
              <a:t>d</a:t>
            </a:r>
            <a:r>
              <a:rPr lang="en-US" baseline="-25000" smtClean="0"/>
              <a:t>10</a:t>
            </a:r>
            <a:r>
              <a:rPr lang="en-US" smtClean="0"/>
              <a:t>)</a:t>
            </a:r>
            <a:r>
              <a:rPr lang="en-US" baseline="-25000" smtClean="0"/>
              <a:t> </a:t>
            </a:r>
            <a:r>
              <a:rPr lang="en-US" i="1" smtClean="0"/>
              <a:t>d</a:t>
            </a:r>
            <a:r>
              <a:rPr lang="en-US" baseline="-25000" smtClean="0"/>
              <a:t>11</a:t>
            </a:r>
            <a:r>
              <a:rPr lang="en-US" i="1" smtClean="0"/>
              <a:t>d</a:t>
            </a:r>
            <a:r>
              <a:rPr lang="en-US" baseline="-25000" smtClean="0"/>
              <a:t>12 </a:t>
            </a:r>
            <a:r>
              <a:rPr lang="en-US" smtClean="0"/>
              <a:t>… </a:t>
            </a:r>
            <a:r>
              <a:rPr lang="en-US" i="1" smtClean="0"/>
              <a:t>d</a:t>
            </a:r>
            <a:r>
              <a:rPr lang="en-US" baseline="-25000" smtClean="0"/>
              <a:t>1</a:t>
            </a:r>
            <a:r>
              <a:rPr lang="en-US" i="1" baseline="-25000" smtClean="0"/>
              <a:t>n</a:t>
            </a:r>
          </a:p>
          <a:p>
            <a:pPr marL="0" indent="0">
              <a:lnSpc>
                <a:spcPct val="90000"/>
              </a:lnSpc>
              <a:buFont typeface="Monotype Sorts" pitchFamily="2" charset="2"/>
              <a:buNone/>
              <a:defRPr/>
            </a:pPr>
            <a:r>
              <a:rPr lang="en-US" i="1" baseline="-25000" smtClean="0"/>
              <a:t>         </a:t>
            </a:r>
            <a:r>
              <a:rPr lang="en-US" smtClean="0"/>
              <a:t>(</a:t>
            </a:r>
            <a:r>
              <a:rPr lang="en-US" i="1" smtClean="0"/>
              <a:t>d</a:t>
            </a:r>
            <a:r>
              <a:rPr lang="en-US" baseline="-25000" smtClean="0"/>
              <a:t>20</a:t>
            </a:r>
            <a:r>
              <a:rPr lang="en-US" smtClean="0"/>
              <a:t>)</a:t>
            </a:r>
            <a:r>
              <a:rPr lang="en-US" baseline="-25000" smtClean="0"/>
              <a:t> </a:t>
            </a:r>
            <a:r>
              <a:rPr lang="en-US" i="1" smtClean="0"/>
              <a:t>d</a:t>
            </a:r>
            <a:r>
              <a:rPr lang="en-US" baseline="-25000" smtClean="0"/>
              <a:t>21</a:t>
            </a:r>
            <a:r>
              <a:rPr lang="en-US" i="1" smtClean="0"/>
              <a:t>d</a:t>
            </a:r>
            <a:r>
              <a:rPr lang="en-US" baseline="-25000" smtClean="0"/>
              <a:t>22 </a:t>
            </a:r>
            <a:r>
              <a:rPr lang="en-US" smtClean="0"/>
              <a:t>… </a:t>
            </a:r>
            <a:r>
              <a:rPr lang="en-US" i="1" smtClean="0"/>
              <a:t>d</a:t>
            </a:r>
            <a:r>
              <a:rPr lang="en-US" baseline="-25000" smtClean="0"/>
              <a:t>2</a:t>
            </a:r>
            <a:r>
              <a:rPr lang="en-US" i="1" baseline="-25000" smtClean="0"/>
              <a:t>n</a:t>
            </a:r>
          </a:p>
          <a:p>
            <a:pPr marL="0" indent="0">
              <a:lnSpc>
                <a:spcPct val="90000"/>
              </a:lnSpc>
              <a:buFont typeface="Monotype Sorts" pitchFamily="2" charset="2"/>
              <a:buNone/>
              <a:defRPr/>
            </a:pPr>
            <a:r>
              <a:rPr lang="en-US" i="1" baseline="-25000" smtClean="0"/>
              <a:t>        </a:t>
            </a:r>
            <a:r>
              <a:rPr lang="en-US" smtClean="0"/>
              <a:t>… … … … … … … </a:t>
            </a:r>
            <a:endParaRPr lang="en-US" i="1" baseline="-25000" smtClean="0"/>
          </a:p>
          <a:p>
            <a:pPr marL="0" indent="0">
              <a:lnSpc>
                <a:spcPct val="90000"/>
              </a:lnSpc>
              <a:buFont typeface="Monotype Sorts" pitchFamily="2" charset="2"/>
              <a:buNone/>
              <a:defRPr/>
            </a:pPr>
            <a:r>
              <a:rPr lang="en-US" smtClean="0"/>
              <a:t>(</a:t>
            </a:r>
            <a:r>
              <a:rPr lang="en-US" i="1" smtClean="0"/>
              <a:t>d</a:t>
            </a:r>
            <a:r>
              <a:rPr lang="en-US" i="1" baseline="-25000" smtClean="0"/>
              <a:t>n</a:t>
            </a:r>
            <a:r>
              <a:rPr lang="en-US" baseline="-25000" smtClean="0"/>
              <a:t>0</a:t>
            </a:r>
            <a:r>
              <a:rPr lang="en-US" smtClean="0"/>
              <a:t>)</a:t>
            </a:r>
            <a:r>
              <a:rPr lang="en-US" baseline="-25000" smtClean="0"/>
              <a:t> </a:t>
            </a:r>
            <a:r>
              <a:rPr lang="en-US" i="1" smtClean="0"/>
              <a:t>d</a:t>
            </a:r>
            <a:r>
              <a:rPr lang="en-US" i="1" baseline="-25000" smtClean="0"/>
              <a:t>n</a:t>
            </a:r>
            <a:r>
              <a:rPr lang="en-US" baseline="-25000" smtClean="0"/>
              <a:t>1</a:t>
            </a:r>
            <a:r>
              <a:rPr lang="en-US" i="1" smtClean="0"/>
              <a:t>d</a:t>
            </a:r>
            <a:r>
              <a:rPr lang="en-US" i="1" baseline="-25000" smtClean="0"/>
              <a:t>n</a:t>
            </a:r>
            <a:r>
              <a:rPr lang="en-US" baseline="-25000" smtClean="0"/>
              <a:t>2 </a:t>
            </a:r>
            <a:r>
              <a:rPr lang="en-US" smtClean="0"/>
              <a:t>… </a:t>
            </a:r>
            <a:r>
              <a:rPr lang="en-US" i="1" smtClean="0"/>
              <a:t>d</a:t>
            </a:r>
            <a:r>
              <a:rPr lang="en-US" i="1" baseline="-25000" smtClean="0"/>
              <a:t>nn</a:t>
            </a:r>
          </a:p>
          <a:p>
            <a:pPr marL="0" indent="0">
              <a:lnSpc>
                <a:spcPct val="90000"/>
              </a:lnSpc>
              <a:buFont typeface="Monotype Sorts" pitchFamily="2" charset="2"/>
              <a:buNone/>
              <a:defRPr/>
            </a:pPr>
            <a:r>
              <a:rPr lang="en-US" i="1" baseline="-25000" smtClean="0"/>
              <a:t> </a:t>
            </a:r>
            <a:br>
              <a:rPr lang="en-US" i="1" baseline="-25000" smtClean="0"/>
            </a:br>
            <a:r>
              <a:rPr lang="en-US" i="1" baseline="-25000" smtClean="0"/>
              <a:t/>
            </a:r>
            <a:br>
              <a:rPr lang="en-US" i="1" baseline="-25000" smtClean="0"/>
            </a:br>
            <a:r>
              <a:rPr kumimoji="0" lang="en-US" smtClean="0"/>
              <a:t>Efficiency: </a:t>
            </a:r>
            <a:r>
              <a:rPr lang="el-GR" smtClean="0"/>
              <a:t>Θ</a:t>
            </a:r>
            <a:r>
              <a:rPr lang="en-US" smtClean="0"/>
              <a:t>(</a:t>
            </a:r>
            <a:r>
              <a:rPr lang="en-US" i="1" smtClean="0"/>
              <a:t>n</a:t>
            </a:r>
            <a:r>
              <a:rPr lang="en-US" baseline="30000" smtClean="0"/>
              <a:t>2</a:t>
            </a:r>
            <a:r>
              <a:rPr lang="en-US" smtClean="0"/>
              <a:t>) single-digit multiplications</a:t>
            </a:r>
          </a:p>
        </p:txBody>
      </p:sp>
      <p:sp>
        <p:nvSpPr>
          <p:cNvPr id="21508" name="Line 4"/>
          <p:cNvSpPr>
            <a:spLocks noChangeShapeType="1"/>
          </p:cNvSpPr>
          <p:nvPr/>
        </p:nvSpPr>
        <p:spPr bwMode="auto">
          <a:xfrm>
            <a:off x="2514600" y="3962400"/>
            <a:ext cx="1371600"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1509" name="Line 5"/>
          <p:cNvSpPr>
            <a:spLocks noChangeShapeType="1"/>
          </p:cNvSpPr>
          <p:nvPr/>
        </p:nvSpPr>
        <p:spPr bwMode="auto">
          <a:xfrm>
            <a:off x="685800" y="5486400"/>
            <a:ext cx="3124200" cy="0"/>
          </a:xfrm>
          <a:prstGeom prst="line">
            <a:avLst/>
          </a:prstGeom>
          <a:noFill/>
          <a:ln w="12700">
            <a:solidFill>
              <a:srgbClr val="FF0000"/>
            </a:solidFill>
            <a:round/>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7200" y="304800"/>
            <a:ext cx="7772400" cy="533400"/>
          </a:xfrm>
        </p:spPr>
        <p:txBody>
          <a:bodyPr>
            <a:normAutofit fontScale="90000"/>
          </a:bodyPr>
          <a:lstStyle/>
          <a:p>
            <a:pPr>
              <a:defRPr/>
            </a:pPr>
            <a:r>
              <a:rPr lang="en-US" smtClean="0"/>
              <a:t>First Divide-and-Conquer Algorithm</a:t>
            </a:r>
          </a:p>
        </p:txBody>
      </p:sp>
      <p:sp>
        <p:nvSpPr>
          <p:cNvPr id="321539" name="Rectangle 3"/>
          <p:cNvSpPr>
            <a:spLocks noGrp="1" noChangeArrowheads="1"/>
          </p:cNvSpPr>
          <p:nvPr>
            <p:ph sz="quarter" idx="1"/>
          </p:nvPr>
        </p:nvSpPr>
        <p:spPr>
          <a:xfrm>
            <a:off x="457200" y="1066800"/>
            <a:ext cx="8686800" cy="5638800"/>
          </a:xfrm>
        </p:spPr>
        <p:txBody>
          <a:bodyPr>
            <a:normAutofit lnSpcReduction="10000"/>
          </a:bodyPr>
          <a:lstStyle/>
          <a:p>
            <a:pPr marL="0" indent="0">
              <a:buFont typeface="Monotype Sorts" pitchFamily="2" charset="2"/>
              <a:buNone/>
              <a:defRPr/>
            </a:pPr>
            <a:r>
              <a:rPr lang="en-US" smtClean="0"/>
              <a:t>A small example: A </a:t>
            </a:r>
            <a:r>
              <a:rPr lang="en-US" b="0" smtClean="0">
                <a:sym typeface="Symbol" pitchFamily="84" charset="2"/>
              </a:rPr>
              <a:t></a:t>
            </a:r>
            <a:r>
              <a:rPr lang="en-US" smtClean="0"/>
              <a:t> B where A = 2135 and B = 4014</a:t>
            </a:r>
          </a:p>
          <a:p>
            <a:pPr marL="0" indent="0">
              <a:buFont typeface="Monotype Sorts" pitchFamily="2" charset="2"/>
              <a:buNone/>
              <a:defRPr/>
            </a:pPr>
            <a:r>
              <a:rPr lang="en-US" smtClean="0"/>
              <a:t>A = (21·10</a:t>
            </a:r>
            <a:r>
              <a:rPr lang="en-US" baseline="30000" smtClean="0"/>
              <a:t>2</a:t>
            </a:r>
            <a:r>
              <a:rPr lang="en-US" smtClean="0"/>
              <a:t> + 35),  B = (40 ·10</a:t>
            </a:r>
            <a:r>
              <a:rPr lang="en-US" baseline="30000" smtClean="0"/>
              <a:t>2</a:t>
            </a:r>
            <a:r>
              <a:rPr lang="en-US" smtClean="0"/>
              <a:t> + 14)</a:t>
            </a:r>
          </a:p>
          <a:p>
            <a:pPr marL="0" indent="0">
              <a:buFont typeface="Monotype Sorts" pitchFamily="2" charset="2"/>
              <a:buNone/>
              <a:defRPr/>
            </a:pPr>
            <a:r>
              <a:rPr lang="en-US" smtClean="0"/>
              <a:t>So, A </a:t>
            </a:r>
            <a:r>
              <a:rPr lang="en-US" b="0" smtClean="0">
                <a:solidFill>
                  <a:schemeClr val="bg2"/>
                </a:solidFill>
                <a:sym typeface="Symbol" pitchFamily="84" charset="2"/>
              </a:rPr>
              <a:t></a:t>
            </a:r>
            <a:r>
              <a:rPr lang="en-US" b="0" smtClean="0">
                <a:sym typeface="Symbol" pitchFamily="84" charset="2"/>
              </a:rPr>
              <a:t> </a:t>
            </a:r>
            <a:r>
              <a:rPr lang="en-US" smtClean="0"/>
              <a:t>B = (21 ·10</a:t>
            </a:r>
            <a:r>
              <a:rPr lang="en-US" baseline="30000" smtClean="0"/>
              <a:t>2</a:t>
            </a:r>
            <a:r>
              <a:rPr lang="en-US" smtClean="0"/>
              <a:t> + 35) </a:t>
            </a:r>
            <a:r>
              <a:rPr lang="en-US" b="0" smtClean="0">
                <a:solidFill>
                  <a:schemeClr val="bg2"/>
                </a:solidFill>
                <a:sym typeface="Symbol" pitchFamily="84" charset="2"/>
              </a:rPr>
              <a:t></a:t>
            </a:r>
            <a:r>
              <a:rPr lang="en-US" smtClean="0"/>
              <a:t> (40 ·10</a:t>
            </a:r>
            <a:r>
              <a:rPr lang="en-US" baseline="30000" smtClean="0"/>
              <a:t>2</a:t>
            </a:r>
            <a:r>
              <a:rPr lang="en-US" smtClean="0"/>
              <a:t> + 14) </a:t>
            </a:r>
          </a:p>
          <a:p>
            <a:pPr marL="0" indent="0">
              <a:buFont typeface="Monotype Sorts" pitchFamily="2" charset="2"/>
              <a:buNone/>
              <a:defRPr/>
            </a:pPr>
            <a:r>
              <a:rPr lang="en-US" smtClean="0"/>
              <a:t>      = 21 </a:t>
            </a:r>
            <a:r>
              <a:rPr lang="en-US" b="0" smtClean="0">
                <a:solidFill>
                  <a:schemeClr val="bg2"/>
                </a:solidFill>
                <a:sym typeface="Symbol" pitchFamily="84" charset="2"/>
              </a:rPr>
              <a:t></a:t>
            </a:r>
            <a:r>
              <a:rPr lang="en-US" smtClean="0"/>
              <a:t> 40 ·10</a:t>
            </a:r>
            <a:r>
              <a:rPr lang="en-US" baseline="30000" smtClean="0"/>
              <a:t>4  </a:t>
            </a:r>
            <a:r>
              <a:rPr lang="en-US" smtClean="0"/>
              <a:t>+ (21 </a:t>
            </a:r>
            <a:r>
              <a:rPr lang="en-US" b="0" smtClean="0">
                <a:solidFill>
                  <a:schemeClr val="bg2"/>
                </a:solidFill>
                <a:sym typeface="Symbol" pitchFamily="84" charset="2"/>
              </a:rPr>
              <a:t></a:t>
            </a:r>
            <a:r>
              <a:rPr lang="en-US" smtClean="0"/>
              <a:t> 14 + 35 </a:t>
            </a:r>
            <a:r>
              <a:rPr lang="en-US" b="0" smtClean="0">
                <a:solidFill>
                  <a:schemeClr val="bg2"/>
                </a:solidFill>
                <a:sym typeface="Symbol" pitchFamily="84" charset="2"/>
              </a:rPr>
              <a:t></a:t>
            </a:r>
            <a:r>
              <a:rPr lang="en-US" smtClean="0"/>
              <a:t> 40) ·10</a:t>
            </a:r>
            <a:r>
              <a:rPr lang="en-US" baseline="30000" smtClean="0"/>
              <a:t>2</a:t>
            </a:r>
            <a:r>
              <a:rPr lang="en-US" smtClean="0"/>
              <a:t> + 35 </a:t>
            </a:r>
            <a:r>
              <a:rPr lang="en-US" b="0" smtClean="0">
                <a:solidFill>
                  <a:schemeClr val="bg2"/>
                </a:solidFill>
                <a:sym typeface="Symbol" pitchFamily="84" charset="2"/>
              </a:rPr>
              <a:t></a:t>
            </a:r>
            <a:r>
              <a:rPr lang="en-US" smtClean="0"/>
              <a:t> 14</a:t>
            </a:r>
            <a:br>
              <a:rPr lang="en-US" smtClean="0"/>
            </a:br>
            <a:endParaRPr lang="en-US" smtClean="0"/>
          </a:p>
          <a:p>
            <a:pPr marL="0" indent="0">
              <a:buFont typeface="Monotype Sorts" pitchFamily="2" charset="2"/>
              <a:buNone/>
              <a:defRPr/>
            </a:pPr>
            <a:r>
              <a:rPr lang="en-US" smtClean="0"/>
              <a:t>In general, if A = A</a:t>
            </a:r>
            <a:r>
              <a:rPr lang="en-US" baseline="-25000" smtClean="0"/>
              <a:t>1</a:t>
            </a:r>
            <a:r>
              <a:rPr lang="en-US" smtClean="0"/>
              <a:t>A</a:t>
            </a:r>
            <a:r>
              <a:rPr lang="en-US" baseline="-25000" smtClean="0"/>
              <a:t>2 </a:t>
            </a:r>
            <a:r>
              <a:rPr lang="en-US" smtClean="0"/>
              <a:t>and B = B</a:t>
            </a:r>
            <a:r>
              <a:rPr lang="en-US" baseline="-25000" smtClean="0"/>
              <a:t>1</a:t>
            </a:r>
            <a:r>
              <a:rPr lang="en-US" smtClean="0"/>
              <a:t>B</a:t>
            </a:r>
            <a:r>
              <a:rPr lang="en-US" baseline="-25000" smtClean="0"/>
              <a:t>2   </a:t>
            </a:r>
            <a:r>
              <a:rPr lang="en-US" smtClean="0"/>
              <a:t>(where A and B are </a:t>
            </a:r>
            <a:r>
              <a:rPr lang="en-US" i="1" smtClean="0"/>
              <a:t>n</a:t>
            </a:r>
            <a:r>
              <a:rPr lang="en-US" smtClean="0"/>
              <a:t>-digit, </a:t>
            </a:r>
          </a:p>
          <a:p>
            <a:pPr marL="0" indent="0">
              <a:buFont typeface="Monotype Sorts" pitchFamily="2" charset="2"/>
              <a:buNone/>
              <a:defRPr/>
            </a:pPr>
            <a:r>
              <a:rPr lang="en-US" smtClean="0"/>
              <a:t>A</a:t>
            </a:r>
            <a:r>
              <a:rPr lang="en-US" baseline="-25000" smtClean="0"/>
              <a:t>1</a:t>
            </a:r>
            <a:r>
              <a:rPr lang="en-US" smtClean="0"/>
              <a:t>, A</a:t>
            </a:r>
            <a:r>
              <a:rPr lang="en-US" baseline="-25000" smtClean="0"/>
              <a:t>2</a:t>
            </a:r>
            <a:r>
              <a:rPr lang="en-US" smtClean="0"/>
              <a:t>, B</a:t>
            </a:r>
            <a:r>
              <a:rPr lang="en-US" baseline="-25000" smtClean="0"/>
              <a:t>1</a:t>
            </a:r>
            <a:r>
              <a:rPr lang="en-US" smtClean="0"/>
              <a:t>,</a:t>
            </a:r>
            <a:r>
              <a:rPr lang="en-US" baseline="-25000" smtClean="0"/>
              <a:t> </a:t>
            </a:r>
            <a:r>
              <a:rPr lang="en-US" smtClean="0"/>
              <a:t>B</a:t>
            </a:r>
            <a:r>
              <a:rPr lang="en-US" baseline="-25000" smtClean="0"/>
              <a:t>2 </a:t>
            </a:r>
            <a:r>
              <a:rPr lang="en-US" smtClean="0"/>
              <a:t>are </a:t>
            </a:r>
            <a:r>
              <a:rPr lang="en-US" i="1" smtClean="0"/>
              <a:t>n/</a:t>
            </a:r>
            <a:r>
              <a:rPr lang="en-US" smtClean="0"/>
              <a:t>2-digit numbers),</a:t>
            </a:r>
          </a:p>
          <a:p>
            <a:pPr marL="0" indent="0">
              <a:buFont typeface="Monotype Sorts" pitchFamily="2" charset="2"/>
              <a:buNone/>
              <a:defRPr/>
            </a:pPr>
            <a:r>
              <a:rPr lang="en-US" smtClean="0"/>
              <a:t>A </a:t>
            </a:r>
            <a:r>
              <a:rPr lang="en-US" b="0" smtClean="0">
                <a:solidFill>
                  <a:schemeClr val="bg2"/>
                </a:solidFill>
                <a:sym typeface="Symbol" pitchFamily="84" charset="2"/>
              </a:rPr>
              <a:t></a:t>
            </a:r>
            <a:r>
              <a:rPr lang="en-US" b="0" smtClean="0">
                <a:sym typeface="Symbol" pitchFamily="84" charset="2"/>
              </a:rPr>
              <a:t> </a:t>
            </a:r>
            <a:r>
              <a:rPr lang="en-US" smtClean="0"/>
              <a:t>B = A</a:t>
            </a:r>
            <a:r>
              <a:rPr lang="en-US" baseline="-25000" smtClean="0"/>
              <a:t>1 </a:t>
            </a:r>
            <a:r>
              <a:rPr lang="en-US" b="0" smtClean="0">
                <a:solidFill>
                  <a:schemeClr val="bg2"/>
                </a:solidFill>
                <a:sym typeface="Symbol" pitchFamily="84" charset="2"/>
              </a:rPr>
              <a:t></a:t>
            </a:r>
            <a:r>
              <a:rPr lang="en-US" smtClean="0"/>
              <a:t> B</a:t>
            </a:r>
            <a:r>
              <a:rPr lang="en-US" baseline="-25000" smtClean="0"/>
              <a:t>1</a:t>
            </a:r>
            <a:r>
              <a:rPr lang="en-US" smtClean="0"/>
              <a:t>·10</a:t>
            </a:r>
            <a:r>
              <a:rPr lang="en-US" i="1" baseline="30000" smtClean="0"/>
              <a:t>n</a:t>
            </a:r>
            <a:r>
              <a:rPr lang="en-US" baseline="30000" smtClean="0"/>
              <a:t>  </a:t>
            </a:r>
            <a:r>
              <a:rPr lang="en-US" smtClean="0"/>
              <a:t>+ (A</a:t>
            </a:r>
            <a:r>
              <a:rPr lang="en-US" baseline="-25000" smtClean="0"/>
              <a:t>1 </a:t>
            </a:r>
            <a:r>
              <a:rPr lang="en-US" b="0" smtClean="0">
                <a:solidFill>
                  <a:schemeClr val="bg2"/>
                </a:solidFill>
                <a:sym typeface="Symbol" pitchFamily="84" charset="2"/>
              </a:rPr>
              <a:t></a:t>
            </a:r>
            <a:r>
              <a:rPr lang="en-US" smtClean="0"/>
              <a:t> B</a:t>
            </a:r>
            <a:r>
              <a:rPr lang="en-US" baseline="-25000" smtClean="0"/>
              <a:t>2 </a:t>
            </a:r>
            <a:r>
              <a:rPr lang="en-US" smtClean="0"/>
              <a:t>+ A</a:t>
            </a:r>
            <a:r>
              <a:rPr lang="en-US" baseline="-25000" smtClean="0"/>
              <a:t>2 </a:t>
            </a:r>
            <a:r>
              <a:rPr lang="en-US" b="0" smtClean="0">
                <a:solidFill>
                  <a:schemeClr val="bg2"/>
                </a:solidFill>
                <a:sym typeface="Symbol" pitchFamily="84" charset="2"/>
              </a:rPr>
              <a:t></a:t>
            </a:r>
            <a:r>
              <a:rPr lang="en-US" smtClean="0"/>
              <a:t> B</a:t>
            </a:r>
            <a:r>
              <a:rPr lang="en-US" baseline="-25000" smtClean="0"/>
              <a:t>1</a:t>
            </a:r>
            <a:r>
              <a:rPr lang="en-US" smtClean="0"/>
              <a:t>) ·10</a:t>
            </a:r>
            <a:r>
              <a:rPr lang="en-US" i="1" baseline="30000" smtClean="0"/>
              <a:t>n/</a:t>
            </a:r>
            <a:r>
              <a:rPr lang="en-US" baseline="30000" smtClean="0"/>
              <a:t>2 </a:t>
            </a:r>
            <a:r>
              <a:rPr lang="en-US" smtClean="0"/>
              <a:t>+ A</a:t>
            </a:r>
            <a:r>
              <a:rPr lang="en-US" baseline="-25000" smtClean="0"/>
              <a:t>2 </a:t>
            </a:r>
            <a:r>
              <a:rPr lang="en-US" b="0" smtClean="0">
                <a:solidFill>
                  <a:schemeClr val="bg2"/>
                </a:solidFill>
                <a:sym typeface="Symbol" pitchFamily="84" charset="2"/>
              </a:rPr>
              <a:t></a:t>
            </a:r>
            <a:r>
              <a:rPr lang="en-US" smtClean="0"/>
              <a:t> B</a:t>
            </a:r>
            <a:r>
              <a:rPr lang="en-US" baseline="-25000" smtClean="0"/>
              <a:t>2</a:t>
            </a:r>
            <a:br>
              <a:rPr lang="en-US" baseline="-25000" smtClean="0"/>
            </a:br>
            <a:endParaRPr lang="en-US" baseline="-25000" smtClean="0"/>
          </a:p>
          <a:p>
            <a:pPr marL="0" indent="0">
              <a:buFont typeface="Monotype Sorts" pitchFamily="2" charset="2"/>
              <a:buNone/>
              <a:defRPr/>
            </a:pPr>
            <a:r>
              <a:rPr lang="en-US" smtClean="0"/>
              <a:t>Recurrence for the number of one-digit multiplications M(</a:t>
            </a:r>
            <a:r>
              <a:rPr lang="en-US" i="1" smtClean="0"/>
              <a:t>n</a:t>
            </a:r>
            <a:r>
              <a:rPr lang="en-US" smtClean="0"/>
              <a:t>): </a:t>
            </a:r>
          </a:p>
          <a:p>
            <a:pPr marL="0" indent="0">
              <a:buFont typeface="Monotype Sorts" pitchFamily="2" charset="2"/>
              <a:buNone/>
              <a:defRPr/>
            </a:pPr>
            <a:r>
              <a:rPr lang="en-US" i="1" smtClean="0"/>
              <a:t>                             </a:t>
            </a:r>
            <a:r>
              <a:rPr lang="en-US" smtClean="0"/>
              <a:t>M(</a:t>
            </a:r>
            <a:r>
              <a:rPr lang="en-US" i="1" smtClean="0"/>
              <a:t>n</a:t>
            </a:r>
            <a:r>
              <a:rPr lang="en-US" smtClean="0"/>
              <a:t>) = 4M(</a:t>
            </a:r>
            <a:r>
              <a:rPr lang="en-US" i="1" smtClean="0"/>
              <a:t>n</a:t>
            </a:r>
            <a:r>
              <a:rPr lang="en-US" smtClean="0"/>
              <a:t>/2),   M(1) = 1</a:t>
            </a:r>
            <a:br>
              <a:rPr lang="en-US" smtClean="0"/>
            </a:br>
            <a:r>
              <a:rPr lang="en-US" smtClean="0"/>
              <a:t>Solution: M(</a:t>
            </a:r>
            <a:r>
              <a:rPr lang="en-US" i="1" smtClean="0"/>
              <a:t>n</a:t>
            </a:r>
            <a:r>
              <a:rPr lang="en-US" smtClean="0"/>
              <a:t>) = </a:t>
            </a:r>
            <a:r>
              <a:rPr lang="en-US" i="1" smtClean="0"/>
              <a:t>n</a:t>
            </a:r>
            <a:r>
              <a:rPr lang="en-US" baseline="30000" smtClean="0"/>
              <a:t>2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457200" y="228600"/>
            <a:ext cx="8229600" cy="609600"/>
          </a:xfrm>
        </p:spPr>
        <p:txBody>
          <a:bodyPr>
            <a:normAutofit fontScale="90000"/>
          </a:bodyPr>
          <a:lstStyle/>
          <a:p>
            <a:pPr>
              <a:defRPr/>
            </a:pPr>
            <a:r>
              <a:rPr lang="en-US" smtClean="0"/>
              <a:t>Second Divide-and-Conquer Algorithm</a:t>
            </a:r>
          </a:p>
        </p:txBody>
      </p:sp>
      <p:sp>
        <p:nvSpPr>
          <p:cNvPr id="327683" name="Rectangle 3"/>
          <p:cNvSpPr>
            <a:spLocks noGrp="1" noChangeArrowheads="1"/>
          </p:cNvSpPr>
          <p:nvPr>
            <p:ph sz="quarter" idx="1"/>
          </p:nvPr>
        </p:nvSpPr>
        <p:spPr>
          <a:xfrm>
            <a:off x="533400" y="1295400"/>
            <a:ext cx="8763000" cy="5562600"/>
          </a:xfrm>
        </p:spPr>
        <p:txBody>
          <a:bodyPr>
            <a:normAutofit fontScale="92500"/>
          </a:bodyPr>
          <a:lstStyle/>
          <a:p>
            <a:pPr marL="0" indent="0">
              <a:buFont typeface="Monotype Sorts" pitchFamily="2" charset="2"/>
              <a:buNone/>
              <a:defRPr/>
            </a:pPr>
            <a:r>
              <a:rPr lang="en-US" smtClean="0"/>
              <a:t>A </a:t>
            </a:r>
            <a:r>
              <a:rPr lang="en-US" b="0" smtClean="0">
                <a:sym typeface="Symbol" pitchFamily="84" charset="2"/>
              </a:rPr>
              <a:t></a:t>
            </a:r>
            <a:r>
              <a:rPr lang="en-US" smtClean="0"/>
              <a:t> B = A</a:t>
            </a:r>
            <a:r>
              <a:rPr lang="en-US" baseline="-25000" smtClean="0"/>
              <a:t>1 </a:t>
            </a:r>
            <a:r>
              <a:rPr lang="en-US" b="0" smtClean="0">
                <a:sym typeface="Symbol" pitchFamily="84" charset="2"/>
              </a:rPr>
              <a:t></a:t>
            </a:r>
            <a:r>
              <a:rPr lang="en-US" smtClean="0"/>
              <a:t> B</a:t>
            </a:r>
            <a:r>
              <a:rPr lang="en-US" baseline="-25000" smtClean="0"/>
              <a:t>1</a:t>
            </a:r>
            <a:r>
              <a:rPr lang="en-US" smtClean="0"/>
              <a:t>·10</a:t>
            </a:r>
            <a:r>
              <a:rPr lang="en-US" i="1" baseline="30000" smtClean="0"/>
              <a:t>n</a:t>
            </a:r>
            <a:r>
              <a:rPr lang="en-US" baseline="30000" smtClean="0"/>
              <a:t>  </a:t>
            </a:r>
            <a:r>
              <a:rPr lang="en-US" smtClean="0"/>
              <a:t>+ (A</a:t>
            </a:r>
            <a:r>
              <a:rPr lang="en-US" baseline="-25000" smtClean="0"/>
              <a:t>1 </a:t>
            </a:r>
            <a:r>
              <a:rPr lang="en-US" b="0" smtClean="0">
                <a:sym typeface="Symbol" pitchFamily="84" charset="2"/>
              </a:rPr>
              <a:t></a:t>
            </a:r>
            <a:r>
              <a:rPr lang="en-US" smtClean="0"/>
              <a:t> B</a:t>
            </a:r>
            <a:r>
              <a:rPr lang="en-US" baseline="-25000" smtClean="0"/>
              <a:t>2 </a:t>
            </a:r>
            <a:r>
              <a:rPr lang="en-US" smtClean="0"/>
              <a:t>+ A</a:t>
            </a:r>
            <a:r>
              <a:rPr lang="en-US" baseline="-25000" smtClean="0"/>
              <a:t>2 </a:t>
            </a:r>
            <a:r>
              <a:rPr lang="en-US" b="0" smtClean="0">
                <a:sym typeface="Symbol" pitchFamily="84" charset="2"/>
              </a:rPr>
              <a:t></a:t>
            </a:r>
            <a:r>
              <a:rPr lang="en-US" smtClean="0"/>
              <a:t> B</a:t>
            </a:r>
            <a:r>
              <a:rPr lang="en-US" baseline="-25000" smtClean="0"/>
              <a:t>1</a:t>
            </a:r>
            <a:r>
              <a:rPr lang="en-US" smtClean="0"/>
              <a:t>) ·10</a:t>
            </a:r>
            <a:r>
              <a:rPr lang="en-US" i="1" baseline="30000" smtClean="0"/>
              <a:t>n/</a:t>
            </a:r>
            <a:r>
              <a:rPr lang="en-US" baseline="30000" smtClean="0"/>
              <a:t>2 </a:t>
            </a:r>
            <a:r>
              <a:rPr lang="en-US" smtClean="0"/>
              <a:t>+ A</a:t>
            </a:r>
            <a:r>
              <a:rPr lang="en-US" baseline="-25000" smtClean="0"/>
              <a:t>2 </a:t>
            </a:r>
            <a:r>
              <a:rPr lang="en-US" b="0" smtClean="0">
                <a:sym typeface="Symbol" pitchFamily="84" charset="2"/>
              </a:rPr>
              <a:t></a:t>
            </a:r>
            <a:r>
              <a:rPr lang="en-US" smtClean="0"/>
              <a:t> B</a:t>
            </a:r>
            <a:r>
              <a:rPr lang="en-US" baseline="-25000" smtClean="0"/>
              <a:t>2</a:t>
            </a:r>
            <a:br>
              <a:rPr lang="en-US" baseline="-25000" smtClean="0"/>
            </a:br>
            <a:endParaRPr lang="en-US" baseline="-25000" smtClean="0"/>
          </a:p>
          <a:p>
            <a:pPr marL="0" indent="0">
              <a:buFont typeface="Monotype Sorts" pitchFamily="2" charset="2"/>
              <a:buNone/>
              <a:defRPr/>
            </a:pPr>
            <a:r>
              <a:rPr lang="en-US" smtClean="0"/>
              <a:t>The idea is to decrease the number of multiplications from 4 to 3:  </a:t>
            </a:r>
          </a:p>
          <a:p>
            <a:pPr marL="0" indent="0">
              <a:buFont typeface="Monotype Sorts" pitchFamily="2" charset="2"/>
              <a:buNone/>
              <a:defRPr/>
            </a:pPr>
            <a:endParaRPr lang="en-US" smtClean="0"/>
          </a:p>
          <a:p>
            <a:pPr marL="0" indent="0">
              <a:buFont typeface="Monotype Sorts" pitchFamily="2" charset="2"/>
              <a:buNone/>
              <a:defRPr/>
            </a:pPr>
            <a:r>
              <a:rPr lang="en-US" smtClean="0"/>
              <a:t>   (A</a:t>
            </a:r>
            <a:r>
              <a:rPr lang="en-US" baseline="-25000" smtClean="0"/>
              <a:t>1</a:t>
            </a:r>
            <a:r>
              <a:rPr lang="en-US" smtClean="0"/>
              <a:t> + A</a:t>
            </a:r>
            <a:r>
              <a:rPr lang="en-US" baseline="-25000" smtClean="0"/>
              <a:t>2</a:t>
            </a:r>
            <a:r>
              <a:rPr lang="en-US" smtClean="0"/>
              <a:t> ) </a:t>
            </a:r>
            <a:r>
              <a:rPr lang="en-US" b="0" smtClean="0">
                <a:sym typeface="Symbol" pitchFamily="84" charset="2"/>
              </a:rPr>
              <a:t></a:t>
            </a:r>
            <a:r>
              <a:rPr lang="en-US" smtClean="0"/>
              <a:t> (B</a:t>
            </a:r>
            <a:r>
              <a:rPr lang="en-US" baseline="-25000" smtClean="0"/>
              <a:t>1</a:t>
            </a:r>
            <a:r>
              <a:rPr lang="en-US" smtClean="0"/>
              <a:t> + B</a:t>
            </a:r>
            <a:r>
              <a:rPr lang="en-US" baseline="-25000" smtClean="0"/>
              <a:t>2</a:t>
            </a:r>
            <a:r>
              <a:rPr lang="en-US" smtClean="0"/>
              <a:t> ) = A</a:t>
            </a:r>
            <a:r>
              <a:rPr lang="en-US" baseline="-25000" smtClean="0"/>
              <a:t>1 </a:t>
            </a:r>
            <a:r>
              <a:rPr lang="en-US" b="0" smtClean="0">
                <a:solidFill>
                  <a:schemeClr val="bg2"/>
                </a:solidFill>
                <a:sym typeface="Symbol" pitchFamily="84" charset="2"/>
              </a:rPr>
              <a:t></a:t>
            </a:r>
            <a:r>
              <a:rPr lang="en-US" smtClean="0"/>
              <a:t> B</a:t>
            </a:r>
            <a:r>
              <a:rPr lang="en-US" baseline="-25000" smtClean="0"/>
              <a:t>1</a:t>
            </a:r>
            <a:r>
              <a:rPr lang="en-US" smtClean="0"/>
              <a:t> + (A</a:t>
            </a:r>
            <a:r>
              <a:rPr lang="en-US" baseline="-25000" smtClean="0"/>
              <a:t>1 </a:t>
            </a:r>
            <a:r>
              <a:rPr lang="en-US" b="0" smtClean="0">
                <a:solidFill>
                  <a:srgbClr val="FF6600"/>
                </a:solidFill>
                <a:sym typeface="Symbol" pitchFamily="84" charset="2"/>
              </a:rPr>
              <a:t></a:t>
            </a:r>
            <a:r>
              <a:rPr lang="en-US" smtClean="0"/>
              <a:t> B</a:t>
            </a:r>
            <a:r>
              <a:rPr lang="en-US" baseline="-25000" smtClean="0"/>
              <a:t>2 </a:t>
            </a:r>
            <a:r>
              <a:rPr lang="en-US" smtClean="0"/>
              <a:t>+ A</a:t>
            </a:r>
            <a:r>
              <a:rPr lang="en-US" baseline="-25000" smtClean="0"/>
              <a:t>2 </a:t>
            </a:r>
            <a:r>
              <a:rPr lang="en-US" b="0" smtClean="0">
                <a:solidFill>
                  <a:srgbClr val="FF6600"/>
                </a:solidFill>
                <a:sym typeface="Symbol" pitchFamily="84" charset="2"/>
              </a:rPr>
              <a:t></a:t>
            </a:r>
            <a:r>
              <a:rPr lang="en-US" smtClean="0"/>
              <a:t> B</a:t>
            </a:r>
            <a:r>
              <a:rPr lang="en-US" baseline="-25000" smtClean="0"/>
              <a:t>1</a:t>
            </a:r>
            <a:r>
              <a:rPr lang="en-US" smtClean="0"/>
              <a:t>) + A</a:t>
            </a:r>
            <a:r>
              <a:rPr lang="en-US" baseline="-25000" smtClean="0"/>
              <a:t>2 </a:t>
            </a:r>
            <a:r>
              <a:rPr lang="en-US" b="0" smtClean="0">
                <a:solidFill>
                  <a:schemeClr val="bg2"/>
                </a:solidFill>
                <a:sym typeface="Symbol" pitchFamily="84" charset="2"/>
              </a:rPr>
              <a:t></a:t>
            </a:r>
            <a:r>
              <a:rPr lang="en-US" smtClean="0"/>
              <a:t> B</a:t>
            </a:r>
            <a:r>
              <a:rPr lang="en-US" baseline="-25000" smtClean="0"/>
              <a:t>2,</a:t>
            </a:r>
            <a:br>
              <a:rPr lang="en-US" baseline="-25000" smtClean="0"/>
            </a:br>
            <a:r>
              <a:rPr lang="en-US" smtClean="0"/>
              <a:t/>
            </a:r>
            <a:br>
              <a:rPr lang="en-US" smtClean="0"/>
            </a:br>
            <a:r>
              <a:rPr lang="en-US" smtClean="0"/>
              <a:t>I.e., (A</a:t>
            </a:r>
            <a:r>
              <a:rPr lang="en-US" baseline="-25000" smtClean="0"/>
              <a:t>1 </a:t>
            </a:r>
            <a:r>
              <a:rPr lang="en-US" b="0" smtClean="0">
                <a:solidFill>
                  <a:srgbClr val="FF6600"/>
                </a:solidFill>
                <a:sym typeface="Symbol" pitchFamily="84" charset="2"/>
              </a:rPr>
              <a:t></a:t>
            </a:r>
            <a:r>
              <a:rPr lang="en-US" smtClean="0"/>
              <a:t> B</a:t>
            </a:r>
            <a:r>
              <a:rPr lang="en-US" baseline="-25000" smtClean="0"/>
              <a:t>2 </a:t>
            </a:r>
            <a:r>
              <a:rPr lang="en-US" smtClean="0"/>
              <a:t>+ A</a:t>
            </a:r>
            <a:r>
              <a:rPr lang="en-US" baseline="-25000" smtClean="0"/>
              <a:t>2 </a:t>
            </a:r>
            <a:r>
              <a:rPr lang="en-US" b="0" smtClean="0">
                <a:solidFill>
                  <a:srgbClr val="FF6600"/>
                </a:solidFill>
                <a:sym typeface="Symbol" pitchFamily="84" charset="2"/>
              </a:rPr>
              <a:t></a:t>
            </a:r>
            <a:r>
              <a:rPr lang="en-US" smtClean="0"/>
              <a:t> B</a:t>
            </a:r>
            <a:r>
              <a:rPr lang="en-US" baseline="-25000" smtClean="0"/>
              <a:t>1</a:t>
            </a:r>
            <a:r>
              <a:rPr lang="en-US" smtClean="0"/>
              <a:t>) = (A</a:t>
            </a:r>
            <a:r>
              <a:rPr lang="en-US" baseline="-25000" smtClean="0"/>
              <a:t>1</a:t>
            </a:r>
            <a:r>
              <a:rPr lang="en-US" smtClean="0"/>
              <a:t> + A</a:t>
            </a:r>
            <a:r>
              <a:rPr lang="en-US" baseline="-25000" smtClean="0"/>
              <a:t>2</a:t>
            </a:r>
            <a:r>
              <a:rPr lang="en-US" smtClean="0"/>
              <a:t> ) </a:t>
            </a:r>
            <a:r>
              <a:rPr lang="en-US" b="0" smtClean="0">
                <a:solidFill>
                  <a:srgbClr val="FF6600"/>
                </a:solidFill>
                <a:sym typeface="Symbol" pitchFamily="84" charset="2"/>
              </a:rPr>
              <a:t></a:t>
            </a:r>
            <a:r>
              <a:rPr lang="en-US" smtClean="0"/>
              <a:t> (B</a:t>
            </a:r>
            <a:r>
              <a:rPr lang="en-US" baseline="-25000" smtClean="0"/>
              <a:t>1</a:t>
            </a:r>
            <a:r>
              <a:rPr lang="en-US" smtClean="0"/>
              <a:t> + B</a:t>
            </a:r>
            <a:r>
              <a:rPr lang="en-US" baseline="-25000" smtClean="0"/>
              <a:t>2</a:t>
            </a:r>
            <a:r>
              <a:rPr lang="en-US" smtClean="0"/>
              <a:t> ) - A</a:t>
            </a:r>
            <a:r>
              <a:rPr lang="en-US" baseline="-25000" smtClean="0"/>
              <a:t>1 </a:t>
            </a:r>
            <a:r>
              <a:rPr lang="en-US" b="0" smtClean="0">
                <a:solidFill>
                  <a:schemeClr val="bg2"/>
                </a:solidFill>
                <a:sym typeface="Symbol" pitchFamily="84" charset="2"/>
              </a:rPr>
              <a:t></a:t>
            </a:r>
            <a:r>
              <a:rPr lang="en-US" smtClean="0"/>
              <a:t> B</a:t>
            </a:r>
            <a:r>
              <a:rPr lang="en-US" baseline="-25000" smtClean="0"/>
              <a:t>1</a:t>
            </a:r>
            <a:r>
              <a:rPr lang="en-US" smtClean="0"/>
              <a:t> - A</a:t>
            </a:r>
            <a:r>
              <a:rPr lang="en-US" baseline="-25000" smtClean="0"/>
              <a:t>2 </a:t>
            </a:r>
            <a:r>
              <a:rPr lang="en-US" b="0" smtClean="0">
                <a:solidFill>
                  <a:schemeClr val="bg2"/>
                </a:solidFill>
                <a:sym typeface="Symbol" pitchFamily="84" charset="2"/>
              </a:rPr>
              <a:t></a:t>
            </a:r>
            <a:r>
              <a:rPr lang="en-US" smtClean="0"/>
              <a:t> B</a:t>
            </a:r>
            <a:r>
              <a:rPr lang="en-US" baseline="-25000" smtClean="0"/>
              <a:t>2,</a:t>
            </a:r>
            <a:r>
              <a:rPr lang="en-US" smtClean="0"/>
              <a:t> </a:t>
            </a:r>
            <a:br>
              <a:rPr lang="en-US" smtClean="0"/>
            </a:br>
            <a:r>
              <a:rPr lang="en-US" smtClean="0"/>
              <a:t>which requires only 3 multiplications at the expense of (4-1) extra add/sub.</a:t>
            </a:r>
          </a:p>
          <a:p>
            <a:pPr marL="0" indent="0">
              <a:lnSpc>
                <a:spcPct val="110000"/>
              </a:lnSpc>
              <a:buFont typeface="Monotype Sorts" pitchFamily="2" charset="2"/>
              <a:buNone/>
              <a:defRPr/>
            </a:pPr>
            <a:r>
              <a:rPr lang="en-US" smtClean="0"/>
              <a:t/>
            </a:r>
            <a:br>
              <a:rPr lang="en-US" smtClean="0"/>
            </a:br>
            <a:r>
              <a:rPr lang="en-US" smtClean="0"/>
              <a:t>Recurrence for the  number of multiplications M(</a:t>
            </a:r>
            <a:r>
              <a:rPr lang="en-US" i="1" smtClean="0"/>
              <a:t>n</a:t>
            </a:r>
            <a:r>
              <a:rPr lang="en-US" smtClean="0"/>
              <a:t>):</a:t>
            </a:r>
            <a:br>
              <a:rPr lang="en-US" smtClean="0"/>
            </a:br>
            <a:r>
              <a:rPr lang="en-US" smtClean="0"/>
              <a:t>                             M(</a:t>
            </a:r>
            <a:r>
              <a:rPr lang="en-US" i="1" smtClean="0"/>
              <a:t>n</a:t>
            </a:r>
            <a:r>
              <a:rPr lang="en-US" smtClean="0"/>
              <a:t>) = 3</a:t>
            </a:r>
            <a:r>
              <a:rPr lang="en-US" i="1" smtClean="0"/>
              <a:t>M</a:t>
            </a:r>
            <a:r>
              <a:rPr lang="en-US" smtClean="0"/>
              <a:t>(</a:t>
            </a:r>
            <a:r>
              <a:rPr lang="en-US" i="1" smtClean="0"/>
              <a:t>n</a:t>
            </a:r>
            <a:r>
              <a:rPr lang="en-US" smtClean="0"/>
              <a:t>/2),   M(1) = 1</a:t>
            </a:r>
            <a:br>
              <a:rPr lang="en-US" smtClean="0"/>
            </a:br>
            <a:r>
              <a:rPr lang="en-US" smtClean="0"/>
              <a:t>Solution: M(</a:t>
            </a:r>
            <a:r>
              <a:rPr lang="en-US" i="1" smtClean="0"/>
              <a:t>n</a:t>
            </a:r>
            <a:r>
              <a:rPr lang="en-US" smtClean="0"/>
              <a:t>) </a:t>
            </a:r>
            <a:r>
              <a:rPr lang="en-US" smtClean="0">
                <a:solidFill>
                  <a:schemeClr val="accent2"/>
                </a:solidFill>
              </a:rPr>
              <a:t>= 3</a:t>
            </a:r>
            <a:r>
              <a:rPr lang="en-US" sz="2800" baseline="30000" smtClean="0">
                <a:solidFill>
                  <a:schemeClr val="accent2"/>
                </a:solidFill>
              </a:rPr>
              <a:t>log </a:t>
            </a:r>
            <a:r>
              <a:rPr lang="en-US" baseline="14000" smtClean="0">
                <a:solidFill>
                  <a:schemeClr val="accent2"/>
                </a:solidFill>
              </a:rPr>
              <a:t>2</a:t>
            </a:r>
            <a:r>
              <a:rPr lang="en-US" sz="2800" i="1" baseline="30000" smtClean="0">
                <a:solidFill>
                  <a:schemeClr val="accent2"/>
                </a:solidFill>
              </a:rPr>
              <a:t>n</a:t>
            </a:r>
            <a:r>
              <a:rPr lang="en-US" baseline="30000" smtClean="0"/>
              <a:t> </a:t>
            </a:r>
            <a:r>
              <a:rPr lang="en-US" smtClean="0"/>
              <a:t>= </a:t>
            </a:r>
            <a:r>
              <a:rPr lang="en-US" i="1" smtClean="0"/>
              <a:t>n</a:t>
            </a:r>
            <a:r>
              <a:rPr lang="en-US" sz="2800" baseline="30000" smtClean="0"/>
              <a:t>log</a:t>
            </a:r>
            <a:r>
              <a:rPr lang="en-US" baseline="30000" smtClean="0"/>
              <a:t> </a:t>
            </a:r>
            <a:r>
              <a:rPr lang="en-US" baseline="14000" smtClean="0"/>
              <a:t>2</a:t>
            </a:r>
            <a:r>
              <a:rPr lang="en-US" sz="2800" baseline="30000" smtClean="0"/>
              <a:t>3</a:t>
            </a:r>
            <a:r>
              <a:rPr lang="en-US" baseline="30000" smtClean="0"/>
              <a:t> </a:t>
            </a:r>
            <a:r>
              <a:rPr lang="en-US" smtClean="0">
                <a:latin typeface="Lucida Grande" pitchFamily="84" charset="0"/>
                <a:cs typeface="Times New Roman" pitchFamily="18" charset="0"/>
              </a:rPr>
              <a:t>≈</a:t>
            </a:r>
            <a:r>
              <a:rPr lang="en-US" smtClean="0">
                <a:cs typeface="Times New Roman" pitchFamily="18" charset="0"/>
              </a:rPr>
              <a:t> </a:t>
            </a:r>
            <a:r>
              <a:rPr lang="en-US" i="1" smtClean="0"/>
              <a:t>n</a:t>
            </a:r>
            <a:r>
              <a:rPr lang="en-US" baseline="30000" smtClean="0"/>
              <a:t>1.585 </a:t>
            </a:r>
          </a:p>
        </p:txBody>
      </p:sp>
      <p:sp>
        <p:nvSpPr>
          <p:cNvPr id="327684" name="Text Box 4"/>
          <p:cNvSpPr txBox="1">
            <a:spLocks noChangeArrowheads="1"/>
          </p:cNvSpPr>
          <p:nvPr/>
        </p:nvSpPr>
        <p:spPr bwMode="auto">
          <a:xfrm>
            <a:off x="6858000" y="5562600"/>
            <a:ext cx="2286000" cy="1006475"/>
          </a:xfrm>
          <a:prstGeom prst="rect">
            <a:avLst/>
          </a:prstGeom>
          <a:noFill/>
          <a:ln w="12700">
            <a:noFill/>
            <a:miter lim="800000"/>
            <a:headEnd type="none" w="sm" len="sm"/>
            <a:tailEnd type="none" w="sm" len="sm"/>
          </a:ln>
        </p:spPr>
        <p:txBody>
          <a:bodyPr>
            <a:spAutoFit/>
          </a:bodyPr>
          <a:lstStyle/>
          <a:p>
            <a:pPr algn="l">
              <a:spcBef>
                <a:spcPct val="50000"/>
              </a:spcBef>
            </a:pPr>
            <a:r>
              <a:rPr lang="en-US" sz="2000">
                <a:solidFill>
                  <a:srgbClr val="FF9933"/>
                </a:solidFill>
              </a:rPr>
              <a:t>What if we count both multiplications and additions?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684"/>
                                        </p:tgtEl>
                                        <p:attrNameLst>
                                          <p:attrName>style.visibility</p:attrName>
                                        </p:attrNameLst>
                                      </p:cBhvr>
                                      <p:to>
                                        <p:strVal val="visible"/>
                                      </p:to>
                                    </p:set>
                                    <p:anim calcmode="lin" valueType="num">
                                      <p:cBhvr additive="base">
                                        <p:cTn id="7" dur="1000" fill="hold"/>
                                        <p:tgtEl>
                                          <p:spTgt spid="327684"/>
                                        </p:tgtEl>
                                        <p:attrNameLst>
                                          <p:attrName>ppt_x</p:attrName>
                                        </p:attrNameLst>
                                      </p:cBhvr>
                                      <p:tavLst>
                                        <p:tav tm="0">
                                          <p:val>
                                            <p:strVal val="#ppt_x"/>
                                          </p:val>
                                        </p:tav>
                                        <p:tav tm="100000">
                                          <p:val>
                                            <p:strVal val="#ppt_x"/>
                                          </p:val>
                                        </p:tav>
                                      </p:tavLst>
                                    </p:anim>
                                    <p:anim calcmode="lin" valueType="num">
                                      <p:cBhvr additive="base">
                                        <p:cTn id="8" dur="1000" fill="hold"/>
                                        <p:tgtEl>
                                          <p:spTgt spid="3276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533400" y="152400"/>
            <a:ext cx="8610600" cy="685800"/>
          </a:xfrm>
        </p:spPr>
        <p:txBody>
          <a:bodyPr>
            <a:normAutofit fontScale="90000"/>
          </a:bodyPr>
          <a:lstStyle/>
          <a:p>
            <a:pPr>
              <a:defRPr/>
            </a:pPr>
            <a:r>
              <a:rPr lang="en-US" smtClean="0"/>
              <a:t>Example of Large-Integer Multiplication</a:t>
            </a:r>
            <a:r>
              <a:rPr lang="en-US" sz="3200" smtClean="0"/>
              <a:t> </a:t>
            </a:r>
          </a:p>
        </p:txBody>
      </p:sp>
      <p:sp>
        <p:nvSpPr>
          <p:cNvPr id="334851" name="Rectangle 3"/>
          <p:cNvSpPr>
            <a:spLocks noGrp="1" noChangeArrowheads="1"/>
          </p:cNvSpPr>
          <p:nvPr>
            <p:ph sz="quarter" idx="1"/>
          </p:nvPr>
        </p:nvSpPr>
        <p:spPr>
          <a:xfrm>
            <a:off x="0" y="914400"/>
            <a:ext cx="9144000" cy="5715000"/>
          </a:xfrm>
        </p:spPr>
        <p:txBody>
          <a:bodyPr/>
          <a:lstStyle/>
          <a:p>
            <a:pPr>
              <a:buFont typeface="Monotype Sorts" pitchFamily="2" charset="2"/>
              <a:buNone/>
              <a:defRPr/>
            </a:pPr>
            <a:r>
              <a:rPr lang="en-US" smtClean="0"/>
              <a:t> </a:t>
            </a:r>
          </a:p>
        </p:txBody>
      </p:sp>
      <p:sp>
        <p:nvSpPr>
          <p:cNvPr id="334852" name="Rectangle 4"/>
          <p:cNvSpPr>
            <a:spLocks noChangeArrowheads="1"/>
          </p:cNvSpPr>
          <p:nvPr/>
        </p:nvSpPr>
        <p:spPr bwMode="auto">
          <a:xfrm>
            <a:off x="533400" y="1295400"/>
            <a:ext cx="1981200" cy="457200"/>
          </a:xfrm>
          <a:prstGeom prst="rect">
            <a:avLst/>
          </a:prstGeom>
          <a:noFill/>
          <a:ln w="12700">
            <a:noFill/>
            <a:miter lim="800000"/>
            <a:headEnd type="none" w="sm" len="sm"/>
            <a:tailEnd type="none" w="sm" len="sm"/>
          </a:ln>
          <a:effectLst/>
        </p:spPr>
        <p:txBody>
          <a:bodyPr>
            <a:spAutoFit/>
          </a:bodyPr>
          <a:lstStyle/>
          <a:p>
            <a:pPr>
              <a:defRPr/>
            </a:pPr>
            <a:r>
              <a:rPr kumimoji="1" lang="en-US" b="1">
                <a:solidFill>
                  <a:schemeClr val="hlink"/>
                </a:solidFill>
                <a:effectLst>
                  <a:outerShdw blurRad="38100" dist="38100" dir="2700000" algn="tl">
                    <a:srgbClr val="000000"/>
                  </a:outerShdw>
                </a:effectLst>
              </a:rPr>
              <a:t>2135 </a:t>
            </a:r>
            <a:r>
              <a:rPr kumimoji="1" lang="en-US">
                <a:solidFill>
                  <a:srgbClr val="FFFF99"/>
                </a:solidFill>
                <a:effectLst>
                  <a:outerShdw blurRad="38100" dist="38100" dir="2700000" algn="tl">
                    <a:srgbClr val="000000"/>
                  </a:outerShdw>
                </a:effectLst>
                <a:sym typeface="Symbol" pitchFamily="84" charset="2"/>
              </a:rPr>
              <a:t></a:t>
            </a:r>
            <a:r>
              <a:rPr kumimoji="1" lang="en-US" b="1">
                <a:solidFill>
                  <a:schemeClr val="hlink"/>
                </a:solidFill>
                <a:effectLst>
                  <a:outerShdw blurRad="38100" dist="38100" dir="2700000" algn="tl">
                    <a:srgbClr val="000000"/>
                  </a:outerShdw>
                </a:effectLst>
              </a:rPr>
              <a:t> 4014</a:t>
            </a:r>
          </a:p>
        </p:txBody>
      </p:sp>
      <p:sp>
        <p:nvSpPr>
          <p:cNvPr id="334854" name="Text Box 6"/>
          <p:cNvSpPr txBox="1">
            <a:spLocks noChangeArrowheads="1"/>
          </p:cNvSpPr>
          <p:nvPr/>
        </p:nvSpPr>
        <p:spPr bwMode="auto">
          <a:xfrm>
            <a:off x="762000" y="2057400"/>
            <a:ext cx="7848600" cy="4838700"/>
          </a:xfrm>
          <a:prstGeom prst="rect">
            <a:avLst/>
          </a:prstGeom>
          <a:noFill/>
          <a:ln w="12700">
            <a:noFill/>
            <a:miter lim="800000"/>
            <a:headEnd type="none" w="sm" len="sm"/>
            <a:tailEnd type="none" w="sm" len="sm"/>
          </a:ln>
        </p:spPr>
        <p:txBody>
          <a:bodyPr>
            <a:spAutoFit/>
          </a:bodyPr>
          <a:lstStyle/>
          <a:p>
            <a:pPr algn="l">
              <a:spcBef>
                <a:spcPct val="50000"/>
              </a:spcBef>
            </a:pPr>
            <a:r>
              <a:rPr lang="en-US"/>
              <a:t>= (21*10^2 + 35) * (40*10^2 + 14)</a:t>
            </a:r>
          </a:p>
          <a:p>
            <a:pPr algn="l">
              <a:spcBef>
                <a:spcPct val="50000"/>
              </a:spcBef>
            </a:pPr>
            <a:r>
              <a:rPr lang="en-US"/>
              <a:t>= (21</a:t>
            </a:r>
            <a:r>
              <a:rPr lang="en-US">
                <a:solidFill>
                  <a:schemeClr val="bg2"/>
                </a:solidFill>
              </a:rPr>
              <a:t>*</a:t>
            </a:r>
            <a:r>
              <a:rPr lang="en-US"/>
              <a:t>40)*10^4 + c1*10^2 + 35</a:t>
            </a:r>
            <a:r>
              <a:rPr lang="en-US">
                <a:solidFill>
                  <a:schemeClr val="bg2"/>
                </a:solidFill>
              </a:rPr>
              <a:t>*</a:t>
            </a:r>
            <a:r>
              <a:rPr lang="en-US"/>
              <a:t>14</a:t>
            </a:r>
          </a:p>
          <a:p>
            <a:pPr algn="l">
              <a:spcBef>
                <a:spcPct val="50000"/>
              </a:spcBef>
            </a:pPr>
            <a:r>
              <a:rPr lang="en-US"/>
              <a:t>where c1 = (21+35)</a:t>
            </a:r>
            <a:r>
              <a:rPr lang="en-US">
                <a:solidFill>
                  <a:srgbClr val="FF6600"/>
                </a:solidFill>
              </a:rPr>
              <a:t>*</a:t>
            </a:r>
            <a:r>
              <a:rPr lang="en-US"/>
              <a:t>(40+14) - 21</a:t>
            </a:r>
            <a:r>
              <a:rPr lang="en-US">
                <a:solidFill>
                  <a:schemeClr val="bg2"/>
                </a:solidFill>
              </a:rPr>
              <a:t>*</a:t>
            </a:r>
            <a:r>
              <a:rPr lang="en-US"/>
              <a:t>40 - 35</a:t>
            </a:r>
            <a:r>
              <a:rPr lang="en-US">
                <a:solidFill>
                  <a:schemeClr val="bg2"/>
                </a:solidFill>
              </a:rPr>
              <a:t>*</a:t>
            </a:r>
            <a:r>
              <a:rPr lang="en-US"/>
              <a:t>14, and</a:t>
            </a:r>
          </a:p>
          <a:p>
            <a:pPr algn="l">
              <a:spcBef>
                <a:spcPct val="50000"/>
              </a:spcBef>
            </a:pPr>
            <a:r>
              <a:rPr lang="en-US"/>
              <a:t>21*40 = (2*10 + 1) * (4*10 + 0)</a:t>
            </a:r>
          </a:p>
          <a:p>
            <a:pPr algn="l">
              <a:spcBef>
                <a:spcPct val="50000"/>
              </a:spcBef>
            </a:pPr>
            <a:r>
              <a:rPr lang="en-US"/>
              <a:t>           = (2</a:t>
            </a:r>
            <a:r>
              <a:rPr lang="en-US">
                <a:solidFill>
                  <a:schemeClr val="bg2"/>
                </a:solidFill>
              </a:rPr>
              <a:t>*</a:t>
            </a:r>
            <a:r>
              <a:rPr lang="en-US"/>
              <a:t>4)*10^2 + c2*10 + 1</a:t>
            </a:r>
            <a:r>
              <a:rPr lang="en-US">
                <a:solidFill>
                  <a:schemeClr val="bg2"/>
                </a:solidFill>
              </a:rPr>
              <a:t>*</a:t>
            </a:r>
            <a:r>
              <a:rPr lang="en-US"/>
              <a:t>0</a:t>
            </a:r>
          </a:p>
          <a:p>
            <a:pPr algn="l">
              <a:spcBef>
                <a:spcPct val="50000"/>
              </a:spcBef>
            </a:pPr>
            <a:r>
              <a:rPr lang="en-US"/>
              <a:t>where c2 = (2+1)</a:t>
            </a:r>
            <a:r>
              <a:rPr lang="en-US">
                <a:solidFill>
                  <a:srgbClr val="FF6600"/>
                </a:solidFill>
              </a:rPr>
              <a:t>*</a:t>
            </a:r>
            <a:r>
              <a:rPr lang="en-US"/>
              <a:t>(4+0) - 2</a:t>
            </a:r>
            <a:r>
              <a:rPr lang="en-US">
                <a:solidFill>
                  <a:schemeClr val="bg2"/>
                </a:solidFill>
              </a:rPr>
              <a:t>*</a:t>
            </a:r>
            <a:r>
              <a:rPr lang="en-US"/>
              <a:t>4 - 1</a:t>
            </a:r>
            <a:r>
              <a:rPr lang="en-US">
                <a:solidFill>
                  <a:schemeClr val="bg2"/>
                </a:solidFill>
              </a:rPr>
              <a:t>*</a:t>
            </a:r>
            <a:r>
              <a:rPr lang="en-US"/>
              <a:t>0, etc.</a:t>
            </a:r>
          </a:p>
          <a:p>
            <a:pPr algn="l">
              <a:spcBef>
                <a:spcPct val="50000"/>
              </a:spcBef>
            </a:pPr>
            <a:endParaRPr lang="en-US"/>
          </a:p>
          <a:p>
            <a:pPr algn="l">
              <a:spcBef>
                <a:spcPct val="50000"/>
              </a:spcBef>
            </a:pPr>
            <a:r>
              <a:rPr lang="en-US">
                <a:solidFill>
                  <a:srgbClr val="FF9933"/>
                </a:solidFill>
              </a:rPr>
              <a:t>This process requires 9 digit multiplications as opposed to 16.</a:t>
            </a:r>
          </a:p>
          <a:p>
            <a:pPr algn="l">
              <a:spcBef>
                <a:spcPct val="50000"/>
              </a:spcBef>
            </a:pPr>
            <a:endParaRPr lang="en-US">
              <a:solidFill>
                <a:srgbClr val="FF99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4854"/>
                                        </p:tgtEl>
                                        <p:attrNameLst>
                                          <p:attrName>style.visibility</p:attrName>
                                        </p:attrNameLst>
                                      </p:cBhvr>
                                      <p:to>
                                        <p:strVal val="visible"/>
                                      </p:to>
                                    </p:set>
                                    <p:anim calcmode="lin" valueType="num">
                                      <p:cBhvr additive="base">
                                        <p:cTn id="7" dur="1000" fill="hold"/>
                                        <p:tgtEl>
                                          <p:spTgt spid="334854"/>
                                        </p:tgtEl>
                                        <p:attrNameLst>
                                          <p:attrName>ppt_x</p:attrName>
                                        </p:attrNameLst>
                                      </p:cBhvr>
                                      <p:tavLst>
                                        <p:tav tm="0">
                                          <p:val>
                                            <p:strVal val="1+#ppt_w/2"/>
                                          </p:val>
                                        </p:tav>
                                        <p:tav tm="100000">
                                          <p:val>
                                            <p:strVal val="#ppt_x"/>
                                          </p:val>
                                        </p:tav>
                                      </p:tavLst>
                                    </p:anim>
                                    <p:anim calcmode="lin" valueType="num">
                                      <p:cBhvr additive="base">
                                        <p:cTn id="8" dur="1000" fill="hold"/>
                                        <p:tgtEl>
                                          <p:spTgt spid="3348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pPr>
              <a:defRPr/>
            </a:pPr>
            <a:r>
              <a:rPr lang="en-US" sz="2800" dirty="0" smtClean="0"/>
              <a:t>Conventional Matrix Multiplication</a:t>
            </a:r>
          </a:p>
        </p:txBody>
      </p:sp>
      <p:sp>
        <p:nvSpPr>
          <p:cNvPr id="419843" name="Rectangle 3"/>
          <p:cNvSpPr>
            <a:spLocks noGrp="1" noChangeArrowheads="1"/>
          </p:cNvSpPr>
          <p:nvPr>
            <p:ph sz="quarter" idx="1"/>
          </p:nvPr>
        </p:nvSpPr>
        <p:spPr>
          <a:xfrm>
            <a:off x="685800" y="1904999"/>
            <a:ext cx="8269288" cy="3429001"/>
          </a:xfrm>
        </p:spPr>
        <p:txBody>
          <a:bodyPr/>
          <a:lstStyle/>
          <a:p>
            <a:pPr>
              <a:defRPr/>
            </a:pPr>
            <a:r>
              <a:rPr lang="en-US" sz="2100" dirty="0" smtClean="0"/>
              <a:t>Brute-force algorithm</a:t>
            </a:r>
          </a:p>
          <a:p>
            <a:pPr lvl="2">
              <a:buFontTx/>
              <a:buNone/>
              <a:defRPr/>
            </a:pPr>
            <a:r>
              <a:rPr lang="en-US" sz="2100" dirty="0" smtClean="0"/>
              <a:t>c</a:t>
            </a:r>
            <a:r>
              <a:rPr lang="en-US" sz="2100" baseline="-25000" dirty="0" smtClean="0"/>
              <a:t>00     </a:t>
            </a:r>
            <a:r>
              <a:rPr lang="en-US" sz="2100" dirty="0" smtClean="0"/>
              <a:t>c</a:t>
            </a:r>
            <a:r>
              <a:rPr lang="en-US" sz="2100" baseline="-25000" dirty="0" smtClean="0"/>
              <a:t>01</a:t>
            </a:r>
            <a:r>
              <a:rPr lang="en-US" sz="2100" dirty="0" smtClean="0"/>
              <a:t>               a</a:t>
            </a:r>
            <a:r>
              <a:rPr lang="en-US" sz="2100" baseline="-25000" dirty="0" smtClean="0"/>
              <a:t>00</a:t>
            </a:r>
            <a:r>
              <a:rPr lang="en-US" sz="2100" dirty="0" smtClean="0"/>
              <a:t>   a</a:t>
            </a:r>
            <a:r>
              <a:rPr lang="en-US" sz="2100" baseline="-25000" dirty="0" smtClean="0"/>
              <a:t>01</a:t>
            </a:r>
            <a:r>
              <a:rPr lang="en-US" sz="2100" dirty="0" smtClean="0"/>
              <a:t>             b</a:t>
            </a:r>
            <a:r>
              <a:rPr lang="en-US" sz="2100" baseline="-25000" dirty="0" smtClean="0"/>
              <a:t>00</a:t>
            </a:r>
            <a:r>
              <a:rPr lang="en-US" sz="2100" dirty="0" smtClean="0"/>
              <a:t>   b</a:t>
            </a:r>
            <a:r>
              <a:rPr lang="en-US" sz="2100" baseline="-25000" dirty="0" smtClean="0"/>
              <a:t>01</a:t>
            </a:r>
          </a:p>
          <a:p>
            <a:pPr lvl="2">
              <a:buFontTx/>
              <a:buNone/>
              <a:defRPr/>
            </a:pPr>
            <a:r>
              <a:rPr lang="en-US" sz="2100" baseline="-25000" dirty="0" smtClean="0"/>
              <a:t>                             </a:t>
            </a:r>
            <a:r>
              <a:rPr lang="en-US" sz="2100" dirty="0" smtClean="0"/>
              <a:t>=                     *</a:t>
            </a:r>
          </a:p>
          <a:p>
            <a:pPr lvl="2">
              <a:buFontTx/>
              <a:buNone/>
              <a:defRPr/>
            </a:pPr>
            <a:r>
              <a:rPr lang="en-US" sz="2100" dirty="0" smtClean="0"/>
              <a:t>c</a:t>
            </a:r>
            <a:r>
              <a:rPr lang="en-US" sz="2100" baseline="-25000" dirty="0" smtClean="0"/>
              <a:t>10     </a:t>
            </a:r>
            <a:r>
              <a:rPr lang="en-US" sz="2100" dirty="0" smtClean="0"/>
              <a:t>c</a:t>
            </a:r>
            <a:r>
              <a:rPr lang="en-US" sz="2100" baseline="-25000" dirty="0" smtClean="0"/>
              <a:t>11</a:t>
            </a:r>
            <a:r>
              <a:rPr lang="en-US" sz="2100" dirty="0" smtClean="0"/>
              <a:t>               a</a:t>
            </a:r>
            <a:r>
              <a:rPr lang="en-US" sz="2100" baseline="-25000" dirty="0" smtClean="0"/>
              <a:t>10</a:t>
            </a:r>
            <a:r>
              <a:rPr lang="en-US" sz="2100" dirty="0" smtClean="0"/>
              <a:t>   a</a:t>
            </a:r>
            <a:r>
              <a:rPr lang="en-US" sz="2100" baseline="-25000" dirty="0" smtClean="0"/>
              <a:t>11</a:t>
            </a:r>
            <a:r>
              <a:rPr lang="en-US" sz="2100" dirty="0" smtClean="0"/>
              <a:t>             b</a:t>
            </a:r>
            <a:r>
              <a:rPr lang="en-US" sz="2100" baseline="-25000" dirty="0" smtClean="0"/>
              <a:t>10</a:t>
            </a:r>
            <a:r>
              <a:rPr lang="en-US" sz="2100" dirty="0" smtClean="0"/>
              <a:t>   b</a:t>
            </a:r>
            <a:r>
              <a:rPr lang="en-US" sz="2100" baseline="-25000" dirty="0" smtClean="0"/>
              <a:t>11</a:t>
            </a:r>
          </a:p>
          <a:p>
            <a:pPr>
              <a:defRPr/>
            </a:pPr>
            <a:endParaRPr lang="en-US" sz="2100" dirty="0" smtClean="0"/>
          </a:p>
          <a:p>
            <a:pPr lvl="2">
              <a:buFontTx/>
              <a:buNone/>
              <a:defRPr/>
            </a:pPr>
            <a:r>
              <a:rPr lang="en-US" sz="2100" dirty="0" smtClean="0"/>
              <a:t>			a</a:t>
            </a:r>
            <a:r>
              <a:rPr lang="en-US" sz="2100" baseline="-25000" dirty="0" smtClean="0"/>
              <a:t>00 </a:t>
            </a:r>
            <a:r>
              <a:rPr lang="en-US" sz="2100" dirty="0" smtClean="0"/>
              <a:t>* b</a:t>
            </a:r>
            <a:r>
              <a:rPr lang="en-US" sz="2100" baseline="-25000" dirty="0" smtClean="0"/>
              <a:t>00</a:t>
            </a:r>
            <a:r>
              <a:rPr lang="en-US" sz="2100" dirty="0" smtClean="0"/>
              <a:t>  + a</a:t>
            </a:r>
            <a:r>
              <a:rPr lang="en-US" sz="2100" baseline="-25000" dirty="0" smtClean="0"/>
              <a:t>01 </a:t>
            </a:r>
            <a:r>
              <a:rPr lang="en-US" sz="2100" dirty="0" smtClean="0"/>
              <a:t>* b</a:t>
            </a:r>
            <a:r>
              <a:rPr lang="en-US" sz="2100" baseline="-25000" dirty="0" smtClean="0"/>
              <a:t>10</a:t>
            </a:r>
            <a:r>
              <a:rPr lang="en-US" sz="2100" dirty="0" smtClean="0"/>
              <a:t> 	 a</a:t>
            </a:r>
            <a:r>
              <a:rPr lang="en-US" sz="2100" baseline="-25000" dirty="0" smtClean="0"/>
              <a:t>00 </a:t>
            </a:r>
            <a:r>
              <a:rPr lang="en-US" sz="2100" dirty="0" smtClean="0"/>
              <a:t>* b</a:t>
            </a:r>
            <a:r>
              <a:rPr lang="en-US" sz="2100" baseline="-25000" dirty="0" smtClean="0"/>
              <a:t>01</a:t>
            </a:r>
            <a:r>
              <a:rPr lang="en-US" sz="2100" dirty="0" smtClean="0"/>
              <a:t>  + a</a:t>
            </a:r>
            <a:r>
              <a:rPr lang="en-US" sz="2100" baseline="-25000" dirty="0" smtClean="0"/>
              <a:t>01 </a:t>
            </a:r>
            <a:r>
              <a:rPr lang="en-US" sz="2100" dirty="0" smtClean="0"/>
              <a:t>* b</a:t>
            </a:r>
            <a:r>
              <a:rPr lang="en-US" sz="2100" baseline="-25000" dirty="0" smtClean="0"/>
              <a:t>11</a:t>
            </a:r>
            <a:r>
              <a:rPr lang="en-US" sz="2100" dirty="0" smtClean="0"/>
              <a:t> </a:t>
            </a:r>
            <a:endParaRPr lang="en-US" sz="2100" baseline="-25000" dirty="0" smtClean="0"/>
          </a:p>
          <a:p>
            <a:pPr lvl="2">
              <a:buFontTx/>
              <a:buNone/>
              <a:defRPr/>
            </a:pPr>
            <a:r>
              <a:rPr lang="en-US" sz="2100" baseline="-25000" dirty="0" smtClean="0"/>
              <a:t>                             </a:t>
            </a:r>
            <a:r>
              <a:rPr lang="en-US" sz="2100" dirty="0" smtClean="0"/>
              <a:t>=                   </a:t>
            </a:r>
          </a:p>
          <a:p>
            <a:pPr lvl="2">
              <a:buFontTx/>
              <a:buNone/>
              <a:defRPr/>
            </a:pPr>
            <a:r>
              <a:rPr lang="en-US" sz="2100" dirty="0" smtClean="0"/>
              <a:t>                          a</a:t>
            </a:r>
            <a:r>
              <a:rPr lang="en-US" sz="2100" baseline="-25000" dirty="0" smtClean="0"/>
              <a:t>10 </a:t>
            </a:r>
            <a:r>
              <a:rPr lang="en-US" sz="2100" dirty="0" smtClean="0"/>
              <a:t>* b</a:t>
            </a:r>
            <a:r>
              <a:rPr lang="en-US" sz="2100" baseline="-25000" dirty="0" smtClean="0"/>
              <a:t>00</a:t>
            </a:r>
            <a:r>
              <a:rPr lang="en-US" sz="2100" dirty="0" smtClean="0"/>
              <a:t>  + a</a:t>
            </a:r>
            <a:r>
              <a:rPr lang="en-US" sz="2100" baseline="-25000" dirty="0" smtClean="0"/>
              <a:t>11 </a:t>
            </a:r>
            <a:r>
              <a:rPr lang="en-US" sz="2100" dirty="0" smtClean="0"/>
              <a:t>* b</a:t>
            </a:r>
            <a:r>
              <a:rPr lang="en-US" sz="2100" baseline="-25000" dirty="0" smtClean="0"/>
              <a:t>10</a:t>
            </a:r>
            <a:r>
              <a:rPr lang="en-US" sz="2100" dirty="0" smtClean="0"/>
              <a:t> 	 a</a:t>
            </a:r>
            <a:r>
              <a:rPr lang="en-US" sz="2100" baseline="-25000" dirty="0" smtClean="0"/>
              <a:t>10 </a:t>
            </a:r>
            <a:r>
              <a:rPr lang="en-US" sz="2100" dirty="0" smtClean="0"/>
              <a:t>* b</a:t>
            </a:r>
            <a:r>
              <a:rPr lang="en-US" sz="2100" baseline="-25000" dirty="0" smtClean="0"/>
              <a:t>01</a:t>
            </a:r>
            <a:r>
              <a:rPr lang="en-US" sz="2100" dirty="0" smtClean="0"/>
              <a:t>  + a</a:t>
            </a:r>
            <a:r>
              <a:rPr lang="en-US" sz="2100" baseline="-25000" dirty="0" smtClean="0"/>
              <a:t>11 </a:t>
            </a:r>
            <a:r>
              <a:rPr lang="en-US" sz="2100" dirty="0" smtClean="0"/>
              <a:t>* b</a:t>
            </a:r>
            <a:r>
              <a:rPr lang="en-US" sz="2100" baseline="-25000" dirty="0" smtClean="0"/>
              <a:t>11</a:t>
            </a:r>
            <a:r>
              <a:rPr lang="en-US" sz="2100" dirty="0" smtClean="0"/>
              <a:t> </a:t>
            </a:r>
          </a:p>
        </p:txBody>
      </p:sp>
      <p:sp>
        <p:nvSpPr>
          <p:cNvPr id="25604" name="AutoShape 4"/>
          <p:cNvSpPr>
            <a:spLocks noChangeArrowheads="1"/>
          </p:cNvSpPr>
          <p:nvPr/>
        </p:nvSpPr>
        <p:spPr bwMode="auto">
          <a:xfrm>
            <a:off x="1143000" y="2362200"/>
            <a:ext cx="1219200" cy="10668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5605" name="AutoShape 5"/>
          <p:cNvSpPr>
            <a:spLocks noChangeArrowheads="1"/>
          </p:cNvSpPr>
          <p:nvPr/>
        </p:nvSpPr>
        <p:spPr bwMode="auto">
          <a:xfrm>
            <a:off x="5105400" y="2438400"/>
            <a:ext cx="12192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5606" name="AutoShape 6"/>
          <p:cNvSpPr>
            <a:spLocks noChangeArrowheads="1"/>
          </p:cNvSpPr>
          <p:nvPr/>
        </p:nvSpPr>
        <p:spPr bwMode="auto">
          <a:xfrm>
            <a:off x="3276600" y="2514600"/>
            <a:ext cx="12192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5607" name="AutoShape 7"/>
          <p:cNvSpPr>
            <a:spLocks noChangeArrowheads="1"/>
          </p:cNvSpPr>
          <p:nvPr/>
        </p:nvSpPr>
        <p:spPr bwMode="auto">
          <a:xfrm>
            <a:off x="3352800" y="4114800"/>
            <a:ext cx="51816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419848" name="Text Box 8"/>
          <p:cNvSpPr txBox="1">
            <a:spLocks noChangeArrowheads="1"/>
          </p:cNvSpPr>
          <p:nvPr/>
        </p:nvSpPr>
        <p:spPr bwMode="auto">
          <a:xfrm>
            <a:off x="1447800" y="5410200"/>
            <a:ext cx="2003425" cy="396875"/>
          </a:xfrm>
          <a:prstGeom prst="rect">
            <a:avLst/>
          </a:prstGeom>
          <a:solidFill>
            <a:schemeClr val="accent2"/>
          </a:solidFill>
          <a:ln w="9525">
            <a:noFill/>
            <a:miter lim="800000"/>
            <a:headEnd/>
            <a:tailEnd/>
          </a:ln>
        </p:spPr>
        <p:txBody>
          <a:bodyPr wrap="none">
            <a:spAutoFit/>
          </a:bodyPr>
          <a:lstStyle/>
          <a:p>
            <a:pPr algn="l"/>
            <a:r>
              <a:rPr lang="en-US" sz="2000">
                <a:latin typeface="Tahoma" pitchFamily="34" charset="0"/>
              </a:rPr>
              <a:t>8 multiplications</a:t>
            </a:r>
            <a:endParaRPr lang="en-CA" sz="2000">
              <a:latin typeface="Tahoma" pitchFamily="34" charset="0"/>
            </a:endParaRPr>
          </a:p>
        </p:txBody>
      </p:sp>
      <p:sp>
        <p:nvSpPr>
          <p:cNvPr id="419849" name="Text Box 9"/>
          <p:cNvSpPr txBox="1">
            <a:spLocks noChangeArrowheads="1"/>
          </p:cNvSpPr>
          <p:nvPr/>
        </p:nvSpPr>
        <p:spPr bwMode="auto">
          <a:xfrm>
            <a:off x="1447800" y="5943600"/>
            <a:ext cx="1409700" cy="396875"/>
          </a:xfrm>
          <a:prstGeom prst="rect">
            <a:avLst/>
          </a:prstGeom>
          <a:solidFill>
            <a:srgbClr val="D5E7E6"/>
          </a:solidFill>
          <a:ln w="9525">
            <a:noFill/>
            <a:miter lim="800000"/>
            <a:headEnd/>
            <a:tailEnd/>
          </a:ln>
        </p:spPr>
        <p:txBody>
          <a:bodyPr wrap="none">
            <a:spAutoFit/>
          </a:bodyPr>
          <a:lstStyle/>
          <a:p>
            <a:pPr algn="l"/>
            <a:r>
              <a:rPr lang="en-US" sz="2000">
                <a:latin typeface="Tahoma" pitchFamily="34" charset="0"/>
              </a:rPr>
              <a:t>4 additions</a:t>
            </a:r>
            <a:endParaRPr lang="en-CA" sz="2000">
              <a:latin typeface="Tahoma" pitchFamily="34" charset="0"/>
            </a:endParaRPr>
          </a:p>
        </p:txBody>
      </p:sp>
      <p:sp>
        <p:nvSpPr>
          <p:cNvPr id="25610" name="Text Box 10"/>
          <p:cNvSpPr txBox="1">
            <a:spLocks noChangeArrowheads="1"/>
          </p:cNvSpPr>
          <p:nvPr/>
        </p:nvSpPr>
        <p:spPr bwMode="auto">
          <a:xfrm>
            <a:off x="4632325" y="5519738"/>
            <a:ext cx="3968750" cy="366712"/>
          </a:xfrm>
          <a:prstGeom prst="rect">
            <a:avLst/>
          </a:prstGeom>
          <a:noFill/>
          <a:ln w="9525">
            <a:noFill/>
            <a:miter lim="800000"/>
            <a:headEnd/>
            <a:tailEnd/>
          </a:ln>
        </p:spPr>
        <p:txBody>
          <a:bodyPr wrap="none">
            <a:spAutoFit/>
          </a:bodyPr>
          <a:lstStyle/>
          <a:p>
            <a:pPr algn="l"/>
            <a:r>
              <a:rPr lang="en-US" sz="1800" b="1">
                <a:latin typeface="Tahoma" pitchFamily="34" charset="0"/>
              </a:rPr>
              <a:t>Efficiency class in general: </a:t>
            </a:r>
            <a:r>
              <a:rPr lang="en-US" sz="1800" b="1">
                <a:latin typeface="Tahoma" pitchFamily="34" charset="0"/>
                <a:sym typeface="Symbol" pitchFamily="18" charset="2"/>
              </a:rPr>
              <a:t> (n</a:t>
            </a:r>
            <a:r>
              <a:rPr lang="en-US" sz="1800" b="1" baseline="30000">
                <a:latin typeface="Tahoma" pitchFamily="34" charset="0"/>
                <a:sym typeface="Symbol" pitchFamily="18" charset="2"/>
              </a:rPr>
              <a:t>3</a:t>
            </a:r>
            <a:r>
              <a:rPr lang="en-US" sz="1800" b="1">
                <a:latin typeface="Tahoma" pitchFamily="34" charset="0"/>
                <a:sym typeface="Symbol" pitchFamily="18" charset="2"/>
              </a:rPr>
              <a:t>)</a:t>
            </a:r>
            <a:endParaRPr lang="en-CA" sz="18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8" grpId="0" animBg="1"/>
      <p:bldP spid="419849"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a:defRPr/>
            </a:pPr>
            <a:r>
              <a:rPr lang="en-US" sz="2800" smtClean="0"/>
              <a:t>Strassen’s Matrix Multiplication</a:t>
            </a:r>
          </a:p>
        </p:txBody>
      </p:sp>
      <p:sp>
        <p:nvSpPr>
          <p:cNvPr id="420867" name="Rectangle 3"/>
          <p:cNvSpPr>
            <a:spLocks noGrp="1" noChangeArrowheads="1"/>
          </p:cNvSpPr>
          <p:nvPr>
            <p:ph sz="quarter" idx="1"/>
          </p:nvPr>
        </p:nvSpPr>
        <p:spPr>
          <a:xfrm>
            <a:off x="381000" y="1371600"/>
            <a:ext cx="8269288" cy="4114800"/>
          </a:xfrm>
        </p:spPr>
        <p:txBody>
          <a:bodyPr>
            <a:normAutofit fontScale="92500" lnSpcReduction="20000"/>
          </a:bodyPr>
          <a:lstStyle/>
          <a:p>
            <a:pPr>
              <a:lnSpc>
                <a:spcPct val="90000"/>
              </a:lnSpc>
              <a:defRPr/>
            </a:pPr>
            <a:r>
              <a:rPr lang="en-US" sz="2000" smtClean="0"/>
              <a:t>Strassen’s algorithm for two 2x2 matrices (1969):</a:t>
            </a:r>
          </a:p>
          <a:p>
            <a:pPr lvl="2">
              <a:lnSpc>
                <a:spcPct val="90000"/>
              </a:lnSpc>
              <a:buFontTx/>
              <a:buNone/>
              <a:defRPr/>
            </a:pPr>
            <a:r>
              <a:rPr lang="en-US" sz="2000" smtClean="0"/>
              <a:t>c</a:t>
            </a:r>
            <a:r>
              <a:rPr lang="en-US" sz="2000" baseline="-25000" smtClean="0"/>
              <a:t>00     </a:t>
            </a:r>
            <a:r>
              <a:rPr lang="en-US" sz="2000" smtClean="0"/>
              <a:t>c</a:t>
            </a:r>
            <a:r>
              <a:rPr lang="en-US" sz="2000" baseline="-25000" smtClean="0"/>
              <a:t>01</a:t>
            </a:r>
            <a:r>
              <a:rPr lang="en-US" sz="2000" smtClean="0"/>
              <a:t>               a</a:t>
            </a:r>
            <a:r>
              <a:rPr lang="en-US" sz="2000" baseline="-25000" smtClean="0"/>
              <a:t>00</a:t>
            </a:r>
            <a:r>
              <a:rPr lang="en-US" sz="2000" smtClean="0"/>
              <a:t>   a</a:t>
            </a:r>
            <a:r>
              <a:rPr lang="en-US" sz="2000" baseline="-25000" smtClean="0"/>
              <a:t>01</a:t>
            </a:r>
            <a:r>
              <a:rPr lang="en-US" sz="2000" smtClean="0"/>
              <a:t>             b</a:t>
            </a:r>
            <a:r>
              <a:rPr lang="en-US" sz="2000" baseline="-25000" smtClean="0"/>
              <a:t>00</a:t>
            </a:r>
            <a:r>
              <a:rPr lang="en-US" sz="2000" smtClean="0"/>
              <a:t>   b</a:t>
            </a:r>
            <a:r>
              <a:rPr lang="en-US" sz="2000" baseline="-25000" smtClean="0"/>
              <a:t>01</a:t>
            </a:r>
          </a:p>
          <a:p>
            <a:pPr lvl="2">
              <a:lnSpc>
                <a:spcPct val="90000"/>
              </a:lnSpc>
              <a:buFontTx/>
              <a:buNone/>
              <a:defRPr/>
            </a:pPr>
            <a:r>
              <a:rPr lang="en-US" sz="2000" baseline="-25000" smtClean="0"/>
              <a:t>                             </a:t>
            </a:r>
            <a:r>
              <a:rPr lang="en-US" sz="2000" smtClean="0"/>
              <a:t>=                     *</a:t>
            </a:r>
          </a:p>
          <a:p>
            <a:pPr lvl="2">
              <a:lnSpc>
                <a:spcPct val="90000"/>
              </a:lnSpc>
              <a:buFontTx/>
              <a:buNone/>
              <a:defRPr/>
            </a:pPr>
            <a:r>
              <a:rPr lang="en-US" sz="2000" smtClean="0"/>
              <a:t>c</a:t>
            </a:r>
            <a:r>
              <a:rPr lang="en-US" sz="2000" baseline="-25000" smtClean="0"/>
              <a:t>10     </a:t>
            </a:r>
            <a:r>
              <a:rPr lang="en-US" sz="2000" smtClean="0"/>
              <a:t>c</a:t>
            </a:r>
            <a:r>
              <a:rPr lang="en-US" sz="2000" baseline="-25000" smtClean="0"/>
              <a:t>11</a:t>
            </a:r>
            <a:r>
              <a:rPr lang="en-US" sz="2000" smtClean="0"/>
              <a:t>               a</a:t>
            </a:r>
            <a:r>
              <a:rPr lang="en-US" sz="2000" baseline="-25000" smtClean="0"/>
              <a:t>10</a:t>
            </a:r>
            <a:r>
              <a:rPr lang="en-US" sz="2000" smtClean="0"/>
              <a:t>   a</a:t>
            </a:r>
            <a:r>
              <a:rPr lang="en-US" sz="2000" baseline="-25000" smtClean="0"/>
              <a:t>11</a:t>
            </a:r>
            <a:r>
              <a:rPr lang="en-US" sz="2000" smtClean="0"/>
              <a:t>             b</a:t>
            </a:r>
            <a:r>
              <a:rPr lang="en-US" sz="2000" baseline="-25000" smtClean="0"/>
              <a:t>10</a:t>
            </a:r>
            <a:r>
              <a:rPr lang="en-US" sz="2000" smtClean="0"/>
              <a:t>   b</a:t>
            </a:r>
            <a:r>
              <a:rPr lang="en-US" sz="2000" baseline="-25000" smtClean="0"/>
              <a:t>11</a:t>
            </a:r>
          </a:p>
          <a:p>
            <a:pPr lvl="2">
              <a:lnSpc>
                <a:spcPct val="90000"/>
              </a:lnSpc>
              <a:buFontTx/>
              <a:buNone/>
              <a:defRPr/>
            </a:pPr>
            <a:r>
              <a:rPr lang="en-US" sz="2000" smtClean="0"/>
              <a:t>	</a:t>
            </a:r>
          </a:p>
          <a:p>
            <a:pPr lvl="2">
              <a:lnSpc>
                <a:spcPct val="90000"/>
              </a:lnSpc>
              <a:buFontTx/>
              <a:buNone/>
              <a:defRPr/>
            </a:pPr>
            <a:r>
              <a:rPr lang="en-US" sz="2000" smtClean="0"/>
              <a:t>			m</a:t>
            </a:r>
            <a:r>
              <a:rPr lang="en-US" sz="2000" baseline="-25000" smtClean="0"/>
              <a:t>1</a:t>
            </a:r>
            <a:r>
              <a:rPr lang="en-US" sz="2000" smtClean="0"/>
              <a:t>   + m</a:t>
            </a:r>
            <a:r>
              <a:rPr lang="en-US" sz="2000" baseline="-25000" smtClean="0"/>
              <a:t>4</a:t>
            </a:r>
            <a:r>
              <a:rPr lang="en-US" sz="2000" smtClean="0"/>
              <a:t>  - m</a:t>
            </a:r>
            <a:r>
              <a:rPr lang="en-US" sz="2000" baseline="-25000" smtClean="0"/>
              <a:t>5 </a:t>
            </a:r>
            <a:r>
              <a:rPr lang="en-US" sz="2000" smtClean="0"/>
              <a:t>+ m</a:t>
            </a:r>
            <a:r>
              <a:rPr lang="en-US" sz="2000" baseline="-25000" smtClean="0"/>
              <a:t>7</a:t>
            </a:r>
            <a:r>
              <a:rPr lang="en-US" sz="2000" smtClean="0"/>
              <a:t>                  m</a:t>
            </a:r>
            <a:r>
              <a:rPr lang="en-US" sz="2000" baseline="-25000" smtClean="0"/>
              <a:t>3 </a:t>
            </a:r>
            <a:r>
              <a:rPr lang="en-US" sz="2000" smtClean="0"/>
              <a:t>+ m</a:t>
            </a:r>
            <a:r>
              <a:rPr lang="en-US" sz="2000" baseline="-25000" smtClean="0"/>
              <a:t>5</a:t>
            </a:r>
            <a:r>
              <a:rPr lang="en-US" sz="2000" smtClean="0"/>
              <a:t> </a:t>
            </a:r>
            <a:endParaRPr lang="en-US" sz="2000" baseline="-25000" smtClean="0"/>
          </a:p>
          <a:p>
            <a:pPr lvl="2">
              <a:lnSpc>
                <a:spcPct val="90000"/>
              </a:lnSpc>
              <a:buFontTx/>
              <a:buNone/>
              <a:defRPr/>
            </a:pPr>
            <a:r>
              <a:rPr lang="en-US" sz="2000" baseline="-25000" smtClean="0"/>
              <a:t>                             </a:t>
            </a:r>
            <a:r>
              <a:rPr lang="en-US" sz="2000" smtClean="0"/>
              <a:t>=                   </a:t>
            </a:r>
          </a:p>
          <a:p>
            <a:pPr lvl="2">
              <a:lnSpc>
                <a:spcPct val="90000"/>
              </a:lnSpc>
              <a:buFontTx/>
              <a:buNone/>
              <a:defRPr/>
            </a:pPr>
            <a:r>
              <a:rPr lang="en-US" sz="2000" smtClean="0"/>
              <a:t>                          m</a:t>
            </a:r>
            <a:r>
              <a:rPr lang="en-US" sz="2000" baseline="-25000" smtClean="0"/>
              <a:t>2</a:t>
            </a:r>
            <a:r>
              <a:rPr lang="en-US" sz="2000" smtClean="0"/>
              <a:t> + m</a:t>
            </a:r>
            <a:r>
              <a:rPr lang="en-US" sz="2000" baseline="-25000" smtClean="0"/>
              <a:t>4                                    </a:t>
            </a:r>
            <a:r>
              <a:rPr lang="en-US" sz="2000" smtClean="0"/>
              <a:t>m</a:t>
            </a:r>
            <a:r>
              <a:rPr lang="en-US" sz="2000" baseline="-25000" smtClean="0"/>
              <a:t>1</a:t>
            </a:r>
            <a:r>
              <a:rPr lang="en-US" sz="2000" smtClean="0"/>
              <a:t>   + m</a:t>
            </a:r>
            <a:r>
              <a:rPr lang="en-US" sz="2000" baseline="-25000" smtClean="0"/>
              <a:t>3</a:t>
            </a:r>
            <a:r>
              <a:rPr lang="en-US" sz="2000" smtClean="0"/>
              <a:t>  - m</a:t>
            </a:r>
            <a:r>
              <a:rPr lang="en-US" sz="2000" baseline="-25000" smtClean="0"/>
              <a:t>2 </a:t>
            </a:r>
            <a:r>
              <a:rPr lang="en-US" sz="2000" smtClean="0"/>
              <a:t>+ m</a:t>
            </a:r>
            <a:r>
              <a:rPr lang="en-US" sz="2000" baseline="-25000" smtClean="0"/>
              <a:t>6</a:t>
            </a:r>
            <a:r>
              <a:rPr lang="en-US" sz="2000" smtClean="0"/>
              <a:t> </a:t>
            </a:r>
            <a:endParaRPr lang="en-US" sz="2000" baseline="-25000" smtClean="0"/>
          </a:p>
          <a:p>
            <a:pPr>
              <a:lnSpc>
                <a:spcPct val="90000"/>
              </a:lnSpc>
              <a:defRPr/>
            </a:pPr>
            <a:r>
              <a:rPr lang="en-US" sz="2000" smtClean="0"/>
              <a:t>m</a:t>
            </a:r>
            <a:r>
              <a:rPr lang="en-US" sz="2000" baseline="-25000" smtClean="0"/>
              <a:t>1</a:t>
            </a:r>
            <a:r>
              <a:rPr lang="en-US" sz="2000" smtClean="0"/>
              <a:t> = (a</a:t>
            </a:r>
            <a:r>
              <a:rPr lang="en-US" sz="2000" baseline="-25000" smtClean="0"/>
              <a:t>00</a:t>
            </a:r>
            <a:r>
              <a:rPr lang="en-US" sz="2000" smtClean="0"/>
              <a:t> + a</a:t>
            </a:r>
            <a:r>
              <a:rPr lang="en-US" sz="2000" baseline="-25000" smtClean="0"/>
              <a:t>11</a:t>
            </a:r>
            <a:r>
              <a:rPr lang="en-US" sz="2000" smtClean="0"/>
              <a:t>) </a:t>
            </a:r>
            <a:r>
              <a:rPr lang="en-US" sz="2000" smtClean="0">
                <a:solidFill>
                  <a:schemeClr val="hlink"/>
                </a:solidFill>
              </a:rPr>
              <a:t>*</a:t>
            </a:r>
            <a:r>
              <a:rPr lang="en-US" sz="2000" smtClean="0"/>
              <a:t> (b</a:t>
            </a:r>
            <a:r>
              <a:rPr lang="en-US" sz="2000" baseline="-25000" smtClean="0"/>
              <a:t>00</a:t>
            </a:r>
            <a:r>
              <a:rPr lang="en-US" sz="2000" smtClean="0"/>
              <a:t> + b</a:t>
            </a:r>
            <a:r>
              <a:rPr lang="en-US" sz="2000" b="0" baseline="-25000" smtClean="0"/>
              <a:t>11</a:t>
            </a:r>
            <a:r>
              <a:rPr lang="en-US" sz="2000" smtClean="0"/>
              <a:t>)</a:t>
            </a:r>
          </a:p>
          <a:p>
            <a:pPr>
              <a:lnSpc>
                <a:spcPct val="90000"/>
              </a:lnSpc>
              <a:defRPr/>
            </a:pPr>
            <a:r>
              <a:rPr lang="en-US" sz="2000" smtClean="0"/>
              <a:t>m</a:t>
            </a:r>
            <a:r>
              <a:rPr lang="en-US" sz="2000" baseline="-25000" smtClean="0"/>
              <a:t>2</a:t>
            </a:r>
            <a:r>
              <a:rPr lang="en-US" sz="2000" smtClean="0"/>
              <a:t> = (a</a:t>
            </a:r>
            <a:r>
              <a:rPr lang="en-US" sz="2000" baseline="-25000" smtClean="0"/>
              <a:t>10</a:t>
            </a:r>
            <a:r>
              <a:rPr lang="en-US" sz="2000" smtClean="0"/>
              <a:t> + a</a:t>
            </a:r>
            <a:r>
              <a:rPr lang="en-US" sz="2000" baseline="-25000" smtClean="0"/>
              <a:t>11</a:t>
            </a:r>
            <a:r>
              <a:rPr lang="en-US" sz="2000" smtClean="0"/>
              <a:t>) </a:t>
            </a:r>
            <a:r>
              <a:rPr lang="en-US" sz="2000" smtClean="0">
                <a:solidFill>
                  <a:schemeClr val="hlink"/>
                </a:solidFill>
              </a:rPr>
              <a:t>*</a:t>
            </a:r>
            <a:r>
              <a:rPr lang="en-US" sz="2000" smtClean="0"/>
              <a:t> b</a:t>
            </a:r>
            <a:r>
              <a:rPr lang="en-US" sz="2000" baseline="-25000" smtClean="0"/>
              <a:t>00</a:t>
            </a:r>
            <a:endParaRPr lang="en-US" sz="2000" b="0" smtClean="0"/>
          </a:p>
          <a:p>
            <a:pPr>
              <a:lnSpc>
                <a:spcPct val="90000"/>
              </a:lnSpc>
              <a:defRPr/>
            </a:pPr>
            <a:r>
              <a:rPr lang="en-US" sz="2000" smtClean="0"/>
              <a:t>m</a:t>
            </a:r>
            <a:r>
              <a:rPr lang="en-US" sz="2000" baseline="-25000" smtClean="0"/>
              <a:t>3</a:t>
            </a:r>
            <a:r>
              <a:rPr lang="en-US" sz="2000" smtClean="0"/>
              <a:t> = a</a:t>
            </a:r>
            <a:r>
              <a:rPr lang="en-US" sz="2000" baseline="-25000" smtClean="0"/>
              <a:t>00</a:t>
            </a:r>
            <a:r>
              <a:rPr lang="en-US" sz="2000" smtClean="0"/>
              <a:t> </a:t>
            </a:r>
            <a:r>
              <a:rPr lang="en-US" sz="2000" smtClean="0">
                <a:solidFill>
                  <a:schemeClr val="hlink"/>
                </a:solidFill>
              </a:rPr>
              <a:t>*</a:t>
            </a:r>
            <a:r>
              <a:rPr lang="en-US" sz="2000" smtClean="0"/>
              <a:t> (b</a:t>
            </a:r>
            <a:r>
              <a:rPr lang="en-US" sz="2000" baseline="-25000" smtClean="0"/>
              <a:t>01</a:t>
            </a:r>
            <a:r>
              <a:rPr lang="en-US" sz="2000" smtClean="0"/>
              <a:t> - b</a:t>
            </a:r>
            <a:r>
              <a:rPr lang="en-US" sz="2000" b="0" baseline="-25000" smtClean="0"/>
              <a:t>11</a:t>
            </a:r>
            <a:r>
              <a:rPr lang="en-US" sz="2000" smtClean="0"/>
              <a:t>)</a:t>
            </a:r>
          </a:p>
          <a:p>
            <a:pPr>
              <a:lnSpc>
                <a:spcPct val="90000"/>
              </a:lnSpc>
              <a:defRPr/>
            </a:pPr>
            <a:r>
              <a:rPr lang="en-US" sz="2000" smtClean="0"/>
              <a:t>m</a:t>
            </a:r>
            <a:r>
              <a:rPr lang="en-US" sz="2000" baseline="-25000" smtClean="0"/>
              <a:t>4</a:t>
            </a:r>
            <a:r>
              <a:rPr lang="en-US" sz="2000" smtClean="0"/>
              <a:t> =  a</a:t>
            </a:r>
            <a:r>
              <a:rPr lang="en-US" sz="2000" baseline="-25000" smtClean="0"/>
              <a:t>11</a:t>
            </a:r>
            <a:r>
              <a:rPr lang="en-US" sz="2000" smtClean="0"/>
              <a:t> </a:t>
            </a:r>
            <a:r>
              <a:rPr lang="en-US" sz="2000" smtClean="0">
                <a:solidFill>
                  <a:schemeClr val="hlink"/>
                </a:solidFill>
              </a:rPr>
              <a:t>*</a:t>
            </a:r>
            <a:r>
              <a:rPr lang="en-US" sz="2000" smtClean="0"/>
              <a:t> (b</a:t>
            </a:r>
            <a:r>
              <a:rPr lang="en-US" sz="2000" baseline="-25000" smtClean="0"/>
              <a:t>10</a:t>
            </a:r>
            <a:r>
              <a:rPr lang="en-US" sz="2000" smtClean="0"/>
              <a:t> - b</a:t>
            </a:r>
            <a:r>
              <a:rPr lang="en-US" sz="2000" b="0" baseline="-25000" smtClean="0"/>
              <a:t>00</a:t>
            </a:r>
            <a:r>
              <a:rPr lang="en-US" sz="2000" smtClean="0"/>
              <a:t>)</a:t>
            </a:r>
          </a:p>
          <a:p>
            <a:pPr>
              <a:lnSpc>
                <a:spcPct val="90000"/>
              </a:lnSpc>
              <a:defRPr/>
            </a:pPr>
            <a:r>
              <a:rPr lang="en-US" sz="2000" smtClean="0"/>
              <a:t>m</a:t>
            </a:r>
            <a:r>
              <a:rPr lang="en-US" sz="2000" baseline="-25000" smtClean="0"/>
              <a:t>5</a:t>
            </a:r>
            <a:r>
              <a:rPr lang="en-US" sz="2000" smtClean="0"/>
              <a:t> = (a</a:t>
            </a:r>
            <a:r>
              <a:rPr lang="en-US" sz="2000" baseline="-25000" smtClean="0"/>
              <a:t>00</a:t>
            </a:r>
            <a:r>
              <a:rPr lang="en-US" sz="2000" smtClean="0"/>
              <a:t> + a</a:t>
            </a:r>
            <a:r>
              <a:rPr lang="en-US" sz="2000" baseline="-25000" smtClean="0"/>
              <a:t>01</a:t>
            </a:r>
            <a:r>
              <a:rPr lang="en-US" sz="2000" smtClean="0"/>
              <a:t>) </a:t>
            </a:r>
            <a:r>
              <a:rPr lang="en-US" sz="2000" smtClean="0">
                <a:solidFill>
                  <a:schemeClr val="hlink"/>
                </a:solidFill>
              </a:rPr>
              <a:t>*</a:t>
            </a:r>
            <a:r>
              <a:rPr lang="en-US" sz="2000" smtClean="0"/>
              <a:t> b</a:t>
            </a:r>
            <a:r>
              <a:rPr lang="en-US" sz="2000" b="0" baseline="-25000" smtClean="0"/>
              <a:t>11</a:t>
            </a:r>
            <a:endParaRPr lang="en-US" sz="2000" b="0" smtClean="0"/>
          </a:p>
          <a:p>
            <a:pPr>
              <a:lnSpc>
                <a:spcPct val="90000"/>
              </a:lnSpc>
              <a:defRPr/>
            </a:pPr>
            <a:r>
              <a:rPr lang="en-US" sz="2000" smtClean="0"/>
              <a:t>m</a:t>
            </a:r>
            <a:r>
              <a:rPr lang="en-US" sz="2000" baseline="-25000" smtClean="0"/>
              <a:t>6</a:t>
            </a:r>
            <a:r>
              <a:rPr lang="en-US" sz="2000" smtClean="0"/>
              <a:t> = (a</a:t>
            </a:r>
            <a:r>
              <a:rPr lang="en-US" sz="2000" baseline="-25000" smtClean="0"/>
              <a:t>10</a:t>
            </a:r>
            <a:r>
              <a:rPr lang="en-US" sz="2000" smtClean="0"/>
              <a:t> - a</a:t>
            </a:r>
            <a:r>
              <a:rPr lang="en-US" sz="2000" baseline="-25000" smtClean="0"/>
              <a:t>00</a:t>
            </a:r>
            <a:r>
              <a:rPr lang="en-US" sz="2000" smtClean="0"/>
              <a:t>) </a:t>
            </a:r>
            <a:r>
              <a:rPr lang="en-US" sz="2000" smtClean="0">
                <a:solidFill>
                  <a:schemeClr val="hlink"/>
                </a:solidFill>
              </a:rPr>
              <a:t>*</a:t>
            </a:r>
            <a:r>
              <a:rPr lang="en-US" sz="2000" smtClean="0"/>
              <a:t> (b</a:t>
            </a:r>
            <a:r>
              <a:rPr lang="en-US" sz="2000" baseline="-25000" smtClean="0"/>
              <a:t>00</a:t>
            </a:r>
            <a:r>
              <a:rPr lang="en-US" sz="2000" smtClean="0"/>
              <a:t> + b</a:t>
            </a:r>
            <a:r>
              <a:rPr lang="en-US" sz="2000" b="0" baseline="-25000" smtClean="0"/>
              <a:t>01</a:t>
            </a:r>
            <a:r>
              <a:rPr lang="en-US" sz="2000" smtClean="0"/>
              <a:t>)</a:t>
            </a:r>
          </a:p>
          <a:p>
            <a:pPr>
              <a:lnSpc>
                <a:spcPct val="90000"/>
              </a:lnSpc>
              <a:defRPr/>
            </a:pPr>
            <a:r>
              <a:rPr lang="en-US" sz="2000" smtClean="0"/>
              <a:t>m</a:t>
            </a:r>
            <a:r>
              <a:rPr lang="en-US" sz="2000" baseline="-25000" smtClean="0"/>
              <a:t>7</a:t>
            </a:r>
            <a:r>
              <a:rPr lang="en-US" sz="2000" smtClean="0"/>
              <a:t> = (a</a:t>
            </a:r>
            <a:r>
              <a:rPr lang="en-US" sz="2000" baseline="-25000" smtClean="0"/>
              <a:t>01</a:t>
            </a:r>
            <a:r>
              <a:rPr lang="en-US" sz="2000" smtClean="0"/>
              <a:t> - a</a:t>
            </a:r>
            <a:r>
              <a:rPr lang="en-US" sz="2000" baseline="-25000" smtClean="0"/>
              <a:t>11</a:t>
            </a:r>
            <a:r>
              <a:rPr lang="en-US" sz="2000" smtClean="0"/>
              <a:t>) </a:t>
            </a:r>
            <a:r>
              <a:rPr lang="en-US" sz="2000" smtClean="0">
                <a:solidFill>
                  <a:schemeClr val="hlink"/>
                </a:solidFill>
              </a:rPr>
              <a:t>*</a:t>
            </a:r>
            <a:r>
              <a:rPr lang="en-US" sz="2000" smtClean="0"/>
              <a:t> (b</a:t>
            </a:r>
            <a:r>
              <a:rPr lang="en-US" sz="2000" baseline="-25000" smtClean="0"/>
              <a:t>10</a:t>
            </a:r>
            <a:r>
              <a:rPr lang="en-US" sz="2000" smtClean="0"/>
              <a:t> + b</a:t>
            </a:r>
            <a:r>
              <a:rPr lang="en-US" sz="2000" b="0" baseline="-25000" smtClean="0"/>
              <a:t>11</a:t>
            </a:r>
            <a:r>
              <a:rPr lang="en-US" sz="2000" smtClean="0"/>
              <a:t>)                        			</a:t>
            </a:r>
          </a:p>
        </p:txBody>
      </p:sp>
      <p:sp>
        <p:nvSpPr>
          <p:cNvPr id="26628" name="AutoShape 4"/>
          <p:cNvSpPr>
            <a:spLocks noChangeArrowheads="1"/>
          </p:cNvSpPr>
          <p:nvPr/>
        </p:nvSpPr>
        <p:spPr bwMode="auto">
          <a:xfrm>
            <a:off x="1143000" y="1828800"/>
            <a:ext cx="12192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6629" name="AutoShape 5"/>
          <p:cNvSpPr>
            <a:spLocks noChangeArrowheads="1"/>
          </p:cNvSpPr>
          <p:nvPr/>
        </p:nvSpPr>
        <p:spPr bwMode="auto">
          <a:xfrm>
            <a:off x="4495800" y="1828800"/>
            <a:ext cx="12192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6630" name="AutoShape 6"/>
          <p:cNvSpPr>
            <a:spLocks noChangeArrowheads="1"/>
          </p:cNvSpPr>
          <p:nvPr/>
        </p:nvSpPr>
        <p:spPr bwMode="auto">
          <a:xfrm>
            <a:off x="2819400" y="1828800"/>
            <a:ext cx="12192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6631" name="AutoShape 7"/>
          <p:cNvSpPr>
            <a:spLocks noChangeArrowheads="1"/>
          </p:cNvSpPr>
          <p:nvPr/>
        </p:nvSpPr>
        <p:spPr bwMode="auto">
          <a:xfrm>
            <a:off x="2819400" y="3124200"/>
            <a:ext cx="5181600" cy="9144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6632" name="Text Box 8"/>
          <p:cNvSpPr txBox="1">
            <a:spLocks noChangeArrowheads="1"/>
          </p:cNvSpPr>
          <p:nvPr/>
        </p:nvSpPr>
        <p:spPr bwMode="auto">
          <a:xfrm>
            <a:off x="5029200" y="4927600"/>
            <a:ext cx="2003425" cy="396875"/>
          </a:xfrm>
          <a:prstGeom prst="rect">
            <a:avLst/>
          </a:prstGeom>
          <a:solidFill>
            <a:schemeClr val="accent2"/>
          </a:solidFill>
          <a:ln w="9525">
            <a:noFill/>
            <a:miter lim="800000"/>
            <a:headEnd/>
            <a:tailEnd/>
          </a:ln>
        </p:spPr>
        <p:txBody>
          <a:bodyPr wrap="none">
            <a:spAutoFit/>
          </a:bodyPr>
          <a:lstStyle/>
          <a:p>
            <a:pPr algn="l"/>
            <a:r>
              <a:rPr lang="en-US" sz="2000">
                <a:latin typeface="Tahoma" pitchFamily="34" charset="0"/>
              </a:rPr>
              <a:t>7 multiplications</a:t>
            </a:r>
            <a:endParaRPr lang="en-CA" sz="2000">
              <a:latin typeface="Tahoma" pitchFamily="34" charset="0"/>
            </a:endParaRPr>
          </a:p>
        </p:txBody>
      </p:sp>
      <p:sp>
        <p:nvSpPr>
          <p:cNvPr id="26633" name="Text Box 9"/>
          <p:cNvSpPr txBox="1">
            <a:spLocks noChangeArrowheads="1"/>
          </p:cNvSpPr>
          <p:nvPr/>
        </p:nvSpPr>
        <p:spPr bwMode="auto">
          <a:xfrm>
            <a:off x="5029200" y="5486400"/>
            <a:ext cx="1547813" cy="396875"/>
          </a:xfrm>
          <a:prstGeom prst="rect">
            <a:avLst/>
          </a:prstGeom>
          <a:solidFill>
            <a:srgbClr val="D5E7E6"/>
          </a:solidFill>
          <a:ln w="9525">
            <a:noFill/>
            <a:miter lim="800000"/>
            <a:headEnd/>
            <a:tailEnd/>
          </a:ln>
        </p:spPr>
        <p:txBody>
          <a:bodyPr wrap="none">
            <a:spAutoFit/>
          </a:bodyPr>
          <a:lstStyle/>
          <a:p>
            <a:pPr algn="l"/>
            <a:r>
              <a:rPr lang="en-US" sz="2000">
                <a:latin typeface="Tahoma" pitchFamily="34" charset="0"/>
              </a:rPr>
              <a:t>18 additions</a:t>
            </a:r>
            <a:endParaRPr lang="en-CA" sz="2000">
              <a:latin typeface="Tahoma"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pPr>
              <a:defRPr/>
            </a:pPr>
            <a:r>
              <a:rPr lang="en-US" smtClean="0"/>
              <a:t>Strassen’s Matrix Multiplication</a:t>
            </a:r>
          </a:p>
        </p:txBody>
      </p:sp>
      <p:sp>
        <p:nvSpPr>
          <p:cNvPr id="343043" name="Rectangle 3"/>
          <p:cNvSpPr>
            <a:spLocks noGrp="1" noChangeArrowheads="1"/>
          </p:cNvSpPr>
          <p:nvPr>
            <p:ph sz="quarter" idx="1"/>
          </p:nvPr>
        </p:nvSpPr>
        <p:spPr>
          <a:xfrm>
            <a:off x="304800" y="1266825"/>
            <a:ext cx="8610600" cy="4905375"/>
          </a:xfrm>
        </p:spPr>
        <p:txBody>
          <a:bodyPr/>
          <a:lstStyle/>
          <a:p>
            <a:pPr>
              <a:buFont typeface="Monotype Sorts" pitchFamily="2" charset="2"/>
              <a:buNone/>
              <a:defRPr/>
            </a:pPr>
            <a:r>
              <a:rPr lang="en-US" smtClean="0"/>
              <a:t>    Strassen observed [1969] that  the product of two matrices can be computed in general as follows:</a:t>
            </a:r>
          </a:p>
          <a:p>
            <a:pPr>
              <a:defRPr/>
            </a:pPr>
            <a:endParaRPr lang="en-US" smtClean="0"/>
          </a:p>
          <a:p>
            <a:pPr lvl="2">
              <a:buFontTx/>
              <a:buNone/>
              <a:defRPr/>
            </a:pPr>
            <a:r>
              <a:rPr lang="en-US" sz="1800" smtClean="0"/>
              <a:t>C</a:t>
            </a:r>
            <a:r>
              <a:rPr lang="en-US" sz="1800" baseline="-25000" smtClean="0"/>
              <a:t>00    </a:t>
            </a:r>
            <a:r>
              <a:rPr lang="en-US" sz="1800" smtClean="0"/>
              <a:t>C</a:t>
            </a:r>
            <a:r>
              <a:rPr lang="en-US" sz="1800" baseline="-25000" smtClean="0"/>
              <a:t>01</a:t>
            </a:r>
            <a:r>
              <a:rPr lang="en-US" sz="1800" smtClean="0"/>
              <a:t>                A</a:t>
            </a:r>
            <a:r>
              <a:rPr lang="en-US" sz="1800" baseline="-25000" smtClean="0"/>
              <a:t>00</a:t>
            </a:r>
            <a:r>
              <a:rPr lang="en-US" sz="1800" smtClean="0"/>
              <a:t>    A</a:t>
            </a:r>
            <a:r>
              <a:rPr lang="en-US" sz="1800" baseline="-25000" smtClean="0"/>
              <a:t>01</a:t>
            </a:r>
            <a:r>
              <a:rPr lang="en-US" sz="1800" smtClean="0"/>
              <a:t>                B</a:t>
            </a:r>
            <a:r>
              <a:rPr lang="en-US" sz="1800" baseline="-25000" smtClean="0"/>
              <a:t>00</a:t>
            </a:r>
            <a:r>
              <a:rPr lang="en-US" sz="1800" smtClean="0"/>
              <a:t>    B</a:t>
            </a:r>
            <a:r>
              <a:rPr lang="en-US" sz="1800" baseline="-25000" smtClean="0"/>
              <a:t>01</a:t>
            </a:r>
          </a:p>
          <a:p>
            <a:pPr lvl="2">
              <a:buFontTx/>
              <a:buNone/>
              <a:defRPr/>
            </a:pPr>
            <a:r>
              <a:rPr lang="en-US" sz="1800" baseline="-25000" smtClean="0"/>
              <a:t>                              </a:t>
            </a:r>
            <a:r>
              <a:rPr lang="en-US" sz="1800" smtClean="0"/>
              <a:t>=                             *</a:t>
            </a:r>
          </a:p>
          <a:p>
            <a:pPr lvl="2">
              <a:buFontTx/>
              <a:buNone/>
              <a:defRPr/>
            </a:pPr>
            <a:r>
              <a:rPr lang="en-US" sz="1800" smtClean="0"/>
              <a:t>C</a:t>
            </a:r>
            <a:r>
              <a:rPr lang="en-US" sz="1800" baseline="-25000" smtClean="0"/>
              <a:t>10    </a:t>
            </a:r>
            <a:r>
              <a:rPr lang="en-US" sz="1800" smtClean="0"/>
              <a:t>C</a:t>
            </a:r>
            <a:r>
              <a:rPr lang="en-US" sz="1800" baseline="-25000" smtClean="0"/>
              <a:t>11</a:t>
            </a:r>
            <a:r>
              <a:rPr lang="en-US" sz="1800" smtClean="0"/>
              <a:t>                A</a:t>
            </a:r>
            <a:r>
              <a:rPr lang="en-US" sz="1800" baseline="-25000" smtClean="0"/>
              <a:t>10</a:t>
            </a:r>
            <a:r>
              <a:rPr lang="en-US" sz="1800" smtClean="0"/>
              <a:t>    A</a:t>
            </a:r>
            <a:r>
              <a:rPr lang="en-US" sz="1800" baseline="-25000" smtClean="0"/>
              <a:t>11</a:t>
            </a:r>
            <a:r>
              <a:rPr lang="en-US" sz="1800" smtClean="0"/>
              <a:t>                B</a:t>
            </a:r>
            <a:r>
              <a:rPr lang="en-US" sz="1800" baseline="-25000" smtClean="0"/>
              <a:t>10</a:t>
            </a:r>
            <a:r>
              <a:rPr lang="en-US" sz="1800" smtClean="0"/>
              <a:t>    B</a:t>
            </a:r>
            <a:r>
              <a:rPr lang="en-US" sz="1800" baseline="-25000" smtClean="0"/>
              <a:t>11</a:t>
            </a:r>
          </a:p>
          <a:p>
            <a:pPr lvl="2">
              <a:buFontTx/>
              <a:buNone/>
              <a:defRPr/>
            </a:pPr>
            <a:endParaRPr lang="en-US" sz="1800" baseline="-25000" smtClean="0"/>
          </a:p>
          <a:p>
            <a:pPr lvl="2">
              <a:buFontTx/>
              <a:buNone/>
              <a:defRPr/>
            </a:pPr>
            <a:endParaRPr lang="en-US" sz="1800" baseline="-25000" smtClean="0"/>
          </a:p>
          <a:p>
            <a:pPr lvl="2">
              <a:buFontTx/>
              <a:buNone/>
              <a:defRPr/>
            </a:pPr>
            <a:r>
              <a:rPr lang="en-US" sz="1800" smtClean="0"/>
              <a:t>                            M</a:t>
            </a:r>
            <a:r>
              <a:rPr lang="en-US" sz="1800" baseline="-25000" smtClean="0"/>
              <a:t>1</a:t>
            </a:r>
            <a:r>
              <a:rPr lang="en-US" sz="1800" smtClean="0"/>
              <a:t>   + M</a:t>
            </a:r>
            <a:r>
              <a:rPr lang="en-US" sz="1800" baseline="-25000" smtClean="0"/>
              <a:t>4</a:t>
            </a:r>
            <a:r>
              <a:rPr lang="en-US" sz="1800" smtClean="0"/>
              <a:t>  - M</a:t>
            </a:r>
            <a:r>
              <a:rPr lang="en-US" sz="1800" baseline="-25000" smtClean="0"/>
              <a:t>5 </a:t>
            </a:r>
            <a:r>
              <a:rPr lang="en-US" sz="1800" smtClean="0"/>
              <a:t>+ M</a:t>
            </a:r>
            <a:r>
              <a:rPr lang="en-US" sz="1800" baseline="-25000" smtClean="0"/>
              <a:t>7</a:t>
            </a:r>
            <a:r>
              <a:rPr lang="en-US" sz="1800" smtClean="0"/>
              <a:t>                        M</a:t>
            </a:r>
            <a:r>
              <a:rPr lang="en-US" sz="1800" baseline="-25000" smtClean="0"/>
              <a:t>3 </a:t>
            </a:r>
            <a:r>
              <a:rPr lang="en-US" sz="1800" smtClean="0"/>
              <a:t>+ M</a:t>
            </a:r>
            <a:r>
              <a:rPr lang="en-US" sz="1800" baseline="-25000" smtClean="0"/>
              <a:t>5</a:t>
            </a:r>
            <a:r>
              <a:rPr lang="en-US" sz="1800" smtClean="0"/>
              <a:t> </a:t>
            </a:r>
            <a:endParaRPr lang="en-US" sz="1800" baseline="-25000" smtClean="0"/>
          </a:p>
          <a:p>
            <a:pPr lvl="2">
              <a:buFontTx/>
              <a:buNone/>
              <a:defRPr/>
            </a:pPr>
            <a:r>
              <a:rPr lang="en-US" sz="1800" baseline="-25000" smtClean="0"/>
              <a:t>                             </a:t>
            </a:r>
            <a:r>
              <a:rPr lang="en-US" sz="1800" smtClean="0"/>
              <a:t>=                   </a:t>
            </a:r>
          </a:p>
          <a:p>
            <a:pPr lvl="2">
              <a:buFontTx/>
              <a:buNone/>
              <a:defRPr/>
            </a:pPr>
            <a:r>
              <a:rPr lang="en-US" sz="1800" smtClean="0"/>
              <a:t>                           M</a:t>
            </a:r>
            <a:r>
              <a:rPr lang="en-US" sz="1800" baseline="-25000" smtClean="0"/>
              <a:t>2</a:t>
            </a:r>
            <a:r>
              <a:rPr lang="en-US" sz="1800" smtClean="0"/>
              <a:t> + M</a:t>
            </a:r>
            <a:r>
              <a:rPr lang="en-US" sz="1800" baseline="-25000" smtClean="0"/>
              <a:t>4                                               </a:t>
            </a:r>
            <a:r>
              <a:rPr lang="en-US" sz="1800" smtClean="0"/>
              <a:t>M</a:t>
            </a:r>
            <a:r>
              <a:rPr lang="en-US" sz="1800" baseline="-25000" smtClean="0"/>
              <a:t>1</a:t>
            </a:r>
            <a:r>
              <a:rPr lang="en-US" sz="1800" smtClean="0"/>
              <a:t>   + M</a:t>
            </a:r>
            <a:r>
              <a:rPr lang="en-US" sz="1800" baseline="-25000" smtClean="0"/>
              <a:t>3</a:t>
            </a:r>
            <a:r>
              <a:rPr lang="en-US" sz="1800" smtClean="0"/>
              <a:t>  - M</a:t>
            </a:r>
            <a:r>
              <a:rPr lang="en-US" sz="1800" baseline="-25000" smtClean="0"/>
              <a:t>2 </a:t>
            </a:r>
            <a:r>
              <a:rPr lang="en-US" sz="1800" smtClean="0"/>
              <a:t>+ M</a:t>
            </a:r>
            <a:r>
              <a:rPr lang="en-US" sz="1800" baseline="-25000" smtClean="0"/>
              <a:t>6</a:t>
            </a:r>
            <a:r>
              <a:rPr lang="en-US" sz="1800" smtClean="0"/>
              <a:t> </a:t>
            </a:r>
            <a:endParaRPr lang="en-US" sz="1800" baseline="-25000" smtClean="0"/>
          </a:p>
          <a:p>
            <a:pPr>
              <a:defRPr/>
            </a:pPr>
            <a:endParaRPr lang="en-US" sz="2000" smtClean="0"/>
          </a:p>
        </p:txBody>
      </p:sp>
      <p:grpSp>
        <p:nvGrpSpPr>
          <p:cNvPr id="2" name="Group 4"/>
          <p:cNvGrpSpPr>
            <a:grpSpLocks/>
          </p:cNvGrpSpPr>
          <p:nvPr/>
        </p:nvGrpSpPr>
        <p:grpSpPr bwMode="auto">
          <a:xfrm>
            <a:off x="1066800" y="2514600"/>
            <a:ext cx="4800600" cy="1143000"/>
            <a:chOff x="912" y="1584"/>
            <a:chExt cx="3024" cy="720"/>
          </a:xfrm>
        </p:grpSpPr>
        <p:sp>
          <p:nvSpPr>
            <p:cNvPr id="27654" name="Line 5"/>
            <p:cNvSpPr>
              <a:spLocks noChangeShapeType="1"/>
            </p:cNvSpPr>
            <p:nvPr/>
          </p:nvSpPr>
          <p:spPr bwMode="auto">
            <a:xfrm>
              <a:off x="1296" y="1680"/>
              <a:ext cx="0" cy="48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5" name="Line 6"/>
            <p:cNvSpPr>
              <a:spLocks noChangeShapeType="1"/>
            </p:cNvSpPr>
            <p:nvPr/>
          </p:nvSpPr>
          <p:spPr bwMode="auto">
            <a:xfrm>
              <a:off x="3552" y="1680"/>
              <a:ext cx="0" cy="48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6" name="Line 7"/>
            <p:cNvSpPr>
              <a:spLocks noChangeShapeType="1"/>
            </p:cNvSpPr>
            <p:nvPr/>
          </p:nvSpPr>
          <p:spPr bwMode="auto">
            <a:xfrm>
              <a:off x="2448" y="1728"/>
              <a:ext cx="0" cy="48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7" name="Line 8"/>
            <p:cNvSpPr>
              <a:spLocks noChangeShapeType="1"/>
            </p:cNvSpPr>
            <p:nvPr/>
          </p:nvSpPr>
          <p:spPr bwMode="auto">
            <a:xfrm>
              <a:off x="1008" y="1920"/>
              <a:ext cx="528"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8" name="Line 9"/>
            <p:cNvSpPr>
              <a:spLocks noChangeShapeType="1"/>
            </p:cNvSpPr>
            <p:nvPr/>
          </p:nvSpPr>
          <p:spPr bwMode="auto">
            <a:xfrm>
              <a:off x="3264" y="1920"/>
              <a:ext cx="528"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9" name="Line 10"/>
            <p:cNvSpPr>
              <a:spLocks noChangeShapeType="1"/>
            </p:cNvSpPr>
            <p:nvPr/>
          </p:nvSpPr>
          <p:spPr bwMode="auto">
            <a:xfrm>
              <a:off x="2208" y="1920"/>
              <a:ext cx="528"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60" name="AutoShape 11"/>
            <p:cNvSpPr>
              <a:spLocks noChangeArrowheads="1"/>
            </p:cNvSpPr>
            <p:nvPr/>
          </p:nvSpPr>
          <p:spPr bwMode="auto">
            <a:xfrm>
              <a:off x="912" y="1584"/>
              <a:ext cx="768" cy="72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7661" name="AutoShape 12"/>
            <p:cNvSpPr>
              <a:spLocks noChangeArrowheads="1"/>
            </p:cNvSpPr>
            <p:nvPr/>
          </p:nvSpPr>
          <p:spPr bwMode="auto">
            <a:xfrm>
              <a:off x="3168" y="1584"/>
              <a:ext cx="768" cy="72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
          <p:nvSpPr>
            <p:cNvPr id="27662" name="AutoShape 13"/>
            <p:cNvSpPr>
              <a:spLocks noChangeArrowheads="1"/>
            </p:cNvSpPr>
            <p:nvPr/>
          </p:nvSpPr>
          <p:spPr bwMode="auto">
            <a:xfrm>
              <a:off x="2016" y="1584"/>
              <a:ext cx="768" cy="72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grpSp>
      <p:sp>
        <p:nvSpPr>
          <p:cNvPr id="27653" name="AutoShape 14"/>
          <p:cNvSpPr>
            <a:spLocks noChangeArrowheads="1"/>
          </p:cNvSpPr>
          <p:nvPr/>
        </p:nvSpPr>
        <p:spPr bwMode="auto">
          <a:xfrm>
            <a:off x="2667000" y="3886200"/>
            <a:ext cx="5410200" cy="1143000"/>
          </a:xfrm>
          <a:prstGeom prst="bracketPair">
            <a:avLst>
              <a:gd name="adj" fmla="val 16667"/>
            </a:avLst>
          </a:prstGeom>
          <a:noFill/>
          <a:ln w="12700">
            <a:solidFill>
              <a:srgbClr val="FF0000"/>
            </a:solidFill>
            <a:round/>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457200" y="152400"/>
            <a:ext cx="8686800" cy="685800"/>
          </a:xfrm>
        </p:spPr>
        <p:txBody>
          <a:bodyPr>
            <a:normAutofit fontScale="90000"/>
          </a:bodyPr>
          <a:lstStyle/>
          <a:p>
            <a:pPr>
              <a:defRPr/>
            </a:pPr>
            <a:r>
              <a:rPr lang="en-US" smtClean="0"/>
              <a:t>Formulas for Strassen’s Algorithm</a:t>
            </a:r>
          </a:p>
        </p:txBody>
      </p:sp>
      <p:sp>
        <p:nvSpPr>
          <p:cNvPr id="352259" name="Rectangle 3"/>
          <p:cNvSpPr>
            <a:spLocks noGrp="1" noChangeArrowheads="1"/>
          </p:cNvSpPr>
          <p:nvPr>
            <p:ph sz="quarter" idx="1"/>
          </p:nvPr>
        </p:nvSpPr>
        <p:spPr>
          <a:xfrm>
            <a:off x="609600" y="1066800"/>
            <a:ext cx="8305800" cy="5791200"/>
          </a:xfrm>
        </p:spPr>
        <p:txBody>
          <a:bodyPr>
            <a:normAutofit/>
          </a:bodyPr>
          <a:lstStyle/>
          <a:p>
            <a:pPr>
              <a:lnSpc>
                <a:spcPct val="90000"/>
              </a:lnSpc>
              <a:buFont typeface="Monotype Sorts" pitchFamily="2" charset="2"/>
              <a:buNone/>
              <a:defRPr/>
            </a:pPr>
            <a:r>
              <a:rPr lang="en-US" smtClean="0"/>
              <a:t>M</a:t>
            </a:r>
            <a:r>
              <a:rPr lang="en-US" baseline="-25000" smtClean="0"/>
              <a:t>1</a:t>
            </a:r>
            <a:r>
              <a:rPr lang="en-US" smtClean="0"/>
              <a:t> = (A</a:t>
            </a:r>
            <a:r>
              <a:rPr lang="en-US" baseline="-25000" smtClean="0"/>
              <a:t>00</a:t>
            </a:r>
            <a:r>
              <a:rPr lang="en-US" smtClean="0"/>
              <a:t> + A</a:t>
            </a:r>
            <a:r>
              <a:rPr lang="en-US" baseline="-25000" smtClean="0"/>
              <a:t>11</a:t>
            </a:r>
            <a:r>
              <a:rPr lang="en-US" smtClean="0"/>
              <a:t>) </a:t>
            </a:r>
            <a:r>
              <a:rPr lang="en-US" b="0" smtClean="0">
                <a:sym typeface="Symbol" pitchFamily="84" charset="2"/>
              </a:rPr>
              <a:t></a:t>
            </a:r>
            <a:r>
              <a:rPr lang="en-US" smtClean="0"/>
              <a:t> (B</a:t>
            </a:r>
            <a:r>
              <a:rPr lang="en-US" baseline="-25000" smtClean="0"/>
              <a:t>00</a:t>
            </a:r>
            <a:r>
              <a:rPr lang="en-US" smtClean="0"/>
              <a:t> + </a:t>
            </a:r>
            <a:r>
              <a:rPr lang="en-US" b="0" smtClean="0"/>
              <a:t>B</a:t>
            </a:r>
            <a:r>
              <a:rPr lang="en-US" b="0" baseline="-25000" smtClean="0"/>
              <a:t>11</a:t>
            </a:r>
            <a:r>
              <a:rPr lang="en-US" b="0" smtClean="0"/>
              <a:t>)</a:t>
            </a:r>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2</a:t>
            </a:r>
            <a:r>
              <a:rPr lang="en-US" smtClean="0"/>
              <a:t> = (A</a:t>
            </a:r>
            <a:r>
              <a:rPr lang="en-US" baseline="-25000" smtClean="0"/>
              <a:t>10</a:t>
            </a:r>
            <a:r>
              <a:rPr lang="en-US" smtClean="0"/>
              <a:t> + A</a:t>
            </a:r>
            <a:r>
              <a:rPr lang="en-US" baseline="-25000" smtClean="0"/>
              <a:t>11</a:t>
            </a:r>
            <a:r>
              <a:rPr lang="en-US" smtClean="0"/>
              <a:t>) </a:t>
            </a:r>
            <a:r>
              <a:rPr lang="en-US" b="0" smtClean="0">
                <a:sym typeface="Symbol" pitchFamily="84" charset="2"/>
              </a:rPr>
              <a:t></a:t>
            </a:r>
            <a:r>
              <a:rPr lang="en-US" smtClean="0"/>
              <a:t> B</a:t>
            </a:r>
            <a:r>
              <a:rPr lang="en-US" baseline="-25000" smtClean="0"/>
              <a:t>00</a:t>
            </a:r>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3</a:t>
            </a:r>
            <a:r>
              <a:rPr lang="en-US" smtClean="0"/>
              <a:t> = A</a:t>
            </a:r>
            <a:r>
              <a:rPr lang="en-US" baseline="-25000" smtClean="0"/>
              <a:t>00</a:t>
            </a:r>
            <a:r>
              <a:rPr lang="en-US" smtClean="0"/>
              <a:t> </a:t>
            </a:r>
            <a:r>
              <a:rPr lang="en-US" b="0" smtClean="0">
                <a:sym typeface="Symbol" pitchFamily="84" charset="2"/>
              </a:rPr>
              <a:t></a:t>
            </a:r>
            <a:r>
              <a:rPr lang="en-US" smtClean="0"/>
              <a:t> (B</a:t>
            </a:r>
            <a:r>
              <a:rPr lang="en-US" baseline="-25000" smtClean="0"/>
              <a:t>01</a:t>
            </a:r>
            <a:r>
              <a:rPr lang="en-US" smtClean="0"/>
              <a:t> - </a:t>
            </a:r>
            <a:r>
              <a:rPr lang="en-US" b="0" smtClean="0"/>
              <a:t>B</a:t>
            </a:r>
            <a:r>
              <a:rPr lang="en-US" b="0" baseline="-25000" smtClean="0"/>
              <a:t>11</a:t>
            </a:r>
            <a:r>
              <a:rPr lang="en-US" b="0" smtClean="0"/>
              <a:t>)</a:t>
            </a:r>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4</a:t>
            </a:r>
            <a:r>
              <a:rPr lang="en-US" smtClean="0"/>
              <a:t> =  A</a:t>
            </a:r>
            <a:r>
              <a:rPr lang="en-US" baseline="-25000" smtClean="0"/>
              <a:t>11</a:t>
            </a:r>
            <a:r>
              <a:rPr lang="en-US" smtClean="0"/>
              <a:t> </a:t>
            </a:r>
            <a:r>
              <a:rPr lang="en-US" b="0" smtClean="0">
                <a:sym typeface="Symbol" pitchFamily="84" charset="2"/>
              </a:rPr>
              <a:t></a:t>
            </a:r>
            <a:r>
              <a:rPr lang="en-US" smtClean="0"/>
              <a:t> (B</a:t>
            </a:r>
            <a:r>
              <a:rPr lang="en-US" baseline="-25000" smtClean="0"/>
              <a:t>10</a:t>
            </a:r>
            <a:r>
              <a:rPr lang="en-US" smtClean="0"/>
              <a:t> - </a:t>
            </a:r>
            <a:r>
              <a:rPr lang="en-US" b="0" smtClean="0"/>
              <a:t>B</a:t>
            </a:r>
            <a:r>
              <a:rPr lang="en-US" b="0" baseline="-25000" smtClean="0"/>
              <a:t>00</a:t>
            </a:r>
            <a:r>
              <a:rPr lang="en-US" b="0" smtClean="0"/>
              <a:t>)</a:t>
            </a:r>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5</a:t>
            </a:r>
            <a:r>
              <a:rPr lang="en-US" smtClean="0"/>
              <a:t> = (A</a:t>
            </a:r>
            <a:r>
              <a:rPr lang="en-US" baseline="-25000" smtClean="0"/>
              <a:t>00</a:t>
            </a:r>
            <a:r>
              <a:rPr lang="en-US" smtClean="0"/>
              <a:t> + A</a:t>
            </a:r>
            <a:r>
              <a:rPr lang="en-US" baseline="-25000" smtClean="0"/>
              <a:t>01</a:t>
            </a:r>
            <a:r>
              <a:rPr lang="en-US" smtClean="0"/>
              <a:t>) </a:t>
            </a:r>
            <a:r>
              <a:rPr lang="en-US" b="0" smtClean="0">
                <a:sym typeface="Symbol" pitchFamily="84" charset="2"/>
              </a:rPr>
              <a:t></a:t>
            </a:r>
            <a:r>
              <a:rPr lang="en-US" smtClean="0"/>
              <a:t> </a:t>
            </a:r>
            <a:r>
              <a:rPr lang="en-US" b="0" smtClean="0"/>
              <a:t>B</a:t>
            </a:r>
            <a:r>
              <a:rPr lang="en-US" b="0" baseline="-25000" smtClean="0"/>
              <a:t>11</a:t>
            </a:r>
            <a:endParaRPr lang="en-US" b="0" smtClean="0"/>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6</a:t>
            </a:r>
            <a:r>
              <a:rPr lang="en-US" smtClean="0"/>
              <a:t> = (A</a:t>
            </a:r>
            <a:r>
              <a:rPr lang="en-US" baseline="-25000" smtClean="0"/>
              <a:t>10</a:t>
            </a:r>
            <a:r>
              <a:rPr lang="en-US" smtClean="0"/>
              <a:t> - A</a:t>
            </a:r>
            <a:r>
              <a:rPr lang="en-US" baseline="-25000" smtClean="0"/>
              <a:t>00</a:t>
            </a:r>
            <a:r>
              <a:rPr lang="en-US" smtClean="0"/>
              <a:t>) </a:t>
            </a:r>
            <a:r>
              <a:rPr lang="en-US" b="0" smtClean="0">
                <a:sym typeface="Symbol" pitchFamily="84" charset="2"/>
              </a:rPr>
              <a:t></a:t>
            </a:r>
            <a:r>
              <a:rPr lang="en-US" smtClean="0"/>
              <a:t> (B</a:t>
            </a:r>
            <a:r>
              <a:rPr lang="en-US" baseline="-25000" smtClean="0"/>
              <a:t>00</a:t>
            </a:r>
            <a:r>
              <a:rPr lang="en-US" smtClean="0"/>
              <a:t> + </a:t>
            </a:r>
            <a:r>
              <a:rPr lang="en-US" b="0" smtClean="0"/>
              <a:t>B</a:t>
            </a:r>
            <a:r>
              <a:rPr lang="en-US" b="0" baseline="-25000" smtClean="0"/>
              <a:t>01</a:t>
            </a:r>
            <a:r>
              <a:rPr lang="en-US" b="0" smtClean="0"/>
              <a:t>)</a:t>
            </a:r>
          </a:p>
          <a:p>
            <a:pPr>
              <a:lnSpc>
                <a:spcPct val="90000"/>
              </a:lnSpc>
              <a:buFont typeface="Monotype Sorts" pitchFamily="2" charset="2"/>
              <a:buNone/>
              <a:defRPr/>
            </a:pPr>
            <a:endParaRPr lang="en-US" b="0" smtClean="0"/>
          </a:p>
          <a:p>
            <a:pPr>
              <a:lnSpc>
                <a:spcPct val="90000"/>
              </a:lnSpc>
              <a:buFont typeface="Monotype Sorts" pitchFamily="2" charset="2"/>
              <a:buNone/>
              <a:defRPr/>
            </a:pPr>
            <a:r>
              <a:rPr lang="en-US" smtClean="0"/>
              <a:t>M</a:t>
            </a:r>
            <a:r>
              <a:rPr lang="en-US" baseline="-25000" smtClean="0"/>
              <a:t>7</a:t>
            </a:r>
            <a:r>
              <a:rPr lang="en-US" smtClean="0"/>
              <a:t> = (A</a:t>
            </a:r>
            <a:r>
              <a:rPr lang="en-US" baseline="-25000" smtClean="0"/>
              <a:t>01</a:t>
            </a:r>
            <a:r>
              <a:rPr lang="en-US" smtClean="0"/>
              <a:t> - A</a:t>
            </a:r>
            <a:r>
              <a:rPr lang="en-US" baseline="-25000" smtClean="0"/>
              <a:t>11</a:t>
            </a:r>
            <a:r>
              <a:rPr lang="en-US" smtClean="0"/>
              <a:t>) </a:t>
            </a:r>
            <a:r>
              <a:rPr lang="en-US" b="0" smtClean="0">
                <a:sym typeface="Symbol" pitchFamily="84" charset="2"/>
              </a:rPr>
              <a:t></a:t>
            </a:r>
            <a:r>
              <a:rPr lang="en-US" smtClean="0"/>
              <a:t> (B</a:t>
            </a:r>
            <a:r>
              <a:rPr lang="en-US" baseline="-25000" smtClean="0"/>
              <a:t>10</a:t>
            </a:r>
            <a:r>
              <a:rPr lang="en-US" smtClean="0"/>
              <a:t> + </a:t>
            </a:r>
            <a:r>
              <a:rPr lang="en-US" b="0" smtClean="0"/>
              <a:t>B</a:t>
            </a:r>
            <a:r>
              <a:rPr lang="en-US" b="0" baseline="-25000" smtClean="0"/>
              <a:t>11</a:t>
            </a:r>
            <a:r>
              <a:rPr lang="en-US" b="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h-TH" smtClean="0"/>
              <a:t>Importance of </a:t>
            </a:r>
            <a:r>
              <a:rPr lang="en-US" dirty="0" smtClean="0">
                <a:cs typeface="Angsana New" pitchFamily="18" charset="-34"/>
              </a:rPr>
              <a:t>Analyze Algorithm</a:t>
            </a:r>
            <a:endParaRPr lang="th-TH" smtClean="0"/>
          </a:p>
        </p:txBody>
      </p:sp>
      <p:sp>
        <p:nvSpPr>
          <p:cNvPr id="27652" name="Date Placeholder 3"/>
          <p:cNvSpPr>
            <a:spLocks noGrp="1"/>
          </p:cNvSpPr>
          <p:nvPr>
            <p:ph type="dt" sz="half" idx="10"/>
          </p:nvPr>
        </p:nvSpPr>
        <p:spPr>
          <a:noFill/>
        </p:spPr>
        <p:txBody>
          <a:bodyPr/>
          <a:lstStyle/>
          <a:p>
            <a:fld id="{53960B34-2711-4748-A665-5F7934AAFAAB}" type="datetime2">
              <a:rPr lang="en-US" smtClean="0">
                <a:latin typeface="Arial" pitchFamily="34" charset="0"/>
              </a:rPr>
              <a:pPr/>
              <a:t>Monday, February 04, 2013</a:t>
            </a:fld>
            <a:endParaRPr lang="en-US" dirty="0" smtClean="0">
              <a:latin typeface="Arial" pitchFamily="34" charset="0"/>
            </a:endParaRPr>
          </a:p>
        </p:txBody>
      </p:sp>
      <p:sp>
        <p:nvSpPr>
          <p:cNvPr id="27653" name="Footer Placeholder 5"/>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7654" name="Slide Number Placeholder 4"/>
          <p:cNvSpPr>
            <a:spLocks noGrp="1"/>
          </p:cNvSpPr>
          <p:nvPr>
            <p:ph type="sldNum" sz="quarter" idx="12"/>
          </p:nvPr>
        </p:nvSpPr>
        <p:spPr>
          <a:noFill/>
        </p:spPr>
        <p:txBody>
          <a:bodyPr/>
          <a:lstStyle/>
          <a:p>
            <a:fld id="{E5A0395F-0800-4097-B752-BAD063F33023}" type="slidenum">
              <a:rPr lang="en-US" smtClean="0">
                <a:latin typeface="Arial" pitchFamily="34" charset="0"/>
              </a:rPr>
              <a:pPr/>
              <a:t>8</a:t>
            </a:fld>
            <a:endParaRPr lang="en-US" dirty="0" smtClean="0">
              <a:latin typeface="Arial" pitchFamily="34" charset="0"/>
            </a:endParaRPr>
          </a:p>
        </p:txBody>
      </p:sp>
      <p:sp>
        <p:nvSpPr>
          <p:cNvPr id="27651" name="Rectangle 3"/>
          <p:cNvSpPr>
            <a:spLocks noGrp="1" noChangeArrowheads="1"/>
          </p:cNvSpPr>
          <p:nvPr>
            <p:ph sz="quarter" idx="1"/>
          </p:nvPr>
        </p:nvSpPr>
        <p:spPr/>
        <p:txBody>
          <a:bodyPr>
            <a:normAutofit fontScale="92500" lnSpcReduction="10000"/>
          </a:bodyPr>
          <a:lstStyle/>
          <a:p>
            <a:pPr eaLnBrk="1" hangingPunct="1"/>
            <a:r>
              <a:rPr lang="th-TH" sz="2800" smtClean="0"/>
              <a:t>Need to recognize limitations of various algorithms for solving a problem</a:t>
            </a:r>
          </a:p>
          <a:p>
            <a:pPr eaLnBrk="1" hangingPunct="1"/>
            <a:r>
              <a:rPr lang="th-TH" sz="2800" smtClean="0"/>
              <a:t>Need to understand relationship between problem size and running time</a:t>
            </a:r>
          </a:p>
          <a:p>
            <a:pPr lvl="1" eaLnBrk="1" hangingPunct="1"/>
            <a:r>
              <a:rPr lang="th-TH" sz="1800" smtClean="0"/>
              <a:t>When is a running program not good enough?</a:t>
            </a:r>
          </a:p>
          <a:p>
            <a:pPr eaLnBrk="1" hangingPunct="1"/>
            <a:r>
              <a:rPr lang="th-TH" sz="2800" smtClean="0"/>
              <a:t>Need to learn how to analyze an algorithm's running time without coding it</a:t>
            </a:r>
          </a:p>
          <a:p>
            <a:pPr eaLnBrk="1" hangingPunct="1"/>
            <a:r>
              <a:rPr lang="th-TH" sz="2800" smtClean="0"/>
              <a:t>Need to learn techniques for writing more efficient code</a:t>
            </a:r>
          </a:p>
          <a:p>
            <a:pPr eaLnBrk="1" hangingPunct="1"/>
            <a:r>
              <a:rPr lang="th-TH" sz="2800" smtClean="0"/>
              <a:t>Need to recognize bottlenecks in code as well as which parts of code are easiest to optimize</a:t>
            </a:r>
          </a:p>
        </p:txBody>
      </p:sp>
    </p:spTree>
  </p:cSld>
  <p:clrMapOvr>
    <a:masterClrMapping/>
  </p:clrMapOvr>
  <p:transition>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smtClean="0"/>
              <a:t>Analysis of Strassen’s Algorithm</a:t>
            </a:r>
          </a:p>
        </p:txBody>
      </p:sp>
      <p:sp>
        <p:nvSpPr>
          <p:cNvPr id="362499" name="Rectangle 3"/>
          <p:cNvSpPr>
            <a:spLocks noGrp="1" noChangeArrowheads="1"/>
          </p:cNvSpPr>
          <p:nvPr>
            <p:ph sz="quarter" idx="1"/>
          </p:nvPr>
        </p:nvSpPr>
        <p:spPr>
          <a:xfrm>
            <a:off x="533400" y="1419225"/>
            <a:ext cx="8610600" cy="5286375"/>
          </a:xfrm>
        </p:spPr>
        <p:txBody>
          <a:bodyPr>
            <a:normAutofit lnSpcReduction="10000"/>
          </a:bodyPr>
          <a:lstStyle/>
          <a:p>
            <a:pPr marL="457200" indent="-457200">
              <a:buFont typeface="Monotype Sorts" pitchFamily="2" charset="2"/>
              <a:buNone/>
              <a:defRPr/>
            </a:pPr>
            <a:r>
              <a:rPr lang="en-US" smtClean="0"/>
              <a:t>If </a:t>
            </a:r>
            <a:r>
              <a:rPr lang="en-US" i="1" smtClean="0"/>
              <a:t>n</a:t>
            </a:r>
            <a:r>
              <a:rPr lang="en-US" smtClean="0"/>
              <a:t> is not a power of 2, matrices can be padded with zeros.</a:t>
            </a:r>
          </a:p>
          <a:p>
            <a:pPr marL="457200" indent="-457200">
              <a:buFont typeface="Monotype Sorts" pitchFamily="2" charset="2"/>
              <a:buNone/>
              <a:defRPr/>
            </a:pPr>
            <a:endParaRPr lang="en-US" smtClean="0"/>
          </a:p>
          <a:p>
            <a:pPr marL="457200" indent="-457200">
              <a:buFont typeface="Monotype Sorts" pitchFamily="2" charset="2"/>
              <a:buNone/>
              <a:defRPr/>
            </a:pPr>
            <a:endParaRPr lang="en-US" smtClean="0"/>
          </a:p>
          <a:p>
            <a:pPr marL="457200" indent="-457200">
              <a:buFont typeface="Monotype Sorts" pitchFamily="2" charset="2"/>
              <a:buNone/>
              <a:defRPr/>
            </a:pPr>
            <a:r>
              <a:rPr lang="en-US" smtClean="0"/>
              <a:t>Number of multiplications:</a:t>
            </a:r>
          </a:p>
          <a:p>
            <a:pPr marL="457200" indent="-457200">
              <a:buFont typeface="Monotype Sorts" pitchFamily="2" charset="2"/>
              <a:buNone/>
              <a:defRPr/>
            </a:pPr>
            <a:r>
              <a:rPr lang="en-US" smtClean="0"/>
              <a:t>                                 M(</a:t>
            </a:r>
            <a:r>
              <a:rPr lang="en-US" i="1" smtClean="0"/>
              <a:t>n</a:t>
            </a:r>
            <a:r>
              <a:rPr lang="en-US" smtClean="0"/>
              <a:t>) = 7M(</a:t>
            </a:r>
            <a:r>
              <a:rPr lang="en-US" i="1" smtClean="0"/>
              <a:t>n</a:t>
            </a:r>
            <a:r>
              <a:rPr lang="en-US" smtClean="0"/>
              <a:t>/2),   M(1) = 1</a:t>
            </a:r>
          </a:p>
          <a:p>
            <a:pPr marL="457200" indent="-457200">
              <a:buFont typeface="Monotype Sorts" pitchFamily="2" charset="2"/>
              <a:buNone/>
              <a:defRPr/>
            </a:pPr>
            <a:r>
              <a:rPr lang="en-US" smtClean="0"/>
              <a:t>Solution: M(</a:t>
            </a:r>
            <a:r>
              <a:rPr lang="en-US" i="1" smtClean="0"/>
              <a:t>n</a:t>
            </a:r>
            <a:r>
              <a:rPr lang="en-US" smtClean="0"/>
              <a:t>) </a:t>
            </a:r>
            <a:r>
              <a:rPr lang="en-US" smtClean="0">
                <a:solidFill>
                  <a:schemeClr val="accent2"/>
                </a:solidFill>
              </a:rPr>
              <a:t>= 7</a:t>
            </a:r>
            <a:r>
              <a:rPr lang="en-US" baseline="30000" smtClean="0">
                <a:solidFill>
                  <a:schemeClr val="accent2"/>
                </a:solidFill>
              </a:rPr>
              <a:t>log </a:t>
            </a:r>
            <a:r>
              <a:rPr lang="en-US" baseline="14000" smtClean="0">
                <a:solidFill>
                  <a:schemeClr val="accent2"/>
                </a:solidFill>
              </a:rPr>
              <a:t>2</a:t>
            </a:r>
            <a:r>
              <a:rPr lang="en-US" i="1" baseline="30000" smtClean="0">
                <a:solidFill>
                  <a:schemeClr val="accent2"/>
                </a:solidFill>
              </a:rPr>
              <a:t>n</a:t>
            </a:r>
            <a:r>
              <a:rPr lang="en-US" baseline="30000" smtClean="0"/>
              <a:t> </a:t>
            </a:r>
            <a:r>
              <a:rPr lang="en-US" smtClean="0"/>
              <a:t>= </a:t>
            </a:r>
            <a:r>
              <a:rPr lang="en-US" i="1" smtClean="0"/>
              <a:t>n</a:t>
            </a:r>
            <a:r>
              <a:rPr lang="en-US" baseline="30000" smtClean="0"/>
              <a:t>log </a:t>
            </a:r>
            <a:r>
              <a:rPr lang="en-US" baseline="14000" smtClean="0"/>
              <a:t>2</a:t>
            </a:r>
            <a:r>
              <a:rPr lang="en-US" baseline="30000" smtClean="0"/>
              <a:t>7 </a:t>
            </a:r>
            <a:r>
              <a:rPr lang="en-US" smtClean="0">
                <a:latin typeface="Lucida Grande" pitchFamily="84" charset="0"/>
                <a:cs typeface="Times New Roman" pitchFamily="18" charset="0"/>
              </a:rPr>
              <a:t>≈</a:t>
            </a:r>
            <a:r>
              <a:rPr lang="en-US" smtClean="0">
                <a:cs typeface="Times New Roman" pitchFamily="18" charset="0"/>
              </a:rPr>
              <a:t> </a:t>
            </a:r>
            <a:r>
              <a:rPr lang="en-US" i="1" smtClean="0"/>
              <a:t>n</a:t>
            </a:r>
            <a:r>
              <a:rPr lang="en-US" baseline="30000" smtClean="0"/>
              <a:t>2.807    </a:t>
            </a:r>
            <a:r>
              <a:rPr lang="en-US" smtClean="0"/>
              <a:t>vs.  </a:t>
            </a:r>
            <a:r>
              <a:rPr lang="en-US" i="1" smtClean="0"/>
              <a:t>n</a:t>
            </a:r>
            <a:r>
              <a:rPr lang="en-US" baseline="30000" smtClean="0"/>
              <a:t>3 </a:t>
            </a:r>
            <a:r>
              <a:rPr lang="en-US" smtClean="0"/>
              <a:t>of brute-force alg.</a:t>
            </a:r>
            <a:endParaRPr lang="en-US" baseline="30000" smtClean="0"/>
          </a:p>
          <a:p>
            <a:pPr marL="457200" indent="-457200">
              <a:buFont typeface="Monotype Sorts" pitchFamily="2" charset="2"/>
              <a:buNone/>
              <a:defRPr/>
            </a:pPr>
            <a:endParaRPr lang="en-US" smtClean="0"/>
          </a:p>
          <a:p>
            <a:pPr marL="457200" indent="-457200">
              <a:buFont typeface="Monotype Sorts" pitchFamily="2" charset="2"/>
              <a:buNone/>
              <a:defRPr/>
            </a:pPr>
            <a:r>
              <a:rPr lang="en-US" smtClean="0"/>
              <a:t>Algorithms with better asymptotic efficiency are known but they</a:t>
            </a:r>
          </a:p>
          <a:p>
            <a:pPr marL="457200" indent="-457200">
              <a:lnSpc>
                <a:spcPct val="80000"/>
              </a:lnSpc>
              <a:buFont typeface="Monotype Sorts" pitchFamily="2" charset="2"/>
              <a:buNone/>
              <a:defRPr/>
            </a:pPr>
            <a:r>
              <a:rPr lang="en-US" smtClean="0"/>
              <a:t>are even more complex and not used in practice.</a:t>
            </a:r>
          </a:p>
          <a:p>
            <a:pPr marL="457200" indent="-457200">
              <a:defRPr/>
            </a:pPr>
            <a:endParaRPr lang="en-US" smtClean="0"/>
          </a:p>
        </p:txBody>
      </p:sp>
      <p:sp>
        <p:nvSpPr>
          <p:cNvPr id="362500" name="Text Box 4"/>
          <p:cNvSpPr txBox="1">
            <a:spLocks noChangeArrowheads="1"/>
          </p:cNvSpPr>
          <p:nvPr/>
        </p:nvSpPr>
        <p:spPr bwMode="auto">
          <a:xfrm>
            <a:off x="4953000" y="2117725"/>
            <a:ext cx="3429000" cy="701675"/>
          </a:xfrm>
          <a:prstGeom prst="rect">
            <a:avLst/>
          </a:prstGeom>
          <a:noFill/>
          <a:ln w="12700">
            <a:noFill/>
            <a:miter lim="800000"/>
            <a:headEnd type="none" w="sm" len="sm"/>
            <a:tailEnd type="none" w="sm" len="sm"/>
          </a:ln>
        </p:spPr>
        <p:txBody>
          <a:bodyPr>
            <a:spAutoFit/>
          </a:bodyPr>
          <a:lstStyle/>
          <a:p>
            <a:pPr algn="l">
              <a:spcBef>
                <a:spcPct val="50000"/>
              </a:spcBef>
            </a:pPr>
            <a:r>
              <a:rPr lang="en-US" sz="2000">
                <a:solidFill>
                  <a:srgbClr val="FF9933"/>
                </a:solidFill>
              </a:rPr>
              <a:t>What if we count both multiplications and additions?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2500"/>
                                        </p:tgtEl>
                                        <p:attrNameLst>
                                          <p:attrName>style.visibility</p:attrName>
                                        </p:attrNameLst>
                                      </p:cBhvr>
                                      <p:to>
                                        <p:strVal val="visible"/>
                                      </p:to>
                                    </p:set>
                                    <p:anim calcmode="lin" valueType="num">
                                      <p:cBhvr additive="base">
                                        <p:cTn id="7" dur="1000" fill="hold"/>
                                        <p:tgtEl>
                                          <p:spTgt spid="362500"/>
                                        </p:tgtEl>
                                        <p:attrNameLst>
                                          <p:attrName>ppt_x</p:attrName>
                                        </p:attrNameLst>
                                      </p:cBhvr>
                                      <p:tavLst>
                                        <p:tav tm="0">
                                          <p:val>
                                            <p:strVal val="1+#ppt_w/2"/>
                                          </p:val>
                                        </p:tav>
                                        <p:tav tm="100000">
                                          <p:val>
                                            <p:strVal val="#ppt_x"/>
                                          </p:val>
                                        </p:tav>
                                      </p:tavLst>
                                    </p:anim>
                                    <p:anim calcmode="lin" valueType="num">
                                      <p:cBhvr additive="base">
                                        <p:cTn id="8" dur="1000" fill="hold"/>
                                        <p:tgtEl>
                                          <p:spTgt spid="362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0"/>
          <p:cNvSpPr>
            <a:spLocks noGrp="1" noChangeArrowheads="1"/>
          </p:cNvSpPr>
          <p:nvPr>
            <p:ph type="ftr" sz="quarter" idx="11"/>
          </p:nvPr>
        </p:nvSpPr>
        <p:spPr>
          <a:noFill/>
        </p:spPr>
        <p:txBody>
          <a:bodyPr/>
          <a:lstStyle/>
          <a:p>
            <a:r>
              <a:rPr lang="en-US"/>
              <a:t>The Greedy Method</a:t>
            </a:r>
          </a:p>
        </p:txBody>
      </p:sp>
      <p:sp>
        <p:nvSpPr>
          <p:cNvPr id="1029" name="Rectangle 71"/>
          <p:cNvSpPr>
            <a:spLocks noGrp="1" noChangeArrowheads="1"/>
          </p:cNvSpPr>
          <p:nvPr>
            <p:ph type="sldNum" sz="quarter" idx="12"/>
          </p:nvPr>
        </p:nvSpPr>
        <p:spPr>
          <a:noFill/>
        </p:spPr>
        <p:txBody>
          <a:bodyPr/>
          <a:lstStyle/>
          <a:p>
            <a:fld id="{22DD1EA0-4FF9-4EC9-8425-F64A78F4E6CB}" type="slidenum">
              <a:rPr lang="en-US"/>
              <a:pPr/>
              <a:t>81</a:t>
            </a:fld>
            <a:endParaRPr lang="en-US"/>
          </a:p>
        </p:txBody>
      </p:sp>
      <p:sp>
        <p:nvSpPr>
          <p:cNvPr id="1030" name="Rectangle 2"/>
          <p:cNvSpPr>
            <a:spLocks noGrp="1" noChangeArrowheads="1"/>
          </p:cNvSpPr>
          <p:nvPr>
            <p:ph type="ctrTitle"/>
          </p:nvPr>
        </p:nvSpPr>
        <p:spPr>
          <a:xfrm>
            <a:off x="914400" y="1676400"/>
            <a:ext cx="7772400" cy="1143000"/>
          </a:xfrm>
        </p:spPr>
        <p:txBody>
          <a:bodyPr/>
          <a:lstStyle/>
          <a:p>
            <a:pPr eaLnBrk="1" hangingPunct="1"/>
            <a:r>
              <a:rPr lang="en-US" smtClean="0"/>
              <a:t>The Greedy Method</a:t>
            </a:r>
          </a:p>
        </p:txBody>
      </p:sp>
      <p:graphicFrame>
        <p:nvGraphicFramePr>
          <p:cNvPr id="1026" name="Object 397"/>
          <p:cNvGraphicFramePr>
            <a:graphicFrameLocks noChangeAspect="1"/>
          </p:cNvGraphicFramePr>
          <p:nvPr/>
        </p:nvGraphicFramePr>
        <p:xfrm>
          <a:off x="3684588" y="3216275"/>
          <a:ext cx="1573212" cy="1660525"/>
        </p:xfrm>
        <a:graphic>
          <a:graphicData uri="http://schemas.openxmlformats.org/presentationml/2006/ole">
            <p:oleObj spid="_x0000_s8194" name="Clip" r:id="rId4" imgW="1574280" imgH="1661400" progId="">
              <p:embed/>
            </p:oleObj>
          </a:graphicData>
        </a:graphic>
      </p:graphicFrame>
      <p:graphicFrame>
        <p:nvGraphicFramePr>
          <p:cNvPr id="1027" name="Object 398"/>
          <p:cNvGraphicFramePr>
            <a:graphicFrameLocks noChangeAspect="1"/>
          </p:cNvGraphicFramePr>
          <p:nvPr/>
        </p:nvGraphicFramePr>
        <p:xfrm>
          <a:off x="5494338" y="3200400"/>
          <a:ext cx="2500312" cy="2647950"/>
        </p:xfrm>
        <a:graphic>
          <a:graphicData uri="http://schemas.openxmlformats.org/presentationml/2006/ole">
            <p:oleObj spid="_x0000_s8195" name="Clip" r:id="rId5" imgW="3146040" imgH="3332880" progId="">
              <p:embed/>
            </p:oleObj>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smtClean="0"/>
              <a:t>Outline and Reading</a:t>
            </a:r>
          </a:p>
        </p:txBody>
      </p:sp>
      <p:sp>
        <p:nvSpPr>
          <p:cNvPr id="2051" name="Footer Placeholder 4"/>
          <p:cNvSpPr>
            <a:spLocks noGrp="1"/>
          </p:cNvSpPr>
          <p:nvPr>
            <p:ph type="ftr" sz="quarter" idx="11"/>
          </p:nvPr>
        </p:nvSpPr>
        <p:spPr>
          <a:noFill/>
        </p:spPr>
        <p:txBody>
          <a:bodyPr/>
          <a:lstStyle/>
          <a:p>
            <a:r>
              <a:rPr lang="en-US"/>
              <a:t>The Greedy Method</a:t>
            </a:r>
          </a:p>
        </p:txBody>
      </p:sp>
      <p:sp>
        <p:nvSpPr>
          <p:cNvPr id="2052" name="Slide Number Placeholder 5"/>
          <p:cNvSpPr>
            <a:spLocks noGrp="1"/>
          </p:cNvSpPr>
          <p:nvPr>
            <p:ph type="sldNum" sz="quarter" idx="12"/>
          </p:nvPr>
        </p:nvSpPr>
        <p:spPr>
          <a:noFill/>
        </p:spPr>
        <p:txBody>
          <a:bodyPr/>
          <a:lstStyle/>
          <a:p>
            <a:fld id="{DCD792F7-BB43-4593-AF19-823E75BD5A15}" type="slidenum">
              <a:rPr lang="en-US"/>
              <a:pPr/>
              <a:t>82</a:t>
            </a:fld>
            <a:endParaRPr lang="en-US"/>
          </a:p>
        </p:txBody>
      </p:sp>
      <p:sp>
        <p:nvSpPr>
          <p:cNvPr id="2054" name="Rectangle 3" descr="Rectangle: Click to edit Master text styles&#10;Second level&#10;Third level&#10;Fourth level&#10;Fifth level"/>
          <p:cNvSpPr>
            <a:spLocks noGrp="1" noChangeArrowheads="1"/>
          </p:cNvSpPr>
          <p:nvPr>
            <p:ph sz="quarter" idx="1"/>
          </p:nvPr>
        </p:nvSpPr>
        <p:spPr>
          <a:xfrm>
            <a:off x="762000" y="3048000"/>
            <a:ext cx="8229600" cy="2209800"/>
          </a:xfrm>
        </p:spPr>
        <p:txBody>
          <a:bodyPr/>
          <a:lstStyle/>
          <a:p>
            <a:pPr eaLnBrk="1" hangingPunct="1"/>
            <a:r>
              <a:rPr lang="en-US" sz="2800" smtClean="0"/>
              <a:t>The Greedy Method Technique (</a:t>
            </a:r>
            <a:r>
              <a:rPr lang="en-US" sz="2800" smtClean="0">
                <a:cs typeface="Tahoma" pitchFamily="34" charset="0"/>
              </a:rPr>
              <a:t>§5.1</a:t>
            </a:r>
            <a:r>
              <a:rPr lang="en-US" sz="2800" smtClean="0"/>
              <a:t>)</a:t>
            </a:r>
          </a:p>
          <a:p>
            <a:pPr eaLnBrk="1" hangingPunct="1"/>
            <a:r>
              <a:rPr lang="en-US" sz="2800" smtClean="0"/>
              <a:t>Fractional Knapsack Problem (</a:t>
            </a:r>
            <a:r>
              <a:rPr lang="en-US" sz="2800" smtClean="0">
                <a:cs typeface="Tahoma" pitchFamily="34" charset="0"/>
              </a:rPr>
              <a:t>§5.1.1</a:t>
            </a:r>
            <a:r>
              <a:rPr lang="en-US" sz="2800" smtClean="0"/>
              <a:t>)</a:t>
            </a:r>
          </a:p>
          <a:p>
            <a:pPr eaLnBrk="1" hangingPunct="1"/>
            <a:r>
              <a:rPr lang="en-US" sz="2800" smtClean="0"/>
              <a:t>Task Scheduling (</a:t>
            </a:r>
            <a:r>
              <a:rPr lang="en-US" sz="2800" smtClean="0">
                <a:cs typeface="Tahoma" pitchFamily="34" charset="0"/>
              </a:rPr>
              <a:t>§5.1.2</a:t>
            </a:r>
            <a:r>
              <a:rPr lang="en-US" sz="2800" smtClean="0"/>
              <a:t>)</a:t>
            </a:r>
          </a:p>
          <a:p>
            <a:pPr eaLnBrk="1" hangingPunct="1"/>
            <a:r>
              <a:rPr lang="en-US" sz="2800" smtClean="0"/>
              <a:t>Minimum Spanning Trees (</a:t>
            </a:r>
            <a:r>
              <a:rPr lang="en-US" sz="2800" smtClean="0">
                <a:cs typeface="Tahoma" pitchFamily="34" charset="0"/>
              </a:rPr>
              <a:t>§7.3</a:t>
            </a:r>
            <a:r>
              <a:rPr lang="en-US" sz="2800" smtClean="0"/>
              <a:t>) [future lecture]</a:t>
            </a:r>
          </a:p>
        </p:txBody>
      </p:sp>
      <p:graphicFrame>
        <p:nvGraphicFramePr>
          <p:cNvPr id="2050" name="Object 4"/>
          <p:cNvGraphicFramePr>
            <a:graphicFrameLocks noChangeAspect="1"/>
          </p:cNvGraphicFramePr>
          <p:nvPr/>
        </p:nvGraphicFramePr>
        <p:xfrm>
          <a:off x="6286500" y="228600"/>
          <a:ext cx="2390775" cy="2590800"/>
        </p:xfrm>
        <a:graphic>
          <a:graphicData uri="http://schemas.openxmlformats.org/presentationml/2006/ole">
            <p:oleObj spid="_x0000_s9218" name="Clip" r:id="rId3" imgW="1691640" imgH="1832400" progId="">
              <p:embed/>
            </p:oleObj>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09600" y="304800"/>
            <a:ext cx="6324600" cy="1143000"/>
          </a:xfrm>
        </p:spPr>
        <p:txBody>
          <a:bodyPr>
            <a:normAutofit fontScale="90000"/>
          </a:bodyPr>
          <a:lstStyle/>
          <a:p>
            <a:pPr eaLnBrk="1" hangingPunct="1"/>
            <a:r>
              <a:rPr lang="en-US" smtClean="0"/>
              <a:t>The Greedy Method Technique</a:t>
            </a:r>
          </a:p>
        </p:txBody>
      </p:sp>
      <p:sp>
        <p:nvSpPr>
          <p:cNvPr id="3075" name="Footer Placeholder 5"/>
          <p:cNvSpPr>
            <a:spLocks noGrp="1"/>
          </p:cNvSpPr>
          <p:nvPr>
            <p:ph type="ftr" sz="quarter" idx="11"/>
          </p:nvPr>
        </p:nvSpPr>
        <p:spPr>
          <a:noFill/>
        </p:spPr>
        <p:txBody>
          <a:bodyPr/>
          <a:lstStyle/>
          <a:p>
            <a:r>
              <a:rPr lang="en-US"/>
              <a:t>The Greedy Method</a:t>
            </a:r>
          </a:p>
        </p:txBody>
      </p:sp>
      <p:sp>
        <p:nvSpPr>
          <p:cNvPr id="3076" name="Slide Number Placeholder 6"/>
          <p:cNvSpPr>
            <a:spLocks noGrp="1"/>
          </p:cNvSpPr>
          <p:nvPr>
            <p:ph type="sldNum" sz="quarter" idx="12"/>
          </p:nvPr>
        </p:nvSpPr>
        <p:spPr>
          <a:noFill/>
        </p:spPr>
        <p:txBody>
          <a:bodyPr/>
          <a:lstStyle/>
          <a:p>
            <a:fld id="{7829FC13-3830-4B62-B9FE-18477C0ECD7C}" type="slidenum">
              <a:rPr lang="en-US"/>
              <a:pPr/>
              <a:t>83</a:t>
            </a:fld>
            <a:endParaRPr lang="en-US"/>
          </a:p>
        </p:txBody>
      </p:sp>
      <p:sp>
        <p:nvSpPr>
          <p:cNvPr id="3078" name="Rectangle 3" descr="Rectangle: Click to edit Master text styles&#10;Second level&#10;Third level&#10;Fourth level&#10;Fifth level"/>
          <p:cNvSpPr>
            <a:spLocks noGrp="1" noChangeArrowheads="1"/>
          </p:cNvSpPr>
          <p:nvPr>
            <p:ph sz="quarter" idx="1"/>
          </p:nvPr>
        </p:nvSpPr>
        <p:spPr>
          <a:xfrm>
            <a:off x="533400" y="1676400"/>
            <a:ext cx="8229600" cy="3962400"/>
          </a:xfrm>
        </p:spPr>
        <p:txBody>
          <a:bodyPr/>
          <a:lstStyle/>
          <a:p>
            <a:pPr eaLnBrk="1" hangingPunct="1"/>
            <a:r>
              <a:rPr lang="en-US" sz="2400" b="1" smtClean="0">
                <a:solidFill>
                  <a:schemeClr val="tx2"/>
                </a:solidFill>
              </a:rPr>
              <a:t>The greedy method</a:t>
            </a:r>
            <a:r>
              <a:rPr lang="en-US" sz="2400" smtClean="0"/>
              <a:t> is a general algorithm design paradigm, built on the following elements:</a:t>
            </a:r>
          </a:p>
          <a:p>
            <a:pPr lvl="1" eaLnBrk="1" hangingPunct="1"/>
            <a:r>
              <a:rPr lang="en-US" sz="2000" b="1" smtClean="0">
                <a:solidFill>
                  <a:schemeClr val="tx2"/>
                </a:solidFill>
              </a:rPr>
              <a:t>configurations</a:t>
            </a:r>
            <a:r>
              <a:rPr lang="en-US" sz="2000" smtClean="0"/>
              <a:t>: different choices, collections, or values to find</a:t>
            </a:r>
          </a:p>
          <a:p>
            <a:pPr lvl="1" eaLnBrk="1" hangingPunct="1"/>
            <a:r>
              <a:rPr lang="en-US" sz="2000" b="1" smtClean="0">
                <a:solidFill>
                  <a:schemeClr val="tx2"/>
                </a:solidFill>
              </a:rPr>
              <a:t>objective function</a:t>
            </a:r>
            <a:r>
              <a:rPr lang="en-US" sz="2000" smtClean="0"/>
              <a:t>: a score assigned to configurations, which we want to either maximize or minimize</a:t>
            </a:r>
          </a:p>
          <a:p>
            <a:pPr eaLnBrk="1" hangingPunct="1"/>
            <a:r>
              <a:rPr lang="en-US" sz="2400" smtClean="0"/>
              <a:t>It works best when applied to problems with the </a:t>
            </a:r>
            <a:r>
              <a:rPr lang="en-US" sz="2400" b="1" smtClean="0">
                <a:solidFill>
                  <a:schemeClr val="tx2"/>
                </a:solidFill>
              </a:rPr>
              <a:t>greedy-choice</a:t>
            </a:r>
            <a:r>
              <a:rPr lang="en-US" sz="2400" smtClean="0"/>
              <a:t> property: </a:t>
            </a:r>
          </a:p>
          <a:p>
            <a:pPr lvl="1" eaLnBrk="1" hangingPunct="1"/>
            <a:r>
              <a:rPr lang="en-US" sz="2000" smtClean="0"/>
              <a:t>a globally-optimal solution can always be found by a series of local improvements from a starting configuration.</a:t>
            </a:r>
            <a:endParaRPr lang="en-US" altLang="zh-CN" sz="2000" smtClean="0">
              <a:ea typeface="宋体" charset="-122"/>
            </a:endParaRPr>
          </a:p>
          <a:p>
            <a:pPr eaLnBrk="1" hangingPunct="1">
              <a:buFont typeface="Wingdings" pitchFamily="2" charset="2"/>
              <a:buNone/>
            </a:pPr>
            <a:endParaRPr lang="en-US" sz="2400" b="1" i="1" smtClean="0">
              <a:latin typeface="Times New Roman" pitchFamily="18" charset="0"/>
            </a:endParaRPr>
          </a:p>
        </p:txBody>
      </p:sp>
      <p:graphicFrame>
        <p:nvGraphicFramePr>
          <p:cNvPr id="3074" name="Object 6"/>
          <p:cNvGraphicFramePr>
            <a:graphicFrameLocks noChangeAspect="1"/>
          </p:cNvGraphicFramePr>
          <p:nvPr/>
        </p:nvGraphicFramePr>
        <p:xfrm>
          <a:off x="6705600" y="152400"/>
          <a:ext cx="2062163" cy="1514475"/>
        </p:xfrm>
        <a:graphic>
          <a:graphicData uri="http://schemas.openxmlformats.org/presentationml/2006/ole">
            <p:oleObj spid="_x0000_s10242" name="Clip" r:id="rId3" imgW="4582440" imgH="3363120" progId="">
              <p:embed/>
            </p:oleObj>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smtClean="0"/>
              <a:t>Making Change</a:t>
            </a:r>
          </a:p>
        </p:txBody>
      </p:sp>
      <p:sp>
        <p:nvSpPr>
          <p:cNvPr id="4099" name="Footer Placeholder 5"/>
          <p:cNvSpPr>
            <a:spLocks noGrp="1"/>
          </p:cNvSpPr>
          <p:nvPr>
            <p:ph type="ftr" sz="quarter" idx="11"/>
          </p:nvPr>
        </p:nvSpPr>
        <p:spPr>
          <a:noFill/>
        </p:spPr>
        <p:txBody>
          <a:bodyPr/>
          <a:lstStyle/>
          <a:p>
            <a:r>
              <a:rPr lang="en-US"/>
              <a:t>The Greedy Method</a:t>
            </a:r>
          </a:p>
        </p:txBody>
      </p:sp>
      <p:sp>
        <p:nvSpPr>
          <p:cNvPr id="4100" name="Slide Number Placeholder 6"/>
          <p:cNvSpPr>
            <a:spLocks noGrp="1"/>
          </p:cNvSpPr>
          <p:nvPr>
            <p:ph type="sldNum" sz="quarter" idx="12"/>
          </p:nvPr>
        </p:nvSpPr>
        <p:spPr>
          <a:noFill/>
        </p:spPr>
        <p:txBody>
          <a:bodyPr/>
          <a:lstStyle/>
          <a:p>
            <a:fld id="{35071E8A-6CD7-46E5-ABEC-7329CD28266F}" type="slidenum">
              <a:rPr lang="en-US"/>
              <a:pPr/>
              <a:t>84</a:t>
            </a:fld>
            <a:endParaRPr lang="en-US"/>
          </a:p>
        </p:txBody>
      </p:sp>
      <p:sp>
        <p:nvSpPr>
          <p:cNvPr id="4102" name="Rectangle 3" descr="Rectangle: Click to edit Master text styles&#10;Second level&#10;Third level&#10;Fourth level&#10;Fifth level"/>
          <p:cNvSpPr>
            <a:spLocks noGrp="1" noChangeArrowheads="1"/>
          </p:cNvSpPr>
          <p:nvPr>
            <p:ph sz="quarter" idx="1"/>
          </p:nvPr>
        </p:nvSpPr>
        <p:spPr>
          <a:xfrm>
            <a:off x="609600" y="1676400"/>
            <a:ext cx="8229600" cy="4800600"/>
          </a:xfrm>
        </p:spPr>
        <p:txBody>
          <a:bodyPr/>
          <a:lstStyle/>
          <a:p>
            <a:pPr eaLnBrk="1" hangingPunct="1">
              <a:lnSpc>
                <a:spcPct val="90000"/>
              </a:lnSpc>
            </a:pPr>
            <a:r>
              <a:rPr lang="en-US" sz="2000" smtClean="0">
                <a:solidFill>
                  <a:schemeClr val="tx2"/>
                </a:solidFill>
              </a:rPr>
              <a:t>Problem:</a:t>
            </a:r>
            <a:r>
              <a:rPr lang="en-US" sz="2000" smtClean="0"/>
              <a:t> </a:t>
            </a:r>
            <a:r>
              <a:rPr lang="en-US" altLang="zh-CN" sz="2000" smtClean="0">
                <a:ea typeface="宋体" charset="-122"/>
              </a:rPr>
              <a:t>Accept </a:t>
            </a:r>
            <a:r>
              <a:rPr lang="en-US" altLang="zh-CN" sz="2000" i="1" smtClean="0">
                <a:ea typeface="宋体" charset="-122"/>
              </a:rPr>
              <a:t>n</a:t>
            </a:r>
            <a:r>
              <a:rPr lang="en-US" sz="2000" smtClean="0"/>
              <a:t> dollar</a:t>
            </a:r>
            <a:r>
              <a:rPr lang="en-US" altLang="zh-CN" sz="2000" smtClean="0">
                <a:ea typeface="宋体" charset="-122"/>
              </a:rPr>
              <a:t>s,</a:t>
            </a:r>
            <a:r>
              <a:rPr lang="en-US" sz="2000" smtClean="0"/>
              <a:t> to </a:t>
            </a:r>
            <a:r>
              <a:rPr lang="en-US" altLang="zh-CN" sz="2000" smtClean="0">
                <a:ea typeface="宋体" charset="-122"/>
              </a:rPr>
              <a:t>return a collection of coins with a total value of </a:t>
            </a:r>
            <a:r>
              <a:rPr lang="en-US" altLang="zh-CN" sz="2000" i="1" smtClean="0">
                <a:ea typeface="宋体" charset="-122"/>
              </a:rPr>
              <a:t>n </a:t>
            </a:r>
            <a:r>
              <a:rPr lang="en-US" altLang="zh-CN" sz="2000" smtClean="0">
                <a:ea typeface="宋体" charset="-122"/>
              </a:rPr>
              <a:t>dollars</a:t>
            </a:r>
            <a:r>
              <a:rPr lang="en-US" sz="2000" smtClean="0"/>
              <a:t>.</a:t>
            </a:r>
          </a:p>
          <a:p>
            <a:pPr eaLnBrk="1" hangingPunct="1">
              <a:lnSpc>
                <a:spcPct val="90000"/>
              </a:lnSpc>
            </a:pPr>
            <a:r>
              <a:rPr lang="en-US" sz="2000" smtClean="0">
                <a:solidFill>
                  <a:schemeClr val="tx2"/>
                </a:solidFill>
              </a:rPr>
              <a:t>Configuration:</a:t>
            </a:r>
            <a:r>
              <a:rPr lang="en-US" sz="2000" smtClean="0"/>
              <a:t> A </a:t>
            </a:r>
            <a:r>
              <a:rPr lang="en-US" altLang="zh-CN" sz="2000" smtClean="0">
                <a:ea typeface="宋体" charset="-122"/>
              </a:rPr>
              <a:t>collection of </a:t>
            </a:r>
            <a:r>
              <a:rPr lang="en-US" sz="2000" smtClean="0"/>
              <a:t>coins</a:t>
            </a:r>
            <a:r>
              <a:rPr lang="en-US" altLang="zh-CN" sz="2000" smtClean="0">
                <a:ea typeface="宋体" charset="-122"/>
              </a:rPr>
              <a:t> with a total value of </a:t>
            </a:r>
            <a:r>
              <a:rPr lang="en-US" altLang="zh-CN" sz="2000" i="1" smtClean="0">
                <a:ea typeface="宋体" charset="-122"/>
              </a:rPr>
              <a:t>n</a:t>
            </a:r>
            <a:endParaRPr lang="en-US" sz="2000" i="1" smtClean="0"/>
          </a:p>
          <a:p>
            <a:pPr eaLnBrk="1" hangingPunct="1">
              <a:lnSpc>
                <a:spcPct val="90000"/>
              </a:lnSpc>
            </a:pPr>
            <a:r>
              <a:rPr lang="en-US" sz="2000" smtClean="0">
                <a:solidFill>
                  <a:schemeClr val="tx2"/>
                </a:solidFill>
              </a:rPr>
              <a:t>Objective function:</a:t>
            </a:r>
            <a:r>
              <a:rPr lang="en-US" sz="2000" smtClean="0"/>
              <a:t> Minimize number of coins returned.</a:t>
            </a:r>
          </a:p>
          <a:p>
            <a:pPr eaLnBrk="1" hangingPunct="1">
              <a:lnSpc>
                <a:spcPct val="90000"/>
              </a:lnSpc>
            </a:pPr>
            <a:r>
              <a:rPr lang="en-US" sz="2000" smtClean="0">
                <a:solidFill>
                  <a:schemeClr val="tx2"/>
                </a:solidFill>
              </a:rPr>
              <a:t>Greedy solution:</a:t>
            </a:r>
            <a:r>
              <a:rPr lang="en-US" sz="2000" smtClean="0"/>
              <a:t> Always return the largest coin you can</a:t>
            </a:r>
          </a:p>
          <a:p>
            <a:pPr eaLnBrk="1" hangingPunct="1">
              <a:lnSpc>
                <a:spcPct val="90000"/>
              </a:lnSpc>
            </a:pPr>
            <a:r>
              <a:rPr lang="en-US" sz="2000" smtClean="0">
                <a:solidFill>
                  <a:schemeClr val="tx2"/>
                </a:solidFill>
              </a:rPr>
              <a:t>Example 1:</a:t>
            </a:r>
            <a:r>
              <a:rPr lang="en-US" sz="2000" smtClean="0"/>
              <a:t> Coins are valued $.32, $.08, $.01</a:t>
            </a:r>
          </a:p>
          <a:p>
            <a:pPr lvl="1" eaLnBrk="1" hangingPunct="1">
              <a:lnSpc>
                <a:spcPct val="90000"/>
              </a:lnSpc>
            </a:pPr>
            <a:r>
              <a:rPr lang="en-US" sz="1800" smtClean="0"/>
              <a:t>Has the greedy-choice property, since no amount over $.32 can be made with a minimum number of coins by omitting a $.32 coin (similarly for amounts over $.08, but under $.32).</a:t>
            </a:r>
            <a:endParaRPr lang="en-US" altLang="zh-CN" sz="1800" smtClean="0">
              <a:ea typeface="宋体" charset="-122"/>
            </a:endParaRPr>
          </a:p>
          <a:p>
            <a:pPr lvl="1" eaLnBrk="1" hangingPunct="1">
              <a:lnSpc>
                <a:spcPct val="90000"/>
              </a:lnSpc>
            </a:pPr>
            <a:r>
              <a:rPr lang="en-US" altLang="zh-CN" sz="1800" smtClean="0">
                <a:ea typeface="宋体" charset="-122"/>
              </a:rPr>
              <a:t>For a certain amount (y) over a coin dimension (</a:t>
            </a:r>
            <a:r>
              <a:rPr lang="en-US" altLang="zh-CN" sz="1800" i="1" smtClean="0">
                <a:ea typeface="宋体" charset="-122"/>
              </a:rPr>
              <a:t>x</a:t>
            </a:r>
            <a:r>
              <a:rPr lang="en-US" altLang="zh-CN" sz="1800" smtClean="0">
                <a:ea typeface="宋体" charset="-122"/>
              </a:rPr>
              <a:t>), if we can reach it using coins (&lt;x) with a total n coins, then we can also use coin </a:t>
            </a:r>
            <a:r>
              <a:rPr lang="en-US" altLang="zh-CN" sz="1800" i="1" smtClean="0">
                <a:ea typeface="宋体" charset="-122"/>
              </a:rPr>
              <a:t>x</a:t>
            </a:r>
            <a:r>
              <a:rPr lang="en-US" altLang="zh-CN" sz="1800" smtClean="0">
                <a:ea typeface="宋体" charset="-122"/>
              </a:rPr>
              <a:t> with </a:t>
            </a:r>
            <a:r>
              <a:rPr lang="en-US" altLang="zh-CN" sz="1800" i="1" smtClean="0">
                <a:ea typeface="宋体" charset="-122"/>
                <a:cs typeface="Tahoma" pitchFamily="34" charset="0"/>
              </a:rPr>
              <a:t>≤</a:t>
            </a:r>
            <a:r>
              <a:rPr lang="en-US" altLang="zh-CN" sz="1800" i="1" smtClean="0">
                <a:ea typeface="宋体" charset="-122"/>
              </a:rPr>
              <a:t> n</a:t>
            </a:r>
            <a:r>
              <a:rPr lang="en-US" altLang="zh-CN" sz="1800" smtClean="0">
                <a:ea typeface="宋体" charset="-122"/>
              </a:rPr>
              <a:t> coins.</a:t>
            </a:r>
            <a:endParaRPr lang="en-US" sz="1800" smtClean="0"/>
          </a:p>
          <a:p>
            <a:pPr eaLnBrk="1" hangingPunct="1">
              <a:lnSpc>
                <a:spcPct val="90000"/>
              </a:lnSpc>
            </a:pPr>
            <a:r>
              <a:rPr lang="en-US" sz="2000" smtClean="0">
                <a:solidFill>
                  <a:schemeClr val="tx2"/>
                </a:solidFill>
              </a:rPr>
              <a:t>Example 2:</a:t>
            </a:r>
            <a:r>
              <a:rPr lang="en-US" sz="2000" smtClean="0"/>
              <a:t> Coins are valued $.30, $.20, $.05, $.01</a:t>
            </a:r>
          </a:p>
          <a:p>
            <a:pPr lvl="1" eaLnBrk="1" hangingPunct="1">
              <a:lnSpc>
                <a:spcPct val="90000"/>
              </a:lnSpc>
            </a:pPr>
            <a:r>
              <a:rPr lang="en-US" sz="1800" smtClean="0"/>
              <a:t>Does not have greedy-choice property, since $.40 is best made with two $.20’s, but the greedy solution will pick three coins (which ones?)</a:t>
            </a:r>
          </a:p>
        </p:txBody>
      </p:sp>
      <p:graphicFrame>
        <p:nvGraphicFramePr>
          <p:cNvPr id="4098" name="Object 7"/>
          <p:cNvGraphicFramePr>
            <a:graphicFrameLocks noChangeAspect="1"/>
          </p:cNvGraphicFramePr>
          <p:nvPr/>
        </p:nvGraphicFramePr>
        <p:xfrm>
          <a:off x="6400800" y="158750"/>
          <a:ext cx="2366963" cy="1522413"/>
        </p:xfrm>
        <a:graphic>
          <a:graphicData uri="http://schemas.openxmlformats.org/presentationml/2006/ole">
            <p:oleObj spid="_x0000_s11266" name="Clip" r:id="rId3" imgW="4582440" imgH="2948400" progId="">
              <p:embed/>
            </p:oleObj>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a:xfrm>
            <a:off x="609600" y="304800"/>
            <a:ext cx="8077200" cy="1143000"/>
          </a:xfrm>
        </p:spPr>
        <p:txBody>
          <a:bodyPr/>
          <a:lstStyle/>
          <a:p>
            <a:pPr eaLnBrk="1" hangingPunct="1"/>
            <a:r>
              <a:rPr lang="en-US" smtClean="0"/>
              <a:t>The Fractional Knapsack Problem</a:t>
            </a:r>
          </a:p>
        </p:txBody>
      </p:sp>
      <p:sp>
        <p:nvSpPr>
          <p:cNvPr id="5125" name="Footer Placeholder 4"/>
          <p:cNvSpPr>
            <a:spLocks noGrp="1"/>
          </p:cNvSpPr>
          <p:nvPr>
            <p:ph type="ftr" sz="quarter" idx="11"/>
          </p:nvPr>
        </p:nvSpPr>
        <p:spPr>
          <a:noFill/>
        </p:spPr>
        <p:txBody>
          <a:bodyPr/>
          <a:lstStyle/>
          <a:p>
            <a:r>
              <a:rPr lang="en-US"/>
              <a:t>The Greedy Method</a:t>
            </a:r>
          </a:p>
        </p:txBody>
      </p:sp>
      <p:sp>
        <p:nvSpPr>
          <p:cNvPr id="5126" name="Slide Number Placeholder 5"/>
          <p:cNvSpPr>
            <a:spLocks noGrp="1"/>
          </p:cNvSpPr>
          <p:nvPr>
            <p:ph type="sldNum" sz="quarter" idx="12"/>
          </p:nvPr>
        </p:nvSpPr>
        <p:spPr>
          <a:noFill/>
        </p:spPr>
        <p:txBody>
          <a:bodyPr/>
          <a:lstStyle/>
          <a:p>
            <a:fld id="{BB3B61E8-ECBE-4652-B5A6-9ADBF2CE8300}" type="slidenum">
              <a:rPr lang="en-US"/>
              <a:pPr/>
              <a:t>85</a:t>
            </a:fld>
            <a:endParaRPr lang="en-US"/>
          </a:p>
        </p:txBody>
      </p:sp>
      <p:sp>
        <p:nvSpPr>
          <p:cNvPr id="5128" name="Rectangle 3" descr="Rectangle: Click to edit Master text styles&#10;Second level&#10;Third level&#10;Fourth level&#10;Fifth level"/>
          <p:cNvSpPr>
            <a:spLocks noGrp="1" noChangeArrowheads="1"/>
          </p:cNvSpPr>
          <p:nvPr>
            <p:ph sz="quarter" idx="1"/>
          </p:nvPr>
        </p:nvSpPr>
        <p:spPr>
          <a:xfrm>
            <a:off x="609600" y="1600200"/>
            <a:ext cx="8229600" cy="4572000"/>
          </a:xfrm>
        </p:spPr>
        <p:txBody>
          <a:bodyPr/>
          <a:lstStyle/>
          <a:p>
            <a:pPr eaLnBrk="1" hangingPunct="1">
              <a:lnSpc>
                <a:spcPct val="90000"/>
              </a:lnSpc>
            </a:pPr>
            <a:r>
              <a:rPr lang="en-US" sz="2400" smtClean="0"/>
              <a:t>Given: A set S of </a:t>
            </a:r>
            <a:r>
              <a:rPr lang="en-US" sz="2400" i="1" smtClean="0"/>
              <a:t>n</a:t>
            </a:r>
            <a:r>
              <a:rPr lang="en-US" sz="2400" smtClean="0"/>
              <a:t> items, with each item i having</a:t>
            </a:r>
          </a:p>
          <a:p>
            <a:pPr lvl="1" eaLnBrk="1" hangingPunct="1">
              <a:lnSpc>
                <a:spcPct val="90000"/>
              </a:lnSpc>
            </a:pPr>
            <a:r>
              <a:rPr lang="en-US" sz="2000" smtClean="0"/>
              <a:t>b</a:t>
            </a:r>
            <a:r>
              <a:rPr lang="en-US" sz="2000" baseline="-25000" smtClean="0"/>
              <a:t>i</a:t>
            </a:r>
            <a:r>
              <a:rPr lang="en-US" sz="2000" smtClean="0"/>
              <a:t> - a positive benefit</a:t>
            </a:r>
          </a:p>
          <a:p>
            <a:pPr lvl="1" eaLnBrk="1" hangingPunct="1">
              <a:lnSpc>
                <a:spcPct val="90000"/>
              </a:lnSpc>
            </a:pPr>
            <a:r>
              <a:rPr lang="en-US" sz="2000" smtClean="0"/>
              <a:t>w</a:t>
            </a:r>
            <a:r>
              <a:rPr lang="en-US" sz="2000" baseline="-25000" smtClean="0"/>
              <a:t>i</a:t>
            </a:r>
            <a:r>
              <a:rPr lang="en-US" sz="2000" smtClean="0"/>
              <a:t> - a positive weight</a:t>
            </a:r>
          </a:p>
          <a:p>
            <a:pPr eaLnBrk="1" hangingPunct="1">
              <a:lnSpc>
                <a:spcPct val="90000"/>
              </a:lnSpc>
            </a:pPr>
            <a:r>
              <a:rPr lang="en-US" sz="2400" smtClean="0"/>
              <a:t>Goal: Choose items with maximum total benefit but with weight at most</a:t>
            </a:r>
            <a:r>
              <a:rPr lang="en-US" sz="2400" i="1" smtClean="0"/>
              <a:t> W</a:t>
            </a:r>
            <a:r>
              <a:rPr lang="en-US" sz="2400" smtClean="0"/>
              <a:t>.</a:t>
            </a:r>
          </a:p>
          <a:p>
            <a:pPr eaLnBrk="1" hangingPunct="1">
              <a:lnSpc>
                <a:spcPct val="90000"/>
              </a:lnSpc>
            </a:pPr>
            <a:r>
              <a:rPr lang="en-US" sz="2400" smtClean="0"/>
              <a:t>If we are allowed to take fractional amounts, then this is the </a:t>
            </a:r>
            <a:r>
              <a:rPr lang="en-US" sz="2400" b="1" smtClean="0">
                <a:solidFill>
                  <a:schemeClr val="tx2"/>
                </a:solidFill>
              </a:rPr>
              <a:t>fractional knapsack problem</a:t>
            </a:r>
            <a:r>
              <a:rPr lang="en-US" sz="2400" smtClean="0"/>
              <a:t>.</a:t>
            </a:r>
          </a:p>
          <a:p>
            <a:pPr lvl="1" eaLnBrk="1" hangingPunct="1">
              <a:lnSpc>
                <a:spcPct val="90000"/>
              </a:lnSpc>
            </a:pPr>
            <a:r>
              <a:rPr lang="en-US" sz="2000" smtClean="0"/>
              <a:t>In this case, we let x</a:t>
            </a:r>
            <a:r>
              <a:rPr lang="en-US" sz="2000" baseline="-25000" smtClean="0"/>
              <a:t>i </a:t>
            </a:r>
            <a:r>
              <a:rPr lang="en-US" sz="2000" smtClean="0"/>
              <a:t>denote the amount we take of item i</a:t>
            </a:r>
          </a:p>
          <a:p>
            <a:pPr lvl="1" eaLnBrk="1" hangingPunct="1">
              <a:lnSpc>
                <a:spcPct val="90000"/>
              </a:lnSpc>
            </a:pPr>
            <a:endParaRPr lang="en-US" sz="2000" smtClean="0"/>
          </a:p>
          <a:p>
            <a:pPr lvl="1" eaLnBrk="1" hangingPunct="1">
              <a:lnSpc>
                <a:spcPct val="90000"/>
              </a:lnSpc>
            </a:pPr>
            <a:r>
              <a:rPr lang="en-US" sz="2000" smtClean="0"/>
              <a:t>Objective: maximize</a:t>
            </a:r>
          </a:p>
          <a:p>
            <a:pPr lvl="1" eaLnBrk="1" hangingPunct="1">
              <a:lnSpc>
                <a:spcPct val="90000"/>
              </a:lnSpc>
            </a:pPr>
            <a:endParaRPr lang="en-US" sz="2000" smtClean="0"/>
          </a:p>
          <a:p>
            <a:pPr lvl="1" eaLnBrk="1" hangingPunct="1">
              <a:lnSpc>
                <a:spcPct val="90000"/>
              </a:lnSpc>
            </a:pPr>
            <a:endParaRPr lang="en-US" sz="2000" smtClean="0"/>
          </a:p>
          <a:p>
            <a:pPr lvl="1" eaLnBrk="1" hangingPunct="1">
              <a:lnSpc>
                <a:spcPct val="90000"/>
              </a:lnSpc>
            </a:pPr>
            <a:r>
              <a:rPr lang="en-US" sz="2000" smtClean="0"/>
              <a:t>Constraint:</a:t>
            </a:r>
            <a:endParaRPr lang="en-US" sz="2000" b="1" smtClean="0">
              <a:solidFill>
                <a:schemeClr val="tx2"/>
              </a:solidFill>
            </a:endParaRPr>
          </a:p>
        </p:txBody>
      </p:sp>
      <p:graphicFrame>
        <p:nvGraphicFramePr>
          <p:cNvPr id="5122" name="Object 5"/>
          <p:cNvGraphicFramePr>
            <a:graphicFrameLocks noChangeAspect="1"/>
          </p:cNvGraphicFramePr>
          <p:nvPr/>
        </p:nvGraphicFramePr>
        <p:xfrm>
          <a:off x="7526338" y="152400"/>
          <a:ext cx="1328737" cy="1600200"/>
        </p:xfrm>
        <a:graphic>
          <a:graphicData uri="http://schemas.openxmlformats.org/presentationml/2006/ole">
            <p:oleObj spid="_x0000_s12290" name="Clip" r:id="rId3" imgW="2225520" imgH="2682720" progId="">
              <p:embed/>
            </p:oleObj>
          </a:graphicData>
        </a:graphic>
      </p:graphicFrame>
      <p:graphicFrame>
        <p:nvGraphicFramePr>
          <p:cNvPr id="5123" name="Object 6"/>
          <p:cNvGraphicFramePr>
            <a:graphicFrameLocks noChangeAspect="1"/>
          </p:cNvGraphicFramePr>
          <p:nvPr/>
        </p:nvGraphicFramePr>
        <p:xfrm>
          <a:off x="3962400" y="4648200"/>
          <a:ext cx="1951038" cy="844550"/>
        </p:xfrm>
        <a:graphic>
          <a:graphicData uri="http://schemas.openxmlformats.org/presentationml/2006/ole">
            <p:oleObj spid="_x0000_s12291" name="Equation" r:id="rId4" imgW="787320" imgH="342720" progId="Equation.3">
              <p:embed/>
            </p:oleObj>
          </a:graphicData>
        </a:graphic>
      </p:graphicFrame>
      <p:graphicFrame>
        <p:nvGraphicFramePr>
          <p:cNvPr id="5124" name="Object 7"/>
          <p:cNvGraphicFramePr>
            <a:graphicFrameLocks noChangeAspect="1"/>
          </p:cNvGraphicFramePr>
          <p:nvPr/>
        </p:nvGraphicFramePr>
        <p:xfrm>
          <a:off x="3235325" y="5638800"/>
          <a:ext cx="1574800" cy="844550"/>
        </p:xfrm>
        <a:graphic>
          <a:graphicData uri="http://schemas.openxmlformats.org/presentationml/2006/ole">
            <p:oleObj spid="_x0000_s12292" name="Equation" r:id="rId5" imgW="634680" imgH="342720" progId="Equation.3">
              <p:embed/>
            </p:oleObj>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609600" y="304800"/>
            <a:ext cx="8077200" cy="1143000"/>
          </a:xfrm>
        </p:spPr>
        <p:txBody>
          <a:bodyPr/>
          <a:lstStyle/>
          <a:p>
            <a:pPr eaLnBrk="1" hangingPunct="1"/>
            <a:r>
              <a:rPr lang="en-US" smtClean="0"/>
              <a:t>Example</a:t>
            </a:r>
          </a:p>
        </p:txBody>
      </p:sp>
      <p:sp>
        <p:nvSpPr>
          <p:cNvPr id="6147" name="Footer Placeholder 4"/>
          <p:cNvSpPr>
            <a:spLocks noGrp="1"/>
          </p:cNvSpPr>
          <p:nvPr>
            <p:ph type="ftr" sz="quarter" idx="11"/>
          </p:nvPr>
        </p:nvSpPr>
        <p:spPr>
          <a:xfrm>
            <a:off x="2438400" y="6172200"/>
            <a:ext cx="2438400" cy="457200"/>
          </a:xfrm>
          <a:noFill/>
        </p:spPr>
        <p:txBody>
          <a:bodyPr/>
          <a:lstStyle/>
          <a:p>
            <a:r>
              <a:rPr lang="en-US" dirty="0"/>
              <a:t>The Greedy Method</a:t>
            </a:r>
          </a:p>
        </p:txBody>
      </p:sp>
      <p:sp>
        <p:nvSpPr>
          <p:cNvPr id="6148" name="Slide Number Placeholder 5"/>
          <p:cNvSpPr>
            <a:spLocks noGrp="1"/>
          </p:cNvSpPr>
          <p:nvPr>
            <p:ph type="sldNum" sz="quarter" idx="12"/>
          </p:nvPr>
        </p:nvSpPr>
        <p:spPr>
          <a:noFill/>
        </p:spPr>
        <p:txBody>
          <a:bodyPr/>
          <a:lstStyle/>
          <a:p>
            <a:fld id="{39D1794A-33FB-49F4-856E-71673BFBD0C6}" type="slidenum">
              <a:rPr lang="en-US"/>
              <a:pPr/>
              <a:t>86</a:t>
            </a:fld>
            <a:endParaRPr lang="en-US"/>
          </a:p>
        </p:txBody>
      </p:sp>
      <p:sp>
        <p:nvSpPr>
          <p:cNvPr id="6150" name="Rectangle 3" descr="Rectangle: Click to edit Master text styles&#10;Second level&#10;Third level&#10;Fourth level&#10;Fifth level"/>
          <p:cNvSpPr>
            <a:spLocks noGrp="1" noChangeArrowheads="1"/>
          </p:cNvSpPr>
          <p:nvPr>
            <p:ph sz="quarter" idx="1"/>
          </p:nvPr>
        </p:nvSpPr>
        <p:spPr>
          <a:xfrm>
            <a:off x="609600" y="1600200"/>
            <a:ext cx="8229600" cy="4572000"/>
          </a:xfrm>
        </p:spPr>
        <p:txBody>
          <a:bodyPr/>
          <a:lstStyle/>
          <a:p>
            <a:pPr eaLnBrk="1" hangingPunct="1">
              <a:lnSpc>
                <a:spcPct val="90000"/>
              </a:lnSpc>
            </a:pPr>
            <a:r>
              <a:rPr lang="en-US" sz="2400" smtClean="0"/>
              <a:t>Given: A set S of n items, with each item i having</a:t>
            </a:r>
          </a:p>
          <a:p>
            <a:pPr lvl="1" eaLnBrk="1" hangingPunct="1">
              <a:lnSpc>
                <a:spcPct val="90000"/>
              </a:lnSpc>
            </a:pPr>
            <a:r>
              <a:rPr lang="en-US" sz="2000" smtClean="0"/>
              <a:t>b</a:t>
            </a:r>
            <a:r>
              <a:rPr lang="en-US" sz="2000" baseline="-25000" smtClean="0"/>
              <a:t>i</a:t>
            </a:r>
            <a:r>
              <a:rPr lang="en-US" sz="2000" smtClean="0"/>
              <a:t> - a positive benefit</a:t>
            </a:r>
          </a:p>
          <a:p>
            <a:pPr lvl="1" eaLnBrk="1" hangingPunct="1">
              <a:lnSpc>
                <a:spcPct val="90000"/>
              </a:lnSpc>
            </a:pPr>
            <a:r>
              <a:rPr lang="en-US" sz="2000" smtClean="0"/>
              <a:t>w</a:t>
            </a:r>
            <a:r>
              <a:rPr lang="en-US" sz="2000" baseline="-25000" smtClean="0"/>
              <a:t>i</a:t>
            </a:r>
            <a:r>
              <a:rPr lang="en-US" sz="2000" smtClean="0"/>
              <a:t> - a positive weight</a:t>
            </a:r>
          </a:p>
          <a:p>
            <a:pPr eaLnBrk="1" hangingPunct="1">
              <a:lnSpc>
                <a:spcPct val="90000"/>
              </a:lnSpc>
            </a:pPr>
            <a:r>
              <a:rPr lang="en-US" sz="2400" smtClean="0"/>
              <a:t>Goal: Choose items with maximum total benefit but with weight at most W.</a:t>
            </a:r>
          </a:p>
        </p:txBody>
      </p:sp>
      <p:graphicFrame>
        <p:nvGraphicFramePr>
          <p:cNvPr id="6146" name="Object 4"/>
          <p:cNvGraphicFramePr>
            <a:graphicFrameLocks noChangeAspect="1"/>
          </p:cNvGraphicFramePr>
          <p:nvPr/>
        </p:nvGraphicFramePr>
        <p:xfrm>
          <a:off x="7526338" y="152400"/>
          <a:ext cx="1328737" cy="1600200"/>
        </p:xfrm>
        <a:graphic>
          <a:graphicData uri="http://schemas.openxmlformats.org/presentationml/2006/ole">
            <p:oleObj spid="_x0000_s13314" name="Clip" r:id="rId3" imgW="2225520" imgH="2682720" progId="">
              <p:embed/>
            </p:oleObj>
          </a:graphicData>
        </a:graphic>
      </p:graphicFrame>
      <p:pic>
        <p:nvPicPr>
          <p:cNvPr id="6151" name="Picture 6" descr="HH01008_"/>
          <p:cNvPicPr>
            <a:picLocks noChangeAspect="1" noChangeArrowheads="1"/>
          </p:cNvPicPr>
          <p:nvPr/>
        </p:nvPicPr>
        <p:blipFill>
          <a:blip r:embed="rId4" cstate="print"/>
          <a:srcRect/>
          <a:stretch>
            <a:fillRect/>
          </a:stretch>
        </p:blipFill>
        <p:spPr bwMode="auto">
          <a:xfrm>
            <a:off x="1855788" y="4217988"/>
            <a:ext cx="495300" cy="887412"/>
          </a:xfrm>
          <a:prstGeom prst="rect">
            <a:avLst/>
          </a:prstGeom>
          <a:noFill/>
          <a:ln w="9525">
            <a:noFill/>
            <a:miter lim="800000"/>
            <a:headEnd/>
            <a:tailEnd/>
          </a:ln>
        </p:spPr>
      </p:pic>
      <p:pic>
        <p:nvPicPr>
          <p:cNvPr id="6152" name="Picture 7" descr="HH01008_"/>
          <p:cNvPicPr>
            <a:picLocks noChangeAspect="1" noChangeArrowheads="1"/>
          </p:cNvPicPr>
          <p:nvPr/>
        </p:nvPicPr>
        <p:blipFill>
          <a:blip r:embed="rId4" cstate="print"/>
          <a:srcRect/>
          <a:stretch>
            <a:fillRect/>
          </a:stretch>
        </p:blipFill>
        <p:spPr bwMode="auto">
          <a:xfrm>
            <a:off x="2492375" y="3836988"/>
            <a:ext cx="708025" cy="1268412"/>
          </a:xfrm>
          <a:prstGeom prst="rect">
            <a:avLst/>
          </a:prstGeom>
          <a:noFill/>
          <a:ln w="9525">
            <a:noFill/>
            <a:miter lim="800000"/>
            <a:headEnd/>
            <a:tailEnd/>
          </a:ln>
        </p:spPr>
      </p:pic>
      <p:pic>
        <p:nvPicPr>
          <p:cNvPr id="6153" name="Picture 8" descr="HH01008_"/>
          <p:cNvPicPr>
            <a:picLocks noChangeAspect="1" noChangeArrowheads="1"/>
          </p:cNvPicPr>
          <p:nvPr/>
        </p:nvPicPr>
        <p:blipFill>
          <a:blip r:embed="rId4" cstate="print"/>
          <a:srcRect/>
          <a:stretch>
            <a:fillRect/>
          </a:stretch>
        </p:blipFill>
        <p:spPr bwMode="auto">
          <a:xfrm>
            <a:off x="3375025" y="4522788"/>
            <a:ext cx="325438" cy="582612"/>
          </a:xfrm>
          <a:prstGeom prst="rect">
            <a:avLst/>
          </a:prstGeom>
          <a:noFill/>
          <a:ln w="9525">
            <a:noFill/>
            <a:miter lim="800000"/>
            <a:headEnd/>
            <a:tailEnd/>
          </a:ln>
        </p:spPr>
      </p:pic>
      <p:pic>
        <p:nvPicPr>
          <p:cNvPr id="6154" name="Picture 9" descr="HH01008_"/>
          <p:cNvPicPr>
            <a:picLocks noChangeAspect="1" noChangeArrowheads="1"/>
          </p:cNvPicPr>
          <p:nvPr/>
        </p:nvPicPr>
        <p:blipFill>
          <a:blip r:embed="rId4" cstate="print"/>
          <a:srcRect/>
          <a:stretch>
            <a:fillRect/>
          </a:stretch>
        </p:blipFill>
        <p:spPr bwMode="auto">
          <a:xfrm>
            <a:off x="3930650" y="4038600"/>
            <a:ext cx="595313" cy="1066800"/>
          </a:xfrm>
          <a:prstGeom prst="rect">
            <a:avLst/>
          </a:prstGeom>
          <a:noFill/>
          <a:ln w="9525">
            <a:noFill/>
            <a:miter lim="800000"/>
            <a:headEnd/>
            <a:tailEnd/>
          </a:ln>
        </p:spPr>
      </p:pic>
      <p:pic>
        <p:nvPicPr>
          <p:cNvPr id="6155" name="Picture 10" descr="HH01008_"/>
          <p:cNvPicPr>
            <a:picLocks noChangeAspect="1" noChangeArrowheads="1"/>
          </p:cNvPicPr>
          <p:nvPr/>
        </p:nvPicPr>
        <p:blipFill>
          <a:blip r:embed="rId4" cstate="print"/>
          <a:srcRect/>
          <a:stretch>
            <a:fillRect/>
          </a:stretch>
        </p:blipFill>
        <p:spPr bwMode="auto">
          <a:xfrm>
            <a:off x="4762500" y="4572000"/>
            <a:ext cx="282575" cy="506413"/>
          </a:xfrm>
          <a:prstGeom prst="rect">
            <a:avLst/>
          </a:prstGeom>
          <a:noFill/>
          <a:ln w="9525">
            <a:noFill/>
            <a:miter lim="800000"/>
            <a:headEnd/>
            <a:tailEnd/>
          </a:ln>
        </p:spPr>
      </p:pic>
      <p:sp>
        <p:nvSpPr>
          <p:cNvPr id="6156" name="Text Box 11"/>
          <p:cNvSpPr txBox="1">
            <a:spLocks noChangeArrowheads="1"/>
          </p:cNvSpPr>
          <p:nvPr/>
        </p:nvSpPr>
        <p:spPr bwMode="auto">
          <a:xfrm>
            <a:off x="515938" y="5105400"/>
            <a:ext cx="1236662" cy="457200"/>
          </a:xfrm>
          <a:prstGeom prst="rect">
            <a:avLst/>
          </a:prstGeom>
          <a:noFill/>
          <a:ln w="19050">
            <a:noFill/>
            <a:miter lim="800000"/>
            <a:headEnd/>
            <a:tailEnd/>
          </a:ln>
        </p:spPr>
        <p:txBody>
          <a:bodyPr wrap="none">
            <a:spAutoFit/>
          </a:bodyPr>
          <a:lstStyle/>
          <a:p>
            <a:r>
              <a:rPr lang="en-US"/>
              <a:t>Weight:</a:t>
            </a:r>
          </a:p>
        </p:txBody>
      </p:sp>
      <p:sp>
        <p:nvSpPr>
          <p:cNvPr id="6157" name="Text Box 12"/>
          <p:cNvSpPr txBox="1">
            <a:spLocks noChangeArrowheads="1"/>
          </p:cNvSpPr>
          <p:nvPr/>
        </p:nvSpPr>
        <p:spPr bwMode="auto">
          <a:xfrm>
            <a:off x="533400" y="5486400"/>
            <a:ext cx="1230313" cy="457200"/>
          </a:xfrm>
          <a:prstGeom prst="rect">
            <a:avLst/>
          </a:prstGeom>
          <a:noFill/>
          <a:ln w="19050">
            <a:noFill/>
            <a:miter lim="800000"/>
            <a:headEnd/>
            <a:tailEnd/>
          </a:ln>
        </p:spPr>
        <p:txBody>
          <a:bodyPr wrap="none">
            <a:spAutoFit/>
          </a:bodyPr>
          <a:lstStyle/>
          <a:p>
            <a:r>
              <a:rPr lang="en-US"/>
              <a:t>Benefit:</a:t>
            </a:r>
          </a:p>
        </p:txBody>
      </p:sp>
      <p:sp>
        <p:nvSpPr>
          <p:cNvPr id="6158" name="Text Box 13"/>
          <p:cNvSpPr txBox="1">
            <a:spLocks noChangeArrowheads="1"/>
          </p:cNvSpPr>
          <p:nvPr/>
        </p:nvSpPr>
        <p:spPr bwMode="auto">
          <a:xfrm>
            <a:off x="195421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1</a:t>
            </a:r>
          </a:p>
        </p:txBody>
      </p:sp>
      <p:sp>
        <p:nvSpPr>
          <p:cNvPr id="6159" name="Text Box 14"/>
          <p:cNvSpPr txBox="1">
            <a:spLocks noChangeArrowheads="1"/>
          </p:cNvSpPr>
          <p:nvPr/>
        </p:nvSpPr>
        <p:spPr bwMode="auto">
          <a:xfrm>
            <a:off x="26971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2</a:t>
            </a:r>
          </a:p>
        </p:txBody>
      </p:sp>
      <p:sp>
        <p:nvSpPr>
          <p:cNvPr id="6160" name="Text Box 15"/>
          <p:cNvSpPr txBox="1">
            <a:spLocks noChangeArrowheads="1"/>
          </p:cNvSpPr>
          <p:nvPr/>
        </p:nvSpPr>
        <p:spPr bwMode="auto">
          <a:xfrm>
            <a:off x="338772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3</a:t>
            </a:r>
          </a:p>
        </p:txBody>
      </p:sp>
      <p:sp>
        <p:nvSpPr>
          <p:cNvPr id="6161" name="Text Box 16"/>
          <p:cNvSpPr txBox="1">
            <a:spLocks noChangeArrowheads="1"/>
          </p:cNvSpPr>
          <p:nvPr/>
        </p:nvSpPr>
        <p:spPr bwMode="auto">
          <a:xfrm>
            <a:off x="407987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4</a:t>
            </a:r>
          </a:p>
        </p:txBody>
      </p:sp>
      <p:sp>
        <p:nvSpPr>
          <p:cNvPr id="6162" name="Text Box 17"/>
          <p:cNvSpPr txBox="1">
            <a:spLocks noChangeArrowheads="1"/>
          </p:cNvSpPr>
          <p:nvPr/>
        </p:nvSpPr>
        <p:spPr bwMode="auto">
          <a:xfrm>
            <a:off x="47545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5</a:t>
            </a:r>
          </a:p>
        </p:txBody>
      </p:sp>
      <p:sp>
        <p:nvSpPr>
          <p:cNvPr id="6163" name="Text Box 18"/>
          <p:cNvSpPr txBox="1">
            <a:spLocks noChangeArrowheads="1"/>
          </p:cNvSpPr>
          <p:nvPr/>
        </p:nvSpPr>
        <p:spPr bwMode="auto">
          <a:xfrm>
            <a:off x="1790700" y="5181600"/>
            <a:ext cx="625475" cy="366713"/>
          </a:xfrm>
          <a:prstGeom prst="rect">
            <a:avLst/>
          </a:prstGeom>
          <a:noFill/>
          <a:ln w="19050">
            <a:noFill/>
            <a:miter lim="800000"/>
            <a:headEnd/>
            <a:tailEnd/>
          </a:ln>
        </p:spPr>
        <p:txBody>
          <a:bodyPr wrap="none">
            <a:spAutoFit/>
          </a:bodyPr>
          <a:lstStyle/>
          <a:p>
            <a:r>
              <a:rPr lang="en-US" sz="1800"/>
              <a:t>4 ml</a:t>
            </a:r>
          </a:p>
        </p:txBody>
      </p:sp>
      <p:sp>
        <p:nvSpPr>
          <p:cNvPr id="6164" name="Text Box 19"/>
          <p:cNvSpPr txBox="1">
            <a:spLocks noChangeArrowheads="1"/>
          </p:cNvSpPr>
          <p:nvPr/>
        </p:nvSpPr>
        <p:spPr bwMode="auto">
          <a:xfrm>
            <a:off x="2533650" y="5181600"/>
            <a:ext cx="625475" cy="366713"/>
          </a:xfrm>
          <a:prstGeom prst="rect">
            <a:avLst/>
          </a:prstGeom>
          <a:noFill/>
          <a:ln w="19050">
            <a:noFill/>
            <a:miter lim="800000"/>
            <a:headEnd/>
            <a:tailEnd/>
          </a:ln>
        </p:spPr>
        <p:txBody>
          <a:bodyPr wrap="none">
            <a:spAutoFit/>
          </a:bodyPr>
          <a:lstStyle/>
          <a:p>
            <a:r>
              <a:rPr lang="en-US" sz="1800"/>
              <a:t>8 ml</a:t>
            </a:r>
          </a:p>
        </p:txBody>
      </p:sp>
      <p:sp>
        <p:nvSpPr>
          <p:cNvPr id="6165" name="Text Box 20"/>
          <p:cNvSpPr txBox="1">
            <a:spLocks noChangeArrowheads="1"/>
          </p:cNvSpPr>
          <p:nvPr/>
        </p:nvSpPr>
        <p:spPr bwMode="auto">
          <a:xfrm>
            <a:off x="3224213" y="5181600"/>
            <a:ext cx="625475" cy="366713"/>
          </a:xfrm>
          <a:prstGeom prst="rect">
            <a:avLst/>
          </a:prstGeom>
          <a:noFill/>
          <a:ln w="19050">
            <a:noFill/>
            <a:miter lim="800000"/>
            <a:headEnd/>
            <a:tailEnd/>
          </a:ln>
        </p:spPr>
        <p:txBody>
          <a:bodyPr wrap="none">
            <a:spAutoFit/>
          </a:bodyPr>
          <a:lstStyle/>
          <a:p>
            <a:r>
              <a:rPr lang="en-US" sz="1800"/>
              <a:t>2 ml</a:t>
            </a:r>
          </a:p>
        </p:txBody>
      </p:sp>
      <p:sp>
        <p:nvSpPr>
          <p:cNvPr id="6166" name="Text Box 21"/>
          <p:cNvSpPr txBox="1">
            <a:spLocks noChangeArrowheads="1"/>
          </p:cNvSpPr>
          <p:nvPr/>
        </p:nvSpPr>
        <p:spPr bwMode="auto">
          <a:xfrm>
            <a:off x="3916363" y="5181600"/>
            <a:ext cx="625475" cy="366713"/>
          </a:xfrm>
          <a:prstGeom prst="rect">
            <a:avLst/>
          </a:prstGeom>
          <a:noFill/>
          <a:ln w="19050">
            <a:noFill/>
            <a:miter lim="800000"/>
            <a:headEnd/>
            <a:tailEnd/>
          </a:ln>
        </p:spPr>
        <p:txBody>
          <a:bodyPr wrap="none">
            <a:spAutoFit/>
          </a:bodyPr>
          <a:lstStyle/>
          <a:p>
            <a:r>
              <a:rPr lang="en-US" sz="1800"/>
              <a:t>6 ml</a:t>
            </a:r>
          </a:p>
        </p:txBody>
      </p:sp>
      <p:sp>
        <p:nvSpPr>
          <p:cNvPr id="6167" name="Text Box 23"/>
          <p:cNvSpPr txBox="1">
            <a:spLocks noChangeArrowheads="1"/>
          </p:cNvSpPr>
          <p:nvPr/>
        </p:nvSpPr>
        <p:spPr bwMode="auto">
          <a:xfrm>
            <a:off x="4591050" y="5181600"/>
            <a:ext cx="625475" cy="366713"/>
          </a:xfrm>
          <a:prstGeom prst="rect">
            <a:avLst/>
          </a:prstGeom>
          <a:noFill/>
          <a:ln w="19050">
            <a:noFill/>
            <a:miter lim="800000"/>
            <a:headEnd/>
            <a:tailEnd/>
          </a:ln>
        </p:spPr>
        <p:txBody>
          <a:bodyPr wrap="none">
            <a:spAutoFit/>
          </a:bodyPr>
          <a:lstStyle/>
          <a:p>
            <a:r>
              <a:rPr lang="en-US" sz="1800"/>
              <a:t>1 ml</a:t>
            </a:r>
          </a:p>
        </p:txBody>
      </p:sp>
      <p:sp>
        <p:nvSpPr>
          <p:cNvPr id="6168" name="Text Box 24"/>
          <p:cNvSpPr txBox="1">
            <a:spLocks noChangeArrowheads="1"/>
          </p:cNvSpPr>
          <p:nvPr/>
        </p:nvSpPr>
        <p:spPr bwMode="auto">
          <a:xfrm>
            <a:off x="1824038" y="5562600"/>
            <a:ext cx="560387" cy="366713"/>
          </a:xfrm>
          <a:prstGeom prst="rect">
            <a:avLst/>
          </a:prstGeom>
          <a:noFill/>
          <a:ln w="19050">
            <a:noFill/>
            <a:miter lim="800000"/>
            <a:headEnd/>
            <a:tailEnd/>
          </a:ln>
        </p:spPr>
        <p:txBody>
          <a:bodyPr wrap="none">
            <a:spAutoFit/>
          </a:bodyPr>
          <a:lstStyle/>
          <a:p>
            <a:r>
              <a:rPr lang="en-US" sz="1800"/>
              <a:t>$12</a:t>
            </a:r>
          </a:p>
        </p:txBody>
      </p:sp>
      <p:sp>
        <p:nvSpPr>
          <p:cNvPr id="6169" name="Text Box 25"/>
          <p:cNvSpPr txBox="1">
            <a:spLocks noChangeArrowheads="1"/>
          </p:cNvSpPr>
          <p:nvPr/>
        </p:nvSpPr>
        <p:spPr bwMode="auto">
          <a:xfrm>
            <a:off x="2565400" y="5562600"/>
            <a:ext cx="560388" cy="366713"/>
          </a:xfrm>
          <a:prstGeom prst="rect">
            <a:avLst/>
          </a:prstGeom>
          <a:noFill/>
          <a:ln w="19050">
            <a:noFill/>
            <a:miter lim="800000"/>
            <a:headEnd/>
            <a:tailEnd/>
          </a:ln>
        </p:spPr>
        <p:txBody>
          <a:bodyPr wrap="none">
            <a:spAutoFit/>
          </a:bodyPr>
          <a:lstStyle/>
          <a:p>
            <a:r>
              <a:rPr lang="en-US" sz="1800"/>
              <a:t>$32</a:t>
            </a:r>
          </a:p>
        </p:txBody>
      </p:sp>
      <p:sp>
        <p:nvSpPr>
          <p:cNvPr id="6170" name="Text Box 26"/>
          <p:cNvSpPr txBox="1">
            <a:spLocks noChangeArrowheads="1"/>
          </p:cNvSpPr>
          <p:nvPr/>
        </p:nvSpPr>
        <p:spPr bwMode="auto">
          <a:xfrm>
            <a:off x="3257550" y="5562600"/>
            <a:ext cx="560388" cy="366713"/>
          </a:xfrm>
          <a:prstGeom prst="rect">
            <a:avLst/>
          </a:prstGeom>
          <a:noFill/>
          <a:ln w="19050">
            <a:noFill/>
            <a:miter lim="800000"/>
            <a:headEnd/>
            <a:tailEnd/>
          </a:ln>
        </p:spPr>
        <p:txBody>
          <a:bodyPr wrap="none">
            <a:spAutoFit/>
          </a:bodyPr>
          <a:lstStyle/>
          <a:p>
            <a:r>
              <a:rPr lang="en-US" sz="1800"/>
              <a:t>$40</a:t>
            </a:r>
          </a:p>
        </p:txBody>
      </p:sp>
      <p:sp>
        <p:nvSpPr>
          <p:cNvPr id="6171" name="Text Box 27"/>
          <p:cNvSpPr txBox="1">
            <a:spLocks noChangeArrowheads="1"/>
          </p:cNvSpPr>
          <p:nvPr/>
        </p:nvSpPr>
        <p:spPr bwMode="auto">
          <a:xfrm>
            <a:off x="3949700" y="5562600"/>
            <a:ext cx="560388" cy="366713"/>
          </a:xfrm>
          <a:prstGeom prst="rect">
            <a:avLst/>
          </a:prstGeom>
          <a:noFill/>
          <a:ln w="19050">
            <a:noFill/>
            <a:miter lim="800000"/>
            <a:headEnd/>
            <a:tailEnd/>
          </a:ln>
        </p:spPr>
        <p:txBody>
          <a:bodyPr wrap="none">
            <a:spAutoFit/>
          </a:bodyPr>
          <a:lstStyle/>
          <a:p>
            <a:r>
              <a:rPr lang="en-US" sz="1800"/>
              <a:t>$30</a:t>
            </a:r>
          </a:p>
        </p:txBody>
      </p:sp>
      <p:sp>
        <p:nvSpPr>
          <p:cNvPr id="6172" name="Text Box 28"/>
          <p:cNvSpPr txBox="1">
            <a:spLocks noChangeArrowheads="1"/>
          </p:cNvSpPr>
          <p:nvPr/>
        </p:nvSpPr>
        <p:spPr bwMode="auto">
          <a:xfrm>
            <a:off x="4622800" y="5562600"/>
            <a:ext cx="560388" cy="366713"/>
          </a:xfrm>
          <a:prstGeom prst="rect">
            <a:avLst/>
          </a:prstGeom>
          <a:noFill/>
          <a:ln w="19050">
            <a:noFill/>
            <a:miter lim="800000"/>
            <a:headEnd/>
            <a:tailEnd/>
          </a:ln>
        </p:spPr>
        <p:txBody>
          <a:bodyPr wrap="none">
            <a:spAutoFit/>
          </a:bodyPr>
          <a:lstStyle/>
          <a:p>
            <a:r>
              <a:rPr lang="en-US" sz="1800"/>
              <a:t>$50</a:t>
            </a:r>
          </a:p>
        </p:txBody>
      </p:sp>
      <p:sp>
        <p:nvSpPr>
          <p:cNvPr id="6173" name="Text Box 29"/>
          <p:cNvSpPr txBox="1">
            <a:spLocks noChangeArrowheads="1"/>
          </p:cNvSpPr>
          <p:nvPr/>
        </p:nvSpPr>
        <p:spPr bwMode="auto">
          <a:xfrm>
            <a:off x="685800" y="4419600"/>
            <a:ext cx="1060450" cy="457200"/>
          </a:xfrm>
          <a:prstGeom prst="rect">
            <a:avLst/>
          </a:prstGeom>
          <a:noFill/>
          <a:ln w="19050">
            <a:noFill/>
            <a:miter lim="800000"/>
            <a:headEnd/>
            <a:tailEnd/>
          </a:ln>
        </p:spPr>
        <p:txBody>
          <a:bodyPr wrap="none">
            <a:spAutoFit/>
          </a:bodyPr>
          <a:lstStyle/>
          <a:p>
            <a:r>
              <a:rPr lang="en-US"/>
              <a:t>Items:</a:t>
            </a:r>
          </a:p>
        </p:txBody>
      </p:sp>
      <p:sp>
        <p:nvSpPr>
          <p:cNvPr id="6174" name="Text Box 30"/>
          <p:cNvSpPr txBox="1">
            <a:spLocks noChangeArrowheads="1"/>
          </p:cNvSpPr>
          <p:nvPr/>
        </p:nvSpPr>
        <p:spPr bwMode="auto">
          <a:xfrm>
            <a:off x="717550" y="5867400"/>
            <a:ext cx="1035050" cy="457200"/>
          </a:xfrm>
          <a:prstGeom prst="rect">
            <a:avLst/>
          </a:prstGeom>
          <a:noFill/>
          <a:ln w="19050">
            <a:noFill/>
            <a:miter lim="800000"/>
            <a:headEnd/>
            <a:tailEnd/>
          </a:ln>
        </p:spPr>
        <p:txBody>
          <a:bodyPr wrap="none">
            <a:spAutoFit/>
          </a:bodyPr>
          <a:lstStyle/>
          <a:p>
            <a:r>
              <a:rPr lang="en-US"/>
              <a:t>Value:</a:t>
            </a:r>
          </a:p>
        </p:txBody>
      </p:sp>
      <p:sp>
        <p:nvSpPr>
          <p:cNvPr id="6175" name="Text Box 31"/>
          <p:cNvSpPr txBox="1">
            <a:spLocks noChangeArrowheads="1"/>
          </p:cNvSpPr>
          <p:nvPr/>
        </p:nvSpPr>
        <p:spPr bwMode="auto">
          <a:xfrm>
            <a:off x="1947863" y="5943600"/>
            <a:ext cx="309562" cy="366713"/>
          </a:xfrm>
          <a:prstGeom prst="rect">
            <a:avLst/>
          </a:prstGeom>
          <a:noFill/>
          <a:ln w="19050">
            <a:noFill/>
            <a:miter lim="800000"/>
            <a:headEnd/>
            <a:tailEnd/>
          </a:ln>
        </p:spPr>
        <p:txBody>
          <a:bodyPr wrap="none">
            <a:spAutoFit/>
          </a:bodyPr>
          <a:lstStyle/>
          <a:p>
            <a:r>
              <a:rPr lang="en-US" sz="1800"/>
              <a:t>3</a:t>
            </a:r>
          </a:p>
        </p:txBody>
      </p:sp>
      <p:sp>
        <p:nvSpPr>
          <p:cNvPr id="6176" name="Text Box 32"/>
          <p:cNvSpPr txBox="1">
            <a:spLocks noChangeArrowheads="1"/>
          </p:cNvSpPr>
          <p:nvPr/>
        </p:nvSpPr>
        <p:spPr bwMode="auto">
          <a:xfrm>
            <a:off x="533400" y="6172200"/>
            <a:ext cx="1201738" cy="366713"/>
          </a:xfrm>
          <a:prstGeom prst="rect">
            <a:avLst/>
          </a:prstGeom>
          <a:noFill/>
          <a:ln w="19050">
            <a:noFill/>
            <a:miter lim="800000"/>
            <a:headEnd/>
            <a:tailEnd/>
          </a:ln>
        </p:spPr>
        <p:txBody>
          <a:bodyPr wrap="none">
            <a:spAutoFit/>
          </a:bodyPr>
          <a:lstStyle/>
          <a:p>
            <a:r>
              <a:rPr lang="en-US" sz="1800"/>
              <a:t>($ per ml)</a:t>
            </a:r>
          </a:p>
        </p:txBody>
      </p:sp>
      <p:sp>
        <p:nvSpPr>
          <p:cNvPr id="6177" name="Text Box 33"/>
          <p:cNvSpPr txBox="1">
            <a:spLocks noChangeArrowheads="1"/>
          </p:cNvSpPr>
          <p:nvPr/>
        </p:nvSpPr>
        <p:spPr bwMode="auto">
          <a:xfrm>
            <a:off x="2690813" y="5943600"/>
            <a:ext cx="309562" cy="366713"/>
          </a:xfrm>
          <a:prstGeom prst="rect">
            <a:avLst/>
          </a:prstGeom>
          <a:noFill/>
          <a:ln w="19050">
            <a:noFill/>
            <a:miter lim="800000"/>
            <a:headEnd/>
            <a:tailEnd/>
          </a:ln>
        </p:spPr>
        <p:txBody>
          <a:bodyPr wrap="none">
            <a:spAutoFit/>
          </a:bodyPr>
          <a:lstStyle/>
          <a:p>
            <a:r>
              <a:rPr lang="en-US" sz="1800"/>
              <a:t>4</a:t>
            </a:r>
          </a:p>
        </p:txBody>
      </p:sp>
      <p:sp>
        <p:nvSpPr>
          <p:cNvPr id="6178" name="Text Box 34"/>
          <p:cNvSpPr txBox="1">
            <a:spLocks noChangeArrowheads="1"/>
          </p:cNvSpPr>
          <p:nvPr/>
        </p:nvSpPr>
        <p:spPr bwMode="auto">
          <a:xfrm>
            <a:off x="3319463" y="5943600"/>
            <a:ext cx="434975" cy="366713"/>
          </a:xfrm>
          <a:prstGeom prst="rect">
            <a:avLst/>
          </a:prstGeom>
          <a:noFill/>
          <a:ln w="19050">
            <a:noFill/>
            <a:miter lim="800000"/>
            <a:headEnd/>
            <a:tailEnd/>
          </a:ln>
        </p:spPr>
        <p:txBody>
          <a:bodyPr wrap="none">
            <a:spAutoFit/>
          </a:bodyPr>
          <a:lstStyle/>
          <a:p>
            <a:r>
              <a:rPr lang="en-US" sz="1800"/>
              <a:t>20</a:t>
            </a:r>
          </a:p>
        </p:txBody>
      </p:sp>
      <p:sp>
        <p:nvSpPr>
          <p:cNvPr id="6179" name="Text Box 35"/>
          <p:cNvSpPr txBox="1">
            <a:spLocks noChangeArrowheads="1"/>
          </p:cNvSpPr>
          <p:nvPr/>
        </p:nvSpPr>
        <p:spPr bwMode="auto">
          <a:xfrm>
            <a:off x="4075113" y="5943600"/>
            <a:ext cx="309562" cy="366713"/>
          </a:xfrm>
          <a:prstGeom prst="rect">
            <a:avLst/>
          </a:prstGeom>
          <a:noFill/>
          <a:ln w="19050">
            <a:noFill/>
            <a:miter lim="800000"/>
            <a:headEnd/>
            <a:tailEnd/>
          </a:ln>
        </p:spPr>
        <p:txBody>
          <a:bodyPr wrap="none">
            <a:spAutoFit/>
          </a:bodyPr>
          <a:lstStyle/>
          <a:p>
            <a:r>
              <a:rPr lang="en-US" sz="1800"/>
              <a:t>5</a:t>
            </a:r>
          </a:p>
        </p:txBody>
      </p:sp>
      <p:sp>
        <p:nvSpPr>
          <p:cNvPr id="6180" name="Text Box 36"/>
          <p:cNvSpPr txBox="1">
            <a:spLocks noChangeArrowheads="1"/>
          </p:cNvSpPr>
          <p:nvPr/>
        </p:nvSpPr>
        <p:spPr bwMode="auto">
          <a:xfrm>
            <a:off x="4686300" y="5943600"/>
            <a:ext cx="434975" cy="366713"/>
          </a:xfrm>
          <a:prstGeom prst="rect">
            <a:avLst/>
          </a:prstGeom>
          <a:noFill/>
          <a:ln w="19050">
            <a:noFill/>
            <a:miter lim="800000"/>
            <a:headEnd/>
            <a:tailEnd/>
          </a:ln>
        </p:spPr>
        <p:txBody>
          <a:bodyPr wrap="none">
            <a:spAutoFit/>
          </a:bodyPr>
          <a:lstStyle/>
          <a:p>
            <a:r>
              <a:rPr lang="en-US" sz="1800"/>
              <a:t>50</a:t>
            </a:r>
          </a:p>
        </p:txBody>
      </p:sp>
      <p:grpSp>
        <p:nvGrpSpPr>
          <p:cNvPr id="2" name="Group 47"/>
          <p:cNvGrpSpPr>
            <a:grpSpLocks/>
          </p:cNvGrpSpPr>
          <p:nvPr/>
        </p:nvGrpSpPr>
        <p:grpSpPr bwMode="auto">
          <a:xfrm>
            <a:off x="5791200" y="3282950"/>
            <a:ext cx="1247775" cy="2722563"/>
            <a:chOff x="4180" y="2068"/>
            <a:chExt cx="786" cy="1715"/>
          </a:xfrm>
        </p:grpSpPr>
        <p:sp>
          <p:nvSpPr>
            <p:cNvPr id="6185" name="Freeform 38"/>
            <p:cNvSpPr>
              <a:spLocks/>
            </p:cNvSpPr>
            <p:nvPr/>
          </p:nvSpPr>
          <p:spPr bwMode="auto">
            <a:xfrm>
              <a:off x="4276" y="2068"/>
              <a:ext cx="594" cy="320"/>
            </a:xfrm>
            <a:custGeom>
              <a:avLst/>
              <a:gdLst>
                <a:gd name="T0" fmla="*/ 578 w 594"/>
                <a:gd name="T1" fmla="*/ 231 h 320"/>
                <a:gd name="T2" fmla="*/ 584 w 594"/>
                <a:gd name="T3" fmla="*/ 147 h 320"/>
                <a:gd name="T4" fmla="*/ 594 w 594"/>
                <a:gd name="T5" fmla="*/ 103 h 320"/>
                <a:gd name="T6" fmla="*/ 590 w 594"/>
                <a:gd name="T7" fmla="*/ 75 h 320"/>
                <a:gd name="T8" fmla="*/ 571 w 594"/>
                <a:gd name="T9" fmla="*/ 52 h 320"/>
                <a:gd name="T10" fmla="*/ 540 w 594"/>
                <a:gd name="T11" fmla="*/ 33 h 320"/>
                <a:gd name="T12" fmla="*/ 498 w 594"/>
                <a:gd name="T13" fmla="*/ 18 h 320"/>
                <a:gd name="T14" fmla="*/ 446 w 594"/>
                <a:gd name="T15" fmla="*/ 8 h 320"/>
                <a:gd name="T16" fmla="*/ 391 w 594"/>
                <a:gd name="T17" fmla="*/ 2 h 320"/>
                <a:gd name="T18" fmla="*/ 329 w 594"/>
                <a:gd name="T19" fmla="*/ 0 h 320"/>
                <a:gd name="T20" fmla="*/ 265 w 594"/>
                <a:gd name="T21" fmla="*/ 2 h 320"/>
                <a:gd name="T22" fmla="*/ 203 w 594"/>
                <a:gd name="T23" fmla="*/ 5 h 320"/>
                <a:gd name="T24" fmla="*/ 148 w 594"/>
                <a:gd name="T25" fmla="*/ 11 h 320"/>
                <a:gd name="T26" fmla="*/ 96 w 594"/>
                <a:gd name="T27" fmla="*/ 21 h 320"/>
                <a:gd name="T28" fmla="*/ 54 w 594"/>
                <a:gd name="T29" fmla="*/ 34 h 320"/>
                <a:gd name="T30" fmla="*/ 23 w 594"/>
                <a:gd name="T31" fmla="*/ 53 h 320"/>
                <a:gd name="T32" fmla="*/ 4 w 594"/>
                <a:gd name="T33" fmla="*/ 75 h 320"/>
                <a:gd name="T34" fmla="*/ 0 w 594"/>
                <a:gd name="T35" fmla="*/ 103 h 320"/>
                <a:gd name="T36" fmla="*/ 10 w 594"/>
                <a:gd name="T37" fmla="*/ 147 h 320"/>
                <a:gd name="T38" fmla="*/ 16 w 594"/>
                <a:gd name="T39" fmla="*/ 231 h 320"/>
                <a:gd name="T40" fmla="*/ 22 w 594"/>
                <a:gd name="T41" fmla="*/ 279 h 320"/>
                <a:gd name="T42" fmla="*/ 39 w 594"/>
                <a:gd name="T43" fmla="*/ 288 h 320"/>
                <a:gd name="T44" fmla="*/ 95 w 594"/>
                <a:gd name="T45" fmla="*/ 303 h 320"/>
                <a:gd name="T46" fmla="*/ 172 w 594"/>
                <a:gd name="T47" fmla="*/ 313 h 320"/>
                <a:gd name="T48" fmla="*/ 244 w 594"/>
                <a:gd name="T49" fmla="*/ 319 h 320"/>
                <a:gd name="T50" fmla="*/ 310 w 594"/>
                <a:gd name="T51" fmla="*/ 320 h 320"/>
                <a:gd name="T52" fmla="*/ 367 w 594"/>
                <a:gd name="T53" fmla="*/ 317 h 320"/>
                <a:gd name="T54" fmla="*/ 416 w 594"/>
                <a:gd name="T55" fmla="*/ 311 h 320"/>
                <a:gd name="T56" fmla="*/ 457 w 594"/>
                <a:gd name="T57" fmla="*/ 306 h 320"/>
                <a:gd name="T58" fmla="*/ 489 w 594"/>
                <a:gd name="T59" fmla="*/ 298 h 320"/>
                <a:gd name="T60" fmla="*/ 511 w 594"/>
                <a:gd name="T61" fmla="*/ 292 h 320"/>
                <a:gd name="T62" fmla="*/ 530 w 594"/>
                <a:gd name="T63" fmla="*/ 288 h 320"/>
                <a:gd name="T64" fmla="*/ 550 w 594"/>
                <a:gd name="T65" fmla="*/ 284 h 320"/>
                <a:gd name="T66" fmla="*/ 569 w 594"/>
                <a:gd name="T67" fmla="*/ 276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94"/>
                <a:gd name="T103" fmla="*/ 0 h 320"/>
                <a:gd name="T104" fmla="*/ 594 w 594"/>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94" h="320">
                  <a:moveTo>
                    <a:pt x="578" y="272"/>
                  </a:moveTo>
                  <a:lnTo>
                    <a:pt x="578" y="231"/>
                  </a:lnTo>
                  <a:lnTo>
                    <a:pt x="580" y="187"/>
                  </a:lnTo>
                  <a:lnTo>
                    <a:pt x="584" y="147"/>
                  </a:lnTo>
                  <a:lnTo>
                    <a:pt x="590" y="119"/>
                  </a:lnTo>
                  <a:lnTo>
                    <a:pt x="594" y="103"/>
                  </a:lnTo>
                  <a:lnTo>
                    <a:pt x="594" y="88"/>
                  </a:lnTo>
                  <a:lnTo>
                    <a:pt x="590" y="75"/>
                  </a:lnTo>
                  <a:lnTo>
                    <a:pt x="583" y="62"/>
                  </a:lnTo>
                  <a:lnTo>
                    <a:pt x="571" y="52"/>
                  </a:lnTo>
                  <a:lnTo>
                    <a:pt x="556" y="41"/>
                  </a:lnTo>
                  <a:lnTo>
                    <a:pt x="540" y="33"/>
                  </a:lnTo>
                  <a:lnTo>
                    <a:pt x="520" y="24"/>
                  </a:lnTo>
                  <a:lnTo>
                    <a:pt x="498" y="18"/>
                  </a:lnTo>
                  <a:lnTo>
                    <a:pt x="473" y="12"/>
                  </a:lnTo>
                  <a:lnTo>
                    <a:pt x="446" y="8"/>
                  </a:lnTo>
                  <a:lnTo>
                    <a:pt x="419" y="5"/>
                  </a:lnTo>
                  <a:lnTo>
                    <a:pt x="391" y="2"/>
                  </a:lnTo>
                  <a:lnTo>
                    <a:pt x="360" y="0"/>
                  </a:lnTo>
                  <a:lnTo>
                    <a:pt x="329" y="0"/>
                  </a:lnTo>
                  <a:lnTo>
                    <a:pt x="297" y="0"/>
                  </a:lnTo>
                  <a:lnTo>
                    <a:pt x="265" y="2"/>
                  </a:lnTo>
                  <a:lnTo>
                    <a:pt x="234" y="3"/>
                  </a:lnTo>
                  <a:lnTo>
                    <a:pt x="203" y="5"/>
                  </a:lnTo>
                  <a:lnTo>
                    <a:pt x="175" y="8"/>
                  </a:lnTo>
                  <a:lnTo>
                    <a:pt x="148" y="11"/>
                  </a:lnTo>
                  <a:lnTo>
                    <a:pt x="121" y="15"/>
                  </a:lnTo>
                  <a:lnTo>
                    <a:pt x="96" y="21"/>
                  </a:lnTo>
                  <a:lnTo>
                    <a:pt x="74" y="27"/>
                  </a:lnTo>
                  <a:lnTo>
                    <a:pt x="54" y="34"/>
                  </a:lnTo>
                  <a:lnTo>
                    <a:pt x="38" y="43"/>
                  </a:lnTo>
                  <a:lnTo>
                    <a:pt x="23" y="53"/>
                  </a:lnTo>
                  <a:lnTo>
                    <a:pt x="11" y="63"/>
                  </a:lnTo>
                  <a:lnTo>
                    <a:pt x="4" y="75"/>
                  </a:lnTo>
                  <a:lnTo>
                    <a:pt x="0" y="88"/>
                  </a:lnTo>
                  <a:lnTo>
                    <a:pt x="0" y="103"/>
                  </a:lnTo>
                  <a:lnTo>
                    <a:pt x="4" y="119"/>
                  </a:lnTo>
                  <a:lnTo>
                    <a:pt x="10" y="147"/>
                  </a:lnTo>
                  <a:lnTo>
                    <a:pt x="14" y="187"/>
                  </a:lnTo>
                  <a:lnTo>
                    <a:pt x="16" y="231"/>
                  </a:lnTo>
                  <a:lnTo>
                    <a:pt x="14" y="272"/>
                  </a:lnTo>
                  <a:lnTo>
                    <a:pt x="22" y="279"/>
                  </a:lnTo>
                  <a:lnTo>
                    <a:pt x="29" y="284"/>
                  </a:lnTo>
                  <a:lnTo>
                    <a:pt x="39" y="288"/>
                  </a:lnTo>
                  <a:lnTo>
                    <a:pt x="52" y="294"/>
                  </a:lnTo>
                  <a:lnTo>
                    <a:pt x="95" y="303"/>
                  </a:lnTo>
                  <a:lnTo>
                    <a:pt x="134" y="308"/>
                  </a:lnTo>
                  <a:lnTo>
                    <a:pt x="172" y="313"/>
                  </a:lnTo>
                  <a:lnTo>
                    <a:pt x="209" y="317"/>
                  </a:lnTo>
                  <a:lnTo>
                    <a:pt x="244" y="319"/>
                  </a:lnTo>
                  <a:lnTo>
                    <a:pt x="278" y="320"/>
                  </a:lnTo>
                  <a:lnTo>
                    <a:pt x="310" y="320"/>
                  </a:lnTo>
                  <a:lnTo>
                    <a:pt x="339" y="319"/>
                  </a:lnTo>
                  <a:lnTo>
                    <a:pt x="367" y="317"/>
                  </a:lnTo>
                  <a:lnTo>
                    <a:pt x="392" y="314"/>
                  </a:lnTo>
                  <a:lnTo>
                    <a:pt x="416" y="311"/>
                  </a:lnTo>
                  <a:lnTo>
                    <a:pt x="438" y="308"/>
                  </a:lnTo>
                  <a:lnTo>
                    <a:pt x="457" y="306"/>
                  </a:lnTo>
                  <a:lnTo>
                    <a:pt x="473" y="301"/>
                  </a:lnTo>
                  <a:lnTo>
                    <a:pt x="489" y="298"/>
                  </a:lnTo>
                  <a:lnTo>
                    <a:pt x="501" y="294"/>
                  </a:lnTo>
                  <a:lnTo>
                    <a:pt x="511" y="292"/>
                  </a:lnTo>
                  <a:lnTo>
                    <a:pt x="520" y="291"/>
                  </a:lnTo>
                  <a:lnTo>
                    <a:pt x="530" y="288"/>
                  </a:lnTo>
                  <a:lnTo>
                    <a:pt x="540" y="286"/>
                  </a:lnTo>
                  <a:lnTo>
                    <a:pt x="550" y="284"/>
                  </a:lnTo>
                  <a:lnTo>
                    <a:pt x="559" y="279"/>
                  </a:lnTo>
                  <a:lnTo>
                    <a:pt x="569" y="276"/>
                  </a:lnTo>
                  <a:lnTo>
                    <a:pt x="578" y="272"/>
                  </a:lnTo>
                  <a:close/>
                </a:path>
              </a:pathLst>
            </a:custGeom>
            <a:solidFill>
              <a:srgbClr val="A37A68"/>
            </a:solidFill>
            <a:ln w="9525">
              <a:noFill/>
              <a:round/>
              <a:headEnd/>
              <a:tailEnd/>
            </a:ln>
          </p:spPr>
          <p:txBody>
            <a:bodyPr/>
            <a:lstStyle/>
            <a:p>
              <a:endParaRPr lang="en-US"/>
            </a:p>
          </p:txBody>
        </p:sp>
        <p:sp>
          <p:nvSpPr>
            <p:cNvPr id="6186" name="Freeform 39"/>
            <p:cNvSpPr>
              <a:spLocks/>
            </p:cNvSpPr>
            <p:nvPr/>
          </p:nvSpPr>
          <p:spPr bwMode="auto">
            <a:xfrm>
              <a:off x="4180" y="2340"/>
              <a:ext cx="786" cy="1147"/>
            </a:xfrm>
            <a:custGeom>
              <a:avLst/>
              <a:gdLst>
                <a:gd name="T0" fmla="*/ 665 w 786"/>
                <a:gd name="T1" fmla="*/ 4 h 1147"/>
                <a:gd name="T2" fmla="*/ 646 w 786"/>
                <a:gd name="T3" fmla="*/ 12 h 1147"/>
                <a:gd name="T4" fmla="*/ 626 w 786"/>
                <a:gd name="T5" fmla="*/ 16 h 1147"/>
                <a:gd name="T6" fmla="*/ 607 w 786"/>
                <a:gd name="T7" fmla="*/ 20 h 1147"/>
                <a:gd name="T8" fmla="*/ 585 w 786"/>
                <a:gd name="T9" fmla="*/ 26 h 1147"/>
                <a:gd name="T10" fmla="*/ 553 w 786"/>
                <a:gd name="T11" fmla="*/ 34 h 1147"/>
                <a:gd name="T12" fmla="*/ 512 w 786"/>
                <a:gd name="T13" fmla="*/ 39 h 1147"/>
                <a:gd name="T14" fmla="*/ 463 w 786"/>
                <a:gd name="T15" fmla="*/ 45 h 1147"/>
                <a:gd name="T16" fmla="*/ 406 w 786"/>
                <a:gd name="T17" fmla="*/ 48 h 1147"/>
                <a:gd name="T18" fmla="*/ 340 w 786"/>
                <a:gd name="T19" fmla="*/ 47 h 1147"/>
                <a:gd name="T20" fmla="*/ 268 w 786"/>
                <a:gd name="T21" fmla="*/ 41 h 1147"/>
                <a:gd name="T22" fmla="*/ 191 w 786"/>
                <a:gd name="T23" fmla="*/ 31 h 1147"/>
                <a:gd name="T24" fmla="*/ 135 w 786"/>
                <a:gd name="T25" fmla="*/ 16 h 1147"/>
                <a:gd name="T26" fmla="*/ 118 w 786"/>
                <a:gd name="T27" fmla="*/ 7 h 1147"/>
                <a:gd name="T28" fmla="*/ 82 w 786"/>
                <a:gd name="T29" fmla="*/ 13 h 1147"/>
                <a:gd name="T30" fmla="*/ 41 w 786"/>
                <a:gd name="T31" fmla="*/ 44 h 1147"/>
                <a:gd name="T32" fmla="*/ 17 w 786"/>
                <a:gd name="T33" fmla="*/ 78 h 1147"/>
                <a:gd name="T34" fmla="*/ 5 w 786"/>
                <a:gd name="T35" fmla="*/ 107 h 1147"/>
                <a:gd name="T36" fmla="*/ 2 w 786"/>
                <a:gd name="T37" fmla="*/ 295 h 1147"/>
                <a:gd name="T38" fmla="*/ 0 w 786"/>
                <a:gd name="T39" fmla="*/ 796 h 1147"/>
                <a:gd name="T40" fmla="*/ 6 w 786"/>
                <a:gd name="T41" fmla="*/ 980 h 1147"/>
                <a:gd name="T42" fmla="*/ 22 w 786"/>
                <a:gd name="T43" fmla="*/ 1012 h 1147"/>
                <a:gd name="T44" fmla="*/ 52 w 786"/>
                <a:gd name="T45" fmla="*/ 1044 h 1147"/>
                <a:gd name="T46" fmla="*/ 94 w 786"/>
                <a:gd name="T47" fmla="*/ 1074 h 1147"/>
                <a:gd name="T48" fmla="*/ 147 w 786"/>
                <a:gd name="T49" fmla="*/ 1100 h 1147"/>
                <a:gd name="T50" fmla="*/ 208 w 786"/>
                <a:gd name="T51" fmla="*/ 1122 h 1147"/>
                <a:gd name="T52" fmla="*/ 277 w 786"/>
                <a:gd name="T53" fmla="*/ 1138 h 1147"/>
                <a:gd name="T54" fmla="*/ 353 w 786"/>
                <a:gd name="T55" fmla="*/ 1146 h 1147"/>
                <a:gd name="T56" fmla="*/ 433 w 786"/>
                <a:gd name="T57" fmla="*/ 1146 h 1147"/>
                <a:gd name="T58" fmla="*/ 507 w 786"/>
                <a:gd name="T59" fmla="*/ 1138 h 1147"/>
                <a:gd name="T60" fmla="*/ 576 w 786"/>
                <a:gd name="T61" fmla="*/ 1122 h 1147"/>
                <a:gd name="T62" fmla="*/ 638 w 786"/>
                <a:gd name="T63" fmla="*/ 1100 h 1147"/>
                <a:gd name="T64" fmla="*/ 690 w 786"/>
                <a:gd name="T65" fmla="*/ 1074 h 1147"/>
                <a:gd name="T66" fmla="*/ 733 w 786"/>
                <a:gd name="T67" fmla="*/ 1044 h 1147"/>
                <a:gd name="T68" fmla="*/ 764 w 786"/>
                <a:gd name="T69" fmla="*/ 1012 h 1147"/>
                <a:gd name="T70" fmla="*/ 780 w 786"/>
                <a:gd name="T71" fmla="*/ 980 h 1147"/>
                <a:gd name="T72" fmla="*/ 786 w 786"/>
                <a:gd name="T73" fmla="*/ 796 h 1147"/>
                <a:gd name="T74" fmla="*/ 784 w 786"/>
                <a:gd name="T75" fmla="*/ 295 h 1147"/>
                <a:gd name="T76" fmla="*/ 781 w 786"/>
                <a:gd name="T77" fmla="*/ 107 h 1147"/>
                <a:gd name="T78" fmla="*/ 769 w 786"/>
                <a:gd name="T79" fmla="*/ 78 h 1147"/>
                <a:gd name="T80" fmla="*/ 745 w 786"/>
                <a:gd name="T81" fmla="*/ 44 h 1147"/>
                <a:gd name="T82" fmla="*/ 702 w 786"/>
                <a:gd name="T83" fmla="*/ 13 h 11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86"/>
                <a:gd name="T127" fmla="*/ 0 h 1147"/>
                <a:gd name="T128" fmla="*/ 786 w 786"/>
                <a:gd name="T129" fmla="*/ 1147 h 11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86" h="1147">
                  <a:moveTo>
                    <a:pt x="674" y="0"/>
                  </a:moveTo>
                  <a:lnTo>
                    <a:pt x="665" y="4"/>
                  </a:lnTo>
                  <a:lnTo>
                    <a:pt x="655" y="7"/>
                  </a:lnTo>
                  <a:lnTo>
                    <a:pt x="646" y="12"/>
                  </a:lnTo>
                  <a:lnTo>
                    <a:pt x="636" y="14"/>
                  </a:lnTo>
                  <a:lnTo>
                    <a:pt x="626" y="16"/>
                  </a:lnTo>
                  <a:lnTo>
                    <a:pt x="616" y="19"/>
                  </a:lnTo>
                  <a:lnTo>
                    <a:pt x="607" y="20"/>
                  </a:lnTo>
                  <a:lnTo>
                    <a:pt x="597" y="22"/>
                  </a:lnTo>
                  <a:lnTo>
                    <a:pt x="585" y="26"/>
                  </a:lnTo>
                  <a:lnTo>
                    <a:pt x="569" y="29"/>
                  </a:lnTo>
                  <a:lnTo>
                    <a:pt x="553" y="34"/>
                  </a:lnTo>
                  <a:lnTo>
                    <a:pt x="534" y="36"/>
                  </a:lnTo>
                  <a:lnTo>
                    <a:pt x="512" y="39"/>
                  </a:lnTo>
                  <a:lnTo>
                    <a:pt x="488" y="42"/>
                  </a:lnTo>
                  <a:lnTo>
                    <a:pt x="463" y="45"/>
                  </a:lnTo>
                  <a:lnTo>
                    <a:pt x="435" y="47"/>
                  </a:lnTo>
                  <a:lnTo>
                    <a:pt x="406" y="48"/>
                  </a:lnTo>
                  <a:lnTo>
                    <a:pt x="374" y="48"/>
                  </a:lnTo>
                  <a:lnTo>
                    <a:pt x="340" y="47"/>
                  </a:lnTo>
                  <a:lnTo>
                    <a:pt x="305" y="45"/>
                  </a:lnTo>
                  <a:lnTo>
                    <a:pt x="268" y="41"/>
                  </a:lnTo>
                  <a:lnTo>
                    <a:pt x="230" y="36"/>
                  </a:lnTo>
                  <a:lnTo>
                    <a:pt x="191" y="31"/>
                  </a:lnTo>
                  <a:lnTo>
                    <a:pt x="148" y="22"/>
                  </a:lnTo>
                  <a:lnTo>
                    <a:pt x="135" y="16"/>
                  </a:lnTo>
                  <a:lnTo>
                    <a:pt x="125" y="12"/>
                  </a:lnTo>
                  <a:lnTo>
                    <a:pt x="118" y="7"/>
                  </a:lnTo>
                  <a:lnTo>
                    <a:pt x="110" y="0"/>
                  </a:lnTo>
                  <a:lnTo>
                    <a:pt x="82" y="13"/>
                  </a:lnTo>
                  <a:lnTo>
                    <a:pt x="60" y="28"/>
                  </a:lnTo>
                  <a:lnTo>
                    <a:pt x="41" y="44"/>
                  </a:lnTo>
                  <a:lnTo>
                    <a:pt x="27" y="61"/>
                  </a:lnTo>
                  <a:lnTo>
                    <a:pt x="17" y="78"/>
                  </a:lnTo>
                  <a:lnTo>
                    <a:pt x="9" y="94"/>
                  </a:lnTo>
                  <a:lnTo>
                    <a:pt x="5" y="107"/>
                  </a:lnTo>
                  <a:lnTo>
                    <a:pt x="3" y="119"/>
                  </a:lnTo>
                  <a:lnTo>
                    <a:pt x="2" y="295"/>
                  </a:lnTo>
                  <a:lnTo>
                    <a:pt x="0" y="547"/>
                  </a:lnTo>
                  <a:lnTo>
                    <a:pt x="0" y="796"/>
                  </a:lnTo>
                  <a:lnTo>
                    <a:pt x="3" y="964"/>
                  </a:lnTo>
                  <a:lnTo>
                    <a:pt x="6" y="980"/>
                  </a:lnTo>
                  <a:lnTo>
                    <a:pt x="12" y="996"/>
                  </a:lnTo>
                  <a:lnTo>
                    <a:pt x="22" y="1012"/>
                  </a:lnTo>
                  <a:lnTo>
                    <a:pt x="36" y="1028"/>
                  </a:lnTo>
                  <a:lnTo>
                    <a:pt x="52" y="1044"/>
                  </a:lnTo>
                  <a:lnTo>
                    <a:pt x="72" y="1059"/>
                  </a:lnTo>
                  <a:lnTo>
                    <a:pt x="94" y="1074"/>
                  </a:lnTo>
                  <a:lnTo>
                    <a:pt x="119" y="1088"/>
                  </a:lnTo>
                  <a:lnTo>
                    <a:pt x="147" y="1100"/>
                  </a:lnTo>
                  <a:lnTo>
                    <a:pt x="176" y="1112"/>
                  </a:lnTo>
                  <a:lnTo>
                    <a:pt x="208" y="1122"/>
                  </a:lnTo>
                  <a:lnTo>
                    <a:pt x="242" y="1131"/>
                  </a:lnTo>
                  <a:lnTo>
                    <a:pt x="277" y="1138"/>
                  </a:lnTo>
                  <a:lnTo>
                    <a:pt x="314" y="1143"/>
                  </a:lnTo>
                  <a:lnTo>
                    <a:pt x="353" y="1146"/>
                  </a:lnTo>
                  <a:lnTo>
                    <a:pt x="393" y="1147"/>
                  </a:lnTo>
                  <a:lnTo>
                    <a:pt x="433" y="1146"/>
                  </a:lnTo>
                  <a:lnTo>
                    <a:pt x="471" y="1143"/>
                  </a:lnTo>
                  <a:lnTo>
                    <a:pt x="507" y="1138"/>
                  </a:lnTo>
                  <a:lnTo>
                    <a:pt x="542" y="1131"/>
                  </a:lnTo>
                  <a:lnTo>
                    <a:pt x="576" y="1122"/>
                  </a:lnTo>
                  <a:lnTo>
                    <a:pt x="608" y="1112"/>
                  </a:lnTo>
                  <a:lnTo>
                    <a:pt x="638" y="1100"/>
                  </a:lnTo>
                  <a:lnTo>
                    <a:pt x="665" y="1088"/>
                  </a:lnTo>
                  <a:lnTo>
                    <a:pt x="690" y="1074"/>
                  </a:lnTo>
                  <a:lnTo>
                    <a:pt x="712" y="1059"/>
                  </a:lnTo>
                  <a:lnTo>
                    <a:pt x="733" y="1044"/>
                  </a:lnTo>
                  <a:lnTo>
                    <a:pt x="749" y="1028"/>
                  </a:lnTo>
                  <a:lnTo>
                    <a:pt x="764" y="1012"/>
                  </a:lnTo>
                  <a:lnTo>
                    <a:pt x="774" y="996"/>
                  </a:lnTo>
                  <a:lnTo>
                    <a:pt x="780" y="980"/>
                  </a:lnTo>
                  <a:lnTo>
                    <a:pt x="783" y="964"/>
                  </a:lnTo>
                  <a:lnTo>
                    <a:pt x="786" y="796"/>
                  </a:lnTo>
                  <a:lnTo>
                    <a:pt x="786" y="547"/>
                  </a:lnTo>
                  <a:lnTo>
                    <a:pt x="784" y="295"/>
                  </a:lnTo>
                  <a:lnTo>
                    <a:pt x="783" y="119"/>
                  </a:lnTo>
                  <a:lnTo>
                    <a:pt x="781" y="107"/>
                  </a:lnTo>
                  <a:lnTo>
                    <a:pt x="777" y="94"/>
                  </a:lnTo>
                  <a:lnTo>
                    <a:pt x="769" y="78"/>
                  </a:lnTo>
                  <a:lnTo>
                    <a:pt x="759" y="61"/>
                  </a:lnTo>
                  <a:lnTo>
                    <a:pt x="745" y="44"/>
                  </a:lnTo>
                  <a:lnTo>
                    <a:pt x="726" y="28"/>
                  </a:lnTo>
                  <a:lnTo>
                    <a:pt x="702" y="13"/>
                  </a:lnTo>
                  <a:lnTo>
                    <a:pt x="674" y="0"/>
                  </a:lnTo>
                  <a:close/>
                </a:path>
              </a:pathLst>
            </a:custGeom>
            <a:solidFill>
              <a:srgbClr val="6099BA"/>
            </a:solidFill>
            <a:ln w="9525">
              <a:noFill/>
              <a:round/>
              <a:headEnd/>
              <a:tailEnd/>
            </a:ln>
          </p:spPr>
          <p:txBody>
            <a:bodyPr/>
            <a:lstStyle/>
            <a:p>
              <a:endParaRPr lang="en-US"/>
            </a:p>
          </p:txBody>
        </p:sp>
        <p:sp>
          <p:nvSpPr>
            <p:cNvPr id="6187" name="Freeform 40"/>
            <p:cNvSpPr>
              <a:spLocks/>
            </p:cNvSpPr>
            <p:nvPr/>
          </p:nvSpPr>
          <p:spPr bwMode="auto">
            <a:xfrm>
              <a:off x="4314" y="2195"/>
              <a:ext cx="482" cy="164"/>
            </a:xfrm>
            <a:custGeom>
              <a:avLst/>
              <a:gdLst>
                <a:gd name="T0" fmla="*/ 447 w 482"/>
                <a:gd name="T1" fmla="*/ 149 h 164"/>
                <a:gd name="T2" fmla="*/ 370 w 482"/>
                <a:gd name="T3" fmla="*/ 159 h 164"/>
                <a:gd name="T4" fmla="*/ 274 w 482"/>
                <a:gd name="T5" fmla="*/ 164 h 164"/>
                <a:gd name="T6" fmla="*/ 168 w 482"/>
                <a:gd name="T7" fmla="*/ 161 h 164"/>
                <a:gd name="T8" fmla="*/ 66 w 482"/>
                <a:gd name="T9" fmla="*/ 145 h 164"/>
                <a:gd name="T10" fmla="*/ 7 w 482"/>
                <a:gd name="T11" fmla="*/ 104 h 164"/>
                <a:gd name="T12" fmla="*/ 0 w 482"/>
                <a:gd name="T13" fmla="*/ 0 h 164"/>
                <a:gd name="T14" fmla="*/ 48 w 482"/>
                <a:gd name="T15" fmla="*/ 10 h 164"/>
                <a:gd name="T16" fmla="*/ 115 w 482"/>
                <a:gd name="T17" fmla="*/ 23 h 164"/>
                <a:gd name="T18" fmla="*/ 203 w 482"/>
                <a:gd name="T19" fmla="*/ 32 h 164"/>
                <a:gd name="T20" fmla="*/ 307 w 482"/>
                <a:gd name="T21" fmla="*/ 32 h 164"/>
                <a:gd name="T22" fmla="*/ 427 w 482"/>
                <a:gd name="T23" fmla="*/ 16 h 164"/>
                <a:gd name="T24" fmla="*/ 445 w 482"/>
                <a:gd name="T25" fmla="*/ 16 h 164"/>
                <a:gd name="T26" fmla="*/ 388 w 482"/>
                <a:gd name="T27" fmla="*/ 29 h 164"/>
                <a:gd name="T28" fmla="*/ 312 w 482"/>
                <a:gd name="T29" fmla="*/ 39 h 164"/>
                <a:gd name="T30" fmla="*/ 221 w 482"/>
                <a:gd name="T31" fmla="*/ 48 h 164"/>
                <a:gd name="T32" fmla="*/ 123 w 482"/>
                <a:gd name="T33" fmla="*/ 49 h 164"/>
                <a:gd name="T34" fmla="*/ 74 w 482"/>
                <a:gd name="T35" fmla="*/ 51 h 164"/>
                <a:gd name="T36" fmla="*/ 143 w 482"/>
                <a:gd name="T37" fmla="*/ 61 h 164"/>
                <a:gd name="T38" fmla="*/ 225 w 482"/>
                <a:gd name="T39" fmla="*/ 67 h 164"/>
                <a:gd name="T40" fmla="*/ 313 w 482"/>
                <a:gd name="T41" fmla="*/ 66 h 164"/>
                <a:gd name="T42" fmla="*/ 398 w 482"/>
                <a:gd name="T43" fmla="*/ 58 h 164"/>
                <a:gd name="T44" fmla="*/ 474 w 482"/>
                <a:gd name="T45" fmla="*/ 45 h 164"/>
                <a:gd name="T46" fmla="*/ 429 w 482"/>
                <a:gd name="T47" fmla="*/ 61 h 164"/>
                <a:gd name="T48" fmla="*/ 353 w 482"/>
                <a:gd name="T49" fmla="*/ 76 h 164"/>
                <a:gd name="T50" fmla="*/ 262 w 482"/>
                <a:gd name="T51" fmla="*/ 86 h 164"/>
                <a:gd name="T52" fmla="*/ 170 w 482"/>
                <a:gd name="T53" fmla="*/ 89 h 164"/>
                <a:gd name="T54" fmla="*/ 89 w 482"/>
                <a:gd name="T55" fmla="*/ 85 h 164"/>
                <a:gd name="T56" fmla="*/ 108 w 482"/>
                <a:gd name="T57" fmla="*/ 92 h 164"/>
                <a:gd name="T58" fmla="*/ 175 w 482"/>
                <a:gd name="T59" fmla="*/ 104 h 164"/>
                <a:gd name="T60" fmla="*/ 253 w 482"/>
                <a:gd name="T61" fmla="*/ 108 h 164"/>
                <a:gd name="T62" fmla="*/ 334 w 482"/>
                <a:gd name="T63" fmla="*/ 108 h 164"/>
                <a:gd name="T64" fmla="*/ 417 w 482"/>
                <a:gd name="T65" fmla="*/ 101 h 164"/>
                <a:gd name="T66" fmla="*/ 458 w 482"/>
                <a:gd name="T67" fmla="*/ 96 h 164"/>
                <a:gd name="T68" fmla="*/ 410 w 482"/>
                <a:gd name="T69" fmla="*/ 110 h 164"/>
                <a:gd name="T70" fmla="*/ 345 w 482"/>
                <a:gd name="T71" fmla="*/ 121 h 164"/>
                <a:gd name="T72" fmla="*/ 271 w 482"/>
                <a:gd name="T73" fmla="*/ 130 h 164"/>
                <a:gd name="T74" fmla="*/ 183 w 482"/>
                <a:gd name="T75" fmla="*/ 130 h 164"/>
                <a:gd name="T76" fmla="*/ 86 w 482"/>
                <a:gd name="T77" fmla="*/ 118 h 164"/>
                <a:gd name="T78" fmla="*/ 126 w 482"/>
                <a:gd name="T79" fmla="*/ 127 h 164"/>
                <a:gd name="T80" fmla="*/ 187 w 482"/>
                <a:gd name="T81" fmla="*/ 137 h 164"/>
                <a:gd name="T82" fmla="*/ 265 w 482"/>
                <a:gd name="T83" fmla="*/ 146 h 164"/>
                <a:gd name="T84" fmla="*/ 354 w 482"/>
                <a:gd name="T85" fmla="*/ 148 h 164"/>
                <a:gd name="T86" fmla="*/ 449 w 482"/>
                <a:gd name="T87" fmla="*/ 143 h 1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82"/>
                <a:gd name="T133" fmla="*/ 0 h 164"/>
                <a:gd name="T134" fmla="*/ 482 w 482"/>
                <a:gd name="T135" fmla="*/ 164 h 1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82" h="164">
                  <a:moveTo>
                    <a:pt x="482" y="139"/>
                  </a:moveTo>
                  <a:lnTo>
                    <a:pt x="467" y="145"/>
                  </a:lnTo>
                  <a:lnTo>
                    <a:pt x="447" y="149"/>
                  </a:lnTo>
                  <a:lnTo>
                    <a:pt x="425" y="154"/>
                  </a:lnTo>
                  <a:lnTo>
                    <a:pt x="398" y="157"/>
                  </a:lnTo>
                  <a:lnTo>
                    <a:pt x="370" y="159"/>
                  </a:lnTo>
                  <a:lnTo>
                    <a:pt x="340" y="162"/>
                  </a:lnTo>
                  <a:lnTo>
                    <a:pt x="307" y="164"/>
                  </a:lnTo>
                  <a:lnTo>
                    <a:pt x="274" y="164"/>
                  </a:lnTo>
                  <a:lnTo>
                    <a:pt x="238" y="164"/>
                  </a:lnTo>
                  <a:lnTo>
                    <a:pt x="203" y="162"/>
                  </a:lnTo>
                  <a:lnTo>
                    <a:pt x="168" y="161"/>
                  </a:lnTo>
                  <a:lnTo>
                    <a:pt x="133" y="157"/>
                  </a:lnTo>
                  <a:lnTo>
                    <a:pt x="99" y="152"/>
                  </a:lnTo>
                  <a:lnTo>
                    <a:pt x="66" y="145"/>
                  </a:lnTo>
                  <a:lnTo>
                    <a:pt x="33" y="137"/>
                  </a:lnTo>
                  <a:lnTo>
                    <a:pt x="4" y="129"/>
                  </a:lnTo>
                  <a:lnTo>
                    <a:pt x="7" y="104"/>
                  </a:lnTo>
                  <a:lnTo>
                    <a:pt x="7" y="73"/>
                  </a:lnTo>
                  <a:lnTo>
                    <a:pt x="4" y="38"/>
                  </a:lnTo>
                  <a:lnTo>
                    <a:pt x="0" y="0"/>
                  </a:lnTo>
                  <a:lnTo>
                    <a:pt x="13" y="2"/>
                  </a:lnTo>
                  <a:lnTo>
                    <a:pt x="29" y="7"/>
                  </a:lnTo>
                  <a:lnTo>
                    <a:pt x="48" y="10"/>
                  </a:lnTo>
                  <a:lnTo>
                    <a:pt x="69" y="14"/>
                  </a:lnTo>
                  <a:lnTo>
                    <a:pt x="91" y="19"/>
                  </a:lnTo>
                  <a:lnTo>
                    <a:pt x="115" y="23"/>
                  </a:lnTo>
                  <a:lnTo>
                    <a:pt x="143" y="26"/>
                  </a:lnTo>
                  <a:lnTo>
                    <a:pt x="173" y="29"/>
                  </a:lnTo>
                  <a:lnTo>
                    <a:pt x="203" y="32"/>
                  </a:lnTo>
                  <a:lnTo>
                    <a:pt x="236" y="33"/>
                  </a:lnTo>
                  <a:lnTo>
                    <a:pt x="271" y="33"/>
                  </a:lnTo>
                  <a:lnTo>
                    <a:pt x="307" y="32"/>
                  </a:lnTo>
                  <a:lnTo>
                    <a:pt x="345" y="29"/>
                  </a:lnTo>
                  <a:lnTo>
                    <a:pt x="385" y="23"/>
                  </a:lnTo>
                  <a:lnTo>
                    <a:pt x="427" y="16"/>
                  </a:lnTo>
                  <a:lnTo>
                    <a:pt x="470" y="7"/>
                  </a:lnTo>
                  <a:lnTo>
                    <a:pt x="460" y="11"/>
                  </a:lnTo>
                  <a:lnTo>
                    <a:pt x="445" y="16"/>
                  </a:lnTo>
                  <a:lnTo>
                    <a:pt x="429" y="20"/>
                  </a:lnTo>
                  <a:lnTo>
                    <a:pt x="410" y="25"/>
                  </a:lnTo>
                  <a:lnTo>
                    <a:pt x="388" y="29"/>
                  </a:lnTo>
                  <a:lnTo>
                    <a:pt x="364" y="33"/>
                  </a:lnTo>
                  <a:lnTo>
                    <a:pt x="338" y="36"/>
                  </a:lnTo>
                  <a:lnTo>
                    <a:pt x="312" y="39"/>
                  </a:lnTo>
                  <a:lnTo>
                    <a:pt x="282" y="44"/>
                  </a:lnTo>
                  <a:lnTo>
                    <a:pt x="252" y="45"/>
                  </a:lnTo>
                  <a:lnTo>
                    <a:pt x="221" y="48"/>
                  </a:lnTo>
                  <a:lnTo>
                    <a:pt x="189" y="49"/>
                  </a:lnTo>
                  <a:lnTo>
                    <a:pt x="156" y="49"/>
                  </a:lnTo>
                  <a:lnTo>
                    <a:pt x="123" y="49"/>
                  </a:lnTo>
                  <a:lnTo>
                    <a:pt x="91" y="48"/>
                  </a:lnTo>
                  <a:lnTo>
                    <a:pt x="57" y="47"/>
                  </a:lnTo>
                  <a:lnTo>
                    <a:pt x="74" y="51"/>
                  </a:lnTo>
                  <a:lnTo>
                    <a:pt x="95" y="55"/>
                  </a:lnTo>
                  <a:lnTo>
                    <a:pt x="118" y="58"/>
                  </a:lnTo>
                  <a:lnTo>
                    <a:pt x="143" y="61"/>
                  </a:lnTo>
                  <a:lnTo>
                    <a:pt x="170" y="64"/>
                  </a:lnTo>
                  <a:lnTo>
                    <a:pt x="196" y="66"/>
                  </a:lnTo>
                  <a:lnTo>
                    <a:pt x="225" y="67"/>
                  </a:lnTo>
                  <a:lnTo>
                    <a:pt x="255" y="67"/>
                  </a:lnTo>
                  <a:lnTo>
                    <a:pt x="284" y="67"/>
                  </a:lnTo>
                  <a:lnTo>
                    <a:pt x="313" y="66"/>
                  </a:lnTo>
                  <a:lnTo>
                    <a:pt x="343" y="64"/>
                  </a:lnTo>
                  <a:lnTo>
                    <a:pt x="370" y="61"/>
                  </a:lnTo>
                  <a:lnTo>
                    <a:pt x="398" y="58"/>
                  </a:lnTo>
                  <a:lnTo>
                    <a:pt x="426" y="55"/>
                  </a:lnTo>
                  <a:lnTo>
                    <a:pt x="451" y="51"/>
                  </a:lnTo>
                  <a:lnTo>
                    <a:pt x="474" y="45"/>
                  </a:lnTo>
                  <a:lnTo>
                    <a:pt x="464" y="51"/>
                  </a:lnTo>
                  <a:lnTo>
                    <a:pt x="448" y="55"/>
                  </a:lnTo>
                  <a:lnTo>
                    <a:pt x="429" y="61"/>
                  </a:lnTo>
                  <a:lnTo>
                    <a:pt x="407" y="66"/>
                  </a:lnTo>
                  <a:lnTo>
                    <a:pt x="381" y="71"/>
                  </a:lnTo>
                  <a:lnTo>
                    <a:pt x="353" y="76"/>
                  </a:lnTo>
                  <a:lnTo>
                    <a:pt x="323" y="79"/>
                  </a:lnTo>
                  <a:lnTo>
                    <a:pt x="294" y="83"/>
                  </a:lnTo>
                  <a:lnTo>
                    <a:pt x="262" y="86"/>
                  </a:lnTo>
                  <a:lnTo>
                    <a:pt x="231" y="88"/>
                  </a:lnTo>
                  <a:lnTo>
                    <a:pt x="199" y="89"/>
                  </a:lnTo>
                  <a:lnTo>
                    <a:pt x="170" y="89"/>
                  </a:lnTo>
                  <a:lnTo>
                    <a:pt x="140" y="89"/>
                  </a:lnTo>
                  <a:lnTo>
                    <a:pt x="114" y="88"/>
                  </a:lnTo>
                  <a:lnTo>
                    <a:pt x="89" y="85"/>
                  </a:lnTo>
                  <a:lnTo>
                    <a:pt x="69" y="82"/>
                  </a:lnTo>
                  <a:lnTo>
                    <a:pt x="88" y="88"/>
                  </a:lnTo>
                  <a:lnTo>
                    <a:pt x="108" y="92"/>
                  </a:lnTo>
                  <a:lnTo>
                    <a:pt x="129" y="96"/>
                  </a:lnTo>
                  <a:lnTo>
                    <a:pt x="152" y="99"/>
                  </a:lnTo>
                  <a:lnTo>
                    <a:pt x="175" y="104"/>
                  </a:lnTo>
                  <a:lnTo>
                    <a:pt x="200" y="105"/>
                  </a:lnTo>
                  <a:lnTo>
                    <a:pt x="227" y="108"/>
                  </a:lnTo>
                  <a:lnTo>
                    <a:pt x="253" y="108"/>
                  </a:lnTo>
                  <a:lnTo>
                    <a:pt x="280" y="110"/>
                  </a:lnTo>
                  <a:lnTo>
                    <a:pt x="306" y="110"/>
                  </a:lnTo>
                  <a:lnTo>
                    <a:pt x="334" y="108"/>
                  </a:lnTo>
                  <a:lnTo>
                    <a:pt x="362" y="107"/>
                  </a:lnTo>
                  <a:lnTo>
                    <a:pt x="389" y="104"/>
                  </a:lnTo>
                  <a:lnTo>
                    <a:pt x="417" y="101"/>
                  </a:lnTo>
                  <a:lnTo>
                    <a:pt x="444" y="96"/>
                  </a:lnTo>
                  <a:lnTo>
                    <a:pt x="471" y="92"/>
                  </a:lnTo>
                  <a:lnTo>
                    <a:pt x="458" y="96"/>
                  </a:lnTo>
                  <a:lnTo>
                    <a:pt x="444" y="99"/>
                  </a:lnTo>
                  <a:lnTo>
                    <a:pt x="427" y="105"/>
                  </a:lnTo>
                  <a:lnTo>
                    <a:pt x="410" y="110"/>
                  </a:lnTo>
                  <a:lnTo>
                    <a:pt x="389" y="114"/>
                  </a:lnTo>
                  <a:lnTo>
                    <a:pt x="369" y="118"/>
                  </a:lnTo>
                  <a:lnTo>
                    <a:pt x="345" y="121"/>
                  </a:lnTo>
                  <a:lnTo>
                    <a:pt x="322" y="126"/>
                  </a:lnTo>
                  <a:lnTo>
                    <a:pt x="297" y="129"/>
                  </a:lnTo>
                  <a:lnTo>
                    <a:pt x="271" y="130"/>
                  </a:lnTo>
                  <a:lnTo>
                    <a:pt x="243" y="132"/>
                  </a:lnTo>
                  <a:lnTo>
                    <a:pt x="214" y="132"/>
                  </a:lnTo>
                  <a:lnTo>
                    <a:pt x="183" y="130"/>
                  </a:lnTo>
                  <a:lnTo>
                    <a:pt x="152" y="129"/>
                  </a:lnTo>
                  <a:lnTo>
                    <a:pt x="120" y="124"/>
                  </a:lnTo>
                  <a:lnTo>
                    <a:pt x="86" y="118"/>
                  </a:lnTo>
                  <a:lnTo>
                    <a:pt x="96" y="121"/>
                  </a:lnTo>
                  <a:lnTo>
                    <a:pt x="110" y="124"/>
                  </a:lnTo>
                  <a:lnTo>
                    <a:pt x="126" y="127"/>
                  </a:lnTo>
                  <a:lnTo>
                    <a:pt x="143" y="132"/>
                  </a:lnTo>
                  <a:lnTo>
                    <a:pt x="164" y="135"/>
                  </a:lnTo>
                  <a:lnTo>
                    <a:pt x="187" y="137"/>
                  </a:lnTo>
                  <a:lnTo>
                    <a:pt x="212" y="140"/>
                  </a:lnTo>
                  <a:lnTo>
                    <a:pt x="238" y="143"/>
                  </a:lnTo>
                  <a:lnTo>
                    <a:pt x="265" y="146"/>
                  </a:lnTo>
                  <a:lnTo>
                    <a:pt x="294" y="148"/>
                  </a:lnTo>
                  <a:lnTo>
                    <a:pt x="323" y="148"/>
                  </a:lnTo>
                  <a:lnTo>
                    <a:pt x="354" y="148"/>
                  </a:lnTo>
                  <a:lnTo>
                    <a:pt x="386" y="148"/>
                  </a:lnTo>
                  <a:lnTo>
                    <a:pt x="417" y="146"/>
                  </a:lnTo>
                  <a:lnTo>
                    <a:pt x="449" y="143"/>
                  </a:lnTo>
                  <a:lnTo>
                    <a:pt x="482" y="139"/>
                  </a:lnTo>
                  <a:close/>
                </a:path>
              </a:pathLst>
            </a:custGeom>
            <a:solidFill>
              <a:srgbClr val="CCB7AD"/>
            </a:solidFill>
            <a:ln w="9525">
              <a:noFill/>
              <a:round/>
              <a:headEnd/>
              <a:tailEnd/>
            </a:ln>
          </p:spPr>
          <p:txBody>
            <a:bodyPr/>
            <a:lstStyle/>
            <a:p>
              <a:endParaRPr lang="en-US"/>
            </a:p>
          </p:txBody>
        </p:sp>
        <p:sp>
          <p:nvSpPr>
            <p:cNvPr id="6188" name="Freeform 41"/>
            <p:cNvSpPr>
              <a:spLocks/>
            </p:cNvSpPr>
            <p:nvPr/>
          </p:nvSpPr>
          <p:spPr bwMode="auto">
            <a:xfrm>
              <a:off x="4331" y="2098"/>
              <a:ext cx="487" cy="101"/>
            </a:xfrm>
            <a:custGeom>
              <a:avLst/>
              <a:gdLst>
                <a:gd name="T0" fmla="*/ 0 w 487"/>
                <a:gd name="T1" fmla="*/ 53 h 101"/>
                <a:gd name="T2" fmla="*/ 5 w 487"/>
                <a:gd name="T3" fmla="*/ 42 h 101"/>
                <a:gd name="T4" fmla="*/ 19 w 487"/>
                <a:gd name="T5" fmla="*/ 32 h 101"/>
                <a:gd name="T6" fmla="*/ 43 w 487"/>
                <a:gd name="T7" fmla="*/ 23 h 101"/>
                <a:gd name="T8" fmla="*/ 74 w 487"/>
                <a:gd name="T9" fmla="*/ 16 h 101"/>
                <a:gd name="T10" fmla="*/ 110 w 487"/>
                <a:gd name="T11" fmla="*/ 10 h 101"/>
                <a:gd name="T12" fmla="*/ 153 w 487"/>
                <a:gd name="T13" fmla="*/ 6 h 101"/>
                <a:gd name="T14" fmla="*/ 197 w 487"/>
                <a:gd name="T15" fmla="*/ 1 h 101"/>
                <a:gd name="T16" fmla="*/ 242 w 487"/>
                <a:gd name="T17" fmla="*/ 0 h 101"/>
                <a:gd name="T18" fmla="*/ 289 w 487"/>
                <a:gd name="T19" fmla="*/ 0 h 101"/>
                <a:gd name="T20" fmla="*/ 333 w 487"/>
                <a:gd name="T21" fmla="*/ 1 h 101"/>
                <a:gd name="T22" fmla="*/ 374 w 487"/>
                <a:gd name="T23" fmla="*/ 4 h 101"/>
                <a:gd name="T24" fmla="*/ 412 w 487"/>
                <a:gd name="T25" fmla="*/ 9 h 101"/>
                <a:gd name="T26" fmla="*/ 443 w 487"/>
                <a:gd name="T27" fmla="*/ 16 h 101"/>
                <a:gd name="T28" fmla="*/ 466 w 487"/>
                <a:gd name="T29" fmla="*/ 25 h 101"/>
                <a:gd name="T30" fmla="*/ 482 w 487"/>
                <a:gd name="T31" fmla="*/ 35 h 101"/>
                <a:gd name="T32" fmla="*/ 487 w 487"/>
                <a:gd name="T33" fmla="*/ 48 h 101"/>
                <a:gd name="T34" fmla="*/ 481 w 487"/>
                <a:gd name="T35" fmla="*/ 61 h 101"/>
                <a:gd name="T36" fmla="*/ 465 w 487"/>
                <a:gd name="T37" fmla="*/ 72 h 101"/>
                <a:gd name="T38" fmla="*/ 441 w 487"/>
                <a:gd name="T39" fmla="*/ 82 h 101"/>
                <a:gd name="T40" fmla="*/ 410 w 487"/>
                <a:gd name="T41" fmla="*/ 89 h 101"/>
                <a:gd name="T42" fmla="*/ 374 w 487"/>
                <a:gd name="T43" fmla="*/ 95 h 101"/>
                <a:gd name="T44" fmla="*/ 334 w 487"/>
                <a:gd name="T45" fmla="*/ 98 h 101"/>
                <a:gd name="T46" fmla="*/ 290 w 487"/>
                <a:gd name="T47" fmla="*/ 101 h 101"/>
                <a:gd name="T48" fmla="*/ 246 w 487"/>
                <a:gd name="T49" fmla="*/ 101 h 101"/>
                <a:gd name="T50" fmla="*/ 201 w 487"/>
                <a:gd name="T51" fmla="*/ 101 h 101"/>
                <a:gd name="T52" fmla="*/ 157 w 487"/>
                <a:gd name="T53" fmla="*/ 98 h 101"/>
                <a:gd name="T54" fmla="*/ 116 w 487"/>
                <a:gd name="T55" fmla="*/ 94 h 101"/>
                <a:gd name="T56" fmla="*/ 79 w 487"/>
                <a:gd name="T57" fmla="*/ 88 h 101"/>
                <a:gd name="T58" fmla="*/ 49 w 487"/>
                <a:gd name="T59" fmla="*/ 82 h 101"/>
                <a:gd name="T60" fmla="*/ 24 w 487"/>
                <a:gd name="T61" fmla="*/ 73 h 101"/>
                <a:gd name="T62" fmla="*/ 8 w 487"/>
                <a:gd name="T63" fmla="*/ 63 h 101"/>
                <a:gd name="T64" fmla="*/ 0 w 487"/>
                <a:gd name="T65" fmla="*/ 53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7"/>
                <a:gd name="T100" fmla="*/ 0 h 101"/>
                <a:gd name="T101" fmla="*/ 487 w 487"/>
                <a:gd name="T102" fmla="*/ 101 h 1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7" h="101">
                  <a:moveTo>
                    <a:pt x="0" y="53"/>
                  </a:moveTo>
                  <a:lnTo>
                    <a:pt x="5" y="42"/>
                  </a:lnTo>
                  <a:lnTo>
                    <a:pt x="19" y="32"/>
                  </a:lnTo>
                  <a:lnTo>
                    <a:pt x="43" y="23"/>
                  </a:lnTo>
                  <a:lnTo>
                    <a:pt x="74" y="16"/>
                  </a:lnTo>
                  <a:lnTo>
                    <a:pt x="110" y="10"/>
                  </a:lnTo>
                  <a:lnTo>
                    <a:pt x="153" y="6"/>
                  </a:lnTo>
                  <a:lnTo>
                    <a:pt x="197" y="1"/>
                  </a:lnTo>
                  <a:lnTo>
                    <a:pt x="242" y="0"/>
                  </a:lnTo>
                  <a:lnTo>
                    <a:pt x="289" y="0"/>
                  </a:lnTo>
                  <a:lnTo>
                    <a:pt x="333" y="1"/>
                  </a:lnTo>
                  <a:lnTo>
                    <a:pt x="374" y="4"/>
                  </a:lnTo>
                  <a:lnTo>
                    <a:pt x="412" y="9"/>
                  </a:lnTo>
                  <a:lnTo>
                    <a:pt x="443" y="16"/>
                  </a:lnTo>
                  <a:lnTo>
                    <a:pt x="466" y="25"/>
                  </a:lnTo>
                  <a:lnTo>
                    <a:pt x="482" y="35"/>
                  </a:lnTo>
                  <a:lnTo>
                    <a:pt x="487" y="48"/>
                  </a:lnTo>
                  <a:lnTo>
                    <a:pt x="481" y="61"/>
                  </a:lnTo>
                  <a:lnTo>
                    <a:pt x="465" y="72"/>
                  </a:lnTo>
                  <a:lnTo>
                    <a:pt x="441" y="82"/>
                  </a:lnTo>
                  <a:lnTo>
                    <a:pt x="410" y="89"/>
                  </a:lnTo>
                  <a:lnTo>
                    <a:pt x="374" y="95"/>
                  </a:lnTo>
                  <a:lnTo>
                    <a:pt x="334" y="98"/>
                  </a:lnTo>
                  <a:lnTo>
                    <a:pt x="290" y="101"/>
                  </a:lnTo>
                  <a:lnTo>
                    <a:pt x="246" y="101"/>
                  </a:lnTo>
                  <a:lnTo>
                    <a:pt x="201" y="101"/>
                  </a:lnTo>
                  <a:lnTo>
                    <a:pt x="157" y="98"/>
                  </a:lnTo>
                  <a:lnTo>
                    <a:pt x="116" y="94"/>
                  </a:lnTo>
                  <a:lnTo>
                    <a:pt x="79" y="88"/>
                  </a:lnTo>
                  <a:lnTo>
                    <a:pt x="49" y="82"/>
                  </a:lnTo>
                  <a:lnTo>
                    <a:pt x="24" y="73"/>
                  </a:lnTo>
                  <a:lnTo>
                    <a:pt x="8" y="63"/>
                  </a:lnTo>
                  <a:lnTo>
                    <a:pt x="0" y="53"/>
                  </a:lnTo>
                  <a:close/>
                </a:path>
              </a:pathLst>
            </a:custGeom>
            <a:solidFill>
              <a:srgbClr val="CCB7AD"/>
            </a:solidFill>
            <a:ln w="9525">
              <a:noFill/>
              <a:round/>
              <a:headEnd/>
              <a:tailEnd/>
            </a:ln>
          </p:spPr>
          <p:txBody>
            <a:bodyPr/>
            <a:lstStyle/>
            <a:p>
              <a:endParaRPr lang="en-US"/>
            </a:p>
          </p:txBody>
        </p:sp>
        <p:sp>
          <p:nvSpPr>
            <p:cNvPr id="6189" name="Freeform 42"/>
            <p:cNvSpPr>
              <a:spLocks/>
            </p:cNvSpPr>
            <p:nvPr/>
          </p:nvSpPr>
          <p:spPr bwMode="auto">
            <a:xfrm>
              <a:off x="4211" y="2362"/>
              <a:ext cx="693" cy="1071"/>
            </a:xfrm>
            <a:custGeom>
              <a:avLst/>
              <a:gdLst>
                <a:gd name="T0" fmla="*/ 35 w 693"/>
                <a:gd name="T1" fmla="*/ 994 h 1071"/>
                <a:gd name="T2" fmla="*/ 302 w 693"/>
                <a:gd name="T3" fmla="*/ 1069 h 1071"/>
                <a:gd name="T4" fmla="*/ 567 w 693"/>
                <a:gd name="T5" fmla="*/ 1031 h 1071"/>
                <a:gd name="T6" fmla="*/ 377 w 693"/>
                <a:gd name="T7" fmla="*/ 1015 h 1071"/>
                <a:gd name="T8" fmla="*/ 513 w 693"/>
                <a:gd name="T9" fmla="*/ 1003 h 1071"/>
                <a:gd name="T10" fmla="*/ 626 w 693"/>
                <a:gd name="T11" fmla="*/ 965 h 1071"/>
                <a:gd name="T12" fmla="*/ 579 w 693"/>
                <a:gd name="T13" fmla="*/ 971 h 1071"/>
                <a:gd name="T14" fmla="*/ 451 w 693"/>
                <a:gd name="T15" fmla="*/ 962 h 1071"/>
                <a:gd name="T16" fmla="*/ 453 w 693"/>
                <a:gd name="T17" fmla="*/ 943 h 1071"/>
                <a:gd name="T18" fmla="*/ 610 w 693"/>
                <a:gd name="T19" fmla="*/ 909 h 1071"/>
                <a:gd name="T20" fmla="*/ 692 w 693"/>
                <a:gd name="T21" fmla="*/ 854 h 1071"/>
                <a:gd name="T22" fmla="*/ 561 w 693"/>
                <a:gd name="T23" fmla="*/ 893 h 1071"/>
                <a:gd name="T24" fmla="*/ 446 w 693"/>
                <a:gd name="T25" fmla="*/ 889 h 1071"/>
                <a:gd name="T26" fmla="*/ 528 w 693"/>
                <a:gd name="T27" fmla="*/ 877 h 1071"/>
                <a:gd name="T28" fmla="*/ 645 w 693"/>
                <a:gd name="T29" fmla="*/ 832 h 1071"/>
                <a:gd name="T30" fmla="*/ 596 w 693"/>
                <a:gd name="T31" fmla="*/ 820 h 1071"/>
                <a:gd name="T32" fmla="*/ 533 w 693"/>
                <a:gd name="T33" fmla="*/ 795 h 1071"/>
                <a:gd name="T34" fmla="*/ 664 w 693"/>
                <a:gd name="T35" fmla="*/ 747 h 1071"/>
                <a:gd name="T36" fmla="*/ 470 w 693"/>
                <a:gd name="T37" fmla="*/ 748 h 1071"/>
                <a:gd name="T38" fmla="*/ 675 w 693"/>
                <a:gd name="T39" fmla="*/ 695 h 1071"/>
                <a:gd name="T40" fmla="*/ 539 w 693"/>
                <a:gd name="T41" fmla="*/ 695 h 1071"/>
                <a:gd name="T42" fmla="*/ 637 w 693"/>
                <a:gd name="T43" fmla="*/ 656 h 1071"/>
                <a:gd name="T44" fmla="*/ 573 w 693"/>
                <a:gd name="T45" fmla="*/ 638 h 1071"/>
                <a:gd name="T46" fmla="*/ 595 w 693"/>
                <a:gd name="T47" fmla="*/ 609 h 1071"/>
                <a:gd name="T48" fmla="*/ 633 w 693"/>
                <a:gd name="T49" fmla="*/ 568 h 1071"/>
                <a:gd name="T50" fmla="*/ 519 w 693"/>
                <a:gd name="T51" fmla="*/ 562 h 1071"/>
                <a:gd name="T52" fmla="*/ 686 w 693"/>
                <a:gd name="T53" fmla="*/ 503 h 1071"/>
                <a:gd name="T54" fmla="*/ 508 w 693"/>
                <a:gd name="T55" fmla="*/ 509 h 1071"/>
                <a:gd name="T56" fmla="*/ 659 w 693"/>
                <a:gd name="T57" fmla="*/ 468 h 1071"/>
                <a:gd name="T58" fmla="*/ 554 w 693"/>
                <a:gd name="T59" fmla="*/ 462 h 1071"/>
                <a:gd name="T60" fmla="*/ 596 w 693"/>
                <a:gd name="T61" fmla="*/ 433 h 1071"/>
                <a:gd name="T62" fmla="*/ 608 w 693"/>
                <a:gd name="T63" fmla="*/ 402 h 1071"/>
                <a:gd name="T64" fmla="*/ 539 w 693"/>
                <a:gd name="T65" fmla="*/ 389 h 1071"/>
                <a:gd name="T66" fmla="*/ 646 w 693"/>
                <a:gd name="T67" fmla="*/ 346 h 1071"/>
                <a:gd name="T68" fmla="*/ 473 w 693"/>
                <a:gd name="T69" fmla="*/ 331 h 1071"/>
                <a:gd name="T70" fmla="*/ 658 w 693"/>
                <a:gd name="T71" fmla="*/ 302 h 1071"/>
                <a:gd name="T72" fmla="*/ 595 w 693"/>
                <a:gd name="T73" fmla="*/ 299 h 1071"/>
                <a:gd name="T74" fmla="*/ 482 w 693"/>
                <a:gd name="T75" fmla="*/ 290 h 1071"/>
                <a:gd name="T76" fmla="*/ 513 w 693"/>
                <a:gd name="T77" fmla="*/ 279 h 1071"/>
                <a:gd name="T78" fmla="*/ 637 w 693"/>
                <a:gd name="T79" fmla="*/ 251 h 1071"/>
                <a:gd name="T80" fmla="*/ 673 w 693"/>
                <a:gd name="T81" fmla="*/ 230 h 1071"/>
                <a:gd name="T82" fmla="*/ 563 w 693"/>
                <a:gd name="T83" fmla="*/ 245 h 1071"/>
                <a:gd name="T84" fmla="*/ 448 w 693"/>
                <a:gd name="T85" fmla="*/ 242 h 1071"/>
                <a:gd name="T86" fmla="*/ 478 w 693"/>
                <a:gd name="T87" fmla="*/ 233 h 1071"/>
                <a:gd name="T88" fmla="*/ 617 w 693"/>
                <a:gd name="T89" fmla="*/ 210 h 1071"/>
                <a:gd name="T90" fmla="*/ 680 w 693"/>
                <a:gd name="T91" fmla="*/ 183 h 1071"/>
                <a:gd name="T92" fmla="*/ 533 w 693"/>
                <a:gd name="T93" fmla="*/ 195 h 1071"/>
                <a:gd name="T94" fmla="*/ 388 w 693"/>
                <a:gd name="T95" fmla="*/ 185 h 1071"/>
                <a:gd name="T96" fmla="*/ 498 w 693"/>
                <a:gd name="T97" fmla="*/ 180 h 1071"/>
                <a:gd name="T98" fmla="*/ 662 w 693"/>
                <a:gd name="T99" fmla="*/ 160 h 1071"/>
                <a:gd name="T100" fmla="*/ 602 w 693"/>
                <a:gd name="T101" fmla="*/ 152 h 1071"/>
                <a:gd name="T102" fmla="*/ 333 w 693"/>
                <a:gd name="T103" fmla="*/ 148 h 1071"/>
                <a:gd name="T104" fmla="*/ 311 w 693"/>
                <a:gd name="T105" fmla="*/ 126 h 1071"/>
                <a:gd name="T106" fmla="*/ 582 w 693"/>
                <a:gd name="T107" fmla="*/ 110 h 1071"/>
                <a:gd name="T108" fmla="*/ 684 w 693"/>
                <a:gd name="T109" fmla="*/ 69 h 1071"/>
                <a:gd name="T110" fmla="*/ 591 w 693"/>
                <a:gd name="T111" fmla="*/ 1 h 1071"/>
                <a:gd name="T112" fmla="*/ 457 w 693"/>
                <a:gd name="T113" fmla="*/ 20 h 1071"/>
                <a:gd name="T114" fmla="*/ 237 w 693"/>
                <a:gd name="T115" fmla="*/ 19 h 1071"/>
                <a:gd name="T116" fmla="*/ 53 w 693"/>
                <a:gd name="T117" fmla="*/ 31 h 1071"/>
                <a:gd name="T118" fmla="*/ 6 w 693"/>
                <a:gd name="T119" fmla="*/ 177 h 10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93"/>
                <a:gd name="T181" fmla="*/ 0 h 1071"/>
                <a:gd name="T182" fmla="*/ 693 w 693"/>
                <a:gd name="T183" fmla="*/ 1071 h 10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93" h="1071">
                  <a:moveTo>
                    <a:pt x="5" y="226"/>
                  </a:moveTo>
                  <a:lnTo>
                    <a:pt x="2" y="425"/>
                  </a:lnTo>
                  <a:lnTo>
                    <a:pt x="0" y="645"/>
                  </a:lnTo>
                  <a:lnTo>
                    <a:pt x="0" y="836"/>
                  </a:lnTo>
                  <a:lnTo>
                    <a:pt x="2" y="946"/>
                  </a:lnTo>
                  <a:lnTo>
                    <a:pt x="15" y="972"/>
                  </a:lnTo>
                  <a:lnTo>
                    <a:pt x="35" y="994"/>
                  </a:lnTo>
                  <a:lnTo>
                    <a:pt x="62" y="1014"/>
                  </a:lnTo>
                  <a:lnTo>
                    <a:pt x="94" y="1031"/>
                  </a:lnTo>
                  <a:lnTo>
                    <a:pt x="129" y="1044"/>
                  </a:lnTo>
                  <a:lnTo>
                    <a:pt x="170" y="1055"/>
                  </a:lnTo>
                  <a:lnTo>
                    <a:pt x="213" y="1062"/>
                  </a:lnTo>
                  <a:lnTo>
                    <a:pt x="257" y="1068"/>
                  </a:lnTo>
                  <a:lnTo>
                    <a:pt x="302" y="1069"/>
                  </a:lnTo>
                  <a:lnTo>
                    <a:pt x="346" y="1071"/>
                  </a:lnTo>
                  <a:lnTo>
                    <a:pt x="391" y="1069"/>
                  </a:lnTo>
                  <a:lnTo>
                    <a:pt x="434" y="1065"/>
                  </a:lnTo>
                  <a:lnTo>
                    <a:pt x="473" y="1059"/>
                  </a:lnTo>
                  <a:lnTo>
                    <a:pt x="508" y="1052"/>
                  </a:lnTo>
                  <a:lnTo>
                    <a:pt x="541" y="1041"/>
                  </a:lnTo>
                  <a:lnTo>
                    <a:pt x="567" y="1031"/>
                  </a:lnTo>
                  <a:lnTo>
                    <a:pt x="536" y="1033"/>
                  </a:lnTo>
                  <a:lnTo>
                    <a:pt x="506" y="1034"/>
                  </a:lnTo>
                  <a:lnTo>
                    <a:pt x="476" y="1033"/>
                  </a:lnTo>
                  <a:lnTo>
                    <a:pt x="447" y="1031"/>
                  </a:lnTo>
                  <a:lnTo>
                    <a:pt x="419" y="1027"/>
                  </a:lnTo>
                  <a:lnTo>
                    <a:pt x="396" y="1022"/>
                  </a:lnTo>
                  <a:lnTo>
                    <a:pt x="377" y="1015"/>
                  </a:lnTo>
                  <a:lnTo>
                    <a:pt x="362" y="1006"/>
                  </a:lnTo>
                  <a:lnTo>
                    <a:pt x="390" y="1009"/>
                  </a:lnTo>
                  <a:lnTo>
                    <a:pt x="418" y="1011"/>
                  </a:lnTo>
                  <a:lnTo>
                    <a:pt x="444" y="1009"/>
                  </a:lnTo>
                  <a:lnTo>
                    <a:pt x="467" y="1009"/>
                  </a:lnTo>
                  <a:lnTo>
                    <a:pt x="491" y="1006"/>
                  </a:lnTo>
                  <a:lnTo>
                    <a:pt x="513" y="1003"/>
                  </a:lnTo>
                  <a:lnTo>
                    <a:pt x="533" y="999"/>
                  </a:lnTo>
                  <a:lnTo>
                    <a:pt x="552" y="994"/>
                  </a:lnTo>
                  <a:lnTo>
                    <a:pt x="570" y="989"/>
                  </a:lnTo>
                  <a:lnTo>
                    <a:pt x="586" y="983"/>
                  </a:lnTo>
                  <a:lnTo>
                    <a:pt x="601" y="977"/>
                  </a:lnTo>
                  <a:lnTo>
                    <a:pt x="614" y="971"/>
                  </a:lnTo>
                  <a:lnTo>
                    <a:pt x="626" y="965"/>
                  </a:lnTo>
                  <a:lnTo>
                    <a:pt x="637" y="958"/>
                  </a:lnTo>
                  <a:lnTo>
                    <a:pt x="646" y="952"/>
                  </a:lnTo>
                  <a:lnTo>
                    <a:pt x="654" y="946"/>
                  </a:lnTo>
                  <a:lnTo>
                    <a:pt x="636" y="955"/>
                  </a:lnTo>
                  <a:lnTo>
                    <a:pt x="617" y="962"/>
                  </a:lnTo>
                  <a:lnTo>
                    <a:pt x="598" y="967"/>
                  </a:lnTo>
                  <a:lnTo>
                    <a:pt x="579" y="971"/>
                  </a:lnTo>
                  <a:lnTo>
                    <a:pt x="560" y="972"/>
                  </a:lnTo>
                  <a:lnTo>
                    <a:pt x="541" y="974"/>
                  </a:lnTo>
                  <a:lnTo>
                    <a:pt x="522" y="972"/>
                  </a:lnTo>
                  <a:lnTo>
                    <a:pt x="503" y="971"/>
                  </a:lnTo>
                  <a:lnTo>
                    <a:pt x="485" y="969"/>
                  </a:lnTo>
                  <a:lnTo>
                    <a:pt x="467" y="967"/>
                  </a:lnTo>
                  <a:lnTo>
                    <a:pt x="451" y="962"/>
                  </a:lnTo>
                  <a:lnTo>
                    <a:pt x="437" y="958"/>
                  </a:lnTo>
                  <a:lnTo>
                    <a:pt x="422" y="955"/>
                  </a:lnTo>
                  <a:lnTo>
                    <a:pt x="409" y="950"/>
                  </a:lnTo>
                  <a:lnTo>
                    <a:pt x="399" y="946"/>
                  </a:lnTo>
                  <a:lnTo>
                    <a:pt x="390" y="942"/>
                  </a:lnTo>
                  <a:lnTo>
                    <a:pt x="422" y="943"/>
                  </a:lnTo>
                  <a:lnTo>
                    <a:pt x="453" y="943"/>
                  </a:lnTo>
                  <a:lnTo>
                    <a:pt x="481" y="942"/>
                  </a:lnTo>
                  <a:lnTo>
                    <a:pt x="507" y="939"/>
                  </a:lnTo>
                  <a:lnTo>
                    <a:pt x="530" y="934"/>
                  </a:lnTo>
                  <a:lnTo>
                    <a:pt x="554" y="930"/>
                  </a:lnTo>
                  <a:lnTo>
                    <a:pt x="574" y="923"/>
                  </a:lnTo>
                  <a:lnTo>
                    <a:pt x="592" y="917"/>
                  </a:lnTo>
                  <a:lnTo>
                    <a:pt x="610" y="909"/>
                  </a:lnTo>
                  <a:lnTo>
                    <a:pt x="626" y="901"/>
                  </a:lnTo>
                  <a:lnTo>
                    <a:pt x="639" y="893"/>
                  </a:lnTo>
                  <a:lnTo>
                    <a:pt x="652" y="884"/>
                  </a:lnTo>
                  <a:lnTo>
                    <a:pt x="664" y="877"/>
                  </a:lnTo>
                  <a:lnTo>
                    <a:pt x="674" y="868"/>
                  </a:lnTo>
                  <a:lnTo>
                    <a:pt x="683" y="861"/>
                  </a:lnTo>
                  <a:lnTo>
                    <a:pt x="692" y="854"/>
                  </a:lnTo>
                  <a:lnTo>
                    <a:pt x="674" y="862"/>
                  </a:lnTo>
                  <a:lnTo>
                    <a:pt x="656" y="870"/>
                  </a:lnTo>
                  <a:lnTo>
                    <a:pt x="639" y="877"/>
                  </a:lnTo>
                  <a:lnTo>
                    <a:pt x="620" y="883"/>
                  </a:lnTo>
                  <a:lnTo>
                    <a:pt x="599" y="887"/>
                  </a:lnTo>
                  <a:lnTo>
                    <a:pt x="580" y="890"/>
                  </a:lnTo>
                  <a:lnTo>
                    <a:pt x="561" y="893"/>
                  </a:lnTo>
                  <a:lnTo>
                    <a:pt x="542" y="895"/>
                  </a:lnTo>
                  <a:lnTo>
                    <a:pt x="525" y="895"/>
                  </a:lnTo>
                  <a:lnTo>
                    <a:pt x="506" y="895"/>
                  </a:lnTo>
                  <a:lnTo>
                    <a:pt x="489" y="895"/>
                  </a:lnTo>
                  <a:lnTo>
                    <a:pt x="473" y="893"/>
                  </a:lnTo>
                  <a:lnTo>
                    <a:pt x="459" y="890"/>
                  </a:lnTo>
                  <a:lnTo>
                    <a:pt x="446" y="889"/>
                  </a:lnTo>
                  <a:lnTo>
                    <a:pt x="434" y="884"/>
                  </a:lnTo>
                  <a:lnTo>
                    <a:pt x="425" y="881"/>
                  </a:lnTo>
                  <a:lnTo>
                    <a:pt x="446" y="883"/>
                  </a:lnTo>
                  <a:lnTo>
                    <a:pt x="467" y="883"/>
                  </a:lnTo>
                  <a:lnTo>
                    <a:pt x="488" y="883"/>
                  </a:lnTo>
                  <a:lnTo>
                    <a:pt x="507" y="880"/>
                  </a:lnTo>
                  <a:lnTo>
                    <a:pt x="528" y="877"/>
                  </a:lnTo>
                  <a:lnTo>
                    <a:pt x="547" y="874"/>
                  </a:lnTo>
                  <a:lnTo>
                    <a:pt x="564" y="868"/>
                  </a:lnTo>
                  <a:lnTo>
                    <a:pt x="583" y="862"/>
                  </a:lnTo>
                  <a:lnTo>
                    <a:pt x="599" y="855"/>
                  </a:lnTo>
                  <a:lnTo>
                    <a:pt x="615" y="848"/>
                  </a:lnTo>
                  <a:lnTo>
                    <a:pt x="632" y="840"/>
                  </a:lnTo>
                  <a:lnTo>
                    <a:pt x="645" y="832"/>
                  </a:lnTo>
                  <a:lnTo>
                    <a:pt x="659" y="823"/>
                  </a:lnTo>
                  <a:lnTo>
                    <a:pt x="671" y="814"/>
                  </a:lnTo>
                  <a:lnTo>
                    <a:pt x="681" y="805"/>
                  </a:lnTo>
                  <a:lnTo>
                    <a:pt x="692" y="795"/>
                  </a:lnTo>
                  <a:lnTo>
                    <a:pt x="658" y="808"/>
                  </a:lnTo>
                  <a:lnTo>
                    <a:pt x="627" y="817"/>
                  </a:lnTo>
                  <a:lnTo>
                    <a:pt x="596" y="820"/>
                  </a:lnTo>
                  <a:lnTo>
                    <a:pt x="569" y="820"/>
                  </a:lnTo>
                  <a:lnTo>
                    <a:pt x="541" y="817"/>
                  </a:lnTo>
                  <a:lnTo>
                    <a:pt x="514" y="811"/>
                  </a:lnTo>
                  <a:lnTo>
                    <a:pt x="487" y="805"/>
                  </a:lnTo>
                  <a:lnTo>
                    <a:pt x="460" y="798"/>
                  </a:lnTo>
                  <a:lnTo>
                    <a:pt x="498" y="798"/>
                  </a:lnTo>
                  <a:lnTo>
                    <a:pt x="533" y="795"/>
                  </a:lnTo>
                  <a:lnTo>
                    <a:pt x="566" y="791"/>
                  </a:lnTo>
                  <a:lnTo>
                    <a:pt x="595" y="783"/>
                  </a:lnTo>
                  <a:lnTo>
                    <a:pt x="623" y="773"/>
                  </a:lnTo>
                  <a:lnTo>
                    <a:pt x="648" y="761"/>
                  </a:lnTo>
                  <a:lnTo>
                    <a:pt x="671" y="748"/>
                  </a:lnTo>
                  <a:lnTo>
                    <a:pt x="692" y="732"/>
                  </a:lnTo>
                  <a:lnTo>
                    <a:pt x="664" y="747"/>
                  </a:lnTo>
                  <a:lnTo>
                    <a:pt x="633" y="755"/>
                  </a:lnTo>
                  <a:lnTo>
                    <a:pt x="602" y="760"/>
                  </a:lnTo>
                  <a:lnTo>
                    <a:pt x="570" y="761"/>
                  </a:lnTo>
                  <a:lnTo>
                    <a:pt x="541" y="760"/>
                  </a:lnTo>
                  <a:lnTo>
                    <a:pt x="513" y="757"/>
                  </a:lnTo>
                  <a:lnTo>
                    <a:pt x="489" y="752"/>
                  </a:lnTo>
                  <a:lnTo>
                    <a:pt x="470" y="748"/>
                  </a:lnTo>
                  <a:lnTo>
                    <a:pt x="507" y="748"/>
                  </a:lnTo>
                  <a:lnTo>
                    <a:pt x="542" y="744"/>
                  </a:lnTo>
                  <a:lnTo>
                    <a:pt x="574" y="738"/>
                  </a:lnTo>
                  <a:lnTo>
                    <a:pt x="604" y="729"/>
                  </a:lnTo>
                  <a:lnTo>
                    <a:pt x="632" y="720"/>
                  </a:lnTo>
                  <a:lnTo>
                    <a:pt x="655" y="707"/>
                  </a:lnTo>
                  <a:lnTo>
                    <a:pt x="675" y="695"/>
                  </a:lnTo>
                  <a:lnTo>
                    <a:pt x="692" y="680"/>
                  </a:lnTo>
                  <a:lnTo>
                    <a:pt x="658" y="691"/>
                  </a:lnTo>
                  <a:lnTo>
                    <a:pt x="630" y="697"/>
                  </a:lnTo>
                  <a:lnTo>
                    <a:pt x="605" y="701"/>
                  </a:lnTo>
                  <a:lnTo>
                    <a:pt x="583" y="701"/>
                  </a:lnTo>
                  <a:lnTo>
                    <a:pt x="561" y="700"/>
                  </a:lnTo>
                  <a:lnTo>
                    <a:pt x="539" y="695"/>
                  </a:lnTo>
                  <a:lnTo>
                    <a:pt x="514" y="688"/>
                  </a:lnTo>
                  <a:lnTo>
                    <a:pt x="488" y="679"/>
                  </a:lnTo>
                  <a:lnTo>
                    <a:pt x="528" y="676"/>
                  </a:lnTo>
                  <a:lnTo>
                    <a:pt x="561" y="673"/>
                  </a:lnTo>
                  <a:lnTo>
                    <a:pt x="591" y="669"/>
                  </a:lnTo>
                  <a:lnTo>
                    <a:pt x="615" y="663"/>
                  </a:lnTo>
                  <a:lnTo>
                    <a:pt x="637" y="656"/>
                  </a:lnTo>
                  <a:lnTo>
                    <a:pt x="656" y="645"/>
                  </a:lnTo>
                  <a:lnTo>
                    <a:pt x="674" y="634"/>
                  </a:lnTo>
                  <a:lnTo>
                    <a:pt x="692" y="617"/>
                  </a:lnTo>
                  <a:lnTo>
                    <a:pt x="656" y="626"/>
                  </a:lnTo>
                  <a:lnTo>
                    <a:pt x="624" y="632"/>
                  </a:lnTo>
                  <a:lnTo>
                    <a:pt x="596" y="636"/>
                  </a:lnTo>
                  <a:lnTo>
                    <a:pt x="573" y="638"/>
                  </a:lnTo>
                  <a:lnTo>
                    <a:pt x="550" y="638"/>
                  </a:lnTo>
                  <a:lnTo>
                    <a:pt x="528" y="635"/>
                  </a:lnTo>
                  <a:lnTo>
                    <a:pt x="507" y="629"/>
                  </a:lnTo>
                  <a:lnTo>
                    <a:pt x="485" y="622"/>
                  </a:lnTo>
                  <a:lnTo>
                    <a:pt x="529" y="619"/>
                  </a:lnTo>
                  <a:lnTo>
                    <a:pt x="564" y="614"/>
                  </a:lnTo>
                  <a:lnTo>
                    <a:pt x="595" y="609"/>
                  </a:lnTo>
                  <a:lnTo>
                    <a:pt x="620" y="600"/>
                  </a:lnTo>
                  <a:lnTo>
                    <a:pt x="640" y="590"/>
                  </a:lnTo>
                  <a:lnTo>
                    <a:pt x="658" y="578"/>
                  </a:lnTo>
                  <a:lnTo>
                    <a:pt x="673" y="565"/>
                  </a:lnTo>
                  <a:lnTo>
                    <a:pt x="686" y="550"/>
                  </a:lnTo>
                  <a:lnTo>
                    <a:pt x="661" y="560"/>
                  </a:lnTo>
                  <a:lnTo>
                    <a:pt x="633" y="568"/>
                  </a:lnTo>
                  <a:lnTo>
                    <a:pt x="605" y="572"/>
                  </a:lnTo>
                  <a:lnTo>
                    <a:pt x="577" y="573"/>
                  </a:lnTo>
                  <a:lnTo>
                    <a:pt x="551" y="573"/>
                  </a:lnTo>
                  <a:lnTo>
                    <a:pt x="526" y="572"/>
                  </a:lnTo>
                  <a:lnTo>
                    <a:pt x="506" y="569"/>
                  </a:lnTo>
                  <a:lnTo>
                    <a:pt x="488" y="566"/>
                  </a:lnTo>
                  <a:lnTo>
                    <a:pt x="519" y="562"/>
                  </a:lnTo>
                  <a:lnTo>
                    <a:pt x="550" y="556"/>
                  </a:lnTo>
                  <a:lnTo>
                    <a:pt x="582" y="548"/>
                  </a:lnTo>
                  <a:lnTo>
                    <a:pt x="611" y="540"/>
                  </a:lnTo>
                  <a:lnTo>
                    <a:pt x="637" y="531"/>
                  </a:lnTo>
                  <a:lnTo>
                    <a:pt x="659" y="522"/>
                  </a:lnTo>
                  <a:lnTo>
                    <a:pt x="677" y="512"/>
                  </a:lnTo>
                  <a:lnTo>
                    <a:pt x="686" y="503"/>
                  </a:lnTo>
                  <a:lnTo>
                    <a:pt x="662" y="507"/>
                  </a:lnTo>
                  <a:lnTo>
                    <a:pt x="639" y="512"/>
                  </a:lnTo>
                  <a:lnTo>
                    <a:pt x="613" y="515"/>
                  </a:lnTo>
                  <a:lnTo>
                    <a:pt x="586" y="516"/>
                  </a:lnTo>
                  <a:lnTo>
                    <a:pt x="560" y="516"/>
                  </a:lnTo>
                  <a:lnTo>
                    <a:pt x="535" y="513"/>
                  </a:lnTo>
                  <a:lnTo>
                    <a:pt x="508" y="509"/>
                  </a:lnTo>
                  <a:lnTo>
                    <a:pt x="485" y="503"/>
                  </a:lnTo>
                  <a:lnTo>
                    <a:pt x="510" y="503"/>
                  </a:lnTo>
                  <a:lnTo>
                    <a:pt x="541" y="499"/>
                  </a:lnTo>
                  <a:lnTo>
                    <a:pt x="573" y="493"/>
                  </a:lnTo>
                  <a:lnTo>
                    <a:pt x="605" y="485"/>
                  </a:lnTo>
                  <a:lnTo>
                    <a:pt x="634" y="477"/>
                  </a:lnTo>
                  <a:lnTo>
                    <a:pt x="659" y="468"/>
                  </a:lnTo>
                  <a:lnTo>
                    <a:pt x="677" y="459"/>
                  </a:lnTo>
                  <a:lnTo>
                    <a:pt x="686" y="452"/>
                  </a:lnTo>
                  <a:lnTo>
                    <a:pt x="656" y="456"/>
                  </a:lnTo>
                  <a:lnTo>
                    <a:pt x="630" y="459"/>
                  </a:lnTo>
                  <a:lnTo>
                    <a:pt x="604" y="460"/>
                  </a:lnTo>
                  <a:lnTo>
                    <a:pt x="579" y="462"/>
                  </a:lnTo>
                  <a:lnTo>
                    <a:pt x="554" y="462"/>
                  </a:lnTo>
                  <a:lnTo>
                    <a:pt x="530" y="460"/>
                  </a:lnTo>
                  <a:lnTo>
                    <a:pt x="507" y="456"/>
                  </a:lnTo>
                  <a:lnTo>
                    <a:pt x="485" y="449"/>
                  </a:lnTo>
                  <a:lnTo>
                    <a:pt x="513" y="446"/>
                  </a:lnTo>
                  <a:lnTo>
                    <a:pt x="541" y="441"/>
                  </a:lnTo>
                  <a:lnTo>
                    <a:pt x="569" y="437"/>
                  </a:lnTo>
                  <a:lnTo>
                    <a:pt x="596" y="433"/>
                  </a:lnTo>
                  <a:lnTo>
                    <a:pt x="623" y="427"/>
                  </a:lnTo>
                  <a:lnTo>
                    <a:pt x="648" y="419"/>
                  </a:lnTo>
                  <a:lnTo>
                    <a:pt x="668" y="409"/>
                  </a:lnTo>
                  <a:lnTo>
                    <a:pt x="686" y="396"/>
                  </a:lnTo>
                  <a:lnTo>
                    <a:pt x="662" y="399"/>
                  </a:lnTo>
                  <a:lnTo>
                    <a:pt x="636" y="402"/>
                  </a:lnTo>
                  <a:lnTo>
                    <a:pt x="608" y="402"/>
                  </a:lnTo>
                  <a:lnTo>
                    <a:pt x="580" y="402"/>
                  </a:lnTo>
                  <a:lnTo>
                    <a:pt x="551" y="402"/>
                  </a:lnTo>
                  <a:lnTo>
                    <a:pt x="525" y="399"/>
                  </a:lnTo>
                  <a:lnTo>
                    <a:pt x="500" y="396"/>
                  </a:lnTo>
                  <a:lnTo>
                    <a:pt x="478" y="391"/>
                  </a:lnTo>
                  <a:lnTo>
                    <a:pt x="510" y="391"/>
                  </a:lnTo>
                  <a:lnTo>
                    <a:pt x="539" y="389"/>
                  </a:lnTo>
                  <a:lnTo>
                    <a:pt x="570" y="384"/>
                  </a:lnTo>
                  <a:lnTo>
                    <a:pt x="598" y="378"/>
                  </a:lnTo>
                  <a:lnTo>
                    <a:pt x="623" y="369"/>
                  </a:lnTo>
                  <a:lnTo>
                    <a:pt x="646" y="361"/>
                  </a:lnTo>
                  <a:lnTo>
                    <a:pt x="668" y="350"/>
                  </a:lnTo>
                  <a:lnTo>
                    <a:pt x="686" y="340"/>
                  </a:lnTo>
                  <a:lnTo>
                    <a:pt x="646" y="346"/>
                  </a:lnTo>
                  <a:lnTo>
                    <a:pt x="613" y="349"/>
                  </a:lnTo>
                  <a:lnTo>
                    <a:pt x="583" y="349"/>
                  </a:lnTo>
                  <a:lnTo>
                    <a:pt x="557" y="346"/>
                  </a:lnTo>
                  <a:lnTo>
                    <a:pt x="533" y="343"/>
                  </a:lnTo>
                  <a:lnTo>
                    <a:pt x="513" y="340"/>
                  </a:lnTo>
                  <a:lnTo>
                    <a:pt x="492" y="336"/>
                  </a:lnTo>
                  <a:lnTo>
                    <a:pt x="473" y="331"/>
                  </a:lnTo>
                  <a:lnTo>
                    <a:pt x="494" y="331"/>
                  </a:lnTo>
                  <a:lnTo>
                    <a:pt x="519" y="330"/>
                  </a:lnTo>
                  <a:lnTo>
                    <a:pt x="544" y="327"/>
                  </a:lnTo>
                  <a:lnTo>
                    <a:pt x="571" y="324"/>
                  </a:lnTo>
                  <a:lnTo>
                    <a:pt x="601" y="320"/>
                  </a:lnTo>
                  <a:lnTo>
                    <a:pt x="630" y="312"/>
                  </a:lnTo>
                  <a:lnTo>
                    <a:pt x="658" y="302"/>
                  </a:lnTo>
                  <a:lnTo>
                    <a:pt x="686" y="290"/>
                  </a:lnTo>
                  <a:lnTo>
                    <a:pt x="673" y="293"/>
                  </a:lnTo>
                  <a:lnTo>
                    <a:pt x="659" y="295"/>
                  </a:lnTo>
                  <a:lnTo>
                    <a:pt x="643" y="296"/>
                  </a:lnTo>
                  <a:lnTo>
                    <a:pt x="629" y="298"/>
                  </a:lnTo>
                  <a:lnTo>
                    <a:pt x="611" y="299"/>
                  </a:lnTo>
                  <a:lnTo>
                    <a:pt x="595" y="299"/>
                  </a:lnTo>
                  <a:lnTo>
                    <a:pt x="579" y="299"/>
                  </a:lnTo>
                  <a:lnTo>
                    <a:pt x="561" y="299"/>
                  </a:lnTo>
                  <a:lnTo>
                    <a:pt x="545" y="298"/>
                  </a:lnTo>
                  <a:lnTo>
                    <a:pt x="528" y="296"/>
                  </a:lnTo>
                  <a:lnTo>
                    <a:pt x="511" y="295"/>
                  </a:lnTo>
                  <a:lnTo>
                    <a:pt x="497" y="293"/>
                  </a:lnTo>
                  <a:lnTo>
                    <a:pt x="482" y="290"/>
                  </a:lnTo>
                  <a:lnTo>
                    <a:pt x="469" y="287"/>
                  </a:lnTo>
                  <a:lnTo>
                    <a:pt x="456" y="284"/>
                  </a:lnTo>
                  <a:lnTo>
                    <a:pt x="446" y="280"/>
                  </a:lnTo>
                  <a:lnTo>
                    <a:pt x="462" y="281"/>
                  </a:lnTo>
                  <a:lnTo>
                    <a:pt x="478" y="281"/>
                  </a:lnTo>
                  <a:lnTo>
                    <a:pt x="495" y="281"/>
                  </a:lnTo>
                  <a:lnTo>
                    <a:pt x="513" y="279"/>
                  </a:lnTo>
                  <a:lnTo>
                    <a:pt x="532" y="277"/>
                  </a:lnTo>
                  <a:lnTo>
                    <a:pt x="551" y="274"/>
                  </a:lnTo>
                  <a:lnTo>
                    <a:pt x="570" y="270"/>
                  </a:lnTo>
                  <a:lnTo>
                    <a:pt x="588" y="265"/>
                  </a:lnTo>
                  <a:lnTo>
                    <a:pt x="605" y="261"/>
                  </a:lnTo>
                  <a:lnTo>
                    <a:pt x="623" y="255"/>
                  </a:lnTo>
                  <a:lnTo>
                    <a:pt x="637" y="251"/>
                  </a:lnTo>
                  <a:lnTo>
                    <a:pt x="652" y="245"/>
                  </a:lnTo>
                  <a:lnTo>
                    <a:pt x="665" y="239"/>
                  </a:lnTo>
                  <a:lnTo>
                    <a:pt x="677" y="235"/>
                  </a:lnTo>
                  <a:lnTo>
                    <a:pt x="686" y="229"/>
                  </a:lnTo>
                  <a:lnTo>
                    <a:pt x="692" y="224"/>
                  </a:lnTo>
                  <a:lnTo>
                    <a:pt x="683" y="227"/>
                  </a:lnTo>
                  <a:lnTo>
                    <a:pt x="673" y="230"/>
                  </a:lnTo>
                  <a:lnTo>
                    <a:pt x="661" y="233"/>
                  </a:lnTo>
                  <a:lnTo>
                    <a:pt x="646" y="236"/>
                  </a:lnTo>
                  <a:lnTo>
                    <a:pt x="632" y="239"/>
                  </a:lnTo>
                  <a:lnTo>
                    <a:pt x="615" y="240"/>
                  </a:lnTo>
                  <a:lnTo>
                    <a:pt x="598" y="242"/>
                  </a:lnTo>
                  <a:lnTo>
                    <a:pt x="582" y="243"/>
                  </a:lnTo>
                  <a:lnTo>
                    <a:pt x="563" y="245"/>
                  </a:lnTo>
                  <a:lnTo>
                    <a:pt x="545" y="245"/>
                  </a:lnTo>
                  <a:lnTo>
                    <a:pt x="528" y="246"/>
                  </a:lnTo>
                  <a:lnTo>
                    <a:pt x="510" y="246"/>
                  </a:lnTo>
                  <a:lnTo>
                    <a:pt x="492" y="246"/>
                  </a:lnTo>
                  <a:lnTo>
                    <a:pt x="478" y="245"/>
                  </a:lnTo>
                  <a:lnTo>
                    <a:pt x="462" y="243"/>
                  </a:lnTo>
                  <a:lnTo>
                    <a:pt x="448" y="242"/>
                  </a:lnTo>
                  <a:lnTo>
                    <a:pt x="440" y="240"/>
                  </a:lnTo>
                  <a:lnTo>
                    <a:pt x="431" y="239"/>
                  </a:lnTo>
                  <a:lnTo>
                    <a:pt x="424" y="236"/>
                  </a:lnTo>
                  <a:lnTo>
                    <a:pt x="418" y="233"/>
                  </a:lnTo>
                  <a:lnTo>
                    <a:pt x="437" y="235"/>
                  </a:lnTo>
                  <a:lnTo>
                    <a:pt x="457" y="235"/>
                  </a:lnTo>
                  <a:lnTo>
                    <a:pt x="478" y="233"/>
                  </a:lnTo>
                  <a:lnTo>
                    <a:pt x="498" y="232"/>
                  </a:lnTo>
                  <a:lnTo>
                    <a:pt x="519" y="229"/>
                  </a:lnTo>
                  <a:lnTo>
                    <a:pt x="539" y="226"/>
                  </a:lnTo>
                  <a:lnTo>
                    <a:pt x="560" y="223"/>
                  </a:lnTo>
                  <a:lnTo>
                    <a:pt x="580" y="218"/>
                  </a:lnTo>
                  <a:lnTo>
                    <a:pt x="599" y="214"/>
                  </a:lnTo>
                  <a:lnTo>
                    <a:pt x="617" y="210"/>
                  </a:lnTo>
                  <a:lnTo>
                    <a:pt x="634" y="205"/>
                  </a:lnTo>
                  <a:lnTo>
                    <a:pt x="649" y="199"/>
                  </a:lnTo>
                  <a:lnTo>
                    <a:pt x="662" y="195"/>
                  </a:lnTo>
                  <a:lnTo>
                    <a:pt x="674" y="191"/>
                  </a:lnTo>
                  <a:lnTo>
                    <a:pt x="684" y="185"/>
                  </a:lnTo>
                  <a:lnTo>
                    <a:pt x="692" y="180"/>
                  </a:lnTo>
                  <a:lnTo>
                    <a:pt x="680" y="183"/>
                  </a:lnTo>
                  <a:lnTo>
                    <a:pt x="665" y="186"/>
                  </a:lnTo>
                  <a:lnTo>
                    <a:pt x="648" y="189"/>
                  </a:lnTo>
                  <a:lnTo>
                    <a:pt x="629" y="191"/>
                  </a:lnTo>
                  <a:lnTo>
                    <a:pt x="607" y="192"/>
                  </a:lnTo>
                  <a:lnTo>
                    <a:pt x="583" y="193"/>
                  </a:lnTo>
                  <a:lnTo>
                    <a:pt x="558" y="195"/>
                  </a:lnTo>
                  <a:lnTo>
                    <a:pt x="533" y="195"/>
                  </a:lnTo>
                  <a:lnTo>
                    <a:pt x="508" y="195"/>
                  </a:lnTo>
                  <a:lnTo>
                    <a:pt x="485" y="195"/>
                  </a:lnTo>
                  <a:lnTo>
                    <a:pt x="462" y="193"/>
                  </a:lnTo>
                  <a:lnTo>
                    <a:pt x="440" y="192"/>
                  </a:lnTo>
                  <a:lnTo>
                    <a:pt x="421" y="191"/>
                  </a:lnTo>
                  <a:lnTo>
                    <a:pt x="403" y="188"/>
                  </a:lnTo>
                  <a:lnTo>
                    <a:pt x="388" y="185"/>
                  </a:lnTo>
                  <a:lnTo>
                    <a:pt x="378" y="180"/>
                  </a:lnTo>
                  <a:lnTo>
                    <a:pt x="391" y="182"/>
                  </a:lnTo>
                  <a:lnTo>
                    <a:pt x="407" y="182"/>
                  </a:lnTo>
                  <a:lnTo>
                    <a:pt x="428" y="182"/>
                  </a:lnTo>
                  <a:lnTo>
                    <a:pt x="450" y="182"/>
                  </a:lnTo>
                  <a:lnTo>
                    <a:pt x="473" y="180"/>
                  </a:lnTo>
                  <a:lnTo>
                    <a:pt x="498" y="180"/>
                  </a:lnTo>
                  <a:lnTo>
                    <a:pt x="525" y="179"/>
                  </a:lnTo>
                  <a:lnTo>
                    <a:pt x="551" y="176"/>
                  </a:lnTo>
                  <a:lnTo>
                    <a:pt x="576" y="174"/>
                  </a:lnTo>
                  <a:lnTo>
                    <a:pt x="601" y="171"/>
                  </a:lnTo>
                  <a:lnTo>
                    <a:pt x="623" y="167"/>
                  </a:lnTo>
                  <a:lnTo>
                    <a:pt x="645" y="164"/>
                  </a:lnTo>
                  <a:lnTo>
                    <a:pt x="662" y="160"/>
                  </a:lnTo>
                  <a:lnTo>
                    <a:pt x="677" y="155"/>
                  </a:lnTo>
                  <a:lnTo>
                    <a:pt x="687" y="149"/>
                  </a:lnTo>
                  <a:lnTo>
                    <a:pt x="693" y="144"/>
                  </a:lnTo>
                  <a:lnTo>
                    <a:pt x="680" y="147"/>
                  </a:lnTo>
                  <a:lnTo>
                    <a:pt x="659" y="148"/>
                  </a:lnTo>
                  <a:lnTo>
                    <a:pt x="633" y="151"/>
                  </a:lnTo>
                  <a:lnTo>
                    <a:pt x="602" y="152"/>
                  </a:lnTo>
                  <a:lnTo>
                    <a:pt x="567" y="154"/>
                  </a:lnTo>
                  <a:lnTo>
                    <a:pt x="530" y="154"/>
                  </a:lnTo>
                  <a:lnTo>
                    <a:pt x="491" y="154"/>
                  </a:lnTo>
                  <a:lnTo>
                    <a:pt x="450" y="154"/>
                  </a:lnTo>
                  <a:lnTo>
                    <a:pt x="409" y="152"/>
                  </a:lnTo>
                  <a:lnTo>
                    <a:pt x="369" y="151"/>
                  </a:lnTo>
                  <a:lnTo>
                    <a:pt x="333" y="148"/>
                  </a:lnTo>
                  <a:lnTo>
                    <a:pt x="299" y="145"/>
                  </a:lnTo>
                  <a:lnTo>
                    <a:pt x="268" y="141"/>
                  </a:lnTo>
                  <a:lnTo>
                    <a:pt x="243" y="136"/>
                  </a:lnTo>
                  <a:lnTo>
                    <a:pt x="223" y="130"/>
                  </a:lnTo>
                  <a:lnTo>
                    <a:pt x="211" y="123"/>
                  </a:lnTo>
                  <a:lnTo>
                    <a:pt x="261" y="124"/>
                  </a:lnTo>
                  <a:lnTo>
                    <a:pt x="311" y="126"/>
                  </a:lnTo>
                  <a:lnTo>
                    <a:pt x="356" y="126"/>
                  </a:lnTo>
                  <a:lnTo>
                    <a:pt x="402" y="126"/>
                  </a:lnTo>
                  <a:lnTo>
                    <a:pt x="443" y="123"/>
                  </a:lnTo>
                  <a:lnTo>
                    <a:pt x="482" y="122"/>
                  </a:lnTo>
                  <a:lnTo>
                    <a:pt x="519" y="119"/>
                  </a:lnTo>
                  <a:lnTo>
                    <a:pt x="551" y="114"/>
                  </a:lnTo>
                  <a:lnTo>
                    <a:pt x="582" y="110"/>
                  </a:lnTo>
                  <a:lnTo>
                    <a:pt x="608" y="104"/>
                  </a:lnTo>
                  <a:lnTo>
                    <a:pt x="632" y="100"/>
                  </a:lnTo>
                  <a:lnTo>
                    <a:pt x="651" y="94"/>
                  </a:lnTo>
                  <a:lnTo>
                    <a:pt x="665" y="88"/>
                  </a:lnTo>
                  <a:lnTo>
                    <a:pt x="675" y="82"/>
                  </a:lnTo>
                  <a:lnTo>
                    <a:pt x="683" y="75"/>
                  </a:lnTo>
                  <a:lnTo>
                    <a:pt x="684" y="69"/>
                  </a:lnTo>
                  <a:lnTo>
                    <a:pt x="678" y="53"/>
                  </a:lnTo>
                  <a:lnTo>
                    <a:pt x="670" y="39"/>
                  </a:lnTo>
                  <a:lnTo>
                    <a:pt x="659" y="28"/>
                  </a:lnTo>
                  <a:lnTo>
                    <a:pt x="646" y="17"/>
                  </a:lnTo>
                  <a:lnTo>
                    <a:pt x="630" y="10"/>
                  </a:lnTo>
                  <a:lnTo>
                    <a:pt x="613" y="4"/>
                  </a:lnTo>
                  <a:lnTo>
                    <a:pt x="591" y="1"/>
                  </a:lnTo>
                  <a:lnTo>
                    <a:pt x="566" y="0"/>
                  </a:lnTo>
                  <a:lnTo>
                    <a:pt x="554" y="4"/>
                  </a:lnTo>
                  <a:lnTo>
                    <a:pt x="538" y="7"/>
                  </a:lnTo>
                  <a:lnTo>
                    <a:pt x="522" y="12"/>
                  </a:lnTo>
                  <a:lnTo>
                    <a:pt x="503" y="14"/>
                  </a:lnTo>
                  <a:lnTo>
                    <a:pt x="481" y="17"/>
                  </a:lnTo>
                  <a:lnTo>
                    <a:pt x="457" y="20"/>
                  </a:lnTo>
                  <a:lnTo>
                    <a:pt x="432" y="23"/>
                  </a:lnTo>
                  <a:lnTo>
                    <a:pt x="404" y="25"/>
                  </a:lnTo>
                  <a:lnTo>
                    <a:pt x="375" y="26"/>
                  </a:lnTo>
                  <a:lnTo>
                    <a:pt x="343" y="26"/>
                  </a:lnTo>
                  <a:lnTo>
                    <a:pt x="309" y="25"/>
                  </a:lnTo>
                  <a:lnTo>
                    <a:pt x="274" y="23"/>
                  </a:lnTo>
                  <a:lnTo>
                    <a:pt x="237" y="19"/>
                  </a:lnTo>
                  <a:lnTo>
                    <a:pt x="199" y="14"/>
                  </a:lnTo>
                  <a:lnTo>
                    <a:pt x="160" y="9"/>
                  </a:lnTo>
                  <a:lnTo>
                    <a:pt x="117" y="0"/>
                  </a:lnTo>
                  <a:lnTo>
                    <a:pt x="103" y="6"/>
                  </a:lnTo>
                  <a:lnTo>
                    <a:pt x="87" y="12"/>
                  </a:lnTo>
                  <a:lnTo>
                    <a:pt x="70" y="20"/>
                  </a:lnTo>
                  <a:lnTo>
                    <a:pt x="53" y="31"/>
                  </a:lnTo>
                  <a:lnTo>
                    <a:pt x="38" y="42"/>
                  </a:lnTo>
                  <a:lnTo>
                    <a:pt x="24" y="57"/>
                  </a:lnTo>
                  <a:lnTo>
                    <a:pt x="15" y="73"/>
                  </a:lnTo>
                  <a:lnTo>
                    <a:pt x="9" y="92"/>
                  </a:lnTo>
                  <a:lnTo>
                    <a:pt x="7" y="108"/>
                  </a:lnTo>
                  <a:lnTo>
                    <a:pt x="7" y="136"/>
                  </a:lnTo>
                  <a:lnTo>
                    <a:pt x="6" y="177"/>
                  </a:lnTo>
                  <a:lnTo>
                    <a:pt x="5" y="226"/>
                  </a:lnTo>
                  <a:close/>
                </a:path>
              </a:pathLst>
            </a:custGeom>
            <a:solidFill>
              <a:srgbClr val="D8E5EF"/>
            </a:solidFill>
            <a:ln w="9525">
              <a:noFill/>
              <a:round/>
              <a:headEnd/>
              <a:tailEnd/>
            </a:ln>
          </p:spPr>
          <p:txBody>
            <a:bodyPr/>
            <a:lstStyle/>
            <a:p>
              <a:endParaRPr lang="en-US"/>
            </a:p>
          </p:txBody>
        </p:sp>
        <p:sp>
          <p:nvSpPr>
            <p:cNvPr id="6190" name="Freeform 44"/>
            <p:cNvSpPr>
              <a:spLocks/>
            </p:cNvSpPr>
            <p:nvPr/>
          </p:nvSpPr>
          <p:spPr bwMode="auto">
            <a:xfrm>
              <a:off x="4249" y="2415"/>
              <a:ext cx="72" cy="908"/>
            </a:xfrm>
            <a:custGeom>
              <a:avLst/>
              <a:gdLst>
                <a:gd name="T0" fmla="*/ 72 w 72"/>
                <a:gd name="T1" fmla="*/ 0 h 908"/>
                <a:gd name="T2" fmla="*/ 60 w 72"/>
                <a:gd name="T3" fmla="*/ 1 h 908"/>
                <a:gd name="T4" fmla="*/ 49 w 72"/>
                <a:gd name="T5" fmla="*/ 5 h 908"/>
                <a:gd name="T6" fmla="*/ 38 w 72"/>
                <a:gd name="T7" fmla="*/ 13 h 908"/>
                <a:gd name="T8" fmla="*/ 28 w 72"/>
                <a:gd name="T9" fmla="*/ 22 h 908"/>
                <a:gd name="T10" fmla="*/ 19 w 72"/>
                <a:gd name="T11" fmla="*/ 35 h 908"/>
                <a:gd name="T12" fmla="*/ 13 w 72"/>
                <a:gd name="T13" fmla="*/ 54 h 908"/>
                <a:gd name="T14" fmla="*/ 9 w 72"/>
                <a:gd name="T15" fmla="*/ 76 h 908"/>
                <a:gd name="T16" fmla="*/ 8 w 72"/>
                <a:gd name="T17" fmla="*/ 104 h 908"/>
                <a:gd name="T18" fmla="*/ 6 w 72"/>
                <a:gd name="T19" fmla="*/ 262 h 908"/>
                <a:gd name="T20" fmla="*/ 5 w 72"/>
                <a:gd name="T21" fmla="*/ 529 h 908"/>
                <a:gd name="T22" fmla="*/ 2 w 72"/>
                <a:gd name="T23" fmla="*/ 782 h 908"/>
                <a:gd name="T24" fmla="*/ 0 w 72"/>
                <a:gd name="T25" fmla="*/ 893 h 908"/>
                <a:gd name="T26" fmla="*/ 34 w 72"/>
                <a:gd name="T27" fmla="*/ 908 h 908"/>
                <a:gd name="T28" fmla="*/ 35 w 72"/>
                <a:gd name="T29" fmla="*/ 786 h 908"/>
                <a:gd name="T30" fmla="*/ 38 w 72"/>
                <a:gd name="T31" fmla="*/ 516 h 908"/>
                <a:gd name="T32" fmla="*/ 41 w 72"/>
                <a:gd name="T33" fmla="*/ 240 h 908"/>
                <a:gd name="T34" fmla="*/ 46 w 72"/>
                <a:gd name="T35" fmla="*/ 101 h 908"/>
                <a:gd name="T36" fmla="*/ 47 w 72"/>
                <a:gd name="T37" fmla="*/ 73 h 908"/>
                <a:gd name="T38" fmla="*/ 50 w 72"/>
                <a:gd name="T39" fmla="*/ 45 h 908"/>
                <a:gd name="T40" fmla="*/ 57 w 72"/>
                <a:gd name="T41" fmla="*/ 19 h 908"/>
                <a:gd name="T42" fmla="*/ 72 w 72"/>
                <a:gd name="T43" fmla="*/ 0 h 9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2"/>
                <a:gd name="T67" fmla="*/ 0 h 908"/>
                <a:gd name="T68" fmla="*/ 72 w 72"/>
                <a:gd name="T69" fmla="*/ 908 h 9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2" h="908">
                  <a:moveTo>
                    <a:pt x="72" y="0"/>
                  </a:moveTo>
                  <a:lnTo>
                    <a:pt x="60" y="1"/>
                  </a:lnTo>
                  <a:lnTo>
                    <a:pt x="49" y="5"/>
                  </a:lnTo>
                  <a:lnTo>
                    <a:pt x="38" y="13"/>
                  </a:lnTo>
                  <a:lnTo>
                    <a:pt x="28" y="22"/>
                  </a:lnTo>
                  <a:lnTo>
                    <a:pt x="19" y="35"/>
                  </a:lnTo>
                  <a:lnTo>
                    <a:pt x="13" y="54"/>
                  </a:lnTo>
                  <a:lnTo>
                    <a:pt x="9" y="76"/>
                  </a:lnTo>
                  <a:lnTo>
                    <a:pt x="8" y="104"/>
                  </a:lnTo>
                  <a:lnTo>
                    <a:pt x="6" y="262"/>
                  </a:lnTo>
                  <a:lnTo>
                    <a:pt x="5" y="529"/>
                  </a:lnTo>
                  <a:lnTo>
                    <a:pt x="2" y="782"/>
                  </a:lnTo>
                  <a:lnTo>
                    <a:pt x="0" y="893"/>
                  </a:lnTo>
                  <a:lnTo>
                    <a:pt x="34" y="908"/>
                  </a:lnTo>
                  <a:lnTo>
                    <a:pt x="35" y="786"/>
                  </a:lnTo>
                  <a:lnTo>
                    <a:pt x="38" y="516"/>
                  </a:lnTo>
                  <a:lnTo>
                    <a:pt x="41" y="240"/>
                  </a:lnTo>
                  <a:lnTo>
                    <a:pt x="46" y="101"/>
                  </a:lnTo>
                  <a:lnTo>
                    <a:pt x="47" y="73"/>
                  </a:lnTo>
                  <a:lnTo>
                    <a:pt x="50" y="45"/>
                  </a:lnTo>
                  <a:lnTo>
                    <a:pt x="57" y="19"/>
                  </a:lnTo>
                  <a:lnTo>
                    <a:pt x="72" y="0"/>
                  </a:lnTo>
                  <a:close/>
                </a:path>
              </a:pathLst>
            </a:custGeom>
            <a:solidFill>
              <a:srgbClr val="FFFFFF"/>
            </a:solidFill>
            <a:ln w="9525">
              <a:noFill/>
              <a:round/>
              <a:headEnd/>
              <a:tailEnd/>
            </a:ln>
          </p:spPr>
          <p:txBody>
            <a:bodyPr/>
            <a:lstStyle/>
            <a:p>
              <a:endParaRPr lang="en-US"/>
            </a:p>
          </p:txBody>
        </p:sp>
        <p:sp>
          <p:nvSpPr>
            <p:cNvPr id="6191" name="Text Box 45"/>
            <p:cNvSpPr txBox="1">
              <a:spLocks noChangeArrowheads="1"/>
            </p:cNvSpPr>
            <p:nvPr/>
          </p:nvSpPr>
          <p:spPr bwMode="auto">
            <a:xfrm>
              <a:off x="4320" y="3552"/>
              <a:ext cx="473" cy="231"/>
            </a:xfrm>
            <a:prstGeom prst="rect">
              <a:avLst/>
            </a:prstGeom>
            <a:noFill/>
            <a:ln w="19050">
              <a:noFill/>
              <a:miter lim="800000"/>
              <a:headEnd/>
              <a:tailEnd/>
            </a:ln>
          </p:spPr>
          <p:txBody>
            <a:bodyPr wrap="none">
              <a:spAutoFit/>
            </a:bodyPr>
            <a:lstStyle/>
            <a:p>
              <a:r>
                <a:rPr lang="en-US" sz="1800"/>
                <a:t>10 ml</a:t>
              </a:r>
            </a:p>
          </p:txBody>
        </p:sp>
      </p:grpSp>
      <p:sp>
        <p:nvSpPr>
          <p:cNvPr id="6182" name="Line 46"/>
          <p:cNvSpPr>
            <a:spLocks noChangeShapeType="1"/>
          </p:cNvSpPr>
          <p:nvPr/>
        </p:nvSpPr>
        <p:spPr bwMode="auto">
          <a:xfrm>
            <a:off x="5410200" y="3505200"/>
            <a:ext cx="0" cy="2819400"/>
          </a:xfrm>
          <a:prstGeom prst="line">
            <a:avLst/>
          </a:prstGeom>
          <a:noFill/>
          <a:ln w="19050">
            <a:solidFill>
              <a:schemeClr val="tx1"/>
            </a:solidFill>
            <a:round/>
            <a:headEnd/>
            <a:tailEnd/>
          </a:ln>
        </p:spPr>
        <p:txBody>
          <a:bodyPr wrap="none" anchor="ctr"/>
          <a:lstStyle/>
          <a:p>
            <a:endParaRPr lang="en-US"/>
          </a:p>
        </p:txBody>
      </p:sp>
      <p:sp>
        <p:nvSpPr>
          <p:cNvPr id="169008" name="Text Box 48"/>
          <p:cNvSpPr txBox="1">
            <a:spLocks noChangeArrowheads="1"/>
          </p:cNvSpPr>
          <p:nvPr/>
        </p:nvSpPr>
        <p:spPr bwMode="auto">
          <a:xfrm>
            <a:off x="7239000" y="3962400"/>
            <a:ext cx="1384300" cy="1676400"/>
          </a:xfrm>
          <a:prstGeom prst="rect">
            <a:avLst/>
          </a:prstGeom>
          <a:noFill/>
          <a:ln w="19050">
            <a:noFill/>
            <a:miter lim="800000"/>
            <a:headEnd/>
            <a:tailEnd/>
          </a:ln>
        </p:spPr>
        <p:txBody>
          <a:bodyPr wrap="none">
            <a:spAutoFit/>
          </a:bodyPr>
          <a:lstStyle/>
          <a:p>
            <a:pPr algn="l"/>
            <a:r>
              <a:rPr lang="en-US"/>
              <a:t>Solution:</a:t>
            </a:r>
          </a:p>
          <a:p>
            <a:pPr algn="l">
              <a:buFontTx/>
              <a:buChar char="•"/>
            </a:pPr>
            <a:r>
              <a:rPr lang="en-US" sz="2000"/>
              <a:t> 1 ml of 5</a:t>
            </a:r>
          </a:p>
          <a:p>
            <a:pPr algn="l">
              <a:buFontTx/>
              <a:buChar char="•"/>
            </a:pPr>
            <a:r>
              <a:rPr lang="en-US" sz="2000"/>
              <a:t> 2 ml of 3</a:t>
            </a:r>
          </a:p>
          <a:p>
            <a:pPr algn="l">
              <a:buFontTx/>
              <a:buChar char="•"/>
            </a:pPr>
            <a:r>
              <a:rPr lang="en-US" sz="2000"/>
              <a:t> 6 ml of 4</a:t>
            </a:r>
          </a:p>
          <a:p>
            <a:pPr algn="l">
              <a:buFontTx/>
              <a:buChar char="•"/>
            </a:pPr>
            <a:r>
              <a:rPr lang="en-US" sz="2000"/>
              <a:t> 1 ml of 2</a:t>
            </a:r>
          </a:p>
        </p:txBody>
      </p:sp>
      <p:sp>
        <p:nvSpPr>
          <p:cNvPr id="6184" name="Text Box 49"/>
          <p:cNvSpPr txBox="1">
            <a:spLocks noChangeArrowheads="1"/>
          </p:cNvSpPr>
          <p:nvPr/>
        </p:nvSpPr>
        <p:spPr bwMode="auto">
          <a:xfrm>
            <a:off x="7010400" y="3276600"/>
            <a:ext cx="1670050" cy="457200"/>
          </a:xfrm>
          <a:prstGeom prst="rect">
            <a:avLst/>
          </a:prstGeom>
          <a:noFill/>
          <a:ln w="19050">
            <a:noFill/>
            <a:miter lim="800000"/>
            <a:headEnd/>
            <a:tailEnd/>
          </a:ln>
        </p:spPr>
        <p:txBody>
          <a:bodyPr wrap="none">
            <a:spAutoFit/>
          </a:bodyPr>
          <a:lstStyle/>
          <a:p>
            <a:r>
              <a:rPr lang="en-US"/>
              <a:t>“knapsack”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0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90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90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90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900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08"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609600" y="304800"/>
            <a:ext cx="8077200" cy="1143000"/>
          </a:xfrm>
        </p:spPr>
        <p:txBody>
          <a:bodyPr/>
          <a:lstStyle/>
          <a:p>
            <a:pPr eaLnBrk="1" hangingPunct="1"/>
            <a:r>
              <a:rPr lang="en-US" smtClean="0"/>
              <a:t>The Fractional Knapsack Algorithm</a:t>
            </a:r>
          </a:p>
        </p:txBody>
      </p:sp>
      <p:sp>
        <p:nvSpPr>
          <p:cNvPr id="7171" name="Footer Placeholder 4"/>
          <p:cNvSpPr>
            <a:spLocks noGrp="1"/>
          </p:cNvSpPr>
          <p:nvPr>
            <p:ph type="ftr" sz="quarter" idx="11"/>
          </p:nvPr>
        </p:nvSpPr>
        <p:spPr>
          <a:noFill/>
        </p:spPr>
        <p:txBody>
          <a:bodyPr/>
          <a:lstStyle/>
          <a:p>
            <a:r>
              <a:rPr lang="en-US"/>
              <a:t>The Greedy Method</a:t>
            </a:r>
          </a:p>
        </p:txBody>
      </p:sp>
      <p:sp>
        <p:nvSpPr>
          <p:cNvPr id="7172" name="Slide Number Placeholder 5"/>
          <p:cNvSpPr>
            <a:spLocks noGrp="1"/>
          </p:cNvSpPr>
          <p:nvPr>
            <p:ph type="sldNum" sz="quarter" idx="12"/>
          </p:nvPr>
        </p:nvSpPr>
        <p:spPr>
          <a:noFill/>
        </p:spPr>
        <p:txBody>
          <a:bodyPr/>
          <a:lstStyle/>
          <a:p>
            <a:fld id="{642A36F7-C3A8-40E1-8ACA-1857E54FD9A8}" type="slidenum">
              <a:rPr lang="en-US"/>
              <a:pPr/>
              <a:t>87</a:t>
            </a:fld>
            <a:endParaRPr lang="en-US"/>
          </a:p>
        </p:txBody>
      </p:sp>
      <p:sp>
        <p:nvSpPr>
          <p:cNvPr id="7174" name="Rectangle 3" descr="Rectangle: Click to edit Master text styles&#10;Second level&#10;Third level&#10;Fourth level&#10;Fifth level"/>
          <p:cNvSpPr>
            <a:spLocks noGrp="1" noChangeArrowheads="1"/>
          </p:cNvSpPr>
          <p:nvPr>
            <p:ph sz="quarter" idx="1"/>
          </p:nvPr>
        </p:nvSpPr>
        <p:spPr>
          <a:xfrm>
            <a:off x="609600" y="1524000"/>
            <a:ext cx="4419600" cy="4800600"/>
          </a:xfrm>
        </p:spPr>
        <p:txBody>
          <a:bodyPr/>
          <a:lstStyle/>
          <a:p>
            <a:pPr eaLnBrk="1" hangingPunct="1">
              <a:lnSpc>
                <a:spcPct val="80000"/>
              </a:lnSpc>
            </a:pPr>
            <a:r>
              <a:rPr lang="en-US" sz="2400" smtClean="0"/>
              <a:t>Greedy choice: Keep taking item with highest </a:t>
            </a:r>
            <a:r>
              <a:rPr lang="en-US" sz="2400" b="1" smtClean="0">
                <a:solidFill>
                  <a:schemeClr val="tx2"/>
                </a:solidFill>
              </a:rPr>
              <a:t>value</a:t>
            </a:r>
            <a:r>
              <a:rPr lang="en-US" sz="2400" smtClean="0"/>
              <a:t> (benefit to weight ratio)</a:t>
            </a:r>
          </a:p>
          <a:p>
            <a:pPr lvl="1" eaLnBrk="1" hangingPunct="1">
              <a:lnSpc>
                <a:spcPct val="80000"/>
              </a:lnSpc>
            </a:pPr>
            <a:r>
              <a:rPr lang="en-US" altLang="zh-CN" sz="2000" smtClean="0">
                <a:ea typeface="宋体" charset="-122"/>
              </a:rPr>
              <a:t>Use a heap-based priority queue to store the items, then</a:t>
            </a:r>
            <a:r>
              <a:rPr lang="en-US" sz="2000" smtClean="0"/>
              <a:t> </a:t>
            </a:r>
            <a:r>
              <a:rPr lang="en-US" altLang="zh-CN" sz="2000" smtClean="0">
                <a:ea typeface="宋体" charset="-122"/>
              </a:rPr>
              <a:t>the </a:t>
            </a:r>
            <a:r>
              <a:rPr lang="en-US" sz="2000" smtClean="0"/>
              <a:t>time</a:t>
            </a:r>
            <a:r>
              <a:rPr lang="en-US" altLang="zh-CN" sz="2000" smtClean="0">
                <a:ea typeface="宋体" charset="-122"/>
              </a:rPr>
              <a:t> complexity is</a:t>
            </a:r>
            <a:r>
              <a:rPr lang="en-US" sz="2000" smtClean="0"/>
              <a:t> O(n log n).</a:t>
            </a:r>
          </a:p>
          <a:p>
            <a:pPr eaLnBrk="1" hangingPunct="1">
              <a:lnSpc>
                <a:spcPct val="80000"/>
              </a:lnSpc>
            </a:pPr>
            <a:r>
              <a:rPr lang="en-US" sz="2400" smtClean="0"/>
              <a:t>Correctness: Suppose there is a better solution</a:t>
            </a:r>
          </a:p>
          <a:p>
            <a:pPr lvl="1" eaLnBrk="1" hangingPunct="1">
              <a:lnSpc>
                <a:spcPct val="80000"/>
              </a:lnSpc>
            </a:pPr>
            <a:r>
              <a:rPr lang="en-US" sz="2000" smtClean="0"/>
              <a:t>there is an item </a:t>
            </a:r>
            <a:r>
              <a:rPr lang="en-US" sz="2000" i="1" smtClean="0"/>
              <a:t>i</a:t>
            </a:r>
            <a:r>
              <a:rPr lang="en-US" sz="2000" smtClean="0"/>
              <a:t> with higher value than a chosen item </a:t>
            </a:r>
            <a:r>
              <a:rPr lang="en-US" sz="2000" i="1" smtClean="0"/>
              <a:t>j</a:t>
            </a:r>
            <a:r>
              <a:rPr lang="en-US" sz="2000" smtClean="0"/>
              <a:t> (i.e., </a:t>
            </a:r>
            <a:r>
              <a:rPr lang="en-US" sz="2000" i="1" smtClean="0"/>
              <a:t>v</a:t>
            </a:r>
            <a:r>
              <a:rPr lang="en-US" altLang="zh-CN" sz="2000" i="1" baseline="-25000" smtClean="0">
                <a:ea typeface="宋体" charset="-122"/>
              </a:rPr>
              <a:t>j</a:t>
            </a:r>
            <a:r>
              <a:rPr lang="en-US" altLang="zh-CN" sz="2000" i="1" smtClean="0">
                <a:ea typeface="宋体" charset="-122"/>
              </a:rPr>
              <a:t>&lt;</a:t>
            </a:r>
            <a:r>
              <a:rPr lang="en-US" sz="2000" i="1" smtClean="0"/>
              <a:t>v</a:t>
            </a:r>
            <a:r>
              <a:rPr lang="en-US" altLang="zh-CN" sz="2000" i="1" baseline="-25000" smtClean="0">
                <a:ea typeface="宋体" charset="-122"/>
              </a:rPr>
              <a:t>i</a:t>
            </a:r>
            <a:r>
              <a:rPr lang="en-US" altLang="zh-CN" sz="2000" i="1" smtClean="0">
                <a:ea typeface="宋体" charset="-122"/>
              </a:rPr>
              <a:t>)</a:t>
            </a:r>
            <a:r>
              <a:rPr lang="en-US" sz="2000" smtClean="0"/>
              <a:t> </a:t>
            </a:r>
            <a:r>
              <a:rPr lang="en-US" altLang="zh-CN" sz="2000" smtClean="0">
                <a:ea typeface="宋体" charset="-122"/>
              </a:rPr>
              <a:t>, i</a:t>
            </a:r>
            <a:r>
              <a:rPr lang="en-US" sz="2000" smtClean="0"/>
              <a:t>f we </a:t>
            </a:r>
            <a:r>
              <a:rPr lang="en-US" altLang="zh-CN" sz="2000" smtClean="0">
                <a:ea typeface="宋体" charset="-122"/>
              </a:rPr>
              <a:t>replace </a:t>
            </a:r>
            <a:r>
              <a:rPr lang="en-US" sz="2000" smtClean="0"/>
              <a:t>some </a:t>
            </a:r>
            <a:r>
              <a:rPr lang="en-US" altLang="zh-CN" sz="2000" smtClean="0">
                <a:ea typeface="宋体" charset="-122"/>
              </a:rPr>
              <a:t>j</a:t>
            </a:r>
            <a:r>
              <a:rPr lang="en-US" sz="2000" smtClean="0"/>
              <a:t> with </a:t>
            </a:r>
            <a:r>
              <a:rPr lang="en-US" altLang="zh-CN" sz="2000" smtClean="0">
                <a:ea typeface="宋体" charset="-122"/>
              </a:rPr>
              <a:t>i</a:t>
            </a:r>
            <a:r>
              <a:rPr lang="en-US" sz="2000" smtClean="0"/>
              <a:t>, we get a better solution</a:t>
            </a:r>
          </a:p>
          <a:p>
            <a:pPr lvl="1" eaLnBrk="1" hangingPunct="1">
              <a:lnSpc>
                <a:spcPct val="80000"/>
              </a:lnSpc>
            </a:pPr>
            <a:r>
              <a:rPr lang="en-US" sz="2000" smtClean="0"/>
              <a:t>Thus, there is no better solution than the greedy one</a:t>
            </a:r>
          </a:p>
        </p:txBody>
      </p:sp>
      <p:sp>
        <p:nvSpPr>
          <p:cNvPr id="7175" name="Text Box 6"/>
          <p:cNvSpPr txBox="1">
            <a:spLocks noChangeArrowheads="1"/>
          </p:cNvSpPr>
          <p:nvPr/>
        </p:nvSpPr>
        <p:spPr bwMode="auto">
          <a:xfrm>
            <a:off x="5029200" y="1951038"/>
            <a:ext cx="3810000" cy="4068762"/>
          </a:xfrm>
          <a:prstGeom prst="rect">
            <a:avLst/>
          </a:prstGeom>
          <a:noFill/>
          <a:ln w="9525">
            <a:solidFill>
              <a:srgbClr val="000000"/>
            </a:solidFill>
            <a:miter lim="800000"/>
            <a:headEnd/>
            <a:tailEnd/>
          </a:ln>
        </p:spPr>
        <p:txBody>
          <a:bodyPr>
            <a:spAutoFit/>
          </a:bodyPr>
          <a:lstStyle/>
          <a:p>
            <a:pPr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Algorithm</a:t>
            </a:r>
            <a:r>
              <a:rPr lang="en-US" sz="1800">
                <a:latin typeface="Times New Roman" pitchFamily="18" charset="0"/>
              </a:rPr>
              <a:t> </a:t>
            </a:r>
            <a:r>
              <a:rPr lang="en-US" sz="1800" b="1" i="1">
                <a:solidFill>
                  <a:schemeClr val="tx2"/>
                </a:solidFill>
                <a:latin typeface="Times New Roman" pitchFamily="18" charset="0"/>
              </a:rPr>
              <a:t>fractionalKnapsack</a:t>
            </a:r>
            <a:r>
              <a:rPr lang="en-US" sz="1800">
                <a:solidFill>
                  <a:schemeClr val="tx2"/>
                </a:solidFill>
                <a:latin typeface="Times New Roman" pitchFamily="18" charset="0"/>
              </a:rPr>
              <a:t>(</a:t>
            </a:r>
            <a:r>
              <a:rPr lang="en-US" sz="1800" b="1" i="1">
                <a:solidFill>
                  <a:schemeClr val="tx2"/>
                </a:solidFill>
                <a:latin typeface="Times New Roman" pitchFamily="18" charset="0"/>
              </a:rPr>
              <a:t>S,</a:t>
            </a:r>
            <a:r>
              <a:rPr lang="en-US" sz="1800">
                <a:solidFill>
                  <a:schemeClr val="tx2"/>
                </a:solidFill>
                <a:latin typeface="Times New Roman" pitchFamily="18" charset="0"/>
              </a:rPr>
              <a:t> </a:t>
            </a:r>
            <a:r>
              <a:rPr lang="en-US" sz="1800" b="1" i="1">
                <a:solidFill>
                  <a:schemeClr val="tx2"/>
                </a:solidFill>
                <a:latin typeface="Times New Roman" pitchFamily="18" charset="0"/>
              </a:rPr>
              <a:t>W</a:t>
            </a:r>
            <a:r>
              <a:rPr lang="en-US" sz="1800">
                <a:solidFill>
                  <a:schemeClr val="tx2"/>
                </a:solidFill>
                <a:latin typeface="Times New Roman" pitchFamily="18" charset="0"/>
              </a:rPr>
              <a:t>)</a:t>
            </a:r>
          </a:p>
          <a:p>
            <a:pPr algn="l" defTabSz="342900">
              <a:lnSpc>
                <a:spcPct val="90000"/>
              </a:lnSpc>
              <a:spcBef>
                <a:spcPct val="20000"/>
              </a:spcBef>
              <a:buClr>
                <a:schemeClr val="hlink"/>
              </a:buClr>
              <a:buSzPct val="110000"/>
              <a:buFont typeface="Wingdings" pitchFamily="2" charset="2"/>
              <a:buNone/>
            </a:pPr>
            <a:r>
              <a:rPr lang="en-US" sz="1800">
                <a:solidFill>
                  <a:schemeClr val="tx2"/>
                </a:solidFill>
                <a:latin typeface="Times New Roman" pitchFamily="18" charset="0"/>
              </a:rPr>
              <a:t>	</a:t>
            </a:r>
            <a:r>
              <a:rPr lang="en-US" sz="1800" b="1">
                <a:solidFill>
                  <a:srgbClr val="000000"/>
                </a:solidFill>
                <a:latin typeface="Times New Roman" pitchFamily="18" charset="0"/>
              </a:rPr>
              <a:t>Input:</a:t>
            </a:r>
            <a:r>
              <a:rPr lang="en-US" sz="1800">
                <a:latin typeface="Times New Roman" pitchFamily="18" charset="0"/>
              </a:rPr>
              <a:t> </a:t>
            </a:r>
            <a:r>
              <a:rPr lang="en-US" sz="1800">
                <a:solidFill>
                  <a:schemeClr val="accent2"/>
                </a:solidFill>
                <a:latin typeface="Times New Roman" pitchFamily="18" charset="0"/>
              </a:rPr>
              <a:t>set </a:t>
            </a:r>
            <a:r>
              <a:rPr lang="en-US" sz="1800" b="1" i="1">
                <a:solidFill>
                  <a:schemeClr val="accent2"/>
                </a:solidFill>
                <a:latin typeface="Times New Roman" pitchFamily="18" charset="0"/>
              </a:rPr>
              <a:t>S</a:t>
            </a:r>
            <a:r>
              <a:rPr lang="en-US" sz="1800">
                <a:solidFill>
                  <a:schemeClr val="accent2"/>
                </a:solidFill>
                <a:latin typeface="Times New Roman" pitchFamily="18" charset="0"/>
              </a:rPr>
              <a:t> of items w/ benefit </a:t>
            </a:r>
            <a:r>
              <a:rPr lang="en-US" sz="1800" i="1">
                <a:solidFill>
                  <a:schemeClr val="accent2"/>
                </a:solidFill>
                <a:latin typeface="Times New Roman" pitchFamily="18" charset="0"/>
              </a:rPr>
              <a:t>b</a:t>
            </a:r>
            <a:r>
              <a:rPr lang="en-US" sz="1800" i="1" baseline="-25000">
                <a:solidFill>
                  <a:schemeClr val="accent2"/>
                </a:solidFill>
                <a:latin typeface="Times New Roman" pitchFamily="18" charset="0"/>
              </a:rPr>
              <a:t>i</a:t>
            </a:r>
            <a:r>
              <a:rPr lang="en-US" sz="1800" i="1">
                <a:solidFill>
                  <a:schemeClr val="accent2"/>
                </a:solidFill>
                <a:latin typeface="Times New Roman" pitchFamily="18" charset="0"/>
              </a:rPr>
              <a:t> 		</a:t>
            </a:r>
            <a:r>
              <a:rPr lang="en-US" sz="1800">
                <a:solidFill>
                  <a:schemeClr val="accent2"/>
                </a:solidFill>
                <a:latin typeface="Times New Roman" pitchFamily="18" charset="0"/>
              </a:rPr>
              <a:t>and weight </a:t>
            </a:r>
            <a:r>
              <a:rPr lang="en-US" sz="1800" i="1">
                <a:solidFill>
                  <a:schemeClr val="accent2"/>
                </a:solidFill>
                <a:latin typeface="Times New Roman" pitchFamily="18" charset="0"/>
              </a:rPr>
              <a:t>w</a:t>
            </a:r>
            <a:r>
              <a:rPr lang="en-US" sz="1800" i="1" baseline="-25000">
                <a:solidFill>
                  <a:schemeClr val="accent2"/>
                </a:solidFill>
                <a:latin typeface="Times New Roman" pitchFamily="18" charset="0"/>
              </a:rPr>
              <a:t>i</a:t>
            </a:r>
            <a:r>
              <a:rPr lang="en-US" sz="1800">
                <a:solidFill>
                  <a:schemeClr val="accent2"/>
                </a:solidFill>
                <a:latin typeface="Times New Roman" pitchFamily="18" charset="0"/>
              </a:rPr>
              <a:t>; max. weight </a:t>
            </a:r>
            <a:r>
              <a:rPr lang="en-US" sz="1800" i="1">
                <a:solidFill>
                  <a:schemeClr val="accent2"/>
                </a:solidFill>
                <a:latin typeface="Times New Roman" pitchFamily="18" charset="0"/>
              </a:rPr>
              <a:t>W</a:t>
            </a:r>
            <a:r>
              <a:rPr lang="en-US" sz="1800">
                <a:solidFill>
                  <a:schemeClr val="accent2"/>
                </a:solidFill>
                <a:latin typeface="Times New Roman" pitchFamily="18" charset="0"/>
              </a:rPr>
              <a:t>	</a:t>
            </a:r>
            <a:r>
              <a:rPr lang="en-US" sz="1800" b="1">
                <a:solidFill>
                  <a:srgbClr val="000000"/>
                </a:solidFill>
                <a:latin typeface="Times New Roman" pitchFamily="18" charset="0"/>
              </a:rPr>
              <a:t>Output:</a:t>
            </a:r>
            <a:r>
              <a:rPr lang="en-US" sz="1800">
                <a:latin typeface="Times New Roman" pitchFamily="18" charset="0"/>
              </a:rPr>
              <a:t> </a:t>
            </a:r>
            <a:r>
              <a:rPr lang="en-US" sz="1800">
                <a:solidFill>
                  <a:schemeClr val="accent2"/>
                </a:solidFill>
                <a:latin typeface="Times New Roman" pitchFamily="18" charset="0"/>
              </a:rPr>
              <a:t>amount </a:t>
            </a:r>
            <a:r>
              <a:rPr lang="en-US" sz="1800" i="1">
                <a:solidFill>
                  <a:schemeClr val="accent2"/>
                </a:solidFill>
                <a:latin typeface="Times New Roman" pitchFamily="18" charset="0"/>
              </a:rPr>
              <a:t>x</a:t>
            </a:r>
            <a:r>
              <a:rPr lang="en-US" sz="1800" i="1" baseline="-25000">
                <a:solidFill>
                  <a:schemeClr val="accent2"/>
                </a:solidFill>
                <a:latin typeface="Times New Roman" pitchFamily="18" charset="0"/>
              </a:rPr>
              <a:t>i</a:t>
            </a:r>
            <a:r>
              <a:rPr lang="en-US" sz="1800">
                <a:solidFill>
                  <a:schemeClr val="accent2"/>
                </a:solidFill>
                <a:latin typeface="Times New Roman" pitchFamily="18" charset="0"/>
              </a:rPr>
              <a:t> of each item </a:t>
            </a:r>
            <a:r>
              <a:rPr lang="en-US" sz="1800" i="1">
                <a:solidFill>
                  <a:schemeClr val="accent2"/>
                </a:solidFill>
                <a:latin typeface="Times New Roman" pitchFamily="18" charset="0"/>
              </a:rPr>
              <a:t>i 		</a:t>
            </a:r>
            <a:r>
              <a:rPr lang="en-US" sz="1800">
                <a:solidFill>
                  <a:schemeClr val="accent2"/>
                </a:solidFill>
                <a:latin typeface="Times New Roman" pitchFamily="18" charset="0"/>
              </a:rPr>
              <a:t>to maximize benefit with 				weight at most </a:t>
            </a:r>
            <a:r>
              <a:rPr lang="en-US" sz="1800" i="1">
                <a:solidFill>
                  <a:schemeClr val="accent2"/>
                </a:solidFill>
                <a:latin typeface="Times New Roman" pitchFamily="18" charset="0"/>
              </a:rPr>
              <a:t>W</a:t>
            </a:r>
            <a:endParaRPr lang="en-US" sz="1800">
              <a:solidFill>
                <a:schemeClr val="accent2"/>
              </a:solidFill>
              <a:latin typeface="Times New Roman" pitchFamily="18" charset="0"/>
            </a:endParaRPr>
          </a:p>
          <a:p>
            <a:pPr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a:solidFill>
                  <a:srgbClr val="000000"/>
                </a:solidFill>
                <a:latin typeface="Times New Roman" pitchFamily="18" charset="0"/>
              </a:rPr>
              <a:t>for </a:t>
            </a:r>
            <a:r>
              <a:rPr lang="en-US" sz="1800" b="1" i="1">
                <a:solidFill>
                  <a:schemeClr val="accent2"/>
                </a:solidFill>
                <a:latin typeface="Times New Roman" pitchFamily="18" charset="0"/>
              </a:rPr>
              <a:t>each item i in S</a:t>
            </a:r>
            <a:endParaRPr lang="en-US" sz="1800">
              <a:solidFill>
                <a:schemeClr val="accent2"/>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i="1">
                <a:solidFill>
                  <a:schemeClr val="accent2"/>
                </a:solidFill>
                <a:latin typeface="Times New Roman" pitchFamily="18" charset="0"/>
              </a:rPr>
              <a:t>x</a:t>
            </a:r>
            <a:r>
              <a:rPr lang="en-US" sz="1800" b="1" i="1" baseline="-25000">
                <a:solidFill>
                  <a:schemeClr val="accent2"/>
                </a:solidFill>
                <a:latin typeface="Times New Roman" pitchFamily="18" charset="0"/>
              </a:rPr>
              <a:t>i</a:t>
            </a:r>
            <a:r>
              <a:rPr lang="en-US" sz="1800" b="1"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a:t>
            </a:r>
            <a:r>
              <a:rPr lang="en-US" sz="1800">
                <a:solidFill>
                  <a:schemeClr val="accent2"/>
                </a:solidFill>
                <a:latin typeface="Times New Roman" pitchFamily="18" charset="0"/>
              </a:rPr>
              <a:t>0</a:t>
            </a: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	v</a:t>
            </a:r>
            <a:r>
              <a:rPr lang="en-US" sz="1800" b="1" i="1" baseline="-25000">
                <a:solidFill>
                  <a:schemeClr val="accent2"/>
                </a:solidFill>
                <a:latin typeface="Times New Roman" pitchFamily="18" charset="0"/>
              </a:rPr>
              <a:t>i</a:t>
            </a:r>
            <a:r>
              <a:rPr lang="en-US" sz="1800" b="1"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a:t>
            </a:r>
            <a:r>
              <a:rPr lang="en-US" sz="1800" b="1" i="1">
                <a:solidFill>
                  <a:schemeClr val="accent2"/>
                </a:solidFill>
                <a:latin typeface="Times New Roman" pitchFamily="18" charset="0"/>
              </a:rPr>
              <a:t>b</a:t>
            </a:r>
            <a:r>
              <a:rPr lang="en-US" sz="1800" b="1" i="1" baseline="-25000">
                <a:solidFill>
                  <a:schemeClr val="accent2"/>
                </a:solidFill>
                <a:latin typeface="Times New Roman" pitchFamily="18" charset="0"/>
              </a:rPr>
              <a:t>i  </a:t>
            </a:r>
            <a:r>
              <a:rPr lang="en-US" sz="1800" b="1" i="1">
                <a:solidFill>
                  <a:schemeClr val="accent2"/>
                </a:solidFill>
                <a:latin typeface="Times New Roman" pitchFamily="18" charset="0"/>
              </a:rPr>
              <a:t>/ w</a:t>
            </a:r>
            <a:r>
              <a:rPr lang="en-US" sz="1800" b="1" i="1" baseline="-25000">
                <a:solidFill>
                  <a:schemeClr val="accent2"/>
                </a:solidFill>
                <a:latin typeface="Times New Roman" pitchFamily="18" charset="0"/>
              </a:rPr>
              <a:t>i</a:t>
            </a:r>
            <a:r>
              <a:rPr lang="en-US" sz="1800" b="1">
                <a:solidFill>
                  <a:schemeClr val="accent2"/>
                </a:solidFill>
                <a:latin typeface="Times New Roman" pitchFamily="18" charset="0"/>
              </a:rPr>
              <a:t> 		</a:t>
            </a:r>
            <a:r>
              <a:rPr lang="en-US" sz="1800">
                <a:latin typeface="Times New Roman" pitchFamily="18" charset="0"/>
              </a:rPr>
              <a:t>{value}</a:t>
            </a:r>
            <a:endParaRPr lang="en-US" sz="1800" baseline="-25000">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w</a:t>
            </a:r>
            <a:r>
              <a:rPr lang="en-US" sz="1800"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a:t>
            </a:r>
            <a:r>
              <a:rPr lang="en-US" sz="1800">
                <a:solidFill>
                  <a:schemeClr val="accent2"/>
                </a:solidFill>
                <a:latin typeface="Times New Roman" pitchFamily="18" charset="0"/>
              </a:rPr>
              <a:t>0</a:t>
            </a:r>
            <a:r>
              <a:rPr lang="en-US" sz="1800" b="1" i="1">
                <a:solidFill>
                  <a:schemeClr val="accent2"/>
                </a:solidFill>
                <a:latin typeface="Times New Roman" pitchFamily="18" charset="0"/>
              </a:rPr>
              <a:t>		</a:t>
            </a:r>
            <a:r>
              <a:rPr lang="en-US" sz="1800">
                <a:latin typeface="Times New Roman" pitchFamily="18" charset="0"/>
              </a:rPr>
              <a:t>{</a:t>
            </a:r>
            <a:r>
              <a:rPr lang="en-US" altLang="zh-CN" sz="1800">
                <a:latin typeface="Times New Roman" pitchFamily="18" charset="0"/>
                <a:ea typeface="宋体" charset="-122"/>
              </a:rPr>
              <a:t>current </a:t>
            </a:r>
            <a:r>
              <a:rPr lang="en-US" sz="1800">
                <a:latin typeface="Times New Roman" pitchFamily="18" charset="0"/>
              </a:rPr>
              <a:t>total weight}</a:t>
            </a:r>
            <a:endParaRPr lang="en-US" sz="1800" i="1">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while</a:t>
            </a:r>
            <a:r>
              <a:rPr lang="en-US" sz="1800">
                <a:solidFill>
                  <a:schemeClr val="tx2"/>
                </a:solidFill>
                <a:latin typeface="Times New Roman" pitchFamily="18" charset="0"/>
              </a:rPr>
              <a:t> </a:t>
            </a:r>
            <a:r>
              <a:rPr lang="en-US" sz="1800" b="1" i="1">
                <a:solidFill>
                  <a:schemeClr val="accent2"/>
                </a:solidFill>
                <a:latin typeface="Times New Roman" pitchFamily="18" charset="0"/>
              </a:rPr>
              <a:t>w &lt; W </a:t>
            </a: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	</a:t>
            </a:r>
            <a:r>
              <a:rPr lang="en-US" sz="1800">
                <a:solidFill>
                  <a:schemeClr val="accent2"/>
                </a:solidFill>
                <a:latin typeface="Times New Roman" pitchFamily="18" charset="0"/>
              </a:rPr>
              <a:t>remove item </a:t>
            </a:r>
            <a:r>
              <a:rPr lang="en-US" sz="1800" b="1" i="1">
                <a:solidFill>
                  <a:schemeClr val="accent2"/>
                </a:solidFill>
                <a:latin typeface="Times New Roman" pitchFamily="18" charset="0"/>
              </a:rPr>
              <a:t>i </a:t>
            </a:r>
            <a:r>
              <a:rPr lang="en-US" sz="1800">
                <a:solidFill>
                  <a:schemeClr val="accent2"/>
                </a:solidFill>
                <a:latin typeface="Times New Roman" pitchFamily="18" charset="0"/>
              </a:rPr>
              <a:t>with highest </a:t>
            </a:r>
            <a:r>
              <a:rPr lang="en-US" sz="1800" b="1" i="1">
                <a:solidFill>
                  <a:schemeClr val="accent2"/>
                </a:solidFill>
                <a:latin typeface="Times New Roman" pitchFamily="18" charset="0"/>
              </a:rPr>
              <a:t>v</a:t>
            </a:r>
            <a:r>
              <a:rPr lang="en-US" sz="1800" b="1" i="1" baseline="-25000">
                <a:solidFill>
                  <a:schemeClr val="accent2"/>
                </a:solidFill>
                <a:latin typeface="Times New Roman" pitchFamily="18" charset="0"/>
              </a:rPr>
              <a:t>i</a:t>
            </a:r>
            <a:endParaRPr lang="en-US" sz="1800" baseline="-25000">
              <a:solidFill>
                <a:schemeClr val="accent2"/>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i="1">
                <a:solidFill>
                  <a:schemeClr val="accent2"/>
                </a:solidFill>
                <a:latin typeface="Times New Roman" pitchFamily="18" charset="0"/>
              </a:rPr>
              <a:t>x</a:t>
            </a:r>
            <a:r>
              <a:rPr lang="en-US" sz="1800" b="1" i="1" baseline="-25000">
                <a:solidFill>
                  <a:schemeClr val="accent2"/>
                </a:solidFill>
                <a:latin typeface="Times New Roman" pitchFamily="18" charset="0"/>
              </a:rPr>
              <a:t>i</a:t>
            </a:r>
            <a:r>
              <a:rPr lang="en-US" sz="1800" b="1"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min{</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i</a:t>
            </a:r>
            <a:r>
              <a:rPr lang="en-US" sz="1800" b="1" i="1">
                <a:solidFill>
                  <a:schemeClr val="accent2"/>
                </a:solidFill>
                <a:latin typeface="Times New Roman" pitchFamily="18" charset="0"/>
              </a:rPr>
              <a:t> , W </a:t>
            </a:r>
            <a:r>
              <a:rPr lang="en-US" sz="1800" b="1" i="1">
                <a:solidFill>
                  <a:schemeClr val="accent2"/>
                </a:solidFill>
                <a:latin typeface="Symbol" pitchFamily="18" charset="2"/>
              </a:rPr>
              <a:t>-</a:t>
            </a:r>
            <a:r>
              <a:rPr lang="en-US" sz="1800" b="1" i="1">
                <a:solidFill>
                  <a:schemeClr val="accent2"/>
                </a:solidFill>
                <a:latin typeface="Times New Roman" pitchFamily="18" charset="0"/>
              </a:rPr>
              <a:t> w</a:t>
            </a:r>
            <a:r>
              <a:rPr lang="en-US" sz="1800">
                <a:solidFill>
                  <a:srgbClr val="000000"/>
                </a:solidFill>
                <a:latin typeface="Times New Roman" pitchFamily="18" charset="0"/>
              </a:rPr>
              <a:t>}</a:t>
            </a: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i="1">
                <a:solidFill>
                  <a:schemeClr val="accent2"/>
                </a:solidFill>
                <a:latin typeface="Times New Roman" pitchFamily="18" charset="0"/>
              </a:rPr>
              <a:t>w </a:t>
            </a:r>
            <a:r>
              <a:rPr lang="en-US" sz="1800">
                <a:solidFill>
                  <a:srgbClr val="000000"/>
                </a:solidFill>
                <a:latin typeface="Times New Roman" pitchFamily="18" charset="0"/>
                <a:sym typeface="Symbol" pitchFamily="18" charset="2"/>
              </a:rPr>
              <a:t> </a:t>
            </a:r>
            <a:r>
              <a:rPr lang="en-US" sz="1800" b="1" i="1">
                <a:solidFill>
                  <a:schemeClr val="accent2"/>
                </a:solidFill>
                <a:latin typeface="Times New Roman" pitchFamily="18" charset="0"/>
              </a:rPr>
              <a:t>w</a:t>
            </a:r>
            <a:r>
              <a:rPr lang="en-US" sz="1800">
                <a:solidFill>
                  <a:srgbClr val="000000"/>
                </a:solidFill>
                <a:latin typeface="Times New Roman" pitchFamily="18" charset="0"/>
                <a:sym typeface="Symbol" pitchFamily="18" charset="2"/>
              </a:rPr>
              <a:t>  + min{</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i</a:t>
            </a:r>
            <a:r>
              <a:rPr lang="en-US" sz="1800" b="1" i="1">
                <a:solidFill>
                  <a:schemeClr val="accent2"/>
                </a:solidFill>
                <a:latin typeface="Times New Roman" pitchFamily="18" charset="0"/>
              </a:rPr>
              <a:t> , W </a:t>
            </a:r>
            <a:r>
              <a:rPr lang="en-US" sz="1800" b="1" i="1">
                <a:solidFill>
                  <a:schemeClr val="accent2"/>
                </a:solidFill>
                <a:latin typeface="Symbol" pitchFamily="18" charset="2"/>
              </a:rPr>
              <a:t>-</a:t>
            </a:r>
            <a:r>
              <a:rPr lang="en-US" sz="1800" b="1" i="1">
                <a:solidFill>
                  <a:schemeClr val="accent2"/>
                </a:solidFill>
                <a:latin typeface="Times New Roman" pitchFamily="18" charset="0"/>
              </a:rPr>
              <a:t> w</a:t>
            </a:r>
            <a:r>
              <a:rPr lang="en-US" sz="1800">
                <a:solidFill>
                  <a:srgbClr val="000000"/>
                </a:solidFill>
                <a:latin typeface="Times New Roman" pitchFamily="18" charset="0"/>
              </a:rPr>
              <a:t>}</a:t>
            </a:r>
          </a:p>
        </p:txBody>
      </p:sp>
      <p:graphicFrame>
        <p:nvGraphicFramePr>
          <p:cNvPr id="7170" name="Object 7"/>
          <p:cNvGraphicFramePr>
            <a:graphicFrameLocks noChangeAspect="1"/>
          </p:cNvGraphicFramePr>
          <p:nvPr/>
        </p:nvGraphicFramePr>
        <p:xfrm>
          <a:off x="7526338" y="152400"/>
          <a:ext cx="1328737" cy="1600200"/>
        </p:xfrm>
        <a:graphic>
          <a:graphicData uri="http://schemas.openxmlformats.org/presentationml/2006/ole">
            <p:oleObj spid="_x0000_s14338" name="Clip" r:id="rId3" imgW="2225520" imgH="2682720" progId="">
              <p:embed/>
            </p:oleObj>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Task Scheduling</a:t>
            </a:r>
          </a:p>
        </p:txBody>
      </p:sp>
      <p:sp>
        <p:nvSpPr>
          <p:cNvPr id="10242" name="Footer Placeholder 4"/>
          <p:cNvSpPr>
            <a:spLocks noGrp="1"/>
          </p:cNvSpPr>
          <p:nvPr>
            <p:ph type="ftr" sz="quarter" idx="11"/>
          </p:nvPr>
        </p:nvSpPr>
        <p:spPr>
          <a:noFill/>
        </p:spPr>
        <p:txBody>
          <a:bodyPr/>
          <a:lstStyle/>
          <a:p>
            <a:r>
              <a:rPr lang="en-US"/>
              <a:t>The Greedy Method</a:t>
            </a:r>
          </a:p>
        </p:txBody>
      </p:sp>
      <p:sp>
        <p:nvSpPr>
          <p:cNvPr id="10243" name="Slide Number Placeholder 5"/>
          <p:cNvSpPr>
            <a:spLocks noGrp="1"/>
          </p:cNvSpPr>
          <p:nvPr>
            <p:ph type="sldNum" sz="quarter" idx="12"/>
          </p:nvPr>
        </p:nvSpPr>
        <p:spPr>
          <a:noFill/>
        </p:spPr>
        <p:txBody>
          <a:bodyPr/>
          <a:lstStyle/>
          <a:p>
            <a:fld id="{25A0A182-B17E-43ED-8E78-E258887D794E}" type="slidenum">
              <a:rPr lang="en-US"/>
              <a:pPr/>
              <a:t>88</a:t>
            </a:fld>
            <a:endParaRPr lang="en-US"/>
          </a:p>
        </p:txBody>
      </p:sp>
      <p:sp>
        <p:nvSpPr>
          <p:cNvPr id="10245" name="Rectangle 3" descr="Rectangle: Click to edit Master text styles&#10;Second level&#10;Third level&#10;Fourth level&#10;Fifth level"/>
          <p:cNvSpPr>
            <a:spLocks noGrp="1" noChangeArrowheads="1"/>
          </p:cNvSpPr>
          <p:nvPr>
            <p:ph sz="quarter" idx="1"/>
          </p:nvPr>
        </p:nvSpPr>
        <p:spPr>
          <a:xfrm>
            <a:off x="762000" y="1600200"/>
            <a:ext cx="8077200" cy="2200275"/>
          </a:xfrm>
        </p:spPr>
        <p:txBody>
          <a:bodyPr/>
          <a:lstStyle/>
          <a:p>
            <a:pPr eaLnBrk="1" hangingPunct="1">
              <a:lnSpc>
                <a:spcPct val="90000"/>
              </a:lnSpc>
            </a:pPr>
            <a:r>
              <a:rPr lang="en-US" sz="2400" smtClean="0"/>
              <a:t>Given: a set T of n tasks, each having:</a:t>
            </a:r>
          </a:p>
          <a:p>
            <a:pPr lvl="1" eaLnBrk="1" hangingPunct="1">
              <a:lnSpc>
                <a:spcPct val="90000"/>
              </a:lnSpc>
            </a:pPr>
            <a:r>
              <a:rPr lang="en-US" sz="2000" smtClean="0"/>
              <a:t>A start time, s</a:t>
            </a:r>
            <a:r>
              <a:rPr lang="en-US" sz="2000" baseline="-25000" smtClean="0"/>
              <a:t>i</a:t>
            </a:r>
          </a:p>
          <a:p>
            <a:pPr lvl="1" eaLnBrk="1" hangingPunct="1">
              <a:lnSpc>
                <a:spcPct val="90000"/>
              </a:lnSpc>
            </a:pPr>
            <a:r>
              <a:rPr lang="en-US" sz="2000" smtClean="0"/>
              <a:t>A finish time, f</a:t>
            </a:r>
            <a:r>
              <a:rPr lang="en-US" sz="2000" baseline="-25000" smtClean="0"/>
              <a:t>i</a:t>
            </a:r>
            <a:r>
              <a:rPr lang="en-US" sz="2000" smtClean="0"/>
              <a:t> (where s</a:t>
            </a:r>
            <a:r>
              <a:rPr lang="en-US" sz="2000" baseline="-25000" smtClean="0"/>
              <a:t>i</a:t>
            </a:r>
            <a:r>
              <a:rPr lang="en-US" sz="2000" smtClean="0"/>
              <a:t> &lt; f</a:t>
            </a:r>
            <a:r>
              <a:rPr lang="en-US" sz="2000" baseline="-25000" smtClean="0"/>
              <a:t>i</a:t>
            </a:r>
            <a:r>
              <a:rPr lang="en-US" sz="2000" smtClean="0"/>
              <a:t>)</a:t>
            </a:r>
          </a:p>
          <a:p>
            <a:pPr eaLnBrk="1" hangingPunct="1">
              <a:lnSpc>
                <a:spcPct val="90000"/>
              </a:lnSpc>
            </a:pPr>
            <a:r>
              <a:rPr lang="en-US" sz="2400" smtClean="0"/>
              <a:t>Goal: Perform all the tasks using a minimum number of “machines.”</a:t>
            </a:r>
          </a:p>
        </p:txBody>
      </p:sp>
      <p:grpSp>
        <p:nvGrpSpPr>
          <p:cNvPr id="2" name="Group 249"/>
          <p:cNvGrpSpPr>
            <a:grpSpLocks/>
          </p:cNvGrpSpPr>
          <p:nvPr/>
        </p:nvGrpSpPr>
        <p:grpSpPr bwMode="auto">
          <a:xfrm>
            <a:off x="2317750" y="4492625"/>
            <a:ext cx="4632325" cy="131763"/>
            <a:chOff x="1563" y="2893"/>
            <a:chExt cx="2590" cy="73"/>
          </a:xfrm>
        </p:grpSpPr>
        <p:sp>
          <p:nvSpPr>
            <p:cNvPr id="10773" name="Line 49"/>
            <p:cNvSpPr>
              <a:spLocks noChangeShapeType="1"/>
            </p:cNvSpPr>
            <p:nvPr/>
          </p:nvSpPr>
          <p:spPr bwMode="auto">
            <a:xfrm>
              <a:off x="1563" y="2965"/>
              <a:ext cx="12" cy="1"/>
            </a:xfrm>
            <a:prstGeom prst="line">
              <a:avLst/>
            </a:prstGeom>
            <a:noFill/>
            <a:ln w="9525">
              <a:solidFill>
                <a:srgbClr val="008080"/>
              </a:solidFill>
              <a:round/>
              <a:headEnd/>
              <a:tailEnd/>
            </a:ln>
          </p:spPr>
          <p:txBody>
            <a:bodyPr/>
            <a:lstStyle/>
            <a:p>
              <a:endParaRPr lang="en-US"/>
            </a:p>
          </p:txBody>
        </p:sp>
        <p:sp>
          <p:nvSpPr>
            <p:cNvPr id="10774" name="Line 50"/>
            <p:cNvSpPr>
              <a:spLocks noChangeShapeType="1"/>
            </p:cNvSpPr>
            <p:nvPr/>
          </p:nvSpPr>
          <p:spPr bwMode="auto">
            <a:xfrm>
              <a:off x="1586" y="2965"/>
              <a:ext cx="12" cy="1"/>
            </a:xfrm>
            <a:prstGeom prst="line">
              <a:avLst/>
            </a:prstGeom>
            <a:noFill/>
            <a:ln w="9525">
              <a:solidFill>
                <a:srgbClr val="008080"/>
              </a:solidFill>
              <a:round/>
              <a:headEnd/>
              <a:tailEnd/>
            </a:ln>
          </p:spPr>
          <p:txBody>
            <a:bodyPr/>
            <a:lstStyle/>
            <a:p>
              <a:endParaRPr lang="en-US"/>
            </a:p>
          </p:txBody>
        </p:sp>
        <p:sp>
          <p:nvSpPr>
            <p:cNvPr id="10775" name="Line 51"/>
            <p:cNvSpPr>
              <a:spLocks noChangeShapeType="1"/>
            </p:cNvSpPr>
            <p:nvPr/>
          </p:nvSpPr>
          <p:spPr bwMode="auto">
            <a:xfrm>
              <a:off x="1609" y="2965"/>
              <a:ext cx="12" cy="1"/>
            </a:xfrm>
            <a:prstGeom prst="line">
              <a:avLst/>
            </a:prstGeom>
            <a:noFill/>
            <a:ln w="9525">
              <a:solidFill>
                <a:srgbClr val="008080"/>
              </a:solidFill>
              <a:round/>
              <a:headEnd/>
              <a:tailEnd/>
            </a:ln>
          </p:spPr>
          <p:txBody>
            <a:bodyPr/>
            <a:lstStyle/>
            <a:p>
              <a:endParaRPr lang="en-US"/>
            </a:p>
          </p:txBody>
        </p:sp>
        <p:sp>
          <p:nvSpPr>
            <p:cNvPr id="10776" name="Line 52"/>
            <p:cNvSpPr>
              <a:spLocks noChangeShapeType="1"/>
            </p:cNvSpPr>
            <p:nvPr/>
          </p:nvSpPr>
          <p:spPr bwMode="auto">
            <a:xfrm>
              <a:off x="1632" y="2965"/>
              <a:ext cx="12" cy="1"/>
            </a:xfrm>
            <a:prstGeom prst="line">
              <a:avLst/>
            </a:prstGeom>
            <a:noFill/>
            <a:ln w="9525">
              <a:solidFill>
                <a:srgbClr val="008080"/>
              </a:solidFill>
              <a:round/>
              <a:headEnd/>
              <a:tailEnd/>
            </a:ln>
          </p:spPr>
          <p:txBody>
            <a:bodyPr/>
            <a:lstStyle/>
            <a:p>
              <a:endParaRPr lang="en-US"/>
            </a:p>
          </p:txBody>
        </p:sp>
        <p:sp>
          <p:nvSpPr>
            <p:cNvPr id="10777" name="Line 53"/>
            <p:cNvSpPr>
              <a:spLocks noChangeShapeType="1"/>
            </p:cNvSpPr>
            <p:nvPr/>
          </p:nvSpPr>
          <p:spPr bwMode="auto">
            <a:xfrm>
              <a:off x="1655" y="2965"/>
              <a:ext cx="12" cy="1"/>
            </a:xfrm>
            <a:prstGeom prst="line">
              <a:avLst/>
            </a:prstGeom>
            <a:noFill/>
            <a:ln w="9525">
              <a:solidFill>
                <a:srgbClr val="008080"/>
              </a:solidFill>
              <a:round/>
              <a:headEnd/>
              <a:tailEnd/>
            </a:ln>
          </p:spPr>
          <p:txBody>
            <a:bodyPr/>
            <a:lstStyle/>
            <a:p>
              <a:endParaRPr lang="en-US"/>
            </a:p>
          </p:txBody>
        </p:sp>
        <p:sp>
          <p:nvSpPr>
            <p:cNvPr id="10778" name="Line 54"/>
            <p:cNvSpPr>
              <a:spLocks noChangeShapeType="1"/>
            </p:cNvSpPr>
            <p:nvPr/>
          </p:nvSpPr>
          <p:spPr bwMode="auto">
            <a:xfrm>
              <a:off x="1678" y="2965"/>
              <a:ext cx="12" cy="1"/>
            </a:xfrm>
            <a:prstGeom prst="line">
              <a:avLst/>
            </a:prstGeom>
            <a:noFill/>
            <a:ln w="9525">
              <a:solidFill>
                <a:srgbClr val="008080"/>
              </a:solidFill>
              <a:round/>
              <a:headEnd/>
              <a:tailEnd/>
            </a:ln>
          </p:spPr>
          <p:txBody>
            <a:bodyPr/>
            <a:lstStyle/>
            <a:p>
              <a:endParaRPr lang="en-US"/>
            </a:p>
          </p:txBody>
        </p:sp>
        <p:sp>
          <p:nvSpPr>
            <p:cNvPr id="10779" name="Line 55"/>
            <p:cNvSpPr>
              <a:spLocks noChangeShapeType="1"/>
            </p:cNvSpPr>
            <p:nvPr/>
          </p:nvSpPr>
          <p:spPr bwMode="auto">
            <a:xfrm>
              <a:off x="1701" y="2965"/>
              <a:ext cx="12" cy="1"/>
            </a:xfrm>
            <a:prstGeom prst="line">
              <a:avLst/>
            </a:prstGeom>
            <a:noFill/>
            <a:ln w="9525">
              <a:solidFill>
                <a:srgbClr val="008080"/>
              </a:solidFill>
              <a:round/>
              <a:headEnd/>
              <a:tailEnd/>
            </a:ln>
          </p:spPr>
          <p:txBody>
            <a:bodyPr/>
            <a:lstStyle/>
            <a:p>
              <a:endParaRPr lang="en-US"/>
            </a:p>
          </p:txBody>
        </p:sp>
        <p:sp>
          <p:nvSpPr>
            <p:cNvPr id="10780" name="Line 56"/>
            <p:cNvSpPr>
              <a:spLocks noChangeShapeType="1"/>
            </p:cNvSpPr>
            <p:nvPr/>
          </p:nvSpPr>
          <p:spPr bwMode="auto">
            <a:xfrm>
              <a:off x="1724" y="2965"/>
              <a:ext cx="12" cy="1"/>
            </a:xfrm>
            <a:prstGeom prst="line">
              <a:avLst/>
            </a:prstGeom>
            <a:noFill/>
            <a:ln w="9525">
              <a:solidFill>
                <a:srgbClr val="008080"/>
              </a:solidFill>
              <a:round/>
              <a:headEnd/>
              <a:tailEnd/>
            </a:ln>
          </p:spPr>
          <p:txBody>
            <a:bodyPr/>
            <a:lstStyle/>
            <a:p>
              <a:endParaRPr lang="en-US"/>
            </a:p>
          </p:txBody>
        </p:sp>
        <p:sp>
          <p:nvSpPr>
            <p:cNvPr id="10781" name="Line 57"/>
            <p:cNvSpPr>
              <a:spLocks noChangeShapeType="1"/>
            </p:cNvSpPr>
            <p:nvPr/>
          </p:nvSpPr>
          <p:spPr bwMode="auto">
            <a:xfrm>
              <a:off x="1747" y="2965"/>
              <a:ext cx="12" cy="1"/>
            </a:xfrm>
            <a:prstGeom prst="line">
              <a:avLst/>
            </a:prstGeom>
            <a:noFill/>
            <a:ln w="9525">
              <a:solidFill>
                <a:srgbClr val="008080"/>
              </a:solidFill>
              <a:round/>
              <a:headEnd/>
              <a:tailEnd/>
            </a:ln>
          </p:spPr>
          <p:txBody>
            <a:bodyPr/>
            <a:lstStyle/>
            <a:p>
              <a:endParaRPr lang="en-US"/>
            </a:p>
          </p:txBody>
        </p:sp>
        <p:sp>
          <p:nvSpPr>
            <p:cNvPr id="10782" name="Line 58"/>
            <p:cNvSpPr>
              <a:spLocks noChangeShapeType="1"/>
            </p:cNvSpPr>
            <p:nvPr/>
          </p:nvSpPr>
          <p:spPr bwMode="auto">
            <a:xfrm>
              <a:off x="1770" y="2965"/>
              <a:ext cx="12" cy="1"/>
            </a:xfrm>
            <a:prstGeom prst="line">
              <a:avLst/>
            </a:prstGeom>
            <a:noFill/>
            <a:ln w="9525">
              <a:solidFill>
                <a:srgbClr val="008080"/>
              </a:solidFill>
              <a:round/>
              <a:headEnd/>
              <a:tailEnd/>
            </a:ln>
          </p:spPr>
          <p:txBody>
            <a:bodyPr/>
            <a:lstStyle/>
            <a:p>
              <a:endParaRPr lang="en-US"/>
            </a:p>
          </p:txBody>
        </p:sp>
        <p:sp>
          <p:nvSpPr>
            <p:cNvPr id="10783" name="Line 59"/>
            <p:cNvSpPr>
              <a:spLocks noChangeShapeType="1"/>
            </p:cNvSpPr>
            <p:nvPr/>
          </p:nvSpPr>
          <p:spPr bwMode="auto">
            <a:xfrm>
              <a:off x="1793" y="2965"/>
              <a:ext cx="12" cy="1"/>
            </a:xfrm>
            <a:prstGeom prst="line">
              <a:avLst/>
            </a:prstGeom>
            <a:noFill/>
            <a:ln w="9525">
              <a:solidFill>
                <a:srgbClr val="008080"/>
              </a:solidFill>
              <a:round/>
              <a:headEnd/>
              <a:tailEnd/>
            </a:ln>
          </p:spPr>
          <p:txBody>
            <a:bodyPr/>
            <a:lstStyle/>
            <a:p>
              <a:endParaRPr lang="en-US"/>
            </a:p>
          </p:txBody>
        </p:sp>
        <p:sp>
          <p:nvSpPr>
            <p:cNvPr id="10784" name="Line 60"/>
            <p:cNvSpPr>
              <a:spLocks noChangeShapeType="1"/>
            </p:cNvSpPr>
            <p:nvPr/>
          </p:nvSpPr>
          <p:spPr bwMode="auto">
            <a:xfrm>
              <a:off x="1816" y="2965"/>
              <a:ext cx="12" cy="1"/>
            </a:xfrm>
            <a:prstGeom prst="line">
              <a:avLst/>
            </a:prstGeom>
            <a:noFill/>
            <a:ln w="9525">
              <a:solidFill>
                <a:srgbClr val="008080"/>
              </a:solidFill>
              <a:round/>
              <a:headEnd/>
              <a:tailEnd/>
            </a:ln>
          </p:spPr>
          <p:txBody>
            <a:bodyPr/>
            <a:lstStyle/>
            <a:p>
              <a:endParaRPr lang="en-US"/>
            </a:p>
          </p:txBody>
        </p:sp>
        <p:sp>
          <p:nvSpPr>
            <p:cNvPr id="10785" name="Line 61"/>
            <p:cNvSpPr>
              <a:spLocks noChangeShapeType="1"/>
            </p:cNvSpPr>
            <p:nvPr/>
          </p:nvSpPr>
          <p:spPr bwMode="auto">
            <a:xfrm>
              <a:off x="1839" y="2965"/>
              <a:ext cx="12" cy="1"/>
            </a:xfrm>
            <a:prstGeom prst="line">
              <a:avLst/>
            </a:prstGeom>
            <a:noFill/>
            <a:ln w="9525">
              <a:solidFill>
                <a:srgbClr val="008080"/>
              </a:solidFill>
              <a:round/>
              <a:headEnd/>
              <a:tailEnd/>
            </a:ln>
          </p:spPr>
          <p:txBody>
            <a:bodyPr/>
            <a:lstStyle/>
            <a:p>
              <a:endParaRPr lang="en-US"/>
            </a:p>
          </p:txBody>
        </p:sp>
        <p:sp>
          <p:nvSpPr>
            <p:cNvPr id="10786" name="Line 62"/>
            <p:cNvSpPr>
              <a:spLocks noChangeShapeType="1"/>
            </p:cNvSpPr>
            <p:nvPr/>
          </p:nvSpPr>
          <p:spPr bwMode="auto">
            <a:xfrm>
              <a:off x="1863" y="2965"/>
              <a:ext cx="11" cy="1"/>
            </a:xfrm>
            <a:prstGeom prst="line">
              <a:avLst/>
            </a:prstGeom>
            <a:noFill/>
            <a:ln w="9525">
              <a:solidFill>
                <a:srgbClr val="008080"/>
              </a:solidFill>
              <a:round/>
              <a:headEnd/>
              <a:tailEnd/>
            </a:ln>
          </p:spPr>
          <p:txBody>
            <a:bodyPr/>
            <a:lstStyle/>
            <a:p>
              <a:endParaRPr lang="en-US"/>
            </a:p>
          </p:txBody>
        </p:sp>
        <p:sp>
          <p:nvSpPr>
            <p:cNvPr id="10787" name="Line 63"/>
            <p:cNvSpPr>
              <a:spLocks noChangeShapeType="1"/>
            </p:cNvSpPr>
            <p:nvPr/>
          </p:nvSpPr>
          <p:spPr bwMode="auto">
            <a:xfrm>
              <a:off x="1886" y="2965"/>
              <a:ext cx="11" cy="1"/>
            </a:xfrm>
            <a:prstGeom prst="line">
              <a:avLst/>
            </a:prstGeom>
            <a:noFill/>
            <a:ln w="9525">
              <a:solidFill>
                <a:srgbClr val="008080"/>
              </a:solidFill>
              <a:round/>
              <a:headEnd/>
              <a:tailEnd/>
            </a:ln>
          </p:spPr>
          <p:txBody>
            <a:bodyPr/>
            <a:lstStyle/>
            <a:p>
              <a:endParaRPr lang="en-US"/>
            </a:p>
          </p:txBody>
        </p:sp>
        <p:sp>
          <p:nvSpPr>
            <p:cNvPr id="10788" name="Line 64"/>
            <p:cNvSpPr>
              <a:spLocks noChangeShapeType="1"/>
            </p:cNvSpPr>
            <p:nvPr/>
          </p:nvSpPr>
          <p:spPr bwMode="auto">
            <a:xfrm>
              <a:off x="1909" y="2965"/>
              <a:ext cx="11" cy="1"/>
            </a:xfrm>
            <a:prstGeom prst="line">
              <a:avLst/>
            </a:prstGeom>
            <a:noFill/>
            <a:ln w="9525">
              <a:solidFill>
                <a:srgbClr val="008080"/>
              </a:solidFill>
              <a:round/>
              <a:headEnd/>
              <a:tailEnd/>
            </a:ln>
          </p:spPr>
          <p:txBody>
            <a:bodyPr/>
            <a:lstStyle/>
            <a:p>
              <a:endParaRPr lang="en-US"/>
            </a:p>
          </p:txBody>
        </p:sp>
        <p:sp>
          <p:nvSpPr>
            <p:cNvPr id="10789" name="Line 65"/>
            <p:cNvSpPr>
              <a:spLocks noChangeShapeType="1"/>
            </p:cNvSpPr>
            <p:nvPr/>
          </p:nvSpPr>
          <p:spPr bwMode="auto">
            <a:xfrm>
              <a:off x="1932" y="2965"/>
              <a:ext cx="11" cy="1"/>
            </a:xfrm>
            <a:prstGeom prst="line">
              <a:avLst/>
            </a:prstGeom>
            <a:noFill/>
            <a:ln w="9525">
              <a:solidFill>
                <a:srgbClr val="008080"/>
              </a:solidFill>
              <a:round/>
              <a:headEnd/>
              <a:tailEnd/>
            </a:ln>
          </p:spPr>
          <p:txBody>
            <a:bodyPr/>
            <a:lstStyle/>
            <a:p>
              <a:endParaRPr lang="en-US"/>
            </a:p>
          </p:txBody>
        </p:sp>
        <p:sp>
          <p:nvSpPr>
            <p:cNvPr id="10790" name="Line 66"/>
            <p:cNvSpPr>
              <a:spLocks noChangeShapeType="1"/>
            </p:cNvSpPr>
            <p:nvPr/>
          </p:nvSpPr>
          <p:spPr bwMode="auto">
            <a:xfrm>
              <a:off x="1955" y="2965"/>
              <a:ext cx="11" cy="1"/>
            </a:xfrm>
            <a:prstGeom prst="line">
              <a:avLst/>
            </a:prstGeom>
            <a:noFill/>
            <a:ln w="9525">
              <a:solidFill>
                <a:srgbClr val="008080"/>
              </a:solidFill>
              <a:round/>
              <a:headEnd/>
              <a:tailEnd/>
            </a:ln>
          </p:spPr>
          <p:txBody>
            <a:bodyPr/>
            <a:lstStyle/>
            <a:p>
              <a:endParaRPr lang="en-US"/>
            </a:p>
          </p:txBody>
        </p:sp>
        <p:sp>
          <p:nvSpPr>
            <p:cNvPr id="10791" name="Line 67"/>
            <p:cNvSpPr>
              <a:spLocks noChangeShapeType="1"/>
            </p:cNvSpPr>
            <p:nvPr/>
          </p:nvSpPr>
          <p:spPr bwMode="auto">
            <a:xfrm>
              <a:off x="1978" y="2965"/>
              <a:ext cx="11" cy="1"/>
            </a:xfrm>
            <a:prstGeom prst="line">
              <a:avLst/>
            </a:prstGeom>
            <a:noFill/>
            <a:ln w="9525">
              <a:solidFill>
                <a:srgbClr val="008080"/>
              </a:solidFill>
              <a:round/>
              <a:headEnd/>
              <a:tailEnd/>
            </a:ln>
          </p:spPr>
          <p:txBody>
            <a:bodyPr/>
            <a:lstStyle/>
            <a:p>
              <a:endParaRPr lang="en-US"/>
            </a:p>
          </p:txBody>
        </p:sp>
        <p:sp>
          <p:nvSpPr>
            <p:cNvPr id="10792" name="Line 68"/>
            <p:cNvSpPr>
              <a:spLocks noChangeShapeType="1"/>
            </p:cNvSpPr>
            <p:nvPr/>
          </p:nvSpPr>
          <p:spPr bwMode="auto">
            <a:xfrm>
              <a:off x="2001" y="2965"/>
              <a:ext cx="11" cy="1"/>
            </a:xfrm>
            <a:prstGeom prst="line">
              <a:avLst/>
            </a:prstGeom>
            <a:noFill/>
            <a:ln w="9525">
              <a:solidFill>
                <a:srgbClr val="008080"/>
              </a:solidFill>
              <a:round/>
              <a:headEnd/>
              <a:tailEnd/>
            </a:ln>
          </p:spPr>
          <p:txBody>
            <a:bodyPr/>
            <a:lstStyle/>
            <a:p>
              <a:endParaRPr lang="en-US"/>
            </a:p>
          </p:txBody>
        </p:sp>
        <p:sp>
          <p:nvSpPr>
            <p:cNvPr id="10793" name="Line 69"/>
            <p:cNvSpPr>
              <a:spLocks noChangeShapeType="1"/>
            </p:cNvSpPr>
            <p:nvPr/>
          </p:nvSpPr>
          <p:spPr bwMode="auto">
            <a:xfrm>
              <a:off x="2024" y="2965"/>
              <a:ext cx="11" cy="1"/>
            </a:xfrm>
            <a:prstGeom prst="line">
              <a:avLst/>
            </a:prstGeom>
            <a:noFill/>
            <a:ln w="9525">
              <a:solidFill>
                <a:srgbClr val="008080"/>
              </a:solidFill>
              <a:round/>
              <a:headEnd/>
              <a:tailEnd/>
            </a:ln>
          </p:spPr>
          <p:txBody>
            <a:bodyPr/>
            <a:lstStyle/>
            <a:p>
              <a:endParaRPr lang="en-US"/>
            </a:p>
          </p:txBody>
        </p:sp>
        <p:sp>
          <p:nvSpPr>
            <p:cNvPr id="10794" name="Line 70"/>
            <p:cNvSpPr>
              <a:spLocks noChangeShapeType="1"/>
            </p:cNvSpPr>
            <p:nvPr/>
          </p:nvSpPr>
          <p:spPr bwMode="auto">
            <a:xfrm>
              <a:off x="2047" y="2965"/>
              <a:ext cx="11" cy="1"/>
            </a:xfrm>
            <a:prstGeom prst="line">
              <a:avLst/>
            </a:prstGeom>
            <a:noFill/>
            <a:ln w="9525">
              <a:solidFill>
                <a:srgbClr val="008080"/>
              </a:solidFill>
              <a:round/>
              <a:headEnd/>
              <a:tailEnd/>
            </a:ln>
          </p:spPr>
          <p:txBody>
            <a:bodyPr/>
            <a:lstStyle/>
            <a:p>
              <a:endParaRPr lang="en-US"/>
            </a:p>
          </p:txBody>
        </p:sp>
        <p:sp>
          <p:nvSpPr>
            <p:cNvPr id="10795" name="Line 71"/>
            <p:cNvSpPr>
              <a:spLocks noChangeShapeType="1"/>
            </p:cNvSpPr>
            <p:nvPr/>
          </p:nvSpPr>
          <p:spPr bwMode="auto">
            <a:xfrm>
              <a:off x="2070" y="2965"/>
              <a:ext cx="11" cy="1"/>
            </a:xfrm>
            <a:prstGeom prst="line">
              <a:avLst/>
            </a:prstGeom>
            <a:noFill/>
            <a:ln w="9525">
              <a:solidFill>
                <a:srgbClr val="008080"/>
              </a:solidFill>
              <a:round/>
              <a:headEnd/>
              <a:tailEnd/>
            </a:ln>
          </p:spPr>
          <p:txBody>
            <a:bodyPr/>
            <a:lstStyle/>
            <a:p>
              <a:endParaRPr lang="en-US"/>
            </a:p>
          </p:txBody>
        </p:sp>
        <p:sp>
          <p:nvSpPr>
            <p:cNvPr id="10796" name="Line 72"/>
            <p:cNvSpPr>
              <a:spLocks noChangeShapeType="1"/>
            </p:cNvSpPr>
            <p:nvPr/>
          </p:nvSpPr>
          <p:spPr bwMode="auto">
            <a:xfrm>
              <a:off x="2093" y="2965"/>
              <a:ext cx="11" cy="1"/>
            </a:xfrm>
            <a:prstGeom prst="line">
              <a:avLst/>
            </a:prstGeom>
            <a:noFill/>
            <a:ln w="9525">
              <a:solidFill>
                <a:srgbClr val="008080"/>
              </a:solidFill>
              <a:round/>
              <a:headEnd/>
              <a:tailEnd/>
            </a:ln>
          </p:spPr>
          <p:txBody>
            <a:bodyPr/>
            <a:lstStyle/>
            <a:p>
              <a:endParaRPr lang="en-US"/>
            </a:p>
          </p:txBody>
        </p:sp>
        <p:sp>
          <p:nvSpPr>
            <p:cNvPr id="10797" name="Line 73"/>
            <p:cNvSpPr>
              <a:spLocks noChangeShapeType="1"/>
            </p:cNvSpPr>
            <p:nvPr/>
          </p:nvSpPr>
          <p:spPr bwMode="auto">
            <a:xfrm>
              <a:off x="2116" y="2965"/>
              <a:ext cx="11" cy="1"/>
            </a:xfrm>
            <a:prstGeom prst="line">
              <a:avLst/>
            </a:prstGeom>
            <a:noFill/>
            <a:ln w="9525">
              <a:solidFill>
                <a:srgbClr val="008080"/>
              </a:solidFill>
              <a:round/>
              <a:headEnd/>
              <a:tailEnd/>
            </a:ln>
          </p:spPr>
          <p:txBody>
            <a:bodyPr/>
            <a:lstStyle/>
            <a:p>
              <a:endParaRPr lang="en-US"/>
            </a:p>
          </p:txBody>
        </p:sp>
        <p:sp>
          <p:nvSpPr>
            <p:cNvPr id="10798" name="Line 74"/>
            <p:cNvSpPr>
              <a:spLocks noChangeShapeType="1"/>
            </p:cNvSpPr>
            <p:nvPr/>
          </p:nvSpPr>
          <p:spPr bwMode="auto">
            <a:xfrm>
              <a:off x="2139" y="2965"/>
              <a:ext cx="11" cy="1"/>
            </a:xfrm>
            <a:prstGeom prst="line">
              <a:avLst/>
            </a:prstGeom>
            <a:noFill/>
            <a:ln w="9525">
              <a:solidFill>
                <a:srgbClr val="008080"/>
              </a:solidFill>
              <a:round/>
              <a:headEnd/>
              <a:tailEnd/>
            </a:ln>
          </p:spPr>
          <p:txBody>
            <a:bodyPr/>
            <a:lstStyle/>
            <a:p>
              <a:endParaRPr lang="en-US"/>
            </a:p>
          </p:txBody>
        </p:sp>
        <p:sp>
          <p:nvSpPr>
            <p:cNvPr id="10799" name="Line 75"/>
            <p:cNvSpPr>
              <a:spLocks noChangeShapeType="1"/>
            </p:cNvSpPr>
            <p:nvPr/>
          </p:nvSpPr>
          <p:spPr bwMode="auto">
            <a:xfrm>
              <a:off x="2162" y="2965"/>
              <a:ext cx="11" cy="1"/>
            </a:xfrm>
            <a:prstGeom prst="line">
              <a:avLst/>
            </a:prstGeom>
            <a:noFill/>
            <a:ln w="9525">
              <a:solidFill>
                <a:srgbClr val="008080"/>
              </a:solidFill>
              <a:round/>
              <a:headEnd/>
              <a:tailEnd/>
            </a:ln>
          </p:spPr>
          <p:txBody>
            <a:bodyPr/>
            <a:lstStyle/>
            <a:p>
              <a:endParaRPr lang="en-US"/>
            </a:p>
          </p:txBody>
        </p:sp>
        <p:sp>
          <p:nvSpPr>
            <p:cNvPr id="10800" name="Line 76"/>
            <p:cNvSpPr>
              <a:spLocks noChangeShapeType="1"/>
            </p:cNvSpPr>
            <p:nvPr/>
          </p:nvSpPr>
          <p:spPr bwMode="auto">
            <a:xfrm>
              <a:off x="2185" y="2965"/>
              <a:ext cx="11" cy="1"/>
            </a:xfrm>
            <a:prstGeom prst="line">
              <a:avLst/>
            </a:prstGeom>
            <a:noFill/>
            <a:ln w="9525">
              <a:solidFill>
                <a:srgbClr val="008080"/>
              </a:solidFill>
              <a:round/>
              <a:headEnd/>
              <a:tailEnd/>
            </a:ln>
          </p:spPr>
          <p:txBody>
            <a:bodyPr/>
            <a:lstStyle/>
            <a:p>
              <a:endParaRPr lang="en-US"/>
            </a:p>
          </p:txBody>
        </p:sp>
        <p:sp>
          <p:nvSpPr>
            <p:cNvPr id="10801" name="Line 77"/>
            <p:cNvSpPr>
              <a:spLocks noChangeShapeType="1"/>
            </p:cNvSpPr>
            <p:nvPr/>
          </p:nvSpPr>
          <p:spPr bwMode="auto">
            <a:xfrm>
              <a:off x="2208" y="2965"/>
              <a:ext cx="11" cy="1"/>
            </a:xfrm>
            <a:prstGeom prst="line">
              <a:avLst/>
            </a:prstGeom>
            <a:noFill/>
            <a:ln w="9525">
              <a:solidFill>
                <a:srgbClr val="008080"/>
              </a:solidFill>
              <a:round/>
              <a:headEnd/>
              <a:tailEnd/>
            </a:ln>
          </p:spPr>
          <p:txBody>
            <a:bodyPr/>
            <a:lstStyle/>
            <a:p>
              <a:endParaRPr lang="en-US"/>
            </a:p>
          </p:txBody>
        </p:sp>
        <p:sp>
          <p:nvSpPr>
            <p:cNvPr id="10802" name="Line 78"/>
            <p:cNvSpPr>
              <a:spLocks noChangeShapeType="1"/>
            </p:cNvSpPr>
            <p:nvPr/>
          </p:nvSpPr>
          <p:spPr bwMode="auto">
            <a:xfrm>
              <a:off x="2231" y="2965"/>
              <a:ext cx="11" cy="1"/>
            </a:xfrm>
            <a:prstGeom prst="line">
              <a:avLst/>
            </a:prstGeom>
            <a:noFill/>
            <a:ln w="9525">
              <a:solidFill>
                <a:srgbClr val="008080"/>
              </a:solidFill>
              <a:round/>
              <a:headEnd/>
              <a:tailEnd/>
            </a:ln>
          </p:spPr>
          <p:txBody>
            <a:bodyPr/>
            <a:lstStyle/>
            <a:p>
              <a:endParaRPr lang="en-US"/>
            </a:p>
          </p:txBody>
        </p:sp>
        <p:sp>
          <p:nvSpPr>
            <p:cNvPr id="10803" name="Line 79"/>
            <p:cNvSpPr>
              <a:spLocks noChangeShapeType="1"/>
            </p:cNvSpPr>
            <p:nvPr/>
          </p:nvSpPr>
          <p:spPr bwMode="auto">
            <a:xfrm>
              <a:off x="2254" y="2965"/>
              <a:ext cx="11" cy="1"/>
            </a:xfrm>
            <a:prstGeom prst="line">
              <a:avLst/>
            </a:prstGeom>
            <a:noFill/>
            <a:ln w="9525">
              <a:solidFill>
                <a:srgbClr val="008080"/>
              </a:solidFill>
              <a:round/>
              <a:headEnd/>
              <a:tailEnd/>
            </a:ln>
          </p:spPr>
          <p:txBody>
            <a:bodyPr/>
            <a:lstStyle/>
            <a:p>
              <a:endParaRPr lang="en-US"/>
            </a:p>
          </p:txBody>
        </p:sp>
        <p:sp>
          <p:nvSpPr>
            <p:cNvPr id="10804" name="Line 80"/>
            <p:cNvSpPr>
              <a:spLocks noChangeShapeType="1"/>
            </p:cNvSpPr>
            <p:nvPr/>
          </p:nvSpPr>
          <p:spPr bwMode="auto">
            <a:xfrm>
              <a:off x="2277" y="2965"/>
              <a:ext cx="11" cy="1"/>
            </a:xfrm>
            <a:prstGeom prst="line">
              <a:avLst/>
            </a:prstGeom>
            <a:noFill/>
            <a:ln w="9525">
              <a:solidFill>
                <a:srgbClr val="008080"/>
              </a:solidFill>
              <a:round/>
              <a:headEnd/>
              <a:tailEnd/>
            </a:ln>
          </p:spPr>
          <p:txBody>
            <a:bodyPr/>
            <a:lstStyle/>
            <a:p>
              <a:endParaRPr lang="en-US"/>
            </a:p>
          </p:txBody>
        </p:sp>
        <p:sp>
          <p:nvSpPr>
            <p:cNvPr id="10805" name="Line 81"/>
            <p:cNvSpPr>
              <a:spLocks noChangeShapeType="1"/>
            </p:cNvSpPr>
            <p:nvPr/>
          </p:nvSpPr>
          <p:spPr bwMode="auto">
            <a:xfrm>
              <a:off x="2300" y="2965"/>
              <a:ext cx="11" cy="1"/>
            </a:xfrm>
            <a:prstGeom prst="line">
              <a:avLst/>
            </a:prstGeom>
            <a:noFill/>
            <a:ln w="9525">
              <a:solidFill>
                <a:srgbClr val="008080"/>
              </a:solidFill>
              <a:round/>
              <a:headEnd/>
              <a:tailEnd/>
            </a:ln>
          </p:spPr>
          <p:txBody>
            <a:bodyPr/>
            <a:lstStyle/>
            <a:p>
              <a:endParaRPr lang="en-US"/>
            </a:p>
          </p:txBody>
        </p:sp>
        <p:sp>
          <p:nvSpPr>
            <p:cNvPr id="10806" name="Line 82"/>
            <p:cNvSpPr>
              <a:spLocks noChangeShapeType="1"/>
            </p:cNvSpPr>
            <p:nvPr/>
          </p:nvSpPr>
          <p:spPr bwMode="auto">
            <a:xfrm>
              <a:off x="2323" y="2965"/>
              <a:ext cx="11" cy="1"/>
            </a:xfrm>
            <a:prstGeom prst="line">
              <a:avLst/>
            </a:prstGeom>
            <a:noFill/>
            <a:ln w="9525">
              <a:solidFill>
                <a:srgbClr val="008080"/>
              </a:solidFill>
              <a:round/>
              <a:headEnd/>
              <a:tailEnd/>
            </a:ln>
          </p:spPr>
          <p:txBody>
            <a:bodyPr/>
            <a:lstStyle/>
            <a:p>
              <a:endParaRPr lang="en-US"/>
            </a:p>
          </p:txBody>
        </p:sp>
        <p:sp>
          <p:nvSpPr>
            <p:cNvPr id="10807" name="Line 83"/>
            <p:cNvSpPr>
              <a:spLocks noChangeShapeType="1"/>
            </p:cNvSpPr>
            <p:nvPr/>
          </p:nvSpPr>
          <p:spPr bwMode="auto">
            <a:xfrm>
              <a:off x="2346" y="2965"/>
              <a:ext cx="12" cy="1"/>
            </a:xfrm>
            <a:prstGeom prst="line">
              <a:avLst/>
            </a:prstGeom>
            <a:noFill/>
            <a:ln w="9525">
              <a:solidFill>
                <a:srgbClr val="008080"/>
              </a:solidFill>
              <a:round/>
              <a:headEnd/>
              <a:tailEnd/>
            </a:ln>
          </p:spPr>
          <p:txBody>
            <a:bodyPr/>
            <a:lstStyle/>
            <a:p>
              <a:endParaRPr lang="en-US"/>
            </a:p>
          </p:txBody>
        </p:sp>
        <p:sp>
          <p:nvSpPr>
            <p:cNvPr id="10808" name="Line 84"/>
            <p:cNvSpPr>
              <a:spLocks noChangeShapeType="1"/>
            </p:cNvSpPr>
            <p:nvPr/>
          </p:nvSpPr>
          <p:spPr bwMode="auto">
            <a:xfrm>
              <a:off x="2369" y="2965"/>
              <a:ext cx="12" cy="1"/>
            </a:xfrm>
            <a:prstGeom prst="line">
              <a:avLst/>
            </a:prstGeom>
            <a:noFill/>
            <a:ln w="9525">
              <a:solidFill>
                <a:srgbClr val="008080"/>
              </a:solidFill>
              <a:round/>
              <a:headEnd/>
              <a:tailEnd/>
            </a:ln>
          </p:spPr>
          <p:txBody>
            <a:bodyPr/>
            <a:lstStyle/>
            <a:p>
              <a:endParaRPr lang="en-US"/>
            </a:p>
          </p:txBody>
        </p:sp>
        <p:sp>
          <p:nvSpPr>
            <p:cNvPr id="10809" name="Line 85"/>
            <p:cNvSpPr>
              <a:spLocks noChangeShapeType="1"/>
            </p:cNvSpPr>
            <p:nvPr/>
          </p:nvSpPr>
          <p:spPr bwMode="auto">
            <a:xfrm>
              <a:off x="2392" y="2965"/>
              <a:ext cx="12" cy="1"/>
            </a:xfrm>
            <a:prstGeom prst="line">
              <a:avLst/>
            </a:prstGeom>
            <a:noFill/>
            <a:ln w="9525">
              <a:solidFill>
                <a:srgbClr val="008080"/>
              </a:solidFill>
              <a:round/>
              <a:headEnd/>
              <a:tailEnd/>
            </a:ln>
          </p:spPr>
          <p:txBody>
            <a:bodyPr/>
            <a:lstStyle/>
            <a:p>
              <a:endParaRPr lang="en-US"/>
            </a:p>
          </p:txBody>
        </p:sp>
        <p:sp>
          <p:nvSpPr>
            <p:cNvPr id="10810" name="Line 86"/>
            <p:cNvSpPr>
              <a:spLocks noChangeShapeType="1"/>
            </p:cNvSpPr>
            <p:nvPr/>
          </p:nvSpPr>
          <p:spPr bwMode="auto">
            <a:xfrm>
              <a:off x="2415" y="2965"/>
              <a:ext cx="12" cy="1"/>
            </a:xfrm>
            <a:prstGeom prst="line">
              <a:avLst/>
            </a:prstGeom>
            <a:noFill/>
            <a:ln w="9525">
              <a:solidFill>
                <a:srgbClr val="008080"/>
              </a:solidFill>
              <a:round/>
              <a:headEnd/>
              <a:tailEnd/>
            </a:ln>
          </p:spPr>
          <p:txBody>
            <a:bodyPr/>
            <a:lstStyle/>
            <a:p>
              <a:endParaRPr lang="en-US"/>
            </a:p>
          </p:txBody>
        </p:sp>
        <p:sp>
          <p:nvSpPr>
            <p:cNvPr id="10811" name="Line 87"/>
            <p:cNvSpPr>
              <a:spLocks noChangeShapeType="1"/>
            </p:cNvSpPr>
            <p:nvPr/>
          </p:nvSpPr>
          <p:spPr bwMode="auto">
            <a:xfrm>
              <a:off x="2438" y="2965"/>
              <a:ext cx="12" cy="1"/>
            </a:xfrm>
            <a:prstGeom prst="line">
              <a:avLst/>
            </a:prstGeom>
            <a:noFill/>
            <a:ln w="9525">
              <a:solidFill>
                <a:srgbClr val="008080"/>
              </a:solidFill>
              <a:round/>
              <a:headEnd/>
              <a:tailEnd/>
            </a:ln>
          </p:spPr>
          <p:txBody>
            <a:bodyPr/>
            <a:lstStyle/>
            <a:p>
              <a:endParaRPr lang="en-US"/>
            </a:p>
          </p:txBody>
        </p:sp>
        <p:sp>
          <p:nvSpPr>
            <p:cNvPr id="10812" name="Line 88"/>
            <p:cNvSpPr>
              <a:spLocks noChangeShapeType="1"/>
            </p:cNvSpPr>
            <p:nvPr/>
          </p:nvSpPr>
          <p:spPr bwMode="auto">
            <a:xfrm>
              <a:off x="2461" y="2965"/>
              <a:ext cx="12" cy="1"/>
            </a:xfrm>
            <a:prstGeom prst="line">
              <a:avLst/>
            </a:prstGeom>
            <a:noFill/>
            <a:ln w="9525">
              <a:solidFill>
                <a:srgbClr val="008080"/>
              </a:solidFill>
              <a:round/>
              <a:headEnd/>
              <a:tailEnd/>
            </a:ln>
          </p:spPr>
          <p:txBody>
            <a:bodyPr/>
            <a:lstStyle/>
            <a:p>
              <a:endParaRPr lang="en-US"/>
            </a:p>
          </p:txBody>
        </p:sp>
        <p:sp>
          <p:nvSpPr>
            <p:cNvPr id="10813" name="Line 89"/>
            <p:cNvSpPr>
              <a:spLocks noChangeShapeType="1"/>
            </p:cNvSpPr>
            <p:nvPr/>
          </p:nvSpPr>
          <p:spPr bwMode="auto">
            <a:xfrm>
              <a:off x="2484" y="2965"/>
              <a:ext cx="12" cy="1"/>
            </a:xfrm>
            <a:prstGeom prst="line">
              <a:avLst/>
            </a:prstGeom>
            <a:noFill/>
            <a:ln w="9525">
              <a:solidFill>
                <a:srgbClr val="008080"/>
              </a:solidFill>
              <a:round/>
              <a:headEnd/>
              <a:tailEnd/>
            </a:ln>
          </p:spPr>
          <p:txBody>
            <a:bodyPr/>
            <a:lstStyle/>
            <a:p>
              <a:endParaRPr lang="en-US"/>
            </a:p>
          </p:txBody>
        </p:sp>
        <p:sp>
          <p:nvSpPr>
            <p:cNvPr id="10814" name="Line 90"/>
            <p:cNvSpPr>
              <a:spLocks noChangeShapeType="1"/>
            </p:cNvSpPr>
            <p:nvPr/>
          </p:nvSpPr>
          <p:spPr bwMode="auto">
            <a:xfrm>
              <a:off x="2507" y="2965"/>
              <a:ext cx="12" cy="1"/>
            </a:xfrm>
            <a:prstGeom prst="line">
              <a:avLst/>
            </a:prstGeom>
            <a:noFill/>
            <a:ln w="9525">
              <a:solidFill>
                <a:srgbClr val="008080"/>
              </a:solidFill>
              <a:round/>
              <a:headEnd/>
              <a:tailEnd/>
            </a:ln>
          </p:spPr>
          <p:txBody>
            <a:bodyPr/>
            <a:lstStyle/>
            <a:p>
              <a:endParaRPr lang="en-US"/>
            </a:p>
          </p:txBody>
        </p:sp>
        <p:sp>
          <p:nvSpPr>
            <p:cNvPr id="10815" name="Line 91"/>
            <p:cNvSpPr>
              <a:spLocks noChangeShapeType="1"/>
            </p:cNvSpPr>
            <p:nvPr/>
          </p:nvSpPr>
          <p:spPr bwMode="auto">
            <a:xfrm>
              <a:off x="2530" y="2965"/>
              <a:ext cx="12" cy="1"/>
            </a:xfrm>
            <a:prstGeom prst="line">
              <a:avLst/>
            </a:prstGeom>
            <a:noFill/>
            <a:ln w="9525">
              <a:solidFill>
                <a:srgbClr val="008080"/>
              </a:solidFill>
              <a:round/>
              <a:headEnd/>
              <a:tailEnd/>
            </a:ln>
          </p:spPr>
          <p:txBody>
            <a:bodyPr/>
            <a:lstStyle/>
            <a:p>
              <a:endParaRPr lang="en-US"/>
            </a:p>
          </p:txBody>
        </p:sp>
        <p:sp>
          <p:nvSpPr>
            <p:cNvPr id="10816" name="Line 92"/>
            <p:cNvSpPr>
              <a:spLocks noChangeShapeType="1"/>
            </p:cNvSpPr>
            <p:nvPr/>
          </p:nvSpPr>
          <p:spPr bwMode="auto">
            <a:xfrm>
              <a:off x="2553" y="2965"/>
              <a:ext cx="12" cy="1"/>
            </a:xfrm>
            <a:prstGeom prst="line">
              <a:avLst/>
            </a:prstGeom>
            <a:noFill/>
            <a:ln w="9525">
              <a:solidFill>
                <a:srgbClr val="008080"/>
              </a:solidFill>
              <a:round/>
              <a:headEnd/>
              <a:tailEnd/>
            </a:ln>
          </p:spPr>
          <p:txBody>
            <a:bodyPr/>
            <a:lstStyle/>
            <a:p>
              <a:endParaRPr lang="en-US"/>
            </a:p>
          </p:txBody>
        </p:sp>
        <p:sp>
          <p:nvSpPr>
            <p:cNvPr id="10817" name="Line 93"/>
            <p:cNvSpPr>
              <a:spLocks noChangeShapeType="1"/>
            </p:cNvSpPr>
            <p:nvPr/>
          </p:nvSpPr>
          <p:spPr bwMode="auto">
            <a:xfrm>
              <a:off x="2576" y="2965"/>
              <a:ext cx="12" cy="1"/>
            </a:xfrm>
            <a:prstGeom prst="line">
              <a:avLst/>
            </a:prstGeom>
            <a:noFill/>
            <a:ln w="9525">
              <a:solidFill>
                <a:srgbClr val="008080"/>
              </a:solidFill>
              <a:round/>
              <a:headEnd/>
              <a:tailEnd/>
            </a:ln>
          </p:spPr>
          <p:txBody>
            <a:bodyPr/>
            <a:lstStyle/>
            <a:p>
              <a:endParaRPr lang="en-US"/>
            </a:p>
          </p:txBody>
        </p:sp>
        <p:sp>
          <p:nvSpPr>
            <p:cNvPr id="10818" name="Line 94"/>
            <p:cNvSpPr>
              <a:spLocks noChangeShapeType="1"/>
            </p:cNvSpPr>
            <p:nvPr/>
          </p:nvSpPr>
          <p:spPr bwMode="auto">
            <a:xfrm>
              <a:off x="2599" y="2965"/>
              <a:ext cx="12" cy="1"/>
            </a:xfrm>
            <a:prstGeom prst="line">
              <a:avLst/>
            </a:prstGeom>
            <a:noFill/>
            <a:ln w="9525">
              <a:solidFill>
                <a:srgbClr val="008080"/>
              </a:solidFill>
              <a:round/>
              <a:headEnd/>
              <a:tailEnd/>
            </a:ln>
          </p:spPr>
          <p:txBody>
            <a:bodyPr/>
            <a:lstStyle/>
            <a:p>
              <a:endParaRPr lang="en-US"/>
            </a:p>
          </p:txBody>
        </p:sp>
        <p:sp>
          <p:nvSpPr>
            <p:cNvPr id="10819" name="Line 95"/>
            <p:cNvSpPr>
              <a:spLocks noChangeShapeType="1"/>
            </p:cNvSpPr>
            <p:nvPr/>
          </p:nvSpPr>
          <p:spPr bwMode="auto">
            <a:xfrm>
              <a:off x="2622" y="2965"/>
              <a:ext cx="12" cy="1"/>
            </a:xfrm>
            <a:prstGeom prst="line">
              <a:avLst/>
            </a:prstGeom>
            <a:noFill/>
            <a:ln w="9525">
              <a:solidFill>
                <a:srgbClr val="008080"/>
              </a:solidFill>
              <a:round/>
              <a:headEnd/>
              <a:tailEnd/>
            </a:ln>
          </p:spPr>
          <p:txBody>
            <a:bodyPr/>
            <a:lstStyle/>
            <a:p>
              <a:endParaRPr lang="en-US"/>
            </a:p>
          </p:txBody>
        </p:sp>
        <p:sp>
          <p:nvSpPr>
            <p:cNvPr id="10820" name="Line 96"/>
            <p:cNvSpPr>
              <a:spLocks noChangeShapeType="1"/>
            </p:cNvSpPr>
            <p:nvPr/>
          </p:nvSpPr>
          <p:spPr bwMode="auto">
            <a:xfrm>
              <a:off x="2645" y="2965"/>
              <a:ext cx="12" cy="1"/>
            </a:xfrm>
            <a:prstGeom prst="line">
              <a:avLst/>
            </a:prstGeom>
            <a:noFill/>
            <a:ln w="9525">
              <a:solidFill>
                <a:srgbClr val="008080"/>
              </a:solidFill>
              <a:round/>
              <a:headEnd/>
              <a:tailEnd/>
            </a:ln>
          </p:spPr>
          <p:txBody>
            <a:bodyPr/>
            <a:lstStyle/>
            <a:p>
              <a:endParaRPr lang="en-US"/>
            </a:p>
          </p:txBody>
        </p:sp>
        <p:sp>
          <p:nvSpPr>
            <p:cNvPr id="10821" name="Line 97"/>
            <p:cNvSpPr>
              <a:spLocks noChangeShapeType="1"/>
            </p:cNvSpPr>
            <p:nvPr/>
          </p:nvSpPr>
          <p:spPr bwMode="auto">
            <a:xfrm>
              <a:off x="2668" y="2965"/>
              <a:ext cx="12" cy="1"/>
            </a:xfrm>
            <a:prstGeom prst="line">
              <a:avLst/>
            </a:prstGeom>
            <a:noFill/>
            <a:ln w="9525">
              <a:solidFill>
                <a:srgbClr val="008080"/>
              </a:solidFill>
              <a:round/>
              <a:headEnd/>
              <a:tailEnd/>
            </a:ln>
          </p:spPr>
          <p:txBody>
            <a:bodyPr/>
            <a:lstStyle/>
            <a:p>
              <a:endParaRPr lang="en-US"/>
            </a:p>
          </p:txBody>
        </p:sp>
        <p:sp>
          <p:nvSpPr>
            <p:cNvPr id="10822" name="Line 98"/>
            <p:cNvSpPr>
              <a:spLocks noChangeShapeType="1"/>
            </p:cNvSpPr>
            <p:nvPr/>
          </p:nvSpPr>
          <p:spPr bwMode="auto">
            <a:xfrm>
              <a:off x="2691" y="2965"/>
              <a:ext cx="12" cy="1"/>
            </a:xfrm>
            <a:prstGeom prst="line">
              <a:avLst/>
            </a:prstGeom>
            <a:noFill/>
            <a:ln w="9525">
              <a:solidFill>
                <a:srgbClr val="008080"/>
              </a:solidFill>
              <a:round/>
              <a:headEnd/>
              <a:tailEnd/>
            </a:ln>
          </p:spPr>
          <p:txBody>
            <a:bodyPr/>
            <a:lstStyle/>
            <a:p>
              <a:endParaRPr lang="en-US"/>
            </a:p>
          </p:txBody>
        </p:sp>
        <p:sp>
          <p:nvSpPr>
            <p:cNvPr id="10823" name="Line 99"/>
            <p:cNvSpPr>
              <a:spLocks noChangeShapeType="1"/>
            </p:cNvSpPr>
            <p:nvPr/>
          </p:nvSpPr>
          <p:spPr bwMode="auto">
            <a:xfrm>
              <a:off x="2714" y="2965"/>
              <a:ext cx="12" cy="1"/>
            </a:xfrm>
            <a:prstGeom prst="line">
              <a:avLst/>
            </a:prstGeom>
            <a:noFill/>
            <a:ln w="9525">
              <a:solidFill>
                <a:srgbClr val="008080"/>
              </a:solidFill>
              <a:round/>
              <a:headEnd/>
              <a:tailEnd/>
            </a:ln>
          </p:spPr>
          <p:txBody>
            <a:bodyPr/>
            <a:lstStyle/>
            <a:p>
              <a:endParaRPr lang="en-US"/>
            </a:p>
          </p:txBody>
        </p:sp>
        <p:sp>
          <p:nvSpPr>
            <p:cNvPr id="10824" name="Line 100"/>
            <p:cNvSpPr>
              <a:spLocks noChangeShapeType="1"/>
            </p:cNvSpPr>
            <p:nvPr/>
          </p:nvSpPr>
          <p:spPr bwMode="auto">
            <a:xfrm>
              <a:off x="2737" y="2965"/>
              <a:ext cx="12" cy="1"/>
            </a:xfrm>
            <a:prstGeom prst="line">
              <a:avLst/>
            </a:prstGeom>
            <a:noFill/>
            <a:ln w="9525">
              <a:solidFill>
                <a:srgbClr val="008080"/>
              </a:solidFill>
              <a:round/>
              <a:headEnd/>
              <a:tailEnd/>
            </a:ln>
          </p:spPr>
          <p:txBody>
            <a:bodyPr/>
            <a:lstStyle/>
            <a:p>
              <a:endParaRPr lang="en-US"/>
            </a:p>
          </p:txBody>
        </p:sp>
        <p:sp>
          <p:nvSpPr>
            <p:cNvPr id="10825" name="Line 101"/>
            <p:cNvSpPr>
              <a:spLocks noChangeShapeType="1"/>
            </p:cNvSpPr>
            <p:nvPr/>
          </p:nvSpPr>
          <p:spPr bwMode="auto">
            <a:xfrm>
              <a:off x="2760" y="2965"/>
              <a:ext cx="12" cy="1"/>
            </a:xfrm>
            <a:prstGeom prst="line">
              <a:avLst/>
            </a:prstGeom>
            <a:noFill/>
            <a:ln w="9525">
              <a:solidFill>
                <a:srgbClr val="008080"/>
              </a:solidFill>
              <a:round/>
              <a:headEnd/>
              <a:tailEnd/>
            </a:ln>
          </p:spPr>
          <p:txBody>
            <a:bodyPr/>
            <a:lstStyle/>
            <a:p>
              <a:endParaRPr lang="en-US"/>
            </a:p>
          </p:txBody>
        </p:sp>
        <p:sp>
          <p:nvSpPr>
            <p:cNvPr id="10826" name="Line 102"/>
            <p:cNvSpPr>
              <a:spLocks noChangeShapeType="1"/>
            </p:cNvSpPr>
            <p:nvPr/>
          </p:nvSpPr>
          <p:spPr bwMode="auto">
            <a:xfrm>
              <a:off x="2783" y="2965"/>
              <a:ext cx="12" cy="1"/>
            </a:xfrm>
            <a:prstGeom prst="line">
              <a:avLst/>
            </a:prstGeom>
            <a:noFill/>
            <a:ln w="9525">
              <a:solidFill>
                <a:srgbClr val="008080"/>
              </a:solidFill>
              <a:round/>
              <a:headEnd/>
              <a:tailEnd/>
            </a:ln>
          </p:spPr>
          <p:txBody>
            <a:bodyPr/>
            <a:lstStyle/>
            <a:p>
              <a:endParaRPr lang="en-US"/>
            </a:p>
          </p:txBody>
        </p:sp>
        <p:sp>
          <p:nvSpPr>
            <p:cNvPr id="10827" name="Line 103"/>
            <p:cNvSpPr>
              <a:spLocks noChangeShapeType="1"/>
            </p:cNvSpPr>
            <p:nvPr/>
          </p:nvSpPr>
          <p:spPr bwMode="auto">
            <a:xfrm>
              <a:off x="2806" y="2965"/>
              <a:ext cx="12" cy="1"/>
            </a:xfrm>
            <a:prstGeom prst="line">
              <a:avLst/>
            </a:prstGeom>
            <a:noFill/>
            <a:ln w="9525">
              <a:solidFill>
                <a:srgbClr val="008080"/>
              </a:solidFill>
              <a:round/>
              <a:headEnd/>
              <a:tailEnd/>
            </a:ln>
          </p:spPr>
          <p:txBody>
            <a:bodyPr/>
            <a:lstStyle/>
            <a:p>
              <a:endParaRPr lang="en-US"/>
            </a:p>
          </p:txBody>
        </p:sp>
        <p:sp>
          <p:nvSpPr>
            <p:cNvPr id="10828" name="Line 104"/>
            <p:cNvSpPr>
              <a:spLocks noChangeShapeType="1"/>
            </p:cNvSpPr>
            <p:nvPr/>
          </p:nvSpPr>
          <p:spPr bwMode="auto">
            <a:xfrm>
              <a:off x="2829" y="2965"/>
              <a:ext cx="12" cy="1"/>
            </a:xfrm>
            <a:prstGeom prst="line">
              <a:avLst/>
            </a:prstGeom>
            <a:noFill/>
            <a:ln w="9525">
              <a:solidFill>
                <a:srgbClr val="008080"/>
              </a:solidFill>
              <a:round/>
              <a:headEnd/>
              <a:tailEnd/>
            </a:ln>
          </p:spPr>
          <p:txBody>
            <a:bodyPr/>
            <a:lstStyle/>
            <a:p>
              <a:endParaRPr lang="en-US"/>
            </a:p>
          </p:txBody>
        </p:sp>
        <p:sp>
          <p:nvSpPr>
            <p:cNvPr id="10829" name="Line 105"/>
            <p:cNvSpPr>
              <a:spLocks noChangeShapeType="1"/>
            </p:cNvSpPr>
            <p:nvPr/>
          </p:nvSpPr>
          <p:spPr bwMode="auto">
            <a:xfrm>
              <a:off x="2853" y="2965"/>
              <a:ext cx="11" cy="1"/>
            </a:xfrm>
            <a:prstGeom prst="line">
              <a:avLst/>
            </a:prstGeom>
            <a:noFill/>
            <a:ln w="9525">
              <a:solidFill>
                <a:srgbClr val="008080"/>
              </a:solidFill>
              <a:round/>
              <a:headEnd/>
              <a:tailEnd/>
            </a:ln>
          </p:spPr>
          <p:txBody>
            <a:bodyPr/>
            <a:lstStyle/>
            <a:p>
              <a:endParaRPr lang="en-US"/>
            </a:p>
          </p:txBody>
        </p:sp>
        <p:sp>
          <p:nvSpPr>
            <p:cNvPr id="10830" name="Line 106"/>
            <p:cNvSpPr>
              <a:spLocks noChangeShapeType="1"/>
            </p:cNvSpPr>
            <p:nvPr/>
          </p:nvSpPr>
          <p:spPr bwMode="auto">
            <a:xfrm>
              <a:off x="2876" y="2965"/>
              <a:ext cx="11" cy="1"/>
            </a:xfrm>
            <a:prstGeom prst="line">
              <a:avLst/>
            </a:prstGeom>
            <a:noFill/>
            <a:ln w="9525">
              <a:solidFill>
                <a:srgbClr val="008080"/>
              </a:solidFill>
              <a:round/>
              <a:headEnd/>
              <a:tailEnd/>
            </a:ln>
          </p:spPr>
          <p:txBody>
            <a:bodyPr/>
            <a:lstStyle/>
            <a:p>
              <a:endParaRPr lang="en-US"/>
            </a:p>
          </p:txBody>
        </p:sp>
        <p:sp>
          <p:nvSpPr>
            <p:cNvPr id="10831" name="Line 107"/>
            <p:cNvSpPr>
              <a:spLocks noChangeShapeType="1"/>
            </p:cNvSpPr>
            <p:nvPr/>
          </p:nvSpPr>
          <p:spPr bwMode="auto">
            <a:xfrm>
              <a:off x="2899" y="2965"/>
              <a:ext cx="11" cy="1"/>
            </a:xfrm>
            <a:prstGeom prst="line">
              <a:avLst/>
            </a:prstGeom>
            <a:noFill/>
            <a:ln w="9525">
              <a:solidFill>
                <a:srgbClr val="008080"/>
              </a:solidFill>
              <a:round/>
              <a:headEnd/>
              <a:tailEnd/>
            </a:ln>
          </p:spPr>
          <p:txBody>
            <a:bodyPr/>
            <a:lstStyle/>
            <a:p>
              <a:endParaRPr lang="en-US"/>
            </a:p>
          </p:txBody>
        </p:sp>
        <p:sp>
          <p:nvSpPr>
            <p:cNvPr id="10832" name="Line 108"/>
            <p:cNvSpPr>
              <a:spLocks noChangeShapeType="1"/>
            </p:cNvSpPr>
            <p:nvPr/>
          </p:nvSpPr>
          <p:spPr bwMode="auto">
            <a:xfrm>
              <a:off x="2922" y="2965"/>
              <a:ext cx="11" cy="1"/>
            </a:xfrm>
            <a:prstGeom prst="line">
              <a:avLst/>
            </a:prstGeom>
            <a:noFill/>
            <a:ln w="9525">
              <a:solidFill>
                <a:srgbClr val="008080"/>
              </a:solidFill>
              <a:round/>
              <a:headEnd/>
              <a:tailEnd/>
            </a:ln>
          </p:spPr>
          <p:txBody>
            <a:bodyPr/>
            <a:lstStyle/>
            <a:p>
              <a:endParaRPr lang="en-US"/>
            </a:p>
          </p:txBody>
        </p:sp>
        <p:sp>
          <p:nvSpPr>
            <p:cNvPr id="10833" name="Line 109"/>
            <p:cNvSpPr>
              <a:spLocks noChangeShapeType="1"/>
            </p:cNvSpPr>
            <p:nvPr/>
          </p:nvSpPr>
          <p:spPr bwMode="auto">
            <a:xfrm>
              <a:off x="2945" y="2965"/>
              <a:ext cx="11" cy="1"/>
            </a:xfrm>
            <a:prstGeom prst="line">
              <a:avLst/>
            </a:prstGeom>
            <a:noFill/>
            <a:ln w="9525">
              <a:solidFill>
                <a:srgbClr val="008080"/>
              </a:solidFill>
              <a:round/>
              <a:headEnd/>
              <a:tailEnd/>
            </a:ln>
          </p:spPr>
          <p:txBody>
            <a:bodyPr/>
            <a:lstStyle/>
            <a:p>
              <a:endParaRPr lang="en-US"/>
            </a:p>
          </p:txBody>
        </p:sp>
        <p:sp>
          <p:nvSpPr>
            <p:cNvPr id="10834" name="Line 110"/>
            <p:cNvSpPr>
              <a:spLocks noChangeShapeType="1"/>
            </p:cNvSpPr>
            <p:nvPr/>
          </p:nvSpPr>
          <p:spPr bwMode="auto">
            <a:xfrm>
              <a:off x="2968" y="2965"/>
              <a:ext cx="11" cy="1"/>
            </a:xfrm>
            <a:prstGeom prst="line">
              <a:avLst/>
            </a:prstGeom>
            <a:noFill/>
            <a:ln w="9525">
              <a:solidFill>
                <a:srgbClr val="008080"/>
              </a:solidFill>
              <a:round/>
              <a:headEnd/>
              <a:tailEnd/>
            </a:ln>
          </p:spPr>
          <p:txBody>
            <a:bodyPr/>
            <a:lstStyle/>
            <a:p>
              <a:endParaRPr lang="en-US"/>
            </a:p>
          </p:txBody>
        </p:sp>
        <p:sp>
          <p:nvSpPr>
            <p:cNvPr id="10835" name="Line 111"/>
            <p:cNvSpPr>
              <a:spLocks noChangeShapeType="1"/>
            </p:cNvSpPr>
            <p:nvPr/>
          </p:nvSpPr>
          <p:spPr bwMode="auto">
            <a:xfrm>
              <a:off x="2991" y="2965"/>
              <a:ext cx="11" cy="1"/>
            </a:xfrm>
            <a:prstGeom prst="line">
              <a:avLst/>
            </a:prstGeom>
            <a:noFill/>
            <a:ln w="9525">
              <a:solidFill>
                <a:srgbClr val="008080"/>
              </a:solidFill>
              <a:round/>
              <a:headEnd/>
              <a:tailEnd/>
            </a:ln>
          </p:spPr>
          <p:txBody>
            <a:bodyPr/>
            <a:lstStyle/>
            <a:p>
              <a:endParaRPr lang="en-US"/>
            </a:p>
          </p:txBody>
        </p:sp>
        <p:sp>
          <p:nvSpPr>
            <p:cNvPr id="10836" name="Line 112"/>
            <p:cNvSpPr>
              <a:spLocks noChangeShapeType="1"/>
            </p:cNvSpPr>
            <p:nvPr/>
          </p:nvSpPr>
          <p:spPr bwMode="auto">
            <a:xfrm>
              <a:off x="3014" y="2965"/>
              <a:ext cx="11" cy="1"/>
            </a:xfrm>
            <a:prstGeom prst="line">
              <a:avLst/>
            </a:prstGeom>
            <a:noFill/>
            <a:ln w="9525">
              <a:solidFill>
                <a:srgbClr val="008080"/>
              </a:solidFill>
              <a:round/>
              <a:headEnd/>
              <a:tailEnd/>
            </a:ln>
          </p:spPr>
          <p:txBody>
            <a:bodyPr/>
            <a:lstStyle/>
            <a:p>
              <a:endParaRPr lang="en-US"/>
            </a:p>
          </p:txBody>
        </p:sp>
        <p:sp>
          <p:nvSpPr>
            <p:cNvPr id="10837" name="Line 113"/>
            <p:cNvSpPr>
              <a:spLocks noChangeShapeType="1"/>
            </p:cNvSpPr>
            <p:nvPr/>
          </p:nvSpPr>
          <p:spPr bwMode="auto">
            <a:xfrm>
              <a:off x="3037" y="2965"/>
              <a:ext cx="11" cy="1"/>
            </a:xfrm>
            <a:prstGeom prst="line">
              <a:avLst/>
            </a:prstGeom>
            <a:noFill/>
            <a:ln w="9525">
              <a:solidFill>
                <a:srgbClr val="008080"/>
              </a:solidFill>
              <a:round/>
              <a:headEnd/>
              <a:tailEnd/>
            </a:ln>
          </p:spPr>
          <p:txBody>
            <a:bodyPr/>
            <a:lstStyle/>
            <a:p>
              <a:endParaRPr lang="en-US"/>
            </a:p>
          </p:txBody>
        </p:sp>
        <p:sp>
          <p:nvSpPr>
            <p:cNvPr id="10838" name="Line 114"/>
            <p:cNvSpPr>
              <a:spLocks noChangeShapeType="1"/>
            </p:cNvSpPr>
            <p:nvPr/>
          </p:nvSpPr>
          <p:spPr bwMode="auto">
            <a:xfrm>
              <a:off x="3060" y="2965"/>
              <a:ext cx="11" cy="1"/>
            </a:xfrm>
            <a:prstGeom prst="line">
              <a:avLst/>
            </a:prstGeom>
            <a:noFill/>
            <a:ln w="9525">
              <a:solidFill>
                <a:srgbClr val="008080"/>
              </a:solidFill>
              <a:round/>
              <a:headEnd/>
              <a:tailEnd/>
            </a:ln>
          </p:spPr>
          <p:txBody>
            <a:bodyPr/>
            <a:lstStyle/>
            <a:p>
              <a:endParaRPr lang="en-US"/>
            </a:p>
          </p:txBody>
        </p:sp>
        <p:sp>
          <p:nvSpPr>
            <p:cNvPr id="10839" name="Line 115"/>
            <p:cNvSpPr>
              <a:spLocks noChangeShapeType="1"/>
            </p:cNvSpPr>
            <p:nvPr/>
          </p:nvSpPr>
          <p:spPr bwMode="auto">
            <a:xfrm>
              <a:off x="3083" y="2965"/>
              <a:ext cx="11" cy="1"/>
            </a:xfrm>
            <a:prstGeom prst="line">
              <a:avLst/>
            </a:prstGeom>
            <a:noFill/>
            <a:ln w="9525">
              <a:solidFill>
                <a:srgbClr val="008080"/>
              </a:solidFill>
              <a:round/>
              <a:headEnd/>
              <a:tailEnd/>
            </a:ln>
          </p:spPr>
          <p:txBody>
            <a:bodyPr/>
            <a:lstStyle/>
            <a:p>
              <a:endParaRPr lang="en-US"/>
            </a:p>
          </p:txBody>
        </p:sp>
        <p:sp>
          <p:nvSpPr>
            <p:cNvPr id="10840" name="Line 116"/>
            <p:cNvSpPr>
              <a:spLocks noChangeShapeType="1"/>
            </p:cNvSpPr>
            <p:nvPr/>
          </p:nvSpPr>
          <p:spPr bwMode="auto">
            <a:xfrm>
              <a:off x="3106" y="2965"/>
              <a:ext cx="11" cy="1"/>
            </a:xfrm>
            <a:prstGeom prst="line">
              <a:avLst/>
            </a:prstGeom>
            <a:noFill/>
            <a:ln w="9525">
              <a:solidFill>
                <a:srgbClr val="008080"/>
              </a:solidFill>
              <a:round/>
              <a:headEnd/>
              <a:tailEnd/>
            </a:ln>
          </p:spPr>
          <p:txBody>
            <a:bodyPr/>
            <a:lstStyle/>
            <a:p>
              <a:endParaRPr lang="en-US"/>
            </a:p>
          </p:txBody>
        </p:sp>
        <p:sp>
          <p:nvSpPr>
            <p:cNvPr id="10841" name="Line 117"/>
            <p:cNvSpPr>
              <a:spLocks noChangeShapeType="1"/>
            </p:cNvSpPr>
            <p:nvPr/>
          </p:nvSpPr>
          <p:spPr bwMode="auto">
            <a:xfrm>
              <a:off x="3129" y="2965"/>
              <a:ext cx="11" cy="1"/>
            </a:xfrm>
            <a:prstGeom prst="line">
              <a:avLst/>
            </a:prstGeom>
            <a:noFill/>
            <a:ln w="9525">
              <a:solidFill>
                <a:srgbClr val="008080"/>
              </a:solidFill>
              <a:round/>
              <a:headEnd/>
              <a:tailEnd/>
            </a:ln>
          </p:spPr>
          <p:txBody>
            <a:bodyPr/>
            <a:lstStyle/>
            <a:p>
              <a:endParaRPr lang="en-US"/>
            </a:p>
          </p:txBody>
        </p:sp>
        <p:sp>
          <p:nvSpPr>
            <p:cNvPr id="10842" name="Line 118"/>
            <p:cNvSpPr>
              <a:spLocks noChangeShapeType="1"/>
            </p:cNvSpPr>
            <p:nvPr/>
          </p:nvSpPr>
          <p:spPr bwMode="auto">
            <a:xfrm>
              <a:off x="3152" y="2965"/>
              <a:ext cx="11" cy="1"/>
            </a:xfrm>
            <a:prstGeom prst="line">
              <a:avLst/>
            </a:prstGeom>
            <a:noFill/>
            <a:ln w="9525">
              <a:solidFill>
                <a:srgbClr val="008080"/>
              </a:solidFill>
              <a:round/>
              <a:headEnd/>
              <a:tailEnd/>
            </a:ln>
          </p:spPr>
          <p:txBody>
            <a:bodyPr/>
            <a:lstStyle/>
            <a:p>
              <a:endParaRPr lang="en-US"/>
            </a:p>
          </p:txBody>
        </p:sp>
        <p:sp>
          <p:nvSpPr>
            <p:cNvPr id="10843" name="Line 119"/>
            <p:cNvSpPr>
              <a:spLocks noChangeShapeType="1"/>
            </p:cNvSpPr>
            <p:nvPr/>
          </p:nvSpPr>
          <p:spPr bwMode="auto">
            <a:xfrm>
              <a:off x="3175" y="2965"/>
              <a:ext cx="11" cy="1"/>
            </a:xfrm>
            <a:prstGeom prst="line">
              <a:avLst/>
            </a:prstGeom>
            <a:noFill/>
            <a:ln w="9525">
              <a:solidFill>
                <a:srgbClr val="008080"/>
              </a:solidFill>
              <a:round/>
              <a:headEnd/>
              <a:tailEnd/>
            </a:ln>
          </p:spPr>
          <p:txBody>
            <a:bodyPr/>
            <a:lstStyle/>
            <a:p>
              <a:endParaRPr lang="en-US"/>
            </a:p>
          </p:txBody>
        </p:sp>
        <p:sp>
          <p:nvSpPr>
            <p:cNvPr id="10844" name="Line 120"/>
            <p:cNvSpPr>
              <a:spLocks noChangeShapeType="1"/>
            </p:cNvSpPr>
            <p:nvPr/>
          </p:nvSpPr>
          <p:spPr bwMode="auto">
            <a:xfrm>
              <a:off x="3198" y="2965"/>
              <a:ext cx="11" cy="1"/>
            </a:xfrm>
            <a:prstGeom prst="line">
              <a:avLst/>
            </a:prstGeom>
            <a:noFill/>
            <a:ln w="9525">
              <a:solidFill>
                <a:srgbClr val="008080"/>
              </a:solidFill>
              <a:round/>
              <a:headEnd/>
              <a:tailEnd/>
            </a:ln>
          </p:spPr>
          <p:txBody>
            <a:bodyPr/>
            <a:lstStyle/>
            <a:p>
              <a:endParaRPr lang="en-US"/>
            </a:p>
          </p:txBody>
        </p:sp>
        <p:sp>
          <p:nvSpPr>
            <p:cNvPr id="10845" name="Line 121"/>
            <p:cNvSpPr>
              <a:spLocks noChangeShapeType="1"/>
            </p:cNvSpPr>
            <p:nvPr/>
          </p:nvSpPr>
          <p:spPr bwMode="auto">
            <a:xfrm>
              <a:off x="3221" y="2965"/>
              <a:ext cx="11" cy="1"/>
            </a:xfrm>
            <a:prstGeom prst="line">
              <a:avLst/>
            </a:prstGeom>
            <a:noFill/>
            <a:ln w="9525">
              <a:solidFill>
                <a:srgbClr val="008080"/>
              </a:solidFill>
              <a:round/>
              <a:headEnd/>
              <a:tailEnd/>
            </a:ln>
          </p:spPr>
          <p:txBody>
            <a:bodyPr/>
            <a:lstStyle/>
            <a:p>
              <a:endParaRPr lang="en-US"/>
            </a:p>
          </p:txBody>
        </p:sp>
        <p:sp>
          <p:nvSpPr>
            <p:cNvPr id="10846" name="Line 122"/>
            <p:cNvSpPr>
              <a:spLocks noChangeShapeType="1"/>
            </p:cNvSpPr>
            <p:nvPr/>
          </p:nvSpPr>
          <p:spPr bwMode="auto">
            <a:xfrm>
              <a:off x="3244" y="2965"/>
              <a:ext cx="11" cy="1"/>
            </a:xfrm>
            <a:prstGeom prst="line">
              <a:avLst/>
            </a:prstGeom>
            <a:noFill/>
            <a:ln w="9525">
              <a:solidFill>
                <a:srgbClr val="008080"/>
              </a:solidFill>
              <a:round/>
              <a:headEnd/>
              <a:tailEnd/>
            </a:ln>
          </p:spPr>
          <p:txBody>
            <a:bodyPr/>
            <a:lstStyle/>
            <a:p>
              <a:endParaRPr lang="en-US"/>
            </a:p>
          </p:txBody>
        </p:sp>
        <p:sp>
          <p:nvSpPr>
            <p:cNvPr id="10847" name="Line 123"/>
            <p:cNvSpPr>
              <a:spLocks noChangeShapeType="1"/>
            </p:cNvSpPr>
            <p:nvPr/>
          </p:nvSpPr>
          <p:spPr bwMode="auto">
            <a:xfrm>
              <a:off x="3267" y="2965"/>
              <a:ext cx="11" cy="1"/>
            </a:xfrm>
            <a:prstGeom prst="line">
              <a:avLst/>
            </a:prstGeom>
            <a:noFill/>
            <a:ln w="9525">
              <a:solidFill>
                <a:srgbClr val="008080"/>
              </a:solidFill>
              <a:round/>
              <a:headEnd/>
              <a:tailEnd/>
            </a:ln>
          </p:spPr>
          <p:txBody>
            <a:bodyPr/>
            <a:lstStyle/>
            <a:p>
              <a:endParaRPr lang="en-US"/>
            </a:p>
          </p:txBody>
        </p:sp>
        <p:sp>
          <p:nvSpPr>
            <p:cNvPr id="10848" name="Line 124"/>
            <p:cNvSpPr>
              <a:spLocks noChangeShapeType="1"/>
            </p:cNvSpPr>
            <p:nvPr/>
          </p:nvSpPr>
          <p:spPr bwMode="auto">
            <a:xfrm>
              <a:off x="3290" y="2965"/>
              <a:ext cx="11" cy="1"/>
            </a:xfrm>
            <a:prstGeom prst="line">
              <a:avLst/>
            </a:prstGeom>
            <a:noFill/>
            <a:ln w="9525">
              <a:solidFill>
                <a:srgbClr val="008080"/>
              </a:solidFill>
              <a:round/>
              <a:headEnd/>
              <a:tailEnd/>
            </a:ln>
          </p:spPr>
          <p:txBody>
            <a:bodyPr/>
            <a:lstStyle/>
            <a:p>
              <a:endParaRPr lang="en-US"/>
            </a:p>
          </p:txBody>
        </p:sp>
        <p:sp>
          <p:nvSpPr>
            <p:cNvPr id="10849" name="Line 125"/>
            <p:cNvSpPr>
              <a:spLocks noChangeShapeType="1"/>
            </p:cNvSpPr>
            <p:nvPr/>
          </p:nvSpPr>
          <p:spPr bwMode="auto">
            <a:xfrm>
              <a:off x="3313" y="2965"/>
              <a:ext cx="12" cy="1"/>
            </a:xfrm>
            <a:prstGeom prst="line">
              <a:avLst/>
            </a:prstGeom>
            <a:noFill/>
            <a:ln w="9525">
              <a:solidFill>
                <a:srgbClr val="008080"/>
              </a:solidFill>
              <a:round/>
              <a:headEnd/>
              <a:tailEnd/>
            </a:ln>
          </p:spPr>
          <p:txBody>
            <a:bodyPr/>
            <a:lstStyle/>
            <a:p>
              <a:endParaRPr lang="en-US"/>
            </a:p>
          </p:txBody>
        </p:sp>
        <p:sp>
          <p:nvSpPr>
            <p:cNvPr id="10850" name="Line 126"/>
            <p:cNvSpPr>
              <a:spLocks noChangeShapeType="1"/>
            </p:cNvSpPr>
            <p:nvPr/>
          </p:nvSpPr>
          <p:spPr bwMode="auto">
            <a:xfrm>
              <a:off x="3336" y="2965"/>
              <a:ext cx="12" cy="1"/>
            </a:xfrm>
            <a:prstGeom prst="line">
              <a:avLst/>
            </a:prstGeom>
            <a:noFill/>
            <a:ln w="9525">
              <a:solidFill>
                <a:srgbClr val="008080"/>
              </a:solidFill>
              <a:round/>
              <a:headEnd/>
              <a:tailEnd/>
            </a:ln>
          </p:spPr>
          <p:txBody>
            <a:bodyPr/>
            <a:lstStyle/>
            <a:p>
              <a:endParaRPr lang="en-US"/>
            </a:p>
          </p:txBody>
        </p:sp>
        <p:sp>
          <p:nvSpPr>
            <p:cNvPr id="10851" name="Line 127"/>
            <p:cNvSpPr>
              <a:spLocks noChangeShapeType="1"/>
            </p:cNvSpPr>
            <p:nvPr/>
          </p:nvSpPr>
          <p:spPr bwMode="auto">
            <a:xfrm>
              <a:off x="3359" y="2965"/>
              <a:ext cx="12" cy="1"/>
            </a:xfrm>
            <a:prstGeom prst="line">
              <a:avLst/>
            </a:prstGeom>
            <a:noFill/>
            <a:ln w="9525">
              <a:solidFill>
                <a:srgbClr val="008080"/>
              </a:solidFill>
              <a:round/>
              <a:headEnd/>
              <a:tailEnd/>
            </a:ln>
          </p:spPr>
          <p:txBody>
            <a:bodyPr/>
            <a:lstStyle/>
            <a:p>
              <a:endParaRPr lang="en-US"/>
            </a:p>
          </p:txBody>
        </p:sp>
        <p:sp>
          <p:nvSpPr>
            <p:cNvPr id="10852" name="Line 128"/>
            <p:cNvSpPr>
              <a:spLocks noChangeShapeType="1"/>
            </p:cNvSpPr>
            <p:nvPr/>
          </p:nvSpPr>
          <p:spPr bwMode="auto">
            <a:xfrm>
              <a:off x="3382" y="2965"/>
              <a:ext cx="12" cy="1"/>
            </a:xfrm>
            <a:prstGeom prst="line">
              <a:avLst/>
            </a:prstGeom>
            <a:noFill/>
            <a:ln w="9525">
              <a:solidFill>
                <a:srgbClr val="008080"/>
              </a:solidFill>
              <a:round/>
              <a:headEnd/>
              <a:tailEnd/>
            </a:ln>
          </p:spPr>
          <p:txBody>
            <a:bodyPr/>
            <a:lstStyle/>
            <a:p>
              <a:endParaRPr lang="en-US"/>
            </a:p>
          </p:txBody>
        </p:sp>
        <p:sp>
          <p:nvSpPr>
            <p:cNvPr id="10853" name="Line 129"/>
            <p:cNvSpPr>
              <a:spLocks noChangeShapeType="1"/>
            </p:cNvSpPr>
            <p:nvPr/>
          </p:nvSpPr>
          <p:spPr bwMode="auto">
            <a:xfrm>
              <a:off x="3405" y="2965"/>
              <a:ext cx="12" cy="1"/>
            </a:xfrm>
            <a:prstGeom prst="line">
              <a:avLst/>
            </a:prstGeom>
            <a:noFill/>
            <a:ln w="9525">
              <a:solidFill>
                <a:srgbClr val="008080"/>
              </a:solidFill>
              <a:round/>
              <a:headEnd/>
              <a:tailEnd/>
            </a:ln>
          </p:spPr>
          <p:txBody>
            <a:bodyPr/>
            <a:lstStyle/>
            <a:p>
              <a:endParaRPr lang="en-US"/>
            </a:p>
          </p:txBody>
        </p:sp>
        <p:sp>
          <p:nvSpPr>
            <p:cNvPr id="10854" name="Line 130"/>
            <p:cNvSpPr>
              <a:spLocks noChangeShapeType="1"/>
            </p:cNvSpPr>
            <p:nvPr/>
          </p:nvSpPr>
          <p:spPr bwMode="auto">
            <a:xfrm>
              <a:off x="3428" y="2965"/>
              <a:ext cx="12" cy="1"/>
            </a:xfrm>
            <a:prstGeom prst="line">
              <a:avLst/>
            </a:prstGeom>
            <a:noFill/>
            <a:ln w="9525">
              <a:solidFill>
                <a:srgbClr val="008080"/>
              </a:solidFill>
              <a:round/>
              <a:headEnd/>
              <a:tailEnd/>
            </a:ln>
          </p:spPr>
          <p:txBody>
            <a:bodyPr/>
            <a:lstStyle/>
            <a:p>
              <a:endParaRPr lang="en-US"/>
            </a:p>
          </p:txBody>
        </p:sp>
        <p:sp>
          <p:nvSpPr>
            <p:cNvPr id="10855" name="Line 131"/>
            <p:cNvSpPr>
              <a:spLocks noChangeShapeType="1"/>
            </p:cNvSpPr>
            <p:nvPr/>
          </p:nvSpPr>
          <p:spPr bwMode="auto">
            <a:xfrm>
              <a:off x="3451" y="2965"/>
              <a:ext cx="12" cy="1"/>
            </a:xfrm>
            <a:prstGeom prst="line">
              <a:avLst/>
            </a:prstGeom>
            <a:noFill/>
            <a:ln w="9525">
              <a:solidFill>
                <a:srgbClr val="008080"/>
              </a:solidFill>
              <a:round/>
              <a:headEnd/>
              <a:tailEnd/>
            </a:ln>
          </p:spPr>
          <p:txBody>
            <a:bodyPr/>
            <a:lstStyle/>
            <a:p>
              <a:endParaRPr lang="en-US"/>
            </a:p>
          </p:txBody>
        </p:sp>
        <p:sp>
          <p:nvSpPr>
            <p:cNvPr id="10856" name="Line 132"/>
            <p:cNvSpPr>
              <a:spLocks noChangeShapeType="1"/>
            </p:cNvSpPr>
            <p:nvPr/>
          </p:nvSpPr>
          <p:spPr bwMode="auto">
            <a:xfrm>
              <a:off x="3474" y="2965"/>
              <a:ext cx="12" cy="1"/>
            </a:xfrm>
            <a:prstGeom prst="line">
              <a:avLst/>
            </a:prstGeom>
            <a:noFill/>
            <a:ln w="9525">
              <a:solidFill>
                <a:srgbClr val="008080"/>
              </a:solidFill>
              <a:round/>
              <a:headEnd/>
              <a:tailEnd/>
            </a:ln>
          </p:spPr>
          <p:txBody>
            <a:bodyPr/>
            <a:lstStyle/>
            <a:p>
              <a:endParaRPr lang="en-US"/>
            </a:p>
          </p:txBody>
        </p:sp>
        <p:sp>
          <p:nvSpPr>
            <p:cNvPr id="10857" name="Line 133"/>
            <p:cNvSpPr>
              <a:spLocks noChangeShapeType="1"/>
            </p:cNvSpPr>
            <p:nvPr/>
          </p:nvSpPr>
          <p:spPr bwMode="auto">
            <a:xfrm>
              <a:off x="3497" y="2965"/>
              <a:ext cx="12" cy="1"/>
            </a:xfrm>
            <a:prstGeom prst="line">
              <a:avLst/>
            </a:prstGeom>
            <a:noFill/>
            <a:ln w="9525">
              <a:solidFill>
                <a:srgbClr val="008080"/>
              </a:solidFill>
              <a:round/>
              <a:headEnd/>
              <a:tailEnd/>
            </a:ln>
          </p:spPr>
          <p:txBody>
            <a:bodyPr/>
            <a:lstStyle/>
            <a:p>
              <a:endParaRPr lang="en-US"/>
            </a:p>
          </p:txBody>
        </p:sp>
        <p:sp>
          <p:nvSpPr>
            <p:cNvPr id="10858" name="Line 134"/>
            <p:cNvSpPr>
              <a:spLocks noChangeShapeType="1"/>
            </p:cNvSpPr>
            <p:nvPr/>
          </p:nvSpPr>
          <p:spPr bwMode="auto">
            <a:xfrm>
              <a:off x="3520" y="2965"/>
              <a:ext cx="12" cy="1"/>
            </a:xfrm>
            <a:prstGeom prst="line">
              <a:avLst/>
            </a:prstGeom>
            <a:noFill/>
            <a:ln w="9525">
              <a:solidFill>
                <a:srgbClr val="008080"/>
              </a:solidFill>
              <a:round/>
              <a:headEnd/>
              <a:tailEnd/>
            </a:ln>
          </p:spPr>
          <p:txBody>
            <a:bodyPr/>
            <a:lstStyle/>
            <a:p>
              <a:endParaRPr lang="en-US"/>
            </a:p>
          </p:txBody>
        </p:sp>
        <p:sp>
          <p:nvSpPr>
            <p:cNvPr id="10859" name="Line 135"/>
            <p:cNvSpPr>
              <a:spLocks noChangeShapeType="1"/>
            </p:cNvSpPr>
            <p:nvPr/>
          </p:nvSpPr>
          <p:spPr bwMode="auto">
            <a:xfrm>
              <a:off x="3543" y="2965"/>
              <a:ext cx="12" cy="1"/>
            </a:xfrm>
            <a:prstGeom prst="line">
              <a:avLst/>
            </a:prstGeom>
            <a:noFill/>
            <a:ln w="9525">
              <a:solidFill>
                <a:srgbClr val="008080"/>
              </a:solidFill>
              <a:round/>
              <a:headEnd/>
              <a:tailEnd/>
            </a:ln>
          </p:spPr>
          <p:txBody>
            <a:bodyPr/>
            <a:lstStyle/>
            <a:p>
              <a:endParaRPr lang="en-US"/>
            </a:p>
          </p:txBody>
        </p:sp>
        <p:sp>
          <p:nvSpPr>
            <p:cNvPr id="10860" name="Line 136"/>
            <p:cNvSpPr>
              <a:spLocks noChangeShapeType="1"/>
            </p:cNvSpPr>
            <p:nvPr/>
          </p:nvSpPr>
          <p:spPr bwMode="auto">
            <a:xfrm>
              <a:off x="3566" y="2965"/>
              <a:ext cx="12" cy="1"/>
            </a:xfrm>
            <a:prstGeom prst="line">
              <a:avLst/>
            </a:prstGeom>
            <a:noFill/>
            <a:ln w="9525">
              <a:solidFill>
                <a:srgbClr val="008080"/>
              </a:solidFill>
              <a:round/>
              <a:headEnd/>
              <a:tailEnd/>
            </a:ln>
          </p:spPr>
          <p:txBody>
            <a:bodyPr/>
            <a:lstStyle/>
            <a:p>
              <a:endParaRPr lang="en-US"/>
            </a:p>
          </p:txBody>
        </p:sp>
        <p:sp>
          <p:nvSpPr>
            <p:cNvPr id="10861" name="Line 137"/>
            <p:cNvSpPr>
              <a:spLocks noChangeShapeType="1"/>
            </p:cNvSpPr>
            <p:nvPr/>
          </p:nvSpPr>
          <p:spPr bwMode="auto">
            <a:xfrm>
              <a:off x="3589" y="2965"/>
              <a:ext cx="12" cy="1"/>
            </a:xfrm>
            <a:prstGeom prst="line">
              <a:avLst/>
            </a:prstGeom>
            <a:noFill/>
            <a:ln w="9525">
              <a:solidFill>
                <a:srgbClr val="008080"/>
              </a:solidFill>
              <a:round/>
              <a:headEnd/>
              <a:tailEnd/>
            </a:ln>
          </p:spPr>
          <p:txBody>
            <a:bodyPr/>
            <a:lstStyle/>
            <a:p>
              <a:endParaRPr lang="en-US"/>
            </a:p>
          </p:txBody>
        </p:sp>
        <p:sp>
          <p:nvSpPr>
            <p:cNvPr id="10862" name="Line 138"/>
            <p:cNvSpPr>
              <a:spLocks noChangeShapeType="1"/>
            </p:cNvSpPr>
            <p:nvPr/>
          </p:nvSpPr>
          <p:spPr bwMode="auto">
            <a:xfrm>
              <a:off x="3612" y="2965"/>
              <a:ext cx="12" cy="1"/>
            </a:xfrm>
            <a:prstGeom prst="line">
              <a:avLst/>
            </a:prstGeom>
            <a:noFill/>
            <a:ln w="9525">
              <a:solidFill>
                <a:srgbClr val="008080"/>
              </a:solidFill>
              <a:round/>
              <a:headEnd/>
              <a:tailEnd/>
            </a:ln>
          </p:spPr>
          <p:txBody>
            <a:bodyPr/>
            <a:lstStyle/>
            <a:p>
              <a:endParaRPr lang="en-US"/>
            </a:p>
          </p:txBody>
        </p:sp>
        <p:sp>
          <p:nvSpPr>
            <p:cNvPr id="10863" name="Line 139"/>
            <p:cNvSpPr>
              <a:spLocks noChangeShapeType="1"/>
            </p:cNvSpPr>
            <p:nvPr/>
          </p:nvSpPr>
          <p:spPr bwMode="auto">
            <a:xfrm>
              <a:off x="3635" y="2965"/>
              <a:ext cx="12" cy="1"/>
            </a:xfrm>
            <a:prstGeom prst="line">
              <a:avLst/>
            </a:prstGeom>
            <a:noFill/>
            <a:ln w="9525">
              <a:solidFill>
                <a:srgbClr val="008080"/>
              </a:solidFill>
              <a:round/>
              <a:headEnd/>
              <a:tailEnd/>
            </a:ln>
          </p:spPr>
          <p:txBody>
            <a:bodyPr/>
            <a:lstStyle/>
            <a:p>
              <a:endParaRPr lang="en-US"/>
            </a:p>
          </p:txBody>
        </p:sp>
        <p:sp>
          <p:nvSpPr>
            <p:cNvPr id="10864" name="Line 140"/>
            <p:cNvSpPr>
              <a:spLocks noChangeShapeType="1"/>
            </p:cNvSpPr>
            <p:nvPr/>
          </p:nvSpPr>
          <p:spPr bwMode="auto">
            <a:xfrm>
              <a:off x="3658" y="2965"/>
              <a:ext cx="12" cy="1"/>
            </a:xfrm>
            <a:prstGeom prst="line">
              <a:avLst/>
            </a:prstGeom>
            <a:noFill/>
            <a:ln w="9525">
              <a:solidFill>
                <a:srgbClr val="008080"/>
              </a:solidFill>
              <a:round/>
              <a:headEnd/>
              <a:tailEnd/>
            </a:ln>
          </p:spPr>
          <p:txBody>
            <a:bodyPr/>
            <a:lstStyle/>
            <a:p>
              <a:endParaRPr lang="en-US"/>
            </a:p>
          </p:txBody>
        </p:sp>
        <p:sp>
          <p:nvSpPr>
            <p:cNvPr id="10865" name="Line 141"/>
            <p:cNvSpPr>
              <a:spLocks noChangeShapeType="1"/>
            </p:cNvSpPr>
            <p:nvPr/>
          </p:nvSpPr>
          <p:spPr bwMode="auto">
            <a:xfrm>
              <a:off x="3681" y="2965"/>
              <a:ext cx="12" cy="1"/>
            </a:xfrm>
            <a:prstGeom prst="line">
              <a:avLst/>
            </a:prstGeom>
            <a:noFill/>
            <a:ln w="9525">
              <a:solidFill>
                <a:srgbClr val="008080"/>
              </a:solidFill>
              <a:round/>
              <a:headEnd/>
              <a:tailEnd/>
            </a:ln>
          </p:spPr>
          <p:txBody>
            <a:bodyPr/>
            <a:lstStyle/>
            <a:p>
              <a:endParaRPr lang="en-US"/>
            </a:p>
          </p:txBody>
        </p:sp>
        <p:sp>
          <p:nvSpPr>
            <p:cNvPr id="10866" name="Line 142"/>
            <p:cNvSpPr>
              <a:spLocks noChangeShapeType="1"/>
            </p:cNvSpPr>
            <p:nvPr/>
          </p:nvSpPr>
          <p:spPr bwMode="auto">
            <a:xfrm>
              <a:off x="3704" y="2965"/>
              <a:ext cx="12" cy="1"/>
            </a:xfrm>
            <a:prstGeom prst="line">
              <a:avLst/>
            </a:prstGeom>
            <a:noFill/>
            <a:ln w="9525">
              <a:solidFill>
                <a:srgbClr val="008080"/>
              </a:solidFill>
              <a:round/>
              <a:headEnd/>
              <a:tailEnd/>
            </a:ln>
          </p:spPr>
          <p:txBody>
            <a:bodyPr/>
            <a:lstStyle/>
            <a:p>
              <a:endParaRPr lang="en-US"/>
            </a:p>
          </p:txBody>
        </p:sp>
        <p:sp>
          <p:nvSpPr>
            <p:cNvPr id="10867" name="Line 143"/>
            <p:cNvSpPr>
              <a:spLocks noChangeShapeType="1"/>
            </p:cNvSpPr>
            <p:nvPr/>
          </p:nvSpPr>
          <p:spPr bwMode="auto">
            <a:xfrm>
              <a:off x="3727" y="2965"/>
              <a:ext cx="12" cy="1"/>
            </a:xfrm>
            <a:prstGeom prst="line">
              <a:avLst/>
            </a:prstGeom>
            <a:noFill/>
            <a:ln w="9525">
              <a:solidFill>
                <a:srgbClr val="008080"/>
              </a:solidFill>
              <a:round/>
              <a:headEnd/>
              <a:tailEnd/>
            </a:ln>
          </p:spPr>
          <p:txBody>
            <a:bodyPr/>
            <a:lstStyle/>
            <a:p>
              <a:endParaRPr lang="en-US"/>
            </a:p>
          </p:txBody>
        </p:sp>
        <p:sp>
          <p:nvSpPr>
            <p:cNvPr id="10868" name="Line 144"/>
            <p:cNvSpPr>
              <a:spLocks noChangeShapeType="1"/>
            </p:cNvSpPr>
            <p:nvPr/>
          </p:nvSpPr>
          <p:spPr bwMode="auto">
            <a:xfrm>
              <a:off x="3750" y="2965"/>
              <a:ext cx="12" cy="1"/>
            </a:xfrm>
            <a:prstGeom prst="line">
              <a:avLst/>
            </a:prstGeom>
            <a:noFill/>
            <a:ln w="9525">
              <a:solidFill>
                <a:srgbClr val="008080"/>
              </a:solidFill>
              <a:round/>
              <a:headEnd/>
              <a:tailEnd/>
            </a:ln>
          </p:spPr>
          <p:txBody>
            <a:bodyPr/>
            <a:lstStyle/>
            <a:p>
              <a:endParaRPr lang="en-US"/>
            </a:p>
          </p:txBody>
        </p:sp>
        <p:sp>
          <p:nvSpPr>
            <p:cNvPr id="10869" name="Line 145"/>
            <p:cNvSpPr>
              <a:spLocks noChangeShapeType="1"/>
            </p:cNvSpPr>
            <p:nvPr/>
          </p:nvSpPr>
          <p:spPr bwMode="auto">
            <a:xfrm>
              <a:off x="3773" y="2965"/>
              <a:ext cx="12" cy="1"/>
            </a:xfrm>
            <a:prstGeom prst="line">
              <a:avLst/>
            </a:prstGeom>
            <a:noFill/>
            <a:ln w="9525">
              <a:solidFill>
                <a:srgbClr val="008080"/>
              </a:solidFill>
              <a:round/>
              <a:headEnd/>
              <a:tailEnd/>
            </a:ln>
          </p:spPr>
          <p:txBody>
            <a:bodyPr/>
            <a:lstStyle/>
            <a:p>
              <a:endParaRPr lang="en-US"/>
            </a:p>
          </p:txBody>
        </p:sp>
        <p:sp>
          <p:nvSpPr>
            <p:cNvPr id="10870" name="Line 146"/>
            <p:cNvSpPr>
              <a:spLocks noChangeShapeType="1"/>
            </p:cNvSpPr>
            <p:nvPr/>
          </p:nvSpPr>
          <p:spPr bwMode="auto">
            <a:xfrm>
              <a:off x="3796" y="2965"/>
              <a:ext cx="12" cy="1"/>
            </a:xfrm>
            <a:prstGeom prst="line">
              <a:avLst/>
            </a:prstGeom>
            <a:noFill/>
            <a:ln w="9525">
              <a:solidFill>
                <a:srgbClr val="008080"/>
              </a:solidFill>
              <a:round/>
              <a:headEnd/>
              <a:tailEnd/>
            </a:ln>
          </p:spPr>
          <p:txBody>
            <a:bodyPr/>
            <a:lstStyle/>
            <a:p>
              <a:endParaRPr lang="en-US"/>
            </a:p>
          </p:txBody>
        </p:sp>
        <p:sp>
          <p:nvSpPr>
            <p:cNvPr id="10871" name="Line 147"/>
            <p:cNvSpPr>
              <a:spLocks noChangeShapeType="1"/>
            </p:cNvSpPr>
            <p:nvPr/>
          </p:nvSpPr>
          <p:spPr bwMode="auto">
            <a:xfrm>
              <a:off x="3820" y="2965"/>
              <a:ext cx="11" cy="1"/>
            </a:xfrm>
            <a:prstGeom prst="line">
              <a:avLst/>
            </a:prstGeom>
            <a:noFill/>
            <a:ln w="9525">
              <a:solidFill>
                <a:srgbClr val="008080"/>
              </a:solidFill>
              <a:round/>
              <a:headEnd/>
              <a:tailEnd/>
            </a:ln>
          </p:spPr>
          <p:txBody>
            <a:bodyPr/>
            <a:lstStyle/>
            <a:p>
              <a:endParaRPr lang="en-US"/>
            </a:p>
          </p:txBody>
        </p:sp>
        <p:sp>
          <p:nvSpPr>
            <p:cNvPr id="10872" name="Line 148"/>
            <p:cNvSpPr>
              <a:spLocks noChangeShapeType="1"/>
            </p:cNvSpPr>
            <p:nvPr/>
          </p:nvSpPr>
          <p:spPr bwMode="auto">
            <a:xfrm>
              <a:off x="3843" y="2965"/>
              <a:ext cx="11" cy="1"/>
            </a:xfrm>
            <a:prstGeom prst="line">
              <a:avLst/>
            </a:prstGeom>
            <a:noFill/>
            <a:ln w="9525">
              <a:solidFill>
                <a:srgbClr val="008080"/>
              </a:solidFill>
              <a:round/>
              <a:headEnd/>
              <a:tailEnd/>
            </a:ln>
          </p:spPr>
          <p:txBody>
            <a:bodyPr/>
            <a:lstStyle/>
            <a:p>
              <a:endParaRPr lang="en-US"/>
            </a:p>
          </p:txBody>
        </p:sp>
        <p:sp>
          <p:nvSpPr>
            <p:cNvPr id="10873" name="Line 149"/>
            <p:cNvSpPr>
              <a:spLocks noChangeShapeType="1"/>
            </p:cNvSpPr>
            <p:nvPr/>
          </p:nvSpPr>
          <p:spPr bwMode="auto">
            <a:xfrm>
              <a:off x="3866" y="2965"/>
              <a:ext cx="11" cy="1"/>
            </a:xfrm>
            <a:prstGeom prst="line">
              <a:avLst/>
            </a:prstGeom>
            <a:noFill/>
            <a:ln w="9525">
              <a:solidFill>
                <a:srgbClr val="008080"/>
              </a:solidFill>
              <a:round/>
              <a:headEnd/>
              <a:tailEnd/>
            </a:ln>
          </p:spPr>
          <p:txBody>
            <a:bodyPr/>
            <a:lstStyle/>
            <a:p>
              <a:endParaRPr lang="en-US"/>
            </a:p>
          </p:txBody>
        </p:sp>
        <p:sp>
          <p:nvSpPr>
            <p:cNvPr id="10874" name="Line 150"/>
            <p:cNvSpPr>
              <a:spLocks noChangeShapeType="1"/>
            </p:cNvSpPr>
            <p:nvPr/>
          </p:nvSpPr>
          <p:spPr bwMode="auto">
            <a:xfrm>
              <a:off x="3889" y="2965"/>
              <a:ext cx="11" cy="1"/>
            </a:xfrm>
            <a:prstGeom prst="line">
              <a:avLst/>
            </a:prstGeom>
            <a:noFill/>
            <a:ln w="9525">
              <a:solidFill>
                <a:srgbClr val="008080"/>
              </a:solidFill>
              <a:round/>
              <a:headEnd/>
              <a:tailEnd/>
            </a:ln>
          </p:spPr>
          <p:txBody>
            <a:bodyPr/>
            <a:lstStyle/>
            <a:p>
              <a:endParaRPr lang="en-US"/>
            </a:p>
          </p:txBody>
        </p:sp>
        <p:sp>
          <p:nvSpPr>
            <p:cNvPr id="10875" name="Line 151"/>
            <p:cNvSpPr>
              <a:spLocks noChangeShapeType="1"/>
            </p:cNvSpPr>
            <p:nvPr/>
          </p:nvSpPr>
          <p:spPr bwMode="auto">
            <a:xfrm>
              <a:off x="3912" y="2965"/>
              <a:ext cx="11" cy="1"/>
            </a:xfrm>
            <a:prstGeom prst="line">
              <a:avLst/>
            </a:prstGeom>
            <a:noFill/>
            <a:ln w="9525">
              <a:solidFill>
                <a:srgbClr val="008080"/>
              </a:solidFill>
              <a:round/>
              <a:headEnd/>
              <a:tailEnd/>
            </a:ln>
          </p:spPr>
          <p:txBody>
            <a:bodyPr/>
            <a:lstStyle/>
            <a:p>
              <a:endParaRPr lang="en-US"/>
            </a:p>
          </p:txBody>
        </p:sp>
        <p:sp>
          <p:nvSpPr>
            <p:cNvPr id="10876" name="Line 152"/>
            <p:cNvSpPr>
              <a:spLocks noChangeShapeType="1"/>
            </p:cNvSpPr>
            <p:nvPr/>
          </p:nvSpPr>
          <p:spPr bwMode="auto">
            <a:xfrm>
              <a:off x="3935" y="2965"/>
              <a:ext cx="11" cy="1"/>
            </a:xfrm>
            <a:prstGeom prst="line">
              <a:avLst/>
            </a:prstGeom>
            <a:noFill/>
            <a:ln w="9525">
              <a:solidFill>
                <a:srgbClr val="008080"/>
              </a:solidFill>
              <a:round/>
              <a:headEnd/>
              <a:tailEnd/>
            </a:ln>
          </p:spPr>
          <p:txBody>
            <a:bodyPr/>
            <a:lstStyle/>
            <a:p>
              <a:endParaRPr lang="en-US"/>
            </a:p>
          </p:txBody>
        </p:sp>
        <p:sp>
          <p:nvSpPr>
            <p:cNvPr id="10877" name="Line 153"/>
            <p:cNvSpPr>
              <a:spLocks noChangeShapeType="1"/>
            </p:cNvSpPr>
            <p:nvPr/>
          </p:nvSpPr>
          <p:spPr bwMode="auto">
            <a:xfrm>
              <a:off x="3958" y="2965"/>
              <a:ext cx="11" cy="1"/>
            </a:xfrm>
            <a:prstGeom prst="line">
              <a:avLst/>
            </a:prstGeom>
            <a:noFill/>
            <a:ln w="9525">
              <a:solidFill>
                <a:srgbClr val="008080"/>
              </a:solidFill>
              <a:round/>
              <a:headEnd/>
              <a:tailEnd/>
            </a:ln>
          </p:spPr>
          <p:txBody>
            <a:bodyPr/>
            <a:lstStyle/>
            <a:p>
              <a:endParaRPr lang="en-US"/>
            </a:p>
          </p:txBody>
        </p:sp>
        <p:sp>
          <p:nvSpPr>
            <p:cNvPr id="10878" name="Line 154"/>
            <p:cNvSpPr>
              <a:spLocks noChangeShapeType="1"/>
            </p:cNvSpPr>
            <p:nvPr/>
          </p:nvSpPr>
          <p:spPr bwMode="auto">
            <a:xfrm>
              <a:off x="3981" y="2965"/>
              <a:ext cx="11" cy="1"/>
            </a:xfrm>
            <a:prstGeom prst="line">
              <a:avLst/>
            </a:prstGeom>
            <a:noFill/>
            <a:ln w="9525">
              <a:solidFill>
                <a:srgbClr val="008080"/>
              </a:solidFill>
              <a:round/>
              <a:headEnd/>
              <a:tailEnd/>
            </a:ln>
          </p:spPr>
          <p:txBody>
            <a:bodyPr/>
            <a:lstStyle/>
            <a:p>
              <a:endParaRPr lang="en-US"/>
            </a:p>
          </p:txBody>
        </p:sp>
        <p:sp>
          <p:nvSpPr>
            <p:cNvPr id="10879" name="Line 155"/>
            <p:cNvSpPr>
              <a:spLocks noChangeShapeType="1"/>
            </p:cNvSpPr>
            <p:nvPr/>
          </p:nvSpPr>
          <p:spPr bwMode="auto">
            <a:xfrm>
              <a:off x="4004" y="2965"/>
              <a:ext cx="11" cy="1"/>
            </a:xfrm>
            <a:prstGeom prst="line">
              <a:avLst/>
            </a:prstGeom>
            <a:noFill/>
            <a:ln w="9525">
              <a:solidFill>
                <a:srgbClr val="008080"/>
              </a:solidFill>
              <a:round/>
              <a:headEnd/>
              <a:tailEnd/>
            </a:ln>
          </p:spPr>
          <p:txBody>
            <a:bodyPr/>
            <a:lstStyle/>
            <a:p>
              <a:endParaRPr lang="en-US"/>
            </a:p>
          </p:txBody>
        </p:sp>
        <p:sp>
          <p:nvSpPr>
            <p:cNvPr id="10880" name="Line 156"/>
            <p:cNvSpPr>
              <a:spLocks noChangeShapeType="1"/>
            </p:cNvSpPr>
            <p:nvPr/>
          </p:nvSpPr>
          <p:spPr bwMode="auto">
            <a:xfrm>
              <a:off x="4027" y="2965"/>
              <a:ext cx="11" cy="1"/>
            </a:xfrm>
            <a:prstGeom prst="line">
              <a:avLst/>
            </a:prstGeom>
            <a:noFill/>
            <a:ln w="9525">
              <a:solidFill>
                <a:srgbClr val="008080"/>
              </a:solidFill>
              <a:round/>
              <a:headEnd/>
              <a:tailEnd/>
            </a:ln>
          </p:spPr>
          <p:txBody>
            <a:bodyPr/>
            <a:lstStyle/>
            <a:p>
              <a:endParaRPr lang="en-US"/>
            </a:p>
          </p:txBody>
        </p:sp>
        <p:sp>
          <p:nvSpPr>
            <p:cNvPr id="10881" name="Line 157"/>
            <p:cNvSpPr>
              <a:spLocks noChangeShapeType="1"/>
            </p:cNvSpPr>
            <p:nvPr/>
          </p:nvSpPr>
          <p:spPr bwMode="auto">
            <a:xfrm>
              <a:off x="4050" y="2965"/>
              <a:ext cx="11" cy="1"/>
            </a:xfrm>
            <a:prstGeom prst="line">
              <a:avLst/>
            </a:prstGeom>
            <a:noFill/>
            <a:ln w="9525">
              <a:solidFill>
                <a:srgbClr val="008080"/>
              </a:solidFill>
              <a:round/>
              <a:headEnd/>
              <a:tailEnd/>
            </a:ln>
          </p:spPr>
          <p:txBody>
            <a:bodyPr/>
            <a:lstStyle/>
            <a:p>
              <a:endParaRPr lang="en-US"/>
            </a:p>
          </p:txBody>
        </p:sp>
        <p:sp>
          <p:nvSpPr>
            <p:cNvPr id="10882" name="Line 158"/>
            <p:cNvSpPr>
              <a:spLocks noChangeShapeType="1"/>
            </p:cNvSpPr>
            <p:nvPr/>
          </p:nvSpPr>
          <p:spPr bwMode="auto">
            <a:xfrm>
              <a:off x="4073" y="2965"/>
              <a:ext cx="11" cy="1"/>
            </a:xfrm>
            <a:prstGeom prst="line">
              <a:avLst/>
            </a:prstGeom>
            <a:noFill/>
            <a:ln w="9525">
              <a:solidFill>
                <a:srgbClr val="008080"/>
              </a:solidFill>
              <a:round/>
              <a:headEnd/>
              <a:tailEnd/>
            </a:ln>
          </p:spPr>
          <p:txBody>
            <a:bodyPr/>
            <a:lstStyle/>
            <a:p>
              <a:endParaRPr lang="en-US"/>
            </a:p>
          </p:txBody>
        </p:sp>
        <p:sp>
          <p:nvSpPr>
            <p:cNvPr id="10883" name="Line 159"/>
            <p:cNvSpPr>
              <a:spLocks noChangeShapeType="1"/>
            </p:cNvSpPr>
            <p:nvPr/>
          </p:nvSpPr>
          <p:spPr bwMode="auto">
            <a:xfrm>
              <a:off x="4096" y="2965"/>
              <a:ext cx="11" cy="1"/>
            </a:xfrm>
            <a:prstGeom prst="line">
              <a:avLst/>
            </a:prstGeom>
            <a:noFill/>
            <a:ln w="9525">
              <a:solidFill>
                <a:srgbClr val="008080"/>
              </a:solidFill>
              <a:round/>
              <a:headEnd/>
              <a:tailEnd/>
            </a:ln>
          </p:spPr>
          <p:txBody>
            <a:bodyPr/>
            <a:lstStyle/>
            <a:p>
              <a:endParaRPr lang="en-US"/>
            </a:p>
          </p:txBody>
        </p:sp>
        <p:sp>
          <p:nvSpPr>
            <p:cNvPr id="10884" name="Line 160"/>
            <p:cNvSpPr>
              <a:spLocks noChangeShapeType="1"/>
            </p:cNvSpPr>
            <p:nvPr/>
          </p:nvSpPr>
          <p:spPr bwMode="auto">
            <a:xfrm>
              <a:off x="4119" y="2965"/>
              <a:ext cx="11" cy="1"/>
            </a:xfrm>
            <a:prstGeom prst="line">
              <a:avLst/>
            </a:prstGeom>
            <a:noFill/>
            <a:ln w="9525">
              <a:solidFill>
                <a:srgbClr val="008080"/>
              </a:solidFill>
              <a:round/>
              <a:headEnd/>
              <a:tailEnd/>
            </a:ln>
          </p:spPr>
          <p:txBody>
            <a:bodyPr/>
            <a:lstStyle/>
            <a:p>
              <a:endParaRPr lang="en-US"/>
            </a:p>
          </p:txBody>
        </p:sp>
        <p:sp>
          <p:nvSpPr>
            <p:cNvPr id="10885" name="Line 161"/>
            <p:cNvSpPr>
              <a:spLocks noChangeShapeType="1"/>
            </p:cNvSpPr>
            <p:nvPr/>
          </p:nvSpPr>
          <p:spPr bwMode="auto">
            <a:xfrm>
              <a:off x="4142" y="2965"/>
              <a:ext cx="11" cy="1"/>
            </a:xfrm>
            <a:prstGeom prst="line">
              <a:avLst/>
            </a:prstGeom>
            <a:noFill/>
            <a:ln w="9525">
              <a:solidFill>
                <a:srgbClr val="008080"/>
              </a:solidFill>
              <a:round/>
              <a:headEnd/>
              <a:tailEnd/>
            </a:ln>
          </p:spPr>
          <p:txBody>
            <a:bodyPr/>
            <a:lstStyle/>
            <a:p>
              <a:endParaRPr lang="en-US"/>
            </a:p>
          </p:txBody>
        </p:sp>
        <p:sp>
          <p:nvSpPr>
            <p:cNvPr id="10886" name="Line 162"/>
            <p:cNvSpPr>
              <a:spLocks noChangeShapeType="1"/>
            </p:cNvSpPr>
            <p:nvPr/>
          </p:nvSpPr>
          <p:spPr bwMode="auto">
            <a:xfrm>
              <a:off x="1563" y="2893"/>
              <a:ext cx="12" cy="1"/>
            </a:xfrm>
            <a:prstGeom prst="line">
              <a:avLst/>
            </a:prstGeom>
            <a:noFill/>
            <a:ln w="9525">
              <a:solidFill>
                <a:srgbClr val="008080"/>
              </a:solidFill>
              <a:round/>
              <a:headEnd/>
              <a:tailEnd/>
            </a:ln>
          </p:spPr>
          <p:txBody>
            <a:bodyPr/>
            <a:lstStyle/>
            <a:p>
              <a:endParaRPr lang="en-US"/>
            </a:p>
          </p:txBody>
        </p:sp>
        <p:sp>
          <p:nvSpPr>
            <p:cNvPr id="10887" name="Line 163"/>
            <p:cNvSpPr>
              <a:spLocks noChangeShapeType="1"/>
            </p:cNvSpPr>
            <p:nvPr/>
          </p:nvSpPr>
          <p:spPr bwMode="auto">
            <a:xfrm>
              <a:off x="1586" y="2893"/>
              <a:ext cx="12" cy="1"/>
            </a:xfrm>
            <a:prstGeom prst="line">
              <a:avLst/>
            </a:prstGeom>
            <a:noFill/>
            <a:ln w="9525">
              <a:solidFill>
                <a:srgbClr val="008080"/>
              </a:solidFill>
              <a:round/>
              <a:headEnd/>
              <a:tailEnd/>
            </a:ln>
          </p:spPr>
          <p:txBody>
            <a:bodyPr/>
            <a:lstStyle/>
            <a:p>
              <a:endParaRPr lang="en-US"/>
            </a:p>
          </p:txBody>
        </p:sp>
        <p:sp>
          <p:nvSpPr>
            <p:cNvPr id="10888" name="Line 164"/>
            <p:cNvSpPr>
              <a:spLocks noChangeShapeType="1"/>
            </p:cNvSpPr>
            <p:nvPr/>
          </p:nvSpPr>
          <p:spPr bwMode="auto">
            <a:xfrm>
              <a:off x="1609" y="2893"/>
              <a:ext cx="12" cy="1"/>
            </a:xfrm>
            <a:prstGeom prst="line">
              <a:avLst/>
            </a:prstGeom>
            <a:noFill/>
            <a:ln w="9525">
              <a:solidFill>
                <a:srgbClr val="008080"/>
              </a:solidFill>
              <a:round/>
              <a:headEnd/>
              <a:tailEnd/>
            </a:ln>
          </p:spPr>
          <p:txBody>
            <a:bodyPr/>
            <a:lstStyle/>
            <a:p>
              <a:endParaRPr lang="en-US"/>
            </a:p>
          </p:txBody>
        </p:sp>
        <p:sp>
          <p:nvSpPr>
            <p:cNvPr id="10889" name="Line 165"/>
            <p:cNvSpPr>
              <a:spLocks noChangeShapeType="1"/>
            </p:cNvSpPr>
            <p:nvPr/>
          </p:nvSpPr>
          <p:spPr bwMode="auto">
            <a:xfrm>
              <a:off x="1632" y="2893"/>
              <a:ext cx="12" cy="1"/>
            </a:xfrm>
            <a:prstGeom prst="line">
              <a:avLst/>
            </a:prstGeom>
            <a:noFill/>
            <a:ln w="9525">
              <a:solidFill>
                <a:srgbClr val="008080"/>
              </a:solidFill>
              <a:round/>
              <a:headEnd/>
              <a:tailEnd/>
            </a:ln>
          </p:spPr>
          <p:txBody>
            <a:bodyPr/>
            <a:lstStyle/>
            <a:p>
              <a:endParaRPr lang="en-US"/>
            </a:p>
          </p:txBody>
        </p:sp>
        <p:sp>
          <p:nvSpPr>
            <p:cNvPr id="10890" name="Line 166"/>
            <p:cNvSpPr>
              <a:spLocks noChangeShapeType="1"/>
            </p:cNvSpPr>
            <p:nvPr/>
          </p:nvSpPr>
          <p:spPr bwMode="auto">
            <a:xfrm>
              <a:off x="1655" y="2893"/>
              <a:ext cx="12" cy="1"/>
            </a:xfrm>
            <a:prstGeom prst="line">
              <a:avLst/>
            </a:prstGeom>
            <a:noFill/>
            <a:ln w="9525">
              <a:solidFill>
                <a:srgbClr val="008080"/>
              </a:solidFill>
              <a:round/>
              <a:headEnd/>
              <a:tailEnd/>
            </a:ln>
          </p:spPr>
          <p:txBody>
            <a:bodyPr/>
            <a:lstStyle/>
            <a:p>
              <a:endParaRPr lang="en-US"/>
            </a:p>
          </p:txBody>
        </p:sp>
        <p:sp>
          <p:nvSpPr>
            <p:cNvPr id="10891" name="Line 167"/>
            <p:cNvSpPr>
              <a:spLocks noChangeShapeType="1"/>
            </p:cNvSpPr>
            <p:nvPr/>
          </p:nvSpPr>
          <p:spPr bwMode="auto">
            <a:xfrm>
              <a:off x="1678" y="2893"/>
              <a:ext cx="12" cy="1"/>
            </a:xfrm>
            <a:prstGeom prst="line">
              <a:avLst/>
            </a:prstGeom>
            <a:noFill/>
            <a:ln w="9525">
              <a:solidFill>
                <a:srgbClr val="008080"/>
              </a:solidFill>
              <a:round/>
              <a:headEnd/>
              <a:tailEnd/>
            </a:ln>
          </p:spPr>
          <p:txBody>
            <a:bodyPr/>
            <a:lstStyle/>
            <a:p>
              <a:endParaRPr lang="en-US"/>
            </a:p>
          </p:txBody>
        </p:sp>
        <p:sp>
          <p:nvSpPr>
            <p:cNvPr id="10892" name="Line 168"/>
            <p:cNvSpPr>
              <a:spLocks noChangeShapeType="1"/>
            </p:cNvSpPr>
            <p:nvPr/>
          </p:nvSpPr>
          <p:spPr bwMode="auto">
            <a:xfrm>
              <a:off x="1701" y="2893"/>
              <a:ext cx="12" cy="1"/>
            </a:xfrm>
            <a:prstGeom prst="line">
              <a:avLst/>
            </a:prstGeom>
            <a:noFill/>
            <a:ln w="9525">
              <a:solidFill>
                <a:srgbClr val="008080"/>
              </a:solidFill>
              <a:round/>
              <a:headEnd/>
              <a:tailEnd/>
            </a:ln>
          </p:spPr>
          <p:txBody>
            <a:bodyPr/>
            <a:lstStyle/>
            <a:p>
              <a:endParaRPr lang="en-US"/>
            </a:p>
          </p:txBody>
        </p:sp>
        <p:sp>
          <p:nvSpPr>
            <p:cNvPr id="10893" name="Line 169"/>
            <p:cNvSpPr>
              <a:spLocks noChangeShapeType="1"/>
            </p:cNvSpPr>
            <p:nvPr/>
          </p:nvSpPr>
          <p:spPr bwMode="auto">
            <a:xfrm>
              <a:off x="1724" y="2893"/>
              <a:ext cx="12" cy="1"/>
            </a:xfrm>
            <a:prstGeom prst="line">
              <a:avLst/>
            </a:prstGeom>
            <a:noFill/>
            <a:ln w="9525">
              <a:solidFill>
                <a:srgbClr val="008080"/>
              </a:solidFill>
              <a:round/>
              <a:headEnd/>
              <a:tailEnd/>
            </a:ln>
          </p:spPr>
          <p:txBody>
            <a:bodyPr/>
            <a:lstStyle/>
            <a:p>
              <a:endParaRPr lang="en-US"/>
            </a:p>
          </p:txBody>
        </p:sp>
        <p:sp>
          <p:nvSpPr>
            <p:cNvPr id="10894" name="Line 170"/>
            <p:cNvSpPr>
              <a:spLocks noChangeShapeType="1"/>
            </p:cNvSpPr>
            <p:nvPr/>
          </p:nvSpPr>
          <p:spPr bwMode="auto">
            <a:xfrm>
              <a:off x="1747" y="2893"/>
              <a:ext cx="12" cy="1"/>
            </a:xfrm>
            <a:prstGeom prst="line">
              <a:avLst/>
            </a:prstGeom>
            <a:noFill/>
            <a:ln w="9525">
              <a:solidFill>
                <a:srgbClr val="008080"/>
              </a:solidFill>
              <a:round/>
              <a:headEnd/>
              <a:tailEnd/>
            </a:ln>
          </p:spPr>
          <p:txBody>
            <a:bodyPr/>
            <a:lstStyle/>
            <a:p>
              <a:endParaRPr lang="en-US"/>
            </a:p>
          </p:txBody>
        </p:sp>
        <p:sp>
          <p:nvSpPr>
            <p:cNvPr id="10895" name="Line 171"/>
            <p:cNvSpPr>
              <a:spLocks noChangeShapeType="1"/>
            </p:cNvSpPr>
            <p:nvPr/>
          </p:nvSpPr>
          <p:spPr bwMode="auto">
            <a:xfrm>
              <a:off x="1770" y="2893"/>
              <a:ext cx="12" cy="1"/>
            </a:xfrm>
            <a:prstGeom prst="line">
              <a:avLst/>
            </a:prstGeom>
            <a:noFill/>
            <a:ln w="9525">
              <a:solidFill>
                <a:srgbClr val="008080"/>
              </a:solidFill>
              <a:round/>
              <a:headEnd/>
              <a:tailEnd/>
            </a:ln>
          </p:spPr>
          <p:txBody>
            <a:bodyPr/>
            <a:lstStyle/>
            <a:p>
              <a:endParaRPr lang="en-US"/>
            </a:p>
          </p:txBody>
        </p:sp>
        <p:sp>
          <p:nvSpPr>
            <p:cNvPr id="10896" name="Line 172"/>
            <p:cNvSpPr>
              <a:spLocks noChangeShapeType="1"/>
            </p:cNvSpPr>
            <p:nvPr/>
          </p:nvSpPr>
          <p:spPr bwMode="auto">
            <a:xfrm>
              <a:off x="1793" y="2893"/>
              <a:ext cx="12" cy="1"/>
            </a:xfrm>
            <a:prstGeom prst="line">
              <a:avLst/>
            </a:prstGeom>
            <a:noFill/>
            <a:ln w="9525">
              <a:solidFill>
                <a:srgbClr val="008080"/>
              </a:solidFill>
              <a:round/>
              <a:headEnd/>
              <a:tailEnd/>
            </a:ln>
          </p:spPr>
          <p:txBody>
            <a:bodyPr/>
            <a:lstStyle/>
            <a:p>
              <a:endParaRPr lang="en-US"/>
            </a:p>
          </p:txBody>
        </p:sp>
        <p:sp>
          <p:nvSpPr>
            <p:cNvPr id="10897" name="Line 173"/>
            <p:cNvSpPr>
              <a:spLocks noChangeShapeType="1"/>
            </p:cNvSpPr>
            <p:nvPr/>
          </p:nvSpPr>
          <p:spPr bwMode="auto">
            <a:xfrm>
              <a:off x="1816" y="2893"/>
              <a:ext cx="12" cy="1"/>
            </a:xfrm>
            <a:prstGeom prst="line">
              <a:avLst/>
            </a:prstGeom>
            <a:noFill/>
            <a:ln w="9525">
              <a:solidFill>
                <a:srgbClr val="008080"/>
              </a:solidFill>
              <a:round/>
              <a:headEnd/>
              <a:tailEnd/>
            </a:ln>
          </p:spPr>
          <p:txBody>
            <a:bodyPr/>
            <a:lstStyle/>
            <a:p>
              <a:endParaRPr lang="en-US"/>
            </a:p>
          </p:txBody>
        </p:sp>
        <p:sp>
          <p:nvSpPr>
            <p:cNvPr id="10898" name="Line 174"/>
            <p:cNvSpPr>
              <a:spLocks noChangeShapeType="1"/>
            </p:cNvSpPr>
            <p:nvPr/>
          </p:nvSpPr>
          <p:spPr bwMode="auto">
            <a:xfrm>
              <a:off x="1839" y="2893"/>
              <a:ext cx="12" cy="1"/>
            </a:xfrm>
            <a:prstGeom prst="line">
              <a:avLst/>
            </a:prstGeom>
            <a:noFill/>
            <a:ln w="9525">
              <a:solidFill>
                <a:srgbClr val="008080"/>
              </a:solidFill>
              <a:round/>
              <a:headEnd/>
              <a:tailEnd/>
            </a:ln>
          </p:spPr>
          <p:txBody>
            <a:bodyPr/>
            <a:lstStyle/>
            <a:p>
              <a:endParaRPr lang="en-US"/>
            </a:p>
          </p:txBody>
        </p:sp>
        <p:sp>
          <p:nvSpPr>
            <p:cNvPr id="10899" name="Line 175"/>
            <p:cNvSpPr>
              <a:spLocks noChangeShapeType="1"/>
            </p:cNvSpPr>
            <p:nvPr/>
          </p:nvSpPr>
          <p:spPr bwMode="auto">
            <a:xfrm>
              <a:off x="1863" y="2893"/>
              <a:ext cx="11" cy="1"/>
            </a:xfrm>
            <a:prstGeom prst="line">
              <a:avLst/>
            </a:prstGeom>
            <a:noFill/>
            <a:ln w="9525">
              <a:solidFill>
                <a:srgbClr val="008080"/>
              </a:solidFill>
              <a:round/>
              <a:headEnd/>
              <a:tailEnd/>
            </a:ln>
          </p:spPr>
          <p:txBody>
            <a:bodyPr/>
            <a:lstStyle/>
            <a:p>
              <a:endParaRPr lang="en-US"/>
            </a:p>
          </p:txBody>
        </p:sp>
        <p:sp>
          <p:nvSpPr>
            <p:cNvPr id="10900" name="Line 176"/>
            <p:cNvSpPr>
              <a:spLocks noChangeShapeType="1"/>
            </p:cNvSpPr>
            <p:nvPr/>
          </p:nvSpPr>
          <p:spPr bwMode="auto">
            <a:xfrm>
              <a:off x="1886" y="2893"/>
              <a:ext cx="11" cy="1"/>
            </a:xfrm>
            <a:prstGeom prst="line">
              <a:avLst/>
            </a:prstGeom>
            <a:noFill/>
            <a:ln w="9525">
              <a:solidFill>
                <a:srgbClr val="008080"/>
              </a:solidFill>
              <a:round/>
              <a:headEnd/>
              <a:tailEnd/>
            </a:ln>
          </p:spPr>
          <p:txBody>
            <a:bodyPr/>
            <a:lstStyle/>
            <a:p>
              <a:endParaRPr lang="en-US"/>
            </a:p>
          </p:txBody>
        </p:sp>
        <p:sp>
          <p:nvSpPr>
            <p:cNvPr id="10901" name="Line 177"/>
            <p:cNvSpPr>
              <a:spLocks noChangeShapeType="1"/>
            </p:cNvSpPr>
            <p:nvPr/>
          </p:nvSpPr>
          <p:spPr bwMode="auto">
            <a:xfrm>
              <a:off x="1909" y="2893"/>
              <a:ext cx="11" cy="1"/>
            </a:xfrm>
            <a:prstGeom prst="line">
              <a:avLst/>
            </a:prstGeom>
            <a:noFill/>
            <a:ln w="9525">
              <a:solidFill>
                <a:srgbClr val="008080"/>
              </a:solidFill>
              <a:round/>
              <a:headEnd/>
              <a:tailEnd/>
            </a:ln>
          </p:spPr>
          <p:txBody>
            <a:bodyPr/>
            <a:lstStyle/>
            <a:p>
              <a:endParaRPr lang="en-US"/>
            </a:p>
          </p:txBody>
        </p:sp>
        <p:sp>
          <p:nvSpPr>
            <p:cNvPr id="10902" name="Line 178"/>
            <p:cNvSpPr>
              <a:spLocks noChangeShapeType="1"/>
            </p:cNvSpPr>
            <p:nvPr/>
          </p:nvSpPr>
          <p:spPr bwMode="auto">
            <a:xfrm>
              <a:off x="1932" y="2893"/>
              <a:ext cx="11" cy="1"/>
            </a:xfrm>
            <a:prstGeom prst="line">
              <a:avLst/>
            </a:prstGeom>
            <a:noFill/>
            <a:ln w="9525">
              <a:solidFill>
                <a:srgbClr val="008080"/>
              </a:solidFill>
              <a:round/>
              <a:headEnd/>
              <a:tailEnd/>
            </a:ln>
          </p:spPr>
          <p:txBody>
            <a:bodyPr/>
            <a:lstStyle/>
            <a:p>
              <a:endParaRPr lang="en-US"/>
            </a:p>
          </p:txBody>
        </p:sp>
        <p:sp>
          <p:nvSpPr>
            <p:cNvPr id="10903" name="Line 179"/>
            <p:cNvSpPr>
              <a:spLocks noChangeShapeType="1"/>
            </p:cNvSpPr>
            <p:nvPr/>
          </p:nvSpPr>
          <p:spPr bwMode="auto">
            <a:xfrm>
              <a:off x="1955" y="2893"/>
              <a:ext cx="11" cy="1"/>
            </a:xfrm>
            <a:prstGeom prst="line">
              <a:avLst/>
            </a:prstGeom>
            <a:noFill/>
            <a:ln w="9525">
              <a:solidFill>
                <a:srgbClr val="008080"/>
              </a:solidFill>
              <a:round/>
              <a:headEnd/>
              <a:tailEnd/>
            </a:ln>
          </p:spPr>
          <p:txBody>
            <a:bodyPr/>
            <a:lstStyle/>
            <a:p>
              <a:endParaRPr lang="en-US"/>
            </a:p>
          </p:txBody>
        </p:sp>
        <p:sp>
          <p:nvSpPr>
            <p:cNvPr id="10904" name="Line 180"/>
            <p:cNvSpPr>
              <a:spLocks noChangeShapeType="1"/>
            </p:cNvSpPr>
            <p:nvPr/>
          </p:nvSpPr>
          <p:spPr bwMode="auto">
            <a:xfrm>
              <a:off x="1978" y="2893"/>
              <a:ext cx="11" cy="1"/>
            </a:xfrm>
            <a:prstGeom prst="line">
              <a:avLst/>
            </a:prstGeom>
            <a:noFill/>
            <a:ln w="9525">
              <a:solidFill>
                <a:srgbClr val="008080"/>
              </a:solidFill>
              <a:round/>
              <a:headEnd/>
              <a:tailEnd/>
            </a:ln>
          </p:spPr>
          <p:txBody>
            <a:bodyPr/>
            <a:lstStyle/>
            <a:p>
              <a:endParaRPr lang="en-US"/>
            </a:p>
          </p:txBody>
        </p:sp>
        <p:sp>
          <p:nvSpPr>
            <p:cNvPr id="10905" name="Line 181"/>
            <p:cNvSpPr>
              <a:spLocks noChangeShapeType="1"/>
            </p:cNvSpPr>
            <p:nvPr/>
          </p:nvSpPr>
          <p:spPr bwMode="auto">
            <a:xfrm>
              <a:off x="2001" y="2893"/>
              <a:ext cx="11" cy="1"/>
            </a:xfrm>
            <a:prstGeom prst="line">
              <a:avLst/>
            </a:prstGeom>
            <a:noFill/>
            <a:ln w="9525">
              <a:solidFill>
                <a:srgbClr val="008080"/>
              </a:solidFill>
              <a:round/>
              <a:headEnd/>
              <a:tailEnd/>
            </a:ln>
          </p:spPr>
          <p:txBody>
            <a:bodyPr/>
            <a:lstStyle/>
            <a:p>
              <a:endParaRPr lang="en-US"/>
            </a:p>
          </p:txBody>
        </p:sp>
        <p:sp>
          <p:nvSpPr>
            <p:cNvPr id="10906" name="Line 182"/>
            <p:cNvSpPr>
              <a:spLocks noChangeShapeType="1"/>
            </p:cNvSpPr>
            <p:nvPr/>
          </p:nvSpPr>
          <p:spPr bwMode="auto">
            <a:xfrm>
              <a:off x="2024" y="2893"/>
              <a:ext cx="11" cy="1"/>
            </a:xfrm>
            <a:prstGeom prst="line">
              <a:avLst/>
            </a:prstGeom>
            <a:noFill/>
            <a:ln w="9525">
              <a:solidFill>
                <a:srgbClr val="008080"/>
              </a:solidFill>
              <a:round/>
              <a:headEnd/>
              <a:tailEnd/>
            </a:ln>
          </p:spPr>
          <p:txBody>
            <a:bodyPr/>
            <a:lstStyle/>
            <a:p>
              <a:endParaRPr lang="en-US"/>
            </a:p>
          </p:txBody>
        </p:sp>
        <p:sp>
          <p:nvSpPr>
            <p:cNvPr id="10907" name="Line 183"/>
            <p:cNvSpPr>
              <a:spLocks noChangeShapeType="1"/>
            </p:cNvSpPr>
            <p:nvPr/>
          </p:nvSpPr>
          <p:spPr bwMode="auto">
            <a:xfrm>
              <a:off x="2047" y="2893"/>
              <a:ext cx="11" cy="1"/>
            </a:xfrm>
            <a:prstGeom prst="line">
              <a:avLst/>
            </a:prstGeom>
            <a:noFill/>
            <a:ln w="9525">
              <a:solidFill>
                <a:srgbClr val="008080"/>
              </a:solidFill>
              <a:round/>
              <a:headEnd/>
              <a:tailEnd/>
            </a:ln>
          </p:spPr>
          <p:txBody>
            <a:bodyPr/>
            <a:lstStyle/>
            <a:p>
              <a:endParaRPr lang="en-US"/>
            </a:p>
          </p:txBody>
        </p:sp>
        <p:sp>
          <p:nvSpPr>
            <p:cNvPr id="10908" name="Line 184"/>
            <p:cNvSpPr>
              <a:spLocks noChangeShapeType="1"/>
            </p:cNvSpPr>
            <p:nvPr/>
          </p:nvSpPr>
          <p:spPr bwMode="auto">
            <a:xfrm>
              <a:off x="2070" y="2893"/>
              <a:ext cx="11" cy="1"/>
            </a:xfrm>
            <a:prstGeom prst="line">
              <a:avLst/>
            </a:prstGeom>
            <a:noFill/>
            <a:ln w="9525">
              <a:solidFill>
                <a:srgbClr val="008080"/>
              </a:solidFill>
              <a:round/>
              <a:headEnd/>
              <a:tailEnd/>
            </a:ln>
          </p:spPr>
          <p:txBody>
            <a:bodyPr/>
            <a:lstStyle/>
            <a:p>
              <a:endParaRPr lang="en-US"/>
            </a:p>
          </p:txBody>
        </p:sp>
        <p:sp>
          <p:nvSpPr>
            <p:cNvPr id="10909" name="Line 185"/>
            <p:cNvSpPr>
              <a:spLocks noChangeShapeType="1"/>
            </p:cNvSpPr>
            <p:nvPr/>
          </p:nvSpPr>
          <p:spPr bwMode="auto">
            <a:xfrm>
              <a:off x="2093" y="2893"/>
              <a:ext cx="11" cy="1"/>
            </a:xfrm>
            <a:prstGeom prst="line">
              <a:avLst/>
            </a:prstGeom>
            <a:noFill/>
            <a:ln w="9525">
              <a:solidFill>
                <a:srgbClr val="008080"/>
              </a:solidFill>
              <a:round/>
              <a:headEnd/>
              <a:tailEnd/>
            </a:ln>
          </p:spPr>
          <p:txBody>
            <a:bodyPr/>
            <a:lstStyle/>
            <a:p>
              <a:endParaRPr lang="en-US"/>
            </a:p>
          </p:txBody>
        </p:sp>
        <p:sp>
          <p:nvSpPr>
            <p:cNvPr id="10910" name="Line 186"/>
            <p:cNvSpPr>
              <a:spLocks noChangeShapeType="1"/>
            </p:cNvSpPr>
            <p:nvPr/>
          </p:nvSpPr>
          <p:spPr bwMode="auto">
            <a:xfrm>
              <a:off x="2116" y="2893"/>
              <a:ext cx="11" cy="1"/>
            </a:xfrm>
            <a:prstGeom prst="line">
              <a:avLst/>
            </a:prstGeom>
            <a:noFill/>
            <a:ln w="9525">
              <a:solidFill>
                <a:srgbClr val="008080"/>
              </a:solidFill>
              <a:round/>
              <a:headEnd/>
              <a:tailEnd/>
            </a:ln>
          </p:spPr>
          <p:txBody>
            <a:bodyPr/>
            <a:lstStyle/>
            <a:p>
              <a:endParaRPr lang="en-US"/>
            </a:p>
          </p:txBody>
        </p:sp>
        <p:sp>
          <p:nvSpPr>
            <p:cNvPr id="10911" name="Line 187"/>
            <p:cNvSpPr>
              <a:spLocks noChangeShapeType="1"/>
            </p:cNvSpPr>
            <p:nvPr/>
          </p:nvSpPr>
          <p:spPr bwMode="auto">
            <a:xfrm>
              <a:off x="2139" y="2893"/>
              <a:ext cx="11" cy="1"/>
            </a:xfrm>
            <a:prstGeom prst="line">
              <a:avLst/>
            </a:prstGeom>
            <a:noFill/>
            <a:ln w="9525">
              <a:solidFill>
                <a:srgbClr val="008080"/>
              </a:solidFill>
              <a:round/>
              <a:headEnd/>
              <a:tailEnd/>
            </a:ln>
          </p:spPr>
          <p:txBody>
            <a:bodyPr/>
            <a:lstStyle/>
            <a:p>
              <a:endParaRPr lang="en-US"/>
            </a:p>
          </p:txBody>
        </p:sp>
        <p:sp>
          <p:nvSpPr>
            <p:cNvPr id="10912" name="Line 188"/>
            <p:cNvSpPr>
              <a:spLocks noChangeShapeType="1"/>
            </p:cNvSpPr>
            <p:nvPr/>
          </p:nvSpPr>
          <p:spPr bwMode="auto">
            <a:xfrm>
              <a:off x="2162" y="2893"/>
              <a:ext cx="11" cy="1"/>
            </a:xfrm>
            <a:prstGeom prst="line">
              <a:avLst/>
            </a:prstGeom>
            <a:noFill/>
            <a:ln w="9525">
              <a:solidFill>
                <a:srgbClr val="008080"/>
              </a:solidFill>
              <a:round/>
              <a:headEnd/>
              <a:tailEnd/>
            </a:ln>
          </p:spPr>
          <p:txBody>
            <a:bodyPr/>
            <a:lstStyle/>
            <a:p>
              <a:endParaRPr lang="en-US"/>
            </a:p>
          </p:txBody>
        </p:sp>
        <p:sp>
          <p:nvSpPr>
            <p:cNvPr id="10913" name="Line 189"/>
            <p:cNvSpPr>
              <a:spLocks noChangeShapeType="1"/>
            </p:cNvSpPr>
            <p:nvPr/>
          </p:nvSpPr>
          <p:spPr bwMode="auto">
            <a:xfrm>
              <a:off x="2185" y="2893"/>
              <a:ext cx="11" cy="1"/>
            </a:xfrm>
            <a:prstGeom prst="line">
              <a:avLst/>
            </a:prstGeom>
            <a:noFill/>
            <a:ln w="9525">
              <a:solidFill>
                <a:srgbClr val="008080"/>
              </a:solidFill>
              <a:round/>
              <a:headEnd/>
              <a:tailEnd/>
            </a:ln>
          </p:spPr>
          <p:txBody>
            <a:bodyPr/>
            <a:lstStyle/>
            <a:p>
              <a:endParaRPr lang="en-US"/>
            </a:p>
          </p:txBody>
        </p:sp>
        <p:sp>
          <p:nvSpPr>
            <p:cNvPr id="10914" name="Line 190"/>
            <p:cNvSpPr>
              <a:spLocks noChangeShapeType="1"/>
            </p:cNvSpPr>
            <p:nvPr/>
          </p:nvSpPr>
          <p:spPr bwMode="auto">
            <a:xfrm>
              <a:off x="2208" y="2893"/>
              <a:ext cx="11" cy="1"/>
            </a:xfrm>
            <a:prstGeom prst="line">
              <a:avLst/>
            </a:prstGeom>
            <a:noFill/>
            <a:ln w="9525">
              <a:solidFill>
                <a:srgbClr val="008080"/>
              </a:solidFill>
              <a:round/>
              <a:headEnd/>
              <a:tailEnd/>
            </a:ln>
          </p:spPr>
          <p:txBody>
            <a:bodyPr/>
            <a:lstStyle/>
            <a:p>
              <a:endParaRPr lang="en-US"/>
            </a:p>
          </p:txBody>
        </p:sp>
        <p:sp>
          <p:nvSpPr>
            <p:cNvPr id="10915" name="Line 191"/>
            <p:cNvSpPr>
              <a:spLocks noChangeShapeType="1"/>
            </p:cNvSpPr>
            <p:nvPr/>
          </p:nvSpPr>
          <p:spPr bwMode="auto">
            <a:xfrm>
              <a:off x="2231" y="2893"/>
              <a:ext cx="11" cy="1"/>
            </a:xfrm>
            <a:prstGeom prst="line">
              <a:avLst/>
            </a:prstGeom>
            <a:noFill/>
            <a:ln w="9525">
              <a:solidFill>
                <a:srgbClr val="008080"/>
              </a:solidFill>
              <a:round/>
              <a:headEnd/>
              <a:tailEnd/>
            </a:ln>
          </p:spPr>
          <p:txBody>
            <a:bodyPr/>
            <a:lstStyle/>
            <a:p>
              <a:endParaRPr lang="en-US"/>
            </a:p>
          </p:txBody>
        </p:sp>
        <p:sp>
          <p:nvSpPr>
            <p:cNvPr id="10916" name="Line 192"/>
            <p:cNvSpPr>
              <a:spLocks noChangeShapeType="1"/>
            </p:cNvSpPr>
            <p:nvPr/>
          </p:nvSpPr>
          <p:spPr bwMode="auto">
            <a:xfrm>
              <a:off x="2254" y="2893"/>
              <a:ext cx="11" cy="1"/>
            </a:xfrm>
            <a:prstGeom prst="line">
              <a:avLst/>
            </a:prstGeom>
            <a:noFill/>
            <a:ln w="9525">
              <a:solidFill>
                <a:srgbClr val="008080"/>
              </a:solidFill>
              <a:round/>
              <a:headEnd/>
              <a:tailEnd/>
            </a:ln>
          </p:spPr>
          <p:txBody>
            <a:bodyPr/>
            <a:lstStyle/>
            <a:p>
              <a:endParaRPr lang="en-US"/>
            </a:p>
          </p:txBody>
        </p:sp>
        <p:sp>
          <p:nvSpPr>
            <p:cNvPr id="10917" name="Line 193"/>
            <p:cNvSpPr>
              <a:spLocks noChangeShapeType="1"/>
            </p:cNvSpPr>
            <p:nvPr/>
          </p:nvSpPr>
          <p:spPr bwMode="auto">
            <a:xfrm>
              <a:off x="2277" y="2893"/>
              <a:ext cx="11" cy="1"/>
            </a:xfrm>
            <a:prstGeom prst="line">
              <a:avLst/>
            </a:prstGeom>
            <a:noFill/>
            <a:ln w="9525">
              <a:solidFill>
                <a:srgbClr val="008080"/>
              </a:solidFill>
              <a:round/>
              <a:headEnd/>
              <a:tailEnd/>
            </a:ln>
          </p:spPr>
          <p:txBody>
            <a:bodyPr/>
            <a:lstStyle/>
            <a:p>
              <a:endParaRPr lang="en-US"/>
            </a:p>
          </p:txBody>
        </p:sp>
        <p:sp>
          <p:nvSpPr>
            <p:cNvPr id="10918" name="Line 194"/>
            <p:cNvSpPr>
              <a:spLocks noChangeShapeType="1"/>
            </p:cNvSpPr>
            <p:nvPr/>
          </p:nvSpPr>
          <p:spPr bwMode="auto">
            <a:xfrm>
              <a:off x="2300" y="2893"/>
              <a:ext cx="11" cy="1"/>
            </a:xfrm>
            <a:prstGeom prst="line">
              <a:avLst/>
            </a:prstGeom>
            <a:noFill/>
            <a:ln w="9525">
              <a:solidFill>
                <a:srgbClr val="008080"/>
              </a:solidFill>
              <a:round/>
              <a:headEnd/>
              <a:tailEnd/>
            </a:ln>
          </p:spPr>
          <p:txBody>
            <a:bodyPr/>
            <a:lstStyle/>
            <a:p>
              <a:endParaRPr lang="en-US"/>
            </a:p>
          </p:txBody>
        </p:sp>
        <p:sp>
          <p:nvSpPr>
            <p:cNvPr id="10919" name="Line 195"/>
            <p:cNvSpPr>
              <a:spLocks noChangeShapeType="1"/>
            </p:cNvSpPr>
            <p:nvPr/>
          </p:nvSpPr>
          <p:spPr bwMode="auto">
            <a:xfrm>
              <a:off x="2323" y="2893"/>
              <a:ext cx="11" cy="1"/>
            </a:xfrm>
            <a:prstGeom prst="line">
              <a:avLst/>
            </a:prstGeom>
            <a:noFill/>
            <a:ln w="9525">
              <a:solidFill>
                <a:srgbClr val="008080"/>
              </a:solidFill>
              <a:round/>
              <a:headEnd/>
              <a:tailEnd/>
            </a:ln>
          </p:spPr>
          <p:txBody>
            <a:bodyPr/>
            <a:lstStyle/>
            <a:p>
              <a:endParaRPr lang="en-US"/>
            </a:p>
          </p:txBody>
        </p:sp>
        <p:sp>
          <p:nvSpPr>
            <p:cNvPr id="10920" name="Line 196"/>
            <p:cNvSpPr>
              <a:spLocks noChangeShapeType="1"/>
            </p:cNvSpPr>
            <p:nvPr/>
          </p:nvSpPr>
          <p:spPr bwMode="auto">
            <a:xfrm>
              <a:off x="2346" y="2893"/>
              <a:ext cx="12" cy="1"/>
            </a:xfrm>
            <a:prstGeom prst="line">
              <a:avLst/>
            </a:prstGeom>
            <a:noFill/>
            <a:ln w="9525">
              <a:solidFill>
                <a:srgbClr val="008080"/>
              </a:solidFill>
              <a:round/>
              <a:headEnd/>
              <a:tailEnd/>
            </a:ln>
          </p:spPr>
          <p:txBody>
            <a:bodyPr/>
            <a:lstStyle/>
            <a:p>
              <a:endParaRPr lang="en-US"/>
            </a:p>
          </p:txBody>
        </p:sp>
        <p:sp>
          <p:nvSpPr>
            <p:cNvPr id="10921" name="Line 197"/>
            <p:cNvSpPr>
              <a:spLocks noChangeShapeType="1"/>
            </p:cNvSpPr>
            <p:nvPr/>
          </p:nvSpPr>
          <p:spPr bwMode="auto">
            <a:xfrm>
              <a:off x="2369" y="2893"/>
              <a:ext cx="12" cy="1"/>
            </a:xfrm>
            <a:prstGeom prst="line">
              <a:avLst/>
            </a:prstGeom>
            <a:noFill/>
            <a:ln w="9525">
              <a:solidFill>
                <a:srgbClr val="008080"/>
              </a:solidFill>
              <a:round/>
              <a:headEnd/>
              <a:tailEnd/>
            </a:ln>
          </p:spPr>
          <p:txBody>
            <a:bodyPr/>
            <a:lstStyle/>
            <a:p>
              <a:endParaRPr lang="en-US"/>
            </a:p>
          </p:txBody>
        </p:sp>
        <p:sp>
          <p:nvSpPr>
            <p:cNvPr id="10922" name="Line 198"/>
            <p:cNvSpPr>
              <a:spLocks noChangeShapeType="1"/>
            </p:cNvSpPr>
            <p:nvPr/>
          </p:nvSpPr>
          <p:spPr bwMode="auto">
            <a:xfrm>
              <a:off x="2392" y="2893"/>
              <a:ext cx="12" cy="1"/>
            </a:xfrm>
            <a:prstGeom prst="line">
              <a:avLst/>
            </a:prstGeom>
            <a:noFill/>
            <a:ln w="9525">
              <a:solidFill>
                <a:srgbClr val="008080"/>
              </a:solidFill>
              <a:round/>
              <a:headEnd/>
              <a:tailEnd/>
            </a:ln>
          </p:spPr>
          <p:txBody>
            <a:bodyPr/>
            <a:lstStyle/>
            <a:p>
              <a:endParaRPr lang="en-US"/>
            </a:p>
          </p:txBody>
        </p:sp>
        <p:sp>
          <p:nvSpPr>
            <p:cNvPr id="10923" name="Line 199"/>
            <p:cNvSpPr>
              <a:spLocks noChangeShapeType="1"/>
            </p:cNvSpPr>
            <p:nvPr/>
          </p:nvSpPr>
          <p:spPr bwMode="auto">
            <a:xfrm>
              <a:off x="2415" y="2893"/>
              <a:ext cx="12" cy="1"/>
            </a:xfrm>
            <a:prstGeom prst="line">
              <a:avLst/>
            </a:prstGeom>
            <a:noFill/>
            <a:ln w="9525">
              <a:solidFill>
                <a:srgbClr val="008080"/>
              </a:solidFill>
              <a:round/>
              <a:headEnd/>
              <a:tailEnd/>
            </a:ln>
          </p:spPr>
          <p:txBody>
            <a:bodyPr/>
            <a:lstStyle/>
            <a:p>
              <a:endParaRPr lang="en-US"/>
            </a:p>
          </p:txBody>
        </p:sp>
        <p:sp>
          <p:nvSpPr>
            <p:cNvPr id="10924" name="Line 200"/>
            <p:cNvSpPr>
              <a:spLocks noChangeShapeType="1"/>
            </p:cNvSpPr>
            <p:nvPr/>
          </p:nvSpPr>
          <p:spPr bwMode="auto">
            <a:xfrm>
              <a:off x="2438" y="2893"/>
              <a:ext cx="12" cy="1"/>
            </a:xfrm>
            <a:prstGeom prst="line">
              <a:avLst/>
            </a:prstGeom>
            <a:noFill/>
            <a:ln w="9525">
              <a:solidFill>
                <a:srgbClr val="008080"/>
              </a:solidFill>
              <a:round/>
              <a:headEnd/>
              <a:tailEnd/>
            </a:ln>
          </p:spPr>
          <p:txBody>
            <a:bodyPr/>
            <a:lstStyle/>
            <a:p>
              <a:endParaRPr lang="en-US"/>
            </a:p>
          </p:txBody>
        </p:sp>
        <p:sp>
          <p:nvSpPr>
            <p:cNvPr id="10925" name="Line 201"/>
            <p:cNvSpPr>
              <a:spLocks noChangeShapeType="1"/>
            </p:cNvSpPr>
            <p:nvPr/>
          </p:nvSpPr>
          <p:spPr bwMode="auto">
            <a:xfrm>
              <a:off x="2461" y="2893"/>
              <a:ext cx="12" cy="1"/>
            </a:xfrm>
            <a:prstGeom prst="line">
              <a:avLst/>
            </a:prstGeom>
            <a:noFill/>
            <a:ln w="9525">
              <a:solidFill>
                <a:srgbClr val="008080"/>
              </a:solidFill>
              <a:round/>
              <a:headEnd/>
              <a:tailEnd/>
            </a:ln>
          </p:spPr>
          <p:txBody>
            <a:bodyPr/>
            <a:lstStyle/>
            <a:p>
              <a:endParaRPr lang="en-US"/>
            </a:p>
          </p:txBody>
        </p:sp>
        <p:sp>
          <p:nvSpPr>
            <p:cNvPr id="10926" name="Line 202"/>
            <p:cNvSpPr>
              <a:spLocks noChangeShapeType="1"/>
            </p:cNvSpPr>
            <p:nvPr/>
          </p:nvSpPr>
          <p:spPr bwMode="auto">
            <a:xfrm>
              <a:off x="2484" y="2893"/>
              <a:ext cx="12" cy="1"/>
            </a:xfrm>
            <a:prstGeom prst="line">
              <a:avLst/>
            </a:prstGeom>
            <a:noFill/>
            <a:ln w="9525">
              <a:solidFill>
                <a:srgbClr val="008080"/>
              </a:solidFill>
              <a:round/>
              <a:headEnd/>
              <a:tailEnd/>
            </a:ln>
          </p:spPr>
          <p:txBody>
            <a:bodyPr/>
            <a:lstStyle/>
            <a:p>
              <a:endParaRPr lang="en-US"/>
            </a:p>
          </p:txBody>
        </p:sp>
        <p:sp>
          <p:nvSpPr>
            <p:cNvPr id="10927" name="Line 203"/>
            <p:cNvSpPr>
              <a:spLocks noChangeShapeType="1"/>
            </p:cNvSpPr>
            <p:nvPr/>
          </p:nvSpPr>
          <p:spPr bwMode="auto">
            <a:xfrm>
              <a:off x="2507" y="2893"/>
              <a:ext cx="12" cy="1"/>
            </a:xfrm>
            <a:prstGeom prst="line">
              <a:avLst/>
            </a:prstGeom>
            <a:noFill/>
            <a:ln w="9525">
              <a:solidFill>
                <a:srgbClr val="008080"/>
              </a:solidFill>
              <a:round/>
              <a:headEnd/>
              <a:tailEnd/>
            </a:ln>
          </p:spPr>
          <p:txBody>
            <a:bodyPr/>
            <a:lstStyle/>
            <a:p>
              <a:endParaRPr lang="en-US"/>
            </a:p>
          </p:txBody>
        </p:sp>
        <p:sp>
          <p:nvSpPr>
            <p:cNvPr id="10928" name="Line 204"/>
            <p:cNvSpPr>
              <a:spLocks noChangeShapeType="1"/>
            </p:cNvSpPr>
            <p:nvPr/>
          </p:nvSpPr>
          <p:spPr bwMode="auto">
            <a:xfrm>
              <a:off x="2530" y="2893"/>
              <a:ext cx="12" cy="1"/>
            </a:xfrm>
            <a:prstGeom prst="line">
              <a:avLst/>
            </a:prstGeom>
            <a:noFill/>
            <a:ln w="9525">
              <a:solidFill>
                <a:srgbClr val="008080"/>
              </a:solidFill>
              <a:round/>
              <a:headEnd/>
              <a:tailEnd/>
            </a:ln>
          </p:spPr>
          <p:txBody>
            <a:bodyPr/>
            <a:lstStyle/>
            <a:p>
              <a:endParaRPr lang="en-US"/>
            </a:p>
          </p:txBody>
        </p:sp>
        <p:sp>
          <p:nvSpPr>
            <p:cNvPr id="10929" name="Line 205"/>
            <p:cNvSpPr>
              <a:spLocks noChangeShapeType="1"/>
            </p:cNvSpPr>
            <p:nvPr/>
          </p:nvSpPr>
          <p:spPr bwMode="auto">
            <a:xfrm>
              <a:off x="2553" y="2893"/>
              <a:ext cx="12" cy="1"/>
            </a:xfrm>
            <a:prstGeom prst="line">
              <a:avLst/>
            </a:prstGeom>
            <a:noFill/>
            <a:ln w="9525">
              <a:solidFill>
                <a:srgbClr val="008080"/>
              </a:solidFill>
              <a:round/>
              <a:headEnd/>
              <a:tailEnd/>
            </a:ln>
          </p:spPr>
          <p:txBody>
            <a:bodyPr/>
            <a:lstStyle/>
            <a:p>
              <a:endParaRPr lang="en-US"/>
            </a:p>
          </p:txBody>
        </p:sp>
        <p:sp>
          <p:nvSpPr>
            <p:cNvPr id="10930" name="Line 206"/>
            <p:cNvSpPr>
              <a:spLocks noChangeShapeType="1"/>
            </p:cNvSpPr>
            <p:nvPr/>
          </p:nvSpPr>
          <p:spPr bwMode="auto">
            <a:xfrm>
              <a:off x="2576" y="2893"/>
              <a:ext cx="12" cy="1"/>
            </a:xfrm>
            <a:prstGeom prst="line">
              <a:avLst/>
            </a:prstGeom>
            <a:noFill/>
            <a:ln w="9525">
              <a:solidFill>
                <a:srgbClr val="008080"/>
              </a:solidFill>
              <a:round/>
              <a:headEnd/>
              <a:tailEnd/>
            </a:ln>
          </p:spPr>
          <p:txBody>
            <a:bodyPr/>
            <a:lstStyle/>
            <a:p>
              <a:endParaRPr lang="en-US"/>
            </a:p>
          </p:txBody>
        </p:sp>
        <p:sp>
          <p:nvSpPr>
            <p:cNvPr id="10931" name="Line 207"/>
            <p:cNvSpPr>
              <a:spLocks noChangeShapeType="1"/>
            </p:cNvSpPr>
            <p:nvPr/>
          </p:nvSpPr>
          <p:spPr bwMode="auto">
            <a:xfrm>
              <a:off x="2599" y="2893"/>
              <a:ext cx="12" cy="1"/>
            </a:xfrm>
            <a:prstGeom prst="line">
              <a:avLst/>
            </a:prstGeom>
            <a:noFill/>
            <a:ln w="9525">
              <a:solidFill>
                <a:srgbClr val="008080"/>
              </a:solidFill>
              <a:round/>
              <a:headEnd/>
              <a:tailEnd/>
            </a:ln>
          </p:spPr>
          <p:txBody>
            <a:bodyPr/>
            <a:lstStyle/>
            <a:p>
              <a:endParaRPr lang="en-US"/>
            </a:p>
          </p:txBody>
        </p:sp>
        <p:sp>
          <p:nvSpPr>
            <p:cNvPr id="10932" name="Line 208"/>
            <p:cNvSpPr>
              <a:spLocks noChangeShapeType="1"/>
            </p:cNvSpPr>
            <p:nvPr/>
          </p:nvSpPr>
          <p:spPr bwMode="auto">
            <a:xfrm>
              <a:off x="2622" y="2893"/>
              <a:ext cx="12" cy="1"/>
            </a:xfrm>
            <a:prstGeom prst="line">
              <a:avLst/>
            </a:prstGeom>
            <a:noFill/>
            <a:ln w="9525">
              <a:solidFill>
                <a:srgbClr val="008080"/>
              </a:solidFill>
              <a:round/>
              <a:headEnd/>
              <a:tailEnd/>
            </a:ln>
          </p:spPr>
          <p:txBody>
            <a:bodyPr/>
            <a:lstStyle/>
            <a:p>
              <a:endParaRPr lang="en-US"/>
            </a:p>
          </p:txBody>
        </p:sp>
        <p:sp>
          <p:nvSpPr>
            <p:cNvPr id="10933" name="Line 209"/>
            <p:cNvSpPr>
              <a:spLocks noChangeShapeType="1"/>
            </p:cNvSpPr>
            <p:nvPr/>
          </p:nvSpPr>
          <p:spPr bwMode="auto">
            <a:xfrm>
              <a:off x="2645" y="2893"/>
              <a:ext cx="12" cy="1"/>
            </a:xfrm>
            <a:prstGeom prst="line">
              <a:avLst/>
            </a:prstGeom>
            <a:noFill/>
            <a:ln w="9525">
              <a:solidFill>
                <a:srgbClr val="008080"/>
              </a:solidFill>
              <a:round/>
              <a:headEnd/>
              <a:tailEnd/>
            </a:ln>
          </p:spPr>
          <p:txBody>
            <a:bodyPr/>
            <a:lstStyle/>
            <a:p>
              <a:endParaRPr lang="en-US"/>
            </a:p>
          </p:txBody>
        </p:sp>
        <p:sp>
          <p:nvSpPr>
            <p:cNvPr id="10934" name="Line 210"/>
            <p:cNvSpPr>
              <a:spLocks noChangeShapeType="1"/>
            </p:cNvSpPr>
            <p:nvPr/>
          </p:nvSpPr>
          <p:spPr bwMode="auto">
            <a:xfrm>
              <a:off x="2668" y="2893"/>
              <a:ext cx="12" cy="1"/>
            </a:xfrm>
            <a:prstGeom prst="line">
              <a:avLst/>
            </a:prstGeom>
            <a:noFill/>
            <a:ln w="9525">
              <a:solidFill>
                <a:srgbClr val="008080"/>
              </a:solidFill>
              <a:round/>
              <a:headEnd/>
              <a:tailEnd/>
            </a:ln>
          </p:spPr>
          <p:txBody>
            <a:bodyPr/>
            <a:lstStyle/>
            <a:p>
              <a:endParaRPr lang="en-US"/>
            </a:p>
          </p:txBody>
        </p:sp>
        <p:sp>
          <p:nvSpPr>
            <p:cNvPr id="10935" name="Line 211"/>
            <p:cNvSpPr>
              <a:spLocks noChangeShapeType="1"/>
            </p:cNvSpPr>
            <p:nvPr/>
          </p:nvSpPr>
          <p:spPr bwMode="auto">
            <a:xfrm>
              <a:off x="2691" y="2893"/>
              <a:ext cx="12" cy="1"/>
            </a:xfrm>
            <a:prstGeom prst="line">
              <a:avLst/>
            </a:prstGeom>
            <a:noFill/>
            <a:ln w="9525">
              <a:solidFill>
                <a:srgbClr val="008080"/>
              </a:solidFill>
              <a:round/>
              <a:headEnd/>
              <a:tailEnd/>
            </a:ln>
          </p:spPr>
          <p:txBody>
            <a:bodyPr/>
            <a:lstStyle/>
            <a:p>
              <a:endParaRPr lang="en-US"/>
            </a:p>
          </p:txBody>
        </p:sp>
        <p:sp>
          <p:nvSpPr>
            <p:cNvPr id="10936" name="Line 212"/>
            <p:cNvSpPr>
              <a:spLocks noChangeShapeType="1"/>
            </p:cNvSpPr>
            <p:nvPr/>
          </p:nvSpPr>
          <p:spPr bwMode="auto">
            <a:xfrm>
              <a:off x="2714" y="2893"/>
              <a:ext cx="12" cy="1"/>
            </a:xfrm>
            <a:prstGeom prst="line">
              <a:avLst/>
            </a:prstGeom>
            <a:noFill/>
            <a:ln w="9525">
              <a:solidFill>
                <a:srgbClr val="008080"/>
              </a:solidFill>
              <a:round/>
              <a:headEnd/>
              <a:tailEnd/>
            </a:ln>
          </p:spPr>
          <p:txBody>
            <a:bodyPr/>
            <a:lstStyle/>
            <a:p>
              <a:endParaRPr lang="en-US"/>
            </a:p>
          </p:txBody>
        </p:sp>
        <p:sp>
          <p:nvSpPr>
            <p:cNvPr id="10937" name="Line 213"/>
            <p:cNvSpPr>
              <a:spLocks noChangeShapeType="1"/>
            </p:cNvSpPr>
            <p:nvPr/>
          </p:nvSpPr>
          <p:spPr bwMode="auto">
            <a:xfrm>
              <a:off x="2737" y="2893"/>
              <a:ext cx="12" cy="1"/>
            </a:xfrm>
            <a:prstGeom prst="line">
              <a:avLst/>
            </a:prstGeom>
            <a:noFill/>
            <a:ln w="9525">
              <a:solidFill>
                <a:srgbClr val="008080"/>
              </a:solidFill>
              <a:round/>
              <a:headEnd/>
              <a:tailEnd/>
            </a:ln>
          </p:spPr>
          <p:txBody>
            <a:bodyPr/>
            <a:lstStyle/>
            <a:p>
              <a:endParaRPr lang="en-US"/>
            </a:p>
          </p:txBody>
        </p:sp>
        <p:sp>
          <p:nvSpPr>
            <p:cNvPr id="10938" name="Line 214"/>
            <p:cNvSpPr>
              <a:spLocks noChangeShapeType="1"/>
            </p:cNvSpPr>
            <p:nvPr/>
          </p:nvSpPr>
          <p:spPr bwMode="auto">
            <a:xfrm>
              <a:off x="2760" y="2893"/>
              <a:ext cx="12" cy="1"/>
            </a:xfrm>
            <a:prstGeom prst="line">
              <a:avLst/>
            </a:prstGeom>
            <a:noFill/>
            <a:ln w="9525">
              <a:solidFill>
                <a:srgbClr val="008080"/>
              </a:solidFill>
              <a:round/>
              <a:headEnd/>
              <a:tailEnd/>
            </a:ln>
          </p:spPr>
          <p:txBody>
            <a:bodyPr/>
            <a:lstStyle/>
            <a:p>
              <a:endParaRPr lang="en-US"/>
            </a:p>
          </p:txBody>
        </p:sp>
        <p:sp>
          <p:nvSpPr>
            <p:cNvPr id="10939" name="Line 215"/>
            <p:cNvSpPr>
              <a:spLocks noChangeShapeType="1"/>
            </p:cNvSpPr>
            <p:nvPr/>
          </p:nvSpPr>
          <p:spPr bwMode="auto">
            <a:xfrm>
              <a:off x="2783" y="2893"/>
              <a:ext cx="12" cy="1"/>
            </a:xfrm>
            <a:prstGeom prst="line">
              <a:avLst/>
            </a:prstGeom>
            <a:noFill/>
            <a:ln w="9525">
              <a:solidFill>
                <a:srgbClr val="008080"/>
              </a:solidFill>
              <a:round/>
              <a:headEnd/>
              <a:tailEnd/>
            </a:ln>
          </p:spPr>
          <p:txBody>
            <a:bodyPr/>
            <a:lstStyle/>
            <a:p>
              <a:endParaRPr lang="en-US"/>
            </a:p>
          </p:txBody>
        </p:sp>
        <p:sp>
          <p:nvSpPr>
            <p:cNvPr id="10940" name="Line 216"/>
            <p:cNvSpPr>
              <a:spLocks noChangeShapeType="1"/>
            </p:cNvSpPr>
            <p:nvPr/>
          </p:nvSpPr>
          <p:spPr bwMode="auto">
            <a:xfrm>
              <a:off x="2806" y="2893"/>
              <a:ext cx="12" cy="1"/>
            </a:xfrm>
            <a:prstGeom prst="line">
              <a:avLst/>
            </a:prstGeom>
            <a:noFill/>
            <a:ln w="9525">
              <a:solidFill>
                <a:srgbClr val="008080"/>
              </a:solidFill>
              <a:round/>
              <a:headEnd/>
              <a:tailEnd/>
            </a:ln>
          </p:spPr>
          <p:txBody>
            <a:bodyPr/>
            <a:lstStyle/>
            <a:p>
              <a:endParaRPr lang="en-US"/>
            </a:p>
          </p:txBody>
        </p:sp>
        <p:sp>
          <p:nvSpPr>
            <p:cNvPr id="10941" name="Line 217"/>
            <p:cNvSpPr>
              <a:spLocks noChangeShapeType="1"/>
            </p:cNvSpPr>
            <p:nvPr/>
          </p:nvSpPr>
          <p:spPr bwMode="auto">
            <a:xfrm>
              <a:off x="2829" y="2893"/>
              <a:ext cx="12" cy="1"/>
            </a:xfrm>
            <a:prstGeom prst="line">
              <a:avLst/>
            </a:prstGeom>
            <a:noFill/>
            <a:ln w="9525">
              <a:solidFill>
                <a:srgbClr val="008080"/>
              </a:solidFill>
              <a:round/>
              <a:headEnd/>
              <a:tailEnd/>
            </a:ln>
          </p:spPr>
          <p:txBody>
            <a:bodyPr/>
            <a:lstStyle/>
            <a:p>
              <a:endParaRPr lang="en-US"/>
            </a:p>
          </p:txBody>
        </p:sp>
        <p:sp>
          <p:nvSpPr>
            <p:cNvPr id="10942" name="Line 218"/>
            <p:cNvSpPr>
              <a:spLocks noChangeShapeType="1"/>
            </p:cNvSpPr>
            <p:nvPr/>
          </p:nvSpPr>
          <p:spPr bwMode="auto">
            <a:xfrm>
              <a:off x="2853" y="2893"/>
              <a:ext cx="11" cy="1"/>
            </a:xfrm>
            <a:prstGeom prst="line">
              <a:avLst/>
            </a:prstGeom>
            <a:noFill/>
            <a:ln w="9525">
              <a:solidFill>
                <a:srgbClr val="008080"/>
              </a:solidFill>
              <a:round/>
              <a:headEnd/>
              <a:tailEnd/>
            </a:ln>
          </p:spPr>
          <p:txBody>
            <a:bodyPr/>
            <a:lstStyle/>
            <a:p>
              <a:endParaRPr lang="en-US"/>
            </a:p>
          </p:txBody>
        </p:sp>
        <p:sp>
          <p:nvSpPr>
            <p:cNvPr id="10943" name="Line 219"/>
            <p:cNvSpPr>
              <a:spLocks noChangeShapeType="1"/>
            </p:cNvSpPr>
            <p:nvPr/>
          </p:nvSpPr>
          <p:spPr bwMode="auto">
            <a:xfrm>
              <a:off x="2876" y="2893"/>
              <a:ext cx="11" cy="1"/>
            </a:xfrm>
            <a:prstGeom prst="line">
              <a:avLst/>
            </a:prstGeom>
            <a:noFill/>
            <a:ln w="9525">
              <a:solidFill>
                <a:srgbClr val="008080"/>
              </a:solidFill>
              <a:round/>
              <a:headEnd/>
              <a:tailEnd/>
            </a:ln>
          </p:spPr>
          <p:txBody>
            <a:bodyPr/>
            <a:lstStyle/>
            <a:p>
              <a:endParaRPr lang="en-US"/>
            </a:p>
          </p:txBody>
        </p:sp>
        <p:sp>
          <p:nvSpPr>
            <p:cNvPr id="10944" name="Line 220"/>
            <p:cNvSpPr>
              <a:spLocks noChangeShapeType="1"/>
            </p:cNvSpPr>
            <p:nvPr/>
          </p:nvSpPr>
          <p:spPr bwMode="auto">
            <a:xfrm>
              <a:off x="2899" y="2893"/>
              <a:ext cx="11" cy="1"/>
            </a:xfrm>
            <a:prstGeom prst="line">
              <a:avLst/>
            </a:prstGeom>
            <a:noFill/>
            <a:ln w="9525">
              <a:solidFill>
                <a:srgbClr val="008080"/>
              </a:solidFill>
              <a:round/>
              <a:headEnd/>
              <a:tailEnd/>
            </a:ln>
          </p:spPr>
          <p:txBody>
            <a:bodyPr/>
            <a:lstStyle/>
            <a:p>
              <a:endParaRPr lang="en-US"/>
            </a:p>
          </p:txBody>
        </p:sp>
        <p:sp>
          <p:nvSpPr>
            <p:cNvPr id="10945" name="Line 221"/>
            <p:cNvSpPr>
              <a:spLocks noChangeShapeType="1"/>
            </p:cNvSpPr>
            <p:nvPr/>
          </p:nvSpPr>
          <p:spPr bwMode="auto">
            <a:xfrm>
              <a:off x="2922" y="2893"/>
              <a:ext cx="11" cy="1"/>
            </a:xfrm>
            <a:prstGeom prst="line">
              <a:avLst/>
            </a:prstGeom>
            <a:noFill/>
            <a:ln w="9525">
              <a:solidFill>
                <a:srgbClr val="008080"/>
              </a:solidFill>
              <a:round/>
              <a:headEnd/>
              <a:tailEnd/>
            </a:ln>
          </p:spPr>
          <p:txBody>
            <a:bodyPr/>
            <a:lstStyle/>
            <a:p>
              <a:endParaRPr lang="en-US"/>
            </a:p>
          </p:txBody>
        </p:sp>
        <p:sp>
          <p:nvSpPr>
            <p:cNvPr id="10946" name="Line 222"/>
            <p:cNvSpPr>
              <a:spLocks noChangeShapeType="1"/>
            </p:cNvSpPr>
            <p:nvPr/>
          </p:nvSpPr>
          <p:spPr bwMode="auto">
            <a:xfrm>
              <a:off x="2945" y="2893"/>
              <a:ext cx="11" cy="1"/>
            </a:xfrm>
            <a:prstGeom prst="line">
              <a:avLst/>
            </a:prstGeom>
            <a:noFill/>
            <a:ln w="9525">
              <a:solidFill>
                <a:srgbClr val="008080"/>
              </a:solidFill>
              <a:round/>
              <a:headEnd/>
              <a:tailEnd/>
            </a:ln>
          </p:spPr>
          <p:txBody>
            <a:bodyPr/>
            <a:lstStyle/>
            <a:p>
              <a:endParaRPr lang="en-US"/>
            </a:p>
          </p:txBody>
        </p:sp>
        <p:sp>
          <p:nvSpPr>
            <p:cNvPr id="10947" name="Line 223"/>
            <p:cNvSpPr>
              <a:spLocks noChangeShapeType="1"/>
            </p:cNvSpPr>
            <p:nvPr/>
          </p:nvSpPr>
          <p:spPr bwMode="auto">
            <a:xfrm>
              <a:off x="2968" y="2893"/>
              <a:ext cx="11" cy="1"/>
            </a:xfrm>
            <a:prstGeom prst="line">
              <a:avLst/>
            </a:prstGeom>
            <a:noFill/>
            <a:ln w="9525">
              <a:solidFill>
                <a:srgbClr val="008080"/>
              </a:solidFill>
              <a:round/>
              <a:headEnd/>
              <a:tailEnd/>
            </a:ln>
          </p:spPr>
          <p:txBody>
            <a:bodyPr/>
            <a:lstStyle/>
            <a:p>
              <a:endParaRPr lang="en-US"/>
            </a:p>
          </p:txBody>
        </p:sp>
        <p:sp>
          <p:nvSpPr>
            <p:cNvPr id="10948" name="Line 224"/>
            <p:cNvSpPr>
              <a:spLocks noChangeShapeType="1"/>
            </p:cNvSpPr>
            <p:nvPr/>
          </p:nvSpPr>
          <p:spPr bwMode="auto">
            <a:xfrm>
              <a:off x="2991" y="2893"/>
              <a:ext cx="11" cy="1"/>
            </a:xfrm>
            <a:prstGeom prst="line">
              <a:avLst/>
            </a:prstGeom>
            <a:noFill/>
            <a:ln w="9525">
              <a:solidFill>
                <a:srgbClr val="008080"/>
              </a:solidFill>
              <a:round/>
              <a:headEnd/>
              <a:tailEnd/>
            </a:ln>
          </p:spPr>
          <p:txBody>
            <a:bodyPr/>
            <a:lstStyle/>
            <a:p>
              <a:endParaRPr lang="en-US"/>
            </a:p>
          </p:txBody>
        </p:sp>
        <p:sp>
          <p:nvSpPr>
            <p:cNvPr id="10949" name="Line 225"/>
            <p:cNvSpPr>
              <a:spLocks noChangeShapeType="1"/>
            </p:cNvSpPr>
            <p:nvPr/>
          </p:nvSpPr>
          <p:spPr bwMode="auto">
            <a:xfrm>
              <a:off x="3014" y="2893"/>
              <a:ext cx="11" cy="1"/>
            </a:xfrm>
            <a:prstGeom prst="line">
              <a:avLst/>
            </a:prstGeom>
            <a:noFill/>
            <a:ln w="9525">
              <a:solidFill>
                <a:srgbClr val="008080"/>
              </a:solidFill>
              <a:round/>
              <a:headEnd/>
              <a:tailEnd/>
            </a:ln>
          </p:spPr>
          <p:txBody>
            <a:bodyPr/>
            <a:lstStyle/>
            <a:p>
              <a:endParaRPr lang="en-US"/>
            </a:p>
          </p:txBody>
        </p:sp>
        <p:sp>
          <p:nvSpPr>
            <p:cNvPr id="10950" name="Line 226"/>
            <p:cNvSpPr>
              <a:spLocks noChangeShapeType="1"/>
            </p:cNvSpPr>
            <p:nvPr/>
          </p:nvSpPr>
          <p:spPr bwMode="auto">
            <a:xfrm>
              <a:off x="3037" y="2893"/>
              <a:ext cx="11" cy="1"/>
            </a:xfrm>
            <a:prstGeom prst="line">
              <a:avLst/>
            </a:prstGeom>
            <a:noFill/>
            <a:ln w="9525">
              <a:solidFill>
                <a:srgbClr val="008080"/>
              </a:solidFill>
              <a:round/>
              <a:headEnd/>
              <a:tailEnd/>
            </a:ln>
          </p:spPr>
          <p:txBody>
            <a:bodyPr/>
            <a:lstStyle/>
            <a:p>
              <a:endParaRPr lang="en-US"/>
            </a:p>
          </p:txBody>
        </p:sp>
        <p:sp>
          <p:nvSpPr>
            <p:cNvPr id="10951" name="Line 227"/>
            <p:cNvSpPr>
              <a:spLocks noChangeShapeType="1"/>
            </p:cNvSpPr>
            <p:nvPr/>
          </p:nvSpPr>
          <p:spPr bwMode="auto">
            <a:xfrm>
              <a:off x="3060" y="2893"/>
              <a:ext cx="11" cy="1"/>
            </a:xfrm>
            <a:prstGeom prst="line">
              <a:avLst/>
            </a:prstGeom>
            <a:noFill/>
            <a:ln w="9525">
              <a:solidFill>
                <a:srgbClr val="008080"/>
              </a:solidFill>
              <a:round/>
              <a:headEnd/>
              <a:tailEnd/>
            </a:ln>
          </p:spPr>
          <p:txBody>
            <a:bodyPr/>
            <a:lstStyle/>
            <a:p>
              <a:endParaRPr lang="en-US"/>
            </a:p>
          </p:txBody>
        </p:sp>
        <p:sp>
          <p:nvSpPr>
            <p:cNvPr id="10952" name="Line 228"/>
            <p:cNvSpPr>
              <a:spLocks noChangeShapeType="1"/>
            </p:cNvSpPr>
            <p:nvPr/>
          </p:nvSpPr>
          <p:spPr bwMode="auto">
            <a:xfrm>
              <a:off x="3083" y="2893"/>
              <a:ext cx="11" cy="1"/>
            </a:xfrm>
            <a:prstGeom prst="line">
              <a:avLst/>
            </a:prstGeom>
            <a:noFill/>
            <a:ln w="9525">
              <a:solidFill>
                <a:srgbClr val="008080"/>
              </a:solidFill>
              <a:round/>
              <a:headEnd/>
              <a:tailEnd/>
            </a:ln>
          </p:spPr>
          <p:txBody>
            <a:bodyPr/>
            <a:lstStyle/>
            <a:p>
              <a:endParaRPr lang="en-US"/>
            </a:p>
          </p:txBody>
        </p:sp>
        <p:sp>
          <p:nvSpPr>
            <p:cNvPr id="10953" name="Line 229"/>
            <p:cNvSpPr>
              <a:spLocks noChangeShapeType="1"/>
            </p:cNvSpPr>
            <p:nvPr/>
          </p:nvSpPr>
          <p:spPr bwMode="auto">
            <a:xfrm>
              <a:off x="3106" y="2893"/>
              <a:ext cx="11" cy="1"/>
            </a:xfrm>
            <a:prstGeom prst="line">
              <a:avLst/>
            </a:prstGeom>
            <a:noFill/>
            <a:ln w="9525">
              <a:solidFill>
                <a:srgbClr val="008080"/>
              </a:solidFill>
              <a:round/>
              <a:headEnd/>
              <a:tailEnd/>
            </a:ln>
          </p:spPr>
          <p:txBody>
            <a:bodyPr/>
            <a:lstStyle/>
            <a:p>
              <a:endParaRPr lang="en-US"/>
            </a:p>
          </p:txBody>
        </p:sp>
        <p:sp>
          <p:nvSpPr>
            <p:cNvPr id="10954" name="Line 230"/>
            <p:cNvSpPr>
              <a:spLocks noChangeShapeType="1"/>
            </p:cNvSpPr>
            <p:nvPr/>
          </p:nvSpPr>
          <p:spPr bwMode="auto">
            <a:xfrm>
              <a:off x="3129" y="2893"/>
              <a:ext cx="11" cy="1"/>
            </a:xfrm>
            <a:prstGeom prst="line">
              <a:avLst/>
            </a:prstGeom>
            <a:noFill/>
            <a:ln w="9525">
              <a:solidFill>
                <a:srgbClr val="008080"/>
              </a:solidFill>
              <a:round/>
              <a:headEnd/>
              <a:tailEnd/>
            </a:ln>
          </p:spPr>
          <p:txBody>
            <a:bodyPr/>
            <a:lstStyle/>
            <a:p>
              <a:endParaRPr lang="en-US"/>
            </a:p>
          </p:txBody>
        </p:sp>
        <p:sp>
          <p:nvSpPr>
            <p:cNvPr id="10955" name="Line 231"/>
            <p:cNvSpPr>
              <a:spLocks noChangeShapeType="1"/>
            </p:cNvSpPr>
            <p:nvPr/>
          </p:nvSpPr>
          <p:spPr bwMode="auto">
            <a:xfrm>
              <a:off x="3152" y="2893"/>
              <a:ext cx="11" cy="1"/>
            </a:xfrm>
            <a:prstGeom prst="line">
              <a:avLst/>
            </a:prstGeom>
            <a:noFill/>
            <a:ln w="9525">
              <a:solidFill>
                <a:srgbClr val="008080"/>
              </a:solidFill>
              <a:round/>
              <a:headEnd/>
              <a:tailEnd/>
            </a:ln>
          </p:spPr>
          <p:txBody>
            <a:bodyPr/>
            <a:lstStyle/>
            <a:p>
              <a:endParaRPr lang="en-US"/>
            </a:p>
          </p:txBody>
        </p:sp>
        <p:sp>
          <p:nvSpPr>
            <p:cNvPr id="10956" name="Line 232"/>
            <p:cNvSpPr>
              <a:spLocks noChangeShapeType="1"/>
            </p:cNvSpPr>
            <p:nvPr/>
          </p:nvSpPr>
          <p:spPr bwMode="auto">
            <a:xfrm>
              <a:off x="3175" y="2893"/>
              <a:ext cx="11" cy="1"/>
            </a:xfrm>
            <a:prstGeom prst="line">
              <a:avLst/>
            </a:prstGeom>
            <a:noFill/>
            <a:ln w="9525">
              <a:solidFill>
                <a:srgbClr val="008080"/>
              </a:solidFill>
              <a:round/>
              <a:headEnd/>
              <a:tailEnd/>
            </a:ln>
          </p:spPr>
          <p:txBody>
            <a:bodyPr/>
            <a:lstStyle/>
            <a:p>
              <a:endParaRPr lang="en-US"/>
            </a:p>
          </p:txBody>
        </p:sp>
        <p:sp>
          <p:nvSpPr>
            <p:cNvPr id="10957" name="Line 233"/>
            <p:cNvSpPr>
              <a:spLocks noChangeShapeType="1"/>
            </p:cNvSpPr>
            <p:nvPr/>
          </p:nvSpPr>
          <p:spPr bwMode="auto">
            <a:xfrm>
              <a:off x="3198" y="2893"/>
              <a:ext cx="11" cy="1"/>
            </a:xfrm>
            <a:prstGeom prst="line">
              <a:avLst/>
            </a:prstGeom>
            <a:noFill/>
            <a:ln w="9525">
              <a:solidFill>
                <a:srgbClr val="008080"/>
              </a:solidFill>
              <a:round/>
              <a:headEnd/>
              <a:tailEnd/>
            </a:ln>
          </p:spPr>
          <p:txBody>
            <a:bodyPr/>
            <a:lstStyle/>
            <a:p>
              <a:endParaRPr lang="en-US"/>
            </a:p>
          </p:txBody>
        </p:sp>
        <p:sp>
          <p:nvSpPr>
            <p:cNvPr id="10958" name="Line 234"/>
            <p:cNvSpPr>
              <a:spLocks noChangeShapeType="1"/>
            </p:cNvSpPr>
            <p:nvPr/>
          </p:nvSpPr>
          <p:spPr bwMode="auto">
            <a:xfrm>
              <a:off x="3221" y="2893"/>
              <a:ext cx="11" cy="1"/>
            </a:xfrm>
            <a:prstGeom prst="line">
              <a:avLst/>
            </a:prstGeom>
            <a:noFill/>
            <a:ln w="9525">
              <a:solidFill>
                <a:srgbClr val="008080"/>
              </a:solidFill>
              <a:round/>
              <a:headEnd/>
              <a:tailEnd/>
            </a:ln>
          </p:spPr>
          <p:txBody>
            <a:bodyPr/>
            <a:lstStyle/>
            <a:p>
              <a:endParaRPr lang="en-US"/>
            </a:p>
          </p:txBody>
        </p:sp>
        <p:sp>
          <p:nvSpPr>
            <p:cNvPr id="10959" name="Line 235"/>
            <p:cNvSpPr>
              <a:spLocks noChangeShapeType="1"/>
            </p:cNvSpPr>
            <p:nvPr/>
          </p:nvSpPr>
          <p:spPr bwMode="auto">
            <a:xfrm>
              <a:off x="3244" y="2893"/>
              <a:ext cx="11" cy="1"/>
            </a:xfrm>
            <a:prstGeom prst="line">
              <a:avLst/>
            </a:prstGeom>
            <a:noFill/>
            <a:ln w="9525">
              <a:solidFill>
                <a:srgbClr val="008080"/>
              </a:solidFill>
              <a:round/>
              <a:headEnd/>
              <a:tailEnd/>
            </a:ln>
          </p:spPr>
          <p:txBody>
            <a:bodyPr/>
            <a:lstStyle/>
            <a:p>
              <a:endParaRPr lang="en-US"/>
            </a:p>
          </p:txBody>
        </p:sp>
        <p:sp>
          <p:nvSpPr>
            <p:cNvPr id="10960" name="Line 236"/>
            <p:cNvSpPr>
              <a:spLocks noChangeShapeType="1"/>
            </p:cNvSpPr>
            <p:nvPr/>
          </p:nvSpPr>
          <p:spPr bwMode="auto">
            <a:xfrm>
              <a:off x="3267" y="2893"/>
              <a:ext cx="11" cy="1"/>
            </a:xfrm>
            <a:prstGeom prst="line">
              <a:avLst/>
            </a:prstGeom>
            <a:noFill/>
            <a:ln w="9525">
              <a:solidFill>
                <a:srgbClr val="008080"/>
              </a:solidFill>
              <a:round/>
              <a:headEnd/>
              <a:tailEnd/>
            </a:ln>
          </p:spPr>
          <p:txBody>
            <a:bodyPr/>
            <a:lstStyle/>
            <a:p>
              <a:endParaRPr lang="en-US"/>
            </a:p>
          </p:txBody>
        </p:sp>
        <p:sp>
          <p:nvSpPr>
            <p:cNvPr id="10961" name="Line 237"/>
            <p:cNvSpPr>
              <a:spLocks noChangeShapeType="1"/>
            </p:cNvSpPr>
            <p:nvPr/>
          </p:nvSpPr>
          <p:spPr bwMode="auto">
            <a:xfrm>
              <a:off x="3290" y="2893"/>
              <a:ext cx="11" cy="1"/>
            </a:xfrm>
            <a:prstGeom prst="line">
              <a:avLst/>
            </a:prstGeom>
            <a:noFill/>
            <a:ln w="9525">
              <a:solidFill>
                <a:srgbClr val="008080"/>
              </a:solidFill>
              <a:round/>
              <a:headEnd/>
              <a:tailEnd/>
            </a:ln>
          </p:spPr>
          <p:txBody>
            <a:bodyPr/>
            <a:lstStyle/>
            <a:p>
              <a:endParaRPr lang="en-US"/>
            </a:p>
          </p:txBody>
        </p:sp>
        <p:sp>
          <p:nvSpPr>
            <p:cNvPr id="10962" name="Line 238"/>
            <p:cNvSpPr>
              <a:spLocks noChangeShapeType="1"/>
            </p:cNvSpPr>
            <p:nvPr/>
          </p:nvSpPr>
          <p:spPr bwMode="auto">
            <a:xfrm>
              <a:off x="3313" y="2893"/>
              <a:ext cx="12" cy="1"/>
            </a:xfrm>
            <a:prstGeom prst="line">
              <a:avLst/>
            </a:prstGeom>
            <a:noFill/>
            <a:ln w="9525">
              <a:solidFill>
                <a:srgbClr val="008080"/>
              </a:solidFill>
              <a:round/>
              <a:headEnd/>
              <a:tailEnd/>
            </a:ln>
          </p:spPr>
          <p:txBody>
            <a:bodyPr/>
            <a:lstStyle/>
            <a:p>
              <a:endParaRPr lang="en-US"/>
            </a:p>
          </p:txBody>
        </p:sp>
        <p:sp>
          <p:nvSpPr>
            <p:cNvPr id="10963" name="Line 239"/>
            <p:cNvSpPr>
              <a:spLocks noChangeShapeType="1"/>
            </p:cNvSpPr>
            <p:nvPr/>
          </p:nvSpPr>
          <p:spPr bwMode="auto">
            <a:xfrm>
              <a:off x="3336" y="2893"/>
              <a:ext cx="12" cy="1"/>
            </a:xfrm>
            <a:prstGeom prst="line">
              <a:avLst/>
            </a:prstGeom>
            <a:noFill/>
            <a:ln w="9525">
              <a:solidFill>
                <a:srgbClr val="008080"/>
              </a:solidFill>
              <a:round/>
              <a:headEnd/>
              <a:tailEnd/>
            </a:ln>
          </p:spPr>
          <p:txBody>
            <a:bodyPr/>
            <a:lstStyle/>
            <a:p>
              <a:endParaRPr lang="en-US"/>
            </a:p>
          </p:txBody>
        </p:sp>
        <p:sp>
          <p:nvSpPr>
            <p:cNvPr id="10964" name="Line 240"/>
            <p:cNvSpPr>
              <a:spLocks noChangeShapeType="1"/>
            </p:cNvSpPr>
            <p:nvPr/>
          </p:nvSpPr>
          <p:spPr bwMode="auto">
            <a:xfrm>
              <a:off x="3359" y="2893"/>
              <a:ext cx="12" cy="1"/>
            </a:xfrm>
            <a:prstGeom prst="line">
              <a:avLst/>
            </a:prstGeom>
            <a:noFill/>
            <a:ln w="9525">
              <a:solidFill>
                <a:srgbClr val="008080"/>
              </a:solidFill>
              <a:round/>
              <a:headEnd/>
              <a:tailEnd/>
            </a:ln>
          </p:spPr>
          <p:txBody>
            <a:bodyPr/>
            <a:lstStyle/>
            <a:p>
              <a:endParaRPr lang="en-US"/>
            </a:p>
          </p:txBody>
        </p:sp>
        <p:sp>
          <p:nvSpPr>
            <p:cNvPr id="10965" name="Line 241"/>
            <p:cNvSpPr>
              <a:spLocks noChangeShapeType="1"/>
            </p:cNvSpPr>
            <p:nvPr/>
          </p:nvSpPr>
          <p:spPr bwMode="auto">
            <a:xfrm>
              <a:off x="3382" y="2893"/>
              <a:ext cx="12" cy="1"/>
            </a:xfrm>
            <a:prstGeom prst="line">
              <a:avLst/>
            </a:prstGeom>
            <a:noFill/>
            <a:ln w="9525">
              <a:solidFill>
                <a:srgbClr val="008080"/>
              </a:solidFill>
              <a:round/>
              <a:headEnd/>
              <a:tailEnd/>
            </a:ln>
          </p:spPr>
          <p:txBody>
            <a:bodyPr/>
            <a:lstStyle/>
            <a:p>
              <a:endParaRPr lang="en-US"/>
            </a:p>
          </p:txBody>
        </p:sp>
        <p:sp>
          <p:nvSpPr>
            <p:cNvPr id="10966" name="Line 242"/>
            <p:cNvSpPr>
              <a:spLocks noChangeShapeType="1"/>
            </p:cNvSpPr>
            <p:nvPr/>
          </p:nvSpPr>
          <p:spPr bwMode="auto">
            <a:xfrm>
              <a:off x="3405" y="2893"/>
              <a:ext cx="12" cy="1"/>
            </a:xfrm>
            <a:prstGeom prst="line">
              <a:avLst/>
            </a:prstGeom>
            <a:noFill/>
            <a:ln w="9525">
              <a:solidFill>
                <a:srgbClr val="008080"/>
              </a:solidFill>
              <a:round/>
              <a:headEnd/>
              <a:tailEnd/>
            </a:ln>
          </p:spPr>
          <p:txBody>
            <a:bodyPr/>
            <a:lstStyle/>
            <a:p>
              <a:endParaRPr lang="en-US"/>
            </a:p>
          </p:txBody>
        </p:sp>
        <p:sp>
          <p:nvSpPr>
            <p:cNvPr id="10967" name="Line 243"/>
            <p:cNvSpPr>
              <a:spLocks noChangeShapeType="1"/>
            </p:cNvSpPr>
            <p:nvPr/>
          </p:nvSpPr>
          <p:spPr bwMode="auto">
            <a:xfrm>
              <a:off x="3428" y="2893"/>
              <a:ext cx="12" cy="1"/>
            </a:xfrm>
            <a:prstGeom prst="line">
              <a:avLst/>
            </a:prstGeom>
            <a:noFill/>
            <a:ln w="9525">
              <a:solidFill>
                <a:srgbClr val="008080"/>
              </a:solidFill>
              <a:round/>
              <a:headEnd/>
              <a:tailEnd/>
            </a:ln>
          </p:spPr>
          <p:txBody>
            <a:bodyPr/>
            <a:lstStyle/>
            <a:p>
              <a:endParaRPr lang="en-US"/>
            </a:p>
          </p:txBody>
        </p:sp>
        <p:sp>
          <p:nvSpPr>
            <p:cNvPr id="10968" name="Line 244"/>
            <p:cNvSpPr>
              <a:spLocks noChangeShapeType="1"/>
            </p:cNvSpPr>
            <p:nvPr/>
          </p:nvSpPr>
          <p:spPr bwMode="auto">
            <a:xfrm>
              <a:off x="3451" y="2893"/>
              <a:ext cx="12" cy="1"/>
            </a:xfrm>
            <a:prstGeom prst="line">
              <a:avLst/>
            </a:prstGeom>
            <a:noFill/>
            <a:ln w="9525">
              <a:solidFill>
                <a:srgbClr val="008080"/>
              </a:solidFill>
              <a:round/>
              <a:headEnd/>
              <a:tailEnd/>
            </a:ln>
          </p:spPr>
          <p:txBody>
            <a:bodyPr/>
            <a:lstStyle/>
            <a:p>
              <a:endParaRPr lang="en-US"/>
            </a:p>
          </p:txBody>
        </p:sp>
        <p:sp>
          <p:nvSpPr>
            <p:cNvPr id="10969" name="Line 245"/>
            <p:cNvSpPr>
              <a:spLocks noChangeShapeType="1"/>
            </p:cNvSpPr>
            <p:nvPr/>
          </p:nvSpPr>
          <p:spPr bwMode="auto">
            <a:xfrm>
              <a:off x="3474" y="2893"/>
              <a:ext cx="12" cy="1"/>
            </a:xfrm>
            <a:prstGeom prst="line">
              <a:avLst/>
            </a:prstGeom>
            <a:noFill/>
            <a:ln w="9525">
              <a:solidFill>
                <a:srgbClr val="008080"/>
              </a:solidFill>
              <a:round/>
              <a:headEnd/>
              <a:tailEnd/>
            </a:ln>
          </p:spPr>
          <p:txBody>
            <a:bodyPr/>
            <a:lstStyle/>
            <a:p>
              <a:endParaRPr lang="en-US"/>
            </a:p>
          </p:txBody>
        </p:sp>
        <p:sp>
          <p:nvSpPr>
            <p:cNvPr id="10970" name="Line 246"/>
            <p:cNvSpPr>
              <a:spLocks noChangeShapeType="1"/>
            </p:cNvSpPr>
            <p:nvPr/>
          </p:nvSpPr>
          <p:spPr bwMode="auto">
            <a:xfrm>
              <a:off x="3497" y="2893"/>
              <a:ext cx="12" cy="1"/>
            </a:xfrm>
            <a:prstGeom prst="line">
              <a:avLst/>
            </a:prstGeom>
            <a:noFill/>
            <a:ln w="9525">
              <a:solidFill>
                <a:srgbClr val="008080"/>
              </a:solidFill>
              <a:round/>
              <a:headEnd/>
              <a:tailEnd/>
            </a:ln>
          </p:spPr>
          <p:txBody>
            <a:bodyPr/>
            <a:lstStyle/>
            <a:p>
              <a:endParaRPr lang="en-US"/>
            </a:p>
          </p:txBody>
        </p:sp>
        <p:sp>
          <p:nvSpPr>
            <p:cNvPr id="10971" name="Line 247"/>
            <p:cNvSpPr>
              <a:spLocks noChangeShapeType="1"/>
            </p:cNvSpPr>
            <p:nvPr/>
          </p:nvSpPr>
          <p:spPr bwMode="auto">
            <a:xfrm>
              <a:off x="3520" y="2893"/>
              <a:ext cx="12" cy="1"/>
            </a:xfrm>
            <a:prstGeom prst="line">
              <a:avLst/>
            </a:prstGeom>
            <a:noFill/>
            <a:ln w="9525">
              <a:solidFill>
                <a:srgbClr val="008080"/>
              </a:solidFill>
              <a:round/>
              <a:headEnd/>
              <a:tailEnd/>
            </a:ln>
          </p:spPr>
          <p:txBody>
            <a:bodyPr/>
            <a:lstStyle/>
            <a:p>
              <a:endParaRPr lang="en-US"/>
            </a:p>
          </p:txBody>
        </p:sp>
        <p:sp>
          <p:nvSpPr>
            <p:cNvPr id="10972" name="Line 248"/>
            <p:cNvSpPr>
              <a:spLocks noChangeShapeType="1"/>
            </p:cNvSpPr>
            <p:nvPr/>
          </p:nvSpPr>
          <p:spPr bwMode="auto">
            <a:xfrm>
              <a:off x="3543" y="2893"/>
              <a:ext cx="12" cy="1"/>
            </a:xfrm>
            <a:prstGeom prst="line">
              <a:avLst/>
            </a:prstGeom>
            <a:noFill/>
            <a:ln w="9525">
              <a:solidFill>
                <a:srgbClr val="008080"/>
              </a:solidFill>
              <a:round/>
              <a:headEnd/>
              <a:tailEnd/>
            </a:ln>
          </p:spPr>
          <p:txBody>
            <a:bodyPr/>
            <a:lstStyle/>
            <a:p>
              <a:endParaRPr lang="en-US"/>
            </a:p>
          </p:txBody>
        </p:sp>
      </p:grpSp>
      <p:grpSp>
        <p:nvGrpSpPr>
          <p:cNvPr id="3" name="Group 450"/>
          <p:cNvGrpSpPr>
            <a:grpSpLocks/>
          </p:cNvGrpSpPr>
          <p:nvPr/>
        </p:nvGrpSpPr>
        <p:grpSpPr bwMode="auto">
          <a:xfrm>
            <a:off x="2317750" y="4232275"/>
            <a:ext cx="4632325" cy="261938"/>
            <a:chOff x="1563" y="2750"/>
            <a:chExt cx="2590" cy="144"/>
          </a:xfrm>
        </p:grpSpPr>
        <p:sp>
          <p:nvSpPr>
            <p:cNvPr id="10573" name="Line 250"/>
            <p:cNvSpPr>
              <a:spLocks noChangeShapeType="1"/>
            </p:cNvSpPr>
            <p:nvPr/>
          </p:nvSpPr>
          <p:spPr bwMode="auto">
            <a:xfrm>
              <a:off x="3566" y="2893"/>
              <a:ext cx="12" cy="1"/>
            </a:xfrm>
            <a:prstGeom prst="line">
              <a:avLst/>
            </a:prstGeom>
            <a:noFill/>
            <a:ln w="9525">
              <a:solidFill>
                <a:srgbClr val="008080"/>
              </a:solidFill>
              <a:round/>
              <a:headEnd/>
              <a:tailEnd/>
            </a:ln>
          </p:spPr>
          <p:txBody>
            <a:bodyPr/>
            <a:lstStyle/>
            <a:p>
              <a:endParaRPr lang="en-US"/>
            </a:p>
          </p:txBody>
        </p:sp>
        <p:sp>
          <p:nvSpPr>
            <p:cNvPr id="10574" name="Line 251"/>
            <p:cNvSpPr>
              <a:spLocks noChangeShapeType="1"/>
            </p:cNvSpPr>
            <p:nvPr/>
          </p:nvSpPr>
          <p:spPr bwMode="auto">
            <a:xfrm>
              <a:off x="3589" y="2893"/>
              <a:ext cx="12" cy="1"/>
            </a:xfrm>
            <a:prstGeom prst="line">
              <a:avLst/>
            </a:prstGeom>
            <a:noFill/>
            <a:ln w="9525">
              <a:solidFill>
                <a:srgbClr val="008080"/>
              </a:solidFill>
              <a:round/>
              <a:headEnd/>
              <a:tailEnd/>
            </a:ln>
          </p:spPr>
          <p:txBody>
            <a:bodyPr/>
            <a:lstStyle/>
            <a:p>
              <a:endParaRPr lang="en-US"/>
            </a:p>
          </p:txBody>
        </p:sp>
        <p:sp>
          <p:nvSpPr>
            <p:cNvPr id="10575" name="Line 252"/>
            <p:cNvSpPr>
              <a:spLocks noChangeShapeType="1"/>
            </p:cNvSpPr>
            <p:nvPr/>
          </p:nvSpPr>
          <p:spPr bwMode="auto">
            <a:xfrm>
              <a:off x="3612" y="2893"/>
              <a:ext cx="12" cy="1"/>
            </a:xfrm>
            <a:prstGeom prst="line">
              <a:avLst/>
            </a:prstGeom>
            <a:noFill/>
            <a:ln w="9525">
              <a:solidFill>
                <a:srgbClr val="008080"/>
              </a:solidFill>
              <a:round/>
              <a:headEnd/>
              <a:tailEnd/>
            </a:ln>
          </p:spPr>
          <p:txBody>
            <a:bodyPr/>
            <a:lstStyle/>
            <a:p>
              <a:endParaRPr lang="en-US"/>
            </a:p>
          </p:txBody>
        </p:sp>
        <p:sp>
          <p:nvSpPr>
            <p:cNvPr id="10576" name="Line 253"/>
            <p:cNvSpPr>
              <a:spLocks noChangeShapeType="1"/>
            </p:cNvSpPr>
            <p:nvPr/>
          </p:nvSpPr>
          <p:spPr bwMode="auto">
            <a:xfrm>
              <a:off x="3635" y="2893"/>
              <a:ext cx="12" cy="1"/>
            </a:xfrm>
            <a:prstGeom prst="line">
              <a:avLst/>
            </a:prstGeom>
            <a:noFill/>
            <a:ln w="9525">
              <a:solidFill>
                <a:srgbClr val="008080"/>
              </a:solidFill>
              <a:round/>
              <a:headEnd/>
              <a:tailEnd/>
            </a:ln>
          </p:spPr>
          <p:txBody>
            <a:bodyPr/>
            <a:lstStyle/>
            <a:p>
              <a:endParaRPr lang="en-US"/>
            </a:p>
          </p:txBody>
        </p:sp>
        <p:sp>
          <p:nvSpPr>
            <p:cNvPr id="10577" name="Line 254"/>
            <p:cNvSpPr>
              <a:spLocks noChangeShapeType="1"/>
            </p:cNvSpPr>
            <p:nvPr/>
          </p:nvSpPr>
          <p:spPr bwMode="auto">
            <a:xfrm>
              <a:off x="3658" y="2893"/>
              <a:ext cx="12" cy="1"/>
            </a:xfrm>
            <a:prstGeom prst="line">
              <a:avLst/>
            </a:prstGeom>
            <a:noFill/>
            <a:ln w="9525">
              <a:solidFill>
                <a:srgbClr val="008080"/>
              </a:solidFill>
              <a:round/>
              <a:headEnd/>
              <a:tailEnd/>
            </a:ln>
          </p:spPr>
          <p:txBody>
            <a:bodyPr/>
            <a:lstStyle/>
            <a:p>
              <a:endParaRPr lang="en-US"/>
            </a:p>
          </p:txBody>
        </p:sp>
        <p:sp>
          <p:nvSpPr>
            <p:cNvPr id="10578" name="Line 255"/>
            <p:cNvSpPr>
              <a:spLocks noChangeShapeType="1"/>
            </p:cNvSpPr>
            <p:nvPr/>
          </p:nvSpPr>
          <p:spPr bwMode="auto">
            <a:xfrm>
              <a:off x="3681" y="2893"/>
              <a:ext cx="12" cy="1"/>
            </a:xfrm>
            <a:prstGeom prst="line">
              <a:avLst/>
            </a:prstGeom>
            <a:noFill/>
            <a:ln w="9525">
              <a:solidFill>
                <a:srgbClr val="008080"/>
              </a:solidFill>
              <a:round/>
              <a:headEnd/>
              <a:tailEnd/>
            </a:ln>
          </p:spPr>
          <p:txBody>
            <a:bodyPr/>
            <a:lstStyle/>
            <a:p>
              <a:endParaRPr lang="en-US"/>
            </a:p>
          </p:txBody>
        </p:sp>
        <p:sp>
          <p:nvSpPr>
            <p:cNvPr id="10579" name="Line 256"/>
            <p:cNvSpPr>
              <a:spLocks noChangeShapeType="1"/>
            </p:cNvSpPr>
            <p:nvPr/>
          </p:nvSpPr>
          <p:spPr bwMode="auto">
            <a:xfrm>
              <a:off x="3704" y="2893"/>
              <a:ext cx="12" cy="1"/>
            </a:xfrm>
            <a:prstGeom prst="line">
              <a:avLst/>
            </a:prstGeom>
            <a:noFill/>
            <a:ln w="9525">
              <a:solidFill>
                <a:srgbClr val="008080"/>
              </a:solidFill>
              <a:round/>
              <a:headEnd/>
              <a:tailEnd/>
            </a:ln>
          </p:spPr>
          <p:txBody>
            <a:bodyPr/>
            <a:lstStyle/>
            <a:p>
              <a:endParaRPr lang="en-US"/>
            </a:p>
          </p:txBody>
        </p:sp>
        <p:sp>
          <p:nvSpPr>
            <p:cNvPr id="10580" name="Line 257"/>
            <p:cNvSpPr>
              <a:spLocks noChangeShapeType="1"/>
            </p:cNvSpPr>
            <p:nvPr/>
          </p:nvSpPr>
          <p:spPr bwMode="auto">
            <a:xfrm>
              <a:off x="3727" y="2893"/>
              <a:ext cx="12" cy="1"/>
            </a:xfrm>
            <a:prstGeom prst="line">
              <a:avLst/>
            </a:prstGeom>
            <a:noFill/>
            <a:ln w="9525">
              <a:solidFill>
                <a:srgbClr val="008080"/>
              </a:solidFill>
              <a:round/>
              <a:headEnd/>
              <a:tailEnd/>
            </a:ln>
          </p:spPr>
          <p:txBody>
            <a:bodyPr/>
            <a:lstStyle/>
            <a:p>
              <a:endParaRPr lang="en-US"/>
            </a:p>
          </p:txBody>
        </p:sp>
        <p:sp>
          <p:nvSpPr>
            <p:cNvPr id="10581" name="Line 258"/>
            <p:cNvSpPr>
              <a:spLocks noChangeShapeType="1"/>
            </p:cNvSpPr>
            <p:nvPr/>
          </p:nvSpPr>
          <p:spPr bwMode="auto">
            <a:xfrm>
              <a:off x="3750" y="2893"/>
              <a:ext cx="12" cy="1"/>
            </a:xfrm>
            <a:prstGeom prst="line">
              <a:avLst/>
            </a:prstGeom>
            <a:noFill/>
            <a:ln w="9525">
              <a:solidFill>
                <a:srgbClr val="008080"/>
              </a:solidFill>
              <a:round/>
              <a:headEnd/>
              <a:tailEnd/>
            </a:ln>
          </p:spPr>
          <p:txBody>
            <a:bodyPr/>
            <a:lstStyle/>
            <a:p>
              <a:endParaRPr lang="en-US"/>
            </a:p>
          </p:txBody>
        </p:sp>
        <p:sp>
          <p:nvSpPr>
            <p:cNvPr id="10582" name="Line 259"/>
            <p:cNvSpPr>
              <a:spLocks noChangeShapeType="1"/>
            </p:cNvSpPr>
            <p:nvPr/>
          </p:nvSpPr>
          <p:spPr bwMode="auto">
            <a:xfrm>
              <a:off x="3773" y="2893"/>
              <a:ext cx="12" cy="1"/>
            </a:xfrm>
            <a:prstGeom prst="line">
              <a:avLst/>
            </a:prstGeom>
            <a:noFill/>
            <a:ln w="9525">
              <a:solidFill>
                <a:srgbClr val="008080"/>
              </a:solidFill>
              <a:round/>
              <a:headEnd/>
              <a:tailEnd/>
            </a:ln>
          </p:spPr>
          <p:txBody>
            <a:bodyPr/>
            <a:lstStyle/>
            <a:p>
              <a:endParaRPr lang="en-US"/>
            </a:p>
          </p:txBody>
        </p:sp>
        <p:sp>
          <p:nvSpPr>
            <p:cNvPr id="10583" name="Line 260"/>
            <p:cNvSpPr>
              <a:spLocks noChangeShapeType="1"/>
            </p:cNvSpPr>
            <p:nvPr/>
          </p:nvSpPr>
          <p:spPr bwMode="auto">
            <a:xfrm>
              <a:off x="3796" y="2893"/>
              <a:ext cx="12" cy="1"/>
            </a:xfrm>
            <a:prstGeom prst="line">
              <a:avLst/>
            </a:prstGeom>
            <a:noFill/>
            <a:ln w="9525">
              <a:solidFill>
                <a:srgbClr val="008080"/>
              </a:solidFill>
              <a:round/>
              <a:headEnd/>
              <a:tailEnd/>
            </a:ln>
          </p:spPr>
          <p:txBody>
            <a:bodyPr/>
            <a:lstStyle/>
            <a:p>
              <a:endParaRPr lang="en-US"/>
            </a:p>
          </p:txBody>
        </p:sp>
        <p:sp>
          <p:nvSpPr>
            <p:cNvPr id="10584" name="Line 261"/>
            <p:cNvSpPr>
              <a:spLocks noChangeShapeType="1"/>
            </p:cNvSpPr>
            <p:nvPr/>
          </p:nvSpPr>
          <p:spPr bwMode="auto">
            <a:xfrm>
              <a:off x="3820" y="2893"/>
              <a:ext cx="11" cy="1"/>
            </a:xfrm>
            <a:prstGeom prst="line">
              <a:avLst/>
            </a:prstGeom>
            <a:noFill/>
            <a:ln w="9525">
              <a:solidFill>
                <a:srgbClr val="008080"/>
              </a:solidFill>
              <a:round/>
              <a:headEnd/>
              <a:tailEnd/>
            </a:ln>
          </p:spPr>
          <p:txBody>
            <a:bodyPr/>
            <a:lstStyle/>
            <a:p>
              <a:endParaRPr lang="en-US"/>
            </a:p>
          </p:txBody>
        </p:sp>
        <p:sp>
          <p:nvSpPr>
            <p:cNvPr id="10585" name="Line 262"/>
            <p:cNvSpPr>
              <a:spLocks noChangeShapeType="1"/>
            </p:cNvSpPr>
            <p:nvPr/>
          </p:nvSpPr>
          <p:spPr bwMode="auto">
            <a:xfrm>
              <a:off x="3843" y="2893"/>
              <a:ext cx="11" cy="1"/>
            </a:xfrm>
            <a:prstGeom prst="line">
              <a:avLst/>
            </a:prstGeom>
            <a:noFill/>
            <a:ln w="9525">
              <a:solidFill>
                <a:srgbClr val="008080"/>
              </a:solidFill>
              <a:round/>
              <a:headEnd/>
              <a:tailEnd/>
            </a:ln>
          </p:spPr>
          <p:txBody>
            <a:bodyPr/>
            <a:lstStyle/>
            <a:p>
              <a:endParaRPr lang="en-US"/>
            </a:p>
          </p:txBody>
        </p:sp>
        <p:sp>
          <p:nvSpPr>
            <p:cNvPr id="10586" name="Line 263"/>
            <p:cNvSpPr>
              <a:spLocks noChangeShapeType="1"/>
            </p:cNvSpPr>
            <p:nvPr/>
          </p:nvSpPr>
          <p:spPr bwMode="auto">
            <a:xfrm>
              <a:off x="3866" y="2893"/>
              <a:ext cx="11" cy="1"/>
            </a:xfrm>
            <a:prstGeom prst="line">
              <a:avLst/>
            </a:prstGeom>
            <a:noFill/>
            <a:ln w="9525">
              <a:solidFill>
                <a:srgbClr val="008080"/>
              </a:solidFill>
              <a:round/>
              <a:headEnd/>
              <a:tailEnd/>
            </a:ln>
          </p:spPr>
          <p:txBody>
            <a:bodyPr/>
            <a:lstStyle/>
            <a:p>
              <a:endParaRPr lang="en-US"/>
            </a:p>
          </p:txBody>
        </p:sp>
        <p:sp>
          <p:nvSpPr>
            <p:cNvPr id="10587" name="Line 264"/>
            <p:cNvSpPr>
              <a:spLocks noChangeShapeType="1"/>
            </p:cNvSpPr>
            <p:nvPr/>
          </p:nvSpPr>
          <p:spPr bwMode="auto">
            <a:xfrm>
              <a:off x="3889" y="2893"/>
              <a:ext cx="11" cy="1"/>
            </a:xfrm>
            <a:prstGeom prst="line">
              <a:avLst/>
            </a:prstGeom>
            <a:noFill/>
            <a:ln w="9525">
              <a:solidFill>
                <a:srgbClr val="008080"/>
              </a:solidFill>
              <a:round/>
              <a:headEnd/>
              <a:tailEnd/>
            </a:ln>
          </p:spPr>
          <p:txBody>
            <a:bodyPr/>
            <a:lstStyle/>
            <a:p>
              <a:endParaRPr lang="en-US"/>
            </a:p>
          </p:txBody>
        </p:sp>
        <p:sp>
          <p:nvSpPr>
            <p:cNvPr id="10588" name="Line 265"/>
            <p:cNvSpPr>
              <a:spLocks noChangeShapeType="1"/>
            </p:cNvSpPr>
            <p:nvPr/>
          </p:nvSpPr>
          <p:spPr bwMode="auto">
            <a:xfrm>
              <a:off x="3912" y="2893"/>
              <a:ext cx="11" cy="1"/>
            </a:xfrm>
            <a:prstGeom prst="line">
              <a:avLst/>
            </a:prstGeom>
            <a:noFill/>
            <a:ln w="9525">
              <a:solidFill>
                <a:srgbClr val="008080"/>
              </a:solidFill>
              <a:round/>
              <a:headEnd/>
              <a:tailEnd/>
            </a:ln>
          </p:spPr>
          <p:txBody>
            <a:bodyPr/>
            <a:lstStyle/>
            <a:p>
              <a:endParaRPr lang="en-US"/>
            </a:p>
          </p:txBody>
        </p:sp>
        <p:sp>
          <p:nvSpPr>
            <p:cNvPr id="10589" name="Line 266"/>
            <p:cNvSpPr>
              <a:spLocks noChangeShapeType="1"/>
            </p:cNvSpPr>
            <p:nvPr/>
          </p:nvSpPr>
          <p:spPr bwMode="auto">
            <a:xfrm>
              <a:off x="3935" y="2893"/>
              <a:ext cx="11" cy="1"/>
            </a:xfrm>
            <a:prstGeom prst="line">
              <a:avLst/>
            </a:prstGeom>
            <a:noFill/>
            <a:ln w="9525">
              <a:solidFill>
                <a:srgbClr val="008080"/>
              </a:solidFill>
              <a:round/>
              <a:headEnd/>
              <a:tailEnd/>
            </a:ln>
          </p:spPr>
          <p:txBody>
            <a:bodyPr/>
            <a:lstStyle/>
            <a:p>
              <a:endParaRPr lang="en-US"/>
            </a:p>
          </p:txBody>
        </p:sp>
        <p:sp>
          <p:nvSpPr>
            <p:cNvPr id="10590" name="Line 267"/>
            <p:cNvSpPr>
              <a:spLocks noChangeShapeType="1"/>
            </p:cNvSpPr>
            <p:nvPr/>
          </p:nvSpPr>
          <p:spPr bwMode="auto">
            <a:xfrm>
              <a:off x="3958" y="2893"/>
              <a:ext cx="11" cy="1"/>
            </a:xfrm>
            <a:prstGeom prst="line">
              <a:avLst/>
            </a:prstGeom>
            <a:noFill/>
            <a:ln w="9525">
              <a:solidFill>
                <a:srgbClr val="008080"/>
              </a:solidFill>
              <a:round/>
              <a:headEnd/>
              <a:tailEnd/>
            </a:ln>
          </p:spPr>
          <p:txBody>
            <a:bodyPr/>
            <a:lstStyle/>
            <a:p>
              <a:endParaRPr lang="en-US"/>
            </a:p>
          </p:txBody>
        </p:sp>
        <p:sp>
          <p:nvSpPr>
            <p:cNvPr id="10591" name="Line 268"/>
            <p:cNvSpPr>
              <a:spLocks noChangeShapeType="1"/>
            </p:cNvSpPr>
            <p:nvPr/>
          </p:nvSpPr>
          <p:spPr bwMode="auto">
            <a:xfrm>
              <a:off x="3981" y="2893"/>
              <a:ext cx="11" cy="1"/>
            </a:xfrm>
            <a:prstGeom prst="line">
              <a:avLst/>
            </a:prstGeom>
            <a:noFill/>
            <a:ln w="9525">
              <a:solidFill>
                <a:srgbClr val="008080"/>
              </a:solidFill>
              <a:round/>
              <a:headEnd/>
              <a:tailEnd/>
            </a:ln>
          </p:spPr>
          <p:txBody>
            <a:bodyPr/>
            <a:lstStyle/>
            <a:p>
              <a:endParaRPr lang="en-US"/>
            </a:p>
          </p:txBody>
        </p:sp>
        <p:sp>
          <p:nvSpPr>
            <p:cNvPr id="10592" name="Line 269"/>
            <p:cNvSpPr>
              <a:spLocks noChangeShapeType="1"/>
            </p:cNvSpPr>
            <p:nvPr/>
          </p:nvSpPr>
          <p:spPr bwMode="auto">
            <a:xfrm>
              <a:off x="4004" y="2893"/>
              <a:ext cx="11" cy="1"/>
            </a:xfrm>
            <a:prstGeom prst="line">
              <a:avLst/>
            </a:prstGeom>
            <a:noFill/>
            <a:ln w="9525">
              <a:solidFill>
                <a:srgbClr val="008080"/>
              </a:solidFill>
              <a:round/>
              <a:headEnd/>
              <a:tailEnd/>
            </a:ln>
          </p:spPr>
          <p:txBody>
            <a:bodyPr/>
            <a:lstStyle/>
            <a:p>
              <a:endParaRPr lang="en-US"/>
            </a:p>
          </p:txBody>
        </p:sp>
        <p:sp>
          <p:nvSpPr>
            <p:cNvPr id="10593" name="Line 270"/>
            <p:cNvSpPr>
              <a:spLocks noChangeShapeType="1"/>
            </p:cNvSpPr>
            <p:nvPr/>
          </p:nvSpPr>
          <p:spPr bwMode="auto">
            <a:xfrm>
              <a:off x="4027" y="2893"/>
              <a:ext cx="11" cy="1"/>
            </a:xfrm>
            <a:prstGeom prst="line">
              <a:avLst/>
            </a:prstGeom>
            <a:noFill/>
            <a:ln w="9525">
              <a:solidFill>
                <a:srgbClr val="008080"/>
              </a:solidFill>
              <a:round/>
              <a:headEnd/>
              <a:tailEnd/>
            </a:ln>
          </p:spPr>
          <p:txBody>
            <a:bodyPr/>
            <a:lstStyle/>
            <a:p>
              <a:endParaRPr lang="en-US"/>
            </a:p>
          </p:txBody>
        </p:sp>
        <p:sp>
          <p:nvSpPr>
            <p:cNvPr id="10594" name="Line 271"/>
            <p:cNvSpPr>
              <a:spLocks noChangeShapeType="1"/>
            </p:cNvSpPr>
            <p:nvPr/>
          </p:nvSpPr>
          <p:spPr bwMode="auto">
            <a:xfrm>
              <a:off x="4050" y="2893"/>
              <a:ext cx="11" cy="1"/>
            </a:xfrm>
            <a:prstGeom prst="line">
              <a:avLst/>
            </a:prstGeom>
            <a:noFill/>
            <a:ln w="9525">
              <a:solidFill>
                <a:srgbClr val="008080"/>
              </a:solidFill>
              <a:round/>
              <a:headEnd/>
              <a:tailEnd/>
            </a:ln>
          </p:spPr>
          <p:txBody>
            <a:bodyPr/>
            <a:lstStyle/>
            <a:p>
              <a:endParaRPr lang="en-US"/>
            </a:p>
          </p:txBody>
        </p:sp>
        <p:sp>
          <p:nvSpPr>
            <p:cNvPr id="10595" name="Line 272"/>
            <p:cNvSpPr>
              <a:spLocks noChangeShapeType="1"/>
            </p:cNvSpPr>
            <p:nvPr/>
          </p:nvSpPr>
          <p:spPr bwMode="auto">
            <a:xfrm>
              <a:off x="4073" y="2893"/>
              <a:ext cx="11" cy="1"/>
            </a:xfrm>
            <a:prstGeom prst="line">
              <a:avLst/>
            </a:prstGeom>
            <a:noFill/>
            <a:ln w="9525">
              <a:solidFill>
                <a:srgbClr val="008080"/>
              </a:solidFill>
              <a:round/>
              <a:headEnd/>
              <a:tailEnd/>
            </a:ln>
          </p:spPr>
          <p:txBody>
            <a:bodyPr/>
            <a:lstStyle/>
            <a:p>
              <a:endParaRPr lang="en-US"/>
            </a:p>
          </p:txBody>
        </p:sp>
        <p:sp>
          <p:nvSpPr>
            <p:cNvPr id="10596" name="Line 273"/>
            <p:cNvSpPr>
              <a:spLocks noChangeShapeType="1"/>
            </p:cNvSpPr>
            <p:nvPr/>
          </p:nvSpPr>
          <p:spPr bwMode="auto">
            <a:xfrm>
              <a:off x="4096" y="2893"/>
              <a:ext cx="11" cy="1"/>
            </a:xfrm>
            <a:prstGeom prst="line">
              <a:avLst/>
            </a:prstGeom>
            <a:noFill/>
            <a:ln w="9525">
              <a:solidFill>
                <a:srgbClr val="008080"/>
              </a:solidFill>
              <a:round/>
              <a:headEnd/>
              <a:tailEnd/>
            </a:ln>
          </p:spPr>
          <p:txBody>
            <a:bodyPr/>
            <a:lstStyle/>
            <a:p>
              <a:endParaRPr lang="en-US"/>
            </a:p>
          </p:txBody>
        </p:sp>
        <p:sp>
          <p:nvSpPr>
            <p:cNvPr id="10597" name="Line 274"/>
            <p:cNvSpPr>
              <a:spLocks noChangeShapeType="1"/>
            </p:cNvSpPr>
            <p:nvPr/>
          </p:nvSpPr>
          <p:spPr bwMode="auto">
            <a:xfrm>
              <a:off x="4119" y="2893"/>
              <a:ext cx="11" cy="1"/>
            </a:xfrm>
            <a:prstGeom prst="line">
              <a:avLst/>
            </a:prstGeom>
            <a:noFill/>
            <a:ln w="9525">
              <a:solidFill>
                <a:srgbClr val="008080"/>
              </a:solidFill>
              <a:round/>
              <a:headEnd/>
              <a:tailEnd/>
            </a:ln>
          </p:spPr>
          <p:txBody>
            <a:bodyPr/>
            <a:lstStyle/>
            <a:p>
              <a:endParaRPr lang="en-US"/>
            </a:p>
          </p:txBody>
        </p:sp>
        <p:sp>
          <p:nvSpPr>
            <p:cNvPr id="10598" name="Line 275"/>
            <p:cNvSpPr>
              <a:spLocks noChangeShapeType="1"/>
            </p:cNvSpPr>
            <p:nvPr/>
          </p:nvSpPr>
          <p:spPr bwMode="auto">
            <a:xfrm>
              <a:off x="4142" y="2893"/>
              <a:ext cx="11" cy="1"/>
            </a:xfrm>
            <a:prstGeom prst="line">
              <a:avLst/>
            </a:prstGeom>
            <a:noFill/>
            <a:ln w="9525">
              <a:solidFill>
                <a:srgbClr val="008080"/>
              </a:solidFill>
              <a:round/>
              <a:headEnd/>
              <a:tailEnd/>
            </a:ln>
          </p:spPr>
          <p:txBody>
            <a:bodyPr/>
            <a:lstStyle/>
            <a:p>
              <a:endParaRPr lang="en-US"/>
            </a:p>
          </p:txBody>
        </p:sp>
        <p:sp>
          <p:nvSpPr>
            <p:cNvPr id="10599" name="Line 276"/>
            <p:cNvSpPr>
              <a:spLocks noChangeShapeType="1"/>
            </p:cNvSpPr>
            <p:nvPr/>
          </p:nvSpPr>
          <p:spPr bwMode="auto">
            <a:xfrm>
              <a:off x="1563" y="2822"/>
              <a:ext cx="12" cy="1"/>
            </a:xfrm>
            <a:prstGeom prst="line">
              <a:avLst/>
            </a:prstGeom>
            <a:noFill/>
            <a:ln w="9525">
              <a:solidFill>
                <a:srgbClr val="008080"/>
              </a:solidFill>
              <a:round/>
              <a:headEnd/>
              <a:tailEnd/>
            </a:ln>
          </p:spPr>
          <p:txBody>
            <a:bodyPr/>
            <a:lstStyle/>
            <a:p>
              <a:endParaRPr lang="en-US"/>
            </a:p>
          </p:txBody>
        </p:sp>
        <p:sp>
          <p:nvSpPr>
            <p:cNvPr id="10600" name="Line 277"/>
            <p:cNvSpPr>
              <a:spLocks noChangeShapeType="1"/>
            </p:cNvSpPr>
            <p:nvPr/>
          </p:nvSpPr>
          <p:spPr bwMode="auto">
            <a:xfrm>
              <a:off x="1586" y="2822"/>
              <a:ext cx="12" cy="1"/>
            </a:xfrm>
            <a:prstGeom prst="line">
              <a:avLst/>
            </a:prstGeom>
            <a:noFill/>
            <a:ln w="9525">
              <a:solidFill>
                <a:srgbClr val="008080"/>
              </a:solidFill>
              <a:round/>
              <a:headEnd/>
              <a:tailEnd/>
            </a:ln>
          </p:spPr>
          <p:txBody>
            <a:bodyPr/>
            <a:lstStyle/>
            <a:p>
              <a:endParaRPr lang="en-US"/>
            </a:p>
          </p:txBody>
        </p:sp>
        <p:sp>
          <p:nvSpPr>
            <p:cNvPr id="10601" name="Line 278"/>
            <p:cNvSpPr>
              <a:spLocks noChangeShapeType="1"/>
            </p:cNvSpPr>
            <p:nvPr/>
          </p:nvSpPr>
          <p:spPr bwMode="auto">
            <a:xfrm>
              <a:off x="1609" y="2822"/>
              <a:ext cx="12" cy="1"/>
            </a:xfrm>
            <a:prstGeom prst="line">
              <a:avLst/>
            </a:prstGeom>
            <a:noFill/>
            <a:ln w="9525">
              <a:solidFill>
                <a:srgbClr val="008080"/>
              </a:solidFill>
              <a:round/>
              <a:headEnd/>
              <a:tailEnd/>
            </a:ln>
          </p:spPr>
          <p:txBody>
            <a:bodyPr/>
            <a:lstStyle/>
            <a:p>
              <a:endParaRPr lang="en-US"/>
            </a:p>
          </p:txBody>
        </p:sp>
        <p:sp>
          <p:nvSpPr>
            <p:cNvPr id="10602" name="Line 279"/>
            <p:cNvSpPr>
              <a:spLocks noChangeShapeType="1"/>
            </p:cNvSpPr>
            <p:nvPr/>
          </p:nvSpPr>
          <p:spPr bwMode="auto">
            <a:xfrm>
              <a:off x="1632" y="2822"/>
              <a:ext cx="12" cy="1"/>
            </a:xfrm>
            <a:prstGeom prst="line">
              <a:avLst/>
            </a:prstGeom>
            <a:noFill/>
            <a:ln w="9525">
              <a:solidFill>
                <a:srgbClr val="008080"/>
              </a:solidFill>
              <a:round/>
              <a:headEnd/>
              <a:tailEnd/>
            </a:ln>
          </p:spPr>
          <p:txBody>
            <a:bodyPr/>
            <a:lstStyle/>
            <a:p>
              <a:endParaRPr lang="en-US"/>
            </a:p>
          </p:txBody>
        </p:sp>
        <p:sp>
          <p:nvSpPr>
            <p:cNvPr id="10603" name="Line 280"/>
            <p:cNvSpPr>
              <a:spLocks noChangeShapeType="1"/>
            </p:cNvSpPr>
            <p:nvPr/>
          </p:nvSpPr>
          <p:spPr bwMode="auto">
            <a:xfrm>
              <a:off x="1655" y="2822"/>
              <a:ext cx="12" cy="1"/>
            </a:xfrm>
            <a:prstGeom prst="line">
              <a:avLst/>
            </a:prstGeom>
            <a:noFill/>
            <a:ln w="9525">
              <a:solidFill>
                <a:srgbClr val="008080"/>
              </a:solidFill>
              <a:round/>
              <a:headEnd/>
              <a:tailEnd/>
            </a:ln>
          </p:spPr>
          <p:txBody>
            <a:bodyPr/>
            <a:lstStyle/>
            <a:p>
              <a:endParaRPr lang="en-US"/>
            </a:p>
          </p:txBody>
        </p:sp>
        <p:sp>
          <p:nvSpPr>
            <p:cNvPr id="10604" name="Line 281"/>
            <p:cNvSpPr>
              <a:spLocks noChangeShapeType="1"/>
            </p:cNvSpPr>
            <p:nvPr/>
          </p:nvSpPr>
          <p:spPr bwMode="auto">
            <a:xfrm>
              <a:off x="1678" y="2822"/>
              <a:ext cx="12" cy="1"/>
            </a:xfrm>
            <a:prstGeom prst="line">
              <a:avLst/>
            </a:prstGeom>
            <a:noFill/>
            <a:ln w="9525">
              <a:solidFill>
                <a:srgbClr val="008080"/>
              </a:solidFill>
              <a:round/>
              <a:headEnd/>
              <a:tailEnd/>
            </a:ln>
          </p:spPr>
          <p:txBody>
            <a:bodyPr/>
            <a:lstStyle/>
            <a:p>
              <a:endParaRPr lang="en-US"/>
            </a:p>
          </p:txBody>
        </p:sp>
        <p:sp>
          <p:nvSpPr>
            <p:cNvPr id="10605" name="Line 282"/>
            <p:cNvSpPr>
              <a:spLocks noChangeShapeType="1"/>
            </p:cNvSpPr>
            <p:nvPr/>
          </p:nvSpPr>
          <p:spPr bwMode="auto">
            <a:xfrm>
              <a:off x="1701" y="2822"/>
              <a:ext cx="12" cy="1"/>
            </a:xfrm>
            <a:prstGeom prst="line">
              <a:avLst/>
            </a:prstGeom>
            <a:noFill/>
            <a:ln w="9525">
              <a:solidFill>
                <a:srgbClr val="008080"/>
              </a:solidFill>
              <a:round/>
              <a:headEnd/>
              <a:tailEnd/>
            </a:ln>
          </p:spPr>
          <p:txBody>
            <a:bodyPr/>
            <a:lstStyle/>
            <a:p>
              <a:endParaRPr lang="en-US"/>
            </a:p>
          </p:txBody>
        </p:sp>
        <p:sp>
          <p:nvSpPr>
            <p:cNvPr id="10606" name="Line 283"/>
            <p:cNvSpPr>
              <a:spLocks noChangeShapeType="1"/>
            </p:cNvSpPr>
            <p:nvPr/>
          </p:nvSpPr>
          <p:spPr bwMode="auto">
            <a:xfrm>
              <a:off x="1724" y="2822"/>
              <a:ext cx="12" cy="1"/>
            </a:xfrm>
            <a:prstGeom prst="line">
              <a:avLst/>
            </a:prstGeom>
            <a:noFill/>
            <a:ln w="9525">
              <a:solidFill>
                <a:srgbClr val="008080"/>
              </a:solidFill>
              <a:round/>
              <a:headEnd/>
              <a:tailEnd/>
            </a:ln>
          </p:spPr>
          <p:txBody>
            <a:bodyPr/>
            <a:lstStyle/>
            <a:p>
              <a:endParaRPr lang="en-US"/>
            </a:p>
          </p:txBody>
        </p:sp>
        <p:sp>
          <p:nvSpPr>
            <p:cNvPr id="10607" name="Line 284"/>
            <p:cNvSpPr>
              <a:spLocks noChangeShapeType="1"/>
            </p:cNvSpPr>
            <p:nvPr/>
          </p:nvSpPr>
          <p:spPr bwMode="auto">
            <a:xfrm>
              <a:off x="1747" y="2822"/>
              <a:ext cx="12" cy="1"/>
            </a:xfrm>
            <a:prstGeom prst="line">
              <a:avLst/>
            </a:prstGeom>
            <a:noFill/>
            <a:ln w="9525">
              <a:solidFill>
                <a:srgbClr val="008080"/>
              </a:solidFill>
              <a:round/>
              <a:headEnd/>
              <a:tailEnd/>
            </a:ln>
          </p:spPr>
          <p:txBody>
            <a:bodyPr/>
            <a:lstStyle/>
            <a:p>
              <a:endParaRPr lang="en-US"/>
            </a:p>
          </p:txBody>
        </p:sp>
        <p:sp>
          <p:nvSpPr>
            <p:cNvPr id="10608" name="Line 285"/>
            <p:cNvSpPr>
              <a:spLocks noChangeShapeType="1"/>
            </p:cNvSpPr>
            <p:nvPr/>
          </p:nvSpPr>
          <p:spPr bwMode="auto">
            <a:xfrm>
              <a:off x="1770" y="2822"/>
              <a:ext cx="12" cy="1"/>
            </a:xfrm>
            <a:prstGeom prst="line">
              <a:avLst/>
            </a:prstGeom>
            <a:noFill/>
            <a:ln w="9525">
              <a:solidFill>
                <a:srgbClr val="008080"/>
              </a:solidFill>
              <a:round/>
              <a:headEnd/>
              <a:tailEnd/>
            </a:ln>
          </p:spPr>
          <p:txBody>
            <a:bodyPr/>
            <a:lstStyle/>
            <a:p>
              <a:endParaRPr lang="en-US"/>
            </a:p>
          </p:txBody>
        </p:sp>
        <p:sp>
          <p:nvSpPr>
            <p:cNvPr id="10609" name="Line 286"/>
            <p:cNvSpPr>
              <a:spLocks noChangeShapeType="1"/>
            </p:cNvSpPr>
            <p:nvPr/>
          </p:nvSpPr>
          <p:spPr bwMode="auto">
            <a:xfrm>
              <a:off x="1793" y="2822"/>
              <a:ext cx="12" cy="1"/>
            </a:xfrm>
            <a:prstGeom prst="line">
              <a:avLst/>
            </a:prstGeom>
            <a:noFill/>
            <a:ln w="9525">
              <a:solidFill>
                <a:srgbClr val="008080"/>
              </a:solidFill>
              <a:round/>
              <a:headEnd/>
              <a:tailEnd/>
            </a:ln>
          </p:spPr>
          <p:txBody>
            <a:bodyPr/>
            <a:lstStyle/>
            <a:p>
              <a:endParaRPr lang="en-US"/>
            </a:p>
          </p:txBody>
        </p:sp>
        <p:sp>
          <p:nvSpPr>
            <p:cNvPr id="10610" name="Line 287"/>
            <p:cNvSpPr>
              <a:spLocks noChangeShapeType="1"/>
            </p:cNvSpPr>
            <p:nvPr/>
          </p:nvSpPr>
          <p:spPr bwMode="auto">
            <a:xfrm>
              <a:off x="1816" y="2822"/>
              <a:ext cx="12" cy="1"/>
            </a:xfrm>
            <a:prstGeom prst="line">
              <a:avLst/>
            </a:prstGeom>
            <a:noFill/>
            <a:ln w="9525">
              <a:solidFill>
                <a:srgbClr val="008080"/>
              </a:solidFill>
              <a:round/>
              <a:headEnd/>
              <a:tailEnd/>
            </a:ln>
          </p:spPr>
          <p:txBody>
            <a:bodyPr/>
            <a:lstStyle/>
            <a:p>
              <a:endParaRPr lang="en-US"/>
            </a:p>
          </p:txBody>
        </p:sp>
        <p:sp>
          <p:nvSpPr>
            <p:cNvPr id="10611" name="Line 288"/>
            <p:cNvSpPr>
              <a:spLocks noChangeShapeType="1"/>
            </p:cNvSpPr>
            <p:nvPr/>
          </p:nvSpPr>
          <p:spPr bwMode="auto">
            <a:xfrm>
              <a:off x="1839" y="2822"/>
              <a:ext cx="12" cy="1"/>
            </a:xfrm>
            <a:prstGeom prst="line">
              <a:avLst/>
            </a:prstGeom>
            <a:noFill/>
            <a:ln w="9525">
              <a:solidFill>
                <a:srgbClr val="008080"/>
              </a:solidFill>
              <a:round/>
              <a:headEnd/>
              <a:tailEnd/>
            </a:ln>
          </p:spPr>
          <p:txBody>
            <a:bodyPr/>
            <a:lstStyle/>
            <a:p>
              <a:endParaRPr lang="en-US"/>
            </a:p>
          </p:txBody>
        </p:sp>
        <p:sp>
          <p:nvSpPr>
            <p:cNvPr id="10612" name="Line 289"/>
            <p:cNvSpPr>
              <a:spLocks noChangeShapeType="1"/>
            </p:cNvSpPr>
            <p:nvPr/>
          </p:nvSpPr>
          <p:spPr bwMode="auto">
            <a:xfrm>
              <a:off x="1863" y="2822"/>
              <a:ext cx="11" cy="1"/>
            </a:xfrm>
            <a:prstGeom prst="line">
              <a:avLst/>
            </a:prstGeom>
            <a:noFill/>
            <a:ln w="9525">
              <a:solidFill>
                <a:srgbClr val="008080"/>
              </a:solidFill>
              <a:round/>
              <a:headEnd/>
              <a:tailEnd/>
            </a:ln>
          </p:spPr>
          <p:txBody>
            <a:bodyPr/>
            <a:lstStyle/>
            <a:p>
              <a:endParaRPr lang="en-US"/>
            </a:p>
          </p:txBody>
        </p:sp>
        <p:sp>
          <p:nvSpPr>
            <p:cNvPr id="10613" name="Line 290"/>
            <p:cNvSpPr>
              <a:spLocks noChangeShapeType="1"/>
            </p:cNvSpPr>
            <p:nvPr/>
          </p:nvSpPr>
          <p:spPr bwMode="auto">
            <a:xfrm>
              <a:off x="1886" y="2822"/>
              <a:ext cx="11" cy="1"/>
            </a:xfrm>
            <a:prstGeom prst="line">
              <a:avLst/>
            </a:prstGeom>
            <a:noFill/>
            <a:ln w="9525">
              <a:solidFill>
                <a:srgbClr val="008080"/>
              </a:solidFill>
              <a:round/>
              <a:headEnd/>
              <a:tailEnd/>
            </a:ln>
          </p:spPr>
          <p:txBody>
            <a:bodyPr/>
            <a:lstStyle/>
            <a:p>
              <a:endParaRPr lang="en-US"/>
            </a:p>
          </p:txBody>
        </p:sp>
        <p:sp>
          <p:nvSpPr>
            <p:cNvPr id="10614" name="Line 291"/>
            <p:cNvSpPr>
              <a:spLocks noChangeShapeType="1"/>
            </p:cNvSpPr>
            <p:nvPr/>
          </p:nvSpPr>
          <p:spPr bwMode="auto">
            <a:xfrm>
              <a:off x="1909" y="2822"/>
              <a:ext cx="11" cy="1"/>
            </a:xfrm>
            <a:prstGeom prst="line">
              <a:avLst/>
            </a:prstGeom>
            <a:noFill/>
            <a:ln w="9525">
              <a:solidFill>
                <a:srgbClr val="008080"/>
              </a:solidFill>
              <a:round/>
              <a:headEnd/>
              <a:tailEnd/>
            </a:ln>
          </p:spPr>
          <p:txBody>
            <a:bodyPr/>
            <a:lstStyle/>
            <a:p>
              <a:endParaRPr lang="en-US"/>
            </a:p>
          </p:txBody>
        </p:sp>
        <p:sp>
          <p:nvSpPr>
            <p:cNvPr id="10615" name="Line 292"/>
            <p:cNvSpPr>
              <a:spLocks noChangeShapeType="1"/>
            </p:cNvSpPr>
            <p:nvPr/>
          </p:nvSpPr>
          <p:spPr bwMode="auto">
            <a:xfrm>
              <a:off x="1932" y="2822"/>
              <a:ext cx="11" cy="1"/>
            </a:xfrm>
            <a:prstGeom prst="line">
              <a:avLst/>
            </a:prstGeom>
            <a:noFill/>
            <a:ln w="9525">
              <a:solidFill>
                <a:srgbClr val="008080"/>
              </a:solidFill>
              <a:round/>
              <a:headEnd/>
              <a:tailEnd/>
            </a:ln>
          </p:spPr>
          <p:txBody>
            <a:bodyPr/>
            <a:lstStyle/>
            <a:p>
              <a:endParaRPr lang="en-US"/>
            </a:p>
          </p:txBody>
        </p:sp>
        <p:sp>
          <p:nvSpPr>
            <p:cNvPr id="10616" name="Line 293"/>
            <p:cNvSpPr>
              <a:spLocks noChangeShapeType="1"/>
            </p:cNvSpPr>
            <p:nvPr/>
          </p:nvSpPr>
          <p:spPr bwMode="auto">
            <a:xfrm>
              <a:off x="1955" y="2822"/>
              <a:ext cx="11" cy="1"/>
            </a:xfrm>
            <a:prstGeom prst="line">
              <a:avLst/>
            </a:prstGeom>
            <a:noFill/>
            <a:ln w="9525">
              <a:solidFill>
                <a:srgbClr val="008080"/>
              </a:solidFill>
              <a:round/>
              <a:headEnd/>
              <a:tailEnd/>
            </a:ln>
          </p:spPr>
          <p:txBody>
            <a:bodyPr/>
            <a:lstStyle/>
            <a:p>
              <a:endParaRPr lang="en-US"/>
            </a:p>
          </p:txBody>
        </p:sp>
        <p:sp>
          <p:nvSpPr>
            <p:cNvPr id="10617" name="Line 294"/>
            <p:cNvSpPr>
              <a:spLocks noChangeShapeType="1"/>
            </p:cNvSpPr>
            <p:nvPr/>
          </p:nvSpPr>
          <p:spPr bwMode="auto">
            <a:xfrm>
              <a:off x="1978" y="2822"/>
              <a:ext cx="11" cy="1"/>
            </a:xfrm>
            <a:prstGeom prst="line">
              <a:avLst/>
            </a:prstGeom>
            <a:noFill/>
            <a:ln w="9525">
              <a:solidFill>
                <a:srgbClr val="008080"/>
              </a:solidFill>
              <a:round/>
              <a:headEnd/>
              <a:tailEnd/>
            </a:ln>
          </p:spPr>
          <p:txBody>
            <a:bodyPr/>
            <a:lstStyle/>
            <a:p>
              <a:endParaRPr lang="en-US"/>
            </a:p>
          </p:txBody>
        </p:sp>
        <p:sp>
          <p:nvSpPr>
            <p:cNvPr id="10618" name="Line 295"/>
            <p:cNvSpPr>
              <a:spLocks noChangeShapeType="1"/>
            </p:cNvSpPr>
            <p:nvPr/>
          </p:nvSpPr>
          <p:spPr bwMode="auto">
            <a:xfrm>
              <a:off x="2001" y="2822"/>
              <a:ext cx="11" cy="1"/>
            </a:xfrm>
            <a:prstGeom prst="line">
              <a:avLst/>
            </a:prstGeom>
            <a:noFill/>
            <a:ln w="9525">
              <a:solidFill>
                <a:srgbClr val="008080"/>
              </a:solidFill>
              <a:round/>
              <a:headEnd/>
              <a:tailEnd/>
            </a:ln>
          </p:spPr>
          <p:txBody>
            <a:bodyPr/>
            <a:lstStyle/>
            <a:p>
              <a:endParaRPr lang="en-US"/>
            </a:p>
          </p:txBody>
        </p:sp>
        <p:sp>
          <p:nvSpPr>
            <p:cNvPr id="10619" name="Line 296"/>
            <p:cNvSpPr>
              <a:spLocks noChangeShapeType="1"/>
            </p:cNvSpPr>
            <p:nvPr/>
          </p:nvSpPr>
          <p:spPr bwMode="auto">
            <a:xfrm>
              <a:off x="2024" y="2822"/>
              <a:ext cx="11" cy="1"/>
            </a:xfrm>
            <a:prstGeom prst="line">
              <a:avLst/>
            </a:prstGeom>
            <a:noFill/>
            <a:ln w="9525">
              <a:solidFill>
                <a:srgbClr val="008080"/>
              </a:solidFill>
              <a:round/>
              <a:headEnd/>
              <a:tailEnd/>
            </a:ln>
          </p:spPr>
          <p:txBody>
            <a:bodyPr/>
            <a:lstStyle/>
            <a:p>
              <a:endParaRPr lang="en-US"/>
            </a:p>
          </p:txBody>
        </p:sp>
        <p:sp>
          <p:nvSpPr>
            <p:cNvPr id="10620" name="Line 297"/>
            <p:cNvSpPr>
              <a:spLocks noChangeShapeType="1"/>
            </p:cNvSpPr>
            <p:nvPr/>
          </p:nvSpPr>
          <p:spPr bwMode="auto">
            <a:xfrm>
              <a:off x="2047" y="2822"/>
              <a:ext cx="11" cy="1"/>
            </a:xfrm>
            <a:prstGeom prst="line">
              <a:avLst/>
            </a:prstGeom>
            <a:noFill/>
            <a:ln w="9525">
              <a:solidFill>
                <a:srgbClr val="008080"/>
              </a:solidFill>
              <a:round/>
              <a:headEnd/>
              <a:tailEnd/>
            </a:ln>
          </p:spPr>
          <p:txBody>
            <a:bodyPr/>
            <a:lstStyle/>
            <a:p>
              <a:endParaRPr lang="en-US"/>
            </a:p>
          </p:txBody>
        </p:sp>
        <p:sp>
          <p:nvSpPr>
            <p:cNvPr id="10621" name="Line 298"/>
            <p:cNvSpPr>
              <a:spLocks noChangeShapeType="1"/>
            </p:cNvSpPr>
            <p:nvPr/>
          </p:nvSpPr>
          <p:spPr bwMode="auto">
            <a:xfrm>
              <a:off x="2070" y="2822"/>
              <a:ext cx="11" cy="1"/>
            </a:xfrm>
            <a:prstGeom prst="line">
              <a:avLst/>
            </a:prstGeom>
            <a:noFill/>
            <a:ln w="9525">
              <a:solidFill>
                <a:srgbClr val="008080"/>
              </a:solidFill>
              <a:round/>
              <a:headEnd/>
              <a:tailEnd/>
            </a:ln>
          </p:spPr>
          <p:txBody>
            <a:bodyPr/>
            <a:lstStyle/>
            <a:p>
              <a:endParaRPr lang="en-US"/>
            </a:p>
          </p:txBody>
        </p:sp>
        <p:sp>
          <p:nvSpPr>
            <p:cNvPr id="10622" name="Line 299"/>
            <p:cNvSpPr>
              <a:spLocks noChangeShapeType="1"/>
            </p:cNvSpPr>
            <p:nvPr/>
          </p:nvSpPr>
          <p:spPr bwMode="auto">
            <a:xfrm>
              <a:off x="2093" y="2822"/>
              <a:ext cx="11" cy="1"/>
            </a:xfrm>
            <a:prstGeom prst="line">
              <a:avLst/>
            </a:prstGeom>
            <a:noFill/>
            <a:ln w="9525">
              <a:solidFill>
                <a:srgbClr val="008080"/>
              </a:solidFill>
              <a:round/>
              <a:headEnd/>
              <a:tailEnd/>
            </a:ln>
          </p:spPr>
          <p:txBody>
            <a:bodyPr/>
            <a:lstStyle/>
            <a:p>
              <a:endParaRPr lang="en-US"/>
            </a:p>
          </p:txBody>
        </p:sp>
        <p:sp>
          <p:nvSpPr>
            <p:cNvPr id="10623" name="Line 300"/>
            <p:cNvSpPr>
              <a:spLocks noChangeShapeType="1"/>
            </p:cNvSpPr>
            <p:nvPr/>
          </p:nvSpPr>
          <p:spPr bwMode="auto">
            <a:xfrm>
              <a:off x="2116" y="2822"/>
              <a:ext cx="11" cy="1"/>
            </a:xfrm>
            <a:prstGeom prst="line">
              <a:avLst/>
            </a:prstGeom>
            <a:noFill/>
            <a:ln w="9525">
              <a:solidFill>
                <a:srgbClr val="008080"/>
              </a:solidFill>
              <a:round/>
              <a:headEnd/>
              <a:tailEnd/>
            </a:ln>
          </p:spPr>
          <p:txBody>
            <a:bodyPr/>
            <a:lstStyle/>
            <a:p>
              <a:endParaRPr lang="en-US"/>
            </a:p>
          </p:txBody>
        </p:sp>
        <p:sp>
          <p:nvSpPr>
            <p:cNvPr id="10624" name="Line 301"/>
            <p:cNvSpPr>
              <a:spLocks noChangeShapeType="1"/>
            </p:cNvSpPr>
            <p:nvPr/>
          </p:nvSpPr>
          <p:spPr bwMode="auto">
            <a:xfrm>
              <a:off x="2139" y="2822"/>
              <a:ext cx="11" cy="1"/>
            </a:xfrm>
            <a:prstGeom prst="line">
              <a:avLst/>
            </a:prstGeom>
            <a:noFill/>
            <a:ln w="9525">
              <a:solidFill>
                <a:srgbClr val="008080"/>
              </a:solidFill>
              <a:round/>
              <a:headEnd/>
              <a:tailEnd/>
            </a:ln>
          </p:spPr>
          <p:txBody>
            <a:bodyPr/>
            <a:lstStyle/>
            <a:p>
              <a:endParaRPr lang="en-US"/>
            </a:p>
          </p:txBody>
        </p:sp>
        <p:sp>
          <p:nvSpPr>
            <p:cNvPr id="10625" name="Line 302"/>
            <p:cNvSpPr>
              <a:spLocks noChangeShapeType="1"/>
            </p:cNvSpPr>
            <p:nvPr/>
          </p:nvSpPr>
          <p:spPr bwMode="auto">
            <a:xfrm>
              <a:off x="2162" y="2822"/>
              <a:ext cx="11" cy="1"/>
            </a:xfrm>
            <a:prstGeom prst="line">
              <a:avLst/>
            </a:prstGeom>
            <a:noFill/>
            <a:ln w="9525">
              <a:solidFill>
                <a:srgbClr val="008080"/>
              </a:solidFill>
              <a:round/>
              <a:headEnd/>
              <a:tailEnd/>
            </a:ln>
          </p:spPr>
          <p:txBody>
            <a:bodyPr/>
            <a:lstStyle/>
            <a:p>
              <a:endParaRPr lang="en-US"/>
            </a:p>
          </p:txBody>
        </p:sp>
        <p:sp>
          <p:nvSpPr>
            <p:cNvPr id="10626" name="Line 303"/>
            <p:cNvSpPr>
              <a:spLocks noChangeShapeType="1"/>
            </p:cNvSpPr>
            <p:nvPr/>
          </p:nvSpPr>
          <p:spPr bwMode="auto">
            <a:xfrm>
              <a:off x="2185" y="2822"/>
              <a:ext cx="11" cy="1"/>
            </a:xfrm>
            <a:prstGeom prst="line">
              <a:avLst/>
            </a:prstGeom>
            <a:noFill/>
            <a:ln w="9525">
              <a:solidFill>
                <a:srgbClr val="008080"/>
              </a:solidFill>
              <a:round/>
              <a:headEnd/>
              <a:tailEnd/>
            </a:ln>
          </p:spPr>
          <p:txBody>
            <a:bodyPr/>
            <a:lstStyle/>
            <a:p>
              <a:endParaRPr lang="en-US"/>
            </a:p>
          </p:txBody>
        </p:sp>
        <p:sp>
          <p:nvSpPr>
            <p:cNvPr id="10627" name="Line 304"/>
            <p:cNvSpPr>
              <a:spLocks noChangeShapeType="1"/>
            </p:cNvSpPr>
            <p:nvPr/>
          </p:nvSpPr>
          <p:spPr bwMode="auto">
            <a:xfrm>
              <a:off x="2208" y="2822"/>
              <a:ext cx="11" cy="1"/>
            </a:xfrm>
            <a:prstGeom prst="line">
              <a:avLst/>
            </a:prstGeom>
            <a:noFill/>
            <a:ln w="9525">
              <a:solidFill>
                <a:srgbClr val="008080"/>
              </a:solidFill>
              <a:round/>
              <a:headEnd/>
              <a:tailEnd/>
            </a:ln>
          </p:spPr>
          <p:txBody>
            <a:bodyPr/>
            <a:lstStyle/>
            <a:p>
              <a:endParaRPr lang="en-US"/>
            </a:p>
          </p:txBody>
        </p:sp>
        <p:sp>
          <p:nvSpPr>
            <p:cNvPr id="10628" name="Line 305"/>
            <p:cNvSpPr>
              <a:spLocks noChangeShapeType="1"/>
            </p:cNvSpPr>
            <p:nvPr/>
          </p:nvSpPr>
          <p:spPr bwMode="auto">
            <a:xfrm>
              <a:off x="2231" y="2822"/>
              <a:ext cx="11" cy="1"/>
            </a:xfrm>
            <a:prstGeom prst="line">
              <a:avLst/>
            </a:prstGeom>
            <a:noFill/>
            <a:ln w="9525">
              <a:solidFill>
                <a:srgbClr val="008080"/>
              </a:solidFill>
              <a:round/>
              <a:headEnd/>
              <a:tailEnd/>
            </a:ln>
          </p:spPr>
          <p:txBody>
            <a:bodyPr/>
            <a:lstStyle/>
            <a:p>
              <a:endParaRPr lang="en-US"/>
            </a:p>
          </p:txBody>
        </p:sp>
        <p:sp>
          <p:nvSpPr>
            <p:cNvPr id="10629" name="Line 306"/>
            <p:cNvSpPr>
              <a:spLocks noChangeShapeType="1"/>
            </p:cNvSpPr>
            <p:nvPr/>
          </p:nvSpPr>
          <p:spPr bwMode="auto">
            <a:xfrm>
              <a:off x="2254" y="2822"/>
              <a:ext cx="11" cy="1"/>
            </a:xfrm>
            <a:prstGeom prst="line">
              <a:avLst/>
            </a:prstGeom>
            <a:noFill/>
            <a:ln w="9525">
              <a:solidFill>
                <a:srgbClr val="008080"/>
              </a:solidFill>
              <a:round/>
              <a:headEnd/>
              <a:tailEnd/>
            </a:ln>
          </p:spPr>
          <p:txBody>
            <a:bodyPr/>
            <a:lstStyle/>
            <a:p>
              <a:endParaRPr lang="en-US"/>
            </a:p>
          </p:txBody>
        </p:sp>
        <p:sp>
          <p:nvSpPr>
            <p:cNvPr id="10630" name="Line 307"/>
            <p:cNvSpPr>
              <a:spLocks noChangeShapeType="1"/>
            </p:cNvSpPr>
            <p:nvPr/>
          </p:nvSpPr>
          <p:spPr bwMode="auto">
            <a:xfrm>
              <a:off x="2277" y="2822"/>
              <a:ext cx="11" cy="1"/>
            </a:xfrm>
            <a:prstGeom prst="line">
              <a:avLst/>
            </a:prstGeom>
            <a:noFill/>
            <a:ln w="9525">
              <a:solidFill>
                <a:srgbClr val="008080"/>
              </a:solidFill>
              <a:round/>
              <a:headEnd/>
              <a:tailEnd/>
            </a:ln>
          </p:spPr>
          <p:txBody>
            <a:bodyPr/>
            <a:lstStyle/>
            <a:p>
              <a:endParaRPr lang="en-US"/>
            </a:p>
          </p:txBody>
        </p:sp>
        <p:sp>
          <p:nvSpPr>
            <p:cNvPr id="10631" name="Line 308"/>
            <p:cNvSpPr>
              <a:spLocks noChangeShapeType="1"/>
            </p:cNvSpPr>
            <p:nvPr/>
          </p:nvSpPr>
          <p:spPr bwMode="auto">
            <a:xfrm>
              <a:off x="2300" y="2822"/>
              <a:ext cx="11" cy="1"/>
            </a:xfrm>
            <a:prstGeom prst="line">
              <a:avLst/>
            </a:prstGeom>
            <a:noFill/>
            <a:ln w="9525">
              <a:solidFill>
                <a:srgbClr val="008080"/>
              </a:solidFill>
              <a:round/>
              <a:headEnd/>
              <a:tailEnd/>
            </a:ln>
          </p:spPr>
          <p:txBody>
            <a:bodyPr/>
            <a:lstStyle/>
            <a:p>
              <a:endParaRPr lang="en-US"/>
            </a:p>
          </p:txBody>
        </p:sp>
        <p:sp>
          <p:nvSpPr>
            <p:cNvPr id="10632" name="Line 309"/>
            <p:cNvSpPr>
              <a:spLocks noChangeShapeType="1"/>
            </p:cNvSpPr>
            <p:nvPr/>
          </p:nvSpPr>
          <p:spPr bwMode="auto">
            <a:xfrm>
              <a:off x="2323" y="2822"/>
              <a:ext cx="11" cy="1"/>
            </a:xfrm>
            <a:prstGeom prst="line">
              <a:avLst/>
            </a:prstGeom>
            <a:noFill/>
            <a:ln w="9525">
              <a:solidFill>
                <a:srgbClr val="008080"/>
              </a:solidFill>
              <a:round/>
              <a:headEnd/>
              <a:tailEnd/>
            </a:ln>
          </p:spPr>
          <p:txBody>
            <a:bodyPr/>
            <a:lstStyle/>
            <a:p>
              <a:endParaRPr lang="en-US"/>
            </a:p>
          </p:txBody>
        </p:sp>
        <p:sp>
          <p:nvSpPr>
            <p:cNvPr id="10633" name="Line 310"/>
            <p:cNvSpPr>
              <a:spLocks noChangeShapeType="1"/>
            </p:cNvSpPr>
            <p:nvPr/>
          </p:nvSpPr>
          <p:spPr bwMode="auto">
            <a:xfrm>
              <a:off x="2346" y="2822"/>
              <a:ext cx="12" cy="1"/>
            </a:xfrm>
            <a:prstGeom prst="line">
              <a:avLst/>
            </a:prstGeom>
            <a:noFill/>
            <a:ln w="9525">
              <a:solidFill>
                <a:srgbClr val="008080"/>
              </a:solidFill>
              <a:round/>
              <a:headEnd/>
              <a:tailEnd/>
            </a:ln>
          </p:spPr>
          <p:txBody>
            <a:bodyPr/>
            <a:lstStyle/>
            <a:p>
              <a:endParaRPr lang="en-US"/>
            </a:p>
          </p:txBody>
        </p:sp>
        <p:sp>
          <p:nvSpPr>
            <p:cNvPr id="10634" name="Line 311"/>
            <p:cNvSpPr>
              <a:spLocks noChangeShapeType="1"/>
            </p:cNvSpPr>
            <p:nvPr/>
          </p:nvSpPr>
          <p:spPr bwMode="auto">
            <a:xfrm>
              <a:off x="2369" y="2822"/>
              <a:ext cx="12" cy="1"/>
            </a:xfrm>
            <a:prstGeom prst="line">
              <a:avLst/>
            </a:prstGeom>
            <a:noFill/>
            <a:ln w="9525">
              <a:solidFill>
                <a:srgbClr val="008080"/>
              </a:solidFill>
              <a:round/>
              <a:headEnd/>
              <a:tailEnd/>
            </a:ln>
          </p:spPr>
          <p:txBody>
            <a:bodyPr/>
            <a:lstStyle/>
            <a:p>
              <a:endParaRPr lang="en-US"/>
            </a:p>
          </p:txBody>
        </p:sp>
        <p:sp>
          <p:nvSpPr>
            <p:cNvPr id="10635" name="Line 312"/>
            <p:cNvSpPr>
              <a:spLocks noChangeShapeType="1"/>
            </p:cNvSpPr>
            <p:nvPr/>
          </p:nvSpPr>
          <p:spPr bwMode="auto">
            <a:xfrm>
              <a:off x="2392" y="2822"/>
              <a:ext cx="12" cy="1"/>
            </a:xfrm>
            <a:prstGeom prst="line">
              <a:avLst/>
            </a:prstGeom>
            <a:noFill/>
            <a:ln w="9525">
              <a:solidFill>
                <a:srgbClr val="008080"/>
              </a:solidFill>
              <a:round/>
              <a:headEnd/>
              <a:tailEnd/>
            </a:ln>
          </p:spPr>
          <p:txBody>
            <a:bodyPr/>
            <a:lstStyle/>
            <a:p>
              <a:endParaRPr lang="en-US"/>
            </a:p>
          </p:txBody>
        </p:sp>
        <p:sp>
          <p:nvSpPr>
            <p:cNvPr id="10636" name="Line 313"/>
            <p:cNvSpPr>
              <a:spLocks noChangeShapeType="1"/>
            </p:cNvSpPr>
            <p:nvPr/>
          </p:nvSpPr>
          <p:spPr bwMode="auto">
            <a:xfrm>
              <a:off x="2415" y="2822"/>
              <a:ext cx="12" cy="1"/>
            </a:xfrm>
            <a:prstGeom prst="line">
              <a:avLst/>
            </a:prstGeom>
            <a:noFill/>
            <a:ln w="9525">
              <a:solidFill>
                <a:srgbClr val="008080"/>
              </a:solidFill>
              <a:round/>
              <a:headEnd/>
              <a:tailEnd/>
            </a:ln>
          </p:spPr>
          <p:txBody>
            <a:bodyPr/>
            <a:lstStyle/>
            <a:p>
              <a:endParaRPr lang="en-US"/>
            </a:p>
          </p:txBody>
        </p:sp>
        <p:sp>
          <p:nvSpPr>
            <p:cNvPr id="10637" name="Line 314"/>
            <p:cNvSpPr>
              <a:spLocks noChangeShapeType="1"/>
            </p:cNvSpPr>
            <p:nvPr/>
          </p:nvSpPr>
          <p:spPr bwMode="auto">
            <a:xfrm>
              <a:off x="2438" y="2822"/>
              <a:ext cx="12" cy="1"/>
            </a:xfrm>
            <a:prstGeom prst="line">
              <a:avLst/>
            </a:prstGeom>
            <a:noFill/>
            <a:ln w="9525">
              <a:solidFill>
                <a:srgbClr val="008080"/>
              </a:solidFill>
              <a:round/>
              <a:headEnd/>
              <a:tailEnd/>
            </a:ln>
          </p:spPr>
          <p:txBody>
            <a:bodyPr/>
            <a:lstStyle/>
            <a:p>
              <a:endParaRPr lang="en-US"/>
            </a:p>
          </p:txBody>
        </p:sp>
        <p:sp>
          <p:nvSpPr>
            <p:cNvPr id="10638" name="Line 315"/>
            <p:cNvSpPr>
              <a:spLocks noChangeShapeType="1"/>
            </p:cNvSpPr>
            <p:nvPr/>
          </p:nvSpPr>
          <p:spPr bwMode="auto">
            <a:xfrm>
              <a:off x="2461" y="2822"/>
              <a:ext cx="12" cy="1"/>
            </a:xfrm>
            <a:prstGeom prst="line">
              <a:avLst/>
            </a:prstGeom>
            <a:noFill/>
            <a:ln w="9525">
              <a:solidFill>
                <a:srgbClr val="008080"/>
              </a:solidFill>
              <a:round/>
              <a:headEnd/>
              <a:tailEnd/>
            </a:ln>
          </p:spPr>
          <p:txBody>
            <a:bodyPr/>
            <a:lstStyle/>
            <a:p>
              <a:endParaRPr lang="en-US"/>
            </a:p>
          </p:txBody>
        </p:sp>
        <p:sp>
          <p:nvSpPr>
            <p:cNvPr id="10639" name="Line 316"/>
            <p:cNvSpPr>
              <a:spLocks noChangeShapeType="1"/>
            </p:cNvSpPr>
            <p:nvPr/>
          </p:nvSpPr>
          <p:spPr bwMode="auto">
            <a:xfrm>
              <a:off x="2484" y="2822"/>
              <a:ext cx="12" cy="1"/>
            </a:xfrm>
            <a:prstGeom prst="line">
              <a:avLst/>
            </a:prstGeom>
            <a:noFill/>
            <a:ln w="9525">
              <a:solidFill>
                <a:srgbClr val="008080"/>
              </a:solidFill>
              <a:round/>
              <a:headEnd/>
              <a:tailEnd/>
            </a:ln>
          </p:spPr>
          <p:txBody>
            <a:bodyPr/>
            <a:lstStyle/>
            <a:p>
              <a:endParaRPr lang="en-US"/>
            </a:p>
          </p:txBody>
        </p:sp>
        <p:sp>
          <p:nvSpPr>
            <p:cNvPr id="10640" name="Line 317"/>
            <p:cNvSpPr>
              <a:spLocks noChangeShapeType="1"/>
            </p:cNvSpPr>
            <p:nvPr/>
          </p:nvSpPr>
          <p:spPr bwMode="auto">
            <a:xfrm>
              <a:off x="2507" y="2822"/>
              <a:ext cx="12" cy="1"/>
            </a:xfrm>
            <a:prstGeom prst="line">
              <a:avLst/>
            </a:prstGeom>
            <a:noFill/>
            <a:ln w="9525">
              <a:solidFill>
                <a:srgbClr val="008080"/>
              </a:solidFill>
              <a:round/>
              <a:headEnd/>
              <a:tailEnd/>
            </a:ln>
          </p:spPr>
          <p:txBody>
            <a:bodyPr/>
            <a:lstStyle/>
            <a:p>
              <a:endParaRPr lang="en-US"/>
            </a:p>
          </p:txBody>
        </p:sp>
        <p:sp>
          <p:nvSpPr>
            <p:cNvPr id="10641" name="Line 318"/>
            <p:cNvSpPr>
              <a:spLocks noChangeShapeType="1"/>
            </p:cNvSpPr>
            <p:nvPr/>
          </p:nvSpPr>
          <p:spPr bwMode="auto">
            <a:xfrm>
              <a:off x="2530" y="2822"/>
              <a:ext cx="12" cy="1"/>
            </a:xfrm>
            <a:prstGeom prst="line">
              <a:avLst/>
            </a:prstGeom>
            <a:noFill/>
            <a:ln w="9525">
              <a:solidFill>
                <a:srgbClr val="008080"/>
              </a:solidFill>
              <a:round/>
              <a:headEnd/>
              <a:tailEnd/>
            </a:ln>
          </p:spPr>
          <p:txBody>
            <a:bodyPr/>
            <a:lstStyle/>
            <a:p>
              <a:endParaRPr lang="en-US"/>
            </a:p>
          </p:txBody>
        </p:sp>
        <p:sp>
          <p:nvSpPr>
            <p:cNvPr id="10642" name="Line 319"/>
            <p:cNvSpPr>
              <a:spLocks noChangeShapeType="1"/>
            </p:cNvSpPr>
            <p:nvPr/>
          </p:nvSpPr>
          <p:spPr bwMode="auto">
            <a:xfrm>
              <a:off x="2553" y="2822"/>
              <a:ext cx="12" cy="1"/>
            </a:xfrm>
            <a:prstGeom prst="line">
              <a:avLst/>
            </a:prstGeom>
            <a:noFill/>
            <a:ln w="9525">
              <a:solidFill>
                <a:srgbClr val="008080"/>
              </a:solidFill>
              <a:round/>
              <a:headEnd/>
              <a:tailEnd/>
            </a:ln>
          </p:spPr>
          <p:txBody>
            <a:bodyPr/>
            <a:lstStyle/>
            <a:p>
              <a:endParaRPr lang="en-US"/>
            </a:p>
          </p:txBody>
        </p:sp>
        <p:sp>
          <p:nvSpPr>
            <p:cNvPr id="10643" name="Line 320"/>
            <p:cNvSpPr>
              <a:spLocks noChangeShapeType="1"/>
            </p:cNvSpPr>
            <p:nvPr/>
          </p:nvSpPr>
          <p:spPr bwMode="auto">
            <a:xfrm>
              <a:off x="2576" y="2822"/>
              <a:ext cx="12" cy="1"/>
            </a:xfrm>
            <a:prstGeom prst="line">
              <a:avLst/>
            </a:prstGeom>
            <a:noFill/>
            <a:ln w="9525">
              <a:solidFill>
                <a:srgbClr val="008080"/>
              </a:solidFill>
              <a:round/>
              <a:headEnd/>
              <a:tailEnd/>
            </a:ln>
          </p:spPr>
          <p:txBody>
            <a:bodyPr/>
            <a:lstStyle/>
            <a:p>
              <a:endParaRPr lang="en-US"/>
            </a:p>
          </p:txBody>
        </p:sp>
        <p:sp>
          <p:nvSpPr>
            <p:cNvPr id="10644" name="Line 321"/>
            <p:cNvSpPr>
              <a:spLocks noChangeShapeType="1"/>
            </p:cNvSpPr>
            <p:nvPr/>
          </p:nvSpPr>
          <p:spPr bwMode="auto">
            <a:xfrm>
              <a:off x="2599" y="2822"/>
              <a:ext cx="12" cy="1"/>
            </a:xfrm>
            <a:prstGeom prst="line">
              <a:avLst/>
            </a:prstGeom>
            <a:noFill/>
            <a:ln w="9525">
              <a:solidFill>
                <a:srgbClr val="008080"/>
              </a:solidFill>
              <a:round/>
              <a:headEnd/>
              <a:tailEnd/>
            </a:ln>
          </p:spPr>
          <p:txBody>
            <a:bodyPr/>
            <a:lstStyle/>
            <a:p>
              <a:endParaRPr lang="en-US"/>
            </a:p>
          </p:txBody>
        </p:sp>
        <p:sp>
          <p:nvSpPr>
            <p:cNvPr id="10645" name="Line 322"/>
            <p:cNvSpPr>
              <a:spLocks noChangeShapeType="1"/>
            </p:cNvSpPr>
            <p:nvPr/>
          </p:nvSpPr>
          <p:spPr bwMode="auto">
            <a:xfrm>
              <a:off x="2622" y="2822"/>
              <a:ext cx="12" cy="1"/>
            </a:xfrm>
            <a:prstGeom prst="line">
              <a:avLst/>
            </a:prstGeom>
            <a:noFill/>
            <a:ln w="9525">
              <a:solidFill>
                <a:srgbClr val="008080"/>
              </a:solidFill>
              <a:round/>
              <a:headEnd/>
              <a:tailEnd/>
            </a:ln>
          </p:spPr>
          <p:txBody>
            <a:bodyPr/>
            <a:lstStyle/>
            <a:p>
              <a:endParaRPr lang="en-US"/>
            </a:p>
          </p:txBody>
        </p:sp>
        <p:sp>
          <p:nvSpPr>
            <p:cNvPr id="10646" name="Line 323"/>
            <p:cNvSpPr>
              <a:spLocks noChangeShapeType="1"/>
            </p:cNvSpPr>
            <p:nvPr/>
          </p:nvSpPr>
          <p:spPr bwMode="auto">
            <a:xfrm>
              <a:off x="2645" y="2822"/>
              <a:ext cx="12" cy="1"/>
            </a:xfrm>
            <a:prstGeom prst="line">
              <a:avLst/>
            </a:prstGeom>
            <a:noFill/>
            <a:ln w="9525">
              <a:solidFill>
                <a:srgbClr val="008080"/>
              </a:solidFill>
              <a:round/>
              <a:headEnd/>
              <a:tailEnd/>
            </a:ln>
          </p:spPr>
          <p:txBody>
            <a:bodyPr/>
            <a:lstStyle/>
            <a:p>
              <a:endParaRPr lang="en-US"/>
            </a:p>
          </p:txBody>
        </p:sp>
        <p:sp>
          <p:nvSpPr>
            <p:cNvPr id="10647" name="Line 324"/>
            <p:cNvSpPr>
              <a:spLocks noChangeShapeType="1"/>
            </p:cNvSpPr>
            <p:nvPr/>
          </p:nvSpPr>
          <p:spPr bwMode="auto">
            <a:xfrm>
              <a:off x="2668" y="2822"/>
              <a:ext cx="12" cy="1"/>
            </a:xfrm>
            <a:prstGeom prst="line">
              <a:avLst/>
            </a:prstGeom>
            <a:noFill/>
            <a:ln w="9525">
              <a:solidFill>
                <a:srgbClr val="008080"/>
              </a:solidFill>
              <a:round/>
              <a:headEnd/>
              <a:tailEnd/>
            </a:ln>
          </p:spPr>
          <p:txBody>
            <a:bodyPr/>
            <a:lstStyle/>
            <a:p>
              <a:endParaRPr lang="en-US"/>
            </a:p>
          </p:txBody>
        </p:sp>
        <p:sp>
          <p:nvSpPr>
            <p:cNvPr id="10648" name="Line 325"/>
            <p:cNvSpPr>
              <a:spLocks noChangeShapeType="1"/>
            </p:cNvSpPr>
            <p:nvPr/>
          </p:nvSpPr>
          <p:spPr bwMode="auto">
            <a:xfrm>
              <a:off x="2691" y="2822"/>
              <a:ext cx="12" cy="1"/>
            </a:xfrm>
            <a:prstGeom prst="line">
              <a:avLst/>
            </a:prstGeom>
            <a:noFill/>
            <a:ln w="9525">
              <a:solidFill>
                <a:srgbClr val="008080"/>
              </a:solidFill>
              <a:round/>
              <a:headEnd/>
              <a:tailEnd/>
            </a:ln>
          </p:spPr>
          <p:txBody>
            <a:bodyPr/>
            <a:lstStyle/>
            <a:p>
              <a:endParaRPr lang="en-US"/>
            </a:p>
          </p:txBody>
        </p:sp>
        <p:sp>
          <p:nvSpPr>
            <p:cNvPr id="10649" name="Line 326"/>
            <p:cNvSpPr>
              <a:spLocks noChangeShapeType="1"/>
            </p:cNvSpPr>
            <p:nvPr/>
          </p:nvSpPr>
          <p:spPr bwMode="auto">
            <a:xfrm>
              <a:off x="2714" y="2822"/>
              <a:ext cx="12" cy="1"/>
            </a:xfrm>
            <a:prstGeom prst="line">
              <a:avLst/>
            </a:prstGeom>
            <a:noFill/>
            <a:ln w="9525">
              <a:solidFill>
                <a:srgbClr val="008080"/>
              </a:solidFill>
              <a:round/>
              <a:headEnd/>
              <a:tailEnd/>
            </a:ln>
          </p:spPr>
          <p:txBody>
            <a:bodyPr/>
            <a:lstStyle/>
            <a:p>
              <a:endParaRPr lang="en-US"/>
            </a:p>
          </p:txBody>
        </p:sp>
        <p:sp>
          <p:nvSpPr>
            <p:cNvPr id="10650" name="Line 327"/>
            <p:cNvSpPr>
              <a:spLocks noChangeShapeType="1"/>
            </p:cNvSpPr>
            <p:nvPr/>
          </p:nvSpPr>
          <p:spPr bwMode="auto">
            <a:xfrm>
              <a:off x="2737" y="2822"/>
              <a:ext cx="12" cy="1"/>
            </a:xfrm>
            <a:prstGeom prst="line">
              <a:avLst/>
            </a:prstGeom>
            <a:noFill/>
            <a:ln w="9525">
              <a:solidFill>
                <a:srgbClr val="008080"/>
              </a:solidFill>
              <a:round/>
              <a:headEnd/>
              <a:tailEnd/>
            </a:ln>
          </p:spPr>
          <p:txBody>
            <a:bodyPr/>
            <a:lstStyle/>
            <a:p>
              <a:endParaRPr lang="en-US"/>
            </a:p>
          </p:txBody>
        </p:sp>
        <p:sp>
          <p:nvSpPr>
            <p:cNvPr id="10651" name="Line 328"/>
            <p:cNvSpPr>
              <a:spLocks noChangeShapeType="1"/>
            </p:cNvSpPr>
            <p:nvPr/>
          </p:nvSpPr>
          <p:spPr bwMode="auto">
            <a:xfrm>
              <a:off x="2760" y="2822"/>
              <a:ext cx="12" cy="1"/>
            </a:xfrm>
            <a:prstGeom prst="line">
              <a:avLst/>
            </a:prstGeom>
            <a:noFill/>
            <a:ln w="9525">
              <a:solidFill>
                <a:srgbClr val="008080"/>
              </a:solidFill>
              <a:round/>
              <a:headEnd/>
              <a:tailEnd/>
            </a:ln>
          </p:spPr>
          <p:txBody>
            <a:bodyPr/>
            <a:lstStyle/>
            <a:p>
              <a:endParaRPr lang="en-US"/>
            </a:p>
          </p:txBody>
        </p:sp>
        <p:sp>
          <p:nvSpPr>
            <p:cNvPr id="10652" name="Line 329"/>
            <p:cNvSpPr>
              <a:spLocks noChangeShapeType="1"/>
            </p:cNvSpPr>
            <p:nvPr/>
          </p:nvSpPr>
          <p:spPr bwMode="auto">
            <a:xfrm>
              <a:off x="2783" y="2822"/>
              <a:ext cx="12" cy="1"/>
            </a:xfrm>
            <a:prstGeom prst="line">
              <a:avLst/>
            </a:prstGeom>
            <a:noFill/>
            <a:ln w="9525">
              <a:solidFill>
                <a:srgbClr val="008080"/>
              </a:solidFill>
              <a:round/>
              <a:headEnd/>
              <a:tailEnd/>
            </a:ln>
          </p:spPr>
          <p:txBody>
            <a:bodyPr/>
            <a:lstStyle/>
            <a:p>
              <a:endParaRPr lang="en-US"/>
            </a:p>
          </p:txBody>
        </p:sp>
        <p:sp>
          <p:nvSpPr>
            <p:cNvPr id="10653" name="Line 330"/>
            <p:cNvSpPr>
              <a:spLocks noChangeShapeType="1"/>
            </p:cNvSpPr>
            <p:nvPr/>
          </p:nvSpPr>
          <p:spPr bwMode="auto">
            <a:xfrm>
              <a:off x="2806" y="2822"/>
              <a:ext cx="12" cy="1"/>
            </a:xfrm>
            <a:prstGeom prst="line">
              <a:avLst/>
            </a:prstGeom>
            <a:noFill/>
            <a:ln w="9525">
              <a:solidFill>
                <a:srgbClr val="008080"/>
              </a:solidFill>
              <a:round/>
              <a:headEnd/>
              <a:tailEnd/>
            </a:ln>
          </p:spPr>
          <p:txBody>
            <a:bodyPr/>
            <a:lstStyle/>
            <a:p>
              <a:endParaRPr lang="en-US"/>
            </a:p>
          </p:txBody>
        </p:sp>
        <p:sp>
          <p:nvSpPr>
            <p:cNvPr id="10654" name="Line 331"/>
            <p:cNvSpPr>
              <a:spLocks noChangeShapeType="1"/>
            </p:cNvSpPr>
            <p:nvPr/>
          </p:nvSpPr>
          <p:spPr bwMode="auto">
            <a:xfrm>
              <a:off x="2829" y="2822"/>
              <a:ext cx="12" cy="1"/>
            </a:xfrm>
            <a:prstGeom prst="line">
              <a:avLst/>
            </a:prstGeom>
            <a:noFill/>
            <a:ln w="9525">
              <a:solidFill>
                <a:srgbClr val="008080"/>
              </a:solidFill>
              <a:round/>
              <a:headEnd/>
              <a:tailEnd/>
            </a:ln>
          </p:spPr>
          <p:txBody>
            <a:bodyPr/>
            <a:lstStyle/>
            <a:p>
              <a:endParaRPr lang="en-US"/>
            </a:p>
          </p:txBody>
        </p:sp>
        <p:sp>
          <p:nvSpPr>
            <p:cNvPr id="10655" name="Line 332"/>
            <p:cNvSpPr>
              <a:spLocks noChangeShapeType="1"/>
            </p:cNvSpPr>
            <p:nvPr/>
          </p:nvSpPr>
          <p:spPr bwMode="auto">
            <a:xfrm>
              <a:off x="2853" y="2822"/>
              <a:ext cx="11" cy="1"/>
            </a:xfrm>
            <a:prstGeom prst="line">
              <a:avLst/>
            </a:prstGeom>
            <a:noFill/>
            <a:ln w="9525">
              <a:solidFill>
                <a:srgbClr val="008080"/>
              </a:solidFill>
              <a:round/>
              <a:headEnd/>
              <a:tailEnd/>
            </a:ln>
          </p:spPr>
          <p:txBody>
            <a:bodyPr/>
            <a:lstStyle/>
            <a:p>
              <a:endParaRPr lang="en-US"/>
            </a:p>
          </p:txBody>
        </p:sp>
        <p:sp>
          <p:nvSpPr>
            <p:cNvPr id="10656" name="Line 333"/>
            <p:cNvSpPr>
              <a:spLocks noChangeShapeType="1"/>
            </p:cNvSpPr>
            <p:nvPr/>
          </p:nvSpPr>
          <p:spPr bwMode="auto">
            <a:xfrm>
              <a:off x="2876" y="2822"/>
              <a:ext cx="11" cy="1"/>
            </a:xfrm>
            <a:prstGeom prst="line">
              <a:avLst/>
            </a:prstGeom>
            <a:noFill/>
            <a:ln w="9525">
              <a:solidFill>
                <a:srgbClr val="008080"/>
              </a:solidFill>
              <a:round/>
              <a:headEnd/>
              <a:tailEnd/>
            </a:ln>
          </p:spPr>
          <p:txBody>
            <a:bodyPr/>
            <a:lstStyle/>
            <a:p>
              <a:endParaRPr lang="en-US"/>
            </a:p>
          </p:txBody>
        </p:sp>
        <p:sp>
          <p:nvSpPr>
            <p:cNvPr id="10657" name="Line 334"/>
            <p:cNvSpPr>
              <a:spLocks noChangeShapeType="1"/>
            </p:cNvSpPr>
            <p:nvPr/>
          </p:nvSpPr>
          <p:spPr bwMode="auto">
            <a:xfrm>
              <a:off x="2899" y="2822"/>
              <a:ext cx="11" cy="1"/>
            </a:xfrm>
            <a:prstGeom prst="line">
              <a:avLst/>
            </a:prstGeom>
            <a:noFill/>
            <a:ln w="9525">
              <a:solidFill>
                <a:srgbClr val="008080"/>
              </a:solidFill>
              <a:round/>
              <a:headEnd/>
              <a:tailEnd/>
            </a:ln>
          </p:spPr>
          <p:txBody>
            <a:bodyPr/>
            <a:lstStyle/>
            <a:p>
              <a:endParaRPr lang="en-US"/>
            </a:p>
          </p:txBody>
        </p:sp>
        <p:sp>
          <p:nvSpPr>
            <p:cNvPr id="10658" name="Line 335"/>
            <p:cNvSpPr>
              <a:spLocks noChangeShapeType="1"/>
            </p:cNvSpPr>
            <p:nvPr/>
          </p:nvSpPr>
          <p:spPr bwMode="auto">
            <a:xfrm>
              <a:off x="2922" y="2822"/>
              <a:ext cx="11" cy="1"/>
            </a:xfrm>
            <a:prstGeom prst="line">
              <a:avLst/>
            </a:prstGeom>
            <a:noFill/>
            <a:ln w="9525">
              <a:solidFill>
                <a:srgbClr val="008080"/>
              </a:solidFill>
              <a:round/>
              <a:headEnd/>
              <a:tailEnd/>
            </a:ln>
          </p:spPr>
          <p:txBody>
            <a:bodyPr/>
            <a:lstStyle/>
            <a:p>
              <a:endParaRPr lang="en-US"/>
            </a:p>
          </p:txBody>
        </p:sp>
        <p:sp>
          <p:nvSpPr>
            <p:cNvPr id="10659" name="Line 336"/>
            <p:cNvSpPr>
              <a:spLocks noChangeShapeType="1"/>
            </p:cNvSpPr>
            <p:nvPr/>
          </p:nvSpPr>
          <p:spPr bwMode="auto">
            <a:xfrm>
              <a:off x="2945" y="2822"/>
              <a:ext cx="11" cy="1"/>
            </a:xfrm>
            <a:prstGeom prst="line">
              <a:avLst/>
            </a:prstGeom>
            <a:noFill/>
            <a:ln w="9525">
              <a:solidFill>
                <a:srgbClr val="008080"/>
              </a:solidFill>
              <a:round/>
              <a:headEnd/>
              <a:tailEnd/>
            </a:ln>
          </p:spPr>
          <p:txBody>
            <a:bodyPr/>
            <a:lstStyle/>
            <a:p>
              <a:endParaRPr lang="en-US"/>
            </a:p>
          </p:txBody>
        </p:sp>
        <p:sp>
          <p:nvSpPr>
            <p:cNvPr id="10660" name="Line 337"/>
            <p:cNvSpPr>
              <a:spLocks noChangeShapeType="1"/>
            </p:cNvSpPr>
            <p:nvPr/>
          </p:nvSpPr>
          <p:spPr bwMode="auto">
            <a:xfrm>
              <a:off x="2968" y="2822"/>
              <a:ext cx="11" cy="1"/>
            </a:xfrm>
            <a:prstGeom prst="line">
              <a:avLst/>
            </a:prstGeom>
            <a:noFill/>
            <a:ln w="9525">
              <a:solidFill>
                <a:srgbClr val="008080"/>
              </a:solidFill>
              <a:round/>
              <a:headEnd/>
              <a:tailEnd/>
            </a:ln>
          </p:spPr>
          <p:txBody>
            <a:bodyPr/>
            <a:lstStyle/>
            <a:p>
              <a:endParaRPr lang="en-US"/>
            </a:p>
          </p:txBody>
        </p:sp>
        <p:sp>
          <p:nvSpPr>
            <p:cNvPr id="10661" name="Line 338"/>
            <p:cNvSpPr>
              <a:spLocks noChangeShapeType="1"/>
            </p:cNvSpPr>
            <p:nvPr/>
          </p:nvSpPr>
          <p:spPr bwMode="auto">
            <a:xfrm>
              <a:off x="2991" y="2822"/>
              <a:ext cx="11" cy="1"/>
            </a:xfrm>
            <a:prstGeom prst="line">
              <a:avLst/>
            </a:prstGeom>
            <a:noFill/>
            <a:ln w="9525">
              <a:solidFill>
                <a:srgbClr val="008080"/>
              </a:solidFill>
              <a:round/>
              <a:headEnd/>
              <a:tailEnd/>
            </a:ln>
          </p:spPr>
          <p:txBody>
            <a:bodyPr/>
            <a:lstStyle/>
            <a:p>
              <a:endParaRPr lang="en-US"/>
            </a:p>
          </p:txBody>
        </p:sp>
        <p:sp>
          <p:nvSpPr>
            <p:cNvPr id="10662" name="Line 339"/>
            <p:cNvSpPr>
              <a:spLocks noChangeShapeType="1"/>
            </p:cNvSpPr>
            <p:nvPr/>
          </p:nvSpPr>
          <p:spPr bwMode="auto">
            <a:xfrm>
              <a:off x="3014" y="2822"/>
              <a:ext cx="11" cy="1"/>
            </a:xfrm>
            <a:prstGeom prst="line">
              <a:avLst/>
            </a:prstGeom>
            <a:noFill/>
            <a:ln w="9525">
              <a:solidFill>
                <a:srgbClr val="008080"/>
              </a:solidFill>
              <a:round/>
              <a:headEnd/>
              <a:tailEnd/>
            </a:ln>
          </p:spPr>
          <p:txBody>
            <a:bodyPr/>
            <a:lstStyle/>
            <a:p>
              <a:endParaRPr lang="en-US"/>
            </a:p>
          </p:txBody>
        </p:sp>
        <p:sp>
          <p:nvSpPr>
            <p:cNvPr id="10663" name="Line 340"/>
            <p:cNvSpPr>
              <a:spLocks noChangeShapeType="1"/>
            </p:cNvSpPr>
            <p:nvPr/>
          </p:nvSpPr>
          <p:spPr bwMode="auto">
            <a:xfrm>
              <a:off x="3037" y="2822"/>
              <a:ext cx="11" cy="1"/>
            </a:xfrm>
            <a:prstGeom prst="line">
              <a:avLst/>
            </a:prstGeom>
            <a:noFill/>
            <a:ln w="9525">
              <a:solidFill>
                <a:srgbClr val="008080"/>
              </a:solidFill>
              <a:round/>
              <a:headEnd/>
              <a:tailEnd/>
            </a:ln>
          </p:spPr>
          <p:txBody>
            <a:bodyPr/>
            <a:lstStyle/>
            <a:p>
              <a:endParaRPr lang="en-US"/>
            </a:p>
          </p:txBody>
        </p:sp>
        <p:sp>
          <p:nvSpPr>
            <p:cNvPr id="10664" name="Line 341"/>
            <p:cNvSpPr>
              <a:spLocks noChangeShapeType="1"/>
            </p:cNvSpPr>
            <p:nvPr/>
          </p:nvSpPr>
          <p:spPr bwMode="auto">
            <a:xfrm>
              <a:off x="3060" y="2822"/>
              <a:ext cx="11" cy="1"/>
            </a:xfrm>
            <a:prstGeom prst="line">
              <a:avLst/>
            </a:prstGeom>
            <a:noFill/>
            <a:ln w="9525">
              <a:solidFill>
                <a:srgbClr val="008080"/>
              </a:solidFill>
              <a:round/>
              <a:headEnd/>
              <a:tailEnd/>
            </a:ln>
          </p:spPr>
          <p:txBody>
            <a:bodyPr/>
            <a:lstStyle/>
            <a:p>
              <a:endParaRPr lang="en-US"/>
            </a:p>
          </p:txBody>
        </p:sp>
        <p:sp>
          <p:nvSpPr>
            <p:cNvPr id="10665" name="Line 342"/>
            <p:cNvSpPr>
              <a:spLocks noChangeShapeType="1"/>
            </p:cNvSpPr>
            <p:nvPr/>
          </p:nvSpPr>
          <p:spPr bwMode="auto">
            <a:xfrm>
              <a:off x="3083" y="2822"/>
              <a:ext cx="11" cy="1"/>
            </a:xfrm>
            <a:prstGeom prst="line">
              <a:avLst/>
            </a:prstGeom>
            <a:noFill/>
            <a:ln w="9525">
              <a:solidFill>
                <a:srgbClr val="008080"/>
              </a:solidFill>
              <a:round/>
              <a:headEnd/>
              <a:tailEnd/>
            </a:ln>
          </p:spPr>
          <p:txBody>
            <a:bodyPr/>
            <a:lstStyle/>
            <a:p>
              <a:endParaRPr lang="en-US"/>
            </a:p>
          </p:txBody>
        </p:sp>
        <p:sp>
          <p:nvSpPr>
            <p:cNvPr id="10666" name="Line 343"/>
            <p:cNvSpPr>
              <a:spLocks noChangeShapeType="1"/>
            </p:cNvSpPr>
            <p:nvPr/>
          </p:nvSpPr>
          <p:spPr bwMode="auto">
            <a:xfrm>
              <a:off x="3106" y="2822"/>
              <a:ext cx="11" cy="1"/>
            </a:xfrm>
            <a:prstGeom prst="line">
              <a:avLst/>
            </a:prstGeom>
            <a:noFill/>
            <a:ln w="9525">
              <a:solidFill>
                <a:srgbClr val="008080"/>
              </a:solidFill>
              <a:round/>
              <a:headEnd/>
              <a:tailEnd/>
            </a:ln>
          </p:spPr>
          <p:txBody>
            <a:bodyPr/>
            <a:lstStyle/>
            <a:p>
              <a:endParaRPr lang="en-US"/>
            </a:p>
          </p:txBody>
        </p:sp>
        <p:sp>
          <p:nvSpPr>
            <p:cNvPr id="10667" name="Line 344"/>
            <p:cNvSpPr>
              <a:spLocks noChangeShapeType="1"/>
            </p:cNvSpPr>
            <p:nvPr/>
          </p:nvSpPr>
          <p:spPr bwMode="auto">
            <a:xfrm>
              <a:off x="3129" y="2822"/>
              <a:ext cx="11" cy="1"/>
            </a:xfrm>
            <a:prstGeom prst="line">
              <a:avLst/>
            </a:prstGeom>
            <a:noFill/>
            <a:ln w="9525">
              <a:solidFill>
                <a:srgbClr val="008080"/>
              </a:solidFill>
              <a:round/>
              <a:headEnd/>
              <a:tailEnd/>
            </a:ln>
          </p:spPr>
          <p:txBody>
            <a:bodyPr/>
            <a:lstStyle/>
            <a:p>
              <a:endParaRPr lang="en-US"/>
            </a:p>
          </p:txBody>
        </p:sp>
        <p:sp>
          <p:nvSpPr>
            <p:cNvPr id="10668" name="Line 345"/>
            <p:cNvSpPr>
              <a:spLocks noChangeShapeType="1"/>
            </p:cNvSpPr>
            <p:nvPr/>
          </p:nvSpPr>
          <p:spPr bwMode="auto">
            <a:xfrm>
              <a:off x="3152" y="2822"/>
              <a:ext cx="11" cy="1"/>
            </a:xfrm>
            <a:prstGeom prst="line">
              <a:avLst/>
            </a:prstGeom>
            <a:noFill/>
            <a:ln w="9525">
              <a:solidFill>
                <a:srgbClr val="008080"/>
              </a:solidFill>
              <a:round/>
              <a:headEnd/>
              <a:tailEnd/>
            </a:ln>
          </p:spPr>
          <p:txBody>
            <a:bodyPr/>
            <a:lstStyle/>
            <a:p>
              <a:endParaRPr lang="en-US"/>
            </a:p>
          </p:txBody>
        </p:sp>
        <p:sp>
          <p:nvSpPr>
            <p:cNvPr id="10669" name="Line 346"/>
            <p:cNvSpPr>
              <a:spLocks noChangeShapeType="1"/>
            </p:cNvSpPr>
            <p:nvPr/>
          </p:nvSpPr>
          <p:spPr bwMode="auto">
            <a:xfrm>
              <a:off x="3175" y="2822"/>
              <a:ext cx="11" cy="1"/>
            </a:xfrm>
            <a:prstGeom prst="line">
              <a:avLst/>
            </a:prstGeom>
            <a:noFill/>
            <a:ln w="9525">
              <a:solidFill>
                <a:srgbClr val="008080"/>
              </a:solidFill>
              <a:round/>
              <a:headEnd/>
              <a:tailEnd/>
            </a:ln>
          </p:spPr>
          <p:txBody>
            <a:bodyPr/>
            <a:lstStyle/>
            <a:p>
              <a:endParaRPr lang="en-US"/>
            </a:p>
          </p:txBody>
        </p:sp>
        <p:sp>
          <p:nvSpPr>
            <p:cNvPr id="10670" name="Line 347"/>
            <p:cNvSpPr>
              <a:spLocks noChangeShapeType="1"/>
            </p:cNvSpPr>
            <p:nvPr/>
          </p:nvSpPr>
          <p:spPr bwMode="auto">
            <a:xfrm>
              <a:off x="3198" y="2822"/>
              <a:ext cx="11" cy="1"/>
            </a:xfrm>
            <a:prstGeom prst="line">
              <a:avLst/>
            </a:prstGeom>
            <a:noFill/>
            <a:ln w="9525">
              <a:solidFill>
                <a:srgbClr val="008080"/>
              </a:solidFill>
              <a:round/>
              <a:headEnd/>
              <a:tailEnd/>
            </a:ln>
          </p:spPr>
          <p:txBody>
            <a:bodyPr/>
            <a:lstStyle/>
            <a:p>
              <a:endParaRPr lang="en-US"/>
            </a:p>
          </p:txBody>
        </p:sp>
        <p:sp>
          <p:nvSpPr>
            <p:cNvPr id="10671" name="Line 348"/>
            <p:cNvSpPr>
              <a:spLocks noChangeShapeType="1"/>
            </p:cNvSpPr>
            <p:nvPr/>
          </p:nvSpPr>
          <p:spPr bwMode="auto">
            <a:xfrm>
              <a:off x="3221" y="2822"/>
              <a:ext cx="11" cy="1"/>
            </a:xfrm>
            <a:prstGeom prst="line">
              <a:avLst/>
            </a:prstGeom>
            <a:noFill/>
            <a:ln w="9525">
              <a:solidFill>
                <a:srgbClr val="008080"/>
              </a:solidFill>
              <a:round/>
              <a:headEnd/>
              <a:tailEnd/>
            </a:ln>
          </p:spPr>
          <p:txBody>
            <a:bodyPr/>
            <a:lstStyle/>
            <a:p>
              <a:endParaRPr lang="en-US"/>
            </a:p>
          </p:txBody>
        </p:sp>
        <p:sp>
          <p:nvSpPr>
            <p:cNvPr id="10672" name="Line 349"/>
            <p:cNvSpPr>
              <a:spLocks noChangeShapeType="1"/>
            </p:cNvSpPr>
            <p:nvPr/>
          </p:nvSpPr>
          <p:spPr bwMode="auto">
            <a:xfrm>
              <a:off x="3244" y="2822"/>
              <a:ext cx="11" cy="1"/>
            </a:xfrm>
            <a:prstGeom prst="line">
              <a:avLst/>
            </a:prstGeom>
            <a:noFill/>
            <a:ln w="9525">
              <a:solidFill>
                <a:srgbClr val="008080"/>
              </a:solidFill>
              <a:round/>
              <a:headEnd/>
              <a:tailEnd/>
            </a:ln>
          </p:spPr>
          <p:txBody>
            <a:bodyPr/>
            <a:lstStyle/>
            <a:p>
              <a:endParaRPr lang="en-US"/>
            </a:p>
          </p:txBody>
        </p:sp>
        <p:sp>
          <p:nvSpPr>
            <p:cNvPr id="10673" name="Line 350"/>
            <p:cNvSpPr>
              <a:spLocks noChangeShapeType="1"/>
            </p:cNvSpPr>
            <p:nvPr/>
          </p:nvSpPr>
          <p:spPr bwMode="auto">
            <a:xfrm>
              <a:off x="3267" y="2822"/>
              <a:ext cx="11" cy="1"/>
            </a:xfrm>
            <a:prstGeom prst="line">
              <a:avLst/>
            </a:prstGeom>
            <a:noFill/>
            <a:ln w="9525">
              <a:solidFill>
                <a:srgbClr val="008080"/>
              </a:solidFill>
              <a:round/>
              <a:headEnd/>
              <a:tailEnd/>
            </a:ln>
          </p:spPr>
          <p:txBody>
            <a:bodyPr/>
            <a:lstStyle/>
            <a:p>
              <a:endParaRPr lang="en-US"/>
            </a:p>
          </p:txBody>
        </p:sp>
        <p:sp>
          <p:nvSpPr>
            <p:cNvPr id="10674" name="Line 351"/>
            <p:cNvSpPr>
              <a:spLocks noChangeShapeType="1"/>
            </p:cNvSpPr>
            <p:nvPr/>
          </p:nvSpPr>
          <p:spPr bwMode="auto">
            <a:xfrm>
              <a:off x="3290" y="2822"/>
              <a:ext cx="11" cy="1"/>
            </a:xfrm>
            <a:prstGeom prst="line">
              <a:avLst/>
            </a:prstGeom>
            <a:noFill/>
            <a:ln w="9525">
              <a:solidFill>
                <a:srgbClr val="008080"/>
              </a:solidFill>
              <a:round/>
              <a:headEnd/>
              <a:tailEnd/>
            </a:ln>
          </p:spPr>
          <p:txBody>
            <a:bodyPr/>
            <a:lstStyle/>
            <a:p>
              <a:endParaRPr lang="en-US"/>
            </a:p>
          </p:txBody>
        </p:sp>
        <p:sp>
          <p:nvSpPr>
            <p:cNvPr id="10675" name="Line 352"/>
            <p:cNvSpPr>
              <a:spLocks noChangeShapeType="1"/>
            </p:cNvSpPr>
            <p:nvPr/>
          </p:nvSpPr>
          <p:spPr bwMode="auto">
            <a:xfrm>
              <a:off x="3313" y="2822"/>
              <a:ext cx="12" cy="1"/>
            </a:xfrm>
            <a:prstGeom prst="line">
              <a:avLst/>
            </a:prstGeom>
            <a:noFill/>
            <a:ln w="9525">
              <a:solidFill>
                <a:srgbClr val="008080"/>
              </a:solidFill>
              <a:round/>
              <a:headEnd/>
              <a:tailEnd/>
            </a:ln>
          </p:spPr>
          <p:txBody>
            <a:bodyPr/>
            <a:lstStyle/>
            <a:p>
              <a:endParaRPr lang="en-US"/>
            </a:p>
          </p:txBody>
        </p:sp>
        <p:sp>
          <p:nvSpPr>
            <p:cNvPr id="10676" name="Line 353"/>
            <p:cNvSpPr>
              <a:spLocks noChangeShapeType="1"/>
            </p:cNvSpPr>
            <p:nvPr/>
          </p:nvSpPr>
          <p:spPr bwMode="auto">
            <a:xfrm>
              <a:off x="3336" y="2822"/>
              <a:ext cx="12" cy="1"/>
            </a:xfrm>
            <a:prstGeom prst="line">
              <a:avLst/>
            </a:prstGeom>
            <a:noFill/>
            <a:ln w="9525">
              <a:solidFill>
                <a:srgbClr val="008080"/>
              </a:solidFill>
              <a:round/>
              <a:headEnd/>
              <a:tailEnd/>
            </a:ln>
          </p:spPr>
          <p:txBody>
            <a:bodyPr/>
            <a:lstStyle/>
            <a:p>
              <a:endParaRPr lang="en-US"/>
            </a:p>
          </p:txBody>
        </p:sp>
        <p:sp>
          <p:nvSpPr>
            <p:cNvPr id="10677" name="Line 354"/>
            <p:cNvSpPr>
              <a:spLocks noChangeShapeType="1"/>
            </p:cNvSpPr>
            <p:nvPr/>
          </p:nvSpPr>
          <p:spPr bwMode="auto">
            <a:xfrm>
              <a:off x="3359" y="2822"/>
              <a:ext cx="12" cy="1"/>
            </a:xfrm>
            <a:prstGeom prst="line">
              <a:avLst/>
            </a:prstGeom>
            <a:noFill/>
            <a:ln w="9525">
              <a:solidFill>
                <a:srgbClr val="008080"/>
              </a:solidFill>
              <a:round/>
              <a:headEnd/>
              <a:tailEnd/>
            </a:ln>
          </p:spPr>
          <p:txBody>
            <a:bodyPr/>
            <a:lstStyle/>
            <a:p>
              <a:endParaRPr lang="en-US"/>
            </a:p>
          </p:txBody>
        </p:sp>
        <p:sp>
          <p:nvSpPr>
            <p:cNvPr id="10678" name="Line 355"/>
            <p:cNvSpPr>
              <a:spLocks noChangeShapeType="1"/>
            </p:cNvSpPr>
            <p:nvPr/>
          </p:nvSpPr>
          <p:spPr bwMode="auto">
            <a:xfrm>
              <a:off x="3382" y="2822"/>
              <a:ext cx="12" cy="1"/>
            </a:xfrm>
            <a:prstGeom prst="line">
              <a:avLst/>
            </a:prstGeom>
            <a:noFill/>
            <a:ln w="9525">
              <a:solidFill>
                <a:srgbClr val="008080"/>
              </a:solidFill>
              <a:round/>
              <a:headEnd/>
              <a:tailEnd/>
            </a:ln>
          </p:spPr>
          <p:txBody>
            <a:bodyPr/>
            <a:lstStyle/>
            <a:p>
              <a:endParaRPr lang="en-US"/>
            </a:p>
          </p:txBody>
        </p:sp>
        <p:sp>
          <p:nvSpPr>
            <p:cNvPr id="10679" name="Line 356"/>
            <p:cNvSpPr>
              <a:spLocks noChangeShapeType="1"/>
            </p:cNvSpPr>
            <p:nvPr/>
          </p:nvSpPr>
          <p:spPr bwMode="auto">
            <a:xfrm>
              <a:off x="3405" y="2822"/>
              <a:ext cx="12" cy="1"/>
            </a:xfrm>
            <a:prstGeom prst="line">
              <a:avLst/>
            </a:prstGeom>
            <a:noFill/>
            <a:ln w="9525">
              <a:solidFill>
                <a:srgbClr val="008080"/>
              </a:solidFill>
              <a:round/>
              <a:headEnd/>
              <a:tailEnd/>
            </a:ln>
          </p:spPr>
          <p:txBody>
            <a:bodyPr/>
            <a:lstStyle/>
            <a:p>
              <a:endParaRPr lang="en-US"/>
            </a:p>
          </p:txBody>
        </p:sp>
        <p:sp>
          <p:nvSpPr>
            <p:cNvPr id="10680" name="Line 357"/>
            <p:cNvSpPr>
              <a:spLocks noChangeShapeType="1"/>
            </p:cNvSpPr>
            <p:nvPr/>
          </p:nvSpPr>
          <p:spPr bwMode="auto">
            <a:xfrm>
              <a:off x="3428" y="2822"/>
              <a:ext cx="12" cy="1"/>
            </a:xfrm>
            <a:prstGeom prst="line">
              <a:avLst/>
            </a:prstGeom>
            <a:noFill/>
            <a:ln w="9525">
              <a:solidFill>
                <a:srgbClr val="008080"/>
              </a:solidFill>
              <a:round/>
              <a:headEnd/>
              <a:tailEnd/>
            </a:ln>
          </p:spPr>
          <p:txBody>
            <a:bodyPr/>
            <a:lstStyle/>
            <a:p>
              <a:endParaRPr lang="en-US"/>
            </a:p>
          </p:txBody>
        </p:sp>
        <p:sp>
          <p:nvSpPr>
            <p:cNvPr id="10681" name="Line 358"/>
            <p:cNvSpPr>
              <a:spLocks noChangeShapeType="1"/>
            </p:cNvSpPr>
            <p:nvPr/>
          </p:nvSpPr>
          <p:spPr bwMode="auto">
            <a:xfrm>
              <a:off x="3451" y="2822"/>
              <a:ext cx="12" cy="1"/>
            </a:xfrm>
            <a:prstGeom prst="line">
              <a:avLst/>
            </a:prstGeom>
            <a:noFill/>
            <a:ln w="9525">
              <a:solidFill>
                <a:srgbClr val="008080"/>
              </a:solidFill>
              <a:round/>
              <a:headEnd/>
              <a:tailEnd/>
            </a:ln>
          </p:spPr>
          <p:txBody>
            <a:bodyPr/>
            <a:lstStyle/>
            <a:p>
              <a:endParaRPr lang="en-US"/>
            </a:p>
          </p:txBody>
        </p:sp>
        <p:sp>
          <p:nvSpPr>
            <p:cNvPr id="10682" name="Line 359"/>
            <p:cNvSpPr>
              <a:spLocks noChangeShapeType="1"/>
            </p:cNvSpPr>
            <p:nvPr/>
          </p:nvSpPr>
          <p:spPr bwMode="auto">
            <a:xfrm>
              <a:off x="3474" y="2822"/>
              <a:ext cx="12" cy="1"/>
            </a:xfrm>
            <a:prstGeom prst="line">
              <a:avLst/>
            </a:prstGeom>
            <a:noFill/>
            <a:ln w="9525">
              <a:solidFill>
                <a:srgbClr val="008080"/>
              </a:solidFill>
              <a:round/>
              <a:headEnd/>
              <a:tailEnd/>
            </a:ln>
          </p:spPr>
          <p:txBody>
            <a:bodyPr/>
            <a:lstStyle/>
            <a:p>
              <a:endParaRPr lang="en-US"/>
            </a:p>
          </p:txBody>
        </p:sp>
        <p:sp>
          <p:nvSpPr>
            <p:cNvPr id="10683" name="Line 360"/>
            <p:cNvSpPr>
              <a:spLocks noChangeShapeType="1"/>
            </p:cNvSpPr>
            <p:nvPr/>
          </p:nvSpPr>
          <p:spPr bwMode="auto">
            <a:xfrm>
              <a:off x="3497" y="2822"/>
              <a:ext cx="12" cy="1"/>
            </a:xfrm>
            <a:prstGeom prst="line">
              <a:avLst/>
            </a:prstGeom>
            <a:noFill/>
            <a:ln w="9525">
              <a:solidFill>
                <a:srgbClr val="008080"/>
              </a:solidFill>
              <a:round/>
              <a:headEnd/>
              <a:tailEnd/>
            </a:ln>
          </p:spPr>
          <p:txBody>
            <a:bodyPr/>
            <a:lstStyle/>
            <a:p>
              <a:endParaRPr lang="en-US"/>
            </a:p>
          </p:txBody>
        </p:sp>
        <p:sp>
          <p:nvSpPr>
            <p:cNvPr id="10684" name="Line 361"/>
            <p:cNvSpPr>
              <a:spLocks noChangeShapeType="1"/>
            </p:cNvSpPr>
            <p:nvPr/>
          </p:nvSpPr>
          <p:spPr bwMode="auto">
            <a:xfrm>
              <a:off x="3520" y="2822"/>
              <a:ext cx="12" cy="1"/>
            </a:xfrm>
            <a:prstGeom prst="line">
              <a:avLst/>
            </a:prstGeom>
            <a:noFill/>
            <a:ln w="9525">
              <a:solidFill>
                <a:srgbClr val="008080"/>
              </a:solidFill>
              <a:round/>
              <a:headEnd/>
              <a:tailEnd/>
            </a:ln>
          </p:spPr>
          <p:txBody>
            <a:bodyPr/>
            <a:lstStyle/>
            <a:p>
              <a:endParaRPr lang="en-US"/>
            </a:p>
          </p:txBody>
        </p:sp>
        <p:sp>
          <p:nvSpPr>
            <p:cNvPr id="10685" name="Line 362"/>
            <p:cNvSpPr>
              <a:spLocks noChangeShapeType="1"/>
            </p:cNvSpPr>
            <p:nvPr/>
          </p:nvSpPr>
          <p:spPr bwMode="auto">
            <a:xfrm>
              <a:off x="3543" y="2822"/>
              <a:ext cx="12" cy="1"/>
            </a:xfrm>
            <a:prstGeom prst="line">
              <a:avLst/>
            </a:prstGeom>
            <a:noFill/>
            <a:ln w="9525">
              <a:solidFill>
                <a:srgbClr val="008080"/>
              </a:solidFill>
              <a:round/>
              <a:headEnd/>
              <a:tailEnd/>
            </a:ln>
          </p:spPr>
          <p:txBody>
            <a:bodyPr/>
            <a:lstStyle/>
            <a:p>
              <a:endParaRPr lang="en-US"/>
            </a:p>
          </p:txBody>
        </p:sp>
        <p:sp>
          <p:nvSpPr>
            <p:cNvPr id="10686" name="Line 363"/>
            <p:cNvSpPr>
              <a:spLocks noChangeShapeType="1"/>
            </p:cNvSpPr>
            <p:nvPr/>
          </p:nvSpPr>
          <p:spPr bwMode="auto">
            <a:xfrm>
              <a:off x="3566" y="2822"/>
              <a:ext cx="12" cy="1"/>
            </a:xfrm>
            <a:prstGeom prst="line">
              <a:avLst/>
            </a:prstGeom>
            <a:noFill/>
            <a:ln w="9525">
              <a:solidFill>
                <a:srgbClr val="008080"/>
              </a:solidFill>
              <a:round/>
              <a:headEnd/>
              <a:tailEnd/>
            </a:ln>
          </p:spPr>
          <p:txBody>
            <a:bodyPr/>
            <a:lstStyle/>
            <a:p>
              <a:endParaRPr lang="en-US"/>
            </a:p>
          </p:txBody>
        </p:sp>
        <p:sp>
          <p:nvSpPr>
            <p:cNvPr id="10687" name="Line 364"/>
            <p:cNvSpPr>
              <a:spLocks noChangeShapeType="1"/>
            </p:cNvSpPr>
            <p:nvPr/>
          </p:nvSpPr>
          <p:spPr bwMode="auto">
            <a:xfrm>
              <a:off x="3589" y="2822"/>
              <a:ext cx="12" cy="1"/>
            </a:xfrm>
            <a:prstGeom prst="line">
              <a:avLst/>
            </a:prstGeom>
            <a:noFill/>
            <a:ln w="9525">
              <a:solidFill>
                <a:srgbClr val="008080"/>
              </a:solidFill>
              <a:round/>
              <a:headEnd/>
              <a:tailEnd/>
            </a:ln>
          </p:spPr>
          <p:txBody>
            <a:bodyPr/>
            <a:lstStyle/>
            <a:p>
              <a:endParaRPr lang="en-US"/>
            </a:p>
          </p:txBody>
        </p:sp>
        <p:sp>
          <p:nvSpPr>
            <p:cNvPr id="10688" name="Line 365"/>
            <p:cNvSpPr>
              <a:spLocks noChangeShapeType="1"/>
            </p:cNvSpPr>
            <p:nvPr/>
          </p:nvSpPr>
          <p:spPr bwMode="auto">
            <a:xfrm>
              <a:off x="3612" y="2822"/>
              <a:ext cx="12" cy="1"/>
            </a:xfrm>
            <a:prstGeom prst="line">
              <a:avLst/>
            </a:prstGeom>
            <a:noFill/>
            <a:ln w="9525">
              <a:solidFill>
                <a:srgbClr val="008080"/>
              </a:solidFill>
              <a:round/>
              <a:headEnd/>
              <a:tailEnd/>
            </a:ln>
          </p:spPr>
          <p:txBody>
            <a:bodyPr/>
            <a:lstStyle/>
            <a:p>
              <a:endParaRPr lang="en-US"/>
            </a:p>
          </p:txBody>
        </p:sp>
        <p:sp>
          <p:nvSpPr>
            <p:cNvPr id="10689" name="Line 366"/>
            <p:cNvSpPr>
              <a:spLocks noChangeShapeType="1"/>
            </p:cNvSpPr>
            <p:nvPr/>
          </p:nvSpPr>
          <p:spPr bwMode="auto">
            <a:xfrm>
              <a:off x="3635" y="2822"/>
              <a:ext cx="12" cy="1"/>
            </a:xfrm>
            <a:prstGeom prst="line">
              <a:avLst/>
            </a:prstGeom>
            <a:noFill/>
            <a:ln w="9525">
              <a:solidFill>
                <a:srgbClr val="008080"/>
              </a:solidFill>
              <a:round/>
              <a:headEnd/>
              <a:tailEnd/>
            </a:ln>
          </p:spPr>
          <p:txBody>
            <a:bodyPr/>
            <a:lstStyle/>
            <a:p>
              <a:endParaRPr lang="en-US"/>
            </a:p>
          </p:txBody>
        </p:sp>
        <p:sp>
          <p:nvSpPr>
            <p:cNvPr id="10690" name="Line 367"/>
            <p:cNvSpPr>
              <a:spLocks noChangeShapeType="1"/>
            </p:cNvSpPr>
            <p:nvPr/>
          </p:nvSpPr>
          <p:spPr bwMode="auto">
            <a:xfrm>
              <a:off x="3658" y="2822"/>
              <a:ext cx="12" cy="1"/>
            </a:xfrm>
            <a:prstGeom prst="line">
              <a:avLst/>
            </a:prstGeom>
            <a:noFill/>
            <a:ln w="9525">
              <a:solidFill>
                <a:srgbClr val="008080"/>
              </a:solidFill>
              <a:round/>
              <a:headEnd/>
              <a:tailEnd/>
            </a:ln>
          </p:spPr>
          <p:txBody>
            <a:bodyPr/>
            <a:lstStyle/>
            <a:p>
              <a:endParaRPr lang="en-US"/>
            </a:p>
          </p:txBody>
        </p:sp>
        <p:sp>
          <p:nvSpPr>
            <p:cNvPr id="10691" name="Line 368"/>
            <p:cNvSpPr>
              <a:spLocks noChangeShapeType="1"/>
            </p:cNvSpPr>
            <p:nvPr/>
          </p:nvSpPr>
          <p:spPr bwMode="auto">
            <a:xfrm>
              <a:off x="3681" y="2822"/>
              <a:ext cx="12" cy="1"/>
            </a:xfrm>
            <a:prstGeom prst="line">
              <a:avLst/>
            </a:prstGeom>
            <a:noFill/>
            <a:ln w="9525">
              <a:solidFill>
                <a:srgbClr val="008080"/>
              </a:solidFill>
              <a:round/>
              <a:headEnd/>
              <a:tailEnd/>
            </a:ln>
          </p:spPr>
          <p:txBody>
            <a:bodyPr/>
            <a:lstStyle/>
            <a:p>
              <a:endParaRPr lang="en-US"/>
            </a:p>
          </p:txBody>
        </p:sp>
        <p:sp>
          <p:nvSpPr>
            <p:cNvPr id="10692" name="Line 369"/>
            <p:cNvSpPr>
              <a:spLocks noChangeShapeType="1"/>
            </p:cNvSpPr>
            <p:nvPr/>
          </p:nvSpPr>
          <p:spPr bwMode="auto">
            <a:xfrm>
              <a:off x="3704" y="2822"/>
              <a:ext cx="12" cy="1"/>
            </a:xfrm>
            <a:prstGeom prst="line">
              <a:avLst/>
            </a:prstGeom>
            <a:noFill/>
            <a:ln w="9525">
              <a:solidFill>
                <a:srgbClr val="008080"/>
              </a:solidFill>
              <a:round/>
              <a:headEnd/>
              <a:tailEnd/>
            </a:ln>
          </p:spPr>
          <p:txBody>
            <a:bodyPr/>
            <a:lstStyle/>
            <a:p>
              <a:endParaRPr lang="en-US"/>
            </a:p>
          </p:txBody>
        </p:sp>
        <p:sp>
          <p:nvSpPr>
            <p:cNvPr id="10693" name="Line 370"/>
            <p:cNvSpPr>
              <a:spLocks noChangeShapeType="1"/>
            </p:cNvSpPr>
            <p:nvPr/>
          </p:nvSpPr>
          <p:spPr bwMode="auto">
            <a:xfrm>
              <a:off x="3727" y="2822"/>
              <a:ext cx="12" cy="1"/>
            </a:xfrm>
            <a:prstGeom prst="line">
              <a:avLst/>
            </a:prstGeom>
            <a:noFill/>
            <a:ln w="9525">
              <a:solidFill>
                <a:srgbClr val="008080"/>
              </a:solidFill>
              <a:round/>
              <a:headEnd/>
              <a:tailEnd/>
            </a:ln>
          </p:spPr>
          <p:txBody>
            <a:bodyPr/>
            <a:lstStyle/>
            <a:p>
              <a:endParaRPr lang="en-US"/>
            </a:p>
          </p:txBody>
        </p:sp>
        <p:sp>
          <p:nvSpPr>
            <p:cNvPr id="10694" name="Line 371"/>
            <p:cNvSpPr>
              <a:spLocks noChangeShapeType="1"/>
            </p:cNvSpPr>
            <p:nvPr/>
          </p:nvSpPr>
          <p:spPr bwMode="auto">
            <a:xfrm>
              <a:off x="3750" y="2822"/>
              <a:ext cx="12" cy="1"/>
            </a:xfrm>
            <a:prstGeom prst="line">
              <a:avLst/>
            </a:prstGeom>
            <a:noFill/>
            <a:ln w="9525">
              <a:solidFill>
                <a:srgbClr val="008080"/>
              </a:solidFill>
              <a:round/>
              <a:headEnd/>
              <a:tailEnd/>
            </a:ln>
          </p:spPr>
          <p:txBody>
            <a:bodyPr/>
            <a:lstStyle/>
            <a:p>
              <a:endParaRPr lang="en-US"/>
            </a:p>
          </p:txBody>
        </p:sp>
        <p:sp>
          <p:nvSpPr>
            <p:cNvPr id="10695" name="Line 372"/>
            <p:cNvSpPr>
              <a:spLocks noChangeShapeType="1"/>
            </p:cNvSpPr>
            <p:nvPr/>
          </p:nvSpPr>
          <p:spPr bwMode="auto">
            <a:xfrm>
              <a:off x="3773" y="2822"/>
              <a:ext cx="12" cy="1"/>
            </a:xfrm>
            <a:prstGeom prst="line">
              <a:avLst/>
            </a:prstGeom>
            <a:noFill/>
            <a:ln w="9525">
              <a:solidFill>
                <a:srgbClr val="008080"/>
              </a:solidFill>
              <a:round/>
              <a:headEnd/>
              <a:tailEnd/>
            </a:ln>
          </p:spPr>
          <p:txBody>
            <a:bodyPr/>
            <a:lstStyle/>
            <a:p>
              <a:endParaRPr lang="en-US"/>
            </a:p>
          </p:txBody>
        </p:sp>
        <p:sp>
          <p:nvSpPr>
            <p:cNvPr id="10696" name="Line 373"/>
            <p:cNvSpPr>
              <a:spLocks noChangeShapeType="1"/>
            </p:cNvSpPr>
            <p:nvPr/>
          </p:nvSpPr>
          <p:spPr bwMode="auto">
            <a:xfrm>
              <a:off x="3796" y="2822"/>
              <a:ext cx="12" cy="1"/>
            </a:xfrm>
            <a:prstGeom prst="line">
              <a:avLst/>
            </a:prstGeom>
            <a:noFill/>
            <a:ln w="9525">
              <a:solidFill>
                <a:srgbClr val="008080"/>
              </a:solidFill>
              <a:round/>
              <a:headEnd/>
              <a:tailEnd/>
            </a:ln>
          </p:spPr>
          <p:txBody>
            <a:bodyPr/>
            <a:lstStyle/>
            <a:p>
              <a:endParaRPr lang="en-US"/>
            </a:p>
          </p:txBody>
        </p:sp>
        <p:sp>
          <p:nvSpPr>
            <p:cNvPr id="10697" name="Line 374"/>
            <p:cNvSpPr>
              <a:spLocks noChangeShapeType="1"/>
            </p:cNvSpPr>
            <p:nvPr/>
          </p:nvSpPr>
          <p:spPr bwMode="auto">
            <a:xfrm>
              <a:off x="3820" y="2822"/>
              <a:ext cx="11" cy="1"/>
            </a:xfrm>
            <a:prstGeom prst="line">
              <a:avLst/>
            </a:prstGeom>
            <a:noFill/>
            <a:ln w="9525">
              <a:solidFill>
                <a:srgbClr val="008080"/>
              </a:solidFill>
              <a:round/>
              <a:headEnd/>
              <a:tailEnd/>
            </a:ln>
          </p:spPr>
          <p:txBody>
            <a:bodyPr/>
            <a:lstStyle/>
            <a:p>
              <a:endParaRPr lang="en-US"/>
            </a:p>
          </p:txBody>
        </p:sp>
        <p:sp>
          <p:nvSpPr>
            <p:cNvPr id="10698" name="Line 375"/>
            <p:cNvSpPr>
              <a:spLocks noChangeShapeType="1"/>
            </p:cNvSpPr>
            <p:nvPr/>
          </p:nvSpPr>
          <p:spPr bwMode="auto">
            <a:xfrm>
              <a:off x="3843" y="2822"/>
              <a:ext cx="11" cy="1"/>
            </a:xfrm>
            <a:prstGeom prst="line">
              <a:avLst/>
            </a:prstGeom>
            <a:noFill/>
            <a:ln w="9525">
              <a:solidFill>
                <a:srgbClr val="008080"/>
              </a:solidFill>
              <a:round/>
              <a:headEnd/>
              <a:tailEnd/>
            </a:ln>
          </p:spPr>
          <p:txBody>
            <a:bodyPr/>
            <a:lstStyle/>
            <a:p>
              <a:endParaRPr lang="en-US"/>
            </a:p>
          </p:txBody>
        </p:sp>
        <p:sp>
          <p:nvSpPr>
            <p:cNvPr id="10699" name="Line 376"/>
            <p:cNvSpPr>
              <a:spLocks noChangeShapeType="1"/>
            </p:cNvSpPr>
            <p:nvPr/>
          </p:nvSpPr>
          <p:spPr bwMode="auto">
            <a:xfrm>
              <a:off x="3866" y="2822"/>
              <a:ext cx="11" cy="1"/>
            </a:xfrm>
            <a:prstGeom prst="line">
              <a:avLst/>
            </a:prstGeom>
            <a:noFill/>
            <a:ln w="9525">
              <a:solidFill>
                <a:srgbClr val="008080"/>
              </a:solidFill>
              <a:round/>
              <a:headEnd/>
              <a:tailEnd/>
            </a:ln>
          </p:spPr>
          <p:txBody>
            <a:bodyPr/>
            <a:lstStyle/>
            <a:p>
              <a:endParaRPr lang="en-US"/>
            </a:p>
          </p:txBody>
        </p:sp>
        <p:sp>
          <p:nvSpPr>
            <p:cNvPr id="10700" name="Line 377"/>
            <p:cNvSpPr>
              <a:spLocks noChangeShapeType="1"/>
            </p:cNvSpPr>
            <p:nvPr/>
          </p:nvSpPr>
          <p:spPr bwMode="auto">
            <a:xfrm>
              <a:off x="3889" y="2822"/>
              <a:ext cx="11" cy="1"/>
            </a:xfrm>
            <a:prstGeom prst="line">
              <a:avLst/>
            </a:prstGeom>
            <a:noFill/>
            <a:ln w="9525">
              <a:solidFill>
                <a:srgbClr val="008080"/>
              </a:solidFill>
              <a:round/>
              <a:headEnd/>
              <a:tailEnd/>
            </a:ln>
          </p:spPr>
          <p:txBody>
            <a:bodyPr/>
            <a:lstStyle/>
            <a:p>
              <a:endParaRPr lang="en-US"/>
            </a:p>
          </p:txBody>
        </p:sp>
        <p:sp>
          <p:nvSpPr>
            <p:cNvPr id="10701" name="Line 378"/>
            <p:cNvSpPr>
              <a:spLocks noChangeShapeType="1"/>
            </p:cNvSpPr>
            <p:nvPr/>
          </p:nvSpPr>
          <p:spPr bwMode="auto">
            <a:xfrm>
              <a:off x="3912" y="2822"/>
              <a:ext cx="11" cy="1"/>
            </a:xfrm>
            <a:prstGeom prst="line">
              <a:avLst/>
            </a:prstGeom>
            <a:noFill/>
            <a:ln w="9525">
              <a:solidFill>
                <a:srgbClr val="008080"/>
              </a:solidFill>
              <a:round/>
              <a:headEnd/>
              <a:tailEnd/>
            </a:ln>
          </p:spPr>
          <p:txBody>
            <a:bodyPr/>
            <a:lstStyle/>
            <a:p>
              <a:endParaRPr lang="en-US"/>
            </a:p>
          </p:txBody>
        </p:sp>
        <p:sp>
          <p:nvSpPr>
            <p:cNvPr id="10702" name="Line 379"/>
            <p:cNvSpPr>
              <a:spLocks noChangeShapeType="1"/>
            </p:cNvSpPr>
            <p:nvPr/>
          </p:nvSpPr>
          <p:spPr bwMode="auto">
            <a:xfrm>
              <a:off x="3935" y="2822"/>
              <a:ext cx="11" cy="1"/>
            </a:xfrm>
            <a:prstGeom prst="line">
              <a:avLst/>
            </a:prstGeom>
            <a:noFill/>
            <a:ln w="9525">
              <a:solidFill>
                <a:srgbClr val="008080"/>
              </a:solidFill>
              <a:round/>
              <a:headEnd/>
              <a:tailEnd/>
            </a:ln>
          </p:spPr>
          <p:txBody>
            <a:bodyPr/>
            <a:lstStyle/>
            <a:p>
              <a:endParaRPr lang="en-US"/>
            </a:p>
          </p:txBody>
        </p:sp>
        <p:sp>
          <p:nvSpPr>
            <p:cNvPr id="10703" name="Line 380"/>
            <p:cNvSpPr>
              <a:spLocks noChangeShapeType="1"/>
            </p:cNvSpPr>
            <p:nvPr/>
          </p:nvSpPr>
          <p:spPr bwMode="auto">
            <a:xfrm>
              <a:off x="3958" y="2822"/>
              <a:ext cx="11" cy="1"/>
            </a:xfrm>
            <a:prstGeom prst="line">
              <a:avLst/>
            </a:prstGeom>
            <a:noFill/>
            <a:ln w="9525">
              <a:solidFill>
                <a:srgbClr val="008080"/>
              </a:solidFill>
              <a:round/>
              <a:headEnd/>
              <a:tailEnd/>
            </a:ln>
          </p:spPr>
          <p:txBody>
            <a:bodyPr/>
            <a:lstStyle/>
            <a:p>
              <a:endParaRPr lang="en-US"/>
            </a:p>
          </p:txBody>
        </p:sp>
        <p:sp>
          <p:nvSpPr>
            <p:cNvPr id="10704" name="Line 381"/>
            <p:cNvSpPr>
              <a:spLocks noChangeShapeType="1"/>
            </p:cNvSpPr>
            <p:nvPr/>
          </p:nvSpPr>
          <p:spPr bwMode="auto">
            <a:xfrm>
              <a:off x="3981" y="2822"/>
              <a:ext cx="11" cy="1"/>
            </a:xfrm>
            <a:prstGeom prst="line">
              <a:avLst/>
            </a:prstGeom>
            <a:noFill/>
            <a:ln w="9525">
              <a:solidFill>
                <a:srgbClr val="008080"/>
              </a:solidFill>
              <a:round/>
              <a:headEnd/>
              <a:tailEnd/>
            </a:ln>
          </p:spPr>
          <p:txBody>
            <a:bodyPr/>
            <a:lstStyle/>
            <a:p>
              <a:endParaRPr lang="en-US"/>
            </a:p>
          </p:txBody>
        </p:sp>
        <p:sp>
          <p:nvSpPr>
            <p:cNvPr id="10705" name="Line 382"/>
            <p:cNvSpPr>
              <a:spLocks noChangeShapeType="1"/>
            </p:cNvSpPr>
            <p:nvPr/>
          </p:nvSpPr>
          <p:spPr bwMode="auto">
            <a:xfrm>
              <a:off x="4004" y="2822"/>
              <a:ext cx="11" cy="1"/>
            </a:xfrm>
            <a:prstGeom prst="line">
              <a:avLst/>
            </a:prstGeom>
            <a:noFill/>
            <a:ln w="9525">
              <a:solidFill>
                <a:srgbClr val="008080"/>
              </a:solidFill>
              <a:round/>
              <a:headEnd/>
              <a:tailEnd/>
            </a:ln>
          </p:spPr>
          <p:txBody>
            <a:bodyPr/>
            <a:lstStyle/>
            <a:p>
              <a:endParaRPr lang="en-US"/>
            </a:p>
          </p:txBody>
        </p:sp>
        <p:sp>
          <p:nvSpPr>
            <p:cNvPr id="10706" name="Line 383"/>
            <p:cNvSpPr>
              <a:spLocks noChangeShapeType="1"/>
            </p:cNvSpPr>
            <p:nvPr/>
          </p:nvSpPr>
          <p:spPr bwMode="auto">
            <a:xfrm>
              <a:off x="4027" y="2822"/>
              <a:ext cx="11" cy="1"/>
            </a:xfrm>
            <a:prstGeom prst="line">
              <a:avLst/>
            </a:prstGeom>
            <a:noFill/>
            <a:ln w="9525">
              <a:solidFill>
                <a:srgbClr val="008080"/>
              </a:solidFill>
              <a:round/>
              <a:headEnd/>
              <a:tailEnd/>
            </a:ln>
          </p:spPr>
          <p:txBody>
            <a:bodyPr/>
            <a:lstStyle/>
            <a:p>
              <a:endParaRPr lang="en-US"/>
            </a:p>
          </p:txBody>
        </p:sp>
        <p:sp>
          <p:nvSpPr>
            <p:cNvPr id="10707" name="Line 384"/>
            <p:cNvSpPr>
              <a:spLocks noChangeShapeType="1"/>
            </p:cNvSpPr>
            <p:nvPr/>
          </p:nvSpPr>
          <p:spPr bwMode="auto">
            <a:xfrm>
              <a:off x="4050" y="2822"/>
              <a:ext cx="11" cy="1"/>
            </a:xfrm>
            <a:prstGeom prst="line">
              <a:avLst/>
            </a:prstGeom>
            <a:noFill/>
            <a:ln w="9525">
              <a:solidFill>
                <a:srgbClr val="008080"/>
              </a:solidFill>
              <a:round/>
              <a:headEnd/>
              <a:tailEnd/>
            </a:ln>
          </p:spPr>
          <p:txBody>
            <a:bodyPr/>
            <a:lstStyle/>
            <a:p>
              <a:endParaRPr lang="en-US"/>
            </a:p>
          </p:txBody>
        </p:sp>
        <p:sp>
          <p:nvSpPr>
            <p:cNvPr id="10708" name="Line 385"/>
            <p:cNvSpPr>
              <a:spLocks noChangeShapeType="1"/>
            </p:cNvSpPr>
            <p:nvPr/>
          </p:nvSpPr>
          <p:spPr bwMode="auto">
            <a:xfrm>
              <a:off x="4073" y="2822"/>
              <a:ext cx="11" cy="1"/>
            </a:xfrm>
            <a:prstGeom prst="line">
              <a:avLst/>
            </a:prstGeom>
            <a:noFill/>
            <a:ln w="9525">
              <a:solidFill>
                <a:srgbClr val="008080"/>
              </a:solidFill>
              <a:round/>
              <a:headEnd/>
              <a:tailEnd/>
            </a:ln>
          </p:spPr>
          <p:txBody>
            <a:bodyPr/>
            <a:lstStyle/>
            <a:p>
              <a:endParaRPr lang="en-US"/>
            </a:p>
          </p:txBody>
        </p:sp>
        <p:sp>
          <p:nvSpPr>
            <p:cNvPr id="10709" name="Line 386"/>
            <p:cNvSpPr>
              <a:spLocks noChangeShapeType="1"/>
            </p:cNvSpPr>
            <p:nvPr/>
          </p:nvSpPr>
          <p:spPr bwMode="auto">
            <a:xfrm>
              <a:off x="4096" y="2822"/>
              <a:ext cx="11" cy="1"/>
            </a:xfrm>
            <a:prstGeom prst="line">
              <a:avLst/>
            </a:prstGeom>
            <a:noFill/>
            <a:ln w="9525">
              <a:solidFill>
                <a:srgbClr val="008080"/>
              </a:solidFill>
              <a:round/>
              <a:headEnd/>
              <a:tailEnd/>
            </a:ln>
          </p:spPr>
          <p:txBody>
            <a:bodyPr/>
            <a:lstStyle/>
            <a:p>
              <a:endParaRPr lang="en-US"/>
            </a:p>
          </p:txBody>
        </p:sp>
        <p:sp>
          <p:nvSpPr>
            <p:cNvPr id="10710" name="Line 387"/>
            <p:cNvSpPr>
              <a:spLocks noChangeShapeType="1"/>
            </p:cNvSpPr>
            <p:nvPr/>
          </p:nvSpPr>
          <p:spPr bwMode="auto">
            <a:xfrm>
              <a:off x="4119" y="2822"/>
              <a:ext cx="11" cy="1"/>
            </a:xfrm>
            <a:prstGeom prst="line">
              <a:avLst/>
            </a:prstGeom>
            <a:noFill/>
            <a:ln w="9525">
              <a:solidFill>
                <a:srgbClr val="008080"/>
              </a:solidFill>
              <a:round/>
              <a:headEnd/>
              <a:tailEnd/>
            </a:ln>
          </p:spPr>
          <p:txBody>
            <a:bodyPr/>
            <a:lstStyle/>
            <a:p>
              <a:endParaRPr lang="en-US"/>
            </a:p>
          </p:txBody>
        </p:sp>
        <p:sp>
          <p:nvSpPr>
            <p:cNvPr id="10711" name="Line 388"/>
            <p:cNvSpPr>
              <a:spLocks noChangeShapeType="1"/>
            </p:cNvSpPr>
            <p:nvPr/>
          </p:nvSpPr>
          <p:spPr bwMode="auto">
            <a:xfrm>
              <a:off x="4142" y="2822"/>
              <a:ext cx="11" cy="1"/>
            </a:xfrm>
            <a:prstGeom prst="line">
              <a:avLst/>
            </a:prstGeom>
            <a:noFill/>
            <a:ln w="9525">
              <a:solidFill>
                <a:srgbClr val="008080"/>
              </a:solidFill>
              <a:round/>
              <a:headEnd/>
              <a:tailEnd/>
            </a:ln>
          </p:spPr>
          <p:txBody>
            <a:bodyPr/>
            <a:lstStyle/>
            <a:p>
              <a:endParaRPr lang="en-US"/>
            </a:p>
          </p:txBody>
        </p:sp>
        <p:sp>
          <p:nvSpPr>
            <p:cNvPr id="10712" name="Line 389"/>
            <p:cNvSpPr>
              <a:spLocks noChangeShapeType="1"/>
            </p:cNvSpPr>
            <p:nvPr/>
          </p:nvSpPr>
          <p:spPr bwMode="auto">
            <a:xfrm>
              <a:off x="1563" y="2750"/>
              <a:ext cx="12" cy="1"/>
            </a:xfrm>
            <a:prstGeom prst="line">
              <a:avLst/>
            </a:prstGeom>
            <a:noFill/>
            <a:ln w="9525">
              <a:solidFill>
                <a:srgbClr val="008080"/>
              </a:solidFill>
              <a:round/>
              <a:headEnd/>
              <a:tailEnd/>
            </a:ln>
          </p:spPr>
          <p:txBody>
            <a:bodyPr/>
            <a:lstStyle/>
            <a:p>
              <a:endParaRPr lang="en-US"/>
            </a:p>
          </p:txBody>
        </p:sp>
        <p:sp>
          <p:nvSpPr>
            <p:cNvPr id="10713" name="Line 390"/>
            <p:cNvSpPr>
              <a:spLocks noChangeShapeType="1"/>
            </p:cNvSpPr>
            <p:nvPr/>
          </p:nvSpPr>
          <p:spPr bwMode="auto">
            <a:xfrm>
              <a:off x="1586" y="2750"/>
              <a:ext cx="12" cy="1"/>
            </a:xfrm>
            <a:prstGeom prst="line">
              <a:avLst/>
            </a:prstGeom>
            <a:noFill/>
            <a:ln w="9525">
              <a:solidFill>
                <a:srgbClr val="008080"/>
              </a:solidFill>
              <a:round/>
              <a:headEnd/>
              <a:tailEnd/>
            </a:ln>
          </p:spPr>
          <p:txBody>
            <a:bodyPr/>
            <a:lstStyle/>
            <a:p>
              <a:endParaRPr lang="en-US"/>
            </a:p>
          </p:txBody>
        </p:sp>
        <p:sp>
          <p:nvSpPr>
            <p:cNvPr id="10714" name="Line 391"/>
            <p:cNvSpPr>
              <a:spLocks noChangeShapeType="1"/>
            </p:cNvSpPr>
            <p:nvPr/>
          </p:nvSpPr>
          <p:spPr bwMode="auto">
            <a:xfrm>
              <a:off x="1609" y="2750"/>
              <a:ext cx="12" cy="1"/>
            </a:xfrm>
            <a:prstGeom prst="line">
              <a:avLst/>
            </a:prstGeom>
            <a:noFill/>
            <a:ln w="9525">
              <a:solidFill>
                <a:srgbClr val="008080"/>
              </a:solidFill>
              <a:round/>
              <a:headEnd/>
              <a:tailEnd/>
            </a:ln>
          </p:spPr>
          <p:txBody>
            <a:bodyPr/>
            <a:lstStyle/>
            <a:p>
              <a:endParaRPr lang="en-US"/>
            </a:p>
          </p:txBody>
        </p:sp>
        <p:sp>
          <p:nvSpPr>
            <p:cNvPr id="10715" name="Line 392"/>
            <p:cNvSpPr>
              <a:spLocks noChangeShapeType="1"/>
            </p:cNvSpPr>
            <p:nvPr/>
          </p:nvSpPr>
          <p:spPr bwMode="auto">
            <a:xfrm>
              <a:off x="1632" y="2750"/>
              <a:ext cx="12" cy="1"/>
            </a:xfrm>
            <a:prstGeom prst="line">
              <a:avLst/>
            </a:prstGeom>
            <a:noFill/>
            <a:ln w="9525">
              <a:solidFill>
                <a:srgbClr val="008080"/>
              </a:solidFill>
              <a:round/>
              <a:headEnd/>
              <a:tailEnd/>
            </a:ln>
          </p:spPr>
          <p:txBody>
            <a:bodyPr/>
            <a:lstStyle/>
            <a:p>
              <a:endParaRPr lang="en-US"/>
            </a:p>
          </p:txBody>
        </p:sp>
        <p:sp>
          <p:nvSpPr>
            <p:cNvPr id="10716" name="Line 393"/>
            <p:cNvSpPr>
              <a:spLocks noChangeShapeType="1"/>
            </p:cNvSpPr>
            <p:nvPr/>
          </p:nvSpPr>
          <p:spPr bwMode="auto">
            <a:xfrm>
              <a:off x="1655" y="2750"/>
              <a:ext cx="12" cy="1"/>
            </a:xfrm>
            <a:prstGeom prst="line">
              <a:avLst/>
            </a:prstGeom>
            <a:noFill/>
            <a:ln w="9525">
              <a:solidFill>
                <a:srgbClr val="008080"/>
              </a:solidFill>
              <a:round/>
              <a:headEnd/>
              <a:tailEnd/>
            </a:ln>
          </p:spPr>
          <p:txBody>
            <a:bodyPr/>
            <a:lstStyle/>
            <a:p>
              <a:endParaRPr lang="en-US"/>
            </a:p>
          </p:txBody>
        </p:sp>
        <p:sp>
          <p:nvSpPr>
            <p:cNvPr id="10717" name="Line 394"/>
            <p:cNvSpPr>
              <a:spLocks noChangeShapeType="1"/>
            </p:cNvSpPr>
            <p:nvPr/>
          </p:nvSpPr>
          <p:spPr bwMode="auto">
            <a:xfrm>
              <a:off x="1678" y="2750"/>
              <a:ext cx="12" cy="1"/>
            </a:xfrm>
            <a:prstGeom prst="line">
              <a:avLst/>
            </a:prstGeom>
            <a:noFill/>
            <a:ln w="9525">
              <a:solidFill>
                <a:srgbClr val="008080"/>
              </a:solidFill>
              <a:round/>
              <a:headEnd/>
              <a:tailEnd/>
            </a:ln>
          </p:spPr>
          <p:txBody>
            <a:bodyPr/>
            <a:lstStyle/>
            <a:p>
              <a:endParaRPr lang="en-US"/>
            </a:p>
          </p:txBody>
        </p:sp>
        <p:sp>
          <p:nvSpPr>
            <p:cNvPr id="10718" name="Line 395"/>
            <p:cNvSpPr>
              <a:spLocks noChangeShapeType="1"/>
            </p:cNvSpPr>
            <p:nvPr/>
          </p:nvSpPr>
          <p:spPr bwMode="auto">
            <a:xfrm>
              <a:off x="1701" y="2750"/>
              <a:ext cx="12" cy="1"/>
            </a:xfrm>
            <a:prstGeom prst="line">
              <a:avLst/>
            </a:prstGeom>
            <a:noFill/>
            <a:ln w="9525">
              <a:solidFill>
                <a:srgbClr val="008080"/>
              </a:solidFill>
              <a:round/>
              <a:headEnd/>
              <a:tailEnd/>
            </a:ln>
          </p:spPr>
          <p:txBody>
            <a:bodyPr/>
            <a:lstStyle/>
            <a:p>
              <a:endParaRPr lang="en-US"/>
            </a:p>
          </p:txBody>
        </p:sp>
        <p:sp>
          <p:nvSpPr>
            <p:cNvPr id="10719" name="Line 396"/>
            <p:cNvSpPr>
              <a:spLocks noChangeShapeType="1"/>
            </p:cNvSpPr>
            <p:nvPr/>
          </p:nvSpPr>
          <p:spPr bwMode="auto">
            <a:xfrm>
              <a:off x="1724" y="2750"/>
              <a:ext cx="12" cy="1"/>
            </a:xfrm>
            <a:prstGeom prst="line">
              <a:avLst/>
            </a:prstGeom>
            <a:noFill/>
            <a:ln w="9525">
              <a:solidFill>
                <a:srgbClr val="008080"/>
              </a:solidFill>
              <a:round/>
              <a:headEnd/>
              <a:tailEnd/>
            </a:ln>
          </p:spPr>
          <p:txBody>
            <a:bodyPr/>
            <a:lstStyle/>
            <a:p>
              <a:endParaRPr lang="en-US"/>
            </a:p>
          </p:txBody>
        </p:sp>
        <p:sp>
          <p:nvSpPr>
            <p:cNvPr id="10720" name="Line 397"/>
            <p:cNvSpPr>
              <a:spLocks noChangeShapeType="1"/>
            </p:cNvSpPr>
            <p:nvPr/>
          </p:nvSpPr>
          <p:spPr bwMode="auto">
            <a:xfrm>
              <a:off x="1747" y="2750"/>
              <a:ext cx="12" cy="1"/>
            </a:xfrm>
            <a:prstGeom prst="line">
              <a:avLst/>
            </a:prstGeom>
            <a:noFill/>
            <a:ln w="9525">
              <a:solidFill>
                <a:srgbClr val="008080"/>
              </a:solidFill>
              <a:round/>
              <a:headEnd/>
              <a:tailEnd/>
            </a:ln>
          </p:spPr>
          <p:txBody>
            <a:bodyPr/>
            <a:lstStyle/>
            <a:p>
              <a:endParaRPr lang="en-US"/>
            </a:p>
          </p:txBody>
        </p:sp>
        <p:sp>
          <p:nvSpPr>
            <p:cNvPr id="10721" name="Line 398"/>
            <p:cNvSpPr>
              <a:spLocks noChangeShapeType="1"/>
            </p:cNvSpPr>
            <p:nvPr/>
          </p:nvSpPr>
          <p:spPr bwMode="auto">
            <a:xfrm>
              <a:off x="1770" y="2750"/>
              <a:ext cx="12" cy="1"/>
            </a:xfrm>
            <a:prstGeom prst="line">
              <a:avLst/>
            </a:prstGeom>
            <a:noFill/>
            <a:ln w="9525">
              <a:solidFill>
                <a:srgbClr val="008080"/>
              </a:solidFill>
              <a:round/>
              <a:headEnd/>
              <a:tailEnd/>
            </a:ln>
          </p:spPr>
          <p:txBody>
            <a:bodyPr/>
            <a:lstStyle/>
            <a:p>
              <a:endParaRPr lang="en-US"/>
            </a:p>
          </p:txBody>
        </p:sp>
        <p:sp>
          <p:nvSpPr>
            <p:cNvPr id="10722" name="Line 399"/>
            <p:cNvSpPr>
              <a:spLocks noChangeShapeType="1"/>
            </p:cNvSpPr>
            <p:nvPr/>
          </p:nvSpPr>
          <p:spPr bwMode="auto">
            <a:xfrm>
              <a:off x="1793" y="2750"/>
              <a:ext cx="12" cy="1"/>
            </a:xfrm>
            <a:prstGeom prst="line">
              <a:avLst/>
            </a:prstGeom>
            <a:noFill/>
            <a:ln w="9525">
              <a:solidFill>
                <a:srgbClr val="008080"/>
              </a:solidFill>
              <a:round/>
              <a:headEnd/>
              <a:tailEnd/>
            </a:ln>
          </p:spPr>
          <p:txBody>
            <a:bodyPr/>
            <a:lstStyle/>
            <a:p>
              <a:endParaRPr lang="en-US"/>
            </a:p>
          </p:txBody>
        </p:sp>
        <p:sp>
          <p:nvSpPr>
            <p:cNvPr id="10723" name="Line 400"/>
            <p:cNvSpPr>
              <a:spLocks noChangeShapeType="1"/>
            </p:cNvSpPr>
            <p:nvPr/>
          </p:nvSpPr>
          <p:spPr bwMode="auto">
            <a:xfrm>
              <a:off x="1816" y="2750"/>
              <a:ext cx="12" cy="1"/>
            </a:xfrm>
            <a:prstGeom prst="line">
              <a:avLst/>
            </a:prstGeom>
            <a:noFill/>
            <a:ln w="9525">
              <a:solidFill>
                <a:srgbClr val="008080"/>
              </a:solidFill>
              <a:round/>
              <a:headEnd/>
              <a:tailEnd/>
            </a:ln>
          </p:spPr>
          <p:txBody>
            <a:bodyPr/>
            <a:lstStyle/>
            <a:p>
              <a:endParaRPr lang="en-US"/>
            </a:p>
          </p:txBody>
        </p:sp>
        <p:sp>
          <p:nvSpPr>
            <p:cNvPr id="10724" name="Line 401"/>
            <p:cNvSpPr>
              <a:spLocks noChangeShapeType="1"/>
            </p:cNvSpPr>
            <p:nvPr/>
          </p:nvSpPr>
          <p:spPr bwMode="auto">
            <a:xfrm>
              <a:off x="1839" y="2750"/>
              <a:ext cx="12" cy="1"/>
            </a:xfrm>
            <a:prstGeom prst="line">
              <a:avLst/>
            </a:prstGeom>
            <a:noFill/>
            <a:ln w="9525">
              <a:solidFill>
                <a:srgbClr val="008080"/>
              </a:solidFill>
              <a:round/>
              <a:headEnd/>
              <a:tailEnd/>
            </a:ln>
          </p:spPr>
          <p:txBody>
            <a:bodyPr/>
            <a:lstStyle/>
            <a:p>
              <a:endParaRPr lang="en-US"/>
            </a:p>
          </p:txBody>
        </p:sp>
        <p:sp>
          <p:nvSpPr>
            <p:cNvPr id="10725" name="Line 402"/>
            <p:cNvSpPr>
              <a:spLocks noChangeShapeType="1"/>
            </p:cNvSpPr>
            <p:nvPr/>
          </p:nvSpPr>
          <p:spPr bwMode="auto">
            <a:xfrm>
              <a:off x="1863" y="2750"/>
              <a:ext cx="11" cy="1"/>
            </a:xfrm>
            <a:prstGeom prst="line">
              <a:avLst/>
            </a:prstGeom>
            <a:noFill/>
            <a:ln w="9525">
              <a:solidFill>
                <a:srgbClr val="008080"/>
              </a:solidFill>
              <a:round/>
              <a:headEnd/>
              <a:tailEnd/>
            </a:ln>
          </p:spPr>
          <p:txBody>
            <a:bodyPr/>
            <a:lstStyle/>
            <a:p>
              <a:endParaRPr lang="en-US"/>
            </a:p>
          </p:txBody>
        </p:sp>
        <p:sp>
          <p:nvSpPr>
            <p:cNvPr id="10726" name="Line 403"/>
            <p:cNvSpPr>
              <a:spLocks noChangeShapeType="1"/>
            </p:cNvSpPr>
            <p:nvPr/>
          </p:nvSpPr>
          <p:spPr bwMode="auto">
            <a:xfrm>
              <a:off x="1886" y="2750"/>
              <a:ext cx="11" cy="1"/>
            </a:xfrm>
            <a:prstGeom prst="line">
              <a:avLst/>
            </a:prstGeom>
            <a:noFill/>
            <a:ln w="9525">
              <a:solidFill>
                <a:srgbClr val="008080"/>
              </a:solidFill>
              <a:round/>
              <a:headEnd/>
              <a:tailEnd/>
            </a:ln>
          </p:spPr>
          <p:txBody>
            <a:bodyPr/>
            <a:lstStyle/>
            <a:p>
              <a:endParaRPr lang="en-US"/>
            </a:p>
          </p:txBody>
        </p:sp>
        <p:sp>
          <p:nvSpPr>
            <p:cNvPr id="10727" name="Line 404"/>
            <p:cNvSpPr>
              <a:spLocks noChangeShapeType="1"/>
            </p:cNvSpPr>
            <p:nvPr/>
          </p:nvSpPr>
          <p:spPr bwMode="auto">
            <a:xfrm>
              <a:off x="1909" y="2750"/>
              <a:ext cx="11" cy="1"/>
            </a:xfrm>
            <a:prstGeom prst="line">
              <a:avLst/>
            </a:prstGeom>
            <a:noFill/>
            <a:ln w="9525">
              <a:solidFill>
                <a:srgbClr val="008080"/>
              </a:solidFill>
              <a:round/>
              <a:headEnd/>
              <a:tailEnd/>
            </a:ln>
          </p:spPr>
          <p:txBody>
            <a:bodyPr/>
            <a:lstStyle/>
            <a:p>
              <a:endParaRPr lang="en-US"/>
            </a:p>
          </p:txBody>
        </p:sp>
        <p:sp>
          <p:nvSpPr>
            <p:cNvPr id="10728" name="Line 405"/>
            <p:cNvSpPr>
              <a:spLocks noChangeShapeType="1"/>
            </p:cNvSpPr>
            <p:nvPr/>
          </p:nvSpPr>
          <p:spPr bwMode="auto">
            <a:xfrm>
              <a:off x="1932" y="2750"/>
              <a:ext cx="11" cy="1"/>
            </a:xfrm>
            <a:prstGeom prst="line">
              <a:avLst/>
            </a:prstGeom>
            <a:noFill/>
            <a:ln w="9525">
              <a:solidFill>
                <a:srgbClr val="008080"/>
              </a:solidFill>
              <a:round/>
              <a:headEnd/>
              <a:tailEnd/>
            </a:ln>
          </p:spPr>
          <p:txBody>
            <a:bodyPr/>
            <a:lstStyle/>
            <a:p>
              <a:endParaRPr lang="en-US"/>
            </a:p>
          </p:txBody>
        </p:sp>
        <p:sp>
          <p:nvSpPr>
            <p:cNvPr id="10729" name="Line 406"/>
            <p:cNvSpPr>
              <a:spLocks noChangeShapeType="1"/>
            </p:cNvSpPr>
            <p:nvPr/>
          </p:nvSpPr>
          <p:spPr bwMode="auto">
            <a:xfrm>
              <a:off x="1955" y="2750"/>
              <a:ext cx="11" cy="1"/>
            </a:xfrm>
            <a:prstGeom prst="line">
              <a:avLst/>
            </a:prstGeom>
            <a:noFill/>
            <a:ln w="9525">
              <a:solidFill>
                <a:srgbClr val="008080"/>
              </a:solidFill>
              <a:round/>
              <a:headEnd/>
              <a:tailEnd/>
            </a:ln>
          </p:spPr>
          <p:txBody>
            <a:bodyPr/>
            <a:lstStyle/>
            <a:p>
              <a:endParaRPr lang="en-US"/>
            </a:p>
          </p:txBody>
        </p:sp>
        <p:sp>
          <p:nvSpPr>
            <p:cNvPr id="10730" name="Line 407"/>
            <p:cNvSpPr>
              <a:spLocks noChangeShapeType="1"/>
            </p:cNvSpPr>
            <p:nvPr/>
          </p:nvSpPr>
          <p:spPr bwMode="auto">
            <a:xfrm>
              <a:off x="1978" y="2750"/>
              <a:ext cx="11" cy="1"/>
            </a:xfrm>
            <a:prstGeom prst="line">
              <a:avLst/>
            </a:prstGeom>
            <a:noFill/>
            <a:ln w="9525">
              <a:solidFill>
                <a:srgbClr val="008080"/>
              </a:solidFill>
              <a:round/>
              <a:headEnd/>
              <a:tailEnd/>
            </a:ln>
          </p:spPr>
          <p:txBody>
            <a:bodyPr/>
            <a:lstStyle/>
            <a:p>
              <a:endParaRPr lang="en-US"/>
            </a:p>
          </p:txBody>
        </p:sp>
        <p:sp>
          <p:nvSpPr>
            <p:cNvPr id="10731" name="Line 408"/>
            <p:cNvSpPr>
              <a:spLocks noChangeShapeType="1"/>
            </p:cNvSpPr>
            <p:nvPr/>
          </p:nvSpPr>
          <p:spPr bwMode="auto">
            <a:xfrm>
              <a:off x="2001" y="2750"/>
              <a:ext cx="11" cy="1"/>
            </a:xfrm>
            <a:prstGeom prst="line">
              <a:avLst/>
            </a:prstGeom>
            <a:noFill/>
            <a:ln w="9525">
              <a:solidFill>
                <a:srgbClr val="008080"/>
              </a:solidFill>
              <a:round/>
              <a:headEnd/>
              <a:tailEnd/>
            </a:ln>
          </p:spPr>
          <p:txBody>
            <a:bodyPr/>
            <a:lstStyle/>
            <a:p>
              <a:endParaRPr lang="en-US"/>
            </a:p>
          </p:txBody>
        </p:sp>
        <p:sp>
          <p:nvSpPr>
            <p:cNvPr id="10732" name="Line 409"/>
            <p:cNvSpPr>
              <a:spLocks noChangeShapeType="1"/>
            </p:cNvSpPr>
            <p:nvPr/>
          </p:nvSpPr>
          <p:spPr bwMode="auto">
            <a:xfrm>
              <a:off x="2024" y="2750"/>
              <a:ext cx="11" cy="1"/>
            </a:xfrm>
            <a:prstGeom prst="line">
              <a:avLst/>
            </a:prstGeom>
            <a:noFill/>
            <a:ln w="9525">
              <a:solidFill>
                <a:srgbClr val="008080"/>
              </a:solidFill>
              <a:round/>
              <a:headEnd/>
              <a:tailEnd/>
            </a:ln>
          </p:spPr>
          <p:txBody>
            <a:bodyPr/>
            <a:lstStyle/>
            <a:p>
              <a:endParaRPr lang="en-US"/>
            </a:p>
          </p:txBody>
        </p:sp>
        <p:sp>
          <p:nvSpPr>
            <p:cNvPr id="10733" name="Line 410"/>
            <p:cNvSpPr>
              <a:spLocks noChangeShapeType="1"/>
            </p:cNvSpPr>
            <p:nvPr/>
          </p:nvSpPr>
          <p:spPr bwMode="auto">
            <a:xfrm>
              <a:off x="2047" y="2750"/>
              <a:ext cx="11" cy="1"/>
            </a:xfrm>
            <a:prstGeom prst="line">
              <a:avLst/>
            </a:prstGeom>
            <a:noFill/>
            <a:ln w="9525">
              <a:solidFill>
                <a:srgbClr val="008080"/>
              </a:solidFill>
              <a:round/>
              <a:headEnd/>
              <a:tailEnd/>
            </a:ln>
          </p:spPr>
          <p:txBody>
            <a:bodyPr/>
            <a:lstStyle/>
            <a:p>
              <a:endParaRPr lang="en-US"/>
            </a:p>
          </p:txBody>
        </p:sp>
        <p:sp>
          <p:nvSpPr>
            <p:cNvPr id="10734" name="Line 411"/>
            <p:cNvSpPr>
              <a:spLocks noChangeShapeType="1"/>
            </p:cNvSpPr>
            <p:nvPr/>
          </p:nvSpPr>
          <p:spPr bwMode="auto">
            <a:xfrm>
              <a:off x="2070" y="2750"/>
              <a:ext cx="11" cy="1"/>
            </a:xfrm>
            <a:prstGeom prst="line">
              <a:avLst/>
            </a:prstGeom>
            <a:noFill/>
            <a:ln w="9525">
              <a:solidFill>
                <a:srgbClr val="008080"/>
              </a:solidFill>
              <a:round/>
              <a:headEnd/>
              <a:tailEnd/>
            </a:ln>
          </p:spPr>
          <p:txBody>
            <a:bodyPr/>
            <a:lstStyle/>
            <a:p>
              <a:endParaRPr lang="en-US"/>
            </a:p>
          </p:txBody>
        </p:sp>
        <p:sp>
          <p:nvSpPr>
            <p:cNvPr id="10735" name="Line 412"/>
            <p:cNvSpPr>
              <a:spLocks noChangeShapeType="1"/>
            </p:cNvSpPr>
            <p:nvPr/>
          </p:nvSpPr>
          <p:spPr bwMode="auto">
            <a:xfrm>
              <a:off x="2093" y="2750"/>
              <a:ext cx="11" cy="1"/>
            </a:xfrm>
            <a:prstGeom prst="line">
              <a:avLst/>
            </a:prstGeom>
            <a:noFill/>
            <a:ln w="9525">
              <a:solidFill>
                <a:srgbClr val="008080"/>
              </a:solidFill>
              <a:round/>
              <a:headEnd/>
              <a:tailEnd/>
            </a:ln>
          </p:spPr>
          <p:txBody>
            <a:bodyPr/>
            <a:lstStyle/>
            <a:p>
              <a:endParaRPr lang="en-US"/>
            </a:p>
          </p:txBody>
        </p:sp>
        <p:sp>
          <p:nvSpPr>
            <p:cNvPr id="10736" name="Line 413"/>
            <p:cNvSpPr>
              <a:spLocks noChangeShapeType="1"/>
            </p:cNvSpPr>
            <p:nvPr/>
          </p:nvSpPr>
          <p:spPr bwMode="auto">
            <a:xfrm>
              <a:off x="2116" y="2750"/>
              <a:ext cx="11" cy="1"/>
            </a:xfrm>
            <a:prstGeom prst="line">
              <a:avLst/>
            </a:prstGeom>
            <a:noFill/>
            <a:ln w="9525">
              <a:solidFill>
                <a:srgbClr val="008080"/>
              </a:solidFill>
              <a:round/>
              <a:headEnd/>
              <a:tailEnd/>
            </a:ln>
          </p:spPr>
          <p:txBody>
            <a:bodyPr/>
            <a:lstStyle/>
            <a:p>
              <a:endParaRPr lang="en-US"/>
            </a:p>
          </p:txBody>
        </p:sp>
        <p:sp>
          <p:nvSpPr>
            <p:cNvPr id="10737" name="Line 414"/>
            <p:cNvSpPr>
              <a:spLocks noChangeShapeType="1"/>
            </p:cNvSpPr>
            <p:nvPr/>
          </p:nvSpPr>
          <p:spPr bwMode="auto">
            <a:xfrm>
              <a:off x="2139" y="2750"/>
              <a:ext cx="11" cy="1"/>
            </a:xfrm>
            <a:prstGeom prst="line">
              <a:avLst/>
            </a:prstGeom>
            <a:noFill/>
            <a:ln w="9525">
              <a:solidFill>
                <a:srgbClr val="008080"/>
              </a:solidFill>
              <a:round/>
              <a:headEnd/>
              <a:tailEnd/>
            </a:ln>
          </p:spPr>
          <p:txBody>
            <a:bodyPr/>
            <a:lstStyle/>
            <a:p>
              <a:endParaRPr lang="en-US"/>
            </a:p>
          </p:txBody>
        </p:sp>
        <p:sp>
          <p:nvSpPr>
            <p:cNvPr id="10738" name="Line 415"/>
            <p:cNvSpPr>
              <a:spLocks noChangeShapeType="1"/>
            </p:cNvSpPr>
            <p:nvPr/>
          </p:nvSpPr>
          <p:spPr bwMode="auto">
            <a:xfrm>
              <a:off x="2162" y="2750"/>
              <a:ext cx="11" cy="1"/>
            </a:xfrm>
            <a:prstGeom prst="line">
              <a:avLst/>
            </a:prstGeom>
            <a:noFill/>
            <a:ln w="9525">
              <a:solidFill>
                <a:srgbClr val="008080"/>
              </a:solidFill>
              <a:round/>
              <a:headEnd/>
              <a:tailEnd/>
            </a:ln>
          </p:spPr>
          <p:txBody>
            <a:bodyPr/>
            <a:lstStyle/>
            <a:p>
              <a:endParaRPr lang="en-US"/>
            </a:p>
          </p:txBody>
        </p:sp>
        <p:sp>
          <p:nvSpPr>
            <p:cNvPr id="10739" name="Line 416"/>
            <p:cNvSpPr>
              <a:spLocks noChangeShapeType="1"/>
            </p:cNvSpPr>
            <p:nvPr/>
          </p:nvSpPr>
          <p:spPr bwMode="auto">
            <a:xfrm>
              <a:off x="2185" y="2750"/>
              <a:ext cx="11" cy="1"/>
            </a:xfrm>
            <a:prstGeom prst="line">
              <a:avLst/>
            </a:prstGeom>
            <a:noFill/>
            <a:ln w="9525">
              <a:solidFill>
                <a:srgbClr val="008080"/>
              </a:solidFill>
              <a:round/>
              <a:headEnd/>
              <a:tailEnd/>
            </a:ln>
          </p:spPr>
          <p:txBody>
            <a:bodyPr/>
            <a:lstStyle/>
            <a:p>
              <a:endParaRPr lang="en-US"/>
            </a:p>
          </p:txBody>
        </p:sp>
        <p:sp>
          <p:nvSpPr>
            <p:cNvPr id="10740" name="Line 417"/>
            <p:cNvSpPr>
              <a:spLocks noChangeShapeType="1"/>
            </p:cNvSpPr>
            <p:nvPr/>
          </p:nvSpPr>
          <p:spPr bwMode="auto">
            <a:xfrm>
              <a:off x="2208" y="2750"/>
              <a:ext cx="11" cy="1"/>
            </a:xfrm>
            <a:prstGeom prst="line">
              <a:avLst/>
            </a:prstGeom>
            <a:noFill/>
            <a:ln w="9525">
              <a:solidFill>
                <a:srgbClr val="008080"/>
              </a:solidFill>
              <a:round/>
              <a:headEnd/>
              <a:tailEnd/>
            </a:ln>
          </p:spPr>
          <p:txBody>
            <a:bodyPr/>
            <a:lstStyle/>
            <a:p>
              <a:endParaRPr lang="en-US"/>
            </a:p>
          </p:txBody>
        </p:sp>
        <p:sp>
          <p:nvSpPr>
            <p:cNvPr id="10741" name="Line 418"/>
            <p:cNvSpPr>
              <a:spLocks noChangeShapeType="1"/>
            </p:cNvSpPr>
            <p:nvPr/>
          </p:nvSpPr>
          <p:spPr bwMode="auto">
            <a:xfrm>
              <a:off x="2231" y="2750"/>
              <a:ext cx="11" cy="1"/>
            </a:xfrm>
            <a:prstGeom prst="line">
              <a:avLst/>
            </a:prstGeom>
            <a:noFill/>
            <a:ln w="9525">
              <a:solidFill>
                <a:srgbClr val="008080"/>
              </a:solidFill>
              <a:round/>
              <a:headEnd/>
              <a:tailEnd/>
            </a:ln>
          </p:spPr>
          <p:txBody>
            <a:bodyPr/>
            <a:lstStyle/>
            <a:p>
              <a:endParaRPr lang="en-US"/>
            </a:p>
          </p:txBody>
        </p:sp>
        <p:sp>
          <p:nvSpPr>
            <p:cNvPr id="10742" name="Line 419"/>
            <p:cNvSpPr>
              <a:spLocks noChangeShapeType="1"/>
            </p:cNvSpPr>
            <p:nvPr/>
          </p:nvSpPr>
          <p:spPr bwMode="auto">
            <a:xfrm>
              <a:off x="2254" y="2750"/>
              <a:ext cx="11" cy="1"/>
            </a:xfrm>
            <a:prstGeom prst="line">
              <a:avLst/>
            </a:prstGeom>
            <a:noFill/>
            <a:ln w="9525">
              <a:solidFill>
                <a:srgbClr val="008080"/>
              </a:solidFill>
              <a:round/>
              <a:headEnd/>
              <a:tailEnd/>
            </a:ln>
          </p:spPr>
          <p:txBody>
            <a:bodyPr/>
            <a:lstStyle/>
            <a:p>
              <a:endParaRPr lang="en-US"/>
            </a:p>
          </p:txBody>
        </p:sp>
        <p:sp>
          <p:nvSpPr>
            <p:cNvPr id="10743" name="Line 420"/>
            <p:cNvSpPr>
              <a:spLocks noChangeShapeType="1"/>
            </p:cNvSpPr>
            <p:nvPr/>
          </p:nvSpPr>
          <p:spPr bwMode="auto">
            <a:xfrm>
              <a:off x="2277" y="2750"/>
              <a:ext cx="11" cy="1"/>
            </a:xfrm>
            <a:prstGeom prst="line">
              <a:avLst/>
            </a:prstGeom>
            <a:noFill/>
            <a:ln w="9525">
              <a:solidFill>
                <a:srgbClr val="008080"/>
              </a:solidFill>
              <a:round/>
              <a:headEnd/>
              <a:tailEnd/>
            </a:ln>
          </p:spPr>
          <p:txBody>
            <a:bodyPr/>
            <a:lstStyle/>
            <a:p>
              <a:endParaRPr lang="en-US"/>
            </a:p>
          </p:txBody>
        </p:sp>
        <p:sp>
          <p:nvSpPr>
            <p:cNvPr id="10744" name="Line 421"/>
            <p:cNvSpPr>
              <a:spLocks noChangeShapeType="1"/>
            </p:cNvSpPr>
            <p:nvPr/>
          </p:nvSpPr>
          <p:spPr bwMode="auto">
            <a:xfrm>
              <a:off x="2300" y="2750"/>
              <a:ext cx="11" cy="1"/>
            </a:xfrm>
            <a:prstGeom prst="line">
              <a:avLst/>
            </a:prstGeom>
            <a:noFill/>
            <a:ln w="9525">
              <a:solidFill>
                <a:srgbClr val="008080"/>
              </a:solidFill>
              <a:round/>
              <a:headEnd/>
              <a:tailEnd/>
            </a:ln>
          </p:spPr>
          <p:txBody>
            <a:bodyPr/>
            <a:lstStyle/>
            <a:p>
              <a:endParaRPr lang="en-US"/>
            </a:p>
          </p:txBody>
        </p:sp>
        <p:sp>
          <p:nvSpPr>
            <p:cNvPr id="10745" name="Line 422"/>
            <p:cNvSpPr>
              <a:spLocks noChangeShapeType="1"/>
            </p:cNvSpPr>
            <p:nvPr/>
          </p:nvSpPr>
          <p:spPr bwMode="auto">
            <a:xfrm>
              <a:off x="2323" y="2750"/>
              <a:ext cx="11" cy="1"/>
            </a:xfrm>
            <a:prstGeom prst="line">
              <a:avLst/>
            </a:prstGeom>
            <a:noFill/>
            <a:ln w="9525">
              <a:solidFill>
                <a:srgbClr val="008080"/>
              </a:solidFill>
              <a:round/>
              <a:headEnd/>
              <a:tailEnd/>
            </a:ln>
          </p:spPr>
          <p:txBody>
            <a:bodyPr/>
            <a:lstStyle/>
            <a:p>
              <a:endParaRPr lang="en-US"/>
            </a:p>
          </p:txBody>
        </p:sp>
        <p:sp>
          <p:nvSpPr>
            <p:cNvPr id="10746" name="Line 423"/>
            <p:cNvSpPr>
              <a:spLocks noChangeShapeType="1"/>
            </p:cNvSpPr>
            <p:nvPr/>
          </p:nvSpPr>
          <p:spPr bwMode="auto">
            <a:xfrm>
              <a:off x="2346" y="2750"/>
              <a:ext cx="12" cy="1"/>
            </a:xfrm>
            <a:prstGeom prst="line">
              <a:avLst/>
            </a:prstGeom>
            <a:noFill/>
            <a:ln w="9525">
              <a:solidFill>
                <a:srgbClr val="008080"/>
              </a:solidFill>
              <a:round/>
              <a:headEnd/>
              <a:tailEnd/>
            </a:ln>
          </p:spPr>
          <p:txBody>
            <a:bodyPr/>
            <a:lstStyle/>
            <a:p>
              <a:endParaRPr lang="en-US"/>
            </a:p>
          </p:txBody>
        </p:sp>
        <p:sp>
          <p:nvSpPr>
            <p:cNvPr id="10747" name="Line 424"/>
            <p:cNvSpPr>
              <a:spLocks noChangeShapeType="1"/>
            </p:cNvSpPr>
            <p:nvPr/>
          </p:nvSpPr>
          <p:spPr bwMode="auto">
            <a:xfrm>
              <a:off x="2369" y="2750"/>
              <a:ext cx="12" cy="1"/>
            </a:xfrm>
            <a:prstGeom prst="line">
              <a:avLst/>
            </a:prstGeom>
            <a:noFill/>
            <a:ln w="9525">
              <a:solidFill>
                <a:srgbClr val="008080"/>
              </a:solidFill>
              <a:round/>
              <a:headEnd/>
              <a:tailEnd/>
            </a:ln>
          </p:spPr>
          <p:txBody>
            <a:bodyPr/>
            <a:lstStyle/>
            <a:p>
              <a:endParaRPr lang="en-US"/>
            </a:p>
          </p:txBody>
        </p:sp>
        <p:sp>
          <p:nvSpPr>
            <p:cNvPr id="10748" name="Line 425"/>
            <p:cNvSpPr>
              <a:spLocks noChangeShapeType="1"/>
            </p:cNvSpPr>
            <p:nvPr/>
          </p:nvSpPr>
          <p:spPr bwMode="auto">
            <a:xfrm>
              <a:off x="2392" y="2750"/>
              <a:ext cx="12" cy="1"/>
            </a:xfrm>
            <a:prstGeom prst="line">
              <a:avLst/>
            </a:prstGeom>
            <a:noFill/>
            <a:ln w="9525">
              <a:solidFill>
                <a:srgbClr val="008080"/>
              </a:solidFill>
              <a:round/>
              <a:headEnd/>
              <a:tailEnd/>
            </a:ln>
          </p:spPr>
          <p:txBody>
            <a:bodyPr/>
            <a:lstStyle/>
            <a:p>
              <a:endParaRPr lang="en-US"/>
            </a:p>
          </p:txBody>
        </p:sp>
        <p:sp>
          <p:nvSpPr>
            <p:cNvPr id="10749" name="Line 426"/>
            <p:cNvSpPr>
              <a:spLocks noChangeShapeType="1"/>
            </p:cNvSpPr>
            <p:nvPr/>
          </p:nvSpPr>
          <p:spPr bwMode="auto">
            <a:xfrm>
              <a:off x="2415" y="2750"/>
              <a:ext cx="12" cy="1"/>
            </a:xfrm>
            <a:prstGeom prst="line">
              <a:avLst/>
            </a:prstGeom>
            <a:noFill/>
            <a:ln w="9525">
              <a:solidFill>
                <a:srgbClr val="008080"/>
              </a:solidFill>
              <a:round/>
              <a:headEnd/>
              <a:tailEnd/>
            </a:ln>
          </p:spPr>
          <p:txBody>
            <a:bodyPr/>
            <a:lstStyle/>
            <a:p>
              <a:endParaRPr lang="en-US"/>
            </a:p>
          </p:txBody>
        </p:sp>
        <p:sp>
          <p:nvSpPr>
            <p:cNvPr id="10750" name="Line 427"/>
            <p:cNvSpPr>
              <a:spLocks noChangeShapeType="1"/>
            </p:cNvSpPr>
            <p:nvPr/>
          </p:nvSpPr>
          <p:spPr bwMode="auto">
            <a:xfrm>
              <a:off x="2438" y="2750"/>
              <a:ext cx="12" cy="1"/>
            </a:xfrm>
            <a:prstGeom prst="line">
              <a:avLst/>
            </a:prstGeom>
            <a:noFill/>
            <a:ln w="9525">
              <a:solidFill>
                <a:srgbClr val="008080"/>
              </a:solidFill>
              <a:round/>
              <a:headEnd/>
              <a:tailEnd/>
            </a:ln>
          </p:spPr>
          <p:txBody>
            <a:bodyPr/>
            <a:lstStyle/>
            <a:p>
              <a:endParaRPr lang="en-US"/>
            </a:p>
          </p:txBody>
        </p:sp>
        <p:sp>
          <p:nvSpPr>
            <p:cNvPr id="10751" name="Line 428"/>
            <p:cNvSpPr>
              <a:spLocks noChangeShapeType="1"/>
            </p:cNvSpPr>
            <p:nvPr/>
          </p:nvSpPr>
          <p:spPr bwMode="auto">
            <a:xfrm>
              <a:off x="2461" y="2750"/>
              <a:ext cx="12" cy="1"/>
            </a:xfrm>
            <a:prstGeom prst="line">
              <a:avLst/>
            </a:prstGeom>
            <a:noFill/>
            <a:ln w="9525">
              <a:solidFill>
                <a:srgbClr val="008080"/>
              </a:solidFill>
              <a:round/>
              <a:headEnd/>
              <a:tailEnd/>
            </a:ln>
          </p:spPr>
          <p:txBody>
            <a:bodyPr/>
            <a:lstStyle/>
            <a:p>
              <a:endParaRPr lang="en-US"/>
            </a:p>
          </p:txBody>
        </p:sp>
        <p:sp>
          <p:nvSpPr>
            <p:cNvPr id="10752" name="Line 429"/>
            <p:cNvSpPr>
              <a:spLocks noChangeShapeType="1"/>
            </p:cNvSpPr>
            <p:nvPr/>
          </p:nvSpPr>
          <p:spPr bwMode="auto">
            <a:xfrm>
              <a:off x="2484" y="2750"/>
              <a:ext cx="12" cy="1"/>
            </a:xfrm>
            <a:prstGeom prst="line">
              <a:avLst/>
            </a:prstGeom>
            <a:noFill/>
            <a:ln w="9525">
              <a:solidFill>
                <a:srgbClr val="008080"/>
              </a:solidFill>
              <a:round/>
              <a:headEnd/>
              <a:tailEnd/>
            </a:ln>
          </p:spPr>
          <p:txBody>
            <a:bodyPr/>
            <a:lstStyle/>
            <a:p>
              <a:endParaRPr lang="en-US"/>
            </a:p>
          </p:txBody>
        </p:sp>
        <p:sp>
          <p:nvSpPr>
            <p:cNvPr id="10753" name="Line 430"/>
            <p:cNvSpPr>
              <a:spLocks noChangeShapeType="1"/>
            </p:cNvSpPr>
            <p:nvPr/>
          </p:nvSpPr>
          <p:spPr bwMode="auto">
            <a:xfrm>
              <a:off x="2507" y="2750"/>
              <a:ext cx="12" cy="1"/>
            </a:xfrm>
            <a:prstGeom prst="line">
              <a:avLst/>
            </a:prstGeom>
            <a:noFill/>
            <a:ln w="9525">
              <a:solidFill>
                <a:srgbClr val="008080"/>
              </a:solidFill>
              <a:round/>
              <a:headEnd/>
              <a:tailEnd/>
            </a:ln>
          </p:spPr>
          <p:txBody>
            <a:bodyPr/>
            <a:lstStyle/>
            <a:p>
              <a:endParaRPr lang="en-US"/>
            </a:p>
          </p:txBody>
        </p:sp>
        <p:sp>
          <p:nvSpPr>
            <p:cNvPr id="10754" name="Line 431"/>
            <p:cNvSpPr>
              <a:spLocks noChangeShapeType="1"/>
            </p:cNvSpPr>
            <p:nvPr/>
          </p:nvSpPr>
          <p:spPr bwMode="auto">
            <a:xfrm>
              <a:off x="2530" y="2750"/>
              <a:ext cx="12" cy="1"/>
            </a:xfrm>
            <a:prstGeom prst="line">
              <a:avLst/>
            </a:prstGeom>
            <a:noFill/>
            <a:ln w="9525">
              <a:solidFill>
                <a:srgbClr val="008080"/>
              </a:solidFill>
              <a:round/>
              <a:headEnd/>
              <a:tailEnd/>
            </a:ln>
          </p:spPr>
          <p:txBody>
            <a:bodyPr/>
            <a:lstStyle/>
            <a:p>
              <a:endParaRPr lang="en-US"/>
            </a:p>
          </p:txBody>
        </p:sp>
        <p:sp>
          <p:nvSpPr>
            <p:cNvPr id="10755" name="Line 432"/>
            <p:cNvSpPr>
              <a:spLocks noChangeShapeType="1"/>
            </p:cNvSpPr>
            <p:nvPr/>
          </p:nvSpPr>
          <p:spPr bwMode="auto">
            <a:xfrm>
              <a:off x="2553" y="2750"/>
              <a:ext cx="12" cy="1"/>
            </a:xfrm>
            <a:prstGeom prst="line">
              <a:avLst/>
            </a:prstGeom>
            <a:noFill/>
            <a:ln w="9525">
              <a:solidFill>
                <a:srgbClr val="008080"/>
              </a:solidFill>
              <a:round/>
              <a:headEnd/>
              <a:tailEnd/>
            </a:ln>
          </p:spPr>
          <p:txBody>
            <a:bodyPr/>
            <a:lstStyle/>
            <a:p>
              <a:endParaRPr lang="en-US"/>
            </a:p>
          </p:txBody>
        </p:sp>
        <p:sp>
          <p:nvSpPr>
            <p:cNvPr id="10756" name="Line 433"/>
            <p:cNvSpPr>
              <a:spLocks noChangeShapeType="1"/>
            </p:cNvSpPr>
            <p:nvPr/>
          </p:nvSpPr>
          <p:spPr bwMode="auto">
            <a:xfrm>
              <a:off x="2576" y="2750"/>
              <a:ext cx="12" cy="1"/>
            </a:xfrm>
            <a:prstGeom prst="line">
              <a:avLst/>
            </a:prstGeom>
            <a:noFill/>
            <a:ln w="9525">
              <a:solidFill>
                <a:srgbClr val="008080"/>
              </a:solidFill>
              <a:round/>
              <a:headEnd/>
              <a:tailEnd/>
            </a:ln>
          </p:spPr>
          <p:txBody>
            <a:bodyPr/>
            <a:lstStyle/>
            <a:p>
              <a:endParaRPr lang="en-US"/>
            </a:p>
          </p:txBody>
        </p:sp>
        <p:sp>
          <p:nvSpPr>
            <p:cNvPr id="10757" name="Line 434"/>
            <p:cNvSpPr>
              <a:spLocks noChangeShapeType="1"/>
            </p:cNvSpPr>
            <p:nvPr/>
          </p:nvSpPr>
          <p:spPr bwMode="auto">
            <a:xfrm>
              <a:off x="2599" y="2750"/>
              <a:ext cx="12" cy="1"/>
            </a:xfrm>
            <a:prstGeom prst="line">
              <a:avLst/>
            </a:prstGeom>
            <a:noFill/>
            <a:ln w="9525">
              <a:solidFill>
                <a:srgbClr val="008080"/>
              </a:solidFill>
              <a:round/>
              <a:headEnd/>
              <a:tailEnd/>
            </a:ln>
          </p:spPr>
          <p:txBody>
            <a:bodyPr/>
            <a:lstStyle/>
            <a:p>
              <a:endParaRPr lang="en-US"/>
            </a:p>
          </p:txBody>
        </p:sp>
        <p:sp>
          <p:nvSpPr>
            <p:cNvPr id="10758" name="Line 435"/>
            <p:cNvSpPr>
              <a:spLocks noChangeShapeType="1"/>
            </p:cNvSpPr>
            <p:nvPr/>
          </p:nvSpPr>
          <p:spPr bwMode="auto">
            <a:xfrm>
              <a:off x="2622" y="2750"/>
              <a:ext cx="12" cy="1"/>
            </a:xfrm>
            <a:prstGeom prst="line">
              <a:avLst/>
            </a:prstGeom>
            <a:noFill/>
            <a:ln w="9525">
              <a:solidFill>
                <a:srgbClr val="008080"/>
              </a:solidFill>
              <a:round/>
              <a:headEnd/>
              <a:tailEnd/>
            </a:ln>
          </p:spPr>
          <p:txBody>
            <a:bodyPr/>
            <a:lstStyle/>
            <a:p>
              <a:endParaRPr lang="en-US"/>
            </a:p>
          </p:txBody>
        </p:sp>
        <p:sp>
          <p:nvSpPr>
            <p:cNvPr id="10759" name="Line 436"/>
            <p:cNvSpPr>
              <a:spLocks noChangeShapeType="1"/>
            </p:cNvSpPr>
            <p:nvPr/>
          </p:nvSpPr>
          <p:spPr bwMode="auto">
            <a:xfrm>
              <a:off x="2645" y="2750"/>
              <a:ext cx="12" cy="1"/>
            </a:xfrm>
            <a:prstGeom prst="line">
              <a:avLst/>
            </a:prstGeom>
            <a:noFill/>
            <a:ln w="9525">
              <a:solidFill>
                <a:srgbClr val="008080"/>
              </a:solidFill>
              <a:round/>
              <a:headEnd/>
              <a:tailEnd/>
            </a:ln>
          </p:spPr>
          <p:txBody>
            <a:bodyPr/>
            <a:lstStyle/>
            <a:p>
              <a:endParaRPr lang="en-US"/>
            </a:p>
          </p:txBody>
        </p:sp>
        <p:sp>
          <p:nvSpPr>
            <p:cNvPr id="10760" name="Line 437"/>
            <p:cNvSpPr>
              <a:spLocks noChangeShapeType="1"/>
            </p:cNvSpPr>
            <p:nvPr/>
          </p:nvSpPr>
          <p:spPr bwMode="auto">
            <a:xfrm>
              <a:off x="2668" y="2750"/>
              <a:ext cx="12" cy="1"/>
            </a:xfrm>
            <a:prstGeom prst="line">
              <a:avLst/>
            </a:prstGeom>
            <a:noFill/>
            <a:ln w="9525">
              <a:solidFill>
                <a:srgbClr val="008080"/>
              </a:solidFill>
              <a:round/>
              <a:headEnd/>
              <a:tailEnd/>
            </a:ln>
          </p:spPr>
          <p:txBody>
            <a:bodyPr/>
            <a:lstStyle/>
            <a:p>
              <a:endParaRPr lang="en-US"/>
            </a:p>
          </p:txBody>
        </p:sp>
        <p:sp>
          <p:nvSpPr>
            <p:cNvPr id="10761" name="Line 438"/>
            <p:cNvSpPr>
              <a:spLocks noChangeShapeType="1"/>
            </p:cNvSpPr>
            <p:nvPr/>
          </p:nvSpPr>
          <p:spPr bwMode="auto">
            <a:xfrm>
              <a:off x="2691" y="2750"/>
              <a:ext cx="12" cy="1"/>
            </a:xfrm>
            <a:prstGeom prst="line">
              <a:avLst/>
            </a:prstGeom>
            <a:noFill/>
            <a:ln w="9525">
              <a:solidFill>
                <a:srgbClr val="008080"/>
              </a:solidFill>
              <a:round/>
              <a:headEnd/>
              <a:tailEnd/>
            </a:ln>
          </p:spPr>
          <p:txBody>
            <a:bodyPr/>
            <a:lstStyle/>
            <a:p>
              <a:endParaRPr lang="en-US"/>
            </a:p>
          </p:txBody>
        </p:sp>
        <p:sp>
          <p:nvSpPr>
            <p:cNvPr id="10762" name="Line 439"/>
            <p:cNvSpPr>
              <a:spLocks noChangeShapeType="1"/>
            </p:cNvSpPr>
            <p:nvPr/>
          </p:nvSpPr>
          <p:spPr bwMode="auto">
            <a:xfrm>
              <a:off x="2714" y="2750"/>
              <a:ext cx="12" cy="1"/>
            </a:xfrm>
            <a:prstGeom prst="line">
              <a:avLst/>
            </a:prstGeom>
            <a:noFill/>
            <a:ln w="9525">
              <a:solidFill>
                <a:srgbClr val="008080"/>
              </a:solidFill>
              <a:round/>
              <a:headEnd/>
              <a:tailEnd/>
            </a:ln>
          </p:spPr>
          <p:txBody>
            <a:bodyPr/>
            <a:lstStyle/>
            <a:p>
              <a:endParaRPr lang="en-US"/>
            </a:p>
          </p:txBody>
        </p:sp>
        <p:sp>
          <p:nvSpPr>
            <p:cNvPr id="10763" name="Line 440"/>
            <p:cNvSpPr>
              <a:spLocks noChangeShapeType="1"/>
            </p:cNvSpPr>
            <p:nvPr/>
          </p:nvSpPr>
          <p:spPr bwMode="auto">
            <a:xfrm>
              <a:off x="2737" y="2750"/>
              <a:ext cx="12" cy="1"/>
            </a:xfrm>
            <a:prstGeom prst="line">
              <a:avLst/>
            </a:prstGeom>
            <a:noFill/>
            <a:ln w="9525">
              <a:solidFill>
                <a:srgbClr val="008080"/>
              </a:solidFill>
              <a:round/>
              <a:headEnd/>
              <a:tailEnd/>
            </a:ln>
          </p:spPr>
          <p:txBody>
            <a:bodyPr/>
            <a:lstStyle/>
            <a:p>
              <a:endParaRPr lang="en-US"/>
            </a:p>
          </p:txBody>
        </p:sp>
        <p:sp>
          <p:nvSpPr>
            <p:cNvPr id="10764" name="Line 441"/>
            <p:cNvSpPr>
              <a:spLocks noChangeShapeType="1"/>
            </p:cNvSpPr>
            <p:nvPr/>
          </p:nvSpPr>
          <p:spPr bwMode="auto">
            <a:xfrm>
              <a:off x="2760" y="2750"/>
              <a:ext cx="12" cy="1"/>
            </a:xfrm>
            <a:prstGeom prst="line">
              <a:avLst/>
            </a:prstGeom>
            <a:noFill/>
            <a:ln w="9525">
              <a:solidFill>
                <a:srgbClr val="008080"/>
              </a:solidFill>
              <a:round/>
              <a:headEnd/>
              <a:tailEnd/>
            </a:ln>
          </p:spPr>
          <p:txBody>
            <a:bodyPr/>
            <a:lstStyle/>
            <a:p>
              <a:endParaRPr lang="en-US"/>
            </a:p>
          </p:txBody>
        </p:sp>
        <p:sp>
          <p:nvSpPr>
            <p:cNvPr id="10765" name="Line 442"/>
            <p:cNvSpPr>
              <a:spLocks noChangeShapeType="1"/>
            </p:cNvSpPr>
            <p:nvPr/>
          </p:nvSpPr>
          <p:spPr bwMode="auto">
            <a:xfrm>
              <a:off x="2783" y="2750"/>
              <a:ext cx="12" cy="1"/>
            </a:xfrm>
            <a:prstGeom prst="line">
              <a:avLst/>
            </a:prstGeom>
            <a:noFill/>
            <a:ln w="9525">
              <a:solidFill>
                <a:srgbClr val="008080"/>
              </a:solidFill>
              <a:round/>
              <a:headEnd/>
              <a:tailEnd/>
            </a:ln>
          </p:spPr>
          <p:txBody>
            <a:bodyPr/>
            <a:lstStyle/>
            <a:p>
              <a:endParaRPr lang="en-US"/>
            </a:p>
          </p:txBody>
        </p:sp>
        <p:sp>
          <p:nvSpPr>
            <p:cNvPr id="10766" name="Line 443"/>
            <p:cNvSpPr>
              <a:spLocks noChangeShapeType="1"/>
            </p:cNvSpPr>
            <p:nvPr/>
          </p:nvSpPr>
          <p:spPr bwMode="auto">
            <a:xfrm>
              <a:off x="2806" y="2750"/>
              <a:ext cx="12" cy="1"/>
            </a:xfrm>
            <a:prstGeom prst="line">
              <a:avLst/>
            </a:prstGeom>
            <a:noFill/>
            <a:ln w="9525">
              <a:solidFill>
                <a:srgbClr val="008080"/>
              </a:solidFill>
              <a:round/>
              <a:headEnd/>
              <a:tailEnd/>
            </a:ln>
          </p:spPr>
          <p:txBody>
            <a:bodyPr/>
            <a:lstStyle/>
            <a:p>
              <a:endParaRPr lang="en-US"/>
            </a:p>
          </p:txBody>
        </p:sp>
        <p:sp>
          <p:nvSpPr>
            <p:cNvPr id="10767" name="Line 444"/>
            <p:cNvSpPr>
              <a:spLocks noChangeShapeType="1"/>
            </p:cNvSpPr>
            <p:nvPr/>
          </p:nvSpPr>
          <p:spPr bwMode="auto">
            <a:xfrm>
              <a:off x="2829" y="2750"/>
              <a:ext cx="12" cy="1"/>
            </a:xfrm>
            <a:prstGeom prst="line">
              <a:avLst/>
            </a:prstGeom>
            <a:noFill/>
            <a:ln w="9525">
              <a:solidFill>
                <a:srgbClr val="008080"/>
              </a:solidFill>
              <a:round/>
              <a:headEnd/>
              <a:tailEnd/>
            </a:ln>
          </p:spPr>
          <p:txBody>
            <a:bodyPr/>
            <a:lstStyle/>
            <a:p>
              <a:endParaRPr lang="en-US"/>
            </a:p>
          </p:txBody>
        </p:sp>
        <p:sp>
          <p:nvSpPr>
            <p:cNvPr id="10768" name="Line 445"/>
            <p:cNvSpPr>
              <a:spLocks noChangeShapeType="1"/>
            </p:cNvSpPr>
            <p:nvPr/>
          </p:nvSpPr>
          <p:spPr bwMode="auto">
            <a:xfrm>
              <a:off x="2853" y="2750"/>
              <a:ext cx="11" cy="1"/>
            </a:xfrm>
            <a:prstGeom prst="line">
              <a:avLst/>
            </a:prstGeom>
            <a:noFill/>
            <a:ln w="9525">
              <a:solidFill>
                <a:srgbClr val="008080"/>
              </a:solidFill>
              <a:round/>
              <a:headEnd/>
              <a:tailEnd/>
            </a:ln>
          </p:spPr>
          <p:txBody>
            <a:bodyPr/>
            <a:lstStyle/>
            <a:p>
              <a:endParaRPr lang="en-US"/>
            </a:p>
          </p:txBody>
        </p:sp>
        <p:sp>
          <p:nvSpPr>
            <p:cNvPr id="10769" name="Line 446"/>
            <p:cNvSpPr>
              <a:spLocks noChangeShapeType="1"/>
            </p:cNvSpPr>
            <p:nvPr/>
          </p:nvSpPr>
          <p:spPr bwMode="auto">
            <a:xfrm>
              <a:off x="2876" y="2750"/>
              <a:ext cx="11" cy="1"/>
            </a:xfrm>
            <a:prstGeom prst="line">
              <a:avLst/>
            </a:prstGeom>
            <a:noFill/>
            <a:ln w="9525">
              <a:solidFill>
                <a:srgbClr val="008080"/>
              </a:solidFill>
              <a:round/>
              <a:headEnd/>
              <a:tailEnd/>
            </a:ln>
          </p:spPr>
          <p:txBody>
            <a:bodyPr/>
            <a:lstStyle/>
            <a:p>
              <a:endParaRPr lang="en-US"/>
            </a:p>
          </p:txBody>
        </p:sp>
        <p:sp>
          <p:nvSpPr>
            <p:cNvPr id="10770" name="Line 447"/>
            <p:cNvSpPr>
              <a:spLocks noChangeShapeType="1"/>
            </p:cNvSpPr>
            <p:nvPr/>
          </p:nvSpPr>
          <p:spPr bwMode="auto">
            <a:xfrm>
              <a:off x="2899" y="2750"/>
              <a:ext cx="11" cy="1"/>
            </a:xfrm>
            <a:prstGeom prst="line">
              <a:avLst/>
            </a:prstGeom>
            <a:noFill/>
            <a:ln w="9525">
              <a:solidFill>
                <a:srgbClr val="008080"/>
              </a:solidFill>
              <a:round/>
              <a:headEnd/>
              <a:tailEnd/>
            </a:ln>
          </p:spPr>
          <p:txBody>
            <a:bodyPr/>
            <a:lstStyle/>
            <a:p>
              <a:endParaRPr lang="en-US"/>
            </a:p>
          </p:txBody>
        </p:sp>
        <p:sp>
          <p:nvSpPr>
            <p:cNvPr id="10771" name="Line 448"/>
            <p:cNvSpPr>
              <a:spLocks noChangeShapeType="1"/>
            </p:cNvSpPr>
            <p:nvPr/>
          </p:nvSpPr>
          <p:spPr bwMode="auto">
            <a:xfrm>
              <a:off x="2922" y="2750"/>
              <a:ext cx="11" cy="1"/>
            </a:xfrm>
            <a:prstGeom prst="line">
              <a:avLst/>
            </a:prstGeom>
            <a:noFill/>
            <a:ln w="9525">
              <a:solidFill>
                <a:srgbClr val="008080"/>
              </a:solidFill>
              <a:round/>
              <a:headEnd/>
              <a:tailEnd/>
            </a:ln>
          </p:spPr>
          <p:txBody>
            <a:bodyPr/>
            <a:lstStyle/>
            <a:p>
              <a:endParaRPr lang="en-US"/>
            </a:p>
          </p:txBody>
        </p:sp>
        <p:sp>
          <p:nvSpPr>
            <p:cNvPr id="10772" name="Line 449"/>
            <p:cNvSpPr>
              <a:spLocks noChangeShapeType="1"/>
            </p:cNvSpPr>
            <p:nvPr/>
          </p:nvSpPr>
          <p:spPr bwMode="auto">
            <a:xfrm>
              <a:off x="2945" y="2750"/>
              <a:ext cx="11" cy="1"/>
            </a:xfrm>
            <a:prstGeom prst="line">
              <a:avLst/>
            </a:prstGeom>
            <a:noFill/>
            <a:ln w="9525">
              <a:solidFill>
                <a:srgbClr val="008080"/>
              </a:solidFill>
              <a:round/>
              <a:headEnd/>
              <a:tailEnd/>
            </a:ln>
          </p:spPr>
          <p:txBody>
            <a:bodyPr/>
            <a:lstStyle/>
            <a:p>
              <a:endParaRPr lang="en-US"/>
            </a:p>
          </p:txBody>
        </p:sp>
      </p:grpSp>
      <p:grpSp>
        <p:nvGrpSpPr>
          <p:cNvPr id="4" name="Group 651"/>
          <p:cNvGrpSpPr>
            <a:grpSpLocks/>
          </p:cNvGrpSpPr>
          <p:nvPr/>
        </p:nvGrpSpPr>
        <p:grpSpPr bwMode="auto">
          <a:xfrm>
            <a:off x="2317750" y="3971925"/>
            <a:ext cx="4632325" cy="261938"/>
            <a:chOff x="1563" y="2606"/>
            <a:chExt cx="2590" cy="145"/>
          </a:xfrm>
        </p:grpSpPr>
        <p:sp>
          <p:nvSpPr>
            <p:cNvPr id="10373" name="Line 451"/>
            <p:cNvSpPr>
              <a:spLocks noChangeShapeType="1"/>
            </p:cNvSpPr>
            <p:nvPr/>
          </p:nvSpPr>
          <p:spPr bwMode="auto">
            <a:xfrm>
              <a:off x="2968" y="2750"/>
              <a:ext cx="11" cy="1"/>
            </a:xfrm>
            <a:prstGeom prst="line">
              <a:avLst/>
            </a:prstGeom>
            <a:noFill/>
            <a:ln w="9525">
              <a:solidFill>
                <a:srgbClr val="008080"/>
              </a:solidFill>
              <a:round/>
              <a:headEnd/>
              <a:tailEnd/>
            </a:ln>
          </p:spPr>
          <p:txBody>
            <a:bodyPr/>
            <a:lstStyle/>
            <a:p>
              <a:endParaRPr lang="en-US"/>
            </a:p>
          </p:txBody>
        </p:sp>
        <p:sp>
          <p:nvSpPr>
            <p:cNvPr id="10374" name="Line 452"/>
            <p:cNvSpPr>
              <a:spLocks noChangeShapeType="1"/>
            </p:cNvSpPr>
            <p:nvPr/>
          </p:nvSpPr>
          <p:spPr bwMode="auto">
            <a:xfrm>
              <a:off x="2991" y="2750"/>
              <a:ext cx="11" cy="1"/>
            </a:xfrm>
            <a:prstGeom prst="line">
              <a:avLst/>
            </a:prstGeom>
            <a:noFill/>
            <a:ln w="9525">
              <a:solidFill>
                <a:srgbClr val="008080"/>
              </a:solidFill>
              <a:round/>
              <a:headEnd/>
              <a:tailEnd/>
            </a:ln>
          </p:spPr>
          <p:txBody>
            <a:bodyPr/>
            <a:lstStyle/>
            <a:p>
              <a:endParaRPr lang="en-US"/>
            </a:p>
          </p:txBody>
        </p:sp>
        <p:sp>
          <p:nvSpPr>
            <p:cNvPr id="10375" name="Line 453"/>
            <p:cNvSpPr>
              <a:spLocks noChangeShapeType="1"/>
            </p:cNvSpPr>
            <p:nvPr/>
          </p:nvSpPr>
          <p:spPr bwMode="auto">
            <a:xfrm>
              <a:off x="3014" y="2750"/>
              <a:ext cx="11" cy="1"/>
            </a:xfrm>
            <a:prstGeom prst="line">
              <a:avLst/>
            </a:prstGeom>
            <a:noFill/>
            <a:ln w="9525">
              <a:solidFill>
                <a:srgbClr val="008080"/>
              </a:solidFill>
              <a:round/>
              <a:headEnd/>
              <a:tailEnd/>
            </a:ln>
          </p:spPr>
          <p:txBody>
            <a:bodyPr/>
            <a:lstStyle/>
            <a:p>
              <a:endParaRPr lang="en-US"/>
            </a:p>
          </p:txBody>
        </p:sp>
        <p:sp>
          <p:nvSpPr>
            <p:cNvPr id="10376" name="Line 454"/>
            <p:cNvSpPr>
              <a:spLocks noChangeShapeType="1"/>
            </p:cNvSpPr>
            <p:nvPr/>
          </p:nvSpPr>
          <p:spPr bwMode="auto">
            <a:xfrm>
              <a:off x="3037" y="2750"/>
              <a:ext cx="11" cy="1"/>
            </a:xfrm>
            <a:prstGeom prst="line">
              <a:avLst/>
            </a:prstGeom>
            <a:noFill/>
            <a:ln w="9525">
              <a:solidFill>
                <a:srgbClr val="008080"/>
              </a:solidFill>
              <a:round/>
              <a:headEnd/>
              <a:tailEnd/>
            </a:ln>
          </p:spPr>
          <p:txBody>
            <a:bodyPr/>
            <a:lstStyle/>
            <a:p>
              <a:endParaRPr lang="en-US"/>
            </a:p>
          </p:txBody>
        </p:sp>
        <p:sp>
          <p:nvSpPr>
            <p:cNvPr id="10377" name="Line 455"/>
            <p:cNvSpPr>
              <a:spLocks noChangeShapeType="1"/>
            </p:cNvSpPr>
            <p:nvPr/>
          </p:nvSpPr>
          <p:spPr bwMode="auto">
            <a:xfrm>
              <a:off x="3060" y="2750"/>
              <a:ext cx="11" cy="1"/>
            </a:xfrm>
            <a:prstGeom prst="line">
              <a:avLst/>
            </a:prstGeom>
            <a:noFill/>
            <a:ln w="9525">
              <a:solidFill>
                <a:srgbClr val="008080"/>
              </a:solidFill>
              <a:round/>
              <a:headEnd/>
              <a:tailEnd/>
            </a:ln>
          </p:spPr>
          <p:txBody>
            <a:bodyPr/>
            <a:lstStyle/>
            <a:p>
              <a:endParaRPr lang="en-US"/>
            </a:p>
          </p:txBody>
        </p:sp>
        <p:sp>
          <p:nvSpPr>
            <p:cNvPr id="10378" name="Line 456"/>
            <p:cNvSpPr>
              <a:spLocks noChangeShapeType="1"/>
            </p:cNvSpPr>
            <p:nvPr/>
          </p:nvSpPr>
          <p:spPr bwMode="auto">
            <a:xfrm>
              <a:off x="3083" y="2750"/>
              <a:ext cx="11" cy="1"/>
            </a:xfrm>
            <a:prstGeom prst="line">
              <a:avLst/>
            </a:prstGeom>
            <a:noFill/>
            <a:ln w="9525">
              <a:solidFill>
                <a:srgbClr val="008080"/>
              </a:solidFill>
              <a:round/>
              <a:headEnd/>
              <a:tailEnd/>
            </a:ln>
          </p:spPr>
          <p:txBody>
            <a:bodyPr/>
            <a:lstStyle/>
            <a:p>
              <a:endParaRPr lang="en-US"/>
            </a:p>
          </p:txBody>
        </p:sp>
        <p:sp>
          <p:nvSpPr>
            <p:cNvPr id="10379" name="Line 457"/>
            <p:cNvSpPr>
              <a:spLocks noChangeShapeType="1"/>
            </p:cNvSpPr>
            <p:nvPr/>
          </p:nvSpPr>
          <p:spPr bwMode="auto">
            <a:xfrm>
              <a:off x="3106" y="2750"/>
              <a:ext cx="11" cy="1"/>
            </a:xfrm>
            <a:prstGeom prst="line">
              <a:avLst/>
            </a:prstGeom>
            <a:noFill/>
            <a:ln w="9525">
              <a:solidFill>
                <a:srgbClr val="008080"/>
              </a:solidFill>
              <a:round/>
              <a:headEnd/>
              <a:tailEnd/>
            </a:ln>
          </p:spPr>
          <p:txBody>
            <a:bodyPr/>
            <a:lstStyle/>
            <a:p>
              <a:endParaRPr lang="en-US"/>
            </a:p>
          </p:txBody>
        </p:sp>
        <p:sp>
          <p:nvSpPr>
            <p:cNvPr id="10380" name="Line 458"/>
            <p:cNvSpPr>
              <a:spLocks noChangeShapeType="1"/>
            </p:cNvSpPr>
            <p:nvPr/>
          </p:nvSpPr>
          <p:spPr bwMode="auto">
            <a:xfrm>
              <a:off x="3129" y="2750"/>
              <a:ext cx="11" cy="1"/>
            </a:xfrm>
            <a:prstGeom prst="line">
              <a:avLst/>
            </a:prstGeom>
            <a:noFill/>
            <a:ln w="9525">
              <a:solidFill>
                <a:srgbClr val="008080"/>
              </a:solidFill>
              <a:round/>
              <a:headEnd/>
              <a:tailEnd/>
            </a:ln>
          </p:spPr>
          <p:txBody>
            <a:bodyPr/>
            <a:lstStyle/>
            <a:p>
              <a:endParaRPr lang="en-US"/>
            </a:p>
          </p:txBody>
        </p:sp>
        <p:sp>
          <p:nvSpPr>
            <p:cNvPr id="10381" name="Line 459"/>
            <p:cNvSpPr>
              <a:spLocks noChangeShapeType="1"/>
            </p:cNvSpPr>
            <p:nvPr/>
          </p:nvSpPr>
          <p:spPr bwMode="auto">
            <a:xfrm>
              <a:off x="3152" y="2750"/>
              <a:ext cx="11" cy="1"/>
            </a:xfrm>
            <a:prstGeom prst="line">
              <a:avLst/>
            </a:prstGeom>
            <a:noFill/>
            <a:ln w="9525">
              <a:solidFill>
                <a:srgbClr val="008080"/>
              </a:solidFill>
              <a:round/>
              <a:headEnd/>
              <a:tailEnd/>
            </a:ln>
          </p:spPr>
          <p:txBody>
            <a:bodyPr/>
            <a:lstStyle/>
            <a:p>
              <a:endParaRPr lang="en-US"/>
            </a:p>
          </p:txBody>
        </p:sp>
        <p:sp>
          <p:nvSpPr>
            <p:cNvPr id="10382" name="Line 460"/>
            <p:cNvSpPr>
              <a:spLocks noChangeShapeType="1"/>
            </p:cNvSpPr>
            <p:nvPr/>
          </p:nvSpPr>
          <p:spPr bwMode="auto">
            <a:xfrm>
              <a:off x="3175" y="2750"/>
              <a:ext cx="11" cy="1"/>
            </a:xfrm>
            <a:prstGeom prst="line">
              <a:avLst/>
            </a:prstGeom>
            <a:noFill/>
            <a:ln w="9525">
              <a:solidFill>
                <a:srgbClr val="008080"/>
              </a:solidFill>
              <a:round/>
              <a:headEnd/>
              <a:tailEnd/>
            </a:ln>
          </p:spPr>
          <p:txBody>
            <a:bodyPr/>
            <a:lstStyle/>
            <a:p>
              <a:endParaRPr lang="en-US"/>
            </a:p>
          </p:txBody>
        </p:sp>
        <p:sp>
          <p:nvSpPr>
            <p:cNvPr id="10383" name="Line 461"/>
            <p:cNvSpPr>
              <a:spLocks noChangeShapeType="1"/>
            </p:cNvSpPr>
            <p:nvPr/>
          </p:nvSpPr>
          <p:spPr bwMode="auto">
            <a:xfrm>
              <a:off x="3198" y="2750"/>
              <a:ext cx="11" cy="1"/>
            </a:xfrm>
            <a:prstGeom prst="line">
              <a:avLst/>
            </a:prstGeom>
            <a:noFill/>
            <a:ln w="9525">
              <a:solidFill>
                <a:srgbClr val="008080"/>
              </a:solidFill>
              <a:round/>
              <a:headEnd/>
              <a:tailEnd/>
            </a:ln>
          </p:spPr>
          <p:txBody>
            <a:bodyPr/>
            <a:lstStyle/>
            <a:p>
              <a:endParaRPr lang="en-US"/>
            </a:p>
          </p:txBody>
        </p:sp>
        <p:sp>
          <p:nvSpPr>
            <p:cNvPr id="10384" name="Line 462"/>
            <p:cNvSpPr>
              <a:spLocks noChangeShapeType="1"/>
            </p:cNvSpPr>
            <p:nvPr/>
          </p:nvSpPr>
          <p:spPr bwMode="auto">
            <a:xfrm>
              <a:off x="3221" y="2750"/>
              <a:ext cx="11" cy="1"/>
            </a:xfrm>
            <a:prstGeom prst="line">
              <a:avLst/>
            </a:prstGeom>
            <a:noFill/>
            <a:ln w="9525">
              <a:solidFill>
                <a:srgbClr val="008080"/>
              </a:solidFill>
              <a:round/>
              <a:headEnd/>
              <a:tailEnd/>
            </a:ln>
          </p:spPr>
          <p:txBody>
            <a:bodyPr/>
            <a:lstStyle/>
            <a:p>
              <a:endParaRPr lang="en-US"/>
            </a:p>
          </p:txBody>
        </p:sp>
        <p:sp>
          <p:nvSpPr>
            <p:cNvPr id="10385" name="Line 463"/>
            <p:cNvSpPr>
              <a:spLocks noChangeShapeType="1"/>
            </p:cNvSpPr>
            <p:nvPr/>
          </p:nvSpPr>
          <p:spPr bwMode="auto">
            <a:xfrm>
              <a:off x="3244" y="2750"/>
              <a:ext cx="11" cy="1"/>
            </a:xfrm>
            <a:prstGeom prst="line">
              <a:avLst/>
            </a:prstGeom>
            <a:noFill/>
            <a:ln w="9525">
              <a:solidFill>
                <a:srgbClr val="008080"/>
              </a:solidFill>
              <a:round/>
              <a:headEnd/>
              <a:tailEnd/>
            </a:ln>
          </p:spPr>
          <p:txBody>
            <a:bodyPr/>
            <a:lstStyle/>
            <a:p>
              <a:endParaRPr lang="en-US"/>
            </a:p>
          </p:txBody>
        </p:sp>
        <p:sp>
          <p:nvSpPr>
            <p:cNvPr id="10386" name="Line 464"/>
            <p:cNvSpPr>
              <a:spLocks noChangeShapeType="1"/>
            </p:cNvSpPr>
            <p:nvPr/>
          </p:nvSpPr>
          <p:spPr bwMode="auto">
            <a:xfrm>
              <a:off x="3267" y="2750"/>
              <a:ext cx="11" cy="1"/>
            </a:xfrm>
            <a:prstGeom prst="line">
              <a:avLst/>
            </a:prstGeom>
            <a:noFill/>
            <a:ln w="9525">
              <a:solidFill>
                <a:srgbClr val="008080"/>
              </a:solidFill>
              <a:round/>
              <a:headEnd/>
              <a:tailEnd/>
            </a:ln>
          </p:spPr>
          <p:txBody>
            <a:bodyPr/>
            <a:lstStyle/>
            <a:p>
              <a:endParaRPr lang="en-US"/>
            </a:p>
          </p:txBody>
        </p:sp>
        <p:sp>
          <p:nvSpPr>
            <p:cNvPr id="10387" name="Line 465"/>
            <p:cNvSpPr>
              <a:spLocks noChangeShapeType="1"/>
            </p:cNvSpPr>
            <p:nvPr/>
          </p:nvSpPr>
          <p:spPr bwMode="auto">
            <a:xfrm>
              <a:off x="3290" y="2750"/>
              <a:ext cx="11" cy="1"/>
            </a:xfrm>
            <a:prstGeom prst="line">
              <a:avLst/>
            </a:prstGeom>
            <a:noFill/>
            <a:ln w="9525">
              <a:solidFill>
                <a:srgbClr val="008080"/>
              </a:solidFill>
              <a:round/>
              <a:headEnd/>
              <a:tailEnd/>
            </a:ln>
          </p:spPr>
          <p:txBody>
            <a:bodyPr/>
            <a:lstStyle/>
            <a:p>
              <a:endParaRPr lang="en-US"/>
            </a:p>
          </p:txBody>
        </p:sp>
        <p:sp>
          <p:nvSpPr>
            <p:cNvPr id="10388" name="Line 466"/>
            <p:cNvSpPr>
              <a:spLocks noChangeShapeType="1"/>
            </p:cNvSpPr>
            <p:nvPr/>
          </p:nvSpPr>
          <p:spPr bwMode="auto">
            <a:xfrm>
              <a:off x="3313" y="2750"/>
              <a:ext cx="12" cy="1"/>
            </a:xfrm>
            <a:prstGeom prst="line">
              <a:avLst/>
            </a:prstGeom>
            <a:noFill/>
            <a:ln w="9525">
              <a:solidFill>
                <a:srgbClr val="008080"/>
              </a:solidFill>
              <a:round/>
              <a:headEnd/>
              <a:tailEnd/>
            </a:ln>
          </p:spPr>
          <p:txBody>
            <a:bodyPr/>
            <a:lstStyle/>
            <a:p>
              <a:endParaRPr lang="en-US"/>
            </a:p>
          </p:txBody>
        </p:sp>
        <p:sp>
          <p:nvSpPr>
            <p:cNvPr id="10389" name="Line 467"/>
            <p:cNvSpPr>
              <a:spLocks noChangeShapeType="1"/>
            </p:cNvSpPr>
            <p:nvPr/>
          </p:nvSpPr>
          <p:spPr bwMode="auto">
            <a:xfrm>
              <a:off x="3336" y="2750"/>
              <a:ext cx="12" cy="1"/>
            </a:xfrm>
            <a:prstGeom prst="line">
              <a:avLst/>
            </a:prstGeom>
            <a:noFill/>
            <a:ln w="9525">
              <a:solidFill>
                <a:srgbClr val="008080"/>
              </a:solidFill>
              <a:round/>
              <a:headEnd/>
              <a:tailEnd/>
            </a:ln>
          </p:spPr>
          <p:txBody>
            <a:bodyPr/>
            <a:lstStyle/>
            <a:p>
              <a:endParaRPr lang="en-US"/>
            </a:p>
          </p:txBody>
        </p:sp>
        <p:sp>
          <p:nvSpPr>
            <p:cNvPr id="10390" name="Line 468"/>
            <p:cNvSpPr>
              <a:spLocks noChangeShapeType="1"/>
            </p:cNvSpPr>
            <p:nvPr/>
          </p:nvSpPr>
          <p:spPr bwMode="auto">
            <a:xfrm>
              <a:off x="3359" y="2750"/>
              <a:ext cx="12" cy="1"/>
            </a:xfrm>
            <a:prstGeom prst="line">
              <a:avLst/>
            </a:prstGeom>
            <a:noFill/>
            <a:ln w="9525">
              <a:solidFill>
                <a:srgbClr val="008080"/>
              </a:solidFill>
              <a:round/>
              <a:headEnd/>
              <a:tailEnd/>
            </a:ln>
          </p:spPr>
          <p:txBody>
            <a:bodyPr/>
            <a:lstStyle/>
            <a:p>
              <a:endParaRPr lang="en-US"/>
            </a:p>
          </p:txBody>
        </p:sp>
        <p:sp>
          <p:nvSpPr>
            <p:cNvPr id="10391" name="Line 469"/>
            <p:cNvSpPr>
              <a:spLocks noChangeShapeType="1"/>
            </p:cNvSpPr>
            <p:nvPr/>
          </p:nvSpPr>
          <p:spPr bwMode="auto">
            <a:xfrm>
              <a:off x="3382" y="2750"/>
              <a:ext cx="12" cy="1"/>
            </a:xfrm>
            <a:prstGeom prst="line">
              <a:avLst/>
            </a:prstGeom>
            <a:noFill/>
            <a:ln w="9525">
              <a:solidFill>
                <a:srgbClr val="008080"/>
              </a:solidFill>
              <a:round/>
              <a:headEnd/>
              <a:tailEnd/>
            </a:ln>
          </p:spPr>
          <p:txBody>
            <a:bodyPr/>
            <a:lstStyle/>
            <a:p>
              <a:endParaRPr lang="en-US"/>
            </a:p>
          </p:txBody>
        </p:sp>
        <p:sp>
          <p:nvSpPr>
            <p:cNvPr id="10392" name="Line 470"/>
            <p:cNvSpPr>
              <a:spLocks noChangeShapeType="1"/>
            </p:cNvSpPr>
            <p:nvPr/>
          </p:nvSpPr>
          <p:spPr bwMode="auto">
            <a:xfrm>
              <a:off x="3405" y="2750"/>
              <a:ext cx="12" cy="1"/>
            </a:xfrm>
            <a:prstGeom prst="line">
              <a:avLst/>
            </a:prstGeom>
            <a:noFill/>
            <a:ln w="9525">
              <a:solidFill>
                <a:srgbClr val="008080"/>
              </a:solidFill>
              <a:round/>
              <a:headEnd/>
              <a:tailEnd/>
            </a:ln>
          </p:spPr>
          <p:txBody>
            <a:bodyPr/>
            <a:lstStyle/>
            <a:p>
              <a:endParaRPr lang="en-US"/>
            </a:p>
          </p:txBody>
        </p:sp>
        <p:sp>
          <p:nvSpPr>
            <p:cNvPr id="10393" name="Line 471"/>
            <p:cNvSpPr>
              <a:spLocks noChangeShapeType="1"/>
            </p:cNvSpPr>
            <p:nvPr/>
          </p:nvSpPr>
          <p:spPr bwMode="auto">
            <a:xfrm>
              <a:off x="3428" y="2750"/>
              <a:ext cx="12" cy="1"/>
            </a:xfrm>
            <a:prstGeom prst="line">
              <a:avLst/>
            </a:prstGeom>
            <a:noFill/>
            <a:ln w="9525">
              <a:solidFill>
                <a:srgbClr val="008080"/>
              </a:solidFill>
              <a:round/>
              <a:headEnd/>
              <a:tailEnd/>
            </a:ln>
          </p:spPr>
          <p:txBody>
            <a:bodyPr/>
            <a:lstStyle/>
            <a:p>
              <a:endParaRPr lang="en-US"/>
            </a:p>
          </p:txBody>
        </p:sp>
        <p:sp>
          <p:nvSpPr>
            <p:cNvPr id="10394" name="Line 472"/>
            <p:cNvSpPr>
              <a:spLocks noChangeShapeType="1"/>
            </p:cNvSpPr>
            <p:nvPr/>
          </p:nvSpPr>
          <p:spPr bwMode="auto">
            <a:xfrm>
              <a:off x="3451" y="2750"/>
              <a:ext cx="12" cy="1"/>
            </a:xfrm>
            <a:prstGeom prst="line">
              <a:avLst/>
            </a:prstGeom>
            <a:noFill/>
            <a:ln w="9525">
              <a:solidFill>
                <a:srgbClr val="008080"/>
              </a:solidFill>
              <a:round/>
              <a:headEnd/>
              <a:tailEnd/>
            </a:ln>
          </p:spPr>
          <p:txBody>
            <a:bodyPr/>
            <a:lstStyle/>
            <a:p>
              <a:endParaRPr lang="en-US"/>
            </a:p>
          </p:txBody>
        </p:sp>
        <p:sp>
          <p:nvSpPr>
            <p:cNvPr id="10395" name="Line 473"/>
            <p:cNvSpPr>
              <a:spLocks noChangeShapeType="1"/>
            </p:cNvSpPr>
            <p:nvPr/>
          </p:nvSpPr>
          <p:spPr bwMode="auto">
            <a:xfrm>
              <a:off x="3474" y="2750"/>
              <a:ext cx="12" cy="1"/>
            </a:xfrm>
            <a:prstGeom prst="line">
              <a:avLst/>
            </a:prstGeom>
            <a:noFill/>
            <a:ln w="9525">
              <a:solidFill>
                <a:srgbClr val="008080"/>
              </a:solidFill>
              <a:round/>
              <a:headEnd/>
              <a:tailEnd/>
            </a:ln>
          </p:spPr>
          <p:txBody>
            <a:bodyPr/>
            <a:lstStyle/>
            <a:p>
              <a:endParaRPr lang="en-US"/>
            </a:p>
          </p:txBody>
        </p:sp>
        <p:sp>
          <p:nvSpPr>
            <p:cNvPr id="10396" name="Line 474"/>
            <p:cNvSpPr>
              <a:spLocks noChangeShapeType="1"/>
            </p:cNvSpPr>
            <p:nvPr/>
          </p:nvSpPr>
          <p:spPr bwMode="auto">
            <a:xfrm>
              <a:off x="3497" y="2750"/>
              <a:ext cx="12" cy="1"/>
            </a:xfrm>
            <a:prstGeom prst="line">
              <a:avLst/>
            </a:prstGeom>
            <a:noFill/>
            <a:ln w="9525">
              <a:solidFill>
                <a:srgbClr val="008080"/>
              </a:solidFill>
              <a:round/>
              <a:headEnd/>
              <a:tailEnd/>
            </a:ln>
          </p:spPr>
          <p:txBody>
            <a:bodyPr/>
            <a:lstStyle/>
            <a:p>
              <a:endParaRPr lang="en-US"/>
            </a:p>
          </p:txBody>
        </p:sp>
        <p:sp>
          <p:nvSpPr>
            <p:cNvPr id="10397" name="Line 475"/>
            <p:cNvSpPr>
              <a:spLocks noChangeShapeType="1"/>
            </p:cNvSpPr>
            <p:nvPr/>
          </p:nvSpPr>
          <p:spPr bwMode="auto">
            <a:xfrm>
              <a:off x="3520" y="2750"/>
              <a:ext cx="12" cy="1"/>
            </a:xfrm>
            <a:prstGeom prst="line">
              <a:avLst/>
            </a:prstGeom>
            <a:noFill/>
            <a:ln w="9525">
              <a:solidFill>
                <a:srgbClr val="008080"/>
              </a:solidFill>
              <a:round/>
              <a:headEnd/>
              <a:tailEnd/>
            </a:ln>
          </p:spPr>
          <p:txBody>
            <a:bodyPr/>
            <a:lstStyle/>
            <a:p>
              <a:endParaRPr lang="en-US"/>
            </a:p>
          </p:txBody>
        </p:sp>
        <p:sp>
          <p:nvSpPr>
            <p:cNvPr id="10398" name="Line 476"/>
            <p:cNvSpPr>
              <a:spLocks noChangeShapeType="1"/>
            </p:cNvSpPr>
            <p:nvPr/>
          </p:nvSpPr>
          <p:spPr bwMode="auto">
            <a:xfrm>
              <a:off x="3543" y="2750"/>
              <a:ext cx="12" cy="1"/>
            </a:xfrm>
            <a:prstGeom prst="line">
              <a:avLst/>
            </a:prstGeom>
            <a:noFill/>
            <a:ln w="9525">
              <a:solidFill>
                <a:srgbClr val="008080"/>
              </a:solidFill>
              <a:round/>
              <a:headEnd/>
              <a:tailEnd/>
            </a:ln>
          </p:spPr>
          <p:txBody>
            <a:bodyPr/>
            <a:lstStyle/>
            <a:p>
              <a:endParaRPr lang="en-US"/>
            </a:p>
          </p:txBody>
        </p:sp>
        <p:sp>
          <p:nvSpPr>
            <p:cNvPr id="10399" name="Line 477"/>
            <p:cNvSpPr>
              <a:spLocks noChangeShapeType="1"/>
            </p:cNvSpPr>
            <p:nvPr/>
          </p:nvSpPr>
          <p:spPr bwMode="auto">
            <a:xfrm>
              <a:off x="3566" y="2750"/>
              <a:ext cx="12" cy="1"/>
            </a:xfrm>
            <a:prstGeom prst="line">
              <a:avLst/>
            </a:prstGeom>
            <a:noFill/>
            <a:ln w="9525">
              <a:solidFill>
                <a:srgbClr val="008080"/>
              </a:solidFill>
              <a:round/>
              <a:headEnd/>
              <a:tailEnd/>
            </a:ln>
          </p:spPr>
          <p:txBody>
            <a:bodyPr/>
            <a:lstStyle/>
            <a:p>
              <a:endParaRPr lang="en-US"/>
            </a:p>
          </p:txBody>
        </p:sp>
        <p:sp>
          <p:nvSpPr>
            <p:cNvPr id="10400" name="Line 478"/>
            <p:cNvSpPr>
              <a:spLocks noChangeShapeType="1"/>
            </p:cNvSpPr>
            <p:nvPr/>
          </p:nvSpPr>
          <p:spPr bwMode="auto">
            <a:xfrm>
              <a:off x="3589" y="2750"/>
              <a:ext cx="12" cy="1"/>
            </a:xfrm>
            <a:prstGeom prst="line">
              <a:avLst/>
            </a:prstGeom>
            <a:noFill/>
            <a:ln w="9525">
              <a:solidFill>
                <a:srgbClr val="008080"/>
              </a:solidFill>
              <a:round/>
              <a:headEnd/>
              <a:tailEnd/>
            </a:ln>
          </p:spPr>
          <p:txBody>
            <a:bodyPr/>
            <a:lstStyle/>
            <a:p>
              <a:endParaRPr lang="en-US"/>
            </a:p>
          </p:txBody>
        </p:sp>
        <p:sp>
          <p:nvSpPr>
            <p:cNvPr id="10401" name="Line 479"/>
            <p:cNvSpPr>
              <a:spLocks noChangeShapeType="1"/>
            </p:cNvSpPr>
            <p:nvPr/>
          </p:nvSpPr>
          <p:spPr bwMode="auto">
            <a:xfrm>
              <a:off x="3612" y="2750"/>
              <a:ext cx="12" cy="1"/>
            </a:xfrm>
            <a:prstGeom prst="line">
              <a:avLst/>
            </a:prstGeom>
            <a:noFill/>
            <a:ln w="9525">
              <a:solidFill>
                <a:srgbClr val="008080"/>
              </a:solidFill>
              <a:round/>
              <a:headEnd/>
              <a:tailEnd/>
            </a:ln>
          </p:spPr>
          <p:txBody>
            <a:bodyPr/>
            <a:lstStyle/>
            <a:p>
              <a:endParaRPr lang="en-US"/>
            </a:p>
          </p:txBody>
        </p:sp>
        <p:sp>
          <p:nvSpPr>
            <p:cNvPr id="10402" name="Line 480"/>
            <p:cNvSpPr>
              <a:spLocks noChangeShapeType="1"/>
            </p:cNvSpPr>
            <p:nvPr/>
          </p:nvSpPr>
          <p:spPr bwMode="auto">
            <a:xfrm>
              <a:off x="3635" y="2750"/>
              <a:ext cx="12" cy="1"/>
            </a:xfrm>
            <a:prstGeom prst="line">
              <a:avLst/>
            </a:prstGeom>
            <a:noFill/>
            <a:ln w="9525">
              <a:solidFill>
                <a:srgbClr val="008080"/>
              </a:solidFill>
              <a:round/>
              <a:headEnd/>
              <a:tailEnd/>
            </a:ln>
          </p:spPr>
          <p:txBody>
            <a:bodyPr/>
            <a:lstStyle/>
            <a:p>
              <a:endParaRPr lang="en-US"/>
            </a:p>
          </p:txBody>
        </p:sp>
        <p:sp>
          <p:nvSpPr>
            <p:cNvPr id="10403" name="Line 481"/>
            <p:cNvSpPr>
              <a:spLocks noChangeShapeType="1"/>
            </p:cNvSpPr>
            <p:nvPr/>
          </p:nvSpPr>
          <p:spPr bwMode="auto">
            <a:xfrm>
              <a:off x="3658" y="2750"/>
              <a:ext cx="12" cy="1"/>
            </a:xfrm>
            <a:prstGeom prst="line">
              <a:avLst/>
            </a:prstGeom>
            <a:noFill/>
            <a:ln w="9525">
              <a:solidFill>
                <a:srgbClr val="008080"/>
              </a:solidFill>
              <a:round/>
              <a:headEnd/>
              <a:tailEnd/>
            </a:ln>
          </p:spPr>
          <p:txBody>
            <a:bodyPr/>
            <a:lstStyle/>
            <a:p>
              <a:endParaRPr lang="en-US"/>
            </a:p>
          </p:txBody>
        </p:sp>
        <p:sp>
          <p:nvSpPr>
            <p:cNvPr id="10404" name="Line 482"/>
            <p:cNvSpPr>
              <a:spLocks noChangeShapeType="1"/>
            </p:cNvSpPr>
            <p:nvPr/>
          </p:nvSpPr>
          <p:spPr bwMode="auto">
            <a:xfrm>
              <a:off x="3681" y="2750"/>
              <a:ext cx="12" cy="1"/>
            </a:xfrm>
            <a:prstGeom prst="line">
              <a:avLst/>
            </a:prstGeom>
            <a:noFill/>
            <a:ln w="9525">
              <a:solidFill>
                <a:srgbClr val="008080"/>
              </a:solidFill>
              <a:round/>
              <a:headEnd/>
              <a:tailEnd/>
            </a:ln>
          </p:spPr>
          <p:txBody>
            <a:bodyPr/>
            <a:lstStyle/>
            <a:p>
              <a:endParaRPr lang="en-US"/>
            </a:p>
          </p:txBody>
        </p:sp>
        <p:sp>
          <p:nvSpPr>
            <p:cNvPr id="10405" name="Line 483"/>
            <p:cNvSpPr>
              <a:spLocks noChangeShapeType="1"/>
            </p:cNvSpPr>
            <p:nvPr/>
          </p:nvSpPr>
          <p:spPr bwMode="auto">
            <a:xfrm>
              <a:off x="3704" y="2750"/>
              <a:ext cx="12" cy="1"/>
            </a:xfrm>
            <a:prstGeom prst="line">
              <a:avLst/>
            </a:prstGeom>
            <a:noFill/>
            <a:ln w="9525">
              <a:solidFill>
                <a:srgbClr val="008080"/>
              </a:solidFill>
              <a:round/>
              <a:headEnd/>
              <a:tailEnd/>
            </a:ln>
          </p:spPr>
          <p:txBody>
            <a:bodyPr/>
            <a:lstStyle/>
            <a:p>
              <a:endParaRPr lang="en-US"/>
            </a:p>
          </p:txBody>
        </p:sp>
        <p:sp>
          <p:nvSpPr>
            <p:cNvPr id="10406" name="Line 484"/>
            <p:cNvSpPr>
              <a:spLocks noChangeShapeType="1"/>
            </p:cNvSpPr>
            <p:nvPr/>
          </p:nvSpPr>
          <p:spPr bwMode="auto">
            <a:xfrm>
              <a:off x="3727" y="2750"/>
              <a:ext cx="12" cy="1"/>
            </a:xfrm>
            <a:prstGeom prst="line">
              <a:avLst/>
            </a:prstGeom>
            <a:noFill/>
            <a:ln w="9525">
              <a:solidFill>
                <a:srgbClr val="008080"/>
              </a:solidFill>
              <a:round/>
              <a:headEnd/>
              <a:tailEnd/>
            </a:ln>
          </p:spPr>
          <p:txBody>
            <a:bodyPr/>
            <a:lstStyle/>
            <a:p>
              <a:endParaRPr lang="en-US"/>
            </a:p>
          </p:txBody>
        </p:sp>
        <p:sp>
          <p:nvSpPr>
            <p:cNvPr id="10407" name="Line 485"/>
            <p:cNvSpPr>
              <a:spLocks noChangeShapeType="1"/>
            </p:cNvSpPr>
            <p:nvPr/>
          </p:nvSpPr>
          <p:spPr bwMode="auto">
            <a:xfrm>
              <a:off x="3750" y="2750"/>
              <a:ext cx="12" cy="1"/>
            </a:xfrm>
            <a:prstGeom prst="line">
              <a:avLst/>
            </a:prstGeom>
            <a:noFill/>
            <a:ln w="9525">
              <a:solidFill>
                <a:srgbClr val="008080"/>
              </a:solidFill>
              <a:round/>
              <a:headEnd/>
              <a:tailEnd/>
            </a:ln>
          </p:spPr>
          <p:txBody>
            <a:bodyPr/>
            <a:lstStyle/>
            <a:p>
              <a:endParaRPr lang="en-US"/>
            </a:p>
          </p:txBody>
        </p:sp>
        <p:sp>
          <p:nvSpPr>
            <p:cNvPr id="10408" name="Line 486"/>
            <p:cNvSpPr>
              <a:spLocks noChangeShapeType="1"/>
            </p:cNvSpPr>
            <p:nvPr/>
          </p:nvSpPr>
          <p:spPr bwMode="auto">
            <a:xfrm>
              <a:off x="3773" y="2750"/>
              <a:ext cx="12" cy="1"/>
            </a:xfrm>
            <a:prstGeom prst="line">
              <a:avLst/>
            </a:prstGeom>
            <a:noFill/>
            <a:ln w="9525">
              <a:solidFill>
                <a:srgbClr val="008080"/>
              </a:solidFill>
              <a:round/>
              <a:headEnd/>
              <a:tailEnd/>
            </a:ln>
          </p:spPr>
          <p:txBody>
            <a:bodyPr/>
            <a:lstStyle/>
            <a:p>
              <a:endParaRPr lang="en-US"/>
            </a:p>
          </p:txBody>
        </p:sp>
        <p:sp>
          <p:nvSpPr>
            <p:cNvPr id="10409" name="Line 487"/>
            <p:cNvSpPr>
              <a:spLocks noChangeShapeType="1"/>
            </p:cNvSpPr>
            <p:nvPr/>
          </p:nvSpPr>
          <p:spPr bwMode="auto">
            <a:xfrm>
              <a:off x="3796" y="2750"/>
              <a:ext cx="12" cy="1"/>
            </a:xfrm>
            <a:prstGeom prst="line">
              <a:avLst/>
            </a:prstGeom>
            <a:noFill/>
            <a:ln w="9525">
              <a:solidFill>
                <a:srgbClr val="008080"/>
              </a:solidFill>
              <a:round/>
              <a:headEnd/>
              <a:tailEnd/>
            </a:ln>
          </p:spPr>
          <p:txBody>
            <a:bodyPr/>
            <a:lstStyle/>
            <a:p>
              <a:endParaRPr lang="en-US"/>
            </a:p>
          </p:txBody>
        </p:sp>
        <p:sp>
          <p:nvSpPr>
            <p:cNvPr id="10410" name="Line 488"/>
            <p:cNvSpPr>
              <a:spLocks noChangeShapeType="1"/>
            </p:cNvSpPr>
            <p:nvPr/>
          </p:nvSpPr>
          <p:spPr bwMode="auto">
            <a:xfrm>
              <a:off x="3820" y="2750"/>
              <a:ext cx="11" cy="1"/>
            </a:xfrm>
            <a:prstGeom prst="line">
              <a:avLst/>
            </a:prstGeom>
            <a:noFill/>
            <a:ln w="9525">
              <a:solidFill>
                <a:srgbClr val="008080"/>
              </a:solidFill>
              <a:round/>
              <a:headEnd/>
              <a:tailEnd/>
            </a:ln>
          </p:spPr>
          <p:txBody>
            <a:bodyPr/>
            <a:lstStyle/>
            <a:p>
              <a:endParaRPr lang="en-US"/>
            </a:p>
          </p:txBody>
        </p:sp>
        <p:sp>
          <p:nvSpPr>
            <p:cNvPr id="10411" name="Line 489"/>
            <p:cNvSpPr>
              <a:spLocks noChangeShapeType="1"/>
            </p:cNvSpPr>
            <p:nvPr/>
          </p:nvSpPr>
          <p:spPr bwMode="auto">
            <a:xfrm>
              <a:off x="3843" y="2750"/>
              <a:ext cx="11" cy="1"/>
            </a:xfrm>
            <a:prstGeom prst="line">
              <a:avLst/>
            </a:prstGeom>
            <a:noFill/>
            <a:ln w="9525">
              <a:solidFill>
                <a:srgbClr val="008080"/>
              </a:solidFill>
              <a:round/>
              <a:headEnd/>
              <a:tailEnd/>
            </a:ln>
          </p:spPr>
          <p:txBody>
            <a:bodyPr/>
            <a:lstStyle/>
            <a:p>
              <a:endParaRPr lang="en-US"/>
            </a:p>
          </p:txBody>
        </p:sp>
        <p:sp>
          <p:nvSpPr>
            <p:cNvPr id="10412" name="Line 490"/>
            <p:cNvSpPr>
              <a:spLocks noChangeShapeType="1"/>
            </p:cNvSpPr>
            <p:nvPr/>
          </p:nvSpPr>
          <p:spPr bwMode="auto">
            <a:xfrm>
              <a:off x="3866" y="2750"/>
              <a:ext cx="11" cy="1"/>
            </a:xfrm>
            <a:prstGeom prst="line">
              <a:avLst/>
            </a:prstGeom>
            <a:noFill/>
            <a:ln w="9525">
              <a:solidFill>
                <a:srgbClr val="008080"/>
              </a:solidFill>
              <a:round/>
              <a:headEnd/>
              <a:tailEnd/>
            </a:ln>
          </p:spPr>
          <p:txBody>
            <a:bodyPr/>
            <a:lstStyle/>
            <a:p>
              <a:endParaRPr lang="en-US"/>
            </a:p>
          </p:txBody>
        </p:sp>
        <p:sp>
          <p:nvSpPr>
            <p:cNvPr id="10413" name="Line 491"/>
            <p:cNvSpPr>
              <a:spLocks noChangeShapeType="1"/>
            </p:cNvSpPr>
            <p:nvPr/>
          </p:nvSpPr>
          <p:spPr bwMode="auto">
            <a:xfrm>
              <a:off x="3889" y="2750"/>
              <a:ext cx="11" cy="1"/>
            </a:xfrm>
            <a:prstGeom prst="line">
              <a:avLst/>
            </a:prstGeom>
            <a:noFill/>
            <a:ln w="9525">
              <a:solidFill>
                <a:srgbClr val="008080"/>
              </a:solidFill>
              <a:round/>
              <a:headEnd/>
              <a:tailEnd/>
            </a:ln>
          </p:spPr>
          <p:txBody>
            <a:bodyPr/>
            <a:lstStyle/>
            <a:p>
              <a:endParaRPr lang="en-US"/>
            </a:p>
          </p:txBody>
        </p:sp>
        <p:sp>
          <p:nvSpPr>
            <p:cNvPr id="10414" name="Line 492"/>
            <p:cNvSpPr>
              <a:spLocks noChangeShapeType="1"/>
            </p:cNvSpPr>
            <p:nvPr/>
          </p:nvSpPr>
          <p:spPr bwMode="auto">
            <a:xfrm>
              <a:off x="3912" y="2750"/>
              <a:ext cx="11" cy="1"/>
            </a:xfrm>
            <a:prstGeom prst="line">
              <a:avLst/>
            </a:prstGeom>
            <a:noFill/>
            <a:ln w="9525">
              <a:solidFill>
                <a:srgbClr val="008080"/>
              </a:solidFill>
              <a:round/>
              <a:headEnd/>
              <a:tailEnd/>
            </a:ln>
          </p:spPr>
          <p:txBody>
            <a:bodyPr/>
            <a:lstStyle/>
            <a:p>
              <a:endParaRPr lang="en-US"/>
            </a:p>
          </p:txBody>
        </p:sp>
        <p:sp>
          <p:nvSpPr>
            <p:cNvPr id="10415" name="Line 493"/>
            <p:cNvSpPr>
              <a:spLocks noChangeShapeType="1"/>
            </p:cNvSpPr>
            <p:nvPr/>
          </p:nvSpPr>
          <p:spPr bwMode="auto">
            <a:xfrm>
              <a:off x="3935" y="2750"/>
              <a:ext cx="11" cy="1"/>
            </a:xfrm>
            <a:prstGeom prst="line">
              <a:avLst/>
            </a:prstGeom>
            <a:noFill/>
            <a:ln w="9525">
              <a:solidFill>
                <a:srgbClr val="008080"/>
              </a:solidFill>
              <a:round/>
              <a:headEnd/>
              <a:tailEnd/>
            </a:ln>
          </p:spPr>
          <p:txBody>
            <a:bodyPr/>
            <a:lstStyle/>
            <a:p>
              <a:endParaRPr lang="en-US"/>
            </a:p>
          </p:txBody>
        </p:sp>
        <p:sp>
          <p:nvSpPr>
            <p:cNvPr id="10416" name="Line 494"/>
            <p:cNvSpPr>
              <a:spLocks noChangeShapeType="1"/>
            </p:cNvSpPr>
            <p:nvPr/>
          </p:nvSpPr>
          <p:spPr bwMode="auto">
            <a:xfrm>
              <a:off x="3958" y="2750"/>
              <a:ext cx="11" cy="1"/>
            </a:xfrm>
            <a:prstGeom prst="line">
              <a:avLst/>
            </a:prstGeom>
            <a:noFill/>
            <a:ln w="9525">
              <a:solidFill>
                <a:srgbClr val="008080"/>
              </a:solidFill>
              <a:round/>
              <a:headEnd/>
              <a:tailEnd/>
            </a:ln>
          </p:spPr>
          <p:txBody>
            <a:bodyPr/>
            <a:lstStyle/>
            <a:p>
              <a:endParaRPr lang="en-US"/>
            </a:p>
          </p:txBody>
        </p:sp>
        <p:sp>
          <p:nvSpPr>
            <p:cNvPr id="10417" name="Line 495"/>
            <p:cNvSpPr>
              <a:spLocks noChangeShapeType="1"/>
            </p:cNvSpPr>
            <p:nvPr/>
          </p:nvSpPr>
          <p:spPr bwMode="auto">
            <a:xfrm>
              <a:off x="3981" y="2750"/>
              <a:ext cx="11" cy="1"/>
            </a:xfrm>
            <a:prstGeom prst="line">
              <a:avLst/>
            </a:prstGeom>
            <a:noFill/>
            <a:ln w="9525">
              <a:solidFill>
                <a:srgbClr val="008080"/>
              </a:solidFill>
              <a:round/>
              <a:headEnd/>
              <a:tailEnd/>
            </a:ln>
          </p:spPr>
          <p:txBody>
            <a:bodyPr/>
            <a:lstStyle/>
            <a:p>
              <a:endParaRPr lang="en-US"/>
            </a:p>
          </p:txBody>
        </p:sp>
        <p:sp>
          <p:nvSpPr>
            <p:cNvPr id="10418" name="Line 496"/>
            <p:cNvSpPr>
              <a:spLocks noChangeShapeType="1"/>
            </p:cNvSpPr>
            <p:nvPr/>
          </p:nvSpPr>
          <p:spPr bwMode="auto">
            <a:xfrm>
              <a:off x="4004" y="2750"/>
              <a:ext cx="11" cy="1"/>
            </a:xfrm>
            <a:prstGeom prst="line">
              <a:avLst/>
            </a:prstGeom>
            <a:noFill/>
            <a:ln w="9525">
              <a:solidFill>
                <a:srgbClr val="008080"/>
              </a:solidFill>
              <a:round/>
              <a:headEnd/>
              <a:tailEnd/>
            </a:ln>
          </p:spPr>
          <p:txBody>
            <a:bodyPr/>
            <a:lstStyle/>
            <a:p>
              <a:endParaRPr lang="en-US"/>
            </a:p>
          </p:txBody>
        </p:sp>
        <p:sp>
          <p:nvSpPr>
            <p:cNvPr id="10419" name="Line 497"/>
            <p:cNvSpPr>
              <a:spLocks noChangeShapeType="1"/>
            </p:cNvSpPr>
            <p:nvPr/>
          </p:nvSpPr>
          <p:spPr bwMode="auto">
            <a:xfrm>
              <a:off x="4027" y="2750"/>
              <a:ext cx="11" cy="1"/>
            </a:xfrm>
            <a:prstGeom prst="line">
              <a:avLst/>
            </a:prstGeom>
            <a:noFill/>
            <a:ln w="9525">
              <a:solidFill>
                <a:srgbClr val="008080"/>
              </a:solidFill>
              <a:round/>
              <a:headEnd/>
              <a:tailEnd/>
            </a:ln>
          </p:spPr>
          <p:txBody>
            <a:bodyPr/>
            <a:lstStyle/>
            <a:p>
              <a:endParaRPr lang="en-US"/>
            </a:p>
          </p:txBody>
        </p:sp>
        <p:sp>
          <p:nvSpPr>
            <p:cNvPr id="10420" name="Line 498"/>
            <p:cNvSpPr>
              <a:spLocks noChangeShapeType="1"/>
            </p:cNvSpPr>
            <p:nvPr/>
          </p:nvSpPr>
          <p:spPr bwMode="auto">
            <a:xfrm>
              <a:off x="4050" y="2750"/>
              <a:ext cx="11" cy="1"/>
            </a:xfrm>
            <a:prstGeom prst="line">
              <a:avLst/>
            </a:prstGeom>
            <a:noFill/>
            <a:ln w="9525">
              <a:solidFill>
                <a:srgbClr val="008080"/>
              </a:solidFill>
              <a:round/>
              <a:headEnd/>
              <a:tailEnd/>
            </a:ln>
          </p:spPr>
          <p:txBody>
            <a:bodyPr/>
            <a:lstStyle/>
            <a:p>
              <a:endParaRPr lang="en-US"/>
            </a:p>
          </p:txBody>
        </p:sp>
        <p:sp>
          <p:nvSpPr>
            <p:cNvPr id="10421" name="Line 499"/>
            <p:cNvSpPr>
              <a:spLocks noChangeShapeType="1"/>
            </p:cNvSpPr>
            <p:nvPr/>
          </p:nvSpPr>
          <p:spPr bwMode="auto">
            <a:xfrm>
              <a:off x="4073" y="2750"/>
              <a:ext cx="11" cy="1"/>
            </a:xfrm>
            <a:prstGeom prst="line">
              <a:avLst/>
            </a:prstGeom>
            <a:noFill/>
            <a:ln w="9525">
              <a:solidFill>
                <a:srgbClr val="008080"/>
              </a:solidFill>
              <a:round/>
              <a:headEnd/>
              <a:tailEnd/>
            </a:ln>
          </p:spPr>
          <p:txBody>
            <a:bodyPr/>
            <a:lstStyle/>
            <a:p>
              <a:endParaRPr lang="en-US"/>
            </a:p>
          </p:txBody>
        </p:sp>
        <p:sp>
          <p:nvSpPr>
            <p:cNvPr id="10422" name="Line 500"/>
            <p:cNvSpPr>
              <a:spLocks noChangeShapeType="1"/>
            </p:cNvSpPr>
            <p:nvPr/>
          </p:nvSpPr>
          <p:spPr bwMode="auto">
            <a:xfrm>
              <a:off x="4096" y="2750"/>
              <a:ext cx="11" cy="1"/>
            </a:xfrm>
            <a:prstGeom prst="line">
              <a:avLst/>
            </a:prstGeom>
            <a:noFill/>
            <a:ln w="9525">
              <a:solidFill>
                <a:srgbClr val="008080"/>
              </a:solidFill>
              <a:round/>
              <a:headEnd/>
              <a:tailEnd/>
            </a:ln>
          </p:spPr>
          <p:txBody>
            <a:bodyPr/>
            <a:lstStyle/>
            <a:p>
              <a:endParaRPr lang="en-US"/>
            </a:p>
          </p:txBody>
        </p:sp>
        <p:sp>
          <p:nvSpPr>
            <p:cNvPr id="10423" name="Line 501"/>
            <p:cNvSpPr>
              <a:spLocks noChangeShapeType="1"/>
            </p:cNvSpPr>
            <p:nvPr/>
          </p:nvSpPr>
          <p:spPr bwMode="auto">
            <a:xfrm>
              <a:off x="4119" y="2750"/>
              <a:ext cx="11" cy="1"/>
            </a:xfrm>
            <a:prstGeom prst="line">
              <a:avLst/>
            </a:prstGeom>
            <a:noFill/>
            <a:ln w="9525">
              <a:solidFill>
                <a:srgbClr val="008080"/>
              </a:solidFill>
              <a:round/>
              <a:headEnd/>
              <a:tailEnd/>
            </a:ln>
          </p:spPr>
          <p:txBody>
            <a:bodyPr/>
            <a:lstStyle/>
            <a:p>
              <a:endParaRPr lang="en-US"/>
            </a:p>
          </p:txBody>
        </p:sp>
        <p:sp>
          <p:nvSpPr>
            <p:cNvPr id="10424" name="Line 502"/>
            <p:cNvSpPr>
              <a:spLocks noChangeShapeType="1"/>
            </p:cNvSpPr>
            <p:nvPr/>
          </p:nvSpPr>
          <p:spPr bwMode="auto">
            <a:xfrm>
              <a:off x="4142" y="2750"/>
              <a:ext cx="11" cy="1"/>
            </a:xfrm>
            <a:prstGeom prst="line">
              <a:avLst/>
            </a:prstGeom>
            <a:noFill/>
            <a:ln w="9525">
              <a:solidFill>
                <a:srgbClr val="008080"/>
              </a:solidFill>
              <a:round/>
              <a:headEnd/>
              <a:tailEnd/>
            </a:ln>
          </p:spPr>
          <p:txBody>
            <a:bodyPr/>
            <a:lstStyle/>
            <a:p>
              <a:endParaRPr lang="en-US"/>
            </a:p>
          </p:txBody>
        </p:sp>
        <p:sp>
          <p:nvSpPr>
            <p:cNvPr id="10425" name="Line 503"/>
            <p:cNvSpPr>
              <a:spLocks noChangeShapeType="1"/>
            </p:cNvSpPr>
            <p:nvPr/>
          </p:nvSpPr>
          <p:spPr bwMode="auto">
            <a:xfrm>
              <a:off x="1563" y="2678"/>
              <a:ext cx="12" cy="1"/>
            </a:xfrm>
            <a:prstGeom prst="line">
              <a:avLst/>
            </a:prstGeom>
            <a:noFill/>
            <a:ln w="9525">
              <a:solidFill>
                <a:srgbClr val="008080"/>
              </a:solidFill>
              <a:round/>
              <a:headEnd/>
              <a:tailEnd/>
            </a:ln>
          </p:spPr>
          <p:txBody>
            <a:bodyPr/>
            <a:lstStyle/>
            <a:p>
              <a:endParaRPr lang="en-US"/>
            </a:p>
          </p:txBody>
        </p:sp>
        <p:sp>
          <p:nvSpPr>
            <p:cNvPr id="10426" name="Line 504"/>
            <p:cNvSpPr>
              <a:spLocks noChangeShapeType="1"/>
            </p:cNvSpPr>
            <p:nvPr/>
          </p:nvSpPr>
          <p:spPr bwMode="auto">
            <a:xfrm>
              <a:off x="1586" y="2678"/>
              <a:ext cx="12" cy="1"/>
            </a:xfrm>
            <a:prstGeom prst="line">
              <a:avLst/>
            </a:prstGeom>
            <a:noFill/>
            <a:ln w="9525">
              <a:solidFill>
                <a:srgbClr val="008080"/>
              </a:solidFill>
              <a:round/>
              <a:headEnd/>
              <a:tailEnd/>
            </a:ln>
          </p:spPr>
          <p:txBody>
            <a:bodyPr/>
            <a:lstStyle/>
            <a:p>
              <a:endParaRPr lang="en-US"/>
            </a:p>
          </p:txBody>
        </p:sp>
        <p:sp>
          <p:nvSpPr>
            <p:cNvPr id="10427" name="Line 505"/>
            <p:cNvSpPr>
              <a:spLocks noChangeShapeType="1"/>
            </p:cNvSpPr>
            <p:nvPr/>
          </p:nvSpPr>
          <p:spPr bwMode="auto">
            <a:xfrm>
              <a:off x="1609" y="2678"/>
              <a:ext cx="12" cy="1"/>
            </a:xfrm>
            <a:prstGeom prst="line">
              <a:avLst/>
            </a:prstGeom>
            <a:noFill/>
            <a:ln w="9525">
              <a:solidFill>
                <a:srgbClr val="008080"/>
              </a:solidFill>
              <a:round/>
              <a:headEnd/>
              <a:tailEnd/>
            </a:ln>
          </p:spPr>
          <p:txBody>
            <a:bodyPr/>
            <a:lstStyle/>
            <a:p>
              <a:endParaRPr lang="en-US"/>
            </a:p>
          </p:txBody>
        </p:sp>
        <p:sp>
          <p:nvSpPr>
            <p:cNvPr id="10428" name="Line 506"/>
            <p:cNvSpPr>
              <a:spLocks noChangeShapeType="1"/>
            </p:cNvSpPr>
            <p:nvPr/>
          </p:nvSpPr>
          <p:spPr bwMode="auto">
            <a:xfrm>
              <a:off x="1632" y="2678"/>
              <a:ext cx="12" cy="1"/>
            </a:xfrm>
            <a:prstGeom prst="line">
              <a:avLst/>
            </a:prstGeom>
            <a:noFill/>
            <a:ln w="9525">
              <a:solidFill>
                <a:srgbClr val="008080"/>
              </a:solidFill>
              <a:round/>
              <a:headEnd/>
              <a:tailEnd/>
            </a:ln>
          </p:spPr>
          <p:txBody>
            <a:bodyPr/>
            <a:lstStyle/>
            <a:p>
              <a:endParaRPr lang="en-US"/>
            </a:p>
          </p:txBody>
        </p:sp>
        <p:sp>
          <p:nvSpPr>
            <p:cNvPr id="10429" name="Line 507"/>
            <p:cNvSpPr>
              <a:spLocks noChangeShapeType="1"/>
            </p:cNvSpPr>
            <p:nvPr/>
          </p:nvSpPr>
          <p:spPr bwMode="auto">
            <a:xfrm>
              <a:off x="1655" y="2678"/>
              <a:ext cx="12" cy="1"/>
            </a:xfrm>
            <a:prstGeom prst="line">
              <a:avLst/>
            </a:prstGeom>
            <a:noFill/>
            <a:ln w="9525">
              <a:solidFill>
                <a:srgbClr val="008080"/>
              </a:solidFill>
              <a:round/>
              <a:headEnd/>
              <a:tailEnd/>
            </a:ln>
          </p:spPr>
          <p:txBody>
            <a:bodyPr/>
            <a:lstStyle/>
            <a:p>
              <a:endParaRPr lang="en-US"/>
            </a:p>
          </p:txBody>
        </p:sp>
        <p:sp>
          <p:nvSpPr>
            <p:cNvPr id="10430" name="Line 508"/>
            <p:cNvSpPr>
              <a:spLocks noChangeShapeType="1"/>
            </p:cNvSpPr>
            <p:nvPr/>
          </p:nvSpPr>
          <p:spPr bwMode="auto">
            <a:xfrm>
              <a:off x="1678" y="2678"/>
              <a:ext cx="12" cy="1"/>
            </a:xfrm>
            <a:prstGeom prst="line">
              <a:avLst/>
            </a:prstGeom>
            <a:noFill/>
            <a:ln w="9525">
              <a:solidFill>
                <a:srgbClr val="008080"/>
              </a:solidFill>
              <a:round/>
              <a:headEnd/>
              <a:tailEnd/>
            </a:ln>
          </p:spPr>
          <p:txBody>
            <a:bodyPr/>
            <a:lstStyle/>
            <a:p>
              <a:endParaRPr lang="en-US"/>
            </a:p>
          </p:txBody>
        </p:sp>
        <p:sp>
          <p:nvSpPr>
            <p:cNvPr id="10431" name="Line 509"/>
            <p:cNvSpPr>
              <a:spLocks noChangeShapeType="1"/>
            </p:cNvSpPr>
            <p:nvPr/>
          </p:nvSpPr>
          <p:spPr bwMode="auto">
            <a:xfrm>
              <a:off x="1701" y="2678"/>
              <a:ext cx="12" cy="1"/>
            </a:xfrm>
            <a:prstGeom prst="line">
              <a:avLst/>
            </a:prstGeom>
            <a:noFill/>
            <a:ln w="9525">
              <a:solidFill>
                <a:srgbClr val="008080"/>
              </a:solidFill>
              <a:round/>
              <a:headEnd/>
              <a:tailEnd/>
            </a:ln>
          </p:spPr>
          <p:txBody>
            <a:bodyPr/>
            <a:lstStyle/>
            <a:p>
              <a:endParaRPr lang="en-US"/>
            </a:p>
          </p:txBody>
        </p:sp>
        <p:sp>
          <p:nvSpPr>
            <p:cNvPr id="10432" name="Line 510"/>
            <p:cNvSpPr>
              <a:spLocks noChangeShapeType="1"/>
            </p:cNvSpPr>
            <p:nvPr/>
          </p:nvSpPr>
          <p:spPr bwMode="auto">
            <a:xfrm>
              <a:off x="1724" y="2678"/>
              <a:ext cx="12" cy="1"/>
            </a:xfrm>
            <a:prstGeom prst="line">
              <a:avLst/>
            </a:prstGeom>
            <a:noFill/>
            <a:ln w="9525">
              <a:solidFill>
                <a:srgbClr val="008080"/>
              </a:solidFill>
              <a:round/>
              <a:headEnd/>
              <a:tailEnd/>
            </a:ln>
          </p:spPr>
          <p:txBody>
            <a:bodyPr/>
            <a:lstStyle/>
            <a:p>
              <a:endParaRPr lang="en-US"/>
            </a:p>
          </p:txBody>
        </p:sp>
        <p:sp>
          <p:nvSpPr>
            <p:cNvPr id="10433" name="Line 511"/>
            <p:cNvSpPr>
              <a:spLocks noChangeShapeType="1"/>
            </p:cNvSpPr>
            <p:nvPr/>
          </p:nvSpPr>
          <p:spPr bwMode="auto">
            <a:xfrm>
              <a:off x="1747" y="2678"/>
              <a:ext cx="12" cy="1"/>
            </a:xfrm>
            <a:prstGeom prst="line">
              <a:avLst/>
            </a:prstGeom>
            <a:noFill/>
            <a:ln w="9525">
              <a:solidFill>
                <a:srgbClr val="008080"/>
              </a:solidFill>
              <a:round/>
              <a:headEnd/>
              <a:tailEnd/>
            </a:ln>
          </p:spPr>
          <p:txBody>
            <a:bodyPr/>
            <a:lstStyle/>
            <a:p>
              <a:endParaRPr lang="en-US"/>
            </a:p>
          </p:txBody>
        </p:sp>
        <p:sp>
          <p:nvSpPr>
            <p:cNvPr id="10434" name="Line 512"/>
            <p:cNvSpPr>
              <a:spLocks noChangeShapeType="1"/>
            </p:cNvSpPr>
            <p:nvPr/>
          </p:nvSpPr>
          <p:spPr bwMode="auto">
            <a:xfrm>
              <a:off x="1770" y="2678"/>
              <a:ext cx="12" cy="1"/>
            </a:xfrm>
            <a:prstGeom prst="line">
              <a:avLst/>
            </a:prstGeom>
            <a:noFill/>
            <a:ln w="9525">
              <a:solidFill>
                <a:srgbClr val="008080"/>
              </a:solidFill>
              <a:round/>
              <a:headEnd/>
              <a:tailEnd/>
            </a:ln>
          </p:spPr>
          <p:txBody>
            <a:bodyPr/>
            <a:lstStyle/>
            <a:p>
              <a:endParaRPr lang="en-US"/>
            </a:p>
          </p:txBody>
        </p:sp>
        <p:sp>
          <p:nvSpPr>
            <p:cNvPr id="10435" name="Line 513"/>
            <p:cNvSpPr>
              <a:spLocks noChangeShapeType="1"/>
            </p:cNvSpPr>
            <p:nvPr/>
          </p:nvSpPr>
          <p:spPr bwMode="auto">
            <a:xfrm>
              <a:off x="1793" y="2678"/>
              <a:ext cx="12" cy="1"/>
            </a:xfrm>
            <a:prstGeom prst="line">
              <a:avLst/>
            </a:prstGeom>
            <a:noFill/>
            <a:ln w="9525">
              <a:solidFill>
                <a:srgbClr val="008080"/>
              </a:solidFill>
              <a:round/>
              <a:headEnd/>
              <a:tailEnd/>
            </a:ln>
          </p:spPr>
          <p:txBody>
            <a:bodyPr/>
            <a:lstStyle/>
            <a:p>
              <a:endParaRPr lang="en-US"/>
            </a:p>
          </p:txBody>
        </p:sp>
        <p:sp>
          <p:nvSpPr>
            <p:cNvPr id="10436" name="Line 514"/>
            <p:cNvSpPr>
              <a:spLocks noChangeShapeType="1"/>
            </p:cNvSpPr>
            <p:nvPr/>
          </p:nvSpPr>
          <p:spPr bwMode="auto">
            <a:xfrm>
              <a:off x="1816" y="2678"/>
              <a:ext cx="12" cy="1"/>
            </a:xfrm>
            <a:prstGeom prst="line">
              <a:avLst/>
            </a:prstGeom>
            <a:noFill/>
            <a:ln w="9525">
              <a:solidFill>
                <a:srgbClr val="008080"/>
              </a:solidFill>
              <a:round/>
              <a:headEnd/>
              <a:tailEnd/>
            </a:ln>
          </p:spPr>
          <p:txBody>
            <a:bodyPr/>
            <a:lstStyle/>
            <a:p>
              <a:endParaRPr lang="en-US"/>
            </a:p>
          </p:txBody>
        </p:sp>
        <p:sp>
          <p:nvSpPr>
            <p:cNvPr id="10437" name="Line 515"/>
            <p:cNvSpPr>
              <a:spLocks noChangeShapeType="1"/>
            </p:cNvSpPr>
            <p:nvPr/>
          </p:nvSpPr>
          <p:spPr bwMode="auto">
            <a:xfrm>
              <a:off x="1839" y="2678"/>
              <a:ext cx="12" cy="1"/>
            </a:xfrm>
            <a:prstGeom prst="line">
              <a:avLst/>
            </a:prstGeom>
            <a:noFill/>
            <a:ln w="9525">
              <a:solidFill>
                <a:srgbClr val="008080"/>
              </a:solidFill>
              <a:round/>
              <a:headEnd/>
              <a:tailEnd/>
            </a:ln>
          </p:spPr>
          <p:txBody>
            <a:bodyPr/>
            <a:lstStyle/>
            <a:p>
              <a:endParaRPr lang="en-US"/>
            </a:p>
          </p:txBody>
        </p:sp>
        <p:sp>
          <p:nvSpPr>
            <p:cNvPr id="10438" name="Line 516"/>
            <p:cNvSpPr>
              <a:spLocks noChangeShapeType="1"/>
            </p:cNvSpPr>
            <p:nvPr/>
          </p:nvSpPr>
          <p:spPr bwMode="auto">
            <a:xfrm>
              <a:off x="1863" y="2678"/>
              <a:ext cx="11" cy="1"/>
            </a:xfrm>
            <a:prstGeom prst="line">
              <a:avLst/>
            </a:prstGeom>
            <a:noFill/>
            <a:ln w="9525">
              <a:solidFill>
                <a:srgbClr val="008080"/>
              </a:solidFill>
              <a:round/>
              <a:headEnd/>
              <a:tailEnd/>
            </a:ln>
          </p:spPr>
          <p:txBody>
            <a:bodyPr/>
            <a:lstStyle/>
            <a:p>
              <a:endParaRPr lang="en-US"/>
            </a:p>
          </p:txBody>
        </p:sp>
        <p:sp>
          <p:nvSpPr>
            <p:cNvPr id="10439" name="Line 517"/>
            <p:cNvSpPr>
              <a:spLocks noChangeShapeType="1"/>
            </p:cNvSpPr>
            <p:nvPr/>
          </p:nvSpPr>
          <p:spPr bwMode="auto">
            <a:xfrm>
              <a:off x="1886" y="2678"/>
              <a:ext cx="11" cy="1"/>
            </a:xfrm>
            <a:prstGeom prst="line">
              <a:avLst/>
            </a:prstGeom>
            <a:noFill/>
            <a:ln w="9525">
              <a:solidFill>
                <a:srgbClr val="008080"/>
              </a:solidFill>
              <a:round/>
              <a:headEnd/>
              <a:tailEnd/>
            </a:ln>
          </p:spPr>
          <p:txBody>
            <a:bodyPr/>
            <a:lstStyle/>
            <a:p>
              <a:endParaRPr lang="en-US"/>
            </a:p>
          </p:txBody>
        </p:sp>
        <p:sp>
          <p:nvSpPr>
            <p:cNvPr id="10440" name="Line 518"/>
            <p:cNvSpPr>
              <a:spLocks noChangeShapeType="1"/>
            </p:cNvSpPr>
            <p:nvPr/>
          </p:nvSpPr>
          <p:spPr bwMode="auto">
            <a:xfrm>
              <a:off x="1909" y="2678"/>
              <a:ext cx="11" cy="1"/>
            </a:xfrm>
            <a:prstGeom prst="line">
              <a:avLst/>
            </a:prstGeom>
            <a:noFill/>
            <a:ln w="9525">
              <a:solidFill>
                <a:srgbClr val="008080"/>
              </a:solidFill>
              <a:round/>
              <a:headEnd/>
              <a:tailEnd/>
            </a:ln>
          </p:spPr>
          <p:txBody>
            <a:bodyPr/>
            <a:lstStyle/>
            <a:p>
              <a:endParaRPr lang="en-US"/>
            </a:p>
          </p:txBody>
        </p:sp>
        <p:sp>
          <p:nvSpPr>
            <p:cNvPr id="10441" name="Line 519"/>
            <p:cNvSpPr>
              <a:spLocks noChangeShapeType="1"/>
            </p:cNvSpPr>
            <p:nvPr/>
          </p:nvSpPr>
          <p:spPr bwMode="auto">
            <a:xfrm>
              <a:off x="1932" y="2678"/>
              <a:ext cx="11" cy="1"/>
            </a:xfrm>
            <a:prstGeom prst="line">
              <a:avLst/>
            </a:prstGeom>
            <a:noFill/>
            <a:ln w="9525">
              <a:solidFill>
                <a:srgbClr val="008080"/>
              </a:solidFill>
              <a:round/>
              <a:headEnd/>
              <a:tailEnd/>
            </a:ln>
          </p:spPr>
          <p:txBody>
            <a:bodyPr/>
            <a:lstStyle/>
            <a:p>
              <a:endParaRPr lang="en-US"/>
            </a:p>
          </p:txBody>
        </p:sp>
        <p:sp>
          <p:nvSpPr>
            <p:cNvPr id="10442" name="Line 520"/>
            <p:cNvSpPr>
              <a:spLocks noChangeShapeType="1"/>
            </p:cNvSpPr>
            <p:nvPr/>
          </p:nvSpPr>
          <p:spPr bwMode="auto">
            <a:xfrm>
              <a:off x="1955" y="2678"/>
              <a:ext cx="11" cy="1"/>
            </a:xfrm>
            <a:prstGeom prst="line">
              <a:avLst/>
            </a:prstGeom>
            <a:noFill/>
            <a:ln w="9525">
              <a:solidFill>
                <a:srgbClr val="008080"/>
              </a:solidFill>
              <a:round/>
              <a:headEnd/>
              <a:tailEnd/>
            </a:ln>
          </p:spPr>
          <p:txBody>
            <a:bodyPr/>
            <a:lstStyle/>
            <a:p>
              <a:endParaRPr lang="en-US"/>
            </a:p>
          </p:txBody>
        </p:sp>
        <p:sp>
          <p:nvSpPr>
            <p:cNvPr id="10443" name="Line 521"/>
            <p:cNvSpPr>
              <a:spLocks noChangeShapeType="1"/>
            </p:cNvSpPr>
            <p:nvPr/>
          </p:nvSpPr>
          <p:spPr bwMode="auto">
            <a:xfrm>
              <a:off x="1978" y="2678"/>
              <a:ext cx="11" cy="1"/>
            </a:xfrm>
            <a:prstGeom prst="line">
              <a:avLst/>
            </a:prstGeom>
            <a:noFill/>
            <a:ln w="9525">
              <a:solidFill>
                <a:srgbClr val="008080"/>
              </a:solidFill>
              <a:round/>
              <a:headEnd/>
              <a:tailEnd/>
            </a:ln>
          </p:spPr>
          <p:txBody>
            <a:bodyPr/>
            <a:lstStyle/>
            <a:p>
              <a:endParaRPr lang="en-US"/>
            </a:p>
          </p:txBody>
        </p:sp>
        <p:sp>
          <p:nvSpPr>
            <p:cNvPr id="10444" name="Line 522"/>
            <p:cNvSpPr>
              <a:spLocks noChangeShapeType="1"/>
            </p:cNvSpPr>
            <p:nvPr/>
          </p:nvSpPr>
          <p:spPr bwMode="auto">
            <a:xfrm>
              <a:off x="2001" y="2678"/>
              <a:ext cx="11" cy="1"/>
            </a:xfrm>
            <a:prstGeom prst="line">
              <a:avLst/>
            </a:prstGeom>
            <a:noFill/>
            <a:ln w="9525">
              <a:solidFill>
                <a:srgbClr val="008080"/>
              </a:solidFill>
              <a:round/>
              <a:headEnd/>
              <a:tailEnd/>
            </a:ln>
          </p:spPr>
          <p:txBody>
            <a:bodyPr/>
            <a:lstStyle/>
            <a:p>
              <a:endParaRPr lang="en-US"/>
            </a:p>
          </p:txBody>
        </p:sp>
        <p:sp>
          <p:nvSpPr>
            <p:cNvPr id="10445" name="Line 523"/>
            <p:cNvSpPr>
              <a:spLocks noChangeShapeType="1"/>
            </p:cNvSpPr>
            <p:nvPr/>
          </p:nvSpPr>
          <p:spPr bwMode="auto">
            <a:xfrm>
              <a:off x="2024" y="2678"/>
              <a:ext cx="11" cy="1"/>
            </a:xfrm>
            <a:prstGeom prst="line">
              <a:avLst/>
            </a:prstGeom>
            <a:noFill/>
            <a:ln w="9525">
              <a:solidFill>
                <a:srgbClr val="008080"/>
              </a:solidFill>
              <a:round/>
              <a:headEnd/>
              <a:tailEnd/>
            </a:ln>
          </p:spPr>
          <p:txBody>
            <a:bodyPr/>
            <a:lstStyle/>
            <a:p>
              <a:endParaRPr lang="en-US"/>
            </a:p>
          </p:txBody>
        </p:sp>
        <p:sp>
          <p:nvSpPr>
            <p:cNvPr id="10446" name="Line 524"/>
            <p:cNvSpPr>
              <a:spLocks noChangeShapeType="1"/>
            </p:cNvSpPr>
            <p:nvPr/>
          </p:nvSpPr>
          <p:spPr bwMode="auto">
            <a:xfrm>
              <a:off x="2047" y="2678"/>
              <a:ext cx="11" cy="1"/>
            </a:xfrm>
            <a:prstGeom prst="line">
              <a:avLst/>
            </a:prstGeom>
            <a:noFill/>
            <a:ln w="9525">
              <a:solidFill>
                <a:srgbClr val="008080"/>
              </a:solidFill>
              <a:round/>
              <a:headEnd/>
              <a:tailEnd/>
            </a:ln>
          </p:spPr>
          <p:txBody>
            <a:bodyPr/>
            <a:lstStyle/>
            <a:p>
              <a:endParaRPr lang="en-US"/>
            </a:p>
          </p:txBody>
        </p:sp>
        <p:sp>
          <p:nvSpPr>
            <p:cNvPr id="10447" name="Line 525"/>
            <p:cNvSpPr>
              <a:spLocks noChangeShapeType="1"/>
            </p:cNvSpPr>
            <p:nvPr/>
          </p:nvSpPr>
          <p:spPr bwMode="auto">
            <a:xfrm>
              <a:off x="2070" y="2678"/>
              <a:ext cx="11" cy="1"/>
            </a:xfrm>
            <a:prstGeom prst="line">
              <a:avLst/>
            </a:prstGeom>
            <a:noFill/>
            <a:ln w="9525">
              <a:solidFill>
                <a:srgbClr val="008080"/>
              </a:solidFill>
              <a:round/>
              <a:headEnd/>
              <a:tailEnd/>
            </a:ln>
          </p:spPr>
          <p:txBody>
            <a:bodyPr/>
            <a:lstStyle/>
            <a:p>
              <a:endParaRPr lang="en-US"/>
            </a:p>
          </p:txBody>
        </p:sp>
        <p:sp>
          <p:nvSpPr>
            <p:cNvPr id="10448" name="Line 526"/>
            <p:cNvSpPr>
              <a:spLocks noChangeShapeType="1"/>
            </p:cNvSpPr>
            <p:nvPr/>
          </p:nvSpPr>
          <p:spPr bwMode="auto">
            <a:xfrm>
              <a:off x="2093" y="2678"/>
              <a:ext cx="11" cy="1"/>
            </a:xfrm>
            <a:prstGeom prst="line">
              <a:avLst/>
            </a:prstGeom>
            <a:noFill/>
            <a:ln w="9525">
              <a:solidFill>
                <a:srgbClr val="008080"/>
              </a:solidFill>
              <a:round/>
              <a:headEnd/>
              <a:tailEnd/>
            </a:ln>
          </p:spPr>
          <p:txBody>
            <a:bodyPr/>
            <a:lstStyle/>
            <a:p>
              <a:endParaRPr lang="en-US"/>
            </a:p>
          </p:txBody>
        </p:sp>
        <p:sp>
          <p:nvSpPr>
            <p:cNvPr id="10449" name="Line 527"/>
            <p:cNvSpPr>
              <a:spLocks noChangeShapeType="1"/>
            </p:cNvSpPr>
            <p:nvPr/>
          </p:nvSpPr>
          <p:spPr bwMode="auto">
            <a:xfrm>
              <a:off x="2116" y="2678"/>
              <a:ext cx="11" cy="1"/>
            </a:xfrm>
            <a:prstGeom prst="line">
              <a:avLst/>
            </a:prstGeom>
            <a:noFill/>
            <a:ln w="9525">
              <a:solidFill>
                <a:srgbClr val="008080"/>
              </a:solidFill>
              <a:round/>
              <a:headEnd/>
              <a:tailEnd/>
            </a:ln>
          </p:spPr>
          <p:txBody>
            <a:bodyPr/>
            <a:lstStyle/>
            <a:p>
              <a:endParaRPr lang="en-US"/>
            </a:p>
          </p:txBody>
        </p:sp>
        <p:sp>
          <p:nvSpPr>
            <p:cNvPr id="10450" name="Line 528"/>
            <p:cNvSpPr>
              <a:spLocks noChangeShapeType="1"/>
            </p:cNvSpPr>
            <p:nvPr/>
          </p:nvSpPr>
          <p:spPr bwMode="auto">
            <a:xfrm>
              <a:off x="2139" y="2678"/>
              <a:ext cx="11" cy="1"/>
            </a:xfrm>
            <a:prstGeom prst="line">
              <a:avLst/>
            </a:prstGeom>
            <a:noFill/>
            <a:ln w="9525">
              <a:solidFill>
                <a:srgbClr val="008080"/>
              </a:solidFill>
              <a:round/>
              <a:headEnd/>
              <a:tailEnd/>
            </a:ln>
          </p:spPr>
          <p:txBody>
            <a:bodyPr/>
            <a:lstStyle/>
            <a:p>
              <a:endParaRPr lang="en-US"/>
            </a:p>
          </p:txBody>
        </p:sp>
        <p:sp>
          <p:nvSpPr>
            <p:cNvPr id="10451" name="Line 529"/>
            <p:cNvSpPr>
              <a:spLocks noChangeShapeType="1"/>
            </p:cNvSpPr>
            <p:nvPr/>
          </p:nvSpPr>
          <p:spPr bwMode="auto">
            <a:xfrm>
              <a:off x="2162" y="2678"/>
              <a:ext cx="11" cy="1"/>
            </a:xfrm>
            <a:prstGeom prst="line">
              <a:avLst/>
            </a:prstGeom>
            <a:noFill/>
            <a:ln w="9525">
              <a:solidFill>
                <a:srgbClr val="008080"/>
              </a:solidFill>
              <a:round/>
              <a:headEnd/>
              <a:tailEnd/>
            </a:ln>
          </p:spPr>
          <p:txBody>
            <a:bodyPr/>
            <a:lstStyle/>
            <a:p>
              <a:endParaRPr lang="en-US"/>
            </a:p>
          </p:txBody>
        </p:sp>
        <p:sp>
          <p:nvSpPr>
            <p:cNvPr id="10452" name="Line 530"/>
            <p:cNvSpPr>
              <a:spLocks noChangeShapeType="1"/>
            </p:cNvSpPr>
            <p:nvPr/>
          </p:nvSpPr>
          <p:spPr bwMode="auto">
            <a:xfrm>
              <a:off x="2185" y="2678"/>
              <a:ext cx="11" cy="1"/>
            </a:xfrm>
            <a:prstGeom prst="line">
              <a:avLst/>
            </a:prstGeom>
            <a:noFill/>
            <a:ln w="9525">
              <a:solidFill>
                <a:srgbClr val="008080"/>
              </a:solidFill>
              <a:round/>
              <a:headEnd/>
              <a:tailEnd/>
            </a:ln>
          </p:spPr>
          <p:txBody>
            <a:bodyPr/>
            <a:lstStyle/>
            <a:p>
              <a:endParaRPr lang="en-US"/>
            </a:p>
          </p:txBody>
        </p:sp>
        <p:sp>
          <p:nvSpPr>
            <p:cNvPr id="10453" name="Line 531"/>
            <p:cNvSpPr>
              <a:spLocks noChangeShapeType="1"/>
            </p:cNvSpPr>
            <p:nvPr/>
          </p:nvSpPr>
          <p:spPr bwMode="auto">
            <a:xfrm>
              <a:off x="2208" y="2678"/>
              <a:ext cx="11" cy="1"/>
            </a:xfrm>
            <a:prstGeom prst="line">
              <a:avLst/>
            </a:prstGeom>
            <a:noFill/>
            <a:ln w="9525">
              <a:solidFill>
                <a:srgbClr val="008080"/>
              </a:solidFill>
              <a:round/>
              <a:headEnd/>
              <a:tailEnd/>
            </a:ln>
          </p:spPr>
          <p:txBody>
            <a:bodyPr/>
            <a:lstStyle/>
            <a:p>
              <a:endParaRPr lang="en-US"/>
            </a:p>
          </p:txBody>
        </p:sp>
        <p:sp>
          <p:nvSpPr>
            <p:cNvPr id="10454" name="Line 532"/>
            <p:cNvSpPr>
              <a:spLocks noChangeShapeType="1"/>
            </p:cNvSpPr>
            <p:nvPr/>
          </p:nvSpPr>
          <p:spPr bwMode="auto">
            <a:xfrm>
              <a:off x="2231" y="2678"/>
              <a:ext cx="11" cy="1"/>
            </a:xfrm>
            <a:prstGeom prst="line">
              <a:avLst/>
            </a:prstGeom>
            <a:noFill/>
            <a:ln w="9525">
              <a:solidFill>
                <a:srgbClr val="008080"/>
              </a:solidFill>
              <a:round/>
              <a:headEnd/>
              <a:tailEnd/>
            </a:ln>
          </p:spPr>
          <p:txBody>
            <a:bodyPr/>
            <a:lstStyle/>
            <a:p>
              <a:endParaRPr lang="en-US"/>
            </a:p>
          </p:txBody>
        </p:sp>
        <p:sp>
          <p:nvSpPr>
            <p:cNvPr id="10455" name="Line 533"/>
            <p:cNvSpPr>
              <a:spLocks noChangeShapeType="1"/>
            </p:cNvSpPr>
            <p:nvPr/>
          </p:nvSpPr>
          <p:spPr bwMode="auto">
            <a:xfrm>
              <a:off x="2254" y="2678"/>
              <a:ext cx="11" cy="1"/>
            </a:xfrm>
            <a:prstGeom prst="line">
              <a:avLst/>
            </a:prstGeom>
            <a:noFill/>
            <a:ln w="9525">
              <a:solidFill>
                <a:srgbClr val="008080"/>
              </a:solidFill>
              <a:round/>
              <a:headEnd/>
              <a:tailEnd/>
            </a:ln>
          </p:spPr>
          <p:txBody>
            <a:bodyPr/>
            <a:lstStyle/>
            <a:p>
              <a:endParaRPr lang="en-US"/>
            </a:p>
          </p:txBody>
        </p:sp>
        <p:sp>
          <p:nvSpPr>
            <p:cNvPr id="10456" name="Line 534"/>
            <p:cNvSpPr>
              <a:spLocks noChangeShapeType="1"/>
            </p:cNvSpPr>
            <p:nvPr/>
          </p:nvSpPr>
          <p:spPr bwMode="auto">
            <a:xfrm>
              <a:off x="2277" y="2678"/>
              <a:ext cx="11" cy="1"/>
            </a:xfrm>
            <a:prstGeom prst="line">
              <a:avLst/>
            </a:prstGeom>
            <a:noFill/>
            <a:ln w="9525">
              <a:solidFill>
                <a:srgbClr val="008080"/>
              </a:solidFill>
              <a:round/>
              <a:headEnd/>
              <a:tailEnd/>
            </a:ln>
          </p:spPr>
          <p:txBody>
            <a:bodyPr/>
            <a:lstStyle/>
            <a:p>
              <a:endParaRPr lang="en-US"/>
            </a:p>
          </p:txBody>
        </p:sp>
        <p:sp>
          <p:nvSpPr>
            <p:cNvPr id="10457" name="Line 535"/>
            <p:cNvSpPr>
              <a:spLocks noChangeShapeType="1"/>
            </p:cNvSpPr>
            <p:nvPr/>
          </p:nvSpPr>
          <p:spPr bwMode="auto">
            <a:xfrm>
              <a:off x="2300" y="2678"/>
              <a:ext cx="11" cy="1"/>
            </a:xfrm>
            <a:prstGeom prst="line">
              <a:avLst/>
            </a:prstGeom>
            <a:noFill/>
            <a:ln w="9525">
              <a:solidFill>
                <a:srgbClr val="008080"/>
              </a:solidFill>
              <a:round/>
              <a:headEnd/>
              <a:tailEnd/>
            </a:ln>
          </p:spPr>
          <p:txBody>
            <a:bodyPr/>
            <a:lstStyle/>
            <a:p>
              <a:endParaRPr lang="en-US"/>
            </a:p>
          </p:txBody>
        </p:sp>
        <p:sp>
          <p:nvSpPr>
            <p:cNvPr id="10458" name="Line 536"/>
            <p:cNvSpPr>
              <a:spLocks noChangeShapeType="1"/>
            </p:cNvSpPr>
            <p:nvPr/>
          </p:nvSpPr>
          <p:spPr bwMode="auto">
            <a:xfrm>
              <a:off x="2323" y="2678"/>
              <a:ext cx="11" cy="1"/>
            </a:xfrm>
            <a:prstGeom prst="line">
              <a:avLst/>
            </a:prstGeom>
            <a:noFill/>
            <a:ln w="9525">
              <a:solidFill>
                <a:srgbClr val="008080"/>
              </a:solidFill>
              <a:round/>
              <a:headEnd/>
              <a:tailEnd/>
            </a:ln>
          </p:spPr>
          <p:txBody>
            <a:bodyPr/>
            <a:lstStyle/>
            <a:p>
              <a:endParaRPr lang="en-US"/>
            </a:p>
          </p:txBody>
        </p:sp>
        <p:sp>
          <p:nvSpPr>
            <p:cNvPr id="10459" name="Line 537"/>
            <p:cNvSpPr>
              <a:spLocks noChangeShapeType="1"/>
            </p:cNvSpPr>
            <p:nvPr/>
          </p:nvSpPr>
          <p:spPr bwMode="auto">
            <a:xfrm>
              <a:off x="2346" y="2678"/>
              <a:ext cx="12" cy="1"/>
            </a:xfrm>
            <a:prstGeom prst="line">
              <a:avLst/>
            </a:prstGeom>
            <a:noFill/>
            <a:ln w="9525">
              <a:solidFill>
                <a:srgbClr val="008080"/>
              </a:solidFill>
              <a:round/>
              <a:headEnd/>
              <a:tailEnd/>
            </a:ln>
          </p:spPr>
          <p:txBody>
            <a:bodyPr/>
            <a:lstStyle/>
            <a:p>
              <a:endParaRPr lang="en-US"/>
            </a:p>
          </p:txBody>
        </p:sp>
        <p:sp>
          <p:nvSpPr>
            <p:cNvPr id="10460" name="Line 538"/>
            <p:cNvSpPr>
              <a:spLocks noChangeShapeType="1"/>
            </p:cNvSpPr>
            <p:nvPr/>
          </p:nvSpPr>
          <p:spPr bwMode="auto">
            <a:xfrm>
              <a:off x="2369" y="2678"/>
              <a:ext cx="12" cy="1"/>
            </a:xfrm>
            <a:prstGeom prst="line">
              <a:avLst/>
            </a:prstGeom>
            <a:noFill/>
            <a:ln w="9525">
              <a:solidFill>
                <a:srgbClr val="008080"/>
              </a:solidFill>
              <a:round/>
              <a:headEnd/>
              <a:tailEnd/>
            </a:ln>
          </p:spPr>
          <p:txBody>
            <a:bodyPr/>
            <a:lstStyle/>
            <a:p>
              <a:endParaRPr lang="en-US"/>
            </a:p>
          </p:txBody>
        </p:sp>
        <p:sp>
          <p:nvSpPr>
            <p:cNvPr id="10461" name="Line 539"/>
            <p:cNvSpPr>
              <a:spLocks noChangeShapeType="1"/>
            </p:cNvSpPr>
            <p:nvPr/>
          </p:nvSpPr>
          <p:spPr bwMode="auto">
            <a:xfrm>
              <a:off x="2392" y="2678"/>
              <a:ext cx="12" cy="1"/>
            </a:xfrm>
            <a:prstGeom prst="line">
              <a:avLst/>
            </a:prstGeom>
            <a:noFill/>
            <a:ln w="9525">
              <a:solidFill>
                <a:srgbClr val="008080"/>
              </a:solidFill>
              <a:round/>
              <a:headEnd/>
              <a:tailEnd/>
            </a:ln>
          </p:spPr>
          <p:txBody>
            <a:bodyPr/>
            <a:lstStyle/>
            <a:p>
              <a:endParaRPr lang="en-US"/>
            </a:p>
          </p:txBody>
        </p:sp>
        <p:sp>
          <p:nvSpPr>
            <p:cNvPr id="10462" name="Line 540"/>
            <p:cNvSpPr>
              <a:spLocks noChangeShapeType="1"/>
            </p:cNvSpPr>
            <p:nvPr/>
          </p:nvSpPr>
          <p:spPr bwMode="auto">
            <a:xfrm>
              <a:off x="2415" y="2678"/>
              <a:ext cx="12" cy="1"/>
            </a:xfrm>
            <a:prstGeom prst="line">
              <a:avLst/>
            </a:prstGeom>
            <a:noFill/>
            <a:ln w="9525">
              <a:solidFill>
                <a:srgbClr val="008080"/>
              </a:solidFill>
              <a:round/>
              <a:headEnd/>
              <a:tailEnd/>
            </a:ln>
          </p:spPr>
          <p:txBody>
            <a:bodyPr/>
            <a:lstStyle/>
            <a:p>
              <a:endParaRPr lang="en-US"/>
            </a:p>
          </p:txBody>
        </p:sp>
        <p:sp>
          <p:nvSpPr>
            <p:cNvPr id="10463" name="Line 541"/>
            <p:cNvSpPr>
              <a:spLocks noChangeShapeType="1"/>
            </p:cNvSpPr>
            <p:nvPr/>
          </p:nvSpPr>
          <p:spPr bwMode="auto">
            <a:xfrm>
              <a:off x="2438" y="2678"/>
              <a:ext cx="12" cy="1"/>
            </a:xfrm>
            <a:prstGeom prst="line">
              <a:avLst/>
            </a:prstGeom>
            <a:noFill/>
            <a:ln w="9525">
              <a:solidFill>
                <a:srgbClr val="008080"/>
              </a:solidFill>
              <a:round/>
              <a:headEnd/>
              <a:tailEnd/>
            </a:ln>
          </p:spPr>
          <p:txBody>
            <a:bodyPr/>
            <a:lstStyle/>
            <a:p>
              <a:endParaRPr lang="en-US"/>
            </a:p>
          </p:txBody>
        </p:sp>
        <p:sp>
          <p:nvSpPr>
            <p:cNvPr id="10464" name="Line 542"/>
            <p:cNvSpPr>
              <a:spLocks noChangeShapeType="1"/>
            </p:cNvSpPr>
            <p:nvPr/>
          </p:nvSpPr>
          <p:spPr bwMode="auto">
            <a:xfrm>
              <a:off x="2461" y="2678"/>
              <a:ext cx="12" cy="1"/>
            </a:xfrm>
            <a:prstGeom prst="line">
              <a:avLst/>
            </a:prstGeom>
            <a:noFill/>
            <a:ln w="9525">
              <a:solidFill>
                <a:srgbClr val="008080"/>
              </a:solidFill>
              <a:round/>
              <a:headEnd/>
              <a:tailEnd/>
            </a:ln>
          </p:spPr>
          <p:txBody>
            <a:bodyPr/>
            <a:lstStyle/>
            <a:p>
              <a:endParaRPr lang="en-US"/>
            </a:p>
          </p:txBody>
        </p:sp>
        <p:sp>
          <p:nvSpPr>
            <p:cNvPr id="10465" name="Line 543"/>
            <p:cNvSpPr>
              <a:spLocks noChangeShapeType="1"/>
            </p:cNvSpPr>
            <p:nvPr/>
          </p:nvSpPr>
          <p:spPr bwMode="auto">
            <a:xfrm>
              <a:off x="2484" y="2678"/>
              <a:ext cx="12" cy="1"/>
            </a:xfrm>
            <a:prstGeom prst="line">
              <a:avLst/>
            </a:prstGeom>
            <a:noFill/>
            <a:ln w="9525">
              <a:solidFill>
                <a:srgbClr val="008080"/>
              </a:solidFill>
              <a:round/>
              <a:headEnd/>
              <a:tailEnd/>
            </a:ln>
          </p:spPr>
          <p:txBody>
            <a:bodyPr/>
            <a:lstStyle/>
            <a:p>
              <a:endParaRPr lang="en-US"/>
            </a:p>
          </p:txBody>
        </p:sp>
        <p:sp>
          <p:nvSpPr>
            <p:cNvPr id="10466" name="Line 544"/>
            <p:cNvSpPr>
              <a:spLocks noChangeShapeType="1"/>
            </p:cNvSpPr>
            <p:nvPr/>
          </p:nvSpPr>
          <p:spPr bwMode="auto">
            <a:xfrm>
              <a:off x="2507" y="2678"/>
              <a:ext cx="12" cy="1"/>
            </a:xfrm>
            <a:prstGeom prst="line">
              <a:avLst/>
            </a:prstGeom>
            <a:noFill/>
            <a:ln w="9525">
              <a:solidFill>
                <a:srgbClr val="008080"/>
              </a:solidFill>
              <a:round/>
              <a:headEnd/>
              <a:tailEnd/>
            </a:ln>
          </p:spPr>
          <p:txBody>
            <a:bodyPr/>
            <a:lstStyle/>
            <a:p>
              <a:endParaRPr lang="en-US"/>
            </a:p>
          </p:txBody>
        </p:sp>
        <p:sp>
          <p:nvSpPr>
            <p:cNvPr id="10467" name="Line 545"/>
            <p:cNvSpPr>
              <a:spLocks noChangeShapeType="1"/>
            </p:cNvSpPr>
            <p:nvPr/>
          </p:nvSpPr>
          <p:spPr bwMode="auto">
            <a:xfrm>
              <a:off x="2530" y="2678"/>
              <a:ext cx="12" cy="1"/>
            </a:xfrm>
            <a:prstGeom prst="line">
              <a:avLst/>
            </a:prstGeom>
            <a:noFill/>
            <a:ln w="9525">
              <a:solidFill>
                <a:srgbClr val="008080"/>
              </a:solidFill>
              <a:round/>
              <a:headEnd/>
              <a:tailEnd/>
            </a:ln>
          </p:spPr>
          <p:txBody>
            <a:bodyPr/>
            <a:lstStyle/>
            <a:p>
              <a:endParaRPr lang="en-US"/>
            </a:p>
          </p:txBody>
        </p:sp>
        <p:sp>
          <p:nvSpPr>
            <p:cNvPr id="10468" name="Line 546"/>
            <p:cNvSpPr>
              <a:spLocks noChangeShapeType="1"/>
            </p:cNvSpPr>
            <p:nvPr/>
          </p:nvSpPr>
          <p:spPr bwMode="auto">
            <a:xfrm>
              <a:off x="2553" y="2678"/>
              <a:ext cx="12" cy="1"/>
            </a:xfrm>
            <a:prstGeom prst="line">
              <a:avLst/>
            </a:prstGeom>
            <a:noFill/>
            <a:ln w="9525">
              <a:solidFill>
                <a:srgbClr val="008080"/>
              </a:solidFill>
              <a:round/>
              <a:headEnd/>
              <a:tailEnd/>
            </a:ln>
          </p:spPr>
          <p:txBody>
            <a:bodyPr/>
            <a:lstStyle/>
            <a:p>
              <a:endParaRPr lang="en-US"/>
            </a:p>
          </p:txBody>
        </p:sp>
        <p:sp>
          <p:nvSpPr>
            <p:cNvPr id="10469" name="Line 547"/>
            <p:cNvSpPr>
              <a:spLocks noChangeShapeType="1"/>
            </p:cNvSpPr>
            <p:nvPr/>
          </p:nvSpPr>
          <p:spPr bwMode="auto">
            <a:xfrm>
              <a:off x="2576" y="2678"/>
              <a:ext cx="12" cy="1"/>
            </a:xfrm>
            <a:prstGeom prst="line">
              <a:avLst/>
            </a:prstGeom>
            <a:noFill/>
            <a:ln w="9525">
              <a:solidFill>
                <a:srgbClr val="008080"/>
              </a:solidFill>
              <a:round/>
              <a:headEnd/>
              <a:tailEnd/>
            </a:ln>
          </p:spPr>
          <p:txBody>
            <a:bodyPr/>
            <a:lstStyle/>
            <a:p>
              <a:endParaRPr lang="en-US"/>
            </a:p>
          </p:txBody>
        </p:sp>
        <p:sp>
          <p:nvSpPr>
            <p:cNvPr id="10470" name="Line 548"/>
            <p:cNvSpPr>
              <a:spLocks noChangeShapeType="1"/>
            </p:cNvSpPr>
            <p:nvPr/>
          </p:nvSpPr>
          <p:spPr bwMode="auto">
            <a:xfrm>
              <a:off x="2599" y="2678"/>
              <a:ext cx="12" cy="1"/>
            </a:xfrm>
            <a:prstGeom prst="line">
              <a:avLst/>
            </a:prstGeom>
            <a:noFill/>
            <a:ln w="9525">
              <a:solidFill>
                <a:srgbClr val="008080"/>
              </a:solidFill>
              <a:round/>
              <a:headEnd/>
              <a:tailEnd/>
            </a:ln>
          </p:spPr>
          <p:txBody>
            <a:bodyPr/>
            <a:lstStyle/>
            <a:p>
              <a:endParaRPr lang="en-US"/>
            </a:p>
          </p:txBody>
        </p:sp>
        <p:sp>
          <p:nvSpPr>
            <p:cNvPr id="10471" name="Line 549"/>
            <p:cNvSpPr>
              <a:spLocks noChangeShapeType="1"/>
            </p:cNvSpPr>
            <p:nvPr/>
          </p:nvSpPr>
          <p:spPr bwMode="auto">
            <a:xfrm>
              <a:off x="2622" y="2678"/>
              <a:ext cx="12" cy="1"/>
            </a:xfrm>
            <a:prstGeom prst="line">
              <a:avLst/>
            </a:prstGeom>
            <a:noFill/>
            <a:ln w="9525">
              <a:solidFill>
                <a:srgbClr val="008080"/>
              </a:solidFill>
              <a:round/>
              <a:headEnd/>
              <a:tailEnd/>
            </a:ln>
          </p:spPr>
          <p:txBody>
            <a:bodyPr/>
            <a:lstStyle/>
            <a:p>
              <a:endParaRPr lang="en-US"/>
            </a:p>
          </p:txBody>
        </p:sp>
        <p:sp>
          <p:nvSpPr>
            <p:cNvPr id="10472" name="Line 550"/>
            <p:cNvSpPr>
              <a:spLocks noChangeShapeType="1"/>
            </p:cNvSpPr>
            <p:nvPr/>
          </p:nvSpPr>
          <p:spPr bwMode="auto">
            <a:xfrm>
              <a:off x="2645" y="2678"/>
              <a:ext cx="12" cy="1"/>
            </a:xfrm>
            <a:prstGeom prst="line">
              <a:avLst/>
            </a:prstGeom>
            <a:noFill/>
            <a:ln w="9525">
              <a:solidFill>
                <a:srgbClr val="008080"/>
              </a:solidFill>
              <a:round/>
              <a:headEnd/>
              <a:tailEnd/>
            </a:ln>
          </p:spPr>
          <p:txBody>
            <a:bodyPr/>
            <a:lstStyle/>
            <a:p>
              <a:endParaRPr lang="en-US"/>
            </a:p>
          </p:txBody>
        </p:sp>
        <p:sp>
          <p:nvSpPr>
            <p:cNvPr id="10473" name="Line 551"/>
            <p:cNvSpPr>
              <a:spLocks noChangeShapeType="1"/>
            </p:cNvSpPr>
            <p:nvPr/>
          </p:nvSpPr>
          <p:spPr bwMode="auto">
            <a:xfrm>
              <a:off x="2668" y="2678"/>
              <a:ext cx="12" cy="1"/>
            </a:xfrm>
            <a:prstGeom prst="line">
              <a:avLst/>
            </a:prstGeom>
            <a:noFill/>
            <a:ln w="9525">
              <a:solidFill>
                <a:srgbClr val="008080"/>
              </a:solidFill>
              <a:round/>
              <a:headEnd/>
              <a:tailEnd/>
            </a:ln>
          </p:spPr>
          <p:txBody>
            <a:bodyPr/>
            <a:lstStyle/>
            <a:p>
              <a:endParaRPr lang="en-US"/>
            </a:p>
          </p:txBody>
        </p:sp>
        <p:sp>
          <p:nvSpPr>
            <p:cNvPr id="10474" name="Line 552"/>
            <p:cNvSpPr>
              <a:spLocks noChangeShapeType="1"/>
            </p:cNvSpPr>
            <p:nvPr/>
          </p:nvSpPr>
          <p:spPr bwMode="auto">
            <a:xfrm>
              <a:off x="2691" y="2678"/>
              <a:ext cx="12" cy="1"/>
            </a:xfrm>
            <a:prstGeom prst="line">
              <a:avLst/>
            </a:prstGeom>
            <a:noFill/>
            <a:ln w="9525">
              <a:solidFill>
                <a:srgbClr val="008080"/>
              </a:solidFill>
              <a:round/>
              <a:headEnd/>
              <a:tailEnd/>
            </a:ln>
          </p:spPr>
          <p:txBody>
            <a:bodyPr/>
            <a:lstStyle/>
            <a:p>
              <a:endParaRPr lang="en-US"/>
            </a:p>
          </p:txBody>
        </p:sp>
        <p:sp>
          <p:nvSpPr>
            <p:cNvPr id="10475" name="Line 553"/>
            <p:cNvSpPr>
              <a:spLocks noChangeShapeType="1"/>
            </p:cNvSpPr>
            <p:nvPr/>
          </p:nvSpPr>
          <p:spPr bwMode="auto">
            <a:xfrm>
              <a:off x="2714" y="2678"/>
              <a:ext cx="12" cy="1"/>
            </a:xfrm>
            <a:prstGeom prst="line">
              <a:avLst/>
            </a:prstGeom>
            <a:noFill/>
            <a:ln w="9525">
              <a:solidFill>
                <a:srgbClr val="008080"/>
              </a:solidFill>
              <a:round/>
              <a:headEnd/>
              <a:tailEnd/>
            </a:ln>
          </p:spPr>
          <p:txBody>
            <a:bodyPr/>
            <a:lstStyle/>
            <a:p>
              <a:endParaRPr lang="en-US"/>
            </a:p>
          </p:txBody>
        </p:sp>
        <p:sp>
          <p:nvSpPr>
            <p:cNvPr id="10476" name="Line 554"/>
            <p:cNvSpPr>
              <a:spLocks noChangeShapeType="1"/>
            </p:cNvSpPr>
            <p:nvPr/>
          </p:nvSpPr>
          <p:spPr bwMode="auto">
            <a:xfrm>
              <a:off x="2737" y="2678"/>
              <a:ext cx="12" cy="1"/>
            </a:xfrm>
            <a:prstGeom prst="line">
              <a:avLst/>
            </a:prstGeom>
            <a:noFill/>
            <a:ln w="9525">
              <a:solidFill>
                <a:srgbClr val="008080"/>
              </a:solidFill>
              <a:round/>
              <a:headEnd/>
              <a:tailEnd/>
            </a:ln>
          </p:spPr>
          <p:txBody>
            <a:bodyPr/>
            <a:lstStyle/>
            <a:p>
              <a:endParaRPr lang="en-US"/>
            </a:p>
          </p:txBody>
        </p:sp>
        <p:sp>
          <p:nvSpPr>
            <p:cNvPr id="10477" name="Line 555"/>
            <p:cNvSpPr>
              <a:spLocks noChangeShapeType="1"/>
            </p:cNvSpPr>
            <p:nvPr/>
          </p:nvSpPr>
          <p:spPr bwMode="auto">
            <a:xfrm>
              <a:off x="2760" y="2678"/>
              <a:ext cx="12" cy="1"/>
            </a:xfrm>
            <a:prstGeom prst="line">
              <a:avLst/>
            </a:prstGeom>
            <a:noFill/>
            <a:ln w="9525">
              <a:solidFill>
                <a:srgbClr val="008080"/>
              </a:solidFill>
              <a:round/>
              <a:headEnd/>
              <a:tailEnd/>
            </a:ln>
          </p:spPr>
          <p:txBody>
            <a:bodyPr/>
            <a:lstStyle/>
            <a:p>
              <a:endParaRPr lang="en-US"/>
            </a:p>
          </p:txBody>
        </p:sp>
        <p:sp>
          <p:nvSpPr>
            <p:cNvPr id="10478" name="Line 556"/>
            <p:cNvSpPr>
              <a:spLocks noChangeShapeType="1"/>
            </p:cNvSpPr>
            <p:nvPr/>
          </p:nvSpPr>
          <p:spPr bwMode="auto">
            <a:xfrm>
              <a:off x="2783" y="2678"/>
              <a:ext cx="12" cy="1"/>
            </a:xfrm>
            <a:prstGeom prst="line">
              <a:avLst/>
            </a:prstGeom>
            <a:noFill/>
            <a:ln w="9525">
              <a:solidFill>
                <a:srgbClr val="008080"/>
              </a:solidFill>
              <a:round/>
              <a:headEnd/>
              <a:tailEnd/>
            </a:ln>
          </p:spPr>
          <p:txBody>
            <a:bodyPr/>
            <a:lstStyle/>
            <a:p>
              <a:endParaRPr lang="en-US"/>
            </a:p>
          </p:txBody>
        </p:sp>
        <p:sp>
          <p:nvSpPr>
            <p:cNvPr id="10479" name="Line 557"/>
            <p:cNvSpPr>
              <a:spLocks noChangeShapeType="1"/>
            </p:cNvSpPr>
            <p:nvPr/>
          </p:nvSpPr>
          <p:spPr bwMode="auto">
            <a:xfrm>
              <a:off x="2806" y="2678"/>
              <a:ext cx="12" cy="1"/>
            </a:xfrm>
            <a:prstGeom prst="line">
              <a:avLst/>
            </a:prstGeom>
            <a:noFill/>
            <a:ln w="9525">
              <a:solidFill>
                <a:srgbClr val="008080"/>
              </a:solidFill>
              <a:round/>
              <a:headEnd/>
              <a:tailEnd/>
            </a:ln>
          </p:spPr>
          <p:txBody>
            <a:bodyPr/>
            <a:lstStyle/>
            <a:p>
              <a:endParaRPr lang="en-US"/>
            </a:p>
          </p:txBody>
        </p:sp>
        <p:sp>
          <p:nvSpPr>
            <p:cNvPr id="10480" name="Line 558"/>
            <p:cNvSpPr>
              <a:spLocks noChangeShapeType="1"/>
            </p:cNvSpPr>
            <p:nvPr/>
          </p:nvSpPr>
          <p:spPr bwMode="auto">
            <a:xfrm>
              <a:off x="2829" y="2678"/>
              <a:ext cx="12" cy="1"/>
            </a:xfrm>
            <a:prstGeom prst="line">
              <a:avLst/>
            </a:prstGeom>
            <a:noFill/>
            <a:ln w="9525">
              <a:solidFill>
                <a:srgbClr val="008080"/>
              </a:solidFill>
              <a:round/>
              <a:headEnd/>
              <a:tailEnd/>
            </a:ln>
          </p:spPr>
          <p:txBody>
            <a:bodyPr/>
            <a:lstStyle/>
            <a:p>
              <a:endParaRPr lang="en-US"/>
            </a:p>
          </p:txBody>
        </p:sp>
        <p:sp>
          <p:nvSpPr>
            <p:cNvPr id="10481" name="Line 559"/>
            <p:cNvSpPr>
              <a:spLocks noChangeShapeType="1"/>
            </p:cNvSpPr>
            <p:nvPr/>
          </p:nvSpPr>
          <p:spPr bwMode="auto">
            <a:xfrm>
              <a:off x="2853" y="2678"/>
              <a:ext cx="11" cy="1"/>
            </a:xfrm>
            <a:prstGeom prst="line">
              <a:avLst/>
            </a:prstGeom>
            <a:noFill/>
            <a:ln w="9525">
              <a:solidFill>
                <a:srgbClr val="008080"/>
              </a:solidFill>
              <a:round/>
              <a:headEnd/>
              <a:tailEnd/>
            </a:ln>
          </p:spPr>
          <p:txBody>
            <a:bodyPr/>
            <a:lstStyle/>
            <a:p>
              <a:endParaRPr lang="en-US"/>
            </a:p>
          </p:txBody>
        </p:sp>
        <p:sp>
          <p:nvSpPr>
            <p:cNvPr id="10482" name="Line 560"/>
            <p:cNvSpPr>
              <a:spLocks noChangeShapeType="1"/>
            </p:cNvSpPr>
            <p:nvPr/>
          </p:nvSpPr>
          <p:spPr bwMode="auto">
            <a:xfrm>
              <a:off x="2876" y="2678"/>
              <a:ext cx="11" cy="1"/>
            </a:xfrm>
            <a:prstGeom prst="line">
              <a:avLst/>
            </a:prstGeom>
            <a:noFill/>
            <a:ln w="9525">
              <a:solidFill>
                <a:srgbClr val="008080"/>
              </a:solidFill>
              <a:round/>
              <a:headEnd/>
              <a:tailEnd/>
            </a:ln>
          </p:spPr>
          <p:txBody>
            <a:bodyPr/>
            <a:lstStyle/>
            <a:p>
              <a:endParaRPr lang="en-US"/>
            </a:p>
          </p:txBody>
        </p:sp>
        <p:sp>
          <p:nvSpPr>
            <p:cNvPr id="10483" name="Line 561"/>
            <p:cNvSpPr>
              <a:spLocks noChangeShapeType="1"/>
            </p:cNvSpPr>
            <p:nvPr/>
          </p:nvSpPr>
          <p:spPr bwMode="auto">
            <a:xfrm>
              <a:off x="2899" y="2678"/>
              <a:ext cx="11" cy="1"/>
            </a:xfrm>
            <a:prstGeom prst="line">
              <a:avLst/>
            </a:prstGeom>
            <a:noFill/>
            <a:ln w="9525">
              <a:solidFill>
                <a:srgbClr val="008080"/>
              </a:solidFill>
              <a:round/>
              <a:headEnd/>
              <a:tailEnd/>
            </a:ln>
          </p:spPr>
          <p:txBody>
            <a:bodyPr/>
            <a:lstStyle/>
            <a:p>
              <a:endParaRPr lang="en-US"/>
            </a:p>
          </p:txBody>
        </p:sp>
        <p:sp>
          <p:nvSpPr>
            <p:cNvPr id="10484" name="Line 562"/>
            <p:cNvSpPr>
              <a:spLocks noChangeShapeType="1"/>
            </p:cNvSpPr>
            <p:nvPr/>
          </p:nvSpPr>
          <p:spPr bwMode="auto">
            <a:xfrm>
              <a:off x="2922" y="2678"/>
              <a:ext cx="11" cy="1"/>
            </a:xfrm>
            <a:prstGeom prst="line">
              <a:avLst/>
            </a:prstGeom>
            <a:noFill/>
            <a:ln w="9525">
              <a:solidFill>
                <a:srgbClr val="008080"/>
              </a:solidFill>
              <a:round/>
              <a:headEnd/>
              <a:tailEnd/>
            </a:ln>
          </p:spPr>
          <p:txBody>
            <a:bodyPr/>
            <a:lstStyle/>
            <a:p>
              <a:endParaRPr lang="en-US"/>
            </a:p>
          </p:txBody>
        </p:sp>
        <p:sp>
          <p:nvSpPr>
            <p:cNvPr id="10485" name="Line 563"/>
            <p:cNvSpPr>
              <a:spLocks noChangeShapeType="1"/>
            </p:cNvSpPr>
            <p:nvPr/>
          </p:nvSpPr>
          <p:spPr bwMode="auto">
            <a:xfrm>
              <a:off x="2945" y="2678"/>
              <a:ext cx="11" cy="1"/>
            </a:xfrm>
            <a:prstGeom prst="line">
              <a:avLst/>
            </a:prstGeom>
            <a:noFill/>
            <a:ln w="9525">
              <a:solidFill>
                <a:srgbClr val="008080"/>
              </a:solidFill>
              <a:round/>
              <a:headEnd/>
              <a:tailEnd/>
            </a:ln>
          </p:spPr>
          <p:txBody>
            <a:bodyPr/>
            <a:lstStyle/>
            <a:p>
              <a:endParaRPr lang="en-US"/>
            </a:p>
          </p:txBody>
        </p:sp>
        <p:sp>
          <p:nvSpPr>
            <p:cNvPr id="10486" name="Line 564"/>
            <p:cNvSpPr>
              <a:spLocks noChangeShapeType="1"/>
            </p:cNvSpPr>
            <p:nvPr/>
          </p:nvSpPr>
          <p:spPr bwMode="auto">
            <a:xfrm>
              <a:off x="2968" y="2678"/>
              <a:ext cx="11" cy="1"/>
            </a:xfrm>
            <a:prstGeom prst="line">
              <a:avLst/>
            </a:prstGeom>
            <a:noFill/>
            <a:ln w="9525">
              <a:solidFill>
                <a:srgbClr val="008080"/>
              </a:solidFill>
              <a:round/>
              <a:headEnd/>
              <a:tailEnd/>
            </a:ln>
          </p:spPr>
          <p:txBody>
            <a:bodyPr/>
            <a:lstStyle/>
            <a:p>
              <a:endParaRPr lang="en-US"/>
            </a:p>
          </p:txBody>
        </p:sp>
        <p:sp>
          <p:nvSpPr>
            <p:cNvPr id="10487" name="Line 565"/>
            <p:cNvSpPr>
              <a:spLocks noChangeShapeType="1"/>
            </p:cNvSpPr>
            <p:nvPr/>
          </p:nvSpPr>
          <p:spPr bwMode="auto">
            <a:xfrm>
              <a:off x="2991" y="2678"/>
              <a:ext cx="11" cy="1"/>
            </a:xfrm>
            <a:prstGeom prst="line">
              <a:avLst/>
            </a:prstGeom>
            <a:noFill/>
            <a:ln w="9525">
              <a:solidFill>
                <a:srgbClr val="008080"/>
              </a:solidFill>
              <a:round/>
              <a:headEnd/>
              <a:tailEnd/>
            </a:ln>
          </p:spPr>
          <p:txBody>
            <a:bodyPr/>
            <a:lstStyle/>
            <a:p>
              <a:endParaRPr lang="en-US"/>
            </a:p>
          </p:txBody>
        </p:sp>
        <p:sp>
          <p:nvSpPr>
            <p:cNvPr id="10488" name="Line 566"/>
            <p:cNvSpPr>
              <a:spLocks noChangeShapeType="1"/>
            </p:cNvSpPr>
            <p:nvPr/>
          </p:nvSpPr>
          <p:spPr bwMode="auto">
            <a:xfrm>
              <a:off x="3014" y="2678"/>
              <a:ext cx="11" cy="1"/>
            </a:xfrm>
            <a:prstGeom prst="line">
              <a:avLst/>
            </a:prstGeom>
            <a:noFill/>
            <a:ln w="9525">
              <a:solidFill>
                <a:srgbClr val="008080"/>
              </a:solidFill>
              <a:round/>
              <a:headEnd/>
              <a:tailEnd/>
            </a:ln>
          </p:spPr>
          <p:txBody>
            <a:bodyPr/>
            <a:lstStyle/>
            <a:p>
              <a:endParaRPr lang="en-US"/>
            </a:p>
          </p:txBody>
        </p:sp>
        <p:sp>
          <p:nvSpPr>
            <p:cNvPr id="10489" name="Line 567"/>
            <p:cNvSpPr>
              <a:spLocks noChangeShapeType="1"/>
            </p:cNvSpPr>
            <p:nvPr/>
          </p:nvSpPr>
          <p:spPr bwMode="auto">
            <a:xfrm>
              <a:off x="3037" y="2678"/>
              <a:ext cx="11" cy="1"/>
            </a:xfrm>
            <a:prstGeom prst="line">
              <a:avLst/>
            </a:prstGeom>
            <a:noFill/>
            <a:ln w="9525">
              <a:solidFill>
                <a:srgbClr val="008080"/>
              </a:solidFill>
              <a:round/>
              <a:headEnd/>
              <a:tailEnd/>
            </a:ln>
          </p:spPr>
          <p:txBody>
            <a:bodyPr/>
            <a:lstStyle/>
            <a:p>
              <a:endParaRPr lang="en-US"/>
            </a:p>
          </p:txBody>
        </p:sp>
        <p:sp>
          <p:nvSpPr>
            <p:cNvPr id="10490" name="Line 568"/>
            <p:cNvSpPr>
              <a:spLocks noChangeShapeType="1"/>
            </p:cNvSpPr>
            <p:nvPr/>
          </p:nvSpPr>
          <p:spPr bwMode="auto">
            <a:xfrm>
              <a:off x="3060" y="2678"/>
              <a:ext cx="11" cy="1"/>
            </a:xfrm>
            <a:prstGeom prst="line">
              <a:avLst/>
            </a:prstGeom>
            <a:noFill/>
            <a:ln w="9525">
              <a:solidFill>
                <a:srgbClr val="008080"/>
              </a:solidFill>
              <a:round/>
              <a:headEnd/>
              <a:tailEnd/>
            </a:ln>
          </p:spPr>
          <p:txBody>
            <a:bodyPr/>
            <a:lstStyle/>
            <a:p>
              <a:endParaRPr lang="en-US"/>
            </a:p>
          </p:txBody>
        </p:sp>
        <p:sp>
          <p:nvSpPr>
            <p:cNvPr id="10491" name="Line 569"/>
            <p:cNvSpPr>
              <a:spLocks noChangeShapeType="1"/>
            </p:cNvSpPr>
            <p:nvPr/>
          </p:nvSpPr>
          <p:spPr bwMode="auto">
            <a:xfrm>
              <a:off x="3083" y="2678"/>
              <a:ext cx="11" cy="1"/>
            </a:xfrm>
            <a:prstGeom prst="line">
              <a:avLst/>
            </a:prstGeom>
            <a:noFill/>
            <a:ln w="9525">
              <a:solidFill>
                <a:srgbClr val="008080"/>
              </a:solidFill>
              <a:round/>
              <a:headEnd/>
              <a:tailEnd/>
            </a:ln>
          </p:spPr>
          <p:txBody>
            <a:bodyPr/>
            <a:lstStyle/>
            <a:p>
              <a:endParaRPr lang="en-US"/>
            </a:p>
          </p:txBody>
        </p:sp>
        <p:sp>
          <p:nvSpPr>
            <p:cNvPr id="10492" name="Line 570"/>
            <p:cNvSpPr>
              <a:spLocks noChangeShapeType="1"/>
            </p:cNvSpPr>
            <p:nvPr/>
          </p:nvSpPr>
          <p:spPr bwMode="auto">
            <a:xfrm>
              <a:off x="3106" y="2678"/>
              <a:ext cx="11" cy="1"/>
            </a:xfrm>
            <a:prstGeom prst="line">
              <a:avLst/>
            </a:prstGeom>
            <a:noFill/>
            <a:ln w="9525">
              <a:solidFill>
                <a:srgbClr val="008080"/>
              </a:solidFill>
              <a:round/>
              <a:headEnd/>
              <a:tailEnd/>
            </a:ln>
          </p:spPr>
          <p:txBody>
            <a:bodyPr/>
            <a:lstStyle/>
            <a:p>
              <a:endParaRPr lang="en-US"/>
            </a:p>
          </p:txBody>
        </p:sp>
        <p:sp>
          <p:nvSpPr>
            <p:cNvPr id="10493" name="Line 571"/>
            <p:cNvSpPr>
              <a:spLocks noChangeShapeType="1"/>
            </p:cNvSpPr>
            <p:nvPr/>
          </p:nvSpPr>
          <p:spPr bwMode="auto">
            <a:xfrm>
              <a:off x="3129" y="2678"/>
              <a:ext cx="11" cy="1"/>
            </a:xfrm>
            <a:prstGeom prst="line">
              <a:avLst/>
            </a:prstGeom>
            <a:noFill/>
            <a:ln w="9525">
              <a:solidFill>
                <a:srgbClr val="008080"/>
              </a:solidFill>
              <a:round/>
              <a:headEnd/>
              <a:tailEnd/>
            </a:ln>
          </p:spPr>
          <p:txBody>
            <a:bodyPr/>
            <a:lstStyle/>
            <a:p>
              <a:endParaRPr lang="en-US"/>
            </a:p>
          </p:txBody>
        </p:sp>
        <p:sp>
          <p:nvSpPr>
            <p:cNvPr id="10494" name="Line 572"/>
            <p:cNvSpPr>
              <a:spLocks noChangeShapeType="1"/>
            </p:cNvSpPr>
            <p:nvPr/>
          </p:nvSpPr>
          <p:spPr bwMode="auto">
            <a:xfrm>
              <a:off x="3152" y="2678"/>
              <a:ext cx="11" cy="1"/>
            </a:xfrm>
            <a:prstGeom prst="line">
              <a:avLst/>
            </a:prstGeom>
            <a:noFill/>
            <a:ln w="9525">
              <a:solidFill>
                <a:srgbClr val="008080"/>
              </a:solidFill>
              <a:round/>
              <a:headEnd/>
              <a:tailEnd/>
            </a:ln>
          </p:spPr>
          <p:txBody>
            <a:bodyPr/>
            <a:lstStyle/>
            <a:p>
              <a:endParaRPr lang="en-US"/>
            </a:p>
          </p:txBody>
        </p:sp>
        <p:sp>
          <p:nvSpPr>
            <p:cNvPr id="10495" name="Line 573"/>
            <p:cNvSpPr>
              <a:spLocks noChangeShapeType="1"/>
            </p:cNvSpPr>
            <p:nvPr/>
          </p:nvSpPr>
          <p:spPr bwMode="auto">
            <a:xfrm>
              <a:off x="3175" y="2678"/>
              <a:ext cx="11" cy="1"/>
            </a:xfrm>
            <a:prstGeom prst="line">
              <a:avLst/>
            </a:prstGeom>
            <a:noFill/>
            <a:ln w="9525">
              <a:solidFill>
                <a:srgbClr val="008080"/>
              </a:solidFill>
              <a:round/>
              <a:headEnd/>
              <a:tailEnd/>
            </a:ln>
          </p:spPr>
          <p:txBody>
            <a:bodyPr/>
            <a:lstStyle/>
            <a:p>
              <a:endParaRPr lang="en-US"/>
            </a:p>
          </p:txBody>
        </p:sp>
        <p:sp>
          <p:nvSpPr>
            <p:cNvPr id="10496" name="Line 574"/>
            <p:cNvSpPr>
              <a:spLocks noChangeShapeType="1"/>
            </p:cNvSpPr>
            <p:nvPr/>
          </p:nvSpPr>
          <p:spPr bwMode="auto">
            <a:xfrm>
              <a:off x="3198" y="2678"/>
              <a:ext cx="11" cy="1"/>
            </a:xfrm>
            <a:prstGeom prst="line">
              <a:avLst/>
            </a:prstGeom>
            <a:noFill/>
            <a:ln w="9525">
              <a:solidFill>
                <a:srgbClr val="008080"/>
              </a:solidFill>
              <a:round/>
              <a:headEnd/>
              <a:tailEnd/>
            </a:ln>
          </p:spPr>
          <p:txBody>
            <a:bodyPr/>
            <a:lstStyle/>
            <a:p>
              <a:endParaRPr lang="en-US"/>
            </a:p>
          </p:txBody>
        </p:sp>
        <p:sp>
          <p:nvSpPr>
            <p:cNvPr id="10497" name="Line 575"/>
            <p:cNvSpPr>
              <a:spLocks noChangeShapeType="1"/>
            </p:cNvSpPr>
            <p:nvPr/>
          </p:nvSpPr>
          <p:spPr bwMode="auto">
            <a:xfrm>
              <a:off x="3221" y="2678"/>
              <a:ext cx="11" cy="1"/>
            </a:xfrm>
            <a:prstGeom prst="line">
              <a:avLst/>
            </a:prstGeom>
            <a:noFill/>
            <a:ln w="9525">
              <a:solidFill>
                <a:srgbClr val="008080"/>
              </a:solidFill>
              <a:round/>
              <a:headEnd/>
              <a:tailEnd/>
            </a:ln>
          </p:spPr>
          <p:txBody>
            <a:bodyPr/>
            <a:lstStyle/>
            <a:p>
              <a:endParaRPr lang="en-US"/>
            </a:p>
          </p:txBody>
        </p:sp>
        <p:sp>
          <p:nvSpPr>
            <p:cNvPr id="10498" name="Line 576"/>
            <p:cNvSpPr>
              <a:spLocks noChangeShapeType="1"/>
            </p:cNvSpPr>
            <p:nvPr/>
          </p:nvSpPr>
          <p:spPr bwMode="auto">
            <a:xfrm>
              <a:off x="3244" y="2678"/>
              <a:ext cx="11" cy="1"/>
            </a:xfrm>
            <a:prstGeom prst="line">
              <a:avLst/>
            </a:prstGeom>
            <a:noFill/>
            <a:ln w="9525">
              <a:solidFill>
                <a:srgbClr val="008080"/>
              </a:solidFill>
              <a:round/>
              <a:headEnd/>
              <a:tailEnd/>
            </a:ln>
          </p:spPr>
          <p:txBody>
            <a:bodyPr/>
            <a:lstStyle/>
            <a:p>
              <a:endParaRPr lang="en-US"/>
            </a:p>
          </p:txBody>
        </p:sp>
        <p:sp>
          <p:nvSpPr>
            <p:cNvPr id="10499" name="Line 577"/>
            <p:cNvSpPr>
              <a:spLocks noChangeShapeType="1"/>
            </p:cNvSpPr>
            <p:nvPr/>
          </p:nvSpPr>
          <p:spPr bwMode="auto">
            <a:xfrm>
              <a:off x="3267" y="2678"/>
              <a:ext cx="11" cy="1"/>
            </a:xfrm>
            <a:prstGeom prst="line">
              <a:avLst/>
            </a:prstGeom>
            <a:noFill/>
            <a:ln w="9525">
              <a:solidFill>
                <a:srgbClr val="008080"/>
              </a:solidFill>
              <a:round/>
              <a:headEnd/>
              <a:tailEnd/>
            </a:ln>
          </p:spPr>
          <p:txBody>
            <a:bodyPr/>
            <a:lstStyle/>
            <a:p>
              <a:endParaRPr lang="en-US"/>
            </a:p>
          </p:txBody>
        </p:sp>
        <p:sp>
          <p:nvSpPr>
            <p:cNvPr id="10500" name="Line 578"/>
            <p:cNvSpPr>
              <a:spLocks noChangeShapeType="1"/>
            </p:cNvSpPr>
            <p:nvPr/>
          </p:nvSpPr>
          <p:spPr bwMode="auto">
            <a:xfrm>
              <a:off x="3290" y="2678"/>
              <a:ext cx="11" cy="1"/>
            </a:xfrm>
            <a:prstGeom prst="line">
              <a:avLst/>
            </a:prstGeom>
            <a:noFill/>
            <a:ln w="9525">
              <a:solidFill>
                <a:srgbClr val="008080"/>
              </a:solidFill>
              <a:round/>
              <a:headEnd/>
              <a:tailEnd/>
            </a:ln>
          </p:spPr>
          <p:txBody>
            <a:bodyPr/>
            <a:lstStyle/>
            <a:p>
              <a:endParaRPr lang="en-US"/>
            </a:p>
          </p:txBody>
        </p:sp>
        <p:sp>
          <p:nvSpPr>
            <p:cNvPr id="10501" name="Line 579"/>
            <p:cNvSpPr>
              <a:spLocks noChangeShapeType="1"/>
            </p:cNvSpPr>
            <p:nvPr/>
          </p:nvSpPr>
          <p:spPr bwMode="auto">
            <a:xfrm>
              <a:off x="3313" y="2678"/>
              <a:ext cx="12" cy="1"/>
            </a:xfrm>
            <a:prstGeom prst="line">
              <a:avLst/>
            </a:prstGeom>
            <a:noFill/>
            <a:ln w="9525">
              <a:solidFill>
                <a:srgbClr val="008080"/>
              </a:solidFill>
              <a:round/>
              <a:headEnd/>
              <a:tailEnd/>
            </a:ln>
          </p:spPr>
          <p:txBody>
            <a:bodyPr/>
            <a:lstStyle/>
            <a:p>
              <a:endParaRPr lang="en-US"/>
            </a:p>
          </p:txBody>
        </p:sp>
        <p:sp>
          <p:nvSpPr>
            <p:cNvPr id="10502" name="Line 580"/>
            <p:cNvSpPr>
              <a:spLocks noChangeShapeType="1"/>
            </p:cNvSpPr>
            <p:nvPr/>
          </p:nvSpPr>
          <p:spPr bwMode="auto">
            <a:xfrm>
              <a:off x="3336" y="2678"/>
              <a:ext cx="12" cy="1"/>
            </a:xfrm>
            <a:prstGeom prst="line">
              <a:avLst/>
            </a:prstGeom>
            <a:noFill/>
            <a:ln w="9525">
              <a:solidFill>
                <a:srgbClr val="008080"/>
              </a:solidFill>
              <a:round/>
              <a:headEnd/>
              <a:tailEnd/>
            </a:ln>
          </p:spPr>
          <p:txBody>
            <a:bodyPr/>
            <a:lstStyle/>
            <a:p>
              <a:endParaRPr lang="en-US"/>
            </a:p>
          </p:txBody>
        </p:sp>
        <p:sp>
          <p:nvSpPr>
            <p:cNvPr id="10503" name="Line 581"/>
            <p:cNvSpPr>
              <a:spLocks noChangeShapeType="1"/>
            </p:cNvSpPr>
            <p:nvPr/>
          </p:nvSpPr>
          <p:spPr bwMode="auto">
            <a:xfrm>
              <a:off x="3359" y="2678"/>
              <a:ext cx="12" cy="1"/>
            </a:xfrm>
            <a:prstGeom prst="line">
              <a:avLst/>
            </a:prstGeom>
            <a:noFill/>
            <a:ln w="9525">
              <a:solidFill>
                <a:srgbClr val="008080"/>
              </a:solidFill>
              <a:round/>
              <a:headEnd/>
              <a:tailEnd/>
            </a:ln>
          </p:spPr>
          <p:txBody>
            <a:bodyPr/>
            <a:lstStyle/>
            <a:p>
              <a:endParaRPr lang="en-US"/>
            </a:p>
          </p:txBody>
        </p:sp>
        <p:sp>
          <p:nvSpPr>
            <p:cNvPr id="10504" name="Line 582"/>
            <p:cNvSpPr>
              <a:spLocks noChangeShapeType="1"/>
            </p:cNvSpPr>
            <p:nvPr/>
          </p:nvSpPr>
          <p:spPr bwMode="auto">
            <a:xfrm>
              <a:off x="3382" y="2678"/>
              <a:ext cx="12" cy="1"/>
            </a:xfrm>
            <a:prstGeom prst="line">
              <a:avLst/>
            </a:prstGeom>
            <a:noFill/>
            <a:ln w="9525">
              <a:solidFill>
                <a:srgbClr val="008080"/>
              </a:solidFill>
              <a:round/>
              <a:headEnd/>
              <a:tailEnd/>
            </a:ln>
          </p:spPr>
          <p:txBody>
            <a:bodyPr/>
            <a:lstStyle/>
            <a:p>
              <a:endParaRPr lang="en-US"/>
            </a:p>
          </p:txBody>
        </p:sp>
        <p:sp>
          <p:nvSpPr>
            <p:cNvPr id="10505" name="Line 583"/>
            <p:cNvSpPr>
              <a:spLocks noChangeShapeType="1"/>
            </p:cNvSpPr>
            <p:nvPr/>
          </p:nvSpPr>
          <p:spPr bwMode="auto">
            <a:xfrm>
              <a:off x="3405" y="2678"/>
              <a:ext cx="12" cy="1"/>
            </a:xfrm>
            <a:prstGeom prst="line">
              <a:avLst/>
            </a:prstGeom>
            <a:noFill/>
            <a:ln w="9525">
              <a:solidFill>
                <a:srgbClr val="008080"/>
              </a:solidFill>
              <a:round/>
              <a:headEnd/>
              <a:tailEnd/>
            </a:ln>
          </p:spPr>
          <p:txBody>
            <a:bodyPr/>
            <a:lstStyle/>
            <a:p>
              <a:endParaRPr lang="en-US"/>
            </a:p>
          </p:txBody>
        </p:sp>
        <p:sp>
          <p:nvSpPr>
            <p:cNvPr id="10506" name="Line 584"/>
            <p:cNvSpPr>
              <a:spLocks noChangeShapeType="1"/>
            </p:cNvSpPr>
            <p:nvPr/>
          </p:nvSpPr>
          <p:spPr bwMode="auto">
            <a:xfrm>
              <a:off x="3428" y="2678"/>
              <a:ext cx="12" cy="1"/>
            </a:xfrm>
            <a:prstGeom prst="line">
              <a:avLst/>
            </a:prstGeom>
            <a:noFill/>
            <a:ln w="9525">
              <a:solidFill>
                <a:srgbClr val="008080"/>
              </a:solidFill>
              <a:round/>
              <a:headEnd/>
              <a:tailEnd/>
            </a:ln>
          </p:spPr>
          <p:txBody>
            <a:bodyPr/>
            <a:lstStyle/>
            <a:p>
              <a:endParaRPr lang="en-US"/>
            </a:p>
          </p:txBody>
        </p:sp>
        <p:sp>
          <p:nvSpPr>
            <p:cNvPr id="10507" name="Line 585"/>
            <p:cNvSpPr>
              <a:spLocks noChangeShapeType="1"/>
            </p:cNvSpPr>
            <p:nvPr/>
          </p:nvSpPr>
          <p:spPr bwMode="auto">
            <a:xfrm>
              <a:off x="3451" y="2678"/>
              <a:ext cx="12" cy="1"/>
            </a:xfrm>
            <a:prstGeom prst="line">
              <a:avLst/>
            </a:prstGeom>
            <a:noFill/>
            <a:ln w="9525">
              <a:solidFill>
                <a:srgbClr val="008080"/>
              </a:solidFill>
              <a:round/>
              <a:headEnd/>
              <a:tailEnd/>
            </a:ln>
          </p:spPr>
          <p:txBody>
            <a:bodyPr/>
            <a:lstStyle/>
            <a:p>
              <a:endParaRPr lang="en-US"/>
            </a:p>
          </p:txBody>
        </p:sp>
        <p:sp>
          <p:nvSpPr>
            <p:cNvPr id="10508" name="Line 586"/>
            <p:cNvSpPr>
              <a:spLocks noChangeShapeType="1"/>
            </p:cNvSpPr>
            <p:nvPr/>
          </p:nvSpPr>
          <p:spPr bwMode="auto">
            <a:xfrm>
              <a:off x="3474" y="2678"/>
              <a:ext cx="12" cy="1"/>
            </a:xfrm>
            <a:prstGeom prst="line">
              <a:avLst/>
            </a:prstGeom>
            <a:noFill/>
            <a:ln w="9525">
              <a:solidFill>
                <a:srgbClr val="008080"/>
              </a:solidFill>
              <a:round/>
              <a:headEnd/>
              <a:tailEnd/>
            </a:ln>
          </p:spPr>
          <p:txBody>
            <a:bodyPr/>
            <a:lstStyle/>
            <a:p>
              <a:endParaRPr lang="en-US"/>
            </a:p>
          </p:txBody>
        </p:sp>
        <p:sp>
          <p:nvSpPr>
            <p:cNvPr id="10509" name="Line 587"/>
            <p:cNvSpPr>
              <a:spLocks noChangeShapeType="1"/>
            </p:cNvSpPr>
            <p:nvPr/>
          </p:nvSpPr>
          <p:spPr bwMode="auto">
            <a:xfrm>
              <a:off x="3497" y="2678"/>
              <a:ext cx="12" cy="1"/>
            </a:xfrm>
            <a:prstGeom prst="line">
              <a:avLst/>
            </a:prstGeom>
            <a:noFill/>
            <a:ln w="9525">
              <a:solidFill>
                <a:srgbClr val="008080"/>
              </a:solidFill>
              <a:round/>
              <a:headEnd/>
              <a:tailEnd/>
            </a:ln>
          </p:spPr>
          <p:txBody>
            <a:bodyPr/>
            <a:lstStyle/>
            <a:p>
              <a:endParaRPr lang="en-US"/>
            </a:p>
          </p:txBody>
        </p:sp>
        <p:sp>
          <p:nvSpPr>
            <p:cNvPr id="10510" name="Line 588"/>
            <p:cNvSpPr>
              <a:spLocks noChangeShapeType="1"/>
            </p:cNvSpPr>
            <p:nvPr/>
          </p:nvSpPr>
          <p:spPr bwMode="auto">
            <a:xfrm>
              <a:off x="3520" y="2678"/>
              <a:ext cx="12" cy="1"/>
            </a:xfrm>
            <a:prstGeom prst="line">
              <a:avLst/>
            </a:prstGeom>
            <a:noFill/>
            <a:ln w="9525">
              <a:solidFill>
                <a:srgbClr val="008080"/>
              </a:solidFill>
              <a:round/>
              <a:headEnd/>
              <a:tailEnd/>
            </a:ln>
          </p:spPr>
          <p:txBody>
            <a:bodyPr/>
            <a:lstStyle/>
            <a:p>
              <a:endParaRPr lang="en-US"/>
            </a:p>
          </p:txBody>
        </p:sp>
        <p:sp>
          <p:nvSpPr>
            <p:cNvPr id="10511" name="Line 589"/>
            <p:cNvSpPr>
              <a:spLocks noChangeShapeType="1"/>
            </p:cNvSpPr>
            <p:nvPr/>
          </p:nvSpPr>
          <p:spPr bwMode="auto">
            <a:xfrm>
              <a:off x="3543" y="2678"/>
              <a:ext cx="12" cy="1"/>
            </a:xfrm>
            <a:prstGeom prst="line">
              <a:avLst/>
            </a:prstGeom>
            <a:noFill/>
            <a:ln w="9525">
              <a:solidFill>
                <a:srgbClr val="008080"/>
              </a:solidFill>
              <a:round/>
              <a:headEnd/>
              <a:tailEnd/>
            </a:ln>
          </p:spPr>
          <p:txBody>
            <a:bodyPr/>
            <a:lstStyle/>
            <a:p>
              <a:endParaRPr lang="en-US"/>
            </a:p>
          </p:txBody>
        </p:sp>
        <p:sp>
          <p:nvSpPr>
            <p:cNvPr id="10512" name="Line 590"/>
            <p:cNvSpPr>
              <a:spLocks noChangeShapeType="1"/>
            </p:cNvSpPr>
            <p:nvPr/>
          </p:nvSpPr>
          <p:spPr bwMode="auto">
            <a:xfrm>
              <a:off x="3566" y="2678"/>
              <a:ext cx="12" cy="1"/>
            </a:xfrm>
            <a:prstGeom prst="line">
              <a:avLst/>
            </a:prstGeom>
            <a:noFill/>
            <a:ln w="9525">
              <a:solidFill>
                <a:srgbClr val="008080"/>
              </a:solidFill>
              <a:round/>
              <a:headEnd/>
              <a:tailEnd/>
            </a:ln>
          </p:spPr>
          <p:txBody>
            <a:bodyPr/>
            <a:lstStyle/>
            <a:p>
              <a:endParaRPr lang="en-US"/>
            </a:p>
          </p:txBody>
        </p:sp>
        <p:sp>
          <p:nvSpPr>
            <p:cNvPr id="10513" name="Line 591"/>
            <p:cNvSpPr>
              <a:spLocks noChangeShapeType="1"/>
            </p:cNvSpPr>
            <p:nvPr/>
          </p:nvSpPr>
          <p:spPr bwMode="auto">
            <a:xfrm>
              <a:off x="3589" y="2678"/>
              <a:ext cx="12" cy="1"/>
            </a:xfrm>
            <a:prstGeom prst="line">
              <a:avLst/>
            </a:prstGeom>
            <a:noFill/>
            <a:ln w="9525">
              <a:solidFill>
                <a:srgbClr val="008080"/>
              </a:solidFill>
              <a:round/>
              <a:headEnd/>
              <a:tailEnd/>
            </a:ln>
          </p:spPr>
          <p:txBody>
            <a:bodyPr/>
            <a:lstStyle/>
            <a:p>
              <a:endParaRPr lang="en-US"/>
            </a:p>
          </p:txBody>
        </p:sp>
        <p:sp>
          <p:nvSpPr>
            <p:cNvPr id="10514" name="Line 592"/>
            <p:cNvSpPr>
              <a:spLocks noChangeShapeType="1"/>
            </p:cNvSpPr>
            <p:nvPr/>
          </p:nvSpPr>
          <p:spPr bwMode="auto">
            <a:xfrm>
              <a:off x="3612" y="2678"/>
              <a:ext cx="12" cy="1"/>
            </a:xfrm>
            <a:prstGeom prst="line">
              <a:avLst/>
            </a:prstGeom>
            <a:noFill/>
            <a:ln w="9525">
              <a:solidFill>
                <a:srgbClr val="008080"/>
              </a:solidFill>
              <a:round/>
              <a:headEnd/>
              <a:tailEnd/>
            </a:ln>
          </p:spPr>
          <p:txBody>
            <a:bodyPr/>
            <a:lstStyle/>
            <a:p>
              <a:endParaRPr lang="en-US"/>
            </a:p>
          </p:txBody>
        </p:sp>
        <p:sp>
          <p:nvSpPr>
            <p:cNvPr id="10515" name="Line 593"/>
            <p:cNvSpPr>
              <a:spLocks noChangeShapeType="1"/>
            </p:cNvSpPr>
            <p:nvPr/>
          </p:nvSpPr>
          <p:spPr bwMode="auto">
            <a:xfrm>
              <a:off x="3635" y="2678"/>
              <a:ext cx="12" cy="1"/>
            </a:xfrm>
            <a:prstGeom prst="line">
              <a:avLst/>
            </a:prstGeom>
            <a:noFill/>
            <a:ln w="9525">
              <a:solidFill>
                <a:srgbClr val="008080"/>
              </a:solidFill>
              <a:round/>
              <a:headEnd/>
              <a:tailEnd/>
            </a:ln>
          </p:spPr>
          <p:txBody>
            <a:bodyPr/>
            <a:lstStyle/>
            <a:p>
              <a:endParaRPr lang="en-US"/>
            </a:p>
          </p:txBody>
        </p:sp>
        <p:sp>
          <p:nvSpPr>
            <p:cNvPr id="10516" name="Line 594"/>
            <p:cNvSpPr>
              <a:spLocks noChangeShapeType="1"/>
            </p:cNvSpPr>
            <p:nvPr/>
          </p:nvSpPr>
          <p:spPr bwMode="auto">
            <a:xfrm>
              <a:off x="3658" y="2678"/>
              <a:ext cx="12" cy="1"/>
            </a:xfrm>
            <a:prstGeom prst="line">
              <a:avLst/>
            </a:prstGeom>
            <a:noFill/>
            <a:ln w="9525">
              <a:solidFill>
                <a:srgbClr val="008080"/>
              </a:solidFill>
              <a:round/>
              <a:headEnd/>
              <a:tailEnd/>
            </a:ln>
          </p:spPr>
          <p:txBody>
            <a:bodyPr/>
            <a:lstStyle/>
            <a:p>
              <a:endParaRPr lang="en-US"/>
            </a:p>
          </p:txBody>
        </p:sp>
        <p:sp>
          <p:nvSpPr>
            <p:cNvPr id="10517" name="Line 595"/>
            <p:cNvSpPr>
              <a:spLocks noChangeShapeType="1"/>
            </p:cNvSpPr>
            <p:nvPr/>
          </p:nvSpPr>
          <p:spPr bwMode="auto">
            <a:xfrm>
              <a:off x="3681" y="2678"/>
              <a:ext cx="12" cy="1"/>
            </a:xfrm>
            <a:prstGeom prst="line">
              <a:avLst/>
            </a:prstGeom>
            <a:noFill/>
            <a:ln w="9525">
              <a:solidFill>
                <a:srgbClr val="008080"/>
              </a:solidFill>
              <a:round/>
              <a:headEnd/>
              <a:tailEnd/>
            </a:ln>
          </p:spPr>
          <p:txBody>
            <a:bodyPr/>
            <a:lstStyle/>
            <a:p>
              <a:endParaRPr lang="en-US"/>
            </a:p>
          </p:txBody>
        </p:sp>
        <p:sp>
          <p:nvSpPr>
            <p:cNvPr id="10518" name="Line 596"/>
            <p:cNvSpPr>
              <a:spLocks noChangeShapeType="1"/>
            </p:cNvSpPr>
            <p:nvPr/>
          </p:nvSpPr>
          <p:spPr bwMode="auto">
            <a:xfrm>
              <a:off x="3704" y="2678"/>
              <a:ext cx="12" cy="1"/>
            </a:xfrm>
            <a:prstGeom prst="line">
              <a:avLst/>
            </a:prstGeom>
            <a:noFill/>
            <a:ln w="9525">
              <a:solidFill>
                <a:srgbClr val="008080"/>
              </a:solidFill>
              <a:round/>
              <a:headEnd/>
              <a:tailEnd/>
            </a:ln>
          </p:spPr>
          <p:txBody>
            <a:bodyPr/>
            <a:lstStyle/>
            <a:p>
              <a:endParaRPr lang="en-US"/>
            </a:p>
          </p:txBody>
        </p:sp>
        <p:sp>
          <p:nvSpPr>
            <p:cNvPr id="10519" name="Line 597"/>
            <p:cNvSpPr>
              <a:spLocks noChangeShapeType="1"/>
            </p:cNvSpPr>
            <p:nvPr/>
          </p:nvSpPr>
          <p:spPr bwMode="auto">
            <a:xfrm>
              <a:off x="3727" y="2678"/>
              <a:ext cx="12" cy="1"/>
            </a:xfrm>
            <a:prstGeom prst="line">
              <a:avLst/>
            </a:prstGeom>
            <a:noFill/>
            <a:ln w="9525">
              <a:solidFill>
                <a:srgbClr val="008080"/>
              </a:solidFill>
              <a:round/>
              <a:headEnd/>
              <a:tailEnd/>
            </a:ln>
          </p:spPr>
          <p:txBody>
            <a:bodyPr/>
            <a:lstStyle/>
            <a:p>
              <a:endParaRPr lang="en-US"/>
            </a:p>
          </p:txBody>
        </p:sp>
        <p:sp>
          <p:nvSpPr>
            <p:cNvPr id="10520" name="Line 598"/>
            <p:cNvSpPr>
              <a:spLocks noChangeShapeType="1"/>
            </p:cNvSpPr>
            <p:nvPr/>
          </p:nvSpPr>
          <p:spPr bwMode="auto">
            <a:xfrm>
              <a:off x="3750" y="2678"/>
              <a:ext cx="12" cy="1"/>
            </a:xfrm>
            <a:prstGeom prst="line">
              <a:avLst/>
            </a:prstGeom>
            <a:noFill/>
            <a:ln w="9525">
              <a:solidFill>
                <a:srgbClr val="008080"/>
              </a:solidFill>
              <a:round/>
              <a:headEnd/>
              <a:tailEnd/>
            </a:ln>
          </p:spPr>
          <p:txBody>
            <a:bodyPr/>
            <a:lstStyle/>
            <a:p>
              <a:endParaRPr lang="en-US"/>
            </a:p>
          </p:txBody>
        </p:sp>
        <p:sp>
          <p:nvSpPr>
            <p:cNvPr id="10521" name="Line 599"/>
            <p:cNvSpPr>
              <a:spLocks noChangeShapeType="1"/>
            </p:cNvSpPr>
            <p:nvPr/>
          </p:nvSpPr>
          <p:spPr bwMode="auto">
            <a:xfrm>
              <a:off x="3773" y="2678"/>
              <a:ext cx="12" cy="1"/>
            </a:xfrm>
            <a:prstGeom prst="line">
              <a:avLst/>
            </a:prstGeom>
            <a:noFill/>
            <a:ln w="9525">
              <a:solidFill>
                <a:srgbClr val="008080"/>
              </a:solidFill>
              <a:round/>
              <a:headEnd/>
              <a:tailEnd/>
            </a:ln>
          </p:spPr>
          <p:txBody>
            <a:bodyPr/>
            <a:lstStyle/>
            <a:p>
              <a:endParaRPr lang="en-US"/>
            </a:p>
          </p:txBody>
        </p:sp>
        <p:sp>
          <p:nvSpPr>
            <p:cNvPr id="10522" name="Line 600"/>
            <p:cNvSpPr>
              <a:spLocks noChangeShapeType="1"/>
            </p:cNvSpPr>
            <p:nvPr/>
          </p:nvSpPr>
          <p:spPr bwMode="auto">
            <a:xfrm>
              <a:off x="3796" y="2678"/>
              <a:ext cx="12" cy="1"/>
            </a:xfrm>
            <a:prstGeom prst="line">
              <a:avLst/>
            </a:prstGeom>
            <a:noFill/>
            <a:ln w="9525">
              <a:solidFill>
                <a:srgbClr val="008080"/>
              </a:solidFill>
              <a:round/>
              <a:headEnd/>
              <a:tailEnd/>
            </a:ln>
          </p:spPr>
          <p:txBody>
            <a:bodyPr/>
            <a:lstStyle/>
            <a:p>
              <a:endParaRPr lang="en-US"/>
            </a:p>
          </p:txBody>
        </p:sp>
        <p:sp>
          <p:nvSpPr>
            <p:cNvPr id="10523" name="Line 601"/>
            <p:cNvSpPr>
              <a:spLocks noChangeShapeType="1"/>
            </p:cNvSpPr>
            <p:nvPr/>
          </p:nvSpPr>
          <p:spPr bwMode="auto">
            <a:xfrm>
              <a:off x="3820" y="2678"/>
              <a:ext cx="11" cy="1"/>
            </a:xfrm>
            <a:prstGeom prst="line">
              <a:avLst/>
            </a:prstGeom>
            <a:noFill/>
            <a:ln w="9525">
              <a:solidFill>
                <a:srgbClr val="008080"/>
              </a:solidFill>
              <a:round/>
              <a:headEnd/>
              <a:tailEnd/>
            </a:ln>
          </p:spPr>
          <p:txBody>
            <a:bodyPr/>
            <a:lstStyle/>
            <a:p>
              <a:endParaRPr lang="en-US"/>
            </a:p>
          </p:txBody>
        </p:sp>
        <p:sp>
          <p:nvSpPr>
            <p:cNvPr id="10524" name="Line 602"/>
            <p:cNvSpPr>
              <a:spLocks noChangeShapeType="1"/>
            </p:cNvSpPr>
            <p:nvPr/>
          </p:nvSpPr>
          <p:spPr bwMode="auto">
            <a:xfrm>
              <a:off x="3843" y="2678"/>
              <a:ext cx="11" cy="1"/>
            </a:xfrm>
            <a:prstGeom prst="line">
              <a:avLst/>
            </a:prstGeom>
            <a:noFill/>
            <a:ln w="9525">
              <a:solidFill>
                <a:srgbClr val="008080"/>
              </a:solidFill>
              <a:round/>
              <a:headEnd/>
              <a:tailEnd/>
            </a:ln>
          </p:spPr>
          <p:txBody>
            <a:bodyPr/>
            <a:lstStyle/>
            <a:p>
              <a:endParaRPr lang="en-US"/>
            </a:p>
          </p:txBody>
        </p:sp>
        <p:sp>
          <p:nvSpPr>
            <p:cNvPr id="10525" name="Line 603"/>
            <p:cNvSpPr>
              <a:spLocks noChangeShapeType="1"/>
            </p:cNvSpPr>
            <p:nvPr/>
          </p:nvSpPr>
          <p:spPr bwMode="auto">
            <a:xfrm>
              <a:off x="3866" y="2678"/>
              <a:ext cx="11" cy="1"/>
            </a:xfrm>
            <a:prstGeom prst="line">
              <a:avLst/>
            </a:prstGeom>
            <a:noFill/>
            <a:ln w="9525">
              <a:solidFill>
                <a:srgbClr val="008080"/>
              </a:solidFill>
              <a:round/>
              <a:headEnd/>
              <a:tailEnd/>
            </a:ln>
          </p:spPr>
          <p:txBody>
            <a:bodyPr/>
            <a:lstStyle/>
            <a:p>
              <a:endParaRPr lang="en-US"/>
            </a:p>
          </p:txBody>
        </p:sp>
        <p:sp>
          <p:nvSpPr>
            <p:cNvPr id="10526" name="Line 604"/>
            <p:cNvSpPr>
              <a:spLocks noChangeShapeType="1"/>
            </p:cNvSpPr>
            <p:nvPr/>
          </p:nvSpPr>
          <p:spPr bwMode="auto">
            <a:xfrm>
              <a:off x="3889" y="2678"/>
              <a:ext cx="11" cy="1"/>
            </a:xfrm>
            <a:prstGeom prst="line">
              <a:avLst/>
            </a:prstGeom>
            <a:noFill/>
            <a:ln w="9525">
              <a:solidFill>
                <a:srgbClr val="008080"/>
              </a:solidFill>
              <a:round/>
              <a:headEnd/>
              <a:tailEnd/>
            </a:ln>
          </p:spPr>
          <p:txBody>
            <a:bodyPr/>
            <a:lstStyle/>
            <a:p>
              <a:endParaRPr lang="en-US"/>
            </a:p>
          </p:txBody>
        </p:sp>
        <p:sp>
          <p:nvSpPr>
            <p:cNvPr id="10527" name="Line 605"/>
            <p:cNvSpPr>
              <a:spLocks noChangeShapeType="1"/>
            </p:cNvSpPr>
            <p:nvPr/>
          </p:nvSpPr>
          <p:spPr bwMode="auto">
            <a:xfrm>
              <a:off x="3912" y="2678"/>
              <a:ext cx="11" cy="1"/>
            </a:xfrm>
            <a:prstGeom prst="line">
              <a:avLst/>
            </a:prstGeom>
            <a:noFill/>
            <a:ln w="9525">
              <a:solidFill>
                <a:srgbClr val="008080"/>
              </a:solidFill>
              <a:round/>
              <a:headEnd/>
              <a:tailEnd/>
            </a:ln>
          </p:spPr>
          <p:txBody>
            <a:bodyPr/>
            <a:lstStyle/>
            <a:p>
              <a:endParaRPr lang="en-US"/>
            </a:p>
          </p:txBody>
        </p:sp>
        <p:sp>
          <p:nvSpPr>
            <p:cNvPr id="10528" name="Line 606"/>
            <p:cNvSpPr>
              <a:spLocks noChangeShapeType="1"/>
            </p:cNvSpPr>
            <p:nvPr/>
          </p:nvSpPr>
          <p:spPr bwMode="auto">
            <a:xfrm>
              <a:off x="3935" y="2678"/>
              <a:ext cx="11" cy="1"/>
            </a:xfrm>
            <a:prstGeom prst="line">
              <a:avLst/>
            </a:prstGeom>
            <a:noFill/>
            <a:ln w="9525">
              <a:solidFill>
                <a:srgbClr val="008080"/>
              </a:solidFill>
              <a:round/>
              <a:headEnd/>
              <a:tailEnd/>
            </a:ln>
          </p:spPr>
          <p:txBody>
            <a:bodyPr/>
            <a:lstStyle/>
            <a:p>
              <a:endParaRPr lang="en-US"/>
            </a:p>
          </p:txBody>
        </p:sp>
        <p:sp>
          <p:nvSpPr>
            <p:cNvPr id="10529" name="Line 607"/>
            <p:cNvSpPr>
              <a:spLocks noChangeShapeType="1"/>
            </p:cNvSpPr>
            <p:nvPr/>
          </p:nvSpPr>
          <p:spPr bwMode="auto">
            <a:xfrm>
              <a:off x="3958" y="2678"/>
              <a:ext cx="11" cy="1"/>
            </a:xfrm>
            <a:prstGeom prst="line">
              <a:avLst/>
            </a:prstGeom>
            <a:noFill/>
            <a:ln w="9525">
              <a:solidFill>
                <a:srgbClr val="008080"/>
              </a:solidFill>
              <a:round/>
              <a:headEnd/>
              <a:tailEnd/>
            </a:ln>
          </p:spPr>
          <p:txBody>
            <a:bodyPr/>
            <a:lstStyle/>
            <a:p>
              <a:endParaRPr lang="en-US"/>
            </a:p>
          </p:txBody>
        </p:sp>
        <p:sp>
          <p:nvSpPr>
            <p:cNvPr id="10530" name="Line 608"/>
            <p:cNvSpPr>
              <a:spLocks noChangeShapeType="1"/>
            </p:cNvSpPr>
            <p:nvPr/>
          </p:nvSpPr>
          <p:spPr bwMode="auto">
            <a:xfrm>
              <a:off x="3981" y="2678"/>
              <a:ext cx="11" cy="1"/>
            </a:xfrm>
            <a:prstGeom prst="line">
              <a:avLst/>
            </a:prstGeom>
            <a:noFill/>
            <a:ln w="9525">
              <a:solidFill>
                <a:srgbClr val="008080"/>
              </a:solidFill>
              <a:round/>
              <a:headEnd/>
              <a:tailEnd/>
            </a:ln>
          </p:spPr>
          <p:txBody>
            <a:bodyPr/>
            <a:lstStyle/>
            <a:p>
              <a:endParaRPr lang="en-US"/>
            </a:p>
          </p:txBody>
        </p:sp>
        <p:sp>
          <p:nvSpPr>
            <p:cNvPr id="10531" name="Line 609"/>
            <p:cNvSpPr>
              <a:spLocks noChangeShapeType="1"/>
            </p:cNvSpPr>
            <p:nvPr/>
          </p:nvSpPr>
          <p:spPr bwMode="auto">
            <a:xfrm>
              <a:off x="4004" y="2678"/>
              <a:ext cx="11" cy="1"/>
            </a:xfrm>
            <a:prstGeom prst="line">
              <a:avLst/>
            </a:prstGeom>
            <a:noFill/>
            <a:ln w="9525">
              <a:solidFill>
                <a:srgbClr val="008080"/>
              </a:solidFill>
              <a:round/>
              <a:headEnd/>
              <a:tailEnd/>
            </a:ln>
          </p:spPr>
          <p:txBody>
            <a:bodyPr/>
            <a:lstStyle/>
            <a:p>
              <a:endParaRPr lang="en-US"/>
            </a:p>
          </p:txBody>
        </p:sp>
        <p:sp>
          <p:nvSpPr>
            <p:cNvPr id="10532" name="Line 610"/>
            <p:cNvSpPr>
              <a:spLocks noChangeShapeType="1"/>
            </p:cNvSpPr>
            <p:nvPr/>
          </p:nvSpPr>
          <p:spPr bwMode="auto">
            <a:xfrm>
              <a:off x="4027" y="2678"/>
              <a:ext cx="11" cy="1"/>
            </a:xfrm>
            <a:prstGeom prst="line">
              <a:avLst/>
            </a:prstGeom>
            <a:noFill/>
            <a:ln w="9525">
              <a:solidFill>
                <a:srgbClr val="008080"/>
              </a:solidFill>
              <a:round/>
              <a:headEnd/>
              <a:tailEnd/>
            </a:ln>
          </p:spPr>
          <p:txBody>
            <a:bodyPr/>
            <a:lstStyle/>
            <a:p>
              <a:endParaRPr lang="en-US"/>
            </a:p>
          </p:txBody>
        </p:sp>
        <p:sp>
          <p:nvSpPr>
            <p:cNvPr id="10533" name="Line 611"/>
            <p:cNvSpPr>
              <a:spLocks noChangeShapeType="1"/>
            </p:cNvSpPr>
            <p:nvPr/>
          </p:nvSpPr>
          <p:spPr bwMode="auto">
            <a:xfrm>
              <a:off x="4050" y="2678"/>
              <a:ext cx="11" cy="1"/>
            </a:xfrm>
            <a:prstGeom prst="line">
              <a:avLst/>
            </a:prstGeom>
            <a:noFill/>
            <a:ln w="9525">
              <a:solidFill>
                <a:srgbClr val="008080"/>
              </a:solidFill>
              <a:round/>
              <a:headEnd/>
              <a:tailEnd/>
            </a:ln>
          </p:spPr>
          <p:txBody>
            <a:bodyPr/>
            <a:lstStyle/>
            <a:p>
              <a:endParaRPr lang="en-US"/>
            </a:p>
          </p:txBody>
        </p:sp>
        <p:sp>
          <p:nvSpPr>
            <p:cNvPr id="10534" name="Line 612"/>
            <p:cNvSpPr>
              <a:spLocks noChangeShapeType="1"/>
            </p:cNvSpPr>
            <p:nvPr/>
          </p:nvSpPr>
          <p:spPr bwMode="auto">
            <a:xfrm>
              <a:off x="4073" y="2678"/>
              <a:ext cx="11" cy="1"/>
            </a:xfrm>
            <a:prstGeom prst="line">
              <a:avLst/>
            </a:prstGeom>
            <a:noFill/>
            <a:ln w="9525">
              <a:solidFill>
                <a:srgbClr val="008080"/>
              </a:solidFill>
              <a:round/>
              <a:headEnd/>
              <a:tailEnd/>
            </a:ln>
          </p:spPr>
          <p:txBody>
            <a:bodyPr/>
            <a:lstStyle/>
            <a:p>
              <a:endParaRPr lang="en-US"/>
            </a:p>
          </p:txBody>
        </p:sp>
        <p:sp>
          <p:nvSpPr>
            <p:cNvPr id="10535" name="Line 613"/>
            <p:cNvSpPr>
              <a:spLocks noChangeShapeType="1"/>
            </p:cNvSpPr>
            <p:nvPr/>
          </p:nvSpPr>
          <p:spPr bwMode="auto">
            <a:xfrm>
              <a:off x="4096" y="2678"/>
              <a:ext cx="11" cy="1"/>
            </a:xfrm>
            <a:prstGeom prst="line">
              <a:avLst/>
            </a:prstGeom>
            <a:noFill/>
            <a:ln w="9525">
              <a:solidFill>
                <a:srgbClr val="008080"/>
              </a:solidFill>
              <a:round/>
              <a:headEnd/>
              <a:tailEnd/>
            </a:ln>
          </p:spPr>
          <p:txBody>
            <a:bodyPr/>
            <a:lstStyle/>
            <a:p>
              <a:endParaRPr lang="en-US"/>
            </a:p>
          </p:txBody>
        </p:sp>
        <p:sp>
          <p:nvSpPr>
            <p:cNvPr id="10536" name="Line 614"/>
            <p:cNvSpPr>
              <a:spLocks noChangeShapeType="1"/>
            </p:cNvSpPr>
            <p:nvPr/>
          </p:nvSpPr>
          <p:spPr bwMode="auto">
            <a:xfrm>
              <a:off x="4119" y="2678"/>
              <a:ext cx="11" cy="1"/>
            </a:xfrm>
            <a:prstGeom prst="line">
              <a:avLst/>
            </a:prstGeom>
            <a:noFill/>
            <a:ln w="9525">
              <a:solidFill>
                <a:srgbClr val="008080"/>
              </a:solidFill>
              <a:round/>
              <a:headEnd/>
              <a:tailEnd/>
            </a:ln>
          </p:spPr>
          <p:txBody>
            <a:bodyPr/>
            <a:lstStyle/>
            <a:p>
              <a:endParaRPr lang="en-US"/>
            </a:p>
          </p:txBody>
        </p:sp>
        <p:sp>
          <p:nvSpPr>
            <p:cNvPr id="10537" name="Line 615"/>
            <p:cNvSpPr>
              <a:spLocks noChangeShapeType="1"/>
            </p:cNvSpPr>
            <p:nvPr/>
          </p:nvSpPr>
          <p:spPr bwMode="auto">
            <a:xfrm>
              <a:off x="4142" y="2678"/>
              <a:ext cx="11" cy="1"/>
            </a:xfrm>
            <a:prstGeom prst="line">
              <a:avLst/>
            </a:prstGeom>
            <a:noFill/>
            <a:ln w="9525">
              <a:solidFill>
                <a:srgbClr val="008080"/>
              </a:solidFill>
              <a:round/>
              <a:headEnd/>
              <a:tailEnd/>
            </a:ln>
          </p:spPr>
          <p:txBody>
            <a:bodyPr/>
            <a:lstStyle/>
            <a:p>
              <a:endParaRPr lang="en-US"/>
            </a:p>
          </p:txBody>
        </p:sp>
        <p:sp>
          <p:nvSpPr>
            <p:cNvPr id="10538" name="Line 616"/>
            <p:cNvSpPr>
              <a:spLocks noChangeShapeType="1"/>
            </p:cNvSpPr>
            <p:nvPr/>
          </p:nvSpPr>
          <p:spPr bwMode="auto">
            <a:xfrm>
              <a:off x="1563" y="2606"/>
              <a:ext cx="12" cy="1"/>
            </a:xfrm>
            <a:prstGeom prst="line">
              <a:avLst/>
            </a:prstGeom>
            <a:noFill/>
            <a:ln w="9525">
              <a:solidFill>
                <a:srgbClr val="008080"/>
              </a:solidFill>
              <a:round/>
              <a:headEnd/>
              <a:tailEnd/>
            </a:ln>
          </p:spPr>
          <p:txBody>
            <a:bodyPr/>
            <a:lstStyle/>
            <a:p>
              <a:endParaRPr lang="en-US"/>
            </a:p>
          </p:txBody>
        </p:sp>
        <p:sp>
          <p:nvSpPr>
            <p:cNvPr id="10539" name="Line 617"/>
            <p:cNvSpPr>
              <a:spLocks noChangeShapeType="1"/>
            </p:cNvSpPr>
            <p:nvPr/>
          </p:nvSpPr>
          <p:spPr bwMode="auto">
            <a:xfrm>
              <a:off x="1586" y="2606"/>
              <a:ext cx="12" cy="1"/>
            </a:xfrm>
            <a:prstGeom prst="line">
              <a:avLst/>
            </a:prstGeom>
            <a:noFill/>
            <a:ln w="9525">
              <a:solidFill>
                <a:srgbClr val="008080"/>
              </a:solidFill>
              <a:round/>
              <a:headEnd/>
              <a:tailEnd/>
            </a:ln>
          </p:spPr>
          <p:txBody>
            <a:bodyPr/>
            <a:lstStyle/>
            <a:p>
              <a:endParaRPr lang="en-US"/>
            </a:p>
          </p:txBody>
        </p:sp>
        <p:sp>
          <p:nvSpPr>
            <p:cNvPr id="10540" name="Line 618"/>
            <p:cNvSpPr>
              <a:spLocks noChangeShapeType="1"/>
            </p:cNvSpPr>
            <p:nvPr/>
          </p:nvSpPr>
          <p:spPr bwMode="auto">
            <a:xfrm>
              <a:off x="1609" y="2606"/>
              <a:ext cx="12" cy="1"/>
            </a:xfrm>
            <a:prstGeom prst="line">
              <a:avLst/>
            </a:prstGeom>
            <a:noFill/>
            <a:ln w="9525">
              <a:solidFill>
                <a:srgbClr val="008080"/>
              </a:solidFill>
              <a:round/>
              <a:headEnd/>
              <a:tailEnd/>
            </a:ln>
          </p:spPr>
          <p:txBody>
            <a:bodyPr/>
            <a:lstStyle/>
            <a:p>
              <a:endParaRPr lang="en-US"/>
            </a:p>
          </p:txBody>
        </p:sp>
        <p:sp>
          <p:nvSpPr>
            <p:cNvPr id="10541" name="Line 619"/>
            <p:cNvSpPr>
              <a:spLocks noChangeShapeType="1"/>
            </p:cNvSpPr>
            <p:nvPr/>
          </p:nvSpPr>
          <p:spPr bwMode="auto">
            <a:xfrm>
              <a:off x="1632" y="2606"/>
              <a:ext cx="12" cy="1"/>
            </a:xfrm>
            <a:prstGeom prst="line">
              <a:avLst/>
            </a:prstGeom>
            <a:noFill/>
            <a:ln w="9525">
              <a:solidFill>
                <a:srgbClr val="008080"/>
              </a:solidFill>
              <a:round/>
              <a:headEnd/>
              <a:tailEnd/>
            </a:ln>
          </p:spPr>
          <p:txBody>
            <a:bodyPr/>
            <a:lstStyle/>
            <a:p>
              <a:endParaRPr lang="en-US"/>
            </a:p>
          </p:txBody>
        </p:sp>
        <p:sp>
          <p:nvSpPr>
            <p:cNvPr id="10542" name="Line 620"/>
            <p:cNvSpPr>
              <a:spLocks noChangeShapeType="1"/>
            </p:cNvSpPr>
            <p:nvPr/>
          </p:nvSpPr>
          <p:spPr bwMode="auto">
            <a:xfrm>
              <a:off x="1655" y="2606"/>
              <a:ext cx="12" cy="1"/>
            </a:xfrm>
            <a:prstGeom prst="line">
              <a:avLst/>
            </a:prstGeom>
            <a:noFill/>
            <a:ln w="9525">
              <a:solidFill>
                <a:srgbClr val="008080"/>
              </a:solidFill>
              <a:round/>
              <a:headEnd/>
              <a:tailEnd/>
            </a:ln>
          </p:spPr>
          <p:txBody>
            <a:bodyPr/>
            <a:lstStyle/>
            <a:p>
              <a:endParaRPr lang="en-US"/>
            </a:p>
          </p:txBody>
        </p:sp>
        <p:sp>
          <p:nvSpPr>
            <p:cNvPr id="10543" name="Line 621"/>
            <p:cNvSpPr>
              <a:spLocks noChangeShapeType="1"/>
            </p:cNvSpPr>
            <p:nvPr/>
          </p:nvSpPr>
          <p:spPr bwMode="auto">
            <a:xfrm>
              <a:off x="1678" y="2606"/>
              <a:ext cx="12" cy="1"/>
            </a:xfrm>
            <a:prstGeom prst="line">
              <a:avLst/>
            </a:prstGeom>
            <a:noFill/>
            <a:ln w="9525">
              <a:solidFill>
                <a:srgbClr val="008080"/>
              </a:solidFill>
              <a:round/>
              <a:headEnd/>
              <a:tailEnd/>
            </a:ln>
          </p:spPr>
          <p:txBody>
            <a:bodyPr/>
            <a:lstStyle/>
            <a:p>
              <a:endParaRPr lang="en-US"/>
            </a:p>
          </p:txBody>
        </p:sp>
        <p:sp>
          <p:nvSpPr>
            <p:cNvPr id="10544" name="Line 622"/>
            <p:cNvSpPr>
              <a:spLocks noChangeShapeType="1"/>
            </p:cNvSpPr>
            <p:nvPr/>
          </p:nvSpPr>
          <p:spPr bwMode="auto">
            <a:xfrm>
              <a:off x="1701" y="2606"/>
              <a:ext cx="12" cy="1"/>
            </a:xfrm>
            <a:prstGeom prst="line">
              <a:avLst/>
            </a:prstGeom>
            <a:noFill/>
            <a:ln w="9525">
              <a:solidFill>
                <a:srgbClr val="008080"/>
              </a:solidFill>
              <a:round/>
              <a:headEnd/>
              <a:tailEnd/>
            </a:ln>
          </p:spPr>
          <p:txBody>
            <a:bodyPr/>
            <a:lstStyle/>
            <a:p>
              <a:endParaRPr lang="en-US"/>
            </a:p>
          </p:txBody>
        </p:sp>
        <p:sp>
          <p:nvSpPr>
            <p:cNvPr id="10545" name="Line 623"/>
            <p:cNvSpPr>
              <a:spLocks noChangeShapeType="1"/>
            </p:cNvSpPr>
            <p:nvPr/>
          </p:nvSpPr>
          <p:spPr bwMode="auto">
            <a:xfrm>
              <a:off x="1724" y="2606"/>
              <a:ext cx="12" cy="1"/>
            </a:xfrm>
            <a:prstGeom prst="line">
              <a:avLst/>
            </a:prstGeom>
            <a:noFill/>
            <a:ln w="9525">
              <a:solidFill>
                <a:srgbClr val="008080"/>
              </a:solidFill>
              <a:round/>
              <a:headEnd/>
              <a:tailEnd/>
            </a:ln>
          </p:spPr>
          <p:txBody>
            <a:bodyPr/>
            <a:lstStyle/>
            <a:p>
              <a:endParaRPr lang="en-US"/>
            </a:p>
          </p:txBody>
        </p:sp>
        <p:sp>
          <p:nvSpPr>
            <p:cNvPr id="10546" name="Line 624"/>
            <p:cNvSpPr>
              <a:spLocks noChangeShapeType="1"/>
            </p:cNvSpPr>
            <p:nvPr/>
          </p:nvSpPr>
          <p:spPr bwMode="auto">
            <a:xfrm>
              <a:off x="1747" y="2606"/>
              <a:ext cx="12" cy="1"/>
            </a:xfrm>
            <a:prstGeom prst="line">
              <a:avLst/>
            </a:prstGeom>
            <a:noFill/>
            <a:ln w="9525">
              <a:solidFill>
                <a:srgbClr val="008080"/>
              </a:solidFill>
              <a:round/>
              <a:headEnd/>
              <a:tailEnd/>
            </a:ln>
          </p:spPr>
          <p:txBody>
            <a:bodyPr/>
            <a:lstStyle/>
            <a:p>
              <a:endParaRPr lang="en-US"/>
            </a:p>
          </p:txBody>
        </p:sp>
        <p:sp>
          <p:nvSpPr>
            <p:cNvPr id="10547" name="Line 625"/>
            <p:cNvSpPr>
              <a:spLocks noChangeShapeType="1"/>
            </p:cNvSpPr>
            <p:nvPr/>
          </p:nvSpPr>
          <p:spPr bwMode="auto">
            <a:xfrm>
              <a:off x="1770" y="2606"/>
              <a:ext cx="12" cy="1"/>
            </a:xfrm>
            <a:prstGeom prst="line">
              <a:avLst/>
            </a:prstGeom>
            <a:noFill/>
            <a:ln w="9525">
              <a:solidFill>
                <a:srgbClr val="008080"/>
              </a:solidFill>
              <a:round/>
              <a:headEnd/>
              <a:tailEnd/>
            </a:ln>
          </p:spPr>
          <p:txBody>
            <a:bodyPr/>
            <a:lstStyle/>
            <a:p>
              <a:endParaRPr lang="en-US"/>
            </a:p>
          </p:txBody>
        </p:sp>
        <p:sp>
          <p:nvSpPr>
            <p:cNvPr id="10548" name="Line 626"/>
            <p:cNvSpPr>
              <a:spLocks noChangeShapeType="1"/>
            </p:cNvSpPr>
            <p:nvPr/>
          </p:nvSpPr>
          <p:spPr bwMode="auto">
            <a:xfrm>
              <a:off x="1793" y="2606"/>
              <a:ext cx="12" cy="1"/>
            </a:xfrm>
            <a:prstGeom prst="line">
              <a:avLst/>
            </a:prstGeom>
            <a:noFill/>
            <a:ln w="9525">
              <a:solidFill>
                <a:srgbClr val="008080"/>
              </a:solidFill>
              <a:round/>
              <a:headEnd/>
              <a:tailEnd/>
            </a:ln>
          </p:spPr>
          <p:txBody>
            <a:bodyPr/>
            <a:lstStyle/>
            <a:p>
              <a:endParaRPr lang="en-US"/>
            </a:p>
          </p:txBody>
        </p:sp>
        <p:sp>
          <p:nvSpPr>
            <p:cNvPr id="10549" name="Line 627"/>
            <p:cNvSpPr>
              <a:spLocks noChangeShapeType="1"/>
            </p:cNvSpPr>
            <p:nvPr/>
          </p:nvSpPr>
          <p:spPr bwMode="auto">
            <a:xfrm>
              <a:off x="1816" y="2606"/>
              <a:ext cx="12" cy="1"/>
            </a:xfrm>
            <a:prstGeom prst="line">
              <a:avLst/>
            </a:prstGeom>
            <a:noFill/>
            <a:ln w="9525">
              <a:solidFill>
                <a:srgbClr val="008080"/>
              </a:solidFill>
              <a:round/>
              <a:headEnd/>
              <a:tailEnd/>
            </a:ln>
          </p:spPr>
          <p:txBody>
            <a:bodyPr/>
            <a:lstStyle/>
            <a:p>
              <a:endParaRPr lang="en-US"/>
            </a:p>
          </p:txBody>
        </p:sp>
        <p:sp>
          <p:nvSpPr>
            <p:cNvPr id="10550" name="Line 628"/>
            <p:cNvSpPr>
              <a:spLocks noChangeShapeType="1"/>
            </p:cNvSpPr>
            <p:nvPr/>
          </p:nvSpPr>
          <p:spPr bwMode="auto">
            <a:xfrm>
              <a:off x="1839" y="2606"/>
              <a:ext cx="12" cy="1"/>
            </a:xfrm>
            <a:prstGeom prst="line">
              <a:avLst/>
            </a:prstGeom>
            <a:noFill/>
            <a:ln w="9525">
              <a:solidFill>
                <a:srgbClr val="008080"/>
              </a:solidFill>
              <a:round/>
              <a:headEnd/>
              <a:tailEnd/>
            </a:ln>
          </p:spPr>
          <p:txBody>
            <a:bodyPr/>
            <a:lstStyle/>
            <a:p>
              <a:endParaRPr lang="en-US"/>
            </a:p>
          </p:txBody>
        </p:sp>
        <p:sp>
          <p:nvSpPr>
            <p:cNvPr id="10551" name="Line 629"/>
            <p:cNvSpPr>
              <a:spLocks noChangeShapeType="1"/>
            </p:cNvSpPr>
            <p:nvPr/>
          </p:nvSpPr>
          <p:spPr bwMode="auto">
            <a:xfrm>
              <a:off x="1863" y="2606"/>
              <a:ext cx="11" cy="1"/>
            </a:xfrm>
            <a:prstGeom prst="line">
              <a:avLst/>
            </a:prstGeom>
            <a:noFill/>
            <a:ln w="9525">
              <a:solidFill>
                <a:srgbClr val="008080"/>
              </a:solidFill>
              <a:round/>
              <a:headEnd/>
              <a:tailEnd/>
            </a:ln>
          </p:spPr>
          <p:txBody>
            <a:bodyPr/>
            <a:lstStyle/>
            <a:p>
              <a:endParaRPr lang="en-US"/>
            </a:p>
          </p:txBody>
        </p:sp>
        <p:sp>
          <p:nvSpPr>
            <p:cNvPr id="10552" name="Line 630"/>
            <p:cNvSpPr>
              <a:spLocks noChangeShapeType="1"/>
            </p:cNvSpPr>
            <p:nvPr/>
          </p:nvSpPr>
          <p:spPr bwMode="auto">
            <a:xfrm>
              <a:off x="1886" y="2606"/>
              <a:ext cx="11" cy="1"/>
            </a:xfrm>
            <a:prstGeom prst="line">
              <a:avLst/>
            </a:prstGeom>
            <a:noFill/>
            <a:ln w="9525">
              <a:solidFill>
                <a:srgbClr val="008080"/>
              </a:solidFill>
              <a:round/>
              <a:headEnd/>
              <a:tailEnd/>
            </a:ln>
          </p:spPr>
          <p:txBody>
            <a:bodyPr/>
            <a:lstStyle/>
            <a:p>
              <a:endParaRPr lang="en-US"/>
            </a:p>
          </p:txBody>
        </p:sp>
        <p:sp>
          <p:nvSpPr>
            <p:cNvPr id="10553" name="Line 631"/>
            <p:cNvSpPr>
              <a:spLocks noChangeShapeType="1"/>
            </p:cNvSpPr>
            <p:nvPr/>
          </p:nvSpPr>
          <p:spPr bwMode="auto">
            <a:xfrm>
              <a:off x="1909" y="2606"/>
              <a:ext cx="11" cy="1"/>
            </a:xfrm>
            <a:prstGeom prst="line">
              <a:avLst/>
            </a:prstGeom>
            <a:noFill/>
            <a:ln w="9525">
              <a:solidFill>
                <a:srgbClr val="008080"/>
              </a:solidFill>
              <a:round/>
              <a:headEnd/>
              <a:tailEnd/>
            </a:ln>
          </p:spPr>
          <p:txBody>
            <a:bodyPr/>
            <a:lstStyle/>
            <a:p>
              <a:endParaRPr lang="en-US"/>
            </a:p>
          </p:txBody>
        </p:sp>
        <p:sp>
          <p:nvSpPr>
            <p:cNvPr id="10554" name="Line 632"/>
            <p:cNvSpPr>
              <a:spLocks noChangeShapeType="1"/>
            </p:cNvSpPr>
            <p:nvPr/>
          </p:nvSpPr>
          <p:spPr bwMode="auto">
            <a:xfrm>
              <a:off x="1932" y="2606"/>
              <a:ext cx="11" cy="1"/>
            </a:xfrm>
            <a:prstGeom prst="line">
              <a:avLst/>
            </a:prstGeom>
            <a:noFill/>
            <a:ln w="9525">
              <a:solidFill>
                <a:srgbClr val="008080"/>
              </a:solidFill>
              <a:round/>
              <a:headEnd/>
              <a:tailEnd/>
            </a:ln>
          </p:spPr>
          <p:txBody>
            <a:bodyPr/>
            <a:lstStyle/>
            <a:p>
              <a:endParaRPr lang="en-US"/>
            </a:p>
          </p:txBody>
        </p:sp>
        <p:sp>
          <p:nvSpPr>
            <p:cNvPr id="10555" name="Line 633"/>
            <p:cNvSpPr>
              <a:spLocks noChangeShapeType="1"/>
            </p:cNvSpPr>
            <p:nvPr/>
          </p:nvSpPr>
          <p:spPr bwMode="auto">
            <a:xfrm>
              <a:off x="1955" y="2606"/>
              <a:ext cx="11" cy="1"/>
            </a:xfrm>
            <a:prstGeom prst="line">
              <a:avLst/>
            </a:prstGeom>
            <a:noFill/>
            <a:ln w="9525">
              <a:solidFill>
                <a:srgbClr val="008080"/>
              </a:solidFill>
              <a:round/>
              <a:headEnd/>
              <a:tailEnd/>
            </a:ln>
          </p:spPr>
          <p:txBody>
            <a:bodyPr/>
            <a:lstStyle/>
            <a:p>
              <a:endParaRPr lang="en-US"/>
            </a:p>
          </p:txBody>
        </p:sp>
        <p:sp>
          <p:nvSpPr>
            <p:cNvPr id="10556" name="Line 634"/>
            <p:cNvSpPr>
              <a:spLocks noChangeShapeType="1"/>
            </p:cNvSpPr>
            <p:nvPr/>
          </p:nvSpPr>
          <p:spPr bwMode="auto">
            <a:xfrm>
              <a:off x="1978" y="2606"/>
              <a:ext cx="11" cy="1"/>
            </a:xfrm>
            <a:prstGeom prst="line">
              <a:avLst/>
            </a:prstGeom>
            <a:noFill/>
            <a:ln w="9525">
              <a:solidFill>
                <a:srgbClr val="008080"/>
              </a:solidFill>
              <a:round/>
              <a:headEnd/>
              <a:tailEnd/>
            </a:ln>
          </p:spPr>
          <p:txBody>
            <a:bodyPr/>
            <a:lstStyle/>
            <a:p>
              <a:endParaRPr lang="en-US"/>
            </a:p>
          </p:txBody>
        </p:sp>
        <p:sp>
          <p:nvSpPr>
            <p:cNvPr id="10557" name="Line 635"/>
            <p:cNvSpPr>
              <a:spLocks noChangeShapeType="1"/>
            </p:cNvSpPr>
            <p:nvPr/>
          </p:nvSpPr>
          <p:spPr bwMode="auto">
            <a:xfrm>
              <a:off x="2001" y="2606"/>
              <a:ext cx="11" cy="1"/>
            </a:xfrm>
            <a:prstGeom prst="line">
              <a:avLst/>
            </a:prstGeom>
            <a:noFill/>
            <a:ln w="9525">
              <a:solidFill>
                <a:srgbClr val="008080"/>
              </a:solidFill>
              <a:round/>
              <a:headEnd/>
              <a:tailEnd/>
            </a:ln>
          </p:spPr>
          <p:txBody>
            <a:bodyPr/>
            <a:lstStyle/>
            <a:p>
              <a:endParaRPr lang="en-US"/>
            </a:p>
          </p:txBody>
        </p:sp>
        <p:sp>
          <p:nvSpPr>
            <p:cNvPr id="10558" name="Line 636"/>
            <p:cNvSpPr>
              <a:spLocks noChangeShapeType="1"/>
            </p:cNvSpPr>
            <p:nvPr/>
          </p:nvSpPr>
          <p:spPr bwMode="auto">
            <a:xfrm>
              <a:off x="2024" y="2606"/>
              <a:ext cx="11" cy="1"/>
            </a:xfrm>
            <a:prstGeom prst="line">
              <a:avLst/>
            </a:prstGeom>
            <a:noFill/>
            <a:ln w="9525">
              <a:solidFill>
                <a:srgbClr val="008080"/>
              </a:solidFill>
              <a:round/>
              <a:headEnd/>
              <a:tailEnd/>
            </a:ln>
          </p:spPr>
          <p:txBody>
            <a:bodyPr/>
            <a:lstStyle/>
            <a:p>
              <a:endParaRPr lang="en-US"/>
            </a:p>
          </p:txBody>
        </p:sp>
        <p:sp>
          <p:nvSpPr>
            <p:cNvPr id="10559" name="Line 637"/>
            <p:cNvSpPr>
              <a:spLocks noChangeShapeType="1"/>
            </p:cNvSpPr>
            <p:nvPr/>
          </p:nvSpPr>
          <p:spPr bwMode="auto">
            <a:xfrm>
              <a:off x="2047" y="2606"/>
              <a:ext cx="11" cy="1"/>
            </a:xfrm>
            <a:prstGeom prst="line">
              <a:avLst/>
            </a:prstGeom>
            <a:noFill/>
            <a:ln w="9525">
              <a:solidFill>
                <a:srgbClr val="008080"/>
              </a:solidFill>
              <a:round/>
              <a:headEnd/>
              <a:tailEnd/>
            </a:ln>
          </p:spPr>
          <p:txBody>
            <a:bodyPr/>
            <a:lstStyle/>
            <a:p>
              <a:endParaRPr lang="en-US"/>
            </a:p>
          </p:txBody>
        </p:sp>
        <p:sp>
          <p:nvSpPr>
            <p:cNvPr id="10560" name="Line 638"/>
            <p:cNvSpPr>
              <a:spLocks noChangeShapeType="1"/>
            </p:cNvSpPr>
            <p:nvPr/>
          </p:nvSpPr>
          <p:spPr bwMode="auto">
            <a:xfrm>
              <a:off x="2070" y="2606"/>
              <a:ext cx="11" cy="1"/>
            </a:xfrm>
            <a:prstGeom prst="line">
              <a:avLst/>
            </a:prstGeom>
            <a:noFill/>
            <a:ln w="9525">
              <a:solidFill>
                <a:srgbClr val="008080"/>
              </a:solidFill>
              <a:round/>
              <a:headEnd/>
              <a:tailEnd/>
            </a:ln>
          </p:spPr>
          <p:txBody>
            <a:bodyPr/>
            <a:lstStyle/>
            <a:p>
              <a:endParaRPr lang="en-US"/>
            </a:p>
          </p:txBody>
        </p:sp>
        <p:sp>
          <p:nvSpPr>
            <p:cNvPr id="10561" name="Line 639"/>
            <p:cNvSpPr>
              <a:spLocks noChangeShapeType="1"/>
            </p:cNvSpPr>
            <p:nvPr/>
          </p:nvSpPr>
          <p:spPr bwMode="auto">
            <a:xfrm>
              <a:off x="2093" y="2606"/>
              <a:ext cx="11" cy="1"/>
            </a:xfrm>
            <a:prstGeom prst="line">
              <a:avLst/>
            </a:prstGeom>
            <a:noFill/>
            <a:ln w="9525">
              <a:solidFill>
                <a:srgbClr val="008080"/>
              </a:solidFill>
              <a:round/>
              <a:headEnd/>
              <a:tailEnd/>
            </a:ln>
          </p:spPr>
          <p:txBody>
            <a:bodyPr/>
            <a:lstStyle/>
            <a:p>
              <a:endParaRPr lang="en-US"/>
            </a:p>
          </p:txBody>
        </p:sp>
        <p:sp>
          <p:nvSpPr>
            <p:cNvPr id="10562" name="Line 640"/>
            <p:cNvSpPr>
              <a:spLocks noChangeShapeType="1"/>
            </p:cNvSpPr>
            <p:nvPr/>
          </p:nvSpPr>
          <p:spPr bwMode="auto">
            <a:xfrm>
              <a:off x="2116" y="2606"/>
              <a:ext cx="11" cy="1"/>
            </a:xfrm>
            <a:prstGeom prst="line">
              <a:avLst/>
            </a:prstGeom>
            <a:noFill/>
            <a:ln w="9525">
              <a:solidFill>
                <a:srgbClr val="008080"/>
              </a:solidFill>
              <a:round/>
              <a:headEnd/>
              <a:tailEnd/>
            </a:ln>
          </p:spPr>
          <p:txBody>
            <a:bodyPr/>
            <a:lstStyle/>
            <a:p>
              <a:endParaRPr lang="en-US"/>
            </a:p>
          </p:txBody>
        </p:sp>
        <p:sp>
          <p:nvSpPr>
            <p:cNvPr id="10563" name="Line 641"/>
            <p:cNvSpPr>
              <a:spLocks noChangeShapeType="1"/>
            </p:cNvSpPr>
            <p:nvPr/>
          </p:nvSpPr>
          <p:spPr bwMode="auto">
            <a:xfrm>
              <a:off x="2139" y="2606"/>
              <a:ext cx="11" cy="1"/>
            </a:xfrm>
            <a:prstGeom prst="line">
              <a:avLst/>
            </a:prstGeom>
            <a:noFill/>
            <a:ln w="9525">
              <a:solidFill>
                <a:srgbClr val="008080"/>
              </a:solidFill>
              <a:round/>
              <a:headEnd/>
              <a:tailEnd/>
            </a:ln>
          </p:spPr>
          <p:txBody>
            <a:bodyPr/>
            <a:lstStyle/>
            <a:p>
              <a:endParaRPr lang="en-US"/>
            </a:p>
          </p:txBody>
        </p:sp>
        <p:sp>
          <p:nvSpPr>
            <p:cNvPr id="10564" name="Line 642"/>
            <p:cNvSpPr>
              <a:spLocks noChangeShapeType="1"/>
            </p:cNvSpPr>
            <p:nvPr/>
          </p:nvSpPr>
          <p:spPr bwMode="auto">
            <a:xfrm>
              <a:off x="2162" y="2606"/>
              <a:ext cx="11" cy="1"/>
            </a:xfrm>
            <a:prstGeom prst="line">
              <a:avLst/>
            </a:prstGeom>
            <a:noFill/>
            <a:ln w="9525">
              <a:solidFill>
                <a:srgbClr val="008080"/>
              </a:solidFill>
              <a:round/>
              <a:headEnd/>
              <a:tailEnd/>
            </a:ln>
          </p:spPr>
          <p:txBody>
            <a:bodyPr/>
            <a:lstStyle/>
            <a:p>
              <a:endParaRPr lang="en-US"/>
            </a:p>
          </p:txBody>
        </p:sp>
        <p:sp>
          <p:nvSpPr>
            <p:cNvPr id="10565" name="Line 643"/>
            <p:cNvSpPr>
              <a:spLocks noChangeShapeType="1"/>
            </p:cNvSpPr>
            <p:nvPr/>
          </p:nvSpPr>
          <p:spPr bwMode="auto">
            <a:xfrm>
              <a:off x="2185" y="2606"/>
              <a:ext cx="11" cy="1"/>
            </a:xfrm>
            <a:prstGeom prst="line">
              <a:avLst/>
            </a:prstGeom>
            <a:noFill/>
            <a:ln w="9525">
              <a:solidFill>
                <a:srgbClr val="008080"/>
              </a:solidFill>
              <a:round/>
              <a:headEnd/>
              <a:tailEnd/>
            </a:ln>
          </p:spPr>
          <p:txBody>
            <a:bodyPr/>
            <a:lstStyle/>
            <a:p>
              <a:endParaRPr lang="en-US"/>
            </a:p>
          </p:txBody>
        </p:sp>
        <p:sp>
          <p:nvSpPr>
            <p:cNvPr id="10566" name="Line 644"/>
            <p:cNvSpPr>
              <a:spLocks noChangeShapeType="1"/>
            </p:cNvSpPr>
            <p:nvPr/>
          </p:nvSpPr>
          <p:spPr bwMode="auto">
            <a:xfrm>
              <a:off x="2208" y="2606"/>
              <a:ext cx="11" cy="1"/>
            </a:xfrm>
            <a:prstGeom prst="line">
              <a:avLst/>
            </a:prstGeom>
            <a:noFill/>
            <a:ln w="9525">
              <a:solidFill>
                <a:srgbClr val="008080"/>
              </a:solidFill>
              <a:round/>
              <a:headEnd/>
              <a:tailEnd/>
            </a:ln>
          </p:spPr>
          <p:txBody>
            <a:bodyPr/>
            <a:lstStyle/>
            <a:p>
              <a:endParaRPr lang="en-US"/>
            </a:p>
          </p:txBody>
        </p:sp>
        <p:sp>
          <p:nvSpPr>
            <p:cNvPr id="10567" name="Line 645"/>
            <p:cNvSpPr>
              <a:spLocks noChangeShapeType="1"/>
            </p:cNvSpPr>
            <p:nvPr/>
          </p:nvSpPr>
          <p:spPr bwMode="auto">
            <a:xfrm>
              <a:off x="2231" y="2606"/>
              <a:ext cx="11" cy="1"/>
            </a:xfrm>
            <a:prstGeom prst="line">
              <a:avLst/>
            </a:prstGeom>
            <a:noFill/>
            <a:ln w="9525">
              <a:solidFill>
                <a:srgbClr val="008080"/>
              </a:solidFill>
              <a:round/>
              <a:headEnd/>
              <a:tailEnd/>
            </a:ln>
          </p:spPr>
          <p:txBody>
            <a:bodyPr/>
            <a:lstStyle/>
            <a:p>
              <a:endParaRPr lang="en-US"/>
            </a:p>
          </p:txBody>
        </p:sp>
        <p:sp>
          <p:nvSpPr>
            <p:cNvPr id="10568" name="Line 646"/>
            <p:cNvSpPr>
              <a:spLocks noChangeShapeType="1"/>
            </p:cNvSpPr>
            <p:nvPr/>
          </p:nvSpPr>
          <p:spPr bwMode="auto">
            <a:xfrm>
              <a:off x="2254" y="2606"/>
              <a:ext cx="11" cy="1"/>
            </a:xfrm>
            <a:prstGeom prst="line">
              <a:avLst/>
            </a:prstGeom>
            <a:noFill/>
            <a:ln w="9525">
              <a:solidFill>
                <a:srgbClr val="008080"/>
              </a:solidFill>
              <a:round/>
              <a:headEnd/>
              <a:tailEnd/>
            </a:ln>
          </p:spPr>
          <p:txBody>
            <a:bodyPr/>
            <a:lstStyle/>
            <a:p>
              <a:endParaRPr lang="en-US"/>
            </a:p>
          </p:txBody>
        </p:sp>
        <p:sp>
          <p:nvSpPr>
            <p:cNvPr id="10569" name="Line 647"/>
            <p:cNvSpPr>
              <a:spLocks noChangeShapeType="1"/>
            </p:cNvSpPr>
            <p:nvPr/>
          </p:nvSpPr>
          <p:spPr bwMode="auto">
            <a:xfrm>
              <a:off x="2277" y="2606"/>
              <a:ext cx="11" cy="1"/>
            </a:xfrm>
            <a:prstGeom prst="line">
              <a:avLst/>
            </a:prstGeom>
            <a:noFill/>
            <a:ln w="9525">
              <a:solidFill>
                <a:srgbClr val="008080"/>
              </a:solidFill>
              <a:round/>
              <a:headEnd/>
              <a:tailEnd/>
            </a:ln>
          </p:spPr>
          <p:txBody>
            <a:bodyPr/>
            <a:lstStyle/>
            <a:p>
              <a:endParaRPr lang="en-US"/>
            </a:p>
          </p:txBody>
        </p:sp>
        <p:sp>
          <p:nvSpPr>
            <p:cNvPr id="10570" name="Line 648"/>
            <p:cNvSpPr>
              <a:spLocks noChangeShapeType="1"/>
            </p:cNvSpPr>
            <p:nvPr/>
          </p:nvSpPr>
          <p:spPr bwMode="auto">
            <a:xfrm>
              <a:off x="2300" y="2606"/>
              <a:ext cx="11" cy="1"/>
            </a:xfrm>
            <a:prstGeom prst="line">
              <a:avLst/>
            </a:prstGeom>
            <a:noFill/>
            <a:ln w="9525">
              <a:solidFill>
                <a:srgbClr val="008080"/>
              </a:solidFill>
              <a:round/>
              <a:headEnd/>
              <a:tailEnd/>
            </a:ln>
          </p:spPr>
          <p:txBody>
            <a:bodyPr/>
            <a:lstStyle/>
            <a:p>
              <a:endParaRPr lang="en-US"/>
            </a:p>
          </p:txBody>
        </p:sp>
        <p:sp>
          <p:nvSpPr>
            <p:cNvPr id="10571" name="Line 649"/>
            <p:cNvSpPr>
              <a:spLocks noChangeShapeType="1"/>
            </p:cNvSpPr>
            <p:nvPr/>
          </p:nvSpPr>
          <p:spPr bwMode="auto">
            <a:xfrm>
              <a:off x="2323" y="2606"/>
              <a:ext cx="11" cy="1"/>
            </a:xfrm>
            <a:prstGeom prst="line">
              <a:avLst/>
            </a:prstGeom>
            <a:noFill/>
            <a:ln w="9525">
              <a:solidFill>
                <a:srgbClr val="008080"/>
              </a:solidFill>
              <a:round/>
              <a:headEnd/>
              <a:tailEnd/>
            </a:ln>
          </p:spPr>
          <p:txBody>
            <a:bodyPr/>
            <a:lstStyle/>
            <a:p>
              <a:endParaRPr lang="en-US"/>
            </a:p>
          </p:txBody>
        </p:sp>
        <p:sp>
          <p:nvSpPr>
            <p:cNvPr id="10572" name="Line 650"/>
            <p:cNvSpPr>
              <a:spLocks noChangeShapeType="1"/>
            </p:cNvSpPr>
            <p:nvPr/>
          </p:nvSpPr>
          <p:spPr bwMode="auto">
            <a:xfrm>
              <a:off x="2346" y="2606"/>
              <a:ext cx="12" cy="1"/>
            </a:xfrm>
            <a:prstGeom prst="line">
              <a:avLst/>
            </a:prstGeom>
            <a:noFill/>
            <a:ln w="9525">
              <a:solidFill>
                <a:srgbClr val="008080"/>
              </a:solidFill>
              <a:round/>
              <a:headEnd/>
              <a:tailEnd/>
            </a:ln>
          </p:spPr>
          <p:txBody>
            <a:bodyPr/>
            <a:lstStyle/>
            <a:p>
              <a:endParaRPr lang="en-US"/>
            </a:p>
          </p:txBody>
        </p:sp>
      </p:grpSp>
      <p:sp>
        <p:nvSpPr>
          <p:cNvPr id="10249" name="Line 652"/>
          <p:cNvSpPr>
            <a:spLocks noChangeShapeType="1"/>
          </p:cNvSpPr>
          <p:nvPr/>
        </p:nvSpPr>
        <p:spPr bwMode="auto">
          <a:xfrm>
            <a:off x="3800475" y="3963988"/>
            <a:ext cx="20638" cy="1587"/>
          </a:xfrm>
          <a:prstGeom prst="line">
            <a:avLst/>
          </a:prstGeom>
          <a:noFill/>
          <a:ln w="9525">
            <a:solidFill>
              <a:srgbClr val="008080"/>
            </a:solidFill>
            <a:round/>
            <a:headEnd/>
            <a:tailEnd/>
          </a:ln>
        </p:spPr>
        <p:txBody>
          <a:bodyPr/>
          <a:lstStyle/>
          <a:p>
            <a:endParaRPr lang="en-US"/>
          </a:p>
        </p:txBody>
      </p:sp>
      <p:sp>
        <p:nvSpPr>
          <p:cNvPr id="10250" name="Line 653"/>
          <p:cNvSpPr>
            <a:spLocks noChangeShapeType="1"/>
          </p:cNvSpPr>
          <p:nvPr/>
        </p:nvSpPr>
        <p:spPr bwMode="auto">
          <a:xfrm>
            <a:off x="3841750" y="3963988"/>
            <a:ext cx="20638" cy="1587"/>
          </a:xfrm>
          <a:prstGeom prst="line">
            <a:avLst/>
          </a:prstGeom>
          <a:noFill/>
          <a:ln w="9525">
            <a:solidFill>
              <a:srgbClr val="008080"/>
            </a:solidFill>
            <a:round/>
            <a:headEnd/>
            <a:tailEnd/>
          </a:ln>
        </p:spPr>
        <p:txBody>
          <a:bodyPr/>
          <a:lstStyle/>
          <a:p>
            <a:endParaRPr lang="en-US"/>
          </a:p>
        </p:txBody>
      </p:sp>
      <p:sp>
        <p:nvSpPr>
          <p:cNvPr id="10251" name="Line 654"/>
          <p:cNvSpPr>
            <a:spLocks noChangeShapeType="1"/>
          </p:cNvSpPr>
          <p:nvPr/>
        </p:nvSpPr>
        <p:spPr bwMode="auto">
          <a:xfrm>
            <a:off x="3883025" y="3963988"/>
            <a:ext cx="20638" cy="1587"/>
          </a:xfrm>
          <a:prstGeom prst="line">
            <a:avLst/>
          </a:prstGeom>
          <a:noFill/>
          <a:ln w="9525">
            <a:solidFill>
              <a:srgbClr val="008080"/>
            </a:solidFill>
            <a:round/>
            <a:headEnd/>
            <a:tailEnd/>
          </a:ln>
        </p:spPr>
        <p:txBody>
          <a:bodyPr/>
          <a:lstStyle/>
          <a:p>
            <a:endParaRPr lang="en-US"/>
          </a:p>
        </p:txBody>
      </p:sp>
      <p:sp>
        <p:nvSpPr>
          <p:cNvPr id="10252" name="Line 655"/>
          <p:cNvSpPr>
            <a:spLocks noChangeShapeType="1"/>
          </p:cNvSpPr>
          <p:nvPr/>
        </p:nvSpPr>
        <p:spPr bwMode="auto">
          <a:xfrm>
            <a:off x="3924300" y="3963988"/>
            <a:ext cx="20638" cy="1587"/>
          </a:xfrm>
          <a:prstGeom prst="line">
            <a:avLst/>
          </a:prstGeom>
          <a:noFill/>
          <a:ln w="9525">
            <a:solidFill>
              <a:srgbClr val="008080"/>
            </a:solidFill>
            <a:round/>
            <a:headEnd/>
            <a:tailEnd/>
          </a:ln>
        </p:spPr>
        <p:txBody>
          <a:bodyPr/>
          <a:lstStyle/>
          <a:p>
            <a:endParaRPr lang="en-US"/>
          </a:p>
        </p:txBody>
      </p:sp>
      <p:sp>
        <p:nvSpPr>
          <p:cNvPr id="10253" name="Line 656"/>
          <p:cNvSpPr>
            <a:spLocks noChangeShapeType="1"/>
          </p:cNvSpPr>
          <p:nvPr/>
        </p:nvSpPr>
        <p:spPr bwMode="auto">
          <a:xfrm>
            <a:off x="3963988" y="3963988"/>
            <a:ext cx="22225" cy="1587"/>
          </a:xfrm>
          <a:prstGeom prst="line">
            <a:avLst/>
          </a:prstGeom>
          <a:noFill/>
          <a:ln w="9525">
            <a:solidFill>
              <a:srgbClr val="008080"/>
            </a:solidFill>
            <a:round/>
            <a:headEnd/>
            <a:tailEnd/>
          </a:ln>
        </p:spPr>
        <p:txBody>
          <a:bodyPr/>
          <a:lstStyle/>
          <a:p>
            <a:endParaRPr lang="en-US"/>
          </a:p>
        </p:txBody>
      </p:sp>
      <p:sp>
        <p:nvSpPr>
          <p:cNvPr id="10254" name="Line 657"/>
          <p:cNvSpPr>
            <a:spLocks noChangeShapeType="1"/>
          </p:cNvSpPr>
          <p:nvPr/>
        </p:nvSpPr>
        <p:spPr bwMode="auto">
          <a:xfrm>
            <a:off x="4005263" y="3963988"/>
            <a:ext cx="22225" cy="1587"/>
          </a:xfrm>
          <a:prstGeom prst="line">
            <a:avLst/>
          </a:prstGeom>
          <a:noFill/>
          <a:ln w="9525">
            <a:solidFill>
              <a:srgbClr val="008080"/>
            </a:solidFill>
            <a:round/>
            <a:headEnd/>
            <a:tailEnd/>
          </a:ln>
        </p:spPr>
        <p:txBody>
          <a:bodyPr/>
          <a:lstStyle/>
          <a:p>
            <a:endParaRPr lang="en-US"/>
          </a:p>
        </p:txBody>
      </p:sp>
      <p:sp>
        <p:nvSpPr>
          <p:cNvPr id="10255" name="Line 658"/>
          <p:cNvSpPr>
            <a:spLocks noChangeShapeType="1"/>
          </p:cNvSpPr>
          <p:nvPr/>
        </p:nvSpPr>
        <p:spPr bwMode="auto">
          <a:xfrm>
            <a:off x="4046538" y="3963988"/>
            <a:ext cx="22225" cy="1587"/>
          </a:xfrm>
          <a:prstGeom prst="line">
            <a:avLst/>
          </a:prstGeom>
          <a:noFill/>
          <a:ln w="9525">
            <a:solidFill>
              <a:srgbClr val="008080"/>
            </a:solidFill>
            <a:round/>
            <a:headEnd/>
            <a:tailEnd/>
          </a:ln>
        </p:spPr>
        <p:txBody>
          <a:bodyPr/>
          <a:lstStyle/>
          <a:p>
            <a:endParaRPr lang="en-US"/>
          </a:p>
        </p:txBody>
      </p:sp>
      <p:sp>
        <p:nvSpPr>
          <p:cNvPr id="10256" name="Line 659"/>
          <p:cNvSpPr>
            <a:spLocks noChangeShapeType="1"/>
          </p:cNvSpPr>
          <p:nvPr/>
        </p:nvSpPr>
        <p:spPr bwMode="auto">
          <a:xfrm>
            <a:off x="4087813" y="3963988"/>
            <a:ext cx="22225" cy="1587"/>
          </a:xfrm>
          <a:prstGeom prst="line">
            <a:avLst/>
          </a:prstGeom>
          <a:noFill/>
          <a:ln w="9525">
            <a:solidFill>
              <a:srgbClr val="008080"/>
            </a:solidFill>
            <a:round/>
            <a:headEnd/>
            <a:tailEnd/>
          </a:ln>
        </p:spPr>
        <p:txBody>
          <a:bodyPr/>
          <a:lstStyle/>
          <a:p>
            <a:endParaRPr lang="en-US"/>
          </a:p>
        </p:txBody>
      </p:sp>
      <p:sp>
        <p:nvSpPr>
          <p:cNvPr id="10257" name="Line 660"/>
          <p:cNvSpPr>
            <a:spLocks noChangeShapeType="1"/>
          </p:cNvSpPr>
          <p:nvPr/>
        </p:nvSpPr>
        <p:spPr bwMode="auto">
          <a:xfrm>
            <a:off x="4129088" y="3963988"/>
            <a:ext cx="22225" cy="1587"/>
          </a:xfrm>
          <a:prstGeom prst="line">
            <a:avLst/>
          </a:prstGeom>
          <a:noFill/>
          <a:ln w="9525">
            <a:solidFill>
              <a:srgbClr val="008080"/>
            </a:solidFill>
            <a:round/>
            <a:headEnd/>
            <a:tailEnd/>
          </a:ln>
        </p:spPr>
        <p:txBody>
          <a:bodyPr/>
          <a:lstStyle/>
          <a:p>
            <a:endParaRPr lang="en-US"/>
          </a:p>
        </p:txBody>
      </p:sp>
      <p:sp>
        <p:nvSpPr>
          <p:cNvPr id="10258" name="Line 661"/>
          <p:cNvSpPr>
            <a:spLocks noChangeShapeType="1"/>
          </p:cNvSpPr>
          <p:nvPr/>
        </p:nvSpPr>
        <p:spPr bwMode="auto">
          <a:xfrm>
            <a:off x="4170363" y="3963988"/>
            <a:ext cx="22225" cy="1587"/>
          </a:xfrm>
          <a:prstGeom prst="line">
            <a:avLst/>
          </a:prstGeom>
          <a:noFill/>
          <a:ln w="9525">
            <a:solidFill>
              <a:srgbClr val="008080"/>
            </a:solidFill>
            <a:round/>
            <a:headEnd/>
            <a:tailEnd/>
          </a:ln>
        </p:spPr>
        <p:txBody>
          <a:bodyPr/>
          <a:lstStyle/>
          <a:p>
            <a:endParaRPr lang="en-US"/>
          </a:p>
        </p:txBody>
      </p:sp>
      <p:sp>
        <p:nvSpPr>
          <p:cNvPr id="10259" name="Line 662"/>
          <p:cNvSpPr>
            <a:spLocks noChangeShapeType="1"/>
          </p:cNvSpPr>
          <p:nvPr/>
        </p:nvSpPr>
        <p:spPr bwMode="auto">
          <a:xfrm>
            <a:off x="4211638" y="3963988"/>
            <a:ext cx="22225" cy="1587"/>
          </a:xfrm>
          <a:prstGeom prst="line">
            <a:avLst/>
          </a:prstGeom>
          <a:noFill/>
          <a:ln w="9525">
            <a:solidFill>
              <a:srgbClr val="008080"/>
            </a:solidFill>
            <a:round/>
            <a:headEnd/>
            <a:tailEnd/>
          </a:ln>
        </p:spPr>
        <p:txBody>
          <a:bodyPr/>
          <a:lstStyle/>
          <a:p>
            <a:endParaRPr lang="en-US"/>
          </a:p>
        </p:txBody>
      </p:sp>
      <p:sp>
        <p:nvSpPr>
          <p:cNvPr id="10260" name="Line 663"/>
          <p:cNvSpPr>
            <a:spLocks noChangeShapeType="1"/>
          </p:cNvSpPr>
          <p:nvPr/>
        </p:nvSpPr>
        <p:spPr bwMode="auto">
          <a:xfrm>
            <a:off x="4252913" y="3963988"/>
            <a:ext cx="20637" cy="1587"/>
          </a:xfrm>
          <a:prstGeom prst="line">
            <a:avLst/>
          </a:prstGeom>
          <a:noFill/>
          <a:ln w="9525">
            <a:solidFill>
              <a:srgbClr val="008080"/>
            </a:solidFill>
            <a:round/>
            <a:headEnd/>
            <a:tailEnd/>
          </a:ln>
        </p:spPr>
        <p:txBody>
          <a:bodyPr/>
          <a:lstStyle/>
          <a:p>
            <a:endParaRPr lang="en-US"/>
          </a:p>
        </p:txBody>
      </p:sp>
      <p:sp>
        <p:nvSpPr>
          <p:cNvPr id="10261" name="Line 664"/>
          <p:cNvSpPr>
            <a:spLocks noChangeShapeType="1"/>
          </p:cNvSpPr>
          <p:nvPr/>
        </p:nvSpPr>
        <p:spPr bwMode="auto">
          <a:xfrm>
            <a:off x="4294188" y="3963988"/>
            <a:ext cx="20637" cy="1587"/>
          </a:xfrm>
          <a:prstGeom prst="line">
            <a:avLst/>
          </a:prstGeom>
          <a:noFill/>
          <a:ln w="9525">
            <a:solidFill>
              <a:srgbClr val="008080"/>
            </a:solidFill>
            <a:round/>
            <a:headEnd/>
            <a:tailEnd/>
          </a:ln>
        </p:spPr>
        <p:txBody>
          <a:bodyPr/>
          <a:lstStyle/>
          <a:p>
            <a:endParaRPr lang="en-US"/>
          </a:p>
        </p:txBody>
      </p:sp>
      <p:sp>
        <p:nvSpPr>
          <p:cNvPr id="10262" name="Line 665"/>
          <p:cNvSpPr>
            <a:spLocks noChangeShapeType="1"/>
          </p:cNvSpPr>
          <p:nvPr/>
        </p:nvSpPr>
        <p:spPr bwMode="auto">
          <a:xfrm>
            <a:off x="4335463" y="3963988"/>
            <a:ext cx="20637" cy="1587"/>
          </a:xfrm>
          <a:prstGeom prst="line">
            <a:avLst/>
          </a:prstGeom>
          <a:noFill/>
          <a:ln w="9525">
            <a:solidFill>
              <a:srgbClr val="008080"/>
            </a:solidFill>
            <a:round/>
            <a:headEnd/>
            <a:tailEnd/>
          </a:ln>
        </p:spPr>
        <p:txBody>
          <a:bodyPr/>
          <a:lstStyle/>
          <a:p>
            <a:endParaRPr lang="en-US"/>
          </a:p>
        </p:txBody>
      </p:sp>
      <p:sp>
        <p:nvSpPr>
          <p:cNvPr id="10263" name="Line 666"/>
          <p:cNvSpPr>
            <a:spLocks noChangeShapeType="1"/>
          </p:cNvSpPr>
          <p:nvPr/>
        </p:nvSpPr>
        <p:spPr bwMode="auto">
          <a:xfrm>
            <a:off x="4376738" y="3963988"/>
            <a:ext cx="20637" cy="1587"/>
          </a:xfrm>
          <a:prstGeom prst="line">
            <a:avLst/>
          </a:prstGeom>
          <a:noFill/>
          <a:ln w="9525">
            <a:solidFill>
              <a:srgbClr val="008080"/>
            </a:solidFill>
            <a:round/>
            <a:headEnd/>
            <a:tailEnd/>
          </a:ln>
        </p:spPr>
        <p:txBody>
          <a:bodyPr/>
          <a:lstStyle/>
          <a:p>
            <a:endParaRPr lang="en-US"/>
          </a:p>
        </p:txBody>
      </p:sp>
      <p:sp>
        <p:nvSpPr>
          <p:cNvPr id="10264" name="Line 667"/>
          <p:cNvSpPr>
            <a:spLocks noChangeShapeType="1"/>
          </p:cNvSpPr>
          <p:nvPr/>
        </p:nvSpPr>
        <p:spPr bwMode="auto">
          <a:xfrm>
            <a:off x="4418013" y="3963988"/>
            <a:ext cx="20637" cy="1587"/>
          </a:xfrm>
          <a:prstGeom prst="line">
            <a:avLst/>
          </a:prstGeom>
          <a:noFill/>
          <a:ln w="9525">
            <a:solidFill>
              <a:srgbClr val="008080"/>
            </a:solidFill>
            <a:round/>
            <a:headEnd/>
            <a:tailEnd/>
          </a:ln>
        </p:spPr>
        <p:txBody>
          <a:bodyPr/>
          <a:lstStyle/>
          <a:p>
            <a:endParaRPr lang="en-US"/>
          </a:p>
        </p:txBody>
      </p:sp>
      <p:sp>
        <p:nvSpPr>
          <p:cNvPr id="10265" name="Line 668"/>
          <p:cNvSpPr>
            <a:spLocks noChangeShapeType="1"/>
          </p:cNvSpPr>
          <p:nvPr/>
        </p:nvSpPr>
        <p:spPr bwMode="auto">
          <a:xfrm>
            <a:off x="4459288" y="3963988"/>
            <a:ext cx="20637" cy="1587"/>
          </a:xfrm>
          <a:prstGeom prst="line">
            <a:avLst/>
          </a:prstGeom>
          <a:noFill/>
          <a:ln w="9525">
            <a:solidFill>
              <a:srgbClr val="008080"/>
            </a:solidFill>
            <a:round/>
            <a:headEnd/>
            <a:tailEnd/>
          </a:ln>
        </p:spPr>
        <p:txBody>
          <a:bodyPr/>
          <a:lstStyle/>
          <a:p>
            <a:endParaRPr lang="en-US"/>
          </a:p>
        </p:txBody>
      </p:sp>
      <p:sp>
        <p:nvSpPr>
          <p:cNvPr id="10266" name="Line 669"/>
          <p:cNvSpPr>
            <a:spLocks noChangeShapeType="1"/>
          </p:cNvSpPr>
          <p:nvPr/>
        </p:nvSpPr>
        <p:spPr bwMode="auto">
          <a:xfrm>
            <a:off x="4498975" y="3963988"/>
            <a:ext cx="22225" cy="1587"/>
          </a:xfrm>
          <a:prstGeom prst="line">
            <a:avLst/>
          </a:prstGeom>
          <a:noFill/>
          <a:ln w="9525">
            <a:solidFill>
              <a:srgbClr val="008080"/>
            </a:solidFill>
            <a:round/>
            <a:headEnd/>
            <a:tailEnd/>
          </a:ln>
        </p:spPr>
        <p:txBody>
          <a:bodyPr/>
          <a:lstStyle/>
          <a:p>
            <a:endParaRPr lang="en-US"/>
          </a:p>
        </p:txBody>
      </p:sp>
      <p:sp>
        <p:nvSpPr>
          <p:cNvPr id="10267" name="Line 670"/>
          <p:cNvSpPr>
            <a:spLocks noChangeShapeType="1"/>
          </p:cNvSpPr>
          <p:nvPr/>
        </p:nvSpPr>
        <p:spPr bwMode="auto">
          <a:xfrm>
            <a:off x="4540250" y="3963988"/>
            <a:ext cx="22225" cy="1587"/>
          </a:xfrm>
          <a:prstGeom prst="line">
            <a:avLst/>
          </a:prstGeom>
          <a:noFill/>
          <a:ln w="9525">
            <a:solidFill>
              <a:srgbClr val="008080"/>
            </a:solidFill>
            <a:round/>
            <a:headEnd/>
            <a:tailEnd/>
          </a:ln>
        </p:spPr>
        <p:txBody>
          <a:bodyPr/>
          <a:lstStyle/>
          <a:p>
            <a:endParaRPr lang="en-US"/>
          </a:p>
        </p:txBody>
      </p:sp>
      <p:sp>
        <p:nvSpPr>
          <p:cNvPr id="10268" name="Line 671"/>
          <p:cNvSpPr>
            <a:spLocks noChangeShapeType="1"/>
          </p:cNvSpPr>
          <p:nvPr/>
        </p:nvSpPr>
        <p:spPr bwMode="auto">
          <a:xfrm>
            <a:off x="4581525" y="3963988"/>
            <a:ext cx="22225" cy="1587"/>
          </a:xfrm>
          <a:prstGeom prst="line">
            <a:avLst/>
          </a:prstGeom>
          <a:noFill/>
          <a:ln w="9525">
            <a:solidFill>
              <a:srgbClr val="008080"/>
            </a:solidFill>
            <a:round/>
            <a:headEnd/>
            <a:tailEnd/>
          </a:ln>
        </p:spPr>
        <p:txBody>
          <a:bodyPr/>
          <a:lstStyle/>
          <a:p>
            <a:endParaRPr lang="en-US"/>
          </a:p>
        </p:txBody>
      </p:sp>
      <p:sp>
        <p:nvSpPr>
          <p:cNvPr id="10269" name="Line 672"/>
          <p:cNvSpPr>
            <a:spLocks noChangeShapeType="1"/>
          </p:cNvSpPr>
          <p:nvPr/>
        </p:nvSpPr>
        <p:spPr bwMode="auto">
          <a:xfrm>
            <a:off x="4622800" y="3963988"/>
            <a:ext cx="22225" cy="1587"/>
          </a:xfrm>
          <a:prstGeom prst="line">
            <a:avLst/>
          </a:prstGeom>
          <a:noFill/>
          <a:ln w="9525">
            <a:solidFill>
              <a:srgbClr val="008080"/>
            </a:solidFill>
            <a:round/>
            <a:headEnd/>
            <a:tailEnd/>
          </a:ln>
        </p:spPr>
        <p:txBody>
          <a:bodyPr/>
          <a:lstStyle/>
          <a:p>
            <a:endParaRPr lang="en-US"/>
          </a:p>
        </p:txBody>
      </p:sp>
      <p:sp>
        <p:nvSpPr>
          <p:cNvPr id="10270" name="Line 673"/>
          <p:cNvSpPr>
            <a:spLocks noChangeShapeType="1"/>
          </p:cNvSpPr>
          <p:nvPr/>
        </p:nvSpPr>
        <p:spPr bwMode="auto">
          <a:xfrm>
            <a:off x="4665663" y="3963988"/>
            <a:ext cx="20637" cy="1587"/>
          </a:xfrm>
          <a:prstGeom prst="line">
            <a:avLst/>
          </a:prstGeom>
          <a:noFill/>
          <a:ln w="9525">
            <a:solidFill>
              <a:srgbClr val="008080"/>
            </a:solidFill>
            <a:round/>
            <a:headEnd/>
            <a:tailEnd/>
          </a:ln>
        </p:spPr>
        <p:txBody>
          <a:bodyPr/>
          <a:lstStyle/>
          <a:p>
            <a:endParaRPr lang="en-US"/>
          </a:p>
        </p:txBody>
      </p:sp>
      <p:sp>
        <p:nvSpPr>
          <p:cNvPr id="10271" name="Line 674"/>
          <p:cNvSpPr>
            <a:spLocks noChangeShapeType="1"/>
          </p:cNvSpPr>
          <p:nvPr/>
        </p:nvSpPr>
        <p:spPr bwMode="auto">
          <a:xfrm>
            <a:off x="4706938" y="3963988"/>
            <a:ext cx="20637" cy="1587"/>
          </a:xfrm>
          <a:prstGeom prst="line">
            <a:avLst/>
          </a:prstGeom>
          <a:noFill/>
          <a:ln w="9525">
            <a:solidFill>
              <a:srgbClr val="008080"/>
            </a:solidFill>
            <a:round/>
            <a:headEnd/>
            <a:tailEnd/>
          </a:ln>
        </p:spPr>
        <p:txBody>
          <a:bodyPr/>
          <a:lstStyle/>
          <a:p>
            <a:endParaRPr lang="en-US"/>
          </a:p>
        </p:txBody>
      </p:sp>
      <p:sp>
        <p:nvSpPr>
          <p:cNvPr id="10272" name="Line 675"/>
          <p:cNvSpPr>
            <a:spLocks noChangeShapeType="1"/>
          </p:cNvSpPr>
          <p:nvPr/>
        </p:nvSpPr>
        <p:spPr bwMode="auto">
          <a:xfrm>
            <a:off x="4748213" y="3963988"/>
            <a:ext cx="20637" cy="1587"/>
          </a:xfrm>
          <a:prstGeom prst="line">
            <a:avLst/>
          </a:prstGeom>
          <a:noFill/>
          <a:ln w="9525">
            <a:solidFill>
              <a:srgbClr val="008080"/>
            </a:solidFill>
            <a:round/>
            <a:headEnd/>
            <a:tailEnd/>
          </a:ln>
        </p:spPr>
        <p:txBody>
          <a:bodyPr/>
          <a:lstStyle/>
          <a:p>
            <a:endParaRPr lang="en-US"/>
          </a:p>
        </p:txBody>
      </p:sp>
      <p:sp>
        <p:nvSpPr>
          <p:cNvPr id="10273" name="Line 676"/>
          <p:cNvSpPr>
            <a:spLocks noChangeShapeType="1"/>
          </p:cNvSpPr>
          <p:nvPr/>
        </p:nvSpPr>
        <p:spPr bwMode="auto">
          <a:xfrm>
            <a:off x="4789488" y="3963988"/>
            <a:ext cx="19050" cy="1587"/>
          </a:xfrm>
          <a:prstGeom prst="line">
            <a:avLst/>
          </a:prstGeom>
          <a:noFill/>
          <a:ln w="9525">
            <a:solidFill>
              <a:srgbClr val="008080"/>
            </a:solidFill>
            <a:round/>
            <a:headEnd/>
            <a:tailEnd/>
          </a:ln>
        </p:spPr>
        <p:txBody>
          <a:bodyPr/>
          <a:lstStyle/>
          <a:p>
            <a:endParaRPr lang="en-US"/>
          </a:p>
        </p:txBody>
      </p:sp>
      <p:sp>
        <p:nvSpPr>
          <p:cNvPr id="10274" name="Line 677"/>
          <p:cNvSpPr>
            <a:spLocks noChangeShapeType="1"/>
          </p:cNvSpPr>
          <p:nvPr/>
        </p:nvSpPr>
        <p:spPr bwMode="auto">
          <a:xfrm>
            <a:off x="4830763" y="3963988"/>
            <a:ext cx="19050" cy="1587"/>
          </a:xfrm>
          <a:prstGeom prst="line">
            <a:avLst/>
          </a:prstGeom>
          <a:noFill/>
          <a:ln w="9525">
            <a:solidFill>
              <a:srgbClr val="008080"/>
            </a:solidFill>
            <a:round/>
            <a:headEnd/>
            <a:tailEnd/>
          </a:ln>
        </p:spPr>
        <p:txBody>
          <a:bodyPr/>
          <a:lstStyle/>
          <a:p>
            <a:endParaRPr lang="en-US"/>
          </a:p>
        </p:txBody>
      </p:sp>
      <p:sp>
        <p:nvSpPr>
          <p:cNvPr id="10275" name="Line 678"/>
          <p:cNvSpPr>
            <a:spLocks noChangeShapeType="1"/>
          </p:cNvSpPr>
          <p:nvPr/>
        </p:nvSpPr>
        <p:spPr bwMode="auto">
          <a:xfrm>
            <a:off x="4872038" y="3963988"/>
            <a:ext cx="19050" cy="1587"/>
          </a:xfrm>
          <a:prstGeom prst="line">
            <a:avLst/>
          </a:prstGeom>
          <a:noFill/>
          <a:ln w="9525">
            <a:solidFill>
              <a:srgbClr val="008080"/>
            </a:solidFill>
            <a:round/>
            <a:headEnd/>
            <a:tailEnd/>
          </a:ln>
        </p:spPr>
        <p:txBody>
          <a:bodyPr/>
          <a:lstStyle/>
          <a:p>
            <a:endParaRPr lang="en-US"/>
          </a:p>
        </p:txBody>
      </p:sp>
      <p:sp>
        <p:nvSpPr>
          <p:cNvPr id="10276" name="Line 679"/>
          <p:cNvSpPr>
            <a:spLocks noChangeShapeType="1"/>
          </p:cNvSpPr>
          <p:nvPr/>
        </p:nvSpPr>
        <p:spPr bwMode="auto">
          <a:xfrm>
            <a:off x="4913313" y="3963988"/>
            <a:ext cx="19050" cy="1587"/>
          </a:xfrm>
          <a:prstGeom prst="line">
            <a:avLst/>
          </a:prstGeom>
          <a:noFill/>
          <a:ln w="9525">
            <a:solidFill>
              <a:srgbClr val="008080"/>
            </a:solidFill>
            <a:round/>
            <a:headEnd/>
            <a:tailEnd/>
          </a:ln>
        </p:spPr>
        <p:txBody>
          <a:bodyPr/>
          <a:lstStyle/>
          <a:p>
            <a:endParaRPr lang="en-US"/>
          </a:p>
        </p:txBody>
      </p:sp>
      <p:sp>
        <p:nvSpPr>
          <p:cNvPr id="10277" name="Line 680"/>
          <p:cNvSpPr>
            <a:spLocks noChangeShapeType="1"/>
          </p:cNvSpPr>
          <p:nvPr/>
        </p:nvSpPr>
        <p:spPr bwMode="auto">
          <a:xfrm>
            <a:off x="4954588" y="3963988"/>
            <a:ext cx="19050" cy="1587"/>
          </a:xfrm>
          <a:prstGeom prst="line">
            <a:avLst/>
          </a:prstGeom>
          <a:noFill/>
          <a:ln w="9525">
            <a:solidFill>
              <a:srgbClr val="008080"/>
            </a:solidFill>
            <a:round/>
            <a:headEnd/>
            <a:tailEnd/>
          </a:ln>
        </p:spPr>
        <p:txBody>
          <a:bodyPr/>
          <a:lstStyle/>
          <a:p>
            <a:endParaRPr lang="en-US"/>
          </a:p>
        </p:txBody>
      </p:sp>
      <p:sp>
        <p:nvSpPr>
          <p:cNvPr id="10278" name="Line 681"/>
          <p:cNvSpPr>
            <a:spLocks noChangeShapeType="1"/>
          </p:cNvSpPr>
          <p:nvPr/>
        </p:nvSpPr>
        <p:spPr bwMode="auto">
          <a:xfrm>
            <a:off x="4995863" y="3963988"/>
            <a:ext cx="19050" cy="1587"/>
          </a:xfrm>
          <a:prstGeom prst="line">
            <a:avLst/>
          </a:prstGeom>
          <a:noFill/>
          <a:ln w="9525">
            <a:solidFill>
              <a:srgbClr val="008080"/>
            </a:solidFill>
            <a:round/>
            <a:headEnd/>
            <a:tailEnd/>
          </a:ln>
        </p:spPr>
        <p:txBody>
          <a:bodyPr/>
          <a:lstStyle/>
          <a:p>
            <a:endParaRPr lang="en-US"/>
          </a:p>
        </p:txBody>
      </p:sp>
      <p:sp>
        <p:nvSpPr>
          <p:cNvPr id="10279" name="Line 682"/>
          <p:cNvSpPr>
            <a:spLocks noChangeShapeType="1"/>
          </p:cNvSpPr>
          <p:nvPr/>
        </p:nvSpPr>
        <p:spPr bwMode="auto">
          <a:xfrm>
            <a:off x="5037138" y="3963988"/>
            <a:ext cx="19050" cy="1587"/>
          </a:xfrm>
          <a:prstGeom prst="line">
            <a:avLst/>
          </a:prstGeom>
          <a:noFill/>
          <a:ln w="9525">
            <a:solidFill>
              <a:srgbClr val="008080"/>
            </a:solidFill>
            <a:round/>
            <a:headEnd/>
            <a:tailEnd/>
          </a:ln>
        </p:spPr>
        <p:txBody>
          <a:bodyPr/>
          <a:lstStyle/>
          <a:p>
            <a:endParaRPr lang="en-US"/>
          </a:p>
        </p:txBody>
      </p:sp>
      <p:sp>
        <p:nvSpPr>
          <p:cNvPr id="10280" name="Line 683"/>
          <p:cNvSpPr>
            <a:spLocks noChangeShapeType="1"/>
          </p:cNvSpPr>
          <p:nvPr/>
        </p:nvSpPr>
        <p:spPr bwMode="auto">
          <a:xfrm>
            <a:off x="5076825" y="3963988"/>
            <a:ext cx="20638" cy="1587"/>
          </a:xfrm>
          <a:prstGeom prst="line">
            <a:avLst/>
          </a:prstGeom>
          <a:noFill/>
          <a:ln w="9525">
            <a:solidFill>
              <a:srgbClr val="008080"/>
            </a:solidFill>
            <a:round/>
            <a:headEnd/>
            <a:tailEnd/>
          </a:ln>
        </p:spPr>
        <p:txBody>
          <a:bodyPr/>
          <a:lstStyle/>
          <a:p>
            <a:endParaRPr lang="en-US"/>
          </a:p>
        </p:txBody>
      </p:sp>
      <p:sp>
        <p:nvSpPr>
          <p:cNvPr id="10281" name="Line 684"/>
          <p:cNvSpPr>
            <a:spLocks noChangeShapeType="1"/>
          </p:cNvSpPr>
          <p:nvPr/>
        </p:nvSpPr>
        <p:spPr bwMode="auto">
          <a:xfrm>
            <a:off x="5118100" y="3963988"/>
            <a:ext cx="20638" cy="1587"/>
          </a:xfrm>
          <a:prstGeom prst="line">
            <a:avLst/>
          </a:prstGeom>
          <a:noFill/>
          <a:ln w="9525">
            <a:solidFill>
              <a:srgbClr val="008080"/>
            </a:solidFill>
            <a:round/>
            <a:headEnd/>
            <a:tailEnd/>
          </a:ln>
        </p:spPr>
        <p:txBody>
          <a:bodyPr/>
          <a:lstStyle/>
          <a:p>
            <a:endParaRPr lang="en-US"/>
          </a:p>
        </p:txBody>
      </p:sp>
      <p:sp>
        <p:nvSpPr>
          <p:cNvPr id="10282" name="Line 685"/>
          <p:cNvSpPr>
            <a:spLocks noChangeShapeType="1"/>
          </p:cNvSpPr>
          <p:nvPr/>
        </p:nvSpPr>
        <p:spPr bwMode="auto">
          <a:xfrm>
            <a:off x="5159375" y="3963988"/>
            <a:ext cx="20638" cy="1587"/>
          </a:xfrm>
          <a:prstGeom prst="line">
            <a:avLst/>
          </a:prstGeom>
          <a:noFill/>
          <a:ln w="9525">
            <a:solidFill>
              <a:srgbClr val="008080"/>
            </a:solidFill>
            <a:round/>
            <a:headEnd/>
            <a:tailEnd/>
          </a:ln>
        </p:spPr>
        <p:txBody>
          <a:bodyPr/>
          <a:lstStyle/>
          <a:p>
            <a:endParaRPr lang="en-US"/>
          </a:p>
        </p:txBody>
      </p:sp>
      <p:sp>
        <p:nvSpPr>
          <p:cNvPr id="10283" name="Line 686"/>
          <p:cNvSpPr>
            <a:spLocks noChangeShapeType="1"/>
          </p:cNvSpPr>
          <p:nvPr/>
        </p:nvSpPr>
        <p:spPr bwMode="auto">
          <a:xfrm>
            <a:off x="5200650" y="3963988"/>
            <a:ext cx="20638" cy="1587"/>
          </a:xfrm>
          <a:prstGeom prst="line">
            <a:avLst/>
          </a:prstGeom>
          <a:noFill/>
          <a:ln w="9525">
            <a:solidFill>
              <a:srgbClr val="008080"/>
            </a:solidFill>
            <a:round/>
            <a:headEnd/>
            <a:tailEnd/>
          </a:ln>
        </p:spPr>
        <p:txBody>
          <a:bodyPr/>
          <a:lstStyle/>
          <a:p>
            <a:endParaRPr lang="en-US"/>
          </a:p>
        </p:txBody>
      </p:sp>
      <p:sp>
        <p:nvSpPr>
          <p:cNvPr id="10284" name="Line 687"/>
          <p:cNvSpPr>
            <a:spLocks noChangeShapeType="1"/>
          </p:cNvSpPr>
          <p:nvPr/>
        </p:nvSpPr>
        <p:spPr bwMode="auto">
          <a:xfrm>
            <a:off x="5241925" y="3963988"/>
            <a:ext cx="20638" cy="1587"/>
          </a:xfrm>
          <a:prstGeom prst="line">
            <a:avLst/>
          </a:prstGeom>
          <a:noFill/>
          <a:ln w="9525">
            <a:solidFill>
              <a:srgbClr val="008080"/>
            </a:solidFill>
            <a:round/>
            <a:headEnd/>
            <a:tailEnd/>
          </a:ln>
        </p:spPr>
        <p:txBody>
          <a:bodyPr/>
          <a:lstStyle/>
          <a:p>
            <a:endParaRPr lang="en-US"/>
          </a:p>
        </p:txBody>
      </p:sp>
      <p:sp>
        <p:nvSpPr>
          <p:cNvPr id="10285" name="Line 688"/>
          <p:cNvSpPr>
            <a:spLocks noChangeShapeType="1"/>
          </p:cNvSpPr>
          <p:nvPr/>
        </p:nvSpPr>
        <p:spPr bwMode="auto">
          <a:xfrm>
            <a:off x="5283200" y="3963988"/>
            <a:ext cx="19050" cy="1587"/>
          </a:xfrm>
          <a:prstGeom prst="line">
            <a:avLst/>
          </a:prstGeom>
          <a:noFill/>
          <a:ln w="9525">
            <a:solidFill>
              <a:srgbClr val="008080"/>
            </a:solidFill>
            <a:round/>
            <a:headEnd/>
            <a:tailEnd/>
          </a:ln>
        </p:spPr>
        <p:txBody>
          <a:bodyPr/>
          <a:lstStyle/>
          <a:p>
            <a:endParaRPr lang="en-US"/>
          </a:p>
        </p:txBody>
      </p:sp>
      <p:sp>
        <p:nvSpPr>
          <p:cNvPr id="10286" name="Line 689"/>
          <p:cNvSpPr>
            <a:spLocks noChangeShapeType="1"/>
          </p:cNvSpPr>
          <p:nvPr/>
        </p:nvSpPr>
        <p:spPr bwMode="auto">
          <a:xfrm>
            <a:off x="5324475" y="3963988"/>
            <a:ext cx="19050" cy="1587"/>
          </a:xfrm>
          <a:prstGeom prst="line">
            <a:avLst/>
          </a:prstGeom>
          <a:noFill/>
          <a:ln w="9525">
            <a:solidFill>
              <a:srgbClr val="008080"/>
            </a:solidFill>
            <a:round/>
            <a:headEnd/>
            <a:tailEnd/>
          </a:ln>
        </p:spPr>
        <p:txBody>
          <a:bodyPr/>
          <a:lstStyle/>
          <a:p>
            <a:endParaRPr lang="en-US"/>
          </a:p>
        </p:txBody>
      </p:sp>
      <p:sp>
        <p:nvSpPr>
          <p:cNvPr id="10287" name="Line 690"/>
          <p:cNvSpPr>
            <a:spLocks noChangeShapeType="1"/>
          </p:cNvSpPr>
          <p:nvPr/>
        </p:nvSpPr>
        <p:spPr bwMode="auto">
          <a:xfrm>
            <a:off x="5365750" y="3963988"/>
            <a:ext cx="19050" cy="1587"/>
          </a:xfrm>
          <a:prstGeom prst="line">
            <a:avLst/>
          </a:prstGeom>
          <a:noFill/>
          <a:ln w="9525">
            <a:solidFill>
              <a:srgbClr val="008080"/>
            </a:solidFill>
            <a:round/>
            <a:headEnd/>
            <a:tailEnd/>
          </a:ln>
        </p:spPr>
        <p:txBody>
          <a:bodyPr/>
          <a:lstStyle/>
          <a:p>
            <a:endParaRPr lang="en-US"/>
          </a:p>
        </p:txBody>
      </p:sp>
      <p:sp>
        <p:nvSpPr>
          <p:cNvPr id="10288" name="Line 691"/>
          <p:cNvSpPr>
            <a:spLocks noChangeShapeType="1"/>
          </p:cNvSpPr>
          <p:nvPr/>
        </p:nvSpPr>
        <p:spPr bwMode="auto">
          <a:xfrm>
            <a:off x="5407025" y="3963988"/>
            <a:ext cx="19050" cy="1587"/>
          </a:xfrm>
          <a:prstGeom prst="line">
            <a:avLst/>
          </a:prstGeom>
          <a:noFill/>
          <a:ln w="9525">
            <a:solidFill>
              <a:srgbClr val="008080"/>
            </a:solidFill>
            <a:round/>
            <a:headEnd/>
            <a:tailEnd/>
          </a:ln>
        </p:spPr>
        <p:txBody>
          <a:bodyPr/>
          <a:lstStyle/>
          <a:p>
            <a:endParaRPr lang="en-US"/>
          </a:p>
        </p:txBody>
      </p:sp>
      <p:sp>
        <p:nvSpPr>
          <p:cNvPr id="10289" name="Line 692"/>
          <p:cNvSpPr>
            <a:spLocks noChangeShapeType="1"/>
          </p:cNvSpPr>
          <p:nvPr/>
        </p:nvSpPr>
        <p:spPr bwMode="auto">
          <a:xfrm>
            <a:off x="5448300" y="3963988"/>
            <a:ext cx="19050" cy="1587"/>
          </a:xfrm>
          <a:prstGeom prst="line">
            <a:avLst/>
          </a:prstGeom>
          <a:noFill/>
          <a:ln w="9525">
            <a:solidFill>
              <a:srgbClr val="008080"/>
            </a:solidFill>
            <a:round/>
            <a:headEnd/>
            <a:tailEnd/>
          </a:ln>
        </p:spPr>
        <p:txBody>
          <a:bodyPr/>
          <a:lstStyle/>
          <a:p>
            <a:endParaRPr lang="en-US"/>
          </a:p>
        </p:txBody>
      </p:sp>
      <p:sp>
        <p:nvSpPr>
          <p:cNvPr id="10290" name="Line 693"/>
          <p:cNvSpPr>
            <a:spLocks noChangeShapeType="1"/>
          </p:cNvSpPr>
          <p:nvPr/>
        </p:nvSpPr>
        <p:spPr bwMode="auto">
          <a:xfrm>
            <a:off x="5489575" y="3963988"/>
            <a:ext cx="20638" cy="1587"/>
          </a:xfrm>
          <a:prstGeom prst="line">
            <a:avLst/>
          </a:prstGeom>
          <a:noFill/>
          <a:ln w="9525">
            <a:solidFill>
              <a:srgbClr val="008080"/>
            </a:solidFill>
            <a:round/>
            <a:headEnd/>
            <a:tailEnd/>
          </a:ln>
        </p:spPr>
        <p:txBody>
          <a:bodyPr/>
          <a:lstStyle/>
          <a:p>
            <a:endParaRPr lang="en-US"/>
          </a:p>
        </p:txBody>
      </p:sp>
      <p:sp>
        <p:nvSpPr>
          <p:cNvPr id="10291" name="Line 694"/>
          <p:cNvSpPr>
            <a:spLocks noChangeShapeType="1"/>
          </p:cNvSpPr>
          <p:nvPr/>
        </p:nvSpPr>
        <p:spPr bwMode="auto">
          <a:xfrm>
            <a:off x="5530850" y="3963988"/>
            <a:ext cx="20638" cy="1587"/>
          </a:xfrm>
          <a:prstGeom prst="line">
            <a:avLst/>
          </a:prstGeom>
          <a:noFill/>
          <a:ln w="9525">
            <a:solidFill>
              <a:srgbClr val="008080"/>
            </a:solidFill>
            <a:round/>
            <a:headEnd/>
            <a:tailEnd/>
          </a:ln>
        </p:spPr>
        <p:txBody>
          <a:bodyPr/>
          <a:lstStyle/>
          <a:p>
            <a:endParaRPr lang="en-US"/>
          </a:p>
        </p:txBody>
      </p:sp>
      <p:sp>
        <p:nvSpPr>
          <p:cNvPr id="10292" name="Line 695"/>
          <p:cNvSpPr>
            <a:spLocks noChangeShapeType="1"/>
          </p:cNvSpPr>
          <p:nvPr/>
        </p:nvSpPr>
        <p:spPr bwMode="auto">
          <a:xfrm>
            <a:off x="5572125" y="3963988"/>
            <a:ext cx="20638" cy="1587"/>
          </a:xfrm>
          <a:prstGeom prst="line">
            <a:avLst/>
          </a:prstGeom>
          <a:noFill/>
          <a:ln w="9525">
            <a:solidFill>
              <a:srgbClr val="008080"/>
            </a:solidFill>
            <a:round/>
            <a:headEnd/>
            <a:tailEnd/>
          </a:ln>
        </p:spPr>
        <p:txBody>
          <a:bodyPr/>
          <a:lstStyle/>
          <a:p>
            <a:endParaRPr lang="en-US"/>
          </a:p>
        </p:txBody>
      </p:sp>
      <p:sp>
        <p:nvSpPr>
          <p:cNvPr id="10293" name="Line 696"/>
          <p:cNvSpPr>
            <a:spLocks noChangeShapeType="1"/>
          </p:cNvSpPr>
          <p:nvPr/>
        </p:nvSpPr>
        <p:spPr bwMode="auto">
          <a:xfrm>
            <a:off x="5611813" y="3963988"/>
            <a:ext cx="22225" cy="1587"/>
          </a:xfrm>
          <a:prstGeom prst="line">
            <a:avLst/>
          </a:prstGeom>
          <a:noFill/>
          <a:ln w="9525">
            <a:solidFill>
              <a:srgbClr val="008080"/>
            </a:solidFill>
            <a:round/>
            <a:headEnd/>
            <a:tailEnd/>
          </a:ln>
        </p:spPr>
        <p:txBody>
          <a:bodyPr/>
          <a:lstStyle/>
          <a:p>
            <a:endParaRPr lang="en-US"/>
          </a:p>
        </p:txBody>
      </p:sp>
      <p:sp>
        <p:nvSpPr>
          <p:cNvPr id="10294" name="Line 697"/>
          <p:cNvSpPr>
            <a:spLocks noChangeShapeType="1"/>
          </p:cNvSpPr>
          <p:nvPr/>
        </p:nvSpPr>
        <p:spPr bwMode="auto">
          <a:xfrm>
            <a:off x="5653088" y="3963988"/>
            <a:ext cx="22225" cy="1587"/>
          </a:xfrm>
          <a:prstGeom prst="line">
            <a:avLst/>
          </a:prstGeom>
          <a:noFill/>
          <a:ln w="9525">
            <a:solidFill>
              <a:srgbClr val="008080"/>
            </a:solidFill>
            <a:round/>
            <a:headEnd/>
            <a:tailEnd/>
          </a:ln>
        </p:spPr>
        <p:txBody>
          <a:bodyPr/>
          <a:lstStyle/>
          <a:p>
            <a:endParaRPr lang="en-US"/>
          </a:p>
        </p:txBody>
      </p:sp>
      <p:sp>
        <p:nvSpPr>
          <p:cNvPr id="10295" name="Line 698"/>
          <p:cNvSpPr>
            <a:spLocks noChangeShapeType="1"/>
          </p:cNvSpPr>
          <p:nvPr/>
        </p:nvSpPr>
        <p:spPr bwMode="auto">
          <a:xfrm>
            <a:off x="5694363" y="3963988"/>
            <a:ext cx="22225" cy="1587"/>
          </a:xfrm>
          <a:prstGeom prst="line">
            <a:avLst/>
          </a:prstGeom>
          <a:noFill/>
          <a:ln w="9525">
            <a:solidFill>
              <a:srgbClr val="008080"/>
            </a:solidFill>
            <a:round/>
            <a:headEnd/>
            <a:tailEnd/>
          </a:ln>
        </p:spPr>
        <p:txBody>
          <a:bodyPr/>
          <a:lstStyle/>
          <a:p>
            <a:endParaRPr lang="en-US"/>
          </a:p>
        </p:txBody>
      </p:sp>
      <p:sp>
        <p:nvSpPr>
          <p:cNvPr id="10296" name="Line 699"/>
          <p:cNvSpPr>
            <a:spLocks noChangeShapeType="1"/>
          </p:cNvSpPr>
          <p:nvPr/>
        </p:nvSpPr>
        <p:spPr bwMode="auto">
          <a:xfrm>
            <a:off x="5735638" y="3963988"/>
            <a:ext cx="22225" cy="1587"/>
          </a:xfrm>
          <a:prstGeom prst="line">
            <a:avLst/>
          </a:prstGeom>
          <a:noFill/>
          <a:ln w="9525">
            <a:solidFill>
              <a:srgbClr val="008080"/>
            </a:solidFill>
            <a:round/>
            <a:headEnd/>
            <a:tailEnd/>
          </a:ln>
        </p:spPr>
        <p:txBody>
          <a:bodyPr/>
          <a:lstStyle/>
          <a:p>
            <a:endParaRPr lang="en-US"/>
          </a:p>
        </p:txBody>
      </p:sp>
      <p:sp>
        <p:nvSpPr>
          <p:cNvPr id="10297" name="Line 700"/>
          <p:cNvSpPr>
            <a:spLocks noChangeShapeType="1"/>
          </p:cNvSpPr>
          <p:nvPr/>
        </p:nvSpPr>
        <p:spPr bwMode="auto">
          <a:xfrm>
            <a:off x="5776913" y="3963988"/>
            <a:ext cx="22225" cy="1587"/>
          </a:xfrm>
          <a:prstGeom prst="line">
            <a:avLst/>
          </a:prstGeom>
          <a:noFill/>
          <a:ln w="9525">
            <a:solidFill>
              <a:srgbClr val="008080"/>
            </a:solidFill>
            <a:round/>
            <a:headEnd/>
            <a:tailEnd/>
          </a:ln>
        </p:spPr>
        <p:txBody>
          <a:bodyPr/>
          <a:lstStyle/>
          <a:p>
            <a:endParaRPr lang="en-US"/>
          </a:p>
        </p:txBody>
      </p:sp>
      <p:sp>
        <p:nvSpPr>
          <p:cNvPr id="10298" name="Line 701"/>
          <p:cNvSpPr>
            <a:spLocks noChangeShapeType="1"/>
          </p:cNvSpPr>
          <p:nvPr/>
        </p:nvSpPr>
        <p:spPr bwMode="auto">
          <a:xfrm>
            <a:off x="5818188" y="3963988"/>
            <a:ext cx="22225" cy="1587"/>
          </a:xfrm>
          <a:prstGeom prst="line">
            <a:avLst/>
          </a:prstGeom>
          <a:noFill/>
          <a:ln w="9525">
            <a:solidFill>
              <a:srgbClr val="008080"/>
            </a:solidFill>
            <a:round/>
            <a:headEnd/>
            <a:tailEnd/>
          </a:ln>
        </p:spPr>
        <p:txBody>
          <a:bodyPr/>
          <a:lstStyle/>
          <a:p>
            <a:endParaRPr lang="en-US"/>
          </a:p>
        </p:txBody>
      </p:sp>
      <p:sp>
        <p:nvSpPr>
          <p:cNvPr id="10299" name="Line 702"/>
          <p:cNvSpPr>
            <a:spLocks noChangeShapeType="1"/>
          </p:cNvSpPr>
          <p:nvPr/>
        </p:nvSpPr>
        <p:spPr bwMode="auto">
          <a:xfrm>
            <a:off x="5859463" y="3963988"/>
            <a:ext cx="20637" cy="1587"/>
          </a:xfrm>
          <a:prstGeom prst="line">
            <a:avLst/>
          </a:prstGeom>
          <a:noFill/>
          <a:ln w="9525">
            <a:solidFill>
              <a:srgbClr val="008080"/>
            </a:solidFill>
            <a:round/>
            <a:headEnd/>
            <a:tailEnd/>
          </a:ln>
        </p:spPr>
        <p:txBody>
          <a:bodyPr/>
          <a:lstStyle/>
          <a:p>
            <a:endParaRPr lang="en-US"/>
          </a:p>
        </p:txBody>
      </p:sp>
      <p:sp>
        <p:nvSpPr>
          <p:cNvPr id="10300" name="Line 703"/>
          <p:cNvSpPr>
            <a:spLocks noChangeShapeType="1"/>
          </p:cNvSpPr>
          <p:nvPr/>
        </p:nvSpPr>
        <p:spPr bwMode="auto">
          <a:xfrm>
            <a:off x="5900738" y="3963988"/>
            <a:ext cx="20637" cy="1587"/>
          </a:xfrm>
          <a:prstGeom prst="line">
            <a:avLst/>
          </a:prstGeom>
          <a:noFill/>
          <a:ln w="9525">
            <a:solidFill>
              <a:srgbClr val="008080"/>
            </a:solidFill>
            <a:round/>
            <a:headEnd/>
            <a:tailEnd/>
          </a:ln>
        </p:spPr>
        <p:txBody>
          <a:bodyPr/>
          <a:lstStyle/>
          <a:p>
            <a:endParaRPr lang="en-US"/>
          </a:p>
        </p:txBody>
      </p:sp>
      <p:sp>
        <p:nvSpPr>
          <p:cNvPr id="10301" name="Line 704"/>
          <p:cNvSpPr>
            <a:spLocks noChangeShapeType="1"/>
          </p:cNvSpPr>
          <p:nvPr/>
        </p:nvSpPr>
        <p:spPr bwMode="auto">
          <a:xfrm>
            <a:off x="5942013" y="3963988"/>
            <a:ext cx="20637" cy="1587"/>
          </a:xfrm>
          <a:prstGeom prst="line">
            <a:avLst/>
          </a:prstGeom>
          <a:noFill/>
          <a:ln w="9525">
            <a:solidFill>
              <a:srgbClr val="008080"/>
            </a:solidFill>
            <a:round/>
            <a:headEnd/>
            <a:tailEnd/>
          </a:ln>
        </p:spPr>
        <p:txBody>
          <a:bodyPr/>
          <a:lstStyle/>
          <a:p>
            <a:endParaRPr lang="en-US"/>
          </a:p>
        </p:txBody>
      </p:sp>
      <p:sp>
        <p:nvSpPr>
          <p:cNvPr id="10302" name="Line 705"/>
          <p:cNvSpPr>
            <a:spLocks noChangeShapeType="1"/>
          </p:cNvSpPr>
          <p:nvPr/>
        </p:nvSpPr>
        <p:spPr bwMode="auto">
          <a:xfrm>
            <a:off x="5983288" y="3963988"/>
            <a:ext cx="20637" cy="1587"/>
          </a:xfrm>
          <a:prstGeom prst="line">
            <a:avLst/>
          </a:prstGeom>
          <a:noFill/>
          <a:ln w="9525">
            <a:solidFill>
              <a:srgbClr val="008080"/>
            </a:solidFill>
            <a:round/>
            <a:headEnd/>
            <a:tailEnd/>
          </a:ln>
        </p:spPr>
        <p:txBody>
          <a:bodyPr/>
          <a:lstStyle/>
          <a:p>
            <a:endParaRPr lang="en-US"/>
          </a:p>
        </p:txBody>
      </p:sp>
      <p:sp>
        <p:nvSpPr>
          <p:cNvPr id="10303" name="Line 706"/>
          <p:cNvSpPr>
            <a:spLocks noChangeShapeType="1"/>
          </p:cNvSpPr>
          <p:nvPr/>
        </p:nvSpPr>
        <p:spPr bwMode="auto">
          <a:xfrm>
            <a:off x="6024563" y="3963988"/>
            <a:ext cx="20637" cy="1587"/>
          </a:xfrm>
          <a:prstGeom prst="line">
            <a:avLst/>
          </a:prstGeom>
          <a:noFill/>
          <a:ln w="9525">
            <a:solidFill>
              <a:srgbClr val="008080"/>
            </a:solidFill>
            <a:round/>
            <a:headEnd/>
            <a:tailEnd/>
          </a:ln>
        </p:spPr>
        <p:txBody>
          <a:bodyPr/>
          <a:lstStyle/>
          <a:p>
            <a:endParaRPr lang="en-US"/>
          </a:p>
        </p:txBody>
      </p:sp>
      <p:sp>
        <p:nvSpPr>
          <p:cNvPr id="10304" name="Line 707"/>
          <p:cNvSpPr>
            <a:spLocks noChangeShapeType="1"/>
          </p:cNvSpPr>
          <p:nvPr/>
        </p:nvSpPr>
        <p:spPr bwMode="auto">
          <a:xfrm>
            <a:off x="6065838" y="3963988"/>
            <a:ext cx="20637" cy="1587"/>
          </a:xfrm>
          <a:prstGeom prst="line">
            <a:avLst/>
          </a:prstGeom>
          <a:noFill/>
          <a:ln w="9525">
            <a:solidFill>
              <a:srgbClr val="008080"/>
            </a:solidFill>
            <a:round/>
            <a:headEnd/>
            <a:tailEnd/>
          </a:ln>
        </p:spPr>
        <p:txBody>
          <a:bodyPr/>
          <a:lstStyle/>
          <a:p>
            <a:endParaRPr lang="en-US"/>
          </a:p>
        </p:txBody>
      </p:sp>
      <p:sp>
        <p:nvSpPr>
          <p:cNvPr id="10305" name="Line 708"/>
          <p:cNvSpPr>
            <a:spLocks noChangeShapeType="1"/>
          </p:cNvSpPr>
          <p:nvPr/>
        </p:nvSpPr>
        <p:spPr bwMode="auto">
          <a:xfrm>
            <a:off x="6105525" y="3963988"/>
            <a:ext cx="22225" cy="1587"/>
          </a:xfrm>
          <a:prstGeom prst="line">
            <a:avLst/>
          </a:prstGeom>
          <a:noFill/>
          <a:ln w="9525">
            <a:solidFill>
              <a:srgbClr val="008080"/>
            </a:solidFill>
            <a:round/>
            <a:headEnd/>
            <a:tailEnd/>
          </a:ln>
        </p:spPr>
        <p:txBody>
          <a:bodyPr/>
          <a:lstStyle/>
          <a:p>
            <a:endParaRPr lang="en-US"/>
          </a:p>
        </p:txBody>
      </p:sp>
      <p:sp>
        <p:nvSpPr>
          <p:cNvPr id="10306" name="Line 709"/>
          <p:cNvSpPr>
            <a:spLocks noChangeShapeType="1"/>
          </p:cNvSpPr>
          <p:nvPr/>
        </p:nvSpPr>
        <p:spPr bwMode="auto">
          <a:xfrm>
            <a:off x="6146800" y="3963988"/>
            <a:ext cx="22225" cy="1587"/>
          </a:xfrm>
          <a:prstGeom prst="line">
            <a:avLst/>
          </a:prstGeom>
          <a:noFill/>
          <a:ln w="9525">
            <a:solidFill>
              <a:srgbClr val="008080"/>
            </a:solidFill>
            <a:round/>
            <a:headEnd/>
            <a:tailEnd/>
          </a:ln>
        </p:spPr>
        <p:txBody>
          <a:bodyPr/>
          <a:lstStyle/>
          <a:p>
            <a:endParaRPr lang="en-US"/>
          </a:p>
        </p:txBody>
      </p:sp>
      <p:sp>
        <p:nvSpPr>
          <p:cNvPr id="10307" name="Line 710"/>
          <p:cNvSpPr>
            <a:spLocks noChangeShapeType="1"/>
          </p:cNvSpPr>
          <p:nvPr/>
        </p:nvSpPr>
        <p:spPr bwMode="auto">
          <a:xfrm>
            <a:off x="6188075" y="3963988"/>
            <a:ext cx="22225" cy="1587"/>
          </a:xfrm>
          <a:prstGeom prst="line">
            <a:avLst/>
          </a:prstGeom>
          <a:noFill/>
          <a:ln w="9525">
            <a:solidFill>
              <a:srgbClr val="008080"/>
            </a:solidFill>
            <a:round/>
            <a:headEnd/>
            <a:tailEnd/>
          </a:ln>
        </p:spPr>
        <p:txBody>
          <a:bodyPr/>
          <a:lstStyle/>
          <a:p>
            <a:endParaRPr lang="en-US"/>
          </a:p>
        </p:txBody>
      </p:sp>
      <p:sp>
        <p:nvSpPr>
          <p:cNvPr id="10308" name="Line 711"/>
          <p:cNvSpPr>
            <a:spLocks noChangeShapeType="1"/>
          </p:cNvSpPr>
          <p:nvPr/>
        </p:nvSpPr>
        <p:spPr bwMode="auto">
          <a:xfrm>
            <a:off x="6229350" y="3963988"/>
            <a:ext cx="22225" cy="1587"/>
          </a:xfrm>
          <a:prstGeom prst="line">
            <a:avLst/>
          </a:prstGeom>
          <a:noFill/>
          <a:ln w="9525">
            <a:solidFill>
              <a:srgbClr val="008080"/>
            </a:solidFill>
            <a:round/>
            <a:headEnd/>
            <a:tailEnd/>
          </a:ln>
        </p:spPr>
        <p:txBody>
          <a:bodyPr/>
          <a:lstStyle/>
          <a:p>
            <a:endParaRPr lang="en-US"/>
          </a:p>
        </p:txBody>
      </p:sp>
      <p:sp>
        <p:nvSpPr>
          <p:cNvPr id="10309" name="Line 712"/>
          <p:cNvSpPr>
            <a:spLocks noChangeShapeType="1"/>
          </p:cNvSpPr>
          <p:nvPr/>
        </p:nvSpPr>
        <p:spPr bwMode="auto">
          <a:xfrm>
            <a:off x="6270625" y="3963988"/>
            <a:ext cx="22225" cy="1587"/>
          </a:xfrm>
          <a:prstGeom prst="line">
            <a:avLst/>
          </a:prstGeom>
          <a:noFill/>
          <a:ln w="9525">
            <a:solidFill>
              <a:srgbClr val="008080"/>
            </a:solidFill>
            <a:round/>
            <a:headEnd/>
            <a:tailEnd/>
          </a:ln>
        </p:spPr>
        <p:txBody>
          <a:bodyPr/>
          <a:lstStyle/>
          <a:p>
            <a:endParaRPr lang="en-US"/>
          </a:p>
        </p:txBody>
      </p:sp>
      <p:sp>
        <p:nvSpPr>
          <p:cNvPr id="10310" name="Line 713"/>
          <p:cNvSpPr>
            <a:spLocks noChangeShapeType="1"/>
          </p:cNvSpPr>
          <p:nvPr/>
        </p:nvSpPr>
        <p:spPr bwMode="auto">
          <a:xfrm>
            <a:off x="6311900" y="3963988"/>
            <a:ext cx="22225" cy="1587"/>
          </a:xfrm>
          <a:prstGeom prst="line">
            <a:avLst/>
          </a:prstGeom>
          <a:noFill/>
          <a:ln w="9525">
            <a:solidFill>
              <a:srgbClr val="008080"/>
            </a:solidFill>
            <a:round/>
            <a:headEnd/>
            <a:tailEnd/>
          </a:ln>
        </p:spPr>
        <p:txBody>
          <a:bodyPr/>
          <a:lstStyle/>
          <a:p>
            <a:endParaRPr lang="en-US"/>
          </a:p>
        </p:txBody>
      </p:sp>
      <p:sp>
        <p:nvSpPr>
          <p:cNvPr id="10311" name="Line 714"/>
          <p:cNvSpPr>
            <a:spLocks noChangeShapeType="1"/>
          </p:cNvSpPr>
          <p:nvPr/>
        </p:nvSpPr>
        <p:spPr bwMode="auto">
          <a:xfrm>
            <a:off x="6353175" y="3963988"/>
            <a:ext cx="22225" cy="1587"/>
          </a:xfrm>
          <a:prstGeom prst="line">
            <a:avLst/>
          </a:prstGeom>
          <a:noFill/>
          <a:ln w="9525">
            <a:solidFill>
              <a:srgbClr val="008080"/>
            </a:solidFill>
            <a:round/>
            <a:headEnd/>
            <a:tailEnd/>
          </a:ln>
        </p:spPr>
        <p:txBody>
          <a:bodyPr/>
          <a:lstStyle/>
          <a:p>
            <a:endParaRPr lang="en-US"/>
          </a:p>
        </p:txBody>
      </p:sp>
      <p:sp>
        <p:nvSpPr>
          <p:cNvPr id="10312" name="Line 715"/>
          <p:cNvSpPr>
            <a:spLocks noChangeShapeType="1"/>
          </p:cNvSpPr>
          <p:nvPr/>
        </p:nvSpPr>
        <p:spPr bwMode="auto">
          <a:xfrm>
            <a:off x="6396038" y="3963988"/>
            <a:ext cx="19050" cy="1587"/>
          </a:xfrm>
          <a:prstGeom prst="line">
            <a:avLst/>
          </a:prstGeom>
          <a:noFill/>
          <a:ln w="9525">
            <a:solidFill>
              <a:srgbClr val="008080"/>
            </a:solidFill>
            <a:round/>
            <a:headEnd/>
            <a:tailEnd/>
          </a:ln>
        </p:spPr>
        <p:txBody>
          <a:bodyPr/>
          <a:lstStyle/>
          <a:p>
            <a:endParaRPr lang="en-US"/>
          </a:p>
        </p:txBody>
      </p:sp>
      <p:sp>
        <p:nvSpPr>
          <p:cNvPr id="10313" name="Line 716"/>
          <p:cNvSpPr>
            <a:spLocks noChangeShapeType="1"/>
          </p:cNvSpPr>
          <p:nvPr/>
        </p:nvSpPr>
        <p:spPr bwMode="auto">
          <a:xfrm>
            <a:off x="6437313" y="3963988"/>
            <a:ext cx="19050" cy="1587"/>
          </a:xfrm>
          <a:prstGeom prst="line">
            <a:avLst/>
          </a:prstGeom>
          <a:noFill/>
          <a:ln w="9525">
            <a:solidFill>
              <a:srgbClr val="008080"/>
            </a:solidFill>
            <a:round/>
            <a:headEnd/>
            <a:tailEnd/>
          </a:ln>
        </p:spPr>
        <p:txBody>
          <a:bodyPr/>
          <a:lstStyle/>
          <a:p>
            <a:endParaRPr lang="en-US"/>
          </a:p>
        </p:txBody>
      </p:sp>
      <p:sp>
        <p:nvSpPr>
          <p:cNvPr id="10314" name="Line 717"/>
          <p:cNvSpPr>
            <a:spLocks noChangeShapeType="1"/>
          </p:cNvSpPr>
          <p:nvPr/>
        </p:nvSpPr>
        <p:spPr bwMode="auto">
          <a:xfrm>
            <a:off x="6478588" y="3963988"/>
            <a:ext cx="19050" cy="1587"/>
          </a:xfrm>
          <a:prstGeom prst="line">
            <a:avLst/>
          </a:prstGeom>
          <a:noFill/>
          <a:ln w="9525">
            <a:solidFill>
              <a:srgbClr val="008080"/>
            </a:solidFill>
            <a:round/>
            <a:headEnd/>
            <a:tailEnd/>
          </a:ln>
        </p:spPr>
        <p:txBody>
          <a:bodyPr/>
          <a:lstStyle/>
          <a:p>
            <a:endParaRPr lang="en-US"/>
          </a:p>
        </p:txBody>
      </p:sp>
      <p:sp>
        <p:nvSpPr>
          <p:cNvPr id="10315" name="Line 718"/>
          <p:cNvSpPr>
            <a:spLocks noChangeShapeType="1"/>
          </p:cNvSpPr>
          <p:nvPr/>
        </p:nvSpPr>
        <p:spPr bwMode="auto">
          <a:xfrm>
            <a:off x="6519863" y="3963988"/>
            <a:ext cx="19050" cy="1587"/>
          </a:xfrm>
          <a:prstGeom prst="line">
            <a:avLst/>
          </a:prstGeom>
          <a:noFill/>
          <a:ln w="9525">
            <a:solidFill>
              <a:srgbClr val="008080"/>
            </a:solidFill>
            <a:round/>
            <a:headEnd/>
            <a:tailEnd/>
          </a:ln>
        </p:spPr>
        <p:txBody>
          <a:bodyPr/>
          <a:lstStyle/>
          <a:p>
            <a:endParaRPr lang="en-US"/>
          </a:p>
        </p:txBody>
      </p:sp>
      <p:sp>
        <p:nvSpPr>
          <p:cNvPr id="10316" name="Line 719"/>
          <p:cNvSpPr>
            <a:spLocks noChangeShapeType="1"/>
          </p:cNvSpPr>
          <p:nvPr/>
        </p:nvSpPr>
        <p:spPr bwMode="auto">
          <a:xfrm>
            <a:off x="6561138" y="3963988"/>
            <a:ext cx="19050" cy="1587"/>
          </a:xfrm>
          <a:prstGeom prst="line">
            <a:avLst/>
          </a:prstGeom>
          <a:noFill/>
          <a:ln w="9525">
            <a:solidFill>
              <a:srgbClr val="008080"/>
            </a:solidFill>
            <a:round/>
            <a:headEnd/>
            <a:tailEnd/>
          </a:ln>
        </p:spPr>
        <p:txBody>
          <a:bodyPr/>
          <a:lstStyle/>
          <a:p>
            <a:endParaRPr lang="en-US"/>
          </a:p>
        </p:txBody>
      </p:sp>
      <p:sp>
        <p:nvSpPr>
          <p:cNvPr id="10317" name="Line 720"/>
          <p:cNvSpPr>
            <a:spLocks noChangeShapeType="1"/>
          </p:cNvSpPr>
          <p:nvPr/>
        </p:nvSpPr>
        <p:spPr bwMode="auto">
          <a:xfrm>
            <a:off x="6602413" y="3963988"/>
            <a:ext cx="19050" cy="1587"/>
          </a:xfrm>
          <a:prstGeom prst="line">
            <a:avLst/>
          </a:prstGeom>
          <a:noFill/>
          <a:ln w="9525">
            <a:solidFill>
              <a:srgbClr val="008080"/>
            </a:solidFill>
            <a:round/>
            <a:headEnd/>
            <a:tailEnd/>
          </a:ln>
        </p:spPr>
        <p:txBody>
          <a:bodyPr/>
          <a:lstStyle/>
          <a:p>
            <a:endParaRPr lang="en-US"/>
          </a:p>
        </p:txBody>
      </p:sp>
      <p:sp>
        <p:nvSpPr>
          <p:cNvPr id="10318" name="Line 721"/>
          <p:cNvSpPr>
            <a:spLocks noChangeShapeType="1"/>
          </p:cNvSpPr>
          <p:nvPr/>
        </p:nvSpPr>
        <p:spPr bwMode="auto">
          <a:xfrm>
            <a:off x="6643688" y="3971925"/>
            <a:ext cx="19050" cy="1588"/>
          </a:xfrm>
          <a:prstGeom prst="line">
            <a:avLst/>
          </a:prstGeom>
          <a:noFill/>
          <a:ln w="9525">
            <a:solidFill>
              <a:srgbClr val="008080"/>
            </a:solidFill>
            <a:round/>
            <a:headEnd/>
            <a:tailEnd/>
          </a:ln>
        </p:spPr>
        <p:txBody>
          <a:bodyPr/>
          <a:lstStyle/>
          <a:p>
            <a:endParaRPr lang="en-US"/>
          </a:p>
        </p:txBody>
      </p:sp>
      <p:sp>
        <p:nvSpPr>
          <p:cNvPr id="10319" name="Line 722"/>
          <p:cNvSpPr>
            <a:spLocks noChangeShapeType="1"/>
          </p:cNvSpPr>
          <p:nvPr/>
        </p:nvSpPr>
        <p:spPr bwMode="auto">
          <a:xfrm>
            <a:off x="6684963" y="3971925"/>
            <a:ext cx="19050" cy="1588"/>
          </a:xfrm>
          <a:prstGeom prst="line">
            <a:avLst/>
          </a:prstGeom>
          <a:noFill/>
          <a:ln w="9525">
            <a:solidFill>
              <a:srgbClr val="008080"/>
            </a:solidFill>
            <a:round/>
            <a:headEnd/>
            <a:tailEnd/>
          </a:ln>
        </p:spPr>
        <p:txBody>
          <a:bodyPr/>
          <a:lstStyle/>
          <a:p>
            <a:endParaRPr lang="en-US"/>
          </a:p>
        </p:txBody>
      </p:sp>
      <p:sp>
        <p:nvSpPr>
          <p:cNvPr id="10320" name="Line 723"/>
          <p:cNvSpPr>
            <a:spLocks noChangeShapeType="1"/>
          </p:cNvSpPr>
          <p:nvPr/>
        </p:nvSpPr>
        <p:spPr bwMode="auto">
          <a:xfrm>
            <a:off x="6724650" y="3971925"/>
            <a:ext cx="20638" cy="1588"/>
          </a:xfrm>
          <a:prstGeom prst="line">
            <a:avLst/>
          </a:prstGeom>
          <a:noFill/>
          <a:ln w="9525">
            <a:solidFill>
              <a:srgbClr val="008080"/>
            </a:solidFill>
            <a:round/>
            <a:headEnd/>
            <a:tailEnd/>
          </a:ln>
        </p:spPr>
        <p:txBody>
          <a:bodyPr/>
          <a:lstStyle/>
          <a:p>
            <a:endParaRPr lang="en-US"/>
          </a:p>
        </p:txBody>
      </p:sp>
      <p:sp>
        <p:nvSpPr>
          <p:cNvPr id="10321" name="Line 724"/>
          <p:cNvSpPr>
            <a:spLocks noChangeShapeType="1"/>
          </p:cNvSpPr>
          <p:nvPr/>
        </p:nvSpPr>
        <p:spPr bwMode="auto">
          <a:xfrm>
            <a:off x="6765925" y="3971925"/>
            <a:ext cx="20638" cy="1588"/>
          </a:xfrm>
          <a:prstGeom prst="line">
            <a:avLst/>
          </a:prstGeom>
          <a:noFill/>
          <a:ln w="9525">
            <a:solidFill>
              <a:srgbClr val="008080"/>
            </a:solidFill>
            <a:round/>
            <a:headEnd/>
            <a:tailEnd/>
          </a:ln>
        </p:spPr>
        <p:txBody>
          <a:bodyPr/>
          <a:lstStyle/>
          <a:p>
            <a:endParaRPr lang="en-US"/>
          </a:p>
        </p:txBody>
      </p:sp>
      <p:sp>
        <p:nvSpPr>
          <p:cNvPr id="10322" name="Line 725"/>
          <p:cNvSpPr>
            <a:spLocks noChangeShapeType="1"/>
          </p:cNvSpPr>
          <p:nvPr/>
        </p:nvSpPr>
        <p:spPr bwMode="auto">
          <a:xfrm>
            <a:off x="6807200" y="3971925"/>
            <a:ext cx="20638" cy="1588"/>
          </a:xfrm>
          <a:prstGeom prst="line">
            <a:avLst/>
          </a:prstGeom>
          <a:noFill/>
          <a:ln w="9525">
            <a:solidFill>
              <a:srgbClr val="008080"/>
            </a:solidFill>
            <a:round/>
            <a:headEnd/>
            <a:tailEnd/>
          </a:ln>
        </p:spPr>
        <p:txBody>
          <a:bodyPr/>
          <a:lstStyle/>
          <a:p>
            <a:endParaRPr lang="en-US"/>
          </a:p>
        </p:txBody>
      </p:sp>
      <p:sp>
        <p:nvSpPr>
          <p:cNvPr id="10323" name="Line 726"/>
          <p:cNvSpPr>
            <a:spLocks noChangeShapeType="1"/>
          </p:cNvSpPr>
          <p:nvPr/>
        </p:nvSpPr>
        <p:spPr bwMode="auto">
          <a:xfrm>
            <a:off x="6848475" y="3971925"/>
            <a:ext cx="20638" cy="1588"/>
          </a:xfrm>
          <a:prstGeom prst="line">
            <a:avLst/>
          </a:prstGeom>
          <a:noFill/>
          <a:ln w="9525">
            <a:solidFill>
              <a:srgbClr val="008080"/>
            </a:solidFill>
            <a:round/>
            <a:headEnd/>
            <a:tailEnd/>
          </a:ln>
        </p:spPr>
        <p:txBody>
          <a:bodyPr/>
          <a:lstStyle/>
          <a:p>
            <a:endParaRPr lang="en-US"/>
          </a:p>
        </p:txBody>
      </p:sp>
      <p:sp>
        <p:nvSpPr>
          <p:cNvPr id="10324" name="Line 727"/>
          <p:cNvSpPr>
            <a:spLocks noChangeShapeType="1"/>
          </p:cNvSpPr>
          <p:nvPr/>
        </p:nvSpPr>
        <p:spPr bwMode="auto">
          <a:xfrm>
            <a:off x="6889750" y="3971925"/>
            <a:ext cx="20638" cy="1588"/>
          </a:xfrm>
          <a:prstGeom prst="line">
            <a:avLst/>
          </a:prstGeom>
          <a:noFill/>
          <a:ln w="9525">
            <a:solidFill>
              <a:srgbClr val="008080"/>
            </a:solidFill>
            <a:round/>
            <a:headEnd/>
            <a:tailEnd/>
          </a:ln>
        </p:spPr>
        <p:txBody>
          <a:bodyPr/>
          <a:lstStyle/>
          <a:p>
            <a:endParaRPr lang="en-US"/>
          </a:p>
        </p:txBody>
      </p:sp>
      <p:sp>
        <p:nvSpPr>
          <p:cNvPr id="10325" name="Line 728"/>
          <p:cNvSpPr>
            <a:spLocks noChangeShapeType="1"/>
          </p:cNvSpPr>
          <p:nvPr/>
        </p:nvSpPr>
        <p:spPr bwMode="auto">
          <a:xfrm>
            <a:off x="6931025" y="3971925"/>
            <a:ext cx="19050" cy="1588"/>
          </a:xfrm>
          <a:prstGeom prst="line">
            <a:avLst/>
          </a:prstGeom>
          <a:noFill/>
          <a:ln w="9525">
            <a:solidFill>
              <a:srgbClr val="008080"/>
            </a:solidFill>
            <a:round/>
            <a:headEnd/>
            <a:tailEnd/>
          </a:ln>
        </p:spPr>
        <p:txBody>
          <a:bodyPr/>
          <a:lstStyle/>
          <a:p>
            <a:endParaRPr lang="en-US"/>
          </a:p>
        </p:txBody>
      </p:sp>
      <p:sp>
        <p:nvSpPr>
          <p:cNvPr id="10326" name="Line 729"/>
          <p:cNvSpPr>
            <a:spLocks noChangeShapeType="1"/>
          </p:cNvSpPr>
          <p:nvPr/>
        </p:nvSpPr>
        <p:spPr bwMode="auto">
          <a:xfrm>
            <a:off x="6972300" y="3971925"/>
            <a:ext cx="19050" cy="1588"/>
          </a:xfrm>
          <a:prstGeom prst="line">
            <a:avLst/>
          </a:prstGeom>
          <a:noFill/>
          <a:ln w="9525">
            <a:solidFill>
              <a:srgbClr val="008080"/>
            </a:solidFill>
            <a:round/>
            <a:headEnd/>
            <a:tailEnd/>
          </a:ln>
        </p:spPr>
        <p:txBody>
          <a:bodyPr/>
          <a:lstStyle/>
          <a:p>
            <a:endParaRPr lang="en-US"/>
          </a:p>
        </p:txBody>
      </p:sp>
      <p:sp>
        <p:nvSpPr>
          <p:cNvPr id="10327" name="Line 730"/>
          <p:cNvSpPr>
            <a:spLocks noChangeShapeType="1"/>
          </p:cNvSpPr>
          <p:nvPr/>
        </p:nvSpPr>
        <p:spPr bwMode="auto">
          <a:xfrm flipV="1">
            <a:off x="2832100" y="4884738"/>
            <a:ext cx="1588" cy="128587"/>
          </a:xfrm>
          <a:prstGeom prst="line">
            <a:avLst/>
          </a:prstGeom>
          <a:noFill/>
          <a:ln w="15875">
            <a:solidFill>
              <a:srgbClr val="000000"/>
            </a:solidFill>
            <a:round/>
            <a:headEnd/>
            <a:tailEnd/>
          </a:ln>
        </p:spPr>
        <p:txBody>
          <a:bodyPr/>
          <a:lstStyle/>
          <a:p>
            <a:endParaRPr lang="en-US"/>
          </a:p>
        </p:txBody>
      </p:sp>
      <p:sp>
        <p:nvSpPr>
          <p:cNvPr id="10328" name="Line 731"/>
          <p:cNvSpPr>
            <a:spLocks noChangeShapeType="1"/>
          </p:cNvSpPr>
          <p:nvPr/>
        </p:nvSpPr>
        <p:spPr bwMode="auto">
          <a:xfrm>
            <a:off x="2574925" y="4884738"/>
            <a:ext cx="514350" cy="1587"/>
          </a:xfrm>
          <a:prstGeom prst="line">
            <a:avLst/>
          </a:prstGeom>
          <a:noFill/>
          <a:ln w="15875">
            <a:solidFill>
              <a:srgbClr val="000000"/>
            </a:solidFill>
            <a:round/>
            <a:headEnd/>
            <a:tailEnd/>
          </a:ln>
        </p:spPr>
        <p:txBody>
          <a:bodyPr/>
          <a:lstStyle/>
          <a:p>
            <a:endParaRPr lang="en-US"/>
          </a:p>
        </p:txBody>
      </p:sp>
      <p:sp>
        <p:nvSpPr>
          <p:cNvPr id="10329" name="Rectangle 732"/>
          <p:cNvSpPr>
            <a:spLocks noChangeArrowheads="1"/>
          </p:cNvSpPr>
          <p:nvPr/>
        </p:nvSpPr>
        <p:spPr bwMode="auto">
          <a:xfrm>
            <a:off x="2827338"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a:p>
        </p:txBody>
      </p:sp>
      <p:sp>
        <p:nvSpPr>
          <p:cNvPr id="10330" name="Line 733"/>
          <p:cNvSpPr>
            <a:spLocks noChangeShapeType="1"/>
          </p:cNvSpPr>
          <p:nvPr/>
        </p:nvSpPr>
        <p:spPr bwMode="auto">
          <a:xfrm flipV="1">
            <a:off x="6950075" y="4884738"/>
            <a:ext cx="3175" cy="128587"/>
          </a:xfrm>
          <a:prstGeom prst="line">
            <a:avLst/>
          </a:prstGeom>
          <a:noFill/>
          <a:ln w="15875">
            <a:solidFill>
              <a:srgbClr val="000000"/>
            </a:solidFill>
            <a:round/>
            <a:headEnd/>
            <a:tailEnd/>
          </a:ln>
        </p:spPr>
        <p:txBody>
          <a:bodyPr/>
          <a:lstStyle/>
          <a:p>
            <a:endParaRPr lang="en-US"/>
          </a:p>
        </p:txBody>
      </p:sp>
      <p:sp>
        <p:nvSpPr>
          <p:cNvPr id="10331" name="Line 734"/>
          <p:cNvSpPr>
            <a:spLocks noChangeShapeType="1"/>
          </p:cNvSpPr>
          <p:nvPr/>
        </p:nvSpPr>
        <p:spPr bwMode="auto">
          <a:xfrm>
            <a:off x="6692900" y="4884738"/>
            <a:ext cx="515938" cy="1587"/>
          </a:xfrm>
          <a:prstGeom prst="line">
            <a:avLst/>
          </a:prstGeom>
          <a:noFill/>
          <a:ln w="15875">
            <a:solidFill>
              <a:srgbClr val="000000"/>
            </a:solidFill>
            <a:round/>
            <a:headEnd/>
            <a:tailEnd/>
          </a:ln>
        </p:spPr>
        <p:txBody>
          <a:bodyPr/>
          <a:lstStyle/>
          <a:p>
            <a:endParaRPr lang="en-US"/>
          </a:p>
        </p:txBody>
      </p:sp>
      <p:sp>
        <p:nvSpPr>
          <p:cNvPr id="10332" name="Rectangle 735"/>
          <p:cNvSpPr>
            <a:spLocks noChangeArrowheads="1"/>
          </p:cNvSpPr>
          <p:nvPr/>
        </p:nvSpPr>
        <p:spPr bwMode="auto">
          <a:xfrm>
            <a:off x="6945313"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a:t>
            </a:r>
            <a:endParaRPr lang="en-US"/>
          </a:p>
        </p:txBody>
      </p:sp>
      <p:sp>
        <p:nvSpPr>
          <p:cNvPr id="10333" name="Line 736"/>
          <p:cNvSpPr>
            <a:spLocks noChangeShapeType="1"/>
          </p:cNvSpPr>
          <p:nvPr/>
        </p:nvSpPr>
        <p:spPr bwMode="auto">
          <a:xfrm flipV="1">
            <a:off x="6437313" y="4884738"/>
            <a:ext cx="1587" cy="128587"/>
          </a:xfrm>
          <a:prstGeom prst="line">
            <a:avLst/>
          </a:prstGeom>
          <a:noFill/>
          <a:ln w="15875">
            <a:solidFill>
              <a:srgbClr val="000000"/>
            </a:solidFill>
            <a:round/>
            <a:headEnd/>
            <a:tailEnd/>
          </a:ln>
        </p:spPr>
        <p:txBody>
          <a:bodyPr/>
          <a:lstStyle/>
          <a:p>
            <a:endParaRPr lang="en-US"/>
          </a:p>
        </p:txBody>
      </p:sp>
      <p:sp>
        <p:nvSpPr>
          <p:cNvPr id="10334" name="Line 737"/>
          <p:cNvSpPr>
            <a:spLocks noChangeShapeType="1"/>
          </p:cNvSpPr>
          <p:nvPr/>
        </p:nvSpPr>
        <p:spPr bwMode="auto">
          <a:xfrm>
            <a:off x="6180138" y="4884738"/>
            <a:ext cx="512762" cy="1587"/>
          </a:xfrm>
          <a:prstGeom prst="line">
            <a:avLst/>
          </a:prstGeom>
          <a:noFill/>
          <a:ln w="15875">
            <a:solidFill>
              <a:srgbClr val="000000"/>
            </a:solidFill>
            <a:round/>
            <a:headEnd/>
            <a:tailEnd/>
          </a:ln>
        </p:spPr>
        <p:txBody>
          <a:bodyPr/>
          <a:lstStyle/>
          <a:p>
            <a:endParaRPr lang="en-US"/>
          </a:p>
        </p:txBody>
      </p:sp>
      <p:sp>
        <p:nvSpPr>
          <p:cNvPr id="10335" name="Rectangle 738"/>
          <p:cNvSpPr>
            <a:spLocks noChangeArrowheads="1"/>
          </p:cNvSpPr>
          <p:nvPr/>
        </p:nvSpPr>
        <p:spPr bwMode="auto">
          <a:xfrm>
            <a:off x="6429375" y="5202238"/>
            <a:ext cx="8413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a:t>
            </a:r>
            <a:endParaRPr lang="en-US"/>
          </a:p>
        </p:txBody>
      </p:sp>
      <p:sp>
        <p:nvSpPr>
          <p:cNvPr id="10336" name="Line 739"/>
          <p:cNvSpPr>
            <a:spLocks noChangeShapeType="1"/>
          </p:cNvSpPr>
          <p:nvPr/>
        </p:nvSpPr>
        <p:spPr bwMode="auto">
          <a:xfrm flipV="1">
            <a:off x="5921375" y="4884738"/>
            <a:ext cx="3175" cy="128587"/>
          </a:xfrm>
          <a:prstGeom prst="line">
            <a:avLst/>
          </a:prstGeom>
          <a:noFill/>
          <a:ln w="15875">
            <a:solidFill>
              <a:srgbClr val="000000"/>
            </a:solidFill>
            <a:round/>
            <a:headEnd/>
            <a:tailEnd/>
          </a:ln>
        </p:spPr>
        <p:txBody>
          <a:bodyPr/>
          <a:lstStyle/>
          <a:p>
            <a:endParaRPr lang="en-US"/>
          </a:p>
        </p:txBody>
      </p:sp>
      <p:sp>
        <p:nvSpPr>
          <p:cNvPr id="10337" name="Line 740"/>
          <p:cNvSpPr>
            <a:spLocks noChangeShapeType="1"/>
          </p:cNvSpPr>
          <p:nvPr/>
        </p:nvSpPr>
        <p:spPr bwMode="auto">
          <a:xfrm>
            <a:off x="5664200" y="4884738"/>
            <a:ext cx="515938" cy="1587"/>
          </a:xfrm>
          <a:prstGeom prst="line">
            <a:avLst/>
          </a:prstGeom>
          <a:noFill/>
          <a:ln w="15875">
            <a:solidFill>
              <a:srgbClr val="000000"/>
            </a:solidFill>
            <a:round/>
            <a:headEnd/>
            <a:tailEnd/>
          </a:ln>
        </p:spPr>
        <p:txBody>
          <a:bodyPr/>
          <a:lstStyle/>
          <a:p>
            <a:endParaRPr lang="en-US"/>
          </a:p>
        </p:txBody>
      </p:sp>
      <p:sp>
        <p:nvSpPr>
          <p:cNvPr id="10338" name="Rectangle 741"/>
          <p:cNvSpPr>
            <a:spLocks noChangeArrowheads="1"/>
          </p:cNvSpPr>
          <p:nvPr/>
        </p:nvSpPr>
        <p:spPr bwMode="auto">
          <a:xfrm>
            <a:off x="5916613"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a:t>
            </a:r>
            <a:endParaRPr lang="en-US"/>
          </a:p>
        </p:txBody>
      </p:sp>
      <p:sp>
        <p:nvSpPr>
          <p:cNvPr id="10339" name="Line 742"/>
          <p:cNvSpPr>
            <a:spLocks noChangeShapeType="1"/>
          </p:cNvSpPr>
          <p:nvPr/>
        </p:nvSpPr>
        <p:spPr bwMode="auto">
          <a:xfrm flipV="1">
            <a:off x="5407025" y="4884738"/>
            <a:ext cx="1588" cy="128587"/>
          </a:xfrm>
          <a:prstGeom prst="line">
            <a:avLst/>
          </a:prstGeom>
          <a:noFill/>
          <a:ln w="15875">
            <a:solidFill>
              <a:srgbClr val="000000"/>
            </a:solidFill>
            <a:round/>
            <a:headEnd/>
            <a:tailEnd/>
          </a:ln>
        </p:spPr>
        <p:txBody>
          <a:bodyPr/>
          <a:lstStyle/>
          <a:p>
            <a:endParaRPr lang="en-US"/>
          </a:p>
        </p:txBody>
      </p:sp>
      <p:sp>
        <p:nvSpPr>
          <p:cNvPr id="10340" name="Line 743"/>
          <p:cNvSpPr>
            <a:spLocks noChangeShapeType="1"/>
          </p:cNvSpPr>
          <p:nvPr/>
        </p:nvSpPr>
        <p:spPr bwMode="auto">
          <a:xfrm>
            <a:off x="5149850" y="4884738"/>
            <a:ext cx="514350" cy="1587"/>
          </a:xfrm>
          <a:prstGeom prst="line">
            <a:avLst/>
          </a:prstGeom>
          <a:noFill/>
          <a:ln w="15875">
            <a:solidFill>
              <a:srgbClr val="000000"/>
            </a:solidFill>
            <a:round/>
            <a:headEnd/>
            <a:tailEnd/>
          </a:ln>
        </p:spPr>
        <p:txBody>
          <a:bodyPr/>
          <a:lstStyle/>
          <a:p>
            <a:endParaRPr lang="en-US"/>
          </a:p>
        </p:txBody>
      </p:sp>
      <p:sp>
        <p:nvSpPr>
          <p:cNvPr id="10341" name="Rectangle 744"/>
          <p:cNvSpPr>
            <a:spLocks noChangeArrowheads="1"/>
          </p:cNvSpPr>
          <p:nvPr/>
        </p:nvSpPr>
        <p:spPr bwMode="auto">
          <a:xfrm>
            <a:off x="5399088" y="5202238"/>
            <a:ext cx="85725"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a:t>
            </a:r>
            <a:endParaRPr lang="en-US"/>
          </a:p>
        </p:txBody>
      </p:sp>
      <p:sp>
        <p:nvSpPr>
          <p:cNvPr id="10342" name="Line 745"/>
          <p:cNvSpPr>
            <a:spLocks noChangeShapeType="1"/>
          </p:cNvSpPr>
          <p:nvPr/>
        </p:nvSpPr>
        <p:spPr bwMode="auto">
          <a:xfrm flipV="1">
            <a:off x="4891088" y="4884738"/>
            <a:ext cx="1587" cy="128587"/>
          </a:xfrm>
          <a:prstGeom prst="line">
            <a:avLst/>
          </a:prstGeom>
          <a:noFill/>
          <a:ln w="15875">
            <a:solidFill>
              <a:srgbClr val="000000"/>
            </a:solidFill>
            <a:round/>
            <a:headEnd/>
            <a:tailEnd/>
          </a:ln>
        </p:spPr>
        <p:txBody>
          <a:bodyPr/>
          <a:lstStyle/>
          <a:p>
            <a:endParaRPr lang="en-US"/>
          </a:p>
        </p:txBody>
      </p:sp>
      <p:sp>
        <p:nvSpPr>
          <p:cNvPr id="10343" name="Line 746"/>
          <p:cNvSpPr>
            <a:spLocks noChangeShapeType="1"/>
          </p:cNvSpPr>
          <p:nvPr/>
        </p:nvSpPr>
        <p:spPr bwMode="auto">
          <a:xfrm>
            <a:off x="4633913" y="4884738"/>
            <a:ext cx="515937" cy="1587"/>
          </a:xfrm>
          <a:prstGeom prst="line">
            <a:avLst/>
          </a:prstGeom>
          <a:noFill/>
          <a:ln w="15875">
            <a:solidFill>
              <a:srgbClr val="000000"/>
            </a:solidFill>
            <a:round/>
            <a:headEnd/>
            <a:tailEnd/>
          </a:ln>
        </p:spPr>
        <p:txBody>
          <a:bodyPr/>
          <a:lstStyle/>
          <a:p>
            <a:endParaRPr lang="en-US"/>
          </a:p>
        </p:txBody>
      </p:sp>
      <p:sp>
        <p:nvSpPr>
          <p:cNvPr id="10344" name="Rectangle 747"/>
          <p:cNvSpPr>
            <a:spLocks noChangeArrowheads="1"/>
          </p:cNvSpPr>
          <p:nvPr/>
        </p:nvSpPr>
        <p:spPr bwMode="auto">
          <a:xfrm>
            <a:off x="4886325" y="5202238"/>
            <a:ext cx="8413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a:t>
            </a:r>
            <a:endParaRPr lang="en-US"/>
          </a:p>
        </p:txBody>
      </p:sp>
      <p:sp>
        <p:nvSpPr>
          <p:cNvPr id="10345" name="Line 748"/>
          <p:cNvSpPr>
            <a:spLocks noChangeShapeType="1"/>
          </p:cNvSpPr>
          <p:nvPr/>
        </p:nvSpPr>
        <p:spPr bwMode="auto">
          <a:xfrm flipV="1">
            <a:off x="4376738" y="4884738"/>
            <a:ext cx="1587" cy="128587"/>
          </a:xfrm>
          <a:prstGeom prst="line">
            <a:avLst/>
          </a:prstGeom>
          <a:noFill/>
          <a:ln w="15875">
            <a:solidFill>
              <a:srgbClr val="000000"/>
            </a:solidFill>
            <a:round/>
            <a:headEnd/>
            <a:tailEnd/>
          </a:ln>
        </p:spPr>
        <p:txBody>
          <a:bodyPr/>
          <a:lstStyle/>
          <a:p>
            <a:endParaRPr lang="en-US"/>
          </a:p>
        </p:txBody>
      </p:sp>
      <p:sp>
        <p:nvSpPr>
          <p:cNvPr id="10346" name="Line 749"/>
          <p:cNvSpPr>
            <a:spLocks noChangeShapeType="1"/>
          </p:cNvSpPr>
          <p:nvPr/>
        </p:nvSpPr>
        <p:spPr bwMode="auto">
          <a:xfrm>
            <a:off x="4117975" y="4884738"/>
            <a:ext cx="515938" cy="1587"/>
          </a:xfrm>
          <a:prstGeom prst="line">
            <a:avLst/>
          </a:prstGeom>
          <a:noFill/>
          <a:ln w="15875">
            <a:solidFill>
              <a:srgbClr val="000000"/>
            </a:solidFill>
            <a:round/>
            <a:headEnd/>
            <a:tailEnd/>
          </a:ln>
        </p:spPr>
        <p:txBody>
          <a:bodyPr/>
          <a:lstStyle/>
          <a:p>
            <a:endParaRPr lang="en-US"/>
          </a:p>
        </p:txBody>
      </p:sp>
      <p:sp>
        <p:nvSpPr>
          <p:cNvPr id="10347" name="Rectangle 750"/>
          <p:cNvSpPr>
            <a:spLocks noChangeArrowheads="1"/>
          </p:cNvSpPr>
          <p:nvPr/>
        </p:nvSpPr>
        <p:spPr bwMode="auto">
          <a:xfrm>
            <a:off x="4370388"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a:t>
            </a:r>
            <a:endParaRPr lang="en-US"/>
          </a:p>
        </p:txBody>
      </p:sp>
      <p:sp>
        <p:nvSpPr>
          <p:cNvPr id="10348" name="Line 751"/>
          <p:cNvSpPr>
            <a:spLocks noChangeShapeType="1"/>
          </p:cNvSpPr>
          <p:nvPr/>
        </p:nvSpPr>
        <p:spPr bwMode="auto">
          <a:xfrm flipV="1">
            <a:off x="3862388" y="4884738"/>
            <a:ext cx="1587" cy="128587"/>
          </a:xfrm>
          <a:prstGeom prst="line">
            <a:avLst/>
          </a:prstGeom>
          <a:noFill/>
          <a:ln w="15875">
            <a:solidFill>
              <a:srgbClr val="000000"/>
            </a:solidFill>
            <a:round/>
            <a:headEnd/>
            <a:tailEnd/>
          </a:ln>
        </p:spPr>
        <p:txBody>
          <a:bodyPr/>
          <a:lstStyle/>
          <a:p>
            <a:endParaRPr lang="en-US"/>
          </a:p>
        </p:txBody>
      </p:sp>
      <p:sp>
        <p:nvSpPr>
          <p:cNvPr id="10349" name="Line 752"/>
          <p:cNvSpPr>
            <a:spLocks noChangeShapeType="1"/>
          </p:cNvSpPr>
          <p:nvPr/>
        </p:nvSpPr>
        <p:spPr bwMode="auto">
          <a:xfrm>
            <a:off x="3605213" y="4884738"/>
            <a:ext cx="512762" cy="1587"/>
          </a:xfrm>
          <a:prstGeom prst="line">
            <a:avLst/>
          </a:prstGeom>
          <a:noFill/>
          <a:ln w="15875">
            <a:solidFill>
              <a:srgbClr val="000000"/>
            </a:solidFill>
            <a:round/>
            <a:headEnd/>
            <a:tailEnd/>
          </a:ln>
        </p:spPr>
        <p:txBody>
          <a:bodyPr/>
          <a:lstStyle/>
          <a:p>
            <a:endParaRPr lang="en-US"/>
          </a:p>
        </p:txBody>
      </p:sp>
      <p:sp>
        <p:nvSpPr>
          <p:cNvPr id="10350" name="Rectangle 753"/>
          <p:cNvSpPr>
            <a:spLocks noChangeArrowheads="1"/>
          </p:cNvSpPr>
          <p:nvPr/>
        </p:nvSpPr>
        <p:spPr bwMode="auto">
          <a:xfrm>
            <a:off x="3857625" y="5202238"/>
            <a:ext cx="8413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a:p>
        </p:txBody>
      </p:sp>
      <p:sp>
        <p:nvSpPr>
          <p:cNvPr id="10351" name="Line 754"/>
          <p:cNvSpPr>
            <a:spLocks noChangeShapeType="1"/>
          </p:cNvSpPr>
          <p:nvPr/>
        </p:nvSpPr>
        <p:spPr bwMode="auto">
          <a:xfrm flipV="1">
            <a:off x="3348038" y="4884738"/>
            <a:ext cx="1587" cy="128587"/>
          </a:xfrm>
          <a:prstGeom prst="line">
            <a:avLst/>
          </a:prstGeom>
          <a:noFill/>
          <a:ln w="15875">
            <a:solidFill>
              <a:srgbClr val="000000"/>
            </a:solidFill>
            <a:round/>
            <a:headEnd/>
            <a:tailEnd/>
          </a:ln>
        </p:spPr>
        <p:txBody>
          <a:bodyPr/>
          <a:lstStyle/>
          <a:p>
            <a:endParaRPr lang="en-US"/>
          </a:p>
        </p:txBody>
      </p:sp>
      <p:sp>
        <p:nvSpPr>
          <p:cNvPr id="10352" name="Line 755"/>
          <p:cNvSpPr>
            <a:spLocks noChangeShapeType="1"/>
          </p:cNvSpPr>
          <p:nvPr/>
        </p:nvSpPr>
        <p:spPr bwMode="auto">
          <a:xfrm>
            <a:off x="3089275" y="4884738"/>
            <a:ext cx="515938" cy="1587"/>
          </a:xfrm>
          <a:prstGeom prst="line">
            <a:avLst/>
          </a:prstGeom>
          <a:noFill/>
          <a:ln w="15875">
            <a:solidFill>
              <a:srgbClr val="000000"/>
            </a:solidFill>
            <a:round/>
            <a:headEnd/>
            <a:tailEnd/>
          </a:ln>
        </p:spPr>
        <p:txBody>
          <a:bodyPr/>
          <a:lstStyle/>
          <a:p>
            <a:endParaRPr lang="en-US"/>
          </a:p>
        </p:txBody>
      </p:sp>
      <p:sp>
        <p:nvSpPr>
          <p:cNvPr id="10353" name="Rectangle 756"/>
          <p:cNvSpPr>
            <a:spLocks noChangeArrowheads="1"/>
          </p:cNvSpPr>
          <p:nvPr/>
        </p:nvSpPr>
        <p:spPr bwMode="auto">
          <a:xfrm>
            <a:off x="3340100" y="5202238"/>
            <a:ext cx="85725"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a:t>
            </a:r>
            <a:endParaRPr lang="en-US"/>
          </a:p>
        </p:txBody>
      </p:sp>
      <p:sp>
        <p:nvSpPr>
          <p:cNvPr id="10354" name="Freeform 757"/>
          <p:cNvSpPr>
            <a:spLocks/>
          </p:cNvSpPr>
          <p:nvPr/>
        </p:nvSpPr>
        <p:spPr bwMode="auto">
          <a:xfrm>
            <a:off x="2825750" y="4483100"/>
            <a:ext cx="1543050" cy="131763"/>
          </a:xfrm>
          <a:custGeom>
            <a:avLst/>
            <a:gdLst>
              <a:gd name="T0" fmla="*/ 5 w 863"/>
              <a:gd name="T1" fmla="*/ 72 h 72"/>
              <a:gd name="T2" fmla="*/ 857 w 863"/>
              <a:gd name="T3" fmla="*/ 72 h 72"/>
              <a:gd name="T4" fmla="*/ 861 w 863"/>
              <a:gd name="T5" fmla="*/ 70 h 72"/>
              <a:gd name="T6" fmla="*/ 863 w 863"/>
              <a:gd name="T7" fmla="*/ 66 h 72"/>
              <a:gd name="T8" fmla="*/ 863 w 863"/>
              <a:gd name="T9" fmla="*/ 6 h 72"/>
              <a:gd name="T10" fmla="*/ 861 w 863"/>
              <a:gd name="T11" fmla="*/ 2 h 72"/>
              <a:gd name="T12" fmla="*/ 857 w 863"/>
              <a:gd name="T13" fmla="*/ 0 h 72"/>
              <a:gd name="T14" fmla="*/ 5 w 863"/>
              <a:gd name="T15" fmla="*/ 0 h 72"/>
              <a:gd name="T16" fmla="*/ 2 w 863"/>
              <a:gd name="T17" fmla="*/ 2 h 72"/>
              <a:gd name="T18" fmla="*/ 0 w 863"/>
              <a:gd name="T19" fmla="*/ 6 h 72"/>
              <a:gd name="T20" fmla="*/ 0 w 863"/>
              <a:gd name="T21" fmla="*/ 66 h 72"/>
              <a:gd name="T22" fmla="*/ 2 w 863"/>
              <a:gd name="T23" fmla="*/ 70 h 72"/>
              <a:gd name="T24" fmla="*/ 5 w 863"/>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2"/>
              <a:gd name="T41" fmla="*/ 863 w 863"/>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2">
                <a:moveTo>
                  <a:pt x="5" y="72"/>
                </a:moveTo>
                <a:lnTo>
                  <a:pt x="857" y="72"/>
                </a:lnTo>
                <a:lnTo>
                  <a:pt x="861" y="70"/>
                </a:lnTo>
                <a:lnTo>
                  <a:pt x="863" y="66"/>
                </a:lnTo>
                <a:lnTo>
                  <a:pt x="863" y="6"/>
                </a:lnTo>
                <a:lnTo>
                  <a:pt x="861" y="2"/>
                </a:lnTo>
                <a:lnTo>
                  <a:pt x="857" y="0"/>
                </a:lnTo>
                <a:lnTo>
                  <a:pt x="5" y="0"/>
                </a:lnTo>
                <a:lnTo>
                  <a:pt x="2" y="2"/>
                </a:lnTo>
                <a:lnTo>
                  <a:pt x="0" y="6"/>
                </a:lnTo>
                <a:lnTo>
                  <a:pt x="0" y="66"/>
                </a:lnTo>
                <a:lnTo>
                  <a:pt x="2" y="70"/>
                </a:lnTo>
                <a:lnTo>
                  <a:pt x="5" y="72"/>
                </a:lnTo>
                <a:close/>
              </a:path>
            </a:pathLst>
          </a:custGeom>
          <a:solidFill>
            <a:srgbClr val="C0C0C0"/>
          </a:solidFill>
          <a:ln w="15875">
            <a:solidFill>
              <a:srgbClr val="000000"/>
            </a:solidFill>
            <a:round/>
            <a:headEnd/>
            <a:tailEnd/>
          </a:ln>
        </p:spPr>
        <p:txBody>
          <a:bodyPr/>
          <a:lstStyle/>
          <a:p>
            <a:endParaRPr lang="en-US"/>
          </a:p>
        </p:txBody>
      </p:sp>
      <p:sp>
        <p:nvSpPr>
          <p:cNvPr id="10355" name="Freeform 758"/>
          <p:cNvSpPr>
            <a:spLocks/>
          </p:cNvSpPr>
          <p:nvPr/>
        </p:nvSpPr>
        <p:spPr bwMode="auto">
          <a:xfrm>
            <a:off x="2825750" y="4537075"/>
            <a:ext cx="1588" cy="82550"/>
          </a:xfrm>
          <a:custGeom>
            <a:avLst/>
            <a:gdLst>
              <a:gd name="T0" fmla="*/ 0 w 1588"/>
              <a:gd name="T1" fmla="*/ 45 h 45"/>
              <a:gd name="T2" fmla="*/ 0 w 1588"/>
              <a:gd name="T3" fmla="*/ 0 h 45"/>
              <a:gd name="T4" fmla="*/ 0 w 1588"/>
              <a:gd name="T5" fmla="*/ 45 h 45"/>
              <a:gd name="T6" fmla="*/ 0 60000 65536"/>
              <a:gd name="T7" fmla="*/ 0 60000 65536"/>
              <a:gd name="T8" fmla="*/ 0 60000 65536"/>
              <a:gd name="T9" fmla="*/ 0 w 1588"/>
              <a:gd name="T10" fmla="*/ 0 h 45"/>
              <a:gd name="T11" fmla="*/ 1588 w 1588"/>
              <a:gd name="T12" fmla="*/ 45 h 45"/>
            </a:gdLst>
            <a:ahLst/>
            <a:cxnLst>
              <a:cxn ang="T6">
                <a:pos x="T0" y="T1"/>
              </a:cxn>
              <a:cxn ang="T7">
                <a:pos x="T2" y="T3"/>
              </a:cxn>
              <a:cxn ang="T8">
                <a:pos x="T4" y="T5"/>
              </a:cxn>
            </a:cxnLst>
            <a:rect l="T9" t="T10" r="T11" b="T12"/>
            <a:pathLst>
              <a:path w="1588" h="45">
                <a:moveTo>
                  <a:pt x="0" y="45"/>
                </a:moveTo>
                <a:lnTo>
                  <a:pt x="0" y="0"/>
                </a:lnTo>
                <a:lnTo>
                  <a:pt x="0" y="45"/>
                </a:lnTo>
                <a:close/>
              </a:path>
            </a:pathLst>
          </a:custGeom>
          <a:solidFill>
            <a:srgbClr val="C0C0C0"/>
          </a:solidFill>
          <a:ln w="15875">
            <a:solidFill>
              <a:srgbClr val="000000"/>
            </a:solidFill>
            <a:round/>
            <a:headEnd/>
            <a:tailEnd/>
          </a:ln>
        </p:spPr>
        <p:txBody>
          <a:bodyPr/>
          <a:lstStyle/>
          <a:p>
            <a:endParaRPr lang="en-US"/>
          </a:p>
        </p:txBody>
      </p:sp>
      <p:sp>
        <p:nvSpPr>
          <p:cNvPr id="10356" name="Freeform 759"/>
          <p:cNvSpPr>
            <a:spLocks/>
          </p:cNvSpPr>
          <p:nvPr/>
        </p:nvSpPr>
        <p:spPr bwMode="auto">
          <a:xfrm>
            <a:off x="3854450" y="3983038"/>
            <a:ext cx="2058988" cy="131762"/>
          </a:xfrm>
          <a:custGeom>
            <a:avLst/>
            <a:gdLst>
              <a:gd name="T0" fmla="*/ 6 w 1151"/>
              <a:gd name="T1" fmla="*/ 72 h 72"/>
              <a:gd name="T2" fmla="*/ 1146 w 1151"/>
              <a:gd name="T3" fmla="*/ 72 h 72"/>
              <a:gd name="T4" fmla="*/ 1150 w 1151"/>
              <a:gd name="T5" fmla="*/ 70 h 72"/>
              <a:gd name="T6" fmla="*/ 1151 w 1151"/>
              <a:gd name="T7" fmla="*/ 66 h 72"/>
              <a:gd name="T8" fmla="*/ 1151 w 1151"/>
              <a:gd name="T9" fmla="*/ 6 h 72"/>
              <a:gd name="T10" fmla="*/ 1150 w 1151"/>
              <a:gd name="T11" fmla="*/ 2 h 72"/>
              <a:gd name="T12" fmla="*/ 1146 w 1151"/>
              <a:gd name="T13" fmla="*/ 0 h 72"/>
              <a:gd name="T14" fmla="*/ 6 w 1151"/>
              <a:gd name="T15" fmla="*/ 0 h 72"/>
              <a:gd name="T16" fmla="*/ 2 w 1151"/>
              <a:gd name="T17" fmla="*/ 2 h 72"/>
              <a:gd name="T18" fmla="*/ 0 w 1151"/>
              <a:gd name="T19" fmla="*/ 6 h 72"/>
              <a:gd name="T20" fmla="*/ 0 w 1151"/>
              <a:gd name="T21" fmla="*/ 66 h 72"/>
              <a:gd name="T22" fmla="*/ 2 w 1151"/>
              <a:gd name="T23" fmla="*/ 70 h 72"/>
              <a:gd name="T24" fmla="*/ 6 w 1151"/>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1"/>
              <a:gd name="T40" fmla="*/ 0 h 72"/>
              <a:gd name="T41" fmla="*/ 1151 w 1151"/>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1" h="72">
                <a:moveTo>
                  <a:pt x="6" y="72"/>
                </a:moveTo>
                <a:lnTo>
                  <a:pt x="1146" y="72"/>
                </a:lnTo>
                <a:lnTo>
                  <a:pt x="1150" y="70"/>
                </a:lnTo>
                <a:lnTo>
                  <a:pt x="1151" y="66"/>
                </a:lnTo>
                <a:lnTo>
                  <a:pt x="1151" y="6"/>
                </a:lnTo>
                <a:lnTo>
                  <a:pt x="1150" y="2"/>
                </a:lnTo>
                <a:lnTo>
                  <a:pt x="1146"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0357" name="Freeform 760"/>
          <p:cNvSpPr>
            <a:spLocks/>
          </p:cNvSpPr>
          <p:nvPr/>
        </p:nvSpPr>
        <p:spPr bwMode="auto">
          <a:xfrm>
            <a:off x="3854450" y="4006850"/>
            <a:ext cx="1588" cy="84138"/>
          </a:xfrm>
          <a:custGeom>
            <a:avLst/>
            <a:gdLst>
              <a:gd name="T0" fmla="*/ 0 w 1588"/>
              <a:gd name="T1" fmla="*/ 46 h 46"/>
              <a:gd name="T2" fmla="*/ 0 w 1588"/>
              <a:gd name="T3" fmla="*/ 0 h 46"/>
              <a:gd name="T4" fmla="*/ 0 w 1588"/>
              <a:gd name="T5" fmla="*/ 46 h 46"/>
              <a:gd name="T6" fmla="*/ 0 60000 65536"/>
              <a:gd name="T7" fmla="*/ 0 60000 65536"/>
              <a:gd name="T8" fmla="*/ 0 60000 65536"/>
              <a:gd name="T9" fmla="*/ 0 w 1588"/>
              <a:gd name="T10" fmla="*/ 0 h 46"/>
              <a:gd name="T11" fmla="*/ 1588 w 1588"/>
              <a:gd name="T12" fmla="*/ 46 h 46"/>
            </a:gdLst>
            <a:ahLst/>
            <a:cxnLst>
              <a:cxn ang="T6">
                <a:pos x="T0" y="T1"/>
              </a:cxn>
              <a:cxn ang="T7">
                <a:pos x="T2" y="T3"/>
              </a:cxn>
              <a:cxn ang="T8">
                <a:pos x="T4" y="T5"/>
              </a:cxn>
            </a:cxnLst>
            <a:rect l="T9" t="T10" r="T11" b="T12"/>
            <a:pathLst>
              <a:path w="1588" h="46">
                <a:moveTo>
                  <a:pt x="0" y="46"/>
                </a:moveTo>
                <a:lnTo>
                  <a:pt x="0" y="0"/>
                </a:lnTo>
                <a:lnTo>
                  <a:pt x="0" y="46"/>
                </a:lnTo>
                <a:close/>
              </a:path>
            </a:pathLst>
          </a:custGeom>
          <a:solidFill>
            <a:srgbClr val="C0C0C0"/>
          </a:solidFill>
          <a:ln w="15875">
            <a:solidFill>
              <a:srgbClr val="000000"/>
            </a:solidFill>
            <a:round/>
            <a:headEnd/>
            <a:tailEnd/>
          </a:ln>
        </p:spPr>
        <p:txBody>
          <a:bodyPr/>
          <a:lstStyle/>
          <a:p>
            <a:endParaRPr lang="en-US"/>
          </a:p>
        </p:txBody>
      </p:sp>
      <p:sp>
        <p:nvSpPr>
          <p:cNvPr id="10358" name="Freeform 761"/>
          <p:cNvSpPr>
            <a:spLocks/>
          </p:cNvSpPr>
          <p:nvPr/>
        </p:nvSpPr>
        <p:spPr bwMode="auto">
          <a:xfrm>
            <a:off x="4368800" y="4483100"/>
            <a:ext cx="1544638" cy="131763"/>
          </a:xfrm>
          <a:custGeom>
            <a:avLst/>
            <a:gdLst>
              <a:gd name="T0" fmla="*/ 6 w 863"/>
              <a:gd name="T1" fmla="*/ 72 h 72"/>
              <a:gd name="T2" fmla="*/ 858 w 863"/>
              <a:gd name="T3" fmla="*/ 72 h 72"/>
              <a:gd name="T4" fmla="*/ 862 w 863"/>
              <a:gd name="T5" fmla="*/ 70 h 72"/>
              <a:gd name="T6" fmla="*/ 863 w 863"/>
              <a:gd name="T7" fmla="*/ 66 h 72"/>
              <a:gd name="T8" fmla="*/ 863 w 863"/>
              <a:gd name="T9" fmla="*/ 6 h 72"/>
              <a:gd name="T10" fmla="*/ 862 w 863"/>
              <a:gd name="T11" fmla="*/ 2 h 72"/>
              <a:gd name="T12" fmla="*/ 858 w 863"/>
              <a:gd name="T13" fmla="*/ 0 h 72"/>
              <a:gd name="T14" fmla="*/ 6 w 863"/>
              <a:gd name="T15" fmla="*/ 0 h 72"/>
              <a:gd name="T16" fmla="*/ 2 w 863"/>
              <a:gd name="T17" fmla="*/ 2 h 72"/>
              <a:gd name="T18" fmla="*/ 0 w 863"/>
              <a:gd name="T19" fmla="*/ 6 h 72"/>
              <a:gd name="T20" fmla="*/ 0 w 863"/>
              <a:gd name="T21" fmla="*/ 66 h 72"/>
              <a:gd name="T22" fmla="*/ 2 w 863"/>
              <a:gd name="T23" fmla="*/ 70 h 72"/>
              <a:gd name="T24" fmla="*/ 6 w 863"/>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2"/>
              <a:gd name="T41" fmla="*/ 863 w 863"/>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2">
                <a:moveTo>
                  <a:pt x="6" y="72"/>
                </a:moveTo>
                <a:lnTo>
                  <a:pt x="858" y="72"/>
                </a:lnTo>
                <a:lnTo>
                  <a:pt x="862" y="70"/>
                </a:lnTo>
                <a:lnTo>
                  <a:pt x="863" y="66"/>
                </a:lnTo>
                <a:lnTo>
                  <a:pt x="863" y="6"/>
                </a:lnTo>
                <a:lnTo>
                  <a:pt x="862" y="2"/>
                </a:lnTo>
                <a:lnTo>
                  <a:pt x="858"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0359" name="Freeform 762"/>
          <p:cNvSpPr>
            <a:spLocks/>
          </p:cNvSpPr>
          <p:nvPr/>
        </p:nvSpPr>
        <p:spPr bwMode="auto">
          <a:xfrm>
            <a:off x="4368800" y="4537075"/>
            <a:ext cx="1588" cy="82550"/>
          </a:xfrm>
          <a:custGeom>
            <a:avLst/>
            <a:gdLst>
              <a:gd name="T0" fmla="*/ 0 w 1588"/>
              <a:gd name="T1" fmla="*/ 45 h 45"/>
              <a:gd name="T2" fmla="*/ 0 w 1588"/>
              <a:gd name="T3" fmla="*/ 0 h 45"/>
              <a:gd name="T4" fmla="*/ 0 w 1588"/>
              <a:gd name="T5" fmla="*/ 45 h 45"/>
              <a:gd name="T6" fmla="*/ 0 60000 65536"/>
              <a:gd name="T7" fmla="*/ 0 60000 65536"/>
              <a:gd name="T8" fmla="*/ 0 60000 65536"/>
              <a:gd name="T9" fmla="*/ 0 w 1588"/>
              <a:gd name="T10" fmla="*/ 0 h 45"/>
              <a:gd name="T11" fmla="*/ 1588 w 1588"/>
              <a:gd name="T12" fmla="*/ 45 h 45"/>
            </a:gdLst>
            <a:ahLst/>
            <a:cxnLst>
              <a:cxn ang="T6">
                <a:pos x="T0" y="T1"/>
              </a:cxn>
              <a:cxn ang="T7">
                <a:pos x="T2" y="T3"/>
              </a:cxn>
              <a:cxn ang="T8">
                <a:pos x="T4" y="T5"/>
              </a:cxn>
            </a:cxnLst>
            <a:rect l="T9" t="T10" r="T11" b="T12"/>
            <a:pathLst>
              <a:path w="1588" h="45">
                <a:moveTo>
                  <a:pt x="0" y="45"/>
                </a:moveTo>
                <a:lnTo>
                  <a:pt x="0" y="0"/>
                </a:lnTo>
                <a:lnTo>
                  <a:pt x="0" y="45"/>
                </a:lnTo>
                <a:close/>
              </a:path>
            </a:pathLst>
          </a:custGeom>
          <a:solidFill>
            <a:srgbClr val="C0C0C0"/>
          </a:solidFill>
          <a:ln w="15875">
            <a:solidFill>
              <a:srgbClr val="000000"/>
            </a:solidFill>
            <a:round/>
            <a:headEnd/>
            <a:tailEnd/>
          </a:ln>
        </p:spPr>
        <p:txBody>
          <a:bodyPr/>
          <a:lstStyle/>
          <a:p>
            <a:endParaRPr lang="en-US"/>
          </a:p>
        </p:txBody>
      </p:sp>
      <p:sp>
        <p:nvSpPr>
          <p:cNvPr id="10360" name="Freeform 763"/>
          <p:cNvSpPr>
            <a:spLocks/>
          </p:cNvSpPr>
          <p:nvPr/>
        </p:nvSpPr>
        <p:spPr bwMode="auto">
          <a:xfrm>
            <a:off x="5399088" y="4233863"/>
            <a:ext cx="1544637" cy="128587"/>
          </a:xfrm>
          <a:custGeom>
            <a:avLst/>
            <a:gdLst>
              <a:gd name="T0" fmla="*/ 5 w 863"/>
              <a:gd name="T1" fmla="*/ 71 h 71"/>
              <a:gd name="T2" fmla="*/ 857 w 863"/>
              <a:gd name="T3" fmla="*/ 71 h 71"/>
              <a:gd name="T4" fmla="*/ 862 w 863"/>
              <a:gd name="T5" fmla="*/ 69 h 71"/>
              <a:gd name="T6" fmla="*/ 863 w 863"/>
              <a:gd name="T7" fmla="*/ 66 h 71"/>
              <a:gd name="T8" fmla="*/ 863 w 863"/>
              <a:gd name="T9" fmla="*/ 5 h 71"/>
              <a:gd name="T10" fmla="*/ 862 w 863"/>
              <a:gd name="T11" fmla="*/ 1 h 71"/>
              <a:gd name="T12" fmla="*/ 857 w 863"/>
              <a:gd name="T13" fmla="*/ 0 h 71"/>
              <a:gd name="T14" fmla="*/ 5 w 863"/>
              <a:gd name="T15" fmla="*/ 0 h 71"/>
              <a:gd name="T16" fmla="*/ 2 w 863"/>
              <a:gd name="T17" fmla="*/ 1 h 71"/>
              <a:gd name="T18" fmla="*/ 0 w 863"/>
              <a:gd name="T19" fmla="*/ 5 h 71"/>
              <a:gd name="T20" fmla="*/ 0 w 863"/>
              <a:gd name="T21" fmla="*/ 66 h 71"/>
              <a:gd name="T22" fmla="*/ 2 w 863"/>
              <a:gd name="T23" fmla="*/ 69 h 71"/>
              <a:gd name="T24" fmla="*/ 5 w 863"/>
              <a:gd name="T25" fmla="*/ 7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1"/>
              <a:gd name="T41" fmla="*/ 863 w 863"/>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1">
                <a:moveTo>
                  <a:pt x="5" y="71"/>
                </a:moveTo>
                <a:lnTo>
                  <a:pt x="857" y="71"/>
                </a:lnTo>
                <a:lnTo>
                  <a:pt x="862" y="69"/>
                </a:lnTo>
                <a:lnTo>
                  <a:pt x="863" y="66"/>
                </a:lnTo>
                <a:lnTo>
                  <a:pt x="863" y="5"/>
                </a:lnTo>
                <a:lnTo>
                  <a:pt x="862" y="1"/>
                </a:lnTo>
                <a:lnTo>
                  <a:pt x="857" y="0"/>
                </a:lnTo>
                <a:lnTo>
                  <a:pt x="5" y="0"/>
                </a:lnTo>
                <a:lnTo>
                  <a:pt x="2" y="1"/>
                </a:lnTo>
                <a:lnTo>
                  <a:pt x="0" y="5"/>
                </a:lnTo>
                <a:lnTo>
                  <a:pt x="0" y="66"/>
                </a:lnTo>
                <a:lnTo>
                  <a:pt x="2" y="69"/>
                </a:lnTo>
                <a:lnTo>
                  <a:pt x="5" y="71"/>
                </a:lnTo>
                <a:close/>
              </a:path>
            </a:pathLst>
          </a:custGeom>
          <a:solidFill>
            <a:srgbClr val="C0C0C0"/>
          </a:solidFill>
          <a:ln w="15875">
            <a:solidFill>
              <a:srgbClr val="000000"/>
            </a:solidFill>
            <a:round/>
            <a:headEnd/>
            <a:tailEnd/>
          </a:ln>
        </p:spPr>
        <p:txBody>
          <a:bodyPr/>
          <a:lstStyle/>
          <a:p>
            <a:endParaRPr lang="en-US"/>
          </a:p>
        </p:txBody>
      </p:sp>
      <p:sp>
        <p:nvSpPr>
          <p:cNvPr id="10361" name="Freeform 764"/>
          <p:cNvSpPr>
            <a:spLocks/>
          </p:cNvSpPr>
          <p:nvPr/>
        </p:nvSpPr>
        <p:spPr bwMode="auto">
          <a:xfrm>
            <a:off x="5399088" y="4276725"/>
            <a:ext cx="1587" cy="82550"/>
          </a:xfrm>
          <a:custGeom>
            <a:avLst/>
            <a:gdLst>
              <a:gd name="T0" fmla="*/ 0 w 1587"/>
              <a:gd name="T1" fmla="*/ 46 h 46"/>
              <a:gd name="T2" fmla="*/ 0 w 1587"/>
              <a:gd name="T3" fmla="*/ 0 h 46"/>
              <a:gd name="T4" fmla="*/ 0 w 1587"/>
              <a:gd name="T5" fmla="*/ 46 h 46"/>
              <a:gd name="T6" fmla="*/ 0 60000 65536"/>
              <a:gd name="T7" fmla="*/ 0 60000 65536"/>
              <a:gd name="T8" fmla="*/ 0 60000 65536"/>
              <a:gd name="T9" fmla="*/ 0 w 1587"/>
              <a:gd name="T10" fmla="*/ 0 h 46"/>
              <a:gd name="T11" fmla="*/ 1587 w 1587"/>
              <a:gd name="T12" fmla="*/ 46 h 46"/>
            </a:gdLst>
            <a:ahLst/>
            <a:cxnLst>
              <a:cxn ang="T6">
                <a:pos x="T0" y="T1"/>
              </a:cxn>
              <a:cxn ang="T7">
                <a:pos x="T2" y="T3"/>
              </a:cxn>
              <a:cxn ang="T8">
                <a:pos x="T4" y="T5"/>
              </a:cxn>
            </a:cxnLst>
            <a:rect l="T9" t="T10" r="T11" b="T12"/>
            <a:pathLst>
              <a:path w="1587" h="46">
                <a:moveTo>
                  <a:pt x="0" y="46"/>
                </a:moveTo>
                <a:lnTo>
                  <a:pt x="0" y="0"/>
                </a:lnTo>
                <a:lnTo>
                  <a:pt x="0" y="46"/>
                </a:lnTo>
                <a:close/>
              </a:path>
            </a:pathLst>
          </a:custGeom>
          <a:solidFill>
            <a:srgbClr val="C0C0C0"/>
          </a:solidFill>
          <a:ln w="15875">
            <a:solidFill>
              <a:srgbClr val="000000"/>
            </a:solidFill>
            <a:round/>
            <a:headEnd/>
            <a:tailEnd/>
          </a:ln>
        </p:spPr>
        <p:txBody>
          <a:bodyPr/>
          <a:lstStyle/>
          <a:p>
            <a:endParaRPr lang="en-US"/>
          </a:p>
        </p:txBody>
      </p:sp>
      <p:sp>
        <p:nvSpPr>
          <p:cNvPr id="10362" name="Freeform 765"/>
          <p:cNvSpPr>
            <a:spLocks/>
          </p:cNvSpPr>
          <p:nvPr/>
        </p:nvSpPr>
        <p:spPr bwMode="auto">
          <a:xfrm>
            <a:off x="5913438" y="3983038"/>
            <a:ext cx="514350" cy="131762"/>
          </a:xfrm>
          <a:custGeom>
            <a:avLst/>
            <a:gdLst>
              <a:gd name="T0" fmla="*/ 6 w 288"/>
              <a:gd name="T1" fmla="*/ 72 h 72"/>
              <a:gd name="T2" fmla="*/ 282 w 288"/>
              <a:gd name="T3" fmla="*/ 72 h 72"/>
              <a:gd name="T4" fmla="*/ 287 w 288"/>
              <a:gd name="T5" fmla="*/ 70 h 72"/>
              <a:gd name="T6" fmla="*/ 288 w 288"/>
              <a:gd name="T7" fmla="*/ 66 h 72"/>
              <a:gd name="T8" fmla="*/ 288 w 288"/>
              <a:gd name="T9" fmla="*/ 6 h 72"/>
              <a:gd name="T10" fmla="*/ 287 w 288"/>
              <a:gd name="T11" fmla="*/ 2 h 72"/>
              <a:gd name="T12" fmla="*/ 282 w 288"/>
              <a:gd name="T13" fmla="*/ 0 h 72"/>
              <a:gd name="T14" fmla="*/ 6 w 288"/>
              <a:gd name="T15" fmla="*/ 0 h 72"/>
              <a:gd name="T16" fmla="*/ 2 w 288"/>
              <a:gd name="T17" fmla="*/ 2 h 72"/>
              <a:gd name="T18" fmla="*/ 0 w 288"/>
              <a:gd name="T19" fmla="*/ 6 h 72"/>
              <a:gd name="T20" fmla="*/ 0 w 288"/>
              <a:gd name="T21" fmla="*/ 66 h 72"/>
              <a:gd name="T22" fmla="*/ 2 w 288"/>
              <a:gd name="T23" fmla="*/ 70 h 72"/>
              <a:gd name="T24" fmla="*/ 6 w 288"/>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8"/>
              <a:gd name="T40" fmla="*/ 0 h 72"/>
              <a:gd name="T41" fmla="*/ 288 w 288"/>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8" h="72">
                <a:moveTo>
                  <a:pt x="6" y="72"/>
                </a:moveTo>
                <a:lnTo>
                  <a:pt x="282" y="72"/>
                </a:lnTo>
                <a:lnTo>
                  <a:pt x="287" y="70"/>
                </a:lnTo>
                <a:lnTo>
                  <a:pt x="288" y="66"/>
                </a:lnTo>
                <a:lnTo>
                  <a:pt x="288" y="6"/>
                </a:lnTo>
                <a:lnTo>
                  <a:pt x="287" y="2"/>
                </a:lnTo>
                <a:lnTo>
                  <a:pt x="282"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0363" name="Freeform 766"/>
          <p:cNvSpPr>
            <a:spLocks/>
          </p:cNvSpPr>
          <p:nvPr/>
        </p:nvSpPr>
        <p:spPr bwMode="auto">
          <a:xfrm>
            <a:off x="5913438" y="4006850"/>
            <a:ext cx="1587" cy="84138"/>
          </a:xfrm>
          <a:custGeom>
            <a:avLst/>
            <a:gdLst>
              <a:gd name="T0" fmla="*/ 0 w 1587"/>
              <a:gd name="T1" fmla="*/ 46 h 46"/>
              <a:gd name="T2" fmla="*/ 0 w 1587"/>
              <a:gd name="T3" fmla="*/ 0 h 46"/>
              <a:gd name="T4" fmla="*/ 0 w 1587"/>
              <a:gd name="T5" fmla="*/ 46 h 46"/>
              <a:gd name="T6" fmla="*/ 0 60000 65536"/>
              <a:gd name="T7" fmla="*/ 0 60000 65536"/>
              <a:gd name="T8" fmla="*/ 0 60000 65536"/>
              <a:gd name="T9" fmla="*/ 0 w 1587"/>
              <a:gd name="T10" fmla="*/ 0 h 46"/>
              <a:gd name="T11" fmla="*/ 1587 w 1587"/>
              <a:gd name="T12" fmla="*/ 46 h 46"/>
            </a:gdLst>
            <a:ahLst/>
            <a:cxnLst>
              <a:cxn ang="T6">
                <a:pos x="T0" y="T1"/>
              </a:cxn>
              <a:cxn ang="T7">
                <a:pos x="T2" y="T3"/>
              </a:cxn>
              <a:cxn ang="T8">
                <a:pos x="T4" y="T5"/>
              </a:cxn>
            </a:cxnLst>
            <a:rect l="T9" t="T10" r="T11" b="T12"/>
            <a:pathLst>
              <a:path w="1587" h="46">
                <a:moveTo>
                  <a:pt x="0" y="46"/>
                </a:moveTo>
                <a:lnTo>
                  <a:pt x="0" y="0"/>
                </a:lnTo>
                <a:lnTo>
                  <a:pt x="0" y="46"/>
                </a:lnTo>
                <a:close/>
              </a:path>
            </a:pathLst>
          </a:custGeom>
          <a:solidFill>
            <a:srgbClr val="C0C0C0"/>
          </a:solidFill>
          <a:ln w="15875">
            <a:solidFill>
              <a:srgbClr val="000000"/>
            </a:solidFill>
            <a:round/>
            <a:headEnd/>
            <a:tailEnd/>
          </a:ln>
        </p:spPr>
        <p:txBody>
          <a:bodyPr/>
          <a:lstStyle/>
          <a:p>
            <a:endParaRPr lang="en-US"/>
          </a:p>
        </p:txBody>
      </p:sp>
      <p:sp>
        <p:nvSpPr>
          <p:cNvPr id="10364" name="Rectangle 767"/>
          <p:cNvSpPr>
            <a:spLocks noChangeArrowheads="1"/>
          </p:cNvSpPr>
          <p:nvPr/>
        </p:nvSpPr>
        <p:spPr bwMode="auto">
          <a:xfrm>
            <a:off x="1344613" y="4459288"/>
            <a:ext cx="863600" cy="24447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pitchFamily="18" charset="0"/>
              </a:rPr>
              <a:t>Machine 1</a:t>
            </a:r>
            <a:endParaRPr lang="en-US" sz="3200"/>
          </a:p>
        </p:txBody>
      </p:sp>
      <p:sp>
        <p:nvSpPr>
          <p:cNvPr id="10365" name="Rectangle 768"/>
          <p:cNvSpPr>
            <a:spLocks noChangeArrowheads="1"/>
          </p:cNvSpPr>
          <p:nvPr/>
        </p:nvSpPr>
        <p:spPr bwMode="auto">
          <a:xfrm>
            <a:off x="1344613" y="3925888"/>
            <a:ext cx="865187" cy="24447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pitchFamily="18" charset="0"/>
              </a:rPr>
              <a:t>Machine 3</a:t>
            </a:r>
            <a:endParaRPr lang="en-US" sz="3200"/>
          </a:p>
        </p:txBody>
      </p:sp>
      <p:sp>
        <p:nvSpPr>
          <p:cNvPr id="10366" name="Rectangle 769"/>
          <p:cNvSpPr>
            <a:spLocks noChangeArrowheads="1"/>
          </p:cNvSpPr>
          <p:nvPr/>
        </p:nvSpPr>
        <p:spPr bwMode="auto">
          <a:xfrm>
            <a:off x="1344613" y="4200525"/>
            <a:ext cx="865187" cy="24447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pitchFamily="18" charset="0"/>
              </a:rPr>
              <a:t>Machine 2</a:t>
            </a:r>
            <a:endParaRPr lang="en-US" sz="3200"/>
          </a:p>
        </p:txBody>
      </p:sp>
      <p:sp>
        <p:nvSpPr>
          <p:cNvPr id="10367" name="Freeform 770"/>
          <p:cNvSpPr>
            <a:spLocks/>
          </p:cNvSpPr>
          <p:nvPr/>
        </p:nvSpPr>
        <p:spPr bwMode="auto">
          <a:xfrm>
            <a:off x="2317750" y="3581400"/>
            <a:ext cx="5148263" cy="1303338"/>
          </a:xfrm>
          <a:custGeom>
            <a:avLst/>
            <a:gdLst>
              <a:gd name="T0" fmla="*/ 0 w 2878"/>
              <a:gd name="T1" fmla="*/ 0 h 718"/>
              <a:gd name="T2" fmla="*/ 0 w 2878"/>
              <a:gd name="T3" fmla="*/ 718 h 718"/>
              <a:gd name="T4" fmla="*/ 2878 w 2878"/>
              <a:gd name="T5" fmla="*/ 718 h 718"/>
              <a:gd name="T6" fmla="*/ 0 60000 65536"/>
              <a:gd name="T7" fmla="*/ 0 60000 65536"/>
              <a:gd name="T8" fmla="*/ 0 60000 65536"/>
              <a:gd name="T9" fmla="*/ 0 w 2878"/>
              <a:gd name="T10" fmla="*/ 0 h 718"/>
              <a:gd name="T11" fmla="*/ 2878 w 2878"/>
              <a:gd name="T12" fmla="*/ 718 h 718"/>
            </a:gdLst>
            <a:ahLst/>
            <a:cxnLst>
              <a:cxn ang="T6">
                <a:pos x="T0" y="T1"/>
              </a:cxn>
              <a:cxn ang="T7">
                <a:pos x="T2" y="T3"/>
              </a:cxn>
              <a:cxn ang="T8">
                <a:pos x="T4" y="T5"/>
              </a:cxn>
            </a:cxnLst>
            <a:rect l="T9" t="T10" r="T11" b="T12"/>
            <a:pathLst>
              <a:path w="2878" h="718">
                <a:moveTo>
                  <a:pt x="0" y="0"/>
                </a:moveTo>
                <a:lnTo>
                  <a:pt x="0" y="718"/>
                </a:lnTo>
                <a:lnTo>
                  <a:pt x="2878" y="718"/>
                </a:lnTo>
              </a:path>
            </a:pathLst>
          </a:custGeom>
          <a:noFill/>
          <a:ln w="15875">
            <a:solidFill>
              <a:srgbClr val="000000"/>
            </a:solidFill>
            <a:round/>
            <a:headEnd/>
            <a:tailEnd/>
          </a:ln>
        </p:spPr>
        <p:txBody>
          <a:bodyPr/>
          <a:lstStyle/>
          <a:p>
            <a:endParaRPr lang="en-US"/>
          </a:p>
        </p:txBody>
      </p:sp>
      <p:sp>
        <p:nvSpPr>
          <p:cNvPr id="10368" name="Freeform 771"/>
          <p:cNvSpPr>
            <a:spLocks/>
          </p:cNvSpPr>
          <p:nvPr/>
        </p:nvSpPr>
        <p:spPr bwMode="auto">
          <a:xfrm>
            <a:off x="2825750" y="3983038"/>
            <a:ext cx="1028700" cy="131762"/>
          </a:xfrm>
          <a:custGeom>
            <a:avLst/>
            <a:gdLst>
              <a:gd name="T0" fmla="*/ 5 w 575"/>
              <a:gd name="T1" fmla="*/ 72 h 72"/>
              <a:gd name="T2" fmla="*/ 569 w 575"/>
              <a:gd name="T3" fmla="*/ 72 h 72"/>
              <a:gd name="T4" fmla="*/ 573 w 575"/>
              <a:gd name="T5" fmla="*/ 70 h 72"/>
              <a:gd name="T6" fmla="*/ 575 w 575"/>
              <a:gd name="T7" fmla="*/ 66 h 72"/>
              <a:gd name="T8" fmla="*/ 575 w 575"/>
              <a:gd name="T9" fmla="*/ 6 h 72"/>
              <a:gd name="T10" fmla="*/ 573 w 575"/>
              <a:gd name="T11" fmla="*/ 2 h 72"/>
              <a:gd name="T12" fmla="*/ 569 w 575"/>
              <a:gd name="T13" fmla="*/ 0 h 72"/>
              <a:gd name="T14" fmla="*/ 5 w 575"/>
              <a:gd name="T15" fmla="*/ 0 h 72"/>
              <a:gd name="T16" fmla="*/ 2 w 575"/>
              <a:gd name="T17" fmla="*/ 2 h 72"/>
              <a:gd name="T18" fmla="*/ 0 w 575"/>
              <a:gd name="T19" fmla="*/ 6 h 72"/>
              <a:gd name="T20" fmla="*/ 0 w 575"/>
              <a:gd name="T21" fmla="*/ 66 h 72"/>
              <a:gd name="T22" fmla="*/ 2 w 575"/>
              <a:gd name="T23" fmla="*/ 70 h 72"/>
              <a:gd name="T24" fmla="*/ 5 w 575"/>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5"/>
              <a:gd name="T40" fmla="*/ 0 h 72"/>
              <a:gd name="T41" fmla="*/ 575 w 575"/>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5" h="72">
                <a:moveTo>
                  <a:pt x="5" y="72"/>
                </a:moveTo>
                <a:lnTo>
                  <a:pt x="569" y="72"/>
                </a:lnTo>
                <a:lnTo>
                  <a:pt x="573" y="70"/>
                </a:lnTo>
                <a:lnTo>
                  <a:pt x="575" y="66"/>
                </a:lnTo>
                <a:lnTo>
                  <a:pt x="575" y="6"/>
                </a:lnTo>
                <a:lnTo>
                  <a:pt x="573" y="2"/>
                </a:lnTo>
                <a:lnTo>
                  <a:pt x="569" y="0"/>
                </a:lnTo>
                <a:lnTo>
                  <a:pt x="5" y="0"/>
                </a:lnTo>
                <a:lnTo>
                  <a:pt x="2" y="2"/>
                </a:lnTo>
                <a:lnTo>
                  <a:pt x="0" y="6"/>
                </a:lnTo>
                <a:lnTo>
                  <a:pt x="0" y="66"/>
                </a:lnTo>
                <a:lnTo>
                  <a:pt x="2" y="70"/>
                </a:lnTo>
                <a:lnTo>
                  <a:pt x="5" y="72"/>
                </a:lnTo>
                <a:close/>
              </a:path>
            </a:pathLst>
          </a:custGeom>
          <a:solidFill>
            <a:srgbClr val="C0C0C0"/>
          </a:solidFill>
          <a:ln w="15875">
            <a:solidFill>
              <a:srgbClr val="000000"/>
            </a:solidFill>
            <a:round/>
            <a:headEnd/>
            <a:tailEnd/>
          </a:ln>
        </p:spPr>
        <p:txBody>
          <a:bodyPr/>
          <a:lstStyle/>
          <a:p>
            <a:endParaRPr lang="en-US"/>
          </a:p>
        </p:txBody>
      </p:sp>
      <p:sp>
        <p:nvSpPr>
          <p:cNvPr id="10369" name="Freeform 772"/>
          <p:cNvSpPr>
            <a:spLocks/>
          </p:cNvSpPr>
          <p:nvPr/>
        </p:nvSpPr>
        <p:spPr bwMode="auto">
          <a:xfrm>
            <a:off x="2825750" y="4006850"/>
            <a:ext cx="1588" cy="84138"/>
          </a:xfrm>
          <a:custGeom>
            <a:avLst/>
            <a:gdLst>
              <a:gd name="T0" fmla="*/ 0 w 1588"/>
              <a:gd name="T1" fmla="*/ 46 h 46"/>
              <a:gd name="T2" fmla="*/ 0 w 1588"/>
              <a:gd name="T3" fmla="*/ 0 h 46"/>
              <a:gd name="T4" fmla="*/ 0 w 1588"/>
              <a:gd name="T5" fmla="*/ 46 h 46"/>
              <a:gd name="T6" fmla="*/ 0 60000 65536"/>
              <a:gd name="T7" fmla="*/ 0 60000 65536"/>
              <a:gd name="T8" fmla="*/ 0 60000 65536"/>
              <a:gd name="T9" fmla="*/ 0 w 1588"/>
              <a:gd name="T10" fmla="*/ 0 h 46"/>
              <a:gd name="T11" fmla="*/ 1588 w 1588"/>
              <a:gd name="T12" fmla="*/ 46 h 46"/>
            </a:gdLst>
            <a:ahLst/>
            <a:cxnLst>
              <a:cxn ang="T6">
                <a:pos x="T0" y="T1"/>
              </a:cxn>
              <a:cxn ang="T7">
                <a:pos x="T2" y="T3"/>
              </a:cxn>
              <a:cxn ang="T8">
                <a:pos x="T4" y="T5"/>
              </a:cxn>
            </a:cxnLst>
            <a:rect l="T9" t="T10" r="T11" b="T12"/>
            <a:pathLst>
              <a:path w="1588" h="46">
                <a:moveTo>
                  <a:pt x="0" y="46"/>
                </a:moveTo>
                <a:lnTo>
                  <a:pt x="0" y="0"/>
                </a:lnTo>
                <a:lnTo>
                  <a:pt x="0" y="46"/>
                </a:lnTo>
                <a:close/>
              </a:path>
            </a:pathLst>
          </a:custGeom>
          <a:solidFill>
            <a:srgbClr val="C0C0C0"/>
          </a:solidFill>
          <a:ln w="15875">
            <a:solidFill>
              <a:srgbClr val="000000"/>
            </a:solidFill>
            <a:round/>
            <a:headEnd/>
            <a:tailEnd/>
          </a:ln>
        </p:spPr>
        <p:txBody>
          <a:bodyPr/>
          <a:lstStyle/>
          <a:p>
            <a:endParaRPr lang="en-US"/>
          </a:p>
        </p:txBody>
      </p:sp>
      <p:sp>
        <p:nvSpPr>
          <p:cNvPr id="10370" name="Freeform 773"/>
          <p:cNvSpPr>
            <a:spLocks/>
          </p:cNvSpPr>
          <p:nvPr/>
        </p:nvSpPr>
        <p:spPr bwMode="auto">
          <a:xfrm>
            <a:off x="3338513" y="4233863"/>
            <a:ext cx="1546225" cy="128587"/>
          </a:xfrm>
          <a:custGeom>
            <a:avLst/>
            <a:gdLst>
              <a:gd name="T0" fmla="*/ 6 w 864"/>
              <a:gd name="T1" fmla="*/ 71 h 71"/>
              <a:gd name="T2" fmla="*/ 858 w 864"/>
              <a:gd name="T3" fmla="*/ 71 h 71"/>
              <a:gd name="T4" fmla="*/ 863 w 864"/>
              <a:gd name="T5" fmla="*/ 69 h 71"/>
              <a:gd name="T6" fmla="*/ 864 w 864"/>
              <a:gd name="T7" fmla="*/ 66 h 71"/>
              <a:gd name="T8" fmla="*/ 864 w 864"/>
              <a:gd name="T9" fmla="*/ 5 h 71"/>
              <a:gd name="T10" fmla="*/ 863 w 864"/>
              <a:gd name="T11" fmla="*/ 1 h 71"/>
              <a:gd name="T12" fmla="*/ 858 w 864"/>
              <a:gd name="T13" fmla="*/ 0 h 71"/>
              <a:gd name="T14" fmla="*/ 6 w 864"/>
              <a:gd name="T15" fmla="*/ 0 h 71"/>
              <a:gd name="T16" fmla="*/ 2 w 864"/>
              <a:gd name="T17" fmla="*/ 1 h 71"/>
              <a:gd name="T18" fmla="*/ 0 w 864"/>
              <a:gd name="T19" fmla="*/ 5 h 71"/>
              <a:gd name="T20" fmla="*/ 0 w 864"/>
              <a:gd name="T21" fmla="*/ 66 h 71"/>
              <a:gd name="T22" fmla="*/ 2 w 864"/>
              <a:gd name="T23" fmla="*/ 69 h 71"/>
              <a:gd name="T24" fmla="*/ 6 w 864"/>
              <a:gd name="T25" fmla="*/ 7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4"/>
              <a:gd name="T40" fmla="*/ 0 h 71"/>
              <a:gd name="T41" fmla="*/ 864 w 864"/>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4" h="71">
                <a:moveTo>
                  <a:pt x="6" y="71"/>
                </a:moveTo>
                <a:lnTo>
                  <a:pt x="858" y="71"/>
                </a:lnTo>
                <a:lnTo>
                  <a:pt x="863" y="69"/>
                </a:lnTo>
                <a:lnTo>
                  <a:pt x="864" y="66"/>
                </a:lnTo>
                <a:lnTo>
                  <a:pt x="864" y="5"/>
                </a:lnTo>
                <a:lnTo>
                  <a:pt x="863" y="1"/>
                </a:lnTo>
                <a:lnTo>
                  <a:pt x="858" y="0"/>
                </a:lnTo>
                <a:lnTo>
                  <a:pt x="6" y="0"/>
                </a:lnTo>
                <a:lnTo>
                  <a:pt x="2" y="1"/>
                </a:lnTo>
                <a:lnTo>
                  <a:pt x="0" y="5"/>
                </a:lnTo>
                <a:lnTo>
                  <a:pt x="0" y="66"/>
                </a:lnTo>
                <a:lnTo>
                  <a:pt x="2" y="69"/>
                </a:lnTo>
                <a:lnTo>
                  <a:pt x="6" y="71"/>
                </a:lnTo>
                <a:close/>
              </a:path>
            </a:pathLst>
          </a:custGeom>
          <a:solidFill>
            <a:srgbClr val="C0C0C0"/>
          </a:solidFill>
          <a:ln w="15875">
            <a:solidFill>
              <a:srgbClr val="000000"/>
            </a:solidFill>
            <a:round/>
            <a:headEnd/>
            <a:tailEnd/>
          </a:ln>
        </p:spPr>
        <p:txBody>
          <a:bodyPr/>
          <a:lstStyle/>
          <a:p>
            <a:endParaRPr lang="en-US"/>
          </a:p>
        </p:txBody>
      </p:sp>
      <p:sp>
        <p:nvSpPr>
          <p:cNvPr id="10371" name="Freeform 774"/>
          <p:cNvSpPr>
            <a:spLocks/>
          </p:cNvSpPr>
          <p:nvPr/>
        </p:nvSpPr>
        <p:spPr bwMode="auto">
          <a:xfrm>
            <a:off x="3338513" y="4276725"/>
            <a:ext cx="1587" cy="82550"/>
          </a:xfrm>
          <a:custGeom>
            <a:avLst/>
            <a:gdLst>
              <a:gd name="T0" fmla="*/ 0 w 1587"/>
              <a:gd name="T1" fmla="*/ 46 h 46"/>
              <a:gd name="T2" fmla="*/ 0 w 1587"/>
              <a:gd name="T3" fmla="*/ 0 h 46"/>
              <a:gd name="T4" fmla="*/ 0 w 1587"/>
              <a:gd name="T5" fmla="*/ 46 h 46"/>
              <a:gd name="T6" fmla="*/ 0 60000 65536"/>
              <a:gd name="T7" fmla="*/ 0 60000 65536"/>
              <a:gd name="T8" fmla="*/ 0 60000 65536"/>
              <a:gd name="T9" fmla="*/ 0 w 1587"/>
              <a:gd name="T10" fmla="*/ 0 h 46"/>
              <a:gd name="T11" fmla="*/ 1587 w 1587"/>
              <a:gd name="T12" fmla="*/ 46 h 46"/>
            </a:gdLst>
            <a:ahLst/>
            <a:cxnLst>
              <a:cxn ang="T6">
                <a:pos x="T0" y="T1"/>
              </a:cxn>
              <a:cxn ang="T7">
                <a:pos x="T2" y="T3"/>
              </a:cxn>
              <a:cxn ang="T8">
                <a:pos x="T4" y="T5"/>
              </a:cxn>
            </a:cxnLst>
            <a:rect l="T9" t="T10" r="T11" b="T12"/>
            <a:pathLst>
              <a:path w="1587" h="46">
                <a:moveTo>
                  <a:pt x="0" y="46"/>
                </a:moveTo>
                <a:lnTo>
                  <a:pt x="0" y="0"/>
                </a:lnTo>
                <a:lnTo>
                  <a:pt x="0" y="46"/>
                </a:lnTo>
                <a:close/>
              </a:path>
            </a:pathLst>
          </a:custGeom>
          <a:solidFill>
            <a:srgbClr val="C0C0C0"/>
          </a:solidFill>
          <a:ln w="15875">
            <a:solidFill>
              <a:srgbClr val="000000"/>
            </a:solidFill>
            <a:round/>
            <a:headEnd/>
            <a:tailEnd/>
          </a:ln>
        </p:spPr>
        <p:txBody>
          <a:bodyPr/>
          <a:lstStyle/>
          <a:p>
            <a:endParaRPr lang="en-US"/>
          </a:p>
        </p:txBody>
      </p:sp>
      <p:pic>
        <p:nvPicPr>
          <p:cNvPr id="10372" name="Picture 776" descr="HM00361_"/>
          <p:cNvPicPr>
            <a:picLocks noChangeAspect="1" noChangeArrowheads="1"/>
          </p:cNvPicPr>
          <p:nvPr/>
        </p:nvPicPr>
        <p:blipFill>
          <a:blip r:embed="rId2" cstate="print"/>
          <a:srcRect/>
          <a:stretch>
            <a:fillRect/>
          </a:stretch>
        </p:blipFill>
        <p:spPr bwMode="auto">
          <a:xfrm>
            <a:off x="6858000" y="152400"/>
            <a:ext cx="1920875"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609600" y="304800"/>
            <a:ext cx="6248400" cy="1143000"/>
          </a:xfrm>
        </p:spPr>
        <p:txBody>
          <a:bodyPr/>
          <a:lstStyle/>
          <a:p>
            <a:pPr eaLnBrk="1" hangingPunct="1"/>
            <a:r>
              <a:rPr lang="en-US" smtClean="0"/>
              <a:t>Task Scheduling Algorithm</a:t>
            </a:r>
          </a:p>
        </p:txBody>
      </p:sp>
      <p:sp>
        <p:nvSpPr>
          <p:cNvPr id="11266" name="Footer Placeholder 4"/>
          <p:cNvSpPr>
            <a:spLocks noGrp="1"/>
          </p:cNvSpPr>
          <p:nvPr>
            <p:ph type="ftr" sz="quarter" idx="11"/>
          </p:nvPr>
        </p:nvSpPr>
        <p:spPr>
          <a:noFill/>
        </p:spPr>
        <p:txBody>
          <a:bodyPr/>
          <a:lstStyle/>
          <a:p>
            <a:r>
              <a:rPr lang="en-US"/>
              <a:t>The Greedy Method</a:t>
            </a:r>
          </a:p>
        </p:txBody>
      </p:sp>
      <p:sp>
        <p:nvSpPr>
          <p:cNvPr id="11267" name="Slide Number Placeholder 5"/>
          <p:cNvSpPr>
            <a:spLocks noGrp="1"/>
          </p:cNvSpPr>
          <p:nvPr>
            <p:ph type="sldNum" sz="quarter" idx="12"/>
          </p:nvPr>
        </p:nvSpPr>
        <p:spPr>
          <a:noFill/>
        </p:spPr>
        <p:txBody>
          <a:bodyPr/>
          <a:lstStyle/>
          <a:p>
            <a:fld id="{D5EFA403-6AE9-431F-B7CB-88E129743051}" type="slidenum">
              <a:rPr lang="en-US"/>
              <a:pPr/>
              <a:t>89</a:t>
            </a:fld>
            <a:endParaRPr lang="en-US"/>
          </a:p>
        </p:txBody>
      </p:sp>
      <p:sp>
        <p:nvSpPr>
          <p:cNvPr id="11269" name="Rectangle 3" descr="Rectangle: Click to edit Master text styles&#10;Second level&#10;Third level&#10;Fourth level&#10;Fifth level"/>
          <p:cNvSpPr>
            <a:spLocks noGrp="1" noChangeArrowheads="1"/>
          </p:cNvSpPr>
          <p:nvPr>
            <p:ph sz="quarter" idx="1"/>
          </p:nvPr>
        </p:nvSpPr>
        <p:spPr>
          <a:xfrm>
            <a:off x="685800" y="1524000"/>
            <a:ext cx="4191000" cy="4572000"/>
          </a:xfrm>
        </p:spPr>
        <p:txBody>
          <a:bodyPr/>
          <a:lstStyle/>
          <a:p>
            <a:pPr eaLnBrk="1" hangingPunct="1">
              <a:lnSpc>
                <a:spcPct val="90000"/>
              </a:lnSpc>
            </a:pPr>
            <a:r>
              <a:rPr lang="en-US" sz="1800" smtClean="0"/>
              <a:t>Greedy choice: consider tasks by their start time and use as few machines as possible with this order.</a:t>
            </a:r>
          </a:p>
          <a:p>
            <a:pPr lvl="1" eaLnBrk="1" hangingPunct="1">
              <a:lnSpc>
                <a:spcPct val="90000"/>
              </a:lnSpc>
            </a:pPr>
            <a:r>
              <a:rPr lang="en-US" sz="1800" smtClean="0"/>
              <a:t>Run time: O(n log n). </a:t>
            </a:r>
          </a:p>
          <a:p>
            <a:pPr eaLnBrk="1" hangingPunct="1">
              <a:lnSpc>
                <a:spcPct val="90000"/>
              </a:lnSpc>
            </a:pPr>
            <a:r>
              <a:rPr lang="en-US" sz="1800" smtClean="0"/>
              <a:t>Correctness: Suppose there is a better schedule.</a:t>
            </a:r>
          </a:p>
          <a:p>
            <a:pPr lvl="1" eaLnBrk="1" hangingPunct="1">
              <a:lnSpc>
                <a:spcPct val="90000"/>
              </a:lnSpc>
            </a:pPr>
            <a:r>
              <a:rPr lang="en-US" sz="1800" smtClean="0"/>
              <a:t>We can use k-1 machines</a:t>
            </a:r>
          </a:p>
          <a:p>
            <a:pPr lvl="1" eaLnBrk="1" hangingPunct="1">
              <a:lnSpc>
                <a:spcPct val="90000"/>
              </a:lnSpc>
            </a:pPr>
            <a:r>
              <a:rPr lang="en-US" sz="1800" smtClean="0"/>
              <a:t>The algorithm uses k</a:t>
            </a:r>
          </a:p>
          <a:p>
            <a:pPr lvl="1" eaLnBrk="1" hangingPunct="1">
              <a:lnSpc>
                <a:spcPct val="90000"/>
              </a:lnSpc>
            </a:pPr>
            <a:r>
              <a:rPr lang="en-US" sz="1800" smtClean="0"/>
              <a:t>Let i be first task scheduled on machine k</a:t>
            </a:r>
          </a:p>
          <a:p>
            <a:pPr lvl="1" eaLnBrk="1" hangingPunct="1">
              <a:lnSpc>
                <a:spcPct val="90000"/>
              </a:lnSpc>
            </a:pPr>
            <a:r>
              <a:rPr lang="en-US" altLang="zh-CN" sz="1800" smtClean="0">
                <a:ea typeface="宋体" charset="-122"/>
              </a:rPr>
              <a:t>Task</a:t>
            </a:r>
            <a:r>
              <a:rPr lang="en-US" sz="1800" smtClean="0"/>
              <a:t> i must conflict with k-1 other tasks</a:t>
            </a:r>
            <a:endParaRPr lang="en-US" altLang="zh-CN" sz="1800" smtClean="0">
              <a:ea typeface="宋体" charset="-122"/>
            </a:endParaRPr>
          </a:p>
          <a:p>
            <a:pPr lvl="1" eaLnBrk="1" hangingPunct="1">
              <a:lnSpc>
                <a:spcPct val="90000"/>
              </a:lnSpc>
            </a:pPr>
            <a:r>
              <a:rPr lang="en-US" altLang="zh-CN" sz="1800" smtClean="0">
                <a:ea typeface="宋体" charset="-122"/>
              </a:rPr>
              <a:t>K mutually conflict tasks</a:t>
            </a:r>
            <a:endParaRPr lang="en-US" sz="1800" smtClean="0"/>
          </a:p>
          <a:p>
            <a:pPr lvl="1" eaLnBrk="1" hangingPunct="1">
              <a:lnSpc>
                <a:spcPct val="90000"/>
              </a:lnSpc>
            </a:pPr>
            <a:r>
              <a:rPr lang="en-US" sz="1800" smtClean="0"/>
              <a:t>But that means there is no non-conflicting schedule using k-1 machines</a:t>
            </a:r>
          </a:p>
        </p:txBody>
      </p:sp>
      <p:pic>
        <p:nvPicPr>
          <p:cNvPr id="11270" name="Picture 731" descr="HM00361_"/>
          <p:cNvPicPr>
            <a:picLocks noChangeAspect="1" noChangeArrowheads="1"/>
          </p:cNvPicPr>
          <p:nvPr/>
        </p:nvPicPr>
        <p:blipFill>
          <a:blip r:embed="rId2" cstate="print"/>
          <a:srcRect/>
          <a:stretch>
            <a:fillRect/>
          </a:stretch>
        </p:blipFill>
        <p:spPr bwMode="auto">
          <a:xfrm>
            <a:off x="6858000" y="152400"/>
            <a:ext cx="1920875" cy="1733550"/>
          </a:xfrm>
          <a:prstGeom prst="rect">
            <a:avLst/>
          </a:prstGeom>
          <a:noFill/>
          <a:ln w="9525">
            <a:noFill/>
            <a:miter lim="800000"/>
            <a:headEnd/>
            <a:tailEnd/>
          </a:ln>
        </p:spPr>
      </p:pic>
      <p:sp>
        <p:nvSpPr>
          <p:cNvPr id="11271" name="Text Box 732"/>
          <p:cNvSpPr txBox="1">
            <a:spLocks noChangeArrowheads="1"/>
          </p:cNvSpPr>
          <p:nvPr/>
        </p:nvSpPr>
        <p:spPr bwMode="auto">
          <a:xfrm>
            <a:off x="4876800" y="2286000"/>
            <a:ext cx="4038600" cy="3876675"/>
          </a:xfrm>
          <a:prstGeom prst="rect">
            <a:avLst/>
          </a:prstGeom>
          <a:noFill/>
          <a:ln w="9525">
            <a:solidFill>
              <a:srgbClr val="000000"/>
            </a:solidFill>
            <a:miter lim="800000"/>
            <a:headEnd/>
            <a:tailEnd/>
          </a:ln>
        </p:spPr>
        <p:txBody>
          <a:bodyPr>
            <a:spAutoFit/>
          </a:bodyPr>
          <a:lstStyle/>
          <a:p>
            <a:pPr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Algorithm</a:t>
            </a:r>
            <a:r>
              <a:rPr lang="en-US" sz="1800">
                <a:latin typeface="Times New Roman" pitchFamily="18" charset="0"/>
              </a:rPr>
              <a:t> </a:t>
            </a:r>
            <a:r>
              <a:rPr lang="en-US" sz="1800" b="1" i="1">
                <a:solidFill>
                  <a:schemeClr val="tx2"/>
                </a:solidFill>
                <a:latin typeface="Times New Roman" pitchFamily="18" charset="0"/>
              </a:rPr>
              <a:t>taskSchedule</a:t>
            </a:r>
            <a:r>
              <a:rPr lang="en-US" sz="1800">
                <a:solidFill>
                  <a:schemeClr val="tx2"/>
                </a:solidFill>
                <a:latin typeface="Times New Roman" pitchFamily="18" charset="0"/>
              </a:rPr>
              <a:t>(</a:t>
            </a:r>
            <a:r>
              <a:rPr lang="en-US" sz="1800" b="1" i="1">
                <a:solidFill>
                  <a:schemeClr val="tx2"/>
                </a:solidFill>
                <a:latin typeface="Times New Roman" pitchFamily="18" charset="0"/>
              </a:rPr>
              <a:t>T</a:t>
            </a:r>
            <a:r>
              <a:rPr lang="en-US" sz="1800">
                <a:solidFill>
                  <a:schemeClr val="tx2"/>
                </a:solidFill>
                <a:latin typeface="Times New Roman" pitchFamily="18" charset="0"/>
              </a:rPr>
              <a:t>)</a:t>
            </a:r>
          </a:p>
          <a:p>
            <a:pPr algn="l" defTabSz="342900">
              <a:lnSpc>
                <a:spcPct val="90000"/>
              </a:lnSpc>
              <a:spcBef>
                <a:spcPct val="20000"/>
              </a:spcBef>
              <a:buClr>
                <a:schemeClr val="hlink"/>
              </a:buClr>
              <a:buSzPct val="110000"/>
              <a:buFont typeface="Wingdings" pitchFamily="2" charset="2"/>
              <a:buNone/>
            </a:pPr>
            <a:r>
              <a:rPr lang="en-US" sz="1800">
                <a:solidFill>
                  <a:schemeClr val="tx2"/>
                </a:solidFill>
                <a:latin typeface="Times New Roman" pitchFamily="18" charset="0"/>
              </a:rPr>
              <a:t>	</a:t>
            </a:r>
            <a:r>
              <a:rPr lang="en-US" sz="1800" b="1">
                <a:solidFill>
                  <a:srgbClr val="000000"/>
                </a:solidFill>
                <a:latin typeface="Times New Roman" pitchFamily="18" charset="0"/>
              </a:rPr>
              <a:t>Input:</a:t>
            </a:r>
            <a:r>
              <a:rPr lang="en-US" sz="1800">
                <a:latin typeface="Times New Roman" pitchFamily="18" charset="0"/>
              </a:rPr>
              <a:t> </a:t>
            </a:r>
            <a:r>
              <a:rPr lang="en-US" sz="1800">
                <a:solidFill>
                  <a:schemeClr val="accent2"/>
                </a:solidFill>
                <a:latin typeface="Times New Roman" pitchFamily="18" charset="0"/>
              </a:rPr>
              <a:t>set </a:t>
            </a:r>
            <a:r>
              <a:rPr lang="en-US" sz="1800" b="1" i="1">
                <a:solidFill>
                  <a:schemeClr val="accent2"/>
                </a:solidFill>
                <a:latin typeface="Times New Roman" pitchFamily="18" charset="0"/>
              </a:rPr>
              <a:t>T</a:t>
            </a:r>
            <a:r>
              <a:rPr lang="en-US" sz="1800">
                <a:solidFill>
                  <a:schemeClr val="accent2"/>
                </a:solidFill>
                <a:latin typeface="Times New Roman" pitchFamily="18" charset="0"/>
              </a:rPr>
              <a:t> of tasks w/ start time </a:t>
            </a:r>
            <a:r>
              <a:rPr lang="en-US" sz="1800" i="1">
                <a:solidFill>
                  <a:schemeClr val="accent2"/>
                </a:solidFill>
                <a:latin typeface="Times New Roman" pitchFamily="18" charset="0"/>
              </a:rPr>
              <a:t>s</a:t>
            </a:r>
            <a:r>
              <a:rPr lang="en-US" sz="1800" i="1" baseline="-25000">
                <a:solidFill>
                  <a:schemeClr val="accent2"/>
                </a:solidFill>
                <a:latin typeface="Times New Roman" pitchFamily="18" charset="0"/>
              </a:rPr>
              <a:t>i</a:t>
            </a:r>
            <a:r>
              <a:rPr lang="en-US" sz="1800" i="1">
                <a:solidFill>
                  <a:schemeClr val="accent2"/>
                </a:solidFill>
                <a:latin typeface="Times New Roman" pitchFamily="18" charset="0"/>
              </a:rPr>
              <a:t> 		</a:t>
            </a:r>
            <a:r>
              <a:rPr lang="en-US" sz="1800">
                <a:solidFill>
                  <a:schemeClr val="accent2"/>
                </a:solidFill>
                <a:latin typeface="Times New Roman" pitchFamily="18" charset="0"/>
              </a:rPr>
              <a:t>and finish time </a:t>
            </a:r>
            <a:r>
              <a:rPr lang="en-US" sz="1800" i="1">
                <a:solidFill>
                  <a:schemeClr val="accent2"/>
                </a:solidFill>
                <a:latin typeface="Times New Roman" pitchFamily="18" charset="0"/>
              </a:rPr>
              <a:t>f</a:t>
            </a:r>
            <a:r>
              <a:rPr lang="en-US" sz="1800" i="1" baseline="-25000">
                <a:solidFill>
                  <a:schemeClr val="accent2"/>
                </a:solidFill>
                <a:latin typeface="Times New Roman" pitchFamily="18" charset="0"/>
              </a:rPr>
              <a:t>i</a:t>
            </a:r>
            <a:endParaRPr lang="en-US" sz="1800">
              <a:solidFill>
                <a:schemeClr val="accent2"/>
              </a:solidFill>
              <a:latin typeface="Times New Roman" pitchFamily="18" charset="0"/>
            </a:endParaRPr>
          </a:p>
          <a:p>
            <a:pPr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a:solidFill>
                  <a:srgbClr val="000000"/>
                </a:solidFill>
                <a:latin typeface="Times New Roman" pitchFamily="18" charset="0"/>
              </a:rPr>
              <a:t>Output:</a:t>
            </a:r>
            <a:r>
              <a:rPr lang="en-US" sz="1800">
                <a:latin typeface="Times New Roman" pitchFamily="18" charset="0"/>
              </a:rPr>
              <a:t> </a:t>
            </a:r>
            <a:r>
              <a:rPr lang="en-US" sz="1800">
                <a:solidFill>
                  <a:schemeClr val="accent2"/>
                </a:solidFill>
                <a:latin typeface="Times New Roman" pitchFamily="18" charset="0"/>
              </a:rPr>
              <a:t>non-conflicting schedule 		with minimum number of machines</a:t>
            </a:r>
          </a:p>
          <a:p>
            <a:pPr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i="1">
                <a:solidFill>
                  <a:schemeClr val="accent2"/>
                </a:solidFill>
                <a:latin typeface="Times New Roman" pitchFamily="18" charset="0"/>
              </a:rPr>
              <a:t>m</a:t>
            </a:r>
            <a:r>
              <a:rPr lang="en-US" sz="1800"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a:t>
            </a:r>
            <a:r>
              <a:rPr lang="en-US" sz="1800">
                <a:solidFill>
                  <a:schemeClr val="accent2"/>
                </a:solidFill>
                <a:latin typeface="Times New Roman" pitchFamily="18" charset="0"/>
              </a:rPr>
              <a:t>0</a:t>
            </a:r>
            <a:r>
              <a:rPr lang="en-US" sz="1800" b="1" i="1">
                <a:solidFill>
                  <a:schemeClr val="accent2"/>
                </a:solidFill>
                <a:latin typeface="Times New Roman" pitchFamily="18" charset="0"/>
              </a:rPr>
              <a:t>				</a:t>
            </a:r>
            <a:r>
              <a:rPr lang="en-US" sz="1600">
                <a:latin typeface="Times New Roman" pitchFamily="18" charset="0"/>
              </a:rPr>
              <a:t>{no. of machines}</a:t>
            </a:r>
            <a:endParaRPr lang="en-US" sz="1800">
              <a:solidFill>
                <a:schemeClr val="accent2"/>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while</a:t>
            </a:r>
            <a:r>
              <a:rPr lang="en-US" sz="1800">
                <a:solidFill>
                  <a:schemeClr val="tx2"/>
                </a:solidFill>
                <a:latin typeface="Times New Roman" pitchFamily="18" charset="0"/>
              </a:rPr>
              <a:t> </a:t>
            </a:r>
            <a:r>
              <a:rPr lang="en-US" sz="1800" b="1" i="1">
                <a:solidFill>
                  <a:schemeClr val="accent2"/>
                </a:solidFill>
                <a:latin typeface="Times New Roman" pitchFamily="18" charset="0"/>
              </a:rPr>
              <a:t>T is not empty</a:t>
            </a: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	remove task i w/ smallest s</a:t>
            </a:r>
            <a:r>
              <a:rPr lang="en-US" sz="1800" b="1" i="1" baseline="-25000">
                <a:solidFill>
                  <a:schemeClr val="accent2"/>
                </a:solidFill>
                <a:latin typeface="Times New Roman" pitchFamily="18" charset="0"/>
              </a:rPr>
              <a:t>i</a:t>
            </a:r>
          </a:p>
          <a:p>
            <a:pPr marL="342900" lvl="1" algn="l" defTabSz="342900">
              <a:lnSpc>
                <a:spcPct val="90000"/>
              </a:lnSpc>
              <a:spcBef>
                <a:spcPct val="20000"/>
              </a:spcBef>
              <a:buClr>
                <a:schemeClr val="hlink"/>
              </a:buClr>
              <a:buSzPct val="110000"/>
              <a:buFont typeface="Wingdings" pitchFamily="2" charset="2"/>
              <a:buNone/>
            </a:pPr>
            <a:r>
              <a:rPr lang="en-US" sz="1800" b="1" i="1" baseline="-25000">
                <a:solidFill>
                  <a:schemeClr val="accent2"/>
                </a:solidFill>
                <a:latin typeface="Times New Roman" pitchFamily="18" charset="0"/>
              </a:rPr>
              <a:t>	</a:t>
            </a:r>
            <a:r>
              <a:rPr lang="en-US" sz="1800" b="1">
                <a:solidFill>
                  <a:srgbClr val="000000"/>
                </a:solidFill>
                <a:latin typeface="Times New Roman" pitchFamily="18" charset="0"/>
              </a:rPr>
              <a:t>if </a:t>
            </a:r>
            <a:r>
              <a:rPr lang="en-US" sz="1800" b="1" i="1">
                <a:solidFill>
                  <a:schemeClr val="tx2"/>
                </a:solidFill>
                <a:latin typeface="Times New Roman" pitchFamily="18" charset="0"/>
              </a:rPr>
              <a:t>there’s a machine j for i </a:t>
            </a:r>
            <a:r>
              <a:rPr lang="en-US" sz="1800" b="1">
                <a:solidFill>
                  <a:srgbClr val="000000"/>
                </a:solidFill>
                <a:latin typeface="Times New Roman" pitchFamily="18" charset="0"/>
              </a:rPr>
              <a:t>then</a:t>
            </a:r>
            <a:endParaRPr lang="en-US" sz="1800" baseline="-25000">
              <a:solidFill>
                <a:schemeClr val="accent2"/>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i="1">
                <a:solidFill>
                  <a:schemeClr val="accent2"/>
                </a:solidFill>
                <a:latin typeface="Times New Roman" pitchFamily="18" charset="0"/>
              </a:rPr>
              <a:t>schedule i on machine j</a:t>
            </a:r>
            <a:endParaRPr lang="en-US" sz="1800">
              <a:solidFill>
                <a:srgbClr val="000000"/>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a:solidFill>
                  <a:srgbClr val="000000"/>
                </a:solidFill>
                <a:latin typeface="Times New Roman" pitchFamily="18" charset="0"/>
              </a:rPr>
              <a:t>else</a:t>
            </a:r>
            <a:r>
              <a:rPr lang="en-US" sz="1800">
                <a:solidFill>
                  <a:srgbClr val="000000"/>
                </a:solidFill>
                <a:latin typeface="Times New Roman" pitchFamily="18" charset="0"/>
              </a:rPr>
              <a:t> </a:t>
            </a:r>
          </a:p>
          <a:p>
            <a:pPr marL="342900" lvl="1" algn="l" defTabSz="342900">
              <a:lnSpc>
                <a:spcPct val="90000"/>
              </a:lnSpc>
              <a:spcBef>
                <a:spcPct val="20000"/>
              </a:spcBef>
              <a:buClr>
                <a:schemeClr val="hlink"/>
              </a:buClr>
              <a:buSzPct val="110000"/>
              <a:buFont typeface="Wingdings" pitchFamily="2" charset="2"/>
              <a:buNone/>
            </a:pPr>
            <a:r>
              <a:rPr lang="en-US" sz="1800">
                <a:solidFill>
                  <a:srgbClr val="000000"/>
                </a:solidFill>
                <a:latin typeface="Times New Roman" pitchFamily="18" charset="0"/>
              </a:rPr>
              <a:t>		</a:t>
            </a:r>
            <a:r>
              <a:rPr lang="en-US" sz="1800" b="1" i="1">
                <a:solidFill>
                  <a:schemeClr val="accent2"/>
                </a:solidFill>
                <a:latin typeface="Times New Roman" pitchFamily="18" charset="0"/>
              </a:rPr>
              <a:t>m</a:t>
            </a:r>
            <a:r>
              <a:rPr lang="en-US" sz="1800"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 </a:t>
            </a:r>
            <a:r>
              <a:rPr lang="en-US" sz="1800" b="1" i="1">
                <a:solidFill>
                  <a:schemeClr val="accent2"/>
                </a:solidFill>
                <a:latin typeface="Times New Roman" pitchFamily="18" charset="0"/>
              </a:rPr>
              <a:t>m </a:t>
            </a:r>
            <a:r>
              <a:rPr lang="en-US" sz="1800">
                <a:solidFill>
                  <a:schemeClr val="accent2"/>
                </a:solidFill>
                <a:latin typeface="Symbol" pitchFamily="18" charset="2"/>
              </a:rPr>
              <a:t>+</a:t>
            </a:r>
            <a:r>
              <a:rPr lang="en-US" sz="1800" b="1" i="1">
                <a:solidFill>
                  <a:schemeClr val="accent2"/>
                </a:solidFill>
                <a:latin typeface="Times New Roman" pitchFamily="18" charset="0"/>
              </a:rPr>
              <a:t> </a:t>
            </a:r>
            <a:r>
              <a:rPr lang="en-US" sz="1800">
                <a:solidFill>
                  <a:schemeClr val="accent2"/>
                </a:solidFill>
                <a:latin typeface="Times New Roman" pitchFamily="18" charset="0"/>
              </a:rPr>
              <a:t>1</a:t>
            </a:r>
            <a:r>
              <a:rPr lang="en-US" sz="1800" b="1" i="1">
                <a:solidFill>
                  <a:schemeClr val="accent2"/>
                </a:solidFill>
                <a:latin typeface="Times New Roman" pitchFamily="18" charset="0"/>
              </a:rPr>
              <a:t>	</a:t>
            </a:r>
            <a:endParaRPr lang="en-US" sz="1800">
              <a:solidFill>
                <a:srgbClr val="000000"/>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a:solidFill>
                  <a:srgbClr val="000000"/>
                </a:solidFill>
                <a:latin typeface="Times New Roman" pitchFamily="18" charset="0"/>
              </a:rPr>
              <a:t>		</a:t>
            </a:r>
            <a:r>
              <a:rPr lang="en-US" sz="1800" b="1" i="1">
                <a:solidFill>
                  <a:schemeClr val="accent2"/>
                </a:solidFill>
                <a:latin typeface="Times New Roman" pitchFamily="18" charset="0"/>
              </a:rPr>
              <a:t>schedule i on machine 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h-TH" smtClean="0"/>
              <a:t>Wh</a:t>
            </a:r>
            <a:r>
              <a:rPr lang="en-US" dirty="0" smtClean="0"/>
              <a:t>y</a:t>
            </a:r>
            <a:r>
              <a:rPr lang="th-TH" smtClean="0"/>
              <a:t> do we analyze about them? </a:t>
            </a:r>
          </a:p>
        </p:txBody>
      </p:sp>
      <p:sp>
        <p:nvSpPr>
          <p:cNvPr id="28677" name="Date Placeholder 4"/>
          <p:cNvSpPr>
            <a:spLocks noGrp="1"/>
          </p:cNvSpPr>
          <p:nvPr>
            <p:ph type="dt" sz="half" idx="10"/>
          </p:nvPr>
        </p:nvSpPr>
        <p:spPr>
          <a:noFill/>
        </p:spPr>
        <p:txBody>
          <a:bodyPr/>
          <a:lstStyle/>
          <a:p>
            <a:fld id="{94FC1D69-6391-4FE5-9353-70CA62BE34EB}" type="datetime2">
              <a:rPr lang="en-US" smtClean="0">
                <a:latin typeface="Arial" pitchFamily="34" charset="0"/>
              </a:rPr>
              <a:pPr/>
              <a:t>Monday, February 04, 2013</a:t>
            </a:fld>
            <a:endParaRPr lang="en-US" dirty="0" smtClean="0">
              <a:latin typeface="Arial" pitchFamily="34" charset="0"/>
            </a:endParaRPr>
          </a:p>
        </p:txBody>
      </p:sp>
      <p:sp>
        <p:nvSpPr>
          <p:cNvPr id="28679" name="Footer Placeholder 6"/>
          <p:cNvSpPr>
            <a:spLocks noGrp="1"/>
          </p:cNvSpPr>
          <p:nvPr>
            <p:ph type="ftr" sz="quarter" idx="11"/>
          </p:nvPr>
        </p:nvSpPr>
        <p:spPr>
          <a:noFill/>
        </p:spPr>
        <p:txBody>
          <a:bodyPr/>
          <a:lstStyle/>
          <a:p>
            <a:r>
              <a:rPr lang="en-US" dirty="0" smtClean="0">
                <a:latin typeface="Arial" pitchFamily="34" charset="0"/>
              </a:rPr>
              <a:t>Design and Analysis of Computer Algorithm</a:t>
            </a:r>
          </a:p>
        </p:txBody>
      </p:sp>
      <p:sp>
        <p:nvSpPr>
          <p:cNvPr id="28678" name="Slide Number Placeholder 5"/>
          <p:cNvSpPr>
            <a:spLocks noGrp="1"/>
          </p:cNvSpPr>
          <p:nvPr>
            <p:ph type="sldNum" sz="quarter" idx="12"/>
          </p:nvPr>
        </p:nvSpPr>
        <p:spPr>
          <a:noFill/>
        </p:spPr>
        <p:txBody>
          <a:bodyPr/>
          <a:lstStyle/>
          <a:p>
            <a:fld id="{5C935E27-8BA6-4E0D-BEDE-9770746A8DB1}" type="slidenum">
              <a:rPr lang="en-US" smtClean="0">
                <a:latin typeface="Arial" pitchFamily="34" charset="0"/>
              </a:rPr>
              <a:pPr/>
              <a:t>9</a:t>
            </a:fld>
            <a:endParaRPr lang="en-US" dirty="0" smtClean="0">
              <a:latin typeface="Arial" pitchFamily="34" charset="0"/>
            </a:endParaRPr>
          </a:p>
        </p:txBody>
      </p:sp>
      <p:pic>
        <p:nvPicPr>
          <p:cNvPr id="28676" name="Picture 4" descr="j0299125"/>
          <p:cNvPicPr>
            <a:picLocks noGrp="1" noChangeAspect="1" noChangeArrowheads="1"/>
          </p:cNvPicPr>
          <p:nvPr>
            <p:ph sz="quarter" idx="1"/>
          </p:nvPr>
        </p:nvPicPr>
        <p:blipFill>
          <a:blip r:embed="rId2" cstate="print"/>
          <a:srcRect/>
          <a:stretch>
            <a:fillRect/>
          </a:stretch>
        </p:blipFill>
        <p:spPr>
          <a:xfrm>
            <a:off x="3756025" y="3724275"/>
            <a:ext cx="1450975" cy="2652713"/>
          </a:xfrm>
          <a:noFill/>
        </p:spPr>
      </p:pic>
      <p:sp>
        <p:nvSpPr>
          <p:cNvPr id="28675" name="Rectangle 3"/>
          <p:cNvSpPr>
            <a:spLocks noGrp="1" noChangeArrowheads="1"/>
          </p:cNvSpPr>
          <p:nvPr>
            <p:ph type="body" idx="4294967295"/>
          </p:nvPr>
        </p:nvSpPr>
        <p:spPr>
          <a:xfrm>
            <a:off x="0" y="1600200"/>
            <a:ext cx="8229600" cy="4525963"/>
          </a:xfrm>
        </p:spPr>
        <p:txBody>
          <a:bodyPr/>
          <a:lstStyle/>
          <a:p>
            <a:pPr eaLnBrk="1" hangingPunct="1"/>
            <a:r>
              <a:rPr lang="th-TH" sz="2800" smtClean="0"/>
              <a:t>understand their behavior, and (</a:t>
            </a:r>
            <a:r>
              <a:rPr lang="th-TH" sz="2800" smtClean="0">
                <a:solidFill>
                  <a:srgbClr val="3333CC"/>
                </a:solidFill>
              </a:rPr>
              <a:t>Job -- Selection, performance, modify</a:t>
            </a:r>
            <a:r>
              <a:rPr lang="th-TH" sz="2800" smtClean="0"/>
              <a:t>)</a:t>
            </a:r>
          </a:p>
          <a:p>
            <a:pPr eaLnBrk="1" hangingPunct="1"/>
            <a:r>
              <a:rPr lang="th-TH" sz="2800" smtClean="0"/>
              <a:t>improve them. (</a:t>
            </a:r>
            <a:r>
              <a:rPr lang="th-TH" sz="2800" smtClean="0">
                <a:solidFill>
                  <a:srgbClr val="3333CC"/>
                </a:solidFill>
              </a:rPr>
              <a:t>Research</a:t>
            </a:r>
            <a:r>
              <a:rPr lang="th-TH" sz="2800" smtClean="0"/>
              <a:t>) </a:t>
            </a:r>
          </a:p>
        </p:txBody>
      </p:sp>
    </p:spTree>
  </p:cSld>
  <p:clrMapOvr>
    <a:masterClrMapping/>
  </p:clrMapOvr>
  <p:transition>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smtClean="0"/>
              <a:t>Example</a:t>
            </a:r>
          </a:p>
        </p:txBody>
      </p:sp>
      <p:sp>
        <p:nvSpPr>
          <p:cNvPr id="12290" name="Footer Placeholder 4"/>
          <p:cNvSpPr>
            <a:spLocks noGrp="1"/>
          </p:cNvSpPr>
          <p:nvPr>
            <p:ph type="ftr" sz="quarter" idx="11"/>
          </p:nvPr>
        </p:nvSpPr>
        <p:spPr>
          <a:noFill/>
        </p:spPr>
        <p:txBody>
          <a:bodyPr/>
          <a:lstStyle/>
          <a:p>
            <a:r>
              <a:rPr lang="en-US"/>
              <a:t>The Greedy Method</a:t>
            </a:r>
          </a:p>
        </p:txBody>
      </p:sp>
      <p:sp>
        <p:nvSpPr>
          <p:cNvPr id="12291" name="Slide Number Placeholder 5"/>
          <p:cNvSpPr>
            <a:spLocks noGrp="1"/>
          </p:cNvSpPr>
          <p:nvPr>
            <p:ph type="sldNum" sz="quarter" idx="12"/>
          </p:nvPr>
        </p:nvSpPr>
        <p:spPr>
          <a:noFill/>
        </p:spPr>
        <p:txBody>
          <a:bodyPr/>
          <a:lstStyle/>
          <a:p>
            <a:fld id="{071D0707-A896-4600-A167-4D055CC8DA63}" type="slidenum">
              <a:rPr lang="en-US"/>
              <a:pPr/>
              <a:t>90</a:t>
            </a:fld>
            <a:endParaRPr lang="en-US"/>
          </a:p>
        </p:txBody>
      </p:sp>
      <p:sp>
        <p:nvSpPr>
          <p:cNvPr id="12293" name="Rectangle 3" descr="Rectangle: Click to edit Master text styles&#10;Second level&#10;Third level&#10;Fourth level&#10;Fifth level"/>
          <p:cNvSpPr>
            <a:spLocks noGrp="1" noChangeArrowheads="1"/>
          </p:cNvSpPr>
          <p:nvPr>
            <p:ph sz="quarter" idx="1"/>
          </p:nvPr>
        </p:nvSpPr>
        <p:spPr>
          <a:xfrm>
            <a:off x="762000" y="1600200"/>
            <a:ext cx="8229600" cy="2200275"/>
          </a:xfrm>
        </p:spPr>
        <p:txBody>
          <a:bodyPr/>
          <a:lstStyle/>
          <a:p>
            <a:pPr eaLnBrk="1" hangingPunct="1">
              <a:lnSpc>
                <a:spcPct val="90000"/>
              </a:lnSpc>
            </a:pPr>
            <a:r>
              <a:rPr lang="en-US" sz="2400" smtClean="0"/>
              <a:t>Given: a set T of n tasks, each having:</a:t>
            </a:r>
          </a:p>
          <a:p>
            <a:pPr lvl="1" eaLnBrk="1" hangingPunct="1">
              <a:lnSpc>
                <a:spcPct val="90000"/>
              </a:lnSpc>
            </a:pPr>
            <a:r>
              <a:rPr lang="en-US" sz="2000" smtClean="0"/>
              <a:t>A start time, s</a:t>
            </a:r>
            <a:r>
              <a:rPr lang="en-US" sz="2000" baseline="-25000" smtClean="0"/>
              <a:t>i</a:t>
            </a:r>
          </a:p>
          <a:p>
            <a:pPr lvl="1" eaLnBrk="1" hangingPunct="1">
              <a:lnSpc>
                <a:spcPct val="90000"/>
              </a:lnSpc>
            </a:pPr>
            <a:r>
              <a:rPr lang="en-US" sz="2000" smtClean="0"/>
              <a:t>A finish time, f</a:t>
            </a:r>
            <a:r>
              <a:rPr lang="en-US" sz="2000" baseline="-25000" smtClean="0"/>
              <a:t>i</a:t>
            </a:r>
            <a:r>
              <a:rPr lang="en-US" sz="2000" smtClean="0"/>
              <a:t> (where s</a:t>
            </a:r>
            <a:r>
              <a:rPr lang="en-US" sz="2000" baseline="-25000" smtClean="0"/>
              <a:t>i</a:t>
            </a:r>
            <a:r>
              <a:rPr lang="en-US" sz="2000" smtClean="0"/>
              <a:t> &lt; f</a:t>
            </a:r>
            <a:r>
              <a:rPr lang="en-US" sz="2000" baseline="-25000" smtClean="0"/>
              <a:t>i</a:t>
            </a:r>
            <a:r>
              <a:rPr lang="en-US" sz="2000" smtClean="0"/>
              <a:t>)</a:t>
            </a:r>
          </a:p>
          <a:p>
            <a:pPr lvl="1" eaLnBrk="1" hangingPunct="1">
              <a:lnSpc>
                <a:spcPct val="90000"/>
              </a:lnSpc>
            </a:pPr>
            <a:r>
              <a:rPr lang="en-US" sz="2000" smtClean="0"/>
              <a:t>[1,4], [1,3], [2,5], [3,7], [4,7], [6,9], [7,8] (ordered by start)</a:t>
            </a:r>
          </a:p>
          <a:p>
            <a:pPr eaLnBrk="1" hangingPunct="1">
              <a:lnSpc>
                <a:spcPct val="90000"/>
              </a:lnSpc>
            </a:pPr>
            <a:r>
              <a:rPr lang="en-US" sz="2400" smtClean="0"/>
              <a:t>Goal: Perform all tasks on min. number of machines</a:t>
            </a:r>
          </a:p>
        </p:txBody>
      </p:sp>
      <p:grpSp>
        <p:nvGrpSpPr>
          <p:cNvPr id="2" name="Group 5"/>
          <p:cNvGrpSpPr>
            <a:grpSpLocks/>
          </p:cNvGrpSpPr>
          <p:nvPr/>
        </p:nvGrpSpPr>
        <p:grpSpPr bwMode="auto">
          <a:xfrm>
            <a:off x="2317750" y="4492625"/>
            <a:ext cx="4632325" cy="131763"/>
            <a:chOff x="1563" y="2893"/>
            <a:chExt cx="2590" cy="73"/>
          </a:xfrm>
        </p:grpSpPr>
        <p:sp>
          <p:nvSpPr>
            <p:cNvPr id="12814" name="Line 6"/>
            <p:cNvSpPr>
              <a:spLocks noChangeShapeType="1"/>
            </p:cNvSpPr>
            <p:nvPr/>
          </p:nvSpPr>
          <p:spPr bwMode="auto">
            <a:xfrm>
              <a:off x="1563" y="2965"/>
              <a:ext cx="12" cy="1"/>
            </a:xfrm>
            <a:prstGeom prst="line">
              <a:avLst/>
            </a:prstGeom>
            <a:noFill/>
            <a:ln w="9525">
              <a:solidFill>
                <a:srgbClr val="008080"/>
              </a:solidFill>
              <a:round/>
              <a:headEnd/>
              <a:tailEnd/>
            </a:ln>
          </p:spPr>
          <p:txBody>
            <a:bodyPr/>
            <a:lstStyle/>
            <a:p>
              <a:endParaRPr lang="en-US"/>
            </a:p>
          </p:txBody>
        </p:sp>
        <p:sp>
          <p:nvSpPr>
            <p:cNvPr id="12815" name="Line 7"/>
            <p:cNvSpPr>
              <a:spLocks noChangeShapeType="1"/>
            </p:cNvSpPr>
            <p:nvPr/>
          </p:nvSpPr>
          <p:spPr bwMode="auto">
            <a:xfrm>
              <a:off x="1586" y="2965"/>
              <a:ext cx="12" cy="1"/>
            </a:xfrm>
            <a:prstGeom prst="line">
              <a:avLst/>
            </a:prstGeom>
            <a:noFill/>
            <a:ln w="9525">
              <a:solidFill>
                <a:srgbClr val="008080"/>
              </a:solidFill>
              <a:round/>
              <a:headEnd/>
              <a:tailEnd/>
            </a:ln>
          </p:spPr>
          <p:txBody>
            <a:bodyPr/>
            <a:lstStyle/>
            <a:p>
              <a:endParaRPr lang="en-US"/>
            </a:p>
          </p:txBody>
        </p:sp>
        <p:sp>
          <p:nvSpPr>
            <p:cNvPr id="12816" name="Line 8"/>
            <p:cNvSpPr>
              <a:spLocks noChangeShapeType="1"/>
            </p:cNvSpPr>
            <p:nvPr/>
          </p:nvSpPr>
          <p:spPr bwMode="auto">
            <a:xfrm>
              <a:off x="1609" y="2965"/>
              <a:ext cx="12" cy="1"/>
            </a:xfrm>
            <a:prstGeom prst="line">
              <a:avLst/>
            </a:prstGeom>
            <a:noFill/>
            <a:ln w="9525">
              <a:solidFill>
                <a:srgbClr val="008080"/>
              </a:solidFill>
              <a:round/>
              <a:headEnd/>
              <a:tailEnd/>
            </a:ln>
          </p:spPr>
          <p:txBody>
            <a:bodyPr/>
            <a:lstStyle/>
            <a:p>
              <a:endParaRPr lang="en-US"/>
            </a:p>
          </p:txBody>
        </p:sp>
        <p:sp>
          <p:nvSpPr>
            <p:cNvPr id="12817" name="Line 9"/>
            <p:cNvSpPr>
              <a:spLocks noChangeShapeType="1"/>
            </p:cNvSpPr>
            <p:nvPr/>
          </p:nvSpPr>
          <p:spPr bwMode="auto">
            <a:xfrm>
              <a:off x="1632" y="2965"/>
              <a:ext cx="12" cy="1"/>
            </a:xfrm>
            <a:prstGeom prst="line">
              <a:avLst/>
            </a:prstGeom>
            <a:noFill/>
            <a:ln w="9525">
              <a:solidFill>
                <a:srgbClr val="008080"/>
              </a:solidFill>
              <a:round/>
              <a:headEnd/>
              <a:tailEnd/>
            </a:ln>
          </p:spPr>
          <p:txBody>
            <a:bodyPr/>
            <a:lstStyle/>
            <a:p>
              <a:endParaRPr lang="en-US"/>
            </a:p>
          </p:txBody>
        </p:sp>
        <p:sp>
          <p:nvSpPr>
            <p:cNvPr id="12818" name="Line 10"/>
            <p:cNvSpPr>
              <a:spLocks noChangeShapeType="1"/>
            </p:cNvSpPr>
            <p:nvPr/>
          </p:nvSpPr>
          <p:spPr bwMode="auto">
            <a:xfrm>
              <a:off x="1655" y="2965"/>
              <a:ext cx="12" cy="1"/>
            </a:xfrm>
            <a:prstGeom prst="line">
              <a:avLst/>
            </a:prstGeom>
            <a:noFill/>
            <a:ln w="9525">
              <a:solidFill>
                <a:srgbClr val="008080"/>
              </a:solidFill>
              <a:round/>
              <a:headEnd/>
              <a:tailEnd/>
            </a:ln>
          </p:spPr>
          <p:txBody>
            <a:bodyPr/>
            <a:lstStyle/>
            <a:p>
              <a:endParaRPr lang="en-US"/>
            </a:p>
          </p:txBody>
        </p:sp>
        <p:sp>
          <p:nvSpPr>
            <p:cNvPr id="12819" name="Line 11"/>
            <p:cNvSpPr>
              <a:spLocks noChangeShapeType="1"/>
            </p:cNvSpPr>
            <p:nvPr/>
          </p:nvSpPr>
          <p:spPr bwMode="auto">
            <a:xfrm>
              <a:off x="1678" y="2965"/>
              <a:ext cx="12" cy="1"/>
            </a:xfrm>
            <a:prstGeom prst="line">
              <a:avLst/>
            </a:prstGeom>
            <a:noFill/>
            <a:ln w="9525">
              <a:solidFill>
                <a:srgbClr val="008080"/>
              </a:solidFill>
              <a:round/>
              <a:headEnd/>
              <a:tailEnd/>
            </a:ln>
          </p:spPr>
          <p:txBody>
            <a:bodyPr/>
            <a:lstStyle/>
            <a:p>
              <a:endParaRPr lang="en-US"/>
            </a:p>
          </p:txBody>
        </p:sp>
        <p:sp>
          <p:nvSpPr>
            <p:cNvPr id="12820" name="Line 12"/>
            <p:cNvSpPr>
              <a:spLocks noChangeShapeType="1"/>
            </p:cNvSpPr>
            <p:nvPr/>
          </p:nvSpPr>
          <p:spPr bwMode="auto">
            <a:xfrm>
              <a:off x="1701" y="2965"/>
              <a:ext cx="12" cy="1"/>
            </a:xfrm>
            <a:prstGeom prst="line">
              <a:avLst/>
            </a:prstGeom>
            <a:noFill/>
            <a:ln w="9525">
              <a:solidFill>
                <a:srgbClr val="008080"/>
              </a:solidFill>
              <a:round/>
              <a:headEnd/>
              <a:tailEnd/>
            </a:ln>
          </p:spPr>
          <p:txBody>
            <a:bodyPr/>
            <a:lstStyle/>
            <a:p>
              <a:endParaRPr lang="en-US"/>
            </a:p>
          </p:txBody>
        </p:sp>
        <p:sp>
          <p:nvSpPr>
            <p:cNvPr id="12821" name="Line 13"/>
            <p:cNvSpPr>
              <a:spLocks noChangeShapeType="1"/>
            </p:cNvSpPr>
            <p:nvPr/>
          </p:nvSpPr>
          <p:spPr bwMode="auto">
            <a:xfrm>
              <a:off x="1724" y="2965"/>
              <a:ext cx="12" cy="1"/>
            </a:xfrm>
            <a:prstGeom prst="line">
              <a:avLst/>
            </a:prstGeom>
            <a:noFill/>
            <a:ln w="9525">
              <a:solidFill>
                <a:srgbClr val="008080"/>
              </a:solidFill>
              <a:round/>
              <a:headEnd/>
              <a:tailEnd/>
            </a:ln>
          </p:spPr>
          <p:txBody>
            <a:bodyPr/>
            <a:lstStyle/>
            <a:p>
              <a:endParaRPr lang="en-US"/>
            </a:p>
          </p:txBody>
        </p:sp>
        <p:sp>
          <p:nvSpPr>
            <p:cNvPr id="12822" name="Line 14"/>
            <p:cNvSpPr>
              <a:spLocks noChangeShapeType="1"/>
            </p:cNvSpPr>
            <p:nvPr/>
          </p:nvSpPr>
          <p:spPr bwMode="auto">
            <a:xfrm>
              <a:off x="1747" y="2965"/>
              <a:ext cx="12" cy="1"/>
            </a:xfrm>
            <a:prstGeom prst="line">
              <a:avLst/>
            </a:prstGeom>
            <a:noFill/>
            <a:ln w="9525">
              <a:solidFill>
                <a:srgbClr val="008080"/>
              </a:solidFill>
              <a:round/>
              <a:headEnd/>
              <a:tailEnd/>
            </a:ln>
          </p:spPr>
          <p:txBody>
            <a:bodyPr/>
            <a:lstStyle/>
            <a:p>
              <a:endParaRPr lang="en-US"/>
            </a:p>
          </p:txBody>
        </p:sp>
        <p:sp>
          <p:nvSpPr>
            <p:cNvPr id="12823" name="Line 15"/>
            <p:cNvSpPr>
              <a:spLocks noChangeShapeType="1"/>
            </p:cNvSpPr>
            <p:nvPr/>
          </p:nvSpPr>
          <p:spPr bwMode="auto">
            <a:xfrm>
              <a:off x="1770" y="2965"/>
              <a:ext cx="12" cy="1"/>
            </a:xfrm>
            <a:prstGeom prst="line">
              <a:avLst/>
            </a:prstGeom>
            <a:noFill/>
            <a:ln w="9525">
              <a:solidFill>
                <a:srgbClr val="008080"/>
              </a:solidFill>
              <a:round/>
              <a:headEnd/>
              <a:tailEnd/>
            </a:ln>
          </p:spPr>
          <p:txBody>
            <a:bodyPr/>
            <a:lstStyle/>
            <a:p>
              <a:endParaRPr lang="en-US"/>
            </a:p>
          </p:txBody>
        </p:sp>
        <p:sp>
          <p:nvSpPr>
            <p:cNvPr id="12824" name="Line 16"/>
            <p:cNvSpPr>
              <a:spLocks noChangeShapeType="1"/>
            </p:cNvSpPr>
            <p:nvPr/>
          </p:nvSpPr>
          <p:spPr bwMode="auto">
            <a:xfrm>
              <a:off x="1793" y="2965"/>
              <a:ext cx="12" cy="1"/>
            </a:xfrm>
            <a:prstGeom prst="line">
              <a:avLst/>
            </a:prstGeom>
            <a:noFill/>
            <a:ln w="9525">
              <a:solidFill>
                <a:srgbClr val="008080"/>
              </a:solidFill>
              <a:round/>
              <a:headEnd/>
              <a:tailEnd/>
            </a:ln>
          </p:spPr>
          <p:txBody>
            <a:bodyPr/>
            <a:lstStyle/>
            <a:p>
              <a:endParaRPr lang="en-US"/>
            </a:p>
          </p:txBody>
        </p:sp>
        <p:sp>
          <p:nvSpPr>
            <p:cNvPr id="12825" name="Line 17"/>
            <p:cNvSpPr>
              <a:spLocks noChangeShapeType="1"/>
            </p:cNvSpPr>
            <p:nvPr/>
          </p:nvSpPr>
          <p:spPr bwMode="auto">
            <a:xfrm>
              <a:off x="1816" y="2965"/>
              <a:ext cx="12" cy="1"/>
            </a:xfrm>
            <a:prstGeom prst="line">
              <a:avLst/>
            </a:prstGeom>
            <a:noFill/>
            <a:ln w="9525">
              <a:solidFill>
                <a:srgbClr val="008080"/>
              </a:solidFill>
              <a:round/>
              <a:headEnd/>
              <a:tailEnd/>
            </a:ln>
          </p:spPr>
          <p:txBody>
            <a:bodyPr/>
            <a:lstStyle/>
            <a:p>
              <a:endParaRPr lang="en-US"/>
            </a:p>
          </p:txBody>
        </p:sp>
        <p:sp>
          <p:nvSpPr>
            <p:cNvPr id="12826" name="Line 18"/>
            <p:cNvSpPr>
              <a:spLocks noChangeShapeType="1"/>
            </p:cNvSpPr>
            <p:nvPr/>
          </p:nvSpPr>
          <p:spPr bwMode="auto">
            <a:xfrm>
              <a:off x="1839" y="2965"/>
              <a:ext cx="12" cy="1"/>
            </a:xfrm>
            <a:prstGeom prst="line">
              <a:avLst/>
            </a:prstGeom>
            <a:noFill/>
            <a:ln w="9525">
              <a:solidFill>
                <a:srgbClr val="008080"/>
              </a:solidFill>
              <a:round/>
              <a:headEnd/>
              <a:tailEnd/>
            </a:ln>
          </p:spPr>
          <p:txBody>
            <a:bodyPr/>
            <a:lstStyle/>
            <a:p>
              <a:endParaRPr lang="en-US"/>
            </a:p>
          </p:txBody>
        </p:sp>
        <p:sp>
          <p:nvSpPr>
            <p:cNvPr id="12827" name="Line 19"/>
            <p:cNvSpPr>
              <a:spLocks noChangeShapeType="1"/>
            </p:cNvSpPr>
            <p:nvPr/>
          </p:nvSpPr>
          <p:spPr bwMode="auto">
            <a:xfrm>
              <a:off x="1863" y="2965"/>
              <a:ext cx="11" cy="1"/>
            </a:xfrm>
            <a:prstGeom prst="line">
              <a:avLst/>
            </a:prstGeom>
            <a:noFill/>
            <a:ln w="9525">
              <a:solidFill>
                <a:srgbClr val="008080"/>
              </a:solidFill>
              <a:round/>
              <a:headEnd/>
              <a:tailEnd/>
            </a:ln>
          </p:spPr>
          <p:txBody>
            <a:bodyPr/>
            <a:lstStyle/>
            <a:p>
              <a:endParaRPr lang="en-US"/>
            </a:p>
          </p:txBody>
        </p:sp>
        <p:sp>
          <p:nvSpPr>
            <p:cNvPr id="12828" name="Line 20"/>
            <p:cNvSpPr>
              <a:spLocks noChangeShapeType="1"/>
            </p:cNvSpPr>
            <p:nvPr/>
          </p:nvSpPr>
          <p:spPr bwMode="auto">
            <a:xfrm>
              <a:off x="1886" y="2965"/>
              <a:ext cx="11" cy="1"/>
            </a:xfrm>
            <a:prstGeom prst="line">
              <a:avLst/>
            </a:prstGeom>
            <a:noFill/>
            <a:ln w="9525">
              <a:solidFill>
                <a:srgbClr val="008080"/>
              </a:solidFill>
              <a:round/>
              <a:headEnd/>
              <a:tailEnd/>
            </a:ln>
          </p:spPr>
          <p:txBody>
            <a:bodyPr/>
            <a:lstStyle/>
            <a:p>
              <a:endParaRPr lang="en-US"/>
            </a:p>
          </p:txBody>
        </p:sp>
        <p:sp>
          <p:nvSpPr>
            <p:cNvPr id="12829" name="Line 21"/>
            <p:cNvSpPr>
              <a:spLocks noChangeShapeType="1"/>
            </p:cNvSpPr>
            <p:nvPr/>
          </p:nvSpPr>
          <p:spPr bwMode="auto">
            <a:xfrm>
              <a:off x="1909" y="2965"/>
              <a:ext cx="11" cy="1"/>
            </a:xfrm>
            <a:prstGeom prst="line">
              <a:avLst/>
            </a:prstGeom>
            <a:noFill/>
            <a:ln w="9525">
              <a:solidFill>
                <a:srgbClr val="008080"/>
              </a:solidFill>
              <a:round/>
              <a:headEnd/>
              <a:tailEnd/>
            </a:ln>
          </p:spPr>
          <p:txBody>
            <a:bodyPr/>
            <a:lstStyle/>
            <a:p>
              <a:endParaRPr lang="en-US"/>
            </a:p>
          </p:txBody>
        </p:sp>
        <p:sp>
          <p:nvSpPr>
            <p:cNvPr id="12830" name="Line 22"/>
            <p:cNvSpPr>
              <a:spLocks noChangeShapeType="1"/>
            </p:cNvSpPr>
            <p:nvPr/>
          </p:nvSpPr>
          <p:spPr bwMode="auto">
            <a:xfrm>
              <a:off x="1932" y="2965"/>
              <a:ext cx="11" cy="1"/>
            </a:xfrm>
            <a:prstGeom prst="line">
              <a:avLst/>
            </a:prstGeom>
            <a:noFill/>
            <a:ln w="9525">
              <a:solidFill>
                <a:srgbClr val="008080"/>
              </a:solidFill>
              <a:round/>
              <a:headEnd/>
              <a:tailEnd/>
            </a:ln>
          </p:spPr>
          <p:txBody>
            <a:bodyPr/>
            <a:lstStyle/>
            <a:p>
              <a:endParaRPr lang="en-US"/>
            </a:p>
          </p:txBody>
        </p:sp>
        <p:sp>
          <p:nvSpPr>
            <p:cNvPr id="12831" name="Line 23"/>
            <p:cNvSpPr>
              <a:spLocks noChangeShapeType="1"/>
            </p:cNvSpPr>
            <p:nvPr/>
          </p:nvSpPr>
          <p:spPr bwMode="auto">
            <a:xfrm>
              <a:off x="1955" y="2965"/>
              <a:ext cx="11" cy="1"/>
            </a:xfrm>
            <a:prstGeom prst="line">
              <a:avLst/>
            </a:prstGeom>
            <a:noFill/>
            <a:ln w="9525">
              <a:solidFill>
                <a:srgbClr val="008080"/>
              </a:solidFill>
              <a:round/>
              <a:headEnd/>
              <a:tailEnd/>
            </a:ln>
          </p:spPr>
          <p:txBody>
            <a:bodyPr/>
            <a:lstStyle/>
            <a:p>
              <a:endParaRPr lang="en-US"/>
            </a:p>
          </p:txBody>
        </p:sp>
        <p:sp>
          <p:nvSpPr>
            <p:cNvPr id="12832" name="Line 24"/>
            <p:cNvSpPr>
              <a:spLocks noChangeShapeType="1"/>
            </p:cNvSpPr>
            <p:nvPr/>
          </p:nvSpPr>
          <p:spPr bwMode="auto">
            <a:xfrm>
              <a:off x="1978" y="2965"/>
              <a:ext cx="11" cy="1"/>
            </a:xfrm>
            <a:prstGeom prst="line">
              <a:avLst/>
            </a:prstGeom>
            <a:noFill/>
            <a:ln w="9525">
              <a:solidFill>
                <a:srgbClr val="008080"/>
              </a:solidFill>
              <a:round/>
              <a:headEnd/>
              <a:tailEnd/>
            </a:ln>
          </p:spPr>
          <p:txBody>
            <a:bodyPr/>
            <a:lstStyle/>
            <a:p>
              <a:endParaRPr lang="en-US"/>
            </a:p>
          </p:txBody>
        </p:sp>
        <p:sp>
          <p:nvSpPr>
            <p:cNvPr id="12833" name="Line 25"/>
            <p:cNvSpPr>
              <a:spLocks noChangeShapeType="1"/>
            </p:cNvSpPr>
            <p:nvPr/>
          </p:nvSpPr>
          <p:spPr bwMode="auto">
            <a:xfrm>
              <a:off x="2001" y="2965"/>
              <a:ext cx="11" cy="1"/>
            </a:xfrm>
            <a:prstGeom prst="line">
              <a:avLst/>
            </a:prstGeom>
            <a:noFill/>
            <a:ln w="9525">
              <a:solidFill>
                <a:srgbClr val="008080"/>
              </a:solidFill>
              <a:round/>
              <a:headEnd/>
              <a:tailEnd/>
            </a:ln>
          </p:spPr>
          <p:txBody>
            <a:bodyPr/>
            <a:lstStyle/>
            <a:p>
              <a:endParaRPr lang="en-US"/>
            </a:p>
          </p:txBody>
        </p:sp>
        <p:sp>
          <p:nvSpPr>
            <p:cNvPr id="12834" name="Line 26"/>
            <p:cNvSpPr>
              <a:spLocks noChangeShapeType="1"/>
            </p:cNvSpPr>
            <p:nvPr/>
          </p:nvSpPr>
          <p:spPr bwMode="auto">
            <a:xfrm>
              <a:off x="2024" y="2965"/>
              <a:ext cx="11" cy="1"/>
            </a:xfrm>
            <a:prstGeom prst="line">
              <a:avLst/>
            </a:prstGeom>
            <a:noFill/>
            <a:ln w="9525">
              <a:solidFill>
                <a:srgbClr val="008080"/>
              </a:solidFill>
              <a:round/>
              <a:headEnd/>
              <a:tailEnd/>
            </a:ln>
          </p:spPr>
          <p:txBody>
            <a:bodyPr/>
            <a:lstStyle/>
            <a:p>
              <a:endParaRPr lang="en-US"/>
            </a:p>
          </p:txBody>
        </p:sp>
        <p:sp>
          <p:nvSpPr>
            <p:cNvPr id="12835" name="Line 27"/>
            <p:cNvSpPr>
              <a:spLocks noChangeShapeType="1"/>
            </p:cNvSpPr>
            <p:nvPr/>
          </p:nvSpPr>
          <p:spPr bwMode="auto">
            <a:xfrm>
              <a:off x="2047" y="2965"/>
              <a:ext cx="11" cy="1"/>
            </a:xfrm>
            <a:prstGeom prst="line">
              <a:avLst/>
            </a:prstGeom>
            <a:noFill/>
            <a:ln w="9525">
              <a:solidFill>
                <a:srgbClr val="008080"/>
              </a:solidFill>
              <a:round/>
              <a:headEnd/>
              <a:tailEnd/>
            </a:ln>
          </p:spPr>
          <p:txBody>
            <a:bodyPr/>
            <a:lstStyle/>
            <a:p>
              <a:endParaRPr lang="en-US"/>
            </a:p>
          </p:txBody>
        </p:sp>
        <p:sp>
          <p:nvSpPr>
            <p:cNvPr id="12836" name="Line 28"/>
            <p:cNvSpPr>
              <a:spLocks noChangeShapeType="1"/>
            </p:cNvSpPr>
            <p:nvPr/>
          </p:nvSpPr>
          <p:spPr bwMode="auto">
            <a:xfrm>
              <a:off x="2070" y="2965"/>
              <a:ext cx="11" cy="1"/>
            </a:xfrm>
            <a:prstGeom prst="line">
              <a:avLst/>
            </a:prstGeom>
            <a:noFill/>
            <a:ln w="9525">
              <a:solidFill>
                <a:srgbClr val="008080"/>
              </a:solidFill>
              <a:round/>
              <a:headEnd/>
              <a:tailEnd/>
            </a:ln>
          </p:spPr>
          <p:txBody>
            <a:bodyPr/>
            <a:lstStyle/>
            <a:p>
              <a:endParaRPr lang="en-US"/>
            </a:p>
          </p:txBody>
        </p:sp>
        <p:sp>
          <p:nvSpPr>
            <p:cNvPr id="12837" name="Line 29"/>
            <p:cNvSpPr>
              <a:spLocks noChangeShapeType="1"/>
            </p:cNvSpPr>
            <p:nvPr/>
          </p:nvSpPr>
          <p:spPr bwMode="auto">
            <a:xfrm>
              <a:off x="2093" y="2965"/>
              <a:ext cx="11" cy="1"/>
            </a:xfrm>
            <a:prstGeom prst="line">
              <a:avLst/>
            </a:prstGeom>
            <a:noFill/>
            <a:ln w="9525">
              <a:solidFill>
                <a:srgbClr val="008080"/>
              </a:solidFill>
              <a:round/>
              <a:headEnd/>
              <a:tailEnd/>
            </a:ln>
          </p:spPr>
          <p:txBody>
            <a:bodyPr/>
            <a:lstStyle/>
            <a:p>
              <a:endParaRPr lang="en-US"/>
            </a:p>
          </p:txBody>
        </p:sp>
        <p:sp>
          <p:nvSpPr>
            <p:cNvPr id="12838" name="Line 30"/>
            <p:cNvSpPr>
              <a:spLocks noChangeShapeType="1"/>
            </p:cNvSpPr>
            <p:nvPr/>
          </p:nvSpPr>
          <p:spPr bwMode="auto">
            <a:xfrm>
              <a:off x="2116" y="2965"/>
              <a:ext cx="11" cy="1"/>
            </a:xfrm>
            <a:prstGeom prst="line">
              <a:avLst/>
            </a:prstGeom>
            <a:noFill/>
            <a:ln w="9525">
              <a:solidFill>
                <a:srgbClr val="008080"/>
              </a:solidFill>
              <a:round/>
              <a:headEnd/>
              <a:tailEnd/>
            </a:ln>
          </p:spPr>
          <p:txBody>
            <a:bodyPr/>
            <a:lstStyle/>
            <a:p>
              <a:endParaRPr lang="en-US"/>
            </a:p>
          </p:txBody>
        </p:sp>
        <p:sp>
          <p:nvSpPr>
            <p:cNvPr id="12839" name="Line 31"/>
            <p:cNvSpPr>
              <a:spLocks noChangeShapeType="1"/>
            </p:cNvSpPr>
            <p:nvPr/>
          </p:nvSpPr>
          <p:spPr bwMode="auto">
            <a:xfrm>
              <a:off x="2139" y="2965"/>
              <a:ext cx="11" cy="1"/>
            </a:xfrm>
            <a:prstGeom prst="line">
              <a:avLst/>
            </a:prstGeom>
            <a:noFill/>
            <a:ln w="9525">
              <a:solidFill>
                <a:srgbClr val="008080"/>
              </a:solidFill>
              <a:round/>
              <a:headEnd/>
              <a:tailEnd/>
            </a:ln>
          </p:spPr>
          <p:txBody>
            <a:bodyPr/>
            <a:lstStyle/>
            <a:p>
              <a:endParaRPr lang="en-US"/>
            </a:p>
          </p:txBody>
        </p:sp>
        <p:sp>
          <p:nvSpPr>
            <p:cNvPr id="12840" name="Line 32"/>
            <p:cNvSpPr>
              <a:spLocks noChangeShapeType="1"/>
            </p:cNvSpPr>
            <p:nvPr/>
          </p:nvSpPr>
          <p:spPr bwMode="auto">
            <a:xfrm>
              <a:off x="2162" y="2965"/>
              <a:ext cx="11" cy="1"/>
            </a:xfrm>
            <a:prstGeom prst="line">
              <a:avLst/>
            </a:prstGeom>
            <a:noFill/>
            <a:ln w="9525">
              <a:solidFill>
                <a:srgbClr val="008080"/>
              </a:solidFill>
              <a:round/>
              <a:headEnd/>
              <a:tailEnd/>
            </a:ln>
          </p:spPr>
          <p:txBody>
            <a:bodyPr/>
            <a:lstStyle/>
            <a:p>
              <a:endParaRPr lang="en-US"/>
            </a:p>
          </p:txBody>
        </p:sp>
        <p:sp>
          <p:nvSpPr>
            <p:cNvPr id="12841" name="Line 33"/>
            <p:cNvSpPr>
              <a:spLocks noChangeShapeType="1"/>
            </p:cNvSpPr>
            <p:nvPr/>
          </p:nvSpPr>
          <p:spPr bwMode="auto">
            <a:xfrm>
              <a:off x="2185" y="2965"/>
              <a:ext cx="11" cy="1"/>
            </a:xfrm>
            <a:prstGeom prst="line">
              <a:avLst/>
            </a:prstGeom>
            <a:noFill/>
            <a:ln w="9525">
              <a:solidFill>
                <a:srgbClr val="008080"/>
              </a:solidFill>
              <a:round/>
              <a:headEnd/>
              <a:tailEnd/>
            </a:ln>
          </p:spPr>
          <p:txBody>
            <a:bodyPr/>
            <a:lstStyle/>
            <a:p>
              <a:endParaRPr lang="en-US"/>
            </a:p>
          </p:txBody>
        </p:sp>
        <p:sp>
          <p:nvSpPr>
            <p:cNvPr id="12842" name="Line 34"/>
            <p:cNvSpPr>
              <a:spLocks noChangeShapeType="1"/>
            </p:cNvSpPr>
            <p:nvPr/>
          </p:nvSpPr>
          <p:spPr bwMode="auto">
            <a:xfrm>
              <a:off x="2208" y="2965"/>
              <a:ext cx="11" cy="1"/>
            </a:xfrm>
            <a:prstGeom prst="line">
              <a:avLst/>
            </a:prstGeom>
            <a:noFill/>
            <a:ln w="9525">
              <a:solidFill>
                <a:srgbClr val="008080"/>
              </a:solidFill>
              <a:round/>
              <a:headEnd/>
              <a:tailEnd/>
            </a:ln>
          </p:spPr>
          <p:txBody>
            <a:bodyPr/>
            <a:lstStyle/>
            <a:p>
              <a:endParaRPr lang="en-US"/>
            </a:p>
          </p:txBody>
        </p:sp>
        <p:sp>
          <p:nvSpPr>
            <p:cNvPr id="12843" name="Line 35"/>
            <p:cNvSpPr>
              <a:spLocks noChangeShapeType="1"/>
            </p:cNvSpPr>
            <p:nvPr/>
          </p:nvSpPr>
          <p:spPr bwMode="auto">
            <a:xfrm>
              <a:off x="2231" y="2965"/>
              <a:ext cx="11" cy="1"/>
            </a:xfrm>
            <a:prstGeom prst="line">
              <a:avLst/>
            </a:prstGeom>
            <a:noFill/>
            <a:ln w="9525">
              <a:solidFill>
                <a:srgbClr val="008080"/>
              </a:solidFill>
              <a:round/>
              <a:headEnd/>
              <a:tailEnd/>
            </a:ln>
          </p:spPr>
          <p:txBody>
            <a:bodyPr/>
            <a:lstStyle/>
            <a:p>
              <a:endParaRPr lang="en-US"/>
            </a:p>
          </p:txBody>
        </p:sp>
        <p:sp>
          <p:nvSpPr>
            <p:cNvPr id="12844" name="Line 36"/>
            <p:cNvSpPr>
              <a:spLocks noChangeShapeType="1"/>
            </p:cNvSpPr>
            <p:nvPr/>
          </p:nvSpPr>
          <p:spPr bwMode="auto">
            <a:xfrm>
              <a:off x="2254" y="2965"/>
              <a:ext cx="11" cy="1"/>
            </a:xfrm>
            <a:prstGeom prst="line">
              <a:avLst/>
            </a:prstGeom>
            <a:noFill/>
            <a:ln w="9525">
              <a:solidFill>
                <a:srgbClr val="008080"/>
              </a:solidFill>
              <a:round/>
              <a:headEnd/>
              <a:tailEnd/>
            </a:ln>
          </p:spPr>
          <p:txBody>
            <a:bodyPr/>
            <a:lstStyle/>
            <a:p>
              <a:endParaRPr lang="en-US"/>
            </a:p>
          </p:txBody>
        </p:sp>
        <p:sp>
          <p:nvSpPr>
            <p:cNvPr id="12845" name="Line 37"/>
            <p:cNvSpPr>
              <a:spLocks noChangeShapeType="1"/>
            </p:cNvSpPr>
            <p:nvPr/>
          </p:nvSpPr>
          <p:spPr bwMode="auto">
            <a:xfrm>
              <a:off x="2277" y="2965"/>
              <a:ext cx="11" cy="1"/>
            </a:xfrm>
            <a:prstGeom prst="line">
              <a:avLst/>
            </a:prstGeom>
            <a:noFill/>
            <a:ln w="9525">
              <a:solidFill>
                <a:srgbClr val="008080"/>
              </a:solidFill>
              <a:round/>
              <a:headEnd/>
              <a:tailEnd/>
            </a:ln>
          </p:spPr>
          <p:txBody>
            <a:bodyPr/>
            <a:lstStyle/>
            <a:p>
              <a:endParaRPr lang="en-US"/>
            </a:p>
          </p:txBody>
        </p:sp>
        <p:sp>
          <p:nvSpPr>
            <p:cNvPr id="12846" name="Line 38"/>
            <p:cNvSpPr>
              <a:spLocks noChangeShapeType="1"/>
            </p:cNvSpPr>
            <p:nvPr/>
          </p:nvSpPr>
          <p:spPr bwMode="auto">
            <a:xfrm>
              <a:off x="2300" y="2965"/>
              <a:ext cx="11" cy="1"/>
            </a:xfrm>
            <a:prstGeom prst="line">
              <a:avLst/>
            </a:prstGeom>
            <a:noFill/>
            <a:ln w="9525">
              <a:solidFill>
                <a:srgbClr val="008080"/>
              </a:solidFill>
              <a:round/>
              <a:headEnd/>
              <a:tailEnd/>
            </a:ln>
          </p:spPr>
          <p:txBody>
            <a:bodyPr/>
            <a:lstStyle/>
            <a:p>
              <a:endParaRPr lang="en-US"/>
            </a:p>
          </p:txBody>
        </p:sp>
        <p:sp>
          <p:nvSpPr>
            <p:cNvPr id="12847" name="Line 39"/>
            <p:cNvSpPr>
              <a:spLocks noChangeShapeType="1"/>
            </p:cNvSpPr>
            <p:nvPr/>
          </p:nvSpPr>
          <p:spPr bwMode="auto">
            <a:xfrm>
              <a:off x="2323" y="2965"/>
              <a:ext cx="11" cy="1"/>
            </a:xfrm>
            <a:prstGeom prst="line">
              <a:avLst/>
            </a:prstGeom>
            <a:noFill/>
            <a:ln w="9525">
              <a:solidFill>
                <a:srgbClr val="008080"/>
              </a:solidFill>
              <a:round/>
              <a:headEnd/>
              <a:tailEnd/>
            </a:ln>
          </p:spPr>
          <p:txBody>
            <a:bodyPr/>
            <a:lstStyle/>
            <a:p>
              <a:endParaRPr lang="en-US"/>
            </a:p>
          </p:txBody>
        </p:sp>
        <p:sp>
          <p:nvSpPr>
            <p:cNvPr id="12848" name="Line 40"/>
            <p:cNvSpPr>
              <a:spLocks noChangeShapeType="1"/>
            </p:cNvSpPr>
            <p:nvPr/>
          </p:nvSpPr>
          <p:spPr bwMode="auto">
            <a:xfrm>
              <a:off x="2346" y="2965"/>
              <a:ext cx="12" cy="1"/>
            </a:xfrm>
            <a:prstGeom prst="line">
              <a:avLst/>
            </a:prstGeom>
            <a:noFill/>
            <a:ln w="9525">
              <a:solidFill>
                <a:srgbClr val="008080"/>
              </a:solidFill>
              <a:round/>
              <a:headEnd/>
              <a:tailEnd/>
            </a:ln>
          </p:spPr>
          <p:txBody>
            <a:bodyPr/>
            <a:lstStyle/>
            <a:p>
              <a:endParaRPr lang="en-US"/>
            </a:p>
          </p:txBody>
        </p:sp>
        <p:sp>
          <p:nvSpPr>
            <p:cNvPr id="12849" name="Line 41"/>
            <p:cNvSpPr>
              <a:spLocks noChangeShapeType="1"/>
            </p:cNvSpPr>
            <p:nvPr/>
          </p:nvSpPr>
          <p:spPr bwMode="auto">
            <a:xfrm>
              <a:off x="2369" y="2965"/>
              <a:ext cx="12" cy="1"/>
            </a:xfrm>
            <a:prstGeom prst="line">
              <a:avLst/>
            </a:prstGeom>
            <a:noFill/>
            <a:ln w="9525">
              <a:solidFill>
                <a:srgbClr val="008080"/>
              </a:solidFill>
              <a:round/>
              <a:headEnd/>
              <a:tailEnd/>
            </a:ln>
          </p:spPr>
          <p:txBody>
            <a:bodyPr/>
            <a:lstStyle/>
            <a:p>
              <a:endParaRPr lang="en-US"/>
            </a:p>
          </p:txBody>
        </p:sp>
        <p:sp>
          <p:nvSpPr>
            <p:cNvPr id="12850" name="Line 42"/>
            <p:cNvSpPr>
              <a:spLocks noChangeShapeType="1"/>
            </p:cNvSpPr>
            <p:nvPr/>
          </p:nvSpPr>
          <p:spPr bwMode="auto">
            <a:xfrm>
              <a:off x="2392" y="2965"/>
              <a:ext cx="12" cy="1"/>
            </a:xfrm>
            <a:prstGeom prst="line">
              <a:avLst/>
            </a:prstGeom>
            <a:noFill/>
            <a:ln w="9525">
              <a:solidFill>
                <a:srgbClr val="008080"/>
              </a:solidFill>
              <a:round/>
              <a:headEnd/>
              <a:tailEnd/>
            </a:ln>
          </p:spPr>
          <p:txBody>
            <a:bodyPr/>
            <a:lstStyle/>
            <a:p>
              <a:endParaRPr lang="en-US"/>
            </a:p>
          </p:txBody>
        </p:sp>
        <p:sp>
          <p:nvSpPr>
            <p:cNvPr id="12851" name="Line 43"/>
            <p:cNvSpPr>
              <a:spLocks noChangeShapeType="1"/>
            </p:cNvSpPr>
            <p:nvPr/>
          </p:nvSpPr>
          <p:spPr bwMode="auto">
            <a:xfrm>
              <a:off x="2415" y="2965"/>
              <a:ext cx="12" cy="1"/>
            </a:xfrm>
            <a:prstGeom prst="line">
              <a:avLst/>
            </a:prstGeom>
            <a:noFill/>
            <a:ln w="9525">
              <a:solidFill>
                <a:srgbClr val="008080"/>
              </a:solidFill>
              <a:round/>
              <a:headEnd/>
              <a:tailEnd/>
            </a:ln>
          </p:spPr>
          <p:txBody>
            <a:bodyPr/>
            <a:lstStyle/>
            <a:p>
              <a:endParaRPr lang="en-US"/>
            </a:p>
          </p:txBody>
        </p:sp>
        <p:sp>
          <p:nvSpPr>
            <p:cNvPr id="12852" name="Line 44"/>
            <p:cNvSpPr>
              <a:spLocks noChangeShapeType="1"/>
            </p:cNvSpPr>
            <p:nvPr/>
          </p:nvSpPr>
          <p:spPr bwMode="auto">
            <a:xfrm>
              <a:off x="2438" y="2965"/>
              <a:ext cx="12" cy="1"/>
            </a:xfrm>
            <a:prstGeom prst="line">
              <a:avLst/>
            </a:prstGeom>
            <a:noFill/>
            <a:ln w="9525">
              <a:solidFill>
                <a:srgbClr val="008080"/>
              </a:solidFill>
              <a:round/>
              <a:headEnd/>
              <a:tailEnd/>
            </a:ln>
          </p:spPr>
          <p:txBody>
            <a:bodyPr/>
            <a:lstStyle/>
            <a:p>
              <a:endParaRPr lang="en-US"/>
            </a:p>
          </p:txBody>
        </p:sp>
        <p:sp>
          <p:nvSpPr>
            <p:cNvPr id="12853" name="Line 45"/>
            <p:cNvSpPr>
              <a:spLocks noChangeShapeType="1"/>
            </p:cNvSpPr>
            <p:nvPr/>
          </p:nvSpPr>
          <p:spPr bwMode="auto">
            <a:xfrm>
              <a:off x="2461" y="2965"/>
              <a:ext cx="12" cy="1"/>
            </a:xfrm>
            <a:prstGeom prst="line">
              <a:avLst/>
            </a:prstGeom>
            <a:noFill/>
            <a:ln w="9525">
              <a:solidFill>
                <a:srgbClr val="008080"/>
              </a:solidFill>
              <a:round/>
              <a:headEnd/>
              <a:tailEnd/>
            </a:ln>
          </p:spPr>
          <p:txBody>
            <a:bodyPr/>
            <a:lstStyle/>
            <a:p>
              <a:endParaRPr lang="en-US"/>
            </a:p>
          </p:txBody>
        </p:sp>
        <p:sp>
          <p:nvSpPr>
            <p:cNvPr id="12854" name="Line 46"/>
            <p:cNvSpPr>
              <a:spLocks noChangeShapeType="1"/>
            </p:cNvSpPr>
            <p:nvPr/>
          </p:nvSpPr>
          <p:spPr bwMode="auto">
            <a:xfrm>
              <a:off x="2484" y="2965"/>
              <a:ext cx="12" cy="1"/>
            </a:xfrm>
            <a:prstGeom prst="line">
              <a:avLst/>
            </a:prstGeom>
            <a:noFill/>
            <a:ln w="9525">
              <a:solidFill>
                <a:srgbClr val="008080"/>
              </a:solidFill>
              <a:round/>
              <a:headEnd/>
              <a:tailEnd/>
            </a:ln>
          </p:spPr>
          <p:txBody>
            <a:bodyPr/>
            <a:lstStyle/>
            <a:p>
              <a:endParaRPr lang="en-US"/>
            </a:p>
          </p:txBody>
        </p:sp>
        <p:sp>
          <p:nvSpPr>
            <p:cNvPr id="12855" name="Line 47"/>
            <p:cNvSpPr>
              <a:spLocks noChangeShapeType="1"/>
            </p:cNvSpPr>
            <p:nvPr/>
          </p:nvSpPr>
          <p:spPr bwMode="auto">
            <a:xfrm>
              <a:off x="2507" y="2965"/>
              <a:ext cx="12" cy="1"/>
            </a:xfrm>
            <a:prstGeom prst="line">
              <a:avLst/>
            </a:prstGeom>
            <a:noFill/>
            <a:ln w="9525">
              <a:solidFill>
                <a:srgbClr val="008080"/>
              </a:solidFill>
              <a:round/>
              <a:headEnd/>
              <a:tailEnd/>
            </a:ln>
          </p:spPr>
          <p:txBody>
            <a:bodyPr/>
            <a:lstStyle/>
            <a:p>
              <a:endParaRPr lang="en-US"/>
            </a:p>
          </p:txBody>
        </p:sp>
        <p:sp>
          <p:nvSpPr>
            <p:cNvPr id="12856" name="Line 48"/>
            <p:cNvSpPr>
              <a:spLocks noChangeShapeType="1"/>
            </p:cNvSpPr>
            <p:nvPr/>
          </p:nvSpPr>
          <p:spPr bwMode="auto">
            <a:xfrm>
              <a:off x="2530" y="2965"/>
              <a:ext cx="12" cy="1"/>
            </a:xfrm>
            <a:prstGeom prst="line">
              <a:avLst/>
            </a:prstGeom>
            <a:noFill/>
            <a:ln w="9525">
              <a:solidFill>
                <a:srgbClr val="008080"/>
              </a:solidFill>
              <a:round/>
              <a:headEnd/>
              <a:tailEnd/>
            </a:ln>
          </p:spPr>
          <p:txBody>
            <a:bodyPr/>
            <a:lstStyle/>
            <a:p>
              <a:endParaRPr lang="en-US"/>
            </a:p>
          </p:txBody>
        </p:sp>
        <p:sp>
          <p:nvSpPr>
            <p:cNvPr id="12857" name="Line 49"/>
            <p:cNvSpPr>
              <a:spLocks noChangeShapeType="1"/>
            </p:cNvSpPr>
            <p:nvPr/>
          </p:nvSpPr>
          <p:spPr bwMode="auto">
            <a:xfrm>
              <a:off x="2553" y="2965"/>
              <a:ext cx="12" cy="1"/>
            </a:xfrm>
            <a:prstGeom prst="line">
              <a:avLst/>
            </a:prstGeom>
            <a:noFill/>
            <a:ln w="9525">
              <a:solidFill>
                <a:srgbClr val="008080"/>
              </a:solidFill>
              <a:round/>
              <a:headEnd/>
              <a:tailEnd/>
            </a:ln>
          </p:spPr>
          <p:txBody>
            <a:bodyPr/>
            <a:lstStyle/>
            <a:p>
              <a:endParaRPr lang="en-US"/>
            </a:p>
          </p:txBody>
        </p:sp>
        <p:sp>
          <p:nvSpPr>
            <p:cNvPr id="12858" name="Line 50"/>
            <p:cNvSpPr>
              <a:spLocks noChangeShapeType="1"/>
            </p:cNvSpPr>
            <p:nvPr/>
          </p:nvSpPr>
          <p:spPr bwMode="auto">
            <a:xfrm>
              <a:off x="2576" y="2965"/>
              <a:ext cx="12" cy="1"/>
            </a:xfrm>
            <a:prstGeom prst="line">
              <a:avLst/>
            </a:prstGeom>
            <a:noFill/>
            <a:ln w="9525">
              <a:solidFill>
                <a:srgbClr val="008080"/>
              </a:solidFill>
              <a:round/>
              <a:headEnd/>
              <a:tailEnd/>
            </a:ln>
          </p:spPr>
          <p:txBody>
            <a:bodyPr/>
            <a:lstStyle/>
            <a:p>
              <a:endParaRPr lang="en-US"/>
            </a:p>
          </p:txBody>
        </p:sp>
        <p:sp>
          <p:nvSpPr>
            <p:cNvPr id="12859" name="Line 51"/>
            <p:cNvSpPr>
              <a:spLocks noChangeShapeType="1"/>
            </p:cNvSpPr>
            <p:nvPr/>
          </p:nvSpPr>
          <p:spPr bwMode="auto">
            <a:xfrm>
              <a:off x="2599" y="2965"/>
              <a:ext cx="12" cy="1"/>
            </a:xfrm>
            <a:prstGeom prst="line">
              <a:avLst/>
            </a:prstGeom>
            <a:noFill/>
            <a:ln w="9525">
              <a:solidFill>
                <a:srgbClr val="008080"/>
              </a:solidFill>
              <a:round/>
              <a:headEnd/>
              <a:tailEnd/>
            </a:ln>
          </p:spPr>
          <p:txBody>
            <a:bodyPr/>
            <a:lstStyle/>
            <a:p>
              <a:endParaRPr lang="en-US"/>
            </a:p>
          </p:txBody>
        </p:sp>
        <p:sp>
          <p:nvSpPr>
            <p:cNvPr id="12860" name="Line 52"/>
            <p:cNvSpPr>
              <a:spLocks noChangeShapeType="1"/>
            </p:cNvSpPr>
            <p:nvPr/>
          </p:nvSpPr>
          <p:spPr bwMode="auto">
            <a:xfrm>
              <a:off x="2622" y="2965"/>
              <a:ext cx="12" cy="1"/>
            </a:xfrm>
            <a:prstGeom prst="line">
              <a:avLst/>
            </a:prstGeom>
            <a:noFill/>
            <a:ln w="9525">
              <a:solidFill>
                <a:srgbClr val="008080"/>
              </a:solidFill>
              <a:round/>
              <a:headEnd/>
              <a:tailEnd/>
            </a:ln>
          </p:spPr>
          <p:txBody>
            <a:bodyPr/>
            <a:lstStyle/>
            <a:p>
              <a:endParaRPr lang="en-US"/>
            </a:p>
          </p:txBody>
        </p:sp>
        <p:sp>
          <p:nvSpPr>
            <p:cNvPr id="12861" name="Line 53"/>
            <p:cNvSpPr>
              <a:spLocks noChangeShapeType="1"/>
            </p:cNvSpPr>
            <p:nvPr/>
          </p:nvSpPr>
          <p:spPr bwMode="auto">
            <a:xfrm>
              <a:off x="2645" y="2965"/>
              <a:ext cx="12" cy="1"/>
            </a:xfrm>
            <a:prstGeom prst="line">
              <a:avLst/>
            </a:prstGeom>
            <a:noFill/>
            <a:ln w="9525">
              <a:solidFill>
                <a:srgbClr val="008080"/>
              </a:solidFill>
              <a:round/>
              <a:headEnd/>
              <a:tailEnd/>
            </a:ln>
          </p:spPr>
          <p:txBody>
            <a:bodyPr/>
            <a:lstStyle/>
            <a:p>
              <a:endParaRPr lang="en-US"/>
            </a:p>
          </p:txBody>
        </p:sp>
        <p:sp>
          <p:nvSpPr>
            <p:cNvPr id="12862" name="Line 54"/>
            <p:cNvSpPr>
              <a:spLocks noChangeShapeType="1"/>
            </p:cNvSpPr>
            <p:nvPr/>
          </p:nvSpPr>
          <p:spPr bwMode="auto">
            <a:xfrm>
              <a:off x="2668" y="2965"/>
              <a:ext cx="12" cy="1"/>
            </a:xfrm>
            <a:prstGeom prst="line">
              <a:avLst/>
            </a:prstGeom>
            <a:noFill/>
            <a:ln w="9525">
              <a:solidFill>
                <a:srgbClr val="008080"/>
              </a:solidFill>
              <a:round/>
              <a:headEnd/>
              <a:tailEnd/>
            </a:ln>
          </p:spPr>
          <p:txBody>
            <a:bodyPr/>
            <a:lstStyle/>
            <a:p>
              <a:endParaRPr lang="en-US"/>
            </a:p>
          </p:txBody>
        </p:sp>
        <p:sp>
          <p:nvSpPr>
            <p:cNvPr id="12863" name="Line 55"/>
            <p:cNvSpPr>
              <a:spLocks noChangeShapeType="1"/>
            </p:cNvSpPr>
            <p:nvPr/>
          </p:nvSpPr>
          <p:spPr bwMode="auto">
            <a:xfrm>
              <a:off x="2691" y="2965"/>
              <a:ext cx="12" cy="1"/>
            </a:xfrm>
            <a:prstGeom prst="line">
              <a:avLst/>
            </a:prstGeom>
            <a:noFill/>
            <a:ln w="9525">
              <a:solidFill>
                <a:srgbClr val="008080"/>
              </a:solidFill>
              <a:round/>
              <a:headEnd/>
              <a:tailEnd/>
            </a:ln>
          </p:spPr>
          <p:txBody>
            <a:bodyPr/>
            <a:lstStyle/>
            <a:p>
              <a:endParaRPr lang="en-US"/>
            </a:p>
          </p:txBody>
        </p:sp>
        <p:sp>
          <p:nvSpPr>
            <p:cNvPr id="12864" name="Line 56"/>
            <p:cNvSpPr>
              <a:spLocks noChangeShapeType="1"/>
            </p:cNvSpPr>
            <p:nvPr/>
          </p:nvSpPr>
          <p:spPr bwMode="auto">
            <a:xfrm>
              <a:off x="2714" y="2965"/>
              <a:ext cx="12" cy="1"/>
            </a:xfrm>
            <a:prstGeom prst="line">
              <a:avLst/>
            </a:prstGeom>
            <a:noFill/>
            <a:ln w="9525">
              <a:solidFill>
                <a:srgbClr val="008080"/>
              </a:solidFill>
              <a:round/>
              <a:headEnd/>
              <a:tailEnd/>
            </a:ln>
          </p:spPr>
          <p:txBody>
            <a:bodyPr/>
            <a:lstStyle/>
            <a:p>
              <a:endParaRPr lang="en-US"/>
            </a:p>
          </p:txBody>
        </p:sp>
        <p:sp>
          <p:nvSpPr>
            <p:cNvPr id="12865" name="Line 57"/>
            <p:cNvSpPr>
              <a:spLocks noChangeShapeType="1"/>
            </p:cNvSpPr>
            <p:nvPr/>
          </p:nvSpPr>
          <p:spPr bwMode="auto">
            <a:xfrm>
              <a:off x="2737" y="2965"/>
              <a:ext cx="12" cy="1"/>
            </a:xfrm>
            <a:prstGeom prst="line">
              <a:avLst/>
            </a:prstGeom>
            <a:noFill/>
            <a:ln w="9525">
              <a:solidFill>
                <a:srgbClr val="008080"/>
              </a:solidFill>
              <a:round/>
              <a:headEnd/>
              <a:tailEnd/>
            </a:ln>
          </p:spPr>
          <p:txBody>
            <a:bodyPr/>
            <a:lstStyle/>
            <a:p>
              <a:endParaRPr lang="en-US"/>
            </a:p>
          </p:txBody>
        </p:sp>
        <p:sp>
          <p:nvSpPr>
            <p:cNvPr id="12866" name="Line 58"/>
            <p:cNvSpPr>
              <a:spLocks noChangeShapeType="1"/>
            </p:cNvSpPr>
            <p:nvPr/>
          </p:nvSpPr>
          <p:spPr bwMode="auto">
            <a:xfrm>
              <a:off x="2760" y="2965"/>
              <a:ext cx="12" cy="1"/>
            </a:xfrm>
            <a:prstGeom prst="line">
              <a:avLst/>
            </a:prstGeom>
            <a:noFill/>
            <a:ln w="9525">
              <a:solidFill>
                <a:srgbClr val="008080"/>
              </a:solidFill>
              <a:round/>
              <a:headEnd/>
              <a:tailEnd/>
            </a:ln>
          </p:spPr>
          <p:txBody>
            <a:bodyPr/>
            <a:lstStyle/>
            <a:p>
              <a:endParaRPr lang="en-US"/>
            </a:p>
          </p:txBody>
        </p:sp>
        <p:sp>
          <p:nvSpPr>
            <p:cNvPr id="12867" name="Line 59"/>
            <p:cNvSpPr>
              <a:spLocks noChangeShapeType="1"/>
            </p:cNvSpPr>
            <p:nvPr/>
          </p:nvSpPr>
          <p:spPr bwMode="auto">
            <a:xfrm>
              <a:off x="2783" y="2965"/>
              <a:ext cx="12" cy="1"/>
            </a:xfrm>
            <a:prstGeom prst="line">
              <a:avLst/>
            </a:prstGeom>
            <a:noFill/>
            <a:ln w="9525">
              <a:solidFill>
                <a:srgbClr val="008080"/>
              </a:solidFill>
              <a:round/>
              <a:headEnd/>
              <a:tailEnd/>
            </a:ln>
          </p:spPr>
          <p:txBody>
            <a:bodyPr/>
            <a:lstStyle/>
            <a:p>
              <a:endParaRPr lang="en-US"/>
            </a:p>
          </p:txBody>
        </p:sp>
        <p:sp>
          <p:nvSpPr>
            <p:cNvPr id="12868" name="Line 60"/>
            <p:cNvSpPr>
              <a:spLocks noChangeShapeType="1"/>
            </p:cNvSpPr>
            <p:nvPr/>
          </p:nvSpPr>
          <p:spPr bwMode="auto">
            <a:xfrm>
              <a:off x="2806" y="2965"/>
              <a:ext cx="12" cy="1"/>
            </a:xfrm>
            <a:prstGeom prst="line">
              <a:avLst/>
            </a:prstGeom>
            <a:noFill/>
            <a:ln w="9525">
              <a:solidFill>
                <a:srgbClr val="008080"/>
              </a:solidFill>
              <a:round/>
              <a:headEnd/>
              <a:tailEnd/>
            </a:ln>
          </p:spPr>
          <p:txBody>
            <a:bodyPr/>
            <a:lstStyle/>
            <a:p>
              <a:endParaRPr lang="en-US"/>
            </a:p>
          </p:txBody>
        </p:sp>
        <p:sp>
          <p:nvSpPr>
            <p:cNvPr id="12869" name="Line 61"/>
            <p:cNvSpPr>
              <a:spLocks noChangeShapeType="1"/>
            </p:cNvSpPr>
            <p:nvPr/>
          </p:nvSpPr>
          <p:spPr bwMode="auto">
            <a:xfrm>
              <a:off x="2829" y="2965"/>
              <a:ext cx="12" cy="1"/>
            </a:xfrm>
            <a:prstGeom prst="line">
              <a:avLst/>
            </a:prstGeom>
            <a:noFill/>
            <a:ln w="9525">
              <a:solidFill>
                <a:srgbClr val="008080"/>
              </a:solidFill>
              <a:round/>
              <a:headEnd/>
              <a:tailEnd/>
            </a:ln>
          </p:spPr>
          <p:txBody>
            <a:bodyPr/>
            <a:lstStyle/>
            <a:p>
              <a:endParaRPr lang="en-US"/>
            </a:p>
          </p:txBody>
        </p:sp>
        <p:sp>
          <p:nvSpPr>
            <p:cNvPr id="12870" name="Line 62"/>
            <p:cNvSpPr>
              <a:spLocks noChangeShapeType="1"/>
            </p:cNvSpPr>
            <p:nvPr/>
          </p:nvSpPr>
          <p:spPr bwMode="auto">
            <a:xfrm>
              <a:off x="2853" y="2965"/>
              <a:ext cx="11" cy="1"/>
            </a:xfrm>
            <a:prstGeom prst="line">
              <a:avLst/>
            </a:prstGeom>
            <a:noFill/>
            <a:ln w="9525">
              <a:solidFill>
                <a:srgbClr val="008080"/>
              </a:solidFill>
              <a:round/>
              <a:headEnd/>
              <a:tailEnd/>
            </a:ln>
          </p:spPr>
          <p:txBody>
            <a:bodyPr/>
            <a:lstStyle/>
            <a:p>
              <a:endParaRPr lang="en-US"/>
            </a:p>
          </p:txBody>
        </p:sp>
        <p:sp>
          <p:nvSpPr>
            <p:cNvPr id="12871" name="Line 63"/>
            <p:cNvSpPr>
              <a:spLocks noChangeShapeType="1"/>
            </p:cNvSpPr>
            <p:nvPr/>
          </p:nvSpPr>
          <p:spPr bwMode="auto">
            <a:xfrm>
              <a:off x="2876" y="2965"/>
              <a:ext cx="11" cy="1"/>
            </a:xfrm>
            <a:prstGeom prst="line">
              <a:avLst/>
            </a:prstGeom>
            <a:noFill/>
            <a:ln w="9525">
              <a:solidFill>
                <a:srgbClr val="008080"/>
              </a:solidFill>
              <a:round/>
              <a:headEnd/>
              <a:tailEnd/>
            </a:ln>
          </p:spPr>
          <p:txBody>
            <a:bodyPr/>
            <a:lstStyle/>
            <a:p>
              <a:endParaRPr lang="en-US"/>
            </a:p>
          </p:txBody>
        </p:sp>
        <p:sp>
          <p:nvSpPr>
            <p:cNvPr id="12872" name="Line 64"/>
            <p:cNvSpPr>
              <a:spLocks noChangeShapeType="1"/>
            </p:cNvSpPr>
            <p:nvPr/>
          </p:nvSpPr>
          <p:spPr bwMode="auto">
            <a:xfrm>
              <a:off x="2899" y="2965"/>
              <a:ext cx="11" cy="1"/>
            </a:xfrm>
            <a:prstGeom prst="line">
              <a:avLst/>
            </a:prstGeom>
            <a:noFill/>
            <a:ln w="9525">
              <a:solidFill>
                <a:srgbClr val="008080"/>
              </a:solidFill>
              <a:round/>
              <a:headEnd/>
              <a:tailEnd/>
            </a:ln>
          </p:spPr>
          <p:txBody>
            <a:bodyPr/>
            <a:lstStyle/>
            <a:p>
              <a:endParaRPr lang="en-US"/>
            </a:p>
          </p:txBody>
        </p:sp>
        <p:sp>
          <p:nvSpPr>
            <p:cNvPr id="12873" name="Line 65"/>
            <p:cNvSpPr>
              <a:spLocks noChangeShapeType="1"/>
            </p:cNvSpPr>
            <p:nvPr/>
          </p:nvSpPr>
          <p:spPr bwMode="auto">
            <a:xfrm>
              <a:off x="2922" y="2965"/>
              <a:ext cx="11" cy="1"/>
            </a:xfrm>
            <a:prstGeom prst="line">
              <a:avLst/>
            </a:prstGeom>
            <a:noFill/>
            <a:ln w="9525">
              <a:solidFill>
                <a:srgbClr val="008080"/>
              </a:solidFill>
              <a:round/>
              <a:headEnd/>
              <a:tailEnd/>
            </a:ln>
          </p:spPr>
          <p:txBody>
            <a:bodyPr/>
            <a:lstStyle/>
            <a:p>
              <a:endParaRPr lang="en-US"/>
            </a:p>
          </p:txBody>
        </p:sp>
        <p:sp>
          <p:nvSpPr>
            <p:cNvPr id="12874" name="Line 66"/>
            <p:cNvSpPr>
              <a:spLocks noChangeShapeType="1"/>
            </p:cNvSpPr>
            <p:nvPr/>
          </p:nvSpPr>
          <p:spPr bwMode="auto">
            <a:xfrm>
              <a:off x="2945" y="2965"/>
              <a:ext cx="11" cy="1"/>
            </a:xfrm>
            <a:prstGeom prst="line">
              <a:avLst/>
            </a:prstGeom>
            <a:noFill/>
            <a:ln w="9525">
              <a:solidFill>
                <a:srgbClr val="008080"/>
              </a:solidFill>
              <a:round/>
              <a:headEnd/>
              <a:tailEnd/>
            </a:ln>
          </p:spPr>
          <p:txBody>
            <a:bodyPr/>
            <a:lstStyle/>
            <a:p>
              <a:endParaRPr lang="en-US"/>
            </a:p>
          </p:txBody>
        </p:sp>
        <p:sp>
          <p:nvSpPr>
            <p:cNvPr id="12875" name="Line 67"/>
            <p:cNvSpPr>
              <a:spLocks noChangeShapeType="1"/>
            </p:cNvSpPr>
            <p:nvPr/>
          </p:nvSpPr>
          <p:spPr bwMode="auto">
            <a:xfrm>
              <a:off x="2968" y="2965"/>
              <a:ext cx="11" cy="1"/>
            </a:xfrm>
            <a:prstGeom prst="line">
              <a:avLst/>
            </a:prstGeom>
            <a:noFill/>
            <a:ln w="9525">
              <a:solidFill>
                <a:srgbClr val="008080"/>
              </a:solidFill>
              <a:round/>
              <a:headEnd/>
              <a:tailEnd/>
            </a:ln>
          </p:spPr>
          <p:txBody>
            <a:bodyPr/>
            <a:lstStyle/>
            <a:p>
              <a:endParaRPr lang="en-US"/>
            </a:p>
          </p:txBody>
        </p:sp>
        <p:sp>
          <p:nvSpPr>
            <p:cNvPr id="12876" name="Line 68"/>
            <p:cNvSpPr>
              <a:spLocks noChangeShapeType="1"/>
            </p:cNvSpPr>
            <p:nvPr/>
          </p:nvSpPr>
          <p:spPr bwMode="auto">
            <a:xfrm>
              <a:off x="2991" y="2965"/>
              <a:ext cx="11" cy="1"/>
            </a:xfrm>
            <a:prstGeom prst="line">
              <a:avLst/>
            </a:prstGeom>
            <a:noFill/>
            <a:ln w="9525">
              <a:solidFill>
                <a:srgbClr val="008080"/>
              </a:solidFill>
              <a:round/>
              <a:headEnd/>
              <a:tailEnd/>
            </a:ln>
          </p:spPr>
          <p:txBody>
            <a:bodyPr/>
            <a:lstStyle/>
            <a:p>
              <a:endParaRPr lang="en-US"/>
            </a:p>
          </p:txBody>
        </p:sp>
        <p:sp>
          <p:nvSpPr>
            <p:cNvPr id="12877" name="Line 69"/>
            <p:cNvSpPr>
              <a:spLocks noChangeShapeType="1"/>
            </p:cNvSpPr>
            <p:nvPr/>
          </p:nvSpPr>
          <p:spPr bwMode="auto">
            <a:xfrm>
              <a:off x="3014" y="2965"/>
              <a:ext cx="11" cy="1"/>
            </a:xfrm>
            <a:prstGeom prst="line">
              <a:avLst/>
            </a:prstGeom>
            <a:noFill/>
            <a:ln w="9525">
              <a:solidFill>
                <a:srgbClr val="008080"/>
              </a:solidFill>
              <a:round/>
              <a:headEnd/>
              <a:tailEnd/>
            </a:ln>
          </p:spPr>
          <p:txBody>
            <a:bodyPr/>
            <a:lstStyle/>
            <a:p>
              <a:endParaRPr lang="en-US"/>
            </a:p>
          </p:txBody>
        </p:sp>
        <p:sp>
          <p:nvSpPr>
            <p:cNvPr id="12878" name="Line 70"/>
            <p:cNvSpPr>
              <a:spLocks noChangeShapeType="1"/>
            </p:cNvSpPr>
            <p:nvPr/>
          </p:nvSpPr>
          <p:spPr bwMode="auto">
            <a:xfrm>
              <a:off x="3037" y="2965"/>
              <a:ext cx="11" cy="1"/>
            </a:xfrm>
            <a:prstGeom prst="line">
              <a:avLst/>
            </a:prstGeom>
            <a:noFill/>
            <a:ln w="9525">
              <a:solidFill>
                <a:srgbClr val="008080"/>
              </a:solidFill>
              <a:round/>
              <a:headEnd/>
              <a:tailEnd/>
            </a:ln>
          </p:spPr>
          <p:txBody>
            <a:bodyPr/>
            <a:lstStyle/>
            <a:p>
              <a:endParaRPr lang="en-US"/>
            </a:p>
          </p:txBody>
        </p:sp>
        <p:sp>
          <p:nvSpPr>
            <p:cNvPr id="12879" name="Line 71"/>
            <p:cNvSpPr>
              <a:spLocks noChangeShapeType="1"/>
            </p:cNvSpPr>
            <p:nvPr/>
          </p:nvSpPr>
          <p:spPr bwMode="auto">
            <a:xfrm>
              <a:off x="3060" y="2965"/>
              <a:ext cx="11" cy="1"/>
            </a:xfrm>
            <a:prstGeom prst="line">
              <a:avLst/>
            </a:prstGeom>
            <a:noFill/>
            <a:ln w="9525">
              <a:solidFill>
                <a:srgbClr val="008080"/>
              </a:solidFill>
              <a:round/>
              <a:headEnd/>
              <a:tailEnd/>
            </a:ln>
          </p:spPr>
          <p:txBody>
            <a:bodyPr/>
            <a:lstStyle/>
            <a:p>
              <a:endParaRPr lang="en-US"/>
            </a:p>
          </p:txBody>
        </p:sp>
        <p:sp>
          <p:nvSpPr>
            <p:cNvPr id="12880" name="Line 72"/>
            <p:cNvSpPr>
              <a:spLocks noChangeShapeType="1"/>
            </p:cNvSpPr>
            <p:nvPr/>
          </p:nvSpPr>
          <p:spPr bwMode="auto">
            <a:xfrm>
              <a:off x="3083" y="2965"/>
              <a:ext cx="11" cy="1"/>
            </a:xfrm>
            <a:prstGeom prst="line">
              <a:avLst/>
            </a:prstGeom>
            <a:noFill/>
            <a:ln w="9525">
              <a:solidFill>
                <a:srgbClr val="008080"/>
              </a:solidFill>
              <a:round/>
              <a:headEnd/>
              <a:tailEnd/>
            </a:ln>
          </p:spPr>
          <p:txBody>
            <a:bodyPr/>
            <a:lstStyle/>
            <a:p>
              <a:endParaRPr lang="en-US"/>
            </a:p>
          </p:txBody>
        </p:sp>
        <p:sp>
          <p:nvSpPr>
            <p:cNvPr id="12881" name="Line 73"/>
            <p:cNvSpPr>
              <a:spLocks noChangeShapeType="1"/>
            </p:cNvSpPr>
            <p:nvPr/>
          </p:nvSpPr>
          <p:spPr bwMode="auto">
            <a:xfrm>
              <a:off x="3106" y="2965"/>
              <a:ext cx="11" cy="1"/>
            </a:xfrm>
            <a:prstGeom prst="line">
              <a:avLst/>
            </a:prstGeom>
            <a:noFill/>
            <a:ln w="9525">
              <a:solidFill>
                <a:srgbClr val="008080"/>
              </a:solidFill>
              <a:round/>
              <a:headEnd/>
              <a:tailEnd/>
            </a:ln>
          </p:spPr>
          <p:txBody>
            <a:bodyPr/>
            <a:lstStyle/>
            <a:p>
              <a:endParaRPr lang="en-US"/>
            </a:p>
          </p:txBody>
        </p:sp>
        <p:sp>
          <p:nvSpPr>
            <p:cNvPr id="12882" name="Line 74"/>
            <p:cNvSpPr>
              <a:spLocks noChangeShapeType="1"/>
            </p:cNvSpPr>
            <p:nvPr/>
          </p:nvSpPr>
          <p:spPr bwMode="auto">
            <a:xfrm>
              <a:off x="3129" y="2965"/>
              <a:ext cx="11" cy="1"/>
            </a:xfrm>
            <a:prstGeom prst="line">
              <a:avLst/>
            </a:prstGeom>
            <a:noFill/>
            <a:ln w="9525">
              <a:solidFill>
                <a:srgbClr val="008080"/>
              </a:solidFill>
              <a:round/>
              <a:headEnd/>
              <a:tailEnd/>
            </a:ln>
          </p:spPr>
          <p:txBody>
            <a:bodyPr/>
            <a:lstStyle/>
            <a:p>
              <a:endParaRPr lang="en-US"/>
            </a:p>
          </p:txBody>
        </p:sp>
        <p:sp>
          <p:nvSpPr>
            <p:cNvPr id="12883" name="Line 75"/>
            <p:cNvSpPr>
              <a:spLocks noChangeShapeType="1"/>
            </p:cNvSpPr>
            <p:nvPr/>
          </p:nvSpPr>
          <p:spPr bwMode="auto">
            <a:xfrm>
              <a:off x="3152" y="2965"/>
              <a:ext cx="11" cy="1"/>
            </a:xfrm>
            <a:prstGeom prst="line">
              <a:avLst/>
            </a:prstGeom>
            <a:noFill/>
            <a:ln w="9525">
              <a:solidFill>
                <a:srgbClr val="008080"/>
              </a:solidFill>
              <a:round/>
              <a:headEnd/>
              <a:tailEnd/>
            </a:ln>
          </p:spPr>
          <p:txBody>
            <a:bodyPr/>
            <a:lstStyle/>
            <a:p>
              <a:endParaRPr lang="en-US"/>
            </a:p>
          </p:txBody>
        </p:sp>
        <p:sp>
          <p:nvSpPr>
            <p:cNvPr id="12884" name="Line 76"/>
            <p:cNvSpPr>
              <a:spLocks noChangeShapeType="1"/>
            </p:cNvSpPr>
            <p:nvPr/>
          </p:nvSpPr>
          <p:spPr bwMode="auto">
            <a:xfrm>
              <a:off x="3175" y="2965"/>
              <a:ext cx="11" cy="1"/>
            </a:xfrm>
            <a:prstGeom prst="line">
              <a:avLst/>
            </a:prstGeom>
            <a:noFill/>
            <a:ln w="9525">
              <a:solidFill>
                <a:srgbClr val="008080"/>
              </a:solidFill>
              <a:round/>
              <a:headEnd/>
              <a:tailEnd/>
            </a:ln>
          </p:spPr>
          <p:txBody>
            <a:bodyPr/>
            <a:lstStyle/>
            <a:p>
              <a:endParaRPr lang="en-US"/>
            </a:p>
          </p:txBody>
        </p:sp>
        <p:sp>
          <p:nvSpPr>
            <p:cNvPr id="12885" name="Line 77"/>
            <p:cNvSpPr>
              <a:spLocks noChangeShapeType="1"/>
            </p:cNvSpPr>
            <p:nvPr/>
          </p:nvSpPr>
          <p:spPr bwMode="auto">
            <a:xfrm>
              <a:off x="3198" y="2965"/>
              <a:ext cx="11" cy="1"/>
            </a:xfrm>
            <a:prstGeom prst="line">
              <a:avLst/>
            </a:prstGeom>
            <a:noFill/>
            <a:ln w="9525">
              <a:solidFill>
                <a:srgbClr val="008080"/>
              </a:solidFill>
              <a:round/>
              <a:headEnd/>
              <a:tailEnd/>
            </a:ln>
          </p:spPr>
          <p:txBody>
            <a:bodyPr/>
            <a:lstStyle/>
            <a:p>
              <a:endParaRPr lang="en-US"/>
            </a:p>
          </p:txBody>
        </p:sp>
        <p:sp>
          <p:nvSpPr>
            <p:cNvPr id="12886" name="Line 78"/>
            <p:cNvSpPr>
              <a:spLocks noChangeShapeType="1"/>
            </p:cNvSpPr>
            <p:nvPr/>
          </p:nvSpPr>
          <p:spPr bwMode="auto">
            <a:xfrm>
              <a:off x="3221" y="2965"/>
              <a:ext cx="11" cy="1"/>
            </a:xfrm>
            <a:prstGeom prst="line">
              <a:avLst/>
            </a:prstGeom>
            <a:noFill/>
            <a:ln w="9525">
              <a:solidFill>
                <a:srgbClr val="008080"/>
              </a:solidFill>
              <a:round/>
              <a:headEnd/>
              <a:tailEnd/>
            </a:ln>
          </p:spPr>
          <p:txBody>
            <a:bodyPr/>
            <a:lstStyle/>
            <a:p>
              <a:endParaRPr lang="en-US"/>
            </a:p>
          </p:txBody>
        </p:sp>
        <p:sp>
          <p:nvSpPr>
            <p:cNvPr id="12887" name="Line 79"/>
            <p:cNvSpPr>
              <a:spLocks noChangeShapeType="1"/>
            </p:cNvSpPr>
            <p:nvPr/>
          </p:nvSpPr>
          <p:spPr bwMode="auto">
            <a:xfrm>
              <a:off x="3244" y="2965"/>
              <a:ext cx="11" cy="1"/>
            </a:xfrm>
            <a:prstGeom prst="line">
              <a:avLst/>
            </a:prstGeom>
            <a:noFill/>
            <a:ln w="9525">
              <a:solidFill>
                <a:srgbClr val="008080"/>
              </a:solidFill>
              <a:round/>
              <a:headEnd/>
              <a:tailEnd/>
            </a:ln>
          </p:spPr>
          <p:txBody>
            <a:bodyPr/>
            <a:lstStyle/>
            <a:p>
              <a:endParaRPr lang="en-US"/>
            </a:p>
          </p:txBody>
        </p:sp>
        <p:sp>
          <p:nvSpPr>
            <p:cNvPr id="12888" name="Line 80"/>
            <p:cNvSpPr>
              <a:spLocks noChangeShapeType="1"/>
            </p:cNvSpPr>
            <p:nvPr/>
          </p:nvSpPr>
          <p:spPr bwMode="auto">
            <a:xfrm>
              <a:off x="3267" y="2965"/>
              <a:ext cx="11" cy="1"/>
            </a:xfrm>
            <a:prstGeom prst="line">
              <a:avLst/>
            </a:prstGeom>
            <a:noFill/>
            <a:ln w="9525">
              <a:solidFill>
                <a:srgbClr val="008080"/>
              </a:solidFill>
              <a:round/>
              <a:headEnd/>
              <a:tailEnd/>
            </a:ln>
          </p:spPr>
          <p:txBody>
            <a:bodyPr/>
            <a:lstStyle/>
            <a:p>
              <a:endParaRPr lang="en-US"/>
            </a:p>
          </p:txBody>
        </p:sp>
        <p:sp>
          <p:nvSpPr>
            <p:cNvPr id="12889" name="Line 81"/>
            <p:cNvSpPr>
              <a:spLocks noChangeShapeType="1"/>
            </p:cNvSpPr>
            <p:nvPr/>
          </p:nvSpPr>
          <p:spPr bwMode="auto">
            <a:xfrm>
              <a:off x="3290" y="2965"/>
              <a:ext cx="11" cy="1"/>
            </a:xfrm>
            <a:prstGeom prst="line">
              <a:avLst/>
            </a:prstGeom>
            <a:noFill/>
            <a:ln w="9525">
              <a:solidFill>
                <a:srgbClr val="008080"/>
              </a:solidFill>
              <a:round/>
              <a:headEnd/>
              <a:tailEnd/>
            </a:ln>
          </p:spPr>
          <p:txBody>
            <a:bodyPr/>
            <a:lstStyle/>
            <a:p>
              <a:endParaRPr lang="en-US"/>
            </a:p>
          </p:txBody>
        </p:sp>
        <p:sp>
          <p:nvSpPr>
            <p:cNvPr id="12890" name="Line 82"/>
            <p:cNvSpPr>
              <a:spLocks noChangeShapeType="1"/>
            </p:cNvSpPr>
            <p:nvPr/>
          </p:nvSpPr>
          <p:spPr bwMode="auto">
            <a:xfrm>
              <a:off x="3313" y="2965"/>
              <a:ext cx="12" cy="1"/>
            </a:xfrm>
            <a:prstGeom prst="line">
              <a:avLst/>
            </a:prstGeom>
            <a:noFill/>
            <a:ln w="9525">
              <a:solidFill>
                <a:srgbClr val="008080"/>
              </a:solidFill>
              <a:round/>
              <a:headEnd/>
              <a:tailEnd/>
            </a:ln>
          </p:spPr>
          <p:txBody>
            <a:bodyPr/>
            <a:lstStyle/>
            <a:p>
              <a:endParaRPr lang="en-US"/>
            </a:p>
          </p:txBody>
        </p:sp>
        <p:sp>
          <p:nvSpPr>
            <p:cNvPr id="12891" name="Line 83"/>
            <p:cNvSpPr>
              <a:spLocks noChangeShapeType="1"/>
            </p:cNvSpPr>
            <p:nvPr/>
          </p:nvSpPr>
          <p:spPr bwMode="auto">
            <a:xfrm>
              <a:off x="3336" y="2965"/>
              <a:ext cx="12" cy="1"/>
            </a:xfrm>
            <a:prstGeom prst="line">
              <a:avLst/>
            </a:prstGeom>
            <a:noFill/>
            <a:ln w="9525">
              <a:solidFill>
                <a:srgbClr val="008080"/>
              </a:solidFill>
              <a:round/>
              <a:headEnd/>
              <a:tailEnd/>
            </a:ln>
          </p:spPr>
          <p:txBody>
            <a:bodyPr/>
            <a:lstStyle/>
            <a:p>
              <a:endParaRPr lang="en-US"/>
            </a:p>
          </p:txBody>
        </p:sp>
        <p:sp>
          <p:nvSpPr>
            <p:cNvPr id="12892" name="Line 84"/>
            <p:cNvSpPr>
              <a:spLocks noChangeShapeType="1"/>
            </p:cNvSpPr>
            <p:nvPr/>
          </p:nvSpPr>
          <p:spPr bwMode="auto">
            <a:xfrm>
              <a:off x="3359" y="2965"/>
              <a:ext cx="12" cy="1"/>
            </a:xfrm>
            <a:prstGeom prst="line">
              <a:avLst/>
            </a:prstGeom>
            <a:noFill/>
            <a:ln w="9525">
              <a:solidFill>
                <a:srgbClr val="008080"/>
              </a:solidFill>
              <a:round/>
              <a:headEnd/>
              <a:tailEnd/>
            </a:ln>
          </p:spPr>
          <p:txBody>
            <a:bodyPr/>
            <a:lstStyle/>
            <a:p>
              <a:endParaRPr lang="en-US"/>
            </a:p>
          </p:txBody>
        </p:sp>
        <p:sp>
          <p:nvSpPr>
            <p:cNvPr id="12893" name="Line 85"/>
            <p:cNvSpPr>
              <a:spLocks noChangeShapeType="1"/>
            </p:cNvSpPr>
            <p:nvPr/>
          </p:nvSpPr>
          <p:spPr bwMode="auto">
            <a:xfrm>
              <a:off x="3382" y="2965"/>
              <a:ext cx="12" cy="1"/>
            </a:xfrm>
            <a:prstGeom prst="line">
              <a:avLst/>
            </a:prstGeom>
            <a:noFill/>
            <a:ln w="9525">
              <a:solidFill>
                <a:srgbClr val="008080"/>
              </a:solidFill>
              <a:round/>
              <a:headEnd/>
              <a:tailEnd/>
            </a:ln>
          </p:spPr>
          <p:txBody>
            <a:bodyPr/>
            <a:lstStyle/>
            <a:p>
              <a:endParaRPr lang="en-US"/>
            </a:p>
          </p:txBody>
        </p:sp>
        <p:sp>
          <p:nvSpPr>
            <p:cNvPr id="12894" name="Line 86"/>
            <p:cNvSpPr>
              <a:spLocks noChangeShapeType="1"/>
            </p:cNvSpPr>
            <p:nvPr/>
          </p:nvSpPr>
          <p:spPr bwMode="auto">
            <a:xfrm>
              <a:off x="3405" y="2965"/>
              <a:ext cx="12" cy="1"/>
            </a:xfrm>
            <a:prstGeom prst="line">
              <a:avLst/>
            </a:prstGeom>
            <a:noFill/>
            <a:ln w="9525">
              <a:solidFill>
                <a:srgbClr val="008080"/>
              </a:solidFill>
              <a:round/>
              <a:headEnd/>
              <a:tailEnd/>
            </a:ln>
          </p:spPr>
          <p:txBody>
            <a:bodyPr/>
            <a:lstStyle/>
            <a:p>
              <a:endParaRPr lang="en-US"/>
            </a:p>
          </p:txBody>
        </p:sp>
        <p:sp>
          <p:nvSpPr>
            <p:cNvPr id="12895" name="Line 87"/>
            <p:cNvSpPr>
              <a:spLocks noChangeShapeType="1"/>
            </p:cNvSpPr>
            <p:nvPr/>
          </p:nvSpPr>
          <p:spPr bwMode="auto">
            <a:xfrm>
              <a:off x="3428" y="2965"/>
              <a:ext cx="12" cy="1"/>
            </a:xfrm>
            <a:prstGeom prst="line">
              <a:avLst/>
            </a:prstGeom>
            <a:noFill/>
            <a:ln w="9525">
              <a:solidFill>
                <a:srgbClr val="008080"/>
              </a:solidFill>
              <a:round/>
              <a:headEnd/>
              <a:tailEnd/>
            </a:ln>
          </p:spPr>
          <p:txBody>
            <a:bodyPr/>
            <a:lstStyle/>
            <a:p>
              <a:endParaRPr lang="en-US"/>
            </a:p>
          </p:txBody>
        </p:sp>
        <p:sp>
          <p:nvSpPr>
            <p:cNvPr id="12896" name="Line 88"/>
            <p:cNvSpPr>
              <a:spLocks noChangeShapeType="1"/>
            </p:cNvSpPr>
            <p:nvPr/>
          </p:nvSpPr>
          <p:spPr bwMode="auto">
            <a:xfrm>
              <a:off x="3451" y="2965"/>
              <a:ext cx="12" cy="1"/>
            </a:xfrm>
            <a:prstGeom prst="line">
              <a:avLst/>
            </a:prstGeom>
            <a:noFill/>
            <a:ln w="9525">
              <a:solidFill>
                <a:srgbClr val="008080"/>
              </a:solidFill>
              <a:round/>
              <a:headEnd/>
              <a:tailEnd/>
            </a:ln>
          </p:spPr>
          <p:txBody>
            <a:bodyPr/>
            <a:lstStyle/>
            <a:p>
              <a:endParaRPr lang="en-US"/>
            </a:p>
          </p:txBody>
        </p:sp>
        <p:sp>
          <p:nvSpPr>
            <p:cNvPr id="12897" name="Line 89"/>
            <p:cNvSpPr>
              <a:spLocks noChangeShapeType="1"/>
            </p:cNvSpPr>
            <p:nvPr/>
          </p:nvSpPr>
          <p:spPr bwMode="auto">
            <a:xfrm>
              <a:off x="3474" y="2965"/>
              <a:ext cx="12" cy="1"/>
            </a:xfrm>
            <a:prstGeom prst="line">
              <a:avLst/>
            </a:prstGeom>
            <a:noFill/>
            <a:ln w="9525">
              <a:solidFill>
                <a:srgbClr val="008080"/>
              </a:solidFill>
              <a:round/>
              <a:headEnd/>
              <a:tailEnd/>
            </a:ln>
          </p:spPr>
          <p:txBody>
            <a:bodyPr/>
            <a:lstStyle/>
            <a:p>
              <a:endParaRPr lang="en-US"/>
            </a:p>
          </p:txBody>
        </p:sp>
        <p:sp>
          <p:nvSpPr>
            <p:cNvPr id="12898" name="Line 90"/>
            <p:cNvSpPr>
              <a:spLocks noChangeShapeType="1"/>
            </p:cNvSpPr>
            <p:nvPr/>
          </p:nvSpPr>
          <p:spPr bwMode="auto">
            <a:xfrm>
              <a:off x="3497" y="2965"/>
              <a:ext cx="12" cy="1"/>
            </a:xfrm>
            <a:prstGeom prst="line">
              <a:avLst/>
            </a:prstGeom>
            <a:noFill/>
            <a:ln w="9525">
              <a:solidFill>
                <a:srgbClr val="008080"/>
              </a:solidFill>
              <a:round/>
              <a:headEnd/>
              <a:tailEnd/>
            </a:ln>
          </p:spPr>
          <p:txBody>
            <a:bodyPr/>
            <a:lstStyle/>
            <a:p>
              <a:endParaRPr lang="en-US"/>
            </a:p>
          </p:txBody>
        </p:sp>
        <p:sp>
          <p:nvSpPr>
            <p:cNvPr id="12899" name="Line 91"/>
            <p:cNvSpPr>
              <a:spLocks noChangeShapeType="1"/>
            </p:cNvSpPr>
            <p:nvPr/>
          </p:nvSpPr>
          <p:spPr bwMode="auto">
            <a:xfrm>
              <a:off x="3520" y="2965"/>
              <a:ext cx="12" cy="1"/>
            </a:xfrm>
            <a:prstGeom prst="line">
              <a:avLst/>
            </a:prstGeom>
            <a:noFill/>
            <a:ln w="9525">
              <a:solidFill>
                <a:srgbClr val="008080"/>
              </a:solidFill>
              <a:round/>
              <a:headEnd/>
              <a:tailEnd/>
            </a:ln>
          </p:spPr>
          <p:txBody>
            <a:bodyPr/>
            <a:lstStyle/>
            <a:p>
              <a:endParaRPr lang="en-US"/>
            </a:p>
          </p:txBody>
        </p:sp>
        <p:sp>
          <p:nvSpPr>
            <p:cNvPr id="12900" name="Line 92"/>
            <p:cNvSpPr>
              <a:spLocks noChangeShapeType="1"/>
            </p:cNvSpPr>
            <p:nvPr/>
          </p:nvSpPr>
          <p:spPr bwMode="auto">
            <a:xfrm>
              <a:off x="3543" y="2965"/>
              <a:ext cx="12" cy="1"/>
            </a:xfrm>
            <a:prstGeom prst="line">
              <a:avLst/>
            </a:prstGeom>
            <a:noFill/>
            <a:ln w="9525">
              <a:solidFill>
                <a:srgbClr val="008080"/>
              </a:solidFill>
              <a:round/>
              <a:headEnd/>
              <a:tailEnd/>
            </a:ln>
          </p:spPr>
          <p:txBody>
            <a:bodyPr/>
            <a:lstStyle/>
            <a:p>
              <a:endParaRPr lang="en-US"/>
            </a:p>
          </p:txBody>
        </p:sp>
        <p:sp>
          <p:nvSpPr>
            <p:cNvPr id="12901" name="Line 93"/>
            <p:cNvSpPr>
              <a:spLocks noChangeShapeType="1"/>
            </p:cNvSpPr>
            <p:nvPr/>
          </p:nvSpPr>
          <p:spPr bwMode="auto">
            <a:xfrm>
              <a:off x="3566" y="2965"/>
              <a:ext cx="12" cy="1"/>
            </a:xfrm>
            <a:prstGeom prst="line">
              <a:avLst/>
            </a:prstGeom>
            <a:noFill/>
            <a:ln w="9525">
              <a:solidFill>
                <a:srgbClr val="008080"/>
              </a:solidFill>
              <a:round/>
              <a:headEnd/>
              <a:tailEnd/>
            </a:ln>
          </p:spPr>
          <p:txBody>
            <a:bodyPr/>
            <a:lstStyle/>
            <a:p>
              <a:endParaRPr lang="en-US"/>
            </a:p>
          </p:txBody>
        </p:sp>
        <p:sp>
          <p:nvSpPr>
            <p:cNvPr id="12902" name="Line 94"/>
            <p:cNvSpPr>
              <a:spLocks noChangeShapeType="1"/>
            </p:cNvSpPr>
            <p:nvPr/>
          </p:nvSpPr>
          <p:spPr bwMode="auto">
            <a:xfrm>
              <a:off x="3589" y="2965"/>
              <a:ext cx="12" cy="1"/>
            </a:xfrm>
            <a:prstGeom prst="line">
              <a:avLst/>
            </a:prstGeom>
            <a:noFill/>
            <a:ln w="9525">
              <a:solidFill>
                <a:srgbClr val="008080"/>
              </a:solidFill>
              <a:round/>
              <a:headEnd/>
              <a:tailEnd/>
            </a:ln>
          </p:spPr>
          <p:txBody>
            <a:bodyPr/>
            <a:lstStyle/>
            <a:p>
              <a:endParaRPr lang="en-US"/>
            </a:p>
          </p:txBody>
        </p:sp>
        <p:sp>
          <p:nvSpPr>
            <p:cNvPr id="12903" name="Line 95"/>
            <p:cNvSpPr>
              <a:spLocks noChangeShapeType="1"/>
            </p:cNvSpPr>
            <p:nvPr/>
          </p:nvSpPr>
          <p:spPr bwMode="auto">
            <a:xfrm>
              <a:off x="3612" y="2965"/>
              <a:ext cx="12" cy="1"/>
            </a:xfrm>
            <a:prstGeom prst="line">
              <a:avLst/>
            </a:prstGeom>
            <a:noFill/>
            <a:ln w="9525">
              <a:solidFill>
                <a:srgbClr val="008080"/>
              </a:solidFill>
              <a:round/>
              <a:headEnd/>
              <a:tailEnd/>
            </a:ln>
          </p:spPr>
          <p:txBody>
            <a:bodyPr/>
            <a:lstStyle/>
            <a:p>
              <a:endParaRPr lang="en-US"/>
            </a:p>
          </p:txBody>
        </p:sp>
        <p:sp>
          <p:nvSpPr>
            <p:cNvPr id="12904" name="Line 96"/>
            <p:cNvSpPr>
              <a:spLocks noChangeShapeType="1"/>
            </p:cNvSpPr>
            <p:nvPr/>
          </p:nvSpPr>
          <p:spPr bwMode="auto">
            <a:xfrm>
              <a:off x="3635" y="2965"/>
              <a:ext cx="12" cy="1"/>
            </a:xfrm>
            <a:prstGeom prst="line">
              <a:avLst/>
            </a:prstGeom>
            <a:noFill/>
            <a:ln w="9525">
              <a:solidFill>
                <a:srgbClr val="008080"/>
              </a:solidFill>
              <a:round/>
              <a:headEnd/>
              <a:tailEnd/>
            </a:ln>
          </p:spPr>
          <p:txBody>
            <a:bodyPr/>
            <a:lstStyle/>
            <a:p>
              <a:endParaRPr lang="en-US"/>
            </a:p>
          </p:txBody>
        </p:sp>
        <p:sp>
          <p:nvSpPr>
            <p:cNvPr id="12905" name="Line 97"/>
            <p:cNvSpPr>
              <a:spLocks noChangeShapeType="1"/>
            </p:cNvSpPr>
            <p:nvPr/>
          </p:nvSpPr>
          <p:spPr bwMode="auto">
            <a:xfrm>
              <a:off x="3658" y="2965"/>
              <a:ext cx="12" cy="1"/>
            </a:xfrm>
            <a:prstGeom prst="line">
              <a:avLst/>
            </a:prstGeom>
            <a:noFill/>
            <a:ln w="9525">
              <a:solidFill>
                <a:srgbClr val="008080"/>
              </a:solidFill>
              <a:round/>
              <a:headEnd/>
              <a:tailEnd/>
            </a:ln>
          </p:spPr>
          <p:txBody>
            <a:bodyPr/>
            <a:lstStyle/>
            <a:p>
              <a:endParaRPr lang="en-US"/>
            </a:p>
          </p:txBody>
        </p:sp>
        <p:sp>
          <p:nvSpPr>
            <p:cNvPr id="12906" name="Line 98"/>
            <p:cNvSpPr>
              <a:spLocks noChangeShapeType="1"/>
            </p:cNvSpPr>
            <p:nvPr/>
          </p:nvSpPr>
          <p:spPr bwMode="auto">
            <a:xfrm>
              <a:off x="3681" y="2965"/>
              <a:ext cx="12" cy="1"/>
            </a:xfrm>
            <a:prstGeom prst="line">
              <a:avLst/>
            </a:prstGeom>
            <a:noFill/>
            <a:ln w="9525">
              <a:solidFill>
                <a:srgbClr val="008080"/>
              </a:solidFill>
              <a:round/>
              <a:headEnd/>
              <a:tailEnd/>
            </a:ln>
          </p:spPr>
          <p:txBody>
            <a:bodyPr/>
            <a:lstStyle/>
            <a:p>
              <a:endParaRPr lang="en-US"/>
            </a:p>
          </p:txBody>
        </p:sp>
        <p:sp>
          <p:nvSpPr>
            <p:cNvPr id="12907" name="Line 99"/>
            <p:cNvSpPr>
              <a:spLocks noChangeShapeType="1"/>
            </p:cNvSpPr>
            <p:nvPr/>
          </p:nvSpPr>
          <p:spPr bwMode="auto">
            <a:xfrm>
              <a:off x="3704" y="2965"/>
              <a:ext cx="12" cy="1"/>
            </a:xfrm>
            <a:prstGeom prst="line">
              <a:avLst/>
            </a:prstGeom>
            <a:noFill/>
            <a:ln w="9525">
              <a:solidFill>
                <a:srgbClr val="008080"/>
              </a:solidFill>
              <a:round/>
              <a:headEnd/>
              <a:tailEnd/>
            </a:ln>
          </p:spPr>
          <p:txBody>
            <a:bodyPr/>
            <a:lstStyle/>
            <a:p>
              <a:endParaRPr lang="en-US"/>
            </a:p>
          </p:txBody>
        </p:sp>
        <p:sp>
          <p:nvSpPr>
            <p:cNvPr id="12908" name="Line 100"/>
            <p:cNvSpPr>
              <a:spLocks noChangeShapeType="1"/>
            </p:cNvSpPr>
            <p:nvPr/>
          </p:nvSpPr>
          <p:spPr bwMode="auto">
            <a:xfrm>
              <a:off x="3727" y="2965"/>
              <a:ext cx="12" cy="1"/>
            </a:xfrm>
            <a:prstGeom prst="line">
              <a:avLst/>
            </a:prstGeom>
            <a:noFill/>
            <a:ln w="9525">
              <a:solidFill>
                <a:srgbClr val="008080"/>
              </a:solidFill>
              <a:round/>
              <a:headEnd/>
              <a:tailEnd/>
            </a:ln>
          </p:spPr>
          <p:txBody>
            <a:bodyPr/>
            <a:lstStyle/>
            <a:p>
              <a:endParaRPr lang="en-US"/>
            </a:p>
          </p:txBody>
        </p:sp>
        <p:sp>
          <p:nvSpPr>
            <p:cNvPr id="12909" name="Line 101"/>
            <p:cNvSpPr>
              <a:spLocks noChangeShapeType="1"/>
            </p:cNvSpPr>
            <p:nvPr/>
          </p:nvSpPr>
          <p:spPr bwMode="auto">
            <a:xfrm>
              <a:off x="3750" y="2965"/>
              <a:ext cx="12" cy="1"/>
            </a:xfrm>
            <a:prstGeom prst="line">
              <a:avLst/>
            </a:prstGeom>
            <a:noFill/>
            <a:ln w="9525">
              <a:solidFill>
                <a:srgbClr val="008080"/>
              </a:solidFill>
              <a:round/>
              <a:headEnd/>
              <a:tailEnd/>
            </a:ln>
          </p:spPr>
          <p:txBody>
            <a:bodyPr/>
            <a:lstStyle/>
            <a:p>
              <a:endParaRPr lang="en-US"/>
            </a:p>
          </p:txBody>
        </p:sp>
        <p:sp>
          <p:nvSpPr>
            <p:cNvPr id="12910" name="Line 102"/>
            <p:cNvSpPr>
              <a:spLocks noChangeShapeType="1"/>
            </p:cNvSpPr>
            <p:nvPr/>
          </p:nvSpPr>
          <p:spPr bwMode="auto">
            <a:xfrm>
              <a:off x="3773" y="2965"/>
              <a:ext cx="12" cy="1"/>
            </a:xfrm>
            <a:prstGeom prst="line">
              <a:avLst/>
            </a:prstGeom>
            <a:noFill/>
            <a:ln w="9525">
              <a:solidFill>
                <a:srgbClr val="008080"/>
              </a:solidFill>
              <a:round/>
              <a:headEnd/>
              <a:tailEnd/>
            </a:ln>
          </p:spPr>
          <p:txBody>
            <a:bodyPr/>
            <a:lstStyle/>
            <a:p>
              <a:endParaRPr lang="en-US"/>
            </a:p>
          </p:txBody>
        </p:sp>
        <p:sp>
          <p:nvSpPr>
            <p:cNvPr id="12911" name="Line 103"/>
            <p:cNvSpPr>
              <a:spLocks noChangeShapeType="1"/>
            </p:cNvSpPr>
            <p:nvPr/>
          </p:nvSpPr>
          <p:spPr bwMode="auto">
            <a:xfrm>
              <a:off x="3796" y="2965"/>
              <a:ext cx="12" cy="1"/>
            </a:xfrm>
            <a:prstGeom prst="line">
              <a:avLst/>
            </a:prstGeom>
            <a:noFill/>
            <a:ln w="9525">
              <a:solidFill>
                <a:srgbClr val="008080"/>
              </a:solidFill>
              <a:round/>
              <a:headEnd/>
              <a:tailEnd/>
            </a:ln>
          </p:spPr>
          <p:txBody>
            <a:bodyPr/>
            <a:lstStyle/>
            <a:p>
              <a:endParaRPr lang="en-US"/>
            </a:p>
          </p:txBody>
        </p:sp>
        <p:sp>
          <p:nvSpPr>
            <p:cNvPr id="12912" name="Line 104"/>
            <p:cNvSpPr>
              <a:spLocks noChangeShapeType="1"/>
            </p:cNvSpPr>
            <p:nvPr/>
          </p:nvSpPr>
          <p:spPr bwMode="auto">
            <a:xfrm>
              <a:off x="3820" y="2965"/>
              <a:ext cx="11" cy="1"/>
            </a:xfrm>
            <a:prstGeom prst="line">
              <a:avLst/>
            </a:prstGeom>
            <a:noFill/>
            <a:ln w="9525">
              <a:solidFill>
                <a:srgbClr val="008080"/>
              </a:solidFill>
              <a:round/>
              <a:headEnd/>
              <a:tailEnd/>
            </a:ln>
          </p:spPr>
          <p:txBody>
            <a:bodyPr/>
            <a:lstStyle/>
            <a:p>
              <a:endParaRPr lang="en-US"/>
            </a:p>
          </p:txBody>
        </p:sp>
        <p:sp>
          <p:nvSpPr>
            <p:cNvPr id="12913" name="Line 105"/>
            <p:cNvSpPr>
              <a:spLocks noChangeShapeType="1"/>
            </p:cNvSpPr>
            <p:nvPr/>
          </p:nvSpPr>
          <p:spPr bwMode="auto">
            <a:xfrm>
              <a:off x="3843" y="2965"/>
              <a:ext cx="11" cy="1"/>
            </a:xfrm>
            <a:prstGeom prst="line">
              <a:avLst/>
            </a:prstGeom>
            <a:noFill/>
            <a:ln w="9525">
              <a:solidFill>
                <a:srgbClr val="008080"/>
              </a:solidFill>
              <a:round/>
              <a:headEnd/>
              <a:tailEnd/>
            </a:ln>
          </p:spPr>
          <p:txBody>
            <a:bodyPr/>
            <a:lstStyle/>
            <a:p>
              <a:endParaRPr lang="en-US"/>
            </a:p>
          </p:txBody>
        </p:sp>
        <p:sp>
          <p:nvSpPr>
            <p:cNvPr id="12914" name="Line 106"/>
            <p:cNvSpPr>
              <a:spLocks noChangeShapeType="1"/>
            </p:cNvSpPr>
            <p:nvPr/>
          </p:nvSpPr>
          <p:spPr bwMode="auto">
            <a:xfrm>
              <a:off x="3866" y="2965"/>
              <a:ext cx="11" cy="1"/>
            </a:xfrm>
            <a:prstGeom prst="line">
              <a:avLst/>
            </a:prstGeom>
            <a:noFill/>
            <a:ln w="9525">
              <a:solidFill>
                <a:srgbClr val="008080"/>
              </a:solidFill>
              <a:round/>
              <a:headEnd/>
              <a:tailEnd/>
            </a:ln>
          </p:spPr>
          <p:txBody>
            <a:bodyPr/>
            <a:lstStyle/>
            <a:p>
              <a:endParaRPr lang="en-US"/>
            </a:p>
          </p:txBody>
        </p:sp>
        <p:sp>
          <p:nvSpPr>
            <p:cNvPr id="12915" name="Line 107"/>
            <p:cNvSpPr>
              <a:spLocks noChangeShapeType="1"/>
            </p:cNvSpPr>
            <p:nvPr/>
          </p:nvSpPr>
          <p:spPr bwMode="auto">
            <a:xfrm>
              <a:off x="3889" y="2965"/>
              <a:ext cx="11" cy="1"/>
            </a:xfrm>
            <a:prstGeom prst="line">
              <a:avLst/>
            </a:prstGeom>
            <a:noFill/>
            <a:ln w="9525">
              <a:solidFill>
                <a:srgbClr val="008080"/>
              </a:solidFill>
              <a:round/>
              <a:headEnd/>
              <a:tailEnd/>
            </a:ln>
          </p:spPr>
          <p:txBody>
            <a:bodyPr/>
            <a:lstStyle/>
            <a:p>
              <a:endParaRPr lang="en-US"/>
            </a:p>
          </p:txBody>
        </p:sp>
        <p:sp>
          <p:nvSpPr>
            <p:cNvPr id="12916" name="Line 108"/>
            <p:cNvSpPr>
              <a:spLocks noChangeShapeType="1"/>
            </p:cNvSpPr>
            <p:nvPr/>
          </p:nvSpPr>
          <p:spPr bwMode="auto">
            <a:xfrm>
              <a:off x="3912" y="2965"/>
              <a:ext cx="11" cy="1"/>
            </a:xfrm>
            <a:prstGeom prst="line">
              <a:avLst/>
            </a:prstGeom>
            <a:noFill/>
            <a:ln w="9525">
              <a:solidFill>
                <a:srgbClr val="008080"/>
              </a:solidFill>
              <a:round/>
              <a:headEnd/>
              <a:tailEnd/>
            </a:ln>
          </p:spPr>
          <p:txBody>
            <a:bodyPr/>
            <a:lstStyle/>
            <a:p>
              <a:endParaRPr lang="en-US"/>
            </a:p>
          </p:txBody>
        </p:sp>
        <p:sp>
          <p:nvSpPr>
            <p:cNvPr id="12917" name="Line 109"/>
            <p:cNvSpPr>
              <a:spLocks noChangeShapeType="1"/>
            </p:cNvSpPr>
            <p:nvPr/>
          </p:nvSpPr>
          <p:spPr bwMode="auto">
            <a:xfrm>
              <a:off x="3935" y="2965"/>
              <a:ext cx="11" cy="1"/>
            </a:xfrm>
            <a:prstGeom prst="line">
              <a:avLst/>
            </a:prstGeom>
            <a:noFill/>
            <a:ln w="9525">
              <a:solidFill>
                <a:srgbClr val="008080"/>
              </a:solidFill>
              <a:round/>
              <a:headEnd/>
              <a:tailEnd/>
            </a:ln>
          </p:spPr>
          <p:txBody>
            <a:bodyPr/>
            <a:lstStyle/>
            <a:p>
              <a:endParaRPr lang="en-US"/>
            </a:p>
          </p:txBody>
        </p:sp>
        <p:sp>
          <p:nvSpPr>
            <p:cNvPr id="12918" name="Line 110"/>
            <p:cNvSpPr>
              <a:spLocks noChangeShapeType="1"/>
            </p:cNvSpPr>
            <p:nvPr/>
          </p:nvSpPr>
          <p:spPr bwMode="auto">
            <a:xfrm>
              <a:off x="3958" y="2965"/>
              <a:ext cx="11" cy="1"/>
            </a:xfrm>
            <a:prstGeom prst="line">
              <a:avLst/>
            </a:prstGeom>
            <a:noFill/>
            <a:ln w="9525">
              <a:solidFill>
                <a:srgbClr val="008080"/>
              </a:solidFill>
              <a:round/>
              <a:headEnd/>
              <a:tailEnd/>
            </a:ln>
          </p:spPr>
          <p:txBody>
            <a:bodyPr/>
            <a:lstStyle/>
            <a:p>
              <a:endParaRPr lang="en-US"/>
            </a:p>
          </p:txBody>
        </p:sp>
        <p:sp>
          <p:nvSpPr>
            <p:cNvPr id="12919" name="Line 111"/>
            <p:cNvSpPr>
              <a:spLocks noChangeShapeType="1"/>
            </p:cNvSpPr>
            <p:nvPr/>
          </p:nvSpPr>
          <p:spPr bwMode="auto">
            <a:xfrm>
              <a:off x="3981" y="2965"/>
              <a:ext cx="11" cy="1"/>
            </a:xfrm>
            <a:prstGeom prst="line">
              <a:avLst/>
            </a:prstGeom>
            <a:noFill/>
            <a:ln w="9525">
              <a:solidFill>
                <a:srgbClr val="008080"/>
              </a:solidFill>
              <a:round/>
              <a:headEnd/>
              <a:tailEnd/>
            </a:ln>
          </p:spPr>
          <p:txBody>
            <a:bodyPr/>
            <a:lstStyle/>
            <a:p>
              <a:endParaRPr lang="en-US"/>
            </a:p>
          </p:txBody>
        </p:sp>
        <p:sp>
          <p:nvSpPr>
            <p:cNvPr id="12920" name="Line 112"/>
            <p:cNvSpPr>
              <a:spLocks noChangeShapeType="1"/>
            </p:cNvSpPr>
            <p:nvPr/>
          </p:nvSpPr>
          <p:spPr bwMode="auto">
            <a:xfrm>
              <a:off x="4004" y="2965"/>
              <a:ext cx="11" cy="1"/>
            </a:xfrm>
            <a:prstGeom prst="line">
              <a:avLst/>
            </a:prstGeom>
            <a:noFill/>
            <a:ln w="9525">
              <a:solidFill>
                <a:srgbClr val="008080"/>
              </a:solidFill>
              <a:round/>
              <a:headEnd/>
              <a:tailEnd/>
            </a:ln>
          </p:spPr>
          <p:txBody>
            <a:bodyPr/>
            <a:lstStyle/>
            <a:p>
              <a:endParaRPr lang="en-US"/>
            </a:p>
          </p:txBody>
        </p:sp>
        <p:sp>
          <p:nvSpPr>
            <p:cNvPr id="12921" name="Line 113"/>
            <p:cNvSpPr>
              <a:spLocks noChangeShapeType="1"/>
            </p:cNvSpPr>
            <p:nvPr/>
          </p:nvSpPr>
          <p:spPr bwMode="auto">
            <a:xfrm>
              <a:off x="4027" y="2965"/>
              <a:ext cx="11" cy="1"/>
            </a:xfrm>
            <a:prstGeom prst="line">
              <a:avLst/>
            </a:prstGeom>
            <a:noFill/>
            <a:ln w="9525">
              <a:solidFill>
                <a:srgbClr val="008080"/>
              </a:solidFill>
              <a:round/>
              <a:headEnd/>
              <a:tailEnd/>
            </a:ln>
          </p:spPr>
          <p:txBody>
            <a:bodyPr/>
            <a:lstStyle/>
            <a:p>
              <a:endParaRPr lang="en-US"/>
            </a:p>
          </p:txBody>
        </p:sp>
        <p:sp>
          <p:nvSpPr>
            <p:cNvPr id="12922" name="Line 114"/>
            <p:cNvSpPr>
              <a:spLocks noChangeShapeType="1"/>
            </p:cNvSpPr>
            <p:nvPr/>
          </p:nvSpPr>
          <p:spPr bwMode="auto">
            <a:xfrm>
              <a:off x="4050" y="2965"/>
              <a:ext cx="11" cy="1"/>
            </a:xfrm>
            <a:prstGeom prst="line">
              <a:avLst/>
            </a:prstGeom>
            <a:noFill/>
            <a:ln w="9525">
              <a:solidFill>
                <a:srgbClr val="008080"/>
              </a:solidFill>
              <a:round/>
              <a:headEnd/>
              <a:tailEnd/>
            </a:ln>
          </p:spPr>
          <p:txBody>
            <a:bodyPr/>
            <a:lstStyle/>
            <a:p>
              <a:endParaRPr lang="en-US"/>
            </a:p>
          </p:txBody>
        </p:sp>
        <p:sp>
          <p:nvSpPr>
            <p:cNvPr id="12923" name="Line 115"/>
            <p:cNvSpPr>
              <a:spLocks noChangeShapeType="1"/>
            </p:cNvSpPr>
            <p:nvPr/>
          </p:nvSpPr>
          <p:spPr bwMode="auto">
            <a:xfrm>
              <a:off x="4073" y="2965"/>
              <a:ext cx="11" cy="1"/>
            </a:xfrm>
            <a:prstGeom prst="line">
              <a:avLst/>
            </a:prstGeom>
            <a:noFill/>
            <a:ln w="9525">
              <a:solidFill>
                <a:srgbClr val="008080"/>
              </a:solidFill>
              <a:round/>
              <a:headEnd/>
              <a:tailEnd/>
            </a:ln>
          </p:spPr>
          <p:txBody>
            <a:bodyPr/>
            <a:lstStyle/>
            <a:p>
              <a:endParaRPr lang="en-US"/>
            </a:p>
          </p:txBody>
        </p:sp>
        <p:sp>
          <p:nvSpPr>
            <p:cNvPr id="12924" name="Line 116"/>
            <p:cNvSpPr>
              <a:spLocks noChangeShapeType="1"/>
            </p:cNvSpPr>
            <p:nvPr/>
          </p:nvSpPr>
          <p:spPr bwMode="auto">
            <a:xfrm>
              <a:off x="4096" y="2965"/>
              <a:ext cx="11" cy="1"/>
            </a:xfrm>
            <a:prstGeom prst="line">
              <a:avLst/>
            </a:prstGeom>
            <a:noFill/>
            <a:ln w="9525">
              <a:solidFill>
                <a:srgbClr val="008080"/>
              </a:solidFill>
              <a:round/>
              <a:headEnd/>
              <a:tailEnd/>
            </a:ln>
          </p:spPr>
          <p:txBody>
            <a:bodyPr/>
            <a:lstStyle/>
            <a:p>
              <a:endParaRPr lang="en-US"/>
            </a:p>
          </p:txBody>
        </p:sp>
        <p:sp>
          <p:nvSpPr>
            <p:cNvPr id="12925" name="Line 117"/>
            <p:cNvSpPr>
              <a:spLocks noChangeShapeType="1"/>
            </p:cNvSpPr>
            <p:nvPr/>
          </p:nvSpPr>
          <p:spPr bwMode="auto">
            <a:xfrm>
              <a:off x="4119" y="2965"/>
              <a:ext cx="11" cy="1"/>
            </a:xfrm>
            <a:prstGeom prst="line">
              <a:avLst/>
            </a:prstGeom>
            <a:noFill/>
            <a:ln w="9525">
              <a:solidFill>
                <a:srgbClr val="008080"/>
              </a:solidFill>
              <a:round/>
              <a:headEnd/>
              <a:tailEnd/>
            </a:ln>
          </p:spPr>
          <p:txBody>
            <a:bodyPr/>
            <a:lstStyle/>
            <a:p>
              <a:endParaRPr lang="en-US"/>
            </a:p>
          </p:txBody>
        </p:sp>
        <p:sp>
          <p:nvSpPr>
            <p:cNvPr id="12926" name="Line 118"/>
            <p:cNvSpPr>
              <a:spLocks noChangeShapeType="1"/>
            </p:cNvSpPr>
            <p:nvPr/>
          </p:nvSpPr>
          <p:spPr bwMode="auto">
            <a:xfrm>
              <a:off x="4142" y="2965"/>
              <a:ext cx="11" cy="1"/>
            </a:xfrm>
            <a:prstGeom prst="line">
              <a:avLst/>
            </a:prstGeom>
            <a:noFill/>
            <a:ln w="9525">
              <a:solidFill>
                <a:srgbClr val="008080"/>
              </a:solidFill>
              <a:round/>
              <a:headEnd/>
              <a:tailEnd/>
            </a:ln>
          </p:spPr>
          <p:txBody>
            <a:bodyPr/>
            <a:lstStyle/>
            <a:p>
              <a:endParaRPr lang="en-US"/>
            </a:p>
          </p:txBody>
        </p:sp>
        <p:sp>
          <p:nvSpPr>
            <p:cNvPr id="12927" name="Line 119"/>
            <p:cNvSpPr>
              <a:spLocks noChangeShapeType="1"/>
            </p:cNvSpPr>
            <p:nvPr/>
          </p:nvSpPr>
          <p:spPr bwMode="auto">
            <a:xfrm>
              <a:off x="1563" y="2893"/>
              <a:ext cx="12" cy="1"/>
            </a:xfrm>
            <a:prstGeom prst="line">
              <a:avLst/>
            </a:prstGeom>
            <a:noFill/>
            <a:ln w="9525">
              <a:solidFill>
                <a:srgbClr val="008080"/>
              </a:solidFill>
              <a:round/>
              <a:headEnd/>
              <a:tailEnd/>
            </a:ln>
          </p:spPr>
          <p:txBody>
            <a:bodyPr/>
            <a:lstStyle/>
            <a:p>
              <a:endParaRPr lang="en-US"/>
            </a:p>
          </p:txBody>
        </p:sp>
        <p:sp>
          <p:nvSpPr>
            <p:cNvPr id="12928" name="Line 120"/>
            <p:cNvSpPr>
              <a:spLocks noChangeShapeType="1"/>
            </p:cNvSpPr>
            <p:nvPr/>
          </p:nvSpPr>
          <p:spPr bwMode="auto">
            <a:xfrm>
              <a:off x="1586" y="2893"/>
              <a:ext cx="12" cy="1"/>
            </a:xfrm>
            <a:prstGeom prst="line">
              <a:avLst/>
            </a:prstGeom>
            <a:noFill/>
            <a:ln w="9525">
              <a:solidFill>
                <a:srgbClr val="008080"/>
              </a:solidFill>
              <a:round/>
              <a:headEnd/>
              <a:tailEnd/>
            </a:ln>
          </p:spPr>
          <p:txBody>
            <a:bodyPr/>
            <a:lstStyle/>
            <a:p>
              <a:endParaRPr lang="en-US"/>
            </a:p>
          </p:txBody>
        </p:sp>
        <p:sp>
          <p:nvSpPr>
            <p:cNvPr id="12929" name="Line 121"/>
            <p:cNvSpPr>
              <a:spLocks noChangeShapeType="1"/>
            </p:cNvSpPr>
            <p:nvPr/>
          </p:nvSpPr>
          <p:spPr bwMode="auto">
            <a:xfrm>
              <a:off x="1609" y="2893"/>
              <a:ext cx="12" cy="1"/>
            </a:xfrm>
            <a:prstGeom prst="line">
              <a:avLst/>
            </a:prstGeom>
            <a:noFill/>
            <a:ln w="9525">
              <a:solidFill>
                <a:srgbClr val="008080"/>
              </a:solidFill>
              <a:round/>
              <a:headEnd/>
              <a:tailEnd/>
            </a:ln>
          </p:spPr>
          <p:txBody>
            <a:bodyPr/>
            <a:lstStyle/>
            <a:p>
              <a:endParaRPr lang="en-US"/>
            </a:p>
          </p:txBody>
        </p:sp>
        <p:sp>
          <p:nvSpPr>
            <p:cNvPr id="12930" name="Line 122"/>
            <p:cNvSpPr>
              <a:spLocks noChangeShapeType="1"/>
            </p:cNvSpPr>
            <p:nvPr/>
          </p:nvSpPr>
          <p:spPr bwMode="auto">
            <a:xfrm>
              <a:off x="1632" y="2893"/>
              <a:ext cx="12" cy="1"/>
            </a:xfrm>
            <a:prstGeom prst="line">
              <a:avLst/>
            </a:prstGeom>
            <a:noFill/>
            <a:ln w="9525">
              <a:solidFill>
                <a:srgbClr val="008080"/>
              </a:solidFill>
              <a:round/>
              <a:headEnd/>
              <a:tailEnd/>
            </a:ln>
          </p:spPr>
          <p:txBody>
            <a:bodyPr/>
            <a:lstStyle/>
            <a:p>
              <a:endParaRPr lang="en-US"/>
            </a:p>
          </p:txBody>
        </p:sp>
        <p:sp>
          <p:nvSpPr>
            <p:cNvPr id="12931" name="Line 123"/>
            <p:cNvSpPr>
              <a:spLocks noChangeShapeType="1"/>
            </p:cNvSpPr>
            <p:nvPr/>
          </p:nvSpPr>
          <p:spPr bwMode="auto">
            <a:xfrm>
              <a:off x="1655" y="2893"/>
              <a:ext cx="12" cy="1"/>
            </a:xfrm>
            <a:prstGeom prst="line">
              <a:avLst/>
            </a:prstGeom>
            <a:noFill/>
            <a:ln w="9525">
              <a:solidFill>
                <a:srgbClr val="008080"/>
              </a:solidFill>
              <a:round/>
              <a:headEnd/>
              <a:tailEnd/>
            </a:ln>
          </p:spPr>
          <p:txBody>
            <a:bodyPr/>
            <a:lstStyle/>
            <a:p>
              <a:endParaRPr lang="en-US"/>
            </a:p>
          </p:txBody>
        </p:sp>
        <p:sp>
          <p:nvSpPr>
            <p:cNvPr id="12932" name="Line 124"/>
            <p:cNvSpPr>
              <a:spLocks noChangeShapeType="1"/>
            </p:cNvSpPr>
            <p:nvPr/>
          </p:nvSpPr>
          <p:spPr bwMode="auto">
            <a:xfrm>
              <a:off x="1678" y="2893"/>
              <a:ext cx="12" cy="1"/>
            </a:xfrm>
            <a:prstGeom prst="line">
              <a:avLst/>
            </a:prstGeom>
            <a:noFill/>
            <a:ln w="9525">
              <a:solidFill>
                <a:srgbClr val="008080"/>
              </a:solidFill>
              <a:round/>
              <a:headEnd/>
              <a:tailEnd/>
            </a:ln>
          </p:spPr>
          <p:txBody>
            <a:bodyPr/>
            <a:lstStyle/>
            <a:p>
              <a:endParaRPr lang="en-US"/>
            </a:p>
          </p:txBody>
        </p:sp>
        <p:sp>
          <p:nvSpPr>
            <p:cNvPr id="12933" name="Line 125"/>
            <p:cNvSpPr>
              <a:spLocks noChangeShapeType="1"/>
            </p:cNvSpPr>
            <p:nvPr/>
          </p:nvSpPr>
          <p:spPr bwMode="auto">
            <a:xfrm>
              <a:off x="1701" y="2893"/>
              <a:ext cx="12" cy="1"/>
            </a:xfrm>
            <a:prstGeom prst="line">
              <a:avLst/>
            </a:prstGeom>
            <a:noFill/>
            <a:ln w="9525">
              <a:solidFill>
                <a:srgbClr val="008080"/>
              </a:solidFill>
              <a:round/>
              <a:headEnd/>
              <a:tailEnd/>
            </a:ln>
          </p:spPr>
          <p:txBody>
            <a:bodyPr/>
            <a:lstStyle/>
            <a:p>
              <a:endParaRPr lang="en-US"/>
            </a:p>
          </p:txBody>
        </p:sp>
        <p:sp>
          <p:nvSpPr>
            <p:cNvPr id="12934" name="Line 126"/>
            <p:cNvSpPr>
              <a:spLocks noChangeShapeType="1"/>
            </p:cNvSpPr>
            <p:nvPr/>
          </p:nvSpPr>
          <p:spPr bwMode="auto">
            <a:xfrm>
              <a:off x="1724" y="2893"/>
              <a:ext cx="12" cy="1"/>
            </a:xfrm>
            <a:prstGeom prst="line">
              <a:avLst/>
            </a:prstGeom>
            <a:noFill/>
            <a:ln w="9525">
              <a:solidFill>
                <a:srgbClr val="008080"/>
              </a:solidFill>
              <a:round/>
              <a:headEnd/>
              <a:tailEnd/>
            </a:ln>
          </p:spPr>
          <p:txBody>
            <a:bodyPr/>
            <a:lstStyle/>
            <a:p>
              <a:endParaRPr lang="en-US"/>
            </a:p>
          </p:txBody>
        </p:sp>
        <p:sp>
          <p:nvSpPr>
            <p:cNvPr id="12935" name="Line 127"/>
            <p:cNvSpPr>
              <a:spLocks noChangeShapeType="1"/>
            </p:cNvSpPr>
            <p:nvPr/>
          </p:nvSpPr>
          <p:spPr bwMode="auto">
            <a:xfrm>
              <a:off x="1747" y="2893"/>
              <a:ext cx="12" cy="1"/>
            </a:xfrm>
            <a:prstGeom prst="line">
              <a:avLst/>
            </a:prstGeom>
            <a:noFill/>
            <a:ln w="9525">
              <a:solidFill>
                <a:srgbClr val="008080"/>
              </a:solidFill>
              <a:round/>
              <a:headEnd/>
              <a:tailEnd/>
            </a:ln>
          </p:spPr>
          <p:txBody>
            <a:bodyPr/>
            <a:lstStyle/>
            <a:p>
              <a:endParaRPr lang="en-US"/>
            </a:p>
          </p:txBody>
        </p:sp>
        <p:sp>
          <p:nvSpPr>
            <p:cNvPr id="12936" name="Line 128"/>
            <p:cNvSpPr>
              <a:spLocks noChangeShapeType="1"/>
            </p:cNvSpPr>
            <p:nvPr/>
          </p:nvSpPr>
          <p:spPr bwMode="auto">
            <a:xfrm>
              <a:off x="1770" y="2893"/>
              <a:ext cx="12" cy="1"/>
            </a:xfrm>
            <a:prstGeom prst="line">
              <a:avLst/>
            </a:prstGeom>
            <a:noFill/>
            <a:ln w="9525">
              <a:solidFill>
                <a:srgbClr val="008080"/>
              </a:solidFill>
              <a:round/>
              <a:headEnd/>
              <a:tailEnd/>
            </a:ln>
          </p:spPr>
          <p:txBody>
            <a:bodyPr/>
            <a:lstStyle/>
            <a:p>
              <a:endParaRPr lang="en-US"/>
            </a:p>
          </p:txBody>
        </p:sp>
        <p:sp>
          <p:nvSpPr>
            <p:cNvPr id="12937" name="Line 129"/>
            <p:cNvSpPr>
              <a:spLocks noChangeShapeType="1"/>
            </p:cNvSpPr>
            <p:nvPr/>
          </p:nvSpPr>
          <p:spPr bwMode="auto">
            <a:xfrm>
              <a:off x="1793" y="2893"/>
              <a:ext cx="12" cy="1"/>
            </a:xfrm>
            <a:prstGeom prst="line">
              <a:avLst/>
            </a:prstGeom>
            <a:noFill/>
            <a:ln w="9525">
              <a:solidFill>
                <a:srgbClr val="008080"/>
              </a:solidFill>
              <a:round/>
              <a:headEnd/>
              <a:tailEnd/>
            </a:ln>
          </p:spPr>
          <p:txBody>
            <a:bodyPr/>
            <a:lstStyle/>
            <a:p>
              <a:endParaRPr lang="en-US"/>
            </a:p>
          </p:txBody>
        </p:sp>
        <p:sp>
          <p:nvSpPr>
            <p:cNvPr id="12938" name="Line 130"/>
            <p:cNvSpPr>
              <a:spLocks noChangeShapeType="1"/>
            </p:cNvSpPr>
            <p:nvPr/>
          </p:nvSpPr>
          <p:spPr bwMode="auto">
            <a:xfrm>
              <a:off x="1816" y="2893"/>
              <a:ext cx="12" cy="1"/>
            </a:xfrm>
            <a:prstGeom prst="line">
              <a:avLst/>
            </a:prstGeom>
            <a:noFill/>
            <a:ln w="9525">
              <a:solidFill>
                <a:srgbClr val="008080"/>
              </a:solidFill>
              <a:round/>
              <a:headEnd/>
              <a:tailEnd/>
            </a:ln>
          </p:spPr>
          <p:txBody>
            <a:bodyPr/>
            <a:lstStyle/>
            <a:p>
              <a:endParaRPr lang="en-US"/>
            </a:p>
          </p:txBody>
        </p:sp>
        <p:sp>
          <p:nvSpPr>
            <p:cNvPr id="12939" name="Line 131"/>
            <p:cNvSpPr>
              <a:spLocks noChangeShapeType="1"/>
            </p:cNvSpPr>
            <p:nvPr/>
          </p:nvSpPr>
          <p:spPr bwMode="auto">
            <a:xfrm>
              <a:off x="1839" y="2893"/>
              <a:ext cx="12" cy="1"/>
            </a:xfrm>
            <a:prstGeom prst="line">
              <a:avLst/>
            </a:prstGeom>
            <a:noFill/>
            <a:ln w="9525">
              <a:solidFill>
                <a:srgbClr val="008080"/>
              </a:solidFill>
              <a:round/>
              <a:headEnd/>
              <a:tailEnd/>
            </a:ln>
          </p:spPr>
          <p:txBody>
            <a:bodyPr/>
            <a:lstStyle/>
            <a:p>
              <a:endParaRPr lang="en-US"/>
            </a:p>
          </p:txBody>
        </p:sp>
        <p:sp>
          <p:nvSpPr>
            <p:cNvPr id="12940" name="Line 132"/>
            <p:cNvSpPr>
              <a:spLocks noChangeShapeType="1"/>
            </p:cNvSpPr>
            <p:nvPr/>
          </p:nvSpPr>
          <p:spPr bwMode="auto">
            <a:xfrm>
              <a:off x="1863" y="2893"/>
              <a:ext cx="11" cy="1"/>
            </a:xfrm>
            <a:prstGeom prst="line">
              <a:avLst/>
            </a:prstGeom>
            <a:noFill/>
            <a:ln w="9525">
              <a:solidFill>
                <a:srgbClr val="008080"/>
              </a:solidFill>
              <a:round/>
              <a:headEnd/>
              <a:tailEnd/>
            </a:ln>
          </p:spPr>
          <p:txBody>
            <a:bodyPr/>
            <a:lstStyle/>
            <a:p>
              <a:endParaRPr lang="en-US"/>
            </a:p>
          </p:txBody>
        </p:sp>
        <p:sp>
          <p:nvSpPr>
            <p:cNvPr id="12941" name="Line 133"/>
            <p:cNvSpPr>
              <a:spLocks noChangeShapeType="1"/>
            </p:cNvSpPr>
            <p:nvPr/>
          </p:nvSpPr>
          <p:spPr bwMode="auto">
            <a:xfrm>
              <a:off x="1886" y="2893"/>
              <a:ext cx="11" cy="1"/>
            </a:xfrm>
            <a:prstGeom prst="line">
              <a:avLst/>
            </a:prstGeom>
            <a:noFill/>
            <a:ln w="9525">
              <a:solidFill>
                <a:srgbClr val="008080"/>
              </a:solidFill>
              <a:round/>
              <a:headEnd/>
              <a:tailEnd/>
            </a:ln>
          </p:spPr>
          <p:txBody>
            <a:bodyPr/>
            <a:lstStyle/>
            <a:p>
              <a:endParaRPr lang="en-US"/>
            </a:p>
          </p:txBody>
        </p:sp>
        <p:sp>
          <p:nvSpPr>
            <p:cNvPr id="12942" name="Line 134"/>
            <p:cNvSpPr>
              <a:spLocks noChangeShapeType="1"/>
            </p:cNvSpPr>
            <p:nvPr/>
          </p:nvSpPr>
          <p:spPr bwMode="auto">
            <a:xfrm>
              <a:off x="1909" y="2893"/>
              <a:ext cx="11" cy="1"/>
            </a:xfrm>
            <a:prstGeom prst="line">
              <a:avLst/>
            </a:prstGeom>
            <a:noFill/>
            <a:ln w="9525">
              <a:solidFill>
                <a:srgbClr val="008080"/>
              </a:solidFill>
              <a:round/>
              <a:headEnd/>
              <a:tailEnd/>
            </a:ln>
          </p:spPr>
          <p:txBody>
            <a:bodyPr/>
            <a:lstStyle/>
            <a:p>
              <a:endParaRPr lang="en-US"/>
            </a:p>
          </p:txBody>
        </p:sp>
        <p:sp>
          <p:nvSpPr>
            <p:cNvPr id="12943" name="Line 135"/>
            <p:cNvSpPr>
              <a:spLocks noChangeShapeType="1"/>
            </p:cNvSpPr>
            <p:nvPr/>
          </p:nvSpPr>
          <p:spPr bwMode="auto">
            <a:xfrm>
              <a:off x="1932" y="2893"/>
              <a:ext cx="11" cy="1"/>
            </a:xfrm>
            <a:prstGeom prst="line">
              <a:avLst/>
            </a:prstGeom>
            <a:noFill/>
            <a:ln w="9525">
              <a:solidFill>
                <a:srgbClr val="008080"/>
              </a:solidFill>
              <a:round/>
              <a:headEnd/>
              <a:tailEnd/>
            </a:ln>
          </p:spPr>
          <p:txBody>
            <a:bodyPr/>
            <a:lstStyle/>
            <a:p>
              <a:endParaRPr lang="en-US"/>
            </a:p>
          </p:txBody>
        </p:sp>
        <p:sp>
          <p:nvSpPr>
            <p:cNvPr id="12944" name="Line 136"/>
            <p:cNvSpPr>
              <a:spLocks noChangeShapeType="1"/>
            </p:cNvSpPr>
            <p:nvPr/>
          </p:nvSpPr>
          <p:spPr bwMode="auto">
            <a:xfrm>
              <a:off x="1955" y="2893"/>
              <a:ext cx="11" cy="1"/>
            </a:xfrm>
            <a:prstGeom prst="line">
              <a:avLst/>
            </a:prstGeom>
            <a:noFill/>
            <a:ln w="9525">
              <a:solidFill>
                <a:srgbClr val="008080"/>
              </a:solidFill>
              <a:round/>
              <a:headEnd/>
              <a:tailEnd/>
            </a:ln>
          </p:spPr>
          <p:txBody>
            <a:bodyPr/>
            <a:lstStyle/>
            <a:p>
              <a:endParaRPr lang="en-US"/>
            </a:p>
          </p:txBody>
        </p:sp>
        <p:sp>
          <p:nvSpPr>
            <p:cNvPr id="12945" name="Line 137"/>
            <p:cNvSpPr>
              <a:spLocks noChangeShapeType="1"/>
            </p:cNvSpPr>
            <p:nvPr/>
          </p:nvSpPr>
          <p:spPr bwMode="auto">
            <a:xfrm>
              <a:off x="1978" y="2893"/>
              <a:ext cx="11" cy="1"/>
            </a:xfrm>
            <a:prstGeom prst="line">
              <a:avLst/>
            </a:prstGeom>
            <a:noFill/>
            <a:ln w="9525">
              <a:solidFill>
                <a:srgbClr val="008080"/>
              </a:solidFill>
              <a:round/>
              <a:headEnd/>
              <a:tailEnd/>
            </a:ln>
          </p:spPr>
          <p:txBody>
            <a:bodyPr/>
            <a:lstStyle/>
            <a:p>
              <a:endParaRPr lang="en-US"/>
            </a:p>
          </p:txBody>
        </p:sp>
        <p:sp>
          <p:nvSpPr>
            <p:cNvPr id="12946" name="Line 138"/>
            <p:cNvSpPr>
              <a:spLocks noChangeShapeType="1"/>
            </p:cNvSpPr>
            <p:nvPr/>
          </p:nvSpPr>
          <p:spPr bwMode="auto">
            <a:xfrm>
              <a:off x="2001" y="2893"/>
              <a:ext cx="11" cy="1"/>
            </a:xfrm>
            <a:prstGeom prst="line">
              <a:avLst/>
            </a:prstGeom>
            <a:noFill/>
            <a:ln w="9525">
              <a:solidFill>
                <a:srgbClr val="008080"/>
              </a:solidFill>
              <a:round/>
              <a:headEnd/>
              <a:tailEnd/>
            </a:ln>
          </p:spPr>
          <p:txBody>
            <a:bodyPr/>
            <a:lstStyle/>
            <a:p>
              <a:endParaRPr lang="en-US"/>
            </a:p>
          </p:txBody>
        </p:sp>
        <p:sp>
          <p:nvSpPr>
            <p:cNvPr id="12947" name="Line 139"/>
            <p:cNvSpPr>
              <a:spLocks noChangeShapeType="1"/>
            </p:cNvSpPr>
            <p:nvPr/>
          </p:nvSpPr>
          <p:spPr bwMode="auto">
            <a:xfrm>
              <a:off x="2024" y="2893"/>
              <a:ext cx="11" cy="1"/>
            </a:xfrm>
            <a:prstGeom prst="line">
              <a:avLst/>
            </a:prstGeom>
            <a:noFill/>
            <a:ln w="9525">
              <a:solidFill>
                <a:srgbClr val="008080"/>
              </a:solidFill>
              <a:round/>
              <a:headEnd/>
              <a:tailEnd/>
            </a:ln>
          </p:spPr>
          <p:txBody>
            <a:bodyPr/>
            <a:lstStyle/>
            <a:p>
              <a:endParaRPr lang="en-US"/>
            </a:p>
          </p:txBody>
        </p:sp>
        <p:sp>
          <p:nvSpPr>
            <p:cNvPr id="12948" name="Line 140"/>
            <p:cNvSpPr>
              <a:spLocks noChangeShapeType="1"/>
            </p:cNvSpPr>
            <p:nvPr/>
          </p:nvSpPr>
          <p:spPr bwMode="auto">
            <a:xfrm>
              <a:off x="2047" y="2893"/>
              <a:ext cx="11" cy="1"/>
            </a:xfrm>
            <a:prstGeom prst="line">
              <a:avLst/>
            </a:prstGeom>
            <a:noFill/>
            <a:ln w="9525">
              <a:solidFill>
                <a:srgbClr val="008080"/>
              </a:solidFill>
              <a:round/>
              <a:headEnd/>
              <a:tailEnd/>
            </a:ln>
          </p:spPr>
          <p:txBody>
            <a:bodyPr/>
            <a:lstStyle/>
            <a:p>
              <a:endParaRPr lang="en-US"/>
            </a:p>
          </p:txBody>
        </p:sp>
        <p:sp>
          <p:nvSpPr>
            <p:cNvPr id="12949" name="Line 141"/>
            <p:cNvSpPr>
              <a:spLocks noChangeShapeType="1"/>
            </p:cNvSpPr>
            <p:nvPr/>
          </p:nvSpPr>
          <p:spPr bwMode="auto">
            <a:xfrm>
              <a:off x="2070" y="2893"/>
              <a:ext cx="11" cy="1"/>
            </a:xfrm>
            <a:prstGeom prst="line">
              <a:avLst/>
            </a:prstGeom>
            <a:noFill/>
            <a:ln w="9525">
              <a:solidFill>
                <a:srgbClr val="008080"/>
              </a:solidFill>
              <a:round/>
              <a:headEnd/>
              <a:tailEnd/>
            </a:ln>
          </p:spPr>
          <p:txBody>
            <a:bodyPr/>
            <a:lstStyle/>
            <a:p>
              <a:endParaRPr lang="en-US"/>
            </a:p>
          </p:txBody>
        </p:sp>
        <p:sp>
          <p:nvSpPr>
            <p:cNvPr id="12950" name="Line 142"/>
            <p:cNvSpPr>
              <a:spLocks noChangeShapeType="1"/>
            </p:cNvSpPr>
            <p:nvPr/>
          </p:nvSpPr>
          <p:spPr bwMode="auto">
            <a:xfrm>
              <a:off x="2093" y="2893"/>
              <a:ext cx="11" cy="1"/>
            </a:xfrm>
            <a:prstGeom prst="line">
              <a:avLst/>
            </a:prstGeom>
            <a:noFill/>
            <a:ln w="9525">
              <a:solidFill>
                <a:srgbClr val="008080"/>
              </a:solidFill>
              <a:round/>
              <a:headEnd/>
              <a:tailEnd/>
            </a:ln>
          </p:spPr>
          <p:txBody>
            <a:bodyPr/>
            <a:lstStyle/>
            <a:p>
              <a:endParaRPr lang="en-US"/>
            </a:p>
          </p:txBody>
        </p:sp>
        <p:sp>
          <p:nvSpPr>
            <p:cNvPr id="12951" name="Line 143"/>
            <p:cNvSpPr>
              <a:spLocks noChangeShapeType="1"/>
            </p:cNvSpPr>
            <p:nvPr/>
          </p:nvSpPr>
          <p:spPr bwMode="auto">
            <a:xfrm>
              <a:off x="2116" y="2893"/>
              <a:ext cx="11" cy="1"/>
            </a:xfrm>
            <a:prstGeom prst="line">
              <a:avLst/>
            </a:prstGeom>
            <a:noFill/>
            <a:ln w="9525">
              <a:solidFill>
                <a:srgbClr val="008080"/>
              </a:solidFill>
              <a:round/>
              <a:headEnd/>
              <a:tailEnd/>
            </a:ln>
          </p:spPr>
          <p:txBody>
            <a:bodyPr/>
            <a:lstStyle/>
            <a:p>
              <a:endParaRPr lang="en-US"/>
            </a:p>
          </p:txBody>
        </p:sp>
        <p:sp>
          <p:nvSpPr>
            <p:cNvPr id="12952" name="Line 144"/>
            <p:cNvSpPr>
              <a:spLocks noChangeShapeType="1"/>
            </p:cNvSpPr>
            <p:nvPr/>
          </p:nvSpPr>
          <p:spPr bwMode="auto">
            <a:xfrm>
              <a:off x="2139" y="2893"/>
              <a:ext cx="11" cy="1"/>
            </a:xfrm>
            <a:prstGeom prst="line">
              <a:avLst/>
            </a:prstGeom>
            <a:noFill/>
            <a:ln w="9525">
              <a:solidFill>
                <a:srgbClr val="008080"/>
              </a:solidFill>
              <a:round/>
              <a:headEnd/>
              <a:tailEnd/>
            </a:ln>
          </p:spPr>
          <p:txBody>
            <a:bodyPr/>
            <a:lstStyle/>
            <a:p>
              <a:endParaRPr lang="en-US"/>
            </a:p>
          </p:txBody>
        </p:sp>
        <p:sp>
          <p:nvSpPr>
            <p:cNvPr id="12953" name="Line 145"/>
            <p:cNvSpPr>
              <a:spLocks noChangeShapeType="1"/>
            </p:cNvSpPr>
            <p:nvPr/>
          </p:nvSpPr>
          <p:spPr bwMode="auto">
            <a:xfrm>
              <a:off x="2162" y="2893"/>
              <a:ext cx="11" cy="1"/>
            </a:xfrm>
            <a:prstGeom prst="line">
              <a:avLst/>
            </a:prstGeom>
            <a:noFill/>
            <a:ln w="9525">
              <a:solidFill>
                <a:srgbClr val="008080"/>
              </a:solidFill>
              <a:round/>
              <a:headEnd/>
              <a:tailEnd/>
            </a:ln>
          </p:spPr>
          <p:txBody>
            <a:bodyPr/>
            <a:lstStyle/>
            <a:p>
              <a:endParaRPr lang="en-US"/>
            </a:p>
          </p:txBody>
        </p:sp>
        <p:sp>
          <p:nvSpPr>
            <p:cNvPr id="12954" name="Line 146"/>
            <p:cNvSpPr>
              <a:spLocks noChangeShapeType="1"/>
            </p:cNvSpPr>
            <p:nvPr/>
          </p:nvSpPr>
          <p:spPr bwMode="auto">
            <a:xfrm>
              <a:off x="2185" y="2893"/>
              <a:ext cx="11" cy="1"/>
            </a:xfrm>
            <a:prstGeom prst="line">
              <a:avLst/>
            </a:prstGeom>
            <a:noFill/>
            <a:ln w="9525">
              <a:solidFill>
                <a:srgbClr val="008080"/>
              </a:solidFill>
              <a:round/>
              <a:headEnd/>
              <a:tailEnd/>
            </a:ln>
          </p:spPr>
          <p:txBody>
            <a:bodyPr/>
            <a:lstStyle/>
            <a:p>
              <a:endParaRPr lang="en-US"/>
            </a:p>
          </p:txBody>
        </p:sp>
        <p:sp>
          <p:nvSpPr>
            <p:cNvPr id="12955" name="Line 147"/>
            <p:cNvSpPr>
              <a:spLocks noChangeShapeType="1"/>
            </p:cNvSpPr>
            <p:nvPr/>
          </p:nvSpPr>
          <p:spPr bwMode="auto">
            <a:xfrm>
              <a:off x="2208" y="2893"/>
              <a:ext cx="11" cy="1"/>
            </a:xfrm>
            <a:prstGeom prst="line">
              <a:avLst/>
            </a:prstGeom>
            <a:noFill/>
            <a:ln w="9525">
              <a:solidFill>
                <a:srgbClr val="008080"/>
              </a:solidFill>
              <a:round/>
              <a:headEnd/>
              <a:tailEnd/>
            </a:ln>
          </p:spPr>
          <p:txBody>
            <a:bodyPr/>
            <a:lstStyle/>
            <a:p>
              <a:endParaRPr lang="en-US"/>
            </a:p>
          </p:txBody>
        </p:sp>
        <p:sp>
          <p:nvSpPr>
            <p:cNvPr id="12956" name="Line 148"/>
            <p:cNvSpPr>
              <a:spLocks noChangeShapeType="1"/>
            </p:cNvSpPr>
            <p:nvPr/>
          </p:nvSpPr>
          <p:spPr bwMode="auto">
            <a:xfrm>
              <a:off x="2231" y="2893"/>
              <a:ext cx="11" cy="1"/>
            </a:xfrm>
            <a:prstGeom prst="line">
              <a:avLst/>
            </a:prstGeom>
            <a:noFill/>
            <a:ln w="9525">
              <a:solidFill>
                <a:srgbClr val="008080"/>
              </a:solidFill>
              <a:round/>
              <a:headEnd/>
              <a:tailEnd/>
            </a:ln>
          </p:spPr>
          <p:txBody>
            <a:bodyPr/>
            <a:lstStyle/>
            <a:p>
              <a:endParaRPr lang="en-US"/>
            </a:p>
          </p:txBody>
        </p:sp>
        <p:sp>
          <p:nvSpPr>
            <p:cNvPr id="12957" name="Line 149"/>
            <p:cNvSpPr>
              <a:spLocks noChangeShapeType="1"/>
            </p:cNvSpPr>
            <p:nvPr/>
          </p:nvSpPr>
          <p:spPr bwMode="auto">
            <a:xfrm>
              <a:off x="2254" y="2893"/>
              <a:ext cx="11" cy="1"/>
            </a:xfrm>
            <a:prstGeom prst="line">
              <a:avLst/>
            </a:prstGeom>
            <a:noFill/>
            <a:ln w="9525">
              <a:solidFill>
                <a:srgbClr val="008080"/>
              </a:solidFill>
              <a:round/>
              <a:headEnd/>
              <a:tailEnd/>
            </a:ln>
          </p:spPr>
          <p:txBody>
            <a:bodyPr/>
            <a:lstStyle/>
            <a:p>
              <a:endParaRPr lang="en-US"/>
            </a:p>
          </p:txBody>
        </p:sp>
        <p:sp>
          <p:nvSpPr>
            <p:cNvPr id="12958" name="Line 150"/>
            <p:cNvSpPr>
              <a:spLocks noChangeShapeType="1"/>
            </p:cNvSpPr>
            <p:nvPr/>
          </p:nvSpPr>
          <p:spPr bwMode="auto">
            <a:xfrm>
              <a:off x="2277" y="2893"/>
              <a:ext cx="11" cy="1"/>
            </a:xfrm>
            <a:prstGeom prst="line">
              <a:avLst/>
            </a:prstGeom>
            <a:noFill/>
            <a:ln w="9525">
              <a:solidFill>
                <a:srgbClr val="008080"/>
              </a:solidFill>
              <a:round/>
              <a:headEnd/>
              <a:tailEnd/>
            </a:ln>
          </p:spPr>
          <p:txBody>
            <a:bodyPr/>
            <a:lstStyle/>
            <a:p>
              <a:endParaRPr lang="en-US"/>
            </a:p>
          </p:txBody>
        </p:sp>
        <p:sp>
          <p:nvSpPr>
            <p:cNvPr id="12959" name="Line 151"/>
            <p:cNvSpPr>
              <a:spLocks noChangeShapeType="1"/>
            </p:cNvSpPr>
            <p:nvPr/>
          </p:nvSpPr>
          <p:spPr bwMode="auto">
            <a:xfrm>
              <a:off x="2300" y="2893"/>
              <a:ext cx="11" cy="1"/>
            </a:xfrm>
            <a:prstGeom prst="line">
              <a:avLst/>
            </a:prstGeom>
            <a:noFill/>
            <a:ln w="9525">
              <a:solidFill>
                <a:srgbClr val="008080"/>
              </a:solidFill>
              <a:round/>
              <a:headEnd/>
              <a:tailEnd/>
            </a:ln>
          </p:spPr>
          <p:txBody>
            <a:bodyPr/>
            <a:lstStyle/>
            <a:p>
              <a:endParaRPr lang="en-US"/>
            </a:p>
          </p:txBody>
        </p:sp>
        <p:sp>
          <p:nvSpPr>
            <p:cNvPr id="12960" name="Line 152"/>
            <p:cNvSpPr>
              <a:spLocks noChangeShapeType="1"/>
            </p:cNvSpPr>
            <p:nvPr/>
          </p:nvSpPr>
          <p:spPr bwMode="auto">
            <a:xfrm>
              <a:off x="2323" y="2893"/>
              <a:ext cx="11" cy="1"/>
            </a:xfrm>
            <a:prstGeom prst="line">
              <a:avLst/>
            </a:prstGeom>
            <a:noFill/>
            <a:ln w="9525">
              <a:solidFill>
                <a:srgbClr val="008080"/>
              </a:solidFill>
              <a:round/>
              <a:headEnd/>
              <a:tailEnd/>
            </a:ln>
          </p:spPr>
          <p:txBody>
            <a:bodyPr/>
            <a:lstStyle/>
            <a:p>
              <a:endParaRPr lang="en-US"/>
            </a:p>
          </p:txBody>
        </p:sp>
        <p:sp>
          <p:nvSpPr>
            <p:cNvPr id="12961" name="Line 153"/>
            <p:cNvSpPr>
              <a:spLocks noChangeShapeType="1"/>
            </p:cNvSpPr>
            <p:nvPr/>
          </p:nvSpPr>
          <p:spPr bwMode="auto">
            <a:xfrm>
              <a:off x="2346" y="2893"/>
              <a:ext cx="12" cy="1"/>
            </a:xfrm>
            <a:prstGeom prst="line">
              <a:avLst/>
            </a:prstGeom>
            <a:noFill/>
            <a:ln w="9525">
              <a:solidFill>
                <a:srgbClr val="008080"/>
              </a:solidFill>
              <a:round/>
              <a:headEnd/>
              <a:tailEnd/>
            </a:ln>
          </p:spPr>
          <p:txBody>
            <a:bodyPr/>
            <a:lstStyle/>
            <a:p>
              <a:endParaRPr lang="en-US"/>
            </a:p>
          </p:txBody>
        </p:sp>
        <p:sp>
          <p:nvSpPr>
            <p:cNvPr id="12962" name="Line 154"/>
            <p:cNvSpPr>
              <a:spLocks noChangeShapeType="1"/>
            </p:cNvSpPr>
            <p:nvPr/>
          </p:nvSpPr>
          <p:spPr bwMode="auto">
            <a:xfrm>
              <a:off x="2369" y="2893"/>
              <a:ext cx="12" cy="1"/>
            </a:xfrm>
            <a:prstGeom prst="line">
              <a:avLst/>
            </a:prstGeom>
            <a:noFill/>
            <a:ln w="9525">
              <a:solidFill>
                <a:srgbClr val="008080"/>
              </a:solidFill>
              <a:round/>
              <a:headEnd/>
              <a:tailEnd/>
            </a:ln>
          </p:spPr>
          <p:txBody>
            <a:bodyPr/>
            <a:lstStyle/>
            <a:p>
              <a:endParaRPr lang="en-US"/>
            </a:p>
          </p:txBody>
        </p:sp>
        <p:sp>
          <p:nvSpPr>
            <p:cNvPr id="12963" name="Line 155"/>
            <p:cNvSpPr>
              <a:spLocks noChangeShapeType="1"/>
            </p:cNvSpPr>
            <p:nvPr/>
          </p:nvSpPr>
          <p:spPr bwMode="auto">
            <a:xfrm>
              <a:off x="2392" y="2893"/>
              <a:ext cx="12" cy="1"/>
            </a:xfrm>
            <a:prstGeom prst="line">
              <a:avLst/>
            </a:prstGeom>
            <a:noFill/>
            <a:ln w="9525">
              <a:solidFill>
                <a:srgbClr val="008080"/>
              </a:solidFill>
              <a:round/>
              <a:headEnd/>
              <a:tailEnd/>
            </a:ln>
          </p:spPr>
          <p:txBody>
            <a:bodyPr/>
            <a:lstStyle/>
            <a:p>
              <a:endParaRPr lang="en-US"/>
            </a:p>
          </p:txBody>
        </p:sp>
        <p:sp>
          <p:nvSpPr>
            <p:cNvPr id="12964" name="Line 156"/>
            <p:cNvSpPr>
              <a:spLocks noChangeShapeType="1"/>
            </p:cNvSpPr>
            <p:nvPr/>
          </p:nvSpPr>
          <p:spPr bwMode="auto">
            <a:xfrm>
              <a:off x="2415" y="2893"/>
              <a:ext cx="12" cy="1"/>
            </a:xfrm>
            <a:prstGeom prst="line">
              <a:avLst/>
            </a:prstGeom>
            <a:noFill/>
            <a:ln w="9525">
              <a:solidFill>
                <a:srgbClr val="008080"/>
              </a:solidFill>
              <a:round/>
              <a:headEnd/>
              <a:tailEnd/>
            </a:ln>
          </p:spPr>
          <p:txBody>
            <a:bodyPr/>
            <a:lstStyle/>
            <a:p>
              <a:endParaRPr lang="en-US"/>
            </a:p>
          </p:txBody>
        </p:sp>
        <p:sp>
          <p:nvSpPr>
            <p:cNvPr id="12965" name="Line 157"/>
            <p:cNvSpPr>
              <a:spLocks noChangeShapeType="1"/>
            </p:cNvSpPr>
            <p:nvPr/>
          </p:nvSpPr>
          <p:spPr bwMode="auto">
            <a:xfrm>
              <a:off x="2438" y="2893"/>
              <a:ext cx="12" cy="1"/>
            </a:xfrm>
            <a:prstGeom prst="line">
              <a:avLst/>
            </a:prstGeom>
            <a:noFill/>
            <a:ln w="9525">
              <a:solidFill>
                <a:srgbClr val="008080"/>
              </a:solidFill>
              <a:round/>
              <a:headEnd/>
              <a:tailEnd/>
            </a:ln>
          </p:spPr>
          <p:txBody>
            <a:bodyPr/>
            <a:lstStyle/>
            <a:p>
              <a:endParaRPr lang="en-US"/>
            </a:p>
          </p:txBody>
        </p:sp>
        <p:sp>
          <p:nvSpPr>
            <p:cNvPr id="12966" name="Line 158"/>
            <p:cNvSpPr>
              <a:spLocks noChangeShapeType="1"/>
            </p:cNvSpPr>
            <p:nvPr/>
          </p:nvSpPr>
          <p:spPr bwMode="auto">
            <a:xfrm>
              <a:off x="2461" y="2893"/>
              <a:ext cx="12" cy="1"/>
            </a:xfrm>
            <a:prstGeom prst="line">
              <a:avLst/>
            </a:prstGeom>
            <a:noFill/>
            <a:ln w="9525">
              <a:solidFill>
                <a:srgbClr val="008080"/>
              </a:solidFill>
              <a:round/>
              <a:headEnd/>
              <a:tailEnd/>
            </a:ln>
          </p:spPr>
          <p:txBody>
            <a:bodyPr/>
            <a:lstStyle/>
            <a:p>
              <a:endParaRPr lang="en-US"/>
            </a:p>
          </p:txBody>
        </p:sp>
        <p:sp>
          <p:nvSpPr>
            <p:cNvPr id="12967" name="Line 159"/>
            <p:cNvSpPr>
              <a:spLocks noChangeShapeType="1"/>
            </p:cNvSpPr>
            <p:nvPr/>
          </p:nvSpPr>
          <p:spPr bwMode="auto">
            <a:xfrm>
              <a:off x="2484" y="2893"/>
              <a:ext cx="12" cy="1"/>
            </a:xfrm>
            <a:prstGeom prst="line">
              <a:avLst/>
            </a:prstGeom>
            <a:noFill/>
            <a:ln w="9525">
              <a:solidFill>
                <a:srgbClr val="008080"/>
              </a:solidFill>
              <a:round/>
              <a:headEnd/>
              <a:tailEnd/>
            </a:ln>
          </p:spPr>
          <p:txBody>
            <a:bodyPr/>
            <a:lstStyle/>
            <a:p>
              <a:endParaRPr lang="en-US"/>
            </a:p>
          </p:txBody>
        </p:sp>
        <p:sp>
          <p:nvSpPr>
            <p:cNvPr id="12968" name="Line 160"/>
            <p:cNvSpPr>
              <a:spLocks noChangeShapeType="1"/>
            </p:cNvSpPr>
            <p:nvPr/>
          </p:nvSpPr>
          <p:spPr bwMode="auto">
            <a:xfrm>
              <a:off x="2507" y="2893"/>
              <a:ext cx="12" cy="1"/>
            </a:xfrm>
            <a:prstGeom prst="line">
              <a:avLst/>
            </a:prstGeom>
            <a:noFill/>
            <a:ln w="9525">
              <a:solidFill>
                <a:srgbClr val="008080"/>
              </a:solidFill>
              <a:round/>
              <a:headEnd/>
              <a:tailEnd/>
            </a:ln>
          </p:spPr>
          <p:txBody>
            <a:bodyPr/>
            <a:lstStyle/>
            <a:p>
              <a:endParaRPr lang="en-US"/>
            </a:p>
          </p:txBody>
        </p:sp>
        <p:sp>
          <p:nvSpPr>
            <p:cNvPr id="12969" name="Line 161"/>
            <p:cNvSpPr>
              <a:spLocks noChangeShapeType="1"/>
            </p:cNvSpPr>
            <p:nvPr/>
          </p:nvSpPr>
          <p:spPr bwMode="auto">
            <a:xfrm>
              <a:off x="2530" y="2893"/>
              <a:ext cx="12" cy="1"/>
            </a:xfrm>
            <a:prstGeom prst="line">
              <a:avLst/>
            </a:prstGeom>
            <a:noFill/>
            <a:ln w="9525">
              <a:solidFill>
                <a:srgbClr val="008080"/>
              </a:solidFill>
              <a:round/>
              <a:headEnd/>
              <a:tailEnd/>
            </a:ln>
          </p:spPr>
          <p:txBody>
            <a:bodyPr/>
            <a:lstStyle/>
            <a:p>
              <a:endParaRPr lang="en-US"/>
            </a:p>
          </p:txBody>
        </p:sp>
        <p:sp>
          <p:nvSpPr>
            <p:cNvPr id="12970" name="Line 162"/>
            <p:cNvSpPr>
              <a:spLocks noChangeShapeType="1"/>
            </p:cNvSpPr>
            <p:nvPr/>
          </p:nvSpPr>
          <p:spPr bwMode="auto">
            <a:xfrm>
              <a:off x="2553" y="2893"/>
              <a:ext cx="12" cy="1"/>
            </a:xfrm>
            <a:prstGeom prst="line">
              <a:avLst/>
            </a:prstGeom>
            <a:noFill/>
            <a:ln w="9525">
              <a:solidFill>
                <a:srgbClr val="008080"/>
              </a:solidFill>
              <a:round/>
              <a:headEnd/>
              <a:tailEnd/>
            </a:ln>
          </p:spPr>
          <p:txBody>
            <a:bodyPr/>
            <a:lstStyle/>
            <a:p>
              <a:endParaRPr lang="en-US"/>
            </a:p>
          </p:txBody>
        </p:sp>
        <p:sp>
          <p:nvSpPr>
            <p:cNvPr id="12971" name="Line 163"/>
            <p:cNvSpPr>
              <a:spLocks noChangeShapeType="1"/>
            </p:cNvSpPr>
            <p:nvPr/>
          </p:nvSpPr>
          <p:spPr bwMode="auto">
            <a:xfrm>
              <a:off x="2576" y="2893"/>
              <a:ext cx="12" cy="1"/>
            </a:xfrm>
            <a:prstGeom prst="line">
              <a:avLst/>
            </a:prstGeom>
            <a:noFill/>
            <a:ln w="9525">
              <a:solidFill>
                <a:srgbClr val="008080"/>
              </a:solidFill>
              <a:round/>
              <a:headEnd/>
              <a:tailEnd/>
            </a:ln>
          </p:spPr>
          <p:txBody>
            <a:bodyPr/>
            <a:lstStyle/>
            <a:p>
              <a:endParaRPr lang="en-US"/>
            </a:p>
          </p:txBody>
        </p:sp>
        <p:sp>
          <p:nvSpPr>
            <p:cNvPr id="12972" name="Line 164"/>
            <p:cNvSpPr>
              <a:spLocks noChangeShapeType="1"/>
            </p:cNvSpPr>
            <p:nvPr/>
          </p:nvSpPr>
          <p:spPr bwMode="auto">
            <a:xfrm>
              <a:off x="2599" y="2893"/>
              <a:ext cx="12" cy="1"/>
            </a:xfrm>
            <a:prstGeom prst="line">
              <a:avLst/>
            </a:prstGeom>
            <a:noFill/>
            <a:ln w="9525">
              <a:solidFill>
                <a:srgbClr val="008080"/>
              </a:solidFill>
              <a:round/>
              <a:headEnd/>
              <a:tailEnd/>
            </a:ln>
          </p:spPr>
          <p:txBody>
            <a:bodyPr/>
            <a:lstStyle/>
            <a:p>
              <a:endParaRPr lang="en-US"/>
            </a:p>
          </p:txBody>
        </p:sp>
        <p:sp>
          <p:nvSpPr>
            <p:cNvPr id="12973" name="Line 165"/>
            <p:cNvSpPr>
              <a:spLocks noChangeShapeType="1"/>
            </p:cNvSpPr>
            <p:nvPr/>
          </p:nvSpPr>
          <p:spPr bwMode="auto">
            <a:xfrm>
              <a:off x="2622" y="2893"/>
              <a:ext cx="12" cy="1"/>
            </a:xfrm>
            <a:prstGeom prst="line">
              <a:avLst/>
            </a:prstGeom>
            <a:noFill/>
            <a:ln w="9525">
              <a:solidFill>
                <a:srgbClr val="008080"/>
              </a:solidFill>
              <a:round/>
              <a:headEnd/>
              <a:tailEnd/>
            </a:ln>
          </p:spPr>
          <p:txBody>
            <a:bodyPr/>
            <a:lstStyle/>
            <a:p>
              <a:endParaRPr lang="en-US"/>
            </a:p>
          </p:txBody>
        </p:sp>
        <p:sp>
          <p:nvSpPr>
            <p:cNvPr id="12974" name="Line 166"/>
            <p:cNvSpPr>
              <a:spLocks noChangeShapeType="1"/>
            </p:cNvSpPr>
            <p:nvPr/>
          </p:nvSpPr>
          <p:spPr bwMode="auto">
            <a:xfrm>
              <a:off x="2645" y="2893"/>
              <a:ext cx="12" cy="1"/>
            </a:xfrm>
            <a:prstGeom prst="line">
              <a:avLst/>
            </a:prstGeom>
            <a:noFill/>
            <a:ln w="9525">
              <a:solidFill>
                <a:srgbClr val="008080"/>
              </a:solidFill>
              <a:round/>
              <a:headEnd/>
              <a:tailEnd/>
            </a:ln>
          </p:spPr>
          <p:txBody>
            <a:bodyPr/>
            <a:lstStyle/>
            <a:p>
              <a:endParaRPr lang="en-US"/>
            </a:p>
          </p:txBody>
        </p:sp>
        <p:sp>
          <p:nvSpPr>
            <p:cNvPr id="12975" name="Line 167"/>
            <p:cNvSpPr>
              <a:spLocks noChangeShapeType="1"/>
            </p:cNvSpPr>
            <p:nvPr/>
          </p:nvSpPr>
          <p:spPr bwMode="auto">
            <a:xfrm>
              <a:off x="2668" y="2893"/>
              <a:ext cx="12" cy="1"/>
            </a:xfrm>
            <a:prstGeom prst="line">
              <a:avLst/>
            </a:prstGeom>
            <a:noFill/>
            <a:ln w="9525">
              <a:solidFill>
                <a:srgbClr val="008080"/>
              </a:solidFill>
              <a:round/>
              <a:headEnd/>
              <a:tailEnd/>
            </a:ln>
          </p:spPr>
          <p:txBody>
            <a:bodyPr/>
            <a:lstStyle/>
            <a:p>
              <a:endParaRPr lang="en-US"/>
            </a:p>
          </p:txBody>
        </p:sp>
        <p:sp>
          <p:nvSpPr>
            <p:cNvPr id="12976" name="Line 168"/>
            <p:cNvSpPr>
              <a:spLocks noChangeShapeType="1"/>
            </p:cNvSpPr>
            <p:nvPr/>
          </p:nvSpPr>
          <p:spPr bwMode="auto">
            <a:xfrm>
              <a:off x="2691" y="2893"/>
              <a:ext cx="12" cy="1"/>
            </a:xfrm>
            <a:prstGeom prst="line">
              <a:avLst/>
            </a:prstGeom>
            <a:noFill/>
            <a:ln w="9525">
              <a:solidFill>
                <a:srgbClr val="008080"/>
              </a:solidFill>
              <a:round/>
              <a:headEnd/>
              <a:tailEnd/>
            </a:ln>
          </p:spPr>
          <p:txBody>
            <a:bodyPr/>
            <a:lstStyle/>
            <a:p>
              <a:endParaRPr lang="en-US"/>
            </a:p>
          </p:txBody>
        </p:sp>
        <p:sp>
          <p:nvSpPr>
            <p:cNvPr id="12977" name="Line 169"/>
            <p:cNvSpPr>
              <a:spLocks noChangeShapeType="1"/>
            </p:cNvSpPr>
            <p:nvPr/>
          </p:nvSpPr>
          <p:spPr bwMode="auto">
            <a:xfrm>
              <a:off x="2714" y="2893"/>
              <a:ext cx="12" cy="1"/>
            </a:xfrm>
            <a:prstGeom prst="line">
              <a:avLst/>
            </a:prstGeom>
            <a:noFill/>
            <a:ln w="9525">
              <a:solidFill>
                <a:srgbClr val="008080"/>
              </a:solidFill>
              <a:round/>
              <a:headEnd/>
              <a:tailEnd/>
            </a:ln>
          </p:spPr>
          <p:txBody>
            <a:bodyPr/>
            <a:lstStyle/>
            <a:p>
              <a:endParaRPr lang="en-US"/>
            </a:p>
          </p:txBody>
        </p:sp>
        <p:sp>
          <p:nvSpPr>
            <p:cNvPr id="12978" name="Line 170"/>
            <p:cNvSpPr>
              <a:spLocks noChangeShapeType="1"/>
            </p:cNvSpPr>
            <p:nvPr/>
          </p:nvSpPr>
          <p:spPr bwMode="auto">
            <a:xfrm>
              <a:off x="2737" y="2893"/>
              <a:ext cx="12" cy="1"/>
            </a:xfrm>
            <a:prstGeom prst="line">
              <a:avLst/>
            </a:prstGeom>
            <a:noFill/>
            <a:ln w="9525">
              <a:solidFill>
                <a:srgbClr val="008080"/>
              </a:solidFill>
              <a:round/>
              <a:headEnd/>
              <a:tailEnd/>
            </a:ln>
          </p:spPr>
          <p:txBody>
            <a:bodyPr/>
            <a:lstStyle/>
            <a:p>
              <a:endParaRPr lang="en-US"/>
            </a:p>
          </p:txBody>
        </p:sp>
        <p:sp>
          <p:nvSpPr>
            <p:cNvPr id="12979" name="Line 171"/>
            <p:cNvSpPr>
              <a:spLocks noChangeShapeType="1"/>
            </p:cNvSpPr>
            <p:nvPr/>
          </p:nvSpPr>
          <p:spPr bwMode="auto">
            <a:xfrm>
              <a:off x="2760" y="2893"/>
              <a:ext cx="12" cy="1"/>
            </a:xfrm>
            <a:prstGeom prst="line">
              <a:avLst/>
            </a:prstGeom>
            <a:noFill/>
            <a:ln w="9525">
              <a:solidFill>
                <a:srgbClr val="008080"/>
              </a:solidFill>
              <a:round/>
              <a:headEnd/>
              <a:tailEnd/>
            </a:ln>
          </p:spPr>
          <p:txBody>
            <a:bodyPr/>
            <a:lstStyle/>
            <a:p>
              <a:endParaRPr lang="en-US"/>
            </a:p>
          </p:txBody>
        </p:sp>
        <p:sp>
          <p:nvSpPr>
            <p:cNvPr id="12980" name="Line 172"/>
            <p:cNvSpPr>
              <a:spLocks noChangeShapeType="1"/>
            </p:cNvSpPr>
            <p:nvPr/>
          </p:nvSpPr>
          <p:spPr bwMode="auto">
            <a:xfrm>
              <a:off x="2783" y="2893"/>
              <a:ext cx="12" cy="1"/>
            </a:xfrm>
            <a:prstGeom prst="line">
              <a:avLst/>
            </a:prstGeom>
            <a:noFill/>
            <a:ln w="9525">
              <a:solidFill>
                <a:srgbClr val="008080"/>
              </a:solidFill>
              <a:round/>
              <a:headEnd/>
              <a:tailEnd/>
            </a:ln>
          </p:spPr>
          <p:txBody>
            <a:bodyPr/>
            <a:lstStyle/>
            <a:p>
              <a:endParaRPr lang="en-US"/>
            </a:p>
          </p:txBody>
        </p:sp>
        <p:sp>
          <p:nvSpPr>
            <p:cNvPr id="12981" name="Line 173"/>
            <p:cNvSpPr>
              <a:spLocks noChangeShapeType="1"/>
            </p:cNvSpPr>
            <p:nvPr/>
          </p:nvSpPr>
          <p:spPr bwMode="auto">
            <a:xfrm>
              <a:off x="2806" y="2893"/>
              <a:ext cx="12" cy="1"/>
            </a:xfrm>
            <a:prstGeom prst="line">
              <a:avLst/>
            </a:prstGeom>
            <a:noFill/>
            <a:ln w="9525">
              <a:solidFill>
                <a:srgbClr val="008080"/>
              </a:solidFill>
              <a:round/>
              <a:headEnd/>
              <a:tailEnd/>
            </a:ln>
          </p:spPr>
          <p:txBody>
            <a:bodyPr/>
            <a:lstStyle/>
            <a:p>
              <a:endParaRPr lang="en-US"/>
            </a:p>
          </p:txBody>
        </p:sp>
        <p:sp>
          <p:nvSpPr>
            <p:cNvPr id="12982" name="Line 174"/>
            <p:cNvSpPr>
              <a:spLocks noChangeShapeType="1"/>
            </p:cNvSpPr>
            <p:nvPr/>
          </p:nvSpPr>
          <p:spPr bwMode="auto">
            <a:xfrm>
              <a:off x="2829" y="2893"/>
              <a:ext cx="12" cy="1"/>
            </a:xfrm>
            <a:prstGeom prst="line">
              <a:avLst/>
            </a:prstGeom>
            <a:noFill/>
            <a:ln w="9525">
              <a:solidFill>
                <a:srgbClr val="008080"/>
              </a:solidFill>
              <a:round/>
              <a:headEnd/>
              <a:tailEnd/>
            </a:ln>
          </p:spPr>
          <p:txBody>
            <a:bodyPr/>
            <a:lstStyle/>
            <a:p>
              <a:endParaRPr lang="en-US"/>
            </a:p>
          </p:txBody>
        </p:sp>
        <p:sp>
          <p:nvSpPr>
            <p:cNvPr id="12983" name="Line 175"/>
            <p:cNvSpPr>
              <a:spLocks noChangeShapeType="1"/>
            </p:cNvSpPr>
            <p:nvPr/>
          </p:nvSpPr>
          <p:spPr bwMode="auto">
            <a:xfrm>
              <a:off x="2853" y="2893"/>
              <a:ext cx="11" cy="1"/>
            </a:xfrm>
            <a:prstGeom prst="line">
              <a:avLst/>
            </a:prstGeom>
            <a:noFill/>
            <a:ln w="9525">
              <a:solidFill>
                <a:srgbClr val="008080"/>
              </a:solidFill>
              <a:round/>
              <a:headEnd/>
              <a:tailEnd/>
            </a:ln>
          </p:spPr>
          <p:txBody>
            <a:bodyPr/>
            <a:lstStyle/>
            <a:p>
              <a:endParaRPr lang="en-US"/>
            </a:p>
          </p:txBody>
        </p:sp>
        <p:sp>
          <p:nvSpPr>
            <p:cNvPr id="12984" name="Line 176"/>
            <p:cNvSpPr>
              <a:spLocks noChangeShapeType="1"/>
            </p:cNvSpPr>
            <p:nvPr/>
          </p:nvSpPr>
          <p:spPr bwMode="auto">
            <a:xfrm>
              <a:off x="2876" y="2893"/>
              <a:ext cx="11" cy="1"/>
            </a:xfrm>
            <a:prstGeom prst="line">
              <a:avLst/>
            </a:prstGeom>
            <a:noFill/>
            <a:ln w="9525">
              <a:solidFill>
                <a:srgbClr val="008080"/>
              </a:solidFill>
              <a:round/>
              <a:headEnd/>
              <a:tailEnd/>
            </a:ln>
          </p:spPr>
          <p:txBody>
            <a:bodyPr/>
            <a:lstStyle/>
            <a:p>
              <a:endParaRPr lang="en-US"/>
            </a:p>
          </p:txBody>
        </p:sp>
        <p:sp>
          <p:nvSpPr>
            <p:cNvPr id="12985" name="Line 177"/>
            <p:cNvSpPr>
              <a:spLocks noChangeShapeType="1"/>
            </p:cNvSpPr>
            <p:nvPr/>
          </p:nvSpPr>
          <p:spPr bwMode="auto">
            <a:xfrm>
              <a:off x="2899" y="2893"/>
              <a:ext cx="11" cy="1"/>
            </a:xfrm>
            <a:prstGeom prst="line">
              <a:avLst/>
            </a:prstGeom>
            <a:noFill/>
            <a:ln w="9525">
              <a:solidFill>
                <a:srgbClr val="008080"/>
              </a:solidFill>
              <a:round/>
              <a:headEnd/>
              <a:tailEnd/>
            </a:ln>
          </p:spPr>
          <p:txBody>
            <a:bodyPr/>
            <a:lstStyle/>
            <a:p>
              <a:endParaRPr lang="en-US"/>
            </a:p>
          </p:txBody>
        </p:sp>
        <p:sp>
          <p:nvSpPr>
            <p:cNvPr id="12986" name="Line 178"/>
            <p:cNvSpPr>
              <a:spLocks noChangeShapeType="1"/>
            </p:cNvSpPr>
            <p:nvPr/>
          </p:nvSpPr>
          <p:spPr bwMode="auto">
            <a:xfrm>
              <a:off x="2922" y="2893"/>
              <a:ext cx="11" cy="1"/>
            </a:xfrm>
            <a:prstGeom prst="line">
              <a:avLst/>
            </a:prstGeom>
            <a:noFill/>
            <a:ln w="9525">
              <a:solidFill>
                <a:srgbClr val="008080"/>
              </a:solidFill>
              <a:round/>
              <a:headEnd/>
              <a:tailEnd/>
            </a:ln>
          </p:spPr>
          <p:txBody>
            <a:bodyPr/>
            <a:lstStyle/>
            <a:p>
              <a:endParaRPr lang="en-US"/>
            </a:p>
          </p:txBody>
        </p:sp>
        <p:sp>
          <p:nvSpPr>
            <p:cNvPr id="12987" name="Line 179"/>
            <p:cNvSpPr>
              <a:spLocks noChangeShapeType="1"/>
            </p:cNvSpPr>
            <p:nvPr/>
          </p:nvSpPr>
          <p:spPr bwMode="auto">
            <a:xfrm>
              <a:off x="2945" y="2893"/>
              <a:ext cx="11" cy="1"/>
            </a:xfrm>
            <a:prstGeom prst="line">
              <a:avLst/>
            </a:prstGeom>
            <a:noFill/>
            <a:ln w="9525">
              <a:solidFill>
                <a:srgbClr val="008080"/>
              </a:solidFill>
              <a:round/>
              <a:headEnd/>
              <a:tailEnd/>
            </a:ln>
          </p:spPr>
          <p:txBody>
            <a:bodyPr/>
            <a:lstStyle/>
            <a:p>
              <a:endParaRPr lang="en-US"/>
            </a:p>
          </p:txBody>
        </p:sp>
        <p:sp>
          <p:nvSpPr>
            <p:cNvPr id="12988" name="Line 180"/>
            <p:cNvSpPr>
              <a:spLocks noChangeShapeType="1"/>
            </p:cNvSpPr>
            <p:nvPr/>
          </p:nvSpPr>
          <p:spPr bwMode="auto">
            <a:xfrm>
              <a:off x="2968" y="2893"/>
              <a:ext cx="11" cy="1"/>
            </a:xfrm>
            <a:prstGeom prst="line">
              <a:avLst/>
            </a:prstGeom>
            <a:noFill/>
            <a:ln w="9525">
              <a:solidFill>
                <a:srgbClr val="008080"/>
              </a:solidFill>
              <a:round/>
              <a:headEnd/>
              <a:tailEnd/>
            </a:ln>
          </p:spPr>
          <p:txBody>
            <a:bodyPr/>
            <a:lstStyle/>
            <a:p>
              <a:endParaRPr lang="en-US"/>
            </a:p>
          </p:txBody>
        </p:sp>
        <p:sp>
          <p:nvSpPr>
            <p:cNvPr id="12989" name="Line 181"/>
            <p:cNvSpPr>
              <a:spLocks noChangeShapeType="1"/>
            </p:cNvSpPr>
            <p:nvPr/>
          </p:nvSpPr>
          <p:spPr bwMode="auto">
            <a:xfrm>
              <a:off x="2991" y="2893"/>
              <a:ext cx="11" cy="1"/>
            </a:xfrm>
            <a:prstGeom prst="line">
              <a:avLst/>
            </a:prstGeom>
            <a:noFill/>
            <a:ln w="9525">
              <a:solidFill>
                <a:srgbClr val="008080"/>
              </a:solidFill>
              <a:round/>
              <a:headEnd/>
              <a:tailEnd/>
            </a:ln>
          </p:spPr>
          <p:txBody>
            <a:bodyPr/>
            <a:lstStyle/>
            <a:p>
              <a:endParaRPr lang="en-US"/>
            </a:p>
          </p:txBody>
        </p:sp>
        <p:sp>
          <p:nvSpPr>
            <p:cNvPr id="12990" name="Line 182"/>
            <p:cNvSpPr>
              <a:spLocks noChangeShapeType="1"/>
            </p:cNvSpPr>
            <p:nvPr/>
          </p:nvSpPr>
          <p:spPr bwMode="auto">
            <a:xfrm>
              <a:off x="3014" y="2893"/>
              <a:ext cx="11" cy="1"/>
            </a:xfrm>
            <a:prstGeom prst="line">
              <a:avLst/>
            </a:prstGeom>
            <a:noFill/>
            <a:ln w="9525">
              <a:solidFill>
                <a:srgbClr val="008080"/>
              </a:solidFill>
              <a:round/>
              <a:headEnd/>
              <a:tailEnd/>
            </a:ln>
          </p:spPr>
          <p:txBody>
            <a:bodyPr/>
            <a:lstStyle/>
            <a:p>
              <a:endParaRPr lang="en-US"/>
            </a:p>
          </p:txBody>
        </p:sp>
        <p:sp>
          <p:nvSpPr>
            <p:cNvPr id="12991" name="Line 183"/>
            <p:cNvSpPr>
              <a:spLocks noChangeShapeType="1"/>
            </p:cNvSpPr>
            <p:nvPr/>
          </p:nvSpPr>
          <p:spPr bwMode="auto">
            <a:xfrm>
              <a:off x="3037" y="2893"/>
              <a:ext cx="11" cy="1"/>
            </a:xfrm>
            <a:prstGeom prst="line">
              <a:avLst/>
            </a:prstGeom>
            <a:noFill/>
            <a:ln w="9525">
              <a:solidFill>
                <a:srgbClr val="008080"/>
              </a:solidFill>
              <a:round/>
              <a:headEnd/>
              <a:tailEnd/>
            </a:ln>
          </p:spPr>
          <p:txBody>
            <a:bodyPr/>
            <a:lstStyle/>
            <a:p>
              <a:endParaRPr lang="en-US"/>
            </a:p>
          </p:txBody>
        </p:sp>
        <p:sp>
          <p:nvSpPr>
            <p:cNvPr id="12992" name="Line 184"/>
            <p:cNvSpPr>
              <a:spLocks noChangeShapeType="1"/>
            </p:cNvSpPr>
            <p:nvPr/>
          </p:nvSpPr>
          <p:spPr bwMode="auto">
            <a:xfrm>
              <a:off x="3060" y="2893"/>
              <a:ext cx="11" cy="1"/>
            </a:xfrm>
            <a:prstGeom prst="line">
              <a:avLst/>
            </a:prstGeom>
            <a:noFill/>
            <a:ln w="9525">
              <a:solidFill>
                <a:srgbClr val="008080"/>
              </a:solidFill>
              <a:round/>
              <a:headEnd/>
              <a:tailEnd/>
            </a:ln>
          </p:spPr>
          <p:txBody>
            <a:bodyPr/>
            <a:lstStyle/>
            <a:p>
              <a:endParaRPr lang="en-US"/>
            </a:p>
          </p:txBody>
        </p:sp>
        <p:sp>
          <p:nvSpPr>
            <p:cNvPr id="12993" name="Line 185"/>
            <p:cNvSpPr>
              <a:spLocks noChangeShapeType="1"/>
            </p:cNvSpPr>
            <p:nvPr/>
          </p:nvSpPr>
          <p:spPr bwMode="auto">
            <a:xfrm>
              <a:off x="3083" y="2893"/>
              <a:ext cx="11" cy="1"/>
            </a:xfrm>
            <a:prstGeom prst="line">
              <a:avLst/>
            </a:prstGeom>
            <a:noFill/>
            <a:ln w="9525">
              <a:solidFill>
                <a:srgbClr val="008080"/>
              </a:solidFill>
              <a:round/>
              <a:headEnd/>
              <a:tailEnd/>
            </a:ln>
          </p:spPr>
          <p:txBody>
            <a:bodyPr/>
            <a:lstStyle/>
            <a:p>
              <a:endParaRPr lang="en-US"/>
            </a:p>
          </p:txBody>
        </p:sp>
        <p:sp>
          <p:nvSpPr>
            <p:cNvPr id="12994" name="Line 186"/>
            <p:cNvSpPr>
              <a:spLocks noChangeShapeType="1"/>
            </p:cNvSpPr>
            <p:nvPr/>
          </p:nvSpPr>
          <p:spPr bwMode="auto">
            <a:xfrm>
              <a:off x="3106" y="2893"/>
              <a:ext cx="11" cy="1"/>
            </a:xfrm>
            <a:prstGeom prst="line">
              <a:avLst/>
            </a:prstGeom>
            <a:noFill/>
            <a:ln w="9525">
              <a:solidFill>
                <a:srgbClr val="008080"/>
              </a:solidFill>
              <a:round/>
              <a:headEnd/>
              <a:tailEnd/>
            </a:ln>
          </p:spPr>
          <p:txBody>
            <a:bodyPr/>
            <a:lstStyle/>
            <a:p>
              <a:endParaRPr lang="en-US"/>
            </a:p>
          </p:txBody>
        </p:sp>
        <p:sp>
          <p:nvSpPr>
            <p:cNvPr id="12995" name="Line 187"/>
            <p:cNvSpPr>
              <a:spLocks noChangeShapeType="1"/>
            </p:cNvSpPr>
            <p:nvPr/>
          </p:nvSpPr>
          <p:spPr bwMode="auto">
            <a:xfrm>
              <a:off x="3129" y="2893"/>
              <a:ext cx="11" cy="1"/>
            </a:xfrm>
            <a:prstGeom prst="line">
              <a:avLst/>
            </a:prstGeom>
            <a:noFill/>
            <a:ln w="9525">
              <a:solidFill>
                <a:srgbClr val="008080"/>
              </a:solidFill>
              <a:round/>
              <a:headEnd/>
              <a:tailEnd/>
            </a:ln>
          </p:spPr>
          <p:txBody>
            <a:bodyPr/>
            <a:lstStyle/>
            <a:p>
              <a:endParaRPr lang="en-US"/>
            </a:p>
          </p:txBody>
        </p:sp>
        <p:sp>
          <p:nvSpPr>
            <p:cNvPr id="12996" name="Line 188"/>
            <p:cNvSpPr>
              <a:spLocks noChangeShapeType="1"/>
            </p:cNvSpPr>
            <p:nvPr/>
          </p:nvSpPr>
          <p:spPr bwMode="auto">
            <a:xfrm>
              <a:off x="3152" y="2893"/>
              <a:ext cx="11" cy="1"/>
            </a:xfrm>
            <a:prstGeom prst="line">
              <a:avLst/>
            </a:prstGeom>
            <a:noFill/>
            <a:ln w="9525">
              <a:solidFill>
                <a:srgbClr val="008080"/>
              </a:solidFill>
              <a:round/>
              <a:headEnd/>
              <a:tailEnd/>
            </a:ln>
          </p:spPr>
          <p:txBody>
            <a:bodyPr/>
            <a:lstStyle/>
            <a:p>
              <a:endParaRPr lang="en-US"/>
            </a:p>
          </p:txBody>
        </p:sp>
        <p:sp>
          <p:nvSpPr>
            <p:cNvPr id="12997" name="Line 189"/>
            <p:cNvSpPr>
              <a:spLocks noChangeShapeType="1"/>
            </p:cNvSpPr>
            <p:nvPr/>
          </p:nvSpPr>
          <p:spPr bwMode="auto">
            <a:xfrm>
              <a:off x="3175" y="2893"/>
              <a:ext cx="11" cy="1"/>
            </a:xfrm>
            <a:prstGeom prst="line">
              <a:avLst/>
            </a:prstGeom>
            <a:noFill/>
            <a:ln w="9525">
              <a:solidFill>
                <a:srgbClr val="008080"/>
              </a:solidFill>
              <a:round/>
              <a:headEnd/>
              <a:tailEnd/>
            </a:ln>
          </p:spPr>
          <p:txBody>
            <a:bodyPr/>
            <a:lstStyle/>
            <a:p>
              <a:endParaRPr lang="en-US"/>
            </a:p>
          </p:txBody>
        </p:sp>
        <p:sp>
          <p:nvSpPr>
            <p:cNvPr id="12998" name="Line 190"/>
            <p:cNvSpPr>
              <a:spLocks noChangeShapeType="1"/>
            </p:cNvSpPr>
            <p:nvPr/>
          </p:nvSpPr>
          <p:spPr bwMode="auto">
            <a:xfrm>
              <a:off x="3198" y="2893"/>
              <a:ext cx="11" cy="1"/>
            </a:xfrm>
            <a:prstGeom prst="line">
              <a:avLst/>
            </a:prstGeom>
            <a:noFill/>
            <a:ln w="9525">
              <a:solidFill>
                <a:srgbClr val="008080"/>
              </a:solidFill>
              <a:round/>
              <a:headEnd/>
              <a:tailEnd/>
            </a:ln>
          </p:spPr>
          <p:txBody>
            <a:bodyPr/>
            <a:lstStyle/>
            <a:p>
              <a:endParaRPr lang="en-US"/>
            </a:p>
          </p:txBody>
        </p:sp>
        <p:sp>
          <p:nvSpPr>
            <p:cNvPr id="12999" name="Line 191"/>
            <p:cNvSpPr>
              <a:spLocks noChangeShapeType="1"/>
            </p:cNvSpPr>
            <p:nvPr/>
          </p:nvSpPr>
          <p:spPr bwMode="auto">
            <a:xfrm>
              <a:off x="3221" y="2893"/>
              <a:ext cx="11" cy="1"/>
            </a:xfrm>
            <a:prstGeom prst="line">
              <a:avLst/>
            </a:prstGeom>
            <a:noFill/>
            <a:ln w="9525">
              <a:solidFill>
                <a:srgbClr val="008080"/>
              </a:solidFill>
              <a:round/>
              <a:headEnd/>
              <a:tailEnd/>
            </a:ln>
          </p:spPr>
          <p:txBody>
            <a:bodyPr/>
            <a:lstStyle/>
            <a:p>
              <a:endParaRPr lang="en-US"/>
            </a:p>
          </p:txBody>
        </p:sp>
        <p:sp>
          <p:nvSpPr>
            <p:cNvPr id="13000" name="Line 192"/>
            <p:cNvSpPr>
              <a:spLocks noChangeShapeType="1"/>
            </p:cNvSpPr>
            <p:nvPr/>
          </p:nvSpPr>
          <p:spPr bwMode="auto">
            <a:xfrm>
              <a:off x="3244" y="2893"/>
              <a:ext cx="11" cy="1"/>
            </a:xfrm>
            <a:prstGeom prst="line">
              <a:avLst/>
            </a:prstGeom>
            <a:noFill/>
            <a:ln w="9525">
              <a:solidFill>
                <a:srgbClr val="008080"/>
              </a:solidFill>
              <a:round/>
              <a:headEnd/>
              <a:tailEnd/>
            </a:ln>
          </p:spPr>
          <p:txBody>
            <a:bodyPr/>
            <a:lstStyle/>
            <a:p>
              <a:endParaRPr lang="en-US"/>
            </a:p>
          </p:txBody>
        </p:sp>
        <p:sp>
          <p:nvSpPr>
            <p:cNvPr id="13001" name="Line 193"/>
            <p:cNvSpPr>
              <a:spLocks noChangeShapeType="1"/>
            </p:cNvSpPr>
            <p:nvPr/>
          </p:nvSpPr>
          <p:spPr bwMode="auto">
            <a:xfrm>
              <a:off x="3267" y="2893"/>
              <a:ext cx="11" cy="1"/>
            </a:xfrm>
            <a:prstGeom prst="line">
              <a:avLst/>
            </a:prstGeom>
            <a:noFill/>
            <a:ln w="9525">
              <a:solidFill>
                <a:srgbClr val="008080"/>
              </a:solidFill>
              <a:round/>
              <a:headEnd/>
              <a:tailEnd/>
            </a:ln>
          </p:spPr>
          <p:txBody>
            <a:bodyPr/>
            <a:lstStyle/>
            <a:p>
              <a:endParaRPr lang="en-US"/>
            </a:p>
          </p:txBody>
        </p:sp>
        <p:sp>
          <p:nvSpPr>
            <p:cNvPr id="13002" name="Line 194"/>
            <p:cNvSpPr>
              <a:spLocks noChangeShapeType="1"/>
            </p:cNvSpPr>
            <p:nvPr/>
          </p:nvSpPr>
          <p:spPr bwMode="auto">
            <a:xfrm>
              <a:off x="3290" y="2893"/>
              <a:ext cx="11" cy="1"/>
            </a:xfrm>
            <a:prstGeom prst="line">
              <a:avLst/>
            </a:prstGeom>
            <a:noFill/>
            <a:ln w="9525">
              <a:solidFill>
                <a:srgbClr val="008080"/>
              </a:solidFill>
              <a:round/>
              <a:headEnd/>
              <a:tailEnd/>
            </a:ln>
          </p:spPr>
          <p:txBody>
            <a:bodyPr/>
            <a:lstStyle/>
            <a:p>
              <a:endParaRPr lang="en-US"/>
            </a:p>
          </p:txBody>
        </p:sp>
        <p:sp>
          <p:nvSpPr>
            <p:cNvPr id="13003" name="Line 195"/>
            <p:cNvSpPr>
              <a:spLocks noChangeShapeType="1"/>
            </p:cNvSpPr>
            <p:nvPr/>
          </p:nvSpPr>
          <p:spPr bwMode="auto">
            <a:xfrm>
              <a:off x="3313" y="2893"/>
              <a:ext cx="12" cy="1"/>
            </a:xfrm>
            <a:prstGeom prst="line">
              <a:avLst/>
            </a:prstGeom>
            <a:noFill/>
            <a:ln w="9525">
              <a:solidFill>
                <a:srgbClr val="008080"/>
              </a:solidFill>
              <a:round/>
              <a:headEnd/>
              <a:tailEnd/>
            </a:ln>
          </p:spPr>
          <p:txBody>
            <a:bodyPr/>
            <a:lstStyle/>
            <a:p>
              <a:endParaRPr lang="en-US"/>
            </a:p>
          </p:txBody>
        </p:sp>
        <p:sp>
          <p:nvSpPr>
            <p:cNvPr id="13004" name="Line 196"/>
            <p:cNvSpPr>
              <a:spLocks noChangeShapeType="1"/>
            </p:cNvSpPr>
            <p:nvPr/>
          </p:nvSpPr>
          <p:spPr bwMode="auto">
            <a:xfrm>
              <a:off x="3336" y="2893"/>
              <a:ext cx="12" cy="1"/>
            </a:xfrm>
            <a:prstGeom prst="line">
              <a:avLst/>
            </a:prstGeom>
            <a:noFill/>
            <a:ln w="9525">
              <a:solidFill>
                <a:srgbClr val="008080"/>
              </a:solidFill>
              <a:round/>
              <a:headEnd/>
              <a:tailEnd/>
            </a:ln>
          </p:spPr>
          <p:txBody>
            <a:bodyPr/>
            <a:lstStyle/>
            <a:p>
              <a:endParaRPr lang="en-US"/>
            </a:p>
          </p:txBody>
        </p:sp>
        <p:sp>
          <p:nvSpPr>
            <p:cNvPr id="13005" name="Line 197"/>
            <p:cNvSpPr>
              <a:spLocks noChangeShapeType="1"/>
            </p:cNvSpPr>
            <p:nvPr/>
          </p:nvSpPr>
          <p:spPr bwMode="auto">
            <a:xfrm>
              <a:off x="3359" y="2893"/>
              <a:ext cx="12" cy="1"/>
            </a:xfrm>
            <a:prstGeom prst="line">
              <a:avLst/>
            </a:prstGeom>
            <a:noFill/>
            <a:ln w="9525">
              <a:solidFill>
                <a:srgbClr val="008080"/>
              </a:solidFill>
              <a:round/>
              <a:headEnd/>
              <a:tailEnd/>
            </a:ln>
          </p:spPr>
          <p:txBody>
            <a:bodyPr/>
            <a:lstStyle/>
            <a:p>
              <a:endParaRPr lang="en-US"/>
            </a:p>
          </p:txBody>
        </p:sp>
        <p:sp>
          <p:nvSpPr>
            <p:cNvPr id="13006" name="Line 198"/>
            <p:cNvSpPr>
              <a:spLocks noChangeShapeType="1"/>
            </p:cNvSpPr>
            <p:nvPr/>
          </p:nvSpPr>
          <p:spPr bwMode="auto">
            <a:xfrm>
              <a:off x="3382" y="2893"/>
              <a:ext cx="12" cy="1"/>
            </a:xfrm>
            <a:prstGeom prst="line">
              <a:avLst/>
            </a:prstGeom>
            <a:noFill/>
            <a:ln w="9525">
              <a:solidFill>
                <a:srgbClr val="008080"/>
              </a:solidFill>
              <a:round/>
              <a:headEnd/>
              <a:tailEnd/>
            </a:ln>
          </p:spPr>
          <p:txBody>
            <a:bodyPr/>
            <a:lstStyle/>
            <a:p>
              <a:endParaRPr lang="en-US"/>
            </a:p>
          </p:txBody>
        </p:sp>
        <p:sp>
          <p:nvSpPr>
            <p:cNvPr id="13007" name="Line 199"/>
            <p:cNvSpPr>
              <a:spLocks noChangeShapeType="1"/>
            </p:cNvSpPr>
            <p:nvPr/>
          </p:nvSpPr>
          <p:spPr bwMode="auto">
            <a:xfrm>
              <a:off x="3405" y="2893"/>
              <a:ext cx="12" cy="1"/>
            </a:xfrm>
            <a:prstGeom prst="line">
              <a:avLst/>
            </a:prstGeom>
            <a:noFill/>
            <a:ln w="9525">
              <a:solidFill>
                <a:srgbClr val="008080"/>
              </a:solidFill>
              <a:round/>
              <a:headEnd/>
              <a:tailEnd/>
            </a:ln>
          </p:spPr>
          <p:txBody>
            <a:bodyPr/>
            <a:lstStyle/>
            <a:p>
              <a:endParaRPr lang="en-US"/>
            </a:p>
          </p:txBody>
        </p:sp>
        <p:sp>
          <p:nvSpPr>
            <p:cNvPr id="13008" name="Line 200"/>
            <p:cNvSpPr>
              <a:spLocks noChangeShapeType="1"/>
            </p:cNvSpPr>
            <p:nvPr/>
          </p:nvSpPr>
          <p:spPr bwMode="auto">
            <a:xfrm>
              <a:off x="3428" y="2893"/>
              <a:ext cx="12" cy="1"/>
            </a:xfrm>
            <a:prstGeom prst="line">
              <a:avLst/>
            </a:prstGeom>
            <a:noFill/>
            <a:ln w="9525">
              <a:solidFill>
                <a:srgbClr val="008080"/>
              </a:solidFill>
              <a:round/>
              <a:headEnd/>
              <a:tailEnd/>
            </a:ln>
          </p:spPr>
          <p:txBody>
            <a:bodyPr/>
            <a:lstStyle/>
            <a:p>
              <a:endParaRPr lang="en-US"/>
            </a:p>
          </p:txBody>
        </p:sp>
        <p:sp>
          <p:nvSpPr>
            <p:cNvPr id="13009" name="Line 201"/>
            <p:cNvSpPr>
              <a:spLocks noChangeShapeType="1"/>
            </p:cNvSpPr>
            <p:nvPr/>
          </p:nvSpPr>
          <p:spPr bwMode="auto">
            <a:xfrm>
              <a:off x="3451" y="2893"/>
              <a:ext cx="12" cy="1"/>
            </a:xfrm>
            <a:prstGeom prst="line">
              <a:avLst/>
            </a:prstGeom>
            <a:noFill/>
            <a:ln w="9525">
              <a:solidFill>
                <a:srgbClr val="008080"/>
              </a:solidFill>
              <a:round/>
              <a:headEnd/>
              <a:tailEnd/>
            </a:ln>
          </p:spPr>
          <p:txBody>
            <a:bodyPr/>
            <a:lstStyle/>
            <a:p>
              <a:endParaRPr lang="en-US"/>
            </a:p>
          </p:txBody>
        </p:sp>
        <p:sp>
          <p:nvSpPr>
            <p:cNvPr id="13010" name="Line 202"/>
            <p:cNvSpPr>
              <a:spLocks noChangeShapeType="1"/>
            </p:cNvSpPr>
            <p:nvPr/>
          </p:nvSpPr>
          <p:spPr bwMode="auto">
            <a:xfrm>
              <a:off x="3474" y="2893"/>
              <a:ext cx="12" cy="1"/>
            </a:xfrm>
            <a:prstGeom prst="line">
              <a:avLst/>
            </a:prstGeom>
            <a:noFill/>
            <a:ln w="9525">
              <a:solidFill>
                <a:srgbClr val="008080"/>
              </a:solidFill>
              <a:round/>
              <a:headEnd/>
              <a:tailEnd/>
            </a:ln>
          </p:spPr>
          <p:txBody>
            <a:bodyPr/>
            <a:lstStyle/>
            <a:p>
              <a:endParaRPr lang="en-US"/>
            </a:p>
          </p:txBody>
        </p:sp>
        <p:sp>
          <p:nvSpPr>
            <p:cNvPr id="13011" name="Line 203"/>
            <p:cNvSpPr>
              <a:spLocks noChangeShapeType="1"/>
            </p:cNvSpPr>
            <p:nvPr/>
          </p:nvSpPr>
          <p:spPr bwMode="auto">
            <a:xfrm>
              <a:off x="3497" y="2893"/>
              <a:ext cx="12" cy="1"/>
            </a:xfrm>
            <a:prstGeom prst="line">
              <a:avLst/>
            </a:prstGeom>
            <a:noFill/>
            <a:ln w="9525">
              <a:solidFill>
                <a:srgbClr val="008080"/>
              </a:solidFill>
              <a:round/>
              <a:headEnd/>
              <a:tailEnd/>
            </a:ln>
          </p:spPr>
          <p:txBody>
            <a:bodyPr/>
            <a:lstStyle/>
            <a:p>
              <a:endParaRPr lang="en-US"/>
            </a:p>
          </p:txBody>
        </p:sp>
        <p:sp>
          <p:nvSpPr>
            <p:cNvPr id="13012" name="Line 204"/>
            <p:cNvSpPr>
              <a:spLocks noChangeShapeType="1"/>
            </p:cNvSpPr>
            <p:nvPr/>
          </p:nvSpPr>
          <p:spPr bwMode="auto">
            <a:xfrm>
              <a:off x="3520" y="2893"/>
              <a:ext cx="12" cy="1"/>
            </a:xfrm>
            <a:prstGeom prst="line">
              <a:avLst/>
            </a:prstGeom>
            <a:noFill/>
            <a:ln w="9525">
              <a:solidFill>
                <a:srgbClr val="008080"/>
              </a:solidFill>
              <a:round/>
              <a:headEnd/>
              <a:tailEnd/>
            </a:ln>
          </p:spPr>
          <p:txBody>
            <a:bodyPr/>
            <a:lstStyle/>
            <a:p>
              <a:endParaRPr lang="en-US"/>
            </a:p>
          </p:txBody>
        </p:sp>
        <p:sp>
          <p:nvSpPr>
            <p:cNvPr id="13013" name="Line 205"/>
            <p:cNvSpPr>
              <a:spLocks noChangeShapeType="1"/>
            </p:cNvSpPr>
            <p:nvPr/>
          </p:nvSpPr>
          <p:spPr bwMode="auto">
            <a:xfrm>
              <a:off x="3543" y="2893"/>
              <a:ext cx="12" cy="1"/>
            </a:xfrm>
            <a:prstGeom prst="line">
              <a:avLst/>
            </a:prstGeom>
            <a:noFill/>
            <a:ln w="9525">
              <a:solidFill>
                <a:srgbClr val="008080"/>
              </a:solidFill>
              <a:round/>
              <a:headEnd/>
              <a:tailEnd/>
            </a:ln>
          </p:spPr>
          <p:txBody>
            <a:bodyPr/>
            <a:lstStyle/>
            <a:p>
              <a:endParaRPr lang="en-US"/>
            </a:p>
          </p:txBody>
        </p:sp>
      </p:grpSp>
      <p:grpSp>
        <p:nvGrpSpPr>
          <p:cNvPr id="3" name="Group 206"/>
          <p:cNvGrpSpPr>
            <a:grpSpLocks/>
          </p:cNvGrpSpPr>
          <p:nvPr/>
        </p:nvGrpSpPr>
        <p:grpSpPr bwMode="auto">
          <a:xfrm>
            <a:off x="2317750" y="4232275"/>
            <a:ext cx="4632325" cy="261938"/>
            <a:chOff x="1563" y="2750"/>
            <a:chExt cx="2590" cy="144"/>
          </a:xfrm>
        </p:grpSpPr>
        <p:sp>
          <p:nvSpPr>
            <p:cNvPr id="12614" name="Line 207"/>
            <p:cNvSpPr>
              <a:spLocks noChangeShapeType="1"/>
            </p:cNvSpPr>
            <p:nvPr/>
          </p:nvSpPr>
          <p:spPr bwMode="auto">
            <a:xfrm>
              <a:off x="3566" y="2893"/>
              <a:ext cx="12" cy="1"/>
            </a:xfrm>
            <a:prstGeom prst="line">
              <a:avLst/>
            </a:prstGeom>
            <a:noFill/>
            <a:ln w="9525">
              <a:solidFill>
                <a:srgbClr val="008080"/>
              </a:solidFill>
              <a:round/>
              <a:headEnd/>
              <a:tailEnd/>
            </a:ln>
          </p:spPr>
          <p:txBody>
            <a:bodyPr/>
            <a:lstStyle/>
            <a:p>
              <a:endParaRPr lang="en-US"/>
            </a:p>
          </p:txBody>
        </p:sp>
        <p:sp>
          <p:nvSpPr>
            <p:cNvPr id="12615" name="Line 208"/>
            <p:cNvSpPr>
              <a:spLocks noChangeShapeType="1"/>
            </p:cNvSpPr>
            <p:nvPr/>
          </p:nvSpPr>
          <p:spPr bwMode="auto">
            <a:xfrm>
              <a:off x="3589" y="2893"/>
              <a:ext cx="12" cy="1"/>
            </a:xfrm>
            <a:prstGeom prst="line">
              <a:avLst/>
            </a:prstGeom>
            <a:noFill/>
            <a:ln w="9525">
              <a:solidFill>
                <a:srgbClr val="008080"/>
              </a:solidFill>
              <a:round/>
              <a:headEnd/>
              <a:tailEnd/>
            </a:ln>
          </p:spPr>
          <p:txBody>
            <a:bodyPr/>
            <a:lstStyle/>
            <a:p>
              <a:endParaRPr lang="en-US"/>
            </a:p>
          </p:txBody>
        </p:sp>
        <p:sp>
          <p:nvSpPr>
            <p:cNvPr id="12616" name="Line 209"/>
            <p:cNvSpPr>
              <a:spLocks noChangeShapeType="1"/>
            </p:cNvSpPr>
            <p:nvPr/>
          </p:nvSpPr>
          <p:spPr bwMode="auto">
            <a:xfrm>
              <a:off x="3612" y="2893"/>
              <a:ext cx="12" cy="1"/>
            </a:xfrm>
            <a:prstGeom prst="line">
              <a:avLst/>
            </a:prstGeom>
            <a:noFill/>
            <a:ln w="9525">
              <a:solidFill>
                <a:srgbClr val="008080"/>
              </a:solidFill>
              <a:round/>
              <a:headEnd/>
              <a:tailEnd/>
            </a:ln>
          </p:spPr>
          <p:txBody>
            <a:bodyPr/>
            <a:lstStyle/>
            <a:p>
              <a:endParaRPr lang="en-US"/>
            </a:p>
          </p:txBody>
        </p:sp>
        <p:sp>
          <p:nvSpPr>
            <p:cNvPr id="12617" name="Line 210"/>
            <p:cNvSpPr>
              <a:spLocks noChangeShapeType="1"/>
            </p:cNvSpPr>
            <p:nvPr/>
          </p:nvSpPr>
          <p:spPr bwMode="auto">
            <a:xfrm>
              <a:off x="3635" y="2893"/>
              <a:ext cx="12" cy="1"/>
            </a:xfrm>
            <a:prstGeom prst="line">
              <a:avLst/>
            </a:prstGeom>
            <a:noFill/>
            <a:ln w="9525">
              <a:solidFill>
                <a:srgbClr val="008080"/>
              </a:solidFill>
              <a:round/>
              <a:headEnd/>
              <a:tailEnd/>
            </a:ln>
          </p:spPr>
          <p:txBody>
            <a:bodyPr/>
            <a:lstStyle/>
            <a:p>
              <a:endParaRPr lang="en-US"/>
            </a:p>
          </p:txBody>
        </p:sp>
        <p:sp>
          <p:nvSpPr>
            <p:cNvPr id="12618" name="Line 211"/>
            <p:cNvSpPr>
              <a:spLocks noChangeShapeType="1"/>
            </p:cNvSpPr>
            <p:nvPr/>
          </p:nvSpPr>
          <p:spPr bwMode="auto">
            <a:xfrm>
              <a:off x="3658" y="2893"/>
              <a:ext cx="12" cy="1"/>
            </a:xfrm>
            <a:prstGeom prst="line">
              <a:avLst/>
            </a:prstGeom>
            <a:noFill/>
            <a:ln w="9525">
              <a:solidFill>
                <a:srgbClr val="008080"/>
              </a:solidFill>
              <a:round/>
              <a:headEnd/>
              <a:tailEnd/>
            </a:ln>
          </p:spPr>
          <p:txBody>
            <a:bodyPr/>
            <a:lstStyle/>
            <a:p>
              <a:endParaRPr lang="en-US"/>
            </a:p>
          </p:txBody>
        </p:sp>
        <p:sp>
          <p:nvSpPr>
            <p:cNvPr id="12619" name="Line 212"/>
            <p:cNvSpPr>
              <a:spLocks noChangeShapeType="1"/>
            </p:cNvSpPr>
            <p:nvPr/>
          </p:nvSpPr>
          <p:spPr bwMode="auto">
            <a:xfrm>
              <a:off x="3681" y="2893"/>
              <a:ext cx="12" cy="1"/>
            </a:xfrm>
            <a:prstGeom prst="line">
              <a:avLst/>
            </a:prstGeom>
            <a:noFill/>
            <a:ln w="9525">
              <a:solidFill>
                <a:srgbClr val="008080"/>
              </a:solidFill>
              <a:round/>
              <a:headEnd/>
              <a:tailEnd/>
            </a:ln>
          </p:spPr>
          <p:txBody>
            <a:bodyPr/>
            <a:lstStyle/>
            <a:p>
              <a:endParaRPr lang="en-US"/>
            </a:p>
          </p:txBody>
        </p:sp>
        <p:sp>
          <p:nvSpPr>
            <p:cNvPr id="12620" name="Line 213"/>
            <p:cNvSpPr>
              <a:spLocks noChangeShapeType="1"/>
            </p:cNvSpPr>
            <p:nvPr/>
          </p:nvSpPr>
          <p:spPr bwMode="auto">
            <a:xfrm>
              <a:off x="3704" y="2893"/>
              <a:ext cx="12" cy="1"/>
            </a:xfrm>
            <a:prstGeom prst="line">
              <a:avLst/>
            </a:prstGeom>
            <a:noFill/>
            <a:ln w="9525">
              <a:solidFill>
                <a:srgbClr val="008080"/>
              </a:solidFill>
              <a:round/>
              <a:headEnd/>
              <a:tailEnd/>
            </a:ln>
          </p:spPr>
          <p:txBody>
            <a:bodyPr/>
            <a:lstStyle/>
            <a:p>
              <a:endParaRPr lang="en-US"/>
            </a:p>
          </p:txBody>
        </p:sp>
        <p:sp>
          <p:nvSpPr>
            <p:cNvPr id="12621" name="Line 214"/>
            <p:cNvSpPr>
              <a:spLocks noChangeShapeType="1"/>
            </p:cNvSpPr>
            <p:nvPr/>
          </p:nvSpPr>
          <p:spPr bwMode="auto">
            <a:xfrm>
              <a:off x="3727" y="2893"/>
              <a:ext cx="12" cy="1"/>
            </a:xfrm>
            <a:prstGeom prst="line">
              <a:avLst/>
            </a:prstGeom>
            <a:noFill/>
            <a:ln w="9525">
              <a:solidFill>
                <a:srgbClr val="008080"/>
              </a:solidFill>
              <a:round/>
              <a:headEnd/>
              <a:tailEnd/>
            </a:ln>
          </p:spPr>
          <p:txBody>
            <a:bodyPr/>
            <a:lstStyle/>
            <a:p>
              <a:endParaRPr lang="en-US"/>
            </a:p>
          </p:txBody>
        </p:sp>
        <p:sp>
          <p:nvSpPr>
            <p:cNvPr id="12622" name="Line 215"/>
            <p:cNvSpPr>
              <a:spLocks noChangeShapeType="1"/>
            </p:cNvSpPr>
            <p:nvPr/>
          </p:nvSpPr>
          <p:spPr bwMode="auto">
            <a:xfrm>
              <a:off x="3750" y="2893"/>
              <a:ext cx="12" cy="1"/>
            </a:xfrm>
            <a:prstGeom prst="line">
              <a:avLst/>
            </a:prstGeom>
            <a:noFill/>
            <a:ln w="9525">
              <a:solidFill>
                <a:srgbClr val="008080"/>
              </a:solidFill>
              <a:round/>
              <a:headEnd/>
              <a:tailEnd/>
            </a:ln>
          </p:spPr>
          <p:txBody>
            <a:bodyPr/>
            <a:lstStyle/>
            <a:p>
              <a:endParaRPr lang="en-US"/>
            </a:p>
          </p:txBody>
        </p:sp>
        <p:sp>
          <p:nvSpPr>
            <p:cNvPr id="12623" name="Line 216"/>
            <p:cNvSpPr>
              <a:spLocks noChangeShapeType="1"/>
            </p:cNvSpPr>
            <p:nvPr/>
          </p:nvSpPr>
          <p:spPr bwMode="auto">
            <a:xfrm>
              <a:off x="3773" y="2893"/>
              <a:ext cx="12" cy="1"/>
            </a:xfrm>
            <a:prstGeom prst="line">
              <a:avLst/>
            </a:prstGeom>
            <a:noFill/>
            <a:ln w="9525">
              <a:solidFill>
                <a:srgbClr val="008080"/>
              </a:solidFill>
              <a:round/>
              <a:headEnd/>
              <a:tailEnd/>
            </a:ln>
          </p:spPr>
          <p:txBody>
            <a:bodyPr/>
            <a:lstStyle/>
            <a:p>
              <a:endParaRPr lang="en-US"/>
            </a:p>
          </p:txBody>
        </p:sp>
        <p:sp>
          <p:nvSpPr>
            <p:cNvPr id="12624" name="Line 217"/>
            <p:cNvSpPr>
              <a:spLocks noChangeShapeType="1"/>
            </p:cNvSpPr>
            <p:nvPr/>
          </p:nvSpPr>
          <p:spPr bwMode="auto">
            <a:xfrm>
              <a:off x="3796" y="2893"/>
              <a:ext cx="12" cy="1"/>
            </a:xfrm>
            <a:prstGeom prst="line">
              <a:avLst/>
            </a:prstGeom>
            <a:noFill/>
            <a:ln w="9525">
              <a:solidFill>
                <a:srgbClr val="008080"/>
              </a:solidFill>
              <a:round/>
              <a:headEnd/>
              <a:tailEnd/>
            </a:ln>
          </p:spPr>
          <p:txBody>
            <a:bodyPr/>
            <a:lstStyle/>
            <a:p>
              <a:endParaRPr lang="en-US"/>
            </a:p>
          </p:txBody>
        </p:sp>
        <p:sp>
          <p:nvSpPr>
            <p:cNvPr id="12625" name="Line 218"/>
            <p:cNvSpPr>
              <a:spLocks noChangeShapeType="1"/>
            </p:cNvSpPr>
            <p:nvPr/>
          </p:nvSpPr>
          <p:spPr bwMode="auto">
            <a:xfrm>
              <a:off x="3820" y="2893"/>
              <a:ext cx="11" cy="1"/>
            </a:xfrm>
            <a:prstGeom prst="line">
              <a:avLst/>
            </a:prstGeom>
            <a:noFill/>
            <a:ln w="9525">
              <a:solidFill>
                <a:srgbClr val="008080"/>
              </a:solidFill>
              <a:round/>
              <a:headEnd/>
              <a:tailEnd/>
            </a:ln>
          </p:spPr>
          <p:txBody>
            <a:bodyPr/>
            <a:lstStyle/>
            <a:p>
              <a:endParaRPr lang="en-US"/>
            </a:p>
          </p:txBody>
        </p:sp>
        <p:sp>
          <p:nvSpPr>
            <p:cNvPr id="12626" name="Line 219"/>
            <p:cNvSpPr>
              <a:spLocks noChangeShapeType="1"/>
            </p:cNvSpPr>
            <p:nvPr/>
          </p:nvSpPr>
          <p:spPr bwMode="auto">
            <a:xfrm>
              <a:off x="3843" y="2893"/>
              <a:ext cx="11" cy="1"/>
            </a:xfrm>
            <a:prstGeom prst="line">
              <a:avLst/>
            </a:prstGeom>
            <a:noFill/>
            <a:ln w="9525">
              <a:solidFill>
                <a:srgbClr val="008080"/>
              </a:solidFill>
              <a:round/>
              <a:headEnd/>
              <a:tailEnd/>
            </a:ln>
          </p:spPr>
          <p:txBody>
            <a:bodyPr/>
            <a:lstStyle/>
            <a:p>
              <a:endParaRPr lang="en-US"/>
            </a:p>
          </p:txBody>
        </p:sp>
        <p:sp>
          <p:nvSpPr>
            <p:cNvPr id="12627" name="Line 220"/>
            <p:cNvSpPr>
              <a:spLocks noChangeShapeType="1"/>
            </p:cNvSpPr>
            <p:nvPr/>
          </p:nvSpPr>
          <p:spPr bwMode="auto">
            <a:xfrm>
              <a:off x="3866" y="2893"/>
              <a:ext cx="11" cy="1"/>
            </a:xfrm>
            <a:prstGeom prst="line">
              <a:avLst/>
            </a:prstGeom>
            <a:noFill/>
            <a:ln w="9525">
              <a:solidFill>
                <a:srgbClr val="008080"/>
              </a:solidFill>
              <a:round/>
              <a:headEnd/>
              <a:tailEnd/>
            </a:ln>
          </p:spPr>
          <p:txBody>
            <a:bodyPr/>
            <a:lstStyle/>
            <a:p>
              <a:endParaRPr lang="en-US"/>
            </a:p>
          </p:txBody>
        </p:sp>
        <p:sp>
          <p:nvSpPr>
            <p:cNvPr id="12628" name="Line 221"/>
            <p:cNvSpPr>
              <a:spLocks noChangeShapeType="1"/>
            </p:cNvSpPr>
            <p:nvPr/>
          </p:nvSpPr>
          <p:spPr bwMode="auto">
            <a:xfrm>
              <a:off x="3889" y="2893"/>
              <a:ext cx="11" cy="1"/>
            </a:xfrm>
            <a:prstGeom prst="line">
              <a:avLst/>
            </a:prstGeom>
            <a:noFill/>
            <a:ln w="9525">
              <a:solidFill>
                <a:srgbClr val="008080"/>
              </a:solidFill>
              <a:round/>
              <a:headEnd/>
              <a:tailEnd/>
            </a:ln>
          </p:spPr>
          <p:txBody>
            <a:bodyPr/>
            <a:lstStyle/>
            <a:p>
              <a:endParaRPr lang="en-US"/>
            </a:p>
          </p:txBody>
        </p:sp>
        <p:sp>
          <p:nvSpPr>
            <p:cNvPr id="12629" name="Line 222"/>
            <p:cNvSpPr>
              <a:spLocks noChangeShapeType="1"/>
            </p:cNvSpPr>
            <p:nvPr/>
          </p:nvSpPr>
          <p:spPr bwMode="auto">
            <a:xfrm>
              <a:off x="3912" y="2893"/>
              <a:ext cx="11" cy="1"/>
            </a:xfrm>
            <a:prstGeom prst="line">
              <a:avLst/>
            </a:prstGeom>
            <a:noFill/>
            <a:ln w="9525">
              <a:solidFill>
                <a:srgbClr val="008080"/>
              </a:solidFill>
              <a:round/>
              <a:headEnd/>
              <a:tailEnd/>
            </a:ln>
          </p:spPr>
          <p:txBody>
            <a:bodyPr/>
            <a:lstStyle/>
            <a:p>
              <a:endParaRPr lang="en-US"/>
            </a:p>
          </p:txBody>
        </p:sp>
        <p:sp>
          <p:nvSpPr>
            <p:cNvPr id="12630" name="Line 223"/>
            <p:cNvSpPr>
              <a:spLocks noChangeShapeType="1"/>
            </p:cNvSpPr>
            <p:nvPr/>
          </p:nvSpPr>
          <p:spPr bwMode="auto">
            <a:xfrm>
              <a:off x="3935" y="2893"/>
              <a:ext cx="11" cy="1"/>
            </a:xfrm>
            <a:prstGeom prst="line">
              <a:avLst/>
            </a:prstGeom>
            <a:noFill/>
            <a:ln w="9525">
              <a:solidFill>
                <a:srgbClr val="008080"/>
              </a:solidFill>
              <a:round/>
              <a:headEnd/>
              <a:tailEnd/>
            </a:ln>
          </p:spPr>
          <p:txBody>
            <a:bodyPr/>
            <a:lstStyle/>
            <a:p>
              <a:endParaRPr lang="en-US"/>
            </a:p>
          </p:txBody>
        </p:sp>
        <p:sp>
          <p:nvSpPr>
            <p:cNvPr id="12631" name="Line 224"/>
            <p:cNvSpPr>
              <a:spLocks noChangeShapeType="1"/>
            </p:cNvSpPr>
            <p:nvPr/>
          </p:nvSpPr>
          <p:spPr bwMode="auto">
            <a:xfrm>
              <a:off x="3958" y="2893"/>
              <a:ext cx="11" cy="1"/>
            </a:xfrm>
            <a:prstGeom prst="line">
              <a:avLst/>
            </a:prstGeom>
            <a:noFill/>
            <a:ln w="9525">
              <a:solidFill>
                <a:srgbClr val="008080"/>
              </a:solidFill>
              <a:round/>
              <a:headEnd/>
              <a:tailEnd/>
            </a:ln>
          </p:spPr>
          <p:txBody>
            <a:bodyPr/>
            <a:lstStyle/>
            <a:p>
              <a:endParaRPr lang="en-US"/>
            </a:p>
          </p:txBody>
        </p:sp>
        <p:sp>
          <p:nvSpPr>
            <p:cNvPr id="12632" name="Line 225"/>
            <p:cNvSpPr>
              <a:spLocks noChangeShapeType="1"/>
            </p:cNvSpPr>
            <p:nvPr/>
          </p:nvSpPr>
          <p:spPr bwMode="auto">
            <a:xfrm>
              <a:off x="3981" y="2893"/>
              <a:ext cx="11" cy="1"/>
            </a:xfrm>
            <a:prstGeom prst="line">
              <a:avLst/>
            </a:prstGeom>
            <a:noFill/>
            <a:ln w="9525">
              <a:solidFill>
                <a:srgbClr val="008080"/>
              </a:solidFill>
              <a:round/>
              <a:headEnd/>
              <a:tailEnd/>
            </a:ln>
          </p:spPr>
          <p:txBody>
            <a:bodyPr/>
            <a:lstStyle/>
            <a:p>
              <a:endParaRPr lang="en-US"/>
            </a:p>
          </p:txBody>
        </p:sp>
        <p:sp>
          <p:nvSpPr>
            <p:cNvPr id="12633" name="Line 226"/>
            <p:cNvSpPr>
              <a:spLocks noChangeShapeType="1"/>
            </p:cNvSpPr>
            <p:nvPr/>
          </p:nvSpPr>
          <p:spPr bwMode="auto">
            <a:xfrm>
              <a:off x="4004" y="2893"/>
              <a:ext cx="11" cy="1"/>
            </a:xfrm>
            <a:prstGeom prst="line">
              <a:avLst/>
            </a:prstGeom>
            <a:noFill/>
            <a:ln w="9525">
              <a:solidFill>
                <a:srgbClr val="008080"/>
              </a:solidFill>
              <a:round/>
              <a:headEnd/>
              <a:tailEnd/>
            </a:ln>
          </p:spPr>
          <p:txBody>
            <a:bodyPr/>
            <a:lstStyle/>
            <a:p>
              <a:endParaRPr lang="en-US"/>
            </a:p>
          </p:txBody>
        </p:sp>
        <p:sp>
          <p:nvSpPr>
            <p:cNvPr id="12634" name="Line 227"/>
            <p:cNvSpPr>
              <a:spLocks noChangeShapeType="1"/>
            </p:cNvSpPr>
            <p:nvPr/>
          </p:nvSpPr>
          <p:spPr bwMode="auto">
            <a:xfrm>
              <a:off x="4027" y="2893"/>
              <a:ext cx="11" cy="1"/>
            </a:xfrm>
            <a:prstGeom prst="line">
              <a:avLst/>
            </a:prstGeom>
            <a:noFill/>
            <a:ln w="9525">
              <a:solidFill>
                <a:srgbClr val="008080"/>
              </a:solidFill>
              <a:round/>
              <a:headEnd/>
              <a:tailEnd/>
            </a:ln>
          </p:spPr>
          <p:txBody>
            <a:bodyPr/>
            <a:lstStyle/>
            <a:p>
              <a:endParaRPr lang="en-US"/>
            </a:p>
          </p:txBody>
        </p:sp>
        <p:sp>
          <p:nvSpPr>
            <p:cNvPr id="12635" name="Line 228"/>
            <p:cNvSpPr>
              <a:spLocks noChangeShapeType="1"/>
            </p:cNvSpPr>
            <p:nvPr/>
          </p:nvSpPr>
          <p:spPr bwMode="auto">
            <a:xfrm>
              <a:off x="4050" y="2893"/>
              <a:ext cx="11" cy="1"/>
            </a:xfrm>
            <a:prstGeom prst="line">
              <a:avLst/>
            </a:prstGeom>
            <a:noFill/>
            <a:ln w="9525">
              <a:solidFill>
                <a:srgbClr val="008080"/>
              </a:solidFill>
              <a:round/>
              <a:headEnd/>
              <a:tailEnd/>
            </a:ln>
          </p:spPr>
          <p:txBody>
            <a:bodyPr/>
            <a:lstStyle/>
            <a:p>
              <a:endParaRPr lang="en-US"/>
            </a:p>
          </p:txBody>
        </p:sp>
        <p:sp>
          <p:nvSpPr>
            <p:cNvPr id="12636" name="Line 229"/>
            <p:cNvSpPr>
              <a:spLocks noChangeShapeType="1"/>
            </p:cNvSpPr>
            <p:nvPr/>
          </p:nvSpPr>
          <p:spPr bwMode="auto">
            <a:xfrm>
              <a:off x="4073" y="2893"/>
              <a:ext cx="11" cy="1"/>
            </a:xfrm>
            <a:prstGeom prst="line">
              <a:avLst/>
            </a:prstGeom>
            <a:noFill/>
            <a:ln w="9525">
              <a:solidFill>
                <a:srgbClr val="008080"/>
              </a:solidFill>
              <a:round/>
              <a:headEnd/>
              <a:tailEnd/>
            </a:ln>
          </p:spPr>
          <p:txBody>
            <a:bodyPr/>
            <a:lstStyle/>
            <a:p>
              <a:endParaRPr lang="en-US"/>
            </a:p>
          </p:txBody>
        </p:sp>
        <p:sp>
          <p:nvSpPr>
            <p:cNvPr id="12637" name="Line 230"/>
            <p:cNvSpPr>
              <a:spLocks noChangeShapeType="1"/>
            </p:cNvSpPr>
            <p:nvPr/>
          </p:nvSpPr>
          <p:spPr bwMode="auto">
            <a:xfrm>
              <a:off x="4096" y="2893"/>
              <a:ext cx="11" cy="1"/>
            </a:xfrm>
            <a:prstGeom prst="line">
              <a:avLst/>
            </a:prstGeom>
            <a:noFill/>
            <a:ln w="9525">
              <a:solidFill>
                <a:srgbClr val="008080"/>
              </a:solidFill>
              <a:round/>
              <a:headEnd/>
              <a:tailEnd/>
            </a:ln>
          </p:spPr>
          <p:txBody>
            <a:bodyPr/>
            <a:lstStyle/>
            <a:p>
              <a:endParaRPr lang="en-US"/>
            </a:p>
          </p:txBody>
        </p:sp>
        <p:sp>
          <p:nvSpPr>
            <p:cNvPr id="12638" name="Line 231"/>
            <p:cNvSpPr>
              <a:spLocks noChangeShapeType="1"/>
            </p:cNvSpPr>
            <p:nvPr/>
          </p:nvSpPr>
          <p:spPr bwMode="auto">
            <a:xfrm>
              <a:off x="4119" y="2893"/>
              <a:ext cx="11" cy="1"/>
            </a:xfrm>
            <a:prstGeom prst="line">
              <a:avLst/>
            </a:prstGeom>
            <a:noFill/>
            <a:ln w="9525">
              <a:solidFill>
                <a:srgbClr val="008080"/>
              </a:solidFill>
              <a:round/>
              <a:headEnd/>
              <a:tailEnd/>
            </a:ln>
          </p:spPr>
          <p:txBody>
            <a:bodyPr/>
            <a:lstStyle/>
            <a:p>
              <a:endParaRPr lang="en-US"/>
            </a:p>
          </p:txBody>
        </p:sp>
        <p:sp>
          <p:nvSpPr>
            <p:cNvPr id="12639" name="Line 232"/>
            <p:cNvSpPr>
              <a:spLocks noChangeShapeType="1"/>
            </p:cNvSpPr>
            <p:nvPr/>
          </p:nvSpPr>
          <p:spPr bwMode="auto">
            <a:xfrm>
              <a:off x="4142" y="2893"/>
              <a:ext cx="11" cy="1"/>
            </a:xfrm>
            <a:prstGeom prst="line">
              <a:avLst/>
            </a:prstGeom>
            <a:noFill/>
            <a:ln w="9525">
              <a:solidFill>
                <a:srgbClr val="008080"/>
              </a:solidFill>
              <a:round/>
              <a:headEnd/>
              <a:tailEnd/>
            </a:ln>
          </p:spPr>
          <p:txBody>
            <a:bodyPr/>
            <a:lstStyle/>
            <a:p>
              <a:endParaRPr lang="en-US"/>
            </a:p>
          </p:txBody>
        </p:sp>
        <p:sp>
          <p:nvSpPr>
            <p:cNvPr id="12640" name="Line 233"/>
            <p:cNvSpPr>
              <a:spLocks noChangeShapeType="1"/>
            </p:cNvSpPr>
            <p:nvPr/>
          </p:nvSpPr>
          <p:spPr bwMode="auto">
            <a:xfrm>
              <a:off x="1563" y="2822"/>
              <a:ext cx="12" cy="1"/>
            </a:xfrm>
            <a:prstGeom prst="line">
              <a:avLst/>
            </a:prstGeom>
            <a:noFill/>
            <a:ln w="9525">
              <a:solidFill>
                <a:srgbClr val="008080"/>
              </a:solidFill>
              <a:round/>
              <a:headEnd/>
              <a:tailEnd/>
            </a:ln>
          </p:spPr>
          <p:txBody>
            <a:bodyPr/>
            <a:lstStyle/>
            <a:p>
              <a:endParaRPr lang="en-US"/>
            </a:p>
          </p:txBody>
        </p:sp>
        <p:sp>
          <p:nvSpPr>
            <p:cNvPr id="12641" name="Line 234"/>
            <p:cNvSpPr>
              <a:spLocks noChangeShapeType="1"/>
            </p:cNvSpPr>
            <p:nvPr/>
          </p:nvSpPr>
          <p:spPr bwMode="auto">
            <a:xfrm>
              <a:off x="1586" y="2822"/>
              <a:ext cx="12" cy="1"/>
            </a:xfrm>
            <a:prstGeom prst="line">
              <a:avLst/>
            </a:prstGeom>
            <a:noFill/>
            <a:ln w="9525">
              <a:solidFill>
                <a:srgbClr val="008080"/>
              </a:solidFill>
              <a:round/>
              <a:headEnd/>
              <a:tailEnd/>
            </a:ln>
          </p:spPr>
          <p:txBody>
            <a:bodyPr/>
            <a:lstStyle/>
            <a:p>
              <a:endParaRPr lang="en-US"/>
            </a:p>
          </p:txBody>
        </p:sp>
        <p:sp>
          <p:nvSpPr>
            <p:cNvPr id="12642" name="Line 235"/>
            <p:cNvSpPr>
              <a:spLocks noChangeShapeType="1"/>
            </p:cNvSpPr>
            <p:nvPr/>
          </p:nvSpPr>
          <p:spPr bwMode="auto">
            <a:xfrm>
              <a:off x="1609" y="2822"/>
              <a:ext cx="12" cy="1"/>
            </a:xfrm>
            <a:prstGeom prst="line">
              <a:avLst/>
            </a:prstGeom>
            <a:noFill/>
            <a:ln w="9525">
              <a:solidFill>
                <a:srgbClr val="008080"/>
              </a:solidFill>
              <a:round/>
              <a:headEnd/>
              <a:tailEnd/>
            </a:ln>
          </p:spPr>
          <p:txBody>
            <a:bodyPr/>
            <a:lstStyle/>
            <a:p>
              <a:endParaRPr lang="en-US"/>
            </a:p>
          </p:txBody>
        </p:sp>
        <p:sp>
          <p:nvSpPr>
            <p:cNvPr id="12643" name="Line 236"/>
            <p:cNvSpPr>
              <a:spLocks noChangeShapeType="1"/>
            </p:cNvSpPr>
            <p:nvPr/>
          </p:nvSpPr>
          <p:spPr bwMode="auto">
            <a:xfrm>
              <a:off x="1632" y="2822"/>
              <a:ext cx="12" cy="1"/>
            </a:xfrm>
            <a:prstGeom prst="line">
              <a:avLst/>
            </a:prstGeom>
            <a:noFill/>
            <a:ln w="9525">
              <a:solidFill>
                <a:srgbClr val="008080"/>
              </a:solidFill>
              <a:round/>
              <a:headEnd/>
              <a:tailEnd/>
            </a:ln>
          </p:spPr>
          <p:txBody>
            <a:bodyPr/>
            <a:lstStyle/>
            <a:p>
              <a:endParaRPr lang="en-US"/>
            </a:p>
          </p:txBody>
        </p:sp>
        <p:sp>
          <p:nvSpPr>
            <p:cNvPr id="12644" name="Line 237"/>
            <p:cNvSpPr>
              <a:spLocks noChangeShapeType="1"/>
            </p:cNvSpPr>
            <p:nvPr/>
          </p:nvSpPr>
          <p:spPr bwMode="auto">
            <a:xfrm>
              <a:off x="1655" y="2822"/>
              <a:ext cx="12" cy="1"/>
            </a:xfrm>
            <a:prstGeom prst="line">
              <a:avLst/>
            </a:prstGeom>
            <a:noFill/>
            <a:ln w="9525">
              <a:solidFill>
                <a:srgbClr val="008080"/>
              </a:solidFill>
              <a:round/>
              <a:headEnd/>
              <a:tailEnd/>
            </a:ln>
          </p:spPr>
          <p:txBody>
            <a:bodyPr/>
            <a:lstStyle/>
            <a:p>
              <a:endParaRPr lang="en-US"/>
            </a:p>
          </p:txBody>
        </p:sp>
        <p:sp>
          <p:nvSpPr>
            <p:cNvPr id="12645" name="Line 238"/>
            <p:cNvSpPr>
              <a:spLocks noChangeShapeType="1"/>
            </p:cNvSpPr>
            <p:nvPr/>
          </p:nvSpPr>
          <p:spPr bwMode="auto">
            <a:xfrm>
              <a:off x="1678" y="2822"/>
              <a:ext cx="12" cy="1"/>
            </a:xfrm>
            <a:prstGeom prst="line">
              <a:avLst/>
            </a:prstGeom>
            <a:noFill/>
            <a:ln w="9525">
              <a:solidFill>
                <a:srgbClr val="008080"/>
              </a:solidFill>
              <a:round/>
              <a:headEnd/>
              <a:tailEnd/>
            </a:ln>
          </p:spPr>
          <p:txBody>
            <a:bodyPr/>
            <a:lstStyle/>
            <a:p>
              <a:endParaRPr lang="en-US"/>
            </a:p>
          </p:txBody>
        </p:sp>
        <p:sp>
          <p:nvSpPr>
            <p:cNvPr id="12646" name="Line 239"/>
            <p:cNvSpPr>
              <a:spLocks noChangeShapeType="1"/>
            </p:cNvSpPr>
            <p:nvPr/>
          </p:nvSpPr>
          <p:spPr bwMode="auto">
            <a:xfrm>
              <a:off x="1701" y="2822"/>
              <a:ext cx="12" cy="1"/>
            </a:xfrm>
            <a:prstGeom prst="line">
              <a:avLst/>
            </a:prstGeom>
            <a:noFill/>
            <a:ln w="9525">
              <a:solidFill>
                <a:srgbClr val="008080"/>
              </a:solidFill>
              <a:round/>
              <a:headEnd/>
              <a:tailEnd/>
            </a:ln>
          </p:spPr>
          <p:txBody>
            <a:bodyPr/>
            <a:lstStyle/>
            <a:p>
              <a:endParaRPr lang="en-US"/>
            </a:p>
          </p:txBody>
        </p:sp>
        <p:sp>
          <p:nvSpPr>
            <p:cNvPr id="12647" name="Line 240"/>
            <p:cNvSpPr>
              <a:spLocks noChangeShapeType="1"/>
            </p:cNvSpPr>
            <p:nvPr/>
          </p:nvSpPr>
          <p:spPr bwMode="auto">
            <a:xfrm>
              <a:off x="1724" y="2822"/>
              <a:ext cx="12" cy="1"/>
            </a:xfrm>
            <a:prstGeom prst="line">
              <a:avLst/>
            </a:prstGeom>
            <a:noFill/>
            <a:ln w="9525">
              <a:solidFill>
                <a:srgbClr val="008080"/>
              </a:solidFill>
              <a:round/>
              <a:headEnd/>
              <a:tailEnd/>
            </a:ln>
          </p:spPr>
          <p:txBody>
            <a:bodyPr/>
            <a:lstStyle/>
            <a:p>
              <a:endParaRPr lang="en-US"/>
            </a:p>
          </p:txBody>
        </p:sp>
        <p:sp>
          <p:nvSpPr>
            <p:cNvPr id="12648" name="Line 241"/>
            <p:cNvSpPr>
              <a:spLocks noChangeShapeType="1"/>
            </p:cNvSpPr>
            <p:nvPr/>
          </p:nvSpPr>
          <p:spPr bwMode="auto">
            <a:xfrm>
              <a:off x="1747" y="2822"/>
              <a:ext cx="12" cy="1"/>
            </a:xfrm>
            <a:prstGeom prst="line">
              <a:avLst/>
            </a:prstGeom>
            <a:noFill/>
            <a:ln w="9525">
              <a:solidFill>
                <a:srgbClr val="008080"/>
              </a:solidFill>
              <a:round/>
              <a:headEnd/>
              <a:tailEnd/>
            </a:ln>
          </p:spPr>
          <p:txBody>
            <a:bodyPr/>
            <a:lstStyle/>
            <a:p>
              <a:endParaRPr lang="en-US"/>
            </a:p>
          </p:txBody>
        </p:sp>
        <p:sp>
          <p:nvSpPr>
            <p:cNvPr id="12649" name="Line 242"/>
            <p:cNvSpPr>
              <a:spLocks noChangeShapeType="1"/>
            </p:cNvSpPr>
            <p:nvPr/>
          </p:nvSpPr>
          <p:spPr bwMode="auto">
            <a:xfrm>
              <a:off x="1770" y="2822"/>
              <a:ext cx="12" cy="1"/>
            </a:xfrm>
            <a:prstGeom prst="line">
              <a:avLst/>
            </a:prstGeom>
            <a:noFill/>
            <a:ln w="9525">
              <a:solidFill>
                <a:srgbClr val="008080"/>
              </a:solidFill>
              <a:round/>
              <a:headEnd/>
              <a:tailEnd/>
            </a:ln>
          </p:spPr>
          <p:txBody>
            <a:bodyPr/>
            <a:lstStyle/>
            <a:p>
              <a:endParaRPr lang="en-US"/>
            </a:p>
          </p:txBody>
        </p:sp>
        <p:sp>
          <p:nvSpPr>
            <p:cNvPr id="12650" name="Line 243"/>
            <p:cNvSpPr>
              <a:spLocks noChangeShapeType="1"/>
            </p:cNvSpPr>
            <p:nvPr/>
          </p:nvSpPr>
          <p:spPr bwMode="auto">
            <a:xfrm>
              <a:off x="1793" y="2822"/>
              <a:ext cx="12" cy="1"/>
            </a:xfrm>
            <a:prstGeom prst="line">
              <a:avLst/>
            </a:prstGeom>
            <a:noFill/>
            <a:ln w="9525">
              <a:solidFill>
                <a:srgbClr val="008080"/>
              </a:solidFill>
              <a:round/>
              <a:headEnd/>
              <a:tailEnd/>
            </a:ln>
          </p:spPr>
          <p:txBody>
            <a:bodyPr/>
            <a:lstStyle/>
            <a:p>
              <a:endParaRPr lang="en-US"/>
            </a:p>
          </p:txBody>
        </p:sp>
        <p:sp>
          <p:nvSpPr>
            <p:cNvPr id="12651" name="Line 244"/>
            <p:cNvSpPr>
              <a:spLocks noChangeShapeType="1"/>
            </p:cNvSpPr>
            <p:nvPr/>
          </p:nvSpPr>
          <p:spPr bwMode="auto">
            <a:xfrm>
              <a:off x="1816" y="2822"/>
              <a:ext cx="12" cy="1"/>
            </a:xfrm>
            <a:prstGeom prst="line">
              <a:avLst/>
            </a:prstGeom>
            <a:noFill/>
            <a:ln w="9525">
              <a:solidFill>
                <a:srgbClr val="008080"/>
              </a:solidFill>
              <a:round/>
              <a:headEnd/>
              <a:tailEnd/>
            </a:ln>
          </p:spPr>
          <p:txBody>
            <a:bodyPr/>
            <a:lstStyle/>
            <a:p>
              <a:endParaRPr lang="en-US"/>
            </a:p>
          </p:txBody>
        </p:sp>
        <p:sp>
          <p:nvSpPr>
            <p:cNvPr id="12652" name="Line 245"/>
            <p:cNvSpPr>
              <a:spLocks noChangeShapeType="1"/>
            </p:cNvSpPr>
            <p:nvPr/>
          </p:nvSpPr>
          <p:spPr bwMode="auto">
            <a:xfrm>
              <a:off x="1839" y="2822"/>
              <a:ext cx="12" cy="1"/>
            </a:xfrm>
            <a:prstGeom prst="line">
              <a:avLst/>
            </a:prstGeom>
            <a:noFill/>
            <a:ln w="9525">
              <a:solidFill>
                <a:srgbClr val="008080"/>
              </a:solidFill>
              <a:round/>
              <a:headEnd/>
              <a:tailEnd/>
            </a:ln>
          </p:spPr>
          <p:txBody>
            <a:bodyPr/>
            <a:lstStyle/>
            <a:p>
              <a:endParaRPr lang="en-US"/>
            </a:p>
          </p:txBody>
        </p:sp>
        <p:sp>
          <p:nvSpPr>
            <p:cNvPr id="12653" name="Line 246"/>
            <p:cNvSpPr>
              <a:spLocks noChangeShapeType="1"/>
            </p:cNvSpPr>
            <p:nvPr/>
          </p:nvSpPr>
          <p:spPr bwMode="auto">
            <a:xfrm>
              <a:off x="1863" y="2822"/>
              <a:ext cx="11" cy="1"/>
            </a:xfrm>
            <a:prstGeom prst="line">
              <a:avLst/>
            </a:prstGeom>
            <a:noFill/>
            <a:ln w="9525">
              <a:solidFill>
                <a:srgbClr val="008080"/>
              </a:solidFill>
              <a:round/>
              <a:headEnd/>
              <a:tailEnd/>
            </a:ln>
          </p:spPr>
          <p:txBody>
            <a:bodyPr/>
            <a:lstStyle/>
            <a:p>
              <a:endParaRPr lang="en-US"/>
            </a:p>
          </p:txBody>
        </p:sp>
        <p:sp>
          <p:nvSpPr>
            <p:cNvPr id="12654" name="Line 247"/>
            <p:cNvSpPr>
              <a:spLocks noChangeShapeType="1"/>
            </p:cNvSpPr>
            <p:nvPr/>
          </p:nvSpPr>
          <p:spPr bwMode="auto">
            <a:xfrm>
              <a:off x="1886" y="2822"/>
              <a:ext cx="11" cy="1"/>
            </a:xfrm>
            <a:prstGeom prst="line">
              <a:avLst/>
            </a:prstGeom>
            <a:noFill/>
            <a:ln w="9525">
              <a:solidFill>
                <a:srgbClr val="008080"/>
              </a:solidFill>
              <a:round/>
              <a:headEnd/>
              <a:tailEnd/>
            </a:ln>
          </p:spPr>
          <p:txBody>
            <a:bodyPr/>
            <a:lstStyle/>
            <a:p>
              <a:endParaRPr lang="en-US"/>
            </a:p>
          </p:txBody>
        </p:sp>
        <p:sp>
          <p:nvSpPr>
            <p:cNvPr id="12655" name="Line 248"/>
            <p:cNvSpPr>
              <a:spLocks noChangeShapeType="1"/>
            </p:cNvSpPr>
            <p:nvPr/>
          </p:nvSpPr>
          <p:spPr bwMode="auto">
            <a:xfrm>
              <a:off x="1909" y="2822"/>
              <a:ext cx="11" cy="1"/>
            </a:xfrm>
            <a:prstGeom prst="line">
              <a:avLst/>
            </a:prstGeom>
            <a:noFill/>
            <a:ln w="9525">
              <a:solidFill>
                <a:srgbClr val="008080"/>
              </a:solidFill>
              <a:round/>
              <a:headEnd/>
              <a:tailEnd/>
            </a:ln>
          </p:spPr>
          <p:txBody>
            <a:bodyPr/>
            <a:lstStyle/>
            <a:p>
              <a:endParaRPr lang="en-US"/>
            </a:p>
          </p:txBody>
        </p:sp>
        <p:sp>
          <p:nvSpPr>
            <p:cNvPr id="12656" name="Line 249"/>
            <p:cNvSpPr>
              <a:spLocks noChangeShapeType="1"/>
            </p:cNvSpPr>
            <p:nvPr/>
          </p:nvSpPr>
          <p:spPr bwMode="auto">
            <a:xfrm>
              <a:off x="1932" y="2822"/>
              <a:ext cx="11" cy="1"/>
            </a:xfrm>
            <a:prstGeom prst="line">
              <a:avLst/>
            </a:prstGeom>
            <a:noFill/>
            <a:ln w="9525">
              <a:solidFill>
                <a:srgbClr val="008080"/>
              </a:solidFill>
              <a:round/>
              <a:headEnd/>
              <a:tailEnd/>
            </a:ln>
          </p:spPr>
          <p:txBody>
            <a:bodyPr/>
            <a:lstStyle/>
            <a:p>
              <a:endParaRPr lang="en-US"/>
            </a:p>
          </p:txBody>
        </p:sp>
        <p:sp>
          <p:nvSpPr>
            <p:cNvPr id="12657" name="Line 250"/>
            <p:cNvSpPr>
              <a:spLocks noChangeShapeType="1"/>
            </p:cNvSpPr>
            <p:nvPr/>
          </p:nvSpPr>
          <p:spPr bwMode="auto">
            <a:xfrm>
              <a:off x="1955" y="2822"/>
              <a:ext cx="11" cy="1"/>
            </a:xfrm>
            <a:prstGeom prst="line">
              <a:avLst/>
            </a:prstGeom>
            <a:noFill/>
            <a:ln w="9525">
              <a:solidFill>
                <a:srgbClr val="008080"/>
              </a:solidFill>
              <a:round/>
              <a:headEnd/>
              <a:tailEnd/>
            </a:ln>
          </p:spPr>
          <p:txBody>
            <a:bodyPr/>
            <a:lstStyle/>
            <a:p>
              <a:endParaRPr lang="en-US"/>
            </a:p>
          </p:txBody>
        </p:sp>
        <p:sp>
          <p:nvSpPr>
            <p:cNvPr id="12658" name="Line 251"/>
            <p:cNvSpPr>
              <a:spLocks noChangeShapeType="1"/>
            </p:cNvSpPr>
            <p:nvPr/>
          </p:nvSpPr>
          <p:spPr bwMode="auto">
            <a:xfrm>
              <a:off x="1978" y="2822"/>
              <a:ext cx="11" cy="1"/>
            </a:xfrm>
            <a:prstGeom prst="line">
              <a:avLst/>
            </a:prstGeom>
            <a:noFill/>
            <a:ln w="9525">
              <a:solidFill>
                <a:srgbClr val="008080"/>
              </a:solidFill>
              <a:round/>
              <a:headEnd/>
              <a:tailEnd/>
            </a:ln>
          </p:spPr>
          <p:txBody>
            <a:bodyPr/>
            <a:lstStyle/>
            <a:p>
              <a:endParaRPr lang="en-US"/>
            </a:p>
          </p:txBody>
        </p:sp>
        <p:sp>
          <p:nvSpPr>
            <p:cNvPr id="12659" name="Line 252"/>
            <p:cNvSpPr>
              <a:spLocks noChangeShapeType="1"/>
            </p:cNvSpPr>
            <p:nvPr/>
          </p:nvSpPr>
          <p:spPr bwMode="auto">
            <a:xfrm>
              <a:off x="2001" y="2822"/>
              <a:ext cx="11" cy="1"/>
            </a:xfrm>
            <a:prstGeom prst="line">
              <a:avLst/>
            </a:prstGeom>
            <a:noFill/>
            <a:ln w="9525">
              <a:solidFill>
                <a:srgbClr val="008080"/>
              </a:solidFill>
              <a:round/>
              <a:headEnd/>
              <a:tailEnd/>
            </a:ln>
          </p:spPr>
          <p:txBody>
            <a:bodyPr/>
            <a:lstStyle/>
            <a:p>
              <a:endParaRPr lang="en-US"/>
            </a:p>
          </p:txBody>
        </p:sp>
        <p:sp>
          <p:nvSpPr>
            <p:cNvPr id="12660" name="Line 253"/>
            <p:cNvSpPr>
              <a:spLocks noChangeShapeType="1"/>
            </p:cNvSpPr>
            <p:nvPr/>
          </p:nvSpPr>
          <p:spPr bwMode="auto">
            <a:xfrm>
              <a:off x="2024" y="2822"/>
              <a:ext cx="11" cy="1"/>
            </a:xfrm>
            <a:prstGeom prst="line">
              <a:avLst/>
            </a:prstGeom>
            <a:noFill/>
            <a:ln w="9525">
              <a:solidFill>
                <a:srgbClr val="008080"/>
              </a:solidFill>
              <a:round/>
              <a:headEnd/>
              <a:tailEnd/>
            </a:ln>
          </p:spPr>
          <p:txBody>
            <a:bodyPr/>
            <a:lstStyle/>
            <a:p>
              <a:endParaRPr lang="en-US"/>
            </a:p>
          </p:txBody>
        </p:sp>
        <p:sp>
          <p:nvSpPr>
            <p:cNvPr id="12661" name="Line 254"/>
            <p:cNvSpPr>
              <a:spLocks noChangeShapeType="1"/>
            </p:cNvSpPr>
            <p:nvPr/>
          </p:nvSpPr>
          <p:spPr bwMode="auto">
            <a:xfrm>
              <a:off x="2047" y="2822"/>
              <a:ext cx="11" cy="1"/>
            </a:xfrm>
            <a:prstGeom prst="line">
              <a:avLst/>
            </a:prstGeom>
            <a:noFill/>
            <a:ln w="9525">
              <a:solidFill>
                <a:srgbClr val="008080"/>
              </a:solidFill>
              <a:round/>
              <a:headEnd/>
              <a:tailEnd/>
            </a:ln>
          </p:spPr>
          <p:txBody>
            <a:bodyPr/>
            <a:lstStyle/>
            <a:p>
              <a:endParaRPr lang="en-US"/>
            </a:p>
          </p:txBody>
        </p:sp>
        <p:sp>
          <p:nvSpPr>
            <p:cNvPr id="12662" name="Line 255"/>
            <p:cNvSpPr>
              <a:spLocks noChangeShapeType="1"/>
            </p:cNvSpPr>
            <p:nvPr/>
          </p:nvSpPr>
          <p:spPr bwMode="auto">
            <a:xfrm>
              <a:off x="2070" y="2822"/>
              <a:ext cx="11" cy="1"/>
            </a:xfrm>
            <a:prstGeom prst="line">
              <a:avLst/>
            </a:prstGeom>
            <a:noFill/>
            <a:ln w="9525">
              <a:solidFill>
                <a:srgbClr val="008080"/>
              </a:solidFill>
              <a:round/>
              <a:headEnd/>
              <a:tailEnd/>
            </a:ln>
          </p:spPr>
          <p:txBody>
            <a:bodyPr/>
            <a:lstStyle/>
            <a:p>
              <a:endParaRPr lang="en-US"/>
            </a:p>
          </p:txBody>
        </p:sp>
        <p:sp>
          <p:nvSpPr>
            <p:cNvPr id="12663" name="Line 256"/>
            <p:cNvSpPr>
              <a:spLocks noChangeShapeType="1"/>
            </p:cNvSpPr>
            <p:nvPr/>
          </p:nvSpPr>
          <p:spPr bwMode="auto">
            <a:xfrm>
              <a:off x="2093" y="2822"/>
              <a:ext cx="11" cy="1"/>
            </a:xfrm>
            <a:prstGeom prst="line">
              <a:avLst/>
            </a:prstGeom>
            <a:noFill/>
            <a:ln w="9525">
              <a:solidFill>
                <a:srgbClr val="008080"/>
              </a:solidFill>
              <a:round/>
              <a:headEnd/>
              <a:tailEnd/>
            </a:ln>
          </p:spPr>
          <p:txBody>
            <a:bodyPr/>
            <a:lstStyle/>
            <a:p>
              <a:endParaRPr lang="en-US"/>
            </a:p>
          </p:txBody>
        </p:sp>
        <p:sp>
          <p:nvSpPr>
            <p:cNvPr id="12664" name="Line 257"/>
            <p:cNvSpPr>
              <a:spLocks noChangeShapeType="1"/>
            </p:cNvSpPr>
            <p:nvPr/>
          </p:nvSpPr>
          <p:spPr bwMode="auto">
            <a:xfrm>
              <a:off x="2116" y="2822"/>
              <a:ext cx="11" cy="1"/>
            </a:xfrm>
            <a:prstGeom prst="line">
              <a:avLst/>
            </a:prstGeom>
            <a:noFill/>
            <a:ln w="9525">
              <a:solidFill>
                <a:srgbClr val="008080"/>
              </a:solidFill>
              <a:round/>
              <a:headEnd/>
              <a:tailEnd/>
            </a:ln>
          </p:spPr>
          <p:txBody>
            <a:bodyPr/>
            <a:lstStyle/>
            <a:p>
              <a:endParaRPr lang="en-US"/>
            </a:p>
          </p:txBody>
        </p:sp>
        <p:sp>
          <p:nvSpPr>
            <p:cNvPr id="12665" name="Line 258"/>
            <p:cNvSpPr>
              <a:spLocks noChangeShapeType="1"/>
            </p:cNvSpPr>
            <p:nvPr/>
          </p:nvSpPr>
          <p:spPr bwMode="auto">
            <a:xfrm>
              <a:off x="2139" y="2822"/>
              <a:ext cx="11" cy="1"/>
            </a:xfrm>
            <a:prstGeom prst="line">
              <a:avLst/>
            </a:prstGeom>
            <a:noFill/>
            <a:ln w="9525">
              <a:solidFill>
                <a:srgbClr val="008080"/>
              </a:solidFill>
              <a:round/>
              <a:headEnd/>
              <a:tailEnd/>
            </a:ln>
          </p:spPr>
          <p:txBody>
            <a:bodyPr/>
            <a:lstStyle/>
            <a:p>
              <a:endParaRPr lang="en-US"/>
            </a:p>
          </p:txBody>
        </p:sp>
        <p:sp>
          <p:nvSpPr>
            <p:cNvPr id="12666" name="Line 259"/>
            <p:cNvSpPr>
              <a:spLocks noChangeShapeType="1"/>
            </p:cNvSpPr>
            <p:nvPr/>
          </p:nvSpPr>
          <p:spPr bwMode="auto">
            <a:xfrm>
              <a:off x="2162" y="2822"/>
              <a:ext cx="11" cy="1"/>
            </a:xfrm>
            <a:prstGeom prst="line">
              <a:avLst/>
            </a:prstGeom>
            <a:noFill/>
            <a:ln w="9525">
              <a:solidFill>
                <a:srgbClr val="008080"/>
              </a:solidFill>
              <a:round/>
              <a:headEnd/>
              <a:tailEnd/>
            </a:ln>
          </p:spPr>
          <p:txBody>
            <a:bodyPr/>
            <a:lstStyle/>
            <a:p>
              <a:endParaRPr lang="en-US"/>
            </a:p>
          </p:txBody>
        </p:sp>
        <p:sp>
          <p:nvSpPr>
            <p:cNvPr id="12667" name="Line 260"/>
            <p:cNvSpPr>
              <a:spLocks noChangeShapeType="1"/>
            </p:cNvSpPr>
            <p:nvPr/>
          </p:nvSpPr>
          <p:spPr bwMode="auto">
            <a:xfrm>
              <a:off x="2185" y="2822"/>
              <a:ext cx="11" cy="1"/>
            </a:xfrm>
            <a:prstGeom prst="line">
              <a:avLst/>
            </a:prstGeom>
            <a:noFill/>
            <a:ln w="9525">
              <a:solidFill>
                <a:srgbClr val="008080"/>
              </a:solidFill>
              <a:round/>
              <a:headEnd/>
              <a:tailEnd/>
            </a:ln>
          </p:spPr>
          <p:txBody>
            <a:bodyPr/>
            <a:lstStyle/>
            <a:p>
              <a:endParaRPr lang="en-US"/>
            </a:p>
          </p:txBody>
        </p:sp>
        <p:sp>
          <p:nvSpPr>
            <p:cNvPr id="12668" name="Line 261"/>
            <p:cNvSpPr>
              <a:spLocks noChangeShapeType="1"/>
            </p:cNvSpPr>
            <p:nvPr/>
          </p:nvSpPr>
          <p:spPr bwMode="auto">
            <a:xfrm>
              <a:off x="2208" y="2822"/>
              <a:ext cx="11" cy="1"/>
            </a:xfrm>
            <a:prstGeom prst="line">
              <a:avLst/>
            </a:prstGeom>
            <a:noFill/>
            <a:ln w="9525">
              <a:solidFill>
                <a:srgbClr val="008080"/>
              </a:solidFill>
              <a:round/>
              <a:headEnd/>
              <a:tailEnd/>
            </a:ln>
          </p:spPr>
          <p:txBody>
            <a:bodyPr/>
            <a:lstStyle/>
            <a:p>
              <a:endParaRPr lang="en-US"/>
            </a:p>
          </p:txBody>
        </p:sp>
        <p:sp>
          <p:nvSpPr>
            <p:cNvPr id="12669" name="Line 262"/>
            <p:cNvSpPr>
              <a:spLocks noChangeShapeType="1"/>
            </p:cNvSpPr>
            <p:nvPr/>
          </p:nvSpPr>
          <p:spPr bwMode="auto">
            <a:xfrm>
              <a:off x="2231" y="2822"/>
              <a:ext cx="11" cy="1"/>
            </a:xfrm>
            <a:prstGeom prst="line">
              <a:avLst/>
            </a:prstGeom>
            <a:noFill/>
            <a:ln w="9525">
              <a:solidFill>
                <a:srgbClr val="008080"/>
              </a:solidFill>
              <a:round/>
              <a:headEnd/>
              <a:tailEnd/>
            </a:ln>
          </p:spPr>
          <p:txBody>
            <a:bodyPr/>
            <a:lstStyle/>
            <a:p>
              <a:endParaRPr lang="en-US"/>
            </a:p>
          </p:txBody>
        </p:sp>
        <p:sp>
          <p:nvSpPr>
            <p:cNvPr id="12670" name="Line 263"/>
            <p:cNvSpPr>
              <a:spLocks noChangeShapeType="1"/>
            </p:cNvSpPr>
            <p:nvPr/>
          </p:nvSpPr>
          <p:spPr bwMode="auto">
            <a:xfrm>
              <a:off x="2254" y="2822"/>
              <a:ext cx="11" cy="1"/>
            </a:xfrm>
            <a:prstGeom prst="line">
              <a:avLst/>
            </a:prstGeom>
            <a:noFill/>
            <a:ln w="9525">
              <a:solidFill>
                <a:srgbClr val="008080"/>
              </a:solidFill>
              <a:round/>
              <a:headEnd/>
              <a:tailEnd/>
            </a:ln>
          </p:spPr>
          <p:txBody>
            <a:bodyPr/>
            <a:lstStyle/>
            <a:p>
              <a:endParaRPr lang="en-US"/>
            </a:p>
          </p:txBody>
        </p:sp>
        <p:sp>
          <p:nvSpPr>
            <p:cNvPr id="12671" name="Line 264"/>
            <p:cNvSpPr>
              <a:spLocks noChangeShapeType="1"/>
            </p:cNvSpPr>
            <p:nvPr/>
          </p:nvSpPr>
          <p:spPr bwMode="auto">
            <a:xfrm>
              <a:off x="2277" y="2822"/>
              <a:ext cx="11" cy="1"/>
            </a:xfrm>
            <a:prstGeom prst="line">
              <a:avLst/>
            </a:prstGeom>
            <a:noFill/>
            <a:ln w="9525">
              <a:solidFill>
                <a:srgbClr val="008080"/>
              </a:solidFill>
              <a:round/>
              <a:headEnd/>
              <a:tailEnd/>
            </a:ln>
          </p:spPr>
          <p:txBody>
            <a:bodyPr/>
            <a:lstStyle/>
            <a:p>
              <a:endParaRPr lang="en-US"/>
            </a:p>
          </p:txBody>
        </p:sp>
        <p:sp>
          <p:nvSpPr>
            <p:cNvPr id="12672" name="Line 265"/>
            <p:cNvSpPr>
              <a:spLocks noChangeShapeType="1"/>
            </p:cNvSpPr>
            <p:nvPr/>
          </p:nvSpPr>
          <p:spPr bwMode="auto">
            <a:xfrm>
              <a:off x="2300" y="2822"/>
              <a:ext cx="11" cy="1"/>
            </a:xfrm>
            <a:prstGeom prst="line">
              <a:avLst/>
            </a:prstGeom>
            <a:noFill/>
            <a:ln w="9525">
              <a:solidFill>
                <a:srgbClr val="008080"/>
              </a:solidFill>
              <a:round/>
              <a:headEnd/>
              <a:tailEnd/>
            </a:ln>
          </p:spPr>
          <p:txBody>
            <a:bodyPr/>
            <a:lstStyle/>
            <a:p>
              <a:endParaRPr lang="en-US"/>
            </a:p>
          </p:txBody>
        </p:sp>
        <p:sp>
          <p:nvSpPr>
            <p:cNvPr id="12673" name="Line 266"/>
            <p:cNvSpPr>
              <a:spLocks noChangeShapeType="1"/>
            </p:cNvSpPr>
            <p:nvPr/>
          </p:nvSpPr>
          <p:spPr bwMode="auto">
            <a:xfrm>
              <a:off x="2323" y="2822"/>
              <a:ext cx="11" cy="1"/>
            </a:xfrm>
            <a:prstGeom prst="line">
              <a:avLst/>
            </a:prstGeom>
            <a:noFill/>
            <a:ln w="9525">
              <a:solidFill>
                <a:srgbClr val="008080"/>
              </a:solidFill>
              <a:round/>
              <a:headEnd/>
              <a:tailEnd/>
            </a:ln>
          </p:spPr>
          <p:txBody>
            <a:bodyPr/>
            <a:lstStyle/>
            <a:p>
              <a:endParaRPr lang="en-US"/>
            </a:p>
          </p:txBody>
        </p:sp>
        <p:sp>
          <p:nvSpPr>
            <p:cNvPr id="12674" name="Line 267"/>
            <p:cNvSpPr>
              <a:spLocks noChangeShapeType="1"/>
            </p:cNvSpPr>
            <p:nvPr/>
          </p:nvSpPr>
          <p:spPr bwMode="auto">
            <a:xfrm>
              <a:off x="2346" y="2822"/>
              <a:ext cx="12" cy="1"/>
            </a:xfrm>
            <a:prstGeom prst="line">
              <a:avLst/>
            </a:prstGeom>
            <a:noFill/>
            <a:ln w="9525">
              <a:solidFill>
                <a:srgbClr val="008080"/>
              </a:solidFill>
              <a:round/>
              <a:headEnd/>
              <a:tailEnd/>
            </a:ln>
          </p:spPr>
          <p:txBody>
            <a:bodyPr/>
            <a:lstStyle/>
            <a:p>
              <a:endParaRPr lang="en-US"/>
            </a:p>
          </p:txBody>
        </p:sp>
        <p:sp>
          <p:nvSpPr>
            <p:cNvPr id="12675" name="Line 268"/>
            <p:cNvSpPr>
              <a:spLocks noChangeShapeType="1"/>
            </p:cNvSpPr>
            <p:nvPr/>
          </p:nvSpPr>
          <p:spPr bwMode="auto">
            <a:xfrm>
              <a:off x="2369" y="2822"/>
              <a:ext cx="12" cy="1"/>
            </a:xfrm>
            <a:prstGeom prst="line">
              <a:avLst/>
            </a:prstGeom>
            <a:noFill/>
            <a:ln w="9525">
              <a:solidFill>
                <a:srgbClr val="008080"/>
              </a:solidFill>
              <a:round/>
              <a:headEnd/>
              <a:tailEnd/>
            </a:ln>
          </p:spPr>
          <p:txBody>
            <a:bodyPr/>
            <a:lstStyle/>
            <a:p>
              <a:endParaRPr lang="en-US"/>
            </a:p>
          </p:txBody>
        </p:sp>
        <p:sp>
          <p:nvSpPr>
            <p:cNvPr id="12676" name="Line 269"/>
            <p:cNvSpPr>
              <a:spLocks noChangeShapeType="1"/>
            </p:cNvSpPr>
            <p:nvPr/>
          </p:nvSpPr>
          <p:spPr bwMode="auto">
            <a:xfrm>
              <a:off x="2392" y="2822"/>
              <a:ext cx="12" cy="1"/>
            </a:xfrm>
            <a:prstGeom prst="line">
              <a:avLst/>
            </a:prstGeom>
            <a:noFill/>
            <a:ln w="9525">
              <a:solidFill>
                <a:srgbClr val="008080"/>
              </a:solidFill>
              <a:round/>
              <a:headEnd/>
              <a:tailEnd/>
            </a:ln>
          </p:spPr>
          <p:txBody>
            <a:bodyPr/>
            <a:lstStyle/>
            <a:p>
              <a:endParaRPr lang="en-US"/>
            </a:p>
          </p:txBody>
        </p:sp>
        <p:sp>
          <p:nvSpPr>
            <p:cNvPr id="12677" name="Line 270"/>
            <p:cNvSpPr>
              <a:spLocks noChangeShapeType="1"/>
            </p:cNvSpPr>
            <p:nvPr/>
          </p:nvSpPr>
          <p:spPr bwMode="auto">
            <a:xfrm>
              <a:off x="2415" y="2822"/>
              <a:ext cx="12" cy="1"/>
            </a:xfrm>
            <a:prstGeom prst="line">
              <a:avLst/>
            </a:prstGeom>
            <a:noFill/>
            <a:ln w="9525">
              <a:solidFill>
                <a:srgbClr val="008080"/>
              </a:solidFill>
              <a:round/>
              <a:headEnd/>
              <a:tailEnd/>
            </a:ln>
          </p:spPr>
          <p:txBody>
            <a:bodyPr/>
            <a:lstStyle/>
            <a:p>
              <a:endParaRPr lang="en-US"/>
            </a:p>
          </p:txBody>
        </p:sp>
        <p:sp>
          <p:nvSpPr>
            <p:cNvPr id="12678" name="Line 271"/>
            <p:cNvSpPr>
              <a:spLocks noChangeShapeType="1"/>
            </p:cNvSpPr>
            <p:nvPr/>
          </p:nvSpPr>
          <p:spPr bwMode="auto">
            <a:xfrm>
              <a:off x="2438" y="2822"/>
              <a:ext cx="12" cy="1"/>
            </a:xfrm>
            <a:prstGeom prst="line">
              <a:avLst/>
            </a:prstGeom>
            <a:noFill/>
            <a:ln w="9525">
              <a:solidFill>
                <a:srgbClr val="008080"/>
              </a:solidFill>
              <a:round/>
              <a:headEnd/>
              <a:tailEnd/>
            </a:ln>
          </p:spPr>
          <p:txBody>
            <a:bodyPr/>
            <a:lstStyle/>
            <a:p>
              <a:endParaRPr lang="en-US"/>
            </a:p>
          </p:txBody>
        </p:sp>
        <p:sp>
          <p:nvSpPr>
            <p:cNvPr id="12679" name="Line 272"/>
            <p:cNvSpPr>
              <a:spLocks noChangeShapeType="1"/>
            </p:cNvSpPr>
            <p:nvPr/>
          </p:nvSpPr>
          <p:spPr bwMode="auto">
            <a:xfrm>
              <a:off x="2461" y="2822"/>
              <a:ext cx="12" cy="1"/>
            </a:xfrm>
            <a:prstGeom prst="line">
              <a:avLst/>
            </a:prstGeom>
            <a:noFill/>
            <a:ln w="9525">
              <a:solidFill>
                <a:srgbClr val="008080"/>
              </a:solidFill>
              <a:round/>
              <a:headEnd/>
              <a:tailEnd/>
            </a:ln>
          </p:spPr>
          <p:txBody>
            <a:bodyPr/>
            <a:lstStyle/>
            <a:p>
              <a:endParaRPr lang="en-US"/>
            </a:p>
          </p:txBody>
        </p:sp>
        <p:sp>
          <p:nvSpPr>
            <p:cNvPr id="12680" name="Line 273"/>
            <p:cNvSpPr>
              <a:spLocks noChangeShapeType="1"/>
            </p:cNvSpPr>
            <p:nvPr/>
          </p:nvSpPr>
          <p:spPr bwMode="auto">
            <a:xfrm>
              <a:off x="2484" y="2822"/>
              <a:ext cx="12" cy="1"/>
            </a:xfrm>
            <a:prstGeom prst="line">
              <a:avLst/>
            </a:prstGeom>
            <a:noFill/>
            <a:ln w="9525">
              <a:solidFill>
                <a:srgbClr val="008080"/>
              </a:solidFill>
              <a:round/>
              <a:headEnd/>
              <a:tailEnd/>
            </a:ln>
          </p:spPr>
          <p:txBody>
            <a:bodyPr/>
            <a:lstStyle/>
            <a:p>
              <a:endParaRPr lang="en-US"/>
            </a:p>
          </p:txBody>
        </p:sp>
        <p:sp>
          <p:nvSpPr>
            <p:cNvPr id="12681" name="Line 274"/>
            <p:cNvSpPr>
              <a:spLocks noChangeShapeType="1"/>
            </p:cNvSpPr>
            <p:nvPr/>
          </p:nvSpPr>
          <p:spPr bwMode="auto">
            <a:xfrm>
              <a:off x="2507" y="2822"/>
              <a:ext cx="12" cy="1"/>
            </a:xfrm>
            <a:prstGeom prst="line">
              <a:avLst/>
            </a:prstGeom>
            <a:noFill/>
            <a:ln w="9525">
              <a:solidFill>
                <a:srgbClr val="008080"/>
              </a:solidFill>
              <a:round/>
              <a:headEnd/>
              <a:tailEnd/>
            </a:ln>
          </p:spPr>
          <p:txBody>
            <a:bodyPr/>
            <a:lstStyle/>
            <a:p>
              <a:endParaRPr lang="en-US"/>
            </a:p>
          </p:txBody>
        </p:sp>
        <p:sp>
          <p:nvSpPr>
            <p:cNvPr id="12682" name="Line 275"/>
            <p:cNvSpPr>
              <a:spLocks noChangeShapeType="1"/>
            </p:cNvSpPr>
            <p:nvPr/>
          </p:nvSpPr>
          <p:spPr bwMode="auto">
            <a:xfrm>
              <a:off x="2530" y="2822"/>
              <a:ext cx="12" cy="1"/>
            </a:xfrm>
            <a:prstGeom prst="line">
              <a:avLst/>
            </a:prstGeom>
            <a:noFill/>
            <a:ln w="9525">
              <a:solidFill>
                <a:srgbClr val="008080"/>
              </a:solidFill>
              <a:round/>
              <a:headEnd/>
              <a:tailEnd/>
            </a:ln>
          </p:spPr>
          <p:txBody>
            <a:bodyPr/>
            <a:lstStyle/>
            <a:p>
              <a:endParaRPr lang="en-US"/>
            </a:p>
          </p:txBody>
        </p:sp>
        <p:sp>
          <p:nvSpPr>
            <p:cNvPr id="12683" name="Line 276"/>
            <p:cNvSpPr>
              <a:spLocks noChangeShapeType="1"/>
            </p:cNvSpPr>
            <p:nvPr/>
          </p:nvSpPr>
          <p:spPr bwMode="auto">
            <a:xfrm>
              <a:off x="2553" y="2822"/>
              <a:ext cx="12" cy="1"/>
            </a:xfrm>
            <a:prstGeom prst="line">
              <a:avLst/>
            </a:prstGeom>
            <a:noFill/>
            <a:ln w="9525">
              <a:solidFill>
                <a:srgbClr val="008080"/>
              </a:solidFill>
              <a:round/>
              <a:headEnd/>
              <a:tailEnd/>
            </a:ln>
          </p:spPr>
          <p:txBody>
            <a:bodyPr/>
            <a:lstStyle/>
            <a:p>
              <a:endParaRPr lang="en-US"/>
            </a:p>
          </p:txBody>
        </p:sp>
        <p:sp>
          <p:nvSpPr>
            <p:cNvPr id="12684" name="Line 277"/>
            <p:cNvSpPr>
              <a:spLocks noChangeShapeType="1"/>
            </p:cNvSpPr>
            <p:nvPr/>
          </p:nvSpPr>
          <p:spPr bwMode="auto">
            <a:xfrm>
              <a:off x="2576" y="2822"/>
              <a:ext cx="12" cy="1"/>
            </a:xfrm>
            <a:prstGeom prst="line">
              <a:avLst/>
            </a:prstGeom>
            <a:noFill/>
            <a:ln w="9525">
              <a:solidFill>
                <a:srgbClr val="008080"/>
              </a:solidFill>
              <a:round/>
              <a:headEnd/>
              <a:tailEnd/>
            </a:ln>
          </p:spPr>
          <p:txBody>
            <a:bodyPr/>
            <a:lstStyle/>
            <a:p>
              <a:endParaRPr lang="en-US"/>
            </a:p>
          </p:txBody>
        </p:sp>
        <p:sp>
          <p:nvSpPr>
            <p:cNvPr id="12685" name="Line 278"/>
            <p:cNvSpPr>
              <a:spLocks noChangeShapeType="1"/>
            </p:cNvSpPr>
            <p:nvPr/>
          </p:nvSpPr>
          <p:spPr bwMode="auto">
            <a:xfrm>
              <a:off x="2599" y="2822"/>
              <a:ext cx="12" cy="1"/>
            </a:xfrm>
            <a:prstGeom prst="line">
              <a:avLst/>
            </a:prstGeom>
            <a:noFill/>
            <a:ln w="9525">
              <a:solidFill>
                <a:srgbClr val="008080"/>
              </a:solidFill>
              <a:round/>
              <a:headEnd/>
              <a:tailEnd/>
            </a:ln>
          </p:spPr>
          <p:txBody>
            <a:bodyPr/>
            <a:lstStyle/>
            <a:p>
              <a:endParaRPr lang="en-US"/>
            </a:p>
          </p:txBody>
        </p:sp>
        <p:sp>
          <p:nvSpPr>
            <p:cNvPr id="12686" name="Line 279"/>
            <p:cNvSpPr>
              <a:spLocks noChangeShapeType="1"/>
            </p:cNvSpPr>
            <p:nvPr/>
          </p:nvSpPr>
          <p:spPr bwMode="auto">
            <a:xfrm>
              <a:off x="2622" y="2822"/>
              <a:ext cx="12" cy="1"/>
            </a:xfrm>
            <a:prstGeom prst="line">
              <a:avLst/>
            </a:prstGeom>
            <a:noFill/>
            <a:ln w="9525">
              <a:solidFill>
                <a:srgbClr val="008080"/>
              </a:solidFill>
              <a:round/>
              <a:headEnd/>
              <a:tailEnd/>
            </a:ln>
          </p:spPr>
          <p:txBody>
            <a:bodyPr/>
            <a:lstStyle/>
            <a:p>
              <a:endParaRPr lang="en-US"/>
            </a:p>
          </p:txBody>
        </p:sp>
        <p:sp>
          <p:nvSpPr>
            <p:cNvPr id="12687" name="Line 280"/>
            <p:cNvSpPr>
              <a:spLocks noChangeShapeType="1"/>
            </p:cNvSpPr>
            <p:nvPr/>
          </p:nvSpPr>
          <p:spPr bwMode="auto">
            <a:xfrm>
              <a:off x="2645" y="2822"/>
              <a:ext cx="12" cy="1"/>
            </a:xfrm>
            <a:prstGeom prst="line">
              <a:avLst/>
            </a:prstGeom>
            <a:noFill/>
            <a:ln w="9525">
              <a:solidFill>
                <a:srgbClr val="008080"/>
              </a:solidFill>
              <a:round/>
              <a:headEnd/>
              <a:tailEnd/>
            </a:ln>
          </p:spPr>
          <p:txBody>
            <a:bodyPr/>
            <a:lstStyle/>
            <a:p>
              <a:endParaRPr lang="en-US"/>
            </a:p>
          </p:txBody>
        </p:sp>
        <p:sp>
          <p:nvSpPr>
            <p:cNvPr id="12688" name="Line 281"/>
            <p:cNvSpPr>
              <a:spLocks noChangeShapeType="1"/>
            </p:cNvSpPr>
            <p:nvPr/>
          </p:nvSpPr>
          <p:spPr bwMode="auto">
            <a:xfrm>
              <a:off x="2668" y="2822"/>
              <a:ext cx="12" cy="1"/>
            </a:xfrm>
            <a:prstGeom prst="line">
              <a:avLst/>
            </a:prstGeom>
            <a:noFill/>
            <a:ln w="9525">
              <a:solidFill>
                <a:srgbClr val="008080"/>
              </a:solidFill>
              <a:round/>
              <a:headEnd/>
              <a:tailEnd/>
            </a:ln>
          </p:spPr>
          <p:txBody>
            <a:bodyPr/>
            <a:lstStyle/>
            <a:p>
              <a:endParaRPr lang="en-US"/>
            </a:p>
          </p:txBody>
        </p:sp>
        <p:sp>
          <p:nvSpPr>
            <p:cNvPr id="12689" name="Line 282"/>
            <p:cNvSpPr>
              <a:spLocks noChangeShapeType="1"/>
            </p:cNvSpPr>
            <p:nvPr/>
          </p:nvSpPr>
          <p:spPr bwMode="auto">
            <a:xfrm>
              <a:off x="2691" y="2822"/>
              <a:ext cx="12" cy="1"/>
            </a:xfrm>
            <a:prstGeom prst="line">
              <a:avLst/>
            </a:prstGeom>
            <a:noFill/>
            <a:ln w="9525">
              <a:solidFill>
                <a:srgbClr val="008080"/>
              </a:solidFill>
              <a:round/>
              <a:headEnd/>
              <a:tailEnd/>
            </a:ln>
          </p:spPr>
          <p:txBody>
            <a:bodyPr/>
            <a:lstStyle/>
            <a:p>
              <a:endParaRPr lang="en-US"/>
            </a:p>
          </p:txBody>
        </p:sp>
        <p:sp>
          <p:nvSpPr>
            <p:cNvPr id="12690" name="Line 283"/>
            <p:cNvSpPr>
              <a:spLocks noChangeShapeType="1"/>
            </p:cNvSpPr>
            <p:nvPr/>
          </p:nvSpPr>
          <p:spPr bwMode="auto">
            <a:xfrm>
              <a:off x="2714" y="2822"/>
              <a:ext cx="12" cy="1"/>
            </a:xfrm>
            <a:prstGeom prst="line">
              <a:avLst/>
            </a:prstGeom>
            <a:noFill/>
            <a:ln w="9525">
              <a:solidFill>
                <a:srgbClr val="008080"/>
              </a:solidFill>
              <a:round/>
              <a:headEnd/>
              <a:tailEnd/>
            </a:ln>
          </p:spPr>
          <p:txBody>
            <a:bodyPr/>
            <a:lstStyle/>
            <a:p>
              <a:endParaRPr lang="en-US"/>
            </a:p>
          </p:txBody>
        </p:sp>
        <p:sp>
          <p:nvSpPr>
            <p:cNvPr id="12691" name="Line 284"/>
            <p:cNvSpPr>
              <a:spLocks noChangeShapeType="1"/>
            </p:cNvSpPr>
            <p:nvPr/>
          </p:nvSpPr>
          <p:spPr bwMode="auto">
            <a:xfrm>
              <a:off x="2737" y="2822"/>
              <a:ext cx="12" cy="1"/>
            </a:xfrm>
            <a:prstGeom prst="line">
              <a:avLst/>
            </a:prstGeom>
            <a:noFill/>
            <a:ln w="9525">
              <a:solidFill>
                <a:srgbClr val="008080"/>
              </a:solidFill>
              <a:round/>
              <a:headEnd/>
              <a:tailEnd/>
            </a:ln>
          </p:spPr>
          <p:txBody>
            <a:bodyPr/>
            <a:lstStyle/>
            <a:p>
              <a:endParaRPr lang="en-US"/>
            </a:p>
          </p:txBody>
        </p:sp>
        <p:sp>
          <p:nvSpPr>
            <p:cNvPr id="12692" name="Line 285"/>
            <p:cNvSpPr>
              <a:spLocks noChangeShapeType="1"/>
            </p:cNvSpPr>
            <p:nvPr/>
          </p:nvSpPr>
          <p:spPr bwMode="auto">
            <a:xfrm>
              <a:off x="2760" y="2822"/>
              <a:ext cx="12" cy="1"/>
            </a:xfrm>
            <a:prstGeom prst="line">
              <a:avLst/>
            </a:prstGeom>
            <a:noFill/>
            <a:ln w="9525">
              <a:solidFill>
                <a:srgbClr val="008080"/>
              </a:solidFill>
              <a:round/>
              <a:headEnd/>
              <a:tailEnd/>
            </a:ln>
          </p:spPr>
          <p:txBody>
            <a:bodyPr/>
            <a:lstStyle/>
            <a:p>
              <a:endParaRPr lang="en-US"/>
            </a:p>
          </p:txBody>
        </p:sp>
        <p:sp>
          <p:nvSpPr>
            <p:cNvPr id="12693" name="Line 286"/>
            <p:cNvSpPr>
              <a:spLocks noChangeShapeType="1"/>
            </p:cNvSpPr>
            <p:nvPr/>
          </p:nvSpPr>
          <p:spPr bwMode="auto">
            <a:xfrm>
              <a:off x="2783" y="2822"/>
              <a:ext cx="12" cy="1"/>
            </a:xfrm>
            <a:prstGeom prst="line">
              <a:avLst/>
            </a:prstGeom>
            <a:noFill/>
            <a:ln w="9525">
              <a:solidFill>
                <a:srgbClr val="008080"/>
              </a:solidFill>
              <a:round/>
              <a:headEnd/>
              <a:tailEnd/>
            </a:ln>
          </p:spPr>
          <p:txBody>
            <a:bodyPr/>
            <a:lstStyle/>
            <a:p>
              <a:endParaRPr lang="en-US"/>
            </a:p>
          </p:txBody>
        </p:sp>
        <p:sp>
          <p:nvSpPr>
            <p:cNvPr id="12694" name="Line 287"/>
            <p:cNvSpPr>
              <a:spLocks noChangeShapeType="1"/>
            </p:cNvSpPr>
            <p:nvPr/>
          </p:nvSpPr>
          <p:spPr bwMode="auto">
            <a:xfrm>
              <a:off x="2806" y="2822"/>
              <a:ext cx="12" cy="1"/>
            </a:xfrm>
            <a:prstGeom prst="line">
              <a:avLst/>
            </a:prstGeom>
            <a:noFill/>
            <a:ln w="9525">
              <a:solidFill>
                <a:srgbClr val="008080"/>
              </a:solidFill>
              <a:round/>
              <a:headEnd/>
              <a:tailEnd/>
            </a:ln>
          </p:spPr>
          <p:txBody>
            <a:bodyPr/>
            <a:lstStyle/>
            <a:p>
              <a:endParaRPr lang="en-US"/>
            </a:p>
          </p:txBody>
        </p:sp>
        <p:sp>
          <p:nvSpPr>
            <p:cNvPr id="12695" name="Line 288"/>
            <p:cNvSpPr>
              <a:spLocks noChangeShapeType="1"/>
            </p:cNvSpPr>
            <p:nvPr/>
          </p:nvSpPr>
          <p:spPr bwMode="auto">
            <a:xfrm>
              <a:off x="2829" y="2822"/>
              <a:ext cx="12" cy="1"/>
            </a:xfrm>
            <a:prstGeom prst="line">
              <a:avLst/>
            </a:prstGeom>
            <a:noFill/>
            <a:ln w="9525">
              <a:solidFill>
                <a:srgbClr val="008080"/>
              </a:solidFill>
              <a:round/>
              <a:headEnd/>
              <a:tailEnd/>
            </a:ln>
          </p:spPr>
          <p:txBody>
            <a:bodyPr/>
            <a:lstStyle/>
            <a:p>
              <a:endParaRPr lang="en-US"/>
            </a:p>
          </p:txBody>
        </p:sp>
        <p:sp>
          <p:nvSpPr>
            <p:cNvPr id="12696" name="Line 289"/>
            <p:cNvSpPr>
              <a:spLocks noChangeShapeType="1"/>
            </p:cNvSpPr>
            <p:nvPr/>
          </p:nvSpPr>
          <p:spPr bwMode="auto">
            <a:xfrm>
              <a:off x="2853" y="2822"/>
              <a:ext cx="11" cy="1"/>
            </a:xfrm>
            <a:prstGeom prst="line">
              <a:avLst/>
            </a:prstGeom>
            <a:noFill/>
            <a:ln w="9525">
              <a:solidFill>
                <a:srgbClr val="008080"/>
              </a:solidFill>
              <a:round/>
              <a:headEnd/>
              <a:tailEnd/>
            </a:ln>
          </p:spPr>
          <p:txBody>
            <a:bodyPr/>
            <a:lstStyle/>
            <a:p>
              <a:endParaRPr lang="en-US"/>
            </a:p>
          </p:txBody>
        </p:sp>
        <p:sp>
          <p:nvSpPr>
            <p:cNvPr id="12697" name="Line 290"/>
            <p:cNvSpPr>
              <a:spLocks noChangeShapeType="1"/>
            </p:cNvSpPr>
            <p:nvPr/>
          </p:nvSpPr>
          <p:spPr bwMode="auto">
            <a:xfrm>
              <a:off x="2876" y="2822"/>
              <a:ext cx="11" cy="1"/>
            </a:xfrm>
            <a:prstGeom prst="line">
              <a:avLst/>
            </a:prstGeom>
            <a:noFill/>
            <a:ln w="9525">
              <a:solidFill>
                <a:srgbClr val="008080"/>
              </a:solidFill>
              <a:round/>
              <a:headEnd/>
              <a:tailEnd/>
            </a:ln>
          </p:spPr>
          <p:txBody>
            <a:bodyPr/>
            <a:lstStyle/>
            <a:p>
              <a:endParaRPr lang="en-US"/>
            </a:p>
          </p:txBody>
        </p:sp>
        <p:sp>
          <p:nvSpPr>
            <p:cNvPr id="12698" name="Line 291"/>
            <p:cNvSpPr>
              <a:spLocks noChangeShapeType="1"/>
            </p:cNvSpPr>
            <p:nvPr/>
          </p:nvSpPr>
          <p:spPr bwMode="auto">
            <a:xfrm>
              <a:off x="2899" y="2822"/>
              <a:ext cx="11" cy="1"/>
            </a:xfrm>
            <a:prstGeom prst="line">
              <a:avLst/>
            </a:prstGeom>
            <a:noFill/>
            <a:ln w="9525">
              <a:solidFill>
                <a:srgbClr val="008080"/>
              </a:solidFill>
              <a:round/>
              <a:headEnd/>
              <a:tailEnd/>
            </a:ln>
          </p:spPr>
          <p:txBody>
            <a:bodyPr/>
            <a:lstStyle/>
            <a:p>
              <a:endParaRPr lang="en-US"/>
            </a:p>
          </p:txBody>
        </p:sp>
        <p:sp>
          <p:nvSpPr>
            <p:cNvPr id="12699" name="Line 292"/>
            <p:cNvSpPr>
              <a:spLocks noChangeShapeType="1"/>
            </p:cNvSpPr>
            <p:nvPr/>
          </p:nvSpPr>
          <p:spPr bwMode="auto">
            <a:xfrm>
              <a:off x="2922" y="2822"/>
              <a:ext cx="11" cy="1"/>
            </a:xfrm>
            <a:prstGeom prst="line">
              <a:avLst/>
            </a:prstGeom>
            <a:noFill/>
            <a:ln w="9525">
              <a:solidFill>
                <a:srgbClr val="008080"/>
              </a:solidFill>
              <a:round/>
              <a:headEnd/>
              <a:tailEnd/>
            </a:ln>
          </p:spPr>
          <p:txBody>
            <a:bodyPr/>
            <a:lstStyle/>
            <a:p>
              <a:endParaRPr lang="en-US"/>
            </a:p>
          </p:txBody>
        </p:sp>
        <p:sp>
          <p:nvSpPr>
            <p:cNvPr id="12700" name="Line 293"/>
            <p:cNvSpPr>
              <a:spLocks noChangeShapeType="1"/>
            </p:cNvSpPr>
            <p:nvPr/>
          </p:nvSpPr>
          <p:spPr bwMode="auto">
            <a:xfrm>
              <a:off x="2945" y="2822"/>
              <a:ext cx="11" cy="1"/>
            </a:xfrm>
            <a:prstGeom prst="line">
              <a:avLst/>
            </a:prstGeom>
            <a:noFill/>
            <a:ln w="9525">
              <a:solidFill>
                <a:srgbClr val="008080"/>
              </a:solidFill>
              <a:round/>
              <a:headEnd/>
              <a:tailEnd/>
            </a:ln>
          </p:spPr>
          <p:txBody>
            <a:bodyPr/>
            <a:lstStyle/>
            <a:p>
              <a:endParaRPr lang="en-US"/>
            </a:p>
          </p:txBody>
        </p:sp>
        <p:sp>
          <p:nvSpPr>
            <p:cNvPr id="12701" name="Line 294"/>
            <p:cNvSpPr>
              <a:spLocks noChangeShapeType="1"/>
            </p:cNvSpPr>
            <p:nvPr/>
          </p:nvSpPr>
          <p:spPr bwMode="auto">
            <a:xfrm>
              <a:off x="2968" y="2822"/>
              <a:ext cx="11" cy="1"/>
            </a:xfrm>
            <a:prstGeom prst="line">
              <a:avLst/>
            </a:prstGeom>
            <a:noFill/>
            <a:ln w="9525">
              <a:solidFill>
                <a:srgbClr val="008080"/>
              </a:solidFill>
              <a:round/>
              <a:headEnd/>
              <a:tailEnd/>
            </a:ln>
          </p:spPr>
          <p:txBody>
            <a:bodyPr/>
            <a:lstStyle/>
            <a:p>
              <a:endParaRPr lang="en-US"/>
            </a:p>
          </p:txBody>
        </p:sp>
        <p:sp>
          <p:nvSpPr>
            <p:cNvPr id="12702" name="Line 295"/>
            <p:cNvSpPr>
              <a:spLocks noChangeShapeType="1"/>
            </p:cNvSpPr>
            <p:nvPr/>
          </p:nvSpPr>
          <p:spPr bwMode="auto">
            <a:xfrm>
              <a:off x="2991" y="2822"/>
              <a:ext cx="11" cy="1"/>
            </a:xfrm>
            <a:prstGeom prst="line">
              <a:avLst/>
            </a:prstGeom>
            <a:noFill/>
            <a:ln w="9525">
              <a:solidFill>
                <a:srgbClr val="008080"/>
              </a:solidFill>
              <a:round/>
              <a:headEnd/>
              <a:tailEnd/>
            </a:ln>
          </p:spPr>
          <p:txBody>
            <a:bodyPr/>
            <a:lstStyle/>
            <a:p>
              <a:endParaRPr lang="en-US"/>
            </a:p>
          </p:txBody>
        </p:sp>
        <p:sp>
          <p:nvSpPr>
            <p:cNvPr id="12703" name="Line 296"/>
            <p:cNvSpPr>
              <a:spLocks noChangeShapeType="1"/>
            </p:cNvSpPr>
            <p:nvPr/>
          </p:nvSpPr>
          <p:spPr bwMode="auto">
            <a:xfrm>
              <a:off x="3014" y="2822"/>
              <a:ext cx="11" cy="1"/>
            </a:xfrm>
            <a:prstGeom prst="line">
              <a:avLst/>
            </a:prstGeom>
            <a:noFill/>
            <a:ln w="9525">
              <a:solidFill>
                <a:srgbClr val="008080"/>
              </a:solidFill>
              <a:round/>
              <a:headEnd/>
              <a:tailEnd/>
            </a:ln>
          </p:spPr>
          <p:txBody>
            <a:bodyPr/>
            <a:lstStyle/>
            <a:p>
              <a:endParaRPr lang="en-US"/>
            </a:p>
          </p:txBody>
        </p:sp>
        <p:sp>
          <p:nvSpPr>
            <p:cNvPr id="12704" name="Line 297"/>
            <p:cNvSpPr>
              <a:spLocks noChangeShapeType="1"/>
            </p:cNvSpPr>
            <p:nvPr/>
          </p:nvSpPr>
          <p:spPr bwMode="auto">
            <a:xfrm>
              <a:off x="3037" y="2822"/>
              <a:ext cx="11" cy="1"/>
            </a:xfrm>
            <a:prstGeom prst="line">
              <a:avLst/>
            </a:prstGeom>
            <a:noFill/>
            <a:ln w="9525">
              <a:solidFill>
                <a:srgbClr val="008080"/>
              </a:solidFill>
              <a:round/>
              <a:headEnd/>
              <a:tailEnd/>
            </a:ln>
          </p:spPr>
          <p:txBody>
            <a:bodyPr/>
            <a:lstStyle/>
            <a:p>
              <a:endParaRPr lang="en-US"/>
            </a:p>
          </p:txBody>
        </p:sp>
        <p:sp>
          <p:nvSpPr>
            <p:cNvPr id="12705" name="Line 298"/>
            <p:cNvSpPr>
              <a:spLocks noChangeShapeType="1"/>
            </p:cNvSpPr>
            <p:nvPr/>
          </p:nvSpPr>
          <p:spPr bwMode="auto">
            <a:xfrm>
              <a:off x="3060" y="2822"/>
              <a:ext cx="11" cy="1"/>
            </a:xfrm>
            <a:prstGeom prst="line">
              <a:avLst/>
            </a:prstGeom>
            <a:noFill/>
            <a:ln w="9525">
              <a:solidFill>
                <a:srgbClr val="008080"/>
              </a:solidFill>
              <a:round/>
              <a:headEnd/>
              <a:tailEnd/>
            </a:ln>
          </p:spPr>
          <p:txBody>
            <a:bodyPr/>
            <a:lstStyle/>
            <a:p>
              <a:endParaRPr lang="en-US"/>
            </a:p>
          </p:txBody>
        </p:sp>
        <p:sp>
          <p:nvSpPr>
            <p:cNvPr id="12706" name="Line 299"/>
            <p:cNvSpPr>
              <a:spLocks noChangeShapeType="1"/>
            </p:cNvSpPr>
            <p:nvPr/>
          </p:nvSpPr>
          <p:spPr bwMode="auto">
            <a:xfrm>
              <a:off x="3083" y="2822"/>
              <a:ext cx="11" cy="1"/>
            </a:xfrm>
            <a:prstGeom prst="line">
              <a:avLst/>
            </a:prstGeom>
            <a:noFill/>
            <a:ln w="9525">
              <a:solidFill>
                <a:srgbClr val="008080"/>
              </a:solidFill>
              <a:round/>
              <a:headEnd/>
              <a:tailEnd/>
            </a:ln>
          </p:spPr>
          <p:txBody>
            <a:bodyPr/>
            <a:lstStyle/>
            <a:p>
              <a:endParaRPr lang="en-US"/>
            </a:p>
          </p:txBody>
        </p:sp>
        <p:sp>
          <p:nvSpPr>
            <p:cNvPr id="12707" name="Line 300"/>
            <p:cNvSpPr>
              <a:spLocks noChangeShapeType="1"/>
            </p:cNvSpPr>
            <p:nvPr/>
          </p:nvSpPr>
          <p:spPr bwMode="auto">
            <a:xfrm>
              <a:off x="3106" y="2822"/>
              <a:ext cx="11" cy="1"/>
            </a:xfrm>
            <a:prstGeom prst="line">
              <a:avLst/>
            </a:prstGeom>
            <a:noFill/>
            <a:ln w="9525">
              <a:solidFill>
                <a:srgbClr val="008080"/>
              </a:solidFill>
              <a:round/>
              <a:headEnd/>
              <a:tailEnd/>
            </a:ln>
          </p:spPr>
          <p:txBody>
            <a:bodyPr/>
            <a:lstStyle/>
            <a:p>
              <a:endParaRPr lang="en-US"/>
            </a:p>
          </p:txBody>
        </p:sp>
        <p:sp>
          <p:nvSpPr>
            <p:cNvPr id="12708" name="Line 301"/>
            <p:cNvSpPr>
              <a:spLocks noChangeShapeType="1"/>
            </p:cNvSpPr>
            <p:nvPr/>
          </p:nvSpPr>
          <p:spPr bwMode="auto">
            <a:xfrm>
              <a:off x="3129" y="2822"/>
              <a:ext cx="11" cy="1"/>
            </a:xfrm>
            <a:prstGeom prst="line">
              <a:avLst/>
            </a:prstGeom>
            <a:noFill/>
            <a:ln w="9525">
              <a:solidFill>
                <a:srgbClr val="008080"/>
              </a:solidFill>
              <a:round/>
              <a:headEnd/>
              <a:tailEnd/>
            </a:ln>
          </p:spPr>
          <p:txBody>
            <a:bodyPr/>
            <a:lstStyle/>
            <a:p>
              <a:endParaRPr lang="en-US"/>
            </a:p>
          </p:txBody>
        </p:sp>
        <p:sp>
          <p:nvSpPr>
            <p:cNvPr id="12709" name="Line 302"/>
            <p:cNvSpPr>
              <a:spLocks noChangeShapeType="1"/>
            </p:cNvSpPr>
            <p:nvPr/>
          </p:nvSpPr>
          <p:spPr bwMode="auto">
            <a:xfrm>
              <a:off x="3152" y="2822"/>
              <a:ext cx="11" cy="1"/>
            </a:xfrm>
            <a:prstGeom prst="line">
              <a:avLst/>
            </a:prstGeom>
            <a:noFill/>
            <a:ln w="9525">
              <a:solidFill>
                <a:srgbClr val="008080"/>
              </a:solidFill>
              <a:round/>
              <a:headEnd/>
              <a:tailEnd/>
            </a:ln>
          </p:spPr>
          <p:txBody>
            <a:bodyPr/>
            <a:lstStyle/>
            <a:p>
              <a:endParaRPr lang="en-US"/>
            </a:p>
          </p:txBody>
        </p:sp>
        <p:sp>
          <p:nvSpPr>
            <p:cNvPr id="12710" name="Line 303"/>
            <p:cNvSpPr>
              <a:spLocks noChangeShapeType="1"/>
            </p:cNvSpPr>
            <p:nvPr/>
          </p:nvSpPr>
          <p:spPr bwMode="auto">
            <a:xfrm>
              <a:off x="3175" y="2822"/>
              <a:ext cx="11" cy="1"/>
            </a:xfrm>
            <a:prstGeom prst="line">
              <a:avLst/>
            </a:prstGeom>
            <a:noFill/>
            <a:ln w="9525">
              <a:solidFill>
                <a:srgbClr val="008080"/>
              </a:solidFill>
              <a:round/>
              <a:headEnd/>
              <a:tailEnd/>
            </a:ln>
          </p:spPr>
          <p:txBody>
            <a:bodyPr/>
            <a:lstStyle/>
            <a:p>
              <a:endParaRPr lang="en-US"/>
            </a:p>
          </p:txBody>
        </p:sp>
        <p:sp>
          <p:nvSpPr>
            <p:cNvPr id="12711" name="Line 304"/>
            <p:cNvSpPr>
              <a:spLocks noChangeShapeType="1"/>
            </p:cNvSpPr>
            <p:nvPr/>
          </p:nvSpPr>
          <p:spPr bwMode="auto">
            <a:xfrm>
              <a:off x="3198" y="2822"/>
              <a:ext cx="11" cy="1"/>
            </a:xfrm>
            <a:prstGeom prst="line">
              <a:avLst/>
            </a:prstGeom>
            <a:noFill/>
            <a:ln w="9525">
              <a:solidFill>
                <a:srgbClr val="008080"/>
              </a:solidFill>
              <a:round/>
              <a:headEnd/>
              <a:tailEnd/>
            </a:ln>
          </p:spPr>
          <p:txBody>
            <a:bodyPr/>
            <a:lstStyle/>
            <a:p>
              <a:endParaRPr lang="en-US"/>
            </a:p>
          </p:txBody>
        </p:sp>
        <p:sp>
          <p:nvSpPr>
            <p:cNvPr id="12712" name="Line 305"/>
            <p:cNvSpPr>
              <a:spLocks noChangeShapeType="1"/>
            </p:cNvSpPr>
            <p:nvPr/>
          </p:nvSpPr>
          <p:spPr bwMode="auto">
            <a:xfrm>
              <a:off x="3221" y="2822"/>
              <a:ext cx="11" cy="1"/>
            </a:xfrm>
            <a:prstGeom prst="line">
              <a:avLst/>
            </a:prstGeom>
            <a:noFill/>
            <a:ln w="9525">
              <a:solidFill>
                <a:srgbClr val="008080"/>
              </a:solidFill>
              <a:round/>
              <a:headEnd/>
              <a:tailEnd/>
            </a:ln>
          </p:spPr>
          <p:txBody>
            <a:bodyPr/>
            <a:lstStyle/>
            <a:p>
              <a:endParaRPr lang="en-US"/>
            </a:p>
          </p:txBody>
        </p:sp>
        <p:sp>
          <p:nvSpPr>
            <p:cNvPr id="12713" name="Line 306"/>
            <p:cNvSpPr>
              <a:spLocks noChangeShapeType="1"/>
            </p:cNvSpPr>
            <p:nvPr/>
          </p:nvSpPr>
          <p:spPr bwMode="auto">
            <a:xfrm>
              <a:off x="3244" y="2822"/>
              <a:ext cx="11" cy="1"/>
            </a:xfrm>
            <a:prstGeom prst="line">
              <a:avLst/>
            </a:prstGeom>
            <a:noFill/>
            <a:ln w="9525">
              <a:solidFill>
                <a:srgbClr val="008080"/>
              </a:solidFill>
              <a:round/>
              <a:headEnd/>
              <a:tailEnd/>
            </a:ln>
          </p:spPr>
          <p:txBody>
            <a:bodyPr/>
            <a:lstStyle/>
            <a:p>
              <a:endParaRPr lang="en-US"/>
            </a:p>
          </p:txBody>
        </p:sp>
        <p:sp>
          <p:nvSpPr>
            <p:cNvPr id="12714" name="Line 307"/>
            <p:cNvSpPr>
              <a:spLocks noChangeShapeType="1"/>
            </p:cNvSpPr>
            <p:nvPr/>
          </p:nvSpPr>
          <p:spPr bwMode="auto">
            <a:xfrm>
              <a:off x="3267" y="2822"/>
              <a:ext cx="11" cy="1"/>
            </a:xfrm>
            <a:prstGeom prst="line">
              <a:avLst/>
            </a:prstGeom>
            <a:noFill/>
            <a:ln w="9525">
              <a:solidFill>
                <a:srgbClr val="008080"/>
              </a:solidFill>
              <a:round/>
              <a:headEnd/>
              <a:tailEnd/>
            </a:ln>
          </p:spPr>
          <p:txBody>
            <a:bodyPr/>
            <a:lstStyle/>
            <a:p>
              <a:endParaRPr lang="en-US"/>
            </a:p>
          </p:txBody>
        </p:sp>
        <p:sp>
          <p:nvSpPr>
            <p:cNvPr id="12715" name="Line 308"/>
            <p:cNvSpPr>
              <a:spLocks noChangeShapeType="1"/>
            </p:cNvSpPr>
            <p:nvPr/>
          </p:nvSpPr>
          <p:spPr bwMode="auto">
            <a:xfrm>
              <a:off x="3290" y="2822"/>
              <a:ext cx="11" cy="1"/>
            </a:xfrm>
            <a:prstGeom prst="line">
              <a:avLst/>
            </a:prstGeom>
            <a:noFill/>
            <a:ln w="9525">
              <a:solidFill>
                <a:srgbClr val="008080"/>
              </a:solidFill>
              <a:round/>
              <a:headEnd/>
              <a:tailEnd/>
            </a:ln>
          </p:spPr>
          <p:txBody>
            <a:bodyPr/>
            <a:lstStyle/>
            <a:p>
              <a:endParaRPr lang="en-US"/>
            </a:p>
          </p:txBody>
        </p:sp>
        <p:sp>
          <p:nvSpPr>
            <p:cNvPr id="12716" name="Line 309"/>
            <p:cNvSpPr>
              <a:spLocks noChangeShapeType="1"/>
            </p:cNvSpPr>
            <p:nvPr/>
          </p:nvSpPr>
          <p:spPr bwMode="auto">
            <a:xfrm>
              <a:off x="3313" y="2822"/>
              <a:ext cx="12" cy="1"/>
            </a:xfrm>
            <a:prstGeom prst="line">
              <a:avLst/>
            </a:prstGeom>
            <a:noFill/>
            <a:ln w="9525">
              <a:solidFill>
                <a:srgbClr val="008080"/>
              </a:solidFill>
              <a:round/>
              <a:headEnd/>
              <a:tailEnd/>
            </a:ln>
          </p:spPr>
          <p:txBody>
            <a:bodyPr/>
            <a:lstStyle/>
            <a:p>
              <a:endParaRPr lang="en-US"/>
            </a:p>
          </p:txBody>
        </p:sp>
        <p:sp>
          <p:nvSpPr>
            <p:cNvPr id="12717" name="Line 310"/>
            <p:cNvSpPr>
              <a:spLocks noChangeShapeType="1"/>
            </p:cNvSpPr>
            <p:nvPr/>
          </p:nvSpPr>
          <p:spPr bwMode="auto">
            <a:xfrm>
              <a:off x="3336" y="2822"/>
              <a:ext cx="12" cy="1"/>
            </a:xfrm>
            <a:prstGeom prst="line">
              <a:avLst/>
            </a:prstGeom>
            <a:noFill/>
            <a:ln w="9525">
              <a:solidFill>
                <a:srgbClr val="008080"/>
              </a:solidFill>
              <a:round/>
              <a:headEnd/>
              <a:tailEnd/>
            </a:ln>
          </p:spPr>
          <p:txBody>
            <a:bodyPr/>
            <a:lstStyle/>
            <a:p>
              <a:endParaRPr lang="en-US"/>
            </a:p>
          </p:txBody>
        </p:sp>
        <p:sp>
          <p:nvSpPr>
            <p:cNvPr id="12718" name="Line 311"/>
            <p:cNvSpPr>
              <a:spLocks noChangeShapeType="1"/>
            </p:cNvSpPr>
            <p:nvPr/>
          </p:nvSpPr>
          <p:spPr bwMode="auto">
            <a:xfrm>
              <a:off x="3359" y="2822"/>
              <a:ext cx="12" cy="1"/>
            </a:xfrm>
            <a:prstGeom prst="line">
              <a:avLst/>
            </a:prstGeom>
            <a:noFill/>
            <a:ln w="9525">
              <a:solidFill>
                <a:srgbClr val="008080"/>
              </a:solidFill>
              <a:round/>
              <a:headEnd/>
              <a:tailEnd/>
            </a:ln>
          </p:spPr>
          <p:txBody>
            <a:bodyPr/>
            <a:lstStyle/>
            <a:p>
              <a:endParaRPr lang="en-US"/>
            </a:p>
          </p:txBody>
        </p:sp>
        <p:sp>
          <p:nvSpPr>
            <p:cNvPr id="12719" name="Line 312"/>
            <p:cNvSpPr>
              <a:spLocks noChangeShapeType="1"/>
            </p:cNvSpPr>
            <p:nvPr/>
          </p:nvSpPr>
          <p:spPr bwMode="auto">
            <a:xfrm>
              <a:off x="3382" y="2822"/>
              <a:ext cx="12" cy="1"/>
            </a:xfrm>
            <a:prstGeom prst="line">
              <a:avLst/>
            </a:prstGeom>
            <a:noFill/>
            <a:ln w="9525">
              <a:solidFill>
                <a:srgbClr val="008080"/>
              </a:solidFill>
              <a:round/>
              <a:headEnd/>
              <a:tailEnd/>
            </a:ln>
          </p:spPr>
          <p:txBody>
            <a:bodyPr/>
            <a:lstStyle/>
            <a:p>
              <a:endParaRPr lang="en-US"/>
            </a:p>
          </p:txBody>
        </p:sp>
        <p:sp>
          <p:nvSpPr>
            <p:cNvPr id="12720" name="Line 313"/>
            <p:cNvSpPr>
              <a:spLocks noChangeShapeType="1"/>
            </p:cNvSpPr>
            <p:nvPr/>
          </p:nvSpPr>
          <p:spPr bwMode="auto">
            <a:xfrm>
              <a:off x="3405" y="2822"/>
              <a:ext cx="12" cy="1"/>
            </a:xfrm>
            <a:prstGeom prst="line">
              <a:avLst/>
            </a:prstGeom>
            <a:noFill/>
            <a:ln w="9525">
              <a:solidFill>
                <a:srgbClr val="008080"/>
              </a:solidFill>
              <a:round/>
              <a:headEnd/>
              <a:tailEnd/>
            </a:ln>
          </p:spPr>
          <p:txBody>
            <a:bodyPr/>
            <a:lstStyle/>
            <a:p>
              <a:endParaRPr lang="en-US"/>
            </a:p>
          </p:txBody>
        </p:sp>
        <p:sp>
          <p:nvSpPr>
            <p:cNvPr id="12721" name="Line 314"/>
            <p:cNvSpPr>
              <a:spLocks noChangeShapeType="1"/>
            </p:cNvSpPr>
            <p:nvPr/>
          </p:nvSpPr>
          <p:spPr bwMode="auto">
            <a:xfrm>
              <a:off x="3428" y="2822"/>
              <a:ext cx="12" cy="1"/>
            </a:xfrm>
            <a:prstGeom prst="line">
              <a:avLst/>
            </a:prstGeom>
            <a:noFill/>
            <a:ln w="9525">
              <a:solidFill>
                <a:srgbClr val="008080"/>
              </a:solidFill>
              <a:round/>
              <a:headEnd/>
              <a:tailEnd/>
            </a:ln>
          </p:spPr>
          <p:txBody>
            <a:bodyPr/>
            <a:lstStyle/>
            <a:p>
              <a:endParaRPr lang="en-US"/>
            </a:p>
          </p:txBody>
        </p:sp>
        <p:sp>
          <p:nvSpPr>
            <p:cNvPr id="12722" name="Line 315"/>
            <p:cNvSpPr>
              <a:spLocks noChangeShapeType="1"/>
            </p:cNvSpPr>
            <p:nvPr/>
          </p:nvSpPr>
          <p:spPr bwMode="auto">
            <a:xfrm>
              <a:off x="3451" y="2822"/>
              <a:ext cx="12" cy="1"/>
            </a:xfrm>
            <a:prstGeom prst="line">
              <a:avLst/>
            </a:prstGeom>
            <a:noFill/>
            <a:ln w="9525">
              <a:solidFill>
                <a:srgbClr val="008080"/>
              </a:solidFill>
              <a:round/>
              <a:headEnd/>
              <a:tailEnd/>
            </a:ln>
          </p:spPr>
          <p:txBody>
            <a:bodyPr/>
            <a:lstStyle/>
            <a:p>
              <a:endParaRPr lang="en-US"/>
            </a:p>
          </p:txBody>
        </p:sp>
        <p:sp>
          <p:nvSpPr>
            <p:cNvPr id="12723" name="Line 316"/>
            <p:cNvSpPr>
              <a:spLocks noChangeShapeType="1"/>
            </p:cNvSpPr>
            <p:nvPr/>
          </p:nvSpPr>
          <p:spPr bwMode="auto">
            <a:xfrm>
              <a:off x="3474" y="2822"/>
              <a:ext cx="12" cy="1"/>
            </a:xfrm>
            <a:prstGeom prst="line">
              <a:avLst/>
            </a:prstGeom>
            <a:noFill/>
            <a:ln w="9525">
              <a:solidFill>
                <a:srgbClr val="008080"/>
              </a:solidFill>
              <a:round/>
              <a:headEnd/>
              <a:tailEnd/>
            </a:ln>
          </p:spPr>
          <p:txBody>
            <a:bodyPr/>
            <a:lstStyle/>
            <a:p>
              <a:endParaRPr lang="en-US"/>
            </a:p>
          </p:txBody>
        </p:sp>
        <p:sp>
          <p:nvSpPr>
            <p:cNvPr id="12724" name="Line 317"/>
            <p:cNvSpPr>
              <a:spLocks noChangeShapeType="1"/>
            </p:cNvSpPr>
            <p:nvPr/>
          </p:nvSpPr>
          <p:spPr bwMode="auto">
            <a:xfrm>
              <a:off x="3497" y="2822"/>
              <a:ext cx="12" cy="1"/>
            </a:xfrm>
            <a:prstGeom prst="line">
              <a:avLst/>
            </a:prstGeom>
            <a:noFill/>
            <a:ln w="9525">
              <a:solidFill>
                <a:srgbClr val="008080"/>
              </a:solidFill>
              <a:round/>
              <a:headEnd/>
              <a:tailEnd/>
            </a:ln>
          </p:spPr>
          <p:txBody>
            <a:bodyPr/>
            <a:lstStyle/>
            <a:p>
              <a:endParaRPr lang="en-US"/>
            </a:p>
          </p:txBody>
        </p:sp>
        <p:sp>
          <p:nvSpPr>
            <p:cNvPr id="12725" name="Line 318"/>
            <p:cNvSpPr>
              <a:spLocks noChangeShapeType="1"/>
            </p:cNvSpPr>
            <p:nvPr/>
          </p:nvSpPr>
          <p:spPr bwMode="auto">
            <a:xfrm>
              <a:off x="3520" y="2822"/>
              <a:ext cx="12" cy="1"/>
            </a:xfrm>
            <a:prstGeom prst="line">
              <a:avLst/>
            </a:prstGeom>
            <a:noFill/>
            <a:ln w="9525">
              <a:solidFill>
                <a:srgbClr val="008080"/>
              </a:solidFill>
              <a:round/>
              <a:headEnd/>
              <a:tailEnd/>
            </a:ln>
          </p:spPr>
          <p:txBody>
            <a:bodyPr/>
            <a:lstStyle/>
            <a:p>
              <a:endParaRPr lang="en-US"/>
            </a:p>
          </p:txBody>
        </p:sp>
        <p:sp>
          <p:nvSpPr>
            <p:cNvPr id="12726" name="Line 319"/>
            <p:cNvSpPr>
              <a:spLocks noChangeShapeType="1"/>
            </p:cNvSpPr>
            <p:nvPr/>
          </p:nvSpPr>
          <p:spPr bwMode="auto">
            <a:xfrm>
              <a:off x="3543" y="2822"/>
              <a:ext cx="12" cy="1"/>
            </a:xfrm>
            <a:prstGeom prst="line">
              <a:avLst/>
            </a:prstGeom>
            <a:noFill/>
            <a:ln w="9525">
              <a:solidFill>
                <a:srgbClr val="008080"/>
              </a:solidFill>
              <a:round/>
              <a:headEnd/>
              <a:tailEnd/>
            </a:ln>
          </p:spPr>
          <p:txBody>
            <a:bodyPr/>
            <a:lstStyle/>
            <a:p>
              <a:endParaRPr lang="en-US"/>
            </a:p>
          </p:txBody>
        </p:sp>
        <p:sp>
          <p:nvSpPr>
            <p:cNvPr id="12727" name="Line 320"/>
            <p:cNvSpPr>
              <a:spLocks noChangeShapeType="1"/>
            </p:cNvSpPr>
            <p:nvPr/>
          </p:nvSpPr>
          <p:spPr bwMode="auto">
            <a:xfrm>
              <a:off x="3566" y="2822"/>
              <a:ext cx="12" cy="1"/>
            </a:xfrm>
            <a:prstGeom prst="line">
              <a:avLst/>
            </a:prstGeom>
            <a:noFill/>
            <a:ln w="9525">
              <a:solidFill>
                <a:srgbClr val="008080"/>
              </a:solidFill>
              <a:round/>
              <a:headEnd/>
              <a:tailEnd/>
            </a:ln>
          </p:spPr>
          <p:txBody>
            <a:bodyPr/>
            <a:lstStyle/>
            <a:p>
              <a:endParaRPr lang="en-US"/>
            </a:p>
          </p:txBody>
        </p:sp>
        <p:sp>
          <p:nvSpPr>
            <p:cNvPr id="12728" name="Line 321"/>
            <p:cNvSpPr>
              <a:spLocks noChangeShapeType="1"/>
            </p:cNvSpPr>
            <p:nvPr/>
          </p:nvSpPr>
          <p:spPr bwMode="auto">
            <a:xfrm>
              <a:off x="3589" y="2822"/>
              <a:ext cx="12" cy="1"/>
            </a:xfrm>
            <a:prstGeom prst="line">
              <a:avLst/>
            </a:prstGeom>
            <a:noFill/>
            <a:ln w="9525">
              <a:solidFill>
                <a:srgbClr val="008080"/>
              </a:solidFill>
              <a:round/>
              <a:headEnd/>
              <a:tailEnd/>
            </a:ln>
          </p:spPr>
          <p:txBody>
            <a:bodyPr/>
            <a:lstStyle/>
            <a:p>
              <a:endParaRPr lang="en-US"/>
            </a:p>
          </p:txBody>
        </p:sp>
        <p:sp>
          <p:nvSpPr>
            <p:cNvPr id="12729" name="Line 322"/>
            <p:cNvSpPr>
              <a:spLocks noChangeShapeType="1"/>
            </p:cNvSpPr>
            <p:nvPr/>
          </p:nvSpPr>
          <p:spPr bwMode="auto">
            <a:xfrm>
              <a:off x="3612" y="2822"/>
              <a:ext cx="12" cy="1"/>
            </a:xfrm>
            <a:prstGeom prst="line">
              <a:avLst/>
            </a:prstGeom>
            <a:noFill/>
            <a:ln w="9525">
              <a:solidFill>
                <a:srgbClr val="008080"/>
              </a:solidFill>
              <a:round/>
              <a:headEnd/>
              <a:tailEnd/>
            </a:ln>
          </p:spPr>
          <p:txBody>
            <a:bodyPr/>
            <a:lstStyle/>
            <a:p>
              <a:endParaRPr lang="en-US"/>
            </a:p>
          </p:txBody>
        </p:sp>
        <p:sp>
          <p:nvSpPr>
            <p:cNvPr id="12730" name="Line 323"/>
            <p:cNvSpPr>
              <a:spLocks noChangeShapeType="1"/>
            </p:cNvSpPr>
            <p:nvPr/>
          </p:nvSpPr>
          <p:spPr bwMode="auto">
            <a:xfrm>
              <a:off x="3635" y="2822"/>
              <a:ext cx="12" cy="1"/>
            </a:xfrm>
            <a:prstGeom prst="line">
              <a:avLst/>
            </a:prstGeom>
            <a:noFill/>
            <a:ln w="9525">
              <a:solidFill>
                <a:srgbClr val="008080"/>
              </a:solidFill>
              <a:round/>
              <a:headEnd/>
              <a:tailEnd/>
            </a:ln>
          </p:spPr>
          <p:txBody>
            <a:bodyPr/>
            <a:lstStyle/>
            <a:p>
              <a:endParaRPr lang="en-US"/>
            </a:p>
          </p:txBody>
        </p:sp>
        <p:sp>
          <p:nvSpPr>
            <p:cNvPr id="12731" name="Line 324"/>
            <p:cNvSpPr>
              <a:spLocks noChangeShapeType="1"/>
            </p:cNvSpPr>
            <p:nvPr/>
          </p:nvSpPr>
          <p:spPr bwMode="auto">
            <a:xfrm>
              <a:off x="3658" y="2822"/>
              <a:ext cx="12" cy="1"/>
            </a:xfrm>
            <a:prstGeom prst="line">
              <a:avLst/>
            </a:prstGeom>
            <a:noFill/>
            <a:ln w="9525">
              <a:solidFill>
                <a:srgbClr val="008080"/>
              </a:solidFill>
              <a:round/>
              <a:headEnd/>
              <a:tailEnd/>
            </a:ln>
          </p:spPr>
          <p:txBody>
            <a:bodyPr/>
            <a:lstStyle/>
            <a:p>
              <a:endParaRPr lang="en-US"/>
            </a:p>
          </p:txBody>
        </p:sp>
        <p:sp>
          <p:nvSpPr>
            <p:cNvPr id="12732" name="Line 325"/>
            <p:cNvSpPr>
              <a:spLocks noChangeShapeType="1"/>
            </p:cNvSpPr>
            <p:nvPr/>
          </p:nvSpPr>
          <p:spPr bwMode="auto">
            <a:xfrm>
              <a:off x="3681" y="2822"/>
              <a:ext cx="12" cy="1"/>
            </a:xfrm>
            <a:prstGeom prst="line">
              <a:avLst/>
            </a:prstGeom>
            <a:noFill/>
            <a:ln w="9525">
              <a:solidFill>
                <a:srgbClr val="008080"/>
              </a:solidFill>
              <a:round/>
              <a:headEnd/>
              <a:tailEnd/>
            </a:ln>
          </p:spPr>
          <p:txBody>
            <a:bodyPr/>
            <a:lstStyle/>
            <a:p>
              <a:endParaRPr lang="en-US"/>
            </a:p>
          </p:txBody>
        </p:sp>
        <p:sp>
          <p:nvSpPr>
            <p:cNvPr id="12733" name="Line 326"/>
            <p:cNvSpPr>
              <a:spLocks noChangeShapeType="1"/>
            </p:cNvSpPr>
            <p:nvPr/>
          </p:nvSpPr>
          <p:spPr bwMode="auto">
            <a:xfrm>
              <a:off x="3704" y="2822"/>
              <a:ext cx="12" cy="1"/>
            </a:xfrm>
            <a:prstGeom prst="line">
              <a:avLst/>
            </a:prstGeom>
            <a:noFill/>
            <a:ln w="9525">
              <a:solidFill>
                <a:srgbClr val="008080"/>
              </a:solidFill>
              <a:round/>
              <a:headEnd/>
              <a:tailEnd/>
            </a:ln>
          </p:spPr>
          <p:txBody>
            <a:bodyPr/>
            <a:lstStyle/>
            <a:p>
              <a:endParaRPr lang="en-US"/>
            </a:p>
          </p:txBody>
        </p:sp>
        <p:sp>
          <p:nvSpPr>
            <p:cNvPr id="12734" name="Line 327"/>
            <p:cNvSpPr>
              <a:spLocks noChangeShapeType="1"/>
            </p:cNvSpPr>
            <p:nvPr/>
          </p:nvSpPr>
          <p:spPr bwMode="auto">
            <a:xfrm>
              <a:off x="3727" y="2822"/>
              <a:ext cx="12" cy="1"/>
            </a:xfrm>
            <a:prstGeom prst="line">
              <a:avLst/>
            </a:prstGeom>
            <a:noFill/>
            <a:ln w="9525">
              <a:solidFill>
                <a:srgbClr val="008080"/>
              </a:solidFill>
              <a:round/>
              <a:headEnd/>
              <a:tailEnd/>
            </a:ln>
          </p:spPr>
          <p:txBody>
            <a:bodyPr/>
            <a:lstStyle/>
            <a:p>
              <a:endParaRPr lang="en-US"/>
            </a:p>
          </p:txBody>
        </p:sp>
        <p:sp>
          <p:nvSpPr>
            <p:cNvPr id="12735" name="Line 328"/>
            <p:cNvSpPr>
              <a:spLocks noChangeShapeType="1"/>
            </p:cNvSpPr>
            <p:nvPr/>
          </p:nvSpPr>
          <p:spPr bwMode="auto">
            <a:xfrm>
              <a:off x="3750" y="2822"/>
              <a:ext cx="12" cy="1"/>
            </a:xfrm>
            <a:prstGeom prst="line">
              <a:avLst/>
            </a:prstGeom>
            <a:noFill/>
            <a:ln w="9525">
              <a:solidFill>
                <a:srgbClr val="008080"/>
              </a:solidFill>
              <a:round/>
              <a:headEnd/>
              <a:tailEnd/>
            </a:ln>
          </p:spPr>
          <p:txBody>
            <a:bodyPr/>
            <a:lstStyle/>
            <a:p>
              <a:endParaRPr lang="en-US"/>
            </a:p>
          </p:txBody>
        </p:sp>
        <p:sp>
          <p:nvSpPr>
            <p:cNvPr id="12736" name="Line 329"/>
            <p:cNvSpPr>
              <a:spLocks noChangeShapeType="1"/>
            </p:cNvSpPr>
            <p:nvPr/>
          </p:nvSpPr>
          <p:spPr bwMode="auto">
            <a:xfrm>
              <a:off x="3773" y="2822"/>
              <a:ext cx="12" cy="1"/>
            </a:xfrm>
            <a:prstGeom prst="line">
              <a:avLst/>
            </a:prstGeom>
            <a:noFill/>
            <a:ln w="9525">
              <a:solidFill>
                <a:srgbClr val="008080"/>
              </a:solidFill>
              <a:round/>
              <a:headEnd/>
              <a:tailEnd/>
            </a:ln>
          </p:spPr>
          <p:txBody>
            <a:bodyPr/>
            <a:lstStyle/>
            <a:p>
              <a:endParaRPr lang="en-US"/>
            </a:p>
          </p:txBody>
        </p:sp>
        <p:sp>
          <p:nvSpPr>
            <p:cNvPr id="12737" name="Line 330"/>
            <p:cNvSpPr>
              <a:spLocks noChangeShapeType="1"/>
            </p:cNvSpPr>
            <p:nvPr/>
          </p:nvSpPr>
          <p:spPr bwMode="auto">
            <a:xfrm>
              <a:off x="3796" y="2822"/>
              <a:ext cx="12" cy="1"/>
            </a:xfrm>
            <a:prstGeom prst="line">
              <a:avLst/>
            </a:prstGeom>
            <a:noFill/>
            <a:ln w="9525">
              <a:solidFill>
                <a:srgbClr val="008080"/>
              </a:solidFill>
              <a:round/>
              <a:headEnd/>
              <a:tailEnd/>
            </a:ln>
          </p:spPr>
          <p:txBody>
            <a:bodyPr/>
            <a:lstStyle/>
            <a:p>
              <a:endParaRPr lang="en-US"/>
            </a:p>
          </p:txBody>
        </p:sp>
        <p:sp>
          <p:nvSpPr>
            <p:cNvPr id="12738" name="Line 331"/>
            <p:cNvSpPr>
              <a:spLocks noChangeShapeType="1"/>
            </p:cNvSpPr>
            <p:nvPr/>
          </p:nvSpPr>
          <p:spPr bwMode="auto">
            <a:xfrm>
              <a:off x="3820" y="2822"/>
              <a:ext cx="11" cy="1"/>
            </a:xfrm>
            <a:prstGeom prst="line">
              <a:avLst/>
            </a:prstGeom>
            <a:noFill/>
            <a:ln w="9525">
              <a:solidFill>
                <a:srgbClr val="008080"/>
              </a:solidFill>
              <a:round/>
              <a:headEnd/>
              <a:tailEnd/>
            </a:ln>
          </p:spPr>
          <p:txBody>
            <a:bodyPr/>
            <a:lstStyle/>
            <a:p>
              <a:endParaRPr lang="en-US"/>
            </a:p>
          </p:txBody>
        </p:sp>
        <p:sp>
          <p:nvSpPr>
            <p:cNvPr id="12739" name="Line 332"/>
            <p:cNvSpPr>
              <a:spLocks noChangeShapeType="1"/>
            </p:cNvSpPr>
            <p:nvPr/>
          </p:nvSpPr>
          <p:spPr bwMode="auto">
            <a:xfrm>
              <a:off x="3843" y="2822"/>
              <a:ext cx="11" cy="1"/>
            </a:xfrm>
            <a:prstGeom prst="line">
              <a:avLst/>
            </a:prstGeom>
            <a:noFill/>
            <a:ln w="9525">
              <a:solidFill>
                <a:srgbClr val="008080"/>
              </a:solidFill>
              <a:round/>
              <a:headEnd/>
              <a:tailEnd/>
            </a:ln>
          </p:spPr>
          <p:txBody>
            <a:bodyPr/>
            <a:lstStyle/>
            <a:p>
              <a:endParaRPr lang="en-US"/>
            </a:p>
          </p:txBody>
        </p:sp>
        <p:sp>
          <p:nvSpPr>
            <p:cNvPr id="12740" name="Line 333"/>
            <p:cNvSpPr>
              <a:spLocks noChangeShapeType="1"/>
            </p:cNvSpPr>
            <p:nvPr/>
          </p:nvSpPr>
          <p:spPr bwMode="auto">
            <a:xfrm>
              <a:off x="3866" y="2822"/>
              <a:ext cx="11" cy="1"/>
            </a:xfrm>
            <a:prstGeom prst="line">
              <a:avLst/>
            </a:prstGeom>
            <a:noFill/>
            <a:ln w="9525">
              <a:solidFill>
                <a:srgbClr val="008080"/>
              </a:solidFill>
              <a:round/>
              <a:headEnd/>
              <a:tailEnd/>
            </a:ln>
          </p:spPr>
          <p:txBody>
            <a:bodyPr/>
            <a:lstStyle/>
            <a:p>
              <a:endParaRPr lang="en-US"/>
            </a:p>
          </p:txBody>
        </p:sp>
        <p:sp>
          <p:nvSpPr>
            <p:cNvPr id="12741" name="Line 334"/>
            <p:cNvSpPr>
              <a:spLocks noChangeShapeType="1"/>
            </p:cNvSpPr>
            <p:nvPr/>
          </p:nvSpPr>
          <p:spPr bwMode="auto">
            <a:xfrm>
              <a:off x="3889" y="2822"/>
              <a:ext cx="11" cy="1"/>
            </a:xfrm>
            <a:prstGeom prst="line">
              <a:avLst/>
            </a:prstGeom>
            <a:noFill/>
            <a:ln w="9525">
              <a:solidFill>
                <a:srgbClr val="008080"/>
              </a:solidFill>
              <a:round/>
              <a:headEnd/>
              <a:tailEnd/>
            </a:ln>
          </p:spPr>
          <p:txBody>
            <a:bodyPr/>
            <a:lstStyle/>
            <a:p>
              <a:endParaRPr lang="en-US"/>
            </a:p>
          </p:txBody>
        </p:sp>
        <p:sp>
          <p:nvSpPr>
            <p:cNvPr id="12742" name="Line 335"/>
            <p:cNvSpPr>
              <a:spLocks noChangeShapeType="1"/>
            </p:cNvSpPr>
            <p:nvPr/>
          </p:nvSpPr>
          <p:spPr bwMode="auto">
            <a:xfrm>
              <a:off x="3912" y="2822"/>
              <a:ext cx="11" cy="1"/>
            </a:xfrm>
            <a:prstGeom prst="line">
              <a:avLst/>
            </a:prstGeom>
            <a:noFill/>
            <a:ln w="9525">
              <a:solidFill>
                <a:srgbClr val="008080"/>
              </a:solidFill>
              <a:round/>
              <a:headEnd/>
              <a:tailEnd/>
            </a:ln>
          </p:spPr>
          <p:txBody>
            <a:bodyPr/>
            <a:lstStyle/>
            <a:p>
              <a:endParaRPr lang="en-US"/>
            </a:p>
          </p:txBody>
        </p:sp>
        <p:sp>
          <p:nvSpPr>
            <p:cNvPr id="12743" name="Line 336"/>
            <p:cNvSpPr>
              <a:spLocks noChangeShapeType="1"/>
            </p:cNvSpPr>
            <p:nvPr/>
          </p:nvSpPr>
          <p:spPr bwMode="auto">
            <a:xfrm>
              <a:off x="3935" y="2822"/>
              <a:ext cx="11" cy="1"/>
            </a:xfrm>
            <a:prstGeom prst="line">
              <a:avLst/>
            </a:prstGeom>
            <a:noFill/>
            <a:ln w="9525">
              <a:solidFill>
                <a:srgbClr val="008080"/>
              </a:solidFill>
              <a:round/>
              <a:headEnd/>
              <a:tailEnd/>
            </a:ln>
          </p:spPr>
          <p:txBody>
            <a:bodyPr/>
            <a:lstStyle/>
            <a:p>
              <a:endParaRPr lang="en-US"/>
            </a:p>
          </p:txBody>
        </p:sp>
        <p:sp>
          <p:nvSpPr>
            <p:cNvPr id="12744" name="Line 337"/>
            <p:cNvSpPr>
              <a:spLocks noChangeShapeType="1"/>
            </p:cNvSpPr>
            <p:nvPr/>
          </p:nvSpPr>
          <p:spPr bwMode="auto">
            <a:xfrm>
              <a:off x="3958" y="2822"/>
              <a:ext cx="11" cy="1"/>
            </a:xfrm>
            <a:prstGeom prst="line">
              <a:avLst/>
            </a:prstGeom>
            <a:noFill/>
            <a:ln w="9525">
              <a:solidFill>
                <a:srgbClr val="008080"/>
              </a:solidFill>
              <a:round/>
              <a:headEnd/>
              <a:tailEnd/>
            </a:ln>
          </p:spPr>
          <p:txBody>
            <a:bodyPr/>
            <a:lstStyle/>
            <a:p>
              <a:endParaRPr lang="en-US"/>
            </a:p>
          </p:txBody>
        </p:sp>
        <p:sp>
          <p:nvSpPr>
            <p:cNvPr id="12745" name="Line 338"/>
            <p:cNvSpPr>
              <a:spLocks noChangeShapeType="1"/>
            </p:cNvSpPr>
            <p:nvPr/>
          </p:nvSpPr>
          <p:spPr bwMode="auto">
            <a:xfrm>
              <a:off x="3981" y="2822"/>
              <a:ext cx="11" cy="1"/>
            </a:xfrm>
            <a:prstGeom prst="line">
              <a:avLst/>
            </a:prstGeom>
            <a:noFill/>
            <a:ln w="9525">
              <a:solidFill>
                <a:srgbClr val="008080"/>
              </a:solidFill>
              <a:round/>
              <a:headEnd/>
              <a:tailEnd/>
            </a:ln>
          </p:spPr>
          <p:txBody>
            <a:bodyPr/>
            <a:lstStyle/>
            <a:p>
              <a:endParaRPr lang="en-US"/>
            </a:p>
          </p:txBody>
        </p:sp>
        <p:sp>
          <p:nvSpPr>
            <p:cNvPr id="12746" name="Line 339"/>
            <p:cNvSpPr>
              <a:spLocks noChangeShapeType="1"/>
            </p:cNvSpPr>
            <p:nvPr/>
          </p:nvSpPr>
          <p:spPr bwMode="auto">
            <a:xfrm>
              <a:off x="4004" y="2822"/>
              <a:ext cx="11" cy="1"/>
            </a:xfrm>
            <a:prstGeom prst="line">
              <a:avLst/>
            </a:prstGeom>
            <a:noFill/>
            <a:ln w="9525">
              <a:solidFill>
                <a:srgbClr val="008080"/>
              </a:solidFill>
              <a:round/>
              <a:headEnd/>
              <a:tailEnd/>
            </a:ln>
          </p:spPr>
          <p:txBody>
            <a:bodyPr/>
            <a:lstStyle/>
            <a:p>
              <a:endParaRPr lang="en-US"/>
            </a:p>
          </p:txBody>
        </p:sp>
        <p:sp>
          <p:nvSpPr>
            <p:cNvPr id="12747" name="Line 340"/>
            <p:cNvSpPr>
              <a:spLocks noChangeShapeType="1"/>
            </p:cNvSpPr>
            <p:nvPr/>
          </p:nvSpPr>
          <p:spPr bwMode="auto">
            <a:xfrm>
              <a:off x="4027" y="2822"/>
              <a:ext cx="11" cy="1"/>
            </a:xfrm>
            <a:prstGeom prst="line">
              <a:avLst/>
            </a:prstGeom>
            <a:noFill/>
            <a:ln w="9525">
              <a:solidFill>
                <a:srgbClr val="008080"/>
              </a:solidFill>
              <a:round/>
              <a:headEnd/>
              <a:tailEnd/>
            </a:ln>
          </p:spPr>
          <p:txBody>
            <a:bodyPr/>
            <a:lstStyle/>
            <a:p>
              <a:endParaRPr lang="en-US"/>
            </a:p>
          </p:txBody>
        </p:sp>
        <p:sp>
          <p:nvSpPr>
            <p:cNvPr id="12748" name="Line 341"/>
            <p:cNvSpPr>
              <a:spLocks noChangeShapeType="1"/>
            </p:cNvSpPr>
            <p:nvPr/>
          </p:nvSpPr>
          <p:spPr bwMode="auto">
            <a:xfrm>
              <a:off x="4050" y="2822"/>
              <a:ext cx="11" cy="1"/>
            </a:xfrm>
            <a:prstGeom prst="line">
              <a:avLst/>
            </a:prstGeom>
            <a:noFill/>
            <a:ln w="9525">
              <a:solidFill>
                <a:srgbClr val="008080"/>
              </a:solidFill>
              <a:round/>
              <a:headEnd/>
              <a:tailEnd/>
            </a:ln>
          </p:spPr>
          <p:txBody>
            <a:bodyPr/>
            <a:lstStyle/>
            <a:p>
              <a:endParaRPr lang="en-US"/>
            </a:p>
          </p:txBody>
        </p:sp>
        <p:sp>
          <p:nvSpPr>
            <p:cNvPr id="12749" name="Line 342"/>
            <p:cNvSpPr>
              <a:spLocks noChangeShapeType="1"/>
            </p:cNvSpPr>
            <p:nvPr/>
          </p:nvSpPr>
          <p:spPr bwMode="auto">
            <a:xfrm>
              <a:off x="4073" y="2822"/>
              <a:ext cx="11" cy="1"/>
            </a:xfrm>
            <a:prstGeom prst="line">
              <a:avLst/>
            </a:prstGeom>
            <a:noFill/>
            <a:ln w="9525">
              <a:solidFill>
                <a:srgbClr val="008080"/>
              </a:solidFill>
              <a:round/>
              <a:headEnd/>
              <a:tailEnd/>
            </a:ln>
          </p:spPr>
          <p:txBody>
            <a:bodyPr/>
            <a:lstStyle/>
            <a:p>
              <a:endParaRPr lang="en-US"/>
            </a:p>
          </p:txBody>
        </p:sp>
        <p:sp>
          <p:nvSpPr>
            <p:cNvPr id="12750" name="Line 343"/>
            <p:cNvSpPr>
              <a:spLocks noChangeShapeType="1"/>
            </p:cNvSpPr>
            <p:nvPr/>
          </p:nvSpPr>
          <p:spPr bwMode="auto">
            <a:xfrm>
              <a:off x="4096" y="2822"/>
              <a:ext cx="11" cy="1"/>
            </a:xfrm>
            <a:prstGeom prst="line">
              <a:avLst/>
            </a:prstGeom>
            <a:noFill/>
            <a:ln w="9525">
              <a:solidFill>
                <a:srgbClr val="008080"/>
              </a:solidFill>
              <a:round/>
              <a:headEnd/>
              <a:tailEnd/>
            </a:ln>
          </p:spPr>
          <p:txBody>
            <a:bodyPr/>
            <a:lstStyle/>
            <a:p>
              <a:endParaRPr lang="en-US"/>
            </a:p>
          </p:txBody>
        </p:sp>
        <p:sp>
          <p:nvSpPr>
            <p:cNvPr id="12751" name="Line 344"/>
            <p:cNvSpPr>
              <a:spLocks noChangeShapeType="1"/>
            </p:cNvSpPr>
            <p:nvPr/>
          </p:nvSpPr>
          <p:spPr bwMode="auto">
            <a:xfrm>
              <a:off x="4119" y="2822"/>
              <a:ext cx="11" cy="1"/>
            </a:xfrm>
            <a:prstGeom prst="line">
              <a:avLst/>
            </a:prstGeom>
            <a:noFill/>
            <a:ln w="9525">
              <a:solidFill>
                <a:srgbClr val="008080"/>
              </a:solidFill>
              <a:round/>
              <a:headEnd/>
              <a:tailEnd/>
            </a:ln>
          </p:spPr>
          <p:txBody>
            <a:bodyPr/>
            <a:lstStyle/>
            <a:p>
              <a:endParaRPr lang="en-US"/>
            </a:p>
          </p:txBody>
        </p:sp>
        <p:sp>
          <p:nvSpPr>
            <p:cNvPr id="12752" name="Line 345"/>
            <p:cNvSpPr>
              <a:spLocks noChangeShapeType="1"/>
            </p:cNvSpPr>
            <p:nvPr/>
          </p:nvSpPr>
          <p:spPr bwMode="auto">
            <a:xfrm>
              <a:off x="4142" y="2822"/>
              <a:ext cx="11" cy="1"/>
            </a:xfrm>
            <a:prstGeom prst="line">
              <a:avLst/>
            </a:prstGeom>
            <a:noFill/>
            <a:ln w="9525">
              <a:solidFill>
                <a:srgbClr val="008080"/>
              </a:solidFill>
              <a:round/>
              <a:headEnd/>
              <a:tailEnd/>
            </a:ln>
          </p:spPr>
          <p:txBody>
            <a:bodyPr/>
            <a:lstStyle/>
            <a:p>
              <a:endParaRPr lang="en-US"/>
            </a:p>
          </p:txBody>
        </p:sp>
        <p:sp>
          <p:nvSpPr>
            <p:cNvPr id="12753" name="Line 346"/>
            <p:cNvSpPr>
              <a:spLocks noChangeShapeType="1"/>
            </p:cNvSpPr>
            <p:nvPr/>
          </p:nvSpPr>
          <p:spPr bwMode="auto">
            <a:xfrm>
              <a:off x="1563" y="2750"/>
              <a:ext cx="12" cy="1"/>
            </a:xfrm>
            <a:prstGeom prst="line">
              <a:avLst/>
            </a:prstGeom>
            <a:noFill/>
            <a:ln w="9525">
              <a:solidFill>
                <a:srgbClr val="008080"/>
              </a:solidFill>
              <a:round/>
              <a:headEnd/>
              <a:tailEnd/>
            </a:ln>
          </p:spPr>
          <p:txBody>
            <a:bodyPr/>
            <a:lstStyle/>
            <a:p>
              <a:endParaRPr lang="en-US"/>
            </a:p>
          </p:txBody>
        </p:sp>
        <p:sp>
          <p:nvSpPr>
            <p:cNvPr id="12754" name="Line 347"/>
            <p:cNvSpPr>
              <a:spLocks noChangeShapeType="1"/>
            </p:cNvSpPr>
            <p:nvPr/>
          </p:nvSpPr>
          <p:spPr bwMode="auto">
            <a:xfrm>
              <a:off x="1586" y="2750"/>
              <a:ext cx="12" cy="1"/>
            </a:xfrm>
            <a:prstGeom prst="line">
              <a:avLst/>
            </a:prstGeom>
            <a:noFill/>
            <a:ln w="9525">
              <a:solidFill>
                <a:srgbClr val="008080"/>
              </a:solidFill>
              <a:round/>
              <a:headEnd/>
              <a:tailEnd/>
            </a:ln>
          </p:spPr>
          <p:txBody>
            <a:bodyPr/>
            <a:lstStyle/>
            <a:p>
              <a:endParaRPr lang="en-US"/>
            </a:p>
          </p:txBody>
        </p:sp>
        <p:sp>
          <p:nvSpPr>
            <p:cNvPr id="12755" name="Line 348"/>
            <p:cNvSpPr>
              <a:spLocks noChangeShapeType="1"/>
            </p:cNvSpPr>
            <p:nvPr/>
          </p:nvSpPr>
          <p:spPr bwMode="auto">
            <a:xfrm>
              <a:off x="1609" y="2750"/>
              <a:ext cx="12" cy="1"/>
            </a:xfrm>
            <a:prstGeom prst="line">
              <a:avLst/>
            </a:prstGeom>
            <a:noFill/>
            <a:ln w="9525">
              <a:solidFill>
                <a:srgbClr val="008080"/>
              </a:solidFill>
              <a:round/>
              <a:headEnd/>
              <a:tailEnd/>
            </a:ln>
          </p:spPr>
          <p:txBody>
            <a:bodyPr/>
            <a:lstStyle/>
            <a:p>
              <a:endParaRPr lang="en-US"/>
            </a:p>
          </p:txBody>
        </p:sp>
        <p:sp>
          <p:nvSpPr>
            <p:cNvPr id="12756" name="Line 349"/>
            <p:cNvSpPr>
              <a:spLocks noChangeShapeType="1"/>
            </p:cNvSpPr>
            <p:nvPr/>
          </p:nvSpPr>
          <p:spPr bwMode="auto">
            <a:xfrm>
              <a:off x="1632" y="2750"/>
              <a:ext cx="12" cy="1"/>
            </a:xfrm>
            <a:prstGeom prst="line">
              <a:avLst/>
            </a:prstGeom>
            <a:noFill/>
            <a:ln w="9525">
              <a:solidFill>
                <a:srgbClr val="008080"/>
              </a:solidFill>
              <a:round/>
              <a:headEnd/>
              <a:tailEnd/>
            </a:ln>
          </p:spPr>
          <p:txBody>
            <a:bodyPr/>
            <a:lstStyle/>
            <a:p>
              <a:endParaRPr lang="en-US"/>
            </a:p>
          </p:txBody>
        </p:sp>
        <p:sp>
          <p:nvSpPr>
            <p:cNvPr id="12757" name="Line 350"/>
            <p:cNvSpPr>
              <a:spLocks noChangeShapeType="1"/>
            </p:cNvSpPr>
            <p:nvPr/>
          </p:nvSpPr>
          <p:spPr bwMode="auto">
            <a:xfrm>
              <a:off x="1655" y="2750"/>
              <a:ext cx="12" cy="1"/>
            </a:xfrm>
            <a:prstGeom prst="line">
              <a:avLst/>
            </a:prstGeom>
            <a:noFill/>
            <a:ln w="9525">
              <a:solidFill>
                <a:srgbClr val="008080"/>
              </a:solidFill>
              <a:round/>
              <a:headEnd/>
              <a:tailEnd/>
            </a:ln>
          </p:spPr>
          <p:txBody>
            <a:bodyPr/>
            <a:lstStyle/>
            <a:p>
              <a:endParaRPr lang="en-US"/>
            </a:p>
          </p:txBody>
        </p:sp>
        <p:sp>
          <p:nvSpPr>
            <p:cNvPr id="12758" name="Line 351"/>
            <p:cNvSpPr>
              <a:spLocks noChangeShapeType="1"/>
            </p:cNvSpPr>
            <p:nvPr/>
          </p:nvSpPr>
          <p:spPr bwMode="auto">
            <a:xfrm>
              <a:off x="1678" y="2750"/>
              <a:ext cx="12" cy="1"/>
            </a:xfrm>
            <a:prstGeom prst="line">
              <a:avLst/>
            </a:prstGeom>
            <a:noFill/>
            <a:ln w="9525">
              <a:solidFill>
                <a:srgbClr val="008080"/>
              </a:solidFill>
              <a:round/>
              <a:headEnd/>
              <a:tailEnd/>
            </a:ln>
          </p:spPr>
          <p:txBody>
            <a:bodyPr/>
            <a:lstStyle/>
            <a:p>
              <a:endParaRPr lang="en-US"/>
            </a:p>
          </p:txBody>
        </p:sp>
        <p:sp>
          <p:nvSpPr>
            <p:cNvPr id="12759" name="Line 352"/>
            <p:cNvSpPr>
              <a:spLocks noChangeShapeType="1"/>
            </p:cNvSpPr>
            <p:nvPr/>
          </p:nvSpPr>
          <p:spPr bwMode="auto">
            <a:xfrm>
              <a:off x="1701" y="2750"/>
              <a:ext cx="12" cy="1"/>
            </a:xfrm>
            <a:prstGeom prst="line">
              <a:avLst/>
            </a:prstGeom>
            <a:noFill/>
            <a:ln w="9525">
              <a:solidFill>
                <a:srgbClr val="008080"/>
              </a:solidFill>
              <a:round/>
              <a:headEnd/>
              <a:tailEnd/>
            </a:ln>
          </p:spPr>
          <p:txBody>
            <a:bodyPr/>
            <a:lstStyle/>
            <a:p>
              <a:endParaRPr lang="en-US"/>
            </a:p>
          </p:txBody>
        </p:sp>
        <p:sp>
          <p:nvSpPr>
            <p:cNvPr id="12760" name="Line 353"/>
            <p:cNvSpPr>
              <a:spLocks noChangeShapeType="1"/>
            </p:cNvSpPr>
            <p:nvPr/>
          </p:nvSpPr>
          <p:spPr bwMode="auto">
            <a:xfrm>
              <a:off x="1724" y="2750"/>
              <a:ext cx="12" cy="1"/>
            </a:xfrm>
            <a:prstGeom prst="line">
              <a:avLst/>
            </a:prstGeom>
            <a:noFill/>
            <a:ln w="9525">
              <a:solidFill>
                <a:srgbClr val="008080"/>
              </a:solidFill>
              <a:round/>
              <a:headEnd/>
              <a:tailEnd/>
            </a:ln>
          </p:spPr>
          <p:txBody>
            <a:bodyPr/>
            <a:lstStyle/>
            <a:p>
              <a:endParaRPr lang="en-US"/>
            </a:p>
          </p:txBody>
        </p:sp>
        <p:sp>
          <p:nvSpPr>
            <p:cNvPr id="12761" name="Line 354"/>
            <p:cNvSpPr>
              <a:spLocks noChangeShapeType="1"/>
            </p:cNvSpPr>
            <p:nvPr/>
          </p:nvSpPr>
          <p:spPr bwMode="auto">
            <a:xfrm>
              <a:off x="1747" y="2750"/>
              <a:ext cx="12" cy="1"/>
            </a:xfrm>
            <a:prstGeom prst="line">
              <a:avLst/>
            </a:prstGeom>
            <a:noFill/>
            <a:ln w="9525">
              <a:solidFill>
                <a:srgbClr val="008080"/>
              </a:solidFill>
              <a:round/>
              <a:headEnd/>
              <a:tailEnd/>
            </a:ln>
          </p:spPr>
          <p:txBody>
            <a:bodyPr/>
            <a:lstStyle/>
            <a:p>
              <a:endParaRPr lang="en-US"/>
            </a:p>
          </p:txBody>
        </p:sp>
        <p:sp>
          <p:nvSpPr>
            <p:cNvPr id="12762" name="Line 355"/>
            <p:cNvSpPr>
              <a:spLocks noChangeShapeType="1"/>
            </p:cNvSpPr>
            <p:nvPr/>
          </p:nvSpPr>
          <p:spPr bwMode="auto">
            <a:xfrm>
              <a:off x="1770" y="2750"/>
              <a:ext cx="12" cy="1"/>
            </a:xfrm>
            <a:prstGeom prst="line">
              <a:avLst/>
            </a:prstGeom>
            <a:noFill/>
            <a:ln w="9525">
              <a:solidFill>
                <a:srgbClr val="008080"/>
              </a:solidFill>
              <a:round/>
              <a:headEnd/>
              <a:tailEnd/>
            </a:ln>
          </p:spPr>
          <p:txBody>
            <a:bodyPr/>
            <a:lstStyle/>
            <a:p>
              <a:endParaRPr lang="en-US"/>
            </a:p>
          </p:txBody>
        </p:sp>
        <p:sp>
          <p:nvSpPr>
            <p:cNvPr id="12763" name="Line 356"/>
            <p:cNvSpPr>
              <a:spLocks noChangeShapeType="1"/>
            </p:cNvSpPr>
            <p:nvPr/>
          </p:nvSpPr>
          <p:spPr bwMode="auto">
            <a:xfrm>
              <a:off x="1793" y="2750"/>
              <a:ext cx="12" cy="1"/>
            </a:xfrm>
            <a:prstGeom prst="line">
              <a:avLst/>
            </a:prstGeom>
            <a:noFill/>
            <a:ln w="9525">
              <a:solidFill>
                <a:srgbClr val="008080"/>
              </a:solidFill>
              <a:round/>
              <a:headEnd/>
              <a:tailEnd/>
            </a:ln>
          </p:spPr>
          <p:txBody>
            <a:bodyPr/>
            <a:lstStyle/>
            <a:p>
              <a:endParaRPr lang="en-US"/>
            </a:p>
          </p:txBody>
        </p:sp>
        <p:sp>
          <p:nvSpPr>
            <p:cNvPr id="12764" name="Line 357"/>
            <p:cNvSpPr>
              <a:spLocks noChangeShapeType="1"/>
            </p:cNvSpPr>
            <p:nvPr/>
          </p:nvSpPr>
          <p:spPr bwMode="auto">
            <a:xfrm>
              <a:off x="1816" y="2750"/>
              <a:ext cx="12" cy="1"/>
            </a:xfrm>
            <a:prstGeom prst="line">
              <a:avLst/>
            </a:prstGeom>
            <a:noFill/>
            <a:ln w="9525">
              <a:solidFill>
                <a:srgbClr val="008080"/>
              </a:solidFill>
              <a:round/>
              <a:headEnd/>
              <a:tailEnd/>
            </a:ln>
          </p:spPr>
          <p:txBody>
            <a:bodyPr/>
            <a:lstStyle/>
            <a:p>
              <a:endParaRPr lang="en-US"/>
            </a:p>
          </p:txBody>
        </p:sp>
        <p:sp>
          <p:nvSpPr>
            <p:cNvPr id="12765" name="Line 358"/>
            <p:cNvSpPr>
              <a:spLocks noChangeShapeType="1"/>
            </p:cNvSpPr>
            <p:nvPr/>
          </p:nvSpPr>
          <p:spPr bwMode="auto">
            <a:xfrm>
              <a:off x="1839" y="2750"/>
              <a:ext cx="12" cy="1"/>
            </a:xfrm>
            <a:prstGeom prst="line">
              <a:avLst/>
            </a:prstGeom>
            <a:noFill/>
            <a:ln w="9525">
              <a:solidFill>
                <a:srgbClr val="008080"/>
              </a:solidFill>
              <a:round/>
              <a:headEnd/>
              <a:tailEnd/>
            </a:ln>
          </p:spPr>
          <p:txBody>
            <a:bodyPr/>
            <a:lstStyle/>
            <a:p>
              <a:endParaRPr lang="en-US"/>
            </a:p>
          </p:txBody>
        </p:sp>
        <p:sp>
          <p:nvSpPr>
            <p:cNvPr id="12766" name="Line 359"/>
            <p:cNvSpPr>
              <a:spLocks noChangeShapeType="1"/>
            </p:cNvSpPr>
            <p:nvPr/>
          </p:nvSpPr>
          <p:spPr bwMode="auto">
            <a:xfrm>
              <a:off x="1863" y="2750"/>
              <a:ext cx="11" cy="1"/>
            </a:xfrm>
            <a:prstGeom prst="line">
              <a:avLst/>
            </a:prstGeom>
            <a:noFill/>
            <a:ln w="9525">
              <a:solidFill>
                <a:srgbClr val="008080"/>
              </a:solidFill>
              <a:round/>
              <a:headEnd/>
              <a:tailEnd/>
            </a:ln>
          </p:spPr>
          <p:txBody>
            <a:bodyPr/>
            <a:lstStyle/>
            <a:p>
              <a:endParaRPr lang="en-US"/>
            </a:p>
          </p:txBody>
        </p:sp>
        <p:sp>
          <p:nvSpPr>
            <p:cNvPr id="12767" name="Line 360"/>
            <p:cNvSpPr>
              <a:spLocks noChangeShapeType="1"/>
            </p:cNvSpPr>
            <p:nvPr/>
          </p:nvSpPr>
          <p:spPr bwMode="auto">
            <a:xfrm>
              <a:off x="1886" y="2750"/>
              <a:ext cx="11" cy="1"/>
            </a:xfrm>
            <a:prstGeom prst="line">
              <a:avLst/>
            </a:prstGeom>
            <a:noFill/>
            <a:ln w="9525">
              <a:solidFill>
                <a:srgbClr val="008080"/>
              </a:solidFill>
              <a:round/>
              <a:headEnd/>
              <a:tailEnd/>
            </a:ln>
          </p:spPr>
          <p:txBody>
            <a:bodyPr/>
            <a:lstStyle/>
            <a:p>
              <a:endParaRPr lang="en-US"/>
            </a:p>
          </p:txBody>
        </p:sp>
        <p:sp>
          <p:nvSpPr>
            <p:cNvPr id="12768" name="Line 361"/>
            <p:cNvSpPr>
              <a:spLocks noChangeShapeType="1"/>
            </p:cNvSpPr>
            <p:nvPr/>
          </p:nvSpPr>
          <p:spPr bwMode="auto">
            <a:xfrm>
              <a:off x="1909" y="2750"/>
              <a:ext cx="11" cy="1"/>
            </a:xfrm>
            <a:prstGeom prst="line">
              <a:avLst/>
            </a:prstGeom>
            <a:noFill/>
            <a:ln w="9525">
              <a:solidFill>
                <a:srgbClr val="008080"/>
              </a:solidFill>
              <a:round/>
              <a:headEnd/>
              <a:tailEnd/>
            </a:ln>
          </p:spPr>
          <p:txBody>
            <a:bodyPr/>
            <a:lstStyle/>
            <a:p>
              <a:endParaRPr lang="en-US"/>
            </a:p>
          </p:txBody>
        </p:sp>
        <p:sp>
          <p:nvSpPr>
            <p:cNvPr id="12769" name="Line 362"/>
            <p:cNvSpPr>
              <a:spLocks noChangeShapeType="1"/>
            </p:cNvSpPr>
            <p:nvPr/>
          </p:nvSpPr>
          <p:spPr bwMode="auto">
            <a:xfrm>
              <a:off x="1932" y="2750"/>
              <a:ext cx="11" cy="1"/>
            </a:xfrm>
            <a:prstGeom prst="line">
              <a:avLst/>
            </a:prstGeom>
            <a:noFill/>
            <a:ln w="9525">
              <a:solidFill>
                <a:srgbClr val="008080"/>
              </a:solidFill>
              <a:round/>
              <a:headEnd/>
              <a:tailEnd/>
            </a:ln>
          </p:spPr>
          <p:txBody>
            <a:bodyPr/>
            <a:lstStyle/>
            <a:p>
              <a:endParaRPr lang="en-US"/>
            </a:p>
          </p:txBody>
        </p:sp>
        <p:sp>
          <p:nvSpPr>
            <p:cNvPr id="12770" name="Line 363"/>
            <p:cNvSpPr>
              <a:spLocks noChangeShapeType="1"/>
            </p:cNvSpPr>
            <p:nvPr/>
          </p:nvSpPr>
          <p:spPr bwMode="auto">
            <a:xfrm>
              <a:off x="1955" y="2750"/>
              <a:ext cx="11" cy="1"/>
            </a:xfrm>
            <a:prstGeom prst="line">
              <a:avLst/>
            </a:prstGeom>
            <a:noFill/>
            <a:ln w="9525">
              <a:solidFill>
                <a:srgbClr val="008080"/>
              </a:solidFill>
              <a:round/>
              <a:headEnd/>
              <a:tailEnd/>
            </a:ln>
          </p:spPr>
          <p:txBody>
            <a:bodyPr/>
            <a:lstStyle/>
            <a:p>
              <a:endParaRPr lang="en-US"/>
            </a:p>
          </p:txBody>
        </p:sp>
        <p:sp>
          <p:nvSpPr>
            <p:cNvPr id="12771" name="Line 364"/>
            <p:cNvSpPr>
              <a:spLocks noChangeShapeType="1"/>
            </p:cNvSpPr>
            <p:nvPr/>
          </p:nvSpPr>
          <p:spPr bwMode="auto">
            <a:xfrm>
              <a:off x="1978" y="2750"/>
              <a:ext cx="11" cy="1"/>
            </a:xfrm>
            <a:prstGeom prst="line">
              <a:avLst/>
            </a:prstGeom>
            <a:noFill/>
            <a:ln w="9525">
              <a:solidFill>
                <a:srgbClr val="008080"/>
              </a:solidFill>
              <a:round/>
              <a:headEnd/>
              <a:tailEnd/>
            </a:ln>
          </p:spPr>
          <p:txBody>
            <a:bodyPr/>
            <a:lstStyle/>
            <a:p>
              <a:endParaRPr lang="en-US"/>
            </a:p>
          </p:txBody>
        </p:sp>
        <p:sp>
          <p:nvSpPr>
            <p:cNvPr id="12772" name="Line 365"/>
            <p:cNvSpPr>
              <a:spLocks noChangeShapeType="1"/>
            </p:cNvSpPr>
            <p:nvPr/>
          </p:nvSpPr>
          <p:spPr bwMode="auto">
            <a:xfrm>
              <a:off x="2001" y="2750"/>
              <a:ext cx="11" cy="1"/>
            </a:xfrm>
            <a:prstGeom prst="line">
              <a:avLst/>
            </a:prstGeom>
            <a:noFill/>
            <a:ln w="9525">
              <a:solidFill>
                <a:srgbClr val="008080"/>
              </a:solidFill>
              <a:round/>
              <a:headEnd/>
              <a:tailEnd/>
            </a:ln>
          </p:spPr>
          <p:txBody>
            <a:bodyPr/>
            <a:lstStyle/>
            <a:p>
              <a:endParaRPr lang="en-US"/>
            </a:p>
          </p:txBody>
        </p:sp>
        <p:sp>
          <p:nvSpPr>
            <p:cNvPr id="12773" name="Line 366"/>
            <p:cNvSpPr>
              <a:spLocks noChangeShapeType="1"/>
            </p:cNvSpPr>
            <p:nvPr/>
          </p:nvSpPr>
          <p:spPr bwMode="auto">
            <a:xfrm>
              <a:off x="2024" y="2750"/>
              <a:ext cx="11" cy="1"/>
            </a:xfrm>
            <a:prstGeom prst="line">
              <a:avLst/>
            </a:prstGeom>
            <a:noFill/>
            <a:ln w="9525">
              <a:solidFill>
                <a:srgbClr val="008080"/>
              </a:solidFill>
              <a:round/>
              <a:headEnd/>
              <a:tailEnd/>
            </a:ln>
          </p:spPr>
          <p:txBody>
            <a:bodyPr/>
            <a:lstStyle/>
            <a:p>
              <a:endParaRPr lang="en-US"/>
            </a:p>
          </p:txBody>
        </p:sp>
        <p:sp>
          <p:nvSpPr>
            <p:cNvPr id="12774" name="Line 367"/>
            <p:cNvSpPr>
              <a:spLocks noChangeShapeType="1"/>
            </p:cNvSpPr>
            <p:nvPr/>
          </p:nvSpPr>
          <p:spPr bwMode="auto">
            <a:xfrm>
              <a:off x="2047" y="2750"/>
              <a:ext cx="11" cy="1"/>
            </a:xfrm>
            <a:prstGeom prst="line">
              <a:avLst/>
            </a:prstGeom>
            <a:noFill/>
            <a:ln w="9525">
              <a:solidFill>
                <a:srgbClr val="008080"/>
              </a:solidFill>
              <a:round/>
              <a:headEnd/>
              <a:tailEnd/>
            </a:ln>
          </p:spPr>
          <p:txBody>
            <a:bodyPr/>
            <a:lstStyle/>
            <a:p>
              <a:endParaRPr lang="en-US"/>
            </a:p>
          </p:txBody>
        </p:sp>
        <p:sp>
          <p:nvSpPr>
            <p:cNvPr id="12775" name="Line 368"/>
            <p:cNvSpPr>
              <a:spLocks noChangeShapeType="1"/>
            </p:cNvSpPr>
            <p:nvPr/>
          </p:nvSpPr>
          <p:spPr bwMode="auto">
            <a:xfrm>
              <a:off x="2070" y="2750"/>
              <a:ext cx="11" cy="1"/>
            </a:xfrm>
            <a:prstGeom prst="line">
              <a:avLst/>
            </a:prstGeom>
            <a:noFill/>
            <a:ln w="9525">
              <a:solidFill>
                <a:srgbClr val="008080"/>
              </a:solidFill>
              <a:round/>
              <a:headEnd/>
              <a:tailEnd/>
            </a:ln>
          </p:spPr>
          <p:txBody>
            <a:bodyPr/>
            <a:lstStyle/>
            <a:p>
              <a:endParaRPr lang="en-US"/>
            </a:p>
          </p:txBody>
        </p:sp>
        <p:sp>
          <p:nvSpPr>
            <p:cNvPr id="12776" name="Line 369"/>
            <p:cNvSpPr>
              <a:spLocks noChangeShapeType="1"/>
            </p:cNvSpPr>
            <p:nvPr/>
          </p:nvSpPr>
          <p:spPr bwMode="auto">
            <a:xfrm>
              <a:off x="2093" y="2750"/>
              <a:ext cx="11" cy="1"/>
            </a:xfrm>
            <a:prstGeom prst="line">
              <a:avLst/>
            </a:prstGeom>
            <a:noFill/>
            <a:ln w="9525">
              <a:solidFill>
                <a:srgbClr val="008080"/>
              </a:solidFill>
              <a:round/>
              <a:headEnd/>
              <a:tailEnd/>
            </a:ln>
          </p:spPr>
          <p:txBody>
            <a:bodyPr/>
            <a:lstStyle/>
            <a:p>
              <a:endParaRPr lang="en-US"/>
            </a:p>
          </p:txBody>
        </p:sp>
        <p:sp>
          <p:nvSpPr>
            <p:cNvPr id="12777" name="Line 370"/>
            <p:cNvSpPr>
              <a:spLocks noChangeShapeType="1"/>
            </p:cNvSpPr>
            <p:nvPr/>
          </p:nvSpPr>
          <p:spPr bwMode="auto">
            <a:xfrm>
              <a:off x="2116" y="2750"/>
              <a:ext cx="11" cy="1"/>
            </a:xfrm>
            <a:prstGeom prst="line">
              <a:avLst/>
            </a:prstGeom>
            <a:noFill/>
            <a:ln w="9525">
              <a:solidFill>
                <a:srgbClr val="008080"/>
              </a:solidFill>
              <a:round/>
              <a:headEnd/>
              <a:tailEnd/>
            </a:ln>
          </p:spPr>
          <p:txBody>
            <a:bodyPr/>
            <a:lstStyle/>
            <a:p>
              <a:endParaRPr lang="en-US"/>
            </a:p>
          </p:txBody>
        </p:sp>
        <p:sp>
          <p:nvSpPr>
            <p:cNvPr id="12778" name="Line 371"/>
            <p:cNvSpPr>
              <a:spLocks noChangeShapeType="1"/>
            </p:cNvSpPr>
            <p:nvPr/>
          </p:nvSpPr>
          <p:spPr bwMode="auto">
            <a:xfrm>
              <a:off x="2139" y="2750"/>
              <a:ext cx="11" cy="1"/>
            </a:xfrm>
            <a:prstGeom prst="line">
              <a:avLst/>
            </a:prstGeom>
            <a:noFill/>
            <a:ln w="9525">
              <a:solidFill>
                <a:srgbClr val="008080"/>
              </a:solidFill>
              <a:round/>
              <a:headEnd/>
              <a:tailEnd/>
            </a:ln>
          </p:spPr>
          <p:txBody>
            <a:bodyPr/>
            <a:lstStyle/>
            <a:p>
              <a:endParaRPr lang="en-US"/>
            </a:p>
          </p:txBody>
        </p:sp>
        <p:sp>
          <p:nvSpPr>
            <p:cNvPr id="12779" name="Line 372"/>
            <p:cNvSpPr>
              <a:spLocks noChangeShapeType="1"/>
            </p:cNvSpPr>
            <p:nvPr/>
          </p:nvSpPr>
          <p:spPr bwMode="auto">
            <a:xfrm>
              <a:off x="2162" y="2750"/>
              <a:ext cx="11" cy="1"/>
            </a:xfrm>
            <a:prstGeom prst="line">
              <a:avLst/>
            </a:prstGeom>
            <a:noFill/>
            <a:ln w="9525">
              <a:solidFill>
                <a:srgbClr val="008080"/>
              </a:solidFill>
              <a:round/>
              <a:headEnd/>
              <a:tailEnd/>
            </a:ln>
          </p:spPr>
          <p:txBody>
            <a:bodyPr/>
            <a:lstStyle/>
            <a:p>
              <a:endParaRPr lang="en-US"/>
            </a:p>
          </p:txBody>
        </p:sp>
        <p:sp>
          <p:nvSpPr>
            <p:cNvPr id="12780" name="Line 373"/>
            <p:cNvSpPr>
              <a:spLocks noChangeShapeType="1"/>
            </p:cNvSpPr>
            <p:nvPr/>
          </p:nvSpPr>
          <p:spPr bwMode="auto">
            <a:xfrm>
              <a:off x="2185" y="2750"/>
              <a:ext cx="11" cy="1"/>
            </a:xfrm>
            <a:prstGeom prst="line">
              <a:avLst/>
            </a:prstGeom>
            <a:noFill/>
            <a:ln w="9525">
              <a:solidFill>
                <a:srgbClr val="008080"/>
              </a:solidFill>
              <a:round/>
              <a:headEnd/>
              <a:tailEnd/>
            </a:ln>
          </p:spPr>
          <p:txBody>
            <a:bodyPr/>
            <a:lstStyle/>
            <a:p>
              <a:endParaRPr lang="en-US"/>
            </a:p>
          </p:txBody>
        </p:sp>
        <p:sp>
          <p:nvSpPr>
            <p:cNvPr id="12781" name="Line 374"/>
            <p:cNvSpPr>
              <a:spLocks noChangeShapeType="1"/>
            </p:cNvSpPr>
            <p:nvPr/>
          </p:nvSpPr>
          <p:spPr bwMode="auto">
            <a:xfrm>
              <a:off x="2208" y="2750"/>
              <a:ext cx="11" cy="1"/>
            </a:xfrm>
            <a:prstGeom prst="line">
              <a:avLst/>
            </a:prstGeom>
            <a:noFill/>
            <a:ln w="9525">
              <a:solidFill>
                <a:srgbClr val="008080"/>
              </a:solidFill>
              <a:round/>
              <a:headEnd/>
              <a:tailEnd/>
            </a:ln>
          </p:spPr>
          <p:txBody>
            <a:bodyPr/>
            <a:lstStyle/>
            <a:p>
              <a:endParaRPr lang="en-US"/>
            </a:p>
          </p:txBody>
        </p:sp>
        <p:sp>
          <p:nvSpPr>
            <p:cNvPr id="12782" name="Line 375"/>
            <p:cNvSpPr>
              <a:spLocks noChangeShapeType="1"/>
            </p:cNvSpPr>
            <p:nvPr/>
          </p:nvSpPr>
          <p:spPr bwMode="auto">
            <a:xfrm>
              <a:off x="2231" y="2750"/>
              <a:ext cx="11" cy="1"/>
            </a:xfrm>
            <a:prstGeom prst="line">
              <a:avLst/>
            </a:prstGeom>
            <a:noFill/>
            <a:ln w="9525">
              <a:solidFill>
                <a:srgbClr val="008080"/>
              </a:solidFill>
              <a:round/>
              <a:headEnd/>
              <a:tailEnd/>
            </a:ln>
          </p:spPr>
          <p:txBody>
            <a:bodyPr/>
            <a:lstStyle/>
            <a:p>
              <a:endParaRPr lang="en-US"/>
            </a:p>
          </p:txBody>
        </p:sp>
        <p:sp>
          <p:nvSpPr>
            <p:cNvPr id="12783" name="Line 376"/>
            <p:cNvSpPr>
              <a:spLocks noChangeShapeType="1"/>
            </p:cNvSpPr>
            <p:nvPr/>
          </p:nvSpPr>
          <p:spPr bwMode="auto">
            <a:xfrm>
              <a:off x="2254" y="2750"/>
              <a:ext cx="11" cy="1"/>
            </a:xfrm>
            <a:prstGeom prst="line">
              <a:avLst/>
            </a:prstGeom>
            <a:noFill/>
            <a:ln w="9525">
              <a:solidFill>
                <a:srgbClr val="008080"/>
              </a:solidFill>
              <a:round/>
              <a:headEnd/>
              <a:tailEnd/>
            </a:ln>
          </p:spPr>
          <p:txBody>
            <a:bodyPr/>
            <a:lstStyle/>
            <a:p>
              <a:endParaRPr lang="en-US"/>
            </a:p>
          </p:txBody>
        </p:sp>
        <p:sp>
          <p:nvSpPr>
            <p:cNvPr id="12784" name="Line 377"/>
            <p:cNvSpPr>
              <a:spLocks noChangeShapeType="1"/>
            </p:cNvSpPr>
            <p:nvPr/>
          </p:nvSpPr>
          <p:spPr bwMode="auto">
            <a:xfrm>
              <a:off x="2277" y="2750"/>
              <a:ext cx="11" cy="1"/>
            </a:xfrm>
            <a:prstGeom prst="line">
              <a:avLst/>
            </a:prstGeom>
            <a:noFill/>
            <a:ln w="9525">
              <a:solidFill>
                <a:srgbClr val="008080"/>
              </a:solidFill>
              <a:round/>
              <a:headEnd/>
              <a:tailEnd/>
            </a:ln>
          </p:spPr>
          <p:txBody>
            <a:bodyPr/>
            <a:lstStyle/>
            <a:p>
              <a:endParaRPr lang="en-US"/>
            </a:p>
          </p:txBody>
        </p:sp>
        <p:sp>
          <p:nvSpPr>
            <p:cNvPr id="12785" name="Line 378"/>
            <p:cNvSpPr>
              <a:spLocks noChangeShapeType="1"/>
            </p:cNvSpPr>
            <p:nvPr/>
          </p:nvSpPr>
          <p:spPr bwMode="auto">
            <a:xfrm>
              <a:off x="2300" y="2750"/>
              <a:ext cx="11" cy="1"/>
            </a:xfrm>
            <a:prstGeom prst="line">
              <a:avLst/>
            </a:prstGeom>
            <a:noFill/>
            <a:ln w="9525">
              <a:solidFill>
                <a:srgbClr val="008080"/>
              </a:solidFill>
              <a:round/>
              <a:headEnd/>
              <a:tailEnd/>
            </a:ln>
          </p:spPr>
          <p:txBody>
            <a:bodyPr/>
            <a:lstStyle/>
            <a:p>
              <a:endParaRPr lang="en-US"/>
            </a:p>
          </p:txBody>
        </p:sp>
        <p:sp>
          <p:nvSpPr>
            <p:cNvPr id="12786" name="Line 379"/>
            <p:cNvSpPr>
              <a:spLocks noChangeShapeType="1"/>
            </p:cNvSpPr>
            <p:nvPr/>
          </p:nvSpPr>
          <p:spPr bwMode="auto">
            <a:xfrm>
              <a:off x="2323" y="2750"/>
              <a:ext cx="11" cy="1"/>
            </a:xfrm>
            <a:prstGeom prst="line">
              <a:avLst/>
            </a:prstGeom>
            <a:noFill/>
            <a:ln w="9525">
              <a:solidFill>
                <a:srgbClr val="008080"/>
              </a:solidFill>
              <a:round/>
              <a:headEnd/>
              <a:tailEnd/>
            </a:ln>
          </p:spPr>
          <p:txBody>
            <a:bodyPr/>
            <a:lstStyle/>
            <a:p>
              <a:endParaRPr lang="en-US"/>
            </a:p>
          </p:txBody>
        </p:sp>
        <p:sp>
          <p:nvSpPr>
            <p:cNvPr id="12787" name="Line 380"/>
            <p:cNvSpPr>
              <a:spLocks noChangeShapeType="1"/>
            </p:cNvSpPr>
            <p:nvPr/>
          </p:nvSpPr>
          <p:spPr bwMode="auto">
            <a:xfrm>
              <a:off x="2346" y="2750"/>
              <a:ext cx="12" cy="1"/>
            </a:xfrm>
            <a:prstGeom prst="line">
              <a:avLst/>
            </a:prstGeom>
            <a:noFill/>
            <a:ln w="9525">
              <a:solidFill>
                <a:srgbClr val="008080"/>
              </a:solidFill>
              <a:round/>
              <a:headEnd/>
              <a:tailEnd/>
            </a:ln>
          </p:spPr>
          <p:txBody>
            <a:bodyPr/>
            <a:lstStyle/>
            <a:p>
              <a:endParaRPr lang="en-US"/>
            </a:p>
          </p:txBody>
        </p:sp>
        <p:sp>
          <p:nvSpPr>
            <p:cNvPr id="12788" name="Line 381"/>
            <p:cNvSpPr>
              <a:spLocks noChangeShapeType="1"/>
            </p:cNvSpPr>
            <p:nvPr/>
          </p:nvSpPr>
          <p:spPr bwMode="auto">
            <a:xfrm>
              <a:off x="2369" y="2750"/>
              <a:ext cx="12" cy="1"/>
            </a:xfrm>
            <a:prstGeom prst="line">
              <a:avLst/>
            </a:prstGeom>
            <a:noFill/>
            <a:ln w="9525">
              <a:solidFill>
                <a:srgbClr val="008080"/>
              </a:solidFill>
              <a:round/>
              <a:headEnd/>
              <a:tailEnd/>
            </a:ln>
          </p:spPr>
          <p:txBody>
            <a:bodyPr/>
            <a:lstStyle/>
            <a:p>
              <a:endParaRPr lang="en-US"/>
            </a:p>
          </p:txBody>
        </p:sp>
        <p:sp>
          <p:nvSpPr>
            <p:cNvPr id="12789" name="Line 382"/>
            <p:cNvSpPr>
              <a:spLocks noChangeShapeType="1"/>
            </p:cNvSpPr>
            <p:nvPr/>
          </p:nvSpPr>
          <p:spPr bwMode="auto">
            <a:xfrm>
              <a:off x="2392" y="2750"/>
              <a:ext cx="12" cy="1"/>
            </a:xfrm>
            <a:prstGeom prst="line">
              <a:avLst/>
            </a:prstGeom>
            <a:noFill/>
            <a:ln w="9525">
              <a:solidFill>
                <a:srgbClr val="008080"/>
              </a:solidFill>
              <a:round/>
              <a:headEnd/>
              <a:tailEnd/>
            </a:ln>
          </p:spPr>
          <p:txBody>
            <a:bodyPr/>
            <a:lstStyle/>
            <a:p>
              <a:endParaRPr lang="en-US"/>
            </a:p>
          </p:txBody>
        </p:sp>
        <p:sp>
          <p:nvSpPr>
            <p:cNvPr id="12790" name="Line 383"/>
            <p:cNvSpPr>
              <a:spLocks noChangeShapeType="1"/>
            </p:cNvSpPr>
            <p:nvPr/>
          </p:nvSpPr>
          <p:spPr bwMode="auto">
            <a:xfrm>
              <a:off x="2415" y="2750"/>
              <a:ext cx="12" cy="1"/>
            </a:xfrm>
            <a:prstGeom prst="line">
              <a:avLst/>
            </a:prstGeom>
            <a:noFill/>
            <a:ln w="9525">
              <a:solidFill>
                <a:srgbClr val="008080"/>
              </a:solidFill>
              <a:round/>
              <a:headEnd/>
              <a:tailEnd/>
            </a:ln>
          </p:spPr>
          <p:txBody>
            <a:bodyPr/>
            <a:lstStyle/>
            <a:p>
              <a:endParaRPr lang="en-US"/>
            </a:p>
          </p:txBody>
        </p:sp>
        <p:sp>
          <p:nvSpPr>
            <p:cNvPr id="12791" name="Line 384"/>
            <p:cNvSpPr>
              <a:spLocks noChangeShapeType="1"/>
            </p:cNvSpPr>
            <p:nvPr/>
          </p:nvSpPr>
          <p:spPr bwMode="auto">
            <a:xfrm>
              <a:off x="2438" y="2750"/>
              <a:ext cx="12" cy="1"/>
            </a:xfrm>
            <a:prstGeom prst="line">
              <a:avLst/>
            </a:prstGeom>
            <a:noFill/>
            <a:ln w="9525">
              <a:solidFill>
                <a:srgbClr val="008080"/>
              </a:solidFill>
              <a:round/>
              <a:headEnd/>
              <a:tailEnd/>
            </a:ln>
          </p:spPr>
          <p:txBody>
            <a:bodyPr/>
            <a:lstStyle/>
            <a:p>
              <a:endParaRPr lang="en-US"/>
            </a:p>
          </p:txBody>
        </p:sp>
        <p:sp>
          <p:nvSpPr>
            <p:cNvPr id="12792" name="Line 385"/>
            <p:cNvSpPr>
              <a:spLocks noChangeShapeType="1"/>
            </p:cNvSpPr>
            <p:nvPr/>
          </p:nvSpPr>
          <p:spPr bwMode="auto">
            <a:xfrm>
              <a:off x="2461" y="2750"/>
              <a:ext cx="12" cy="1"/>
            </a:xfrm>
            <a:prstGeom prst="line">
              <a:avLst/>
            </a:prstGeom>
            <a:noFill/>
            <a:ln w="9525">
              <a:solidFill>
                <a:srgbClr val="008080"/>
              </a:solidFill>
              <a:round/>
              <a:headEnd/>
              <a:tailEnd/>
            </a:ln>
          </p:spPr>
          <p:txBody>
            <a:bodyPr/>
            <a:lstStyle/>
            <a:p>
              <a:endParaRPr lang="en-US"/>
            </a:p>
          </p:txBody>
        </p:sp>
        <p:sp>
          <p:nvSpPr>
            <p:cNvPr id="12793" name="Line 386"/>
            <p:cNvSpPr>
              <a:spLocks noChangeShapeType="1"/>
            </p:cNvSpPr>
            <p:nvPr/>
          </p:nvSpPr>
          <p:spPr bwMode="auto">
            <a:xfrm>
              <a:off x="2484" y="2750"/>
              <a:ext cx="12" cy="1"/>
            </a:xfrm>
            <a:prstGeom prst="line">
              <a:avLst/>
            </a:prstGeom>
            <a:noFill/>
            <a:ln w="9525">
              <a:solidFill>
                <a:srgbClr val="008080"/>
              </a:solidFill>
              <a:round/>
              <a:headEnd/>
              <a:tailEnd/>
            </a:ln>
          </p:spPr>
          <p:txBody>
            <a:bodyPr/>
            <a:lstStyle/>
            <a:p>
              <a:endParaRPr lang="en-US"/>
            </a:p>
          </p:txBody>
        </p:sp>
        <p:sp>
          <p:nvSpPr>
            <p:cNvPr id="12794" name="Line 387"/>
            <p:cNvSpPr>
              <a:spLocks noChangeShapeType="1"/>
            </p:cNvSpPr>
            <p:nvPr/>
          </p:nvSpPr>
          <p:spPr bwMode="auto">
            <a:xfrm>
              <a:off x="2507" y="2750"/>
              <a:ext cx="12" cy="1"/>
            </a:xfrm>
            <a:prstGeom prst="line">
              <a:avLst/>
            </a:prstGeom>
            <a:noFill/>
            <a:ln w="9525">
              <a:solidFill>
                <a:srgbClr val="008080"/>
              </a:solidFill>
              <a:round/>
              <a:headEnd/>
              <a:tailEnd/>
            </a:ln>
          </p:spPr>
          <p:txBody>
            <a:bodyPr/>
            <a:lstStyle/>
            <a:p>
              <a:endParaRPr lang="en-US"/>
            </a:p>
          </p:txBody>
        </p:sp>
        <p:sp>
          <p:nvSpPr>
            <p:cNvPr id="12795" name="Line 388"/>
            <p:cNvSpPr>
              <a:spLocks noChangeShapeType="1"/>
            </p:cNvSpPr>
            <p:nvPr/>
          </p:nvSpPr>
          <p:spPr bwMode="auto">
            <a:xfrm>
              <a:off x="2530" y="2750"/>
              <a:ext cx="12" cy="1"/>
            </a:xfrm>
            <a:prstGeom prst="line">
              <a:avLst/>
            </a:prstGeom>
            <a:noFill/>
            <a:ln w="9525">
              <a:solidFill>
                <a:srgbClr val="008080"/>
              </a:solidFill>
              <a:round/>
              <a:headEnd/>
              <a:tailEnd/>
            </a:ln>
          </p:spPr>
          <p:txBody>
            <a:bodyPr/>
            <a:lstStyle/>
            <a:p>
              <a:endParaRPr lang="en-US"/>
            </a:p>
          </p:txBody>
        </p:sp>
        <p:sp>
          <p:nvSpPr>
            <p:cNvPr id="12796" name="Line 389"/>
            <p:cNvSpPr>
              <a:spLocks noChangeShapeType="1"/>
            </p:cNvSpPr>
            <p:nvPr/>
          </p:nvSpPr>
          <p:spPr bwMode="auto">
            <a:xfrm>
              <a:off x="2553" y="2750"/>
              <a:ext cx="12" cy="1"/>
            </a:xfrm>
            <a:prstGeom prst="line">
              <a:avLst/>
            </a:prstGeom>
            <a:noFill/>
            <a:ln w="9525">
              <a:solidFill>
                <a:srgbClr val="008080"/>
              </a:solidFill>
              <a:round/>
              <a:headEnd/>
              <a:tailEnd/>
            </a:ln>
          </p:spPr>
          <p:txBody>
            <a:bodyPr/>
            <a:lstStyle/>
            <a:p>
              <a:endParaRPr lang="en-US"/>
            </a:p>
          </p:txBody>
        </p:sp>
        <p:sp>
          <p:nvSpPr>
            <p:cNvPr id="12797" name="Line 390"/>
            <p:cNvSpPr>
              <a:spLocks noChangeShapeType="1"/>
            </p:cNvSpPr>
            <p:nvPr/>
          </p:nvSpPr>
          <p:spPr bwMode="auto">
            <a:xfrm>
              <a:off x="2576" y="2750"/>
              <a:ext cx="12" cy="1"/>
            </a:xfrm>
            <a:prstGeom prst="line">
              <a:avLst/>
            </a:prstGeom>
            <a:noFill/>
            <a:ln w="9525">
              <a:solidFill>
                <a:srgbClr val="008080"/>
              </a:solidFill>
              <a:round/>
              <a:headEnd/>
              <a:tailEnd/>
            </a:ln>
          </p:spPr>
          <p:txBody>
            <a:bodyPr/>
            <a:lstStyle/>
            <a:p>
              <a:endParaRPr lang="en-US"/>
            </a:p>
          </p:txBody>
        </p:sp>
        <p:sp>
          <p:nvSpPr>
            <p:cNvPr id="12798" name="Line 391"/>
            <p:cNvSpPr>
              <a:spLocks noChangeShapeType="1"/>
            </p:cNvSpPr>
            <p:nvPr/>
          </p:nvSpPr>
          <p:spPr bwMode="auto">
            <a:xfrm>
              <a:off x="2599" y="2750"/>
              <a:ext cx="12" cy="1"/>
            </a:xfrm>
            <a:prstGeom prst="line">
              <a:avLst/>
            </a:prstGeom>
            <a:noFill/>
            <a:ln w="9525">
              <a:solidFill>
                <a:srgbClr val="008080"/>
              </a:solidFill>
              <a:round/>
              <a:headEnd/>
              <a:tailEnd/>
            </a:ln>
          </p:spPr>
          <p:txBody>
            <a:bodyPr/>
            <a:lstStyle/>
            <a:p>
              <a:endParaRPr lang="en-US"/>
            </a:p>
          </p:txBody>
        </p:sp>
        <p:sp>
          <p:nvSpPr>
            <p:cNvPr id="12799" name="Line 392"/>
            <p:cNvSpPr>
              <a:spLocks noChangeShapeType="1"/>
            </p:cNvSpPr>
            <p:nvPr/>
          </p:nvSpPr>
          <p:spPr bwMode="auto">
            <a:xfrm>
              <a:off x="2622" y="2750"/>
              <a:ext cx="12" cy="1"/>
            </a:xfrm>
            <a:prstGeom prst="line">
              <a:avLst/>
            </a:prstGeom>
            <a:noFill/>
            <a:ln w="9525">
              <a:solidFill>
                <a:srgbClr val="008080"/>
              </a:solidFill>
              <a:round/>
              <a:headEnd/>
              <a:tailEnd/>
            </a:ln>
          </p:spPr>
          <p:txBody>
            <a:bodyPr/>
            <a:lstStyle/>
            <a:p>
              <a:endParaRPr lang="en-US"/>
            </a:p>
          </p:txBody>
        </p:sp>
        <p:sp>
          <p:nvSpPr>
            <p:cNvPr id="12800" name="Line 393"/>
            <p:cNvSpPr>
              <a:spLocks noChangeShapeType="1"/>
            </p:cNvSpPr>
            <p:nvPr/>
          </p:nvSpPr>
          <p:spPr bwMode="auto">
            <a:xfrm>
              <a:off x="2645" y="2750"/>
              <a:ext cx="12" cy="1"/>
            </a:xfrm>
            <a:prstGeom prst="line">
              <a:avLst/>
            </a:prstGeom>
            <a:noFill/>
            <a:ln w="9525">
              <a:solidFill>
                <a:srgbClr val="008080"/>
              </a:solidFill>
              <a:round/>
              <a:headEnd/>
              <a:tailEnd/>
            </a:ln>
          </p:spPr>
          <p:txBody>
            <a:bodyPr/>
            <a:lstStyle/>
            <a:p>
              <a:endParaRPr lang="en-US"/>
            </a:p>
          </p:txBody>
        </p:sp>
        <p:sp>
          <p:nvSpPr>
            <p:cNvPr id="12801" name="Line 394"/>
            <p:cNvSpPr>
              <a:spLocks noChangeShapeType="1"/>
            </p:cNvSpPr>
            <p:nvPr/>
          </p:nvSpPr>
          <p:spPr bwMode="auto">
            <a:xfrm>
              <a:off x="2668" y="2750"/>
              <a:ext cx="12" cy="1"/>
            </a:xfrm>
            <a:prstGeom prst="line">
              <a:avLst/>
            </a:prstGeom>
            <a:noFill/>
            <a:ln w="9525">
              <a:solidFill>
                <a:srgbClr val="008080"/>
              </a:solidFill>
              <a:round/>
              <a:headEnd/>
              <a:tailEnd/>
            </a:ln>
          </p:spPr>
          <p:txBody>
            <a:bodyPr/>
            <a:lstStyle/>
            <a:p>
              <a:endParaRPr lang="en-US"/>
            </a:p>
          </p:txBody>
        </p:sp>
        <p:sp>
          <p:nvSpPr>
            <p:cNvPr id="12802" name="Line 395"/>
            <p:cNvSpPr>
              <a:spLocks noChangeShapeType="1"/>
            </p:cNvSpPr>
            <p:nvPr/>
          </p:nvSpPr>
          <p:spPr bwMode="auto">
            <a:xfrm>
              <a:off x="2691" y="2750"/>
              <a:ext cx="12" cy="1"/>
            </a:xfrm>
            <a:prstGeom prst="line">
              <a:avLst/>
            </a:prstGeom>
            <a:noFill/>
            <a:ln w="9525">
              <a:solidFill>
                <a:srgbClr val="008080"/>
              </a:solidFill>
              <a:round/>
              <a:headEnd/>
              <a:tailEnd/>
            </a:ln>
          </p:spPr>
          <p:txBody>
            <a:bodyPr/>
            <a:lstStyle/>
            <a:p>
              <a:endParaRPr lang="en-US"/>
            </a:p>
          </p:txBody>
        </p:sp>
        <p:sp>
          <p:nvSpPr>
            <p:cNvPr id="12803" name="Line 396"/>
            <p:cNvSpPr>
              <a:spLocks noChangeShapeType="1"/>
            </p:cNvSpPr>
            <p:nvPr/>
          </p:nvSpPr>
          <p:spPr bwMode="auto">
            <a:xfrm>
              <a:off x="2714" y="2750"/>
              <a:ext cx="12" cy="1"/>
            </a:xfrm>
            <a:prstGeom prst="line">
              <a:avLst/>
            </a:prstGeom>
            <a:noFill/>
            <a:ln w="9525">
              <a:solidFill>
                <a:srgbClr val="008080"/>
              </a:solidFill>
              <a:round/>
              <a:headEnd/>
              <a:tailEnd/>
            </a:ln>
          </p:spPr>
          <p:txBody>
            <a:bodyPr/>
            <a:lstStyle/>
            <a:p>
              <a:endParaRPr lang="en-US"/>
            </a:p>
          </p:txBody>
        </p:sp>
        <p:sp>
          <p:nvSpPr>
            <p:cNvPr id="12804" name="Line 397"/>
            <p:cNvSpPr>
              <a:spLocks noChangeShapeType="1"/>
            </p:cNvSpPr>
            <p:nvPr/>
          </p:nvSpPr>
          <p:spPr bwMode="auto">
            <a:xfrm>
              <a:off x="2737" y="2750"/>
              <a:ext cx="12" cy="1"/>
            </a:xfrm>
            <a:prstGeom prst="line">
              <a:avLst/>
            </a:prstGeom>
            <a:noFill/>
            <a:ln w="9525">
              <a:solidFill>
                <a:srgbClr val="008080"/>
              </a:solidFill>
              <a:round/>
              <a:headEnd/>
              <a:tailEnd/>
            </a:ln>
          </p:spPr>
          <p:txBody>
            <a:bodyPr/>
            <a:lstStyle/>
            <a:p>
              <a:endParaRPr lang="en-US"/>
            </a:p>
          </p:txBody>
        </p:sp>
        <p:sp>
          <p:nvSpPr>
            <p:cNvPr id="12805" name="Line 398"/>
            <p:cNvSpPr>
              <a:spLocks noChangeShapeType="1"/>
            </p:cNvSpPr>
            <p:nvPr/>
          </p:nvSpPr>
          <p:spPr bwMode="auto">
            <a:xfrm>
              <a:off x="2760" y="2750"/>
              <a:ext cx="12" cy="1"/>
            </a:xfrm>
            <a:prstGeom prst="line">
              <a:avLst/>
            </a:prstGeom>
            <a:noFill/>
            <a:ln w="9525">
              <a:solidFill>
                <a:srgbClr val="008080"/>
              </a:solidFill>
              <a:round/>
              <a:headEnd/>
              <a:tailEnd/>
            </a:ln>
          </p:spPr>
          <p:txBody>
            <a:bodyPr/>
            <a:lstStyle/>
            <a:p>
              <a:endParaRPr lang="en-US"/>
            </a:p>
          </p:txBody>
        </p:sp>
        <p:sp>
          <p:nvSpPr>
            <p:cNvPr id="12806" name="Line 399"/>
            <p:cNvSpPr>
              <a:spLocks noChangeShapeType="1"/>
            </p:cNvSpPr>
            <p:nvPr/>
          </p:nvSpPr>
          <p:spPr bwMode="auto">
            <a:xfrm>
              <a:off x="2783" y="2750"/>
              <a:ext cx="12" cy="1"/>
            </a:xfrm>
            <a:prstGeom prst="line">
              <a:avLst/>
            </a:prstGeom>
            <a:noFill/>
            <a:ln w="9525">
              <a:solidFill>
                <a:srgbClr val="008080"/>
              </a:solidFill>
              <a:round/>
              <a:headEnd/>
              <a:tailEnd/>
            </a:ln>
          </p:spPr>
          <p:txBody>
            <a:bodyPr/>
            <a:lstStyle/>
            <a:p>
              <a:endParaRPr lang="en-US"/>
            </a:p>
          </p:txBody>
        </p:sp>
        <p:sp>
          <p:nvSpPr>
            <p:cNvPr id="12807" name="Line 400"/>
            <p:cNvSpPr>
              <a:spLocks noChangeShapeType="1"/>
            </p:cNvSpPr>
            <p:nvPr/>
          </p:nvSpPr>
          <p:spPr bwMode="auto">
            <a:xfrm>
              <a:off x="2806" y="2750"/>
              <a:ext cx="12" cy="1"/>
            </a:xfrm>
            <a:prstGeom prst="line">
              <a:avLst/>
            </a:prstGeom>
            <a:noFill/>
            <a:ln w="9525">
              <a:solidFill>
                <a:srgbClr val="008080"/>
              </a:solidFill>
              <a:round/>
              <a:headEnd/>
              <a:tailEnd/>
            </a:ln>
          </p:spPr>
          <p:txBody>
            <a:bodyPr/>
            <a:lstStyle/>
            <a:p>
              <a:endParaRPr lang="en-US"/>
            </a:p>
          </p:txBody>
        </p:sp>
        <p:sp>
          <p:nvSpPr>
            <p:cNvPr id="12808" name="Line 401"/>
            <p:cNvSpPr>
              <a:spLocks noChangeShapeType="1"/>
            </p:cNvSpPr>
            <p:nvPr/>
          </p:nvSpPr>
          <p:spPr bwMode="auto">
            <a:xfrm>
              <a:off x="2829" y="2750"/>
              <a:ext cx="12" cy="1"/>
            </a:xfrm>
            <a:prstGeom prst="line">
              <a:avLst/>
            </a:prstGeom>
            <a:noFill/>
            <a:ln w="9525">
              <a:solidFill>
                <a:srgbClr val="008080"/>
              </a:solidFill>
              <a:round/>
              <a:headEnd/>
              <a:tailEnd/>
            </a:ln>
          </p:spPr>
          <p:txBody>
            <a:bodyPr/>
            <a:lstStyle/>
            <a:p>
              <a:endParaRPr lang="en-US"/>
            </a:p>
          </p:txBody>
        </p:sp>
        <p:sp>
          <p:nvSpPr>
            <p:cNvPr id="12809" name="Line 402"/>
            <p:cNvSpPr>
              <a:spLocks noChangeShapeType="1"/>
            </p:cNvSpPr>
            <p:nvPr/>
          </p:nvSpPr>
          <p:spPr bwMode="auto">
            <a:xfrm>
              <a:off x="2853" y="2750"/>
              <a:ext cx="11" cy="1"/>
            </a:xfrm>
            <a:prstGeom prst="line">
              <a:avLst/>
            </a:prstGeom>
            <a:noFill/>
            <a:ln w="9525">
              <a:solidFill>
                <a:srgbClr val="008080"/>
              </a:solidFill>
              <a:round/>
              <a:headEnd/>
              <a:tailEnd/>
            </a:ln>
          </p:spPr>
          <p:txBody>
            <a:bodyPr/>
            <a:lstStyle/>
            <a:p>
              <a:endParaRPr lang="en-US"/>
            </a:p>
          </p:txBody>
        </p:sp>
        <p:sp>
          <p:nvSpPr>
            <p:cNvPr id="12810" name="Line 403"/>
            <p:cNvSpPr>
              <a:spLocks noChangeShapeType="1"/>
            </p:cNvSpPr>
            <p:nvPr/>
          </p:nvSpPr>
          <p:spPr bwMode="auto">
            <a:xfrm>
              <a:off x="2876" y="2750"/>
              <a:ext cx="11" cy="1"/>
            </a:xfrm>
            <a:prstGeom prst="line">
              <a:avLst/>
            </a:prstGeom>
            <a:noFill/>
            <a:ln w="9525">
              <a:solidFill>
                <a:srgbClr val="008080"/>
              </a:solidFill>
              <a:round/>
              <a:headEnd/>
              <a:tailEnd/>
            </a:ln>
          </p:spPr>
          <p:txBody>
            <a:bodyPr/>
            <a:lstStyle/>
            <a:p>
              <a:endParaRPr lang="en-US"/>
            </a:p>
          </p:txBody>
        </p:sp>
        <p:sp>
          <p:nvSpPr>
            <p:cNvPr id="12811" name="Line 404"/>
            <p:cNvSpPr>
              <a:spLocks noChangeShapeType="1"/>
            </p:cNvSpPr>
            <p:nvPr/>
          </p:nvSpPr>
          <p:spPr bwMode="auto">
            <a:xfrm>
              <a:off x="2899" y="2750"/>
              <a:ext cx="11" cy="1"/>
            </a:xfrm>
            <a:prstGeom prst="line">
              <a:avLst/>
            </a:prstGeom>
            <a:noFill/>
            <a:ln w="9525">
              <a:solidFill>
                <a:srgbClr val="008080"/>
              </a:solidFill>
              <a:round/>
              <a:headEnd/>
              <a:tailEnd/>
            </a:ln>
          </p:spPr>
          <p:txBody>
            <a:bodyPr/>
            <a:lstStyle/>
            <a:p>
              <a:endParaRPr lang="en-US"/>
            </a:p>
          </p:txBody>
        </p:sp>
        <p:sp>
          <p:nvSpPr>
            <p:cNvPr id="12812" name="Line 405"/>
            <p:cNvSpPr>
              <a:spLocks noChangeShapeType="1"/>
            </p:cNvSpPr>
            <p:nvPr/>
          </p:nvSpPr>
          <p:spPr bwMode="auto">
            <a:xfrm>
              <a:off x="2922" y="2750"/>
              <a:ext cx="11" cy="1"/>
            </a:xfrm>
            <a:prstGeom prst="line">
              <a:avLst/>
            </a:prstGeom>
            <a:noFill/>
            <a:ln w="9525">
              <a:solidFill>
                <a:srgbClr val="008080"/>
              </a:solidFill>
              <a:round/>
              <a:headEnd/>
              <a:tailEnd/>
            </a:ln>
          </p:spPr>
          <p:txBody>
            <a:bodyPr/>
            <a:lstStyle/>
            <a:p>
              <a:endParaRPr lang="en-US"/>
            </a:p>
          </p:txBody>
        </p:sp>
        <p:sp>
          <p:nvSpPr>
            <p:cNvPr id="12813" name="Line 406"/>
            <p:cNvSpPr>
              <a:spLocks noChangeShapeType="1"/>
            </p:cNvSpPr>
            <p:nvPr/>
          </p:nvSpPr>
          <p:spPr bwMode="auto">
            <a:xfrm>
              <a:off x="2945" y="2750"/>
              <a:ext cx="11" cy="1"/>
            </a:xfrm>
            <a:prstGeom prst="line">
              <a:avLst/>
            </a:prstGeom>
            <a:noFill/>
            <a:ln w="9525">
              <a:solidFill>
                <a:srgbClr val="008080"/>
              </a:solidFill>
              <a:round/>
              <a:headEnd/>
              <a:tailEnd/>
            </a:ln>
          </p:spPr>
          <p:txBody>
            <a:bodyPr/>
            <a:lstStyle/>
            <a:p>
              <a:endParaRPr lang="en-US"/>
            </a:p>
          </p:txBody>
        </p:sp>
      </p:grpSp>
      <p:grpSp>
        <p:nvGrpSpPr>
          <p:cNvPr id="4" name="Group 407"/>
          <p:cNvGrpSpPr>
            <a:grpSpLocks/>
          </p:cNvGrpSpPr>
          <p:nvPr/>
        </p:nvGrpSpPr>
        <p:grpSpPr bwMode="auto">
          <a:xfrm>
            <a:off x="2317750" y="3971925"/>
            <a:ext cx="4632325" cy="261938"/>
            <a:chOff x="1563" y="2606"/>
            <a:chExt cx="2590" cy="145"/>
          </a:xfrm>
        </p:grpSpPr>
        <p:sp>
          <p:nvSpPr>
            <p:cNvPr id="12414" name="Line 408"/>
            <p:cNvSpPr>
              <a:spLocks noChangeShapeType="1"/>
            </p:cNvSpPr>
            <p:nvPr/>
          </p:nvSpPr>
          <p:spPr bwMode="auto">
            <a:xfrm>
              <a:off x="2968" y="2750"/>
              <a:ext cx="11" cy="1"/>
            </a:xfrm>
            <a:prstGeom prst="line">
              <a:avLst/>
            </a:prstGeom>
            <a:noFill/>
            <a:ln w="9525">
              <a:solidFill>
                <a:srgbClr val="008080"/>
              </a:solidFill>
              <a:round/>
              <a:headEnd/>
              <a:tailEnd/>
            </a:ln>
          </p:spPr>
          <p:txBody>
            <a:bodyPr/>
            <a:lstStyle/>
            <a:p>
              <a:endParaRPr lang="en-US"/>
            </a:p>
          </p:txBody>
        </p:sp>
        <p:sp>
          <p:nvSpPr>
            <p:cNvPr id="12415" name="Line 409"/>
            <p:cNvSpPr>
              <a:spLocks noChangeShapeType="1"/>
            </p:cNvSpPr>
            <p:nvPr/>
          </p:nvSpPr>
          <p:spPr bwMode="auto">
            <a:xfrm>
              <a:off x="2991" y="2750"/>
              <a:ext cx="11" cy="1"/>
            </a:xfrm>
            <a:prstGeom prst="line">
              <a:avLst/>
            </a:prstGeom>
            <a:noFill/>
            <a:ln w="9525">
              <a:solidFill>
                <a:srgbClr val="008080"/>
              </a:solidFill>
              <a:round/>
              <a:headEnd/>
              <a:tailEnd/>
            </a:ln>
          </p:spPr>
          <p:txBody>
            <a:bodyPr/>
            <a:lstStyle/>
            <a:p>
              <a:endParaRPr lang="en-US"/>
            </a:p>
          </p:txBody>
        </p:sp>
        <p:sp>
          <p:nvSpPr>
            <p:cNvPr id="12416" name="Line 410"/>
            <p:cNvSpPr>
              <a:spLocks noChangeShapeType="1"/>
            </p:cNvSpPr>
            <p:nvPr/>
          </p:nvSpPr>
          <p:spPr bwMode="auto">
            <a:xfrm>
              <a:off x="3014" y="2750"/>
              <a:ext cx="11" cy="1"/>
            </a:xfrm>
            <a:prstGeom prst="line">
              <a:avLst/>
            </a:prstGeom>
            <a:noFill/>
            <a:ln w="9525">
              <a:solidFill>
                <a:srgbClr val="008080"/>
              </a:solidFill>
              <a:round/>
              <a:headEnd/>
              <a:tailEnd/>
            </a:ln>
          </p:spPr>
          <p:txBody>
            <a:bodyPr/>
            <a:lstStyle/>
            <a:p>
              <a:endParaRPr lang="en-US"/>
            </a:p>
          </p:txBody>
        </p:sp>
        <p:sp>
          <p:nvSpPr>
            <p:cNvPr id="12417" name="Line 411"/>
            <p:cNvSpPr>
              <a:spLocks noChangeShapeType="1"/>
            </p:cNvSpPr>
            <p:nvPr/>
          </p:nvSpPr>
          <p:spPr bwMode="auto">
            <a:xfrm>
              <a:off x="3037" y="2750"/>
              <a:ext cx="11" cy="1"/>
            </a:xfrm>
            <a:prstGeom prst="line">
              <a:avLst/>
            </a:prstGeom>
            <a:noFill/>
            <a:ln w="9525">
              <a:solidFill>
                <a:srgbClr val="008080"/>
              </a:solidFill>
              <a:round/>
              <a:headEnd/>
              <a:tailEnd/>
            </a:ln>
          </p:spPr>
          <p:txBody>
            <a:bodyPr/>
            <a:lstStyle/>
            <a:p>
              <a:endParaRPr lang="en-US"/>
            </a:p>
          </p:txBody>
        </p:sp>
        <p:sp>
          <p:nvSpPr>
            <p:cNvPr id="12418" name="Line 412"/>
            <p:cNvSpPr>
              <a:spLocks noChangeShapeType="1"/>
            </p:cNvSpPr>
            <p:nvPr/>
          </p:nvSpPr>
          <p:spPr bwMode="auto">
            <a:xfrm>
              <a:off x="3060" y="2750"/>
              <a:ext cx="11" cy="1"/>
            </a:xfrm>
            <a:prstGeom prst="line">
              <a:avLst/>
            </a:prstGeom>
            <a:noFill/>
            <a:ln w="9525">
              <a:solidFill>
                <a:srgbClr val="008080"/>
              </a:solidFill>
              <a:round/>
              <a:headEnd/>
              <a:tailEnd/>
            </a:ln>
          </p:spPr>
          <p:txBody>
            <a:bodyPr/>
            <a:lstStyle/>
            <a:p>
              <a:endParaRPr lang="en-US"/>
            </a:p>
          </p:txBody>
        </p:sp>
        <p:sp>
          <p:nvSpPr>
            <p:cNvPr id="12419" name="Line 413"/>
            <p:cNvSpPr>
              <a:spLocks noChangeShapeType="1"/>
            </p:cNvSpPr>
            <p:nvPr/>
          </p:nvSpPr>
          <p:spPr bwMode="auto">
            <a:xfrm>
              <a:off x="3083" y="2750"/>
              <a:ext cx="11" cy="1"/>
            </a:xfrm>
            <a:prstGeom prst="line">
              <a:avLst/>
            </a:prstGeom>
            <a:noFill/>
            <a:ln w="9525">
              <a:solidFill>
                <a:srgbClr val="008080"/>
              </a:solidFill>
              <a:round/>
              <a:headEnd/>
              <a:tailEnd/>
            </a:ln>
          </p:spPr>
          <p:txBody>
            <a:bodyPr/>
            <a:lstStyle/>
            <a:p>
              <a:endParaRPr lang="en-US"/>
            </a:p>
          </p:txBody>
        </p:sp>
        <p:sp>
          <p:nvSpPr>
            <p:cNvPr id="12420" name="Line 414"/>
            <p:cNvSpPr>
              <a:spLocks noChangeShapeType="1"/>
            </p:cNvSpPr>
            <p:nvPr/>
          </p:nvSpPr>
          <p:spPr bwMode="auto">
            <a:xfrm>
              <a:off x="3106" y="2750"/>
              <a:ext cx="11" cy="1"/>
            </a:xfrm>
            <a:prstGeom prst="line">
              <a:avLst/>
            </a:prstGeom>
            <a:noFill/>
            <a:ln w="9525">
              <a:solidFill>
                <a:srgbClr val="008080"/>
              </a:solidFill>
              <a:round/>
              <a:headEnd/>
              <a:tailEnd/>
            </a:ln>
          </p:spPr>
          <p:txBody>
            <a:bodyPr/>
            <a:lstStyle/>
            <a:p>
              <a:endParaRPr lang="en-US"/>
            </a:p>
          </p:txBody>
        </p:sp>
        <p:sp>
          <p:nvSpPr>
            <p:cNvPr id="12421" name="Line 415"/>
            <p:cNvSpPr>
              <a:spLocks noChangeShapeType="1"/>
            </p:cNvSpPr>
            <p:nvPr/>
          </p:nvSpPr>
          <p:spPr bwMode="auto">
            <a:xfrm>
              <a:off x="3129" y="2750"/>
              <a:ext cx="11" cy="1"/>
            </a:xfrm>
            <a:prstGeom prst="line">
              <a:avLst/>
            </a:prstGeom>
            <a:noFill/>
            <a:ln w="9525">
              <a:solidFill>
                <a:srgbClr val="008080"/>
              </a:solidFill>
              <a:round/>
              <a:headEnd/>
              <a:tailEnd/>
            </a:ln>
          </p:spPr>
          <p:txBody>
            <a:bodyPr/>
            <a:lstStyle/>
            <a:p>
              <a:endParaRPr lang="en-US"/>
            </a:p>
          </p:txBody>
        </p:sp>
        <p:sp>
          <p:nvSpPr>
            <p:cNvPr id="12422" name="Line 416"/>
            <p:cNvSpPr>
              <a:spLocks noChangeShapeType="1"/>
            </p:cNvSpPr>
            <p:nvPr/>
          </p:nvSpPr>
          <p:spPr bwMode="auto">
            <a:xfrm>
              <a:off x="3152" y="2750"/>
              <a:ext cx="11" cy="1"/>
            </a:xfrm>
            <a:prstGeom prst="line">
              <a:avLst/>
            </a:prstGeom>
            <a:noFill/>
            <a:ln w="9525">
              <a:solidFill>
                <a:srgbClr val="008080"/>
              </a:solidFill>
              <a:round/>
              <a:headEnd/>
              <a:tailEnd/>
            </a:ln>
          </p:spPr>
          <p:txBody>
            <a:bodyPr/>
            <a:lstStyle/>
            <a:p>
              <a:endParaRPr lang="en-US"/>
            </a:p>
          </p:txBody>
        </p:sp>
        <p:sp>
          <p:nvSpPr>
            <p:cNvPr id="12423" name="Line 417"/>
            <p:cNvSpPr>
              <a:spLocks noChangeShapeType="1"/>
            </p:cNvSpPr>
            <p:nvPr/>
          </p:nvSpPr>
          <p:spPr bwMode="auto">
            <a:xfrm>
              <a:off x="3175" y="2750"/>
              <a:ext cx="11" cy="1"/>
            </a:xfrm>
            <a:prstGeom prst="line">
              <a:avLst/>
            </a:prstGeom>
            <a:noFill/>
            <a:ln w="9525">
              <a:solidFill>
                <a:srgbClr val="008080"/>
              </a:solidFill>
              <a:round/>
              <a:headEnd/>
              <a:tailEnd/>
            </a:ln>
          </p:spPr>
          <p:txBody>
            <a:bodyPr/>
            <a:lstStyle/>
            <a:p>
              <a:endParaRPr lang="en-US"/>
            </a:p>
          </p:txBody>
        </p:sp>
        <p:sp>
          <p:nvSpPr>
            <p:cNvPr id="12424" name="Line 418"/>
            <p:cNvSpPr>
              <a:spLocks noChangeShapeType="1"/>
            </p:cNvSpPr>
            <p:nvPr/>
          </p:nvSpPr>
          <p:spPr bwMode="auto">
            <a:xfrm>
              <a:off x="3198" y="2750"/>
              <a:ext cx="11" cy="1"/>
            </a:xfrm>
            <a:prstGeom prst="line">
              <a:avLst/>
            </a:prstGeom>
            <a:noFill/>
            <a:ln w="9525">
              <a:solidFill>
                <a:srgbClr val="008080"/>
              </a:solidFill>
              <a:round/>
              <a:headEnd/>
              <a:tailEnd/>
            </a:ln>
          </p:spPr>
          <p:txBody>
            <a:bodyPr/>
            <a:lstStyle/>
            <a:p>
              <a:endParaRPr lang="en-US"/>
            </a:p>
          </p:txBody>
        </p:sp>
        <p:sp>
          <p:nvSpPr>
            <p:cNvPr id="12425" name="Line 419"/>
            <p:cNvSpPr>
              <a:spLocks noChangeShapeType="1"/>
            </p:cNvSpPr>
            <p:nvPr/>
          </p:nvSpPr>
          <p:spPr bwMode="auto">
            <a:xfrm>
              <a:off x="3221" y="2750"/>
              <a:ext cx="11" cy="1"/>
            </a:xfrm>
            <a:prstGeom prst="line">
              <a:avLst/>
            </a:prstGeom>
            <a:noFill/>
            <a:ln w="9525">
              <a:solidFill>
                <a:srgbClr val="008080"/>
              </a:solidFill>
              <a:round/>
              <a:headEnd/>
              <a:tailEnd/>
            </a:ln>
          </p:spPr>
          <p:txBody>
            <a:bodyPr/>
            <a:lstStyle/>
            <a:p>
              <a:endParaRPr lang="en-US"/>
            </a:p>
          </p:txBody>
        </p:sp>
        <p:sp>
          <p:nvSpPr>
            <p:cNvPr id="12426" name="Line 420"/>
            <p:cNvSpPr>
              <a:spLocks noChangeShapeType="1"/>
            </p:cNvSpPr>
            <p:nvPr/>
          </p:nvSpPr>
          <p:spPr bwMode="auto">
            <a:xfrm>
              <a:off x="3244" y="2750"/>
              <a:ext cx="11" cy="1"/>
            </a:xfrm>
            <a:prstGeom prst="line">
              <a:avLst/>
            </a:prstGeom>
            <a:noFill/>
            <a:ln w="9525">
              <a:solidFill>
                <a:srgbClr val="008080"/>
              </a:solidFill>
              <a:round/>
              <a:headEnd/>
              <a:tailEnd/>
            </a:ln>
          </p:spPr>
          <p:txBody>
            <a:bodyPr/>
            <a:lstStyle/>
            <a:p>
              <a:endParaRPr lang="en-US"/>
            </a:p>
          </p:txBody>
        </p:sp>
        <p:sp>
          <p:nvSpPr>
            <p:cNvPr id="12427" name="Line 421"/>
            <p:cNvSpPr>
              <a:spLocks noChangeShapeType="1"/>
            </p:cNvSpPr>
            <p:nvPr/>
          </p:nvSpPr>
          <p:spPr bwMode="auto">
            <a:xfrm>
              <a:off x="3267" y="2750"/>
              <a:ext cx="11" cy="1"/>
            </a:xfrm>
            <a:prstGeom prst="line">
              <a:avLst/>
            </a:prstGeom>
            <a:noFill/>
            <a:ln w="9525">
              <a:solidFill>
                <a:srgbClr val="008080"/>
              </a:solidFill>
              <a:round/>
              <a:headEnd/>
              <a:tailEnd/>
            </a:ln>
          </p:spPr>
          <p:txBody>
            <a:bodyPr/>
            <a:lstStyle/>
            <a:p>
              <a:endParaRPr lang="en-US"/>
            </a:p>
          </p:txBody>
        </p:sp>
        <p:sp>
          <p:nvSpPr>
            <p:cNvPr id="12428" name="Line 422"/>
            <p:cNvSpPr>
              <a:spLocks noChangeShapeType="1"/>
            </p:cNvSpPr>
            <p:nvPr/>
          </p:nvSpPr>
          <p:spPr bwMode="auto">
            <a:xfrm>
              <a:off x="3290" y="2750"/>
              <a:ext cx="11" cy="1"/>
            </a:xfrm>
            <a:prstGeom prst="line">
              <a:avLst/>
            </a:prstGeom>
            <a:noFill/>
            <a:ln w="9525">
              <a:solidFill>
                <a:srgbClr val="008080"/>
              </a:solidFill>
              <a:round/>
              <a:headEnd/>
              <a:tailEnd/>
            </a:ln>
          </p:spPr>
          <p:txBody>
            <a:bodyPr/>
            <a:lstStyle/>
            <a:p>
              <a:endParaRPr lang="en-US"/>
            </a:p>
          </p:txBody>
        </p:sp>
        <p:sp>
          <p:nvSpPr>
            <p:cNvPr id="12429" name="Line 423"/>
            <p:cNvSpPr>
              <a:spLocks noChangeShapeType="1"/>
            </p:cNvSpPr>
            <p:nvPr/>
          </p:nvSpPr>
          <p:spPr bwMode="auto">
            <a:xfrm>
              <a:off x="3313" y="2750"/>
              <a:ext cx="12" cy="1"/>
            </a:xfrm>
            <a:prstGeom prst="line">
              <a:avLst/>
            </a:prstGeom>
            <a:noFill/>
            <a:ln w="9525">
              <a:solidFill>
                <a:srgbClr val="008080"/>
              </a:solidFill>
              <a:round/>
              <a:headEnd/>
              <a:tailEnd/>
            </a:ln>
          </p:spPr>
          <p:txBody>
            <a:bodyPr/>
            <a:lstStyle/>
            <a:p>
              <a:endParaRPr lang="en-US"/>
            </a:p>
          </p:txBody>
        </p:sp>
        <p:sp>
          <p:nvSpPr>
            <p:cNvPr id="12430" name="Line 424"/>
            <p:cNvSpPr>
              <a:spLocks noChangeShapeType="1"/>
            </p:cNvSpPr>
            <p:nvPr/>
          </p:nvSpPr>
          <p:spPr bwMode="auto">
            <a:xfrm>
              <a:off x="3336" y="2750"/>
              <a:ext cx="12" cy="1"/>
            </a:xfrm>
            <a:prstGeom prst="line">
              <a:avLst/>
            </a:prstGeom>
            <a:noFill/>
            <a:ln w="9525">
              <a:solidFill>
                <a:srgbClr val="008080"/>
              </a:solidFill>
              <a:round/>
              <a:headEnd/>
              <a:tailEnd/>
            </a:ln>
          </p:spPr>
          <p:txBody>
            <a:bodyPr/>
            <a:lstStyle/>
            <a:p>
              <a:endParaRPr lang="en-US"/>
            </a:p>
          </p:txBody>
        </p:sp>
        <p:sp>
          <p:nvSpPr>
            <p:cNvPr id="12431" name="Line 425"/>
            <p:cNvSpPr>
              <a:spLocks noChangeShapeType="1"/>
            </p:cNvSpPr>
            <p:nvPr/>
          </p:nvSpPr>
          <p:spPr bwMode="auto">
            <a:xfrm>
              <a:off x="3359" y="2750"/>
              <a:ext cx="12" cy="1"/>
            </a:xfrm>
            <a:prstGeom prst="line">
              <a:avLst/>
            </a:prstGeom>
            <a:noFill/>
            <a:ln w="9525">
              <a:solidFill>
                <a:srgbClr val="008080"/>
              </a:solidFill>
              <a:round/>
              <a:headEnd/>
              <a:tailEnd/>
            </a:ln>
          </p:spPr>
          <p:txBody>
            <a:bodyPr/>
            <a:lstStyle/>
            <a:p>
              <a:endParaRPr lang="en-US"/>
            </a:p>
          </p:txBody>
        </p:sp>
        <p:sp>
          <p:nvSpPr>
            <p:cNvPr id="12432" name="Line 426"/>
            <p:cNvSpPr>
              <a:spLocks noChangeShapeType="1"/>
            </p:cNvSpPr>
            <p:nvPr/>
          </p:nvSpPr>
          <p:spPr bwMode="auto">
            <a:xfrm>
              <a:off x="3382" y="2750"/>
              <a:ext cx="12" cy="1"/>
            </a:xfrm>
            <a:prstGeom prst="line">
              <a:avLst/>
            </a:prstGeom>
            <a:noFill/>
            <a:ln w="9525">
              <a:solidFill>
                <a:srgbClr val="008080"/>
              </a:solidFill>
              <a:round/>
              <a:headEnd/>
              <a:tailEnd/>
            </a:ln>
          </p:spPr>
          <p:txBody>
            <a:bodyPr/>
            <a:lstStyle/>
            <a:p>
              <a:endParaRPr lang="en-US"/>
            </a:p>
          </p:txBody>
        </p:sp>
        <p:sp>
          <p:nvSpPr>
            <p:cNvPr id="12433" name="Line 427"/>
            <p:cNvSpPr>
              <a:spLocks noChangeShapeType="1"/>
            </p:cNvSpPr>
            <p:nvPr/>
          </p:nvSpPr>
          <p:spPr bwMode="auto">
            <a:xfrm>
              <a:off x="3405" y="2750"/>
              <a:ext cx="12" cy="1"/>
            </a:xfrm>
            <a:prstGeom prst="line">
              <a:avLst/>
            </a:prstGeom>
            <a:noFill/>
            <a:ln w="9525">
              <a:solidFill>
                <a:srgbClr val="008080"/>
              </a:solidFill>
              <a:round/>
              <a:headEnd/>
              <a:tailEnd/>
            </a:ln>
          </p:spPr>
          <p:txBody>
            <a:bodyPr/>
            <a:lstStyle/>
            <a:p>
              <a:endParaRPr lang="en-US"/>
            </a:p>
          </p:txBody>
        </p:sp>
        <p:sp>
          <p:nvSpPr>
            <p:cNvPr id="12434" name="Line 428"/>
            <p:cNvSpPr>
              <a:spLocks noChangeShapeType="1"/>
            </p:cNvSpPr>
            <p:nvPr/>
          </p:nvSpPr>
          <p:spPr bwMode="auto">
            <a:xfrm>
              <a:off x="3428" y="2750"/>
              <a:ext cx="12" cy="1"/>
            </a:xfrm>
            <a:prstGeom prst="line">
              <a:avLst/>
            </a:prstGeom>
            <a:noFill/>
            <a:ln w="9525">
              <a:solidFill>
                <a:srgbClr val="008080"/>
              </a:solidFill>
              <a:round/>
              <a:headEnd/>
              <a:tailEnd/>
            </a:ln>
          </p:spPr>
          <p:txBody>
            <a:bodyPr/>
            <a:lstStyle/>
            <a:p>
              <a:endParaRPr lang="en-US"/>
            </a:p>
          </p:txBody>
        </p:sp>
        <p:sp>
          <p:nvSpPr>
            <p:cNvPr id="12435" name="Line 429"/>
            <p:cNvSpPr>
              <a:spLocks noChangeShapeType="1"/>
            </p:cNvSpPr>
            <p:nvPr/>
          </p:nvSpPr>
          <p:spPr bwMode="auto">
            <a:xfrm>
              <a:off x="3451" y="2750"/>
              <a:ext cx="12" cy="1"/>
            </a:xfrm>
            <a:prstGeom prst="line">
              <a:avLst/>
            </a:prstGeom>
            <a:noFill/>
            <a:ln w="9525">
              <a:solidFill>
                <a:srgbClr val="008080"/>
              </a:solidFill>
              <a:round/>
              <a:headEnd/>
              <a:tailEnd/>
            </a:ln>
          </p:spPr>
          <p:txBody>
            <a:bodyPr/>
            <a:lstStyle/>
            <a:p>
              <a:endParaRPr lang="en-US"/>
            </a:p>
          </p:txBody>
        </p:sp>
        <p:sp>
          <p:nvSpPr>
            <p:cNvPr id="12436" name="Line 430"/>
            <p:cNvSpPr>
              <a:spLocks noChangeShapeType="1"/>
            </p:cNvSpPr>
            <p:nvPr/>
          </p:nvSpPr>
          <p:spPr bwMode="auto">
            <a:xfrm>
              <a:off x="3474" y="2750"/>
              <a:ext cx="12" cy="1"/>
            </a:xfrm>
            <a:prstGeom prst="line">
              <a:avLst/>
            </a:prstGeom>
            <a:noFill/>
            <a:ln w="9525">
              <a:solidFill>
                <a:srgbClr val="008080"/>
              </a:solidFill>
              <a:round/>
              <a:headEnd/>
              <a:tailEnd/>
            </a:ln>
          </p:spPr>
          <p:txBody>
            <a:bodyPr/>
            <a:lstStyle/>
            <a:p>
              <a:endParaRPr lang="en-US"/>
            </a:p>
          </p:txBody>
        </p:sp>
        <p:sp>
          <p:nvSpPr>
            <p:cNvPr id="12437" name="Line 431"/>
            <p:cNvSpPr>
              <a:spLocks noChangeShapeType="1"/>
            </p:cNvSpPr>
            <p:nvPr/>
          </p:nvSpPr>
          <p:spPr bwMode="auto">
            <a:xfrm>
              <a:off x="3497" y="2750"/>
              <a:ext cx="12" cy="1"/>
            </a:xfrm>
            <a:prstGeom prst="line">
              <a:avLst/>
            </a:prstGeom>
            <a:noFill/>
            <a:ln w="9525">
              <a:solidFill>
                <a:srgbClr val="008080"/>
              </a:solidFill>
              <a:round/>
              <a:headEnd/>
              <a:tailEnd/>
            </a:ln>
          </p:spPr>
          <p:txBody>
            <a:bodyPr/>
            <a:lstStyle/>
            <a:p>
              <a:endParaRPr lang="en-US"/>
            </a:p>
          </p:txBody>
        </p:sp>
        <p:sp>
          <p:nvSpPr>
            <p:cNvPr id="12438" name="Line 432"/>
            <p:cNvSpPr>
              <a:spLocks noChangeShapeType="1"/>
            </p:cNvSpPr>
            <p:nvPr/>
          </p:nvSpPr>
          <p:spPr bwMode="auto">
            <a:xfrm>
              <a:off x="3520" y="2750"/>
              <a:ext cx="12" cy="1"/>
            </a:xfrm>
            <a:prstGeom prst="line">
              <a:avLst/>
            </a:prstGeom>
            <a:noFill/>
            <a:ln w="9525">
              <a:solidFill>
                <a:srgbClr val="008080"/>
              </a:solidFill>
              <a:round/>
              <a:headEnd/>
              <a:tailEnd/>
            </a:ln>
          </p:spPr>
          <p:txBody>
            <a:bodyPr/>
            <a:lstStyle/>
            <a:p>
              <a:endParaRPr lang="en-US"/>
            </a:p>
          </p:txBody>
        </p:sp>
        <p:sp>
          <p:nvSpPr>
            <p:cNvPr id="12439" name="Line 433"/>
            <p:cNvSpPr>
              <a:spLocks noChangeShapeType="1"/>
            </p:cNvSpPr>
            <p:nvPr/>
          </p:nvSpPr>
          <p:spPr bwMode="auto">
            <a:xfrm>
              <a:off x="3543" y="2750"/>
              <a:ext cx="12" cy="1"/>
            </a:xfrm>
            <a:prstGeom prst="line">
              <a:avLst/>
            </a:prstGeom>
            <a:noFill/>
            <a:ln w="9525">
              <a:solidFill>
                <a:srgbClr val="008080"/>
              </a:solidFill>
              <a:round/>
              <a:headEnd/>
              <a:tailEnd/>
            </a:ln>
          </p:spPr>
          <p:txBody>
            <a:bodyPr/>
            <a:lstStyle/>
            <a:p>
              <a:endParaRPr lang="en-US"/>
            </a:p>
          </p:txBody>
        </p:sp>
        <p:sp>
          <p:nvSpPr>
            <p:cNvPr id="12440" name="Line 434"/>
            <p:cNvSpPr>
              <a:spLocks noChangeShapeType="1"/>
            </p:cNvSpPr>
            <p:nvPr/>
          </p:nvSpPr>
          <p:spPr bwMode="auto">
            <a:xfrm>
              <a:off x="3566" y="2750"/>
              <a:ext cx="12" cy="1"/>
            </a:xfrm>
            <a:prstGeom prst="line">
              <a:avLst/>
            </a:prstGeom>
            <a:noFill/>
            <a:ln w="9525">
              <a:solidFill>
                <a:srgbClr val="008080"/>
              </a:solidFill>
              <a:round/>
              <a:headEnd/>
              <a:tailEnd/>
            </a:ln>
          </p:spPr>
          <p:txBody>
            <a:bodyPr/>
            <a:lstStyle/>
            <a:p>
              <a:endParaRPr lang="en-US"/>
            </a:p>
          </p:txBody>
        </p:sp>
        <p:sp>
          <p:nvSpPr>
            <p:cNvPr id="12441" name="Line 435"/>
            <p:cNvSpPr>
              <a:spLocks noChangeShapeType="1"/>
            </p:cNvSpPr>
            <p:nvPr/>
          </p:nvSpPr>
          <p:spPr bwMode="auto">
            <a:xfrm>
              <a:off x="3589" y="2750"/>
              <a:ext cx="12" cy="1"/>
            </a:xfrm>
            <a:prstGeom prst="line">
              <a:avLst/>
            </a:prstGeom>
            <a:noFill/>
            <a:ln w="9525">
              <a:solidFill>
                <a:srgbClr val="008080"/>
              </a:solidFill>
              <a:round/>
              <a:headEnd/>
              <a:tailEnd/>
            </a:ln>
          </p:spPr>
          <p:txBody>
            <a:bodyPr/>
            <a:lstStyle/>
            <a:p>
              <a:endParaRPr lang="en-US"/>
            </a:p>
          </p:txBody>
        </p:sp>
        <p:sp>
          <p:nvSpPr>
            <p:cNvPr id="12442" name="Line 436"/>
            <p:cNvSpPr>
              <a:spLocks noChangeShapeType="1"/>
            </p:cNvSpPr>
            <p:nvPr/>
          </p:nvSpPr>
          <p:spPr bwMode="auto">
            <a:xfrm>
              <a:off x="3612" y="2750"/>
              <a:ext cx="12" cy="1"/>
            </a:xfrm>
            <a:prstGeom prst="line">
              <a:avLst/>
            </a:prstGeom>
            <a:noFill/>
            <a:ln w="9525">
              <a:solidFill>
                <a:srgbClr val="008080"/>
              </a:solidFill>
              <a:round/>
              <a:headEnd/>
              <a:tailEnd/>
            </a:ln>
          </p:spPr>
          <p:txBody>
            <a:bodyPr/>
            <a:lstStyle/>
            <a:p>
              <a:endParaRPr lang="en-US"/>
            </a:p>
          </p:txBody>
        </p:sp>
        <p:sp>
          <p:nvSpPr>
            <p:cNvPr id="12443" name="Line 437"/>
            <p:cNvSpPr>
              <a:spLocks noChangeShapeType="1"/>
            </p:cNvSpPr>
            <p:nvPr/>
          </p:nvSpPr>
          <p:spPr bwMode="auto">
            <a:xfrm>
              <a:off x="3635" y="2750"/>
              <a:ext cx="12" cy="1"/>
            </a:xfrm>
            <a:prstGeom prst="line">
              <a:avLst/>
            </a:prstGeom>
            <a:noFill/>
            <a:ln w="9525">
              <a:solidFill>
                <a:srgbClr val="008080"/>
              </a:solidFill>
              <a:round/>
              <a:headEnd/>
              <a:tailEnd/>
            </a:ln>
          </p:spPr>
          <p:txBody>
            <a:bodyPr/>
            <a:lstStyle/>
            <a:p>
              <a:endParaRPr lang="en-US"/>
            </a:p>
          </p:txBody>
        </p:sp>
        <p:sp>
          <p:nvSpPr>
            <p:cNvPr id="12444" name="Line 438"/>
            <p:cNvSpPr>
              <a:spLocks noChangeShapeType="1"/>
            </p:cNvSpPr>
            <p:nvPr/>
          </p:nvSpPr>
          <p:spPr bwMode="auto">
            <a:xfrm>
              <a:off x="3658" y="2750"/>
              <a:ext cx="12" cy="1"/>
            </a:xfrm>
            <a:prstGeom prst="line">
              <a:avLst/>
            </a:prstGeom>
            <a:noFill/>
            <a:ln w="9525">
              <a:solidFill>
                <a:srgbClr val="008080"/>
              </a:solidFill>
              <a:round/>
              <a:headEnd/>
              <a:tailEnd/>
            </a:ln>
          </p:spPr>
          <p:txBody>
            <a:bodyPr/>
            <a:lstStyle/>
            <a:p>
              <a:endParaRPr lang="en-US"/>
            </a:p>
          </p:txBody>
        </p:sp>
        <p:sp>
          <p:nvSpPr>
            <p:cNvPr id="12445" name="Line 439"/>
            <p:cNvSpPr>
              <a:spLocks noChangeShapeType="1"/>
            </p:cNvSpPr>
            <p:nvPr/>
          </p:nvSpPr>
          <p:spPr bwMode="auto">
            <a:xfrm>
              <a:off x="3681" y="2750"/>
              <a:ext cx="12" cy="1"/>
            </a:xfrm>
            <a:prstGeom prst="line">
              <a:avLst/>
            </a:prstGeom>
            <a:noFill/>
            <a:ln w="9525">
              <a:solidFill>
                <a:srgbClr val="008080"/>
              </a:solidFill>
              <a:round/>
              <a:headEnd/>
              <a:tailEnd/>
            </a:ln>
          </p:spPr>
          <p:txBody>
            <a:bodyPr/>
            <a:lstStyle/>
            <a:p>
              <a:endParaRPr lang="en-US"/>
            </a:p>
          </p:txBody>
        </p:sp>
        <p:sp>
          <p:nvSpPr>
            <p:cNvPr id="12446" name="Line 440"/>
            <p:cNvSpPr>
              <a:spLocks noChangeShapeType="1"/>
            </p:cNvSpPr>
            <p:nvPr/>
          </p:nvSpPr>
          <p:spPr bwMode="auto">
            <a:xfrm>
              <a:off x="3704" y="2750"/>
              <a:ext cx="12" cy="1"/>
            </a:xfrm>
            <a:prstGeom prst="line">
              <a:avLst/>
            </a:prstGeom>
            <a:noFill/>
            <a:ln w="9525">
              <a:solidFill>
                <a:srgbClr val="008080"/>
              </a:solidFill>
              <a:round/>
              <a:headEnd/>
              <a:tailEnd/>
            </a:ln>
          </p:spPr>
          <p:txBody>
            <a:bodyPr/>
            <a:lstStyle/>
            <a:p>
              <a:endParaRPr lang="en-US"/>
            </a:p>
          </p:txBody>
        </p:sp>
        <p:sp>
          <p:nvSpPr>
            <p:cNvPr id="12447" name="Line 441"/>
            <p:cNvSpPr>
              <a:spLocks noChangeShapeType="1"/>
            </p:cNvSpPr>
            <p:nvPr/>
          </p:nvSpPr>
          <p:spPr bwMode="auto">
            <a:xfrm>
              <a:off x="3727" y="2750"/>
              <a:ext cx="12" cy="1"/>
            </a:xfrm>
            <a:prstGeom prst="line">
              <a:avLst/>
            </a:prstGeom>
            <a:noFill/>
            <a:ln w="9525">
              <a:solidFill>
                <a:srgbClr val="008080"/>
              </a:solidFill>
              <a:round/>
              <a:headEnd/>
              <a:tailEnd/>
            </a:ln>
          </p:spPr>
          <p:txBody>
            <a:bodyPr/>
            <a:lstStyle/>
            <a:p>
              <a:endParaRPr lang="en-US"/>
            </a:p>
          </p:txBody>
        </p:sp>
        <p:sp>
          <p:nvSpPr>
            <p:cNvPr id="12448" name="Line 442"/>
            <p:cNvSpPr>
              <a:spLocks noChangeShapeType="1"/>
            </p:cNvSpPr>
            <p:nvPr/>
          </p:nvSpPr>
          <p:spPr bwMode="auto">
            <a:xfrm>
              <a:off x="3750" y="2750"/>
              <a:ext cx="12" cy="1"/>
            </a:xfrm>
            <a:prstGeom prst="line">
              <a:avLst/>
            </a:prstGeom>
            <a:noFill/>
            <a:ln w="9525">
              <a:solidFill>
                <a:srgbClr val="008080"/>
              </a:solidFill>
              <a:round/>
              <a:headEnd/>
              <a:tailEnd/>
            </a:ln>
          </p:spPr>
          <p:txBody>
            <a:bodyPr/>
            <a:lstStyle/>
            <a:p>
              <a:endParaRPr lang="en-US"/>
            </a:p>
          </p:txBody>
        </p:sp>
        <p:sp>
          <p:nvSpPr>
            <p:cNvPr id="12449" name="Line 443"/>
            <p:cNvSpPr>
              <a:spLocks noChangeShapeType="1"/>
            </p:cNvSpPr>
            <p:nvPr/>
          </p:nvSpPr>
          <p:spPr bwMode="auto">
            <a:xfrm>
              <a:off x="3773" y="2750"/>
              <a:ext cx="12" cy="1"/>
            </a:xfrm>
            <a:prstGeom prst="line">
              <a:avLst/>
            </a:prstGeom>
            <a:noFill/>
            <a:ln w="9525">
              <a:solidFill>
                <a:srgbClr val="008080"/>
              </a:solidFill>
              <a:round/>
              <a:headEnd/>
              <a:tailEnd/>
            </a:ln>
          </p:spPr>
          <p:txBody>
            <a:bodyPr/>
            <a:lstStyle/>
            <a:p>
              <a:endParaRPr lang="en-US"/>
            </a:p>
          </p:txBody>
        </p:sp>
        <p:sp>
          <p:nvSpPr>
            <p:cNvPr id="12450" name="Line 444"/>
            <p:cNvSpPr>
              <a:spLocks noChangeShapeType="1"/>
            </p:cNvSpPr>
            <p:nvPr/>
          </p:nvSpPr>
          <p:spPr bwMode="auto">
            <a:xfrm>
              <a:off x="3796" y="2750"/>
              <a:ext cx="12" cy="1"/>
            </a:xfrm>
            <a:prstGeom prst="line">
              <a:avLst/>
            </a:prstGeom>
            <a:noFill/>
            <a:ln w="9525">
              <a:solidFill>
                <a:srgbClr val="008080"/>
              </a:solidFill>
              <a:round/>
              <a:headEnd/>
              <a:tailEnd/>
            </a:ln>
          </p:spPr>
          <p:txBody>
            <a:bodyPr/>
            <a:lstStyle/>
            <a:p>
              <a:endParaRPr lang="en-US"/>
            </a:p>
          </p:txBody>
        </p:sp>
        <p:sp>
          <p:nvSpPr>
            <p:cNvPr id="12451" name="Line 445"/>
            <p:cNvSpPr>
              <a:spLocks noChangeShapeType="1"/>
            </p:cNvSpPr>
            <p:nvPr/>
          </p:nvSpPr>
          <p:spPr bwMode="auto">
            <a:xfrm>
              <a:off x="3820" y="2750"/>
              <a:ext cx="11" cy="1"/>
            </a:xfrm>
            <a:prstGeom prst="line">
              <a:avLst/>
            </a:prstGeom>
            <a:noFill/>
            <a:ln w="9525">
              <a:solidFill>
                <a:srgbClr val="008080"/>
              </a:solidFill>
              <a:round/>
              <a:headEnd/>
              <a:tailEnd/>
            </a:ln>
          </p:spPr>
          <p:txBody>
            <a:bodyPr/>
            <a:lstStyle/>
            <a:p>
              <a:endParaRPr lang="en-US"/>
            </a:p>
          </p:txBody>
        </p:sp>
        <p:sp>
          <p:nvSpPr>
            <p:cNvPr id="12452" name="Line 446"/>
            <p:cNvSpPr>
              <a:spLocks noChangeShapeType="1"/>
            </p:cNvSpPr>
            <p:nvPr/>
          </p:nvSpPr>
          <p:spPr bwMode="auto">
            <a:xfrm>
              <a:off x="3843" y="2750"/>
              <a:ext cx="11" cy="1"/>
            </a:xfrm>
            <a:prstGeom prst="line">
              <a:avLst/>
            </a:prstGeom>
            <a:noFill/>
            <a:ln w="9525">
              <a:solidFill>
                <a:srgbClr val="008080"/>
              </a:solidFill>
              <a:round/>
              <a:headEnd/>
              <a:tailEnd/>
            </a:ln>
          </p:spPr>
          <p:txBody>
            <a:bodyPr/>
            <a:lstStyle/>
            <a:p>
              <a:endParaRPr lang="en-US"/>
            </a:p>
          </p:txBody>
        </p:sp>
        <p:sp>
          <p:nvSpPr>
            <p:cNvPr id="12453" name="Line 447"/>
            <p:cNvSpPr>
              <a:spLocks noChangeShapeType="1"/>
            </p:cNvSpPr>
            <p:nvPr/>
          </p:nvSpPr>
          <p:spPr bwMode="auto">
            <a:xfrm>
              <a:off x="3866" y="2750"/>
              <a:ext cx="11" cy="1"/>
            </a:xfrm>
            <a:prstGeom prst="line">
              <a:avLst/>
            </a:prstGeom>
            <a:noFill/>
            <a:ln w="9525">
              <a:solidFill>
                <a:srgbClr val="008080"/>
              </a:solidFill>
              <a:round/>
              <a:headEnd/>
              <a:tailEnd/>
            </a:ln>
          </p:spPr>
          <p:txBody>
            <a:bodyPr/>
            <a:lstStyle/>
            <a:p>
              <a:endParaRPr lang="en-US"/>
            </a:p>
          </p:txBody>
        </p:sp>
        <p:sp>
          <p:nvSpPr>
            <p:cNvPr id="12454" name="Line 448"/>
            <p:cNvSpPr>
              <a:spLocks noChangeShapeType="1"/>
            </p:cNvSpPr>
            <p:nvPr/>
          </p:nvSpPr>
          <p:spPr bwMode="auto">
            <a:xfrm>
              <a:off x="3889" y="2750"/>
              <a:ext cx="11" cy="1"/>
            </a:xfrm>
            <a:prstGeom prst="line">
              <a:avLst/>
            </a:prstGeom>
            <a:noFill/>
            <a:ln w="9525">
              <a:solidFill>
                <a:srgbClr val="008080"/>
              </a:solidFill>
              <a:round/>
              <a:headEnd/>
              <a:tailEnd/>
            </a:ln>
          </p:spPr>
          <p:txBody>
            <a:bodyPr/>
            <a:lstStyle/>
            <a:p>
              <a:endParaRPr lang="en-US"/>
            </a:p>
          </p:txBody>
        </p:sp>
        <p:sp>
          <p:nvSpPr>
            <p:cNvPr id="12455" name="Line 449"/>
            <p:cNvSpPr>
              <a:spLocks noChangeShapeType="1"/>
            </p:cNvSpPr>
            <p:nvPr/>
          </p:nvSpPr>
          <p:spPr bwMode="auto">
            <a:xfrm>
              <a:off x="3912" y="2750"/>
              <a:ext cx="11" cy="1"/>
            </a:xfrm>
            <a:prstGeom prst="line">
              <a:avLst/>
            </a:prstGeom>
            <a:noFill/>
            <a:ln w="9525">
              <a:solidFill>
                <a:srgbClr val="008080"/>
              </a:solidFill>
              <a:round/>
              <a:headEnd/>
              <a:tailEnd/>
            </a:ln>
          </p:spPr>
          <p:txBody>
            <a:bodyPr/>
            <a:lstStyle/>
            <a:p>
              <a:endParaRPr lang="en-US"/>
            </a:p>
          </p:txBody>
        </p:sp>
        <p:sp>
          <p:nvSpPr>
            <p:cNvPr id="12456" name="Line 450"/>
            <p:cNvSpPr>
              <a:spLocks noChangeShapeType="1"/>
            </p:cNvSpPr>
            <p:nvPr/>
          </p:nvSpPr>
          <p:spPr bwMode="auto">
            <a:xfrm>
              <a:off x="3935" y="2750"/>
              <a:ext cx="11" cy="1"/>
            </a:xfrm>
            <a:prstGeom prst="line">
              <a:avLst/>
            </a:prstGeom>
            <a:noFill/>
            <a:ln w="9525">
              <a:solidFill>
                <a:srgbClr val="008080"/>
              </a:solidFill>
              <a:round/>
              <a:headEnd/>
              <a:tailEnd/>
            </a:ln>
          </p:spPr>
          <p:txBody>
            <a:bodyPr/>
            <a:lstStyle/>
            <a:p>
              <a:endParaRPr lang="en-US"/>
            </a:p>
          </p:txBody>
        </p:sp>
        <p:sp>
          <p:nvSpPr>
            <p:cNvPr id="12457" name="Line 451"/>
            <p:cNvSpPr>
              <a:spLocks noChangeShapeType="1"/>
            </p:cNvSpPr>
            <p:nvPr/>
          </p:nvSpPr>
          <p:spPr bwMode="auto">
            <a:xfrm>
              <a:off x="3958" y="2750"/>
              <a:ext cx="11" cy="1"/>
            </a:xfrm>
            <a:prstGeom prst="line">
              <a:avLst/>
            </a:prstGeom>
            <a:noFill/>
            <a:ln w="9525">
              <a:solidFill>
                <a:srgbClr val="008080"/>
              </a:solidFill>
              <a:round/>
              <a:headEnd/>
              <a:tailEnd/>
            </a:ln>
          </p:spPr>
          <p:txBody>
            <a:bodyPr/>
            <a:lstStyle/>
            <a:p>
              <a:endParaRPr lang="en-US"/>
            </a:p>
          </p:txBody>
        </p:sp>
        <p:sp>
          <p:nvSpPr>
            <p:cNvPr id="12458" name="Line 452"/>
            <p:cNvSpPr>
              <a:spLocks noChangeShapeType="1"/>
            </p:cNvSpPr>
            <p:nvPr/>
          </p:nvSpPr>
          <p:spPr bwMode="auto">
            <a:xfrm>
              <a:off x="3981" y="2750"/>
              <a:ext cx="11" cy="1"/>
            </a:xfrm>
            <a:prstGeom prst="line">
              <a:avLst/>
            </a:prstGeom>
            <a:noFill/>
            <a:ln w="9525">
              <a:solidFill>
                <a:srgbClr val="008080"/>
              </a:solidFill>
              <a:round/>
              <a:headEnd/>
              <a:tailEnd/>
            </a:ln>
          </p:spPr>
          <p:txBody>
            <a:bodyPr/>
            <a:lstStyle/>
            <a:p>
              <a:endParaRPr lang="en-US"/>
            </a:p>
          </p:txBody>
        </p:sp>
        <p:sp>
          <p:nvSpPr>
            <p:cNvPr id="12459" name="Line 453"/>
            <p:cNvSpPr>
              <a:spLocks noChangeShapeType="1"/>
            </p:cNvSpPr>
            <p:nvPr/>
          </p:nvSpPr>
          <p:spPr bwMode="auto">
            <a:xfrm>
              <a:off x="4004" y="2750"/>
              <a:ext cx="11" cy="1"/>
            </a:xfrm>
            <a:prstGeom prst="line">
              <a:avLst/>
            </a:prstGeom>
            <a:noFill/>
            <a:ln w="9525">
              <a:solidFill>
                <a:srgbClr val="008080"/>
              </a:solidFill>
              <a:round/>
              <a:headEnd/>
              <a:tailEnd/>
            </a:ln>
          </p:spPr>
          <p:txBody>
            <a:bodyPr/>
            <a:lstStyle/>
            <a:p>
              <a:endParaRPr lang="en-US"/>
            </a:p>
          </p:txBody>
        </p:sp>
        <p:sp>
          <p:nvSpPr>
            <p:cNvPr id="12460" name="Line 454"/>
            <p:cNvSpPr>
              <a:spLocks noChangeShapeType="1"/>
            </p:cNvSpPr>
            <p:nvPr/>
          </p:nvSpPr>
          <p:spPr bwMode="auto">
            <a:xfrm>
              <a:off x="4027" y="2750"/>
              <a:ext cx="11" cy="1"/>
            </a:xfrm>
            <a:prstGeom prst="line">
              <a:avLst/>
            </a:prstGeom>
            <a:noFill/>
            <a:ln w="9525">
              <a:solidFill>
                <a:srgbClr val="008080"/>
              </a:solidFill>
              <a:round/>
              <a:headEnd/>
              <a:tailEnd/>
            </a:ln>
          </p:spPr>
          <p:txBody>
            <a:bodyPr/>
            <a:lstStyle/>
            <a:p>
              <a:endParaRPr lang="en-US"/>
            </a:p>
          </p:txBody>
        </p:sp>
        <p:sp>
          <p:nvSpPr>
            <p:cNvPr id="12461" name="Line 455"/>
            <p:cNvSpPr>
              <a:spLocks noChangeShapeType="1"/>
            </p:cNvSpPr>
            <p:nvPr/>
          </p:nvSpPr>
          <p:spPr bwMode="auto">
            <a:xfrm>
              <a:off x="4050" y="2750"/>
              <a:ext cx="11" cy="1"/>
            </a:xfrm>
            <a:prstGeom prst="line">
              <a:avLst/>
            </a:prstGeom>
            <a:noFill/>
            <a:ln w="9525">
              <a:solidFill>
                <a:srgbClr val="008080"/>
              </a:solidFill>
              <a:round/>
              <a:headEnd/>
              <a:tailEnd/>
            </a:ln>
          </p:spPr>
          <p:txBody>
            <a:bodyPr/>
            <a:lstStyle/>
            <a:p>
              <a:endParaRPr lang="en-US"/>
            </a:p>
          </p:txBody>
        </p:sp>
        <p:sp>
          <p:nvSpPr>
            <p:cNvPr id="12462" name="Line 456"/>
            <p:cNvSpPr>
              <a:spLocks noChangeShapeType="1"/>
            </p:cNvSpPr>
            <p:nvPr/>
          </p:nvSpPr>
          <p:spPr bwMode="auto">
            <a:xfrm>
              <a:off x="4073" y="2750"/>
              <a:ext cx="11" cy="1"/>
            </a:xfrm>
            <a:prstGeom prst="line">
              <a:avLst/>
            </a:prstGeom>
            <a:noFill/>
            <a:ln w="9525">
              <a:solidFill>
                <a:srgbClr val="008080"/>
              </a:solidFill>
              <a:round/>
              <a:headEnd/>
              <a:tailEnd/>
            </a:ln>
          </p:spPr>
          <p:txBody>
            <a:bodyPr/>
            <a:lstStyle/>
            <a:p>
              <a:endParaRPr lang="en-US"/>
            </a:p>
          </p:txBody>
        </p:sp>
        <p:sp>
          <p:nvSpPr>
            <p:cNvPr id="12463" name="Line 457"/>
            <p:cNvSpPr>
              <a:spLocks noChangeShapeType="1"/>
            </p:cNvSpPr>
            <p:nvPr/>
          </p:nvSpPr>
          <p:spPr bwMode="auto">
            <a:xfrm>
              <a:off x="4096" y="2750"/>
              <a:ext cx="11" cy="1"/>
            </a:xfrm>
            <a:prstGeom prst="line">
              <a:avLst/>
            </a:prstGeom>
            <a:noFill/>
            <a:ln w="9525">
              <a:solidFill>
                <a:srgbClr val="008080"/>
              </a:solidFill>
              <a:round/>
              <a:headEnd/>
              <a:tailEnd/>
            </a:ln>
          </p:spPr>
          <p:txBody>
            <a:bodyPr/>
            <a:lstStyle/>
            <a:p>
              <a:endParaRPr lang="en-US"/>
            </a:p>
          </p:txBody>
        </p:sp>
        <p:sp>
          <p:nvSpPr>
            <p:cNvPr id="12464" name="Line 458"/>
            <p:cNvSpPr>
              <a:spLocks noChangeShapeType="1"/>
            </p:cNvSpPr>
            <p:nvPr/>
          </p:nvSpPr>
          <p:spPr bwMode="auto">
            <a:xfrm>
              <a:off x="4119" y="2750"/>
              <a:ext cx="11" cy="1"/>
            </a:xfrm>
            <a:prstGeom prst="line">
              <a:avLst/>
            </a:prstGeom>
            <a:noFill/>
            <a:ln w="9525">
              <a:solidFill>
                <a:srgbClr val="008080"/>
              </a:solidFill>
              <a:round/>
              <a:headEnd/>
              <a:tailEnd/>
            </a:ln>
          </p:spPr>
          <p:txBody>
            <a:bodyPr/>
            <a:lstStyle/>
            <a:p>
              <a:endParaRPr lang="en-US"/>
            </a:p>
          </p:txBody>
        </p:sp>
        <p:sp>
          <p:nvSpPr>
            <p:cNvPr id="12465" name="Line 459"/>
            <p:cNvSpPr>
              <a:spLocks noChangeShapeType="1"/>
            </p:cNvSpPr>
            <p:nvPr/>
          </p:nvSpPr>
          <p:spPr bwMode="auto">
            <a:xfrm>
              <a:off x="4142" y="2750"/>
              <a:ext cx="11" cy="1"/>
            </a:xfrm>
            <a:prstGeom prst="line">
              <a:avLst/>
            </a:prstGeom>
            <a:noFill/>
            <a:ln w="9525">
              <a:solidFill>
                <a:srgbClr val="008080"/>
              </a:solidFill>
              <a:round/>
              <a:headEnd/>
              <a:tailEnd/>
            </a:ln>
          </p:spPr>
          <p:txBody>
            <a:bodyPr/>
            <a:lstStyle/>
            <a:p>
              <a:endParaRPr lang="en-US"/>
            </a:p>
          </p:txBody>
        </p:sp>
        <p:sp>
          <p:nvSpPr>
            <p:cNvPr id="12466" name="Line 460"/>
            <p:cNvSpPr>
              <a:spLocks noChangeShapeType="1"/>
            </p:cNvSpPr>
            <p:nvPr/>
          </p:nvSpPr>
          <p:spPr bwMode="auto">
            <a:xfrm>
              <a:off x="1563" y="2678"/>
              <a:ext cx="12" cy="1"/>
            </a:xfrm>
            <a:prstGeom prst="line">
              <a:avLst/>
            </a:prstGeom>
            <a:noFill/>
            <a:ln w="9525">
              <a:solidFill>
                <a:srgbClr val="008080"/>
              </a:solidFill>
              <a:round/>
              <a:headEnd/>
              <a:tailEnd/>
            </a:ln>
          </p:spPr>
          <p:txBody>
            <a:bodyPr/>
            <a:lstStyle/>
            <a:p>
              <a:endParaRPr lang="en-US"/>
            </a:p>
          </p:txBody>
        </p:sp>
        <p:sp>
          <p:nvSpPr>
            <p:cNvPr id="12467" name="Line 461"/>
            <p:cNvSpPr>
              <a:spLocks noChangeShapeType="1"/>
            </p:cNvSpPr>
            <p:nvPr/>
          </p:nvSpPr>
          <p:spPr bwMode="auto">
            <a:xfrm>
              <a:off x="1586" y="2678"/>
              <a:ext cx="12" cy="1"/>
            </a:xfrm>
            <a:prstGeom prst="line">
              <a:avLst/>
            </a:prstGeom>
            <a:noFill/>
            <a:ln w="9525">
              <a:solidFill>
                <a:srgbClr val="008080"/>
              </a:solidFill>
              <a:round/>
              <a:headEnd/>
              <a:tailEnd/>
            </a:ln>
          </p:spPr>
          <p:txBody>
            <a:bodyPr/>
            <a:lstStyle/>
            <a:p>
              <a:endParaRPr lang="en-US"/>
            </a:p>
          </p:txBody>
        </p:sp>
        <p:sp>
          <p:nvSpPr>
            <p:cNvPr id="12468" name="Line 462"/>
            <p:cNvSpPr>
              <a:spLocks noChangeShapeType="1"/>
            </p:cNvSpPr>
            <p:nvPr/>
          </p:nvSpPr>
          <p:spPr bwMode="auto">
            <a:xfrm>
              <a:off x="1609" y="2678"/>
              <a:ext cx="12" cy="1"/>
            </a:xfrm>
            <a:prstGeom prst="line">
              <a:avLst/>
            </a:prstGeom>
            <a:noFill/>
            <a:ln w="9525">
              <a:solidFill>
                <a:srgbClr val="008080"/>
              </a:solidFill>
              <a:round/>
              <a:headEnd/>
              <a:tailEnd/>
            </a:ln>
          </p:spPr>
          <p:txBody>
            <a:bodyPr/>
            <a:lstStyle/>
            <a:p>
              <a:endParaRPr lang="en-US"/>
            </a:p>
          </p:txBody>
        </p:sp>
        <p:sp>
          <p:nvSpPr>
            <p:cNvPr id="12469" name="Line 463"/>
            <p:cNvSpPr>
              <a:spLocks noChangeShapeType="1"/>
            </p:cNvSpPr>
            <p:nvPr/>
          </p:nvSpPr>
          <p:spPr bwMode="auto">
            <a:xfrm>
              <a:off x="1632" y="2678"/>
              <a:ext cx="12" cy="1"/>
            </a:xfrm>
            <a:prstGeom prst="line">
              <a:avLst/>
            </a:prstGeom>
            <a:noFill/>
            <a:ln w="9525">
              <a:solidFill>
                <a:srgbClr val="008080"/>
              </a:solidFill>
              <a:round/>
              <a:headEnd/>
              <a:tailEnd/>
            </a:ln>
          </p:spPr>
          <p:txBody>
            <a:bodyPr/>
            <a:lstStyle/>
            <a:p>
              <a:endParaRPr lang="en-US"/>
            </a:p>
          </p:txBody>
        </p:sp>
        <p:sp>
          <p:nvSpPr>
            <p:cNvPr id="12470" name="Line 464"/>
            <p:cNvSpPr>
              <a:spLocks noChangeShapeType="1"/>
            </p:cNvSpPr>
            <p:nvPr/>
          </p:nvSpPr>
          <p:spPr bwMode="auto">
            <a:xfrm>
              <a:off x="1655" y="2678"/>
              <a:ext cx="12" cy="1"/>
            </a:xfrm>
            <a:prstGeom prst="line">
              <a:avLst/>
            </a:prstGeom>
            <a:noFill/>
            <a:ln w="9525">
              <a:solidFill>
                <a:srgbClr val="008080"/>
              </a:solidFill>
              <a:round/>
              <a:headEnd/>
              <a:tailEnd/>
            </a:ln>
          </p:spPr>
          <p:txBody>
            <a:bodyPr/>
            <a:lstStyle/>
            <a:p>
              <a:endParaRPr lang="en-US"/>
            </a:p>
          </p:txBody>
        </p:sp>
        <p:sp>
          <p:nvSpPr>
            <p:cNvPr id="12471" name="Line 465"/>
            <p:cNvSpPr>
              <a:spLocks noChangeShapeType="1"/>
            </p:cNvSpPr>
            <p:nvPr/>
          </p:nvSpPr>
          <p:spPr bwMode="auto">
            <a:xfrm>
              <a:off x="1678" y="2678"/>
              <a:ext cx="12" cy="1"/>
            </a:xfrm>
            <a:prstGeom prst="line">
              <a:avLst/>
            </a:prstGeom>
            <a:noFill/>
            <a:ln w="9525">
              <a:solidFill>
                <a:srgbClr val="008080"/>
              </a:solidFill>
              <a:round/>
              <a:headEnd/>
              <a:tailEnd/>
            </a:ln>
          </p:spPr>
          <p:txBody>
            <a:bodyPr/>
            <a:lstStyle/>
            <a:p>
              <a:endParaRPr lang="en-US"/>
            </a:p>
          </p:txBody>
        </p:sp>
        <p:sp>
          <p:nvSpPr>
            <p:cNvPr id="12472" name="Line 466"/>
            <p:cNvSpPr>
              <a:spLocks noChangeShapeType="1"/>
            </p:cNvSpPr>
            <p:nvPr/>
          </p:nvSpPr>
          <p:spPr bwMode="auto">
            <a:xfrm>
              <a:off x="1701" y="2678"/>
              <a:ext cx="12" cy="1"/>
            </a:xfrm>
            <a:prstGeom prst="line">
              <a:avLst/>
            </a:prstGeom>
            <a:noFill/>
            <a:ln w="9525">
              <a:solidFill>
                <a:srgbClr val="008080"/>
              </a:solidFill>
              <a:round/>
              <a:headEnd/>
              <a:tailEnd/>
            </a:ln>
          </p:spPr>
          <p:txBody>
            <a:bodyPr/>
            <a:lstStyle/>
            <a:p>
              <a:endParaRPr lang="en-US"/>
            </a:p>
          </p:txBody>
        </p:sp>
        <p:sp>
          <p:nvSpPr>
            <p:cNvPr id="12473" name="Line 467"/>
            <p:cNvSpPr>
              <a:spLocks noChangeShapeType="1"/>
            </p:cNvSpPr>
            <p:nvPr/>
          </p:nvSpPr>
          <p:spPr bwMode="auto">
            <a:xfrm>
              <a:off x="1724" y="2678"/>
              <a:ext cx="12" cy="1"/>
            </a:xfrm>
            <a:prstGeom prst="line">
              <a:avLst/>
            </a:prstGeom>
            <a:noFill/>
            <a:ln w="9525">
              <a:solidFill>
                <a:srgbClr val="008080"/>
              </a:solidFill>
              <a:round/>
              <a:headEnd/>
              <a:tailEnd/>
            </a:ln>
          </p:spPr>
          <p:txBody>
            <a:bodyPr/>
            <a:lstStyle/>
            <a:p>
              <a:endParaRPr lang="en-US"/>
            </a:p>
          </p:txBody>
        </p:sp>
        <p:sp>
          <p:nvSpPr>
            <p:cNvPr id="12474" name="Line 468"/>
            <p:cNvSpPr>
              <a:spLocks noChangeShapeType="1"/>
            </p:cNvSpPr>
            <p:nvPr/>
          </p:nvSpPr>
          <p:spPr bwMode="auto">
            <a:xfrm>
              <a:off x="1747" y="2678"/>
              <a:ext cx="12" cy="1"/>
            </a:xfrm>
            <a:prstGeom prst="line">
              <a:avLst/>
            </a:prstGeom>
            <a:noFill/>
            <a:ln w="9525">
              <a:solidFill>
                <a:srgbClr val="008080"/>
              </a:solidFill>
              <a:round/>
              <a:headEnd/>
              <a:tailEnd/>
            </a:ln>
          </p:spPr>
          <p:txBody>
            <a:bodyPr/>
            <a:lstStyle/>
            <a:p>
              <a:endParaRPr lang="en-US"/>
            </a:p>
          </p:txBody>
        </p:sp>
        <p:sp>
          <p:nvSpPr>
            <p:cNvPr id="12475" name="Line 469"/>
            <p:cNvSpPr>
              <a:spLocks noChangeShapeType="1"/>
            </p:cNvSpPr>
            <p:nvPr/>
          </p:nvSpPr>
          <p:spPr bwMode="auto">
            <a:xfrm>
              <a:off x="1770" y="2678"/>
              <a:ext cx="12" cy="1"/>
            </a:xfrm>
            <a:prstGeom prst="line">
              <a:avLst/>
            </a:prstGeom>
            <a:noFill/>
            <a:ln w="9525">
              <a:solidFill>
                <a:srgbClr val="008080"/>
              </a:solidFill>
              <a:round/>
              <a:headEnd/>
              <a:tailEnd/>
            </a:ln>
          </p:spPr>
          <p:txBody>
            <a:bodyPr/>
            <a:lstStyle/>
            <a:p>
              <a:endParaRPr lang="en-US"/>
            </a:p>
          </p:txBody>
        </p:sp>
        <p:sp>
          <p:nvSpPr>
            <p:cNvPr id="12476" name="Line 470"/>
            <p:cNvSpPr>
              <a:spLocks noChangeShapeType="1"/>
            </p:cNvSpPr>
            <p:nvPr/>
          </p:nvSpPr>
          <p:spPr bwMode="auto">
            <a:xfrm>
              <a:off x="1793" y="2678"/>
              <a:ext cx="12" cy="1"/>
            </a:xfrm>
            <a:prstGeom prst="line">
              <a:avLst/>
            </a:prstGeom>
            <a:noFill/>
            <a:ln w="9525">
              <a:solidFill>
                <a:srgbClr val="008080"/>
              </a:solidFill>
              <a:round/>
              <a:headEnd/>
              <a:tailEnd/>
            </a:ln>
          </p:spPr>
          <p:txBody>
            <a:bodyPr/>
            <a:lstStyle/>
            <a:p>
              <a:endParaRPr lang="en-US"/>
            </a:p>
          </p:txBody>
        </p:sp>
        <p:sp>
          <p:nvSpPr>
            <p:cNvPr id="12477" name="Line 471"/>
            <p:cNvSpPr>
              <a:spLocks noChangeShapeType="1"/>
            </p:cNvSpPr>
            <p:nvPr/>
          </p:nvSpPr>
          <p:spPr bwMode="auto">
            <a:xfrm>
              <a:off x="1816" y="2678"/>
              <a:ext cx="12" cy="1"/>
            </a:xfrm>
            <a:prstGeom prst="line">
              <a:avLst/>
            </a:prstGeom>
            <a:noFill/>
            <a:ln w="9525">
              <a:solidFill>
                <a:srgbClr val="008080"/>
              </a:solidFill>
              <a:round/>
              <a:headEnd/>
              <a:tailEnd/>
            </a:ln>
          </p:spPr>
          <p:txBody>
            <a:bodyPr/>
            <a:lstStyle/>
            <a:p>
              <a:endParaRPr lang="en-US"/>
            </a:p>
          </p:txBody>
        </p:sp>
        <p:sp>
          <p:nvSpPr>
            <p:cNvPr id="12478" name="Line 472"/>
            <p:cNvSpPr>
              <a:spLocks noChangeShapeType="1"/>
            </p:cNvSpPr>
            <p:nvPr/>
          </p:nvSpPr>
          <p:spPr bwMode="auto">
            <a:xfrm>
              <a:off x="1839" y="2678"/>
              <a:ext cx="12" cy="1"/>
            </a:xfrm>
            <a:prstGeom prst="line">
              <a:avLst/>
            </a:prstGeom>
            <a:noFill/>
            <a:ln w="9525">
              <a:solidFill>
                <a:srgbClr val="008080"/>
              </a:solidFill>
              <a:round/>
              <a:headEnd/>
              <a:tailEnd/>
            </a:ln>
          </p:spPr>
          <p:txBody>
            <a:bodyPr/>
            <a:lstStyle/>
            <a:p>
              <a:endParaRPr lang="en-US"/>
            </a:p>
          </p:txBody>
        </p:sp>
        <p:sp>
          <p:nvSpPr>
            <p:cNvPr id="12479" name="Line 473"/>
            <p:cNvSpPr>
              <a:spLocks noChangeShapeType="1"/>
            </p:cNvSpPr>
            <p:nvPr/>
          </p:nvSpPr>
          <p:spPr bwMode="auto">
            <a:xfrm>
              <a:off x="1863" y="2678"/>
              <a:ext cx="11" cy="1"/>
            </a:xfrm>
            <a:prstGeom prst="line">
              <a:avLst/>
            </a:prstGeom>
            <a:noFill/>
            <a:ln w="9525">
              <a:solidFill>
                <a:srgbClr val="008080"/>
              </a:solidFill>
              <a:round/>
              <a:headEnd/>
              <a:tailEnd/>
            </a:ln>
          </p:spPr>
          <p:txBody>
            <a:bodyPr/>
            <a:lstStyle/>
            <a:p>
              <a:endParaRPr lang="en-US"/>
            </a:p>
          </p:txBody>
        </p:sp>
        <p:sp>
          <p:nvSpPr>
            <p:cNvPr id="12480" name="Line 474"/>
            <p:cNvSpPr>
              <a:spLocks noChangeShapeType="1"/>
            </p:cNvSpPr>
            <p:nvPr/>
          </p:nvSpPr>
          <p:spPr bwMode="auto">
            <a:xfrm>
              <a:off x="1886" y="2678"/>
              <a:ext cx="11" cy="1"/>
            </a:xfrm>
            <a:prstGeom prst="line">
              <a:avLst/>
            </a:prstGeom>
            <a:noFill/>
            <a:ln w="9525">
              <a:solidFill>
                <a:srgbClr val="008080"/>
              </a:solidFill>
              <a:round/>
              <a:headEnd/>
              <a:tailEnd/>
            </a:ln>
          </p:spPr>
          <p:txBody>
            <a:bodyPr/>
            <a:lstStyle/>
            <a:p>
              <a:endParaRPr lang="en-US"/>
            </a:p>
          </p:txBody>
        </p:sp>
        <p:sp>
          <p:nvSpPr>
            <p:cNvPr id="12481" name="Line 475"/>
            <p:cNvSpPr>
              <a:spLocks noChangeShapeType="1"/>
            </p:cNvSpPr>
            <p:nvPr/>
          </p:nvSpPr>
          <p:spPr bwMode="auto">
            <a:xfrm>
              <a:off x="1909" y="2678"/>
              <a:ext cx="11" cy="1"/>
            </a:xfrm>
            <a:prstGeom prst="line">
              <a:avLst/>
            </a:prstGeom>
            <a:noFill/>
            <a:ln w="9525">
              <a:solidFill>
                <a:srgbClr val="008080"/>
              </a:solidFill>
              <a:round/>
              <a:headEnd/>
              <a:tailEnd/>
            </a:ln>
          </p:spPr>
          <p:txBody>
            <a:bodyPr/>
            <a:lstStyle/>
            <a:p>
              <a:endParaRPr lang="en-US"/>
            </a:p>
          </p:txBody>
        </p:sp>
        <p:sp>
          <p:nvSpPr>
            <p:cNvPr id="12482" name="Line 476"/>
            <p:cNvSpPr>
              <a:spLocks noChangeShapeType="1"/>
            </p:cNvSpPr>
            <p:nvPr/>
          </p:nvSpPr>
          <p:spPr bwMode="auto">
            <a:xfrm>
              <a:off x="1932" y="2678"/>
              <a:ext cx="11" cy="1"/>
            </a:xfrm>
            <a:prstGeom prst="line">
              <a:avLst/>
            </a:prstGeom>
            <a:noFill/>
            <a:ln w="9525">
              <a:solidFill>
                <a:srgbClr val="008080"/>
              </a:solidFill>
              <a:round/>
              <a:headEnd/>
              <a:tailEnd/>
            </a:ln>
          </p:spPr>
          <p:txBody>
            <a:bodyPr/>
            <a:lstStyle/>
            <a:p>
              <a:endParaRPr lang="en-US"/>
            </a:p>
          </p:txBody>
        </p:sp>
        <p:sp>
          <p:nvSpPr>
            <p:cNvPr id="12483" name="Line 477"/>
            <p:cNvSpPr>
              <a:spLocks noChangeShapeType="1"/>
            </p:cNvSpPr>
            <p:nvPr/>
          </p:nvSpPr>
          <p:spPr bwMode="auto">
            <a:xfrm>
              <a:off x="1955" y="2678"/>
              <a:ext cx="11" cy="1"/>
            </a:xfrm>
            <a:prstGeom prst="line">
              <a:avLst/>
            </a:prstGeom>
            <a:noFill/>
            <a:ln w="9525">
              <a:solidFill>
                <a:srgbClr val="008080"/>
              </a:solidFill>
              <a:round/>
              <a:headEnd/>
              <a:tailEnd/>
            </a:ln>
          </p:spPr>
          <p:txBody>
            <a:bodyPr/>
            <a:lstStyle/>
            <a:p>
              <a:endParaRPr lang="en-US"/>
            </a:p>
          </p:txBody>
        </p:sp>
        <p:sp>
          <p:nvSpPr>
            <p:cNvPr id="12484" name="Line 478"/>
            <p:cNvSpPr>
              <a:spLocks noChangeShapeType="1"/>
            </p:cNvSpPr>
            <p:nvPr/>
          </p:nvSpPr>
          <p:spPr bwMode="auto">
            <a:xfrm>
              <a:off x="1978" y="2678"/>
              <a:ext cx="11" cy="1"/>
            </a:xfrm>
            <a:prstGeom prst="line">
              <a:avLst/>
            </a:prstGeom>
            <a:noFill/>
            <a:ln w="9525">
              <a:solidFill>
                <a:srgbClr val="008080"/>
              </a:solidFill>
              <a:round/>
              <a:headEnd/>
              <a:tailEnd/>
            </a:ln>
          </p:spPr>
          <p:txBody>
            <a:bodyPr/>
            <a:lstStyle/>
            <a:p>
              <a:endParaRPr lang="en-US"/>
            </a:p>
          </p:txBody>
        </p:sp>
        <p:sp>
          <p:nvSpPr>
            <p:cNvPr id="12485" name="Line 479"/>
            <p:cNvSpPr>
              <a:spLocks noChangeShapeType="1"/>
            </p:cNvSpPr>
            <p:nvPr/>
          </p:nvSpPr>
          <p:spPr bwMode="auto">
            <a:xfrm>
              <a:off x="2001" y="2678"/>
              <a:ext cx="11" cy="1"/>
            </a:xfrm>
            <a:prstGeom prst="line">
              <a:avLst/>
            </a:prstGeom>
            <a:noFill/>
            <a:ln w="9525">
              <a:solidFill>
                <a:srgbClr val="008080"/>
              </a:solidFill>
              <a:round/>
              <a:headEnd/>
              <a:tailEnd/>
            </a:ln>
          </p:spPr>
          <p:txBody>
            <a:bodyPr/>
            <a:lstStyle/>
            <a:p>
              <a:endParaRPr lang="en-US"/>
            </a:p>
          </p:txBody>
        </p:sp>
        <p:sp>
          <p:nvSpPr>
            <p:cNvPr id="12486" name="Line 480"/>
            <p:cNvSpPr>
              <a:spLocks noChangeShapeType="1"/>
            </p:cNvSpPr>
            <p:nvPr/>
          </p:nvSpPr>
          <p:spPr bwMode="auto">
            <a:xfrm>
              <a:off x="2024" y="2678"/>
              <a:ext cx="11" cy="1"/>
            </a:xfrm>
            <a:prstGeom prst="line">
              <a:avLst/>
            </a:prstGeom>
            <a:noFill/>
            <a:ln w="9525">
              <a:solidFill>
                <a:srgbClr val="008080"/>
              </a:solidFill>
              <a:round/>
              <a:headEnd/>
              <a:tailEnd/>
            </a:ln>
          </p:spPr>
          <p:txBody>
            <a:bodyPr/>
            <a:lstStyle/>
            <a:p>
              <a:endParaRPr lang="en-US"/>
            </a:p>
          </p:txBody>
        </p:sp>
        <p:sp>
          <p:nvSpPr>
            <p:cNvPr id="12487" name="Line 481"/>
            <p:cNvSpPr>
              <a:spLocks noChangeShapeType="1"/>
            </p:cNvSpPr>
            <p:nvPr/>
          </p:nvSpPr>
          <p:spPr bwMode="auto">
            <a:xfrm>
              <a:off x="2047" y="2678"/>
              <a:ext cx="11" cy="1"/>
            </a:xfrm>
            <a:prstGeom prst="line">
              <a:avLst/>
            </a:prstGeom>
            <a:noFill/>
            <a:ln w="9525">
              <a:solidFill>
                <a:srgbClr val="008080"/>
              </a:solidFill>
              <a:round/>
              <a:headEnd/>
              <a:tailEnd/>
            </a:ln>
          </p:spPr>
          <p:txBody>
            <a:bodyPr/>
            <a:lstStyle/>
            <a:p>
              <a:endParaRPr lang="en-US"/>
            </a:p>
          </p:txBody>
        </p:sp>
        <p:sp>
          <p:nvSpPr>
            <p:cNvPr id="12488" name="Line 482"/>
            <p:cNvSpPr>
              <a:spLocks noChangeShapeType="1"/>
            </p:cNvSpPr>
            <p:nvPr/>
          </p:nvSpPr>
          <p:spPr bwMode="auto">
            <a:xfrm>
              <a:off x="2070" y="2678"/>
              <a:ext cx="11" cy="1"/>
            </a:xfrm>
            <a:prstGeom prst="line">
              <a:avLst/>
            </a:prstGeom>
            <a:noFill/>
            <a:ln w="9525">
              <a:solidFill>
                <a:srgbClr val="008080"/>
              </a:solidFill>
              <a:round/>
              <a:headEnd/>
              <a:tailEnd/>
            </a:ln>
          </p:spPr>
          <p:txBody>
            <a:bodyPr/>
            <a:lstStyle/>
            <a:p>
              <a:endParaRPr lang="en-US"/>
            </a:p>
          </p:txBody>
        </p:sp>
        <p:sp>
          <p:nvSpPr>
            <p:cNvPr id="12489" name="Line 483"/>
            <p:cNvSpPr>
              <a:spLocks noChangeShapeType="1"/>
            </p:cNvSpPr>
            <p:nvPr/>
          </p:nvSpPr>
          <p:spPr bwMode="auto">
            <a:xfrm>
              <a:off x="2093" y="2678"/>
              <a:ext cx="11" cy="1"/>
            </a:xfrm>
            <a:prstGeom prst="line">
              <a:avLst/>
            </a:prstGeom>
            <a:noFill/>
            <a:ln w="9525">
              <a:solidFill>
                <a:srgbClr val="008080"/>
              </a:solidFill>
              <a:round/>
              <a:headEnd/>
              <a:tailEnd/>
            </a:ln>
          </p:spPr>
          <p:txBody>
            <a:bodyPr/>
            <a:lstStyle/>
            <a:p>
              <a:endParaRPr lang="en-US"/>
            </a:p>
          </p:txBody>
        </p:sp>
        <p:sp>
          <p:nvSpPr>
            <p:cNvPr id="12490" name="Line 484"/>
            <p:cNvSpPr>
              <a:spLocks noChangeShapeType="1"/>
            </p:cNvSpPr>
            <p:nvPr/>
          </p:nvSpPr>
          <p:spPr bwMode="auto">
            <a:xfrm>
              <a:off x="2116" y="2678"/>
              <a:ext cx="11" cy="1"/>
            </a:xfrm>
            <a:prstGeom prst="line">
              <a:avLst/>
            </a:prstGeom>
            <a:noFill/>
            <a:ln w="9525">
              <a:solidFill>
                <a:srgbClr val="008080"/>
              </a:solidFill>
              <a:round/>
              <a:headEnd/>
              <a:tailEnd/>
            </a:ln>
          </p:spPr>
          <p:txBody>
            <a:bodyPr/>
            <a:lstStyle/>
            <a:p>
              <a:endParaRPr lang="en-US"/>
            </a:p>
          </p:txBody>
        </p:sp>
        <p:sp>
          <p:nvSpPr>
            <p:cNvPr id="12491" name="Line 485"/>
            <p:cNvSpPr>
              <a:spLocks noChangeShapeType="1"/>
            </p:cNvSpPr>
            <p:nvPr/>
          </p:nvSpPr>
          <p:spPr bwMode="auto">
            <a:xfrm>
              <a:off x="2139" y="2678"/>
              <a:ext cx="11" cy="1"/>
            </a:xfrm>
            <a:prstGeom prst="line">
              <a:avLst/>
            </a:prstGeom>
            <a:noFill/>
            <a:ln w="9525">
              <a:solidFill>
                <a:srgbClr val="008080"/>
              </a:solidFill>
              <a:round/>
              <a:headEnd/>
              <a:tailEnd/>
            </a:ln>
          </p:spPr>
          <p:txBody>
            <a:bodyPr/>
            <a:lstStyle/>
            <a:p>
              <a:endParaRPr lang="en-US"/>
            </a:p>
          </p:txBody>
        </p:sp>
        <p:sp>
          <p:nvSpPr>
            <p:cNvPr id="12492" name="Line 486"/>
            <p:cNvSpPr>
              <a:spLocks noChangeShapeType="1"/>
            </p:cNvSpPr>
            <p:nvPr/>
          </p:nvSpPr>
          <p:spPr bwMode="auto">
            <a:xfrm>
              <a:off x="2162" y="2678"/>
              <a:ext cx="11" cy="1"/>
            </a:xfrm>
            <a:prstGeom prst="line">
              <a:avLst/>
            </a:prstGeom>
            <a:noFill/>
            <a:ln w="9525">
              <a:solidFill>
                <a:srgbClr val="008080"/>
              </a:solidFill>
              <a:round/>
              <a:headEnd/>
              <a:tailEnd/>
            </a:ln>
          </p:spPr>
          <p:txBody>
            <a:bodyPr/>
            <a:lstStyle/>
            <a:p>
              <a:endParaRPr lang="en-US"/>
            </a:p>
          </p:txBody>
        </p:sp>
        <p:sp>
          <p:nvSpPr>
            <p:cNvPr id="12493" name="Line 487"/>
            <p:cNvSpPr>
              <a:spLocks noChangeShapeType="1"/>
            </p:cNvSpPr>
            <p:nvPr/>
          </p:nvSpPr>
          <p:spPr bwMode="auto">
            <a:xfrm>
              <a:off x="2185" y="2678"/>
              <a:ext cx="11" cy="1"/>
            </a:xfrm>
            <a:prstGeom prst="line">
              <a:avLst/>
            </a:prstGeom>
            <a:noFill/>
            <a:ln w="9525">
              <a:solidFill>
                <a:srgbClr val="008080"/>
              </a:solidFill>
              <a:round/>
              <a:headEnd/>
              <a:tailEnd/>
            </a:ln>
          </p:spPr>
          <p:txBody>
            <a:bodyPr/>
            <a:lstStyle/>
            <a:p>
              <a:endParaRPr lang="en-US"/>
            </a:p>
          </p:txBody>
        </p:sp>
        <p:sp>
          <p:nvSpPr>
            <p:cNvPr id="12494" name="Line 488"/>
            <p:cNvSpPr>
              <a:spLocks noChangeShapeType="1"/>
            </p:cNvSpPr>
            <p:nvPr/>
          </p:nvSpPr>
          <p:spPr bwMode="auto">
            <a:xfrm>
              <a:off x="2208" y="2678"/>
              <a:ext cx="11" cy="1"/>
            </a:xfrm>
            <a:prstGeom prst="line">
              <a:avLst/>
            </a:prstGeom>
            <a:noFill/>
            <a:ln w="9525">
              <a:solidFill>
                <a:srgbClr val="008080"/>
              </a:solidFill>
              <a:round/>
              <a:headEnd/>
              <a:tailEnd/>
            </a:ln>
          </p:spPr>
          <p:txBody>
            <a:bodyPr/>
            <a:lstStyle/>
            <a:p>
              <a:endParaRPr lang="en-US"/>
            </a:p>
          </p:txBody>
        </p:sp>
        <p:sp>
          <p:nvSpPr>
            <p:cNvPr id="12495" name="Line 489"/>
            <p:cNvSpPr>
              <a:spLocks noChangeShapeType="1"/>
            </p:cNvSpPr>
            <p:nvPr/>
          </p:nvSpPr>
          <p:spPr bwMode="auto">
            <a:xfrm>
              <a:off x="2231" y="2678"/>
              <a:ext cx="11" cy="1"/>
            </a:xfrm>
            <a:prstGeom prst="line">
              <a:avLst/>
            </a:prstGeom>
            <a:noFill/>
            <a:ln w="9525">
              <a:solidFill>
                <a:srgbClr val="008080"/>
              </a:solidFill>
              <a:round/>
              <a:headEnd/>
              <a:tailEnd/>
            </a:ln>
          </p:spPr>
          <p:txBody>
            <a:bodyPr/>
            <a:lstStyle/>
            <a:p>
              <a:endParaRPr lang="en-US"/>
            </a:p>
          </p:txBody>
        </p:sp>
        <p:sp>
          <p:nvSpPr>
            <p:cNvPr id="12496" name="Line 490"/>
            <p:cNvSpPr>
              <a:spLocks noChangeShapeType="1"/>
            </p:cNvSpPr>
            <p:nvPr/>
          </p:nvSpPr>
          <p:spPr bwMode="auto">
            <a:xfrm>
              <a:off x="2254" y="2678"/>
              <a:ext cx="11" cy="1"/>
            </a:xfrm>
            <a:prstGeom prst="line">
              <a:avLst/>
            </a:prstGeom>
            <a:noFill/>
            <a:ln w="9525">
              <a:solidFill>
                <a:srgbClr val="008080"/>
              </a:solidFill>
              <a:round/>
              <a:headEnd/>
              <a:tailEnd/>
            </a:ln>
          </p:spPr>
          <p:txBody>
            <a:bodyPr/>
            <a:lstStyle/>
            <a:p>
              <a:endParaRPr lang="en-US"/>
            </a:p>
          </p:txBody>
        </p:sp>
        <p:sp>
          <p:nvSpPr>
            <p:cNvPr id="12497" name="Line 491"/>
            <p:cNvSpPr>
              <a:spLocks noChangeShapeType="1"/>
            </p:cNvSpPr>
            <p:nvPr/>
          </p:nvSpPr>
          <p:spPr bwMode="auto">
            <a:xfrm>
              <a:off x="2277" y="2678"/>
              <a:ext cx="11" cy="1"/>
            </a:xfrm>
            <a:prstGeom prst="line">
              <a:avLst/>
            </a:prstGeom>
            <a:noFill/>
            <a:ln w="9525">
              <a:solidFill>
                <a:srgbClr val="008080"/>
              </a:solidFill>
              <a:round/>
              <a:headEnd/>
              <a:tailEnd/>
            </a:ln>
          </p:spPr>
          <p:txBody>
            <a:bodyPr/>
            <a:lstStyle/>
            <a:p>
              <a:endParaRPr lang="en-US"/>
            </a:p>
          </p:txBody>
        </p:sp>
        <p:sp>
          <p:nvSpPr>
            <p:cNvPr id="12498" name="Line 492"/>
            <p:cNvSpPr>
              <a:spLocks noChangeShapeType="1"/>
            </p:cNvSpPr>
            <p:nvPr/>
          </p:nvSpPr>
          <p:spPr bwMode="auto">
            <a:xfrm>
              <a:off x="2300" y="2678"/>
              <a:ext cx="11" cy="1"/>
            </a:xfrm>
            <a:prstGeom prst="line">
              <a:avLst/>
            </a:prstGeom>
            <a:noFill/>
            <a:ln w="9525">
              <a:solidFill>
                <a:srgbClr val="008080"/>
              </a:solidFill>
              <a:round/>
              <a:headEnd/>
              <a:tailEnd/>
            </a:ln>
          </p:spPr>
          <p:txBody>
            <a:bodyPr/>
            <a:lstStyle/>
            <a:p>
              <a:endParaRPr lang="en-US"/>
            </a:p>
          </p:txBody>
        </p:sp>
        <p:sp>
          <p:nvSpPr>
            <p:cNvPr id="12499" name="Line 493"/>
            <p:cNvSpPr>
              <a:spLocks noChangeShapeType="1"/>
            </p:cNvSpPr>
            <p:nvPr/>
          </p:nvSpPr>
          <p:spPr bwMode="auto">
            <a:xfrm>
              <a:off x="2323" y="2678"/>
              <a:ext cx="11" cy="1"/>
            </a:xfrm>
            <a:prstGeom prst="line">
              <a:avLst/>
            </a:prstGeom>
            <a:noFill/>
            <a:ln w="9525">
              <a:solidFill>
                <a:srgbClr val="008080"/>
              </a:solidFill>
              <a:round/>
              <a:headEnd/>
              <a:tailEnd/>
            </a:ln>
          </p:spPr>
          <p:txBody>
            <a:bodyPr/>
            <a:lstStyle/>
            <a:p>
              <a:endParaRPr lang="en-US"/>
            </a:p>
          </p:txBody>
        </p:sp>
        <p:sp>
          <p:nvSpPr>
            <p:cNvPr id="12500" name="Line 494"/>
            <p:cNvSpPr>
              <a:spLocks noChangeShapeType="1"/>
            </p:cNvSpPr>
            <p:nvPr/>
          </p:nvSpPr>
          <p:spPr bwMode="auto">
            <a:xfrm>
              <a:off x="2346" y="2678"/>
              <a:ext cx="12" cy="1"/>
            </a:xfrm>
            <a:prstGeom prst="line">
              <a:avLst/>
            </a:prstGeom>
            <a:noFill/>
            <a:ln w="9525">
              <a:solidFill>
                <a:srgbClr val="008080"/>
              </a:solidFill>
              <a:round/>
              <a:headEnd/>
              <a:tailEnd/>
            </a:ln>
          </p:spPr>
          <p:txBody>
            <a:bodyPr/>
            <a:lstStyle/>
            <a:p>
              <a:endParaRPr lang="en-US"/>
            </a:p>
          </p:txBody>
        </p:sp>
        <p:sp>
          <p:nvSpPr>
            <p:cNvPr id="12501" name="Line 495"/>
            <p:cNvSpPr>
              <a:spLocks noChangeShapeType="1"/>
            </p:cNvSpPr>
            <p:nvPr/>
          </p:nvSpPr>
          <p:spPr bwMode="auto">
            <a:xfrm>
              <a:off x="2369" y="2678"/>
              <a:ext cx="12" cy="1"/>
            </a:xfrm>
            <a:prstGeom prst="line">
              <a:avLst/>
            </a:prstGeom>
            <a:noFill/>
            <a:ln w="9525">
              <a:solidFill>
                <a:srgbClr val="008080"/>
              </a:solidFill>
              <a:round/>
              <a:headEnd/>
              <a:tailEnd/>
            </a:ln>
          </p:spPr>
          <p:txBody>
            <a:bodyPr/>
            <a:lstStyle/>
            <a:p>
              <a:endParaRPr lang="en-US"/>
            </a:p>
          </p:txBody>
        </p:sp>
        <p:sp>
          <p:nvSpPr>
            <p:cNvPr id="12502" name="Line 496"/>
            <p:cNvSpPr>
              <a:spLocks noChangeShapeType="1"/>
            </p:cNvSpPr>
            <p:nvPr/>
          </p:nvSpPr>
          <p:spPr bwMode="auto">
            <a:xfrm>
              <a:off x="2392" y="2678"/>
              <a:ext cx="12" cy="1"/>
            </a:xfrm>
            <a:prstGeom prst="line">
              <a:avLst/>
            </a:prstGeom>
            <a:noFill/>
            <a:ln w="9525">
              <a:solidFill>
                <a:srgbClr val="008080"/>
              </a:solidFill>
              <a:round/>
              <a:headEnd/>
              <a:tailEnd/>
            </a:ln>
          </p:spPr>
          <p:txBody>
            <a:bodyPr/>
            <a:lstStyle/>
            <a:p>
              <a:endParaRPr lang="en-US"/>
            </a:p>
          </p:txBody>
        </p:sp>
        <p:sp>
          <p:nvSpPr>
            <p:cNvPr id="12503" name="Line 497"/>
            <p:cNvSpPr>
              <a:spLocks noChangeShapeType="1"/>
            </p:cNvSpPr>
            <p:nvPr/>
          </p:nvSpPr>
          <p:spPr bwMode="auto">
            <a:xfrm>
              <a:off x="2415" y="2678"/>
              <a:ext cx="12" cy="1"/>
            </a:xfrm>
            <a:prstGeom prst="line">
              <a:avLst/>
            </a:prstGeom>
            <a:noFill/>
            <a:ln w="9525">
              <a:solidFill>
                <a:srgbClr val="008080"/>
              </a:solidFill>
              <a:round/>
              <a:headEnd/>
              <a:tailEnd/>
            </a:ln>
          </p:spPr>
          <p:txBody>
            <a:bodyPr/>
            <a:lstStyle/>
            <a:p>
              <a:endParaRPr lang="en-US"/>
            </a:p>
          </p:txBody>
        </p:sp>
        <p:sp>
          <p:nvSpPr>
            <p:cNvPr id="12504" name="Line 498"/>
            <p:cNvSpPr>
              <a:spLocks noChangeShapeType="1"/>
            </p:cNvSpPr>
            <p:nvPr/>
          </p:nvSpPr>
          <p:spPr bwMode="auto">
            <a:xfrm>
              <a:off x="2438" y="2678"/>
              <a:ext cx="12" cy="1"/>
            </a:xfrm>
            <a:prstGeom prst="line">
              <a:avLst/>
            </a:prstGeom>
            <a:noFill/>
            <a:ln w="9525">
              <a:solidFill>
                <a:srgbClr val="008080"/>
              </a:solidFill>
              <a:round/>
              <a:headEnd/>
              <a:tailEnd/>
            </a:ln>
          </p:spPr>
          <p:txBody>
            <a:bodyPr/>
            <a:lstStyle/>
            <a:p>
              <a:endParaRPr lang="en-US"/>
            </a:p>
          </p:txBody>
        </p:sp>
        <p:sp>
          <p:nvSpPr>
            <p:cNvPr id="12505" name="Line 499"/>
            <p:cNvSpPr>
              <a:spLocks noChangeShapeType="1"/>
            </p:cNvSpPr>
            <p:nvPr/>
          </p:nvSpPr>
          <p:spPr bwMode="auto">
            <a:xfrm>
              <a:off x="2461" y="2678"/>
              <a:ext cx="12" cy="1"/>
            </a:xfrm>
            <a:prstGeom prst="line">
              <a:avLst/>
            </a:prstGeom>
            <a:noFill/>
            <a:ln w="9525">
              <a:solidFill>
                <a:srgbClr val="008080"/>
              </a:solidFill>
              <a:round/>
              <a:headEnd/>
              <a:tailEnd/>
            </a:ln>
          </p:spPr>
          <p:txBody>
            <a:bodyPr/>
            <a:lstStyle/>
            <a:p>
              <a:endParaRPr lang="en-US"/>
            </a:p>
          </p:txBody>
        </p:sp>
        <p:sp>
          <p:nvSpPr>
            <p:cNvPr id="12506" name="Line 500"/>
            <p:cNvSpPr>
              <a:spLocks noChangeShapeType="1"/>
            </p:cNvSpPr>
            <p:nvPr/>
          </p:nvSpPr>
          <p:spPr bwMode="auto">
            <a:xfrm>
              <a:off x="2484" y="2678"/>
              <a:ext cx="12" cy="1"/>
            </a:xfrm>
            <a:prstGeom prst="line">
              <a:avLst/>
            </a:prstGeom>
            <a:noFill/>
            <a:ln w="9525">
              <a:solidFill>
                <a:srgbClr val="008080"/>
              </a:solidFill>
              <a:round/>
              <a:headEnd/>
              <a:tailEnd/>
            </a:ln>
          </p:spPr>
          <p:txBody>
            <a:bodyPr/>
            <a:lstStyle/>
            <a:p>
              <a:endParaRPr lang="en-US"/>
            </a:p>
          </p:txBody>
        </p:sp>
        <p:sp>
          <p:nvSpPr>
            <p:cNvPr id="12507" name="Line 501"/>
            <p:cNvSpPr>
              <a:spLocks noChangeShapeType="1"/>
            </p:cNvSpPr>
            <p:nvPr/>
          </p:nvSpPr>
          <p:spPr bwMode="auto">
            <a:xfrm>
              <a:off x="2507" y="2678"/>
              <a:ext cx="12" cy="1"/>
            </a:xfrm>
            <a:prstGeom prst="line">
              <a:avLst/>
            </a:prstGeom>
            <a:noFill/>
            <a:ln w="9525">
              <a:solidFill>
                <a:srgbClr val="008080"/>
              </a:solidFill>
              <a:round/>
              <a:headEnd/>
              <a:tailEnd/>
            </a:ln>
          </p:spPr>
          <p:txBody>
            <a:bodyPr/>
            <a:lstStyle/>
            <a:p>
              <a:endParaRPr lang="en-US"/>
            </a:p>
          </p:txBody>
        </p:sp>
        <p:sp>
          <p:nvSpPr>
            <p:cNvPr id="12508" name="Line 502"/>
            <p:cNvSpPr>
              <a:spLocks noChangeShapeType="1"/>
            </p:cNvSpPr>
            <p:nvPr/>
          </p:nvSpPr>
          <p:spPr bwMode="auto">
            <a:xfrm>
              <a:off x="2530" y="2678"/>
              <a:ext cx="12" cy="1"/>
            </a:xfrm>
            <a:prstGeom prst="line">
              <a:avLst/>
            </a:prstGeom>
            <a:noFill/>
            <a:ln w="9525">
              <a:solidFill>
                <a:srgbClr val="008080"/>
              </a:solidFill>
              <a:round/>
              <a:headEnd/>
              <a:tailEnd/>
            </a:ln>
          </p:spPr>
          <p:txBody>
            <a:bodyPr/>
            <a:lstStyle/>
            <a:p>
              <a:endParaRPr lang="en-US"/>
            </a:p>
          </p:txBody>
        </p:sp>
        <p:sp>
          <p:nvSpPr>
            <p:cNvPr id="12509" name="Line 503"/>
            <p:cNvSpPr>
              <a:spLocks noChangeShapeType="1"/>
            </p:cNvSpPr>
            <p:nvPr/>
          </p:nvSpPr>
          <p:spPr bwMode="auto">
            <a:xfrm>
              <a:off x="2553" y="2678"/>
              <a:ext cx="12" cy="1"/>
            </a:xfrm>
            <a:prstGeom prst="line">
              <a:avLst/>
            </a:prstGeom>
            <a:noFill/>
            <a:ln w="9525">
              <a:solidFill>
                <a:srgbClr val="008080"/>
              </a:solidFill>
              <a:round/>
              <a:headEnd/>
              <a:tailEnd/>
            </a:ln>
          </p:spPr>
          <p:txBody>
            <a:bodyPr/>
            <a:lstStyle/>
            <a:p>
              <a:endParaRPr lang="en-US"/>
            </a:p>
          </p:txBody>
        </p:sp>
        <p:sp>
          <p:nvSpPr>
            <p:cNvPr id="12510" name="Line 504"/>
            <p:cNvSpPr>
              <a:spLocks noChangeShapeType="1"/>
            </p:cNvSpPr>
            <p:nvPr/>
          </p:nvSpPr>
          <p:spPr bwMode="auto">
            <a:xfrm>
              <a:off x="2576" y="2678"/>
              <a:ext cx="12" cy="1"/>
            </a:xfrm>
            <a:prstGeom prst="line">
              <a:avLst/>
            </a:prstGeom>
            <a:noFill/>
            <a:ln w="9525">
              <a:solidFill>
                <a:srgbClr val="008080"/>
              </a:solidFill>
              <a:round/>
              <a:headEnd/>
              <a:tailEnd/>
            </a:ln>
          </p:spPr>
          <p:txBody>
            <a:bodyPr/>
            <a:lstStyle/>
            <a:p>
              <a:endParaRPr lang="en-US"/>
            </a:p>
          </p:txBody>
        </p:sp>
        <p:sp>
          <p:nvSpPr>
            <p:cNvPr id="12511" name="Line 505"/>
            <p:cNvSpPr>
              <a:spLocks noChangeShapeType="1"/>
            </p:cNvSpPr>
            <p:nvPr/>
          </p:nvSpPr>
          <p:spPr bwMode="auto">
            <a:xfrm>
              <a:off x="2599" y="2678"/>
              <a:ext cx="12" cy="1"/>
            </a:xfrm>
            <a:prstGeom prst="line">
              <a:avLst/>
            </a:prstGeom>
            <a:noFill/>
            <a:ln w="9525">
              <a:solidFill>
                <a:srgbClr val="008080"/>
              </a:solidFill>
              <a:round/>
              <a:headEnd/>
              <a:tailEnd/>
            </a:ln>
          </p:spPr>
          <p:txBody>
            <a:bodyPr/>
            <a:lstStyle/>
            <a:p>
              <a:endParaRPr lang="en-US"/>
            </a:p>
          </p:txBody>
        </p:sp>
        <p:sp>
          <p:nvSpPr>
            <p:cNvPr id="12512" name="Line 506"/>
            <p:cNvSpPr>
              <a:spLocks noChangeShapeType="1"/>
            </p:cNvSpPr>
            <p:nvPr/>
          </p:nvSpPr>
          <p:spPr bwMode="auto">
            <a:xfrm>
              <a:off x="2622" y="2678"/>
              <a:ext cx="12" cy="1"/>
            </a:xfrm>
            <a:prstGeom prst="line">
              <a:avLst/>
            </a:prstGeom>
            <a:noFill/>
            <a:ln w="9525">
              <a:solidFill>
                <a:srgbClr val="008080"/>
              </a:solidFill>
              <a:round/>
              <a:headEnd/>
              <a:tailEnd/>
            </a:ln>
          </p:spPr>
          <p:txBody>
            <a:bodyPr/>
            <a:lstStyle/>
            <a:p>
              <a:endParaRPr lang="en-US"/>
            </a:p>
          </p:txBody>
        </p:sp>
        <p:sp>
          <p:nvSpPr>
            <p:cNvPr id="12513" name="Line 507"/>
            <p:cNvSpPr>
              <a:spLocks noChangeShapeType="1"/>
            </p:cNvSpPr>
            <p:nvPr/>
          </p:nvSpPr>
          <p:spPr bwMode="auto">
            <a:xfrm>
              <a:off x="2645" y="2678"/>
              <a:ext cx="12" cy="1"/>
            </a:xfrm>
            <a:prstGeom prst="line">
              <a:avLst/>
            </a:prstGeom>
            <a:noFill/>
            <a:ln w="9525">
              <a:solidFill>
                <a:srgbClr val="008080"/>
              </a:solidFill>
              <a:round/>
              <a:headEnd/>
              <a:tailEnd/>
            </a:ln>
          </p:spPr>
          <p:txBody>
            <a:bodyPr/>
            <a:lstStyle/>
            <a:p>
              <a:endParaRPr lang="en-US"/>
            </a:p>
          </p:txBody>
        </p:sp>
        <p:sp>
          <p:nvSpPr>
            <p:cNvPr id="12514" name="Line 508"/>
            <p:cNvSpPr>
              <a:spLocks noChangeShapeType="1"/>
            </p:cNvSpPr>
            <p:nvPr/>
          </p:nvSpPr>
          <p:spPr bwMode="auto">
            <a:xfrm>
              <a:off x="2668" y="2678"/>
              <a:ext cx="12" cy="1"/>
            </a:xfrm>
            <a:prstGeom prst="line">
              <a:avLst/>
            </a:prstGeom>
            <a:noFill/>
            <a:ln w="9525">
              <a:solidFill>
                <a:srgbClr val="008080"/>
              </a:solidFill>
              <a:round/>
              <a:headEnd/>
              <a:tailEnd/>
            </a:ln>
          </p:spPr>
          <p:txBody>
            <a:bodyPr/>
            <a:lstStyle/>
            <a:p>
              <a:endParaRPr lang="en-US"/>
            </a:p>
          </p:txBody>
        </p:sp>
        <p:sp>
          <p:nvSpPr>
            <p:cNvPr id="12515" name="Line 509"/>
            <p:cNvSpPr>
              <a:spLocks noChangeShapeType="1"/>
            </p:cNvSpPr>
            <p:nvPr/>
          </p:nvSpPr>
          <p:spPr bwMode="auto">
            <a:xfrm>
              <a:off x="2691" y="2678"/>
              <a:ext cx="12" cy="1"/>
            </a:xfrm>
            <a:prstGeom prst="line">
              <a:avLst/>
            </a:prstGeom>
            <a:noFill/>
            <a:ln w="9525">
              <a:solidFill>
                <a:srgbClr val="008080"/>
              </a:solidFill>
              <a:round/>
              <a:headEnd/>
              <a:tailEnd/>
            </a:ln>
          </p:spPr>
          <p:txBody>
            <a:bodyPr/>
            <a:lstStyle/>
            <a:p>
              <a:endParaRPr lang="en-US"/>
            </a:p>
          </p:txBody>
        </p:sp>
        <p:sp>
          <p:nvSpPr>
            <p:cNvPr id="12516" name="Line 510"/>
            <p:cNvSpPr>
              <a:spLocks noChangeShapeType="1"/>
            </p:cNvSpPr>
            <p:nvPr/>
          </p:nvSpPr>
          <p:spPr bwMode="auto">
            <a:xfrm>
              <a:off x="2714" y="2678"/>
              <a:ext cx="12" cy="1"/>
            </a:xfrm>
            <a:prstGeom prst="line">
              <a:avLst/>
            </a:prstGeom>
            <a:noFill/>
            <a:ln w="9525">
              <a:solidFill>
                <a:srgbClr val="008080"/>
              </a:solidFill>
              <a:round/>
              <a:headEnd/>
              <a:tailEnd/>
            </a:ln>
          </p:spPr>
          <p:txBody>
            <a:bodyPr/>
            <a:lstStyle/>
            <a:p>
              <a:endParaRPr lang="en-US"/>
            </a:p>
          </p:txBody>
        </p:sp>
        <p:sp>
          <p:nvSpPr>
            <p:cNvPr id="12517" name="Line 511"/>
            <p:cNvSpPr>
              <a:spLocks noChangeShapeType="1"/>
            </p:cNvSpPr>
            <p:nvPr/>
          </p:nvSpPr>
          <p:spPr bwMode="auto">
            <a:xfrm>
              <a:off x="2737" y="2678"/>
              <a:ext cx="12" cy="1"/>
            </a:xfrm>
            <a:prstGeom prst="line">
              <a:avLst/>
            </a:prstGeom>
            <a:noFill/>
            <a:ln w="9525">
              <a:solidFill>
                <a:srgbClr val="008080"/>
              </a:solidFill>
              <a:round/>
              <a:headEnd/>
              <a:tailEnd/>
            </a:ln>
          </p:spPr>
          <p:txBody>
            <a:bodyPr/>
            <a:lstStyle/>
            <a:p>
              <a:endParaRPr lang="en-US"/>
            </a:p>
          </p:txBody>
        </p:sp>
        <p:sp>
          <p:nvSpPr>
            <p:cNvPr id="12518" name="Line 512"/>
            <p:cNvSpPr>
              <a:spLocks noChangeShapeType="1"/>
            </p:cNvSpPr>
            <p:nvPr/>
          </p:nvSpPr>
          <p:spPr bwMode="auto">
            <a:xfrm>
              <a:off x="2760" y="2678"/>
              <a:ext cx="12" cy="1"/>
            </a:xfrm>
            <a:prstGeom prst="line">
              <a:avLst/>
            </a:prstGeom>
            <a:noFill/>
            <a:ln w="9525">
              <a:solidFill>
                <a:srgbClr val="008080"/>
              </a:solidFill>
              <a:round/>
              <a:headEnd/>
              <a:tailEnd/>
            </a:ln>
          </p:spPr>
          <p:txBody>
            <a:bodyPr/>
            <a:lstStyle/>
            <a:p>
              <a:endParaRPr lang="en-US"/>
            </a:p>
          </p:txBody>
        </p:sp>
        <p:sp>
          <p:nvSpPr>
            <p:cNvPr id="12519" name="Line 513"/>
            <p:cNvSpPr>
              <a:spLocks noChangeShapeType="1"/>
            </p:cNvSpPr>
            <p:nvPr/>
          </p:nvSpPr>
          <p:spPr bwMode="auto">
            <a:xfrm>
              <a:off x="2783" y="2678"/>
              <a:ext cx="12" cy="1"/>
            </a:xfrm>
            <a:prstGeom prst="line">
              <a:avLst/>
            </a:prstGeom>
            <a:noFill/>
            <a:ln w="9525">
              <a:solidFill>
                <a:srgbClr val="008080"/>
              </a:solidFill>
              <a:round/>
              <a:headEnd/>
              <a:tailEnd/>
            </a:ln>
          </p:spPr>
          <p:txBody>
            <a:bodyPr/>
            <a:lstStyle/>
            <a:p>
              <a:endParaRPr lang="en-US"/>
            </a:p>
          </p:txBody>
        </p:sp>
        <p:sp>
          <p:nvSpPr>
            <p:cNvPr id="12520" name="Line 514"/>
            <p:cNvSpPr>
              <a:spLocks noChangeShapeType="1"/>
            </p:cNvSpPr>
            <p:nvPr/>
          </p:nvSpPr>
          <p:spPr bwMode="auto">
            <a:xfrm>
              <a:off x="2806" y="2678"/>
              <a:ext cx="12" cy="1"/>
            </a:xfrm>
            <a:prstGeom prst="line">
              <a:avLst/>
            </a:prstGeom>
            <a:noFill/>
            <a:ln w="9525">
              <a:solidFill>
                <a:srgbClr val="008080"/>
              </a:solidFill>
              <a:round/>
              <a:headEnd/>
              <a:tailEnd/>
            </a:ln>
          </p:spPr>
          <p:txBody>
            <a:bodyPr/>
            <a:lstStyle/>
            <a:p>
              <a:endParaRPr lang="en-US"/>
            </a:p>
          </p:txBody>
        </p:sp>
        <p:sp>
          <p:nvSpPr>
            <p:cNvPr id="12521" name="Line 515"/>
            <p:cNvSpPr>
              <a:spLocks noChangeShapeType="1"/>
            </p:cNvSpPr>
            <p:nvPr/>
          </p:nvSpPr>
          <p:spPr bwMode="auto">
            <a:xfrm>
              <a:off x="2829" y="2678"/>
              <a:ext cx="12" cy="1"/>
            </a:xfrm>
            <a:prstGeom prst="line">
              <a:avLst/>
            </a:prstGeom>
            <a:noFill/>
            <a:ln w="9525">
              <a:solidFill>
                <a:srgbClr val="008080"/>
              </a:solidFill>
              <a:round/>
              <a:headEnd/>
              <a:tailEnd/>
            </a:ln>
          </p:spPr>
          <p:txBody>
            <a:bodyPr/>
            <a:lstStyle/>
            <a:p>
              <a:endParaRPr lang="en-US"/>
            </a:p>
          </p:txBody>
        </p:sp>
        <p:sp>
          <p:nvSpPr>
            <p:cNvPr id="12522" name="Line 516"/>
            <p:cNvSpPr>
              <a:spLocks noChangeShapeType="1"/>
            </p:cNvSpPr>
            <p:nvPr/>
          </p:nvSpPr>
          <p:spPr bwMode="auto">
            <a:xfrm>
              <a:off x="2853" y="2678"/>
              <a:ext cx="11" cy="1"/>
            </a:xfrm>
            <a:prstGeom prst="line">
              <a:avLst/>
            </a:prstGeom>
            <a:noFill/>
            <a:ln w="9525">
              <a:solidFill>
                <a:srgbClr val="008080"/>
              </a:solidFill>
              <a:round/>
              <a:headEnd/>
              <a:tailEnd/>
            </a:ln>
          </p:spPr>
          <p:txBody>
            <a:bodyPr/>
            <a:lstStyle/>
            <a:p>
              <a:endParaRPr lang="en-US"/>
            </a:p>
          </p:txBody>
        </p:sp>
        <p:sp>
          <p:nvSpPr>
            <p:cNvPr id="12523" name="Line 517"/>
            <p:cNvSpPr>
              <a:spLocks noChangeShapeType="1"/>
            </p:cNvSpPr>
            <p:nvPr/>
          </p:nvSpPr>
          <p:spPr bwMode="auto">
            <a:xfrm>
              <a:off x="2876" y="2678"/>
              <a:ext cx="11" cy="1"/>
            </a:xfrm>
            <a:prstGeom prst="line">
              <a:avLst/>
            </a:prstGeom>
            <a:noFill/>
            <a:ln w="9525">
              <a:solidFill>
                <a:srgbClr val="008080"/>
              </a:solidFill>
              <a:round/>
              <a:headEnd/>
              <a:tailEnd/>
            </a:ln>
          </p:spPr>
          <p:txBody>
            <a:bodyPr/>
            <a:lstStyle/>
            <a:p>
              <a:endParaRPr lang="en-US"/>
            </a:p>
          </p:txBody>
        </p:sp>
        <p:sp>
          <p:nvSpPr>
            <p:cNvPr id="12524" name="Line 518"/>
            <p:cNvSpPr>
              <a:spLocks noChangeShapeType="1"/>
            </p:cNvSpPr>
            <p:nvPr/>
          </p:nvSpPr>
          <p:spPr bwMode="auto">
            <a:xfrm>
              <a:off x="2899" y="2678"/>
              <a:ext cx="11" cy="1"/>
            </a:xfrm>
            <a:prstGeom prst="line">
              <a:avLst/>
            </a:prstGeom>
            <a:noFill/>
            <a:ln w="9525">
              <a:solidFill>
                <a:srgbClr val="008080"/>
              </a:solidFill>
              <a:round/>
              <a:headEnd/>
              <a:tailEnd/>
            </a:ln>
          </p:spPr>
          <p:txBody>
            <a:bodyPr/>
            <a:lstStyle/>
            <a:p>
              <a:endParaRPr lang="en-US"/>
            </a:p>
          </p:txBody>
        </p:sp>
        <p:sp>
          <p:nvSpPr>
            <p:cNvPr id="12525" name="Line 519"/>
            <p:cNvSpPr>
              <a:spLocks noChangeShapeType="1"/>
            </p:cNvSpPr>
            <p:nvPr/>
          </p:nvSpPr>
          <p:spPr bwMode="auto">
            <a:xfrm>
              <a:off x="2922" y="2678"/>
              <a:ext cx="11" cy="1"/>
            </a:xfrm>
            <a:prstGeom prst="line">
              <a:avLst/>
            </a:prstGeom>
            <a:noFill/>
            <a:ln w="9525">
              <a:solidFill>
                <a:srgbClr val="008080"/>
              </a:solidFill>
              <a:round/>
              <a:headEnd/>
              <a:tailEnd/>
            </a:ln>
          </p:spPr>
          <p:txBody>
            <a:bodyPr/>
            <a:lstStyle/>
            <a:p>
              <a:endParaRPr lang="en-US"/>
            </a:p>
          </p:txBody>
        </p:sp>
        <p:sp>
          <p:nvSpPr>
            <p:cNvPr id="12526" name="Line 520"/>
            <p:cNvSpPr>
              <a:spLocks noChangeShapeType="1"/>
            </p:cNvSpPr>
            <p:nvPr/>
          </p:nvSpPr>
          <p:spPr bwMode="auto">
            <a:xfrm>
              <a:off x="2945" y="2678"/>
              <a:ext cx="11" cy="1"/>
            </a:xfrm>
            <a:prstGeom prst="line">
              <a:avLst/>
            </a:prstGeom>
            <a:noFill/>
            <a:ln w="9525">
              <a:solidFill>
                <a:srgbClr val="008080"/>
              </a:solidFill>
              <a:round/>
              <a:headEnd/>
              <a:tailEnd/>
            </a:ln>
          </p:spPr>
          <p:txBody>
            <a:bodyPr/>
            <a:lstStyle/>
            <a:p>
              <a:endParaRPr lang="en-US"/>
            </a:p>
          </p:txBody>
        </p:sp>
        <p:sp>
          <p:nvSpPr>
            <p:cNvPr id="12527" name="Line 521"/>
            <p:cNvSpPr>
              <a:spLocks noChangeShapeType="1"/>
            </p:cNvSpPr>
            <p:nvPr/>
          </p:nvSpPr>
          <p:spPr bwMode="auto">
            <a:xfrm>
              <a:off x="2968" y="2678"/>
              <a:ext cx="11" cy="1"/>
            </a:xfrm>
            <a:prstGeom prst="line">
              <a:avLst/>
            </a:prstGeom>
            <a:noFill/>
            <a:ln w="9525">
              <a:solidFill>
                <a:srgbClr val="008080"/>
              </a:solidFill>
              <a:round/>
              <a:headEnd/>
              <a:tailEnd/>
            </a:ln>
          </p:spPr>
          <p:txBody>
            <a:bodyPr/>
            <a:lstStyle/>
            <a:p>
              <a:endParaRPr lang="en-US"/>
            </a:p>
          </p:txBody>
        </p:sp>
        <p:sp>
          <p:nvSpPr>
            <p:cNvPr id="12528" name="Line 522"/>
            <p:cNvSpPr>
              <a:spLocks noChangeShapeType="1"/>
            </p:cNvSpPr>
            <p:nvPr/>
          </p:nvSpPr>
          <p:spPr bwMode="auto">
            <a:xfrm>
              <a:off x="2991" y="2678"/>
              <a:ext cx="11" cy="1"/>
            </a:xfrm>
            <a:prstGeom prst="line">
              <a:avLst/>
            </a:prstGeom>
            <a:noFill/>
            <a:ln w="9525">
              <a:solidFill>
                <a:srgbClr val="008080"/>
              </a:solidFill>
              <a:round/>
              <a:headEnd/>
              <a:tailEnd/>
            </a:ln>
          </p:spPr>
          <p:txBody>
            <a:bodyPr/>
            <a:lstStyle/>
            <a:p>
              <a:endParaRPr lang="en-US"/>
            </a:p>
          </p:txBody>
        </p:sp>
        <p:sp>
          <p:nvSpPr>
            <p:cNvPr id="12529" name="Line 523"/>
            <p:cNvSpPr>
              <a:spLocks noChangeShapeType="1"/>
            </p:cNvSpPr>
            <p:nvPr/>
          </p:nvSpPr>
          <p:spPr bwMode="auto">
            <a:xfrm>
              <a:off x="3014" y="2678"/>
              <a:ext cx="11" cy="1"/>
            </a:xfrm>
            <a:prstGeom prst="line">
              <a:avLst/>
            </a:prstGeom>
            <a:noFill/>
            <a:ln w="9525">
              <a:solidFill>
                <a:srgbClr val="008080"/>
              </a:solidFill>
              <a:round/>
              <a:headEnd/>
              <a:tailEnd/>
            </a:ln>
          </p:spPr>
          <p:txBody>
            <a:bodyPr/>
            <a:lstStyle/>
            <a:p>
              <a:endParaRPr lang="en-US"/>
            </a:p>
          </p:txBody>
        </p:sp>
        <p:sp>
          <p:nvSpPr>
            <p:cNvPr id="12530" name="Line 524"/>
            <p:cNvSpPr>
              <a:spLocks noChangeShapeType="1"/>
            </p:cNvSpPr>
            <p:nvPr/>
          </p:nvSpPr>
          <p:spPr bwMode="auto">
            <a:xfrm>
              <a:off x="3037" y="2678"/>
              <a:ext cx="11" cy="1"/>
            </a:xfrm>
            <a:prstGeom prst="line">
              <a:avLst/>
            </a:prstGeom>
            <a:noFill/>
            <a:ln w="9525">
              <a:solidFill>
                <a:srgbClr val="008080"/>
              </a:solidFill>
              <a:round/>
              <a:headEnd/>
              <a:tailEnd/>
            </a:ln>
          </p:spPr>
          <p:txBody>
            <a:bodyPr/>
            <a:lstStyle/>
            <a:p>
              <a:endParaRPr lang="en-US"/>
            </a:p>
          </p:txBody>
        </p:sp>
        <p:sp>
          <p:nvSpPr>
            <p:cNvPr id="12531" name="Line 525"/>
            <p:cNvSpPr>
              <a:spLocks noChangeShapeType="1"/>
            </p:cNvSpPr>
            <p:nvPr/>
          </p:nvSpPr>
          <p:spPr bwMode="auto">
            <a:xfrm>
              <a:off x="3060" y="2678"/>
              <a:ext cx="11" cy="1"/>
            </a:xfrm>
            <a:prstGeom prst="line">
              <a:avLst/>
            </a:prstGeom>
            <a:noFill/>
            <a:ln w="9525">
              <a:solidFill>
                <a:srgbClr val="008080"/>
              </a:solidFill>
              <a:round/>
              <a:headEnd/>
              <a:tailEnd/>
            </a:ln>
          </p:spPr>
          <p:txBody>
            <a:bodyPr/>
            <a:lstStyle/>
            <a:p>
              <a:endParaRPr lang="en-US"/>
            </a:p>
          </p:txBody>
        </p:sp>
        <p:sp>
          <p:nvSpPr>
            <p:cNvPr id="12532" name="Line 526"/>
            <p:cNvSpPr>
              <a:spLocks noChangeShapeType="1"/>
            </p:cNvSpPr>
            <p:nvPr/>
          </p:nvSpPr>
          <p:spPr bwMode="auto">
            <a:xfrm>
              <a:off x="3083" y="2678"/>
              <a:ext cx="11" cy="1"/>
            </a:xfrm>
            <a:prstGeom prst="line">
              <a:avLst/>
            </a:prstGeom>
            <a:noFill/>
            <a:ln w="9525">
              <a:solidFill>
                <a:srgbClr val="008080"/>
              </a:solidFill>
              <a:round/>
              <a:headEnd/>
              <a:tailEnd/>
            </a:ln>
          </p:spPr>
          <p:txBody>
            <a:bodyPr/>
            <a:lstStyle/>
            <a:p>
              <a:endParaRPr lang="en-US"/>
            </a:p>
          </p:txBody>
        </p:sp>
        <p:sp>
          <p:nvSpPr>
            <p:cNvPr id="12533" name="Line 527"/>
            <p:cNvSpPr>
              <a:spLocks noChangeShapeType="1"/>
            </p:cNvSpPr>
            <p:nvPr/>
          </p:nvSpPr>
          <p:spPr bwMode="auto">
            <a:xfrm>
              <a:off x="3106" y="2678"/>
              <a:ext cx="11" cy="1"/>
            </a:xfrm>
            <a:prstGeom prst="line">
              <a:avLst/>
            </a:prstGeom>
            <a:noFill/>
            <a:ln w="9525">
              <a:solidFill>
                <a:srgbClr val="008080"/>
              </a:solidFill>
              <a:round/>
              <a:headEnd/>
              <a:tailEnd/>
            </a:ln>
          </p:spPr>
          <p:txBody>
            <a:bodyPr/>
            <a:lstStyle/>
            <a:p>
              <a:endParaRPr lang="en-US"/>
            </a:p>
          </p:txBody>
        </p:sp>
        <p:sp>
          <p:nvSpPr>
            <p:cNvPr id="12534" name="Line 528"/>
            <p:cNvSpPr>
              <a:spLocks noChangeShapeType="1"/>
            </p:cNvSpPr>
            <p:nvPr/>
          </p:nvSpPr>
          <p:spPr bwMode="auto">
            <a:xfrm>
              <a:off x="3129" y="2678"/>
              <a:ext cx="11" cy="1"/>
            </a:xfrm>
            <a:prstGeom prst="line">
              <a:avLst/>
            </a:prstGeom>
            <a:noFill/>
            <a:ln w="9525">
              <a:solidFill>
                <a:srgbClr val="008080"/>
              </a:solidFill>
              <a:round/>
              <a:headEnd/>
              <a:tailEnd/>
            </a:ln>
          </p:spPr>
          <p:txBody>
            <a:bodyPr/>
            <a:lstStyle/>
            <a:p>
              <a:endParaRPr lang="en-US"/>
            </a:p>
          </p:txBody>
        </p:sp>
        <p:sp>
          <p:nvSpPr>
            <p:cNvPr id="12535" name="Line 529"/>
            <p:cNvSpPr>
              <a:spLocks noChangeShapeType="1"/>
            </p:cNvSpPr>
            <p:nvPr/>
          </p:nvSpPr>
          <p:spPr bwMode="auto">
            <a:xfrm>
              <a:off x="3152" y="2678"/>
              <a:ext cx="11" cy="1"/>
            </a:xfrm>
            <a:prstGeom prst="line">
              <a:avLst/>
            </a:prstGeom>
            <a:noFill/>
            <a:ln w="9525">
              <a:solidFill>
                <a:srgbClr val="008080"/>
              </a:solidFill>
              <a:round/>
              <a:headEnd/>
              <a:tailEnd/>
            </a:ln>
          </p:spPr>
          <p:txBody>
            <a:bodyPr/>
            <a:lstStyle/>
            <a:p>
              <a:endParaRPr lang="en-US"/>
            </a:p>
          </p:txBody>
        </p:sp>
        <p:sp>
          <p:nvSpPr>
            <p:cNvPr id="12536" name="Line 530"/>
            <p:cNvSpPr>
              <a:spLocks noChangeShapeType="1"/>
            </p:cNvSpPr>
            <p:nvPr/>
          </p:nvSpPr>
          <p:spPr bwMode="auto">
            <a:xfrm>
              <a:off x="3175" y="2678"/>
              <a:ext cx="11" cy="1"/>
            </a:xfrm>
            <a:prstGeom prst="line">
              <a:avLst/>
            </a:prstGeom>
            <a:noFill/>
            <a:ln w="9525">
              <a:solidFill>
                <a:srgbClr val="008080"/>
              </a:solidFill>
              <a:round/>
              <a:headEnd/>
              <a:tailEnd/>
            </a:ln>
          </p:spPr>
          <p:txBody>
            <a:bodyPr/>
            <a:lstStyle/>
            <a:p>
              <a:endParaRPr lang="en-US"/>
            </a:p>
          </p:txBody>
        </p:sp>
        <p:sp>
          <p:nvSpPr>
            <p:cNvPr id="12537" name="Line 531"/>
            <p:cNvSpPr>
              <a:spLocks noChangeShapeType="1"/>
            </p:cNvSpPr>
            <p:nvPr/>
          </p:nvSpPr>
          <p:spPr bwMode="auto">
            <a:xfrm>
              <a:off x="3198" y="2678"/>
              <a:ext cx="11" cy="1"/>
            </a:xfrm>
            <a:prstGeom prst="line">
              <a:avLst/>
            </a:prstGeom>
            <a:noFill/>
            <a:ln w="9525">
              <a:solidFill>
                <a:srgbClr val="008080"/>
              </a:solidFill>
              <a:round/>
              <a:headEnd/>
              <a:tailEnd/>
            </a:ln>
          </p:spPr>
          <p:txBody>
            <a:bodyPr/>
            <a:lstStyle/>
            <a:p>
              <a:endParaRPr lang="en-US"/>
            </a:p>
          </p:txBody>
        </p:sp>
        <p:sp>
          <p:nvSpPr>
            <p:cNvPr id="12538" name="Line 532"/>
            <p:cNvSpPr>
              <a:spLocks noChangeShapeType="1"/>
            </p:cNvSpPr>
            <p:nvPr/>
          </p:nvSpPr>
          <p:spPr bwMode="auto">
            <a:xfrm>
              <a:off x="3221" y="2678"/>
              <a:ext cx="11" cy="1"/>
            </a:xfrm>
            <a:prstGeom prst="line">
              <a:avLst/>
            </a:prstGeom>
            <a:noFill/>
            <a:ln w="9525">
              <a:solidFill>
                <a:srgbClr val="008080"/>
              </a:solidFill>
              <a:round/>
              <a:headEnd/>
              <a:tailEnd/>
            </a:ln>
          </p:spPr>
          <p:txBody>
            <a:bodyPr/>
            <a:lstStyle/>
            <a:p>
              <a:endParaRPr lang="en-US"/>
            </a:p>
          </p:txBody>
        </p:sp>
        <p:sp>
          <p:nvSpPr>
            <p:cNvPr id="12539" name="Line 533"/>
            <p:cNvSpPr>
              <a:spLocks noChangeShapeType="1"/>
            </p:cNvSpPr>
            <p:nvPr/>
          </p:nvSpPr>
          <p:spPr bwMode="auto">
            <a:xfrm>
              <a:off x="3244" y="2678"/>
              <a:ext cx="11" cy="1"/>
            </a:xfrm>
            <a:prstGeom prst="line">
              <a:avLst/>
            </a:prstGeom>
            <a:noFill/>
            <a:ln w="9525">
              <a:solidFill>
                <a:srgbClr val="008080"/>
              </a:solidFill>
              <a:round/>
              <a:headEnd/>
              <a:tailEnd/>
            </a:ln>
          </p:spPr>
          <p:txBody>
            <a:bodyPr/>
            <a:lstStyle/>
            <a:p>
              <a:endParaRPr lang="en-US"/>
            </a:p>
          </p:txBody>
        </p:sp>
        <p:sp>
          <p:nvSpPr>
            <p:cNvPr id="12540" name="Line 534"/>
            <p:cNvSpPr>
              <a:spLocks noChangeShapeType="1"/>
            </p:cNvSpPr>
            <p:nvPr/>
          </p:nvSpPr>
          <p:spPr bwMode="auto">
            <a:xfrm>
              <a:off x="3267" y="2678"/>
              <a:ext cx="11" cy="1"/>
            </a:xfrm>
            <a:prstGeom prst="line">
              <a:avLst/>
            </a:prstGeom>
            <a:noFill/>
            <a:ln w="9525">
              <a:solidFill>
                <a:srgbClr val="008080"/>
              </a:solidFill>
              <a:round/>
              <a:headEnd/>
              <a:tailEnd/>
            </a:ln>
          </p:spPr>
          <p:txBody>
            <a:bodyPr/>
            <a:lstStyle/>
            <a:p>
              <a:endParaRPr lang="en-US"/>
            </a:p>
          </p:txBody>
        </p:sp>
        <p:sp>
          <p:nvSpPr>
            <p:cNvPr id="12541" name="Line 535"/>
            <p:cNvSpPr>
              <a:spLocks noChangeShapeType="1"/>
            </p:cNvSpPr>
            <p:nvPr/>
          </p:nvSpPr>
          <p:spPr bwMode="auto">
            <a:xfrm>
              <a:off x="3290" y="2678"/>
              <a:ext cx="11" cy="1"/>
            </a:xfrm>
            <a:prstGeom prst="line">
              <a:avLst/>
            </a:prstGeom>
            <a:noFill/>
            <a:ln w="9525">
              <a:solidFill>
                <a:srgbClr val="008080"/>
              </a:solidFill>
              <a:round/>
              <a:headEnd/>
              <a:tailEnd/>
            </a:ln>
          </p:spPr>
          <p:txBody>
            <a:bodyPr/>
            <a:lstStyle/>
            <a:p>
              <a:endParaRPr lang="en-US"/>
            </a:p>
          </p:txBody>
        </p:sp>
        <p:sp>
          <p:nvSpPr>
            <p:cNvPr id="12542" name="Line 536"/>
            <p:cNvSpPr>
              <a:spLocks noChangeShapeType="1"/>
            </p:cNvSpPr>
            <p:nvPr/>
          </p:nvSpPr>
          <p:spPr bwMode="auto">
            <a:xfrm>
              <a:off x="3313" y="2678"/>
              <a:ext cx="12" cy="1"/>
            </a:xfrm>
            <a:prstGeom prst="line">
              <a:avLst/>
            </a:prstGeom>
            <a:noFill/>
            <a:ln w="9525">
              <a:solidFill>
                <a:srgbClr val="008080"/>
              </a:solidFill>
              <a:round/>
              <a:headEnd/>
              <a:tailEnd/>
            </a:ln>
          </p:spPr>
          <p:txBody>
            <a:bodyPr/>
            <a:lstStyle/>
            <a:p>
              <a:endParaRPr lang="en-US"/>
            </a:p>
          </p:txBody>
        </p:sp>
        <p:sp>
          <p:nvSpPr>
            <p:cNvPr id="12543" name="Line 537"/>
            <p:cNvSpPr>
              <a:spLocks noChangeShapeType="1"/>
            </p:cNvSpPr>
            <p:nvPr/>
          </p:nvSpPr>
          <p:spPr bwMode="auto">
            <a:xfrm>
              <a:off x="3336" y="2678"/>
              <a:ext cx="12" cy="1"/>
            </a:xfrm>
            <a:prstGeom prst="line">
              <a:avLst/>
            </a:prstGeom>
            <a:noFill/>
            <a:ln w="9525">
              <a:solidFill>
                <a:srgbClr val="008080"/>
              </a:solidFill>
              <a:round/>
              <a:headEnd/>
              <a:tailEnd/>
            </a:ln>
          </p:spPr>
          <p:txBody>
            <a:bodyPr/>
            <a:lstStyle/>
            <a:p>
              <a:endParaRPr lang="en-US"/>
            </a:p>
          </p:txBody>
        </p:sp>
        <p:sp>
          <p:nvSpPr>
            <p:cNvPr id="12544" name="Line 538"/>
            <p:cNvSpPr>
              <a:spLocks noChangeShapeType="1"/>
            </p:cNvSpPr>
            <p:nvPr/>
          </p:nvSpPr>
          <p:spPr bwMode="auto">
            <a:xfrm>
              <a:off x="3359" y="2678"/>
              <a:ext cx="12" cy="1"/>
            </a:xfrm>
            <a:prstGeom prst="line">
              <a:avLst/>
            </a:prstGeom>
            <a:noFill/>
            <a:ln w="9525">
              <a:solidFill>
                <a:srgbClr val="008080"/>
              </a:solidFill>
              <a:round/>
              <a:headEnd/>
              <a:tailEnd/>
            </a:ln>
          </p:spPr>
          <p:txBody>
            <a:bodyPr/>
            <a:lstStyle/>
            <a:p>
              <a:endParaRPr lang="en-US"/>
            </a:p>
          </p:txBody>
        </p:sp>
        <p:sp>
          <p:nvSpPr>
            <p:cNvPr id="12545" name="Line 539"/>
            <p:cNvSpPr>
              <a:spLocks noChangeShapeType="1"/>
            </p:cNvSpPr>
            <p:nvPr/>
          </p:nvSpPr>
          <p:spPr bwMode="auto">
            <a:xfrm>
              <a:off x="3382" y="2678"/>
              <a:ext cx="12" cy="1"/>
            </a:xfrm>
            <a:prstGeom prst="line">
              <a:avLst/>
            </a:prstGeom>
            <a:noFill/>
            <a:ln w="9525">
              <a:solidFill>
                <a:srgbClr val="008080"/>
              </a:solidFill>
              <a:round/>
              <a:headEnd/>
              <a:tailEnd/>
            </a:ln>
          </p:spPr>
          <p:txBody>
            <a:bodyPr/>
            <a:lstStyle/>
            <a:p>
              <a:endParaRPr lang="en-US"/>
            </a:p>
          </p:txBody>
        </p:sp>
        <p:sp>
          <p:nvSpPr>
            <p:cNvPr id="12546" name="Line 540"/>
            <p:cNvSpPr>
              <a:spLocks noChangeShapeType="1"/>
            </p:cNvSpPr>
            <p:nvPr/>
          </p:nvSpPr>
          <p:spPr bwMode="auto">
            <a:xfrm>
              <a:off x="3405" y="2678"/>
              <a:ext cx="12" cy="1"/>
            </a:xfrm>
            <a:prstGeom prst="line">
              <a:avLst/>
            </a:prstGeom>
            <a:noFill/>
            <a:ln w="9525">
              <a:solidFill>
                <a:srgbClr val="008080"/>
              </a:solidFill>
              <a:round/>
              <a:headEnd/>
              <a:tailEnd/>
            </a:ln>
          </p:spPr>
          <p:txBody>
            <a:bodyPr/>
            <a:lstStyle/>
            <a:p>
              <a:endParaRPr lang="en-US"/>
            </a:p>
          </p:txBody>
        </p:sp>
        <p:sp>
          <p:nvSpPr>
            <p:cNvPr id="12547" name="Line 541"/>
            <p:cNvSpPr>
              <a:spLocks noChangeShapeType="1"/>
            </p:cNvSpPr>
            <p:nvPr/>
          </p:nvSpPr>
          <p:spPr bwMode="auto">
            <a:xfrm>
              <a:off x="3428" y="2678"/>
              <a:ext cx="12" cy="1"/>
            </a:xfrm>
            <a:prstGeom prst="line">
              <a:avLst/>
            </a:prstGeom>
            <a:noFill/>
            <a:ln w="9525">
              <a:solidFill>
                <a:srgbClr val="008080"/>
              </a:solidFill>
              <a:round/>
              <a:headEnd/>
              <a:tailEnd/>
            </a:ln>
          </p:spPr>
          <p:txBody>
            <a:bodyPr/>
            <a:lstStyle/>
            <a:p>
              <a:endParaRPr lang="en-US"/>
            </a:p>
          </p:txBody>
        </p:sp>
        <p:sp>
          <p:nvSpPr>
            <p:cNvPr id="12548" name="Line 542"/>
            <p:cNvSpPr>
              <a:spLocks noChangeShapeType="1"/>
            </p:cNvSpPr>
            <p:nvPr/>
          </p:nvSpPr>
          <p:spPr bwMode="auto">
            <a:xfrm>
              <a:off x="3451" y="2678"/>
              <a:ext cx="12" cy="1"/>
            </a:xfrm>
            <a:prstGeom prst="line">
              <a:avLst/>
            </a:prstGeom>
            <a:noFill/>
            <a:ln w="9525">
              <a:solidFill>
                <a:srgbClr val="008080"/>
              </a:solidFill>
              <a:round/>
              <a:headEnd/>
              <a:tailEnd/>
            </a:ln>
          </p:spPr>
          <p:txBody>
            <a:bodyPr/>
            <a:lstStyle/>
            <a:p>
              <a:endParaRPr lang="en-US"/>
            </a:p>
          </p:txBody>
        </p:sp>
        <p:sp>
          <p:nvSpPr>
            <p:cNvPr id="12549" name="Line 543"/>
            <p:cNvSpPr>
              <a:spLocks noChangeShapeType="1"/>
            </p:cNvSpPr>
            <p:nvPr/>
          </p:nvSpPr>
          <p:spPr bwMode="auto">
            <a:xfrm>
              <a:off x="3474" y="2678"/>
              <a:ext cx="12" cy="1"/>
            </a:xfrm>
            <a:prstGeom prst="line">
              <a:avLst/>
            </a:prstGeom>
            <a:noFill/>
            <a:ln w="9525">
              <a:solidFill>
                <a:srgbClr val="008080"/>
              </a:solidFill>
              <a:round/>
              <a:headEnd/>
              <a:tailEnd/>
            </a:ln>
          </p:spPr>
          <p:txBody>
            <a:bodyPr/>
            <a:lstStyle/>
            <a:p>
              <a:endParaRPr lang="en-US"/>
            </a:p>
          </p:txBody>
        </p:sp>
        <p:sp>
          <p:nvSpPr>
            <p:cNvPr id="12550" name="Line 544"/>
            <p:cNvSpPr>
              <a:spLocks noChangeShapeType="1"/>
            </p:cNvSpPr>
            <p:nvPr/>
          </p:nvSpPr>
          <p:spPr bwMode="auto">
            <a:xfrm>
              <a:off x="3497" y="2678"/>
              <a:ext cx="12" cy="1"/>
            </a:xfrm>
            <a:prstGeom prst="line">
              <a:avLst/>
            </a:prstGeom>
            <a:noFill/>
            <a:ln w="9525">
              <a:solidFill>
                <a:srgbClr val="008080"/>
              </a:solidFill>
              <a:round/>
              <a:headEnd/>
              <a:tailEnd/>
            </a:ln>
          </p:spPr>
          <p:txBody>
            <a:bodyPr/>
            <a:lstStyle/>
            <a:p>
              <a:endParaRPr lang="en-US"/>
            </a:p>
          </p:txBody>
        </p:sp>
        <p:sp>
          <p:nvSpPr>
            <p:cNvPr id="12551" name="Line 545"/>
            <p:cNvSpPr>
              <a:spLocks noChangeShapeType="1"/>
            </p:cNvSpPr>
            <p:nvPr/>
          </p:nvSpPr>
          <p:spPr bwMode="auto">
            <a:xfrm>
              <a:off x="3520" y="2678"/>
              <a:ext cx="12" cy="1"/>
            </a:xfrm>
            <a:prstGeom prst="line">
              <a:avLst/>
            </a:prstGeom>
            <a:noFill/>
            <a:ln w="9525">
              <a:solidFill>
                <a:srgbClr val="008080"/>
              </a:solidFill>
              <a:round/>
              <a:headEnd/>
              <a:tailEnd/>
            </a:ln>
          </p:spPr>
          <p:txBody>
            <a:bodyPr/>
            <a:lstStyle/>
            <a:p>
              <a:endParaRPr lang="en-US"/>
            </a:p>
          </p:txBody>
        </p:sp>
        <p:sp>
          <p:nvSpPr>
            <p:cNvPr id="12552" name="Line 546"/>
            <p:cNvSpPr>
              <a:spLocks noChangeShapeType="1"/>
            </p:cNvSpPr>
            <p:nvPr/>
          </p:nvSpPr>
          <p:spPr bwMode="auto">
            <a:xfrm>
              <a:off x="3543" y="2678"/>
              <a:ext cx="12" cy="1"/>
            </a:xfrm>
            <a:prstGeom prst="line">
              <a:avLst/>
            </a:prstGeom>
            <a:noFill/>
            <a:ln w="9525">
              <a:solidFill>
                <a:srgbClr val="008080"/>
              </a:solidFill>
              <a:round/>
              <a:headEnd/>
              <a:tailEnd/>
            </a:ln>
          </p:spPr>
          <p:txBody>
            <a:bodyPr/>
            <a:lstStyle/>
            <a:p>
              <a:endParaRPr lang="en-US"/>
            </a:p>
          </p:txBody>
        </p:sp>
        <p:sp>
          <p:nvSpPr>
            <p:cNvPr id="12553" name="Line 547"/>
            <p:cNvSpPr>
              <a:spLocks noChangeShapeType="1"/>
            </p:cNvSpPr>
            <p:nvPr/>
          </p:nvSpPr>
          <p:spPr bwMode="auto">
            <a:xfrm>
              <a:off x="3566" y="2678"/>
              <a:ext cx="12" cy="1"/>
            </a:xfrm>
            <a:prstGeom prst="line">
              <a:avLst/>
            </a:prstGeom>
            <a:noFill/>
            <a:ln w="9525">
              <a:solidFill>
                <a:srgbClr val="008080"/>
              </a:solidFill>
              <a:round/>
              <a:headEnd/>
              <a:tailEnd/>
            </a:ln>
          </p:spPr>
          <p:txBody>
            <a:bodyPr/>
            <a:lstStyle/>
            <a:p>
              <a:endParaRPr lang="en-US"/>
            </a:p>
          </p:txBody>
        </p:sp>
        <p:sp>
          <p:nvSpPr>
            <p:cNvPr id="12554" name="Line 548"/>
            <p:cNvSpPr>
              <a:spLocks noChangeShapeType="1"/>
            </p:cNvSpPr>
            <p:nvPr/>
          </p:nvSpPr>
          <p:spPr bwMode="auto">
            <a:xfrm>
              <a:off x="3589" y="2678"/>
              <a:ext cx="12" cy="1"/>
            </a:xfrm>
            <a:prstGeom prst="line">
              <a:avLst/>
            </a:prstGeom>
            <a:noFill/>
            <a:ln w="9525">
              <a:solidFill>
                <a:srgbClr val="008080"/>
              </a:solidFill>
              <a:round/>
              <a:headEnd/>
              <a:tailEnd/>
            </a:ln>
          </p:spPr>
          <p:txBody>
            <a:bodyPr/>
            <a:lstStyle/>
            <a:p>
              <a:endParaRPr lang="en-US"/>
            </a:p>
          </p:txBody>
        </p:sp>
        <p:sp>
          <p:nvSpPr>
            <p:cNvPr id="12555" name="Line 549"/>
            <p:cNvSpPr>
              <a:spLocks noChangeShapeType="1"/>
            </p:cNvSpPr>
            <p:nvPr/>
          </p:nvSpPr>
          <p:spPr bwMode="auto">
            <a:xfrm>
              <a:off x="3612" y="2678"/>
              <a:ext cx="12" cy="1"/>
            </a:xfrm>
            <a:prstGeom prst="line">
              <a:avLst/>
            </a:prstGeom>
            <a:noFill/>
            <a:ln w="9525">
              <a:solidFill>
                <a:srgbClr val="008080"/>
              </a:solidFill>
              <a:round/>
              <a:headEnd/>
              <a:tailEnd/>
            </a:ln>
          </p:spPr>
          <p:txBody>
            <a:bodyPr/>
            <a:lstStyle/>
            <a:p>
              <a:endParaRPr lang="en-US"/>
            </a:p>
          </p:txBody>
        </p:sp>
        <p:sp>
          <p:nvSpPr>
            <p:cNvPr id="12556" name="Line 550"/>
            <p:cNvSpPr>
              <a:spLocks noChangeShapeType="1"/>
            </p:cNvSpPr>
            <p:nvPr/>
          </p:nvSpPr>
          <p:spPr bwMode="auto">
            <a:xfrm>
              <a:off x="3635" y="2678"/>
              <a:ext cx="12" cy="1"/>
            </a:xfrm>
            <a:prstGeom prst="line">
              <a:avLst/>
            </a:prstGeom>
            <a:noFill/>
            <a:ln w="9525">
              <a:solidFill>
                <a:srgbClr val="008080"/>
              </a:solidFill>
              <a:round/>
              <a:headEnd/>
              <a:tailEnd/>
            </a:ln>
          </p:spPr>
          <p:txBody>
            <a:bodyPr/>
            <a:lstStyle/>
            <a:p>
              <a:endParaRPr lang="en-US"/>
            </a:p>
          </p:txBody>
        </p:sp>
        <p:sp>
          <p:nvSpPr>
            <p:cNvPr id="12557" name="Line 551"/>
            <p:cNvSpPr>
              <a:spLocks noChangeShapeType="1"/>
            </p:cNvSpPr>
            <p:nvPr/>
          </p:nvSpPr>
          <p:spPr bwMode="auto">
            <a:xfrm>
              <a:off x="3658" y="2678"/>
              <a:ext cx="12" cy="1"/>
            </a:xfrm>
            <a:prstGeom prst="line">
              <a:avLst/>
            </a:prstGeom>
            <a:noFill/>
            <a:ln w="9525">
              <a:solidFill>
                <a:srgbClr val="008080"/>
              </a:solidFill>
              <a:round/>
              <a:headEnd/>
              <a:tailEnd/>
            </a:ln>
          </p:spPr>
          <p:txBody>
            <a:bodyPr/>
            <a:lstStyle/>
            <a:p>
              <a:endParaRPr lang="en-US"/>
            </a:p>
          </p:txBody>
        </p:sp>
        <p:sp>
          <p:nvSpPr>
            <p:cNvPr id="12558" name="Line 552"/>
            <p:cNvSpPr>
              <a:spLocks noChangeShapeType="1"/>
            </p:cNvSpPr>
            <p:nvPr/>
          </p:nvSpPr>
          <p:spPr bwMode="auto">
            <a:xfrm>
              <a:off x="3681" y="2678"/>
              <a:ext cx="12" cy="1"/>
            </a:xfrm>
            <a:prstGeom prst="line">
              <a:avLst/>
            </a:prstGeom>
            <a:noFill/>
            <a:ln w="9525">
              <a:solidFill>
                <a:srgbClr val="008080"/>
              </a:solidFill>
              <a:round/>
              <a:headEnd/>
              <a:tailEnd/>
            </a:ln>
          </p:spPr>
          <p:txBody>
            <a:bodyPr/>
            <a:lstStyle/>
            <a:p>
              <a:endParaRPr lang="en-US"/>
            </a:p>
          </p:txBody>
        </p:sp>
        <p:sp>
          <p:nvSpPr>
            <p:cNvPr id="12559" name="Line 553"/>
            <p:cNvSpPr>
              <a:spLocks noChangeShapeType="1"/>
            </p:cNvSpPr>
            <p:nvPr/>
          </p:nvSpPr>
          <p:spPr bwMode="auto">
            <a:xfrm>
              <a:off x="3704" y="2678"/>
              <a:ext cx="12" cy="1"/>
            </a:xfrm>
            <a:prstGeom prst="line">
              <a:avLst/>
            </a:prstGeom>
            <a:noFill/>
            <a:ln w="9525">
              <a:solidFill>
                <a:srgbClr val="008080"/>
              </a:solidFill>
              <a:round/>
              <a:headEnd/>
              <a:tailEnd/>
            </a:ln>
          </p:spPr>
          <p:txBody>
            <a:bodyPr/>
            <a:lstStyle/>
            <a:p>
              <a:endParaRPr lang="en-US"/>
            </a:p>
          </p:txBody>
        </p:sp>
        <p:sp>
          <p:nvSpPr>
            <p:cNvPr id="12560" name="Line 554"/>
            <p:cNvSpPr>
              <a:spLocks noChangeShapeType="1"/>
            </p:cNvSpPr>
            <p:nvPr/>
          </p:nvSpPr>
          <p:spPr bwMode="auto">
            <a:xfrm>
              <a:off x="3727" y="2678"/>
              <a:ext cx="12" cy="1"/>
            </a:xfrm>
            <a:prstGeom prst="line">
              <a:avLst/>
            </a:prstGeom>
            <a:noFill/>
            <a:ln w="9525">
              <a:solidFill>
                <a:srgbClr val="008080"/>
              </a:solidFill>
              <a:round/>
              <a:headEnd/>
              <a:tailEnd/>
            </a:ln>
          </p:spPr>
          <p:txBody>
            <a:bodyPr/>
            <a:lstStyle/>
            <a:p>
              <a:endParaRPr lang="en-US"/>
            </a:p>
          </p:txBody>
        </p:sp>
        <p:sp>
          <p:nvSpPr>
            <p:cNvPr id="12561" name="Line 555"/>
            <p:cNvSpPr>
              <a:spLocks noChangeShapeType="1"/>
            </p:cNvSpPr>
            <p:nvPr/>
          </p:nvSpPr>
          <p:spPr bwMode="auto">
            <a:xfrm>
              <a:off x="3750" y="2678"/>
              <a:ext cx="12" cy="1"/>
            </a:xfrm>
            <a:prstGeom prst="line">
              <a:avLst/>
            </a:prstGeom>
            <a:noFill/>
            <a:ln w="9525">
              <a:solidFill>
                <a:srgbClr val="008080"/>
              </a:solidFill>
              <a:round/>
              <a:headEnd/>
              <a:tailEnd/>
            </a:ln>
          </p:spPr>
          <p:txBody>
            <a:bodyPr/>
            <a:lstStyle/>
            <a:p>
              <a:endParaRPr lang="en-US"/>
            </a:p>
          </p:txBody>
        </p:sp>
        <p:sp>
          <p:nvSpPr>
            <p:cNvPr id="12562" name="Line 556"/>
            <p:cNvSpPr>
              <a:spLocks noChangeShapeType="1"/>
            </p:cNvSpPr>
            <p:nvPr/>
          </p:nvSpPr>
          <p:spPr bwMode="auto">
            <a:xfrm>
              <a:off x="3773" y="2678"/>
              <a:ext cx="12" cy="1"/>
            </a:xfrm>
            <a:prstGeom prst="line">
              <a:avLst/>
            </a:prstGeom>
            <a:noFill/>
            <a:ln w="9525">
              <a:solidFill>
                <a:srgbClr val="008080"/>
              </a:solidFill>
              <a:round/>
              <a:headEnd/>
              <a:tailEnd/>
            </a:ln>
          </p:spPr>
          <p:txBody>
            <a:bodyPr/>
            <a:lstStyle/>
            <a:p>
              <a:endParaRPr lang="en-US"/>
            </a:p>
          </p:txBody>
        </p:sp>
        <p:sp>
          <p:nvSpPr>
            <p:cNvPr id="12563" name="Line 557"/>
            <p:cNvSpPr>
              <a:spLocks noChangeShapeType="1"/>
            </p:cNvSpPr>
            <p:nvPr/>
          </p:nvSpPr>
          <p:spPr bwMode="auto">
            <a:xfrm>
              <a:off x="3796" y="2678"/>
              <a:ext cx="12" cy="1"/>
            </a:xfrm>
            <a:prstGeom prst="line">
              <a:avLst/>
            </a:prstGeom>
            <a:noFill/>
            <a:ln w="9525">
              <a:solidFill>
                <a:srgbClr val="008080"/>
              </a:solidFill>
              <a:round/>
              <a:headEnd/>
              <a:tailEnd/>
            </a:ln>
          </p:spPr>
          <p:txBody>
            <a:bodyPr/>
            <a:lstStyle/>
            <a:p>
              <a:endParaRPr lang="en-US"/>
            </a:p>
          </p:txBody>
        </p:sp>
        <p:sp>
          <p:nvSpPr>
            <p:cNvPr id="12564" name="Line 558"/>
            <p:cNvSpPr>
              <a:spLocks noChangeShapeType="1"/>
            </p:cNvSpPr>
            <p:nvPr/>
          </p:nvSpPr>
          <p:spPr bwMode="auto">
            <a:xfrm>
              <a:off x="3820" y="2678"/>
              <a:ext cx="11" cy="1"/>
            </a:xfrm>
            <a:prstGeom prst="line">
              <a:avLst/>
            </a:prstGeom>
            <a:noFill/>
            <a:ln w="9525">
              <a:solidFill>
                <a:srgbClr val="008080"/>
              </a:solidFill>
              <a:round/>
              <a:headEnd/>
              <a:tailEnd/>
            </a:ln>
          </p:spPr>
          <p:txBody>
            <a:bodyPr/>
            <a:lstStyle/>
            <a:p>
              <a:endParaRPr lang="en-US"/>
            </a:p>
          </p:txBody>
        </p:sp>
        <p:sp>
          <p:nvSpPr>
            <p:cNvPr id="12565" name="Line 559"/>
            <p:cNvSpPr>
              <a:spLocks noChangeShapeType="1"/>
            </p:cNvSpPr>
            <p:nvPr/>
          </p:nvSpPr>
          <p:spPr bwMode="auto">
            <a:xfrm>
              <a:off x="3843" y="2678"/>
              <a:ext cx="11" cy="1"/>
            </a:xfrm>
            <a:prstGeom prst="line">
              <a:avLst/>
            </a:prstGeom>
            <a:noFill/>
            <a:ln w="9525">
              <a:solidFill>
                <a:srgbClr val="008080"/>
              </a:solidFill>
              <a:round/>
              <a:headEnd/>
              <a:tailEnd/>
            </a:ln>
          </p:spPr>
          <p:txBody>
            <a:bodyPr/>
            <a:lstStyle/>
            <a:p>
              <a:endParaRPr lang="en-US"/>
            </a:p>
          </p:txBody>
        </p:sp>
        <p:sp>
          <p:nvSpPr>
            <p:cNvPr id="12566" name="Line 560"/>
            <p:cNvSpPr>
              <a:spLocks noChangeShapeType="1"/>
            </p:cNvSpPr>
            <p:nvPr/>
          </p:nvSpPr>
          <p:spPr bwMode="auto">
            <a:xfrm>
              <a:off x="3866" y="2678"/>
              <a:ext cx="11" cy="1"/>
            </a:xfrm>
            <a:prstGeom prst="line">
              <a:avLst/>
            </a:prstGeom>
            <a:noFill/>
            <a:ln w="9525">
              <a:solidFill>
                <a:srgbClr val="008080"/>
              </a:solidFill>
              <a:round/>
              <a:headEnd/>
              <a:tailEnd/>
            </a:ln>
          </p:spPr>
          <p:txBody>
            <a:bodyPr/>
            <a:lstStyle/>
            <a:p>
              <a:endParaRPr lang="en-US"/>
            </a:p>
          </p:txBody>
        </p:sp>
        <p:sp>
          <p:nvSpPr>
            <p:cNvPr id="12567" name="Line 561"/>
            <p:cNvSpPr>
              <a:spLocks noChangeShapeType="1"/>
            </p:cNvSpPr>
            <p:nvPr/>
          </p:nvSpPr>
          <p:spPr bwMode="auto">
            <a:xfrm>
              <a:off x="3889" y="2678"/>
              <a:ext cx="11" cy="1"/>
            </a:xfrm>
            <a:prstGeom prst="line">
              <a:avLst/>
            </a:prstGeom>
            <a:noFill/>
            <a:ln w="9525">
              <a:solidFill>
                <a:srgbClr val="008080"/>
              </a:solidFill>
              <a:round/>
              <a:headEnd/>
              <a:tailEnd/>
            </a:ln>
          </p:spPr>
          <p:txBody>
            <a:bodyPr/>
            <a:lstStyle/>
            <a:p>
              <a:endParaRPr lang="en-US"/>
            </a:p>
          </p:txBody>
        </p:sp>
        <p:sp>
          <p:nvSpPr>
            <p:cNvPr id="12568" name="Line 562"/>
            <p:cNvSpPr>
              <a:spLocks noChangeShapeType="1"/>
            </p:cNvSpPr>
            <p:nvPr/>
          </p:nvSpPr>
          <p:spPr bwMode="auto">
            <a:xfrm>
              <a:off x="3912" y="2678"/>
              <a:ext cx="11" cy="1"/>
            </a:xfrm>
            <a:prstGeom prst="line">
              <a:avLst/>
            </a:prstGeom>
            <a:noFill/>
            <a:ln w="9525">
              <a:solidFill>
                <a:srgbClr val="008080"/>
              </a:solidFill>
              <a:round/>
              <a:headEnd/>
              <a:tailEnd/>
            </a:ln>
          </p:spPr>
          <p:txBody>
            <a:bodyPr/>
            <a:lstStyle/>
            <a:p>
              <a:endParaRPr lang="en-US"/>
            </a:p>
          </p:txBody>
        </p:sp>
        <p:sp>
          <p:nvSpPr>
            <p:cNvPr id="12569" name="Line 563"/>
            <p:cNvSpPr>
              <a:spLocks noChangeShapeType="1"/>
            </p:cNvSpPr>
            <p:nvPr/>
          </p:nvSpPr>
          <p:spPr bwMode="auto">
            <a:xfrm>
              <a:off x="3935" y="2678"/>
              <a:ext cx="11" cy="1"/>
            </a:xfrm>
            <a:prstGeom prst="line">
              <a:avLst/>
            </a:prstGeom>
            <a:noFill/>
            <a:ln w="9525">
              <a:solidFill>
                <a:srgbClr val="008080"/>
              </a:solidFill>
              <a:round/>
              <a:headEnd/>
              <a:tailEnd/>
            </a:ln>
          </p:spPr>
          <p:txBody>
            <a:bodyPr/>
            <a:lstStyle/>
            <a:p>
              <a:endParaRPr lang="en-US"/>
            </a:p>
          </p:txBody>
        </p:sp>
        <p:sp>
          <p:nvSpPr>
            <p:cNvPr id="12570" name="Line 564"/>
            <p:cNvSpPr>
              <a:spLocks noChangeShapeType="1"/>
            </p:cNvSpPr>
            <p:nvPr/>
          </p:nvSpPr>
          <p:spPr bwMode="auto">
            <a:xfrm>
              <a:off x="3958" y="2678"/>
              <a:ext cx="11" cy="1"/>
            </a:xfrm>
            <a:prstGeom prst="line">
              <a:avLst/>
            </a:prstGeom>
            <a:noFill/>
            <a:ln w="9525">
              <a:solidFill>
                <a:srgbClr val="008080"/>
              </a:solidFill>
              <a:round/>
              <a:headEnd/>
              <a:tailEnd/>
            </a:ln>
          </p:spPr>
          <p:txBody>
            <a:bodyPr/>
            <a:lstStyle/>
            <a:p>
              <a:endParaRPr lang="en-US"/>
            </a:p>
          </p:txBody>
        </p:sp>
        <p:sp>
          <p:nvSpPr>
            <p:cNvPr id="12571" name="Line 565"/>
            <p:cNvSpPr>
              <a:spLocks noChangeShapeType="1"/>
            </p:cNvSpPr>
            <p:nvPr/>
          </p:nvSpPr>
          <p:spPr bwMode="auto">
            <a:xfrm>
              <a:off x="3981" y="2678"/>
              <a:ext cx="11" cy="1"/>
            </a:xfrm>
            <a:prstGeom prst="line">
              <a:avLst/>
            </a:prstGeom>
            <a:noFill/>
            <a:ln w="9525">
              <a:solidFill>
                <a:srgbClr val="008080"/>
              </a:solidFill>
              <a:round/>
              <a:headEnd/>
              <a:tailEnd/>
            </a:ln>
          </p:spPr>
          <p:txBody>
            <a:bodyPr/>
            <a:lstStyle/>
            <a:p>
              <a:endParaRPr lang="en-US"/>
            </a:p>
          </p:txBody>
        </p:sp>
        <p:sp>
          <p:nvSpPr>
            <p:cNvPr id="12572" name="Line 566"/>
            <p:cNvSpPr>
              <a:spLocks noChangeShapeType="1"/>
            </p:cNvSpPr>
            <p:nvPr/>
          </p:nvSpPr>
          <p:spPr bwMode="auto">
            <a:xfrm>
              <a:off x="4004" y="2678"/>
              <a:ext cx="11" cy="1"/>
            </a:xfrm>
            <a:prstGeom prst="line">
              <a:avLst/>
            </a:prstGeom>
            <a:noFill/>
            <a:ln w="9525">
              <a:solidFill>
                <a:srgbClr val="008080"/>
              </a:solidFill>
              <a:round/>
              <a:headEnd/>
              <a:tailEnd/>
            </a:ln>
          </p:spPr>
          <p:txBody>
            <a:bodyPr/>
            <a:lstStyle/>
            <a:p>
              <a:endParaRPr lang="en-US"/>
            </a:p>
          </p:txBody>
        </p:sp>
        <p:sp>
          <p:nvSpPr>
            <p:cNvPr id="12573" name="Line 567"/>
            <p:cNvSpPr>
              <a:spLocks noChangeShapeType="1"/>
            </p:cNvSpPr>
            <p:nvPr/>
          </p:nvSpPr>
          <p:spPr bwMode="auto">
            <a:xfrm>
              <a:off x="4027" y="2678"/>
              <a:ext cx="11" cy="1"/>
            </a:xfrm>
            <a:prstGeom prst="line">
              <a:avLst/>
            </a:prstGeom>
            <a:noFill/>
            <a:ln w="9525">
              <a:solidFill>
                <a:srgbClr val="008080"/>
              </a:solidFill>
              <a:round/>
              <a:headEnd/>
              <a:tailEnd/>
            </a:ln>
          </p:spPr>
          <p:txBody>
            <a:bodyPr/>
            <a:lstStyle/>
            <a:p>
              <a:endParaRPr lang="en-US"/>
            </a:p>
          </p:txBody>
        </p:sp>
        <p:sp>
          <p:nvSpPr>
            <p:cNvPr id="12574" name="Line 568"/>
            <p:cNvSpPr>
              <a:spLocks noChangeShapeType="1"/>
            </p:cNvSpPr>
            <p:nvPr/>
          </p:nvSpPr>
          <p:spPr bwMode="auto">
            <a:xfrm>
              <a:off x="4050" y="2678"/>
              <a:ext cx="11" cy="1"/>
            </a:xfrm>
            <a:prstGeom prst="line">
              <a:avLst/>
            </a:prstGeom>
            <a:noFill/>
            <a:ln w="9525">
              <a:solidFill>
                <a:srgbClr val="008080"/>
              </a:solidFill>
              <a:round/>
              <a:headEnd/>
              <a:tailEnd/>
            </a:ln>
          </p:spPr>
          <p:txBody>
            <a:bodyPr/>
            <a:lstStyle/>
            <a:p>
              <a:endParaRPr lang="en-US"/>
            </a:p>
          </p:txBody>
        </p:sp>
        <p:sp>
          <p:nvSpPr>
            <p:cNvPr id="12575" name="Line 569"/>
            <p:cNvSpPr>
              <a:spLocks noChangeShapeType="1"/>
            </p:cNvSpPr>
            <p:nvPr/>
          </p:nvSpPr>
          <p:spPr bwMode="auto">
            <a:xfrm>
              <a:off x="4073" y="2678"/>
              <a:ext cx="11" cy="1"/>
            </a:xfrm>
            <a:prstGeom prst="line">
              <a:avLst/>
            </a:prstGeom>
            <a:noFill/>
            <a:ln w="9525">
              <a:solidFill>
                <a:srgbClr val="008080"/>
              </a:solidFill>
              <a:round/>
              <a:headEnd/>
              <a:tailEnd/>
            </a:ln>
          </p:spPr>
          <p:txBody>
            <a:bodyPr/>
            <a:lstStyle/>
            <a:p>
              <a:endParaRPr lang="en-US"/>
            </a:p>
          </p:txBody>
        </p:sp>
        <p:sp>
          <p:nvSpPr>
            <p:cNvPr id="12576" name="Line 570"/>
            <p:cNvSpPr>
              <a:spLocks noChangeShapeType="1"/>
            </p:cNvSpPr>
            <p:nvPr/>
          </p:nvSpPr>
          <p:spPr bwMode="auto">
            <a:xfrm>
              <a:off x="4096" y="2678"/>
              <a:ext cx="11" cy="1"/>
            </a:xfrm>
            <a:prstGeom prst="line">
              <a:avLst/>
            </a:prstGeom>
            <a:noFill/>
            <a:ln w="9525">
              <a:solidFill>
                <a:srgbClr val="008080"/>
              </a:solidFill>
              <a:round/>
              <a:headEnd/>
              <a:tailEnd/>
            </a:ln>
          </p:spPr>
          <p:txBody>
            <a:bodyPr/>
            <a:lstStyle/>
            <a:p>
              <a:endParaRPr lang="en-US"/>
            </a:p>
          </p:txBody>
        </p:sp>
        <p:sp>
          <p:nvSpPr>
            <p:cNvPr id="12577" name="Line 571"/>
            <p:cNvSpPr>
              <a:spLocks noChangeShapeType="1"/>
            </p:cNvSpPr>
            <p:nvPr/>
          </p:nvSpPr>
          <p:spPr bwMode="auto">
            <a:xfrm>
              <a:off x="4119" y="2678"/>
              <a:ext cx="11" cy="1"/>
            </a:xfrm>
            <a:prstGeom prst="line">
              <a:avLst/>
            </a:prstGeom>
            <a:noFill/>
            <a:ln w="9525">
              <a:solidFill>
                <a:srgbClr val="008080"/>
              </a:solidFill>
              <a:round/>
              <a:headEnd/>
              <a:tailEnd/>
            </a:ln>
          </p:spPr>
          <p:txBody>
            <a:bodyPr/>
            <a:lstStyle/>
            <a:p>
              <a:endParaRPr lang="en-US"/>
            </a:p>
          </p:txBody>
        </p:sp>
        <p:sp>
          <p:nvSpPr>
            <p:cNvPr id="12578" name="Line 572"/>
            <p:cNvSpPr>
              <a:spLocks noChangeShapeType="1"/>
            </p:cNvSpPr>
            <p:nvPr/>
          </p:nvSpPr>
          <p:spPr bwMode="auto">
            <a:xfrm>
              <a:off x="4142" y="2678"/>
              <a:ext cx="11" cy="1"/>
            </a:xfrm>
            <a:prstGeom prst="line">
              <a:avLst/>
            </a:prstGeom>
            <a:noFill/>
            <a:ln w="9525">
              <a:solidFill>
                <a:srgbClr val="008080"/>
              </a:solidFill>
              <a:round/>
              <a:headEnd/>
              <a:tailEnd/>
            </a:ln>
          </p:spPr>
          <p:txBody>
            <a:bodyPr/>
            <a:lstStyle/>
            <a:p>
              <a:endParaRPr lang="en-US"/>
            </a:p>
          </p:txBody>
        </p:sp>
        <p:sp>
          <p:nvSpPr>
            <p:cNvPr id="12579" name="Line 573"/>
            <p:cNvSpPr>
              <a:spLocks noChangeShapeType="1"/>
            </p:cNvSpPr>
            <p:nvPr/>
          </p:nvSpPr>
          <p:spPr bwMode="auto">
            <a:xfrm>
              <a:off x="1563" y="2606"/>
              <a:ext cx="12" cy="1"/>
            </a:xfrm>
            <a:prstGeom prst="line">
              <a:avLst/>
            </a:prstGeom>
            <a:noFill/>
            <a:ln w="9525">
              <a:solidFill>
                <a:srgbClr val="008080"/>
              </a:solidFill>
              <a:round/>
              <a:headEnd/>
              <a:tailEnd/>
            </a:ln>
          </p:spPr>
          <p:txBody>
            <a:bodyPr/>
            <a:lstStyle/>
            <a:p>
              <a:endParaRPr lang="en-US"/>
            </a:p>
          </p:txBody>
        </p:sp>
        <p:sp>
          <p:nvSpPr>
            <p:cNvPr id="12580" name="Line 574"/>
            <p:cNvSpPr>
              <a:spLocks noChangeShapeType="1"/>
            </p:cNvSpPr>
            <p:nvPr/>
          </p:nvSpPr>
          <p:spPr bwMode="auto">
            <a:xfrm>
              <a:off x="1586" y="2606"/>
              <a:ext cx="12" cy="1"/>
            </a:xfrm>
            <a:prstGeom prst="line">
              <a:avLst/>
            </a:prstGeom>
            <a:noFill/>
            <a:ln w="9525">
              <a:solidFill>
                <a:srgbClr val="008080"/>
              </a:solidFill>
              <a:round/>
              <a:headEnd/>
              <a:tailEnd/>
            </a:ln>
          </p:spPr>
          <p:txBody>
            <a:bodyPr/>
            <a:lstStyle/>
            <a:p>
              <a:endParaRPr lang="en-US"/>
            </a:p>
          </p:txBody>
        </p:sp>
        <p:sp>
          <p:nvSpPr>
            <p:cNvPr id="12581" name="Line 575"/>
            <p:cNvSpPr>
              <a:spLocks noChangeShapeType="1"/>
            </p:cNvSpPr>
            <p:nvPr/>
          </p:nvSpPr>
          <p:spPr bwMode="auto">
            <a:xfrm>
              <a:off x="1609" y="2606"/>
              <a:ext cx="12" cy="1"/>
            </a:xfrm>
            <a:prstGeom prst="line">
              <a:avLst/>
            </a:prstGeom>
            <a:noFill/>
            <a:ln w="9525">
              <a:solidFill>
                <a:srgbClr val="008080"/>
              </a:solidFill>
              <a:round/>
              <a:headEnd/>
              <a:tailEnd/>
            </a:ln>
          </p:spPr>
          <p:txBody>
            <a:bodyPr/>
            <a:lstStyle/>
            <a:p>
              <a:endParaRPr lang="en-US"/>
            </a:p>
          </p:txBody>
        </p:sp>
        <p:sp>
          <p:nvSpPr>
            <p:cNvPr id="12582" name="Line 576"/>
            <p:cNvSpPr>
              <a:spLocks noChangeShapeType="1"/>
            </p:cNvSpPr>
            <p:nvPr/>
          </p:nvSpPr>
          <p:spPr bwMode="auto">
            <a:xfrm>
              <a:off x="1632" y="2606"/>
              <a:ext cx="12" cy="1"/>
            </a:xfrm>
            <a:prstGeom prst="line">
              <a:avLst/>
            </a:prstGeom>
            <a:noFill/>
            <a:ln w="9525">
              <a:solidFill>
                <a:srgbClr val="008080"/>
              </a:solidFill>
              <a:round/>
              <a:headEnd/>
              <a:tailEnd/>
            </a:ln>
          </p:spPr>
          <p:txBody>
            <a:bodyPr/>
            <a:lstStyle/>
            <a:p>
              <a:endParaRPr lang="en-US"/>
            </a:p>
          </p:txBody>
        </p:sp>
        <p:sp>
          <p:nvSpPr>
            <p:cNvPr id="12583" name="Line 577"/>
            <p:cNvSpPr>
              <a:spLocks noChangeShapeType="1"/>
            </p:cNvSpPr>
            <p:nvPr/>
          </p:nvSpPr>
          <p:spPr bwMode="auto">
            <a:xfrm>
              <a:off x="1655" y="2606"/>
              <a:ext cx="12" cy="1"/>
            </a:xfrm>
            <a:prstGeom prst="line">
              <a:avLst/>
            </a:prstGeom>
            <a:noFill/>
            <a:ln w="9525">
              <a:solidFill>
                <a:srgbClr val="008080"/>
              </a:solidFill>
              <a:round/>
              <a:headEnd/>
              <a:tailEnd/>
            </a:ln>
          </p:spPr>
          <p:txBody>
            <a:bodyPr/>
            <a:lstStyle/>
            <a:p>
              <a:endParaRPr lang="en-US"/>
            </a:p>
          </p:txBody>
        </p:sp>
        <p:sp>
          <p:nvSpPr>
            <p:cNvPr id="12584" name="Line 578"/>
            <p:cNvSpPr>
              <a:spLocks noChangeShapeType="1"/>
            </p:cNvSpPr>
            <p:nvPr/>
          </p:nvSpPr>
          <p:spPr bwMode="auto">
            <a:xfrm>
              <a:off x="1678" y="2606"/>
              <a:ext cx="12" cy="1"/>
            </a:xfrm>
            <a:prstGeom prst="line">
              <a:avLst/>
            </a:prstGeom>
            <a:noFill/>
            <a:ln w="9525">
              <a:solidFill>
                <a:srgbClr val="008080"/>
              </a:solidFill>
              <a:round/>
              <a:headEnd/>
              <a:tailEnd/>
            </a:ln>
          </p:spPr>
          <p:txBody>
            <a:bodyPr/>
            <a:lstStyle/>
            <a:p>
              <a:endParaRPr lang="en-US"/>
            </a:p>
          </p:txBody>
        </p:sp>
        <p:sp>
          <p:nvSpPr>
            <p:cNvPr id="12585" name="Line 579"/>
            <p:cNvSpPr>
              <a:spLocks noChangeShapeType="1"/>
            </p:cNvSpPr>
            <p:nvPr/>
          </p:nvSpPr>
          <p:spPr bwMode="auto">
            <a:xfrm>
              <a:off x="1701" y="2606"/>
              <a:ext cx="12" cy="1"/>
            </a:xfrm>
            <a:prstGeom prst="line">
              <a:avLst/>
            </a:prstGeom>
            <a:noFill/>
            <a:ln w="9525">
              <a:solidFill>
                <a:srgbClr val="008080"/>
              </a:solidFill>
              <a:round/>
              <a:headEnd/>
              <a:tailEnd/>
            </a:ln>
          </p:spPr>
          <p:txBody>
            <a:bodyPr/>
            <a:lstStyle/>
            <a:p>
              <a:endParaRPr lang="en-US"/>
            </a:p>
          </p:txBody>
        </p:sp>
        <p:sp>
          <p:nvSpPr>
            <p:cNvPr id="12586" name="Line 580"/>
            <p:cNvSpPr>
              <a:spLocks noChangeShapeType="1"/>
            </p:cNvSpPr>
            <p:nvPr/>
          </p:nvSpPr>
          <p:spPr bwMode="auto">
            <a:xfrm>
              <a:off x="1724" y="2606"/>
              <a:ext cx="12" cy="1"/>
            </a:xfrm>
            <a:prstGeom prst="line">
              <a:avLst/>
            </a:prstGeom>
            <a:noFill/>
            <a:ln w="9525">
              <a:solidFill>
                <a:srgbClr val="008080"/>
              </a:solidFill>
              <a:round/>
              <a:headEnd/>
              <a:tailEnd/>
            </a:ln>
          </p:spPr>
          <p:txBody>
            <a:bodyPr/>
            <a:lstStyle/>
            <a:p>
              <a:endParaRPr lang="en-US"/>
            </a:p>
          </p:txBody>
        </p:sp>
        <p:sp>
          <p:nvSpPr>
            <p:cNvPr id="12587" name="Line 581"/>
            <p:cNvSpPr>
              <a:spLocks noChangeShapeType="1"/>
            </p:cNvSpPr>
            <p:nvPr/>
          </p:nvSpPr>
          <p:spPr bwMode="auto">
            <a:xfrm>
              <a:off x="1747" y="2606"/>
              <a:ext cx="12" cy="1"/>
            </a:xfrm>
            <a:prstGeom prst="line">
              <a:avLst/>
            </a:prstGeom>
            <a:noFill/>
            <a:ln w="9525">
              <a:solidFill>
                <a:srgbClr val="008080"/>
              </a:solidFill>
              <a:round/>
              <a:headEnd/>
              <a:tailEnd/>
            </a:ln>
          </p:spPr>
          <p:txBody>
            <a:bodyPr/>
            <a:lstStyle/>
            <a:p>
              <a:endParaRPr lang="en-US"/>
            </a:p>
          </p:txBody>
        </p:sp>
        <p:sp>
          <p:nvSpPr>
            <p:cNvPr id="12588" name="Line 582"/>
            <p:cNvSpPr>
              <a:spLocks noChangeShapeType="1"/>
            </p:cNvSpPr>
            <p:nvPr/>
          </p:nvSpPr>
          <p:spPr bwMode="auto">
            <a:xfrm>
              <a:off x="1770" y="2606"/>
              <a:ext cx="12" cy="1"/>
            </a:xfrm>
            <a:prstGeom prst="line">
              <a:avLst/>
            </a:prstGeom>
            <a:noFill/>
            <a:ln w="9525">
              <a:solidFill>
                <a:srgbClr val="008080"/>
              </a:solidFill>
              <a:round/>
              <a:headEnd/>
              <a:tailEnd/>
            </a:ln>
          </p:spPr>
          <p:txBody>
            <a:bodyPr/>
            <a:lstStyle/>
            <a:p>
              <a:endParaRPr lang="en-US"/>
            </a:p>
          </p:txBody>
        </p:sp>
        <p:sp>
          <p:nvSpPr>
            <p:cNvPr id="12589" name="Line 583"/>
            <p:cNvSpPr>
              <a:spLocks noChangeShapeType="1"/>
            </p:cNvSpPr>
            <p:nvPr/>
          </p:nvSpPr>
          <p:spPr bwMode="auto">
            <a:xfrm>
              <a:off x="1793" y="2606"/>
              <a:ext cx="12" cy="1"/>
            </a:xfrm>
            <a:prstGeom prst="line">
              <a:avLst/>
            </a:prstGeom>
            <a:noFill/>
            <a:ln w="9525">
              <a:solidFill>
                <a:srgbClr val="008080"/>
              </a:solidFill>
              <a:round/>
              <a:headEnd/>
              <a:tailEnd/>
            </a:ln>
          </p:spPr>
          <p:txBody>
            <a:bodyPr/>
            <a:lstStyle/>
            <a:p>
              <a:endParaRPr lang="en-US"/>
            </a:p>
          </p:txBody>
        </p:sp>
        <p:sp>
          <p:nvSpPr>
            <p:cNvPr id="12590" name="Line 584"/>
            <p:cNvSpPr>
              <a:spLocks noChangeShapeType="1"/>
            </p:cNvSpPr>
            <p:nvPr/>
          </p:nvSpPr>
          <p:spPr bwMode="auto">
            <a:xfrm>
              <a:off x="1816" y="2606"/>
              <a:ext cx="12" cy="1"/>
            </a:xfrm>
            <a:prstGeom prst="line">
              <a:avLst/>
            </a:prstGeom>
            <a:noFill/>
            <a:ln w="9525">
              <a:solidFill>
                <a:srgbClr val="008080"/>
              </a:solidFill>
              <a:round/>
              <a:headEnd/>
              <a:tailEnd/>
            </a:ln>
          </p:spPr>
          <p:txBody>
            <a:bodyPr/>
            <a:lstStyle/>
            <a:p>
              <a:endParaRPr lang="en-US"/>
            </a:p>
          </p:txBody>
        </p:sp>
        <p:sp>
          <p:nvSpPr>
            <p:cNvPr id="12591" name="Line 585"/>
            <p:cNvSpPr>
              <a:spLocks noChangeShapeType="1"/>
            </p:cNvSpPr>
            <p:nvPr/>
          </p:nvSpPr>
          <p:spPr bwMode="auto">
            <a:xfrm>
              <a:off x="1839" y="2606"/>
              <a:ext cx="12" cy="1"/>
            </a:xfrm>
            <a:prstGeom prst="line">
              <a:avLst/>
            </a:prstGeom>
            <a:noFill/>
            <a:ln w="9525">
              <a:solidFill>
                <a:srgbClr val="008080"/>
              </a:solidFill>
              <a:round/>
              <a:headEnd/>
              <a:tailEnd/>
            </a:ln>
          </p:spPr>
          <p:txBody>
            <a:bodyPr/>
            <a:lstStyle/>
            <a:p>
              <a:endParaRPr lang="en-US"/>
            </a:p>
          </p:txBody>
        </p:sp>
        <p:sp>
          <p:nvSpPr>
            <p:cNvPr id="12592" name="Line 586"/>
            <p:cNvSpPr>
              <a:spLocks noChangeShapeType="1"/>
            </p:cNvSpPr>
            <p:nvPr/>
          </p:nvSpPr>
          <p:spPr bwMode="auto">
            <a:xfrm>
              <a:off x="1863" y="2606"/>
              <a:ext cx="11" cy="1"/>
            </a:xfrm>
            <a:prstGeom prst="line">
              <a:avLst/>
            </a:prstGeom>
            <a:noFill/>
            <a:ln w="9525">
              <a:solidFill>
                <a:srgbClr val="008080"/>
              </a:solidFill>
              <a:round/>
              <a:headEnd/>
              <a:tailEnd/>
            </a:ln>
          </p:spPr>
          <p:txBody>
            <a:bodyPr/>
            <a:lstStyle/>
            <a:p>
              <a:endParaRPr lang="en-US"/>
            </a:p>
          </p:txBody>
        </p:sp>
        <p:sp>
          <p:nvSpPr>
            <p:cNvPr id="12593" name="Line 587"/>
            <p:cNvSpPr>
              <a:spLocks noChangeShapeType="1"/>
            </p:cNvSpPr>
            <p:nvPr/>
          </p:nvSpPr>
          <p:spPr bwMode="auto">
            <a:xfrm>
              <a:off x="1886" y="2606"/>
              <a:ext cx="11" cy="1"/>
            </a:xfrm>
            <a:prstGeom prst="line">
              <a:avLst/>
            </a:prstGeom>
            <a:noFill/>
            <a:ln w="9525">
              <a:solidFill>
                <a:srgbClr val="008080"/>
              </a:solidFill>
              <a:round/>
              <a:headEnd/>
              <a:tailEnd/>
            </a:ln>
          </p:spPr>
          <p:txBody>
            <a:bodyPr/>
            <a:lstStyle/>
            <a:p>
              <a:endParaRPr lang="en-US"/>
            </a:p>
          </p:txBody>
        </p:sp>
        <p:sp>
          <p:nvSpPr>
            <p:cNvPr id="12594" name="Line 588"/>
            <p:cNvSpPr>
              <a:spLocks noChangeShapeType="1"/>
            </p:cNvSpPr>
            <p:nvPr/>
          </p:nvSpPr>
          <p:spPr bwMode="auto">
            <a:xfrm>
              <a:off x="1909" y="2606"/>
              <a:ext cx="11" cy="1"/>
            </a:xfrm>
            <a:prstGeom prst="line">
              <a:avLst/>
            </a:prstGeom>
            <a:noFill/>
            <a:ln w="9525">
              <a:solidFill>
                <a:srgbClr val="008080"/>
              </a:solidFill>
              <a:round/>
              <a:headEnd/>
              <a:tailEnd/>
            </a:ln>
          </p:spPr>
          <p:txBody>
            <a:bodyPr/>
            <a:lstStyle/>
            <a:p>
              <a:endParaRPr lang="en-US"/>
            </a:p>
          </p:txBody>
        </p:sp>
        <p:sp>
          <p:nvSpPr>
            <p:cNvPr id="12595" name="Line 589"/>
            <p:cNvSpPr>
              <a:spLocks noChangeShapeType="1"/>
            </p:cNvSpPr>
            <p:nvPr/>
          </p:nvSpPr>
          <p:spPr bwMode="auto">
            <a:xfrm>
              <a:off x="1932" y="2606"/>
              <a:ext cx="11" cy="1"/>
            </a:xfrm>
            <a:prstGeom prst="line">
              <a:avLst/>
            </a:prstGeom>
            <a:noFill/>
            <a:ln w="9525">
              <a:solidFill>
                <a:srgbClr val="008080"/>
              </a:solidFill>
              <a:round/>
              <a:headEnd/>
              <a:tailEnd/>
            </a:ln>
          </p:spPr>
          <p:txBody>
            <a:bodyPr/>
            <a:lstStyle/>
            <a:p>
              <a:endParaRPr lang="en-US"/>
            </a:p>
          </p:txBody>
        </p:sp>
        <p:sp>
          <p:nvSpPr>
            <p:cNvPr id="12596" name="Line 590"/>
            <p:cNvSpPr>
              <a:spLocks noChangeShapeType="1"/>
            </p:cNvSpPr>
            <p:nvPr/>
          </p:nvSpPr>
          <p:spPr bwMode="auto">
            <a:xfrm>
              <a:off x="1955" y="2606"/>
              <a:ext cx="11" cy="1"/>
            </a:xfrm>
            <a:prstGeom prst="line">
              <a:avLst/>
            </a:prstGeom>
            <a:noFill/>
            <a:ln w="9525">
              <a:solidFill>
                <a:srgbClr val="008080"/>
              </a:solidFill>
              <a:round/>
              <a:headEnd/>
              <a:tailEnd/>
            </a:ln>
          </p:spPr>
          <p:txBody>
            <a:bodyPr/>
            <a:lstStyle/>
            <a:p>
              <a:endParaRPr lang="en-US"/>
            </a:p>
          </p:txBody>
        </p:sp>
        <p:sp>
          <p:nvSpPr>
            <p:cNvPr id="12597" name="Line 591"/>
            <p:cNvSpPr>
              <a:spLocks noChangeShapeType="1"/>
            </p:cNvSpPr>
            <p:nvPr/>
          </p:nvSpPr>
          <p:spPr bwMode="auto">
            <a:xfrm>
              <a:off x="1978" y="2606"/>
              <a:ext cx="11" cy="1"/>
            </a:xfrm>
            <a:prstGeom prst="line">
              <a:avLst/>
            </a:prstGeom>
            <a:noFill/>
            <a:ln w="9525">
              <a:solidFill>
                <a:srgbClr val="008080"/>
              </a:solidFill>
              <a:round/>
              <a:headEnd/>
              <a:tailEnd/>
            </a:ln>
          </p:spPr>
          <p:txBody>
            <a:bodyPr/>
            <a:lstStyle/>
            <a:p>
              <a:endParaRPr lang="en-US"/>
            </a:p>
          </p:txBody>
        </p:sp>
        <p:sp>
          <p:nvSpPr>
            <p:cNvPr id="12598" name="Line 592"/>
            <p:cNvSpPr>
              <a:spLocks noChangeShapeType="1"/>
            </p:cNvSpPr>
            <p:nvPr/>
          </p:nvSpPr>
          <p:spPr bwMode="auto">
            <a:xfrm>
              <a:off x="2001" y="2606"/>
              <a:ext cx="11" cy="1"/>
            </a:xfrm>
            <a:prstGeom prst="line">
              <a:avLst/>
            </a:prstGeom>
            <a:noFill/>
            <a:ln w="9525">
              <a:solidFill>
                <a:srgbClr val="008080"/>
              </a:solidFill>
              <a:round/>
              <a:headEnd/>
              <a:tailEnd/>
            </a:ln>
          </p:spPr>
          <p:txBody>
            <a:bodyPr/>
            <a:lstStyle/>
            <a:p>
              <a:endParaRPr lang="en-US"/>
            </a:p>
          </p:txBody>
        </p:sp>
        <p:sp>
          <p:nvSpPr>
            <p:cNvPr id="12599" name="Line 593"/>
            <p:cNvSpPr>
              <a:spLocks noChangeShapeType="1"/>
            </p:cNvSpPr>
            <p:nvPr/>
          </p:nvSpPr>
          <p:spPr bwMode="auto">
            <a:xfrm>
              <a:off x="2024" y="2606"/>
              <a:ext cx="11" cy="1"/>
            </a:xfrm>
            <a:prstGeom prst="line">
              <a:avLst/>
            </a:prstGeom>
            <a:noFill/>
            <a:ln w="9525">
              <a:solidFill>
                <a:srgbClr val="008080"/>
              </a:solidFill>
              <a:round/>
              <a:headEnd/>
              <a:tailEnd/>
            </a:ln>
          </p:spPr>
          <p:txBody>
            <a:bodyPr/>
            <a:lstStyle/>
            <a:p>
              <a:endParaRPr lang="en-US"/>
            </a:p>
          </p:txBody>
        </p:sp>
        <p:sp>
          <p:nvSpPr>
            <p:cNvPr id="12600" name="Line 594"/>
            <p:cNvSpPr>
              <a:spLocks noChangeShapeType="1"/>
            </p:cNvSpPr>
            <p:nvPr/>
          </p:nvSpPr>
          <p:spPr bwMode="auto">
            <a:xfrm>
              <a:off x="2047" y="2606"/>
              <a:ext cx="11" cy="1"/>
            </a:xfrm>
            <a:prstGeom prst="line">
              <a:avLst/>
            </a:prstGeom>
            <a:noFill/>
            <a:ln w="9525">
              <a:solidFill>
                <a:srgbClr val="008080"/>
              </a:solidFill>
              <a:round/>
              <a:headEnd/>
              <a:tailEnd/>
            </a:ln>
          </p:spPr>
          <p:txBody>
            <a:bodyPr/>
            <a:lstStyle/>
            <a:p>
              <a:endParaRPr lang="en-US"/>
            </a:p>
          </p:txBody>
        </p:sp>
        <p:sp>
          <p:nvSpPr>
            <p:cNvPr id="12601" name="Line 595"/>
            <p:cNvSpPr>
              <a:spLocks noChangeShapeType="1"/>
            </p:cNvSpPr>
            <p:nvPr/>
          </p:nvSpPr>
          <p:spPr bwMode="auto">
            <a:xfrm>
              <a:off x="2070" y="2606"/>
              <a:ext cx="11" cy="1"/>
            </a:xfrm>
            <a:prstGeom prst="line">
              <a:avLst/>
            </a:prstGeom>
            <a:noFill/>
            <a:ln w="9525">
              <a:solidFill>
                <a:srgbClr val="008080"/>
              </a:solidFill>
              <a:round/>
              <a:headEnd/>
              <a:tailEnd/>
            </a:ln>
          </p:spPr>
          <p:txBody>
            <a:bodyPr/>
            <a:lstStyle/>
            <a:p>
              <a:endParaRPr lang="en-US"/>
            </a:p>
          </p:txBody>
        </p:sp>
        <p:sp>
          <p:nvSpPr>
            <p:cNvPr id="12602" name="Line 596"/>
            <p:cNvSpPr>
              <a:spLocks noChangeShapeType="1"/>
            </p:cNvSpPr>
            <p:nvPr/>
          </p:nvSpPr>
          <p:spPr bwMode="auto">
            <a:xfrm>
              <a:off x="2093" y="2606"/>
              <a:ext cx="11" cy="1"/>
            </a:xfrm>
            <a:prstGeom prst="line">
              <a:avLst/>
            </a:prstGeom>
            <a:noFill/>
            <a:ln w="9525">
              <a:solidFill>
                <a:srgbClr val="008080"/>
              </a:solidFill>
              <a:round/>
              <a:headEnd/>
              <a:tailEnd/>
            </a:ln>
          </p:spPr>
          <p:txBody>
            <a:bodyPr/>
            <a:lstStyle/>
            <a:p>
              <a:endParaRPr lang="en-US"/>
            </a:p>
          </p:txBody>
        </p:sp>
        <p:sp>
          <p:nvSpPr>
            <p:cNvPr id="12603" name="Line 597"/>
            <p:cNvSpPr>
              <a:spLocks noChangeShapeType="1"/>
            </p:cNvSpPr>
            <p:nvPr/>
          </p:nvSpPr>
          <p:spPr bwMode="auto">
            <a:xfrm>
              <a:off x="2116" y="2606"/>
              <a:ext cx="11" cy="1"/>
            </a:xfrm>
            <a:prstGeom prst="line">
              <a:avLst/>
            </a:prstGeom>
            <a:noFill/>
            <a:ln w="9525">
              <a:solidFill>
                <a:srgbClr val="008080"/>
              </a:solidFill>
              <a:round/>
              <a:headEnd/>
              <a:tailEnd/>
            </a:ln>
          </p:spPr>
          <p:txBody>
            <a:bodyPr/>
            <a:lstStyle/>
            <a:p>
              <a:endParaRPr lang="en-US"/>
            </a:p>
          </p:txBody>
        </p:sp>
        <p:sp>
          <p:nvSpPr>
            <p:cNvPr id="12604" name="Line 598"/>
            <p:cNvSpPr>
              <a:spLocks noChangeShapeType="1"/>
            </p:cNvSpPr>
            <p:nvPr/>
          </p:nvSpPr>
          <p:spPr bwMode="auto">
            <a:xfrm>
              <a:off x="2139" y="2606"/>
              <a:ext cx="11" cy="1"/>
            </a:xfrm>
            <a:prstGeom prst="line">
              <a:avLst/>
            </a:prstGeom>
            <a:noFill/>
            <a:ln w="9525">
              <a:solidFill>
                <a:srgbClr val="008080"/>
              </a:solidFill>
              <a:round/>
              <a:headEnd/>
              <a:tailEnd/>
            </a:ln>
          </p:spPr>
          <p:txBody>
            <a:bodyPr/>
            <a:lstStyle/>
            <a:p>
              <a:endParaRPr lang="en-US"/>
            </a:p>
          </p:txBody>
        </p:sp>
        <p:sp>
          <p:nvSpPr>
            <p:cNvPr id="12605" name="Line 599"/>
            <p:cNvSpPr>
              <a:spLocks noChangeShapeType="1"/>
            </p:cNvSpPr>
            <p:nvPr/>
          </p:nvSpPr>
          <p:spPr bwMode="auto">
            <a:xfrm>
              <a:off x="2162" y="2606"/>
              <a:ext cx="11" cy="1"/>
            </a:xfrm>
            <a:prstGeom prst="line">
              <a:avLst/>
            </a:prstGeom>
            <a:noFill/>
            <a:ln w="9525">
              <a:solidFill>
                <a:srgbClr val="008080"/>
              </a:solidFill>
              <a:round/>
              <a:headEnd/>
              <a:tailEnd/>
            </a:ln>
          </p:spPr>
          <p:txBody>
            <a:bodyPr/>
            <a:lstStyle/>
            <a:p>
              <a:endParaRPr lang="en-US"/>
            </a:p>
          </p:txBody>
        </p:sp>
        <p:sp>
          <p:nvSpPr>
            <p:cNvPr id="12606" name="Line 600"/>
            <p:cNvSpPr>
              <a:spLocks noChangeShapeType="1"/>
            </p:cNvSpPr>
            <p:nvPr/>
          </p:nvSpPr>
          <p:spPr bwMode="auto">
            <a:xfrm>
              <a:off x="2185" y="2606"/>
              <a:ext cx="11" cy="1"/>
            </a:xfrm>
            <a:prstGeom prst="line">
              <a:avLst/>
            </a:prstGeom>
            <a:noFill/>
            <a:ln w="9525">
              <a:solidFill>
                <a:srgbClr val="008080"/>
              </a:solidFill>
              <a:round/>
              <a:headEnd/>
              <a:tailEnd/>
            </a:ln>
          </p:spPr>
          <p:txBody>
            <a:bodyPr/>
            <a:lstStyle/>
            <a:p>
              <a:endParaRPr lang="en-US"/>
            </a:p>
          </p:txBody>
        </p:sp>
        <p:sp>
          <p:nvSpPr>
            <p:cNvPr id="12607" name="Line 601"/>
            <p:cNvSpPr>
              <a:spLocks noChangeShapeType="1"/>
            </p:cNvSpPr>
            <p:nvPr/>
          </p:nvSpPr>
          <p:spPr bwMode="auto">
            <a:xfrm>
              <a:off x="2208" y="2606"/>
              <a:ext cx="11" cy="1"/>
            </a:xfrm>
            <a:prstGeom prst="line">
              <a:avLst/>
            </a:prstGeom>
            <a:noFill/>
            <a:ln w="9525">
              <a:solidFill>
                <a:srgbClr val="008080"/>
              </a:solidFill>
              <a:round/>
              <a:headEnd/>
              <a:tailEnd/>
            </a:ln>
          </p:spPr>
          <p:txBody>
            <a:bodyPr/>
            <a:lstStyle/>
            <a:p>
              <a:endParaRPr lang="en-US"/>
            </a:p>
          </p:txBody>
        </p:sp>
        <p:sp>
          <p:nvSpPr>
            <p:cNvPr id="12608" name="Line 602"/>
            <p:cNvSpPr>
              <a:spLocks noChangeShapeType="1"/>
            </p:cNvSpPr>
            <p:nvPr/>
          </p:nvSpPr>
          <p:spPr bwMode="auto">
            <a:xfrm>
              <a:off x="2231" y="2606"/>
              <a:ext cx="11" cy="1"/>
            </a:xfrm>
            <a:prstGeom prst="line">
              <a:avLst/>
            </a:prstGeom>
            <a:noFill/>
            <a:ln w="9525">
              <a:solidFill>
                <a:srgbClr val="008080"/>
              </a:solidFill>
              <a:round/>
              <a:headEnd/>
              <a:tailEnd/>
            </a:ln>
          </p:spPr>
          <p:txBody>
            <a:bodyPr/>
            <a:lstStyle/>
            <a:p>
              <a:endParaRPr lang="en-US"/>
            </a:p>
          </p:txBody>
        </p:sp>
        <p:sp>
          <p:nvSpPr>
            <p:cNvPr id="12609" name="Line 603"/>
            <p:cNvSpPr>
              <a:spLocks noChangeShapeType="1"/>
            </p:cNvSpPr>
            <p:nvPr/>
          </p:nvSpPr>
          <p:spPr bwMode="auto">
            <a:xfrm>
              <a:off x="2254" y="2606"/>
              <a:ext cx="11" cy="1"/>
            </a:xfrm>
            <a:prstGeom prst="line">
              <a:avLst/>
            </a:prstGeom>
            <a:noFill/>
            <a:ln w="9525">
              <a:solidFill>
                <a:srgbClr val="008080"/>
              </a:solidFill>
              <a:round/>
              <a:headEnd/>
              <a:tailEnd/>
            </a:ln>
          </p:spPr>
          <p:txBody>
            <a:bodyPr/>
            <a:lstStyle/>
            <a:p>
              <a:endParaRPr lang="en-US"/>
            </a:p>
          </p:txBody>
        </p:sp>
        <p:sp>
          <p:nvSpPr>
            <p:cNvPr id="12610" name="Line 604"/>
            <p:cNvSpPr>
              <a:spLocks noChangeShapeType="1"/>
            </p:cNvSpPr>
            <p:nvPr/>
          </p:nvSpPr>
          <p:spPr bwMode="auto">
            <a:xfrm>
              <a:off x="2277" y="2606"/>
              <a:ext cx="11" cy="1"/>
            </a:xfrm>
            <a:prstGeom prst="line">
              <a:avLst/>
            </a:prstGeom>
            <a:noFill/>
            <a:ln w="9525">
              <a:solidFill>
                <a:srgbClr val="008080"/>
              </a:solidFill>
              <a:round/>
              <a:headEnd/>
              <a:tailEnd/>
            </a:ln>
          </p:spPr>
          <p:txBody>
            <a:bodyPr/>
            <a:lstStyle/>
            <a:p>
              <a:endParaRPr lang="en-US"/>
            </a:p>
          </p:txBody>
        </p:sp>
        <p:sp>
          <p:nvSpPr>
            <p:cNvPr id="12611" name="Line 605"/>
            <p:cNvSpPr>
              <a:spLocks noChangeShapeType="1"/>
            </p:cNvSpPr>
            <p:nvPr/>
          </p:nvSpPr>
          <p:spPr bwMode="auto">
            <a:xfrm>
              <a:off x="2300" y="2606"/>
              <a:ext cx="11" cy="1"/>
            </a:xfrm>
            <a:prstGeom prst="line">
              <a:avLst/>
            </a:prstGeom>
            <a:noFill/>
            <a:ln w="9525">
              <a:solidFill>
                <a:srgbClr val="008080"/>
              </a:solidFill>
              <a:round/>
              <a:headEnd/>
              <a:tailEnd/>
            </a:ln>
          </p:spPr>
          <p:txBody>
            <a:bodyPr/>
            <a:lstStyle/>
            <a:p>
              <a:endParaRPr lang="en-US"/>
            </a:p>
          </p:txBody>
        </p:sp>
        <p:sp>
          <p:nvSpPr>
            <p:cNvPr id="12612" name="Line 606"/>
            <p:cNvSpPr>
              <a:spLocks noChangeShapeType="1"/>
            </p:cNvSpPr>
            <p:nvPr/>
          </p:nvSpPr>
          <p:spPr bwMode="auto">
            <a:xfrm>
              <a:off x="2323" y="2606"/>
              <a:ext cx="11" cy="1"/>
            </a:xfrm>
            <a:prstGeom prst="line">
              <a:avLst/>
            </a:prstGeom>
            <a:noFill/>
            <a:ln w="9525">
              <a:solidFill>
                <a:srgbClr val="008080"/>
              </a:solidFill>
              <a:round/>
              <a:headEnd/>
              <a:tailEnd/>
            </a:ln>
          </p:spPr>
          <p:txBody>
            <a:bodyPr/>
            <a:lstStyle/>
            <a:p>
              <a:endParaRPr lang="en-US"/>
            </a:p>
          </p:txBody>
        </p:sp>
        <p:sp>
          <p:nvSpPr>
            <p:cNvPr id="12613" name="Line 607"/>
            <p:cNvSpPr>
              <a:spLocks noChangeShapeType="1"/>
            </p:cNvSpPr>
            <p:nvPr/>
          </p:nvSpPr>
          <p:spPr bwMode="auto">
            <a:xfrm>
              <a:off x="2346" y="2606"/>
              <a:ext cx="12" cy="1"/>
            </a:xfrm>
            <a:prstGeom prst="line">
              <a:avLst/>
            </a:prstGeom>
            <a:noFill/>
            <a:ln w="9525">
              <a:solidFill>
                <a:srgbClr val="008080"/>
              </a:solidFill>
              <a:round/>
              <a:headEnd/>
              <a:tailEnd/>
            </a:ln>
          </p:spPr>
          <p:txBody>
            <a:bodyPr/>
            <a:lstStyle/>
            <a:p>
              <a:endParaRPr lang="en-US"/>
            </a:p>
          </p:txBody>
        </p:sp>
      </p:grpSp>
      <p:sp>
        <p:nvSpPr>
          <p:cNvPr id="12297" name="Line 608"/>
          <p:cNvSpPr>
            <a:spLocks noChangeShapeType="1"/>
          </p:cNvSpPr>
          <p:nvPr/>
        </p:nvSpPr>
        <p:spPr bwMode="auto">
          <a:xfrm>
            <a:off x="3800475" y="3971925"/>
            <a:ext cx="22225" cy="1588"/>
          </a:xfrm>
          <a:prstGeom prst="line">
            <a:avLst/>
          </a:prstGeom>
          <a:noFill/>
          <a:ln w="9525">
            <a:solidFill>
              <a:srgbClr val="008080"/>
            </a:solidFill>
            <a:round/>
            <a:headEnd/>
            <a:tailEnd/>
          </a:ln>
        </p:spPr>
        <p:txBody>
          <a:bodyPr/>
          <a:lstStyle/>
          <a:p>
            <a:endParaRPr lang="en-US"/>
          </a:p>
        </p:txBody>
      </p:sp>
      <p:sp>
        <p:nvSpPr>
          <p:cNvPr id="12298" name="Line 609"/>
          <p:cNvSpPr>
            <a:spLocks noChangeShapeType="1"/>
          </p:cNvSpPr>
          <p:nvPr/>
        </p:nvSpPr>
        <p:spPr bwMode="auto">
          <a:xfrm>
            <a:off x="3841750" y="3971925"/>
            <a:ext cx="20638" cy="1588"/>
          </a:xfrm>
          <a:prstGeom prst="line">
            <a:avLst/>
          </a:prstGeom>
          <a:noFill/>
          <a:ln w="9525">
            <a:solidFill>
              <a:srgbClr val="008080"/>
            </a:solidFill>
            <a:round/>
            <a:headEnd/>
            <a:tailEnd/>
          </a:ln>
        </p:spPr>
        <p:txBody>
          <a:bodyPr/>
          <a:lstStyle/>
          <a:p>
            <a:endParaRPr lang="en-US"/>
          </a:p>
        </p:txBody>
      </p:sp>
      <p:sp>
        <p:nvSpPr>
          <p:cNvPr id="12299" name="Line 610"/>
          <p:cNvSpPr>
            <a:spLocks noChangeShapeType="1"/>
          </p:cNvSpPr>
          <p:nvPr/>
        </p:nvSpPr>
        <p:spPr bwMode="auto">
          <a:xfrm>
            <a:off x="3883025" y="3971925"/>
            <a:ext cx="20638" cy="1588"/>
          </a:xfrm>
          <a:prstGeom prst="line">
            <a:avLst/>
          </a:prstGeom>
          <a:noFill/>
          <a:ln w="9525">
            <a:solidFill>
              <a:srgbClr val="008080"/>
            </a:solidFill>
            <a:round/>
            <a:headEnd/>
            <a:tailEnd/>
          </a:ln>
        </p:spPr>
        <p:txBody>
          <a:bodyPr/>
          <a:lstStyle/>
          <a:p>
            <a:endParaRPr lang="en-US"/>
          </a:p>
        </p:txBody>
      </p:sp>
      <p:sp>
        <p:nvSpPr>
          <p:cNvPr id="12300" name="Line 611"/>
          <p:cNvSpPr>
            <a:spLocks noChangeShapeType="1"/>
          </p:cNvSpPr>
          <p:nvPr/>
        </p:nvSpPr>
        <p:spPr bwMode="auto">
          <a:xfrm>
            <a:off x="3924300" y="3971925"/>
            <a:ext cx="20638" cy="1588"/>
          </a:xfrm>
          <a:prstGeom prst="line">
            <a:avLst/>
          </a:prstGeom>
          <a:noFill/>
          <a:ln w="9525">
            <a:solidFill>
              <a:srgbClr val="008080"/>
            </a:solidFill>
            <a:round/>
            <a:headEnd/>
            <a:tailEnd/>
          </a:ln>
        </p:spPr>
        <p:txBody>
          <a:bodyPr/>
          <a:lstStyle/>
          <a:p>
            <a:endParaRPr lang="en-US"/>
          </a:p>
        </p:txBody>
      </p:sp>
      <p:sp>
        <p:nvSpPr>
          <p:cNvPr id="12301" name="Line 612"/>
          <p:cNvSpPr>
            <a:spLocks noChangeShapeType="1"/>
          </p:cNvSpPr>
          <p:nvPr/>
        </p:nvSpPr>
        <p:spPr bwMode="auto">
          <a:xfrm>
            <a:off x="3965575" y="3971925"/>
            <a:ext cx="20638" cy="1588"/>
          </a:xfrm>
          <a:prstGeom prst="line">
            <a:avLst/>
          </a:prstGeom>
          <a:noFill/>
          <a:ln w="9525">
            <a:solidFill>
              <a:srgbClr val="008080"/>
            </a:solidFill>
            <a:round/>
            <a:headEnd/>
            <a:tailEnd/>
          </a:ln>
        </p:spPr>
        <p:txBody>
          <a:bodyPr/>
          <a:lstStyle/>
          <a:p>
            <a:endParaRPr lang="en-US"/>
          </a:p>
        </p:txBody>
      </p:sp>
      <p:sp>
        <p:nvSpPr>
          <p:cNvPr id="12302" name="Line 613"/>
          <p:cNvSpPr>
            <a:spLocks noChangeShapeType="1"/>
          </p:cNvSpPr>
          <p:nvPr/>
        </p:nvSpPr>
        <p:spPr bwMode="auto">
          <a:xfrm>
            <a:off x="4006850" y="3971925"/>
            <a:ext cx="20638" cy="1588"/>
          </a:xfrm>
          <a:prstGeom prst="line">
            <a:avLst/>
          </a:prstGeom>
          <a:noFill/>
          <a:ln w="9525">
            <a:solidFill>
              <a:srgbClr val="008080"/>
            </a:solidFill>
            <a:round/>
            <a:headEnd/>
            <a:tailEnd/>
          </a:ln>
        </p:spPr>
        <p:txBody>
          <a:bodyPr/>
          <a:lstStyle/>
          <a:p>
            <a:endParaRPr lang="en-US"/>
          </a:p>
        </p:txBody>
      </p:sp>
      <p:sp>
        <p:nvSpPr>
          <p:cNvPr id="12303" name="Line 614"/>
          <p:cNvSpPr>
            <a:spLocks noChangeShapeType="1"/>
          </p:cNvSpPr>
          <p:nvPr/>
        </p:nvSpPr>
        <p:spPr bwMode="auto">
          <a:xfrm>
            <a:off x="4048125" y="3971925"/>
            <a:ext cx="20638" cy="1588"/>
          </a:xfrm>
          <a:prstGeom prst="line">
            <a:avLst/>
          </a:prstGeom>
          <a:noFill/>
          <a:ln w="9525">
            <a:solidFill>
              <a:srgbClr val="008080"/>
            </a:solidFill>
            <a:round/>
            <a:headEnd/>
            <a:tailEnd/>
          </a:ln>
        </p:spPr>
        <p:txBody>
          <a:bodyPr/>
          <a:lstStyle/>
          <a:p>
            <a:endParaRPr lang="en-US"/>
          </a:p>
        </p:txBody>
      </p:sp>
      <p:sp>
        <p:nvSpPr>
          <p:cNvPr id="12304" name="Line 615"/>
          <p:cNvSpPr>
            <a:spLocks noChangeShapeType="1"/>
          </p:cNvSpPr>
          <p:nvPr/>
        </p:nvSpPr>
        <p:spPr bwMode="auto">
          <a:xfrm>
            <a:off x="4087813" y="3971925"/>
            <a:ext cx="22225" cy="1588"/>
          </a:xfrm>
          <a:prstGeom prst="line">
            <a:avLst/>
          </a:prstGeom>
          <a:noFill/>
          <a:ln w="9525">
            <a:solidFill>
              <a:srgbClr val="008080"/>
            </a:solidFill>
            <a:round/>
            <a:headEnd/>
            <a:tailEnd/>
          </a:ln>
        </p:spPr>
        <p:txBody>
          <a:bodyPr/>
          <a:lstStyle/>
          <a:p>
            <a:endParaRPr lang="en-US"/>
          </a:p>
        </p:txBody>
      </p:sp>
      <p:sp>
        <p:nvSpPr>
          <p:cNvPr id="12305" name="Line 616"/>
          <p:cNvSpPr>
            <a:spLocks noChangeShapeType="1"/>
          </p:cNvSpPr>
          <p:nvPr/>
        </p:nvSpPr>
        <p:spPr bwMode="auto">
          <a:xfrm>
            <a:off x="4129088" y="3971925"/>
            <a:ext cx="22225" cy="1588"/>
          </a:xfrm>
          <a:prstGeom prst="line">
            <a:avLst/>
          </a:prstGeom>
          <a:noFill/>
          <a:ln w="9525">
            <a:solidFill>
              <a:srgbClr val="008080"/>
            </a:solidFill>
            <a:round/>
            <a:headEnd/>
            <a:tailEnd/>
          </a:ln>
        </p:spPr>
        <p:txBody>
          <a:bodyPr/>
          <a:lstStyle/>
          <a:p>
            <a:endParaRPr lang="en-US"/>
          </a:p>
        </p:txBody>
      </p:sp>
      <p:sp>
        <p:nvSpPr>
          <p:cNvPr id="12306" name="Line 617"/>
          <p:cNvSpPr>
            <a:spLocks noChangeShapeType="1"/>
          </p:cNvSpPr>
          <p:nvPr/>
        </p:nvSpPr>
        <p:spPr bwMode="auto">
          <a:xfrm>
            <a:off x="4170363" y="3971925"/>
            <a:ext cx="22225" cy="1588"/>
          </a:xfrm>
          <a:prstGeom prst="line">
            <a:avLst/>
          </a:prstGeom>
          <a:noFill/>
          <a:ln w="9525">
            <a:solidFill>
              <a:srgbClr val="008080"/>
            </a:solidFill>
            <a:round/>
            <a:headEnd/>
            <a:tailEnd/>
          </a:ln>
        </p:spPr>
        <p:txBody>
          <a:bodyPr/>
          <a:lstStyle/>
          <a:p>
            <a:endParaRPr lang="en-US"/>
          </a:p>
        </p:txBody>
      </p:sp>
      <p:sp>
        <p:nvSpPr>
          <p:cNvPr id="12307" name="Line 618"/>
          <p:cNvSpPr>
            <a:spLocks noChangeShapeType="1"/>
          </p:cNvSpPr>
          <p:nvPr/>
        </p:nvSpPr>
        <p:spPr bwMode="auto">
          <a:xfrm>
            <a:off x="4211638" y="3971925"/>
            <a:ext cx="22225" cy="1588"/>
          </a:xfrm>
          <a:prstGeom prst="line">
            <a:avLst/>
          </a:prstGeom>
          <a:noFill/>
          <a:ln w="9525">
            <a:solidFill>
              <a:srgbClr val="008080"/>
            </a:solidFill>
            <a:round/>
            <a:headEnd/>
            <a:tailEnd/>
          </a:ln>
        </p:spPr>
        <p:txBody>
          <a:bodyPr/>
          <a:lstStyle/>
          <a:p>
            <a:endParaRPr lang="en-US"/>
          </a:p>
        </p:txBody>
      </p:sp>
      <p:sp>
        <p:nvSpPr>
          <p:cNvPr id="12308" name="Line 619"/>
          <p:cNvSpPr>
            <a:spLocks noChangeShapeType="1"/>
          </p:cNvSpPr>
          <p:nvPr/>
        </p:nvSpPr>
        <p:spPr bwMode="auto">
          <a:xfrm>
            <a:off x="4252913" y="3971925"/>
            <a:ext cx="22225" cy="1588"/>
          </a:xfrm>
          <a:prstGeom prst="line">
            <a:avLst/>
          </a:prstGeom>
          <a:noFill/>
          <a:ln w="9525">
            <a:solidFill>
              <a:srgbClr val="008080"/>
            </a:solidFill>
            <a:round/>
            <a:headEnd/>
            <a:tailEnd/>
          </a:ln>
        </p:spPr>
        <p:txBody>
          <a:bodyPr/>
          <a:lstStyle/>
          <a:p>
            <a:endParaRPr lang="en-US"/>
          </a:p>
        </p:txBody>
      </p:sp>
      <p:sp>
        <p:nvSpPr>
          <p:cNvPr id="12309" name="Line 620"/>
          <p:cNvSpPr>
            <a:spLocks noChangeShapeType="1"/>
          </p:cNvSpPr>
          <p:nvPr/>
        </p:nvSpPr>
        <p:spPr bwMode="auto">
          <a:xfrm>
            <a:off x="4294188" y="3971925"/>
            <a:ext cx="22225" cy="1588"/>
          </a:xfrm>
          <a:prstGeom prst="line">
            <a:avLst/>
          </a:prstGeom>
          <a:noFill/>
          <a:ln w="9525">
            <a:solidFill>
              <a:srgbClr val="008080"/>
            </a:solidFill>
            <a:round/>
            <a:headEnd/>
            <a:tailEnd/>
          </a:ln>
        </p:spPr>
        <p:txBody>
          <a:bodyPr/>
          <a:lstStyle/>
          <a:p>
            <a:endParaRPr lang="en-US"/>
          </a:p>
        </p:txBody>
      </p:sp>
      <p:sp>
        <p:nvSpPr>
          <p:cNvPr id="12310" name="Line 621"/>
          <p:cNvSpPr>
            <a:spLocks noChangeShapeType="1"/>
          </p:cNvSpPr>
          <p:nvPr/>
        </p:nvSpPr>
        <p:spPr bwMode="auto">
          <a:xfrm>
            <a:off x="4335463" y="3971925"/>
            <a:ext cx="22225" cy="1588"/>
          </a:xfrm>
          <a:prstGeom prst="line">
            <a:avLst/>
          </a:prstGeom>
          <a:noFill/>
          <a:ln w="9525">
            <a:solidFill>
              <a:srgbClr val="008080"/>
            </a:solidFill>
            <a:round/>
            <a:headEnd/>
            <a:tailEnd/>
          </a:ln>
        </p:spPr>
        <p:txBody>
          <a:bodyPr/>
          <a:lstStyle/>
          <a:p>
            <a:endParaRPr lang="en-US"/>
          </a:p>
        </p:txBody>
      </p:sp>
      <p:sp>
        <p:nvSpPr>
          <p:cNvPr id="12311" name="Line 622"/>
          <p:cNvSpPr>
            <a:spLocks noChangeShapeType="1"/>
          </p:cNvSpPr>
          <p:nvPr/>
        </p:nvSpPr>
        <p:spPr bwMode="auto">
          <a:xfrm>
            <a:off x="4376738" y="3971925"/>
            <a:ext cx="20637" cy="1588"/>
          </a:xfrm>
          <a:prstGeom prst="line">
            <a:avLst/>
          </a:prstGeom>
          <a:noFill/>
          <a:ln w="9525">
            <a:solidFill>
              <a:srgbClr val="008080"/>
            </a:solidFill>
            <a:round/>
            <a:headEnd/>
            <a:tailEnd/>
          </a:ln>
        </p:spPr>
        <p:txBody>
          <a:bodyPr/>
          <a:lstStyle/>
          <a:p>
            <a:endParaRPr lang="en-US"/>
          </a:p>
        </p:txBody>
      </p:sp>
      <p:sp>
        <p:nvSpPr>
          <p:cNvPr id="12312" name="Line 623"/>
          <p:cNvSpPr>
            <a:spLocks noChangeShapeType="1"/>
          </p:cNvSpPr>
          <p:nvPr/>
        </p:nvSpPr>
        <p:spPr bwMode="auto">
          <a:xfrm>
            <a:off x="4418013" y="3971925"/>
            <a:ext cx="20637" cy="1588"/>
          </a:xfrm>
          <a:prstGeom prst="line">
            <a:avLst/>
          </a:prstGeom>
          <a:noFill/>
          <a:ln w="9525">
            <a:solidFill>
              <a:srgbClr val="008080"/>
            </a:solidFill>
            <a:round/>
            <a:headEnd/>
            <a:tailEnd/>
          </a:ln>
        </p:spPr>
        <p:txBody>
          <a:bodyPr/>
          <a:lstStyle/>
          <a:p>
            <a:endParaRPr lang="en-US"/>
          </a:p>
        </p:txBody>
      </p:sp>
      <p:sp>
        <p:nvSpPr>
          <p:cNvPr id="12313" name="Line 624"/>
          <p:cNvSpPr>
            <a:spLocks noChangeShapeType="1"/>
          </p:cNvSpPr>
          <p:nvPr/>
        </p:nvSpPr>
        <p:spPr bwMode="auto">
          <a:xfrm>
            <a:off x="4459288" y="3971925"/>
            <a:ext cx="20637" cy="1588"/>
          </a:xfrm>
          <a:prstGeom prst="line">
            <a:avLst/>
          </a:prstGeom>
          <a:noFill/>
          <a:ln w="9525">
            <a:solidFill>
              <a:srgbClr val="008080"/>
            </a:solidFill>
            <a:round/>
            <a:headEnd/>
            <a:tailEnd/>
          </a:ln>
        </p:spPr>
        <p:txBody>
          <a:bodyPr/>
          <a:lstStyle/>
          <a:p>
            <a:endParaRPr lang="en-US"/>
          </a:p>
        </p:txBody>
      </p:sp>
      <p:sp>
        <p:nvSpPr>
          <p:cNvPr id="12314" name="Line 625"/>
          <p:cNvSpPr>
            <a:spLocks noChangeShapeType="1"/>
          </p:cNvSpPr>
          <p:nvPr/>
        </p:nvSpPr>
        <p:spPr bwMode="auto">
          <a:xfrm>
            <a:off x="4500563" y="3971925"/>
            <a:ext cx="20637" cy="1588"/>
          </a:xfrm>
          <a:prstGeom prst="line">
            <a:avLst/>
          </a:prstGeom>
          <a:noFill/>
          <a:ln w="9525">
            <a:solidFill>
              <a:srgbClr val="008080"/>
            </a:solidFill>
            <a:round/>
            <a:headEnd/>
            <a:tailEnd/>
          </a:ln>
        </p:spPr>
        <p:txBody>
          <a:bodyPr/>
          <a:lstStyle/>
          <a:p>
            <a:endParaRPr lang="en-US"/>
          </a:p>
        </p:txBody>
      </p:sp>
      <p:sp>
        <p:nvSpPr>
          <p:cNvPr id="12315" name="Line 626"/>
          <p:cNvSpPr>
            <a:spLocks noChangeShapeType="1"/>
          </p:cNvSpPr>
          <p:nvPr/>
        </p:nvSpPr>
        <p:spPr bwMode="auto">
          <a:xfrm>
            <a:off x="4541838" y="3971925"/>
            <a:ext cx="20637" cy="1588"/>
          </a:xfrm>
          <a:prstGeom prst="line">
            <a:avLst/>
          </a:prstGeom>
          <a:noFill/>
          <a:ln w="9525">
            <a:solidFill>
              <a:srgbClr val="008080"/>
            </a:solidFill>
            <a:round/>
            <a:headEnd/>
            <a:tailEnd/>
          </a:ln>
        </p:spPr>
        <p:txBody>
          <a:bodyPr/>
          <a:lstStyle/>
          <a:p>
            <a:endParaRPr lang="en-US"/>
          </a:p>
        </p:txBody>
      </p:sp>
      <p:sp>
        <p:nvSpPr>
          <p:cNvPr id="12316" name="Line 627"/>
          <p:cNvSpPr>
            <a:spLocks noChangeShapeType="1"/>
          </p:cNvSpPr>
          <p:nvPr/>
        </p:nvSpPr>
        <p:spPr bwMode="auto">
          <a:xfrm>
            <a:off x="4581525" y="3971925"/>
            <a:ext cx="22225" cy="1588"/>
          </a:xfrm>
          <a:prstGeom prst="line">
            <a:avLst/>
          </a:prstGeom>
          <a:noFill/>
          <a:ln w="9525">
            <a:solidFill>
              <a:srgbClr val="008080"/>
            </a:solidFill>
            <a:round/>
            <a:headEnd/>
            <a:tailEnd/>
          </a:ln>
        </p:spPr>
        <p:txBody>
          <a:bodyPr/>
          <a:lstStyle/>
          <a:p>
            <a:endParaRPr lang="en-US"/>
          </a:p>
        </p:txBody>
      </p:sp>
      <p:sp>
        <p:nvSpPr>
          <p:cNvPr id="12317" name="Line 628"/>
          <p:cNvSpPr>
            <a:spLocks noChangeShapeType="1"/>
          </p:cNvSpPr>
          <p:nvPr/>
        </p:nvSpPr>
        <p:spPr bwMode="auto">
          <a:xfrm>
            <a:off x="4622800" y="3971925"/>
            <a:ext cx="22225" cy="1588"/>
          </a:xfrm>
          <a:prstGeom prst="line">
            <a:avLst/>
          </a:prstGeom>
          <a:noFill/>
          <a:ln w="9525">
            <a:solidFill>
              <a:srgbClr val="008080"/>
            </a:solidFill>
            <a:round/>
            <a:headEnd/>
            <a:tailEnd/>
          </a:ln>
        </p:spPr>
        <p:txBody>
          <a:bodyPr/>
          <a:lstStyle/>
          <a:p>
            <a:endParaRPr lang="en-US"/>
          </a:p>
        </p:txBody>
      </p:sp>
      <p:sp>
        <p:nvSpPr>
          <p:cNvPr id="12318" name="Line 629"/>
          <p:cNvSpPr>
            <a:spLocks noChangeShapeType="1"/>
          </p:cNvSpPr>
          <p:nvPr/>
        </p:nvSpPr>
        <p:spPr bwMode="auto">
          <a:xfrm>
            <a:off x="4665663" y="3971925"/>
            <a:ext cx="20637" cy="1588"/>
          </a:xfrm>
          <a:prstGeom prst="line">
            <a:avLst/>
          </a:prstGeom>
          <a:noFill/>
          <a:ln w="9525">
            <a:solidFill>
              <a:srgbClr val="008080"/>
            </a:solidFill>
            <a:round/>
            <a:headEnd/>
            <a:tailEnd/>
          </a:ln>
        </p:spPr>
        <p:txBody>
          <a:bodyPr/>
          <a:lstStyle/>
          <a:p>
            <a:endParaRPr lang="en-US"/>
          </a:p>
        </p:txBody>
      </p:sp>
      <p:sp>
        <p:nvSpPr>
          <p:cNvPr id="12319" name="Line 630"/>
          <p:cNvSpPr>
            <a:spLocks noChangeShapeType="1"/>
          </p:cNvSpPr>
          <p:nvPr/>
        </p:nvSpPr>
        <p:spPr bwMode="auto">
          <a:xfrm>
            <a:off x="4706938" y="3971925"/>
            <a:ext cx="20637" cy="1588"/>
          </a:xfrm>
          <a:prstGeom prst="line">
            <a:avLst/>
          </a:prstGeom>
          <a:noFill/>
          <a:ln w="9525">
            <a:solidFill>
              <a:srgbClr val="008080"/>
            </a:solidFill>
            <a:round/>
            <a:headEnd/>
            <a:tailEnd/>
          </a:ln>
        </p:spPr>
        <p:txBody>
          <a:bodyPr/>
          <a:lstStyle/>
          <a:p>
            <a:endParaRPr lang="en-US"/>
          </a:p>
        </p:txBody>
      </p:sp>
      <p:sp>
        <p:nvSpPr>
          <p:cNvPr id="12320" name="Line 631"/>
          <p:cNvSpPr>
            <a:spLocks noChangeShapeType="1"/>
          </p:cNvSpPr>
          <p:nvPr/>
        </p:nvSpPr>
        <p:spPr bwMode="auto">
          <a:xfrm>
            <a:off x="4748213" y="3971925"/>
            <a:ext cx="20637" cy="1588"/>
          </a:xfrm>
          <a:prstGeom prst="line">
            <a:avLst/>
          </a:prstGeom>
          <a:noFill/>
          <a:ln w="9525">
            <a:solidFill>
              <a:srgbClr val="008080"/>
            </a:solidFill>
            <a:round/>
            <a:headEnd/>
            <a:tailEnd/>
          </a:ln>
        </p:spPr>
        <p:txBody>
          <a:bodyPr/>
          <a:lstStyle/>
          <a:p>
            <a:endParaRPr lang="en-US"/>
          </a:p>
        </p:txBody>
      </p:sp>
      <p:sp>
        <p:nvSpPr>
          <p:cNvPr id="12321" name="Line 632"/>
          <p:cNvSpPr>
            <a:spLocks noChangeShapeType="1"/>
          </p:cNvSpPr>
          <p:nvPr/>
        </p:nvSpPr>
        <p:spPr bwMode="auto">
          <a:xfrm>
            <a:off x="4789488" y="3971925"/>
            <a:ext cx="20637" cy="1588"/>
          </a:xfrm>
          <a:prstGeom prst="line">
            <a:avLst/>
          </a:prstGeom>
          <a:noFill/>
          <a:ln w="9525">
            <a:solidFill>
              <a:srgbClr val="008080"/>
            </a:solidFill>
            <a:round/>
            <a:headEnd/>
            <a:tailEnd/>
          </a:ln>
        </p:spPr>
        <p:txBody>
          <a:bodyPr/>
          <a:lstStyle/>
          <a:p>
            <a:endParaRPr lang="en-US"/>
          </a:p>
        </p:txBody>
      </p:sp>
      <p:sp>
        <p:nvSpPr>
          <p:cNvPr id="12322" name="Line 633"/>
          <p:cNvSpPr>
            <a:spLocks noChangeShapeType="1"/>
          </p:cNvSpPr>
          <p:nvPr/>
        </p:nvSpPr>
        <p:spPr bwMode="auto">
          <a:xfrm>
            <a:off x="4830763" y="3971925"/>
            <a:ext cx="20637" cy="1588"/>
          </a:xfrm>
          <a:prstGeom prst="line">
            <a:avLst/>
          </a:prstGeom>
          <a:noFill/>
          <a:ln w="9525">
            <a:solidFill>
              <a:srgbClr val="008080"/>
            </a:solidFill>
            <a:round/>
            <a:headEnd/>
            <a:tailEnd/>
          </a:ln>
        </p:spPr>
        <p:txBody>
          <a:bodyPr/>
          <a:lstStyle/>
          <a:p>
            <a:endParaRPr lang="en-US"/>
          </a:p>
        </p:txBody>
      </p:sp>
      <p:sp>
        <p:nvSpPr>
          <p:cNvPr id="12323" name="Line 634"/>
          <p:cNvSpPr>
            <a:spLocks noChangeShapeType="1"/>
          </p:cNvSpPr>
          <p:nvPr/>
        </p:nvSpPr>
        <p:spPr bwMode="auto">
          <a:xfrm>
            <a:off x="4872038" y="3971925"/>
            <a:ext cx="19050" cy="1588"/>
          </a:xfrm>
          <a:prstGeom prst="line">
            <a:avLst/>
          </a:prstGeom>
          <a:noFill/>
          <a:ln w="9525">
            <a:solidFill>
              <a:srgbClr val="008080"/>
            </a:solidFill>
            <a:round/>
            <a:headEnd/>
            <a:tailEnd/>
          </a:ln>
        </p:spPr>
        <p:txBody>
          <a:bodyPr/>
          <a:lstStyle/>
          <a:p>
            <a:endParaRPr lang="en-US"/>
          </a:p>
        </p:txBody>
      </p:sp>
      <p:sp>
        <p:nvSpPr>
          <p:cNvPr id="12324" name="Line 635"/>
          <p:cNvSpPr>
            <a:spLocks noChangeShapeType="1"/>
          </p:cNvSpPr>
          <p:nvPr/>
        </p:nvSpPr>
        <p:spPr bwMode="auto">
          <a:xfrm>
            <a:off x="4913313" y="3971925"/>
            <a:ext cx="19050" cy="1588"/>
          </a:xfrm>
          <a:prstGeom prst="line">
            <a:avLst/>
          </a:prstGeom>
          <a:noFill/>
          <a:ln w="9525">
            <a:solidFill>
              <a:srgbClr val="008080"/>
            </a:solidFill>
            <a:round/>
            <a:headEnd/>
            <a:tailEnd/>
          </a:ln>
        </p:spPr>
        <p:txBody>
          <a:bodyPr/>
          <a:lstStyle/>
          <a:p>
            <a:endParaRPr lang="en-US"/>
          </a:p>
        </p:txBody>
      </p:sp>
      <p:sp>
        <p:nvSpPr>
          <p:cNvPr id="12325" name="Line 636"/>
          <p:cNvSpPr>
            <a:spLocks noChangeShapeType="1"/>
          </p:cNvSpPr>
          <p:nvPr/>
        </p:nvSpPr>
        <p:spPr bwMode="auto">
          <a:xfrm>
            <a:off x="4954588" y="3971925"/>
            <a:ext cx="19050" cy="1588"/>
          </a:xfrm>
          <a:prstGeom prst="line">
            <a:avLst/>
          </a:prstGeom>
          <a:noFill/>
          <a:ln w="9525">
            <a:solidFill>
              <a:srgbClr val="008080"/>
            </a:solidFill>
            <a:round/>
            <a:headEnd/>
            <a:tailEnd/>
          </a:ln>
        </p:spPr>
        <p:txBody>
          <a:bodyPr/>
          <a:lstStyle/>
          <a:p>
            <a:endParaRPr lang="en-US"/>
          </a:p>
        </p:txBody>
      </p:sp>
      <p:sp>
        <p:nvSpPr>
          <p:cNvPr id="12326" name="Line 637"/>
          <p:cNvSpPr>
            <a:spLocks noChangeShapeType="1"/>
          </p:cNvSpPr>
          <p:nvPr/>
        </p:nvSpPr>
        <p:spPr bwMode="auto">
          <a:xfrm>
            <a:off x="4995863" y="3971925"/>
            <a:ext cx="19050" cy="1588"/>
          </a:xfrm>
          <a:prstGeom prst="line">
            <a:avLst/>
          </a:prstGeom>
          <a:noFill/>
          <a:ln w="9525">
            <a:solidFill>
              <a:srgbClr val="008080"/>
            </a:solidFill>
            <a:round/>
            <a:headEnd/>
            <a:tailEnd/>
          </a:ln>
        </p:spPr>
        <p:txBody>
          <a:bodyPr/>
          <a:lstStyle/>
          <a:p>
            <a:endParaRPr lang="en-US"/>
          </a:p>
        </p:txBody>
      </p:sp>
      <p:sp>
        <p:nvSpPr>
          <p:cNvPr id="12327" name="Line 638"/>
          <p:cNvSpPr>
            <a:spLocks noChangeShapeType="1"/>
          </p:cNvSpPr>
          <p:nvPr/>
        </p:nvSpPr>
        <p:spPr bwMode="auto">
          <a:xfrm>
            <a:off x="5037138" y="3971925"/>
            <a:ext cx="19050" cy="1588"/>
          </a:xfrm>
          <a:prstGeom prst="line">
            <a:avLst/>
          </a:prstGeom>
          <a:noFill/>
          <a:ln w="9525">
            <a:solidFill>
              <a:srgbClr val="008080"/>
            </a:solidFill>
            <a:round/>
            <a:headEnd/>
            <a:tailEnd/>
          </a:ln>
        </p:spPr>
        <p:txBody>
          <a:bodyPr/>
          <a:lstStyle/>
          <a:p>
            <a:endParaRPr lang="en-US"/>
          </a:p>
        </p:txBody>
      </p:sp>
      <p:sp>
        <p:nvSpPr>
          <p:cNvPr id="12328" name="Line 639"/>
          <p:cNvSpPr>
            <a:spLocks noChangeShapeType="1"/>
          </p:cNvSpPr>
          <p:nvPr/>
        </p:nvSpPr>
        <p:spPr bwMode="auto">
          <a:xfrm>
            <a:off x="5078413" y="3971925"/>
            <a:ext cx="19050" cy="1588"/>
          </a:xfrm>
          <a:prstGeom prst="line">
            <a:avLst/>
          </a:prstGeom>
          <a:noFill/>
          <a:ln w="9525">
            <a:solidFill>
              <a:srgbClr val="008080"/>
            </a:solidFill>
            <a:round/>
            <a:headEnd/>
            <a:tailEnd/>
          </a:ln>
        </p:spPr>
        <p:txBody>
          <a:bodyPr/>
          <a:lstStyle/>
          <a:p>
            <a:endParaRPr lang="en-US"/>
          </a:p>
        </p:txBody>
      </p:sp>
      <p:sp>
        <p:nvSpPr>
          <p:cNvPr id="12329" name="Line 640"/>
          <p:cNvSpPr>
            <a:spLocks noChangeShapeType="1"/>
          </p:cNvSpPr>
          <p:nvPr/>
        </p:nvSpPr>
        <p:spPr bwMode="auto">
          <a:xfrm>
            <a:off x="5119688" y="3971925"/>
            <a:ext cx="19050" cy="1588"/>
          </a:xfrm>
          <a:prstGeom prst="line">
            <a:avLst/>
          </a:prstGeom>
          <a:noFill/>
          <a:ln w="9525">
            <a:solidFill>
              <a:srgbClr val="008080"/>
            </a:solidFill>
            <a:round/>
            <a:headEnd/>
            <a:tailEnd/>
          </a:ln>
        </p:spPr>
        <p:txBody>
          <a:bodyPr/>
          <a:lstStyle/>
          <a:p>
            <a:endParaRPr lang="en-US"/>
          </a:p>
        </p:txBody>
      </p:sp>
      <p:sp>
        <p:nvSpPr>
          <p:cNvPr id="12330" name="Line 641"/>
          <p:cNvSpPr>
            <a:spLocks noChangeShapeType="1"/>
          </p:cNvSpPr>
          <p:nvPr/>
        </p:nvSpPr>
        <p:spPr bwMode="auto">
          <a:xfrm>
            <a:off x="5159375" y="3971925"/>
            <a:ext cx="20638" cy="1588"/>
          </a:xfrm>
          <a:prstGeom prst="line">
            <a:avLst/>
          </a:prstGeom>
          <a:noFill/>
          <a:ln w="9525">
            <a:solidFill>
              <a:srgbClr val="008080"/>
            </a:solidFill>
            <a:round/>
            <a:headEnd/>
            <a:tailEnd/>
          </a:ln>
        </p:spPr>
        <p:txBody>
          <a:bodyPr/>
          <a:lstStyle/>
          <a:p>
            <a:endParaRPr lang="en-US"/>
          </a:p>
        </p:txBody>
      </p:sp>
      <p:sp>
        <p:nvSpPr>
          <p:cNvPr id="12331" name="Line 642"/>
          <p:cNvSpPr>
            <a:spLocks noChangeShapeType="1"/>
          </p:cNvSpPr>
          <p:nvPr/>
        </p:nvSpPr>
        <p:spPr bwMode="auto">
          <a:xfrm>
            <a:off x="5200650" y="3971925"/>
            <a:ext cx="20638" cy="1588"/>
          </a:xfrm>
          <a:prstGeom prst="line">
            <a:avLst/>
          </a:prstGeom>
          <a:noFill/>
          <a:ln w="9525">
            <a:solidFill>
              <a:srgbClr val="008080"/>
            </a:solidFill>
            <a:round/>
            <a:headEnd/>
            <a:tailEnd/>
          </a:ln>
        </p:spPr>
        <p:txBody>
          <a:bodyPr/>
          <a:lstStyle/>
          <a:p>
            <a:endParaRPr lang="en-US"/>
          </a:p>
        </p:txBody>
      </p:sp>
      <p:sp>
        <p:nvSpPr>
          <p:cNvPr id="12332" name="Line 643"/>
          <p:cNvSpPr>
            <a:spLocks noChangeShapeType="1"/>
          </p:cNvSpPr>
          <p:nvPr/>
        </p:nvSpPr>
        <p:spPr bwMode="auto">
          <a:xfrm>
            <a:off x="5241925" y="3971925"/>
            <a:ext cx="20638" cy="1588"/>
          </a:xfrm>
          <a:prstGeom prst="line">
            <a:avLst/>
          </a:prstGeom>
          <a:noFill/>
          <a:ln w="9525">
            <a:solidFill>
              <a:srgbClr val="008080"/>
            </a:solidFill>
            <a:round/>
            <a:headEnd/>
            <a:tailEnd/>
          </a:ln>
        </p:spPr>
        <p:txBody>
          <a:bodyPr/>
          <a:lstStyle/>
          <a:p>
            <a:endParaRPr lang="en-US"/>
          </a:p>
        </p:txBody>
      </p:sp>
      <p:sp>
        <p:nvSpPr>
          <p:cNvPr id="12333" name="Line 644"/>
          <p:cNvSpPr>
            <a:spLocks noChangeShapeType="1"/>
          </p:cNvSpPr>
          <p:nvPr/>
        </p:nvSpPr>
        <p:spPr bwMode="auto">
          <a:xfrm>
            <a:off x="5283200" y="3971925"/>
            <a:ext cx="20638" cy="1588"/>
          </a:xfrm>
          <a:prstGeom prst="line">
            <a:avLst/>
          </a:prstGeom>
          <a:noFill/>
          <a:ln w="9525">
            <a:solidFill>
              <a:srgbClr val="008080"/>
            </a:solidFill>
            <a:round/>
            <a:headEnd/>
            <a:tailEnd/>
          </a:ln>
        </p:spPr>
        <p:txBody>
          <a:bodyPr/>
          <a:lstStyle/>
          <a:p>
            <a:endParaRPr lang="en-US"/>
          </a:p>
        </p:txBody>
      </p:sp>
      <p:sp>
        <p:nvSpPr>
          <p:cNvPr id="12334" name="Line 645"/>
          <p:cNvSpPr>
            <a:spLocks noChangeShapeType="1"/>
          </p:cNvSpPr>
          <p:nvPr/>
        </p:nvSpPr>
        <p:spPr bwMode="auto">
          <a:xfrm>
            <a:off x="5324475" y="3971925"/>
            <a:ext cx="20638" cy="1588"/>
          </a:xfrm>
          <a:prstGeom prst="line">
            <a:avLst/>
          </a:prstGeom>
          <a:noFill/>
          <a:ln w="9525">
            <a:solidFill>
              <a:srgbClr val="008080"/>
            </a:solidFill>
            <a:round/>
            <a:headEnd/>
            <a:tailEnd/>
          </a:ln>
        </p:spPr>
        <p:txBody>
          <a:bodyPr/>
          <a:lstStyle/>
          <a:p>
            <a:endParaRPr lang="en-US"/>
          </a:p>
        </p:txBody>
      </p:sp>
      <p:sp>
        <p:nvSpPr>
          <p:cNvPr id="12335" name="Line 646"/>
          <p:cNvSpPr>
            <a:spLocks noChangeShapeType="1"/>
          </p:cNvSpPr>
          <p:nvPr/>
        </p:nvSpPr>
        <p:spPr bwMode="auto">
          <a:xfrm>
            <a:off x="5365750" y="3971925"/>
            <a:ext cx="19050" cy="1588"/>
          </a:xfrm>
          <a:prstGeom prst="line">
            <a:avLst/>
          </a:prstGeom>
          <a:noFill/>
          <a:ln w="9525">
            <a:solidFill>
              <a:srgbClr val="008080"/>
            </a:solidFill>
            <a:round/>
            <a:headEnd/>
            <a:tailEnd/>
          </a:ln>
        </p:spPr>
        <p:txBody>
          <a:bodyPr/>
          <a:lstStyle/>
          <a:p>
            <a:endParaRPr lang="en-US"/>
          </a:p>
        </p:txBody>
      </p:sp>
      <p:sp>
        <p:nvSpPr>
          <p:cNvPr id="12336" name="Line 647"/>
          <p:cNvSpPr>
            <a:spLocks noChangeShapeType="1"/>
          </p:cNvSpPr>
          <p:nvPr/>
        </p:nvSpPr>
        <p:spPr bwMode="auto">
          <a:xfrm>
            <a:off x="5407025" y="3971925"/>
            <a:ext cx="19050" cy="1588"/>
          </a:xfrm>
          <a:prstGeom prst="line">
            <a:avLst/>
          </a:prstGeom>
          <a:noFill/>
          <a:ln w="9525">
            <a:solidFill>
              <a:srgbClr val="008080"/>
            </a:solidFill>
            <a:round/>
            <a:headEnd/>
            <a:tailEnd/>
          </a:ln>
        </p:spPr>
        <p:txBody>
          <a:bodyPr/>
          <a:lstStyle/>
          <a:p>
            <a:endParaRPr lang="en-US"/>
          </a:p>
        </p:txBody>
      </p:sp>
      <p:sp>
        <p:nvSpPr>
          <p:cNvPr id="12337" name="Line 648"/>
          <p:cNvSpPr>
            <a:spLocks noChangeShapeType="1"/>
          </p:cNvSpPr>
          <p:nvPr/>
        </p:nvSpPr>
        <p:spPr bwMode="auto">
          <a:xfrm>
            <a:off x="5448300" y="3971925"/>
            <a:ext cx="19050" cy="1588"/>
          </a:xfrm>
          <a:prstGeom prst="line">
            <a:avLst/>
          </a:prstGeom>
          <a:noFill/>
          <a:ln w="9525">
            <a:solidFill>
              <a:srgbClr val="008080"/>
            </a:solidFill>
            <a:round/>
            <a:headEnd/>
            <a:tailEnd/>
          </a:ln>
        </p:spPr>
        <p:txBody>
          <a:bodyPr/>
          <a:lstStyle/>
          <a:p>
            <a:endParaRPr lang="en-US"/>
          </a:p>
        </p:txBody>
      </p:sp>
      <p:sp>
        <p:nvSpPr>
          <p:cNvPr id="12338" name="Line 649"/>
          <p:cNvSpPr>
            <a:spLocks noChangeShapeType="1"/>
          </p:cNvSpPr>
          <p:nvPr/>
        </p:nvSpPr>
        <p:spPr bwMode="auto">
          <a:xfrm>
            <a:off x="5489575" y="3971925"/>
            <a:ext cx="20638" cy="1588"/>
          </a:xfrm>
          <a:prstGeom prst="line">
            <a:avLst/>
          </a:prstGeom>
          <a:noFill/>
          <a:ln w="9525">
            <a:solidFill>
              <a:srgbClr val="008080"/>
            </a:solidFill>
            <a:round/>
            <a:headEnd/>
            <a:tailEnd/>
          </a:ln>
        </p:spPr>
        <p:txBody>
          <a:bodyPr/>
          <a:lstStyle/>
          <a:p>
            <a:endParaRPr lang="en-US"/>
          </a:p>
        </p:txBody>
      </p:sp>
      <p:sp>
        <p:nvSpPr>
          <p:cNvPr id="12339" name="Line 650"/>
          <p:cNvSpPr>
            <a:spLocks noChangeShapeType="1"/>
          </p:cNvSpPr>
          <p:nvPr/>
        </p:nvSpPr>
        <p:spPr bwMode="auto">
          <a:xfrm>
            <a:off x="5530850" y="3971925"/>
            <a:ext cx="20638" cy="1588"/>
          </a:xfrm>
          <a:prstGeom prst="line">
            <a:avLst/>
          </a:prstGeom>
          <a:noFill/>
          <a:ln w="9525">
            <a:solidFill>
              <a:srgbClr val="008080"/>
            </a:solidFill>
            <a:round/>
            <a:headEnd/>
            <a:tailEnd/>
          </a:ln>
        </p:spPr>
        <p:txBody>
          <a:bodyPr/>
          <a:lstStyle/>
          <a:p>
            <a:endParaRPr lang="en-US"/>
          </a:p>
        </p:txBody>
      </p:sp>
      <p:sp>
        <p:nvSpPr>
          <p:cNvPr id="12340" name="Line 651"/>
          <p:cNvSpPr>
            <a:spLocks noChangeShapeType="1"/>
          </p:cNvSpPr>
          <p:nvPr/>
        </p:nvSpPr>
        <p:spPr bwMode="auto">
          <a:xfrm>
            <a:off x="5572125" y="3971925"/>
            <a:ext cx="20638" cy="1588"/>
          </a:xfrm>
          <a:prstGeom prst="line">
            <a:avLst/>
          </a:prstGeom>
          <a:noFill/>
          <a:ln w="9525">
            <a:solidFill>
              <a:srgbClr val="008080"/>
            </a:solidFill>
            <a:round/>
            <a:headEnd/>
            <a:tailEnd/>
          </a:ln>
        </p:spPr>
        <p:txBody>
          <a:bodyPr/>
          <a:lstStyle/>
          <a:p>
            <a:endParaRPr lang="en-US"/>
          </a:p>
        </p:txBody>
      </p:sp>
      <p:sp>
        <p:nvSpPr>
          <p:cNvPr id="12341" name="Line 652"/>
          <p:cNvSpPr>
            <a:spLocks noChangeShapeType="1"/>
          </p:cNvSpPr>
          <p:nvPr/>
        </p:nvSpPr>
        <p:spPr bwMode="auto">
          <a:xfrm>
            <a:off x="5613400" y="3971925"/>
            <a:ext cx="20638" cy="1588"/>
          </a:xfrm>
          <a:prstGeom prst="line">
            <a:avLst/>
          </a:prstGeom>
          <a:noFill/>
          <a:ln w="9525">
            <a:solidFill>
              <a:srgbClr val="008080"/>
            </a:solidFill>
            <a:round/>
            <a:headEnd/>
            <a:tailEnd/>
          </a:ln>
        </p:spPr>
        <p:txBody>
          <a:bodyPr/>
          <a:lstStyle/>
          <a:p>
            <a:endParaRPr lang="en-US"/>
          </a:p>
        </p:txBody>
      </p:sp>
      <p:sp>
        <p:nvSpPr>
          <p:cNvPr id="12342" name="Line 653"/>
          <p:cNvSpPr>
            <a:spLocks noChangeShapeType="1"/>
          </p:cNvSpPr>
          <p:nvPr/>
        </p:nvSpPr>
        <p:spPr bwMode="auto">
          <a:xfrm>
            <a:off x="5653088" y="3971925"/>
            <a:ext cx="22225" cy="1588"/>
          </a:xfrm>
          <a:prstGeom prst="line">
            <a:avLst/>
          </a:prstGeom>
          <a:noFill/>
          <a:ln w="9525">
            <a:solidFill>
              <a:srgbClr val="008080"/>
            </a:solidFill>
            <a:round/>
            <a:headEnd/>
            <a:tailEnd/>
          </a:ln>
        </p:spPr>
        <p:txBody>
          <a:bodyPr/>
          <a:lstStyle/>
          <a:p>
            <a:endParaRPr lang="en-US"/>
          </a:p>
        </p:txBody>
      </p:sp>
      <p:sp>
        <p:nvSpPr>
          <p:cNvPr id="12343" name="Line 654"/>
          <p:cNvSpPr>
            <a:spLocks noChangeShapeType="1"/>
          </p:cNvSpPr>
          <p:nvPr/>
        </p:nvSpPr>
        <p:spPr bwMode="auto">
          <a:xfrm>
            <a:off x="5694363" y="3971925"/>
            <a:ext cx="22225" cy="1588"/>
          </a:xfrm>
          <a:prstGeom prst="line">
            <a:avLst/>
          </a:prstGeom>
          <a:noFill/>
          <a:ln w="9525">
            <a:solidFill>
              <a:srgbClr val="008080"/>
            </a:solidFill>
            <a:round/>
            <a:headEnd/>
            <a:tailEnd/>
          </a:ln>
        </p:spPr>
        <p:txBody>
          <a:bodyPr/>
          <a:lstStyle/>
          <a:p>
            <a:endParaRPr lang="en-US"/>
          </a:p>
        </p:txBody>
      </p:sp>
      <p:sp>
        <p:nvSpPr>
          <p:cNvPr id="12344" name="Line 655"/>
          <p:cNvSpPr>
            <a:spLocks noChangeShapeType="1"/>
          </p:cNvSpPr>
          <p:nvPr/>
        </p:nvSpPr>
        <p:spPr bwMode="auto">
          <a:xfrm>
            <a:off x="5735638" y="3971925"/>
            <a:ext cx="22225" cy="1588"/>
          </a:xfrm>
          <a:prstGeom prst="line">
            <a:avLst/>
          </a:prstGeom>
          <a:noFill/>
          <a:ln w="9525">
            <a:solidFill>
              <a:srgbClr val="008080"/>
            </a:solidFill>
            <a:round/>
            <a:headEnd/>
            <a:tailEnd/>
          </a:ln>
        </p:spPr>
        <p:txBody>
          <a:bodyPr/>
          <a:lstStyle/>
          <a:p>
            <a:endParaRPr lang="en-US"/>
          </a:p>
        </p:txBody>
      </p:sp>
      <p:sp>
        <p:nvSpPr>
          <p:cNvPr id="12345" name="Line 656"/>
          <p:cNvSpPr>
            <a:spLocks noChangeShapeType="1"/>
          </p:cNvSpPr>
          <p:nvPr/>
        </p:nvSpPr>
        <p:spPr bwMode="auto">
          <a:xfrm>
            <a:off x="5776913" y="3971925"/>
            <a:ext cx="22225" cy="1588"/>
          </a:xfrm>
          <a:prstGeom prst="line">
            <a:avLst/>
          </a:prstGeom>
          <a:noFill/>
          <a:ln w="9525">
            <a:solidFill>
              <a:srgbClr val="008080"/>
            </a:solidFill>
            <a:round/>
            <a:headEnd/>
            <a:tailEnd/>
          </a:ln>
        </p:spPr>
        <p:txBody>
          <a:bodyPr/>
          <a:lstStyle/>
          <a:p>
            <a:endParaRPr lang="en-US"/>
          </a:p>
        </p:txBody>
      </p:sp>
      <p:sp>
        <p:nvSpPr>
          <p:cNvPr id="12346" name="Line 657"/>
          <p:cNvSpPr>
            <a:spLocks noChangeShapeType="1"/>
          </p:cNvSpPr>
          <p:nvPr/>
        </p:nvSpPr>
        <p:spPr bwMode="auto">
          <a:xfrm>
            <a:off x="5818188" y="3971925"/>
            <a:ext cx="22225" cy="1588"/>
          </a:xfrm>
          <a:prstGeom prst="line">
            <a:avLst/>
          </a:prstGeom>
          <a:noFill/>
          <a:ln w="9525">
            <a:solidFill>
              <a:srgbClr val="008080"/>
            </a:solidFill>
            <a:round/>
            <a:headEnd/>
            <a:tailEnd/>
          </a:ln>
        </p:spPr>
        <p:txBody>
          <a:bodyPr/>
          <a:lstStyle/>
          <a:p>
            <a:endParaRPr lang="en-US"/>
          </a:p>
        </p:txBody>
      </p:sp>
      <p:sp>
        <p:nvSpPr>
          <p:cNvPr id="12347" name="Line 658"/>
          <p:cNvSpPr>
            <a:spLocks noChangeShapeType="1"/>
          </p:cNvSpPr>
          <p:nvPr/>
        </p:nvSpPr>
        <p:spPr bwMode="auto">
          <a:xfrm>
            <a:off x="5859463" y="3971925"/>
            <a:ext cx="22225" cy="1588"/>
          </a:xfrm>
          <a:prstGeom prst="line">
            <a:avLst/>
          </a:prstGeom>
          <a:noFill/>
          <a:ln w="9525">
            <a:solidFill>
              <a:srgbClr val="008080"/>
            </a:solidFill>
            <a:round/>
            <a:headEnd/>
            <a:tailEnd/>
          </a:ln>
        </p:spPr>
        <p:txBody>
          <a:bodyPr/>
          <a:lstStyle/>
          <a:p>
            <a:endParaRPr lang="en-US"/>
          </a:p>
        </p:txBody>
      </p:sp>
      <p:sp>
        <p:nvSpPr>
          <p:cNvPr id="12348" name="Line 659"/>
          <p:cNvSpPr>
            <a:spLocks noChangeShapeType="1"/>
          </p:cNvSpPr>
          <p:nvPr/>
        </p:nvSpPr>
        <p:spPr bwMode="auto">
          <a:xfrm>
            <a:off x="5900738" y="3971925"/>
            <a:ext cx="22225" cy="1588"/>
          </a:xfrm>
          <a:prstGeom prst="line">
            <a:avLst/>
          </a:prstGeom>
          <a:noFill/>
          <a:ln w="9525">
            <a:solidFill>
              <a:srgbClr val="008080"/>
            </a:solidFill>
            <a:round/>
            <a:headEnd/>
            <a:tailEnd/>
          </a:ln>
        </p:spPr>
        <p:txBody>
          <a:bodyPr/>
          <a:lstStyle/>
          <a:p>
            <a:endParaRPr lang="en-US"/>
          </a:p>
        </p:txBody>
      </p:sp>
      <p:sp>
        <p:nvSpPr>
          <p:cNvPr id="12349" name="Line 660"/>
          <p:cNvSpPr>
            <a:spLocks noChangeShapeType="1"/>
          </p:cNvSpPr>
          <p:nvPr/>
        </p:nvSpPr>
        <p:spPr bwMode="auto">
          <a:xfrm>
            <a:off x="5942013" y="3971925"/>
            <a:ext cx="20637" cy="1588"/>
          </a:xfrm>
          <a:prstGeom prst="line">
            <a:avLst/>
          </a:prstGeom>
          <a:noFill/>
          <a:ln w="9525">
            <a:solidFill>
              <a:srgbClr val="008080"/>
            </a:solidFill>
            <a:round/>
            <a:headEnd/>
            <a:tailEnd/>
          </a:ln>
        </p:spPr>
        <p:txBody>
          <a:bodyPr/>
          <a:lstStyle/>
          <a:p>
            <a:endParaRPr lang="en-US"/>
          </a:p>
        </p:txBody>
      </p:sp>
      <p:sp>
        <p:nvSpPr>
          <p:cNvPr id="12350" name="Line 661"/>
          <p:cNvSpPr>
            <a:spLocks noChangeShapeType="1"/>
          </p:cNvSpPr>
          <p:nvPr/>
        </p:nvSpPr>
        <p:spPr bwMode="auto">
          <a:xfrm>
            <a:off x="5983288" y="3971925"/>
            <a:ext cx="20637" cy="1588"/>
          </a:xfrm>
          <a:prstGeom prst="line">
            <a:avLst/>
          </a:prstGeom>
          <a:noFill/>
          <a:ln w="9525">
            <a:solidFill>
              <a:srgbClr val="008080"/>
            </a:solidFill>
            <a:round/>
            <a:headEnd/>
            <a:tailEnd/>
          </a:ln>
        </p:spPr>
        <p:txBody>
          <a:bodyPr/>
          <a:lstStyle/>
          <a:p>
            <a:endParaRPr lang="en-US"/>
          </a:p>
        </p:txBody>
      </p:sp>
      <p:sp>
        <p:nvSpPr>
          <p:cNvPr id="12351" name="Line 662"/>
          <p:cNvSpPr>
            <a:spLocks noChangeShapeType="1"/>
          </p:cNvSpPr>
          <p:nvPr/>
        </p:nvSpPr>
        <p:spPr bwMode="auto">
          <a:xfrm>
            <a:off x="6024563" y="3971925"/>
            <a:ext cx="20637" cy="1588"/>
          </a:xfrm>
          <a:prstGeom prst="line">
            <a:avLst/>
          </a:prstGeom>
          <a:noFill/>
          <a:ln w="9525">
            <a:solidFill>
              <a:srgbClr val="008080"/>
            </a:solidFill>
            <a:round/>
            <a:headEnd/>
            <a:tailEnd/>
          </a:ln>
        </p:spPr>
        <p:txBody>
          <a:bodyPr/>
          <a:lstStyle/>
          <a:p>
            <a:endParaRPr lang="en-US"/>
          </a:p>
        </p:txBody>
      </p:sp>
      <p:sp>
        <p:nvSpPr>
          <p:cNvPr id="12352" name="Line 663"/>
          <p:cNvSpPr>
            <a:spLocks noChangeShapeType="1"/>
          </p:cNvSpPr>
          <p:nvPr/>
        </p:nvSpPr>
        <p:spPr bwMode="auto">
          <a:xfrm>
            <a:off x="6065838" y="3971925"/>
            <a:ext cx="20637" cy="1588"/>
          </a:xfrm>
          <a:prstGeom prst="line">
            <a:avLst/>
          </a:prstGeom>
          <a:noFill/>
          <a:ln w="9525">
            <a:solidFill>
              <a:srgbClr val="008080"/>
            </a:solidFill>
            <a:round/>
            <a:headEnd/>
            <a:tailEnd/>
          </a:ln>
        </p:spPr>
        <p:txBody>
          <a:bodyPr/>
          <a:lstStyle/>
          <a:p>
            <a:endParaRPr lang="en-US"/>
          </a:p>
        </p:txBody>
      </p:sp>
      <p:sp>
        <p:nvSpPr>
          <p:cNvPr id="12353" name="Line 664"/>
          <p:cNvSpPr>
            <a:spLocks noChangeShapeType="1"/>
          </p:cNvSpPr>
          <p:nvPr/>
        </p:nvSpPr>
        <p:spPr bwMode="auto">
          <a:xfrm>
            <a:off x="6107113" y="3971925"/>
            <a:ext cx="20637" cy="1588"/>
          </a:xfrm>
          <a:prstGeom prst="line">
            <a:avLst/>
          </a:prstGeom>
          <a:noFill/>
          <a:ln w="9525">
            <a:solidFill>
              <a:srgbClr val="008080"/>
            </a:solidFill>
            <a:round/>
            <a:headEnd/>
            <a:tailEnd/>
          </a:ln>
        </p:spPr>
        <p:txBody>
          <a:bodyPr/>
          <a:lstStyle/>
          <a:p>
            <a:endParaRPr lang="en-US"/>
          </a:p>
        </p:txBody>
      </p:sp>
      <p:sp>
        <p:nvSpPr>
          <p:cNvPr id="12354" name="Line 665"/>
          <p:cNvSpPr>
            <a:spLocks noChangeShapeType="1"/>
          </p:cNvSpPr>
          <p:nvPr/>
        </p:nvSpPr>
        <p:spPr bwMode="auto">
          <a:xfrm>
            <a:off x="6146800" y="3971925"/>
            <a:ext cx="22225" cy="1588"/>
          </a:xfrm>
          <a:prstGeom prst="line">
            <a:avLst/>
          </a:prstGeom>
          <a:noFill/>
          <a:ln w="9525">
            <a:solidFill>
              <a:srgbClr val="008080"/>
            </a:solidFill>
            <a:round/>
            <a:headEnd/>
            <a:tailEnd/>
          </a:ln>
        </p:spPr>
        <p:txBody>
          <a:bodyPr/>
          <a:lstStyle/>
          <a:p>
            <a:endParaRPr lang="en-US"/>
          </a:p>
        </p:txBody>
      </p:sp>
      <p:sp>
        <p:nvSpPr>
          <p:cNvPr id="12355" name="Line 666"/>
          <p:cNvSpPr>
            <a:spLocks noChangeShapeType="1"/>
          </p:cNvSpPr>
          <p:nvPr/>
        </p:nvSpPr>
        <p:spPr bwMode="auto">
          <a:xfrm>
            <a:off x="6188075" y="3971925"/>
            <a:ext cx="22225" cy="1588"/>
          </a:xfrm>
          <a:prstGeom prst="line">
            <a:avLst/>
          </a:prstGeom>
          <a:noFill/>
          <a:ln w="9525">
            <a:solidFill>
              <a:srgbClr val="008080"/>
            </a:solidFill>
            <a:round/>
            <a:headEnd/>
            <a:tailEnd/>
          </a:ln>
        </p:spPr>
        <p:txBody>
          <a:bodyPr/>
          <a:lstStyle/>
          <a:p>
            <a:endParaRPr lang="en-US"/>
          </a:p>
        </p:txBody>
      </p:sp>
      <p:sp>
        <p:nvSpPr>
          <p:cNvPr id="12356" name="Line 667"/>
          <p:cNvSpPr>
            <a:spLocks noChangeShapeType="1"/>
          </p:cNvSpPr>
          <p:nvPr/>
        </p:nvSpPr>
        <p:spPr bwMode="auto">
          <a:xfrm>
            <a:off x="6229350" y="3971925"/>
            <a:ext cx="22225" cy="1588"/>
          </a:xfrm>
          <a:prstGeom prst="line">
            <a:avLst/>
          </a:prstGeom>
          <a:noFill/>
          <a:ln w="9525">
            <a:solidFill>
              <a:srgbClr val="008080"/>
            </a:solidFill>
            <a:round/>
            <a:headEnd/>
            <a:tailEnd/>
          </a:ln>
        </p:spPr>
        <p:txBody>
          <a:bodyPr/>
          <a:lstStyle/>
          <a:p>
            <a:endParaRPr lang="en-US"/>
          </a:p>
        </p:txBody>
      </p:sp>
      <p:sp>
        <p:nvSpPr>
          <p:cNvPr id="12357" name="Line 668"/>
          <p:cNvSpPr>
            <a:spLocks noChangeShapeType="1"/>
          </p:cNvSpPr>
          <p:nvPr/>
        </p:nvSpPr>
        <p:spPr bwMode="auto">
          <a:xfrm>
            <a:off x="6270625" y="3971925"/>
            <a:ext cx="22225" cy="1588"/>
          </a:xfrm>
          <a:prstGeom prst="line">
            <a:avLst/>
          </a:prstGeom>
          <a:noFill/>
          <a:ln w="9525">
            <a:solidFill>
              <a:srgbClr val="008080"/>
            </a:solidFill>
            <a:round/>
            <a:headEnd/>
            <a:tailEnd/>
          </a:ln>
        </p:spPr>
        <p:txBody>
          <a:bodyPr/>
          <a:lstStyle/>
          <a:p>
            <a:endParaRPr lang="en-US"/>
          </a:p>
        </p:txBody>
      </p:sp>
      <p:sp>
        <p:nvSpPr>
          <p:cNvPr id="12358" name="Line 669"/>
          <p:cNvSpPr>
            <a:spLocks noChangeShapeType="1"/>
          </p:cNvSpPr>
          <p:nvPr/>
        </p:nvSpPr>
        <p:spPr bwMode="auto">
          <a:xfrm>
            <a:off x="6311900" y="3971925"/>
            <a:ext cx="22225" cy="1588"/>
          </a:xfrm>
          <a:prstGeom prst="line">
            <a:avLst/>
          </a:prstGeom>
          <a:noFill/>
          <a:ln w="9525">
            <a:solidFill>
              <a:srgbClr val="008080"/>
            </a:solidFill>
            <a:round/>
            <a:headEnd/>
            <a:tailEnd/>
          </a:ln>
        </p:spPr>
        <p:txBody>
          <a:bodyPr/>
          <a:lstStyle/>
          <a:p>
            <a:endParaRPr lang="en-US"/>
          </a:p>
        </p:txBody>
      </p:sp>
      <p:sp>
        <p:nvSpPr>
          <p:cNvPr id="12359" name="Line 670"/>
          <p:cNvSpPr>
            <a:spLocks noChangeShapeType="1"/>
          </p:cNvSpPr>
          <p:nvPr/>
        </p:nvSpPr>
        <p:spPr bwMode="auto">
          <a:xfrm>
            <a:off x="6353175" y="3971925"/>
            <a:ext cx="22225" cy="1588"/>
          </a:xfrm>
          <a:prstGeom prst="line">
            <a:avLst/>
          </a:prstGeom>
          <a:noFill/>
          <a:ln w="9525">
            <a:solidFill>
              <a:srgbClr val="008080"/>
            </a:solidFill>
            <a:round/>
            <a:headEnd/>
            <a:tailEnd/>
          </a:ln>
        </p:spPr>
        <p:txBody>
          <a:bodyPr/>
          <a:lstStyle/>
          <a:p>
            <a:endParaRPr lang="en-US"/>
          </a:p>
        </p:txBody>
      </p:sp>
      <p:sp>
        <p:nvSpPr>
          <p:cNvPr id="12360" name="Line 671"/>
          <p:cNvSpPr>
            <a:spLocks noChangeShapeType="1"/>
          </p:cNvSpPr>
          <p:nvPr/>
        </p:nvSpPr>
        <p:spPr bwMode="auto">
          <a:xfrm>
            <a:off x="6396038" y="3971925"/>
            <a:ext cx="20637" cy="1588"/>
          </a:xfrm>
          <a:prstGeom prst="line">
            <a:avLst/>
          </a:prstGeom>
          <a:noFill/>
          <a:ln w="9525">
            <a:solidFill>
              <a:srgbClr val="008080"/>
            </a:solidFill>
            <a:round/>
            <a:headEnd/>
            <a:tailEnd/>
          </a:ln>
        </p:spPr>
        <p:txBody>
          <a:bodyPr/>
          <a:lstStyle/>
          <a:p>
            <a:endParaRPr lang="en-US"/>
          </a:p>
        </p:txBody>
      </p:sp>
      <p:sp>
        <p:nvSpPr>
          <p:cNvPr id="12361" name="Line 672"/>
          <p:cNvSpPr>
            <a:spLocks noChangeShapeType="1"/>
          </p:cNvSpPr>
          <p:nvPr/>
        </p:nvSpPr>
        <p:spPr bwMode="auto">
          <a:xfrm>
            <a:off x="6437313" y="3971925"/>
            <a:ext cx="19050" cy="1588"/>
          </a:xfrm>
          <a:prstGeom prst="line">
            <a:avLst/>
          </a:prstGeom>
          <a:noFill/>
          <a:ln w="9525">
            <a:solidFill>
              <a:srgbClr val="008080"/>
            </a:solidFill>
            <a:round/>
            <a:headEnd/>
            <a:tailEnd/>
          </a:ln>
        </p:spPr>
        <p:txBody>
          <a:bodyPr/>
          <a:lstStyle/>
          <a:p>
            <a:endParaRPr lang="en-US"/>
          </a:p>
        </p:txBody>
      </p:sp>
      <p:sp>
        <p:nvSpPr>
          <p:cNvPr id="12362" name="Line 673"/>
          <p:cNvSpPr>
            <a:spLocks noChangeShapeType="1"/>
          </p:cNvSpPr>
          <p:nvPr/>
        </p:nvSpPr>
        <p:spPr bwMode="auto">
          <a:xfrm>
            <a:off x="6478588" y="3971925"/>
            <a:ext cx="19050" cy="1588"/>
          </a:xfrm>
          <a:prstGeom prst="line">
            <a:avLst/>
          </a:prstGeom>
          <a:noFill/>
          <a:ln w="9525">
            <a:solidFill>
              <a:srgbClr val="008080"/>
            </a:solidFill>
            <a:round/>
            <a:headEnd/>
            <a:tailEnd/>
          </a:ln>
        </p:spPr>
        <p:txBody>
          <a:bodyPr/>
          <a:lstStyle/>
          <a:p>
            <a:endParaRPr lang="en-US"/>
          </a:p>
        </p:txBody>
      </p:sp>
      <p:sp>
        <p:nvSpPr>
          <p:cNvPr id="12363" name="Line 674"/>
          <p:cNvSpPr>
            <a:spLocks noChangeShapeType="1"/>
          </p:cNvSpPr>
          <p:nvPr/>
        </p:nvSpPr>
        <p:spPr bwMode="auto">
          <a:xfrm>
            <a:off x="6519863" y="3971925"/>
            <a:ext cx="19050" cy="1588"/>
          </a:xfrm>
          <a:prstGeom prst="line">
            <a:avLst/>
          </a:prstGeom>
          <a:noFill/>
          <a:ln w="9525">
            <a:solidFill>
              <a:srgbClr val="008080"/>
            </a:solidFill>
            <a:round/>
            <a:headEnd/>
            <a:tailEnd/>
          </a:ln>
        </p:spPr>
        <p:txBody>
          <a:bodyPr/>
          <a:lstStyle/>
          <a:p>
            <a:endParaRPr lang="en-US"/>
          </a:p>
        </p:txBody>
      </p:sp>
      <p:sp>
        <p:nvSpPr>
          <p:cNvPr id="12364" name="Line 675"/>
          <p:cNvSpPr>
            <a:spLocks noChangeShapeType="1"/>
          </p:cNvSpPr>
          <p:nvPr/>
        </p:nvSpPr>
        <p:spPr bwMode="auto">
          <a:xfrm>
            <a:off x="6561138" y="3971925"/>
            <a:ext cx="19050" cy="1588"/>
          </a:xfrm>
          <a:prstGeom prst="line">
            <a:avLst/>
          </a:prstGeom>
          <a:noFill/>
          <a:ln w="9525">
            <a:solidFill>
              <a:srgbClr val="008080"/>
            </a:solidFill>
            <a:round/>
            <a:headEnd/>
            <a:tailEnd/>
          </a:ln>
        </p:spPr>
        <p:txBody>
          <a:bodyPr/>
          <a:lstStyle/>
          <a:p>
            <a:endParaRPr lang="en-US"/>
          </a:p>
        </p:txBody>
      </p:sp>
      <p:sp>
        <p:nvSpPr>
          <p:cNvPr id="12365" name="Line 676"/>
          <p:cNvSpPr>
            <a:spLocks noChangeShapeType="1"/>
          </p:cNvSpPr>
          <p:nvPr/>
        </p:nvSpPr>
        <p:spPr bwMode="auto">
          <a:xfrm>
            <a:off x="6602413" y="3971925"/>
            <a:ext cx="19050" cy="1588"/>
          </a:xfrm>
          <a:prstGeom prst="line">
            <a:avLst/>
          </a:prstGeom>
          <a:noFill/>
          <a:ln w="9525">
            <a:solidFill>
              <a:srgbClr val="008080"/>
            </a:solidFill>
            <a:round/>
            <a:headEnd/>
            <a:tailEnd/>
          </a:ln>
        </p:spPr>
        <p:txBody>
          <a:bodyPr/>
          <a:lstStyle/>
          <a:p>
            <a:endParaRPr lang="en-US"/>
          </a:p>
        </p:txBody>
      </p:sp>
      <p:sp>
        <p:nvSpPr>
          <p:cNvPr id="12366" name="Line 677"/>
          <p:cNvSpPr>
            <a:spLocks noChangeShapeType="1"/>
          </p:cNvSpPr>
          <p:nvPr/>
        </p:nvSpPr>
        <p:spPr bwMode="auto">
          <a:xfrm>
            <a:off x="6643688" y="3971925"/>
            <a:ext cx="19050" cy="1588"/>
          </a:xfrm>
          <a:prstGeom prst="line">
            <a:avLst/>
          </a:prstGeom>
          <a:noFill/>
          <a:ln w="9525">
            <a:solidFill>
              <a:srgbClr val="008080"/>
            </a:solidFill>
            <a:round/>
            <a:headEnd/>
            <a:tailEnd/>
          </a:ln>
        </p:spPr>
        <p:txBody>
          <a:bodyPr/>
          <a:lstStyle/>
          <a:p>
            <a:endParaRPr lang="en-US"/>
          </a:p>
        </p:txBody>
      </p:sp>
      <p:sp>
        <p:nvSpPr>
          <p:cNvPr id="12367" name="Line 678"/>
          <p:cNvSpPr>
            <a:spLocks noChangeShapeType="1"/>
          </p:cNvSpPr>
          <p:nvPr/>
        </p:nvSpPr>
        <p:spPr bwMode="auto">
          <a:xfrm>
            <a:off x="6684963" y="3971925"/>
            <a:ext cx="19050" cy="1588"/>
          </a:xfrm>
          <a:prstGeom prst="line">
            <a:avLst/>
          </a:prstGeom>
          <a:noFill/>
          <a:ln w="9525">
            <a:solidFill>
              <a:srgbClr val="008080"/>
            </a:solidFill>
            <a:round/>
            <a:headEnd/>
            <a:tailEnd/>
          </a:ln>
        </p:spPr>
        <p:txBody>
          <a:bodyPr/>
          <a:lstStyle/>
          <a:p>
            <a:endParaRPr lang="en-US"/>
          </a:p>
        </p:txBody>
      </p:sp>
      <p:sp>
        <p:nvSpPr>
          <p:cNvPr id="12368" name="Line 679"/>
          <p:cNvSpPr>
            <a:spLocks noChangeShapeType="1"/>
          </p:cNvSpPr>
          <p:nvPr/>
        </p:nvSpPr>
        <p:spPr bwMode="auto">
          <a:xfrm>
            <a:off x="6724650" y="3971925"/>
            <a:ext cx="20638" cy="1588"/>
          </a:xfrm>
          <a:prstGeom prst="line">
            <a:avLst/>
          </a:prstGeom>
          <a:noFill/>
          <a:ln w="9525">
            <a:solidFill>
              <a:srgbClr val="008080"/>
            </a:solidFill>
            <a:round/>
            <a:headEnd/>
            <a:tailEnd/>
          </a:ln>
        </p:spPr>
        <p:txBody>
          <a:bodyPr/>
          <a:lstStyle/>
          <a:p>
            <a:endParaRPr lang="en-US"/>
          </a:p>
        </p:txBody>
      </p:sp>
      <p:sp>
        <p:nvSpPr>
          <p:cNvPr id="12369" name="Line 680"/>
          <p:cNvSpPr>
            <a:spLocks noChangeShapeType="1"/>
          </p:cNvSpPr>
          <p:nvPr/>
        </p:nvSpPr>
        <p:spPr bwMode="auto">
          <a:xfrm>
            <a:off x="6765925" y="3971925"/>
            <a:ext cx="20638" cy="1588"/>
          </a:xfrm>
          <a:prstGeom prst="line">
            <a:avLst/>
          </a:prstGeom>
          <a:noFill/>
          <a:ln w="9525">
            <a:solidFill>
              <a:srgbClr val="008080"/>
            </a:solidFill>
            <a:round/>
            <a:headEnd/>
            <a:tailEnd/>
          </a:ln>
        </p:spPr>
        <p:txBody>
          <a:bodyPr/>
          <a:lstStyle/>
          <a:p>
            <a:endParaRPr lang="en-US"/>
          </a:p>
        </p:txBody>
      </p:sp>
      <p:sp>
        <p:nvSpPr>
          <p:cNvPr id="12370" name="Line 681"/>
          <p:cNvSpPr>
            <a:spLocks noChangeShapeType="1"/>
          </p:cNvSpPr>
          <p:nvPr/>
        </p:nvSpPr>
        <p:spPr bwMode="auto">
          <a:xfrm>
            <a:off x="6807200" y="3971925"/>
            <a:ext cx="20638" cy="1588"/>
          </a:xfrm>
          <a:prstGeom prst="line">
            <a:avLst/>
          </a:prstGeom>
          <a:noFill/>
          <a:ln w="9525">
            <a:solidFill>
              <a:srgbClr val="008080"/>
            </a:solidFill>
            <a:round/>
            <a:headEnd/>
            <a:tailEnd/>
          </a:ln>
        </p:spPr>
        <p:txBody>
          <a:bodyPr/>
          <a:lstStyle/>
          <a:p>
            <a:endParaRPr lang="en-US"/>
          </a:p>
        </p:txBody>
      </p:sp>
      <p:sp>
        <p:nvSpPr>
          <p:cNvPr id="12371" name="Line 682"/>
          <p:cNvSpPr>
            <a:spLocks noChangeShapeType="1"/>
          </p:cNvSpPr>
          <p:nvPr/>
        </p:nvSpPr>
        <p:spPr bwMode="auto">
          <a:xfrm>
            <a:off x="6848475" y="3971925"/>
            <a:ext cx="20638" cy="1588"/>
          </a:xfrm>
          <a:prstGeom prst="line">
            <a:avLst/>
          </a:prstGeom>
          <a:noFill/>
          <a:ln w="9525">
            <a:solidFill>
              <a:srgbClr val="008080"/>
            </a:solidFill>
            <a:round/>
            <a:headEnd/>
            <a:tailEnd/>
          </a:ln>
        </p:spPr>
        <p:txBody>
          <a:bodyPr/>
          <a:lstStyle/>
          <a:p>
            <a:endParaRPr lang="en-US"/>
          </a:p>
        </p:txBody>
      </p:sp>
      <p:sp>
        <p:nvSpPr>
          <p:cNvPr id="12372" name="Line 683"/>
          <p:cNvSpPr>
            <a:spLocks noChangeShapeType="1"/>
          </p:cNvSpPr>
          <p:nvPr/>
        </p:nvSpPr>
        <p:spPr bwMode="auto">
          <a:xfrm>
            <a:off x="6889750" y="3971925"/>
            <a:ext cx="20638" cy="1588"/>
          </a:xfrm>
          <a:prstGeom prst="line">
            <a:avLst/>
          </a:prstGeom>
          <a:noFill/>
          <a:ln w="9525">
            <a:solidFill>
              <a:srgbClr val="008080"/>
            </a:solidFill>
            <a:round/>
            <a:headEnd/>
            <a:tailEnd/>
          </a:ln>
        </p:spPr>
        <p:txBody>
          <a:bodyPr/>
          <a:lstStyle/>
          <a:p>
            <a:endParaRPr lang="en-US"/>
          </a:p>
        </p:txBody>
      </p:sp>
      <p:sp>
        <p:nvSpPr>
          <p:cNvPr id="12373" name="Line 684"/>
          <p:cNvSpPr>
            <a:spLocks noChangeShapeType="1"/>
          </p:cNvSpPr>
          <p:nvPr/>
        </p:nvSpPr>
        <p:spPr bwMode="auto">
          <a:xfrm>
            <a:off x="6931025" y="3971925"/>
            <a:ext cx="19050" cy="1588"/>
          </a:xfrm>
          <a:prstGeom prst="line">
            <a:avLst/>
          </a:prstGeom>
          <a:noFill/>
          <a:ln w="9525">
            <a:solidFill>
              <a:srgbClr val="008080"/>
            </a:solidFill>
            <a:round/>
            <a:headEnd/>
            <a:tailEnd/>
          </a:ln>
        </p:spPr>
        <p:txBody>
          <a:bodyPr/>
          <a:lstStyle/>
          <a:p>
            <a:endParaRPr lang="en-US"/>
          </a:p>
        </p:txBody>
      </p:sp>
      <p:sp>
        <p:nvSpPr>
          <p:cNvPr id="12374" name="Line 685"/>
          <p:cNvSpPr>
            <a:spLocks noChangeShapeType="1"/>
          </p:cNvSpPr>
          <p:nvPr/>
        </p:nvSpPr>
        <p:spPr bwMode="auto">
          <a:xfrm>
            <a:off x="6972300" y="3971925"/>
            <a:ext cx="19050" cy="1588"/>
          </a:xfrm>
          <a:prstGeom prst="line">
            <a:avLst/>
          </a:prstGeom>
          <a:noFill/>
          <a:ln w="9525">
            <a:solidFill>
              <a:srgbClr val="008080"/>
            </a:solidFill>
            <a:round/>
            <a:headEnd/>
            <a:tailEnd/>
          </a:ln>
        </p:spPr>
        <p:txBody>
          <a:bodyPr/>
          <a:lstStyle/>
          <a:p>
            <a:endParaRPr lang="en-US"/>
          </a:p>
        </p:txBody>
      </p:sp>
      <p:sp>
        <p:nvSpPr>
          <p:cNvPr id="12375" name="Line 686"/>
          <p:cNvSpPr>
            <a:spLocks noChangeShapeType="1"/>
          </p:cNvSpPr>
          <p:nvPr/>
        </p:nvSpPr>
        <p:spPr bwMode="auto">
          <a:xfrm flipV="1">
            <a:off x="2832100" y="4884738"/>
            <a:ext cx="3175" cy="128587"/>
          </a:xfrm>
          <a:prstGeom prst="line">
            <a:avLst/>
          </a:prstGeom>
          <a:noFill/>
          <a:ln w="15875">
            <a:solidFill>
              <a:srgbClr val="000000"/>
            </a:solidFill>
            <a:round/>
            <a:headEnd/>
            <a:tailEnd/>
          </a:ln>
        </p:spPr>
        <p:txBody>
          <a:bodyPr/>
          <a:lstStyle/>
          <a:p>
            <a:endParaRPr lang="en-US"/>
          </a:p>
        </p:txBody>
      </p:sp>
      <p:sp>
        <p:nvSpPr>
          <p:cNvPr id="12376" name="Line 687"/>
          <p:cNvSpPr>
            <a:spLocks noChangeShapeType="1"/>
          </p:cNvSpPr>
          <p:nvPr/>
        </p:nvSpPr>
        <p:spPr bwMode="auto">
          <a:xfrm>
            <a:off x="2574925" y="4884738"/>
            <a:ext cx="515938" cy="1587"/>
          </a:xfrm>
          <a:prstGeom prst="line">
            <a:avLst/>
          </a:prstGeom>
          <a:noFill/>
          <a:ln w="15875">
            <a:solidFill>
              <a:srgbClr val="000000"/>
            </a:solidFill>
            <a:round/>
            <a:headEnd/>
            <a:tailEnd/>
          </a:ln>
        </p:spPr>
        <p:txBody>
          <a:bodyPr/>
          <a:lstStyle/>
          <a:p>
            <a:endParaRPr lang="en-US"/>
          </a:p>
        </p:txBody>
      </p:sp>
      <p:sp>
        <p:nvSpPr>
          <p:cNvPr id="12377" name="Rectangle 688"/>
          <p:cNvSpPr>
            <a:spLocks noChangeArrowheads="1"/>
          </p:cNvSpPr>
          <p:nvPr/>
        </p:nvSpPr>
        <p:spPr bwMode="auto">
          <a:xfrm>
            <a:off x="2827338"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a:p>
        </p:txBody>
      </p:sp>
      <p:sp>
        <p:nvSpPr>
          <p:cNvPr id="12378" name="Line 689"/>
          <p:cNvSpPr>
            <a:spLocks noChangeShapeType="1"/>
          </p:cNvSpPr>
          <p:nvPr/>
        </p:nvSpPr>
        <p:spPr bwMode="auto">
          <a:xfrm flipV="1">
            <a:off x="6950075" y="4884738"/>
            <a:ext cx="3175" cy="128587"/>
          </a:xfrm>
          <a:prstGeom prst="line">
            <a:avLst/>
          </a:prstGeom>
          <a:noFill/>
          <a:ln w="15875">
            <a:solidFill>
              <a:srgbClr val="000000"/>
            </a:solidFill>
            <a:round/>
            <a:headEnd/>
            <a:tailEnd/>
          </a:ln>
        </p:spPr>
        <p:txBody>
          <a:bodyPr/>
          <a:lstStyle/>
          <a:p>
            <a:endParaRPr lang="en-US"/>
          </a:p>
        </p:txBody>
      </p:sp>
      <p:sp>
        <p:nvSpPr>
          <p:cNvPr id="12379" name="Line 690"/>
          <p:cNvSpPr>
            <a:spLocks noChangeShapeType="1"/>
          </p:cNvSpPr>
          <p:nvPr/>
        </p:nvSpPr>
        <p:spPr bwMode="auto">
          <a:xfrm>
            <a:off x="6692900" y="4884738"/>
            <a:ext cx="515938" cy="1587"/>
          </a:xfrm>
          <a:prstGeom prst="line">
            <a:avLst/>
          </a:prstGeom>
          <a:noFill/>
          <a:ln w="15875">
            <a:solidFill>
              <a:srgbClr val="000000"/>
            </a:solidFill>
            <a:round/>
            <a:headEnd/>
            <a:tailEnd/>
          </a:ln>
        </p:spPr>
        <p:txBody>
          <a:bodyPr/>
          <a:lstStyle/>
          <a:p>
            <a:endParaRPr lang="en-US"/>
          </a:p>
        </p:txBody>
      </p:sp>
      <p:sp>
        <p:nvSpPr>
          <p:cNvPr id="12380" name="Rectangle 691"/>
          <p:cNvSpPr>
            <a:spLocks noChangeArrowheads="1"/>
          </p:cNvSpPr>
          <p:nvPr/>
        </p:nvSpPr>
        <p:spPr bwMode="auto">
          <a:xfrm>
            <a:off x="6945313"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a:t>
            </a:r>
            <a:endParaRPr lang="en-US"/>
          </a:p>
        </p:txBody>
      </p:sp>
      <p:sp>
        <p:nvSpPr>
          <p:cNvPr id="12381" name="Line 692"/>
          <p:cNvSpPr>
            <a:spLocks noChangeShapeType="1"/>
          </p:cNvSpPr>
          <p:nvPr/>
        </p:nvSpPr>
        <p:spPr bwMode="auto">
          <a:xfrm flipV="1">
            <a:off x="6437313" y="4884738"/>
            <a:ext cx="1587" cy="128587"/>
          </a:xfrm>
          <a:prstGeom prst="line">
            <a:avLst/>
          </a:prstGeom>
          <a:noFill/>
          <a:ln w="15875">
            <a:solidFill>
              <a:srgbClr val="000000"/>
            </a:solidFill>
            <a:round/>
            <a:headEnd/>
            <a:tailEnd/>
          </a:ln>
        </p:spPr>
        <p:txBody>
          <a:bodyPr/>
          <a:lstStyle/>
          <a:p>
            <a:endParaRPr lang="en-US"/>
          </a:p>
        </p:txBody>
      </p:sp>
      <p:sp>
        <p:nvSpPr>
          <p:cNvPr id="12382" name="Line 693"/>
          <p:cNvSpPr>
            <a:spLocks noChangeShapeType="1"/>
          </p:cNvSpPr>
          <p:nvPr/>
        </p:nvSpPr>
        <p:spPr bwMode="auto">
          <a:xfrm>
            <a:off x="6180138" y="4884738"/>
            <a:ext cx="512762" cy="1587"/>
          </a:xfrm>
          <a:prstGeom prst="line">
            <a:avLst/>
          </a:prstGeom>
          <a:noFill/>
          <a:ln w="15875">
            <a:solidFill>
              <a:srgbClr val="000000"/>
            </a:solidFill>
            <a:round/>
            <a:headEnd/>
            <a:tailEnd/>
          </a:ln>
        </p:spPr>
        <p:txBody>
          <a:bodyPr/>
          <a:lstStyle/>
          <a:p>
            <a:endParaRPr lang="en-US"/>
          </a:p>
        </p:txBody>
      </p:sp>
      <p:sp>
        <p:nvSpPr>
          <p:cNvPr id="12383" name="Rectangle 694"/>
          <p:cNvSpPr>
            <a:spLocks noChangeArrowheads="1"/>
          </p:cNvSpPr>
          <p:nvPr/>
        </p:nvSpPr>
        <p:spPr bwMode="auto">
          <a:xfrm>
            <a:off x="6430963"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a:t>
            </a:r>
            <a:endParaRPr lang="en-US"/>
          </a:p>
        </p:txBody>
      </p:sp>
      <p:sp>
        <p:nvSpPr>
          <p:cNvPr id="12384" name="Line 695"/>
          <p:cNvSpPr>
            <a:spLocks noChangeShapeType="1"/>
          </p:cNvSpPr>
          <p:nvPr/>
        </p:nvSpPr>
        <p:spPr bwMode="auto">
          <a:xfrm flipV="1">
            <a:off x="5922963" y="4884738"/>
            <a:ext cx="1587" cy="128587"/>
          </a:xfrm>
          <a:prstGeom prst="line">
            <a:avLst/>
          </a:prstGeom>
          <a:noFill/>
          <a:ln w="15875">
            <a:solidFill>
              <a:srgbClr val="000000"/>
            </a:solidFill>
            <a:round/>
            <a:headEnd/>
            <a:tailEnd/>
          </a:ln>
        </p:spPr>
        <p:txBody>
          <a:bodyPr/>
          <a:lstStyle/>
          <a:p>
            <a:endParaRPr lang="en-US"/>
          </a:p>
        </p:txBody>
      </p:sp>
      <p:sp>
        <p:nvSpPr>
          <p:cNvPr id="12385" name="Line 696"/>
          <p:cNvSpPr>
            <a:spLocks noChangeShapeType="1"/>
          </p:cNvSpPr>
          <p:nvPr/>
        </p:nvSpPr>
        <p:spPr bwMode="auto">
          <a:xfrm>
            <a:off x="5664200" y="4884738"/>
            <a:ext cx="515938" cy="1587"/>
          </a:xfrm>
          <a:prstGeom prst="line">
            <a:avLst/>
          </a:prstGeom>
          <a:noFill/>
          <a:ln w="15875">
            <a:solidFill>
              <a:srgbClr val="000000"/>
            </a:solidFill>
            <a:round/>
            <a:headEnd/>
            <a:tailEnd/>
          </a:ln>
        </p:spPr>
        <p:txBody>
          <a:bodyPr/>
          <a:lstStyle/>
          <a:p>
            <a:endParaRPr lang="en-US"/>
          </a:p>
        </p:txBody>
      </p:sp>
      <p:sp>
        <p:nvSpPr>
          <p:cNvPr id="12386" name="Rectangle 697"/>
          <p:cNvSpPr>
            <a:spLocks noChangeArrowheads="1"/>
          </p:cNvSpPr>
          <p:nvPr/>
        </p:nvSpPr>
        <p:spPr bwMode="auto">
          <a:xfrm>
            <a:off x="5916613" y="520223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a:t>
            </a:r>
            <a:endParaRPr lang="en-US"/>
          </a:p>
        </p:txBody>
      </p:sp>
      <p:sp>
        <p:nvSpPr>
          <p:cNvPr id="12387" name="Line 698"/>
          <p:cNvSpPr>
            <a:spLocks noChangeShapeType="1"/>
          </p:cNvSpPr>
          <p:nvPr/>
        </p:nvSpPr>
        <p:spPr bwMode="auto">
          <a:xfrm flipV="1">
            <a:off x="5407025" y="4884738"/>
            <a:ext cx="1588" cy="128587"/>
          </a:xfrm>
          <a:prstGeom prst="line">
            <a:avLst/>
          </a:prstGeom>
          <a:noFill/>
          <a:ln w="15875">
            <a:solidFill>
              <a:srgbClr val="000000"/>
            </a:solidFill>
            <a:round/>
            <a:headEnd/>
            <a:tailEnd/>
          </a:ln>
        </p:spPr>
        <p:txBody>
          <a:bodyPr/>
          <a:lstStyle/>
          <a:p>
            <a:endParaRPr lang="en-US"/>
          </a:p>
        </p:txBody>
      </p:sp>
      <p:sp>
        <p:nvSpPr>
          <p:cNvPr id="12388" name="Line 699"/>
          <p:cNvSpPr>
            <a:spLocks noChangeShapeType="1"/>
          </p:cNvSpPr>
          <p:nvPr/>
        </p:nvSpPr>
        <p:spPr bwMode="auto">
          <a:xfrm>
            <a:off x="5149850" y="4884738"/>
            <a:ext cx="514350" cy="1587"/>
          </a:xfrm>
          <a:prstGeom prst="line">
            <a:avLst/>
          </a:prstGeom>
          <a:noFill/>
          <a:ln w="15875">
            <a:solidFill>
              <a:srgbClr val="000000"/>
            </a:solidFill>
            <a:round/>
            <a:headEnd/>
            <a:tailEnd/>
          </a:ln>
        </p:spPr>
        <p:txBody>
          <a:bodyPr/>
          <a:lstStyle/>
          <a:p>
            <a:endParaRPr lang="en-US"/>
          </a:p>
        </p:txBody>
      </p:sp>
      <p:sp>
        <p:nvSpPr>
          <p:cNvPr id="12389" name="Rectangle 700"/>
          <p:cNvSpPr>
            <a:spLocks noChangeArrowheads="1"/>
          </p:cNvSpPr>
          <p:nvPr/>
        </p:nvSpPr>
        <p:spPr bwMode="auto">
          <a:xfrm>
            <a:off x="5399088" y="5202238"/>
            <a:ext cx="87312"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a:t>
            </a:r>
            <a:endParaRPr lang="en-US"/>
          </a:p>
        </p:txBody>
      </p:sp>
      <p:sp>
        <p:nvSpPr>
          <p:cNvPr id="12390" name="Line 701"/>
          <p:cNvSpPr>
            <a:spLocks noChangeShapeType="1"/>
          </p:cNvSpPr>
          <p:nvPr/>
        </p:nvSpPr>
        <p:spPr bwMode="auto">
          <a:xfrm flipV="1">
            <a:off x="4891088" y="4884738"/>
            <a:ext cx="3175" cy="128587"/>
          </a:xfrm>
          <a:prstGeom prst="line">
            <a:avLst/>
          </a:prstGeom>
          <a:noFill/>
          <a:ln w="15875">
            <a:solidFill>
              <a:srgbClr val="000000"/>
            </a:solidFill>
            <a:round/>
            <a:headEnd/>
            <a:tailEnd/>
          </a:ln>
        </p:spPr>
        <p:txBody>
          <a:bodyPr/>
          <a:lstStyle/>
          <a:p>
            <a:endParaRPr lang="en-US"/>
          </a:p>
        </p:txBody>
      </p:sp>
      <p:sp>
        <p:nvSpPr>
          <p:cNvPr id="12391" name="Line 702"/>
          <p:cNvSpPr>
            <a:spLocks noChangeShapeType="1"/>
          </p:cNvSpPr>
          <p:nvPr/>
        </p:nvSpPr>
        <p:spPr bwMode="auto">
          <a:xfrm>
            <a:off x="4633913" y="4884738"/>
            <a:ext cx="515937" cy="1587"/>
          </a:xfrm>
          <a:prstGeom prst="line">
            <a:avLst/>
          </a:prstGeom>
          <a:noFill/>
          <a:ln w="15875">
            <a:solidFill>
              <a:srgbClr val="000000"/>
            </a:solidFill>
            <a:round/>
            <a:headEnd/>
            <a:tailEnd/>
          </a:ln>
        </p:spPr>
        <p:txBody>
          <a:bodyPr/>
          <a:lstStyle/>
          <a:p>
            <a:endParaRPr lang="en-US"/>
          </a:p>
        </p:txBody>
      </p:sp>
      <p:sp>
        <p:nvSpPr>
          <p:cNvPr id="12392" name="Rectangle 703"/>
          <p:cNvSpPr>
            <a:spLocks noChangeArrowheads="1"/>
          </p:cNvSpPr>
          <p:nvPr/>
        </p:nvSpPr>
        <p:spPr bwMode="auto">
          <a:xfrm>
            <a:off x="4886325" y="5202238"/>
            <a:ext cx="8413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a:t>
            </a:r>
            <a:endParaRPr lang="en-US"/>
          </a:p>
        </p:txBody>
      </p:sp>
      <p:sp>
        <p:nvSpPr>
          <p:cNvPr id="12393" name="Line 704"/>
          <p:cNvSpPr>
            <a:spLocks noChangeShapeType="1"/>
          </p:cNvSpPr>
          <p:nvPr/>
        </p:nvSpPr>
        <p:spPr bwMode="auto">
          <a:xfrm flipV="1">
            <a:off x="4376738" y="4884738"/>
            <a:ext cx="1587" cy="128587"/>
          </a:xfrm>
          <a:prstGeom prst="line">
            <a:avLst/>
          </a:prstGeom>
          <a:noFill/>
          <a:ln w="15875">
            <a:solidFill>
              <a:srgbClr val="000000"/>
            </a:solidFill>
            <a:round/>
            <a:headEnd/>
            <a:tailEnd/>
          </a:ln>
        </p:spPr>
        <p:txBody>
          <a:bodyPr/>
          <a:lstStyle/>
          <a:p>
            <a:endParaRPr lang="en-US"/>
          </a:p>
        </p:txBody>
      </p:sp>
      <p:sp>
        <p:nvSpPr>
          <p:cNvPr id="12394" name="Line 705"/>
          <p:cNvSpPr>
            <a:spLocks noChangeShapeType="1"/>
          </p:cNvSpPr>
          <p:nvPr/>
        </p:nvSpPr>
        <p:spPr bwMode="auto">
          <a:xfrm>
            <a:off x="4119563" y="4884738"/>
            <a:ext cx="514350" cy="1587"/>
          </a:xfrm>
          <a:prstGeom prst="line">
            <a:avLst/>
          </a:prstGeom>
          <a:noFill/>
          <a:ln w="15875">
            <a:solidFill>
              <a:srgbClr val="000000"/>
            </a:solidFill>
            <a:round/>
            <a:headEnd/>
            <a:tailEnd/>
          </a:ln>
        </p:spPr>
        <p:txBody>
          <a:bodyPr/>
          <a:lstStyle/>
          <a:p>
            <a:endParaRPr lang="en-US"/>
          </a:p>
        </p:txBody>
      </p:sp>
      <p:sp>
        <p:nvSpPr>
          <p:cNvPr id="12395" name="Rectangle 706"/>
          <p:cNvSpPr>
            <a:spLocks noChangeArrowheads="1"/>
          </p:cNvSpPr>
          <p:nvPr/>
        </p:nvSpPr>
        <p:spPr bwMode="auto">
          <a:xfrm>
            <a:off x="4371975" y="5202238"/>
            <a:ext cx="82550"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a:t>
            </a:r>
            <a:endParaRPr lang="en-US"/>
          </a:p>
        </p:txBody>
      </p:sp>
      <p:sp>
        <p:nvSpPr>
          <p:cNvPr id="12396" name="Line 707"/>
          <p:cNvSpPr>
            <a:spLocks noChangeShapeType="1"/>
          </p:cNvSpPr>
          <p:nvPr/>
        </p:nvSpPr>
        <p:spPr bwMode="auto">
          <a:xfrm flipV="1">
            <a:off x="3862388" y="4884738"/>
            <a:ext cx="3175" cy="128587"/>
          </a:xfrm>
          <a:prstGeom prst="line">
            <a:avLst/>
          </a:prstGeom>
          <a:noFill/>
          <a:ln w="15875">
            <a:solidFill>
              <a:srgbClr val="000000"/>
            </a:solidFill>
            <a:round/>
            <a:headEnd/>
            <a:tailEnd/>
          </a:ln>
        </p:spPr>
        <p:txBody>
          <a:bodyPr/>
          <a:lstStyle/>
          <a:p>
            <a:endParaRPr lang="en-US"/>
          </a:p>
        </p:txBody>
      </p:sp>
      <p:sp>
        <p:nvSpPr>
          <p:cNvPr id="12397" name="Line 708"/>
          <p:cNvSpPr>
            <a:spLocks noChangeShapeType="1"/>
          </p:cNvSpPr>
          <p:nvPr/>
        </p:nvSpPr>
        <p:spPr bwMode="auto">
          <a:xfrm>
            <a:off x="3605213" y="4884738"/>
            <a:ext cx="514350" cy="1587"/>
          </a:xfrm>
          <a:prstGeom prst="line">
            <a:avLst/>
          </a:prstGeom>
          <a:noFill/>
          <a:ln w="15875">
            <a:solidFill>
              <a:srgbClr val="000000"/>
            </a:solidFill>
            <a:round/>
            <a:headEnd/>
            <a:tailEnd/>
          </a:ln>
        </p:spPr>
        <p:txBody>
          <a:bodyPr/>
          <a:lstStyle/>
          <a:p>
            <a:endParaRPr lang="en-US"/>
          </a:p>
        </p:txBody>
      </p:sp>
      <p:sp>
        <p:nvSpPr>
          <p:cNvPr id="12398" name="Rectangle 709"/>
          <p:cNvSpPr>
            <a:spLocks noChangeArrowheads="1"/>
          </p:cNvSpPr>
          <p:nvPr/>
        </p:nvSpPr>
        <p:spPr bwMode="auto">
          <a:xfrm>
            <a:off x="3857625" y="5202238"/>
            <a:ext cx="8413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a:p>
        </p:txBody>
      </p:sp>
      <p:sp>
        <p:nvSpPr>
          <p:cNvPr id="12399" name="Line 710"/>
          <p:cNvSpPr>
            <a:spLocks noChangeShapeType="1"/>
          </p:cNvSpPr>
          <p:nvPr/>
        </p:nvSpPr>
        <p:spPr bwMode="auto">
          <a:xfrm flipV="1">
            <a:off x="3348038" y="4884738"/>
            <a:ext cx="1587" cy="128587"/>
          </a:xfrm>
          <a:prstGeom prst="line">
            <a:avLst/>
          </a:prstGeom>
          <a:noFill/>
          <a:ln w="15875">
            <a:solidFill>
              <a:srgbClr val="000000"/>
            </a:solidFill>
            <a:round/>
            <a:headEnd/>
            <a:tailEnd/>
          </a:ln>
        </p:spPr>
        <p:txBody>
          <a:bodyPr/>
          <a:lstStyle/>
          <a:p>
            <a:endParaRPr lang="en-US"/>
          </a:p>
        </p:txBody>
      </p:sp>
      <p:sp>
        <p:nvSpPr>
          <p:cNvPr id="12400" name="Line 711"/>
          <p:cNvSpPr>
            <a:spLocks noChangeShapeType="1"/>
          </p:cNvSpPr>
          <p:nvPr/>
        </p:nvSpPr>
        <p:spPr bwMode="auto">
          <a:xfrm>
            <a:off x="3090863" y="4884738"/>
            <a:ext cx="514350" cy="1587"/>
          </a:xfrm>
          <a:prstGeom prst="line">
            <a:avLst/>
          </a:prstGeom>
          <a:noFill/>
          <a:ln w="15875">
            <a:solidFill>
              <a:srgbClr val="000000"/>
            </a:solidFill>
            <a:round/>
            <a:headEnd/>
            <a:tailEnd/>
          </a:ln>
        </p:spPr>
        <p:txBody>
          <a:bodyPr/>
          <a:lstStyle/>
          <a:p>
            <a:endParaRPr lang="en-US"/>
          </a:p>
        </p:txBody>
      </p:sp>
      <p:sp>
        <p:nvSpPr>
          <p:cNvPr id="12401" name="Rectangle 712"/>
          <p:cNvSpPr>
            <a:spLocks noChangeArrowheads="1"/>
          </p:cNvSpPr>
          <p:nvPr/>
        </p:nvSpPr>
        <p:spPr bwMode="auto">
          <a:xfrm>
            <a:off x="3340100" y="5202238"/>
            <a:ext cx="87313"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a:t>
            </a:r>
            <a:endParaRPr lang="en-US"/>
          </a:p>
        </p:txBody>
      </p:sp>
      <p:sp>
        <p:nvSpPr>
          <p:cNvPr id="171721" name="Freeform 713"/>
          <p:cNvSpPr>
            <a:spLocks/>
          </p:cNvSpPr>
          <p:nvPr/>
        </p:nvSpPr>
        <p:spPr bwMode="auto">
          <a:xfrm>
            <a:off x="2825750" y="4511675"/>
            <a:ext cx="1543050" cy="131763"/>
          </a:xfrm>
          <a:custGeom>
            <a:avLst/>
            <a:gdLst>
              <a:gd name="T0" fmla="*/ 5 w 863"/>
              <a:gd name="T1" fmla="*/ 72 h 72"/>
              <a:gd name="T2" fmla="*/ 857 w 863"/>
              <a:gd name="T3" fmla="*/ 72 h 72"/>
              <a:gd name="T4" fmla="*/ 861 w 863"/>
              <a:gd name="T5" fmla="*/ 70 h 72"/>
              <a:gd name="T6" fmla="*/ 863 w 863"/>
              <a:gd name="T7" fmla="*/ 66 h 72"/>
              <a:gd name="T8" fmla="*/ 863 w 863"/>
              <a:gd name="T9" fmla="*/ 6 h 72"/>
              <a:gd name="T10" fmla="*/ 861 w 863"/>
              <a:gd name="T11" fmla="*/ 2 h 72"/>
              <a:gd name="T12" fmla="*/ 857 w 863"/>
              <a:gd name="T13" fmla="*/ 0 h 72"/>
              <a:gd name="T14" fmla="*/ 5 w 863"/>
              <a:gd name="T15" fmla="*/ 0 h 72"/>
              <a:gd name="T16" fmla="*/ 2 w 863"/>
              <a:gd name="T17" fmla="*/ 2 h 72"/>
              <a:gd name="T18" fmla="*/ 0 w 863"/>
              <a:gd name="T19" fmla="*/ 6 h 72"/>
              <a:gd name="T20" fmla="*/ 0 w 863"/>
              <a:gd name="T21" fmla="*/ 66 h 72"/>
              <a:gd name="T22" fmla="*/ 2 w 863"/>
              <a:gd name="T23" fmla="*/ 70 h 72"/>
              <a:gd name="T24" fmla="*/ 5 w 863"/>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2"/>
              <a:gd name="T41" fmla="*/ 863 w 863"/>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2">
                <a:moveTo>
                  <a:pt x="5" y="72"/>
                </a:moveTo>
                <a:lnTo>
                  <a:pt x="857" y="72"/>
                </a:lnTo>
                <a:lnTo>
                  <a:pt x="861" y="70"/>
                </a:lnTo>
                <a:lnTo>
                  <a:pt x="863" y="66"/>
                </a:lnTo>
                <a:lnTo>
                  <a:pt x="863" y="6"/>
                </a:lnTo>
                <a:lnTo>
                  <a:pt x="861" y="2"/>
                </a:lnTo>
                <a:lnTo>
                  <a:pt x="857" y="0"/>
                </a:lnTo>
                <a:lnTo>
                  <a:pt x="5" y="0"/>
                </a:lnTo>
                <a:lnTo>
                  <a:pt x="2" y="2"/>
                </a:lnTo>
                <a:lnTo>
                  <a:pt x="0" y="6"/>
                </a:lnTo>
                <a:lnTo>
                  <a:pt x="0" y="66"/>
                </a:lnTo>
                <a:lnTo>
                  <a:pt x="2" y="70"/>
                </a:lnTo>
                <a:lnTo>
                  <a:pt x="5" y="72"/>
                </a:lnTo>
                <a:close/>
              </a:path>
            </a:pathLst>
          </a:custGeom>
          <a:solidFill>
            <a:srgbClr val="C0C0C0"/>
          </a:solidFill>
          <a:ln w="15875">
            <a:solidFill>
              <a:srgbClr val="000000"/>
            </a:solidFill>
            <a:round/>
            <a:headEnd/>
            <a:tailEnd/>
          </a:ln>
        </p:spPr>
        <p:txBody>
          <a:bodyPr/>
          <a:lstStyle/>
          <a:p>
            <a:endParaRPr lang="en-US"/>
          </a:p>
        </p:txBody>
      </p:sp>
      <p:sp>
        <p:nvSpPr>
          <p:cNvPr id="171723" name="Freeform 715"/>
          <p:cNvSpPr>
            <a:spLocks/>
          </p:cNvSpPr>
          <p:nvPr/>
        </p:nvSpPr>
        <p:spPr bwMode="auto">
          <a:xfrm>
            <a:off x="3854450" y="4267200"/>
            <a:ext cx="2058988" cy="131763"/>
          </a:xfrm>
          <a:custGeom>
            <a:avLst/>
            <a:gdLst>
              <a:gd name="T0" fmla="*/ 6 w 1151"/>
              <a:gd name="T1" fmla="*/ 72 h 72"/>
              <a:gd name="T2" fmla="*/ 1146 w 1151"/>
              <a:gd name="T3" fmla="*/ 72 h 72"/>
              <a:gd name="T4" fmla="*/ 1150 w 1151"/>
              <a:gd name="T5" fmla="*/ 70 h 72"/>
              <a:gd name="T6" fmla="*/ 1151 w 1151"/>
              <a:gd name="T7" fmla="*/ 66 h 72"/>
              <a:gd name="T8" fmla="*/ 1151 w 1151"/>
              <a:gd name="T9" fmla="*/ 6 h 72"/>
              <a:gd name="T10" fmla="*/ 1150 w 1151"/>
              <a:gd name="T11" fmla="*/ 2 h 72"/>
              <a:gd name="T12" fmla="*/ 1146 w 1151"/>
              <a:gd name="T13" fmla="*/ 0 h 72"/>
              <a:gd name="T14" fmla="*/ 6 w 1151"/>
              <a:gd name="T15" fmla="*/ 0 h 72"/>
              <a:gd name="T16" fmla="*/ 2 w 1151"/>
              <a:gd name="T17" fmla="*/ 2 h 72"/>
              <a:gd name="T18" fmla="*/ 0 w 1151"/>
              <a:gd name="T19" fmla="*/ 6 h 72"/>
              <a:gd name="T20" fmla="*/ 0 w 1151"/>
              <a:gd name="T21" fmla="*/ 66 h 72"/>
              <a:gd name="T22" fmla="*/ 2 w 1151"/>
              <a:gd name="T23" fmla="*/ 70 h 72"/>
              <a:gd name="T24" fmla="*/ 6 w 1151"/>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1"/>
              <a:gd name="T40" fmla="*/ 0 h 72"/>
              <a:gd name="T41" fmla="*/ 1151 w 1151"/>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1" h="72">
                <a:moveTo>
                  <a:pt x="6" y="72"/>
                </a:moveTo>
                <a:lnTo>
                  <a:pt x="1146" y="72"/>
                </a:lnTo>
                <a:lnTo>
                  <a:pt x="1150" y="70"/>
                </a:lnTo>
                <a:lnTo>
                  <a:pt x="1151" y="66"/>
                </a:lnTo>
                <a:lnTo>
                  <a:pt x="1151" y="6"/>
                </a:lnTo>
                <a:lnTo>
                  <a:pt x="1150" y="2"/>
                </a:lnTo>
                <a:lnTo>
                  <a:pt x="1146"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71727" name="Freeform 719"/>
          <p:cNvSpPr>
            <a:spLocks/>
          </p:cNvSpPr>
          <p:nvPr/>
        </p:nvSpPr>
        <p:spPr bwMode="auto">
          <a:xfrm>
            <a:off x="5399088" y="3962400"/>
            <a:ext cx="1544637" cy="128588"/>
          </a:xfrm>
          <a:custGeom>
            <a:avLst/>
            <a:gdLst>
              <a:gd name="T0" fmla="*/ 5 w 863"/>
              <a:gd name="T1" fmla="*/ 71 h 71"/>
              <a:gd name="T2" fmla="*/ 857 w 863"/>
              <a:gd name="T3" fmla="*/ 71 h 71"/>
              <a:gd name="T4" fmla="*/ 862 w 863"/>
              <a:gd name="T5" fmla="*/ 69 h 71"/>
              <a:gd name="T6" fmla="*/ 863 w 863"/>
              <a:gd name="T7" fmla="*/ 66 h 71"/>
              <a:gd name="T8" fmla="*/ 863 w 863"/>
              <a:gd name="T9" fmla="*/ 5 h 71"/>
              <a:gd name="T10" fmla="*/ 862 w 863"/>
              <a:gd name="T11" fmla="*/ 1 h 71"/>
              <a:gd name="T12" fmla="*/ 857 w 863"/>
              <a:gd name="T13" fmla="*/ 0 h 71"/>
              <a:gd name="T14" fmla="*/ 5 w 863"/>
              <a:gd name="T15" fmla="*/ 0 h 71"/>
              <a:gd name="T16" fmla="*/ 2 w 863"/>
              <a:gd name="T17" fmla="*/ 1 h 71"/>
              <a:gd name="T18" fmla="*/ 0 w 863"/>
              <a:gd name="T19" fmla="*/ 5 h 71"/>
              <a:gd name="T20" fmla="*/ 0 w 863"/>
              <a:gd name="T21" fmla="*/ 66 h 71"/>
              <a:gd name="T22" fmla="*/ 2 w 863"/>
              <a:gd name="T23" fmla="*/ 69 h 71"/>
              <a:gd name="T24" fmla="*/ 5 w 863"/>
              <a:gd name="T25" fmla="*/ 7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1"/>
              <a:gd name="T41" fmla="*/ 863 w 863"/>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1">
                <a:moveTo>
                  <a:pt x="5" y="71"/>
                </a:moveTo>
                <a:lnTo>
                  <a:pt x="857" y="71"/>
                </a:lnTo>
                <a:lnTo>
                  <a:pt x="862" y="69"/>
                </a:lnTo>
                <a:lnTo>
                  <a:pt x="863" y="66"/>
                </a:lnTo>
                <a:lnTo>
                  <a:pt x="863" y="5"/>
                </a:lnTo>
                <a:lnTo>
                  <a:pt x="862" y="1"/>
                </a:lnTo>
                <a:lnTo>
                  <a:pt x="857" y="0"/>
                </a:lnTo>
                <a:lnTo>
                  <a:pt x="5" y="0"/>
                </a:lnTo>
                <a:lnTo>
                  <a:pt x="2" y="1"/>
                </a:lnTo>
                <a:lnTo>
                  <a:pt x="0" y="5"/>
                </a:lnTo>
                <a:lnTo>
                  <a:pt x="0" y="66"/>
                </a:lnTo>
                <a:lnTo>
                  <a:pt x="2" y="69"/>
                </a:lnTo>
                <a:lnTo>
                  <a:pt x="5" y="71"/>
                </a:lnTo>
                <a:close/>
              </a:path>
            </a:pathLst>
          </a:custGeom>
          <a:solidFill>
            <a:srgbClr val="C0C0C0"/>
          </a:solidFill>
          <a:ln w="15875">
            <a:solidFill>
              <a:srgbClr val="000000"/>
            </a:solidFill>
            <a:round/>
            <a:headEnd/>
            <a:tailEnd/>
          </a:ln>
        </p:spPr>
        <p:txBody>
          <a:bodyPr/>
          <a:lstStyle/>
          <a:p>
            <a:endParaRPr lang="en-US"/>
          </a:p>
        </p:txBody>
      </p:sp>
      <p:sp>
        <p:nvSpPr>
          <p:cNvPr id="171729" name="Freeform 721"/>
          <p:cNvSpPr>
            <a:spLocks/>
          </p:cNvSpPr>
          <p:nvPr/>
        </p:nvSpPr>
        <p:spPr bwMode="auto">
          <a:xfrm>
            <a:off x="5913438" y="4516438"/>
            <a:ext cx="514350" cy="131762"/>
          </a:xfrm>
          <a:custGeom>
            <a:avLst/>
            <a:gdLst>
              <a:gd name="T0" fmla="*/ 6 w 288"/>
              <a:gd name="T1" fmla="*/ 72 h 72"/>
              <a:gd name="T2" fmla="*/ 282 w 288"/>
              <a:gd name="T3" fmla="*/ 72 h 72"/>
              <a:gd name="T4" fmla="*/ 287 w 288"/>
              <a:gd name="T5" fmla="*/ 70 h 72"/>
              <a:gd name="T6" fmla="*/ 288 w 288"/>
              <a:gd name="T7" fmla="*/ 66 h 72"/>
              <a:gd name="T8" fmla="*/ 288 w 288"/>
              <a:gd name="T9" fmla="*/ 6 h 72"/>
              <a:gd name="T10" fmla="*/ 287 w 288"/>
              <a:gd name="T11" fmla="*/ 2 h 72"/>
              <a:gd name="T12" fmla="*/ 282 w 288"/>
              <a:gd name="T13" fmla="*/ 0 h 72"/>
              <a:gd name="T14" fmla="*/ 6 w 288"/>
              <a:gd name="T15" fmla="*/ 0 h 72"/>
              <a:gd name="T16" fmla="*/ 2 w 288"/>
              <a:gd name="T17" fmla="*/ 2 h 72"/>
              <a:gd name="T18" fmla="*/ 0 w 288"/>
              <a:gd name="T19" fmla="*/ 6 h 72"/>
              <a:gd name="T20" fmla="*/ 0 w 288"/>
              <a:gd name="T21" fmla="*/ 66 h 72"/>
              <a:gd name="T22" fmla="*/ 2 w 288"/>
              <a:gd name="T23" fmla="*/ 70 h 72"/>
              <a:gd name="T24" fmla="*/ 6 w 288"/>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8"/>
              <a:gd name="T40" fmla="*/ 0 h 72"/>
              <a:gd name="T41" fmla="*/ 288 w 288"/>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8" h="72">
                <a:moveTo>
                  <a:pt x="6" y="72"/>
                </a:moveTo>
                <a:lnTo>
                  <a:pt x="282" y="72"/>
                </a:lnTo>
                <a:lnTo>
                  <a:pt x="287" y="70"/>
                </a:lnTo>
                <a:lnTo>
                  <a:pt x="288" y="66"/>
                </a:lnTo>
                <a:lnTo>
                  <a:pt x="288" y="6"/>
                </a:lnTo>
                <a:lnTo>
                  <a:pt x="287" y="2"/>
                </a:lnTo>
                <a:lnTo>
                  <a:pt x="282"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2406" name="Rectangle 723"/>
          <p:cNvSpPr>
            <a:spLocks noChangeArrowheads="1"/>
          </p:cNvSpPr>
          <p:nvPr/>
        </p:nvSpPr>
        <p:spPr bwMode="auto">
          <a:xfrm>
            <a:off x="1600200" y="4459288"/>
            <a:ext cx="649288" cy="184150"/>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pitchFamily="18" charset="0"/>
              </a:rPr>
              <a:t>Machine 1</a:t>
            </a:r>
            <a:endParaRPr lang="en-US"/>
          </a:p>
        </p:txBody>
      </p:sp>
      <p:sp>
        <p:nvSpPr>
          <p:cNvPr id="12407" name="Rectangle 724"/>
          <p:cNvSpPr>
            <a:spLocks noChangeArrowheads="1"/>
          </p:cNvSpPr>
          <p:nvPr/>
        </p:nvSpPr>
        <p:spPr bwMode="auto">
          <a:xfrm>
            <a:off x="1600200" y="3925888"/>
            <a:ext cx="649288" cy="184150"/>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pitchFamily="18" charset="0"/>
              </a:rPr>
              <a:t>Machine 3</a:t>
            </a:r>
            <a:endParaRPr lang="en-US"/>
          </a:p>
        </p:txBody>
      </p:sp>
      <p:sp>
        <p:nvSpPr>
          <p:cNvPr id="12408" name="Rectangle 725"/>
          <p:cNvSpPr>
            <a:spLocks noChangeArrowheads="1"/>
          </p:cNvSpPr>
          <p:nvPr/>
        </p:nvSpPr>
        <p:spPr bwMode="auto">
          <a:xfrm>
            <a:off x="1600200" y="4200525"/>
            <a:ext cx="649288"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pitchFamily="18" charset="0"/>
              </a:rPr>
              <a:t>Machine 2</a:t>
            </a:r>
            <a:endParaRPr lang="en-US"/>
          </a:p>
        </p:txBody>
      </p:sp>
      <p:sp>
        <p:nvSpPr>
          <p:cNvPr id="12409" name="Freeform 726"/>
          <p:cNvSpPr>
            <a:spLocks/>
          </p:cNvSpPr>
          <p:nvPr/>
        </p:nvSpPr>
        <p:spPr bwMode="auto">
          <a:xfrm>
            <a:off x="2317750" y="3581400"/>
            <a:ext cx="5148263" cy="1303338"/>
          </a:xfrm>
          <a:custGeom>
            <a:avLst/>
            <a:gdLst>
              <a:gd name="T0" fmla="*/ 0 w 2878"/>
              <a:gd name="T1" fmla="*/ 0 h 718"/>
              <a:gd name="T2" fmla="*/ 0 w 2878"/>
              <a:gd name="T3" fmla="*/ 718 h 718"/>
              <a:gd name="T4" fmla="*/ 2878 w 2878"/>
              <a:gd name="T5" fmla="*/ 718 h 718"/>
              <a:gd name="T6" fmla="*/ 0 60000 65536"/>
              <a:gd name="T7" fmla="*/ 0 60000 65536"/>
              <a:gd name="T8" fmla="*/ 0 60000 65536"/>
              <a:gd name="T9" fmla="*/ 0 w 2878"/>
              <a:gd name="T10" fmla="*/ 0 h 718"/>
              <a:gd name="T11" fmla="*/ 2878 w 2878"/>
              <a:gd name="T12" fmla="*/ 718 h 718"/>
            </a:gdLst>
            <a:ahLst/>
            <a:cxnLst>
              <a:cxn ang="T6">
                <a:pos x="T0" y="T1"/>
              </a:cxn>
              <a:cxn ang="T7">
                <a:pos x="T2" y="T3"/>
              </a:cxn>
              <a:cxn ang="T8">
                <a:pos x="T4" y="T5"/>
              </a:cxn>
            </a:cxnLst>
            <a:rect l="T9" t="T10" r="T11" b="T12"/>
            <a:pathLst>
              <a:path w="2878" h="718">
                <a:moveTo>
                  <a:pt x="0" y="0"/>
                </a:moveTo>
                <a:lnTo>
                  <a:pt x="0" y="718"/>
                </a:lnTo>
                <a:lnTo>
                  <a:pt x="2878" y="718"/>
                </a:lnTo>
              </a:path>
            </a:pathLst>
          </a:custGeom>
          <a:noFill/>
          <a:ln w="15875">
            <a:solidFill>
              <a:srgbClr val="000000"/>
            </a:solidFill>
            <a:round/>
            <a:headEnd/>
            <a:tailEnd/>
          </a:ln>
        </p:spPr>
        <p:txBody>
          <a:bodyPr/>
          <a:lstStyle/>
          <a:p>
            <a:endParaRPr lang="en-US"/>
          </a:p>
        </p:txBody>
      </p:sp>
      <p:sp>
        <p:nvSpPr>
          <p:cNvPr id="171735" name="Freeform 727"/>
          <p:cNvSpPr>
            <a:spLocks/>
          </p:cNvSpPr>
          <p:nvPr/>
        </p:nvSpPr>
        <p:spPr bwMode="auto">
          <a:xfrm>
            <a:off x="2825750" y="4267200"/>
            <a:ext cx="1028700" cy="131763"/>
          </a:xfrm>
          <a:custGeom>
            <a:avLst/>
            <a:gdLst>
              <a:gd name="T0" fmla="*/ 5 w 575"/>
              <a:gd name="T1" fmla="*/ 72 h 72"/>
              <a:gd name="T2" fmla="*/ 569 w 575"/>
              <a:gd name="T3" fmla="*/ 72 h 72"/>
              <a:gd name="T4" fmla="*/ 573 w 575"/>
              <a:gd name="T5" fmla="*/ 70 h 72"/>
              <a:gd name="T6" fmla="*/ 575 w 575"/>
              <a:gd name="T7" fmla="*/ 66 h 72"/>
              <a:gd name="T8" fmla="*/ 575 w 575"/>
              <a:gd name="T9" fmla="*/ 6 h 72"/>
              <a:gd name="T10" fmla="*/ 573 w 575"/>
              <a:gd name="T11" fmla="*/ 2 h 72"/>
              <a:gd name="T12" fmla="*/ 569 w 575"/>
              <a:gd name="T13" fmla="*/ 0 h 72"/>
              <a:gd name="T14" fmla="*/ 5 w 575"/>
              <a:gd name="T15" fmla="*/ 0 h 72"/>
              <a:gd name="T16" fmla="*/ 2 w 575"/>
              <a:gd name="T17" fmla="*/ 2 h 72"/>
              <a:gd name="T18" fmla="*/ 0 w 575"/>
              <a:gd name="T19" fmla="*/ 6 h 72"/>
              <a:gd name="T20" fmla="*/ 0 w 575"/>
              <a:gd name="T21" fmla="*/ 66 h 72"/>
              <a:gd name="T22" fmla="*/ 2 w 575"/>
              <a:gd name="T23" fmla="*/ 70 h 72"/>
              <a:gd name="T24" fmla="*/ 5 w 575"/>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5"/>
              <a:gd name="T40" fmla="*/ 0 h 72"/>
              <a:gd name="T41" fmla="*/ 575 w 575"/>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5" h="72">
                <a:moveTo>
                  <a:pt x="5" y="72"/>
                </a:moveTo>
                <a:lnTo>
                  <a:pt x="569" y="72"/>
                </a:lnTo>
                <a:lnTo>
                  <a:pt x="573" y="70"/>
                </a:lnTo>
                <a:lnTo>
                  <a:pt x="575" y="66"/>
                </a:lnTo>
                <a:lnTo>
                  <a:pt x="575" y="6"/>
                </a:lnTo>
                <a:lnTo>
                  <a:pt x="573" y="2"/>
                </a:lnTo>
                <a:lnTo>
                  <a:pt x="569" y="0"/>
                </a:lnTo>
                <a:lnTo>
                  <a:pt x="5" y="0"/>
                </a:lnTo>
                <a:lnTo>
                  <a:pt x="2" y="2"/>
                </a:lnTo>
                <a:lnTo>
                  <a:pt x="0" y="6"/>
                </a:lnTo>
                <a:lnTo>
                  <a:pt x="0" y="66"/>
                </a:lnTo>
                <a:lnTo>
                  <a:pt x="2" y="70"/>
                </a:lnTo>
                <a:lnTo>
                  <a:pt x="5" y="72"/>
                </a:lnTo>
                <a:close/>
              </a:path>
            </a:pathLst>
          </a:custGeom>
          <a:solidFill>
            <a:srgbClr val="C0C0C0"/>
          </a:solidFill>
          <a:ln w="15875">
            <a:solidFill>
              <a:srgbClr val="000000"/>
            </a:solidFill>
            <a:round/>
            <a:headEnd/>
            <a:tailEnd/>
          </a:ln>
        </p:spPr>
        <p:txBody>
          <a:bodyPr/>
          <a:lstStyle/>
          <a:p>
            <a:endParaRPr lang="en-US"/>
          </a:p>
        </p:txBody>
      </p:sp>
      <p:pic>
        <p:nvPicPr>
          <p:cNvPr id="12411" name="Picture 731" descr="HM00361_"/>
          <p:cNvPicPr>
            <a:picLocks noChangeAspect="1" noChangeArrowheads="1"/>
          </p:cNvPicPr>
          <p:nvPr/>
        </p:nvPicPr>
        <p:blipFill>
          <a:blip r:embed="rId2" cstate="print"/>
          <a:srcRect/>
          <a:stretch>
            <a:fillRect/>
          </a:stretch>
        </p:blipFill>
        <p:spPr bwMode="auto">
          <a:xfrm>
            <a:off x="6858000" y="152400"/>
            <a:ext cx="1920875" cy="1733550"/>
          </a:xfrm>
          <a:prstGeom prst="rect">
            <a:avLst/>
          </a:prstGeom>
          <a:noFill/>
          <a:ln w="9525">
            <a:noFill/>
            <a:miter lim="800000"/>
            <a:headEnd/>
            <a:tailEnd/>
          </a:ln>
        </p:spPr>
      </p:pic>
      <p:sp>
        <p:nvSpPr>
          <p:cNvPr id="171725" name="Freeform 717"/>
          <p:cNvSpPr>
            <a:spLocks/>
          </p:cNvSpPr>
          <p:nvPr/>
        </p:nvSpPr>
        <p:spPr bwMode="auto">
          <a:xfrm>
            <a:off x="4368800" y="4511675"/>
            <a:ext cx="1544638" cy="131763"/>
          </a:xfrm>
          <a:custGeom>
            <a:avLst/>
            <a:gdLst>
              <a:gd name="T0" fmla="*/ 6 w 863"/>
              <a:gd name="T1" fmla="*/ 72 h 72"/>
              <a:gd name="T2" fmla="*/ 858 w 863"/>
              <a:gd name="T3" fmla="*/ 72 h 72"/>
              <a:gd name="T4" fmla="*/ 862 w 863"/>
              <a:gd name="T5" fmla="*/ 70 h 72"/>
              <a:gd name="T6" fmla="*/ 863 w 863"/>
              <a:gd name="T7" fmla="*/ 66 h 72"/>
              <a:gd name="T8" fmla="*/ 863 w 863"/>
              <a:gd name="T9" fmla="*/ 6 h 72"/>
              <a:gd name="T10" fmla="*/ 862 w 863"/>
              <a:gd name="T11" fmla="*/ 2 h 72"/>
              <a:gd name="T12" fmla="*/ 858 w 863"/>
              <a:gd name="T13" fmla="*/ 0 h 72"/>
              <a:gd name="T14" fmla="*/ 6 w 863"/>
              <a:gd name="T15" fmla="*/ 0 h 72"/>
              <a:gd name="T16" fmla="*/ 2 w 863"/>
              <a:gd name="T17" fmla="*/ 2 h 72"/>
              <a:gd name="T18" fmla="*/ 0 w 863"/>
              <a:gd name="T19" fmla="*/ 6 h 72"/>
              <a:gd name="T20" fmla="*/ 0 w 863"/>
              <a:gd name="T21" fmla="*/ 66 h 72"/>
              <a:gd name="T22" fmla="*/ 2 w 863"/>
              <a:gd name="T23" fmla="*/ 70 h 72"/>
              <a:gd name="T24" fmla="*/ 6 w 863"/>
              <a:gd name="T25" fmla="*/ 7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3"/>
              <a:gd name="T40" fmla="*/ 0 h 72"/>
              <a:gd name="T41" fmla="*/ 863 w 863"/>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3" h="72">
                <a:moveTo>
                  <a:pt x="6" y="72"/>
                </a:moveTo>
                <a:lnTo>
                  <a:pt x="858" y="72"/>
                </a:lnTo>
                <a:lnTo>
                  <a:pt x="862" y="70"/>
                </a:lnTo>
                <a:lnTo>
                  <a:pt x="863" y="66"/>
                </a:lnTo>
                <a:lnTo>
                  <a:pt x="863" y="6"/>
                </a:lnTo>
                <a:lnTo>
                  <a:pt x="862" y="2"/>
                </a:lnTo>
                <a:lnTo>
                  <a:pt x="858" y="0"/>
                </a:lnTo>
                <a:lnTo>
                  <a:pt x="6" y="0"/>
                </a:lnTo>
                <a:lnTo>
                  <a:pt x="2" y="2"/>
                </a:lnTo>
                <a:lnTo>
                  <a:pt x="0" y="6"/>
                </a:lnTo>
                <a:lnTo>
                  <a:pt x="0" y="66"/>
                </a:lnTo>
                <a:lnTo>
                  <a:pt x="2" y="70"/>
                </a:lnTo>
                <a:lnTo>
                  <a:pt x="6" y="72"/>
                </a:lnTo>
                <a:close/>
              </a:path>
            </a:pathLst>
          </a:custGeom>
          <a:solidFill>
            <a:srgbClr val="C0C0C0"/>
          </a:solidFill>
          <a:ln w="15875">
            <a:solidFill>
              <a:srgbClr val="000000"/>
            </a:solidFill>
            <a:round/>
            <a:headEnd/>
            <a:tailEnd/>
          </a:ln>
        </p:spPr>
        <p:txBody>
          <a:bodyPr/>
          <a:lstStyle/>
          <a:p>
            <a:endParaRPr lang="en-US"/>
          </a:p>
        </p:txBody>
      </p:sp>
      <p:sp>
        <p:nvSpPr>
          <p:cNvPr id="171737" name="Freeform 729"/>
          <p:cNvSpPr>
            <a:spLocks/>
          </p:cNvSpPr>
          <p:nvPr/>
        </p:nvSpPr>
        <p:spPr bwMode="auto">
          <a:xfrm>
            <a:off x="3338513" y="3962400"/>
            <a:ext cx="1546225" cy="128588"/>
          </a:xfrm>
          <a:custGeom>
            <a:avLst/>
            <a:gdLst>
              <a:gd name="T0" fmla="*/ 6 w 864"/>
              <a:gd name="T1" fmla="*/ 71 h 71"/>
              <a:gd name="T2" fmla="*/ 858 w 864"/>
              <a:gd name="T3" fmla="*/ 71 h 71"/>
              <a:gd name="T4" fmla="*/ 863 w 864"/>
              <a:gd name="T5" fmla="*/ 69 h 71"/>
              <a:gd name="T6" fmla="*/ 864 w 864"/>
              <a:gd name="T7" fmla="*/ 66 h 71"/>
              <a:gd name="T8" fmla="*/ 864 w 864"/>
              <a:gd name="T9" fmla="*/ 5 h 71"/>
              <a:gd name="T10" fmla="*/ 863 w 864"/>
              <a:gd name="T11" fmla="*/ 1 h 71"/>
              <a:gd name="T12" fmla="*/ 858 w 864"/>
              <a:gd name="T13" fmla="*/ 0 h 71"/>
              <a:gd name="T14" fmla="*/ 6 w 864"/>
              <a:gd name="T15" fmla="*/ 0 h 71"/>
              <a:gd name="T16" fmla="*/ 2 w 864"/>
              <a:gd name="T17" fmla="*/ 1 h 71"/>
              <a:gd name="T18" fmla="*/ 0 w 864"/>
              <a:gd name="T19" fmla="*/ 5 h 71"/>
              <a:gd name="T20" fmla="*/ 0 w 864"/>
              <a:gd name="T21" fmla="*/ 66 h 71"/>
              <a:gd name="T22" fmla="*/ 2 w 864"/>
              <a:gd name="T23" fmla="*/ 69 h 71"/>
              <a:gd name="T24" fmla="*/ 6 w 864"/>
              <a:gd name="T25" fmla="*/ 7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4"/>
              <a:gd name="T40" fmla="*/ 0 h 71"/>
              <a:gd name="T41" fmla="*/ 864 w 864"/>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4" h="71">
                <a:moveTo>
                  <a:pt x="6" y="71"/>
                </a:moveTo>
                <a:lnTo>
                  <a:pt x="858" y="71"/>
                </a:lnTo>
                <a:lnTo>
                  <a:pt x="863" y="69"/>
                </a:lnTo>
                <a:lnTo>
                  <a:pt x="864" y="66"/>
                </a:lnTo>
                <a:lnTo>
                  <a:pt x="864" y="5"/>
                </a:lnTo>
                <a:lnTo>
                  <a:pt x="863" y="1"/>
                </a:lnTo>
                <a:lnTo>
                  <a:pt x="858" y="0"/>
                </a:lnTo>
                <a:lnTo>
                  <a:pt x="6" y="0"/>
                </a:lnTo>
                <a:lnTo>
                  <a:pt x="2" y="1"/>
                </a:lnTo>
                <a:lnTo>
                  <a:pt x="0" y="5"/>
                </a:lnTo>
                <a:lnTo>
                  <a:pt x="0" y="66"/>
                </a:lnTo>
                <a:lnTo>
                  <a:pt x="2" y="69"/>
                </a:lnTo>
                <a:lnTo>
                  <a:pt x="6" y="71"/>
                </a:lnTo>
                <a:close/>
              </a:path>
            </a:pathLst>
          </a:custGeom>
          <a:solidFill>
            <a:srgbClr val="C0C0C0"/>
          </a:solidFill>
          <a:ln w="15875">
            <a:solidFill>
              <a:srgbClr val="00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721"/>
                                        </p:tgtEl>
                                        <p:attrNameLst>
                                          <p:attrName>style.visibility</p:attrName>
                                        </p:attrNameLst>
                                      </p:cBhvr>
                                      <p:to>
                                        <p:strVal val="visible"/>
                                      </p:to>
                                    </p:set>
                                    <p:anim calcmode="lin" valueType="num">
                                      <p:cBhvr additive="base">
                                        <p:cTn id="7" dur="500" fill="hold"/>
                                        <p:tgtEl>
                                          <p:spTgt spid="171721"/>
                                        </p:tgtEl>
                                        <p:attrNameLst>
                                          <p:attrName>ppt_x</p:attrName>
                                        </p:attrNameLst>
                                      </p:cBhvr>
                                      <p:tavLst>
                                        <p:tav tm="0">
                                          <p:val>
                                            <p:strVal val="#ppt_x"/>
                                          </p:val>
                                        </p:tav>
                                        <p:tav tm="100000">
                                          <p:val>
                                            <p:strVal val="#ppt_x"/>
                                          </p:val>
                                        </p:tav>
                                      </p:tavLst>
                                    </p:anim>
                                    <p:anim calcmode="lin" valueType="num">
                                      <p:cBhvr additive="base">
                                        <p:cTn id="8" dur="500" fill="hold"/>
                                        <p:tgtEl>
                                          <p:spTgt spid="1717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1735"/>
                                        </p:tgtEl>
                                        <p:attrNameLst>
                                          <p:attrName>style.visibility</p:attrName>
                                        </p:attrNameLst>
                                      </p:cBhvr>
                                      <p:to>
                                        <p:strVal val="visible"/>
                                      </p:to>
                                    </p:set>
                                    <p:anim calcmode="lin" valueType="num">
                                      <p:cBhvr additive="base">
                                        <p:cTn id="13" dur="500" fill="hold"/>
                                        <p:tgtEl>
                                          <p:spTgt spid="171735"/>
                                        </p:tgtEl>
                                        <p:attrNameLst>
                                          <p:attrName>ppt_x</p:attrName>
                                        </p:attrNameLst>
                                      </p:cBhvr>
                                      <p:tavLst>
                                        <p:tav tm="0">
                                          <p:val>
                                            <p:strVal val="#ppt_x"/>
                                          </p:val>
                                        </p:tav>
                                        <p:tav tm="100000">
                                          <p:val>
                                            <p:strVal val="#ppt_x"/>
                                          </p:val>
                                        </p:tav>
                                      </p:tavLst>
                                    </p:anim>
                                    <p:anim calcmode="lin" valueType="num">
                                      <p:cBhvr additive="base">
                                        <p:cTn id="14" dur="500" fill="hold"/>
                                        <p:tgtEl>
                                          <p:spTgt spid="1717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1737"/>
                                        </p:tgtEl>
                                        <p:attrNameLst>
                                          <p:attrName>style.visibility</p:attrName>
                                        </p:attrNameLst>
                                      </p:cBhvr>
                                      <p:to>
                                        <p:strVal val="visible"/>
                                      </p:to>
                                    </p:set>
                                    <p:anim calcmode="lin" valueType="num">
                                      <p:cBhvr additive="base">
                                        <p:cTn id="19" dur="500" fill="hold"/>
                                        <p:tgtEl>
                                          <p:spTgt spid="171737"/>
                                        </p:tgtEl>
                                        <p:attrNameLst>
                                          <p:attrName>ppt_x</p:attrName>
                                        </p:attrNameLst>
                                      </p:cBhvr>
                                      <p:tavLst>
                                        <p:tav tm="0">
                                          <p:val>
                                            <p:strVal val="#ppt_x"/>
                                          </p:val>
                                        </p:tav>
                                        <p:tav tm="100000">
                                          <p:val>
                                            <p:strVal val="#ppt_x"/>
                                          </p:val>
                                        </p:tav>
                                      </p:tavLst>
                                    </p:anim>
                                    <p:anim calcmode="lin" valueType="num">
                                      <p:cBhvr additive="base">
                                        <p:cTn id="20" dur="500" fill="hold"/>
                                        <p:tgtEl>
                                          <p:spTgt spid="17173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1723"/>
                                        </p:tgtEl>
                                        <p:attrNameLst>
                                          <p:attrName>style.visibility</p:attrName>
                                        </p:attrNameLst>
                                      </p:cBhvr>
                                      <p:to>
                                        <p:strVal val="visible"/>
                                      </p:to>
                                    </p:set>
                                    <p:anim calcmode="lin" valueType="num">
                                      <p:cBhvr additive="base">
                                        <p:cTn id="25" dur="500" fill="hold"/>
                                        <p:tgtEl>
                                          <p:spTgt spid="171723"/>
                                        </p:tgtEl>
                                        <p:attrNameLst>
                                          <p:attrName>ppt_x</p:attrName>
                                        </p:attrNameLst>
                                      </p:cBhvr>
                                      <p:tavLst>
                                        <p:tav tm="0">
                                          <p:val>
                                            <p:strVal val="#ppt_x"/>
                                          </p:val>
                                        </p:tav>
                                        <p:tav tm="100000">
                                          <p:val>
                                            <p:strVal val="#ppt_x"/>
                                          </p:val>
                                        </p:tav>
                                      </p:tavLst>
                                    </p:anim>
                                    <p:anim calcmode="lin" valueType="num">
                                      <p:cBhvr additive="base">
                                        <p:cTn id="26" dur="500" fill="hold"/>
                                        <p:tgtEl>
                                          <p:spTgt spid="1717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1725"/>
                                        </p:tgtEl>
                                        <p:attrNameLst>
                                          <p:attrName>style.visibility</p:attrName>
                                        </p:attrNameLst>
                                      </p:cBhvr>
                                      <p:to>
                                        <p:strVal val="visible"/>
                                      </p:to>
                                    </p:set>
                                    <p:anim calcmode="lin" valueType="num">
                                      <p:cBhvr additive="base">
                                        <p:cTn id="31" dur="500" fill="hold"/>
                                        <p:tgtEl>
                                          <p:spTgt spid="171725"/>
                                        </p:tgtEl>
                                        <p:attrNameLst>
                                          <p:attrName>ppt_x</p:attrName>
                                        </p:attrNameLst>
                                      </p:cBhvr>
                                      <p:tavLst>
                                        <p:tav tm="0">
                                          <p:val>
                                            <p:strVal val="#ppt_x"/>
                                          </p:val>
                                        </p:tav>
                                        <p:tav tm="100000">
                                          <p:val>
                                            <p:strVal val="#ppt_x"/>
                                          </p:val>
                                        </p:tav>
                                      </p:tavLst>
                                    </p:anim>
                                    <p:anim calcmode="lin" valueType="num">
                                      <p:cBhvr additive="base">
                                        <p:cTn id="32" dur="500" fill="hold"/>
                                        <p:tgtEl>
                                          <p:spTgt spid="1717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1727"/>
                                        </p:tgtEl>
                                        <p:attrNameLst>
                                          <p:attrName>style.visibility</p:attrName>
                                        </p:attrNameLst>
                                      </p:cBhvr>
                                      <p:to>
                                        <p:strVal val="visible"/>
                                      </p:to>
                                    </p:set>
                                    <p:anim calcmode="lin" valueType="num">
                                      <p:cBhvr additive="base">
                                        <p:cTn id="37" dur="500" fill="hold"/>
                                        <p:tgtEl>
                                          <p:spTgt spid="171727"/>
                                        </p:tgtEl>
                                        <p:attrNameLst>
                                          <p:attrName>ppt_x</p:attrName>
                                        </p:attrNameLst>
                                      </p:cBhvr>
                                      <p:tavLst>
                                        <p:tav tm="0">
                                          <p:val>
                                            <p:strVal val="#ppt_x"/>
                                          </p:val>
                                        </p:tav>
                                        <p:tav tm="100000">
                                          <p:val>
                                            <p:strVal val="#ppt_x"/>
                                          </p:val>
                                        </p:tav>
                                      </p:tavLst>
                                    </p:anim>
                                    <p:anim calcmode="lin" valueType="num">
                                      <p:cBhvr additive="base">
                                        <p:cTn id="38" dur="500" fill="hold"/>
                                        <p:tgtEl>
                                          <p:spTgt spid="1717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1729"/>
                                        </p:tgtEl>
                                        <p:attrNameLst>
                                          <p:attrName>style.visibility</p:attrName>
                                        </p:attrNameLst>
                                      </p:cBhvr>
                                      <p:to>
                                        <p:strVal val="visible"/>
                                      </p:to>
                                    </p:set>
                                    <p:anim calcmode="lin" valueType="num">
                                      <p:cBhvr additive="base">
                                        <p:cTn id="43" dur="500" fill="hold"/>
                                        <p:tgtEl>
                                          <p:spTgt spid="171729"/>
                                        </p:tgtEl>
                                        <p:attrNameLst>
                                          <p:attrName>ppt_x</p:attrName>
                                        </p:attrNameLst>
                                      </p:cBhvr>
                                      <p:tavLst>
                                        <p:tav tm="0">
                                          <p:val>
                                            <p:strVal val="#ppt_x"/>
                                          </p:val>
                                        </p:tav>
                                        <p:tav tm="100000">
                                          <p:val>
                                            <p:strVal val="#ppt_x"/>
                                          </p:val>
                                        </p:tav>
                                      </p:tavLst>
                                    </p:anim>
                                    <p:anim calcmode="lin" valueType="num">
                                      <p:cBhvr additive="base">
                                        <p:cTn id="44" dur="500" fill="hold"/>
                                        <p:tgtEl>
                                          <p:spTgt spid="1717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721" grpId="0" animBg="1"/>
      <p:bldP spid="171723" grpId="0" animBg="1"/>
      <p:bldP spid="171727" grpId="0" animBg="1"/>
      <p:bldP spid="171729" grpId="0" animBg="1"/>
      <p:bldP spid="171735" grpId="0" animBg="1"/>
      <p:bldP spid="171725" grpId="0" animBg="1"/>
      <p:bldP spid="171737"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685800" y="685800"/>
            <a:ext cx="7772400" cy="5249863"/>
          </a:xfrm>
          <a:prstGeom prst="rect">
            <a:avLst/>
          </a:prstGeom>
          <a:noFill/>
          <a:ln w="9525">
            <a:solidFill>
              <a:schemeClr val="accent2"/>
            </a:solidFill>
            <a:miter lim="800000"/>
            <a:headEnd/>
            <a:tailEnd/>
          </a:ln>
          <a:effectLst/>
        </p:spPr>
        <p:txBody>
          <a:bodyPr>
            <a:spAutoFit/>
          </a:bodyPr>
          <a:lstStyle/>
          <a:p>
            <a:pPr>
              <a:spcBef>
                <a:spcPct val="50000"/>
              </a:spcBef>
            </a:pPr>
            <a:r>
              <a:rPr lang="en-US" b="1"/>
              <a:t>Optimal 2-way Merge patterns and Huffman Codes:</a:t>
            </a:r>
          </a:p>
          <a:p>
            <a:pPr>
              <a:lnSpc>
                <a:spcPct val="90000"/>
              </a:lnSpc>
              <a:spcBef>
                <a:spcPct val="50000"/>
              </a:spcBef>
            </a:pPr>
            <a:r>
              <a:rPr lang="en-US" b="1"/>
              <a:t>Example</a:t>
            </a:r>
            <a:r>
              <a:rPr lang="en-US"/>
              <a:t>. Suppose there are 3 sorted lists </a:t>
            </a:r>
            <a:r>
              <a:rPr lang="en-US" i="1"/>
              <a:t>L</a:t>
            </a:r>
            <a:r>
              <a:rPr lang="en-US" baseline="-25000"/>
              <a:t>1</a:t>
            </a:r>
            <a:r>
              <a:rPr lang="en-US"/>
              <a:t>, </a:t>
            </a:r>
            <a:r>
              <a:rPr lang="en-US" i="1"/>
              <a:t>L</a:t>
            </a:r>
            <a:r>
              <a:rPr lang="en-US" baseline="-25000"/>
              <a:t>2</a:t>
            </a:r>
            <a:r>
              <a:rPr lang="en-US"/>
              <a:t>, and </a:t>
            </a:r>
            <a:r>
              <a:rPr lang="en-US" i="1"/>
              <a:t>L</a:t>
            </a:r>
            <a:r>
              <a:rPr lang="en-US" baseline="-25000"/>
              <a:t>3</a:t>
            </a:r>
            <a:r>
              <a:rPr lang="en-US"/>
              <a:t>, of sizes 30, 20, and 10, respectively, which need to be merged into a combined sorted list, but we can merge only two at a time.  We intend to find an optimal merge pattern which minimizes the total number of comparisons.  For example, we can merge </a:t>
            </a:r>
            <a:r>
              <a:rPr lang="en-US" i="1"/>
              <a:t>L</a:t>
            </a:r>
            <a:r>
              <a:rPr lang="en-US" baseline="-25000"/>
              <a:t>1</a:t>
            </a:r>
            <a:r>
              <a:rPr lang="en-US"/>
              <a:t> and </a:t>
            </a:r>
            <a:r>
              <a:rPr lang="en-US" i="1"/>
              <a:t>L</a:t>
            </a:r>
            <a:r>
              <a:rPr lang="en-US" baseline="-25000"/>
              <a:t>2</a:t>
            </a:r>
            <a:r>
              <a:rPr lang="en-US"/>
              <a:t>, which uses 30 + 20 = 50 comparisons resulting in a list of size 50.  We can then merge this list with list </a:t>
            </a:r>
            <a:r>
              <a:rPr lang="en-US" i="1"/>
              <a:t>L</a:t>
            </a:r>
            <a:r>
              <a:rPr lang="en-US" baseline="-25000"/>
              <a:t>3</a:t>
            </a:r>
            <a:r>
              <a:rPr lang="en-US"/>
              <a:t>, using another 50 + 10 = 60 comparisons, so the total number of comparisons is 50 + 60 = 110.  Alternatively, we can merge lists </a:t>
            </a:r>
            <a:r>
              <a:rPr lang="en-US" i="1"/>
              <a:t>L</a:t>
            </a:r>
            <a:r>
              <a:rPr lang="en-US" baseline="-25000"/>
              <a:t>2</a:t>
            </a:r>
            <a:r>
              <a:rPr lang="en-US"/>
              <a:t> and </a:t>
            </a:r>
            <a:r>
              <a:rPr lang="en-US" i="1"/>
              <a:t>L</a:t>
            </a:r>
            <a:r>
              <a:rPr lang="en-US" baseline="-25000"/>
              <a:t>3</a:t>
            </a:r>
            <a:r>
              <a:rPr lang="en-US"/>
              <a:t>, using 20 + 10 = 30 comparisons, the resulting list (size 30) can then be merged with list </a:t>
            </a:r>
            <a:r>
              <a:rPr lang="en-US" i="1"/>
              <a:t>L</a:t>
            </a:r>
            <a:r>
              <a:rPr lang="en-US" baseline="-25000"/>
              <a:t>1</a:t>
            </a:r>
            <a:r>
              <a:rPr lang="en-US"/>
              <a:t>, for another 30 + 30 = 60 comparisons.  So the total number of comparisons is 30 + 60 = 90.  It doesn’t take long to see that this latter merge pattern is the optimal one.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609600" y="457200"/>
            <a:ext cx="7772400" cy="2292350"/>
          </a:xfrm>
          <a:prstGeom prst="rect">
            <a:avLst/>
          </a:prstGeom>
          <a:noFill/>
          <a:ln w="9525">
            <a:solidFill>
              <a:schemeClr val="accent2"/>
            </a:solidFill>
            <a:miter lim="800000"/>
            <a:headEnd/>
            <a:tailEnd/>
          </a:ln>
          <a:effectLst/>
        </p:spPr>
        <p:txBody>
          <a:bodyPr>
            <a:spAutoFit/>
          </a:bodyPr>
          <a:lstStyle/>
          <a:p>
            <a:pPr>
              <a:spcBef>
                <a:spcPct val="50000"/>
              </a:spcBef>
            </a:pPr>
            <a:r>
              <a:rPr lang="en-US" b="1"/>
              <a:t>Binary Merge Trees: </a:t>
            </a:r>
            <a:r>
              <a:rPr lang="en-US"/>
              <a:t>We can depict the merge patterns using a binary tree, built from the leaf nodes (the initial lists) towards the root in which each merge of two nodes creates a parent node whose size is the sum of the sizes of the two children.  For example, the two previous merge patterns are depicted in the following two figures:</a:t>
            </a:r>
          </a:p>
        </p:txBody>
      </p:sp>
      <p:sp>
        <p:nvSpPr>
          <p:cNvPr id="74755" name="Rectangle 3"/>
          <p:cNvSpPr>
            <a:spLocks noChangeArrowheads="1"/>
          </p:cNvSpPr>
          <p:nvPr/>
        </p:nvSpPr>
        <p:spPr bwMode="auto">
          <a:xfrm>
            <a:off x="1295400" y="4953000"/>
            <a:ext cx="457200" cy="381000"/>
          </a:xfrm>
          <a:prstGeom prst="rect">
            <a:avLst/>
          </a:prstGeom>
          <a:noFill/>
          <a:ln w="9525">
            <a:solidFill>
              <a:srgbClr val="FF3300"/>
            </a:solidFill>
            <a:miter lim="800000"/>
            <a:headEnd/>
            <a:tailEnd/>
          </a:ln>
          <a:effectLst/>
        </p:spPr>
        <p:txBody>
          <a:bodyPr wrap="none" anchor="ctr"/>
          <a:lstStyle/>
          <a:p>
            <a:endParaRPr lang="en-US"/>
          </a:p>
        </p:txBody>
      </p:sp>
      <p:sp>
        <p:nvSpPr>
          <p:cNvPr id="74756" name="Rectangle 4"/>
          <p:cNvSpPr>
            <a:spLocks noChangeArrowheads="1"/>
          </p:cNvSpPr>
          <p:nvPr/>
        </p:nvSpPr>
        <p:spPr bwMode="auto">
          <a:xfrm>
            <a:off x="2133600" y="4953000"/>
            <a:ext cx="457200" cy="381000"/>
          </a:xfrm>
          <a:prstGeom prst="rect">
            <a:avLst/>
          </a:prstGeom>
          <a:noFill/>
          <a:ln w="9525">
            <a:solidFill>
              <a:srgbClr val="FF3300"/>
            </a:solidFill>
            <a:miter lim="800000"/>
            <a:headEnd/>
            <a:tailEnd/>
          </a:ln>
          <a:effectLst/>
        </p:spPr>
        <p:txBody>
          <a:bodyPr wrap="none" anchor="ctr"/>
          <a:lstStyle/>
          <a:p>
            <a:endParaRPr lang="en-US"/>
          </a:p>
        </p:txBody>
      </p:sp>
      <p:sp>
        <p:nvSpPr>
          <p:cNvPr id="74757" name="Rectangle 5"/>
          <p:cNvSpPr>
            <a:spLocks noChangeArrowheads="1"/>
          </p:cNvSpPr>
          <p:nvPr/>
        </p:nvSpPr>
        <p:spPr bwMode="auto">
          <a:xfrm>
            <a:off x="2819400" y="4114800"/>
            <a:ext cx="457200" cy="381000"/>
          </a:xfrm>
          <a:prstGeom prst="rect">
            <a:avLst/>
          </a:prstGeom>
          <a:noFill/>
          <a:ln w="9525">
            <a:solidFill>
              <a:srgbClr val="FF3300"/>
            </a:solidFill>
            <a:miter lim="800000"/>
            <a:headEnd/>
            <a:tailEnd/>
          </a:ln>
          <a:effectLst/>
        </p:spPr>
        <p:txBody>
          <a:bodyPr wrap="none" anchor="ctr"/>
          <a:lstStyle/>
          <a:p>
            <a:endParaRPr lang="en-US"/>
          </a:p>
        </p:txBody>
      </p:sp>
      <p:sp>
        <p:nvSpPr>
          <p:cNvPr id="74758" name="Oval 6"/>
          <p:cNvSpPr>
            <a:spLocks noChangeArrowheads="1"/>
          </p:cNvSpPr>
          <p:nvPr/>
        </p:nvSpPr>
        <p:spPr bwMode="auto">
          <a:xfrm>
            <a:off x="1752600" y="4114800"/>
            <a:ext cx="457200" cy="457200"/>
          </a:xfrm>
          <a:prstGeom prst="ellipse">
            <a:avLst/>
          </a:prstGeom>
          <a:noFill/>
          <a:ln w="9525">
            <a:solidFill>
              <a:srgbClr val="FF3300"/>
            </a:solidFill>
            <a:round/>
            <a:headEnd/>
            <a:tailEnd/>
          </a:ln>
          <a:effectLst/>
        </p:spPr>
        <p:txBody>
          <a:bodyPr wrap="none" anchor="ctr"/>
          <a:lstStyle/>
          <a:p>
            <a:endParaRPr lang="en-US"/>
          </a:p>
        </p:txBody>
      </p:sp>
      <p:sp>
        <p:nvSpPr>
          <p:cNvPr id="74759" name="Line 7"/>
          <p:cNvSpPr>
            <a:spLocks noChangeShapeType="1"/>
          </p:cNvSpPr>
          <p:nvPr/>
        </p:nvSpPr>
        <p:spPr bwMode="auto">
          <a:xfrm flipH="1">
            <a:off x="1600200" y="4495800"/>
            <a:ext cx="228600" cy="457200"/>
          </a:xfrm>
          <a:prstGeom prst="line">
            <a:avLst/>
          </a:prstGeom>
          <a:noFill/>
          <a:ln w="9525">
            <a:solidFill>
              <a:schemeClr val="tx1"/>
            </a:solidFill>
            <a:round/>
            <a:headEnd/>
            <a:tailEnd/>
          </a:ln>
          <a:effectLst/>
        </p:spPr>
        <p:txBody>
          <a:bodyPr/>
          <a:lstStyle/>
          <a:p>
            <a:endParaRPr lang="en-US"/>
          </a:p>
        </p:txBody>
      </p:sp>
      <p:sp>
        <p:nvSpPr>
          <p:cNvPr id="74760" name="Line 8"/>
          <p:cNvSpPr>
            <a:spLocks noChangeShapeType="1"/>
          </p:cNvSpPr>
          <p:nvPr/>
        </p:nvSpPr>
        <p:spPr bwMode="auto">
          <a:xfrm>
            <a:off x="2133600" y="4495800"/>
            <a:ext cx="228600" cy="457200"/>
          </a:xfrm>
          <a:prstGeom prst="line">
            <a:avLst/>
          </a:prstGeom>
          <a:noFill/>
          <a:ln w="9525">
            <a:solidFill>
              <a:schemeClr val="tx1"/>
            </a:solidFill>
            <a:round/>
            <a:headEnd/>
            <a:tailEnd/>
          </a:ln>
          <a:effectLst/>
        </p:spPr>
        <p:txBody>
          <a:bodyPr/>
          <a:lstStyle/>
          <a:p>
            <a:endParaRPr lang="en-US"/>
          </a:p>
        </p:txBody>
      </p:sp>
      <p:sp>
        <p:nvSpPr>
          <p:cNvPr id="74761" name="Oval 9"/>
          <p:cNvSpPr>
            <a:spLocks noChangeArrowheads="1"/>
          </p:cNvSpPr>
          <p:nvPr/>
        </p:nvSpPr>
        <p:spPr bwMode="auto">
          <a:xfrm>
            <a:off x="2209800" y="3276600"/>
            <a:ext cx="457200" cy="457200"/>
          </a:xfrm>
          <a:prstGeom prst="ellipse">
            <a:avLst/>
          </a:prstGeom>
          <a:noFill/>
          <a:ln w="9525">
            <a:solidFill>
              <a:srgbClr val="FF3300"/>
            </a:solidFill>
            <a:round/>
            <a:headEnd/>
            <a:tailEnd/>
          </a:ln>
          <a:effectLst/>
        </p:spPr>
        <p:txBody>
          <a:bodyPr wrap="none" anchor="ctr"/>
          <a:lstStyle/>
          <a:p>
            <a:endParaRPr lang="en-US"/>
          </a:p>
        </p:txBody>
      </p:sp>
      <p:sp>
        <p:nvSpPr>
          <p:cNvPr id="74762" name="Freeform 10"/>
          <p:cNvSpPr>
            <a:spLocks/>
          </p:cNvSpPr>
          <p:nvPr/>
        </p:nvSpPr>
        <p:spPr bwMode="auto">
          <a:xfrm>
            <a:off x="2057400" y="3697288"/>
            <a:ext cx="249238" cy="417512"/>
          </a:xfrm>
          <a:custGeom>
            <a:avLst/>
            <a:gdLst/>
            <a:ahLst/>
            <a:cxnLst>
              <a:cxn ang="0">
                <a:pos x="157" y="0"/>
              </a:cxn>
              <a:cxn ang="0">
                <a:pos x="0" y="263"/>
              </a:cxn>
            </a:cxnLst>
            <a:rect l="0" t="0" r="r" b="b"/>
            <a:pathLst>
              <a:path w="157" h="263">
                <a:moveTo>
                  <a:pt x="157" y="0"/>
                </a:moveTo>
                <a:lnTo>
                  <a:pt x="0" y="263"/>
                </a:lnTo>
              </a:path>
            </a:pathLst>
          </a:custGeom>
          <a:noFill/>
          <a:ln w="9525">
            <a:solidFill>
              <a:schemeClr val="tx1"/>
            </a:solidFill>
            <a:round/>
            <a:headEnd type="none" w="med" len="med"/>
            <a:tailEnd type="none" w="med" len="med"/>
          </a:ln>
          <a:effectLst/>
        </p:spPr>
        <p:txBody>
          <a:bodyPr/>
          <a:lstStyle/>
          <a:p>
            <a:endParaRPr lang="en-US"/>
          </a:p>
        </p:txBody>
      </p:sp>
      <p:sp>
        <p:nvSpPr>
          <p:cNvPr id="74763" name="Line 11"/>
          <p:cNvSpPr>
            <a:spLocks noChangeShapeType="1"/>
          </p:cNvSpPr>
          <p:nvPr/>
        </p:nvSpPr>
        <p:spPr bwMode="auto">
          <a:xfrm>
            <a:off x="2590800" y="3657600"/>
            <a:ext cx="381000" cy="457200"/>
          </a:xfrm>
          <a:prstGeom prst="line">
            <a:avLst/>
          </a:prstGeom>
          <a:noFill/>
          <a:ln w="9525">
            <a:solidFill>
              <a:schemeClr val="tx1"/>
            </a:solidFill>
            <a:round/>
            <a:headEnd/>
            <a:tailEnd/>
          </a:ln>
          <a:effectLst/>
        </p:spPr>
        <p:txBody>
          <a:bodyPr/>
          <a:lstStyle/>
          <a:p>
            <a:endParaRPr lang="en-US"/>
          </a:p>
        </p:txBody>
      </p:sp>
      <p:sp>
        <p:nvSpPr>
          <p:cNvPr id="74764" name="Text Box 12"/>
          <p:cNvSpPr txBox="1">
            <a:spLocks noChangeArrowheads="1"/>
          </p:cNvSpPr>
          <p:nvPr/>
        </p:nvSpPr>
        <p:spPr bwMode="auto">
          <a:xfrm>
            <a:off x="762000" y="5410200"/>
            <a:ext cx="3048000" cy="376238"/>
          </a:xfrm>
          <a:prstGeom prst="rect">
            <a:avLst/>
          </a:prstGeom>
          <a:noFill/>
          <a:ln w="9525">
            <a:solidFill>
              <a:schemeClr val="accent1"/>
            </a:solidFill>
            <a:miter lim="800000"/>
            <a:headEnd/>
            <a:tailEnd/>
          </a:ln>
          <a:effectLst/>
        </p:spPr>
        <p:txBody>
          <a:bodyPr>
            <a:spAutoFit/>
          </a:bodyPr>
          <a:lstStyle/>
          <a:p>
            <a:pPr>
              <a:spcBef>
                <a:spcPct val="50000"/>
              </a:spcBef>
            </a:pPr>
            <a:r>
              <a:rPr lang="en-US" sz="1800"/>
              <a:t>Merge </a:t>
            </a:r>
            <a:r>
              <a:rPr lang="en-US" sz="1800" i="1"/>
              <a:t>L</a:t>
            </a:r>
            <a:r>
              <a:rPr lang="en-US" sz="1800" baseline="-25000"/>
              <a:t>1</a:t>
            </a:r>
            <a:r>
              <a:rPr lang="en-US" sz="1800"/>
              <a:t> and </a:t>
            </a:r>
            <a:r>
              <a:rPr lang="en-US" sz="1800" i="1"/>
              <a:t>L</a:t>
            </a:r>
            <a:r>
              <a:rPr lang="en-US" sz="1800" baseline="-25000"/>
              <a:t>2</a:t>
            </a:r>
            <a:r>
              <a:rPr lang="en-US" sz="1800"/>
              <a:t>, then with </a:t>
            </a:r>
            <a:r>
              <a:rPr lang="en-US" sz="1800" i="1"/>
              <a:t>L</a:t>
            </a:r>
            <a:r>
              <a:rPr lang="en-US" sz="1800" baseline="-25000"/>
              <a:t>3</a:t>
            </a:r>
            <a:r>
              <a:rPr lang="en-US" sz="1800"/>
              <a:t> </a:t>
            </a:r>
          </a:p>
        </p:txBody>
      </p:sp>
      <p:sp>
        <p:nvSpPr>
          <p:cNvPr id="74765" name="Text Box 13"/>
          <p:cNvSpPr txBox="1">
            <a:spLocks noChangeArrowheads="1"/>
          </p:cNvSpPr>
          <p:nvPr/>
        </p:nvSpPr>
        <p:spPr bwMode="auto">
          <a:xfrm>
            <a:off x="1295400" y="4953000"/>
            <a:ext cx="457200" cy="366713"/>
          </a:xfrm>
          <a:prstGeom prst="rect">
            <a:avLst/>
          </a:prstGeom>
          <a:noFill/>
          <a:ln w="9525">
            <a:noFill/>
            <a:miter lim="800000"/>
            <a:headEnd/>
            <a:tailEnd/>
          </a:ln>
          <a:effectLst/>
        </p:spPr>
        <p:txBody>
          <a:bodyPr>
            <a:spAutoFit/>
          </a:bodyPr>
          <a:lstStyle/>
          <a:p>
            <a:pPr>
              <a:spcBef>
                <a:spcPct val="50000"/>
              </a:spcBef>
            </a:pPr>
            <a:r>
              <a:rPr lang="en-US" sz="1800"/>
              <a:t>30</a:t>
            </a:r>
          </a:p>
        </p:txBody>
      </p:sp>
      <p:sp>
        <p:nvSpPr>
          <p:cNvPr id="74766" name="Text Box 14"/>
          <p:cNvSpPr txBox="1">
            <a:spLocks noChangeArrowheads="1"/>
          </p:cNvSpPr>
          <p:nvPr/>
        </p:nvSpPr>
        <p:spPr bwMode="auto">
          <a:xfrm>
            <a:off x="2133600" y="4953000"/>
            <a:ext cx="457200" cy="366713"/>
          </a:xfrm>
          <a:prstGeom prst="rect">
            <a:avLst/>
          </a:prstGeom>
          <a:noFill/>
          <a:ln w="9525">
            <a:noFill/>
            <a:miter lim="800000"/>
            <a:headEnd/>
            <a:tailEnd/>
          </a:ln>
          <a:effectLst/>
        </p:spPr>
        <p:txBody>
          <a:bodyPr>
            <a:spAutoFit/>
          </a:bodyPr>
          <a:lstStyle/>
          <a:p>
            <a:pPr>
              <a:spcBef>
                <a:spcPct val="50000"/>
              </a:spcBef>
            </a:pPr>
            <a:r>
              <a:rPr lang="en-US" sz="1800"/>
              <a:t>20</a:t>
            </a:r>
          </a:p>
        </p:txBody>
      </p:sp>
      <p:sp>
        <p:nvSpPr>
          <p:cNvPr id="74767" name="Text Box 15"/>
          <p:cNvSpPr txBox="1">
            <a:spLocks noChangeArrowheads="1"/>
          </p:cNvSpPr>
          <p:nvPr/>
        </p:nvSpPr>
        <p:spPr bwMode="auto">
          <a:xfrm>
            <a:off x="1752600" y="4191000"/>
            <a:ext cx="457200" cy="366713"/>
          </a:xfrm>
          <a:prstGeom prst="rect">
            <a:avLst/>
          </a:prstGeom>
          <a:noFill/>
          <a:ln w="9525">
            <a:noFill/>
            <a:miter lim="800000"/>
            <a:headEnd/>
            <a:tailEnd/>
          </a:ln>
          <a:effectLst/>
        </p:spPr>
        <p:txBody>
          <a:bodyPr>
            <a:spAutoFit/>
          </a:bodyPr>
          <a:lstStyle/>
          <a:p>
            <a:pPr>
              <a:spcBef>
                <a:spcPct val="50000"/>
              </a:spcBef>
            </a:pPr>
            <a:r>
              <a:rPr lang="en-US" sz="1800"/>
              <a:t>50</a:t>
            </a:r>
          </a:p>
        </p:txBody>
      </p:sp>
      <p:sp>
        <p:nvSpPr>
          <p:cNvPr id="74768" name="Text Box 16"/>
          <p:cNvSpPr txBox="1">
            <a:spLocks noChangeArrowheads="1"/>
          </p:cNvSpPr>
          <p:nvPr/>
        </p:nvSpPr>
        <p:spPr bwMode="auto">
          <a:xfrm>
            <a:off x="2819400" y="4114800"/>
            <a:ext cx="457200" cy="366713"/>
          </a:xfrm>
          <a:prstGeom prst="rect">
            <a:avLst/>
          </a:prstGeom>
          <a:noFill/>
          <a:ln w="9525">
            <a:noFill/>
            <a:miter lim="800000"/>
            <a:headEnd/>
            <a:tailEnd/>
          </a:ln>
          <a:effectLst/>
        </p:spPr>
        <p:txBody>
          <a:bodyPr>
            <a:spAutoFit/>
          </a:bodyPr>
          <a:lstStyle/>
          <a:p>
            <a:pPr>
              <a:spcBef>
                <a:spcPct val="50000"/>
              </a:spcBef>
            </a:pPr>
            <a:r>
              <a:rPr lang="en-US" sz="1800"/>
              <a:t>10</a:t>
            </a:r>
          </a:p>
        </p:txBody>
      </p:sp>
      <p:sp>
        <p:nvSpPr>
          <p:cNvPr id="74769" name="Text Box 17"/>
          <p:cNvSpPr txBox="1">
            <a:spLocks noChangeArrowheads="1"/>
          </p:cNvSpPr>
          <p:nvPr/>
        </p:nvSpPr>
        <p:spPr bwMode="auto">
          <a:xfrm>
            <a:off x="2209800" y="3352800"/>
            <a:ext cx="457200" cy="366713"/>
          </a:xfrm>
          <a:prstGeom prst="rect">
            <a:avLst/>
          </a:prstGeom>
          <a:noFill/>
          <a:ln w="9525">
            <a:noFill/>
            <a:miter lim="800000"/>
            <a:headEnd/>
            <a:tailEnd/>
          </a:ln>
          <a:effectLst/>
        </p:spPr>
        <p:txBody>
          <a:bodyPr>
            <a:spAutoFit/>
          </a:bodyPr>
          <a:lstStyle/>
          <a:p>
            <a:pPr>
              <a:spcBef>
                <a:spcPct val="50000"/>
              </a:spcBef>
            </a:pPr>
            <a:r>
              <a:rPr lang="en-US" sz="1800"/>
              <a:t>60</a:t>
            </a:r>
          </a:p>
        </p:txBody>
      </p:sp>
      <p:sp>
        <p:nvSpPr>
          <p:cNvPr id="74770" name="Text Box 18"/>
          <p:cNvSpPr txBox="1">
            <a:spLocks noChangeArrowheads="1"/>
          </p:cNvSpPr>
          <p:nvPr/>
        </p:nvSpPr>
        <p:spPr bwMode="auto">
          <a:xfrm>
            <a:off x="7239000" y="4876800"/>
            <a:ext cx="457200" cy="376238"/>
          </a:xfrm>
          <a:prstGeom prst="rect">
            <a:avLst/>
          </a:prstGeom>
          <a:noFill/>
          <a:ln w="9525">
            <a:solidFill>
              <a:srgbClr val="FF3300"/>
            </a:solidFill>
            <a:miter lim="800000"/>
            <a:headEnd/>
            <a:tailEnd/>
          </a:ln>
          <a:effectLst/>
        </p:spPr>
        <p:txBody>
          <a:bodyPr>
            <a:spAutoFit/>
          </a:bodyPr>
          <a:lstStyle/>
          <a:p>
            <a:pPr>
              <a:spcBef>
                <a:spcPct val="50000"/>
              </a:spcBef>
            </a:pPr>
            <a:r>
              <a:rPr lang="en-US" sz="1800"/>
              <a:t>10</a:t>
            </a:r>
          </a:p>
        </p:txBody>
      </p:sp>
      <p:sp>
        <p:nvSpPr>
          <p:cNvPr id="74771" name="Text Box 19"/>
          <p:cNvSpPr txBox="1">
            <a:spLocks noChangeArrowheads="1"/>
          </p:cNvSpPr>
          <p:nvPr/>
        </p:nvSpPr>
        <p:spPr bwMode="auto">
          <a:xfrm>
            <a:off x="6324600" y="4876800"/>
            <a:ext cx="457200" cy="376238"/>
          </a:xfrm>
          <a:prstGeom prst="rect">
            <a:avLst/>
          </a:prstGeom>
          <a:noFill/>
          <a:ln w="9525">
            <a:solidFill>
              <a:srgbClr val="FF3300"/>
            </a:solidFill>
            <a:miter lim="800000"/>
            <a:headEnd/>
            <a:tailEnd/>
          </a:ln>
          <a:effectLst/>
        </p:spPr>
        <p:txBody>
          <a:bodyPr>
            <a:spAutoFit/>
          </a:bodyPr>
          <a:lstStyle/>
          <a:p>
            <a:pPr>
              <a:spcBef>
                <a:spcPct val="50000"/>
              </a:spcBef>
            </a:pPr>
            <a:r>
              <a:rPr lang="en-US" sz="1800"/>
              <a:t>20</a:t>
            </a:r>
          </a:p>
        </p:txBody>
      </p:sp>
      <p:sp>
        <p:nvSpPr>
          <p:cNvPr id="74773" name="Oval 21"/>
          <p:cNvSpPr>
            <a:spLocks noChangeArrowheads="1"/>
          </p:cNvSpPr>
          <p:nvPr/>
        </p:nvSpPr>
        <p:spPr bwMode="auto">
          <a:xfrm>
            <a:off x="6705600" y="4038600"/>
            <a:ext cx="457200" cy="457200"/>
          </a:xfrm>
          <a:prstGeom prst="ellipse">
            <a:avLst/>
          </a:prstGeom>
          <a:noFill/>
          <a:ln w="9525">
            <a:solidFill>
              <a:srgbClr val="FF3300"/>
            </a:solidFill>
            <a:round/>
            <a:headEnd/>
            <a:tailEnd/>
          </a:ln>
          <a:effectLst/>
        </p:spPr>
        <p:txBody>
          <a:bodyPr wrap="none" anchor="ctr"/>
          <a:lstStyle/>
          <a:p>
            <a:endParaRPr lang="en-US"/>
          </a:p>
        </p:txBody>
      </p:sp>
      <p:sp>
        <p:nvSpPr>
          <p:cNvPr id="74774" name="Oval 22"/>
          <p:cNvSpPr>
            <a:spLocks noChangeArrowheads="1"/>
          </p:cNvSpPr>
          <p:nvPr/>
        </p:nvSpPr>
        <p:spPr bwMode="auto">
          <a:xfrm>
            <a:off x="6019800" y="3276600"/>
            <a:ext cx="457200" cy="457200"/>
          </a:xfrm>
          <a:prstGeom prst="ellipse">
            <a:avLst/>
          </a:prstGeom>
          <a:noFill/>
          <a:ln w="9525">
            <a:solidFill>
              <a:srgbClr val="FF3300"/>
            </a:solidFill>
            <a:round/>
            <a:headEnd/>
            <a:tailEnd/>
          </a:ln>
          <a:effectLst/>
        </p:spPr>
        <p:txBody>
          <a:bodyPr wrap="none" anchor="ctr"/>
          <a:lstStyle/>
          <a:p>
            <a:endParaRPr lang="en-US"/>
          </a:p>
        </p:txBody>
      </p:sp>
      <p:sp>
        <p:nvSpPr>
          <p:cNvPr id="74775" name="Line 23"/>
          <p:cNvSpPr>
            <a:spLocks noChangeShapeType="1"/>
          </p:cNvSpPr>
          <p:nvPr/>
        </p:nvSpPr>
        <p:spPr bwMode="auto">
          <a:xfrm flipH="1">
            <a:off x="6553200" y="4419600"/>
            <a:ext cx="228600" cy="457200"/>
          </a:xfrm>
          <a:prstGeom prst="line">
            <a:avLst/>
          </a:prstGeom>
          <a:noFill/>
          <a:ln w="9525">
            <a:solidFill>
              <a:schemeClr val="tx1"/>
            </a:solidFill>
            <a:round/>
            <a:headEnd/>
            <a:tailEnd/>
          </a:ln>
          <a:effectLst/>
        </p:spPr>
        <p:txBody>
          <a:bodyPr/>
          <a:lstStyle/>
          <a:p>
            <a:endParaRPr lang="en-US"/>
          </a:p>
        </p:txBody>
      </p:sp>
      <p:sp>
        <p:nvSpPr>
          <p:cNvPr id="74776" name="Line 24"/>
          <p:cNvSpPr>
            <a:spLocks noChangeShapeType="1"/>
          </p:cNvSpPr>
          <p:nvPr/>
        </p:nvSpPr>
        <p:spPr bwMode="auto">
          <a:xfrm>
            <a:off x="7086600" y="4419600"/>
            <a:ext cx="304800" cy="457200"/>
          </a:xfrm>
          <a:prstGeom prst="line">
            <a:avLst/>
          </a:prstGeom>
          <a:noFill/>
          <a:ln w="9525">
            <a:solidFill>
              <a:schemeClr val="tx1"/>
            </a:solidFill>
            <a:round/>
            <a:headEnd/>
            <a:tailEnd/>
          </a:ln>
          <a:effectLst/>
        </p:spPr>
        <p:txBody>
          <a:bodyPr/>
          <a:lstStyle/>
          <a:p>
            <a:endParaRPr lang="en-US"/>
          </a:p>
        </p:txBody>
      </p:sp>
      <p:sp>
        <p:nvSpPr>
          <p:cNvPr id="74777" name="Text Box 25"/>
          <p:cNvSpPr txBox="1">
            <a:spLocks noChangeArrowheads="1"/>
          </p:cNvSpPr>
          <p:nvPr/>
        </p:nvSpPr>
        <p:spPr bwMode="auto">
          <a:xfrm>
            <a:off x="5486400" y="4114800"/>
            <a:ext cx="457200" cy="376238"/>
          </a:xfrm>
          <a:prstGeom prst="rect">
            <a:avLst/>
          </a:prstGeom>
          <a:noFill/>
          <a:ln w="9525">
            <a:solidFill>
              <a:srgbClr val="FF3300"/>
            </a:solidFill>
            <a:miter lim="800000"/>
            <a:headEnd/>
            <a:tailEnd/>
          </a:ln>
          <a:effectLst/>
        </p:spPr>
        <p:txBody>
          <a:bodyPr>
            <a:spAutoFit/>
          </a:bodyPr>
          <a:lstStyle/>
          <a:p>
            <a:pPr>
              <a:spcBef>
                <a:spcPct val="50000"/>
              </a:spcBef>
            </a:pPr>
            <a:r>
              <a:rPr lang="en-US" sz="1800"/>
              <a:t>30</a:t>
            </a:r>
          </a:p>
        </p:txBody>
      </p:sp>
      <p:sp>
        <p:nvSpPr>
          <p:cNvPr id="74778" name="Freeform 26"/>
          <p:cNvSpPr>
            <a:spLocks/>
          </p:cNvSpPr>
          <p:nvPr/>
        </p:nvSpPr>
        <p:spPr bwMode="auto">
          <a:xfrm>
            <a:off x="5791200" y="3697288"/>
            <a:ext cx="331788" cy="417512"/>
          </a:xfrm>
          <a:custGeom>
            <a:avLst/>
            <a:gdLst/>
            <a:ahLst/>
            <a:cxnLst>
              <a:cxn ang="0">
                <a:pos x="209" y="0"/>
              </a:cxn>
              <a:cxn ang="0">
                <a:pos x="0" y="263"/>
              </a:cxn>
            </a:cxnLst>
            <a:rect l="0" t="0" r="r" b="b"/>
            <a:pathLst>
              <a:path w="209" h="263">
                <a:moveTo>
                  <a:pt x="209" y="0"/>
                </a:moveTo>
                <a:lnTo>
                  <a:pt x="0" y="263"/>
                </a:lnTo>
              </a:path>
            </a:pathLst>
          </a:custGeom>
          <a:noFill/>
          <a:ln w="9525">
            <a:solidFill>
              <a:schemeClr val="tx1"/>
            </a:solidFill>
            <a:round/>
            <a:headEnd type="none" w="med" len="med"/>
            <a:tailEnd type="none" w="med" len="med"/>
          </a:ln>
          <a:effectLst/>
        </p:spPr>
        <p:txBody>
          <a:bodyPr/>
          <a:lstStyle/>
          <a:p>
            <a:endParaRPr lang="en-US"/>
          </a:p>
        </p:txBody>
      </p:sp>
      <p:sp>
        <p:nvSpPr>
          <p:cNvPr id="74779" name="Line 27"/>
          <p:cNvSpPr>
            <a:spLocks noChangeShapeType="1"/>
          </p:cNvSpPr>
          <p:nvPr/>
        </p:nvSpPr>
        <p:spPr bwMode="auto">
          <a:xfrm>
            <a:off x="6400800" y="3657600"/>
            <a:ext cx="381000" cy="381000"/>
          </a:xfrm>
          <a:prstGeom prst="line">
            <a:avLst/>
          </a:prstGeom>
          <a:noFill/>
          <a:ln w="9525">
            <a:solidFill>
              <a:schemeClr val="tx1"/>
            </a:solidFill>
            <a:round/>
            <a:headEnd/>
            <a:tailEnd/>
          </a:ln>
          <a:effectLst/>
        </p:spPr>
        <p:txBody>
          <a:bodyPr/>
          <a:lstStyle/>
          <a:p>
            <a:endParaRPr lang="en-US"/>
          </a:p>
        </p:txBody>
      </p:sp>
      <p:sp>
        <p:nvSpPr>
          <p:cNvPr id="74780" name="Text Box 28"/>
          <p:cNvSpPr txBox="1">
            <a:spLocks noChangeArrowheads="1"/>
          </p:cNvSpPr>
          <p:nvPr/>
        </p:nvSpPr>
        <p:spPr bwMode="auto">
          <a:xfrm>
            <a:off x="6705600" y="4114800"/>
            <a:ext cx="609600" cy="366713"/>
          </a:xfrm>
          <a:prstGeom prst="rect">
            <a:avLst/>
          </a:prstGeom>
          <a:noFill/>
          <a:ln w="9525">
            <a:noFill/>
            <a:miter lim="800000"/>
            <a:headEnd/>
            <a:tailEnd/>
          </a:ln>
          <a:effectLst/>
        </p:spPr>
        <p:txBody>
          <a:bodyPr>
            <a:spAutoFit/>
          </a:bodyPr>
          <a:lstStyle/>
          <a:p>
            <a:pPr>
              <a:spcBef>
                <a:spcPct val="50000"/>
              </a:spcBef>
            </a:pPr>
            <a:r>
              <a:rPr lang="en-US" sz="1800"/>
              <a:t>30</a:t>
            </a:r>
          </a:p>
        </p:txBody>
      </p:sp>
      <p:sp>
        <p:nvSpPr>
          <p:cNvPr id="74781" name="Text Box 29"/>
          <p:cNvSpPr txBox="1">
            <a:spLocks noChangeArrowheads="1"/>
          </p:cNvSpPr>
          <p:nvPr/>
        </p:nvSpPr>
        <p:spPr bwMode="auto">
          <a:xfrm>
            <a:off x="6019800" y="3352800"/>
            <a:ext cx="457200" cy="366713"/>
          </a:xfrm>
          <a:prstGeom prst="rect">
            <a:avLst/>
          </a:prstGeom>
          <a:noFill/>
          <a:ln w="9525">
            <a:noFill/>
            <a:miter lim="800000"/>
            <a:headEnd/>
            <a:tailEnd/>
          </a:ln>
          <a:effectLst/>
        </p:spPr>
        <p:txBody>
          <a:bodyPr>
            <a:spAutoFit/>
          </a:bodyPr>
          <a:lstStyle/>
          <a:p>
            <a:pPr>
              <a:spcBef>
                <a:spcPct val="50000"/>
              </a:spcBef>
            </a:pPr>
            <a:r>
              <a:rPr lang="en-US" sz="1800"/>
              <a:t>60</a:t>
            </a:r>
          </a:p>
        </p:txBody>
      </p:sp>
      <p:sp>
        <p:nvSpPr>
          <p:cNvPr id="74782" name="Text Box 30"/>
          <p:cNvSpPr txBox="1">
            <a:spLocks noChangeArrowheads="1"/>
          </p:cNvSpPr>
          <p:nvPr/>
        </p:nvSpPr>
        <p:spPr bwMode="auto">
          <a:xfrm>
            <a:off x="5181600" y="5410200"/>
            <a:ext cx="3048000" cy="376238"/>
          </a:xfrm>
          <a:prstGeom prst="rect">
            <a:avLst/>
          </a:prstGeom>
          <a:noFill/>
          <a:ln w="9525">
            <a:solidFill>
              <a:schemeClr val="accent1"/>
            </a:solidFill>
            <a:miter lim="800000"/>
            <a:headEnd/>
            <a:tailEnd/>
          </a:ln>
          <a:effectLst/>
        </p:spPr>
        <p:txBody>
          <a:bodyPr>
            <a:spAutoFit/>
          </a:bodyPr>
          <a:lstStyle/>
          <a:p>
            <a:pPr>
              <a:spcBef>
                <a:spcPct val="50000"/>
              </a:spcBef>
            </a:pPr>
            <a:r>
              <a:rPr lang="en-US" sz="1800"/>
              <a:t>Merge </a:t>
            </a:r>
            <a:r>
              <a:rPr lang="en-US" sz="1800" i="1"/>
              <a:t>L</a:t>
            </a:r>
            <a:r>
              <a:rPr lang="en-US" sz="1800" baseline="-25000"/>
              <a:t>2</a:t>
            </a:r>
            <a:r>
              <a:rPr lang="en-US" sz="1800"/>
              <a:t> and </a:t>
            </a:r>
            <a:r>
              <a:rPr lang="en-US" sz="1800" i="1"/>
              <a:t>L</a:t>
            </a:r>
            <a:r>
              <a:rPr lang="en-US" sz="1800" baseline="-25000"/>
              <a:t>3</a:t>
            </a:r>
            <a:r>
              <a:rPr lang="en-US" sz="1800"/>
              <a:t>, then with </a:t>
            </a:r>
            <a:r>
              <a:rPr lang="en-US" sz="1800" i="1"/>
              <a:t>L</a:t>
            </a:r>
            <a:r>
              <a:rPr lang="en-US" sz="1800" baseline="-25000"/>
              <a:t>1</a:t>
            </a:r>
            <a:r>
              <a:rPr lang="en-US" sz="1800"/>
              <a:t> </a:t>
            </a:r>
          </a:p>
        </p:txBody>
      </p:sp>
      <p:sp>
        <p:nvSpPr>
          <p:cNvPr id="74783" name="Text Box 31"/>
          <p:cNvSpPr txBox="1">
            <a:spLocks noChangeArrowheads="1"/>
          </p:cNvSpPr>
          <p:nvPr/>
        </p:nvSpPr>
        <p:spPr bwMode="auto">
          <a:xfrm>
            <a:off x="838200" y="6026150"/>
            <a:ext cx="7467600" cy="466725"/>
          </a:xfrm>
          <a:prstGeom prst="rect">
            <a:avLst/>
          </a:prstGeom>
          <a:noFill/>
          <a:ln w="9525">
            <a:solidFill>
              <a:schemeClr val="accent1"/>
            </a:solidFill>
            <a:miter lim="800000"/>
            <a:headEnd/>
            <a:tailEnd/>
          </a:ln>
          <a:effectLst/>
        </p:spPr>
        <p:txBody>
          <a:bodyPr>
            <a:spAutoFit/>
          </a:bodyPr>
          <a:lstStyle/>
          <a:p>
            <a:pPr>
              <a:spcBef>
                <a:spcPct val="50000"/>
              </a:spcBef>
            </a:pPr>
            <a:r>
              <a:rPr lang="en-US" b="1"/>
              <a:t>merge cost = sum of all weighted external path lengths</a:t>
            </a:r>
          </a:p>
        </p:txBody>
      </p:sp>
      <p:sp>
        <p:nvSpPr>
          <p:cNvPr id="74784" name="Text Box 32"/>
          <p:cNvSpPr txBox="1">
            <a:spLocks noChangeArrowheads="1"/>
          </p:cNvSpPr>
          <p:nvPr/>
        </p:nvSpPr>
        <p:spPr bwMode="auto">
          <a:xfrm>
            <a:off x="3048000" y="3048000"/>
            <a:ext cx="1524000" cy="925513"/>
          </a:xfrm>
          <a:prstGeom prst="rect">
            <a:avLst/>
          </a:prstGeom>
          <a:noFill/>
          <a:ln w="9525">
            <a:solidFill>
              <a:schemeClr val="accent1"/>
            </a:solidFill>
            <a:miter lim="800000"/>
            <a:headEnd/>
            <a:tailEnd/>
          </a:ln>
          <a:effectLst/>
        </p:spPr>
        <p:txBody>
          <a:bodyPr>
            <a:spAutoFit/>
          </a:bodyPr>
          <a:lstStyle/>
          <a:p>
            <a:pPr>
              <a:spcBef>
                <a:spcPct val="50000"/>
              </a:spcBef>
            </a:pPr>
            <a:r>
              <a:rPr lang="en-US" sz="1800"/>
              <a:t>Cost = 30*2 + 20*2 + 10*1 = 110</a:t>
            </a:r>
          </a:p>
        </p:txBody>
      </p:sp>
      <p:sp>
        <p:nvSpPr>
          <p:cNvPr id="74785" name="Text Box 33"/>
          <p:cNvSpPr txBox="1">
            <a:spLocks noChangeArrowheads="1"/>
          </p:cNvSpPr>
          <p:nvPr/>
        </p:nvSpPr>
        <p:spPr bwMode="auto">
          <a:xfrm>
            <a:off x="6934200" y="3048000"/>
            <a:ext cx="1524000" cy="925513"/>
          </a:xfrm>
          <a:prstGeom prst="rect">
            <a:avLst/>
          </a:prstGeom>
          <a:noFill/>
          <a:ln w="9525">
            <a:solidFill>
              <a:schemeClr val="accent1"/>
            </a:solidFill>
            <a:miter lim="800000"/>
            <a:headEnd/>
            <a:tailEnd/>
          </a:ln>
          <a:effectLst/>
        </p:spPr>
        <p:txBody>
          <a:bodyPr>
            <a:spAutoFit/>
          </a:bodyPr>
          <a:lstStyle/>
          <a:p>
            <a:pPr>
              <a:spcBef>
                <a:spcPct val="50000"/>
              </a:spcBef>
            </a:pPr>
            <a:r>
              <a:rPr lang="en-US" sz="1800"/>
              <a:t>Cost = 30*1 + 20*2 + 10*2 = 90</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685800" y="609600"/>
            <a:ext cx="7620000" cy="5614988"/>
          </a:xfrm>
          <a:prstGeom prst="rect">
            <a:avLst/>
          </a:prstGeom>
          <a:noFill/>
          <a:ln w="9525">
            <a:solidFill>
              <a:schemeClr val="accent2"/>
            </a:solidFill>
            <a:miter lim="800000"/>
            <a:headEnd/>
            <a:tailEnd/>
          </a:ln>
          <a:effectLst/>
        </p:spPr>
        <p:txBody>
          <a:bodyPr>
            <a:spAutoFit/>
          </a:bodyPr>
          <a:lstStyle/>
          <a:p>
            <a:pPr>
              <a:spcBef>
                <a:spcPct val="50000"/>
              </a:spcBef>
              <a:tabLst>
                <a:tab pos="457200" algn="l"/>
              </a:tabLst>
            </a:pPr>
            <a:r>
              <a:rPr lang="en-US" b="1"/>
              <a:t>Optimal Binary Merge Tree Algorithm:</a:t>
            </a:r>
          </a:p>
          <a:p>
            <a:pPr>
              <a:lnSpc>
                <a:spcPct val="80000"/>
              </a:lnSpc>
              <a:spcBef>
                <a:spcPct val="50000"/>
              </a:spcBef>
              <a:tabLst>
                <a:tab pos="457200" algn="l"/>
              </a:tabLst>
            </a:pPr>
            <a:r>
              <a:rPr lang="en-US" b="1"/>
              <a:t>	Input: </a:t>
            </a:r>
            <a:r>
              <a:rPr lang="en-US" i="1"/>
              <a:t>n</a:t>
            </a:r>
            <a:r>
              <a:rPr lang="en-US"/>
              <a:t> leaf nodes each have an integer size, </a:t>
            </a:r>
            <a:r>
              <a:rPr lang="en-US" i="1"/>
              <a:t>n</a:t>
            </a:r>
            <a:r>
              <a:rPr lang="en-US"/>
              <a:t> </a:t>
            </a:r>
            <a:r>
              <a:rPr lang="en-US">
                <a:sym typeface="Symbol" pitchFamily="18" charset="2"/>
              </a:rPr>
              <a:t> 2.</a:t>
            </a:r>
            <a:endParaRPr lang="en-US"/>
          </a:p>
          <a:p>
            <a:pPr>
              <a:lnSpc>
                <a:spcPct val="90000"/>
              </a:lnSpc>
              <a:spcBef>
                <a:spcPct val="50000"/>
              </a:spcBef>
              <a:tabLst>
                <a:tab pos="457200" algn="l"/>
              </a:tabLst>
            </a:pPr>
            <a:r>
              <a:rPr lang="en-US"/>
              <a:t>	</a:t>
            </a:r>
            <a:r>
              <a:rPr lang="en-US" b="1"/>
              <a:t>Output: </a:t>
            </a:r>
            <a:r>
              <a:rPr lang="en-US"/>
              <a:t>a binary tree with the given leaf nodes which 	 		has a minimum total weighted external path lengths</a:t>
            </a:r>
          </a:p>
          <a:p>
            <a:pPr>
              <a:lnSpc>
                <a:spcPct val="10000"/>
              </a:lnSpc>
              <a:spcBef>
                <a:spcPct val="50000"/>
              </a:spcBef>
              <a:tabLst>
                <a:tab pos="457200" algn="l"/>
              </a:tabLst>
            </a:pPr>
            <a:r>
              <a:rPr lang="en-US"/>
              <a:t>	</a:t>
            </a:r>
            <a:r>
              <a:rPr lang="en-US" b="1"/>
              <a:t>Algorithm:</a:t>
            </a:r>
          </a:p>
          <a:p>
            <a:pPr>
              <a:lnSpc>
                <a:spcPct val="70000"/>
              </a:lnSpc>
              <a:spcBef>
                <a:spcPct val="50000"/>
              </a:spcBef>
              <a:tabLst>
                <a:tab pos="457200" algn="l"/>
              </a:tabLst>
            </a:pPr>
            <a:r>
              <a:rPr lang="en-US" b="1"/>
              <a:t>	</a:t>
            </a:r>
            <a:r>
              <a:rPr lang="en-US"/>
              <a:t>(1)</a:t>
            </a:r>
            <a:r>
              <a:rPr lang="en-US" b="1"/>
              <a:t> </a:t>
            </a:r>
            <a:r>
              <a:rPr lang="en-US"/>
              <a:t>create a min-heap </a:t>
            </a:r>
            <a:r>
              <a:rPr lang="en-US" i="1"/>
              <a:t>T</a:t>
            </a:r>
            <a:r>
              <a:rPr lang="en-US"/>
              <a:t>[1..</a:t>
            </a:r>
            <a:r>
              <a:rPr lang="en-US" i="1"/>
              <a:t>n</a:t>
            </a:r>
            <a:r>
              <a:rPr lang="en-US"/>
              <a:t> ] based on the </a:t>
            </a:r>
            <a:r>
              <a:rPr lang="en-US" i="1"/>
              <a:t>n</a:t>
            </a:r>
            <a:r>
              <a:rPr lang="en-US"/>
              <a:t> initial sizes.	(2) while (the heap size </a:t>
            </a:r>
            <a:r>
              <a:rPr lang="en-US">
                <a:sym typeface="Symbol" pitchFamily="18" charset="2"/>
              </a:rPr>
              <a:t> 2) do						(2.1) delete from the heap two smallest values, call 			       them </a:t>
            </a:r>
            <a:r>
              <a:rPr lang="en-US" i="1">
                <a:sym typeface="Symbol" pitchFamily="18" charset="2"/>
              </a:rPr>
              <a:t>a</a:t>
            </a:r>
            <a:r>
              <a:rPr lang="en-US">
                <a:sym typeface="Symbol" pitchFamily="18" charset="2"/>
              </a:rPr>
              <a:t> and </a:t>
            </a:r>
            <a:r>
              <a:rPr lang="en-US" i="1">
                <a:sym typeface="Symbol" pitchFamily="18" charset="2"/>
              </a:rPr>
              <a:t>b</a:t>
            </a:r>
            <a:r>
              <a:rPr lang="en-US">
                <a:sym typeface="Symbol" pitchFamily="18" charset="2"/>
              </a:rPr>
              <a:t>, create a parent node of size </a:t>
            </a:r>
            <a:r>
              <a:rPr lang="en-US" i="1">
                <a:sym typeface="Symbol" pitchFamily="18" charset="2"/>
              </a:rPr>
              <a:t>a </a:t>
            </a:r>
            <a:r>
              <a:rPr lang="en-US">
                <a:sym typeface="Symbol" pitchFamily="18" charset="2"/>
              </a:rPr>
              <a:t>+</a:t>
            </a:r>
            <a:r>
              <a:rPr lang="en-US" i="1">
                <a:sym typeface="Symbol" pitchFamily="18" charset="2"/>
              </a:rPr>
              <a:t> b 		             </a:t>
            </a:r>
            <a:r>
              <a:rPr lang="en-US">
                <a:sym typeface="Symbol" pitchFamily="18" charset="2"/>
              </a:rPr>
              <a:t>for the nodes corresponding to these two values			(2.2) insert the value (</a:t>
            </a:r>
            <a:r>
              <a:rPr lang="en-US" i="1">
                <a:sym typeface="Symbol" pitchFamily="18" charset="2"/>
              </a:rPr>
              <a:t>a </a:t>
            </a:r>
            <a:r>
              <a:rPr lang="en-US">
                <a:sym typeface="Symbol" pitchFamily="18" charset="2"/>
              </a:rPr>
              <a:t>+</a:t>
            </a:r>
            <a:r>
              <a:rPr lang="en-US" i="1">
                <a:sym typeface="Symbol" pitchFamily="18" charset="2"/>
              </a:rPr>
              <a:t> b</a:t>
            </a:r>
            <a:r>
              <a:rPr lang="en-US">
                <a:sym typeface="Symbol" pitchFamily="18" charset="2"/>
              </a:rPr>
              <a:t>) into the heap which		             corresponds to the node created in Step (2.1)</a:t>
            </a:r>
            <a:endParaRPr lang="en-US"/>
          </a:p>
          <a:p>
            <a:pPr>
              <a:lnSpc>
                <a:spcPct val="80000"/>
              </a:lnSpc>
              <a:spcBef>
                <a:spcPct val="50000"/>
              </a:spcBef>
              <a:tabLst>
                <a:tab pos="457200" algn="l"/>
              </a:tabLst>
            </a:pPr>
            <a:r>
              <a:rPr lang="en-US"/>
              <a:t>When the algorithm terminates, there is a single value left in the heap whose corresponding node is the root of the optimal binary merge tree.  The algorithm’s time complexity is O(</a:t>
            </a:r>
            <a:r>
              <a:rPr lang="en-US" i="1"/>
              <a:t>n</a:t>
            </a:r>
            <a:r>
              <a:rPr lang="en-US"/>
              <a:t> lg</a:t>
            </a:r>
            <a:r>
              <a:rPr lang="en-US" i="1"/>
              <a:t>n</a:t>
            </a:r>
            <a:r>
              <a:rPr lang="en-US"/>
              <a:t>) because Step (1) takes O(</a:t>
            </a:r>
            <a:r>
              <a:rPr lang="en-US" i="1"/>
              <a:t>n</a:t>
            </a:r>
            <a:r>
              <a:rPr lang="en-US"/>
              <a:t>) time; Step (2) runs O(</a:t>
            </a:r>
            <a:r>
              <a:rPr lang="en-US" i="1"/>
              <a:t>n</a:t>
            </a:r>
            <a:r>
              <a:rPr lang="en-US"/>
              <a:t>) iterations, in which each iteration takes O(lg</a:t>
            </a:r>
            <a:r>
              <a:rPr lang="en-US" i="1"/>
              <a:t>n</a:t>
            </a:r>
            <a:r>
              <a:rPr lang="en-US"/>
              <a:t>) time.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609600" y="533400"/>
            <a:ext cx="7696200" cy="466725"/>
          </a:xfrm>
          <a:prstGeom prst="rect">
            <a:avLst/>
          </a:prstGeom>
          <a:noFill/>
          <a:ln w="9525">
            <a:solidFill>
              <a:schemeClr val="accent2"/>
            </a:solidFill>
            <a:miter lim="800000"/>
            <a:headEnd/>
            <a:tailEnd/>
          </a:ln>
          <a:effectLst/>
        </p:spPr>
        <p:txBody>
          <a:bodyPr>
            <a:spAutoFit/>
          </a:bodyPr>
          <a:lstStyle/>
          <a:p>
            <a:pPr>
              <a:spcBef>
                <a:spcPct val="50000"/>
              </a:spcBef>
            </a:pPr>
            <a:r>
              <a:rPr lang="en-US"/>
              <a:t>Example of the optimal merge tree algorithm:</a:t>
            </a:r>
          </a:p>
        </p:txBody>
      </p:sp>
      <p:sp>
        <p:nvSpPr>
          <p:cNvPr id="76803" name="Text Box 3"/>
          <p:cNvSpPr txBox="1">
            <a:spLocks noChangeArrowheads="1"/>
          </p:cNvSpPr>
          <p:nvPr/>
        </p:nvSpPr>
        <p:spPr bwMode="auto">
          <a:xfrm>
            <a:off x="2057400" y="13716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2</a:t>
            </a:r>
          </a:p>
        </p:txBody>
      </p:sp>
      <p:sp>
        <p:nvSpPr>
          <p:cNvPr id="76804" name="Text Box 4"/>
          <p:cNvSpPr txBox="1">
            <a:spLocks noChangeArrowheads="1"/>
          </p:cNvSpPr>
          <p:nvPr/>
        </p:nvSpPr>
        <p:spPr bwMode="auto">
          <a:xfrm>
            <a:off x="2590800" y="13716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3</a:t>
            </a:r>
          </a:p>
        </p:txBody>
      </p:sp>
      <p:sp>
        <p:nvSpPr>
          <p:cNvPr id="76805" name="Text Box 5"/>
          <p:cNvSpPr txBox="1">
            <a:spLocks noChangeArrowheads="1"/>
          </p:cNvSpPr>
          <p:nvPr/>
        </p:nvSpPr>
        <p:spPr bwMode="auto">
          <a:xfrm>
            <a:off x="3200400" y="13716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5</a:t>
            </a:r>
          </a:p>
        </p:txBody>
      </p:sp>
      <p:sp>
        <p:nvSpPr>
          <p:cNvPr id="76806" name="Text Box 6"/>
          <p:cNvSpPr txBox="1">
            <a:spLocks noChangeArrowheads="1"/>
          </p:cNvSpPr>
          <p:nvPr/>
        </p:nvSpPr>
        <p:spPr bwMode="auto">
          <a:xfrm>
            <a:off x="3810000" y="13716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7</a:t>
            </a:r>
          </a:p>
        </p:txBody>
      </p:sp>
      <p:sp>
        <p:nvSpPr>
          <p:cNvPr id="76807" name="Text Box 7"/>
          <p:cNvSpPr txBox="1">
            <a:spLocks noChangeArrowheads="1"/>
          </p:cNvSpPr>
          <p:nvPr/>
        </p:nvSpPr>
        <p:spPr bwMode="auto">
          <a:xfrm>
            <a:off x="4419600" y="13716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9</a:t>
            </a:r>
          </a:p>
        </p:txBody>
      </p:sp>
      <p:sp>
        <p:nvSpPr>
          <p:cNvPr id="76808" name="Text Box 8"/>
          <p:cNvSpPr txBox="1">
            <a:spLocks noChangeArrowheads="1"/>
          </p:cNvSpPr>
          <p:nvPr/>
        </p:nvSpPr>
        <p:spPr bwMode="auto">
          <a:xfrm>
            <a:off x="2133600" y="2438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2</a:t>
            </a:r>
          </a:p>
        </p:txBody>
      </p:sp>
      <p:sp>
        <p:nvSpPr>
          <p:cNvPr id="76809" name="Text Box 9"/>
          <p:cNvSpPr txBox="1">
            <a:spLocks noChangeArrowheads="1"/>
          </p:cNvSpPr>
          <p:nvPr/>
        </p:nvSpPr>
        <p:spPr bwMode="auto">
          <a:xfrm>
            <a:off x="2667000" y="2438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3</a:t>
            </a:r>
          </a:p>
        </p:txBody>
      </p:sp>
      <p:sp>
        <p:nvSpPr>
          <p:cNvPr id="76810" name="Oval 10"/>
          <p:cNvSpPr>
            <a:spLocks noChangeArrowheads="1"/>
          </p:cNvSpPr>
          <p:nvPr/>
        </p:nvSpPr>
        <p:spPr bwMode="auto">
          <a:xfrm>
            <a:off x="1600200" y="1905000"/>
            <a:ext cx="304800" cy="304800"/>
          </a:xfrm>
          <a:prstGeom prst="ellipse">
            <a:avLst/>
          </a:prstGeom>
          <a:noFill/>
          <a:ln w="9525">
            <a:noFill/>
            <a:round/>
            <a:headEnd/>
            <a:tailEnd/>
          </a:ln>
          <a:effectLst/>
        </p:spPr>
        <p:txBody>
          <a:bodyPr wrap="none" anchor="ctr"/>
          <a:lstStyle/>
          <a:p>
            <a:pPr algn="ctr"/>
            <a:endParaRPr lang="en-US">
              <a:solidFill>
                <a:schemeClr val="accent2"/>
              </a:solidFill>
            </a:endParaRPr>
          </a:p>
        </p:txBody>
      </p:sp>
      <p:sp>
        <p:nvSpPr>
          <p:cNvPr id="76811" name="Text Box 11"/>
          <p:cNvSpPr txBox="1">
            <a:spLocks noChangeArrowheads="1"/>
          </p:cNvSpPr>
          <p:nvPr/>
        </p:nvSpPr>
        <p:spPr bwMode="auto">
          <a:xfrm>
            <a:off x="2438400" y="1905000"/>
            <a:ext cx="304800" cy="304800"/>
          </a:xfrm>
          <a:prstGeom prst="rect">
            <a:avLst/>
          </a:prstGeom>
          <a:noFill/>
          <a:ln w="9525">
            <a:noFill/>
            <a:miter lim="800000"/>
            <a:headEnd/>
            <a:tailEnd/>
          </a:ln>
          <a:effectLst/>
        </p:spPr>
        <p:txBody>
          <a:bodyPr>
            <a:spAutoFit/>
          </a:bodyPr>
          <a:lstStyle/>
          <a:p>
            <a:pPr>
              <a:spcBef>
                <a:spcPct val="50000"/>
              </a:spcBef>
            </a:pPr>
            <a:r>
              <a:rPr lang="en-US" sz="1400"/>
              <a:t>5</a:t>
            </a:r>
          </a:p>
        </p:txBody>
      </p:sp>
      <p:sp>
        <p:nvSpPr>
          <p:cNvPr id="76812" name="Line 12"/>
          <p:cNvSpPr>
            <a:spLocks noChangeShapeType="1"/>
          </p:cNvSpPr>
          <p:nvPr/>
        </p:nvSpPr>
        <p:spPr bwMode="auto">
          <a:xfrm flipH="1">
            <a:off x="2362200" y="2209800"/>
            <a:ext cx="152400" cy="228600"/>
          </a:xfrm>
          <a:prstGeom prst="line">
            <a:avLst/>
          </a:prstGeom>
          <a:noFill/>
          <a:ln w="9525">
            <a:solidFill>
              <a:schemeClr val="tx1"/>
            </a:solidFill>
            <a:round/>
            <a:headEnd/>
            <a:tailEnd/>
          </a:ln>
          <a:effectLst/>
        </p:spPr>
        <p:txBody>
          <a:bodyPr/>
          <a:lstStyle/>
          <a:p>
            <a:endParaRPr lang="en-US"/>
          </a:p>
        </p:txBody>
      </p:sp>
      <p:sp>
        <p:nvSpPr>
          <p:cNvPr id="76813" name="Line 13"/>
          <p:cNvSpPr>
            <a:spLocks noChangeShapeType="1"/>
          </p:cNvSpPr>
          <p:nvPr/>
        </p:nvSpPr>
        <p:spPr bwMode="auto">
          <a:xfrm>
            <a:off x="2667000" y="2209800"/>
            <a:ext cx="152400" cy="228600"/>
          </a:xfrm>
          <a:prstGeom prst="line">
            <a:avLst/>
          </a:prstGeom>
          <a:noFill/>
          <a:ln w="9525">
            <a:solidFill>
              <a:schemeClr val="tx1"/>
            </a:solidFill>
            <a:round/>
            <a:headEnd/>
            <a:tailEnd/>
          </a:ln>
          <a:effectLst/>
        </p:spPr>
        <p:txBody>
          <a:bodyPr/>
          <a:lstStyle/>
          <a:p>
            <a:endParaRPr lang="en-US"/>
          </a:p>
        </p:txBody>
      </p:sp>
      <p:sp>
        <p:nvSpPr>
          <p:cNvPr id="76814" name="Text Box 14"/>
          <p:cNvSpPr txBox="1">
            <a:spLocks noChangeArrowheads="1"/>
          </p:cNvSpPr>
          <p:nvPr/>
        </p:nvSpPr>
        <p:spPr bwMode="auto">
          <a:xfrm>
            <a:off x="3352800" y="2438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5</a:t>
            </a:r>
          </a:p>
        </p:txBody>
      </p:sp>
      <p:sp>
        <p:nvSpPr>
          <p:cNvPr id="76815" name="Text Box 15"/>
          <p:cNvSpPr txBox="1">
            <a:spLocks noChangeArrowheads="1"/>
          </p:cNvSpPr>
          <p:nvPr/>
        </p:nvSpPr>
        <p:spPr bwMode="auto">
          <a:xfrm>
            <a:off x="3962400" y="2438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7</a:t>
            </a:r>
          </a:p>
        </p:txBody>
      </p:sp>
      <p:sp>
        <p:nvSpPr>
          <p:cNvPr id="76816" name="Text Box 16"/>
          <p:cNvSpPr txBox="1">
            <a:spLocks noChangeArrowheads="1"/>
          </p:cNvSpPr>
          <p:nvPr/>
        </p:nvSpPr>
        <p:spPr bwMode="auto">
          <a:xfrm>
            <a:off x="4572000" y="2438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9</a:t>
            </a:r>
          </a:p>
        </p:txBody>
      </p:sp>
      <p:sp>
        <p:nvSpPr>
          <p:cNvPr id="76817" name="Text Box 17"/>
          <p:cNvSpPr txBox="1">
            <a:spLocks noChangeArrowheads="1"/>
          </p:cNvSpPr>
          <p:nvPr/>
        </p:nvSpPr>
        <p:spPr bwMode="auto">
          <a:xfrm>
            <a:off x="2286000" y="38862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2</a:t>
            </a:r>
          </a:p>
        </p:txBody>
      </p:sp>
      <p:sp>
        <p:nvSpPr>
          <p:cNvPr id="76818" name="Text Box 18"/>
          <p:cNvSpPr txBox="1">
            <a:spLocks noChangeArrowheads="1"/>
          </p:cNvSpPr>
          <p:nvPr/>
        </p:nvSpPr>
        <p:spPr bwMode="auto">
          <a:xfrm>
            <a:off x="2819400" y="38862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3</a:t>
            </a:r>
          </a:p>
        </p:txBody>
      </p:sp>
      <p:sp>
        <p:nvSpPr>
          <p:cNvPr id="76819" name="Text Box 19"/>
          <p:cNvSpPr txBox="1">
            <a:spLocks noChangeArrowheads="1"/>
          </p:cNvSpPr>
          <p:nvPr/>
        </p:nvSpPr>
        <p:spPr bwMode="auto">
          <a:xfrm>
            <a:off x="2590800" y="3352800"/>
            <a:ext cx="304800" cy="304800"/>
          </a:xfrm>
          <a:prstGeom prst="rect">
            <a:avLst/>
          </a:prstGeom>
          <a:noFill/>
          <a:ln w="9525">
            <a:noFill/>
            <a:miter lim="800000"/>
            <a:headEnd/>
            <a:tailEnd/>
          </a:ln>
          <a:effectLst/>
        </p:spPr>
        <p:txBody>
          <a:bodyPr>
            <a:spAutoFit/>
          </a:bodyPr>
          <a:lstStyle/>
          <a:p>
            <a:pPr>
              <a:spcBef>
                <a:spcPct val="50000"/>
              </a:spcBef>
            </a:pPr>
            <a:r>
              <a:rPr lang="en-US" sz="1400"/>
              <a:t>5</a:t>
            </a:r>
          </a:p>
        </p:txBody>
      </p:sp>
      <p:sp>
        <p:nvSpPr>
          <p:cNvPr id="76820" name="Line 20"/>
          <p:cNvSpPr>
            <a:spLocks noChangeShapeType="1"/>
          </p:cNvSpPr>
          <p:nvPr/>
        </p:nvSpPr>
        <p:spPr bwMode="auto">
          <a:xfrm flipH="1">
            <a:off x="2514600" y="3657600"/>
            <a:ext cx="152400" cy="228600"/>
          </a:xfrm>
          <a:prstGeom prst="line">
            <a:avLst/>
          </a:prstGeom>
          <a:noFill/>
          <a:ln w="9525">
            <a:solidFill>
              <a:schemeClr val="tx1"/>
            </a:solidFill>
            <a:round/>
            <a:headEnd/>
            <a:tailEnd/>
          </a:ln>
          <a:effectLst/>
        </p:spPr>
        <p:txBody>
          <a:bodyPr/>
          <a:lstStyle/>
          <a:p>
            <a:endParaRPr lang="en-US"/>
          </a:p>
        </p:txBody>
      </p:sp>
      <p:sp>
        <p:nvSpPr>
          <p:cNvPr id="76821" name="Line 21"/>
          <p:cNvSpPr>
            <a:spLocks noChangeShapeType="1"/>
          </p:cNvSpPr>
          <p:nvPr/>
        </p:nvSpPr>
        <p:spPr bwMode="auto">
          <a:xfrm>
            <a:off x="2819400" y="3657600"/>
            <a:ext cx="152400" cy="228600"/>
          </a:xfrm>
          <a:prstGeom prst="line">
            <a:avLst/>
          </a:prstGeom>
          <a:noFill/>
          <a:ln w="9525">
            <a:solidFill>
              <a:schemeClr val="tx1"/>
            </a:solidFill>
            <a:round/>
            <a:headEnd/>
            <a:tailEnd/>
          </a:ln>
          <a:effectLst/>
        </p:spPr>
        <p:txBody>
          <a:bodyPr/>
          <a:lstStyle/>
          <a:p>
            <a:endParaRPr lang="en-US"/>
          </a:p>
        </p:txBody>
      </p:sp>
      <p:sp>
        <p:nvSpPr>
          <p:cNvPr id="76822" name="Oval 22"/>
          <p:cNvSpPr>
            <a:spLocks noChangeArrowheads="1"/>
          </p:cNvSpPr>
          <p:nvPr/>
        </p:nvSpPr>
        <p:spPr bwMode="auto">
          <a:xfrm>
            <a:off x="2971800" y="2895600"/>
            <a:ext cx="304800" cy="304800"/>
          </a:xfrm>
          <a:prstGeom prst="ellipse">
            <a:avLst/>
          </a:prstGeom>
          <a:noFill/>
          <a:ln w="9525">
            <a:solidFill>
              <a:schemeClr val="accent1"/>
            </a:solidFill>
            <a:round/>
            <a:headEnd/>
            <a:tailEnd/>
          </a:ln>
          <a:effectLst/>
        </p:spPr>
        <p:txBody>
          <a:bodyPr wrap="none" anchor="ctr"/>
          <a:lstStyle/>
          <a:p>
            <a:pPr algn="ctr"/>
            <a:endParaRPr lang="en-US">
              <a:solidFill>
                <a:schemeClr val="accent2"/>
              </a:solidFill>
            </a:endParaRPr>
          </a:p>
        </p:txBody>
      </p:sp>
      <p:sp>
        <p:nvSpPr>
          <p:cNvPr id="76823" name="Text Box 23"/>
          <p:cNvSpPr txBox="1">
            <a:spLocks noChangeArrowheads="1"/>
          </p:cNvSpPr>
          <p:nvPr/>
        </p:nvSpPr>
        <p:spPr bwMode="auto">
          <a:xfrm>
            <a:off x="3352800" y="33528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5</a:t>
            </a:r>
          </a:p>
        </p:txBody>
      </p:sp>
      <p:sp>
        <p:nvSpPr>
          <p:cNvPr id="76824" name="Oval 24"/>
          <p:cNvSpPr>
            <a:spLocks noChangeArrowheads="1"/>
          </p:cNvSpPr>
          <p:nvPr/>
        </p:nvSpPr>
        <p:spPr bwMode="auto">
          <a:xfrm>
            <a:off x="2590800" y="3352800"/>
            <a:ext cx="304800" cy="304800"/>
          </a:xfrm>
          <a:prstGeom prst="ellipse">
            <a:avLst/>
          </a:prstGeom>
          <a:noFill/>
          <a:ln w="9525">
            <a:solidFill>
              <a:schemeClr val="accent2"/>
            </a:solidFill>
            <a:round/>
            <a:headEnd/>
            <a:tailEnd/>
          </a:ln>
          <a:effectLst/>
        </p:spPr>
        <p:txBody>
          <a:bodyPr wrap="none" anchor="ctr"/>
          <a:lstStyle/>
          <a:p>
            <a:pPr algn="ctr"/>
            <a:endParaRPr lang="en-US">
              <a:solidFill>
                <a:schemeClr val="accent2"/>
              </a:solidFill>
            </a:endParaRPr>
          </a:p>
        </p:txBody>
      </p:sp>
      <p:sp>
        <p:nvSpPr>
          <p:cNvPr id="76825" name="Text Box 25"/>
          <p:cNvSpPr txBox="1">
            <a:spLocks noChangeArrowheads="1"/>
          </p:cNvSpPr>
          <p:nvPr/>
        </p:nvSpPr>
        <p:spPr bwMode="auto">
          <a:xfrm>
            <a:off x="2971800" y="2895600"/>
            <a:ext cx="381000" cy="304800"/>
          </a:xfrm>
          <a:prstGeom prst="rect">
            <a:avLst/>
          </a:prstGeom>
          <a:noFill/>
          <a:ln w="9525">
            <a:noFill/>
            <a:miter lim="800000"/>
            <a:headEnd/>
            <a:tailEnd/>
          </a:ln>
          <a:effectLst/>
        </p:spPr>
        <p:txBody>
          <a:bodyPr>
            <a:spAutoFit/>
          </a:bodyPr>
          <a:lstStyle/>
          <a:p>
            <a:pPr>
              <a:spcBef>
                <a:spcPct val="50000"/>
              </a:spcBef>
            </a:pPr>
            <a:r>
              <a:rPr lang="en-US" sz="1400"/>
              <a:t>10</a:t>
            </a:r>
          </a:p>
        </p:txBody>
      </p:sp>
      <p:sp>
        <p:nvSpPr>
          <p:cNvPr id="76826" name="Line 26"/>
          <p:cNvSpPr>
            <a:spLocks noChangeShapeType="1"/>
          </p:cNvSpPr>
          <p:nvPr/>
        </p:nvSpPr>
        <p:spPr bwMode="auto">
          <a:xfrm flipH="1">
            <a:off x="2819400" y="3124200"/>
            <a:ext cx="228600" cy="228600"/>
          </a:xfrm>
          <a:prstGeom prst="line">
            <a:avLst/>
          </a:prstGeom>
          <a:noFill/>
          <a:ln w="9525">
            <a:solidFill>
              <a:schemeClr val="tx1"/>
            </a:solidFill>
            <a:round/>
            <a:headEnd/>
            <a:tailEnd/>
          </a:ln>
          <a:effectLst/>
        </p:spPr>
        <p:txBody>
          <a:bodyPr/>
          <a:lstStyle/>
          <a:p>
            <a:endParaRPr lang="en-US"/>
          </a:p>
        </p:txBody>
      </p:sp>
      <p:sp>
        <p:nvSpPr>
          <p:cNvPr id="76827" name="Line 27"/>
          <p:cNvSpPr>
            <a:spLocks noChangeShapeType="1"/>
          </p:cNvSpPr>
          <p:nvPr/>
        </p:nvSpPr>
        <p:spPr bwMode="auto">
          <a:xfrm>
            <a:off x="3276600" y="3124200"/>
            <a:ext cx="152400" cy="228600"/>
          </a:xfrm>
          <a:prstGeom prst="line">
            <a:avLst/>
          </a:prstGeom>
          <a:noFill/>
          <a:ln w="9525">
            <a:solidFill>
              <a:schemeClr val="tx1"/>
            </a:solidFill>
            <a:round/>
            <a:headEnd/>
            <a:tailEnd/>
          </a:ln>
          <a:effectLst/>
        </p:spPr>
        <p:txBody>
          <a:bodyPr/>
          <a:lstStyle/>
          <a:p>
            <a:endParaRPr lang="en-US"/>
          </a:p>
        </p:txBody>
      </p:sp>
      <p:sp>
        <p:nvSpPr>
          <p:cNvPr id="76828" name="Text Box 28"/>
          <p:cNvSpPr txBox="1">
            <a:spLocks noChangeArrowheads="1"/>
          </p:cNvSpPr>
          <p:nvPr/>
        </p:nvSpPr>
        <p:spPr bwMode="auto">
          <a:xfrm>
            <a:off x="4114800" y="38862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7</a:t>
            </a:r>
          </a:p>
        </p:txBody>
      </p:sp>
      <p:sp>
        <p:nvSpPr>
          <p:cNvPr id="76829" name="Text Box 29"/>
          <p:cNvSpPr txBox="1">
            <a:spLocks noChangeArrowheads="1"/>
          </p:cNvSpPr>
          <p:nvPr/>
        </p:nvSpPr>
        <p:spPr bwMode="auto">
          <a:xfrm>
            <a:off x="4724400" y="38862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9</a:t>
            </a:r>
          </a:p>
        </p:txBody>
      </p:sp>
      <p:sp>
        <p:nvSpPr>
          <p:cNvPr id="76830" name="Text Box 30"/>
          <p:cNvSpPr txBox="1">
            <a:spLocks noChangeArrowheads="1"/>
          </p:cNvSpPr>
          <p:nvPr/>
        </p:nvSpPr>
        <p:spPr bwMode="auto">
          <a:xfrm>
            <a:off x="5257800" y="1295400"/>
            <a:ext cx="3124200" cy="366713"/>
          </a:xfrm>
          <a:prstGeom prst="rect">
            <a:avLst/>
          </a:prstGeom>
          <a:noFill/>
          <a:ln w="9525">
            <a:noFill/>
            <a:miter lim="800000"/>
            <a:headEnd/>
            <a:tailEnd/>
          </a:ln>
          <a:effectLst/>
        </p:spPr>
        <p:txBody>
          <a:bodyPr>
            <a:spAutoFit/>
          </a:bodyPr>
          <a:lstStyle/>
          <a:p>
            <a:pPr>
              <a:spcBef>
                <a:spcPct val="50000"/>
              </a:spcBef>
            </a:pPr>
            <a:r>
              <a:rPr lang="en-US" sz="1800">
                <a:solidFill>
                  <a:schemeClr val="accent2"/>
                </a:solidFill>
              </a:rPr>
              <a:t>Initially, 5 leaf nodes with sizes</a:t>
            </a:r>
          </a:p>
        </p:txBody>
      </p:sp>
      <p:sp>
        <p:nvSpPr>
          <p:cNvPr id="76831" name="Text Box 31"/>
          <p:cNvSpPr txBox="1">
            <a:spLocks noChangeArrowheads="1"/>
          </p:cNvSpPr>
          <p:nvPr/>
        </p:nvSpPr>
        <p:spPr bwMode="auto">
          <a:xfrm>
            <a:off x="5334000" y="2286000"/>
            <a:ext cx="3200400" cy="366713"/>
          </a:xfrm>
          <a:prstGeom prst="rect">
            <a:avLst/>
          </a:prstGeom>
          <a:noFill/>
          <a:ln w="9525">
            <a:noFill/>
            <a:miter lim="800000"/>
            <a:headEnd/>
            <a:tailEnd/>
          </a:ln>
          <a:effectLst/>
        </p:spPr>
        <p:txBody>
          <a:bodyPr>
            <a:spAutoFit/>
          </a:bodyPr>
          <a:lstStyle/>
          <a:p>
            <a:pPr>
              <a:spcBef>
                <a:spcPct val="50000"/>
              </a:spcBef>
            </a:pPr>
            <a:r>
              <a:rPr lang="en-US" sz="1800">
                <a:solidFill>
                  <a:srgbClr val="FF3300"/>
                </a:solidFill>
              </a:rPr>
              <a:t>Iteration 1: merge 2 and 3 into 5</a:t>
            </a:r>
          </a:p>
        </p:txBody>
      </p:sp>
      <p:sp>
        <p:nvSpPr>
          <p:cNvPr id="76834" name="Text Box 34"/>
          <p:cNvSpPr txBox="1">
            <a:spLocks noChangeArrowheads="1"/>
          </p:cNvSpPr>
          <p:nvPr/>
        </p:nvSpPr>
        <p:spPr bwMode="auto">
          <a:xfrm>
            <a:off x="685800" y="3124200"/>
            <a:ext cx="1447800" cy="915988"/>
          </a:xfrm>
          <a:prstGeom prst="rect">
            <a:avLst/>
          </a:prstGeom>
          <a:noFill/>
          <a:ln w="9525">
            <a:noFill/>
            <a:miter lim="800000"/>
            <a:headEnd/>
            <a:tailEnd/>
          </a:ln>
          <a:effectLst/>
        </p:spPr>
        <p:txBody>
          <a:bodyPr>
            <a:spAutoFit/>
          </a:bodyPr>
          <a:lstStyle/>
          <a:p>
            <a:pPr>
              <a:spcBef>
                <a:spcPct val="50000"/>
              </a:spcBef>
            </a:pPr>
            <a:r>
              <a:rPr lang="en-US" sz="1800">
                <a:solidFill>
                  <a:schemeClr val="accent1"/>
                </a:solidFill>
              </a:rPr>
              <a:t>Iteration 2: merge 5 and 5 into 10</a:t>
            </a:r>
            <a:endParaRPr lang="en-US">
              <a:solidFill>
                <a:schemeClr val="accent1"/>
              </a:solidFill>
            </a:endParaRPr>
          </a:p>
        </p:txBody>
      </p:sp>
      <p:sp>
        <p:nvSpPr>
          <p:cNvPr id="76835" name="Oval 35"/>
          <p:cNvSpPr>
            <a:spLocks noChangeArrowheads="1"/>
          </p:cNvSpPr>
          <p:nvPr/>
        </p:nvSpPr>
        <p:spPr bwMode="auto">
          <a:xfrm>
            <a:off x="4343400" y="3352800"/>
            <a:ext cx="304800" cy="304800"/>
          </a:xfrm>
          <a:prstGeom prst="ellipse">
            <a:avLst/>
          </a:prstGeom>
          <a:noFill/>
          <a:ln w="9525">
            <a:solidFill>
              <a:srgbClr val="FF9933"/>
            </a:solidFill>
            <a:round/>
            <a:headEnd/>
            <a:tailEnd/>
          </a:ln>
          <a:effectLst/>
        </p:spPr>
        <p:txBody>
          <a:bodyPr wrap="none" anchor="ctr"/>
          <a:lstStyle/>
          <a:p>
            <a:pPr algn="ctr"/>
            <a:endParaRPr lang="en-US">
              <a:solidFill>
                <a:schemeClr val="accent2"/>
              </a:solidFill>
            </a:endParaRPr>
          </a:p>
        </p:txBody>
      </p:sp>
      <p:sp>
        <p:nvSpPr>
          <p:cNvPr id="76836" name="Text Box 36"/>
          <p:cNvSpPr txBox="1">
            <a:spLocks noChangeArrowheads="1"/>
          </p:cNvSpPr>
          <p:nvPr/>
        </p:nvSpPr>
        <p:spPr bwMode="auto">
          <a:xfrm>
            <a:off x="4343400" y="3352800"/>
            <a:ext cx="381000" cy="304800"/>
          </a:xfrm>
          <a:prstGeom prst="rect">
            <a:avLst/>
          </a:prstGeom>
          <a:noFill/>
          <a:ln w="9525">
            <a:noFill/>
            <a:miter lim="800000"/>
            <a:headEnd/>
            <a:tailEnd/>
          </a:ln>
          <a:effectLst/>
        </p:spPr>
        <p:txBody>
          <a:bodyPr>
            <a:spAutoFit/>
          </a:bodyPr>
          <a:lstStyle/>
          <a:p>
            <a:pPr>
              <a:spcBef>
                <a:spcPct val="50000"/>
              </a:spcBef>
            </a:pPr>
            <a:r>
              <a:rPr lang="en-US" sz="1400"/>
              <a:t>16</a:t>
            </a:r>
          </a:p>
        </p:txBody>
      </p:sp>
      <p:sp>
        <p:nvSpPr>
          <p:cNvPr id="76837" name="Line 37"/>
          <p:cNvSpPr>
            <a:spLocks noChangeShapeType="1"/>
          </p:cNvSpPr>
          <p:nvPr/>
        </p:nvSpPr>
        <p:spPr bwMode="auto">
          <a:xfrm flipH="1">
            <a:off x="4267200" y="3657600"/>
            <a:ext cx="152400" cy="228600"/>
          </a:xfrm>
          <a:prstGeom prst="line">
            <a:avLst/>
          </a:prstGeom>
          <a:noFill/>
          <a:ln w="9525">
            <a:solidFill>
              <a:schemeClr val="tx1"/>
            </a:solidFill>
            <a:round/>
            <a:headEnd/>
            <a:tailEnd/>
          </a:ln>
          <a:effectLst/>
        </p:spPr>
        <p:txBody>
          <a:bodyPr/>
          <a:lstStyle/>
          <a:p>
            <a:endParaRPr lang="en-US"/>
          </a:p>
        </p:txBody>
      </p:sp>
      <p:sp>
        <p:nvSpPr>
          <p:cNvPr id="76838" name="Line 38"/>
          <p:cNvSpPr>
            <a:spLocks noChangeShapeType="1"/>
          </p:cNvSpPr>
          <p:nvPr/>
        </p:nvSpPr>
        <p:spPr bwMode="auto">
          <a:xfrm>
            <a:off x="4648200" y="3581400"/>
            <a:ext cx="228600" cy="304800"/>
          </a:xfrm>
          <a:prstGeom prst="line">
            <a:avLst/>
          </a:prstGeom>
          <a:noFill/>
          <a:ln w="9525">
            <a:solidFill>
              <a:schemeClr val="tx1"/>
            </a:solidFill>
            <a:round/>
            <a:headEnd/>
            <a:tailEnd/>
          </a:ln>
          <a:effectLst/>
        </p:spPr>
        <p:txBody>
          <a:bodyPr/>
          <a:lstStyle/>
          <a:p>
            <a:endParaRPr lang="en-US"/>
          </a:p>
        </p:txBody>
      </p:sp>
      <p:sp>
        <p:nvSpPr>
          <p:cNvPr id="76839" name="Text Box 39"/>
          <p:cNvSpPr txBox="1">
            <a:spLocks noChangeArrowheads="1"/>
          </p:cNvSpPr>
          <p:nvPr/>
        </p:nvSpPr>
        <p:spPr bwMode="auto">
          <a:xfrm>
            <a:off x="5486400" y="3276600"/>
            <a:ext cx="2514600" cy="915988"/>
          </a:xfrm>
          <a:prstGeom prst="rect">
            <a:avLst/>
          </a:prstGeom>
          <a:noFill/>
          <a:ln w="9525">
            <a:noFill/>
            <a:miter lim="800000"/>
            <a:headEnd/>
            <a:tailEnd/>
          </a:ln>
          <a:effectLst/>
        </p:spPr>
        <p:txBody>
          <a:bodyPr>
            <a:spAutoFit/>
          </a:bodyPr>
          <a:lstStyle/>
          <a:p>
            <a:pPr>
              <a:spcBef>
                <a:spcPct val="50000"/>
              </a:spcBef>
            </a:pPr>
            <a:r>
              <a:rPr lang="en-US" sz="1800">
                <a:solidFill>
                  <a:srgbClr val="FF9933"/>
                </a:solidFill>
              </a:rPr>
              <a:t>Iteration 3: merge 7 and 9 (chosen among 7, 9, and 10) into 16</a:t>
            </a:r>
            <a:endParaRPr lang="en-US">
              <a:solidFill>
                <a:srgbClr val="FF9933"/>
              </a:solidFill>
            </a:endParaRPr>
          </a:p>
        </p:txBody>
      </p:sp>
      <p:sp>
        <p:nvSpPr>
          <p:cNvPr id="76840" name="Text Box 40"/>
          <p:cNvSpPr txBox="1">
            <a:spLocks noChangeArrowheads="1"/>
          </p:cNvSpPr>
          <p:nvPr/>
        </p:nvSpPr>
        <p:spPr bwMode="auto">
          <a:xfrm>
            <a:off x="2286000" y="60198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2</a:t>
            </a:r>
          </a:p>
        </p:txBody>
      </p:sp>
      <p:sp>
        <p:nvSpPr>
          <p:cNvPr id="76841" name="Text Box 41"/>
          <p:cNvSpPr txBox="1">
            <a:spLocks noChangeArrowheads="1"/>
          </p:cNvSpPr>
          <p:nvPr/>
        </p:nvSpPr>
        <p:spPr bwMode="auto">
          <a:xfrm>
            <a:off x="2819400" y="60198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3</a:t>
            </a:r>
          </a:p>
        </p:txBody>
      </p:sp>
      <p:sp>
        <p:nvSpPr>
          <p:cNvPr id="76842" name="Text Box 42"/>
          <p:cNvSpPr txBox="1">
            <a:spLocks noChangeArrowheads="1"/>
          </p:cNvSpPr>
          <p:nvPr/>
        </p:nvSpPr>
        <p:spPr bwMode="auto">
          <a:xfrm>
            <a:off x="3352800" y="5486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5</a:t>
            </a:r>
          </a:p>
        </p:txBody>
      </p:sp>
      <p:sp>
        <p:nvSpPr>
          <p:cNvPr id="76843" name="Oval 43"/>
          <p:cNvSpPr>
            <a:spLocks noChangeArrowheads="1"/>
          </p:cNvSpPr>
          <p:nvPr/>
        </p:nvSpPr>
        <p:spPr bwMode="auto">
          <a:xfrm>
            <a:off x="2590800" y="5486400"/>
            <a:ext cx="304800" cy="304800"/>
          </a:xfrm>
          <a:prstGeom prst="ellipse">
            <a:avLst/>
          </a:prstGeom>
          <a:noFill/>
          <a:ln w="9525">
            <a:solidFill>
              <a:schemeClr val="accent2"/>
            </a:solidFill>
            <a:round/>
            <a:headEnd/>
            <a:tailEnd/>
          </a:ln>
          <a:effectLst/>
        </p:spPr>
        <p:txBody>
          <a:bodyPr wrap="none" anchor="ctr"/>
          <a:lstStyle/>
          <a:p>
            <a:pPr algn="ctr"/>
            <a:endParaRPr lang="en-US">
              <a:solidFill>
                <a:schemeClr val="accent2"/>
              </a:solidFill>
            </a:endParaRPr>
          </a:p>
        </p:txBody>
      </p:sp>
      <p:sp>
        <p:nvSpPr>
          <p:cNvPr id="76844" name="Text Box 44"/>
          <p:cNvSpPr txBox="1">
            <a:spLocks noChangeArrowheads="1"/>
          </p:cNvSpPr>
          <p:nvPr/>
        </p:nvSpPr>
        <p:spPr bwMode="auto">
          <a:xfrm>
            <a:off x="2971800" y="5029200"/>
            <a:ext cx="381000" cy="304800"/>
          </a:xfrm>
          <a:prstGeom prst="rect">
            <a:avLst/>
          </a:prstGeom>
          <a:noFill/>
          <a:ln w="9525">
            <a:noFill/>
            <a:miter lim="800000"/>
            <a:headEnd/>
            <a:tailEnd/>
          </a:ln>
          <a:effectLst/>
        </p:spPr>
        <p:txBody>
          <a:bodyPr>
            <a:spAutoFit/>
          </a:bodyPr>
          <a:lstStyle/>
          <a:p>
            <a:pPr>
              <a:spcBef>
                <a:spcPct val="50000"/>
              </a:spcBef>
            </a:pPr>
            <a:r>
              <a:rPr lang="en-US" sz="1400"/>
              <a:t>10</a:t>
            </a:r>
          </a:p>
        </p:txBody>
      </p:sp>
      <p:sp>
        <p:nvSpPr>
          <p:cNvPr id="76845" name="Line 45"/>
          <p:cNvSpPr>
            <a:spLocks noChangeShapeType="1"/>
          </p:cNvSpPr>
          <p:nvPr/>
        </p:nvSpPr>
        <p:spPr bwMode="auto">
          <a:xfrm flipH="1">
            <a:off x="2819400" y="5257800"/>
            <a:ext cx="228600" cy="228600"/>
          </a:xfrm>
          <a:prstGeom prst="line">
            <a:avLst/>
          </a:prstGeom>
          <a:noFill/>
          <a:ln w="9525">
            <a:solidFill>
              <a:schemeClr val="tx1"/>
            </a:solidFill>
            <a:round/>
            <a:headEnd/>
            <a:tailEnd/>
          </a:ln>
          <a:effectLst/>
        </p:spPr>
        <p:txBody>
          <a:bodyPr/>
          <a:lstStyle/>
          <a:p>
            <a:endParaRPr lang="en-US"/>
          </a:p>
        </p:txBody>
      </p:sp>
      <p:sp>
        <p:nvSpPr>
          <p:cNvPr id="76846" name="Line 46"/>
          <p:cNvSpPr>
            <a:spLocks noChangeShapeType="1"/>
          </p:cNvSpPr>
          <p:nvPr/>
        </p:nvSpPr>
        <p:spPr bwMode="auto">
          <a:xfrm>
            <a:off x="3276600" y="5257800"/>
            <a:ext cx="152400" cy="228600"/>
          </a:xfrm>
          <a:prstGeom prst="line">
            <a:avLst/>
          </a:prstGeom>
          <a:noFill/>
          <a:ln w="9525">
            <a:solidFill>
              <a:schemeClr val="tx1"/>
            </a:solidFill>
            <a:round/>
            <a:headEnd/>
            <a:tailEnd/>
          </a:ln>
          <a:effectLst/>
        </p:spPr>
        <p:txBody>
          <a:bodyPr/>
          <a:lstStyle/>
          <a:p>
            <a:endParaRPr lang="en-US"/>
          </a:p>
        </p:txBody>
      </p:sp>
      <p:sp>
        <p:nvSpPr>
          <p:cNvPr id="76848" name="Oval 48"/>
          <p:cNvSpPr>
            <a:spLocks noChangeArrowheads="1"/>
          </p:cNvSpPr>
          <p:nvPr/>
        </p:nvSpPr>
        <p:spPr bwMode="auto">
          <a:xfrm>
            <a:off x="2971800" y="5029200"/>
            <a:ext cx="304800" cy="304800"/>
          </a:xfrm>
          <a:prstGeom prst="ellipse">
            <a:avLst/>
          </a:prstGeom>
          <a:noFill/>
          <a:ln w="9525">
            <a:solidFill>
              <a:schemeClr val="accent2"/>
            </a:solidFill>
            <a:round/>
            <a:headEnd/>
            <a:tailEnd/>
          </a:ln>
          <a:effectLst/>
        </p:spPr>
        <p:txBody>
          <a:bodyPr wrap="none" anchor="ctr"/>
          <a:lstStyle/>
          <a:p>
            <a:pPr algn="ctr"/>
            <a:endParaRPr lang="en-US">
              <a:solidFill>
                <a:schemeClr val="accent2"/>
              </a:solidFill>
            </a:endParaRPr>
          </a:p>
        </p:txBody>
      </p:sp>
      <p:sp>
        <p:nvSpPr>
          <p:cNvPr id="76849" name="Oval 49"/>
          <p:cNvSpPr>
            <a:spLocks noChangeArrowheads="1"/>
          </p:cNvSpPr>
          <p:nvPr/>
        </p:nvSpPr>
        <p:spPr bwMode="auto">
          <a:xfrm>
            <a:off x="3657600" y="4495800"/>
            <a:ext cx="304800" cy="304800"/>
          </a:xfrm>
          <a:prstGeom prst="ellipse">
            <a:avLst/>
          </a:prstGeom>
          <a:noFill/>
          <a:ln w="9525">
            <a:solidFill>
              <a:srgbClr val="CC99FF"/>
            </a:solidFill>
            <a:round/>
            <a:headEnd/>
            <a:tailEnd/>
          </a:ln>
          <a:effectLst/>
        </p:spPr>
        <p:txBody>
          <a:bodyPr wrap="none" anchor="ctr"/>
          <a:lstStyle/>
          <a:p>
            <a:pPr algn="ctr"/>
            <a:endParaRPr lang="en-US">
              <a:solidFill>
                <a:schemeClr val="accent2"/>
              </a:solidFill>
            </a:endParaRPr>
          </a:p>
        </p:txBody>
      </p:sp>
      <p:sp>
        <p:nvSpPr>
          <p:cNvPr id="76850" name="Line 50"/>
          <p:cNvSpPr>
            <a:spLocks noChangeShapeType="1"/>
          </p:cNvSpPr>
          <p:nvPr/>
        </p:nvSpPr>
        <p:spPr bwMode="auto">
          <a:xfrm flipH="1">
            <a:off x="2438400" y="5791200"/>
            <a:ext cx="228600" cy="228600"/>
          </a:xfrm>
          <a:prstGeom prst="line">
            <a:avLst/>
          </a:prstGeom>
          <a:noFill/>
          <a:ln w="9525">
            <a:solidFill>
              <a:schemeClr val="tx1"/>
            </a:solidFill>
            <a:round/>
            <a:headEnd/>
            <a:tailEnd/>
          </a:ln>
          <a:effectLst/>
        </p:spPr>
        <p:txBody>
          <a:bodyPr/>
          <a:lstStyle/>
          <a:p>
            <a:endParaRPr lang="en-US"/>
          </a:p>
        </p:txBody>
      </p:sp>
      <p:sp>
        <p:nvSpPr>
          <p:cNvPr id="76851" name="Line 51"/>
          <p:cNvSpPr>
            <a:spLocks noChangeShapeType="1"/>
          </p:cNvSpPr>
          <p:nvPr/>
        </p:nvSpPr>
        <p:spPr bwMode="auto">
          <a:xfrm>
            <a:off x="2895600" y="5791200"/>
            <a:ext cx="152400" cy="228600"/>
          </a:xfrm>
          <a:prstGeom prst="line">
            <a:avLst/>
          </a:prstGeom>
          <a:noFill/>
          <a:ln w="9525">
            <a:solidFill>
              <a:schemeClr val="tx1"/>
            </a:solidFill>
            <a:round/>
            <a:headEnd/>
            <a:tailEnd/>
          </a:ln>
          <a:effectLst/>
        </p:spPr>
        <p:txBody>
          <a:bodyPr/>
          <a:lstStyle/>
          <a:p>
            <a:endParaRPr lang="en-US"/>
          </a:p>
        </p:txBody>
      </p:sp>
      <p:sp>
        <p:nvSpPr>
          <p:cNvPr id="76852" name="Text Box 52"/>
          <p:cNvSpPr txBox="1">
            <a:spLocks noChangeArrowheads="1"/>
          </p:cNvSpPr>
          <p:nvPr/>
        </p:nvSpPr>
        <p:spPr bwMode="auto">
          <a:xfrm>
            <a:off x="2590800" y="5486400"/>
            <a:ext cx="304800" cy="304800"/>
          </a:xfrm>
          <a:prstGeom prst="rect">
            <a:avLst/>
          </a:prstGeom>
          <a:noFill/>
          <a:ln w="9525">
            <a:noFill/>
            <a:miter lim="800000"/>
            <a:headEnd/>
            <a:tailEnd/>
          </a:ln>
          <a:effectLst/>
        </p:spPr>
        <p:txBody>
          <a:bodyPr>
            <a:spAutoFit/>
          </a:bodyPr>
          <a:lstStyle/>
          <a:p>
            <a:pPr>
              <a:spcBef>
                <a:spcPct val="50000"/>
              </a:spcBef>
            </a:pPr>
            <a:r>
              <a:rPr lang="en-US" sz="1400"/>
              <a:t>5</a:t>
            </a:r>
          </a:p>
        </p:txBody>
      </p:sp>
      <p:sp>
        <p:nvSpPr>
          <p:cNvPr id="76853" name="Text Box 53"/>
          <p:cNvSpPr txBox="1">
            <a:spLocks noChangeArrowheads="1"/>
          </p:cNvSpPr>
          <p:nvPr/>
        </p:nvSpPr>
        <p:spPr bwMode="auto">
          <a:xfrm>
            <a:off x="4038600" y="5486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7</a:t>
            </a:r>
          </a:p>
        </p:txBody>
      </p:sp>
      <p:sp>
        <p:nvSpPr>
          <p:cNvPr id="76854" name="Text Box 54"/>
          <p:cNvSpPr txBox="1">
            <a:spLocks noChangeArrowheads="1"/>
          </p:cNvSpPr>
          <p:nvPr/>
        </p:nvSpPr>
        <p:spPr bwMode="auto">
          <a:xfrm>
            <a:off x="4648200" y="5486400"/>
            <a:ext cx="304800" cy="314325"/>
          </a:xfrm>
          <a:prstGeom prst="rect">
            <a:avLst/>
          </a:prstGeom>
          <a:noFill/>
          <a:ln w="9525">
            <a:solidFill>
              <a:schemeClr val="accent2"/>
            </a:solidFill>
            <a:miter lim="800000"/>
            <a:headEnd/>
            <a:tailEnd/>
          </a:ln>
          <a:effectLst/>
        </p:spPr>
        <p:txBody>
          <a:bodyPr>
            <a:spAutoFit/>
          </a:bodyPr>
          <a:lstStyle/>
          <a:p>
            <a:pPr>
              <a:spcBef>
                <a:spcPct val="50000"/>
              </a:spcBef>
            </a:pPr>
            <a:r>
              <a:rPr lang="en-US" sz="1400"/>
              <a:t>9</a:t>
            </a:r>
          </a:p>
        </p:txBody>
      </p:sp>
      <p:sp>
        <p:nvSpPr>
          <p:cNvPr id="76855" name="Text Box 55"/>
          <p:cNvSpPr txBox="1">
            <a:spLocks noChangeArrowheads="1"/>
          </p:cNvSpPr>
          <p:nvPr/>
        </p:nvSpPr>
        <p:spPr bwMode="auto">
          <a:xfrm>
            <a:off x="4267200" y="4953000"/>
            <a:ext cx="381000" cy="304800"/>
          </a:xfrm>
          <a:prstGeom prst="rect">
            <a:avLst/>
          </a:prstGeom>
          <a:noFill/>
          <a:ln w="9525">
            <a:noFill/>
            <a:miter lim="800000"/>
            <a:headEnd/>
            <a:tailEnd/>
          </a:ln>
          <a:effectLst/>
        </p:spPr>
        <p:txBody>
          <a:bodyPr>
            <a:spAutoFit/>
          </a:bodyPr>
          <a:lstStyle/>
          <a:p>
            <a:pPr>
              <a:spcBef>
                <a:spcPct val="50000"/>
              </a:spcBef>
            </a:pPr>
            <a:r>
              <a:rPr lang="en-US" sz="1400"/>
              <a:t>16</a:t>
            </a:r>
          </a:p>
        </p:txBody>
      </p:sp>
      <p:sp>
        <p:nvSpPr>
          <p:cNvPr id="76856" name="Line 56"/>
          <p:cNvSpPr>
            <a:spLocks noChangeShapeType="1"/>
          </p:cNvSpPr>
          <p:nvPr/>
        </p:nvSpPr>
        <p:spPr bwMode="auto">
          <a:xfrm flipH="1">
            <a:off x="4191000" y="5257800"/>
            <a:ext cx="152400" cy="228600"/>
          </a:xfrm>
          <a:prstGeom prst="line">
            <a:avLst/>
          </a:prstGeom>
          <a:noFill/>
          <a:ln w="9525">
            <a:solidFill>
              <a:schemeClr val="tx1"/>
            </a:solidFill>
            <a:round/>
            <a:headEnd/>
            <a:tailEnd/>
          </a:ln>
          <a:effectLst/>
        </p:spPr>
        <p:txBody>
          <a:bodyPr/>
          <a:lstStyle/>
          <a:p>
            <a:endParaRPr lang="en-US"/>
          </a:p>
        </p:txBody>
      </p:sp>
      <p:sp>
        <p:nvSpPr>
          <p:cNvPr id="76857" name="Line 57"/>
          <p:cNvSpPr>
            <a:spLocks noChangeShapeType="1"/>
          </p:cNvSpPr>
          <p:nvPr/>
        </p:nvSpPr>
        <p:spPr bwMode="auto">
          <a:xfrm>
            <a:off x="4572000" y="5181600"/>
            <a:ext cx="228600" cy="304800"/>
          </a:xfrm>
          <a:prstGeom prst="line">
            <a:avLst/>
          </a:prstGeom>
          <a:noFill/>
          <a:ln w="9525">
            <a:solidFill>
              <a:schemeClr val="tx1"/>
            </a:solidFill>
            <a:round/>
            <a:headEnd/>
            <a:tailEnd/>
          </a:ln>
          <a:effectLst/>
        </p:spPr>
        <p:txBody>
          <a:bodyPr/>
          <a:lstStyle/>
          <a:p>
            <a:endParaRPr lang="en-US"/>
          </a:p>
        </p:txBody>
      </p:sp>
      <p:sp>
        <p:nvSpPr>
          <p:cNvPr id="76858" name="Oval 58"/>
          <p:cNvSpPr>
            <a:spLocks noChangeArrowheads="1"/>
          </p:cNvSpPr>
          <p:nvPr/>
        </p:nvSpPr>
        <p:spPr bwMode="auto">
          <a:xfrm>
            <a:off x="4267200" y="4953000"/>
            <a:ext cx="304800" cy="304800"/>
          </a:xfrm>
          <a:prstGeom prst="ellipse">
            <a:avLst/>
          </a:prstGeom>
          <a:noFill/>
          <a:ln w="9525">
            <a:solidFill>
              <a:schemeClr val="accent2"/>
            </a:solidFill>
            <a:round/>
            <a:headEnd/>
            <a:tailEnd/>
          </a:ln>
          <a:effectLst/>
        </p:spPr>
        <p:txBody>
          <a:bodyPr wrap="none" anchor="ctr"/>
          <a:lstStyle/>
          <a:p>
            <a:pPr algn="ctr"/>
            <a:endParaRPr lang="en-US">
              <a:solidFill>
                <a:schemeClr val="accent2"/>
              </a:solidFill>
            </a:endParaRPr>
          </a:p>
        </p:txBody>
      </p:sp>
      <p:sp>
        <p:nvSpPr>
          <p:cNvPr id="76859" name="Line 59"/>
          <p:cNvSpPr>
            <a:spLocks noChangeShapeType="1"/>
          </p:cNvSpPr>
          <p:nvPr/>
        </p:nvSpPr>
        <p:spPr bwMode="auto">
          <a:xfrm flipH="1">
            <a:off x="3276600" y="4800600"/>
            <a:ext cx="381000" cy="304800"/>
          </a:xfrm>
          <a:prstGeom prst="line">
            <a:avLst/>
          </a:prstGeom>
          <a:noFill/>
          <a:ln w="9525">
            <a:solidFill>
              <a:schemeClr val="tx1"/>
            </a:solidFill>
            <a:round/>
            <a:headEnd/>
            <a:tailEnd/>
          </a:ln>
          <a:effectLst/>
        </p:spPr>
        <p:txBody>
          <a:bodyPr/>
          <a:lstStyle/>
          <a:p>
            <a:endParaRPr lang="en-US"/>
          </a:p>
        </p:txBody>
      </p:sp>
      <p:sp>
        <p:nvSpPr>
          <p:cNvPr id="76860" name="Line 60"/>
          <p:cNvSpPr>
            <a:spLocks noChangeShapeType="1"/>
          </p:cNvSpPr>
          <p:nvPr/>
        </p:nvSpPr>
        <p:spPr bwMode="auto">
          <a:xfrm>
            <a:off x="3962400" y="4724400"/>
            <a:ext cx="381000" cy="228600"/>
          </a:xfrm>
          <a:prstGeom prst="line">
            <a:avLst/>
          </a:prstGeom>
          <a:noFill/>
          <a:ln w="9525">
            <a:solidFill>
              <a:schemeClr val="tx1"/>
            </a:solidFill>
            <a:round/>
            <a:headEnd/>
            <a:tailEnd/>
          </a:ln>
          <a:effectLst/>
        </p:spPr>
        <p:txBody>
          <a:bodyPr/>
          <a:lstStyle/>
          <a:p>
            <a:endParaRPr lang="en-US"/>
          </a:p>
        </p:txBody>
      </p:sp>
      <p:sp>
        <p:nvSpPr>
          <p:cNvPr id="76861" name="Text Box 61"/>
          <p:cNvSpPr txBox="1">
            <a:spLocks noChangeArrowheads="1"/>
          </p:cNvSpPr>
          <p:nvPr/>
        </p:nvSpPr>
        <p:spPr bwMode="auto">
          <a:xfrm>
            <a:off x="3581400" y="4495800"/>
            <a:ext cx="381000" cy="304800"/>
          </a:xfrm>
          <a:prstGeom prst="rect">
            <a:avLst/>
          </a:prstGeom>
          <a:noFill/>
          <a:ln w="9525">
            <a:noFill/>
            <a:miter lim="800000"/>
            <a:headEnd/>
            <a:tailEnd/>
          </a:ln>
          <a:effectLst/>
        </p:spPr>
        <p:txBody>
          <a:bodyPr>
            <a:spAutoFit/>
          </a:bodyPr>
          <a:lstStyle/>
          <a:p>
            <a:pPr>
              <a:spcBef>
                <a:spcPct val="50000"/>
              </a:spcBef>
            </a:pPr>
            <a:r>
              <a:rPr lang="en-US" sz="1400"/>
              <a:t>26</a:t>
            </a:r>
          </a:p>
        </p:txBody>
      </p:sp>
      <p:sp>
        <p:nvSpPr>
          <p:cNvPr id="76862" name="Text Box 62"/>
          <p:cNvSpPr txBox="1">
            <a:spLocks noChangeArrowheads="1"/>
          </p:cNvSpPr>
          <p:nvPr/>
        </p:nvSpPr>
        <p:spPr bwMode="auto">
          <a:xfrm>
            <a:off x="5410200" y="4724400"/>
            <a:ext cx="2057400" cy="641350"/>
          </a:xfrm>
          <a:prstGeom prst="rect">
            <a:avLst/>
          </a:prstGeom>
          <a:noFill/>
          <a:ln w="9525">
            <a:noFill/>
            <a:miter lim="800000"/>
            <a:headEnd/>
            <a:tailEnd/>
          </a:ln>
          <a:effectLst/>
        </p:spPr>
        <p:txBody>
          <a:bodyPr>
            <a:spAutoFit/>
          </a:bodyPr>
          <a:lstStyle/>
          <a:p>
            <a:pPr>
              <a:spcBef>
                <a:spcPct val="50000"/>
              </a:spcBef>
            </a:pPr>
            <a:r>
              <a:rPr lang="en-US" sz="1800">
                <a:solidFill>
                  <a:srgbClr val="CC99FF"/>
                </a:solidFill>
              </a:rPr>
              <a:t>Iteration 4: merge 10 and 16 into 26</a:t>
            </a:r>
            <a:endParaRPr lang="en-US">
              <a:solidFill>
                <a:srgbClr val="CC99FF"/>
              </a:solidFill>
            </a:endParaRPr>
          </a:p>
        </p:txBody>
      </p:sp>
      <p:sp>
        <p:nvSpPr>
          <p:cNvPr id="76863" name="Text Box 63"/>
          <p:cNvSpPr txBox="1">
            <a:spLocks noChangeArrowheads="1"/>
          </p:cNvSpPr>
          <p:nvPr/>
        </p:nvSpPr>
        <p:spPr bwMode="auto">
          <a:xfrm>
            <a:off x="5410200" y="5638800"/>
            <a:ext cx="3048000" cy="650875"/>
          </a:xfrm>
          <a:prstGeom prst="rect">
            <a:avLst/>
          </a:prstGeom>
          <a:noFill/>
          <a:ln w="9525">
            <a:solidFill>
              <a:srgbClr val="FF3300"/>
            </a:solidFill>
            <a:miter lim="800000"/>
            <a:headEnd/>
            <a:tailEnd/>
          </a:ln>
          <a:effectLst/>
        </p:spPr>
        <p:txBody>
          <a:bodyPr>
            <a:spAutoFit/>
          </a:bodyPr>
          <a:lstStyle/>
          <a:p>
            <a:pPr>
              <a:spcBef>
                <a:spcPct val="50000"/>
              </a:spcBef>
            </a:pPr>
            <a:r>
              <a:rPr lang="en-US" sz="1800"/>
              <a:t>Cost = 2*3 + 3*3 + 5*2 + 7*2 + 9*2 = 57.</a:t>
            </a:r>
          </a:p>
        </p:txBody>
      </p:sp>
      <p:sp>
        <p:nvSpPr>
          <p:cNvPr id="76864" name="Oval 64"/>
          <p:cNvSpPr>
            <a:spLocks noChangeArrowheads="1"/>
          </p:cNvSpPr>
          <p:nvPr/>
        </p:nvSpPr>
        <p:spPr bwMode="auto">
          <a:xfrm>
            <a:off x="2438400" y="1905000"/>
            <a:ext cx="304800" cy="304800"/>
          </a:xfrm>
          <a:prstGeom prst="ellipse">
            <a:avLst/>
          </a:prstGeom>
          <a:noFill/>
          <a:ln w="9525">
            <a:solidFill>
              <a:srgbClr val="FF3300"/>
            </a:solidFill>
            <a:round/>
            <a:headEnd/>
            <a:tailEnd/>
          </a:ln>
          <a:effectLst/>
        </p:spPr>
        <p:txBody>
          <a:bodyPr wrap="none" anchor="ctr"/>
          <a:lstStyle/>
          <a:p>
            <a:pPr algn="ctr"/>
            <a:endParaRPr lang="en-US">
              <a:solidFill>
                <a:schemeClr val="accent2"/>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457200" y="455613"/>
            <a:ext cx="8229600" cy="5448300"/>
          </a:xfrm>
          <a:prstGeom prst="rect">
            <a:avLst/>
          </a:prstGeom>
          <a:noFill/>
          <a:ln w="9525">
            <a:solidFill>
              <a:schemeClr val="accent2"/>
            </a:solidFill>
            <a:miter lim="800000"/>
            <a:headEnd/>
            <a:tailEnd/>
          </a:ln>
          <a:effectLst/>
        </p:spPr>
        <p:txBody>
          <a:bodyPr>
            <a:spAutoFit/>
          </a:bodyPr>
          <a:lstStyle/>
          <a:p>
            <a:pPr>
              <a:lnSpc>
                <a:spcPct val="70000"/>
              </a:lnSpc>
              <a:spcBef>
                <a:spcPct val="50000"/>
              </a:spcBef>
              <a:tabLst>
                <a:tab pos="277813" algn="l"/>
              </a:tabLst>
            </a:pPr>
            <a:r>
              <a:rPr lang="en-US" b="1"/>
              <a:t>Proof of optimality of the binary merge tree algorithm:</a:t>
            </a:r>
          </a:p>
          <a:p>
            <a:pPr>
              <a:lnSpc>
                <a:spcPct val="90000"/>
              </a:lnSpc>
              <a:spcBef>
                <a:spcPct val="50000"/>
              </a:spcBef>
              <a:tabLst>
                <a:tab pos="277813" algn="l"/>
              </a:tabLst>
            </a:pPr>
            <a:r>
              <a:rPr lang="en-US" sz="1800"/>
              <a:t>We use induction on </a:t>
            </a:r>
            <a:r>
              <a:rPr lang="en-US" sz="1800" i="1"/>
              <a:t>n</a:t>
            </a:r>
            <a:r>
              <a:rPr lang="en-US" sz="1800"/>
              <a:t> </a:t>
            </a:r>
            <a:r>
              <a:rPr lang="en-US" sz="1800">
                <a:sym typeface="Symbol" pitchFamily="18" charset="2"/>
              </a:rPr>
              <a:t> 2 to show that the binary merge tree is </a:t>
            </a:r>
            <a:r>
              <a:rPr lang="en-US" sz="1800" i="1">
                <a:sym typeface="Symbol" pitchFamily="18" charset="2"/>
              </a:rPr>
              <a:t>optimal</a:t>
            </a:r>
            <a:r>
              <a:rPr lang="en-US" sz="1800">
                <a:sym typeface="Symbol" pitchFamily="18" charset="2"/>
              </a:rPr>
              <a:t> in that it gives the minimum total weighted external path lengths (among all possible ways to merge the given leaf nodes into a binary tree).	  					(Basis) When </a:t>
            </a:r>
            <a:r>
              <a:rPr lang="en-US" sz="1800" i="1">
                <a:sym typeface="Symbol" pitchFamily="18" charset="2"/>
              </a:rPr>
              <a:t>n</a:t>
            </a:r>
            <a:r>
              <a:rPr lang="en-US" sz="1800">
                <a:sym typeface="Symbol" pitchFamily="18" charset="2"/>
              </a:rPr>
              <a:t> = 2.  There is only one way to merge two nodes.			(Induction Hypothesis) Suppose the merge tree is optimal when there are </a:t>
            </a:r>
            <a:r>
              <a:rPr lang="en-US" sz="1800" i="1">
                <a:sym typeface="Symbol" pitchFamily="18" charset="2"/>
              </a:rPr>
              <a:t>k</a:t>
            </a:r>
            <a:r>
              <a:rPr lang="en-US" sz="1800">
                <a:sym typeface="Symbol" pitchFamily="18" charset="2"/>
              </a:rPr>
              <a:t> leaf nodes, for some </a:t>
            </a:r>
            <a:r>
              <a:rPr lang="en-US" sz="1800" i="1">
                <a:sym typeface="Symbol" pitchFamily="18" charset="2"/>
              </a:rPr>
              <a:t>k</a:t>
            </a:r>
            <a:r>
              <a:rPr lang="en-US" sz="1800">
                <a:sym typeface="Symbol" pitchFamily="18" charset="2"/>
              </a:rPr>
              <a:t>  2.							(Induction) Consider (</a:t>
            </a:r>
            <a:r>
              <a:rPr lang="en-US" sz="1800" i="1">
                <a:sym typeface="Symbol" pitchFamily="18" charset="2"/>
              </a:rPr>
              <a:t>k</a:t>
            </a:r>
            <a:r>
              <a:rPr lang="en-US" sz="1800">
                <a:sym typeface="Symbol" pitchFamily="18" charset="2"/>
              </a:rPr>
              <a:t> + 1) leaf nodes.  Call them </a:t>
            </a:r>
            <a:r>
              <a:rPr lang="en-US" sz="1800" i="1">
                <a:sym typeface="Symbol" pitchFamily="18" charset="2"/>
              </a:rPr>
              <a:t>a</a:t>
            </a:r>
            <a:r>
              <a:rPr lang="en-US" sz="1800" baseline="-25000">
                <a:sym typeface="Symbol" pitchFamily="18" charset="2"/>
              </a:rPr>
              <a:t>1</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 and </a:t>
            </a:r>
            <a:r>
              <a:rPr lang="en-US" sz="1800" i="1">
                <a:sym typeface="Symbol" pitchFamily="18" charset="2"/>
              </a:rPr>
              <a:t>a</a:t>
            </a:r>
            <a:r>
              <a:rPr lang="en-US" sz="1800" i="1" baseline="-25000">
                <a:sym typeface="Symbol" pitchFamily="18" charset="2"/>
              </a:rPr>
              <a:t>k</a:t>
            </a:r>
            <a:r>
              <a:rPr lang="en-US" sz="1800" baseline="-25000">
                <a:sym typeface="Symbol" pitchFamily="18" charset="2"/>
              </a:rPr>
              <a:t>+1</a:t>
            </a:r>
            <a:r>
              <a:rPr lang="en-US" sz="1800">
                <a:sym typeface="Symbol" pitchFamily="18" charset="2"/>
              </a:rPr>
              <a:t>.  We may assume nodes </a:t>
            </a:r>
            <a:r>
              <a:rPr lang="en-US" sz="1800" i="1">
                <a:sym typeface="Symbol" pitchFamily="18" charset="2"/>
              </a:rPr>
              <a:t>a</a:t>
            </a:r>
            <a:r>
              <a:rPr lang="en-US" sz="1800" baseline="-25000">
                <a:sym typeface="Symbol" pitchFamily="18" charset="2"/>
              </a:rPr>
              <a:t>1</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are of the smallest values, which are merged in the first step of the merge algorithm into node </a:t>
            </a:r>
            <a:r>
              <a:rPr lang="en-US" sz="1800" i="1">
                <a:sym typeface="Symbol" pitchFamily="18" charset="2"/>
              </a:rPr>
              <a:t>b</a:t>
            </a:r>
            <a:r>
              <a:rPr lang="en-US" sz="1800">
                <a:sym typeface="Symbol" pitchFamily="18" charset="2"/>
              </a:rPr>
              <a:t>.  We call the merge tree </a:t>
            </a:r>
            <a:r>
              <a:rPr lang="en-US" sz="1800" i="1">
                <a:sym typeface="Symbol" pitchFamily="18" charset="2"/>
              </a:rPr>
              <a:t>T</a:t>
            </a:r>
            <a:r>
              <a:rPr lang="en-US" sz="1800">
                <a:sym typeface="Symbol" pitchFamily="18" charset="2"/>
              </a:rPr>
              <a:t>, the part excluding </a:t>
            </a:r>
            <a:r>
              <a:rPr lang="en-US" sz="1800" i="1">
                <a:sym typeface="Symbol" pitchFamily="18" charset="2"/>
              </a:rPr>
              <a:t>a</a:t>
            </a:r>
            <a:r>
              <a:rPr lang="en-US" sz="1800" baseline="-25000">
                <a:sym typeface="Symbol" pitchFamily="18" charset="2"/>
              </a:rPr>
              <a:t>1</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a:t>
            </a:r>
            <a:r>
              <a:rPr lang="en-US" sz="1800" i="1">
                <a:sym typeface="Symbol" pitchFamily="18" charset="2"/>
              </a:rPr>
              <a:t>T</a:t>
            </a:r>
            <a:r>
              <a:rPr lang="en-US" sz="1800">
                <a:sym typeface="Symbol" pitchFamily="18" charset="2"/>
              </a:rPr>
              <a:t>’ (see figure).  Suppose an optimal binary merge tree is </a:t>
            </a:r>
            <a:r>
              <a:rPr lang="en-US" sz="1800" i="1">
                <a:sym typeface="Symbol" pitchFamily="18" charset="2"/>
              </a:rPr>
              <a:t>S</a:t>
            </a:r>
            <a:r>
              <a:rPr lang="en-US" sz="1800">
                <a:sym typeface="Symbol" pitchFamily="18" charset="2"/>
              </a:rPr>
              <a:t>.  We make two observations.	(1) If node </a:t>
            </a:r>
            <a:r>
              <a:rPr lang="en-US" sz="1800" i="1">
                <a:sym typeface="Symbol" pitchFamily="18" charset="2"/>
              </a:rPr>
              <a:t>x</a:t>
            </a:r>
            <a:r>
              <a:rPr lang="en-US" sz="1800">
                <a:sym typeface="Symbol" pitchFamily="18" charset="2"/>
              </a:rPr>
              <a:t> of </a:t>
            </a:r>
            <a:r>
              <a:rPr lang="en-US" sz="1800" i="1">
                <a:sym typeface="Symbol" pitchFamily="18" charset="2"/>
              </a:rPr>
              <a:t>S</a:t>
            </a:r>
            <a:r>
              <a:rPr lang="en-US" sz="1800">
                <a:sym typeface="Symbol" pitchFamily="18" charset="2"/>
              </a:rPr>
              <a:t> is a deepest internal node, we may swap its two children with nodes </a:t>
            </a:r>
            <a:r>
              <a:rPr lang="en-US" sz="1800" i="1">
                <a:sym typeface="Symbol" pitchFamily="18" charset="2"/>
              </a:rPr>
              <a:t>a</a:t>
            </a:r>
            <a:r>
              <a:rPr lang="en-US" sz="1800" baseline="-25000">
                <a:sym typeface="Symbol" pitchFamily="18" charset="2"/>
              </a:rPr>
              <a:t>1</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in </a:t>
            </a:r>
            <a:r>
              <a:rPr lang="en-US" sz="1800" i="1">
                <a:sym typeface="Symbol" pitchFamily="18" charset="2"/>
              </a:rPr>
              <a:t>S</a:t>
            </a:r>
            <a:r>
              <a:rPr lang="en-US" sz="1800">
                <a:sym typeface="Symbol" pitchFamily="18" charset="2"/>
              </a:rPr>
              <a:t> without increasing the total weighted external path lengths.  Thus, we may assume tree </a:t>
            </a:r>
            <a:r>
              <a:rPr lang="en-US" sz="1800" i="1">
                <a:sym typeface="Symbol" pitchFamily="18" charset="2"/>
              </a:rPr>
              <a:t>S</a:t>
            </a:r>
            <a:r>
              <a:rPr lang="en-US" sz="1800">
                <a:sym typeface="Symbol" pitchFamily="18" charset="2"/>
              </a:rPr>
              <a:t> has a subtree </a:t>
            </a:r>
            <a:r>
              <a:rPr lang="en-US" sz="1800" i="1">
                <a:sym typeface="Symbol" pitchFamily="18" charset="2"/>
              </a:rPr>
              <a:t>S</a:t>
            </a:r>
            <a:r>
              <a:rPr lang="en-US" sz="1800">
                <a:sym typeface="Symbol" pitchFamily="18" charset="2"/>
              </a:rPr>
              <a:t>’ with leaf nodes </a:t>
            </a:r>
            <a:r>
              <a:rPr lang="en-US" sz="1800" i="1">
                <a:sym typeface="Symbol" pitchFamily="18" charset="2"/>
              </a:rPr>
              <a:t>x</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 and </a:t>
            </a:r>
            <a:r>
              <a:rPr lang="en-US" sz="1800" i="1">
                <a:sym typeface="Symbol" pitchFamily="18" charset="2"/>
              </a:rPr>
              <a:t>a</a:t>
            </a:r>
            <a:r>
              <a:rPr lang="en-US" sz="1800" i="1" baseline="-25000">
                <a:sym typeface="Symbol" pitchFamily="18" charset="2"/>
              </a:rPr>
              <a:t>k</a:t>
            </a:r>
            <a:r>
              <a:rPr lang="en-US" sz="1800" baseline="-25000">
                <a:sym typeface="Symbol" pitchFamily="18" charset="2"/>
              </a:rPr>
              <a:t>+1</a:t>
            </a:r>
            <a:r>
              <a:rPr lang="en-US" sz="1800">
                <a:sym typeface="Symbol" pitchFamily="18" charset="2"/>
              </a:rPr>
              <a:t>.			(2) The tree </a:t>
            </a:r>
            <a:r>
              <a:rPr lang="en-US" sz="1800" i="1">
                <a:sym typeface="Symbol" pitchFamily="18" charset="2"/>
              </a:rPr>
              <a:t>S</a:t>
            </a:r>
            <a:r>
              <a:rPr lang="en-US" sz="1800">
                <a:sym typeface="Symbol" pitchFamily="18" charset="2"/>
              </a:rPr>
              <a:t>’ must be an optimal merge 				       tree for </a:t>
            </a:r>
            <a:r>
              <a:rPr lang="en-US" sz="1800" i="1">
                <a:sym typeface="Symbol" pitchFamily="18" charset="2"/>
              </a:rPr>
              <a:t>k</a:t>
            </a:r>
            <a:r>
              <a:rPr lang="en-US" sz="1800">
                <a:sym typeface="Symbol" pitchFamily="18" charset="2"/>
              </a:rPr>
              <a:t> nodes </a:t>
            </a:r>
            <a:r>
              <a:rPr lang="en-US" sz="1800" i="1">
                <a:sym typeface="Symbol" pitchFamily="18" charset="2"/>
              </a:rPr>
              <a:t>x</a:t>
            </a:r>
            <a:r>
              <a:rPr lang="en-US" sz="1800">
                <a:sym typeface="Symbol" pitchFamily="18" charset="2"/>
              </a:rPr>
              <a:t>, </a:t>
            </a:r>
            <a:r>
              <a:rPr lang="en-US" sz="1800" i="1">
                <a:sym typeface="Symbol" pitchFamily="18" charset="2"/>
              </a:rPr>
              <a:t>a</a:t>
            </a:r>
            <a:r>
              <a:rPr lang="en-US" sz="1800" baseline="-25000">
                <a:sym typeface="Symbol" pitchFamily="18" charset="2"/>
              </a:rPr>
              <a:t>2</a:t>
            </a:r>
            <a:r>
              <a:rPr lang="en-US" sz="1800">
                <a:sym typeface="Symbol" pitchFamily="18" charset="2"/>
              </a:rPr>
              <a:t>, …, and </a:t>
            </a:r>
            <a:r>
              <a:rPr lang="en-US" sz="1800" i="1">
                <a:sym typeface="Symbol" pitchFamily="18" charset="2"/>
              </a:rPr>
              <a:t>a</a:t>
            </a:r>
            <a:r>
              <a:rPr lang="en-US" sz="1800" i="1" baseline="-25000">
                <a:sym typeface="Symbol" pitchFamily="18" charset="2"/>
              </a:rPr>
              <a:t>k</a:t>
            </a:r>
            <a:r>
              <a:rPr lang="en-US" sz="1800" baseline="-25000">
                <a:sym typeface="Symbol" pitchFamily="18" charset="2"/>
              </a:rPr>
              <a:t>+1</a:t>
            </a:r>
            <a:r>
              <a:rPr lang="en-US" sz="1800">
                <a:sym typeface="Symbol" pitchFamily="18" charset="2"/>
              </a:rPr>
              <a:t>.	 				        By induction hypothesis, tree </a:t>
            </a:r>
            <a:r>
              <a:rPr lang="en-US" sz="1800" i="1">
                <a:sym typeface="Symbol" pitchFamily="18" charset="2"/>
              </a:rPr>
              <a:t>S</a:t>
            </a:r>
            <a:r>
              <a:rPr lang="en-US" sz="1800">
                <a:sym typeface="Symbol" pitchFamily="18" charset="2"/>
              </a:rPr>
              <a:t>’ has a					           total weighted external path lengths equal 				          to that of tree </a:t>
            </a:r>
            <a:r>
              <a:rPr lang="en-US" sz="1800" i="1">
                <a:sym typeface="Symbol" pitchFamily="18" charset="2"/>
              </a:rPr>
              <a:t>T</a:t>
            </a:r>
            <a:r>
              <a:rPr lang="en-US" sz="1800">
                <a:sym typeface="Symbol" pitchFamily="18" charset="2"/>
              </a:rPr>
              <a:t>’. Therefore, the total 				              weighted external path lengths of </a:t>
            </a:r>
            <a:r>
              <a:rPr lang="en-US" sz="1800" i="1">
                <a:sym typeface="Symbol" pitchFamily="18" charset="2"/>
              </a:rPr>
              <a:t>T</a:t>
            </a:r>
            <a:r>
              <a:rPr lang="en-US" sz="1800">
                <a:sym typeface="Symbol" pitchFamily="18" charset="2"/>
              </a:rPr>
              <a:t> equals to 				       that of tree </a:t>
            </a:r>
            <a:r>
              <a:rPr lang="en-US" sz="1800" i="1">
                <a:sym typeface="Symbol" pitchFamily="18" charset="2"/>
              </a:rPr>
              <a:t>S</a:t>
            </a:r>
            <a:r>
              <a:rPr lang="en-US" sz="1800">
                <a:sym typeface="Symbol" pitchFamily="18" charset="2"/>
              </a:rPr>
              <a:t>, proving the optimality of </a:t>
            </a:r>
            <a:r>
              <a:rPr lang="en-US" sz="1800" i="1">
                <a:sym typeface="Symbol" pitchFamily="18" charset="2"/>
              </a:rPr>
              <a:t>T</a:t>
            </a:r>
            <a:r>
              <a:rPr lang="en-US" sz="1800">
                <a:sym typeface="Symbol" pitchFamily="18" charset="2"/>
              </a:rPr>
              <a:t>.</a:t>
            </a:r>
          </a:p>
        </p:txBody>
      </p:sp>
      <p:sp>
        <p:nvSpPr>
          <p:cNvPr id="77827" name="Rectangle 3"/>
          <p:cNvSpPr>
            <a:spLocks noChangeArrowheads="1"/>
          </p:cNvSpPr>
          <p:nvPr/>
        </p:nvSpPr>
        <p:spPr bwMode="auto">
          <a:xfrm>
            <a:off x="4724400" y="5562600"/>
            <a:ext cx="304800" cy="228600"/>
          </a:xfrm>
          <a:prstGeom prst="rect">
            <a:avLst/>
          </a:prstGeom>
          <a:noFill/>
          <a:ln w="9525">
            <a:solidFill>
              <a:schemeClr val="tx1"/>
            </a:solidFill>
            <a:miter lim="800000"/>
            <a:headEnd/>
            <a:tailEnd/>
          </a:ln>
          <a:effectLst/>
        </p:spPr>
        <p:txBody>
          <a:bodyPr wrap="none" anchor="ctr"/>
          <a:lstStyle/>
          <a:p>
            <a:endParaRPr lang="en-US"/>
          </a:p>
        </p:txBody>
      </p:sp>
      <p:sp>
        <p:nvSpPr>
          <p:cNvPr id="77828" name="Rectangle 4"/>
          <p:cNvSpPr>
            <a:spLocks noChangeArrowheads="1"/>
          </p:cNvSpPr>
          <p:nvPr/>
        </p:nvSpPr>
        <p:spPr bwMode="auto">
          <a:xfrm>
            <a:off x="5181600" y="5562600"/>
            <a:ext cx="304800" cy="228600"/>
          </a:xfrm>
          <a:prstGeom prst="rect">
            <a:avLst/>
          </a:prstGeom>
          <a:noFill/>
          <a:ln w="9525">
            <a:solidFill>
              <a:schemeClr val="tx1"/>
            </a:solidFill>
            <a:miter lim="800000"/>
            <a:headEnd/>
            <a:tailEnd/>
          </a:ln>
          <a:effectLst/>
        </p:spPr>
        <p:txBody>
          <a:bodyPr wrap="none" anchor="ctr"/>
          <a:lstStyle/>
          <a:p>
            <a:endParaRPr lang="en-US"/>
          </a:p>
        </p:txBody>
      </p:sp>
      <p:sp>
        <p:nvSpPr>
          <p:cNvPr id="77829" name="Oval 5"/>
          <p:cNvSpPr>
            <a:spLocks noChangeArrowheads="1"/>
          </p:cNvSpPr>
          <p:nvPr/>
        </p:nvSpPr>
        <p:spPr bwMode="auto">
          <a:xfrm>
            <a:off x="4953000" y="5181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77830" name="Freeform 6"/>
          <p:cNvSpPr>
            <a:spLocks/>
          </p:cNvSpPr>
          <p:nvPr/>
        </p:nvSpPr>
        <p:spPr bwMode="auto">
          <a:xfrm>
            <a:off x="4876800" y="5386388"/>
            <a:ext cx="112713" cy="176212"/>
          </a:xfrm>
          <a:custGeom>
            <a:avLst/>
            <a:gdLst/>
            <a:ahLst/>
            <a:cxnLst>
              <a:cxn ang="0">
                <a:pos x="71" y="0"/>
              </a:cxn>
              <a:cxn ang="0">
                <a:pos x="0" y="111"/>
              </a:cxn>
            </a:cxnLst>
            <a:rect l="0" t="0" r="r" b="b"/>
            <a:pathLst>
              <a:path w="71" h="111">
                <a:moveTo>
                  <a:pt x="71" y="0"/>
                </a:moveTo>
                <a:lnTo>
                  <a:pt x="0" y="111"/>
                </a:lnTo>
              </a:path>
            </a:pathLst>
          </a:custGeom>
          <a:noFill/>
          <a:ln w="9525">
            <a:solidFill>
              <a:schemeClr val="tx1"/>
            </a:solidFill>
            <a:round/>
            <a:headEnd/>
            <a:tailEnd/>
          </a:ln>
          <a:effectLst/>
        </p:spPr>
        <p:txBody>
          <a:bodyPr/>
          <a:lstStyle/>
          <a:p>
            <a:endParaRPr lang="en-US"/>
          </a:p>
        </p:txBody>
      </p:sp>
      <p:sp>
        <p:nvSpPr>
          <p:cNvPr id="77831" name="Line 7"/>
          <p:cNvSpPr>
            <a:spLocks noChangeShapeType="1"/>
          </p:cNvSpPr>
          <p:nvPr/>
        </p:nvSpPr>
        <p:spPr bwMode="auto">
          <a:xfrm>
            <a:off x="5181600" y="5334000"/>
            <a:ext cx="152400" cy="228600"/>
          </a:xfrm>
          <a:prstGeom prst="line">
            <a:avLst/>
          </a:prstGeom>
          <a:noFill/>
          <a:ln w="9525">
            <a:solidFill>
              <a:schemeClr val="tx1"/>
            </a:solidFill>
            <a:round/>
            <a:headEnd/>
            <a:tailEnd/>
          </a:ln>
          <a:effectLst/>
        </p:spPr>
        <p:txBody>
          <a:bodyPr/>
          <a:lstStyle/>
          <a:p>
            <a:endParaRPr lang="en-US"/>
          </a:p>
        </p:txBody>
      </p:sp>
      <p:sp>
        <p:nvSpPr>
          <p:cNvPr id="77832" name="Freeform 8"/>
          <p:cNvSpPr>
            <a:spLocks/>
          </p:cNvSpPr>
          <p:nvPr/>
        </p:nvSpPr>
        <p:spPr bwMode="auto">
          <a:xfrm>
            <a:off x="5129213" y="4452938"/>
            <a:ext cx="457200" cy="774700"/>
          </a:xfrm>
          <a:custGeom>
            <a:avLst/>
            <a:gdLst/>
            <a:ahLst/>
            <a:cxnLst>
              <a:cxn ang="0">
                <a:pos x="288" y="0"/>
              </a:cxn>
              <a:cxn ang="0">
                <a:pos x="0" y="488"/>
              </a:cxn>
            </a:cxnLst>
            <a:rect l="0" t="0" r="r" b="b"/>
            <a:pathLst>
              <a:path w="288" h="488">
                <a:moveTo>
                  <a:pt x="288" y="0"/>
                </a:moveTo>
                <a:lnTo>
                  <a:pt x="0" y="488"/>
                </a:lnTo>
              </a:path>
            </a:pathLst>
          </a:custGeom>
          <a:noFill/>
          <a:ln w="9525">
            <a:solidFill>
              <a:schemeClr val="tx1"/>
            </a:solidFill>
            <a:round/>
            <a:headEnd type="none" w="med" len="med"/>
            <a:tailEnd type="none" w="med" len="med"/>
          </a:ln>
          <a:effectLst/>
        </p:spPr>
        <p:txBody>
          <a:bodyPr/>
          <a:lstStyle/>
          <a:p>
            <a:endParaRPr lang="en-US"/>
          </a:p>
        </p:txBody>
      </p:sp>
      <p:sp>
        <p:nvSpPr>
          <p:cNvPr id="77833" name="Freeform 9"/>
          <p:cNvSpPr>
            <a:spLocks/>
          </p:cNvSpPr>
          <p:nvPr/>
        </p:nvSpPr>
        <p:spPr bwMode="auto">
          <a:xfrm>
            <a:off x="5586413" y="4452938"/>
            <a:ext cx="433387" cy="804862"/>
          </a:xfrm>
          <a:custGeom>
            <a:avLst/>
            <a:gdLst/>
            <a:ahLst/>
            <a:cxnLst>
              <a:cxn ang="0">
                <a:pos x="0" y="0"/>
              </a:cxn>
              <a:cxn ang="0">
                <a:pos x="273" y="507"/>
              </a:cxn>
            </a:cxnLst>
            <a:rect l="0" t="0" r="r" b="b"/>
            <a:pathLst>
              <a:path w="273" h="507">
                <a:moveTo>
                  <a:pt x="0" y="0"/>
                </a:moveTo>
                <a:lnTo>
                  <a:pt x="273" y="507"/>
                </a:lnTo>
              </a:path>
            </a:pathLst>
          </a:custGeom>
          <a:noFill/>
          <a:ln w="9525">
            <a:solidFill>
              <a:schemeClr val="tx1"/>
            </a:solidFill>
            <a:round/>
            <a:headEnd type="none" w="med" len="med"/>
            <a:tailEnd type="none" w="med" len="med"/>
          </a:ln>
          <a:effectLst/>
        </p:spPr>
        <p:txBody>
          <a:bodyPr/>
          <a:lstStyle/>
          <a:p>
            <a:endParaRPr lang="en-US"/>
          </a:p>
        </p:txBody>
      </p:sp>
      <p:sp>
        <p:nvSpPr>
          <p:cNvPr id="77834" name="Line 10"/>
          <p:cNvSpPr>
            <a:spLocks noChangeShapeType="1"/>
          </p:cNvSpPr>
          <p:nvPr/>
        </p:nvSpPr>
        <p:spPr bwMode="auto">
          <a:xfrm flipH="1">
            <a:off x="5410200" y="5257800"/>
            <a:ext cx="609600" cy="0"/>
          </a:xfrm>
          <a:prstGeom prst="line">
            <a:avLst/>
          </a:prstGeom>
          <a:noFill/>
          <a:ln w="9525">
            <a:solidFill>
              <a:schemeClr val="tx1"/>
            </a:solidFill>
            <a:round/>
            <a:headEnd/>
            <a:tailEnd/>
          </a:ln>
          <a:effectLst/>
        </p:spPr>
        <p:txBody>
          <a:bodyPr/>
          <a:lstStyle/>
          <a:p>
            <a:endParaRPr lang="en-US"/>
          </a:p>
        </p:txBody>
      </p:sp>
      <p:sp>
        <p:nvSpPr>
          <p:cNvPr id="77835" name="Text Box 11"/>
          <p:cNvSpPr txBox="1">
            <a:spLocks noChangeArrowheads="1"/>
          </p:cNvSpPr>
          <p:nvPr/>
        </p:nvSpPr>
        <p:spPr bwMode="auto">
          <a:xfrm>
            <a:off x="4495800" y="4724400"/>
            <a:ext cx="457200" cy="366713"/>
          </a:xfrm>
          <a:prstGeom prst="rect">
            <a:avLst/>
          </a:prstGeom>
          <a:noFill/>
          <a:ln w="9525">
            <a:noFill/>
            <a:miter lim="800000"/>
            <a:headEnd/>
            <a:tailEnd/>
          </a:ln>
          <a:effectLst/>
        </p:spPr>
        <p:txBody>
          <a:bodyPr>
            <a:spAutoFit/>
          </a:bodyPr>
          <a:lstStyle/>
          <a:p>
            <a:pPr>
              <a:spcBef>
                <a:spcPct val="50000"/>
              </a:spcBef>
            </a:pPr>
            <a:r>
              <a:rPr lang="en-US" sz="1800" i="1">
                <a:solidFill>
                  <a:srgbClr val="FF3300"/>
                </a:solidFill>
              </a:rPr>
              <a:t>T</a:t>
            </a:r>
          </a:p>
        </p:txBody>
      </p:sp>
      <p:sp>
        <p:nvSpPr>
          <p:cNvPr id="77836" name="Text Box 12"/>
          <p:cNvSpPr txBox="1">
            <a:spLocks noChangeArrowheads="1"/>
          </p:cNvSpPr>
          <p:nvPr/>
        </p:nvSpPr>
        <p:spPr bwMode="auto">
          <a:xfrm>
            <a:off x="5334000" y="4876800"/>
            <a:ext cx="457200" cy="366713"/>
          </a:xfrm>
          <a:prstGeom prst="rect">
            <a:avLst/>
          </a:prstGeom>
          <a:noFill/>
          <a:ln w="9525">
            <a:noFill/>
            <a:miter lim="800000"/>
            <a:headEnd/>
            <a:tailEnd/>
          </a:ln>
          <a:effectLst/>
        </p:spPr>
        <p:txBody>
          <a:bodyPr>
            <a:spAutoFit/>
          </a:bodyPr>
          <a:lstStyle/>
          <a:p>
            <a:pPr>
              <a:spcBef>
                <a:spcPct val="50000"/>
              </a:spcBef>
            </a:pPr>
            <a:r>
              <a:rPr lang="en-US" sz="1800" i="1">
                <a:solidFill>
                  <a:schemeClr val="accent2"/>
                </a:solidFill>
              </a:rPr>
              <a:t>T</a:t>
            </a:r>
            <a:r>
              <a:rPr lang="en-US" sz="1800">
                <a:solidFill>
                  <a:schemeClr val="accent2"/>
                </a:solidFill>
              </a:rPr>
              <a:t>’</a:t>
            </a:r>
            <a:endParaRPr lang="en-US" sz="1800" i="1">
              <a:solidFill>
                <a:schemeClr val="accent2"/>
              </a:solidFill>
            </a:endParaRPr>
          </a:p>
        </p:txBody>
      </p:sp>
      <p:sp>
        <p:nvSpPr>
          <p:cNvPr id="77863" name="Rectangle 39"/>
          <p:cNvSpPr>
            <a:spLocks noChangeArrowheads="1"/>
          </p:cNvSpPr>
          <p:nvPr/>
        </p:nvSpPr>
        <p:spPr bwMode="auto">
          <a:xfrm>
            <a:off x="6934200" y="5562600"/>
            <a:ext cx="304800" cy="228600"/>
          </a:xfrm>
          <a:prstGeom prst="rect">
            <a:avLst/>
          </a:prstGeom>
          <a:noFill/>
          <a:ln w="9525">
            <a:solidFill>
              <a:schemeClr val="tx1"/>
            </a:solidFill>
            <a:miter lim="800000"/>
            <a:headEnd/>
            <a:tailEnd/>
          </a:ln>
          <a:effectLst/>
        </p:spPr>
        <p:txBody>
          <a:bodyPr wrap="none" anchor="ctr"/>
          <a:lstStyle/>
          <a:p>
            <a:endParaRPr lang="en-US"/>
          </a:p>
        </p:txBody>
      </p:sp>
      <p:sp>
        <p:nvSpPr>
          <p:cNvPr id="77864" name="Rectangle 40"/>
          <p:cNvSpPr>
            <a:spLocks noChangeArrowheads="1"/>
          </p:cNvSpPr>
          <p:nvPr/>
        </p:nvSpPr>
        <p:spPr bwMode="auto">
          <a:xfrm>
            <a:off x="7391400" y="5562600"/>
            <a:ext cx="304800" cy="228600"/>
          </a:xfrm>
          <a:prstGeom prst="rect">
            <a:avLst/>
          </a:prstGeom>
          <a:noFill/>
          <a:ln w="9525">
            <a:solidFill>
              <a:schemeClr val="tx1"/>
            </a:solidFill>
            <a:miter lim="800000"/>
            <a:headEnd/>
            <a:tailEnd/>
          </a:ln>
          <a:effectLst/>
        </p:spPr>
        <p:txBody>
          <a:bodyPr wrap="none" anchor="ctr"/>
          <a:lstStyle/>
          <a:p>
            <a:endParaRPr lang="en-US"/>
          </a:p>
        </p:txBody>
      </p:sp>
      <p:sp>
        <p:nvSpPr>
          <p:cNvPr id="77865" name="Oval 41"/>
          <p:cNvSpPr>
            <a:spLocks noChangeArrowheads="1"/>
          </p:cNvSpPr>
          <p:nvPr/>
        </p:nvSpPr>
        <p:spPr bwMode="auto">
          <a:xfrm>
            <a:off x="7162800" y="5181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77866" name="Freeform 42"/>
          <p:cNvSpPr>
            <a:spLocks/>
          </p:cNvSpPr>
          <p:nvPr/>
        </p:nvSpPr>
        <p:spPr bwMode="auto">
          <a:xfrm>
            <a:off x="7086600" y="5386388"/>
            <a:ext cx="88900" cy="176212"/>
          </a:xfrm>
          <a:custGeom>
            <a:avLst/>
            <a:gdLst/>
            <a:ahLst/>
            <a:cxnLst>
              <a:cxn ang="0">
                <a:pos x="56" y="0"/>
              </a:cxn>
              <a:cxn ang="0">
                <a:pos x="0" y="111"/>
              </a:cxn>
            </a:cxnLst>
            <a:rect l="0" t="0" r="r" b="b"/>
            <a:pathLst>
              <a:path w="56" h="111">
                <a:moveTo>
                  <a:pt x="56" y="0"/>
                </a:moveTo>
                <a:lnTo>
                  <a:pt x="0" y="111"/>
                </a:lnTo>
              </a:path>
            </a:pathLst>
          </a:custGeom>
          <a:noFill/>
          <a:ln w="9525">
            <a:solidFill>
              <a:schemeClr val="tx1"/>
            </a:solidFill>
            <a:round/>
            <a:headEnd/>
            <a:tailEnd/>
          </a:ln>
          <a:effectLst/>
        </p:spPr>
        <p:txBody>
          <a:bodyPr/>
          <a:lstStyle/>
          <a:p>
            <a:endParaRPr lang="en-US"/>
          </a:p>
        </p:txBody>
      </p:sp>
      <p:sp>
        <p:nvSpPr>
          <p:cNvPr id="77867" name="Line 43"/>
          <p:cNvSpPr>
            <a:spLocks noChangeShapeType="1"/>
          </p:cNvSpPr>
          <p:nvPr/>
        </p:nvSpPr>
        <p:spPr bwMode="auto">
          <a:xfrm>
            <a:off x="7391400" y="5334000"/>
            <a:ext cx="152400" cy="228600"/>
          </a:xfrm>
          <a:prstGeom prst="line">
            <a:avLst/>
          </a:prstGeom>
          <a:noFill/>
          <a:ln w="9525">
            <a:solidFill>
              <a:schemeClr val="tx1"/>
            </a:solidFill>
            <a:round/>
            <a:headEnd/>
            <a:tailEnd/>
          </a:ln>
          <a:effectLst/>
        </p:spPr>
        <p:txBody>
          <a:bodyPr/>
          <a:lstStyle/>
          <a:p>
            <a:endParaRPr lang="en-US"/>
          </a:p>
        </p:txBody>
      </p:sp>
      <p:sp>
        <p:nvSpPr>
          <p:cNvPr id="77868" name="Freeform 44"/>
          <p:cNvSpPr>
            <a:spLocks/>
          </p:cNvSpPr>
          <p:nvPr/>
        </p:nvSpPr>
        <p:spPr bwMode="auto">
          <a:xfrm>
            <a:off x="7339013" y="4471988"/>
            <a:ext cx="454025" cy="755650"/>
          </a:xfrm>
          <a:custGeom>
            <a:avLst/>
            <a:gdLst/>
            <a:ahLst/>
            <a:cxnLst>
              <a:cxn ang="0">
                <a:pos x="286" y="0"/>
              </a:cxn>
              <a:cxn ang="0">
                <a:pos x="0" y="476"/>
              </a:cxn>
            </a:cxnLst>
            <a:rect l="0" t="0" r="r" b="b"/>
            <a:pathLst>
              <a:path w="286" h="476">
                <a:moveTo>
                  <a:pt x="286" y="0"/>
                </a:moveTo>
                <a:lnTo>
                  <a:pt x="0" y="476"/>
                </a:lnTo>
              </a:path>
            </a:pathLst>
          </a:custGeom>
          <a:noFill/>
          <a:ln w="9525">
            <a:solidFill>
              <a:schemeClr val="tx1"/>
            </a:solidFill>
            <a:round/>
            <a:headEnd type="none" w="med" len="med"/>
            <a:tailEnd type="none" w="med" len="med"/>
          </a:ln>
          <a:effectLst/>
        </p:spPr>
        <p:txBody>
          <a:bodyPr/>
          <a:lstStyle/>
          <a:p>
            <a:endParaRPr lang="en-US"/>
          </a:p>
        </p:txBody>
      </p:sp>
      <p:sp>
        <p:nvSpPr>
          <p:cNvPr id="77869" name="Freeform 45"/>
          <p:cNvSpPr>
            <a:spLocks/>
          </p:cNvSpPr>
          <p:nvPr/>
        </p:nvSpPr>
        <p:spPr bwMode="auto">
          <a:xfrm>
            <a:off x="7796213" y="4452938"/>
            <a:ext cx="433387" cy="804862"/>
          </a:xfrm>
          <a:custGeom>
            <a:avLst/>
            <a:gdLst/>
            <a:ahLst/>
            <a:cxnLst>
              <a:cxn ang="0">
                <a:pos x="0" y="0"/>
              </a:cxn>
              <a:cxn ang="0">
                <a:pos x="273" y="507"/>
              </a:cxn>
            </a:cxnLst>
            <a:rect l="0" t="0" r="r" b="b"/>
            <a:pathLst>
              <a:path w="273" h="507">
                <a:moveTo>
                  <a:pt x="0" y="0"/>
                </a:moveTo>
                <a:lnTo>
                  <a:pt x="273" y="507"/>
                </a:lnTo>
              </a:path>
            </a:pathLst>
          </a:custGeom>
          <a:noFill/>
          <a:ln w="9525">
            <a:solidFill>
              <a:schemeClr val="tx1"/>
            </a:solidFill>
            <a:round/>
            <a:headEnd type="none" w="med" len="med"/>
            <a:tailEnd type="none" w="med" len="med"/>
          </a:ln>
          <a:effectLst/>
        </p:spPr>
        <p:txBody>
          <a:bodyPr/>
          <a:lstStyle/>
          <a:p>
            <a:endParaRPr lang="en-US"/>
          </a:p>
        </p:txBody>
      </p:sp>
      <p:sp>
        <p:nvSpPr>
          <p:cNvPr id="77870" name="Text Box 46"/>
          <p:cNvSpPr txBox="1">
            <a:spLocks noChangeArrowheads="1"/>
          </p:cNvSpPr>
          <p:nvPr/>
        </p:nvSpPr>
        <p:spPr bwMode="auto">
          <a:xfrm>
            <a:off x="6705600" y="4724400"/>
            <a:ext cx="457200" cy="366713"/>
          </a:xfrm>
          <a:prstGeom prst="rect">
            <a:avLst/>
          </a:prstGeom>
          <a:noFill/>
          <a:ln w="9525">
            <a:noFill/>
            <a:miter lim="800000"/>
            <a:headEnd/>
            <a:tailEnd/>
          </a:ln>
          <a:effectLst/>
        </p:spPr>
        <p:txBody>
          <a:bodyPr>
            <a:spAutoFit/>
          </a:bodyPr>
          <a:lstStyle/>
          <a:p>
            <a:pPr>
              <a:spcBef>
                <a:spcPct val="50000"/>
              </a:spcBef>
            </a:pPr>
            <a:r>
              <a:rPr lang="en-US" sz="1800" i="1">
                <a:solidFill>
                  <a:schemeClr val="accent1"/>
                </a:solidFill>
              </a:rPr>
              <a:t>S</a:t>
            </a:r>
          </a:p>
        </p:txBody>
      </p:sp>
      <p:sp>
        <p:nvSpPr>
          <p:cNvPr id="77871" name="Text Box 47"/>
          <p:cNvSpPr txBox="1">
            <a:spLocks noChangeArrowheads="1"/>
          </p:cNvSpPr>
          <p:nvPr/>
        </p:nvSpPr>
        <p:spPr bwMode="auto">
          <a:xfrm>
            <a:off x="7543800" y="4876800"/>
            <a:ext cx="457200" cy="366713"/>
          </a:xfrm>
          <a:prstGeom prst="rect">
            <a:avLst/>
          </a:prstGeom>
          <a:noFill/>
          <a:ln w="9525">
            <a:noFill/>
            <a:miter lim="800000"/>
            <a:headEnd/>
            <a:tailEnd/>
          </a:ln>
          <a:effectLst/>
        </p:spPr>
        <p:txBody>
          <a:bodyPr>
            <a:spAutoFit/>
          </a:bodyPr>
          <a:lstStyle/>
          <a:p>
            <a:pPr>
              <a:spcBef>
                <a:spcPct val="50000"/>
              </a:spcBef>
            </a:pPr>
            <a:r>
              <a:rPr lang="en-US" sz="1800" i="1">
                <a:solidFill>
                  <a:srgbClr val="FF9933"/>
                </a:solidFill>
              </a:rPr>
              <a:t>S</a:t>
            </a:r>
            <a:r>
              <a:rPr lang="en-US" sz="1800">
                <a:solidFill>
                  <a:srgbClr val="FF9933"/>
                </a:solidFill>
              </a:rPr>
              <a:t>’</a:t>
            </a:r>
            <a:endParaRPr lang="en-US" sz="1800" i="1">
              <a:solidFill>
                <a:srgbClr val="FF9933"/>
              </a:solidFill>
            </a:endParaRPr>
          </a:p>
        </p:txBody>
      </p:sp>
      <p:sp>
        <p:nvSpPr>
          <p:cNvPr id="77872" name="Line 48"/>
          <p:cNvSpPr>
            <a:spLocks noChangeShapeType="1"/>
          </p:cNvSpPr>
          <p:nvPr/>
        </p:nvSpPr>
        <p:spPr bwMode="auto">
          <a:xfrm flipH="1">
            <a:off x="7620000" y="5257800"/>
            <a:ext cx="609600" cy="0"/>
          </a:xfrm>
          <a:prstGeom prst="line">
            <a:avLst/>
          </a:prstGeom>
          <a:noFill/>
          <a:ln w="9525">
            <a:solidFill>
              <a:schemeClr val="tx1"/>
            </a:solidFill>
            <a:round/>
            <a:headEnd/>
            <a:tailEnd/>
          </a:ln>
          <a:effectLst/>
        </p:spPr>
        <p:txBody>
          <a:bodyPr/>
          <a:lstStyle/>
          <a:p>
            <a:endParaRPr lang="en-US"/>
          </a:p>
        </p:txBody>
      </p:sp>
      <p:sp>
        <p:nvSpPr>
          <p:cNvPr id="77873" name="Text Box 49"/>
          <p:cNvSpPr txBox="1">
            <a:spLocks noChangeArrowheads="1"/>
          </p:cNvSpPr>
          <p:nvPr/>
        </p:nvSpPr>
        <p:spPr bwMode="auto">
          <a:xfrm>
            <a:off x="7162800" y="5105400"/>
            <a:ext cx="381000" cy="336550"/>
          </a:xfrm>
          <a:prstGeom prst="rect">
            <a:avLst/>
          </a:prstGeom>
          <a:noFill/>
          <a:ln w="9525">
            <a:noFill/>
            <a:miter lim="800000"/>
            <a:headEnd/>
            <a:tailEnd/>
          </a:ln>
          <a:effectLst/>
        </p:spPr>
        <p:txBody>
          <a:bodyPr>
            <a:spAutoFit/>
          </a:bodyPr>
          <a:lstStyle/>
          <a:p>
            <a:pPr>
              <a:spcBef>
                <a:spcPct val="50000"/>
              </a:spcBef>
            </a:pPr>
            <a:r>
              <a:rPr lang="en-US" sz="1600" i="1"/>
              <a:t>x</a:t>
            </a:r>
          </a:p>
        </p:txBody>
      </p:sp>
      <p:sp>
        <p:nvSpPr>
          <p:cNvPr id="77874" name="Text Box 50"/>
          <p:cNvSpPr txBox="1">
            <a:spLocks noChangeArrowheads="1"/>
          </p:cNvSpPr>
          <p:nvPr/>
        </p:nvSpPr>
        <p:spPr bwMode="auto">
          <a:xfrm>
            <a:off x="4724400" y="5486400"/>
            <a:ext cx="457200" cy="366713"/>
          </a:xfrm>
          <a:prstGeom prst="rect">
            <a:avLst/>
          </a:prstGeom>
          <a:noFill/>
          <a:ln w="9525">
            <a:noFill/>
            <a:miter lim="800000"/>
            <a:headEnd/>
            <a:tailEnd/>
          </a:ln>
          <a:effectLst/>
        </p:spPr>
        <p:txBody>
          <a:bodyPr>
            <a:spAutoFit/>
          </a:bodyPr>
          <a:lstStyle/>
          <a:p>
            <a:pPr>
              <a:spcBef>
                <a:spcPct val="50000"/>
              </a:spcBef>
            </a:pPr>
            <a:r>
              <a:rPr lang="en-US" sz="1800" i="1">
                <a:sym typeface="Symbol" pitchFamily="18" charset="2"/>
              </a:rPr>
              <a:t>a</a:t>
            </a:r>
            <a:r>
              <a:rPr lang="en-US" sz="1800" baseline="-25000">
                <a:sym typeface="Symbol" pitchFamily="18" charset="2"/>
              </a:rPr>
              <a:t>1</a:t>
            </a:r>
          </a:p>
        </p:txBody>
      </p:sp>
      <p:sp>
        <p:nvSpPr>
          <p:cNvPr id="77875" name="Text Box 51"/>
          <p:cNvSpPr txBox="1">
            <a:spLocks noChangeArrowheads="1"/>
          </p:cNvSpPr>
          <p:nvPr/>
        </p:nvSpPr>
        <p:spPr bwMode="auto">
          <a:xfrm>
            <a:off x="5181600" y="5486400"/>
            <a:ext cx="381000" cy="366713"/>
          </a:xfrm>
          <a:prstGeom prst="rect">
            <a:avLst/>
          </a:prstGeom>
          <a:noFill/>
          <a:ln w="9525">
            <a:noFill/>
            <a:miter lim="800000"/>
            <a:headEnd/>
            <a:tailEnd/>
          </a:ln>
          <a:effectLst/>
        </p:spPr>
        <p:txBody>
          <a:bodyPr>
            <a:spAutoFit/>
          </a:bodyPr>
          <a:lstStyle/>
          <a:p>
            <a:pPr>
              <a:spcBef>
                <a:spcPct val="50000"/>
              </a:spcBef>
            </a:pPr>
            <a:r>
              <a:rPr lang="en-US" sz="1800" i="1">
                <a:sym typeface="Symbol" pitchFamily="18" charset="2"/>
              </a:rPr>
              <a:t>a</a:t>
            </a:r>
            <a:r>
              <a:rPr lang="en-US" sz="1800" baseline="-25000">
                <a:sym typeface="Symbol" pitchFamily="18" charset="2"/>
              </a:rPr>
              <a:t>2</a:t>
            </a:r>
          </a:p>
        </p:txBody>
      </p:sp>
      <p:sp>
        <p:nvSpPr>
          <p:cNvPr id="77876" name="Text Box 52"/>
          <p:cNvSpPr txBox="1">
            <a:spLocks noChangeArrowheads="1"/>
          </p:cNvSpPr>
          <p:nvPr/>
        </p:nvSpPr>
        <p:spPr bwMode="auto">
          <a:xfrm>
            <a:off x="6858000" y="5486400"/>
            <a:ext cx="381000" cy="366713"/>
          </a:xfrm>
          <a:prstGeom prst="rect">
            <a:avLst/>
          </a:prstGeom>
          <a:noFill/>
          <a:ln w="9525">
            <a:noFill/>
            <a:miter lim="800000"/>
            <a:headEnd/>
            <a:tailEnd/>
          </a:ln>
          <a:effectLst/>
        </p:spPr>
        <p:txBody>
          <a:bodyPr>
            <a:spAutoFit/>
          </a:bodyPr>
          <a:lstStyle/>
          <a:p>
            <a:pPr>
              <a:spcBef>
                <a:spcPct val="50000"/>
              </a:spcBef>
            </a:pPr>
            <a:r>
              <a:rPr lang="en-US" sz="1800" i="1">
                <a:sym typeface="Symbol" pitchFamily="18" charset="2"/>
              </a:rPr>
              <a:t>a</a:t>
            </a:r>
            <a:r>
              <a:rPr lang="en-US" sz="1800" baseline="-25000">
                <a:sym typeface="Symbol" pitchFamily="18" charset="2"/>
              </a:rPr>
              <a:t>1</a:t>
            </a:r>
          </a:p>
        </p:txBody>
      </p:sp>
      <p:sp>
        <p:nvSpPr>
          <p:cNvPr id="77877" name="Text Box 53"/>
          <p:cNvSpPr txBox="1">
            <a:spLocks noChangeArrowheads="1"/>
          </p:cNvSpPr>
          <p:nvPr/>
        </p:nvSpPr>
        <p:spPr bwMode="auto">
          <a:xfrm>
            <a:off x="7315200" y="5486400"/>
            <a:ext cx="381000" cy="366713"/>
          </a:xfrm>
          <a:prstGeom prst="rect">
            <a:avLst/>
          </a:prstGeom>
          <a:noFill/>
          <a:ln w="9525">
            <a:noFill/>
            <a:miter lim="800000"/>
            <a:headEnd/>
            <a:tailEnd/>
          </a:ln>
          <a:effectLst/>
        </p:spPr>
        <p:txBody>
          <a:bodyPr>
            <a:spAutoFit/>
          </a:bodyPr>
          <a:lstStyle/>
          <a:p>
            <a:pPr>
              <a:spcBef>
                <a:spcPct val="50000"/>
              </a:spcBef>
            </a:pPr>
            <a:r>
              <a:rPr lang="en-US" sz="1800" i="1">
                <a:sym typeface="Symbol" pitchFamily="18" charset="2"/>
              </a:rPr>
              <a:t>a</a:t>
            </a:r>
            <a:r>
              <a:rPr lang="en-US" sz="1800" baseline="-25000">
                <a:sym typeface="Symbol" pitchFamily="18" charset="2"/>
              </a:rPr>
              <a:t>2</a:t>
            </a:r>
          </a:p>
        </p:txBody>
      </p:sp>
      <p:sp>
        <p:nvSpPr>
          <p:cNvPr id="77878" name="Text Box 54"/>
          <p:cNvSpPr txBox="1">
            <a:spLocks noChangeArrowheads="1"/>
          </p:cNvSpPr>
          <p:nvPr/>
        </p:nvSpPr>
        <p:spPr bwMode="auto">
          <a:xfrm>
            <a:off x="4953000" y="5105400"/>
            <a:ext cx="228600" cy="336550"/>
          </a:xfrm>
          <a:prstGeom prst="rect">
            <a:avLst/>
          </a:prstGeom>
          <a:noFill/>
          <a:ln w="9525">
            <a:noFill/>
            <a:miter lim="800000"/>
            <a:headEnd/>
            <a:tailEnd/>
          </a:ln>
          <a:effectLst/>
        </p:spPr>
        <p:txBody>
          <a:bodyPr>
            <a:spAutoFit/>
          </a:bodyPr>
          <a:lstStyle/>
          <a:p>
            <a:pPr>
              <a:spcBef>
                <a:spcPct val="50000"/>
              </a:spcBef>
            </a:pPr>
            <a:r>
              <a:rPr lang="en-US" sz="1600" i="1"/>
              <a:t>b</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533400" y="533400"/>
            <a:ext cx="7924800" cy="5578475"/>
          </a:xfrm>
          <a:prstGeom prst="rect">
            <a:avLst/>
          </a:prstGeom>
          <a:noFill/>
          <a:ln w="9525">
            <a:solidFill>
              <a:schemeClr val="accent2"/>
            </a:solidFill>
            <a:miter lim="800000"/>
            <a:headEnd/>
            <a:tailEnd/>
          </a:ln>
          <a:effectLst/>
        </p:spPr>
        <p:txBody>
          <a:bodyPr>
            <a:spAutoFit/>
          </a:bodyPr>
          <a:lstStyle/>
          <a:p>
            <a:pPr>
              <a:spcBef>
                <a:spcPct val="50000"/>
              </a:spcBef>
            </a:pPr>
            <a:r>
              <a:rPr lang="en-US" b="1"/>
              <a:t>Huffman Codes:</a:t>
            </a:r>
          </a:p>
          <a:p>
            <a:pPr>
              <a:spcBef>
                <a:spcPct val="50000"/>
              </a:spcBef>
            </a:pPr>
            <a:r>
              <a:rPr lang="en-US"/>
              <a:t>Suppose we wish to save a text (ASCII) file on the disk or to transmit it though a network using an encoding scheme that minimizes the number of bits required.  Without </a:t>
            </a:r>
            <a:r>
              <a:rPr lang="en-US" i="1"/>
              <a:t>compression</a:t>
            </a:r>
            <a:r>
              <a:rPr lang="en-US"/>
              <a:t>, characters are typically encoded by their ASCII codes with 8 bits per character.  We can do better if we have the freedom to design our own encoding.</a:t>
            </a:r>
          </a:p>
          <a:p>
            <a:pPr>
              <a:spcBef>
                <a:spcPct val="50000"/>
              </a:spcBef>
            </a:pPr>
            <a:r>
              <a:rPr lang="en-US" b="1"/>
              <a:t>Example</a:t>
            </a:r>
            <a:r>
              <a:rPr lang="en-US"/>
              <a:t>. Given a text file that uses only 5 different letters (a, e, i, s, t), the space character, and the newline character.  Since there are 7 different characters, we could use 3 bits per character because that allows 8 bit patterns ranging from 000 through 111 (so we still one pattern to spare).  The following table shows the encoding of characters, their frequencies, and the size of encoded (compressed) file.</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3"/>
          <p:cNvSpPr txBox="1">
            <a:spLocks noChangeArrowheads="1"/>
          </p:cNvSpPr>
          <p:nvPr/>
        </p:nvSpPr>
        <p:spPr bwMode="auto">
          <a:xfrm>
            <a:off x="1143000" y="533400"/>
            <a:ext cx="3886200" cy="2711450"/>
          </a:xfrm>
          <a:prstGeom prst="rect">
            <a:avLst/>
          </a:prstGeom>
          <a:noFill/>
          <a:ln w="9525">
            <a:solidFill>
              <a:schemeClr val="accent2"/>
            </a:solidFill>
            <a:miter lim="800000"/>
            <a:headEnd/>
            <a:tailEnd/>
          </a:ln>
          <a:effectLst/>
        </p:spPr>
        <p:txBody>
          <a:bodyPr>
            <a:spAutoFit/>
          </a:bodyPr>
          <a:lstStyle/>
          <a:p>
            <a:pPr>
              <a:spcBef>
                <a:spcPct val="50000"/>
              </a:spcBef>
              <a:tabLst>
                <a:tab pos="1031875" algn="l"/>
                <a:tab pos="2163763" algn="l"/>
                <a:tab pos="2738438" algn="l"/>
              </a:tabLst>
            </a:pPr>
            <a:r>
              <a:rPr lang="en-US" sz="1800"/>
              <a:t>Character	Frequency	Code	Total bits	 a	10	000	30	 e 	15	001	45	             i	12	010 		36             s	  3	011	  9              t	  4	100	12             space	13	101	39             newline	  1 	110	  3</a:t>
            </a:r>
          </a:p>
          <a:p>
            <a:pPr>
              <a:spcBef>
                <a:spcPct val="50000"/>
              </a:spcBef>
              <a:tabLst>
                <a:tab pos="1031875" algn="l"/>
                <a:tab pos="2163763" algn="l"/>
                <a:tab pos="2738438" algn="l"/>
              </a:tabLst>
            </a:pPr>
            <a:r>
              <a:rPr lang="en-US" sz="1800"/>
              <a:t>Total	58	        174	</a:t>
            </a:r>
          </a:p>
        </p:txBody>
      </p:sp>
      <p:sp>
        <p:nvSpPr>
          <p:cNvPr id="79876" name="Line 4"/>
          <p:cNvSpPr>
            <a:spLocks noChangeShapeType="1"/>
          </p:cNvSpPr>
          <p:nvPr/>
        </p:nvSpPr>
        <p:spPr bwMode="auto">
          <a:xfrm>
            <a:off x="1143000" y="838200"/>
            <a:ext cx="3886200" cy="0"/>
          </a:xfrm>
          <a:prstGeom prst="line">
            <a:avLst/>
          </a:prstGeom>
          <a:noFill/>
          <a:ln w="9525">
            <a:solidFill>
              <a:schemeClr val="accent2"/>
            </a:solidFill>
            <a:round/>
            <a:headEnd/>
            <a:tailEnd/>
          </a:ln>
          <a:effectLst/>
        </p:spPr>
        <p:txBody>
          <a:bodyPr/>
          <a:lstStyle/>
          <a:p>
            <a:endParaRPr lang="en-US"/>
          </a:p>
        </p:txBody>
      </p:sp>
      <p:sp>
        <p:nvSpPr>
          <p:cNvPr id="79877" name="Line 5"/>
          <p:cNvSpPr>
            <a:spLocks noChangeShapeType="1"/>
          </p:cNvSpPr>
          <p:nvPr/>
        </p:nvSpPr>
        <p:spPr bwMode="auto">
          <a:xfrm>
            <a:off x="1143000" y="2895600"/>
            <a:ext cx="3886200" cy="0"/>
          </a:xfrm>
          <a:prstGeom prst="line">
            <a:avLst/>
          </a:prstGeom>
          <a:noFill/>
          <a:ln w="38100" cmpd="dbl">
            <a:solidFill>
              <a:schemeClr val="accent2"/>
            </a:solidFill>
            <a:round/>
            <a:headEnd/>
            <a:tailEnd/>
          </a:ln>
          <a:effectLst/>
        </p:spPr>
        <p:txBody>
          <a:bodyPr/>
          <a:lstStyle/>
          <a:p>
            <a:endParaRPr lang="en-US"/>
          </a:p>
        </p:txBody>
      </p:sp>
      <p:sp>
        <p:nvSpPr>
          <p:cNvPr id="79879" name="Text Box 7"/>
          <p:cNvSpPr txBox="1">
            <a:spLocks noChangeArrowheads="1"/>
          </p:cNvSpPr>
          <p:nvPr/>
        </p:nvSpPr>
        <p:spPr bwMode="auto">
          <a:xfrm>
            <a:off x="5334000" y="533400"/>
            <a:ext cx="2133600" cy="2711450"/>
          </a:xfrm>
          <a:prstGeom prst="rect">
            <a:avLst/>
          </a:prstGeom>
          <a:noFill/>
          <a:ln w="9525">
            <a:solidFill>
              <a:srgbClr val="FF3300"/>
            </a:solidFill>
            <a:miter lim="800000"/>
            <a:headEnd/>
            <a:tailEnd/>
          </a:ln>
          <a:effectLst/>
        </p:spPr>
        <p:txBody>
          <a:bodyPr>
            <a:spAutoFit/>
          </a:bodyPr>
          <a:lstStyle/>
          <a:p>
            <a:pPr>
              <a:spcBef>
                <a:spcPct val="50000"/>
              </a:spcBef>
              <a:tabLst>
                <a:tab pos="854075" algn="l"/>
              </a:tabLst>
            </a:pPr>
            <a:r>
              <a:rPr lang="en-US" sz="1800"/>
              <a:t>Code	Total bits 001	30             01	30            10	24          00000	15            0001	16            11	26         00001 	  5                </a:t>
            </a:r>
          </a:p>
          <a:p>
            <a:pPr>
              <a:spcBef>
                <a:spcPct val="50000"/>
              </a:spcBef>
              <a:tabLst>
                <a:tab pos="854075" algn="l"/>
              </a:tabLst>
            </a:pPr>
            <a:r>
              <a:rPr lang="en-US" sz="1800"/>
              <a:t>             146</a:t>
            </a:r>
          </a:p>
        </p:txBody>
      </p:sp>
      <p:sp>
        <p:nvSpPr>
          <p:cNvPr id="79880" name="Line 8"/>
          <p:cNvSpPr>
            <a:spLocks noChangeShapeType="1"/>
          </p:cNvSpPr>
          <p:nvPr/>
        </p:nvSpPr>
        <p:spPr bwMode="auto">
          <a:xfrm>
            <a:off x="5334000" y="838200"/>
            <a:ext cx="2133600" cy="0"/>
          </a:xfrm>
          <a:prstGeom prst="line">
            <a:avLst/>
          </a:prstGeom>
          <a:noFill/>
          <a:ln w="9525">
            <a:solidFill>
              <a:srgbClr val="FF3300"/>
            </a:solidFill>
            <a:round/>
            <a:headEnd/>
            <a:tailEnd/>
          </a:ln>
          <a:effectLst/>
        </p:spPr>
        <p:txBody>
          <a:bodyPr/>
          <a:lstStyle/>
          <a:p>
            <a:endParaRPr lang="en-US"/>
          </a:p>
        </p:txBody>
      </p:sp>
      <p:sp>
        <p:nvSpPr>
          <p:cNvPr id="79881" name="Line 9"/>
          <p:cNvSpPr>
            <a:spLocks noChangeShapeType="1"/>
          </p:cNvSpPr>
          <p:nvPr/>
        </p:nvSpPr>
        <p:spPr bwMode="auto">
          <a:xfrm>
            <a:off x="5334000" y="2895600"/>
            <a:ext cx="2133600" cy="0"/>
          </a:xfrm>
          <a:prstGeom prst="line">
            <a:avLst/>
          </a:prstGeom>
          <a:noFill/>
          <a:ln w="38100" cmpd="dbl">
            <a:solidFill>
              <a:srgbClr val="FF3300"/>
            </a:solidFill>
            <a:round/>
            <a:headEnd/>
            <a:tailEnd/>
          </a:ln>
          <a:effectLst/>
        </p:spPr>
        <p:txBody>
          <a:bodyPr/>
          <a:lstStyle/>
          <a:p>
            <a:endParaRPr lang="en-US"/>
          </a:p>
        </p:txBody>
      </p:sp>
      <p:sp>
        <p:nvSpPr>
          <p:cNvPr id="79882" name="Text Box 10"/>
          <p:cNvSpPr txBox="1">
            <a:spLocks noChangeArrowheads="1"/>
          </p:cNvSpPr>
          <p:nvPr/>
        </p:nvSpPr>
        <p:spPr bwMode="auto">
          <a:xfrm>
            <a:off x="1143000" y="3505200"/>
            <a:ext cx="3048000" cy="466725"/>
          </a:xfrm>
          <a:prstGeom prst="rect">
            <a:avLst/>
          </a:prstGeom>
          <a:noFill/>
          <a:ln w="9525">
            <a:solidFill>
              <a:schemeClr val="accent2"/>
            </a:solidFill>
            <a:miter lim="800000"/>
            <a:headEnd/>
            <a:tailEnd/>
          </a:ln>
          <a:effectLst/>
        </p:spPr>
        <p:txBody>
          <a:bodyPr>
            <a:spAutoFit/>
          </a:bodyPr>
          <a:lstStyle/>
          <a:p>
            <a:pPr>
              <a:spcBef>
                <a:spcPct val="50000"/>
              </a:spcBef>
            </a:pPr>
            <a:r>
              <a:rPr lang="en-US"/>
              <a:t>Fixed-length encoding</a:t>
            </a:r>
          </a:p>
        </p:txBody>
      </p:sp>
      <p:sp>
        <p:nvSpPr>
          <p:cNvPr id="79883" name="Text Box 11"/>
          <p:cNvSpPr txBox="1">
            <a:spLocks noChangeArrowheads="1"/>
          </p:cNvSpPr>
          <p:nvPr/>
        </p:nvSpPr>
        <p:spPr bwMode="auto">
          <a:xfrm>
            <a:off x="4876800" y="3505200"/>
            <a:ext cx="3429000" cy="466725"/>
          </a:xfrm>
          <a:prstGeom prst="rect">
            <a:avLst/>
          </a:prstGeom>
          <a:noFill/>
          <a:ln w="9525">
            <a:solidFill>
              <a:srgbClr val="FF3300"/>
            </a:solidFill>
            <a:miter lim="800000"/>
            <a:headEnd/>
            <a:tailEnd/>
          </a:ln>
          <a:effectLst/>
        </p:spPr>
        <p:txBody>
          <a:bodyPr>
            <a:spAutoFit/>
          </a:bodyPr>
          <a:lstStyle/>
          <a:p>
            <a:pPr>
              <a:spcBef>
                <a:spcPct val="50000"/>
              </a:spcBef>
            </a:pPr>
            <a:r>
              <a:rPr lang="en-US"/>
              <a:t>Variable-length encoding</a:t>
            </a:r>
          </a:p>
        </p:txBody>
      </p:sp>
      <p:sp>
        <p:nvSpPr>
          <p:cNvPr id="79884" name="Text Box 12"/>
          <p:cNvSpPr txBox="1">
            <a:spLocks noChangeArrowheads="1"/>
          </p:cNvSpPr>
          <p:nvPr/>
        </p:nvSpPr>
        <p:spPr bwMode="auto">
          <a:xfrm>
            <a:off x="762000" y="4495800"/>
            <a:ext cx="7620000" cy="1562100"/>
          </a:xfrm>
          <a:prstGeom prst="rect">
            <a:avLst/>
          </a:prstGeom>
          <a:noFill/>
          <a:ln w="9525">
            <a:solidFill>
              <a:schemeClr val="accent2"/>
            </a:solidFill>
            <a:miter lim="800000"/>
            <a:headEnd/>
            <a:tailEnd/>
          </a:ln>
          <a:effectLst/>
        </p:spPr>
        <p:txBody>
          <a:bodyPr>
            <a:spAutoFit/>
          </a:bodyPr>
          <a:lstStyle/>
          <a:p>
            <a:pPr>
              <a:spcBef>
                <a:spcPct val="50000"/>
              </a:spcBef>
            </a:pPr>
            <a:r>
              <a:rPr lang="en-US"/>
              <a:t>If we can use variable lengths for the codes, we can actually compress more as shown in the above.  However, the codes must satisfy the property that no code is the prefix of another code; such code is called a </a:t>
            </a:r>
            <a:r>
              <a:rPr lang="en-US" i="1"/>
              <a:t>prefix code</a:t>
            </a:r>
            <a:r>
              <a:rPr lang="en-US"/>
              <a:t>.</a:t>
            </a:r>
          </a:p>
        </p:txBody>
      </p:sp>
      <p:sp>
        <p:nvSpPr>
          <p:cNvPr id="79886" name="Line 14"/>
          <p:cNvSpPr>
            <a:spLocks noChangeShapeType="1"/>
          </p:cNvSpPr>
          <p:nvPr/>
        </p:nvSpPr>
        <p:spPr bwMode="auto">
          <a:xfrm>
            <a:off x="3276600" y="533400"/>
            <a:ext cx="0" cy="2743200"/>
          </a:xfrm>
          <a:prstGeom prst="line">
            <a:avLst/>
          </a:prstGeom>
          <a:noFill/>
          <a:ln w="9525">
            <a:solidFill>
              <a:schemeClr val="accent2"/>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609600" y="609600"/>
            <a:ext cx="7696200" cy="2767013"/>
          </a:xfrm>
          <a:prstGeom prst="rect">
            <a:avLst/>
          </a:prstGeom>
          <a:noFill/>
          <a:ln w="9525">
            <a:solidFill>
              <a:schemeClr val="accent2"/>
            </a:solidFill>
            <a:miter lim="800000"/>
            <a:headEnd/>
            <a:tailEnd/>
          </a:ln>
          <a:effectLst/>
        </p:spPr>
        <p:txBody>
          <a:bodyPr>
            <a:spAutoFit/>
          </a:bodyPr>
          <a:lstStyle/>
          <a:p>
            <a:pPr>
              <a:spcBef>
                <a:spcPct val="50000"/>
              </a:spcBef>
            </a:pPr>
            <a:r>
              <a:rPr lang="en-US" b="1"/>
              <a:t>How to design an optimal prefix code (i.e., with minimum total length) for a given file?</a:t>
            </a:r>
          </a:p>
          <a:p>
            <a:pPr>
              <a:lnSpc>
                <a:spcPct val="80000"/>
              </a:lnSpc>
              <a:spcBef>
                <a:spcPct val="50000"/>
              </a:spcBef>
            </a:pPr>
            <a:r>
              <a:rPr lang="en-US"/>
              <a:t>We can depict the codes for the given collection of characters using a binary tree as follows: reading each code from left to right, we construct a binary tree from the root following the left branch when encountering a ‘0’, right branch when encountering a ‘1’.  We do this for all the codes by constructing a single combined binary tree.  For example,</a:t>
            </a:r>
          </a:p>
        </p:txBody>
      </p:sp>
      <p:sp>
        <p:nvSpPr>
          <p:cNvPr id="80899" name="Oval 3"/>
          <p:cNvSpPr>
            <a:spLocks noChangeArrowheads="1"/>
          </p:cNvSpPr>
          <p:nvPr/>
        </p:nvSpPr>
        <p:spPr bwMode="auto">
          <a:xfrm>
            <a:off x="1295400" y="3657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00" name="Oval 4"/>
          <p:cNvSpPr>
            <a:spLocks noChangeArrowheads="1"/>
          </p:cNvSpPr>
          <p:nvPr/>
        </p:nvSpPr>
        <p:spPr bwMode="auto">
          <a:xfrm>
            <a:off x="990600" y="4114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01" name="Rectangle 5"/>
          <p:cNvSpPr>
            <a:spLocks noChangeArrowheads="1"/>
          </p:cNvSpPr>
          <p:nvPr/>
        </p:nvSpPr>
        <p:spPr bwMode="auto">
          <a:xfrm>
            <a:off x="1066800" y="4876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02" name="Freeform 6"/>
          <p:cNvSpPr>
            <a:spLocks/>
          </p:cNvSpPr>
          <p:nvPr/>
        </p:nvSpPr>
        <p:spPr bwMode="auto">
          <a:xfrm>
            <a:off x="1192213" y="39131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0903" name="Oval 7"/>
          <p:cNvSpPr>
            <a:spLocks noChangeArrowheads="1"/>
          </p:cNvSpPr>
          <p:nvPr/>
        </p:nvSpPr>
        <p:spPr bwMode="auto">
          <a:xfrm>
            <a:off x="762000" y="4495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04" name="Freeform 8"/>
          <p:cNvSpPr>
            <a:spLocks/>
          </p:cNvSpPr>
          <p:nvPr/>
        </p:nvSpPr>
        <p:spPr bwMode="auto">
          <a:xfrm>
            <a:off x="914400" y="43497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05" name="Freeform 9"/>
          <p:cNvSpPr>
            <a:spLocks/>
          </p:cNvSpPr>
          <p:nvPr/>
        </p:nvSpPr>
        <p:spPr bwMode="auto">
          <a:xfrm>
            <a:off x="974725" y="4708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06" name="Text Box 10"/>
          <p:cNvSpPr txBox="1">
            <a:spLocks noChangeArrowheads="1"/>
          </p:cNvSpPr>
          <p:nvPr/>
        </p:nvSpPr>
        <p:spPr bwMode="auto">
          <a:xfrm>
            <a:off x="533400" y="5715000"/>
            <a:ext cx="990600" cy="346075"/>
          </a:xfrm>
          <a:prstGeom prst="rect">
            <a:avLst/>
          </a:prstGeom>
          <a:noFill/>
          <a:ln w="9525">
            <a:solidFill>
              <a:schemeClr val="accent2"/>
            </a:solidFill>
            <a:miter lim="800000"/>
            <a:headEnd/>
            <a:tailEnd/>
          </a:ln>
          <a:effectLst/>
        </p:spPr>
        <p:txBody>
          <a:bodyPr>
            <a:spAutoFit/>
          </a:bodyPr>
          <a:lstStyle/>
          <a:p>
            <a:pPr>
              <a:spcBef>
                <a:spcPct val="50000"/>
              </a:spcBef>
            </a:pPr>
            <a:r>
              <a:rPr lang="en-US" sz="1600"/>
              <a:t>Code 001</a:t>
            </a:r>
          </a:p>
        </p:txBody>
      </p:sp>
      <p:sp>
        <p:nvSpPr>
          <p:cNvPr id="80907" name="Oval 11"/>
          <p:cNvSpPr>
            <a:spLocks noChangeArrowheads="1"/>
          </p:cNvSpPr>
          <p:nvPr/>
        </p:nvSpPr>
        <p:spPr bwMode="auto">
          <a:xfrm>
            <a:off x="2133600" y="3657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08" name="Oval 12"/>
          <p:cNvSpPr>
            <a:spLocks noChangeArrowheads="1"/>
          </p:cNvSpPr>
          <p:nvPr/>
        </p:nvSpPr>
        <p:spPr bwMode="auto">
          <a:xfrm>
            <a:off x="1828800" y="4114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09" name="Rectangle 13"/>
          <p:cNvSpPr>
            <a:spLocks noChangeArrowheads="1"/>
          </p:cNvSpPr>
          <p:nvPr/>
        </p:nvSpPr>
        <p:spPr bwMode="auto">
          <a:xfrm>
            <a:off x="1905000" y="4876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10" name="Freeform 14"/>
          <p:cNvSpPr>
            <a:spLocks/>
          </p:cNvSpPr>
          <p:nvPr/>
        </p:nvSpPr>
        <p:spPr bwMode="auto">
          <a:xfrm>
            <a:off x="2030413" y="39131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0911" name="Oval 15"/>
          <p:cNvSpPr>
            <a:spLocks noChangeArrowheads="1"/>
          </p:cNvSpPr>
          <p:nvPr/>
        </p:nvSpPr>
        <p:spPr bwMode="auto">
          <a:xfrm>
            <a:off x="1600200" y="4495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12" name="Freeform 16"/>
          <p:cNvSpPr>
            <a:spLocks/>
          </p:cNvSpPr>
          <p:nvPr/>
        </p:nvSpPr>
        <p:spPr bwMode="auto">
          <a:xfrm>
            <a:off x="1752600" y="43497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13" name="Freeform 17"/>
          <p:cNvSpPr>
            <a:spLocks/>
          </p:cNvSpPr>
          <p:nvPr/>
        </p:nvSpPr>
        <p:spPr bwMode="auto">
          <a:xfrm>
            <a:off x="1812925" y="4708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17" name="Rectangle 21"/>
          <p:cNvSpPr>
            <a:spLocks noChangeArrowheads="1"/>
          </p:cNvSpPr>
          <p:nvPr/>
        </p:nvSpPr>
        <p:spPr bwMode="auto">
          <a:xfrm>
            <a:off x="2133600" y="4495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18" name="Freeform 22"/>
          <p:cNvSpPr>
            <a:spLocks/>
          </p:cNvSpPr>
          <p:nvPr/>
        </p:nvSpPr>
        <p:spPr bwMode="auto">
          <a:xfrm>
            <a:off x="2041525" y="4327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19" name="Text Box 23"/>
          <p:cNvSpPr txBox="1">
            <a:spLocks noChangeArrowheads="1"/>
          </p:cNvSpPr>
          <p:nvPr/>
        </p:nvSpPr>
        <p:spPr bwMode="auto">
          <a:xfrm>
            <a:off x="1676400" y="5715000"/>
            <a:ext cx="1108075" cy="590550"/>
          </a:xfrm>
          <a:prstGeom prst="rect">
            <a:avLst/>
          </a:prstGeom>
          <a:noFill/>
          <a:ln w="9525">
            <a:solidFill>
              <a:schemeClr val="accent2"/>
            </a:solidFill>
            <a:miter lim="800000"/>
            <a:headEnd/>
            <a:tailEnd/>
          </a:ln>
          <a:effectLst/>
        </p:spPr>
        <p:txBody>
          <a:bodyPr wrap="none">
            <a:spAutoFit/>
          </a:bodyPr>
          <a:lstStyle/>
          <a:p>
            <a:r>
              <a:rPr lang="en-US" sz="1600"/>
              <a:t>Codes 001 </a:t>
            </a:r>
          </a:p>
          <a:p>
            <a:r>
              <a:rPr lang="en-US" sz="1600"/>
              <a:t>and 01</a:t>
            </a:r>
          </a:p>
        </p:txBody>
      </p:sp>
      <p:sp>
        <p:nvSpPr>
          <p:cNvPr id="80929" name="Oval 33"/>
          <p:cNvSpPr>
            <a:spLocks noChangeArrowheads="1"/>
          </p:cNvSpPr>
          <p:nvPr/>
        </p:nvSpPr>
        <p:spPr bwMode="auto">
          <a:xfrm>
            <a:off x="3352800" y="3657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30" name="Oval 34"/>
          <p:cNvSpPr>
            <a:spLocks noChangeArrowheads="1"/>
          </p:cNvSpPr>
          <p:nvPr/>
        </p:nvSpPr>
        <p:spPr bwMode="auto">
          <a:xfrm>
            <a:off x="3048000" y="4114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31" name="Rectangle 35"/>
          <p:cNvSpPr>
            <a:spLocks noChangeArrowheads="1"/>
          </p:cNvSpPr>
          <p:nvPr/>
        </p:nvSpPr>
        <p:spPr bwMode="auto">
          <a:xfrm>
            <a:off x="3124200" y="4876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32" name="Freeform 36"/>
          <p:cNvSpPr>
            <a:spLocks/>
          </p:cNvSpPr>
          <p:nvPr/>
        </p:nvSpPr>
        <p:spPr bwMode="auto">
          <a:xfrm>
            <a:off x="3249613" y="39131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0933" name="Oval 37"/>
          <p:cNvSpPr>
            <a:spLocks noChangeArrowheads="1"/>
          </p:cNvSpPr>
          <p:nvPr/>
        </p:nvSpPr>
        <p:spPr bwMode="auto">
          <a:xfrm>
            <a:off x="2819400" y="4495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34" name="Freeform 38"/>
          <p:cNvSpPr>
            <a:spLocks/>
          </p:cNvSpPr>
          <p:nvPr/>
        </p:nvSpPr>
        <p:spPr bwMode="auto">
          <a:xfrm>
            <a:off x="2971800" y="43497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35" name="Freeform 39"/>
          <p:cNvSpPr>
            <a:spLocks/>
          </p:cNvSpPr>
          <p:nvPr/>
        </p:nvSpPr>
        <p:spPr bwMode="auto">
          <a:xfrm>
            <a:off x="3032125" y="4708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36" name="Rectangle 40"/>
          <p:cNvSpPr>
            <a:spLocks noChangeArrowheads="1"/>
          </p:cNvSpPr>
          <p:nvPr/>
        </p:nvSpPr>
        <p:spPr bwMode="auto">
          <a:xfrm>
            <a:off x="3352800" y="4495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37" name="Freeform 41"/>
          <p:cNvSpPr>
            <a:spLocks/>
          </p:cNvSpPr>
          <p:nvPr/>
        </p:nvSpPr>
        <p:spPr bwMode="auto">
          <a:xfrm>
            <a:off x="3260725" y="4327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38" name="Oval 42"/>
          <p:cNvSpPr>
            <a:spLocks noChangeArrowheads="1"/>
          </p:cNvSpPr>
          <p:nvPr/>
        </p:nvSpPr>
        <p:spPr bwMode="auto">
          <a:xfrm>
            <a:off x="3870325" y="4098925"/>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39" name="Rectangle 43"/>
          <p:cNvSpPr>
            <a:spLocks noChangeArrowheads="1"/>
          </p:cNvSpPr>
          <p:nvPr/>
        </p:nvSpPr>
        <p:spPr bwMode="auto">
          <a:xfrm>
            <a:off x="3641725" y="4479925"/>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40" name="Line 44"/>
          <p:cNvSpPr>
            <a:spLocks noChangeShapeType="1"/>
          </p:cNvSpPr>
          <p:nvPr/>
        </p:nvSpPr>
        <p:spPr bwMode="auto">
          <a:xfrm>
            <a:off x="3565525" y="3870325"/>
            <a:ext cx="304800" cy="304800"/>
          </a:xfrm>
          <a:prstGeom prst="line">
            <a:avLst/>
          </a:prstGeom>
          <a:noFill/>
          <a:ln w="9525">
            <a:solidFill>
              <a:schemeClr val="tx1"/>
            </a:solidFill>
            <a:round/>
            <a:headEnd/>
            <a:tailEnd/>
          </a:ln>
          <a:effectLst/>
        </p:spPr>
        <p:txBody>
          <a:bodyPr/>
          <a:lstStyle/>
          <a:p>
            <a:endParaRPr lang="en-US"/>
          </a:p>
        </p:txBody>
      </p:sp>
      <p:sp>
        <p:nvSpPr>
          <p:cNvPr id="80941" name="Freeform 45"/>
          <p:cNvSpPr>
            <a:spLocks/>
          </p:cNvSpPr>
          <p:nvPr/>
        </p:nvSpPr>
        <p:spPr bwMode="auto">
          <a:xfrm>
            <a:off x="3794125" y="4333875"/>
            <a:ext cx="112713" cy="146050"/>
          </a:xfrm>
          <a:custGeom>
            <a:avLst/>
            <a:gdLst/>
            <a:ahLst/>
            <a:cxnLst>
              <a:cxn ang="0">
                <a:pos x="71" y="0"/>
              </a:cxn>
              <a:cxn ang="0">
                <a:pos x="0" y="92"/>
              </a:cxn>
            </a:cxnLst>
            <a:rect l="0" t="0" r="r" b="b"/>
            <a:pathLst>
              <a:path w="71" h="92">
                <a:moveTo>
                  <a:pt x="71"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42" name="Text Box 46"/>
          <p:cNvSpPr txBox="1">
            <a:spLocks noChangeArrowheads="1"/>
          </p:cNvSpPr>
          <p:nvPr/>
        </p:nvSpPr>
        <p:spPr bwMode="auto">
          <a:xfrm>
            <a:off x="2895600" y="5715000"/>
            <a:ext cx="1143000" cy="590550"/>
          </a:xfrm>
          <a:prstGeom prst="rect">
            <a:avLst/>
          </a:prstGeom>
          <a:noFill/>
          <a:ln w="9525">
            <a:solidFill>
              <a:schemeClr val="accent2"/>
            </a:solidFill>
            <a:miter lim="800000"/>
            <a:headEnd/>
            <a:tailEnd/>
          </a:ln>
          <a:effectLst/>
        </p:spPr>
        <p:txBody>
          <a:bodyPr>
            <a:spAutoFit/>
          </a:bodyPr>
          <a:lstStyle/>
          <a:p>
            <a:r>
              <a:rPr lang="en-US" sz="1600"/>
              <a:t>Codes 001, 01, and 10</a:t>
            </a:r>
            <a:endParaRPr lang="en-US"/>
          </a:p>
        </p:txBody>
      </p:sp>
      <p:sp>
        <p:nvSpPr>
          <p:cNvPr id="80943" name="Oval 47"/>
          <p:cNvSpPr>
            <a:spLocks noChangeArrowheads="1"/>
          </p:cNvSpPr>
          <p:nvPr/>
        </p:nvSpPr>
        <p:spPr bwMode="auto">
          <a:xfrm>
            <a:off x="5715000" y="35814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44" name="Oval 48"/>
          <p:cNvSpPr>
            <a:spLocks noChangeArrowheads="1"/>
          </p:cNvSpPr>
          <p:nvPr/>
        </p:nvSpPr>
        <p:spPr bwMode="auto">
          <a:xfrm>
            <a:off x="5410200" y="4038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45" name="Rectangle 49"/>
          <p:cNvSpPr>
            <a:spLocks noChangeArrowheads="1"/>
          </p:cNvSpPr>
          <p:nvPr/>
        </p:nvSpPr>
        <p:spPr bwMode="auto">
          <a:xfrm>
            <a:off x="5486400" y="48006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46" name="Freeform 50"/>
          <p:cNvSpPr>
            <a:spLocks/>
          </p:cNvSpPr>
          <p:nvPr/>
        </p:nvSpPr>
        <p:spPr bwMode="auto">
          <a:xfrm>
            <a:off x="5611813" y="38369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0947" name="Oval 51"/>
          <p:cNvSpPr>
            <a:spLocks noChangeArrowheads="1"/>
          </p:cNvSpPr>
          <p:nvPr/>
        </p:nvSpPr>
        <p:spPr bwMode="auto">
          <a:xfrm>
            <a:off x="5181600" y="4419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48" name="Freeform 52"/>
          <p:cNvSpPr>
            <a:spLocks/>
          </p:cNvSpPr>
          <p:nvPr/>
        </p:nvSpPr>
        <p:spPr bwMode="auto">
          <a:xfrm>
            <a:off x="5334000" y="42735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49" name="Freeform 53"/>
          <p:cNvSpPr>
            <a:spLocks/>
          </p:cNvSpPr>
          <p:nvPr/>
        </p:nvSpPr>
        <p:spPr bwMode="auto">
          <a:xfrm>
            <a:off x="5394325" y="46323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50" name="Rectangle 54"/>
          <p:cNvSpPr>
            <a:spLocks noChangeArrowheads="1"/>
          </p:cNvSpPr>
          <p:nvPr/>
        </p:nvSpPr>
        <p:spPr bwMode="auto">
          <a:xfrm>
            <a:off x="5715000" y="44196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51" name="Freeform 55"/>
          <p:cNvSpPr>
            <a:spLocks/>
          </p:cNvSpPr>
          <p:nvPr/>
        </p:nvSpPr>
        <p:spPr bwMode="auto">
          <a:xfrm>
            <a:off x="5622925" y="42513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52" name="Oval 56"/>
          <p:cNvSpPr>
            <a:spLocks noChangeArrowheads="1"/>
          </p:cNvSpPr>
          <p:nvPr/>
        </p:nvSpPr>
        <p:spPr bwMode="auto">
          <a:xfrm>
            <a:off x="6232525" y="4022725"/>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53" name="Rectangle 57"/>
          <p:cNvSpPr>
            <a:spLocks noChangeArrowheads="1"/>
          </p:cNvSpPr>
          <p:nvPr/>
        </p:nvSpPr>
        <p:spPr bwMode="auto">
          <a:xfrm>
            <a:off x="6003925" y="4403725"/>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54" name="Line 58"/>
          <p:cNvSpPr>
            <a:spLocks noChangeShapeType="1"/>
          </p:cNvSpPr>
          <p:nvPr/>
        </p:nvSpPr>
        <p:spPr bwMode="auto">
          <a:xfrm>
            <a:off x="5927725" y="3794125"/>
            <a:ext cx="304800" cy="304800"/>
          </a:xfrm>
          <a:prstGeom prst="line">
            <a:avLst/>
          </a:prstGeom>
          <a:noFill/>
          <a:ln w="9525">
            <a:solidFill>
              <a:schemeClr val="tx1"/>
            </a:solidFill>
            <a:round/>
            <a:headEnd/>
            <a:tailEnd/>
          </a:ln>
          <a:effectLst/>
        </p:spPr>
        <p:txBody>
          <a:bodyPr/>
          <a:lstStyle/>
          <a:p>
            <a:endParaRPr lang="en-US"/>
          </a:p>
        </p:txBody>
      </p:sp>
      <p:sp>
        <p:nvSpPr>
          <p:cNvPr id="80955" name="Freeform 59"/>
          <p:cNvSpPr>
            <a:spLocks/>
          </p:cNvSpPr>
          <p:nvPr/>
        </p:nvSpPr>
        <p:spPr bwMode="auto">
          <a:xfrm>
            <a:off x="6156325" y="4257675"/>
            <a:ext cx="112713" cy="146050"/>
          </a:xfrm>
          <a:custGeom>
            <a:avLst/>
            <a:gdLst/>
            <a:ahLst/>
            <a:cxnLst>
              <a:cxn ang="0">
                <a:pos x="71" y="0"/>
              </a:cxn>
              <a:cxn ang="0">
                <a:pos x="0" y="92"/>
              </a:cxn>
            </a:cxnLst>
            <a:rect l="0" t="0" r="r" b="b"/>
            <a:pathLst>
              <a:path w="71" h="92">
                <a:moveTo>
                  <a:pt x="71"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56" name="Oval 60"/>
          <p:cNvSpPr>
            <a:spLocks noChangeArrowheads="1"/>
          </p:cNvSpPr>
          <p:nvPr/>
        </p:nvSpPr>
        <p:spPr bwMode="auto">
          <a:xfrm>
            <a:off x="4876800" y="4876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57" name="Rectangle 61"/>
          <p:cNvSpPr>
            <a:spLocks noChangeArrowheads="1"/>
          </p:cNvSpPr>
          <p:nvPr/>
        </p:nvSpPr>
        <p:spPr bwMode="auto">
          <a:xfrm>
            <a:off x="4953000" y="5638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58" name="Freeform 62"/>
          <p:cNvSpPr>
            <a:spLocks/>
          </p:cNvSpPr>
          <p:nvPr/>
        </p:nvSpPr>
        <p:spPr bwMode="auto">
          <a:xfrm>
            <a:off x="5078413" y="46751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0959" name="Oval 63"/>
          <p:cNvSpPr>
            <a:spLocks noChangeArrowheads="1"/>
          </p:cNvSpPr>
          <p:nvPr/>
        </p:nvSpPr>
        <p:spPr bwMode="auto">
          <a:xfrm>
            <a:off x="4648200" y="52578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0960" name="Freeform 64"/>
          <p:cNvSpPr>
            <a:spLocks/>
          </p:cNvSpPr>
          <p:nvPr/>
        </p:nvSpPr>
        <p:spPr bwMode="auto">
          <a:xfrm>
            <a:off x="4800600" y="51117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0961" name="Freeform 65"/>
          <p:cNvSpPr>
            <a:spLocks/>
          </p:cNvSpPr>
          <p:nvPr/>
        </p:nvSpPr>
        <p:spPr bwMode="auto">
          <a:xfrm>
            <a:off x="4860925" y="5470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62" name="Rectangle 66"/>
          <p:cNvSpPr>
            <a:spLocks noChangeArrowheads="1"/>
          </p:cNvSpPr>
          <p:nvPr/>
        </p:nvSpPr>
        <p:spPr bwMode="auto">
          <a:xfrm>
            <a:off x="5181600" y="5257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63" name="Freeform 67"/>
          <p:cNvSpPr>
            <a:spLocks/>
          </p:cNvSpPr>
          <p:nvPr/>
        </p:nvSpPr>
        <p:spPr bwMode="auto">
          <a:xfrm>
            <a:off x="5089525" y="50895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64" name="Rectangle 68"/>
          <p:cNvSpPr>
            <a:spLocks noChangeArrowheads="1"/>
          </p:cNvSpPr>
          <p:nvPr/>
        </p:nvSpPr>
        <p:spPr bwMode="auto">
          <a:xfrm>
            <a:off x="4343400" y="5638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65" name="Freeform 69"/>
          <p:cNvSpPr>
            <a:spLocks/>
          </p:cNvSpPr>
          <p:nvPr/>
        </p:nvSpPr>
        <p:spPr bwMode="auto">
          <a:xfrm>
            <a:off x="4495800" y="5486400"/>
            <a:ext cx="155575" cy="152400"/>
          </a:xfrm>
          <a:custGeom>
            <a:avLst/>
            <a:gdLst/>
            <a:ahLst/>
            <a:cxnLst>
              <a:cxn ang="0">
                <a:pos x="98" y="0"/>
              </a:cxn>
              <a:cxn ang="0">
                <a:pos x="0" y="96"/>
              </a:cxn>
            </a:cxnLst>
            <a:rect l="0" t="0" r="r" b="b"/>
            <a:pathLst>
              <a:path w="98" h="96">
                <a:moveTo>
                  <a:pt x="98" y="0"/>
                </a:moveTo>
                <a:lnTo>
                  <a:pt x="0" y="96"/>
                </a:lnTo>
              </a:path>
            </a:pathLst>
          </a:custGeom>
          <a:noFill/>
          <a:ln w="9525">
            <a:solidFill>
              <a:schemeClr val="tx1"/>
            </a:solidFill>
            <a:round/>
            <a:headEnd type="none" w="med" len="med"/>
            <a:tailEnd type="none" w="med" len="med"/>
          </a:ln>
          <a:effectLst/>
        </p:spPr>
        <p:txBody>
          <a:bodyPr/>
          <a:lstStyle/>
          <a:p>
            <a:endParaRPr lang="en-US"/>
          </a:p>
        </p:txBody>
      </p:sp>
      <p:sp>
        <p:nvSpPr>
          <p:cNvPr id="80966" name="Text Box 70"/>
          <p:cNvSpPr txBox="1">
            <a:spLocks noChangeArrowheads="1"/>
          </p:cNvSpPr>
          <p:nvPr/>
        </p:nvSpPr>
        <p:spPr bwMode="auto">
          <a:xfrm>
            <a:off x="5943600" y="4876800"/>
            <a:ext cx="2438400" cy="590550"/>
          </a:xfrm>
          <a:prstGeom prst="rect">
            <a:avLst/>
          </a:prstGeom>
          <a:noFill/>
          <a:ln w="9525">
            <a:solidFill>
              <a:schemeClr val="accent2"/>
            </a:solidFill>
            <a:miter lim="800000"/>
            <a:headEnd/>
            <a:tailEnd/>
          </a:ln>
          <a:effectLst/>
        </p:spPr>
        <p:txBody>
          <a:bodyPr>
            <a:spAutoFit/>
          </a:bodyPr>
          <a:lstStyle/>
          <a:p>
            <a:r>
              <a:rPr lang="en-US" sz="1600"/>
              <a:t>Codes 001, 01, 10, 00000, 0001, 11, and 00001</a:t>
            </a:r>
            <a:endParaRPr lang="en-US"/>
          </a:p>
        </p:txBody>
      </p:sp>
      <p:sp>
        <p:nvSpPr>
          <p:cNvPr id="80967" name="Rectangle 71"/>
          <p:cNvSpPr>
            <a:spLocks noChangeArrowheads="1"/>
          </p:cNvSpPr>
          <p:nvPr/>
        </p:nvSpPr>
        <p:spPr bwMode="auto">
          <a:xfrm>
            <a:off x="6553200" y="44196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68" name="Freeform 72"/>
          <p:cNvSpPr>
            <a:spLocks/>
          </p:cNvSpPr>
          <p:nvPr/>
        </p:nvSpPr>
        <p:spPr bwMode="auto">
          <a:xfrm>
            <a:off x="6461125" y="42513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0969" name="Text Box 73"/>
          <p:cNvSpPr txBox="1">
            <a:spLocks noChangeArrowheads="1"/>
          </p:cNvSpPr>
          <p:nvPr/>
        </p:nvSpPr>
        <p:spPr bwMode="auto">
          <a:xfrm>
            <a:off x="990600" y="3810000"/>
            <a:ext cx="381000" cy="336550"/>
          </a:xfrm>
          <a:prstGeom prst="rect">
            <a:avLst/>
          </a:prstGeom>
          <a:noFill/>
          <a:ln w="9525">
            <a:noFill/>
            <a:miter lim="800000"/>
            <a:headEnd/>
            <a:tailEnd/>
          </a:ln>
          <a:effectLst/>
        </p:spPr>
        <p:txBody>
          <a:bodyPr>
            <a:spAutoFit/>
          </a:bodyPr>
          <a:lstStyle/>
          <a:p>
            <a:pPr>
              <a:spcBef>
                <a:spcPct val="50000"/>
              </a:spcBef>
            </a:pPr>
            <a:r>
              <a:rPr lang="en-US" sz="1600"/>
              <a:t>0</a:t>
            </a:r>
          </a:p>
        </p:txBody>
      </p:sp>
      <p:sp>
        <p:nvSpPr>
          <p:cNvPr id="80970" name="Text Box 74"/>
          <p:cNvSpPr txBox="1">
            <a:spLocks noChangeArrowheads="1"/>
          </p:cNvSpPr>
          <p:nvPr/>
        </p:nvSpPr>
        <p:spPr bwMode="auto">
          <a:xfrm>
            <a:off x="685800" y="4191000"/>
            <a:ext cx="3810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71" name="Text Box 75"/>
          <p:cNvSpPr txBox="1">
            <a:spLocks noChangeArrowheads="1"/>
          </p:cNvSpPr>
          <p:nvPr/>
        </p:nvSpPr>
        <p:spPr bwMode="auto">
          <a:xfrm>
            <a:off x="1066800" y="4495800"/>
            <a:ext cx="3048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72" name="Text Box 76"/>
          <p:cNvSpPr txBox="1">
            <a:spLocks noChangeArrowheads="1"/>
          </p:cNvSpPr>
          <p:nvPr/>
        </p:nvSpPr>
        <p:spPr bwMode="auto">
          <a:xfrm>
            <a:off x="1905000" y="3810000"/>
            <a:ext cx="3810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73" name="Text Box 77"/>
          <p:cNvSpPr txBox="1">
            <a:spLocks noChangeArrowheads="1"/>
          </p:cNvSpPr>
          <p:nvPr/>
        </p:nvSpPr>
        <p:spPr bwMode="auto">
          <a:xfrm>
            <a:off x="1524000" y="4191000"/>
            <a:ext cx="4572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74" name="Text Box 78"/>
          <p:cNvSpPr txBox="1">
            <a:spLocks noChangeArrowheads="1"/>
          </p:cNvSpPr>
          <p:nvPr/>
        </p:nvSpPr>
        <p:spPr bwMode="auto">
          <a:xfrm>
            <a:off x="2133600" y="4114800"/>
            <a:ext cx="3810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75" name="Text Box 79"/>
          <p:cNvSpPr txBox="1">
            <a:spLocks noChangeArrowheads="1"/>
          </p:cNvSpPr>
          <p:nvPr/>
        </p:nvSpPr>
        <p:spPr bwMode="auto">
          <a:xfrm>
            <a:off x="1828800" y="4495800"/>
            <a:ext cx="4572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76" name="Text Box 80"/>
          <p:cNvSpPr txBox="1">
            <a:spLocks noChangeArrowheads="1"/>
          </p:cNvSpPr>
          <p:nvPr/>
        </p:nvSpPr>
        <p:spPr bwMode="auto">
          <a:xfrm>
            <a:off x="3657600" y="3657600"/>
            <a:ext cx="3810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77" name="Text Box 81"/>
          <p:cNvSpPr txBox="1">
            <a:spLocks noChangeArrowheads="1"/>
          </p:cNvSpPr>
          <p:nvPr/>
        </p:nvSpPr>
        <p:spPr bwMode="auto">
          <a:xfrm>
            <a:off x="3657600" y="4191000"/>
            <a:ext cx="4572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78" name="Text Box 82"/>
          <p:cNvSpPr txBox="1">
            <a:spLocks noChangeArrowheads="1"/>
          </p:cNvSpPr>
          <p:nvPr/>
        </p:nvSpPr>
        <p:spPr bwMode="auto">
          <a:xfrm>
            <a:off x="3048000" y="3733800"/>
            <a:ext cx="3810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79" name="Text Box 83"/>
          <p:cNvSpPr txBox="1">
            <a:spLocks noChangeArrowheads="1"/>
          </p:cNvSpPr>
          <p:nvPr/>
        </p:nvSpPr>
        <p:spPr bwMode="auto">
          <a:xfrm>
            <a:off x="3276600" y="4114800"/>
            <a:ext cx="3810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80" name="Text Box 84"/>
          <p:cNvSpPr txBox="1">
            <a:spLocks noChangeArrowheads="1"/>
          </p:cNvSpPr>
          <p:nvPr/>
        </p:nvSpPr>
        <p:spPr bwMode="auto">
          <a:xfrm>
            <a:off x="2743200" y="4191000"/>
            <a:ext cx="381000" cy="336550"/>
          </a:xfrm>
          <a:prstGeom prst="rect">
            <a:avLst/>
          </a:prstGeom>
          <a:noFill/>
          <a:ln w="9525">
            <a:noFill/>
            <a:miter lim="800000"/>
            <a:headEnd/>
            <a:tailEnd/>
          </a:ln>
          <a:effectLst/>
        </p:spPr>
        <p:txBody>
          <a:bodyPr>
            <a:spAutoFit/>
          </a:bodyPr>
          <a:lstStyle/>
          <a:p>
            <a:pPr>
              <a:spcBef>
                <a:spcPct val="50000"/>
              </a:spcBef>
            </a:pPr>
            <a:r>
              <a:rPr lang="en-US" sz="1600"/>
              <a:t>0</a:t>
            </a:r>
            <a:endParaRPr lang="en-US"/>
          </a:p>
        </p:txBody>
      </p:sp>
      <p:sp>
        <p:nvSpPr>
          <p:cNvPr id="80981" name="Text Box 85"/>
          <p:cNvSpPr txBox="1">
            <a:spLocks noChangeArrowheads="1"/>
          </p:cNvSpPr>
          <p:nvPr/>
        </p:nvSpPr>
        <p:spPr bwMode="auto">
          <a:xfrm>
            <a:off x="3048000" y="4495800"/>
            <a:ext cx="304800" cy="336550"/>
          </a:xfrm>
          <a:prstGeom prst="rect">
            <a:avLst/>
          </a:prstGeom>
          <a:noFill/>
          <a:ln w="9525">
            <a:noFill/>
            <a:miter lim="800000"/>
            <a:headEnd/>
            <a:tailEnd/>
          </a:ln>
          <a:effectLst/>
        </p:spPr>
        <p:txBody>
          <a:bodyPr>
            <a:spAutoFit/>
          </a:bodyPr>
          <a:lstStyle/>
          <a:p>
            <a:pPr>
              <a:spcBef>
                <a:spcPct val="50000"/>
              </a:spcBef>
            </a:pPr>
            <a:r>
              <a:rPr lang="en-US" sz="1600"/>
              <a:t>1</a:t>
            </a:r>
            <a:endParaRPr lang="en-US"/>
          </a:p>
        </p:txBody>
      </p:sp>
      <p:sp>
        <p:nvSpPr>
          <p:cNvPr id="80982" name="Text Box 86"/>
          <p:cNvSpPr txBox="1">
            <a:spLocks noChangeArrowheads="1"/>
          </p:cNvSpPr>
          <p:nvPr/>
        </p:nvSpPr>
        <p:spPr bwMode="auto">
          <a:xfrm>
            <a:off x="5334000" y="5638800"/>
            <a:ext cx="3276600" cy="650875"/>
          </a:xfrm>
          <a:prstGeom prst="rect">
            <a:avLst/>
          </a:prstGeom>
          <a:noFill/>
          <a:ln w="9525">
            <a:solidFill>
              <a:srgbClr val="FF3300"/>
            </a:solidFill>
            <a:miter lim="800000"/>
            <a:headEnd/>
            <a:tailEnd/>
          </a:ln>
          <a:effectLst/>
        </p:spPr>
        <p:txBody>
          <a:bodyPr>
            <a:spAutoFit/>
          </a:bodyPr>
          <a:lstStyle/>
          <a:p>
            <a:pPr>
              <a:spcBef>
                <a:spcPct val="50000"/>
              </a:spcBef>
            </a:pPr>
            <a:r>
              <a:rPr lang="en-US" sz="1800">
                <a:solidFill>
                  <a:srgbClr val="FF3300"/>
                </a:solidFill>
              </a:rPr>
              <a:t>Note: each code terminates at a leaf node, by the prefix property.</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609600" y="457200"/>
            <a:ext cx="7848600" cy="1196975"/>
          </a:xfrm>
          <a:prstGeom prst="rect">
            <a:avLst/>
          </a:prstGeom>
          <a:noFill/>
          <a:ln w="9525">
            <a:solidFill>
              <a:schemeClr val="accent2"/>
            </a:solidFill>
            <a:miter lim="800000"/>
            <a:headEnd/>
            <a:tailEnd/>
          </a:ln>
          <a:effectLst/>
        </p:spPr>
        <p:txBody>
          <a:bodyPr>
            <a:spAutoFit/>
          </a:bodyPr>
          <a:lstStyle/>
          <a:p>
            <a:pPr>
              <a:spcBef>
                <a:spcPct val="50000"/>
              </a:spcBef>
            </a:pPr>
            <a:r>
              <a:rPr lang="en-US"/>
              <a:t>We note that the encoded file size is equal to the total weighted external path lengths if we assign the frequency to each leaf node.  For example,</a:t>
            </a:r>
          </a:p>
        </p:txBody>
      </p:sp>
      <p:sp>
        <p:nvSpPr>
          <p:cNvPr id="81923" name="Oval 3"/>
          <p:cNvSpPr>
            <a:spLocks noChangeArrowheads="1"/>
          </p:cNvSpPr>
          <p:nvPr/>
        </p:nvSpPr>
        <p:spPr bwMode="auto">
          <a:xfrm>
            <a:off x="2362200" y="19812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24" name="Oval 4"/>
          <p:cNvSpPr>
            <a:spLocks noChangeArrowheads="1"/>
          </p:cNvSpPr>
          <p:nvPr/>
        </p:nvSpPr>
        <p:spPr bwMode="auto">
          <a:xfrm>
            <a:off x="2057400" y="24384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25" name="Rectangle 5"/>
          <p:cNvSpPr>
            <a:spLocks noChangeArrowheads="1"/>
          </p:cNvSpPr>
          <p:nvPr/>
        </p:nvSpPr>
        <p:spPr bwMode="auto">
          <a:xfrm>
            <a:off x="2133600" y="32004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26" name="Freeform 6"/>
          <p:cNvSpPr>
            <a:spLocks/>
          </p:cNvSpPr>
          <p:nvPr/>
        </p:nvSpPr>
        <p:spPr bwMode="auto">
          <a:xfrm>
            <a:off x="2265363" y="2236788"/>
            <a:ext cx="152400" cy="228600"/>
          </a:xfrm>
          <a:custGeom>
            <a:avLst/>
            <a:gdLst/>
            <a:ahLst/>
            <a:cxnLst>
              <a:cxn ang="0">
                <a:pos x="96" y="0"/>
              </a:cxn>
              <a:cxn ang="0">
                <a:pos x="0" y="144"/>
              </a:cxn>
            </a:cxnLst>
            <a:rect l="0" t="0" r="r" b="b"/>
            <a:pathLst>
              <a:path w="96" h="144">
                <a:moveTo>
                  <a:pt x="96" y="0"/>
                </a:moveTo>
                <a:lnTo>
                  <a:pt x="0" y="144"/>
                </a:lnTo>
              </a:path>
            </a:pathLst>
          </a:custGeom>
          <a:noFill/>
          <a:ln w="9525">
            <a:solidFill>
              <a:schemeClr val="tx1"/>
            </a:solidFill>
            <a:round/>
            <a:headEnd type="none" w="med" len="med"/>
            <a:tailEnd type="none" w="med" len="med"/>
          </a:ln>
          <a:effectLst/>
        </p:spPr>
        <p:txBody>
          <a:bodyPr/>
          <a:lstStyle/>
          <a:p>
            <a:endParaRPr lang="en-US"/>
          </a:p>
        </p:txBody>
      </p:sp>
      <p:sp>
        <p:nvSpPr>
          <p:cNvPr id="81927" name="Oval 7"/>
          <p:cNvSpPr>
            <a:spLocks noChangeArrowheads="1"/>
          </p:cNvSpPr>
          <p:nvPr/>
        </p:nvSpPr>
        <p:spPr bwMode="auto">
          <a:xfrm>
            <a:off x="1828800" y="28194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28" name="Freeform 8"/>
          <p:cNvSpPr>
            <a:spLocks/>
          </p:cNvSpPr>
          <p:nvPr/>
        </p:nvSpPr>
        <p:spPr bwMode="auto">
          <a:xfrm>
            <a:off x="1981200" y="26733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1929" name="Freeform 9"/>
          <p:cNvSpPr>
            <a:spLocks/>
          </p:cNvSpPr>
          <p:nvPr/>
        </p:nvSpPr>
        <p:spPr bwMode="auto">
          <a:xfrm>
            <a:off x="2041525" y="30321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1931" name="Freeform 11"/>
          <p:cNvSpPr>
            <a:spLocks/>
          </p:cNvSpPr>
          <p:nvPr/>
        </p:nvSpPr>
        <p:spPr bwMode="auto">
          <a:xfrm>
            <a:off x="2270125" y="26511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1932" name="Oval 12"/>
          <p:cNvSpPr>
            <a:spLocks noChangeArrowheads="1"/>
          </p:cNvSpPr>
          <p:nvPr/>
        </p:nvSpPr>
        <p:spPr bwMode="auto">
          <a:xfrm>
            <a:off x="2879725" y="2422525"/>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33" name="Rectangle 13"/>
          <p:cNvSpPr>
            <a:spLocks noChangeArrowheads="1"/>
          </p:cNvSpPr>
          <p:nvPr/>
        </p:nvSpPr>
        <p:spPr bwMode="auto">
          <a:xfrm>
            <a:off x="2651125" y="2803525"/>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34" name="Line 14"/>
          <p:cNvSpPr>
            <a:spLocks noChangeShapeType="1"/>
          </p:cNvSpPr>
          <p:nvPr/>
        </p:nvSpPr>
        <p:spPr bwMode="auto">
          <a:xfrm>
            <a:off x="2574925" y="2193925"/>
            <a:ext cx="304800" cy="304800"/>
          </a:xfrm>
          <a:prstGeom prst="line">
            <a:avLst/>
          </a:prstGeom>
          <a:noFill/>
          <a:ln w="9525">
            <a:solidFill>
              <a:schemeClr val="tx1"/>
            </a:solidFill>
            <a:round/>
            <a:headEnd/>
            <a:tailEnd/>
          </a:ln>
          <a:effectLst/>
        </p:spPr>
        <p:txBody>
          <a:bodyPr/>
          <a:lstStyle/>
          <a:p>
            <a:endParaRPr lang="en-US"/>
          </a:p>
        </p:txBody>
      </p:sp>
      <p:sp>
        <p:nvSpPr>
          <p:cNvPr id="81935" name="Freeform 15"/>
          <p:cNvSpPr>
            <a:spLocks/>
          </p:cNvSpPr>
          <p:nvPr/>
        </p:nvSpPr>
        <p:spPr bwMode="auto">
          <a:xfrm>
            <a:off x="2803525" y="2657475"/>
            <a:ext cx="112713" cy="146050"/>
          </a:xfrm>
          <a:custGeom>
            <a:avLst/>
            <a:gdLst/>
            <a:ahLst/>
            <a:cxnLst>
              <a:cxn ang="0">
                <a:pos x="71" y="0"/>
              </a:cxn>
              <a:cxn ang="0">
                <a:pos x="0" y="92"/>
              </a:cxn>
            </a:cxnLst>
            <a:rect l="0" t="0" r="r" b="b"/>
            <a:pathLst>
              <a:path w="71" h="92">
                <a:moveTo>
                  <a:pt x="71"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1936" name="Oval 16"/>
          <p:cNvSpPr>
            <a:spLocks noChangeArrowheads="1"/>
          </p:cNvSpPr>
          <p:nvPr/>
        </p:nvSpPr>
        <p:spPr bwMode="auto">
          <a:xfrm>
            <a:off x="1524000" y="3276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37" name="Rectangle 17"/>
          <p:cNvSpPr>
            <a:spLocks noChangeArrowheads="1"/>
          </p:cNvSpPr>
          <p:nvPr/>
        </p:nvSpPr>
        <p:spPr bwMode="auto">
          <a:xfrm>
            <a:off x="1600200" y="40386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38" name="Freeform 18"/>
          <p:cNvSpPr>
            <a:spLocks/>
          </p:cNvSpPr>
          <p:nvPr/>
        </p:nvSpPr>
        <p:spPr bwMode="auto">
          <a:xfrm>
            <a:off x="1725613" y="3074988"/>
            <a:ext cx="158750" cy="217487"/>
          </a:xfrm>
          <a:custGeom>
            <a:avLst/>
            <a:gdLst/>
            <a:ahLst/>
            <a:cxnLst>
              <a:cxn ang="0">
                <a:pos x="100" y="0"/>
              </a:cxn>
              <a:cxn ang="0">
                <a:pos x="0" y="137"/>
              </a:cxn>
            </a:cxnLst>
            <a:rect l="0" t="0" r="r" b="b"/>
            <a:pathLst>
              <a:path w="100" h="137">
                <a:moveTo>
                  <a:pt x="100" y="0"/>
                </a:moveTo>
                <a:lnTo>
                  <a:pt x="0" y="137"/>
                </a:lnTo>
              </a:path>
            </a:pathLst>
          </a:custGeom>
          <a:noFill/>
          <a:ln w="9525">
            <a:solidFill>
              <a:schemeClr val="tx1"/>
            </a:solidFill>
            <a:round/>
            <a:headEnd type="none" w="med" len="med"/>
            <a:tailEnd type="none" w="med" len="med"/>
          </a:ln>
          <a:effectLst/>
        </p:spPr>
        <p:txBody>
          <a:bodyPr/>
          <a:lstStyle/>
          <a:p>
            <a:endParaRPr lang="en-US"/>
          </a:p>
        </p:txBody>
      </p:sp>
      <p:sp>
        <p:nvSpPr>
          <p:cNvPr id="81939" name="Oval 19"/>
          <p:cNvSpPr>
            <a:spLocks noChangeArrowheads="1"/>
          </p:cNvSpPr>
          <p:nvPr/>
        </p:nvSpPr>
        <p:spPr bwMode="auto">
          <a:xfrm>
            <a:off x="1295400" y="3657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40" name="Freeform 20"/>
          <p:cNvSpPr>
            <a:spLocks/>
          </p:cNvSpPr>
          <p:nvPr/>
        </p:nvSpPr>
        <p:spPr bwMode="auto">
          <a:xfrm>
            <a:off x="1447800" y="3511550"/>
            <a:ext cx="119063" cy="146050"/>
          </a:xfrm>
          <a:custGeom>
            <a:avLst/>
            <a:gdLst/>
            <a:ahLst/>
            <a:cxnLst>
              <a:cxn ang="0">
                <a:pos x="75" y="0"/>
              </a:cxn>
              <a:cxn ang="0">
                <a:pos x="0" y="92"/>
              </a:cxn>
            </a:cxnLst>
            <a:rect l="0" t="0" r="r" b="b"/>
            <a:pathLst>
              <a:path w="75" h="92">
                <a:moveTo>
                  <a:pt x="75" y="0"/>
                </a:moveTo>
                <a:lnTo>
                  <a:pt x="0" y="92"/>
                </a:lnTo>
              </a:path>
            </a:pathLst>
          </a:custGeom>
          <a:noFill/>
          <a:ln w="9525">
            <a:solidFill>
              <a:schemeClr val="tx1"/>
            </a:solidFill>
            <a:round/>
            <a:headEnd type="none" w="med" len="med"/>
            <a:tailEnd type="none" w="med" len="med"/>
          </a:ln>
          <a:effectLst/>
        </p:spPr>
        <p:txBody>
          <a:bodyPr/>
          <a:lstStyle/>
          <a:p>
            <a:endParaRPr lang="en-US"/>
          </a:p>
        </p:txBody>
      </p:sp>
      <p:sp>
        <p:nvSpPr>
          <p:cNvPr id="81941" name="Freeform 21"/>
          <p:cNvSpPr>
            <a:spLocks/>
          </p:cNvSpPr>
          <p:nvPr/>
        </p:nvSpPr>
        <p:spPr bwMode="auto">
          <a:xfrm>
            <a:off x="1508125" y="38703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1942" name="Rectangle 22"/>
          <p:cNvSpPr>
            <a:spLocks noChangeArrowheads="1"/>
          </p:cNvSpPr>
          <p:nvPr/>
        </p:nvSpPr>
        <p:spPr bwMode="auto">
          <a:xfrm>
            <a:off x="1828800" y="36576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43" name="Freeform 23"/>
          <p:cNvSpPr>
            <a:spLocks/>
          </p:cNvSpPr>
          <p:nvPr/>
        </p:nvSpPr>
        <p:spPr bwMode="auto">
          <a:xfrm>
            <a:off x="1736725" y="34893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1944" name="Rectangle 24"/>
          <p:cNvSpPr>
            <a:spLocks noChangeArrowheads="1"/>
          </p:cNvSpPr>
          <p:nvPr/>
        </p:nvSpPr>
        <p:spPr bwMode="auto">
          <a:xfrm>
            <a:off x="990600" y="40386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45" name="Freeform 25"/>
          <p:cNvSpPr>
            <a:spLocks/>
          </p:cNvSpPr>
          <p:nvPr/>
        </p:nvSpPr>
        <p:spPr bwMode="auto">
          <a:xfrm>
            <a:off x="1143000" y="3886200"/>
            <a:ext cx="155575" cy="152400"/>
          </a:xfrm>
          <a:custGeom>
            <a:avLst/>
            <a:gdLst/>
            <a:ahLst/>
            <a:cxnLst>
              <a:cxn ang="0">
                <a:pos x="98" y="0"/>
              </a:cxn>
              <a:cxn ang="0">
                <a:pos x="0" y="96"/>
              </a:cxn>
            </a:cxnLst>
            <a:rect l="0" t="0" r="r" b="b"/>
            <a:pathLst>
              <a:path w="98" h="96">
                <a:moveTo>
                  <a:pt x="98" y="0"/>
                </a:moveTo>
                <a:lnTo>
                  <a:pt x="0" y="96"/>
                </a:lnTo>
              </a:path>
            </a:pathLst>
          </a:custGeom>
          <a:noFill/>
          <a:ln w="9525">
            <a:solidFill>
              <a:schemeClr val="tx1"/>
            </a:solidFill>
            <a:round/>
            <a:headEnd type="none" w="med" len="med"/>
            <a:tailEnd type="none" w="med" len="med"/>
          </a:ln>
          <a:effectLst/>
        </p:spPr>
        <p:txBody>
          <a:bodyPr/>
          <a:lstStyle/>
          <a:p>
            <a:endParaRPr lang="en-US"/>
          </a:p>
        </p:txBody>
      </p:sp>
      <p:sp>
        <p:nvSpPr>
          <p:cNvPr id="81946" name="Rectangle 26"/>
          <p:cNvSpPr>
            <a:spLocks noChangeArrowheads="1"/>
          </p:cNvSpPr>
          <p:nvPr/>
        </p:nvSpPr>
        <p:spPr bwMode="auto">
          <a:xfrm>
            <a:off x="3200400" y="28194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47" name="Freeform 27"/>
          <p:cNvSpPr>
            <a:spLocks/>
          </p:cNvSpPr>
          <p:nvPr/>
        </p:nvSpPr>
        <p:spPr bwMode="auto">
          <a:xfrm>
            <a:off x="3108325" y="2651125"/>
            <a:ext cx="177800" cy="177800"/>
          </a:xfrm>
          <a:custGeom>
            <a:avLst/>
            <a:gdLst/>
            <a:ahLst/>
            <a:cxnLst>
              <a:cxn ang="0">
                <a:pos x="0" y="0"/>
              </a:cxn>
              <a:cxn ang="0">
                <a:pos x="112" y="112"/>
              </a:cxn>
            </a:cxnLst>
            <a:rect l="0" t="0" r="r" b="b"/>
            <a:pathLst>
              <a:path w="112" h="112">
                <a:moveTo>
                  <a:pt x="0" y="0"/>
                </a:moveTo>
                <a:lnTo>
                  <a:pt x="112" y="112"/>
                </a:lnTo>
              </a:path>
            </a:pathLst>
          </a:custGeom>
          <a:noFill/>
          <a:ln w="9525">
            <a:solidFill>
              <a:schemeClr val="tx1"/>
            </a:solidFill>
            <a:round/>
            <a:headEnd type="none" w="med" len="med"/>
            <a:tailEnd type="none" w="med" len="med"/>
          </a:ln>
          <a:effectLst/>
        </p:spPr>
        <p:txBody>
          <a:bodyPr/>
          <a:lstStyle/>
          <a:p>
            <a:endParaRPr lang="en-US"/>
          </a:p>
        </p:txBody>
      </p:sp>
      <p:sp>
        <p:nvSpPr>
          <p:cNvPr id="81948" name="Text Box 28"/>
          <p:cNvSpPr txBox="1">
            <a:spLocks noChangeArrowheads="1"/>
          </p:cNvSpPr>
          <p:nvPr/>
        </p:nvSpPr>
        <p:spPr bwMode="auto">
          <a:xfrm>
            <a:off x="990600" y="4038600"/>
            <a:ext cx="381000" cy="336550"/>
          </a:xfrm>
          <a:prstGeom prst="rect">
            <a:avLst/>
          </a:prstGeom>
          <a:noFill/>
          <a:ln w="9525">
            <a:noFill/>
            <a:miter lim="800000"/>
            <a:headEnd/>
            <a:tailEnd/>
          </a:ln>
          <a:effectLst/>
        </p:spPr>
        <p:txBody>
          <a:bodyPr>
            <a:spAutoFit/>
          </a:bodyPr>
          <a:lstStyle/>
          <a:p>
            <a:pPr>
              <a:spcBef>
                <a:spcPct val="50000"/>
              </a:spcBef>
            </a:pPr>
            <a:r>
              <a:rPr lang="en-US" sz="1600"/>
              <a:t>3</a:t>
            </a:r>
          </a:p>
        </p:txBody>
      </p:sp>
      <p:sp>
        <p:nvSpPr>
          <p:cNvPr id="81949" name="Text Box 29"/>
          <p:cNvSpPr txBox="1">
            <a:spLocks noChangeArrowheads="1"/>
          </p:cNvSpPr>
          <p:nvPr/>
        </p:nvSpPr>
        <p:spPr bwMode="auto">
          <a:xfrm>
            <a:off x="838200" y="4267200"/>
            <a:ext cx="457200" cy="336550"/>
          </a:xfrm>
          <a:prstGeom prst="rect">
            <a:avLst/>
          </a:prstGeom>
          <a:noFill/>
          <a:ln w="9525">
            <a:noFill/>
            <a:miter lim="800000"/>
            <a:headEnd/>
            <a:tailEnd/>
          </a:ln>
          <a:effectLst/>
        </p:spPr>
        <p:txBody>
          <a:bodyPr>
            <a:spAutoFit/>
          </a:bodyPr>
          <a:lstStyle/>
          <a:p>
            <a:pPr>
              <a:spcBef>
                <a:spcPct val="50000"/>
              </a:spcBef>
            </a:pPr>
            <a:r>
              <a:rPr lang="en-US" sz="1600"/>
              <a:t>‘s’</a:t>
            </a:r>
          </a:p>
        </p:txBody>
      </p:sp>
      <p:sp>
        <p:nvSpPr>
          <p:cNvPr id="81950" name="Text Box 30"/>
          <p:cNvSpPr txBox="1">
            <a:spLocks noChangeArrowheads="1"/>
          </p:cNvSpPr>
          <p:nvPr/>
        </p:nvSpPr>
        <p:spPr bwMode="auto">
          <a:xfrm>
            <a:off x="1600200" y="4038600"/>
            <a:ext cx="381000" cy="336550"/>
          </a:xfrm>
          <a:prstGeom prst="rect">
            <a:avLst/>
          </a:prstGeom>
          <a:noFill/>
          <a:ln w="9525">
            <a:noFill/>
            <a:miter lim="800000"/>
            <a:headEnd/>
            <a:tailEnd/>
          </a:ln>
          <a:effectLst/>
        </p:spPr>
        <p:txBody>
          <a:bodyPr>
            <a:spAutoFit/>
          </a:bodyPr>
          <a:lstStyle/>
          <a:p>
            <a:pPr>
              <a:spcBef>
                <a:spcPct val="50000"/>
              </a:spcBef>
            </a:pPr>
            <a:r>
              <a:rPr lang="en-US" sz="1600"/>
              <a:t>1</a:t>
            </a:r>
          </a:p>
        </p:txBody>
      </p:sp>
      <p:sp>
        <p:nvSpPr>
          <p:cNvPr id="81951" name="Text Box 31"/>
          <p:cNvSpPr txBox="1">
            <a:spLocks noChangeArrowheads="1"/>
          </p:cNvSpPr>
          <p:nvPr/>
        </p:nvSpPr>
        <p:spPr bwMode="auto">
          <a:xfrm>
            <a:off x="1447800" y="4267200"/>
            <a:ext cx="533400" cy="336550"/>
          </a:xfrm>
          <a:prstGeom prst="rect">
            <a:avLst/>
          </a:prstGeom>
          <a:noFill/>
          <a:ln w="9525">
            <a:noFill/>
            <a:miter lim="800000"/>
            <a:headEnd/>
            <a:tailEnd/>
          </a:ln>
          <a:effectLst/>
        </p:spPr>
        <p:txBody>
          <a:bodyPr>
            <a:spAutoFit/>
          </a:bodyPr>
          <a:lstStyle/>
          <a:p>
            <a:pPr>
              <a:spcBef>
                <a:spcPct val="50000"/>
              </a:spcBef>
            </a:pPr>
            <a:r>
              <a:rPr lang="en-US" sz="1600"/>
              <a:t>‘\n’</a:t>
            </a:r>
          </a:p>
        </p:txBody>
      </p:sp>
      <p:sp>
        <p:nvSpPr>
          <p:cNvPr id="81952" name="Text Box 32"/>
          <p:cNvSpPr txBox="1">
            <a:spLocks noChangeArrowheads="1"/>
          </p:cNvSpPr>
          <p:nvPr/>
        </p:nvSpPr>
        <p:spPr bwMode="auto">
          <a:xfrm>
            <a:off x="1828800" y="3581400"/>
            <a:ext cx="381000" cy="336550"/>
          </a:xfrm>
          <a:prstGeom prst="rect">
            <a:avLst/>
          </a:prstGeom>
          <a:noFill/>
          <a:ln w="9525">
            <a:noFill/>
            <a:miter lim="800000"/>
            <a:headEnd/>
            <a:tailEnd/>
          </a:ln>
          <a:effectLst/>
        </p:spPr>
        <p:txBody>
          <a:bodyPr>
            <a:spAutoFit/>
          </a:bodyPr>
          <a:lstStyle/>
          <a:p>
            <a:pPr>
              <a:spcBef>
                <a:spcPct val="50000"/>
              </a:spcBef>
            </a:pPr>
            <a:r>
              <a:rPr lang="en-US" sz="1600"/>
              <a:t>4</a:t>
            </a:r>
          </a:p>
        </p:txBody>
      </p:sp>
      <p:sp>
        <p:nvSpPr>
          <p:cNvPr id="81953" name="Text Box 33"/>
          <p:cNvSpPr txBox="1">
            <a:spLocks noChangeArrowheads="1"/>
          </p:cNvSpPr>
          <p:nvPr/>
        </p:nvSpPr>
        <p:spPr bwMode="auto">
          <a:xfrm>
            <a:off x="1828800" y="3886200"/>
            <a:ext cx="457200" cy="336550"/>
          </a:xfrm>
          <a:prstGeom prst="rect">
            <a:avLst/>
          </a:prstGeom>
          <a:noFill/>
          <a:ln w="9525">
            <a:noFill/>
            <a:miter lim="800000"/>
            <a:headEnd/>
            <a:tailEnd/>
          </a:ln>
          <a:effectLst/>
        </p:spPr>
        <p:txBody>
          <a:bodyPr>
            <a:spAutoFit/>
          </a:bodyPr>
          <a:lstStyle/>
          <a:p>
            <a:pPr>
              <a:spcBef>
                <a:spcPct val="50000"/>
              </a:spcBef>
            </a:pPr>
            <a:r>
              <a:rPr lang="en-US" sz="1600"/>
              <a:t>‘t’</a:t>
            </a:r>
          </a:p>
        </p:txBody>
      </p:sp>
      <p:sp>
        <p:nvSpPr>
          <p:cNvPr id="81954" name="Text Box 34"/>
          <p:cNvSpPr txBox="1">
            <a:spLocks noChangeArrowheads="1"/>
          </p:cNvSpPr>
          <p:nvPr/>
        </p:nvSpPr>
        <p:spPr bwMode="auto">
          <a:xfrm>
            <a:off x="2057400" y="3124200"/>
            <a:ext cx="457200" cy="336550"/>
          </a:xfrm>
          <a:prstGeom prst="rect">
            <a:avLst/>
          </a:prstGeom>
          <a:noFill/>
          <a:ln w="9525">
            <a:noFill/>
            <a:miter lim="800000"/>
            <a:headEnd/>
            <a:tailEnd/>
          </a:ln>
          <a:effectLst/>
        </p:spPr>
        <p:txBody>
          <a:bodyPr>
            <a:spAutoFit/>
          </a:bodyPr>
          <a:lstStyle/>
          <a:p>
            <a:pPr>
              <a:spcBef>
                <a:spcPct val="50000"/>
              </a:spcBef>
            </a:pPr>
            <a:r>
              <a:rPr lang="en-US" sz="1600"/>
              <a:t>10</a:t>
            </a:r>
          </a:p>
        </p:txBody>
      </p:sp>
      <p:sp>
        <p:nvSpPr>
          <p:cNvPr id="81955" name="Text Box 35"/>
          <p:cNvSpPr txBox="1">
            <a:spLocks noChangeArrowheads="1"/>
          </p:cNvSpPr>
          <p:nvPr/>
        </p:nvSpPr>
        <p:spPr bwMode="auto">
          <a:xfrm>
            <a:off x="2057400" y="3429000"/>
            <a:ext cx="457200" cy="336550"/>
          </a:xfrm>
          <a:prstGeom prst="rect">
            <a:avLst/>
          </a:prstGeom>
          <a:noFill/>
          <a:ln w="9525">
            <a:noFill/>
            <a:miter lim="800000"/>
            <a:headEnd/>
            <a:tailEnd/>
          </a:ln>
          <a:effectLst/>
        </p:spPr>
        <p:txBody>
          <a:bodyPr>
            <a:spAutoFit/>
          </a:bodyPr>
          <a:lstStyle/>
          <a:p>
            <a:pPr>
              <a:spcBef>
                <a:spcPct val="50000"/>
              </a:spcBef>
            </a:pPr>
            <a:r>
              <a:rPr lang="en-US" sz="1600"/>
              <a:t>‘a’</a:t>
            </a:r>
          </a:p>
        </p:txBody>
      </p:sp>
      <p:sp>
        <p:nvSpPr>
          <p:cNvPr id="81956" name="Rectangle 36"/>
          <p:cNvSpPr>
            <a:spLocks noChangeArrowheads="1"/>
          </p:cNvSpPr>
          <p:nvPr/>
        </p:nvSpPr>
        <p:spPr bwMode="auto">
          <a:xfrm>
            <a:off x="2286000" y="2819400"/>
            <a:ext cx="228600" cy="228600"/>
          </a:xfrm>
          <a:prstGeom prst="rect">
            <a:avLst/>
          </a:prstGeom>
          <a:noFill/>
          <a:ln w="9525">
            <a:solidFill>
              <a:schemeClr val="tx1"/>
            </a:solidFill>
            <a:miter lim="800000"/>
            <a:headEnd/>
            <a:tailEnd/>
          </a:ln>
          <a:effectLst/>
        </p:spPr>
        <p:txBody>
          <a:bodyPr wrap="none" anchor="ctr"/>
          <a:lstStyle/>
          <a:p>
            <a:endParaRPr lang="en-US"/>
          </a:p>
        </p:txBody>
      </p:sp>
      <p:sp>
        <p:nvSpPr>
          <p:cNvPr id="81957" name="Text Box 37"/>
          <p:cNvSpPr txBox="1">
            <a:spLocks noChangeArrowheads="1"/>
          </p:cNvSpPr>
          <p:nvPr/>
        </p:nvSpPr>
        <p:spPr bwMode="auto">
          <a:xfrm>
            <a:off x="2209800" y="2743200"/>
            <a:ext cx="457200" cy="336550"/>
          </a:xfrm>
          <a:prstGeom prst="rect">
            <a:avLst/>
          </a:prstGeom>
          <a:noFill/>
          <a:ln w="9525">
            <a:noFill/>
            <a:miter lim="800000"/>
            <a:headEnd/>
            <a:tailEnd/>
          </a:ln>
          <a:effectLst/>
        </p:spPr>
        <p:txBody>
          <a:bodyPr>
            <a:spAutoFit/>
          </a:bodyPr>
          <a:lstStyle/>
          <a:p>
            <a:pPr>
              <a:spcBef>
                <a:spcPct val="50000"/>
              </a:spcBef>
            </a:pPr>
            <a:r>
              <a:rPr lang="en-US" sz="1600"/>
              <a:t>15</a:t>
            </a:r>
          </a:p>
        </p:txBody>
      </p:sp>
      <p:sp>
        <p:nvSpPr>
          <p:cNvPr id="81958" name="Text Box 38"/>
          <p:cNvSpPr txBox="1">
            <a:spLocks noChangeArrowheads="1"/>
          </p:cNvSpPr>
          <p:nvPr/>
        </p:nvSpPr>
        <p:spPr bwMode="auto">
          <a:xfrm>
            <a:off x="2286000" y="2514600"/>
            <a:ext cx="457200" cy="336550"/>
          </a:xfrm>
          <a:prstGeom prst="rect">
            <a:avLst/>
          </a:prstGeom>
          <a:noFill/>
          <a:ln w="9525">
            <a:noFill/>
            <a:miter lim="800000"/>
            <a:headEnd/>
            <a:tailEnd/>
          </a:ln>
          <a:effectLst/>
        </p:spPr>
        <p:txBody>
          <a:bodyPr>
            <a:spAutoFit/>
          </a:bodyPr>
          <a:lstStyle/>
          <a:p>
            <a:pPr>
              <a:spcBef>
                <a:spcPct val="50000"/>
              </a:spcBef>
            </a:pPr>
            <a:r>
              <a:rPr lang="en-US" sz="1600"/>
              <a:t>‘e’</a:t>
            </a:r>
          </a:p>
        </p:txBody>
      </p:sp>
      <p:sp>
        <p:nvSpPr>
          <p:cNvPr id="81959" name="Text Box 39"/>
          <p:cNvSpPr txBox="1">
            <a:spLocks noChangeArrowheads="1"/>
          </p:cNvSpPr>
          <p:nvPr/>
        </p:nvSpPr>
        <p:spPr bwMode="auto">
          <a:xfrm>
            <a:off x="2590800" y="2743200"/>
            <a:ext cx="457200" cy="336550"/>
          </a:xfrm>
          <a:prstGeom prst="rect">
            <a:avLst/>
          </a:prstGeom>
          <a:noFill/>
          <a:ln w="9525">
            <a:noFill/>
            <a:miter lim="800000"/>
            <a:headEnd/>
            <a:tailEnd/>
          </a:ln>
          <a:effectLst/>
        </p:spPr>
        <p:txBody>
          <a:bodyPr>
            <a:spAutoFit/>
          </a:bodyPr>
          <a:lstStyle/>
          <a:p>
            <a:pPr>
              <a:spcBef>
                <a:spcPct val="50000"/>
              </a:spcBef>
            </a:pPr>
            <a:r>
              <a:rPr lang="en-US" sz="1600"/>
              <a:t>12</a:t>
            </a:r>
          </a:p>
        </p:txBody>
      </p:sp>
      <p:sp>
        <p:nvSpPr>
          <p:cNvPr id="81960" name="Text Box 40"/>
          <p:cNvSpPr txBox="1">
            <a:spLocks noChangeArrowheads="1"/>
          </p:cNvSpPr>
          <p:nvPr/>
        </p:nvSpPr>
        <p:spPr bwMode="auto">
          <a:xfrm>
            <a:off x="2590800" y="3048000"/>
            <a:ext cx="381000" cy="336550"/>
          </a:xfrm>
          <a:prstGeom prst="rect">
            <a:avLst/>
          </a:prstGeom>
          <a:noFill/>
          <a:ln w="9525">
            <a:noFill/>
            <a:miter lim="800000"/>
            <a:headEnd/>
            <a:tailEnd/>
          </a:ln>
          <a:effectLst/>
        </p:spPr>
        <p:txBody>
          <a:bodyPr>
            <a:spAutoFit/>
          </a:bodyPr>
          <a:lstStyle/>
          <a:p>
            <a:pPr>
              <a:spcBef>
                <a:spcPct val="50000"/>
              </a:spcBef>
            </a:pPr>
            <a:r>
              <a:rPr lang="en-US" sz="1600"/>
              <a:t>‘i’</a:t>
            </a:r>
          </a:p>
        </p:txBody>
      </p:sp>
      <p:sp>
        <p:nvSpPr>
          <p:cNvPr id="81961" name="Text Box 41"/>
          <p:cNvSpPr txBox="1">
            <a:spLocks noChangeArrowheads="1"/>
          </p:cNvSpPr>
          <p:nvPr/>
        </p:nvSpPr>
        <p:spPr bwMode="auto">
          <a:xfrm>
            <a:off x="3124200" y="2743200"/>
            <a:ext cx="457200" cy="336550"/>
          </a:xfrm>
          <a:prstGeom prst="rect">
            <a:avLst/>
          </a:prstGeom>
          <a:noFill/>
          <a:ln w="9525">
            <a:noFill/>
            <a:miter lim="800000"/>
            <a:headEnd/>
            <a:tailEnd/>
          </a:ln>
          <a:effectLst/>
        </p:spPr>
        <p:txBody>
          <a:bodyPr>
            <a:spAutoFit/>
          </a:bodyPr>
          <a:lstStyle/>
          <a:p>
            <a:pPr>
              <a:spcBef>
                <a:spcPct val="50000"/>
              </a:spcBef>
            </a:pPr>
            <a:r>
              <a:rPr lang="en-US" sz="1600"/>
              <a:t>13</a:t>
            </a:r>
          </a:p>
        </p:txBody>
      </p:sp>
      <p:sp>
        <p:nvSpPr>
          <p:cNvPr id="81962" name="Text Box 42"/>
          <p:cNvSpPr txBox="1">
            <a:spLocks noChangeArrowheads="1"/>
          </p:cNvSpPr>
          <p:nvPr/>
        </p:nvSpPr>
        <p:spPr bwMode="auto">
          <a:xfrm>
            <a:off x="3124200" y="3048000"/>
            <a:ext cx="533400" cy="336550"/>
          </a:xfrm>
          <a:prstGeom prst="rect">
            <a:avLst/>
          </a:prstGeom>
          <a:noFill/>
          <a:ln w="9525">
            <a:noFill/>
            <a:miter lim="800000"/>
            <a:headEnd/>
            <a:tailEnd/>
          </a:ln>
          <a:effectLst/>
        </p:spPr>
        <p:txBody>
          <a:bodyPr>
            <a:spAutoFit/>
          </a:bodyPr>
          <a:lstStyle/>
          <a:p>
            <a:pPr>
              <a:spcBef>
                <a:spcPct val="50000"/>
              </a:spcBef>
            </a:pPr>
            <a:r>
              <a:rPr lang="en-US" sz="1600"/>
              <a:t>‘ ’</a:t>
            </a:r>
          </a:p>
        </p:txBody>
      </p:sp>
      <p:sp>
        <p:nvSpPr>
          <p:cNvPr id="81963" name="Text Box 43"/>
          <p:cNvSpPr txBox="1">
            <a:spLocks noChangeArrowheads="1"/>
          </p:cNvSpPr>
          <p:nvPr/>
        </p:nvSpPr>
        <p:spPr bwMode="auto">
          <a:xfrm>
            <a:off x="3886200" y="2819400"/>
            <a:ext cx="4572000" cy="1562100"/>
          </a:xfrm>
          <a:prstGeom prst="rect">
            <a:avLst/>
          </a:prstGeom>
          <a:noFill/>
          <a:ln w="9525">
            <a:solidFill>
              <a:schemeClr val="accent2"/>
            </a:solidFill>
            <a:miter lim="800000"/>
            <a:headEnd/>
            <a:tailEnd/>
          </a:ln>
          <a:effectLst/>
        </p:spPr>
        <p:txBody>
          <a:bodyPr>
            <a:spAutoFit/>
          </a:bodyPr>
          <a:lstStyle/>
          <a:p>
            <a:pPr>
              <a:spcBef>
                <a:spcPct val="50000"/>
              </a:spcBef>
            </a:pPr>
            <a:r>
              <a:rPr lang="en-US"/>
              <a:t>Total file size = 3*5 + 1*5 + 4*4 + 10*3 + 15*2 + 12*2 + 13*2 = 146, which is exactly the total weighted external path lengths.</a:t>
            </a:r>
          </a:p>
        </p:txBody>
      </p:sp>
      <p:sp>
        <p:nvSpPr>
          <p:cNvPr id="81964" name="Text Box 44"/>
          <p:cNvSpPr txBox="1">
            <a:spLocks noChangeArrowheads="1"/>
          </p:cNvSpPr>
          <p:nvPr/>
        </p:nvSpPr>
        <p:spPr bwMode="auto">
          <a:xfrm>
            <a:off x="609600" y="4648200"/>
            <a:ext cx="4191000" cy="1635125"/>
          </a:xfrm>
          <a:prstGeom prst="rect">
            <a:avLst/>
          </a:prstGeom>
          <a:noFill/>
          <a:ln w="9525">
            <a:solidFill>
              <a:schemeClr val="accent2"/>
            </a:solidFill>
            <a:miter lim="800000"/>
            <a:headEnd/>
            <a:tailEnd/>
          </a:ln>
          <a:effectLst/>
        </p:spPr>
        <p:txBody>
          <a:bodyPr>
            <a:spAutoFit/>
          </a:bodyPr>
          <a:lstStyle/>
          <a:p>
            <a:pPr>
              <a:lnSpc>
                <a:spcPct val="70000"/>
              </a:lnSpc>
              <a:spcBef>
                <a:spcPct val="50000"/>
              </a:spcBef>
            </a:pPr>
            <a:r>
              <a:rPr lang="en-US"/>
              <a:t>We also note that in an optimal prefix code, each node in the tree has either no children or has two.  Thus, the optimal binary merge tree algorithm finds the optimal code (Huffman code).</a:t>
            </a:r>
          </a:p>
        </p:txBody>
      </p:sp>
      <p:sp>
        <p:nvSpPr>
          <p:cNvPr id="81965" name="Oval 45"/>
          <p:cNvSpPr>
            <a:spLocks noChangeArrowheads="1"/>
          </p:cNvSpPr>
          <p:nvPr/>
        </p:nvSpPr>
        <p:spPr bwMode="auto">
          <a:xfrm>
            <a:off x="5715000" y="4800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66" name="Oval 46"/>
          <p:cNvSpPr>
            <a:spLocks noChangeArrowheads="1"/>
          </p:cNvSpPr>
          <p:nvPr/>
        </p:nvSpPr>
        <p:spPr bwMode="auto">
          <a:xfrm>
            <a:off x="5943600" y="5181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68" name="Freeform 48"/>
          <p:cNvSpPr>
            <a:spLocks/>
          </p:cNvSpPr>
          <p:nvPr/>
        </p:nvSpPr>
        <p:spPr bwMode="auto">
          <a:xfrm>
            <a:off x="5867400" y="5029200"/>
            <a:ext cx="155575" cy="219075"/>
          </a:xfrm>
          <a:custGeom>
            <a:avLst/>
            <a:gdLst/>
            <a:ahLst/>
            <a:cxnLst>
              <a:cxn ang="0">
                <a:pos x="0" y="0"/>
              </a:cxn>
              <a:cxn ang="0">
                <a:pos x="98" y="138"/>
              </a:cxn>
            </a:cxnLst>
            <a:rect l="0" t="0" r="r" b="b"/>
            <a:pathLst>
              <a:path w="98" h="138">
                <a:moveTo>
                  <a:pt x="0" y="0"/>
                </a:moveTo>
                <a:lnTo>
                  <a:pt x="98" y="138"/>
                </a:lnTo>
              </a:path>
            </a:pathLst>
          </a:custGeom>
          <a:noFill/>
          <a:ln w="9525">
            <a:solidFill>
              <a:schemeClr val="tx1"/>
            </a:solidFill>
            <a:round/>
            <a:headEnd type="none" w="med" len="med"/>
            <a:tailEnd type="none" w="med" len="med"/>
          </a:ln>
          <a:effectLst/>
        </p:spPr>
        <p:txBody>
          <a:bodyPr/>
          <a:lstStyle/>
          <a:p>
            <a:endParaRPr lang="en-US"/>
          </a:p>
        </p:txBody>
      </p:sp>
      <p:sp>
        <p:nvSpPr>
          <p:cNvPr id="81969" name="Line 49"/>
          <p:cNvSpPr>
            <a:spLocks noChangeShapeType="1"/>
          </p:cNvSpPr>
          <p:nvPr/>
        </p:nvSpPr>
        <p:spPr bwMode="auto">
          <a:xfrm flipH="1">
            <a:off x="5715000" y="5410200"/>
            <a:ext cx="304800" cy="381000"/>
          </a:xfrm>
          <a:prstGeom prst="line">
            <a:avLst/>
          </a:prstGeom>
          <a:noFill/>
          <a:ln w="9525">
            <a:solidFill>
              <a:schemeClr val="tx1"/>
            </a:solidFill>
            <a:round/>
            <a:headEnd/>
            <a:tailEnd/>
          </a:ln>
          <a:effectLst/>
        </p:spPr>
        <p:txBody>
          <a:bodyPr/>
          <a:lstStyle/>
          <a:p>
            <a:endParaRPr lang="en-US"/>
          </a:p>
        </p:txBody>
      </p:sp>
      <p:sp>
        <p:nvSpPr>
          <p:cNvPr id="81970" name="Line 50"/>
          <p:cNvSpPr>
            <a:spLocks noChangeShapeType="1"/>
          </p:cNvSpPr>
          <p:nvPr/>
        </p:nvSpPr>
        <p:spPr bwMode="auto">
          <a:xfrm>
            <a:off x="6096000" y="5410200"/>
            <a:ext cx="304800" cy="381000"/>
          </a:xfrm>
          <a:prstGeom prst="line">
            <a:avLst/>
          </a:prstGeom>
          <a:noFill/>
          <a:ln w="9525">
            <a:solidFill>
              <a:schemeClr val="tx1"/>
            </a:solidFill>
            <a:round/>
            <a:headEnd/>
            <a:tailEnd/>
          </a:ln>
          <a:effectLst/>
        </p:spPr>
        <p:txBody>
          <a:bodyPr/>
          <a:lstStyle/>
          <a:p>
            <a:endParaRPr lang="en-US"/>
          </a:p>
        </p:txBody>
      </p:sp>
      <p:sp>
        <p:nvSpPr>
          <p:cNvPr id="81971" name="Freeform 51"/>
          <p:cNvSpPr>
            <a:spLocks/>
          </p:cNvSpPr>
          <p:nvPr/>
        </p:nvSpPr>
        <p:spPr bwMode="auto">
          <a:xfrm>
            <a:off x="5715000" y="5784850"/>
            <a:ext cx="665163" cy="6350"/>
          </a:xfrm>
          <a:custGeom>
            <a:avLst/>
            <a:gdLst/>
            <a:ahLst/>
            <a:cxnLst>
              <a:cxn ang="0">
                <a:pos x="0" y="4"/>
              </a:cxn>
              <a:cxn ang="0">
                <a:pos x="419" y="0"/>
              </a:cxn>
            </a:cxnLst>
            <a:rect l="0" t="0" r="r" b="b"/>
            <a:pathLst>
              <a:path w="419" h="4">
                <a:moveTo>
                  <a:pt x="0" y="4"/>
                </a:moveTo>
                <a:lnTo>
                  <a:pt x="419" y="0"/>
                </a:lnTo>
              </a:path>
            </a:pathLst>
          </a:custGeom>
          <a:noFill/>
          <a:ln w="9525">
            <a:solidFill>
              <a:schemeClr val="tx1"/>
            </a:solidFill>
            <a:round/>
            <a:headEnd type="none" w="med" len="med"/>
            <a:tailEnd type="none" w="med" len="med"/>
          </a:ln>
          <a:effectLst/>
        </p:spPr>
        <p:txBody>
          <a:bodyPr/>
          <a:lstStyle/>
          <a:p>
            <a:endParaRPr lang="en-US"/>
          </a:p>
        </p:txBody>
      </p:sp>
      <p:sp>
        <p:nvSpPr>
          <p:cNvPr id="81972" name="Text Box 52"/>
          <p:cNvSpPr txBox="1">
            <a:spLocks noChangeArrowheads="1"/>
          </p:cNvSpPr>
          <p:nvPr/>
        </p:nvSpPr>
        <p:spPr bwMode="auto">
          <a:xfrm>
            <a:off x="5257800" y="5867400"/>
            <a:ext cx="1524000" cy="581025"/>
          </a:xfrm>
          <a:prstGeom prst="rect">
            <a:avLst/>
          </a:prstGeom>
          <a:noFill/>
          <a:ln w="9525">
            <a:noFill/>
            <a:miter lim="800000"/>
            <a:headEnd/>
            <a:tailEnd/>
          </a:ln>
          <a:effectLst/>
        </p:spPr>
        <p:txBody>
          <a:bodyPr>
            <a:spAutoFit/>
          </a:bodyPr>
          <a:lstStyle/>
          <a:p>
            <a:pPr>
              <a:spcBef>
                <a:spcPct val="50000"/>
              </a:spcBef>
            </a:pPr>
            <a:r>
              <a:rPr lang="en-US" sz="1600"/>
              <a:t>Node </a:t>
            </a:r>
            <a:r>
              <a:rPr lang="en-US" sz="1600" i="1"/>
              <a:t>x</a:t>
            </a:r>
            <a:r>
              <a:rPr lang="en-US" sz="1600"/>
              <a:t> has only one child </a:t>
            </a:r>
            <a:r>
              <a:rPr lang="en-US" sz="1600" i="1"/>
              <a:t>y</a:t>
            </a:r>
            <a:endParaRPr lang="en-US" sz="1600"/>
          </a:p>
        </p:txBody>
      </p:sp>
      <p:sp>
        <p:nvSpPr>
          <p:cNvPr id="81973" name="Text Box 53"/>
          <p:cNvSpPr txBox="1">
            <a:spLocks noChangeArrowheads="1"/>
          </p:cNvSpPr>
          <p:nvPr/>
        </p:nvSpPr>
        <p:spPr bwMode="auto">
          <a:xfrm>
            <a:off x="5715000" y="4724400"/>
            <a:ext cx="304800" cy="336550"/>
          </a:xfrm>
          <a:prstGeom prst="rect">
            <a:avLst/>
          </a:prstGeom>
          <a:noFill/>
          <a:ln w="9525">
            <a:noFill/>
            <a:miter lim="800000"/>
            <a:headEnd/>
            <a:tailEnd/>
          </a:ln>
          <a:effectLst/>
        </p:spPr>
        <p:txBody>
          <a:bodyPr>
            <a:spAutoFit/>
          </a:bodyPr>
          <a:lstStyle/>
          <a:p>
            <a:pPr>
              <a:spcBef>
                <a:spcPct val="50000"/>
              </a:spcBef>
            </a:pPr>
            <a:r>
              <a:rPr lang="en-US" sz="1600" i="1"/>
              <a:t>x</a:t>
            </a:r>
          </a:p>
        </p:txBody>
      </p:sp>
      <p:sp>
        <p:nvSpPr>
          <p:cNvPr id="81974" name="Text Box 54"/>
          <p:cNvSpPr txBox="1">
            <a:spLocks noChangeArrowheads="1"/>
          </p:cNvSpPr>
          <p:nvPr/>
        </p:nvSpPr>
        <p:spPr bwMode="auto">
          <a:xfrm>
            <a:off x="5943600" y="5105400"/>
            <a:ext cx="381000" cy="336550"/>
          </a:xfrm>
          <a:prstGeom prst="rect">
            <a:avLst/>
          </a:prstGeom>
          <a:noFill/>
          <a:ln w="9525">
            <a:noFill/>
            <a:miter lim="800000"/>
            <a:headEnd/>
            <a:tailEnd/>
          </a:ln>
          <a:effectLst/>
        </p:spPr>
        <p:txBody>
          <a:bodyPr>
            <a:spAutoFit/>
          </a:bodyPr>
          <a:lstStyle/>
          <a:p>
            <a:pPr>
              <a:spcBef>
                <a:spcPct val="50000"/>
              </a:spcBef>
            </a:pPr>
            <a:r>
              <a:rPr lang="en-US" sz="1600" i="1"/>
              <a:t>y</a:t>
            </a:r>
          </a:p>
        </p:txBody>
      </p:sp>
      <p:sp>
        <p:nvSpPr>
          <p:cNvPr id="81975" name="Line 55"/>
          <p:cNvSpPr>
            <a:spLocks noChangeShapeType="1"/>
          </p:cNvSpPr>
          <p:nvPr/>
        </p:nvSpPr>
        <p:spPr bwMode="auto">
          <a:xfrm flipH="1">
            <a:off x="7162800" y="5029200"/>
            <a:ext cx="304800" cy="381000"/>
          </a:xfrm>
          <a:prstGeom prst="line">
            <a:avLst/>
          </a:prstGeom>
          <a:noFill/>
          <a:ln w="9525">
            <a:solidFill>
              <a:schemeClr val="tx1"/>
            </a:solidFill>
            <a:round/>
            <a:headEnd/>
            <a:tailEnd/>
          </a:ln>
          <a:effectLst/>
        </p:spPr>
        <p:txBody>
          <a:bodyPr/>
          <a:lstStyle/>
          <a:p>
            <a:endParaRPr lang="en-US"/>
          </a:p>
        </p:txBody>
      </p:sp>
      <p:sp>
        <p:nvSpPr>
          <p:cNvPr id="81976" name="Line 56"/>
          <p:cNvSpPr>
            <a:spLocks noChangeShapeType="1"/>
          </p:cNvSpPr>
          <p:nvPr/>
        </p:nvSpPr>
        <p:spPr bwMode="auto">
          <a:xfrm>
            <a:off x="7543800" y="5029200"/>
            <a:ext cx="304800" cy="381000"/>
          </a:xfrm>
          <a:prstGeom prst="line">
            <a:avLst/>
          </a:prstGeom>
          <a:noFill/>
          <a:ln w="9525">
            <a:solidFill>
              <a:schemeClr val="tx1"/>
            </a:solidFill>
            <a:round/>
            <a:headEnd/>
            <a:tailEnd/>
          </a:ln>
          <a:effectLst/>
        </p:spPr>
        <p:txBody>
          <a:bodyPr/>
          <a:lstStyle/>
          <a:p>
            <a:endParaRPr lang="en-US"/>
          </a:p>
        </p:txBody>
      </p:sp>
      <p:sp>
        <p:nvSpPr>
          <p:cNvPr id="81977" name="Freeform 57"/>
          <p:cNvSpPr>
            <a:spLocks/>
          </p:cNvSpPr>
          <p:nvPr/>
        </p:nvSpPr>
        <p:spPr bwMode="auto">
          <a:xfrm>
            <a:off x="7162800" y="5403850"/>
            <a:ext cx="685800" cy="6350"/>
          </a:xfrm>
          <a:custGeom>
            <a:avLst/>
            <a:gdLst/>
            <a:ahLst/>
            <a:cxnLst>
              <a:cxn ang="0">
                <a:pos x="0" y="4"/>
              </a:cxn>
              <a:cxn ang="0">
                <a:pos x="432" y="0"/>
              </a:cxn>
            </a:cxnLst>
            <a:rect l="0" t="0" r="r" b="b"/>
            <a:pathLst>
              <a:path w="432" h="4">
                <a:moveTo>
                  <a:pt x="0" y="4"/>
                </a:moveTo>
                <a:lnTo>
                  <a:pt x="432" y="0"/>
                </a:lnTo>
              </a:path>
            </a:pathLst>
          </a:custGeom>
          <a:noFill/>
          <a:ln w="9525">
            <a:solidFill>
              <a:schemeClr val="tx1"/>
            </a:solidFill>
            <a:round/>
            <a:headEnd type="none" w="med" len="med"/>
            <a:tailEnd type="none" w="med" len="med"/>
          </a:ln>
          <a:effectLst/>
        </p:spPr>
        <p:txBody>
          <a:bodyPr/>
          <a:lstStyle/>
          <a:p>
            <a:endParaRPr lang="en-US"/>
          </a:p>
        </p:txBody>
      </p:sp>
      <p:sp>
        <p:nvSpPr>
          <p:cNvPr id="81978" name="Text Box 58"/>
          <p:cNvSpPr txBox="1">
            <a:spLocks noChangeArrowheads="1"/>
          </p:cNvSpPr>
          <p:nvPr/>
        </p:nvSpPr>
        <p:spPr bwMode="auto">
          <a:xfrm>
            <a:off x="7391400" y="4724400"/>
            <a:ext cx="381000" cy="336550"/>
          </a:xfrm>
          <a:prstGeom prst="rect">
            <a:avLst/>
          </a:prstGeom>
          <a:noFill/>
          <a:ln w="9525">
            <a:noFill/>
            <a:miter lim="800000"/>
            <a:headEnd/>
            <a:tailEnd/>
          </a:ln>
          <a:effectLst/>
        </p:spPr>
        <p:txBody>
          <a:bodyPr>
            <a:spAutoFit/>
          </a:bodyPr>
          <a:lstStyle/>
          <a:p>
            <a:pPr>
              <a:spcBef>
                <a:spcPct val="50000"/>
              </a:spcBef>
            </a:pPr>
            <a:r>
              <a:rPr lang="en-US" sz="1600" i="1"/>
              <a:t>x</a:t>
            </a:r>
          </a:p>
        </p:txBody>
      </p:sp>
      <p:sp>
        <p:nvSpPr>
          <p:cNvPr id="81979" name="Oval 59"/>
          <p:cNvSpPr>
            <a:spLocks noChangeArrowheads="1"/>
          </p:cNvSpPr>
          <p:nvPr/>
        </p:nvSpPr>
        <p:spPr bwMode="auto">
          <a:xfrm>
            <a:off x="7391400" y="4800600"/>
            <a:ext cx="228600" cy="228600"/>
          </a:xfrm>
          <a:prstGeom prst="ellipse">
            <a:avLst/>
          </a:prstGeom>
          <a:noFill/>
          <a:ln w="9525">
            <a:solidFill>
              <a:schemeClr val="tx1"/>
            </a:solidFill>
            <a:round/>
            <a:headEnd/>
            <a:tailEnd/>
          </a:ln>
          <a:effectLst/>
        </p:spPr>
        <p:txBody>
          <a:bodyPr wrap="none" anchor="ctr"/>
          <a:lstStyle/>
          <a:p>
            <a:endParaRPr lang="en-US"/>
          </a:p>
        </p:txBody>
      </p:sp>
      <p:sp>
        <p:nvSpPr>
          <p:cNvPr id="81980" name="Text Box 60"/>
          <p:cNvSpPr txBox="1">
            <a:spLocks noChangeArrowheads="1"/>
          </p:cNvSpPr>
          <p:nvPr/>
        </p:nvSpPr>
        <p:spPr bwMode="auto">
          <a:xfrm>
            <a:off x="6934200" y="5638800"/>
            <a:ext cx="1752600" cy="581025"/>
          </a:xfrm>
          <a:prstGeom prst="rect">
            <a:avLst/>
          </a:prstGeom>
          <a:noFill/>
          <a:ln w="9525">
            <a:noFill/>
            <a:miter lim="800000"/>
            <a:headEnd/>
            <a:tailEnd/>
          </a:ln>
          <a:effectLst/>
        </p:spPr>
        <p:txBody>
          <a:bodyPr>
            <a:spAutoFit/>
          </a:bodyPr>
          <a:lstStyle/>
          <a:p>
            <a:pPr>
              <a:spcBef>
                <a:spcPct val="50000"/>
              </a:spcBef>
            </a:pPr>
            <a:r>
              <a:rPr lang="en-US" sz="1600"/>
              <a:t>Merge </a:t>
            </a:r>
            <a:r>
              <a:rPr lang="en-US" sz="1600" i="1"/>
              <a:t>x</a:t>
            </a:r>
            <a:r>
              <a:rPr lang="en-US" sz="1600"/>
              <a:t> and </a:t>
            </a:r>
            <a:r>
              <a:rPr lang="en-US" sz="1600" i="1"/>
              <a:t>y</a:t>
            </a:r>
            <a:r>
              <a:rPr lang="en-US" sz="1600"/>
              <a:t>, </a:t>
            </a:r>
            <a:r>
              <a:rPr lang="en-US" sz="1600" i="1"/>
              <a:t> </a:t>
            </a:r>
            <a:r>
              <a:rPr lang="en-US" sz="1600"/>
              <a:t>reducing total size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TotalTime>
  <Words>7653</Words>
  <Application>Microsoft Office PowerPoint</Application>
  <PresentationFormat>On-screen Show (4:3)</PresentationFormat>
  <Paragraphs>1311</Paragraphs>
  <Slides>113</Slides>
  <Notes>25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113</vt:i4>
      </vt:variant>
    </vt:vector>
  </HeadingPairs>
  <TitlesOfParts>
    <vt:vector size="116" baseType="lpstr">
      <vt:lpstr>Equity</vt:lpstr>
      <vt:lpstr>Clip</vt:lpstr>
      <vt:lpstr>Equation</vt:lpstr>
      <vt:lpstr>Design and Analysis of Computer Algorithm UNIT 1</vt:lpstr>
      <vt:lpstr>What is Algorithm?</vt:lpstr>
      <vt:lpstr>What is a program?</vt:lpstr>
      <vt:lpstr>Where We're Going (1/2) </vt:lpstr>
      <vt:lpstr>Where We're Going(2/2)</vt:lpstr>
      <vt:lpstr>Some Application</vt:lpstr>
      <vt:lpstr> The study of Algorithm </vt:lpstr>
      <vt:lpstr>Importance of Analyze Algorithm</vt:lpstr>
      <vt:lpstr>Why do we analyze about them? </vt:lpstr>
      <vt:lpstr>What do we analyze about them? </vt:lpstr>
      <vt:lpstr>What do we analyze about them?</vt:lpstr>
      <vt:lpstr>Complexity </vt:lpstr>
      <vt:lpstr>RAM model </vt:lpstr>
      <vt:lpstr>What’s more important than performance?</vt:lpstr>
      <vt:lpstr>Why study algorithms and performance?</vt:lpstr>
      <vt:lpstr>Example Of Algorithm</vt:lpstr>
      <vt:lpstr>What is the running time of this algorithm? </vt:lpstr>
      <vt:lpstr>The Selection Problem (1/2)</vt:lpstr>
      <vt:lpstr>The Selection Problem(2/2)</vt:lpstr>
      <vt:lpstr>Example: What is an Algorithm? </vt:lpstr>
      <vt:lpstr>Define Problem</vt:lpstr>
      <vt:lpstr>Example Algorithm A</vt:lpstr>
      <vt:lpstr>Example Algorithm B</vt:lpstr>
      <vt:lpstr>Visualize Algorithm B</vt:lpstr>
      <vt:lpstr>Which algorithm is better?</vt:lpstr>
      <vt:lpstr>What do we need?</vt:lpstr>
      <vt:lpstr>Time vs. Size of Input</vt:lpstr>
      <vt:lpstr>Methods of Proof</vt:lpstr>
      <vt:lpstr>Review: Induction</vt:lpstr>
      <vt:lpstr>Proof By Induction</vt:lpstr>
      <vt:lpstr>Induction Example:  Gaussian Closed Form</vt:lpstr>
      <vt:lpstr>Induction Example: Geometric Closed Form</vt:lpstr>
      <vt:lpstr>Induction</vt:lpstr>
      <vt:lpstr>Basic Recursion</vt:lpstr>
      <vt:lpstr>Bad Example of Recursion</vt:lpstr>
      <vt:lpstr>Recursion(1/2)</vt:lpstr>
      <vt:lpstr>Recursion(2/2)</vt:lpstr>
      <vt:lpstr>Recursion</vt:lpstr>
      <vt:lpstr>What is Algorithm Analysis?</vt:lpstr>
      <vt:lpstr>Running time for small inputs</vt:lpstr>
      <vt:lpstr>Running time for moderate inputs</vt:lpstr>
      <vt:lpstr>Important Question</vt:lpstr>
      <vt:lpstr>Algorithm Analysis(1/5)</vt:lpstr>
      <vt:lpstr>Algorithm Analysis (2/5)</vt:lpstr>
      <vt:lpstr>Algorithm Analysis (3/5)</vt:lpstr>
      <vt:lpstr>Algorithm Analysis (4/5)</vt:lpstr>
      <vt:lpstr>Algorithm Analysis (5/5)</vt:lpstr>
      <vt:lpstr>Asymptotic Performance</vt:lpstr>
      <vt:lpstr>Asymptotic Notation</vt:lpstr>
      <vt:lpstr>Analysis of Algorithms</vt:lpstr>
      <vt:lpstr>Input Size</vt:lpstr>
      <vt:lpstr>Running Time</vt:lpstr>
      <vt:lpstr>Analysis</vt:lpstr>
      <vt:lpstr>Function of Growth rate</vt:lpstr>
      <vt:lpstr>Divide-and-Conquer</vt:lpstr>
      <vt:lpstr>Divide-and-Conquer Technique (cont.)</vt:lpstr>
      <vt:lpstr>Divide-and-Conquer Examples</vt:lpstr>
      <vt:lpstr>Slide 58</vt:lpstr>
      <vt:lpstr>Mergesort</vt:lpstr>
      <vt:lpstr>Pseudocode of Mergesort</vt:lpstr>
      <vt:lpstr>Pseudocode of Merge</vt:lpstr>
      <vt:lpstr>Mergesort Example</vt:lpstr>
      <vt:lpstr>Analysis of Mergesort</vt:lpstr>
      <vt:lpstr>Quicksort</vt:lpstr>
      <vt:lpstr>Partitioning Algorithm</vt:lpstr>
      <vt:lpstr>Quicksort Example</vt:lpstr>
      <vt:lpstr>Analysis of Quicksort</vt:lpstr>
      <vt:lpstr>Binary Search </vt:lpstr>
      <vt:lpstr>Analysis of Binary Search</vt:lpstr>
      <vt:lpstr>Binary Tree Algorithms</vt:lpstr>
      <vt:lpstr>Binary Tree Algorithms (cont.)</vt:lpstr>
      <vt:lpstr>Multiplication of Large Integers </vt:lpstr>
      <vt:lpstr>First Divide-and-Conquer Algorithm</vt:lpstr>
      <vt:lpstr>Second Divide-and-Conquer Algorithm</vt:lpstr>
      <vt:lpstr>Example of Large-Integer Multiplication </vt:lpstr>
      <vt:lpstr>Conventional Matrix Multiplication</vt:lpstr>
      <vt:lpstr>Strassen’s Matrix Multiplication</vt:lpstr>
      <vt:lpstr>Strassen’s Matrix Multiplication</vt:lpstr>
      <vt:lpstr>Formulas for Strassen’s Algorithm</vt:lpstr>
      <vt:lpstr>Analysis of Strassen’s Algorithm</vt:lpstr>
      <vt:lpstr>The Greedy Method</vt:lpstr>
      <vt:lpstr>Outline and Reading</vt:lpstr>
      <vt:lpstr>The Greedy Method Technique</vt:lpstr>
      <vt:lpstr>Making Change</vt:lpstr>
      <vt:lpstr>The Fractional Knapsack Problem</vt:lpstr>
      <vt:lpstr>Example</vt:lpstr>
      <vt:lpstr>The Fractional Knapsack Algorithm</vt:lpstr>
      <vt:lpstr>Task Scheduling</vt:lpstr>
      <vt:lpstr>Task Scheduling Algorithm</vt:lpstr>
      <vt:lpstr>Example</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Analysis of Computer Algorithm UNIT 1</dc:title>
  <dc:creator/>
  <cp:lastModifiedBy>admin</cp:lastModifiedBy>
  <cp:revision>14</cp:revision>
  <dcterms:created xsi:type="dcterms:W3CDTF">2006-08-16T00:00:00Z</dcterms:created>
  <dcterms:modified xsi:type="dcterms:W3CDTF">2013-02-04T04:29:18Z</dcterms:modified>
</cp:coreProperties>
</file>