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3" r:id="rId4"/>
    <p:sldId id="257" r:id="rId5"/>
    <p:sldId id="288" r:id="rId6"/>
    <p:sldId id="292" r:id="rId7"/>
    <p:sldId id="279" r:id="rId8"/>
    <p:sldId id="260" r:id="rId9"/>
    <p:sldId id="278" r:id="rId10"/>
    <p:sldId id="259" r:id="rId11"/>
    <p:sldId id="261" r:id="rId12"/>
    <p:sldId id="262" r:id="rId13"/>
    <p:sldId id="281" r:id="rId14"/>
    <p:sldId id="28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68" d="100"/>
          <a:sy n="68" d="100"/>
        </p:scale>
        <p:origin x="-14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E828C-6906-408B-AAD2-7B535A6AB3C3}" type="datetimeFigureOut">
              <a:rPr lang="en-IN" smtClean="0"/>
              <a:pPr/>
              <a:t>07-12-2020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E828C-6906-408B-AAD2-7B535A6AB3C3}" type="datetimeFigureOut">
              <a:rPr lang="en-IN" smtClean="0"/>
              <a:pPr/>
              <a:t>07-12-2020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0D8F1-31DB-4D30-B969-832D79B580D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091981" y="3314382"/>
            <a:ext cx="7819301" cy="1474022"/>
          </a:xfrm>
          <a:prstGeom prst="rect">
            <a:avLst/>
          </a:prstGeom>
          <a:noFill/>
          <a:ln w="9525">
            <a:noFill/>
            <a:miter lim="800000"/>
            <a:headEnd/>
            <a:tailEnd/>
          </a:ln>
        </p:spPr>
        <p:txBody>
          <a:bodyPr lIns="57677" tIns="28843" rIns="57677" bIns="28843">
            <a:spAutoFit/>
          </a:bodyPr>
          <a:lstStyle/>
          <a:p>
            <a:r>
              <a:rPr lang="en-US" sz="2300" dirty="0">
                <a:latin typeface="Times New Roman" pitchFamily="18" charset="0"/>
                <a:cs typeface="Times New Roman" pitchFamily="18" charset="0"/>
              </a:rPr>
              <a:t>Year &amp; </a:t>
            </a:r>
            <a:r>
              <a:rPr lang="en-US" sz="2300" dirty="0" err="1">
                <a:latin typeface="Times New Roman" pitchFamily="18" charset="0"/>
                <a:cs typeface="Times New Roman" pitchFamily="18" charset="0"/>
              </a:rPr>
              <a:t>Sem</a:t>
            </a:r>
            <a:r>
              <a:rPr lang="en-US" sz="2300" dirty="0">
                <a:latin typeface="Times New Roman" pitchFamily="18" charset="0"/>
                <a:cs typeface="Times New Roman" pitchFamily="18" charset="0"/>
              </a:rPr>
              <a:t> –  II year, III </a:t>
            </a:r>
            <a:r>
              <a:rPr lang="en-US" sz="2300" dirty="0" err="1">
                <a:latin typeface="Times New Roman" pitchFamily="18" charset="0"/>
                <a:cs typeface="Times New Roman" pitchFamily="18" charset="0"/>
              </a:rPr>
              <a:t>sem</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Subject – </a:t>
            </a:r>
            <a:r>
              <a:rPr lang="en-US" sz="2300" dirty="0" smtClean="0">
                <a:latin typeface="Times New Roman" pitchFamily="18" charset="0"/>
                <a:cs typeface="Times New Roman" pitchFamily="18" charset="0"/>
              </a:rPr>
              <a:t>Object </a:t>
            </a:r>
            <a:r>
              <a:rPr lang="en-US" sz="2300" dirty="0">
                <a:latin typeface="Times New Roman" pitchFamily="18" charset="0"/>
                <a:cs typeface="Times New Roman" pitchFamily="18" charset="0"/>
              </a:rPr>
              <a:t>Oriented Programming</a:t>
            </a:r>
          </a:p>
          <a:p>
            <a:r>
              <a:rPr lang="en-US" sz="2300" dirty="0">
                <a:latin typeface="Times New Roman" pitchFamily="18" charset="0"/>
                <a:cs typeface="Times New Roman" pitchFamily="18" charset="0"/>
              </a:rPr>
              <a:t>Unit </a:t>
            </a:r>
            <a:r>
              <a:rPr lang="en-US" sz="2300" dirty="0" smtClean="0">
                <a:latin typeface="Times New Roman" pitchFamily="18" charset="0"/>
                <a:cs typeface="Times New Roman" pitchFamily="18" charset="0"/>
              </a:rPr>
              <a:t>– 4</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Presented by –  Priya Gupta (AP, IT)</a:t>
            </a:r>
            <a:endParaRPr lang="en-IN" sz="23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smtClean="0"/>
              <a:t>Priya Gupta(AP, IT) </a:t>
            </a:r>
            <a:r>
              <a:rPr lang="en-IN" dirty="0"/>
              <a:t>, JECRC, JAIPUR</a:t>
            </a:r>
          </a:p>
        </p:txBody>
      </p:sp>
      <p:pic>
        <p:nvPicPr>
          <p:cNvPr id="3078" name="Picture 10"/>
          <p:cNvPicPr>
            <a:picLocks noChangeAspect="1" noChangeArrowheads="1"/>
          </p:cNvPicPr>
          <p:nvPr/>
        </p:nvPicPr>
        <p:blipFill>
          <a:blip r:embed="rId3" cstate="print"/>
          <a:srcRect/>
          <a:stretch>
            <a:fillRect/>
          </a:stretch>
        </p:blipFill>
        <p:spPr bwMode="auto">
          <a:xfrm>
            <a:off x="1650503" y="391613"/>
            <a:ext cx="1833992" cy="1260802"/>
          </a:xfrm>
          <a:prstGeom prst="rect">
            <a:avLst/>
          </a:prstGeom>
          <a:noFill/>
          <a:ln w="9525">
            <a:noFill/>
            <a:miter lim="800000"/>
            <a:headEnd/>
            <a:tailEnd/>
          </a:ln>
        </p:spPr>
      </p:pic>
      <p:pic>
        <p:nvPicPr>
          <p:cNvPr id="3079" name="Picture 11"/>
          <p:cNvPicPr>
            <a:picLocks noChangeAspect="1" noChangeArrowheads="1"/>
          </p:cNvPicPr>
          <p:nvPr/>
        </p:nvPicPr>
        <p:blipFill>
          <a:blip r:embed="rId4" cstate="print"/>
          <a:srcRect/>
          <a:stretch>
            <a:fillRect/>
          </a:stretch>
        </p:blipFill>
        <p:spPr bwMode="auto">
          <a:xfrm>
            <a:off x="6462380" y="506231"/>
            <a:ext cx="1503712" cy="1596300"/>
          </a:xfrm>
          <a:prstGeom prst="rect">
            <a:avLst/>
          </a:prstGeom>
          <a:noFill/>
          <a:ln w="9525">
            <a:noFill/>
            <a:miter lim="800000"/>
            <a:headEnd/>
            <a:tailEnd/>
          </a:ln>
        </p:spPr>
      </p:pic>
      <p:sp>
        <p:nvSpPr>
          <p:cNvPr id="3080" name="TextBox 12"/>
          <p:cNvSpPr txBox="1">
            <a:spLocks noChangeArrowheads="1"/>
          </p:cNvSpPr>
          <p:nvPr/>
        </p:nvSpPr>
        <p:spPr bwMode="auto">
          <a:xfrm>
            <a:off x="748276" y="2340126"/>
            <a:ext cx="8034117" cy="366084"/>
          </a:xfrm>
          <a:prstGeom prst="rect">
            <a:avLst/>
          </a:prstGeom>
          <a:noFill/>
          <a:ln w="9525">
            <a:noFill/>
            <a:miter lim="800000"/>
            <a:headEnd/>
            <a:tailEnd/>
          </a:ln>
        </p:spPr>
        <p:txBody>
          <a:bodyPr lIns="57744" tIns="28872" rIns="57744" bIns="28872">
            <a:spAutoFit/>
          </a:bodyPr>
          <a:lstStyle/>
          <a:p>
            <a:r>
              <a:rPr lang="en-US" sz="2000" dirty="0"/>
              <a:t>JAIPUR ENGINEERING COLLEGE AND RESEARCH CENTRE</a:t>
            </a:r>
            <a:endParaRPr lang="en-IN" sz="20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10</a:t>
            </a:fld>
            <a:endParaRPr lang="en-IN"/>
          </a:p>
        </p:txBody>
      </p:sp>
      <p:sp>
        <p:nvSpPr>
          <p:cNvPr id="9" name="Rectangle 8"/>
          <p:cNvSpPr/>
          <p:nvPr/>
        </p:nvSpPr>
        <p:spPr>
          <a:xfrm>
            <a:off x="971600" y="188640"/>
            <a:ext cx="7560840" cy="5847755"/>
          </a:xfrm>
          <a:prstGeom prst="rect">
            <a:avLst/>
          </a:prstGeom>
        </p:spPr>
        <p:txBody>
          <a:bodyPr wrap="square">
            <a:spAutoFit/>
          </a:bodyPr>
          <a:lstStyle/>
          <a:p>
            <a:r>
              <a:rPr lang="en-IN" sz="2200" dirty="0" smtClean="0">
                <a:latin typeface="Times New Roman" pitchFamily="18" charset="0"/>
                <a:cs typeface="Times New Roman" pitchFamily="18" charset="0"/>
              </a:rPr>
              <a:t>#include &lt;</a:t>
            </a:r>
            <a:r>
              <a:rPr lang="en-IN" sz="2200" dirty="0" err="1" smtClean="0">
                <a:latin typeface="Times New Roman" pitchFamily="18" charset="0"/>
                <a:cs typeface="Times New Roman" pitchFamily="18" charset="0"/>
              </a:rPr>
              <a:t>iostream.h</a:t>
            </a:r>
            <a:r>
              <a:rPr lang="en-IN" sz="2200" dirty="0" smtClean="0">
                <a:latin typeface="Times New Roman" pitchFamily="18" charset="0"/>
                <a:cs typeface="Times New Roman" pitchFamily="18" charset="0"/>
              </a:rPr>
              <a:t>&gt;</a:t>
            </a:r>
          </a:p>
          <a:p>
            <a:r>
              <a:rPr lang="en-IN" sz="2200" dirty="0" smtClean="0">
                <a:latin typeface="Times New Roman" pitchFamily="18" charset="0"/>
                <a:cs typeface="Times New Roman" pitchFamily="18" charset="0"/>
              </a:rPr>
              <a:t>class A</a:t>
            </a:r>
          </a:p>
          <a:p>
            <a:r>
              <a:rPr lang="en-IN" sz="2200" dirty="0" smtClean="0">
                <a:latin typeface="Times New Roman" pitchFamily="18" charset="0"/>
                <a:cs typeface="Times New Roman" pitchFamily="18" charset="0"/>
              </a:rPr>
              <a:t>{</a:t>
            </a:r>
          </a:p>
          <a:p>
            <a:r>
              <a:rPr lang="en-IN" sz="2200" dirty="0" smtClean="0">
                <a:latin typeface="Times New Roman" pitchFamily="18" charset="0"/>
                <a:cs typeface="Times New Roman" pitchFamily="18" charset="0"/>
              </a:rPr>
              <a:t>	public:</a:t>
            </a:r>
          </a:p>
          <a:p>
            <a:r>
              <a:rPr lang="en-IN" sz="2200" dirty="0" smtClean="0">
                <a:latin typeface="Times New Roman" pitchFamily="18" charset="0"/>
                <a:cs typeface="Times New Roman" pitchFamily="18" charset="0"/>
              </a:rPr>
              <a:t>		int x;</a:t>
            </a:r>
          </a:p>
          <a:p>
            <a:r>
              <a:rPr lang="en-IN" sz="2200" dirty="0" smtClean="0">
                <a:latin typeface="Times New Roman" pitchFamily="18" charset="0"/>
                <a:cs typeface="Times New Roman" pitchFamily="18" charset="0"/>
              </a:rPr>
              <a:t>		A()</a:t>
            </a:r>
          </a:p>
          <a:p>
            <a:r>
              <a:rPr lang="en-IN" sz="2200" dirty="0" smtClean="0">
                <a:latin typeface="Times New Roman" pitchFamily="18" charset="0"/>
                <a:cs typeface="Times New Roman" pitchFamily="18" charset="0"/>
              </a:rPr>
              <a:t>		{</a:t>
            </a:r>
          </a:p>
          <a:p>
            <a:r>
              <a:rPr lang="en-IN" sz="2200" dirty="0" smtClean="0">
                <a:latin typeface="Times New Roman" pitchFamily="18" charset="0"/>
                <a:cs typeface="Times New Roman" pitchFamily="18" charset="0"/>
              </a:rPr>
              <a:t>			x = 0;</a:t>
            </a:r>
          </a:p>
          <a:p>
            <a:r>
              <a:rPr lang="en-IN" sz="2200" dirty="0" smtClean="0">
                <a:latin typeface="Times New Roman" pitchFamily="18" charset="0"/>
                <a:cs typeface="Times New Roman" pitchFamily="18" charset="0"/>
              </a:rPr>
              <a:t>		}</a:t>
            </a:r>
          </a:p>
          <a:p>
            <a:r>
              <a:rPr lang="en-IN" sz="2200" dirty="0" smtClean="0">
                <a:latin typeface="Times New Roman" pitchFamily="18" charset="0"/>
                <a:cs typeface="Times New Roman" pitchFamily="18" charset="0"/>
              </a:rPr>
              <a:t>};</a:t>
            </a:r>
          </a:p>
          <a:p>
            <a:endParaRPr lang="en-IN" sz="2200" dirty="0" smtClean="0">
              <a:latin typeface="Times New Roman" pitchFamily="18" charset="0"/>
              <a:cs typeface="Times New Roman" pitchFamily="18" charset="0"/>
            </a:endParaRPr>
          </a:p>
          <a:p>
            <a:r>
              <a:rPr lang="en-IN" sz="2200" dirty="0" smtClean="0">
                <a:latin typeface="Times New Roman" pitchFamily="18" charset="0"/>
                <a:cs typeface="Times New Roman" pitchFamily="18" charset="0"/>
              </a:rPr>
              <a:t>int main()</a:t>
            </a:r>
          </a:p>
          <a:p>
            <a:r>
              <a:rPr lang="en-IN" sz="2200" dirty="0" smtClean="0">
                <a:latin typeface="Times New Roman" pitchFamily="18" charset="0"/>
                <a:cs typeface="Times New Roman" pitchFamily="18" charset="0"/>
              </a:rPr>
              <a:t>{</a:t>
            </a:r>
          </a:p>
          <a:p>
            <a:r>
              <a:rPr lang="en-IN" sz="2200" dirty="0" smtClean="0">
                <a:latin typeface="Times New Roman" pitchFamily="18" charset="0"/>
                <a:cs typeface="Times New Roman" pitchFamily="18" charset="0"/>
              </a:rPr>
              <a:t>	const A </a:t>
            </a:r>
            <a:r>
              <a:rPr lang="en-IN" sz="2200" dirty="0" err="1" smtClean="0">
                <a:latin typeface="Times New Roman" pitchFamily="18" charset="0"/>
                <a:cs typeface="Times New Roman" pitchFamily="18" charset="0"/>
              </a:rPr>
              <a:t>a</a:t>
            </a:r>
            <a:r>
              <a:rPr lang="en-IN" sz="2200" dirty="0" smtClean="0">
                <a:latin typeface="Times New Roman" pitchFamily="18" charset="0"/>
                <a:cs typeface="Times New Roman" pitchFamily="18" charset="0"/>
              </a:rPr>
              <a:t>;      // declaring const object 'a' of class 'A'</a:t>
            </a:r>
          </a:p>
          <a:p>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a.x</a:t>
            </a:r>
            <a:r>
              <a:rPr lang="en-IN" sz="2200" dirty="0" smtClean="0">
                <a:latin typeface="Times New Roman" pitchFamily="18" charset="0"/>
                <a:cs typeface="Times New Roman" pitchFamily="18" charset="0"/>
              </a:rPr>
              <a:t> = 10;       // compilation error</a:t>
            </a:r>
          </a:p>
          <a:p>
            <a:r>
              <a:rPr lang="en-IN" sz="2200" dirty="0" smtClean="0">
                <a:latin typeface="Times New Roman" pitchFamily="18" charset="0"/>
                <a:cs typeface="Times New Roman" pitchFamily="18" charset="0"/>
              </a:rPr>
              <a:t>	return 0;</a:t>
            </a:r>
          </a:p>
          <a:p>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dirty="0">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11</a:t>
            </a:fld>
            <a:endParaRPr lang="en-IN"/>
          </a:p>
        </p:txBody>
      </p:sp>
      <p:sp>
        <p:nvSpPr>
          <p:cNvPr id="9" name="Rectangle 8"/>
          <p:cNvSpPr/>
          <p:nvPr/>
        </p:nvSpPr>
        <p:spPr>
          <a:xfrm>
            <a:off x="683568" y="260648"/>
            <a:ext cx="7344816" cy="523220"/>
          </a:xfrm>
          <a:prstGeom prst="rect">
            <a:avLst/>
          </a:prstGeom>
        </p:spPr>
        <p:txBody>
          <a:bodyPr wrap="square">
            <a:spAutoFit/>
          </a:bodyPr>
          <a:lstStyle/>
          <a:p>
            <a:r>
              <a:rPr lang="en-IN" sz="2800" b="1" dirty="0" smtClean="0">
                <a:latin typeface="Times New Roman" pitchFamily="18" charset="0"/>
                <a:cs typeface="Times New Roman" pitchFamily="18" charset="0"/>
              </a:rPr>
              <a:t>Constant Member Function of Class</a:t>
            </a:r>
            <a:endParaRPr lang="en-IN" sz="2800" b="1" dirty="0">
              <a:latin typeface="Times New Roman" pitchFamily="18" charset="0"/>
              <a:cs typeface="Times New Roman" pitchFamily="18" charset="0"/>
            </a:endParaRPr>
          </a:p>
        </p:txBody>
      </p:sp>
      <p:sp>
        <p:nvSpPr>
          <p:cNvPr id="10" name="Rectangle 9"/>
          <p:cNvSpPr/>
          <p:nvPr/>
        </p:nvSpPr>
        <p:spPr>
          <a:xfrm>
            <a:off x="683568" y="908720"/>
            <a:ext cx="8101408" cy="5586145"/>
          </a:xfrm>
          <a:prstGeom prst="rect">
            <a:avLst/>
          </a:prstGeom>
        </p:spPr>
        <p:txBody>
          <a:bodyPr wrap="square">
            <a:spAutoFit/>
          </a:bodyPr>
          <a:lstStyle/>
          <a:p>
            <a:pPr algn="just">
              <a:lnSpc>
                <a:spcPct val="150000"/>
              </a:lnSpc>
              <a:buFont typeface="Arial" pitchFamily="34" charset="0"/>
              <a:buChar char="•"/>
            </a:pPr>
            <a:r>
              <a:rPr lang="en-IN" sz="2200" dirty="0" smtClean="0"/>
              <a:t>A </a:t>
            </a:r>
            <a:r>
              <a:rPr lang="en-IN" sz="2200" b="1" dirty="0" smtClean="0"/>
              <a:t>const</a:t>
            </a:r>
            <a:r>
              <a:rPr lang="en-IN" sz="2200" dirty="0" smtClean="0"/>
              <a:t> member function cannot change the value of any data member of the class and cannot call any member function which is not constant.</a:t>
            </a:r>
          </a:p>
          <a:p>
            <a:pPr algn="just">
              <a:lnSpc>
                <a:spcPct val="150000"/>
              </a:lnSpc>
              <a:buFont typeface="Arial" pitchFamily="34" charset="0"/>
              <a:buChar char="•"/>
            </a:pPr>
            <a:r>
              <a:rPr lang="en-IN" sz="2200" dirty="0" smtClean="0"/>
              <a:t>To make any member function const, we add the const keyword after the list of the parameters after the function name.</a:t>
            </a:r>
          </a:p>
          <a:p>
            <a:pPr algn="just" fontAlgn="base">
              <a:lnSpc>
                <a:spcPct val="150000"/>
              </a:lnSpc>
              <a:buFont typeface="Arial" pitchFamily="34" charset="0"/>
              <a:buChar char="•"/>
            </a:pPr>
            <a:r>
              <a:rPr lang="en-IN" sz="2200" dirty="0" smtClean="0"/>
              <a:t>When a function is declared as const, it can be called on any type of object, const object as well as non-const objects.</a:t>
            </a:r>
          </a:p>
          <a:p>
            <a:pPr algn="just" fontAlgn="base">
              <a:lnSpc>
                <a:spcPct val="150000"/>
              </a:lnSpc>
              <a:buFont typeface="Arial" pitchFamily="34" charset="0"/>
              <a:buChar char="•"/>
            </a:pPr>
            <a:r>
              <a:rPr lang="en-IN" sz="2200" dirty="0" smtClean="0"/>
              <a:t>Whenever an object is declared as const, it needs to be initialized at the time of declaration. however, the object initialization while declaring is possible only with the help of constructors.</a:t>
            </a:r>
          </a:p>
          <a:p>
            <a:pPr>
              <a:lnSpc>
                <a:spcPct val="150000"/>
              </a:lnSpc>
            </a:pPr>
            <a:endParaRPr lang="en-IN" dirty="0"/>
          </a:p>
        </p:txBody>
      </p:sp>
    </p:spTree>
    <p:extLst>
      <p:ext uri="{BB962C8B-B14F-4D97-AF65-F5344CB8AC3E}">
        <p14:creationId xmlns:p14="http://schemas.microsoft.com/office/powerpoint/2010/main" xmlns="" val="927110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12</a:t>
            </a:fld>
            <a:endParaRPr lang="en-IN"/>
          </a:p>
        </p:txBody>
      </p:sp>
      <p:sp>
        <p:nvSpPr>
          <p:cNvPr id="13" name="Rectangle 12"/>
          <p:cNvSpPr/>
          <p:nvPr/>
        </p:nvSpPr>
        <p:spPr>
          <a:xfrm>
            <a:off x="827584" y="548680"/>
            <a:ext cx="7776864" cy="3139321"/>
          </a:xfrm>
          <a:prstGeom prst="rect">
            <a:avLst/>
          </a:prstGeom>
        </p:spPr>
        <p:txBody>
          <a:bodyPr wrap="square">
            <a:spAutoFit/>
          </a:bodyPr>
          <a:lstStyle/>
          <a:p>
            <a:r>
              <a:rPr lang="en-IN" sz="2200" dirty="0" smtClean="0"/>
              <a:t>class A</a:t>
            </a:r>
          </a:p>
          <a:p>
            <a:r>
              <a:rPr lang="en-IN" sz="2200" dirty="0" smtClean="0"/>
              <a:t>{</a:t>
            </a:r>
          </a:p>
          <a:p>
            <a:r>
              <a:rPr lang="en-IN" sz="2200" dirty="0" smtClean="0"/>
              <a:t>	public:</a:t>
            </a:r>
          </a:p>
          <a:p>
            <a:r>
              <a:rPr lang="en-IN" sz="2200" dirty="0" smtClean="0"/>
              <a:t>		int x;</a:t>
            </a:r>
          </a:p>
          <a:p>
            <a:r>
              <a:rPr lang="en-IN" sz="2200" dirty="0" smtClean="0"/>
              <a:t>		void </a:t>
            </a:r>
            <a:r>
              <a:rPr lang="en-IN" sz="2200" dirty="0" err="1" smtClean="0"/>
              <a:t>func</a:t>
            </a:r>
            <a:r>
              <a:rPr lang="en-IN" sz="2200" dirty="0" smtClean="0"/>
              <a:t>() const</a:t>
            </a:r>
          </a:p>
          <a:p>
            <a:r>
              <a:rPr lang="en-IN" sz="2200" dirty="0" smtClean="0"/>
              <a:t>		{</a:t>
            </a:r>
          </a:p>
          <a:p>
            <a:r>
              <a:rPr lang="en-IN" sz="2200" dirty="0" smtClean="0"/>
              <a:t>			x = 0;        // this will give compilation error</a:t>
            </a:r>
          </a:p>
          <a:p>
            <a:r>
              <a:rPr lang="en-IN" sz="2200" dirty="0" smtClean="0"/>
              <a:t>		}</a:t>
            </a:r>
          </a:p>
          <a:p>
            <a:r>
              <a:rPr lang="en-IN" sz="2200" dirty="0" smtClean="0"/>
              <a:t>};</a:t>
            </a:r>
            <a:endParaRPr lang="en-IN" sz="2200"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13</a:t>
            </a:fld>
            <a:endParaRPr lang="en-IN"/>
          </a:p>
        </p:txBody>
      </p:sp>
      <p:sp>
        <p:nvSpPr>
          <p:cNvPr id="13313" name="Rectangle 1"/>
          <p:cNvSpPr>
            <a:spLocks noChangeArrowheads="1"/>
          </p:cNvSpPr>
          <p:nvPr/>
        </p:nvSpPr>
        <p:spPr bwMode="auto">
          <a:xfrm>
            <a:off x="0" y="0"/>
            <a:ext cx="9144000" cy="457200"/>
          </a:xfrm>
          <a:prstGeom prst="rect">
            <a:avLst/>
          </a:prstGeom>
          <a:solidFill>
            <a:srgbClr val="F8F8FF"/>
          </a:solidFill>
          <a:ln w="9525">
            <a:noFill/>
            <a:miter lim="800000"/>
            <a:headEnd/>
            <a:tailEnd/>
          </a:ln>
          <a:effectLst/>
        </p:spPr>
        <p:txBody>
          <a:bodyPr vert="horz" wrap="none" lIns="226158609"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enlo"/>
                <a:cs typeface="Arial" pitchFamily="34" charset="0"/>
              </a:rPr>
              <a:t>Enter Roll No: </a:t>
            </a:r>
            <a:r>
              <a:rPr kumimoji="0" lang="en-US" sz="1000" b="0" i="0" u="none" strike="noStrike" cap="none" normalizeH="0" baseline="0" smtClean="0">
                <a:ln>
                  <a:noFill/>
                </a:ln>
                <a:solidFill>
                  <a:srgbClr val="40A070"/>
                </a:solidFill>
                <a:effectLst/>
                <a:latin typeface="Menlo"/>
                <a:cs typeface="Arial" pitchFamily="34" charset="0"/>
              </a:rPr>
              <a:t>200</a:t>
            </a:r>
            <a:r>
              <a:rPr kumimoji="0" lang="en-US" sz="1000" b="0" i="0" u="none" strike="noStrike" cap="none" normalizeH="0" baseline="0" smtClean="0">
                <a:ln>
                  <a:noFill/>
                </a:ln>
                <a:solidFill>
                  <a:srgbClr val="000000"/>
                </a:solidFill>
                <a:effectLst/>
                <a:latin typeface="Menlo"/>
                <a:cs typeface="Arial" pitchFamily="34" charset="0"/>
              </a:rPr>
              <a:t> Enter Marks Part1: </a:t>
            </a:r>
            <a:r>
              <a:rPr kumimoji="0" lang="en-US" sz="1000" b="0" i="0" u="none" strike="noStrike" cap="none" normalizeH="0" baseline="0" smtClean="0">
                <a:ln>
                  <a:noFill/>
                </a:ln>
                <a:solidFill>
                  <a:srgbClr val="40A070"/>
                </a:solidFill>
                <a:effectLst/>
                <a:latin typeface="Menlo"/>
                <a:cs typeface="Arial" pitchFamily="34" charset="0"/>
              </a:rPr>
              <a:t>90</a:t>
            </a:r>
            <a:r>
              <a:rPr kumimoji="0" lang="en-US" sz="1000" b="0" i="0" u="none" strike="noStrike" cap="none" normalizeH="0" baseline="0" smtClean="0">
                <a:ln>
                  <a:noFill/>
                </a:ln>
                <a:solidFill>
                  <a:srgbClr val="000000"/>
                </a:solidFill>
                <a:effectLst/>
                <a:latin typeface="Menlo"/>
                <a:cs typeface="Arial" pitchFamily="34" charset="0"/>
              </a:rPr>
              <a:t> Part2: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Enter Sports Score: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Roll No: </a:t>
            </a:r>
            <a:r>
              <a:rPr kumimoji="0" lang="en-US" sz="1000" b="0" i="0" u="none" strike="noStrike" cap="none" normalizeH="0" baseline="0" smtClean="0">
                <a:ln>
                  <a:noFill/>
                </a:ln>
                <a:solidFill>
                  <a:srgbClr val="40A070"/>
                </a:solidFill>
                <a:effectLst/>
                <a:latin typeface="Menlo"/>
                <a:cs typeface="Arial" pitchFamily="34" charset="0"/>
              </a:rPr>
              <a:t>200</a:t>
            </a:r>
            <a:r>
              <a:rPr kumimoji="0" lang="en-US" sz="1000" b="0" i="0" u="none" strike="noStrike" cap="none" normalizeH="0" baseline="0" smtClean="0">
                <a:ln>
                  <a:noFill/>
                </a:ln>
                <a:solidFill>
                  <a:srgbClr val="000000"/>
                </a:solidFill>
                <a:effectLst/>
                <a:latin typeface="Menlo"/>
                <a:cs typeface="Arial" pitchFamily="34" charset="0"/>
              </a:rPr>
              <a:t> Marks Obtained Part1: </a:t>
            </a:r>
            <a:r>
              <a:rPr kumimoji="0" lang="en-US" sz="1000" b="0" i="0" u="none" strike="noStrike" cap="none" normalizeH="0" baseline="0" smtClean="0">
                <a:ln>
                  <a:noFill/>
                </a:ln>
                <a:solidFill>
                  <a:srgbClr val="40A070"/>
                </a:solidFill>
                <a:effectLst/>
                <a:latin typeface="Menlo"/>
                <a:cs typeface="Arial" pitchFamily="34" charset="0"/>
              </a:rPr>
              <a:t>90</a:t>
            </a:r>
            <a:r>
              <a:rPr kumimoji="0" lang="en-US" sz="1000" b="0" i="0" u="none" strike="noStrike" cap="none" normalizeH="0" baseline="0" smtClean="0">
                <a:ln>
                  <a:noFill/>
                </a:ln>
                <a:solidFill>
                  <a:srgbClr val="000000"/>
                </a:solidFill>
                <a:effectLst/>
                <a:latin typeface="Menlo"/>
                <a:cs typeface="Arial" pitchFamily="34" charset="0"/>
              </a:rPr>
              <a:t> Part2: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Sports Score </a:t>
            </a:r>
            <a:r>
              <a:rPr kumimoji="0" lang="en-US" sz="1000" b="0" i="0" u="none" strike="noStrike" cap="none" normalizeH="0" baseline="0" smtClean="0">
                <a:ln>
                  <a:noFill/>
                </a:ln>
                <a:solidFill>
                  <a:srgbClr val="954121"/>
                </a:solidFill>
                <a:effectLst/>
                <a:latin typeface="Menlo"/>
                <a:cs typeface="Arial" pitchFamily="34" charset="0"/>
              </a:rPr>
              <a:t>is</a:t>
            </a:r>
            <a:r>
              <a:rPr kumimoji="0" lang="en-US" sz="1000" b="0" i="0" u="none" strike="noStrike" cap="none" normalizeH="0" baseline="0" smtClean="0">
                <a:ln>
                  <a:noFill/>
                </a:ln>
                <a:solidFill>
                  <a:srgbClr val="000000"/>
                </a:solidFill>
                <a:effectLst/>
                <a:latin typeface="Menlo"/>
                <a:cs typeface="Arial" pitchFamily="34" charset="0"/>
              </a:rPr>
              <a:t>: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Total Score </a:t>
            </a:r>
            <a:r>
              <a:rPr kumimoji="0" lang="en-US" sz="1000" b="0" i="0" u="none" strike="noStrike" cap="none" normalizeH="0" baseline="0" smtClean="0">
                <a:ln>
                  <a:noFill/>
                </a:ln>
                <a:solidFill>
                  <a:srgbClr val="954121"/>
                </a:solidFill>
                <a:effectLst/>
                <a:latin typeface="Menlo"/>
                <a:cs typeface="Arial" pitchFamily="34" charset="0"/>
              </a:rPr>
              <a:t>is</a:t>
            </a:r>
            <a:r>
              <a:rPr kumimoji="0" lang="en-US" sz="1000" b="0" i="0" u="none" strike="noStrike" cap="none" normalizeH="0" baseline="0" smtClean="0">
                <a:ln>
                  <a:noFill/>
                </a:ln>
                <a:solidFill>
                  <a:srgbClr val="000000"/>
                </a:solidFill>
                <a:effectLst/>
                <a:latin typeface="Menlo"/>
                <a:cs typeface="Arial" pitchFamily="34" charset="0"/>
              </a:rPr>
              <a:t>: </a:t>
            </a:r>
            <a:r>
              <a:rPr kumimoji="0" lang="en-US" sz="1000" b="0" i="0" u="none" strike="noStrike" cap="none" normalizeH="0" baseline="0" smtClean="0">
                <a:ln>
                  <a:noFill/>
                </a:ln>
                <a:solidFill>
                  <a:srgbClr val="40A070"/>
                </a:solidFill>
                <a:effectLst/>
                <a:latin typeface="Menlo"/>
                <a:cs typeface="Arial" pitchFamily="34" charset="0"/>
              </a:rPr>
              <a:t>250</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p:nvPr/>
        </p:nvSpPr>
        <p:spPr>
          <a:xfrm>
            <a:off x="899592" y="980728"/>
            <a:ext cx="7776864" cy="3246530"/>
          </a:xfrm>
          <a:prstGeom prst="rect">
            <a:avLst/>
          </a:prstGeom>
        </p:spPr>
        <p:txBody>
          <a:bodyPr wrap="square">
            <a:spAutoFit/>
          </a:bodyPr>
          <a:lstStyle/>
          <a:p>
            <a:pPr algn="just">
              <a:lnSpc>
                <a:spcPct val="150000"/>
              </a:lnSpc>
              <a:buFont typeface="Arial" pitchFamily="34" charset="0"/>
              <a:buChar char="•"/>
            </a:pPr>
            <a:r>
              <a:rPr lang="en-IN" sz="2800" dirty="0" smtClean="0">
                <a:latin typeface="Times New Roman" pitchFamily="18" charset="0"/>
                <a:cs typeface="Times New Roman" pitchFamily="18" charset="0"/>
              </a:rPr>
              <a:t>The idea of const functions is not to allow them to modify the object on which they are called. </a:t>
            </a:r>
          </a:p>
          <a:p>
            <a:pPr algn="just">
              <a:lnSpc>
                <a:spcPct val="150000"/>
              </a:lnSpc>
              <a:buFont typeface="Arial" pitchFamily="34" charset="0"/>
              <a:buChar char="•"/>
            </a:pPr>
            <a:r>
              <a:rPr lang="en-IN" sz="2800" dirty="0" smtClean="0">
                <a:latin typeface="Times New Roman" pitchFamily="18" charset="0"/>
                <a:cs typeface="Times New Roman" pitchFamily="18" charset="0"/>
              </a:rPr>
              <a:t>It is recommended the practice to make as many functions const as possible so that accidental changes to objects are avoided.</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14</a:t>
            </a:fld>
            <a:endParaRPr lang="en-IN"/>
          </a:p>
        </p:txBody>
      </p:sp>
      <p:sp>
        <p:nvSpPr>
          <p:cNvPr id="10" name="Rectangle 9"/>
          <p:cNvSpPr/>
          <p:nvPr/>
        </p:nvSpPr>
        <p:spPr>
          <a:xfrm>
            <a:off x="2267744" y="0"/>
            <a:ext cx="6624736" cy="6863417"/>
          </a:xfrm>
          <a:prstGeom prst="rect">
            <a:avLst/>
          </a:prstGeom>
        </p:spPr>
        <p:txBody>
          <a:bodyPr wrap="square">
            <a:spAutoFit/>
          </a:bodyPr>
          <a:lstStyle/>
          <a:p>
            <a:r>
              <a:rPr lang="en-IN" sz="2000" dirty="0" smtClean="0"/>
              <a:t>#include&lt;</a:t>
            </a:r>
            <a:r>
              <a:rPr lang="en-IN" sz="2000" dirty="0" err="1" smtClean="0"/>
              <a:t>iostream.h</a:t>
            </a:r>
            <a:r>
              <a:rPr lang="en-IN" sz="2000" dirty="0" smtClean="0"/>
              <a:t>&gt; </a:t>
            </a:r>
          </a:p>
          <a:p>
            <a:r>
              <a:rPr lang="en-IN" sz="2000" dirty="0" smtClean="0"/>
              <a:t>  class Test </a:t>
            </a:r>
          </a:p>
          <a:p>
            <a:r>
              <a:rPr lang="en-IN" sz="2000" dirty="0" smtClean="0"/>
              <a:t>{ </a:t>
            </a:r>
          </a:p>
          <a:p>
            <a:r>
              <a:rPr lang="en-IN" sz="2000" dirty="0" smtClean="0"/>
              <a:t>    int value; </a:t>
            </a:r>
          </a:p>
          <a:p>
            <a:r>
              <a:rPr lang="en-IN" sz="2000" dirty="0" smtClean="0"/>
              <a:t>public: </a:t>
            </a:r>
          </a:p>
          <a:p>
            <a:r>
              <a:rPr lang="en-IN" sz="2000" dirty="0" smtClean="0"/>
              <a:t>    Test(int v = 0)</a:t>
            </a:r>
          </a:p>
          <a:p>
            <a:r>
              <a:rPr lang="en-IN" sz="2000" dirty="0" smtClean="0"/>
              <a:t> 	{</a:t>
            </a:r>
          </a:p>
          <a:p>
            <a:r>
              <a:rPr lang="en-IN" sz="2000" dirty="0" smtClean="0"/>
              <a:t>		value = v;</a:t>
            </a:r>
          </a:p>
          <a:p>
            <a:r>
              <a:rPr lang="en-IN" sz="2000" dirty="0" smtClean="0"/>
              <a:t>	} </a:t>
            </a:r>
          </a:p>
          <a:p>
            <a:r>
              <a:rPr lang="en-IN" sz="2000" dirty="0" smtClean="0"/>
              <a:t>      </a:t>
            </a:r>
          </a:p>
          <a:p>
            <a:r>
              <a:rPr lang="en-IN" sz="2000" dirty="0" smtClean="0"/>
              <a:t>    // We get compiler error if we add a line like "value = 100;" </a:t>
            </a:r>
          </a:p>
          <a:p>
            <a:r>
              <a:rPr lang="en-IN" sz="2000" dirty="0" smtClean="0"/>
              <a:t>    // in this function. </a:t>
            </a:r>
          </a:p>
          <a:p>
            <a:r>
              <a:rPr lang="en-IN" sz="2000" dirty="0" smtClean="0"/>
              <a:t>    int </a:t>
            </a:r>
            <a:r>
              <a:rPr lang="en-IN" sz="2000" dirty="0" err="1" smtClean="0"/>
              <a:t>getValue</a:t>
            </a:r>
            <a:r>
              <a:rPr lang="en-IN" sz="2000" dirty="0" smtClean="0"/>
              <a:t>() const </a:t>
            </a:r>
          </a:p>
          <a:p>
            <a:r>
              <a:rPr lang="en-IN" sz="2000" dirty="0" smtClean="0"/>
              <a:t>	{</a:t>
            </a:r>
          </a:p>
          <a:p>
            <a:r>
              <a:rPr lang="en-IN" sz="2000" dirty="0" smtClean="0"/>
              <a:t>		return value;</a:t>
            </a:r>
          </a:p>
          <a:p>
            <a:r>
              <a:rPr lang="en-IN" sz="2000" dirty="0" smtClean="0"/>
              <a:t>	}   </a:t>
            </a:r>
          </a:p>
          <a:p>
            <a:r>
              <a:rPr lang="en-IN" sz="2000" dirty="0" smtClean="0"/>
              <a:t>}; </a:t>
            </a:r>
          </a:p>
          <a:p>
            <a:r>
              <a:rPr lang="en-IN" sz="2000" dirty="0" smtClean="0"/>
              <a:t>  int main() { </a:t>
            </a:r>
          </a:p>
          <a:p>
            <a:r>
              <a:rPr lang="en-IN" sz="2000" dirty="0" smtClean="0"/>
              <a:t>    Test t(20); </a:t>
            </a:r>
          </a:p>
          <a:p>
            <a:r>
              <a:rPr lang="en-IN" sz="2000" dirty="0" smtClean="0"/>
              <a:t>    </a:t>
            </a:r>
            <a:r>
              <a:rPr lang="en-IN" sz="2000" dirty="0" err="1" smtClean="0"/>
              <a:t>cout</a:t>
            </a:r>
            <a:r>
              <a:rPr lang="en-IN" sz="2000" dirty="0" smtClean="0"/>
              <a:t>&lt;&lt;</a:t>
            </a:r>
            <a:r>
              <a:rPr lang="en-IN" sz="2000" dirty="0" err="1" smtClean="0"/>
              <a:t>t.getValue</a:t>
            </a:r>
            <a:r>
              <a:rPr lang="en-IN" sz="2000" dirty="0" smtClean="0"/>
              <a:t>(); </a:t>
            </a:r>
          </a:p>
          <a:p>
            <a:r>
              <a:rPr lang="en-IN" sz="2000" dirty="0" smtClean="0"/>
              <a:t>    return 0; </a:t>
            </a:r>
          </a:p>
          <a:p>
            <a:r>
              <a:rPr lang="en-IN" sz="2000" dirty="0" smtClean="0"/>
              <a:t>} </a:t>
            </a:r>
            <a:endParaRPr lang="en-IN" sz="2000"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IN" sz="3200" b="1" dirty="0" smtClean="0"/>
              <a:t>Static Data </a:t>
            </a:r>
            <a:r>
              <a:rPr lang="en-IN" sz="3200" b="1" dirty="0" smtClean="0"/>
              <a:t>Member &amp; Member Functions:</a:t>
            </a:r>
            <a:endParaRPr lang="en-IN" sz="3200" dirty="0"/>
          </a:p>
        </p:txBody>
      </p:sp>
      <p:sp>
        <p:nvSpPr>
          <p:cNvPr id="3" name="Content Placeholder 2"/>
          <p:cNvSpPr>
            <a:spLocks noGrp="1"/>
          </p:cNvSpPr>
          <p:nvPr>
            <p:ph idx="1"/>
          </p:nvPr>
        </p:nvSpPr>
        <p:spPr>
          <a:xfrm>
            <a:off x="395536" y="980728"/>
            <a:ext cx="8229600" cy="4525963"/>
          </a:xfrm>
        </p:spPr>
        <p:txBody>
          <a:bodyPr>
            <a:noAutofit/>
          </a:bodyPr>
          <a:lstStyle/>
          <a:p>
            <a:pPr algn="just"/>
            <a:r>
              <a:rPr lang="en-IN" sz="2800" dirty="0" smtClean="0">
                <a:latin typeface="Times New Roman" pitchFamily="18" charset="0"/>
                <a:cs typeface="Times New Roman" pitchFamily="18" charset="0"/>
              </a:rPr>
              <a:t>A data member in a class can be declared as static. A static data member has certain </a:t>
            </a:r>
            <a:r>
              <a:rPr lang="en-IN" sz="2800" dirty="0" smtClean="0">
                <a:latin typeface="Times New Roman" pitchFamily="18" charset="0"/>
                <a:cs typeface="Times New Roman" pitchFamily="18" charset="0"/>
              </a:rPr>
              <a:t>special characteristics</a:t>
            </a:r>
            <a:r>
              <a:rPr lang="en-IN" sz="2800" dirty="0" smtClean="0">
                <a:latin typeface="Times New Roman" pitchFamily="18" charset="0"/>
                <a:cs typeface="Times New Roman" pitchFamily="18" charset="0"/>
              </a:rPr>
              <a:t>. </a:t>
            </a:r>
            <a:endParaRPr lang="en-IN" sz="2800" dirty="0" smtClean="0">
              <a:latin typeface="Times New Roman" pitchFamily="18" charset="0"/>
              <a:cs typeface="Times New Roman" pitchFamily="18" charset="0"/>
            </a:endParaRPr>
          </a:p>
          <a:p>
            <a:pPr algn="just">
              <a:buNone/>
            </a:pPr>
            <a:r>
              <a:rPr lang="en-IN" sz="2800" dirty="0" smtClean="0">
                <a:latin typeface="Times New Roman" pitchFamily="18" charset="0"/>
                <a:cs typeface="Times New Roman" pitchFamily="18" charset="0"/>
              </a:rPr>
              <a:t>These </a:t>
            </a:r>
            <a:r>
              <a:rPr lang="en-IN" sz="2800" dirty="0" smtClean="0">
                <a:latin typeface="Times New Roman" pitchFamily="18" charset="0"/>
                <a:cs typeface="Times New Roman" pitchFamily="18" charset="0"/>
              </a:rPr>
              <a:t>are:</a:t>
            </a:r>
          </a:p>
          <a:p>
            <a:pPr algn="just"/>
            <a:r>
              <a:rPr lang="en-IN" sz="2800" dirty="0" smtClean="0">
                <a:latin typeface="Times New Roman" pitchFamily="18" charset="0"/>
                <a:cs typeface="Times New Roman" pitchFamily="18" charset="0"/>
              </a:rPr>
              <a:t>Only </a:t>
            </a:r>
            <a:r>
              <a:rPr lang="en-IN" sz="2800" dirty="0" smtClean="0">
                <a:latin typeface="Times New Roman" pitchFamily="18" charset="0"/>
                <a:cs typeface="Times New Roman" pitchFamily="18" charset="0"/>
              </a:rPr>
              <a:t>one copy of that member is created for the entire class and is shared by all the</a:t>
            </a:r>
          </a:p>
          <a:p>
            <a:pPr algn="just"/>
            <a:r>
              <a:rPr lang="en-IN" sz="2800" dirty="0" smtClean="0">
                <a:latin typeface="Times New Roman" pitchFamily="18" charset="0"/>
                <a:cs typeface="Times New Roman" pitchFamily="18" charset="0"/>
              </a:rPr>
              <a:t>objects of that class, so it is also called class data member.</a:t>
            </a:r>
          </a:p>
          <a:p>
            <a:pPr algn="just"/>
            <a:r>
              <a:rPr lang="en-IN" sz="2800" dirty="0" smtClean="0">
                <a:latin typeface="Times New Roman" pitchFamily="18" charset="0"/>
                <a:cs typeface="Times New Roman" pitchFamily="18" charset="0"/>
              </a:rPr>
              <a:t>It </a:t>
            </a:r>
            <a:r>
              <a:rPr lang="en-IN" sz="2800" dirty="0" smtClean="0">
                <a:latin typeface="Times New Roman" pitchFamily="18" charset="0"/>
                <a:cs typeface="Times New Roman" pitchFamily="18" charset="0"/>
              </a:rPr>
              <a:t>must be declared as private data member.</a:t>
            </a:r>
          </a:p>
          <a:p>
            <a:pPr algn="just"/>
            <a:r>
              <a:rPr lang="en-IN" sz="2800" dirty="0" smtClean="0">
                <a:latin typeface="Times New Roman" pitchFamily="18" charset="0"/>
                <a:cs typeface="Times New Roman" pitchFamily="18" charset="0"/>
              </a:rPr>
              <a:t>It </a:t>
            </a:r>
            <a:r>
              <a:rPr lang="en-IN" sz="2800" dirty="0" smtClean="0">
                <a:latin typeface="Times New Roman" pitchFamily="18" charset="0"/>
                <a:cs typeface="Times New Roman" pitchFamily="18" charset="0"/>
              </a:rPr>
              <a:t>can be accessed not only by the object name but also with the class name.</a:t>
            </a:r>
          </a:p>
          <a:p>
            <a:pPr algn="just"/>
            <a:r>
              <a:rPr lang="en-IN" sz="2800" dirty="0" smtClean="0">
                <a:latin typeface="Times New Roman" pitchFamily="18" charset="0"/>
                <a:cs typeface="Times New Roman" pitchFamily="18" charset="0"/>
              </a:rPr>
              <a:t>It </a:t>
            </a:r>
            <a:r>
              <a:rPr lang="en-IN" sz="2800" dirty="0" smtClean="0">
                <a:latin typeface="Times New Roman" pitchFamily="18" charset="0"/>
                <a:cs typeface="Times New Roman" pitchFamily="18" charset="0"/>
              </a:rPr>
              <a:t>is initialized to zero when the first object of its class is created.</a:t>
            </a:r>
            <a:endParaRPr lang="en-IN"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91264" cy="6408712"/>
          </a:xfrm>
        </p:spPr>
        <p:txBody>
          <a:bodyPr>
            <a:normAutofit fontScale="70000" lnSpcReduction="20000"/>
          </a:bodyPr>
          <a:lstStyle/>
          <a:p>
            <a:pPr>
              <a:buNone/>
            </a:pPr>
            <a:r>
              <a:rPr lang="en-IN" dirty="0" smtClean="0">
                <a:latin typeface="Times New Roman" pitchFamily="18" charset="0"/>
                <a:cs typeface="Times New Roman" pitchFamily="18" charset="0"/>
              </a:rPr>
              <a:t>class rectangle</a:t>
            </a:r>
          </a:p>
          <a:p>
            <a:pPr>
              <a:buNone/>
            </a:pP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private</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int </a:t>
            </a:r>
            <a:r>
              <a:rPr lang="en-IN" dirty="0" smtClean="0">
                <a:latin typeface="Times New Roman" pitchFamily="18" charset="0"/>
                <a:cs typeface="Times New Roman" pitchFamily="18" charset="0"/>
              </a:rPr>
              <a:t>length;</a:t>
            </a:r>
          </a:p>
          <a:p>
            <a:pPr>
              <a:buNone/>
            </a:pPr>
            <a:r>
              <a:rPr lang="en-IN" dirty="0" smtClean="0">
                <a:latin typeface="Times New Roman" pitchFamily="18" charset="0"/>
                <a:cs typeface="Times New Roman" pitchFamily="18" charset="0"/>
              </a:rPr>
              <a:t>		int </a:t>
            </a:r>
            <a:r>
              <a:rPr lang="en-IN" dirty="0" smtClean="0">
                <a:latin typeface="Times New Roman" pitchFamily="18" charset="0"/>
                <a:cs typeface="Times New Roman" pitchFamily="18" charset="0"/>
              </a:rPr>
              <a:t>width;</a:t>
            </a:r>
          </a:p>
          <a:p>
            <a:pPr>
              <a:buNone/>
            </a:pPr>
            <a:r>
              <a:rPr lang="en-IN" dirty="0" smtClean="0">
                <a:latin typeface="Times New Roman" pitchFamily="18" charset="0"/>
                <a:cs typeface="Times New Roman" pitchFamily="18" charset="0"/>
              </a:rPr>
              <a:t>		int </a:t>
            </a:r>
            <a:r>
              <a:rPr lang="en-IN" dirty="0" smtClean="0">
                <a:latin typeface="Times New Roman" pitchFamily="18" charset="0"/>
                <a:cs typeface="Times New Roman" pitchFamily="18" charset="0"/>
              </a:rPr>
              <a:t>area;</a:t>
            </a:r>
          </a:p>
          <a:p>
            <a:pPr>
              <a:buNone/>
            </a:pPr>
            <a:r>
              <a:rPr lang="en-IN" dirty="0" smtClean="0">
                <a:latin typeface="Times New Roman" pitchFamily="18" charset="0"/>
                <a:cs typeface="Times New Roman" pitchFamily="18" charset="0"/>
              </a:rPr>
              <a:t>	static </a:t>
            </a:r>
            <a:r>
              <a:rPr lang="en-IN" dirty="0" smtClean="0">
                <a:latin typeface="Times New Roman" pitchFamily="18" charset="0"/>
                <a:cs typeface="Times New Roman" pitchFamily="18" charset="0"/>
              </a:rPr>
              <a:t>int count;</a:t>
            </a:r>
          </a:p>
          <a:p>
            <a:pPr>
              <a:buNone/>
            </a:pPr>
            <a:r>
              <a:rPr lang="en-IN" dirty="0" smtClean="0">
                <a:latin typeface="Times New Roman" pitchFamily="18" charset="0"/>
                <a:cs typeface="Times New Roman" pitchFamily="18" charset="0"/>
              </a:rPr>
              <a:t>	public</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void </a:t>
            </a:r>
            <a:r>
              <a:rPr lang="en-IN" dirty="0" smtClean="0">
                <a:latin typeface="Times New Roman" pitchFamily="18" charset="0"/>
                <a:cs typeface="Times New Roman" pitchFamily="18" charset="0"/>
              </a:rPr>
              <a:t>input()</a:t>
            </a:r>
          </a:p>
          <a:p>
            <a:pPr>
              <a:buNone/>
            </a:pPr>
            <a:r>
              <a:rPr lang="en-IN" dirty="0" smtClean="0">
                <a:latin typeface="Times New Roman" pitchFamily="18" charset="0"/>
                <a:cs typeface="Times New Roman" pitchFamily="18" charset="0"/>
              </a:rPr>
              <a:t>			{ </a:t>
            </a:r>
            <a:r>
              <a:rPr lang="en-IN" dirty="0" err="1" smtClean="0">
                <a:latin typeface="Times New Roman" pitchFamily="18" charset="0"/>
                <a:cs typeface="Times New Roman" pitchFamily="18" charset="0"/>
              </a:rPr>
              <a:t>cin</a:t>
            </a:r>
            <a:r>
              <a:rPr lang="en-IN" dirty="0" smtClean="0">
                <a:latin typeface="Times New Roman" pitchFamily="18" charset="0"/>
                <a:cs typeface="Times New Roman" pitchFamily="18" charset="0"/>
              </a:rPr>
              <a:t>&gt;&gt;length;</a:t>
            </a:r>
          </a:p>
          <a:p>
            <a:pPr>
              <a:buNone/>
            </a:pP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cin</a:t>
            </a:r>
            <a:r>
              <a:rPr lang="en-IN" dirty="0" smtClean="0">
                <a:latin typeface="Times New Roman" pitchFamily="18" charset="0"/>
                <a:cs typeface="Times New Roman" pitchFamily="18" charset="0"/>
              </a:rPr>
              <a:t>&gt;&gt;width;</a:t>
            </a:r>
          </a:p>
          <a:p>
            <a:pPr>
              <a:buNone/>
            </a:pPr>
            <a:r>
              <a:rPr lang="en-IN"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		void </a:t>
            </a:r>
            <a:r>
              <a:rPr lang="en-IN" dirty="0" smtClean="0">
                <a:latin typeface="Times New Roman" pitchFamily="18" charset="0"/>
                <a:cs typeface="Times New Roman" pitchFamily="18" charset="0"/>
              </a:rPr>
              <a:t>output()</a:t>
            </a:r>
          </a:p>
          <a:p>
            <a:pPr>
              <a:buNone/>
            </a:pPr>
            <a:r>
              <a:rPr lang="en-IN" dirty="0" smtClean="0">
                <a:latin typeface="Times New Roman" pitchFamily="18" charset="0"/>
                <a:cs typeface="Times New Roman" pitchFamily="18" charset="0"/>
              </a:rPr>
              <a:t>			{ </a:t>
            </a:r>
            <a:r>
              <a:rPr lang="en-IN" dirty="0" err="1" smtClean="0">
                <a:latin typeface="Times New Roman" pitchFamily="18" charset="0"/>
                <a:cs typeface="Times New Roman" pitchFamily="18" charset="0"/>
              </a:rPr>
              <a:t>cout</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area=length*width</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cout</a:t>
            </a:r>
            <a:r>
              <a:rPr lang="en-IN" dirty="0" smtClean="0">
                <a:latin typeface="Times New Roman" pitchFamily="18" charset="0"/>
                <a:cs typeface="Times New Roman" pitchFamily="18" charset="0"/>
              </a:rPr>
              <a:t>&lt;&lt; area of rectangle &lt;&lt; count &lt;&lt; “is = “&lt;&lt;area:</a:t>
            </a:r>
          </a:p>
          <a:p>
            <a:pPr>
              <a:buNone/>
            </a:pPr>
            <a:r>
              <a:rPr lang="en-IN"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8229600" cy="4525963"/>
          </a:xfrm>
        </p:spPr>
        <p:txBody>
          <a:bodyPr>
            <a:normAutofit fontScale="85000" lnSpcReduction="20000"/>
          </a:bodyPr>
          <a:lstStyle/>
          <a:p>
            <a:pPr>
              <a:buNone/>
            </a:pPr>
            <a:r>
              <a:rPr lang="en-IN" dirty="0" smtClean="0">
                <a:latin typeface="Times New Roman" pitchFamily="18" charset="0"/>
                <a:cs typeface="Times New Roman" pitchFamily="18" charset="0"/>
              </a:rPr>
              <a:t>void main()</a:t>
            </a:r>
          </a:p>
          <a:p>
            <a:pPr>
              <a:buNone/>
            </a:pP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rectangle </a:t>
            </a:r>
            <a:r>
              <a:rPr lang="en-IN" dirty="0" smtClean="0">
                <a:latin typeface="Times New Roman" pitchFamily="18" charset="0"/>
                <a:cs typeface="Times New Roman" pitchFamily="18" charset="0"/>
              </a:rPr>
              <a:t>r1, r2, r3;</a:t>
            </a:r>
          </a:p>
          <a:p>
            <a:pPr>
              <a:buNone/>
            </a:pPr>
            <a:r>
              <a:rPr lang="en-IN" dirty="0" smtClean="0">
                <a:latin typeface="Times New Roman" pitchFamily="18" charset="0"/>
                <a:cs typeface="Times New Roman" pitchFamily="18" charset="0"/>
              </a:rPr>
              <a:t>	r1.input</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r1.output</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r2.input</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r2.output</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r3.input</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	r3.output</a:t>
            </a:r>
            <a:r>
              <a:rPr lang="en-IN" dirty="0" smtClean="0">
                <a:latin typeface="Times New Roman" pitchFamily="18" charset="0"/>
                <a:cs typeface="Times New Roman" pitchFamily="18" charset="0"/>
              </a:rPr>
              <a:t>();</a:t>
            </a:r>
          </a:p>
          <a:p>
            <a:pPr>
              <a:buNone/>
            </a:pP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Static Member Function:</a:t>
            </a:r>
            <a:endParaRPr lang="en-IN" dirty="0"/>
          </a:p>
        </p:txBody>
      </p:sp>
      <p:sp>
        <p:nvSpPr>
          <p:cNvPr id="3" name="Content Placeholder 2"/>
          <p:cNvSpPr>
            <a:spLocks noGrp="1"/>
          </p:cNvSpPr>
          <p:nvPr>
            <p:ph idx="1"/>
          </p:nvPr>
        </p:nvSpPr>
        <p:spPr>
          <a:xfrm>
            <a:off x="395536" y="1556792"/>
            <a:ext cx="8435280" cy="4525963"/>
          </a:xfrm>
        </p:spPr>
        <p:txBody>
          <a:bodyPr>
            <a:normAutofit lnSpcReduction="10000"/>
          </a:bodyPr>
          <a:lstStyle/>
          <a:p>
            <a:pPr algn="just"/>
            <a:r>
              <a:rPr lang="en-IN" dirty="0" smtClean="0"/>
              <a:t>A member function in a class can be declared as static. A static member function has </a:t>
            </a:r>
            <a:r>
              <a:rPr lang="en-IN" dirty="0" smtClean="0"/>
              <a:t>certain special </a:t>
            </a:r>
            <a:r>
              <a:rPr lang="en-IN" dirty="0" smtClean="0"/>
              <a:t>characteristics. </a:t>
            </a:r>
            <a:endParaRPr lang="en-IN" dirty="0" smtClean="0"/>
          </a:p>
          <a:p>
            <a:pPr algn="just">
              <a:buNone/>
            </a:pPr>
            <a:r>
              <a:rPr lang="en-IN" dirty="0" smtClean="0"/>
              <a:t>These </a:t>
            </a:r>
            <a:r>
              <a:rPr lang="en-IN" dirty="0" smtClean="0"/>
              <a:t>are:</a:t>
            </a:r>
          </a:p>
          <a:p>
            <a:pPr algn="just"/>
            <a:r>
              <a:rPr lang="en-IN" dirty="0" smtClean="0"/>
              <a:t>A </a:t>
            </a:r>
            <a:r>
              <a:rPr lang="en-IN" dirty="0" smtClean="0"/>
              <a:t>static function can have access to only other static members.</a:t>
            </a:r>
          </a:p>
          <a:p>
            <a:pPr algn="just"/>
            <a:r>
              <a:rPr lang="en-IN" dirty="0" smtClean="0"/>
              <a:t>A </a:t>
            </a:r>
            <a:r>
              <a:rPr lang="en-IN" dirty="0" smtClean="0"/>
              <a:t>static member function can be accessed not only by the object name but also with </a:t>
            </a:r>
            <a:r>
              <a:rPr lang="en-IN" dirty="0" smtClean="0"/>
              <a:t>the class </a:t>
            </a:r>
            <a:r>
              <a:rPr lang="en-IN" dirty="0" smtClean="0"/>
              <a:t>name.</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04664"/>
            <a:ext cx="8229600" cy="5505475"/>
          </a:xfrm>
        </p:spPr>
        <p:txBody>
          <a:bodyPr>
            <a:normAutofit fontScale="92500" lnSpcReduction="20000"/>
          </a:bodyPr>
          <a:lstStyle/>
          <a:p>
            <a:pPr>
              <a:buNone/>
            </a:pPr>
            <a:r>
              <a:rPr lang="en-IN" dirty="0" smtClean="0"/>
              <a:t>class rectangle</a:t>
            </a:r>
          </a:p>
          <a:p>
            <a:pPr>
              <a:buNone/>
            </a:pPr>
            <a:r>
              <a:rPr lang="en-IN" dirty="0" smtClean="0"/>
              <a:t>{</a:t>
            </a:r>
          </a:p>
          <a:p>
            <a:pPr>
              <a:buNone/>
            </a:pPr>
            <a:r>
              <a:rPr lang="en-IN" dirty="0" smtClean="0"/>
              <a:t>	private</a:t>
            </a:r>
            <a:r>
              <a:rPr lang="en-IN" dirty="0" smtClean="0"/>
              <a:t>:</a:t>
            </a:r>
          </a:p>
          <a:p>
            <a:pPr>
              <a:buNone/>
            </a:pPr>
            <a:r>
              <a:rPr lang="en-IN" dirty="0" smtClean="0"/>
              <a:t>		int </a:t>
            </a:r>
            <a:r>
              <a:rPr lang="en-IN" dirty="0" smtClean="0"/>
              <a:t>length;</a:t>
            </a:r>
          </a:p>
          <a:p>
            <a:pPr>
              <a:buNone/>
            </a:pPr>
            <a:r>
              <a:rPr lang="en-IN" dirty="0" smtClean="0"/>
              <a:t>		int </a:t>
            </a:r>
            <a:r>
              <a:rPr lang="en-IN" dirty="0" smtClean="0"/>
              <a:t>width;</a:t>
            </a:r>
          </a:p>
          <a:p>
            <a:pPr>
              <a:buNone/>
            </a:pPr>
            <a:r>
              <a:rPr lang="en-IN" dirty="0" smtClean="0"/>
              <a:t>		int </a:t>
            </a:r>
            <a:r>
              <a:rPr lang="en-IN" dirty="0" smtClean="0"/>
              <a:t>area;</a:t>
            </a:r>
          </a:p>
          <a:p>
            <a:pPr>
              <a:buNone/>
            </a:pPr>
            <a:r>
              <a:rPr lang="en-IN" dirty="0" smtClean="0"/>
              <a:t>	static </a:t>
            </a:r>
            <a:r>
              <a:rPr lang="en-IN" dirty="0" smtClean="0"/>
              <a:t>int count;</a:t>
            </a:r>
          </a:p>
          <a:p>
            <a:pPr>
              <a:buNone/>
            </a:pPr>
            <a:r>
              <a:rPr lang="en-IN" dirty="0" smtClean="0"/>
              <a:t>	public</a:t>
            </a:r>
            <a:r>
              <a:rPr lang="en-IN" dirty="0" smtClean="0"/>
              <a:t>:</a:t>
            </a:r>
          </a:p>
          <a:p>
            <a:pPr>
              <a:buNone/>
            </a:pPr>
            <a:r>
              <a:rPr lang="en-IN" dirty="0" smtClean="0"/>
              <a:t>		void </a:t>
            </a:r>
            <a:r>
              <a:rPr lang="en-IN" dirty="0" smtClean="0"/>
              <a:t>input()</a:t>
            </a:r>
          </a:p>
          <a:p>
            <a:pPr>
              <a:buNone/>
            </a:pPr>
            <a:r>
              <a:rPr lang="en-IN" dirty="0" smtClean="0"/>
              <a:t>		{ </a:t>
            </a:r>
            <a:r>
              <a:rPr lang="en-IN" dirty="0" err="1" smtClean="0"/>
              <a:t>cin</a:t>
            </a:r>
            <a:r>
              <a:rPr lang="en-IN" dirty="0" smtClean="0"/>
              <a:t>&gt;&gt;length;</a:t>
            </a:r>
          </a:p>
          <a:p>
            <a:pPr>
              <a:buNone/>
            </a:pPr>
            <a:r>
              <a:rPr lang="en-IN" dirty="0" smtClean="0"/>
              <a:t>		</a:t>
            </a:r>
            <a:r>
              <a:rPr lang="en-IN" dirty="0" err="1" smtClean="0"/>
              <a:t>cin</a:t>
            </a:r>
            <a:r>
              <a:rPr lang="en-IN" dirty="0" smtClean="0"/>
              <a:t>&gt;&gt;width;</a:t>
            </a:r>
          </a:p>
          <a:p>
            <a:pPr>
              <a:buNone/>
            </a:pPr>
            <a:r>
              <a:rPr lang="en-IN"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IN" dirty="0"/>
            </a:p>
            <a:p>
              <a:endParaRPr lang="en-US" dirty="0">
                <a:latin typeface="Calibri" pitchFamily="34" charset="0"/>
              </a:endParaRPr>
            </a:p>
          </p:txBody>
        </p:sp>
      </p:grpSp>
      <p:sp>
        <p:nvSpPr>
          <p:cNvPr id="4101" name="TextBox 12"/>
          <p:cNvSpPr txBox="1">
            <a:spLocks noChangeArrowheads="1"/>
          </p:cNvSpPr>
          <p:nvPr/>
        </p:nvSpPr>
        <p:spPr bwMode="auto">
          <a:xfrm>
            <a:off x="705313" y="488919"/>
            <a:ext cx="8034117" cy="519973"/>
          </a:xfrm>
          <a:prstGeom prst="rect">
            <a:avLst/>
          </a:prstGeom>
          <a:noFill/>
          <a:ln w="9525">
            <a:noFill/>
            <a:miter lim="800000"/>
            <a:headEnd/>
            <a:tailEnd/>
          </a:ln>
        </p:spPr>
        <p:txBody>
          <a:bodyPr lIns="57744" tIns="28872" rIns="57744" bIns="28872">
            <a:spAutoFit/>
          </a:bodyPr>
          <a:lstStyle/>
          <a:p>
            <a:r>
              <a:rPr lang="en-US" sz="3000" dirty="0">
                <a:latin typeface="Times New Roman" panose="02020603050405020304" pitchFamily="18" charset="0"/>
                <a:cs typeface="Times New Roman" panose="02020603050405020304" pitchFamily="18" charset="0"/>
              </a:rPr>
              <a:t>VISION AND MISSION OF INSTITUTE</a:t>
            </a:r>
            <a:endParaRPr lang="en-IN" sz="3000" dirty="0">
              <a:latin typeface="Times New Roman" panose="02020603050405020304" pitchFamily="18" charset="0"/>
              <a:cs typeface="Times New Roman" panose="02020603050405020304" pitchFamily="18" charset="0"/>
            </a:endParaRPr>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9" name="Footer Placeholder 11"/>
          <p:cNvSpPr>
            <a:spLocks noGrp="1"/>
          </p:cNvSpPr>
          <p:nvPr>
            <p:ph type="ftr" sz="quarter" idx="10"/>
          </p:nvPr>
        </p:nvSpPr>
        <p:spPr>
          <a:xfrm>
            <a:off x="3108567" y="6475939"/>
            <a:ext cx="2926868" cy="439803"/>
          </a:xfrm>
        </p:spPr>
        <p:txBody>
          <a:bodyPr/>
          <a:lstStyle/>
          <a:p>
            <a:pPr>
              <a:defRPr/>
            </a:pPr>
            <a:r>
              <a:rPr lang="en-IN" dirty="0"/>
              <a:t>Priya Gupta(AP, IT) , JECRC, JAIPUR</a:t>
            </a:r>
          </a:p>
          <a:p>
            <a:pPr>
              <a:defRPr/>
            </a:pPr>
            <a:endParaRPr lang="en-IN" dirty="0"/>
          </a:p>
        </p:txBody>
      </p:sp>
      <p:sp>
        <p:nvSpPr>
          <p:cNvPr id="3" name="Rectangle 2"/>
          <p:cNvSpPr/>
          <p:nvPr/>
        </p:nvSpPr>
        <p:spPr>
          <a:xfrm>
            <a:off x="731717" y="1433924"/>
            <a:ext cx="7981309" cy="3867043"/>
          </a:xfrm>
          <a:prstGeom prst="rect">
            <a:avLst/>
          </a:prstGeom>
        </p:spPr>
        <p:txBody>
          <a:bodyPr wrap="square" lIns="57744" tIns="28872" rIns="57744" bIns="28872">
            <a:spAutoFit/>
          </a:bodyPr>
          <a:lstStyle/>
          <a:p>
            <a:pPr algn="just">
              <a:lnSpc>
                <a:spcPct val="150000"/>
              </a:lnSpc>
            </a:pPr>
            <a:r>
              <a:rPr lang="en-US" sz="1500" b="1" dirty="0">
                <a:latin typeface="Times New Roman" panose="02020603050405020304" pitchFamily="18" charset="0"/>
                <a:cs typeface="Times New Roman" panose="02020603050405020304" pitchFamily="18" charset="0"/>
              </a:rPr>
              <a:t>Vision:</a:t>
            </a:r>
            <a:r>
              <a:rPr lang="en-US" sz="1500" dirty="0">
                <a:latin typeface="Times New Roman" panose="02020603050405020304" pitchFamily="18" charset="0"/>
                <a:cs typeface="Times New Roman" panose="02020603050405020304" pitchFamily="18" charset="0"/>
              </a:rPr>
              <a:t> “ To become renowned Centre of outcome based learning and work towards academic, professional, cultural and social enrichments of the lives of individual and communities”</a:t>
            </a:r>
          </a:p>
          <a:p>
            <a:pPr algn="just">
              <a:lnSpc>
                <a:spcPct val="150000"/>
              </a:lnSpc>
            </a:pPr>
            <a:endParaRPr lang="en-US" sz="1500" dirty="0">
              <a:latin typeface="Times New Roman" panose="02020603050405020304" pitchFamily="18" charset="0"/>
              <a:cs typeface="Times New Roman" panose="02020603050405020304" pitchFamily="18" charset="0"/>
            </a:endParaRPr>
          </a:p>
          <a:p>
            <a:pPr algn="just">
              <a:lnSpc>
                <a:spcPct val="150000"/>
              </a:lnSpc>
            </a:pPr>
            <a:r>
              <a:rPr lang="en-US" sz="1500" b="1" dirty="0">
                <a:latin typeface="Times New Roman" panose="02020603050405020304" pitchFamily="18" charset="0"/>
                <a:cs typeface="Times New Roman" panose="02020603050405020304" pitchFamily="18" charset="0"/>
              </a:rPr>
              <a:t>Mission:</a:t>
            </a:r>
          </a:p>
          <a:p>
            <a:pPr algn="just">
              <a:lnSpc>
                <a:spcPct val="150000"/>
              </a:lnSpc>
            </a:pPr>
            <a:r>
              <a:rPr lang="en-US" sz="1500" dirty="0">
                <a:latin typeface="Times New Roman" panose="02020603050405020304" pitchFamily="18" charset="0"/>
                <a:cs typeface="Times New Roman" panose="02020603050405020304" pitchFamily="18" charset="0"/>
              </a:rPr>
              <a:t>1. Focus on evaluation of learning outcomes and motivate students to inculcate research aptitude by project based learning.</a:t>
            </a:r>
          </a:p>
          <a:p>
            <a:pPr algn="just">
              <a:lnSpc>
                <a:spcPct val="150000"/>
              </a:lnSpc>
            </a:pPr>
            <a:r>
              <a:rPr lang="en-US" sz="1500" dirty="0">
                <a:latin typeface="Times New Roman" panose="02020603050405020304" pitchFamily="18" charset="0"/>
                <a:cs typeface="Times New Roman" panose="02020603050405020304" pitchFamily="18" charset="0"/>
              </a:rPr>
              <a:t>2. Identify areas of focus and provide platform to gain knowledge and solutions based on informed perception of Indian, regional and global needs.</a:t>
            </a:r>
          </a:p>
          <a:p>
            <a:pPr algn="just">
              <a:lnSpc>
                <a:spcPct val="150000"/>
              </a:lnSpc>
            </a:pPr>
            <a:r>
              <a:rPr lang="en-US" sz="1500" dirty="0">
                <a:latin typeface="Times New Roman" panose="02020603050405020304" pitchFamily="18" charset="0"/>
                <a:cs typeface="Times New Roman" panose="02020603050405020304" pitchFamily="18" charset="0"/>
              </a:rPr>
              <a:t>3. Offer opportunities for interaction between academia and industry.</a:t>
            </a:r>
          </a:p>
          <a:p>
            <a:pPr algn="just">
              <a:lnSpc>
                <a:spcPct val="150000"/>
              </a:lnSpc>
            </a:pPr>
            <a:r>
              <a:rPr lang="en-US" sz="1500" dirty="0">
                <a:latin typeface="Times New Roman" panose="02020603050405020304" pitchFamily="18" charset="0"/>
                <a:cs typeface="Times New Roman" panose="02020603050405020304" pitchFamily="18" charset="0"/>
              </a:rPr>
              <a:t>4. Develop human potential to its fullest extent so that intellectually capable and imaginatively gifted leaders can emerge in a range of professions.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9"/>
            <a:ext cx="8229600" cy="4680520"/>
          </a:xfrm>
        </p:spPr>
        <p:txBody>
          <a:bodyPr>
            <a:noAutofit/>
          </a:bodyPr>
          <a:lstStyle/>
          <a:p>
            <a:pPr>
              <a:buNone/>
            </a:pPr>
            <a:r>
              <a:rPr lang="en-IN" sz="2800" dirty="0" smtClean="0"/>
              <a:t>void static </a:t>
            </a:r>
            <a:r>
              <a:rPr lang="en-IN" sz="2800" dirty="0" err="1" smtClean="0"/>
              <a:t>fcount</a:t>
            </a:r>
            <a:r>
              <a:rPr lang="en-IN" sz="2800" dirty="0" smtClean="0"/>
              <a:t>()</a:t>
            </a:r>
          </a:p>
          <a:p>
            <a:pPr>
              <a:buNone/>
            </a:pPr>
            <a:r>
              <a:rPr lang="en-IN" sz="2800" dirty="0" smtClean="0"/>
              <a:t>	{</a:t>
            </a:r>
            <a:endParaRPr lang="en-IN" sz="2800" dirty="0" smtClean="0"/>
          </a:p>
          <a:p>
            <a:pPr>
              <a:buNone/>
            </a:pPr>
            <a:r>
              <a:rPr lang="en-IN" sz="2800" dirty="0" smtClean="0"/>
              <a:t>		count</a:t>
            </a:r>
            <a:r>
              <a:rPr lang="en-IN" sz="2800" dirty="0" smtClean="0"/>
              <a:t>++;</a:t>
            </a:r>
          </a:p>
          <a:p>
            <a:pPr>
              <a:buNone/>
            </a:pPr>
            <a:r>
              <a:rPr lang="en-IN" sz="2800" dirty="0" smtClean="0"/>
              <a:t>		</a:t>
            </a:r>
            <a:r>
              <a:rPr lang="en-IN" sz="2800" dirty="0" err="1" smtClean="0"/>
              <a:t>cout</a:t>
            </a:r>
            <a:r>
              <a:rPr lang="en-IN" sz="2800" dirty="0" smtClean="0"/>
              <a:t>&gt;&gt;count;</a:t>
            </a:r>
          </a:p>
          <a:p>
            <a:pPr>
              <a:buNone/>
            </a:pPr>
            <a:r>
              <a:rPr lang="en-IN" sz="2800" dirty="0" smtClean="0"/>
              <a:t>	}</a:t>
            </a:r>
            <a:endParaRPr lang="en-IN" sz="2800" dirty="0" smtClean="0"/>
          </a:p>
          <a:p>
            <a:pPr>
              <a:buNone/>
            </a:pPr>
            <a:r>
              <a:rPr lang="en-IN" sz="2800" dirty="0" smtClean="0"/>
              <a:t>void output()</a:t>
            </a:r>
          </a:p>
          <a:p>
            <a:pPr>
              <a:buNone/>
            </a:pPr>
            <a:r>
              <a:rPr lang="en-IN" sz="2800" dirty="0" smtClean="0"/>
              <a:t>	{ </a:t>
            </a:r>
          </a:p>
          <a:p>
            <a:pPr>
              <a:buNone/>
            </a:pPr>
            <a:r>
              <a:rPr lang="en-IN" sz="2800" dirty="0" smtClean="0"/>
              <a:t>	</a:t>
            </a:r>
            <a:r>
              <a:rPr lang="en-IN" sz="2800" dirty="0" smtClean="0"/>
              <a:t>	</a:t>
            </a:r>
            <a:r>
              <a:rPr lang="en-IN" sz="2800" dirty="0" err="1" smtClean="0"/>
              <a:t>cout</a:t>
            </a:r>
            <a:r>
              <a:rPr lang="en-IN" sz="2800" dirty="0" smtClean="0"/>
              <a:t>++;</a:t>
            </a:r>
          </a:p>
          <a:p>
            <a:pPr>
              <a:buNone/>
            </a:pPr>
            <a:r>
              <a:rPr lang="en-IN" sz="2800" dirty="0" smtClean="0"/>
              <a:t>		area=length*width</a:t>
            </a:r>
            <a:r>
              <a:rPr lang="en-IN" sz="2800" dirty="0" smtClean="0"/>
              <a:t>;</a:t>
            </a:r>
          </a:p>
          <a:p>
            <a:pPr>
              <a:buNone/>
            </a:pPr>
            <a:r>
              <a:rPr lang="en-IN" sz="2800" dirty="0" smtClean="0"/>
              <a:t>		</a:t>
            </a:r>
            <a:r>
              <a:rPr lang="en-IN" sz="2800" dirty="0" err="1" smtClean="0"/>
              <a:t>cout</a:t>
            </a:r>
            <a:r>
              <a:rPr lang="en-IN" sz="2800" dirty="0" smtClean="0"/>
              <a:t>&lt;&lt; area of rectangle &lt;&lt; </a:t>
            </a:r>
            <a:r>
              <a:rPr lang="en-IN" sz="2800" dirty="0" err="1" smtClean="0"/>
              <a:t>fcount</a:t>
            </a:r>
            <a:r>
              <a:rPr lang="en-IN" sz="2800" dirty="0" smtClean="0"/>
              <a:t>() &lt;&lt; “is = “&lt;&lt;area:</a:t>
            </a:r>
          </a:p>
          <a:p>
            <a:pPr>
              <a:buNone/>
            </a:pPr>
            <a:r>
              <a:rPr lang="en-IN" sz="2800" dirty="0" smtClean="0"/>
              <a:t>	}</a:t>
            </a:r>
            <a:endParaRPr lang="en-IN" sz="2800" dirty="0" smtClean="0"/>
          </a:p>
          <a:p>
            <a:pPr>
              <a:buNone/>
            </a:pPr>
            <a:r>
              <a:rPr lang="en-IN" sz="2800" dirty="0" smtClean="0"/>
              <a:t>};</a:t>
            </a:r>
            <a:endParaRPr lang="en-IN"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8229600" cy="4525963"/>
          </a:xfrm>
        </p:spPr>
        <p:txBody>
          <a:bodyPr>
            <a:noAutofit/>
          </a:bodyPr>
          <a:lstStyle/>
          <a:p>
            <a:pPr>
              <a:buNone/>
            </a:pPr>
            <a:r>
              <a:rPr lang="en-IN" sz="2800" dirty="0" smtClean="0"/>
              <a:t>void main()</a:t>
            </a:r>
          </a:p>
          <a:p>
            <a:pPr>
              <a:buNone/>
            </a:pPr>
            <a:r>
              <a:rPr lang="en-IN" sz="2800" dirty="0" smtClean="0"/>
              <a:t>{</a:t>
            </a:r>
          </a:p>
          <a:p>
            <a:pPr>
              <a:buNone/>
            </a:pPr>
            <a:r>
              <a:rPr lang="en-IN" sz="2800" dirty="0" smtClean="0"/>
              <a:t>	rectangle </a:t>
            </a:r>
            <a:r>
              <a:rPr lang="en-IN" sz="2800" dirty="0" smtClean="0"/>
              <a:t>r1, r2, r3;</a:t>
            </a:r>
          </a:p>
          <a:p>
            <a:pPr>
              <a:buNone/>
            </a:pPr>
            <a:r>
              <a:rPr lang="en-IN" sz="2800" dirty="0" smtClean="0"/>
              <a:t>	r1.input</a:t>
            </a:r>
            <a:r>
              <a:rPr lang="en-IN" sz="2800" dirty="0" smtClean="0"/>
              <a:t>();</a:t>
            </a:r>
          </a:p>
          <a:p>
            <a:pPr>
              <a:buNone/>
            </a:pPr>
            <a:r>
              <a:rPr lang="en-IN" sz="2800" dirty="0" smtClean="0"/>
              <a:t>	r1.output</a:t>
            </a:r>
            <a:r>
              <a:rPr lang="en-IN" sz="2800" dirty="0" smtClean="0"/>
              <a:t>();</a:t>
            </a:r>
          </a:p>
          <a:p>
            <a:pPr>
              <a:buNone/>
            </a:pPr>
            <a:r>
              <a:rPr lang="en-IN" sz="2800" dirty="0" smtClean="0"/>
              <a:t>	r2.input</a:t>
            </a:r>
            <a:r>
              <a:rPr lang="en-IN" sz="2800" dirty="0" smtClean="0"/>
              <a:t>();</a:t>
            </a:r>
          </a:p>
          <a:p>
            <a:pPr>
              <a:buNone/>
            </a:pPr>
            <a:r>
              <a:rPr lang="en-IN" sz="2800" dirty="0" smtClean="0"/>
              <a:t>	r2.output</a:t>
            </a:r>
            <a:r>
              <a:rPr lang="en-IN" sz="2800" dirty="0" smtClean="0"/>
              <a:t>();</a:t>
            </a:r>
          </a:p>
          <a:p>
            <a:pPr>
              <a:buNone/>
            </a:pPr>
            <a:r>
              <a:rPr lang="en-IN" sz="2800" dirty="0" smtClean="0"/>
              <a:t>	r3.input</a:t>
            </a:r>
            <a:r>
              <a:rPr lang="en-IN" sz="2800" dirty="0" smtClean="0"/>
              <a:t>();</a:t>
            </a:r>
          </a:p>
          <a:p>
            <a:pPr>
              <a:buNone/>
            </a:pPr>
            <a:r>
              <a:rPr lang="en-IN" sz="2800" dirty="0" smtClean="0"/>
              <a:t>	r3.output</a:t>
            </a:r>
            <a:r>
              <a:rPr lang="en-IN" sz="2800" dirty="0" smtClean="0"/>
              <a:t>();</a:t>
            </a:r>
          </a:p>
          <a:p>
            <a:pPr>
              <a:buNone/>
            </a:pPr>
            <a:r>
              <a:rPr lang="en-IN" sz="2800" dirty="0" smtClean="0"/>
              <a:t>}</a:t>
            </a:r>
            <a:endParaRPr lang="en-IN"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b="1" dirty="0" smtClean="0"/>
              <a:t>Polymorphism</a:t>
            </a:r>
            <a:endParaRPr lang="en-IN" b="1" dirty="0"/>
          </a:p>
        </p:txBody>
      </p:sp>
      <p:sp>
        <p:nvSpPr>
          <p:cNvPr id="3" name="Content Placeholder 2"/>
          <p:cNvSpPr>
            <a:spLocks noGrp="1"/>
          </p:cNvSpPr>
          <p:nvPr>
            <p:ph idx="1"/>
          </p:nvPr>
        </p:nvSpPr>
        <p:spPr>
          <a:xfrm>
            <a:off x="467544" y="1196752"/>
            <a:ext cx="8352928" cy="5112568"/>
          </a:xfrm>
        </p:spPr>
        <p:txBody>
          <a:bodyPr>
            <a:normAutofit/>
          </a:bodyPr>
          <a:lstStyle/>
          <a:p>
            <a:pPr algn="just"/>
            <a:r>
              <a:rPr lang="en-IN" dirty="0" smtClean="0"/>
              <a:t>The word </a:t>
            </a:r>
            <a:r>
              <a:rPr lang="en-IN" b="1" dirty="0" smtClean="0"/>
              <a:t>polymorphism means having many forms. Typically, polymorphism occurs when </a:t>
            </a:r>
            <a:r>
              <a:rPr lang="en-IN" b="1" dirty="0" smtClean="0"/>
              <a:t>there </a:t>
            </a:r>
            <a:r>
              <a:rPr lang="en-IN" dirty="0" smtClean="0"/>
              <a:t>is </a:t>
            </a:r>
            <a:r>
              <a:rPr lang="en-IN" dirty="0" smtClean="0"/>
              <a:t>a hierarchy of classes and they are related by inheritance.</a:t>
            </a:r>
          </a:p>
          <a:p>
            <a:pPr algn="just"/>
            <a:r>
              <a:rPr lang="en-IN" dirty="0" smtClean="0"/>
              <a:t>C++ polymorphism means that a call to a member function will cause a different function to </a:t>
            </a:r>
            <a:r>
              <a:rPr lang="en-IN" dirty="0" smtClean="0"/>
              <a:t>be executed </a:t>
            </a:r>
            <a:r>
              <a:rPr lang="en-IN" dirty="0" smtClean="0"/>
              <a:t>depending on the type of object that invokes the function.</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832648"/>
          </a:xfrm>
        </p:spPr>
        <p:txBody>
          <a:bodyPr>
            <a:noAutofit/>
          </a:bodyPr>
          <a:lstStyle/>
          <a:p>
            <a:pPr>
              <a:buNone/>
            </a:pPr>
            <a:r>
              <a:rPr lang="en-IN" sz="2200" dirty="0" smtClean="0">
                <a:latin typeface="Times New Roman" pitchFamily="18" charset="0"/>
                <a:cs typeface="Times New Roman" pitchFamily="18" charset="0"/>
              </a:rPr>
              <a:t>#include &lt;</a:t>
            </a:r>
            <a:r>
              <a:rPr lang="en-IN" sz="2200" dirty="0" err="1" smtClean="0">
                <a:latin typeface="Times New Roman" pitchFamily="18" charset="0"/>
                <a:cs typeface="Times New Roman" pitchFamily="18" charset="0"/>
              </a:rPr>
              <a:t>iostream.h</a:t>
            </a:r>
            <a:r>
              <a:rPr lang="en-IN" sz="2200" dirty="0" smtClean="0">
                <a:latin typeface="Times New Roman" pitchFamily="18" charset="0"/>
                <a:cs typeface="Times New Roman" pitchFamily="18" charset="0"/>
              </a:rPr>
              <a:t>&gt;</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class </a:t>
            </a:r>
            <a:r>
              <a:rPr lang="en-IN" sz="2200" dirty="0" smtClean="0">
                <a:latin typeface="Times New Roman" pitchFamily="18" charset="0"/>
                <a:cs typeface="Times New Roman" pitchFamily="18" charset="0"/>
              </a:rPr>
              <a:t>Shape {</a:t>
            </a:r>
          </a:p>
          <a:p>
            <a:pPr>
              <a:buNone/>
            </a:pPr>
            <a:r>
              <a:rPr lang="en-IN" sz="2200" dirty="0" smtClean="0">
                <a:latin typeface="Times New Roman" pitchFamily="18" charset="0"/>
                <a:cs typeface="Times New Roman" pitchFamily="18" charset="0"/>
              </a:rPr>
              <a:t>		protected</a:t>
            </a:r>
            <a:r>
              <a:rPr lang="en-IN" sz="2200" dirty="0" smtClean="0">
                <a:latin typeface="Times New Roman" pitchFamily="18" charset="0"/>
                <a:cs typeface="Times New Roman" pitchFamily="18" charset="0"/>
              </a:rPr>
              <a:t>:</a:t>
            </a:r>
          </a:p>
          <a:p>
            <a:pPr>
              <a:buNone/>
            </a:pPr>
            <a:r>
              <a:rPr lang="en-IN" sz="2200" dirty="0" smtClean="0">
                <a:latin typeface="Times New Roman" pitchFamily="18" charset="0"/>
                <a:cs typeface="Times New Roman" pitchFamily="18" charset="0"/>
              </a:rPr>
              <a:t>		int </a:t>
            </a:r>
            <a:r>
              <a:rPr lang="en-IN" sz="2200" dirty="0" smtClean="0">
                <a:latin typeface="Times New Roman" pitchFamily="18" charset="0"/>
                <a:cs typeface="Times New Roman" pitchFamily="18" charset="0"/>
              </a:rPr>
              <a:t>width, height;</a:t>
            </a:r>
          </a:p>
          <a:p>
            <a:pPr>
              <a:buNone/>
            </a:pPr>
            <a:r>
              <a:rPr lang="en-IN" sz="2200" dirty="0" smtClean="0">
                <a:latin typeface="Times New Roman" pitchFamily="18" charset="0"/>
                <a:cs typeface="Times New Roman" pitchFamily="18" charset="0"/>
              </a:rPr>
              <a:t>	public</a:t>
            </a:r>
            <a:r>
              <a:rPr lang="en-IN" sz="2200" dirty="0" smtClean="0">
                <a:latin typeface="Times New Roman" pitchFamily="18" charset="0"/>
                <a:cs typeface="Times New Roman" pitchFamily="18" charset="0"/>
              </a:rPr>
              <a:t>:</a:t>
            </a:r>
          </a:p>
          <a:p>
            <a:pPr>
              <a:buNone/>
            </a:pPr>
            <a:r>
              <a:rPr lang="en-IN" sz="2200" dirty="0" smtClean="0">
                <a:latin typeface="Times New Roman" pitchFamily="18" charset="0"/>
                <a:cs typeface="Times New Roman" pitchFamily="18" charset="0"/>
              </a:rPr>
              <a:t>		Shape</a:t>
            </a:r>
            <a:r>
              <a:rPr lang="en-IN" sz="2200" dirty="0" smtClean="0">
                <a:latin typeface="Times New Roman" pitchFamily="18" charset="0"/>
                <a:cs typeface="Times New Roman" pitchFamily="18" charset="0"/>
              </a:rPr>
              <a:t>( int a=0, int b=0)</a:t>
            </a:r>
          </a:p>
          <a:p>
            <a:pPr>
              <a:buNone/>
            </a:pPr>
            <a:r>
              <a:rPr lang="en-IN"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width </a:t>
            </a:r>
            <a:r>
              <a:rPr lang="en-IN" sz="2200" dirty="0" smtClean="0">
                <a:latin typeface="Times New Roman" pitchFamily="18" charset="0"/>
                <a:cs typeface="Times New Roman" pitchFamily="18" charset="0"/>
              </a:rPr>
              <a:t>= a;</a:t>
            </a:r>
          </a:p>
          <a:p>
            <a:pPr>
              <a:buNone/>
            </a:pPr>
            <a:r>
              <a:rPr lang="en-IN" sz="2200" dirty="0" smtClean="0">
                <a:latin typeface="Times New Roman" pitchFamily="18" charset="0"/>
                <a:cs typeface="Times New Roman" pitchFamily="18" charset="0"/>
              </a:rPr>
              <a:t>		height </a:t>
            </a:r>
            <a:r>
              <a:rPr lang="en-IN" sz="2200" dirty="0" smtClean="0">
                <a:latin typeface="Times New Roman" pitchFamily="18" charset="0"/>
                <a:cs typeface="Times New Roman" pitchFamily="18" charset="0"/>
              </a:rPr>
              <a:t>= b;</a:t>
            </a:r>
          </a:p>
          <a:p>
            <a:pPr>
              <a:buNone/>
            </a:pPr>
            <a:r>
              <a:rPr lang="en-IN"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int </a:t>
            </a:r>
            <a:r>
              <a:rPr lang="en-IN" sz="2200" dirty="0" smtClean="0">
                <a:latin typeface="Times New Roman" pitchFamily="18" charset="0"/>
                <a:cs typeface="Times New Roman" pitchFamily="18" charset="0"/>
              </a:rPr>
              <a:t>area()</a:t>
            </a:r>
          </a:p>
          <a:p>
            <a:pPr>
              <a:buNone/>
            </a:pPr>
            <a:r>
              <a:rPr lang="en-IN"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cout</a:t>
            </a:r>
            <a:r>
              <a:rPr lang="en-IN" sz="2200" dirty="0" smtClean="0">
                <a:latin typeface="Times New Roman" pitchFamily="18" charset="0"/>
                <a:cs typeface="Times New Roman" pitchFamily="18" charset="0"/>
              </a:rPr>
              <a:t> </a:t>
            </a:r>
            <a:r>
              <a:rPr lang="en-IN" sz="2200" dirty="0" smtClean="0">
                <a:latin typeface="Times New Roman" pitchFamily="18" charset="0"/>
                <a:cs typeface="Times New Roman" pitchFamily="18" charset="0"/>
              </a:rPr>
              <a:t>&lt;&lt; "Parent class area :" &lt;&lt;</a:t>
            </a:r>
            <a:r>
              <a:rPr lang="en-IN" sz="2200" dirty="0" err="1" smtClean="0">
                <a:latin typeface="Times New Roman" pitchFamily="18" charset="0"/>
                <a:cs typeface="Times New Roman" pitchFamily="18" charset="0"/>
              </a:rPr>
              <a:t>endl</a:t>
            </a:r>
            <a:r>
              <a:rPr lang="en-IN" sz="2200" dirty="0" smtClean="0">
                <a:latin typeface="Times New Roman" pitchFamily="18" charset="0"/>
                <a:cs typeface="Times New Roman" pitchFamily="18" charset="0"/>
              </a:rPr>
              <a:t>;</a:t>
            </a:r>
          </a:p>
          <a:p>
            <a:pPr>
              <a:buNone/>
            </a:pPr>
            <a:r>
              <a:rPr lang="en-IN" sz="2200" dirty="0" smtClean="0">
                <a:latin typeface="Times New Roman" pitchFamily="18" charset="0"/>
                <a:cs typeface="Times New Roman" pitchFamily="18" charset="0"/>
              </a:rPr>
              <a:t>		return </a:t>
            </a:r>
            <a:r>
              <a:rPr lang="en-IN" sz="2200" dirty="0" smtClean="0">
                <a:latin typeface="Times New Roman" pitchFamily="18" charset="0"/>
                <a:cs typeface="Times New Roman" pitchFamily="18" charset="0"/>
              </a:rPr>
              <a:t>0;</a:t>
            </a:r>
          </a:p>
          <a:p>
            <a:pPr>
              <a:buNone/>
            </a:pPr>
            <a:r>
              <a:rPr lang="en-IN"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0"/>
            <a:ext cx="8229600" cy="5184577"/>
          </a:xfrm>
        </p:spPr>
        <p:txBody>
          <a:bodyPr>
            <a:noAutofit/>
          </a:bodyPr>
          <a:lstStyle/>
          <a:p>
            <a:pPr>
              <a:buNone/>
            </a:pPr>
            <a:r>
              <a:rPr lang="en-IN" sz="2000" dirty="0" smtClean="0"/>
              <a:t>class Rectangle: public Shape{</a:t>
            </a:r>
          </a:p>
          <a:p>
            <a:pPr>
              <a:buNone/>
            </a:pPr>
            <a:r>
              <a:rPr lang="en-IN" sz="2000" dirty="0" smtClean="0"/>
              <a:t>		public</a:t>
            </a:r>
            <a:r>
              <a:rPr lang="en-IN" sz="2000" dirty="0" smtClean="0"/>
              <a:t>:</a:t>
            </a:r>
          </a:p>
          <a:p>
            <a:pPr>
              <a:buNone/>
            </a:pPr>
            <a:r>
              <a:rPr lang="en-IN" sz="2000" dirty="0" smtClean="0"/>
              <a:t>		Rectangle</a:t>
            </a:r>
            <a:r>
              <a:rPr lang="en-IN" sz="2000" dirty="0" smtClean="0"/>
              <a:t>( int a=0, int b=0):Shape(a, b) { }</a:t>
            </a:r>
          </a:p>
          <a:p>
            <a:pPr>
              <a:buNone/>
            </a:pPr>
            <a:r>
              <a:rPr lang="en-IN" sz="2000" dirty="0" smtClean="0"/>
              <a:t>			int </a:t>
            </a:r>
            <a:r>
              <a:rPr lang="en-IN" sz="2000" dirty="0" smtClean="0"/>
              <a:t>area ()</a:t>
            </a:r>
          </a:p>
          <a:p>
            <a:pPr>
              <a:buNone/>
            </a:pPr>
            <a:r>
              <a:rPr lang="en-IN" sz="2000" dirty="0" smtClean="0"/>
              <a:t>		{</a:t>
            </a:r>
            <a:endParaRPr lang="en-IN" sz="2000" dirty="0" smtClean="0"/>
          </a:p>
          <a:p>
            <a:pPr>
              <a:buNone/>
            </a:pPr>
            <a:r>
              <a:rPr lang="en-IN" sz="2000" dirty="0" smtClean="0"/>
              <a:t>			</a:t>
            </a:r>
            <a:r>
              <a:rPr lang="en-IN" sz="2000" dirty="0" err="1" smtClean="0"/>
              <a:t>cout</a:t>
            </a:r>
            <a:r>
              <a:rPr lang="en-IN" sz="2000" dirty="0" smtClean="0"/>
              <a:t> </a:t>
            </a:r>
            <a:r>
              <a:rPr lang="en-IN" sz="2000" dirty="0" smtClean="0"/>
              <a:t>&lt;&lt; "Rectangle class area :" &lt;&lt;</a:t>
            </a:r>
            <a:r>
              <a:rPr lang="en-IN" sz="2000" dirty="0" err="1" smtClean="0"/>
              <a:t>endl</a:t>
            </a:r>
            <a:r>
              <a:rPr lang="en-IN" sz="2000" dirty="0" smtClean="0"/>
              <a:t>;</a:t>
            </a:r>
          </a:p>
          <a:p>
            <a:pPr>
              <a:buNone/>
            </a:pPr>
            <a:r>
              <a:rPr lang="en-IN" sz="2000" dirty="0" smtClean="0"/>
              <a:t>			return </a:t>
            </a:r>
            <a:r>
              <a:rPr lang="en-IN" sz="2000" dirty="0" smtClean="0"/>
              <a:t>(width * height);</a:t>
            </a:r>
          </a:p>
          <a:p>
            <a:pPr>
              <a:buNone/>
            </a:pPr>
            <a:r>
              <a:rPr lang="en-IN" sz="2000" dirty="0" smtClean="0"/>
              <a:t>		}</a:t>
            </a:r>
            <a:endParaRPr lang="en-IN" sz="2000" dirty="0" smtClean="0"/>
          </a:p>
          <a:p>
            <a:pPr>
              <a:buNone/>
            </a:pPr>
            <a:r>
              <a:rPr lang="en-IN" sz="2000" dirty="0" smtClean="0"/>
              <a:t>	};</a:t>
            </a:r>
            <a:endParaRPr lang="en-IN" sz="2000" dirty="0" smtClean="0"/>
          </a:p>
          <a:p>
            <a:pPr>
              <a:buNone/>
            </a:pPr>
            <a:r>
              <a:rPr lang="en-IN" sz="2000" dirty="0" smtClean="0"/>
              <a:t>class </a:t>
            </a:r>
            <a:r>
              <a:rPr lang="en-IN" sz="2000" dirty="0" smtClean="0"/>
              <a:t>Triangle: public Shape{</a:t>
            </a:r>
          </a:p>
          <a:p>
            <a:pPr>
              <a:buNone/>
            </a:pPr>
            <a:r>
              <a:rPr lang="en-IN" sz="2000" dirty="0" smtClean="0"/>
              <a:t>		public</a:t>
            </a:r>
            <a:r>
              <a:rPr lang="en-IN" sz="2000" dirty="0" smtClean="0"/>
              <a:t>:</a:t>
            </a:r>
          </a:p>
          <a:p>
            <a:pPr>
              <a:buNone/>
            </a:pPr>
            <a:r>
              <a:rPr lang="en-IN" sz="2000" dirty="0" smtClean="0"/>
              <a:t>		Triangle</a:t>
            </a:r>
            <a:r>
              <a:rPr lang="en-IN" sz="2000" dirty="0" smtClean="0"/>
              <a:t>( int a=0, int b=0):Shape(a, b) { }</a:t>
            </a:r>
          </a:p>
          <a:p>
            <a:pPr>
              <a:buNone/>
            </a:pPr>
            <a:r>
              <a:rPr lang="en-IN" sz="2000" dirty="0" smtClean="0"/>
              <a:t>		int </a:t>
            </a:r>
            <a:r>
              <a:rPr lang="en-IN" sz="2000" dirty="0" smtClean="0"/>
              <a:t>area ()</a:t>
            </a:r>
          </a:p>
          <a:p>
            <a:pPr>
              <a:buNone/>
            </a:pPr>
            <a:r>
              <a:rPr lang="en-IN" sz="2000" dirty="0" smtClean="0"/>
              <a:t>		{</a:t>
            </a:r>
            <a:endParaRPr lang="en-IN" sz="2000" dirty="0" smtClean="0"/>
          </a:p>
          <a:p>
            <a:pPr>
              <a:buNone/>
            </a:pPr>
            <a:r>
              <a:rPr lang="en-IN" sz="2000" dirty="0" smtClean="0"/>
              <a:t>			</a:t>
            </a:r>
            <a:r>
              <a:rPr lang="en-IN" sz="2000" dirty="0" err="1" smtClean="0"/>
              <a:t>cout</a:t>
            </a:r>
            <a:r>
              <a:rPr lang="en-IN" sz="2000" dirty="0" smtClean="0"/>
              <a:t> </a:t>
            </a:r>
            <a:r>
              <a:rPr lang="en-IN" sz="2000" dirty="0" smtClean="0"/>
              <a:t>&lt;&lt; "Triangle class area :" &lt;&lt;</a:t>
            </a:r>
            <a:r>
              <a:rPr lang="en-IN" sz="2000" dirty="0" err="1" smtClean="0"/>
              <a:t>endl</a:t>
            </a:r>
            <a:r>
              <a:rPr lang="en-IN" sz="2000" dirty="0" smtClean="0"/>
              <a:t>;</a:t>
            </a:r>
          </a:p>
          <a:p>
            <a:pPr>
              <a:buNone/>
            </a:pPr>
            <a:r>
              <a:rPr lang="en-IN" sz="2000" dirty="0" smtClean="0"/>
              <a:t>			return </a:t>
            </a:r>
            <a:r>
              <a:rPr lang="en-IN" sz="2000" dirty="0" smtClean="0"/>
              <a:t>(width * height / 2);</a:t>
            </a:r>
          </a:p>
          <a:p>
            <a:pPr>
              <a:buNone/>
            </a:pPr>
            <a:r>
              <a:rPr lang="en-IN" sz="2000" dirty="0" smtClean="0"/>
              <a:t>		}</a:t>
            </a:r>
            <a:endParaRPr lang="en-IN" sz="2000" dirty="0" smtClean="0"/>
          </a:p>
          <a:p>
            <a:pPr>
              <a:buNone/>
            </a:pPr>
            <a:r>
              <a:rPr lang="en-IN" sz="2000" dirty="0" smtClean="0"/>
              <a:t>	};</a:t>
            </a:r>
            <a:endParaRPr lang="en-IN"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0000" lnSpcReduction="20000"/>
          </a:bodyPr>
          <a:lstStyle/>
          <a:p>
            <a:pPr>
              <a:buNone/>
            </a:pPr>
            <a:r>
              <a:rPr lang="en-IN" dirty="0" smtClean="0"/>
              <a:t>// Main function for the program</a:t>
            </a:r>
          </a:p>
          <a:p>
            <a:pPr>
              <a:buNone/>
            </a:pPr>
            <a:r>
              <a:rPr lang="en-IN" dirty="0" smtClean="0"/>
              <a:t>	int main</a:t>
            </a:r>
            <a:r>
              <a:rPr lang="en-IN" dirty="0" smtClean="0"/>
              <a:t>( )</a:t>
            </a:r>
          </a:p>
          <a:p>
            <a:pPr>
              <a:buNone/>
            </a:pPr>
            <a:r>
              <a:rPr lang="en-IN" dirty="0" smtClean="0"/>
              <a:t>	{</a:t>
            </a:r>
            <a:endParaRPr lang="en-IN" dirty="0" smtClean="0"/>
          </a:p>
          <a:p>
            <a:pPr>
              <a:buNone/>
            </a:pPr>
            <a:r>
              <a:rPr lang="en-IN" dirty="0" smtClean="0"/>
              <a:t>		Shape </a:t>
            </a:r>
            <a:r>
              <a:rPr lang="en-IN" dirty="0" smtClean="0"/>
              <a:t>* shape;</a:t>
            </a:r>
          </a:p>
          <a:p>
            <a:pPr>
              <a:buNone/>
            </a:pPr>
            <a:r>
              <a:rPr lang="en-IN" dirty="0" smtClean="0"/>
              <a:t>		Rectangle </a:t>
            </a:r>
            <a:r>
              <a:rPr lang="en-IN" dirty="0" err="1" smtClean="0"/>
              <a:t>rec</a:t>
            </a:r>
            <a:r>
              <a:rPr lang="en-IN" dirty="0" smtClean="0"/>
              <a:t>(10,7);</a:t>
            </a:r>
          </a:p>
          <a:p>
            <a:pPr>
              <a:buNone/>
            </a:pPr>
            <a:r>
              <a:rPr lang="en-IN" dirty="0" smtClean="0"/>
              <a:t>		Triangle </a:t>
            </a:r>
            <a:r>
              <a:rPr lang="en-IN" dirty="0" smtClean="0"/>
              <a:t>tri(10,5);</a:t>
            </a:r>
          </a:p>
          <a:p>
            <a:pPr>
              <a:buNone/>
            </a:pPr>
            <a:r>
              <a:rPr lang="en-IN" dirty="0" smtClean="0"/>
              <a:t>// store the address of Rectangle</a:t>
            </a:r>
          </a:p>
          <a:p>
            <a:pPr>
              <a:buNone/>
            </a:pPr>
            <a:r>
              <a:rPr lang="en-IN" dirty="0" smtClean="0"/>
              <a:t>		shape </a:t>
            </a:r>
            <a:r>
              <a:rPr lang="en-IN" dirty="0" smtClean="0"/>
              <a:t>= &amp;</a:t>
            </a:r>
            <a:r>
              <a:rPr lang="en-IN" dirty="0" err="1" smtClean="0"/>
              <a:t>rec</a:t>
            </a:r>
            <a:r>
              <a:rPr lang="en-IN" dirty="0" smtClean="0"/>
              <a:t>;</a:t>
            </a:r>
          </a:p>
          <a:p>
            <a:pPr>
              <a:buNone/>
            </a:pPr>
            <a:r>
              <a:rPr lang="en-IN" dirty="0" smtClean="0"/>
              <a:t>// call rectangle area.</a:t>
            </a:r>
          </a:p>
          <a:p>
            <a:pPr>
              <a:buNone/>
            </a:pPr>
            <a:r>
              <a:rPr lang="en-IN" dirty="0" smtClean="0"/>
              <a:t>		shape-</a:t>
            </a:r>
            <a:r>
              <a:rPr lang="en-IN" dirty="0" smtClean="0"/>
              <a:t>&gt;area();</a:t>
            </a:r>
          </a:p>
          <a:p>
            <a:pPr>
              <a:buNone/>
            </a:pPr>
            <a:r>
              <a:rPr lang="en-IN" dirty="0" smtClean="0"/>
              <a:t>// store the address of Triangle</a:t>
            </a:r>
          </a:p>
          <a:p>
            <a:pPr>
              <a:buNone/>
            </a:pPr>
            <a:r>
              <a:rPr lang="en-IN" dirty="0" smtClean="0"/>
              <a:t>		shape </a:t>
            </a:r>
            <a:r>
              <a:rPr lang="en-IN" dirty="0" smtClean="0"/>
              <a:t>= &amp;tri;</a:t>
            </a:r>
          </a:p>
          <a:p>
            <a:pPr>
              <a:buNone/>
            </a:pPr>
            <a:r>
              <a:rPr lang="en-IN" dirty="0" smtClean="0"/>
              <a:t>// call triangle area.</a:t>
            </a:r>
          </a:p>
          <a:p>
            <a:pPr>
              <a:buNone/>
            </a:pPr>
            <a:r>
              <a:rPr lang="en-IN" dirty="0" smtClean="0"/>
              <a:t>		shape-</a:t>
            </a:r>
            <a:r>
              <a:rPr lang="en-IN" dirty="0" smtClean="0"/>
              <a:t>&gt;area();</a:t>
            </a:r>
          </a:p>
          <a:p>
            <a:pPr>
              <a:buNone/>
            </a:pPr>
            <a:r>
              <a:rPr lang="en-IN" dirty="0" smtClean="0"/>
              <a:t>		return </a:t>
            </a:r>
            <a:r>
              <a:rPr lang="en-IN" dirty="0" smtClean="0"/>
              <a:t>0;</a:t>
            </a:r>
          </a:p>
          <a:p>
            <a:pPr>
              <a:buNone/>
            </a:pPr>
            <a:r>
              <a:rPr lang="en-IN" dirty="0" smtClean="0"/>
              <a:t>	}</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IN" b="1" dirty="0" smtClean="0"/>
              <a:t>Virtual </a:t>
            </a:r>
            <a:r>
              <a:rPr lang="en-IN" b="1" dirty="0" smtClean="0"/>
              <a:t>Function</a:t>
            </a:r>
            <a:endParaRPr lang="en-IN" dirty="0"/>
          </a:p>
        </p:txBody>
      </p:sp>
      <p:sp>
        <p:nvSpPr>
          <p:cNvPr id="3" name="Content Placeholder 2"/>
          <p:cNvSpPr>
            <a:spLocks noGrp="1"/>
          </p:cNvSpPr>
          <p:nvPr>
            <p:ph idx="1"/>
          </p:nvPr>
        </p:nvSpPr>
        <p:spPr>
          <a:xfrm>
            <a:off x="251520" y="1268760"/>
            <a:ext cx="8435280" cy="4857403"/>
          </a:xfrm>
        </p:spPr>
        <p:txBody>
          <a:bodyPr>
            <a:normAutofit fontScale="92500" lnSpcReduction="10000"/>
          </a:bodyPr>
          <a:lstStyle/>
          <a:p>
            <a:pPr algn="just"/>
            <a:r>
              <a:rPr lang="en-IN" b="1" dirty="0" smtClean="0"/>
              <a:t>A</a:t>
            </a:r>
            <a:r>
              <a:rPr lang="en-IN" dirty="0" smtClean="0"/>
              <a:t> </a:t>
            </a:r>
            <a:r>
              <a:rPr lang="en-IN" b="1" dirty="0" smtClean="0"/>
              <a:t>virtual function is a function in a base class that is declared using the keyword virtual. </a:t>
            </a:r>
            <a:endParaRPr lang="en-IN" b="1" dirty="0" smtClean="0"/>
          </a:p>
          <a:p>
            <a:pPr algn="just"/>
            <a:r>
              <a:rPr lang="en-IN" b="1" dirty="0" smtClean="0"/>
              <a:t>Defining </a:t>
            </a:r>
            <a:r>
              <a:rPr lang="en-IN" dirty="0" smtClean="0"/>
              <a:t>in </a:t>
            </a:r>
            <a:r>
              <a:rPr lang="en-IN" dirty="0" smtClean="0"/>
              <a:t>a base class a virtual function, with another version in a derived class, signals to the </a:t>
            </a:r>
            <a:r>
              <a:rPr lang="en-IN" dirty="0" smtClean="0"/>
              <a:t>compiler that </a:t>
            </a:r>
            <a:r>
              <a:rPr lang="en-IN" dirty="0" smtClean="0"/>
              <a:t>we don't want static linkage for this function.</a:t>
            </a:r>
          </a:p>
          <a:p>
            <a:pPr algn="just"/>
            <a:r>
              <a:rPr lang="en-IN" dirty="0" smtClean="0"/>
              <a:t>What we do want is the selection of the function to be called at any given point in the program </a:t>
            </a:r>
            <a:r>
              <a:rPr lang="en-IN" dirty="0" smtClean="0"/>
              <a:t>to be </a:t>
            </a:r>
            <a:r>
              <a:rPr lang="en-IN" dirty="0" smtClean="0"/>
              <a:t>based on the kind of object for which it is called. This sort of operation is referred to </a:t>
            </a:r>
            <a:r>
              <a:rPr lang="en-IN" dirty="0" smtClean="0"/>
              <a:t>as </a:t>
            </a:r>
            <a:r>
              <a:rPr lang="en-IN" b="1" dirty="0" smtClean="0"/>
              <a:t>dynamic </a:t>
            </a:r>
            <a:r>
              <a:rPr lang="en-IN" b="1" dirty="0" smtClean="0"/>
              <a:t>linkage, or late binding.</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Pure Virtual Functions:</a:t>
            </a:r>
            <a:endParaRPr lang="en-IN" dirty="0"/>
          </a:p>
        </p:txBody>
      </p:sp>
      <p:sp>
        <p:nvSpPr>
          <p:cNvPr id="3" name="Content Placeholder 2"/>
          <p:cNvSpPr>
            <a:spLocks noGrp="1"/>
          </p:cNvSpPr>
          <p:nvPr>
            <p:ph idx="1"/>
          </p:nvPr>
        </p:nvSpPr>
        <p:spPr/>
        <p:txBody>
          <a:bodyPr/>
          <a:lstStyle/>
          <a:p>
            <a:pPr algn="just"/>
            <a:r>
              <a:rPr lang="en-IN" dirty="0" smtClean="0"/>
              <a:t>It's possible that you'd want to include a virtual function in a base class so that it may be </a:t>
            </a:r>
            <a:r>
              <a:rPr lang="en-IN" dirty="0" smtClean="0"/>
              <a:t>redefined in </a:t>
            </a:r>
            <a:r>
              <a:rPr lang="en-IN" dirty="0" smtClean="0"/>
              <a:t>a derived class to suit the objects of that class, but that there is no meaningful definition </a:t>
            </a:r>
            <a:r>
              <a:rPr lang="en-IN" dirty="0" smtClean="0"/>
              <a:t>you could </a:t>
            </a:r>
            <a:r>
              <a:rPr lang="en-IN" dirty="0" smtClean="0"/>
              <a:t>give for the function in the base class.</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4525963"/>
          </a:xfrm>
        </p:spPr>
        <p:txBody>
          <a:bodyPr>
            <a:noAutofit/>
          </a:bodyPr>
          <a:lstStyle/>
          <a:p>
            <a:pPr>
              <a:buNone/>
            </a:pPr>
            <a:r>
              <a:rPr lang="en-IN" sz="2400" dirty="0" smtClean="0"/>
              <a:t>We can change the virtual function area in the base class to the following:</a:t>
            </a:r>
          </a:p>
          <a:p>
            <a:pPr>
              <a:buNone/>
            </a:pPr>
            <a:r>
              <a:rPr lang="en-IN" sz="2400" dirty="0" smtClean="0"/>
              <a:t>	class </a:t>
            </a:r>
            <a:r>
              <a:rPr lang="en-IN" sz="2400" dirty="0" smtClean="0"/>
              <a:t>Shape {</a:t>
            </a:r>
          </a:p>
          <a:p>
            <a:pPr>
              <a:buNone/>
            </a:pPr>
            <a:r>
              <a:rPr lang="en-IN" sz="2400" dirty="0" smtClean="0"/>
              <a:t>		protected</a:t>
            </a:r>
            <a:r>
              <a:rPr lang="en-IN" sz="2400" dirty="0" smtClean="0"/>
              <a:t>:</a:t>
            </a:r>
          </a:p>
          <a:p>
            <a:pPr>
              <a:buNone/>
            </a:pPr>
            <a:r>
              <a:rPr lang="en-IN" sz="2400" dirty="0" smtClean="0"/>
              <a:t>		int </a:t>
            </a:r>
            <a:r>
              <a:rPr lang="en-IN" sz="2400" dirty="0" smtClean="0"/>
              <a:t>width, height;</a:t>
            </a:r>
          </a:p>
          <a:p>
            <a:pPr>
              <a:buNone/>
            </a:pPr>
            <a:r>
              <a:rPr lang="en-IN" sz="2400" dirty="0" smtClean="0"/>
              <a:t>	public</a:t>
            </a:r>
            <a:r>
              <a:rPr lang="en-IN" sz="2400" dirty="0" smtClean="0"/>
              <a:t>:</a:t>
            </a:r>
          </a:p>
          <a:p>
            <a:pPr>
              <a:buNone/>
            </a:pPr>
            <a:r>
              <a:rPr lang="en-IN" sz="2400" dirty="0" smtClean="0"/>
              <a:t>	Shape</a:t>
            </a:r>
            <a:r>
              <a:rPr lang="en-IN" sz="2400" dirty="0" smtClean="0"/>
              <a:t>( int a=0, int b=0)</a:t>
            </a:r>
          </a:p>
          <a:p>
            <a:pPr>
              <a:buNone/>
            </a:pPr>
            <a:r>
              <a:rPr lang="en-IN" sz="2400" dirty="0" smtClean="0"/>
              <a:t>		{</a:t>
            </a:r>
            <a:endParaRPr lang="en-IN" sz="2400" dirty="0" smtClean="0"/>
          </a:p>
          <a:p>
            <a:pPr>
              <a:buNone/>
            </a:pPr>
            <a:r>
              <a:rPr lang="en-IN" sz="2400" dirty="0" smtClean="0"/>
              <a:t>			width </a:t>
            </a:r>
            <a:r>
              <a:rPr lang="en-IN" sz="2400" dirty="0" smtClean="0"/>
              <a:t>= a;</a:t>
            </a:r>
          </a:p>
          <a:p>
            <a:pPr>
              <a:buNone/>
            </a:pPr>
            <a:r>
              <a:rPr lang="en-IN" sz="2400" dirty="0" smtClean="0"/>
              <a:t>			height </a:t>
            </a:r>
            <a:r>
              <a:rPr lang="en-IN" sz="2400" dirty="0" smtClean="0"/>
              <a:t>= b;</a:t>
            </a:r>
          </a:p>
          <a:p>
            <a:pPr>
              <a:buNone/>
            </a:pPr>
            <a:r>
              <a:rPr lang="en-IN" sz="2400" dirty="0" smtClean="0"/>
              <a:t>		}</a:t>
            </a:r>
            <a:endParaRPr lang="en-IN" sz="2400" dirty="0" smtClean="0"/>
          </a:p>
          <a:p>
            <a:pPr>
              <a:buNone/>
            </a:pPr>
            <a:r>
              <a:rPr lang="en-IN" sz="2400" dirty="0" smtClean="0"/>
              <a:t>// pure virtual function</a:t>
            </a:r>
          </a:p>
          <a:p>
            <a:pPr>
              <a:buNone/>
            </a:pPr>
            <a:r>
              <a:rPr lang="en-IN" sz="2400" dirty="0" smtClean="0"/>
              <a:t>	virtual </a:t>
            </a:r>
            <a:r>
              <a:rPr lang="en-IN" sz="2400" dirty="0" smtClean="0"/>
              <a:t>int area() = 0;</a:t>
            </a:r>
          </a:p>
          <a:p>
            <a:pPr>
              <a:buNone/>
            </a:pPr>
            <a:r>
              <a:rPr lang="en-IN" sz="2400" dirty="0" smtClean="0"/>
              <a:t>};</a:t>
            </a:r>
            <a:endParaRPr lang="en-IN" sz="2400" dirty="0"/>
          </a:p>
        </p:txBody>
      </p:sp>
      <p:sp>
        <p:nvSpPr>
          <p:cNvPr id="4" name="TextBox 3"/>
          <p:cNvSpPr txBox="1"/>
          <p:nvPr/>
        </p:nvSpPr>
        <p:spPr>
          <a:xfrm>
            <a:off x="4355976" y="4797152"/>
            <a:ext cx="4248472"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IN" dirty="0" smtClean="0"/>
              <a:t>The = 0 tells the compiler that the function has no body and above virtual function will be called</a:t>
            </a:r>
          </a:p>
          <a:p>
            <a:r>
              <a:rPr lang="en-IN" b="1" dirty="0" smtClean="0"/>
              <a:t>pure virtual function.</a:t>
            </a:r>
            <a:endParaRPr lang="en-IN" dirty="0"/>
          </a:p>
        </p:txBody>
      </p:sp>
      <p:cxnSp>
        <p:nvCxnSpPr>
          <p:cNvPr id="6" name="Straight Arrow Connector 5"/>
          <p:cNvCxnSpPr>
            <a:endCxn id="4" idx="1"/>
          </p:cNvCxnSpPr>
          <p:nvPr/>
        </p:nvCxnSpPr>
        <p:spPr>
          <a:xfrm flipV="1">
            <a:off x="3563888" y="5397316"/>
            <a:ext cx="792000" cy="216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 Overloading</a:t>
            </a:r>
            <a:endParaRPr lang="en-IN" dirty="0"/>
          </a:p>
        </p:txBody>
      </p:sp>
      <p:sp>
        <p:nvSpPr>
          <p:cNvPr id="3" name="Content Placeholder 2"/>
          <p:cNvSpPr>
            <a:spLocks noGrp="1"/>
          </p:cNvSpPr>
          <p:nvPr>
            <p:ph idx="1"/>
          </p:nvPr>
        </p:nvSpPr>
        <p:spPr/>
        <p:txBody>
          <a:bodyPr/>
          <a:lstStyle/>
          <a:p>
            <a:r>
              <a:rPr lang="en-IN" dirty="0" smtClean="0"/>
              <a:t>Overloading refers to multiple meanings of </a:t>
            </a:r>
            <a:r>
              <a:rPr lang="en-IN" dirty="0" smtClean="0"/>
              <a:t>the same </a:t>
            </a:r>
            <a:r>
              <a:rPr lang="en-IN" dirty="0" smtClean="0"/>
              <a:t>name or symbol.</a:t>
            </a:r>
          </a:p>
          <a:p>
            <a:r>
              <a:rPr lang="en-IN" dirty="0" smtClean="0"/>
              <a:t> Name overloading =) overloaded function.</a:t>
            </a:r>
          </a:p>
          <a:p>
            <a:r>
              <a:rPr lang="en-IN" dirty="0" smtClean="0"/>
              <a:t> Symbol overloading =) overloaded operator.</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652504" y="172763"/>
            <a:ext cx="8034117" cy="519973"/>
          </a:xfrm>
          <a:prstGeom prst="rect">
            <a:avLst/>
          </a:prstGeom>
          <a:noFill/>
          <a:ln w="9525">
            <a:noFill/>
            <a:miter lim="800000"/>
            <a:headEnd/>
            <a:tailEnd/>
          </a:ln>
        </p:spPr>
        <p:txBody>
          <a:bodyPr lIns="57744" tIns="28872" rIns="57744" bIns="28872">
            <a:spAutoFit/>
          </a:bodyPr>
          <a:lstStyle/>
          <a:p>
            <a:r>
              <a:rPr lang="en-US" sz="3000" dirty="0">
                <a:latin typeface="Times New Roman" panose="02020603050405020304" pitchFamily="18" charset="0"/>
                <a:cs typeface="Times New Roman" panose="02020603050405020304" pitchFamily="18" charset="0"/>
              </a:rPr>
              <a:t>VISION AND MISSION OF DEPARTMENT</a:t>
            </a:r>
            <a:endParaRPr lang="en-IN" sz="30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9" name="Footer Placeholder 11"/>
          <p:cNvSpPr>
            <a:spLocks noGrp="1"/>
          </p:cNvSpPr>
          <p:nvPr>
            <p:ph type="ftr" sz="quarter" idx="10"/>
          </p:nvPr>
        </p:nvSpPr>
        <p:spPr>
          <a:xfrm>
            <a:off x="3111251" y="6466387"/>
            <a:ext cx="2926868" cy="219685"/>
          </a:xfrm>
        </p:spPr>
        <p:txBody>
          <a:bodyPr/>
          <a:lstStyle/>
          <a:p>
            <a:pPr>
              <a:defRPr/>
            </a:pPr>
            <a:r>
              <a:rPr lang="en-IN" dirty="0"/>
              <a:t>Priya Gupta(AP, IT) , JECRC, JAIPUR</a:t>
            </a:r>
          </a:p>
        </p:txBody>
      </p:sp>
      <p:sp>
        <p:nvSpPr>
          <p:cNvPr id="2" name="Rectangle 1"/>
          <p:cNvSpPr/>
          <p:nvPr/>
        </p:nvSpPr>
        <p:spPr>
          <a:xfrm>
            <a:off x="428736" y="969958"/>
            <a:ext cx="8291897" cy="5690619"/>
          </a:xfrm>
          <a:prstGeom prst="rect">
            <a:avLst/>
          </a:prstGeom>
        </p:spPr>
        <p:txBody>
          <a:bodyPr wrap="square" lIns="57744" tIns="28872" rIns="57744" bIns="28872">
            <a:spAutoFit/>
          </a:bodyPr>
          <a:lstStyle/>
          <a:p>
            <a:pPr marL="288722" marR="8020" algn="just" hangingPunct="0">
              <a:lnSpc>
                <a:spcPct val="150000"/>
              </a:lnSpc>
            </a:pPr>
            <a:r>
              <a:rPr lang="en-US" sz="1600" b="1" dirty="0">
                <a:latin typeface="Times New Roman" panose="02020603050405020304" pitchFamily="18" charset="0"/>
                <a:ea typeface="Calibri" panose="020F0502020204030204" pitchFamily="34" charset="0"/>
                <a:cs typeface="Mangal" panose="02040503050203030202" pitchFamily="18" charset="0"/>
              </a:rPr>
              <a:t>VISION</a:t>
            </a:r>
          </a:p>
          <a:p>
            <a:pPr marL="288722" marR="8020" algn="just" hangingPunct="0">
              <a:lnSpc>
                <a:spcPct val="150000"/>
              </a:lnSpc>
            </a:pPr>
            <a:r>
              <a:rPr lang="en-US" sz="1600" dirty="0">
                <a:latin typeface="Times New Roman" panose="02020603050405020304" pitchFamily="18" charset="0"/>
                <a:ea typeface="Calibri" panose="020F0502020204030204" pitchFamily="34" charset="0"/>
                <a:cs typeface="Mangal" panose="02040503050203030202" pitchFamily="18" charset="0"/>
              </a:rPr>
              <a:t>“The vision of our institute is to provide the professional and active learners to the IT challenging world. By providing the technical surroundings and scientific excellence environment, we serve as a valuable resource for industry and society.”</a:t>
            </a:r>
          </a:p>
          <a:p>
            <a:pPr marL="288722" marR="8020" algn="just" hangingPunct="0">
              <a:lnSpc>
                <a:spcPct val="150000"/>
              </a:lnSpc>
            </a:pPr>
            <a:endParaRPr lang="en-US" sz="1500" dirty="0">
              <a:latin typeface="Times New Roman" panose="02020603050405020304" pitchFamily="18" charset="0"/>
              <a:ea typeface="Calibri" panose="020F0502020204030204" pitchFamily="34" charset="0"/>
              <a:cs typeface="Mangal" panose="02040503050203030202" pitchFamily="18" charset="0"/>
            </a:endParaRPr>
          </a:p>
          <a:p>
            <a:pPr marL="288722" marR="8020" algn="just" hangingPunct="0">
              <a:lnSpc>
                <a:spcPct val="150000"/>
              </a:lnSpc>
            </a:pPr>
            <a:r>
              <a:rPr lang="en-US" sz="1500" b="1" dirty="0">
                <a:latin typeface="Times New Roman" panose="02020603050405020304" pitchFamily="18" charset="0"/>
                <a:ea typeface="Calibri" panose="020F0502020204030204" pitchFamily="34" charset="0"/>
                <a:cs typeface="Mangal" panose="02040503050203030202" pitchFamily="18" charset="0"/>
              </a:rPr>
              <a:t>MISSION</a:t>
            </a:r>
          </a:p>
          <a:p>
            <a:pPr marL="504261" lvl="1" indent="-216541"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To generate the adequate knowledge by promoting the extracurricular activities and technical education.</a:t>
            </a:r>
          </a:p>
          <a:p>
            <a:pPr marL="504261" lvl="1" indent="-216541"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To provide the graduates best technology services to fulfill its commitment of technical and education of the highest quality.</a:t>
            </a:r>
          </a:p>
          <a:p>
            <a:pPr marL="504261" lvl="1" indent="-216541"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To anticipate and meet the information technology needs of alumni, graduates, faculty and staff as they pursue their educational and professional goals</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288722" marR="8020" algn="just" hangingPunct="0">
              <a:lnSpc>
                <a:spcPct val="150000"/>
              </a:lnSpc>
            </a:pPr>
            <a:endParaRPr lang="en-US" sz="1500" dirty="0">
              <a:latin typeface="Times New Roman" panose="02020603050405020304" pitchFamily="18" charset="0"/>
              <a:ea typeface="Calibri" panose="020F0502020204030204" pitchFamily="34" charset="0"/>
              <a:cs typeface="Mangal" panose="02040503050203030202" pitchFamily="18" charset="0"/>
            </a:endParaRPr>
          </a:p>
          <a:p>
            <a:pPr marL="288722" marR="8020" algn="just" hangingPunct="0">
              <a:lnSpc>
                <a:spcPct val="150000"/>
              </a:lnSpc>
            </a:pPr>
            <a:endParaRPr lang="en-US" sz="1500" dirty="0">
              <a:latin typeface="Times New Roman" panose="02020603050405020304" pitchFamily="18" charset="0"/>
              <a:ea typeface="Calibri" panose="020F0502020204030204" pitchFamily="34" charset="0"/>
              <a:cs typeface="Mangal" panose="02040503050203030202" pitchFamily="18" charset="0"/>
            </a:endParaRPr>
          </a:p>
          <a:p>
            <a:pPr marL="288722" marR="8020" algn="just" hangingPunct="0">
              <a:lnSpc>
                <a:spcPct val="150000"/>
              </a:lnSpc>
            </a:pPr>
            <a:endParaRPr lang="en-US" sz="1500" dirty="0">
              <a:latin typeface="Calibri" panose="020F0502020204030204" pitchFamily="34" charset="0"/>
              <a:ea typeface="Calibri" panose="020F0502020204030204" pitchFamily="34" charset="0"/>
              <a:cs typeface="Mangal" panose="02040503050203030202"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r>
              <a:rPr lang="en-US" dirty="0" smtClean="0"/>
              <a:t>Operator</a:t>
            </a:r>
            <a:endParaRPr lang="en-IN" dirty="0"/>
          </a:p>
        </p:txBody>
      </p:sp>
      <p:sp>
        <p:nvSpPr>
          <p:cNvPr id="3" name="Content Placeholder 2"/>
          <p:cNvSpPr>
            <a:spLocks noGrp="1"/>
          </p:cNvSpPr>
          <p:nvPr>
            <p:ph idx="1"/>
          </p:nvPr>
        </p:nvSpPr>
        <p:spPr>
          <a:xfrm>
            <a:off x="385192" y="1484784"/>
            <a:ext cx="8507288" cy="5400600"/>
          </a:xfrm>
        </p:spPr>
        <p:txBody>
          <a:bodyPr>
            <a:normAutofit/>
          </a:bodyPr>
          <a:lstStyle/>
          <a:p>
            <a:pPr algn="just"/>
            <a:r>
              <a:rPr lang="en-IN" sz="2800" dirty="0" smtClean="0"/>
              <a:t>An operator is a symbol that tells the </a:t>
            </a:r>
            <a:r>
              <a:rPr lang="en-IN" sz="2800" dirty="0" smtClean="0"/>
              <a:t>compiler to </a:t>
            </a:r>
            <a:r>
              <a:rPr lang="en-IN" sz="2800" dirty="0" smtClean="0"/>
              <a:t>perform </a:t>
            </a:r>
            <a:r>
              <a:rPr lang="en-IN" sz="2800" dirty="0" smtClean="0"/>
              <a:t>specific </a:t>
            </a:r>
            <a:r>
              <a:rPr lang="en-IN" sz="2800" dirty="0" smtClean="0"/>
              <a:t>mathematical, </a:t>
            </a:r>
            <a:r>
              <a:rPr lang="en-IN" sz="2800" dirty="0" smtClean="0"/>
              <a:t>logical manipulations</a:t>
            </a:r>
            <a:r>
              <a:rPr lang="en-IN" sz="2800" dirty="0" smtClean="0"/>
              <a:t>, or some other special operation.</a:t>
            </a:r>
          </a:p>
          <a:p>
            <a:pPr algn="just"/>
            <a:r>
              <a:rPr lang="en-IN" sz="2800" dirty="0" smtClean="0"/>
              <a:t>Example:</a:t>
            </a:r>
          </a:p>
          <a:p>
            <a:pPr algn="just">
              <a:buNone/>
            </a:pPr>
            <a:r>
              <a:rPr lang="en-IN" sz="2800" dirty="0" smtClean="0"/>
              <a:t>		arithmetic </a:t>
            </a:r>
            <a:r>
              <a:rPr lang="en-IN" sz="2800" dirty="0" smtClean="0"/>
              <a:t>operator: + , 􀀀, , </a:t>
            </a:r>
            <a:r>
              <a:rPr lang="en-IN" sz="2800" dirty="0" smtClean="0"/>
              <a:t>=</a:t>
            </a:r>
          </a:p>
          <a:p>
            <a:pPr algn="just">
              <a:buNone/>
            </a:pPr>
            <a:r>
              <a:rPr lang="en-IN" sz="2800" dirty="0" smtClean="0"/>
              <a:t>	</a:t>
            </a:r>
            <a:r>
              <a:rPr lang="en-IN" sz="2800" dirty="0" smtClean="0"/>
              <a:t>	logical </a:t>
            </a:r>
            <a:r>
              <a:rPr lang="en-IN" sz="2800" dirty="0" smtClean="0"/>
              <a:t>operator: &amp;&amp; and </a:t>
            </a:r>
            <a:r>
              <a:rPr lang="en-IN" sz="2800" dirty="0" err="1" smtClean="0"/>
              <a:t>jj</a:t>
            </a:r>
            <a:endParaRPr lang="en-IN" sz="2800" dirty="0" smtClean="0"/>
          </a:p>
          <a:p>
            <a:pPr algn="just">
              <a:buNone/>
            </a:pPr>
            <a:r>
              <a:rPr lang="en-IN" sz="2800" dirty="0" smtClean="0"/>
              <a:t>		pointer </a:t>
            </a:r>
            <a:r>
              <a:rPr lang="en-IN" sz="2800" dirty="0" smtClean="0"/>
              <a:t>operator: &amp; and </a:t>
            </a:r>
          </a:p>
          <a:p>
            <a:pPr algn="just">
              <a:buNone/>
            </a:pPr>
            <a:r>
              <a:rPr lang="en-IN" sz="2800" dirty="0" smtClean="0"/>
              <a:t>		memory </a:t>
            </a:r>
            <a:r>
              <a:rPr lang="en-IN" sz="2800" dirty="0" smtClean="0"/>
              <a:t>management operator: new, delete[ ]</a:t>
            </a:r>
            <a:endParaRPr lang="en-IN"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en-IN" dirty="0" smtClean="0"/>
              <a:t>Operator overloading</a:t>
            </a:r>
            <a:endParaRPr lang="en-IN" dirty="0"/>
          </a:p>
        </p:txBody>
      </p:sp>
      <p:sp>
        <p:nvSpPr>
          <p:cNvPr id="3" name="Content Placeholder 2"/>
          <p:cNvSpPr>
            <a:spLocks noGrp="1"/>
          </p:cNvSpPr>
          <p:nvPr>
            <p:ph idx="1"/>
          </p:nvPr>
        </p:nvSpPr>
        <p:spPr>
          <a:xfrm>
            <a:off x="395536" y="980728"/>
            <a:ext cx="8496944" cy="5040560"/>
          </a:xfrm>
        </p:spPr>
        <p:txBody>
          <a:bodyPr>
            <a:normAutofit/>
          </a:bodyPr>
          <a:lstStyle/>
          <a:p>
            <a:pPr algn="just"/>
            <a:r>
              <a:rPr lang="en-IN" sz="2600" dirty="0" smtClean="0"/>
              <a:t>Operator overloading refers to the </a:t>
            </a:r>
            <a:r>
              <a:rPr lang="en-IN" sz="2600" dirty="0" smtClean="0"/>
              <a:t>multiple definitions </a:t>
            </a:r>
            <a:r>
              <a:rPr lang="en-IN" sz="2600" dirty="0" smtClean="0"/>
              <a:t>of an operator.</a:t>
            </a:r>
          </a:p>
          <a:p>
            <a:pPr algn="just"/>
            <a:r>
              <a:rPr lang="en-IN" sz="2600" dirty="0" smtClean="0"/>
              <a:t>Arithmetic operator such as + and = are </a:t>
            </a:r>
            <a:r>
              <a:rPr lang="en-IN" sz="2600" dirty="0" smtClean="0"/>
              <a:t>already overloaded </a:t>
            </a:r>
            <a:r>
              <a:rPr lang="en-IN" sz="2600" dirty="0" smtClean="0"/>
              <a:t>in C/C++ for </a:t>
            </a:r>
            <a:r>
              <a:rPr lang="en-IN" sz="2600" dirty="0" smtClean="0"/>
              <a:t>different </a:t>
            </a:r>
            <a:r>
              <a:rPr lang="en-IN" sz="2600" dirty="0" smtClean="0"/>
              <a:t>built-in types.</a:t>
            </a:r>
          </a:p>
          <a:p>
            <a:pPr algn="just"/>
            <a:r>
              <a:rPr lang="en-IN" sz="2600" dirty="0" smtClean="0"/>
              <a:t>Example:</a:t>
            </a:r>
          </a:p>
          <a:p>
            <a:pPr algn="just">
              <a:buNone/>
            </a:pPr>
            <a:r>
              <a:rPr lang="en-IN" sz="2600" dirty="0" smtClean="0"/>
              <a:t>		2 </a:t>
            </a:r>
            <a:r>
              <a:rPr lang="en-IN" sz="2600" dirty="0" smtClean="0"/>
              <a:t>/ 3 // integer division; result is </a:t>
            </a:r>
            <a:r>
              <a:rPr lang="en-IN" sz="2600" dirty="0" smtClean="0"/>
              <a:t>0</a:t>
            </a:r>
          </a:p>
          <a:p>
            <a:pPr algn="just">
              <a:buNone/>
            </a:pPr>
            <a:r>
              <a:rPr lang="en-IN" sz="2600" dirty="0" smtClean="0"/>
              <a:t>	</a:t>
            </a:r>
            <a:r>
              <a:rPr lang="en-IN" sz="2600" dirty="0" smtClean="0"/>
              <a:t>	2.0 </a:t>
            </a:r>
            <a:r>
              <a:rPr lang="en-IN" sz="2600" dirty="0" smtClean="0"/>
              <a:t>/ 3.0 // floating-point division; result is 0.666667</a:t>
            </a:r>
          </a:p>
          <a:p>
            <a:pPr algn="just">
              <a:lnSpc>
                <a:spcPct val="170000"/>
              </a:lnSpc>
            </a:pPr>
            <a:r>
              <a:rPr lang="en-IN" sz="2600" dirty="0" smtClean="0"/>
              <a:t>For the same operator / , </a:t>
            </a:r>
            <a:r>
              <a:rPr lang="en-IN" sz="2600" dirty="0" smtClean="0"/>
              <a:t>different algorithms are </a:t>
            </a:r>
            <a:r>
              <a:rPr lang="en-IN" sz="2600" dirty="0" smtClean="0"/>
              <a:t>used to compute two types of divisions.</a:t>
            </a:r>
            <a:endParaRPr lang="en-IN" sz="2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280920" cy="4525963"/>
          </a:xfrm>
        </p:spPr>
        <p:txBody>
          <a:bodyPr>
            <a:noAutofit/>
          </a:bodyPr>
          <a:lstStyle/>
          <a:p>
            <a:pPr>
              <a:buNone/>
            </a:pPr>
            <a:r>
              <a:rPr lang="en-IN" sz="2200" dirty="0" smtClean="0">
                <a:latin typeface="Times New Roman" pitchFamily="18" charset="0"/>
                <a:cs typeface="Times New Roman" pitchFamily="18" charset="0"/>
              </a:rPr>
              <a:t>C++ allows most operators to be overloaded </a:t>
            </a:r>
            <a:r>
              <a:rPr lang="en-IN" sz="2200" dirty="0" smtClean="0">
                <a:latin typeface="Times New Roman" pitchFamily="18" charset="0"/>
                <a:cs typeface="Times New Roman" pitchFamily="18" charset="0"/>
              </a:rPr>
              <a:t>for user-defined types(classes</a:t>
            </a:r>
            <a:r>
              <a:rPr lang="en-IN" sz="2200" dirty="0" smtClean="0">
                <a:latin typeface="Times New Roman" pitchFamily="18" charset="0"/>
                <a:cs typeface="Times New Roman" pitchFamily="18" charset="0"/>
              </a:rPr>
              <a:t>).</a:t>
            </a:r>
          </a:p>
          <a:p>
            <a:pPr>
              <a:buNone/>
            </a:pPr>
            <a:r>
              <a:rPr lang="en-IN" sz="2200" dirty="0" smtClean="0">
                <a:latin typeface="Times New Roman" pitchFamily="18" charset="0"/>
                <a:cs typeface="Times New Roman" pitchFamily="18" charset="0"/>
              </a:rPr>
              <a:t>The following operators can be overloaded:</a:t>
            </a:r>
          </a:p>
          <a:p>
            <a:pPr lvl="1"/>
            <a:r>
              <a:rPr lang="en-IN" sz="2200" dirty="0" smtClean="0">
                <a:latin typeface="Times New Roman" pitchFamily="18" charset="0"/>
                <a:cs typeface="Times New Roman" pitchFamily="18" charset="0"/>
              </a:rPr>
              <a:t>new </a:t>
            </a:r>
            <a:r>
              <a:rPr lang="en-IN" sz="2200" dirty="0" err="1" smtClean="0">
                <a:latin typeface="Times New Roman" pitchFamily="18" charset="0"/>
                <a:cs typeface="Times New Roman" pitchFamily="18" charset="0"/>
              </a:rPr>
              <a:t>new</a:t>
            </a:r>
            <a:r>
              <a:rPr lang="en-IN" sz="2200" dirty="0" smtClean="0">
                <a:latin typeface="Times New Roman" pitchFamily="18" charset="0"/>
                <a:cs typeface="Times New Roman" pitchFamily="18" charset="0"/>
              </a:rPr>
              <a:t>[] delete </a:t>
            </a:r>
            <a:r>
              <a:rPr lang="en-IN" sz="2200" dirty="0" err="1" smtClean="0">
                <a:latin typeface="Times New Roman" pitchFamily="18" charset="0"/>
                <a:cs typeface="Times New Roman" pitchFamily="18" charset="0"/>
              </a:rPr>
              <a:t>delete</a:t>
            </a:r>
            <a:r>
              <a:rPr lang="en-IN" sz="2200" dirty="0" smtClean="0">
                <a:latin typeface="Times New Roman" pitchFamily="18" charset="0"/>
                <a:cs typeface="Times New Roman" pitchFamily="18" charset="0"/>
              </a:rPr>
              <a:t>[]</a:t>
            </a:r>
          </a:p>
          <a:p>
            <a:pPr lvl="1"/>
            <a:r>
              <a:rPr lang="en-IN" sz="2200" dirty="0" smtClean="0">
                <a:latin typeface="Times New Roman" pitchFamily="18" charset="0"/>
                <a:cs typeface="Times New Roman" pitchFamily="18" charset="0"/>
              </a:rPr>
              <a:t>+ - * / % ^ &amp;</a:t>
            </a:r>
          </a:p>
          <a:p>
            <a:pPr lvl="1"/>
            <a:r>
              <a:rPr lang="en-IN" sz="2200" dirty="0" smtClean="0">
                <a:latin typeface="Times New Roman" pitchFamily="18" charset="0"/>
                <a:cs typeface="Times New Roman" pitchFamily="18" charset="0"/>
              </a:rPr>
              <a:t>| ~ ! = &lt; &gt; +=</a:t>
            </a:r>
          </a:p>
          <a:p>
            <a:pPr lvl="1"/>
            <a:r>
              <a:rPr lang="en-IN" sz="2200" dirty="0" smtClean="0">
                <a:latin typeface="Times New Roman" pitchFamily="18" charset="0"/>
                <a:cs typeface="Times New Roman" pitchFamily="18" charset="0"/>
              </a:rPr>
              <a:t>-= *= /= %= ^= &amp;= |=</a:t>
            </a:r>
          </a:p>
          <a:p>
            <a:pPr lvl="1"/>
            <a:r>
              <a:rPr lang="en-IN" sz="2200" dirty="0" smtClean="0">
                <a:latin typeface="Times New Roman" pitchFamily="18" charset="0"/>
                <a:cs typeface="Times New Roman" pitchFamily="18" charset="0"/>
              </a:rPr>
              <a:t>&gt;&gt; &lt;&lt; &lt;&lt;= &gt;&gt;= == != &lt;=</a:t>
            </a:r>
          </a:p>
          <a:p>
            <a:pPr lvl="1"/>
            <a:r>
              <a:rPr lang="en-IN" sz="2200" dirty="0" smtClean="0">
                <a:latin typeface="Times New Roman" pitchFamily="18" charset="0"/>
                <a:cs typeface="Times New Roman" pitchFamily="18" charset="0"/>
              </a:rPr>
              <a:t>&gt;= &amp;&amp; || ++ -- , -&gt;*</a:t>
            </a:r>
          </a:p>
          <a:p>
            <a:pPr lvl="1"/>
            <a:r>
              <a:rPr lang="en-IN" sz="2200" dirty="0" smtClean="0">
                <a:latin typeface="Times New Roman" pitchFamily="18" charset="0"/>
                <a:cs typeface="Times New Roman" pitchFamily="18" charset="0"/>
              </a:rPr>
              <a:t>-&gt; () []</a:t>
            </a:r>
          </a:p>
          <a:p>
            <a:pPr>
              <a:buNone/>
            </a:pPr>
            <a:r>
              <a:rPr lang="en-IN" sz="2200" dirty="0" smtClean="0">
                <a:latin typeface="Times New Roman" pitchFamily="18" charset="0"/>
                <a:cs typeface="Times New Roman" pitchFamily="18" charset="0"/>
              </a:rPr>
              <a:t>The following can not be overloaded:</a:t>
            </a:r>
          </a:p>
          <a:p>
            <a:pPr lvl="1"/>
            <a:r>
              <a:rPr lang="en-IN" sz="2200" dirty="0" smtClean="0">
                <a:latin typeface="Times New Roman" pitchFamily="18" charset="0"/>
                <a:cs typeface="Times New Roman" pitchFamily="18" charset="0"/>
              </a:rPr>
              <a:t>.  	</a:t>
            </a:r>
          </a:p>
          <a:p>
            <a:pPr lvl="1"/>
            <a:r>
              <a:rPr lang="en-IN" sz="2200" dirty="0" smtClean="0">
                <a:latin typeface="Times New Roman" pitchFamily="18" charset="0"/>
                <a:cs typeface="Times New Roman" pitchFamily="18" charset="0"/>
              </a:rPr>
              <a:t>.* </a:t>
            </a:r>
          </a:p>
          <a:p>
            <a:pPr lvl="1"/>
            <a:r>
              <a:rPr lang="en-IN" sz="2200" dirty="0" smtClean="0">
                <a:latin typeface="Times New Roman" pitchFamily="18" charset="0"/>
                <a:cs typeface="Times New Roman" pitchFamily="18" charset="0"/>
              </a:rPr>
              <a:t>::</a:t>
            </a:r>
          </a:p>
          <a:p>
            <a:pPr lvl="1"/>
            <a:r>
              <a:rPr lang="en-IN" sz="2200" dirty="0" smtClean="0">
                <a:latin typeface="Times New Roman" pitchFamily="18" charset="0"/>
                <a:cs typeface="Times New Roman" pitchFamily="18" charset="0"/>
              </a:rPr>
              <a:t>?:</a:t>
            </a:r>
          </a:p>
          <a:p>
            <a:pPr lvl="1"/>
            <a:r>
              <a:rPr lang="en-IN" sz="2200" dirty="0" err="1" smtClean="0">
                <a:latin typeface="Times New Roman" pitchFamily="18" charset="0"/>
                <a:cs typeface="Times New Roman" pitchFamily="18" charset="0"/>
              </a:rPr>
              <a:t>sizeof</a:t>
            </a:r>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typeid</a:t>
            </a:r>
            <a:endParaRPr lang="en-IN" sz="2200" dirty="0" smtClean="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operator overloading?</a:t>
            </a:r>
            <a:endParaRPr lang="en-IN" dirty="0"/>
          </a:p>
        </p:txBody>
      </p:sp>
      <p:sp>
        <p:nvSpPr>
          <p:cNvPr id="3" name="Content Placeholder 2"/>
          <p:cNvSpPr>
            <a:spLocks noGrp="1"/>
          </p:cNvSpPr>
          <p:nvPr>
            <p:ph idx="1"/>
          </p:nvPr>
        </p:nvSpPr>
        <p:spPr>
          <a:xfrm>
            <a:off x="323528" y="1600200"/>
            <a:ext cx="8363272" cy="4525963"/>
          </a:xfrm>
        </p:spPr>
        <p:txBody>
          <a:bodyPr>
            <a:normAutofit/>
          </a:bodyPr>
          <a:lstStyle/>
          <a:p>
            <a:pPr algn="just"/>
            <a:r>
              <a:rPr lang="en-IN" sz="2600" dirty="0" smtClean="0"/>
              <a:t>Overloaded operators have appropriate </a:t>
            </a:r>
            <a:r>
              <a:rPr lang="en-IN" sz="2600" dirty="0" smtClean="0"/>
              <a:t>meaning to user-defined </a:t>
            </a:r>
            <a:r>
              <a:rPr lang="en-IN" sz="2600" dirty="0" smtClean="0"/>
              <a:t>types, so they can be used </a:t>
            </a:r>
            <a:r>
              <a:rPr lang="en-IN" sz="2600" dirty="0" smtClean="0"/>
              <a:t>for these </a:t>
            </a:r>
            <a:r>
              <a:rPr lang="en-IN" sz="2600" dirty="0" smtClean="0"/>
              <a:t>types.</a:t>
            </a:r>
          </a:p>
          <a:p>
            <a:pPr algn="just"/>
            <a:r>
              <a:rPr lang="en-IN" sz="2600" dirty="0" smtClean="0"/>
              <a:t>e.g. to use operator + for adding two objects </a:t>
            </a:r>
            <a:r>
              <a:rPr lang="en-IN" sz="2600" dirty="0" smtClean="0"/>
              <a:t>of a user-defined </a:t>
            </a:r>
            <a:r>
              <a:rPr lang="en-IN" sz="2600" dirty="0" smtClean="0"/>
              <a:t>class.</a:t>
            </a:r>
          </a:p>
          <a:p>
            <a:pPr algn="just"/>
            <a:r>
              <a:rPr lang="en-IN" sz="2600" dirty="0" smtClean="0"/>
              <a:t>An operator must be overloaded to be used </a:t>
            </a:r>
            <a:r>
              <a:rPr lang="en-IN" sz="2600" dirty="0" smtClean="0"/>
              <a:t>on class </a:t>
            </a:r>
            <a:r>
              <a:rPr lang="en-IN" sz="2600" dirty="0" smtClean="0"/>
              <a:t>objects.</a:t>
            </a:r>
          </a:p>
          <a:p>
            <a:pPr algn="just"/>
            <a:r>
              <a:rPr lang="en-IN" sz="2600" dirty="0" smtClean="0"/>
              <a:t>However, there are two exceptions: operator </a:t>
            </a:r>
            <a:r>
              <a:rPr lang="en-IN" sz="2600" dirty="0" smtClean="0"/>
              <a:t>= and </a:t>
            </a:r>
            <a:r>
              <a:rPr lang="en-IN" sz="2600" dirty="0" smtClean="0"/>
              <a:t>operator &amp;</a:t>
            </a:r>
            <a:endParaRPr lang="en-IN" sz="2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25963"/>
          </a:xfrm>
        </p:spPr>
        <p:txBody>
          <a:bodyPr>
            <a:normAutofit/>
          </a:bodyPr>
          <a:lstStyle/>
          <a:p>
            <a:pPr algn="just"/>
            <a:r>
              <a:rPr lang="en-IN" dirty="0" smtClean="0"/>
              <a:t>Operator = and operator &amp; are </a:t>
            </a:r>
            <a:r>
              <a:rPr lang="en-IN" dirty="0" smtClean="0"/>
              <a:t>overloaded implicitly </a:t>
            </a:r>
            <a:r>
              <a:rPr lang="en-IN" dirty="0" smtClean="0"/>
              <a:t>for every class, so they can be used </a:t>
            </a:r>
            <a:r>
              <a:rPr lang="en-IN" dirty="0" smtClean="0"/>
              <a:t>for each </a:t>
            </a:r>
            <a:r>
              <a:rPr lang="en-IN" dirty="0" smtClean="0"/>
              <a:t>class objects.</a:t>
            </a:r>
          </a:p>
          <a:p>
            <a:pPr algn="just"/>
            <a:r>
              <a:rPr lang="en-IN" dirty="0" smtClean="0"/>
              <a:t> operator = performs </a:t>
            </a:r>
            <a:r>
              <a:rPr lang="en-IN" dirty="0" smtClean="0"/>
              <a:t>member wise </a:t>
            </a:r>
            <a:r>
              <a:rPr lang="en-IN" dirty="0" smtClean="0"/>
              <a:t>copy of the </a:t>
            </a:r>
            <a:r>
              <a:rPr lang="en-IN" dirty="0" smtClean="0"/>
              <a:t>data members</a:t>
            </a:r>
            <a:r>
              <a:rPr lang="en-IN" dirty="0" smtClean="0"/>
              <a:t>.</a:t>
            </a:r>
          </a:p>
          <a:p>
            <a:pPr algn="just"/>
            <a:r>
              <a:rPr lang="en-IN" dirty="0" smtClean="0"/>
              <a:t> operator &amp; returns the address of the object </a:t>
            </a:r>
            <a:r>
              <a:rPr lang="en-IN" dirty="0" smtClean="0"/>
              <a:t>in memory</a:t>
            </a:r>
            <a:r>
              <a:rPr lang="en-IN" dirty="0" smtClean="0"/>
              <a:t>.</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8640"/>
            <a:ext cx="8229600" cy="4525963"/>
          </a:xfrm>
        </p:spPr>
        <p:txBody>
          <a:bodyPr>
            <a:noAutofit/>
          </a:bodyPr>
          <a:lstStyle/>
          <a:p>
            <a:pPr>
              <a:buNone/>
            </a:pPr>
            <a:r>
              <a:rPr lang="en-IN" sz="2200" dirty="0" smtClean="0">
                <a:latin typeface="Times New Roman" pitchFamily="18" charset="0"/>
                <a:cs typeface="Times New Roman" pitchFamily="18" charset="0"/>
              </a:rPr>
              <a:t>Example:</a:t>
            </a:r>
          </a:p>
          <a:p>
            <a:pPr>
              <a:buNone/>
            </a:pPr>
            <a:r>
              <a:rPr lang="en-IN" sz="2200" dirty="0" smtClean="0">
                <a:latin typeface="Times New Roman" pitchFamily="18" charset="0"/>
                <a:cs typeface="Times New Roman" pitchFamily="18" charset="0"/>
              </a:rPr>
              <a:t>		class </a:t>
            </a:r>
            <a:r>
              <a:rPr lang="en-IN" sz="2200" dirty="0" smtClean="0">
                <a:latin typeface="Times New Roman" pitchFamily="18" charset="0"/>
                <a:cs typeface="Times New Roman" pitchFamily="18" charset="0"/>
              </a:rPr>
              <a:t>C{</a:t>
            </a:r>
          </a:p>
          <a:p>
            <a:pPr>
              <a:buNone/>
            </a:pPr>
            <a:r>
              <a:rPr lang="en-IN" sz="2200" dirty="0" smtClean="0">
                <a:latin typeface="Times New Roman" pitchFamily="18" charset="0"/>
                <a:cs typeface="Times New Roman" pitchFamily="18" charset="0"/>
              </a:rPr>
              <a:t>			public</a:t>
            </a:r>
            <a:r>
              <a:rPr lang="en-IN" sz="2200" dirty="0" smtClean="0">
                <a:latin typeface="Times New Roman" pitchFamily="18" charset="0"/>
                <a:cs typeface="Times New Roman" pitchFamily="18" charset="0"/>
              </a:rPr>
              <a:t>:</a:t>
            </a:r>
          </a:p>
          <a:p>
            <a:pPr>
              <a:buNone/>
            </a:pPr>
            <a:r>
              <a:rPr lang="en-IN" sz="2200" dirty="0" smtClean="0">
                <a:latin typeface="Times New Roman" pitchFamily="18" charset="0"/>
                <a:cs typeface="Times New Roman" pitchFamily="18" charset="0"/>
              </a:rPr>
              <a:t>				C</a:t>
            </a:r>
            <a:r>
              <a:rPr lang="en-IN" sz="2200" dirty="0" smtClean="0">
                <a:latin typeface="Times New Roman" pitchFamily="18" charset="0"/>
                <a:cs typeface="Times New Roman" pitchFamily="18" charset="0"/>
              </a:rPr>
              <a:t>(): x(0), y(0) {}</a:t>
            </a:r>
          </a:p>
          <a:p>
            <a:pPr>
              <a:buNone/>
            </a:pPr>
            <a:r>
              <a:rPr lang="en-IN" sz="2200" dirty="0" smtClean="0">
                <a:latin typeface="Times New Roman" pitchFamily="18" charset="0"/>
                <a:cs typeface="Times New Roman" pitchFamily="18" charset="0"/>
              </a:rPr>
              <a:t>				C(int </a:t>
            </a:r>
            <a:r>
              <a:rPr lang="en-IN" sz="2200" dirty="0" smtClean="0">
                <a:latin typeface="Times New Roman" pitchFamily="18" charset="0"/>
                <a:cs typeface="Times New Roman" pitchFamily="18" charset="0"/>
              </a:rPr>
              <a:t>xx, int </a:t>
            </a:r>
            <a:r>
              <a:rPr lang="en-IN" sz="2200" dirty="0" err="1" smtClean="0">
                <a:latin typeface="Times New Roman" pitchFamily="18" charset="0"/>
                <a:cs typeface="Times New Roman" pitchFamily="18" charset="0"/>
              </a:rPr>
              <a:t>yy</a:t>
            </a:r>
            <a:r>
              <a:rPr lang="en-IN" sz="2200" dirty="0" smtClean="0">
                <a:latin typeface="Times New Roman" pitchFamily="18" charset="0"/>
                <a:cs typeface="Times New Roman" pitchFamily="18" charset="0"/>
              </a:rPr>
              <a:t>): x(xx), y(</a:t>
            </a:r>
            <a:r>
              <a:rPr lang="en-IN" sz="2200" dirty="0" err="1" smtClean="0">
                <a:latin typeface="Times New Roman" pitchFamily="18" charset="0"/>
                <a:cs typeface="Times New Roman" pitchFamily="18" charset="0"/>
              </a:rPr>
              <a:t>yy</a:t>
            </a:r>
            <a:r>
              <a:rPr lang="en-IN" sz="2200" dirty="0" smtClean="0">
                <a:latin typeface="Times New Roman" pitchFamily="18" charset="0"/>
                <a:cs typeface="Times New Roman" pitchFamily="18" charset="0"/>
              </a:rPr>
              <a:t>) {}</a:t>
            </a:r>
          </a:p>
          <a:p>
            <a:pPr>
              <a:buNone/>
            </a:pPr>
            <a:r>
              <a:rPr lang="en-IN" sz="2200" dirty="0" smtClean="0">
                <a:latin typeface="Times New Roman" pitchFamily="18" charset="0"/>
                <a:cs typeface="Times New Roman" pitchFamily="18" charset="0"/>
              </a:rPr>
              <a:t>			private</a:t>
            </a:r>
            <a:r>
              <a:rPr lang="en-IN" sz="2200" dirty="0" smtClean="0">
                <a:latin typeface="Times New Roman" pitchFamily="18" charset="0"/>
                <a:cs typeface="Times New Roman" pitchFamily="18" charset="0"/>
              </a:rPr>
              <a:t>:</a:t>
            </a:r>
          </a:p>
          <a:p>
            <a:pPr>
              <a:buNone/>
            </a:pPr>
            <a:r>
              <a:rPr lang="en-IN" sz="2200" dirty="0" smtClean="0">
                <a:latin typeface="Times New Roman" pitchFamily="18" charset="0"/>
                <a:cs typeface="Times New Roman" pitchFamily="18" charset="0"/>
              </a:rPr>
              <a:t>				int </a:t>
            </a:r>
            <a:r>
              <a:rPr lang="en-IN" sz="2200" dirty="0" smtClean="0">
                <a:latin typeface="Times New Roman" pitchFamily="18" charset="0"/>
                <a:cs typeface="Times New Roman" pitchFamily="18" charset="0"/>
              </a:rPr>
              <a:t>x, y;</a:t>
            </a:r>
          </a:p>
          <a:p>
            <a:pPr>
              <a:buNone/>
            </a:pPr>
            <a:r>
              <a:rPr lang="en-IN"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int </a:t>
            </a:r>
            <a:r>
              <a:rPr lang="en-IN" sz="2200" dirty="0" smtClean="0">
                <a:latin typeface="Times New Roman" pitchFamily="18" charset="0"/>
                <a:cs typeface="Times New Roman" pitchFamily="18" charset="0"/>
              </a:rPr>
              <a:t>main</a:t>
            </a:r>
            <a:r>
              <a:rPr lang="en-IN" sz="2200" dirty="0" smtClean="0">
                <a:latin typeface="Times New Roman" pitchFamily="18" charset="0"/>
                <a:cs typeface="Times New Roman" pitchFamily="18" charset="0"/>
              </a:rPr>
              <a:t>()</a:t>
            </a:r>
          </a:p>
          <a:p>
            <a:pPr>
              <a:buNone/>
            </a:pPr>
            <a:r>
              <a:rPr lang="en-IN" sz="2200" dirty="0" smtClean="0">
                <a:latin typeface="Times New Roman" pitchFamily="18" charset="0"/>
                <a:cs typeface="Times New Roman" pitchFamily="18" charset="0"/>
              </a:rPr>
              <a:t>	</a:t>
            </a:r>
            <a:r>
              <a:rPr lang="en-IN"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C </a:t>
            </a:r>
            <a:r>
              <a:rPr lang="en-IN" sz="2200" dirty="0" smtClean="0">
                <a:latin typeface="Times New Roman" pitchFamily="18" charset="0"/>
                <a:cs typeface="Times New Roman" pitchFamily="18" charset="0"/>
              </a:rPr>
              <a:t>c1, c2(5,6);</a:t>
            </a:r>
          </a:p>
          <a:p>
            <a:pPr>
              <a:buNone/>
            </a:pPr>
            <a:r>
              <a:rPr lang="en-IN" sz="2200" dirty="0" smtClean="0">
                <a:latin typeface="Times New Roman" pitchFamily="18" charset="0"/>
                <a:cs typeface="Times New Roman" pitchFamily="18" charset="0"/>
              </a:rPr>
              <a:t>				C </a:t>
            </a:r>
            <a:r>
              <a:rPr lang="en-IN" sz="2200" dirty="0" smtClean="0">
                <a:latin typeface="Times New Roman" pitchFamily="18" charset="0"/>
                <a:cs typeface="Times New Roman" pitchFamily="18" charset="0"/>
              </a:rPr>
              <a:t>*</a:t>
            </a:r>
            <a:r>
              <a:rPr lang="en-IN" sz="2200" dirty="0" err="1" smtClean="0">
                <a:latin typeface="Times New Roman" pitchFamily="18" charset="0"/>
                <a:cs typeface="Times New Roman" pitchFamily="18" charset="0"/>
              </a:rPr>
              <a:t>ptr</a:t>
            </a:r>
            <a:r>
              <a:rPr lang="en-IN" sz="2200" dirty="0" smtClean="0">
                <a:latin typeface="Times New Roman" pitchFamily="18" charset="0"/>
                <a:cs typeface="Times New Roman" pitchFamily="18" charset="0"/>
              </a:rPr>
              <a:t>;</a:t>
            </a:r>
          </a:p>
          <a:p>
            <a:pPr>
              <a:buNone/>
            </a:pPr>
            <a:r>
              <a:rPr lang="en-IN" sz="2200" dirty="0" smtClean="0">
                <a:latin typeface="Times New Roman" pitchFamily="18" charset="0"/>
                <a:cs typeface="Times New Roman" pitchFamily="18" charset="0"/>
              </a:rPr>
              <a:t>				c1 </a:t>
            </a:r>
            <a:r>
              <a:rPr lang="en-IN" sz="2200" dirty="0" smtClean="0">
                <a:latin typeface="Times New Roman" pitchFamily="18" charset="0"/>
                <a:cs typeface="Times New Roman" pitchFamily="18" charset="0"/>
              </a:rPr>
              <a:t>= c2;</a:t>
            </a:r>
          </a:p>
          <a:p>
            <a:pPr>
              <a:buNone/>
            </a:pPr>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ptr</a:t>
            </a:r>
            <a:r>
              <a:rPr lang="en-IN" sz="2200" dirty="0" smtClean="0">
                <a:latin typeface="Times New Roman" pitchFamily="18" charset="0"/>
                <a:cs typeface="Times New Roman" pitchFamily="18" charset="0"/>
              </a:rPr>
              <a:t> </a:t>
            </a:r>
            <a:r>
              <a:rPr lang="en-IN" sz="2200" dirty="0" smtClean="0">
                <a:latin typeface="Times New Roman" pitchFamily="18" charset="0"/>
                <a:cs typeface="Times New Roman" pitchFamily="18" charset="0"/>
              </a:rPr>
              <a:t>= &amp;c2;</a:t>
            </a:r>
          </a:p>
          <a:p>
            <a:pPr>
              <a:buNone/>
            </a:pPr>
            <a:r>
              <a:rPr lang="en-IN"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to overload operators?</a:t>
            </a:r>
            <a:endParaRPr lang="en-IN" dirty="0"/>
          </a:p>
        </p:txBody>
      </p:sp>
      <p:sp>
        <p:nvSpPr>
          <p:cNvPr id="3" name="Content Placeholder 2"/>
          <p:cNvSpPr>
            <a:spLocks noGrp="1"/>
          </p:cNvSpPr>
          <p:nvPr>
            <p:ph idx="1"/>
          </p:nvPr>
        </p:nvSpPr>
        <p:spPr>
          <a:xfrm>
            <a:off x="467544" y="1484784"/>
            <a:ext cx="8229600" cy="4525963"/>
          </a:xfrm>
        </p:spPr>
        <p:txBody>
          <a:bodyPr>
            <a:normAutofit/>
          </a:bodyPr>
          <a:lstStyle/>
          <a:p>
            <a:pPr algn="just"/>
            <a:r>
              <a:rPr lang="en-IN" sz="2800" dirty="0" smtClean="0"/>
              <a:t>We can overload operators by writing </a:t>
            </a:r>
            <a:r>
              <a:rPr lang="en-IN" sz="2800" dirty="0" smtClean="0"/>
              <a:t>special kinds </a:t>
            </a:r>
            <a:r>
              <a:rPr lang="en-IN" sz="2800" dirty="0" smtClean="0"/>
              <a:t>of functions. These functions are </a:t>
            </a:r>
            <a:r>
              <a:rPr lang="en-IN" sz="2800" dirty="0" smtClean="0"/>
              <a:t>called operator </a:t>
            </a:r>
            <a:r>
              <a:rPr lang="en-IN" sz="2800" dirty="0" smtClean="0"/>
              <a:t>functions.</a:t>
            </a:r>
          </a:p>
          <a:p>
            <a:pPr algn="just"/>
            <a:r>
              <a:rPr lang="en-IN" sz="2800" dirty="0" smtClean="0"/>
              <a:t>To overload operator @, the name of the </a:t>
            </a:r>
            <a:r>
              <a:rPr lang="en-IN" sz="2800" dirty="0" smtClean="0"/>
              <a:t>operator function </a:t>
            </a:r>
            <a:r>
              <a:rPr lang="en-IN" sz="2800" dirty="0" smtClean="0"/>
              <a:t>is operator@</a:t>
            </a:r>
          </a:p>
          <a:p>
            <a:pPr algn="just">
              <a:buNone/>
            </a:pPr>
            <a:r>
              <a:rPr lang="en-IN" sz="2800" dirty="0" smtClean="0"/>
              <a:t>These operator functions can be:</a:t>
            </a:r>
          </a:p>
          <a:p>
            <a:pPr algn="just"/>
            <a:r>
              <a:rPr lang="en-IN" sz="2800" dirty="0" smtClean="0"/>
              <a:t> class member functions, or</a:t>
            </a:r>
          </a:p>
          <a:p>
            <a:pPr algn="just"/>
            <a:r>
              <a:rPr lang="en-IN" sz="2800" dirty="0" smtClean="0"/>
              <a:t> stand-alone functions.</a:t>
            </a:r>
          </a:p>
          <a:p>
            <a:pPr algn="just"/>
            <a:endParaRPr lang="en-IN"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spc="114" dirty="0" smtClean="0">
                <a:latin typeface="Times New Roman"/>
                <a:cs typeface="Times New Roman"/>
              </a:rPr>
              <a:t>Overloading </a:t>
            </a:r>
            <a:r>
              <a:rPr lang="en-IN" b="1" spc="125" dirty="0" smtClean="0">
                <a:latin typeface="Times New Roman"/>
                <a:cs typeface="Times New Roman"/>
              </a:rPr>
              <a:t>operator</a:t>
            </a:r>
            <a:r>
              <a:rPr lang="en-IN" b="1" spc="405" dirty="0" smtClean="0">
                <a:latin typeface="Times New Roman"/>
                <a:cs typeface="Times New Roman"/>
              </a:rPr>
              <a:t> </a:t>
            </a:r>
            <a:r>
              <a:rPr lang="en-IN" b="1" spc="635" dirty="0" smtClean="0">
                <a:latin typeface="Times New Roman"/>
                <a:cs typeface="Times New Roman"/>
              </a:rPr>
              <a:t>+</a:t>
            </a:r>
            <a:r>
              <a:rPr lang="en-IN" dirty="0" smtClean="0">
                <a:latin typeface="Times New Roman"/>
                <a:cs typeface="Times New Roman"/>
              </a:rPr>
              <a:t/>
            </a:r>
            <a:br>
              <a:rPr lang="en-IN" dirty="0" smtClean="0">
                <a:latin typeface="Times New Roman"/>
                <a:cs typeface="Times New Roman"/>
              </a:rPr>
            </a:br>
            <a:endParaRPr lang="en-IN" dirty="0"/>
          </a:p>
        </p:txBody>
      </p:sp>
      <p:sp>
        <p:nvSpPr>
          <p:cNvPr id="3" name="Content Placeholder 2"/>
          <p:cNvSpPr>
            <a:spLocks noGrp="1"/>
          </p:cNvSpPr>
          <p:nvPr>
            <p:ph idx="1"/>
          </p:nvPr>
        </p:nvSpPr>
        <p:spPr>
          <a:xfrm>
            <a:off x="395536" y="1268760"/>
            <a:ext cx="8229600" cy="5040560"/>
          </a:xfrm>
        </p:spPr>
        <p:txBody>
          <a:bodyPr>
            <a:normAutofit fontScale="85000" lnSpcReduction="10000"/>
          </a:bodyPr>
          <a:lstStyle/>
          <a:p>
            <a:pPr algn="just"/>
            <a:r>
              <a:rPr lang="en-IN" dirty="0" smtClean="0">
                <a:latin typeface="Times New Roman" pitchFamily="18" charset="0"/>
                <a:cs typeface="Times New Roman" pitchFamily="18" charset="0"/>
              </a:rPr>
              <a:t>To overload operator + for class C so that we </a:t>
            </a:r>
            <a:r>
              <a:rPr lang="en-IN" dirty="0" smtClean="0">
                <a:latin typeface="Times New Roman" pitchFamily="18" charset="0"/>
                <a:cs typeface="Times New Roman" pitchFamily="18" charset="0"/>
              </a:rPr>
              <a:t>can add </a:t>
            </a:r>
            <a:r>
              <a:rPr lang="en-IN" dirty="0" smtClean="0">
                <a:latin typeface="Times New Roman" pitchFamily="18" charset="0"/>
                <a:cs typeface="Times New Roman" pitchFamily="18" charset="0"/>
              </a:rPr>
              <a:t>two </a:t>
            </a:r>
            <a:r>
              <a:rPr lang="en-IN" dirty="0" smtClean="0">
                <a:latin typeface="Times New Roman" pitchFamily="18" charset="0"/>
                <a:cs typeface="Times New Roman" pitchFamily="18" charset="0"/>
              </a:rPr>
              <a:t>C objects </a:t>
            </a:r>
            <a:r>
              <a:rPr lang="en-IN" dirty="0" smtClean="0">
                <a:latin typeface="Times New Roman" pitchFamily="18" charset="0"/>
                <a:cs typeface="Times New Roman" pitchFamily="18" charset="0"/>
              </a:rPr>
              <a:t>with the result being </a:t>
            </a:r>
            <a:r>
              <a:rPr lang="en-IN" dirty="0" smtClean="0">
                <a:latin typeface="Times New Roman" pitchFamily="18" charset="0"/>
                <a:cs typeface="Times New Roman" pitchFamily="18" charset="0"/>
              </a:rPr>
              <a:t>another C </a:t>
            </a:r>
            <a:r>
              <a:rPr lang="en-IN" dirty="0" smtClean="0">
                <a:latin typeface="Times New Roman" pitchFamily="18" charset="0"/>
                <a:cs typeface="Times New Roman" pitchFamily="18" charset="0"/>
              </a:rPr>
              <a:t>object.</a:t>
            </a:r>
          </a:p>
          <a:p>
            <a:pPr algn="just">
              <a:buNone/>
            </a:pPr>
            <a:r>
              <a:rPr lang="en-IN" dirty="0" smtClean="0">
                <a:latin typeface="Times New Roman" pitchFamily="18" charset="0"/>
                <a:cs typeface="Times New Roman" pitchFamily="18" charset="0"/>
              </a:rPr>
              <a:t>We declare a method named operator+ </a:t>
            </a:r>
            <a:r>
              <a:rPr lang="en-IN" dirty="0" smtClean="0">
                <a:latin typeface="Times New Roman" pitchFamily="18" charset="0"/>
                <a:cs typeface="Times New Roman" pitchFamily="18" charset="0"/>
              </a:rPr>
              <a:t>in class </a:t>
            </a:r>
            <a:r>
              <a:rPr lang="en-IN" dirty="0" smtClean="0">
                <a:latin typeface="Times New Roman" pitchFamily="18" charset="0"/>
                <a:cs typeface="Times New Roman" pitchFamily="18" charset="0"/>
              </a:rPr>
              <a:t>C.</a:t>
            </a:r>
          </a:p>
          <a:p>
            <a:pPr algn="just">
              <a:buNone/>
            </a:pPr>
            <a:r>
              <a:rPr lang="en-IN" dirty="0" smtClean="0">
                <a:latin typeface="Times New Roman" pitchFamily="18" charset="0"/>
                <a:cs typeface="Times New Roman" pitchFamily="18" charset="0"/>
              </a:rPr>
              <a:t>class C {</a:t>
            </a:r>
          </a:p>
          <a:p>
            <a:pPr algn="just">
              <a:buNone/>
            </a:pPr>
            <a:r>
              <a:rPr lang="en-IN" dirty="0" smtClean="0">
                <a:latin typeface="Times New Roman" pitchFamily="18" charset="0"/>
                <a:cs typeface="Times New Roman" pitchFamily="18" charset="0"/>
              </a:rPr>
              <a:t>	public</a:t>
            </a:r>
            <a:r>
              <a:rPr lang="en-IN" dirty="0" smtClean="0">
                <a:latin typeface="Times New Roman" pitchFamily="18" charset="0"/>
                <a:cs typeface="Times New Roman" pitchFamily="18" charset="0"/>
              </a:rPr>
              <a:t>:</a:t>
            </a:r>
          </a:p>
          <a:p>
            <a:pPr algn="just">
              <a:buNone/>
            </a:pPr>
            <a:r>
              <a:rPr lang="en-IN" dirty="0" smtClean="0">
                <a:latin typeface="Times New Roman" pitchFamily="18" charset="0"/>
                <a:cs typeface="Times New Roman" pitchFamily="18" charset="0"/>
              </a:rPr>
              <a:t>		C </a:t>
            </a:r>
            <a:r>
              <a:rPr lang="en-IN" dirty="0" smtClean="0">
                <a:latin typeface="Times New Roman" pitchFamily="18" charset="0"/>
                <a:cs typeface="Times New Roman" pitchFamily="18" charset="0"/>
              </a:rPr>
              <a:t>operator+( const C&amp; ) const;</a:t>
            </a:r>
          </a:p>
          <a:p>
            <a:pPr algn="just">
              <a:buNone/>
            </a:pPr>
            <a:r>
              <a:rPr lang="en-IN"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C </a:t>
            </a:r>
            <a:r>
              <a:rPr lang="en-IN" dirty="0" err="1" smtClean="0">
                <a:latin typeface="Times New Roman" pitchFamily="18" charset="0"/>
                <a:cs typeface="Times New Roman" pitchFamily="18" charset="0"/>
              </a:rPr>
              <a:t>C</a:t>
            </a:r>
            <a:r>
              <a:rPr lang="en-IN" dirty="0" smtClean="0">
                <a:latin typeface="Times New Roman" pitchFamily="18" charset="0"/>
                <a:cs typeface="Times New Roman" pitchFamily="18" charset="0"/>
              </a:rPr>
              <a:t>::operator+( const C&amp; c ) const {</a:t>
            </a:r>
          </a:p>
          <a:p>
            <a:pPr algn="just">
              <a:buNone/>
            </a:pPr>
            <a:r>
              <a:rPr lang="en-IN" dirty="0" smtClean="0">
                <a:latin typeface="Times New Roman" pitchFamily="18" charset="0"/>
                <a:cs typeface="Times New Roman" pitchFamily="18" charset="0"/>
              </a:rPr>
              <a:t>// implementation of operator+</a:t>
            </a:r>
          </a:p>
          <a:p>
            <a:pPr algn="just">
              <a:buNone/>
            </a:pP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6408712"/>
          </a:xfrm>
        </p:spPr>
        <p:txBody>
          <a:bodyPr>
            <a:noAutofit/>
          </a:bodyPr>
          <a:lstStyle/>
          <a:p>
            <a:pPr algn="just">
              <a:buNone/>
            </a:pPr>
            <a:r>
              <a:rPr lang="en-IN" sz="2400" dirty="0" smtClean="0"/>
              <a:t>#include &lt;</a:t>
            </a:r>
            <a:r>
              <a:rPr lang="en-IN" sz="2400" dirty="0" err="1" smtClean="0"/>
              <a:t>iostream.h</a:t>
            </a:r>
            <a:r>
              <a:rPr lang="en-IN" sz="2400" dirty="0" smtClean="0"/>
              <a:t>&gt;</a:t>
            </a:r>
            <a:endParaRPr lang="en-IN" sz="2400" dirty="0" smtClean="0"/>
          </a:p>
          <a:p>
            <a:pPr algn="just">
              <a:buNone/>
            </a:pPr>
            <a:r>
              <a:rPr lang="en-IN" sz="2400" dirty="0" smtClean="0"/>
              <a:t>		class </a:t>
            </a:r>
            <a:r>
              <a:rPr lang="en-IN" sz="2400" dirty="0" smtClean="0"/>
              <a:t>C{</a:t>
            </a:r>
          </a:p>
          <a:p>
            <a:pPr algn="just">
              <a:buNone/>
            </a:pPr>
            <a:r>
              <a:rPr lang="en-IN" sz="2400" dirty="0" smtClean="0"/>
              <a:t>		public</a:t>
            </a:r>
            <a:r>
              <a:rPr lang="en-IN" sz="2400" dirty="0" smtClean="0"/>
              <a:t>:</a:t>
            </a:r>
          </a:p>
          <a:p>
            <a:pPr algn="just">
              <a:buNone/>
            </a:pPr>
            <a:r>
              <a:rPr lang="en-IN" sz="2400" dirty="0" smtClean="0"/>
              <a:t>	void </a:t>
            </a:r>
            <a:r>
              <a:rPr lang="en-IN" sz="2400" dirty="0" smtClean="0"/>
              <a:t>print();</a:t>
            </a:r>
          </a:p>
          <a:p>
            <a:pPr algn="just">
              <a:buNone/>
            </a:pPr>
            <a:r>
              <a:rPr lang="en-IN" sz="2400" dirty="0" smtClean="0"/>
              <a:t>		C </a:t>
            </a:r>
            <a:r>
              <a:rPr lang="en-IN" sz="2400" dirty="0" smtClean="0"/>
              <a:t>operator+( const C&amp; ) const;</a:t>
            </a:r>
          </a:p>
          <a:p>
            <a:pPr algn="just">
              <a:buNone/>
            </a:pPr>
            <a:r>
              <a:rPr lang="en-IN" sz="2400" dirty="0" smtClean="0"/>
              <a:t>		C</a:t>
            </a:r>
            <a:r>
              <a:rPr lang="en-IN" sz="2400" dirty="0" smtClean="0"/>
              <a:t>() : x(0), y(0) {}</a:t>
            </a:r>
          </a:p>
          <a:p>
            <a:pPr algn="just">
              <a:buNone/>
            </a:pPr>
            <a:r>
              <a:rPr lang="en-IN" sz="2400" dirty="0" smtClean="0"/>
              <a:t>		C(int </a:t>
            </a:r>
            <a:r>
              <a:rPr lang="en-IN" sz="2400" dirty="0" smtClean="0"/>
              <a:t>xx, int </a:t>
            </a:r>
            <a:r>
              <a:rPr lang="en-IN" sz="2400" dirty="0" err="1" smtClean="0"/>
              <a:t>yy</a:t>
            </a:r>
            <a:r>
              <a:rPr lang="en-IN" sz="2400" dirty="0" smtClean="0"/>
              <a:t>) : x(xx), y(</a:t>
            </a:r>
            <a:r>
              <a:rPr lang="en-IN" sz="2400" dirty="0" err="1" smtClean="0"/>
              <a:t>yy</a:t>
            </a:r>
            <a:r>
              <a:rPr lang="en-IN" sz="2400" dirty="0" smtClean="0"/>
              <a:t>) {}</a:t>
            </a:r>
          </a:p>
          <a:p>
            <a:pPr algn="just">
              <a:buNone/>
            </a:pPr>
            <a:r>
              <a:rPr lang="en-IN" sz="2400" dirty="0" smtClean="0"/>
              <a:t>	private</a:t>
            </a:r>
            <a:r>
              <a:rPr lang="en-IN" sz="2400" dirty="0" smtClean="0"/>
              <a:t>:</a:t>
            </a:r>
          </a:p>
          <a:p>
            <a:pPr algn="just">
              <a:buNone/>
            </a:pPr>
            <a:r>
              <a:rPr lang="en-IN" sz="2400" dirty="0" smtClean="0"/>
              <a:t>		int </a:t>
            </a:r>
            <a:r>
              <a:rPr lang="en-IN" sz="2400" dirty="0" smtClean="0"/>
              <a:t>x, y;</a:t>
            </a:r>
          </a:p>
          <a:p>
            <a:pPr algn="just">
              <a:buNone/>
            </a:pPr>
            <a:r>
              <a:rPr lang="en-IN" sz="2400" dirty="0" smtClean="0"/>
              <a:t>	};</a:t>
            </a:r>
            <a:endParaRPr lang="en-IN" sz="2400" dirty="0" smtClean="0"/>
          </a:p>
          <a:p>
            <a:pPr algn="just">
              <a:buNone/>
            </a:pPr>
            <a:r>
              <a:rPr lang="en-IN" sz="2400" dirty="0" smtClean="0"/>
              <a:t>		void </a:t>
            </a:r>
            <a:r>
              <a:rPr lang="en-IN" sz="2400" dirty="0" smtClean="0"/>
              <a:t>C::print() const </a:t>
            </a:r>
            <a:endParaRPr lang="en-IN" sz="2400" dirty="0" smtClean="0"/>
          </a:p>
          <a:p>
            <a:pPr algn="just">
              <a:buNone/>
            </a:pPr>
            <a:r>
              <a:rPr lang="en-IN" sz="2400" dirty="0" smtClean="0"/>
              <a:t>	</a:t>
            </a:r>
            <a:r>
              <a:rPr lang="en-IN" sz="2400" dirty="0" smtClean="0"/>
              <a:t>{</a:t>
            </a:r>
            <a:endParaRPr lang="en-IN" sz="2400" dirty="0" smtClean="0"/>
          </a:p>
          <a:p>
            <a:pPr algn="just">
              <a:buNone/>
            </a:pPr>
            <a:r>
              <a:rPr lang="es-ES" sz="2400" dirty="0" smtClean="0"/>
              <a:t>		</a:t>
            </a:r>
            <a:r>
              <a:rPr lang="es-ES" sz="2400" dirty="0" err="1" smtClean="0"/>
              <a:t>cout</a:t>
            </a:r>
            <a:r>
              <a:rPr lang="es-ES" sz="2400" dirty="0" smtClean="0"/>
              <a:t> </a:t>
            </a:r>
            <a:r>
              <a:rPr lang="es-ES" sz="2400" dirty="0" smtClean="0"/>
              <a:t>&lt;&lt; "x " &lt;&lt; x &lt;&lt; "y " &lt;&lt; y &lt;&lt; "\n";</a:t>
            </a:r>
          </a:p>
          <a:p>
            <a:pPr algn="just">
              <a:buNone/>
            </a:pPr>
            <a:r>
              <a:rPr lang="en-IN" sz="2400" dirty="0" smtClean="0"/>
              <a:t>	}</a:t>
            </a:r>
            <a:endParaRPr lang="en-IN"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pPr>
              <a:buNone/>
            </a:pPr>
            <a:r>
              <a:rPr lang="en-IN" sz="2400" dirty="0" smtClean="0"/>
              <a:t>C </a:t>
            </a:r>
            <a:r>
              <a:rPr lang="en-IN" sz="2400" dirty="0" err="1" smtClean="0"/>
              <a:t>C</a:t>
            </a:r>
            <a:r>
              <a:rPr lang="en-IN" sz="2400" dirty="0" smtClean="0"/>
              <a:t>::operator+( const C&amp; c ) </a:t>
            </a:r>
            <a:r>
              <a:rPr lang="en-IN" sz="2400" dirty="0" smtClean="0"/>
              <a:t>const</a:t>
            </a:r>
          </a:p>
          <a:p>
            <a:pPr>
              <a:buNone/>
            </a:pPr>
            <a:r>
              <a:rPr lang="en-IN" sz="2400" dirty="0" smtClean="0"/>
              <a:t>	</a:t>
            </a:r>
            <a:r>
              <a:rPr lang="en-IN" sz="2400" dirty="0" smtClean="0"/>
              <a:t>{</a:t>
            </a:r>
            <a:endParaRPr lang="en-IN" sz="2400" dirty="0" smtClean="0"/>
          </a:p>
          <a:p>
            <a:pPr>
              <a:buNone/>
            </a:pPr>
            <a:r>
              <a:rPr lang="es-ES" sz="2400" dirty="0" smtClean="0"/>
              <a:t>		C </a:t>
            </a:r>
            <a:r>
              <a:rPr lang="es-ES" sz="2400" dirty="0" err="1" smtClean="0"/>
              <a:t>tmp</a:t>
            </a:r>
            <a:r>
              <a:rPr lang="es-ES" sz="2400" dirty="0" smtClean="0"/>
              <a:t>( x + </a:t>
            </a:r>
            <a:r>
              <a:rPr lang="es-ES" sz="2400" dirty="0" err="1" smtClean="0"/>
              <a:t>c.x</a:t>
            </a:r>
            <a:r>
              <a:rPr lang="es-ES" sz="2400" dirty="0" smtClean="0"/>
              <a:t>, y + </a:t>
            </a:r>
            <a:r>
              <a:rPr lang="es-ES" sz="2400" dirty="0" err="1" smtClean="0"/>
              <a:t>c.y</a:t>
            </a:r>
            <a:r>
              <a:rPr lang="es-ES" sz="2400" dirty="0" smtClean="0"/>
              <a:t> );</a:t>
            </a:r>
          </a:p>
          <a:p>
            <a:pPr>
              <a:buNone/>
            </a:pPr>
            <a:r>
              <a:rPr lang="en-IN" sz="2400" dirty="0" smtClean="0"/>
              <a:t>		return </a:t>
            </a:r>
            <a:r>
              <a:rPr lang="en-IN" sz="2400" dirty="0" err="1" smtClean="0"/>
              <a:t>tmp</a:t>
            </a:r>
            <a:r>
              <a:rPr lang="en-IN" sz="2400" dirty="0" smtClean="0"/>
              <a:t>;</a:t>
            </a:r>
          </a:p>
          <a:p>
            <a:pPr>
              <a:buNone/>
            </a:pPr>
            <a:r>
              <a:rPr lang="en-IN" sz="2400" dirty="0" smtClean="0"/>
              <a:t>	}</a:t>
            </a:r>
            <a:endParaRPr lang="en-IN" sz="2400" dirty="0" smtClean="0"/>
          </a:p>
          <a:p>
            <a:pPr>
              <a:buNone/>
            </a:pPr>
            <a:r>
              <a:rPr lang="en-IN" sz="2400" dirty="0" smtClean="0"/>
              <a:t>int </a:t>
            </a:r>
            <a:r>
              <a:rPr lang="en-IN" sz="2400" dirty="0" smtClean="0"/>
              <a:t>main</a:t>
            </a:r>
            <a:r>
              <a:rPr lang="en-IN" sz="2400" dirty="0" smtClean="0"/>
              <a:t>()</a:t>
            </a:r>
          </a:p>
          <a:p>
            <a:pPr>
              <a:buNone/>
            </a:pPr>
            <a:r>
              <a:rPr lang="en-IN" sz="2400" dirty="0" smtClean="0"/>
              <a:t>	{</a:t>
            </a:r>
            <a:endParaRPr lang="en-IN" sz="2400" dirty="0" smtClean="0"/>
          </a:p>
          <a:p>
            <a:pPr>
              <a:buNone/>
            </a:pPr>
            <a:r>
              <a:rPr lang="en-IN" sz="2400" dirty="0" smtClean="0"/>
              <a:t>		C </a:t>
            </a:r>
            <a:r>
              <a:rPr lang="en-IN" sz="2400" dirty="0" smtClean="0"/>
              <a:t>c1( 2, 3 );</a:t>
            </a:r>
          </a:p>
          <a:p>
            <a:pPr>
              <a:buNone/>
            </a:pPr>
            <a:r>
              <a:rPr lang="en-IN" sz="2400" dirty="0" smtClean="0"/>
              <a:t>		C </a:t>
            </a:r>
            <a:r>
              <a:rPr lang="en-IN" sz="2400" dirty="0" smtClean="0"/>
              <a:t>c2( 3, 4 );</a:t>
            </a:r>
          </a:p>
          <a:p>
            <a:pPr>
              <a:buNone/>
            </a:pPr>
            <a:r>
              <a:rPr lang="en-IN" sz="2400" dirty="0" smtClean="0"/>
              <a:t>		C </a:t>
            </a:r>
            <a:r>
              <a:rPr lang="en-IN" sz="2400" dirty="0" smtClean="0"/>
              <a:t>result = c1 + c2;</a:t>
            </a:r>
          </a:p>
          <a:p>
            <a:pPr>
              <a:buNone/>
            </a:pPr>
            <a:r>
              <a:rPr lang="en-IN" sz="2400" dirty="0" smtClean="0"/>
              <a:t>		</a:t>
            </a:r>
            <a:r>
              <a:rPr lang="en-IN" sz="2400" dirty="0" err="1" smtClean="0"/>
              <a:t>result.print</a:t>
            </a:r>
            <a:r>
              <a:rPr lang="en-IN" sz="2400" dirty="0" smtClean="0"/>
              <a:t>();</a:t>
            </a:r>
          </a:p>
          <a:p>
            <a:pPr>
              <a:buNone/>
            </a:pPr>
            <a:r>
              <a:rPr lang="en-IN" sz="2400" dirty="0" smtClean="0"/>
              <a:t>	}</a:t>
            </a:r>
            <a:endParaRPr lang="en-IN"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851920" y="6381328"/>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a:t>
            </a:fld>
            <a:endParaRPr lang="en-IN"/>
          </a:p>
        </p:txBody>
      </p:sp>
      <p:sp>
        <p:nvSpPr>
          <p:cNvPr id="9" name="TextBox 8"/>
          <p:cNvSpPr txBox="1"/>
          <p:nvPr/>
        </p:nvSpPr>
        <p:spPr>
          <a:xfrm>
            <a:off x="827584" y="692696"/>
            <a:ext cx="7632848" cy="4431983"/>
          </a:xfrm>
          <a:prstGeom prst="rect">
            <a:avLst/>
          </a:prstGeom>
          <a:noFill/>
        </p:spPr>
        <p:txBody>
          <a:bodyPr wrap="square" rtlCol="0">
            <a:spAutoFit/>
          </a:bodyPr>
          <a:lstStyle/>
          <a:p>
            <a:pPr>
              <a:lnSpc>
                <a:spcPct val="150000"/>
              </a:lnSpc>
            </a:pPr>
            <a:r>
              <a:rPr lang="en-US" sz="3200" b="1" dirty="0" smtClean="0"/>
              <a:t>Topics to be covered under UNIT 4</a:t>
            </a:r>
            <a:endParaRPr lang="en-IN" sz="3200" b="1" dirty="0" smtClean="0"/>
          </a:p>
          <a:p>
            <a:pPr>
              <a:lnSpc>
                <a:spcPct val="150000"/>
              </a:lnSpc>
            </a:pPr>
            <a:endParaRPr lang="en-IN" sz="1200" dirty="0" smtClean="0"/>
          </a:p>
          <a:p>
            <a:pPr>
              <a:lnSpc>
                <a:spcPct val="150000"/>
              </a:lnSpc>
              <a:buFont typeface="Arial" pitchFamily="34" charset="0"/>
              <a:buChar char="•"/>
            </a:pPr>
            <a:r>
              <a:rPr lang="en-IN" sz="2800" dirty="0" smtClean="0"/>
              <a:t>Constant data member and member function</a:t>
            </a:r>
          </a:p>
          <a:p>
            <a:pPr>
              <a:lnSpc>
                <a:spcPct val="150000"/>
              </a:lnSpc>
              <a:buFont typeface="Arial" pitchFamily="34" charset="0"/>
              <a:buChar char="•"/>
            </a:pPr>
            <a:r>
              <a:rPr lang="en-IN" sz="2800" dirty="0" smtClean="0"/>
              <a:t>static data member and member function</a:t>
            </a:r>
          </a:p>
          <a:p>
            <a:pPr>
              <a:lnSpc>
                <a:spcPct val="150000"/>
              </a:lnSpc>
              <a:buFont typeface="Arial" pitchFamily="34" charset="0"/>
              <a:buChar char="•"/>
            </a:pPr>
            <a:r>
              <a:rPr lang="en-IN" sz="2800" dirty="0" smtClean="0"/>
              <a:t>Polymorphism</a:t>
            </a:r>
          </a:p>
          <a:p>
            <a:pPr>
              <a:lnSpc>
                <a:spcPct val="150000"/>
              </a:lnSpc>
              <a:buFont typeface="Arial" pitchFamily="34" charset="0"/>
              <a:buChar char="•"/>
            </a:pPr>
            <a:r>
              <a:rPr lang="en-IN" sz="2800" dirty="0" smtClean="0"/>
              <a:t>Operator overloading</a:t>
            </a:r>
          </a:p>
          <a:p>
            <a:pPr>
              <a:lnSpc>
                <a:spcPct val="150000"/>
              </a:lnSpc>
              <a:buFont typeface="Arial" pitchFamily="34" charset="0"/>
              <a:buChar char="•"/>
            </a:pPr>
            <a:r>
              <a:rPr lang="en-IN" sz="2800" dirty="0" smtClean="0"/>
              <a:t>Dynamic binding and virtual function </a:t>
            </a:r>
            <a:endParaRPr lang="en-IN" sz="2800" dirty="0"/>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424936" cy="4525963"/>
          </a:xfrm>
        </p:spPr>
        <p:txBody>
          <a:bodyPr>
            <a:normAutofit/>
          </a:bodyPr>
          <a:lstStyle/>
          <a:p>
            <a:pPr algn="just">
              <a:buNone/>
            </a:pPr>
            <a:r>
              <a:rPr lang="en-IN" dirty="0" smtClean="0"/>
              <a:t>Note:</a:t>
            </a:r>
          </a:p>
          <a:p>
            <a:pPr algn="just"/>
            <a:r>
              <a:rPr lang="en-IN" dirty="0" smtClean="0"/>
              <a:t> If we use a class member function to overload </a:t>
            </a:r>
            <a:r>
              <a:rPr lang="en-IN" dirty="0" smtClean="0"/>
              <a:t>a binary </a:t>
            </a:r>
            <a:r>
              <a:rPr lang="en-IN" dirty="0" smtClean="0"/>
              <a:t>operator, the member function has only </a:t>
            </a:r>
            <a:r>
              <a:rPr lang="en-IN" dirty="0" smtClean="0"/>
              <a:t>one parameter</a:t>
            </a:r>
            <a:r>
              <a:rPr lang="en-IN" dirty="0" smtClean="0"/>
              <a:t>.</a:t>
            </a:r>
          </a:p>
          <a:p>
            <a:pPr algn="just"/>
            <a:r>
              <a:rPr lang="en-IN" dirty="0" smtClean="0"/>
              <a:t> Similarly, if we use a class member function to</a:t>
            </a:r>
          </a:p>
          <a:p>
            <a:pPr algn="just">
              <a:buNone/>
            </a:pPr>
            <a:r>
              <a:rPr lang="en-IN" dirty="0" smtClean="0"/>
              <a:t>overload a unary operator, the member function</a:t>
            </a:r>
          </a:p>
          <a:p>
            <a:pPr algn="just">
              <a:buNone/>
            </a:pPr>
            <a:r>
              <a:rPr lang="en-IN" dirty="0" smtClean="0"/>
              <a:t>has no parameters</a:t>
            </a:r>
            <a:r>
              <a:rPr lang="en-IN" dirty="0" smtClean="0"/>
              <a:t>.</a:t>
            </a:r>
            <a:endParaRPr lang="en-IN"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Overloading unary operator !</a:t>
            </a:r>
            <a:endParaRPr lang="en-IN" dirty="0"/>
          </a:p>
        </p:txBody>
      </p:sp>
      <p:sp>
        <p:nvSpPr>
          <p:cNvPr id="3" name="Content Placeholder 2"/>
          <p:cNvSpPr>
            <a:spLocks noGrp="1"/>
          </p:cNvSpPr>
          <p:nvPr>
            <p:ph idx="1"/>
          </p:nvPr>
        </p:nvSpPr>
        <p:spPr/>
        <p:txBody>
          <a:bodyPr>
            <a:noAutofit/>
          </a:bodyPr>
          <a:lstStyle/>
          <a:p>
            <a:pPr>
              <a:buNone/>
            </a:pPr>
            <a:r>
              <a:rPr lang="en-IN" sz="2400" dirty="0" smtClean="0"/>
              <a:t>#include &lt;</a:t>
            </a:r>
            <a:r>
              <a:rPr lang="en-IN" sz="2400" dirty="0" err="1" smtClean="0"/>
              <a:t>iostream.h</a:t>
            </a:r>
            <a:r>
              <a:rPr lang="en-IN" sz="2400" dirty="0" smtClean="0"/>
              <a:t>&gt;</a:t>
            </a:r>
            <a:endParaRPr lang="en-IN" sz="2400" dirty="0" smtClean="0"/>
          </a:p>
          <a:p>
            <a:pPr>
              <a:buNone/>
            </a:pPr>
            <a:r>
              <a:rPr lang="en-IN" sz="2400" dirty="0" smtClean="0"/>
              <a:t>	class </a:t>
            </a:r>
            <a:r>
              <a:rPr lang="en-IN" sz="2400" dirty="0" smtClean="0"/>
              <a:t>C{</a:t>
            </a:r>
          </a:p>
          <a:p>
            <a:pPr>
              <a:buNone/>
            </a:pPr>
            <a:r>
              <a:rPr lang="en-IN" sz="2400" dirty="0" smtClean="0"/>
              <a:t>		public</a:t>
            </a:r>
            <a:r>
              <a:rPr lang="en-IN" sz="2400" dirty="0" smtClean="0"/>
              <a:t>:</a:t>
            </a:r>
          </a:p>
          <a:p>
            <a:pPr>
              <a:buNone/>
            </a:pPr>
            <a:r>
              <a:rPr lang="en-IN" sz="2400" dirty="0" smtClean="0"/>
              <a:t>		void </a:t>
            </a:r>
            <a:r>
              <a:rPr lang="en-IN" sz="2400" dirty="0" smtClean="0"/>
              <a:t>print() const;</a:t>
            </a:r>
          </a:p>
          <a:p>
            <a:pPr>
              <a:buNone/>
            </a:pPr>
            <a:r>
              <a:rPr lang="en-IN" sz="2400" dirty="0" smtClean="0"/>
              <a:t>		C </a:t>
            </a:r>
            <a:r>
              <a:rPr lang="en-IN" sz="2400" dirty="0" smtClean="0"/>
              <a:t>operator!(); // unary operator; takes no argument</a:t>
            </a:r>
          </a:p>
          <a:p>
            <a:pPr>
              <a:buNone/>
            </a:pPr>
            <a:r>
              <a:rPr lang="en-IN" sz="2400" dirty="0" smtClean="0"/>
              <a:t>		C</a:t>
            </a:r>
            <a:r>
              <a:rPr lang="en-IN" sz="2400" dirty="0" smtClean="0"/>
              <a:t>() : x(0), y(0) {}</a:t>
            </a:r>
          </a:p>
          <a:p>
            <a:pPr>
              <a:buNone/>
            </a:pPr>
            <a:r>
              <a:rPr lang="en-IN" sz="2400" dirty="0" smtClean="0"/>
              <a:t>		C(int </a:t>
            </a:r>
            <a:r>
              <a:rPr lang="en-IN" sz="2400" dirty="0" smtClean="0"/>
              <a:t>xx, int </a:t>
            </a:r>
            <a:r>
              <a:rPr lang="en-IN" sz="2400" dirty="0" err="1" smtClean="0"/>
              <a:t>yy</a:t>
            </a:r>
            <a:r>
              <a:rPr lang="en-IN" sz="2400" dirty="0" smtClean="0"/>
              <a:t>) : x(xx), y(</a:t>
            </a:r>
            <a:r>
              <a:rPr lang="en-IN" sz="2400" dirty="0" err="1" smtClean="0"/>
              <a:t>yy</a:t>
            </a:r>
            <a:r>
              <a:rPr lang="en-IN" sz="2400" dirty="0" smtClean="0"/>
              <a:t>) {}</a:t>
            </a:r>
          </a:p>
          <a:p>
            <a:pPr>
              <a:buNone/>
            </a:pPr>
            <a:r>
              <a:rPr lang="en-IN" sz="2400" dirty="0" smtClean="0"/>
              <a:t>		private</a:t>
            </a:r>
            <a:r>
              <a:rPr lang="en-IN" sz="2400" dirty="0" smtClean="0"/>
              <a:t>:</a:t>
            </a:r>
          </a:p>
          <a:p>
            <a:pPr>
              <a:buNone/>
            </a:pPr>
            <a:r>
              <a:rPr lang="en-IN" sz="2400" dirty="0" smtClean="0"/>
              <a:t>		int </a:t>
            </a:r>
            <a:r>
              <a:rPr lang="en-IN" sz="2400" dirty="0" smtClean="0"/>
              <a:t>x;</a:t>
            </a:r>
          </a:p>
          <a:p>
            <a:pPr>
              <a:buNone/>
            </a:pPr>
            <a:r>
              <a:rPr lang="en-IN" sz="2400" dirty="0" smtClean="0"/>
              <a:t>		int </a:t>
            </a:r>
            <a:r>
              <a:rPr lang="en-IN" sz="2400" dirty="0" smtClean="0"/>
              <a:t>y;</a:t>
            </a:r>
          </a:p>
          <a:p>
            <a:pPr>
              <a:buNone/>
            </a:pPr>
            <a:r>
              <a:rPr lang="en-IN" sz="2400" dirty="0" smtClean="0"/>
              <a:t>	};</a:t>
            </a:r>
            <a:endParaRPr lang="en-IN"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4525963"/>
          </a:xfrm>
        </p:spPr>
        <p:txBody>
          <a:bodyPr>
            <a:noAutofit/>
          </a:bodyPr>
          <a:lstStyle/>
          <a:p>
            <a:pPr>
              <a:buNone/>
            </a:pPr>
            <a:r>
              <a:rPr lang="en-IN" sz="2400" dirty="0" smtClean="0"/>
              <a:t>void C::print() const {</a:t>
            </a:r>
          </a:p>
          <a:p>
            <a:pPr>
              <a:buNone/>
            </a:pPr>
            <a:r>
              <a:rPr lang="es-ES" sz="2400" dirty="0" smtClean="0"/>
              <a:t>	</a:t>
            </a:r>
            <a:r>
              <a:rPr lang="es-ES" sz="2400" dirty="0" err="1" smtClean="0"/>
              <a:t>cout</a:t>
            </a:r>
            <a:r>
              <a:rPr lang="es-ES" sz="2400" dirty="0" smtClean="0"/>
              <a:t> </a:t>
            </a:r>
            <a:r>
              <a:rPr lang="es-ES" sz="2400" dirty="0" smtClean="0"/>
              <a:t>&lt;&lt; "x " &lt;&lt; x &lt;&lt; "y " &lt;&lt; y &lt;&lt; "\n";</a:t>
            </a:r>
          </a:p>
          <a:p>
            <a:pPr>
              <a:buNone/>
            </a:pPr>
            <a:r>
              <a:rPr lang="en-IN" sz="2400" dirty="0" smtClean="0"/>
              <a:t>	}</a:t>
            </a:r>
            <a:endParaRPr lang="en-IN" sz="2400" dirty="0" smtClean="0"/>
          </a:p>
          <a:p>
            <a:pPr>
              <a:buNone/>
            </a:pPr>
            <a:r>
              <a:rPr lang="en-IN" sz="2400" dirty="0" smtClean="0"/>
              <a:t>C </a:t>
            </a:r>
            <a:r>
              <a:rPr lang="en-IN" sz="2400" dirty="0" err="1" smtClean="0"/>
              <a:t>C</a:t>
            </a:r>
            <a:r>
              <a:rPr lang="en-IN" sz="2400" dirty="0" smtClean="0"/>
              <a:t>::operator!(){</a:t>
            </a:r>
          </a:p>
          <a:p>
            <a:pPr>
              <a:buNone/>
            </a:pPr>
            <a:r>
              <a:rPr lang="en-IN" sz="2400" dirty="0" smtClean="0"/>
              <a:t>		C </a:t>
            </a:r>
            <a:r>
              <a:rPr lang="en-IN" sz="2400" dirty="0" err="1" smtClean="0"/>
              <a:t>tmp</a:t>
            </a:r>
            <a:r>
              <a:rPr lang="en-IN" sz="2400" dirty="0" smtClean="0"/>
              <a:t>( -x, -y );</a:t>
            </a:r>
          </a:p>
          <a:p>
            <a:pPr>
              <a:buNone/>
            </a:pPr>
            <a:r>
              <a:rPr lang="en-IN" sz="2400" dirty="0" smtClean="0"/>
              <a:t>		return </a:t>
            </a:r>
            <a:r>
              <a:rPr lang="en-IN" sz="2400" dirty="0" err="1" smtClean="0"/>
              <a:t>tmp</a:t>
            </a:r>
            <a:r>
              <a:rPr lang="en-IN" sz="2400" dirty="0" smtClean="0"/>
              <a:t>;</a:t>
            </a:r>
          </a:p>
          <a:p>
            <a:pPr>
              <a:buNone/>
            </a:pPr>
            <a:r>
              <a:rPr lang="en-IN" sz="2400" dirty="0" smtClean="0"/>
              <a:t>	}</a:t>
            </a:r>
            <a:endParaRPr lang="en-IN" sz="2400" dirty="0" smtClean="0"/>
          </a:p>
          <a:p>
            <a:pPr>
              <a:buNone/>
            </a:pPr>
            <a:r>
              <a:rPr lang="en-IN" sz="2400" dirty="0" smtClean="0"/>
              <a:t>int main(){</a:t>
            </a:r>
          </a:p>
          <a:p>
            <a:pPr>
              <a:buNone/>
            </a:pPr>
            <a:r>
              <a:rPr lang="en-IN" sz="2400" dirty="0" smtClean="0"/>
              <a:t>		C </a:t>
            </a:r>
            <a:r>
              <a:rPr lang="en-IN" sz="2400" dirty="0" smtClean="0"/>
              <a:t>c1, c2( 2, 3 );</a:t>
            </a:r>
          </a:p>
          <a:p>
            <a:pPr>
              <a:buNone/>
            </a:pPr>
            <a:r>
              <a:rPr lang="en-IN" sz="2400" dirty="0" smtClean="0"/>
              <a:t>		c1 </a:t>
            </a:r>
            <a:r>
              <a:rPr lang="en-IN" sz="2400" dirty="0" smtClean="0"/>
              <a:t>= !c2;</a:t>
            </a:r>
          </a:p>
          <a:p>
            <a:pPr>
              <a:buNone/>
            </a:pPr>
            <a:r>
              <a:rPr lang="en-IN" sz="2400" dirty="0" smtClean="0"/>
              <a:t>		c1.print</a:t>
            </a:r>
            <a:r>
              <a:rPr lang="en-IN" sz="2400" dirty="0" smtClean="0"/>
              <a:t>();</a:t>
            </a:r>
          </a:p>
          <a:p>
            <a:pPr>
              <a:buNone/>
            </a:pPr>
            <a:r>
              <a:rPr lang="en-IN" sz="2400" dirty="0" smtClean="0"/>
              <a:t>		c2.print</a:t>
            </a:r>
            <a:r>
              <a:rPr lang="en-IN" sz="2400" dirty="0" smtClean="0"/>
              <a:t>();</a:t>
            </a:r>
          </a:p>
          <a:p>
            <a:pPr>
              <a:buNone/>
            </a:pPr>
            <a:r>
              <a:rPr lang="en-IN" sz="2400" dirty="0" smtClean="0"/>
              <a:t>}</a:t>
            </a:r>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a:t>
            </a:fld>
            <a:endParaRPr lang="en-IN"/>
          </a:p>
        </p:txBody>
      </p:sp>
      <p:sp>
        <p:nvSpPr>
          <p:cNvPr id="11" name="TextBox 10"/>
          <p:cNvSpPr txBox="1"/>
          <p:nvPr/>
        </p:nvSpPr>
        <p:spPr>
          <a:xfrm>
            <a:off x="251520" y="260648"/>
            <a:ext cx="8892480" cy="671851"/>
          </a:xfrm>
          <a:prstGeom prst="rect">
            <a:avLst/>
          </a:prstGeom>
          <a:noFill/>
        </p:spPr>
        <p:txBody>
          <a:bodyPr wrap="square" rtlCol="0">
            <a:spAutoFit/>
          </a:bodyPr>
          <a:lstStyle/>
          <a:p>
            <a:pPr>
              <a:lnSpc>
                <a:spcPct val="150000"/>
              </a:lnSpc>
            </a:pPr>
            <a:r>
              <a:rPr lang="en-IN" sz="2800" b="1" dirty="0" smtClean="0"/>
              <a:t>CONSTANT DATA MEMBER AND MEMBER FUNCTION</a:t>
            </a:r>
          </a:p>
        </p:txBody>
      </p:sp>
      <p:sp>
        <p:nvSpPr>
          <p:cNvPr id="13" name="Rectangle 12"/>
          <p:cNvSpPr/>
          <p:nvPr/>
        </p:nvSpPr>
        <p:spPr>
          <a:xfrm>
            <a:off x="755576" y="1196752"/>
            <a:ext cx="8136904" cy="3477875"/>
          </a:xfrm>
          <a:prstGeom prst="rect">
            <a:avLst/>
          </a:prstGeom>
        </p:spPr>
        <p:txBody>
          <a:bodyPr wrap="square">
            <a:spAutoFit/>
          </a:bodyPr>
          <a:lstStyle/>
          <a:p>
            <a:r>
              <a:rPr lang="en-IN" sz="2200" dirty="0" smtClean="0">
                <a:latin typeface="Times New Roman" pitchFamily="18" charset="0"/>
                <a:cs typeface="Times New Roman" pitchFamily="18" charset="0"/>
              </a:rPr>
              <a:t>A const data member cannot be initialized at the time of declaration or within the member function definition</a:t>
            </a:r>
          </a:p>
          <a:p>
            <a:endParaRPr lang="en-US" sz="2200"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Syntax: </a:t>
            </a:r>
          </a:p>
          <a:p>
            <a:r>
              <a:rPr lang="en-IN" sz="2200" dirty="0" smtClean="0">
                <a:latin typeface="Times New Roman" pitchFamily="18" charset="0"/>
                <a:cs typeface="Times New Roman" pitchFamily="18" charset="0"/>
              </a:rPr>
              <a:t>const </a:t>
            </a:r>
            <a:r>
              <a:rPr lang="en-IN" sz="2200" i="1" dirty="0" smtClean="0">
                <a:latin typeface="Times New Roman" pitchFamily="18" charset="0"/>
                <a:cs typeface="Times New Roman" pitchFamily="18" charset="0"/>
              </a:rPr>
              <a:t>data_type</a:t>
            </a:r>
            <a:r>
              <a:rPr lang="en-IN" sz="2200" dirty="0" smtClean="0">
                <a:latin typeface="Times New Roman" pitchFamily="18" charset="0"/>
                <a:cs typeface="Times New Roman" pitchFamily="18" charset="0"/>
              </a:rPr>
              <a:t> </a:t>
            </a:r>
            <a:r>
              <a:rPr lang="en-IN" sz="2200" i="1" dirty="0" smtClean="0">
                <a:latin typeface="Times New Roman" pitchFamily="18" charset="0"/>
                <a:cs typeface="Times New Roman" pitchFamily="18" charset="0"/>
              </a:rPr>
              <a:t>constant_member_name</a:t>
            </a:r>
            <a:r>
              <a:rPr lang="en-IN" sz="2200" dirty="0" smtClean="0">
                <a:latin typeface="Times New Roman" pitchFamily="18" charset="0"/>
                <a:cs typeface="Times New Roman" pitchFamily="18" charset="0"/>
              </a:rPr>
              <a:t>;</a:t>
            </a:r>
          </a:p>
          <a:p>
            <a:endParaRPr lang="en-IN" sz="2200"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Initialization:</a:t>
            </a:r>
          </a:p>
          <a:p>
            <a:r>
              <a:rPr lang="en-IN" sz="2200" i="1" dirty="0" smtClean="0">
                <a:latin typeface="Times New Roman" pitchFamily="18" charset="0"/>
                <a:cs typeface="Times New Roman" pitchFamily="18" charset="0"/>
              </a:rPr>
              <a:t>class_name()</a:t>
            </a:r>
            <a:r>
              <a:rPr lang="en-IN" sz="2200" dirty="0" smtClean="0">
                <a:latin typeface="Times New Roman" pitchFamily="18" charset="0"/>
                <a:cs typeface="Times New Roman" pitchFamily="18" charset="0"/>
              </a:rPr>
              <a:t>: </a:t>
            </a:r>
            <a:r>
              <a:rPr lang="en-IN" sz="2200" i="1" dirty="0" smtClean="0">
                <a:latin typeface="Times New Roman" pitchFamily="18" charset="0"/>
                <a:cs typeface="Times New Roman" pitchFamily="18" charset="0"/>
              </a:rPr>
              <a:t>constant_member_name</a:t>
            </a:r>
            <a:r>
              <a:rPr lang="en-IN" sz="2200" dirty="0" smtClean="0">
                <a:latin typeface="Times New Roman" pitchFamily="18" charset="0"/>
                <a:cs typeface="Times New Roman" pitchFamily="18" charset="0"/>
              </a:rPr>
              <a:t>(</a:t>
            </a:r>
            <a:r>
              <a:rPr lang="en-IN" sz="2200" i="1" dirty="0" smtClean="0">
                <a:latin typeface="Times New Roman" pitchFamily="18" charset="0"/>
                <a:cs typeface="Times New Roman" pitchFamily="18" charset="0"/>
              </a:rPr>
              <a:t>value</a:t>
            </a:r>
            <a:r>
              <a:rPr lang="en-IN" sz="2200" dirty="0" smtClean="0">
                <a:latin typeface="Times New Roman" pitchFamily="18" charset="0"/>
                <a:cs typeface="Times New Roman" pitchFamily="18" charset="0"/>
              </a:rPr>
              <a:t>) </a:t>
            </a:r>
          </a:p>
          <a:p>
            <a:r>
              <a:rPr lang="en-IN" sz="2200" dirty="0" smtClean="0">
                <a:latin typeface="Times New Roman" pitchFamily="18" charset="0"/>
                <a:cs typeface="Times New Roman" pitchFamily="18" charset="0"/>
              </a:rPr>
              <a:t>{ </a:t>
            </a:r>
          </a:p>
          <a:p>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633074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a:t>
            </a:fld>
            <a:endParaRPr lang="en-IN"/>
          </a:p>
        </p:txBody>
      </p:sp>
      <p:sp>
        <p:nvSpPr>
          <p:cNvPr id="4" name="Rectangle 3"/>
          <p:cNvSpPr/>
          <p:nvPr/>
        </p:nvSpPr>
        <p:spPr>
          <a:xfrm>
            <a:off x="457200" y="476672"/>
            <a:ext cx="8362601" cy="1338828"/>
          </a:xfrm>
          <a:prstGeom prst="rect">
            <a:avLst/>
          </a:prstGeom>
        </p:spPr>
        <p:txBody>
          <a:bodyPr wrap="square">
            <a:spAutoFit/>
          </a:bodyPr>
          <a:lstStyle/>
          <a:p>
            <a:pPr algn="just">
              <a:lnSpc>
                <a:spcPct val="150000"/>
              </a:lnSpc>
            </a:pPr>
            <a:endParaRPr lang="en-US" dirty="0" smtClean="0">
              <a:latin typeface="Roboto"/>
            </a:endParaRPr>
          </a:p>
          <a:p>
            <a:pPr algn="just">
              <a:lnSpc>
                <a:spcPct val="150000"/>
              </a:lnSpc>
            </a:pPr>
            <a:endParaRPr lang="en-US" dirty="0">
              <a:latin typeface="Roboto"/>
            </a:endParaRPr>
          </a:p>
          <a:p>
            <a:pPr algn="just">
              <a:lnSpc>
                <a:spcPct val="150000"/>
              </a:lnSpc>
            </a:pPr>
            <a:endParaRPr lang="en-US" dirty="0"/>
          </a:p>
        </p:txBody>
      </p:sp>
      <p:sp>
        <p:nvSpPr>
          <p:cNvPr id="6"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9"/>
          <p:cNvSpPr/>
          <p:nvPr/>
        </p:nvSpPr>
        <p:spPr>
          <a:xfrm>
            <a:off x="899592" y="0"/>
            <a:ext cx="7992888" cy="6436504"/>
          </a:xfrm>
          <a:prstGeom prst="rect">
            <a:avLst/>
          </a:prstGeom>
        </p:spPr>
        <p:txBody>
          <a:bodyPr wrap="square">
            <a:spAutoFit/>
          </a:bodyPr>
          <a:lstStyle/>
          <a:p>
            <a:pPr fontAlgn="base"/>
            <a:r>
              <a:rPr lang="en-IN" sz="2000" dirty="0" smtClean="0">
                <a:latin typeface="Times New Roman" pitchFamily="18" charset="0"/>
                <a:cs typeface="Times New Roman" pitchFamily="18" charset="0"/>
              </a:rPr>
              <a:t>#include &lt;</a:t>
            </a:r>
            <a:r>
              <a:rPr lang="en-IN" sz="2000" dirty="0" err="1" smtClean="0">
                <a:latin typeface="Times New Roman" pitchFamily="18" charset="0"/>
                <a:cs typeface="Times New Roman" pitchFamily="18" charset="0"/>
              </a:rPr>
              <a:t>iostream.h</a:t>
            </a:r>
            <a:r>
              <a:rPr lang="en-IN" sz="2000" dirty="0" smtClean="0">
                <a:latin typeface="Times New Roman" pitchFamily="18" charset="0"/>
                <a:cs typeface="Times New Roman" pitchFamily="18" charset="0"/>
              </a:rPr>
              <a:t>&gt;</a:t>
            </a:r>
          </a:p>
          <a:p>
            <a:pPr fontAlgn="base"/>
            <a:r>
              <a:rPr lang="en-IN" sz="2000" dirty="0" smtClean="0">
                <a:latin typeface="Times New Roman" pitchFamily="18" charset="0"/>
                <a:cs typeface="Times New Roman" pitchFamily="18" charset="0"/>
              </a:rPr>
              <a:t>class Number</a:t>
            </a:r>
          </a:p>
          <a:p>
            <a:pPr fontAlgn="base"/>
            <a:r>
              <a:rPr lang="en-IN" sz="2000" dirty="0" smtClean="0">
                <a:latin typeface="Times New Roman" pitchFamily="18" charset="0"/>
                <a:cs typeface="Times New Roman" pitchFamily="18" charset="0"/>
              </a:rPr>
              <a:t>{</a:t>
            </a:r>
          </a:p>
          <a:p>
            <a:pPr fontAlgn="base"/>
            <a:r>
              <a:rPr lang="en-IN" sz="2000" dirty="0" smtClean="0">
                <a:latin typeface="Times New Roman" pitchFamily="18" charset="0"/>
                <a:cs typeface="Times New Roman" pitchFamily="18" charset="0"/>
              </a:rPr>
              <a:t>	private:</a:t>
            </a:r>
          </a:p>
          <a:p>
            <a:pPr fontAlgn="base"/>
            <a:r>
              <a:rPr lang="en-IN" sz="2000" dirty="0" smtClean="0">
                <a:latin typeface="Times New Roman" pitchFamily="18" charset="0"/>
                <a:cs typeface="Times New Roman" pitchFamily="18" charset="0"/>
              </a:rPr>
              <a:t>		const int x;</a:t>
            </a:r>
          </a:p>
          <a:p>
            <a:pPr fontAlgn="base"/>
            <a:r>
              <a:rPr lang="en-IN" sz="2000" dirty="0" smtClean="0">
                <a:latin typeface="Times New Roman" pitchFamily="18" charset="0"/>
                <a:cs typeface="Times New Roman" pitchFamily="18" charset="0"/>
              </a:rPr>
              <a:t>	public:</a:t>
            </a:r>
          </a:p>
          <a:p>
            <a:pPr fontAlgn="base"/>
            <a:r>
              <a:rPr lang="en-IN" sz="2000" dirty="0" smtClean="0">
                <a:latin typeface="Times New Roman" pitchFamily="18" charset="0"/>
                <a:cs typeface="Times New Roman" pitchFamily="18" charset="0"/>
              </a:rPr>
              <a:t>		//const initialization</a:t>
            </a:r>
          </a:p>
          <a:p>
            <a:pPr fontAlgn="base"/>
            <a:r>
              <a:rPr lang="en-IN" sz="2000" dirty="0" smtClean="0">
                <a:latin typeface="Times New Roman" pitchFamily="18" charset="0"/>
                <a:cs typeface="Times New Roman" pitchFamily="18" charset="0"/>
              </a:rPr>
              <a:t>		Number():x(36){}</a:t>
            </a:r>
          </a:p>
          <a:p>
            <a:pPr fontAlgn="base"/>
            <a:r>
              <a:rPr lang="en-IN" sz="2000" dirty="0" smtClean="0">
                <a:latin typeface="Times New Roman" pitchFamily="18" charset="0"/>
                <a:cs typeface="Times New Roman" pitchFamily="18" charset="0"/>
              </a:rPr>
              <a:t>		//print function</a:t>
            </a:r>
          </a:p>
          <a:p>
            <a:pPr fontAlgn="base"/>
            <a:r>
              <a:rPr lang="en-IN" sz="2000" dirty="0" smtClean="0">
                <a:latin typeface="Times New Roman" pitchFamily="18" charset="0"/>
                <a:cs typeface="Times New Roman" pitchFamily="18" charset="0"/>
              </a:rPr>
              <a:t>		void display()</a:t>
            </a:r>
          </a:p>
          <a:p>
            <a:pPr fontAlgn="base"/>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cout</a:t>
            </a:r>
            <a:r>
              <a:rPr lang="en-IN" sz="2000" dirty="0" smtClean="0">
                <a:latin typeface="Times New Roman" pitchFamily="18" charset="0"/>
                <a:cs typeface="Times New Roman" pitchFamily="18" charset="0"/>
              </a:rPr>
              <a:t>&lt;&lt;"x="&lt;&lt;x&lt;&lt;</a:t>
            </a:r>
            <a:r>
              <a:rPr lang="en-IN" sz="2000" dirty="0" err="1" smtClean="0">
                <a:latin typeface="Times New Roman" pitchFamily="18" charset="0"/>
                <a:cs typeface="Times New Roman" pitchFamily="18" charset="0"/>
              </a:rPr>
              <a:t>endl</a:t>
            </a:r>
            <a:r>
              <a:rPr lang="en-IN" sz="2000" dirty="0" smtClean="0">
                <a:latin typeface="Times New Roman" pitchFamily="18" charset="0"/>
                <a:cs typeface="Times New Roman" pitchFamily="18" charset="0"/>
              </a:rPr>
              <a:t>;}</a:t>
            </a:r>
          </a:p>
          <a:p>
            <a:pPr fontAlgn="base"/>
            <a:r>
              <a:rPr lang="en-IN" sz="2000" dirty="0" smtClean="0">
                <a:latin typeface="Times New Roman" pitchFamily="18" charset="0"/>
                <a:cs typeface="Times New Roman" pitchFamily="18" charset="0"/>
              </a:rPr>
              <a:t>};</a:t>
            </a:r>
          </a:p>
          <a:p>
            <a:pPr fontAlgn="base"/>
            <a:endParaRPr lang="en-IN" sz="2000" dirty="0" smtClean="0">
              <a:latin typeface="Times New Roman" pitchFamily="18" charset="0"/>
              <a:cs typeface="Times New Roman" pitchFamily="18" charset="0"/>
            </a:endParaRPr>
          </a:p>
          <a:p>
            <a:pPr fontAlgn="base"/>
            <a:r>
              <a:rPr lang="en-IN" sz="2000" dirty="0" smtClean="0">
                <a:latin typeface="Times New Roman" pitchFamily="18" charset="0"/>
                <a:cs typeface="Times New Roman" pitchFamily="18" charset="0"/>
              </a:rPr>
              <a:t>int main()</a:t>
            </a:r>
          </a:p>
          <a:p>
            <a:pPr fontAlgn="base"/>
            <a:r>
              <a:rPr lang="en-IN" sz="2000" dirty="0" smtClean="0">
                <a:latin typeface="Times New Roman" pitchFamily="18" charset="0"/>
                <a:cs typeface="Times New Roman" pitchFamily="18" charset="0"/>
              </a:rPr>
              <a:t>{</a:t>
            </a:r>
          </a:p>
          <a:p>
            <a:pPr fontAlgn="base"/>
            <a:r>
              <a:rPr lang="en-IN" sz="2000" dirty="0" smtClean="0">
                <a:latin typeface="Times New Roman" pitchFamily="18" charset="0"/>
                <a:cs typeface="Times New Roman" pitchFamily="18" charset="0"/>
              </a:rPr>
              <a:t>	Number NUM;</a:t>
            </a:r>
          </a:p>
          <a:p>
            <a:pPr fontAlgn="base"/>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NUM.display</a:t>
            </a:r>
            <a:r>
              <a:rPr lang="en-IN" sz="2000" dirty="0" smtClean="0">
                <a:latin typeface="Times New Roman" pitchFamily="18" charset="0"/>
                <a:cs typeface="Times New Roman" pitchFamily="18" charset="0"/>
              </a:rPr>
              <a:t>();</a:t>
            </a:r>
          </a:p>
          <a:p>
            <a:pPr fontAlgn="base"/>
            <a:r>
              <a:rPr lang="en-IN" sz="2000" dirty="0" smtClean="0">
                <a:latin typeface="Times New Roman" pitchFamily="18" charset="0"/>
                <a:cs typeface="Times New Roman" pitchFamily="18" charset="0"/>
              </a:rPr>
              <a:t>		return 0;</a:t>
            </a:r>
          </a:p>
          <a:p>
            <a:pPr fontAlgn="base"/>
            <a:r>
              <a:rPr lang="en-IN" sz="2000" dirty="0" smtClean="0">
                <a:latin typeface="Times New Roman" pitchFamily="18" charset="0"/>
                <a:cs typeface="Times New Roman" pitchFamily="18" charset="0"/>
              </a:rPr>
              <a:t>}</a:t>
            </a:r>
          </a:p>
          <a:p>
            <a:pPr fontAlgn="base"/>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55126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563888" y="6448251"/>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7</a:t>
            </a:fld>
            <a:endParaRPr lang="en-IN"/>
          </a:p>
        </p:txBody>
      </p:sp>
      <p:pic>
        <p:nvPicPr>
          <p:cNvPr id="1026" name="Picture 2"/>
          <p:cNvPicPr>
            <a:picLocks noChangeAspect="1" noChangeArrowheads="1"/>
          </p:cNvPicPr>
          <p:nvPr/>
        </p:nvPicPr>
        <p:blipFill>
          <a:blip r:embed="rId3" cstate="print"/>
          <a:srcRect/>
          <a:stretch>
            <a:fillRect/>
          </a:stretch>
        </p:blipFill>
        <p:spPr bwMode="auto">
          <a:xfrm>
            <a:off x="467544" y="836712"/>
            <a:ext cx="8424936" cy="4752527"/>
          </a:xfrm>
          <a:prstGeom prst="rect">
            <a:avLst/>
          </a:prstGeom>
          <a:noFill/>
          <a:ln w="9525">
            <a:noFill/>
            <a:miter lim="800000"/>
            <a:headEnd/>
            <a:tailEnd/>
          </a:ln>
        </p:spPr>
      </p:pic>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8</a:t>
            </a:fld>
            <a:endParaRPr lang="en-IN"/>
          </a:p>
        </p:txBody>
      </p:sp>
      <p:pic>
        <p:nvPicPr>
          <p:cNvPr id="2050" name="Picture 2"/>
          <p:cNvPicPr>
            <a:picLocks noChangeAspect="1" noChangeArrowheads="1"/>
          </p:cNvPicPr>
          <p:nvPr/>
        </p:nvPicPr>
        <p:blipFill>
          <a:blip r:embed="rId3" cstate="print"/>
          <a:srcRect/>
          <a:stretch>
            <a:fillRect/>
          </a:stretch>
        </p:blipFill>
        <p:spPr bwMode="auto">
          <a:xfrm>
            <a:off x="1187624" y="836712"/>
            <a:ext cx="6656106" cy="2016224"/>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971600" y="3284984"/>
            <a:ext cx="7416824" cy="3024336"/>
          </a:xfrm>
          <a:prstGeom prst="rect">
            <a:avLst/>
          </a:prstGeom>
          <a:noFill/>
          <a:ln w="9525">
            <a:noFill/>
            <a:miter lim="800000"/>
            <a:headEnd/>
            <a:tailEnd/>
          </a:ln>
        </p:spPr>
      </p:pic>
      <p:sp>
        <p:nvSpPr>
          <p:cNvPr id="11" name="Rectangle 10"/>
          <p:cNvSpPr/>
          <p:nvPr/>
        </p:nvSpPr>
        <p:spPr>
          <a:xfrm>
            <a:off x="1331640" y="188640"/>
            <a:ext cx="7596336" cy="830997"/>
          </a:xfrm>
          <a:prstGeom prst="rect">
            <a:avLst/>
          </a:prstGeom>
        </p:spPr>
        <p:txBody>
          <a:bodyPr wrap="square">
            <a:spAutoFit/>
          </a:bodyPr>
          <a:lstStyle/>
          <a:p>
            <a:r>
              <a:rPr lang="en-IN" sz="2400" b="1" dirty="0" smtClean="0"/>
              <a:t>Const Function Parameters and Return type</a:t>
            </a:r>
            <a:br>
              <a:rPr lang="en-IN" sz="2400" b="1" dirty="0" smtClean="0"/>
            </a:br>
            <a:endParaRPr lang="en-IN" sz="2400" b="1" dirty="0"/>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315866"/>
          </a:xfrm>
          <a:prstGeom prst="rect">
            <a:avLst/>
          </a:prstGeom>
          <a:noFill/>
          <a:ln w="9525">
            <a:noFill/>
            <a:miter lim="800000"/>
            <a:headEnd/>
            <a:tailEnd/>
          </a:ln>
        </p:spPr>
        <p:txBody>
          <a:bodyPr lIns="0" tIns="8011" rIns="0" bIns="0">
            <a:spAutoFit/>
          </a:bodyPr>
          <a:lstStyle/>
          <a:p>
            <a:pPr marL="7018">
              <a:spcBef>
                <a:spcPts val="63"/>
              </a:spcBef>
            </a:pPr>
            <a:r>
              <a:rPr lang="en-US" sz="1000" dirty="0" smtClean="0">
                <a:solidFill>
                  <a:srgbClr val="898989"/>
                </a:solidFill>
              </a:rPr>
              <a:t>1 	</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9</a:t>
            </a:fld>
            <a:endParaRPr lang="en-IN"/>
          </a:p>
        </p:txBody>
      </p:sp>
      <p:sp>
        <p:nvSpPr>
          <p:cNvPr id="11267" name="Rectangle 3"/>
          <p:cNvSpPr>
            <a:spLocks noChangeArrowheads="1"/>
          </p:cNvSpPr>
          <p:nvPr/>
        </p:nvSpPr>
        <p:spPr bwMode="auto">
          <a:xfrm>
            <a:off x="683568" y="1207786"/>
            <a:ext cx="7848872"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333333"/>
                </a:solidFill>
                <a:effectLst/>
                <a:latin typeface="Times New Roman" pitchFamily="18" charset="0"/>
                <a:cs typeface="Times New Roman" pitchFamily="18" charset="0"/>
              </a:rPr>
              <a:t>We can also make an object of class const. </a:t>
            </a:r>
          </a:p>
          <a:p>
            <a:pPr marL="0" marR="0" lvl="0" indent="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333333"/>
                </a:solidFill>
                <a:effectLst/>
                <a:latin typeface="Times New Roman" pitchFamily="18" charset="0"/>
                <a:cs typeface="Times New Roman" pitchFamily="18" charset="0"/>
              </a:rPr>
              <a:t>We make an object const by writing the </a:t>
            </a:r>
            <a:r>
              <a:rPr kumimoji="0" lang="en-US" sz="2400" b="1" i="0" u="none" strike="noStrike" cap="none" normalizeH="0" baseline="0" dirty="0" smtClean="0">
                <a:ln>
                  <a:noFill/>
                </a:ln>
                <a:solidFill>
                  <a:srgbClr val="333333"/>
                </a:solidFill>
                <a:effectLst/>
                <a:latin typeface="Times New Roman" pitchFamily="18" charset="0"/>
                <a:cs typeface="Times New Roman" pitchFamily="18" charset="0"/>
              </a:rPr>
              <a:t>const</a:t>
            </a:r>
            <a:r>
              <a:rPr kumimoji="0" lang="en-US" sz="2400" b="0" i="0" u="none" strike="noStrike" cap="none" normalizeH="0" baseline="0" dirty="0" smtClean="0">
                <a:ln>
                  <a:noFill/>
                </a:ln>
                <a:solidFill>
                  <a:srgbClr val="333333"/>
                </a:solidFill>
                <a:effectLst/>
                <a:latin typeface="Times New Roman" pitchFamily="18" charset="0"/>
                <a:cs typeface="Times New Roman" pitchFamily="18" charset="0"/>
              </a:rPr>
              <a:t> keyword at the beginning of the object declaration as shown below.</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333333"/>
                </a:solidFill>
                <a:effectLst/>
                <a:latin typeface="Times New Roman" pitchFamily="18" charset="0"/>
                <a:cs typeface="Times New Roman" pitchFamily="18" charset="0"/>
              </a:rPr>
              <a:t>const A </a:t>
            </a:r>
            <a:r>
              <a:rPr kumimoji="0" lang="en-US" sz="2400" b="1" i="0" u="none" strike="noStrike" cap="none" normalizeH="0" baseline="0" dirty="0" err="1" smtClean="0">
                <a:ln>
                  <a:noFill/>
                </a:ln>
                <a:solidFill>
                  <a:srgbClr val="333333"/>
                </a:solidFill>
                <a:effectLst/>
                <a:latin typeface="Times New Roman" pitchFamily="18" charset="0"/>
                <a:cs typeface="Times New Roman" pitchFamily="18" charset="0"/>
              </a:rPr>
              <a:t>a</a:t>
            </a:r>
            <a:r>
              <a:rPr kumimoji="0" lang="en-US" sz="2400" b="1" i="0" u="none" strike="noStrike" cap="none" normalizeH="0" baseline="0" dirty="0" smtClean="0">
                <a:ln>
                  <a:noFill/>
                </a:ln>
                <a:solidFill>
                  <a:srgbClr val="333333"/>
                </a:solidFill>
                <a:effectLst/>
                <a:latin typeface="Times New Roman" pitchFamily="18" charset="0"/>
                <a:cs typeface="Times New Roman" pitchFamily="18" charset="0"/>
              </a:rPr>
              <a:t>(4);</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333333"/>
                </a:solidFill>
                <a:effectLst/>
                <a:latin typeface="Times New Roman" pitchFamily="18" charset="0"/>
                <a:cs typeface="Times New Roman" pitchFamily="18" charset="0"/>
              </a:rPr>
              <a:t>We made the object </a:t>
            </a:r>
            <a:r>
              <a:rPr kumimoji="0" lang="en-US" sz="2400" b="1" i="0" u="none" strike="noStrike" cap="none" normalizeH="0" baseline="0" dirty="0" smtClean="0">
                <a:ln>
                  <a:noFill/>
                </a:ln>
                <a:solidFill>
                  <a:srgbClr val="333333"/>
                </a:solidFill>
                <a:effectLst/>
                <a:latin typeface="Times New Roman" pitchFamily="18" charset="0"/>
                <a:cs typeface="Times New Roman" pitchFamily="18" charset="0"/>
              </a:rPr>
              <a:t>a</a:t>
            </a:r>
            <a:r>
              <a:rPr kumimoji="0" lang="en-US" sz="2400" b="0" i="0" u="none" strike="noStrike" cap="none" normalizeH="0" baseline="0" dirty="0" smtClean="0">
                <a:ln>
                  <a:noFill/>
                </a:ln>
                <a:solidFill>
                  <a:srgbClr val="333333"/>
                </a:solidFill>
                <a:effectLst/>
                <a:latin typeface="Times New Roman" pitchFamily="18" charset="0"/>
                <a:cs typeface="Times New Roman" pitchFamily="18" charset="0"/>
              </a:rPr>
              <a:t> of class A const by writing the const keyword before the class name at the time of its declaration.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333333"/>
                </a:solidFill>
                <a:effectLst/>
                <a:latin typeface="Times New Roman" pitchFamily="18" charset="0"/>
                <a:cs typeface="Times New Roman" pitchFamily="18" charset="0"/>
              </a:rPr>
              <a:t>A const class object is initialized through the constructor.</a:t>
            </a:r>
          </a:p>
          <a:p>
            <a:pPr lvl="0" algn="just" eaLnBrk="0" fontAlgn="base" hangingPunct="0">
              <a:lnSpc>
                <a:spcPct val="150000"/>
              </a:lnSpc>
              <a:spcBef>
                <a:spcPct val="0"/>
              </a:spcBef>
              <a:spcAft>
                <a:spcPct val="0"/>
              </a:spcAft>
            </a:pPr>
            <a:r>
              <a:rPr lang="en-US" sz="2400" b="1" dirty="0" smtClean="0">
                <a:solidFill>
                  <a:srgbClr val="333333"/>
                </a:solidFill>
                <a:latin typeface="Times New Roman" pitchFamily="18" charset="0"/>
                <a:cs typeface="Times New Roman" pitchFamily="18" charset="0"/>
              </a:rPr>
              <a:t>NOTE:</a:t>
            </a:r>
            <a:r>
              <a:rPr lang="en-IN" sz="2400" dirty="0" smtClean="0">
                <a:latin typeface="Times New Roman" pitchFamily="18" charset="0"/>
                <a:cs typeface="Times New Roman" pitchFamily="18" charset="0"/>
              </a:rPr>
              <a:t>We cannot modify the data members of a const object.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TextBox 12"/>
          <p:cNvSpPr txBox="1"/>
          <p:nvPr/>
        </p:nvSpPr>
        <p:spPr>
          <a:xfrm>
            <a:off x="683568" y="476672"/>
            <a:ext cx="6048672" cy="584775"/>
          </a:xfrm>
          <a:prstGeom prst="rect">
            <a:avLst/>
          </a:prstGeom>
          <a:noFill/>
        </p:spPr>
        <p:txBody>
          <a:bodyPr wrap="square" rtlCol="0">
            <a:spAutoFit/>
          </a:bodyPr>
          <a:lstStyle/>
          <a:p>
            <a:r>
              <a:rPr lang="en-US" sz="3200" b="1" dirty="0" smtClean="0"/>
              <a:t>Constant Objects of class</a:t>
            </a:r>
            <a:endParaRPr lang="en-IN" sz="3200" b="1" dirty="0"/>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1336</TotalTime>
  <Words>1496</Words>
  <Application>Microsoft Office PowerPoint</Application>
  <PresentationFormat>On-screen Show (4:3)</PresentationFormat>
  <Paragraphs>443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Static Data Member &amp; Member Functions:</vt:lpstr>
      <vt:lpstr>Slide 16</vt:lpstr>
      <vt:lpstr>Slide 17</vt:lpstr>
      <vt:lpstr>Static Member Function:</vt:lpstr>
      <vt:lpstr>Slide 19</vt:lpstr>
      <vt:lpstr>Slide 20</vt:lpstr>
      <vt:lpstr>Slide 21</vt:lpstr>
      <vt:lpstr>Polymorphism</vt:lpstr>
      <vt:lpstr>Slide 23</vt:lpstr>
      <vt:lpstr>Slide 24</vt:lpstr>
      <vt:lpstr>Slide 25</vt:lpstr>
      <vt:lpstr>Virtual Function</vt:lpstr>
      <vt:lpstr>Pure Virtual Functions:</vt:lpstr>
      <vt:lpstr>Slide 28</vt:lpstr>
      <vt:lpstr>Operator Overloading</vt:lpstr>
      <vt:lpstr>Operator</vt:lpstr>
      <vt:lpstr>Operator overloading</vt:lpstr>
      <vt:lpstr>Slide 32</vt:lpstr>
      <vt:lpstr>Why operator overloading?</vt:lpstr>
      <vt:lpstr>Slide 34</vt:lpstr>
      <vt:lpstr>Slide 35</vt:lpstr>
      <vt:lpstr>How to overload operators?</vt:lpstr>
      <vt:lpstr>Overloading operator + </vt:lpstr>
      <vt:lpstr>Slide 38</vt:lpstr>
      <vt:lpstr>Slide 39</vt:lpstr>
      <vt:lpstr>Slide 40</vt:lpstr>
      <vt:lpstr>Overloading unary operator !</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JECRC</dc:creator>
  <cp:lastModifiedBy>JECRC</cp:lastModifiedBy>
  <cp:revision>200</cp:revision>
  <dcterms:created xsi:type="dcterms:W3CDTF">2020-07-06T04:41:16Z</dcterms:created>
  <dcterms:modified xsi:type="dcterms:W3CDTF">2020-12-07T04:53:01Z</dcterms:modified>
</cp:coreProperties>
</file>